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59"/>
  </p:notesMasterIdLst>
  <p:sldIdLst>
    <p:sldId id="540" r:id="rId2"/>
    <p:sldId id="801" r:id="rId3"/>
    <p:sldId id="902" r:id="rId4"/>
    <p:sldId id="802" r:id="rId5"/>
    <p:sldId id="937" r:id="rId6"/>
    <p:sldId id="975" r:id="rId7"/>
    <p:sldId id="976" r:id="rId8"/>
    <p:sldId id="885" r:id="rId9"/>
    <p:sldId id="948" r:id="rId10"/>
    <p:sldId id="949" r:id="rId11"/>
    <p:sldId id="950" r:id="rId12"/>
    <p:sldId id="951" r:id="rId13"/>
    <p:sldId id="987" r:id="rId14"/>
    <p:sldId id="988" r:id="rId15"/>
    <p:sldId id="903" r:id="rId16"/>
    <p:sldId id="803" r:id="rId17"/>
    <p:sldId id="978" r:id="rId18"/>
    <p:sldId id="977" r:id="rId19"/>
    <p:sldId id="855" r:id="rId20"/>
    <p:sldId id="979" r:id="rId21"/>
    <p:sldId id="980" r:id="rId22"/>
    <p:sldId id="981" r:id="rId23"/>
    <p:sldId id="954" r:id="rId24"/>
    <p:sldId id="983" r:id="rId25"/>
    <p:sldId id="955" r:id="rId26"/>
    <p:sldId id="957" r:id="rId27"/>
    <p:sldId id="952" r:id="rId28"/>
    <p:sldId id="982" r:id="rId29"/>
    <p:sldId id="960" r:id="rId30"/>
    <p:sldId id="961" r:id="rId31"/>
    <p:sldId id="962" r:id="rId32"/>
    <p:sldId id="963" r:id="rId33"/>
    <p:sldId id="964" r:id="rId34"/>
    <p:sldId id="965" r:id="rId35"/>
    <p:sldId id="966" r:id="rId36"/>
    <p:sldId id="971" r:id="rId37"/>
    <p:sldId id="539" r:id="rId38"/>
    <p:sldId id="973" r:id="rId39"/>
    <p:sldId id="852" r:id="rId40"/>
    <p:sldId id="927" r:id="rId41"/>
    <p:sldId id="953" r:id="rId42"/>
    <p:sldId id="967" r:id="rId43"/>
    <p:sldId id="943" r:id="rId44"/>
    <p:sldId id="944" r:id="rId45"/>
    <p:sldId id="945" r:id="rId46"/>
    <p:sldId id="947" r:id="rId47"/>
    <p:sldId id="946" r:id="rId48"/>
    <p:sldId id="968" r:id="rId49"/>
    <p:sldId id="969" r:id="rId50"/>
    <p:sldId id="970" r:id="rId51"/>
    <p:sldId id="930" r:id="rId52"/>
    <p:sldId id="871" r:id="rId53"/>
    <p:sldId id="875" r:id="rId54"/>
    <p:sldId id="866" r:id="rId55"/>
    <p:sldId id="984" r:id="rId56"/>
    <p:sldId id="985" r:id="rId57"/>
    <p:sldId id="98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92B76A-863D-4A03-9C9C-88C4F8EC1945}">
          <p14:sldIdLst/>
        </p14:section>
        <p14:section name="Introduction (3 mins)" id="{4107B1D5-D644-4597-9743-66DA93B09481}">
          <p14:sldIdLst>
            <p14:sldId id="540"/>
            <p14:sldId id="801"/>
          </p14:sldIdLst>
        </p14:section>
        <p14:section name="Server AD in Azure" id="{AE56E81E-0A99-4038-8B67-CE1B2606F2CA}">
          <p14:sldIdLst>
            <p14:sldId id="902"/>
            <p14:sldId id="802"/>
            <p14:sldId id="937"/>
            <p14:sldId id="975"/>
            <p14:sldId id="976"/>
            <p14:sldId id="885"/>
          </p14:sldIdLst>
        </p14:section>
        <p14:section name="Linux and AD" id="{7421DFDF-F654-4C4B-9694-3FE11604B5CB}">
          <p14:sldIdLst>
            <p14:sldId id="948"/>
            <p14:sldId id="949"/>
            <p14:sldId id="950"/>
            <p14:sldId id="951"/>
            <p14:sldId id="987"/>
            <p14:sldId id="988"/>
          </p14:sldIdLst>
        </p14:section>
        <p14:section name="Best practices for SQL database solutions (15 mins)" id="{1BD7E062-C925-4964-97B9-D568D0B2F9A7}">
          <p14:sldIdLst>
            <p14:sldId id="903"/>
            <p14:sldId id="803"/>
            <p14:sldId id="978"/>
            <p14:sldId id="977"/>
            <p14:sldId id="855"/>
            <p14:sldId id="979"/>
            <p14:sldId id="980"/>
            <p14:sldId id="981"/>
            <p14:sldId id="954"/>
            <p14:sldId id="983"/>
            <p14:sldId id="955"/>
            <p14:sldId id="957"/>
            <p14:sldId id="952"/>
          </p14:sldIdLst>
        </p14:section>
        <p14:section name="Azure Backup" id="{48617D0E-BCFA-414E-8A60-1D144511597B}">
          <p14:sldIdLst>
            <p14:sldId id="982"/>
            <p14:sldId id="960"/>
            <p14:sldId id="961"/>
            <p14:sldId id="962"/>
          </p14:sldIdLst>
        </p14:section>
        <p14:section name="Azure Site Recovery" id="{015A9DD7-2AEE-4D95-A187-3A76B4A8F033}">
          <p14:sldIdLst>
            <p14:sldId id="963"/>
            <p14:sldId id="964"/>
            <p14:sldId id="965"/>
            <p14:sldId id="966"/>
          </p14:sldIdLst>
        </p14:section>
        <p14:section name="Conclusion" id="{5202358D-87B3-44FE-A9B7-52079ACA4B9E}">
          <p14:sldIdLst>
            <p14:sldId id="971"/>
            <p14:sldId id="539"/>
          </p14:sldIdLst>
        </p14:section>
        <p14:section name="Appendix" id="{87A7BAF3-3A0C-4071-A64C-71469C43B352}">
          <p14:sldIdLst>
            <p14:sldId id="973"/>
            <p14:sldId id="852"/>
            <p14:sldId id="927"/>
            <p14:sldId id="953"/>
          </p14:sldIdLst>
        </p14:section>
        <p14:section name="Linux on Azure" id="{E109D2F9-5118-4271-A614-3DE268D62F8F}">
          <p14:sldIdLst>
            <p14:sldId id="967"/>
            <p14:sldId id="943"/>
            <p14:sldId id="944"/>
            <p14:sldId id="945"/>
            <p14:sldId id="947"/>
            <p14:sldId id="946"/>
            <p14:sldId id="968"/>
            <p14:sldId id="969"/>
            <p14:sldId id="970"/>
          </p14:sldIdLst>
        </p14:section>
        <p14:section name="Designing complex solutions in the cloud (15 mins)" id="{EBAC6FFF-F913-47F0-B68C-B25F8F45FA4D}">
          <p14:sldIdLst>
            <p14:sldId id="930"/>
            <p14:sldId id="871"/>
            <p14:sldId id="875"/>
            <p14:sldId id="866"/>
            <p14:sldId id="984"/>
            <p14:sldId id="985"/>
            <p14:sldId id="9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rael Vega Jr" initials="IVJ" lastIdx="1" clrIdx="0">
    <p:extLst>
      <p:ext uri="{19B8F6BF-5375-455C-9EA6-DF929625EA0E}">
        <p15:presenceInfo xmlns:p15="http://schemas.microsoft.com/office/powerpoint/2012/main" userId="2bdee82e65a401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31" autoAdjust="0"/>
    <p:restoredTop sz="52977" autoAdjust="0"/>
  </p:normalViewPr>
  <p:slideViewPr>
    <p:cSldViewPr snapToGrid="0">
      <p:cViewPr varScale="1">
        <p:scale>
          <a:sx n="41" d="100"/>
          <a:sy n="41" d="100"/>
        </p:scale>
        <p:origin x="756" y="45"/>
      </p:cViewPr>
      <p:guideLst/>
    </p:cSldViewPr>
  </p:slideViewPr>
  <p:outlineViewPr>
    <p:cViewPr>
      <p:scale>
        <a:sx n="33" d="100"/>
        <a:sy n="33" d="100"/>
      </p:scale>
      <p:origin x="0" y="-2202"/>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76193-8BD6-4806-BBAD-76000B233447}" type="datetimeFigureOut">
              <a:rPr lang="en-US" smtClean="0"/>
              <a:t>6/7/2016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D9050-ECBC-4706-AA5F-C061ABCE0250}" type="slidenum">
              <a:rPr lang="en-US" smtClean="0"/>
              <a:t>‹#›</a:t>
            </a:fld>
            <a:endParaRPr lang="en-US"/>
          </a:p>
        </p:txBody>
      </p:sp>
    </p:spTree>
    <p:extLst>
      <p:ext uri="{BB962C8B-B14F-4D97-AF65-F5344CB8AC3E}">
        <p14:creationId xmlns:p14="http://schemas.microsoft.com/office/powerpoint/2010/main" val="2910213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msdn.microsoft.com/en-us/library/ee410782.aspx"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_Best_practices_and"/></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Session Abstract: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Virtual machines in Azure are very easy to get started with.  Simply provide an image for a new virtual machine instance or choose one from the gallery and you’ll be up and running in no time.  Just like with on-premises solutions, there are best practices to follow when designing solutions comprised of virtual machines.  We will discuss best practices for specific workloads such as identity and database workloads and will highlight the areas that Architects need to remember when designing complex solutions in the cloud.</a:t>
            </a:r>
          </a:p>
          <a:p>
            <a:endParaRPr lang="en-US" dirty="0"/>
          </a:p>
          <a:p>
            <a:r>
              <a:rPr lang="en-US" dirty="0"/>
              <a:t>Some Common Misconceptions</a:t>
            </a:r>
          </a:p>
          <a:p>
            <a:r>
              <a:rPr lang="en-US" dirty="0"/>
              <a:t>“Oh, it’s just VMs in the cloud”</a:t>
            </a:r>
          </a:p>
          <a:p>
            <a:r>
              <a:rPr lang="en-US" dirty="0"/>
              <a:t>“Just like private cloud on </a:t>
            </a:r>
            <a:r>
              <a:rPr lang="en-US" dirty="0" err="1"/>
              <a:t>prem</a:t>
            </a:r>
            <a:r>
              <a:rPr lang="en-US" dirty="0"/>
              <a:t>”</a:t>
            </a:r>
          </a:p>
          <a:p>
            <a:r>
              <a:rPr lang="en-US" dirty="0"/>
              <a:t>“Microsoft hosts a bunch of Hyper servers in their datacenter”</a:t>
            </a:r>
          </a:p>
          <a:p>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a:t>
            </a:fld>
            <a:endParaRPr lang="en-US"/>
          </a:p>
        </p:txBody>
      </p:sp>
    </p:spTree>
    <p:extLst>
      <p:ext uri="{BB962C8B-B14F-4D97-AF65-F5344CB8AC3E}">
        <p14:creationId xmlns:p14="http://schemas.microsoft.com/office/powerpoint/2010/main" val="914904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With Kerberos Authentication NSS still uses LDAP, and works</a:t>
            </a:r>
            <a:r>
              <a:rPr lang="nl-NL" baseline="0" dirty="0"/>
              <a:t> the same as with LDAP Authentication, but PAM makes use of the pam_krb5 module to authenticate against the Kerberos Key Distribution Center (KDC) implemented in Active Directory. This is a popular configuration, because it works with out-of-the-box components in a secure way, and it provides password change capabilities.</a:t>
            </a:r>
            <a:endParaRPr lang="nl-NL" dirty="0"/>
          </a:p>
        </p:txBody>
      </p:sp>
      <p:sp>
        <p:nvSpPr>
          <p:cNvPr id="4" name="Slide Number Placeholder 3"/>
          <p:cNvSpPr>
            <a:spLocks noGrp="1"/>
          </p:cNvSpPr>
          <p:nvPr>
            <p:ph type="sldNum" sz="quarter" idx="10"/>
          </p:nvPr>
        </p:nvSpPr>
        <p:spPr/>
        <p:txBody>
          <a:bodyPr/>
          <a:lstStyle/>
          <a:p>
            <a:fld id="{7A2D9050-ECBC-4706-AA5F-C061ABCE0250}" type="slidenum">
              <a:rPr lang="en-US" smtClean="0"/>
              <a:t>11</a:t>
            </a:fld>
            <a:endParaRPr lang="en-US"/>
          </a:p>
        </p:txBody>
      </p:sp>
    </p:spTree>
    <p:extLst>
      <p:ext uri="{BB962C8B-B14F-4D97-AF65-F5344CB8AC3E}">
        <p14:creationId xmlns:p14="http://schemas.microsoft.com/office/powerpoint/2010/main" val="1539184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Winbind is the more complex solution, requiring</a:t>
            </a:r>
            <a:r>
              <a:rPr lang="nl-NL" baseline="0" dirty="0"/>
              <a:t> a Winbind deamon to run in the Linux clients. Winbind provides more capabilities at a technical level, such as support for RPC and NTLM, and does not require any specific components (Services for UNIX) in Windows. Winbind is part of the Samba interoperability suite, which also provides file sharing capabilities using the SMB protocol. If you plan to use SMB, using Winbind is a logical choice.</a:t>
            </a:r>
          </a:p>
          <a:p>
            <a:endParaRPr lang="nl-NL" baseline="0" dirty="0"/>
          </a:p>
          <a:p>
            <a:r>
              <a:rPr lang="nl-NL" baseline="0" dirty="0"/>
              <a:t>Red Hat has provided guidance on implementing Winbind, which you can find at the given link. A key aspect is choosing the right idmap backend. This defines the way IDs in Windows and Linux are mapped, and each carry with it some advantages and disadvantages. The guidance document describes this in great detail.</a:t>
            </a:r>
            <a:endParaRPr lang="nl-NL" dirty="0"/>
          </a:p>
        </p:txBody>
      </p:sp>
      <p:sp>
        <p:nvSpPr>
          <p:cNvPr id="4" name="Slide Number Placeholder 3"/>
          <p:cNvSpPr>
            <a:spLocks noGrp="1"/>
          </p:cNvSpPr>
          <p:nvPr>
            <p:ph type="sldNum" sz="quarter" idx="10"/>
          </p:nvPr>
        </p:nvSpPr>
        <p:spPr/>
        <p:txBody>
          <a:bodyPr/>
          <a:lstStyle/>
          <a:p>
            <a:fld id="{7A2D9050-ECBC-4706-AA5F-C061ABCE0250}" type="slidenum">
              <a:rPr lang="en-US" smtClean="0"/>
              <a:t>12</a:t>
            </a:fld>
            <a:endParaRPr lang="en-US"/>
          </a:p>
        </p:txBody>
      </p:sp>
    </p:spTree>
    <p:extLst>
      <p:ext uri="{BB962C8B-B14F-4D97-AF65-F5344CB8AC3E}">
        <p14:creationId xmlns:p14="http://schemas.microsoft.com/office/powerpoint/2010/main" val="49487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p>
          <a:p>
            <a:r>
              <a:rPr lang="en-US" dirty="0"/>
              <a:t>https://doc.opensuse.org/documentation/html/openSUSE_122/opensuse-security/cha.security.ad.html</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13</a:t>
            </a:fld>
            <a:endParaRPr lang="en-US"/>
          </a:p>
        </p:txBody>
      </p:sp>
    </p:spTree>
    <p:extLst>
      <p:ext uri="{BB962C8B-B14F-4D97-AF65-F5344CB8AC3E}">
        <p14:creationId xmlns:p14="http://schemas.microsoft.com/office/powerpoint/2010/main" val="797946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Templates to provision and deploy Azure resources in seconds</a:t>
            </a:r>
          </a:p>
          <a:p>
            <a:pPr lvl="1"/>
            <a:r>
              <a:rPr lang="en-US" dirty="0"/>
              <a:t>An Azure Template is a description of an Azure application's resources</a:t>
            </a:r>
          </a:p>
          <a:p>
            <a:pPr lvl="1"/>
            <a:r>
              <a:rPr lang="en-US" dirty="0"/>
              <a:t>Notifications show details that occur when you use an Azure Template</a:t>
            </a:r>
          </a:p>
          <a:p>
            <a:pPr lvl="1"/>
            <a:r>
              <a:rPr lang="en-US" dirty="0"/>
              <a:t>The Website + SQL Azure Template</a:t>
            </a:r>
          </a:p>
          <a:p>
            <a:pPr lvl="1"/>
            <a:r>
              <a:rPr lang="en-US" dirty="0"/>
              <a:t>Azure Templates are described using JSON</a:t>
            </a:r>
          </a:p>
          <a:p>
            <a:endParaRPr lang="de-DE" dirty="0"/>
          </a:p>
          <a:p>
            <a:endParaRPr lang="de-DE" dirty="0"/>
          </a:p>
          <a:p>
            <a:r>
              <a:rPr lang="de-DE" dirty="0"/>
              <a:t>Reference:</a:t>
            </a:r>
          </a:p>
          <a:p>
            <a:r>
              <a:rPr lang="de-DE" dirty="0"/>
              <a:t>https://azure.microsoft.com/en-us/blog/sql-server-alwayson-cluster-template-updated-with-internal-listeners-and-optimized-performance/</a:t>
            </a:r>
          </a:p>
          <a:p>
            <a:endParaRPr lang="de-DE" dirty="0"/>
          </a:p>
        </p:txBody>
      </p:sp>
      <p:sp>
        <p:nvSpPr>
          <p:cNvPr id="4" name="Slide Number Placeholder 3"/>
          <p:cNvSpPr>
            <a:spLocks noGrp="1"/>
          </p:cNvSpPr>
          <p:nvPr>
            <p:ph type="sldNum" sz="quarter" idx="10"/>
          </p:nvPr>
        </p:nvSpPr>
        <p:spPr/>
        <p:txBody>
          <a:bodyPr/>
          <a:lstStyle/>
          <a:p>
            <a:fld id="{3914BC00-1402-49CF-9CEB-7C8FB383AFA3}" type="slidenum">
              <a:rPr lang="de-DE" smtClean="0"/>
              <a:t>19</a:t>
            </a:fld>
            <a:endParaRPr lang="de-DE"/>
          </a:p>
        </p:txBody>
      </p:sp>
    </p:spTree>
    <p:extLst>
      <p:ext uri="{BB962C8B-B14F-4D97-AF65-F5344CB8AC3E}">
        <p14:creationId xmlns:p14="http://schemas.microsoft.com/office/powerpoint/2010/main" val="3001206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a:p>
            <a:pPr marL="0" indent="0">
              <a:buFontTx/>
              <a:buNone/>
            </a:pPr>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7A2D9050-ECBC-4706-AA5F-C061ABCE0250}" type="slidenum">
              <a:rPr lang="en-US" smtClean="0"/>
              <a:t>22</a:t>
            </a:fld>
            <a:endParaRPr lang="en-US"/>
          </a:p>
        </p:txBody>
      </p:sp>
    </p:spTree>
    <p:extLst>
      <p:ext uri="{BB962C8B-B14F-4D97-AF65-F5344CB8AC3E}">
        <p14:creationId xmlns:p14="http://schemas.microsoft.com/office/powerpoint/2010/main" val="514835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blog: https://technet.microsoft.com/en-us/library/jj919148%28v=sql.110%29.aspx?f=255&amp;MSPPError=-2147217396</a:t>
            </a:r>
          </a:p>
          <a:p>
            <a:endParaRPr lang="en-US" baseline="0" dirty="0"/>
          </a:p>
          <a:p>
            <a:r>
              <a:rPr lang="en-US" b="1" baseline="0" dirty="0"/>
              <a:t>Key points about backing up DBs to Azure</a:t>
            </a:r>
          </a:p>
          <a:p>
            <a:endParaRPr lang="en-US" baseline="0" dirty="0"/>
          </a:p>
          <a:p>
            <a:r>
              <a:rPr lang="en-US" b="1" dirty="0">
                <a:effectLst/>
              </a:rPr>
              <a:t>URL: </a:t>
            </a:r>
            <a:r>
              <a:rPr lang="en-US" dirty="0">
                <a:effectLst/>
              </a:rPr>
              <a:t>A URL specifies a Uniform Resource Identifier (URI) to a unique backup file. The URL is used to provide the location and name of the SQL Server backup file. In this implementation, the only valid URL is one that points to a page Blob in a Windows Azure storage account. The URL must point to an actual Blob, not just a container. If the Blob does not exist, it is created. If an existing Blob is specified, BACKUP fails, unless the “WITH FORMAT” option is specified. </a:t>
            </a:r>
          </a:p>
          <a:p>
            <a:r>
              <a:rPr lang="en-US" dirty="0">
                <a:effectLst/>
              </a:rPr>
              <a:t>If you choose to copy and upload a backup file to the Windows Azure Blob storage service, use page blob as your storage option. </a:t>
            </a:r>
            <a:r>
              <a:rPr lang="en-US" b="1" dirty="0">
                <a:effectLst/>
              </a:rPr>
              <a:t>Restores from Block Blobs are not supported</a:t>
            </a:r>
            <a:r>
              <a:rPr lang="en-US" dirty="0">
                <a:effectLst/>
              </a:rPr>
              <a:t>.</a:t>
            </a:r>
          </a:p>
          <a:p>
            <a:endParaRPr lang="en-US" dirty="0">
              <a:effectLst/>
            </a:endParaRPr>
          </a:p>
          <a:p>
            <a:r>
              <a:rPr lang="en-US" b="1" dirty="0">
                <a:effectLst/>
              </a:rPr>
              <a:t>Credential: </a:t>
            </a:r>
            <a:r>
              <a:rPr lang="en-US" dirty="0">
                <a:effectLst/>
              </a:rPr>
              <a:t>A SQL Server credential is an object that is used to store authentication information required to connect to a resource outside of SQL Server. Here, SQL Server backup and restore processes use credential to authenticate to the Windows Azure Blob storage service. The Credential stores the name of the storage account and the storage account </a:t>
            </a:r>
            <a:r>
              <a:rPr lang="en-US" b="1" dirty="0">
                <a:effectLst/>
              </a:rPr>
              <a:t>access key</a:t>
            </a:r>
            <a:r>
              <a:rPr lang="en-US" dirty="0">
                <a:effectLst/>
              </a:rPr>
              <a:t> values. Once the credential is created, it must be specified in the WITH CREDENTIAL option when issuing the BACKUP/RESTORE statements.</a:t>
            </a:r>
          </a:p>
          <a:p>
            <a:endParaRPr lang="en-US" dirty="0">
              <a:effectLst/>
            </a:endParaRPr>
          </a:p>
          <a:p>
            <a:r>
              <a:rPr lang="en-US" dirty="0">
                <a:effectLst/>
              </a:rPr>
              <a:t>For</a:t>
            </a:r>
            <a:r>
              <a:rPr lang="en-US" baseline="0" dirty="0">
                <a:effectLst/>
              </a:rPr>
              <a:t> backups larger than 1TB, backup to disks (storage pool).</a:t>
            </a:r>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23</a:t>
            </a:fld>
            <a:endParaRPr lang="en-US"/>
          </a:p>
        </p:txBody>
      </p:sp>
    </p:spTree>
    <p:extLst>
      <p:ext uri="{BB962C8B-B14F-4D97-AF65-F5344CB8AC3E}">
        <p14:creationId xmlns:p14="http://schemas.microsoft.com/office/powerpoint/2010/main" val="1331101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SSMS</a:t>
            </a:r>
          </a:p>
          <a:p>
            <a:r>
              <a:rPr lang="en-US" dirty="0"/>
              <a:t>Generate a credential for</a:t>
            </a:r>
            <a:r>
              <a:rPr lang="en-US" baseline="0" dirty="0"/>
              <a:t> SQL Server to use to access blob storage</a:t>
            </a:r>
          </a:p>
          <a:p>
            <a:r>
              <a:rPr lang="en-US" baseline="0" dirty="0"/>
              <a:t>Backup database</a:t>
            </a:r>
          </a:p>
          <a:p>
            <a:pPr marL="171450" indent="-171450">
              <a:buFontTx/>
              <a:buChar char="-"/>
            </a:pPr>
            <a:r>
              <a:rPr lang="en-US" baseline="0" dirty="0"/>
              <a:t>Select URL</a:t>
            </a:r>
          </a:p>
          <a:p>
            <a:pPr marL="171450" indent="-171450">
              <a:buFontTx/>
              <a:buChar char="-"/>
            </a:pPr>
            <a:r>
              <a:rPr lang="en-US" baseline="0" dirty="0"/>
              <a:t>Select the credential</a:t>
            </a:r>
          </a:p>
          <a:p>
            <a:pPr marL="171450" indent="-171450">
              <a:buFontTx/>
              <a:buChar char="-"/>
            </a:pPr>
            <a:r>
              <a:rPr lang="en-US" baseline="0" dirty="0"/>
              <a:t>Set storage account and container</a:t>
            </a:r>
          </a:p>
          <a:p>
            <a:pPr marL="171450" indent="-171450">
              <a:buFontTx/>
              <a:buChar char="-"/>
            </a:pPr>
            <a:endParaRPr lang="en-US" baseline="0" dirty="0"/>
          </a:p>
          <a:p>
            <a:pPr marL="0" indent="0">
              <a:buFontTx/>
              <a:buNone/>
            </a:pPr>
            <a:r>
              <a:rPr lang="en-US" baseline="0" dirty="0"/>
              <a:t>Show the back up in blob storage.</a:t>
            </a:r>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7A2D9050-ECBC-4706-AA5F-C061ABCE0250}" type="slidenum">
              <a:rPr lang="en-US" smtClean="0"/>
              <a:t>24</a:t>
            </a:fld>
            <a:endParaRPr lang="en-US"/>
          </a:p>
        </p:txBody>
      </p:sp>
    </p:spTree>
    <p:extLst>
      <p:ext uri="{BB962C8B-B14F-4D97-AF65-F5344CB8AC3E}">
        <p14:creationId xmlns:p14="http://schemas.microsoft.com/office/powerpoint/2010/main" val="3983697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Reference</a:t>
            </a:r>
          </a:p>
          <a:p>
            <a:r>
              <a:rPr lang="en-US" sz="1200" kern="1200" dirty="0">
                <a:solidFill>
                  <a:schemeClr val="tx1"/>
                </a:solidFill>
                <a:latin typeface="+mn-lt"/>
                <a:ea typeface="+mn-ea"/>
                <a:cs typeface="+mn-cs"/>
              </a:rPr>
              <a:t>https://technet.microsoft.com/library/ms187103.aspx</a:t>
            </a:r>
          </a:p>
          <a:p>
            <a:r>
              <a:rPr lang="en-US" sz="1200" kern="1200" baseline="0" dirty="0">
                <a:solidFill>
                  <a:schemeClr val="tx1"/>
                </a:solidFill>
                <a:latin typeface="+mn-lt"/>
                <a:ea typeface="+mn-ea"/>
                <a:cs typeface="+mn-cs"/>
              </a:rPr>
              <a:t>https://sqlserver-help.com/2014/07/03/alwayson-better-together-using-alwayson-availability-group-and-log-shipping/</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NO log ship to URL (Azure storage) directly yet</a:t>
            </a:r>
            <a:endParaRPr lang="en-US" sz="1200" b="1" kern="1200" dirty="0">
              <a:solidFill>
                <a:schemeClr val="tx1"/>
              </a:solidFill>
              <a:latin typeface="+mn-lt"/>
              <a:ea typeface="+mn-ea"/>
              <a:cs typeface="+mn-cs"/>
            </a:endParaRPr>
          </a:p>
          <a:p>
            <a:endParaRPr lang="en-US" sz="1200" kern="1200" dirty="0">
              <a:solidFill>
                <a:schemeClr val="tx1"/>
              </a:solidFill>
              <a:effectLst/>
              <a:latin typeface="+mn-lt"/>
              <a:ea typeface="+mn-ea"/>
              <a:cs typeface="+mn-cs"/>
            </a:endParaRPr>
          </a:p>
          <a:p>
            <a:r>
              <a:rPr lang="en-US" sz="3200" dirty="0">
                <a:effectLst/>
              </a:rPr>
              <a:t>SQL Server Log shipping allows you to automatically send transaction log backups from a </a:t>
            </a:r>
            <a:r>
              <a:rPr lang="en-US" sz="3200" i="1" dirty="0">
                <a:effectLst/>
              </a:rPr>
              <a:t>primary database</a:t>
            </a:r>
            <a:r>
              <a:rPr lang="en-US" sz="3200" dirty="0">
                <a:effectLst/>
              </a:rPr>
              <a:t> on a </a:t>
            </a:r>
            <a:r>
              <a:rPr lang="en-US" sz="3200" i="1" dirty="0">
                <a:effectLst/>
              </a:rPr>
              <a:t>primary server</a:t>
            </a:r>
            <a:r>
              <a:rPr lang="en-US" sz="3200" dirty="0">
                <a:effectLst/>
              </a:rPr>
              <a:t> instance to one or more </a:t>
            </a:r>
            <a:r>
              <a:rPr lang="en-US" sz="3200" i="1" dirty="0">
                <a:effectLst/>
              </a:rPr>
              <a:t>secondary databases</a:t>
            </a:r>
            <a:r>
              <a:rPr lang="en-US" sz="3200" dirty="0">
                <a:effectLst/>
              </a:rPr>
              <a:t> on separate </a:t>
            </a:r>
            <a:r>
              <a:rPr lang="en-US" sz="3200" i="1" dirty="0">
                <a:effectLst/>
              </a:rPr>
              <a:t>secondary server</a:t>
            </a:r>
            <a:r>
              <a:rPr lang="en-US" sz="3200" dirty="0">
                <a:effectLst/>
              </a:rPr>
              <a:t> instances. The transaction log backups are applied to each of the secondary databases individually. An optional third server instance, known as the </a:t>
            </a:r>
            <a:r>
              <a:rPr lang="en-US" sz="3200" i="1" dirty="0">
                <a:effectLst/>
              </a:rPr>
              <a:t>monitor server</a:t>
            </a:r>
            <a:r>
              <a:rPr lang="en-US" sz="3200" dirty="0">
                <a:effectLst/>
              </a:rPr>
              <a:t>, records the history and status of backup and restore operations and, optionally, raises alerts if these operations fail to occur as scheduled.</a:t>
            </a:r>
          </a:p>
          <a:p>
            <a:endParaRPr lang="en-US" sz="3200" dirty="0">
              <a:effectLst/>
            </a:endParaRPr>
          </a:p>
          <a:p>
            <a:r>
              <a:rPr lang="en-US" sz="3200" dirty="0">
                <a:effectLst/>
              </a:rPr>
              <a:t>AG can combine with Log shipping.  its about controlling the data movement and restore delay on secondary database in log-shipping. Here is list of reasons why someone would use AlwaysOn Availability Group and Log Shipping together.  Reasons for the combination</a:t>
            </a:r>
            <a:r>
              <a:rPr lang="en-US" sz="3200" baseline="0" dirty="0">
                <a:effectLst/>
              </a:rPr>
              <a:t> are:</a:t>
            </a:r>
            <a:endParaRPr lang="en-US" sz="3200" dirty="0">
              <a:effectLst/>
            </a:endParaRPr>
          </a:p>
          <a:p>
            <a:pPr lvl="1"/>
            <a:r>
              <a:rPr lang="en-US" sz="3200" dirty="0">
                <a:effectLst/>
              </a:rPr>
              <a:t>Delayed Recovery – In Log-shipping we can have definite delay on secondary database. This would safe guard DBA from “oops!” and “was that the production server?” situations. Log shipping can control the delay of transaction log restore while Asynchronous secondary replica can not. </a:t>
            </a:r>
          </a:p>
          <a:p>
            <a:pPr lvl="1"/>
            <a:r>
              <a:rPr lang="en-US" sz="3200" dirty="0">
                <a:effectLst/>
              </a:rPr>
              <a:t>Single DR Server – Single Server can be used as multiple log-shipping pair’s destination. </a:t>
            </a:r>
          </a:p>
          <a:p>
            <a:pPr lvl="1"/>
            <a:r>
              <a:rPr lang="en-US" sz="3200" dirty="0">
                <a:effectLst/>
              </a:rPr>
              <a:t>Infrastructure – Server at DR site can’t be a part of current cluster due to infrastructure limitations. </a:t>
            </a:r>
          </a:p>
          <a:p>
            <a:pPr lvl="1"/>
            <a:r>
              <a:rPr lang="en-US" sz="3200" dirty="0">
                <a:effectLst/>
              </a:rPr>
              <a:t>Technical – Secondary server is already a part of different windows failover cluster. In availability group, we can’t have overlap of nodes by two windows clusters.</a:t>
            </a:r>
          </a:p>
          <a:p>
            <a:endParaRPr lang="en-US" sz="3200" dirty="0"/>
          </a:p>
        </p:txBody>
      </p:sp>
      <p:sp>
        <p:nvSpPr>
          <p:cNvPr id="4" name="Slide Number Placeholder 3"/>
          <p:cNvSpPr>
            <a:spLocks noGrp="1"/>
          </p:cNvSpPr>
          <p:nvPr>
            <p:ph type="sldNum" sz="quarter" idx="10"/>
          </p:nvPr>
        </p:nvSpPr>
        <p:spPr/>
        <p:txBody>
          <a:bodyPr/>
          <a:lstStyle/>
          <a:p>
            <a:fld id="{D2E9B5C7-E893-44FC-BCCF-622F37DEFA34}" type="slidenum">
              <a:rPr lang="en-US" smtClean="0"/>
              <a:t>25</a:t>
            </a:fld>
            <a:endParaRPr lang="en-US"/>
          </a:p>
        </p:txBody>
      </p:sp>
    </p:spTree>
    <p:extLst>
      <p:ext uri="{BB962C8B-B14F-4D97-AF65-F5344CB8AC3E}">
        <p14:creationId xmlns:p14="http://schemas.microsoft.com/office/powerpoint/2010/main" val="2355804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In this SQL DR solution, we have three</a:t>
            </a:r>
            <a:r>
              <a:rPr lang="en-US" sz="3200" baseline="0" dirty="0"/>
              <a:t> nodes in a Windows Server Failover Cluster stretched across two premises.</a:t>
            </a:r>
          </a:p>
          <a:p>
            <a:endParaRPr lang="en-US" sz="3200" baseline="0" dirty="0"/>
          </a:p>
          <a:p>
            <a:r>
              <a:rPr lang="en-US" sz="3200" baseline="0" dirty="0"/>
              <a:t>The two nodes on-premises offers automatic failover and zero data loss with synchronous replication</a:t>
            </a:r>
          </a:p>
          <a:p>
            <a:r>
              <a:rPr lang="en-US" sz="3200" baseline="0" dirty="0"/>
              <a:t>The remote node on Azure serves as a DR replica.  For performance consideration of the application, this replica uses asynchronous replication which has the potential of data loss when failover.  The failover is manual.</a:t>
            </a:r>
          </a:p>
          <a:p>
            <a:endParaRPr lang="en-US" sz="3200" baseline="0" dirty="0"/>
          </a:p>
          <a:p>
            <a:r>
              <a:rPr lang="en-US" sz="3200" b="1" baseline="0" dirty="0"/>
              <a:t>Benefits:</a:t>
            </a:r>
          </a:p>
          <a:p>
            <a:r>
              <a:rPr lang="en-US" sz="3200" b="0" baseline="0" dirty="0"/>
              <a:t>Not only can customers protect against system failure to keep up with SLA, they can also minimize planned down time.  With rolling upgrade and maintenance, all planned maintenance and upgrades can be performed during business hours without taking the primary instance down.  </a:t>
            </a:r>
            <a:endParaRPr lang="en-US" sz="3200" b="0" dirty="0"/>
          </a:p>
        </p:txBody>
      </p:sp>
      <p:sp>
        <p:nvSpPr>
          <p:cNvPr id="4" name="Slide Number Placeholder 3"/>
          <p:cNvSpPr>
            <a:spLocks noGrp="1"/>
          </p:cNvSpPr>
          <p:nvPr>
            <p:ph type="sldNum" sz="quarter" idx="10"/>
          </p:nvPr>
        </p:nvSpPr>
        <p:spPr/>
        <p:txBody>
          <a:bodyPr/>
          <a:lstStyle/>
          <a:p>
            <a:fld id="{D2E9B5C7-E893-44FC-BCCF-622F37DEFA34}" type="slidenum">
              <a:rPr lang="en-US" smtClean="0"/>
              <a:t>26</a:t>
            </a:fld>
            <a:endParaRPr lang="en-US"/>
          </a:p>
        </p:txBody>
      </p:sp>
    </p:spTree>
    <p:extLst>
      <p:ext uri="{BB962C8B-B14F-4D97-AF65-F5344CB8AC3E}">
        <p14:creationId xmlns:p14="http://schemas.microsoft.com/office/powerpoint/2010/main" val="3752841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https://blogs.msdn.microsoft.com/igorpag/2015/07/28/multi-terabyte-sql-server-database-backup-strategies-for-azure-virtual-machines/</a:t>
            </a:r>
          </a:p>
        </p:txBody>
      </p:sp>
      <p:sp>
        <p:nvSpPr>
          <p:cNvPr id="4" name="Slide Number Placeholder 3"/>
          <p:cNvSpPr>
            <a:spLocks noGrp="1"/>
          </p:cNvSpPr>
          <p:nvPr>
            <p:ph type="sldNum" sz="quarter" idx="10"/>
          </p:nvPr>
        </p:nvSpPr>
        <p:spPr/>
        <p:txBody>
          <a:bodyPr/>
          <a:lstStyle/>
          <a:p>
            <a:fld id="{7A2D9050-ECBC-4706-AA5F-C061ABCE0250}" type="slidenum">
              <a:rPr lang="en-US" smtClean="0"/>
              <a:t>28</a:t>
            </a:fld>
            <a:endParaRPr lang="en-US"/>
          </a:p>
        </p:txBody>
      </p:sp>
    </p:spTree>
    <p:extLst>
      <p:ext uri="{BB962C8B-B14F-4D97-AF65-F5344CB8AC3E}">
        <p14:creationId xmlns:p14="http://schemas.microsoft.com/office/powerpoint/2010/main" val="2742646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session, we are assuming that you understand the fundamentals of Azure virtual machines. We will dive into 2 of the most common workloads, Active directory and SQL server. We will understand these scenarios a bit more and point out the different issues you may encounter when deploying these workloads.</a:t>
            </a:r>
          </a:p>
          <a:p>
            <a:endParaRPr lang="en-US" baseline="0" dirty="0"/>
          </a:p>
          <a:p>
            <a:r>
              <a:rPr lang="en-US" baseline="0" dirty="0"/>
              <a:t>We feel that understanding how to plan and deploy these workloads on Azure, you will have a good foundation on the different options available when designing your IAAS solutions.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a:t>
            </a:fld>
            <a:endParaRPr lang="en-US"/>
          </a:p>
        </p:txBody>
      </p:sp>
    </p:spTree>
    <p:extLst>
      <p:ext uri="{BB962C8B-B14F-4D97-AF65-F5344CB8AC3E}">
        <p14:creationId xmlns:p14="http://schemas.microsoft.com/office/powerpoint/2010/main" val="199756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Azure Integrated Backup Solution</a:t>
            </a:r>
            <a:endParaRPr lang="en-US" sz="1200" b="1" dirty="0">
              <a:latin typeface="Segoe UI Light" panose="020B0502040204020203" pitchFamily="34" charset="0"/>
            </a:endParaRPr>
          </a:p>
          <a:p>
            <a:pPr marL="171450" indent="-171450">
              <a:buFont typeface="Arial" panose="020B0604020202020204" pitchFamily="34" charset="0"/>
              <a:buChar char="•"/>
            </a:pPr>
            <a:r>
              <a:rPr lang="en-US" dirty="0"/>
              <a:t>Azure Backup protects your data in the cloud and optionally can be integrated with System Center Data Protection Manager for advanced workload protection.</a:t>
            </a:r>
          </a:p>
          <a:p>
            <a:pPr marL="171450" indent="-171450">
              <a:buFont typeface="Arial" panose="020B0604020202020204" pitchFamily="34" charset="0"/>
              <a:buChar char="•"/>
            </a:pPr>
            <a:r>
              <a:rPr lang="en-US" dirty="0"/>
              <a:t>Data protection schedules can be daily, monthly, weekly, and yearly with retention up to 99 years in Azure</a:t>
            </a:r>
          </a:p>
          <a:p>
            <a:pPr marL="171450" indent="-171450">
              <a:buFont typeface="Arial" panose="020B0604020202020204" pitchFamily="34" charset="0"/>
              <a:buChar char="•"/>
            </a:pPr>
            <a:r>
              <a:rPr lang="en-US" dirty="0"/>
              <a:t>Protects workloads running in Azure, in VMs, or on physical servers</a:t>
            </a:r>
          </a:p>
          <a:p>
            <a:pPr marL="171450" indent="-171450">
              <a:buFont typeface="Arial" panose="020B0604020202020204" pitchFamily="34" charset="0"/>
              <a:buChar char="•"/>
            </a:pPr>
            <a:r>
              <a:rPr lang="en-US" dirty="0"/>
              <a:t>Centralized monitoring and reporting across on premises and Azure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Advanced Workload Protection</a:t>
            </a:r>
          </a:p>
          <a:p>
            <a:pPr marL="171450" indent="-171450">
              <a:buFont typeface="Arial" panose="020B0604020202020204" pitchFamily="34" charset="0"/>
              <a:buChar char="•"/>
            </a:pPr>
            <a:r>
              <a:rPr lang="en-US" dirty="0"/>
              <a:t>Protects files and folders from Windows Servers and Windows Clients</a:t>
            </a:r>
          </a:p>
          <a:p>
            <a:pPr marL="171450" indent="-171450">
              <a:buFont typeface="Arial" panose="020B0604020202020204" pitchFamily="34" charset="0"/>
              <a:buChar char="•"/>
            </a:pPr>
            <a:r>
              <a:rPr lang="en-US" dirty="0"/>
              <a:t>Integrates with SCDPM protects enterprise workloads including SharePoint, Exchange, SQL Server, and Hyper-V VMs</a:t>
            </a:r>
          </a:p>
          <a:p>
            <a:pPr marL="171450" indent="-171450">
              <a:buFont typeface="Arial" panose="020B0604020202020204" pitchFamily="34" charset="0"/>
              <a:buChar char="•"/>
            </a:pPr>
            <a:r>
              <a:rPr lang="en-US" dirty="0"/>
              <a:t>Protects guest workloads running in VMware environments</a:t>
            </a:r>
          </a:p>
          <a:p>
            <a:pPr marL="171450" indent="-171450">
              <a:buFont typeface="Arial" panose="020B0604020202020204" pitchFamily="34" charset="0"/>
              <a:buChar char="•"/>
            </a:pPr>
            <a:r>
              <a:rPr lang="en-US" dirty="0"/>
              <a:t>DPM works seamlessly with the Hyper-V Volume Shadow Copy Services (VSS) writer to ensure that consistent versions of virtual machines are captured and protected without affecting virtual machine access</a:t>
            </a:r>
          </a:p>
          <a:p>
            <a:pPr marL="171450" indent="-171450">
              <a:buFont typeface="Arial" panose="020B0604020202020204" pitchFamily="34" charset="0"/>
              <a:buChar char="•"/>
            </a:pPr>
            <a:r>
              <a:rPr lang="en-US" dirty="0"/>
              <a:t>Granular restore capability such as mailbox recovery for Exchange, DB level recovery for SQL, and ILR for SharePoint</a:t>
            </a:r>
          </a:p>
          <a:p>
            <a:pPr marL="0" indent="0">
              <a:buFont typeface="Arial" panose="020B0604020202020204" pitchFamily="34" charset="0"/>
              <a:buNone/>
            </a:pPr>
            <a:endParaRPr lang="en-US" dirty="0">
              <a:solidFill>
                <a:schemeClr val="tx2">
                  <a:lumMod val="50000"/>
                </a:schemeClr>
              </a:solidFill>
            </a:endParaRPr>
          </a:p>
          <a:p>
            <a:pPr marL="0" indent="0">
              <a:buFont typeface="Arial" panose="020B0604020202020204" pitchFamily="34" charset="0"/>
              <a:buNone/>
            </a:pPr>
            <a:endParaRPr lang="en-US" dirty="0">
              <a:solidFill>
                <a:schemeClr val="tx2">
                  <a:lumMod val="50000"/>
                </a:schemeClr>
              </a:solidFill>
            </a:endParaRPr>
          </a:p>
          <a:p>
            <a:pPr marL="0" indent="0">
              <a:buFont typeface="Arial" panose="020B0604020202020204" pitchFamily="34" charset="0"/>
              <a:buNone/>
            </a:pPr>
            <a:r>
              <a:rPr lang="en-US" sz="1600" i="1" dirty="0">
                <a:solidFill>
                  <a:schemeClr val="tx2">
                    <a:lumMod val="50000"/>
                  </a:schemeClr>
                </a:solidFill>
              </a:rPr>
              <a:t>When setting up the Azure Backup Vault,</a:t>
            </a:r>
            <a:r>
              <a:rPr lang="en-US" sz="1600" i="1" baseline="0" dirty="0">
                <a:solidFill>
                  <a:schemeClr val="tx2">
                    <a:lumMod val="50000"/>
                  </a:schemeClr>
                </a:solidFill>
              </a:rPr>
              <a:t> selecting a region far away from your primary region is unnecessary.  Azure Backup automatically copies the backup files to a remote region.  So select a region close to your primary region for faster backups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dirty="0"/>
              <a:t>Virtual machine backup is local. The backup vault from a specified Azure region will not allow you to backup virtual machines from another Azure region. Thus for every Azure region that has VMs that need backup, at least 1 backup vault must be created in that region.</a:t>
            </a: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Limitations for DPM backup to Azure</a:t>
            </a:r>
          </a:p>
          <a:p>
            <a:pPr marL="0" indent="0">
              <a:buFont typeface="Arial" panose="020B0604020202020204" pitchFamily="34" charset="0"/>
              <a:buNone/>
            </a:pPr>
            <a:r>
              <a:rPr lang="en-US" b="0" dirty="0"/>
              <a:t>https://msdn.microsoft.com/en-us/library/azure/dn337337.aspx</a:t>
            </a:r>
          </a:p>
        </p:txBody>
      </p:sp>
      <p:sp>
        <p:nvSpPr>
          <p:cNvPr id="4" name="Slide Number Placeholder 3"/>
          <p:cNvSpPr>
            <a:spLocks noGrp="1"/>
          </p:cNvSpPr>
          <p:nvPr>
            <p:ph type="sldNum" sz="quarter" idx="10"/>
          </p:nvPr>
        </p:nvSpPr>
        <p:spPr/>
        <p:txBody>
          <a:bodyPr/>
          <a:lstStyle/>
          <a:p>
            <a:fld id="{D2E9B5C7-E893-44FC-BCCF-622F37DEFA34}" type="slidenum">
              <a:rPr lang="en-US" smtClean="0"/>
              <a:t>29</a:t>
            </a:fld>
            <a:endParaRPr lang="en-US"/>
          </a:p>
        </p:txBody>
      </p:sp>
    </p:spTree>
    <p:extLst>
      <p:ext uri="{BB962C8B-B14F-4D97-AF65-F5344CB8AC3E}">
        <p14:creationId xmlns:p14="http://schemas.microsoft.com/office/powerpoint/2010/main" val="3223950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Discover Azure virtual machines</a:t>
            </a:r>
          </a:p>
          <a:p>
            <a:r>
              <a:rPr lang="en-US" dirty="0"/>
              <a:t>The discovery process queries Azure for the list of virtual machines in the subscription, along with additional information like the Cloud Service name and the Region. The discovery process should always be run as the first step. This is to ensure that any new virtual machines added to the subscription are identified.</a:t>
            </a:r>
          </a:p>
          <a:p>
            <a:r>
              <a:rPr lang="en-US" b="1" dirty="0"/>
              <a:t>Register Azure virtual machines</a:t>
            </a:r>
          </a:p>
          <a:p>
            <a:r>
              <a:rPr lang="en-US" dirty="0"/>
              <a:t>Before a virtual machine can be protected it needs to be registered with the Azure Backup service. The primary goal of the registration process is to associate the virtual machine with the Azure Backup service. Registration is typically a one-time activity.</a:t>
            </a:r>
          </a:p>
          <a:p>
            <a:r>
              <a:rPr lang="en-US" b="1" dirty="0"/>
              <a:t>Protect: Backup Azure virtual machines</a:t>
            </a:r>
          </a:p>
          <a:p>
            <a:r>
              <a:rPr lang="en-US" dirty="0"/>
              <a:t>This step involves setting up a backup and retention policy for the virtual machine. Multiple virtual machines can be protected at scale using a single protect action.</a:t>
            </a:r>
          </a:p>
          <a:p>
            <a:endParaRPr lang="en-US" dirty="0"/>
          </a:p>
          <a:p>
            <a:r>
              <a:rPr lang="en-US" dirty="0"/>
              <a:t>See </a:t>
            </a:r>
            <a:r>
              <a:rPr lang="en-US" sz="1200" u="sng" kern="1200" dirty="0">
                <a:solidFill>
                  <a:schemeClr val="tx1"/>
                </a:solidFill>
                <a:latin typeface="+mn-lt"/>
                <a:ea typeface="+mn-ea"/>
                <a:cs typeface="+mn-cs"/>
              </a:rPr>
              <a:t>https://github.com/Azure/azure-content/blob/master/articles/backup/backup-azure-vms.md</a:t>
            </a:r>
            <a:r>
              <a:rPr lang="en-US" sz="1200" kern="1200" dirty="0">
                <a:solidFill>
                  <a:schemeClr val="tx1"/>
                </a:solidFill>
                <a:latin typeface="+mn-lt"/>
                <a:ea typeface="+mn-ea"/>
                <a:cs typeface="+mn-cs"/>
              </a:rPr>
              <a:t> for more details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30</a:t>
            </a:fld>
            <a:endParaRPr lang="en-US"/>
          </a:p>
        </p:txBody>
      </p:sp>
    </p:spTree>
    <p:extLst>
      <p:ext uri="{BB962C8B-B14F-4D97-AF65-F5344CB8AC3E}">
        <p14:creationId xmlns:p14="http://schemas.microsoft.com/office/powerpoint/2010/main" val="679518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31</a:t>
            </a:fld>
            <a:endParaRPr lang="en-US"/>
          </a:p>
        </p:txBody>
      </p:sp>
    </p:spTree>
    <p:extLst>
      <p:ext uri="{BB962C8B-B14F-4D97-AF65-F5344CB8AC3E}">
        <p14:creationId xmlns:p14="http://schemas.microsoft.com/office/powerpoint/2010/main" val="2797554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Protection between two datacenters with VMM</a:t>
            </a:r>
          </a:p>
          <a:p>
            <a:r>
              <a:rPr lang="en-US" sz="1200" dirty="0"/>
              <a:t>Protection between two datacenters with VMware</a:t>
            </a:r>
          </a:p>
          <a:p>
            <a:r>
              <a:rPr lang="en-US" sz="1200" dirty="0"/>
              <a:t>Protection between a datacenter with VMM and Azure</a:t>
            </a:r>
          </a:p>
          <a:p>
            <a:r>
              <a:rPr lang="en-US" sz="1200" dirty="0"/>
              <a:t>Protection between a Hyper-V site and Azure</a:t>
            </a:r>
          </a:p>
          <a:p>
            <a:r>
              <a:rPr lang="en-US" sz="1200" dirty="0"/>
              <a:t>Protection between an on-premises physical server or VMware virtual machine and Azure</a:t>
            </a:r>
          </a:p>
          <a:p>
            <a:r>
              <a:rPr lang="en-US" sz="1200" dirty="0"/>
              <a:t>Protection between Amazon Web Services and Azure (Windows AMIs only)*	(Note showed</a:t>
            </a:r>
            <a:r>
              <a:rPr lang="en-US" sz="1200" baseline="0" dirty="0"/>
              <a:t> on diagram)</a:t>
            </a:r>
            <a:endParaRPr lang="en-US" sz="1200" dirty="0"/>
          </a:p>
          <a:p>
            <a:r>
              <a:rPr lang="en-US" sz="1200" dirty="0"/>
              <a:t>Migration between Azure regions and subscriptions*</a:t>
            </a:r>
          </a:p>
          <a:p>
            <a:endParaRPr lang="en-US" sz="1200" dirty="0"/>
          </a:p>
          <a:p>
            <a:r>
              <a:rPr lang="en-US" sz="1200" b="1" dirty="0"/>
              <a:t>Azure to Azure is only supported for migration,</a:t>
            </a:r>
            <a:r>
              <a:rPr lang="en-US" sz="1200" b="1" baseline="0" dirty="0"/>
              <a:t> NO DR as of 1/12/2016</a:t>
            </a:r>
            <a:endParaRPr lang="en-US" sz="1200" b="1" dirty="0"/>
          </a:p>
        </p:txBody>
      </p:sp>
      <p:sp>
        <p:nvSpPr>
          <p:cNvPr id="4" name="Slide Number Placeholder 3"/>
          <p:cNvSpPr>
            <a:spLocks noGrp="1"/>
          </p:cNvSpPr>
          <p:nvPr>
            <p:ph type="sldNum" sz="quarter" idx="10"/>
          </p:nvPr>
        </p:nvSpPr>
        <p:spPr/>
        <p:txBody>
          <a:bodyPr/>
          <a:lstStyle/>
          <a:p>
            <a:fld id="{D2E9B5C7-E893-44FC-BCCF-622F37DEFA34}" type="slidenum">
              <a:rPr lang="en-US" smtClean="0"/>
              <a:t>33</a:t>
            </a:fld>
            <a:endParaRPr lang="en-US"/>
          </a:p>
        </p:txBody>
      </p:sp>
    </p:spTree>
    <p:extLst>
      <p:ext uri="{BB962C8B-B14F-4D97-AF65-F5344CB8AC3E}">
        <p14:creationId xmlns:p14="http://schemas.microsoft.com/office/powerpoint/2010/main" val="1457291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Considerations</a:t>
            </a:r>
            <a:r>
              <a:rPr lang="en-US" sz="1200" baseline="0" dirty="0"/>
              <a:t> &gt;&gt; </a:t>
            </a:r>
            <a:r>
              <a:rPr lang="en-US" sz="1200" dirty="0"/>
              <a:t>https://azure.microsoft.com/en-us/documentation/articles/site-recovery-vmware-to-azure-classic-legacy/</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For old WS 2003 systems:</a:t>
            </a:r>
          </a:p>
          <a:p>
            <a:pPr marL="342900" indent="-342900">
              <a:buFont typeface="Arial" panose="020B0604020202020204" pitchFamily="34" charset="0"/>
              <a:buChar char="•"/>
            </a:pPr>
            <a:r>
              <a:rPr lang="en-US" sz="1200" dirty="0"/>
              <a:t>Windows Server 2003 32-bit and 2008 32-bit support on Azure for CSA customers</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Customers must have migrations plans from Windows Server 2003 to more modern versions before deploying to Azure.</a:t>
            </a:r>
            <a:r>
              <a:rPr lang="en-US" sz="1200" baseline="0" dirty="0"/>
              <a:t>  </a:t>
            </a:r>
            <a:r>
              <a:rPr lang="en-US" sz="1200" dirty="0"/>
              <a:t>Migration Only, not DR </a:t>
            </a:r>
            <a:r>
              <a:rPr lang="en-US" sz="1200" i="1" dirty="0"/>
              <a:t>for now?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Ensure CS can communicate with MT, PS, and source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Configure endpoints and </a:t>
            </a:r>
            <a:r>
              <a:rPr lang="en-US" sz="1200" dirty="0" err="1"/>
              <a:t>vNets</a:t>
            </a:r>
            <a:r>
              <a:rPr lang="en-US" sz="1200" dirty="0"/>
              <a:t> after migration</a:t>
            </a:r>
          </a:p>
        </p:txBody>
      </p:sp>
      <p:sp>
        <p:nvSpPr>
          <p:cNvPr id="4" name="Slide Number Placeholder 3"/>
          <p:cNvSpPr>
            <a:spLocks noGrp="1"/>
          </p:cNvSpPr>
          <p:nvPr>
            <p:ph type="sldNum" sz="quarter" idx="10"/>
          </p:nvPr>
        </p:nvSpPr>
        <p:spPr/>
        <p:txBody>
          <a:bodyPr/>
          <a:lstStyle/>
          <a:p>
            <a:fld id="{D2E9B5C7-E893-44FC-BCCF-622F37DEFA34}" type="slidenum">
              <a:rPr lang="en-US" smtClean="0"/>
              <a:t>34</a:t>
            </a:fld>
            <a:endParaRPr lang="en-US"/>
          </a:p>
        </p:txBody>
      </p:sp>
    </p:spTree>
    <p:extLst>
      <p:ext uri="{BB962C8B-B14F-4D97-AF65-F5344CB8AC3E}">
        <p14:creationId xmlns:p14="http://schemas.microsoft.com/office/powerpoint/2010/main" val="32815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35</a:t>
            </a:fld>
            <a:endParaRPr lang="en-US"/>
          </a:p>
        </p:txBody>
      </p:sp>
    </p:spTree>
    <p:extLst>
      <p:ext uri="{BB962C8B-B14F-4D97-AF65-F5344CB8AC3E}">
        <p14:creationId xmlns:p14="http://schemas.microsoft.com/office/powerpoint/2010/main" val="797326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36</a:t>
            </a:fld>
            <a:endParaRPr lang="en-US"/>
          </a:p>
        </p:txBody>
      </p:sp>
    </p:spTree>
    <p:extLst>
      <p:ext uri="{BB962C8B-B14F-4D97-AF65-F5344CB8AC3E}">
        <p14:creationId xmlns:p14="http://schemas.microsoft.com/office/powerpoint/2010/main" val="10906283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Effects of warm-up on data disks</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Azure disks, we have observed a “warm-up effect” that can result in a reduced rate of throughput and bandwidth for a short period of time. In situations where a data disk is not accessed for a period of time (approximately 20 minutes), adaptive partitioning and load balancing mechanisms kick in. If the disk is accessed while these algorithms are active, you may notice some degradation in throughput and bandwidth for a short period of time (approximately 10 minutes), after which they return to their normal levels. This warm-up effect happens </a:t>
            </a:r>
            <a:r>
              <a:rPr lang="en-US" sz="1200" u="none" kern="1200" dirty="0">
                <a:solidFill>
                  <a:schemeClr val="tx1"/>
                </a:solidFill>
                <a:effectLst/>
                <a:latin typeface="+mn-lt"/>
                <a:ea typeface="+mn-ea"/>
                <a:cs typeface="+mn-cs"/>
              </a:rPr>
              <a:t>because of the adaptive partitioning and load balancing mechanism of Azure, which dynamically adjusts to workload changes in a multi-tenant storage environment. You may observe similar effects in other widely known cloud storage systems as well. </a:t>
            </a:r>
          </a:p>
          <a:p>
            <a:endParaRPr lang="en-US" sz="1200" u="none" kern="1200" dirty="0">
              <a:solidFill>
                <a:schemeClr val="tx1"/>
              </a:solidFill>
              <a:effectLst/>
              <a:latin typeface="+mn-lt"/>
              <a:ea typeface="+mn-ea"/>
              <a:cs typeface="+mn-cs"/>
            </a:endParaRPr>
          </a:p>
          <a:p>
            <a:r>
              <a:rPr lang="en-US" sz="1200" u="none" kern="1200" dirty="0">
                <a:solidFill>
                  <a:schemeClr val="tx1"/>
                </a:solidFill>
                <a:effectLst/>
                <a:latin typeface="+mn-lt"/>
                <a:ea typeface="+mn-ea"/>
                <a:cs typeface="+mn-cs"/>
              </a:rPr>
              <a:t>This warm-up effect is unlikely to be noticed for systems that are in </a:t>
            </a:r>
            <a:r>
              <a:rPr lang="en-US" sz="1200" kern="1200" dirty="0">
                <a:solidFill>
                  <a:schemeClr val="tx1"/>
                </a:solidFill>
                <a:effectLst/>
                <a:latin typeface="+mn-lt"/>
                <a:ea typeface="+mn-ea"/>
                <a:cs typeface="+mn-cs"/>
              </a:rPr>
              <a:t>continuous use. But we recommend you consider it during performance testing or when accessing systems that have been inactive for a while.  </a:t>
            </a:r>
          </a:p>
          <a:p>
            <a:endParaRPr lang="en-US" sz="1200" kern="120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Single vs. multiple storage accounts for data disks attached to a single VM</a:t>
            </a:r>
            <a:r>
              <a:rPr lang="en-US" sz="1200" b="1"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simplify management and reduce potential risks of consistency in case of failures, we recommend that you leave all the data disks attached to a single virtual machine in the same storage account. Storage accounts are implemented as a recovery unit in case of failures. So, keeping all the disks in the same account makes the recovery operations simple. There is no performance improvement if you store data disks attached to a single VM in multiple storage accounts. If you have multiple VMs, we </a:t>
            </a:r>
            <a:r>
              <a:rPr lang="en-US" sz="1200" u="none" kern="1200" dirty="0">
                <a:solidFill>
                  <a:schemeClr val="tx1"/>
                </a:solidFill>
                <a:effectLst/>
                <a:latin typeface="+mn-lt"/>
                <a:ea typeface="+mn-ea"/>
                <a:cs typeface="+mn-cs"/>
              </a:rPr>
              <a:t>recommend that you consider the storage account limits for throughput and bandwidth during capacity planning. In addition, distribute VMs and their data disks to multiple storage accounts if the aggregated throughput or bandwidth is higher than what a single storage account can provide. For information on storage account limits, see Azure Storage Scalability and Performance Targets. For information on max IOPS per disk, see Virtual Machine and Cloud Service Sizes for Azure.</a:t>
            </a:r>
          </a:p>
          <a:p>
            <a:endParaRPr lang="en-US" sz="1200" u="none" kern="120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NTFS allocation unit size</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NTFS volumes use a default cluster size of 4 KB. Based on our performance tests, we recommend changing the default cluster size to 64 KB during volume creation for both single disk and multiple disks (storage spaces) volumes. </a:t>
            </a:r>
          </a:p>
          <a:p>
            <a:endParaRPr lang="en-US" dirty="0"/>
          </a:p>
        </p:txBody>
      </p:sp>
      <p:sp>
        <p:nvSpPr>
          <p:cNvPr id="4" name="Slide Number Placeholder 3"/>
          <p:cNvSpPr>
            <a:spLocks noGrp="1"/>
          </p:cNvSpPr>
          <p:nvPr>
            <p:ph type="sldNum" sz="quarter" idx="10"/>
          </p:nvPr>
        </p:nvSpPr>
        <p:spPr/>
        <p:txBody>
          <a:bodyPr/>
          <a:lstStyle/>
          <a:p>
            <a:fld id="{3914BC00-1402-49CF-9CEB-7C8FB383AFA3}" type="slidenum">
              <a:rPr lang="de-DE" smtClean="0"/>
              <a:t>39</a:t>
            </a:fld>
            <a:endParaRPr lang="de-DE"/>
          </a:p>
        </p:txBody>
      </p:sp>
    </p:spTree>
    <p:extLst>
      <p:ext uri="{BB962C8B-B14F-4D97-AF65-F5344CB8AC3E}">
        <p14:creationId xmlns:p14="http://schemas.microsoft.com/office/powerpoint/2010/main" val="75023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I/O sub-system</a:t>
            </a:r>
            <a:endParaRPr lang="de-DE"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Storage optimization for SQL Server transactional and analytical workloads is a very important task that requires careful planning and analysis. There is already a tremendous amount of information that explains how to deal with I/O subsystems with different performance characteristics in a traditional on-premises environment, such as spindles, host bus adapters (HBAs), disk controllers, and so on. For more information, see </a:t>
            </a:r>
            <a:r>
              <a:rPr lang="en-US" sz="1200" u="sng" kern="1200" dirty="0">
                <a:solidFill>
                  <a:schemeClr val="tx1"/>
                </a:solidFill>
                <a:effectLst/>
                <a:latin typeface="+mn-lt"/>
                <a:ea typeface="+mn-ea"/>
                <a:cs typeface="+mn-cs"/>
                <a:hlinkClick r:id="rId3"/>
              </a:rPr>
              <a:t>Analyzing I/O Characteristics and Sizing Storage Systems for SQL Server Database Applications</a:t>
            </a:r>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disks are implemented as a service, so they do not offer the same range of complex configuration options available in traditional on-premises I/O subsystems. This has both benefits and costs. For instance, Azure disks offer built-in local redundancy and optional geo-redundancy for disaster recovery through the use of replicas. To achieve the same level of redundancy in on-premises deployments, you would need to set up multiple disk arrays in multiple locations and a synchronization mechanism, such as, a </a:t>
            </a:r>
            <a:r>
              <a:rPr lang="de-DE" sz="1200" kern="1200" dirty="0" err="1">
                <a:solidFill>
                  <a:schemeClr val="tx1"/>
                </a:solidFill>
                <a:effectLst/>
                <a:latin typeface="+mn-lt"/>
                <a:ea typeface="+mn-ea"/>
                <a:cs typeface="+mn-cs"/>
              </a:rPr>
              <a:t>storage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area</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network</a:t>
            </a:r>
            <a:r>
              <a:rPr lang="de-DE" sz="1200" kern="1200" dirty="0">
                <a:solidFill>
                  <a:schemeClr val="tx1"/>
                </a:solidFill>
                <a:effectLst/>
                <a:latin typeface="+mn-lt"/>
                <a:ea typeface="+mn-ea"/>
                <a:cs typeface="+mn-cs"/>
              </a:rPr>
              <a:t> (SAN)</a:t>
            </a:r>
            <a:r>
              <a:rPr lang="en-US" sz="1200" kern="1200" dirty="0">
                <a:solidFill>
                  <a:schemeClr val="tx1"/>
                </a:solidFill>
                <a:effectLst/>
                <a:latin typeface="+mn-lt"/>
                <a:ea typeface="+mn-ea"/>
                <a:cs typeface="+mn-cs"/>
              </a:rPr>
              <a:t> replication. On the other hand, the Azure disk performance is not as predictable as on-premises disk I/O subsystem due to several factors: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Infrastructure Services is a shared, multi-tenant service.  Resources like host machines, storage services and network bandwidth are shared among multiple subscribers.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Performance may vary depending upon where and when you provision your virtual machines due to a variety of factors including differences in hardware. Your virtual machine may get moved to a different host due to a hardware replacement necessitated by a failure or lifecycle refresh. </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performance and availability of your virtual machines may be impacted (positively or negatively) by maintenance operations such as platform upgrades or performance and reliability fixes.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you use cloud-based storage options in Azure, you sacrifice granular control and deep performance optimization options for lower costs, simplicity and out-of-the-box redundancy. </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disks are connected to virtual machines via a network infrastructure and that can introduce higher network latency compared to the local attached disks in on-premises environment.</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 detailed discussion on different storage configurations, see the </a:t>
            </a:r>
            <a:r>
              <a:rPr lang="en-US" sz="1200" u="sng" kern="1200" dirty="0">
                <a:solidFill>
                  <a:schemeClr val="tx1"/>
                </a:solidFill>
                <a:effectLst/>
                <a:latin typeface="+mn-lt"/>
                <a:ea typeface="+mn-ea"/>
                <a:cs typeface="+mn-cs"/>
                <a:hlinkClick r:id="rId4"/>
              </a:rPr>
              <a:t>Best practices and recommendations for optimizing SQL Server performance in Azure VMs</a:t>
            </a:r>
            <a:r>
              <a:rPr lang="en-US" sz="1200" kern="1200" dirty="0">
                <a:solidFill>
                  <a:schemeClr val="tx1"/>
                </a:solidFill>
                <a:effectLst/>
                <a:latin typeface="+mn-lt"/>
                <a:ea typeface="+mn-ea"/>
                <a:cs typeface="+mn-cs"/>
              </a:rPr>
              <a:t> section. </a:t>
            </a:r>
            <a:endParaRPr lang="de-DE" sz="1200" kern="1200" dirty="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3914BC00-1402-49CF-9CEB-7C8FB383AFA3}" type="slidenum">
              <a:rPr lang="de-DE" smtClean="0"/>
              <a:t>40</a:t>
            </a:fld>
            <a:endParaRPr lang="de-DE"/>
          </a:p>
        </p:txBody>
      </p:sp>
    </p:spTree>
    <p:extLst>
      <p:ext uri="{BB962C8B-B14F-4D97-AF65-F5344CB8AC3E}">
        <p14:creationId xmlns:p14="http://schemas.microsoft.com/office/powerpoint/2010/main" val="2201676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all Azure</a:t>
            </a:r>
            <a:r>
              <a:rPr lang="en-US" baseline="0" dirty="0"/>
              <a:t> endorsed Linux distributions but only SUSE SLES is certified for SAP as of end of calendar year 2015</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43</a:t>
            </a:fld>
            <a:endParaRPr lang="en-US"/>
          </a:p>
        </p:txBody>
      </p:sp>
    </p:spTree>
    <p:extLst>
      <p:ext uri="{BB962C8B-B14F-4D97-AF65-F5344CB8AC3E}">
        <p14:creationId xmlns:p14="http://schemas.microsoft.com/office/powerpoint/2010/main" val="2390927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dive into the first workload, AD on Azure</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a:t>
            </a:fld>
            <a:endParaRPr lang="en-US"/>
          </a:p>
        </p:txBody>
      </p:sp>
    </p:spTree>
    <p:extLst>
      <p:ext uri="{BB962C8B-B14F-4D97-AF65-F5344CB8AC3E}">
        <p14:creationId xmlns:p14="http://schemas.microsoft.com/office/powerpoint/2010/main" val="263237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6/7/2016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240135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https://azure.microsoft.com/en-us/documentation/articles/virtual-machines-linux-agent-user-guide/</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6/7/2016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3295547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 Extensions implement most of the critical functionality that you want to use with your VMs, including basic functionality like resetting passwords, configuring RDP, and many, many others. Because new extensions are added all the time, the number of possible features your VMs support in Azure continues to increase.  For example: </a:t>
            </a:r>
            <a:r>
              <a:rPr lang="en-US" dirty="0" err="1"/>
              <a:t>VMAccess</a:t>
            </a:r>
            <a:r>
              <a:rPr lang="en-US" baseline="0" dirty="0"/>
              <a:t> Extension, OS patching extension, Docket extension.  See https://azure.microsoft.com/en-us/documentation/articles/virtual-machines-extensions-configuration-samples-linux/ for more.</a:t>
            </a:r>
            <a:endParaRPr lang="en-US" dirty="0"/>
          </a:p>
          <a:p>
            <a:endParaRPr lang="en-US" dirty="0"/>
          </a:p>
          <a:p>
            <a:r>
              <a:rPr lang="en-US" dirty="0" err="1"/>
              <a:t>VMAccess</a:t>
            </a:r>
            <a:r>
              <a:rPr lang="en-US" dirty="0"/>
              <a:t> Extension can:</a:t>
            </a:r>
          </a:p>
          <a:p>
            <a:r>
              <a:rPr lang="en-US" dirty="0"/>
              <a:t>Reset the password of the original </a:t>
            </a:r>
            <a:r>
              <a:rPr lang="en-US" dirty="0" err="1"/>
              <a:t>sudo</a:t>
            </a:r>
            <a:r>
              <a:rPr lang="en-US" dirty="0"/>
              <a:t> user </a:t>
            </a:r>
          </a:p>
          <a:p>
            <a:r>
              <a:rPr lang="en-US" dirty="0"/>
              <a:t>Create a new </a:t>
            </a:r>
            <a:r>
              <a:rPr lang="en-US" dirty="0" err="1"/>
              <a:t>sudo</a:t>
            </a:r>
            <a:r>
              <a:rPr lang="en-US" dirty="0"/>
              <a:t> user with the password specified</a:t>
            </a:r>
          </a:p>
          <a:p>
            <a:r>
              <a:rPr lang="en-US" dirty="0"/>
              <a:t>Set the public host key with the key given</a:t>
            </a:r>
          </a:p>
          <a:p>
            <a:r>
              <a:rPr lang="en-US" dirty="0"/>
              <a:t>Reset the public host key provided during VM provisioning if host key not provided</a:t>
            </a:r>
          </a:p>
          <a:p>
            <a:r>
              <a:rPr lang="en-US" dirty="0"/>
              <a:t>Open the SSH port(22) and restore the </a:t>
            </a:r>
            <a:r>
              <a:rPr lang="en-US" dirty="0" err="1"/>
              <a:t>sshd_config</a:t>
            </a:r>
            <a:r>
              <a:rPr lang="en-US" dirty="0"/>
              <a:t> if </a:t>
            </a:r>
            <a:r>
              <a:rPr lang="en-US" dirty="0" err="1"/>
              <a:t>reset_ssh</a:t>
            </a:r>
            <a:r>
              <a:rPr lang="en-US" dirty="0"/>
              <a:t> is set to true</a:t>
            </a:r>
          </a:p>
          <a:p>
            <a:r>
              <a:rPr lang="en-US" dirty="0"/>
              <a:t>Remove the existing user</a:t>
            </a:r>
          </a:p>
          <a:p>
            <a:r>
              <a:rPr lang="en-US" dirty="0"/>
              <a:t>Check disks</a:t>
            </a:r>
          </a:p>
          <a:p>
            <a:r>
              <a:rPr lang="en-US" dirty="0"/>
              <a:t>Repair added disk</a:t>
            </a:r>
          </a:p>
          <a:p>
            <a:endParaRPr lang="en-US" dirty="0"/>
          </a:p>
        </p:txBody>
      </p:sp>
      <p:sp>
        <p:nvSpPr>
          <p:cNvPr id="6" name="Date Placeholder 5"/>
          <p:cNvSpPr>
            <a:spLocks noGrp="1"/>
          </p:cNvSpPr>
          <p:nvPr>
            <p:ph type="dt" idx="12"/>
          </p:nvPr>
        </p:nvSpPr>
        <p:spPr/>
        <p:txBody>
          <a:bodyPr/>
          <a:lstStyle/>
          <a:p>
            <a:fld id="{59A47E80-8152-4C93-B5EB-FB5EA07D8999}" type="datetime1">
              <a:rPr lang="en-US" smtClean="0">
                <a:solidFill>
                  <a:prstClr val="black"/>
                </a:solidFill>
              </a:rPr>
              <a:pPr/>
              <a:t>6/7/2016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28065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47</a:t>
            </a:fld>
            <a:endParaRPr lang="en-US"/>
          </a:p>
        </p:txBody>
      </p:sp>
    </p:spTree>
    <p:extLst>
      <p:ext uri="{BB962C8B-B14F-4D97-AF65-F5344CB8AC3E}">
        <p14:creationId xmlns:p14="http://schemas.microsoft.com/office/powerpoint/2010/main" val="163437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StorSimple</a:t>
            </a:r>
            <a:r>
              <a:rPr lang="en-US" sz="1200" b="0" kern="1200" dirty="0">
                <a:solidFill>
                  <a:schemeClr val="tx1"/>
                </a:solidFill>
                <a:effectLst/>
                <a:latin typeface="+mn-lt"/>
                <a:ea typeface="+mn-ea"/>
                <a:cs typeface="+mn-cs"/>
              </a:rPr>
              <a:t> is a hybrid storage device.  It’s a storage device that</a:t>
            </a:r>
            <a:r>
              <a:rPr lang="en-US" sz="1200" b="0" kern="1200" baseline="0" dirty="0">
                <a:solidFill>
                  <a:schemeClr val="tx1"/>
                </a:solidFill>
                <a:effectLst/>
                <a:latin typeface="+mn-lt"/>
                <a:ea typeface="+mn-ea"/>
                <a:cs typeface="+mn-cs"/>
              </a:rPr>
              <a:t> you put in your data center and it instantly connect to Azure.  It’s a small 2U device that speaks iSCSI that extends itself to Azure storage.  It’s used for backup, archive as well as normal application storage.</a:t>
            </a:r>
          </a:p>
          <a:p>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StorSimple</a:t>
            </a:r>
            <a:r>
              <a:rPr lang="en-US" sz="1200" b="0" kern="1200" dirty="0">
                <a:solidFill>
                  <a:schemeClr val="tx1"/>
                </a:solidFill>
                <a:effectLst/>
                <a:latin typeface="+mn-lt"/>
                <a:ea typeface="+mn-ea"/>
                <a:cs typeface="+mn-cs"/>
              </a:rPr>
              <a:t> solutions integrate advanced SAN technologies such as SSDs, SAS, automated storage </a:t>
            </a:r>
            <a:r>
              <a:rPr lang="en-US" sz="1200" b="0" kern="1200" dirty="0" err="1">
                <a:solidFill>
                  <a:schemeClr val="tx1"/>
                </a:solidFill>
                <a:effectLst/>
                <a:latin typeface="+mn-lt"/>
                <a:ea typeface="+mn-ea"/>
                <a:cs typeface="+mn-cs"/>
              </a:rPr>
              <a:t>tiering</a:t>
            </a:r>
            <a:r>
              <a:rPr lang="en-US" sz="1200" b="0" kern="1200" dirty="0">
                <a:solidFill>
                  <a:schemeClr val="tx1"/>
                </a:solidFill>
                <a:effectLst/>
                <a:latin typeface="+mn-lt"/>
                <a:ea typeface="+mn-ea"/>
                <a:cs typeface="+mn-cs"/>
              </a:rPr>
              <a:t>, encryption, deduplication and compression with the cloud to reduce the storage footprint as well as </a:t>
            </a:r>
            <a:r>
              <a:rPr lang="en-US" sz="1200" b="0" kern="1200" dirty="0" err="1">
                <a:solidFill>
                  <a:schemeClr val="tx1"/>
                </a:solidFill>
                <a:effectLst/>
                <a:latin typeface="+mn-lt"/>
                <a:ea typeface="+mn-ea"/>
                <a:cs typeface="+mn-cs"/>
              </a:rPr>
              <a:t>CapEx</a:t>
            </a:r>
            <a:r>
              <a:rPr lang="en-US" sz="1200" b="0" kern="1200" dirty="0">
                <a:solidFill>
                  <a:schemeClr val="tx1"/>
                </a:solidFill>
                <a:effectLst/>
                <a:latin typeface="+mn-lt"/>
                <a:ea typeface="+mn-ea"/>
                <a:cs typeface="+mn-cs"/>
              </a:rPr>
              <a:t> and </a:t>
            </a:r>
            <a:r>
              <a:rPr lang="en-US" sz="1200" b="0" kern="1200" dirty="0" err="1">
                <a:solidFill>
                  <a:schemeClr val="tx1"/>
                </a:solidFill>
                <a:effectLst/>
                <a:latin typeface="+mn-lt"/>
                <a:ea typeface="+mn-ea"/>
                <a:cs typeface="+mn-cs"/>
              </a:rPr>
              <a:t>OpEx</a:t>
            </a:r>
            <a:r>
              <a:rPr lang="en-US" sz="1200" b="0" kern="1200" dirty="0">
                <a:solidFill>
                  <a:schemeClr val="tx1"/>
                </a:solidFill>
                <a:effectLst/>
                <a:latin typeface="+mn-lt"/>
                <a:ea typeface="+mn-ea"/>
                <a:cs typeface="+mn-cs"/>
              </a:rPr>
              <a:t> costs. </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Benefits:</a:t>
            </a:r>
          </a:p>
          <a:p>
            <a:r>
              <a:rPr lang="en-US" sz="1200" b="1" kern="1200" dirty="0">
                <a:solidFill>
                  <a:schemeClr val="tx1"/>
                </a:solidFill>
                <a:effectLst/>
                <a:latin typeface="+mn-lt"/>
                <a:ea typeface="+mn-ea"/>
                <a:cs typeface="+mn-cs"/>
              </a:rPr>
              <a:t>Manage data growth and lower storage costs up to 60%</a:t>
            </a:r>
          </a:p>
          <a:p>
            <a:r>
              <a:rPr lang="en-US" sz="1200" kern="1200" dirty="0">
                <a:solidFill>
                  <a:schemeClr val="tx1"/>
                </a:solidFill>
                <a:effectLst/>
                <a:latin typeface="+mn-lt"/>
                <a:ea typeface="+mn-ea"/>
                <a:cs typeface="+mn-cs"/>
              </a:rPr>
              <a:t>Cloud storage is used to offload inactive data from on-premises and for storing backup and archive data</a:t>
            </a:r>
          </a:p>
          <a:p>
            <a:r>
              <a:rPr lang="en-US" sz="1200" kern="1200" dirty="0">
                <a:solidFill>
                  <a:schemeClr val="tx1"/>
                </a:solidFill>
                <a:effectLst/>
                <a:latin typeface="+mn-lt"/>
                <a:ea typeface="+mn-ea"/>
                <a:cs typeface="+mn-cs"/>
              </a:rPr>
              <a:t>Inline deduplication and compression reduce storage growth rates and increase storage utilization</a:t>
            </a:r>
          </a:p>
          <a:p>
            <a:r>
              <a:rPr lang="en-US" sz="1200" kern="1200" dirty="0">
                <a:solidFill>
                  <a:schemeClr val="tx1"/>
                </a:solidFill>
                <a:effectLst/>
                <a:latin typeface="+mn-lt"/>
                <a:ea typeface="+mn-ea"/>
                <a:cs typeface="+mn-cs"/>
              </a:rPr>
              <a:t>Solid state drives (SSD) deliver low-cost input/output per second</a:t>
            </a:r>
          </a:p>
          <a:p>
            <a:r>
              <a:rPr lang="en-US" sz="1200" b="1" kern="1200" dirty="0">
                <a:solidFill>
                  <a:schemeClr val="tx1"/>
                </a:solidFill>
                <a:effectLst/>
                <a:latin typeface="+mn-lt"/>
                <a:ea typeface="+mn-ea"/>
                <a:cs typeface="+mn-cs"/>
              </a:rPr>
              <a:t>Streamline storage and management</a:t>
            </a:r>
          </a:p>
          <a:p>
            <a:r>
              <a:rPr lang="en-US" sz="1200" kern="1200" dirty="0">
                <a:solidFill>
                  <a:schemeClr val="tx1"/>
                </a:solidFill>
                <a:effectLst/>
                <a:latin typeface="+mn-lt"/>
                <a:ea typeface="+mn-ea"/>
                <a:cs typeface="+mn-cs"/>
              </a:rPr>
              <a:t>Primary, backup, snapshot, archive and offsite storage are converged into a hybrid cloud storage solution</a:t>
            </a:r>
          </a:p>
          <a:p>
            <a:r>
              <a:rPr lang="en-US" sz="1200" kern="1200" dirty="0">
                <a:solidFill>
                  <a:schemeClr val="tx1"/>
                </a:solidFill>
                <a:effectLst/>
                <a:latin typeface="+mn-lt"/>
                <a:ea typeface="+mn-ea"/>
                <a:cs typeface="+mn-cs"/>
              </a:rPr>
              <a:t>All storage functions are controlled centrally from an Azure management portal *</a:t>
            </a:r>
          </a:p>
          <a:p>
            <a:r>
              <a:rPr lang="en-US" sz="1200" kern="1200" dirty="0">
                <a:solidFill>
                  <a:schemeClr val="tx1"/>
                </a:solidFill>
                <a:effectLst/>
                <a:latin typeface="+mn-lt"/>
                <a:ea typeface="+mn-ea"/>
                <a:cs typeface="+mn-cs"/>
              </a:rPr>
              <a:t>Automated cloud snapshots replace costly remote replication and time-consuming tape management</a:t>
            </a:r>
          </a:p>
          <a:p>
            <a:r>
              <a:rPr lang="en-US" sz="1200" b="1" kern="1200" dirty="0">
                <a:solidFill>
                  <a:schemeClr val="tx1"/>
                </a:solidFill>
                <a:effectLst/>
                <a:latin typeface="+mn-lt"/>
                <a:ea typeface="+mn-ea"/>
                <a:cs typeface="+mn-cs"/>
              </a:rPr>
              <a:t>Improve disaster recovery and compliance</a:t>
            </a:r>
          </a:p>
          <a:p>
            <a:r>
              <a:rPr lang="en-US" sz="1200" kern="1200" dirty="0">
                <a:solidFill>
                  <a:schemeClr val="tx1"/>
                </a:solidFill>
                <a:effectLst/>
                <a:latin typeface="+mn-lt"/>
                <a:ea typeface="+mn-ea"/>
                <a:cs typeface="+mn-cs"/>
              </a:rPr>
              <a:t>Instant recovery downloads only the data needed by applications for fast RTOs (recovery time objectives)</a:t>
            </a:r>
          </a:p>
          <a:p>
            <a:r>
              <a:rPr lang="en-US" sz="1200" kern="1200" dirty="0">
                <a:solidFill>
                  <a:schemeClr val="tx1"/>
                </a:solidFill>
                <a:effectLst/>
                <a:latin typeface="+mn-lt"/>
                <a:ea typeface="+mn-ea"/>
                <a:cs typeface="+mn-cs"/>
              </a:rPr>
              <a:t>Data retention is determined by software policies instead of backup system capacity or tape rotations</a:t>
            </a:r>
          </a:p>
          <a:p>
            <a:r>
              <a:rPr lang="en-US" sz="1200" kern="1200" dirty="0">
                <a:solidFill>
                  <a:schemeClr val="tx1"/>
                </a:solidFill>
                <a:effectLst/>
                <a:latin typeface="+mn-lt"/>
                <a:ea typeface="+mn-ea"/>
                <a:cs typeface="+mn-cs"/>
              </a:rPr>
              <a:t>Disaster recovery testing can be done without disrupting normal daily operations</a:t>
            </a:r>
          </a:p>
          <a:p>
            <a:r>
              <a:rPr lang="en-US" sz="1200" b="1" kern="1200" dirty="0">
                <a:solidFill>
                  <a:schemeClr val="tx1"/>
                </a:solidFill>
                <a:effectLst/>
                <a:latin typeface="+mn-lt"/>
                <a:ea typeface="+mn-ea"/>
                <a:cs typeface="+mn-cs"/>
              </a:rPr>
              <a:t>Migrate and copy data through the cloud</a:t>
            </a:r>
          </a:p>
          <a:p>
            <a:r>
              <a:rPr lang="en-US" sz="1200" kern="1200" dirty="0" err="1">
                <a:solidFill>
                  <a:schemeClr val="tx1"/>
                </a:solidFill>
                <a:effectLst/>
                <a:latin typeface="+mn-lt"/>
                <a:ea typeface="+mn-ea"/>
                <a:cs typeface="+mn-cs"/>
              </a:rPr>
              <a:t>StorSimple</a:t>
            </a:r>
            <a:r>
              <a:rPr lang="en-US" sz="1200" kern="1200" dirty="0">
                <a:solidFill>
                  <a:schemeClr val="tx1"/>
                </a:solidFill>
                <a:effectLst/>
                <a:latin typeface="+mn-lt"/>
                <a:ea typeface="+mn-ea"/>
                <a:cs typeface="+mn-cs"/>
              </a:rPr>
              <a:t> Virtual Appliance makes enterprise data available to VMs running in Azure for dev/test, disaster recovery and DR testing, and other cloud applications *</a:t>
            </a:r>
          </a:p>
          <a:p>
            <a:r>
              <a:rPr lang="en-US" sz="1200" kern="1200" dirty="0">
                <a:solidFill>
                  <a:schemeClr val="tx1"/>
                </a:solidFill>
                <a:effectLst/>
                <a:latin typeface="+mn-lt"/>
                <a:ea typeface="+mn-ea"/>
                <a:cs typeface="+mn-cs"/>
              </a:rPr>
              <a:t>Data uploaded to the cloud can be accessed from other sites for recovery and data migrations</a:t>
            </a:r>
          </a:p>
          <a:p>
            <a:endParaRPr lang="en-AU"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82335"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6/7/2016 8:05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51253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AU" dirty="0"/>
              <a:t>With a </a:t>
            </a:r>
            <a:r>
              <a:rPr lang="en-AU" dirty="0" err="1"/>
              <a:t>StorSimple</a:t>
            </a:r>
            <a:r>
              <a:rPr lang="en-AU" baseline="0" dirty="0"/>
              <a:t> device installed at your data centre, you </a:t>
            </a:r>
            <a:r>
              <a:rPr lang="en-AU" dirty="0"/>
              <a:t> provision a </a:t>
            </a:r>
            <a:r>
              <a:rPr lang="en-AU" dirty="0" err="1"/>
              <a:t>StorSimple</a:t>
            </a:r>
            <a:r>
              <a:rPr lang="en-AU" dirty="0"/>
              <a:t> Manager on Azure.  Work</a:t>
            </a:r>
            <a:r>
              <a:rPr lang="en-AU" baseline="0" dirty="0"/>
              <a:t> through the following steps to manage the on-premises device as well as the storage extension behind the storage appliance. </a:t>
            </a:r>
          </a:p>
          <a:p>
            <a:pPr marL="228600" indent="-228600">
              <a:buFont typeface="+mj-lt"/>
              <a:buAutoNum type="arabicPeriod"/>
            </a:pPr>
            <a:r>
              <a:rPr lang="en-US" dirty="0">
                <a:effectLst/>
              </a:rPr>
              <a:t>Get service registration key - You need a service registration key to register your devices. </a:t>
            </a:r>
          </a:p>
          <a:p>
            <a:pPr marL="228600" indent="-228600">
              <a:buFont typeface="+mj-lt"/>
              <a:buAutoNum type="arabicPeriod"/>
            </a:pPr>
            <a:r>
              <a:rPr lang="en-US" dirty="0">
                <a:effectLst/>
              </a:rPr>
              <a:t>Register the device -  Go to the Windows PowerShell interface and use the service registration key to register your physical device and connect to </a:t>
            </a:r>
            <a:r>
              <a:rPr lang="en-US" dirty="0" err="1">
                <a:effectLst/>
              </a:rPr>
              <a:t>StorSimple</a:t>
            </a:r>
            <a:r>
              <a:rPr lang="en-US" dirty="0">
                <a:effectLst/>
              </a:rPr>
              <a:t> Manager service. Virtual devices are registered as part of device configuration.</a:t>
            </a:r>
          </a:p>
          <a:p>
            <a:pPr marL="228600" indent="-228600">
              <a:buFont typeface="+mj-lt"/>
              <a:buAutoNum type="arabicPeriod"/>
            </a:pPr>
            <a:r>
              <a:rPr lang="en-US" dirty="0">
                <a:effectLst/>
              </a:rPr>
              <a:t>Complete device configuration - After registering your device from the Windows PowerShell interface, complete the required device configuration from the device list. It may take a few minutes for the registered device to appear in the list</a:t>
            </a:r>
            <a:r>
              <a:rPr lang="en-US">
                <a:effectLst/>
              </a:rPr>
              <a:t>. </a:t>
            </a:r>
          </a:p>
          <a:p>
            <a:pPr marL="228600" indent="-228600">
              <a:buFont typeface="+mj-lt"/>
              <a:buAutoNum type="arabicPeriod"/>
            </a:pPr>
            <a:r>
              <a:rPr lang="en-US"/>
              <a:t>The</a:t>
            </a:r>
            <a:r>
              <a:rPr lang="en-US" baseline="0"/>
              <a:t> </a:t>
            </a:r>
            <a:r>
              <a:rPr lang="en-US"/>
              <a:t>on-premises </a:t>
            </a:r>
            <a:r>
              <a:rPr lang="en-US" b="1"/>
              <a:t>StorSimple Virtual Array</a:t>
            </a:r>
            <a:r>
              <a:rPr lang="en-US" b="0" baseline="0"/>
              <a:t> available to </a:t>
            </a:r>
            <a:r>
              <a:rPr lang="en-US"/>
              <a:t>all customers with an Enterprise Agreement for Microsoft Azure. The StorSimple Virtual Array is a version of the StorSimple solution in a virtual machine form installed on your existing hypervisors. The virtual array can be run as a virtual machine on your Hyper-V or VMware ESXi hypervisors and can be configured as a File Server (NAS) or as an iSCSI server. </a:t>
            </a:r>
            <a:endParaRPr lang="en-US" dirty="0">
              <a:effectLst/>
            </a:endParaRPr>
          </a:p>
          <a:p>
            <a:pPr marL="228600" indent="-228600">
              <a:buFont typeface="+mj-lt"/>
              <a:buAutoNum type="arabicPeriod"/>
            </a:pPr>
            <a:endParaRPr lang="en-US" dirty="0">
              <a:effectLst/>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dirty="0" err="1">
                <a:solidFill>
                  <a:schemeClr val="tx1"/>
                </a:solidFill>
                <a:ea typeface="Segoe UI" pitchFamily="34" charset="0"/>
                <a:cs typeface="Segoe UI" pitchFamily="34" charset="0"/>
              </a:rPr>
              <a:t>StorSimple</a:t>
            </a:r>
            <a:r>
              <a:rPr lang="en-US" sz="1200" dirty="0">
                <a:solidFill>
                  <a:schemeClr val="tx1"/>
                </a:solidFill>
                <a:ea typeface="Segoe UI" pitchFamily="34" charset="0"/>
                <a:cs typeface="Segoe UI" pitchFamily="34" charset="0"/>
              </a:rPr>
              <a:t> Manager service in Azure portal and manages one or more </a:t>
            </a:r>
            <a:r>
              <a:rPr lang="en-US" sz="1200" dirty="0" err="1">
                <a:solidFill>
                  <a:schemeClr val="tx1"/>
                </a:solidFill>
                <a:ea typeface="Segoe UI" pitchFamily="34" charset="0"/>
                <a:cs typeface="Segoe UI" pitchFamily="34" charset="0"/>
              </a:rPr>
              <a:t>StorSimple</a:t>
            </a:r>
            <a:r>
              <a:rPr lang="en-US" sz="1200" dirty="0">
                <a:solidFill>
                  <a:schemeClr val="tx1"/>
                </a:solidFill>
                <a:ea typeface="Segoe UI" pitchFamily="34" charset="0"/>
                <a:cs typeface="Segoe UI" pitchFamily="34" charset="0"/>
              </a:rPr>
              <a:t> appliances.  </a:t>
            </a:r>
            <a:r>
              <a:rPr lang="en-US" dirty="0">
                <a:effectLst/>
              </a:rPr>
              <a:t>All management of the hybrid storage include</a:t>
            </a:r>
            <a:r>
              <a:rPr lang="en-US" baseline="0" dirty="0">
                <a:effectLst/>
              </a:rPr>
              <a:t> the on-premises devices, the Azure virtual device, backup catalog, jobs </a:t>
            </a:r>
            <a:r>
              <a:rPr lang="en-US" baseline="0" dirty="0" err="1">
                <a:effectLst/>
              </a:rPr>
              <a:t>etc</a:t>
            </a:r>
            <a:r>
              <a:rPr lang="en-US" baseline="0" dirty="0">
                <a:effectLst/>
              </a:rPr>
              <a:t> is done in one place (on Azure)</a:t>
            </a:r>
            <a:endParaRPr lang="en-AU" dirty="0"/>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6/7/2016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13947979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roughly calculate the number of highly utilized disks supported by a single storage account based on the transaction limit. For example, for a Basic Tier VM, the maximum number of highly utilized disks is about 66 (20,000/300 IOPS per disk), and for a Standard Tier VM, it is about 40 (20,000/500 IOPS per disk). However, note that the storage account can support a larger number of disks if they are not all highly utilized at the same time.</a:t>
            </a:r>
          </a:p>
          <a:p>
            <a:endParaRPr lang="en-US" dirty="0"/>
          </a:p>
          <a:p>
            <a:r>
              <a:rPr lang="en-US" sz="1200" kern="1200" dirty="0">
                <a:solidFill>
                  <a:schemeClr val="tx1"/>
                </a:solidFill>
                <a:effectLst/>
                <a:latin typeface="+mn-lt"/>
                <a:ea typeface="+mn-ea"/>
                <a:cs typeface="+mn-cs"/>
              </a:rPr>
              <a:t>35 premium, 40 standard for number of disks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52</a:t>
            </a:fld>
            <a:endParaRPr lang="en-US"/>
          </a:p>
        </p:txBody>
      </p:sp>
    </p:spTree>
    <p:extLst>
      <p:ext uri="{BB962C8B-B14F-4D97-AF65-F5344CB8AC3E}">
        <p14:creationId xmlns:p14="http://schemas.microsoft.com/office/powerpoint/2010/main" val="1053278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https://azure.microsoft.com/en-us/documentation/articles/azure-subscription-service-limits/#virtual-machines-limits</a:t>
            </a:r>
          </a:p>
          <a:p>
            <a:r>
              <a:rPr lang="en-US" dirty="0"/>
              <a:t>https://azure.microsoft.com/en-us/documentation/articles/storage-scalability-targets/</a:t>
            </a:r>
          </a:p>
          <a:p>
            <a:r>
              <a:rPr lang="en-US" dirty="0"/>
              <a:t>https://azure.microsoft.com/en-us/documentation/articles/storage-redundancy/</a:t>
            </a:r>
          </a:p>
          <a:p>
            <a:endParaRPr lang="en-US" dirty="0"/>
          </a:p>
          <a:p>
            <a:r>
              <a:rPr lang="en-US" dirty="0"/>
              <a:t>IOPS</a:t>
            </a:r>
            <a:r>
              <a:rPr lang="en-US" baseline="0" dirty="0"/>
              <a:t> 8k reads and writes – SQL</a:t>
            </a:r>
          </a:p>
          <a:p>
            <a:endParaRPr lang="en-US" baseline="0" dirty="0"/>
          </a:p>
          <a:p>
            <a:r>
              <a:rPr lang="en-US" baseline="0" dirty="0"/>
              <a:t>Software RAID vs. Storage Spaces</a:t>
            </a:r>
          </a:p>
          <a:p>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53</a:t>
            </a:fld>
            <a:endParaRPr lang="en-US"/>
          </a:p>
        </p:txBody>
      </p:sp>
    </p:spTree>
    <p:extLst>
      <p:ext uri="{BB962C8B-B14F-4D97-AF65-F5344CB8AC3E}">
        <p14:creationId xmlns:p14="http://schemas.microsoft.com/office/powerpoint/2010/main" val="21971447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http://www.windowsazure.com/en-us/pricing/calculator/ for up</a:t>
            </a:r>
            <a:r>
              <a:rPr lang="en-US" baseline="0" dirty="0"/>
              <a:t> to date information</a:t>
            </a:r>
            <a:endParaRPr lang="en-US" dirty="0"/>
          </a:p>
          <a:p>
            <a:endParaRPr lang="en-US" dirty="0"/>
          </a:p>
          <a:p>
            <a:r>
              <a:rPr lang="en-US" dirty="0"/>
              <a:t>Service</a:t>
            </a:r>
          </a:p>
          <a:p>
            <a:r>
              <a:rPr lang="en-US" dirty="0"/>
              <a:t>Description</a:t>
            </a:r>
          </a:p>
          <a:p>
            <a:r>
              <a:rPr lang="en-US" dirty="0"/>
              <a:t>Cost</a:t>
            </a:r>
          </a:p>
          <a:p>
            <a:r>
              <a:rPr lang="en-US" b="1" dirty="0"/>
              <a:t>1. In/Out Bandwidth</a:t>
            </a:r>
            <a:r>
              <a:rPr lang="en-US" dirty="0"/>
              <a:t> </a:t>
            </a:r>
          </a:p>
          <a:p>
            <a:r>
              <a:rPr lang="en-US" dirty="0"/>
              <a:t>This is the web traffic between the user's browser and the site.</a:t>
            </a:r>
          </a:p>
          <a:p>
            <a:r>
              <a:rPr lang="en-US" dirty="0"/>
              <a:t>Inbound: Free</a:t>
            </a:r>
          </a:p>
          <a:p>
            <a:r>
              <a:rPr lang="en-US" dirty="0"/>
              <a:t>Outbound (North America and Europe): $0.12 per GB</a:t>
            </a:r>
          </a:p>
          <a:p>
            <a:br>
              <a:rPr lang="en-US" dirty="0"/>
            </a:br>
            <a:r>
              <a:rPr lang="en-US" b="1" dirty="0"/>
              <a:t>2. Compute</a:t>
            </a:r>
            <a:r>
              <a:rPr lang="en-US" dirty="0"/>
              <a:t> </a:t>
            </a:r>
          </a:p>
          <a:p>
            <a:r>
              <a:rPr lang="en-US" dirty="0"/>
              <a:t>Virtual machines, for the time each one is running.</a:t>
            </a:r>
          </a:p>
          <a:p>
            <a:r>
              <a:rPr lang="en-US" dirty="0"/>
              <a:t>Small size virtual machine: $0.115 per hour</a:t>
            </a:r>
          </a:p>
          <a:p>
            <a:r>
              <a:rPr lang="en-US" dirty="0"/>
              <a:t>Medium size virtual machine: $0.23 per hour</a:t>
            </a:r>
          </a:p>
          <a:p>
            <a:r>
              <a:rPr lang="en-US" dirty="0"/>
              <a:t>Cloud Services roles, for the time each role is running.</a:t>
            </a:r>
          </a:p>
          <a:p>
            <a:r>
              <a:rPr lang="en-US" dirty="0"/>
              <a:t>Small size role: $0.12 per hour</a:t>
            </a:r>
          </a:p>
          <a:p>
            <a:r>
              <a:rPr lang="en-US" dirty="0"/>
              <a:t>Medium size role: $0.24 per hour</a:t>
            </a:r>
          </a:p>
          <a:p>
            <a:r>
              <a:rPr lang="en-US" b="1" dirty="0"/>
              <a:t>3. Azure Storage</a:t>
            </a:r>
            <a:r>
              <a:rPr lang="en-US" dirty="0"/>
              <a:t> </a:t>
            </a:r>
          </a:p>
          <a:p>
            <a:r>
              <a:rPr lang="en-US" dirty="0"/>
              <a:t>Up to 1 TB with geo-replication: $0.125 per GB</a:t>
            </a:r>
          </a:p>
          <a:p>
            <a:r>
              <a:rPr lang="en-US" dirty="0"/>
              <a:t>Up to 1 TB without geo-replication: $0.09 per GB</a:t>
            </a:r>
          </a:p>
          <a:p>
            <a:r>
              <a:rPr lang="en-US" b="1" dirty="0"/>
              <a:t>4. Transactions</a:t>
            </a:r>
            <a:r>
              <a:rPr lang="en-US" dirty="0"/>
              <a:t> </a:t>
            </a:r>
          </a:p>
          <a:p>
            <a:r>
              <a:rPr lang="en-US" dirty="0"/>
              <a:t>Each interaction with the storage system is billed.</a:t>
            </a:r>
          </a:p>
          <a:p>
            <a:r>
              <a:rPr lang="en-US" dirty="0"/>
              <a:t>$0.01 per 100,000 transactions</a:t>
            </a:r>
          </a:p>
          <a:p>
            <a:r>
              <a:rPr lang="en-US" b="1" dirty="0"/>
              <a:t>5. Database</a:t>
            </a:r>
            <a:r>
              <a:rPr lang="en-US" dirty="0"/>
              <a:t> </a:t>
            </a:r>
          </a:p>
          <a:p>
            <a:r>
              <a:rPr lang="en-US" dirty="0"/>
              <a:t>SQL Server hosted in a VM </a:t>
            </a:r>
          </a:p>
          <a:p>
            <a:r>
              <a:rPr lang="en-US" dirty="0"/>
              <a:t>Small or medium size VM: $0.55 per hour</a:t>
            </a:r>
          </a:p>
          <a:p>
            <a:r>
              <a:rPr lang="en-US" dirty="0"/>
              <a:t>Azure SQL Database, cost per month.</a:t>
            </a:r>
          </a:p>
          <a:p>
            <a:r>
              <a:rPr lang="en-US" dirty="0"/>
              <a:t>Up to 100 MB: $4.995</a:t>
            </a:r>
          </a:p>
          <a:p>
            <a:r>
              <a:rPr lang="en-US" dirty="0"/>
              <a:t>Up to 1 GB: $9.99</a:t>
            </a:r>
          </a:p>
          <a:p>
            <a:r>
              <a:rPr lang="en-US" dirty="0"/>
              <a:t>Up to 10 GB: First GB $9.99, each additional GB $3.996</a:t>
            </a:r>
          </a:p>
          <a:p>
            <a:r>
              <a:rPr lang="en-US" dirty="0"/>
              <a:t>Up to 50 GB: First 10 GB $45.954, each additional GB $1.998</a:t>
            </a:r>
          </a:p>
          <a:p>
            <a:r>
              <a:rPr lang="en-US" dirty="0"/>
              <a:t>Up to 150 GB: First 50 GB $125.874, each additional GB $0.999</a:t>
            </a:r>
          </a:p>
          <a:p>
            <a:r>
              <a:rPr lang="en-US" b="1" dirty="0"/>
              <a:t>6. Connectivity</a:t>
            </a:r>
            <a:r>
              <a:rPr lang="en-US" dirty="0"/>
              <a:t> </a:t>
            </a:r>
          </a:p>
          <a:p>
            <a:r>
              <a:rPr lang="en-US" dirty="0"/>
              <a:t>Virtual Networks and Connect</a:t>
            </a:r>
          </a:p>
          <a:p>
            <a:r>
              <a:rPr lang="en-US" dirty="0"/>
              <a:t>$0.05 per hour per connection</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54</a:t>
            </a:fld>
            <a:endParaRPr lang="en-US"/>
          </a:p>
        </p:txBody>
      </p:sp>
    </p:spTree>
    <p:extLst>
      <p:ext uri="{BB962C8B-B14F-4D97-AF65-F5344CB8AC3E}">
        <p14:creationId xmlns:p14="http://schemas.microsoft.com/office/powerpoint/2010/main" val="3983480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6917FFD-5E86-4B79-94BA-60236245B09C}" type="datetime1">
              <a:rPr lang="en-US" smtClean="0">
                <a:solidFill>
                  <a:prstClr val="black"/>
                </a:solidFill>
              </a:rPr>
              <a:pPr/>
              <a:t>6/7/2016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110981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 in Azure can be used for a variety</a:t>
            </a:r>
            <a:r>
              <a:rPr lang="en-US" baseline="0" dirty="0"/>
              <a:t> of common on-</a:t>
            </a:r>
            <a:r>
              <a:rPr lang="en-US" baseline="0" dirty="0" err="1"/>
              <a:t>prem</a:t>
            </a:r>
            <a:r>
              <a:rPr lang="en-US" baseline="0" dirty="0"/>
              <a:t> workloads, hybrid or dev and test. Other workloads like standalone legacy apps can also be candidates to move to Azure.</a:t>
            </a:r>
          </a:p>
          <a:p>
            <a:endParaRPr lang="en-US" baseline="0" dirty="0"/>
          </a:p>
          <a:p>
            <a:r>
              <a:rPr lang="en-US" baseline="0" dirty="0"/>
              <a:t>Classic workloads, those based on the domain based, common identity store architecture such as SharePoint, are also candidates for IAAS.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a:t>
            </a:fld>
            <a:endParaRPr lang="en-US"/>
          </a:p>
        </p:txBody>
      </p:sp>
    </p:spTree>
    <p:extLst>
      <p:ext uri="{BB962C8B-B14F-4D97-AF65-F5344CB8AC3E}">
        <p14:creationId xmlns:p14="http://schemas.microsoft.com/office/powerpoint/2010/main" val="25079136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((DIT = </a:t>
            </a:r>
            <a:r>
              <a:rPr lang="en-US" dirty="0">
                <a:effectLst/>
              </a:rPr>
              <a:t>directory information tree, the size of the directory</a:t>
            </a:r>
            <a:r>
              <a:rPr lang="en-US" baseline="0" dirty="0">
                <a:effectLst/>
              </a:rPr>
              <a:t> database on disk </a:t>
            </a:r>
            <a:r>
              <a:rPr lang="en-US" baseline="0" dirty="0" err="1">
                <a:effectLst/>
              </a:rPr>
              <a:t>NTDS.dit</a:t>
            </a:r>
            <a:r>
              <a:rPr lang="en-US" dirty="0">
                <a:effectLst/>
              </a:rPr>
              <a:t>))</a:t>
            </a:r>
          </a:p>
          <a:p>
            <a:endParaRPr lang="en-US" dirty="0">
              <a:effectLst/>
            </a:endParaRPr>
          </a:p>
          <a:p>
            <a:endParaRPr lang="en-US" dirty="0">
              <a:effectLst/>
            </a:endParaRPr>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56</a:t>
            </a:fld>
            <a:endParaRPr lang="en-US"/>
          </a:p>
        </p:txBody>
      </p:sp>
    </p:spTree>
    <p:extLst>
      <p:ext uri="{BB962C8B-B14F-4D97-AF65-F5344CB8AC3E}">
        <p14:creationId xmlns:p14="http://schemas.microsoft.com/office/powerpoint/2010/main" val="41653532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tips when looking</a:t>
            </a:r>
            <a:r>
              <a:rPr lang="en-US" baseline="0" dirty="0"/>
              <a:t> at AD in Azure workloads</a:t>
            </a:r>
          </a:p>
          <a:p>
            <a:endParaRPr lang="en-US" baseline="0" dirty="0"/>
          </a:p>
          <a:p>
            <a:r>
              <a:rPr lang="en-US" baseline="0" dirty="0"/>
              <a:t>If there is a possibility that you will need to turn off the DC for cost (example dev and test), the only deploy 1 DC. Multiple DCs that are deallocated may cause orphaned objects when they are brought back online (who is </a:t>
            </a:r>
            <a:r>
              <a:rPr lang="en-US" baseline="0" dirty="0" err="1"/>
              <a:t>authoritve</a:t>
            </a:r>
            <a:r>
              <a:rPr lang="en-US" baseline="0" dirty="0"/>
              <a:t>??)</a:t>
            </a:r>
          </a:p>
          <a:p>
            <a:endParaRPr lang="en-US" baseline="0" dirty="0"/>
          </a:p>
          <a:p>
            <a:r>
              <a:rPr lang="en-US" baseline="0" dirty="0"/>
              <a:t>For prod workloads, make sure you deploy at least 3. This allows you patch and still be highly available</a:t>
            </a:r>
          </a:p>
          <a:p>
            <a:endParaRPr lang="en-US" baseline="0" dirty="0"/>
          </a:p>
          <a:p>
            <a:r>
              <a:rPr lang="en-US" baseline="0" dirty="0"/>
              <a:t>When making a choice between the standard DC roles, look at the possible workload. If it is cloud only workload, then yes. For hybrid. You will have to look at the connectivity options and the reasons you are using Azure.</a:t>
            </a:r>
          </a:p>
          <a:p>
            <a:endParaRPr lang="en-US" baseline="0" dirty="0"/>
          </a:p>
          <a:p>
            <a:r>
              <a:rPr lang="en-US" baseline="0" dirty="0"/>
              <a:t>RODC are primarily used for branch scenarios, when there is a possibility that your physical DC will walk away.  Not recommended for Azure.</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57</a:t>
            </a:fld>
            <a:endParaRPr lang="en-US"/>
          </a:p>
        </p:txBody>
      </p:sp>
    </p:spTree>
    <p:extLst>
      <p:ext uri="{BB962C8B-B14F-4D97-AF65-F5344CB8AC3E}">
        <p14:creationId xmlns:p14="http://schemas.microsoft.com/office/powerpoint/2010/main" val="3792199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a:p>
            <a:pPr marL="171450" indent="-171450">
              <a:buFontTx/>
              <a:buChar char="-"/>
            </a:pPr>
            <a:r>
              <a:rPr lang="en-US" dirty="0"/>
              <a:t>#</a:t>
            </a:r>
            <a:r>
              <a:rPr lang="en-US" baseline="0" dirty="0"/>
              <a:t> of storage accounts?</a:t>
            </a:r>
          </a:p>
          <a:p>
            <a:pPr marL="171450" indent="-171450">
              <a:buFontTx/>
              <a:buChar char="-"/>
            </a:pPr>
            <a:r>
              <a:rPr lang="en-US" baseline="0" dirty="0"/>
              <a:t>Data disks – how many?  Where?</a:t>
            </a:r>
          </a:p>
          <a:p>
            <a:pPr marL="171450" indent="-171450">
              <a:buFontTx/>
              <a:buChar char="-"/>
            </a:pPr>
            <a:r>
              <a:rPr lang="en-US" baseline="0" dirty="0"/>
              <a:t># of fault domains?</a:t>
            </a:r>
          </a:p>
          <a:p>
            <a:pPr marL="171450" indent="-171450">
              <a:buFontTx/>
              <a:buChar char="-"/>
            </a:pPr>
            <a:r>
              <a:rPr lang="en-US" dirty="0"/>
              <a:t># of update domains?</a:t>
            </a:r>
          </a:p>
          <a:p>
            <a:pPr marL="171450" indent="-171450">
              <a:buFontTx/>
              <a:buChar char="-"/>
            </a:pPr>
            <a:r>
              <a:rPr lang="en-US" dirty="0"/>
              <a:t>NSG / ACL</a:t>
            </a:r>
            <a:r>
              <a:rPr lang="en-US" baseline="0" dirty="0"/>
              <a:t> </a:t>
            </a:r>
            <a:r>
              <a:rPr lang="en-US" dirty="0"/>
              <a:t>placement?</a:t>
            </a:r>
          </a:p>
          <a:p>
            <a:pPr marL="171450" indent="-171450">
              <a:buFontTx/>
              <a:buChar char="-"/>
            </a:pPr>
            <a:r>
              <a:rPr lang="en-US" dirty="0"/>
              <a:t>Load balancer</a:t>
            </a:r>
            <a:r>
              <a:rPr lang="en-US" baseline="0" dirty="0"/>
              <a:t> placement?</a:t>
            </a:r>
          </a:p>
          <a:p>
            <a:pPr marL="171450" indent="-171450">
              <a:buFontTx/>
              <a:buChar char="-"/>
            </a:pPr>
            <a:r>
              <a:rPr lang="en-US" baseline="0" dirty="0"/>
              <a:t>Preferred DNS server location? (on-</a:t>
            </a:r>
            <a:r>
              <a:rPr lang="en-US" baseline="0" dirty="0" err="1"/>
              <a:t>prem</a:t>
            </a:r>
            <a:r>
              <a:rPr lang="en-US" baseline="0" dirty="0"/>
              <a:t>)</a:t>
            </a:r>
          </a:p>
          <a:p>
            <a:pPr marL="171450" indent="-171450">
              <a:buFontTx/>
              <a:buChar char="-"/>
            </a:pPr>
            <a:r>
              <a:rPr lang="en-US" baseline="0" dirty="0"/>
              <a:t>Alternate DNS server location? (azure)</a:t>
            </a:r>
          </a:p>
          <a:p>
            <a:pPr marL="171450" indent="-171450">
              <a:buFontTx/>
              <a:buChar char="-"/>
            </a:pPr>
            <a:endParaRPr lang="en-US" dirty="0"/>
          </a:p>
          <a:p>
            <a:endParaRPr lang="en-US" dirty="0"/>
          </a:p>
          <a:p>
            <a:r>
              <a:rPr lang="en-US" dirty="0"/>
              <a:t>Reference:</a:t>
            </a:r>
          </a:p>
          <a:p>
            <a:r>
              <a:rPr lang="en-US" dirty="0"/>
              <a:t>https://azure.microsoft.com/en-us/documentation/articles/active-directory-install-replica-active-directory-domain-controller/</a:t>
            </a:r>
          </a:p>
          <a:p>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6</a:t>
            </a:fld>
            <a:endParaRPr lang="en-US"/>
          </a:p>
        </p:txBody>
      </p:sp>
    </p:spTree>
    <p:extLst>
      <p:ext uri="{BB962C8B-B14F-4D97-AF65-F5344CB8AC3E}">
        <p14:creationId xmlns:p14="http://schemas.microsoft.com/office/powerpoint/2010/main" val="493994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option complies with best practices for security and high availability, and requires less administration after the initial setup because the Barracuda NG Firewall appliance provides a whitelist mode of firewall administration and it can be installed directly on an Azure virtual network. That eliminates the need to configure network ACLs any time that a new server is added to the deployment. But this option adds initial deployment complexity and cost.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case, two virtual networks are deployed instead of one.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1 contains the proxies and VNet2 contains the STSs and the network connection back to the corporate network; VNet1 is therefore physically (albeit virtually) isolated from VNet2 and, in turn, from the corporate network.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1 is then connected to VNet2 using a special tunneling technology known as Transport Independent Network Architecture (TINA). The TINA tunnel is attached to each of the </a:t>
            </a:r>
            <a:r>
              <a:rPr lang="en-US" sz="1200" b="0" i="0" kern="1200" dirty="0" err="1">
                <a:solidFill>
                  <a:schemeClr val="tx1"/>
                </a:solidFill>
                <a:effectLst/>
                <a:latin typeface="+mn-lt"/>
                <a:ea typeface="+mn-ea"/>
                <a:cs typeface="+mn-cs"/>
              </a:rPr>
              <a:t>VNets</a:t>
            </a:r>
            <a:r>
              <a:rPr lang="en-US" sz="1200" b="0" i="0" kern="1200" dirty="0">
                <a:solidFill>
                  <a:schemeClr val="tx1"/>
                </a:solidFill>
                <a:effectLst/>
                <a:latin typeface="+mn-lt"/>
                <a:ea typeface="+mn-ea"/>
                <a:cs typeface="+mn-cs"/>
              </a:rPr>
              <a:t> using a Barracuda NG firewall—one Barracuda on each of the </a:t>
            </a:r>
            <a:r>
              <a:rPr lang="en-US" sz="1200" b="0" i="0" kern="1200" dirty="0" err="1">
                <a:solidFill>
                  <a:schemeClr val="tx1"/>
                </a:solidFill>
                <a:effectLst/>
                <a:latin typeface="+mn-lt"/>
                <a:ea typeface="+mn-ea"/>
                <a:cs typeface="+mn-cs"/>
              </a:rPr>
              <a:t>VNets</a:t>
            </a:r>
            <a:r>
              <a:rPr lang="en-US" sz="1200" b="0" i="0" kern="1200" dirty="0">
                <a:solidFill>
                  <a:schemeClr val="tx1"/>
                </a:solidFill>
                <a:effectLst/>
                <a:latin typeface="+mn-lt"/>
                <a:ea typeface="+mn-ea"/>
                <a:cs typeface="+mn-cs"/>
              </a:rPr>
              <a:t>.  For high-availability, it is recommend that you deploy two Barracudas on each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one active, the other passive. They offer extremely rich firewalling capabilities which allow us to mimic the operation of a traditional on-premises DMZ in Azure.</a:t>
            </a:r>
          </a:p>
          <a:p>
            <a:endParaRPr lang="en-US" dirty="0"/>
          </a:p>
          <a:p>
            <a:r>
              <a:rPr lang="en-US" dirty="0"/>
              <a:t>Reference</a:t>
            </a:r>
          </a:p>
          <a:p>
            <a:r>
              <a:rPr lang="en-US" dirty="0"/>
              <a:t>https://msdn.microsoft.com/en-us/library/azure/jj156090.aspx</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7</a:t>
            </a:fld>
            <a:endParaRPr lang="en-US"/>
          </a:p>
        </p:txBody>
      </p:sp>
    </p:spTree>
    <p:extLst>
      <p:ext uri="{BB962C8B-B14F-4D97-AF65-F5344CB8AC3E}">
        <p14:creationId xmlns:p14="http://schemas.microsoft.com/office/powerpoint/2010/main" val="1992979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Show the AD Availability Set resource.</a:t>
            </a:r>
          </a:p>
          <a:p>
            <a:pPr marL="171450" indent="-171450">
              <a:buFontTx/>
              <a:buChar char="-"/>
            </a:pPr>
            <a:r>
              <a:rPr lang="en-US" baseline="0" dirty="0"/>
              <a:t>Point out fault and update domains.</a:t>
            </a:r>
          </a:p>
          <a:p>
            <a:r>
              <a:rPr lang="en-US" baseline="0" dirty="0"/>
              <a:t>Show Virtual Network “Connected Devices”</a:t>
            </a:r>
          </a:p>
          <a:p>
            <a:r>
              <a:rPr lang="en-US" baseline="0" dirty="0"/>
              <a:t>Show Virtual Network Custom DNS settings (pointing to primary and secondary DC VM’s)</a:t>
            </a:r>
          </a:p>
          <a:p>
            <a:r>
              <a:rPr lang="en-US" baseline="0" dirty="0"/>
              <a:t>Show Storage Account resource where VHD’s are stored</a:t>
            </a:r>
          </a:p>
          <a:p>
            <a:r>
              <a:rPr lang="en-US" baseline="0" dirty="0"/>
              <a:t>Show VM + Disks blade to show disk cache settings</a:t>
            </a:r>
          </a:p>
          <a:p>
            <a:pPr marL="171450" indent="-171450">
              <a:buFontTx/>
              <a:buChar char="-"/>
            </a:pPr>
            <a:r>
              <a:rPr lang="en-US" baseline="0" dirty="0"/>
              <a:t>Explain why this is important</a:t>
            </a:r>
          </a:p>
          <a:p>
            <a:pPr marL="0" indent="0">
              <a:buFontTx/>
              <a:buNone/>
            </a:pPr>
            <a:endParaRPr lang="en-US" baseline="0" dirty="0"/>
          </a:p>
          <a:p>
            <a:pPr marL="0" indent="0">
              <a:buFontTx/>
              <a:buNone/>
            </a:pPr>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7A2D9050-ECBC-4706-AA5F-C061ABCE0250}" type="slidenum">
              <a:rPr lang="en-US" smtClean="0"/>
              <a:t>8</a:t>
            </a:fld>
            <a:endParaRPr lang="en-US"/>
          </a:p>
        </p:txBody>
      </p:sp>
    </p:spTree>
    <p:extLst>
      <p:ext uri="{BB962C8B-B14F-4D97-AF65-F5344CB8AC3E}">
        <p14:creationId xmlns:p14="http://schemas.microsoft.com/office/powerpoint/2010/main" val="15321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NL" baseline="0" dirty="0"/>
              <a:t>Including several commercial components there are at least 5 ways </a:t>
            </a:r>
            <a:r>
              <a:rPr lang="nl-NL" dirty="0"/>
              <a:t>to integrate Linux VMs with Active</a:t>
            </a:r>
            <a:r>
              <a:rPr lang="nl-NL" baseline="0" dirty="0"/>
              <a:t> Directory. The three main variants are all based on built-in or freely available components. Which one is right for you depends on various considerations, and even within the various solutions there are various configurations influenced by your requirements. The Winbind solution alone supports 10 different configurations.</a:t>
            </a:r>
          </a:p>
          <a:p>
            <a:pPr marL="0" indent="0">
              <a:buFont typeface="Arial" panose="020B0604020202020204" pitchFamily="34" charset="0"/>
              <a:buNone/>
            </a:pPr>
            <a:endParaRPr lang="nl-NL" baseline="0" dirty="0"/>
          </a:p>
          <a:p>
            <a:pPr marL="171450" indent="-171450">
              <a:buFont typeface="Arial" panose="020B0604020202020204" pitchFamily="34" charset="0"/>
              <a:buChar char="•"/>
            </a:pPr>
            <a:r>
              <a:rPr lang="nl-NL" baseline="0" dirty="0"/>
              <a:t>Whether you support Single Sign-On or Same Sign-On can make a big difference. In the former scenario users are directly authentication against AD, in the latter scenario username and password (hash) are stored locally and synchronized regularly. This improves performance, but also means users can’t change their password from within the Linux client. In addition, password changes may not be immediately synchronized to all clients.</a:t>
            </a:r>
          </a:p>
          <a:p>
            <a:pPr marL="171450" indent="-171450">
              <a:buFont typeface="Arial" panose="020B0604020202020204" pitchFamily="34" charset="0"/>
              <a:buChar char="•"/>
            </a:pPr>
            <a:r>
              <a:rPr lang="nl-NL" baseline="0" dirty="0"/>
              <a:t>The different solutions and configurations vary wildly in complexity. Just implementing some services may decrease the complexity enormously, so you need to carefully consider which services you really need.</a:t>
            </a:r>
          </a:p>
          <a:p>
            <a:pPr marL="171450" indent="-171450">
              <a:buFont typeface="Arial" panose="020B0604020202020204" pitchFamily="34" charset="0"/>
              <a:buChar char="•"/>
            </a:pPr>
            <a:r>
              <a:rPr lang="nl-NL" baseline="0" dirty="0"/>
              <a:t>A major factor when it comes to the right solution and configuration is the deployment size. Several options are limited in scalability and may require manual actions, for instance when a user is added to the directory. For larger deployments manual actions should be avoided as much as possible, but to achieve that a more complex configuration may be required.</a:t>
            </a:r>
          </a:p>
          <a:p>
            <a:endParaRPr lang="nl-NL" dirty="0"/>
          </a:p>
        </p:txBody>
      </p:sp>
      <p:sp>
        <p:nvSpPr>
          <p:cNvPr id="4" name="Slide Number Placeholder 3"/>
          <p:cNvSpPr>
            <a:spLocks noGrp="1"/>
          </p:cNvSpPr>
          <p:nvPr>
            <p:ph type="sldNum" sz="quarter" idx="10"/>
          </p:nvPr>
        </p:nvSpPr>
        <p:spPr/>
        <p:txBody>
          <a:bodyPr/>
          <a:lstStyle/>
          <a:p>
            <a:fld id="{7A2D9050-ECBC-4706-AA5F-C061ABCE0250}" type="slidenum">
              <a:rPr lang="en-US" smtClean="0"/>
              <a:t>9</a:t>
            </a:fld>
            <a:endParaRPr lang="en-US"/>
          </a:p>
        </p:txBody>
      </p:sp>
    </p:spTree>
    <p:extLst>
      <p:ext uri="{BB962C8B-B14F-4D97-AF65-F5344CB8AC3E}">
        <p14:creationId xmlns:p14="http://schemas.microsoft.com/office/powerpoint/2010/main" val="4104200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t>LDAP Authentication and Authorization utilizes the fact that Active Directory is fully LDAP compliant. Applications work with NSS (Name Service Switch) and PAM (Plugable Authentication Module), which use LDAP modules to talk to the LDAP endpoint of Active Directory. We recommend always using LDAPS, so credentials don’t go over the network unsecured. This requires using a certificate on Active Directory Domain Controllers. This certificate must be trusted by the Linux clients, which is best done by adding a Certificate Authority to your network trusted by both Windows and Linux.</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t>With LDAP Authentication users can’t change their password from the Linux client. To ensure password safety you should implement a password change process that conforms to your password expiration policy. Either by providing users a method to change their password, or by having an (automated) password refresh mechanism in place.</a:t>
            </a:r>
          </a:p>
          <a:p>
            <a:endParaRPr lang="nl-NL" dirty="0"/>
          </a:p>
        </p:txBody>
      </p:sp>
      <p:sp>
        <p:nvSpPr>
          <p:cNvPr id="4" name="Slide Number Placeholder 3"/>
          <p:cNvSpPr>
            <a:spLocks noGrp="1"/>
          </p:cNvSpPr>
          <p:nvPr>
            <p:ph type="sldNum" sz="quarter" idx="10"/>
          </p:nvPr>
        </p:nvSpPr>
        <p:spPr/>
        <p:txBody>
          <a:bodyPr/>
          <a:lstStyle/>
          <a:p>
            <a:fld id="{7A2D9050-ECBC-4706-AA5F-C061ABCE0250}" type="slidenum">
              <a:rPr lang="en-US" smtClean="0"/>
              <a:t>10</a:t>
            </a:fld>
            <a:endParaRPr lang="en-US"/>
          </a:p>
        </p:txBody>
      </p:sp>
    </p:spTree>
    <p:extLst>
      <p:ext uri="{BB962C8B-B14F-4D97-AF65-F5344CB8AC3E}">
        <p14:creationId xmlns:p14="http://schemas.microsoft.com/office/powerpoint/2010/main" val="1249909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97410788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161810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49247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98828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10"/>
            <a:ext cx="11151917" cy="609399"/>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50" y="1447800"/>
            <a:ext cx="11151917" cy="27699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67359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92"/>
          <a:ext cx="1588" cy="1587"/>
        </p:xfrm>
        <a:graphic>
          <a:graphicData uri="http://schemas.openxmlformats.org/presentationml/2006/ole">
            <mc:AlternateContent xmlns:mc="http://schemas.openxmlformats.org/markup-compatibility/2006">
              <mc:Choice xmlns:v="urn:schemas-microsoft-com:vml" Requires="v">
                <p:oleObj spid="_x0000_s62564" name="think-cell Slide" r:id="rId6" imgW="270" imgH="270" progId="TCLayout.ActiveDocument.1">
                  <p:embed/>
                </p:oleObj>
              </mc:Choice>
              <mc:Fallback>
                <p:oleObj name="think-cell Slide" r:id="rId6" imgW="270" imgH="270" progId="TCLayout.ActiveDocument.1">
                  <p:embed/>
                  <p:pic>
                    <p:nvPicPr>
                      <p:cNvPr id="3" name="Object 2" hidden="1"/>
                      <p:cNvPicPr/>
                      <p:nvPr/>
                    </p:nvPicPr>
                    <p:blipFill>
                      <a:blip r:embed="rId7"/>
                      <a:stretch>
                        <a:fillRect/>
                      </a:stretch>
                    </p:blipFill>
                    <p:spPr>
                      <a:xfrm>
                        <a:off x="1588" y="1592"/>
                        <a:ext cx="1588"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250" y="228618"/>
            <a:ext cx="11151917" cy="609399"/>
          </a:xfrm>
        </p:spPr>
        <p:txBody>
          <a:bodyPr/>
          <a:lstStyle>
            <a:lvl1pPr>
              <a:defRPr sz="4400">
                <a:gradFill>
                  <a:gsLst>
                    <a:gs pos="0">
                      <a:schemeClr val="tx1"/>
                    </a:gs>
                    <a:gs pos="86000">
                      <a:schemeClr val="tx1"/>
                    </a:gs>
                  </a:gsLst>
                  <a:lin ang="5400000" scaled="0"/>
                </a:gradFill>
              </a:defRPr>
            </a:lvl1pPr>
          </a:lstStyle>
          <a:p>
            <a:r>
              <a:rPr lang="en-US" dirty="0"/>
              <a:t>Click to edit Master title style</a:t>
            </a:r>
          </a:p>
        </p:txBody>
      </p:sp>
      <p:sp>
        <p:nvSpPr>
          <p:cNvPr id="5" name="Text Placeholder 4"/>
          <p:cNvSpPr>
            <a:spLocks noGrp="1"/>
          </p:cNvSpPr>
          <p:nvPr>
            <p:ph type="body" sz="quarter" idx="10"/>
            <p:custDataLst>
              <p:tags r:id="rId4"/>
            </p:custDataLst>
          </p:nvPr>
        </p:nvSpPr>
        <p:spPr>
          <a:xfrm>
            <a:off x="519250" y="1447804"/>
            <a:ext cx="11151917" cy="2837700"/>
          </a:xfrm>
        </p:spPr>
        <p:txBody>
          <a:bodyPr/>
          <a:lstStyle>
            <a:lvl1pPr>
              <a:defRPr sz="4000">
                <a:gradFill>
                  <a:gsLst>
                    <a:gs pos="0">
                      <a:schemeClr val="tx1"/>
                    </a:gs>
                    <a:gs pos="86000">
                      <a:schemeClr val="tx1"/>
                    </a:gs>
                  </a:gsLst>
                  <a:lin ang="5400000" scaled="0"/>
                </a:gradFill>
              </a:defRPr>
            </a:lvl1pPr>
            <a:lvl2pPr>
              <a:defRPr sz="3600">
                <a:gradFill>
                  <a:gsLst>
                    <a:gs pos="0">
                      <a:schemeClr val="tx1"/>
                    </a:gs>
                    <a:gs pos="86000">
                      <a:schemeClr val="tx1"/>
                    </a:gs>
                  </a:gsLst>
                  <a:lin ang="5400000" scaled="0"/>
                </a:gradFill>
              </a:defRPr>
            </a:lvl2pPr>
            <a:lvl3pPr>
              <a:defRPr sz="3200">
                <a:gradFill>
                  <a:gsLst>
                    <a:gs pos="0">
                      <a:schemeClr val="tx1"/>
                    </a:gs>
                    <a:gs pos="86000">
                      <a:schemeClr val="tx1"/>
                    </a:gs>
                  </a:gsLst>
                  <a:lin ang="5400000" scaled="0"/>
                </a:gradFill>
              </a:defRPr>
            </a:lvl3pPr>
            <a:lvl4pPr>
              <a:defRPr sz="2800">
                <a:gradFill>
                  <a:gsLst>
                    <a:gs pos="0">
                      <a:schemeClr val="tx1"/>
                    </a:gs>
                    <a:gs pos="86000">
                      <a:schemeClr val="tx1"/>
                    </a:gs>
                  </a:gsLst>
                  <a:lin ang="5400000" scaled="0"/>
                </a:gradFill>
              </a:defRPr>
            </a:lvl4pPr>
            <a:lvl5pPr>
              <a:defRPr sz="2800">
                <a:gradFill>
                  <a:gsLst>
                    <a:gs pos="0">
                      <a:schemeClr val="tx1"/>
                    </a:gs>
                    <a:gs pos="8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709422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410083"/>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261155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476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a:t>Microsoft Confidential</a:t>
            </a:r>
          </a:p>
        </p:txBody>
      </p:sp>
      <p:sp>
        <p:nvSpPr>
          <p:cNvPr id="3" name="Slide Number Placeholder 2"/>
          <p:cNvSpPr>
            <a:spLocks noGrp="1"/>
          </p:cNvSpPr>
          <p:nvPr>
            <p:ph type="sldNum" sz="quarter" idx="13"/>
          </p:nvPr>
        </p:nvSpPr>
        <p:spPr/>
        <p:txBody>
          <a:bodyPr/>
          <a:lstStyle/>
          <a:p>
            <a:fld id="{27258FFF-F925-446B-8502-81C933981705}" type="slidenum">
              <a:rPr lang="en-US" smtClean="0"/>
              <a:pPr/>
              <a:t>‹#›</a:t>
            </a:fld>
            <a:endParaRPr lang="en-US"/>
          </a:p>
        </p:txBody>
      </p:sp>
      <p:sp>
        <p:nvSpPr>
          <p:cNvPr id="9" name="Text Placeholder 4"/>
          <p:cNvSpPr>
            <a:spLocks noGrp="1"/>
          </p:cNvSpPr>
          <p:nvPr>
            <p:ph type="body" sz="quarter" idx="10"/>
          </p:nvPr>
        </p:nvSpPr>
        <p:spPr>
          <a:xfrm>
            <a:off x="269416" y="271604"/>
            <a:ext cx="6274791" cy="641714"/>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28937082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23517221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4761907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9250825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7206168"/>
      </p:ext>
    </p:extLst>
  </p:cSld>
  <p:clrMapOvr>
    <a:masterClrMapping/>
  </p:clrMapOvr>
  <p:transition>
    <p:fade/>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367006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70821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169383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9435512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8842814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9"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26861724"/>
      </p:ext>
    </p:extLst>
  </p:cSld>
  <p:clrMap bg1="dk1" tx1="lt1" bg2="dk2" tx2="lt2" accent1="accent1" accent2="accent2" accent3="accent3" accent4="accent4" accent5="accent5" accent6="accent6" hlink="hlink" folHlink="folHlink"/>
  <p:sldLayoutIdLst>
    <p:sldLayoutId id="2147483801" r:id="rId1"/>
    <p:sldLayoutId id="2147483803" r:id="rId2"/>
    <p:sldLayoutId id="2147483819" r:id="rId3"/>
    <p:sldLayoutId id="2147483827" r:id="rId4"/>
    <p:sldLayoutId id="2147483828" r:id="rId5"/>
    <p:sldLayoutId id="2147483830" r:id="rId6"/>
    <p:sldLayoutId id="2147483831" r:id="rId7"/>
    <p:sldLayoutId id="2147483832" r:id="rId8"/>
    <p:sldLayoutId id="2147483829" r:id="rId9"/>
    <p:sldLayoutId id="2147483821" r:id="rId10"/>
    <p:sldLayoutId id="2147483833" r:id="rId11"/>
    <p:sldLayoutId id="2147483834" r:id="rId12"/>
    <p:sldLayoutId id="2147483835" r:id="rId13"/>
    <p:sldLayoutId id="2147483836" r:id="rId14"/>
    <p:sldLayoutId id="2147483837" r:id="rId15"/>
    <p:sldLayoutId id="2147483838" r:id="rId16"/>
    <p:sldLayoutId id="2147483839" r:id="rId17"/>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bit.ly/RHEL6AD"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3.pn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na01.safelinks.protection.outlook.com/?url=http://bit.ly/sapworkshopday1&amp;data=01|01|rickra@microsoft.com|078a9ed2bc254a80cead08d38b19ca1e|72f988bf86f141af91ab2d7cd011db47|1&amp;sdata=iUdm8VbTxUVbg1U4eITPAf5KDNi3LCpP7PvP7woW8Rk%3d" TargetMode="External"/><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emf"/><Relationship Id="rId12"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16.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4.png"/><Relationship Id="rId7"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3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Architecting Virtual Machine Solutions</a:t>
            </a:r>
            <a:endParaRPr lang="en-US" dirty="0"/>
          </a:p>
        </p:txBody>
      </p:sp>
      <p:sp>
        <p:nvSpPr>
          <p:cNvPr id="4" name="Text Placeholder 3"/>
          <p:cNvSpPr>
            <a:spLocks noGrp="1"/>
          </p:cNvSpPr>
          <p:nvPr>
            <p:ph type="body" sz="quarter" idx="11"/>
          </p:nvPr>
        </p:nvSpPr>
        <p:spPr/>
        <p:txBody>
          <a:bodyPr/>
          <a:lstStyle/>
          <a:p>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8970227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Linux Client LDAP Authentication</a:t>
            </a:r>
          </a:p>
        </p:txBody>
      </p:sp>
      <p:sp>
        <p:nvSpPr>
          <p:cNvPr id="32" name="Isosceles Triangle 31"/>
          <p:cNvSpPr/>
          <p:nvPr/>
        </p:nvSpPr>
        <p:spPr bwMode="auto">
          <a:xfrm>
            <a:off x="7645661" y="1190767"/>
            <a:ext cx="3693111" cy="324035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8226709" y="3803253"/>
            <a:ext cx="253101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Active Directory</a:t>
            </a:r>
          </a:p>
        </p:txBody>
      </p:sp>
      <p:sp>
        <p:nvSpPr>
          <p:cNvPr id="34" name="Rounded Rectangle 33"/>
          <p:cNvSpPr/>
          <p:nvPr/>
        </p:nvSpPr>
        <p:spPr bwMode="auto">
          <a:xfrm>
            <a:off x="8870779" y="2410177"/>
            <a:ext cx="1242874"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LDAP</a:t>
            </a:r>
          </a:p>
        </p:txBody>
      </p:sp>
      <p:sp>
        <p:nvSpPr>
          <p:cNvPr id="35" name="Rounded Rectangle 34"/>
          <p:cNvSpPr/>
          <p:nvPr/>
        </p:nvSpPr>
        <p:spPr bwMode="auto">
          <a:xfrm>
            <a:off x="8870779" y="3187087"/>
            <a:ext cx="1242874"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6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a:off x="8907889" y="3073516"/>
            <a:ext cx="1168653" cy="843308"/>
          </a:xfrm>
          <a:prstGeom prst="rect">
            <a:avLst/>
          </a:prstGeom>
          <a:noFill/>
        </p:spPr>
        <p:txBody>
          <a:bodyPr wrap="none" lIns="182880" tIns="146304" rIns="182880" bIns="146304" rtlCol="0" anchor="ctr">
            <a:spAutoFit/>
          </a:bodyPr>
          <a:lstStyle/>
          <a:p>
            <a:pPr algn="ctr">
              <a:lnSpc>
                <a:spcPct val="90000"/>
              </a:lnSpc>
              <a:spcAft>
                <a:spcPts val="600"/>
              </a:spcAft>
            </a:pPr>
            <a:r>
              <a:rPr lang="nl-NL" sz="1600" dirty="0">
                <a:gradFill>
                  <a:gsLst>
                    <a:gs pos="2917">
                      <a:schemeClr val="tx1"/>
                    </a:gs>
                    <a:gs pos="30000">
                      <a:schemeClr val="tx1"/>
                    </a:gs>
                  </a:gsLst>
                  <a:lin ang="5400000" scaled="0"/>
                </a:gradFill>
              </a:rPr>
              <a:t>Kerberos</a:t>
            </a:r>
          </a:p>
          <a:p>
            <a:pPr algn="ctr">
              <a:lnSpc>
                <a:spcPct val="90000"/>
              </a:lnSpc>
              <a:spcAft>
                <a:spcPts val="600"/>
              </a:spcAft>
            </a:pPr>
            <a:r>
              <a:rPr lang="nl-NL" sz="1600" dirty="0">
                <a:gradFill>
                  <a:gsLst>
                    <a:gs pos="2917">
                      <a:schemeClr val="tx1"/>
                    </a:gs>
                    <a:gs pos="30000">
                      <a:schemeClr val="tx1"/>
                    </a:gs>
                  </a:gsLst>
                  <a:lin ang="5400000" scaled="0"/>
                </a:gradFill>
              </a:rPr>
              <a:t>KDC</a:t>
            </a:r>
          </a:p>
        </p:txBody>
      </p:sp>
      <p:sp>
        <p:nvSpPr>
          <p:cNvPr id="37" name="Rectangle 36"/>
          <p:cNvSpPr/>
          <p:nvPr/>
        </p:nvSpPr>
        <p:spPr bwMode="auto">
          <a:xfrm>
            <a:off x="885450" y="2128819"/>
            <a:ext cx="6079029" cy="23022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ounded Rectangle 37"/>
          <p:cNvSpPr/>
          <p:nvPr/>
        </p:nvSpPr>
        <p:spPr bwMode="auto">
          <a:xfrm>
            <a:off x="3483997" y="2410177"/>
            <a:ext cx="3220631"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NSS</a:t>
            </a:r>
          </a:p>
        </p:txBody>
      </p:sp>
      <p:sp>
        <p:nvSpPr>
          <p:cNvPr id="39" name="Rounded Rectangle 38"/>
          <p:cNvSpPr/>
          <p:nvPr/>
        </p:nvSpPr>
        <p:spPr bwMode="auto">
          <a:xfrm>
            <a:off x="3483997" y="3182648"/>
            <a:ext cx="3220631"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PAM</a:t>
            </a:r>
          </a:p>
        </p:txBody>
      </p:sp>
      <p:sp>
        <p:nvSpPr>
          <p:cNvPr id="40" name="Rectangle 39"/>
          <p:cNvSpPr/>
          <p:nvPr/>
        </p:nvSpPr>
        <p:spPr bwMode="auto">
          <a:xfrm>
            <a:off x="4480717" y="3228839"/>
            <a:ext cx="2028601"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pam_ldap</a:t>
            </a:r>
          </a:p>
        </p:txBody>
      </p:sp>
      <p:sp>
        <p:nvSpPr>
          <p:cNvPr id="41" name="Rectangle 40"/>
          <p:cNvSpPr/>
          <p:nvPr/>
        </p:nvSpPr>
        <p:spPr bwMode="auto">
          <a:xfrm>
            <a:off x="4480718" y="2465246"/>
            <a:ext cx="2028600"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nss_ldap</a:t>
            </a:r>
          </a:p>
        </p:txBody>
      </p:sp>
      <p:cxnSp>
        <p:nvCxnSpPr>
          <p:cNvPr id="42" name="Straight Arrow Connector 41"/>
          <p:cNvCxnSpPr>
            <a:stCxn id="38" idx="3"/>
          </p:cNvCxnSpPr>
          <p:nvPr/>
        </p:nvCxnSpPr>
        <p:spPr>
          <a:xfrm>
            <a:off x="6704628" y="2718260"/>
            <a:ext cx="2166151"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3"/>
            <a:endCxn id="34" idx="1"/>
          </p:cNvCxnSpPr>
          <p:nvPr/>
        </p:nvCxnSpPr>
        <p:spPr>
          <a:xfrm flipV="1">
            <a:off x="6704628" y="2718260"/>
            <a:ext cx="2166151" cy="772471"/>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952422" y="3805471"/>
            <a:ext cx="194508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Linux Client</a:t>
            </a:r>
          </a:p>
        </p:txBody>
      </p:sp>
      <p:sp>
        <p:nvSpPr>
          <p:cNvPr id="45" name="Rectangle 44"/>
          <p:cNvSpPr/>
          <p:nvPr/>
        </p:nvSpPr>
        <p:spPr bwMode="auto">
          <a:xfrm>
            <a:off x="1169457" y="2410177"/>
            <a:ext cx="1530657" cy="1388636"/>
          </a:xfrm>
          <a:prstGeom prst="rect">
            <a:avLst/>
          </a:prstGeom>
          <a:solidFill>
            <a:schemeClr val="accent4">
              <a:lumMod val="60000"/>
              <a:lumOff val="4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Applications</a:t>
            </a:r>
          </a:p>
        </p:txBody>
      </p:sp>
      <p:cxnSp>
        <p:nvCxnSpPr>
          <p:cNvPr id="46" name="Straight Arrow Connector 45"/>
          <p:cNvCxnSpPr>
            <a:stCxn id="45" idx="3"/>
            <a:endCxn id="38" idx="1"/>
          </p:cNvCxnSpPr>
          <p:nvPr/>
        </p:nvCxnSpPr>
        <p:spPr>
          <a:xfrm flipV="1">
            <a:off x="2700114" y="2718260"/>
            <a:ext cx="783883" cy="386235"/>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3"/>
            <a:endCxn id="39" idx="1"/>
          </p:cNvCxnSpPr>
          <p:nvPr/>
        </p:nvCxnSpPr>
        <p:spPr>
          <a:xfrm>
            <a:off x="2700114" y="3104495"/>
            <a:ext cx="783883" cy="386236"/>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149582" y="2696691"/>
            <a:ext cx="854913" cy="815608"/>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LDAP</a:t>
            </a:r>
          </a:p>
          <a:p>
            <a:pPr algn="ctr">
              <a:lnSpc>
                <a:spcPct val="90000"/>
              </a:lnSpc>
              <a:spcAft>
                <a:spcPts val="600"/>
              </a:spcAft>
            </a:pPr>
            <a:endParaRPr lang="nl-NL" sz="1600" dirty="0">
              <a:gradFill>
                <a:gsLst>
                  <a:gs pos="2917">
                    <a:schemeClr val="tx1"/>
                  </a:gs>
                  <a:gs pos="30000">
                    <a:schemeClr val="tx1"/>
                  </a:gs>
                </a:gsLst>
                <a:lin ang="5400000" scaled="0"/>
              </a:gradFill>
            </a:endParaRPr>
          </a:p>
        </p:txBody>
      </p:sp>
      <p:sp>
        <p:nvSpPr>
          <p:cNvPr id="3" name="TextBox 2"/>
          <p:cNvSpPr txBox="1"/>
          <p:nvPr/>
        </p:nvSpPr>
        <p:spPr>
          <a:xfrm>
            <a:off x="754777" y="5020558"/>
            <a:ext cx="7249718" cy="6278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No password-change capability</a:t>
            </a:r>
          </a:p>
        </p:txBody>
      </p:sp>
    </p:spTree>
    <p:extLst>
      <p:ext uri="{BB962C8B-B14F-4D97-AF65-F5344CB8AC3E}">
        <p14:creationId xmlns:p14="http://schemas.microsoft.com/office/powerpoint/2010/main" val="33565937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Linux Client Kerberos Authentication</a:t>
            </a:r>
          </a:p>
        </p:txBody>
      </p:sp>
      <p:sp>
        <p:nvSpPr>
          <p:cNvPr id="5" name="Isosceles Triangle 4"/>
          <p:cNvSpPr/>
          <p:nvPr/>
        </p:nvSpPr>
        <p:spPr bwMode="auto">
          <a:xfrm>
            <a:off x="7727547" y="1190767"/>
            <a:ext cx="3693111" cy="324035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8308595" y="3803253"/>
            <a:ext cx="253101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Active Directory</a:t>
            </a:r>
          </a:p>
        </p:txBody>
      </p:sp>
      <p:sp>
        <p:nvSpPr>
          <p:cNvPr id="7" name="Rounded Rectangle 6"/>
          <p:cNvSpPr/>
          <p:nvPr/>
        </p:nvSpPr>
        <p:spPr bwMode="auto">
          <a:xfrm>
            <a:off x="8952665" y="2410177"/>
            <a:ext cx="1242874"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LDAP</a:t>
            </a:r>
          </a:p>
        </p:txBody>
      </p:sp>
      <p:sp>
        <p:nvSpPr>
          <p:cNvPr id="8" name="Rounded Rectangle 7"/>
          <p:cNvSpPr/>
          <p:nvPr/>
        </p:nvSpPr>
        <p:spPr bwMode="auto">
          <a:xfrm>
            <a:off x="8952665" y="3187087"/>
            <a:ext cx="1242874"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6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8989775" y="3073516"/>
            <a:ext cx="1168653" cy="843308"/>
          </a:xfrm>
          <a:prstGeom prst="rect">
            <a:avLst/>
          </a:prstGeom>
          <a:noFill/>
        </p:spPr>
        <p:txBody>
          <a:bodyPr wrap="none" lIns="182880" tIns="146304" rIns="182880" bIns="146304" rtlCol="0" anchor="ctr">
            <a:spAutoFit/>
          </a:bodyPr>
          <a:lstStyle/>
          <a:p>
            <a:pPr algn="ctr">
              <a:lnSpc>
                <a:spcPct val="90000"/>
              </a:lnSpc>
              <a:spcAft>
                <a:spcPts val="600"/>
              </a:spcAft>
            </a:pPr>
            <a:r>
              <a:rPr lang="nl-NL" sz="1600" dirty="0">
                <a:gradFill>
                  <a:gsLst>
                    <a:gs pos="2917">
                      <a:schemeClr val="tx1"/>
                    </a:gs>
                    <a:gs pos="30000">
                      <a:schemeClr val="tx1"/>
                    </a:gs>
                  </a:gsLst>
                  <a:lin ang="5400000" scaled="0"/>
                </a:gradFill>
              </a:rPr>
              <a:t>Kerberos</a:t>
            </a:r>
          </a:p>
          <a:p>
            <a:pPr algn="ctr">
              <a:lnSpc>
                <a:spcPct val="90000"/>
              </a:lnSpc>
              <a:spcAft>
                <a:spcPts val="600"/>
              </a:spcAft>
            </a:pPr>
            <a:r>
              <a:rPr lang="nl-NL" sz="1600" dirty="0">
                <a:gradFill>
                  <a:gsLst>
                    <a:gs pos="2917">
                      <a:schemeClr val="tx1"/>
                    </a:gs>
                    <a:gs pos="30000">
                      <a:schemeClr val="tx1"/>
                    </a:gs>
                  </a:gsLst>
                  <a:lin ang="5400000" scaled="0"/>
                </a:gradFill>
              </a:rPr>
              <a:t>KDC</a:t>
            </a:r>
          </a:p>
        </p:txBody>
      </p:sp>
      <p:sp>
        <p:nvSpPr>
          <p:cNvPr id="21" name="Rectangle 20"/>
          <p:cNvSpPr/>
          <p:nvPr/>
        </p:nvSpPr>
        <p:spPr bwMode="auto">
          <a:xfrm>
            <a:off x="967336" y="2128819"/>
            <a:ext cx="6079029" cy="23022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ounded Rectangle 21"/>
          <p:cNvSpPr/>
          <p:nvPr/>
        </p:nvSpPr>
        <p:spPr bwMode="auto">
          <a:xfrm>
            <a:off x="3565883" y="2410177"/>
            <a:ext cx="3220631"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NSS</a:t>
            </a:r>
          </a:p>
        </p:txBody>
      </p:sp>
      <p:sp>
        <p:nvSpPr>
          <p:cNvPr id="23" name="Rounded Rectangle 22"/>
          <p:cNvSpPr/>
          <p:nvPr/>
        </p:nvSpPr>
        <p:spPr bwMode="auto">
          <a:xfrm>
            <a:off x="3565883" y="3182648"/>
            <a:ext cx="3220631"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PAM</a:t>
            </a:r>
          </a:p>
        </p:txBody>
      </p:sp>
      <p:sp>
        <p:nvSpPr>
          <p:cNvPr id="24" name="Rectangle 23"/>
          <p:cNvSpPr/>
          <p:nvPr/>
        </p:nvSpPr>
        <p:spPr bwMode="auto">
          <a:xfrm>
            <a:off x="4562603" y="3228839"/>
            <a:ext cx="2028601"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pam_krb5</a:t>
            </a:r>
          </a:p>
        </p:txBody>
      </p:sp>
      <p:sp>
        <p:nvSpPr>
          <p:cNvPr id="25" name="Rectangle 24"/>
          <p:cNvSpPr/>
          <p:nvPr/>
        </p:nvSpPr>
        <p:spPr bwMode="auto">
          <a:xfrm>
            <a:off x="4562604" y="2465246"/>
            <a:ext cx="2028600"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nss_ldap</a:t>
            </a:r>
          </a:p>
        </p:txBody>
      </p:sp>
      <p:cxnSp>
        <p:nvCxnSpPr>
          <p:cNvPr id="26" name="Straight Arrow Connector 25"/>
          <p:cNvCxnSpPr>
            <a:stCxn id="22" idx="3"/>
          </p:cNvCxnSpPr>
          <p:nvPr/>
        </p:nvCxnSpPr>
        <p:spPr>
          <a:xfrm>
            <a:off x="6786514" y="2718260"/>
            <a:ext cx="2166151"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3"/>
          </p:cNvCxnSpPr>
          <p:nvPr/>
        </p:nvCxnSpPr>
        <p:spPr>
          <a:xfrm>
            <a:off x="6786514" y="3490731"/>
            <a:ext cx="2166151"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34308" y="3803253"/>
            <a:ext cx="194508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Linux Client</a:t>
            </a:r>
          </a:p>
        </p:txBody>
      </p:sp>
      <p:sp>
        <p:nvSpPr>
          <p:cNvPr id="29" name="Rectangle 28"/>
          <p:cNvSpPr/>
          <p:nvPr/>
        </p:nvSpPr>
        <p:spPr bwMode="auto">
          <a:xfrm>
            <a:off x="1251343" y="2410177"/>
            <a:ext cx="1530657" cy="1388636"/>
          </a:xfrm>
          <a:prstGeom prst="rect">
            <a:avLst/>
          </a:prstGeom>
          <a:solidFill>
            <a:schemeClr val="accent4">
              <a:lumMod val="60000"/>
              <a:lumOff val="4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Applications</a:t>
            </a:r>
          </a:p>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(GDM, SSH, ...)</a:t>
            </a:r>
          </a:p>
        </p:txBody>
      </p:sp>
      <p:cxnSp>
        <p:nvCxnSpPr>
          <p:cNvPr id="30" name="Straight Arrow Connector 29"/>
          <p:cNvCxnSpPr>
            <a:stCxn id="29" idx="3"/>
            <a:endCxn id="22" idx="1"/>
          </p:cNvCxnSpPr>
          <p:nvPr/>
        </p:nvCxnSpPr>
        <p:spPr>
          <a:xfrm flipV="1">
            <a:off x="2782000" y="2718260"/>
            <a:ext cx="783883" cy="386235"/>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9" idx="3"/>
            <a:endCxn id="23" idx="1"/>
          </p:cNvCxnSpPr>
          <p:nvPr/>
        </p:nvCxnSpPr>
        <p:spPr>
          <a:xfrm>
            <a:off x="2782000" y="3104495"/>
            <a:ext cx="783883" cy="386236"/>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03597" y="3104495"/>
            <a:ext cx="1168653" cy="517065"/>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Kerberos</a:t>
            </a:r>
          </a:p>
        </p:txBody>
      </p:sp>
      <p:sp>
        <p:nvSpPr>
          <p:cNvPr id="33" name="TextBox 32"/>
          <p:cNvSpPr txBox="1"/>
          <p:nvPr/>
        </p:nvSpPr>
        <p:spPr>
          <a:xfrm>
            <a:off x="7169111" y="2319333"/>
            <a:ext cx="854913" cy="815608"/>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LDAP</a:t>
            </a:r>
          </a:p>
          <a:p>
            <a:pPr algn="ctr">
              <a:lnSpc>
                <a:spcPct val="90000"/>
              </a:lnSpc>
              <a:spcAft>
                <a:spcPts val="600"/>
              </a:spcAft>
            </a:pPr>
            <a:endParaRPr lang="nl-NL" sz="1600" dirty="0">
              <a:gradFill>
                <a:gsLst>
                  <a:gs pos="2917">
                    <a:schemeClr val="tx1"/>
                  </a:gs>
                  <a:gs pos="30000">
                    <a:schemeClr val="tx1"/>
                  </a:gs>
                </a:gsLst>
                <a:lin ang="5400000" scaled="0"/>
              </a:gradFill>
            </a:endParaRPr>
          </a:p>
        </p:txBody>
      </p:sp>
      <p:sp>
        <p:nvSpPr>
          <p:cNvPr id="35" name="TextBox 34"/>
          <p:cNvSpPr txBox="1"/>
          <p:nvPr/>
        </p:nvSpPr>
        <p:spPr>
          <a:xfrm>
            <a:off x="754777" y="5020558"/>
            <a:ext cx="7249718" cy="10372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Provides transport security out-of-the-box</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Provides password-change capabilities</a:t>
            </a:r>
          </a:p>
        </p:txBody>
      </p:sp>
    </p:spTree>
    <p:extLst>
      <p:ext uri="{BB962C8B-B14F-4D97-AF65-F5344CB8AC3E}">
        <p14:creationId xmlns:p14="http://schemas.microsoft.com/office/powerpoint/2010/main" val="20273164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Linux Client Winbind Authentication</a:t>
            </a:r>
          </a:p>
        </p:txBody>
      </p:sp>
      <p:sp>
        <p:nvSpPr>
          <p:cNvPr id="5" name="Isosceles Triangle 4"/>
          <p:cNvSpPr/>
          <p:nvPr/>
        </p:nvSpPr>
        <p:spPr bwMode="auto">
          <a:xfrm>
            <a:off x="8117680" y="1190767"/>
            <a:ext cx="3693111" cy="324035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8698728" y="3803253"/>
            <a:ext cx="253101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Active Directory</a:t>
            </a:r>
          </a:p>
        </p:txBody>
      </p:sp>
      <p:sp>
        <p:nvSpPr>
          <p:cNvPr id="8" name="Rounded Rectangle 7"/>
          <p:cNvSpPr/>
          <p:nvPr/>
        </p:nvSpPr>
        <p:spPr bwMode="auto">
          <a:xfrm>
            <a:off x="9342798" y="2410177"/>
            <a:ext cx="1242874" cy="139307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6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9382024" y="2810942"/>
            <a:ext cx="1164422" cy="627864"/>
          </a:xfrm>
          <a:prstGeom prst="rect">
            <a:avLst/>
          </a:prstGeom>
          <a:noFill/>
        </p:spPr>
        <p:txBody>
          <a:bodyPr wrap="none" lIns="182880" tIns="146304" rIns="182880" bIns="146304" rtlCol="0" anchor="ctr">
            <a:spAutoFit/>
          </a:bodyPr>
          <a:lstStyle/>
          <a:p>
            <a:pPr algn="ctr">
              <a:lnSpc>
                <a:spcPct val="90000"/>
              </a:lnSpc>
              <a:spcAft>
                <a:spcPts val="600"/>
              </a:spcAft>
            </a:pPr>
            <a:r>
              <a:rPr lang="nl-NL" sz="2400" dirty="0">
                <a:gradFill>
                  <a:gsLst>
                    <a:gs pos="2917">
                      <a:schemeClr val="tx1"/>
                    </a:gs>
                    <a:gs pos="30000">
                      <a:schemeClr val="tx1"/>
                    </a:gs>
                  </a:gsLst>
                  <a:lin ang="5400000" scaled="0"/>
                </a:gradFill>
              </a:rPr>
              <a:t>ADDS</a:t>
            </a:r>
          </a:p>
        </p:txBody>
      </p:sp>
      <p:sp>
        <p:nvSpPr>
          <p:cNvPr id="10" name="Rectangle 9"/>
          <p:cNvSpPr/>
          <p:nvPr/>
        </p:nvSpPr>
        <p:spPr bwMode="auto">
          <a:xfrm>
            <a:off x="585109" y="2128819"/>
            <a:ext cx="7083829" cy="23022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ounded Rectangle 10"/>
          <p:cNvSpPr/>
          <p:nvPr/>
        </p:nvSpPr>
        <p:spPr bwMode="auto">
          <a:xfrm>
            <a:off x="2748646" y="2410177"/>
            <a:ext cx="2918795"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NSS</a:t>
            </a:r>
          </a:p>
        </p:txBody>
      </p:sp>
      <p:sp>
        <p:nvSpPr>
          <p:cNvPr id="12" name="Rounded Rectangle 11"/>
          <p:cNvSpPr/>
          <p:nvPr/>
        </p:nvSpPr>
        <p:spPr bwMode="auto">
          <a:xfrm>
            <a:off x="2748646" y="3182648"/>
            <a:ext cx="2918795"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PAM</a:t>
            </a:r>
          </a:p>
        </p:txBody>
      </p:sp>
      <p:sp>
        <p:nvSpPr>
          <p:cNvPr id="13" name="Rectangle 12"/>
          <p:cNvSpPr/>
          <p:nvPr/>
        </p:nvSpPr>
        <p:spPr bwMode="auto">
          <a:xfrm>
            <a:off x="3629956" y="3228839"/>
            <a:ext cx="1875039"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pam_windbind</a:t>
            </a:r>
          </a:p>
        </p:txBody>
      </p:sp>
      <p:sp>
        <p:nvSpPr>
          <p:cNvPr id="14" name="Rectangle 13"/>
          <p:cNvSpPr/>
          <p:nvPr/>
        </p:nvSpPr>
        <p:spPr bwMode="auto">
          <a:xfrm>
            <a:off x="3629957" y="2465246"/>
            <a:ext cx="1875038"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nss_winbind</a:t>
            </a:r>
          </a:p>
        </p:txBody>
      </p:sp>
      <p:cxnSp>
        <p:nvCxnSpPr>
          <p:cNvPr id="15" name="Straight Arrow Connector 14"/>
          <p:cNvCxnSpPr>
            <a:stCxn id="11" idx="3"/>
          </p:cNvCxnSpPr>
          <p:nvPr/>
        </p:nvCxnSpPr>
        <p:spPr>
          <a:xfrm>
            <a:off x="5667441" y="2718260"/>
            <a:ext cx="559297"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1" idx="3"/>
            <a:endCxn id="8" idx="1"/>
          </p:cNvCxnSpPr>
          <p:nvPr/>
        </p:nvCxnSpPr>
        <p:spPr>
          <a:xfrm flipV="1">
            <a:off x="7485634" y="3106715"/>
            <a:ext cx="1857164" cy="1043"/>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52082" y="3808124"/>
            <a:ext cx="194508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Linux Client</a:t>
            </a:r>
          </a:p>
        </p:txBody>
      </p:sp>
      <p:sp>
        <p:nvSpPr>
          <p:cNvPr id="18" name="Rectangle 17"/>
          <p:cNvSpPr/>
          <p:nvPr/>
        </p:nvSpPr>
        <p:spPr bwMode="auto">
          <a:xfrm>
            <a:off x="869117" y="2410177"/>
            <a:ext cx="1530657" cy="1388636"/>
          </a:xfrm>
          <a:prstGeom prst="rect">
            <a:avLst/>
          </a:prstGeom>
          <a:solidFill>
            <a:schemeClr val="accent4">
              <a:lumMod val="60000"/>
              <a:lumOff val="4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Applications</a:t>
            </a:r>
          </a:p>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(GDM, SSH, ...)</a:t>
            </a:r>
          </a:p>
        </p:txBody>
      </p:sp>
      <p:cxnSp>
        <p:nvCxnSpPr>
          <p:cNvPr id="19" name="Straight Arrow Connector 18"/>
          <p:cNvCxnSpPr>
            <a:stCxn id="18" idx="3"/>
            <a:endCxn id="11" idx="1"/>
          </p:cNvCxnSpPr>
          <p:nvPr/>
        </p:nvCxnSpPr>
        <p:spPr>
          <a:xfrm flipV="1">
            <a:off x="2399774" y="2718260"/>
            <a:ext cx="348872" cy="386235"/>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3"/>
            <a:endCxn id="12" idx="1"/>
          </p:cNvCxnSpPr>
          <p:nvPr/>
        </p:nvCxnSpPr>
        <p:spPr>
          <a:xfrm>
            <a:off x="2399774" y="3104495"/>
            <a:ext cx="348872" cy="386236"/>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68939" y="3015715"/>
            <a:ext cx="1168654" cy="815608"/>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Kerberos</a:t>
            </a:r>
          </a:p>
          <a:p>
            <a:pPr algn="ctr">
              <a:lnSpc>
                <a:spcPct val="90000"/>
              </a:lnSpc>
              <a:spcAft>
                <a:spcPts val="600"/>
              </a:spcAft>
            </a:pPr>
            <a:r>
              <a:rPr lang="nl-NL" sz="1600" dirty="0">
                <a:gradFill>
                  <a:gsLst>
                    <a:gs pos="2917">
                      <a:schemeClr val="tx1"/>
                    </a:gs>
                    <a:gs pos="30000">
                      <a:schemeClr val="tx1"/>
                    </a:gs>
                  </a:gsLst>
                  <a:lin ang="5400000" scaled="0"/>
                </a:gradFill>
              </a:rPr>
              <a:t>NTLM</a:t>
            </a:r>
          </a:p>
        </p:txBody>
      </p:sp>
      <p:sp>
        <p:nvSpPr>
          <p:cNvPr id="31" name="TextBox 30"/>
          <p:cNvSpPr txBox="1"/>
          <p:nvPr/>
        </p:nvSpPr>
        <p:spPr>
          <a:xfrm>
            <a:off x="7821851" y="2403138"/>
            <a:ext cx="854913" cy="815608"/>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LDAP</a:t>
            </a:r>
          </a:p>
          <a:p>
            <a:pPr algn="ctr">
              <a:lnSpc>
                <a:spcPct val="90000"/>
              </a:lnSpc>
              <a:spcAft>
                <a:spcPts val="600"/>
              </a:spcAft>
            </a:pPr>
            <a:r>
              <a:rPr lang="nl-NL" sz="1600" dirty="0">
                <a:gradFill>
                  <a:gsLst>
                    <a:gs pos="2917">
                      <a:schemeClr val="tx1"/>
                    </a:gs>
                    <a:gs pos="30000">
                      <a:schemeClr val="tx1"/>
                    </a:gs>
                  </a:gsLst>
                  <a:lin ang="5400000" scaled="0"/>
                </a:gradFill>
              </a:rPr>
              <a:t>RPC</a:t>
            </a:r>
          </a:p>
        </p:txBody>
      </p:sp>
      <p:sp>
        <p:nvSpPr>
          <p:cNvPr id="32" name="TextBox 31"/>
          <p:cNvSpPr txBox="1"/>
          <p:nvPr/>
        </p:nvSpPr>
        <p:spPr>
          <a:xfrm>
            <a:off x="3583140" y="6033133"/>
            <a:ext cx="4727897" cy="627864"/>
          </a:xfrm>
          <a:prstGeom prst="rect">
            <a:avLst/>
          </a:prstGeom>
          <a:noFill/>
        </p:spPr>
        <p:txBody>
          <a:bodyPr wrap="none" lIns="182880" tIns="146304" rIns="182880" bIns="146304" rtlCol="0">
            <a:spAutoFit/>
          </a:bodyPr>
          <a:lstStyle/>
          <a:p>
            <a:pPr>
              <a:lnSpc>
                <a:spcPct val="90000"/>
              </a:lnSpc>
              <a:spcAft>
                <a:spcPts val="600"/>
              </a:spcAft>
            </a:pPr>
            <a:r>
              <a:rPr lang="nl-NL" sz="2400" dirty="0">
                <a:gradFill>
                  <a:gsLst>
                    <a:gs pos="2917">
                      <a:schemeClr val="tx1"/>
                    </a:gs>
                    <a:gs pos="30000">
                      <a:schemeClr val="tx1"/>
                    </a:gs>
                  </a:gsLst>
                  <a:lin ang="5400000" scaled="0"/>
                </a:gradFill>
              </a:rPr>
              <a:t>Guidance: </a:t>
            </a:r>
            <a:r>
              <a:rPr lang="en-US" sz="2400" dirty="0">
                <a:hlinkClick r:id="rId3"/>
              </a:rPr>
              <a:t>http://bit.ly/RHEL6AD</a:t>
            </a:r>
            <a:endParaRPr lang="nl-NL" sz="2400" dirty="0" err="1">
              <a:gradFill>
                <a:gsLst>
                  <a:gs pos="2917">
                    <a:schemeClr val="tx1"/>
                  </a:gs>
                  <a:gs pos="30000">
                    <a:schemeClr val="tx1"/>
                  </a:gs>
                </a:gsLst>
                <a:lin ang="5400000" scaled="0"/>
              </a:gradFill>
            </a:endParaRPr>
          </a:p>
        </p:txBody>
      </p:sp>
      <p:sp>
        <p:nvSpPr>
          <p:cNvPr id="41" name="Rounded Rectangle 40"/>
          <p:cNvSpPr/>
          <p:nvPr/>
        </p:nvSpPr>
        <p:spPr bwMode="auto">
          <a:xfrm>
            <a:off x="6226739" y="2411220"/>
            <a:ext cx="1258895" cy="1393076"/>
          </a:xfrm>
          <a:prstGeom prst="roundRect">
            <a:avLst/>
          </a:prstGeom>
          <a:solidFill>
            <a:srgbClr val="2E75B6"/>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600" dirty="0">
                <a:gradFill>
                  <a:gsLst>
                    <a:gs pos="0">
                      <a:srgbClr val="FFFFFF"/>
                    </a:gs>
                    <a:gs pos="100000">
                      <a:srgbClr val="FFFFFF"/>
                    </a:gs>
                  </a:gsLst>
                  <a:lin ang="5400000" scaled="0"/>
                </a:gradFill>
                <a:ea typeface="Segoe UI" pitchFamily="34" charset="0"/>
                <a:cs typeface="Segoe UI" pitchFamily="34" charset="0"/>
              </a:rPr>
              <a:t>Winbind</a:t>
            </a:r>
          </a:p>
          <a:p>
            <a:pPr algn="ctr" defTabSz="932472" fontAlgn="base">
              <a:lnSpc>
                <a:spcPct val="90000"/>
              </a:lnSpc>
              <a:spcBef>
                <a:spcPct val="0"/>
              </a:spcBef>
              <a:spcAft>
                <a:spcPct val="0"/>
              </a:spcAft>
            </a:pPr>
            <a:r>
              <a:rPr lang="nl-NL" sz="1600" dirty="0">
                <a:gradFill>
                  <a:gsLst>
                    <a:gs pos="0">
                      <a:srgbClr val="FFFFFF"/>
                    </a:gs>
                    <a:gs pos="100000">
                      <a:srgbClr val="FFFFFF"/>
                    </a:gs>
                  </a:gsLst>
                  <a:lin ang="5400000" scaled="0"/>
                </a:gradFill>
                <a:ea typeface="Segoe UI" pitchFamily="34" charset="0"/>
                <a:cs typeface="Segoe UI" pitchFamily="34" charset="0"/>
              </a:rPr>
              <a:t>Deamon</a:t>
            </a:r>
          </a:p>
        </p:txBody>
      </p:sp>
      <p:cxnSp>
        <p:nvCxnSpPr>
          <p:cNvPr id="46" name="Straight Arrow Connector 45"/>
          <p:cNvCxnSpPr/>
          <p:nvPr/>
        </p:nvCxnSpPr>
        <p:spPr>
          <a:xfrm>
            <a:off x="5667441" y="3447477"/>
            <a:ext cx="559297"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bwMode="auto">
          <a:xfrm>
            <a:off x="6313133" y="3104495"/>
            <a:ext cx="1106641" cy="5742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6349356" y="3013262"/>
            <a:ext cx="1034193" cy="760208"/>
          </a:xfrm>
          <a:prstGeom prst="rect">
            <a:avLst/>
          </a:prstGeom>
          <a:noFill/>
        </p:spPr>
        <p:txBody>
          <a:bodyPr wrap="none" lIns="182880" tIns="146304" rIns="182880" bIns="146304" rtlCol="0">
            <a:spAutoFit/>
          </a:bodyPr>
          <a:lstStyle/>
          <a:p>
            <a:pPr algn="ctr">
              <a:lnSpc>
                <a:spcPct val="90000"/>
              </a:lnSpc>
              <a:spcAft>
                <a:spcPts val="600"/>
              </a:spcAft>
            </a:pPr>
            <a:r>
              <a:rPr lang="nl-NL" sz="1400" dirty="0">
                <a:gradFill>
                  <a:gsLst>
                    <a:gs pos="2917">
                      <a:schemeClr val="tx1"/>
                    </a:gs>
                    <a:gs pos="30000">
                      <a:schemeClr val="tx1"/>
                    </a:gs>
                  </a:gsLst>
                  <a:lin ang="5400000" scaled="0"/>
                </a:gradFill>
              </a:rPr>
              <a:t>idmap</a:t>
            </a:r>
          </a:p>
          <a:p>
            <a:pPr algn="ctr">
              <a:lnSpc>
                <a:spcPct val="90000"/>
              </a:lnSpc>
              <a:spcAft>
                <a:spcPts val="600"/>
              </a:spcAft>
            </a:pPr>
            <a:r>
              <a:rPr lang="nl-NL" sz="1400" dirty="0">
                <a:gradFill>
                  <a:gsLst>
                    <a:gs pos="2917">
                      <a:schemeClr val="tx1"/>
                    </a:gs>
                    <a:gs pos="30000">
                      <a:schemeClr val="tx1"/>
                    </a:gs>
                  </a:gsLst>
                  <a:lin ang="5400000" scaled="0"/>
                </a:gradFill>
              </a:rPr>
              <a:t>Backend</a:t>
            </a:r>
          </a:p>
        </p:txBody>
      </p:sp>
      <p:sp>
        <p:nvSpPr>
          <p:cNvPr id="25" name="TextBox 24"/>
          <p:cNvSpPr txBox="1"/>
          <p:nvPr/>
        </p:nvSpPr>
        <p:spPr>
          <a:xfrm>
            <a:off x="754777" y="5020558"/>
            <a:ext cx="9030668" cy="10372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Requires </a:t>
            </a:r>
            <a:r>
              <a:rPr lang="en-US" sz="2400" dirty="0" err="1">
                <a:gradFill>
                  <a:gsLst>
                    <a:gs pos="2917">
                      <a:schemeClr val="tx1"/>
                    </a:gs>
                    <a:gs pos="30000">
                      <a:schemeClr val="tx1"/>
                    </a:gs>
                  </a:gsLst>
                  <a:lin ang="5400000" scaled="0"/>
                </a:gradFill>
              </a:rPr>
              <a:t>Winbind</a:t>
            </a:r>
            <a:r>
              <a:rPr lang="en-US" sz="2400" dirty="0">
                <a:gradFill>
                  <a:gsLst>
                    <a:gs pos="2917">
                      <a:schemeClr val="tx1"/>
                    </a:gs>
                    <a:gs pos="30000">
                      <a:schemeClr val="tx1"/>
                    </a:gs>
                  </a:gsLst>
                  <a:lin ang="5400000" scaled="0"/>
                </a:gradFill>
              </a:rPr>
              <a:t> daemon on the client</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Richer set of capabilities (RPC, NTLM, SMB File Sharing)</a:t>
            </a:r>
          </a:p>
        </p:txBody>
      </p:sp>
    </p:spTree>
    <p:extLst>
      <p:ext uri="{BB962C8B-B14F-4D97-AF65-F5344CB8AC3E}">
        <p14:creationId xmlns:p14="http://schemas.microsoft.com/office/powerpoint/2010/main" val="12830733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Ubuntu and Active Directory</a:t>
            </a:r>
          </a:p>
        </p:txBody>
      </p:sp>
    </p:spTree>
    <p:extLst>
      <p:ext uri="{BB962C8B-B14F-4D97-AF65-F5344CB8AC3E}">
        <p14:creationId xmlns:p14="http://schemas.microsoft.com/office/powerpoint/2010/main" val="20212268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Setup</a:t>
            </a:r>
          </a:p>
        </p:txBody>
      </p:sp>
      <p:sp>
        <p:nvSpPr>
          <p:cNvPr id="4" name="TextBox 3"/>
          <p:cNvSpPr txBox="1"/>
          <p:nvPr/>
        </p:nvSpPr>
        <p:spPr>
          <a:xfrm>
            <a:off x="0" y="1359243"/>
            <a:ext cx="4034972" cy="5173724"/>
          </a:xfrm>
          <a:prstGeom prst="rect">
            <a:avLst/>
          </a:prstGeom>
          <a:solidFill>
            <a:schemeClr val="tx1"/>
          </a:solidFill>
        </p:spPr>
        <p:txBody>
          <a:bodyPr wrap="square" lIns="182880" tIns="146304" rIns="182880" bIns="146304" rtlCol="0">
            <a:spAutoFit/>
          </a:bodyPr>
          <a:lstStyle/>
          <a:p>
            <a:pPr>
              <a:lnSpc>
                <a:spcPct val="90000"/>
              </a:lnSpc>
              <a:spcAft>
                <a:spcPts val="600"/>
              </a:spcAft>
            </a:pPr>
            <a:r>
              <a:rPr lang="en-US" sz="2000" dirty="0">
                <a:solidFill>
                  <a:schemeClr val="bg1"/>
                </a:solidFill>
              </a:rPr>
              <a:t>// Sign-in as administrator</a:t>
            </a:r>
          </a:p>
          <a:p>
            <a:pPr>
              <a:lnSpc>
                <a:spcPct val="90000"/>
              </a:lnSpc>
              <a:spcAft>
                <a:spcPts val="600"/>
              </a:spcAft>
            </a:pPr>
            <a:r>
              <a:rPr lang="en-US" sz="2000" dirty="0" err="1">
                <a:solidFill>
                  <a:schemeClr val="bg1"/>
                </a:solidFill>
              </a:rPr>
              <a:t>ssh</a:t>
            </a:r>
            <a:r>
              <a:rPr lang="en-US" sz="2000" dirty="0">
                <a:solidFill>
                  <a:schemeClr val="bg1"/>
                </a:solidFill>
              </a:rPr>
              <a:t> adminuser@13.65.94.217</a:t>
            </a:r>
          </a:p>
          <a:p>
            <a:pPr>
              <a:lnSpc>
                <a:spcPct val="90000"/>
              </a:lnSpc>
              <a:spcAft>
                <a:spcPts val="600"/>
              </a:spcAft>
            </a:pPr>
            <a:endParaRPr lang="en-US" sz="2000" dirty="0">
              <a:solidFill>
                <a:schemeClr val="bg1"/>
              </a:solidFill>
            </a:endParaRPr>
          </a:p>
          <a:p>
            <a:pPr>
              <a:lnSpc>
                <a:spcPct val="90000"/>
              </a:lnSpc>
              <a:spcAft>
                <a:spcPts val="600"/>
              </a:spcAft>
            </a:pPr>
            <a:endParaRPr lang="en-US" sz="2000" dirty="0">
              <a:solidFill>
                <a:schemeClr val="bg1"/>
              </a:solidFill>
            </a:endParaRPr>
          </a:p>
          <a:p>
            <a:pPr>
              <a:lnSpc>
                <a:spcPct val="90000"/>
              </a:lnSpc>
              <a:spcAft>
                <a:spcPts val="600"/>
              </a:spcAft>
            </a:pPr>
            <a:endParaRPr lang="en-US" sz="2000" dirty="0">
              <a:solidFill>
                <a:schemeClr val="bg1"/>
              </a:solidFill>
            </a:endParaRPr>
          </a:p>
          <a:p>
            <a:pPr>
              <a:lnSpc>
                <a:spcPct val="90000"/>
              </a:lnSpc>
              <a:spcAft>
                <a:spcPts val="600"/>
              </a:spcAft>
            </a:pPr>
            <a:r>
              <a:rPr lang="en-US" sz="2000" dirty="0">
                <a:solidFill>
                  <a:schemeClr val="bg1"/>
                </a:solidFill>
              </a:rPr>
              <a:t>// Enable root user</a:t>
            </a:r>
          </a:p>
          <a:p>
            <a:pPr>
              <a:lnSpc>
                <a:spcPct val="90000"/>
              </a:lnSpc>
              <a:spcAft>
                <a:spcPts val="600"/>
              </a:spcAft>
            </a:pPr>
            <a:r>
              <a:rPr lang="en-US" sz="2000" dirty="0" err="1">
                <a:solidFill>
                  <a:schemeClr val="bg1"/>
                </a:solidFill>
              </a:rPr>
              <a:t>sudo</a:t>
            </a:r>
            <a:r>
              <a:rPr lang="en-US" sz="2000" dirty="0">
                <a:solidFill>
                  <a:schemeClr val="bg1"/>
                </a:solidFill>
              </a:rPr>
              <a:t> -s</a:t>
            </a:r>
          </a:p>
          <a:p>
            <a:pPr>
              <a:lnSpc>
                <a:spcPct val="90000"/>
              </a:lnSpc>
              <a:spcAft>
                <a:spcPts val="600"/>
              </a:spcAft>
            </a:pPr>
            <a:endParaRPr lang="en-US" sz="2000" dirty="0">
              <a:solidFill>
                <a:schemeClr val="bg1"/>
              </a:solidFill>
            </a:endParaRPr>
          </a:p>
          <a:p>
            <a:pPr>
              <a:lnSpc>
                <a:spcPct val="90000"/>
              </a:lnSpc>
              <a:spcAft>
                <a:spcPts val="600"/>
              </a:spcAft>
            </a:pPr>
            <a:endParaRPr lang="en-US" sz="2000" dirty="0">
              <a:solidFill>
                <a:schemeClr val="bg1"/>
              </a:solidFill>
            </a:endParaRPr>
          </a:p>
          <a:p>
            <a:pPr>
              <a:lnSpc>
                <a:spcPct val="90000"/>
              </a:lnSpc>
              <a:spcAft>
                <a:spcPts val="600"/>
              </a:spcAft>
            </a:pPr>
            <a:endParaRPr lang="en-US" sz="2000" dirty="0">
              <a:solidFill>
                <a:schemeClr val="bg1"/>
              </a:solidFill>
            </a:endParaRPr>
          </a:p>
          <a:p>
            <a:pPr>
              <a:lnSpc>
                <a:spcPct val="90000"/>
              </a:lnSpc>
              <a:spcAft>
                <a:spcPts val="600"/>
              </a:spcAft>
            </a:pPr>
            <a:r>
              <a:rPr lang="en-US" sz="2000" dirty="0">
                <a:solidFill>
                  <a:schemeClr val="bg1"/>
                </a:solidFill>
              </a:rPr>
              <a:t>// Launch "Yet another Setup </a:t>
            </a:r>
          </a:p>
          <a:p>
            <a:pPr>
              <a:lnSpc>
                <a:spcPct val="90000"/>
              </a:lnSpc>
              <a:spcAft>
                <a:spcPts val="600"/>
              </a:spcAft>
            </a:pPr>
            <a:r>
              <a:rPr lang="en-US" sz="2000" dirty="0">
                <a:solidFill>
                  <a:schemeClr val="bg1"/>
                </a:solidFill>
              </a:rPr>
              <a:t>// Tool" to join the machine to</a:t>
            </a:r>
          </a:p>
          <a:p>
            <a:pPr>
              <a:lnSpc>
                <a:spcPct val="90000"/>
              </a:lnSpc>
              <a:spcAft>
                <a:spcPts val="600"/>
              </a:spcAft>
            </a:pPr>
            <a:r>
              <a:rPr lang="en-US" sz="2000" dirty="0">
                <a:solidFill>
                  <a:schemeClr val="bg1"/>
                </a:solidFill>
              </a:rPr>
              <a:t>// the AD domain</a:t>
            </a:r>
          </a:p>
          <a:p>
            <a:pPr>
              <a:lnSpc>
                <a:spcPct val="90000"/>
              </a:lnSpc>
              <a:spcAft>
                <a:spcPts val="600"/>
              </a:spcAft>
            </a:pPr>
            <a:r>
              <a:rPr lang="en-US" sz="2000" dirty="0" err="1">
                <a:solidFill>
                  <a:schemeClr val="bg1"/>
                </a:solidFill>
              </a:rPr>
              <a:t>YaST</a:t>
            </a:r>
            <a:endParaRPr lang="en-US" sz="2000" dirty="0">
              <a:solidFill>
                <a:schemeClr val="bg1"/>
              </a:solidFill>
            </a:endParaRPr>
          </a:p>
        </p:txBody>
      </p:sp>
      <p:pic>
        <p:nvPicPr>
          <p:cNvPr id="5" name="Picture 4"/>
          <p:cNvPicPr>
            <a:picLocks noChangeAspect="1"/>
          </p:cNvPicPr>
          <p:nvPr/>
        </p:nvPicPr>
        <p:blipFill>
          <a:blip r:embed="rId2"/>
          <a:stretch>
            <a:fillRect/>
          </a:stretch>
        </p:blipFill>
        <p:spPr>
          <a:xfrm>
            <a:off x="3842919" y="1359243"/>
            <a:ext cx="8277959" cy="5173724"/>
          </a:xfrm>
          <a:prstGeom prst="rect">
            <a:avLst/>
          </a:prstGeom>
        </p:spPr>
      </p:pic>
    </p:spTree>
    <p:extLst>
      <p:ext uri="{BB962C8B-B14F-4D97-AF65-F5344CB8AC3E}">
        <p14:creationId xmlns:p14="http://schemas.microsoft.com/office/powerpoint/2010/main" val="3207875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Server in Azure</a:t>
            </a:r>
          </a:p>
        </p:txBody>
      </p:sp>
    </p:spTree>
    <p:extLst>
      <p:ext uri="{BB962C8B-B14F-4D97-AF65-F5344CB8AC3E}">
        <p14:creationId xmlns:p14="http://schemas.microsoft.com/office/powerpoint/2010/main" val="42869477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SQL Server in Azure?</a:t>
            </a:r>
          </a:p>
        </p:txBody>
      </p:sp>
      <p:sp>
        <p:nvSpPr>
          <p:cNvPr id="3" name="Content Placeholder 2"/>
          <p:cNvSpPr>
            <a:spLocks noGrp="1"/>
          </p:cNvSpPr>
          <p:nvPr>
            <p:ph sz="quarter" idx="10"/>
          </p:nvPr>
        </p:nvSpPr>
        <p:spPr>
          <a:xfrm>
            <a:off x="268288" y="1398398"/>
            <a:ext cx="11542503" cy="5144446"/>
          </a:xfrm>
        </p:spPr>
        <p:txBody>
          <a:bodyPr>
            <a:normAutofit fontScale="77500" lnSpcReduction="20000"/>
          </a:bodyPr>
          <a:lstStyle/>
          <a:p>
            <a:r>
              <a:rPr lang="en-US" dirty="0"/>
              <a:t>SQL Database (PaaS) limitations</a:t>
            </a:r>
          </a:p>
          <a:p>
            <a:endParaRPr lang="en-US" dirty="0"/>
          </a:p>
          <a:p>
            <a:r>
              <a:rPr lang="en-US" dirty="0"/>
              <a:t>Legacy applications requirements</a:t>
            </a:r>
          </a:p>
          <a:p>
            <a:endParaRPr lang="en-US" dirty="0"/>
          </a:p>
          <a:p>
            <a:r>
              <a:rPr lang="en-US" dirty="0"/>
              <a:t>App integration scenarios (new or existing)</a:t>
            </a:r>
          </a:p>
          <a:p>
            <a:pPr marL="0" indent="0">
              <a:buNone/>
            </a:pPr>
            <a:endParaRPr lang="en-US" dirty="0"/>
          </a:p>
          <a:p>
            <a:r>
              <a:rPr lang="en-US" dirty="0"/>
              <a:t>Dev/Test</a:t>
            </a:r>
          </a:p>
          <a:p>
            <a:endParaRPr lang="en-US" dirty="0"/>
          </a:p>
          <a:p>
            <a:r>
              <a:rPr lang="en-US" dirty="0"/>
              <a:t>Hybrid apps</a:t>
            </a:r>
          </a:p>
          <a:p>
            <a:endParaRPr lang="en-US" dirty="0"/>
          </a:p>
          <a:p>
            <a:r>
              <a:rPr lang="en-US" dirty="0"/>
              <a:t>Backup</a:t>
            </a:r>
          </a:p>
          <a:p>
            <a:pPr marL="0" indent="0">
              <a:buNone/>
            </a:pPr>
            <a:endParaRPr lang="en-US" dirty="0"/>
          </a:p>
        </p:txBody>
      </p:sp>
    </p:spTree>
    <p:extLst>
      <p:ext uri="{BB962C8B-B14F-4D97-AF65-F5344CB8AC3E}">
        <p14:creationId xmlns:p14="http://schemas.microsoft.com/office/powerpoint/2010/main" val="5663258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SQL Server Images</a:t>
            </a:r>
          </a:p>
        </p:txBody>
      </p:sp>
      <p:sp>
        <p:nvSpPr>
          <p:cNvPr id="8" name="Content Placeholder 7"/>
          <p:cNvSpPr>
            <a:spLocks noGrp="1"/>
          </p:cNvSpPr>
          <p:nvPr>
            <p:ph sz="quarter" idx="10"/>
          </p:nvPr>
        </p:nvSpPr>
        <p:spPr>
          <a:xfrm>
            <a:off x="268288" y="1398397"/>
            <a:ext cx="11542503" cy="6358664"/>
          </a:xfrm>
        </p:spPr>
        <p:txBody>
          <a:bodyPr/>
          <a:lstStyle/>
          <a:p>
            <a:r>
              <a:rPr lang="en-US" dirty="0"/>
              <a:t>Use Gallery Images</a:t>
            </a:r>
          </a:p>
          <a:p>
            <a:pPr lvl="1"/>
            <a:r>
              <a:rPr lang="en-US" dirty="0"/>
              <a:t>License costs is included in the compute cost of the VM</a:t>
            </a:r>
          </a:p>
          <a:p>
            <a:pPr lvl="1"/>
            <a:endParaRPr lang="en-US" dirty="0"/>
          </a:p>
          <a:p>
            <a:r>
              <a:rPr lang="en-US" dirty="0"/>
              <a:t>Bring your own image</a:t>
            </a:r>
          </a:p>
          <a:p>
            <a:pPr lvl="1"/>
            <a:r>
              <a:rPr lang="en-US" dirty="0"/>
              <a:t>Upload VHD to Azure Storage</a:t>
            </a:r>
          </a:p>
          <a:p>
            <a:pPr lvl="1"/>
            <a:r>
              <a:rPr lang="en-US" dirty="0"/>
              <a:t>Instantiate VM from the VHD</a:t>
            </a:r>
          </a:p>
          <a:p>
            <a:pPr lvl="1"/>
            <a:r>
              <a:rPr lang="en-US" dirty="0"/>
              <a:t>License mobility with software assurance (requires EA)</a:t>
            </a:r>
          </a:p>
          <a:p>
            <a:pPr lvl="1"/>
            <a:endParaRPr lang="en-US" dirty="0"/>
          </a:p>
          <a:p>
            <a:pPr lvl="1"/>
            <a:endParaRPr lang="en-US" dirty="0"/>
          </a:p>
          <a:p>
            <a:endParaRPr lang="en-US" dirty="0"/>
          </a:p>
        </p:txBody>
      </p:sp>
    </p:spTree>
    <p:extLst>
      <p:ext uri="{BB962C8B-B14F-4D97-AF65-F5344CB8AC3E}">
        <p14:creationId xmlns:p14="http://schemas.microsoft.com/office/powerpoint/2010/main" val="16678873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SQL Server BYOL</a:t>
            </a:r>
          </a:p>
        </p:txBody>
      </p:sp>
      <p:sp>
        <p:nvSpPr>
          <p:cNvPr id="8" name="Content Placeholder 7"/>
          <p:cNvSpPr>
            <a:spLocks noGrp="1"/>
          </p:cNvSpPr>
          <p:nvPr>
            <p:ph sz="quarter" idx="10"/>
          </p:nvPr>
        </p:nvSpPr>
        <p:spPr>
          <a:xfrm>
            <a:off x="268289" y="1398397"/>
            <a:ext cx="6760308" cy="5150993"/>
          </a:xfrm>
        </p:spPr>
        <p:txBody>
          <a:bodyPr>
            <a:normAutofit fontScale="85000" lnSpcReduction="10000"/>
          </a:bodyPr>
          <a:lstStyle/>
          <a:p>
            <a:r>
              <a:rPr lang="en-US" dirty="0"/>
              <a:t>SQL Server Images in the Azure Marketplace where you can re-use existing SQL Server Licenses</a:t>
            </a:r>
          </a:p>
          <a:p>
            <a:endParaRPr lang="en-US" dirty="0"/>
          </a:p>
          <a:p>
            <a:r>
              <a:rPr lang="en-US" dirty="0"/>
              <a:t>EA Subscription Required</a:t>
            </a:r>
          </a:p>
          <a:p>
            <a:endParaRPr lang="en-US" dirty="0"/>
          </a:p>
          <a:p>
            <a:r>
              <a:rPr lang="en-US" dirty="0"/>
              <a:t>Pay only for compute costs</a:t>
            </a:r>
          </a:p>
          <a:p>
            <a:endParaRPr lang="en-US" dirty="0"/>
          </a:p>
          <a:p>
            <a:r>
              <a:rPr lang="en-US" dirty="0"/>
              <a:t>No longer have to create &amp; maintain your own image</a:t>
            </a:r>
          </a:p>
          <a:p>
            <a:endParaRPr lang="en-US" dirty="0"/>
          </a:p>
          <a:p>
            <a:endParaRPr lang="en-US" dirty="0"/>
          </a:p>
        </p:txBody>
      </p:sp>
      <p:pic>
        <p:nvPicPr>
          <p:cNvPr id="9" name="Picture 8"/>
          <p:cNvPicPr>
            <a:picLocks noChangeAspect="1"/>
          </p:cNvPicPr>
          <p:nvPr/>
        </p:nvPicPr>
        <p:blipFill>
          <a:blip r:embed="rId2"/>
          <a:stretch>
            <a:fillRect/>
          </a:stretch>
        </p:blipFill>
        <p:spPr>
          <a:xfrm>
            <a:off x="7456556" y="1398397"/>
            <a:ext cx="4540556" cy="2259204"/>
          </a:xfrm>
          <a:prstGeom prst="rect">
            <a:avLst/>
          </a:prstGeom>
        </p:spPr>
      </p:pic>
    </p:spTree>
    <p:extLst>
      <p:ext uri="{BB962C8B-B14F-4D97-AF65-F5344CB8AC3E}">
        <p14:creationId xmlns:p14="http://schemas.microsoft.com/office/powerpoint/2010/main" val="24613927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9" y="291068"/>
            <a:ext cx="8825643" cy="899665"/>
          </a:xfrm>
        </p:spPr>
        <p:txBody>
          <a:bodyPr/>
          <a:lstStyle/>
          <a:p>
            <a:r>
              <a:rPr lang="de-DE" dirty="0"/>
              <a:t>SQL Server Solution Templates</a:t>
            </a:r>
          </a:p>
        </p:txBody>
      </p:sp>
      <p:sp>
        <p:nvSpPr>
          <p:cNvPr id="10" name="Text Placeholder 9"/>
          <p:cNvSpPr>
            <a:spLocks noGrp="1"/>
          </p:cNvSpPr>
          <p:nvPr>
            <p:ph sz="quarter" idx="10"/>
          </p:nvPr>
        </p:nvSpPr>
        <p:spPr>
          <a:xfrm>
            <a:off x="268288" y="1387775"/>
            <a:ext cx="6113462" cy="4852091"/>
          </a:xfrm>
        </p:spPr>
        <p:txBody>
          <a:bodyPr>
            <a:normAutofit fontScale="85000" lnSpcReduction="20000"/>
          </a:bodyPr>
          <a:lstStyle/>
          <a:p>
            <a:pPr lvl="0"/>
            <a:r>
              <a:rPr lang="en-US" dirty="0"/>
              <a:t>ARM templates to build a solution environment</a:t>
            </a:r>
          </a:p>
          <a:p>
            <a:pPr lvl="0"/>
            <a:endParaRPr lang="en-US" dirty="0"/>
          </a:p>
          <a:p>
            <a:pPr lvl="0"/>
            <a:r>
              <a:rPr lang="en-US" dirty="0"/>
              <a:t>Available from the portal</a:t>
            </a:r>
          </a:p>
          <a:p>
            <a:pPr lvl="0"/>
            <a:endParaRPr lang="en-US" dirty="0"/>
          </a:p>
          <a:p>
            <a:pPr lvl="0"/>
            <a:r>
              <a:rPr lang="en-US" dirty="0"/>
              <a:t>Automated from PowerShell and CLI</a:t>
            </a:r>
          </a:p>
          <a:p>
            <a:pPr lvl="0"/>
            <a:endParaRPr lang="en-US" dirty="0"/>
          </a:p>
          <a:p>
            <a:pPr lvl="0"/>
            <a:r>
              <a:rPr lang="en-US" dirty="0"/>
              <a:t>Implements performance, security, and availability best practices</a:t>
            </a:r>
            <a:endParaRPr lang="de-DE" dirty="0"/>
          </a:p>
        </p:txBody>
      </p:sp>
      <p:sp>
        <p:nvSpPr>
          <p:cNvPr id="3" name="Slide Number Placeholder 2"/>
          <p:cNvSpPr txBox="1">
            <a:spLocks/>
          </p:cNvSpPr>
          <p:nvPr/>
        </p:nvSpPr>
        <p:spPr>
          <a:xfrm>
            <a:off x="579513" y="6673685"/>
            <a:ext cx="660458" cy="194684"/>
          </a:xfrm>
          <a:prstGeom prst="rect">
            <a:avLst/>
          </a:prstGeom>
        </p:spPr>
        <p:txBody>
          <a:bodyPr vert="horz" lIns="91440" tIns="0" rIns="91440" bIns="45720" rtlCol="0" anchor="ctr"/>
          <a:lstStyle>
            <a:defPPr>
              <a:defRPr lang="de-DE"/>
            </a:defPPr>
            <a:lvl1pPr marL="0" algn="l" defTabSz="914400" rtl="0" eaLnBrk="1" latinLnBrk="0" hangingPunct="1">
              <a:defRPr sz="8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72AB51-BDCC-4F95-83CF-1CBB2D34E9E5}" type="slidenum">
              <a:rPr lang="en-US" smtClean="0">
                <a:solidFill>
                  <a:prstClr val="white"/>
                </a:solidFill>
                <a:latin typeface="Calibri"/>
              </a:rPr>
              <a:pPr/>
              <a:t>19</a:t>
            </a:fld>
            <a:endParaRPr lang="en-US" dirty="0">
              <a:solidFill>
                <a:prstClr val="white"/>
              </a:solidFill>
              <a:latin typeface="Calibri"/>
            </a:endParaRPr>
          </a:p>
        </p:txBody>
      </p:sp>
      <p:pic>
        <p:nvPicPr>
          <p:cNvPr id="65538" name="Picture 2" descr="SQL Server AlwaysOn Cluster Template in Azure now with internal listeners and optimized perform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897" y="1087313"/>
            <a:ext cx="5857103" cy="5770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00783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Content Placeholder 5"/>
          <p:cNvSpPr>
            <a:spLocks noGrp="1"/>
          </p:cNvSpPr>
          <p:nvPr>
            <p:ph sz="quarter" idx="10"/>
          </p:nvPr>
        </p:nvSpPr>
        <p:spPr>
          <a:xfrm>
            <a:off x="268288" y="1398397"/>
            <a:ext cx="11542503" cy="2769989"/>
          </a:xfrm>
        </p:spPr>
        <p:txBody>
          <a:bodyPr/>
          <a:lstStyle/>
          <a:p>
            <a:r>
              <a:rPr lang="en-US" dirty="0"/>
              <a:t>Best practices for Server AD in Azure</a:t>
            </a:r>
          </a:p>
          <a:p>
            <a:r>
              <a:rPr lang="en-US" dirty="0"/>
              <a:t>Best practices for SQL Server in Azure</a:t>
            </a:r>
          </a:p>
          <a:p>
            <a:r>
              <a:rPr lang="en-US" dirty="0"/>
              <a:t>Azure Backup</a:t>
            </a:r>
          </a:p>
          <a:p>
            <a:r>
              <a:rPr lang="en-US" dirty="0"/>
              <a:t>Azure Site Recovery</a:t>
            </a:r>
          </a:p>
        </p:txBody>
      </p:sp>
    </p:spTree>
    <p:extLst>
      <p:ext uri="{BB962C8B-B14F-4D97-AF65-F5344CB8AC3E}">
        <p14:creationId xmlns:p14="http://schemas.microsoft.com/office/powerpoint/2010/main" val="9477608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 best practices SQL Server</a:t>
            </a:r>
          </a:p>
        </p:txBody>
      </p:sp>
      <p:sp>
        <p:nvSpPr>
          <p:cNvPr id="8" name="Content Placeholder 7"/>
          <p:cNvSpPr>
            <a:spLocks noGrp="1"/>
          </p:cNvSpPr>
          <p:nvPr>
            <p:ph sz="quarter" idx="10"/>
          </p:nvPr>
        </p:nvSpPr>
        <p:spPr>
          <a:xfrm>
            <a:off x="268288" y="1387776"/>
            <a:ext cx="5494536" cy="4840029"/>
          </a:xfrm>
        </p:spPr>
        <p:txBody>
          <a:bodyPr>
            <a:normAutofit fontScale="77500" lnSpcReduction="20000"/>
          </a:bodyPr>
          <a:lstStyle/>
          <a:p>
            <a:r>
              <a:rPr lang="en-US" b="1" u="sng" dirty="0"/>
              <a:t>VM Size</a:t>
            </a:r>
          </a:p>
          <a:p>
            <a:pPr lvl="1"/>
            <a:r>
              <a:rPr lang="en-US" dirty="0"/>
              <a:t>DS3+ for SQL Enterprise</a:t>
            </a:r>
          </a:p>
          <a:p>
            <a:pPr lvl="1"/>
            <a:endParaRPr lang="en-US" dirty="0"/>
          </a:p>
          <a:p>
            <a:pPr lvl="1"/>
            <a:r>
              <a:rPr lang="en-US" dirty="0"/>
              <a:t>DS2+ for SQL Standard and Web</a:t>
            </a:r>
          </a:p>
          <a:p>
            <a:pPr lvl="1"/>
            <a:endParaRPr lang="en-US" dirty="0"/>
          </a:p>
          <a:p>
            <a:pPr lvl="1"/>
            <a:endParaRPr lang="en-US" dirty="0"/>
          </a:p>
          <a:p>
            <a:r>
              <a:rPr lang="en-US" b="1" u="sng" dirty="0"/>
              <a:t>Storage (LRS)</a:t>
            </a:r>
          </a:p>
          <a:p>
            <a:pPr lvl="1"/>
            <a:r>
              <a:rPr lang="en-US" dirty="0"/>
              <a:t>Standard for Dev/Test </a:t>
            </a:r>
          </a:p>
          <a:p>
            <a:pPr lvl="1"/>
            <a:endParaRPr lang="en-US" dirty="0"/>
          </a:p>
          <a:p>
            <a:pPr lvl="1"/>
            <a:r>
              <a:rPr lang="en-US" dirty="0"/>
              <a:t>Premium otherwise</a:t>
            </a:r>
          </a:p>
          <a:p>
            <a:pPr marL="336145" lvl="1" indent="0">
              <a:buNone/>
            </a:pPr>
            <a:r>
              <a:rPr lang="en-US" dirty="0"/>
              <a:t> </a:t>
            </a:r>
          </a:p>
          <a:p>
            <a:pPr marL="336145" lvl="1" indent="0">
              <a:buNone/>
            </a:pPr>
            <a:endParaRPr lang="en-US" dirty="0"/>
          </a:p>
          <a:p>
            <a:pPr marL="336145" lvl="1" indent="0">
              <a:buNone/>
            </a:pPr>
            <a:endParaRPr lang="en-US" dirty="0"/>
          </a:p>
          <a:p>
            <a:pPr marL="336145" lvl="1" indent="0">
              <a:buNone/>
            </a:pPr>
            <a:endParaRPr lang="en-US" dirty="0"/>
          </a:p>
          <a:p>
            <a:pPr lvl="1"/>
            <a:endParaRPr lang="en-US" dirty="0"/>
          </a:p>
          <a:p>
            <a:pPr lvl="1"/>
            <a:endParaRPr lang="en-US" dirty="0"/>
          </a:p>
          <a:p>
            <a:pPr lvl="1"/>
            <a:endParaRPr lang="en-US" dirty="0"/>
          </a:p>
        </p:txBody>
      </p:sp>
      <p:sp>
        <p:nvSpPr>
          <p:cNvPr id="9" name="Content Placeholder 8"/>
          <p:cNvSpPr>
            <a:spLocks noGrp="1"/>
          </p:cNvSpPr>
          <p:nvPr>
            <p:ph sz="quarter" idx="11"/>
          </p:nvPr>
        </p:nvSpPr>
        <p:spPr>
          <a:xfrm>
            <a:off x="6432242" y="1387776"/>
            <a:ext cx="5490520" cy="4840029"/>
          </a:xfrm>
        </p:spPr>
        <p:txBody>
          <a:bodyPr>
            <a:normAutofit fontScale="77500" lnSpcReduction="20000"/>
          </a:bodyPr>
          <a:lstStyle/>
          <a:p>
            <a:r>
              <a:rPr lang="en-US" b="1" u="sng" dirty="0"/>
              <a:t>Data Disks</a:t>
            </a:r>
          </a:p>
          <a:p>
            <a:pPr lvl="1"/>
            <a:r>
              <a:rPr lang="en-US" dirty="0"/>
              <a:t>Minimum 2 P30 Disks (log file, data file &amp; </a:t>
            </a:r>
            <a:r>
              <a:rPr lang="en-US" dirty="0" err="1"/>
              <a:t>TempDB</a:t>
            </a:r>
            <a:r>
              <a:rPr lang="en-US" dirty="0"/>
              <a:t>)</a:t>
            </a:r>
          </a:p>
          <a:p>
            <a:pPr lvl="1"/>
            <a:endParaRPr lang="en-US" dirty="0"/>
          </a:p>
          <a:p>
            <a:pPr lvl="1"/>
            <a:r>
              <a:rPr lang="en-US" dirty="0"/>
              <a:t>Enable read caching on data disk hosting data file (and </a:t>
            </a:r>
            <a:r>
              <a:rPr lang="en-US" dirty="0" err="1"/>
              <a:t>TempDB</a:t>
            </a:r>
            <a:r>
              <a:rPr lang="en-US" dirty="0"/>
              <a:t>)</a:t>
            </a:r>
          </a:p>
          <a:p>
            <a:pPr lvl="1"/>
            <a:endParaRPr lang="en-US" dirty="0"/>
          </a:p>
          <a:p>
            <a:pPr lvl="1"/>
            <a:r>
              <a:rPr lang="en-US" dirty="0"/>
              <a:t>Disable caching on data disk hosting log file</a:t>
            </a:r>
          </a:p>
          <a:p>
            <a:pPr lvl="1"/>
            <a:endParaRPr lang="en-US" dirty="0"/>
          </a:p>
          <a:p>
            <a:pPr lvl="1"/>
            <a:r>
              <a:rPr lang="en-US" dirty="0"/>
              <a:t>Format w/documented allocation sizes (64K)</a:t>
            </a:r>
          </a:p>
        </p:txBody>
      </p:sp>
      <p:sp>
        <p:nvSpPr>
          <p:cNvPr id="7" name="TextBox 6"/>
          <p:cNvSpPr txBox="1"/>
          <p:nvPr/>
        </p:nvSpPr>
        <p:spPr>
          <a:xfrm>
            <a:off x="3896106" y="6057587"/>
            <a:ext cx="428686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https://aka.ms/sql-iaas</a:t>
            </a:r>
          </a:p>
        </p:txBody>
      </p:sp>
    </p:spTree>
    <p:extLst>
      <p:ext uri="{BB962C8B-B14F-4D97-AF65-F5344CB8AC3E}">
        <p14:creationId xmlns:p14="http://schemas.microsoft.com/office/powerpoint/2010/main" val="19191097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best practices SQL Server</a:t>
            </a:r>
          </a:p>
        </p:txBody>
      </p:sp>
      <p:sp>
        <p:nvSpPr>
          <p:cNvPr id="5" name="Content Placeholder 4"/>
          <p:cNvSpPr>
            <a:spLocks noGrp="1"/>
          </p:cNvSpPr>
          <p:nvPr>
            <p:ph sz="quarter" idx="10"/>
          </p:nvPr>
        </p:nvSpPr>
        <p:spPr>
          <a:xfrm>
            <a:off x="268288" y="1398397"/>
            <a:ext cx="11542503" cy="4173450"/>
          </a:xfrm>
        </p:spPr>
        <p:txBody>
          <a:bodyPr/>
          <a:lstStyle/>
          <a:p>
            <a:r>
              <a:rPr lang="en-US" b="1" u="sng" dirty="0"/>
              <a:t>Temporary Disk ( D:\ )</a:t>
            </a:r>
          </a:p>
          <a:p>
            <a:pPr lvl="1"/>
            <a:r>
              <a:rPr lang="en-US" dirty="0"/>
              <a:t>Do not store log files or data files here</a:t>
            </a:r>
          </a:p>
          <a:p>
            <a:pPr marL="336145" lvl="1" indent="0">
              <a:buNone/>
            </a:pPr>
            <a:endParaRPr lang="en-US" dirty="0"/>
          </a:p>
          <a:p>
            <a:pPr lvl="1"/>
            <a:r>
              <a:rPr lang="en-US" dirty="0"/>
              <a:t>For </a:t>
            </a:r>
            <a:r>
              <a:rPr lang="en-US" dirty="0">
                <a:solidFill>
                  <a:srgbClr val="FFFF00"/>
                </a:solidFill>
              </a:rPr>
              <a:t>DS</a:t>
            </a:r>
            <a:r>
              <a:rPr lang="en-US" dirty="0"/>
              <a:t>, </a:t>
            </a:r>
            <a:r>
              <a:rPr lang="en-US" dirty="0">
                <a:solidFill>
                  <a:srgbClr val="FFFF00"/>
                </a:solidFill>
              </a:rPr>
              <a:t>DSv2</a:t>
            </a:r>
            <a:r>
              <a:rPr lang="en-US" dirty="0"/>
              <a:t>, and </a:t>
            </a:r>
            <a:r>
              <a:rPr lang="en-US" dirty="0">
                <a:solidFill>
                  <a:srgbClr val="FFFF00"/>
                </a:solidFill>
              </a:rPr>
              <a:t>GS</a:t>
            </a:r>
            <a:r>
              <a:rPr lang="en-US" dirty="0"/>
              <a:t> series VM’s, if your </a:t>
            </a:r>
            <a:r>
              <a:rPr lang="en-US" dirty="0" err="1">
                <a:solidFill>
                  <a:srgbClr val="FFFF00"/>
                </a:solidFill>
              </a:rPr>
              <a:t>TempDB</a:t>
            </a:r>
            <a:r>
              <a:rPr lang="en-US" dirty="0"/>
              <a:t> usage is </a:t>
            </a:r>
            <a:r>
              <a:rPr lang="en-US" dirty="0">
                <a:solidFill>
                  <a:srgbClr val="FFFF00"/>
                </a:solidFill>
              </a:rPr>
              <a:t>write-intensive</a:t>
            </a:r>
            <a:r>
              <a:rPr lang="en-US" dirty="0"/>
              <a:t>, then storing it on D:\ will result in better performance.</a:t>
            </a:r>
          </a:p>
          <a:p>
            <a:pPr lvl="1"/>
            <a:endParaRPr lang="en-US" dirty="0"/>
          </a:p>
        </p:txBody>
      </p:sp>
    </p:spTree>
    <p:extLst>
      <p:ext uri="{BB962C8B-B14F-4D97-AF65-F5344CB8AC3E}">
        <p14:creationId xmlns:p14="http://schemas.microsoft.com/office/powerpoint/2010/main" val="39719884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SQL Server in Azure</a:t>
            </a:r>
          </a:p>
        </p:txBody>
      </p:sp>
    </p:spTree>
    <p:extLst>
      <p:ext uri="{BB962C8B-B14F-4D97-AF65-F5344CB8AC3E}">
        <p14:creationId xmlns:p14="http://schemas.microsoft.com/office/powerpoint/2010/main" val="4693835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Backup to URL</a:t>
            </a:r>
          </a:p>
        </p:txBody>
      </p:sp>
      <p:sp>
        <p:nvSpPr>
          <p:cNvPr id="34" name="Content Placeholder 33"/>
          <p:cNvSpPr>
            <a:spLocks noGrp="1"/>
          </p:cNvSpPr>
          <p:nvPr>
            <p:ph sz="quarter" idx="10"/>
          </p:nvPr>
        </p:nvSpPr>
        <p:spPr>
          <a:xfrm>
            <a:off x="268287" y="1398397"/>
            <a:ext cx="7015021" cy="5138327"/>
          </a:xfrm>
        </p:spPr>
        <p:txBody>
          <a:bodyPr>
            <a:normAutofit fontScale="77500" lnSpcReduction="20000"/>
          </a:bodyPr>
          <a:lstStyle/>
          <a:p>
            <a:r>
              <a:rPr lang="en-US" dirty="0"/>
              <a:t>Backup SQL Server databases to Standard Blob Storage</a:t>
            </a:r>
          </a:p>
          <a:p>
            <a:pPr lvl="1"/>
            <a:r>
              <a:rPr lang="en-US" dirty="0"/>
              <a:t>Premium Storage not supported</a:t>
            </a:r>
          </a:p>
          <a:p>
            <a:endParaRPr lang="en-US" dirty="0"/>
          </a:p>
          <a:p>
            <a:r>
              <a:rPr lang="en-US" dirty="0"/>
              <a:t>Useful for on-premises or cloud hosted SQL Servers</a:t>
            </a:r>
          </a:p>
          <a:p>
            <a:endParaRPr lang="en-US" dirty="0"/>
          </a:p>
          <a:p>
            <a:r>
              <a:rPr lang="en-US" dirty="0"/>
              <a:t>Limitations</a:t>
            </a:r>
          </a:p>
          <a:p>
            <a:pPr lvl="1"/>
            <a:r>
              <a:rPr lang="en-US" dirty="0"/>
              <a:t>1TB max. backup size</a:t>
            </a:r>
          </a:p>
          <a:p>
            <a:pPr lvl="1"/>
            <a:r>
              <a:rPr lang="en-US" dirty="0"/>
              <a:t>Appending to existing backup not supported</a:t>
            </a:r>
          </a:p>
          <a:p>
            <a:pPr lvl="1"/>
            <a:r>
              <a:rPr lang="en-US" dirty="0"/>
              <a:t>Backup to multiple blobs in a single operation not supported</a:t>
            </a:r>
          </a:p>
          <a:p>
            <a:pPr lvl="1"/>
            <a:endParaRPr lang="en-US" dirty="0"/>
          </a:p>
        </p:txBody>
      </p:sp>
      <p:pic>
        <p:nvPicPr>
          <p:cNvPr id="17" name="Picture 1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150520" y="2877295"/>
            <a:ext cx="540835" cy="540835"/>
          </a:xfrm>
          <a:prstGeom prst="rect">
            <a:avLst/>
          </a:prstGeom>
        </p:spPr>
      </p:pic>
      <p:sp>
        <p:nvSpPr>
          <p:cNvPr id="18" name="TextBox 17"/>
          <p:cNvSpPr txBox="1"/>
          <p:nvPr/>
        </p:nvSpPr>
        <p:spPr>
          <a:xfrm>
            <a:off x="9948086" y="2199587"/>
            <a:ext cx="1569841"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rgbClr val="FFFF00"/>
                </a:solidFill>
              </a:rPr>
              <a:t>Standard</a:t>
            </a:r>
            <a:r>
              <a:rPr lang="en-US" sz="1600" dirty="0">
                <a:gradFill>
                  <a:gsLst>
                    <a:gs pos="2917">
                      <a:schemeClr val="tx1"/>
                    </a:gs>
                    <a:gs pos="30000">
                      <a:schemeClr val="tx1"/>
                    </a:gs>
                  </a:gsLst>
                  <a:lin ang="5400000" scaled="0"/>
                </a:gradFill>
              </a:rPr>
              <a:t> Storage Acct</a:t>
            </a:r>
          </a:p>
        </p:txBody>
      </p:sp>
      <p:sp>
        <p:nvSpPr>
          <p:cNvPr id="5" name="Rectangle 4"/>
          <p:cNvSpPr/>
          <p:nvPr/>
        </p:nvSpPr>
        <p:spPr bwMode="auto">
          <a:xfrm>
            <a:off x="9948086" y="1643004"/>
            <a:ext cx="1569841" cy="1929718"/>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 name="Picture 2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833647" y="2877295"/>
            <a:ext cx="540835" cy="540835"/>
          </a:xfrm>
          <a:prstGeom prst="rect">
            <a:avLst/>
          </a:prstGeom>
        </p:spPr>
      </p:pic>
      <p:grpSp>
        <p:nvGrpSpPr>
          <p:cNvPr id="12" name="Group 11"/>
          <p:cNvGrpSpPr/>
          <p:nvPr/>
        </p:nvGrpSpPr>
        <p:grpSpPr>
          <a:xfrm>
            <a:off x="9777368" y="4223982"/>
            <a:ext cx="1830078" cy="1921714"/>
            <a:chOff x="551381" y="1396314"/>
            <a:chExt cx="1830078" cy="1921714"/>
          </a:xfrm>
        </p:grpSpPr>
        <p:pic>
          <p:nvPicPr>
            <p:cNvPr id="6" name="Picture 5"/>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30549" y="1526850"/>
              <a:ext cx="440911" cy="440911"/>
            </a:xfrm>
            <a:prstGeom prst="rect">
              <a:avLst/>
            </a:prstGeom>
          </p:spPr>
        </p:pic>
        <p:pic>
          <p:nvPicPr>
            <p:cNvPr id="7" name="Picture 6"/>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661381" y="1523813"/>
              <a:ext cx="440911" cy="440911"/>
            </a:xfrm>
            <a:prstGeom prst="rect">
              <a:avLst/>
            </a:prstGeom>
          </p:spPr>
        </p:pic>
        <p:pic>
          <p:nvPicPr>
            <p:cNvPr id="8" name="Picture 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12725" y="2424952"/>
              <a:ext cx="988588" cy="893076"/>
            </a:xfrm>
            <a:prstGeom prst="rect">
              <a:avLst/>
            </a:prstGeom>
          </p:spPr>
        </p:pic>
        <p:sp>
          <p:nvSpPr>
            <p:cNvPr id="10" name="Rectangle 9"/>
            <p:cNvSpPr/>
            <p:nvPr/>
          </p:nvSpPr>
          <p:spPr bwMode="auto">
            <a:xfrm>
              <a:off x="632582" y="1396314"/>
              <a:ext cx="1748877" cy="1914260"/>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flipH="1">
              <a:off x="551381" y="1856005"/>
              <a:ext cx="999246"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Server</a:t>
              </a:r>
            </a:p>
          </p:txBody>
        </p:sp>
        <p:sp>
          <p:nvSpPr>
            <p:cNvPr id="25" name="TextBox 24"/>
            <p:cNvSpPr txBox="1"/>
            <p:nvPr/>
          </p:nvSpPr>
          <p:spPr>
            <a:xfrm flipH="1">
              <a:off x="1382213" y="1848551"/>
              <a:ext cx="999246"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Server</a:t>
              </a:r>
            </a:p>
          </p:txBody>
        </p:sp>
      </p:grpSp>
      <p:cxnSp>
        <p:nvCxnSpPr>
          <p:cNvPr id="14" name="Elbow Connector 13"/>
          <p:cNvCxnSpPr>
            <a:stCxn id="7" idx="3"/>
            <a:endCxn id="21" idx="3"/>
          </p:cNvCxnSpPr>
          <p:nvPr/>
        </p:nvCxnSpPr>
        <p:spPr>
          <a:xfrm flipV="1">
            <a:off x="11328279" y="3147713"/>
            <a:ext cx="46203" cy="1424224"/>
          </a:xfrm>
          <a:prstGeom prst="bentConnector3">
            <a:avLst>
              <a:gd name="adj1" fmla="val 1156408"/>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6" idx="1"/>
            <a:endCxn id="17" idx="1"/>
          </p:cNvCxnSpPr>
          <p:nvPr/>
        </p:nvCxnSpPr>
        <p:spPr>
          <a:xfrm rot="10800000" flipH="1">
            <a:off x="10056536" y="3147714"/>
            <a:ext cx="93984" cy="1427261"/>
          </a:xfrm>
          <a:prstGeom prst="bentConnector3">
            <a:avLst>
              <a:gd name="adj1" fmla="val -466744"/>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150520" y="1759714"/>
            <a:ext cx="540835" cy="540835"/>
          </a:xfrm>
          <a:prstGeom prst="rect">
            <a:avLst/>
          </a:prstGeom>
        </p:spPr>
      </p:pic>
      <p:pic>
        <p:nvPicPr>
          <p:cNvPr id="36" name="Picture 3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833647" y="1759713"/>
            <a:ext cx="540835" cy="540835"/>
          </a:xfrm>
          <a:prstGeom prst="rect">
            <a:avLst/>
          </a:prstGeom>
        </p:spPr>
      </p:pic>
      <p:grpSp>
        <p:nvGrpSpPr>
          <p:cNvPr id="43" name="Group 42"/>
          <p:cNvGrpSpPr/>
          <p:nvPr/>
        </p:nvGrpSpPr>
        <p:grpSpPr>
          <a:xfrm>
            <a:off x="7530445" y="1387835"/>
            <a:ext cx="1316574" cy="2471990"/>
            <a:chOff x="7140925" y="1145877"/>
            <a:chExt cx="1316574" cy="2471990"/>
          </a:xfrm>
        </p:grpSpPr>
        <p:pic>
          <p:nvPicPr>
            <p:cNvPr id="37" name="Picture 3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54426" y="1643004"/>
              <a:ext cx="657544" cy="657544"/>
            </a:xfrm>
            <a:prstGeom prst="rect">
              <a:avLst/>
            </a:prstGeom>
          </p:spPr>
        </p:pic>
        <p:sp>
          <p:nvSpPr>
            <p:cNvPr id="38" name="Rectangle 37"/>
            <p:cNvSpPr/>
            <p:nvPr/>
          </p:nvSpPr>
          <p:spPr bwMode="auto">
            <a:xfrm>
              <a:off x="7140925" y="1398397"/>
              <a:ext cx="1306055" cy="2135381"/>
            </a:xfrm>
            <a:prstGeom prst="rect">
              <a:avLst/>
            </a:prstGeom>
            <a:noFill/>
            <a:ln w="381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54426" y="2627442"/>
              <a:ext cx="657544" cy="657544"/>
            </a:xfrm>
            <a:prstGeom prst="rect">
              <a:avLst/>
            </a:prstGeom>
          </p:spPr>
        </p:pic>
        <p:sp>
          <p:nvSpPr>
            <p:cNvPr id="40" name="TextBox 39"/>
            <p:cNvSpPr txBox="1"/>
            <p:nvPr/>
          </p:nvSpPr>
          <p:spPr>
            <a:xfrm flipH="1">
              <a:off x="7140926" y="2138077"/>
              <a:ext cx="128454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Server</a:t>
              </a:r>
            </a:p>
          </p:txBody>
        </p:sp>
        <p:sp>
          <p:nvSpPr>
            <p:cNvPr id="41" name="TextBox 40"/>
            <p:cNvSpPr txBox="1"/>
            <p:nvPr/>
          </p:nvSpPr>
          <p:spPr>
            <a:xfrm flipH="1">
              <a:off x="7172955" y="3128502"/>
              <a:ext cx="128454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Server</a:t>
              </a:r>
            </a:p>
          </p:txBody>
        </p:sp>
        <p:pic>
          <p:nvPicPr>
            <p:cNvPr id="42" name="Picture 4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7247854" y="1145877"/>
              <a:ext cx="528211" cy="528211"/>
            </a:xfrm>
            <a:prstGeom prst="rect">
              <a:avLst/>
            </a:prstGeom>
          </p:spPr>
        </p:pic>
      </p:grpSp>
      <p:cxnSp>
        <p:nvCxnSpPr>
          <p:cNvPr id="44" name="Elbow Connector 43"/>
          <p:cNvCxnSpPr>
            <a:stCxn id="39" idx="3"/>
            <a:endCxn id="35" idx="1"/>
          </p:cNvCxnSpPr>
          <p:nvPr/>
        </p:nvCxnSpPr>
        <p:spPr>
          <a:xfrm flipV="1">
            <a:off x="8501490" y="2030132"/>
            <a:ext cx="1649030" cy="1168040"/>
          </a:xfrm>
          <a:prstGeom prst="bentConnector3">
            <a:avLst>
              <a:gd name="adj1" fmla="val 50000"/>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7" idx="3"/>
            <a:endCxn id="36" idx="0"/>
          </p:cNvCxnSpPr>
          <p:nvPr/>
        </p:nvCxnSpPr>
        <p:spPr>
          <a:xfrm flipV="1">
            <a:off x="8501490" y="1759713"/>
            <a:ext cx="2602575" cy="454021"/>
          </a:xfrm>
          <a:prstGeom prst="bentConnector4">
            <a:avLst>
              <a:gd name="adj1" fmla="val 23914"/>
              <a:gd name="adj2" fmla="val 150350"/>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8898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SQL Server Backup to URL</a:t>
            </a:r>
          </a:p>
        </p:txBody>
      </p:sp>
    </p:spTree>
    <p:extLst>
      <p:ext uri="{BB962C8B-B14F-4D97-AF65-F5344CB8AC3E}">
        <p14:creationId xmlns:p14="http://schemas.microsoft.com/office/powerpoint/2010/main" val="567025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SQL Server Availability Group + Log Shipping</a:t>
            </a:r>
          </a:p>
        </p:txBody>
      </p:sp>
      <p:pic>
        <p:nvPicPr>
          <p:cNvPr id="9" name="Picture 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08718" y="2806369"/>
            <a:ext cx="581364" cy="581364"/>
          </a:xfrm>
          <a:prstGeom prst="rect">
            <a:avLst/>
          </a:prstGeom>
        </p:spPr>
      </p:pic>
      <p:sp>
        <p:nvSpPr>
          <p:cNvPr id="10" name="TextBox 9"/>
          <p:cNvSpPr txBox="1"/>
          <p:nvPr/>
        </p:nvSpPr>
        <p:spPr>
          <a:xfrm>
            <a:off x="9614311" y="3293561"/>
            <a:ext cx="99188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Cluster FSW</a:t>
            </a:r>
          </a:p>
        </p:txBody>
      </p:sp>
      <p:sp>
        <p:nvSpPr>
          <p:cNvPr id="11" name="TextBox 10"/>
          <p:cNvSpPr txBox="1"/>
          <p:nvPr/>
        </p:nvSpPr>
        <p:spPr>
          <a:xfrm>
            <a:off x="8379688" y="3361666"/>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Sec. Replica WSFC node 2 </a:t>
            </a:r>
          </a:p>
        </p:txBody>
      </p:sp>
      <p:sp>
        <p:nvSpPr>
          <p:cNvPr id="12" name="Rounded Rectangle 11"/>
          <p:cNvSpPr/>
          <p:nvPr/>
        </p:nvSpPr>
        <p:spPr>
          <a:xfrm>
            <a:off x="7066589" y="2241575"/>
            <a:ext cx="2604338" cy="3245847"/>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WSFC SQL AG Listener </a:t>
            </a:r>
          </a:p>
        </p:txBody>
      </p:sp>
      <p:sp>
        <p:nvSpPr>
          <p:cNvPr id="13" name="Rounded Rectangle 12"/>
          <p:cNvSpPr/>
          <p:nvPr/>
        </p:nvSpPr>
        <p:spPr>
          <a:xfrm>
            <a:off x="6868801" y="2013735"/>
            <a:ext cx="3737394" cy="4018516"/>
          </a:xfrm>
          <a:prstGeom prst="roundRect">
            <a:avLst>
              <a:gd name="adj" fmla="val 5638"/>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14" name="TextBox 13"/>
          <p:cNvSpPr txBox="1"/>
          <p:nvPr/>
        </p:nvSpPr>
        <p:spPr>
          <a:xfrm>
            <a:off x="7878099" y="2636557"/>
            <a:ext cx="909544" cy="704808"/>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a:t>
            </a:r>
          </a:p>
          <a:p>
            <a:pPr>
              <a:lnSpc>
                <a:spcPct val="90000"/>
              </a:lnSpc>
              <a:spcAft>
                <a:spcPts val="600"/>
              </a:spcAft>
            </a:pPr>
            <a:r>
              <a:rPr lang="en-US" sz="1200" dirty="0">
                <a:gradFill>
                  <a:gsLst>
                    <a:gs pos="2917">
                      <a:schemeClr val="tx1"/>
                    </a:gs>
                    <a:gs pos="30000">
                      <a:schemeClr val="tx1"/>
                    </a:gs>
                  </a:gsLst>
                  <a:lin ang="5400000" scaled="0"/>
                </a:gradFill>
              </a:rPr>
              <a:t>Commit</a:t>
            </a:r>
          </a:p>
        </p:txBody>
      </p:sp>
      <p:cxnSp>
        <p:nvCxnSpPr>
          <p:cNvPr id="15" name="Straight Arrow Connector 14"/>
          <p:cNvCxnSpPr/>
          <p:nvPr/>
        </p:nvCxnSpPr>
        <p:spPr>
          <a:xfrm flipV="1">
            <a:off x="8009699" y="2971357"/>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245897" y="2715264"/>
            <a:ext cx="660713" cy="660713"/>
          </a:xfrm>
          <a:prstGeom prst="rect">
            <a:avLst/>
          </a:prstGeom>
        </p:spPr>
      </p:pic>
      <p:pic>
        <p:nvPicPr>
          <p:cNvPr id="19" name="Picture 1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747686" y="2686242"/>
            <a:ext cx="660713" cy="660713"/>
          </a:xfrm>
          <a:prstGeom prst="rect">
            <a:avLst/>
          </a:prstGeom>
        </p:spPr>
      </p:pic>
      <p:sp>
        <p:nvSpPr>
          <p:cNvPr id="20" name="TextBox 19"/>
          <p:cNvSpPr txBox="1"/>
          <p:nvPr/>
        </p:nvSpPr>
        <p:spPr>
          <a:xfrm>
            <a:off x="7024515" y="3380726"/>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Prim. Replica WSFC node 1 </a:t>
            </a:r>
          </a:p>
        </p:txBody>
      </p:sp>
      <p:sp>
        <p:nvSpPr>
          <p:cNvPr id="23" name="Rounded Rectangle 22"/>
          <p:cNvSpPr/>
          <p:nvPr/>
        </p:nvSpPr>
        <p:spPr>
          <a:xfrm>
            <a:off x="704335" y="2715264"/>
            <a:ext cx="2332897" cy="2338650"/>
          </a:xfrm>
          <a:prstGeom prst="roundRect">
            <a:avLst>
              <a:gd name="adj" fmla="val 5638"/>
            </a:avLst>
          </a:prstGeom>
          <a:noFill/>
          <a:ln w="3175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25" name="TextBox 24"/>
          <p:cNvSpPr txBox="1"/>
          <p:nvPr/>
        </p:nvSpPr>
        <p:spPr>
          <a:xfrm>
            <a:off x="1882531" y="3610965"/>
            <a:ext cx="109834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DR VM</a:t>
            </a:r>
          </a:p>
        </p:txBody>
      </p:sp>
      <p:pic>
        <p:nvPicPr>
          <p:cNvPr id="26" name="Picture 2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964756" y="5393627"/>
            <a:ext cx="603647" cy="603647"/>
          </a:xfrm>
          <a:prstGeom prst="rect">
            <a:avLst/>
          </a:prstGeom>
        </p:spPr>
      </p:pic>
      <p:pic>
        <p:nvPicPr>
          <p:cNvPr id="27" name="Picture 2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517476" y="1928482"/>
            <a:ext cx="626186" cy="626186"/>
          </a:xfrm>
          <a:prstGeom prst="rect">
            <a:avLst/>
          </a:prstGeom>
        </p:spPr>
      </p:pic>
      <p:sp>
        <p:nvSpPr>
          <p:cNvPr id="28" name="TextBox 27"/>
          <p:cNvSpPr txBox="1"/>
          <p:nvPr/>
        </p:nvSpPr>
        <p:spPr>
          <a:xfrm>
            <a:off x="4085110" y="2409337"/>
            <a:ext cx="1495707"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Azure Blob Storage</a:t>
            </a:r>
          </a:p>
        </p:txBody>
      </p:sp>
      <p:pic>
        <p:nvPicPr>
          <p:cNvPr id="30" name="Picture 29"/>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2045878" y="2958960"/>
            <a:ext cx="772390" cy="772390"/>
          </a:xfrm>
          <a:prstGeom prst="rect">
            <a:avLst/>
          </a:prstGeom>
        </p:spPr>
      </p:pic>
      <p:pic>
        <p:nvPicPr>
          <p:cNvPr id="34" name="Picture 33"/>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8646093" y="4087499"/>
            <a:ext cx="727627" cy="727627"/>
          </a:xfrm>
          <a:prstGeom prst="rect">
            <a:avLst/>
          </a:prstGeom>
        </p:spPr>
      </p:pic>
      <p:sp>
        <p:nvSpPr>
          <p:cNvPr id="35" name="TextBox 34"/>
          <p:cNvSpPr txBox="1"/>
          <p:nvPr/>
        </p:nvSpPr>
        <p:spPr>
          <a:xfrm>
            <a:off x="8365393" y="4621191"/>
            <a:ext cx="1509975"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log backup job </a:t>
            </a:r>
          </a:p>
        </p:txBody>
      </p:sp>
      <p:pic>
        <p:nvPicPr>
          <p:cNvPr id="41" name="Picture 40"/>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959215" y="3731350"/>
            <a:ext cx="727627" cy="727627"/>
          </a:xfrm>
          <a:prstGeom prst="rect">
            <a:avLst/>
          </a:prstGeom>
        </p:spPr>
      </p:pic>
      <p:sp>
        <p:nvSpPr>
          <p:cNvPr id="42" name="TextBox 41"/>
          <p:cNvSpPr txBox="1"/>
          <p:nvPr/>
        </p:nvSpPr>
        <p:spPr>
          <a:xfrm>
            <a:off x="586435" y="4325964"/>
            <a:ext cx="155435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SQL log restore job </a:t>
            </a:r>
          </a:p>
        </p:txBody>
      </p:sp>
      <p:pic>
        <p:nvPicPr>
          <p:cNvPr id="3" name="Picture 2"/>
          <p:cNvPicPr>
            <a:picLocks noChangeAspect="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465135" y="4203913"/>
            <a:ext cx="494801" cy="494801"/>
          </a:xfrm>
          <a:prstGeom prst="rect">
            <a:avLst/>
          </a:prstGeom>
          <a:noFill/>
        </p:spPr>
      </p:pic>
      <p:cxnSp>
        <p:nvCxnSpPr>
          <p:cNvPr id="6" name="Straight Arrow Connector 5"/>
          <p:cNvCxnSpPr>
            <a:stCxn id="34" idx="1"/>
            <a:endCxn id="3" idx="3"/>
          </p:cNvCxnSpPr>
          <p:nvPr/>
        </p:nvCxnSpPr>
        <p:spPr>
          <a:xfrm flipH="1">
            <a:off x="7959936" y="4451313"/>
            <a:ext cx="686157"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8966" y="1824382"/>
            <a:ext cx="2383638"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Restore logs from URL</a:t>
            </a:r>
          </a:p>
        </p:txBody>
      </p:sp>
      <p:cxnSp>
        <p:nvCxnSpPr>
          <p:cNvPr id="7" name="Curved Connector 6"/>
          <p:cNvCxnSpPr>
            <a:stCxn id="41" idx="0"/>
            <a:endCxn id="30" idx="1"/>
          </p:cNvCxnSpPr>
          <p:nvPr/>
        </p:nvCxnSpPr>
        <p:spPr>
          <a:xfrm rot="5400000" flipH="1" flipV="1">
            <a:off x="1491356" y="3176829"/>
            <a:ext cx="386195" cy="722849"/>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897318" y="2409389"/>
            <a:ext cx="607209" cy="607209"/>
          </a:xfrm>
          <a:prstGeom prst="rect">
            <a:avLst/>
          </a:prstGeom>
        </p:spPr>
      </p:pic>
      <p:cxnSp>
        <p:nvCxnSpPr>
          <p:cNvPr id="38" name="Elbow Connector 37"/>
          <p:cNvCxnSpPr>
            <a:stCxn id="27" idx="1"/>
            <a:endCxn id="30" idx="0"/>
          </p:cNvCxnSpPr>
          <p:nvPr/>
        </p:nvCxnSpPr>
        <p:spPr>
          <a:xfrm rot="10800000" flipV="1">
            <a:off x="2432074" y="2241574"/>
            <a:ext cx="2085403" cy="71738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 idx="1"/>
            <a:endCxn id="27" idx="3"/>
          </p:cNvCxnSpPr>
          <p:nvPr/>
        </p:nvCxnSpPr>
        <p:spPr>
          <a:xfrm rot="10800000">
            <a:off x="5143663" y="2241576"/>
            <a:ext cx="2321473" cy="220973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0061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Availability Replica on Azure</a:t>
            </a:r>
          </a:p>
        </p:txBody>
      </p:sp>
      <p:sp>
        <p:nvSpPr>
          <p:cNvPr id="6" name="Rectangle 5"/>
          <p:cNvSpPr/>
          <p:nvPr/>
        </p:nvSpPr>
        <p:spPr bwMode="auto">
          <a:xfrm>
            <a:off x="2937382" y="2033645"/>
            <a:ext cx="1902559" cy="1938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Asynchronous commit</a:t>
            </a:r>
          </a:p>
        </p:txBody>
      </p:sp>
      <p:pic>
        <p:nvPicPr>
          <p:cNvPr id="9" name="Picture 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140307" y="4135301"/>
            <a:ext cx="581364" cy="581364"/>
          </a:xfrm>
          <a:prstGeom prst="rect">
            <a:avLst/>
          </a:prstGeom>
        </p:spPr>
      </p:pic>
      <p:sp>
        <p:nvSpPr>
          <p:cNvPr id="10" name="TextBox 9"/>
          <p:cNvSpPr txBox="1"/>
          <p:nvPr/>
        </p:nvSpPr>
        <p:spPr>
          <a:xfrm>
            <a:off x="9045900" y="4622493"/>
            <a:ext cx="99188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t>Cluster FSW</a:t>
            </a:r>
          </a:p>
        </p:txBody>
      </p:sp>
      <p:sp>
        <p:nvSpPr>
          <p:cNvPr id="11" name="TextBox 10"/>
          <p:cNvSpPr txBox="1"/>
          <p:nvPr/>
        </p:nvSpPr>
        <p:spPr>
          <a:xfrm>
            <a:off x="7729085" y="4331008"/>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Sec. Replica WSFC node 2 </a:t>
            </a:r>
          </a:p>
        </p:txBody>
      </p:sp>
      <p:sp>
        <p:nvSpPr>
          <p:cNvPr id="12" name="Rounded Rectangle 11"/>
          <p:cNvSpPr/>
          <p:nvPr/>
        </p:nvSpPr>
        <p:spPr>
          <a:xfrm>
            <a:off x="6455510" y="3269498"/>
            <a:ext cx="2499022" cy="187463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chemeClr val="tx1"/>
                </a:solidFill>
                <a:latin typeface="Segoe UI"/>
              </a:rPr>
              <a:t>WSFC SQL AG Listener </a:t>
            </a:r>
          </a:p>
        </p:txBody>
      </p:sp>
      <p:sp>
        <p:nvSpPr>
          <p:cNvPr id="13" name="Rounded Rectangle 12"/>
          <p:cNvSpPr/>
          <p:nvPr/>
        </p:nvSpPr>
        <p:spPr>
          <a:xfrm>
            <a:off x="6300390" y="3094608"/>
            <a:ext cx="3737394" cy="3152280"/>
          </a:xfrm>
          <a:prstGeom prst="roundRect">
            <a:avLst>
              <a:gd name="adj" fmla="val 5638"/>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14" name="TextBox 13"/>
          <p:cNvSpPr txBox="1"/>
          <p:nvPr/>
        </p:nvSpPr>
        <p:spPr>
          <a:xfrm>
            <a:off x="7309688" y="3605899"/>
            <a:ext cx="909544" cy="704808"/>
          </a:xfrm>
          <a:prstGeom prst="rect">
            <a:avLst/>
          </a:prstGeom>
          <a:noFill/>
        </p:spPr>
        <p:txBody>
          <a:bodyPr wrap="none" lIns="182880" tIns="146304" rIns="182880" bIns="146304" rtlCol="0">
            <a:spAutoFit/>
          </a:bodyPr>
          <a:lstStyle/>
          <a:p>
            <a:pPr>
              <a:lnSpc>
                <a:spcPct val="90000"/>
              </a:lnSpc>
              <a:spcAft>
                <a:spcPts val="600"/>
              </a:spcAft>
            </a:pPr>
            <a:r>
              <a:rPr lang="en-US" sz="1200" dirty="0"/>
              <a:t>Sync</a:t>
            </a:r>
          </a:p>
          <a:p>
            <a:pPr>
              <a:lnSpc>
                <a:spcPct val="90000"/>
              </a:lnSpc>
              <a:spcAft>
                <a:spcPts val="600"/>
              </a:spcAft>
            </a:pPr>
            <a:r>
              <a:rPr lang="en-US" sz="1200" dirty="0"/>
              <a:t>Commit</a:t>
            </a:r>
          </a:p>
        </p:txBody>
      </p:sp>
      <p:cxnSp>
        <p:nvCxnSpPr>
          <p:cNvPr id="15" name="Straight Arrow Connector 14"/>
          <p:cNvCxnSpPr/>
          <p:nvPr/>
        </p:nvCxnSpPr>
        <p:spPr>
          <a:xfrm flipV="1">
            <a:off x="7441288" y="3940699"/>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6677486" y="3684606"/>
            <a:ext cx="660713" cy="660713"/>
          </a:xfrm>
          <a:prstGeom prst="rect">
            <a:avLst/>
          </a:prstGeom>
        </p:spPr>
      </p:pic>
      <p:pic>
        <p:nvPicPr>
          <p:cNvPr id="19" name="Picture 1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069168" y="3655584"/>
            <a:ext cx="660713" cy="660713"/>
          </a:xfrm>
          <a:prstGeom prst="rect">
            <a:avLst/>
          </a:prstGeom>
        </p:spPr>
      </p:pic>
      <p:sp>
        <p:nvSpPr>
          <p:cNvPr id="20" name="TextBox 19"/>
          <p:cNvSpPr txBox="1"/>
          <p:nvPr/>
        </p:nvSpPr>
        <p:spPr>
          <a:xfrm>
            <a:off x="6456104" y="4350068"/>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a:t>
            </a:r>
            <a:r>
              <a:rPr lang="en-US" sz="1200" dirty="0"/>
              <a:t>Prim</a:t>
            </a:r>
            <a:r>
              <a:rPr lang="en-US" sz="1200" dirty="0">
                <a:gradFill>
                  <a:gsLst>
                    <a:gs pos="2917">
                      <a:schemeClr val="tx1"/>
                    </a:gs>
                    <a:gs pos="30000">
                      <a:schemeClr val="tx1"/>
                    </a:gs>
                  </a:gsLst>
                  <a:lin ang="5400000" scaled="0"/>
                </a:gradFill>
              </a:rPr>
              <a:t>. Replica WSFC node 1 </a:t>
            </a:r>
          </a:p>
        </p:txBody>
      </p:sp>
      <p:pic>
        <p:nvPicPr>
          <p:cNvPr id="26" name="Picture 2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419847" y="5639061"/>
            <a:ext cx="603647" cy="603647"/>
          </a:xfrm>
          <a:prstGeom prst="rect">
            <a:avLst/>
          </a:prstGeom>
        </p:spPr>
      </p:pic>
      <p:cxnSp>
        <p:nvCxnSpPr>
          <p:cNvPr id="32" name="Elbow Connector 31"/>
          <p:cNvCxnSpPr>
            <a:stCxn id="12" idx="0"/>
            <a:endCxn id="27" idx="3"/>
          </p:cNvCxnSpPr>
          <p:nvPr/>
        </p:nvCxnSpPr>
        <p:spPr>
          <a:xfrm rot="16200000" flipV="1">
            <a:off x="4426869" y="-8654"/>
            <a:ext cx="995651" cy="556065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57996" y="1586318"/>
            <a:ext cx="2332897" cy="2338650"/>
          </a:xfrm>
          <a:prstGeom prst="roundRect">
            <a:avLst>
              <a:gd name="adj" fmla="val 5638"/>
            </a:avLst>
          </a:prstGeom>
          <a:noFill/>
          <a:ln w="3175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24" name="TextBox 23"/>
          <p:cNvSpPr txBox="1"/>
          <p:nvPr/>
        </p:nvSpPr>
        <p:spPr>
          <a:xfrm>
            <a:off x="578962" y="2589877"/>
            <a:ext cx="2332897"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DR SQL Server (Secondary Replica)</a:t>
            </a:r>
          </a:p>
        </p:txBody>
      </p:sp>
      <p:pic>
        <p:nvPicPr>
          <p:cNvPr id="27" name="Picture 2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371977" y="1887652"/>
            <a:ext cx="772390" cy="772390"/>
          </a:xfrm>
          <a:prstGeom prst="rect">
            <a:avLst/>
          </a:prstGeom>
        </p:spPr>
      </p:pic>
      <p:pic>
        <p:nvPicPr>
          <p:cNvPr id="34" name="Picture 3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750979" y="1280443"/>
            <a:ext cx="607209" cy="607209"/>
          </a:xfrm>
          <a:prstGeom prst="rect">
            <a:avLst/>
          </a:prstGeom>
        </p:spPr>
      </p:pic>
    </p:spTree>
    <p:extLst>
      <p:ext uri="{BB962C8B-B14F-4D97-AF65-F5344CB8AC3E}">
        <p14:creationId xmlns:p14="http://schemas.microsoft.com/office/powerpoint/2010/main" val="1957078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Recovery Options</a:t>
            </a:r>
          </a:p>
        </p:txBody>
      </p:sp>
      <p:sp>
        <p:nvSpPr>
          <p:cNvPr id="3" name="Content Placeholder 2"/>
          <p:cNvSpPr>
            <a:spLocks noGrp="1"/>
          </p:cNvSpPr>
          <p:nvPr>
            <p:ph sz="quarter" idx="10"/>
          </p:nvPr>
        </p:nvSpPr>
        <p:spPr>
          <a:xfrm>
            <a:off x="268288" y="1398397"/>
            <a:ext cx="11542503" cy="4358116"/>
          </a:xfrm>
        </p:spPr>
        <p:txBody>
          <a:bodyPr/>
          <a:lstStyle/>
          <a:p>
            <a:pPr marL="342900" indent="-342900"/>
            <a:r>
              <a:rPr lang="en-US" sz="2400" b="1" dirty="0"/>
              <a:t>Cold standby</a:t>
            </a:r>
            <a:r>
              <a:rPr lang="en-US" sz="2400" dirty="0"/>
              <a:t>. A secondary data center that can provide availability within </a:t>
            </a:r>
            <a:r>
              <a:rPr lang="en-US" sz="2400" dirty="0">
                <a:solidFill>
                  <a:srgbClr val="FFFF00"/>
                </a:solidFill>
              </a:rPr>
              <a:t>hours or days</a:t>
            </a:r>
          </a:p>
          <a:p>
            <a:pPr marL="800100" lvl="1" indent="-342900"/>
            <a:r>
              <a:rPr lang="en-US" sz="2400" dirty="0"/>
              <a:t>SQL Backup to Azure</a:t>
            </a:r>
          </a:p>
          <a:p>
            <a:pPr marL="342900" indent="-342900"/>
            <a:endParaRPr lang="en-US" sz="2400" dirty="0"/>
          </a:p>
          <a:p>
            <a:pPr marL="342900" indent="-342900"/>
            <a:r>
              <a:rPr lang="en-US" sz="2400" b="1" dirty="0"/>
              <a:t>Warm standby</a:t>
            </a:r>
            <a:r>
              <a:rPr lang="en-US" sz="2400" dirty="0"/>
              <a:t>. A secondary data center that can provide availability within </a:t>
            </a:r>
            <a:r>
              <a:rPr lang="en-US" sz="2400" dirty="0">
                <a:solidFill>
                  <a:srgbClr val="FFFF00"/>
                </a:solidFill>
              </a:rPr>
              <a:t>minutes or hours</a:t>
            </a:r>
          </a:p>
          <a:p>
            <a:pPr marL="800100" lvl="1" indent="-342900"/>
            <a:r>
              <a:rPr lang="en-US" sz="2400" dirty="0"/>
              <a:t>SQL Log Shipping</a:t>
            </a:r>
          </a:p>
          <a:p>
            <a:pPr marL="342900" indent="-342900"/>
            <a:endParaRPr lang="en-US" sz="2400" dirty="0"/>
          </a:p>
          <a:p>
            <a:pPr marL="342900" indent="-342900"/>
            <a:r>
              <a:rPr lang="en-US" sz="2400" b="1" dirty="0"/>
              <a:t>Hot standby</a:t>
            </a:r>
            <a:r>
              <a:rPr lang="en-US" sz="2400" dirty="0"/>
              <a:t>. A nearby secondary instance that can provide availability within </a:t>
            </a:r>
            <a:r>
              <a:rPr lang="en-US" sz="2400" dirty="0">
                <a:solidFill>
                  <a:srgbClr val="FFFF00"/>
                </a:solidFill>
              </a:rPr>
              <a:t>seconds or minutes </a:t>
            </a:r>
            <a:r>
              <a:rPr lang="en-US" sz="2400" dirty="0"/>
              <a:t>and another remote replica for DR with longer recovery time</a:t>
            </a:r>
          </a:p>
          <a:p>
            <a:pPr marL="800100" lvl="1" indent="-342900"/>
            <a:r>
              <a:rPr lang="en-US" sz="2400" dirty="0"/>
              <a:t>SQL AlwaysOn Availability Group</a:t>
            </a:r>
          </a:p>
        </p:txBody>
      </p:sp>
    </p:spTree>
    <p:extLst>
      <p:ext uri="{BB962C8B-B14F-4D97-AF65-F5344CB8AC3E}">
        <p14:creationId xmlns:p14="http://schemas.microsoft.com/office/powerpoint/2010/main" val="88987007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Backup</a:t>
            </a:r>
          </a:p>
        </p:txBody>
      </p:sp>
    </p:spTree>
    <p:extLst>
      <p:ext uri="{BB962C8B-B14F-4D97-AF65-F5344CB8AC3E}">
        <p14:creationId xmlns:p14="http://schemas.microsoft.com/office/powerpoint/2010/main" val="428293228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Azure Backup</a:t>
            </a:r>
          </a:p>
        </p:txBody>
      </p:sp>
      <p:sp>
        <p:nvSpPr>
          <p:cNvPr id="10" name="Rectangle 9"/>
          <p:cNvSpPr/>
          <p:nvPr/>
        </p:nvSpPr>
        <p:spPr>
          <a:xfrm>
            <a:off x="401609" y="1463189"/>
            <a:ext cx="5632957" cy="3539430"/>
          </a:xfrm>
          <a:prstGeom prst="rect">
            <a:avLst/>
          </a:prstGeom>
        </p:spPr>
        <p:txBody>
          <a:bodyPr wrap="square">
            <a:spAutoFit/>
          </a:bodyPr>
          <a:lstStyle/>
          <a:p>
            <a:pPr marL="285750" indent="-285750">
              <a:buFont typeface="Arial" panose="020B0604020202020204" pitchFamily="34" charset="0"/>
              <a:buChar char="•"/>
            </a:pPr>
            <a:r>
              <a:rPr lang="en-US" sz="3200" dirty="0"/>
              <a:t>MS workload support</a:t>
            </a:r>
          </a:p>
          <a:p>
            <a:pPr marL="285750" indent="-285750">
              <a:buFont typeface="Arial" panose="020B0604020202020204" pitchFamily="34" charset="0"/>
              <a:buChar char="•"/>
            </a:pPr>
            <a:r>
              <a:rPr lang="en-US" sz="3200" dirty="0"/>
              <a:t>VMware backup</a:t>
            </a:r>
          </a:p>
          <a:p>
            <a:pPr marL="285750" indent="-285750">
              <a:buFont typeface="Arial" panose="020B0604020202020204" pitchFamily="34" charset="0"/>
              <a:buChar char="•"/>
            </a:pPr>
            <a:r>
              <a:rPr lang="en-US" sz="3200" dirty="0"/>
              <a:t>Enterprise class data source support</a:t>
            </a:r>
          </a:p>
          <a:p>
            <a:pPr marL="285750" indent="-285750">
              <a:buFont typeface="Arial" panose="020B0604020202020204" pitchFamily="34" charset="0"/>
              <a:buChar char="•"/>
            </a:pPr>
            <a:r>
              <a:rPr lang="en-US" sz="3200" dirty="0"/>
              <a:t>Recover anywhere</a:t>
            </a:r>
          </a:p>
          <a:p>
            <a:pPr marL="285750" indent="-285750">
              <a:buFont typeface="Arial" panose="020B0604020202020204" pitchFamily="34" charset="0"/>
              <a:buChar char="•"/>
            </a:pPr>
            <a:r>
              <a:rPr lang="en-US" sz="3200" dirty="0"/>
              <a:t>Long term retention 99+ years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2193" y="1495190"/>
            <a:ext cx="1027867" cy="1027867"/>
          </a:xfrm>
          <a:prstGeom prst="roundRect">
            <a:avLst>
              <a:gd name="adj" fmla="val 8594"/>
            </a:avLst>
          </a:prstGeom>
          <a:solidFill>
            <a:srgbClr val="FFFFFF">
              <a:shade val="85000"/>
            </a:srgbClr>
          </a:solidFill>
          <a:ln>
            <a:noFill/>
          </a:ln>
          <a:effectLst/>
        </p:spPr>
      </p:pic>
      <p:cxnSp>
        <p:nvCxnSpPr>
          <p:cNvPr id="6" name="Straight Connector 5"/>
          <p:cNvCxnSpPr/>
          <p:nvPr/>
        </p:nvCxnSpPr>
        <p:spPr>
          <a:xfrm>
            <a:off x="7187397" y="3303639"/>
            <a:ext cx="372642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67143" y="2814274"/>
            <a:ext cx="82221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a:t>
            </a:r>
          </a:p>
        </p:txBody>
      </p:sp>
      <p:sp>
        <p:nvSpPr>
          <p:cNvPr id="8" name="TextBox 7"/>
          <p:cNvSpPr txBox="1"/>
          <p:nvPr/>
        </p:nvSpPr>
        <p:spPr>
          <a:xfrm>
            <a:off x="7067143" y="3303639"/>
            <a:ext cx="137845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On-Premises</a:t>
            </a:r>
          </a:p>
        </p:txBody>
      </p:sp>
      <p:cxnSp>
        <p:nvCxnSpPr>
          <p:cNvPr id="9" name="Straight Arrow Connector 8"/>
          <p:cNvCxnSpPr/>
          <p:nvPr/>
        </p:nvCxnSpPr>
        <p:spPr>
          <a:xfrm flipH="1">
            <a:off x="9050610" y="2605548"/>
            <a:ext cx="4919" cy="16419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660542" y="2605548"/>
            <a:ext cx="1" cy="16419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596556" y="4421664"/>
            <a:ext cx="780290" cy="780290"/>
          </a:xfrm>
          <a:prstGeom prst="rect">
            <a:avLst/>
          </a:prstGeom>
        </p:spPr>
      </p:pic>
      <p:pic>
        <p:nvPicPr>
          <p:cNvPr id="13" name="Picture 1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519411" y="4416752"/>
            <a:ext cx="780290" cy="780290"/>
          </a:xfrm>
          <a:prstGeom prst="rect">
            <a:avLst/>
          </a:prstGeom>
        </p:spPr>
      </p:pic>
      <p:sp>
        <p:nvSpPr>
          <p:cNvPr id="14" name="TextBox 13"/>
          <p:cNvSpPr txBox="1"/>
          <p:nvPr/>
        </p:nvSpPr>
        <p:spPr>
          <a:xfrm>
            <a:off x="9724593" y="3615513"/>
            <a:ext cx="160768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Backup/Restore</a:t>
            </a:r>
          </a:p>
        </p:txBody>
      </p:sp>
      <p:sp>
        <p:nvSpPr>
          <p:cNvPr id="15" name="Rounded Rectangle 14"/>
          <p:cNvSpPr/>
          <p:nvPr/>
        </p:nvSpPr>
        <p:spPr bwMode="auto">
          <a:xfrm>
            <a:off x="6813771" y="953729"/>
            <a:ext cx="4518506" cy="4601497"/>
          </a:xfrm>
          <a:prstGeom prst="round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006487" y="996652"/>
            <a:ext cx="175131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Azure Backup</a:t>
            </a:r>
          </a:p>
        </p:txBody>
      </p:sp>
    </p:spTree>
    <p:extLst>
      <p:ext uri="{BB962C8B-B14F-4D97-AF65-F5344CB8AC3E}">
        <p14:creationId xmlns:p14="http://schemas.microsoft.com/office/powerpoint/2010/main" val="27653916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“Server” Active Directory in Azure</a:t>
            </a:r>
          </a:p>
        </p:txBody>
      </p:sp>
    </p:spTree>
    <p:extLst>
      <p:ext uri="{BB962C8B-B14F-4D97-AF65-F5344CB8AC3E}">
        <p14:creationId xmlns:p14="http://schemas.microsoft.com/office/powerpoint/2010/main" val="112966699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Backup Steps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99" y="2266788"/>
            <a:ext cx="10551120" cy="3587912"/>
          </a:xfrm>
          <a:prstGeom prst="rect">
            <a:avLst/>
          </a:prstGeom>
        </p:spPr>
      </p:pic>
    </p:spTree>
    <p:extLst>
      <p:ext uri="{BB962C8B-B14F-4D97-AF65-F5344CB8AC3E}">
        <p14:creationId xmlns:p14="http://schemas.microsoft.com/office/powerpoint/2010/main" val="404218035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Backup – Things to know</a:t>
            </a:r>
          </a:p>
        </p:txBody>
      </p:sp>
      <p:sp>
        <p:nvSpPr>
          <p:cNvPr id="3" name="Content Placeholder 2"/>
          <p:cNvSpPr>
            <a:spLocks noGrp="1"/>
          </p:cNvSpPr>
          <p:nvPr>
            <p:ph sz="quarter" idx="10"/>
          </p:nvPr>
        </p:nvSpPr>
        <p:spPr>
          <a:xfrm>
            <a:off x="268288" y="1398397"/>
            <a:ext cx="11542503" cy="4979825"/>
          </a:xfrm>
        </p:spPr>
        <p:txBody>
          <a:bodyPr/>
          <a:lstStyle/>
          <a:p>
            <a:pPr marL="342900" indent="-342900">
              <a:spcAft>
                <a:spcPts val="600"/>
              </a:spcAft>
            </a:pPr>
            <a:r>
              <a:rPr lang="en-US" sz="2800" dirty="0">
                <a:gradFill>
                  <a:gsLst>
                    <a:gs pos="2917">
                      <a:schemeClr val="tx1"/>
                    </a:gs>
                    <a:gs pos="30000">
                      <a:schemeClr val="tx1"/>
                    </a:gs>
                  </a:gsLst>
                  <a:lin ang="5400000" scaled="0"/>
                </a:gradFill>
              </a:rPr>
              <a:t>Supports 64-bits Windows Server and Windows clients </a:t>
            </a:r>
          </a:p>
          <a:p>
            <a:pPr marL="342900" indent="-342900">
              <a:spcAft>
                <a:spcPts val="600"/>
              </a:spcAft>
            </a:pPr>
            <a:r>
              <a:rPr lang="en-US" sz="2800" dirty="0">
                <a:gradFill>
                  <a:gsLst>
                    <a:gs pos="2917">
                      <a:schemeClr val="tx1"/>
                    </a:gs>
                    <a:gs pos="30000">
                      <a:schemeClr val="tx1"/>
                    </a:gs>
                  </a:gsLst>
                  <a:lin ang="5400000" scaled="0"/>
                </a:gradFill>
              </a:rPr>
              <a:t>VM Backups are local to the region, need at least one vault per region</a:t>
            </a:r>
          </a:p>
          <a:p>
            <a:pPr marL="342900" indent="-342900">
              <a:spcAft>
                <a:spcPts val="600"/>
              </a:spcAft>
            </a:pPr>
            <a:r>
              <a:rPr lang="en-US" sz="2800" dirty="0">
                <a:gradFill>
                  <a:gsLst>
                    <a:gs pos="2917">
                      <a:schemeClr val="tx1"/>
                    </a:gs>
                    <a:gs pos="30000">
                      <a:schemeClr val="tx1"/>
                    </a:gs>
                  </a:gsLst>
                  <a:lin ang="5400000" scaled="0"/>
                </a:gradFill>
              </a:rPr>
              <a:t>Supports VMs with up to 16 disks plus the OS disk</a:t>
            </a:r>
          </a:p>
          <a:p>
            <a:pPr marL="342900" indent="-342900">
              <a:spcAft>
                <a:spcPts val="600"/>
              </a:spcAft>
            </a:pPr>
            <a:r>
              <a:rPr lang="en-US" sz="2800" dirty="0">
                <a:gradFill>
                  <a:gsLst>
                    <a:gs pos="2917">
                      <a:schemeClr val="tx1"/>
                    </a:gs>
                    <a:gs pos="30000">
                      <a:schemeClr val="tx1"/>
                    </a:gs>
                  </a:gsLst>
                  <a:lin ang="5400000" scaled="0"/>
                </a:gradFill>
              </a:rPr>
              <a:t>Supports encrypted disks</a:t>
            </a:r>
          </a:p>
          <a:p>
            <a:pPr marL="342900" indent="-342900">
              <a:spcAft>
                <a:spcPts val="600"/>
              </a:spcAft>
            </a:pPr>
            <a:r>
              <a:rPr lang="en-US" sz="2800" dirty="0">
                <a:gradFill>
                  <a:gsLst>
                    <a:gs pos="2917">
                      <a:schemeClr val="tx1"/>
                    </a:gs>
                    <a:gs pos="30000">
                      <a:schemeClr val="tx1"/>
                    </a:gs>
                  </a:gsLst>
                  <a:lin ang="5400000" scaled="0"/>
                </a:gradFill>
              </a:rPr>
              <a:t>VM backups can be retained up to 99 years</a:t>
            </a:r>
          </a:p>
          <a:p>
            <a:pPr marL="342900" indent="-342900">
              <a:spcAft>
                <a:spcPts val="600"/>
              </a:spcAft>
            </a:pPr>
            <a:r>
              <a:rPr lang="en-US" sz="2800" dirty="0">
                <a:gradFill>
                  <a:gsLst>
                    <a:gs pos="2917">
                      <a:schemeClr val="tx1"/>
                    </a:gs>
                    <a:gs pos="30000">
                      <a:schemeClr val="tx1"/>
                    </a:gs>
                  </a:gsLst>
                  <a:lin ang="5400000" scaled="0"/>
                </a:gradFill>
              </a:rPr>
              <a:t>Maximum 25 backup vaults per subscription</a:t>
            </a:r>
          </a:p>
          <a:p>
            <a:pPr marL="342900" indent="-342900">
              <a:spcAft>
                <a:spcPts val="600"/>
              </a:spcAft>
            </a:pPr>
            <a:r>
              <a:rPr lang="en-US" sz="2800" dirty="0">
                <a:gradFill>
                  <a:gsLst>
                    <a:gs pos="2917">
                      <a:schemeClr val="tx1"/>
                    </a:gs>
                    <a:gs pos="30000">
                      <a:schemeClr val="tx1"/>
                    </a:gs>
                  </a:gsLst>
                  <a:lin ang="5400000" scaled="0"/>
                </a:gradFill>
              </a:rPr>
              <a:t>Up to 50 machines or 100 Azure VMs per vault</a:t>
            </a:r>
          </a:p>
          <a:p>
            <a:pPr marL="342900" indent="-342900">
              <a:spcAft>
                <a:spcPts val="600"/>
              </a:spcAft>
            </a:pPr>
            <a:r>
              <a:rPr lang="en-US" sz="2800" dirty="0">
                <a:solidFill>
                  <a:srgbClr val="FFFF00"/>
                </a:solidFill>
              </a:rPr>
              <a:t>V2 VM support is in private preview</a:t>
            </a:r>
            <a:endParaRPr lang="en-US" sz="2800" dirty="0">
              <a:gradFill>
                <a:gsLst>
                  <a:gs pos="2917">
                    <a:schemeClr val="tx1"/>
                  </a:gs>
                  <a:gs pos="30000">
                    <a:schemeClr val="tx1"/>
                  </a:gs>
                </a:gsLst>
                <a:lin ang="5400000" scaled="0"/>
              </a:gradFill>
            </a:endParaRPr>
          </a:p>
          <a:p>
            <a:pPr marL="342900" indent="-342900">
              <a:spcAft>
                <a:spcPts val="600"/>
              </a:spcAft>
            </a:pPr>
            <a:r>
              <a:rPr lang="en-US" sz="2800" dirty="0">
                <a:solidFill>
                  <a:srgbClr val="FFFF00"/>
                </a:solidFill>
              </a:rPr>
              <a:t>Backup for VM with premium storage in public preview</a:t>
            </a:r>
          </a:p>
        </p:txBody>
      </p:sp>
    </p:spTree>
    <p:extLst>
      <p:ext uri="{BB962C8B-B14F-4D97-AF65-F5344CB8AC3E}">
        <p14:creationId xmlns:p14="http://schemas.microsoft.com/office/powerpoint/2010/main" val="8113196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Site Recovery</a:t>
            </a:r>
          </a:p>
        </p:txBody>
      </p:sp>
    </p:spTree>
    <p:extLst>
      <p:ext uri="{BB962C8B-B14F-4D97-AF65-F5344CB8AC3E}">
        <p14:creationId xmlns:p14="http://schemas.microsoft.com/office/powerpoint/2010/main" val="163250015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solidFill>
                  <a:schemeClr val="tx1"/>
                </a:solidFill>
              </a:rPr>
              <a:t>Azure Site Recovery</a:t>
            </a:r>
            <a:br>
              <a:rPr lang="en-US" sz="8000" dirty="0">
                <a:solidFill>
                  <a:schemeClr val="tx1"/>
                </a:solidFill>
              </a:rPr>
            </a:br>
            <a:r>
              <a:rPr lang="en-US" sz="3200" dirty="0">
                <a:solidFill>
                  <a:schemeClr val="tx1"/>
                </a:solidFill>
              </a:rPr>
              <a:t>One solution for multiple infrastructures</a:t>
            </a:r>
            <a:endParaRPr lang="en-US" sz="3200" dirty="0"/>
          </a:p>
        </p:txBody>
      </p:sp>
      <p:grpSp>
        <p:nvGrpSpPr>
          <p:cNvPr id="4" name="Group 3"/>
          <p:cNvGrpSpPr/>
          <p:nvPr/>
        </p:nvGrpSpPr>
        <p:grpSpPr>
          <a:xfrm>
            <a:off x="923891" y="1966201"/>
            <a:ext cx="3321849" cy="1970760"/>
            <a:chOff x="312420" y="1287780"/>
            <a:chExt cx="2491740" cy="1478280"/>
          </a:xfrm>
        </p:grpSpPr>
        <p:sp>
          <p:nvSpPr>
            <p:cNvPr id="5" name="Rounded Rectangle 4"/>
            <p:cNvSpPr/>
            <p:nvPr/>
          </p:nvSpPr>
          <p:spPr bwMode="auto">
            <a:xfrm>
              <a:off x="312420"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6" name="Group 5"/>
            <p:cNvGrpSpPr/>
            <p:nvPr/>
          </p:nvGrpSpPr>
          <p:grpSpPr>
            <a:xfrm>
              <a:off x="379048" y="1355800"/>
              <a:ext cx="2349741" cy="1302840"/>
              <a:chOff x="379048" y="1355800"/>
              <a:chExt cx="2349741" cy="1302840"/>
            </a:xfrm>
          </p:grpSpPr>
          <p:sp>
            <p:nvSpPr>
              <p:cNvPr id="7"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8"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eft-Right Arrow 12"/>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14" name="Group 13"/>
              <p:cNvGrpSpPr/>
              <p:nvPr/>
            </p:nvGrpSpPr>
            <p:grpSpPr>
              <a:xfrm>
                <a:off x="706369" y="2353947"/>
                <a:ext cx="1657716" cy="304693"/>
                <a:chOff x="4828977" y="4374498"/>
                <a:chExt cx="1657716" cy="304693"/>
              </a:xfrm>
            </p:grpSpPr>
            <p:sp>
              <p:nvSpPr>
                <p:cNvPr id="18" name="TextBox 17"/>
                <p:cNvSpPr txBox="1"/>
                <p:nvPr/>
              </p:nvSpPr>
              <p:spPr>
                <a:xfrm>
                  <a:off x="5145538" y="4374498"/>
                  <a:ext cx="1341155"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Hyper-V</a:t>
                  </a:r>
                  <a:br>
                    <a:rPr lang="en-US" sz="1467" spc="-51" dirty="0">
                      <a:solidFill>
                        <a:srgbClr val="FFFFFF"/>
                      </a:solidFill>
                    </a:rPr>
                  </a:br>
                  <a:r>
                    <a:rPr lang="en-US" sz="1467" spc="-51" dirty="0">
                      <a:solidFill>
                        <a:srgbClr val="FFFFFF"/>
                      </a:solidFill>
                    </a:rPr>
                    <a:t>(on-premises)</a:t>
                  </a:r>
                  <a:endParaRPr lang="en-US" sz="1467" spc="-51" baseline="-25000" dirty="0">
                    <a:solidFill>
                      <a:srgbClr val="FFFFFF"/>
                    </a:solidFill>
                  </a:endParaRPr>
                </a:p>
              </p:txBody>
            </p:sp>
            <p:sp>
              <p:nvSpPr>
                <p:cNvPr id="19" name="Oval 18"/>
                <p:cNvSpPr/>
                <p:nvPr/>
              </p:nvSpPr>
              <p:spPr bwMode="auto">
                <a:xfrm>
                  <a:off x="482897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1</a:t>
                  </a:r>
                  <a:endParaRPr lang="en-US" sz="2400" b="1" dirty="0">
                    <a:solidFill>
                      <a:srgbClr val="FFFFFF"/>
                    </a:solidFill>
                    <a:ea typeface="Segoe UI" pitchFamily="34" charset="0"/>
                    <a:cs typeface="Segoe UI" pitchFamily="34" charset="0"/>
                  </a:endParaRPr>
                </a:p>
              </p:txBody>
            </p:sp>
          </p:grpSp>
          <p:sp>
            <p:nvSpPr>
              <p:cNvPr id="15" name="TextBox 14"/>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16" name="TextBox 15"/>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17" name="TextBox 16"/>
              <p:cNvSpPr txBox="1"/>
              <p:nvPr/>
            </p:nvSpPr>
            <p:spPr>
              <a:xfrm>
                <a:off x="11357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20" name="Group 19"/>
          <p:cNvGrpSpPr/>
          <p:nvPr/>
        </p:nvGrpSpPr>
        <p:grpSpPr>
          <a:xfrm>
            <a:off x="7838265" y="1962241"/>
            <a:ext cx="3321849" cy="1975465"/>
            <a:chOff x="6200229" y="1287780"/>
            <a:chExt cx="2491740" cy="1478280"/>
          </a:xfrm>
        </p:grpSpPr>
        <p:sp>
          <p:nvSpPr>
            <p:cNvPr id="21" name="Rounded Rectangle 20"/>
            <p:cNvSpPr/>
            <p:nvPr/>
          </p:nvSpPr>
          <p:spPr bwMode="auto">
            <a:xfrm>
              <a:off x="6200229" y="1287780"/>
              <a:ext cx="2491740" cy="1478280"/>
            </a:xfrm>
            <a:prstGeom prst="roundRect">
              <a:avLst>
                <a:gd name="adj" fmla="val 7098"/>
              </a:avLst>
            </a:prstGeom>
            <a:noFill/>
            <a:ln w="63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22" name="Group 21"/>
            <p:cNvGrpSpPr/>
            <p:nvPr/>
          </p:nvGrpSpPr>
          <p:grpSpPr>
            <a:xfrm>
              <a:off x="6272007" y="1355800"/>
              <a:ext cx="2334100" cy="1271578"/>
              <a:chOff x="379048" y="1355800"/>
              <a:chExt cx="2334100" cy="1271578"/>
            </a:xfrm>
          </p:grpSpPr>
          <p:sp>
            <p:nvSpPr>
              <p:cNvPr id="23"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2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Left-Right Arrow 25"/>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27" name="Group 26"/>
              <p:cNvGrpSpPr/>
              <p:nvPr/>
            </p:nvGrpSpPr>
            <p:grpSpPr>
              <a:xfrm>
                <a:off x="561589" y="2364912"/>
                <a:ext cx="2037861" cy="262466"/>
                <a:chOff x="4684197" y="4385463"/>
                <a:chExt cx="2037861" cy="262466"/>
              </a:xfrm>
            </p:grpSpPr>
            <p:sp>
              <p:nvSpPr>
                <p:cNvPr id="31" name="TextBox 30"/>
                <p:cNvSpPr txBox="1"/>
                <p:nvPr/>
              </p:nvSpPr>
              <p:spPr>
                <a:xfrm>
                  <a:off x="5011521" y="4440521"/>
                  <a:ext cx="1710537" cy="152347"/>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Microsoft Azure</a:t>
                  </a:r>
                  <a:endParaRPr lang="en-US" sz="1467" spc="-51" baseline="-25000" dirty="0">
                    <a:solidFill>
                      <a:srgbClr val="FFFFFF"/>
                    </a:solidFill>
                  </a:endParaRPr>
                </a:p>
              </p:txBody>
            </p:sp>
            <p:sp>
              <p:nvSpPr>
                <p:cNvPr id="32" name="Oval 31"/>
                <p:cNvSpPr/>
                <p:nvPr/>
              </p:nvSpPr>
              <p:spPr bwMode="auto">
                <a:xfrm>
                  <a:off x="468419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3</a:t>
                  </a:r>
                  <a:endParaRPr lang="en-US" sz="2400" b="1" dirty="0">
                    <a:solidFill>
                      <a:srgbClr val="FFFFFF"/>
                    </a:solidFill>
                    <a:ea typeface="Segoe UI" pitchFamily="34" charset="0"/>
                    <a:cs typeface="Segoe UI" pitchFamily="34" charset="0"/>
                  </a:endParaRPr>
                </a:p>
              </p:txBody>
            </p:sp>
          </p:grpSp>
          <p:sp>
            <p:nvSpPr>
              <p:cNvPr id="28" name="TextBox 27"/>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29" name="TextBox 28"/>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30" name="TextBox 29"/>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33" name="Group 32"/>
          <p:cNvGrpSpPr/>
          <p:nvPr/>
        </p:nvGrpSpPr>
        <p:grpSpPr>
          <a:xfrm>
            <a:off x="2577953" y="4055677"/>
            <a:ext cx="3321849" cy="1970760"/>
            <a:chOff x="312420" y="1287780"/>
            <a:chExt cx="2491740" cy="1478280"/>
          </a:xfrm>
        </p:grpSpPr>
        <p:sp>
          <p:nvSpPr>
            <p:cNvPr id="34" name="Rounded Rectangle 33"/>
            <p:cNvSpPr/>
            <p:nvPr/>
          </p:nvSpPr>
          <p:spPr bwMode="auto">
            <a:xfrm>
              <a:off x="312420"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35" name="Group 34"/>
            <p:cNvGrpSpPr/>
            <p:nvPr/>
          </p:nvGrpSpPr>
          <p:grpSpPr>
            <a:xfrm>
              <a:off x="374569" y="1355800"/>
              <a:ext cx="2354220" cy="1302840"/>
              <a:chOff x="374569" y="1355800"/>
              <a:chExt cx="2354220" cy="1302840"/>
            </a:xfrm>
          </p:grpSpPr>
          <p:sp>
            <p:nvSpPr>
              <p:cNvPr id="36"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37"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3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Left-Right Arrow 41"/>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43" name="Group 42"/>
              <p:cNvGrpSpPr/>
              <p:nvPr/>
            </p:nvGrpSpPr>
            <p:grpSpPr>
              <a:xfrm>
                <a:off x="683509" y="2353947"/>
                <a:ext cx="1873685" cy="304693"/>
                <a:chOff x="4806117" y="4374498"/>
                <a:chExt cx="1873685" cy="304693"/>
              </a:xfrm>
            </p:grpSpPr>
            <p:sp>
              <p:nvSpPr>
                <p:cNvPr id="47" name="TextBox 46"/>
                <p:cNvSpPr txBox="1"/>
                <p:nvPr/>
              </p:nvSpPr>
              <p:spPr>
                <a:xfrm>
                  <a:off x="5122678" y="4374498"/>
                  <a:ext cx="1557124"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VMware or Physical to VMware (on-premises)</a:t>
                  </a:r>
                  <a:endParaRPr lang="en-US" sz="1467" spc="-51" baseline="-25000" dirty="0">
                    <a:solidFill>
                      <a:srgbClr val="FFFFFF"/>
                    </a:solidFill>
                  </a:endParaRPr>
                </a:p>
              </p:txBody>
            </p:sp>
            <p:sp>
              <p:nvSpPr>
                <p:cNvPr id="48" name="Oval 47"/>
                <p:cNvSpPr/>
                <p:nvPr/>
              </p:nvSpPr>
              <p:spPr bwMode="auto">
                <a:xfrm>
                  <a:off x="480611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4</a:t>
                  </a:r>
                  <a:endParaRPr lang="en-US" sz="2400" b="1" dirty="0">
                    <a:solidFill>
                      <a:srgbClr val="FFFFFF"/>
                    </a:solidFill>
                    <a:ea typeface="Segoe UI" pitchFamily="34" charset="0"/>
                    <a:cs typeface="Segoe UI" pitchFamily="34" charset="0"/>
                  </a:endParaRPr>
                </a:p>
              </p:txBody>
            </p:sp>
          </p:grpSp>
          <p:sp>
            <p:nvSpPr>
              <p:cNvPr id="44" name="TextBox 43"/>
              <p:cNvSpPr txBox="1"/>
              <p:nvPr/>
            </p:nvSpPr>
            <p:spPr>
              <a:xfrm>
                <a:off x="374569" y="2120543"/>
                <a:ext cx="1113498"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 or Physical</a:t>
                </a:r>
                <a:endParaRPr lang="en-US" sz="1467" spc="-51" baseline="-25000" dirty="0">
                  <a:solidFill>
                    <a:srgbClr val="FFFFFF"/>
                  </a:solidFill>
                </a:endParaRPr>
              </a:p>
            </p:txBody>
          </p:sp>
          <p:sp>
            <p:nvSpPr>
              <p:cNvPr id="45" name="TextBox 44"/>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a:t>
                </a:r>
                <a:endParaRPr lang="en-US" sz="1467" spc="-51" baseline="-25000" dirty="0">
                  <a:solidFill>
                    <a:srgbClr val="FFFFFF"/>
                  </a:solidFill>
                </a:endParaRPr>
              </a:p>
            </p:txBody>
          </p:sp>
          <p:sp>
            <p:nvSpPr>
              <p:cNvPr id="46" name="TextBox 45"/>
              <p:cNvSpPr txBox="1"/>
              <p:nvPr/>
            </p:nvSpPr>
            <p:spPr>
              <a:xfrm>
                <a:off x="11357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49" name="Group 48"/>
          <p:cNvGrpSpPr/>
          <p:nvPr/>
        </p:nvGrpSpPr>
        <p:grpSpPr>
          <a:xfrm>
            <a:off x="6030163" y="4055677"/>
            <a:ext cx="3321849" cy="1970760"/>
            <a:chOff x="6200229" y="1287780"/>
            <a:chExt cx="2491740" cy="1478280"/>
          </a:xfrm>
        </p:grpSpPr>
        <p:sp>
          <p:nvSpPr>
            <p:cNvPr id="50" name="Rounded Rectangle 49"/>
            <p:cNvSpPr/>
            <p:nvPr/>
          </p:nvSpPr>
          <p:spPr bwMode="auto">
            <a:xfrm>
              <a:off x="6200229"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51" name="Group 50"/>
            <p:cNvGrpSpPr/>
            <p:nvPr/>
          </p:nvGrpSpPr>
          <p:grpSpPr>
            <a:xfrm>
              <a:off x="6256029" y="1355800"/>
              <a:ext cx="2350078" cy="1307902"/>
              <a:chOff x="363070" y="1355800"/>
              <a:chExt cx="2350078" cy="1307902"/>
            </a:xfrm>
          </p:grpSpPr>
          <p:sp>
            <p:nvSpPr>
              <p:cNvPr id="52"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53"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Left-Right Arrow 54"/>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56" name="Group 55"/>
              <p:cNvGrpSpPr/>
              <p:nvPr/>
            </p:nvGrpSpPr>
            <p:grpSpPr>
              <a:xfrm>
                <a:off x="561589" y="2359010"/>
                <a:ext cx="2037861" cy="304692"/>
                <a:chOff x="4684197" y="4379561"/>
                <a:chExt cx="2037861" cy="304692"/>
              </a:xfrm>
            </p:grpSpPr>
            <p:sp>
              <p:nvSpPr>
                <p:cNvPr id="60" name="TextBox 59"/>
                <p:cNvSpPr txBox="1"/>
                <p:nvPr/>
              </p:nvSpPr>
              <p:spPr>
                <a:xfrm>
                  <a:off x="5011521" y="4379561"/>
                  <a:ext cx="1710537" cy="304692"/>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VMware or Physical to </a:t>
                  </a:r>
                  <a:br>
                    <a:rPr lang="en-US" sz="1467" spc="-51" dirty="0">
                      <a:solidFill>
                        <a:srgbClr val="FFFFFF"/>
                      </a:solidFill>
                    </a:rPr>
                  </a:br>
                  <a:r>
                    <a:rPr lang="en-US" sz="1467" spc="-51" dirty="0">
                      <a:solidFill>
                        <a:srgbClr val="FFFFFF"/>
                      </a:solidFill>
                    </a:rPr>
                    <a:t>Microsoft Azure</a:t>
                  </a:r>
                  <a:endParaRPr lang="en-US" sz="1467" spc="-51" baseline="-25000" dirty="0">
                    <a:solidFill>
                      <a:srgbClr val="FFFFFF"/>
                    </a:solidFill>
                  </a:endParaRPr>
                </a:p>
              </p:txBody>
            </p:sp>
            <p:sp>
              <p:nvSpPr>
                <p:cNvPr id="61" name="Oval 60"/>
                <p:cNvSpPr/>
                <p:nvPr/>
              </p:nvSpPr>
              <p:spPr bwMode="auto">
                <a:xfrm>
                  <a:off x="468419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5</a:t>
                  </a:r>
                  <a:endParaRPr lang="en-US" sz="2400" b="1" dirty="0">
                    <a:solidFill>
                      <a:srgbClr val="FFFFFF"/>
                    </a:solidFill>
                    <a:ea typeface="Segoe UI" pitchFamily="34" charset="0"/>
                    <a:cs typeface="Segoe UI" pitchFamily="34" charset="0"/>
                  </a:endParaRPr>
                </a:p>
              </p:txBody>
            </p:sp>
          </p:grpSp>
          <p:sp>
            <p:nvSpPr>
              <p:cNvPr id="57" name="TextBox 56"/>
              <p:cNvSpPr txBox="1"/>
              <p:nvPr/>
            </p:nvSpPr>
            <p:spPr>
              <a:xfrm>
                <a:off x="363070" y="2120543"/>
                <a:ext cx="119895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 or Physical</a:t>
                </a:r>
                <a:endParaRPr lang="en-US" sz="1467" spc="-51" baseline="-25000" dirty="0">
                  <a:solidFill>
                    <a:srgbClr val="FFFFFF"/>
                  </a:solidFill>
                </a:endParaRPr>
              </a:p>
            </p:txBody>
          </p:sp>
          <p:sp>
            <p:nvSpPr>
              <p:cNvPr id="58" name="TextBox 57"/>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59" name="TextBox 58"/>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62" name="Group 61"/>
          <p:cNvGrpSpPr/>
          <p:nvPr/>
        </p:nvGrpSpPr>
        <p:grpSpPr>
          <a:xfrm>
            <a:off x="4381078" y="1962241"/>
            <a:ext cx="3321849" cy="1970760"/>
            <a:chOff x="3285626" y="1318260"/>
            <a:chExt cx="2491740" cy="1478280"/>
          </a:xfrm>
        </p:grpSpPr>
        <p:grpSp>
          <p:nvGrpSpPr>
            <p:cNvPr id="63" name="Group 62"/>
            <p:cNvGrpSpPr/>
            <p:nvPr/>
          </p:nvGrpSpPr>
          <p:grpSpPr>
            <a:xfrm>
              <a:off x="3285626" y="1318260"/>
              <a:ext cx="2491740" cy="1478280"/>
              <a:chOff x="3172551" y="1287780"/>
              <a:chExt cx="2491740" cy="1478280"/>
            </a:xfrm>
          </p:grpSpPr>
          <p:sp>
            <p:nvSpPr>
              <p:cNvPr id="66" name="Rounded Rectangle 65"/>
              <p:cNvSpPr/>
              <p:nvPr/>
            </p:nvSpPr>
            <p:spPr bwMode="auto">
              <a:xfrm>
                <a:off x="3172551"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67" name="Group 66"/>
              <p:cNvGrpSpPr/>
              <p:nvPr/>
            </p:nvGrpSpPr>
            <p:grpSpPr>
              <a:xfrm>
                <a:off x="3237005" y="1355800"/>
                <a:ext cx="2349741" cy="1302839"/>
                <a:chOff x="3340968" y="1355800"/>
                <a:chExt cx="2349741" cy="1302839"/>
              </a:xfrm>
            </p:grpSpPr>
            <p:grpSp>
              <p:nvGrpSpPr>
                <p:cNvPr id="68" name="Group 67"/>
                <p:cNvGrpSpPr/>
                <p:nvPr/>
              </p:nvGrpSpPr>
              <p:grpSpPr>
                <a:xfrm>
                  <a:off x="3340968" y="1355800"/>
                  <a:ext cx="2349741" cy="1302839"/>
                  <a:chOff x="379048" y="1355800"/>
                  <a:chExt cx="2349741" cy="1302839"/>
                </a:xfrm>
              </p:grpSpPr>
              <p:sp>
                <p:nvSpPr>
                  <p:cNvPr id="73"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74"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7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 name="Group 78"/>
                  <p:cNvGrpSpPr/>
                  <p:nvPr/>
                </p:nvGrpSpPr>
                <p:grpSpPr>
                  <a:xfrm>
                    <a:off x="706369" y="2353946"/>
                    <a:ext cx="1657715" cy="304693"/>
                    <a:chOff x="4828977" y="4374497"/>
                    <a:chExt cx="1657715" cy="304693"/>
                  </a:xfrm>
                </p:grpSpPr>
                <p:sp>
                  <p:nvSpPr>
                    <p:cNvPr id="82" name="TextBox 81"/>
                    <p:cNvSpPr txBox="1"/>
                    <p:nvPr/>
                  </p:nvSpPr>
                  <p:spPr>
                    <a:xfrm>
                      <a:off x="5145538" y="4374497"/>
                      <a:ext cx="1341154"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Hyper-V</a:t>
                      </a:r>
                      <a:br>
                        <a:rPr lang="en-US" sz="1467" b="1" spc="-51" dirty="0">
                          <a:solidFill>
                            <a:srgbClr val="FFFFFF"/>
                          </a:solidFill>
                        </a:rPr>
                      </a:br>
                      <a:r>
                        <a:rPr lang="en-US" sz="1467" spc="-51" dirty="0">
                          <a:solidFill>
                            <a:srgbClr val="FFFFFF"/>
                          </a:solidFill>
                        </a:rPr>
                        <a:t>(on-premises)</a:t>
                      </a:r>
                      <a:endParaRPr lang="en-US" sz="1467" spc="-51" baseline="-25000" dirty="0">
                        <a:solidFill>
                          <a:srgbClr val="FFFFFF"/>
                        </a:solidFill>
                      </a:endParaRPr>
                    </a:p>
                  </p:txBody>
                </p:sp>
                <p:sp>
                  <p:nvSpPr>
                    <p:cNvPr id="83" name="Oval 82"/>
                    <p:cNvSpPr/>
                    <p:nvPr/>
                  </p:nvSpPr>
                  <p:spPr bwMode="auto">
                    <a:xfrm>
                      <a:off x="482897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2</a:t>
                      </a:r>
                      <a:endParaRPr lang="en-US" sz="2400" b="1" dirty="0">
                        <a:solidFill>
                          <a:srgbClr val="FFFFFF"/>
                        </a:solidFill>
                        <a:ea typeface="Segoe UI" pitchFamily="34" charset="0"/>
                        <a:cs typeface="Segoe UI" pitchFamily="34" charset="0"/>
                      </a:endParaRPr>
                    </a:p>
                  </p:txBody>
                </p:sp>
              </p:grpSp>
              <p:sp>
                <p:nvSpPr>
                  <p:cNvPr id="80" name="TextBox 79"/>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81" name="TextBox 80"/>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grpSp>
            <p:pic>
              <p:nvPicPr>
                <p:cNvPr id="69" name="Hyper-V 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11517" y="1463052"/>
                  <a:ext cx="266746" cy="193997"/>
                </a:xfrm>
                <a:prstGeom prst="rect">
                  <a:avLst/>
                </a:prstGeom>
                <a:solidFill>
                  <a:schemeClr val="tx1"/>
                </a:solidFill>
                <a:ln>
                  <a:noFill/>
                </a:ln>
              </p:spPr>
            </p:pic>
            <p:pic>
              <p:nvPicPr>
                <p:cNvPr id="70" name="Hyper-V 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7385" y="1471322"/>
                  <a:ext cx="266746" cy="193997"/>
                </a:xfrm>
                <a:prstGeom prst="rect">
                  <a:avLst/>
                </a:prstGeom>
                <a:solidFill>
                  <a:schemeClr val="tx1"/>
                </a:solidFill>
                <a:ln>
                  <a:noFill/>
                </a:ln>
              </p:spPr>
            </p:pic>
            <p:sp>
              <p:nvSpPr>
                <p:cNvPr id="71" name="Left-Right Arrow 70"/>
                <p:cNvSpPr/>
                <p:nvPr/>
              </p:nvSpPr>
              <p:spPr bwMode="auto">
                <a:xfrm>
                  <a:off x="4191612" y="1521923"/>
                  <a:ext cx="661222" cy="146304"/>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sp>
              <p:nvSpPr>
                <p:cNvPr id="72" name="TextBox 71"/>
                <p:cNvSpPr txBox="1"/>
                <p:nvPr/>
              </p:nvSpPr>
              <p:spPr>
                <a:xfrm>
                  <a:off x="4100978" y="1404816"/>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sp>
          <p:nvSpPr>
            <p:cNvPr id="64" name="TextBox 63"/>
            <p:cNvSpPr txBox="1"/>
            <p:nvPr/>
          </p:nvSpPr>
          <p:spPr>
            <a:xfrm>
              <a:off x="4027130" y="1766003"/>
              <a:ext cx="268512"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SAN</a:t>
              </a:r>
              <a:endParaRPr lang="en-US" sz="1200" b="1" spc="-51" baseline="-25000" dirty="0">
                <a:solidFill>
                  <a:srgbClr val="FFFFFF"/>
                </a:solidFill>
              </a:endParaRPr>
            </a:p>
          </p:txBody>
        </p:sp>
        <p:sp>
          <p:nvSpPr>
            <p:cNvPr id="65" name="TextBox 64"/>
            <p:cNvSpPr txBox="1"/>
            <p:nvPr/>
          </p:nvSpPr>
          <p:spPr>
            <a:xfrm>
              <a:off x="4726959" y="1767295"/>
              <a:ext cx="268512"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SAN</a:t>
              </a:r>
              <a:endParaRPr lang="en-US" sz="1200" b="1" spc="-51" baseline="-25000" dirty="0">
                <a:solidFill>
                  <a:srgbClr val="FFFFFF"/>
                </a:solidFill>
              </a:endParaRPr>
            </a:p>
          </p:txBody>
        </p:sp>
      </p:grpSp>
      <p:pic>
        <p:nvPicPr>
          <p:cNvPr id="84" name="Picture 8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344284" y="2269365"/>
            <a:ext cx="551826" cy="596004"/>
          </a:xfrm>
          <a:prstGeom prst="rect">
            <a:avLst/>
          </a:prstGeom>
        </p:spPr>
      </p:pic>
      <p:pic>
        <p:nvPicPr>
          <p:cNvPr id="85" name="Picture 8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561474" y="4350601"/>
            <a:ext cx="551826" cy="596004"/>
          </a:xfrm>
          <a:prstGeom prst="rect">
            <a:avLst/>
          </a:prstGeom>
        </p:spPr>
      </p:pic>
    </p:spTree>
    <p:extLst>
      <p:ext uri="{BB962C8B-B14F-4D97-AF65-F5344CB8AC3E}">
        <p14:creationId xmlns:p14="http://schemas.microsoft.com/office/powerpoint/2010/main" val="1738462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 Things to know</a:t>
            </a:r>
          </a:p>
        </p:txBody>
      </p:sp>
      <p:sp>
        <p:nvSpPr>
          <p:cNvPr id="3" name="Content Placeholder 2"/>
          <p:cNvSpPr>
            <a:spLocks noGrp="1"/>
          </p:cNvSpPr>
          <p:nvPr>
            <p:ph sz="quarter" idx="10"/>
          </p:nvPr>
        </p:nvSpPr>
        <p:spPr>
          <a:xfrm>
            <a:off x="268288" y="1398397"/>
            <a:ext cx="11542503" cy="4862870"/>
          </a:xfrm>
        </p:spPr>
        <p:txBody>
          <a:bodyPr/>
          <a:lstStyle/>
          <a:p>
            <a:pPr marL="342900" lvl="0" indent="-342900"/>
            <a:r>
              <a:rPr lang="en-US" sz="3200" dirty="0"/>
              <a:t>Linux is supported at OS level, applications need to be tested at failover</a:t>
            </a:r>
          </a:p>
          <a:p>
            <a:pPr marL="342900" indent="-342900"/>
            <a:r>
              <a:rPr lang="en-US" sz="3200" dirty="0"/>
              <a:t>ASR is available in ALL regions (including Gov.)</a:t>
            </a:r>
          </a:p>
          <a:p>
            <a:pPr marL="342900" lvl="0" indent="-342900"/>
            <a:r>
              <a:rPr lang="en-US" sz="3200" dirty="0"/>
              <a:t>Network bandwidth is key, ExpressRoute is a good idea</a:t>
            </a:r>
          </a:p>
          <a:p>
            <a:pPr marL="342900" lvl="0" indent="-342900"/>
            <a:r>
              <a:rPr lang="en-US" sz="3200" dirty="0"/>
              <a:t>VM OS drive support limited to 1 disk up to 1TB in size </a:t>
            </a:r>
          </a:p>
          <a:p>
            <a:pPr marL="342900" lvl="0" indent="-342900"/>
            <a:r>
              <a:rPr lang="en-US" sz="3200" dirty="0"/>
              <a:t>VM data disks supports up to 32 drives</a:t>
            </a:r>
          </a:p>
          <a:p>
            <a:pPr marL="342900" lvl="0" indent="-342900"/>
            <a:r>
              <a:rPr lang="en-US" sz="3200" dirty="0"/>
              <a:t>Hyper-V VMs replicated to V2 VMs supported</a:t>
            </a:r>
          </a:p>
          <a:p>
            <a:pPr marL="342900" lvl="0" indent="-342900"/>
            <a:r>
              <a:rPr lang="en-US" sz="3200" dirty="0"/>
              <a:t>VMWare VMs to V2 </a:t>
            </a:r>
            <a:r>
              <a:rPr lang="en-US" sz="3200"/>
              <a:t>VMs coming </a:t>
            </a:r>
            <a:r>
              <a:rPr lang="en-US" sz="3200" dirty="0"/>
              <a:t>soon</a:t>
            </a:r>
          </a:p>
          <a:p>
            <a:pPr marL="342900" lvl="0" indent="-342900"/>
            <a:r>
              <a:rPr lang="en-US" sz="3200" dirty="0">
                <a:solidFill>
                  <a:srgbClr val="FFFF00"/>
                </a:solidFill>
              </a:rPr>
              <a:t>Azure to Azure DR in private preview</a:t>
            </a:r>
          </a:p>
        </p:txBody>
      </p:sp>
    </p:spTree>
    <p:extLst>
      <p:ext uri="{BB962C8B-B14F-4D97-AF65-F5344CB8AC3E}">
        <p14:creationId xmlns:p14="http://schemas.microsoft.com/office/powerpoint/2010/main" val="333994570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a:t>
            </a:r>
            <a:r>
              <a:rPr lang="en-US"/>
              <a:t>Planning Tool</a:t>
            </a:r>
            <a:endParaRPr lang="en-US" dirty="0"/>
          </a:p>
        </p:txBody>
      </p:sp>
      <p:sp>
        <p:nvSpPr>
          <p:cNvPr id="3" name="Content Placeholder 2"/>
          <p:cNvSpPr>
            <a:spLocks noGrp="1"/>
          </p:cNvSpPr>
          <p:nvPr>
            <p:ph sz="quarter" idx="10"/>
          </p:nvPr>
        </p:nvSpPr>
        <p:spPr>
          <a:xfrm>
            <a:off x="268288" y="1398397"/>
            <a:ext cx="11542503" cy="3871829"/>
          </a:xfrm>
        </p:spPr>
        <p:txBody>
          <a:bodyPr/>
          <a:lstStyle/>
          <a:p>
            <a:r>
              <a:rPr lang="en-US" sz="4400" b="1" dirty="0"/>
              <a:t>Plan capacity for virtual machine and physical server protection in Azure Site Recovery</a:t>
            </a:r>
            <a:endParaRPr lang="en-US" sz="4400" dirty="0">
              <a:solidFill>
                <a:srgbClr val="FFFF00"/>
              </a:solidFill>
            </a:endParaRPr>
          </a:p>
          <a:p>
            <a:pPr lvl="1">
              <a:buFont typeface="Wingdings" panose="05000000000000000000" pitchFamily="2" charset="2"/>
              <a:buChar char="§"/>
            </a:pPr>
            <a:r>
              <a:rPr lang="en-US" sz="2800" dirty="0">
                <a:solidFill>
                  <a:srgbClr val="FFFF00"/>
                </a:solidFill>
              </a:rPr>
              <a:t>https://azure.microsoft.com/en-us/documentation/articles/site-recovery-capacity-planner/</a:t>
            </a:r>
          </a:p>
          <a:p>
            <a:r>
              <a:rPr lang="en-US" sz="4400" b="1" dirty="0"/>
              <a:t>Azure Site Recovery Capacity Planner</a:t>
            </a:r>
          </a:p>
          <a:p>
            <a:pPr lvl="1">
              <a:buFont typeface="Wingdings" panose="05000000000000000000" pitchFamily="2" charset="2"/>
              <a:buChar char="§"/>
            </a:pPr>
            <a:r>
              <a:rPr lang="en-US" sz="2800" dirty="0">
                <a:solidFill>
                  <a:srgbClr val="FFFF00"/>
                </a:solidFill>
              </a:rPr>
              <a:t>https://gallery.technet.microsoft.com/Azure-Recovery-Capacity-d01dc40e</a:t>
            </a:r>
          </a:p>
        </p:txBody>
      </p:sp>
    </p:spTree>
    <p:extLst>
      <p:ext uri="{BB962C8B-B14F-4D97-AF65-F5344CB8AC3E}">
        <p14:creationId xmlns:p14="http://schemas.microsoft.com/office/powerpoint/2010/main" val="284230092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928" y="4880532"/>
            <a:ext cx="11541862" cy="1098762"/>
          </a:xfrm>
        </p:spPr>
        <p:txBody>
          <a:bodyPr/>
          <a:lstStyle/>
          <a:p>
            <a:r>
              <a:rPr lang="en-US" u="sng" dirty="0">
                <a:hlinkClick r:id="rId3"/>
              </a:rPr>
              <a:t>http://bit.ly/sapworkshopday1</a:t>
            </a:r>
            <a:endParaRPr lang="en-US" sz="5400" dirty="0"/>
          </a:p>
        </p:txBody>
      </p:sp>
    </p:spTree>
    <p:extLst>
      <p:ext uri="{BB962C8B-B14F-4D97-AF65-F5344CB8AC3E}">
        <p14:creationId xmlns:p14="http://schemas.microsoft.com/office/powerpoint/2010/main" val="244345180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43960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IaaS Scenario: More IOPS &amp; Throughput</a:t>
            </a:r>
          </a:p>
        </p:txBody>
      </p:sp>
      <p:sp>
        <p:nvSpPr>
          <p:cNvPr id="3" name="Rectangle 2"/>
          <p:cNvSpPr/>
          <p:nvPr/>
        </p:nvSpPr>
        <p:spPr>
          <a:xfrm>
            <a:off x="1391163" y="4121405"/>
            <a:ext cx="4214398" cy="1809402"/>
          </a:xfrm>
          <a:prstGeom prst="rect">
            <a:avLst/>
          </a:prstGeom>
          <a:no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a:p>
        </p:txBody>
      </p:sp>
      <p:sp>
        <p:nvSpPr>
          <p:cNvPr id="5" name="Text Placeholder 5"/>
          <p:cNvSpPr>
            <a:spLocks noGrp="1"/>
          </p:cNvSpPr>
          <p:nvPr/>
        </p:nvSpPr>
        <p:spPr>
          <a:xfrm>
            <a:off x="264927" y="1394037"/>
            <a:ext cx="11889564" cy="344709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More powerful VM &amp; Premium Storage</a:t>
            </a:r>
          </a:p>
          <a:p>
            <a:pPr lvl="1"/>
            <a:r>
              <a:rPr lang="en-US" dirty="0"/>
              <a:t>	DS series and GS series </a:t>
            </a:r>
            <a:r>
              <a:rPr lang="en-US" dirty="0">
                <a:solidFill>
                  <a:srgbClr val="FFFFFF"/>
                </a:solidFill>
              </a:rPr>
              <a:t>VM sizes</a:t>
            </a:r>
          </a:p>
          <a:p>
            <a:pPr lvl="1"/>
            <a:endParaRPr lang="en-US" dirty="0">
              <a:solidFill>
                <a:srgbClr val="FFFFFF"/>
              </a:solidFill>
            </a:endParaRPr>
          </a:p>
          <a:p>
            <a:pPr lvl="1"/>
            <a:r>
              <a:rPr lang="en-US" dirty="0">
                <a:solidFill>
                  <a:srgbClr val="FFFFFF"/>
                </a:solidFill>
              </a:rPr>
              <a:t>	64 TB capacity with bandwidth up to 2000 MB per/sec and 80,000 IOPS per VM</a:t>
            </a:r>
          </a:p>
          <a:p>
            <a:pPr lvl="1"/>
            <a:endParaRPr lang="en-US" dirty="0">
              <a:solidFill>
                <a:srgbClr val="FFFFFF"/>
              </a:solidFill>
            </a:endParaRPr>
          </a:p>
          <a:p>
            <a:pPr lvl="1"/>
            <a:r>
              <a:rPr lang="en-US" dirty="0">
                <a:solidFill>
                  <a:srgbClr val="FFFFFF"/>
                </a:solidFill>
              </a:rPr>
              <a:t>	Competitive overall cost for IO intensive scenarios</a:t>
            </a:r>
          </a:p>
          <a:p>
            <a:pPr lvl="1"/>
            <a:r>
              <a:rPr lang="en-US" dirty="0">
                <a:solidFill>
                  <a:srgbClr val="FFFFFF"/>
                </a:solidFill>
              </a:rPr>
              <a:t>	</a:t>
            </a:r>
          </a:p>
          <a:p>
            <a:pPr lvl="1"/>
            <a:endParaRPr lang="en-US" dirty="0"/>
          </a:p>
          <a:p>
            <a:pPr lvl="1"/>
            <a:endParaRPr lang="en-US" dirty="0"/>
          </a:p>
        </p:txBody>
      </p:sp>
      <p:sp>
        <p:nvSpPr>
          <p:cNvPr id="6" name="TextBox 11"/>
          <p:cNvSpPr txBox="1"/>
          <p:nvPr/>
        </p:nvSpPr>
        <p:spPr>
          <a:xfrm>
            <a:off x="3967829" y="4848483"/>
            <a:ext cx="1719618" cy="58477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1600" b="1" dirty="0">
                <a:ln w="0"/>
                <a:effectLst>
                  <a:outerShdw blurRad="38100" dist="19050" dir="2700000" algn="tl" rotWithShape="0">
                    <a:schemeClr val="dk1">
                      <a:alpha val="40000"/>
                    </a:schemeClr>
                  </a:outerShdw>
                </a:effectLst>
              </a:rPr>
              <a:t>8,000 IOPS </a:t>
            </a:r>
          </a:p>
          <a:p>
            <a:pPr algn="ctr"/>
            <a:r>
              <a:rPr lang="en-US" sz="1600" b="1" dirty="0">
                <a:ln w="0"/>
                <a:effectLst>
                  <a:outerShdw blurRad="38100" dist="19050" dir="2700000" algn="tl" rotWithShape="0">
                    <a:schemeClr val="dk1">
                      <a:alpha val="40000"/>
                    </a:schemeClr>
                  </a:outerShdw>
                </a:effectLst>
              </a:rPr>
              <a:t>$1,712</a:t>
            </a:r>
          </a:p>
        </p:txBody>
      </p:sp>
      <p:sp>
        <p:nvSpPr>
          <p:cNvPr id="7" name="Rounded Rectangle 6"/>
          <p:cNvSpPr/>
          <p:nvPr/>
        </p:nvSpPr>
        <p:spPr>
          <a:xfrm>
            <a:off x="2354467" y="4258412"/>
            <a:ext cx="1883391" cy="799935"/>
          </a:xfrm>
          <a:prstGeom prst="roundRect">
            <a:avLst/>
          </a:prstGeom>
          <a:solidFill>
            <a:schemeClr val="bg1">
              <a:lumMod val="20000"/>
              <a:lumOff val="80000"/>
            </a:schemeClr>
          </a:solidFill>
          <a:ln>
            <a:solidFill>
              <a:schemeClr val="bg1">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400" dirty="0"/>
              <a:t>A7 VM</a:t>
            </a:r>
          </a:p>
          <a:p>
            <a:pPr algn="ctr"/>
            <a:r>
              <a:rPr lang="en-US" sz="1400" dirty="0"/>
              <a:t>8 cores</a:t>
            </a:r>
          </a:p>
          <a:p>
            <a:pPr algn="ctr"/>
            <a:r>
              <a:rPr lang="en-US" sz="1400" dirty="0"/>
              <a:t>~$893 per month</a:t>
            </a:r>
          </a:p>
        </p:txBody>
      </p:sp>
      <p:sp>
        <p:nvSpPr>
          <p:cNvPr id="8" name="Can 7"/>
          <p:cNvSpPr/>
          <p:nvPr/>
        </p:nvSpPr>
        <p:spPr>
          <a:xfrm>
            <a:off x="2395409" y="5140871"/>
            <a:ext cx="1801505" cy="745344"/>
          </a:xfrm>
          <a:prstGeom prst="can">
            <a:avLst/>
          </a:prstGeom>
          <a:solidFill>
            <a:schemeClr val="tx2"/>
          </a:solidFill>
          <a:ln>
            <a:solidFill>
              <a:schemeClr val="bg1">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100" dirty="0"/>
              <a:t>16 1TB Std. disks  $819/month</a:t>
            </a:r>
          </a:p>
        </p:txBody>
      </p:sp>
      <p:sp>
        <p:nvSpPr>
          <p:cNvPr id="9" name="TextBox 15"/>
          <p:cNvSpPr txBox="1"/>
          <p:nvPr/>
        </p:nvSpPr>
        <p:spPr>
          <a:xfrm>
            <a:off x="1984023" y="6043625"/>
            <a:ext cx="3086504" cy="30777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1400" dirty="0">
                <a:ln w="0"/>
                <a:effectLst>
                  <a:outerShdw blurRad="38100" dist="19050" dir="2700000" algn="tl" rotWithShape="0">
                    <a:schemeClr val="dk1">
                      <a:alpha val="40000"/>
                    </a:schemeClr>
                  </a:outerShdw>
                </a:effectLst>
              </a:rPr>
              <a:t>Azure IaaS VM using Standard Disks</a:t>
            </a:r>
          </a:p>
        </p:txBody>
      </p:sp>
      <p:sp>
        <p:nvSpPr>
          <p:cNvPr id="10" name="Rectangle 9"/>
          <p:cNvSpPr/>
          <p:nvPr/>
        </p:nvSpPr>
        <p:spPr>
          <a:xfrm>
            <a:off x="6060742" y="4121405"/>
            <a:ext cx="3958966" cy="1799332"/>
          </a:xfrm>
          <a:prstGeom prst="rect">
            <a:avLst/>
          </a:prstGeom>
          <a:no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a:p>
        </p:txBody>
      </p:sp>
      <p:sp>
        <p:nvSpPr>
          <p:cNvPr id="11" name="TextBox 18"/>
          <p:cNvSpPr txBox="1"/>
          <p:nvPr/>
        </p:nvSpPr>
        <p:spPr>
          <a:xfrm>
            <a:off x="8300090" y="4823473"/>
            <a:ext cx="1719618" cy="58477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1600" b="1" dirty="0">
                <a:ln w="0"/>
                <a:effectLst>
                  <a:outerShdw blurRad="38100" dist="19050" dir="2700000" algn="tl" rotWithShape="0">
                    <a:schemeClr val="dk1">
                      <a:alpha val="40000"/>
                    </a:schemeClr>
                  </a:outerShdw>
                </a:effectLst>
              </a:rPr>
              <a:t>10,000 IOPS </a:t>
            </a:r>
          </a:p>
          <a:p>
            <a:pPr algn="ctr"/>
            <a:r>
              <a:rPr lang="en-US" sz="1600" b="1" dirty="0">
                <a:ln w="0"/>
                <a:effectLst>
                  <a:outerShdw blurRad="38100" dist="19050" dir="2700000" algn="tl" rotWithShape="0">
                    <a:schemeClr val="dk1">
                      <a:alpha val="40000"/>
                    </a:schemeClr>
                  </a:outerShdw>
                </a:effectLst>
              </a:rPr>
              <a:t>$1,403</a:t>
            </a:r>
          </a:p>
        </p:txBody>
      </p:sp>
      <p:sp>
        <p:nvSpPr>
          <p:cNvPr id="12" name="Can 11"/>
          <p:cNvSpPr/>
          <p:nvPr/>
        </p:nvSpPr>
        <p:spPr>
          <a:xfrm>
            <a:off x="6668624" y="5140871"/>
            <a:ext cx="1801505" cy="745344"/>
          </a:xfrm>
          <a:prstGeom prst="can">
            <a:avLst/>
          </a:prstGeom>
          <a:solidFill>
            <a:schemeClr val="accent3"/>
          </a:solidFill>
          <a:ln>
            <a:solidFill>
              <a:schemeClr val="bg1">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100" dirty="0"/>
              <a:t>2 P30 disks + </a:t>
            </a:r>
          </a:p>
          <a:p>
            <a:pPr algn="ctr"/>
            <a:r>
              <a:rPr lang="en-US" sz="1100" dirty="0"/>
              <a:t>14 1TB Std. disks $986/month</a:t>
            </a:r>
          </a:p>
        </p:txBody>
      </p:sp>
      <p:sp>
        <p:nvSpPr>
          <p:cNvPr id="13" name="Rounded Rectangle 12"/>
          <p:cNvSpPr/>
          <p:nvPr/>
        </p:nvSpPr>
        <p:spPr>
          <a:xfrm>
            <a:off x="6627682" y="4241985"/>
            <a:ext cx="1883391" cy="799935"/>
          </a:xfrm>
          <a:prstGeom prst="roundRect">
            <a:avLst/>
          </a:prstGeom>
          <a:solidFill>
            <a:schemeClr val="accent3"/>
          </a:solidFill>
          <a:ln>
            <a:solidFill>
              <a:schemeClr val="bg1">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400" dirty="0"/>
              <a:t>DS3 VM</a:t>
            </a:r>
          </a:p>
          <a:p>
            <a:pPr algn="ctr"/>
            <a:r>
              <a:rPr lang="en-US" sz="1400" dirty="0"/>
              <a:t>4 cores</a:t>
            </a:r>
          </a:p>
          <a:p>
            <a:pPr algn="ctr"/>
            <a:r>
              <a:rPr lang="en-US" sz="1400" dirty="0"/>
              <a:t>~$416 per month</a:t>
            </a:r>
          </a:p>
        </p:txBody>
      </p:sp>
      <p:sp>
        <p:nvSpPr>
          <p:cNvPr id="14" name="TextBox 21"/>
          <p:cNvSpPr txBox="1"/>
          <p:nvPr/>
        </p:nvSpPr>
        <p:spPr>
          <a:xfrm>
            <a:off x="6496973" y="6037652"/>
            <a:ext cx="3086504" cy="30777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1400" dirty="0">
                <a:ln w="0"/>
                <a:effectLst>
                  <a:outerShdw blurRad="38100" dist="19050" dir="2700000" algn="tl" rotWithShape="0">
                    <a:schemeClr val="dk1">
                      <a:alpha val="40000"/>
                    </a:schemeClr>
                  </a:outerShdw>
                </a:effectLst>
              </a:rPr>
              <a:t>Azure IaaS VM using Premium Disks</a:t>
            </a:r>
          </a:p>
        </p:txBody>
      </p:sp>
    </p:spTree>
    <p:extLst>
      <p:ext uri="{BB962C8B-B14F-4D97-AF65-F5344CB8AC3E}">
        <p14:creationId xmlns:p14="http://schemas.microsoft.com/office/powerpoint/2010/main" val="298422874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Additional Considerations for Data Disks</a:t>
            </a:r>
            <a:endParaRPr lang="de-DE" dirty="0"/>
          </a:p>
        </p:txBody>
      </p:sp>
      <p:sp>
        <p:nvSpPr>
          <p:cNvPr id="5" name="Text Placeholder 4"/>
          <p:cNvSpPr>
            <a:spLocks noGrp="1"/>
          </p:cNvSpPr>
          <p:nvPr>
            <p:ph sz="quarter" idx="10"/>
          </p:nvPr>
        </p:nvSpPr>
        <p:spPr>
          <a:xfrm>
            <a:off x="268288" y="1398396"/>
            <a:ext cx="11542503" cy="5002403"/>
          </a:xfrm>
        </p:spPr>
        <p:txBody>
          <a:bodyPr>
            <a:normAutofit fontScale="92500" lnSpcReduction="20000"/>
          </a:bodyPr>
          <a:lstStyle/>
          <a:p>
            <a:r>
              <a:rPr lang="en-US" dirty="0"/>
              <a:t>Disk warm-up</a:t>
            </a:r>
          </a:p>
          <a:p>
            <a:r>
              <a:rPr lang="en-US" dirty="0"/>
              <a:t>NTFS Allocation Unit Size?</a:t>
            </a:r>
          </a:p>
          <a:p>
            <a:r>
              <a:rPr lang="en-US" dirty="0"/>
              <a:t>Single vs. multiple storage accounts with a single VM</a:t>
            </a:r>
          </a:p>
          <a:p>
            <a:pPr lvl="1"/>
            <a:r>
              <a:rPr lang="en-US" dirty="0"/>
              <a:t>DO NOT SPREAD DATA FILES OF A SINGLE DATABASE INTO MULTIPLE STORAGE ACCOUNTS !!!</a:t>
            </a:r>
          </a:p>
          <a:p>
            <a:pPr lvl="2"/>
            <a:r>
              <a:rPr lang="en-US" dirty="0"/>
              <a:t>Data in different blobs not written at the same time</a:t>
            </a:r>
          </a:p>
          <a:p>
            <a:pPr lvl="2"/>
            <a:r>
              <a:rPr lang="en-US" dirty="0"/>
              <a:t>BLOBs that make up the stripe set could be out of sync </a:t>
            </a:r>
          </a:p>
          <a:p>
            <a:pPr lvl="1"/>
            <a:r>
              <a:rPr lang="en-US" dirty="0"/>
              <a:t>Instead:</a:t>
            </a:r>
          </a:p>
          <a:p>
            <a:pPr lvl="2"/>
            <a:r>
              <a:rPr lang="en-US" dirty="0"/>
              <a:t>Spread the data files across multiple disks to achieve higher IOPS/bandwidth</a:t>
            </a:r>
          </a:p>
          <a:p>
            <a:pPr lvl="1"/>
            <a:r>
              <a:rPr lang="en-US" dirty="0"/>
              <a:t>Note: a storage account has a limit of 20K </a:t>
            </a:r>
            <a:r>
              <a:rPr lang="en-US" dirty="0" err="1"/>
              <a:t>tps</a:t>
            </a:r>
            <a:r>
              <a:rPr lang="en-US" dirty="0"/>
              <a:t> </a:t>
            </a:r>
          </a:p>
          <a:p>
            <a:endParaRPr lang="de-DE" dirty="0"/>
          </a:p>
        </p:txBody>
      </p:sp>
      <p:sp>
        <p:nvSpPr>
          <p:cNvPr id="3" name="Footer Placeholder 2"/>
          <p:cNvSpPr>
            <a:spLocks noGrp="1"/>
          </p:cNvSpPr>
          <p:nvPr>
            <p:ph type="ftr" sz="quarter" idx="4294967295"/>
          </p:nvPr>
        </p:nvSpPr>
        <p:spPr/>
        <p:txBody>
          <a:bodyPr/>
          <a:lstStyle/>
          <a:p>
            <a:r>
              <a:rPr lang="de-DE"/>
              <a:t> </a:t>
            </a:r>
            <a:endParaRPr lang="de-DE" dirty="0"/>
          </a:p>
        </p:txBody>
      </p:sp>
    </p:spTree>
    <p:extLst>
      <p:ext uri="{BB962C8B-B14F-4D97-AF65-F5344CB8AC3E}">
        <p14:creationId xmlns:p14="http://schemas.microsoft.com/office/powerpoint/2010/main" val="3447230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Server AD in Azure?</a:t>
            </a:r>
          </a:p>
        </p:txBody>
      </p:sp>
      <p:sp>
        <p:nvSpPr>
          <p:cNvPr id="3" name="Content Placeholder 2"/>
          <p:cNvSpPr>
            <a:spLocks noGrp="1"/>
          </p:cNvSpPr>
          <p:nvPr>
            <p:ph sz="quarter" idx="10"/>
          </p:nvPr>
        </p:nvSpPr>
        <p:spPr>
          <a:xfrm>
            <a:off x="268288" y="1398397"/>
            <a:ext cx="11542503" cy="5256403"/>
          </a:xfrm>
        </p:spPr>
        <p:txBody>
          <a:bodyPr>
            <a:normAutofit fontScale="92500" lnSpcReduction="20000"/>
          </a:bodyPr>
          <a:lstStyle/>
          <a:p>
            <a:r>
              <a:rPr lang="en-US" dirty="0"/>
              <a:t>Migration of existing on-premises workloads</a:t>
            </a:r>
          </a:p>
          <a:p>
            <a:endParaRPr lang="en-US" dirty="0"/>
          </a:p>
          <a:p>
            <a:r>
              <a:rPr lang="en-US" dirty="0"/>
              <a:t>Workload specific requirements</a:t>
            </a:r>
          </a:p>
          <a:p>
            <a:pPr lvl="1"/>
            <a:r>
              <a:rPr lang="en-US" dirty="0"/>
              <a:t>Example: SQL Server Always-On Cluster</a:t>
            </a:r>
          </a:p>
          <a:p>
            <a:endParaRPr lang="en-US" dirty="0"/>
          </a:p>
          <a:p>
            <a:r>
              <a:rPr lang="en-US" dirty="0"/>
              <a:t>Disaster recovery</a:t>
            </a:r>
          </a:p>
          <a:p>
            <a:endParaRPr lang="en-US" dirty="0"/>
          </a:p>
          <a:p>
            <a:r>
              <a:rPr lang="en-US" dirty="0"/>
              <a:t>Dev/Test</a:t>
            </a:r>
          </a:p>
          <a:p>
            <a:endParaRPr lang="en-US" dirty="0"/>
          </a:p>
          <a:p>
            <a:r>
              <a:rPr lang="en-US" dirty="0"/>
              <a:t>Hybrid</a:t>
            </a:r>
          </a:p>
        </p:txBody>
      </p:sp>
    </p:spTree>
    <p:extLst>
      <p:ext uri="{BB962C8B-B14F-4D97-AF65-F5344CB8AC3E}">
        <p14:creationId xmlns:p14="http://schemas.microsoft.com/office/powerpoint/2010/main" val="276239411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Disk Caching Best Practices for SQL Server</a:t>
            </a:r>
            <a:endParaRPr lang="de-DE" dirty="0"/>
          </a:p>
        </p:txBody>
      </p:sp>
      <p:sp>
        <p:nvSpPr>
          <p:cNvPr id="5" name="Content Placeholder 4"/>
          <p:cNvSpPr>
            <a:spLocks noGrp="1"/>
          </p:cNvSpPr>
          <p:nvPr>
            <p:ph sz="quarter" idx="10"/>
          </p:nvPr>
        </p:nvSpPr>
        <p:spPr>
          <a:xfrm>
            <a:off x="268288" y="1387776"/>
            <a:ext cx="5494536" cy="4647264"/>
          </a:xfrm>
        </p:spPr>
        <p:txBody>
          <a:bodyPr>
            <a:normAutofit fontScale="55000" lnSpcReduction="20000"/>
          </a:bodyPr>
          <a:lstStyle/>
          <a:p>
            <a:r>
              <a:rPr lang="de-DE" dirty="0"/>
              <a:t>OS Disk</a:t>
            </a:r>
          </a:p>
          <a:p>
            <a:r>
              <a:rPr lang="de-DE" dirty="0"/>
              <a:t>“Read Write” (default) reduces read latency for IO intensive workloads with smaller DBs (&lt;=10GB) </a:t>
            </a:r>
          </a:p>
          <a:p>
            <a:pPr lvl="1"/>
            <a:r>
              <a:rPr lang="de-DE" dirty="0"/>
              <a:t>Working set can fit in disk cache or memory, reducing blob storage IO</a:t>
            </a:r>
          </a:p>
          <a:p>
            <a:r>
              <a:rPr lang="de-DE" dirty="0"/>
              <a:t>Data disks </a:t>
            </a:r>
          </a:p>
          <a:p>
            <a:r>
              <a:rPr lang="de-DE" dirty="0"/>
              <a:t>Cache setting depends on the IO pattern and workload intensity</a:t>
            </a:r>
          </a:p>
          <a:p>
            <a:r>
              <a:rPr lang="de-DE" dirty="0"/>
              <a:t>Use default of “None” (disable) for higher rate of random IOs (e.g. OLTP) &amp; higher throughput</a:t>
            </a:r>
          </a:p>
          <a:p>
            <a:pPr lvl="1"/>
            <a:r>
              <a:rPr lang="de-DE" dirty="0"/>
              <a:t>Bypasses physical host local disks, maximizing IO rate</a:t>
            </a:r>
          </a:p>
          <a:p>
            <a:r>
              <a:rPr lang="de-DE" dirty="0"/>
              <a:t>Consider enabling read cache for latency sensitive read heavy workloads</a:t>
            </a:r>
          </a:p>
        </p:txBody>
      </p:sp>
      <p:pic>
        <p:nvPicPr>
          <p:cNvPr id="12" name="Content Placeholder 11"/>
          <p:cNvPicPr>
            <a:picLocks noGrp="1" noChangeAspect="1"/>
          </p:cNvPicPr>
          <p:nvPr>
            <p:ph sz="quarter" idx="11"/>
          </p:nvPr>
        </p:nvPicPr>
        <p:blipFill>
          <a:blip r:embed="rId3"/>
          <a:stretch>
            <a:fillRect/>
          </a:stretch>
        </p:blipFill>
        <p:spPr>
          <a:xfrm>
            <a:off x="5965062" y="1731240"/>
            <a:ext cx="5957700" cy="4303800"/>
          </a:xfrm>
        </p:spPr>
      </p:pic>
      <p:sp>
        <p:nvSpPr>
          <p:cNvPr id="10" name="Rectangle 9"/>
          <p:cNvSpPr/>
          <p:nvPr/>
        </p:nvSpPr>
        <p:spPr bwMode="auto">
          <a:xfrm>
            <a:off x="6365433" y="3140644"/>
            <a:ext cx="1565870" cy="273552"/>
          </a:xfrm>
          <a:prstGeom prst="rect">
            <a:avLst/>
          </a:prstGeom>
          <a:solidFill>
            <a:srgbClr val="F3F3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0697389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Backup Benefits</a:t>
            </a:r>
          </a:p>
        </p:txBody>
      </p:sp>
      <p:sp>
        <p:nvSpPr>
          <p:cNvPr id="4" name="TextBox 3"/>
          <p:cNvSpPr txBox="1"/>
          <p:nvPr/>
        </p:nvSpPr>
        <p:spPr>
          <a:xfrm>
            <a:off x="215372" y="1329276"/>
            <a:ext cx="10163662" cy="3256623"/>
          </a:xfrm>
          <a:prstGeom prst="rect">
            <a:avLst/>
          </a:prstGeom>
          <a:noFill/>
        </p:spPr>
        <p:txBody>
          <a:bodyPr wrap="square" lIns="179285" tIns="143428" rIns="179285" bIns="143428" rtlCol="0">
            <a:spAutoFit/>
          </a:bodyPr>
          <a:lstStyle/>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Decrease reliance on tape backup to save money and increase agility</a:t>
            </a: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Have confidence in the safety of your data with Azure’s cutting-edge security, privacy, and compliance practices</a:t>
            </a: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Decrease the management overhead of backup processes with automation</a:t>
            </a: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Reduce the dependence on offsite tape backup to accelerate recovery time</a:t>
            </a:r>
          </a:p>
          <a:p>
            <a:pPr marL="285750" indent="-285750">
              <a:lnSpc>
                <a:spcPct val="90000"/>
              </a:lnSpc>
              <a:spcAft>
                <a:spcPts val="588"/>
              </a:spcAft>
              <a:buFont typeface="Arial" panose="020B0604020202020204" pitchFamily="34" charset="0"/>
              <a:buChar char="•"/>
            </a:pPr>
            <a:r>
              <a:rPr lang="en-US" sz="2400" dirty="0"/>
              <a:t>Long term retention 99+ years</a:t>
            </a:r>
          </a:p>
        </p:txBody>
      </p:sp>
    </p:spTree>
    <p:extLst>
      <p:ext uri="{BB962C8B-B14F-4D97-AF65-F5344CB8AC3E}">
        <p14:creationId xmlns:p14="http://schemas.microsoft.com/office/powerpoint/2010/main" val="288921219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Linux on Azure</a:t>
            </a:r>
          </a:p>
        </p:txBody>
      </p:sp>
    </p:spTree>
    <p:extLst>
      <p:ext uri="{BB962C8B-B14F-4D97-AF65-F5344CB8AC3E}">
        <p14:creationId xmlns:p14="http://schemas.microsoft.com/office/powerpoint/2010/main" val="180060966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Azure-Endorsed Linux Distributions</a:t>
            </a:r>
          </a:p>
        </p:txBody>
      </p:sp>
      <p:sp>
        <p:nvSpPr>
          <p:cNvPr id="3" name="Content Placeholder 2"/>
          <p:cNvSpPr>
            <a:spLocks noGrp="1"/>
          </p:cNvSpPr>
          <p:nvPr>
            <p:ph sz="quarter" idx="10"/>
          </p:nvPr>
        </p:nvSpPr>
        <p:spPr>
          <a:xfrm>
            <a:off x="268288" y="1398397"/>
            <a:ext cx="7265721" cy="2425279"/>
          </a:xfrm>
        </p:spPr>
        <p:txBody>
          <a:bodyPr/>
          <a:lstStyle/>
          <a:p>
            <a:r>
              <a:rPr lang="en-US" sz="3200" dirty="0"/>
              <a:t>Created by partners, curated &amp; tested by Microsoft</a:t>
            </a:r>
          </a:p>
          <a:p>
            <a:r>
              <a:rPr lang="en-US" sz="3200" dirty="0"/>
              <a:t>Standard Images</a:t>
            </a:r>
          </a:p>
          <a:p>
            <a:pPr marL="558800" lvl="2" indent="-342900">
              <a:buClr>
                <a:schemeClr val="tx2"/>
              </a:buClr>
            </a:pPr>
            <a:r>
              <a:rPr lang="en-US" sz="2400" dirty="0"/>
              <a:t>Contact Linux vendor/partner for Linux support</a:t>
            </a:r>
          </a:p>
          <a:p>
            <a:pPr marL="558800" lvl="2" indent="-342900">
              <a:buClr>
                <a:schemeClr val="tx2"/>
              </a:buClr>
            </a:pPr>
            <a:r>
              <a:rPr lang="en-US" sz="2400" dirty="0"/>
              <a:t>Azure-related issues supported by Microsoft</a:t>
            </a:r>
          </a:p>
        </p:txBody>
      </p:sp>
      <p:sp>
        <p:nvSpPr>
          <p:cNvPr id="4" name="Rectangle 3"/>
          <p:cNvSpPr/>
          <p:nvPr/>
        </p:nvSpPr>
        <p:spPr>
          <a:xfrm>
            <a:off x="486645" y="3941848"/>
            <a:ext cx="7268821" cy="2419124"/>
          </a:xfrm>
          <a:prstGeom prst="rect">
            <a:avLst/>
          </a:prstGeom>
        </p:spPr>
        <p:txBody>
          <a:bodyPr wrap="square">
            <a:spAutoFit/>
          </a:bodyPr>
          <a:lstStyle/>
          <a:p>
            <a:pPr marL="336145" indent="-336145" defTabSz="914367">
              <a:lnSpc>
                <a:spcPct val="90000"/>
              </a:lnSpc>
              <a:spcBef>
                <a:spcPct val="20000"/>
              </a:spcBef>
              <a:buSzPct val="90000"/>
              <a:buFont typeface="Arial" pitchFamily="34" charset="0"/>
              <a:buChar char="•"/>
            </a:pPr>
            <a:r>
              <a:rPr lang="en-US" sz="3200" dirty="0">
                <a:gradFill>
                  <a:gsLst>
                    <a:gs pos="1250">
                      <a:schemeClr val="tx1"/>
                    </a:gs>
                    <a:gs pos="100000">
                      <a:schemeClr val="tx1"/>
                    </a:gs>
                  </a:gsLst>
                  <a:lin ang="5400000" scaled="0"/>
                </a:gradFill>
                <a:latin typeface="+mj-lt"/>
                <a:cs typeface="Segoe UI" panose="020B0502040204020203" pitchFamily="34" charset="0"/>
              </a:rPr>
              <a:t>Premium Images</a:t>
            </a:r>
          </a:p>
          <a:p>
            <a:pPr marL="558800" lvl="2" indent="-342900" defTabSz="914367">
              <a:lnSpc>
                <a:spcPct val="90000"/>
              </a:lnSpc>
              <a:spcBef>
                <a:spcPct val="20000"/>
              </a:spcBef>
              <a:buClr>
                <a:schemeClr val="tx2"/>
              </a:buClr>
              <a:buSzPct val="90000"/>
              <a:buFont typeface="Arial" pitchFamily="34" charset="0"/>
              <a:buChar char="•"/>
            </a:pPr>
            <a:r>
              <a:rPr lang="en-US" sz="2400" dirty="0">
                <a:gradFill>
                  <a:gsLst>
                    <a:gs pos="1250">
                      <a:schemeClr val="tx1"/>
                    </a:gs>
                    <a:gs pos="100000">
                      <a:schemeClr val="tx1"/>
                    </a:gs>
                  </a:gsLst>
                  <a:lin ang="5400000" scaled="0"/>
                </a:gradFill>
                <a:latin typeface="+mj-lt"/>
                <a:cs typeface="Segoe UI" panose="020B0502040204020203" pitchFamily="34" charset="0"/>
              </a:rPr>
              <a:t>Microsoft engages the Linux vendor/partner on behalf of the customer for support </a:t>
            </a:r>
          </a:p>
          <a:p>
            <a:pPr marL="558800" lvl="2" indent="-342900" defTabSz="914367">
              <a:lnSpc>
                <a:spcPct val="90000"/>
              </a:lnSpc>
              <a:spcBef>
                <a:spcPct val="20000"/>
              </a:spcBef>
              <a:buClr>
                <a:schemeClr val="tx2"/>
              </a:buClr>
              <a:buSzPct val="90000"/>
              <a:buFont typeface="Arial" pitchFamily="34" charset="0"/>
              <a:buChar char="•"/>
            </a:pPr>
            <a:r>
              <a:rPr lang="en-US" sz="2400" dirty="0">
                <a:gradFill>
                  <a:gsLst>
                    <a:gs pos="1250">
                      <a:schemeClr val="tx1"/>
                    </a:gs>
                    <a:gs pos="100000">
                      <a:schemeClr val="tx1"/>
                    </a:gs>
                  </a:gsLst>
                  <a:lin ang="5400000" scaled="0"/>
                </a:gradFill>
                <a:latin typeface="+mj-lt"/>
                <a:cs typeface="Segoe UI" panose="020B0502040204020203" pitchFamily="34" charset="0"/>
              </a:rPr>
              <a:t>Includes updates, patches, and support through 24x7 web, email, chat and phone </a:t>
            </a:r>
          </a:p>
          <a:p>
            <a:pPr marL="558800" lvl="2" indent="-342900" defTabSz="914367">
              <a:lnSpc>
                <a:spcPct val="90000"/>
              </a:lnSpc>
              <a:spcBef>
                <a:spcPct val="20000"/>
              </a:spcBef>
              <a:buClr>
                <a:schemeClr val="tx2"/>
              </a:buClr>
              <a:buSzPct val="90000"/>
              <a:buFont typeface="Arial" pitchFamily="34" charset="0"/>
              <a:buChar char="•"/>
            </a:pPr>
            <a:r>
              <a:rPr lang="en-US" sz="2400" dirty="0">
                <a:solidFill>
                  <a:srgbClr val="FFFF00"/>
                </a:solidFill>
                <a:latin typeface="+mj-lt"/>
                <a:cs typeface="Segoe UI" panose="020B0502040204020203" pitchFamily="34" charset="0"/>
              </a:rPr>
              <a:t>SUSE SLES 11SP3 is the only one certified for SAP</a:t>
            </a:r>
          </a:p>
        </p:txBody>
      </p:sp>
      <p:grpSp>
        <p:nvGrpSpPr>
          <p:cNvPr id="5" name="Group 4"/>
          <p:cNvGrpSpPr/>
          <p:nvPr/>
        </p:nvGrpSpPr>
        <p:grpSpPr>
          <a:xfrm>
            <a:off x="9554679" y="2795191"/>
            <a:ext cx="1175322" cy="1626795"/>
            <a:chOff x="863954" y="2430462"/>
            <a:chExt cx="1175322" cy="1626795"/>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7" y="2430462"/>
              <a:ext cx="977592" cy="985831"/>
            </a:xfrm>
            <a:prstGeom prst="rect">
              <a:avLst/>
            </a:prstGeom>
          </p:spPr>
        </p:pic>
        <p:sp>
          <p:nvSpPr>
            <p:cNvPr id="7" name="Rectangle 6"/>
            <p:cNvSpPr/>
            <p:nvPr/>
          </p:nvSpPr>
          <p:spPr>
            <a:xfrm>
              <a:off x="863954" y="3410926"/>
              <a:ext cx="1175322" cy="646331"/>
            </a:xfrm>
            <a:prstGeom prst="rect">
              <a:avLst/>
            </a:prstGeom>
          </p:spPr>
          <p:txBody>
            <a:bodyPr wrap="none">
              <a:spAutoFit/>
            </a:bodyPr>
            <a:lstStyle/>
            <a:p>
              <a:r>
                <a:rPr lang="en-US" dirty="0">
                  <a:solidFill>
                    <a:srgbClr val="FFFFFF"/>
                  </a:solidFill>
                </a:rPr>
                <a:t>Canonical</a:t>
              </a:r>
            </a:p>
            <a:p>
              <a:pPr algn="ctr"/>
              <a:r>
                <a:rPr lang="en-US" dirty="0">
                  <a:solidFill>
                    <a:srgbClr val="FFFFFF"/>
                  </a:solidFill>
                </a:rPr>
                <a:t>Ubuntu</a:t>
              </a:r>
            </a:p>
          </p:txBody>
        </p:sp>
      </p:grpSp>
      <p:grpSp>
        <p:nvGrpSpPr>
          <p:cNvPr id="8" name="Group 7"/>
          <p:cNvGrpSpPr/>
          <p:nvPr/>
        </p:nvGrpSpPr>
        <p:grpSpPr>
          <a:xfrm>
            <a:off x="7928503" y="2795191"/>
            <a:ext cx="1651607" cy="1633750"/>
            <a:chOff x="1914067" y="2428874"/>
            <a:chExt cx="1651607" cy="163375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5837" y="2428874"/>
              <a:ext cx="977592" cy="985831"/>
            </a:xfrm>
            <a:prstGeom prst="rect">
              <a:avLst/>
            </a:prstGeom>
          </p:spPr>
        </p:pic>
        <p:sp>
          <p:nvSpPr>
            <p:cNvPr id="10" name="Rectangle 9"/>
            <p:cNvSpPr/>
            <p:nvPr/>
          </p:nvSpPr>
          <p:spPr>
            <a:xfrm>
              <a:off x="1914067" y="3416293"/>
              <a:ext cx="1651607" cy="646331"/>
            </a:xfrm>
            <a:prstGeom prst="rect">
              <a:avLst/>
            </a:prstGeom>
          </p:spPr>
          <p:txBody>
            <a:bodyPr wrap="none">
              <a:spAutoFit/>
            </a:bodyPr>
            <a:lstStyle/>
            <a:p>
              <a:pPr algn="ctr"/>
              <a:r>
                <a:rPr lang="en-US" dirty="0" err="1">
                  <a:solidFill>
                    <a:srgbClr val="FFFFFF"/>
                  </a:solidFill>
                </a:rPr>
                <a:t>OpenLogic</a:t>
              </a:r>
              <a:endParaRPr lang="en-US" dirty="0">
                <a:solidFill>
                  <a:srgbClr val="FFFFFF"/>
                </a:solidFill>
              </a:endParaRPr>
            </a:p>
            <a:p>
              <a:pPr algn="ctr"/>
              <a:r>
                <a:rPr lang="en-US" dirty="0">
                  <a:solidFill>
                    <a:srgbClr val="FFFFFF"/>
                  </a:solidFill>
                </a:rPr>
                <a:t>CentOS-based</a:t>
              </a:r>
            </a:p>
          </p:txBody>
        </p:sp>
      </p:gr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7680" y="4992448"/>
            <a:ext cx="977592" cy="985831"/>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0974" y="1163029"/>
            <a:ext cx="977592" cy="985831"/>
          </a:xfrm>
          <a:prstGeom prst="rect">
            <a:avLst/>
          </a:prstGeom>
        </p:spPr>
      </p:pic>
      <p:sp>
        <p:nvSpPr>
          <p:cNvPr id="13" name="Rectangle 12"/>
          <p:cNvSpPr/>
          <p:nvPr/>
        </p:nvSpPr>
        <p:spPr>
          <a:xfrm>
            <a:off x="9506863" y="2144150"/>
            <a:ext cx="1270955" cy="369332"/>
          </a:xfrm>
          <a:prstGeom prst="rect">
            <a:avLst/>
          </a:prstGeom>
        </p:spPr>
        <p:txBody>
          <a:bodyPr wrap="square">
            <a:spAutoFit/>
          </a:bodyPr>
          <a:lstStyle/>
          <a:p>
            <a:pPr algn="ctr"/>
            <a:r>
              <a:rPr lang="en-US" dirty="0" err="1">
                <a:solidFill>
                  <a:srgbClr val="FFFFFF"/>
                </a:solidFill>
              </a:rPr>
              <a:t>openSUSE</a:t>
            </a:r>
            <a:endParaRPr lang="en-US" dirty="0">
              <a:solidFill>
                <a:srgbClr val="FFFFFF"/>
              </a:solidFill>
            </a:endParaRPr>
          </a:p>
        </p:txBody>
      </p:sp>
      <p:grpSp>
        <p:nvGrpSpPr>
          <p:cNvPr id="14" name="Group 13"/>
          <p:cNvGrpSpPr/>
          <p:nvPr/>
        </p:nvGrpSpPr>
        <p:grpSpPr>
          <a:xfrm>
            <a:off x="8228888" y="1163029"/>
            <a:ext cx="977592" cy="985831"/>
            <a:chOff x="3551237" y="1812168"/>
            <a:chExt cx="1095528" cy="1095528"/>
          </a:xfrm>
        </p:grpSpPr>
        <p:sp>
          <p:nvSpPr>
            <p:cNvPr id="15" name="Rectangle 14"/>
            <p:cNvSpPr/>
            <p:nvPr/>
          </p:nvSpPr>
          <p:spPr bwMode="auto">
            <a:xfrm>
              <a:off x="3551237" y="1812168"/>
              <a:ext cx="1095528" cy="10955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2751" y="1883682"/>
              <a:ext cx="952500" cy="952500"/>
            </a:xfrm>
            <a:prstGeom prst="rect">
              <a:avLst/>
            </a:prstGeom>
          </p:spPr>
        </p:pic>
      </p:grpSp>
      <p:sp>
        <p:nvSpPr>
          <p:cNvPr id="17" name="Rectangle 16"/>
          <p:cNvSpPr/>
          <p:nvPr/>
        </p:nvSpPr>
        <p:spPr>
          <a:xfrm>
            <a:off x="8211362" y="2148860"/>
            <a:ext cx="1012642" cy="646331"/>
          </a:xfrm>
          <a:prstGeom prst="rect">
            <a:avLst/>
          </a:prstGeom>
        </p:spPr>
        <p:txBody>
          <a:bodyPr wrap="square">
            <a:spAutoFit/>
          </a:bodyPr>
          <a:lstStyle/>
          <a:p>
            <a:pPr algn="ctr"/>
            <a:r>
              <a:rPr lang="en-US" dirty="0">
                <a:solidFill>
                  <a:srgbClr val="FFFFFF"/>
                </a:solidFill>
              </a:rPr>
              <a:t>Oracle</a:t>
            </a:r>
          </a:p>
          <a:p>
            <a:pPr algn="ctr"/>
            <a:r>
              <a:rPr lang="en-US" dirty="0">
                <a:solidFill>
                  <a:srgbClr val="FFFFFF"/>
                </a:solidFill>
              </a:rPr>
              <a:t>Linux</a:t>
            </a:r>
          </a:p>
        </p:txBody>
      </p:sp>
      <p:sp>
        <p:nvSpPr>
          <p:cNvPr id="18" name="Rectangle 17"/>
          <p:cNvSpPr/>
          <p:nvPr/>
        </p:nvSpPr>
        <p:spPr>
          <a:xfrm>
            <a:off x="8211362" y="5992740"/>
            <a:ext cx="2357905" cy="646331"/>
          </a:xfrm>
          <a:prstGeom prst="rect">
            <a:avLst/>
          </a:prstGeom>
        </p:spPr>
        <p:txBody>
          <a:bodyPr wrap="square">
            <a:spAutoFit/>
          </a:bodyPr>
          <a:lstStyle/>
          <a:p>
            <a:pPr algn="ctr"/>
            <a:r>
              <a:rPr lang="en-US" dirty="0">
                <a:solidFill>
                  <a:srgbClr val="FFFFFF"/>
                </a:solidFill>
              </a:rPr>
              <a:t>SUSE Linux Enterprise Server</a:t>
            </a:r>
          </a:p>
        </p:txBody>
      </p:sp>
    </p:spTree>
    <p:extLst>
      <p:ext uri="{BB962C8B-B14F-4D97-AF65-F5344CB8AC3E}">
        <p14:creationId xmlns:p14="http://schemas.microsoft.com/office/powerpoint/2010/main" val="2726371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6"/>
            <a:ext cx="11653523" cy="3834992"/>
          </a:xfrm>
        </p:spPr>
        <p:txBody>
          <a:bodyPr>
            <a:normAutofit fontScale="92500" lnSpcReduction="10000"/>
          </a:bodyPr>
          <a:lstStyle/>
          <a:p>
            <a:r>
              <a:rPr lang="en-US" dirty="0"/>
              <a:t>Available in Azure-endorsed Linux distributions or directly from </a:t>
            </a:r>
            <a:r>
              <a:rPr lang="en-US" dirty="0" err="1"/>
              <a:t>Github</a:t>
            </a:r>
            <a:endParaRPr lang="en-US" dirty="0"/>
          </a:p>
          <a:p>
            <a:endParaRPr lang="en-US" dirty="0"/>
          </a:p>
          <a:p>
            <a:r>
              <a:rPr lang="en-US" dirty="0"/>
              <a:t>Installation using a RPM or DEB package is preferred</a:t>
            </a:r>
          </a:p>
          <a:p>
            <a:endParaRPr lang="en-US" dirty="0"/>
          </a:p>
          <a:p>
            <a:r>
              <a:rPr lang="en-US" dirty="0"/>
              <a:t>Manual installation by copying </a:t>
            </a:r>
            <a:r>
              <a:rPr lang="en-US" dirty="0" err="1"/>
              <a:t>waagent</a:t>
            </a:r>
            <a:r>
              <a:rPr lang="en-US" dirty="0"/>
              <a:t> to /</a:t>
            </a:r>
            <a:r>
              <a:rPr lang="en-US" dirty="0" err="1"/>
              <a:t>usr</a:t>
            </a:r>
            <a:r>
              <a:rPr lang="en-US" dirty="0"/>
              <a:t>/</a:t>
            </a:r>
            <a:r>
              <a:rPr lang="en-US" dirty="0" err="1"/>
              <a:t>sbin</a:t>
            </a:r>
            <a:r>
              <a:rPr lang="en-US" dirty="0"/>
              <a:t>/</a:t>
            </a:r>
            <a:r>
              <a:rPr lang="en-US" dirty="0" err="1"/>
              <a:t>waagent</a:t>
            </a:r>
            <a:r>
              <a:rPr lang="en-US" dirty="0"/>
              <a:t> and running:</a:t>
            </a:r>
          </a:p>
        </p:txBody>
      </p:sp>
      <p:sp>
        <p:nvSpPr>
          <p:cNvPr id="3" name="Title 2"/>
          <p:cNvSpPr>
            <a:spLocks noGrp="1"/>
          </p:cNvSpPr>
          <p:nvPr>
            <p:ph type="title"/>
          </p:nvPr>
        </p:nvSpPr>
        <p:spPr/>
        <p:txBody>
          <a:bodyPr/>
          <a:lstStyle/>
          <a:p>
            <a:r>
              <a:rPr lang="en-US" dirty="0"/>
              <a:t>Installing the Azure Linux Agent</a:t>
            </a:r>
          </a:p>
        </p:txBody>
      </p:sp>
      <p:sp>
        <p:nvSpPr>
          <p:cNvPr id="10" name="Rectangle 5"/>
          <p:cNvSpPr/>
          <p:nvPr/>
        </p:nvSpPr>
        <p:spPr bwMode="auto">
          <a:xfrm>
            <a:off x="758288" y="4944369"/>
            <a:ext cx="8705529" cy="1120531"/>
          </a:xfrm>
          <a:prstGeom prst="rect">
            <a:avLst/>
          </a:prstGeom>
          <a:solidFill>
            <a:schemeClr val="tx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745" dirty="0">
                <a:solidFill>
                  <a:srgbClr val="505050"/>
                </a:solidFill>
                <a:latin typeface="Consolas" panose="020B0609020204030204" pitchFamily="49" charset="0"/>
                <a:cs typeface="Consolas" panose="020B0609020204030204" pitchFamily="49" charset="0"/>
              </a:rPr>
              <a:t># </a:t>
            </a:r>
            <a:r>
              <a:rPr lang="en-US" sz="2745" dirty="0" err="1">
                <a:solidFill>
                  <a:srgbClr val="505050"/>
                </a:solidFill>
                <a:latin typeface="Consolas" panose="020B0609020204030204" pitchFamily="49" charset="0"/>
                <a:cs typeface="Consolas" panose="020B0609020204030204" pitchFamily="49" charset="0"/>
              </a:rPr>
              <a:t>sudo</a:t>
            </a:r>
            <a:r>
              <a:rPr lang="en-US" sz="2745" dirty="0">
                <a:solidFill>
                  <a:srgbClr val="505050"/>
                </a:solidFill>
                <a:latin typeface="Consolas" panose="020B0609020204030204" pitchFamily="49" charset="0"/>
                <a:cs typeface="Consolas" panose="020B0609020204030204" pitchFamily="49" charset="0"/>
              </a:rPr>
              <a:t> </a:t>
            </a:r>
            <a:r>
              <a:rPr lang="en-US" sz="2745" dirty="0" err="1">
                <a:solidFill>
                  <a:srgbClr val="505050"/>
                </a:solidFill>
                <a:latin typeface="Consolas" panose="020B0609020204030204" pitchFamily="49" charset="0"/>
                <a:cs typeface="Consolas" panose="020B0609020204030204" pitchFamily="49" charset="0"/>
              </a:rPr>
              <a:t>chmod</a:t>
            </a:r>
            <a:r>
              <a:rPr lang="en-US" sz="2745" dirty="0">
                <a:solidFill>
                  <a:srgbClr val="505050"/>
                </a:solidFill>
                <a:latin typeface="Consolas" panose="020B0609020204030204" pitchFamily="49" charset="0"/>
                <a:cs typeface="Consolas" panose="020B0609020204030204" pitchFamily="49" charset="0"/>
              </a:rPr>
              <a:t> 755 /</a:t>
            </a:r>
            <a:r>
              <a:rPr lang="en-US" sz="2745" dirty="0" err="1">
                <a:solidFill>
                  <a:srgbClr val="505050"/>
                </a:solidFill>
                <a:latin typeface="Consolas" panose="020B0609020204030204" pitchFamily="49" charset="0"/>
                <a:cs typeface="Consolas" panose="020B0609020204030204" pitchFamily="49" charset="0"/>
              </a:rPr>
              <a:t>usr</a:t>
            </a:r>
            <a:r>
              <a:rPr lang="en-US" sz="2745" dirty="0">
                <a:solidFill>
                  <a:srgbClr val="505050"/>
                </a:solidFill>
                <a:latin typeface="Consolas" panose="020B0609020204030204" pitchFamily="49" charset="0"/>
                <a:cs typeface="Consolas" panose="020B0609020204030204" pitchFamily="49" charset="0"/>
              </a:rPr>
              <a:t>/</a:t>
            </a:r>
            <a:r>
              <a:rPr lang="en-US" sz="2745" dirty="0" err="1">
                <a:solidFill>
                  <a:srgbClr val="505050"/>
                </a:solidFill>
                <a:latin typeface="Consolas" panose="020B0609020204030204" pitchFamily="49" charset="0"/>
                <a:cs typeface="Consolas" panose="020B0609020204030204" pitchFamily="49" charset="0"/>
              </a:rPr>
              <a:t>sbin</a:t>
            </a:r>
            <a:r>
              <a:rPr lang="en-US" sz="2745" dirty="0">
                <a:solidFill>
                  <a:srgbClr val="505050"/>
                </a:solidFill>
                <a:latin typeface="Consolas" panose="020B0609020204030204" pitchFamily="49" charset="0"/>
                <a:cs typeface="Consolas" panose="020B0609020204030204" pitchFamily="49" charset="0"/>
              </a:rPr>
              <a:t>/</a:t>
            </a:r>
            <a:r>
              <a:rPr lang="en-US" sz="2745" dirty="0" err="1">
                <a:solidFill>
                  <a:srgbClr val="505050"/>
                </a:solidFill>
                <a:latin typeface="Consolas" panose="020B0609020204030204" pitchFamily="49" charset="0"/>
                <a:cs typeface="Consolas" panose="020B0609020204030204" pitchFamily="49" charset="0"/>
              </a:rPr>
              <a:t>waagent</a:t>
            </a:r>
            <a:endParaRPr lang="en-US" sz="2745" dirty="0">
              <a:solidFill>
                <a:srgbClr val="505050"/>
              </a:solidFill>
              <a:latin typeface="Consolas" panose="020B0609020204030204" pitchFamily="49" charset="0"/>
              <a:cs typeface="Consolas" panose="020B0609020204030204" pitchFamily="49" charset="0"/>
            </a:endParaRPr>
          </a:p>
          <a:p>
            <a:pPr defTabSz="914102" fontAlgn="base">
              <a:lnSpc>
                <a:spcPct val="90000"/>
              </a:lnSpc>
              <a:spcBef>
                <a:spcPct val="0"/>
              </a:spcBef>
              <a:spcAft>
                <a:spcPct val="0"/>
              </a:spcAft>
            </a:pPr>
            <a:r>
              <a:rPr lang="en-US" sz="2745" dirty="0">
                <a:solidFill>
                  <a:srgbClr val="505050"/>
                </a:solidFill>
                <a:latin typeface="Consolas" panose="020B0609020204030204" pitchFamily="49" charset="0"/>
                <a:cs typeface="Consolas" panose="020B0609020204030204" pitchFamily="49" charset="0"/>
              </a:rPr>
              <a:t># /</a:t>
            </a:r>
            <a:r>
              <a:rPr lang="en-US" sz="2745" dirty="0" err="1">
                <a:solidFill>
                  <a:srgbClr val="505050"/>
                </a:solidFill>
                <a:latin typeface="Consolas" panose="020B0609020204030204" pitchFamily="49" charset="0"/>
                <a:cs typeface="Consolas" panose="020B0609020204030204" pitchFamily="49" charset="0"/>
              </a:rPr>
              <a:t>usr</a:t>
            </a:r>
            <a:r>
              <a:rPr lang="en-US" sz="2745" dirty="0">
                <a:solidFill>
                  <a:srgbClr val="505050"/>
                </a:solidFill>
                <a:latin typeface="Consolas" panose="020B0609020204030204" pitchFamily="49" charset="0"/>
                <a:cs typeface="Consolas" panose="020B0609020204030204" pitchFamily="49" charset="0"/>
              </a:rPr>
              <a:t>/</a:t>
            </a:r>
            <a:r>
              <a:rPr lang="en-US" sz="2745" dirty="0" err="1">
                <a:solidFill>
                  <a:srgbClr val="505050"/>
                </a:solidFill>
                <a:latin typeface="Consolas" panose="020B0609020204030204" pitchFamily="49" charset="0"/>
                <a:cs typeface="Consolas" panose="020B0609020204030204" pitchFamily="49" charset="0"/>
              </a:rPr>
              <a:t>sbin</a:t>
            </a:r>
            <a:r>
              <a:rPr lang="en-US" sz="2745" dirty="0">
                <a:solidFill>
                  <a:srgbClr val="505050"/>
                </a:solidFill>
                <a:latin typeface="Consolas" panose="020B0609020204030204" pitchFamily="49" charset="0"/>
                <a:cs typeface="Consolas" panose="020B0609020204030204" pitchFamily="49" charset="0"/>
              </a:rPr>
              <a:t>/</a:t>
            </a:r>
            <a:r>
              <a:rPr lang="en-US" sz="2745" dirty="0" err="1">
                <a:solidFill>
                  <a:srgbClr val="505050"/>
                </a:solidFill>
                <a:latin typeface="Consolas" panose="020B0609020204030204" pitchFamily="49" charset="0"/>
                <a:cs typeface="Consolas" panose="020B0609020204030204" pitchFamily="49" charset="0"/>
              </a:rPr>
              <a:t>waagent</a:t>
            </a:r>
            <a:r>
              <a:rPr lang="en-US" sz="2745" dirty="0">
                <a:solidFill>
                  <a:srgbClr val="505050"/>
                </a:solidFill>
                <a:latin typeface="Consolas" panose="020B0609020204030204" pitchFamily="49" charset="0"/>
                <a:cs typeface="Consolas" panose="020B0609020204030204" pitchFamily="49" charset="0"/>
              </a:rPr>
              <a:t> -install -verbose</a:t>
            </a:r>
          </a:p>
        </p:txBody>
      </p:sp>
    </p:spTree>
    <p:extLst>
      <p:ext uri="{BB962C8B-B14F-4D97-AF65-F5344CB8AC3E}">
        <p14:creationId xmlns:p14="http://schemas.microsoft.com/office/powerpoint/2010/main" val="386976081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504117" cy="5267749"/>
          </a:xfrm>
        </p:spPr>
        <p:txBody>
          <a:bodyPr/>
          <a:lstStyle/>
          <a:p>
            <a:r>
              <a:rPr lang="en-US" sz="3600" dirty="0"/>
              <a:t>What It Does</a:t>
            </a:r>
          </a:p>
          <a:p>
            <a:pPr lvl="1"/>
            <a:r>
              <a:rPr lang="en-US" sz="2800" dirty="0"/>
              <a:t>Provisioning of the image (host name, user account, SSH keys, disk </a:t>
            </a:r>
            <a:r>
              <a:rPr lang="en-US" sz="2800" dirty="0" err="1"/>
              <a:t>mgmt</a:t>
            </a:r>
            <a:r>
              <a:rPr lang="en-US" sz="2800" dirty="0"/>
              <a:t>)</a:t>
            </a:r>
          </a:p>
          <a:p>
            <a:pPr lvl="1"/>
            <a:r>
              <a:rPr lang="en-US" sz="2800" dirty="0"/>
              <a:t>Manages networking (routes for DHCP servers, network interface name) </a:t>
            </a:r>
          </a:p>
          <a:p>
            <a:pPr lvl="1"/>
            <a:r>
              <a:rPr lang="en-US" sz="2800" dirty="0"/>
              <a:t>Kernel functions (virtual NUMA, Hyper-V entropy &amp; SCSI timeouts)</a:t>
            </a:r>
          </a:p>
          <a:p>
            <a:pPr lvl="1"/>
            <a:r>
              <a:rPr lang="en-US" sz="2800" dirty="0"/>
              <a:t>Redirects console to the serial port for debugging</a:t>
            </a:r>
          </a:p>
          <a:p>
            <a:r>
              <a:rPr lang="en-US" sz="3600" dirty="0"/>
              <a:t>How it Communicates</a:t>
            </a:r>
          </a:p>
          <a:p>
            <a:pPr lvl="1"/>
            <a:r>
              <a:rPr lang="en-US" sz="2800" dirty="0"/>
              <a:t>A boot-time attached DVD for IaaS deployments</a:t>
            </a:r>
          </a:p>
          <a:p>
            <a:pPr lvl="1"/>
            <a:r>
              <a:rPr lang="en-US" sz="2800" dirty="0"/>
              <a:t>A TCP endpoint exposing a REST API used to obtain deployment and topology configuration</a:t>
            </a:r>
          </a:p>
          <a:p>
            <a:endParaRPr lang="en-US" dirty="0"/>
          </a:p>
        </p:txBody>
      </p:sp>
      <p:sp>
        <p:nvSpPr>
          <p:cNvPr id="3" name="Title 2"/>
          <p:cNvSpPr>
            <a:spLocks noGrp="1"/>
          </p:cNvSpPr>
          <p:nvPr>
            <p:ph type="title"/>
          </p:nvPr>
        </p:nvSpPr>
        <p:spPr/>
        <p:txBody>
          <a:bodyPr/>
          <a:lstStyle/>
          <a:p>
            <a:r>
              <a:rPr lang="en-US" dirty="0"/>
              <a:t>Azure Linux Agent</a:t>
            </a:r>
          </a:p>
        </p:txBody>
      </p:sp>
    </p:spTree>
    <p:extLst>
      <p:ext uri="{BB962C8B-B14F-4D97-AF65-F5344CB8AC3E}">
        <p14:creationId xmlns:p14="http://schemas.microsoft.com/office/powerpoint/2010/main" val="345731961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About VM Extensions</a:t>
            </a:r>
          </a:p>
        </p:txBody>
      </p:sp>
      <p:sp>
        <p:nvSpPr>
          <p:cNvPr id="6" name="Text Placeholder 5"/>
          <p:cNvSpPr>
            <a:spLocks noGrp="1"/>
          </p:cNvSpPr>
          <p:nvPr>
            <p:ph sz="quarter" idx="10"/>
          </p:nvPr>
        </p:nvSpPr>
        <p:spPr>
          <a:xfrm>
            <a:off x="268928" y="1190767"/>
            <a:ext cx="10907072" cy="3576364"/>
          </a:xfrm>
        </p:spPr>
        <p:txBody>
          <a:bodyPr/>
          <a:lstStyle/>
          <a:p>
            <a:r>
              <a:rPr lang="en-US" sz="3600" dirty="0"/>
              <a:t>VM Extensions</a:t>
            </a:r>
          </a:p>
          <a:p>
            <a:pPr lvl="1">
              <a:buFont typeface="Wingdings" panose="05000000000000000000" pitchFamily="2" charset="2"/>
              <a:buChar char="§"/>
            </a:pPr>
            <a:r>
              <a:rPr lang="en-US" sz="2800" dirty="0"/>
              <a:t>Software components that extend the functionality of the VM</a:t>
            </a:r>
          </a:p>
          <a:p>
            <a:pPr lvl="1">
              <a:buFont typeface="Wingdings" panose="05000000000000000000" pitchFamily="2" charset="2"/>
              <a:buChar char="§"/>
            </a:pPr>
            <a:r>
              <a:rPr lang="en-US" sz="2800" dirty="0"/>
              <a:t>Multiple extensions can be added, updated or removed</a:t>
            </a:r>
          </a:p>
          <a:p>
            <a:pPr lvl="1">
              <a:buFont typeface="Wingdings" panose="05000000000000000000" pitchFamily="2" charset="2"/>
              <a:buChar char="§"/>
            </a:pPr>
            <a:r>
              <a:rPr lang="en-US" sz="2800" dirty="0"/>
              <a:t>Installed and managed by the Azure Linux Agent</a:t>
            </a:r>
          </a:p>
          <a:p>
            <a:r>
              <a:rPr lang="en-US" sz="3600" dirty="0"/>
              <a:t>Support for Linux</a:t>
            </a:r>
          </a:p>
          <a:p>
            <a:pPr lvl="1">
              <a:buFont typeface="Wingdings" panose="05000000000000000000" pitchFamily="2" charset="2"/>
              <a:buChar char="§"/>
            </a:pPr>
            <a:r>
              <a:rPr lang="en-US" sz="2800" dirty="0"/>
              <a:t>Recent SUSE (applicable for SAP), Ubuntu, and </a:t>
            </a:r>
            <a:r>
              <a:rPr lang="en-US" sz="2800" dirty="0" err="1"/>
              <a:t>OpenLogic</a:t>
            </a:r>
            <a:r>
              <a:rPr lang="en-US" sz="2800" dirty="0"/>
              <a:t> images have been updated to include the new agent</a:t>
            </a:r>
          </a:p>
        </p:txBody>
      </p:sp>
    </p:spTree>
    <p:extLst>
      <p:ext uri="{BB962C8B-B14F-4D97-AF65-F5344CB8AC3E}">
        <p14:creationId xmlns:p14="http://schemas.microsoft.com/office/powerpoint/2010/main" val="289409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SAP/Linux on Azure Certification</a:t>
            </a:r>
          </a:p>
        </p:txBody>
      </p:sp>
      <p:sp>
        <p:nvSpPr>
          <p:cNvPr id="3" name="Content Placeholder 2"/>
          <p:cNvSpPr>
            <a:spLocks noGrp="1"/>
          </p:cNvSpPr>
          <p:nvPr>
            <p:ph sz="quarter" idx="10"/>
          </p:nvPr>
        </p:nvSpPr>
        <p:spPr>
          <a:xfrm>
            <a:off x="268288" y="1398397"/>
            <a:ext cx="11542503" cy="4124206"/>
          </a:xfrm>
        </p:spPr>
        <p:txBody>
          <a:bodyPr/>
          <a:lstStyle/>
          <a:p>
            <a:r>
              <a:rPr lang="en-US" dirty="0"/>
              <a:t>Certified</a:t>
            </a:r>
          </a:p>
          <a:p>
            <a:pPr lvl="1">
              <a:buFont typeface="Wingdings" panose="05000000000000000000" pitchFamily="2" charset="2"/>
              <a:buChar char="§"/>
            </a:pPr>
            <a:r>
              <a:rPr lang="en-US" sz="3200" dirty="0"/>
              <a:t>SAP HANA developer, enterprise editions on SLES </a:t>
            </a:r>
          </a:p>
          <a:p>
            <a:pPr lvl="1">
              <a:buFont typeface="Wingdings" panose="05000000000000000000" pitchFamily="2" charset="2"/>
              <a:buChar char="§"/>
            </a:pPr>
            <a:r>
              <a:rPr lang="en-US" sz="3200" dirty="0"/>
              <a:t>SAP Hybris</a:t>
            </a:r>
          </a:p>
          <a:p>
            <a:r>
              <a:rPr lang="en-US" dirty="0"/>
              <a:t>We are working on</a:t>
            </a:r>
          </a:p>
          <a:p>
            <a:pPr lvl="1">
              <a:buFont typeface="Wingdings" panose="05000000000000000000" pitchFamily="2" charset="2"/>
              <a:buChar char="§"/>
            </a:pPr>
            <a:r>
              <a:rPr lang="en-US" sz="3200" dirty="0"/>
              <a:t>SAP </a:t>
            </a:r>
            <a:r>
              <a:rPr lang="en-US" sz="3200" dirty="0" err="1"/>
              <a:t>Netweaver</a:t>
            </a:r>
            <a:r>
              <a:rPr lang="en-US" sz="3200" dirty="0"/>
              <a:t> on SLES (planned for Summer 2016)</a:t>
            </a:r>
          </a:p>
          <a:p>
            <a:pPr lvl="1">
              <a:buFont typeface="Wingdings" panose="05000000000000000000" pitchFamily="2" charset="2"/>
              <a:buChar char="§"/>
            </a:pPr>
            <a:r>
              <a:rPr lang="en-US" sz="3200" dirty="0"/>
              <a:t>SAP </a:t>
            </a:r>
            <a:r>
              <a:rPr lang="en-US" sz="3200" dirty="0" err="1"/>
              <a:t>Netweaver</a:t>
            </a:r>
            <a:r>
              <a:rPr lang="en-US" sz="3200" dirty="0"/>
              <a:t> on RHEL (planned for mid 2016)</a:t>
            </a:r>
          </a:p>
          <a:p>
            <a:pPr lvl="1">
              <a:buFont typeface="Wingdings" panose="05000000000000000000" pitchFamily="2" charset="2"/>
              <a:buChar char="§"/>
            </a:pPr>
            <a:r>
              <a:rPr lang="en-US" sz="3200" dirty="0"/>
              <a:t>HANA enterprise edition on SLES (planned for summer 2016)</a:t>
            </a:r>
          </a:p>
        </p:txBody>
      </p:sp>
      <p:sp>
        <p:nvSpPr>
          <p:cNvPr id="4" name="Diagonal Stripe 3"/>
          <p:cNvSpPr/>
          <p:nvPr/>
        </p:nvSpPr>
        <p:spPr bwMode="auto">
          <a:xfrm rot="5400000">
            <a:off x="10708223" y="-85380"/>
            <a:ext cx="1398397" cy="1569156"/>
          </a:xfrm>
          <a:prstGeom prst="diagStrip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rot="2500406">
            <a:off x="10917088" y="410154"/>
            <a:ext cx="1420582" cy="276999"/>
          </a:xfrm>
          <a:prstGeom prst="rect">
            <a:avLst/>
          </a:prstGeom>
        </p:spPr>
        <p:txBody>
          <a:bodyPr wrap="none">
            <a:spAutoFit/>
          </a:bodyPr>
          <a:lstStyle/>
          <a:p>
            <a:r>
              <a:rPr lang="en-US" sz="1200"/>
              <a:t>Newly Announced</a:t>
            </a:r>
          </a:p>
        </p:txBody>
      </p:sp>
    </p:spTree>
    <p:extLst>
      <p:ext uri="{BB962C8B-B14F-4D97-AF65-F5344CB8AC3E}">
        <p14:creationId xmlns:p14="http://schemas.microsoft.com/office/powerpoint/2010/main" val="1476868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Storage to Azure</a:t>
            </a:r>
          </a:p>
        </p:txBody>
      </p:sp>
    </p:spTree>
    <p:extLst>
      <p:ext uri="{BB962C8B-B14F-4D97-AF65-F5344CB8AC3E}">
        <p14:creationId xmlns:p14="http://schemas.microsoft.com/office/powerpoint/2010/main" val="214025960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p:cNvSpPr>
          <p:nvPr/>
        </p:nvSpPr>
        <p:spPr>
          <a:xfrm>
            <a:off x="194951" y="51263"/>
            <a:ext cx="12192000" cy="645950"/>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a:lstStyle>
          <a:p>
            <a:r>
              <a:rPr lang="en-US" sz="5920"/>
              <a:t>StorSimple </a:t>
            </a:r>
            <a:r>
              <a:rPr lang="en-US" sz="5920" dirty="0"/>
              <a:t>on-premises &amp; in the cloud</a:t>
            </a:r>
          </a:p>
        </p:txBody>
      </p:sp>
      <p:sp>
        <p:nvSpPr>
          <p:cNvPr id="574" name="Text Placeholder 2"/>
          <p:cNvSpPr>
            <a:spLocks noGrp="1"/>
          </p:cNvSpPr>
          <p:nvPr>
            <p:ph type="body" sz="quarter" idx="13"/>
          </p:nvPr>
        </p:nvSpPr>
        <p:spPr>
          <a:xfrm>
            <a:off x="194950" y="944133"/>
            <a:ext cx="11893980" cy="373010"/>
          </a:xfrm>
        </p:spPr>
        <p:txBody>
          <a:bodyPr/>
          <a:lstStyle/>
          <a:p>
            <a:pPr>
              <a:lnSpc>
                <a:spcPct val="90000"/>
              </a:lnSpc>
              <a:spcAft>
                <a:spcPts val="600"/>
              </a:spcAft>
              <a:defRPr/>
            </a:pPr>
            <a:r>
              <a:rPr lang="en-US" sz="1765" i="1" dirty="0">
                <a:solidFill>
                  <a:srgbClr val="FFFF00"/>
                </a:solidFill>
              </a:rPr>
              <a:t>StorSimple connects Hyper-V, VMware and Linux servers to Azure Storage, seamlessly, with no application modification </a:t>
            </a:r>
          </a:p>
        </p:txBody>
      </p:sp>
      <p:sp>
        <p:nvSpPr>
          <p:cNvPr id="93" name="TextBox 92"/>
          <p:cNvSpPr txBox="1"/>
          <p:nvPr/>
        </p:nvSpPr>
        <p:spPr>
          <a:xfrm>
            <a:off x="2686653" y="1671739"/>
            <a:ext cx="3074947" cy="1787575"/>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a:defRPr sz="1000">
                <a:solidFill>
                  <a:schemeClr val="accent4">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139">
              <a:defRPr/>
            </a:pPr>
            <a:endParaRPr lang="en-US" sz="1961" kern="0" dirty="0">
              <a:solidFill>
                <a:srgbClr val="FFFFFF"/>
              </a:solidFill>
              <a:latin typeface="Segoe UI"/>
            </a:endParaRPr>
          </a:p>
        </p:txBody>
      </p:sp>
      <p:cxnSp>
        <p:nvCxnSpPr>
          <p:cNvPr id="94" name="Straight Connector 93"/>
          <p:cNvCxnSpPr>
            <a:stCxn id="95" idx="2"/>
          </p:cNvCxnSpPr>
          <p:nvPr/>
        </p:nvCxnSpPr>
        <p:spPr>
          <a:xfrm>
            <a:off x="1438424" y="3461635"/>
            <a:ext cx="958128" cy="1094905"/>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50114" y="1682733"/>
            <a:ext cx="2176620" cy="1778902"/>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defTabSz="914139">
              <a:defRPr sz="1961" kern="0">
                <a:solidFill>
                  <a:srgbClr val="FFFFFF"/>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96" name="TextBox 95"/>
          <p:cNvSpPr txBox="1"/>
          <p:nvPr/>
        </p:nvSpPr>
        <p:spPr>
          <a:xfrm>
            <a:off x="7581234" y="1662878"/>
            <a:ext cx="2053426" cy="1489648"/>
          </a:xfrm>
          <a:prstGeom prst="rect">
            <a:avLst/>
          </a:prstGeom>
          <a:solidFill>
            <a:schemeClr val="accent6"/>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Enterprise </a:t>
            </a:r>
          </a:p>
          <a:p>
            <a:pPr algn="ctr" defTabSz="914049">
              <a:defRPr/>
            </a:pPr>
            <a:r>
              <a:rPr lang="en-US" sz="1400" b="1" kern="0" dirty="0">
                <a:solidFill>
                  <a:prstClr val="white"/>
                </a:solidFill>
                <a:latin typeface="Segoe UI"/>
                <a:ea typeface="Segoe UI" pitchFamily="34" charset="0"/>
                <a:cs typeface="Segoe UI" pitchFamily="34" charset="0"/>
              </a:rPr>
              <a:t>Hybrid </a:t>
            </a:r>
          </a:p>
          <a:p>
            <a:pPr algn="ctr" defTabSz="914049">
              <a:defRPr/>
            </a:pPr>
            <a:r>
              <a:rPr lang="en-US" sz="1400" b="1" kern="0" dirty="0">
                <a:solidFill>
                  <a:prstClr val="white"/>
                </a:solidFill>
                <a:latin typeface="Segoe UI"/>
                <a:ea typeface="Segoe UI" pitchFamily="34" charset="0"/>
                <a:cs typeface="Segoe UI" pitchFamily="34" charset="0"/>
              </a:rPr>
              <a:t>NAS or SAN </a:t>
            </a:r>
          </a:p>
          <a:p>
            <a:pPr algn="ctr" defTabSz="914049">
              <a:defRPr/>
            </a:pPr>
            <a:r>
              <a:rPr lang="en-US" sz="1400" b="1" kern="0" dirty="0">
                <a:solidFill>
                  <a:prstClr val="white"/>
                </a:solidFill>
                <a:latin typeface="Segoe UI"/>
                <a:ea typeface="Segoe UI" pitchFamily="34" charset="0"/>
                <a:cs typeface="Segoe UI" pitchFamily="34" charset="0"/>
              </a:rPr>
              <a:t>storage </a:t>
            </a:r>
          </a:p>
        </p:txBody>
      </p:sp>
      <p:sp>
        <p:nvSpPr>
          <p:cNvPr id="97" name="TextBox 96"/>
          <p:cNvSpPr txBox="1"/>
          <p:nvPr/>
        </p:nvSpPr>
        <p:spPr>
          <a:xfrm>
            <a:off x="9813927" y="1667310"/>
            <a:ext cx="2053426" cy="1489648"/>
          </a:xfrm>
          <a:prstGeom prst="rect">
            <a:avLst/>
          </a:prstGeom>
          <a:solidFill>
            <a:schemeClr val="accent6"/>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Local or tiered volumes</a:t>
            </a:r>
          </a:p>
        </p:txBody>
      </p:sp>
      <p:sp>
        <p:nvSpPr>
          <p:cNvPr id="98" name="TextBox 97"/>
          <p:cNvSpPr txBox="1"/>
          <p:nvPr/>
        </p:nvSpPr>
        <p:spPr>
          <a:xfrm>
            <a:off x="7581257" y="3247419"/>
            <a:ext cx="2053426" cy="1489648"/>
          </a:xfrm>
          <a:prstGeom prst="rect">
            <a:avLst/>
          </a:prstGeom>
          <a:solidFill>
            <a:srgbClr val="002060"/>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Automated offsite data protection using cloud snapshots</a:t>
            </a:r>
          </a:p>
        </p:txBody>
      </p:sp>
      <p:sp>
        <p:nvSpPr>
          <p:cNvPr id="99" name="TextBox 98"/>
          <p:cNvSpPr txBox="1"/>
          <p:nvPr/>
        </p:nvSpPr>
        <p:spPr>
          <a:xfrm>
            <a:off x="9813927" y="3254750"/>
            <a:ext cx="2053426" cy="1489648"/>
          </a:xfrm>
          <a:prstGeom prst="rect">
            <a:avLst/>
          </a:prstGeom>
          <a:solidFill>
            <a:srgbClr val="002060"/>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Highly efficient, location independent disaster recovery</a:t>
            </a:r>
          </a:p>
        </p:txBody>
      </p:sp>
      <p:sp>
        <p:nvSpPr>
          <p:cNvPr id="100" name="TextBox 99"/>
          <p:cNvSpPr txBox="1"/>
          <p:nvPr/>
        </p:nvSpPr>
        <p:spPr>
          <a:xfrm>
            <a:off x="9819682" y="4843700"/>
            <a:ext cx="2039293" cy="1469171"/>
          </a:xfrm>
          <a:prstGeom prst="rect">
            <a:avLst/>
          </a:prstGeom>
          <a:solidFill>
            <a:srgbClr val="7FBA00"/>
          </a:solidFill>
          <a:ln>
            <a:noFill/>
          </a:ln>
        </p:spPr>
        <p:txBody>
          <a:bodyPr vert="horz" wrap="square" lIns="91414" tIns="91414" rIns="91414" bIns="91414" rtlCol="0" anchor="ctr">
            <a:noAutofit/>
          </a:bodyPr>
          <a:lstStyle>
            <a:defPPr>
              <a:defRPr lang="en-US"/>
            </a:defPPr>
            <a:lvl1pPr algn="ctr" defTabSz="914225">
              <a:defRPr sz="1400" kern="0">
                <a:solidFill>
                  <a:prstClr val="white"/>
                </a:solidFill>
                <a:ea typeface="Segoe UI" pitchFamily="34" charset="0"/>
                <a:cs typeface="Segoe UI" pitchFamily="34" charset="0"/>
              </a:defRPr>
            </a:lvl1pPr>
          </a:lstStyle>
          <a:p>
            <a:pPr defTabSz="896215">
              <a:defRPr/>
            </a:pPr>
            <a:r>
              <a:rPr lang="en-US" b="1" dirty="0">
                <a:latin typeface="Segoe UI"/>
              </a:rPr>
              <a:t>Consolidated storage &amp;</a:t>
            </a:r>
          </a:p>
          <a:p>
            <a:pPr defTabSz="896215">
              <a:defRPr/>
            </a:pPr>
            <a:r>
              <a:rPr lang="en-US" b="1" dirty="0">
                <a:latin typeface="Segoe UI"/>
              </a:rPr>
              <a:t>data management</a:t>
            </a:r>
          </a:p>
        </p:txBody>
      </p:sp>
      <p:sp>
        <p:nvSpPr>
          <p:cNvPr id="101" name="TextBox 100"/>
          <p:cNvSpPr txBox="1"/>
          <p:nvPr/>
        </p:nvSpPr>
        <p:spPr>
          <a:xfrm>
            <a:off x="7581232" y="4845411"/>
            <a:ext cx="2053427" cy="1489648"/>
          </a:xfrm>
          <a:prstGeom prst="rect">
            <a:avLst/>
          </a:prstGeom>
          <a:solidFill>
            <a:srgbClr val="7FBA00"/>
          </a:solidFill>
          <a:ln>
            <a:noFill/>
          </a:ln>
        </p:spPr>
        <p:txBody>
          <a:bodyPr vert="horz" wrap="square" lIns="91414" tIns="91414" rIns="91414" bIns="91414" rtlCol="0" anchor="ctr">
            <a:noAutofit/>
          </a:bodyPr>
          <a:lstStyle>
            <a:defPPr>
              <a:defRPr lang="en-US"/>
            </a:defPPr>
            <a:lvl1pPr algn="ctr" defTabSz="914225">
              <a:defRPr sz="1400" kern="0">
                <a:solidFill>
                  <a:prstClr val="white"/>
                </a:solidFill>
                <a:ea typeface="Segoe UI" pitchFamily="34" charset="0"/>
                <a:cs typeface="Segoe UI" pitchFamily="34" charset="0"/>
              </a:defRPr>
            </a:lvl1pPr>
          </a:lstStyle>
          <a:p>
            <a:pPr defTabSz="896215">
              <a:defRPr/>
            </a:pPr>
            <a:r>
              <a:rPr lang="en-US" b="1" dirty="0">
                <a:latin typeface="Segoe UI"/>
              </a:rPr>
              <a:t>Data mobility for enterprise data</a:t>
            </a:r>
          </a:p>
        </p:txBody>
      </p:sp>
      <p:sp>
        <p:nvSpPr>
          <p:cNvPr id="102" name="TextBox 101"/>
          <p:cNvSpPr txBox="1"/>
          <p:nvPr/>
        </p:nvSpPr>
        <p:spPr>
          <a:xfrm>
            <a:off x="402223" y="4211097"/>
            <a:ext cx="6864469" cy="1874436"/>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defTabSz="914139">
              <a:defRPr sz="1961" kern="0">
                <a:solidFill>
                  <a:srgbClr val="FFFFFF"/>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103" name="TextBox 102"/>
          <p:cNvSpPr txBox="1"/>
          <p:nvPr/>
        </p:nvSpPr>
        <p:spPr>
          <a:xfrm>
            <a:off x="228384" y="1504784"/>
            <a:ext cx="1628956" cy="141590"/>
          </a:xfrm>
          <a:prstGeom prst="rect">
            <a:avLst/>
          </a:prstGeom>
          <a:noFill/>
          <a:ln>
            <a:noFill/>
          </a:ln>
        </p:spPr>
        <p:txBody>
          <a:bodyPr vert="horz" wrap="square" lIns="91414" tIns="91414" rIns="91414" bIns="91414" rtlCol="0" anchor="ctr">
            <a:noAutofit/>
          </a:bodyPr>
          <a:lstStyle/>
          <a:p>
            <a:pPr algn="r" defTabSz="914049">
              <a:defRPr/>
            </a:pPr>
            <a:r>
              <a:rPr lang="en-US" sz="1175" b="1" kern="0" dirty="0">
                <a:latin typeface="Segoe UI Light"/>
                <a:ea typeface="Segoe UI" pitchFamily="34" charset="0"/>
                <a:cs typeface="Segoe UI" pitchFamily="34" charset="0"/>
              </a:rPr>
              <a:t>Customer Data Center </a:t>
            </a:r>
          </a:p>
        </p:txBody>
      </p:sp>
      <p:sp>
        <p:nvSpPr>
          <p:cNvPr id="104" name="Freeform 25"/>
          <p:cNvSpPr>
            <a:spLocks/>
          </p:cNvSpPr>
          <p:nvPr/>
        </p:nvSpPr>
        <p:spPr bwMode="auto">
          <a:xfrm>
            <a:off x="929418" y="4353009"/>
            <a:ext cx="2290271" cy="1510324"/>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rgbClr val="0072C6"/>
          </a:solidFill>
          <a:ln>
            <a:noFill/>
          </a:ln>
          <a:extLst/>
        </p:spPr>
        <p:txBody>
          <a:bodyPr vert="horz" wrap="square" lIns="87867" tIns="43934" rIns="87867" bIns="43934" numCol="1" anchor="t" anchorCtr="0" compatLnSpc="1">
            <a:prstTxWarp prst="textNoShape">
              <a:avLst/>
            </a:prstTxWarp>
          </a:bodyPr>
          <a:lstStyle/>
          <a:p>
            <a:pPr defTabSz="895772">
              <a:defRPr/>
            </a:pPr>
            <a:endParaRPr lang="en-US" sz="1765" kern="0" dirty="0">
              <a:solidFill>
                <a:srgbClr val="000000"/>
              </a:solidFill>
              <a:latin typeface="Segoe UI"/>
            </a:endParaRPr>
          </a:p>
        </p:txBody>
      </p:sp>
      <p:pic>
        <p:nvPicPr>
          <p:cNvPr id="105" name="Picture 104" descr="azureLogowhite.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298660" y="5440070"/>
            <a:ext cx="1451996" cy="336657"/>
          </a:xfrm>
          <a:prstGeom prst="rect">
            <a:avLst/>
          </a:prstGeom>
        </p:spPr>
      </p:pic>
      <p:pic>
        <p:nvPicPr>
          <p:cNvPr id="106" name="Picture 105"/>
          <p:cNvPicPr>
            <a:picLocks noChangeAspect="1"/>
          </p:cNvPicPr>
          <p:nvPr/>
        </p:nvPicPr>
        <p:blipFill>
          <a:blip r:embed="rId4" cstate="screen">
            <a:lum bright="70000" contrast="-70000"/>
            <a:extLst>
              <a:ext uri="{28A0092B-C50C-407E-A947-70E740481C1C}">
                <a14:useLocalDpi xmlns:a14="http://schemas.microsoft.com/office/drawing/2010/main" val="0"/>
              </a:ext>
            </a:extLst>
          </a:blip>
          <a:stretch>
            <a:fillRect/>
          </a:stretch>
        </p:blipFill>
        <p:spPr>
          <a:xfrm>
            <a:off x="1411348" y="4534118"/>
            <a:ext cx="906999" cy="805236"/>
          </a:xfrm>
          <a:prstGeom prst="rect">
            <a:avLst/>
          </a:prstGeom>
        </p:spPr>
      </p:pic>
      <p:grpSp>
        <p:nvGrpSpPr>
          <p:cNvPr id="108" name="Group 107"/>
          <p:cNvGrpSpPr/>
          <p:nvPr/>
        </p:nvGrpSpPr>
        <p:grpSpPr>
          <a:xfrm>
            <a:off x="5802453" y="1758386"/>
            <a:ext cx="492380" cy="4282477"/>
            <a:chOff x="4065068" y="4243582"/>
            <a:chExt cx="2075935" cy="2339183"/>
          </a:xfrm>
        </p:grpSpPr>
        <p:cxnSp>
          <p:nvCxnSpPr>
            <p:cNvPr id="109" name="Straight Connector 108"/>
            <p:cNvCxnSpPr/>
            <p:nvPr/>
          </p:nvCxnSpPr>
          <p:spPr>
            <a:xfrm flipH="1" flipV="1">
              <a:off x="4065068" y="4243582"/>
              <a:ext cx="2072052" cy="1619747"/>
            </a:xfrm>
            <a:prstGeom prst="line">
              <a:avLst/>
            </a:prstGeom>
            <a:noFill/>
            <a:ln w="9525" cap="flat" cmpd="sng" algn="ctr">
              <a:gradFill>
                <a:gsLst>
                  <a:gs pos="0">
                    <a:srgbClr val="FFFFFF">
                      <a:lumMod val="50000"/>
                    </a:srgbClr>
                  </a:gs>
                  <a:gs pos="45000">
                    <a:srgbClr val="FFFFFF">
                      <a:lumMod val="65000"/>
                    </a:srgbClr>
                  </a:gs>
                  <a:gs pos="64000">
                    <a:srgbClr val="FFFFFF">
                      <a:lumMod val="75000"/>
                    </a:srgbClr>
                  </a:gs>
                  <a:gs pos="92000">
                    <a:srgbClr val="FFFFFF">
                      <a:lumMod val="95000"/>
                    </a:srgbClr>
                  </a:gs>
                </a:gsLst>
                <a:lin ang="5400000" scaled="1"/>
              </a:gradFill>
              <a:prstDash val="solid"/>
              <a:headEnd type="none"/>
              <a:tailEnd type="none"/>
            </a:ln>
            <a:effectLst/>
          </p:spPr>
        </p:cxnSp>
        <p:cxnSp>
          <p:nvCxnSpPr>
            <p:cNvPr id="110" name="Straight Connector 109"/>
            <p:cNvCxnSpPr/>
            <p:nvPr/>
          </p:nvCxnSpPr>
          <p:spPr>
            <a:xfrm flipH="1">
              <a:off x="5324755" y="6054417"/>
              <a:ext cx="816248" cy="528348"/>
            </a:xfrm>
            <a:prstGeom prst="line">
              <a:avLst/>
            </a:prstGeom>
            <a:noFill/>
            <a:ln w="9525" cap="flat" cmpd="sng" algn="ctr">
              <a:gradFill>
                <a:gsLst>
                  <a:gs pos="0">
                    <a:srgbClr val="FFFFFF">
                      <a:lumMod val="50000"/>
                    </a:srgbClr>
                  </a:gs>
                  <a:gs pos="45000">
                    <a:srgbClr val="FFFFFF">
                      <a:lumMod val="65000"/>
                    </a:srgbClr>
                  </a:gs>
                  <a:gs pos="64000">
                    <a:srgbClr val="FFFFFF">
                      <a:lumMod val="75000"/>
                    </a:srgbClr>
                  </a:gs>
                  <a:gs pos="92000">
                    <a:srgbClr val="FFFFFF">
                      <a:lumMod val="95000"/>
                    </a:srgbClr>
                  </a:gs>
                </a:gsLst>
                <a:lin ang="5400000" scaled="1"/>
              </a:gradFill>
              <a:prstDash val="solid"/>
              <a:headEnd type="none"/>
              <a:tailEnd type="none"/>
            </a:ln>
            <a:effectLst/>
          </p:spPr>
        </p:cxnSp>
      </p:grpSp>
      <p:grpSp>
        <p:nvGrpSpPr>
          <p:cNvPr id="111" name="Group 110"/>
          <p:cNvGrpSpPr/>
          <p:nvPr/>
        </p:nvGrpSpPr>
        <p:grpSpPr>
          <a:xfrm>
            <a:off x="6131788" y="4575373"/>
            <a:ext cx="1232510" cy="1350784"/>
            <a:chOff x="6029166" y="5365425"/>
            <a:chExt cx="1232684" cy="1350976"/>
          </a:xfrm>
        </p:grpSpPr>
        <p:sp>
          <p:nvSpPr>
            <p:cNvPr id="112" name="TextBox 111"/>
            <p:cNvSpPr txBox="1"/>
            <p:nvPr/>
          </p:nvSpPr>
          <p:spPr>
            <a:xfrm>
              <a:off x="6065837" y="6263811"/>
              <a:ext cx="1196013" cy="452590"/>
            </a:xfrm>
            <a:prstGeom prst="rect">
              <a:avLst/>
            </a:prstGeom>
            <a:noFill/>
            <a:ln>
              <a:noFill/>
            </a:ln>
          </p:spPr>
          <p:txBody>
            <a:bodyPr vert="horz" wrap="square" lIns="0" tIns="91414" rIns="0" bIns="91414" rtlCol="0" anchor="t">
              <a:noAutofit/>
            </a:bodyPr>
            <a:lstStyle>
              <a:defPPr>
                <a:defRPr lang="en-US"/>
              </a:defPPr>
              <a:lvl1pPr algn="r" defTabSz="932597">
                <a:defRPr sz="1200" b="1">
                  <a:solidFill>
                    <a:schemeClr val="bg1">
                      <a:lumMod val="65000"/>
                    </a:schemeClr>
                  </a:solidFill>
                  <a:latin typeface="+mj-lt"/>
                  <a:ea typeface="Segoe UI" pitchFamily="34" charset="0"/>
                  <a:cs typeface="Segoe UI" pitchFamily="34" charset="0"/>
                </a:defRPr>
              </a:lvl1pPr>
            </a:lstStyle>
            <a:p>
              <a:pPr algn="ctr" defTabSz="685400">
                <a:defRPr/>
              </a:pPr>
              <a:r>
                <a:rPr lang="en-US" sz="882" b="0" kern="0" dirty="0">
                  <a:solidFill>
                    <a:schemeClr val="tx1"/>
                  </a:solidFill>
                  <a:latin typeface="Segoe UI"/>
                  <a:ea typeface="+mn-ea"/>
                </a:rPr>
                <a:t>StorSimple </a:t>
              </a:r>
            </a:p>
            <a:p>
              <a:pPr algn="ctr" defTabSz="685400">
                <a:defRPr/>
              </a:pPr>
              <a:r>
                <a:rPr lang="en-US" sz="882" b="0" kern="0" dirty="0">
                  <a:solidFill>
                    <a:schemeClr val="tx1"/>
                  </a:solidFill>
                  <a:latin typeface="Segoe UI"/>
                  <a:ea typeface="+mn-ea"/>
                </a:rPr>
                <a:t>Manager</a:t>
              </a:r>
            </a:p>
          </p:txBody>
        </p:sp>
        <p:pic>
          <p:nvPicPr>
            <p:cNvPr id="113" name="Picture 3" descr="\\MAGNUM\Projects\Microsoft\Cloud Power FY12\Design\ICONS_PNG\Management.png"/>
            <p:cNvPicPr>
              <a:picLocks noChangeAspect="1" noChangeArrowheads="1"/>
            </p:cNvPicPr>
            <p:nvPr/>
          </p:nvPicPr>
          <p:blipFill>
            <a:blip r:embed="rId5" cstate="print">
              <a:alphaModFix amt="38000"/>
              <a:biLevel thresh="75000"/>
            </a:blip>
            <a:stretch>
              <a:fillRect/>
            </a:stretch>
          </p:blipFill>
          <p:spPr bwMode="auto">
            <a:xfrm>
              <a:off x="6029166" y="5365425"/>
              <a:ext cx="1146234" cy="1000837"/>
            </a:xfrm>
            <a:prstGeom prst="rect">
              <a:avLst/>
            </a:prstGeom>
            <a:noFill/>
            <a:ln>
              <a:noFill/>
            </a:ln>
            <a:effectLst/>
            <a:scene3d>
              <a:camera prst="orthographicFront">
                <a:rot lat="300000" lon="0" rev="0"/>
              </a:camera>
              <a:lightRig rig="threePt" dir="t"/>
            </a:scene3d>
          </p:spPr>
        </p:pic>
      </p:grpSp>
      <p:sp>
        <p:nvSpPr>
          <p:cNvPr id="114" name="TextBox 113"/>
          <p:cNvSpPr txBox="1"/>
          <p:nvPr/>
        </p:nvSpPr>
        <p:spPr>
          <a:xfrm>
            <a:off x="1073926" y="3835418"/>
            <a:ext cx="950732" cy="461625"/>
          </a:xfrm>
          <a:prstGeom prst="rect">
            <a:avLst/>
          </a:prstGeom>
          <a:noFill/>
        </p:spPr>
        <p:txBody>
          <a:bodyPr wrap="none" lIns="182854" tIns="146284" rIns="182854" bIns="146284" rtlCol="0">
            <a:spAutoFit/>
          </a:bodyPr>
          <a:lstStyle/>
          <a:p>
            <a:pPr defTabSz="914225">
              <a:lnSpc>
                <a:spcPct val="90000"/>
              </a:lnSpc>
              <a:spcAft>
                <a:spcPts val="600"/>
              </a:spcAft>
              <a:defRPr/>
            </a:pPr>
            <a:r>
              <a:rPr lang="en-US" sz="1200" b="1" kern="0" dirty="0">
                <a:latin typeface="Segoe UI"/>
              </a:rPr>
              <a:t>Internet</a:t>
            </a:r>
          </a:p>
        </p:txBody>
      </p:sp>
      <p:sp>
        <p:nvSpPr>
          <p:cNvPr id="115" name="TextBox 114"/>
          <p:cNvSpPr txBox="1"/>
          <p:nvPr/>
        </p:nvSpPr>
        <p:spPr>
          <a:xfrm>
            <a:off x="4303218" y="4506551"/>
            <a:ext cx="903390" cy="340700"/>
          </a:xfrm>
          <a:prstGeom prst="rect">
            <a:avLst/>
          </a:prstGeom>
          <a:noFill/>
        </p:spPr>
        <p:txBody>
          <a:bodyPr wrap="square" lIns="68546" tIns="34273" rIns="68546" bIns="34273">
            <a:spAutoFit/>
          </a:bodyPr>
          <a:lstStyle/>
          <a:p>
            <a:pPr algn="ctr" defTabSz="685400">
              <a:defRPr/>
            </a:pPr>
            <a:r>
              <a:rPr lang="en-US" sz="882" kern="0" dirty="0">
                <a:latin typeface="Segoe UI"/>
                <a:cs typeface="Segoe UI" pitchFamily="34" charset="0"/>
              </a:rPr>
              <a:t>Azure-based</a:t>
            </a:r>
            <a:r>
              <a:rPr lang="en-US" sz="784" kern="0" dirty="0">
                <a:latin typeface="Segoe UI"/>
              </a:rPr>
              <a:t> </a:t>
            </a:r>
          </a:p>
          <a:p>
            <a:pPr algn="ctr" defTabSz="685400">
              <a:defRPr/>
            </a:pPr>
            <a:r>
              <a:rPr lang="en-US" sz="882" kern="0" dirty="0">
                <a:latin typeface="Segoe UI"/>
                <a:cs typeface="Segoe UI" pitchFamily="34" charset="0"/>
              </a:rPr>
              <a:t>Applications</a:t>
            </a:r>
          </a:p>
        </p:txBody>
      </p:sp>
      <p:sp>
        <p:nvSpPr>
          <p:cNvPr id="116" name="TextBox 115"/>
          <p:cNvSpPr txBox="1"/>
          <p:nvPr/>
        </p:nvSpPr>
        <p:spPr>
          <a:xfrm>
            <a:off x="4328705" y="5245713"/>
            <a:ext cx="958103" cy="391010"/>
          </a:xfrm>
          <a:prstGeom prst="rect">
            <a:avLst/>
          </a:prstGeom>
          <a:noFill/>
          <a:ln>
            <a:noFill/>
          </a:ln>
        </p:spPr>
        <p:txBody>
          <a:bodyPr vert="horz" wrap="square" lIns="91414" tIns="91414" rIns="91414" bIns="91414" rtlCol="0" anchor="t">
            <a:noAutofit/>
          </a:bodyPr>
          <a:lstStyle>
            <a:defPPr>
              <a:defRPr lang="en-US"/>
            </a:defPPr>
            <a:lvl1pPr defTabSz="932597">
              <a:defRPr sz="1200" b="1">
                <a:solidFill>
                  <a:schemeClr val="bg1">
                    <a:lumMod val="65000"/>
                  </a:schemeClr>
                </a:solidFill>
                <a:latin typeface="+mj-lt"/>
                <a:ea typeface="Segoe UI" pitchFamily="34" charset="0"/>
                <a:cs typeface="Segoe UI" pitchFamily="34" charset="0"/>
              </a:defRPr>
            </a:lvl1pPr>
          </a:lstStyle>
          <a:p>
            <a:pPr algn="ctr" defTabSz="685400">
              <a:defRPr/>
            </a:pPr>
            <a:r>
              <a:rPr lang="en-US" sz="882" b="0" kern="0" dirty="0">
                <a:solidFill>
                  <a:schemeClr val="tx1"/>
                </a:solidFill>
                <a:latin typeface="Segoe UI"/>
                <a:ea typeface="+mn-ea"/>
              </a:rPr>
              <a:t>StorSimple</a:t>
            </a:r>
            <a:r>
              <a:rPr lang="en-US" sz="784" b="0" kern="0" dirty="0">
                <a:solidFill>
                  <a:schemeClr val="tx1"/>
                </a:solidFill>
                <a:latin typeface="Segoe UI"/>
                <a:ea typeface="+mn-ea"/>
              </a:rPr>
              <a:t> Cloud Appliance</a:t>
            </a:r>
          </a:p>
        </p:txBody>
      </p:sp>
      <p:pic>
        <p:nvPicPr>
          <p:cNvPr id="117" name="Picture 116"/>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387794" y="4456085"/>
            <a:ext cx="456692" cy="428945"/>
          </a:xfrm>
          <a:prstGeom prst="rect">
            <a:avLst/>
          </a:prstGeom>
          <a:noFill/>
          <a:ln>
            <a:noFill/>
          </a:ln>
        </p:spPr>
      </p:pic>
      <p:pic>
        <p:nvPicPr>
          <p:cNvPr id="118" name="Picture 117"/>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878356" y="4454405"/>
            <a:ext cx="456692" cy="428945"/>
          </a:xfrm>
          <a:prstGeom prst="rect">
            <a:avLst/>
          </a:prstGeom>
          <a:noFill/>
          <a:ln>
            <a:noFill/>
          </a:ln>
        </p:spPr>
      </p:pic>
      <p:grpSp>
        <p:nvGrpSpPr>
          <p:cNvPr id="119" name="Group 118"/>
          <p:cNvGrpSpPr/>
          <p:nvPr/>
        </p:nvGrpSpPr>
        <p:grpSpPr>
          <a:xfrm>
            <a:off x="6350701" y="4742681"/>
            <a:ext cx="704930" cy="478797"/>
            <a:chOff x="6364828" y="5072423"/>
            <a:chExt cx="719065" cy="488398"/>
          </a:xfrm>
        </p:grpSpPr>
        <p:sp>
          <p:nvSpPr>
            <p:cNvPr id="120" name="Rectangle 119"/>
            <p:cNvSpPr/>
            <p:nvPr/>
          </p:nvSpPr>
          <p:spPr bwMode="auto">
            <a:xfrm rot="391784">
              <a:off x="6382826" y="5088055"/>
              <a:ext cx="673205" cy="441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rot="488216">
              <a:off x="6364828" y="5072423"/>
              <a:ext cx="719065" cy="488398"/>
            </a:xfrm>
            <a:prstGeom prst="rect">
              <a:avLst/>
            </a:prstGeom>
            <a:noFill/>
            <a:ln w="571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122" name="Picture 121"/>
          <p:cNvPicPr>
            <a:picLocks noChangeAspect="1"/>
          </p:cNvPicPr>
          <p:nvPr/>
        </p:nvPicPr>
        <p:blipFill>
          <a:blip r:embed="rId7"/>
          <a:stretch>
            <a:fillRect/>
          </a:stretch>
        </p:blipFill>
        <p:spPr>
          <a:xfrm>
            <a:off x="6426681" y="4731081"/>
            <a:ext cx="534097" cy="464933"/>
          </a:xfrm>
          <a:prstGeom prst="rect">
            <a:avLst/>
          </a:prstGeom>
        </p:spPr>
      </p:pic>
      <p:sp>
        <p:nvSpPr>
          <p:cNvPr id="123" name="TextBox 122"/>
          <p:cNvSpPr txBox="1"/>
          <p:nvPr/>
        </p:nvSpPr>
        <p:spPr>
          <a:xfrm flipH="1">
            <a:off x="4420441" y="3033023"/>
            <a:ext cx="1452894" cy="428611"/>
          </a:xfrm>
          <a:prstGeom prst="rect">
            <a:avLst/>
          </a:prstGeom>
          <a:noFill/>
        </p:spPr>
        <p:txBody>
          <a:bodyPr wrap="square" lIns="65896" tIns="32948" rIns="65896" bIns="32948">
            <a:spAutoFit/>
          </a:bodyPr>
          <a:lstStyle/>
          <a:p>
            <a:pPr algn="ctr" defTabSz="658914">
              <a:defRPr/>
            </a:pPr>
            <a:r>
              <a:rPr lang="en-US" sz="1176" kern="0" dirty="0">
                <a:latin typeface="Segoe UI"/>
              </a:rPr>
              <a:t>StorSimple Virtual Array </a:t>
            </a:r>
          </a:p>
        </p:txBody>
      </p:sp>
      <p:pic>
        <p:nvPicPr>
          <p:cNvPr id="124" name="Picture 123" descr="storsimpledevice.em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1807" y="3085850"/>
            <a:ext cx="825201" cy="270380"/>
          </a:xfrm>
          <a:prstGeom prst="rect">
            <a:avLst/>
          </a:prstGeom>
        </p:spPr>
      </p:pic>
      <p:grpSp>
        <p:nvGrpSpPr>
          <p:cNvPr id="125" name="Group 124"/>
          <p:cNvGrpSpPr/>
          <p:nvPr/>
        </p:nvGrpSpPr>
        <p:grpSpPr>
          <a:xfrm>
            <a:off x="1188508" y="2089649"/>
            <a:ext cx="852584" cy="170317"/>
            <a:chOff x="562351" y="2122345"/>
            <a:chExt cx="869680" cy="173732"/>
          </a:xfrm>
        </p:grpSpPr>
        <p:sp>
          <p:nvSpPr>
            <p:cNvPr id="126" name="Rectangle 125"/>
            <p:cNvSpPr/>
            <p:nvPr/>
          </p:nvSpPr>
          <p:spPr bwMode="auto">
            <a:xfrm>
              <a:off x="562351" y="2122345"/>
              <a:ext cx="869680" cy="1737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Rectangle 126"/>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Oval 127"/>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Hyper-V</a:t>
              </a:r>
            </a:p>
          </p:txBody>
        </p:sp>
      </p:grpSp>
      <p:grpSp>
        <p:nvGrpSpPr>
          <p:cNvPr id="130" name="Group 129"/>
          <p:cNvGrpSpPr/>
          <p:nvPr/>
        </p:nvGrpSpPr>
        <p:grpSpPr>
          <a:xfrm>
            <a:off x="1188508" y="2306092"/>
            <a:ext cx="852584" cy="170317"/>
            <a:chOff x="562351" y="2122345"/>
            <a:chExt cx="869680" cy="173732"/>
          </a:xfrm>
        </p:grpSpPr>
        <p:sp>
          <p:nvSpPr>
            <p:cNvPr id="131" name="Rectangle 130"/>
            <p:cNvSpPr/>
            <p:nvPr/>
          </p:nvSpPr>
          <p:spPr bwMode="auto">
            <a:xfrm>
              <a:off x="562351" y="2122345"/>
              <a:ext cx="869680" cy="173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Rectangle 13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Oval 13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Linux</a:t>
              </a:r>
            </a:p>
          </p:txBody>
        </p:sp>
      </p:grpSp>
      <p:grpSp>
        <p:nvGrpSpPr>
          <p:cNvPr id="135" name="Group 134"/>
          <p:cNvGrpSpPr/>
          <p:nvPr/>
        </p:nvGrpSpPr>
        <p:grpSpPr>
          <a:xfrm>
            <a:off x="1188508" y="2520903"/>
            <a:ext cx="852584" cy="170317"/>
            <a:chOff x="562351" y="2122345"/>
            <a:chExt cx="869680" cy="173732"/>
          </a:xfrm>
        </p:grpSpPr>
        <p:sp>
          <p:nvSpPr>
            <p:cNvPr id="139" name="Rectangle 138"/>
            <p:cNvSpPr/>
            <p:nvPr/>
          </p:nvSpPr>
          <p:spPr bwMode="auto">
            <a:xfrm>
              <a:off x="562351" y="2122345"/>
              <a:ext cx="869680" cy="1737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1" name="Rectangle 140"/>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Oval 141"/>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3"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VMware</a:t>
              </a:r>
            </a:p>
          </p:txBody>
        </p:sp>
      </p:grpSp>
      <p:grpSp>
        <p:nvGrpSpPr>
          <p:cNvPr id="144" name="Group 143"/>
          <p:cNvGrpSpPr/>
          <p:nvPr/>
        </p:nvGrpSpPr>
        <p:grpSpPr>
          <a:xfrm>
            <a:off x="3168754" y="2896357"/>
            <a:ext cx="556523" cy="552438"/>
            <a:chOff x="6206387" y="3748424"/>
            <a:chExt cx="889032" cy="849686"/>
          </a:xfrm>
        </p:grpSpPr>
        <p:sp>
          <p:nvSpPr>
            <p:cNvPr id="145" name="Rounded Rectangle 144"/>
            <p:cNvSpPr/>
            <p:nvPr/>
          </p:nvSpPr>
          <p:spPr>
            <a:xfrm>
              <a:off x="6207002" y="425899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6" name="Oval 145"/>
            <p:cNvSpPr/>
            <p:nvPr/>
          </p:nvSpPr>
          <p:spPr>
            <a:xfrm>
              <a:off x="6278448" y="430835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7" name="Rounded Rectangle 146"/>
            <p:cNvSpPr/>
            <p:nvPr/>
          </p:nvSpPr>
          <p:spPr>
            <a:xfrm>
              <a:off x="6207002" y="3748424"/>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8" name="Oval 147"/>
            <p:cNvSpPr/>
            <p:nvPr/>
          </p:nvSpPr>
          <p:spPr>
            <a:xfrm>
              <a:off x="6278448" y="3797776"/>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9" name="Rounded Rectangle 148"/>
            <p:cNvSpPr/>
            <p:nvPr/>
          </p:nvSpPr>
          <p:spPr>
            <a:xfrm>
              <a:off x="6206387" y="4008532"/>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0" name="Oval 149"/>
            <p:cNvSpPr/>
            <p:nvPr/>
          </p:nvSpPr>
          <p:spPr>
            <a:xfrm>
              <a:off x="6277833" y="4057884"/>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51" name="Group 150"/>
            <p:cNvGrpSpPr/>
            <p:nvPr/>
          </p:nvGrpSpPr>
          <p:grpSpPr>
            <a:xfrm>
              <a:off x="6642699" y="4040606"/>
              <a:ext cx="452720" cy="557504"/>
              <a:chOff x="6181220" y="4096517"/>
              <a:chExt cx="452720" cy="557504"/>
            </a:xfrm>
          </p:grpSpPr>
          <p:sp>
            <p:nvSpPr>
              <p:cNvPr id="152" name="Rounded Rectangle 151"/>
              <p:cNvSpPr/>
              <p:nvPr/>
            </p:nvSpPr>
            <p:spPr>
              <a:xfrm>
                <a:off x="6181220" y="4096517"/>
                <a:ext cx="421322" cy="514259"/>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53" name="Picture 152"/>
              <p:cNvPicPr>
                <a:picLocks noChangeAspect="1"/>
              </p:cNvPicPr>
              <p:nvPr/>
            </p:nvPicPr>
            <p:blipFill>
              <a:blip r:embed="rId9">
                <a:biLevel thresh="25000"/>
              </a:blip>
              <a:stretch>
                <a:fillRect/>
              </a:stretch>
            </p:blipFill>
            <p:spPr>
              <a:xfrm>
                <a:off x="6211645" y="4125582"/>
                <a:ext cx="422295" cy="528439"/>
              </a:xfrm>
              <a:prstGeom prst="rect">
                <a:avLst/>
              </a:prstGeom>
            </p:spPr>
          </p:pic>
        </p:grpSp>
      </p:grpSp>
      <p:grpSp>
        <p:nvGrpSpPr>
          <p:cNvPr id="154" name="Group 153"/>
          <p:cNvGrpSpPr/>
          <p:nvPr/>
        </p:nvGrpSpPr>
        <p:grpSpPr>
          <a:xfrm>
            <a:off x="3893439" y="2896882"/>
            <a:ext cx="573984" cy="580621"/>
            <a:chOff x="9235567" y="3760211"/>
            <a:chExt cx="916927" cy="893032"/>
          </a:xfrm>
        </p:grpSpPr>
        <p:sp>
          <p:nvSpPr>
            <p:cNvPr id="155" name="Rounded Rectangle 154"/>
            <p:cNvSpPr/>
            <p:nvPr/>
          </p:nvSpPr>
          <p:spPr>
            <a:xfrm>
              <a:off x="9236182" y="4270786"/>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6" name="Oval 155"/>
            <p:cNvSpPr/>
            <p:nvPr/>
          </p:nvSpPr>
          <p:spPr>
            <a:xfrm>
              <a:off x="9307628" y="4320138"/>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7" name="Rounded Rectangle 156"/>
            <p:cNvSpPr/>
            <p:nvPr/>
          </p:nvSpPr>
          <p:spPr>
            <a:xfrm>
              <a:off x="9236182" y="3760211"/>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8" name="Oval 157"/>
            <p:cNvSpPr/>
            <p:nvPr/>
          </p:nvSpPr>
          <p:spPr>
            <a:xfrm>
              <a:off x="9307628" y="3809563"/>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9" name="Rounded Rectangle 158"/>
            <p:cNvSpPr/>
            <p:nvPr/>
          </p:nvSpPr>
          <p:spPr>
            <a:xfrm>
              <a:off x="9235567" y="402031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60" name="Oval 159"/>
            <p:cNvSpPr/>
            <p:nvPr/>
          </p:nvSpPr>
          <p:spPr>
            <a:xfrm>
              <a:off x="9307013" y="406967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61" name="Group 160"/>
            <p:cNvGrpSpPr/>
            <p:nvPr/>
          </p:nvGrpSpPr>
          <p:grpSpPr>
            <a:xfrm>
              <a:off x="9507783" y="4008532"/>
              <a:ext cx="644711" cy="644711"/>
              <a:chOff x="10152141" y="4291377"/>
              <a:chExt cx="644711" cy="644711"/>
            </a:xfrm>
          </p:grpSpPr>
          <p:sp>
            <p:nvSpPr>
              <p:cNvPr id="162" name="Rounded Rectangle 161"/>
              <p:cNvSpPr/>
              <p:nvPr/>
            </p:nvSpPr>
            <p:spPr>
              <a:xfrm>
                <a:off x="10183539" y="4410713"/>
                <a:ext cx="592914" cy="403131"/>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63" name="Picture 5" descr="C:\Users\mitchellg\Desktop\Folder.png"/>
              <p:cNvPicPr>
                <a:picLocks noChangeAspect="1" noChangeArrowheads="1"/>
              </p:cNvPicPr>
              <p:nvPr/>
            </p:nvPicPr>
            <p:blipFill>
              <a:blip r:embed="rId10" cstate="print">
                <a:biLevel thresh="25000"/>
              </a:blip>
              <a:srcRect/>
              <a:stretch>
                <a:fillRect/>
              </a:stretch>
            </p:blipFill>
            <p:spPr bwMode="auto">
              <a:xfrm>
                <a:off x="10152141" y="4291377"/>
                <a:ext cx="644711" cy="644711"/>
              </a:xfrm>
              <a:prstGeom prst="rect">
                <a:avLst/>
              </a:prstGeom>
              <a:noFill/>
            </p:spPr>
          </p:pic>
        </p:grpSp>
      </p:grpSp>
      <p:pic>
        <p:nvPicPr>
          <p:cNvPr id="164" name="Picture 3" descr="\\MAGNUM\Projects\Microsoft\Cloud Power FY12\Design\ICONS_PNG\User.png"/>
          <p:cNvPicPr>
            <a:picLocks noChangeAspect="1" noChangeArrowheads="1"/>
          </p:cNvPicPr>
          <p:nvPr/>
        </p:nvPicPr>
        <p:blipFill>
          <a:blip r:embed="rId11" cstate="print">
            <a:duotone>
              <a:prstClr val="black"/>
              <a:srgbClr val="D9C3A5">
                <a:tint val="50000"/>
                <a:satMod val="180000"/>
              </a:srgbClr>
            </a:duotone>
          </a:blip>
          <a:srcRect/>
          <a:stretch>
            <a:fillRect/>
          </a:stretch>
        </p:blipFill>
        <p:spPr bwMode="auto">
          <a:xfrm>
            <a:off x="3963502" y="2065701"/>
            <a:ext cx="622891" cy="622891"/>
          </a:xfrm>
          <a:prstGeom prst="rect">
            <a:avLst/>
          </a:prstGeom>
          <a:solidFill>
            <a:schemeClr val="accent2">
              <a:lumMod val="40000"/>
              <a:lumOff val="60000"/>
            </a:schemeClr>
          </a:solidFill>
        </p:spPr>
      </p:pic>
      <p:sp>
        <p:nvSpPr>
          <p:cNvPr id="165" name="TextBox 164"/>
          <p:cNvSpPr txBox="1"/>
          <p:nvPr/>
        </p:nvSpPr>
        <p:spPr>
          <a:xfrm>
            <a:off x="1292986" y="1742292"/>
            <a:ext cx="641181"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SAN</a:t>
            </a:r>
          </a:p>
        </p:txBody>
      </p:sp>
      <p:sp>
        <p:nvSpPr>
          <p:cNvPr id="166" name="TextBox 165"/>
          <p:cNvSpPr txBox="1"/>
          <p:nvPr/>
        </p:nvSpPr>
        <p:spPr>
          <a:xfrm>
            <a:off x="3915852" y="1750650"/>
            <a:ext cx="752740"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NAS</a:t>
            </a:r>
          </a:p>
        </p:txBody>
      </p:sp>
      <p:sp>
        <p:nvSpPr>
          <p:cNvPr id="167" name="TextBox 166"/>
          <p:cNvSpPr txBox="1"/>
          <p:nvPr/>
        </p:nvSpPr>
        <p:spPr>
          <a:xfrm flipH="1">
            <a:off x="154885" y="2998498"/>
            <a:ext cx="1219792" cy="428611"/>
          </a:xfrm>
          <a:prstGeom prst="rect">
            <a:avLst/>
          </a:prstGeom>
          <a:noFill/>
        </p:spPr>
        <p:txBody>
          <a:bodyPr wrap="square" lIns="65896" tIns="32948" rIns="65896" bIns="32948">
            <a:spAutoFit/>
          </a:bodyPr>
          <a:lstStyle/>
          <a:p>
            <a:pPr algn="ctr" defTabSz="658914">
              <a:defRPr/>
            </a:pPr>
            <a:r>
              <a:rPr lang="en-US" sz="1176" kern="0" dirty="0">
                <a:latin typeface="Segoe UI"/>
              </a:rPr>
              <a:t>StorSimple Physical</a:t>
            </a:r>
          </a:p>
        </p:txBody>
      </p:sp>
      <p:cxnSp>
        <p:nvCxnSpPr>
          <p:cNvPr id="168" name="Straight Connector 167"/>
          <p:cNvCxnSpPr/>
          <p:nvPr/>
        </p:nvCxnSpPr>
        <p:spPr>
          <a:xfrm flipH="1">
            <a:off x="3867306" y="4817147"/>
            <a:ext cx="2682" cy="36520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791226" y="4945433"/>
            <a:ext cx="454564" cy="189905"/>
          </a:xfrm>
          <a:prstGeom prst="rect">
            <a:avLst/>
          </a:prstGeom>
          <a:noFill/>
        </p:spPr>
        <p:txBody>
          <a:bodyPr wrap="square" lIns="68546" tIns="34273" rIns="68546" bIns="34273">
            <a:spAutoFit/>
          </a:bodyPr>
          <a:lstStyle/>
          <a:p>
            <a:pPr algn="ctr" defTabSz="685400">
              <a:defRPr/>
            </a:pPr>
            <a:r>
              <a:rPr lang="en-US" sz="784" kern="0" dirty="0">
                <a:solidFill>
                  <a:srgbClr val="000000">
                    <a:lumMod val="50000"/>
                    <a:lumOff val="50000"/>
                  </a:srgbClr>
                </a:solidFill>
                <a:latin typeface="Segoe UI"/>
              </a:rPr>
              <a:t>iSCSI</a:t>
            </a:r>
          </a:p>
        </p:txBody>
      </p:sp>
      <p:grpSp>
        <p:nvGrpSpPr>
          <p:cNvPr id="170" name="Group 169"/>
          <p:cNvGrpSpPr/>
          <p:nvPr/>
        </p:nvGrpSpPr>
        <p:grpSpPr>
          <a:xfrm>
            <a:off x="3020213" y="2089649"/>
            <a:ext cx="852584" cy="170317"/>
            <a:chOff x="562351" y="2122345"/>
            <a:chExt cx="869680" cy="173732"/>
          </a:xfrm>
        </p:grpSpPr>
        <p:sp>
          <p:nvSpPr>
            <p:cNvPr id="171" name="Rectangle 170"/>
            <p:cNvSpPr/>
            <p:nvPr/>
          </p:nvSpPr>
          <p:spPr bwMode="auto">
            <a:xfrm>
              <a:off x="562351" y="2122345"/>
              <a:ext cx="869680" cy="1737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2" name="Rectangle 17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3" name="Oval 17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Hyper-V</a:t>
              </a:r>
            </a:p>
          </p:txBody>
        </p:sp>
      </p:grpSp>
      <p:grpSp>
        <p:nvGrpSpPr>
          <p:cNvPr id="175" name="Group 174"/>
          <p:cNvGrpSpPr/>
          <p:nvPr/>
        </p:nvGrpSpPr>
        <p:grpSpPr>
          <a:xfrm>
            <a:off x="3020213" y="2306092"/>
            <a:ext cx="852584" cy="170317"/>
            <a:chOff x="562351" y="2122345"/>
            <a:chExt cx="869680" cy="173732"/>
          </a:xfrm>
        </p:grpSpPr>
        <p:sp>
          <p:nvSpPr>
            <p:cNvPr id="176" name="Rectangle 175"/>
            <p:cNvSpPr/>
            <p:nvPr/>
          </p:nvSpPr>
          <p:spPr bwMode="auto">
            <a:xfrm>
              <a:off x="562351" y="2122345"/>
              <a:ext cx="869680" cy="173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7" name="Rectangle 176"/>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8" name="Oval 177"/>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9"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Linux</a:t>
              </a:r>
            </a:p>
          </p:txBody>
        </p:sp>
      </p:grpSp>
      <p:grpSp>
        <p:nvGrpSpPr>
          <p:cNvPr id="180" name="Group 179"/>
          <p:cNvGrpSpPr/>
          <p:nvPr/>
        </p:nvGrpSpPr>
        <p:grpSpPr>
          <a:xfrm>
            <a:off x="3020213" y="2520903"/>
            <a:ext cx="852584" cy="170317"/>
            <a:chOff x="562351" y="2122345"/>
            <a:chExt cx="869680" cy="173732"/>
          </a:xfrm>
        </p:grpSpPr>
        <p:sp>
          <p:nvSpPr>
            <p:cNvPr id="181" name="Rectangle 180"/>
            <p:cNvSpPr/>
            <p:nvPr/>
          </p:nvSpPr>
          <p:spPr bwMode="auto">
            <a:xfrm>
              <a:off x="562351" y="2122345"/>
              <a:ext cx="869680" cy="1737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2" name="Rectangle 18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3" name="Oval 18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VMware</a:t>
              </a:r>
            </a:p>
          </p:txBody>
        </p:sp>
      </p:grpSp>
      <p:sp>
        <p:nvSpPr>
          <p:cNvPr id="185" name="TextBox 184"/>
          <p:cNvSpPr txBox="1"/>
          <p:nvPr/>
        </p:nvSpPr>
        <p:spPr>
          <a:xfrm>
            <a:off x="3079749" y="1742663"/>
            <a:ext cx="629622"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SAN</a:t>
            </a:r>
          </a:p>
        </p:txBody>
      </p:sp>
      <p:sp>
        <p:nvSpPr>
          <p:cNvPr id="186" name="TextBox 185"/>
          <p:cNvSpPr txBox="1"/>
          <p:nvPr/>
        </p:nvSpPr>
        <p:spPr>
          <a:xfrm>
            <a:off x="789699" y="2706049"/>
            <a:ext cx="1100039" cy="452522"/>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176" kern="0" dirty="0">
                <a:latin typeface="Segoe UI"/>
              </a:rPr>
              <a:t>SAN</a:t>
            </a:r>
          </a:p>
        </p:txBody>
      </p:sp>
      <p:sp>
        <p:nvSpPr>
          <p:cNvPr id="187" name="TextBox 186"/>
          <p:cNvSpPr txBox="1"/>
          <p:nvPr/>
        </p:nvSpPr>
        <p:spPr>
          <a:xfrm>
            <a:off x="2553090" y="1507214"/>
            <a:ext cx="2185221" cy="163877"/>
          </a:xfrm>
          <a:prstGeom prst="rect">
            <a:avLst/>
          </a:prstGeom>
          <a:noFill/>
          <a:ln>
            <a:noFill/>
          </a:ln>
        </p:spPr>
        <p:txBody>
          <a:bodyPr vert="horz" wrap="square" lIns="91414" tIns="91414" rIns="91414" bIns="91414" rtlCol="0" anchor="ctr">
            <a:noAutofit/>
          </a:bodyPr>
          <a:lstStyle/>
          <a:p>
            <a:pPr algn="r" defTabSz="914049">
              <a:defRPr/>
            </a:pPr>
            <a:r>
              <a:rPr lang="en-US" sz="1175" b="1" kern="0" dirty="0">
                <a:latin typeface="Segoe UI Light"/>
                <a:ea typeface="Segoe UI" pitchFamily="34" charset="0"/>
                <a:cs typeface="Segoe UI" pitchFamily="34" charset="0"/>
              </a:rPr>
              <a:t>Smaller Enterprise Environment</a:t>
            </a:r>
          </a:p>
        </p:txBody>
      </p:sp>
      <p:cxnSp>
        <p:nvCxnSpPr>
          <p:cNvPr id="188" name="Straight Connector 187"/>
          <p:cNvCxnSpPr/>
          <p:nvPr/>
        </p:nvCxnSpPr>
        <p:spPr>
          <a:xfrm flipH="1">
            <a:off x="2466290" y="3515280"/>
            <a:ext cx="1482163" cy="1063061"/>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576119" y="2694329"/>
            <a:ext cx="8681" cy="390562"/>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3644873" y="5268956"/>
            <a:ext cx="556523" cy="552438"/>
            <a:chOff x="6206387" y="3748424"/>
            <a:chExt cx="889032" cy="849686"/>
          </a:xfrm>
        </p:grpSpPr>
        <p:sp>
          <p:nvSpPr>
            <p:cNvPr id="191" name="Rounded Rectangle 190"/>
            <p:cNvSpPr/>
            <p:nvPr/>
          </p:nvSpPr>
          <p:spPr>
            <a:xfrm>
              <a:off x="6207002" y="425899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2" name="Oval 191"/>
            <p:cNvSpPr/>
            <p:nvPr/>
          </p:nvSpPr>
          <p:spPr>
            <a:xfrm>
              <a:off x="6278448" y="430835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3" name="Rounded Rectangle 192"/>
            <p:cNvSpPr/>
            <p:nvPr/>
          </p:nvSpPr>
          <p:spPr>
            <a:xfrm>
              <a:off x="6207002" y="3748424"/>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4" name="Oval 193"/>
            <p:cNvSpPr/>
            <p:nvPr/>
          </p:nvSpPr>
          <p:spPr>
            <a:xfrm>
              <a:off x="6278448" y="3797776"/>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5" name="Rounded Rectangle 194"/>
            <p:cNvSpPr/>
            <p:nvPr/>
          </p:nvSpPr>
          <p:spPr>
            <a:xfrm>
              <a:off x="6206387" y="4008532"/>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6" name="Oval 195"/>
            <p:cNvSpPr/>
            <p:nvPr/>
          </p:nvSpPr>
          <p:spPr>
            <a:xfrm>
              <a:off x="6277833" y="4057884"/>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97" name="Group 196"/>
            <p:cNvGrpSpPr/>
            <p:nvPr/>
          </p:nvGrpSpPr>
          <p:grpSpPr>
            <a:xfrm>
              <a:off x="6642699" y="4040606"/>
              <a:ext cx="452720" cy="557504"/>
              <a:chOff x="6181220" y="4096517"/>
              <a:chExt cx="452720" cy="557504"/>
            </a:xfrm>
          </p:grpSpPr>
          <p:sp>
            <p:nvSpPr>
              <p:cNvPr id="198" name="Rounded Rectangle 197"/>
              <p:cNvSpPr/>
              <p:nvPr/>
            </p:nvSpPr>
            <p:spPr>
              <a:xfrm>
                <a:off x="6181220" y="4096517"/>
                <a:ext cx="421322" cy="514259"/>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99" name="Picture 198"/>
              <p:cNvPicPr>
                <a:picLocks noChangeAspect="1"/>
              </p:cNvPicPr>
              <p:nvPr/>
            </p:nvPicPr>
            <p:blipFill>
              <a:blip r:embed="rId9">
                <a:biLevel thresh="25000"/>
              </a:blip>
              <a:stretch>
                <a:fillRect/>
              </a:stretch>
            </p:blipFill>
            <p:spPr>
              <a:xfrm>
                <a:off x="6211645" y="4125582"/>
                <a:ext cx="422295" cy="528439"/>
              </a:xfrm>
              <a:prstGeom prst="rect">
                <a:avLst/>
              </a:prstGeom>
            </p:spPr>
          </p:pic>
        </p:grpSp>
      </p:grpSp>
      <p:sp>
        <p:nvSpPr>
          <p:cNvPr id="200" name="Footer Placeholder 1"/>
          <p:cNvSpPr>
            <a:spLocks noGrp="1"/>
          </p:cNvSpPr>
          <p:nvPr>
            <p:ph type="ftr" sz="quarter" idx="12"/>
          </p:nvPr>
        </p:nvSpPr>
        <p:spPr>
          <a:xfrm>
            <a:off x="448213" y="6436817"/>
            <a:ext cx="3859607" cy="134464"/>
          </a:xfrm>
        </p:spPr>
        <p:txBody>
          <a:bodyPr/>
          <a:lstStyle/>
          <a:p>
            <a:r>
              <a:rPr lang="en-US"/>
              <a:t>Microsoft Confidential</a:t>
            </a:r>
          </a:p>
        </p:txBody>
      </p:sp>
      <p:pic>
        <p:nvPicPr>
          <p:cNvPr id="136" name="Picture 135"/>
          <p:cNvPicPr>
            <a:picLocks noChangeAspect="1"/>
          </p:cNvPicPr>
          <p:nvPr/>
        </p:nvPicPr>
        <p:blipFill>
          <a:blip r:embed="rId12" cstate="print">
            <a:lum bright="70000" contrast="-70000"/>
            <a:extLst>
              <a:ext uri="{28A0092B-C50C-407E-A947-70E740481C1C}">
                <a14:useLocalDpi xmlns:a14="http://schemas.microsoft.com/office/drawing/2010/main" val="0"/>
              </a:ext>
            </a:extLst>
          </a:blip>
          <a:stretch>
            <a:fillRect/>
          </a:stretch>
        </p:blipFill>
        <p:spPr>
          <a:xfrm>
            <a:off x="126822" y="5652257"/>
            <a:ext cx="589811" cy="589811"/>
          </a:xfrm>
          <a:prstGeom prst="rect">
            <a:avLst/>
          </a:prstGeom>
        </p:spPr>
      </p:pic>
      <p:pic>
        <p:nvPicPr>
          <p:cNvPr id="137" name="Picture 136"/>
          <p:cNvPicPr>
            <a:picLocks noChangeAspect="1"/>
          </p:cNvPicPr>
          <p:nvPr/>
        </p:nvPicPr>
        <p:blipFill>
          <a:blip r:embed="rId13" cstate="print">
            <a:lum bright="70000" contrast="-70000"/>
            <a:extLst>
              <a:ext uri="{28A0092B-C50C-407E-A947-70E740481C1C}">
                <a14:useLocalDpi xmlns:a14="http://schemas.microsoft.com/office/drawing/2010/main" val="0"/>
              </a:ext>
            </a:extLst>
          </a:blip>
          <a:stretch>
            <a:fillRect/>
          </a:stretch>
        </p:blipFill>
        <p:spPr>
          <a:xfrm>
            <a:off x="2309423" y="3010273"/>
            <a:ext cx="599990" cy="599990"/>
          </a:xfrm>
          <a:prstGeom prst="rect">
            <a:avLst/>
          </a:prstGeom>
        </p:spPr>
      </p:pic>
    </p:spTree>
    <p:extLst>
      <p:ext uri="{BB962C8B-B14F-4D97-AF65-F5344CB8AC3E}">
        <p14:creationId xmlns:p14="http://schemas.microsoft.com/office/powerpoint/2010/main" val="35006122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Configurations of Server AD in Azure</a:t>
            </a:r>
          </a:p>
        </p:txBody>
      </p:sp>
      <p:sp>
        <p:nvSpPr>
          <p:cNvPr id="3" name="Content Placeholder 2"/>
          <p:cNvSpPr>
            <a:spLocks noGrp="1"/>
          </p:cNvSpPr>
          <p:nvPr>
            <p:ph sz="quarter" idx="10"/>
          </p:nvPr>
        </p:nvSpPr>
        <p:spPr>
          <a:xfrm>
            <a:off x="268288" y="1398397"/>
            <a:ext cx="11542503" cy="4961460"/>
          </a:xfrm>
        </p:spPr>
        <p:txBody>
          <a:bodyPr>
            <a:normAutofit/>
          </a:bodyPr>
          <a:lstStyle/>
          <a:p>
            <a:r>
              <a:rPr lang="en-US" dirty="0"/>
              <a:t>Stand-alone environment with Server AD</a:t>
            </a:r>
          </a:p>
          <a:p>
            <a:pPr lvl="1"/>
            <a:r>
              <a:rPr lang="en-US" dirty="0"/>
              <a:t>Typical for dev/test scenarios</a:t>
            </a:r>
          </a:p>
          <a:p>
            <a:pPr marL="99599" indent="0">
              <a:buNone/>
            </a:pPr>
            <a:endParaRPr lang="en-US" dirty="0"/>
          </a:p>
          <a:p>
            <a:r>
              <a:rPr lang="en-US" dirty="0"/>
              <a:t>Hybrid scenarios (VPN via Site-to-Site or ExpressRoute)</a:t>
            </a:r>
          </a:p>
          <a:p>
            <a:pPr lvl="1"/>
            <a:r>
              <a:rPr lang="en-US" dirty="0"/>
              <a:t>Server AD on-premises + application workloads in Azure</a:t>
            </a:r>
          </a:p>
          <a:p>
            <a:pPr lvl="1"/>
            <a:r>
              <a:rPr lang="en-US" dirty="0"/>
              <a:t>Replica domain controllers in Azure</a:t>
            </a:r>
          </a:p>
        </p:txBody>
      </p:sp>
    </p:spTree>
    <p:extLst>
      <p:ext uri="{BB962C8B-B14F-4D97-AF65-F5344CB8AC3E}">
        <p14:creationId xmlns:p14="http://schemas.microsoft.com/office/powerpoint/2010/main" val="173758484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a:gradFill>
                  <a:gsLst>
                    <a:gs pos="1250">
                      <a:schemeClr val="tx1"/>
                    </a:gs>
                    <a:gs pos="100000">
                      <a:schemeClr val="tx1"/>
                    </a:gs>
                  </a:gsLst>
                  <a:lin ang="5400000" scaled="0"/>
                </a:gradFill>
              </a:rPr>
              <a:t>Consolidated Management</a:t>
            </a:r>
            <a:endParaRPr lang="en-US" sz="5290" dirty="0">
              <a:gradFill>
                <a:gsLst>
                  <a:gs pos="1250">
                    <a:schemeClr val="tx1"/>
                  </a:gs>
                  <a:gs pos="100000">
                    <a:schemeClr val="tx1"/>
                  </a:gs>
                </a:gsLst>
                <a:lin ang="5400000" scaled="0"/>
              </a:gradFill>
            </a:endParaRPr>
          </a:p>
        </p:txBody>
      </p:sp>
      <p:sp>
        <p:nvSpPr>
          <p:cNvPr id="6" name="Rectangle 5"/>
          <p:cNvSpPr/>
          <p:nvPr/>
        </p:nvSpPr>
        <p:spPr bwMode="auto">
          <a:xfrm>
            <a:off x="4734280" y="1262235"/>
            <a:ext cx="2648528" cy="2118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cxnSp>
        <p:nvCxnSpPr>
          <p:cNvPr id="7" name="Straight Arrow Connector 6"/>
          <p:cNvCxnSpPr/>
          <p:nvPr/>
        </p:nvCxnSpPr>
        <p:spPr>
          <a:xfrm flipH="1">
            <a:off x="3729197" y="3516878"/>
            <a:ext cx="1208817" cy="1086576"/>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058543" y="3544043"/>
            <a:ext cx="0" cy="1059412"/>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179073" y="3489713"/>
            <a:ext cx="1059413" cy="1113741"/>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0" name="Picture 81" descr="StorSimple-Appliance.png"/>
          <p:cNvPicPr>
            <a:picLocks noChangeAspect="1"/>
          </p:cNvPicPr>
          <p:nvPr/>
        </p:nvPicPr>
        <p:blipFill>
          <a:blip r:embed="rId3" cstate="screen">
            <a:grayscl/>
            <a:extLst>
              <a:ext uri="{28A0092B-C50C-407E-A947-70E740481C1C}">
                <a14:useLocalDpi xmlns:a14="http://schemas.microsoft.com/office/drawing/2010/main" val="0"/>
              </a:ext>
            </a:extLst>
          </a:blip>
          <a:srcRect/>
          <a:stretch>
            <a:fillRect/>
          </a:stretch>
        </p:blipFill>
        <p:spPr bwMode="auto">
          <a:xfrm>
            <a:off x="2608669" y="4455425"/>
            <a:ext cx="1457187" cy="115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1" descr="StorSimple-Appliance.png"/>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29950" y="4653426"/>
            <a:ext cx="1457187" cy="115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p:cNvGrpSpPr/>
          <p:nvPr/>
        </p:nvGrpSpPr>
        <p:grpSpPr bwMode="black">
          <a:xfrm>
            <a:off x="7839810" y="4455483"/>
            <a:ext cx="1519205" cy="1207366"/>
            <a:chOff x="7010400" y="2133600"/>
            <a:chExt cx="1379538" cy="1065213"/>
          </a:xfrm>
        </p:grpSpPr>
        <p:sp>
          <p:nvSpPr>
            <p:cNvPr id="13"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4"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5"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8"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9"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0"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1"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2"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3"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4"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5"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6"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7"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8"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9"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0"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1"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2"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3"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4"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5"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6"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7"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8"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9"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0"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1"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2"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3"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4"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5"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6"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7"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8"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9"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0"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1"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2"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3"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4"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5"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6"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7"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8"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9"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accent5">
                <a:lumMod val="50000"/>
              </a:schemeClr>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grpSp>
      <p:sp>
        <p:nvSpPr>
          <p:cNvPr id="60" name="TextBox 59"/>
          <p:cNvSpPr txBox="1"/>
          <p:nvPr/>
        </p:nvSpPr>
        <p:spPr>
          <a:xfrm>
            <a:off x="1727434" y="5571159"/>
            <a:ext cx="2729156"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a:t>On-Premises StorSimple_PhysicalAppliance</a:t>
            </a:r>
            <a:endParaRPr lang="en-US" sz="1372" dirty="0"/>
          </a:p>
        </p:txBody>
      </p:sp>
      <p:sp>
        <p:nvSpPr>
          <p:cNvPr id="61" name="TextBox 60"/>
          <p:cNvSpPr txBox="1"/>
          <p:nvPr/>
        </p:nvSpPr>
        <p:spPr>
          <a:xfrm>
            <a:off x="4616999" y="5565191"/>
            <a:ext cx="2984087"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a:t>On-Premises StorSimple_VirtualArray *Preview</a:t>
            </a:r>
            <a:endParaRPr lang="en-US" sz="1372" dirty="0"/>
          </a:p>
        </p:txBody>
      </p:sp>
      <p:sp>
        <p:nvSpPr>
          <p:cNvPr id="62" name="TextBox 61"/>
          <p:cNvSpPr txBox="1"/>
          <p:nvPr/>
        </p:nvSpPr>
        <p:spPr>
          <a:xfrm>
            <a:off x="7601086" y="5555102"/>
            <a:ext cx="2729156"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a:t>Azure StorSimple_VirtualAppliance</a:t>
            </a:r>
            <a:endParaRPr lang="en-US" sz="1372" dirty="0"/>
          </a:p>
        </p:txBody>
      </p:sp>
      <p:sp>
        <p:nvSpPr>
          <p:cNvPr id="63" name="TextBox 62"/>
          <p:cNvSpPr txBox="1"/>
          <p:nvPr/>
        </p:nvSpPr>
        <p:spPr>
          <a:xfrm>
            <a:off x="4616999" y="1244954"/>
            <a:ext cx="2866808" cy="506901"/>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t>Azure </a:t>
            </a:r>
            <a:r>
              <a:rPr lang="en-US" sz="1568" dirty="0" err="1"/>
              <a:t>StorSimple</a:t>
            </a:r>
            <a:r>
              <a:rPr lang="en-US" sz="1568" dirty="0"/>
              <a:t> Manager</a:t>
            </a:r>
          </a:p>
        </p:txBody>
      </p:sp>
      <p:pic>
        <p:nvPicPr>
          <p:cNvPr id="64" name="Picture 63"/>
          <p:cNvPicPr>
            <a:picLocks noChangeAspect="1"/>
          </p:cNvPicPr>
          <p:nvPr/>
        </p:nvPicPr>
        <p:blipFill>
          <a:blip r:embed="rId4"/>
          <a:stretch>
            <a:fillRect/>
          </a:stretch>
        </p:blipFill>
        <p:spPr>
          <a:xfrm>
            <a:off x="5290930" y="1821547"/>
            <a:ext cx="1535227" cy="1350537"/>
          </a:xfrm>
          <a:prstGeom prst="rect">
            <a:avLst/>
          </a:prstGeom>
        </p:spPr>
      </p:pic>
      <p:sp>
        <p:nvSpPr>
          <p:cNvPr id="66" name="Rounded Rectangle 65"/>
          <p:cNvSpPr/>
          <p:nvPr/>
        </p:nvSpPr>
        <p:spPr bwMode="auto">
          <a:xfrm>
            <a:off x="1727434" y="4367723"/>
            <a:ext cx="8602808" cy="1866910"/>
          </a:xfrm>
          <a:prstGeom prst="roundRect">
            <a:avLst/>
          </a:prstGeom>
          <a:noFill/>
          <a:ln w="57150">
            <a:solidFill>
              <a:schemeClr val="tx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sp>
        <p:nvSpPr>
          <p:cNvPr id="67" name="Down Arrow 66"/>
          <p:cNvSpPr/>
          <p:nvPr/>
        </p:nvSpPr>
        <p:spPr bwMode="auto">
          <a:xfrm>
            <a:off x="8888743" y="3662056"/>
            <a:ext cx="752308" cy="629716"/>
          </a:xfrm>
          <a:prstGeom prst="down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sp>
        <p:nvSpPr>
          <p:cNvPr id="68" name="TextBox 67"/>
          <p:cNvSpPr txBox="1"/>
          <p:nvPr/>
        </p:nvSpPr>
        <p:spPr>
          <a:xfrm>
            <a:off x="8031021" y="2124036"/>
            <a:ext cx="3271694" cy="1197598"/>
          </a:xfrm>
          <a:prstGeom prst="rect">
            <a:avLst/>
          </a:prstGeom>
          <a:noFill/>
        </p:spPr>
        <p:txBody>
          <a:bodyPr wrap="square" lIns="179285" tIns="143428" rIns="179285" bIns="143428" rtlCol="0">
            <a:spAutoFit/>
          </a:bodyPr>
          <a:lstStyle/>
          <a:p>
            <a:pPr marL="342900" indent="-342900" defTabSz="914367">
              <a:lnSpc>
                <a:spcPct val="90000"/>
              </a:lnSpc>
              <a:spcAft>
                <a:spcPts val="588"/>
              </a:spcAft>
              <a:buFont typeface="Arial" panose="020B0604020202020204" pitchFamily="34" charset="0"/>
              <a:buChar char="•"/>
            </a:pPr>
            <a:r>
              <a:rPr lang="en-US" sz="2000" dirty="0">
                <a:ea typeface="Segoe UI" pitchFamily="34" charset="0"/>
                <a:cs typeface="Segoe UI" pitchFamily="34" charset="0"/>
              </a:rPr>
              <a:t>Registration Key </a:t>
            </a:r>
          </a:p>
          <a:p>
            <a:pPr marL="342900" indent="-342900" defTabSz="914367">
              <a:lnSpc>
                <a:spcPct val="90000"/>
              </a:lnSpc>
              <a:spcAft>
                <a:spcPts val="588"/>
              </a:spcAft>
              <a:buFont typeface="Arial" panose="020B0604020202020204" pitchFamily="34" charset="0"/>
              <a:buChar char="•"/>
            </a:pPr>
            <a:r>
              <a:rPr lang="en-US" sz="2000" dirty="0">
                <a:ea typeface="Segoe UI" pitchFamily="34" charset="0"/>
                <a:cs typeface="Segoe UI" pitchFamily="34" charset="0"/>
              </a:rPr>
              <a:t>Service Data Encryption Key</a:t>
            </a:r>
          </a:p>
        </p:txBody>
      </p:sp>
    </p:spTree>
    <p:extLst>
      <p:ext uri="{BB962C8B-B14F-4D97-AF65-F5344CB8AC3E}">
        <p14:creationId xmlns:p14="http://schemas.microsoft.com/office/powerpoint/2010/main" val="343501305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Designing Complex Solutions in the Cloud</a:t>
            </a:r>
          </a:p>
        </p:txBody>
      </p:sp>
    </p:spTree>
    <p:extLst>
      <p:ext uri="{BB962C8B-B14F-4D97-AF65-F5344CB8AC3E}">
        <p14:creationId xmlns:p14="http://schemas.microsoft.com/office/powerpoint/2010/main" val="79483565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t>Understand Service Limits, Quotas and Constraints</a:t>
            </a:r>
          </a:p>
        </p:txBody>
      </p:sp>
      <p:sp>
        <p:nvSpPr>
          <p:cNvPr id="4" name="Content Placeholder 3"/>
          <p:cNvSpPr>
            <a:spLocks noGrp="1"/>
          </p:cNvSpPr>
          <p:nvPr>
            <p:ph sz="quarter" idx="10"/>
          </p:nvPr>
        </p:nvSpPr>
        <p:spPr/>
        <p:txBody>
          <a:bodyPr>
            <a:normAutofit/>
          </a:bodyPr>
          <a:lstStyle/>
          <a:p>
            <a:r>
              <a:rPr lang="en-US" dirty="0"/>
              <a:t>Storage and Subscription Limits</a:t>
            </a:r>
          </a:p>
          <a:p>
            <a:r>
              <a:rPr lang="en-US" dirty="0"/>
              <a:t>Cloud Service</a:t>
            </a:r>
          </a:p>
          <a:p>
            <a:r>
              <a:rPr lang="en-US" dirty="0"/>
              <a:t>Service Manager vs. ARM</a:t>
            </a:r>
          </a:p>
          <a:p>
            <a:r>
              <a:rPr lang="en-US" dirty="0"/>
              <a:t>Networking</a:t>
            </a:r>
          </a:p>
          <a:p>
            <a:pPr lvl="1"/>
            <a:r>
              <a:rPr lang="en-US" dirty="0"/>
              <a:t>Networking ARM</a:t>
            </a:r>
          </a:p>
          <a:p>
            <a:r>
              <a:rPr lang="en-US" dirty="0"/>
              <a:t>DNS</a:t>
            </a:r>
          </a:p>
        </p:txBody>
      </p:sp>
    </p:spTree>
    <p:extLst>
      <p:ext uri="{BB962C8B-B14F-4D97-AF65-F5344CB8AC3E}">
        <p14:creationId xmlns:p14="http://schemas.microsoft.com/office/powerpoint/2010/main" val="34943046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planning</a:t>
            </a:r>
            <a:endParaRPr lang="en-US" dirty="0"/>
          </a:p>
        </p:txBody>
      </p:sp>
      <p:sp>
        <p:nvSpPr>
          <p:cNvPr id="3" name="Content Placeholder 2"/>
          <p:cNvSpPr>
            <a:spLocks noGrp="1"/>
          </p:cNvSpPr>
          <p:nvPr>
            <p:ph sz="quarter" idx="10"/>
          </p:nvPr>
        </p:nvSpPr>
        <p:spPr>
          <a:xfrm>
            <a:off x="268288" y="1387776"/>
            <a:ext cx="5494536" cy="4898724"/>
          </a:xfrm>
        </p:spPr>
        <p:txBody>
          <a:bodyPr>
            <a:normAutofit fontScale="77500" lnSpcReduction="20000"/>
          </a:bodyPr>
          <a:lstStyle/>
          <a:p>
            <a:r>
              <a:rPr lang="en-US" dirty="0"/>
              <a:t>Choose redundancy</a:t>
            </a:r>
          </a:p>
          <a:p>
            <a:pPr lvl="1"/>
            <a:r>
              <a:rPr lang="en-US" dirty="0"/>
              <a:t>Locally redundant storage (LRS)</a:t>
            </a:r>
          </a:p>
          <a:p>
            <a:pPr lvl="1"/>
            <a:r>
              <a:rPr lang="en-US" dirty="0"/>
              <a:t>Zone-redundant storage (ZRS)</a:t>
            </a:r>
          </a:p>
          <a:p>
            <a:pPr lvl="1"/>
            <a:r>
              <a:rPr lang="en-US" dirty="0"/>
              <a:t>Geo-redundant storage (GRS)</a:t>
            </a:r>
          </a:p>
          <a:p>
            <a:pPr lvl="1"/>
            <a:r>
              <a:rPr lang="en-US" dirty="0"/>
              <a:t>Read-access geo-redundant storage (RA-GRS)</a:t>
            </a:r>
          </a:p>
          <a:p>
            <a:r>
              <a:rPr lang="en-US" dirty="0"/>
              <a:t>IOPS/Disk are based on per/disk</a:t>
            </a:r>
          </a:p>
          <a:p>
            <a:pPr lvl="1"/>
            <a:r>
              <a:rPr lang="en-US" dirty="0"/>
              <a:t>Can combine multiple disks for increased IOPS</a:t>
            </a:r>
          </a:p>
        </p:txBody>
      </p:sp>
      <p:sp>
        <p:nvSpPr>
          <p:cNvPr id="4" name="Content Placeholder 3"/>
          <p:cNvSpPr>
            <a:spLocks noGrp="1"/>
          </p:cNvSpPr>
          <p:nvPr>
            <p:ph sz="quarter" idx="11"/>
          </p:nvPr>
        </p:nvSpPr>
        <p:spPr>
          <a:xfrm>
            <a:off x="6432242" y="1387776"/>
            <a:ext cx="5490520" cy="4898724"/>
          </a:xfrm>
        </p:spPr>
        <p:txBody>
          <a:bodyPr>
            <a:normAutofit fontScale="92500" lnSpcReduction="10000"/>
          </a:bodyPr>
          <a:lstStyle/>
          <a:p>
            <a:r>
              <a:rPr lang="en-US" dirty="0"/>
              <a:t>Choose IOPs</a:t>
            </a:r>
          </a:p>
          <a:p>
            <a:pPr lvl="1"/>
            <a:r>
              <a:rPr lang="en-US" dirty="0"/>
              <a:t>Understand tier (D-series)</a:t>
            </a:r>
          </a:p>
          <a:p>
            <a:pPr lvl="1"/>
            <a:r>
              <a:rPr lang="en-US" dirty="0"/>
              <a:t>Understand max per tier</a:t>
            </a:r>
          </a:p>
          <a:p>
            <a:pPr lvl="1"/>
            <a:r>
              <a:rPr lang="en-US" dirty="0"/>
              <a:t>Premium vs standard</a:t>
            </a:r>
          </a:p>
          <a:p>
            <a:pPr lvl="2"/>
            <a:r>
              <a:rPr lang="en-US" dirty="0"/>
              <a:t>Premium = SSD (regions)</a:t>
            </a:r>
          </a:p>
          <a:p>
            <a:r>
              <a:rPr lang="en-US" dirty="0"/>
              <a:t>Naming</a:t>
            </a:r>
          </a:p>
          <a:p>
            <a:pPr lvl="1"/>
            <a:r>
              <a:rPr lang="en-US" dirty="0"/>
              <a:t>Auto vs your own name</a:t>
            </a:r>
          </a:p>
          <a:p>
            <a:r>
              <a:rPr lang="en-US" dirty="0"/>
              <a:t>Instance vs. disk vs Image</a:t>
            </a:r>
          </a:p>
        </p:txBody>
      </p:sp>
    </p:spTree>
    <p:extLst>
      <p:ext uri="{BB962C8B-B14F-4D97-AF65-F5344CB8AC3E}">
        <p14:creationId xmlns:p14="http://schemas.microsoft.com/office/powerpoint/2010/main" val="297477330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Understanding the Cost Components</a:t>
            </a:r>
            <a:endParaRPr lang="en-US" dirty="0"/>
          </a:p>
        </p:txBody>
      </p:sp>
      <p:sp>
        <p:nvSpPr>
          <p:cNvPr id="7" name="Cloud"/>
          <p:cNvSpPr>
            <a:spLocks noChangeAspect="1"/>
          </p:cNvSpPr>
          <p:nvPr/>
        </p:nvSpPr>
        <p:spPr bwMode="black">
          <a:xfrm>
            <a:off x="1313411" y="1530455"/>
            <a:ext cx="9223437" cy="475494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3C6C"/>
          </a:solidFill>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23017" y="4754423"/>
            <a:ext cx="1187556" cy="1187556"/>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461230" y="2011223"/>
            <a:ext cx="1187556" cy="1187556"/>
          </a:xfrm>
          <a:prstGeom prst="rect">
            <a:avLst/>
          </a:prstGeom>
        </p:spPr>
      </p:pic>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535410" y="4754423"/>
            <a:ext cx="1187556" cy="1187556"/>
          </a:xfrm>
          <a:prstGeom prst="rect">
            <a:avLst/>
          </a:prstGeom>
          <a:noFill/>
        </p:spPr>
      </p:pic>
      <p:pic>
        <p:nvPicPr>
          <p:cNvPr id="11" name="Picture 10"/>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8191661" y="4754423"/>
            <a:ext cx="1187556" cy="1187556"/>
          </a:xfrm>
          <a:prstGeom prst="rect">
            <a:avLst/>
          </a:prstGeom>
        </p:spPr>
      </p:pic>
      <p:pic>
        <p:nvPicPr>
          <p:cNvPr id="12" name="Picture 1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477648" y="3188084"/>
            <a:ext cx="1187556" cy="1187556"/>
          </a:xfrm>
          <a:prstGeom prst="rect">
            <a:avLst/>
          </a:prstGeom>
        </p:spPr>
      </p:pic>
      <p:pic>
        <p:nvPicPr>
          <p:cNvPr id="13" name="Picture 12"/>
          <p:cNvPicPr>
            <a:picLocks noChangeAspect="1"/>
          </p:cNvPicPr>
          <p:nvPr/>
        </p:nvPicPr>
        <p:blipFill>
          <a:blip r:embed="rId8">
            <a:biLevel thresh="25000"/>
          </a:blip>
          <a:stretch>
            <a:fillRect/>
          </a:stretch>
        </p:blipFill>
        <p:spPr>
          <a:xfrm>
            <a:off x="5992115" y="4754373"/>
            <a:ext cx="1187658" cy="1187658"/>
          </a:xfrm>
          <a:prstGeom prst="rect">
            <a:avLst/>
          </a:prstGeom>
        </p:spPr>
      </p:pic>
      <p:pic>
        <p:nvPicPr>
          <p:cNvPr id="16" name="Picture 1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802808" y="2023082"/>
            <a:ext cx="1187556" cy="1187556"/>
          </a:xfrm>
          <a:prstGeom prst="rect">
            <a:avLst/>
          </a:prstGeom>
        </p:spPr>
      </p:pic>
      <p:pic>
        <p:nvPicPr>
          <p:cNvPr id="17" name="Picture 16"/>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819226" y="3199943"/>
            <a:ext cx="1187556" cy="1187556"/>
          </a:xfrm>
          <a:prstGeom prst="rect">
            <a:avLst/>
          </a:prstGeom>
        </p:spPr>
      </p:pic>
      <p:sp>
        <p:nvSpPr>
          <p:cNvPr id="14" name="bandwidth arrows"/>
          <p:cNvSpPr/>
          <p:nvPr/>
        </p:nvSpPr>
        <p:spPr bwMode="auto">
          <a:xfrm>
            <a:off x="534987" y="2145207"/>
            <a:ext cx="3236856" cy="70818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Bandwidth in/out</a:t>
            </a:r>
          </a:p>
        </p:txBody>
      </p:sp>
      <p:sp>
        <p:nvSpPr>
          <p:cNvPr id="18" name="Bandwidth"/>
          <p:cNvSpPr/>
          <p:nvPr/>
        </p:nvSpPr>
        <p:spPr bwMode="auto">
          <a:xfrm>
            <a:off x="270733" y="2005949"/>
            <a:ext cx="3682142" cy="986704"/>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avail"/>
          <p:cNvSpPr/>
          <p:nvPr/>
        </p:nvSpPr>
        <p:spPr bwMode="auto">
          <a:xfrm>
            <a:off x="4297196" y="1909239"/>
            <a:ext cx="2814412" cy="2605258"/>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compute"/>
          <p:cNvSpPr/>
          <p:nvPr/>
        </p:nvSpPr>
        <p:spPr bwMode="auto">
          <a:xfrm>
            <a:off x="5666702" y="4658769"/>
            <a:ext cx="1868830"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connect arrows"/>
          <p:cNvSpPr/>
          <p:nvPr/>
        </p:nvSpPr>
        <p:spPr bwMode="auto">
          <a:xfrm>
            <a:off x="8529841" y="2224697"/>
            <a:ext cx="2359886" cy="5492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Connectivity</a:t>
            </a:r>
          </a:p>
        </p:txBody>
      </p:sp>
      <p:sp>
        <p:nvSpPr>
          <p:cNvPr id="21" name="conn"/>
          <p:cNvSpPr/>
          <p:nvPr/>
        </p:nvSpPr>
        <p:spPr bwMode="auto">
          <a:xfrm>
            <a:off x="8347576" y="2004314"/>
            <a:ext cx="3042832" cy="989976"/>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network vpn"/>
          <p:cNvSpPr/>
          <p:nvPr/>
        </p:nvSpPr>
        <p:spPr bwMode="auto">
          <a:xfrm>
            <a:off x="8041089" y="4658769"/>
            <a:ext cx="1506190"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storage"/>
          <p:cNvSpPr/>
          <p:nvPr/>
        </p:nvSpPr>
        <p:spPr bwMode="auto">
          <a:xfrm>
            <a:off x="2394135" y="4658769"/>
            <a:ext cx="2615738"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889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animBg="1"/>
      <p:bldP spid="15" grpId="0" animBg="1"/>
      <p:bldP spid="21" grpId="0" animBg="1"/>
      <p:bldP spid="22" grpId="0" animBg="1"/>
      <p:bldP spid="23"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58" y="2044"/>
          <a:ext cx="1556" cy="1556"/>
        </p:xfrm>
        <a:graphic>
          <a:graphicData uri="http://schemas.openxmlformats.org/presentationml/2006/ole">
            <mc:AlternateContent xmlns:mc="http://schemas.openxmlformats.org/markup-compatibility/2006">
              <mc:Choice xmlns:v="urn:schemas-microsoft-com:vml" Requires="v">
                <p:oleObj spid="_x0000_s6350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58" y="2044"/>
                        <a:ext cx="1556" cy="1556"/>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dirty="0"/>
              <a:t>General Considerations for AD In Azure</a:t>
            </a:r>
          </a:p>
        </p:txBody>
      </p:sp>
      <p:sp>
        <p:nvSpPr>
          <p:cNvPr id="18" name="Content Placeholder 17"/>
          <p:cNvSpPr>
            <a:spLocks noGrp="1"/>
          </p:cNvSpPr>
          <p:nvPr>
            <p:ph sz="quarter" idx="10"/>
          </p:nvPr>
        </p:nvSpPr>
        <p:spPr>
          <a:xfrm>
            <a:off x="268288" y="1398396"/>
            <a:ext cx="11542503" cy="5111585"/>
          </a:xfrm>
        </p:spPr>
        <p:txBody>
          <a:bodyPr>
            <a:normAutofit fontScale="77500" lnSpcReduction="20000"/>
          </a:bodyPr>
          <a:lstStyle/>
          <a:p>
            <a:r>
              <a:rPr lang="en-US" dirty="0"/>
              <a:t>Domain controllers are highly sensitive roles</a:t>
            </a:r>
          </a:p>
          <a:p>
            <a:pPr lvl="1"/>
            <a:r>
              <a:rPr lang="en-US" dirty="0"/>
              <a:t>Best choice for IaaS workloads</a:t>
            </a:r>
          </a:p>
          <a:p>
            <a:pPr lvl="1"/>
            <a:r>
              <a:rPr lang="en-US" dirty="0"/>
              <a:t>Should mirror existing datacenter environment </a:t>
            </a:r>
            <a:br>
              <a:rPr lang="en-US" dirty="0"/>
            </a:br>
            <a:r>
              <a:rPr lang="en-US" dirty="0"/>
              <a:t>with respect to replica domain requirements</a:t>
            </a:r>
          </a:p>
          <a:p>
            <a:pPr lvl="1"/>
            <a:endParaRPr lang="en-US" dirty="0"/>
          </a:p>
          <a:p>
            <a:r>
              <a:rPr lang="en-US" dirty="0"/>
              <a:t>Read-Only Domain Controllers</a:t>
            </a:r>
          </a:p>
          <a:p>
            <a:pPr lvl="1"/>
            <a:r>
              <a:rPr lang="en-US" dirty="0"/>
              <a:t>Built for situations with poor physical security</a:t>
            </a:r>
          </a:p>
          <a:p>
            <a:pPr lvl="1"/>
            <a:r>
              <a:rPr lang="en-US" dirty="0"/>
              <a:t>Poor choice for Azure, does not address IaaS needs</a:t>
            </a:r>
          </a:p>
          <a:p>
            <a:endParaRPr lang="en-US" dirty="0"/>
          </a:p>
          <a:p>
            <a:r>
              <a:rPr lang="en-US" dirty="0"/>
              <a:t>Resource Forest (watch out)</a:t>
            </a:r>
          </a:p>
          <a:p>
            <a:pPr lvl="1"/>
            <a:r>
              <a:rPr lang="en-US" dirty="0"/>
              <a:t>Unless currently in place on-premises this posture can hinder migration efforts</a:t>
            </a:r>
          </a:p>
        </p:txBody>
      </p:sp>
      <p:sp>
        <p:nvSpPr>
          <p:cNvPr id="13" name="Text Placeholder 4"/>
          <p:cNvSpPr txBox="1">
            <a:spLocks/>
          </p:cNvSpPr>
          <p:nvPr/>
        </p:nvSpPr>
        <p:spPr>
          <a:xfrm>
            <a:off x="531893" y="2728687"/>
            <a:ext cx="10458290" cy="2140176"/>
          </a:xfrm>
          <a:prstGeom prst="rect">
            <a:avLst/>
          </a:prstGeom>
        </p:spPr>
        <p:txBody>
          <a:bodyPr vert="horz" wrap="square" lIns="0" tIns="143428" rIns="179285" bIns="143428"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lumMod val="50000"/>
                </a:srgbClr>
              </a:buClr>
              <a:buNone/>
            </a:pPr>
            <a:endParaRPr lang="en-US" sz="2400" dirty="0">
              <a:solidFill>
                <a:schemeClr val="tx1">
                  <a:lumMod val="85000"/>
                  <a:lumOff val="15000"/>
                </a:schemeClr>
              </a:solidFill>
            </a:endParaRPr>
          </a:p>
        </p:txBody>
      </p:sp>
    </p:spTree>
    <p:extLst>
      <p:ext uri="{BB962C8B-B14F-4D97-AF65-F5344CB8AC3E}">
        <p14:creationId xmlns:p14="http://schemas.microsoft.com/office/powerpoint/2010/main" val="393962048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Deployment In Azure</a:t>
            </a:r>
            <a:endParaRPr lang="en-US" dirty="0"/>
          </a:p>
        </p:txBody>
      </p:sp>
      <p:sp>
        <p:nvSpPr>
          <p:cNvPr id="3" name="Text Placeholder 2"/>
          <p:cNvSpPr>
            <a:spLocks noGrp="1"/>
          </p:cNvSpPr>
          <p:nvPr>
            <p:ph sz="quarter" idx="10"/>
          </p:nvPr>
        </p:nvSpPr>
        <p:spPr>
          <a:xfrm>
            <a:off x="268288" y="1398397"/>
            <a:ext cx="11542503" cy="5084290"/>
          </a:xfrm>
        </p:spPr>
        <p:txBody>
          <a:bodyPr>
            <a:normAutofit fontScale="77500" lnSpcReduction="20000"/>
          </a:bodyPr>
          <a:lstStyle/>
          <a:p>
            <a:r>
              <a:rPr lang="en-US" dirty="0"/>
              <a:t>Use machine profiles adapted to the DIT size</a:t>
            </a:r>
          </a:p>
          <a:p>
            <a:pPr lvl="1"/>
            <a:r>
              <a:rPr lang="en-US" dirty="0"/>
              <a:t>Consider the memory intensive machines (A5-A7) for large ADs</a:t>
            </a:r>
          </a:p>
          <a:p>
            <a:endParaRPr lang="en-US" dirty="0"/>
          </a:p>
          <a:p>
            <a:r>
              <a:rPr lang="en-US" dirty="0"/>
              <a:t>Migration Path choices</a:t>
            </a:r>
          </a:p>
          <a:p>
            <a:pPr lvl="1"/>
            <a:r>
              <a:rPr lang="en-US" dirty="0"/>
              <a:t>Physical to Virtual</a:t>
            </a:r>
          </a:p>
          <a:p>
            <a:pPr lvl="1"/>
            <a:r>
              <a:rPr lang="en-US" dirty="0"/>
              <a:t>Move existing virtual</a:t>
            </a:r>
          </a:p>
          <a:p>
            <a:pPr lvl="1"/>
            <a:r>
              <a:rPr lang="en-US" dirty="0"/>
              <a:t>Build new DC and replicate from on-premises</a:t>
            </a:r>
          </a:p>
          <a:p>
            <a:endParaRPr lang="en-US" dirty="0"/>
          </a:p>
          <a:p>
            <a:r>
              <a:rPr lang="en-US" dirty="0"/>
              <a:t>Azure Application Access</a:t>
            </a:r>
          </a:p>
          <a:p>
            <a:pPr lvl="1"/>
            <a:r>
              <a:rPr lang="en-US" dirty="0"/>
              <a:t>Create AD site for each Azure region and attach all regional subnets to that site</a:t>
            </a:r>
          </a:p>
          <a:p>
            <a:pPr lvl="1"/>
            <a:r>
              <a:rPr lang="en-US" dirty="0"/>
              <a:t>Place two DCs in each region within an Availability Set </a:t>
            </a:r>
          </a:p>
        </p:txBody>
      </p:sp>
    </p:spTree>
    <p:extLst>
      <p:ext uri="{BB962C8B-B14F-4D97-AF65-F5344CB8AC3E}">
        <p14:creationId xmlns:p14="http://schemas.microsoft.com/office/powerpoint/2010/main" val="227051366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on IaaS Tips</a:t>
            </a:r>
          </a:p>
        </p:txBody>
      </p:sp>
      <p:sp>
        <p:nvSpPr>
          <p:cNvPr id="3" name="Content Placeholder 2"/>
          <p:cNvSpPr>
            <a:spLocks noGrp="1"/>
          </p:cNvSpPr>
          <p:nvPr>
            <p:ph sz="quarter" idx="10"/>
          </p:nvPr>
        </p:nvSpPr>
        <p:spPr/>
        <p:txBody>
          <a:bodyPr>
            <a:normAutofit fontScale="77500" lnSpcReduction="20000"/>
          </a:bodyPr>
          <a:lstStyle/>
          <a:p>
            <a:r>
              <a:rPr lang="en-US" dirty="0"/>
              <a:t>Dev/Test, use 1 DC</a:t>
            </a:r>
          </a:p>
          <a:p>
            <a:endParaRPr lang="en-US" dirty="0"/>
          </a:p>
          <a:p>
            <a:r>
              <a:rPr lang="en-US" dirty="0"/>
              <a:t>For production, use 3 DCs in the same availability set</a:t>
            </a:r>
          </a:p>
          <a:p>
            <a:pPr lvl="1"/>
            <a:r>
              <a:rPr lang="en-US" dirty="0"/>
              <a:t>Potential for all DCs to restore from an unknown state </a:t>
            </a:r>
          </a:p>
          <a:p>
            <a:pPr lvl="1"/>
            <a:r>
              <a:rPr lang="en-US" dirty="0"/>
              <a:t>3 provides for at least 1 </a:t>
            </a:r>
            <a:r>
              <a:rPr lang="en-US" dirty="0" err="1"/>
              <a:t>authoritive</a:t>
            </a:r>
            <a:r>
              <a:rPr lang="en-US" dirty="0"/>
              <a:t> SYSVOL</a:t>
            </a:r>
          </a:p>
          <a:p>
            <a:endParaRPr lang="en-US" dirty="0"/>
          </a:p>
          <a:p>
            <a:r>
              <a:rPr lang="en-US" dirty="0"/>
              <a:t>Choosing a DC, GC or RODC?</a:t>
            </a:r>
          </a:p>
          <a:p>
            <a:pPr lvl="1"/>
            <a:r>
              <a:rPr lang="en-US" dirty="0"/>
              <a:t>Cloud only – yes</a:t>
            </a:r>
          </a:p>
          <a:p>
            <a:pPr lvl="1"/>
            <a:r>
              <a:rPr lang="en-US" dirty="0"/>
              <a:t>Hybrid – maybe</a:t>
            </a:r>
          </a:p>
          <a:p>
            <a:pPr lvl="1"/>
            <a:r>
              <a:rPr lang="en-US" dirty="0"/>
              <a:t>RODC – primarily used for insecure environments</a:t>
            </a:r>
          </a:p>
        </p:txBody>
      </p:sp>
    </p:spTree>
    <p:extLst>
      <p:ext uri="{BB962C8B-B14F-4D97-AF65-F5344CB8AC3E}">
        <p14:creationId xmlns:p14="http://schemas.microsoft.com/office/powerpoint/2010/main" val="32176670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Replica DC Scenario</a:t>
            </a:r>
          </a:p>
        </p:txBody>
      </p:sp>
      <p:sp>
        <p:nvSpPr>
          <p:cNvPr id="6" name="Content Placeholder 5"/>
          <p:cNvSpPr>
            <a:spLocks noGrp="1"/>
          </p:cNvSpPr>
          <p:nvPr>
            <p:ph sz="quarter" idx="10"/>
          </p:nvPr>
        </p:nvSpPr>
        <p:spPr>
          <a:xfrm>
            <a:off x="268288" y="1398398"/>
            <a:ext cx="6674618" cy="5088128"/>
          </a:xfrm>
        </p:spPr>
        <p:txBody>
          <a:bodyPr>
            <a:normAutofit fontScale="77500" lnSpcReduction="20000"/>
          </a:bodyPr>
          <a:lstStyle/>
          <a:p>
            <a:r>
              <a:rPr lang="en-US" dirty="0"/>
              <a:t>Users need access to apps running on domain-joined VM’s.</a:t>
            </a:r>
          </a:p>
          <a:p>
            <a:endParaRPr lang="en-US" dirty="0"/>
          </a:p>
          <a:p>
            <a:r>
              <a:rPr lang="en-US" dirty="0"/>
              <a:t>VPN tunnel exists using Site-to-Site or ExpressRoute</a:t>
            </a:r>
          </a:p>
          <a:p>
            <a:endParaRPr lang="en-US" dirty="0"/>
          </a:p>
          <a:p>
            <a:r>
              <a:rPr lang="en-US" dirty="0"/>
              <a:t>Replica DC’s and app servers run in separate availability sets.</a:t>
            </a:r>
          </a:p>
          <a:p>
            <a:endParaRPr lang="en-US" dirty="0"/>
          </a:p>
          <a:p>
            <a:r>
              <a:rPr lang="en-US" dirty="0"/>
              <a:t>Replication between DC’s accomplished using standard AD replication feature (sync tools not needed)</a:t>
            </a:r>
          </a:p>
        </p:txBody>
      </p:sp>
      <p:pic>
        <p:nvPicPr>
          <p:cNvPr id="63490" name="Picture 2" descr="Diagram pf replica Active Directory domain controller an Azure v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906" y="-7083"/>
            <a:ext cx="5249094" cy="68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3603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 + ADFS Scenario</a:t>
            </a:r>
          </a:p>
        </p:txBody>
      </p:sp>
      <p:sp>
        <p:nvSpPr>
          <p:cNvPr id="3" name="Content Placeholder 2"/>
          <p:cNvSpPr>
            <a:spLocks noGrp="1"/>
          </p:cNvSpPr>
          <p:nvPr>
            <p:ph sz="quarter" idx="10"/>
          </p:nvPr>
        </p:nvSpPr>
        <p:spPr>
          <a:xfrm>
            <a:off x="268288" y="1398397"/>
            <a:ext cx="7440202" cy="5104003"/>
          </a:xfrm>
        </p:spPr>
        <p:txBody>
          <a:bodyPr>
            <a:normAutofit fontScale="77500" lnSpcReduction="20000"/>
          </a:bodyPr>
          <a:lstStyle/>
          <a:p>
            <a:r>
              <a:rPr lang="en-US" dirty="0"/>
              <a:t>Users need access to apps on-premises from public and on-premises locations with SSO</a:t>
            </a:r>
          </a:p>
          <a:p>
            <a:endParaRPr lang="en-US" dirty="0"/>
          </a:p>
          <a:p>
            <a:r>
              <a:rPr lang="en-US" dirty="0"/>
              <a:t>DC’s, ADFS servers, and WAP servers run in separate availability sets</a:t>
            </a:r>
          </a:p>
          <a:p>
            <a:endParaRPr lang="en-US" dirty="0"/>
          </a:p>
          <a:p>
            <a:r>
              <a:rPr lang="en-US" dirty="0"/>
              <a:t>VNET isolation between WAP and DC + ADFS</a:t>
            </a:r>
          </a:p>
          <a:p>
            <a:endParaRPr lang="en-US" dirty="0"/>
          </a:p>
          <a:p>
            <a:r>
              <a:rPr lang="en-US" dirty="0"/>
              <a:t>3</a:t>
            </a:r>
            <a:r>
              <a:rPr lang="en-US" baseline="30000" dirty="0"/>
              <a:t>rd</a:t>
            </a:r>
            <a:r>
              <a:rPr lang="en-US" dirty="0"/>
              <a:t> party firewall appliance to control traffic between VNET’s </a:t>
            </a:r>
          </a:p>
          <a:p>
            <a:endParaRPr lang="en-US" dirty="0"/>
          </a:p>
        </p:txBody>
      </p:sp>
      <p:pic>
        <p:nvPicPr>
          <p:cNvPr id="64514" name="Picture 2" descr="ADFS On Azure With Firew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8490" y="0"/>
            <a:ext cx="4483510" cy="687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7765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Server AD in Azure</a:t>
            </a:r>
          </a:p>
        </p:txBody>
      </p:sp>
    </p:spTree>
    <p:extLst>
      <p:ext uri="{BB962C8B-B14F-4D97-AF65-F5344CB8AC3E}">
        <p14:creationId xmlns:p14="http://schemas.microsoft.com/office/powerpoint/2010/main" val="41264593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AD Authentication</a:t>
            </a:r>
          </a:p>
        </p:txBody>
      </p:sp>
      <p:sp>
        <p:nvSpPr>
          <p:cNvPr id="3" name="Content Placeholder 2"/>
          <p:cNvSpPr>
            <a:spLocks noGrp="1"/>
          </p:cNvSpPr>
          <p:nvPr>
            <p:ph sz="quarter" idx="10"/>
          </p:nvPr>
        </p:nvSpPr>
        <p:spPr>
          <a:xfrm>
            <a:off x="268288" y="1398397"/>
            <a:ext cx="11542503" cy="5166176"/>
          </a:xfrm>
        </p:spPr>
        <p:txBody>
          <a:bodyPr>
            <a:normAutofit fontScale="92500" lnSpcReduction="10000"/>
          </a:bodyPr>
          <a:lstStyle/>
          <a:p>
            <a:r>
              <a:rPr lang="en-US" sz="3600" dirty="0"/>
              <a:t>Three main variants</a:t>
            </a:r>
          </a:p>
          <a:p>
            <a:pPr lvl="1"/>
            <a:r>
              <a:rPr lang="en-US" sz="3200" dirty="0"/>
              <a:t>LDAP Authentication / Authorization</a:t>
            </a:r>
          </a:p>
          <a:p>
            <a:pPr lvl="1"/>
            <a:r>
              <a:rPr lang="en-US" sz="3200" dirty="0"/>
              <a:t>Kerberos 5 Authentication / LDAP Authorization</a:t>
            </a:r>
          </a:p>
          <a:p>
            <a:pPr lvl="1"/>
            <a:r>
              <a:rPr lang="en-US" sz="3200" dirty="0" err="1"/>
              <a:t>Winbind</a:t>
            </a:r>
            <a:r>
              <a:rPr lang="en-US" sz="3200" dirty="0"/>
              <a:t> Authentication / Authorization</a:t>
            </a:r>
          </a:p>
          <a:p>
            <a:pPr lvl="1"/>
            <a:endParaRPr lang="en-US" sz="3200" dirty="0"/>
          </a:p>
          <a:p>
            <a:r>
              <a:rPr lang="en-US" sz="3600" dirty="0"/>
              <a:t>Considerations</a:t>
            </a:r>
          </a:p>
          <a:p>
            <a:pPr lvl="1"/>
            <a:r>
              <a:rPr lang="en-US" sz="3200" dirty="0"/>
              <a:t>Single Sign-On or Same Sign-On?</a:t>
            </a:r>
          </a:p>
          <a:p>
            <a:pPr lvl="1"/>
            <a:r>
              <a:rPr lang="en-US" sz="3200" dirty="0"/>
              <a:t>Password change capabilities</a:t>
            </a:r>
          </a:p>
          <a:p>
            <a:pPr lvl="1"/>
            <a:r>
              <a:rPr lang="en-US" sz="3200" dirty="0"/>
              <a:t>Authentication, Authorization, File Sharing?</a:t>
            </a:r>
          </a:p>
          <a:p>
            <a:pPr lvl="1"/>
            <a:r>
              <a:rPr lang="en-US" sz="3200" dirty="0"/>
              <a:t>Deployment Size and Administrative Impact</a:t>
            </a:r>
          </a:p>
        </p:txBody>
      </p:sp>
    </p:spTree>
    <p:extLst>
      <p:ext uri="{BB962C8B-B14F-4D97-AF65-F5344CB8AC3E}">
        <p14:creationId xmlns:p14="http://schemas.microsoft.com/office/powerpoint/2010/main" val="24866831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4LB_S.TJUmiLNRyGDNKk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MJ617J.bSUaqkkFCMKgUC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pptx" id="{9159CF06-85CF-434A-A288-9BD10E2BE762}" vid="{BE4B1D44-D921-441B-BC78-1B26ACE871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GSI Architect Workshop Template</Template>
  <TotalTime>9079</TotalTime>
  <Words>6941</Words>
  <Application>Microsoft Office PowerPoint</Application>
  <PresentationFormat>Widescreen</PresentationFormat>
  <Paragraphs>830</Paragraphs>
  <Slides>57</Slides>
  <Notes>41</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7" baseType="lpstr">
      <vt:lpstr>Arial</vt:lpstr>
      <vt:lpstr>Calibri</vt:lpstr>
      <vt:lpstr>Consolas</vt:lpstr>
      <vt:lpstr>Courier New</vt:lpstr>
      <vt:lpstr>Segoe Pro Light</vt:lpstr>
      <vt:lpstr>Segoe UI</vt:lpstr>
      <vt:lpstr>Segoe UI Light</vt:lpstr>
      <vt:lpstr>Wingdings</vt:lpstr>
      <vt:lpstr>1_Windows Azure</vt:lpstr>
      <vt:lpstr>think-cell Slide</vt:lpstr>
      <vt:lpstr>PowerPoint Presentation</vt:lpstr>
      <vt:lpstr>Agenda</vt:lpstr>
      <vt:lpstr>“Server” Active Directory in Azure</vt:lpstr>
      <vt:lpstr>Why Server AD in Azure?</vt:lpstr>
      <vt:lpstr>Configurations of Server AD in Azure</vt:lpstr>
      <vt:lpstr>Replica DC Scenario</vt:lpstr>
      <vt:lpstr>DC + ADFS Scenario</vt:lpstr>
      <vt:lpstr>PowerPoint Presentation</vt:lpstr>
      <vt:lpstr>Linux AD Authentication</vt:lpstr>
      <vt:lpstr>Linux Client LDAP Authentication</vt:lpstr>
      <vt:lpstr>Linux Client Kerberos Authentication</vt:lpstr>
      <vt:lpstr>Linux Client Winbind Authentication</vt:lpstr>
      <vt:lpstr>PowerPoint Presentation</vt:lpstr>
      <vt:lpstr>Demo Setup</vt:lpstr>
      <vt:lpstr>SQL Server in Azure</vt:lpstr>
      <vt:lpstr>Why SQL Server in Azure?</vt:lpstr>
      <vt:lpstr>SQL Server Images</vt:lpstr>
      <vt:lpstr>SQL Server BYOL</vt:lpstr>
      <vt:lpstr>SQL Server Solution Templates</vt:lpstr>
      <vt:lpstr>Performance best practices SQL Server</vt:lpstr>
      <vt:lpstr>Performance best practices SQL Server</vt:lpstr>
      <vt:lpstr>PowerPoint Presentation</vt:lpstr>
      <vt:lpstr>SQL Server Backup to URL</vt:lpstr>
      <vt:lpstr>PowerPoint Presentation</vt:lpstr>
      <vt:lpstr>SQL Server Availability Group + Log Shipping</vt:lpstr>
      <vt:lpstr>SQL Server Availability Replica on Azure</vt:lpstr>
      <vt:lpstr>SQL Server Recovery Options</vt:lpstr>
      <vt:lpstr>Azure Backup</vt:lpstr>
      <vt:lpstr>Azure Backup</vt:lpstr>
      <vt:lpstr>Azure Backup Steps</vt:lpstr>
      <vt:lpstr>Azure Backup – Things to know</vt:lpstr>
      <vt:lpstr>Azure Site Recovery</vt:lpstr>
      <vt:lpstr>Azure Site Recovery One solution for multiple infrastructures</vt:lpstr>
      <vt:lpstr>ASR – Things to know</vt:lpstr>
      <vt:lpstr>ASR Planning Tool</vt:lpstr>
      <vt:lpstr>PowerPoint Presentation</vt:lpstr>
      <vt:lpstr>PowerPoint Presentation</vt:lpstr>
      <vt:lpstr>IaaS Scenario: More IOPS &amp; Throughput</vt:lpstr>
      <vt:lpstr>Additional Considerations for Data Disks</vt:lpstr>
      <vt:lpstr>Disk Caching Best Practices for SQL Server</vt:lpstr>
      <vt:lpstr>Cloud Backup Benefits</vt:lpstr>
      <vt:lpstr>Linux on Azure</vt:lpstr>
      <vt:lpstr>Azure-Endorsed Linux Distributions</vt:lpstr>
      <vt:lpstr>Installing the Azure Linux Agent</vt:lpstr>
      <vt:lpstr>Azure Linux Agent</vt:lpstr>
      <vt:lpstr>About VM Extensions</vt:lpstr>
      <vt:lpstr>SAP/Linux on Azure Certification</vt:lpstr>
      <vt:lpstr>Extending Storage to Azure</vt:lpstr>
      <vt:lpstr>PowerPoint Presentation</vt:lpstr>
      <vt:lpstr>Consolidated Management</vt:lpstr>
      <vt:lpstr>Designing Complex Solutions in the Cloud</vt:lpstr>
      <vt:lpstr>Understand Service Limits, Quotas and Constraints</vt:lpstr>
      <vt:lpstr>Storage planning</vt:lpstr>
      <vt:lpstr>Understanding the Cost Components</vt:lpstr>
      <vt:lpstr>General Considerations for AD In Azure</vt:lpstr>
      <vt:lpstr>AD Deployment In Azure</vt:lpstr>
      <vt:lpstr>AD on IaaS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Rainey</dc:creator>
  <cp:lastModifiedBy>Rick Rainey</cp:lastModifiedBy>
  <cp:revision>332</cp:revision>
  <dcterms:created xsi:type="dcterms:W3CDTF">2015-09-11T21:42:41Z</dcterms:created>
  <dcterms:modified xsi:type="dcterms:W3CDTF">2016-06-07T17:48:17Z</dcterms:modified>
</cp:coreProperties>
</file>