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4"/>
  </p:sldMasterIdLst>
  <p:notesMasterIdLst>
    <p:notesMasterId r:id="rId30"/>
  </p:notesMasterIdLst>
  <p:handoutMasterIdLst>
    <p:handoutMasterId r:id="rId31"/>
  </p:handoutMasterIdLst>
  <p:sldIdLst>
    <p:sldId id="372" r:id="rId5"/>
    <p:sldId id="373" r:id="rId6"/>
    <p:sldId id="362" r:id="rId7"/>
    <p:sldId id="356" r:id="rId8"/>
    <p:sldId id="341" r:id="rId9"/>
    <p:sldId id="298" r:id="rId10"/>
    <p:sldId id="299" r:id="rId11"/>
    <p:sldId id="361" r:id="rId12"/>
    <p:sldId id="375" r:id="rId13"/>
    <p:sldId id="376" r:id="rId14"/>
    <p:sldId id="307" r:id="rId15"/>
    <p:sldId id="314" r:id="rId16"/>
    <p:sldId id="379" r:id="rId17"/>
    <p:sldId id="377" r:id="rId18"/>
    <p:sldId id="367" r:id="rId19"/>
    <p:sldId id="381" r:id="rId20"/>
    <p:sldId id="343" r:id="rId21"/>
    <p:sldId id="334" r:id="rId22"/>
    <p:sldId id="380" r:id="rId23"/>
    <p:sldId id="327" r:id="rId24"/>
    <p:sldId id="330" r:id="rId25"/>
    <p:sldId id="370" r:id="rId26"/>
    <p:sldId id="374" r:id="rId27"/>
    <p:sldId id="359" r:id="rId28"/>
    <p:sldId id="3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372"/>
            <p14:sldId id="373"/>
            <p14:sldId id="362"/>
            <p14:sldId id="356"/>
          </p14:sldIdLst>
        </p14:section>
        <p14:section name="Azure Security Features" id="{32FB7F8A-E8F2-4CFB-81DB-63252743B1C5}">
          <p14:sldIdLst>
            <p14:sldId id="341"/>
            <p14:sldId id="298"/>
            <p14:sldId id="299"/>
          </p14:sldIdLst>
        </p14:section>
        <p14:section name="Data security" id="{98323DD5-E04C-4CA9-BB1E-AED10F7ACA9E}">
          <p14:sldIdLst>
            <p14:sldId id="361"/>
            <p14:sldId id="375"/>
            <p14:sldId id="376"/>
            <p14:sldId id="307"/>
            <p14:sldId id="314"/>
            <p14:sldId id="379"/>
            <p14:sldId id="377"/>
          </p14:sldIdLst>
        </p14:section>
        <p14:section name="Azure Security Center" id="{888D8700-725F-4E92-B43A-448DD28F67A6}">
          <p14:sldIdLst>
            <p14:sldId id="367"/>
            <p14:sldId id="381"/>
          </p14:sldIdLst>
        </p14:section>
        <p14:section name="Privacy and control" id="{1F1BA9F0-B12D-4893-AEDC-A3937B90188B}">
          <p14:sldIdLst>
            <p14:sldId id="343"/>
            <p14:sldId id="334"/>
            <p14:sldId id="380"/>
            <p14:sldId id="327"/>
            <p14:sldId id="330"/>
          </p14:sldIdLst>
        </p14:section>
        <p14:section name="Conclusion (1 min)" id="{B40D3CEA-2FFD-43F0-98F4-1DED6CF96694}">
          <p14:sldIdLst>
            <p14:sldId id="370"/>
            <p14:sldId id="374"/>
            <p14:sldId id="359"/>
          </p14:sldIdLst>
        </p14:section>
        <p14:section name="Appendix" id="{3A9247BB-6A37-4D4F-A4B9-E807E8F19222}">
          <p14:sldIdLst>
            <p14:sldId id="3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sim Bloch" initials="WB" lastIdx="1" clrIdx="0">
    <p:extLst>
      <p:ext uri="{19B8F6BF-5375-455C-9EA6-DF929625EA0E}">
        <p15:presenceInfo xmlns:p15="http://schemas.microsoft.com/office/powerpoint/2012/main" userId="S-1-5-21-2146773085-903363285-719344707-14250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autoAdjust="0"/>
    <p:restoredTop sz="73905" autoAdjust="0"/>
  </p:normalViewPr>
  <p:slideViewPr>
    <p:cSldViewPr snapToGrid="0">
      <p:cViewPr varScale="1">
        <p:scale>
          <a:sx n="67" d="100"/>
          <a:sy n="67" d="100"/>
        </p:scale>
        <p:origin x="274"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06/28/2016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06/28/2016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chnet.microsoft.com/library/cc732774.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azure.microsoft.com/documentation/services/key-vault/" TargetMode="External"/><Relationship Id="rId4" Type="http://schemas.openxmlformats.org/officeDocument/2006/relationships/hyperlink" Target="https://en.wikipedia.org/wiki/Dm-cryp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library/dn765131.aspx" TargetMode="External"/><Relationship Id="rId7" Type="http://schemas.openxmlformats.org/officeDocument/2006/relationships/hyperlink" Target="http://msdn.microsoft.com/library/0bf7e8ff-1416-4923-9c4c-49341e208c62.aspx"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msdn.microsoft.com/library/ms190998.aspx" TargetMode="External"/><Relationship Id="rId5" Type="http://schemas.openxmlformats.org/officeDocument/2006/relationships/hyperlink" Target="http://msdn.microsoft.com/library/azure/ff394108.aspx" TargetMode="External"/><Relationship Id="rId4" Type="http://schemas.openxmlformats.org/officeDocument/2006/relationships/hyperlink" Target="https://azure.microsoft.com/en-us/documentation/articles/sql-database-dynamic-data-masking-get-started/"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title: </a:t>
            </a:r>
            <a:r>
              <a:rPr lang="en-US" sz="1200" b="0" dirty="0">
                <a:latin typeface="Segoe UI" panose="020B0502040204020203" pitchFamily="34" charset="0"/>
                <a:ea typeface="Segoe UI" panose="020B0502040204020203" pitchFamily="34" charset="0"/>
                <a:cs typeface="Segoe UI" panose="020B0502040204020203" pitchFamily="34" charset="0"/>
              </a:rPr>
              <a:t>Common</a:t>
            </a:r>
            <a:r>
              <a:rPr lang="en-US" sz="1200" b="0" baseline="0" dirty="0">
                <a:latin typeface="Segoe UI" panose="020B0502040204020203" pitchFamily="34" charset="0"/>
                <a:ea typeface="Segoe UI" panose="020B0502040204020203" pitchFamily="34" charset="0"/>
                <a:cs typeface="Segoe UI" panose="020B0502040204020203" pitchFamily="34" charset="0"/>
              </a:rPr>
              <a:t> questions customer asking</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objectives: </a:t>
            </a:r>
            <a:r>
              <a:rPr lang="en-US" sz="1200" dirty="0">
                <a:latin typeface="Segoe UI" panose="020B0502040204020203" pitchFamily="34" charset="0"/>
                <a:ea typeface="Segoe UI" panose="020B0502040204020203" pitchFamily="34" charset="0"/>
                <a:cs typeface="Segoe UI" panose="020B0502040204020203" pitchFamily="34" charset="0"/>
              </a:rPr>
              <a:t>Provide an overview of customer questions</a:t>
            </a:r>
            <a:r>
              <a:rPr lang="en-US" sz="1200" baseline="0" dirty="0">
                <a:latin typeface="Segoe UI" panose="020B0502040204020203" pitchFamily="34" charset="0"/>
                <a:ea typeface="Segoe UI" panose="020B0502040204020203" pitchFamily="34" charset="0"/>
                <a:cs typeface="Segoe UI" panose="020B0502040204020203" pitchFamily="34" charset="0"/>
              </a:rPr>
              <a:t> in terms of security</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High level details: </a:t>
            </a:r>
            <a:r>
              <a:rPr lang="en-US" sz="1200" baseline="0" dirty="0"/>
              <a:t>But this has raised the many open and eye opening questions about securing an organization assets and customer asking questions about ….</a:t>
            </a:r>
          </a:p>
          <a:p>
            <a:pPr defTabSz="966612">
              <a:lnSpc>
                <a:spcPct val="115000"/>
              </a:lnSpc>
              <a:spcAft>
                <a:spcPts val="1057"/>
              </a:spcAft>
              <a:defRPr/>
            </a:pPr>
            <a:r>
              <a:rPr lang="en-US" sz="1200" baseline="0" dirty="0"/>
              <a:t>Additional details: </a:t>
            </a:r>
            <a:r>
              <a:rPr lang="en-US" dirty="0"/>
              <a:t>http://download.microsoft.com/download/0/1/F/01FD0D63-956E-44EF-BDCB-A66088E8265F/Top-10%20Questions%20to%20Ask%20Your%20Cloud%20Provider.pdf</a:t>
            </a:r>
            <a:endParaRPr lang="en-US" sz="1200" b="1" dirty="0">
              <a:latin typeface="Segoe UI" panose="020B0502040204020203" pitchFamily="34" charset="0"/>
              <a:ea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403295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a:latin typeface="Segoe UI" panose="020B0502040204020203" pitchFamily="34" charset="0"/>
                <a:ea typeface="Segoe UI" panose="020B0502040204020203" pitchFamily="34" charset="0"/>
                <a:cs typeface="Segoe UI" panose="020B0502040204020203" pitchFamily="34" charset="0"/>
              </a:rPr>
              <a:t>Data security</a:t>
            </a:r>
          </a:p>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Provide an overview of Azure data protection.</a:t>
            </a: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script: </a:t>
            </a:r>
          </a:p>
          <a:p>
            <a:pPr marL="0" marR="0" lvl="0" indent="0" algn="l" defTabSz="966612" rtl="0" eaLnBrk="1" fontAlgn="auto" latinLnBrk="0" hangingPunct="1">
              <a:lnSpc>
                <a:spcPct val="115000"/>
              </a:lnSpc>
              <a:spcBef>
                <a:spcPts val="0"/>
              </a:spcBef>
              <a:spcAft>
                <a:spcPts val="1057"/>
              </a:spcAft>
              <a:buClrTx/>
              <a:buSzTx/>
              <a:buFontTx/>
              <a:buNone/>
              <a:tabLst/>
              <a:defRPr/>
            </a:pPr>
            <a:r>
              <a:rPr kumimoji="0" lang="en-IN" sz="1400" b="0" i="0" u="none" strike="noStrike" kern="1200" cap="none" spc="0" normalizeH="0" baseline="0" noProof="0" dirty="0">
                <a:ln>
                  <a:noFill/>
                </a:ln>
                <a:solidFill>
                  <a:srgbClr val="FFFFFF"/>
                </a:solidFill>
                <a:effectLst/>
                <a:uLnTx/>
                <a:uFillTx/>
                <a:latin typeface="Segoe UI Light"/>
              </a:rPr>
              <a:t>Azure provides customers with strong data security – both by default and as customer options.</a:t>
            </a:r>
          </a:p>
          <a:p>
            <a:r>
              <a:rPr lang="en-US" sz="1300" dirty="0"/>
              <a:t>Technological safeguards, such as encrypted communications, and operation processes help keep Customer Data secure. Customers have the flexibility to implement additional encryption and manage their own keys.</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a:t>Data segregation/isolation.</a:t>
            </a:r>
            <a:r>
              <a:rPr lang="en-US" sz="1300" dirty="0"/>
              <a:t> </a:t>
            </a:r>
            <a:r>
              <a:rPr lang="en-US" sz="1200" kern="1200" dirty="0">
                <a:solidFill>
                  <a:schemeClr val="tx1"/>
                </a:solidFill>
                <a:effectLst/>
                <a:latin typeface="Segoe UI" panose="020B0502040204020203" pitchFamily="34" charset="0"/>
                <a:ea typeface="+mn-ea"/>
                <a:cs typeface="+mn-cs"/>
              </a:rPr>
              <a:t>Azure is a multi-tenant service, meaning that multiple customers’ deployments and virtual machines are stored on the same physical hardware. Azure uses logical isolation to segregate each customer’s data from that of others. This provides the scale and economic benefits of multitenant services while rigorously preventing customers from accessing one another’s data.</a:t>
            </a:r>
          </a:p>
          <a:p>
            <a:pPr marL="181240" indent="-181240">
              <a:buFont typeface="Arial" panose="020B0604020202020204" pitchFamily="34" charset="0"/>
              <a:buChar char="•"/>
            </a:pPr>
            <a:r>
              <a:rPr lang="en-US" sz="1300" b="1" dirty="0"/>
              <a:t>Data at rest. </a:t>
            </a:r>
            <a:r>
              <a:rPr lang="en-US" sz="1200" kern="1200" dirty="0">
                <a:solidFill>
                  <a:schemeClr val="tx1"/>
                </a:solidFill>
                <a:effectLst/>
                <a:latin typeface="Segoe UI" panose="020B0502040204020203" pitchFamily="34" charset="0"/>
                <a:ea typeface="+mn-ea"/>
                <a:cs typeface="+mn-cs"/>
              </a:rPr>
              <a:t>Customers are responsible for ensuring that data stored in Azure is encrypted in accordance with their standards. Azure offers a wide range of encryption capabilities, giving customers the flexibility to choose the solution that best meets their needs.</a:t>
            </a:r>
          </a:p>
          <a:p>
            <a:pPr marL="181240" indent="-181240">
              <a:buFont typeface="Arial" panose="020B0604020202020204" pitchFamily="34" charset="0"/>
              <a:buChar char="•"/>
            </a:pPr>
            <a:r>
              <a:rPr lang="en-US" sz="1400" b="1" dirty="0">
                <a:effectLst/>
              </a:rPr>
              <a:t>Data in transit. </a:t>
            </a:r>
            <a:r>
              <a:rPr lang="en-US" sz="1200" kern="1200" dirty="0">
                <a:solidFill>
                  <a:schemeClr val="tx1"/>
                </a:solidFill>
                <a:effectLst/>
                <a:latin typeface="Segoe UI" panose="020B0502040204020203" pitchFamily="34" charset="0"/>
                <a:ea typeface="+mn-ea"/>
                <a:cs typeface="+mn-cs"/>
              </a:rPr>
              <a:t>For data in transit, customers can enable encryption for traffic between their own VMs and end users. Azure protects data in transit to or from outside components, as well as data in transit internally, such as between two virtual networks. Azure uses industry standard transport protocols such as TLS between user devices and Microsoft datacenters, and within datacenters themselves. </a:t>
            </a:r>
            <a:endParaRPr lang="en-US" sz="1400" dirty="0">
              <a:effectLst/>
            </a:endParaRP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a:t>Encryption management. </a:t>
            </a:r>
            <a:r>
              <a:rPr lang="en-US" sz="1200" kern="1200" dirty="0">
                <a:solidFill>
                  <a:schemeClr val="tx1"/>
                </a:solidFill>
                <a:effectLst/>
                <a:latin typeface="Segoe UI" panose="020B0502040204020203" pitchFamily="34" charset="0"/>
                <a:ea typeface="+mn-ea"/>
                <a:cs typeface="+mn-cs"/>
              </a:rPr>
              <a:t>Encryption of data in storage and in transit can be used by Azure</a:t>
            </a:r>
            <a:r>
              <a:rPr lang="en-US" sz="1200" kern="1200" baseline="0" dirty="0">
                <a:solidFill>
                  <a:schemeClr val="tx1"/>
                </a:solidFill>
                <a:effectLst/>
                <a:latin typeface="Segoe UI" panose="020B0502040204020203" pitchFamily="34" charset="0"/>
                <a:ea typeface="+mn-ea"/>
                <a:cs typeface="+mn-cs"/>
              </a:rPr>
              <a:t> </a:t>
            </a:r>
            <a:r>
              <a:rPr lang="en-US" sz="1200" kern="1200" dirty="0">
                <a:solidFill>
                  <a:schemeClr val="tx1"/>
                </a:solidFill>
                <a:effectLst/>
                <a:latin typeface="Segoe UI" panose="020B0502040204020203" pitchFamily="34" charset="0"/>
                <a:ea typeface="+mn-ea"/>
                <a:cs typeface="+mn-cs"/>
              </a:rPr>
              <a:t>customers align with best practices for ensuring confidentiality and integrity of data. It is straightforward for customers to configure their Azure cloud services to use SSL to protect communications from the Internet and even between their Azure hosted VMs.</a:t>
            </a:r>
          </a:p>
          <a:p>
            <a:pPr marL="181240" indent="-181240">
              <a:buFont typeface="Arial" panose="020B0604020202020204" pitchFamily="34" charset="0"/>
              <a:buChar char="•"/>
            </a:pPr>
            <a:r>
              <a:rPr lang="en-US" sz="1300" b="1" dirty="0"/>
              <a:t>Data redundancy. </a:t>
            </a:r>
            <a:r>
              <a:rPr lang="en-US" sz="1200" kern="1200" dirty="0">
                <a:solidFill>
                  <a:schemeClr val="tx1"/>
                </a:solidFill>
                <a:effectLst/>
                <a:latin typeface="Segoe UI" panose="020B0502040204020203" pitchFamily="34" charset="0"/>
                <a:ea typeface="+mn-ea"/>
                <a:cs typeface="+mn-cs"/>
              </a:rPr>
              <a:t>Microsoft ensures data is protected in the event of a cyberattack or physical damage to a datacenter. Customers may opt for in-country storage for compliance or latency considerations or out-of-country storage for security or disaster recovery purposes. Data may be replicated within a selected geographic area for redundancy, but will not be transmitted outside it.</a:t>
            </a:r>
            <a:r>
              <a:rPr lang="en-US" sz="900" kern="1200" dirty="0">
                <a:solidFill>
                  <a:schemeClr val="tx1"/>
                </a:solidFill>
                <a:effectLst/>
                <a:latin typeface="Segoe UI Light" pitchFamily="34" charset="0"/>
                <a:ea typeface="+mn-ea"/>
                <a:cs typeface="+mn-cs"/>
              </a:rPr>
              <a:t> </a:t>
            </a:r>
          </a:p>
          <a:p>
            <a:pPr marL="181240" indent="-181240">
              <a:buFont typeface="Arial" panose="020B0604020202020204" pitchFamily="34" charset="0"/>
              <a:buChar char="•"/>
            </a:pPr>
            <a:r>
              <a:rPr lang="en-US" sz="1300" b="1" dirty="0"/>
              <a:t>Data destruction.</a:t>
            </a:r>
            <a:r>
              <a:rPr lang="en-US" sz="1300" dirty="0"/>
              <a:t> </a:t>
            </a:r>
            <a:r>
              <a:rPr lang="en-US" sz="1200" kern="1200" dirty="0">
                <a:solidFill>
                  <a:schemeClr val="tx1"/>
                </a:solidFill>
                <a:effectLst/>
                <a:latin typeface="Segoe UI" panose="020B0502040204020203" pitchFamily="34" charset="0"/>
                <a:ea typeface="+mn-ea"/>
                <a:cs typeface="+mn-cs"/>
              </a:rPr>
              <a:t>When customers delete data or leave Azure, Microsoft follows strict standards for overwriting storage resources before reuse, as well physical destruction of decommissioned hardware. Microsoft executes a complete deletion of data on customer request and on contract termination.</a:t>
            </a:r>
          </a:p>
          <a:p>
            <a:pPr marL="181240" indent="-181240">
              <a:buFont typeface="Arial" panose="020B0604020202020204" pitchFamily="34" charset="0"/>
              <a:buChar char="•"/>
            </a:pPr>
            <a:endParaRPr lang="en-US" dirty="0">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08993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 location: </a:t>
            </a:r>
            <a:r>
              <a:rPr lang="en-US" dirty="0">
                <a:ln>
                  <a:noFill/>
                </a:ln>
                <a:solidFill>
                  <a:schemeClr val="tx2"/>
                </a:solidFill>
              </a:rPr>
              <a:t>Customers can specify the geographic areas where their customer data is stored. </a:t>
            </a:r>
            <a:r>
              <a:rPr lang="en-US" sz="1200" kern="1200" dirty="0">
                <a:solidFill>
                  <a:schemeClr val="tx1"/>
                </a:solidFill>
                <a:effectLst/>
                <a:latin typeface="Segoe UI Light" pitchFamily="34" charset="0"/>
                <a:ea typeface="+mn-ea"/>
                <a:cs typeface="+mn-cs"/>
              </a:rPr>
              <a:t>Microsoft will not transfer data outside where the customer specifies, except where necessary to provide support, troubleshoot, or comply with local legal requirements. </a:t>
            </a:r>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Data access: </a:t>
            </a:r>
            <a:r>
              <a:rPr lang="en-US" sz="1200" kern="1200" dirty="0">
                <a:solidFill>
                  <a:schemeClr val="tx1"/>
                </a:solidFill>
                <a:effectLst/>
                <a:latin typeface="Segoe UI Light" pitchFamily="34" charset="0"/>
                <a:ea typeface="+mn-ea"/>
                <a:cs typeface="+mn-cs"/>
              </a:rPr>
              <a:t>Access to customer data by Microsoft personnel is restricted, and granted only when necessary for support, then revoked when no longer needed. Customers can also view access and usage reports.</a:t>
            </a:r>
            <a:endParaRPr lang="en-US" sz="1200" b="1"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protection: </a:t>
            </a:r>
            <a:r>
              <a:rPr lang="en-US" sz="1200" dirty="0"/>
              <a:t>Technical safeguards help keep Customer Data secure; </a:t>
            </a:r>
            <a:r>
              <a:rPr lang="en-US" sz="1200" kern="1200" dirty="0">
                <a:solidFill>
                  <a:schemeClr val="tx1"/>
                </a:solidFill>
                <a:effectLst/>
                <a:latin typeface="Segoe UI Light" pitchFamily="34" charset="0"/>
                <a:ea typeface="+mn-ea"/>
                <a:cs typeface="+mn-cs"/>
              </a:rPr>
              <a:t>Azure gives customers the flexibility to implement additional encryption and manage their own keys. Microsoft Azure Key Vault offers an easy, cost-effective way to safeguard keys and other secrets in the cloud using Hardware Security Modules (HSMs).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Additional</a:t>
            </a:r>
            <a:r>
              <a:rPr lang="en-US" sz="1200" b="1" kern="1200" baseline="0" dirty="0">
                <a:solidFill>
                  <a:schemeClr val="tx1"/>
                </a:solidFill>
                <a:effectLst/>
                <a:latin typeface="Segoe UI Light" pitchFamily="34" charset="0"/>
                <a:ea typeface="+mn-ea"/>
                <a:cs typeface="+mn-cs"/>
              </a:rPr>
              <a:t> details: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location Slide script: </a:t>
            </a:r>
            <a:r>
              <a:rPr lang="en-US" sz="1200" kern="1200" dirty="0">
                <a:solidFill>
                  <a:schemeClr val="tx1"/>
                </a:solidFill>
                <a:effectLst/>
                <a:latin typeface="Segoe UI Light" pitchFamily="34" charset="0"/>
                <a:ea typeface="+mn-ea"/>
                <a:cs typeface="+mn-cs"/>
              </a:rPr>
              <a:t> Explain how Microsoft Azure makes multiple copies of your data in each location – so even if you have your data in one location, you still have 3 different copies.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Control over data location. For many customers, knowing and controlling the location of their data can be an important element of data privacy compliance and governance. Microsoft Azure customers can specify the geographic areas where their customer data is stored. Data may be replicated within a geographic area for redundancy, but will not be transmitted outside it. When customers delete data or leave Microsoft Azure, Microsoft follows strict standards for overwriting storage resources before reuse, as well physically destruction of decommissioned hardware. Microsoft Azure replicates data both locally and to different physical locations.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To guard against hardware failures and improve availability, every blob is replicated across three computers in a Microsoft Azure datacenter.</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To ensure more robust backup, Windows offers geo-replicated storage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Microsoft may transfer Customer Data within a geo (e.g., within Europe) for data redundancy or other purposes. For example, Azure replicates Blob and Table data between two regions within the same geo for enhanced data durability in case of a major data center disaster. Microsoft will not transfer Customer Data outside the geo(s) customer specifies (for example, from Europe to U.S. or from U.S. to Asia) except where necessary for Microsoft to provide customer support, troubleshoot the service, or comply with legal requirements; or where customer configures the account to enable such transfer of Customer Data.</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When customers entrust their data to Microsoft, they are not giving up control. For many customers, knowing and controlling the location of their data can be an important element of data privacy, compliance, and governance. Microsoft Azure offers an ever-expanding network of data centers across the globe. Most Azure services permit customers to specify the particular geography where their customer data will be stored. Data may be replicated within a selected geographic area for redundancy, but will not be transmitted outside it.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Access Slide script: </a:t>
            </a:r>
            <a:r>
              <a:rPr lang="en-US" sz="1200" kern="1200" dirty="0">
                <a:solidFill>
                  <a:schemeClr val="tx1"/>
                </a:solidFill>
                <a:effectLst/>
                <a:latin typeface="Segoe UI Light" pitchFamily="34" charset="0"/>
                <a:ea typeface="+mn-ea"/>
                <a:cs typeface="+mn-cs"/>
              </a:rPr>
              <a:t>Role-Based Access Control. Azure role-based access control enables customers to grant appropriate access to Azure AD users, groups, and services, by assigning roles to them on a subscription or resource group or individual resource level. The assigned role defines the level of access that the users, groups, or services have on the Azure resource.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data access and use. Access to customer data by Microsoft personnel is restricted. Customer Data is only accessed when necessary to support the customer’s use of Microsoft Azure. This may include troubleshooting aimed at preventing, detecting or repairing problems affecting the operation of Microsoft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Microsoft employee access management. Access to customer data by Microsoft personnel is restricted. Customer data is only accessed when necessary to support the customer’s use of Azure. This may include troubleshooting aimed at preventing, detecting, or repairing problems affecting the operation of Azure and the improvement of features that involve the detection of, and protection against, emerging and evolving threats to the user (such as malware or spam).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Contractual commitments.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Recently, Brad Smith announced that Microsoft’s cloud contracts have been validated by European Union data protection authorities as meeting the rigorous privacy standards that regulate companies operating in E.U. member states.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Restricted data access slide script: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access by Microsoft personnel. Access to customer data by Microsoft personnel is restricted. Customer data is only accessed when necessary to support the customer’s use of Azure. This may include troubleshooting aimed at preventing, detecting, or repairing problems affecting the operation of Azure and the improvement of features that involve the detection of, and protection against, emerging and evolving threats to the user (such as malware or spam). When granted, access is controlled and logged. Strong authentication, including the use of multi-factor authentication, helps limit access to authorized personnel only. Access is revoked as soon as it is no longer needed.</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Strong Authentication. Microsoft Azure provides Multi-Factor Authentication (MFA) that delivers strong authentication via a range of easy verification options—phone call, text message, or mobile app notification—enabling users to choose the method they prefer.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Contractual commitments.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ISO/IEC 27018 certification. Microsoft Azure services have incorporated the controls that embody ISO/IEC 27018, including a prohibition on the use of customer data for advertising and marketing purposes without the customer’s express consent. Microsoft will not use customer data for purposes unrelated to providing the cloud service.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data access and use. Access to customer data by Microsoft personnel is restricted. Customer Data is only accessed when necessary to support the customer’s use of Windows Azure. This may include troubleshooting aimed at preventing, detecting or repairing problems affecting the operation of Windows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Azure does NOT share Customer Data with its advertiser-supported services, nor is customer data mined for advertising.</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Notification of lawful requests for information. Microsoft does not disclose customer data to law enforcement unless required by law, and will notify customers when compelled to disclose. The Law Enforcement Request Report discloses details of requests every 6 months.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Transparency and simplicity of data use policies. Microsoft keeps customers informed about the processes to protect data privacy and security, including practices and policies. Microsoft also provides the summaries of independent audits of services, which help customers pursue their own compliance.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1863883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b="1" dirty="0"/>
              <a:t>Slide title: </a:t>
            </a:r>
            <a:r>
              <a:rPr lang="en-US" b="0" dirty="0"/>
              <a:t>Data encryption</a:t>
            </a:r>
          </a:p>
          <a:p>
            <a:pPr defTabSz="942210">
              <a:defRPr/>
            </a:pPr>
            <a:r>
              <a:rPr lang="en-US" b="1" dirty="0"/>
              <a:t>Slide objective: </a:t>
            </a:r>
            <a:r>
              <a:rPr lang="en-US" dirty="0"/>
              <a:t>Explain data encryption layers available with Microsoft Azure.</a:t>
            </a:r>
          </a:p>
          <a:p>
            <a:endParaRPr lang="en-US" b="1" dirty="0"/>
          </a:p>
          <a:p>
            <a:pPr>
              <a:spcAft>
                <a:spcPts val="600"/>
              </a:spcAft>
            </a:pPr>
            <a:r>
              <a:rPr lang="en-US" b="1" dirty="0"/>
              <a:t>Slide script:</a:t>
            </a:r>
          </a:p>
          <a:p>
            <a:pPr>
              <a:spcAft>
                <a:spcPts val="600"/>
              </a:spcAft>
            </a:pPr>
            <a:endParaRPr lang="en-US" sz="800" b="1" dirty="0"/>
          </a:p>
          <a:p>
            <a:pPr>
              <a:spcBef>
                <a:spcPts val="600"/>
              </a:spcBef>
            </a:pPr>
            <a:r>
              <a:rPr lang="en-US" b="1" dirty="0"/>
              <a:t>Application layer</a:t>
            </a:r>
          </a:p>
          <a:p>
            <a:endParaRPr lang="en-US" b="1" dirty="0"/>
          </a:p>
          <a:p>
            <a:r>
              <a:rPr lang="en-US" b="1" dirty="0"/>
              <a:t>.NET: </a:t>
            </a:r>
            <a:r>
              <a:rPr lang="en-US" dirty="0"/>
              <a:t>The .NET Framework provides implementations of many standard cryptographic algorithms. These algorithms are easy to use and have the safest possible default properties. In addition, the .NET Framework cryptography model of object inheritance, stream design, and configuration is extremely extensible.</a:t>
            </a:r>
          </a:p>
          <a:p>
            <a:r>
              <a:rPr lang="en-US" b="1" dirty="0"/>
              <a:t>SQL TDE/CLE: </a:t>
            </a:r>
            <a:r>
              <a:rPr lang="en-US" dirty="0"/>
              <a:t>Transparent data encryption (TDE) is designed to provide protection for the entire database at rest without affecting existing applications. Implementing encryption in a database traditionally involves complicated application changes such as modifying table schemas, removing functionality, and significant performance degradations. Microsoft SQL Server offers two levels of encryption: database-level and cell-level. Both use the key management hierarchy.</a:t>
            </a:r>
          </a:p>
          <a:p>
            <a:endParaRPr lang="en-US" dirty="0"/>
          </a:p>
          <a:p>
            <a:r>
              <a:rPr lang="en-US" b="1" dirty="0"/>
              <a:t>Platform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Segoe UI Light" pitchFamily="34" charset="0"/>
                <a:ea typeface="+mn-ea"/>
                <a:cs typeface="+mn-cs"/>
              </a:rPr>
              <a:t>SQL Azure:</a:t>
            </a:r>
            <a:r>
              <a:rPr lang="en-US" sz="1200" b="0" i="0" u="none" strike="noStrike" kern="1200" baseline="0" dirty="0">
                <a:solidFill>
                  <a:schemeClr val="tx1"/>
                </a:solidFill>
                <a:latin typeface="Segoe UI Light" pitchFamily="34" charset="0"/>
                <a:ea typeface="+mn-ea"/>
                <a:cs typeface="+mn-cs"/>
              </a:rPr>
              <a:t> </a:t>
            </a:r>
            <a:r>
              <a:rPr lang="en-US" sz="1200" dirty="0"/>
              <a:t>SQL Azure Transparent Data Encryption (TDE), Dynamic Data Masking, Row-level security (RLS), Auditing</a:t>
            </a:r>
            <a:r>
              <a:rPr lang="en-US" sz="1200" baseline="0" dirty="0"/>
              <a:t> &amp; Threat Detection</a:t>
            </a:r>
            <a:endParaRPr lang="en-US" sz="1200" dirty="0"/>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err="1">
                <a:solidFill>
                  <a:schemeClr val="tx1"/>
                </a:solidFill>
                <a:latin typeface="Segoe UI Light" pitchFamily="34" charset="0"/>
                <a:ea typeface="+mn-ea"/>
                <a:cs typeface="+mn-cs"/>
              </a:rPr>
              <a:t>StorSimple</a:t>
            </a:r>
            <a:r>
              <a:rPr lang="en-US" sz="1200" b="1" i="0" u="none" strike="noStrike" kern="1200" baseline="0" dirty="0">
                <a:solidFill>
                  <a:schemeClr val="tx1"/>
                </a:solidFill>
                <a:latin typeface="Segoe UI Light" pitchFamily="34" charset="0"/>
                <a:ea typeface="+mn-ea"/>
                <a:cs typeface="+mn-cs"/>
              </a:rPr>
              <a:t>:</a:t>
            </a:r>
            <a:r>
              <a:rPr lang="en-US" sz="1200" b="0" i="0" u="none" strike="noStrike" kern="1200" baseline="0" dirty="0">
                <a:solidFill>
                  <a:schemeClr val="tx1"/>
                </a:solidFill>
                <a:latin typeface="Segoe UI Light" pitchFamily="34" charset="0"/>
                <a:ea typeface="+mn-ea"/>
                <a:cs typeface="+mn-cs"/>
              </a:rPr>
              <a:t> Instead of tape backup or remote replication, </a:t>
            </a:r>
            <a:r>
              <a:rPr lang="en-US" sz="1200" b="0" i="0" u="none" strike="noStrike" kern="1200" baseline="0" dirty="0" err="1">
                <a:solidFill>
                  <a:schemeClr val="tx1"/>
                </a:solidFill>
                <a:latin typeface="Segoe UI Light" pitchFamily="34" charset="0"/>
                <a:ea typeface="+mn-ea"/>
                <a:cs typeface="+mn-cs"/>
              </a:rPr>
              <a:t>StorSimple</a:t>
            </a:r>
            <a:r>
              <a:rPr lang="en-US" sz="1200" b="0" i="0" u="none" strike="noStrike" kern="1200" baseline="0" dirty="0">
                <a:solidFill>
                  <a:schemeClr val="tx1"/>
                </a:solidFill>
                <a:latin typeface="Segoe UI Light" pitchFamily="34" charset="0"/>
                <a:ea typeface="+mn-ea"/>
                <a:cs typeface="+mn-cs"/>
              </a:rPr>
              <a:t> arrays protect data automatically with cloud snapshots. Cloud snapshots are similar to local snapshots in other products, but are stored remotely in cloud storage where they can be quickly accessed online without the lengthy delays normally incurred with off-site storage.</a:t>
            </a: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Key Vault: </a:t>
            </a:r>
            <a:r>
              <a:rPr lang="en-US" dirty="0"/>
              <a:t>Secure key management is essential to protecting data in the cloud. With Key Vault, you can encrypt keys and small secrets like passwords with keys stored Hardware Security Modules (HSMs). For added assurance, import or generate your keys in HSMs certified to FIPS 140-2 level 2 standards – so that your keys stay within the HSM boundary. Key Vault is designed so that Microsoft does not see or extract your keys.</a:t>
            </a:r>
            <a:endParaRPr lang="en-US" sz="1200" b="0" i="0" u="none" strike="noStrike" kern="1200" baseline="0" dirty="0">
              <a:solidFill>
                <a:schemeClr val="tx1"/>
              </a:solidFill>
              <a:latin typeface="Segoe UI Light" pitchFamily="34" charset="0"/>
              <a:ea typeface="+mn-ea"/>
              <a:cs typeface="+mn-cs"/>
            </a:endParaRP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System Layer</a:t>
            </a:r>
          </a:p>
          <a:p>
            <a:endParaRPr lang="en-US" sz="1200" b="0" i="0" u="none" strike="noStrike" kern="1200" baseline="0" dirty="0">
              <a:solidFill>
                <a:schemeClr val="tx1"/>
              </a:solidFill>
              <a:latin typeface="Segoe UI Light" pitchFamily="34" charset="0"/>
              <a:ea typeface="+mn-ea"/>
              <a:cs typeface="+mn-cs"/>
            </a:endParaRPr>
          </a:p>
          <a:p>
            <a:r>
              <a:rPr lang="en-US" b="1" dirty="0"/>
              <a:t>BitLocker: </a:t>
            </a:r>
            <a:r>
              <a:rPr lang="en-US" dirty="0"/>
              <a:t>BitLocker Drive Encryption allows you to encrypt all data stored on the Windows operating system volume and configured data volumes. A Trusted Platform Module (TPM) is a microchip that is built into a computer. It is used to store cryptographic information, such as encryption keys. Information stored on the TPM can be more secure from external software attacks and physical theft. BitLocker uses the TPM to help protect the Windows operating system and user data and helps to ensure that a computer is not tampered with, even if it is left unattended, lost, or stolen. </a:t>
            </a:r>
          </a:p>
          <a:p>
            <a:endParaRPr lang="en-US" b="1" dirty="0"/>
          </a:p>
          <a:p>
            <a:r>
              <a:rPr lang="en-US" b="1" dirty="0"/>
              <a:t>Azure Disk Encryption for VM: </a:t>
            </a:r>
            <a:r>
              <a:rPr lang="en-US" sz="1200" b="0" i="0" kern="1200" dirty="0">
                <a:solidFill>
                  <a:schemeClr val="tx1"/>
                </a:solidFill>
                <a:effectLst/>
                <a:latin typeface="+mn-lt"/>
                <a:ea typeface="+mn-ea"/>
                <a:cs typeface="+mn-cs"/>
              </a:rPr>
              <a:t>Azure Disk Encryption is a new capability that lets you encrypt your Windows and Linux IaaS virtual machine disks. Azure Disk Encryption leverages the industry standard </a:t>
            </a:r>
            <a:r>
              <a:rPr lang="en-US" sz="1200" b="0" i="0" u="none" strike="noStrike" kern="1200" dirty="0">
                <a:solidFill>
                  <a:schemeClr val="tx1"/>
                </a:solidFill>
                <a:effectLst/>
                <a:latin typeface="+mn-lt"/>
                <a:ea typeface="+mn-ea"/>
                <a:cs typeface="+mn-cs"/>
                <a:hlinkClick r:id="rId3"/>
              </a:rPr>
              <a:t>BitLocker</a:t>
            </a:r>
            <a:r>
              <a:rPr lang="en-US" sz="1200" b="0" i="0" kern="1200" dirty="0">
                <a:solidFill>
                  <a:schemeClr val="tx1"/>
                </a:solidFill>
                <a:effectLst/>
                <a:latin typeface="+mn-lt"/>
                <a:ea typeface="+mn-ea"/>
                <a:cs typeface="+mn-cs"/>
              </a:rPr>
              <a:t> feature of Windows and the </a:t>
            </a:r>
            <a:r>
              <a:rPr lang="en-US" sz="1200" b="0" i="0" u="none" strike="noStrike" kern="1200" dirty="0">
                <a:solidFill>
                  <a:schemeClr val="tx1"/>
                </a:solidFill>
                <a:effectLst/>
                <a:latin typeface="+mn-lt"/>
                <a:ea typeface="+mn-ea"/>
                <a:cs typeface="+mn-cs"/>
                <a:hlinkClick r:id="rId4"/>
              </a:rPr>
              <a:t>DM-Crypt</a:t>
            </a:r>
            <a:r>
              <a:rPr lang="en-US" sz="1200" b="0" i="0" kern="1200" dirty="0">
                <a:solidFill>
                  <a:schemeClr val="tx1"/>
                </a:solidFill>
                <a:effectLst/>
                <a:latin typeface="+mn-lt"/>
                <a:ea typeface="+mn-ea"/>
                <a:cs typeface="+mn-cs"/>
              </a:rPr>
              <a:t> feature of Linux to provide volume encryption for the OS and the data disks. The solution is integrated with </a:t>
            </a:r>
            <a:r>
              <a:rPr lang="en-US" sz="1200" b="0" i="0" u="none" strike="noStrike" kern="1200" dirty="0">
                <a:solidFill>
                  <a:schemeClr val="tx1"/>
                </a:solidFill>
                <a:effectLst/>
                <a:latin typeface="+mn-lt"/>
                <a:ea typeface="+mn-ea"/>
                <a:cs typeface="+mn-cs"/>
                <a:hlinkClick r:id="rId5"/>
              </a:rPr>
              <a:t>Azure Key</a:t>
            </a:r>
            <a:r>
              <a:rPr lang="en-US" sz="1200" b="0" i="0" kern="1200" dirty="0">
                <a:solidFill>
                  <a:schemeClr val="tx1"/>
                </a:solidFill>
                <a:effectLst/>
                <a:latin typeface="+mn-lt"/>
                <a:ea typeface="+mn-ea"/>
                <a:cs typeface="+mn-cs"/>
              </a:rPr>
              <a:t> Vault to help you control and manage the disk encryption keys and secrets in your key vault subscription, while ensuring that all data in the virtual machine disks are encrypted at rest in your Azure storage.</a:t>
            </a:r>
          </a:p>
          <a:p>
            <a:r>
              <a:rPr lang="en-US" sz="1200" b="0" i="0" kern="1200" dirty="0">
                <a:solidFill>
                  <a:schemeClr val="tx1"/>
                </a:solidFill>
                <a:effectLst/>
                <a:latin typeface="+mn-lt"/>
                <a:ea typeface="+mn-ea"/>
                <a:cs typeface="+mn-cs"/>
              </a:rPr>
              <a:t>URL: https://azure.microsoft.com/en-us/documentation/articles/azure-security-disk-encryption/</a:t>
            </a:r>
            <a:r>
              <a:rPr lang="en-US" dirty="0"/>
              <a:t> </a:t>
            </a:r>
          </a:p>
          <a:p>
            <a:endParaRPr lang="en-US" b="1"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236826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b="1" dirty="0"/>
              <a:t>Slide title: </a:t>
            </a:r>
            <a:r>
              <a:rPr lang="en-US" b="0" dirty="0"/>
              <a:t>Key Vault service</a:t>
            </a:r>
          </a:p>
          <a:p>
            <a:pPr defTabSz="942210">
              <a:defRPr/>
            </a:pPr>
            <a:r>
              <a:rPr lang="en-US" b="1" dirty="0"/>
              <a:t>Slide objective: </a:t>
            </a:r>
            <a:r>
              <a:rPr lang="en-US" dirty="0"/>
              <a:t>Explain</a:t>
            </a:r>
            <a:r>
              <a:rPr lang="en-US" baseline="0" dirty="0"/>
              <a:t> what Key Vault service is and how it works.</a:t>
            </a:r>
            <a:endParaRPr lang="en-US" dirty="0"/>
          </a:p>
          <a:p>
            <a:endParaRPr lang="en-US" b="1" dirty="0"/>
          </a:p>
          <a:p>
            <a:r>
              <a:rPr lang="en-US" b="1" dirty="0"/>
              <a:t>Slide script:</a:t>
            </a:r>
          </a:p>
          <a:p>
            <a:r>
              <a:rPr lang="en-US" dirty="0"/>
              <a:t>Secure key management is essential to protecting data in the cloud. With Key Vault, you can encrypt keys and small secrets like passwords with keys stored Hardware Security Modules (HSMs). For added assurance, import or generate your keys in HSMs certified to FIPS 140-2 level 2 standards – so that your keys stay within the HSM boundary. Key Vault is designed so that Microsoft does not see or extract your keys. </a:t>
            </a:r>
          </a:p>
          <a:p>
            <a:endParaRPr lang="en-US" dirty="0"/>
          </a:p>
          <a:p>
            <a:r>
              <a:rPr lang="en-US" dirty="0"/>
              <a:t>There is no need to provision, configure, patch, and maintain Hardware Security Modules (HSMs) and key management software. You can provision new vaults and keys (or import keys from your own HSMs) in minutes and centrally manage keys, secrets, and policies. You maintain control over your keys – simply grant permission for your own and third party applications to use them as needed. Applications never have direct access to keys. Enable developers to easily manage keys used for dev/test and migrate seamlessly to production keys managed by security operations.</a:t>
            </a:r>
          </a:p>
          <a:p>
            <a:endParaRPr lang="en-US" dirty="0"/>
          </a:p>
          <a:p>
            <a:r>
              <a:rPr lang="en-US" dirty="0"/>
              <a:t>Key Vault also rapidly scales to meet the cryptographic needs of your cloud applications and match peak demand without the cost associated with deploying dedicated HSMs. You can achieve global redundancy by provisioning Vaults in Azure global datacenters – keep a copy in your own HSMs for added durability.</a:t>
            </a:r>
          </a:p>
          <a:p>
            <a:endParaRPr lang="en-IN" dirty="0"/>
          </a:p>
          <a:p>
            <a:pPr lvl="0" defTabSz="932472" fontAlgn="base">
              <a:spcBef>
                <a:spcPts val="600"/>
              </a:spcBef>
            </a:pPr>
            <a:r>
              <a:rPr lang="en-IN" sz="1200" dirty="0">
                <a:solidFill>
                  <a:srgbClr val="505050"/>
                </a:solidFill>
                <a:ea typeface="Segoe UI" pitchFamily="34" charset="0"/>
                <a:cs typeface="Segoe UI" pitchFamily="34" charset="0"/>
              </a:rPr>
              <a:t>Benefits:</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Scale to meet the encryption needs of cloud applications </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Improve performance of cloud applications by storing keys in the cloud</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Reduce the time and cost required to maintain dedicated HSM hardware</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Maintain control over keys - grant and revoke use by applications as needed</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Gain visibility into key use through Azure logging</a:t>
            </a:r>
            <a:endParaRPr lang="en-IN"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03296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15000"/>
              </a:lnSpc>
              <a:spcAft>
                <a:spcPts val="1057"/>
              </a:spcAft>
              <a:defRPr/>
            </a:pPr>
            <a:r>
              <a:rPr lang="en-US" b="1" dirty="0"/>
              <a:t>Azure Security Center </a:t>
            </a:r>
            <a:r>
              <a:rPr lang="en-US" dirty="0"/>
              <a:t>provides a unified view of your security state, so your team and/or your organization’s security specialists can get the information they need to evaluate risk across the workloads they run in the cloud.  Based on customizable policy, the service can provide recommendations. For example, the policy might be that all web applications should be protected by a web application firewall. If so, the Azure Security Center will automatically detect when web apps you host in Azure don’t have a web application firewall configured, and provide a quick and direct workflow to get a firewall from one of our partners deployed and configured.</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Of course, even with the best possible protection in place, attackers will still try to compromise systems. To address this problem and adopt an “assume breach” mindset, the Azure Security Center uses advanced analytics, including machine learning, along with Microsoft’s global threat intelligence network to look for and alert on attacks. Signals are automatically collected from your Azure resources, the network, and integrated security partner solutions and analyzed to identify cyber-attacks that might otherwise go undetected. Should an incident occur, security alerts offer insights into the attack and suggest ways to remediate and recover quickly. Security data and alerts can also be piped to existing Security Information and Events Management (SIEM) systems your organization has already purchased and is using on-premises. </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No other cloud vendor provides the depth and breadth of these capabilities, and they are going to enable you to build even more secure applications in the cloud.</a:t>
            </a: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331728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a:solidFill>
                  <a:srgbClr val="44546A"/>
                </a:solidFill>
              </a:rPr>
              <a:t>Demo </a:t>
            </a:r>
            <a:r>
              <a:rPr lang="en-US" sz="1400" baseline="0" dirty="0">
                <a:solidFill>
                  <a:srgbClr val="44546A"/>
                </a:solidFill>
              </a:rPr>
              <a:t>script: 1_Demo_SQLV12_Transparent Data Encryption.docx</a:t>
            </a:r>
          </a:p>
          <a:p>
            <a:r>
              <a:rPr lang="en-US" sz="1400" baseline="0" dirty="0">
                <a:solidFill>
                  <a:srgbClr val="44546A"/>
                </a:solidFill>
              </a:rPr>
              <a:t>Details: </a:t>
            </a:r>
            <a:r>
              <a:rPr lang="en-US" sz="1200" b="0" i="0" kern="1200" dirty="0">
                <a:solidFill>
                  <a:schemeClr val="tx1"/>
                </a:solidFill>
                <a:effectLst/>
                <a:latin typeface="Segoe UI Light" pitchFamily="34" charset="0"/>
                <a:ea typeface="+mn-ea"/>
                <a:cs typeface="+mn-cs"/>
              </a:rPr>
              <a:t>Security is a primary concern for anyone who runs their business in the cloud. The latest security features released in V12 include:</a:t>
            </a:r>
          </a:p>
          <a:p>
            <a:r>
              <a:rPr lang="en-US" sz="1200" b="0" i="0" u="none" strike="noStrike" kern="1200" dirty="0">
                <a:solidFill>
                  <a:schemeClr val="tx1"/>
                </a:solidFill>
                <a:effectLst/>
                <a:latin typeface="Segoe UI Light" pitchFamily="34" charset="0"/>
                <a:ea typeface="+mn-ea"/>
                <a:cs typeface="+mn-cs"/>
                <a:hlinkClick r:id="rId3"/>
              </a:rPr>
              <a:t>Row-level security</a:t>
            </a:r>
            <a:r>
              <a:rPr lang="en-US" sz="1200" b="0" i="0" kern="1200" dirty="0">
                <a:solidFill>
                  <a:schemeClr val="tx1"/>
                </a:solidFill>
                <a:effectLst/>
                <a:latin typeface="Segoe UI Light" pitchFamily="34" charset="0"/>
                <a:ea typeface="+mn-ea"/>
                <a:cs typeface="+mn-cs"/>
              </a:rPr>
              <a:t> (RLS)</a:t>
            </a:r>
          </a:p>
          <a:p>
            <a:r>
              <a:rPr lang="en-US" sz="1200" b="0" i="0" u="none" strike="noStrike" kern="1200" dirty="0">
                <a:solidFill>
                  <a:schemeClr val="tx1"/>
                </a:solidFill>
                <a:effectLst/>
                <a:latin typeface="Segoe UI Light" pitchFamily="34" charset="0"/>
                <a:ea typeface="+mn-ea"/>
                <a:cs typeface="+mn-cs"/>
                <a:hlinkClick r:id="rId4"/>
              </a:rPr>
              <a:t>Dynamic Data Masking</a:t>
            </a:r>
            <a:endParaRPr lang="en-US" sz="1200" b="0" i="0" kern="1200" dirty="0">
              <a:solidFill>
                <a:schemeClr val="tx1"/>
              </a:solidFill>
              <a:effectLst/>
              <a:latin typeface="Segoe UI Light" pitchFamily="34" charset="0"/>
              <a:ea typeface="+mn-ea"/>
              <a:cs typeface="+mn-cs"/>
            </a:endParaRPr>
          </a:p>
          <a:p>
            <a:r>
              <a:rPr lang="en-US" sz="1200" b="0" i="0" u="none" strike="noStrike" kern="1200" dirty="0">
                <a:solidFill>
                  <a:schemeClr val="tx1"/>
                </a:solidFill>
                <a:effectLst/>
                <a:latin typeface="Segoe UI Light" pitchFamily="34" charset="0"/>
                <a:ea typeface="+mn-ea"/>
                <a:cs typeface="+mn-cs"/>
                <a:hlinkClick r:id="rId5"/>
              </a:rPr>
              <a:t>Contained databases</a:t>
            </a:r>
            <a:endParaRPr lang="en-US" sz="1200" b="0" i="0" kern="1200" dirty="0">
              <a:solidFill>
                <a:schemeClr val="tx1"/>
              </a:solidFill>
              <a:effectLst/>
              <a:latin typeface="Segoe UI Light" pitchFamily="34" charset="0"/>
              <a:ea typeface="+mn-ea"/>
              <a:cs typeface="+mn-cs"/>
            </a:endParaRPr>
          </a:p>
          <a:p>
            <a:r>
              <a:rPr lang="en-US" sz="1200" b="0" i="0" u="none" strike="noStrike" kern="1200" dirty="0">
                <a:solidFill>
                  <a:schemeClr val="tx1"/>
                </a:solidFill>
                <a:effectLst/>
                <a:latin typeface="Segoe UI Light" pitchFamily="34" charset="0"/>
                <a:ea typeface="+mn-ea"/>
                <a:cs typeface="+mn-cs"/>
                <a:hlinkClick r:id="rId6"/>
              </a:rPr>
              <a:t>Application roles</a:t>
            </a:r>
            <a:r>
              <a:rPr lang="en-US" sz="1200" b="0" i="0" kern="1200" dirty="0">
                <a:solidFill>
                  <a:schemeClr val="tx1"/>
                </a:solidFill>
                <a:effectLst/>
                <a:latin typeface="Segoe UI Light" pitchFamily="34" charset="0"/>
                <a:ea typeface="+mn-ea"/>
                <a:cs typeface="+mn-cs"/>
              </a:rPr>
              <a:t> managed with GRANT, DENY, REVOKE</a:t>
            </a:r>
          </a:p>
          <a:p>
            <a:r>
              <a:rPr lang="en-US" sz="1200" b="0" i="0" u="none" strike="noStrike" kern="1200" dirty="0">
                <a:solidFill>
                  <a:schemeClr val="tx1"/>
                </a:solidFill>
                <a:effectLst/>
                <a:latin typeface="Segoe UI Light" pitchFamily="34" charset="0"/>
                <a:ea typeface="+mn-ea"/>
                <a:cs typeface="+mn-cs"/>
                <a:hlinkClick r:id="rId7"/>
              </a:rPr>
              <a:t>Transparent Data Encryption</a:t>
            </a:r>
            <a:r>
              <a:rPr lang="en-US" sz="1200" b="0" i="0" kern="1200" dirty="0">
                <a:solidFill>
                  <a:schemeClr val="tx1"/>
                </a:solidFill>
                <a:effectLst/>
                <a:latin typeface="Segoe UI Light" pitchFamily="34" charset="0"/>
                <a:ea typeface="+mn-ea"/>
                <a:cs typeface="+mn-cs"/>
              </a:rPr>
              <a:t> (TDE)</a:t>
            </a:r>
          </a:p>
          <a:p>
            <a:endParaRPr lang="en-US" sz="1400" dirty="0">
              <a:solidFill>
                <a:srgbClr val="44546A"/>
              </a:solidFill>
            </a:endParaRPr>
          </a:p>
          <a:p>
            <a:r>
              <a:rPr lang="en-US" sz="1400" dirty="0">
                <a:solidFill>
                  <a:srgbClr val="44546A"/>
                </a:solidFill>
              </a:rPr>
              <a:t>Speaker Notes: Demonstrate Transparent Data Encryption (TDE) as part of</a:t>
            </a:r>
            <a:r>
              <a:rPr lang="en-US" sz="1400" baseline="0" dirty="0">
                <a:solidFill>
                  <a:srgbClr val="44546A"/>
                </a:solidFill>
              </a:rPr>
              <a:t> this demo</a:t>
            </a:r>
            <a:endParaRPr lang="en-US" sz="1400" dirty="0">
              <a:solidFill>
                <a:srgbClr val="44546A"/>
              </a:solidFill>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44542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3447175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title: Compliance</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objectives: Introduce the following section on compliance.</a:t>
            </a:r>
          </a:p>
          <a:p>
            <a:pPr>
              <a:lnSpc>
                <a:spcPct val="115000"/>
              </a:lnSpc>
              <a:spcAft>
                <a:spcPts val="1057"/>
              </a:spcAft>
            </a:pPr>
            <a:endParaRPr lang="en-US" sz="1200" b="0" dirty="0">
              <a:latin typeface="Segoe UI" panose="020B0502040204020203" pitchFamily="34" charset="0"/>
              <a:ea typeface="Segoe UI" panose="020B0502040204020203" pitchFamily="34" charset="0"/>
              <a:cs typeface="Segoe UI" panose="020B0502040204020203" pitchFamily="34" charset="0"/>
            </a:endParaRP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By providing customers with compliant, independently verified cloud services, Microsoft makes it easier for customers to achieve compliance for the infrastructure and applications they run in Azure. Microsoft provides Azure customers with detailed information about our security and compliance programs, including audit reports and compliance packages, to help customers assess our services against their own legal and regulatory requirements.</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In addition, Microsoft has developed an extensible compliance framework that enables it to design and build services using a single set of controls to speed up and simplify compliance across a diverse set of regulations and rapidly adapt to changes in the regulatory landscape.</a:t>
            </a:r>
            <a:endParaRPr lang="en-US" b="0"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153913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44546A"/>
                </a:solidFill>
              </a:rPr>
              <a:t>Demo script: Demo Trust Center</a:t>
            </a:r>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539654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title: </a:t>
            </a:r>
            <a:r>
              <a:rPr lang="en-US" sz="1200" dirty="0">
                <a:latin typeface="Segoe UI" panose="020B0502040204020203" pitchFamily="34" charset="0"/>
                <a:ea typeface="Segoe UI" panose="020B0502040204020203" pitchFamily="34" charset="0"/>
                <a:cs typeface="Segoe UI" panose="020B0502040204020203" pitchFamily="34" charset="0"/>
              </a:rPr>
              <a:t>Privacy</a:t>
            </a:r>
          </a:p>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Slide objectives: </a:t>
            </a:r>
            <a:r>
              <a:rPr lang="en-US" sz="1200" dirty="0">
                <a:latin typeface="Segoe UI" panose="020B0502040204020203" pitchFamily="34" charset="0"/>
                <a:ea typeface="Segoe UI" panose="020B0502040204020203" pitchFamily="34" charset="0"/>
                <a:cs typeface="Segoe UI" panose="020B0502040204020203" pitchFamily="34" charset="0"/>
              </a:rPr>
              <a:t>Provide an overview of privacy features of Microsoft</a:t>
            </a:r>
            <a:r>
              <a:rPr lang="en-US" sz="1200" baseline="0" dirty="0">
                <a:latin typeface="Segoe UI" panose="020B0502040204020203" pitchFamily="34" charset="0"/>
                <a:ea typeface="Segoe UI" panose="020B0502040204020203" pitchFamily="34" charset="0"/>
                <a:cs typeface="Segoe UI" panose="020B0502040204020203" pitchFamily="34" charset="0"/>
              </a:rPr>
              <a:t> </a:t>
            </a:r>
            <a:r>
              <a:rPr lang="en-US" sz="1200" dirty="0">
                <a:latin typeface="Segoe UI" panose="020B0502040204020203" pitchFamily="34" charset="0"/>
                <a:ea typeface="Segoe UI" panose="020B0502040204020203" pitchFamily="34" charset="0"/>
                <a:cs typeface="Segoe UI" panose="020B0502040204020203" pitchFamily="34" charset="0"/>
              </a:rPr>
              <a:t>Azure.</a:t>
            </a:r>
          </a:p>
          <a:p>
            <a:pPr defTabSz="966612">
              <a:lnSpc>
                <a:spcPct val="115000"/>
              </a:lnSpc>
              <a:spcAft>
                <a:spcPts val="1057"/>
              </a:spcAft>
              <a:defRPr/>
            </a:pPr>
            <a:endParaRPr lang="en-US" sz="12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Slide script: </a:t>
            </a:r>
            <a:endParaRPr lang="en-US" dirty="0">
              <a:effectLst/>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b="1" dirty="0"/>
              <a:t>ISO/IEC 27018 certification</a:t>
            </a:r>
            <a:r>
              <a:rPr lang="en-US" sz="1200" dirty="0"/>
              <a:t>. </a:t>
            </a:r>
            <a:r>
              <a:rPr lang="en-US" sz="1100" kern="1200" dirty="0">
                <a:solidFill>
                  <a:schemeClr val="tx1"/>
                </a:solidFill>
                <a:effectLst/>
                <a:latin typeface="Segoe UI" panose="020B0502040204020203" pitchFamily="34" charset="0"/>
                <a:ea typeface="+mn-ea"/>
                <a:cs typeface="+mn-cs"/>
              </a:rPr>
              <a:t>Microsoft Azure services have incorporated the controls that embody ISO/IEC 27018, including a prohibition on the use of customer data for advertising and marketing purposes without the customer’s express consent. Microsoft will not use customer data for purposes unrelated to providing the cloud service. </a:t>
            </a:r>
            <a:endParaRPr lang="en-US" sz="1200" dirty="0">
              <a:latin typeface="Segoe UI" panose="020B0502040204020203" pitchFamily="34" charset="0"/>
            </a:endParaRPr>
          </a:p>
          <a:p>
            <a:pPr marL="285750" indent="-285750">
              <a:buFont typeface="Arial" panose="020B0604020202020204" pitchFamily="34" charset="0"/>
              <a:buChar char="•"/>
            </a:pPr>
            <a:r>
              <a:rPr lang="en-US" sz="1200" b="1" dirty="0"/>
              <a:t>Restricted data access and use.</a:t>
            </a:r>
            <a:r>
              <a:rPr lang="en-US" sz="1200" dirty="0"/>
              <a:t> Access to customer data by Microsoft personnel is restricted. Customer Data is only accessed when necessary to support the customer’s use of Windows Azure. This may include troubleshooting aimed at preventing, detecting or repairing problems affecting the operation of Windows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Azure does NOT share Customer Data with its advertiser-supported services, nor is customer data mined for advertising.</a:t>
            </a:r>
          </a:p>
          <a:p>
            <a:pPr marL="285750" indent="-285750">
              <a:buFont typeface="Arial" panose="020B0604020202020204" pitchFamily="34" charset="0"/>
              <a:buChar char="•"/>
            </a:pPr>
            <a:r>
              <a:rPr lang="en-US" sz="1100" b="1" kern="1200" dirty="0">
                <a:solidFill>
                  <a:schemeClr val="tx1"/>
                </a:solidFill>
                <a:effectLst/>
                <a:latin typeface="Segoe UI" panose="020B0502040204020203" pitchFamily="34" charset="0"/>
                <a:ea typeface="+mn-ea"/>
                <a:cs typeface="+mn-cs"/>
              </a:rPr>
              <a:t>Notification of lawful requests for information. </a:t>
            </a:r>
            <a:r>
              <a:rPr lang="en-US" sz="1100" kern="1200" dirty="0">
                <a:solidFill>
                  <a:schemeClr val="tx1"/>
                </a:solidFill>
                <a:effectLst/>
                <a:latin typeface="Segoe UI" panose="020B0502040204020203" pitchFamily="34" charset="0"/>
                <a:ea typeface="+mn-ea"/>
                <a:cs typeface="+mn-cs"/>
              </a:rPr>
              <a:t>Microsoft does not disclose customer data to law enforcement unless required by law, and will notify customers when compelled to disclose. The Law Enforcement Request Report discloses details of requests every 6 months.</a:t>
            </a:r>
          </a:p>
          <a:p>
            <a:pPr marL="285750" indent="-285750">
              <a:buFont typeface="Arial" panose="020B0604020202020204" pitchFamily="34" charset="0"/>
              <a:buChar char="•"/>
            </a:pPr>
            <a:r>
              <a:rPr lang="en-US" sz="1100" b="1" kern="1200" dirty="0">
                <a:solidFill>
                  <a:schemeClr val="tx1"/>
                </a:solidFill>
                <a:effectLst/>
                <a:latin typeface="Segoe UI" panose="020B0502040204020203" pitchFamily="34" charset="0"/>
                <a:ea typeface="+mn-ea"/>
                <a:cs typeface="+mn-cs"/>
              </a:rPr>
              <a:t>Transparency and simplicity of data use policies. </a:t>
            </a:r>
            <a:r>
              <a:rPr lang="en-US" sz="1100" kern="1200" dirty="0">
                <a:solidFill>
                  <a:schemeClr val="tx1"/>
                </a:solidFill>
                <a:effectLst/>
                <a:latin typeface="Segoe UI" panose="020B0502040204020203" pitchFamily="34" charset="0"/>
                <a:ea typeface="+mn-ea"/>
                <a:cs typeface="+mn-cs"/>
              </a:rPr>
              <a:t>Microsoft keeps customers informed about the processes to protect data privacy and security, including practices and policies. Microsoft also provides the summaries of independent audits of services, which help customers pursue their own compliance.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Segoe UI" panose="020B0502040204020203" pitchFamily="34" charset="0"/>
              <a:ea typeface="+mn-ea"/>
              <a:cs typeface="+mn-cs"/>
            </a:endParaRPr>
          </a:p>
          <a:p>
            <a:r>
              <a:rPr lang="en-US" sz="700" kern="1200" dirty="0">
                <a:solidFill>
                  <a:schemeClr val="tx1"/>
                </a:solidFill>
                <a:effectLst/>
                <a:latin typeface="Segoe UI Light" pitchFamily="34" charset="0"/>
                <a:ea typeface="+mn-ea"/>
                <a:cs typeface="+mn-cs"/>
              </a:rPr>
              <a:t>We back our protections with strong contractual commitments to safeguard customer data by abiding by the EU Model Clauses (which governs the processing of personal information), and other international standards. Microsoft uses customer data stored in Azure only to improve service. Azure does not share data with its advertising-supported services or mine customer data for advertising. </a:t>
            </a:r>
          </a:p>
          <a:p>
            <a:pPr defTabSz="966612">
              <a:lnSpc>
                <a:spcPct val="115000"/>
              </a:lnSpc>
              <a:spcAft>
                <a:spcPts val="1057"/>
              </a:spcAft>
              <a:defRPr/>
            </a:pPr>
            <a:endParaRPr lang="en-US" sz="1100" dirty="0">
              <a:effectLst/>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100" b="1" dirty="0"/>
              <a:t>Contractual commitments.</a:t>
            </a:r>
            <a:r>
              <a:rPr lang="en-US" sz="1100" dirty="0"/>
              <a:t>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With regards to</a:t>
            </a:r>
            <a:r>
              <a:rPr lang="en-US" sz="1100" baseline="0" dirty="0"/>
              <a:t> recent changes in EU-US Safe Harbor agreements, refer to the EU Model Clause which is a contractual commitment with same safeguards, and the ongoing work in progress of cloud providers working with EU legislatives and US Government to provide compliance with affected parties. The link provides some further information.</a:t>
            </a:r>
            <a:endParaRPr lang="en-US" sz="1100" dirty="0"/>
          </a:p>
          <a:p>
            <a:pPr marL="0" indent="0">
              <a:buFont typeface="Arial" panose="020B0604020202020204" pitchFamily="34" charset="0"/>
              <a:buNone/>
            </a:pPr>
            <a:endParaRPr lang="en-US" sz="1100"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427187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Microsoft Azure infrastructure includes hardware, software, administrative and operations staff, and physical data centers.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Security</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Microsoft has decades-long experience building enterprise software and running some of the largest online services in the world. It has leveraged this to implement and continuously improve security-aware software development, operational management, and threat mitigation practices that are essential to the strong protection of data in the cloud.  Security is built into Azure from the ground up, starting with the Secure Development Lifecycle, a mandatory development process that embeds security requirements into every phase of the development process.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Privacy and Control</a:t>
            </a:r>
          </a:p>
          <a:p>
            <a:r>
              <a:rPr lang="en-US" dirty="0"/>
              <a:t>Customers will only user services they trust. For over 20 years, Microsoft has been a leader in creating robust online solutions designed to protect the privacy of our customers. Today, Microsoft cloud infrastructure supports over a billion customers around the globe. Azure itself has more than 240 million user accounts, in companies and organizations in 127 countries, that entrust their mission-critical data to Microsoft. The Microsoft Online Services Privacy Statement, describes the specific privacy policy and practices covering our customer’s data in Azure.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Control</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For many organizations, the benefits of moving to the cloud are clear. Still, fear of losing control causes their decision makers to hesitate. Where will data be stored? Who owns the organization’s data? Who will be accessing the data? And what happens if the organization wants to switch providers? These are all valid questions—questions Microsoft has in mind when making a clear commitment to provide customers with control over their data. This commitment is unique among major cloud service providers.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Compliance</a:t>
            </a:r>
          </a:p>
          <a:p>
            <a:r>
              <a:rPr lang="en-US" sz="1200" kern="1200" dirty="0">
                <a:solidFill>
                  <a:schemeClr val="tx1"/>
                </a:solidFill>
                <a:effectLst/>
                <a:latin typeface="Segoe UI Light" pitchFamily="34" charset="0"/>
                <a:ea typeface="+mn-ea"/>
                <a:cs typeface="+mn-cs"/>
              </a:rPr>
              <a:t>Microsoft invests heavily in the development of robust and innovative compliance processes. The Microsoft compliance framework for online services maps controls to multiple regulatory standards. This enables Microsoft to design and build services using a common set of controls, streamlining compliance across a range of regulations today and as they evolve in the future.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Microsoft compliance processes also make it easier for customers to achieve compliance across multiple services and meet their changing needs efficiently. Together, security-enhanced technology and effective compliance processes enable Microsoft to maintain and expand a rich set of</a:t>
            </a:r>
            <a:r>
              <a:rPr lang="en-US" sz="1200" b="1" kern="120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third-party certifications. These help customers demonstrate compliance readiness to customers, auditors, and regulators. As part of its commitment to transparency, Microsoft shares third-party verification results with its customers.</a:t>
            </a:r>
            <a:endParaRPr lang="en-US" sz="1200" b="1"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06/28/2016 23:06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76112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2400" b="1" dirty="0">
                <a:latin typeface="Segoe UI" panose="020B0502040204020203" pitchFamily="34" charset="0"/>
                <a:ea typeface="Segoe UI" panose="020B0502040204020203" pitchFamily="34" charset="0"/>
                <a:cs typeface="Segoe UI" panose="020B0502040204020203" pitchFamily="34" charset="0"/>
              </a:rPr>
              <a:t>Slide title: </a:t>
            </a:r>
            <a:r>
              <a:rPr lang="en-US" sz="2400" b="0" dirty="0">
                <a:latin typeface="Segoe UI" panose="020B0502040204020203" pitchFamily="34" charset="0"/>
                <a:ea typeface="Segoe UI" panose="020B0502040204020203" pitchFamily="34" charset="0"/>
                <a:cs typeface="Segoe UI" panose="020B0502040204020203" pitchFamily="34" charset="0"/>
              </a:rPr>
              <a:t>Azure</a:t>
            </a:r>
            <a:r>
              <a:rPr lang="en-US" sz="2400" b="1" dirty="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Transparency</a:t>
            </a:r>
          </a:p>
          <a:p>
            <a:pPr defTabSz="966612">
              <a:lnSpc>
                <a:spcPct val="115000"/>
              </a:lnSpc>
              <a:spcAft>
                <a:spcPts val="1057"/>
              </a:spcAft>
              <a:defRPr/>
            </a:pPr>
            <a:r>
              <a:rPr lang="en-US" sz="2400" b="1" dirty="0">
                <a:latin typeface="Segoe UI" panose="020B0502040204020203" pitchFamily="34" charset="0"/>
                <a:ea typeface="Segoe UI" panose="020B0502040204020203" pitchFamily="34" charset="0"/>
                <a:cs typeface="Segoe UI" panose="020B0502040204020203" pitchFamily="34" charset="0"/>
              </a:rPr>
              <a:t>Slide objectives: </a:t>
            </a:r>
            <a:r>
              <a:rPr lang="en-US" sz="2400" dirty="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marL="0" marR="0" indent="0" algn="l" defTabSz="966612" rtl="0" eaLnBrk="1" fontAlgn="auto" latinLnBrk="0" hangingPunct="1">
              <a:lnSpc>
                <a:spcPct val="115000"/>
              </a:lnSpc>
              <a:spcBef>
                <a:spcPts val="0"/>
              </a:spcBef>
              <a:spcAft>
                <a:spcPts val="1057"/>
              </a:spcAft>
              <a:buClrTx/>
              <a:buSzTx/>
              <a:buFontTx/>
              <a:buNone/>
              <a:tabLst/>
              <a:defRPr/>
            </a:pPr>
            <a:r>
              <a:rPr lang="en-US" sz="2400" dirty="0">
                <a:gradFill>
                  <a:gsLst>
                    <a:gs pos="2917">
                      <a:schemeClr val="tx1"/>
                    </a:gs>
                    <a:gs pos="30000">
                      <a:schemeClr val="tx1"/>
                    </a:gs>
                  </a:gsLst>
                  <a:lin ang="5400000" scaled="0"/>
                </a:gradFill>
              </a:rPr>
              <a:t>Azure helps enable customer control over Customer Data by providing transparency into where it is stored, who can access it, and how Microsoft helps secure it, with accessible tools and straightforward language</a:t>
            </a:r>
          </a:p>
          <a:p>
            <a:pPr defTabSz="966612">
              <a:lnSpc>
                <a:spcPct val="115000"/>
              </a:lnSpc>
              <a:spcAft>
                <a:spcPts val="1057"/>
              </a:spcAft>
              <a:defRPr/>
            </a:pPr>
            <a:endParaRPr lang="en-US" sz="2400" b="1" dirty="0">
              <a:latin typeface="Segoe UI" panose="020B0502040204020203" pitchFamily="34" charset="0"/>
              <a:ea typeface="Segoe UI" panose="020B0502040204020203" pitchFamily="34" charset="0"/>
              <a:cs typeface="Segoe UI" panose="020B0502040204020203" pitchFamily="34" charset="0"/>
            </a:endParaRP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b="1" dirty="0">
                <a:latin typeface="Segoe UI" panose="020B0502040204020203" pitchFamily="34" charset="0"/>
              </a:rPr>
              <a:t>Slide script:</a:t>
            </a: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kern="1200" dirty="0">
                <a:solidFill>
                  <a:schemeClr val="tx1"/>
                </a:solidFill>
                <a:effectLst/>
                <a:latin typeface="Segoe UI Light" pitchFamily="34" charset="0"/>
                <a:ea typeface="+mn-ea"/>
                <a:cs typeface="+mn-cs"/>
              </a:rPr>
              <a:t>Microsoft Azure is built on the premise that for customers to control their own Customer Data in the cloud, they require visibility into that data. They must know where it is stored. They must also know, through clearly stated and readily available policies and procedures, how we help secure Customer Data, who can access it, and under what circumstances. And don’t take our word for it: Customers can review the third-party audits and certifications that confirm that we meet the standards we set.</a:t>
            </a:r>
            <a:endParaRPr lang="en-US" sz="2400" b="1" kern="1200" dirty="0">
              <a:solidFill>
                <a:schemeClr val="tx1"/>
              </a:solidFill>
              <a:effectLst/>
              <a:latin typeface="Segoe UI" panose="020B0502040204020203" pitchFamily="34" charset="0"/>
              <a:ea typeface="+mn-ea"/>
              <a:cs typeface="Times New Roman" panose="02020603050405020304" pitchFamily="18" charset="0"/>
            </a:endParaRPr>
          </a:p>
          <a:p>
            <a:pPr marL="0" marR="0" indent="0" algn="l" defTabSz="966612" rtl="0" eaLnBrk="1" fontAlgn="auto" latinLnBrk="0" hangingPunct="1">
              <a:lnSpc>
                <a:spcPct val="115000"/>
              </a:lnSpc>
              <a:spcBef>
                <a:spcPts val="0"/>
              </a:spcBef>
              <a:spcAft>
                <a:spcPts val="1057"/>
              </a:spcAft>
              <a:buClrTx/>
              <a:buSzTx/>
              <a:buFontTx/>
              <a:buNone/>
              <a:tabLs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Microsoft seeks to give Azure customers control over where their customer data is stored in an ever-expanding network of datacenters around the globe, balanced with the need to store backups at multiple locations in case of a disaster. </a:t>
            </a:r>
          </a:p>
          <a:p>
            <a:pPr defTabSz="966612">
              <a:lnSpc>
                <a:spcPct val="115000"/>
              </a:lnSpc>
              <a:spcAft>
                <a:spcPts val="1057"/>
              </a:spcAft>
              <a:defRPr/>
            </a:pPr>
            <a:endParaRPr lang="en-US" sz="1200" b="1"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Microsoft does not use Azure customer data for advertising—we do not share it with our advertiser-supported services or mine it for marketing. This policy is backed by our enterprise cloud service agreements and reaffirmed by Microsoft’s adoption of the first international code of practice for cloud privacy, ISO/IEC 27018.</a:t>
            </a:r>
          </a:p>
          <a:p>
            <a:pPr defTabSz="966612">
              <a:lnSpc>
                <a:spcPct val="115000"/>
              </a:lnSpc>
              <a:spcAft>
                <a:spcPts val="1057"/>
              </a:spcAft>
              <a:defRPr/>
            </a:pPr>
            <a:endParaRPr lang="en-US" sz="1200" b="1"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We will use customer data only for purposes compatible with providing you the services. In addition to day-to-day operations, Microsoft customer support and operations personnel may access customer data to provide customer support, troubleshoot the service, improve features (such as protection against malware), or comply with legal requirements.</a:t>
            </a:r>
          </a:p>
          <a:p>
            <a:pPr defTabSz="966612">
              <a:lnSpc>
                <a:spcPct val="115000"/>
              </a:lnSpc>
              <a:spcAft>
                <a:spcPts val="1057"/>
              </a:spcAft>
              <a:defRPr/>
            </a:pPr>
            <a:endParaRPr lang="en-US" sz="1200" b="1"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Customers may delete Customer Data or leave the service at any time.</a:t>
            </a:r>
            <a:r>
              <a:rPr lang="en-US" sz="1200" b="1" kern="120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In either case, Microsoft follows stringent standards in removing Customer Data from all systems under its control.</a:t>
            </a:r>
            <a:endParaRPr lang="en-US" sz="1200" b="1" kern="1200" dirty="0">
              <a:solidFill>
                <a:schemeClr val="tx1"/>
              </a:solidFill>
              <a:effectLst/>
              <a:latin typeface="Segoe UI Light" pitchFamily="34" charset="0"/>
              <a:ea typeface="+mn-ea"/>
              <a:cs typeface="+mn-cs"/>
            </a:endParaRPr>
          </a:p>
          <a:p>
            <a:pPr marL="0" marR="0" indent="0" algn="l" defTabSz="966612" rtl="0" eaLnBrk="1" fontAlgn="auto" latinLnBrk="0" hangingPunct="1">
              <a:lnSpc>
                <a:spcPct val="115000"/>
              </a:lnSpc>
              <a:spcBef>
                <a:spcPts val="0"/>
              </a:spcBef>
              <a:spcAft>
                <a:spcPts val="1057"/>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809106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1200" b="1"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06/28/2016 23:06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366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127879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66612" rtl="0" eaLnBrk="1" fontAlgn="auto" latinLnBrk="0" hangingPunct="1">
              <a:lnSpc>
                <a:spcPct val="115000"/>
              </a:lnSpc>
              <a:spcBef>
                <a:spcPts val="0"/>
              </a:spcBef>
              <a:spcAft>
                <a:spcPts val="1057"/>
              </a:spcAft>
              <a:buClrTx/>
              <a:buSzTx/>
              <a:buFontTx/>
              <a:buNone/>
              <a:tabLst/>
              <a:defRPr/>
            </a:pPr>
            <a:r>
              <a:rPr lang="en-US" dirty="0"/>
              <a:t>Microsoft values customer trust and cares deeply about the privacy and security of their data. We make strong privacy commitments in support of our cloud services and help our customers comply with their own requirements, by addressing robust privacy and security requirements. </a:t>
            </a:r>
          </a:p>
          <a:p>
            <a:pPr marL="0" marR="0" indent="0" algn="l" defTabSz="966612" rtl="0" eaLnBrk="1" fontAlgn="auto" latinLnBrk="0" hangingPunct="1">
              <a:lnSpc>
                <a:spcPct val="115000"/>
              </a:lnSpc>
              <a:spcBef>
                <a:spcPts val="0"/>
              </a:spcBef>
              <a:spcAft>
                <a:spcPts val="1057"/>
              </a:spcAft>
              <a:buClrTx/>
              <a:buSzTx/>
              <a:buFontTx/>
              <a:buNone/>
              <a:tabLst/>
              <a:defRPr/>
            </a:pPr>
            <a:endParaRPr lang="en-US" sz="1200" b="1" kern="1200" dirty="0">
              <a:solidFill>
                <a:schemeClr val="tx1"/>
              </a:solidFill>
              <a:effectLst/>
              <a:latin typeface="Segoe UI Light" pitchFamily="34" charset="0"/>
              <a:ea typeface="+mn-ea"/>
              <a:cs typeface="+mn-cs"/>
            </a:endParaRP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b="1" kern="1200" dirty="0">
                <a:solidFill>
                  <a:schemeClr val="tx1"/>
                </a:solidFill>
                <a:effectLst/>
                <a:latin typeface="Segoe UI Light" pitchFamily="34" charset="0"/>
                <a:ea typeface="+mn-ea"/>
                <a:cs typeface="+mn-cs"/>
              </a:rPr>
              <a:t>Privacy by Design</a:t>
            </a:r>
          </a:p>
          <a:p>
            <a:pPr marL="0" marR="0" indent="0" algn="l" defTabSz="966612" rtl="0" eaLnBrk="1" fontAlgn="auto" latinLnBrk="0" hangingPunct="1">
              <a:lnSpc>
                <a:spcPct val="115000"/>
              </a:lnSpc>
              <a:spcBef>
                <a:spcPts val="0"/>
              </a:spcBef>
              <a:spcAft>
                <a:spcPts val="1057"/>
              </a:spcAft>
              <a:buClrTx/>
              <a:buSzTx/>
              <a:buFontTx/>
              <a:buNone/>
              <a:tabLst/>
              <a:defRPr/>
            </a:pPr>
            <a:r>
              <a:rPr lang="en-US" dirty="0"/>
              <a:t>We have invested heavily over many years to build what we believe is one of the strongest privacy programs in our industry. Our privacy program is founded in Privacy by Design, a principles-based approach to building privacy protections into an organization's practices from the ground up. "Privacy by Design" has become a popular term in the privacy community, but it means different things to different people. At Microsoft, Privacy by Design describes not only how we build products but also how we operate our services and organize ourselves as an accountable technology leader.</a:t>
            </a:r>
          </a:p>
          <a:p>
            <a:pPr marL="0" marR="0" indent="0" algn="l" defTabSz="966612" rtl="0" eaLnBrk="1" fontAlgn="auto" latinLnBrk="0" hangingPunct="1">
              <a:lnSpc>
                <a:spcPct val="115000"/>
              </a:lnSpc>
              <a:spcBef>
                <a:spcPts val="0"/>
              </a:spcBef>
              <a:spcAft>
                <a:spcPts val="1057"/>
              </a:spcAft>
              <a:buClrTx/>
              <a:buSzTx/>
              <a:buFontTx/>
              <a:buNone/>
              <a:tabLst/>
              <a:defRPr/>
            </a:pPr>
            <a:endParaRPr lang="en-US" sz="24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Microsoft Privacy Standard</a:t>
            </a:r>
          </a:p>
          <a:p>
            <a:pPr marL="0" marR="0" indent="0" algn="l" defTabSz="966612" rtl="0" eaLnBrk="1" fontAlgn="auto" latinLnBrk="0" hangingPunct="1">
              <a:lnSpc>
                <a:spcPct val="115000"/>
              </a:lnSpc>
              <a:spcBef>
                <a:spcPts val="0"/>
              </a:spcBef>
              <a:spcAft>
                <a:spcPts val="1057"/>
              </a:spcAft>
              <a:buClrTx/>
              <a:buSzTx/>
              <a:buFontTx/>
              <a:buNone/>
              <a:tabLst/>
              <a:defRPr/>
            </a:pPr>
            <a:r>
              <a:rPr lang="en-US" sz="2400" dirty="0"/>
              <a:t>The Microsoft Privacy Standard (MPS) governs privacy aspects of the development and deployment of Microsoft consumer and enterprise products and services. It informs Microsoft employees and vendors about how to develop products and services with users' privacy in mind so that users are able to better understand and control the collection, storage, retention/destruction, and use of their data.</a:t>
            </a:r>
          </a:p>
          <a:p>
            <a:pPr marL="0" marR="0" indent="0" algn="l" defTabSz="966612" rtl="0" eaLnBrk="1" fontAlgn="auto" latinLnBrk="0" hangingPunct="1">
              <a:lnSpc>
                <a:spcPct val="115000"/>
              </a:lnSpc>
              <a:spcBef>
                <a:spcPts val="0"/>
              </a:spcBef>
              <a:spcAft>
                <a:spcPts val="1057"/>
              </a:spcAft>
              <a:buClrTx/>
              <a:buSzTx/>
              <a:buFontTx/>
              <a:buNone/>
              <a:tabLst/>
              <a:defRPr/>
            </a:pPr>
            <a:endPar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endParaRPr>
          </a:p>
          <a:p>
            <a:pPr defTabSz="966612">
              <a:lnSpc>
                <a:spcPct val="115000"/>
              </a:lnSpc>
              <a:spcAft>
                <a:spcPts val="1057"/>
              </a:spcAft>
              <a:defRPr/>
            </a:pPr>
            <a:r>
              <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Data Segregation</a:t>
            </a: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kern="1200" dirty="0">
                <a:solidFill>
                  <a:schemeClr val="tx1"/>
                </a:solidFill>
                <a:effectLst/>
                <a:latin typeface="Segoe UI Light" pitchFamily="34" charset="0"/>
                <a:ea typeface="+mn-ea"/>
                <a:cs typeface="+mn-cs"/>
              </a:rPr>
              <a:t>Azure is a multi-tenant service, meaning that multiple customers’ deployments and virtual machines are stored on the same physical hardware. Azure uses logical isolation to segregate each customer’s data from that of others. This provides the scale and economic benefits of multitenant services while rigorously preventing customers from accessing one another’s data.</a:t>
            </a:r>
          </a:p>
          <a:p>
            <a:pPr defTabSz="966612">
              <a:lnSpc>
                <a:spcPct val="115000"/>
              </a:lnSpc>
              <a:spcAft>
                <a:spcPts val="1057"/>
              </a:spcAft>
              <a:defRPr/>
            </a:pPr>
            <a:endPar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a:p>
        </p:txBody>
      </p:sp>
    </p:spTree>
    <p:extLst>
      <p:ext uri="{BB962C8B-B14F-4D97-AF65-F5344CB8AC3E}">
        <p14:creationId xmlns:p14="http://schemas.microsoft.com/office/powerpoint/2010/main" val="3541310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Shared Responsibility A Key To Effective Cloud Security. The cloud service provider is responsible for the security of the infrastructure and the customer of the cloud service provider is responsible for security of the application or service running on top of the infrastructure.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152062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4040408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SDL (Designing for security from the ground up). </a:t>
            </a:r>
            <a:r>
              <a:rPr lang="en-US" sz="1200" b="0" kern="1200" dirty="0">
                <a:solidFill>
                  <a:schemeClr val="tx1"/>
                </a:solidFill>
                <a:effectLst/>
                <a:latin typeface="+mn-lt"/>
                <a:ea typeface="+mn-ea"/>
                <a:cs typeface="+mn-cs"/>
              </a:rPr>
              <a:t>Microsoft Azure development adheres to the Security Development Lifecycle (SDL). The SDL became central to Microsoft’s development practices a decade ago and is shared freely with the industry and customers. It embeds security requirements into systems and software through the planning, design, development, and deployment phases.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Assume breach (Hardening</a:t>
            </a:r>
            <a:r>
              <a:rPr lang="en-US" sz="1200" b="1" kern="1200" baseline="0" dirty="0">
                <a:solidFill>
                  <a:schemeClr val="tx1"/>
                </a:solidFill>
                <a:effectLst/>
                <a:latin typeface="+mn-lt"/>
                <a:ea typeface="+mn-ea"/>
                <a:cs typeface="+mn-cs"/>
              </a:rPr>
              <a:t> cloud services)</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One key operational best practice that Microsoft uses to harden its cloud services is known as the “assume breach” strategy. A dedicated “red team” of software security experts simulates real-world attacks at the network, platform, and application layers, testing Microsoft Azure’s ability to detect, protect against, and recover from breaches. By constantly challenging the security capabilities of the service, Microsoft can stay ahead of emerging threats.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Incident response (mitigating the effects of attacks). </a:t>
            </a:r>
            <a:r>
              <a:rPr lang="en-US" sz="1200" b="0" kern="1200" dirty="0">
                <a:solidFill>
                  <a:schemeClr val="tx1"/>
                </a:solidFill>
                <a:effectLst/>
                <a:latin typeface="+mn-lt"/>
                <a:ea typeface="+mn-ea"/>
                <a:cs typeface="+mn-cs"/>
              </a:rPr>
              <a:t>Microsoft Azure has a global, 24x7 incident response service that works to mitigate the effects of attacks and malicious activity. The incident response team follows established procedures for incident management, communication, and recovery, and uses discoverable and predictable interfaces internally and to customers. </a:t>
            </a:r>
            <a:endParaRPr lang="en-IN"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387683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Physical Infrastructure</a:t>
            </a:r>
            <a:r>
              <a:rPr lang="en-US" sz="1200" b="1" baseline="0" dirty="0">
                <a:latin typeface="Segoe UI" panose="020B0502040204020203" pitchFamily="34" charset="0"/>
                <a:ea typeface="Segoe UI" panose="020B0502040204020203" pitchFamily="34" charset="0"/>
                <a:cs typeface="Segoe UI" panose="020B0502040204020203" pitchFamily="34" charset="0"/>
              </a:rPr>
              <a:t> </a:t>
            </a:r>
            <a:r>
              <a:rPr lang="en-US" sz="1200" b="1" dirty="0">
                <a:latin typeface="Segoe UI" panose="020B0502040204020203" pitchFamily="34" charset="0"/>
                <a:ea typeface="Segoe UI" panose="020B0502040204020203" pitchFamily="34" charset="0"/>
                <a:cs typeface="Segoe UI" panose="020B0502040204020203" pitchFamily="34" charset="0"/>
              </a:rPr>
              <a:t>Slide script: </a:t>
            </a:r>
            <a:endParaRPr lang="en-US" sz="1200" dirty="0">
              <a:latin typeface="Segoe UI" panose="020B0502040204020203" pitchFamily="34" charset="0"/>
              <a:ea typeface="Segoe UI" panose="020B0502040204020203" pitchFamily="34" charset="0"/>
              <a:cs typeface="Segoe UI" panose="020B0502040204020203" pitchFamily="34" charset="0"/>
            </a:endParaRPr>
          </a:p>
          <a:p>
            <a:r>
              <a:rPr lang="en-US" sz="1200" dirty="0"/>
              <a:t>Azure infrastructure includes hardware, software, administrative and operations staff, and physical data centers. Windows Azure addresses security risks across its infrastructure with continuous intrusion detection and prevention systems, denial of service attack prevention, regular penetration testing, and forensic tools that help identify and mitigate threats. With this level of protection, Azure, customers can reduce the need to invest in these capabilities on their own and benefit from economies of scale in Microsoft datacenter infrastructure. </a:t>
            </a:r>
          </a:p>
          <a:p>
            <a:pPr marL="285750" indent="-285750">
              <a:buFont typeface="Arial" panose="020B0604020202020204" pitchFamily="34" charset="0"/>
              <a:buChar char="•"/>
            </a:pPr>
            <a:r>
              <a:rPr lang="en-US" sz="1200" b="1" dirty="0"/>
              <a:t>24-hour monitored physical security. </a:t>
            </a:r>
            <a:r>
              <a:rPr lang="en-US" sz="1200" dirty="0"/>
              <a:t>Microsoft datacenters are physically constructed, managed, and monitored 24 hours a day to shelter data and services from unauthorized access as well as environmental threats. </a:t>
            </a:r>
          </a:p>
          <a:p>
            <a:pPr marL="285750" indent="-285750">
              <a:buFont typeface="Arial" panose="020B0604020202020204" pitchFamily="34" charset="0"/>
              <a:buChar char="•"/>
            </a:pPr>
            <a:r>
              <a:rPr lang="en-US" sz="1200" b="1" dirty="0"/>
              <a:t>Monitoring and logging. </a:t>
            </a:r>
            <a:r>
              <a:rPr lang="en-US" sz="1200" dirty="0"/>
              <a:t>Centralized monitoring, correlation, and analysis systems manage the large amount of information generated by devices within the Azure environment, providing continuous visibility and timely alerts to the teams that manage the service.</a:t>
            </a:r>
            <a:r>
              <a:rPr lang="en-US" sz="1200" b="1" dirty="0"/>
              <a:t> </a:t>
            </a:r>
            <a:r>
              <a:rPr lang="en-US" sz="1200" dirty="0"/>
              <a:t>Additional monitoring, logging, and reporting capabilities provide visibility to customers.</a:t>
            </a:r>
          </a:p>
          <a:p>
            <a:pPr marL="285750" indent="-285750">
              <a:buFont typeface="Arial" panose="020B0604020202020204" pitchFamily="34" charset="0"/>
              <a:buChar char="•"/>
            </a:pPr>
            <a:r>
              <a:rPr lang="en-US" sz="1200" b="1" dirty="0"/>
              <a:t>Software update management. </a:t>
            </a:r>
            <a:r>
              <a:rPr lang="en-US" sz="1200" dirty="0"/>
              <a:t>Security patches help protect systems from known vulnerabilities. Integrated deployment systems manage the distribution and installation of security updates for Microsoft software. Customers can apply similar update management processes for virtual machines (VMs) deployed on Azure. </a:t>
            </a:r>
          </a:p>
          <a:p>
            <a:pPr marL="285750" indent="-285750">
              <a:buFont typeface="Arial" panose="020B0604020202020204" pitchFamily="34" charset="0"/>
              <a:buChar char="•"/>
            </a:pPr>
            <a:r>
              <a:rPr lang="en-US" sz="1200" b="1" dirty="0"/>
              <a:t>Anti-Virus/Anti-Malware protection. </a:t>
            </a:r>
            <a:r>
              <a:rPr lang="en-US" sz="1100" kern="1200" dirty="0">
                <a:solidFill>
                  <a:schemeClr val="tx1"/>
                </a:solidFill>
                <a:effectLst/>
                <a:latin typeface="Segoe UI Light" pitchFamily="34" charset="0"/>
                <a:ea typeface="+mn-ea"/>
                <a:cs typeface="+mn-cs"/>
              </a:rPr>
              <a:t>Azure software components must go through a virus scan prior to deployment. Code is not moved to production without a clean and successful virus scan. Microsoft recommends that customers run some form of anti-malware or anti-virus on all virtual machines (VMs). Customers can install Microsoft Endpoint Protection or another antivirus solution on VMs, and VMs can be routinely reimaged to clean out intrusions that may have gone undetected.</a:t>
            </a:r>
          </a:p>
          <a:p>
            <a:pPr marL="285750" indent="-285750">
              <a:buFont typeface="Arial" panose="020B0604020202020204" pitchFamily="34" charset="0"/>
              <a:buChar char="•"/>
            </a:pPr>
            <a:r>
              <a:rPr lang="en-US" sz="1200" b="1" dirty="0"/>
              <a:t>Intrusion /DDoS Defense. </a:t>
            </a:r>
            <a:r>
              <a:rPr lang="en-US" sz="1100" kern="1200" dirty="0">
                <a:solidFill>
                  <a:schemeClr val="tx1"/>
                </a:solidFill>
                <a:effectLst/>
                <a:latin typeface="Segoe UI Light" pitchFamily="34" charset="0"/>
                <a:ea typeface="+mn-ea"/>
                <a:cs typeface="+mn-cs"/>
              </a:rPr>
              <a:t>Azure has a defense system against Distributed Denial-of-Service (DDoS) attacks on Azure platform services. It uses standard detection and mitigation techniques. Azure’s DDoS defense system is designed to withstand attacks generated from outside and inside the platform.</a:t>
            </a:r>
          </a:p>
          <a:p>
            <a:pPr marL="285750" indent="-285750">
              <a:buFont typeface="Arial" panose="020B0604020202020204" pitchFamily="34" charset="0"/>
              <a:buChar char="•"/>
            </a:pPr>
            <a:r>
              <a:rPr lang="en-US" sz="1200" b="1" dirty="0"/>
              <a:t>Penetration testing. </a:t>
            </a:r>
            <a:r>
              <a:rPr lang="en-US" sz="1200" dirty="0"/>
              <a:t>Microsoft conducts regular penetration testing to improve Windows Azure security controls and processes. Customers can carry out authorized penetration testing on their applications hosted in Windows Azure. </a:t>
            </a:r>
          </a:p>
          <a:p>
            <a:pPr marL="0" indent="0">
              <a:buFont typeface="Arial" panose="020B0604020202020204" pitchFamily="34" charset="0"/>
              <a:buNone/>
            </a:pPr>
            <a:endParaRPr lang="en-US" sz="1200" dirty="0"/>
          </a:p>
          <a:p>
            <a:pPr defTabSz="966612">
              <a:lnSpc>
                <a:spcPct val="115000"/>
              </a:lnSpc>
              <a:spcAft>
                <a:spcPts val="1057"/>
              </a:spcAft>
              <a:defRPr/>
            </a:pPr>
            <a:r>
              <a:rPr lang="en-US" sz="1400" b="1" dirty="0">
                <a:latin typeface="Segoe UI" panose="020B0502040204020203" pitchFamily="34" charset="0"/>
                <a:ea typeface="Segoe UI" panose="020B0502040204020203" pitchFamily="34" charset="0"/>
                <a:cs typeface="Segoe UI" panose="020B0502040204020203" pitchFamily="34" charset="0"/>
              </a:rPr>
              <a:t>Network Slide script: </a:t>
            </a:r>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sz="1400" dirty="0"/>
              <a:t>Azure networking provides the infrastructure necessary to securely connect VMs to one another and to connect on-premises data centers with Azure VMs. Azure blocks unauthorized traffic to and within Microsoft data centers using a variety of technologies such as firewalls, NATs, partitioned Local Area Networks and physical separation of back-end servers from public-facing interfaces. </a:t>
            </a:r>
          </a:p>
          <a:p>
            <a:pPr marL="181240" indent="-181240">
              <a:buFont typeface="Arial" panose="020B0604020202020204" pitchFamily="34" charset="0"/>
              <a:buChar char="•"/>
            </a:pPr>
            <a:r>
              <a:rPr lang="en-US" sz="1400" b="1" dirty="0"/>
              <a:t>Network isolation. </a:t>
            </a:r>
            <a:r>
              <a:rPr lang="en-US" sz="1200" kern="1200" dirty="0">
                <a:solidFill>
                  <a:schemeClr val="tx1"/>
                </a:solidFill>
                <a:effectLst/>
                <a:latin typeface="Segoe UI Light" pitchFamily="34" charset="0"/>
                <a:ea typeface="+mn-ea"/>
                <a:cs typeface="+mn-cs"/>
              </a:rPr>
              <a:t>In Azure, a customer subscription can include multiple deployments, and each deployment can contain multiple tenants, or virtual machines (VMs). Network isolation prevents unwanted tenant-to-tenant communications, and access controls block unauthorized users from the network. Virtual machines do not receive inbound traffic from the Internet unless customers configure them specifically to do so. The overarching principle within Azure is to allow only connections and communications that are necessary for cloud services to operate, blocking all other ports and connections by default. </a:t>
            </a:r>
          </a:p>
          <a:p>
            <a:pPr marL="181240" indent="-181240">
              <a:buFont typeface="Arial" panose="020B0604020202020204" pitchFamily="34" charset="0"/>
              <a:buChar char="•"/>
            </a:pPr>
            <a:r>
              <a:rPr lang="en-US" sz="1400" b="1" dirty="0"/>
              <a:t>Virtual Networks.</a:t>
            </a:r>
            <a:r>
              <a:rPr lang="en-US" sz="1400" dirty="0"/>
              <a:t> A customer can choose to assign multiple deployments within a subscription to a virtual network and allow those deployments to communicate with each other through private IP addresses. Each virtual network is isolated from other virtual networks. </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VPN and ExpressRoute.</a:t>
            </a:r>
            <a:r>
              <a:rPr lang="en-US" sz="1400" dirty="0"/>
              <a:t> </a:t>
            </a:r>
            <a:r>
              <a:rPr lang="en-US" sz="1200" kern="1200" dirty="0">
                <a:solidFill>
                  <a:schemeClr val="tx1"/>
                </a:solidFill>
                <a:effectLst/>
                <a:latin typeface="Segoe UI Light" pitchFamily="34" charset="0"/>
                <a:ea typeface="+mn-ea"/>
                <a:cs typeface="+mn-cs"/>
              </a:rPr>
              <a:t>Microsoft enables connection from customer sites and remote workers to Azure Virtual Networks using Site-to-Site and Point-to-Site VPNs.</a:t>
            </a:r>
            <a:r>
              <a:rPr lang="en-US" sz="1200" b="1" kern="120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For even better performance, customers can use an optional Express Route, a private fiber link into Azure data centers that keeps their traffic off the Internet.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35125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30"/>
              </a:spcAft>
            </a:pPr>
            <a:r>
              <a:rPr lang="en-US" b="1" dirty="0">
                <a:latin typeface="Segoe UI" panose="020B0502040204020203" pitchFamily="34" charset="0"/>
                <a:ea typeface="Segoe UI" panose="020B0502040204020203" pitchFamily="34" charset="0"/>
                <a:cs typeface="Segoe UI" panose="020B0502040204020203" pitchFamily="34" charset="0"/>
              </a:rPr>
              <a:t>Slide title: </a:t>
            </a:r>
            <a:r>
              <a:rPr lang="en-US" dirty="0"/>
              <a:t>Data control and access</a:t>
            </a:r>
          </a:p>
          <a:p>
            <a:pPr>
              <a:lnSpc>
                <a:spcPct val="115000"/>
              </a:lnSpc>
              <a:spcAft>
                <a:spcPts val="1030"/>
              </a:spcAft>
            </a:pPr>
            <a:r>
              <a:rPr lang="en-US" b="1" dirty="0">
                <a:latin typeface="Segoe UI" panose="020B0502040204020203" pitchFamily="34" charset="0"/>
                <a:ea typeface="Segoe UI" panose="020B0502040204020203" pitchFamily="34" charset="0"/>
                <a:cs typeface="Segoe UI" panose="020B0502040204020203" pitchFamily="34" charset="0"/>
              </a:rPr>
              <a:t>Slide objectives: </a:t>
            </a:r>
            <a:r>
              <a:rPr lang="en-US" dirty="0">
                <a:latin typeface="Segoe UI" panose="020B0502040204020203" pitchFamily="34" charset="0"/>
                <a:ea typeface="Segoe UI" panose="020B0502040204020203" pitchFamily="34" charset="0"/>
                <a:cs typeface="Segoe UI" panose="020B0502040204020203" pitchFamily="34" charset="0"/>
              </a:rPr>
              <a:t>Provide an overview of Microsoft Azure privacy and control.</a:t>
            </a:r>
          </a:p>
          <a:p>
            <a:pPr defTabSz="942210">
              <a:lnSpc>
                <a:spcPct val="115000"/>
              </a:lnSpc>
              <a:spcAft>
                <a:spcPts val="1030"/>
              </a:spcAft>
              <a:defRPr/>
            </a:pPr>
            <a:endParaRPr lang="en-US" b="1" dirty="0">
              <a:latin typeface="Segoe UI" panose="020B0502040204020203" pitchFamily="34" charset="0"/>
              <a:ea typeface="Segoe UI" panose="020B0502040204020203" pitchFamily="34" charset="0"/>
              <a:cs typeface="Segoe UI" panose="020B0502040204020203" pitchFamily="34" charset="0"/>
            </a:endParaRPr>
          </a:p>
          <a:p>
            <a:pPr defTabSz="942210">
              <a:lnSpc>
                <a:spcPct val="115000"/>
              </a:lnSpc>
              <a:spcAft>
                <a:spcPts val="1030"/>
              </a:spcAft>
              <a:defRPr/>
            </a:pPr>
            <a:r>
              <a:rPr lang="en-US" b="1" dirty="0">
                <a:latin typeface="Segoe UI" panose="020B0502040204020203" pitchFamily="34" charset="0"/>
                <a:ea typeface="Segoe UI" panose="020B0502040204020203" pitchFamily="34" charset="0"/>
                <a:cs typeface="Segoe UI" panose="020B0502040204020203" pitchFamily="34" charset="0"/>
              </a:rPr>
              <a:t>Slide script: </a:t>
            </a:r>
            <a:endParaRPr lang="en-US" dirty="0">
              <a:latin typeface="Segoe UI" panose="020B0502040204020203" pitchFamily="34" charset="0"/>
              <a:ea typeface="Segoe UI" panose="020B0502040204020203" pitchFamily="34" charset="0"/>
              <a:cs typeface="Segoe UI" panose="020B0502040204020203" pitchFamily="34" charset="0"/>
            </a:endParaRPr>
          </a:p>
          <a:p>
            <a:r>
              <a:rPr lang="en-US" sz="1200" kern="1200" dirty="0">
                <a:solidFill>
                  <a:schemeClr val="tx1"/>
                </a:solidFill>
                <a:effectLst/>
                <a:latin typeface="Segoe UI Light" pitchFamily="34" charset="0"/>
                <a:ea typeface="+mn-ea"/>
                <a:cs typeface="+mn-cs"/>
              </a:rPr>
              <a:t>Customers will only use cloud solution providers in which they have great trust. They must trust that the privacy of their information will be protected, and that their data will be used in a way that is consistent with their expectations.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We build privacy protections into Azure through Privacy by Design, a program which describes how we build and operate products and services to protect privacy. Standards and processes that support Privacy by Design principles include the Microsoft Online Services Privacy Statement (which details Microsoft’s core privacy requirements and practices) and the Microsoft Secure Development Lifecycle (which includes addressing privacy requirements).</a:t>
            </a:r>
          </a:p>
          <a:p>
            <a:endParaRPr lang="en-US" sz="1200" baseline="0" dirty="0">
              <a:solidFill>
                <a:srgbClr val="44546A"/>
              </a:solidFill>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277423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Speaker Notes: talk about unfortunate case where heeding this simple advice could have saved this guy $6,500 (How a bug in Visual Studio 2015 exposed my source code on GitHub and cost me $6,500 in a few hours)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207568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44546A"/>
                </a:solidFill>
              </a:rPr>
              <a:t>Demo script: 0_Demo_Deploying secrets to Azure.docx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44546A"/>
                </a:solidFill>
              </a:rPr>
              <a:t>Code: 0_Demo_SecureSecrets (VS2015)</a:t>
            </a:r>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1770865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420275683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3048776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992383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31919E-2B8B-4FFE-9C8D-70D5E78AA1C3}" type="datetimeFigureOut">
              <a:rPr lang="en-US" smtClean="0"/>
              <a:t>06/28/2016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CD1B-BAD1-4CC3-9491-4474469E9DFA}" type="slidenum">
              <a:rPr lang="en-US" smtClean="0"/>
              <a:t>‹#›</a:t>
            </a:fld>
            <a:endParaRPr lang="en-US"/>
          </a:p>
        </p:txBody>
      </p:sp>
    </p:spTree>
    <p:extLst>
      <p:ext uri="{BB962C8B-B14F-4D97-AF65-F5344CB8AC3E}">
        <p14:creationId xmlns:p14="http://schemas.microsoft.com/office/powerpoint/2010/main" val="36532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678721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6659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583885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7517263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525216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20039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41704702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354640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94843888"/>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bit.ly/1KYyLgu"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icrosoft.com/sd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Building Secure Solutions in Azure</a:t>
            </a:r>
          </a:p>
        </p:txBody>
      </p:sp>
      <p:sp>
        <p:nvSpPr>
          <p:cNvPr id="2" name="Text Placeholder 1"/>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980949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Deploying secrets to Azure Web Apps</a:t>
            </a:r>
          </a:p>
        </p:txBody>
      </p:sp>
    </p:spTree>
    <p:extLst>
      <p:ext uri="{BB962C8B-B14F-4D97-AF65-F5344CB8AC3E}">
        <p14:creationId xmlns:p14="http://schemas.microsoft.com/office/powerpoint/2010/main" val="21598200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security</a:t>
            </a:r>
          </a:p>
        </p:txBody>
      </p:sp>
      <p:sp>
        <p:nvSpPr>
          <p:cNvPr id="2" name="Content Placeholder 1"/>
          <p:cNvSpPr>
            <a:spLocks noGrp="1"/>
          </p:cNvSpPr>
          <p:nvPr>
            <p:ph sz="quarter" idx="10"/>
          </p:nvPr>
        </p:nvSpPr>
        <p:spPr/>
        <p:txBody>
          <a:bodyPr>
            <a:normAutofit fontScale="92500" lnSpcReduction="20000"/>
          </a:bodyPr>
          <a:lstStyle/>
          <a:p>
            <a:pPr>
              <a:lnSpc>
                <a:spcPct val="100000"/>
              </a:lnSpc>
              <a:spcBef>
                <a:spcPts val="0"/>
              </a:spcBef>
              <a:defRPr/>
            </a:pPr>
            <a:r>
              <a:rPr lang="en-IN" dirty="0">
                <a:solidFill>
                  <a:srgbClr val="FFFFFF"/>
                </a:solidFill>
              </a:rPr>
              <a:t>Data segregation</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Data protection At-rest and In-transit</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Encryption</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Data redundancy</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Data destruction</a:t>
            </a:r>
          </a:p>
          <a:p>
            <a:endParaRPr lang="en-US" dirty="0"/>
          </a:p>
        </p:txBody>
      </p:sp>
    </p:spTree>
    <p:extLst>
      <p:ext uri="{BB962C8B-B14F-4D97-AF65-F5344CB8AC3E}">
        <p14:creationId xmlns:p14="http://schemas.microsoft.com/office/powerpoint/2010/main" val="3845098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a:t>
            </a:r>
          </a:p>
        </p:txBody>
      </p:sp>
      <p:sp>
        <p:nvSpPr>
          <p:cNvPr id="3" name="Content Placeholder 2"/>
          <p:cNvSpPr>
            <a:spLocks noGrp="1"/>
          </p:cNvSpPr>
          <p:nvPr>
            <p:ph sz="quarter" idx="10"/>
          </p:nvPr>
        </p:nvSpPr>
        <p:spPr/>
        <p:txBody>
          <a:bodyPr>
            <a:normAutofit fontScale="70000" lnSpcReduction="20000"/>
          </a:bodyPr>
          <a:lstStyle/>
          <a:p>
            <a:pPr>
              <a:lnSpc>
                <a:spcPct val="100000"/>
              </a:lnSpc>
              <a:spcBef>
                <a:spcPts val="0"/>
              </a:spcBef>
              <a:defRPr/>
            </a:pPr>
            <a:r>
              <a:rPr lang="en-US" b="1" dirty="0">
                <a:solidFill>
                  <a:srgbClr val="FFFFFF"/>
                </a:solidFill>
              </a:rPr>
              <a:t>Data location</a:t>
            </a:r>
            <a:r>
              <a:rPr lang="en-US" dirty="0">
                <a:solidFill>
                  <a:srgbClr val="FFFFFF"/>
                </a:solidFill>
              </a:rPr>
              <a:t> - </a:t>
            </a:r>
            <a:r>
              <a:rPr lang="en-IN" kern="0" dirty="0">
                <a:solidFill>
                  <a:srgbClr val="FFFFFF"/>
                </a:solidFill>
                <a:ea typeface="Segoe UI" pitchFamily="34" charset="0"/>
              </a:rPr>
              <a:t>Customers can specify the geographic areas where their customer data is stored</a:t>
            </a:r>
          </a:p>
          <a:p>
            <a:pPr>
              <a:lnSpc>
                <a:spcPct val="100000"/>
              </a:lnSpc>
              <a:spcBef>
                <a:spcPts val="0"/>
              </a:spcBef>
              <a:defRPr/>
            </a:pPr>
            <a:endParaRPr lang="en-IN" kern="0" dirty="0">
              <a:solidFill>
                <a:srgbClr val="FFFFFF"/>
              </a:solidFill>
              <a:ea typeface="Segoe UI" pitchFamily="34" charset="0"/>
            </a:endParaRPr>
          </a:p>
          <a:p>
            <a:pPr>
              <a:lnSpc>
                <a:spcPct val="100000"/>
              </a:lnSpc>
              <a:spcBef>
                <a:spcPts val="0"/>
              </a:spcBef>
              <a:defRPr/>
            </a:pPr>
            <a:r>
              <a:rPr lang="en-IN" b="1" kern="0" dirty="0">
                <a:solidFill>
                  <a:srgbClr val="FFFFFF"/>
                </a:solidFill>
                <a:ea typeface="Segoe UI" pitchFamily="34" charset="0"/>
              </a:rPr>
              <a:t>Data access</a:t>
            </a:r>
            <a:r>
              <a:rPr lang="en-IN" kern="0" dirty="0">
                <a:solidFill>
                  <a:srgbClr val="FFFFFF"/>
                </a:solidFill>
                <a:ea typeface="Segoe UI" pitchFamily="34" charset="0"/>
              </a:rPr>
              <a:t> - Access to customer data by Microsoft personnel is restricted; Microsoft provides cloud-service-specific privacy statements and strong contractual commitments to safeguard Customer Data</a:t>
            </a:r>
          </a:p>
          <a:p>
            <a:pPr>
              <a:lnSpc>
                <a:spcPct val="100000"/>
              </a:lnSpc>
              <a:spcBef>
                <a:spcPts val="0"/>
              </a:spcBef>
              <a:defRPr/>
            </a:pPr>
            <a:endParaRPr lang="en-IN" kern="0" dirty="0">
              <a:solidFill>
                <a:srgbClr val="FFFFFF"/>
              </a:solidFill>
              <a:ea typeface="Segoe UI" pitchFamily="34" charset="0"/>
            </a:endParaRPr>
          </a:p>
          <a:p>
            <a:pPr>
              <a:lnSpc>
                <a:spcPct val="100000"/>
              </a:lnSpc>
              <a:spcBef>
                <a:spcPts val="0"/>
              </a:spcBef>
              <a:defRPr/>
            </a:pPr>
            <a:r>
              <a:rPr lang="en-IN" b="1" kern="0" dirty="0">
                <a:solidFill>
                  <a:srgbClr val="FFFFFF"/>
                </a:solidFill>
                <a:ea typeface="Segoe UI" pitchFamily="34" charset="0"/>
              </a:rPr>
              <a:t>Data protection</a:t>
            </a:r>
            <a:r>
              <a:rPr lang="en-IN" kern="0" dirty="0">
                <a:solidFill>
                  <a:srgbClr val="FFFFFF"/>
                </a:solidFill>
                <a:ea typeface="Segoe UI" pitchFamily="34" charset="0"/>
              </a:rPr>
              <a:t> - Technical safeguards help keep Customer Data secure; Customers have the flexibility to implement additional encryption and manage their own keys</a:t>
            </a:r>
          </a:p>
          <a:p>
            <a:pPr>
              <a:lnSpc>
                <a:spcPct val="100000"/>
              </a:lnSpc>
              <a:spcBef>
                <a:spcPts val="0"/>
              </a:spcBef>
              <a:defRPr/>
            </a:pPr>
            <a:endParaRPr lang="en-IN" kern="0" dirty="0">
              <a:solidFill>
                <a:srgbClr val="FFFFFF"/>
              </a:solidFill>
            </a:endParaRPr>
          </a:p>
          <a:p>
            <a:pPr>
              <a:lnSpc>
                <a:spcPct val="100000"/>
              </a:lnSpc>
              <a:spcBef>
                <a:spcPts val="0"/>
              </a:spcBef>
              <a:defRPr/>
            </a:pPr>
            <a:r>
              <a:rPr lang="en-US" b="1" dirty="0">
                <a:solidFill>
                  <a:srgbClr val="FFFFFF"/>
                </a:solidFill>
              </a:rPr>
              <a:t>Access controls </a:t>
            </a:r>
            <a:r>
              <a:rPr lang="en-US" dirty="0">
                <a:solidFill>
                  <a:srgbClr val="FFFFFF"/>
                </a:solidFill>
              </a:rPr>
              <a:t>are verified by independent audit and certifications</a:t>
            </a:r>
          </a:p>
        </p:txBody>
      </p:sp>
      <p:sp>
        <p:nvSpPr>
          <p:cNvPr id="91" name="Slide Number Placeholder 1"/>
          <p:cNvSpPr txBox="1">
            <a:spLocks/>
          </p:cNvSpPr>
          <p:nvPr/>
        </p:nvSpPr>
        <p:spPr>
          <a:xfrm>
            <a:off x="11869739" y="6565900"/>
            <a:ext cx="555596" cy="1365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7052000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470194237"/>
              </p:ext>
            </p:extLst>
          </p:nvPr>
        </p:nvGraphicFramePr>
        <p:xfrm>
          <a:off x="268288" y="1398588"/>
          <a:ext cx="11542321" cy="4638561"/>
        </p:xfrm>
        <a:graphic>
          <a:graphicData uri="http://schemas.openxmlformats.org/drawingml/2006/table">
            <a:tbl>
              <a:tblPr firstRow="1" bandRow="1">
                <a:tableStyleId>{5C22544A-7EE6-4342-B048-85BDC9FD1C3A}</a:tableStyleId>
              </a:tblPr>
              <a:tblGrid>
                <a:gridCol w="1789777">
                  <a:extLst>
                    <a:ext uri="{9D8B030D-6E8A-4147-A177-3AD203B41FA5}">
                      <a16:colId xmlns:a16="http://schemas.microsoft.com/office/drawing/2014/main" val="1115305481"/>
                    </a:ext>
                  </a:extLst>
                </a:gridCol>
                <a:gridCol w="9752544">
                  <a:extLst>
                    <a:ext uri="{9D8B030D-6E8A-4147-A177-3AD203B41FA5}">
                      <a16:colId xmlns:a16="http://schemas.microsoft.com/office/drawing/2014/main" val="3650858227"/>
                    </a:ext>
                  </a:extLst>
                </a:gridCol>
              </a:tblGrid>
              <a:tr h="399497">
                <a:tc>
                  <a:txBody>
                    <a:bodyPr/>
                    <a:lstStyle/>
                    <a:p>
                      <a:r>
                        <a:rPr lang="en-US" sz="2000" dirty="0"/>
                        <a:t>Layer</a:t>
                      </a:r>
                    </a:p>
                  </a:txBody>
                  <a:tcPr marL="95034" marR="95034"/>
                </a:tc>
                <a:tc>
                  <a:txBody>
                    <a:bodyPr/>
                    <a:lstStyle/>
                    <a:p>
                      <a:r>
                        <a:rPr lang="en-US" sz="2000" dirty="0"/>
                        <a:t>Encryption Support</a:t>
                      </a:r>
                    </a:p>
                  </a:txBody>
                  <a:tcPr marL="95034" marR="95034"/>
                </a:tc>
                <a:extLst>
                  <a:ext uri="{0D108BD9-81ED-4DB2-BD59-A6C34878D82A}">
                    <a16:rowId xmlns:a16="http://schemas.microsoft.com/office/drawing/2014/main" val="3402919627"/>
                  </a:ext>
                </a:extLst>
              </a:tr>
              <a:tr h="399497">
                <a:tc>
                  <a:txBody>
                    <a:bodyPr/>
                    <a:lstStyle/>
                    <a:p>
                      <a:r>
                        <a:rPr lang="en-US" sz="2000" dirty="0"/>
                        <a:t>Application</a:t>
                      </a:r>
                    </a:p>
                  </a:txBody>
                  <a:tcPr marL="95034" marR="95034"/>
                </a:tc>
                <a:tc>
                  <a:txBody>
                    <a:bodyPr/>
                    <a:lstStyle/>
                    <a:p>
                      <a:r>
                        <a:rPr lang="en-US" sz="2000"/>
                        <a:t>.Net encryption API</a:t>
                      </a:r>
                      <a:endParaRPr lang="en-US" sz="2000" dirty="0"/>
                    </a:p>
                  </a:txBody>
                  <a:tcPr marL="95034" marR="95034"/>
                </a:tc>
                <a:extLst>
                  <a:ext uri="{0D108BD9-81ED-4DB2-BD59-A6C34878D82A}">
                    <a16:rowId xmlns:a16="http://schemas.microsoft.com/office/drawing/2014/main" val="77382251"/>
                  </a:ext>
                </a:extLst>
              </a:tr>
              <a:tr h="399497">
                <a:tc>
                  <a:txBody>
                    <a:bodyPr/>
                    <a:lstStyle/>
                    <a:p>
                      <a:endParaRPr lang="en-US" sz="2000" dirty="0"/>
                    </a:p>
                  </a:txBody>
                  <a:tcPr marL="95034" marR="95034"/>
                </a:tc>
                <a:tc>
                  <a:txBody>
                    <a:bodyPr/>
                    <a:lstStyle/>
                    <a:p>
                      <a:r>
                        <a:rPr lang="en-US" sz="2000" dirty="0"/>
                        <a:t>Client</a:t>
                      </a:r>
                      <a:r>
                        <a:rPr lang="en-US" sz="2000" baseline="0" dirty="0"/>
                        <a:t> side encryption with Azure Key Vault for Storage</a:t>
                      </a:r>
                      <a:endParaRPr lang="en-US" sz="2000" dirty="0"/>
                    </a:p>
                  </a:txBody>
                  <a:tcPr marL="95034" marR="95034"/>
                </a:tc>
                <a:extLst>
                  <a:ext uri="{0D108BD9-81ED-4DB2-BD59-A6C34878D82A}">
                    <a16:rowId xmlns:a16="http://schemas.microsoft.com/office/drawing/2014/main" val="896882416"/>
                  </a:ext>
                </a:extLst>
              </a:tr>
              <a:tr h="399497">
                <a:tc>
                  <a:txBody>
                    <a:bodyPr/>
                    <a:lstStyle/>
                    <a:p>
                      <a:endParaRPr lang="en-US" sz="2000" dirty="0"/>
                    </a:p>
                  </a:txBody>
                  <a:tcPr marL="95034" marR="95034"/>
                </a:tc>
                <a:tc>
                  <a:txBody>
                    <a:bodyPr/>
                    <a:lstStyle/>
                    <a:p>
                      <a:r>
                        <a:rPr lang="en-US" sz="2000" dirty="0"/>
                        <a:t>SQL TDE/CLE on SQL server on Azure IaaS servers</a:t>
                      </a:r>
                    </a:p>
                  </a:txBody>
                  <a:tcPr marL="95034" marR="95034"/>
                </a:tc>
                <a:extLst>
                  <a:ext uri="{0D108BD9-81ED-4DB2-BD59-A6C34878D82A}">
                    <a16:rowId xmlns:a16="http://schemas.microsoft.com/office/drawing/2014/main" val="591719815"/>
                  </a:ext>
                </a:extLst>
              </a:tr>
              <a:tr h="707479">
                <a:tc>
                  <a:txBody>
                    <a:bodyPr/>
                    <a:lstStyle/>
                    <a:p>
                      <a:r>
                        <a:rPr lang="en-US" sz="2000" dirty="0"/>
                        <a:t>Platform</a:t>
                      </a:r>
                    </a:p>
                  </a:txBody>
                  <a:tcPr marL="95034" marR="95034"/>
                </a:tc>
                <a:tc>
                  <a:txBody>
                    <a:bodyPr/>
                    <a:lstStyle/>
                    <a:p>
                      <a:r>
                        <a:rPr lang="en-US" sz="2000" dirty="0"/>
                        <a:t>SQL Azure Transparent Data Encryption (TDE), Dynamic Data Masking, Row-level security (RLS), Auditing</a:t>
                      </a:r>
                      <a:r>
                        <a:rPr lang="en-US" sz="2000" baseline="0" dirty="0"/>
                        <a:t> &amp; Threat Detection</a:t>
                      </a:r>
                      <a:endParaRPr lang="en-US" sz="2000" dirty="0"/>
                    </a:p>
                  </a:txBody>
                  <a:tcPr marL="95034" marR="95034"/>
                </a:tc>
                <a:extLst>
                  <a:ext uri="{0D108BD9-81ED-4DB2-BD59-A6C34878D82A}">
                    <a16:rowId xmlns:a16="http://schemas.microsoft.com/office/drawing/2014/main" val="1959947356"/>
                  </a:ext>
                </a:extLst>
              </a:tr>
              <a:tr h="735106">
                <a:tc>
                  <a:txBody>
                    <a:bodyPr/>
                    <a:lstStyle/>
                    <a:p>
                      <a:endParaRPr lang="en-US" sz="2000" dirty="0"/>
                    </a:p>
                  </a:txBody>
                  <a:tcPr marL="95034" marR="95034"/>
                </a:tc>
                <a:tc>
                  <a:txBody>
                    <a:bodyPr/>
                    <a:lstStyle/>
                    <a:p>
                      <a:r>
                        <a:rPr lang="en-US" sz="2000" dirty="0"/>
                        <a:t>StorSimple –</a:t>
                      </a:r>
                      <a:r>
                        <a:rPr lang="en-US" sz="2000" b="0" i="0" kern="1200" dirty="0">
                          <a:solidFill>
                            <a:schemeClr val="dk1"/>
                          </a:solidFill>
                          <a:effectLst/>
                          <a:latin typeface="+mn-lt"/>
                          <a:ea typeface="+mn-ea"/>
                          <a:cs typeface="+mn-cs"/>
                        </a:rPr>
                        <a:t>A 256-bit Advanced Encryption Standard (AES) algorithm for encrypting data as it moves to and from the cloud</a:t>
                      </a:r>
                      <a:endParaRPr lang="en-US" sz="2000" dirty="0"/>
                    </a:p>
                  </a:txBody>
                  <a:tcPr marL="95034" marR="95034"/>
                </a:tc>
                <a:extLst>
                  <a:ext uri="{0D108BD9-81ED-4DB2-BD59-A6C34878D82A}">
                    <a16:rowId xmlns:a16="http://schemas.microsoft.com/office/drawing/2014/main" val="2889941377"/>
                  </a:ext>
                </a:extLst>
              </a:tr>
              <a:tr h="399497">
                <a:tc>
                  <a:txBody>
                    <a:bodyPr/>
                    <a:lstStyle/>
                    <a:p>
                      <a:endParaRPr lang="en-US" sz="2000" dirty="0"/>
                    </a:p>
                  </a:txBody>
                  <a:tcPr marL="95034" marR="95034"/>
                </a:tc>
                <a:tc>
                  <a:txBody>
                    <a:bodyPr/>
                    <a:lstStyle/>
                    <a:p>
                      <a:r>
                        <a:rPr lang="en-US" sz="2000" dirty="0"/>
                        <a:t>Azure Key Vault</a:t>
                      </a:r>
                      <a:r>
                        <a:rPr lang="en-US" sz="2000" baseline="0" dirty="0"/>
                        <a:t> - </a:t>
                      </a:r>
                      <a:r>
                        <a:rPr lang="en-US" sz="2000" b="0" i="0" kern="1200" dirty="0">
                          <a:solidFill>
                            <a:schemeClr val="dk1"/>
                          </a:solidFill>
                          <a:effectLst/>
                          <a:latin typeface="+mn-lt"/>
                          <a:ea typeface="+mn-ea"/>
                          <a:cs typeface="+mn-cs"/>
                        </a:rPr>
                        <a:t>Hardware Security Modules (HSMs)</a:t>
                      </a:r>
                      <a:endParaRPr lang="en-US" sz="2000" dirty="0"/>
                    </a:p>
                  </a:txBody>
                  <a:tcPr marL="95034" marR="95034"/>
                </a:tc>
                <a:extLst>
                  <a:ext uri="{0D108BD9-81ED-4DB2-BD59-A6C34878D82A}">
                    <a16:rowId xmlns:a16="http://schemas.microsoft.com/office/drawing/2014/main" val="581714324"/>
                  </a:ext>
                </a:extLst>
              </a:tr>
              <a:tr h="399497">
                <a:tc>
                  <a:txBody>
                    <a:bodyPr/>
                    <a:lstStyle/>
                    <a:p>
                      <a:r>
                        <a:rPr lang="en-US" sz="2000" dirty="0"/>
                        <a:t>System</a:t>
                      </a:r>
                    </a:p>
                  </a:txBody>
                  <a:tcPr marL="95034" marR="95034"/>
                </a:tc>
                <a:tc>
                  <a:txBody>
                    <a:bodyPr/>
                    <a:lstStyle/>
                    <a:p>
                      <a:r>
                        <a:rPr lang="en-US" sz="2000" dirty="0"/>
                        <a:t>BitLocker</a:t>
                      </a:r>
                    </a:p>
                  </a:txBody>
                  <a:tcPr marL="95034" marR="95034"/>
                </a:tc>
                <a:extLst>
                  <a:ext uri="{0D108BD9-81ED-4DB2-BD59-A6C34878D82A}">
                    <a16:rowId xmlns:a16="http://schemas.microsoft.com/office/drawing/2014/main" val="2254716586"/>
                  </a:ext>
                </a:extLst>
              </a:tr>
              <a:tr h="399497">
                <a:tc>
                  <a:txBody>
                    <a:bodyPr/>
                    <a:lstStyle/>
                    <a:p>
                      <a:endParaRPr lang="en-US" sz="2000" dirty="0"/>
                    </a:p>
                  </a:txBody>
                  <a:tcPr marL="95034" marR="95034"/>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Azure Disk Encryption for Windows and Linux IaaS VMs</a:t>
                      </a:r>
                    </a:p>
                  </a:txBody>
                  <a:tcPr marL="95034" marR="95034"/>
                </a:tc>
                <a:extLst>
                  <a:ext uri="{0D108BD9-81ED-4DB2-BD59-A6C34878D82A}">
                    <a16:rowId xmlns:a16="http://schemas.microsoft.com/office/drawing/2014/main" val="1849308894"/>
                  </a:ext>
                </a:extLst>
              </a:tr>
              <a:tr h="399497">
                <a:tc>
                  <a:txBody>
                    <a:bodyPr/>
                    <a:lstStyle/>
                    <a:p>
                      <a:endParaRPr lang="en-US" sz="2000" dirty="0"/>
                    </a:p>
                  </a:txBody>
                  <a:tcPr marL="95034" marR="95034"/>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da-DK" sz="2000" dirty="0"/>
                        <a:t>Partner solutions for system volume encryption</a:t>
                      </a:r>
                      <a:endParaRPr lang="en-US" sz="2000" dirty="0"/>
                    </a:p>
                  </a:txBody>
                  <a:tcPr marL="95034" marR="95034"/>
                </a:tc>
                <a:extLst>
                  <a:ext uri="{0D108BD9-81ED-4DB2-BD59-A6C34878D82A}">
                    <a16:rowId xmlns:a16="http://schemas.microsoft.com/office/drawing/2014/main" val="931286168"/>
                  </a:ext>
                </a:extLst>
              </a:tr>
            </a:tbl>
          </a:graphicData>
        </a:graphic>
      </p:graphicFrame>
    </p:spTree>
    <p:extLst>
      <p:ext uri="{BB962C8B-B14F-4D97-AF65-F5344CB8AC3E}">
        <p14:creationId xmlns:p14="http://schemas.microsoft.com/office/powerpoint/2010/main" val="569217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Azure Key Vault</a:t>
            </a:r>
          </a:p>
        </p:txBody>
      </p:sp>
      <p:sp>
        <p:nvSpPr>
          <p:cNvPr id="3" name="Content Placeholder 2"/>
          <p:cNvSpPr>
            <a:spLocks noGrp="1"/>
          </p:cNvSpPr>
          <p:nvPr>
            <p:ph sz="quarter" idx="4294967295"/>
          </p:nvPr>
        </p:nvSpPr>
        <p:spPr>
          <a:xfrm>
            <a:off x="0" y="1398588"/>
            <a:ext cx="11542713" cy="5016500"/>
          </a:xfrm>
        </p:spPr>
        <p:txBody>
          <a:bodyPr>
            <a:normAutofit lnSpcReduction="10000"/>
          </a:bodyPr>
          <a:lstStyle/>
          <a:p>
            <a:pPr>
              <a:lnSpc>
                <a:spcPct val="100000"/>
              </a:lnSpc>
              <a:spcBef>
                <a:spcPts val="0"/>
              </a:spcBef>
              <a:defRPr/>
            </a:pPr>
            <a:r>
              <a:rPr lang="en-US" dirty="0">
                <a:solidFill>
                  <a:srgbClr val="FFFFFF"/>
                </a:solidFill>
              </a:rPr>
              <a:t>Key Vault offers encryption key management in the cloud, enabling customers to safeguard keys for use in applications</a:t>
            </a:r>
          </a:p>
          <a:p>
            <a:pPr>
              <a:lnSpc>
                <a:spcPct val="100000"/>
              </a:lnSpc>
              <a:spcBef>
                <a:spcPts val="0"/>
              </a:spcBef>
              <a:defRPr/>
            </a:pPr>
            <a:r>
              <a:rPr lang="en-US" dirty="0">
                <a:solidFill>
                  <a:srgbClr val="FFFFFF"/>
                </a:solidFill>
              </a:rPr>
              <a:t>Create/import, store, and manage cryptographic keys</a:t>
            </a:r>
          </a:p>
          <a:p>
            <a:pPr>
              <a:lnSpc>
                <a:spcPct val="100000"/>
              </a:lnSpc>
              <a:spcBef>
                <a:spcPts val="0"/>
              </a:spcBef>
              <a:defRPr/>
            </a:pPr>
            <a:r>
              <a:rPr lang="en-US" dirty="0">
                <a:solidFill>
                  <a:srgbClr val="FFFFFF"/>
                </a:solidFill>
              </a:rPr>
              <a:t>Secure keys in Hardware Security Modules (HSMs)</a:t>
            </a:r>
          </a:p>
          <a:p>
            <a:pPr>
              <a:lnSpc>
                <a:spcPct val="100000"/>
              </a:lnSpc>
              <a:spcBef>
                <a:spcPts val="0"/>
              </a:spcBef>
              <a:defRPr/>
            </a:pPr>
            <a:r>
              <a:rPr lang="en-US" dirty="0">
                <a:solidFill>
                  <a:srgbClr val="FFFFFF"/>
                </a:solidFill>
              </a:rPr>
              <a:t>Maintain control over keys - grant and revoke use by applications as needed</a:t>
            </a:r>
          </a:p>
        </p:txBody>
      </p:sp>
      <p:sp>
        <p:nvSpPr>
          <p:cNvPr id="91" name="Slide Number Placeholder 1"/>
          <p:cNvSpPr txBox="1">
            <a:spLocks/>
          </p:cNvSpPr>
          <p:nvPr/>
        </p:nvSpPr>
        <p:spPr>
          <a:xfrm>
            <a:off x="11869739" y="6565900"/>
            <a:ext cx="555596" cy="1365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0319691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Security Center</a:t>
            </a:r>
            <a:endParaRPr lang="en-US" sz="6600" baseline="50000" dirty="0"/>
          </a:p>
        </p:txBody>
      </p:sp>
      <p:sp>
        <p:nvSpPr>
          <p:cNvPr id="4" name="Content Placeholder 3"/>
          <p:cNvSpPr>
            <a:spLocks noGrp="1"/>
          </p:cNvSpPr>
          <p:nvPr>
            <p:ph sz="quarter" idx="10"/>
          </p:nvPr>
        </p:nvSpPr>
        <p:spPr>
          <a:xfrm>
            <a:off x="268289" y="1398397"/>
            <a:ext cx="6007820" cy="4904014"/>
          </a:xfrm>
        </p:spPr>
        <p:txBody>
          <a:bodyPr>
            <a:normAutofit lnSpcReduction="10000"/>
          </a:bodyPr>
          <a:lstStyle/>
          <a:p>
            <a:pPr>
              <a:lnSpc>
                <a:spcPct val="100000"/>
              </a:lnSpc>
              <a:spcBef>
                <a:spcPts val="0"/>
              </a:spcBef>
              <a:defRPr/>
            </a:pPr>
            <a:r>
              <a:rPr lang="en-IN" dirty="0">
                <a:solidFill>
                  <a:srgbClr val="FFFFFF"/>
                </a:solidFill>
              </a:rPr>
              <a:t>Gain visibility and control</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Integrated security, monitoring, policy management</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Built in threat detections and alerts</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65" y="1105255"/>
            <a:ext cx="4095626" cy="27451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947" y="3947032"/>
            <a:ext cx="4098844" cy="2355379"/>
          </a:xfrm>
          <a:prstGeom prst="rect">
            <a:avLst/>
          </a:prstGeom>
        </p:spPr>
      </p:pic>
    </p:spTree>
    <p:extLst>
      <p:ext uri="{BB962C8B-B14F-4D97-AF65-F5344CB8AC3E}">
        <p14:creationId xmlns:p14="http://schemas.microsoft.com/office/powerpoint/2010/main" val="26260603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83264"/>
          </a:xfrm>
        </p:spPr>
        <p:txBody>
          <a:bodyPr/>
          <a:lstStyle/>
          <a:p>
            <a:r>
              <a:rPr lang="en-IN" spc="-100" dirty="0">
                <a:gradFill>
                  <a:gsLst>
                    <a:gs pos="75912">
                      <a:schemeClr val="tx1"/>
                    </a:gs>
                    <a:gs pos="34307">
                      <a:schemeClr val="tx1"/>
                    </a:gs>
                    <a:gs pos="43000">
                      <a:schemeClr val="tx1"/>
                    </a:gs>
                  </a:gsLst>
                  <a:lin ang="5400000" scaled="0"/>
                </a:gradFill>
              </a:rPr>
              <a:t>Security Center and </a:t>
            </a:r>
            <a:r>
              <a:rPr lang="en-IN" spc="-100">
                <a:gradFill>
                  <a:gsLst>
                    <a:gs pos="75912">
                      <a:schemeClr val="tx1"/>
                    </a:gs>
                    <a:gs pos="34307">
                      <a:schemeClr val="tx1"/>
                    </a:gs>
                    <a:gs pos="43000">
                      <a:schemeClr val="tx1"/>
                    </a:gs>
                  </a:gsLst>
                  <a:lin ang="5400000" scaled="0"/>
                </a:gradFill>
              </a:rPr>
              <a:t>SQL DB V12 </a:t>
            </a:r>
            <a:r>
              <a:rPr lang="en-IN" spc="-100" dirty="0">
                <a:gradFill>
                  <a:gsLst>
                    <a:gs pos="75912">
                      <a:schemeClr val="tx1"/>
                    </a:gs>
                    <a:gs pos="34307">
                      <a:schemeClr val="tx1"/>
                    </a:gs>
                    <a:gs pos="43000">
                      <a:schemeClr val="tx1"/>
                    </a:gs>
                  </a:gsLst>
                  <a:lin ang="5400000" scaled="0"/>
                </a:gradFill>
              </a:rPr>
              <a:t>Security Enhancements</a:t>
            </a:r>
            <a:endParaRPr lang="en-US" dirty="0"/>
          </a:p>
        </p:txBody>
      </p:sp>
    </p:spTree>
    <p:extLst>
      <p:ext uri="{BB962C8B-B14F-4D97-AF65-F5344CB8AC3E}">
        <p14:creationId xmlns:p14="http://schemas.microsoft.com/office/powerpoint/2010/main" val="22570276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Microsoft Azure Privacy, Control, Transparency and Compliance</a:t>
            </a:r>
          </a:p>
        </p:txBody>
      </p:sp>
    </p:spTree>
    <p:extLst>
      <p:ext uri="{BB962C8B-B14F-4D97-AF65-F5344CB8AC3E}">
        <p14:creationId xmlns:p14="http://schemas.microsoft.com/office/powerpoint/2010/main" val="20227975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Compliance</a:t>
            </a:r>
          </a:p>
        </p:txBody>
      </p:sp>
      <p:grpSp>
        <p:nvGrpSpPr>
          <p:cNvPr id="428" name="Group 427"/>
          <p:cNvGrpSpPr/>
          <p:nvPr/>
        </p:nvGrpSpPr>
        <p:grpSpPr>
          <a:xfrm>
            <a:off x="340084" y="1753292"/>
            <a:ext cx="11470707" cy="3441404"/>
            <a:chOff x="563197" y="1400366"/>
            <a:chExt cx="11470707" cy="3441404"/>
          </a:xfrm>
        </p:grpSpPr>
        <p:cxnSp>
          <p:nvCxnSpPr>
            <p:cNvPr id="429" name="Straight Connector 428"/>
            <p:cNvCxnSpPr/>
            <p:nvPr/>
          </p:nvCxnSpPr>
          <p:spPr>
            <a:xfrm flipV="1">
              <a:off x="11072082" y="2692062"/>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endCxn id="477" idx="2"/>
            </p:cNvCxnSpPr>
            <p:nvPr/>
          </p:nvCxnSpPr>
          <p:spPr>
            <a:xfrm flipH="1" flipV="1">
              <a:off x="8807378" y="2619455"/>
              <a:ext cx="0" cy="37179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flipH="1" flipV="1">
              <a:off x="9780509" y="2605915"/>
              <a:ext cx="0" cy="38533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H="1" flipV="1">
              <a:off x="11588422" y="2538689"/>
              <a:ext cx="0" cy="4481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flipH="1" flipV="1">
              <a:off x="7354793" y="2597645"/>
              <a:ext cx="0" cy="393598"/>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V="1">
              <a:off x="4161023" y="2675391"/>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35" name="Rectangle 434"/>
            <p:cNvSpPr/>
            <p:nvPr/>
          </p:nvSpPr>
          <p:spPr bwMode="auto">
            <a:xfrm>
              <a:off x="5217553" y="3945420"/>
              <a:ext cx="941838"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Operations Security Assurance</a:t>
              </a:r>
            </a:p>
          </p:txBody>
        </p:sp>
        <p:cxnSp>
          <p:nvCxnSpPr>
            <p:cNvPr id="436" name="Straight Connector 435"/>
            <p:cNvCxnSpPr/>
            <p:nvPr/>
          </p:nvCxnSpPr>
          <p:spPr>
            <a:xfrm flipV="1">
              <a:off x="5342110" y="2722880"/>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37" name="Rectangle 436"/>
            <p:cNvSpPr/>
            <p:nvPr/>
          </p:nvSpPr>
          <p:spPr bwMode="auto">
            <a:xfrm>
              <a:off x="4950434" y="1767990"/>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HIPAA/</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HITECH</a:t>
              </a:r>
            </a:p>
          </p:txBody>
        </p:sp>
        <p:pic>
          <p:nvPicPr>
            <p:cNvPr id="438"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66008" y="2312445"/>
              <a:ext cx="36576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89202" y="2069959"/>
              <a:ext cx="365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 name="Rectangle 439"/>
            <p:cNvSpPr/>
            <p:nvPr/>
          </p:nvSpPr>
          <p:spPr bwMode="auto">
            <a:xfrm>
              <a:off x="10709426" y="2442352"/>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CJIS</a:t>
              </a:r>
            </a:p>
          </p:txBody>
        </p:sp>
        <p:cxnSp>
          <p:nvCxnSpPr>
            <p:cNvPr id="441" name="Straight Connector 440"/>
            <p:cNvCxnSpPr/>
            <p:nvPr/>
          </p:nvCxnSpPr>
          <p:spPr>
            <a:xfrm flipV="1">
              <a:off x="2868965" y="2710841"/>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42" name="Rectangle 441"/>
            <p:cNvSpPr/>
            <p:nvPr/>
          </p:nvSpPr>
          <p:spPr bwMode="auto">
            <a:xfrm>
              <a:off x="2683087" y="2417090"/>
              <a:ext cx="451578"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1</a:t>
              </a:r>
            </a:p>
          </p:txBody>
        </p:sp>
        <p:pic>
          <p:nvPicPr>
            <p:cNvPr id="443" name="Picture 8" descr="http://www.centrilogic.com/wp-content/uploads/2013/05/SOC-Service-Org_B_Marks_2c_Web-260x220.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54147" y="1976767"/>
              <a:ext cx="509458" cy="47221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4" name="Right Arrow 3"/>
            <p:cNvSpPr/>
            <p:nvPr/>
          </p:nvSpPr>
          <p:spPr>
            <a:xfrm>
              <a:off x="563197" y="2975312"/>
              <a:ext cx="11283586" cy="191113"/>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13" fontAlgn="base"/>
              <a:endParaRPr lang="en-US" sz="1200" dirty="0">
                <a:solidFill>
                  <a:schemeClr val="tx2"/>
                </a:solidFill>
                <a:ea typeface="Segoe UI" pitchFamily="34" charset="0"/>
                <a:cs typeface="Segoe UI" pitchFamily="34" charset="0"/>
              </a:endParaRPr>
            </a:p>
          </p:txBody>
        </p:sp>
        <p:sp>
          <p:nvSpPr>
            <p:cNvPr id="445" name="Freeform 444"/>
            <p:cNvSpPr/>
            <p:nvPr/>
          </p:nvSpPr>
          <p:spPr>
            <a:xfrm>
              <a:off x="4243236"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2012</a:t>
              </a:r>
            </a:p>
          </p:txBody>
        </p:sp>
        <p:sp>
          <p:nvSpPr>
            <p:cNvPr id="446" name="Freeform 445"/>
            <p:cNvSpPr/>
            <p:nvPr/>
          </p:nvSpPr>
          <p:spPr>
            <a:xfrm>
              <a:off x="2907123"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2011</a:t>
              </a:r>
            </a:p>
          </p:txBody>
        </p:sp>
        <p:cxnSp>
          <p:nvCxnSpPr>
            <p:cNvPr id="447" name="Straight Connector 446"/>
            <p:cNvCxnSpPr/>
            <p:nvPr/>
          </p:nvCxnSpPr>
          <p:spPr>
            <a:xfrm flipH="1" flipV="1">
              <a:off x="1231220" y="2710827"/>
              <a:ext cx="0" cy="187174"/>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48" name="Freeform 447"/>
            <p:cNvSpPr/>
            <p:nvPr/>
          </p:nvSpPr>
          <p:spPr>
            <a:xfrm>
              <a:off x="776175"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2010</a:t>
              </a:r>
            </a:p>
          </p:txBody>
        </p:sp>
        <p:sp>
          <p:nvSpPr>
            <p:cNvPr id="449" name="Rectangle 448"/>
            <p:cNvSpPr/>
            <p:nvPr/>
          </p:nvSpPr>
          <p:spPr bwMode="auto">
            <a:xfrm>
              <a:off x="3757115" y="2392878"/>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2</a:t>
              </a:r>
            </a:p>
          </p:txBody>
        </p:sp>
        <p:pic>
          <p:nvPicPr>
            <p:cNvPr id="450" name="Picture 8" descr="http://www.centrilogic.com/wp-content/uploads/2013/05/SOC-Service-Org_B_Marks_2c_Web-260x220.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865042" y="1946839"/>
              <a:ext cx="509458" cy="4558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51" name="Straight Connector 450"/>
            <p:cNvCxnSpPr>
              <a:endCxn id="452" idx="0"/>
            </p:cNvCxnSpPr>
            <p:nvPr/>
          </p:nvCxnSpPr>
          <p:spPr>
            <a:xfrm>
              <a:off x="7634561" y="3186480"/>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52" name="Rectangle 451"/>
            <p:cNvSpPr/>
            <p:nvPr/>
          </p:nvSpPr>
          <p:spPr bwMode="auto">
            <a:xfrm>
              <a:off x="7253971" y="3475896"/>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FedRAMP</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P-ATO</a:t>
              </a:r>
            </a:p>
          </p:txBody>
        </p:sp>
        <p:pic>
          <p:nvPicPr>
            <p:cNvPr id="453"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52" t="2052" r="2052" b="2052"/>
            <a:stretch/>
          </p:blipFill>
          <p:spPr bwMode="auto">
            <a:xfrm>
              <a:off x="7451681" y="3929998"/>
              <a:ext cx="365761" cy="365760"/>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4" name="Straight Connector 453"/>
            <p:cNvCxnSpPr/>
            <p:nvPr/>
          </p:nvCxnSpPr>
          <p:spPr>
            <a:xfrm flipH="1">
              <a:off x="2766785" y="3173474"/>
              <a:ext cx="0" cy="247234"/>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55" name="Rectangle 454"/>
            <p:cNvSpPr/>
            <p:nvPr/>
          </p:nvSpPr>
          <p:spPr bwMode="auto">
            <a:xfrm>
              <a:off x="2312908" y="3419464"/>
              <a:ext cx="907755"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FISMA</a:t>
              </a:r>
            </a:p>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ATO</a:t>
              </a:r>
            </a:p>
          </p:txBody>
        </p:sp>
        <p:pic>
          <p:nvPicPr>
            <p:cNvPr id="456" name="Picture 455"/>
            <p:cNvPicPr>
              <a:picLocks noChangeAspect="1"/>
            </p:cNvPicPr>
            <p:nvPr/>
          </p:nvPicPr>
          <p:blipFill rotWithShape="1">
            <a:blip r:embed="rId8" cstate="print">
              <a:clrChange>
                <a:clrFrom>
                  <a:srgbClr val="FAFAFA"/>
                </a:clrFrom>
                <a:clrTo>
                  <a:srgbClr val="FAFAFA">
                    <a:alpha val="0"/>
                  </a:srgbClr>
                </a:clrTo>
              </a:clrChange>
              <a:extLst>
                <a:ext uri="{28A0092B-C50C-407E-A947-70E740481C1C}">
                  <a14:useLocalDpi xmlns:a14="http://schemas.microsoft.com/office/drawing/2010/main" val="0"/>
                </a:ext>
              </a:extLst>
            </a:blip>
            <a:srcRect l="24356" t="25370" r="27433" b="23131"/>
            <a:stretch/>
          </p:blipFill>
          <p:spPr>
            <a:xfrm>
              <a:off x="2343377" y="3853072"/>
              <a:ext cx="816641" cy="399632"/>
            </a:xfrm>
            <a:prstGeom prst="rect">
              <a:avLst/>
            </a:prstGeom>
          </p:spPr>
        </p:pic>
        <p:sp>
          <p:nvSpPr>
            <p:cNvPr id="457" name="Rectangle 456"/>
            <p:cNvSpPr/>
            <p:nvPr/>
          </p:nvSpPr>
          <p:spPr bwMode="auto">
            <a:xfrm>
              <a:off x="6552931" y="2338445"/>
              <a:ext cx="1636646" cy="27699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UK G-Cloud OFFICIAL</a:t>
              </a:r>
            </a:p>
          </p:txBody>
        </p:sp>
        <p:pic>
          <p:nvPicPr>
            <p:cNvPr id="458" name="Picture 457"/>
            <p:cNvPicPr>
              <a:picLocks noChangeAspect="1"/>
            </p:cNvPicPr>
            <p:nvPr/>
          </p:nvPicPr>
          <p:blipFill rotWithShape="1">
            <a:blip r:embed="rId9" cstate="email">
              <a:extLst>
                <a:ext uri="{28A0092B-C50C-407E-A947-70E740481C1C}">
                  <a14:useLocalDpi xmlns:a14="http://schemas.microsoft.com/office/drawing/2010/main"/>
                </a:ext>
              </a:extLst>
            </a:blip>
            <a:stretch/>
          </p:blipFill>
          <p:spPr>
            <a:xfrm>
              <a:off x="7170454" y="1705927"/>
              <a:ext cx="428625" cy="638175"/>
            </a:xfrm>
            <a:prstGeom prst="rect">
              <a:avLst/>
            </a:prstGeom>
            <a:noFill/>
            <a:ln>
              <a:noFill/>
            </a:ln>
          </p:spPr>
        </p:pic>
        <p:sp>
          <p:nvSpPr>
            <p:cNvPr id="459" name="Freeform 458"/>
            <p:cNvSpPr/>
            <p:nvPr/>
          </p:nvSpPr>
          <p:spPr>
            <a:xfrm>
              <a:off x="6231163"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2013</a:t>
              </a:r>
            </a:p>
          </p:txBody>
        </p:sp>
        <p:sp>
          <p:nvSpPr>
            <p:cNvPr id="460" name="Freeform 459"/>
            <p:cNvSpPr/>
            <p:nvPr/>
          </p:nvSpPr>
          <p:spPr>
            <a:xfrm>
              <a:off x="7770108"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2014</a:t>
              </a:r>
            </a:p>
          </p:txBody>
        </p:sp>
        <p:sp>
          <p:nvSpPr>
            <p:cNvPr id="461" name="Freeform 460"/>
            <p:cNvSpPr/>
            <p:nvPr/>
          </p:nvSpPr>
          <p:spPr>
            <a:xfrm>
              <a:off x="9907987"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2015</a:t>
              </a:r>
            </a:p>
          </p:txBody>
        </p:sp>
        <p:cxnSp>
          <p:nvCxnSpPr>
            <p:cNvPr id="462" name="Straight Connector 461"/>
            <p:cNvCxnSpPr/>
            <p:nvPr/>
          </p:nvCxnSpPr>
          <p:spPr>
            <a:xfrm flipH="1">
              <a:off x="1934645" y="3174586"/>
              <a:ext cx="0" cy="26286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63" name="Rectangle 462"/>
            <p:cNvSpPr/>
            <p:nvPr/>
          </p:nvSpPr>
          <p:spPr bwMode="auto">
            <a:xfrm>
              <a:off x="1483817" y="3421007"/>
              <a:ext cx="8864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27001:2005</a:t>
              </a:r>
            </a:p>
          </p:txBody>
        </p:sp>
        <p:sp>
          <p:nvSpPr>
            <p:cNvPr id="464" name="Freeform 7"/>
            <p:cNvSpPr>
              <a:spLocks/>
            </p:cNvSpPr>
            <p:nvPr/>
          </p:nvSpPr>
          <p:spPr bwMode="auto">
            <a:xfrm>
              <a:off x="1777322" y="3918611"/>
              <a:ext cx="337058" cy="319571"/>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5" name="Freeform 9"/>
            <p:cNvSpPr>
              <a:spLocks noEditPoints="1"/>
            </p:cNvSpPr>
            <p:nvPr/>
          </p:nvSpPr>
          <p:spPr bwMode="auto">
            <a:xfrm>
              <a:off x="1844141" y="3965905"/>
              <a:ext cx="203422" cy="204877"/>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6" name="Freeform 8"/>
            <p:cNvSpPr>
              <a:spLocks/>
            </p:cNvSpPr>
            <p:nvPr/>
          </p:nvSpPr>
          <p:spPr bwMode="auto">
            <a:xfrm>
              <a:off x="1940933" y="3901174"/>
              <a:ext cx="35907" cy="57975"/>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7" name="Freeform 10"/>
            <p:cNvSpPr>
              <a:spLocks noEditPoints="1"/>
            </p:cNvSpPr>
            <p:nvPr/>
          </p:nvSpPr>
          <p:spPr bwMode="auto">
            <a:xfrm>
              <a:off x="1895659" y="3902274"/>
              <a:ext cx="38873" cy="55933"/>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8" name="Rectangle 11"/>
            <p:cNvSpPr>
              <a:spLocks noChangeArrowheads="1"/>
            </p:cNvSpPr>
            <p:nvPr/>
          </p:nvSpPr>
          <p:spPr bwMode="auto">
            <a:xfrm>
              <a:off x="1984959" y="3902273"/>
              <a:ext cx="10928" cy="55776"/>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9" name="Freeform 12"/>
            <p:cNvSpPr>
              <a:spLocks/>
            </p:cNvSpPr>
            <p:nvPr/>
          </p:nvSpPr>
          <p:spPr bwMode="auto">
            <a:xfrm>
              <a:off x="2069730" y="3920185"/>
              <a:ext cx="13270" cy="13197"/>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70" name="Freeform 13"/>
            <p:cNvSpPr>
              <a:spLocks/>
            </p:cNvSpPr>
            <p:nvPr/>
          </p:nvSpPr>
          <p:spPr bwMode="auto">
            <a:xfrm>
              <a:off x="2058958" y="3920342"/>
              <a:ext cx="8899" cy="12883"/>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cxnSp>
          <p:nvCxnSpPr>
            <p:cNvPr id="471" name="Straight Connector 470"/>
            <p:cNvCxnSpPr/>
            <p:nvPr/>
          </p:nvCxnSpPr>
          <p:spPr>
            <a:xfrm flipV="1">
              <a:off x="2105354" y="2382004"/>
              <a:ext cx="0" cy="5896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2" name="Rectangle 471"/>
            <p:cNvSpPr/>
            <p:nvPr/>
          </p:nvSpPr>
          <p:spPr bwMode="auto">
            <a:xfrm>
              <a:off x="1627511" y="1400366"/>
              <a:ext cx="885938"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CSA Cloud Controls Matrix</a:t>
              </a:r>
            </a:p>
          </p:txBody>
        </p:sp>
        <p:cxnSp>
          <p:nvCxnSpPr>
            <p:cNvPr id="473" name="Straight Connector 472"/>
            <p:cNvCxnSpPr/>
            <p:nvPr/>
          </p:nvCxnSpPr>
          <p:spPr>
            <a:xfrm>
              <a:off x="5693880" y="3172305"/>
              <a:ext cx="0" cy="3035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4" name="Freeform 6"/>
            <p:cNvSpPr>
              <a:spLocks noEditPoints="1"/>
            </p:cNvSpPr>
            <p:nvPr/>
          </p:nvSpPr>
          <p:spPr bwMode="auto">
            <a:xfrm>
              <a:off x="5511896" y="3513996"/>
              <a:ext cx="353150" cy="468807"/>
            </a:xfrm>
            <a:custGeom>
              <a:avLst/>
              <a:gdLst>
                <a:gd name="T0" fmla="*/ 66 w 448"/>
                <a:gd name="T1" fmla="*/ 280 h 595"/>
                <a:gd name="T2" fmla="*/ 66 w 448"/>
                <a:gd name="T3" fmla="*/ 166 h 595"/>
                <a:gd name="T4" fmla="*/ 76 w 448"/>
                <a:gd name="T5" fmla="*/ 101 h 595"/>
                <a:gd name="T6" fmla="*/ 165 w 448"/>
                <a:gd name="T7" fmla="*/ 12 h 595"/>
                <a:gd name="T8" fmla="*/ 288 w 448"/>
                <a:gd name="T9" fmla="*/ 19 h 595"/>
                <a:gd name="T10" fmla="*/ 370 w 448"/>
                <a:gd name="T11" fmla="*/ 158 h 595"/>
                <a:gd name="T12" fmla="*/ 370 w 448"/>
                <a:gd name="T13" fmla="*/ 280 h 595"/>
                <a:gd name="T14" fmla="*/ 411 w 448"/>
                <a:gd name="T15" fmla="*/ 280 h 595"/>
                <a:gd name="T16" fmla="*/ 448 w 448"/>
                <a:gd name="T17" fmla="*/ 316 h 595"/>
                <a:gd name="T18" fmla="*/ 448 w 448"/>
                <a:gd name="T19" fmla="*/ 558 h 595"/>
                <a:gd name="T20" fmla="*/ 406 w 448"/>
                <a:gd name="T21" fmla="*/ 595 h 595"/>
                <a:gd name="T22" fmla="*/ 254 w 448"/>
                <a:gd name="T23" fmla="*/ 595 h 595"/>
                <a:gd name="T24" fmla="*/ 46 w 448"/>
                <a:gd name="T25" fmla="*/ 595 h 595"/>
                <a:gd name="T26" fmla="*/ 0 w 448"/>
                <a:gd name="T27" fmla="*/ 549 h 595"/>
                <a:gd name="T28" fmla="*/ 0 w 448"/>
                <a:gd name="T29" fmla="*/ 327 h 595"/>
                <a:gd name="T30" fmla="*/ 47 w 448"/>
                <a:gd name="T31" fmla="*/ 280 h 595"/>
                <a:gd name="T32" fmla="*/ 66 w 448"/>
                <a:gd name="T33" fmla="*/ 280 h 595"/>
                <a:gd name="T34" fmla="*/ 128 w 448"/>
                <a:gd name="T35" fmla="*/ 279 h 595"/>
                <a:gd name="T36" fmla="*/ 307 w 448"/>
                <a:gd name="T37" fmla="*/ 279 h 595"/>
                <a:gd name="T38" fmla="*/ 308 w 448"/>
                <a:gd name="T39" fmla="*/ 274 h 595"/>
                <a:gd name="T40" fmla="*/ 308 w 448"/>
                <a:gd name="T41" fmla="*/ 154 h 595"/>
                <a:gd name="T42" fmla="*/ 220 w 448"/>
                <a:gd name="T43" fmla="*/ 65 h 595"/>
                <a:gd name="T44" fmla="*/ 128 w 448"/>
                <a:gd name="T45" fmla="*/ 143 h 595"/>
                <a:gd name="T46" fmla="*/ 128 w 448"/>
                <a:gd name="T47" fmla="*/ 279 h 595"/>
                <a:gd name="T48" fmla="*/ 174 w 448"/>
                <a:gd name="T49" fmla="*/ 534 h 595"/>
                <a:gd name="T50" fmla="*/ 338 w 448"/>
                <a:gd name="T51" fmla="*/ 383 h 595"/>
                <a:gd name="T52" fmla="*/ 302 w 448"/>
                <a:gd name="T53" fmla="*/ 341 h 595"/>
                <a:gd name="T54" fmla="*/ 175 w 448"/>
                <a:gd name="T55" fmla="*/ 461 h 595"/>
                <a:gd name="T56" fmla="*/ 146 w 448"/>
                <a:gd name="T57" fmla="*/ 429 h 595"/>
                <a:gd name="T58" fmla="*/ 110 w 448"/>
                <a:gd name="T59" fmla="*/ 462 h 595"/>
                <a:gd name="T60" fmla="*/ 174 w 448"/>
                <a:gd name="T61" fmla="*/ 53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8" h="595">
                  <a:moveTo>
                    <a:pt x="66" y="280"/>
                  </a:moveTo>
                  <a:cubicBezTo>
                    <a:pt x="66" y="240"/>
                    <a:pt x="65" y="203"/>
                    <a:pt x="66" y="166"/>
                  </a:cubicBezTo>
                  <a:cubicBezTo>
                    <a:pt x="67" y="144"/>
                    <a:pt x="70" y="122"/>
                    <a:pt x="76" y="101"/>
                  </a:cubicBezTo>
                  <a:cubicBezTo>
                    <a:pt x="89" y="56"/>
                    <a:pt x="120" y="26"/>
                    <a:pt x="165" y="12"/>
                  </a:cubicBezTo>
                  <a:cubicBezTo>
                    <a:pt x="207" y="0"/>
                    <a:pt x="248" y="1"/>
                    <a:pt x="288" y="19"/>
                  </a:cubicBezTo>
                  <a:cubicBezTo>
                    <a:pt x="347" y="45"/>
                    <a:pt x="368" y="97"/>
                    <a:pt x="370" y="158"/>
                  </a:cubicBezTo>
                  <a:cubicBezTo>
                    <a:pt x="371" y="198"/>
                    <a:pt x="370" y="238"/>
                    <a:pt x="370" y="280"/>
                  </a:cubicBezTo>
                  <a:cubicBezTo>
                    <a:pt x="385" y="280"/>
                    <a:pt x="398" y="280"/>
                    <a:pt x="411" y="280"/>
                  </a:cubicBezTo>
                  <a:cubicBezTo>
                    <a:pt x="435" y="281"/>
                    <a:pt x="448" y="293"/>
                    <a:pt x="448" y="316"/>
                  </a:cubicBezTo>
                  <a:cubicBezTo>
                    <a:pt x="448" y="397"/>
                    <a:pt x="448" y="477"/>
                    <a:pt x="448" y="558"/>
                  </a:cubicBezTo>
                  <a:cubicBezTo>
                    <a:pt x="447" y="583"/>
                    <a:pt x="434" y="595"/>
                    <a:pt x="406" y="595"/>
                  </a:cubicBezTo>
                  <a:cubicBezTo>
                    <a:pt x="355" y="595"/>
                    <a:pt x="305" y="595"/>
                    <a:pt x="254" y="595"/>
                  </a:cubicBezTo>
                  <a:cubicBezTo>
                    <a:pt x="185" y="595"/>
                    <a:pt x="115" y="595"/>
                    <a:pt x="46" y="595"/>
                  </a:cubicBezTo>
                  <a:cubicBezTo>
                    <a:pt x="10" y="595"/>
                    <a:pt x="0" y="585"/>
                    <a:pt x="0" y="549"/>
                  </a:cubicBezTo>
                  <a:cubicBezTo>
                    <a:pt x="0" y="475"/>
                    <a:pt x="0" y="401"/>
                    <a:pt x="0" y="327"/>
                  </a:cubicBezTo>
                  <a:cubicBezTo>
                    <a:pt x="0" y="289"/>
                    <a:pt x="9" y="280"/>
                    <a:pt x="47" y="280"/>
                  </a:cubicBezTo>
                  <a:cubicBezTo>
                    <a:pt x="52" y="280"/>
                    <a:pt x="57" y="280"/>
                    <a:pt x="66" y="280"/>
                  </a:cubicBezTo>
                  <a:close/>
                  <a:moveTo>
                    <a:pt x="128" y="279"/>
                  </a:moveTo>
                  <a:cubicBezTo>
                    <a:pt x="189" y="279"/>
                    <a:pt x="248" y="279"/>
                    <a:pt x="307" y="279"/>
                  </a:cubicBezTo>
                  <a:cubicBezTo>
                    <a:pt x="307" y="276"/>
                    <a:pt x="308" y="275"/>
                    <a:pt x="308" y="274"/>
                  </a:cubicBezTo>
                  <a:cubicBezTo>
                    <a:pt x="308" y="234"/>
                    <a:pt x="309" y="194"/>
                    <a:pt x="308" y="154"/>
                  </a:cubicBezTo>
                  <a:cubicBezTo>
                    <a:pt x="308" y="99"/>
                    <a:pt x="275" y="66"/>
                    <a:pt x="220" y="65"/>
                  </a:cubicBezTo>
                  <a:cubicBezTo>
                    <a:pt x="168" y="64"/>
                    <a:pt x="131" y="95"/>
                    <a:pt x="128" y="143"/>
                  </a:cubicBezTo>
                  <a:cubicBezTo>
                    <a:pt x="126" y="188"/>
                    <a:pt x="128" y="232"/>
                    <a:pt x="128" y="279"/>
                  </a:cubicBezTo>
                  <a:close/>
                  <a:moveTo>
                    <a:pt x="174" y="534"/>
                  </a:moveTo>
                  <a:cubicBezTo>
                    <a:pt x="230" y="483"/>
                    <a:pt x="283" y="433"/>
                    <a:pt x="338" y="383"/>
                  </a:cubicBezTo>
                  <a:cubicBezTo>
                    <a:pt x="325" y="368"/>
                    <a:pt x="314" y="355"/>
                    <a:pt x="302" y="341"/>
                  </a:cubicBezTo>
                  <a:cubicBezTo>
                    <a:pt x="259" y="381"/>
                    <a:pt x="217" y="421"/>
                    <a:pt x="175" y="461"/>
                  </a:cubicBezTo>
                  <a:cubicBezTo>
                    <a:pt x="164" y="449"/>
                    <a:pt x="156" y="439"/>
                    <a:pt x="146" y="429"/>
                  </a:cubicBezTo>
                  <a:cubicBezTo>
                    <a:pt x="134" y="440"/>
                    <a:pt x="122" y="451"/>
                    <a:pt x="110" y="462"/>
                  </a:cubicBezTo>
                  <a:cubicBezTo>
                    <a:pt x="132" y="487"/>
                    <a:pt x="153" y="510"/>
                    <a:pt x="174" y="534"/>
                  </a:cubicBez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cxnSp>
          <p:nvCxnSpPr>
            <p:cNvPr id="475" name="Straight Connector 474"/>
            <p:cNvCxnSpPr/>
            <p:nvPr/>
          </p:nvCxnSpPr>
          <p:spPr>
            <a:xfrm>
              <a:off x="9603882" y="3173474"/>
              <a:ext cx="0" cy="32291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6" name="Rectangle 475"/>
            <p:cNvSpPr/>
            <p:nvPr/>
          </p:nvSpPr>
          <p:spPr bwMode="auto">
            <a:xfrm>
              <a:off x="9232652" y="3523564"/>
              <a:ext cx="7632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PCI DSS Level 1</a:t>
              </a:r>
            </a:p>
          </p:txBody>
        </p:sp>
        <p:sp>
          <p:nvSpPr>
            <p:cNvPr id="477" name="Rectangle 476"/>
            <p:cNvSpPr/>
            <p:nvPr/>
          </p:nvSpPr>
          <p:spPr bwMode="auto">
            <a:xfrm>
              <a:off x="8341454" y="2157790"/>
              <a:ext cx="931848"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AU IRAP </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Accreditation</a:t>
              </a:r>
            </a:p>
          </p:txBody>
        </p:sp>
        <p:pic>
          <p:nvPicPr>
            <p:cNvPr id="478" name="Picture 477"/>
            <p:cNvPicPr>
              <a:picLocks noChangeAspect="1"/>
            </p:cNvPicPr>
            <p:nvPr/>
          </p:nvPicPr>
          <p:blipFill>
            <a:blip r:embed="rId10"/>
            <a:stretch>
              <a:fillRect/>
            </a:stretch>
          </p:blipFill>
          <p:spPr>
            <a:xfrm>
              <a:off x="9485121" y="1936288"/>
              <a:ext cx="708820" cy="233911"/>
            </a:xfrm>
            <a:prstGeom prst="rect">
              <a:avLst/>
            </a:prstGeom>
          </p:spPr>
        </p:pic>
        <p:sp>
          <p:nvSpPr>
            <p:cNvPr id="479" name="Rectangle 478"/>
            <p:cNvSpPr/>
            <p:nvPr/>
          </p:nvSpPr>
          <p:spPr bwMode="auto">
            <a:xfrm>
              <a:off x="8978863" y="2140276"/>
              <a:ext cx="1636646"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Singapore</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MCTS</a:t>
              </a:r>
            </a:p>
          </p:txBody>
        </p:sp>
        <p:cxnSp>
          <p:nvCxnSpPr>
            <p:cNvPr id="480" name="Straight Connector 479"/>
            <p:cNvCxnSpPr/>
            <p:nvPr/>
          </p:nvCxnSpPr>
          <p:spPr>
            <a:xfrm>
              <a:off x="11588422" y="3191148"/>
              <a:ext cx="0" cy="27877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81" name="Rectangle 480"/>
            <p:cNvSpPr/>
            <p:nvPr/>
          </p:nvSpPr>
          <p:spPr bwMode="auto">
            <a:xfrm>
              <a:off x="11147440" y="3477365"/>
              <a:ext cx="8864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27018</a:t>
              </a:r>
            </a:p>
          </p:txBody>
        </p:sp>
        <p:sp>
          <p:nvSpPr>
            <p:cNvPr id="482" name="Freeform 7"/>
            <p:cNvSpPr>
              <a:spLocks/>
            </p:cNvSpPr>
            <p:nvPr/>
          </p:nvSpPr>
          <p:spPr bwMode="auto">
            <a:xfrm>
              <a:off x="11422143" y="3985445"/>
              <a:ext cx="337058" cy="319571"/>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3" name="Freeform 9"/>
            <p:cNvSpPr>
              <a:spLocks noEditPoints="1"/>
            </p:cNvSpPr>
            <p:nvPr/>
          </p:nvSpPr>
          <p:spPr bwMode="auto">
            <a:xfrm>
              <a:off x="11488962" y="4032737"/>
              <a:ext cx="203422" cy="204877"/>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4" name="Freeform 8"/>
            <p:cNvSpPr>
              <a:spLocks/>
            </p:cNvSpPr>
            <p:nvPr/>
          </p:nvSpPr>
          <p:spPr bwMode="auto">
            <a:xfrm>
              <a:off x="11585754" y="3968006"/>
              <a:ext cx="35907" cy="57975"/>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5" name="Freeform 10"/>
            <p:cNvSpPr>
              <a:spLocks noEditPoints="1"/>
            </p:cNvSpPr>
            <p:nvPr/>
          </p:nvSpPr>
          <p:spPr bwMode="auto">
            <a:xfrm>
              <a:off x="11540480" y="3969106"/>
              <a:ext cx="38873" cy="55933"/>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6" name="Rectangle 11"/>
            <p:cNvSpPr>
              <a:spLocks noChangeArrowheads="1"/>
            </p:cNvSpPr>
            <p:nvPr/>
          </p:nvSpPr>
          <p:spPr bwMode="auto">
            <a:xfrm>
              <a:off x="11629780" y="3969106"/>
              <a:ext cx="10928" cy="55776"/>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7" name="Freeform 12"/>
            <p:cNvSpPr>
              <a:spLocks/>
            </p:cNvSpPr>
            <p:nvPr/>
          </p:nvSpPr>
          <p:spPr bwMode="auto">
            <a:xfrm>
              <a:off x="11714551" y="3987017"/>
              <a:ext cx="13270" cy="13197"/>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8" name="Freeform 13"/>
            <p:cNvSpPr>
              <a:spLocks/>
            </p:cNvSpPr>
            <p:nvPr/>
          </p:nvSpPr>
          <p:spPr bwMode="auto">
            <a:xfrm>
              <a:off x="11703779" y="3987174"/>
              <a:ext cx="8899" cy="12883"/>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9" name="Rectangle 488"/>
            <p:cNvSpPr/>
            <p:nvPr/>
          </p:nvSpPr>
          <p:spPr bwMode="auto">
            <a:xfrm>
              <a:off x="8387375" y="3501987"/>
              <a:ext cx="763264"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EU Data Protection Directive </a:t>
              </a:r>
            </a:p>
          </p:txBody>
        </p:sp>
        <p:pic>
          <p:nvPicPr>
            <p:cNvPr id="490" name="Picture 489"/>
            <p:cNvPicPr>
              <a:picLocks noChangeAspect="1"/>
            </p:cNvPicPr>
            <p:nvPr/>
          </p:nvPicPr>
          <p:blipFill rotWithShape="1">
            <a:blip r:embed="rId11"/>
            <a:srcRect l="21064" t="29857" r="36432"/>
            <a:stretch/>
          </p:blipFill>
          <p:spPr>
            <a:xfrm>
              <a:off x="8505037" y="4171812"/>
              <a:ext cx="585881" cy="669958"/>
            </a:xfrm>
            <a:prstGeom prst="rect">
              <a:avLst/>
            </a:prstGeom>
          </p:spPr>
        </p:pic>
        <p:pic>
          <p:nvPicPr>
            <p:cNvPr id="491" name="Picture 78" descr="http://www.defence.gov.au/images/Defence_stacked_black.png"/>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8411032" y="1565138"/>
              <a:ext cx="792692" cy="5406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2" name="Picture 80" descr="http://www.paymentlawadvisor.com/files/2013/12/credibility_pci-logo.png"/>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9243232" y="3916380"/>
              <a:ext cx="871458" cy="45606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93" name="Straight Connector 492"/>
            <p:cNvCxnSpPr/>
            <p:nvPr/>
          </p:nvCxnSpPr>
          <p:spPr>
            <a:xfrm>
              <a:off x="8814219" y="3261854"/>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494" name="Picture 493"/>
            <p:cNvPicPr>
              <a:picLocks noChangeAspect="1"/>
            </p:cNvPicPr>
            <p:nvPr/>
          </p:nvPicPr>
          <p:blipFill>
            <a:blip r:embed="rId14"/>
            <a:stretch>
              <a:fillRect/>
            </a:stretch>
          </p:blipFill>
          <p:spPr>
            <a:xfrm>
              <a:off x="11318009" y="1759889"/>
              <a:ext cx="500062" cy="527338"/>
            </a:xfrm>
            <a:prstGeom prst="rect">
              <a:avLst/>
            </a:prstGeom>
          </p:spPr>
        </p:pic>
        <p:sp>
          <p:nvSpPr>
            <p:cNvPr id="495" name="Rectangle 494"/>
            <p:cNvSpPr/>
            <p:nvPr/>
          </p:nvSpPr>
          <p:spPr bwMode="auto">
            <a:xfrm>
              <a:off x="11250659" y="2303258"/>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CDSA</a:t>
              </a:r>
            </a:p>
          </p:txBody>
        </p:sp>
        <p:pic>
          <p:nvPicPr>
            <p:cNvPr id="496" name="Picture 495"/>
            <p:cNvPicPr>
              <a:picLocks noChangeAspect="1"/>
            </p:cNvPicPr>
            <p:nvPr/>
          </p:nvPicPr>
          <p:blipFill>
            <a:blip r:embed="rId15"/>
            <a:stretch>
              <a:fillRect/>
            </a:stretch>
          </p:blipFill>
          <p:spPr>
            <a:xfrm>
              <a:off x="1627511" y="2063041"/>
              <a:ext cx="757399" cy="290885"/>
            </a:xfrm>
            <a:prstGeom prst="rect">
              <a:avLst/>
            </a:prstGeom>
          </p:spPr>
        </p:pic>
      </p:grpSp>
      <p:sp>
        <p:nvSpPr>
          <p:cNvPr id="497" name="Rectangle 496"/>
          <p:cNvSpPr/>
          <p:nvPr/>
        </p:nvSpPr>
        <p:spPr bwMode="auto">
          <a:xfrm>
            <a:off x="586030" y="2666051"/>
            <a:ext cx="8864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Microsoft Azure</a:t>
            </a:r>
          </a:p>
        </p:txBody>
      </p:sp>
    </p:spTree>
    <p:extLst>
      <p:ext uri="{BB962C8B-B14F-4D97-AF65-F5344CB8AC3E}">
        <p14:creationId xmlns:p14="http://schemas.microsoft.com/office/powerpoint/2010/main" val="1976018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28"/>
                                        </p:tgtEl>
                                        <p:attrNameLst>
                                          <p:attrName>style.visibility</p:attrName>
                                        </p:attrNameLst>
                                      </p:cBhvr>
                                      <p:to>
                                        <p:strVal val="visible"/>
                                      </p:to>
                                    </p:set>
                                    <p:animEffect transition="in" filter="wipe(left)">
                                      <p:cBhvr>
                                        <p:cTn id="7" dur="1250"/>
                                        <p:tgtEl>
                                          <p:spTgt spid="428"/>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497"/>
                                        </p:tgtEl>
                                        <p:attrNameLst>
                                          <p:attrName>style.visibility</p:attrName>
                                        </p:attrNameLst>
                                      </p:cBhvr>
                                      <p:to>
                                        <p:strVal val="visible"/>
                                      </p:to>
                                    </p:set>
                                    <p:animEffect transition="in" filter="wipe(down)">
                                      <p:cBhvr>
                                        <p:cTn id="10" dur="125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Trust Center</a:t>
            </a:r>
            <a:endParaRPr lang="en-US" dirty="0"/>
          </a:p>
        </p:txBody>
      </p:sp>
    </p:spTree>
    <p:extLst>
      <p:ext uri="{BB962C8B-B14F-4D97-AF65-F5344CB8AC3E}">
        <p14:creationId xmlns:p14="http://schemas.microsoft.com/office/powerpoint/2010/main" val="28050541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questions customers ask</a:t>
            </a:r>
          </a:p>
        </p:txBody>
      </p:sp>
      <p:sp>
        <p:nvSpPr>
          <p:cNvPr id="4" name="Content Placeholder 3"/>
          <p:cNvSpPr>
            <a:spLocks noGrp="1"/>
          </p:cNvSpPr>
          <p:nvPr>
            <p:ph sz="quarter" idx="10"/>
          </p:nvPr>
        </p:nvSpPr>
        <p:spPr/>
        <p:txBody>
          <a:bodyPr>
            <a:normAutofit fontScale="77500" lnSpcReduction="20000"/>
          </a:bodyPr>
          <a:lstStyle/>
          <a:p>
            <a:pPr lvl="0"/>
            <a:r>
              <a:rPr lang="en-IN" dirty="0"/>
              <a:t>Can the cloud be more secure than on premises?</a:t>
            </a:r>
          </a:p>
          <a:p>
            <a:pPr lvl="0"/>
            <a:endParaRPr lang="en-IN" kern="0" dirty="0">
              <a:solidFill>
                <a:srgbClr val="FFFFFF"/>
              </a:solidFill>
            </a:endParaRPr>
          </a:p>
          <a:p>
            <a:r>
              <a:rPr lang="en-IN" dirty="0"/>
              <a:t>What technical and operation safeguards are in place?</a:t>
            </a:r>
          </a:p>
          <a:p>
            <a:endParaRPr lang="en-IN" dirty="0"/>
          </a:p>
          <a:p>
            <a:r>
              <a:rPr lang="en-IN" dirty="0"/>
              <a:t>Where is my data and who can access it?</a:t>
            </a:r>
          </a:p>
          <a:p>
            <a:endParaRPr lang="en-IN" dirty="0"/>
          </a:p>
          <a:p>
            <a:r>
              <a:rPr lang="en-US" dirty="0"/>
              <a:t>What can I do to ensure the security of my cloud deployments?</a:t>
            </a:r>
          </a:p>
          <a:p>
            <a:endParaRPr lang="en-US" dirty="0"/>
          </a:p>
          <a:p>
            <a:r>
              <a:rPr lang="en-IN" dirty="0"/>
              <a:t>How do I meet my compliance obligations?</a:t>
            </a:r>
            <a:endParaRPr lang="en-US" dirty="0"/>
          </a:p>
          <a:p>
            <a:endParaRPr lang="en-US" dirty="0"/>
          </a:p>
          <a:p>
            <a:pPr lvl="0"/>
            <a:endParaRPr lang="en-US" kern="0" dirty="0">
              <a:solidFill>
                <a:srgbClr val="FFFFFF"/>
              </a:solidFill>
            </a:endParaRPr>
          </a:p>
          <a:p>
            <a:endParaRPr lang="en-US" dirty="0"/>
          </a:p>
        </p:txBody>
      </p:sp>
    </p:spTree>
    <p:extLst>
      <p:ext uri="{BB962C8B-B14F-4D97-AF65-F5344CB8AC3E}">
        <p14:creationId xmlns:p14="http://schemas.microsoft.com/office/powerpoint/2010/main" val="421619126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Contractual commitments</a:t>
            </a:r>
          </a:p>
        </p:txBody>
      </p:sp>
      <p:sp>
        <p:nvSpPr>
          <p:cNvPr id="2" name="Content Placeholder 1"/>
          <p:cNvSpPr>
            <a:spLocks noGrp="1"/>
          </p:cNvSpPr>
          <p:nvPr>
            <p:ph sz="quarter" idx="10"/>
          </p:nvPr>
        </p:nvSpPr>
        <p:spPr/>
        <p:txBody>
          <a:bodyPr>
            <a:noAutofit/>
          </a:bodyPr>
          <a:lstStyle/>
          <a:p>
            <a:r>
              <a:rPr lang="en-US" sz="2600" b="1" dirty="0"/>
              <a:t>Microsoft is the first major cloud provider to adopt the first international code of practice (ISO/IEC 27018) for governing the processing of personal information by cloud service providers</a:t>
            </a:r>
          </a:p>
          <a:p>
            <a:endParaRPr lang="en-US" sz="2600" dirty="0"/>
          </a:p>
          <a:p>
            <a:r>
              <a:rPr lang="en-US" sz="2600" dirty="0"/>
              <a:t>Prohibits use of customer data for advertising and marketing purposes without customer’s express consent</a:t>
            </a:r>
          </a:p>
          <a:p>
            <a:endParaRPr lang="en-US" sz="2600" dirty="0"/>
          </a:p>
          <a:p>
            <a:r>
              <a:rPr lang="en-US" sz="2600" dirty="0"/>
              <a:t>Have European data privacy authorities validate that its enterprise agreement meets EU requirements on international data transfers</a:t>
            </a:r>
          </a:p>
          <a:p>
            <a:endParaRPr lang="en-US" sz="2600" dirty="0"/>
          </a:p>
          <a:p>
            <a:r>
              <a:rPr lang="en-US" sz="2600" dirty="0"/>
              <a:t>Abide by US-EU EU Model Clauses and the US-Swiss Safe Harbor Program </a:t>
            </a:r>
          </a:p>
          <a:p>
            <a:pPr marL="0" indent="0" algn="ctr">
              <a:buNone/>
            </a:pPr>
            <a:r>
              <a:rPr lang="en-US" sz="2600" dirty="0">
                <a:hlinkClick r:id="rId3"/>
              </a:rPr>
              <a:t>http://bit.ly/1KYyLgu</a:t>
            </a:r>
            <a:r>
              <a:rPr lang="en-US" sz="2600" dirty="0"/>
              <a:t> </a:t>
            </a:r>
          </a:p>
        </p:txBody>
      </p:sp>
    </p:spTree>
    <p:extLst>
      <p:ext uri="{BB962C8B-B14F-4D97-AF65-F5344CB8AC3E}">
        <p14:creationId xmlns:p14="http://schemas.microsoft.com/office/powerpoint/2010/main" val="20119603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storage and use</a:t>
            </a:r>
          </a:p>
        </p:txBody>
      </p:sp>
      <p:sp>
        <p:nvSpPr>
          <p:cNvPr id="4" name="Content Placeholder 3"/>
          <p:cNvSpPr>
            <a:spLocks noGrp="1"/>
          </p:cNvSpPr>
          <p:nvPr>
            <p:ph sz="quarter" idx="10"/>
          </p:nvPr>
        </p:nvSpPr>
        <p:spPr/>
        <p:txBody>
          <a:bodyPr>
            <a:normAutofit fontScale="85000" lnSpcReduction="20000"/>
          </a:bodyPr>
          <a:lstStyle/>
          <a:p>
            <a:pPr marL="342900" indent="-342900">
              <a:spcAft>
                <a:spcPts val="600"/>
              </a:spcAft>
            </a:pPr>
            <a:r>
              <a:rPr lang="en-IN" kern="0" dirty="0">
                <a:solidFill>
                  <a:srgbClr val="FFFFFF"/>
                </a:solidFill>
                <a:ea typeface="Segoe UI" pitchFamily="34" charset="0"/>
              </a:rPr>
              <a:t>Customers control where Customer Data is stored</a:t>
            </a:r>
          </a:p>
          <a:p>
            <a:pPr marL="342900" indent="-342900">
              <a:spcAft>
                <a:spcPts val="600"/>
              </a:spcAft>
            </a:pPr>
            <a:endParaRPr lang="en-IN" kern="0" dirty="0">
              <a:solidFill>
                <a:srgbClr val="FFFFFF"/>
              </a:solidFill>
              <a:ea typeface="Segoe UI" pitchFamily="34" charset="0"/>
            </a:endParaRPr>
          </a:p>
          <a:p>
            <a:pPr marL="342900" lvl="0" indent="-342900">
              <a:spcAft>
                <a:spcPts val="600"/>
              </a:spcAft>
            </a:pPr>
            <a:r>
              <a:rPr lang="en-IN" kern="0" dirty="0">
                <a:solidFill>
                  <a:srgbClr val="FFFFFF"/>
                </a:solidFill>
                <a:ea typeface="Segoe UI" pitchFamily="34" charset="0"/>
              </a:rPr>
              <a:t>Microsoft doesn’t use Customer Data for advertising or mine it for marketing</a:t>
            </a:r>
          </a:p>
          <a:p>
            <a:pPr marL="342900" lvl="0" indent="-342900">
              <a:spcAft>
                <a:spcPts val="600"/>
              </a:spcAft>
            </a:pPr>
            <a:endParaRPr lang="en-IN" sz="3200" kern="0" dirty="0">
              <a:solidFill>
                <a:srgbClr val="FFFFFF"/>
              </a:solidFill>
              <a:ea typeface="Segoe UI" pitchFamily="34" charset="0"/>
            </a:endParaRPr>
          </a:p>
          <a:p>
            <a:pPr marL="342900" lvl="0" indent="-342900">
              <a:spcAft>
                <a:spcPts val="600"/>
              </a:spcAft>
            </a:pPr>
            <a:r>
              <a:rPr lang="en-IN" kern="0" dirty="0">
                <a:solidFill>
                  <a:srgbClr val="FFFFFF"/>
                </a:solidFill>
                <a:ea typeface="Segoe UI" pitchFamily="34" charset="0"/>
              </a:rPr>
              <a:t>Microsoft uses Customer Data only to provide the services</a:t>
            </a:r>
          </a:p>
          <a:p>
            <a:pPr marL="342900" lvl="0" indent="-342900">
              <a:spcAft>
                <a:spcPts val="600"/>
              </a:spcAft>
            </a:pPr>
            <a:endParaRPr lang="en-IN" sz="3200" kern="0" dirty="0">
              <a:solidFill>
                <a:srgbClr val="FFFFFF"/>
              </a:solidFill>
              <a:ea typeface="Segoe UI" pitchFamily="34" charset="0"/>
            </a:endParaRPr>
          </a:p>
          <a:p>
            <a:pPr marL="342900" lvl="0" indent="-342900">
              <a:spcAft>
                <a:spcPts val="600"/>
              </a:spcAft>
            </a:pPr>
            <a:r>
              <a:rPr lang="en-IN" kern="0" dirty="0">
                <a:solidFill>
                  <a:srgbClr val="FFFFFF"/>
                </a:solidFill>
                <a:ea typeface="Segoe UI" pitchFamily="34" charset="0"/>
              </a:rPr>
              <a:t>Customers may delete Customer Data or leave the service at any time</a:t>
            </a:r>
          </a:p>
          <a:p>
            <a:endParaRPr lang="en-US" dirty="0"/>
          </a:p>
        </p:txBody>
      </p:sp>
    </p:spTree>
    <p:extLst>
      <p:ext uri="{BB962C8B-B14F-4D97-AF65-F5344CB8AC3E}">
        <p14:creationId xmlns:p14="http://schemas.microsoft.com/office/powerpoint/2010/main" val="34643819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Text Placeholder 6"/>
          <p:cNvSpPr>
            <a:spLocks noGrp="1"/>
          </p:cNvSpPr>
          <p:nvPr>
            <p:ph sz="quarter" idx="10"/>
          </p:nvPr>
        </p:nvSpPr>
        <p:spPr/>
        <p:txBody>
          <a:bodyPr/>
          <a:lstStyle/>
          <a:p>
            <a:r>
              <a:rPr lang="en-US" dirty="0"/>
              <a:t>Microsoft’s Azure Platform security features</a:t>
            </a:r>
          </a:p>
          <a:p>
            <a:endParaRPr lang="en-US" dirty="0"/>
          </a:p>
          <a:p>
            <a:r>
              <a:rPr lang="en-US" dirty="0"/>
              <a:t>Data Security, Control and Access</a:t>
            </a:r>
          </a:p>
          <a:p>
            <a:endParaRPr lang="en-US" dirty="0"/>
          </a:p>
          <a:p>
            <a:r>
              <a:rPr lang="en-US" dirty="0"/>
              <a:t>Understand Microsoft Azure Privacy, Control, Transparency and Compliance</a:t>
            </a:r>
          </a:p>
        </p:txBody>
      </p:sp>
    </p:spTree>
    <p:extLst>
      <p:ext uri="{BB962C8B-B14F-4D97-AF65-F5344CB8AC3E}">
        <p14:creationId xmlns:p14="http://schemas.microsoft.com/office/powerpoint/2010/main" val="3650169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167841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457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Trustworthy foundation</a:t>
            </a:r>
          </a:p>
        </p:txBody>
      </p:sp>
      <p:sp>
        <p:nvSpPr>
          <p:cNvPr id="32" name="Rectangle 31"/>
          <p:cNvSpPr/>
          <p:nvPr/>
        </p:nvSpPr>
        <p:spPr>
          <a:xfrm>
            <a:off x="227892" y="1240500"/>
            <a:ext cx="11626058" cy="2031325"/>
          </a:xfrm>
          <a:prstGeom prst="rect">
            <a:avLst/>
          </a:prstGeom>
        </p:spPr>
        <p:txBody>
          <a:bodyPr wrap="square">
            <a:spAutoFit/>
          </a:bodyPr>
          <a:lstStyle/>
          <a:p>
            <a:pPr lvl="0">
              <a:lnSpc>
                <a:spcPct val="150000"/>
              </a:lnSpc>
            </a:pPr>
            <a:r>
              <a:rPr lang="en-IN" sz="2800" b="1" dirty="0">
                <a:latin typeface="+mj-lt"/>
              </a:rPr>
              <a:t>Privacy by Design</a:t>
            </a:r>
            <a:r>
              <a:rPr lang="en-IN" sz="2800" dirty="0">
                <a:latin typeface="+mj-lt"/>
              </a:rPr>
              <a:t> - Microsoft privacy principles are designed to facilitate the responsible use of customer data, be transparent about practices, and offer meaningful privacy choices</a:t>
            </a:r>
            <a:endParaRPr lang="en-US" sz="2800" dirty="0">
              <a:latin typeface="+mj-lt"/>
            </a:endParaRPr>
          </a:p>
        </p:txBody>
      </p:sp>
      <p:sp>
        <p:nvSpPr>
          <p:cNvPr id="33" name="Rectangle 32"/>
          <p:cNvSpPr/>
          <p:nvPr/>
        </p:nvSpPr>
        <p:spPr>
          <a:xfrm>
            <a:off x="227892" y="3241422"/>
            <a:ext cx="11626058" cy="1384995"/>
          </a:xfrm>
          <a:prstGeom prst="rect">
            <a:avLst/>
          </a:prstGeom>
        </p:spPr>
        <p:txBody>
          <a:bodyPr wrap="square">
            <a:spAutoFit/>
          </a:bodyPr>
          <a:lstStyle/>
          <a:p>
            <a:pPr>
              <a:lnSpc>
                <a:spcPct val="150000"/>
              </a:lnSpc>
            </a:pPr>
            <a:r>
              <a:rPr lang="en-IN" sz="2800" b="1" kern="0" dirty="0">
                <a:solidFill>
                  <a:srgbClr val="FFFFFF"/>
                </a:solidFill>
                <a:latin typeface="Segoe UI Light"/>
                <a:ea typeface="Segoe UI" pitchFamily="34" charset="0"/>
                <a:cs typeface="Segoe UI" pitchFamily="34" charset="0"/>
              </a:rPr>
              <a:t>Microsoft Privacy Standard</a:t>
            </a:r>
            <a:r>
              <a:rPr lang="en-IN" sz="2800" kern="0" dirty="0">
                <a:solidFill>
                  <a:srgbClr val="FFFFFF"/>
                </a:solidFill>
                <a:latin typeface="Segoe UI Light"/>
                <a:ea typeface="Segoe UI" pitchFamily="34" charset="0"/>
                <a:cs typeface="Segoe UI" pitchFamily="34" charset="0"/>
              </a:rPr>
              <a:t> - Guidelines that help ensure privacy is applied in the development and deployment of products and services</a:t>
            </a:r>
            <a:endParaRPr lang="en-US" sz="2800" dirty="0">
              <a:latin typeface="+mj-lt"/>
            </a:endParaRPr>
          </a:p>
        </p:txBody>
      </p:sp>
      <p:sp>
        <p:nvSpPr>
          <p:cNvPr id="34" name="Rectangle 33"/>
          <p:cNvSpPr/>
          <p:nvPr/>
        </p:nvSpPr>
        <p:spPr>
          <a:xfrm>
            <a:off x="227892" y="4626417"/>
            <a:ext cx="11626058" cy="2031325"/>
          </a:xfrm>
          <a:prstGeom prst="rect">
            <a:avLst/>
          </a:prstGeom>
        </p:spPr>
        <p:txBody>
          <a:bodyPr wrap="square">
            <a:spAutoFit/>
          </a:bodyPr>
          <a:lstStyle/>
          <a:p>
            <a:pPr lvl="0">
              <a:lnSpc>
                <a:spcPct val="150000"/>
              </a:lnSpc>
            </a:pPr>
            <a:r>
              <a:rPr lang="en-IN" sz="2800" b="1" kern="0" dirty="0">
                <a:solidFill>
                  <a:srgbClr val="FFFFFF"/>
                </a:solidFill>
                <a:latin typeface="Segoe UI Light"/>
                <a:ea typeface="Segoe UI" pitchFamily="34" charset="0"/>
                <a:cs typeface="Segoe UI" pitchFamily="34" charset="0"/>
              </a:rPr>
              <a:t>Data segregation</a:t>
            </a:r>
            <a:r>
              <a:rPr lang="en-IN" sz="2800" kern="0" dirty="0">
                <a:solidFill>
                  <a:srgbClr val="FFFFFF"/>
                </a:solidFill>
                <a:latin typeface="Segoe UI Light"/>
                <a:ea typeface="Segoe UI" pitchFamily="34" charset="0"/>
                <a:cs typeface="Segoe UI" pitchFamily="34" charset="0"/>
              </a:rPr>
              <a:t> - Azure uses logical isolation to segregate each customer’s data from that of others</a:t>
            </a:r>
          </a:p>
          <a:p>
            <a:pPr>
              <a:lnSpc>
                <a:spcPct val="150000"/>
              </a:lnSpc>
            </a:pPr>
            <a:endParaRPr lang="en-US" sz="2800" dirty="0">
              <a:latin typeface="+mj-lt"/>
            </a:endParaRPr>
          </a:p>
        </p:txBody>
      </p:sp>
    </p:spTree>
    <p:extLst>
      <p:ext uri="{BB962C8B-B14F-4D97-AF65-F5344CB8AC3E}">
        <p14:creationId xmlns:p14="http://schemas.microsoft.com/office/powerpoint/2010/main" val="880599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1+#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7" name="Text Placeholder 6"/>
          <p:cNvSpPr>
            <a:spLocks noGrp="1"/>
          </p:cNvSpPr>
          <p:nvPr>
            <p:ph sz="quarter" idx="10"/>
          </p:nvPr>
        </p:nvSpPr>
        <p:spPr/>
        <p:txBody>
          <a:bodyPr/>
          <a:lstStyle/>
          <a:p>
            <a:r>
              <a:rPr lang="en-US" dirty="0"/>
              <a:t>Azure Platform Security Features</a:t>
            </a:r>
          </a:p>
          <a:p>
            <a:endParaRPr lang="en-US" dirty="0"/>
          </a:p>
          <a:p>
            <a:r>
              <a:rPr lang="en-US" dirty="0"/>
              <a:t>Data Security, Control and Access</a:t>
            </a:r>
          </a:p>
          <a:p>
            <a:endParaRPr lang="en-US" dirty="0"/>
          </a:p>
          <a:p>
            <a:r>
              <a:rPr lang="en-US" dirty="0"/>
              <a:t>Understand Microsoft Azure Privacy, Control, Transparency and Compliance</a:t>
            </a:r>
          </a:p>
        </p:txBody>
      </p:sp>
    </p:spTree>
    <p:extLst>
      <p:ext uri="{BB962C8B-B14F-4D97-AF65-F5344CB8AC3E}">
        <p14:creationId xmlns:p14="http://schemas.microsoft.com/office/powerpoint/2010/main" val="19544719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Cloud Services – Shared Responsibility</a:t>
            </a:r>
          </a:p>
        </p:txBody>
      </p:sp>
      <p:grpSp>
        <p:nvGrpSpPr>
          <p:cNvPr id="56" name="Group 55"/>
          <p:cNvGrpSpPr/>
          <p:nvPr/>
        </p:nvGrpSpPr>
        <p:grpSpPr>
          <a:xfrm>
            <a:off x="427057" y="1069246"/>
            <a:ext cx="1903935" cy="4885796"/>
            <a:chOff x="1225894" y="1583373"/>
            <a:chExt cx="1866772" cy="4790431"/>
          </a:xfrm>
        </p:grpSpPr>
        <p:sp>
          <p:nvSpPr>
            <p:cNvPr id="57" name="Rectangle 56"/>
            <p:cNvSpPr/>
            <p:nvPr/>
          </p:nvSpPr>
          <p:spPr>
            <a:xfrm>
              <a:off x="1225894"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On Premises</a:t>
              </a:r>
            </a:p>
          </p:txBody>
        </p:sp>
        <p:sp>
          <p:nvSpPr>
            <p:cNvPr id="58" name="Rectangle 57"/>
            <p:cNvSpPr/>
            <p:nvPr/>
          </p:nvSpPr>
          <p:spPr>
            <a:xfrm>
              <a:off x="1396458" y="5537987"/>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Storage</a:t>
              </a:r>
            </a:p>
          </p:txBody>
        </p:sp>
        <p:sp>
          <p:nvSpPr>
            <p:cNvPr id="59" name="Rectangle 58"/>
            <p:cNvSpPr/>
            <p:nvPr/>
          </p:nvSpPr>
          <p:spPr>
            <a:xfrm>
              <a:off x="1396458" y="5083168"/>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Servers</a:t>
              </a:r>
            </a:p>
          </p:txBody>
        </p:sp>
        <p:sp>
          <p:nvSpPr>
            <p:cNvPr id="60" name="Rectangle 59"/>
            <p:cNvSpPr/>
            <p:nvPr/>
          </p:nvSpPr>
          <p:spPr>
            <a:xfrm>
              <a:off x="1396458" y="5992804"/>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Networking</a:t>
              </a:r>
            </a:p>
          </p:txBody>
        </p:sp>
        <p:sp>
          <p:nvSpPr>
            <p:cNvPr id="61" name="Rectangle 60"/>
            <p:cNvSpPr/>
            <p:nvPr/>
          </p:nvSpPr>
          <p:spPr>
            <a:xfrm>
              <a:off x="1396458" y="4173530"/>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O/S</a:t>
              </a:r>
            </a:p>
          </p:txBody>
        </p:sp>
        <p:sp>
          <p:nvSpPr>
            <p:cNvPr id="62" name="Rectangle 61"/>
            <p:cNvSpPr/>
            <p:nvPr/>
          </p:nvSpPr>
          <p:spPr>
            <a:xfrm>
              <a:off x="1396458" y="3718711"/>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Middleware</a:t>
              </a:r>
            </a:p>
          </p:txBody>
        </p:sp>
        <p:sp>
          <p:nvSpPr>
            <p:cNvPr id="63" name="Rectangle 62"/>
            <p:cNvSpPr/>
            <p:nvPr/>
          </p:nvSpPr>
          <p:spPr>
            <a:xfrm>
              <a:off x="1396458" y="4628349"/>
              <a:ext cx="1638241" cy="381000"/>
            </a:xfrm>
            <a:prstGeom prst="rect">
              <a:avLst/>
            </a:prstGeom>
            <a:solidFill>
              <a:srgbClr val="16A5D9"/>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Virtualization</a:t>
              </a:r>
            </a:p>
          </p:txBody>
        </p:sp>
        <p:sp>
          <p:nvSpPr>
            <p:cNvPr id="64" name="Rectangle 63"/>
            <p:cNvSpPr/>
            <p:nvPr/>
          </p:nvSpPr>
          <p:spPr>
            <a:xfrm>
              <a:off x="1396458" y="2809073"/>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Data</a:t>
              </a:r>
            </a:p>
          </p:txBody>
        </p:sp>
        <p:sp>
          <p:nvSpPr>
            <p:cNvPr id="65" name="Rectangle 64"/>
            <p:cNvSpPr/>
            <p:nvPr/>
          </p:nvSpPr>
          <p:spPr>
            <a:xfrm>
              <a:off x="1396458" y="2354254"/>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Applications</a:t>
              </a:r>
            </a:p>
          </p:txBody>
        </p:sp>
        <p:sp>
          <p:nvSpPr>
            <p:cNvPr id="66" name="Rectangle 65"/>
            <p:cNvSpPr/>
            <p:nvPr/>
          </p:nvSpPr>
          <p:spPr>
            <a:xfrm>
              <a:off x="1396458" y="3263892"/>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Runtime</a:t>
              </a:r>
            </a:p>
          </p:txBody>
        </p:sp>
      </p:grpSp>
      <p:grpSp>
        <p:nvGrpSpPr>
          <p:cNvPr id="67" name="Group 66"/>
          <p:cNvGrpSpPr/>
          <p:nvPr/>
        </p:nvGrpSpPr>
        <p:grpSpPr>
          <a:xfrm>
            <a:off x="2629886" y="1069244"/>
            <a:ext cx="2645409" cy="4885800"/>
            <a:chOff x="3442874" y="1583373"/>
            <a:chExt cx="2593774" cy="4790435"/>
          </a:xfrm>
        </p:grpSpPr>
        <p:sp>
          <p:nvSpPr>
            <p:cNvPr id="68" name="Rectangle 67"/>
            <p:cNvSpPr/>
            <p:nvPr/>
          </p:nvSpPr>
          <p:spPr>
            <a:xfrm>
              <a:off x="3442874" y="158337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Infrastructure</a:t>
              </a:r>
            </a:p>
            <a:p>
              <a:pPr algn="ctr" defTabSz="1242911">
                <a:defRPr/>
              </a:pPr>
              <a:r>
                <a:rPr lang="en-US" sz="1632" dirty="0">
                  <a:solidFill>
                    <a:srgbClr val="FFFFFF">
                      <a:alpha val="99000"/>
                    </a:srgbClr>
                  </a:solidFill>
                  <a:ea typeface="Kozuka Gothic Pro R" pitchFamily="34" charset="-128"/>
                </a:rPr>
                <a:t>(as a Service)</a:t>
              </a:r>
            </a:p>
          </p:txBody>
        </p:sp>
        <p:sp>
          <p:nvSpPr>
            <p:cNvPr id="69" name="Rectangle 68"/>
            <p:cNvSpPr/>
            <p:nvPr/>
          </p:nvSpPr>
          <p:spPr>
            <a:xfrm>
              <a:off x="3928143" y="5537991"/>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Storage</a:t>
              </a:r>
            </a:p>
          </p:txBody>
        </p:sp>
        <p:sp>
          <p:nvSpPr>
            <p:cNvPr id="70" name="Rectangle 69"/>
            <p:cNvSpPr/>
            <p:nvPr/>
          </p:nvSpPr>
          <p:spPr>
            <a:xfrm>
              <a:off x="3928143" y="5083172"/>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Servers</a:t>
              </a:r>
            </a:p>
          </p:txBody>
        </p:sp>
        <p:sp>
          <p:nvSpPr>
            <p:cNvPr id="71" name="Rectangle 70"/>
            <p:cNvSpPr/>
            <p:nvPr/>
          </p:nvSpPr>
          <p:spPr>
            <a:xfrm>
              <a:off x="3928143" y="5992808"/>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Networking</a:t>
              </a:r>
            </a:p>
          </p:txBody>
        </p:sp>
        <p:sp>
          <p:nvSpPr>
            <p:cNvPr id="72" name="Rectangle 71"/>
            <p:cNvSpPr/>
            <p:nvPr/>
          </p:nvSpPr>
          <p:spPr>
            <a:xfrm>
              <a:off x="3928143" y="4173534"/>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O/S</a:t>
              </a:r>
            </a:p>
          </p:txBody>
        </p:sp>
        <p:sp>
          <p:nvSpPr>
            <p:cNvPr id="73" name="Rectangle 72"/>
            <p:cNvSpPr/>
            <p:nvPr/>
          </p:nvSpPr>
          <p:spPr>
            <a:xfrm>
              <a:off x="3928143" y="3718715"/>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Middleware</a:t>
              </a:r>
            </a:p>
          </p:txBody>
        </p:sp>
        <p:sp>
          <p:nvSpPr>
            <p:cNvPr id="74" name="Rectangle 73"/>
            <p:cNvSpPr/>
            <p:nvPr/>
          </p:nvSpPr>
          <p:spPr>
            <a:xfrm>
              <a:off x="3928143" y="4628353"/>
              <a:ext cx="1638241" cy="381000"/>
            </a:xfrm>
            <a:prstGeom prst="rect">
              <a:avLst/>
            </a:prstGeom>
            <a:solidFill>
              <a:srgbClr val="5AD12C"/>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Virtualization</a:t>
              </a:r>
            </a:p>
          </p:txBody>
        </p:sp>
        <p:sp>
          <p:nvSpPr>
            <p:cNvPr id="75" name="Rectangle 74"/>
            <p:cNvSpPr/>
            <p:nvPr/>
          </p:nvSpPr>
          <p:spPr>
            <a:xfrm>
              <a:off x="3928143" y="2809077"/>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Data</a:t>
              </a:r>
            </a:p>
          </p:txBody>
        </p:sp>
        <p:sp>
          <p:nvSpPr>
            <p:cNvPr id="76" name="Rectangle 75"/>
            <p:cNvSpPr/>
            <p:nvPr/>
          </p:nvSpPr>
          <p:spPr>
            <a:xfrm>
              <a:off x="3928143" y="2354258"/>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Applications</a:t>
              </a:r>
            </a:p>
          </p:txBody>
        </p:sp>
        <p:sp>
          <p:nvSpPr>
            <p:cNvPr id="77" name="Rectangle 76"/>
            <p:cNvSpPr/>
            <p:nvPr/>
          </p:nvSpPr>
          <p:spPr>
            <a:xfrm>
              <a:off x="3928143" y="3263896"/>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Runtime</a:t>
              </a:r>
            </a:p>
          </p:txBody>
        </p:sp>
      </p:grpSp>
      <p:grpSp>
        <p:nvGrpSpPr>
          <p:cNvPr id="78" name="Group 77"/>
          <p:cNvGrpSpPr/>
          <p:nvPr/>
        </p:nvGrpSpPr>
        <p:grpSpPr>
          <a:xfrm>
            <a:off x="5491496" y="1069244"/>
            <a:ext cx="2040132" cy="4885799"/>
            <a:chOff x="6315305" y="1583373"/>
            <a:chExt cx="2000311" cy="4790434"/>
          </a:xfrm>
        </p:grpSpPr>
        <p:sp>
          <p:nvSpPr>
            <p:cNvPr id="79" name="Rectangle 78"/>
            <p:cNvSpPr/>
            <p:nvPr/>
          </p:nvSpPr>
          <p:spPr>
            <a:xfrm>
              <a:off x="6315305"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Platform</a:t>
              </a:r>
            </a:p>
            <a:p>
              <a:pPr algn="ctr" defTabSz="1242911">
                <a:defRPr/>
              </a:pPr>
              <a:r>
                <a:rPr lang="en-US" sz="1632" dirty="0">
                  <a:solidFill>
                    <a:srgbClr val="FFFFFF">
                      <a:alpha val="99000"/>
                    </a:srgbClr>
                  </a:solidFill>
                  <a:ea typeface="Kozuka Gothic Pro R" pitchFamily="34" charset="-128"/>
                </a:rPr>
                <a:t>(as a Service)</a:t>
              </a:r>
            </a:p>
          </p:txBody>
        </p:sp>
        <p:sp>
          <p:nvSpPr>
            <p:cNvPr id="80" name="Rectangle 79"/>
            <p:cNvSpPr/>
            <p:nvPr/>
          </p:nvSpPr>
          <p:spPr>
            <a:xfrm>
              <a:off x="6484238" y="5537990"/>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Storage</a:t>
              </a:r>
            </a:p>
          </p:txBody>
        </p:sp>
        <p:sp>
          <p:nvSpPr>
            <p:cNvPr id="81" name="Rectangle 80"/>
            <p:cNvSpPr/>
            <p:nvPr/>
          </p:nvSpPr>
          <p:spPr>
            <a:xfrm>
              <a:off x="6484238" y="5083171"/>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Servers</a:t>
              </a:r>
            </a:p>
          </p:txBody>
        </p:sp>
        <p:sp>
          <p:nvSpPr>
            <p:cNvPr id="82" name="Rectangle 81"/>
            <p:cNvSpPr/>
            <p:nvPr/>
          </p:nvSpPr>
          <p:spPr>
            <a:xfrm>
              <a:off x="6484238" y="5992807"/>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Networking</a:t>
              </a:r>
            </a:p>
          </p:txBody>
        </p:sp>
        <p:sp>
          <p:nvSpPr>
            <p:cNvPr id="83" name="Rectangle 82"/>
            <p:cNvSpPr/>
            <p:nvPr/>
          </p:nvSpPr>
          <p:spPr>
            <a:xfrm>
              <a:off x="6484238" y="4173533"/>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O/S</a:t>
              </a:r>
            </a:p>
          </p:txBody>
        </p:sp>
        <p:sp>
          <p:nvSpPr>
            <p:cNvPr id="84" name="Rectangle 83"/>
            <p:cNvSpPr/>
            <p:nvPr/>
          </p:nvSpPr>
          <p:spPr>
            <a:xfrm>
              <a:off x="6484238" y="371871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Middleware</a:t>
              </a:r>
            </a:p>
          </p:txBody>
        </p:sp>
        <p:sp>
          <p:nvSpPr>
            <p:cNvPr id="85" name="Rectangle 84"/>
            <p:cNvSpPr/>
            <p:nvPr/>
          </p:nvSpPr>
          <p:spPr>
            <a:xfrm>
              <a:off x="6484238" y="4628352"/>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Virtualization</a:t>
              </a:r>
            </a:p>
          </p:txBody>
        </p:sp>
        <p:sp>
          <p:nvSpPr>
            <p:cNvPr id="86" name="Rectangle 85"/>
            <p:cNvSpPr/>
            <p:nvPr/>
          </p:nvSpPr>
          <p:spPr>
            <a:xfrm>
              <a:off x="6484238" y="2354257"/>
              <a:ext cx="1638240"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Applications</a:t>
              </a:r>
            </a:p>
          </p:txBody>
        </p:sp>
        <p:sp>
          <p:nvSpPr>
            <p:cNvPr id="87" name="Rectangle 86"/>
            <p:cNvSpPr/>
            <p:nvPr/>
          </p:nvSpPr>
          <p:spPr>
            <a:xfrm>
              <a:off x="6484238" y="3263895"/>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Runtime</a:t>
              </a:r>
            </a:p>
          </p:txBody>
        </p:sp>
        <p:sp>
          <p:nvSpPr>
            <p:cNvPr id="88" name="Rectangle 87"/>
            <p:cNvSpPr/>
            <p:nvPr/>
          </p:nvSpPr>
          <p:spPr>
            <a:xfrm>
              <a:off x="6484238" y="2809076"/>
              <a:ext cx="1638240"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Data</a:t>
              </a:r>
            </a:p>
          </p:txBody>
        </p:sp>
      </p:grpSp>
      <p:grpSp>
        <p:nvGrpSpPr>
          <p:cNvPr id="89" name="Group 88"/>
          <p:cNvGrpSpPr/>
          <p:nvPr/>
        </p:nvGrpSpPr>
        <p:grpSpPr>
          <a:xfrm>
            <a:off x="8008326" y="1069245"/>
            <a:ext cx="2068634" cy="4885796"/>
            <a:chOff x="8840159" y="1583373"/>
            <a:chExt cx="2028257" cy="4790431"/>
          </a:xfrm>
        </p:grpSpPr>
        <p:sp>
          <p:nvSpPr>
            <p:cNvPr id="90" name="Rectangle 89"/>
            <p:cNvSpPr/>
            <p:nvPr/>
          </p:nvSpPr>
          <p:spPr>
            <a:xfrm>
              <a:off x="8840159"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Software</a:t>
              </a:r>
            </a:p>
            <a:p>
              <a:pPr algn="ctr" defTabSz="1242911">
                <a:defRPr/>
              </a:pPr>
              <a:r>
                <a:rPr lang="en-US" sz="1632" dirty="0">
                  <a:solidFill>
                    <a:srgbClr val="FFFFFF">
                      <a:alpha val="99000"/>
                    </a:srgbClr>
                  </a:solidFill>
                  <a:ea typeface="Kozuka Gothic Pro R" pitchFamily="34" charset="-128"/>
                </a:rPr>
                <a:t>(as a Service)</a:t>
              </a:r>
            </a:p>
          </p:txBody>
        </p:sp>
        <p:sp>
          <p:nvSpPr>
            <p:cNvPr id="91" name="Rectangle 90"/>
            <p:cNvSpPr/>
            <p:nvPr/>
          </p:nvSpPr>
          <p:spPr>
            <a:xfrm>
              <a:off x="9040806" y="5537987"/>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Storage</a:t>
              </a:r>
            </a:p>
          </p:txBody>
        </p:sp>
        <p:sp>
          <p:nvSpPr>
            <p:cNvPr id="92" name="Rectangle 91"/>
            <p:cNvSpPr/>
            <p:nvPr/>
          </p:nvSpPr>
          <p:spPr>
            <a:xfrm>
              <a:off x="9040806" y="5083168"/>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Servers</a:t>
              </a:r>
            </a:p>
          </p:txBody>
        </p:sp>
        <p:sp>
          <p:nvSpPr>
            <p:cNvPr id="93" name="Rectangle 92"/>
            <p:cNvSpPr/>
            <p:nvPr/>
          </p:nvSpPr>
          <p:spPr>
            <a:xfrm>
              <a:off x="9040806" y="599280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Networking</a:t>
              </a:r>
            </a:p>
          </p:txBody>
        </p:sp>
        <p:sp>
          <p:nvSpPr>
            <p:cNvPr id="94" name="Rectangle 93"/>
            <p:cNvSpPr/>
            <p:nvPr/>
          </p:nvSpPr>
          <p:spPr>
            <a:xfrm>
              <a:off x="9040806" y="4173530"/>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O/S</a:t>
              </a:r>
            </a:p>
          </p:txBody>
        </p:sp>
        <p:sp>
          <p:nvSpPr>
            <p:cNvPr id="95" name="Rectangle 94"/>
            <p:cNvSpPr/>
            <p:nvPr/>
          </p:nvSpPr>
          <p:spPr>
            <a:xfrm>
              <a:off x="9040806" y="3718711"/>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Middleware</a:t>
              </a:r>
            </a:p>
          </p:txBody>
        </p:sp>
        <p:sp>
          <p:nvSpPr>
            <p:cNvPr id="96" name="Rectangle 95"/>
            <p:cNvSpPr/>
            <p:nvPr/>
          </p:nvSpPr>
          <p:spPr>
            <a:xfrm>
              <a:off x="9040806" y="4628349"/>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Virtualization</a:t>
              </a:r>
            </a:p>
          </p:txBody>
        </p:sp>
        <p:sp>
          <p:nvSpPr>
            <p:cNvPr id="97" name="Rectangle 96"/>
            <p:cNvSpPr/>
            <p:nvPr/>
          </p:nvSpPr>
          <p:spPr>
            <a:xfrm>
              <a:off x="9040806" y="235425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Applications</a:t>
              </a:r>
            </a:p>
          </p:txBody>
        </p:sp>
        <p:sp>
          <p:nvSpPr>
            <p:cNvPr id="98" name="Rectangle 97"/>
            <p:cNvSpPr/>
            <p:nvPr/>
          </p:nvSpPr>
          <p:spPr>
            <a:xfrm>
              <a:off x="9040806" y="3263892"/>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Runtime</a:t>
              </a:r>
            </a:p>
          </p:txBody>
        </p:sp>
        <p:sp>
          <p:nvSpPr>
            <p:cNvPr id="99" name="Rectangle 98"/>
            <p:cNvSpPr/>
            <p:nvPr/>
          </p:nvSpPr>
          <p:spPr>
            <a:xfrm>
              <a:off x="9040806" y="2809073"/>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Data</a:t>
              </a:r>
            </a:p>
          </p:txBody>
        </p:sp>
      </p:grpSp>
      <p:sp>
        <p:nvSpPr>
          <p:cNvPr id="100" name="Rectangle 99"/>
          <p:cNvSpPr/>
          <p:nvPr/>
        </p:nvSpPr>
        <p:spPr>
          <a:xfrm>
            <a:off x="10360925" y="3629300"/>
            <a:ext cx="1670854" cy="388585"/>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Customer</a:t>
            </a:r>
          </a:p>
        </p:txBody>
      </p:sp>
      <p:sp>
        <p:nvSpPr>
          <p:cNvPr id="101" name="Rectangle 100"/>
          <p:cNvSpPr/>
          <p:nvPr/>
        </p:nvSpPr>
        <p:spPr>
          <a:xfrm>
            <a:off x="10360924" y="4192750"/>
            <a:ext cx="1670853" cy="388585"/>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Vendor</a:t>
            </a:r>
          </a:p>
        </p:txBody>
      </p:sp>
      <p:sp>
        <p:nvSpPr>
          <p:cNvPr id="102" name="TextBox 101"/>
          <p:cNvSpPr txBox="1"/>
          <p:nvPr/>
        </p:nvSpPr>
        <p:spPr>
          <a:xfrm>
            <a:off x="10360923" y="3090142"/>
            <a:ext cx="1651485" cy="320182"/>
          </a:xfrm>
          <a:prstGeom prst="rect">
            <a:avLst/>
          </a:prstGeom>
          <a:noFill/>
        </p:spPr>
        <p:txBody>
          <a:bodyPr wrap="square" lIns="0" tIns="0" rIns="0" bIns="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40" b="0" i="0" u="none" strike="noStrike" kern="0" cap="none" spc="-71" normalizeH="0" baseline="0" noProof="0" dirty="0">
                <a:ln>
                  <a:noFill/>
                </a:ln>
                <a:gradFill>
                  <a:gsLst>
                    <a:gs pos="2917">
                      <a:srgbClr val="FFFFFF"/>
                    </a:gs>
                    <a:gs pos="30000">
                      <a:srgbClr val="FFFFFF"/>
                    </a:gs>
                  </a:gsLst>
                  <a:lin ang="5400000" scaled="0"/>
                </a:gradFill>
                <a:effectLst/>
                <a:uLnTx/>
                <a:uFillTx/>
              </a:rPr>
              <a:t>Managed by:</a:t>
            </a:r>
          </a:p>
        </p:txBody>
      </p:sp>
    </p:spTree>
    <p:extLst>
      <p:ext uri="{BB962C8B-B14F-4D97-AF65-F5344CB8AC3E}">
        <p14:creationId xmlns:p14="http://schemas.microsoft.com/office/powerpoint/2010/main" val="18363991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Platform Security Features</a:t>
            </a:r>
            <a:endParaRPr lang="en-US" dirty="0"/>
          </a:p>
        </p:txBody>
      </p:sp>
    </p:spTree>
    <p:extLst>
      <p:ext uri="{BB962C8B-B14F-4D97-AF65-F5344CB8AC3E}">
        <p14:creationId xmlns:p14="http://schemas.microsoft.com/office/powerpoint/2010/main" val="20863308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Security at the core</a:t>
            </a:r>
            <a:endParaRPr lang="en-US" dirty="0"/>
          </a:p>
        </p:txBody>
      </p:sp>
      <p:sp>
        <p:nvSpPr>
          <p:cNvPr id="2" name="Content Placeholder 1"/>
          <p:cNvSpPr>
            <a:spLocks noGrp="1"/>
          </p:cNvSpPr>
          <p:nvPr>
            <p:ph sz="quarter" idx="10"/>
          </p:nvPr>
        </p:nvSpPr>
        <p:spPr>
          <a:xfrm>
            <a:off x="268288" y="1398397"/>
            <a:ext cx="11542503" cy="4801314"/>
          </a:xfrm>
        </p:spPr>
        <p:txBody>
          <a:bodyPr/>
          <a:lstStyle/>
          <a:p>
            <a:r>
              <a:rPr lang="en-IN" dirty="0"/>
              <a:t>Security Development Lifecycle (SDL)</a:t>
            </a:r>
          </a:p>
          <a:p>
            <a:pPr marL="0" indent="0">
              <a:buNone/>
            </a:pPr>
            <a:r>
              <a:rPr lang="en-US" dirty="0">
                <a:hlinkClick r:id="rId3"/>
              </a:rPr>
              <a:t>www.microsoft.com/sdl</a:t>
            </a:r>
            <a:endParaRPr lang="en-US" dirty="0"/>
          </a:p>
          <a:p>
            <a:pPr marL="0" indent="0">
              <a:buNone/>
            </a:pPr>
            <a:endParaRPr lang="en-IN" dirty="0"/>
          </a:p>
          <a:p>
            <a:r>
              <a:rPr lang="en-US" dirty="0"/>
              <a:t>Assume breach simulation</a:t>
            </a:r>
          </a:p>
          <a:p>
            <a:endParaRPr lang="en-US" dirty="0"/>
          </a:p>
          <a:p>
            <a:r>
              <a:rPr lang="en-US" dirty="0"/>
              <a:t>Global 24x7 Incident response</a:t>
            </a:r>
          </a:p>
          <a:p>
            <a:endParaRPr lang="en-US" dirty="0"/>
          </a:p>
        </p:txBody>
      </p:sp>
    </p:spTree>
    <p:extLst>
      <p:ext uri="{BB962C8B-B14F-4D97-AF65-F5344CB8AC3E}">
        <p14:creationId xmlns:p14="http://schemas.microsoft.com/office/powerpoint/2010/main" val="42205035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Security (Architecture? Defense in depth?)</a:t>
            </a:r>
            <a:endParaRPr lang="en-US" dirty="0"/>
          </a:p>
        </p:txBody>
      </p:sp>
      <p:pic>
        <p:nvPicPr>
          <p:cNvPr id="4" name="Picture 3"/>
          <p:cNvPicPr>
            <a:picLocks noChangeAspect="1"/>
          </p:cNvPicPr>
          <p:nvPr/>
        </p:nvPicPr>
        <p:blipFill>
          <a:blip r:embed="rId3"/>
          <a:stretch>
            <a:fillRect/>
          </a:stretch>
        </p:blipFill>
        <p:spPr>
          <a:xfrm>
            <a:off x="764771" y="1266443"/>
            <a:ext cx="10608818" cy="5013225"/>
          </a:xfrm>
          <a:prstGeom prst="rect">
            <a:avLst/>
          </a:prstGeom>
          <a:solidFill>
            <a:schemeClr val="tx1"/>
          </a:solidFill>
        </p:spPr>
      </p:pic>
    </p:spTree>
    <p:extLst>
      <p:ext uri="{BB962C8B-B14F-4D97-AF65-F5344CB8AC3E}">
        <p14:creationId xmlns:p14="http://schemas.microsoft.com/office/powerpoint/2010/main" val="252937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security, control and access</a:t>
            </a:r>
          </a:p>
        </p:txBody>
      </p:sp>
    </p:spTree>
    <p:extLst>
      <p:ext uri="{BB962C8B-B14F-4D97-AF65-F5344CB8AC3E}">
        <p14:creationId xmlns:p14="http://schemas.microsoft.com/office/powerpoint/2010/main" val="3018159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Secrets should not be in source control</a:t>
            </a:r>
          </a:p>
        </p:txBody>
      </p:sp>
      <p:pic>
        <p:nvPicPr>
          <p:cNvPr id="4" name="Picture 3"/>
          <p:cNvPicPr>
            <a:picLocks noChangeAspect="1"/>
          </p:cNvPicPr>
          <p:nvPr/>
        </p:nvPicPr>
        <p:blipFill>
          <a:blip r:embed="rId3"/>
          <a:stretch>
            <a:fillRect/>
          </a:stretch>
        </p:blipFill>
        <p:spPr>
          <a:xfrm>
            <a:off x="958086" y="1685729"/>
            <a:ext cx="10163545" cy="3110155"/>
          </a:xfrm>
          <a:prstGeom prst="rect">
            <a:avLst/>
          </a:prstGeom>
        </p:spPr>
      </p:pic>
      <p:sp>
        <p:nvSpPr>
          <p:cNvPr id="5" name="TextBox 4"/>
          <p:cNvSpPr txBox="1"/>
          <p:nvPr/>
        </p:nvSpPr>
        <p:spPr>
          <a:xfrm>
            <a:off x="958086" y="5013756"/>
            <a:ext cx="10163545"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gradFill>
                  <a:gsLst>
                    <a:gs pos="2917">
                      <a:schemeClr val="tx1"/>
                    </a:gs>
                    <a:gs pos="30000">
                      <a:schemeClr val="tx1"/>
                    </a:gs>
                  </a:gsLst>
                  <a:lin ang="5400000" scaled="0"/>
                </a:gradFill>
              </a:rPr>
              <a:t>http://bit.ly/1NJsckY</a:t>
            </a:r>
          </a:p>
        </p:txBody>
      </p:sp>
    </p:spTree>
    <p:extLst>
      <p:ext uri="{BB962C8B-B14F-4D97-AF65-F5344CB8AC3E}">
        <p14:creationId xmlns:p14="http://schemas.microsoft.com/office/powerpoint/2010/main" val="3781406147"/>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254BEE-C2AB-4E68-AA3E-3E2702671367}">
  <ds:schemaRefs>
    <ds:schemaRef ds:uri="http://purl.org/dc/dcmityp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c58f79d2-8dd2-43f0-9a03-e1b9f874d667"/>
    <ds:schemaRef ds:uri="http://www.w3.org/XML/1998/namespac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8718</TotalTime>
  <Words>5877</Words>
  <Application>Microsoft Office PowerPoint</Application>
  <PresentationFormat>Widescreen</PresentationFormat>
  <Paragraphs>393</Paragraphs>
  <Slides>25</Slides>
  <Notes>23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Kozuka Gothic Pro R</vt:lpstr>
      <vt:lpstr>Segoe UI</vt:lpstr>
      <vt:lpstr>Segoe UI Light</vt:lpstr>
      <vt:lpstr>Segoe UI Semibold</vt:lpstr>
      <vt:lpstr>Times New Roman</vt:lpstr>
      <vt:lpstr>Windows Azure</vt:lpstr>
      <vt:lpstr>PowerPoint Presentation</vt:lpstr>
      <vt:lpstr>Common questions customers ask</vt:lpstr>
      <vt:lpstr>Agenda</vt:lpstr>
      <vt:lpstr>Cloud Services – Shared Responsibility</vt:lpstr>
      <vt:lpstr>Azure Platform Security Features</vt:lpstr>
      <vt:lpstr>Security at the core</vt:lpstr>
      <vt:lpstr>Security (Architecture? Defense in depth?)</vt:lpstr>
      <vt:lpstr>Data security, control and access</vt:lpstr>
      <vt:lpstr>Secrets should not be in source control</vt:lpstr>
      <vt:lpstr>PowerPoint Presentation</vt:lpstr>
      <vt:lpstr>Data security</vt:lpstr>
      <vt:lpstr>Data Control</vt:lpstr>
      <vt:lpstr>Data encryption</vt:lpstr>
      <vt:lpstr>Azure Key Vault</vt:lpstr>
      <vt:lpstr>Azure Security Center</vt:lpstr>
      <vt:lpstr>PowerPoint Presentation</vt:lpstr>
      <vt:lpstr>Microsoft Azure Privacy, Control, Transparency and Compliance</vt:lpstr>
      <vt:lpstr>Compliance</vt:lpstr>
      <vt:lpstr>PowerPoint Presentation</vt:lpstr>
      <vt:lpstr>Contractual commitments</vt:lpstr>
      <vt:lpstr>Data storage and use</vt:lpstr>
      <vt:lpstr>Summary</vt:lpstr>
      <vt:lpstr>PowerPoint Presentation</vt:lpstr>
      <vt:lpstr>PowerPoint Presentation</vt:lpstr>
      <vt:lpstr>Trustworthy foundation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Steffen Vorein</cp:lastModifiedBy>
  <cp:revision>571</cp:revision>
  <dcterms:created xsi:type="dcterms:W3CDTF">2015-07-12T15:56:43Z</dcterms:created>
  <dcterms:modified xsi:type="dcterms:W3CDTF">2016-06-28T21:11:01Z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