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48"/>
  </p:notesMasterIdLst>
  <p:sldIdLst>
    <p:sldId id="542" r:id="rId2"/>
    <p:sldId id="543" r:id="rId3"/>
    <p:sldId id="420" r:id="rId4"/>
    <p:sldId id="540" r:id="rId5"/>
    <p:sldId id="801" r:id="rId6"/>
    <p:sldId id="643" r:id="rId7"/>
    <p:sldId id="943" r:id="rId8"/>
    <p:sldId id="944" r:id="rId9"/>
    <p:sldId id="948" r:id="rId10"/>
    <p:sldId id="945" r:id="rId11"/>
    <p:sldId id="956" r:id="rId12"/>
    <p:sldId id="949" r:id="rId13"/>
    <p:sldId id="902" r:id="rId14"/>
    <p:sldId id="802" r:id="rId15"/>
    <p:sldId id="937" r:id="rId16"/>
    <p:sldId id="884" r:id="rId17"/>
    <p:sldId id="939" r:id="rId18"/>
    <p:sldId id="912" r:id="rId19"/>
    <p:sldId id="913" r:id="rId20"/>
    <p:sldId id="818" r:id="rId21"/>
    <p:sldId id="888" r:id="rId22"/>
    <p:sldId id="947" r:id="rId23"/>
    <p:sldId id="903" r:id="rId24"/>
    <p:sldId id="803" r:id="rId25"/>
    <p:sldId id="840" r:id="rId26"/>
    <p:sldId id="830" r:id="rId27"/>
    <p:sldId id="855" r:id="rId28"/>
    <p:sldId id="924" r:id="rId29"/>
    <p:sldId id="824" r:id="rId30"/>
    <p:sldId id="925" r:id="rId31"/>
    <p:sldId id="927" r:id="rId32"/>
    <p:sldId id="835" r:id="rId33"/>
    <p:sldId id="946" r:id="rId34"/>
    <p:sldId id="930" r:id="rId35"/>
    <p:sldId id="952" r:id="rId36"/>
    <p:sldId id="871" r:id="rId37"/>
    <p:sldId id="953" r:id="rId38"/>
    <p:sldId id="954" r:id="rId39"/>
    <p:sldId id="951" r:id="rId40"/>
    <p:sldId id="950" r:id="rId41"/>
    <p:sldId id="866" r:id="rId42"/>
    <p:sldId id="870" r:id="rId43"/>
    <p:sldId id="880" r:id="rId44"/>
    <p:sldId id="865" r:id="rId45"/>
    <p:sldId id="955" r:id="rId46"/>
    <p:sldId id="53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92B76A-863D-4A03-9C9C-88C4F8EC1945}">
          <p14:sldIdLst>
            <p14:sldId id="542"/>
            <p14:sldId id="543"/>
            <p14:sldId id="420"/>
          </p14:sldIdLst>
        </p14:section>
        <p14:section name="Introduction (3 mins)" id="{4107B1D5-D644-4597-9743-66DA93B09481}">
          <p14:sldIdLst>
            <p14:sldId id="540"/>
            <p14:sldId id="801"/>
            <p14:sldId id="643"/>
            <p14:sldId id="943"/>
            <p14:sldId id="944"/>
            <p14:sldId id="948"/>
            <p14:sldId id="945"/>
            <p14:sldId id="956"/>
            <p14:sldId id="949"/>
          </p14:sldIdLst>
        </p14:section>
        <p14:section name="Best practices for AD in IaaS (15 mins)" id="{AE56E81E-0A99-4038-8B67-CE1B2606F2CA}">
          <p14:sldIdLst>
            <p14:sldId id="902"/>
            <p14:sldId id="802"/>
            <p14:sldId id="937"/>
            <p14:sldId id="884"/>
            <p14:sldId id="939"/>
            <p14:sldId id="912"/>
            <p14:sldId id="913"/>
            <p14:sldId id="818"/>
            <p14:sldId id="888"/>
            <p14:sldId id="947"/>
          </p14:sldIdLst>
        </p14:section>
        <p14:section name="Best practices for SQL database solutions (15 mins)" id="{1BD7E062-C925-4964-97B9-D568D0B2F9A7}">
          <p14:sldIdLst>
            <p14:sldId id="903"/>
            <p14:sldId id="803"/>
            <p14:sldId id="840"/>
            <p14:sldId id="830"/>
            <p14:sldId id="855"/>
            <p14:sldId id="924"/>
            <p14:sldId id="824"/>
            <p14:sldId id="925"/>
            <p14:sldId id="927"/>
            <p14:sldId id="835"/>
            <p14:sldId id="946"/>
          </p14:sldIdLst>
        </p14:section>
        <p14:section name="Designing complex solutions in the cloud (15 mins)" id="{EBAC6FFF-F913-47F0-B68C-B25F8F45FA4D}">
          <p14:sldIdLst>
            <p14:sldId id="930"/>
            <p14:sldId id="952"/>
            <p14:sldId id="871"/>
            <p14:sldId id="953"/>
            <p14:sldId id="954"/>
            <p14:sldId id="951"/>
            <p14:sldId id="950"/>
            <p14:sldId id="866"/>
            <p14:sldId id="870"/>
            <p14:sldId id="880"/>
            <p14:sldId id="865"/>
          </p14:sldIdLst>
        </p14:section>
        <p14:section name="Conclusion" id="{5202358D-87B3-44FE-A9B7-52079ACA4B9E}">
          <p14:sldIdLst>
            <p14:sldId id="955"/>
            <p14:sldId id="539"/>
          </p14:sldIdLst>
        </p14:section>
        <p14:section name="Appendix" id="{87A7BAF3-3A0C-4071-A64C-71469C43B3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Vega Jr" initials="IVJ" lastIdx="1" clrIdx="0">
    <p:extLst>
      <p:ext uri="{19B8F6BF-5375-455C-9EA6-DF929625EA0E}">
        <p15:presenceInfo xmlns:p15="http://schemas.microsoft.com/office/powerpoint/2012/main" userId="2bdee82e65a401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580" autoAdjust="0"/>
    <p:restoredTop sz="61863" autoAdjust="0"/>
  </p:normalViewPr>
  <p:slideViewPr>
    <p:cSldViewPr snapToGrid="0">
      <p:cViewPr varScale="1">
        <p:scale>
          <a:sx n="53" d="100"/>
          <a:sy n="53" d="100"/>
        </p:scale>
        <p:origin x="893" y="62"/>
      </p:cViewPr>
      <p:guideLst/>
    </p:cSldViewPr>
  </p:slideViewPr>
  <p:outlineViewPr>
    <p:cViewPr>
      <p:scale>
        <a:sx n="33" d="100"/>
        <a:sy n="33" d="100"/>
      </p:scale>
      <p:origin x="0" y="-2202"/>
    </p:cViewPr>
  </p:outlineViewPr>
  <p:notesTextViewPr>
    <p:cViewPr>
      <p:scale>
        <a:sx n="1" d="1"/>
        <a:sy n="1" d="1"/>
      </p:scale>
      <p:origin x="0" y="0"/>
    </p:cViewPr>
  </p:notesTextViewPr>
  <p:sorterViewPr>
    <p:cViewPr varScale="1">
      <p:scale>
        <a:sx n="1" d="1"/>
        <a:sy n="1" d="1"/>
      </p:scale>
      <p:origin x="0" y="-6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0-16T01:38:14.767" idx="1">
    <p:pos x="10" y="10"/>
    <p:text>Add a slide that compares AD  on IAAS to Azure AD</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BD00A-7646-41BA-A23E-C6AAF6A619FC}" type="doc">
      <dgm:prSet loTypeId="urn:microsoft.com/office/officeart/2005/8/layout/process3" loCatId="process" qsTypeId="urn:microsoft.com/office/officeart/2005/8/quickstyle/simple1" qsCatId="simple" csTypeId="urn:microsoft.com/office/officeart/2005/8/colors/accent1_2" csCatId="accent1" phldr="1"/>
      <dgm:spPr/>
    </dgm:pt>
    <dgm:pt modelId="{C70E606F-A170-4331-83A6-44061533F7F3}">
      <dgm:prSet phldrT="[Text]"/>
      <dgm:spPr/>
      <dgm:t>
        <a:bodyPr/>
        <a:lstStyle/>
        <a:p>
          <a:r>
            <a:rPr lang="en-US" dirty="0"/>
            <a:t>Analyze</a:t>
          </a:r>
        </a:p>
      </dgm:t>
    </dgm:pt>
    <dgm:pt modelId="{03230C40-9A35-47E9-86DF-8B4D26C2409F}" type="parTrans" cxnId="{C1C582E5-B09F-4A6A-B030-1F33A41C0F51}">
      <dgm:prSet/>
      <dgm:spPr/>
      <dgm:t>
        <a:bodyPr/>
        <a:lstStyle/>
        <a:p>
          <a:endParaRPr lang="en-US"/>
        </a:p>
      </dgm:t>
    </dgm:pt>
    <dgm:pt modelId="{6F1C0484-C566-4027-A1AF-9C4748117A6E}" type="sibTrans" cxnId="{C1C582E5-B09F-4A6A-B030-1F33A41C0F51}">
      <dgm:prSet/>
      <dgm:spPr/>
      <dgm:t>
        <a:bodyPr/>
        <a:lstStyle/>
        <a:p>
          <a:endParaRPr lang="en-US"/>
        </a:p>
      </dgm:t>
    </dgm:pt>
    <dgm:pt modelId="{5F383272-8F46-45E8-A554-CBC28C8FDD5A}">
      <dgm:prSet phldrT="[Text]"/>
      <dgm:spPr/>
      <dgm:t>
        <a:bodyPr/>
        <a:lstStyle/>
        <a:p>
          <a:r>
            <a:rPr lang="en-US" dirty="0"/>
            <a:t>Prepare</a:t>
          </a:r>
        </a:p>
      </dgm:t>
    </dgm:pt>
    <dgm:pt modelId="{60F6FE71-8511-4AE5-99C5-5A879AA73F1C}" type="parTrans" cxnId="{829363DE-2854-4E82-8245-8029AD3F0D13}">
      <dgm:prSet/>
      <dgm:spPr/>
      <dgm:t>
        <a:bodyPr/>
        <a:lstStyle/>
        <a:p>
          <a:endParaRPr lang="en-US"/>
        </a:p>
      </dgm:t>
    </dgm:pt>
    <dgm:pt modelId="{A2FBDDC2-817C-490C-9DA1-BFDD5BC068B4}" type="sibTrans" cxnId="{829363DE-2854-4E82-8245-8029AD3F0D13}">
      <dgm:prSet/>
      <dgm:spPr/>
      <dgm:t>
        <a:bodyPr/>
        <a:lstStyle/>
        <a:p>
          <a:endParaRPr lang="en-US"/>
        </a:p>
      </dgm:t>
    </dgm:pt>
    <dgm:pt modelId="{990A2FB4-3484-4656-9B07-979FD376E654}">
      <dgm:prSet phldrT="[Text]"/>
      <dgm:spPr/>
      <dgm:t>
        <a:bodyPr/>
        <a:lstStyle/>
        <a:p>
          <a:r>
            <a:rPr lang="en-US" dirty="0"/>
            <a:t>Migrate</a:t>
          </a:r>
        </a:p>
      </dgm:t>
    </dgm:pt>
    <dgm:pt modelId="{489C5D6E-D61C-4E99-9084-0B02BE3DF8DE}" type="parTrans" cxnId="{3AB060D4-A35C-452B-A54F-AAE06688FB5F}">
      <dgm:prSet/>
      <dgm:spPr/>
      <dgm:t>
        <a:bodyPr/>
        <a:lstStyle/>
        <a:p>
          <a:endParaRPr lang="en-US"/>
        </a:p>
      </dgm:t>
    </dgm:pt>
    <dgm:pt modelId="{87C181CB-E48A-4717-99A0-BFEF3437669C}" type="sibTrans" cxnId="{3AB060D4-A35C-452B-A54F-AAE06688FB5F}">
      <dgm:prSet/>
      <dgm:spPr/>
      <dgm:t>
        <a:bodyPr/>
        <a:lstStyle/>
        <a:p>
          <a:endParaRPr lang="en-US"/>
        </a:p>
      </dgm:t>
    </dgm:pt>
    <dgm:pt modelId="{8B76B722-9A36-40E6-932D-FBC761686AAD}">
      <dgm:prSet/>
      <dgm:spPr/>
      <dgm:t>
        <a:bodyPr/>
        <a:lstStyle/>
        <a:p>
          <a:r>
            <a:rPr lang="en-US" dirty="0"/>
            <a:t>Solution</a:t>
          </a:r>
        </a:p>
      </dgm:t>
    </dgm:pt>
    <dgm:pt modelId="{0B65DB01-68E6-409D-8E8D-A64ED00DEBC1}" type="parTrans" cxnId="{A98FD7B2-6E31-4BDF-B6F0-045CCC4A5453}">
      <dgm:prSet/>
      <dgm:spPr/>
      <dgm:t>
        <a:bodyPr/>
        <a:lstStyle/>
        <a:p>
          <a:endParaRPr lang="en-US"/>
        </a:p>
      </dgm:t>
    </dgm:pt>
    <dgm:pt modelId="{198756E5-3D99-4F81-8EF6-CC24DEE764FA}" type="sibTrans" cxnId="{A98FD7B2-6E31-4BDF-B6F0-045CCC4A5453}">
      <dgm:prSet/>
      <dgm:spPr/>
      <dgm:t>
        <a:bodyPr/>
        <a:lstStyle/>
        <a:p>
          <a:endParaRPr lang="en-US"/>
        </a:p>
      </dgm:t>
    </dgm:pt>
    <dgm:pt modelId="{164E75D6-B3CE-4ED9-BA3C-7BAD3F971BF3}">
      <dgm:prSet/>
      <dgm:spPr/>
      <dgm:t>
        <a:bodyPr/>
        <a:lstStyle/>
        <a:p>
          <a:r>
            <a:rPr lang="en-US" dirty="0"/>
            <a:t>Infrastructure</a:t>
          </a:r>
        </a:p>
      </dgm:t>
    </dgm:pt>
    <dgm:pt modelId="{1E7C4594-B7C8-4B17-BAF6-A7F5078B7BBF}" type="parTrans" cxnId="{2052266E-D09B-4FA4-AD12-AD9699E2672C}">
      <dgm:prSet/>
      <dgm:spPr/>
      <dgm:t>
        <a:bodyPr/>
        <a:lstStyle/>
        <a:p>
          <a:endParaRPr lang="en-US"/>
        </a:p>
      </dgm:t>
    </dgm:pt>
    <dgm:pt modelId="{8D6F92B0-D632-4F78-A098-621D62B835B5}" type="sibTrans" cxnId="{2052266E-D09B-4FA4-AD12-AD9699E2672C}">
      <dgm:prSet/>
      <dgm:spPr/>
      <dgm:t>
        <a:bodyPr/>
        <a:lstStyle/>
        <a:p>
          <a:endParaRPr lang="en-US"/>
        </a:p>
      </dgm:t>
    </dgm:pt>
    <dgm:pt modelId="{8A48C9F8-BA35-43A2-B174-D8F3412BF675}">
      <dgm:prSet/>
      <dgm:spPr/>
      <dgm:t>
        <a:bodyPr/>
        <a:lstStyle/>
        <a:p>
          <a:r>
            <a:rPr lang="en-US" dirty="0"/>
            <a:t>Configuration</a:t>
          </a:r>
        </a:p>
      </dgm:t>
    </dgm:pt>
    <dgm:pt modelId="{C2349863-C4FD-410F-AD09-ED635C2B22C6}" type="parTrans" cxnId="{8C96242E-BA11-42A4-9784-EFB7CAD2E16D}">
      <dgm:prSet/>
      <dgm:spPr/>
      <dgm:t>
        <a:bodyPr/>
        <a:lstStyle/>
        <a:p>
          <a:endParaRPr lang="en-US"/>
        </a:p>
      </dgm:t>
    </dgm:pt>
    <dgm:pt modelId="{2B94201B-1176-4DE9-AA2D-7BCCA01B4F6B}" type="sibTrans" cxnId="{8C96242E-BA11-42A4-9784-EFB7CAD2E16D}">
      <dgm:prSet/>
      <dgm:spPr/>
      <dgm:t>
        <a:bodyPr/>
        <a:lstStyle/>
        <a:p>
          <a:endParaRPr lang="en-US"/>
        </a:p>
      </dgm:t>
    </dgm:pt>
    <dgm:pt modelId="{25CC7A26-0219-4008-98AB-8CD50D8A7C0E}">
      <dgm:prSet/>
      <dgm:spPr/>
      <dgm:t>
        <a:bodyPr/>
        <a:lstStyle/>
        <a:p>
          <a:r>
            <a:rPr lang="en-US" dirty="0"/>
            <a:t>Deploy base infrastructure</a:t>
          </a:r>
        </a:p>
      </dgm:t>
    </dgm:pt>
    <dgm:pt modelId="{59471E89-6421-424C-BA94-2C17FF1D0F7A}" type="parTrans" cxnId="{E9D2DBFF-9783-4E0D-B8AC-DE55919C980E}">
      <dgm:prSet/>
      <dgm:spPr/>
      <dgm:t>
        <a:bodyPr/>
        <a:lstStyle/>
        <a:p>
          <a:endParaRPr lang="en-US"/>
        </a:p>
      </dgm:t>
    </dgm:pt>
    <dgm:pt modelId="{21B45252-8F98-47B0-8592-1BDB0429B7AB}" type="sibTrans" cxnId="{E9D2DBFF-9783-4E0D-B8AC-DE55919C980E}">
      <dgm:prSet/>
      <dgm:spPr/>
      <dgm:t>
        <a:bodyPr/>
        <a:lstStyle/>
        <a:p>
          <a:endParaRPr lang="en-US"/>
        </a:p>
      </dgm:t>
    </dgm:pt>
    <dgm:pt modelId="{B5744279-3823-438A-BB9A-936AED8842A9}">
      <dgm:prSet/>
      <dgm:spPr/>
      <dgm:t>
        <a:bodyPr/>
        <a:lstStyle/>
        <a:p>
          <a:r>
            <a:rPr lang="en-US" dirty="0"/>
            <a:t>Deploy Solution</a:t>
          </a:r>
        </a:p>
      </dgm:t>
    </dgm:pt>
    <dgm:pt modelId="{BC605A7A-3189-4270-8939-49D91995C3CF}" type="parTrans" cxnId="{F4005FF5-6235-477E-9A3E-100CAA5E2C13}">
      <dgm:prSet/>
      <dgm:spPr/>
      <dgm:t>
        <a:bodyPr/>
        <a:lstStyle/>
        <a:p>
          <a:endParaRPr lang="en-US"/>
        </a:p>
      </dgm:t>
    </dgm:pt>
    <dgm:pt modelId="{BFDD7E48-294E-43F6-BD46-1C424A9F31AC}" type="sibTrans" cxnId="{F4005FF5-6235-477E-9A3E-100CAA5E2C13}">
      <dgm:prSet/>
      <dgm:spPr/>
      <dgm:t>
        <a:bodyPr/>
        <a:lstStyle/>
        <a:p>
          <a:endParaRPr lang="en-US"/>
        </a:p>
      </dgm:t>
    </dgm:pt>
    <dgm:pt modelId="{D19526BE-53B2-4BC4-B77F-62FC844714BB}">
      <dgm:prSet/>
      <dgm:spPr/>
      <dgm:t>
        <a:bodyPr/>
        <a:lstStyle/>
        <a:p>
          <a:r>
            <a:rPr lang="en-US" dirty="0"/>
            <a:t>Deploy solution infrastructure</a:t>
          </a:r>
        </a:p>
      </dgm:t>
    </dgm:pt>
    <dgm:pt modelId="{1B9AC78A-7207-4FC3-AB0E-E581AB9C619D}" type="parTrans" cxnId="{BE2384D5-35A5-4899-B400-22B58FA05443}">
      <dgm:prSet/>
      <dgm:spPr/>
      <dgm:t>
        <a:bodyPr/>
        <a:lstStyle/>
        <a:p>
          <a:endParaRPr lang="en-US"/>
        </a:p>
      </dgm:t>
    </dgm:pt>
    <dgm:pt modelId="{4DF061E3-CD7C-4C1B-AC74-6F3666241EF2}" type="sibTrans" cxnId="{BE2384D5-35A5-4899-B400-22B58FA05443}">
      <dgm:prSet/>
      <dgm:spPr/>
      <dgm:t>
        <a:bodyPr/>
        <a:lstStyle/>
        <a:p>
          <a:endParaRPr lang="en-US"/>
        </a:p>
      </dgm:t>
    </dgm:pt>
    <dgm:pt modelId="{852D65CA-DF09-4D7E-A69D-4E3F3E2110A9}">
      <dgm:prSet/>
      <dgm:spPr/>
      <dgm:t>
        <a:bodyPr/>
        <a:lstStyle/>
        <a:p>
          <a:r>
            <a:rPr lang="en-US" dirty="0"/>
            <a:t>Migrate data</a:t>
          </a:r>
        </a:p>
      </dgm:t>
    </dgm:pt>
    <dgm:pt modelId="{1FD3A98F-5113-4D5F-BE4D-E4160B981F7A}" type="parTrans" cxnId="{6366F0FF-3A69-41CA-AAF0-01CC5250F082}">
      <dgm:prSet/>
      <dgm:spPr/>
      <dgm:t>
        <a:bodyPr/>
        <a:lstStyle/>
        <a:p>
          <a:endParaRPr lang="en-US"/>
        </a:p>
      </dgm:t>
    </dgm:pt>
    <dgm:pt modelId="{33E97070-BDD9-4DEC-AD9E-C8A3C503E6FF}" type="sibTrans" cxnId="{6366F0FF-3A69-41CA-AAF0-01CC5250F082}">
      <dgm:prSet/>
      <dgm:spPr/>
      <dgm:t>
        <a:bodyPr/>
        <a:lstStyle/>
        <a:p>
          <a:endParaRPr lang="en-US"/>
        </a:p>
      </dgm:t>
    </dgm:pt>
    <dgm:pt modelId="{14FB5CCB-0A23-4343-992F-FF15C6C51AAC}">
      <dgm:prSet/>
      <dgm:spPr/>
      <dgm:t>
        <a:bodyPr/>
        <a:lstStyle/>
        <a:p>
          <a:r>
            <a:rPr lang="en-US" dirty="0"/>
            <a:t>Configure the solution</a:t>
          </a:r>
        </a:p>
      </dgm:t>
    </dgm:pt>
    <dgm:pt modelId="{95ABB65F-6E20-4964-BABA-0B2CE31AE60C}" type="parTrans" cxnId="{43C04125-B175-48DB-88EF-1FCFAAA0CAE2}">
      <dgm:prSet/>
      <dgm:spPr/>
    </dgm:pt>
    <dgm:pt modelId="{BC30EA81-845F-4E63-BF70-2EE30AB208E9}" type="sibTrans" cxnId="{43C04125-B175-48DB-88EF-1FCFAAA0CAE2}">
      <dgm:prSet/>
      <dgm:spPr/>
    </dgm:pt>
    <dgm:pt modelId="{DF1F57A1-87DF-492D-AD57-6CBF7A0F2965}">
      <dgm:prSet/>
      <dgm:spPr/>
      <dgm:t>
        <a:bodyPr/>
        <a:lstStyle/>
        <a:p>
          <a:r>
            <a:rPr lang="en-US" dirty="0"/>
            <a:t>…</a:t>
          </a:r>
        </a:p>
      </dgm:t>
    </dgm:pt>
    <dgm:pt modelId="{A9A69ED3-393E-4B31-B36F-56AA7F2D4CBB}" type="parTrans" cxnId="{03AEABFD-08BD-4959-8915-4B9027C37911}">
      <dgm:prSet/>
      <dgm:spPr/>
    </dgm:pt>
    <dgm:pt modelId="{DEF35C21-897D-46EF-B8FC-8F0D510F473B}" type="sibTrans" cxnId="{03AEABFD-08BD-4959-8915-4B9027C37911}">
      <dgm:prSet/>
      <dgm:spPr/>
    </dgm:pt>
    <dgm:pt modelId="{E4515633-C4FB-46AE-8F89-16A429E41EAA}" type="pres">
      <dgm:prSet presAssocID="{B8ABD00A-7646-41BA-A23E-C6AAF6A619FC}" presName="linearFlow" presStyleCnt="0">
        <dgm:presLayoutVars>
          <dgm:dir/>
          <dgm:animLvl val="lvl"/>
          <dgm:resizeHandles val="exact"/>
        </dgm:presLayoutVars>
      </dgm:prSet>
      <dgm:spPr/>
    </dgm:pt>
    <dgm:pt modelId="{81AA3A3C-FB70-47F4-924F-1FE26DF3C474}" type="pres">
      <dgm:prSet presAssocID="{C70E606F-A170-4331-83A6-44061533F7F3}" presName="composite" presStyleCnt="0"/>
      <dgm:spPr/>
    </dgm:pt>
    <dgm:pt modelId="{79F2F192-706E-4B49-8C14-6A15DAB47BFC}" type="pres">
      <dgm:prSet presAssocID="{C70E606F-A170-4331-83A6-44061533F7F3}" presName="parTx" presStyleLbl="node1" presStyleIdx="0" presStyleCnt="3">
        <dgm:presLayoutVars>
          <dgm:chMax val="0"/>
          <dgm:chPref val="0"/>
          <dgm:bulletEnabled val="1"/>
        </dgm:presLayoutVars>
      </dgm:prSet>
      <dgm:spPr/>
    </dgm:pt>
    <dgm:pt modelId="{8A465560-4BE7-4C77-938C-2DB4BFB325D1}" type="pres">
      <dgm:prSet presAssocID="{C70E606F-A170-4331-83A6-44061533F7F3}" presName="parSh" presStyleLbl="node1" presStyleIdx="0" presStyleCnt="3"/>
      <dgm:spPr/>
    </dgm:pt>
    <dgm:pt modelId="{F1214D5C-EB4A-49AA-9EC1-0711FB145642}" type="pres">
      <dgm:prSet presAssocID="{C70E606F-A170-4331-83A6-44061533F7F3}" presName="desTx" presStyleLbl="fgAcc1" presStyleIdx="0" presStyleCnt="3">
        <dgm:presLayoutVars>
          <dgm:bulletEnabled val="1"/>
        </dgm:presLayoutVars>
      </dgm:prSet>
      <dgm:spPr/>
    </dgm:pt>
    <dgm:pt modelId="{E5EDD33B-8DBF-4DD5-8941-8FD3657428A8}" type="pres">
      <dgm:prSet presAssocID="{6F1C0484-C566-4027-A1AF-9C4748117A6E}" presName="sibTrans" presStyleLbl="sibTrans2D1" presStyleIdx="0" presStyleCnt="2"/>
      <dgm:spPr/>
    </dgm:pt>
    <dgm:pt modelId="{7F63A5FB-B233-467F-BA25-4C0AED83A7A4}" type="pres">
      <dgm:prSet presAssocID="{6F1C0484-C566-4027-A1AF-9C4748117A6E}" presName="connTx" presStyleLbl="sibTrans2D1" presStyleIdx="0" presStyleCnt="2"/>
      <dgm:spPr/>
    </dgm:pt>
    <dgm:pt modelId="{9E50FF1F-8C10-456A-8298-71EFB8E2A9A2}" type="pres">
      <dgm:prSet presAssocID="{5F383272-8F46-45E8-A554-CBC28C8FDD5A}" presName="composite" presStyleCnt="0"/>
      <dgm:spPr/>
    </dgm:pt>
    <dgm:pt modelId="{3338CA17-DC14-452B-9F51-61218E51454F}" type="pres">
      <dgm:prSet presAssocID="{5F383272-8F46-45E8-A554-CBC28C8FDD5A}" presName="parTx" presStyleLbl="node1" presStyleIdx="0" presStyleCnt="3">
        <dgm:presLayoutVars>
          <dgm:chMax val="0"/>
          <dgm:chPref val="0"/>
          <dgm:bulletEnabled val="1"/>
        </dgm:presLayoutVars>
      </dgm:prSet>
      <dgm:spPr/>
    </dgm:pt>
    <dgm:pt modelId="{0A22BE99-4606-474D-94D7-A920800C8FCE}" type="pres">
      <dgm:prSet presAssocID="{5F383272-8F46-45E8-A554-CBC28C8FDD5A}" presName="parSh" presStyleLbl="node1" presStyleIdx="1" presStyleCnt="3"/>
      <dgm:spPr/>
    </dgm:pt>
    <dgm:pt modelId="{F0B892E5-6D72-4BF5-9293-200B27721FD2}" type="pres">
      <dgm:prSet presAssocID="{5F383272-8F46-45E8-A554-CBC28C8FDD5A}" presName="desTx" presStyleLbl="fgAcc1" presStyleIdx="1" presStyleCnt="3">
        <dgm:presLayoutVars>
          <dgm:bulletEnabled val="1"/>
        </dgm:presLayoutVars>
      </dgm:prSet>
      <dgm:spPr/>
    </dgm:pt>
    <dgm:pt modelId="{527F8E1D-16E9-4142-9078-1C3AB013228B}" type="pres">
      <dgm:prSet presAssocID="{A2FBDDC2-817C-490C-9DA1-BFDD5BC068B4}" presName="sibTrans" presStyleLbl="sibTrans2D1" presStyleIdx="1" presStyleCnt="2"/>
      <dgm:spPr/>
    </dgm:pt>
    <dgm:pt modelId="{5D3C8C67-DD2D-42AD-ABF6-F935A213C4D3}" type="pres">
      <dgm:prSet presAssocID="{A2FBDDC2-817C-490C-9DA1-BFDD5BC068B4}" presName="connTx" presStyleLbl="sibTrans2D1" presStyleIdx="1" presStyleCnt="2"/>
      <dgm:spPr/>
    </dgm:pt>
    <dgm:pt modelId="{86C35026-78DF-4C53-91CF-57E55772E183}" type="pres">
      <dgm:prSet presAssocID="{990A2FB4-3484-4656-9B07-979FD376E654}" presName="composite" presStyleCnt="0"/>
      <dgm:spPr/>
    </dgm:pt>
    <dgm:pt modelId="{B5A394F7-EDEB-403F-83AB-C2BC80EB11B4}" type="pres">
      <dgm:prSet presAssocID="{990A2FB4-3484-4656-9B07-979FD376E654}" presName="parTx" presStyleLbl="node1" presStyleIdx="1" presStyleCnt="3">
        <dgm:presLayoutVars>
          <dgm:chMax val="0"/>
          <dgm:chPref val="0"/>
          <dgm:bulletEnabled val="1"/>
        </dgm:presLayoutVars>
      </dgm:prSet>
      <dgm:spPr/>
    </dgm:pt>
    <dgm:pt modelId="{D11BF6BD-4AF6-4CC8-8E9E-398EF8CCB2A2}" type="pres">
      <dgm:prSet presAssocID="{990A2FB4-3484-4656-9B07-979FD376E654}" presName="parSh" presStyleLbl="node1" presStyleIdx="2" presStyleCnt="3"/>
      <dgm:spPr/>
    </dgm:pt>
    <dgm:pt modelId="{39EBDA3E-FA6F-4153-8417-906181ECE3A8}" type="pres">
      <dgm:prSet presAssocID="{990A2FB4-3484-4656-9B07-979FD376E654}" presName="desTx" presStyleLbl="fgAcc1" presStyleIdx="2" presStyleCnt="3">
        <dgm:presLayoutVars>
          <dgm:bulletEnabled val="1"/>
        </dgm:presLayoutVars>
      </dgm:prSet>
      <dgm:spPr/>
    </dgm:pt>
  </dgm:ptLst>
  <dgm:cxnLst>
    <dgm:cxn modelId="{F36EBA0E-4817-49FD-9EDC-9435505440D8}" type="presOf" srcId="{8A48C9F8-BA35-43A2-B174-D8F3412BF675}" destId="{F1214D5C-EB4A-49AA-9EC1-0711FB145642}" srcOrd="0" destOrd="1" presId="urn:microsoft.com/office/officeart/2005/8/layout/process3"/>
    <dgm:cxn modelId="{3AB1B191-A901-4882-BF9F-E30C05AA35A7}" type="presOf" srcId="{B8ABD00A-7646-41BA-A23E-C6AAF6A619FC}" destId="{E4515633-C4FB-46AE-8F89-16A429E41EAA}" srcOrd="0" destOrd="0" presId="urn:microsoft.com/office/officeart/2005/8/layout/process3"/>
    <dgm:cxn modelId="{6366F0FF-3A69-41CA-AAF0-01CC5250F082}" srcId="{990A2FB4-3484-4656-9B07-979FD376E654}" destId="{852D65CA-DF09-4D7E-A69D-4E3F3E2110A9}" srcOrd="1" destOrd="0" parTransId="{1FD3A98F-5113-4D5F-BE4D-E4160B981F7A}" sibTransId="{33E97070-BDD9-4DEC-AD9E-C8A3C503E6FF}"/>
    <dgm:cxn modelId="{8C96242E-BA11-42A4-9784-EFB7CAD2E16D}" srcId="{C70E606F-A170-4331-83A6-44061533F7F3}" destId="{8A48C9F8-BA35-43A2-B174-D8F3412BF675}" srcOrd="1" destOrd="0" parTransId="{C2349863-C4FD-410F-AD09-ED635C2B22C6}" sibTransId="{2B94201B-1176-4DE9-AA2D-7BCCA01B4F6B}"/>
    <dgm:cxn modelId="{2052266E-D09B-4FA4-AD12-AD9699E2672C}" srcId="{C70E606F-A170-4331-83A6-44061533F7F3}" destId="{164E75D6-B3CE-4ED9-BA3C-7BAD3F971BF3}" srcOrd="0" destOrd="0" parTransId="{1E7C4594-B7C8-4B17-BAF6-A7F5078B7BBF}" sibTransId="{8D6F92B0-D632-4F78-A098-621D62B835B5}"/>
    <dgm:cxn modelId="{B2BC2DFE-060D-439B-9806-5609260B0BE8}" type="presOf" srcId="{A2FBDDC2-817C-490C-9DA1-BFDD5BC068B4}" destId="{527F8E1D-16E9-4142-9078-1C3AB013228B}" srcOrd="0" destOrd="0" presId="urn:microsoft.com/office/officeart/2005/8/layout/process3"/>
    <dgm:cxn modelId="{4F790FAF-6110-4454-AAC5-E80AEE2D5F5B}" type="presOf" srcId="{A2FBDDC2-817C-490C-9DA1-BFDD5BC068B4}" destId="{5D3C8C67-DD2D-42AD-ABF6-F935A213C4D3}" srcOrd="1" destOrd="0" presId="urn:microsoft.com/office/officeart/2005/8/layout/process3"/>
    <dgm:cxn modelId="{7DCF9289-B34D-4DD7-BD84-1E38046BE5EE}" type="presOf" srcId="{B5744279-3823-438A-BB9A-936AED8842A9}" destId="{39EBDA3E-FA6F-4153-8417-906181ECE3A8}" srcOrd="0" destOrd="0" presId="urn:microsoft.com/office/officeart/2005/8/layout/process3"/>
    <dgm:cxn modelId="{FBCBAB02-94D2-48A6-808C-8DBE0CB126DF}" type="presOf" srcId="{8B76B722-9A36-40E6-932D-FBC761686AAD}" destId="{F1214D5C-EB4A-49AA-9EC1-0711FB145642}" srcOrd="0" destOrd="2" presId="urn:microsoft.com/office/officeart/2005/8/layout/process3"/>
    <dgm:cxn modelId="{4548AC32-68F6-4CBA-8B11-92D95AE27086}" type="presOf" srcId="{852D65CA-DF09-4D7E-A69D-4E3F3E2110A9}" destId="{39EBDA3E-FA6F-4153-8417-906181ECE3A8}" srcOrd="0" destOrd="1" presId="urn:microsoft.com/office/officeart/2005/8/layout/process3"/>
    <dgm:cxn modelId="{F4005FF5-6235-477E-9A3E-100CAA5E2C13}" srcId="{990A2FB4-3484-4656-9B07-979FD376E654}" destId="{B5744279-3823-438A-BB9A-936AED8842A9}" srcOrd="0" destOrd="0" parTransId="{BC605A7A-3189-4270-8939-49D91995C3CF}" sibTransId="{BFDD7E48-294E-43F6-BD46-1C424A9F31AC}"/>
    <dgm:cxn modelId="{4D10CED4-50E4-4F0B-8317-EE1499522013}" type="presOf" srcId="{5F383272-8F46-45E8-A554-CBC28C8FDD5A}" destId="{0A22BE99-4606-474D-94D7-A920800C8FCE}" srcOrd="1" destOrd="0" presId="urn:microsoft.com/office/officeart/2005/8/layout/process3"/>
    <dgm:cxn modelId="{57ACD092-0406-4455-BBED-8A5DB07C6F30}" type="presOf" srcId="{C70E606F-A170-4331-83A6-44061533F7F3}" destId="{79F2F192-706E-4B49-8C14-6A15DAB47BFC}" srcOrd="0" destOrd="0" presId="urn:microsoft.com/office/officeart/2005/8/layout/process3"/>
    <dgm:cxn modelId="{7679C529-93AB-4B85-A2E9-D2D187EAFF4C}" type="presOf" srcId="{6F1C0484-C566-4027-A1AF-9C4748117A6E}" destId="{E5EDD33B-8DBF-4DD5-8941-8FD3657428A8}" srcOrd="0" destOrd="0" presId="urn:microsoft.com/office/officeart/2005/8/layout/process3"/>
    <dgm:cxn modelId="{FA8B2B5A-A2FA-4EDB-9453-3B33570A4484}" type="presOf" srcId="{25CC7A26-0219-4008-98AB-8CD50D8A7C0E}" destId="{F0B892E5-6D72-4BF5-9293-200B27721FD2}" srcOrd="0" destOrd="0" presId="urn:microsoft.com/office/officeart/2005/8/layout/process3"/>
    <dgm:cxn modelId="{E9D2DBFF-9783-4E0D-B8AC-DE55919C980E}" srcId="{5F383272-8F46-45E8-A554-CBC28C8FDD5A}" destId="{25CC7A26-0219-4008-98AB-8CD50D8A7C0E}" srcOrd="0" destOrd="0" parTransId="{59471E89-6421-424C-BA94-2C17FF1D0F7A}" sibTransId="{21B45252-8F98-47B0-8592-1BDB0429B7AB}"/>
    <dgm:cxn modelId="{829363DE-2854-4E82-8245-8029AD3F0D13}" srcId="{B8ABD00A-7646-41BA-A23E-C6AAF6A619FC}" destId="{5F383272-8F46-45E8-A554-CBC28C8FDD5A}" srcOrd="1" destOrd="0" parTransId="{60F6FE71-8511-4AE5-99C5-5A879AA73F1C}" sibTransId="{A2FBDDC2-817C-490C-9DA1-BFDD5BC068B4}"/>
    <dgm:cxn modelId="{FFA4AED1-F6A0-4DCE-9CD7-0AB82180536F}" type="presOf" srcId="{164E75D6-B3CE-4ED9-BA3C-7BAD3F971BF3}" destId="{F1214D5C-EB4A-49AA-9EC1-0711FB145642}" srcOrd="0" destOrd="0" presId="urn:microsoft.com/office/officeart/2005/8/layout/process3"/>
    <dgm:cxn modelId="{BE2384D5-35A5-4899-B400-22B58FA05443}" srcId="{5F383272-8F46-45E8-A554-CBC28C8FDD5A}" destId="{D19526BE-53B2-4BC4-B77F-62FC844714BB}" srcOrd="1" destOrd="0" parTransId="{1B9AC78A-7207-4FC3-AB0E-E581AB9C619D}" sibTransId="{4DF061E3-CD7C-4C1B-AC74-6F3666241EF2}"/>
    <dgm:cxn modelId="{8033BD69-CC07-47CF-A25F-FFC6F3677E37}" type="presOf" srcId="{D19526BE-53B2-4BC4-B77F-62FC844714BB}" destId="{F0B892E5-6D72-4BF5-9293-200B27721FD2}" srcOrd="0" destOrd="1" presId="urn:microsoft.com/office/officeart/2005/8/layout/process3"/>
    <dgm:cxn modelId="{DFE0C461-0CC8-4ADC-8047-DE07D6F737E9}" type="presOf" srcId="{DF1F57A1-87DF-492D-AD57-6CBF7A0F2965}" destId="{F1214D5C-EB4A-49AA-9EC1-0711FB145642}" srcOrd="0" destOrd="3" presId="urn:microsoft.com/office/officeart/2005/8/layout/process3"/>
    <dgm:cxn modelId="{9F87E82D-832A-4B1E-900A-A0889427C24F}" type="presOf" srcId="{5F383272-8F46-45E8-A554-CBC28C8FDD5A}" destId="{3338CA17-DC14-452B-9F51-61218E51454F}" srcOrd="0" destOrd="0" presId="urn:microsoft.com/office/officeart/2005/8/layout/process3"/>
    <dgm:cxn modelId="{43C04125-B175-48DB-88EF-1FCFAAA0CAE2}" srcId="{990A2FB4-3484-4656-9B07-979FD376E654}" destId="{14FB5CCB-0A23-4343-992F-FF15C6C51AAC}" srcOrd="2" destOrd="0" parTransId="{95ABB65F-6E20-4964-BABA-0B2CE31AE60C}" sibTransId="{BC30EA81-845F-4E63-BF70-2EE30AB208E9}"/>
    <dgm:cxn modelId="{6EA08E53-DE01-4CAE-86D6-64881A2636C9}" type="presOf" srcId="{6F1C0484-C566-4027-A1AF-9C4748117A6E}" destId="{7F63A5FB-B233-467F-BA25-4C0AED83A7A4}" srcOrd="1" destOrd="0" presId="urn:microsoft.com/office/officeart/2005/8/layout/process3"/>
    <dgm:cxn modelId="{A98FD7B2-6E31-4BDF-B6F0-045CCC4A5453}" srcId="{C70E606F-A170-4331-83A6-44061533F7F3}" destId="{8B76B722-9A36-40E6-932D-FBC761686AAD}" srcOrd="2" destOrd="0" parTransId="{0B65DB01-68E6-409D-8E8D-A64ED00DEBC1}" sibTransId="{198756E5-3D99-4F81-8EF6-CC24DEE764FA}"/>
    <dgm:cxn modelId="{99FEBA6A-1C70-4368-8237-1AA8639A3EDA}" type="presOf" srcId="{C70E606F-A170-4331-83A6-44061533F7F3}" destId="{8A465560-4BE7-4C77-938C-2DB4BFB325D1}" srcOrd="1" destOrd="0" presId="urn:microsoft.com/office/officeart/2005/8/layout/process3"/>
    <dgm:cxn modelId="{03AEABFD-08BD-4959-8915-4B9027C37911}" srcId="{C70E606F-A170-4331-83A6-44061533F7F3}" destId="{DF1F57A1-87DF-492D-AD57-6CBF7A0F2965}" srcOrd="3" destOrd="0" parTransId="{A9A69ED3-393E-4B31-B36F-56AA7F2D4CBB}" sibTransId="{DEF35C21-897D-46EF-B8FC-8F0D510F473B}"/>
    <dgm:cxn modelId="{3AB060D4-A35C-452B-A54F-AAE06688FB5F}" srcId="{B8ABD00A-7646-41BA-A23E-C6AAF6A619FC}" destId="{990A2FB4-3484-4656-9B07-979FD376E654}" srcOrd="2" destOrd="0" parTransId="{489C5D6E-D61C-4E99-9084-0B02BE3DF8DE}" sibTransId="{87C181CB-E48A-4717-99A0-BFEF3437669C}"/>
    <dgm:cxn modelId="{C1C582E5-B09F-4A6A-B030-1F33A41C0F51}" srcId="{B8ABD00A-7646-41BA-A23E-C6AAF6A619FC}" destId="{C70E606F-A170-4331-83A6-44061533F7F3}" srcOrd="0" destOrd="0" parTransId="{03230C40-9A35-47E9-86DF-8B4D26C2409F}" sibTransId="{6F1C0484-C566-4027-A1AF-9C4748117A6E}"/>
    <dgm:cxn modelId="{1BC6BB13-B32F-43BA-A3BA-3A23EF74298B}" type="presOf" srcId="{990A2FB4-3484-4656-9B07-979FD376E654}" destId="{D11BF6BD-4AF6-4CC8-8E9E-398EF8CCB2A2}" srcOrd="1" destOrd="0" presId="urn:microsoft.com/office/officeart/2005/8/layout/process3"/>
    <dgm:cxn modelId="{497E9EED-DC30-4CFD-9E1F-8B1FB9802DE8}" type="presOf" srcId="{14FB5CCB-0A23-4343-992F-FF15C6C51AAC}" destId="{39EBDA3E-FA6F-4153-8417-906181ECE3A8}" srcOrd="0" destOrd="2" presId="urn:microsoft.com/office/officeart/2005/8/layout/process3"/>
    <dgm:cxn modelId="{BD3313D0-7D08-4E49-B9C9-1184ABBEED62}" type="presOf" srcId="{990A2FB4-3484-4656-9B07-979FD376E654}" destId="{B5A394F7-EDEB-403F-83AB-C2BC80EB11B4}" srcOrd="0" destOrd="0" presId="urn:microsoft.com/office/officeart/2005/8/layout/process3"/>
    <dgm:cxn modelId="{1D0AAA98-BB5D-4178-AE2B-3E036E3278BB}" type="presParOf" srcId="{E4515633-C4FB-46AE-8F89-16A429E41EAA}" destId="{81AA3A3C-FB70-47F4-924F-1FE26DF3C474}" srcOrd="0" destOrd="0" presId="urn:microsoft.com/office/officeart/2005/8/layout/process3"/>
    <dgm:cxn modelId="{77FA358E-40AF-4BC8-A28D-059EC0F593FF}" type="presParOf" srcId="{81AA3A3C-FB70-47F4-924F-1FE26DF3C474}" destId="{79F2F192-706E-4B49-8C14-6A15DAB47BFC}" srcOrd="0" destOrd="0" presId="urn:microsoft.com/office/officeart/2005/8/layout/process3"/>
    <dgm:cxn modelId="{C5D94EB1-731F-41B9-809E-50108C748E00}" type="presParOf" srcId="{81AA3A3C-FB70-47F4-924F-1FE26DF3C474}" destId="{8A465560-4BE7-4C77-938C-2DB4BFB325D1}" srcOrd="1" destOrd="0" presId="urn:microsoft.com/office/officeart/2005/8/layout/process3"/>
    <dgm:cxn modelId="{A753EEF0-7601-41AA-92E0-343F98A28B53}" type="presParOf" srcId="{81AA3A3C-FB70-47F4-924F-1FE26DF3C474}" destId="{F1214D5C-EB4A-49AA-9EC1-0711FB145642}" srcOrd="2" destOrd="0" presId="urn:microsoft.com/office/officeart/2005/8/layout/process3"/>
    <dgm:cxn modelId="{885A0403-0CDE-4BA1-A53C-AD785B3295F5}" type="presParOf" srcId="{E4515633-C4FB-46AE-8F89-16A429E41EAA}" destId="{E5EDD33B-8DBF-4DD5-8941-8FD3657428A8}" srcOrd="1" destOrd="0" presId="urn:microsoft.com/office/officeart/2005/8/layout/process3"/>
    <dgm:cxn modelId="{08C42F11-DC56-4993-9353-DA36126A0A58}" type="presParOf" srcId="{E5EDD33B-8DBF-4DD5-8941-8FD3657428A8}" destId="{7F63A5FB-B233-467F-BA25-4C0AED83A7A4}" srcOrd="0" destOrd="0" presId="urn:microsoft.com/office/officeart/2005/8/layout/process3"/>
    <dgm:cxn modelId="{10AA658F-E61D-4268-9E37-38BB657761B6}" type="presParOf" srcId="{E4515633-C4FB-46AE-8F89-16A429E41EAA}" destId="{9E50FF1F-8C10-456A-8298-71EFB8E2A9A2}" srcOrd="2" destOrd="0" presId="urn:microsoft.com/office/officeart/2005/8/layout/process3"/>
    <dgm:cxn modelId="{2F95C872-C08F-4C49-A985-4F2666459615}" type="presParOf" srcId="{9E50FF1F-8C10-456A-8298-71EFB8E2A9A2}" destId="{3338CA17-DC14-452B-9F51-61218E51454F}" srcOrd="0" destOrd="0" presId="urn:microsoft.com/office/officeart/2005/8/layout/process3"/>
    <dgm:cxn modelId="{0946E64A-1FED-4CA2-884B-38C54121C003}" type="presParOf" srcId="{9E50FF1F-8C10-456A-8298-71EFB8E2A9A2}" destId="{0A22BE99-4606-474D-94D7-A920800C8FCE}" srcOrd="1" destOrd="0" presId="urn:microsoft.com/office/officeart/2005/8/layout/process3"/>
    <dgm:cxn modelId="{730483F3-98ED-4B49-852A-84D525BF2F75}" type="presParOf" srcId="{9E50FF1F-8C10-456A-8298-71EFB8E2A9A2}" destId="{F0B892E5-6D72-4BF5-9293-200B27721FD2}" srcOrd="2" destOrd="0" presId="urn:microsoft.com/office/officeart/2005/8/layout/process3"/>
    <dgm:cxn modelId="{B5544E5B-2151-4277-A221-54BEDF038EBC}" type="presParOf" srcId="{E4515633-C4FB-46AE-8F89-16A429E41EAA}" destId="{527F8E1D-16E9-4142-9078-1C3AB013228B}" srcOrd="3" destOrd="0" presId="urn:microsoft.com/office/officeart/2005/8/layout/process3"/>
    <dgm:cxn modelId="{D0B4E624-79F2-437A-8FEC-01E4D9FB18EC}" type="presParOf" srcId="{527F8E1D-16E9-4142-9078-1C3AB013228B}" destId="{5D3C8C67-DD2D-42AD-ABF6-F935A213C4D3}" srcOrd="0" destOrd="0" presId="urn:microsoft.com/office/officeart/2005/8/layout/process3"/>
    <dgm:cxn modelId="{CA8C0343-4F9C-43A2-A658-DDD2A4D27800}" type="presParOf" srcId="{E4515633-C4FB-46AE-8F89-16A429E41EAA}" destId="{86C35026-78DF-4C53-91CF-57E55772E183}" srcOrd="4" destOrd="0" presId="urn:microsoft.com/office/officeart/2005/8/layout/process3"/>
    <dgm:cxn modelId="{991F8B3D-60D2-4212-A0A0-BE085FDD2E55}" type="presParOf" srcId="{86C35026-78DF-4C53-91CF-57E55772E183}" destId="{B5A394F7-EDEB-403F-83AB-C2BC80EB11B4}" srcOrd="0" destOrd="0" presId="urn:microsoft.com/office/officeart/2005/8/layout/process3"/>
    <dgm:cxn modelId="{1A8FAE14-616B-4601-AA85-E6DBD9BC7641}" type="presParOf" srcId="{86C35026-78DF-4C53-91CF-57E55772E183}" destId="{D11BF6BD-4AF6-4CC8-8E9E-398EF8CCB2A2}" srcOrd="1" destOrd="0" presId="urn:microsoft.com/office/officeart/2005/8/layout/process3"/>
    <dgm:cxn modelId="{1CBE1CA1-18AB-4DD6-AD4C-E501D8353B6E}" type="presParOf" srcId="{86C35026-78DF-4C53-91CF-57E55772E183}" destId="{39EBDA3E-FA6F-4153-8417-906181ECE3A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65560-4BE7-4C77-938C-2DB4BFB325D1}">
      <dsp:nvSpPr>
        <dsp:cNvPr id="0" name=""/>
        <dsp:cNvSpPr/>
      </dsp:nvSpPr>
      <dsp:spPr>
        <a:xfrm>
          <a:off x="4042" y="1594764"/>
          <a:ext cx="1838086" cy="734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Analyze</a:t>
          </a:r>
        </a:p>
      </dsp:txBody>
      <dsp:txXfrm>
        <a:off x="4042" y="1594764"/>
        <a:ext cx="1838086" cy="489600"/>
      </dsp:txXfrm>
    </dsp:sp>
    <dsp:sp modelId="{F1214D5C-EB4A-49AA-9EC1-0711FB145642}">
      <dsp:nvSpPr>
        <dsp:cNvPr id="0" name=""/>
        <dsp:cNvSpPr/>
      </dsp:nvSpPr>
      <dsp:spPr>
        <a:xfrm>
          <a:off x="380518" y="2084364"/>
          <a:ext cx="1838086" cy="173953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Infrastructure</a:t>
          </a:r>
        </a:p>
        <a:p>
          <a:pPr marL="171450" lvl="1" indent="-171450" algn="l" defTabSz="755650">
            <a:lnSpc>
              <a:spcPct val="90000"/>
            </a:lnSpc>
            <a:spcBef>
              <a:spcPct val="0"/>
            </a:spcBef>
            <a:spcAft>
              <a:spcPct val="15000"/>
            </a:spcAft>
            <a:buChar char="••"/>
          </a:pPr>
          <a:r>
            <a:rPr lang="en-US" sz="1700" kern="1200" dirty="0"/>
            <a:t>Configuration</a:t>
          </a:r>
        </a:p>
        <a:p>
          <a:pPr marL="171450" lvl="1" indent="-171450" algn="l" defTabSz="755650">
            <a:lnSpc>
              <a:spcPct val="90000"/>
            </a:lnSpc>
            <a:spcBef>
              <a:spcPct val="0"/>
            </a:spcBef>
            <a:spcAft>
              <a:spcPct val="15000"/>
            </a:spcAft>
            <a:buChar char="••"/>
          </a:pPr>
          <a:r>
            <a:rPr lang="en-US" sz="1700" kern="1200" dirty="0"/>
            <a:t>Solution</a:t>
          </a:r>
        </a:p>
        <a:p>
          <a:pPr marL="171450" lvl="1" indent="-171450" algn="l" defTabSz="755650">
            <a:lnSpc>
              <a:spcPct val="90000"/>
            </a:lnSpc>
            <a:spcBef>
              <a:spcPct val="0"/>
            </a:spcBef>
            <a:spcAft>
              <a:spcPct val="15000"/>
            </a:spcAft>
            <a:buChar char="••"/>
          </a:pPr>
          <a:r>
            <a:rPr lang="en-US" sz="1700" kern="1200" dirty="0"/>
            <a:t>…</a:t>
          </a:r>
        </a:p>
      </dsp:txBody>
      <dsp:txXfrm>
        <a:off x="431467" y="2135313"/>
        <a:ext cx="1736188" cy="1637640"/>
      </dsp:txXfrm>
    </dsp:sp>
    <dsp:sp modelId="{E5EDD33B-8DBF-4DD5-8941-8FD3657428A8}">
      <dsp:nvSpPr>
        <dsp:cNvPr id="0" name=""/>
        <dsp:cNvSpPr/>
      </dsp:nvSpPr>
      <dsp:spPr>
        <a:xfrm>
          <a:off x="2120776" y="1610749"/>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20776" y="1702275"/>
        <a:ext cx="453443" cy="274578"/>
      </dsp:txXfrm>
    </dsp:sp>
    <dsp:sp modelId="{0A22BE99-4606-474D-94D7-A920800C8FCE}">
      <dsp:nvSpPr>
        <dsp:cNvPr id="0" name=""/>
        <dsp:cNvSpPr/>
      </dsp:nvSpPr>
      <dsp:spPr>
        <a:xfrm>
          <a:off x="2956718" y="1594764"/>
          <a:ext cx="1838086" cy="734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Prepare</a:t>
          </a:r>
        </a:p>
      </dsp:txBody>
      <dsp:txXfrm>
        <a:off x="2956718" y="1594764"/>
        <a:ext cx="1838086" cy="489600"/>
      </dsp:txXfrm>
    </dsp:sp>
    <dsp:sp modelId="{F0B892E5-6D72-4BF5-9293-200B27721FD2}">
      <dsp:nvSpPr>
        <dsp:cNvPr id="0" name=""/>
        <dsp:cNvSpPr/>
      </dsp:nvSpPr>
      <dsp:spPr>
        <a:xfrm>
          <a:off x="3333194" y="2084364"/>
          <a:ext cx="1838086" cy="173953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Deploy base infrastructure</a:t>
          </a:r>
        </a:p>
        <a:p>
          <a:pPr marL="171450" lvl="1" indent="-171450" algn="l" defTabSz="755650">
            <a:lnSpc>
              <a:spcPct val="90000"/>
            </a:lnSpc>
            <a:spcBef>
              <a:spcPct val="0"/>
            </a:spcBef>
            <a:spcAft>
              <a:spcPct val="15000"/>
            </a:spcAft>
            <a:buChar char="••"/>
          </a:pPr>
          <a:r>
            <a:rPr lang="en-US" sz="1700" kern="1200" dirty="0"/>
            <a:t>Deploy solution infrastructure</a:t>
          </a:r>
        </a:p>
      </dsp:txBody>
      <dsp:txXfrm>
        <a:off x="3384143" y="2135313"/>
        <a:ext cx="1736188" cy="1637640"/>
      </dsp:txXfrm>
    </dsp:sp>
    <dsp:sp modelId="{527F8E1D-16E9-4142-9078-1C3AB013228B}">
      <dsp:nvSpPr>
        <dsp:cNvPr id="0" name=""/>
        <dsp:cNvSpPr/>
      </dsp:nvSpPr>
      <dsp:spPr>
        <a:xfrm>
          <a:off x="5073452" y="1610749"/>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073452" y="1702275"/>
        <a:ext cx="453443" cy="274578"/>
      </dsp:txXfrm>
    </dsp:sp>
    <dsp:sp modelId="{D11BF6BD-4AF6-4CC8-8E9E-398EF8CCB2A2}">
      <dsp:nvSpPr>
        <dsp:cNvPr id="0" name=""/>
        <dsp:cNvSpPr/>
      </dsp:nvSpPr>
      <dsp:spPr>
        <a:xfrm>
          <a:off x="5909394" y="1594764"/>
          <a:ext cx="1838086" cy="734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Migrate</a:t>
          </a:r>
        </a:p>
      </dsp:txBody>
      <dsp:txXfrm>
        <a:off x="5909394" y="1594764"/>
        <a:ext cx="1838086" cy="489600"/>
      </dsp:txXfrm>
    </dsp:sp>
    <dsp:sp modelId="{39EBDA3E-FA6F-4153-8417-906181ECE3A8}">
      <dsp:nvSpPr>
        <dsp:cNvPr id="0" name=""/>
        <dsp:cNvSpPr/>
      </dsp:nvSpPr>
      <dsp:spPr>
        <a:xfrm>
          <a:off x="6285870" y="2084364"/>
          <a:ext cx="1838086" cy="173953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Deploy Solution</a:t>
          </a:r>
        </a:p>
        <a:p>
          <a:pPr marL="171450" lvl="1" indent="-171450" algn="l" defTabSz="755650">
            <a:lnSpc>
              <a:spcPct val="90000"/>
            </a:lnSpc>
            <a:spcBef>
              <a:spcPct val="0"/>
            </a:spcBef>
            <a:spcAft>
              <a:spcPct val="15000"/>
            </a:spcAft>
            <a:buChar char="••"/>
          </a:pPr>
          <a:r>
            <a:rPr lang="en-US" sz="1700" kern="1200" dirty="0"/>
            <a:t>Migrate data</a:t>
          </a:r>
        </a:p>
        <a:p>
          <a:pPr marL="171450" lvl="1" indent="-171450" algn="l" defTabSz="755650">
            <a:lnSpc>
              <a:spcPct val="90000"/>
            </a:lnSpc>
            <a:spcBef>
              <a:spcPct val="0"/>
            </a:spcBef>
            <a:spcAft>
              <a:spcPct val="15000"/>
            </a:spcAft>
            <a:buChar char="••"/>
          </a:pPr>
          <a:r>
            <a:rPr lang="en-US" sz="1700" kern="1200" dirty="0"/>
            <a:t>Configure the solution</a:t>
          </a:r>
        </a:p>
      </dsp:txBody>
      <dsp:txXfrm>
        <a:off x="6336819" y="2135313"/>
        <a:ext cx="1736188" cy="16376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76193-8BD6-4806-BBAD-76000B233447}" type="datetimeFigureOut">
              <a:rPr lang="en-US" smtClean="0"/>
              <a:t>14-01-2016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9050-ECBC-4706-AA5F-C061ABCE0250}" type="slidenum">
              <a:rPr lang="en-US" smtClean="0"/>
              <a:t>‹#›</a:t>
            </a:fld>
            <a:endParaRPr lang="en-US"/>
          </a:p>
        </p:txBody>
      </p:sp>
    </p:spTree>
    <p:extLst>
      <p:ext uri="{BB962C8B-B14F-4D97-AF65-F5344CB8AC3E}">
        <p14:creationId xmlns:p14="http://schemas.microsoft.com/office/powerpoint/2010/main" val="291021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blogs.technet.com/b/dataplatforminsider/archive/2014/09/25/using-ssds-in-azure-vms-to-store-sql-server-tempdb-and-buffer-pool-extensions.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msdn.microsoft.com/en-us/library/ee410782.aspx"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_Best_practices_and"/></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anage.windowsazure.com/"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aka.ms/azurecosttoo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a:t>
            </a:fld>
            <a:endParaRPr lang="en-US"/>
          </a:p>
        </p:txBody>
      </p:sp>
    </p:spTree>
    <p:extLst>
      <p:ext uri="{BB962C8B-B14F-4D97-AF65-F5344CB8AC3E}">
        <p14:creationId xmlns:p14="http://schemas.microsoft.com/office/powerpoint/2010/main" val="1738376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1_VMExtension Demo.docx</a:t>
            </a:r>
          </a:p>
        </p:txBody>
      </p:sp>
      <p:sp>
        <p:nvSpPr>
          <p:cNvPr id="4" name="Slide Number Placeholder 3"/>
          <p:cNvSpPr>
            <a:spLocks noGrp="1"/>
          </p:cNvSpPr>
          <p:nvPr>
            <p:ph type="sldNum" sz="quarter" idx="10"/>
          </p:nvPr>
        </p:nvSpPr>
        <p:spPr/>
        <p:txBody>
          <a:bodyPr/>
          <a:lstStyle/>
          <a:p>
            <a:fld id="{7A2D9050-ECBC-4706-AA5F-C061ABCE0250}" type="slidenum">
              <a:rPr lang="en-US" smtClean="0"/>
              <a:t>11</a:t>
            </a:fld>
            <a:endParaRPr lang="en-US"/>
          </a:p>
        </p:txBody>
      </p:sp>
    </p:spTree>
    <p:extLst>
      <p:ext uri="{BB962C8B-B14F-4D97-AF65-F5344CB8AC3E}">
        <p14:creationId xmlns:p14="http://schemas.microsoft.com/office/powerpoint/2010/main" val="782862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Scale Sets are an Azure Compute resource you can use to deploy and manage a collection of virtual machines as a set. </a:t>
            </a:r>
          </a:p>
          <a:p>
            <a:endParaRPr lang="en-US" dirty="0"/>
          </a:p>
          <a:p>
            <a:r>
              <a:rPr lang="en-US" dirty="0"/>
              <a:t>Scale sets are designed for building large-scale services for big compute, big data, and containerized workload scenarios.</a:t>
            </a:r>
          </a:p>
          <a:p>
            <a:endParaRPr lang="en-US" dirty="0"/>
          </a:p>
          <a:p>
            <a:r>
              <a:rPr lang="en-US" dirty="0"/>
              <a:t>Scale set VMs are configured identically and this enables them to scale out and in rapidly and automatically. Integrating with Azure Insights </a:t>
            </a:r>
            <a:r>
              <a:rPr lang="en-US" dirty="0" err="1"/>
              <a:t>Autoscale</a:t>
            </a:r>
            <a:r>
              <a:rPr lang="en-US" dirty="0"/>
              <a:t>, you get true auto scale with no need to pre-provision VMs</a:t>
            </a:r>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12</a:t>
            </a:fld>
            <a:endParaRPr lang="en-US"/>
          </a:p>
        </p:txBody>
      </p:sp>
    </p:spTree>
    <p:extLst>
      <p:ext uri="{BB962C8B-B14F-4D97-AF65-F5344CB8AC3E}">
        <p14:creationId xmlns:p14="http://schemas.microsoft.com/office/powerpoint/2010/main" val="4291862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dive into the first workload, AD on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13</a:t>
            </a:fld>
            <a:endParaRPr lang="en-US"/>
          </a:p>
        </p:txBody>
      </p:sp>
    </p:spTree>
    <p:extLst>
      <p:ext uri="{BB962C8B-B14F-4D97-AF65-F5344CB8AC3E}">
        <p14:creationId xmlns:p14="http://schemas.microsoft.com/office/powerpoint/2010/main" val="263237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Many of the Microsoft Servers (like Exchange and SharePoint) require an Active Directory. If you want to move them to Azure you will need to provide AD Services to the servers running in Azure. This can be done by deploying AD Domain controllers to Azure</a:t>
            </a:r>
          </a:p>
          <a:p>
            <a:endParaRPr lang="en-US" baseline="0" dirty="0"/>
          </a:p>
          <a:p>
            <a:r>
              <a:rPr lang="en-US" baseline="0" dirty="0"/>
              <a:t>You can also use AD in Azure for disaster recovery scenarios, this will be covered in more detail in the Hybrid session</a:t>
            </a:r>
          </a:p>
          <a:p>
            <a:endParaRPr lang="en-US" baseline="0" dirty="0"/>
          </a:p>
          <a:p>
            <a:r>
              <a:rPr lang="en-US" baseline="0" dirty="0"/>
              <a:t>Some other common workloads that require AD are hybrid or dev and test. </a:t>
            </a:r>
          </a:p>
        </p:txBody>
      </p:sp>
      <p:sp>
        <p:nvSpPr>
          <p:cNvPr id="4" name="Slide Number Placeholder 3"/>
          <p:cNvSpPr>
            <a:spLocks noGrp="1"/>
          </p:cNvSpPr>
          <p:nvPr>
            <p:ph type="sldNum" sz="quarter" idx="10"/>
          </p:nvPr>
        </p:nvSpPr>
        <p:spPr/>
        <p:txBody>
          <a:bodyPr/>
          <a:lstStyle/>
          <a:p>
            <a:fld id="{7A2D9050-ECBC-4706-AA5F-C061ABCE0250}" type="slidenum">
              <a:rPr lang="en-US" smtClean="0"/>
              <a:t>14</a:t>
            </a:fld>
            <a:endParaRPr lang="en-US"/>
          </a:p>
        </p:txBody>
      </p:sp>
    </p:spTree>
    <p:extLst>
      <p:ext uri="{BB962C8B-B14F-4D97-AF65-F5344CB8AC3E}">
        <p14:creationId xmlns:p14="http://schemas.microsoft.com/office/powerpoint/2010/main" val="250791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3 main mays our customers are using AD in Azure today.</a:t>
            </a:r>
          </a:p>
          <a:p>
            <a:endParaRPr lang="en-US" baseline="0" dirty="0"/>
          </a:p>
          <a:p>
            <a:r>
              <a:rPr lang="en-US" baseline="0" dirty="0"/>
              <a:t>In the first scenario you setup a site to site VPN connection to provide AD services to Servers running in Azure. Even though this scenario does not require the deployment of a Domain controller in Azure it is a best practice to host Domain Controllers close to the Servers to improve authentication</a:t>
            </a:r>
          </a:p>
          <a:p>
            <a:endParaRPr lang="en-US" baseline="0" dirty="0"/>
          </a:p>
          <a:p>
            <a:r>
              <a:rPr lang="en-US" baseline="0" dirty="0"/>
              <a:t>The second scenario is actually the same as the first one but in this case the customer does deploy Domain controllers to Azure</a:t>
            </a:r>
          </a:p>
          <a:p>
            <a:endParaRPr lang="en-US" baseline="0" dirty="0"/>
          </a:p>
          <a:p>
            <a:r>
              <a:rPr lang="en-US" baseline="0" dirty="0"/>
              <a:t>The third option is for cases where you have standalone environments in Azure with no connectivity to On-Premises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15</a:t>
            </a:fld>
            <a:endParaRPr lang="en-US"/>
          </a:p>
        </p:txBody>
      </p:sp>
    </p:spTree>
    <p:extLst>
      <p:ext uri="{BB962C8B-B14F-4D97-AF65-F5344CB8AC3E}">
        <p14:creationId xmlns:p14="http://schemas.microsoft.com/office/powerpoint/2010/main" val="1251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new DC is added,</a:t>
            </a:r>
            <a:r>
              <a:rPr lang="en-US" baseline="0" dirty="0"/>
              <a:t> DNS will be configured upon </a:t>
            </a:r>
            <a:r>
              <a:rPr lang="en-US" baseline="0" dirty="0" err="1"/>
              <a:t>DCPromo</a:t>
            </a:r>
            <a:r>
              <a:rPr lang="en-US" baseline="0" dirty="0"/>
              <a:t>. You can assign a static IP/reservation once the VM is provisioned</a:t>
            </a:r>
            <a:endParaRPr lang="en-US" dirty="0"/>
          </a:p>
          <a:p>
            <a:r>
              <a:rPr lang="en-US" dirty="0"/>
              <a:t>The normal C drive is set to read/write</a:t>
            </a:r>
            <a:r>
              <a:rPr lang="en-US" baseline="0" dirty="0"/>
              <a:t> cache. You need a separate disk before you run </a:t>
            </a:r>
            <a:r>
              <a:rPr lang="en-US" baseline="0" dirty="0" err="1"/>
              <a:t>DCPromo</a:t>
            </a:r>
            <a:r>
              <a:rPr lang="en-US" baseline="0" dirty="0"/>
              <a:t>, attach a disk with no caching or read/only. DO NOT USE C Or D drive. You will see an example of that in a later demo.</a:t>
            </a:r>
          </a:p>
          <a:p>
            <a:endParaRPr lang="en-US" baseline="0" dirty="0"/>
          </a:p>
          <a:p>
            <a:r>
              <a:rPr lang="en-US" baseline="0" dirty="0"/>
              <a:t>We will discuss IPs and SYSVOL in a later section. Also, VMS have public IPs by default. We will talk about ways to isolate DCs from the public internet later.</a:t>
            </a:r>
          </a:p>
          <a:p>
            <a:endParaRPr lang="en-US" baseline="0" dirty="0"/>
          </a:p>
          <a:p>
            <a:r>
              <a:rPr lang="en-US" baseline="0" dirty="0"/>
              <a:t>In a hybrid scenario - for replication, configure the AD Sites and services to ensure that you are not incurring additional network traffic due to bad routes</a:t>
            </a:r>
          </a:p>
          <a:p>
            <a:endParaRPr lang="en-US" baseline="0" dirty="0"/>
          </a:p>
          <a:p>
            <a:r>
              <a:rPr lang="en-US" baseline="0" dirty="0"/>
              <a:t>C</a:t>
            </a:r>
            <a:r>
              <a:rPr lang="en-US" dirty="0"/>
              <a:t>onsider memory intensive machines for large ADs</a:t>
            </a:r>
            <a:r>
              <a:rPr lang="en-US" baseline="0" dirty="0"/>
              <a:t> as AD is a memory intensive</a:t>
            </a:r>
            <a:endParaRPr lang="en-US" dirty="0"/>
          </a:p>
          <a:p>
            <a:r>
              <a:rPr lang="en-US" dirty="0"/>
              <a:t>Azure Application Access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16</a:t>
            </a:fld>
            <a:endParaRPr lang="en-US"/>
          </a:p>
        </p:txBody>
      </p:sp>
    </p:spTree>
    <p:extLst>
      <p:ext uri="{BB962C8B-B14F-4D97-AF65-F5344CB8AC3E}">
        <p14:creationId xmlns:p14="http://schemas.microsoft.com/office/powerpoint/2010/main" val="696556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Deploy a Windows Azure Virtual Network</a:t>
            </a:r>
          </a:p>
          <a:p>
            <a:pPr marL="228600" indent="-228600">
              <a:buFont typeface="+mj-lt"/>
              <a:buAutoNum type="arabicPeriod"/>
            </a:pPr>
            <a:r>
              <a:rPr lang="en-US" dirty="0"/>
              <a:t>By default,</a:t>
            </a:r>
            <a:r>
              <a:rPr lang="en-US" baseline="0" dirty="0"/>
              <a:t> VMS </a:t>
            </a:r>
            <a:r>
              <a:rPr lang="en-US" dirty="0"/>
              <a:t>Use DHCP-leased addresses on your virtual DCs. this is NOT an option</a:t>
            </a:r>
          </a:p>
          <a:p>
            <a:pPr marL="228600" indent="-228600">
              <a:buFont typeface="+mj-lt"/>
              <a:buAutoNum type="arabicPeriod"/>
            </a:pPr>
            <a:r>
              <a:rPr lang="en-US" dirty="0"/>
              <a:t>Install and configure Windows Server DNS on the domain controller(s) in Windows Azure</a:t>
            </a:r>
          </a:p>
          <a:p>
            <a:pPr marL="228600" indent="-228600">
              <a:buFont typeface="+mj-lt"/>
              <a:buAutoNum type="arabicPeriod"/>
            </a:pPr>
            <a:r>
              <a:rPr lang="en-US" dirty="0"/>
              <a:t>Configure both the DCs’ and the domain-members’ DNS client resolver settings as follows: </a:t>
            </a:r>
          </a:p>
          <a:p>
            <a:pPr marL="685800" lvl="1" indent="-228600">
              <a:buFont typeface="+mj-lt"/>
              <a:buAutoNum type="arabicPeriod"/>
            </a:pPr>
            <a:r>
              <a:rPr lang="en-US" b="1" dirty="0"/>
              <a:t>Preferred DNS server</a:t>
            </a:r>
            <a:r>
              <a:rPr lang="en-US" dirty="0"/>
              <a:t>: on-premises DNS IP address if using</a:t>
            </a:r>
            <a:r>
              <a:rPr lang="en-US" baseline="0" dirty="0"/>
              <a:t> Hybrid</a:t>
            </a:r>
          </a:p>
          <a:p>
            <a:pPr marL="685800" lvl="1" indent="-228600">
              <a:buFont typeface="+mj-lt"/>
              <a:buAutoNum type="arabicPeriod"/>
            </a:pPr>
            <a:r>
              <a:rPr lang="en-US" b="1" dirty="0"/>
              <a:t>Alternate DNS server</a:t>
            </a:r>
            <a:r>
              <a:rPr lang="en-US" dirty="0"/>
              <a:t>: loopback address or another DNS server running on a DC on the same virtual network</a:t>
            </a:r>
          </a:p>
          <a:p>
            <a:pPr marL="228600" lvl="0" indent="-228600">
              <a:buFont typeface="+mj-lt"/>
              <a:buAutoNum type="arabicPeriod"/>
            </a:pPr>
            <a:r>
              <a:rPr lang="en-US" dirty="0"/>
              <a:t>Always create at least 2</a:t>
            </a:r>
          </a:p>
          <a:p>
            <a:pPr lvl="1">
              <a:buFont typeface="Arial"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17</a:t>
            </a:fld>
            <a:endParaRPr lang="en-US"/>
          </a:p>
        </p:txBody>
      </p:sp>
    </p:spTree>
    <p:extLst>
      <p:ext uri="{BB962C8B-B14F-4D97-AF65-F5344CB8AC3E}">
        <p14:creationId xmlns:p14="http://schemas.microsoft.com/office/powerpoint/2010/main" val="85533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Healing: “In the unlikely event of a change in cabin-pressure, oxygen masks will automatically drop from the ceiling above you…”</a:t>
            </a:r>
          </a:p>
          <a:p>
            <a:pPr lvl="1"/>
            <a:r>
              <a:rPr lang="en-US" dirty="0"/>
              <a:t>joking aside, let’s briefly discuss the unplanned events</a:t>
            </a:r>
          </a:p>
          <a:p>
            <a:pPr lvl="1"/>
            <a:r>
              <a:rPr lang="en-US" dirty="0"/>
              <a:t>as unlikely and unplanned as they most certainly are, we still need to understand what happens</a:t>
            </a:r>
          </a:p>
          <a:p>
            <a:pPr lvl="1"/>
            <a:endParaRPr lang="en-US" dirty="0"/>
          </a:p>
          <a:p>
            <a:r>
              <a:rPr lang="en-US" dirty="0"/>
              <a:t>What effect does </a:t>
            </a:r>
            <a:r>
              <a:rPr lang="en-US" i="1" dirty="0"/>
              <a:t>service-healing</a:t>
            </a:r>
            <a:r>
              <a:rPr lang="en-US" dirty="0"/>
              <a:t> have on domain controllers?</a:t>
            </a:r>
          </a:p>
          <a:p>
            <a:pPr lvl="1"/>
            <a:r>
              <a:rPr lang="en-US" dirty="0"/>
              <a:t>the MAC address of the domain controller </a:t>
            </a:r>
            <a:r>
              <a:rPr lang="en-US" i="1" dirty="0"/>
              <a:t>WILL </a:t>
            </a:r>
            <a:r>
              <a:rPr lang="en-US" dirty="0"/>
              <a:t>change</a:t>
            </a:r>
          </a:p>
          <a:p>
            <a:pPr lvl="1"/>
            <a:r>
              <a:rPr lang="en-US" dirty="0"/>
              <a:t>the processor/CPU ID of the VM </a:t>
            </a:r>
            <a:r>
              <a:rPr lang="en-US" i="1" dirty="0"/>
              <a:t>WILL </a:t>
            </a:r>
            <a:r>
              <a:rPr lang="en-US" dirty="0"/>
              <a:t>also change</a:t>
            </a:r>
          </a:p>
          <a:p>
            <a:pPr lvl="1"/>
            <a:r>
              <a:rPr lang="en-US" dirty="0"/>
              <a:t>the IP address of the VM </a:t>
            </a:r>
            <a:r>
              <a:rPr lang="en-US" i="1" dirty="0"/>
              <a:t>will NOT </a:t>
            </a:r>
            <a:r>
              <a:rPr lang="en-US" dirty="0"/>
              <a:t>change </a:t>
            </a:r>
          </a:p>
          <a:p>
            <a:pPr lvl="2"/>
            <a:r>
              <a:rPr lang="en-US" dirty="0"/>
              <a:t>requires that the VM is deployed on a Windows Azure virtual network</a:t>
            </a:r>
          </a:p>
          <a:p>
            <a:pPr lvl="1"/>
            <a:r>
              <a:rPr lang="en-US" dirty="0"/>
              <a:t>writes to Active Directory’s DIT/logs/</a:t>
            </a:r>
            <a:r>
              <a:rPr lang="en-US" dirty="0" err="1"/>
              <a:t>sysvol</a:t>
            </a:r>
            <a:r>
              <a:rPr lang="en-US" dirty="0"/>
              <a:t> </a:t>
            </a:r>
            <a:r>
              <a:rPr lang="en-US" i="1" dirty="0"/>
              <a:t>will NOT </a:t>
            </a:r>
            <a:r>
              <a:rPr lang="en-US" dirty="0"/>
              <a:t>be lost </a:t>
            </a:r>
          </a:p>
          <a:p>
            <a:pPr lvl="2"/>
            <a:r>
              <a:rPr lang="en-US" sz="2000" dirty="0"/>
              <a:t>requires that the Windows Azure disk-type holding them does not provide write-behind caching (use “data-disks”, not “OS-disks”)</a:t>
            </a:r>
          </a:p>
          <a:p>
            <a:endParaRPr lang="en-US" sz="1800" dirty="0"/>
          </a:p>
          <a:p>
            <a:r>
              <a:rPr lang="en-US" dirty="0"/>
              <a:t>Do the preceding behaviors affect Active Directory?</a:t>
            </a:r>
          </a:p>
          <a:p>
            <a:pPr lvl="1"/>
            <a:r>
              <a:rPr lang="en-US" sz="1800" dirty="0"/>
              <a:t>no, domain controllers take NO dependency on MAC address or processor/CPU ID</a:t>
            </a:r>
          </a:p>
          <a:p>
            <a:pPr lvl="2"/>
            <a:r>
              <a:rPr lang="en-US" sz="1700" dirty="0"/>
              <a:t>again, ensure you deploy the Active Directory DCs on a Windows Azure virtual network</a:t>
            </a:r>
          </a:p>
          <a:p>
            <a:pPr lvl="1"/>
            <a:r>
              <a:rPr lang="en-US" sz="1800" dirty="0"/>
              <a:t>ensure that writes to Active Directory’s databases are durable</a:t>
            </a:r>
          </a:p>
          <a:p>
            <a:pPr lvl="2"/>
            <a:r>
              <a:rPr lang="en-US" sz="1700" dirty="0"/>
              <a:t>use Windows Azure “data-disks”</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18</a:t>
            </a:fld>
            <a:endParaRPr lang="en-US"/>
          </a:p>
        </p:txBody>
      </p:sp>
    </p:spTree>
    <p:extLst>
      <p:ext uri="{BB962C8B-B14F-4D97-AF65-F5344CB8AC3E}">
        <p14:creationId xmlns:p14="http://schemas.microsoft.com/office/powerpoint/2010/main" val="2172787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USN and </a:t>
            </a:r>
            <a:r>
              <a:rPr lang="en-US" b="1" dirty="0" err="1"/>
              <a:t>InvocationID</a:t>
            </a:r>
            <a:endParaRPr lang="en-US" b="1" dirty="0"/>
          </a:p>
          <a:p>
            <a:r>
              <a:rPr lang="en-US" dirty="0"/>
              <a:t>AD DS, depends upon two logical increasing values :</a:t>
            </a:r>
          </a:p>
          <a:p>
            <a:r>
              <a:rPr lang="en-US" dirty="0"/>
              <a:t>a) USN (Update Sequence Number) that is assigned to transactions on each domain controller</a:t>
            </a:r>
          </a:p>
          <a:p>
            <a:r>
              <a:rPr lang="en-US" dirty="0"/>
              <a:t>b) </a:t>
            </a:r>
            <a:r>
              <a:rPr lang="en-US" dirty="0" err="1"/>
              <a:t>InvocationID</a:t>
            </a:r>
            <a:r>
              <a:rPr lang="en-US" dirty="0"/>
              <a:t>  that is the Active Directory database GUID, used to identify the database instance (version of the database).</a:t>
            </a:r>
          </a:p>
          <a:p>
            <a:r>
              <a:rPr lang="en-US" dirty="0"/>
              <a:t>Note : </a:t>
            </a:r>
            <a:r>
              <a:rPr lang="en-US" dirty="0" err="1"/>
              <a:t>InvocationID</a:t>
            </a:r>
            <a:r>
              <a:rPr lang="en-US" dirty="0"/>
              <a:t> is stored in an attribute on the NTDS Settings object</a:t>
            </a:r>
          </a:p>
          <a:p>
            <a:endParaRPr lang="en-US" dirty="0"/>
          </a:p>
          <a:p>
            <a:r>
              <a:rPr lang="en-US" b="1" dirty="0">
                <a:effectLst/>
              </a:rPr>
              <a:t>The relative identifier (RID) master</a:t>
            </a:r>
            <a:r>
              <a:rPr lang="en-US" dirty="0">
                <a:effectLst/>
              </a:rPr>
              <a:t>. The RID master allocates RIDs to all domain controllers to ensure that all security principals have a unique identifier. </a:t>
            </a:r>
            <a:br>
              <a:rPr lang="en-US" dirty="0">
                <a:effectLst/>
              </a:rPr>
            </a:br>
            <a:endParaRPr lang="en-US" dirty="0">
              <a:effectLst/>
            </a:endParaRPr>
          </a:p>
          <a:p>
            <a:r>
              <a:rPr lang="en-US" dirty="0">
                <a:effectLst/>
              </a:rPr>
              <a:t>You can create a new security principal object (user, group, or computer) on any domain controller. When you create a security principal object, the domain controller attaches a unique Security ID (SID) to the object. There are four elements of a domain SID, one of which is the RID for the domain. </a:t>
            </a:r>
          </a:p>
          <a:p>
            <a:endParaRPr lang="en-US" dirty="0">
              <a:effectLst/>
            </a:endParaRPr>
          </a:p>
          <a:p>
            <a:r>
              <a:rPr lang="en-US" dirty="0">
                <a:effectLst/>
              </a:rPr>
              <a:t>The following table describes the elements of the domain </a:t>
            </a:r>
            <a:r>
              <a:rPr lang="en-US" b="1" dirty="0">
                <a:effectLst/>
              </a:rPr>
              <a:t>SID: S-1-5-Y1-Y2-Y3-Y4</a:t>
            </a:r>
            <a:r>
              <a:rPr lang="en-US" dirty="0">
                <a:effectLst/>
              </a:rPr>
              <a:t>.</a:t>
            </a:r>
          </a:p>
          <a:p>
            <a:r>
              <a:rPr lang="en-US" b="1" dirty="0">
                <a:effectLst/>
              </a:rPr>
              <a:t>Elements of a Security Identifier (SID)</a:t>
            </a:r>
            <a:r>
              <a:rPr lang="en-US" dirty="0">
                <a:effectLst/>
              </a:rPr>
              <a:t> </a:t>
            </a:r>
          </a:p>
          <a:p>
            <a:pPr marL="171450" indent="-171450">
              <a:buFont typeface="Arial" panose="020B0604020202020204" pitchFamily="34" charset="0"/>
              <a:buChar char="•"/>
            </a:pPr>
            <a:r>
              <a:rPr lang="en-US" dirty="0">
                <a:effectLst/>
              </a:rPr>
              <a:t>S-1 - Indicates a revision 1 SID. At this time 1 is the only SID revision in use.</a:t>
            </a:r>
          </a:p>
          <a:p>
            <a:pPr marL="171450" indent="-171450">
              <a:buFont typeface="Arial" panose="020B0604020202020204" pitchFamily="34" charset="0"/>
              <a:buChar char="•"/>
            </a:pPr>
            <a:r>
              <a:rPr lang="en-US" dirty="0">
                <a:effectLst/>
              </a:rPr>
              <a:t>5 - Indicates the issuing agency or issuing authority. A 5 always indicates Windows NT or AD DS domains. Note that a well-known SID may use a 1 or 0 as the issuing identity to signify that it is a well known SID.</a:t>
            </a:r>
          </a:p>
          <a:p>
            <a:pPr marL="171450" indent="-171450">
              <a:buFont typeface="Arial" panose="020B0604020202020204" pitchFamily="34" charset="0"/>
              <a:buChar char="•"/>
            </a:pPr>
            <a:r>
              <a:rPr lang="en-US" dirty="0">
                <a:effectLst/>
              </a:rPr>
              <a:t>Y1-Y2-Y3 - The domain identifier portion of the SID. This is the same for every security principal object created in that domain.</a:t>
            </a:r>
          </a:p>
          <a:p>
            <a:pPr marL="171450" indent="-171450">
              <a:buFont typeface="Arial" panose="020B0604020202020204" pitchFamily="34" charset="0"/>
              <a:buChar char="•"/>
            </a:pPr>
            <a:r>
              <a:rPr lang="en-US" dirty="0">
                <a:effectLst/>
              </a:rPr>
              <a:t>Y4 - The relative ID (RID) for the domain, which represents a user name or group. This is obtained from the RID pool on a domain controller at the time the object is created. </a:t>
            </a:r>
          </a:p>
          <a:p>
            <a:endParaRPr lang="en-US" dirty="0">
              <a:effectLst/>
            </a:endParaRPr>
          </a:p>
          <a:p>
            <a:r>
              <a:rPr lang="en-US" dirty="0">
                <a:effectLst/>
              </a:rPr>
              <a:t>The RID master does not actually maintain a pool of numbers. Rather, it maintains the highest value of the last range it allocated. When a new request is received, it increments that value by one to establish the low value in the new RID pool and then adds four hundred and ninety nine to establish the new maximum value. It sends these two values to the requesting domain controller to use as its next allocation of RIDs.</a:t>
            </a:r>
          </a:p>
          <a:p>
            <a:endParaRPr lang="en-US" dirty="0">
              <a:effectLst/>
            </a:endParaRPr>
          </a:p>
          <a:p>
            <a:r>
              <a:rPr lang="en-US" dirty="0">
                <a:effectLst/>
              </a:rPr>
              <a:t>((http://blogs.technet.com/b/askds/archive/2011/09/12/managing-rid-pool-depletion.aspx))</a:t>
            </a:r>
            <a:endParaRPr lang="en-US" dirty="0"/>
          </a:p>
        </p:txBody>
      </p:sp>
      <p:sp>
        <p:nvSpPr>
          <p:cNvPr id="4" name="Date Placeholder 3"/>
          <p:cNvSpPr>
            <a:spLocks noGrp="1"/>
          </p:cNvSpPr>
          <p:nvPr>
            <p:ph type="dt" idx="10"/>
          </p:nvPr>
        </p:nvSpPr>
        <p:spPr/>
        <p:txBody>
          <a:bodyPr/>
          <a:lstStyle/>
          <a:p>
            <a:pPr>
              <a:defRPr/>
            </a:pPr>
            <a:fld id="{CB30786D-E5F5-4904-B756-F3B97323E3FA}" type="datetime8">
              <a:rPr lang="en-US" smtClean="0">
                <a:solidFill>
                  <a:prstClr val="black"/>
                </a:solidFill>
              </a:rPr>
              <a:pPr>
                <a:defRPr/>
              </a:pPr>
              <a:t>14-01-2016 17:57</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a:solidFill>
                  <a:prstClr val="black"/>
                </a:solidFill>
                <a:latin typeface="Segoe UI"/>
              </a:rPr>
              <a:t>©2005 Microsoft Corporation. All rights reserved.</a:t>
            </a:r>
          </a:p>
          <a:p>
            <a:pPr>
              <a:defRPr/>
            </a:pPr>
            <a:r>
              <a:rPr lang="en-US">
                <a:solidFill>
                  <a:prstClr val="black"/>
                </a:solidFill>
                <a:latin typeface="Segoe UI"/>
              </a:rPr>
              <a:t>This presentation is for informational purposes only. Microsoft makes no warranties, express or implied, in this summary.</a:t>
            </a:r>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440736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workload is ADFS for Office 365 deployments. You can deploy</a:t>
            </a:r>
            <a:r>
              <a:rPr lang="en-US" baseline="0" dirty="0"/>
              <a:t> additional DCs in the Azure, and configure ADFS for SSO federation.</a:t>
            </a:r>
          </a:p>
          <a:p>
            <a:endParaRPr lang="en-US" baseline="0" dirty="0"/>
          </a:p>
          <a:p>
            <a:r>
              <a:rPr lang="en-US" baseline="0" dirty="0"/>
              <a:t>Be careful when you configure this. You should follow the best practices for ADFS and Office 365</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20</a:t>
            </a:fld>
            <a:endParaRPr lang="en-US"/>
          </a:p>
        </p:txBody>
      </p:sp>
    </p:spTree>
    <p:extLst>
      <p:ext uri="{BB962C8B-B14F-4D97-AF65-F5344CB8AC3E}">
        <p14:creationId xmlns:p14="http://schemas.microsoft.com/office/powerpoint/2010/main" val="396354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Demos</a:t>
            </a:r>
          </a:p>
          <a:p>
            <a:pPr lvl="1"/>
            <a:r>
              <a:rPr lang="en-US" dirty="0"/>
              <a:t>Add storage a VM</a:t>
            </a:r>
          </a:p>
          <a:p>
            <a:pPr lvl="1"/>
            <a:r>
              <a:rPr lang="en-US" dirty="0"/>
              <a:t>Deploy role specific VM</a:t>
            </a:r>
          </a:p>
          <a:p>
            <a:pPr lvl="2"/>
            <a:r>
              <a:rPr lang="en-US" dirty="0"/>
              <a:t>AD</a:t>
            </a:r>
          </a:p>
          <a:p>
            <a:pPr lvl="2"/>
            <a:r>
              <a:rPr lang="en-US" dirty="0"/>
              <a:t>SQL</a:t>
            </a:r>
          </a:p>
          <a:p>
            <a:pPr lvl="1"/>
            <a:r>
              <a:rPr lang="en-US" dirty="0"/>
              <a:t>Configure IP’s/custom DNS</a:t>
            </a:r>
          </a:p>
          <a:p>
            <a:r>
              <a:rPr lang="en-US" dirty="0"/>
              <a:t>Add disks</a:t>
            </a:r>
          </a:p>
          <a:p>
            <a:pPr lvl="1"/>
            <a:r>
              <a:rPr lang="en-US" dirty="0"/>
              <a:t>Sparse vs. </a:t>
            </a:r>
            <a:r>
              <a:rPr lang="en-US" dirty="0" err="1"/>
              <a:t>losey</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a:t>
            </a:fld>
            <a:endParaRPr lang="en-US"/>
          </a:p>
        </p:txBody>
      </p:sp>
    </p:spTree>
    <p:extLst>
      <p:ext uri="{BB962C8B-B14F-4D97-AF65-F5344CB8AC3E}">
        <p14:creationId xmlns:p14="http://schemas.microsoft.com/office/powerpoint/2010/main" val="310523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tips when looking</a:t>
            </a:r>
            <a:r>
              <a:rPr lang="en-US" baseline="0" dirty="0"/>
              <a:t> at AD in Azure workloads</a:t>
            </a:r>
          </a:p>
          <a:p>
            <a:endParaRPr lang="en-US" baseline="0" dirty="0"/>
          </a:p>
          <a:p>
            <a:r>
              <a:rPr lang="en-US" baseline="0" dirty="0"/>
              <a:t>If there is a possibility that you will need to turn off the DC for cost (example dev and test), the only deploy 1 DC. Multiple DCs that are deallocated may cause orphaned objects when they are brought back online (who is </a:t>
            </a:r>
            <a:r>
              <a:rPr lang="en-US" baseline="0" dirty="0" err="1"/>
              <a:t>authoritve</a:t>
            </a:r>
            <a:r>
              <a:rPr lang="en-US" baseline="0" dirty="0"/>
              <a:t>??)</a:t>
            </a:r>
          </a:p>
          <a:p>
            <a:endParaRPr lang="en-US" baseline="0" dirty="0"/>
          </a:p>
          <a:p>
            <a:r>
              <a:rPr lang="en-US" baseline="0" dirty="0"/>
              <a:t>For prod workloads, make sure you deploy at least 3. This allows you patch and still be highly available</a:t>
            </a:r>
          </a:p>
          <a:p>
            <a:endParaRPr lang="en-US" baseline="0" dirty="0"/>
          </a:p>
          <a:p>
            <a:r>
              <a:rPr lang="en-US" baseline="0" dirty="0"/>
              <a:t>When making a choice between the standard DC roles, look at the possible workload. If it is cloud only workload, then yes. For hybrid. You will have to look at the connectivity options and the reasons you are using Azure.</a:t>
            </a:r>
          </a:p>
          <a:p>
            <a:endParaRPr lang="en-US" baseline="0" dirty="0"/>
          </a:p>
          <a:p>
            <a:r>
              <a:rPr lang="en-US" baseline="0" dirty="0"/>
              <a:t>RODC are primarily used for branch scenarios, when there is a possibility that your physical DC will walk away.  Not recommended for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21</a:t>
            </a:fld>
            <a:endParaRPr lang="en-US"/>
          </a:p>
        </p:txBody>
      </p:sp>
    </p:spTree>
    <p:extLst>
      <p:ext uri="{BB962C8B-B14F-4D97-AF65-F5344CB8AC3E}">
        <p14:creationId xmlns:p14="http://schemas.microsoft.com/office/powerpoint/2010/main" val="1803362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When you deploy</a:t>
            </a:r>
            <a:r>
              <a:rPr lang="en-US" sz="1200" b="0" i="0" u="none" strike="noStrike" kern="1200" baseline="0" dirty="0">
                <a:solidFill>
                  <a:schemeClr val="tx1"/>
                </a:solidFill>
                <a:effectLst/>
                <a:latin typeface="+mn-lt"/>
                <a:ea typeface="+mn-ea"/>
                <a:cs typeface="+mn-cs"/>
              </a:rPr>
              <a:t> your AD workload, use a separate resource group and network group to isolate it from other machines. This helps to protect the servers from attack. There are various options for isolation.</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In order to secure the server, Windows Firewall could be configured to block all inbound connections, and inbound rules would be setup to determine:</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1)      what local ports will accept connections,</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2)      what remote ports from which connections will be accepted,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3)      what remote IP addresses will be accepted,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4)      what authorized users can make connections, and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5)      what authorized computers can make connections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22</a:t>
            </a:fld>
            <a:endParaRPr lang="en-US"/>
          </a:p>
        </p:txBody>
      </p:sp>
    </p:spTree>
    <p:extLst>
      <p:ext uri="{BB962C8B-B14F-4D97-AF65-F5344CB8AC3E}">
        <p14:creationId xmlns:p14="http://schemas.microsoft.com/office/powerpoint/2010/main" val="92502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you choose to run SQL in Azure IaaS instead of using the</a:t>
            </a:r>
            <a:r>
              <a:rPr lang="en-US" baseline="0" dirty="0"/>
              <a:t> PaaS offering?</a:t>
            </a:r>
          </a:p>
          <a:p>
            <a:endParaRPr lang="en-US" baseline="0" dirty="0"/>
          </a:p>
          <a:p>
            <a:r>
              <a:rPr lang="en-US" baseline="0" dirty="0"/>
              <a:t>As the PaaS offering of SQL is today more limited than a SQL installation you might have requirements that make the PaaS offering not be viable.</a:t>
            </a:r>
          </a:p>
          <a:p>
            <a:endParaRPr lang="en-US" baseline="0" dirty="0"/>
          </a:p>
          <a:p>
            <a:r>
              <a:rPr lang="en-US" baseline="0" dirty="0"/>
              <a:t>In a IaaS solution you also have more fine grained control on all resources in SQL Server.</a:t>
            </a:r>
          </a:p>
          <a:p>
            <a:endParaRPr lang="en-US" baseline="0" dirty="0"/>
          </a:p>
          <a:p>
            <a:r>
              <a:rPr lang="en-US" baseline="0" dirty="0"/>
              <a:t>There might also be cases where you want to reuse your </a:t>
            </a:r>
            <a:r>
              <a:rPr lang="en-US" baseline="0" dirty="0" err="1"/>
              <a:t>OnPremises</a:t>
            </a:r>
            <a:r>
              <a:rPr lang="en-US" baseline="0" dirty="0"/>
              <a:t> SQL Server licenses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24</a:t>
            </a:fld>
            <a:endParaRPr lang="en-US"/>
          </a:p>
        </p:txBody>
      </p:sp>
    </p:spTree>
    <p:extLst>
      <p:ext uri="{BB962C8B-B14F-4D97-AF65-F5344CB8AC3E}">
        <p14:creationId xmlns:p14="http://schemas.microsoft.com/office/powerpoint/2010/main" val="1734430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https://azure.microsoft.com/en-us/documentation/articles/data-management-azure-sql-database-and-sql-server-iaas/</a:t>
            </a:r>
          </a:p>
          <a:p>
            <a:endParaRPr lang="en-US" dirty="0"/>
          </a:p>
          <a:p>
            <a:r>
              <a:rPr lang="en-US" dirty="0"/>
              <a:t>Supported versions</a:t>
            </a:r>
          </a:p>
          <a:p>
            <a:pPr lvl="1"/>
            <a:r>
              <a:rPr lang="en-US" dirty="0"/>
              <a:t>SQL Server 2012, 2008 R2, 2008</a:t>
            </a:r>
          </a:p>
          <a:p>
            <a:r>
              <a:rPr lang="en-US" dirty="0"/>
              <a:t>Supported features</a:t>
            </a:r>
          </a:p>
          <a:p>
            <a:pPr lvl="1"/>
            <a:r>
              <a:rPr lang="en-US" dirty="0"/>
              <a:t>All SQL Server features supported except failover clustering</a:t>
            </a:r>
          </a:p>
          <a:p>
            <a:r>
              <a:rPr lang="en-US" dirty="0"/>
              <a:t>SQL Server provisioning</a:t>
            </a:r>
          </a:p>
          <a:p>
            <a:pPr lvl="1"/>
            <a:r>
              <a:rPr lang="en-US" dirty="0"/>
              <a:t>Cloud-first using stock images, bring your own server and VHD, capture cloud images</a:t>
            </a:r>
          </a:p>
          <a:p>
            <a:r>
              <a:rPr lang="en-US" dirty="0"/>
              <a:t>SQL Server licensing</a:t>
            </a:r>
          </a:p>
          <a:p>
            <a:pPr lvl="1"/>
            <a:r>
              <a:rPr lang="en-US" dirty="0"/>
              <a:t>Pay by the hour or migrate your own license through Software Assurance*</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25</a:t>
            </a:fld>
            <a:endParaRPr lang="en-US"/>
          </a:p>
        </p:txBody>
      </p:sp>
    </p:spTree>
    <p:extLst>
      <p:ext uri="{BB962C8B-B14F-4D97-AF65-F5344CB8AC3E}">
        <p14:creationId xmlns:p14="http://schemas.microsoft.com/office/powerpoint/2010/main" val="3488639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planning</a:t>
            </a:r>
            <a:r>
              <a:rPr lang="en-US" baseline="0" dirty="0"/>
              <a:t> a move of SQL Server you essentially have 2 options. You can either create your own SQL VM or create one based on the SQL Image from the Gallery</a:t>
            </a:r>
          </a:p>
          <a:p>
            <a:endParaRPr lang="en-US" baseline="0" dirty="0"/>
          </a:p>
          <a:p>
            <a:r>
              <a:rPr lang="en-US" baseline="0" dirty="0"/>
              <a:t>Once you have a SQL environment configures in Azure you can move the data using various options. You can backup the data from your On-Premises SQL environment to Azure and then restore it to the SQL instance running on Azure.</a:t>
            </a:r>
          </a:p>
          <a:p>
            <a:endParaRPr lang="en-US" baseline="0" dirty="0"/>
          </a:p>
          <a:p>
            <a:r>
              <a:rPr lang="en-US" baseline="0" dirty="0"/>
              <a:t>You could also use the File storage in Azure and save the SQL backups there and then restore it </a:t>
            </a:r>
            <a:r>
              <a:rPr lang="en-US" baseline="0"/>
              <a:t>to Azure</a:t>
            </a:r>
            <a:endParaRPr lang="en-US" dirty="0"/>
          </a:p>
        </p:txBody>
      </p:sp>
      <p:sp>
        <p:nvSpPr>
          <p:cNvPr id="4" name="Slide Number Placeholder 3"/>
          <p:cNvSpPr>
            <a:spLocks noGrp="1"/>
          </p:cNvSpPr>
          <p:nvPr>
            <p:ph type="sldNum" sz="quarter" idx="10"/>
          </p:nvPr>
        </p:nvSpPr>
        <p:spPr/>
        <p:txBody>
          <a:bodyPr/>
          <a:lstStyle/>
          <a:p>
            <a:fld id="{0213774C-254C-4BE4-B678-7FDA4FF06219}" type="slidenum">
              <a:rPr lang="en-US">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729868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Templates to provision and deploy Azure resources in seconds</a:t>
            </a:r>
          </a:p>
          <a:p>
            <a:pPr lvl="1"/>
            <a:r>
              <a:rPr lang="en-US" dirty="0"/>
              <a:t>An Azure Template is a description of an Azure application's resources</a:t>
            </a:r>
          </a:p>
          <a:p>
            <a:pPr lvl="1"/>
            <a:r>
              <a:rPr lang="en-US" dirty="0"/>
              <a:t>Notifications show details that occur when you use an Azure Template</a:t>
            </a:r>
          </a:p>
          <a:p>
            <a:pPr lvl="1"/>
            <a:r>
              <a:rPr lang="en-US" dirty="0"/>
              <a:t>The Website + SQL Azure Template</a:t>
            </a:r>
          </a:p>
          <a:p>
            <a:pPr lvl="1"/>
            <a:r>
              <a:rPr lang="en-US" dirty="0"/>
              <a:t>Azure Templates are described using JSON</a:t>
            </a: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27</a:t>
            </a:fld>
            <a:endParaRPr lang="de-DE"/>
          </a:p>
        </p:txBody>
      </p:sp>
    </p:spTree>
    <p:extLst>
      <p:ext uri="{BB962C8B-B14F-4D97-AF65-F5344CB8AC3E}">
        <p14:creationId xmlns:p14="http://schemas.microsoft.com/office/powerpoint/2010/main" val="3001206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https://azure.microsoft.com/en-us/blog/new-configuration-experience-sql-server-virtual-machines/ </a:t>
            </a:r>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28</a:t>
            </a:fld>
            <a:endParaRPr lang="en-US"/>
          </a:p>
        </p:txBody>
      </p:sp>
    </p:spTree>
    <p:extLst>
      <p:ext uri="{BB962C8B-B14F-4D97-AF65-F5344CB8AC3E}">
        <p14:creationId xmlns:p14="http://schemas.microsoft.com/office/powerpoint/2010/main" val="772810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Standard </a:t>
            </a:r>
            <a:r>
              <a:rPr lang="fr-FR" dirty="0" err="1"/>
              <a:t>Disks</a:t>
            </a:r>
            <a:r>
              <a:rPr lang="fr-FR" dirty="0"/>
              <a:t> in Azure are </a:t>
            </a:r>
            <a:r>
              <a:rPr lang="fr-FR" dirty="0" err="1"/>
              <a:t>throttled</a:t>
            </a:r>
            <a:r>
              <a:rPr lang="fr-FR" dirty="0"/>
              <a:t> to 500 </a:t>
            </a:r>
            <a:r>
              <a:rPr lang="fr-FR" dirty="0" err="1"/>
              <a:t>iops</a:t>
            </a:r>
            <a:r>
              <a:rPr lang="fr-FR" dirty="0"/>
              <a:t> !!</a:t>
            </a:r>
          </a:p>
          <a:p>
            <a:pPr lvl="1"/>
            <a:r>
              <a:rPr lang="fr-FR" dirty="0" err="1"/>
              <a:t>Given</a:t>
            </a:r>
            <a:r>
              <a:rPr lang="fr-FR" dirty="0"/>
              <a:t> OS Activity, </a:t>
            </a:r>
            <a:r>
              <a:rPr lang="fr-FR" dirty="0" err="1"/>
              <a:t>you’ll</a:t>
            </a:r>
            <a:r>
              <a:rPr lang="fr-FR" dirty="0"/>
              <a:t> end up </a:t>
            </a:r>
            <a:r>
              <a:rPr lang="fr-FR" dirty="0" err="1"/>
              <a:t>with</a:t>
            </a:r>
            <a:r>
              <a:rPr lang="fr-FR" dirty="0"/>
              <a:t> ~150 </a:t>
            </a:r>
            <a:r>
              <a:rPr lang="fr-FR" dirty="0" err="1"/>
              <a:t>iops</a:t>
            </a:r>
            <a:r>
              <a:rPr lang="fr-FR" dirty="0"/>
              <a:t> on the C:\ drive</a:t>
            </a:r>
          </a:p>
          <a:p>
            <a:r>
              <a:rPr lang="fr-FR" dirty="0"/>
              <a:t>Storage </a:t>
            </a:r>
            <a:r>
              <a:rPr lang="fr-FR" dirty="0" err="1"/>
              <a:t>Account</a:t>
            </a:r>
            <a:r>
              <a:rPr lang="fr-FR" dirty="0"/>
              <a:t> </a:t>
            </a:r>
            <a:r>
              <a:rPr lang="fr-FR" dirty="0" err="1"/>
              <a:t>is</a:t>
            </a:r>
            <a:r>
              <a:rPr lang="fr-FR" dirty="0"/>
              <a:t> </a:t>
            </a:r>
            <a:r>
              <a:rPr lang="fr-FR" dirty="0" err="1"/>
              <a:t>throttled</a:t>
            </a:r>
            <a:r>
              <a:rPr lang="fr-FR" dirty="0"/>
              <a:t> at 20.000 </a:t>
            </a:r>
            <a:r>
              <a:rPr lang="fr-FR" dirty="0" err="1"/>
              <a:t>requests</a:t>
            </a:r>
            <a:r>
              <a:rPr lang="fr-FR" dirty="0"/>
              <a:t> per second / 60 MB per second (</a:t>
            </a:r>
            <a:r>
              <a:rPr lang="fr-FR" dirty="0" err="1"/>
              <a:t>theory</a:t>
            </a:r>
            <a:r>
              <a:rPr lang="fr-FR" dirty="0"/>
              <a:t>)</a:t>
            </a:r>
          </a:p>
          <a:p>
            <a:pPr lvl="1"/>
            <a:r>
              <a:rPr lang="fr-FR" dirty="0"/>
              <a:t>20.000 / 500 = 40 – </a:t>
            </a:r>
            <a:r>
              <a:rPr lang="fr-FR" dirty="0" err="1"/>
              <a:t>so</a:t>
            </a:r>
            <a:r>
              <a:rPr lang="fr-FR" dirty="0"/>
              <a:t> </a:t>
            </a:r>
            <a:r>
              <a:rPr lang="fr-FR" dirty="0" err="1"/>
              <a:t>try</a:t>
            </a:r>
            <a:r>
              <a:rPr lang="fr-FR" dirty="0"/>
              <a:t> to not put more </a:t>
            </a:r>
            <a:r>
              <a:rPr lang="fr-FR" dirty="0" err="1"/>
              <a:t>than</a:t>
            </a:r>
            <a:r>
              <a:rPr lang="fr-FR" dirty="0"/>
              <a:t> 40 </a:t>
            </a:r>
            <a:r>
              <a:rPr lang="fr-FR" dirty="0" err="1"/>
              <a:t>VHDs</a:t>
            </a:r>
            <a:r>
              <a:rPr lang="fr-FR" dirty="0"/>
              <a:t> in a single Storage </a:t>
            </a:r>
            <a:r>
              <a:rPr lang="fr-FR" dirty="0" err="1"/>
              <a:t>Account</a:t>
            </a:r>
            <a:endParaRPr lang="fr-FR" dirty="0"/>
          </a:p>
          <a:p>
            <a:r>
              <a:rPr lang="fr-FR" dirty="0"/>
              <a:t>First solution = </a:t>
            </a:r>
            <a:r>
              <a:rPr lang="fr-FR" dirty="0" err="1"/>
              <a:t>add</a:t>
            </a:r>
            <a:r>
              <a:rPr lang="fr-FR" dirty="0"/>
              <a:t> Data </a:t>
            </a:r>
            <a:r>
              <a:rPr lang="fr-FR" dirty="0" err="1"/>
              <a:t>Disks</a:t>
            </a:r>
            <a:r>
              <a:rPr lang="fr-FR" dirty="0"/>
              <a:t>, and </a:t>
            </a:r>
            <a:r>
              <a:rPr lang="fr-FR" dirty="0" err="1"/>
              <a:t>stripe</a:t>
            </a:r>
            <a:r>
              <a:rPr lang="fr-FR" dirty="0"/>
              <a:t> </a:t>
            </a:r>
            <a:r>
              <a:rPr lang="fr-FR" dirty="0" err="1"/>
              <a:t>them</a:t>
            </a:r>
            <a:r>
              <a:rPr lang="fr-FR" dirty="0"/>
              <a:t> as Simple Storage </a:t>
            </a:r>
            <a:r>
              <a:rPr lang="fr-FR" dirty="0" err="1"/>
              <a:t>Spaces</a:t>
            </a:r>
            <a:endParaRPr lang="fr-FR" dirty="0"/>
          </a:p>
          <a:p>
            <a:pPr lvl="1"/>
            <a:r>
              <a:rPr lang="fr-FR" dirty="0"/>
              <a:t>8 </a:t>
            </a:r>
            <a:r>
              <a:rPr lang="fr-FR" dirty="0" err="1"/>
              <a:t>disks</a:t>
            </a:r>
            <a:r>
              <a:rPr lang="fr-FR" dirty="0"/>
              <a:t> = 8 x 500 </a:t>
            </a:r>
            <a:r>
              <a:rPr lang="fr-FR" dirty="0" err="1"/>
              <a:t>iops</a:t>
            </a:r>
            <a:r>
              <a:rPr lang="fr-FR" dirty="0"/>
              <a:t> = 4000 </a:t>
            </a:r>
            <a:r>
              <a:rPr lang="fr-FR" dirty="0" err="1"/>
              <a:t>iops</a:t>
            </a:r>
            <a:endParaRPr lang="fr-FR" dirty="0"/>
          </a:p>
          <a:p>
            <a:pPr lvl="1"/>
            <a:r>
              <a:rPr lang="fr-FR" dirty="0"/>
              <a:t>Allocation Unit Size = </a:t>
            </a:r>
            <a:r>
              <a:rPr lang="fr-FR" dirty="0" err="1"/>
              <a:t>Space</a:t>
            </a:r>
            <a:r>
              <a:rPr lang="fr-FR" dirty="0"/>
              <a:t> </a:t>
            </a:r>
            <a:r>
              <a:rPr lang="fr-FR" dirty="0" err="1"/>
              <a:t>Interleave</a:t>
            </a:r>
            <a:r>
              <a:rPr lang="fr-FR" dirty="0"/>
              <a:t> = 64kb</a:t>
            </a:r>
          </a:p>
          <a:p>
            <a:pPr lvl="1"/>
            <a:r>
              <a:rPr lang="fr-FR" dirty="0" err="1"/>
              <a:t>Number</a:t>
            </a:r>
            <a:r>
              <a:rPr lang="fr-FR" dirty="0"/>
              <a:t> of </a:t>
            </a:r>
            <a:r>
              <a:rPr lang="fr-FR" dirty="0" err="1"/>
              <a:t>Columns</a:t>
            </a:r>
            <a:r>
              <a:rPr lang="fr-FR" dirty="0"/>
              <a:t> = </a:t>
            </a:r>
            <a:r>
              <a:rPr lang="fr-FR" dirty="0" err="1"/>
              <a:t>number</a:t>
            </a:r>
            <a:r>
              <a:rPr lang="fr-FR" dirty="0"/>
              <a:t> of Data </a:t>
            </a:r>
            <a:r>
              <a:rPr lang="fr-FR" dirty="0" err="1"/>
              <a:t>Disks</a:t>
            </a:r>
            <a:endParaRPr lang="fr-FR"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29</a:t>
            </a:fld>
            <a:endParaRPr lang="en-US"/>
          </a:p>
        </p:txBody>
      </p:sp>
    </p:spTree>
    <p:extLst>
      <p:ext uri="{BB962C8B-B14F-4D97-AF65-F5344CB8AC3E}">
        <p14:creationId xmlns:p14="http://schemas.microsoft.com/office/powerpoint/2010/main" val="2392137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http://blogs.msdn.com/b/cindygross/archive/2009/11/20/compilation-of-sql-server-tempdb-io-best-practices.aspx </a:t>
            </a:r>
          </a:p>
          <a:p>
            <a:endParaRPr lang="en-US" dirty="0"/>
          </a:p>
          <a:p>
            <a:r>
              <a:rPr lang="en-US" dirty="0"/>
              <a:t>People are tempted to use D: as a scratch location because it has higher I/O speeds</a:t>
            </a:r>
          </a:p>
          <a:p>
            <a:pPr lvl="1"/>
            <a:r>
              <a:rPr lang="en-US" dirty="0"/>
              <a:t>Not persisted to blob storage = faster</a:t>
            </a:r>
          </a:p>
          <a:p>
            <a:pPr lvl="1"/>
            <a:r>
              <a:rPr lang="en-US" dirty="0"/>
              <a:t>OK as long as really is scratch</a:t>
            </a:r>
          </a:p>
          <a:p>
            <a:r>
              <a:rPr lang="en-US" dirty="0"/>
              <a:t>Be careful using D: for SQL </a:t>
            </a:r>
            <a:r>
              <a:rPr lang="en-US" dirty="0" err="1"/>
              <a:t>tempdb</a:t>
            </a:r>
            <a:endParaRPr lang="en-US" dirty="0"/>
          </a:p>
          <a:p>
            <a:pPr lvl="1"/>
            <a:r>
              <a:rPr lang="en-US" dirty="0"/>
              <a:t>Need to ensure folder structure is recreated on VM startup, so just don’t do it</a:t>
            </a:r>
          </a:p>
          <a:p>
            <a:pPr lvl="1"/>
            <a:r>
              <a:rPr lang="en-US" dirty="0"/>
              <a:t>Still thinking through the new SSD temp drives</a:t>
            </a:r>
          </a:p>
          <a:p>
            <a:pPr lvl="2"/>
            <a:endParaRPr lang="en-US" dirty="0"/>
          </a:p>
          <a:p>
            <a:r>
              <a:rPr lang="en-US" dirty="0"/>
              <a:t>Don’t put anything on D: you care about </a:t>
            </a:r>
          </a:p>
          <a:p>
            <a:r>
              <a:rPr lang="en-US" dirty="0"/>
              <a:t>Don’t put anything C: if you care about OS performance</a:t>
            </a:r>
          </a:p>
          <a:p>
            <a:endParaRPr lang="en-US" dirty="0"/>
          </a:p>
          <a:p>
            <a:r>
              <a:rPr lang="en-US" dirty="0"/>
              <a:t>For D</a:t>
            </a:r>
            <a:r>
              <a:rPr lang="en-US" baseline="0" dirty="0"/>
              <a:t> and G Series only – see below for </a:t>
            </a:r>
            <a:r>
              <a:rPr lang="en-US" baseline="0" dirty="0" err="1"/>
              <a:t>TempDB</a:t>
            </a:r>
            <a:r>
              <a:rPr lang="en-US" baseline="0" dirty="0"/>
              <a:t> guidance</a:t>
            </a:r>
            <a:endParaRPr lang="en-US" dirty="0"/>
          </a:p>
          <a:p>
            <a:r>
              <a:rPr lang="en-US" dirty="0">
                <a:hlinkClick r:id="rId3"/>
              </a:rPr>
              <a:t>http://blogs.technet.com/b/dataplatforminsider/archive/2014/09/25/using-ssds-in-azure-vms-to-store-sql-server-tempdb-and-buffer-pool-extensions.aspx</a:t>
            </a: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30</a:t>
            </a:fld>
            <a:endParaRPr lang="en-US"/>
          </a:p>
        </p:txBody>
      </p:sp>
    </p:spTree>
    <p:extLst>
      <p:ext uri="{BB962C8B-B14F-4D97-AF65-F5344CB8AC3E}">
        <p14:creationId xmlns:p14="http://schemas.microsoft.com/office/powerpoint/2010/main" val="1136729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I/O sub-system</a:t>
            </a:r>
            <a:endParaRPr lang="de-DE"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Storage optimization for SQL Server transactional and analytical workloads is a very important task that requires careful planning and analysis. There is already a tremendous amount of information that explains how to deal with I/O subsystems with different performance characteristics in a traditional on-premises environment, such as spindles, host bus adapters (HBAs), disk controllers, and so on. For more information, see </a:t>
            </a:r>
            <a:r>
              <a:rPr lang="en-US" sz="1200" u="sng" kern="1200" dirty="0">
                <a:solidFill>
                  <a:schemeClr val="tx1"/>
                </a:solidFill>
                <a:effectLst/>
                <a:latin typeface="+mn-lt"/>
                <a:ea typeface="+mn-ea"/>
                <a:cs typeface="+mn-cs"/>
                <a:hlinkClick r:id="rId3"/>
              </a:rPr>
              <a:t>Analyzing I/O Characteristics and Sizing Storage Systems for SQL Server Database Applications</a:t>
            </a:r>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disks are implemented as a service, so they do not offer the same range of complex configuration options available in traditional on-premises I/O subsystems. This has both benefits and costs. For instance, Azure disks offer built-in local redundancy and optional geo-redundancy for disaster recovery through the use of replicas. To achieve the same level of redundancy in on-premises deployments, you would need to set up multiple disk arrays in multiple locations and a synchronization mechanism, such as, a </a:t>
            </a:r>
            <a:r>
              <a:rPr lang="de-DE" sz="1200" kern="1200" dirty="0" err="1">
                <a:solidFill>
                  <a:schemeClr val="tx1"/>
                </a:solidFill>
                <a:effectLst/>
                <a:latin typeface="+mn-lt"/>
                <a:ea typeface="+mn-ea"/>
                <a:cs typeface="+mn-cs"/>
              </a:rPr>
              <a:t>storage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area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network</a:t>
            </a:r>
            <a:r>
              <a:rPr lang="de-DE" sz="1200" kern="1200" dirty="0">
                <a:solidFill>
                  <a:schemeClr val="tx1"/>
                </a:solidFill>
                <a:effectLst/>
                <a:latin typeface="+mn-lt"/>
                <a:ea typeface="+mn-ea"/>
                <a:cs typeface="+mn-cs"/>
              </a:rPr>
              <a:t> (SAN)</a:t>
            </a:r>
            <a:r>
              <a:rPr lang="en-US" sz="1200" kern="1200" dirty="0">
                <a:solidFill>
                  <a:schemeClr val="tx1"/>
                </a:solidFill>
                <a:effectLst/>
                <a:latin typeface="+mn-lt"/>
                <a:ea typeface="+mn-ea"/>
                <a:cs typeface="+mn-cs"/>
              </a:rPr>
              <a:t> replication. On the other hand, the Azure disk performance is not as predictable as on-premises disk I/O subsystem due to several factors: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Infrastructure Services is a shared, multi-tenant service.  Resources like host machines, storage services and network bandwidth are shared among multiple subscribers.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Performance may vary depending upon where and when you provision your virtual machines due to a variety of factors including differences in hardware. Your virtual machine may get moved to a different host due to a hardware replacement necessitated by a failure or lifecycle refresh.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performance and availability of your virtual machines may be impacted (positively or negatively) by maintenance operations such as platform upgrades or performance and reliability fixes.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you use cloud-based storage options in Azure, you sacrifice granular control and deep performance optimization options for lower costs, simplicity and out-of-the-box redundancy.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disks are connected to virtual machines via a network infrastructure and that can introduce higher network latency compared to the local attached disks in on-premises environment.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detailed discussion on different storage configurations, see the </a:t>
            </a:r>
            <a:r>
              <a:rPr lang="en-US" sz="1200" u="sng" kern="1200" dirty="0">
                <a:solidFill>
                  <a:schemeClr val="tx1"/>
                </a:solidFill>
                <a:effectLst/>
                <a:latin typeface="+mn-lt"/>
                <a:ea typeface="+mn-ea"/>
                <a:cs typeface="+mn-cs"/>
                <a:hlinkClick r:id="rId4"/>
              </a:rPr>
              <a:t>Best practices and recommendations for optimizing SQL Server performance in Azure VMs</a:t>
            </a:r>
            <a:r>
              <a:rPr lang="en-US" sz="1200" kern="1200" dirty="0">
                <a:solidFill>
                  <a:schemeClr val="tx1"/>
                </a:solidFill>
                <a:effectLst/>
                <a:latin typeface="+mn-lt"/>
                <a:ea typeface="+mn-ea"/>
                <a:cs typeface="+mn-cs"/>
              </a:rPr>
              <a:t> section. </a:t>
            </a:r>
            <a:endParaRPr lang="de-DE" sz="120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31</a:t>
            </a:fld>
            <a:endParaRPr lang="de-DE"/>
          </a:p>
        </p:txBody>
      </p:sp>
    </p:spTree>
    <p:extLst>
      <p:ext uri="{BB962C8B-B14F-4D97-AF65-F5344CB8AC3E}">
        <p14:creationId xmlns:p14="http://schemas.microsoft.com/office/powerpoint/2010/main" val="2201676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Session Abstract: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Virtual machines in Azure are very easy to get started with.  Simply provide an image for a new virtual machine instance or choose one from the gallery and you’ll be up and running in no time.  Just like with on-premises solutions, there are best practices to follow when designing solutions comprised of virtual machines.  We will discuss best practices for specific workloads such as identity and database workloads and will highlight the areas that Architects need to remember when designing complex solutions in the cloud.</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a:t>
            </a:fld>
            <a:endParaRPr lang="en-US"/>
          </a:p>
        </p:txBody>
      </p:sp>
    </p:spTree>
    <p:extLst>
      <p:ext uri="{BB962C8B-B14F-4D97-AF65-F5344CB8AC3E}">
        <p14:creationId xmlns:p14="http://schemas.microsoft.com/office/powerpoint/2010/main" val="914904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Always On Availability Groups</a:t>
            </a:r>
          </a:p>
          <a:p>
            <a:pPr lvl="1"/>
            <a:r>
              <a:rPr lang="en-US" dirty="0"/>
              <a:t>Use V2 machines to utilize 3 fault domains instead of 2</a:t>
            </a:r>
          </a:p>
          <a:p>
            <a:pPr lvl="1"/>
            <a:r>
              <a:rPr lang="en-US" dirty="0"/>
              <a:t>Cannot use more than 1 virtual NIC – internal load balancer doesn’t support multiple</a:t>
            </a:r>
          </a:p>
          <a:p>
            <a:pPr lvl="1"/>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32</a:t>
            </a:fld>
            <a:endParaRPr lang="en-US"/>
          </a:p>
        </p:txBody>
      </p:sp>
    </p:spTree>
    <p:extLst>
      <p:ext uri="{BB962C8B-B14F-4D97-AF65-F5344CB8AC3E}">
        <p14:creationId xmlns:p14="http://schemas.microsoft.com/office/powerpoint/2010/main" val="1468634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extension enables SQL Server in Azure Virtual Machines to use </a:t>
            </a:r>
            <a:r>
              <a:rPr lang="en-US" b="1" dirty="0"/>
              <a:t>SQL automated backup </a:t>
            </a:r>
            <a:r>
              <a:rPr lang="en-US" b="0" dirty="0"/>
              <a:t>and </a:t>
            </a:r>
            <a:r>
              <a:rPr lang="en-US" b="1" dirty="0"/>
              <a:t>SQL automated patching</a:t>
            </a:r>
            <a:r>
              <a:rPr lang="en-US" dirty="0"/>
              <a:t>:</a:t>
            </a:r>
          </a:p>
          <a:p>
            <a:r>
              <a:rPr lang="en-US" dirty="0"/>
              <a:t>It</a:t>
            </a:r>
            <a:r>
              <a:rPr lang="en-US" baseline="0" dirty="0"/>
              <a:t> </a:t>
            </a:r>
            <a:r>
              <a:rPr lang="en-US" dirty="0"/>
              <a:t>automates the scheduling of backups for all databases for the default instance of SQL Server in the VM</a:t>
            </a:r>
          </a:p>
          <a:p>
            <a:endParaRPr lang="en-US" dirty="0"/>
          </a:p>
          <a:p>
            <a:r>
              <a:rPr lang="en-US" b="0" dirty="0"/>
              <a:t>The </a:t>
            </a:r>
            <a:r>
              <a:rPr lang="en-US" b="1" dirty="0"/>
              <a:t>SQL automated patching</a:t>
            </a:r>
            <a:r>
              <a:rPr lang="en-US" dirty="0"/>
              <a:t> lets you configure a maintenance window during which updates to your VM can take place, so you can avoid updates during peak times for your workload. </a:t>
            </a:r>
          </a:p>
          <a:p>
            <a:endParaRPr lang="en-US" dirty="0"/>
          </a:p>
          <a:p>
            <a:endParaRPr lang="en-US" dirty="0"/>
          </a:p>
          <a:p>
            <a:r>
              <a:rPr lang="en-US" dirty="0"/>
              <a:t>If you provision your SQL Server VM using the </a:t>
            </a:r>
            <a:r>
              <a:rPr lang="en-US" dirty="0">
                <a:hlinkClick r:id="rId3"/>
              </a:rPr>
              <a:t>Azure portal</a:t>
            </a:r>
            <a:r>
              <a:rPr lang="en-US" dirty="0"/>
              <a:t>, the extension will be automatically installed. For SQL Server VMs provisioned with the </a:t>
            </a:r>
            <a:r>
              <a:rPr lang="en-US" dirty="0">
                <a:hlinkClick r:id="rId4"/>
              </a:rPr>
              <a:t>Azure classic portal</a:t>
            </a:r>
            <a:r>
              <a:rPr lang="en-US" dirty="0"/>
              <a:t>, or for VMs which you bring your own SQL license to, you can add this extension to an existing VM using the following Azure PowerShell cmdlet.</a:t>
            </a:r>
          </a:p>
          <a:p>
            <a:r>
              <a:rPr lang="en-US" b="1" dirty="0"/>
              <a:t>Set-</a:t>
            </a:r>
            <a:r>
              <a:rPr lang="en-US" b="1" dirty="0" err="1"/>
              <a:t>AzureVMSqlServerExtension</a:t>
            </a: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33</a:t>
            </a:fld>
            <a:endParaRPr lang="en-US"/>
          </a:p>
        </p:txBody>
      </p:sp>
    </p:spTree>
    <p:extLst>
      <p:ext uri="{BB962C8B-B14F-4D97-AF65-F5344CB8AC3E}">
        <p14:creationId xmlns:p14="http://schemas.microsoft.com/office/powerpoint/2010/main" val="672285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look at a migration process for moving solutions to Azure you can separate it in 3 steps: Analyze, Prepare and Migrate</a:t>
            </a:r>
          </a:p>
          <a:p>
            <a:endParaRPr lang="en-US" baseline="0" dirty="0"/>
          </a:p>
          <a:p>
            <a:r>
              <a:rPr lang="en-US" baseline="0" dirty="0"/>
              <a:t>The goal of the Analyze phase is to get a clear understanding of the solution that you have deployed On-Premises. Without knowing the components and their dependencies it is difficult to plan the setup for your solution when hosted on Azure.</a:t>
            </a:r>
          </a:p>
          <a:p>
            <a:endParaRPr lang="en-US" baseline="0" dirty="0"/>
          </a:p>
          <a:p>
            <a:r>
              <a:rPr lang="en-US" baseline="0" dirty="0"/>
              <a:t>Once you know what  your solution will look like in Azure you can start deploying the infrastructure components to Azure.</a:t>
            </a:r>
          </a:p>
          <a:p>
            <a:endParaRPr lang="en-US" baseline="0" dirty="0"/>
          </a:p>
          <a:p>
            <a:r>
              <a:rPr lang="en-US" baseline="0" dirty="0"/>
              <a:t>The final step is to deploy the actual solution and it’s supporting data and configuration</a:t>
            </a:r>
          </a:p>
        </p:txBody>
      </p:sp>
      <p:sp>
        <p:nvSpPr>
          <p:cNvPr id="4" name="Slide Number Placeholder 3"/>
          <p:cNvSpPr>
            <a:spLocks noGrp="1"/>
          </p:cNvSpPr>
          <p:nvPr>
            <p:ph type="sldNum" sz="quarter" idx="10"/>
          </p:nvPr>
        </p:nvSpPr>
        <p:spPr/>
        <p:txBody>
          <a:bodyPr/>
          <a:lstStyle/>
          <a:p>
            <a:fld id="{7A2D9050-ECBC-4706-AA5F-C061ABCE0250}" type="slidenum">
              <a:rPr lang="en-US" smtClean="0"/>
              <a:t>35</a:t>
            </a:fld>
            <a:endParaRPr lang="en-US"/>
          </a:p>
        </p:txBody>
      </p:sp>
    </p:spTree>
    <p:extLst>
      <p:ext uri="{BB962C8B-B14F-4D97-AF65-F5344CB8AC3E}">
        <p14:creationId xmlns:p14="http://schemas.microsoft.com/office/powerpoint/2010/main" val="1696712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for the analysis phase is to identify all the components,</a:t>
            </a:r>
            <a:r>
              <a:rPr lang="en-US" baseline="0" dirty="0"/>
              <a:t> configurations and dependencies of the solution.</a:t>
            </a:r>
          </a:p>
          <a:p>
            <a:endParaRPr lang="en-US" baseline="0" dirty="0"/>
          </a:p>
          <a:p>
            <a:r>
              <a:rPr lang="en-US" baseline="0" dirty="0"/>
              <a:t>The analysis depend very much on the type of solution. For instance a SAP solutions has different characteristics than a SharePoint solution</a:t>
            </a:r>
          </a:p>
          <a:p>
            <a:r>
              <a:rPr lang="en-US" baseline="0" dirty="0"/>
              <a:t>If we look at an SharePoint solution the things we should document include:</a:t>
            </a:r>
          </a:p>
          <a:p>
            <a:pPr marL="171450" indent="-171450">
              <a:buFontTx/>
              <a:buChar char="-"/>
            </a:pPr>
            <a:r>
              <a:rPr lang="en-US" baseline="0" dirty="0" err="1"/>
              <a:t>Nr</a:t>
            </a:r>
            <a:r>
              <a:rPr lang="en-US" baseline="0" dirty="0"/>
              <a:t> of web applications</a:t>
            </a:r>
          </a:p>
          <a:p>
            <a:pPr marL="171450" indent="-171450">
              <a:buFontTx/>
              <a:buChar char="-"/>
            </a:pPr>
            <a:r>
              <a:rPr lang="en-US" baseline="0" dirty="0"/>
              <a:t>Which Service Applications are deployed</a:t>
            </a:r>
          </a:p>
          <a:p>
            <a:pPr marL="171450" indent="-171450">
              <a:buFontTx/>
              <a:buChar char="-"/>
            </a:pPr>
            <a:r>
              <a:rPr lang="en-US" baseline="0" dirty="0"/>
              <a:t>What custom solutions are deployed</a:t>
            </a:r>
          </a:p>
          <a:p>
            <a:pPr marL="171450" indent="-171450">
              <a:buFontTx/>
              <a:buChar char="-"/>
            </a:pPr>
            <a:r>
              <a:rPr lang="en-US" baseline="0" dirty="0"/>
              <a:t>What authentication models are used </a:t>
            </a:r>
          </a:p>
          <a:p>
            <a:pPr marL="171450" indent="-171450">
              <a:buFontTx/>
              <a:buChar char="-"/>
            </a:pPr>
            <a:r>
              <a:rPr lang="en-US" baseline="0" dirty="0"/>
              <a:t>Document any </a:t>
            </a:r>
            <a:r>
              <a:rPr lang="en-US" baseline="0" dirty="0" err="1"/>
              <a:t>LoB</a:t>
            </a:r>
            <a:r>
              <a:rPr lang="en-US" baseline="0" dirty="0"/>
              <a:t> integration points</a:t>
            </a:r>
          </a:p>
          <a:p>
            <a:pPr marL="171450" indent="-171450">
              <a:buFontTx/>
              <a:buChar char="-"/>
            </a:pPr>
            <a:r>
              <a:rPr lang="en-US" baseline="0" dirty="0" err="1"/>
              <a:t>Etc</a:t>
            </a:r>
            <a:endParaRPr lang="en-US" baseline="0" dirty="0"/>
          </a:p>
          <a:p>
            <a:pPr marL="171450" indent="-171450">
              <a:buFontTx/>
              <a:buChar char="-"/>
            </a:pPr>
            <a:endParaRPr lang="en-US" baseline="0" dirty="0"/>
          </a:p>
          <a:p>
            <a:pPr marL="0" indent="0">
              <a:buFontTx/>
              <a:buNone/>
            </a:pPr>
            <a:r>
              <a:rPr lang="en-US" baseline="0" dirty="0"/>
              <a:t>For SAP the list would be different</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36</a:t>
            </a:fld>
            <a:endParaRPr lang="en-US"/>
          </a:p>
        </p:txBody>
      </p:sp>
    </p:spTree>
    <p:extLst>
      <p:ext uri="{BB962C8B-B14F-4D97-AF65-F5344CB8AC3E}">
        <p14:creationId xmlns:p14="http://schemas.microsoft.com/office/powerpoint/2010/main" val="1053278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this phase you will plan and prepare the</a:t>
            </a:r>
            <a:r>
              <a:rPr lang="en-US" baseline="0" dirty="0"/>
              <a:t> Azure Infrastructure for your solution. You would deploy the components the solution requires. These typically include AD, SQL, networking.</a:t>
            </a:r>
          </a:p>
          <a:p>
            <a:endParaRPr lang="en-US" baseline="0" dirty="0"/>
          </a:p>
          <a:p>
            <a:r>
              <a:rPr lang="en-US" baseline="0" dirty="0"/>
              <a:t>In case your solution requires additional servers you would deploy them as well.</a:t>
            </a:r>
          </a:p>
          <a:p>
            <a:endParaRPr lang="en-US" baseline="0" dirty="0"/>
          </a:p>
          <a:p>
            <a:r>
              <a:rPr lang="en-US" baseline="0" dirty="0"/>
              <a:t>If we again look at the SharePoint example then we would deploy the SharePoint binaries to all the servers but we would not configure it yet.</a:t>
            </a:r>
          </a:p>
          <a:p>
            <a:endParaRPr lang="en-US" baseline="0" dirty="0"/>
          </a:p>
          <a:p>
            <a:r>
              <a:rPr lang="en-US" baseline="0" dirty="0"/>
              <a:t>After this phase Azure would be ready for the deployment of your solution.</a:t>
            </a:r>
          </a:p>
        </p:txBody>
      </p:sp>
      <p:sp>
        <p:nvSpPr>
          <p:cNvPr id="4" name="Slide Number Placeholder 3"/>
          <p:cNvSpPr>
            <a:spLocks noGrp="1"/>
          </p:cNvSpPr>
          <p:nvPr>
            <p:ph type="sldNum" sz="quarter" idx="10"/>
          </p:nvPr>
        </p:nvSpPr>
        <p:spPr/>
        <p:txBody>
          <a:bodyPr/>
          <a:lstStyle/>
          <a:p>
            <a:fld id="{7A2D9050-ECBC-4706-AA5F-C061ABCE0250}" type="slidenum">
              <a:rPr lang="en-US" smtClean="0"/>
              <a:t>37</a:t>
            </a:fld>
            <a:endParaRPr lang="en-US"/>
          </a:p>
        </p:txBody>
      </p:sp>
    </p:spTree>
    <p:extLst>
      <p:ext uri="{BB962C8B-B14F-4D97-AF65-F5344CB8AC3E}">
        <p14:creationId xmlns:p14="http://schemas.microsoft.com/office/powerpoint/2010/main" val="2737118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entails the deployment</a:t>
            </a:r>
            <a:r>
              <a:rPr lang="en-US" baseline="0" dirty="0"/>
              <a:t> and configuration of the solution. This might include installing software artifacts, restoring SQL databases etc.</a:t>
            </a:r>
          </a:p>
          <a:p>
            <a:endParaRPr lang="en-US" baseline="0" dirty="0"/>
          </a:p>
          <a:p>
            <a:r>
              <a:rPr lang="en-US" baseline="0" dirty="0"/>
              <a:t>After this phase your solution is ready for the users.</a:t>
            </a:r>
          </a:p>
          <a:p>
            <a:endParaRPr lang="en-US" baseline="0" dirty="0"/>
          </a:p>
          <a:p>
            <a:r>
              <a:rPr lang="en-US" baseline="0" dirty="0"/>
              <a:t>Again for SharePoint this would include configuring the farm, restoring the SharePoint SQL content databases from the On-Premises environment, deploying the web applications, the solutions and the service applications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38</a:t>
            </a:fld>
            <a:endParaRPr lang="en-US"/>
          </a:p>
        </p:txBody>
      </p:sp>
    </p:spTree>
    <p:extLst>
      <p:ext uri="{BB962C8B-B14F-4D97-AF65-F5344CB8AC3E}">
        <p14:creationId xmlns:p14="http://schemas.microsoft.com/office/powerpoint/2010/main" val="2020769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roughly calculate the number of highly utilized disks supported by a single storage account based on the transaction limit. For example, for a Basic Tier VM, the maximum number of highly utilized disks is about 66 (20,000/300 IOPS per disk), and for a Standard Tier VM, it is about 40 (20,000/500 IOPS per disk). However, note that the storage account can support a larger number of disks if they are not all highly utilized at the same time.</a:t>
            </a:r>
          </a:p>
          <a:p>
            <a:endParaRPr lang="en-US" dirty="0"/>
          </a:p>
          <a:p>
            <a:r>
              <a:rPr lang="en-US" sz="1200" kern="1200" dirty="0">
                <a:solidFill>
                  <a:schemeClr val="tx1"/>
                </a:solidFill>
                <a:effectLst/>
                <a:latin typeface="+mn-lt"/>
                <a:ea typeface="+mn-ea"/>
                <a:cs typeface="+mn-cs"/>
              </a:rPr>
              <a:t>35 premium, 40 standard for number of disks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40</a:t>
            </a:fld>
            <a:endParaRPr lang="en-US"/>
          </a:p>
        </p:txBody>
      </p:sp>
    </p:spTree>
    <p:extLst>
      <p:ext uri="{BB962C8B-B14F-4D97-AF65-F5344CB8AC3E}">
        <p14:creationId xmlns:p14="http://schemas.microsoft.com/office/powerpoint/2010/main" val="662810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http://www.windowsazure.com/en-us/pricing/calculator/ for up</a:t>
            </a:r>
            <a:r>
              <a:rPr lang="en-US" baseline="0" dirty="0"/>
              <a:t> to date information</a:t>
            </a:r>
            <a:endParaRPr lang="en-US" dirty="0"/>
          </a:p>
          <a:p>
            <a:endParaRPr lang="en-US" dirty="0"/>
          </a:p>
          <a:p>
            <a:r>
              <a:rPr lang="en-US" dirty="0"/>
              <a:t>Service</a:t>
            </a:r>
          </a:p>
          <a:p>
            <a:r>
              <a:rPr lang="en-US" dirty="0"/>
              <a:t>Description</a:t>
            </a:r>
          </a:p>
          <a:p>
            <a:r>
              <a:rPr lang="en-US" dirty="0"/>
              <a:t>Cost</a:t>
            </a:r>
          </a:p>
          <a:p>
            <a:r>
              <a:rPr lang="en-US" b="1" dirty="0"/>
              <a:t>1. In/Out Bandwidth</a:t>
            </a:r>
            <a:r>
              <a:rPr lang="en-US" dirty="0"/>
              <a:t> </a:t>
            </a:r>
          </a:p>
          <a:p>
            <a:r>
              <a:rPr lang="en-US" dirty="0"/>
              <a:t>This is the web traffic between the user's browser and the site.</a:t>
            </a:r>
          </a:p>
          <a:p>
            <a:r>
              <a:rPr lang="en-US" dirty="0"/>
              <a:t>Inbound: Free</a:t>
            </a:r>
          </a:p>
          <a:p>
            <a:r>
              <a:rPr lang="en-US" dirty="0"/>
              <a:t>Outbound (North America and Europe): $0.12 per GB</a:t>
            </a:r>
          </a:p>
          <a:p>
            <a:br>
              <a:rPr lang="en-US" dirty="0"/>
            </a:br>
            <a:r>
              <a:rPr lang="en-US" b="1" dirty="0"/>
              <a:t>2. Compute</a:t>
            </a:r>
            <a:r>
              <a:rPr lang="en-US" dirty="0"/>
              <a:t> </a:t>
            </a:r>
          </a:p>
          <a:p>
            <a:r>
              <a:rPr lang="en-US" dirty="0"/>
              <a:t>Virtual machines, for the time each one is running.</a:t>
            </a:r>
          </a:p>
          <a:p>
            <a:r>
              <a:rPr lang="en-US" dirty="0"/>
              <a:t>Small size virtual machine: $0.115 per hour</a:t>
            </a:r>
          </a:p>
          <a:p>
            <a:r>
              <a:rPr lang="en-US" dirty="0"/>
              <a:t>Medium size virtual machine: $0.23 per hour</a:t>
            </a:r>
          </a:p>
          <a:p>
            <a:r>
              <a:rPr lang="en-US" dirty="0"/>
              <a:t>Cloud Services roles, for the time each role is running.</a:t>
            </a:r>
          </a:p>
          <a:p>
            <a:r>
              <a:rPr lang="en-US" dirty="0"/>
              <a:t>Small size role: $0.12 per hour</a:t>
            </a:r>
          </a:p>
          <a:p>
            <a:r>
              <a:rPr lang="en-US" dirty="0"/>
              <a:t>Medium size role: $0.24 per hour</a:t>
            </a:r>
          </a:p>
          <a:p>
            <a:r>
              <a:rPr lang="en-US" b="1" dirty="0"/>
              <a:t>3. Azure Storage</a:t>
            </a:r>
            <a:r>
              <a:rPr lang="en-US" dirty="0"/>
              <a:t> </a:t>
            </a:r>
          </a:p>
          <a:p>
            <a:r>
              <a:rPr lang="en-US" dirty="0"/>
              <a:t>Up to 1 TB with geo-replication: $0.125 per GB</a:t>
            </a:r>
          </a:p>
          <a:p>
            <a:r>
              <a:rPr lang="en-US" dirty="0"/>
              <a:t>Up to 1 TB without geo-replication: $0.09 per GB</a:t>
            </a:r>
          </a:p>
          <a:p>
            <a:r>
              <a:rPr lang="en-US" b="1" dirty="0"/>
              <a:t>4. Transactions</a:t>
            </a:r>
            <a:r>
              <a:rPr lang="en-US" dirty="0"/>
              <a:t> </a:t>
            </a:r>
          </a:p>
          <a:p>
            <a:r>
              <a:rPr lang="en-US" dirty="0"/>
              <a:t>Each interaction with the storage system is billed.</a:t>
            </a:r>
          </a:p>
          <a:p>
            <a:r>
              <a:rPr lang="en-US" dirty="0"/>
              <a:t>$0.01 per 100,000 transactions</a:t>
            </a:r>
          </a:p>
          <a:p>
            <a:r>
              <a:rPr lang="en-US" b="1" dirty="0"/>
              <a:t>5. Database</a:t>
            </a:r>
            <a:r>
              <a:rPr lang="en-US" dirty="0"/>
              <a:t> </a:t>
            </a:r>
          </a:p>
          <a:p>
            <a:r>
              <a:rPr lang="en-US" dirty="0"/>
              <a:t>SQL Server hosted in a VM </a:t>
            </a:r>
          </a:p>
          <a:p>
            <a:r>
              <a:rPr lang="en-US" dirty="0"/>
              <a:t>Small or medium size VM: $0.55 per hour</a:t>
            </a:r>
          </a:p>
          <a:p>
            <a:r>
              <a:rPr lang="en-US" dirty="0"/>
              <a:t>Azure SQL Database, cost per month.</a:t>
            </a:r>
          </a:p>
          <a:p>
            <a:r>
              <a:rPr lang="en-US" dirty="0"/>
              <a:t>Up to 100 MB: $4.995</a:t>
            </a:r>
          </a:p>
          <a:p>
            <a:r>
              <a:rPr lang="en-US" dirty="0"/>
              <a:t>Up to 1 GB: $9.99</a:t>
            </a:r>
          </a:p>
          <a:p>
            <a:r>
              <a:rPr lang="en-US" dirty="0"/>
              <a:t>Up to 10 GB: First GB $9.99, each additional GB $3.996</a:t>
            </a:r>
          </a:p>
          <a:p>
            <a:r>
              <a:rPr lang="en-US" dirty="0"/>
              <a:t>Up to 50 GB: First 10 GB $45.954, each additional GB $1.998</a:t>
            </a:r>
          </a:p>
          <a:p>
            <a:r>
              <a:rPr lang="en-US" dirty="0"/>
              <a:t>Up to 150 GB: First 50 GB $125.874, each additional GB $0.999</a:t>
            </a:r>
          </a:p>
          <a:p>
            <a:r>
              <a:rPr lang="en-US" b="1" dirty="0"/>
              <a:t>6. Connectivity</a:t>
            </a:r>
            <a:r>
              <a:rPr lang="en-US" dirty="0"/>
              <a:t> </a:t>
            </a:r>
          </a:p>
          <a:p>
            <a:r>
              <a:rPr lang="en-US" dirty="0"/>
              <a:t>Virtual Networks and Connect</a:t>
            </a:r>
          </a:p>
          <a:p>
            <a:r>
              <a:rPr lang="en-US" dirty="0"/>
              <a:t>$0.05 per hour per connection</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41</a:t>
            </a:fld>
            <a:endParaRPr lang="en-US"/>
          </a:p>
        </p:txBody>
      </p:sp>
    </p:spTree>
    <p:extLst>
      <p:ext uri="{BB962C8B-B14F-4D97-AF65-F5344CB8AC3E}">
        <p14:creationId xmlns:p14="http://schemas.microsoft.com/office/powerpoint/2010/main" val="398348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Publicly available for download </a:t>
            </a:r>
            <a:r>
              <a:rPr lang="en-US" sz="2400" u="sng" dirty="0">
                <a:hlinkClick r:id="rId3"/>
              </a:rPr>
              <a:t>http://aka.ms/azurecosttool</a:t>
            </a:r>
            <a:r>
              <a:rPr lang="en-US" sz="2400" dirty="0"/>
              <a:t> </a:t>
            </a:r>
          </a:p>
          <a:p>
            <a:endParaRPr lang="en-US" dirty="0"/>
          </a:p>
        </p:txBody>
      </p:sp>
      <p:sp>
        <p:nvSpPr>
          <p:cNvPr id="4" name="Slide Number Placeholder 3"/>
          <p:cNvSpPr>
            <a:spLocks noGrp="1"/>
          </p:cNvSpPr>
          <p:nvPr>
            <p:ph type="sldNum" sz="quarter" idx="10"/>
          </p:nvPr>
        </p:nvSpPr>
        <p:spPr/>
        <p:txBody>
          <a:bodyPr/>
          <a:lstStyle/>
          <a:p>
            <a:fld id="{C4EC02DE-3EC5-410E-A3F9-D6706732E576}"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584518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43</a:t>
            </a:fld>
            <a:endParaRPr lang="en-US"/>
          </a:p>
        </p:txBody>
      </p:sp>
    </p:spTree>
    <p:extLst>
      <p:ext uri="{BB962C8B-B14F-4D97-AF65-F5344CB8AC3E}">
        <p14:creationId xmlns:p14="http://schemas.microsoft.com/office/powerpoint/2010/main" val="2397547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session, we are assuming that you understand the fundamentals of Azure virtual machines. We will dive into 2 of the most common workloads, Active directory and SQL server. We will understand these scenarios a bit more and point out the different issues you may encounter when deploying these workloads.</a:t>
            </a:r>
          </a:p>
          <a:p>
            <a:endParaRPr lang="en-US" baseline="0" dirty="0"/>
          </a:p>
          <a:p>
            <a:r>
              <a:rPr lang="en-US" baseline="0" dirty="0"/>
              <a:t>We feel that understanding how to plan and deploy these workloads on Azure, you will have a good foundation on the different options available when designing your IAAS solutions.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a:t>
            </a:fld>
            <a:endParaRPr lang="en-US"/>
          </a:p>
        </p:txBody>
      </p:sp>
    </p:spTree>
    <p:extLst>
      <p:ext uri="{BB962C8B-B14F-4D97-AF65-F5344CB8AC3E}">
        <p14:creationId xmlns:p14="http://schemas.microsoft.com/office/powerpoint/2010/main" val="19975653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EPG:</a:t>
            </a:r>
            <a:r>
              <a:rPr lang="en-US" sz="900" kern="1200" dirty="0">
                <a:solidFill>
                  <a:schemeClr val="tx1"/>
                </a:solidFill>
                <a:effectLst/>
                <a:latin typeface="Segoe UI Light" pitchFamily="34" charset="0"/>
                <a:ea typeface="+mn-ea"/>
                <a:cs typeface="+mn-cs"/>
              </a:rPr>
              <a:t> Consider using this as conversation starter for moving your customers to Windows Azure Virtual Machines.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1" kern="1200" dirty="0">
                <a:solidFill>
                  <a:schemeClr val="tx1"/>
                </a:solidFill>
                <a:effectLst/>
                <a:latin typeface="Segoe UI Light" pitchFamily="34" charset="0"/>
                <a:ea typeface="+mn-ea"/>
                <a:cs typeface="+mn-cs"/>
              </a:rPr>
              <a:t>DPE &amp; MCS:</a:t>
            </a:r>
            <a:r>
              <a:rPr lang="en-US" sz="900" kern="1200" dirty="0">
                <a:solidFill>
                  <a:schemeClr val="tx1"/>
                </a:solidFill>
                <a:effectLst/>
                <a:latin typeface="Segoe UI Light" pitchFamily="34" charset="0"/>
                <a:ea typeface="+mn-ea"/>
                <a:cs typeface="+mn-cs"/>
              </a:rPr>
              <a:t> </a:t>
            </a:r>
            <a:r>
              <a:rPr lang="en-US" dirty="0"/>
              <a:t>Consider using as a scoping tool for use in Azure Virtual Machine migration POC’s or pilots.</a:t>
            </a:r>
          </a:p>
          <a:p>
            <a:r>
              <a:rPr lang="en-US" sz="900" b="1" kern="1200" dirty="0">
                <a:solidFill>
                  <a:schemeClr val="tx1"/>
                </a:solidFill>
                <a:effectLst/>
                <a:latin typeface="Segoe UI Light" pitchFamily="34" charset="0"/>
                <a:ea typeface="+mn-ea"/>
                <a:cs typeface="+mn-cs"/>
              </a:rPr>
              <a:t>SUPPORT:</a:t>
            </a:r>
            <a:r>
              <a:rPr lang="en-US" sz="900" kern="1200" dirty="0">
                <a:solidFill>
                  <a:schemeClr val="tx1"/>
                </a:solidFill>
                <a:effectLst/>
                <a:latin typeface="Segoe UI Light" pitchFamily="34" charset="0"/>
                <a:ea typeface="+mn-ea"/>
                <a:cs typeface="+mn-cs"/>
              </a:rPr>
              <a:t> Help with customers migration planning.</a:t>
            </a:r>
          </a:p>
          <a:p>
            <a:r>
              <a:rPr lang="en-US" sz="900" b="1" kern="1200" dirty="0">
                <a:solidFill>
                  <a:schemeClr val="tx1"/>
                </a:solidFill>
                <a:effectLst/>
                <a:latin typeface="Segoe UI Light" pitchFamily="34" charset="0"/>
                <a:ea typeface="+mn-ea"/>
                <a:cs typeface="+mn-cs"/>
              </a:rPr>
              <a:t>PREMIER</a:t>
            </a:r>
            <a:r>
              <a:rPr lang="en-US" sz="900" kern="1200" dirty="0">
                <a:solidFill>
                  <a:schemeClr val="tx1"/>
                </a:solidFill>
                <a:effectLst/>
                <a:latin typeface="Segoe UI Light" pitchFamily="34" charset="0"/>
                <a:ea typeface="+mn-ea"/>
                <a:cs typeface="+mn-cs"/>
              </a:rPr>
              <a:t>: Look for this report to be included with your customers AD, SQL &amp; SharePoint</a:t>
            </a:r>
            <a:r>
              <a:rPr lang="en-US" sz="900" kern="1200" baseline="0" dirty="0">
                <a:solidFill>
                  <a:schemeClr val="tx1"/>
                </a:solidFill>
                <a:effectLst/>
                <a:latin typeface="Segoe UI Light" pitchFamily="34" charset="0"/>
                <a:ea typeface="+mn-ea"/>
                <a:cs typeface="+mn-cs"/>
              </a:rPr>
              <a:t> </a:t>
            </a:r>
            <a:r>
              <a:rPr lang="en-US" sz="900" kern="1200" baseline="0" dirty="0" err="1">
                <a:solidFill>
                  <a:schemeClr val="tx1"/>
                </a:solidFill>
                <a:effectLst/>
                <a:latin typeface="Segoe UI Light" pitchFamily="34" charset="0"/>
                <a:ea typeface="+mn-ea"/>
                <a:cs typeface="+mn-cs"/>
              </a:rPr>
              <a:t>RaaS’s</a:t>
            </a:r>
            <a:r>
              <a:rPr lang="en-US" sz="900" kern="1200" baseline="0" dirty="0">
                <a:solidFill>
                  <a:schemeClr val="tx1"/>
                </a:solidFill>
                <a:effectLst/>
                <a:latin typeface="Segoe UI Light" pitchFamily="34" charset="0"/>
                <a:ea typeface="+mn-ea"/>
                <a:cs typeface="+mn-cs"/>
              </a:rPr>
              <a:t> in late February</a:t>
            </a: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ALL:</a:t>
            </a:r>
            <a:r>
              <a:rPr lang="en-US" sz="900" kern="1200" dirty="0">
                <a:solidFill>
                  <a:schemeClr val="tx1"/>
                </a:solidFill>
                <a:effectLst/>
                <a:latin typeface="Segoe UI Light" pitchFamily="34" charset="0"/>
                <a:ea typeface="+mn-ea"/>
                <a:cs typeface="+mn-cs"/>
              </a:rPr>
              <a:t> Review the data sheet to understand how it can help your customers.</a:t>
            </a:r>
          </a:p>
          <a:p>
            <a:r>
              <a:rPr lang="en-US" sz="900" b="1" kern="1200" dirty="0">
                <a:solidFill>
                  <a:schemeClr val="tx1"/>
                </a:solidFill>
                <a:effectLst/>
                <a:latin typeface="Segoe UI Light" pitchFamily="34" charset="0"/>
                <a:ea typeface="+mn-ea"/>
                <a:cs typeface="+mn-cs"/>
              </a:rPr>
              <a:t>ALL:</a:t>
            </a:r>
            <a:r>
              <a:rPr lang="en-US" sz="900" kern="1200" dirty="0">
                <a:solidFill>
                  <a:schemeClr val="tx1"/>
                </a:solidFill>
                <a:effectLst/>
                <a:latin typeface="Segoe UI Light" pitchFamily="34" charset="0"/>
                <a:ea typeface="+mn-ea"/>
                <a:cs typeface="+mn-cs"/>
              </a:rPr>
              <a:t> Download the Assessment and provide early feedback.</a:t>
            </a:r>
          </a:p>
          <a:p>
            <a:r>
              <a:rPr lang="en-US" sz="900" b="1" kern="1200" dirty="0">
                <a:solidFill>
                  <a:schemeClr val="tx1"/>
                </a:solidFill>
                <a:effectLst/>
                <a:latin typeface="Segoe UI Light" pitchFamily="34" charset="0"/>
                <a:ea typeface="+mn-ea"/>
                <a:cs typeface="+mn-cs"/>
              </a:rPr>
              <a:t>ALL: </a:t>
            </a:r>
            <a:r>
              <a:rPr lang="en-US" sz="900" kern="1200" dirty="0">
                <a:solidFill>
                  <a:schemeClr val="tx1"/>
                </a:solidFill>
                <a:effectLst/>
                <a:latin typeface="Segoe UI Light" pitchFamily="34" charset="0"/>
                <a:ea typeface="+mn-ea"/>
                <a:cs typeface="+mn-cs"/>
              </a:rPr>
              <a:t>Look for the future Windows Azure</a:t>
            </a:r>
            <a:r>
              <a:rPr lang="en-US" sz="900" kern="1200" baseline="0" dirty="0">
                <a:solidFill>
                  <a:schemeClr val="tx1"/>
                </a:solidFill>
                <a:effectLst/>
                <a:latin typeface="Segoe UI Light" pitchFamily="34" charset="0"/>
                <a:ea typeface="+mn-ea"/>
                <a:cs typeface="+mn-cs"/>
              </a:rPr>
              <a:t> Virtual Machine Optimization Assessment coming in Q3!</a:t>
            </a:r>
          </a:p>
          <a:p>
            <a:r>
              <a:rPr lang="en-US" sz="900" b="1" kern="1200" baseline="0" dirty="0">
                <a:solidFill>
                  <a:schemeClr val="tx1"/>
                </a:solidFill>
                <a:effectLst/>
                <a:latin typeface="Segoe UI Light" pitchFamily="34" charset="0"/>
                <a:ea typeface="+mn-ea"/>
                <a:cs typeface="+mn-cs"/>
              </a:rPr>
              <a:t>ALL: </a:t>
            </a:r>
            <a:r>
              <a:rPr lang="en-US" sz="900" kern="1200" baseline="0" dirty="0" err="1">
                <a:solidFill>
                  <a:schemeClr val="tx1"/>
                </a:solidFill>
                <a:effectLst/>
                <a:latin typeface="Segoe UI Light" pitchFamily="34" charset="0"/>
                <a:ea typeface="+mn-ea"/>
                <a:cs typeface="+mn-cs"/>
              </a:rPr>
              <a:t>Goto</a:t>
            </a:r>
            <a:r>
              <a:rPr lang="en-US" sz="900" kern="1200" baseline="0" dirty="0">
                <a:solidFill>
                  <a:schemeClr val="tx1"/>
                </a:solidFill>
                <a:effectLst/>
                <a:latin typeface="Segoe UI Light" pitchFamily="34" charset="0"/>
                <a:ea typeface="+mn-ea"/>
                <a:cs typeface="+mn-cs"/>
              </a:rPr>
              <a:t> the GBS lounge to find out more!</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2975F6A-396B-4C74-B3F9-3C7F56FC5380}" type="datetime1">
              <a:rPr lang="en-US" smtClean="0"/>
              <a:t>14-01-2016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65086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clear up some common misconceptions</a:t>
            </a:r>
            <a:r>
              <a:rPr lang="en-US" baseline="0" dirty="0"/>
              <a:t> heard when comparing IAAS on Azure to </a:t>
            </a:r>
            <a:r>
              <a:rPr lang="en-US" baseline="0" dirty="0" err="1"/>
              <a:t>Onpremises</a:t>
            </a:r>
            <a:r>
              <a:rPr lang="en-US" baseline="0" dirty="0"/>
              <a:t> workloads, co-</a:t>
            </a:r>
            <a:r>
              <a:rPr lang="en-US" baseline="0" dirty="0" err="1"/>
              <a:t>hosters</a:t>
            </a:r>
            <a:r>
              <a:rPr lang="en-US" baseline="0" dirty="0"/>
              <a:t> or managed service providers.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6</a:t>
            </a:fld>
            <a:endParaRPr lang="en-US"/>
          </a:p>
        </p:txBody>
      </p:sp>
    </p:spTree>
    <p:extLst>
      <p:ext uri="{BB962C8B-B14F-4D97-AF65-F5344CB8AC3E}">
        <p14:creationId xmlns:p14="http://schemas.microsoft.com/office/powerpoint/2010/main" val="252480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start by looking at some of the key Azure capabilities for VM solutions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7</a:t>
            </a:fld>
            <a:endParaRPr lang="en-US"/>
          </a:p>
        </p:txBody>
      </p:sp>
    </p:spTree>
    <p:extLst>
      <p:ext uri="{BB962C8B-B14F-4D97-AF65-F5344CB8AC3E}">
        <p14:creationId xmlns:p14="http://schemas.microsoft.com/office/powerpoint/2010/main" val="48593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has a number of functions that are crucial for VM Solutions.</a:t>
            </a:r>
            <a:r>
              <a:rPr lang="en-US" baseline="0" dirty="0"/>
              <a:t> Note that by solutions I mean multiple different type of VMs that together create the solution.</a:t>
            </a:r>
          </a:p>
          <a:p>
            <a:endParaRPr lang="en-US" baseline="0" dirty="0"/>
          </a:p>
          <a:p>
            <a:r>
              <a:rPr lang="en-US" baseline="0" dirty="0"/>
              <a:t>We already touched upon these in the Compute session but I want to come back to some of these as it is important that you know these. </a:t>
            </a:r>
          </a:p>
          <a:p>
            <a:endParaRPr lang="en-US" baseline="0" dirty="0"/>
          </a:p>
          <a:p>
            <a:r>
              <a:rPr lang="en-US" baseline="0" dirty="0"/>
              <a:t>The components that we will cover are Availability Sets, VM Extensions and VM Scale Sets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8</a:t>
            </a:fld>
            <a:endParaRPr lang="en-US"/>
          </a:p>
        </p:txBody>
      </p:sp>
    </p:spTree>
    <p:extLst>
      <p:ext uri="{BB962C8B-B14F-4D97-AF65-F5344CB8AC3E}">
        <p14:creationId xmlns:p14="http://schemas.microsoft.com/office/powerpoint/2010/main" val="726209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Understanding and using Availability sets is</a:t>
            </a:r>
            <a:r>
              <a:rPr lang="en-US" baseline="0" dirty="0"/>
              <a:t> the first step in creating redundant VM Solutions, By having Availability Sets you will protect yourself for outages due to planned Azure maintenance.  </a:t>
            </a:r>
            <a:r>
              <a:rPr lang="en-US" dirty="0"/>
              <a:t>To provide redundancy to your solution, we recommend that you group two or more virtual machines in an Availability Set. This configuration ensures that during either a planned or unplanned maintenance event, at least one virtual machine will be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multi tiered solutions you should configure each tier in a separate availability set</a:t>
            </a:r>
            <a:r>
              <a:rPr lang="en-US" dirty="0"/>
              <a:t>. By configuring at least two virtual machines in an Availability Set for each tier, you guarantee that at least one virtual machine in each tier will be available during maintenance</a:t>
            </a:r>
            <a:r>
              <a:rPr lang="en-US" baseline="0" dirty="0"/>
              <a:t>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Combine the Azure Load Balancer with an Availability Set to get the most application resiliency. The Azure Load Balancer distributes traffic between multiple virtual machines. For our Standard tier virtual machines, the Azure Load Balancer is included. Note that not all virtual machine tiers include the Azure Load Balancer</a:t>
            </a:r>
          </a:p>
          <a:p>
            <a:endParaRPr lang="en-US" dirty="0"/>
          </a:p>
          <a:p>
            <a:r>
              <a:rPr lang="en-US" dirty="0"/>
              <a:t>In the future Azure will start offering Availability Zones which will allow you to extend the Availability Set across two data </a:t>
            </a:r>
            <a:r>
              <a:rPr lang="en-US" dirty="0" err="1"/>
              <a:t>centres</a:t>
            </a:r>
            <a:r>
              <a:rPr lang="en-US" dirty="0"/>
              <a:t> (provided that the</a:t>
            </a:r>
            <a:r>
              <a:rPr lang="en-US" baseline="0" dirty="0"/>
              <a:t> latency between them is below 2 </a:t>
            </a:r>
            <a:r>
              <a:rPr lang="en-US" baseline="0" dirty="0" err="1"/>
              <a:t>msec</a:t>
            </a:r>
            <a:r>
              <a:rPr lang="en-US" baseline="0" dirty="0"/>
              <a:t>)</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9</a:t>
            </a:fld>
            <a:endParaRPr lang="en-US"/>
          </a:p>
        </p:txBody>
      </p:sp>
    </p:spTree>
    <p:extLst>
      <p:ext uri="{BB962C8B-B14F-4D97-AF65-F5344CB8AC3E}">
        <p14:creationId xmlns:p14="http://schemas.microsoft.com/office/powerpoint/2010/main" val="1326606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Extensions implement behaviors or features that either help other programs work on Azure VMs,</a:t>
            </a:r>
            <a:r>
              <a:rPr lang="en-US" baseline="0" dirty="0"/>
              <a:t> using VM Extensions can simplify VM management as they can be used to perform tasks on the VMs without having to logging into the machines and performing the maintenance tasks</a:t>
            </a:r>
          </a:p>
          <a:p>
            <a:endParaRPr lang="en-US" baseline="0" dirty="0"/>
          </a:p>
          <a:p>
            <a:r>
              <a:rPr lang="en-US" baseline="0" dirty="0"/>
              <a:t>Some of the </a:t>
            </a:r>
            <a:r>
              <a:rPr lang="en-US" baseline="0" dirty="0" err="1"/>
              <a:t>MarketPlace</a:t>
            </a:r>
            <a:r>
              <a:rPr lang="en-US" baseline="0" dirty="0"/>
              <a:t> templates include VM Extensions, but if you are using your own images or images without the extensions you can install them manually.</a:t>
            </a:r>
          </a:p>
          <a:p>
            <a:endParaRPr lang="en-US" baseline="0" dirty="0"/>
          </a:p>
          <a:p>
            <a:r>
              <a:rPr lang="en-US" baseline="0" dirty="0"/>
              <a:t>There is a growing number of 3</a:t>
            </a:r>
            <a:r>
              <a:rPr lang="en-US" baseline="30000" dirty="0"/>
              <a:t>rd</a:t>
            </a:r>
            <a:r>
              <a:rPr lang="en-US" baseline="0" dirty="0"/>
              <a:t> party extensions available on the marketplace, these include extensions for Deployment and Configuration Management, Security and Protection to mention a few.</a:t>
            </a:r>
          </a:p>
          <a:p>
            <a:endParaRPr lang="en-US" baseline="0" dirty="0"/>
          </a:p>
          <a:p>
            <a:r>
              <a:rPr lang="en-US" baseline="0" dirty="0"/>
              <a:t>Please note that these extensions need to be maintained and updated when there are newer versions available.</a:t>
            </a: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10</a:t>
            </a:fld>
            <a:endParaRPr lang="en-US"/>
          </a:p>
        </p:txBody>
      </p:sp>
    </p:spTree>
    <p:extLst>
      <p:ext uri="{BB962C8B-B14F-4D97-AF65-F5344CB8AC3E}">
        <p14:creationId xmlns:p14="http://schemas.microsoft.com/office/powerpoint/2010/main" val="4240939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3722723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585711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9319261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335477"/>
            <a:ext cx="11155093" cy="825547"/>
          </a:xfrm>
        </p:spPr>
        <p:txBody>
          <a:bodyPr>
            <a:spAutoFit/>
          </a:bodyPr>
          <a:lstStyle>
            <a:lvl1pPr>
              <a:defRPr sz="5294"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269239" y="1187622"/>
            <a:ext cx="11151918" cy="2263248"/>
          </a:xfrm>
          <a:prstGeom prst="rect">
            <a:avLst/>
          </a:prstGeom>
        </p:spPr>
        <p:txBody>
          <a:bodyPr>
            <a:spAutoFit/>
          </a:bodyPr>
          <a:lstStyle>
            <a:lvl1pPr marL="342637" indent="-342637">
              <a:buClr>
                <a:srgbClr val="FFFFFF"/>
              </a:buClr>
              <a:buSzPct val="90000"/>
              <a:buFont typeface="Arial" pitchFamily="34" charset="0"/>
              <a:buChar char="•"/>
              <a:defRPr sz="3431">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164" indent="-285529">
              <a:buClr>
                <a:srgbClr val="FFFFFF"/>
              </a:buClr>
              <a:buSzPct val="90000"/>
              <a:buFont typeface="Arial" pitchFamily="34" charset="0"/>
              <a:buChar char="•"/>
              <a:defRPr sz="3235">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699" indent="-285529">
              <a:buClr>
                <a:srgbClr val="FFFFFF"/>
              </a:buClr>
              <a:buSzPct val="90000"/>
              <a:buFont typeface="Arial" pitchFamily="34" charset="0"/>
              <a:buChar char="•"/>
              <a:defRPr sz="2843">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127" indent="-228426">
              <a:buClr>
                <a:srgbClr val="FFFFFF"/>
              </a:buClr>
              <a:buSzPct val="90000"/>
              <a:buFont typeface="Arial" pitchFamily="34" charset="0"/>
              <a:buChar char="•"/>
              <a:defRPr sz="2353">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0553" indent="-228426">
              <a:buClr>
                <a:srgbClr val="FFFFFF"/>
              </a:buClr>
              <a:buSzPct val="90000"/>
              <a:buFont typeface="Arial" pitchFamily="34" charset="0"/>
              <a:buChar char="•"/>
              <a:defRPr sz="1961">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341" tIns="77670" rIns="155341" bIns="77670"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47658231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903937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932432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303805"/>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716670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1876380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266767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028906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87724723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5157428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2274218108"/>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9" Type="http://schemas.openxmlformats.org/officeDocument/2006/relationships/tags" Target="../tags/tag38.xml"/><Relationship Id="rId21" Type="http://schemas.openxmlformats.org/officeDocument/2006/relationships/tags" Target="../tags/tag20.xml"/><Relationship Id="rId34" Type="http://schemas.openxmlformats.org/officeDocument/2006/relationships/tags" Target="../tags/tag33.xml"/><Relationship Id="rId42" Type="http://schemas.openxmlformats.org/officeDocument/2006/relationships/tags" Target="../tags/tag41.xml"/><Relationship Id="rId47" Type="http://schemas.openxmlformats.org/officeDocument/2006/relationships/slideLayout" Target="../slideLayouts/slideLayout13.xml"/><Relationship Id="rId50" Type="http://schemas.openxmlformats.org/officeDocument/2006/relationships/image" Target="../media/image5.emf"/><Relationship Id="rId55" Type="http://schemas.openxmlformats.org/officeDocument/2006/relationships/image" Target="../media/image9.png"/><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tags" Target="../tags/tag32.xml"/><Relationship Id="rId38" Type="http://schemas.openxmlformats.org/officeDocument/2006/relationships/tags" Target="../tags/tag37.xml"/><Relationship Id="rId46" Type="http://schemas.openxmlformats.org/officeDocument/2006/relationships/tags" Target="../tags/tag45.xml"/><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tags" Target="../tags/tag19.xml"/><Relationship Id="rId29" Type="http://schemas.openxmlformats.org/officeDocument/2006/relationships/tags" Target="../tags/tag28.xml"/><Relationship Id="rId41" Type="http://schemas.openxmlformats.org/officeDocument/2006/relationships/tags" Target="../tags/tag40.xml"/><Relationship Id="rId54" Type="http://schemas.openxmlformats.org/officeDocument/2006/relationships/image" Target="../media/image8.png"/><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tags" Target="../tags/tag31.xml"/><Relationship Id="rId37" Type="http://schemas.openxmlformats.org/officeDocument/2006/relationships/tags" Target="../tags/tag36.xml"/><Relationship Id="rId40" Type="http://schemas.openxmlformats.org/officeDocument/2006/relationships/tags" Target="../tags/tag39.xml"/><Relationship Id="rId45" Type="http://schemas.openxmlformats.org/officeDocument/2006/relationships/tags" Target="../tags/tag44.xml"/><Relationship Id="rId53" Type="http://schemas.openxmlformats.org/officeDocument/2006/relationships/image" Target="../media/image7.png"/><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tags" Target="../tags/tag27.xml"/><Relationship Id="rId36" Type="http://schemas.openxmlformats.org/officeDocument/2006/relationships/tags" Target="../tags/tag35.xml"/><Relationship Id="rId49" Type="http://schemas.openxmlformats.org/officeDocument/2006/relationships/oleObject" Target="../embeddings/oleObject1.bin"/><Relationship Id="rId10" Type="http://schemas.openxmlformats.org/officeDocument/2006/relationships/tags" Target="../tags/tag9.xml"/><Relationship Id="rId19" Type="http://schemas.openxmlformats.org/officeDocument/2006/relationships/tags" Target="../tags/tag18.xml"/><Relationship Id="rId31" Type="http://schemas.openxmlformats.org/officeDocument/2006/relationships/tags" Target="../tags/tag30.xml"/><Relationship Id="rId44" Type="http://schemas.openxmlformats.org/officeDocument/2006/relationships/tags" Target="../tags/tag43.xml"/><Relationship Id="rId52" Type="http://schemas.microsoft.com/office/2007/relationships/hdphoto" Target="../media/hdphoto1.wdp"/><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tags" Target="../tags/tag29.xml"/><Relationship Id="rId35" Type="http://schemas.openxmlformats.org/officeDocument/2006/relationships/tags" Target="../tags/tag34.xml"/><Relationship Id="rId43" Type="http://schemas.openxmlformats.org/officeDocument/2006/relationships/tags" Target="../tags/tag42.xml"/><Relationship Id="rId48" Type="http://schemas.openxmlformats.org/officeDocument/2006/relationships/notesSlide" Target="../notesSlides/notesSlide18.xml"/><Relationship Id="rId56" Type="http://schemas.openxmlformats.org/officeDocument/2006/relationships/image" Target="../media/image10.png"/><Relationship Id="rId8" Type="http://schemas.openxmlformats.org/officeDocument/2006/relationships/tags" Target="../tags/tag7.xml"/><Relationship Id="rId51" Type="http://schemas.openxmlformats.org/officeDocument/2006/relationships/image" Target="../media/image6.png"/><Relationship Id="rId3"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library/azure/jj156090.aspx#BKMK_WhyADFS"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windowsazure/dn248436.aspx"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g"/><Relationship Id="rId4" Type="http://schemas.openxmlformats.org/officeDocument/2006/relationships/image" Target="../media/image21.jpg"/></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mspnp/azure-guidance"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hyperlink" Target="https://github.com/mspnp/performance-optimization"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hyperlink" Target="http://go.microsoft.com/fwlink/?LinkID=33584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SHOW)</a:t>
            </a:r>
          </a:p>
        </p:txBody>
      </p:sp>
      <p:graphicFrame>
        <p:nvGraphicFramePr>
          <p:cNvPr id="5" name="Table 4"/>
          <p:cNvGraphicFramePr>
            <a:graphicFrameLocks noGrp="1"/>
          </p:cNvGraphicFramePr>
          <p:nvPr>
            <p:extLst>
              <p:ext uri="{D42A27DB-BD31-4B8C-83A1-F6EECF244321}">
                <p14:modId xmlns:p14="http://schemas.microsoft.com/office/powerpoint/2010/main" val="3658880095"/>
              </p:ext>
            </p:extLst>
          </p:nvPr>
        </p:nvGraphicFramePr>
        <p:xfrm>
          <a:off x="434339" y="1304855"/>
          <a:ext cx="11155094" cy="4994344"/>
        </p:xfrm>
        <a:graphic>
          <a:graphicData uri="http://schemas.openxmlformats.org/drawingml/2006/table">
            <a:tbl>
              <a:tblPr bandRow="1">
                <a:tableStyleId>{D27102A9-8310-4765-A935-A1911B00CA55}</a:tableStyleId>
              </a:tblPr>
              <a:tblGrid>
                <a:gridCol w="1762761">
                  <a:extLst>
                    <a:ext uri="{9D8B030D-6E8A-4147-A177-3AD203B41FA5}">
                      <a16:colId xmlns:a16="http://schemas.microsoft.com/office/drawing/2014/main" val="4020057715"/>
                    </a:ext>
                  </a:extLst>
                </a:gridCol>
                <a:gridCol w="3911600">
                  <a:extLst>
                    <a:ext uri="{9D8B030D-6E8A-4147-A177-3AD203B41FA5}">
                      <a16:colId xmlns:a16="http://schemas.microsoft.com/office/drawing/2014/main" val="3442524279"/>
                    </a:ext>
                  </a:extLst>
                </a:gridCol>
                <a:gridCol w="1968501">
                  <a:extLst>
                    <a:ext uri="{9D8B030D-6E8A-4147-A177-3AD203B41FA5}">
                      <a16:colId xmlns:a16="http://schemas.microsoft.com/office/drawing/2014/main" val="4017777311"/>
                    </a:ext>
                  </a:extLst>
                </a:gridCol>
                <a:gridCol w="3512232">
                  <a:extLst>
                    <a:ext uri="{9D8B030D-6E8A-4147-A177-3AD203B41FA5}">
                      <a16:colId xmlns:a16="http://schemas.microsoft.com/office/drawing/2014/main" val="497272688"/>
                    </a:ext>
                  </a:extLst>
                </a:gridCol>
              </a:tblGrid>
              <a:tr h="624293">
                <a:tc>
                  <a:txBody>
                    <a:bodyPr/>
                    <a:lstStyle/>
                    <a:p>
                      <a:pPr algn="r"/>
                      <a:r>
                        <a:rPr lang="en-US" sz="1600" b="1" dirty="0"/>
                        <a:t>Speaker</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r>
                        <a:rPr lang="en-US" sz="1600" dirty="0"/>
                        <a:t>Architect</a:t>
                      </a:r>
                      <a:r>
                        <a:rPr lang="en-US" sz="1600" baseline="0" dirty="0"/>
                        <a:t> Azure Partner GSI or COE representative</a:t>
                      </a:r>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819760405"/>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Title: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r>
                        <a:rPr lang="en-US" sz="1600" dirty="0"/>
                        <a:t>Architecting Virtual Machine Solutions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sz="14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173157166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Length:</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45-60 minutes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US" sz="1600" b="1" dirty="0"/>
                        <a:t>Audience: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Architect, IT Pro, DevOps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3460529361"/>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Content Level:</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200-300 level</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8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19179735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Last updated:</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09/21/2015</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lvl="1" algn="r"/>
                      <a:r>
                        <a:rPr lang="en-US" sz="1600" b="1" dirty="0"/>
                        <a:t>Updated by:</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Israel Vega (</a:t>
                      </a:r>
                      <a:r>
                        <a:rPr lang="en-US" sz="1600" dirty="0" err="1"/>
                        <a:t>ivega</a:t>
                      </a:r>
                      <a:r>
                        <a:rPr lang="en-US" sz="1600" dirty="0"/>
                        <a:t>)</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493492007"/>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Desired Outcomes: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altLang="ja-JP" sz="1600" dirty="0"/>
                        <a:t>Infrastructure Services (IaaS) value prop, technology building blocks, common scenarios &amp; differentiators are clearly articulated to customer/partner</a:t>
                      </a:r>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66384886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Usage Guide: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defTabSz="1293620" eaLnBrk="0" fontAlgn="base" hangingPunct="0">
                        <a:lnSpc>
                          <a:spcPct val="90000"/>
                        </a:lnSpc>
                        <a:spcBef>
                          <a:spcPct val="30000"/>
                        </a:spcBef>
                        <a:spcAft>
                          <a:spcPct val="0"/>
                        </a:spcAft>
                        <a:buClr>
                          <a:srgbClr val="FFFF99"/>
                        </a:buClr>
                        <a:buSzPct val="75000"/>
                      </a:pPr>
                      <a:r>
                        <a:rPr lang="en-US" sz="1600" dirty="0">
                          <a:solidFill>
                            <a:srgbClr val="FF0000"/>
                          </a:solidFill>
                        </a:rPr>
                        <a:t>DO NOT edit slides or text</a:t>
                      </a:r>
                    </a:p>
                    <a:p>
                      <a:pPr marL="340123" indent="-340123" defTabSz="1293620" eaLnBrk="0" fontAlgn="base" hangingPunct="0">
                        <a:lnSpc>
                          <a:spcPct val="90000"/>
                        </a:lnSpc>
                        <a:spcBef>
                          <a:spcPct val="30000"/>
                        </a:spcBef>
                        <a:spcAft>
                          <a:spcPct val="0"/>
                        </a:spcAft>
                        <a:buClr>
                          <a:srgbClr val="FFFF99"/>
                        </a:buClr>
                        <a:buSzPct val="75000"/>
                        <a:buFont typeface="Arial" pitchFamily="34" charset="0"/>
                        <a:buChar char="•"/>
                      </a:pPr>
                      <a:r>
                        <a:rPr lang="en-US" sz="1600" dirty="0"/>
                        <a:t>Send any suggested edits to deck contact or last updated</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63344870"/>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Prerequisites: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marL="0" indent="0" defTabSz="1293620" eaLnBrk="0" fontAlgn="base" hangingPunct="0">
                        <a:lnSpc>
                          <a:spcPct val="90000"/>
                        </a:lnSpc>
                        <a:spcBef>
                          <a:spcPct val="30000"/>
                        </a:spcBef>
                        <a:spcAft>
                          <a:spcPct val="0"/>
                        </a:spcAft>
                        <a:buClr>
                          <a:srgbClr val="FFFF99"/>
                        </a:buClr>
                        <a:buSzPct val="75000"/>
                        <a:buFont typeface="Arial" pitchFamily="34" charset="0"/>
                        <a:buNone/>
                      </a:pPr>
                      <a:r>
                        <a:rPr lang="en-US" sz="1600" dirty="0"/>
                        <a:t>Azure Storage.</a:t>
                      </a:r>
                      <a:r>
                        <a:rPr lang="en-US" sz="1600" baseline="0" dirty="0"/>
                        <a:t> Azure Networking, Subscription management</a:t>
                      </a:r>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8855660"/>
                  </a:ext>
                </a:extLst>
              </a:tr>
            </a:tbl>
          </a:graphicData>
        </a:graphic>
      </p:graphicFrame>
    </p:spTree>
    <p:extLst>
      <p:ext uri="{BB962C8B-B14F-4D97-AF65-F5344CB8AC3E}">
        <p14:creationId xmlns:p14="http://schemas.microsoft.com/office/powerpoint/2010/main" val="139226126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Extensions</a:t>
            </a:r>
          </a:p>
        </p:txBody>
      </p:sp>
      <p:sp>
        <p:nvSpPr>
          <p:cNvPr id="3" name="Content Placeholder 2"/>
          <p:cNvSpPr>
            <a:spLocks noGrp="1"/>
          </p:cNvSpPr>
          <p:nvPr>
            <p:ph sz="quarter" idx="10"/>
          </p:nvPr>
        </p:nvSpPr>
        <p:spPr>
          <a:xfrm>
            <a:off x="268288" y="1398397"/>
            <a:ext cx="11542503" cy="6463308"/>
          </a:xfrm>
        </p:spPr>
        <p:txBody>
          <a:bodyPr/>
          <a:lstStyle/>
          <a:p>
            <a:r>
              <a:rPr lang="en-US" dirty="0"/>
              <a:t>These are designed to simplify VM Management</a:t>
            </a:r>
          </a:p>
          <a:p>
            <a:r>
              <a:rPr lang="en-US" dirty="0"/>
              <a:t>They allow for automated operation of the Virtual Machines</a:t>
            </a:r>
          </a:p>
          <a:p>
            <a:r>
              <a:rPr lang="en-US" dirty="0"/>
              <a:t>Pre-installed when using the </a:t>
            </a:r>
            <a:r>
              <a:rPr lang="en-US" dirty="0" err="1"/>
              <a:t>MarketPlace</a:t>
            </a:r>
            <a:r>
              <a:rPr lang="en-US" dirty="0"/>
              <a:t> templates</a:t>
            </a:r>
          </a:p>
          <a:p>
            <a:r>
              <a:rPr lang="en-US" dirty="0"/>
              <a:t>A growing number of 3</a:t>
            </a:r>
            <a:r>
              <a:rPr lang="en-US" baseline="30000" dirty="0"/>
              <a:t>rd</a:t>
            </a:r>
            <a:r>
              <a:rPr lang="en-US" dirty="0"/>
              <a:t> party extensions are available</a:t>
            </a:r>
          </a:p>
          <a:p>
            <a:r>
              <a:rPr lang="en-US" dirty="0"/>
              <a:t>Need to be maintained</a:t>
            </a:r>
          </a:p>
          <a:p>
            <a:endParaRPr lang="en-US" dirty="0"/>
          </a:p>
          <a:p>
            <a:endParaRPr lang="en-US" dirty="0"/>
          </a:p>
        </p:txBody>
      </p:sp>
    </p:spTree>
    <p:extLst>
      <p:ext uri="{BB962C8B-B14F-4D97-AF65-F5344CB8AC3E}">
        <p14:creationId xmlns:p14="http://schemas.microsoft.com/office/powerpoint/2010/main" val="723455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Using a VM Extension </a:t>
            </a:r>
          </a:p>
        </p:txBody>
      </p:sp>
    </p:spTree>
    <p:extLst>
      <p:ext uri="{BB962C8B-B14F-4D97-AF65-F5344CB8AC3E}">
        <p14:creationId xmlns:p14="http://schemas.microsoft.com/office/powerpoint/2010/main" val="41657046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Scale Sets</a:t>
            </a:r>
          </a:p>
        </p:txBody>
      </p:sp>
      <p:sp>
        <p:nvSpPr>
          <p:cNvPr id="3" name="Content Placeholder 2"/>
          <p:cNvSpPr>
            <a:spLocks noGrp="1"/>
          </p:cNvSpPr>
          <p:nvPr>
            <p:ph sz="quarter" idx="10"/>
          </p:nvPr>
        </p:nvSpPr>
        <p:spPr>
          <a:xfrm>
            <a:off x="268288" y="1398397"/>
            <a:ext cx="11542503" cy="4825937"/>
          </a:xfrm>
        </p:spPr>
        <p:txBody>
          <a:bodyPr/>
          <a:lstStyle/>
          <a:p>
            <a:r>
              <a:rPr lang="en-US" dirty="0"/>
              <a:t>Allows for deployment and management of a collection of VMs as a set</a:t>
            </a:r>
          </a:p>
          <a:p>
            <a:r>
              <a:rPr lang="en-US" dirty="0"/>
              <a:t>Provide a highly scalable and customizable compute layer for hyper scale applications</a:t>
            </a:r>
          </a:p>
          <a:p>
            <a:pPr lvl="1"/>
            <a:r>
              <a:rPr lang="en-US" dirty="0"/>
              <a:t>Provides for easy auto-scale</a:t>
            </a:r>
          </a:p>
          <a:p>
            <a:pPr lvl="2"/>
            <a:r>
              <a:rPr lang="en-US" dirty="0"/>
              <a:t>Identical VMs</a:t>
            </a:r>
          </a:p>
          <a:p>
            <a:pPr lvl="2"/>
            <a:r>
              <a:rPr lang="en-US" dirty="0"/>
              <a:t>Ideally stateless</a:t>
            </a:r>
          </a:p>
          <a:p>
            <a:pPr lvl="1"/>
            <a:endParaRPr lang="en-US" dirty="0"/>
          </a:p>
        </p:txBody>
      </p:sp>
    </p:spTree>
    <p:extLst>
      <p:ext uri="{BB962C8B-B14F-4D97-AF65-F5344CB8AC3E}">
        <p14:creationId xmlns:p14="http://schemas.microsoft.com/office/powerpoint/2010/main" val="10693884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Directory in Azure</a:t>
            </a:r>
          </a:p>
        </p:txBody>
      </p:sp>
    </p:spTree>
    <p:extLst>
      <p:ext uri="{BB962C8B-B14F-4D97-AF65-F5344CB8AC3E}">
        <p14:creationId xmlns:p14="http://schemas.microsoft.com/office/powerpoint/2010/main" val="11296669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AD in the Azure?</a:t>
            </a:r>
          </a:p>
        </p:txBody>
      </p:sp>
      <p:sp>
        <p:nvSpPr>
          <p:cNvPr id="3" name="Content Placeholder 2"/>
          <p:cNvSpPr>
            <a:spLocks noGrp="1"/>
          </p:cNvSpPr>
          <p:nvPr>
            <p:ph sz="quarter" idx="10"/>
          </p:nvPr>
        </p:nvSpPr>
        <p:spPr>
          <a:xfrm>
            <a:off x="268288" y="1398397"/>
            <a:ext cx="11542503" cy="4056495"/>
          </a:xfrm>
        </p:spPr>
        <p:txBody>
          <a:bodyPr/>
          <a:lstStyle/>
          <a:p>
            <a:r>
              <a:rPr lang="en-US" dirty="0"/>
              <a:t>Migration of existing “classic” workloads</a:t>
            </a:r>
          </a:p>
          <a:p>
            <a:pPr lvl="1"/>
            <a:r>
              <a:rPr lang="en-US" dirty="0"/>
              <a:t>Applications not born in the cloud</a:t>
            </a:r>
          </a:p>
          <a:p>
            <a:r>
              <a:rPr lang="en-US" dirty="0"/>
              <a:t>Application transitions and standalone applications</a:t>
            </a:r>
          </a:p>
          <a:p>
            <a:r>
              <a:rPr lang="en-US" dirty="0"/>
              <a:t>Disaster recovery</a:t>
            </a:r>
          </a:p>
          <a:p>
            <a:r>
              <a:rPr lang="en-US" dirty="0"/>
              <a:t>Dev, test, patching, app compatibility testing</a:t>
            </a:r>
          </a:p>
          <a:p>
            <a:r>
              <a:rPr lang="en-US" dirty="0"/>
              <a:t>Hybrid</a:t>
            </a:r>
          </a:p>
        </p:txBody>
      </p:sp>
    </p:spTree>
    <p:extLst>
      <p:ext uri="{BB962C8B-B14F-4D97-AF65-F5344CB8AC3E}">
        <p14:creationId xmlns:p14="http://schemas.microsoft.com/office/powerpoint/2010/main" val="27623941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How Do Customers Run AD On Azure Today?</a:t>
            </a:r>
          </a:p>
        </p:txBody>
      </p:sp>
      <p:sp>
        <p:nvSpPr>
          <p:cNvPr id="3" name="Content Placeholder 2"/>
          <p:cNvSpPr>
            <a:spLocks noGrp="1"/>
          </p:cNvSpPr>
          <p:nvPr>
            <p:ph sz="quarter" idx="10"/>
          </p:nvPr>
        </p:nvSpPr>
        <p:spPr>
          <a:xfrm>
            <a:off x="268288" y="1398397"/>
            <a:ext cx="11542503" cy="4735703"/>
          </a:xfrm>
        </p:spPr>
        <p:txBody>
          <a:bodyPr>
            <a:normAutofit/>
          </a:bodyPr>
          <a:lstStyle/>
          <a:p>
            <a:r>
              <a:rPr lang="en-US" dirty="0"/>
              <a:t>Deploy a site-to-site VPN connections between workloads</a:t>
            </a:r>
          </a:p>
          <a:p>
            <a:pPr lvl="1"/>
            <a:r>
              <a:rPr lang="en-US" dirty="0"/>
              <a:t>In Azure Infrastructure Services </a:t>
            </a:r>
          </a:p>
          <a:p>
            <a:pPr lvl="1"/>
            <a:r>
              <a:rPr lang="en-US" dirty="0"/>
              <a:t>On-Premises</a:t>
            </a:r>
          </a:p>
          <a:p>
            <a:r>
              <a:rPr lang="en-US" dirty="0"/>
              <a:t>Setup replica domain controllers using Azure virtual machines</a:t>
            </a:r>
          </a:p>
          <a:p>
            <a:r>
              <a:rPr lang="en-US" dirty="0"/>
              <a:t>Deploy a stand-alone domain controllers in Azure</a:t>
            </a:r>
          </a:p>
        </p:txBody>
      </p:sp>
    </p:spTree>
    <p:extLst>
      <p:ext uri="{BB962C8B-B14F-4D97-AF65-F5344CB8AC3E}">
        <p14:creationId xmlns:p14="http://schemas.microsoft.com/office/powerpoint/2010/main" val="17375848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considerations</a:t>
            </a:r>
          </a:p>
        </p:txBody>
      </p:sp>
      <p:sp>
        <p:nvSpPr>
          <p:cNvPr id="3" name="Content Placeholder 2"/>
          <p:cNvSpPr>
            <a:spLocks noGrp="1"/>
          </p:cNvSpPr>
          <p:nvPr>
            <p:ph sz="quarter" idx="10"/>
          </p:nvPr>
        </p:nvSpPr>
        <p:spPr>
          <a:xfrm>
            <a:off x="268288" y="1398397"/>
            <a:ext cx="11542503" cy="4124206"/>
          </a:xfrm>
        </p:spPr>
        <p:txBody>
          <a:bodyPr/>
          <a:lstStyle/>
          <a:p>
            <a:r>
              <a:rPr lang="en-US" dirty="0"/>
              <a:t>DNS</a:t>
            </a:r>
          </a:p>
          <a:p>
            <a:r>
              <a:rPr lang="en-US" dirty="0"/>
              <a:t>DCs need static IPs but VMs use DHCP</a:t>
            </a:r>
          </a:p>
          <a:p>
            <a:r>
              <a:rPr lang="en-US" dirty="0"/>
              <a:t>SYSVOL</a:t>
            </a:r>
          </a:p>
          <a:p>
            <a:r>
              <a:rPr lang="en-US" dirty="0"/>
              <a:t>Public IP addresses</a:t>
            </a:r>
          </a:p>
          <a:p>
            <a:r>
              <a:rPr lang="en-US" dirty="0"/>
              <a:t>Replication traffic</a:t>
            </a:r>
          </a:p>
          <a:p>
            <a:r>
              <a:rPr lang="en-US" dirty="0"/>
              <a:t>DIT size</a:t>
            </a:r>
          </a:p>
        </p:txBody>
      </p:sp>
    </p:spTree>
    <p:extLst>
      <p:ext uri="{BB962C8B-B14F-4D97-AF65-F5344CB8AC3E}">
        <p14:creationId xmlns:p14="http://schemas.microsoft.com/office/powerpoint/2010/main" val="27451090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AD in Azure in 10 steps</a:t>
            </a:r>
            <a:endParaRPr lang="en-US" dirty="0"/>
          </a:p>
        </p:txBody>
      </p:sp>
      <p:sp>
        <p:nvSpPr>
          <p:cNvPr id="3" name="Content Placeholder 2"/>
          <p:cNvSpPr>
            <a:spLocks noGrp="1"/>
          </p:cNvSpPr>
          <p:nvPr>
            <p:ph sz="quarter" idx="10"/>
          </p:nvPr>
        </p:nvSpPr>
        <p:spPr/>
        <p:txBody>
          <a:bodyPr>
            <a:normAutofit fontScale="77500" lnSpcReduction="20000"/>
          </a:bodyPr>
          <a:lstStyle/>
          <a:p>
            <a:pPr marL="742950" indent="-742950">
              <a:buFont typeface="+mj-lt"/>
              <a:buAutoNum type="arabicPeriod"/>
            </a:pPr>
            <a:r>
              <a:rPr lang="en-US" dirty="0"/>
              <a:t>Plan network (IPs, </a:t>
            </a:r>
            <a:r>
              <a:rPr lang="en-US" dirty="0" err="1"/>
              <a:t>VNets</a:t>
            </a:r>
            <a:r>
              <a:rPr lang="en-US" dirty="0"/>
              <a:t>, DNS)</a:t>
            </a:r>
          </a:p>
          <a:p>
            <a:pPr marL="742950" indent="-742950">
              <a:buFont typeface="+mj-lt"/>
              <a:buAutoNum type="arabicPeriod"/>
            </a:pPr>
            <a:r>
              <a:rPr lang="en-US" dirty="0"/>
              <a:t>Create availably set/resource group</a:t>
            </a:r>
          </a:p>
          <a:p>
            <a:pPr marL="742950" indent="-742950">
              <a:buFont typeface="+mj-lt"/>
              <a:buAutoNum type="arabicPeriod"/>
            </a:pPr>
            <a:r>
              <a:rPr lang="en-US" dirty="0"/>
              <a:t>Create storage account</a:t>
            </a:r>
          </a:p>
          <a:p>
            <a:pPr marL="742950" indent="-742950">
              <a:buFont typeface="+mj-lt"/>
              <a:buAutoNum type="arabicPeriod"/>
            </a:pPr>
            <a:r>
              <a:rPr lang="en-US" dirty="0"/>
              <a:t>Create network</a:t>
            </a:r>
          </a:p>
          <a:p>
            <a:pPr marL="742950" indent="-742950">
              <a:buFont typeface="+mj-lt"/>
              <a:buAutoNum type="arabicPeriod"/>
            </a:pPr>
            <a:r>
              <a:rPr lang="en-US" dirty="0"/>
              <a:t>Create Machine 1 with extra data disk for SYSVOL (no caching)</a:t>
            </a:r>
          </a:p>
          <a:p>
            <a:pPr marL="742950" indent="-742950">
              <a:buFont typeface="+mj-lt"/>
              <a:buAutoNum type="arabicPeriod"/>
            </a:pPr>
            <a:r>
              <a:rPr lang="en-US" dirty="0"/>
              <a:t>Promote to DC</a:t>
            </a:r>
          </a:p>
          <a:p>
            <a:pPr marL="742950" indent="-742950">
              <a:buFont typeface="+mj-lt"/>
              <a:buAutoNum type="arabicPeriod"/>
            </a:pPr>
            <a:r>
              <a:rPr lang="en-US" dirty="0"/>
              <a:t>Create Machine 2 like machine 1 in availability set</a:t>
            </a:r>
          </a:p>
          <a:p>
            <a:pPr marL="742950" indent="-742950">
              <a:buFont typeface="+mj-lt"/>
              <a:buAutoNum type="arabicPeriod"/>
            </a:pPr>
            <a:r>
              <a:rPr lang="en-US" dirty="0"/>
              <a:t>Join domain</a:t>
            </a:r>
          </a:p>
          <a:p>
            <a:pPr marL="742950" indent="-742950">
              <a:buFont typeface="+mj-lt"/>
              <a:buAutoNum type="arabicPeriod"/>
            </a:pPr>
            <a:r>
              <a:rPr lang="en-US" dirty="0"/>
              <a:t>[Recommended] Secure communication endpoints</a:t>
            </a:r>
          </a:p>
          <a:p>
            <a:pPr marL="742950" indent="-742950">
              <a:buFont typeface="+mj-lt"/>
              <a:buAutoNum type="arabicPeriod"/>
            </a:pPr>
            <a:r>
              <a:rPr lang="en-US" dirty="0"/>
              <a:t>[Optional] Create jump server for RDP access</a:t>
            </a:r>
          </a:p>
        </p:txBody>
      </p:sp>
    </p:spTree>
    <p:extLst>
      <p:ext uri="{BB962C8B-B14F-4D97-AF65-F5344CB8AC3E}">
        <p14:creationId xmlns:p14="http://schemas.microsoft.com/office/powerpoint/2010/main" val="8053882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Service Healing and AD</a:t>
            </a:r>
            <a:endParaRPr lang="en-US" dirty="0"/>
          </a:p>
        </p:txBody>
      </p:sp>
      <p:sp>
        <p:nvSpPr>
          <p:cNvPr id="4" name="Text Placeholder 3"/>
          <p:cNvSpPr>
            <a:spLocks noGrp="1"/>
          </p:cNvSpPr>
          <p:nvPr>
            <p:ph sz="quarter" idx="10"/>
          </p:nvPr>
        </p:nvSpPr>
        <p:spPr/>
        <p:txBody>
          <a:bodyPr>
            <a:normAutofit fontScale="92500" lnSpcReduction="10000"/>
          </a:bodyPr>
          <a:lstStyle/>
          <a:p>
            <a:r>
              <a:rPr lang="en-US" dirty="0"/>
              <a:t>What is service healing?</a:t>
            </a:r>
          </a:p>
          <a:p>
            <a:pPr lvl="1"/>
            <a:r>
              <a:rPr lang="en-US" dirty="0"/>
              <a:t>A process in which Windows Azure automatically restores VMs to a running state after it detects that a given service has failed</a:t>
            </a:r>
          </a:p>
          <a:p>
            <a:pPr lvl="1"/>
            <a:r>
              <a:rPr lang="en-US" dirty="0"/>
              <a:t>Service-healing is one of the aspects of Windows Azure that contributes to availability and resiliency</a:t>
            </a:r>
          </a:p>
          <a:p>
            <a:pPr lvl="1"/>
            <a:r>
              <a:rPr lang="en-US" dirty="0"/>
              <a:t>DCs see this as an unplanned reboot</a:t>
            </a:r>
          </a:p>
          <a:p>
            <a:pPr lvl="1"/>
            <a:r>
              <a:rPr lang="en-US" dirty="0"/>
              <a:t>… And AD, like many distributed systems, is sensitive to being rolled back in time</a:t>
            </a:r>
          </a:p>
        </p:txBody>
      </p:sp>
    </p:spTree>
    <p:extLst>
      <p:ext uri="{BB962C8B-B14F-4D97-AF65-F5344CB8AC3E}">
        <p14:creationId xmlns:p14="http://schemas.microsoft.com/office/powerpoint/2010/main" val="88115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4040" y="2078"/>
          <a:ext cx="1588" cy="1587"/>
        </p:xfrm>
        <a:graphic>
          <a:graphicData uri="http://schemas.openxmlformats.org/presentationml/2006/ole">
            <mc:AlternateContent xmlns:mc="http://schemas.openxmlformats.org/markup-compatibility/2006">
              <mc:Choice xmlns:v="urn:schemas-microsoft-com:vml" Requires="v">
                <p:oleObj spid="_x0000_s63548" name="think-cell Slide" r:id="rId49" imgW="270" imgH="270" progId="TCLayout.ActiveDocument.1">
                  <p:embed/>
                </p:oleObj>
              </mc:Choice>
              <mc:Fallback>
                <p:oleObj name="think-cell Slide" r:id="rId49" imgW="270" imgH="270" progId="TCLayout.ActiveDocument.1">
                  <p:embed/>
                  <p:pic>
                    <p:nvPicPr>
                      <p:cNvPr id="4" name="Object 3" hidden="1"/>
                      <p:cNvPicPr/>
                      <p:nvPr/>
                    </p:nvPicPr>
                    <p:blipFill>
                      <a:blip r:embed="rId50"/>
                      <a:stretch>
                        <a:fillRect/>
                      </a:stretch>
                    </p:blipFill>
                    <p:spPr>
                      <a:xfrm>
                        <a:off x="4040" y="2078"/>
                        <a:ext cx="1588" cy="1587"/>
                      </a:xfrm>
                      <a:prstGeom prst="rect">
                        <a:avLst/>
                      </a:prstGeom>
                    </p:spPr>
                  </p:pic>
                </p:oleObj>
              </mc:Fallback>
            </mc:AlternateContent>
          </a:graphicData>
        </a:graphic>
      </p:graphicFrame>
      <p:sp>
        <p:nvSpPr>
          <p:cNvPr id="12" name="Title 3"/>
          <p:cNvSpPr txBox="1">
            <a:spLocks/>
          </p:cNvSpPr>
          <p:nvPr>
            <p:custDataLst>
              <p:tags r:id="rId3"/>
            </p:custDataLst>
          </p:nvPr>
        </p:nvSpPr>
        <p:spPr>
          <a:xfrm>
            <a:off x="435871" y="-175424"/>
            <a:ext cx="14880706" cy="1330353"/>
          </a:xfrm>
          <a:prstGeom prst="rect">
            <a:avLst/>
          </a:prstGeom>
        </p:spPr>
        <p:txBody>
          <a:bodyPr vert="horz" lIns="0" tIns="45743" rIns="91487" bIns="4574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pPr fontAlgn="base">
              <a:spcAft>
                <a:spcPct val="0"/>
              </a:spcAft>
            </a:pPr>
            <a:endParaRPr lang="en-US" sz="2700" b="1" dirty="0"/>
          </a:p>
        </p:txBody>
      </p:sp>
      <p:sp>
        <p:nvSpPr>
          <p:cNvPr id="2" name="Title 1"/>
          <p:cNvSpPr>
            <a:spLocks noGrp="1"/>
          </p:cNvSpPr>
          <p:nvPr>
            <p:ph type="title"/>
            <p:custDataLst>
              <p:tags r:id="rId4"/>
            </p:custDataLst>
          </p:nvPr>
        </p:nvSpPr>
        <p:spPr/>
        <p:txBody>
          <a:bodyPr anchor="t">
            <a:normAutofit fontScale="90000"/>
          </a:bodyPr>
          <a:lstStyle/>
          <a:p>
            <a:r>
              <a:rPr lang="en-US" dirty="0">
                <a:cs typeface="Segoe UI"/>
              </a:rPr>
              <a:t>How Domain Controllers are Impacted</a:t>
            </a:r>
          </a:p>
        </p:txBody>
      </p:sp>
      <p:sp>
        <p:nvSpPr>
          <p:cNvPr id="92" name="Rectangle 91"/>
          <p:cNvSpPr/>
          <p:nvPr>
            <p:custDataLst>
              <p:tags r:id="rId5"/>
            </p:custDataLst>
          </p:nvPr>
        </p:nvSpPr>
        <p:spPr bwMode="auto">
          <a:xfrm>
            <a:off x="515183" y="1304165"/>
            <a:ext cx="11147431" cy="515792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71" tIns="45687" rIns="91371" bIns="45687" numCol="1" rtlCol="0" anchor="ctr" anchorCtr="0" compatLnSpc="1">
            <a:prstTxWarp prst="textNoShape">
              <a:avLst/>
            </a:prstTxWarp>
          </a:bodyPr>
          <a:lstStyle/>
          <a:p>
            <a:pPr algn="ctr" defTabSz="913430"/>
            <a:endParaRPr lang="en-US" sz="2300" dirty="0">
              <a:solidFill>
                <a:srgbClr val="FFFFFF">
                  <a:alpha val="98824"/>
                </a:srgbClr>
              </a:solidFill>
              <a:ea typeface="Segoe UI" pitchFamily="34" charset="0"/>
              <a:cs typeface="Segoe UI" pitchFamily="34" charset="0"/>
            </a:endParaRPr>
          </a:p>
        </p:txBody>
      </p:sp>
      <p:sp>
        <p:nvSpPr>
          <p:cNvPr id="93" name="Down Arrow 92"/>
          <p:cNvSpPr/>
          <p:nvPr>
            <p:custDataLst>
              <p:tags r:id="rId6"/>
            </p:custDataLst>
          </p:nvPr>
        </p:nvSpPr>
        <p:spPr bwMode="auto">
          <a:xfrm>
            <a:off x="627166" y="1546023"/>
            <a:ext cx="914270" cy="4723730"/>
          </a:xfrm>
          <a:prstGeom prst="downArrow">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270" wrap="square" lIns="91371" tIns="91375" rIns="91371" bIns="91375" numCol="1" rtlCol="0" anchor="ctr" anchorCtr="0" compatLnSpc="1">
            <a:prstTxWarp prst="textNoShape">
              <a:avLst/>
            </a:prstTxWarp>
          </a:bodyPr>
          <a:lstStyle/>
          <a:p>
            <a:pPr algn="ctr" defTabSz="913430"/>
            <a:r>
              <a:rPr lang="en-US" sz="2300" b="1" dirty="0">
                <a:solidFill>
                  <a:srgbClr val="363535">
                    <a:alpha val="99000"/>
                  </a:srgbClr>
                </a:solidFill>
                <a:ea typeface="Segoe UI" pitchFamily="34" charset="0"/>
                <a:cs typeface="Segoe UI" pitchFamily="34" charset="0"/>
              </a:rPr>
              <a:t>Timeline of events</a:t>
            </a:r>
          </a:p>
        </p:txBody>
      </p:sp>
      <p:grpSp>
        <p:nvGrpSpPr>
          <p:cNvPr id="94" name="Group 93"/>
          <p:cNvGrpSpPr/>
          <p:nvPr>
            <p:custDataLst>
              <p:tags r:id="rId7"/>
            </p:custDataLst>
          </p:nvPr>
        </p:nvGrpSpPr>
        <p:grpSpPr>
          <a:xfrm>
            <a:off x="1884059" y="3659862"/>
            <a:ext cx="1392941" cy="655227"/>
            <a:chOff x="1881873" y="3790538"/>
            <a:chExt cx="1393139" cy="655320"/>
          </a:xfrm>
        </p:grpSpPr>
        <p:sp>
          <p:nvSpPr>
            <p:cNvPr id="95" name="Rectangle 94"/>
            <p:cNvSpPr/>
            <p:nvPr/>
          </p:nvSpPr>
          <p:spPr bwMode="auto">
            <a:xfrm>
              <a:off x="1881873" y="3843878"/>
              <a:ext cx="1339394" cy="5486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defTabSz="913430"/>
              <a:r>
                <a:rPr lang="en-US" sz="1500" dirty="0">
                  <a:solidFill>
                    <a:srgbClr val="000000">
                      <a:alpha val="98824"/>
                    </a:srgbClr>
                  </a:solidFill>
                  <a:ea typeface="Segoe UI" pitchFamily="34" charset="0"/>
                  <a:cs typeface="Segoe UI" pitchFamily="34" charset="0"/>
                </a:rPr>
                <a:t>TIME: T2</a:t>
              </a:r>
            </a:p>
          </p:txBody>
        </p:sp>
        <p:pic>
          <p:nvPicPr>
            <p:cNvPr id="96" name="Picture 34" descr="E:\Eric Suchiang FD\Icons\Metro Icon\Metro icons ALL WHITE\clock.png"/>
            <p:cNvPicPr>
              <a:picLocks noChangeAspect="1" noChangeArrowheads="1"/>
            </p:cNvPicPr>
            <p:nvPr/>
          </p:nvPicPr>
          <p:blipFill>
            <a:blip r:embed="rId51" cstate="print">
              <a:duotone>
                <a:prstClr val="black"/>
                <a:schemeClr val="tx2">
                  <a:tint val="45000"/>
                  <a:satMod val="400000"/>
                </a:schemeClr>
              </a:duotone>
              <a:extLst>
                <a:ext uri="{BEBA8EAE-BF5A-486C-A8C5-ECC9F3942E4B}">
                  <a14:imgProps xmlns:a14="http://schemas.microsoft.com/office/drawing/2010/main">
                    <a14:imgLayer r:embed="rId5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619692" y="3790538"/>
              <a:ext cx="655320" cy="655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Group 96"/>
          <p:cNvGrpSpPr/>
          <p:nvPr>
            <p:custDataLst>
              <p:tags r:id="rId8"/>
            </p:custDataLst>
          </p:nvPr>
        </p:nvGrpSpPr>
        <p:grpSpPr>
          <a:xfrm>
            <a:off x="1884059" y="4637192"/>
            <a:ext cx="1392941" cy="655227"/>
            <a:chOff x="1881873" y="4768008"/>
            <a:chExt cx="1393139" cy="655320"/>
          </a:xfrm>
        </p:grpSpPr>
        <p:sp>
          <p:nvSpPr>
            <p:cNvPr id="98" name="Rectangle 97"/>
            <p:cNvSpPr/>
            <p:nvPr/>
          </p:nvSpPr>
          <p:spPr bwMode="auto">
            <a:xfrm>
              <a:off x="1881873" y="4821348"/>
              <a:ext cx="1339394" cy="5486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defTabSz="913430"/>
              <a:r>
                <a:rPr lang="en-US" sz="1500" dirty="0">
                  <a:solidFill>
                    <a:srgbClr val="000000">
                      <a:alpha val="98824"/>
                    </a:srgbClr>
                  </a:solidFill>
                  <a:ea typeface="Segoe UI" pitchFamily="34" charset="0"/>
                  <a:cs typeface="Segoe UI" pitchFamily="34" charset="0"/>
                </a:rPr>
                <a:t>TIME: T3</a:t>
              </a:r>
            </a:p>
          </p:txBody>
        </p:sp>
        <p:pic>
          <p:nvPicPr>
            <p:cNvPr id="100" name="Picture 34" descr="E:\Eric Suchiang FD\Icons\Metro Icon\Metro icons ALL WHITE\clock.png"/>
            <p:cNvPicPr>
              <a:picLocks noChangeAspect="1" noChangeArrowheads="1"/>
            </p:cNvPicPr>
            <p:nvPr/>
          </p:nvPicPr>
          <p:blipFill>
            <a:blip r:embed="rId51" cstate="print">
              <a:duotone>
                <a:prstClr val="black"/>
                <a:schemeClr val="tx2">
                  <a:tint val="45000"/>
                  <a:satMod val="400000"/>
                </a:schemeClr>
              </a:duotone>
              <a:extLst>
                <a:ext uri="{BEBA8EAE-BF5A-486C-A8C5-ECC9F3942E4B}">
                  <a14:imgProps xmlns:a14="http://schemas.microsoft.com/office/drawing/2010/main">
                    <a14:imgLayer r:embed="rId5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619692" y="4768008"/>
              <a:ext cx="655320" cy="655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 name="Group 104"/>
          <p:cNvGrpSpPr/>
          <p:nvPr>
            <p:custDataLst>
              <p:tags r:id="rId9"/>
            </p:custDataLst>
          </p:nvPr>
        </p:nvGrpSpPr>
        <p:grpSpPr>
          <a:xfrm>
            <a:off x="1884059" y="5614526"/>
            <a:ext cx="1392941" cy="655227"/>
            <a:chOff x="1881873" y="5745480"/>
            <a:chExt cx="1393139" cy="655320"/>
          </a:xfrm>
        </p:grpSpPr>
        <p:sp>
          <p:nvSpPr>
            <p:cNvPr id="106" name="Rectangle 105"/>
            <p:cNvSpPr/>
            <p:nvPr/>
          </p:nvSpPr>
          <p:spPr bwMode="auto">
            <a:xfrm>
              <a:off x="1881873" y="5798820"/>
              <a:ext cx="1339394" cy="5486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defTabSz="913430"/>
              <a:r>
                <a:rPr lang="en-US" sz="1500" dirty="0">
                  <a:solidFill>
                    <a:srgbClr val="000000">
                      <a:alpha val="98824"/>
                    </a:srgbClr>
                  </a:solidFill>
                  <a:ea typeface="Segoe UI" pitchFamily="34" charset="0"/>
                  <a:cs typeface="Segoe UI" pitchFamily="34" charset="0"/>
                </a:rPr>
                <a:t>TIME: T4</a:t>
              </a:r>
            </a:p>
          </p:txBody>
        </p:sp>
        <p:pic>
          <p:nvPicPr>
            <p:cNvPr id="107" name="Picture 34" descr="E:\Eric Suchiang FD\Icons\Metro Icon\Metro icons ALL WHITE\clock.png"/>
            <p:cNvPicPr>
              <a:picLocks noChangeAspect="1" noChangeArrowheads="1"/>
            </p:cNvPicPr>
            <p:nvPr/>
          </p:nvPicPr>
          <p:blipFill>
            <a:blip r:embed="rId51" cstate="print">
              <a:duotone>
                <a:prstClr val="black"/>
                <a:schemeClr val="tx2">
                  <a:tint val="45000"/>
                  <a:satMod val="400000"/>
                </a:schemeClr>
              </a:duotone>
              <a:extLst>
                <a:ext uri="{BEBA8EAE-BF5A-486C-A8C5-ECC9F3942E4B}">
                  <a14:imgProps xmlns:a14="http://schemas.microsoft.com/office/drawing/2010/main">
                    <a14:imgLayer r:embed="rId5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619692" y="5745480"/>
              <a:ext cx="655320" cy="655320"/>
            </a:xfrm>
            <a:prstGeom prst="rect">
              <a:avLst/>
            </a:prstGeom>
            <a:noFill/>
            <a:extLst>
              <a:ext uri="{909E8E84-426E-40DD-AFC4-6F175D3DCCD1}">
                <a14:hiddenFill xmlns:a14="http://schemas.microsoft.com/office/drawing/2010/main">
                  <a:solidFill>
                    <a:srgbClr val="FFFFFF"/>
                  </a:solidFill>
                </a14:hiddenFill>
              </a:ext>
            </a:extLst>
          </p:spPr>
        </p:pic>
      </p:grpSp>
      <p:sp>
        <p:nvSpPr>
          <p:cNvPr id="109" name="Rectangle 108"/>
          <p:cNvSpPr/>
          <p:nvPr>
            <p:custDataLst>
              <p:tags r:id="rId10"/>
            </p:custDataLst>
          </p:nvPr>
        </p:nvSpPr>
        <p:spPr bwMode="auto">
          <a:xfrm>
            <a:off x="3573056" y="2735862"/>
            <a:ext cx="1097124" cy="54856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r>
              <a:rPr lang="en-US" sz="1500" b="1" dirty="0">
                <a:solidFill>
                  <a:srgbClr val="FFFFFF">
                    <a:alpha val="98824"/>
                  </a:srgbClr>
                </a:solidFill>
                <a:ea typeface="Segoe UI" pitchFamily="34" charset="0"/>
                <a:cs typeface="Segoe UI" pitchFamily="34" charset="0"/>
              </a:rPr>
              <a:t>Create</a:t>
            </a:r>
          </a:p>
          <a:p>
            <a:pPr algn="ctr" defTabSz="913430"/>
            <a:r>
              <a:rPr lang="en-US" sz="1500" b="1" dirty="0">
                <a:solidFill>
                  <a:srgbClr val="FFFFFF">
                    <a:alpha val="98824"/>
                  </a:srgbClr>
                </a:solidFill>
                <a:ea typeface="Segoe UI" pitchFamily="34" charset="0"/>
                <a:cs typeface="Segoe UI" pitchFamily="34" charset="0"/>
              </a:rPr>
              <a:t>Snapshot</a:t>
            </a:r>
          </a:p>
        </p:txBody>
      </p:sp>
      <p:sp>
        <p:nvSpPr>
          <p:cNvPr id="111" name="Rectangle 110"/>
          <p:cNvSpPr/>
          <p:nvPr>
            <p:custDataLst>
              <p:tags r:id="rId11"/>
            </p:custDataLst>
          </p:nvPr>
        </p:nvSpPr>
        <p:spPr bwMode="auto">
          <a:xfrm>
            <a:off x="3573056" y="4690525"/>
            <a:ext cx="1097124" cy="54856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371" tIns="45687" rIns="91371" bIns="45687" numCol="1" spcCol="0" rtlCol="0" fromWordArt="0" anchor="ctr" anchorCtr="0" forceAA="0" compatLnSpc="1">
            <a:prstTxWarp prst="textNoShape">
              <a:avLst/>
            </a:prstTxWarp>
            <a:noAutofit/>
          </a:bodyPr>
          <a:lstStyle/>
          <a:p>
            <a:pPr algn="ctr" defTabSz="913430"/>
            <a:r>
              <a:rPr lang="en-US" sz="1500" b="1" dirty="0">
                <a:solidFill>
                  <a:srgbClr val="E7B921">
                    <a:alpha val="98824"/>
                  </a:srgbClr>
                </a:solidFill>
                <a:ea typeface="Segoe UI" pitchFamily="34" charset="0"/>
                <a:cs typeface="Segoe UI" pitchFamily="34" charset="0"/>
              </a:rPr>
              <a:t>T1</a:t>
            </a:r>
            <a:r>
              <a:rPr lang="en-US" sz="1500" dirty="0">
                <a:solidFill>
                  <a:srgbClr val="000000">
                    <a:alpha val="98824"/>
                  </a:srgbClr>
                </a:solidFill>
                <a:ea typeface="Segoe UI" pitchFamily="34" charset="0"/>
                <a:cs typeface="Segoe UI" pitchFamily="34" charset="0"/>
              </a:rPr>
              <a:t> </a:t>
            </a:r>
            <a:r>
              <a:rPr lang="en-US" sz="1500" b="1" dirty="0">
                <a:solidFill>
                  <a:srgbClr val="ED5326">
                    <a:lumMod val="60000"/>
                    <a:lumOff val="40000"/>
                    <a:alpha val="98824"/>
                  </a:srgbClr>
                </a:solidFill>
                <a:ea typeface="Segoe UI" pitchFamily="34" charset="0"/>
                <a:cs typeface="Segoe UI" pitchFamily="34" charset="0"/>
              </a:rPr>
              <a:t>Snapshot</a:t>
            </a:r>
          </a:p>
          <a:p>
            <a:pPr algn="ctr" defTabSz="913430"/>
            <a:r>
              <a:rPr lang="en-US" sz="1500" b="1" dirty="0">
                <a:solidFill>
                  <a:srgbClr val="ED5326">
                    <a:lumMod val="60000"/>
                    <a:lumOff val="40000"/>
                    <a:alpha val="98824"/>
                  </a:srgbClr>
                </a:solidFill>
                <a:ea typeface="Segoe UI" pitchFamily="34" charset="0"/>
                <a:cs typeface="Segoe UI" pitchFamily="34" charset="0"/>
              </a:rPr>
              <a:t>Applied!</a:t>
            </a:r>
          </a:p>
        </p:txBody>
      </p:sp>
      <p:sp>
        <p:nvSpPr>
          <p:cNvPr id="116" name="Rectangle 115"/>
          <p:cNvSpPr/>
          <p:nvPr>
            <p:custDataLst>
              <p:tags r:id="rId12"/>
            </p:custDataLst>
          </p:nvPr>
        </p:nvSpPr>
        <p:spPr bwMode="auto">
          <a:xfrm>
            <a:off x="4702700" y="2761259"/>
            <a:ext cx="100569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USN: </a:t>
            </a:r>
            <a:r>
              <a:rPr lang="en-US" sz="1500" dirty="0">
                <a:solidFill>
                  <a:srgbClr val="000000">
                    <a:alpha val="98824"/>
                  </a:srgbClr>
                </a:solidFill>
                <a:ea typeface="Segoe UI" pitchFamily="34" charset="0"/>
                <a:cs typeface="Segoe UI" pitchFamily="34" charset="0"/>
              </a:rPr>
              <a:t>100 </a:t>
            </a:r>
          </a:p>
        </p:txBody>
      </p:sp>
      <p:sp>
        <p:nvSpPr>
          <p:cNvPr id="118" name="Rectangle 117"/>
          <p:cNvSpPr/>
          <p:nvPr>
            <p:custDataLst>
              <p:tags r:id="rId13"/>
            </p:custDataLst>
          </p:nvPr>
        </p:nvSpPr>
        <p:spPr bwMode="auto">
          <a:xfrm>
            <a:off x="4702682" y="3016511"/>
            <a:ext cx="63998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ID</a:t>
            </a:r>
            <a:r>
              <a:rPr lang="en-US" sz="1500" dirty="0">
                <a:solidFill>
                  <a:srgbClr val="000000">
                    <a:alpha val="98824"/>
                  </a:srgbClr>
                </a:solidFill>
                <a:ea typeface="Segoe UI" pitchFamily="34" charset="0"/>
                <a:cs typeface="Segoe UI" pitchFamily="34" charset="0"/>
              </a:rPr>
              <a:t>: A</a:t>
            </a:r>
          </a:p>
        </p:txBody>
      </p:sp>
      <p:sp>
        <p:nvSpPr>
          <p:cNvPr id="119" name="Rectangle 118"/>
          <p:cNvSpPr/>
          <p:nvPr>
            <p:custDataLst>
              <p:tags r:id="rId14"/>
            </p:custDataLst>
          </p:nvPr>
        </p:nvSpPr>
        <p:spPr bwMode="auto">
          <a:xfrm>
            <a:off x="5375688" y="3016511"/>
            <a:ext cx="1919968"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RID Pool</a:t>
            </a:r>
            <a:r>
              <a:rPr lang="en-US" sz="1400" dirty="0">
                <a:solidFill>
                  <a:srgbClr val="000000">
                    <a:alpha val="98824"/>
                  </a:srgbClr>
                </a:solidFill>
                <a:ea typeface="Segoe UI" pitchFamily="34" charset="0"/>
                <a:cs typeface="Segoe UI" pitchFamily="34" charset="0"/>
              </a:rPr>
              <a:t>: 500 - 1000</a:t>
            </a:r>
          </a:p>
        </p:txBody>
      </p:sp>
      <p:sp>
        <p:nvSpPr>
          <p:cNvPr id="120" name="Rectangle 119"/>
          <p:cNvSpPr/>
          <p:nvPr>
            <p:custDataLst>
              <p:tags r:id="rId15"/>
            </p:custDataLst>
          </p:nvPr>
        </p:nvSpPr>
        <p:spPr bwMode="auto">
          <a:xfrm>
            <a:off x="4702700" y="4709555"/>
            <a:ext cx="100569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USN: </a:t>
            </a:r>
            <a:r>
              <a:rPr lang="en-US" sz="1400" b="1" dirty="0">
                <a:solidFill>
                  <a:srgbClr val="ED5326">
                    <a:alpha val="98824"/>
                  </a:srgbClr>
                </a:solidFill>
                <a:ea typeface="Segoe UI" pitchFamily="34" charset="0"/>
                <a:cs typeface="Segoe UI" pitchFamily="34" charset="0"/>
              </a:rPr>
              <a:t>100 </a:t>
            </a:r>
          </a:p>
        </p:txBody>
      </p:sp>
      <p:sp>
        <p:nvSpPr>
          <p:cNvPr id="127" name="Rectangle 126"/>
          <p:cNvSpPr/>
          <p:nvPr>
            <p:custDataLst>
              <p:tags r:id="rId16"/>
            </p:custDataLst>
          </p:nvPr>
        </p:nvSpPr>
        <p:spPr bwMode="auto">
          <a:xfrm>
            <a:off x="4702682" y="4977505"/>
            <a:ext cx="63998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ID</a:t>
            </a:r>
            <a:r>
              <a:rPr lang="en-US" sz="1500" dirty="0">
                <a:solidFill>
                  <a:srgbClr val="000000">
                    <a:alpha val="98824"/>
                  </a:srgbClr>
                </a:solidFill>
                <a:ea typeface="Segoe UI" pitchFamily="34" charset="0"/>
                <a:cs typeface="Segoe UI" pitchFamily="34" charset="0"/>
              </a:rPr>
              <a:t>: A</a:t>
            </a:r>
          </a:p>
        </p:txBody>
      </p:sp>
      <p:sp>
        <p:nvSpPr>
          <p:cNvPr id="128" name="Rectangle 127"/>
          <p:cNvSpPr/>
          <p:nvPr>
            <p:custDataLst>
              <p:tags r:id="rId17"/>
            </p:custDataLst>
          </p:nvPr>
        </p:nvSpPr>
        <p:spPr bwMode="auto">
          <a:xfrm>
            <a:off x="5375688" y="4977505"/>
            <a:ext cx="1919968"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RID Pool</a:t>
            </a:r>
            <a:r>
              <a:rPr lang="en-US" sz="1400" dirty="0">
                <a:solidFill>
                  <a:srgbClr val="000000">
                    <a:alpha val="98824"/>
                  </a:srgbClr>
                </a:solidFill>
                <a:ea typeface="Segoe UI" pitchFamily="34" charset="0"/>
                <a:cs typeface="Segoe UI" pitchFamily="34" charset="0"/>
              </a:rPr>
              <a:t>: </a:t>
            </a:r>
            <a:r>
              <a:rPr lang="en-US" sz="1400" b="1" dirty="0">
                <a:solidFill>
                  <a:srgbClr val="ED5326">
                    <a:alpha val="98824"/>
                  </a:srgbClr>
                </a:solidFill>
                <a:ea typeface="Segoe UI" pitchFamily="34" charset="0"/>
                <a:cs typeface="Segoe UI" pitchFamily="34" charset="0"/>
              </a:rPr>
              <a:t>500</a:t>
            </a:r>
            <a:r>
              <a:rPr lang="en-US" sz="1400" dirty="0">
                <a:solidFill>
                  <a:srgbClr val="000000">
                    <a:alpha val="98824"/>
                  </a:srgbClr>
                </a:solidFill>
                <a:ea typeface="Segoe UI" pitchFamily="34" charset="0"/>
                <a:cs typeface="Segoe UI" pitchFamily="34" charset="0"/>
              </a:rPr>
              <a:t> - 1000</a:t>
            </a:r>
          </a:p>
        </p:txBody>
      </p:sp>
      <p:sp>
        <p:nvSpPr>
          <p:cNvPr id="131" name="Rectangle 130"/>
          <p:cNvSpPr/>
          <p:nvPr>
            <p:custDataLst>
              <p:tags r:id="rId18"/>
            </p:custDataLst>
          </p:nvPr>
        </p:nvSpPr>
        <p:spPr bwMode="auto">
          <a:xfrm>
            <a:off x="4468110" y="5687904"/>
            <a:ext cx="100569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USN: </a:t>
            </a:r>
            <a:r>
              <a:rPr lang="en-US" sz="1400" b="1" dirty="0">
                <a:solidFill>
                  <a:srgbClr val="ED5326">
                    <a:alpha val="98824"/>
                  </a:srgbClr>
                </a:solidFill>
                <a:ea typeface="Segoe UI" pitchFamily="34" charset="0"/>
                <a:cs typeface="Segoe UI" pitchFamily="34" charset="0"/>
              </a:rPr>
              <a:t>250</a:t>
            </a:r>
          </a:p>
        </p:txBody>
      </p:sp>
      <p:sp>
        <p:nvSpPr>
          <p:cNvPr id="132" name="Rectangle 131"/>
          <p:cNvSpPr/>
          <p:nvPr>
            <p:custDataLst>
              <p:tags r:id="rId19"/>
            </p:custDataLst>
          </p:nvPr>
        </p:nvSpPr>
        <p:spPr bwMode="auto">
          <a:xfrm>
            <a:off x="4468092" y="5943155"/>
            <a:ext cx="63998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ID</a:t>
            </a:r>
            <a:r>
              <a:rPr lang="en-US" sz="1500" dirty="0">
                <a:solidFill>
                  <a:srgbClr val="000000">
                    <a:alpha val="98824"/>
                  </a:srgbClr>
                </a:solidFill>
                <a:ea typeface="Segoe UI" pitchFamily="34" charset="0"/>
                <a:cs typeface="Segoe UI" pitchFamily="34" charset="0"/>
              </a:rPr>
              <a:t>: A</a:t>
            </a:r>
          </a:p>
        </p:txBody>
      </p:sp>
      <p:sp>
        <p:nvSpPr>
          <p:cNvPr id="135" name="Rectangle 134"/>
          <p:cNvSpPr/>
          <p:nvPr>
            <p:custDataLst>
              <p:tags r:id="rId20"/>
            </p:custDataLst>
          </p:nvPr>
        </p:nvSpPr>
        <p:spPr bwMode="auto">
          <a:xfrm>
            <a:off x="5128399" y="5943155"/>
            <a:ext cx="1919968"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RID Pool</a:t>
            </a:r>
            <a:r>
              <a:rPr lang="en-US" sz="1400" dirty="0">
                <a:solidFill>
                  <a:srgbClr val="000000">
                    <a:alpha val="98824"/>
                  </a:srgbClr>
                </a:solidFill>
                <a:ea typeface="Segoe UI" pitchFamily="34" charset="0"/>
                <a:cs typeface="Segoe UI" pitchFamily="34" charset="0"/>
              </a:rPr>
              <a:t>: </a:t>
            </a:r>
            <a:r>
              <a:rPr lang="en-US" sz="1400" b="1" dirty="0">
                <a:solidFill>
                  <a:srgbClr val="ED5326">
                    <a:alpha val="98824"/>
                  </a:srgbClr>
                </a:solidFill>
                <a:ea typeface="Segoe UI" pitchFamily="34" charset="0"/>
                <a:cs typeface="Segoe UI" pitchFamily="34" charset="0"/>
              </a:rPr>
              <a:t>650</a:t>
            </a:r>
            <a:r>
              <a:rPr lang="en-US" sz="1400" dirty="0">
                <a:solidFill>
                  <a:srgbClr val="000000">
                    <a:alpha val="98824"/>
                  </a:srgbClr>
                </a:solidFill>
                <a:ea typeface="Segoe UI" pitchFamily="34" charset="0"/>
                <a:cs typeface="Segoe UI" pitchFamily="34" charset="0"/>
              </a:rPr>
              <a:t> - 1000</a:t>
            </a:r>
          </a:p>
        </p:txBody>
      </p:sp>
      <p:grpSp>
        <p:nvGrpSpPr>
          <p:cNvPr id="136" name="Group 135"/>
          <p:cNvGrpSpPr/>
          <p:nvPr>
            <p:custDataLst>
              <p:tags r:id="rId21"/>
            </p:custDataLst>
          </p:nvPr>
        </p:nvGrpSpPr>
        <p:grpSpPr>
          <a:xfrm>
            <a:off x="3573057" y="5376818"/>
            <a:ext cx="2011394" cy="812641"/>
            <a:chOff x="3571110" y="5507736"/>
            <a:chExt cx="2011680" cy="812756"/>
          </a:xfrm>
        </p:grpSpPr>
        <p:sp>
          <p:nvSpPr>
            <p:cNvPr id="137" name="Rectangle 136"/>
            <p:cNvSpPr/>
            <p:nvPr/>
          </p:nvSpPr>
          <p:spPr bwMode="auto">
            <a:xfrm>
              <a:off x="3571110" y="5800311"/>
              <a:ext cx="875218" cy="520181"/>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algn="ctr" defTabSz="913430"/>
              <a:endParaRPr lang="en-US" sz="1900" dirty="0">
                <a:solidFill>
                  <a:srgbClr val="000000">
                    <a:alpha val="98824"/>
                  </a:srgbClr>
                </a:solidFill>
                <a:ea typeface="Segoe UI" pitchFamily="34" charset="0"/>
                <a:cs typeface="Segoe UI" pitchFamily="34" charset="0"/>
              </a:endParaRPr>
            </a:p>
          </p:txBody>
        </p:sp>
        <p:grpSp>
          <p:nvGrpSpPr>
            <p:cNvPr id="138" name="Group 137"/>
            <p:cNvGrpSpPr/>
            <p:nvPr/>
          </p:nvGrpSpPr>
          <p:grpSpPr>
            <a:xfrm>
              <a:off x="3571110" y="5507736"/>
              <a:ext cx="2011680" cy="747658"/>
              <a:chOff x="3571110" y="5507736"/>
              <a:chExt cx="2011680" cy="747658"/>
            </a:xfrm>
          </p:grpSpPr>
          <p:grpSp>
            <p:nvGrpSpPr>
              <p:cNvPr id="139" name="Group 138"/>
              <p:cNvGrpSpPr/>
              <p:nvPr/>
            </p:nvGrpSpPr>
            <p:grpSpPr>
              <a:xfrm>
                <a:off x="3670152" y="5831568"/>
                <a:ext cx="677134" cy="423826"/>
                <a:chOff x="3617752" y="5776680"/>
                <a:chExt cx="852518" cy="533602"/>
              </a:xfrm>
            </p:grpSpPr>
            <p:pic>
              <p:nvPicPr>
                <p:cNvPr id="141" name="Picture 4" descr="\\SFP\Work\White_Whale\3-22036_Kuleen_Bharadwaj\PPT\3_PlatformVision_Kuleen\SFP_Art\Plane Slide\woman.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3617752" y="5963495"/>
                  <a:ext cx="29839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854934" y="5776680"/>
                  <a:ext cx="29562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4017994" y="5834478"/>
                  <a:ext cx="29562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4174649" y="5898473"/>
                  <a:ext cx="295621" cy="346787"/>
                </a:xfrm>
                <a:prstGeom prst="rect">
                  <a:avLst/>
                </a:prstGeom>
                <a:noFill/>
                <a:extLst>
                  <a:ext uri="{909E8E84-426E-40DD-AFC4-6F175D3DCCD1}">
                    <a14:hiddenFill xmlns:a14="http://schemas.microsoft.com/office/drawing/2010/main">
                      <a:solidFill>
                        <a:srgbClr val="FFFFFF"/>
                      </a:solidFill>
                    </a14:hiddenFill>
                  </a:ext>
                </a:extLst>
              </p:spPr>
            </p:pic>
          </p:grpSp>
          <p:sp>
            <p:nvSpPr>
              <p:cNvPr id="140" name="Rectangle 139"/>
              <p:cNvSpPr/>
              <p:nvPr/>
            </p:nvSpPr>
            <p:spPr bwMode="auto">
              <a:xfrm>
                <a:off x="3571110" y="5507736"/>
                <a:ext cx="2011680" cy="23774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defTabSz="913430"/>
                <a:r>
                  <a:rPr lang="en-US" sz="1200" b="1" i="1" dirty="0">
                    <a:solidFill>
                      <a:srgbClr val="000000">
                        <a:alpha val="98824"/>
                      </a:srgbClr>
                    </a:solidFill>
                    <a:ea typeface="Segoe UI" pitchFamily="34" charset="0"/>
                    <a:cs typeface="Segoe UI" pitchFamily="34" charset="0"/>
                  </a:rPr>
                  <a:t>+150 more users created</a:t>
                </a:r>
              </a:p>
            </p:txBody>
          </p:sp>
        </p:grpSp>
      </p:grpSp>
      <p:sp>
        <p:nvSpPr>
          <p:cNvPr id="148" name="Rectangle 147"/>
          <p:cNvSpPr/>
          <p:nvPr>
            <p:custDataLst>
              <p:tags r:id="rId22"/>
            </p:custDataLst>
          </p:nvPr>
        </p:nvSpPr>
        <p:spPr bwMode="auto">
          <a:xfrm>
            <a:off x="9947128" y="4170924"/>
            <a:ext cx="1188551" cy="548562"/>
          </a:xfrm>
          <a:prstGeom prst="rect">
            <a:avLst/>
          </a:prstGeom>
          <a:solidFill>
            <a:schemeClr val="bg1">
              <a:lumMod val="20000"/>
              <a:lumOff val="8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371" tIns="45687" rIns="91371" bIns="45687" numCol="1" spcCol="0" rtlCol="0" fromWordArt="0" anchor="ctr" anchorCtr="0" forceAA="0" compatLnSpc="1">
            <a:prstTxWarp prst="textNoShape">
              <a:avLst/>
            </a:prstTxWarp>
            <a:noAutofit/>
          </a:bodyPr>
          <a:lstStyle/>
          <a:p>
            <a:pPr algn="ctr" defTabSz="913430"/>
            <a:r>
              <a:rPr lang="en-US" sz="1500" b="1" dirty="0">
                <a:solidFill>
                  <a:srgbClr val="000000">
                    <a:alpha val="98824"/>
                  </a:srgbClr>
                </a:solidFill>
                <a:ea typeface="Segoe UI" pitchFamily="34" charset="0"/>
                <a:cs typeface="Segoe UI" pitchFamily="34" charset="0"/>
              </a:rPr>
              <a:t>DC1(A)</a:t>
            </a:r>
            <a:br>
              <a:rPr lang="en-US" sz="1500" b="1" dirty="0">
                <a:solidFill>
                  <a:srgbClr val="000000">
                    <a:alpha val="98824"/>
                  </a:srgbClr>
                </a:solidFill>
                <a:ea typeface="Segoe UI" pitchFamily="34" charset="0"/>
                <a:cs typeface="Segoe UI" pitchFamily="34" charset="0"/>
              </a:rPr>
            </a:br>
            <a:r>
              <a:rPr lang="en-US" sz="1500" b="1" dirty="0">
                <a:solidFill>
                  <a:srgbClr val="000000">
                    <a:alpha val="98824"/>
                  </a:srgbClr>
                </a:solidFill>
                <a:ea typeface="Segoe UI" pitchFamily="34" charset="0"/>
                <a:cs typeface="Segoe UI" pitchFamily="34" charset="0"/>
              </a:rPr>
              <a:t>@USN = </a:t>
            </a:r>
            <a:r>
              <a:rPr lang="en-US" sz="1500" b="1" dirty="0">
                <a:solidFill>
                  <a:srgbClr val="ED5326">
                    <a:alpha val="98824"/>
                  </a:srgbClr>
                </a:solidFill>
                <a:ea typeface="Segoe UI" pitchFamily="34" charset="0"/>
                <a:cs typeface="Segoe UI" pitchFamily="34" charset="0"/>
              </a:rPr>
              <a:t>200</a:t>
            </a:r>
          </a:p>
        </p:txBody>
      </p:sp>
      <p:sp>
        <p:nvSpPr>
          <p:cNvPr id="149" name="Rectangle 148"/>
          <p:cNvSpPr/>
          <p:nvPr>
            <p:custDataLst>
              <p:tags r:id="rId23"/>
            </p:custDataLst>
          </p:nvPr>
        </p:nvSpPr>
        <p:spPr bwMode="auto">
          <a:xfrm>
            <a:off x="7109036" y="5943155"/>
            <a:ext cx="2651384" cy="23771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200" b="1" i="1" dirty="0">
                <a:solidFill>
                  <a:srgbClr val="000000">
                    <a:alpha val="98824"/>
                  </a:srgbClr>
                </a:solidFill>
                <a:ea typeface="Segoe UI" pitchFamily="34" charset="0"/>
                <a:cs typeface="Segoe UI" pitchFamily="34" charset="0"/>
              </a:rPr>
              <a:t>DC2 receives updates: USNs </a:t>
            </a:r>
            <a:r>
              <a:rPr lang="en-US" sz="1200" b="1" i="1" dirty="0">
                <a:solidFill>
                  <a:srgbClr val="ED5326">
                    <a:alpha val="98824"/>
                  </a:srgbClr>
                </a:solidFill>
                <a:ea typeface="Segoe UI" pitchFamily="34" charset="0"/>
                <a:cs typeface="Segoe UI" pitchFamily="34" charset="0"/>
              </a:rPr>
              <a:t>&gt;200</a:t>
            </a:r>
          </a:p>
        </p:txBody>
      </p:sp>
      <p:grpSp>
        <p:nvGrpSpPr>
          <p:cNvPr id="150" name="Group 149"/>
          <p:cNvGrpSpPr/>
          <p:nvPr>
            <p:custDataLst>
              <p:tags r:id="rId24"/>
            </p:custDataLst>
          </p:nvPr>
        </p:nvGrpSpPr>
        <p:grpSpPr>
          <a:xfrm>
            <a:off x="10514119" y="3785872"/>
            <a:ext cx="677038" cy="423767"/>
            <a:chOff x="10909622" y="3497940"/>
            <a:chExt cx="677134" cy="423826"/>
          </a:xfrm>
        </p:grpSpPr>
        <p:pic>
          <p:nvPicPr>
            <p:cNvPr id="151" name="Picture 4" descr="\\SFP\Work\White_Whale\3-22036_Kuleen_Bharadwaj\PPT\3_PlatformVision_Kuleen\SFP_Art\Plane Slide\woman.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10909622" y="3646322"/>
              <a:ext cx="237005" cy="27544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1098010" y="3497940"/>
              <a:ext cx="234804" cy="27544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1227524" y="3543847"/>
              <a:ext cx="234804" cy="275444"/>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1351952" y="3594677"/>
              <a:ext cx="234804" cy="275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7" name="Group 166"/>
          <p:cNvGrpSpPr/>
          <p:nvPr>
            <p:custDataLst>
              <p:tags r:id="rId25"/>
            </p:custDataLst>
          </p:nvPr>
        </p:nvGrpSpPr>
        <p:grpSpPr>
          <a:xfrm>
            <a:off x="9947128" y="5575023"/>
            <a:ext cx="1342122" cy="694749"/>
            <a:chOff x="10009640" y="5705953"/>
            <a:chExt cx="1342312" cy="694847"/>
          </a:xfrm>
        </p:grpSpPr>
        <p:sp>
          <p:nvSpPr>
            <p:cNvPr id="168" name="Rectangle 167"/>
            <p:cNvSpPr/>
            <p:nvPr/>
          </p:nvSpPr>
          <p:spPr bwMode="auto">
            <a:xfrm>
              <a:off x="10009640" y="5852160"/>
              <a:ext cx="1188720" cy="548640"/>
            </a:xfrm>
            <a:prstGeom prst="rect">
              <a:avLst/>
            </a:prstGeom>
            <a:solidFill>
              <a:schemeClr val="bg1">
                <a:lumMod val="20000"/>
                <a:lumOff val="8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23" tIns="45711" rIns="91423" bIns="45711" numCol="1" spcCol="0" rtlCol="0" fromWordArt="0" anchor="ctr" anchorCtr="0" forceAA="0" compatLnSpc="1">
              <a:prstTxWarp prst="textNoShape">
                <a:avLst/>
              </a:prstTxWarp>
              <a:noAutofit/>
            </a:bodyPr>
            <a:lstStyle/>
            <a:p>
              <a:pPr algn="ctr" defTabSz="913430"/>
              <a:r>
                <a:rPr lang="en-US" sz="1500" b="1" dirty="0">
                  <a:solidFill>
                    <a:srgbClr val="000000">
                      <a:alpha val="98824"/>
                    </a:srgbClr>
                  </a:solidFill>
                  <a:ea typeface="Segoe UI" pitchFamily="34" charset="0"/>
                  <a:cs typeface="Segoe UI" pitchFamily="34" charset="0"/>
                </a:rPr>
                <a:t>DC1(A)</a:t>
              </a:r>
              <a:br>
                <a:rPr lang="en-US" sz="1500" b="1" dirty="0">
                  <a:solidFill>
                    <a:srgbClr val="000000">
                      <a:alpha val="98824"/>
                    </a:srgbClr>
                  </a:solidFill>
                  <a:ea typeface="Segoe UI" pitchFamily="34" charset="0"/>
                  <a:cs typeface="Segoe UI" pitchFamily="34" charset="0"/>
                </a:rPr>
              </a:br>
              <a:r>
                <a:rPr lang="en-US" sz="1500" b="1" dirty="0">
                  <a:solidFill>
                    <a:srgbClr val="000000">
                      <a:alpha val="98824"/>
                    </a:srgbClr>
                  </a:solidFill>
                  <a:ea typeface="Segoe UI" pitchFamily="34" charset="0"/>
                  <a:cs typeface="Segoe UI" pitchFamily="34" charset="0"/>
                </a:rPr>
                <a:t>@USN = </a:t>
              </a:r>
              <a:r>
                <a:rPr lang="en-US" sz="1500" b="1" dirty="0">
                  <a:solidFill>
                    <a:srgbClr val="ED5326">
                      <a:alpha val="98824"/>
                    </a:srgbClr>
                  </a:solidFill>
                  <a:ea typeface="Segoe UI" pitchFamily="34" charset="0"/>
                  <a:cs typeface="Segoe UI" pitchFamily="34" charset="0"/>
                </a:rPr>
                <a:t>250</a:t>
              </a:r>
            </a:p>
          </p:txBody>
        </p:sp>
        <p:grpSp>
          <p:nvGrpSpPr>
            <p:cNvPr id="169" name="Group 168"/>
            <p:cNvGrpSpPr/>
            <p:nvPr/>
          </p:nvGrpSpPr>
          <p:grpSpPr>
            <a:xfrm>
              <a:off x="10933232" y="5705953"/>
              <a:ext cx="418720" cy="317280"/>
              <a:chOff x="10933232" y="5705953"/>
              <a:chExt cx="418720" cy="317280"/>
            </a:xfrm>
          </p:grpSpPr>
          <p:pic>
            <p:nvPicPr>
              <p:cNvPr id="170" name="Picture 4" descr="\\SFP\Work\White_Whale\3-22036_Kuleen_Bharadwaj\PPT\3_PlatformVision_Kuleen\SFP_Art\Plane Slide\woman.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10933232" y="5705953"/>
                <a:ext cx="237005" cy="275444"/>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1117148" y="5747789"/>
                <a:ext cx="234804" cy="2754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72" name="Rectangle 171"/>
          <p:cNvSpPr/>
          <p:nvPr>
            <p:custDataLst>
              <p:tags r:id="rId26"/>
            </p:custDataLst>
          </p:nvPr>
        </p:nvSpPr>
        <p:spPr bwMode="auto">
          <a:xfrm>
            <a:off x="4468110" y="3836694"/>
            <a:ext cx="100569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USN: </a:t>
            </a:r>
            <a:r>
              <a:rPr lang="en-US" sz="1400" b="1" dirty="0">
                <a:solidFill>
                  <a:srgbClr val="ED5326">
                    <a:alpha val="98824"/>
                  </a:srgbClr>
                </a:solidFill>
                <a:ea typeface="Segoe UI" pitchFamily="34" charset="0"/>
                <a:cs typeface="Segoe UI" pitchFamily="34" charset="0"/>
              </a:rPr>
              <a:t>200</a:t>
            </a:r>
          </a:p>
        </p:txBody>
      </p:sp>
      <p:sp>
        <p:nvSpPr>
          <p:cNvPr id="173" name="Rectangle 172"/>
          <p:cNvSpPr/>
          <p:nvPr>
            <p:custDataLst>
              <p:tags r:id="rId27"/>
            </p:custDataLst>
          </p:nvPr>
        </p:nvSpPr>
        <p:spPr bwMode="auto">
          <a:xfrm>
            <a:off x="4468092" y="4091946"/>
            <a:ext cx="63998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ID</a:t>
            </a:r>
            <a:r>
              <a:rPr lang="en-US" sz="1500" dirty="0">
                <a:solidFill>
                  <a:srgbClr val="000000">
                    <a:alpha val="98824"/>
                  </a:srgbClr>
                </a:solidFill>
                <a:ea typeface="Segoe UI" pitchFamily="34" charset="0"/>
                <a:cs typeface="Segoe UI" pitchFamily="34" charset="0"/>
              </a:rPr>
              <a:t>: A</a:t>
            </a:r>
          </a:p>
        </p:txBody>
      </p:sp>
      <p:sp>
        <p:nvSpPr>
          <p:cNvPr id="174" name="Rectangle 173"/>
          <p:cNvSpPr/>
          <p:nvPr>
            <p:custDataLst>
              <p:tags r:id="rId28"/>
            </p:custDataLst>
          </p:nvPr>
        </p:nvSpPr>
        <p:spPr bwMode="auto">
          <a:xfrm>
            <a:off x="5128399" y="4091946"/>
            <a:ext cx="1919968"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RID Pool</a:t>
            </a:r>
            <a:r>
              <a:rPr lang="en-US" sz="1400" dirty="0">
                <a:solidFill>
                  <a:srgbClr val="000000">
                    <a:alpha val="98824"/>
                  </a:srgbClr>
                </a:solidFill>
                <a:ea typeface="Segoe UI" pitchFamily="34" charset="0"/>
                <a:cs typeface="Segoe UI" pitchFamily="34" charset="0"/>
              </a:rPr>
              <a:t>: </a:t>
            </a:r>
            <a:r>
              <a:rPr lang="en-US" sz="1400" b="1" dirty="0">
                <a:solidFill>
                  <a:srgbClr val="ED5326">
                    <a:alpha val="98824"/>
                  </a:srgbClr>
                </a:solidFill>
                <a:ea typeface="Segoe UI" pitchFamily="34" charset="0"/>
                <a:cs typeface="Segoe UI" pitchFamily="34" charset="0"/>
              </a:rPr>
              <a:t>600</a:t>
            </a:r>
            <a:r>
              <a:rPr lang="en-US" sz="1400" dirty="0">
                <a:solidFill>
                  <a:srgbClr val="000000">
                    <a:alpha val="98824"/>
                  </a:srgbClr>
                </a:solidFill>
                <a:ea typeface="Segoe UI" pitchFamily="34" charset="0"/>
                <a:cs typeface="Segoe UI" pitchFamily="34" charset="0"/>
              </a:rPr>
              <a:t>- 1000</a:t>
            </a:r>
          </a:p>
        </p:txBody>
      </p:sp>
      <p:grpSp>
        <p:nvGrpSpPr>
          <p:cNvPr id="175" name="Group 174"/>
          <p:cNvGrpSpPr/>
          <p:nvPr>
            <p:custDataLst>
              <p:tags r:id="rId29"/>
            </p:custDataLst>
          </p:nvPr>
        </p:nvGrpSpPr>
        <p:grpSpPr>
          <a:xfrm>
            <a:off x="3573057" y="3525607"/>
            <a:ext cx="2011394" cy="812641"/>
            <a:chOff x="3571110" y="3656264"/>
            <a:chExt cx="2011680" cy="812756"/>
          </a:xfrm>
        </p:grpSpPr>
        <p:sp>
          <p:nvSpPr>
            <p:cNvPr id="176" name="Rectangle 175"/>
            <p:cNvSpPr/>
            <p:nvPr/>
          </p:nvSpPr>
          <p:spPr bwMode="auto">
            <a:xfrm>
              <a:off x="3571110" y="3948839"/>
              <a:ext cx="875218" cy="520181"/>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algn="ctr" defTabSz="913430"/>
              <a:endParaRPr lang="en-US" sz="1900" dirty="0">
                <a:solidFill>
                  <a:srgbClr val="000000">
                    <a:alpha val="98824"/>
                  </a:srgbClr>
                </a:solidFill>
                <a:ea typeface="Segoe UI" pitchFamily="34" charset="0"/>
                <a:cs typeface="Segoe UI" pitchFamily="34" charset="0"/>
              </a:endParaRPr>
            </a:p>
          </p:txBody>
        </p:sp>
        <p:grpSp>
          <p:nvGrpSpPr>
            <p:cNvPr id="177" name="Group 176"/>
            <p:cNvGrpSpPr/>
            <p:nvPr/>
          </p:nvGrpSpPr>
          <p:grpSpPr>
            <a:xfrm>
              <a:off x="3670152" y="3980096"/>
              <a:ext cx="677134" cy="423826"/>
              <a:chOff x="3617752" y="5776680"/>
              <a:chExt cx="852518" cy="533602"/>
            </a:xfrm>
          </p:grpSpPr>
          <p:pic>
            <p:nvPicPr>
              <p:cNvPr id="179" name="Picture 4" descr="\\SFP\Work\White_Whale\3-22036_Kuleen_Bharadwaj\PPT\3_PlatformVision_Kuleen\SFP_Art\Plane Slide\woman.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3617752" y="5963495"/>
                <a:ext cx="29839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854934" y="5776680"/>
                <a:ext cx="29562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4017994" y="5834478"/>
                <a:ext cx="29562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4174649" y="5898473"/>
                <a:ext cx="295621" cy="346787"/>
              </a:xfrm>
              <a:prstGeom prst="rect">
                <a:avLst/>
              </a:prstGeom>
              <a:noFill/>
              <a:extLst>
                <a:ext uri="{909E8E84-426E-40DD-AFC4-6F175D3DCCD1}">
                  <a14:hiddenFill xmlns:a14="http://schemas.microsoft.com/office/drawing/2010/main">
                    <a:solidFill>
                      <a:srgbClr val="FFFFFF"/>
                    </a:solidFill>
                  </a14:hiddenFill>
                </a:ext>
              </a:extLst>
            </p:spPr>
          </p:pic>
        </p:grpSp>
        <p:sp>
          <p:nvSpPr>
            <p:cNvPr id="178" name="Rectangle 177"/>
            <p:cNvSpPr/>
            <p:nvPr/>
          </p:nvSpPr>
          <p:spPr bwMode="auto">
            <a:xfrm>
              <a:off x="3571110" y="3656264"/>
              <a:ext cx="2011680" cy="23774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defTabSz="913430"/>
              <a:r>
                <a:rPr lang="en-US" sz="1200" b="1" i="1" dirty="0">
                  <a:solidFill>
                    <a:srgbClr val="000000">
                      <a:alpha val="98824"/>
                    </a:srgbClr>
                  </a:solidFill>
                  <a:ea typeface="Segoe UI" pitchFamily="34" charset="0"/>
                  <a:cs typeface="Segoe UI" pitchFamily="34" charset="0"/>
                </a:rPr>
                <a:t>+100 users added</a:t>
              </a:r>
            </a:p>
          </p:txBody>
        </p:sp>
      </p:grpSp>
      <p:sp>
        <p:nvSpPr>
          <p:cNvPr id="183" name="Rectangle 182"/>
          <p:cNvSpPr/>
          <p:nvPr>
            <p:custDataLst>
              <p:tags r:id="rId30"/>
            </p:custDataLst>
          </p:nvPr>
        </p:nvSpPr>
        <p:spPr bwMode="auto">
          <a:xfrm>
            <a:off x="7109036" y="4091946"/>
            <a:ext cx="2651384" cy="23771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200" b="1" i="1" dirty="0">
                <a:solidFill>
                  <a:srgbClr val="000000">
                    <a:alpha val="98824"/>
                  </a:srgbClr>
                </a:solidFill>
                <a:ea typeface="Segoe UI" pitchFamily="34" charset="0"/>
                <a:cs typeface="Segoe UI" pitchFamily="34" charset="0"/>
              </a:rPr>
              <a:t>DC2 receives updates: USNs </a:t>
            </a:r>
            <a:r>
              <a:rPr lang="en-US" sz="1200" b="1" i="1" dirty="0">
                <a:solidFill>
                  <a:srgbClr val="ED5326">
                    <a:alpha val="98824"/>
                  </a:srgbClr>
                </a:solidFill>
                <a:ea typeface="Segoe UI" pitchFamily="34" charset="0"/>
                <a:cs typeface="Segoe UI" pitchFamily="34" charset="0"/>
              </a:rPr>
              <a:t>&gt;100</a:t>
            </a:r>
          </a:p>
        </p:txBody>
      </p:sp>
      <p:pic>
        <p:nvPicPr>
          <p:cNvPr id="184" name="Picture 108"/>
          <p:cNvPicPr>
            <a:picLocks noChangeAspect="1" noChangeArrowheads="1"/>
          </p:cNvPicPr>
          <p:nvPr>
            <p:custDataLst>
              <p:tags r:id="rId31"/>
            </p:custDataLst>
          </p:nvPr>
        </p:nvPicPr>
        <p:blipFill>
          <a:blip r:embed="rId55" cstate="print">
            <a:extLst>
              <a:ext uri="{28A0092B-C50C-407E-A947-70E740481C1C}">
                <a14:useLocalDpi xmlns:a14="http://schemas.microsoft.com/office/drawing/2010/main" val="0"/>
              </a:ext>
            </a:extLst>
          </a:blip>
          <a:srcRect/>
          <a:stretch>
            <a:fillRect/>
          </a:stretch>
        </p:blipFill>
        <p:spPr bwMode="auto">
          <a:xfrm>
            <a:off x="1884060" y="1514370"/>
            <a:ext cx="808865" cy="84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Rectangle 184"/>
          <p:cNvSpPr/>
          <p:nvPr>
            <p:custDataLst>
              <p:tags r:id="rId32"/>
            </p:custDataLst>
          </p:nvPr>
        </p:nvSpPr>
        <p:spPr bwMode="auto">
          <a:xfrm rot="5400000">
            <a:off x="2179875" y="1842664"/>
            <a:ext cx="639989" cy="182854"/>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r>
              <a:rPr lang="en-US" sz="1500" dirty="0">
                <a:solidFill>
                  <a:srgbClr val="000000">
                    <a:alpha val="98824"/>
                  </a:srgbClr>
                </a:solidFill>
                <a:ea typeface="Segoe UI" pitchFamily="34" charset="0"/>
                <a:cs typeface="Segoe UI" pitchFamily="34" charset="0"/>
              </a:rPr>
              <a:t>DC1</a:t>
            </a:r>
          </a:p>
        </p:txBody>
      </p:sp>
      <p:grpSp>
        <p:nvGrpSpPr>
          <p:cNvPr id="186" name="Group 185"/>
          <p:cNvGrpSpPr/>
          <p:nvPr>
            <p:custDataLst>
              <p:tags r:id="rId33"/>
            </p:custDataLst>
          </p:nvPr>
        </p:nvGrpSpPr>
        <p:grpSpPr>
          <a:xfrm>
            <a:off x="2692922" y="1937393"/>
            <a:ext cx="2773249" cy="1453663"/>
            <a:chOff x="2690851" y="2067823"/>
            <a:chExt cx="2773641" cy="1453869"/>
          </a:xfrm>
        </p:grpSpPr>
        <p:cxnSp>
          <p:nvCxnSpPr>
            <p:cNvPr id="187" name="Elbow Connector 186"/>
            <p:cNvCxnSpPr>
              <a:stCxn id="184" idx="3"/>
            </p:cNvCxnSpPr>
            <p:nvPr/>
          </p:nvCxnSpPr>
          <p:spPr>
            <a:xfrm>
              <a:off x="2690851" y="2067823"/>
              <a:ext cx="736561" cy="1079273"/>
            </a:xfrm>
            <a:prstGeom prst="bentConnector2">
              <a:avLst/>
            </a:prstGeom>
            <a:ln w="15875">
              <a:solidFill>
                <a:schemeClr val="tx1"/>
              </a:solidFill>
              <a:headEnd type="diamond"/>
              <a:tailEnd type="stealth"/>
            </a:ln>
          </p:spPr>
          <p:style>
            <a:lnRef idx="1">
              <a:schemeClr val="accent1"/>
            </a:lnRef>
            <a:fillRef idx="0">
              <a:schemeClr val="accent1"/>
            </a:fillRef>
            <a:effectRef idx="0">
              <a:schemeClr val="accent1"/>
            </a:effectRef>
            <a:fontRef idx="minor">
              <a:schemeClr val="tx1"/>
            </a:fontRef>
          </p:style>
        </p:cxnSp>
        <p:cxnSp>
          <p:nvCxnSpPr>
            <p:cNvPr id="188" name="Elbow Connector 187"/>
            <p:cNvCxnSpPr/>
            <p:nvPr/>
          </p:nvCxnSpPr>
          <p:spPr>
            <a:xfrm>
              <a:off x="3427412" y="3010680"/>
              <a:ext cx="2037080" cy="511012"/>
            </a:xfrm>
            <a:prstGeom prst="bentConnector3">
              <a:avLst>
                <a:gd name="adj1" fmla="val -125"/>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custDataLst>
              <p:tags r:id="rId34"/>
            </p:custDataLst>
          </p:nvPr>
        </p:nvGrpSpPr>
        <p:grpSpPr>
          <a:xfrm>
            <a:off x="3429378" y="3391057"/>
            <a:ext cx="4876108" cy="1106982"/>
            <a:chOff x="3427412" y="3521692"/>
            <a:chExt cx="4876800" cy="1107138"/>
          </a:xfrm>
        </p:grpSpPr>
        <p:cxnSp>
          <p:nvCxnSpPr>
            <p:cNvPr id="190" name="Elbow Connector 189"/>
            <p:cNvCxnSpPr/>
            <p:nvPr/>
          </p:nvCxnSpPr>
          <p:spPr>
            <a:xfrm>
              <a:off x="3427412" y="4117818"/>
              <a:ext cx="4876800" cy="511012"/>
            </a:xfrm>
            <a:prstGeom prst="bentConnector3">
              <a:avLst>
                <a:gd name="adj1" fmla="val 14"/>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3427412" y="3521692"/>
              <a:ext cx="0" cy="596126"/>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192" name="Rectangle 191"/>
          <p:cNvSpPr/>
          <p:nvPr>
            <p:custDataLst>
              <p:tags r:id="rId35"/>
            </p:custDataLst>
          </p:nvPr>
        </p:nvSpPr>
        <p:spPr bwMode="auto">
          <a:xfrm>
            <a:off x="7505499" y="4379326"/>
            <a:ext cx="799987" cy="228568"/>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endParaRPr lang="en-US" sz="2300" dirty="0">
              <a:solidFill>
                <a:srgbClr val="FFFFFF">
                  <a:alpha val="98824"/>
                </a:srgbClr>
              </a:solidFill>
              <a:ea typeface="Segoe UI" pitchFamily="34" charset="0"/>
              <a:cs typeface="Segoe UI" pitchFamily="34" charset="0"/>
            </a:endParaRPr>
          </a:p>
        </p:txBody>
      </p:sp>
      <p:cxnSp>
        <p:nvCxnSpPr>
          <p:cNvPr id="193" name="Elbow Connector 192"/>
          <p:cNvCxnSpPr/>
          <p:nvPr>
            <p:custDataLst>
              <p:tags r:id="rId36"/>
            </p:custDataLst>
          </p:nvPr>
        </p:nvCxnSpPr>
        <p:spPr>
          <a:xfrm rot="10800000" flipV="1">
            <a:off x="8286240" y="1940785"/>
            <a:ext cx="2099024" cy="2556220"/>
          </a:xfrm>
          <a:prstGeom prst="bentConnector3">
            <a:avLst>
              <a:gd name="adj1" fmla="val 25638"/>
            </a:avLst>
          </a:prstGeom>
          <a:ln w="15875">
            <a:solidFill>
              <a:schemeClr val="tx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4" name="Group 193"/>
          <p:cNvGrpSpPr/>
          <p:nvPr>
            <p:custDataLst>
              <p:tags r:id="rId37"/>
            </p:custDataLst>
          </p:nvPr>
        </p:nvGrpSpPr>
        <p:grpSpPr>
          <a:xfrm>
            <a:off x="3427018" y="5241058"/>
            <a:ext cx="4878489" cy="1106982"/>
            <a:chOff x="3425031" y="5371957"/>
            <a:chExt cx="4879181" cy="1107138"/>
          </a:xfrm>
        </p:grpSpPr>
        <p:cxnSp>
          <p:nvCxnSpPr>
            <p:cNvPr id="195" name="Elbow Connector 194"/>
            <p:cNvCxnSpPr/>
            <p:nvPr/>
          </p:nvCxnSpPr>
          <p:spPr>
            <a:xfrm>
              <a:off x="3427412" y="5968083"/>
              <a:ext cx="4876800" cy="511012"/>
            </a:xfrm>
            <a:prstGeom prst="bentConnector3">
              <a:avLst>
                <a:gd name="adj1" fmla="val 14"/>
              </a:avLst>
            </a:prstGeom>
            <a:ln w="158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3425031" y="5371957"/>
              <a:ext cx="0" cy="643240"/>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custDataLst>
              <p:tags r:id="rId38"/>
            </p:custDataLst>
          </p:nvPr>
        </p:nvGrpSpPr>
        <p:grpSpPr>
          <a:xfrm>
            <a:off x="3424636" y="3987113"/>
            <a:ext cx="2041554" cy="1308902"/>
            <a:chOff x="3422649" y="4117818"/>
            <a:chExt cx="2041843" cy="1309087"/>
          </a:xfrm>
        </p:grpSpPr>
        <p:cxnSp>
          <p:nvCxnSpPr>
            <p:cNvPr id="198" name="Elbow Connector 197"/>
            <p:cNvCxnSpPr/>
            <p:nvPr/>
          </p:nvCxnSpPr>
          <p:spPr>
            <a:xfrm>
              <a:off x="3427412" y="4915893"/>
              <a:ext cx="2037080" cy="511012"/>
            </a:xfrm>
            <a:prstGeom prst="bentConnector3">
              <a:avLst>
                <a:gd name="adj1" fmla="val -125"/>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99" name="Elbow Connector 135"/>
            <p:cNvCxnSpPr/>
            <p:nvPr/>
          </p:nvCxnSpPr>
          <p:spPr>
            <a:xfrm flipH="1">
              <a:off x="3422649" y="4117818"/>
              <a:ext cx="6352" cy="925512"/>
            </a:xfrm>
            <a:prstGeom prst="straightConnector1">
              <a:avLst/>
            </a:prstGeom>
            <a:ln w="15875">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200" name="Elbow Connector 199"/>
          <p:cNvCxnSpPr/>
          <p:nvPr>
            <p:custDataLst>
              <p:tags r:id="rId39"/>
            </p:custDataLst>
          </p:nvPr>
        </p:nvCxnSpPr>
        <p:spPr>
          <a:xfrm rot="5400000">
            <a:off x="8138184" y="4638974"/>
            <a:ext cx="1859624" cy="1563464"/>
          </a:xfrm>
          <a:prstGeom prst="bentConnector3">
            <a:avLst>
              <a:gd name="adj1" fmla="val 99932"/>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1" name="Picture 108"/>
          <p:cNvPicPr>
            <a:picLocks noChangeAspect="1" noChangeArrowheads="1"/>
          </p:cNvPicPr>
          <p:nvPr>
            <p:custDataLst>
              <p:tags r:id="rId40"/>
            </p:custDataLst>
          </p:nvPr>
        </p:nvPicPr>
        <p:blipFill>
          <a:blip r:embed="rId55" cstate="print">
            <a:extLst>
              <a:ext uri="{28A0092B-C50C-407E-A947-70E740481C1C}">
                <a14:useLocalDpi xmlns:a14="http://schemas.microsoft.com/office/drawing/2010/main" val="0"/>
              </a:ext>
            </a:extLst>
          </a:blip>
          <a:srcRect/>
          <a:stretch>
            <a:fillRect/>
          </a:stretch>
        </p:blipFill>
        <p:spPr bwMode="auto">
          <a:xfrm>
            <a:off x="10404513" y="1514370"/>
            <a:ext cx="808865" cy="84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Rectangle 201"/>
          <p:cNvSpPr/>
          <p:nvPr>
            <p:custDataLst>
              <p:tags r:id="rId41"/>
            </p:custDataLst>
          </p:nvPr>
        </p:nvSpPr>
        <p:spPr bwMode="auto">
          <a:xfrm rot="5400000">
            <a:off x="10668763" y="1833040"/>
            <a:ext cx="639989" cy="1828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r>
              <a:rPr lang="en-US" sz="1500" dirty="0">
                <a:solidFill>
                  <a:srgbClr val="000000">
                    <a:alpha val="98824"/>
                  </a:srgbClr>
                </a:solidFill>
                <a:ea typeface="Segoe UI" pitchFamily="34" charset="0"/>
                <a:cs typeface="Segoe UI" pitchFamily="34" charset="0"/>
              </a:rPr>
              <a:t>DC2</a:t>
            </a:r>
          </a:p>
        </p:txBody>
      </p:sp>
      <p:cxnSp>
        <p:nvCxnSpPr>
          <p:cNvPr id="203" name="Elbow Connector 202"/>
          <p:cNvCxnSpPr>
            <a:stCxn id="205" idx="1"/>
            <a:endCxn id="98" idx="1"/>
          </p:cNvCxnSpPr>
          <p:nvPr>
            <p:custDataLst>
              <p:tags r:id="rId42"/>
            </p:custDataLst>
          </p:nvPr>
        </p:nvCxnSpPr>
        <p:spPr>
          <a:xfrm rot="10800000" flipV="1">
            <a:off x="1884079" y="3010146"/>
            <a:ext cx="12697" cy="1954663"/>
          </a:xfrm>
          <a:prstGeom prst="bentConnector3">
            <a:avLst>
              <a:gd name="adj1" fmla="val 2550000"/>
            </a:avLst>
          </a:prstGeom>
          <a:ln w="25400">
            <a:solidFill>
              <a:schemeClr val="accent3">
                <a:lumMod val="60000"/>
                <a:lumOff val="40000"/>
              </a:schemeClr>
            </a:solidFill>
            <a:headEnd type="diamond"/>
            <a:tailEnd type="triangle" w="lg" len="lg"/>
          </a:ln>
        </p:spPr>
        <p:style>
          <a:lnRef idx="1">
            <a:schemeClr val="accent1"/>
          </a:lnRef>
          <a:fillRef idx="0">
            <a:schemeClr val="accent1"/>
          </a:fillRef>
          <a:effectRef idx="0">
            <a:schemeClr val="accent1"/>
          </a:effectRef>
          <a:fontRef idx="minor">
            <a:schemeClr val="tx1"/>
          </a:fontRef>
        </p:style>
      </p:cxnSp>
      <p:grpSp>
        <p:nvGrpSpPr>
          <p:cNvPr id="204" name="Group 203"/>
          <p:cNvGrpSpPr/>
          <p:nvPr>
            <p:custDataLst>
              <p:tags r:id="rId43"/>
            </p:custDataLst>
          </p:nvPr>
        </p:nvGrpSpPr>
        <p:grpSpPr>
          <a:xfrm>
            <a:off x="1884059" y="2682529"/>
            <a:ext cx="1392941" cy="655227"/>
            <a:chOff x="1881873" y="2813068"/>
            <a:chExt cx="1393139" cy="655320"/>
          </a:xfrm>
        </p:grpSpPr>
        <p:sp>
          <p:nvSpPr>
            <p:cNvPr id="205" name="Rectangle 204"/>
            <p:cNvSpPr/>
            <p:nvPr/>
          </p:nvSpPr>
          <p:spPr bwMode="auto">
            <a:xfrm>
              <a:off x="1881873" y="2866408"/>
              <a:ext cx="1339394" cy="5486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45713" tIns="45711" rIns="45713" bIns="45711" numCol="1" rtlCol="0" anchor="ctr" anchorCtr="0" compatLnSpc="1">
              <a:prstTxWarp prst="textNoShape">
                <a:avLst/>
              </a:prstTxWarp>
            </a:bodyPr>
            <a:lstStyle/>
            <a:p>
              <a:pPr defTabSz="913430"/>
              <a:r>
                <a:rPr lang="en-US" sz="1500" dirty="0">
                  <a:solidFill>
                    <a:srgbClr val="000000">
                      <a:alpha val="98824"/>
                    </a:srgbClr>
                  </a:solidFill>
                  <a:ea typeface="Segoe UI" pitchFamily="34" charset="0"/>
                  <a:cs typeface="Segoe UI" pitchFamily="34" charset="0"/>
                </a:rPr>
                <a:t>TIME: T1</a:t>
              </a:r>
            </a:p>
          </p:txBody>
        </p:sp>
        <p:pic>
          <p:nvPicPr>
            <p:cNvPr id="206" name="Picture 34" descr="E:\Eric Suchiang FD\Icons\Metro Icon\Metro icons ALL WHITE\clock.png"/>
            <p:cNvPicPr>
              <a:picLocks noChangeAspect="1" noChangeArrowheads="1"/>
            </p:cNvPicPr>
            <p:nvPr/>
          </p:nvPicPr>
          <p:blipFill>
            <a:blip r:embed="rId51" cstate="print">
              <a:duotone>
                <a:prstClr val="black"/>
                <a:schemeClr val="tx2">
                  <a:tint val="45000"/>
                  <a:satMod val="400000"/>
                </a:schemeClr>
              </a:duotone>
              <a:extLst>
                <a:ext uri="{BEBA8EAE-BF5A-486C-A8C5-ECC9F3942E4B}">
                  <a14:imgProps xmlns:a14="http://schemas.microsoft.com/office/drawing/2010/main">
                    <a14:imgLayer r:embed="rId5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619692" y="2813068"/>
              <a:ext cx="655320" cy="655320"/>
            </a:xfrm>
            <a:prstGeom prst="rect">
              <a:avLst/>
            </a:prstGeom>
            <a:noFill/>
            <a:extLst>
              <a:ext uri="{909E8E84-426E-40DD-AFC4-6F175D3DCCD1}">
                <a14:hiddenFill xmlns:a14="http://schemas.microsoft.com/office/drawing/2010/main">
                  <a:solidFill>
                    <a:srgbClr val="FFFFFF"/>
                  </a:solidFill>
                </a14:hiddenFill>
              </a:ext>
            </a:extLst>
          </p:spPr>
        </p:pic>
      </p:grpSp>
      <p:sp>
        <p:nvSpPr>
          <p:cNvPr id="207" name="Rectangle 206"/>
          <p:cNvSpPr/>
          <p:nvPr>
            <p:custDataLst>
              <p:tags r:id="rId44"/>
            </p:custDataLst>
          </p:nvPr>
        </p:nvSpPr>
        <p:spPr bwMode="auto">
          <a:xfrm>
            <a:off x="1714733" y="3360942"/>
            <a:ext cx="7876362" cy="129943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endParaRPr lang="en-US" sz="2300" dirty="0">
              <a:solidFill>
                <a:srgbClr val="FFFFFF">
                  <a:alpha val="98824"/>
                </a:srgbClr>
              </a:solidFill>
              <a:ea typeface="Segoe UI" pitchFamily="34" charset="0"/>
              <a:cs typeface="Segoe UI" pitchFamily="34" charset="0"/>
            </a:endParaRPr>
          </a:p>
        </p:txBody>
      </p:sp>
      <p:sp>
        <p:nvSpPr>
          <p:cNvPr id="209" name="Rectangle 208"/>
          <p:cNvSpPr/>
          <p:nvPr>
            <p:custDataLst>
              <p:tags r:id="rId45"/>
            </p:custDataLst>
          </p:nvPr>
        </p:nvSpPr>
        <p:spPr bwMode="auto">
          <a:xfrm>
            <a:off x="3349051" y="3487885"/>
            <a:ext cx="7786631" cy="1016101"/>
          </a:xfrm>
          <a:prstGeom prst="rect">
            <a:avLst/>
          </a:prstGeom>
          <a:solidFill>
            <a:schemeClr val="accent4"/>
          </a:solidFill>
          <a:ln>
            <a:solidFill>
              <a:srgbClr val="F8F57B"/>
            </a:solidFill>
            <a:headEnd type="none" w="med" len="med"/>
            <a:tailEnd type="none" w="med" len="med"/>
          </a:ln>
          <a:effectLst>
            <a:glow rad="63500">
              <a:schemeClr val="accent6">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marL="410858" lvl="1" indent="-395004" defTabSz="913694">
              <a:spcBef>
                <a:spcPts val="300"/>
              </a:spcBef>
              <a:buSzPct val="90000"/>
              <a:buBlip>
                <a:blip r:embed="rId56"/>
              </a:buBlip>
            </a:pPr>
            <a:r>
              <a:rPr lang="en-US" sz="1600" spc="-40" dirty="0">
                <a:solidFill>
                  <a:srgbClr val="363535"/>
                </a:solidFill>
                <a:effectLst>
                  <a:outerShdw blurRad="38100" dist="38100" dir="2700000" algn="tl">
                    <a:srgbClr val="000000">
                      <a:alpha val="43137"/>
                    </a:srgbClr>
                  </a:outerShdw>
                </a:effectLst>
              </a:rPr>
              <a:t>USN rollback NOT detected: only 50 users converge across the two DCs</a:t>
            </a:r>
          </a:p>
          <a:p>
            <a:pPr marL="410858" lvl="1" indent="-395004" defTabSz="913694">
              <a:spcBef>
                <a:spcPts val="300"/>
              </a:spcBef>
              <a:buSzPct val="90000"/>
              <a:buBlip>
                <a:blip r:embed="rId56"/>
              </a:buBlip>
            </a:pPr>
            <a:r>
              <a:rPr lang="en-US" sz="1600" spc="-40" dirty="0">
                <a:solidFill>
                  <a:srgbClr val="363535"/>
                </a:solidFill>
                <a:effectLst>
                  <a:outerShdw blurRad="38100" dist="38100" dir="2700000" algn="tl">
                    <a:srgbClr val="000000">
                      <a:alpha val="43137"/>
                    </a:srgbClr>
                  </a:outerShdw>
                </a:effectLst>
              </a:rPr>
              <a:t>All others are either on one or the other DC</a:t>
            </a:r>
          </a:p>
          <a:p>
            <a:pPr marL="410858" lvl="1" indent="-395004" defTabSz="913694">
              <a:spcBef>
                <a:spcPts val="300"/>
              </a:spcBef>
              <a:buSzPct val="90000"/>
              <a:buBlip>
                <a:blip r:embed="rId56"/>
              </a:buBlip>
            </a:pPr>
            <a:r>
              <a:rPr lang="en-US" sz="1600" spc="-40" dirty="0">
                <a:solidFill>
                  <a:srgbClr val="363535"/>
                </a:solidFill>
                <a:effectLst>
                  <a:outerShdw blurRad="38100" dist="38100" dir="2700000" algn="tl">
                    <a:srgbClr val="000000">
                      <a:alpha val="43137"/>
                    </a:srgbClr>
                  </a:outerShdw>
                </a:effectLst>
              </a:rPr>
              <a:t>100 security principals (users in this example) with RIDs 500-599 have conflicting SIDs</a:t>
            </a:r>
          </a:p>
        </p:txBody>
      </p:sp>
      <p:sp>
        <p:nvSpPr>
          <p:cNvPr id="208" name="&quot;No&quot; Symbol 207"/>
          <p:cNvSpPr/>
          <p:nvPr>
            <p:custDataLst>
              <p:tags r:id="rId46"/>
            </p:custDataLst>
          </p:nvPr>
        </p:nvSpPr>
        <p:spPr bwMode="auto">
          <a:xfrm>
            <a:off x="7673215" y="3323054"/>
            <a:ext cx="1279979" cy="1279979"/>
          </a:xfrm>
          <a:prstGeom prst="noSmoking">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endParaRPr lang="en-US" sz="2300" dirty="0">
              <a:solidFill>
                <a:srgbClr val="3BBEB4">
                  <a:alpha val="98824"/>
                </a:srgbClr>
              </a:solidFill>
              <a:ea typeface="Segoe UI" pitchFamily="34" charset="0"/>
              <a:cs typeface="Segoe UI" pitchFamily="34" charset="0"/>
            </a:endParaRPr>
          </a:p>
        </p:txBody>
      </p:sp>
    </p:spTree>
    <p:extLst>
      <p:ext uri="{BB962C8B-B14F-4D97-AF65-F5344CB8AC3E}">
        <p14:creationId xmlns:p14="http://schemas.microsoft.com/office/powerpoint/2010/main" val="329081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up)">
                                      <p:cBhvr>
                                        <p:cTn id="7" dur="500"/>
                                        <p:tgtEl>
                                          <p:spTgt spid="9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wipe(up)">
                                      <p:cBhvr>
                                        <p:cTn id="11" dur="500"/>
                                        <p:tgtEl>
                                          <p:spTgt spid="18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fade">
                                      <p:cBhvr>
                                        <p:cTn id="15" dur="500"/>
                                        <p:tgtEl>
                                          <p:spTgt spid="10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04"/>
                                        </p:tgtEl>
                                        <p:attrNameLst>
                                          <p:attrName>style.visibility</p:attrName>
                                        </p:attrNameLst>
                                      </p:cBhvr>
                                      <p:to>
                                        <p:strVal val="visible"/>
                                      </p:to>
                                    </p:set>
                                    <p:animEffect transition="in" filter="wipe(right)">
                                      <p:cBhvr>
                                        <p:cTn id="19" dur="500"/>
                                        <p:tgtEl>
                                          <p:spTgt spid="20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wipe(left)">
                                      <p:cBhvr>
                                        <p:cTn id="23" dur="500"/>
                                        <p:tgtEl>
                                          <p:spTgt spid="11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wipe(left)">
                                      <p:cBhvr>
                                        <p:cTn id="26" dur="500"/>
                                        <p:tgtEl>
                                          <p:spTgt spid="11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animEffect transition="in" filter="wipe(left)">
                                      <p:cBhvr>
                                        <p:cTn id="29" dur="500"/>
                                        <p:tgtEl>
                                          <p:spTgt spid="1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89"/>
                                        </p:tgtEl>
                                        <p:attrNameLst>
                                          <p:attrName>style.visibility</p:attrName>
                                        </p:attrNameLst>
                                      </p:cBhvr>
                                      <p:to>
                                        <p:strVal val="visible"/>
                                      </p:to>
                                    </p:set>
                                    <p:animEffect transition="in" filter="wipe(up)">
                                      <p:cBhvr>
                                        <p:cTn id="34" dur="500"/>
                                        <p:tgtEl>
                                          <p:spTgt spid="189"/>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5"/>
                                        </p:tgtEl>
                                        <p:attrNameLst>
                                          <p:attrName>style.visibility</p:attrName>
                                        </p:attrNameLst>
                                      </p:cBhvr>
                                      <p:to>
                                        <p:strVal val="visible"/>
                                      </p:to>
                                    </p:set>
                                    <p:animEffect transition="in" filter="fade">
                                      <p:cBhvr>
                                        <p:cTn id="38" dur="500"/>
                                        <p:tgtEl>
                                          <p:spTgt spid="175"/>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wipe(right)">
                                      <p:cBhvr>
                                        <p:cTn id="42" dur="500"/>
                                        <p:tgtEl>
                                          <p:spTgt spid="94"/>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72"/>
                                        </p:tgtEl>
                                        <p:attrNameLst>
                                          <p:attrName>style.visibility</p:attrName>
                                        </p:attrNameLst>
                                      </p:cBhvr>
                                      <p:to>
                                        <p:strVal val="visible"/>
                                      </p:to>
                                    </p:set>
                                    <p:animEffect transition="in" filter="wipe(left)">
                                      <p:cBhvr>
                                        <p:cTn id="46" dur="500"/>
                                        <p:tgtEl>
                                          <p:spTgt spid="17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73"/>
                                        </p:tgtEl>
                                        <p:attrNameLst>
                                          <p:attrName>style.visibility</p:attrName>
                                        </p:attrNameLst>
                                      </p:cBhvr>
                                      <p:to>
                                        <p:strVal val="visible"/>
                                      </p:to>
                                    </p:set>
                                    <p:animEffect transition="in" filter="wipe(left)">
                                      <p:cBhvr>
                                        <p:cTn id="49" dur="500"/>
                                        <p:tgtEl>
                                          <p:spTgt spid="17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wipe(down)">
                                      <p:cBhvr>
                                        <p:cTn id="52" dur="500"/>
                                        <p:tgtEl>
                                          <p:spTgt spid="17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3"/>
                                        </p:tgtEl>
                                        <p:attrNameLst>
                                          <p:attrName>style.visibility</p:attrName>
                                        </p:attrNameLst>
                                      </p:cBhvr>
                                      <p:to>
                                        <p:strVal val="visible"/>
                                      </p:to>
                                    </p:set>
                                    <p:animEffect transition="in" filter="wipe(left)">
                                      <p:cBhvr>
                                        <p:cTn id="55" dur="500"/>
                                        <p:tgtEl>
                                          <p:spTgt spid="183"/>
                                        </p:tgtEl>
                                      </p:cBhvr>
                                    </p:animEffect>
                                  </p:childTnLst>
                                </p:cTn>
                              </p:par>
                            </p:childTnLst>
                          </p:cTn>
                        </p:par>
                        <p:par>
                          <p:cTn id="56" fill="hold">
                            <p:stCondLst>
                              <p:cond delay="2000"/>
                            </p:stCondLst>
                            <p:childTnLst>
                              <p:par>
                                <p:cTn id="57" presetID="2" presetClass="entr" presetSubtype="8" fill="hold" nodeType="afterEffect">
                                  <p:stCondLst>
                                    <p:cond delay="0"/>
                                  </p:stCondLst>
                                  <p:childTnLst>
                                    <p:set>
                                      <p:cBhvr>
                                        <p:cTn id="58" dur="1" fill="hold">
                                          <p:stCondLst>
                                            <p:cond delay="0"/>
                                          </p:stCondLst>
                                        </p:cTn>
                                        <p:tgtEl>
                                          <p:spTgt spid="193"/>
                                        </p:tgtEl>
                                        <p:attrNameLst>
                                          <p:attrName>style.visibility</p:attrName>
                                        </p:attrNameLst>
                                      </p:cBhvr>
                                      <p:to>
                                        <p:strVal val="visible"/>
                                      </p:to>
                                    </p:set>
                                    <p:anim calcmode="lin" valueType="num">
                                      <p:cBhvr additive="base">
                                        <p:cTn id="59" dur="750" fill="hold"/>
                                        <p:tgtEl>
                                          <p:spTgt spid="193"/>
                                        </p:tgtEl>
                                        <p:attrNameLst>
                                          <p:attrName>ppt_x</p:attrName>
                                        </p:attrNameLst>
                                      </p:cBhvr>
                                      <p:tavLst>
                                        <p:tav tm="0">
                                          <p:val>
                                            <p:strVal val="0-#ppt_w/2"/>
                                          </p:val>
                                        </p:tav>
                                        <p:tav tm="100000">
                                          <p:val>
                                            <p:strVal val="#ppt_x"/>
                                          </p:val>
                                        </p:tav>
                                      </p:tavLst>
                                    </p:anim>
                                    <p:anim calcmode="lin" valueType="num">
                                      <p:cBhvr additive="base">
                                        <p:cTn id="60" dur="750" fill="hold"/>
                                        <p:tgtEl>
                                          <p:spTgt spid="193"/>
                                        </p:tgtEl>
                                        <p:attrNameLst>
                                          <p:attrName>ppt_y</p:attrName>
                                        </p:attrNameLst>
                                      </p:cBhvr>
                                      <p:tavLst>
                                        <p:tav tm="0">
                                          <p:val>
                                            <p:strVal val="#ppt_y"/>
                                          </p:val>
                                        </p:tav>
                                        <p:tav tm="100000">
                                          <p:val>
                                            <p:strVal val="#ppt_y"/>
                                          </p:val>
                                        </p:tav>
                                      </p:tavLst>
                                    </p:anim>
                                  </p:childTnLst>
                                </p:cTn>
                              </p:par>
                            </p:childTnLst>
                          </p:cTn>
                        </p:par>
                        <p:par>
                          <p:cTn id="61" fill="hold">
                            <p:stCondLst>
                              <p:cond delay="2750"/>
                            </p:stCondLst>
                            <p:childTnLst>
                              <p:par>
                                <p:cTn id="62" presetID="10" presetClass="entr" presetSubtype="0" fill="hold" nodeType="after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fade">
                                      <p:cBhvr>
                                        <p:cTn id="64" dur="500"/>
                                        <p:tgtEl>
                                          <p:spTgt spid="1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8"/>
                                        </p:tgtEl>
                                        <p:attrNameLst>
                                          <p:attrName>style.visibility</p:attrName>
                                        </p:attrNameLst>
                                      </p:cBhvr>
                                      <p:to>
                                        <p:strVal val="visible"/>
                                      </p:to>
                                    </p:set>
                                    <p:animEffect transition="in" filter="fade">
                                      <p:cBhvr>
                                        <p:cTn id="67" dur="500"/>
                                        <p:tgtEl>
                                          <p:spTgt spid="14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wipe(up)">
                                      <p:cBhvr>
                                        <p:cTn id="72" dur="500"/>
                                        <p:tgtEl>
                                          <p:spTgt spid="203"/>
                                        </p:tgtEl>
                                      </p:cBhvr>
                                    </p:animEffect>
                                  </p:childTnLst>
                                </p:cTn>
                              </p:par>
                              <p:par>
                                <p:cTn id="73" presetID="22" presetClass="entr" presetSubtype="1" fill="hold" nodeType="withEffect">
                                  <p:stCondLst>
                                    <p:cond delay="0"/>
                                  </p:stCondLst>
                                  <p:childTnLst>
                                    <p:set>
                                      <p:cBhvr>
                                        <p:cTn id="74" dur="1" fill="hold">
                                          <p:stCondLst>
                                            <p:cond delay="0"/>
                                          </p:stCondLst>
                                        </p:cTn>
                                        <p:tgtEl>
                                          <p:spTgt spid="197"/>
                                        </p:tgtEl>
                                        <p:attrNameLst>
                                          <p:attrName>style.visibility</p:attrName>
                                        </p:attrNameLst>
                                      </p:cBhvr>
                                      <p:to>
                                        <p:strVal val="visible"/>
                                      </p:to>
                                    </p:set>
                                    <p:animEffect transition="in" filter="wipe(up)">
                                      <p:cBhvr>
                                        <p:cTn id="75" dur="500"/>
                                        <p:tgtEl>
                                          <p:spTgt spid="197"/>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wipe(left)">
                                      <p:cBhvr>
                                        <p:cTn id="79" dur="500"/>
                                        <p:tgtEl>
                                          <p:spTgt spid="97"/>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111"/>
                                        </p:tgtEl>
                                        <p:attrNameLst>
                                          <p:attrName>style.visibility</p:attrName>
                                        </p:attrNameLst>
                                      </p:cBhvr>
                                      <p:to>
                                        <p:strVal val="visible"/>
                                      </p:to>
                                    </p:set>
                                    <p:animEffect transition="in" filter="fade">
                                      <p:cBhvr>
                                        <p:cTn id="83" dur="500"/>
                                        <p:tgtEl>
                                          <p:spTgt spid="111"/>
                                        </p:tgtEl>
                                      </p:cBhvr>
                                    </p:animEffect>
                                  </p:childTnLst>
                                </p:cTn>
                              </p:par>
                            </p:childTnLst>
                          </p:cTn>
                        </p:par>
                        <p:par>
                          <p:cTn id="84" fill="hold">
                            <p:stCondLst>
                              <p:cond delay="1500"/>
                            </p:stCondLst>
                            <p:childTnLst>
                              <p:par>
                                <p:cTn id="85" presetID="22" presetClass="entr" presetSubtype="8" fill="hold" grpId="0" nodeType="after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wipe(left)">
                                      <p:cBhvr>
                                        <p:cTn id="87" dur="500"/>
                                        <p:tgtEl>
                                          <p:spTgt spid="120"/>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27"/>
                                        </p:tgtEl>
                                        <p:attrNameLst>
                                          <p:attrName>style.visibility</p:attrName>
                                        </p:attrNameLst>
                                      </p:cBhvr>
                                      <p:to>
                                        <p:strVal val="visible"/>
                                      </p:to>
                                    </p:set>
                                    <p:animEffect transition="in" filter="wipe(left)">
                                      <p:cBhvr>
                                        <p:cTn id="90" dur="500"/>
                                        <p:tgtEl>
                                          <p:spTgt spid="12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28"/>
                                        </p:tgtEl>
                                        <p:attrNameLst>
                                          <p:attrName>style.visibility</p:attrName>
                                        </p:attrNameLst>
                                      </p:cBhvr>
                                      <p:to>
                                        <p:strVal val="visible"/>
                                      </p:to>
                                    </p:set>
                                    <p:animEffect transition="in" filter="wipe(left)">
                                      <p:cBhvr>
                                        <p:cTn id="93" dur="500"/>
                                        <p:tgtEl>
                                          <p:spTgt spid="128"/>
                                        </p:tgtEl>
                                      </p:cBhvr>
                                    </p:animEffect>
                                  </p:childTnLst>
                                </p:cTn>
                              </p:par>
                            </p:childTnLst>
                          </p:cTn>
                        </p:par>
                        <p:par>
                          <p:cTn id="94" fill="hold">
                            <p:stCondLst>
                              <p:cond delay="2000"/>
                            </p:stCondLst>
                            <p:childTnLst>
                              <p:par>
                                <p:cTn id="95" presetID="31" presetClass="exit" presetSubtype="0" fill="hold" nodeType="afterEffect">
                                  <p:stCondLst>
                                    <p:cond delay="0"/>
                                  </p:stCondLst>
                                  <p:childTnLst>
                                    <p:anim calcmode="lin" valueType="num">
                                      <p:cBhvr>
                                        <p:cTn id="96" dur="1000"/>
                                        <p:tgtEl>
                                          <p:spTgt spid="175"/>
                                        </p:tgtEl>
                                        <p:attrNameLst>
                                          <p:attrName>ppt_w</p:attrName>
                                        </p:attrNameLst>
                                      </p:cBhvr>
                                      <p:tavLst>
                                        <p:tav tm="0">
                                          <p:val>
                                            <p:strVal val="ppt_w"/>
                                          </p:val>
                                        </p:tav>
                                        <p:tav tm="100000">
                                          <p:val>
                                            <p:fltVal val="0"/>
                                          </p:val>
                                        </p:tav>
                                      </p:tavLst>
                                    </p:anim>
                                    <p:anim calcmode="lin" valueType="num">
                                      <p:cBhvr>
                                        <p:cTn id="97" dur="1000"/>
                                        <p:tgtEl>
                                          <p:spTgt spid="175"/>
                                        </p:tgtEl>
                                        <p:attrNameLst>
                                          <p:attrName>ppt_h</p:attrName>
                                        </p:attrNameLst>
                                      </p:cBhvr>
                                      <p:tavLst>
                                        <p:tav tm="0">
                                          <p:val>
                                            <p:strVal val="ppt_h"/>
                                          </p:val>
                                        </p:tav>
                                        <p:tav tm="100000">
                                          <p:val>
                                            <p:fltVal val="0"/>
                                          </p:val>
                                        </p:tav>
                                      </p:tavLst>
                                    </p:anim>
                                    <p:anim calcmode="lin" valueType="num">
                                      <p:cBhvr>
                                        <p:cTn id="98" dur="1000"/>
                                        <p:tgtEl>
                                          <p:spTgt spid="175"/>
                                        </p:tgtEl>
                                        <p:attrNameLst>
                                          <p:attrName>style.rotation</p:attrName>
                                        </p:attrNameLst>
                                      </p:cBhvr>
                                      <p:tavLst>
                                        <p:tav tm="0">
                                          <p:val>
                                            <p:fltVal val="0"/>
                                          </p:val>
                                        </p:tav>
                                        <p:tav tm="100000">
                                          <p:val>
                                            <p:fltVal val="90"/>
                                          </p:val>
                                        </p:tav>
                                      </p:tavLst>
                                    </p:anim>
                                    <p:animEffect transition="out" filter="fade">
                                      <p:cBhvr>
                                        <p:cTn id="99" dur="1000"/>
                                        <p:tgtEl>
                                          <p:spTgt spid="175"/>
                                        </p:tgtEl>
                                      </p:cBhvr>
                                    </p:animEffect>
                                    <p:set>
                                      <p:cBhvr>
                                        <p:cTn id="100" dur="1" fill="hold">
                                          <p:stCondLst>
                                            <p:cond delay="999"/>
                                          </p:stCondLst>
                                        </p:cTn>
                                        <p:tgtEl>
                                          <p:spTgt spid="175"/>
                                        </p:tgtEl>
                                        <p:attrNameLst>
                                          <p:attrName>style.visibility</p:attrName>
                                        </p:attrNameLst>
                                      </p:cBhvr>
                                      <p:to>
                                        <p:strVal val="hidden"/>
                                      </p:to>
                                    </p:set>
                                  </p:childTnLst>
                                </p:cTn>
                              </p:par>
                              <p:par>
                                <p:cTn id="101" presetID="31" presetClass="exit" presetSubtype="0" fill="hold" nodeType="withEffect">
                                  <p:stCondLst>
                                    <p:cond delay="0"/>
                                  </p:stCondLst>
                                  <p:childTnLst>
                                    <p:anim calcmode="lin" valueType="num">
                                      <p:cBhvr>
                                        <p:cTn id="102" dur="1000"/>
                                        <p:tgtEl>
                                          <p:spTgt spid="94"/>
                                        </p:tgtEl>
                                        <p:attrNameLst>
                                          <p:attrName>ppt_w</p:attrName>
                                        </p:attrNameLst>
                                      </p:cBhvr>
                                      <p:tavLst>
                                        <p:tav tm="0">
                                          <p:val>
                                            <p:strVal val="ppt_w"/>
                                          </p:val>
                                        </p:tav>
                                        <p:tav tm="100000">
                                          <p:val>
                                            <p:fltVal val="0"/>
                                          </p:val>
                                        </p:tav>
                                      </p:tavLst>
                                    </p:anim>
                                    <p:anim calcmode="lin" valueType="num">
                                      <p:cBhvr>
                                        <p:cTn id="103" dur="1000"/>
                                        <p:tgtEl>
                                          <p:spTgt spid="94"/>
                                        </p:tgtEl>
                                        <p:attrNameLst>
                                          <p:attrName>ppt_h</p:attrName>
                                        </p:attrNameLst>
                                      </p:cBhvr>
                                      <p:tavLst>
                                        <p:tav tm="0">
                                          <p:val>
                                            <p:strVal val="ppt_h"/>
                                          </p:val>
                                        </p:tav>
                                        <p:tav tm="100000">
                                          <p:val>
                                            <p:fltVal val="0"/>
                                          </p:val>
                                        </p:tav>
                                      </p:tavLst>
                                    </p:anim>
                                    <p:anim calcmode="lin" valueType="num">
                                      <p:cBhvr>
                                        <p:cTn id="104" dur="1000"/>
                                        <p:tgtEl>
                                          <p:spTgt spid="94"/>
                                        </p:tgtEl>
                                        <p:attrNameLst>
                                          <p:attrName>style.rotation</p:attrName>
                                        </p:attrNameLst>
                                      </p:cBhvr>
                                      <p:tavLst>
                                        <p:tav tm="0">
                                          <p:val>
                                            <p:fltVal val="0"/>
                                          </p:val>
                                        </p:tav>
                                        <p:tav tm="100000">
                                          <p:val>
                                            <p:fltVal val="90"/>
                                          </p:val>
                                        </p:tav>
                                      </p:tavLst>
                                    </p:anim>
                                    <p:animEffect transition="out" filter="fade">
                                      <p:cBhvr>
                                        <p:cTn id="105" dur="1000"/>
                                        <p:tgtEl>
                                          <p:spTgt spid="94"/>
                                        </p:tgtEl>
                                      </p:cBhvr>
                                    </p:animEffect>
                                    <p:set>
                                      <p:cBhvr>
                                        <p:cTn id="106" dur="1" fill="hold">
                                          <p:stCondLst>
                                            <p:cond delay="999"/>
                                          </p:stCondLst>
                                        </p:cTn>
                                        <p:tgtEl>
                                          <p:spTgt spid="94"/>
                                        </p:tgtEl>
                                        <p:attrNameLst>
                                          <p:attrName>style.visibility</p:attrName>
                                        </p:attrNameLst>
                                      </p:cBhvr>
                                      <p:to>
                                        <p:strVal val="hidden"/>
                                      </p:to>
                                    </p:set>
                                  </p:childTnLst>
                                </p:cTn>
                              </p:par>
                              <p:par>
                                <p:cTn id="107" presetID="31" presetClass="exit" presetSubtype="0" fill="hold" grpId="1" nodeType="withEffect">
                                  <p:stCondLst>
                                    <p:cond delay="0"/>
                                  </p:stCondLst>
                                  <p:childTnLst>
                                    <p:anim calcmode="lin" valueType="num">
                                      <p:cBhvr>
                                        <p:cTn id="108" dur="1000"/>
                                        <p:tgtEl>
                                          <p:spTgt spid="172"/>
                                        </p:tgtEl>
                                        <p:attrNameLst>
                                          <p:attrName>ppt_w</p:attrName>
                                        </p:attrNameLst>
                                      </p:cBhvr>
                                      <p:tavLst>
                                        <p:tav tm="0">
                                          <p:val>
                                            <p:strVal val="ppt_w"/>
                                          </p:val>
                                        </p:tav>
                                        <p:tav tm="100000">
                                          <p:val>
                                            <p:fltVal val="0"/>
                                          </p:val>
                                        </p:tav>
                                      </p:tavLst>
                                    </p:anim>
                                    <p:anim calcmode="lin" valueType="num">
                                      <p:cBhvr>
                                        <p:cTn id="109" dur="1000"/>
                                        <p:tgtEl>
                                          <p:spTgt spid="172"/>
                                        </p:tgtEl>
                                        <p:attrNameLst>
                                          <p:attrName>ppt_h</p:attrName>
                                        </p:attrNameLst>
                                      </p:cBhvr>
                                      <p:tavLst>
                                        <p:tav tm="0">
                                          <p:val>
                                            <p:strVal val="ppt_h"/>
                                          </p:val>
                                        </p:tav>
                                        <p:tav tm="100000">
                                          <p:val>
                                            <p:fltVal val="0"/>
                                          </p:val>
                                        </p:tav>
                                      </p:tavLst>
                                    </p:anim>
                                    <p:anim calcmode="lin" valueType="num">
                                      <p:cBhvr>
                                        <p:cTn id="110" dur="1000"/>
                                        <p:tgtEl>
                                          <p:spTgt spid="172"/>
                                        </p:tgtEl>
                                        <p:attrNameLst>
                                          <p:attrName>style.rotation</p:attrName>
                                        </p:attrNameLst>
                                      </p:cBhvr>
                                      <p:tavLst>
                                        <p:tav tm="0">
                                          <p:val>
                                            <p:fltVal val="0"/>
                                          </p:val>
                                        </p:tav>
                                        <p:tav tm="100000">
                                          <p:val>
                                            <p:fltVal val="90"/>
                                          </p:val>
                                        </p:tav>
                                      </p:tavLst>
                                    </p:anim>
                                    <p:animEffect transition="out" filter="fade">
                                      <p:cBhvr>
                                        <p:cTn id="111" dur="1000"/>
                                        <p:tgtEl>
                                          <p:spTgt spid="172"/>
                                        </p:tgtEl>
                                      </p:cBhvr>
                                    </p:animEffect>
                                    <p:set>
                                      <p:cBhvr>
                                        <p:cTn id="112" dur="1" fill="hold">
                                          <p:stCondLst>
                                            <p:cond delay="999"/>
                                          </p:stCondLst>
                                        </p:cTn>
                                        <p:tgtEl>
                                          <p:spTgt spid="172"/>
                                        </p:tgtEl>
                                        <p:attrNameLst>
                                          <p:attrName>style.visibility</p:attrName>
                                        </p:attrNameLst>
                                      </p:cBhvr>
                                      <p:to>
                                        <p:strVal val="hidden"/>
                                      </p:to>
                                    </p:set>
                                  </p:childTnLst>
                                </p:cTn>
                              </p:par>
                              <p:par>
                                <p:cTn id="113" presetID="31" presetClass="exit" presetSubtype="0" fill="hold" grpId="1" nodeType="withEffect">
                                  <p:stCondLst>
                                    <p:cond delay="0"/>
                                  </p:stCondLst>
                                  <p:childTnLst>
                                    <p:anim calcmode="lin" valueType="num">
                                      <p:cBhvr>
                                        <p:cTn id="114" dur="1000"/>
                                        <p:tgtEl>
                                          <p:spTgt spid="173"/>
                                        </p:tgtEl>
                                        <p:attrNameLst>
                                          <p:attrName>ppt_w</p:attrName>
                                        </p:attrNameLst>
                                      </p:cBhvr>
                                      <p:tavLst>
                                        <p:tav tm="0">
                                          <p:val>
                                            <p:strVal val="ppt_w"/>
                                          </p:val>
                                        </p:tav>
                                        <p:tav tm="100000">
                                          <p:val>
                                            <p:fltVal val="0"/>
                                          </p:val>
                                        </p:tav>
                                      </p:tavLst>
                                    </p:anim>
                                    <p:anim calcmode="lin" valueType="num">
                                      <p:cBhvr>
                                        <p:cTn id="115" dur="1000"/>
                                        <p:tgtEl>
                                          <p:spTgt spid="173"/>
                                        </p:tgtEl>
                                        <p:attrNameLst>
                                          <p:attrName>ppt_h</p:attrName>
                                        </p:attrNameLst>
                                      </p:cBhvr>
                                      <p:tavLst>
                                        <p:tav tm="0">
                                          <p:val>
                                            <p:strVal val="ppt_h"/>
                                          </p:val>
                                        </p:tav>
                                        <p:tav tm="100000">
                                          <p:val>
                                            <p:fltVal val="0"/>
                                          </p:val>
                                        </p:tav>
                                      </p:tavLst>
                                    </p:anim>
                                    <p:anim calcmode="lin" valueType="num">
                                      <p:cBhvr>
                                        <p:cTn id="116" dur="1000"/>
                                        <p:tgtEl>
                                          <p:spTgt spid="173"/>
                                        </p:tgtEl>
                                        <p:attrNameLst>
                                          <p:attrName>style.rotation</p:attrName>
                                        </p:attrNameLst>
                                      </p:cBhvr>
                                      <p:tavLst>
                                        <p:tav tm="0">
                                          <p:val>
                                            <p:fltVal val="0"/>
                                          </p:val>
                                        </p:tav>
                                        <p:tav tm="100000">
                                          <p:val>
                                            <p:fltVal val="90"/>
                                          </p:val>
                                        </p:tav>
                                      </p:tavLst>
                                    </p:anim>
                                    <p:animEffect transition="out" filter="fade">
                                      <p:cBhvr>
                                        <p:cTn id="117" dur="1000"/>
                                        <p:tgtEl>
                                          <p:spTgt spid="173"/>
                                        </p:tgtEl>
                                      </p:cBhvr>
                                    </p:animEffect>
                                    <p:set>
                                      <p:cBhvr>
                                        <p:cTn id="118" dur="1" fill="hold">
                                          <p:stCondLst>
                                            <p:cond delay="999"/>
                                          </p:stCondLst>
                                        </p:cTn>
                                        <p:tgtEl>
                                          <p:spTgt spid="173"/>
                                        </p:tgtEl>
                                        <p:attrNameLst>
                                          <p:attrName>style.visibility</p:attrName>
                                        </p:attrNameLst>
                                      </p:cBhvr>
                                      <p:to>
                                        <p:strVal val="hidden"/>
                                      </p:to>
                                    </p:set>
                                  </p:childTnLst>
                                </p:cTn>
                              </p:par>
                              <p:par>
                                <p:cTn id="119" presetID="31" presetClass="exit" presetSubtype="0" fill="hold" grpId="1" nodeType="withEffect">
                                  <p:stCondLst>
                                    <p:cond delay="0"/>
                                  </p:stCondLst>
                                  <p:childTnLst>
                                    <p:anim calcmode="lin" valueType="num">
                                      <p:cBhvr>
                                        <p:cTn id="120" dur="1000"/>
                                        <p:tgtEl>
                                          <p:spTgt spid="174"/>
                                        </p:tgtEl>
                                        <p:attrNameLst>
                                          <p:attrName>ppt_w</p:attrName>
                                        </p:attrNameLst>
                                      </p:cBhvr>
                                      <p:tavLst>
                                        <p:tav tm="0">
                                          <p:val>
                                            <p:strVal val="ppt_w"/>
                                          </p:val>
                                        </p:tav>
                                        <p:tav tm="100000">
                                          <p:val>
                                            <p:fltVal val="0"/>
                                          </p:val>
                                        </p:tav>
                                      </p:tavLst>
                                    </p:anim>
                                    <p:anim calcmode="lin" valueType="num">
                                      <p:cBhvr>
                                        <p:cTn id="121" dur="1000"/>
                                        <p:tgtEl>
                                          <p:spTgt spid="174"/>
                                        </p:tgtEl>
                                        <p:attrNameLst>
                                          <p:attrName>ppt_h</p:attrName>
                                        </p:attrNameLst>
                                      </p:cBhvr>
                                      <p:tavLst>
                                        <p:tav tm="0">
                                          <p:val>
                                            <p:strVal val="ppt_h"/>
                                          </p:val>
                                        </p:tav>
                                        <p:tav tm="100000">
                                          <p:val>
                                            <p:fltVal val="0"/>
                                          </p:val>
                                        </p:tav>
                                      </p:tavLst>
                                    </p:anim>
                                    <p:anim calcmode="lin" valueType="num">
                                      <p:cBhvr>
                                        <p:cTn id="122" dur="1000"/>
                                        <p:tgtEl>
                                          <p:spTgt spid="174"/>
                                        </p:tgtEl>
                                        <p:attrNameLst>
                                          <p:attrName>style.rotation</p:attrName>
                                        </p:attrNameLst>
                                      </p:cBhvr>
                                      <p:tavLst>
                                        <p:tav tm="0">
                                          <p:val>
                                            <p:fltVal val="0"/>
                                          </p:val>
                                        </p:tav>
                                        <p:tav tm="100000">
                                          <p:val>
                                            <p:fltVal val="90"/>
                                          </p:val>
                                        </p:tav>
                                      </p:tavLst>
                                    </p:anim>
                                    <p:animEffect transition="out" filter="fade">
                                      <p:cBhvr>
                                        <p:cTn id="123" dur="1000"/>
                                        <p:tgtEl>
                                          <p:spTgt spid="174"/>
                                        </p:tgtEl>
                                      </p:cBhvr>
                                    </p:animEffect>
                                    <p:set>
                                      <p:cBhvr>
                                        <p:cTn id="124" dur="1" fill="hold">
                                          <p:stCondLst>
                                            <p:cond delay="999"/>
                                          </p:stCondLst>
                                        </p:cTn>
                                        <p:tgtEl>
                                          <p:spTgt spid="174"/>
                                        </p:tgtEl>
                                        <p:attrNameLst>
                                          <p:attrName>style.visibility</p:attrName>
                                        </p:attrNameLst>
                                      </p:cBhvr>
                                      <p:to>
                                        <p:strVal val="hidden"/>
                                      </p:to>
                                    </p:set>
                                  </p:childTnLst>
                                </p:cTn>
                              </p:par>
                              <p:par>
                                <p:cTn id="125" presetID="31" presetClass="exit" presetSubtype="0" fill="hold" grpId="1" nodeType="withEffect">
                                  <p:stCondLst>
                                    <p:cond delay="0"/>
                                  </p:stCondLst>
                                  <p:childTnLst>
                                    <p:anim calcmode="lin" valueType="num">
                                      <p:cBhvr>
                                        <p:cTn id="126" dur="1000"/>
                                        <p:tgtEl>
                                          <p:spTgt spid="183"/>
                                        </p:tgtEl>
                                        <p:attrNameLst>
                                          <p:attrName>ppt_w</p:attrName>
                                        </p:attrNameLst>
                                      </p:cBhvr>
                                      <p:tavLst>
                                        <p:tav tm="0">
                                          <p:val>
                                            <p:strVal val="ppt_w"/>
                                          </p:val>
                                        </p:tav>
                                        <p:tav tm="100000">
                                          <p:val>
                                            <p:fltVal val="0"/>
                                          </p:val>
                                        </p:tav>
                                      </p:tavLst>
                                    </p:anim>
                                    <p:anim calcmode="lin" valueType="num">
                                      <p:cBhvr>
                                        <p:cTn id="127" dur="1000"/>
                                        <p:tgtEl>
                                          <p:spTgt spid="183"/>
                                        </p:tgtEl>
                                        <p:attrNameLst>
                                          <p:attrName>ppt_h</p:attrName>
                                        </p:attrNameLst>
                                      </p:cBhvr>
                                      <p:tavLst>
                                        <p:tav tm="0">
                                          <p:val>
                                            <p:strVal val="ppt_h"/>
                                          </p:val>
                                        </p:tav>
                                        <p:tav tm="100000">
                                          <p:val>
                                            <p:fltVal val="0"/>
                                          </p:val>
                                        </p:tav>
                                      </p:tavLst>
                                    </p:anim>
                                    <p:anim calcmode="lin" valueType="num">
                                      <p:cBhvr>
                                        <p:cTn id="128" dur="1000"/>
                                        <p:tgtEl>
                                          <p:spTgt spid="183"/>
                                        </p:tgtEl>
                                        <p:attrNameLst>
                                          <p:attrName>style.rotation</p:attrName>
                                        </p:attrNameLst>
                                      </p:cBhvr>
                                      <p:tavLst>
                                        <p:tav tm="0">
                                          <p:val>
                                            <p:fltVal val="0"/>
                                          </p:val>
                                        </p:tav>
                                        <p:tav tm="100000">
                                          <p:val>
                                            <p:fltVal val="90"/>
                                          </p:val>
                                        </p:tav>
                                      </p:tavLst>
                                    </p:anim>
                                    <p:animEffect transition="out" filter="fade">
                                      <p:cBhvr>
                                        <p:cTn id="129" dur="1000"/>
                                        <p:tgtEl>
                                          <p:spTgt spid="183"/>
                                        </p:tgtEl>
                                      </p:cBhvr>
                                    </p:animEffect>
                                    <p:set>
                                      <p:cBhvr>
                                        <p:cTn id="130" dur="1" fill="hold">
                                          <p:stCondLst>
                                            <p:cond delay="999"/>
                                          </p:stCondLst>
                                        </p:cTn>
                                        <p:tgtEl>
                                          <p:spTgt spid="183"/>
                                        </p:tgtEl>
                                        <p:attrNameLst>
                                          <p:attrName>style.visibility</p:attrName>
                                        </p:attrNameLst>
                                      </p:cBhvr>
                                      <p:to>
                                        <p:strVal val="hidden"/>
                                      </p:to>
                                    </p:set>
                                  </p:childTnLst>
                                </p:cTn>
                              </p:par>
                              <p:par>
                                <p:cTn id="131" presetID="10" presetClass="entr" presetSubtype="0" fill="hold" grpId="0" nodeType="withEffect">
                                  <p:stCondLst>
                                    <p:cond delay="0"/>
                                  </p:stCondLst>
                                  <p:childTnLst>
                                    <p:set>
                                      <p:cBhvr>
                                        <p:cTn id="132" dur="1" fill="hold">
                                          <p:stCondLst>
                                            <p:cond delay="0"/>
                                          </p:stCondLst>
                                        </p:cTn>
                                        <p:tgtEl>
                                          <p:spTgt spid="207"/>
                                        </p:tgtEl>
                                        <p:attrNameLst>
                                          <p:attrName>style.visibility</p:attrName>
                                        </p:attrNameLst>
                                      </p:cBhvr>
                                      <p:to>
                                        <p:strVal val="visible"/>
                                      </p:to>
                                    </p:set>
                                    <p:animEffect transition="in" filter="fade">
                                      <p:cBhvr>
                                        <p:cTn id="133" dur="500"/>
                                        <p:tgtEl>
                                          <p:spTgt spid="20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194"/>
                                        </p:tgtEl>
                                        <p:attrNameLst>
                                          <p:attrName>style.visibility</p:attrName>
                                        </p:attrNameLst>
                                      </p:cBhvr>
                                      <p:to>
                                        <p:strVal val="visible"/>
                                      </p:to>
                                    </p:set>
                                    <p:animEffect transition="in" filter="wipe(up)">
                                      <p:cBhvr>
                                        <p:cTn id="138" dur="500"/>
                                        <p:tgtEl>
                                          <p:spTgt spid="194"/>
                                        </p:tgtEl>
                                      </p:cBhvr>
                                    </p:animEffect>
                                  </p:childTnLst>
                                </p:cTn>
                              </p:par>
                            </p:childTnLst>
                          </p:cTn>
                        </p:par>
                        <p:par>
                          <p:cTn id="139" fill="hold">
                            <p:stCondLst>
                              <p:cond delay="500"/>
                            </p:stCondLst>
                            <p:childTnLst>
                              <p:par>
                                <p:cTn id="140" presetID="10" presetClass="entr" presetSubtype="0" fill="hold" nodeType="afterEffect">
                                  <p:stCondLst>
                                    <p:cond delay="0"/>
                                  </p:stCondLst>
                                  <p:childTnLst>
                                    <p:set>
                                      <p:cBhvr>
                                        <p:cTn id="141" dur="1" fill="hold">
                                          <p:stCondLst>
                                            <p:cond delay="0"/>
                                          </p:stCondLst>
                                        </p:cTn>
                                        <p:tgtEl>
                                          <p:spTgt spid="136"/>
                                        </p:tgtEl>
                                        <p:attrNameLst>
                                          <p:attrName>style.visibility</p:attrName>
                                        </p:attrNameLst>
                                      </p:cBhvr>
                                      <p:to>
                                        <p:strVal val="visible"/>
                                      </p:to>
                                    </p:set>
                                    <p:animEffect transition="in" filter="fade">
                                      <p:cBhvr>
                                        <p:cTn id="142" dur="500"/>
                                        <p:tgtEl>
                                          <p:spTgt spid="136"/>
                                        </p:tgtEl>
                                      </p:cBhvr>
                                    </p:animEffect>
                                  </p:childTnLst>
                                </p:cTn>
                              </p:par>
                            </p:childTnLst>
                          </p:cTn>
                        </p:par>
                        <p:par>
                          <p:cTn id="143" fill="hold">
                            <p:stCondLst>
                              <p:cond delay="1000"/>
                            </p:stCondLst>
                            <p:childTnLst>
                              <p:par>
                                <p:cTn id="144" presetID="22" presetClass="entr" presetSubtype="2" fill="hold" nodeType="afterEffect">
                                  <p:stCondLst>
                                    <p:cond delay="0"/>
                                  </p:stCondLst>
                                  <p:childTnLst>
                                    <p:set>
                                      <p:cBhvr>
                                        <p:cTn id="145" dur="1" fill="hold">
                                          <p:stCondLst>
                                            <p:cond delay="0"/>
                                          </p:stCondLst>
                                        </p:cTn>
                                        <p:tgtEl>
                                          <p:spTgt spid="105"/>
                                        </p:tgtEl>
                                        <p:attrNameLst>
                                          <p:attrName>style.visibility</p:attrName>
                                        </p:attrNameLst>
                                      </p:cBhvr>
                                      <p:to>
                                        <p:strVal val="visible"/>
                                      </p:to>
                                    </p:set>
                                    <p:animEffect transition="in" filter="wipe(right)">
                                      <p:cBhvr>
                                        <p:cTn id="146" dur="500"/>
                                        <p:tgtEl>
                                          <p:spTgt spid="105"/>
                                        </p:tgtEl>
                                      </p:cBhvr>
                                    </p:animEffect>
                                  </p:childTnLst>
                                </p:cTn>
                              </p:par>
                            </p:childTnLst>
                          </p:cTn>
                        </p:par>
                        <p:par>
                          <p:cTn id="147" fill="hold">
                            <p:stCondLst>
                              <p:cond delay="1500"/>
                            </p:stCondLst>
                            <p:childTnLst>
                              <p:par>
                                <p:cTn id="148" presetID="22" presetClass="entr" presetSubtype="8" fill="hold" grpId="0" nodeType="afterEffect">
                                  <p:stCondLst>
                                    <p:cond delay="0"/>
                                  </p:stCondLst>
                                  <p:childTnLst>
                                    <p:set>
                                      <p:cBhvr>
                                        <p:cTn id="149" dur="1" fill="hold">
                                          <p:stCondLst>
                                            <p:cond delay="0"/>
                                          </p:stCondLst>
                                        </p:cTn>
                                        <p:tgtEl>
                                          <p:spTgt spid="131"/>
                                        </p:tgtEl>
                                        <p:attrNameLst>
                                          <p:attrName>style.visibility</p:attrName>
                                        </p:attrNameLst>
                                      </p:cBhvr>
                                      <p:to>
                                        <p:strVal val="visible"/>
                                      </p:to>
                                    </p:set>
                                    <p:animEffect transition="in" filter="wipe(left)">
                                      <p:cBhvr>
                                        <p:cTn id="150" dur="500"/>
                                        <p:tgtEl>
                                          <p:spTgt spid="131"/>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132"/>
                                        </p:tgtEl>
                                        <p:attrNameLst>
                                          <p:attrName>style.visibility</p:attrName>
                                        </p:attrNameLst>
                                      </p:cBhvr>
                                      <p:to>
                                        <p:strVal val="visible"/>
                                      </p:to>
                                    </p:set>
                                    <p:animEffect transition="in" filter="wipe(left)">
                                      <p:cBhvr>
                                        <p:cTn id="153" dur="500"/>
                                        <p:tgtEl>
                                          <p:spTgt spid="132"/>
                                        </p:tgtEl>
                                      </p:cBhvr>
                                    </p:animEffect>
                                  </p:childTnLst>
                                </p:cTn>
                              </p:par>
                            </p:childTnLst>
                          </p:cTn>
                        </p:par>
                        <p:par>
                          <p:cTn id="154" fill="hold">
                            <p:stCondLst>
                              <p:cond delay="2000"/>
                            </p:stCondLst>
                            <p:childTnLst>
                              <p:par>
                                <p:cTn id="155" presetID="22" presetClass="entr" presetSubtype="8" fill="hold" grpId="0" nodeType="afterEffect">
                                  <p:stCondLst>
                                    <p:cond delay="0"/>
                                  </p:stCondLst>
                                  <p:childTnLst>
                                    <p:set>
                                      <p:cBhvr>
                                        <p:cTn id="156" dur="1" fill="hold">
                                          <p:stCondLst>
                                            <p:cond delay="0"/>
                                          </p:stCondLst>
                                        </p:cTn>
                                        <p:tgtEl>
                                          <p:spTgt spid="149"/>
                                        </p:tgtEl>
                                        <p:attrNameLst>
                                          <p:attrName>style.visibility</p:attrName>
                                        </p:attrNameLst>
                                      </p:cBhvr>
                                      <p:to>
                                        <p:strVal val="visible"/>
                                      </p:to>
                                    </p:set>
                                    <p:animEffect transition="in" filter="wipe(left)">
                                      <p:cBhvr>
                                        <p:cTn id="157" dur="500"/>
                                        <p:tgtEl>
                                          <p:spTgt spid="149"/>
                                        </p:tgtEl>
                                      </p:cBhvr>
                                    </p:animEffect>
                                  </p:childTnLst>
                                </p:cTn>
                              </p:par>
                            </p:childTnLst>
                          </p:cTn>
                        </p:par>
                        <p:par>
                          <p:cTn id="158" fill="hold">
                            <p:stCondLst>
                              <p:cond delay="2500"/>
                            </p:stCondLst>
                            <p:childTnLst>
                              <p:par>
                                <p:cTn id="159" presetID="2" presetClass="entr" presetSubtype="8" fill="hold" nodeType="afterEffect">
                                  <p:stCondLst>
                                    <p:cond delay="0"/>
                                  </p:stCondLst>
                                  <p:childTnLst>
                                    <p:set>
                                      <p:cBhvr>
                                        <p:cTn id="160" dur="1" fill="hold">
                                          <p:stCondLst>
                                            <p:cond delay="0"/>
                                          </p:stCondLst>
                                        </p:cTn>
                                        <p:tgtEl>
                                          <p:spTgt spid="200"/>
                                        </p:tgtEl>
                                        <p:attrNameLst>
                                          <p:attrName>style.visibility</p:attrName>
                                        </p:attrNameLst>
                                      </p:cBhvr>
                                      <p:to>
                                        <p:strVal val="visible"/>
                                      </p:to>
                                    </p:set>
                                    <p:anim calcmode="lin" valueType="num">
                                      <p:cBhvr additive="base">
                                        <p:cTn id="161" dur="500" fill="hold"/>
                                        <p:tgtEl>
                                          <p:spTgt spid="200"/>
                                        </p:tgtEl>
                                        <p:attrNameLst>
                                          <p:attrName>ppt_x</p:attrName>
                                        </p:attrNameLst>
                                      </p:cBhvr>
                                      <p:tavLst>
                                        <p:tav tm="0">
                                          <p:val>
                                            <p:strVal val="0-#ppt_w/2"/>
                                          </p:val>
                                        </p:tav>
                                        <p:tav tm="100000">
                                          <p:val>
                                            <p:strVal val="#ppt_x"/>
                                          </p:val>
                                        </p:tav>
                                      </p:tavLst>
                                    </p:anim>
                                    <p:anim calcmode="lin" valueType="num">
                                      <p:cBhvr additive="base">
                                        <p:cTn id="162" dur="500" fill="hold"/>
                                        <p:tgtEl>
                                          <p:spTgt spid="200"/>
                                        </p:tgtEl>
                                        <p:attrNameLst>
                                          <p:attrName>ppt_y</p:attrName>
                                        </p:attrNameLst>
                                      </p:cBhvr>
                                      <p:tavLst>
                                        <p:tav tm="0">
                                          <p:val>
                                            <p:strVal val="#ppt_y"/>
                                          </p:val>
                                        </p:tav>
                                        <p:tav tm="100000">
                                          <p:val>
                                            <p:strVal val="#ppt_y"/>
                                          </p:val>
                                        </p:tav>
                                      </p:tavLst>
                                    </p:anim>
                                  </p:childTnLst>
                                </p:cTn>
                              </p:par>
                            </p:childTnLst>
                          </p:cTn>
                        </p:par>
                        <p:par>
                          <p:cTn id="163" fill="hold">
                            <p:stCondLst>
                              <p:cond delay="3000"/>
                            </p:stCondLst>
                            <p:childTnLst>
                              <p:par>
                                <p:cTn id="164" presetID="10" presetClass="entr" presetSubtype="0" fill="hold" nodeType="afterEffect">
                                  <p:stCondLst>
                                    <p:cond delay="0"/>
                                  </p:stCondLst>
                                  <p:childTnLst>
                                    <p:set>
                                      <p:cBhvr>
                                        <p:cTn id="165" dur="1" fill="hold">
                                          <p:stCondLst>
                                            <p:cond delay="0"/>
                                          </p:stCondLst>
                                        </p:cTn>
                                        <p:tgtEl>
                                          <p:spTgt spid="167"/>
                                        </p:tgtEl>
                                        <p:attrNameLst>
                                          <p:attrName>style.visibility</p:attrName>
                                        </p:attrNameLst>
                                      </p:cBhvr>
                                      <p:to>
                                        <p:strVal val="visible"/>
                                      </p:to>
                                    </p:set>
                                    <p:animEffect transition="in" filter="fade">
                                      <p:cBhvr>
                                        <p:cTn id="166" dur="500"/>
                                        <p:tgtEl>
                                          <p:spTgt spid="167"/>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135"/>
                                        </p:tgtEl>
                                        <p:attrNameLst>
                                          <p:attrName>style.visibility</p:attrName>
                                        </p:attrNameLst>
                                      </p:cBhvr>
                                      <p:to>
                                        <p:strVal val="visible"/>
                                      </p:to>
                                    </p:set>
                                    <p:animEffect transition="in" filter="wipe(left)">
                                      <p:cBhvr>
                                        <p:cTn id="169" dur="500"/>
                                        <p:tgtEl>
                                          <p:spTgt spid="135"/>
                                        </p:tgtEl>
                                      </p:cBhvr>
                                    </p:animEffect>
                                  </p:childTnLst>
                                </p:cTn>
                              </p:par>
                            </p:childTnLst>
                          </p:cTn>
                        </p:par>
                        <p:par>
                          <p:cTn id="170" fill="hold">
                            <p:stCondLst>
                              <p:cond delay="3500"/>
                            </p:stCondLst>
                            <p:childTnLst>
                              <p:par>
                                <p:cTn id="171" presetID="53" presetClass="entr" presetSubtype="16" fill="hold" grpId="0" nodeType="afterEffect">
                                  <p:stCondLst>
                                    <p:cond delay="0"/>
                                  </p:stCondLst>
                                  <p:childTnLst>
                                    <p:set>
                                      <p:cBhvr>
                                        <p:cTn id="172" dur="1" fill="hold">
                                          <p:stCondLst>
                                            <p:cond delay="0"/>
                                          </p:stCondLst>
                                        </p:cTn>
                                        <p:tgtEl>
                                          <p:spTgt spid="208"/>
                                        </p:tgtEl>
                                        <p:attrNameLst>
                                          <p:attrName>style.visibility</p:attrName>
                                        </p:attrNameLst>
                                      </p:cBhvr>
                                      <p:to>
                                        <p:strVal val="visible"/>
                                      </p:to>
                                    </p:set>
                                    <p:anim calcmode="lin" valueType="num">
                                      <p:cBhvr>
                                        <p:cTn id="173" dur="500" fill="hold"/>
                                        <p:tgtEl>
                                          <p:spTgt spid="208"/>
                                        </p:tgtEl>
                                        <p:attrNameLst>
                                          <p:attrName>ppt_w</p:attrName>
                                        </p:attrNameLst>
                                      </p:cBhvr>
                                      <p:tavLst>
                                        <p:tav tm="0">
                                          <p:val>
                                            <p:fltVal val="0"/>
                                          </p:val>
                                        </p:tav>
                                        <p:tav tm="100000">
                                          <p:val>
                                            <p:strVal val="#ppt_w"/>
                                          </p:val>
                                        </p:tav>
                                      </p:tavLst>
                                    </p:anim>
                                    <p:anim calcmode="lin" valueType="num">
                                      <p:cBhvr>
                                        <p:cTn id="174" dur="500" fill="hold"/>
                                        <p:tgtEl>
                                          <p:spTgt spid="208"/>
                                        </p:tgtEl>
                                        <p:attrNameLst>
                                          <p:attrName>ppt_h</p:attrName>
                                        </p:attrNameLst>
                                      </p:cBhvr>
                                      <p:tavLst>
                                        <p:tav tm="0">
                                          <p:val>
                                            <p:fltVal val="0"/>
                                          </p:val>
                                        </p:tav>
                                        <p:tav tm="100000">
                                          <p:val>
                                            <p:strVal val="#ppt_h"/>
                                          </p:val>
                                        </p:tav>
                                      </p:tavLst>
                                    </p:anim>
                                    <p:animEffect transition="in" filter="fade">
                                      <p:cBhvr>
                                        <p:cTn id="175" dur="500"/>
                                        <p:tgtEl>
                                          <p:spTgt spid="208"/>
                                        </p:tgtEl>
                                      </p:cBhvr>
                                    </p:animEffect>
                                  </p:childTnLst>
                                </p:cTn>
                              </p:par>
                            </p:childTnLst>
                          </p:cTn>
                        </p:par>
                        <p:par>
                          <p:cTn id="176" fill="hold">
                            <p:stCondLst>
                              <p:cond delay="4000"/>
                            </p:stCondLst>
                            <p:childTnLst>
                              <p:par>
                                <p:cTn id="177" presetID="42" presetClass="path" presetSubtype="0" accel="50000" decel="50000" fill="hold" grpId="1" nodeType="afterEffect">
                                  <p:stCondLst>
                                    <p:cond delay="0"/>
                                  </p:stCondLst>
                                  <p:childTnLst>
                                    <p:animMotion origin="layout" path="M -8.33333E-7 5.95495E-7 L -0.4658 0.00123 " pathEditMode="relative" rAng="0" ptsTypes="AA">
                                      <p:cBhvr>
                                        <p:cTn id="178" dur="2000" fill="hold"/>
                                        <p:tgtEl>
                                          <p:spTgt spid="208"/>
                                        </p:tgtEl>
                                        <p:attrNameLst>
                                          <p:attrName>ppt_x</p:attrName>
                                          <p:attrName>ppt_y</p:attrName>
                                        </p:attrNameLst>
                                      </p:cBhvr>
                                      <p:rCtr x="-23299" y="62"/>
                                    </p:animMotion>
                                  </p:childTnLst>
                                </p:cTn>
                              </p:par>
                            </p:childTnLst>
                          </p:cTn>
                        </p:par>
                        <p:par>
                          <p:cTn id="179" fill="hold">
                            <p:stCondLst>
                              <p:cond delay="6000"/>
                            </p:stCondLst>
                            <p:childTnLst>
                              <p:par>
                                <p:cTn id="180" presetID="22" presetClass="entr" presetSubtype="8" fill="hold" grpId="0" nodeType="afterEffect">
                                  <p:stCondLst>
                                    <p:cond delay="0"/>
                                  </p:stCondLst>
                                  <p:childTnLst>
                                    <p:set>
                                      <p:cBhvr>
                                        <p:cTn id="181" dur="1" fill="hold">
                                          <p:stCondLst>
                                            <p:cond delay="0"/>
                                          </p:stCondLst>
                                        </p:cTn>
                                        <p:tgtEl>
                                          <p:spTgt spid="209"/>
                                        </p:tgtEl>
                                        <p:attrNameLst>
                                          <p:attrName>style.visibility</p:attrName>
                                        </p:attrNameLst>
                                      </p:cBhvr>
                                      <p:to>
                                        <p:strVal val="visible"/>
                                      </p:to>
                                    </p:set>
                                    <p:animEffect transition="in" filter="wipe(left)">
                                      <p:cBhvr>
                                        <p:cTn id="182"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109" grpId="0" animBg="1"/>
      <p:bldP spid="111" grpId="0" animBg="1"/>
      <p:bldP spid="116" grpId="0" animBg="1"/>
      <p:bldP spid="118" grpId="0" animBg="1"/>
      <p:bldP spid="119" grpId="0" animBg="1"/>
      <p:bldP spid="120" grpId="0" animBg="1"/>
      <p:bldP spid="127" grpId="0" animBg="1"/>
      <p:bldP spid="128" grpId="0" animBg="1"/>
      <p:bldP spid="131" grpId="0" animBg="1"/>
      <p:bldP spid="132" grpId="0" animBg="1"/>
      <p:bldP spid="135" grpId="0" animBg="1"/>
      <p:bldP spid="148" grpId="0" animBg="1"/>
      <p:bldP spid="149" grpId="0" animBg="1"/>
      <p:bldP spid="172" grpId="0" animBg="1"/>
      <p:bldP spid="172" grpId="1" animBg="1"/>
      <p:bldP spid="173" grpId="0" animBg="1"/>
      <p:bldP spid="173" grpId="1" animBg="1"/>
      <p:bldP spid="174" grpId="0" animBg="1"/>
      <p:bldP spid="174" grpId="1" animBg="1"/>
      <p:bldP spid="183" grpId="0" animBg="1"/>
      <p:bldP spid="183" grpId="1" animBg="1"/>
      <p:bldP spid="207" grpId="0" animBg="1"/>
      <p:bldP spid="209" grpId="0" animBg="1"/>
      <p:bldP spid="208" grpId="0" animBg="1"/>
      <p:bldP spid="208"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Prep Slide</a:t>
            </a:r>
            <a:endParaRPr lang="en-US" dirty="0"/>
          </a:p>
        </p:txBody>
      </p:sp>
      <p:sp>
        <p:nvSpPr>
          <p:cNvPr id="3" name="Text Placeholder 2"/>
          <p:cNvSpPr>
            <a:spLocks noGrp="1"/>
          </p:cNvSpPr>
          <p:nvPr>
            <p:ph type="body" sz="quarter" idx="10"/>
          </p:nvPr>
        </p:nvSpPr>
        <p:spPr/>
        <p:txBody>
          <a:bodyPr/>
          <a:lstStyle/>
          <a:p>
            <a:r>
              <a:rPr lang="en-US"/>
              <a:t>Any demo prep added here</a:t>
            </a:r>
            <a:endParaRPr lang="en-US" dirty="0"/>
          </a:p>
        </p:txBody>
      </p:sp>
    </p:spTree>
    <p:extLst>
      <p:ext uri="{BB962C8B-B14F-4D97-AF65-F5344CB8AC3E}">
        <p14:creationId xmlns:p14="http://schemas.microsoft.com/office/powerpoint/2010/main" val="64109927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 ADFS + Office 365</a:t>
            </a:r>
          </a:p>
        </p:txBody>
      </p:sp>
      <p:sp>
        <p:nvSpPr>
          <p:cNvPr id="3" name="Text Placeholder 2"/>
          <p:cNvSpPr>
            <a:spLocks noGrp="1"/>
          </p:cNvSpPr>
          <p:nvPr>
            <p:ph sz="quarter" idx="10"/>
          </p:nvPr>
        </p:nvSpPr>
        <p:spPr/>
        <p:txBody>
          <a:bodyPr>
            <a:normAutofit/>
          </a:bodyPr>
          <a:lstStyle/>
          <a:p>
            <a:r>
              <a:rPr lang="en-US" dirty="0"/>
              <a:t>Fully supported scenario</a:t>
            </a:r>
          </a:p>
          <a:p>
            <a:r>
              <a:rPr lang="en-US" dirty="0"/>
              <a:t>Make sure you have at least 2 DCs accessible to ADFS servers</a:t>
            </a:r>
          </a:p>
          <a:p>
            <a:r>
              <a:rPr lang="en-US" dirty="0"/>
              <a:t>Careful if federating your Azure subscription</a:t>
            </a:r>
          </a:p>
          <a:p>
            <a:pPr lvl="1"/>
            <a:r>
              <a:rPr lang="en-US" dirty="0"/>
              <a:t>If ADFS goes down, cannot log in to fix it</a:t>
            </a:r>
          </a:p>
          <a:p>
            <a:pPr lvl="1"/>
            <a:r>
              <a:rPr lang="en-US" dirty="0"/>
              <a:t>Always keep at least one un-federated account</a:t>
            </a:r>
          </a:p>
        </p:txBody>
      </p:sp>
      <p:sp>
        <p:nvSpPr>
          <p:cNvPr id="4" name="Rectangle 3"/>
          <p:cNvSpPr/>
          <p:nvPr/>
        </p:nvSpPr>
        <p:spPr>
          <a:xfrm>
            <a:off x="573024" y="5783263"/>
            <a:ext cx="10674414" cy="369332"/>
          </a:xfrm>
          <a:prstGeom prst="rect">
            <a:avLst/>
          </a:prstGeom>
        </p:spPr>
        <p:txBody>
          <a:bodyPr wrap="square">
            <a:spAutoFit/>
          </a:bodyPr>
          <a:lstStyle/>
          <a:p>
            <a:r>
              <a:rPr lang="en-US" dirty="0"/>
              <a:t>Follow best practices: </a:t>
            </a:r>
            <a:r>
              <a:rPr lang="en-US" dirty="0">
                <a:hlinkClick r:id="rId3"/>
              </a:rPr>
              <a:t>http://msdn.microsoft.com/library/azure/jj156090.aspx#BKMK_WhyADFS</a:t>
            </a:r>
            <a:r>
              <a:rPr lang="en-US" dirty="0"/>
              <a:t> </a:t>
            </a:r>
          </a:p>
        </p:txBody>
      </p:sp>
    </p:spTree>
    <p:extLst>
      <p:ext uri="{BB962C8B-B14F-4D97-AF65-F5344CB8AC3E}">
        <p14:creationId xmlns:p14="http://schemas.microsoft.com/office/powerpoint/2010/main" val="41608212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on IaaS Tips</a:t>
            </a:r>
          </a:p>
        </p:txBody>
      </p:sp>
      <p:sp>
        <p:nvSpPr>
          <p:cNvPr id="3" name="Content Placeholder 2"/>
          <p:cNvSpPr>
            <a:spLocks noGrp="1"/>
          </p:cNvSpPr>
          <p:nvPr>
            <p:ph sz="quarter" idx="10"/>
          </p:nvPr>
        </p:nvSpPr>
        <p:spPr/>
        <p:txBody>
          <a:bodyPr>
            <a:normAutofit fontScale="77500" lnSpcReduction="20000"/>
          </a:bodyPr>
          <a:lstStyle/>
          <a:p>
            <a:r>
              <a:rPr lang="en-US" dirty="0"/>
              <a:t>If you know you will need to shut it down, use 1 DC</a:t>
            </a:r>
          </a:p>
          <a:p>
            <a:r>
              <a:rPr lang="en-US" dirty="0"/>
              <a:t>For production, use 3 DCs in the same availability set</a:t>
            </a:r>
          </a:p>
          <a:p>
            <a:pPr lvl="1"/>
            <a:r>
              <a:rPr lang="en-US" dirty="0"/>
              <a:t>Distributed across update and fault domains</a:t>
            </a:r>
          </a:p>
          <a:p>
            <a:pPr lvl="1"/>
            <a:r>
              <a:rPr lang="en-US" dirty="0"/>
              <a:t>Potential for all DCs to restore from an unknown state </a:t>
            </a:r>
          </a:p>
          <a:p>
            <a:pPr lvl="1"/>
            <a:r>
              <a:rPr lang="en-US" dirty="0"/>
              <a:t>3 provides for at least 1 </a:t>
            </a:r>
            <a:r>
              <a:rPr lang="en-US" dirty="0" err="1"/>
              <a:t>authoritive</a:t>
            </a:r>
            <a:r>
              <a:rPr lang="en-US" dirty="0"/>
              <a:t> SYSVOL</a:t>
            </a:r>
          </a:p>
          <a:p>
            <a:endParaRPr lang="en-US" dirty="0"/>
          </a:p>
          <a:p>
            <a:r>
              <a:rPr lang="en-US" dirty="0"/>
              <a:t>Choosing a DC, GC or RODC?</a:t>
            </a:r>
          </a:p>
          <a:p>
            <a:pPr lvl="1"/>
            <a:r>
              <a:rPr lang="en-US" dirty="0"/>
              <a:t>Cloud only – yes</a:t>
            </a:r>
          </a:p>
          <a:p>
            <a:pPr lvl="1"/>
            <a:r>
              <a:rPr lang="en-US" dirty="0"/>
              <a:t>Hybrid – maybe</a:t>
            </a:r>
          </a:p>
          <a:p>
            <a:pPr lvl="1"/>
            <a:r>
              <a:rPr lang="en-US" dirty="0"/>
              <a:t>RODC – primarily used for insecure environments</a:t>
            </a:r>
          </a:p>
        </p:txBody>
      </p:sp>
    </p:spTree>
    <p:extLst>
      <p:ext uri="{BB962C8B-B14F-4D97-AF65-F5344CB8AC3E}">
        <p14:creationId xmlns:p14="http://schemas.microsoft.com/office/powerpoint/2010/main" val="19802074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Isolate AD Machines For Security</a:t>
            </a:r>
          </a:p>
        </p:txBody>
      </p:sp>
      <p:sp>
        <p:nvSpPr>
          <p:cNvPr id="3" name="Content Placeholder 2"/>
          <p:cNvSpPr>
            <a:spLocks noGrp="1"/>
          </p:cNvSpPr>
          <p:nvPr>
            <p:ph sz="quarter" idx="10"/>
          </p:nvPr>
        </p:nvSpPr>
        <p:spPr/>
        <p:txBody>
          <a:bodyPr>
            <a:normAutofit/>
          </a:bodyPr>
          <a:lstStyle/>
          <a:p>
            <a:r>
              <a:rPr lang="en-US" dirty="0"/>
              <a:t>Three basic options for machine isolation:</a:t>
            </a:r>
          </a:p>
          <a:p>
            <a:pPr lvl="1"/>
            <a:r>
              <a:rPr lang="en-US" dirty="0"/>
              <a:t>Between machines deployed to a single virtual network - Windows Firewall</a:t>
            </a:r>
          </a:p>
          <a:p>
            <a:pPr lvl="1"/>
            <a:r>
              <a:rPr lang="en-US" dirty="0"/>
              <a:t>Between machines deployed to distinct virtual networks - distinct cloud services</a:t>
            </a:r>
          </a:p>
          <a:p>
            <a:pPr lvl="1"/>
            <a:r>
              <a:rPr lang="en-US" dirty="0"/>
              <a:t>Between machines to distinct virtual networks</a:t>
            </a:r>
          </a:p>
          <a:p>
            <a:pPr lvl="2"/>
            <a:r>
              <a:rPr lang="en-US" dirty="0"/>
              <a:t>VPN connection from on-premises</a:t>
            </a:r>
          </a:p>
          <a:p>
            <a:endParaRPr lang="en-US" dirty="0"/>
          </a:p>
        </p:txBody>
      </p:sp>
    </p:spTree>
    <p:extLst>
      <p:ext uri="{BB962C8B-B14F-4D97-AF65-F5344CB8AC3E}">
        <p14:creationId xmlns:p14="http://schemas.microsoft.com/office/powerpoint/2010/main" val="12530610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in Azure</a:t>
            </a:r>
          </a:p>
        </p:txBody>
      </p:sp>
    </p:spTree>
    <p:extLst>
      <p:ext uri="{BB962C8B-B14F-4D97-AF65-F5344CB8AC3E}">
        <p14:creationId xmlns:p14="http://schemas.microsoft.com/office/powerpoint/2010/main" val="42869477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SQL in Azure IaaS?</a:t>
            </a:r>
          </a:p>
        </p:txBody>
      </p:sp>
      <p:sp>
        <p:nvSpPr>
          <p:cNvPr id="3" name="Content Placeholder 2"/>
          <p:cNvSpPr>
            <a:spLocks noGrp="1"/>
          </p:cNvSpPr>
          <p:nvPr>
            <p:ph sz="quarter" idx="10"/>
          </p:nvPr>
        </p:nvSpPr>
        <p:spPr>
          <a:xfrm>
            <a:off x="268288" y="1398397"/>
            <a:ext cx="11542503" cy="5072158"/>
          </a:xfrm>
        </p:spPr>
        <p:txBody>
          <a:bodyPr/>
          <a:lstStyle/>
          <a:p>
            <a:r>
              <a:rPr lang="en-US" dirty="0"/>
              <a:t>If SQL PaaS has a limitation</a:t>
            </a:r>
          </a:p>
          <a:p>
            <a:r>
              <a:rPr lang="en-US" dirty="0"/>
              <a:t>Other Scenarios</a:t>
            </a:r>
          </a:p>
          <a:p>
            <a:pPr lvl="1"/>
            <a:r>
              <a:rPr lang="en-US" dirty="0"/>
              <a:t>More fine grained control on resources</a:t>
            </a:r>
          </a:p>
          <a:p>
            <a:pPr lvl="1"/>
            <a:r>
              <a:rPr lang="en-US" dirty="0"/>
              <a:t>License portability</a:t>
            </a:r>
          </a:p>
          <a:p>
            <a:pPr lvl="1"/>
            <a:r>
              <a:rPr lang="en-US" dirty="0"/>
              <a:t>Backup</a:t>
            </a:r>
          </a:p>
          <a:p>
            <a:pPr lvl="1"/>
            <a:r>
              <a:rPr lang="en-US" dirty="0"/>
              <a:t>Dev and test</a:t>
            </a:r>
          </a:p>
          <a:p>
            <a:pPr lvl="1"/>
            <a:r>
              <a:rPr lang="en-US" dirty="0"/>
              <a:t>Legacy applications (either 1</a:t>
            </a:r>
            <a:r>
              <a:rPr lang="en-US" baseline="30000" dirty="0"/>
              <a:t>st</a:t>
            </a:r>
            <a:r>
              <a:rPr lang="en-US" dirty="0"/>
              <a:t> or 3</a:t>
            </a:r>
            <a:r>
              <a:rPr lang="en-US" baseline="30000" dirty="0"/>
              <a:t>rd</a:t>
            </a:r>
            <a:r>
              <a:rPr lang="en-US" dirty="0"/>
              <a:t> party)</a:t>
            </a:r>
          </a:p>
          <a:p>
            <a:pPr lvl="1"/>
            <a:r>
              <a:rPr lang="en-US" dirty="0"/>
              <a:t>PaaS integration scenarios</a:t>
            </a:r>
          </a:p>
        </p:txBody>
      </p:sp>
    </p:spTree>
    <p:extLst>
      <p:ext uri="{BB962C8B-B14F-4D97-AF65-F5344CB8AC3E}">
        <p14:creationId xmlns:p14="http://schemas.microsoft.com/office/powerpoint/2010/main" val="5663258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VS. Azure SQL</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87647473"/>
              </p:ext>
            </p:extLst>
          </p:nvPr>
        </p:nvGraphicFramePr>
        <p:xfrm>
          <a:off x="268288" y="1398588"/>
          <a:ext cx="11542503" cy="4384676"/>
        </p:xfrm>
        <a:graphic>
          <a:graphicData uri="http://schemas.openxmlformats.org/drawingml/2006/table">
            <a:tbl>
              <a:tblPr firstRow="1" bandRow="1">
                <a:tableStyleId>{5C22544A-7EE6-4342-B048-85BDC9FD1C3A}</a:tableStyleId>
              </a:tblPr>
              <a:tblGrid>
                <a:gridCol w="3847501">
                  <a:extLst>
                    <a:ext uri="{9D8B030D-6E8A-4147-A177-3AD203B41FA5}">
                      <a16:colId xmlns:a16="http://schemas.microsoft.com/office/drawing/2014/main" val="2215349429"/>
                    </a:ext>
                  </a:extLst>
                </a:gridCol>
                <a:gridCol w="3847501">
                  <a:extLst>
                    <a:ext uri="{9D8B030D-6E8A-4147-A177-3AD203B41FA5}">
                      <a16:colId xmlns:a16="http://schemas.microsoft.com/office/drawing/2014/main" val="1452506045"/>
                    </a:ext>
                  </a:extLst>
                </a:gridCol>
                <a:gridCol w="3847501">
                  <a:extLst>
                    <a:ext uri="{9D8B030D-6E8A-4147-A177-3AD203B41FA5}">
                      <a16:colId xmlns:a16="http://schemas.microsoft.com/office/drawing/2014/main" val="2589792711"/>
                    </a:ext>
                  </a:extLst>
                </a:gridCol>
              </a:tblGrid>
              <a:tr h="466727">
                <a:tc>
                  <a:txBody>
                    <a:bodyPr/>
                    <a:lstStyle/>
                    <a:p>
                      <a:r>
                        <a:rPr lang="en-US" sz="2000" dirty="0"/>
                        <a:t>Area</a:t>
                      </a:r>
                    </a:p>
                  </a:txBody>
                  <a:tcPr/>
                </a:tc>
                <a:tc>
                  <a:txBody>
                    <a:bodyPr/>
                    <a:lstStyle/>
                    <a:p>
                      <a:r>
                        <a:rPr lang="en-US" sz="2000" dirty="0"/>
                        <a:t>SQL IaaS</a:t>
                      </a:r>
                    </a:p>
                  </a:txBody>
                  <a:tcPr/>
                </a:tc>
                <a:tc>
                  <a:txBody>
                    <a:bodyPr/>
                    <a:lstStyle/>
                    <a:p>
                      <a:r>
                        <a:rPr lang="en-US" sz="2000" dirty="0"/>
                        <a:t>SQL PAAS</a:t>
                      </a:r>
                    </a:p>
                  </a:txBody>
                  <a:tcPr/>
                </a:tc>
                <a:extLst>
                  <a:ext uri="{0D108BD9-81ED-4DB2-BD59-A6C34878D82A}">
                    <a16:rowId xmlns:a16="http://schemas.microsoft.com/office/drawing/2014/main" val="3702780916"/>
                  </a:ext>
                </a:extLst>
              </a:tr>
              <a:tr h="792157">
                <a:tc>
                  <a:txBody>
                    <a:bodyPr/>
                    <a:lstStyle/>
                    <a:p>
                      <a:r>
                        <a:rPr lang="en-US" sz="2000" dirty="0"/>
                        <a:t>Features</a:t>
                      </a: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a:t>Full compatibility with SQL Server box product editions</a:t>
                      </a:r>
                    </a:p>
                  </a:txBody>
                  <a:tcPr/>
                </a:tc>
                <a:tc>
                  <a:txBody>
                    <a:bodyPr/>
                    <a:lstStyle/>
                    <a:p>
                      <a:r>
                        <a:rPr lang="en-US" sz="2000" dirty="0"/>
                        <a:t>Not</a:t>
                      </a:r>
                      <a:r>
                        <a:rPr lang="en-US" sz="2000" baseline="0" dirty="0"/>
                        <a:t> all features</a:t>
                      </a:r>
                      <a:endParaRPr lang="en-US" sz="2000" dirty="0"/>
                    </a:p>
                  </a:txBody>
                  <a:tcPr/>
                </a:tc>
                <a:extLst>
                  <a:ext uri="{0D108BD9-81ED-4DB2-BD59-A6C34878D82A}">
                    <a16:rowId xmlns:a16="http://schemas.microsoft.com/office/drawing/2014/main" val="1035376355"/>
                  </a:ext>
                </a:extLst>
              </a:tr>
              <a:tr h="466727">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a:t>Cost</a:t>
                      </a: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a:t>Requires licensing</a:t>
                      </a:r>
                    </a:p>
                  </a:txBody>
                  <a:tcPr/>
                </a:tc>
                <a:tc>
                  <a:txBody>
                    <a:bodyPr/>
                    <a:lstStyle/>
                    <a:p>
                      <a:r>
                        <a:rPr lang="en-US" sz="2000" dirty="0"/>
                        <a:t>Included</a:t>
                      </a:r>
                      <a:r>
                        <a:rPr lang="en-US" sz="2000" baseline="0" dirty="0"/>
                        <a:t> in service</a:t>
                      </a:r>
                      <a:endParaRPr lang="en-US" sz="2000" dirty="0"/>
                    </a:p>
                  </a:txBody>
                  <a:tcPr/>
                </a:tc>
                <a:extLst>
                  <a:ext uri="{0D108BD9-81ED-4DB2-BD59-A6C34878D82A}">
                    <a16:rowId xmlns:a16="http://schemas.microsoft.com/office/drawing/2014/main" val="3583063655"/>
                  </a:ext>
                </a:extLst>
              </a:tr>
              <a:tr h="466727">
                <a:tc>
                  <a:txBody>
                    <a:bodyPr/>
                    <a:lstStyle/>
                    <a:p>
                      <a:r>
                        <a:rPr lang="en-US" sz="2000" dirty="0"/>
                        <a:t>Development</a:t>
                      </a:r>
                    </a:p>
                  </a:txBody>
                  <a:tcPr/>
                </a:tc>
                <a:tc>
                  <a:txBody>
                    <a:bodyPr/>
                    <a:lstStyle/>
                    <a:p>
                      <a:r>
                        <a:rPr lang="en-US" sz="2000" dirty="0"/>
                        <a:t>Use</a:t>
                      </a:r>
                      <a:r>
                        <a:rPr lang="en-US" sz="2000" baseline="0" dirty="0"/>
                        <a:t> existing</a:t>
                      </a:r>
                      <a:endParaRPr lang="en-US" sz="2000" dirty="0"/>
                    </a:p>
                  </a:txBody>
                  <a:tcPr/>
                </a:tc>
                <a:tc>
                  <a:txBody>
                    <a:bodyPr/>
                    <a:lstStyle/>
                    <a:p>
                      <a:r>
                        <a:rPr lang="en-US" sz="2000" dirty="0"/>
                        <a:t>New</a:t>
                      </a:r>
                    </a:p>
                  </a:txBody>
                  <a:tcPr/>
                </a:tc>
                <a:extLst>
                  <a:ext uri="{0D108BD9-81ED-4DB2-BD59-A6C34878D82A}">
                    <a16:rowId xmlns:a16="http://schemas.microsoft.com/office/drawing/2014/main" val="767567109"/>
                  </a:ext>
                </a:extLst>
              </a:tr>
              <a:tr h="792157">
                <a:tc>
                  <a:txBody>
                    <a:bodyPr/>
                    <a:lstStyle/>
                    <a:p>
                      <a:r>
                        <a:rPr lang="en-US" sz="2000" dirty="0"/>
                        <a:t>SLA</a:t>
                      </a:r>
                    </a:p>
                  </a:txBody>
                  <a:tcPr/>
                </a:tc>
                <a:tc>
                  <a:txBody>
                    <a:bodyPr/>
                    <a:lstStyle/>
                    <a:p>
                      <a:r>
                        <a:rPr lang="en-US" sz="2000" dirty="0"/>
                        <a:t>None</a:t>
                      </a:r>
                    </a:p>
                  </a:txBody>
                  <a:tcPr/>
                </a:tc>
                <a:tc>
                  <a:txBody>
                    <a:bodyPr/>
                    <a:lstStyle/>
                    <a:p>
                      <a:r>
                        <a:rPr lang="en-US" sz="2000" dirty="0"/>
                        <a:t>When deploy</a:t>
                      </a:r>
                      <a:r>
                        <a:rPr lang="en-US" sz="2000" baseline="0" dirty="0"/>
                        <a:t>ed in an availability set. 99.95</a:t>
                      </a:r>
                      <a:endParaRPr lang="en-US" sz="2000" dirty="0"/>
                    </a:p>
                  </a:txBody>
                  <a:tcPr/>
                </a:tc>
                <a:extLst>
                  <a:ext uri="{0D108BD9-81ED-4DB2-BD59-A6C34878D82A}">
                    <a16:rowId xmlns:a16="http://schemas.microsoft.com/office/drawing/2014/main" val="1482431340"/>
                  </a:ext>
                </a:extLst>
              </a:tr>
              <a:tr h="466727">
                <a:tc>
                  <a:txBody>
                    <a:bodyPr/>
                    <a:lstStyle/>
                    <a:p>
                      <a:r>
                        <a:rPr lang="en-US" sz="2000" dirty="0"/>
                        <a:t>Storage and Perf</a:t>
                      </a:r>
                    </a:p>
                  </a:txBody>
                  <a:tcPr/>
                </a:tc>
                <a:tc>
                  <a:txBody>
                    <a:bodyPr/>
                    <a:lstStyle/>
                    <a:p>
                      <a:r>
                        <a:rPr lang="en-US" sz="2000" dirty="0"/>
                        <a:t>Backed</a:t>
                      </a:r>
                      <a:r>
                        <a:rPr lang="en-US" sz="2000" baseline="0" dirty="0"/>
                        <a:t> by Azure Storage</a:t>
                      </a:r>
                      <a:endParaRPr lang="en-US" sz="2000" dirty="0"/>
                    </a:p>
                  </a:txBody>
                  <a:tcPr/>
                </a:tc>
                <a:tc>
                  <a:txBody>
                    <a:bodyPr/>
                    <a:lstStyle/>
                    <a:p>
                      <a:endParaRPr lang="en-US" sz="2000" dirty="0"/>
                    </a:p>
                  </a:txBody>
                  <a:tcPr/>
                </a:tc>
                <a:extLst>
                  <a:ext uri="{0D108BD9-81ED-4DB2-BD59-A6C34878D82A}">
                    <a16:rowId xmlns:a16="http://schemas.microsoft.com/office/drawing/2014/main" val="695069411"/>
                  </a:ext>
                </a:extLst>
              </a:tr>
              <a:tr h="466727">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a:t>Database scale</a:t>
                      </a:r>
                    </a:p>
                  </a:txBody>
                  <a:tcPr/>
                </a:tc>
                <a:tc>
                  <a:txBody>
                    <a:bodyPr/>
                    <a:lstStyle/>
                    <a:p>
                      <a:r>
                        <a:rPr lang="en-US" sz="2000" dirty="0"/>
                        <a:t>Limited</a:t>
                      </a:r>
                      <a:r>
                        <a:rPr lang="en-US" sz="2000" baseline="0" dirty="0"/>
                        <a:t> by resources</a:t>
                      </a:r>
                      <a:endParaRPr lang="en-US" sz="2000" dirty="0"/>
                    </a:p>
                  </a:txBody>
                  <a:tcPr/>
                </a:tc>
                <a:tc>
                  <a:txBody>
                    <a:bodyPr/>
                    <a:lstStyle/>
                    <a:p>
                      <a:r>
                        <a:rPr lang="en-US" sz="2000" dirty="0"/>
                        <a:t>500 GB</a:t>
                      </a:r>
                    </a:p>
                  </a:txBody>
                  <a:tcPr/>
                </a:tc>
                <a:extLst>
                  <a:ext uri="{0D108BD9-81ED-4DB2-BD59-A6C34878D82A}">
                    <a16:rowId xmlns:a16="http://schemas.microsoft.com/office/drawing/2014/main" val="1338131403"/>
                  </a:ext>
                </a:extLst>
              </a:tr>
              <a:tr h="466727">
                <a:tc>
                  <a:txBody>
                    <a:bodyPr/>
                    <a:lstStyle/>
                    <a:p>
                      <a:r>
                        <a:rPr lang="en-US" sz="2000" dirty="0"/>
                        <a:t>Authentication</a:t>
                      </a:r>
                      <a:r>
                        <a:rPr lang="en-US" sz="2000" baseline="0" dirty="0"/>
                        <a:t> and security</a:t>
                      </a:r>
                      <a:endParaRPr lang="en-US" sz="2000" dirty="0"/>
                    </a:p>
                  </a:txBody>
                  <a:tcPr/>
                </a:tc>
                <a:tc>
                  <a:txBody>
                    <a:bodyPr/>
                    <a:lstStyle/>
                    <a:p>
                      <a:r>
                        <a:rPr lang="en-US" sz="2000" dirty="0"/>
                        <a:t>Based on AD or SQL</a:t>
                      </a:r>
                    </a:p>
                  </a:txBody>
                  <a:tcPr/>
                </a:tc>
                <a:tc>
                  <a:txBody>
                    <a:bodyPr/>
                    <a:lstStyle/>
                    <a:p>
                      <a:r>
                        <a:rPr lang="en-US" sz="2000" dirty="0"/>
                        <a:t>Based on Azure AD or App</a:t>
                      </a:r>
                    </a:p>
                  </a:txBody>
                  <a:tcPr/>
                </a:tc>
                <a:extLst>
                  <a:ext uri="{0D108BD9-81ED-4DB2-BD59-A6C34878D82A}">
                    <a16:rowId xmlns:a16="http://schemas.microsoft.com/office/drawing/2014/main" val="3716432222"/>
                  </a:ext>
                </a:extLst>
              </a:tr>
            </a:tbl>
          </a:graphicData>
        </a:graphic>
      </p:graphicFrame>
    </p:spTree>
    <p:extLst>
      <p:ext uri="{BB962C8B-B14F-4D97-AF65-F5344CB8AC3E}">
        <p14:creationId xmlns:p14="http://schemas.microsoft.com/office/powerpoint/2010/main" val="287519906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3121" y="2253750"/>
            <a:ext cx="5378549" cy="4032750"/>
          </a:xfrm>
        </p:spPr>
        <p:txBody>
          <a:bodyPr>
            <a:normAutofit fontScale="92500" lnSpcReduction="20000"/>
          </a:bodyPr>
          <a:lstStyle/>
          <a:p>
            <a:r>
              <a:rPr lang="en-US" dirty="0"/>
              <a:t>Upload VHD to Microsoft Azure storage account</a:t>
            </a:r>
          </a:p>
          <a:p>
            <a:pPr lvl="1"/>
            <a:r>
              <a:rPr lang="en-US" dirty="0"/>
              <a:t>instantiate virtual machine</a:t>
            </a:r>
          </a:p>
          <a:p>
            <a:r>
              <a:rPr lang="en-US" dirty="0"/>
              <a:t>SQL Server 2008 and up</a:t>
            </a:r>
          </a:p>
          <a:p>
            <a:r>
              <a:rPr lang="en-US" dirty="0"/>
              <a:t>License mobility with software assurance</a:t>
            </a:r>
          </a:p>
          <a:p>
            <a:endParaRPr lang="en-US" dirty="0"/>
          </a:p>
        </p:txBody>
      </p:sp>
      <p:sp>
        <p:nvSpPr>
          <p:cNvPr id="6" name="Content Placeholder 5"/>
          <p:cNvSpPr>
            <a:spLocks noGrp="1"/>
          </p:cNvSpPr>
          <p:nvPr>
            <p:ph sz="quarter" idx="11"/>
          </p:nvPr>
        </p:nvSpPr>
        <p:spPr>
          <a:xfrm>
            <a:off x="6457075" y="2253750"/>
            <a:ext cx="5378549" cy="4032750"/>
          </a:xfrm>
        </p:spPr>
        <p:txBody>
          <a:bodyPr>
            <a:normAutofit fontScale="85000" lnSpcReduction="20000"/>
          </a:bodyPr>
          <a:lstStyle/>
          <a:p>
            <a:r>
              <a:rPr lang="en-US" dirty="0"/>
              <a:t>Latest SQL Version (2014)</a:t>
            </a:r>
          </a:p>
          <a:p>
            <a:pPr lvl="1"/>
            <a:r>
              <a:rPr lang="en-US" dirty="0"/>
              <a:t>Default options</a:t>
            </a:r>
          </a:p>
          <a:p>
            <a:pPr lvl="1"/>
            <a:r>
              <a:rPr lang="en-US" dirty="0"/>
              <a:t>Includes SQL Server Integration Services, Reporting Services, and Analysis Services</a:t>
            </a:r>
          </a:p>
          <a:p>
            <a:r>
              <a:rPr lang="en-US" dirty="0"/>
              <a:t>Images refreshed monthly</a:t>
            </a:r>
          </a:p>
          <a:p>
            <a:r>
              <a:rPr lang="en-US" dirty="0"/>
              <a:t>Once deployed, you patch</a:t>
            </a:r>
          </a:p>
        </p:txBody>
      </p:sp>
      <p:sp>
        <p:nvSpPr>
          <p:cNvPr id="3" name="Text Placeholder 2"/>
          <p:cNvSpPr>
            <a:spLocks noGrp="1"/>
          </p:cNvSpPr>
          <p:nvPr>
            <p:ph sz="quarter" idx="12"/>
          </p:nvPr>
        </p:nvSpPr>
        <p:spPr/>
        <p:txBody>
          <a:bodyPr/>
          <a:lstStyle/>
          <a:p>
            <a:r>
              <a:rPr lang="en-US"/>
              <a:t>Bring your own image</a:t>
            </a:r>
            <a:endParaRPr lang="en-US" dirty="0"/>
          </a:p>
        </p:txBody>
      </p:sp>
      <p:sp>
        <p:nvSpPr>
          <p:cNvPr id="5" name="Text Placeholder 4"/>
          <p:cNvSpPr>
            <a:spLocks noGrp="1"/>
          </p:cNvSpPr>
          <p:nvPr>
            <p:ph sz="quarter" idx="13"/>
          </p:nvPr>
        </p:nvSpPr>
        <p:spPr/>
        <p:txBody>
          <a:bodyPr/>
          <a:lstStyle/>
          <a:p>
            <a:r>
              <a:rPr lang="en-US"/>
              <a:t>Use the Gallery image</a:t>
            </a:r>
            <a:endParaRPr lang="en-US" dirty="0"/>
          </a:p>
        </p:txBody>
      </p:sp>
      <p:sp>
        <p:nvSpPr>
          <p:cNvPr id="2" name="Title 1"/>
          <p:cNvSpPr>
            <a:spLocks noGrp="1"/>
          </p:cNvSpPr>
          <p:nvPr>
            <p:ph type="title"/>
          </p:nvPr>
        </p:nvSpPr>
        <p:spPr/>
        <p:txBody>
          <a:bodyPr/>
          <a:lstStyle/>
          <a:p>
            <a:r>
              <a:rPr lang="en-US" dirty="0"/>
              <a:t>Migrating Database Server Options</a:t>
            </a:r>
          </a:p>
        </p:txBody>
      </p:sp>
    </p:spTree>
    <p:extLst>
      <p:ext uri="{BB962C8B-B14F-4D97-AF65-F5344CB8AC3E}">
        <p14:creationId xmlns:p14="http://schemas.microsoft.com/office/powerpoint/2010/main" val="36504968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Microsoft Azure  SQL Server Templates</a:t>
            </a:r>
            <a:endParaRPr lang="de-DE" dirty="0"/>
          </a:p>
        </p:txBody>
      </p:sp>
      <p:sp>
        <p:nvSpPr>
          <p:cNvPr id="10" name="Text Placeholder 9"/>
          <p:cNvSpPr>
            <a:spLocks noGrp="1"/>
          </p:cNvSpPr>
          <p:nvPr>
            <p:ph sz="quarter" idx="10"/>
          </p:nvPr>
        </p:nvSpPr>
        <p:spPr>
          <a:xfrm>
            <a:off x="268288" y="1387775"/>
            <a:ext cx="5494536" cy="4852091"/>
          </a:xfrm>
        </p:spPr>
        <p:txBody>
          <a:bodyPr>
            <a:normAutofit fontScale="92500"/>
          </a:bodyPr>
          <a:lstStyle/>
          <a:p>
            <a:pPr lvl="0"/>
            <a:r>
              <a:rPr lang="en-US" dirty="0"/>
              <a:t>Templates to create a complete environment out of the box are available</a:t>
            </a:r>
          </a:p>
          <a:p>
            <a:pPr lvl="1"/>
            <a:r>
              <a:rPr lang="en-US" dirty="0"/>
              <a:t>Automates the creation of a SQL Server </a:t>
            </a:r>
            <a:r>
              <a:rPr lang="en-US" dirty="0" err="1"/>
              <a:t>AlwaysOn</a:t>
            </a:r>
            <a:r>
              <a:rPr lang="en-US" dirty="0"/>
              <a:t> Availability Group</a:t>
            </a:r>
          </a:p>
          <a:p>
            <a:pPr lvl="1"/>
            <a:r>
              <a:rPr lang="en-US" dirty="0"/>
              <a:t>Taking care of the setup steps behind the scenes</a:t>
            </a:r>
          </a:p>
          <a:p>
            <a:endParaRPr lang="de-DE" dirty="0"/>
          </a:p>
        </p:txBody>
      </p:sp>
      <p:sp>
        <p:nvSpPr>
          <p:cNvPr id="4" name="Content Placeholder 3"/>
          <p:cNvSpPr>
            <a:spLocks noGrp="1"/>
          </p:cNvSpPr>
          <p:nvPr>
            <p:ph sz="quarter" idx="11"/>
          </p:nvPr>
        </p:nvSpPr>
        <p:spPr/>
        <p:txBody>
          <a:bodyPr/>
          <a:lstStyle/>
          <a:p>
            <a:endParaRPr lang="en-US"/>
          </a:p>
        </p:txBody>
      </p:sp>
      <p:sp>
        <p:nvSpPr>
          <p:cNvPr id="3" name="Slide Number Placeholder 2"/>
          <p:cNvSpPr txBox="1">
            <a:spLocks/>
          </p:cNvSpPr>
          <p:nvPr/>
        </p:nvSpPr>
        <p:spPr>
          <a:xfrm>
            <a:off x="579513" y="6673685"/>
            <a:ext cx="660458" cy="194684"/>
          </a:xfrm>
          <a:prstGeom prst="rect">
            <a:avLst/>
          </a:prstGeom>
        </p:spPr>
        <p:txBody>
          <a:bodyPr vert="horz" lIns="91440" tIns="0" rIns="91440" bIns="45720" rtlCol="0" anchor="ctr"/>
          <a:lstStyle>
            <a:defPPr>
              <a:defRPr lang="de-DE"/>
            </a:defPPr>
            <a:lvl1pPr marL="0" algn="l" defTabSz="914400" rtl="0" eaLnBrk="1" latinLnBrk="0" hangingPunct="1">
              <a:defRPr sz="8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72AB51-BDCC-4F95-83CF-1CBB2D34E9E5}" type="slidenum">
              <a:rPr lang="en-US" smtClean="0">
                <a:solidFill>
                  <a:prstClr val="white"/>
                </a:solidFill>
                <a:latin typeface="Calibri"/>
              </a:rPr>
              <a:pPr/>
              <a:t>27</a:t>
            </a:fld>
            <a:endParaRPr lang="en-US" dirty="0">
              <a:solidFill>
                <a:prstClr val="white"/>
              </a:solidFill>
              <a:latin typeface="Calibri"/>
            </a:endParaRPr>
          </a:p>
        </p:txBody>
      </p:sp>
      <p:pic>
        <p:nvPicPr>
          <p:cNvPr id="9" name="Content Placeholder 4"/>
          <p:cNvPicPr>
            <a:picLocks noChangeAspect="1"/>
          </p:cNvPicPr>
          <p:nvPr/>
        </p:nvPicPr>
        <p:blipFill>
          <a:blip r:embed="rId3"/>
          <a:stretch>
            <a:fillRect/>
          </a:stretch>
        </p:blipFill>
        <p:spPr>
          <a:xfrm>
            <a:off x="6592968" y="1484446"/>
            <a:ext cx="4526136" cy="775984"/>
          </a:xfrm>
          <a:prstGeom prst="rect">
            <a:avLst/>
          </a:prstGeom>
        </p:spPr>
      </p:pic>
      <p:pic>
        <p:nvPicPr>
          <p:cNvPr id="11" name="Picture 10"/>
          <p:cNvPicPr>
            <a:picLocks noChangeAspect="1"/>
          </p:cNvPicPr>
          <p:nvPr/>
        </p:nvPicPr>
        <p:blipFill>
          <a:blip r:embed="rId4"/>
          <a:stretch>
            <a:fillRect/>
          </a:stretch>
        </p:blipFill>
        <p:spPr>
          <a:xfrm>
            <a:off x="6592967" y="2215088"/>
            <a:ext cx="4526137" cy="4133368"/>
          </a:xfrm>
          <a:prstGeom prst="rect">
            <a:avLst/>
          </a:prstGeom>
        </p:spPr>
      </p:pic>
    </p:spTree>
    <p:extLst>
      <p:ext uri="{BB962C8B-B14F-4D97-AF65-F5344CB8AC3E}">
        <p14:creationId xmlns:p14="http://schemas.microsoft.com/office/powerpoint/2010/main" val="333600783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5025" y="4533945"/>
            <a:ext cx="11240393" cy="683264"/>
          </a:xfrm>
        </p:spPr>
        <p:txBody>
          <a:bodyPr/>
          <a:lstStyle/>
          <a:p>
            <a:r>
              <a:rPr lang="en-US" b="1" dirty="0"/>
              <a:t>Configuring SQL Server Virtual Machines</a:t>
            </a:r>
            <a:endParaRPr lang="en-US" dirty="0"/>
          </a:p>
        </p:txBody>
      </p:sp>
    </p:spTree>
    <p:extLst>
      <p:ext uri="{BB962C8B-B14F-4D97-AF65-F5344CB8AC3E}">
        <p14:creationId xmlns:p14="http://schemas.microsoft.com/office/powerpoint/2010/main" val="30106129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(or other I/O hogs)</a:t>
            </a:r>
            <a:endParaRPr lang="en-US" dirty="0"/>
          </a:p>
        </p:txBody>
      </p:sp>
      <p:sp>
        <p:nvSpPr>
          <p:cNvPr id="3" name="Text Placeholder 2"/>
          <p:cNvSpPr>
            <a:spLocks noGrp="1"/>
          </p:cNvSpPr>
          <p:nvPr>
            <p:ph sz="quarter" idx="10"/>
          </p:nvPr>
        </p:nvSpPr>
        <p:spPr>
          <a:xfrm>
            <a:off x="268288" y="1398397"/>
            <a:ext cx="11542503" cy="5029069"/>
          </a:xfrm>
        </p:spPr>
        <p:txBody>
          <a:bodyPr/>
          <a:lstStyle/>
          <a:p>
            <a:r>
              <a:rPr lang="en-US" dirty="0"/>
              <a:t>IaaS blob storage 0-500 IOPS, 4-5 </a:t>
            </a:r>
            <a:r>
              <a:rPr lang="en-US" dirty="0" err="1"/>
              <a:t>msec</a:t>
            </a:r>
            <a:r>
              <a:rPr lang="en-US" dirty="0"/>
              <a:t> latency</a:t>
            </a:r>
          </a:p>
          <a:p>
            <a:pPr lvl="1"/>
            <a:r>
              <a:rPr lang="en-US" dirty="0"/>
              <a:t>Can be anything in that range</a:t>
            </a:r>
          </a:p>
          <a:p>
            <a:pPr lvl="1"/>
            <a:r>
              <a:rPr lang="en-US" dirty="0"/>
              <a:t>No performance SLA, just an availability SLA</a:t>
            </a:r>
          </a:p>
          <a:p>
            <a:r>
              <a:rPr lang="en-US" dirty="0"/>
              <a:t>Consider leveraging multiple data disks</a:t>
            </a:r>
          </a:p>
          <a:p>
            <a:pPr lvl="1"/>
            <a:r>
              <a:rPr lang="en-US" dirty="0"/>
              <a:t>Follow guidelines in the Azure SQL Server Whitepaper</a:t>
            </a:r>
          </a:p>
          <a:p>
            <a:pPr lvl="1"/>
            <a:r>
              <a:rPr lang="en-US" dirty="0">
                <a:hlinkClick r:id="rId3"/>
              </a:rPr>
              <a:t>http://msdn.microsoft.com/en-us/library/windowsazure/dn248436.aspx</a:t>
            </a:r>
            <a:endParaRPr lang="en-US" dirty="0"/>
          </a:p>
          <a:p>
            <a:r>
              <a:rPr lang="en-US" dirty="0"/>
              <a:t>Remember your on-premises troubleshooting</a:t>
            </a:r>
          </a:p>
        </p:txBody>
      </p:sp>
    </p:spTree>
    <p:extLst>
      <p:ext uri="{BB962C8B-B14F-4D97-AF65-F5344CB8AC3E}">
        <p14:creationId xmlns:p14="http://schemas.microsoft.com/office/powerpoint/2010/main" val="7164652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Demos</a:t>
            </a:r>
            <a:endParaRPr lang="en-US" dirty="0"/>
          </a:p>
        </p:txBody>
      </p:sp>
      <p:sp>
        <p:nvSpPr>
          <p:cNvPr id="3" name="Content Placeholder 2"/>
          <p:cNvSpPr>
            <a:spLocks noGrp="1"/>
          </p:cNvSpPr>
          <p:nvPr>
            <p:ph type="body" sz="quarter" idx="10"/>
          </p:nvPr>
        </p:nvSpPr>
        <p:spPr>
          <a:xfrm>
            <a:off x="269239" y="1187622"/>
            <a:ext cx="11151918" cy="4908378"/>
          </a:xfrm>
        </p:spPr>
        <p:txBody>
          <a:bodyPr>
            <a:normAutofit/>
          </a:bodyPr>
          <a:lstStyle/>
          <a:p>
            <a:r>
              <a:rPr lang="en-US" dirty="0"/>
              <a:t>Plan a workload</a:t>
            </a:r>
          </a:p>
          <a:p>
            <a:r>
              <a:rPr lang="en-US" dirty="0"/>
              <a:t>Deploy role specific VM</a:t>
            </a:r>
          </a:p>
          <a:p>
            <a:pPr lvl="1"/>
            <a:r>
              <a:rPr lang="en-US" dirty="0"/>
              <a:t>AD,</a:t>
            </a:r>
          </a:p>
          <a:p>
            <a:pPr lvl="1"/>
            <a:r>
              <a:rPr lang="en-US" dirty="0"/>
              <a:t>SQL  Demo – Join the domain in cloud</a:t>
            </a:r>
          </a:p>
          <a:p>
            <a:pPr lvl="1"/>
            <a:r>
              <a:rPr lang="en-US" dirty="0"/>
              <a:t>Configure IP’s/custom DNS</a:t>
            </a:r>
          </a:p>
          <a:p>
            <a:pPr lvl="1"/>
            <a:r>
              <a:rPr lang="en-US" dirty="0"/>
              <a:t>Add storage a VM</a:t>
            </a:r>
          </a:p>
          <a:p>
            <a:pPr lvl="2"/>
            <a:r>
              <a:rPr lang="en-US" dirty="0"/>
              <a:t>Storage pools/spaces/raid</a:t>
            </a:r>
          </a:p>
        </p:txBody>
      </p:sp>
    </p:spTree>
    <p:extLst>
      <p:ext uri="{BB962C8B-B14F-4D97-AF65-F5344CB8AC3E}">
        <p14:creationId xmlns:p14="http://schemas.microsoft.com/office/powerpoint/2010/main" val="274867175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t>
            </a:r>
            <a:r>
              <a:rPr lang="en-US" dirty="0" err="1"/>
              <a:t>tempDB</a:t>
            </a:r>
            <a:r>
              <a:rPr lang="en-US" dirty="0"/>
              <a:t> on the D:\?</a:t>
            </a:r>
          </a:p>
        </p:txBody>
      </p:sp>
      <p:sp>
        <p:nvSpPr>
          <p:cNvPr id="3" name="Content Placeholder 2"/>
          <p:cNvSpPr>
            <a:spLocks noGrp="1"/>
          </p:cNvSpPr>
          <p:nvPr>
            <p:ph sz="quarter" idx="10"/>
          </p:nvPr>
        </p:nvSpPr>
        <p:spPr>
          <a:xfrm>
            <a:off x="268288" y="1398397"/>
            <a:ext cx="11542503" cy="2769989"/>
          </a:xfrm>
        </p:spPr>
        <p:txBody>
          <a:bodyPr/>
          <a:lstStyle/>
          <a:p>
            <a:r>
              <a:rPr lang="en-US" dirty="0"/>
              <a:t>NO unless you are using D or G Series</a:t>
            </a:r>
          </a:p>
          <a:p>
            <a:r>
              <a:rPr lang="en-US" dirty="0"/>
              <a:t>Better perf over multiple disks</a:t>
            </a:r>
          </a:p>
          <a:p>
            <a:r>
              <a:rPr lang="en-US" dirty="0"/>
              <a:t>If VM goes down, </a:t>
            </a:r>
            <a:r>
              <a:rPr lang="en-US" dirty="0" err="1"/>
              <a:t>TempDB</a:t>
            </a:r>
            <a:r>
              <a:rPr lang="en-US" dirty="0"/>
              <a:t> has to get recreated</a:t>
            </a:r>
          </a:p>
          <a:p>
            <a:endParaRPr lang="en-US" dirty="0"/>
          </a:p>
        </p:txBody>
      </p:sp>
    </p:spTree>
    <p:extLst>
      <p:ext uri="{BB962C8B-B14F-4D97-AF65-F5344CB8AC3E}">
        <p14:creationId xmlns:p14="http://schemas.microsoft.com/office/powerpoint/2010/main" val="3809044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Disk Caching Best Practices for SQL Server</a:t>
            </a:r>
            <a:endParaRPr lang="de-DE" dirty="0"/>
          </a:p>
        </p:txBody>
      </p:sp>
      <p:sp>
        <p:nvSpPr>
          <p:cNvPr id="5" name="Content Placeholder 4"/>
          <p:cNvSpPr>
            <a:spLocks noGrp="1"/>
          </p:cNvSpPr>
          <p:nvPr>
            <p:ph sz="quarter" idx="10"/>
          </p:nvPr>
        </p:nvSpPr>
        <p:spPr>
          <a:xfrm>
            <a:off x="268288" y="1387776"/>
            <a:ext cx="5494536" cy="4647264"/>
          </a:xfrm>
        </p:spPr>
        <p:txBody>
          <a:bodyPr>
            <a:normAutofit fontScale="55000" lnSpcReduction="20000"/>
          </a:bodyPr>
          <a:lstStyle/>
          <a:p>
            <a:r>
              <a:rPr lang="de-DE" dirty="0"/>
              <a:t>OS Disk</a:t>
            </a:r>
          </a:p>
          <a:p>
            <a:r>
              <a:rPr lang="de-DE" dirty="0"/>
              <a:t>“Read Write” (default) reduces read latency for IO intensive workloads with smaller DBs (&lt;=10GB) </a:t>
            </a:r>
          </a:p>
          <a:p>
            <a:pPr lvl="1"/>
            <a:r>
              <a:rPr lang="de-DE" dirty="0"/>
              <a:t>Working set can fit in disk cache or memory, reducing blob storage IO</a:t>
            </a:r>
          </a:p>
          <a:p>
            <a:r>
              <a:rPr lang="de-DE" dirty="0"/>
              <a:t>Data disks </a:t>
            </a:r>
          </a:p>
          <a:p>
            <a:r>
              <a:rPr lang="de-DE" dirty="0"/>
              <a:t>Cache setting depends on the IO pattern and workload intensity</a:t>
            </a:r>
          </a:p>
          <a:p>
            <a:r>
              <a:rPr lang="de-DE" dirty="0"/>
              <a:t>Use default of “None” (disable) for higher rate of random IOs (e.g. OLTP) &amp; higher throughput</a:t>
            </a:r>
          </a:p>
          <a:p>
            <a:pPr lvl="1"/>
            <a:r>
              <a:rPr lang="de-DE" dirty="0"/>
              <a:t>Bypasses physical host local disks, maximizing IO rate</a:t>
            </a:r>
          </a:p>
          <a:p>
            <a:r>
              <a:rPr lang="de-DE" dirty="0"/>
              <a:t>Consider enabling read cache for latency sensitive read heavy workloads</a:t>
            </a:r>
          </a:p>
        </p:txBody>
      </p:sp>
      <p:pic>
        <p:nvPicPr>
          <p:cNvPr id="12" name="Content Placeholder 11"/>
          <p:cNvPicPr>
            <a:picLocks noGrp="1" noChangeAspect="1"/>
          </p:cNvPicPr>
          <p:nvPr>
            <p:ph sz="quarter" idx="11"/>
          </p:nvPr>
        </p:nvPicPr>
        <p:blipFill>
          <a:blip r:embed="rId3"/>
          <a:stretch>
            <a:fillRect/>
          </a:stretch>
        </p:blipFill>
        <p:spPr>
          <a:xfrm>
            <a:off x="5965062" y="1731240"/>
            <a:ext cx="5957700" cy="4303800"/>
          </a:xfrm>
        </p:spPr>
      </p:pic>
      <p:sp>
        <p:nvSpPr>
          <p:cNvPr id="10" name="Rectangle 9"/>
          <p:cNvSpPr/>
          <p:nvPr/>
        </p:nvSpPr>
        <p:spPr bwMode="auto">
          <a:xfrm>
            <a:off x="6365433" y="3140644"/>
            <a:ext cx="1565870" cy="273552"/>
          </a:xfrm>
          <a:prstGeom prst="rect">
            <a:avLst/>
          </a:prstGeom>
          <a:solidFill>
            <a:srgbClr val="F3F3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697389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Best Practices for SQL Server on Azure VMs</a:t>
            </a:r>
          </a:p>
        </p:txBody>
      </p:sp>
      <p:sp>
        <p:nvSpPr>
          <p:cNvPr id="3" name="Text Placeholder 2"/>
          <p:cNvSpPr>
            <a:spLocks noGrp="1"/>
          </p:cNvSpPr>
          <p:nvPr>
            <p:ph sz="quarter" idx="10"/>
          </p:nvPr>
        </p:nvSpPr>
        <p:spPr/>
        <p:txBody>
          <a:bodyPr/>
          <a:lstStyle/>
          <a:p>
            <a:r>
              <a:rPr lang="en-US" dirty="0"/>
              <a:t>Storage Recommendations</a:t>
            </a:r>
          </a:p>
          <a:p>
            <a:r>
              <a:rPr lang="en-US" dirty="0"/>
              <a:t>Do not use write caching</a:t>
            </a:r>
          </a:p>
          <a:p>
            <a:r>
              <a:rPr lang="en-US" dirty="0"/>
              <a:t>Avoid using operating system drive for large databases</a:t>
            </a:r>
          </a:p>
          <a:p>
            <a:r>
              <a:rPr lang="en-US" dirty="0"/>
              <a:t>Consider putting database and transaction log files on separate drives</a:t>
            </a:r>
          </a:p>
        </p:txBody>
      </p:sp>
    </p:spTree>
    <p:extLst>
      <p:ext uri="{BB962C8B-B14F-4D97-AF65-F5344CB8AC3E}">
        <p14:creationId xmlns:p14="http://schemas.microsoft.com/office/powerpoint/2010/main" val="19075189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IaaS VM Extension</a:t>
            </a:r>
          </a:p>
        </p:txBody>
      </p:sp>
      <p:sp>
        <p:nvSpPr>
          <p:cNvPr id="3" name="Content Placeholder 2"/>
          <p:cNvSpPr>
            <a:spLocks noGrp="1"/>
          </p:cNvSpPr>
          <p:nvPr>
            <p:ph sz="quarter" idx="10"/>
          </p:nvPr>
        </p:nvSpPr>
        <p:spPr>
          <a:xfrm>
            <a:off x="268288" y="1398397"/>
            <a:ext cx="11542503" cy="3754874"/>
          </a:xfrm>
        </p:spPr>
        <p:txBody>
          <a:bodyPr/>
          <a:lstStyle/>
          <a:p>
            <a:r>
              <a:rPr lang="en-US" dirty="0"/>
              <a:t>Allows for configuration of automated backups and patching</a:t>
            </a:r>
          </a:p>
          <a:p>
            <a:r>
              <a:rPr lang="en-US" dirty="0"/>
              <a:t>Installed by default when using the Template from the </a:t>
            </a:r>
            <a:r>
              <a:rPr lang="en-US" dirty="0" err="1"/>
              <a:t>MarketPlace</a:t>
            </a:r>
            <a:r>
              <a:rPr lang="en-US" dirty="0"/>
              <a:t> using the new portal</a:t>
            </a:r>
          </a:p>
          <a:p>
            <a:r>
              <a:rPr lang="en-US" dirty="0"/>
              <a:t>Must be installed manually for all other deployment options</a:t>
            </a:r>
          </a:p>
        </p:txBody>
      </p:sp>
    </p:spTree>
    <p:extLst>
      <p:ext uri="{BB962C8B-B14F-4D97-AF65-F5344CB8AC3E}">
        <p14:creationId xmlns:p14="http://schemas.microsoft.com/office/powerpoint/2010/main" val="44775848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Migrating workloads</a:t>
            </a:r>
          </a:p>
        </p:txBody>
      </p:sp>
    </p:spTree>
    <p:extLst>
      <p:ext uri="{BB962C8B-B14F-4D97-AF65-F5344CB8AC3E}">
        <p14:creationId xmlns:p14="http://schemas.microsoft.com/office/powerpoint/2010/main" val="79483565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Workload Migration Process</a:t>
            </a:r>
          </a:p>
        </p:txBody>
      </p:sp>
      <p:graphicFrame>
        <p:nvGraphicFramePr>
          <p:cNvPr id="4" name="Diagram 3"/>
          <p:cNvGraphicFramePr/>
          <p:nvPr>
            <p:extLst>
              <p:ext uri="{D42A27DB-BD31-4B8C-83A1-F6EECF244321}">
                <p14:modId xmlns:p14="http://schemas.microsoft.com/office/powerpoint/2010/main" val="7331924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62531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Understanding the Solution</a:t>
            </a:r>
          </a:p>
        </p:txBody>
      </p:sp>
      <p:sp>
        <p:nvSpPr>
          <p:cNvPr id="4" name="Content Placeholder 3"/>
          <p:cNvSpPr>
            <a:spLocks noGrp="1"/>
          </p:cNvSpPr>
          <p:nvPr>
            <p:ph sz="quarter" idx="10"/>
          </p:nvPr>
        </p:nvSpPr>
        <p:spPr/>
        <p:txBody>
          <a:bodyPr>
            <a:normAutofit/>
          </a:bodyPr>
          <a:lstStyle/>
          <a:p>
            <a:pPr lvl="0"/>
            <a:r>
              <a:rPr lang="en-US" dirty="0"/>
              <a:t>Analyze/understand the application</a:t>
            </a:r>
          </a:p>
          <a:p>
            <a:pPr lvl="1"/>
            <a:r>
              <a:rPr lang="en-US" dirty="0"/>
              <a:t>Components</a:t>
            </a:r>
          </a:p>
          <a:p>
            <a:pPr lvl="1"/>
            <a:r>
              <a:rPr lang="en-US" dirty="0"/>
              <a:t>Tiers</a:t>
            </a:r>
          </a:p>
          <a:p>
            <a:pPr lvl="1"/>
            <a:r>
              <a:rPr lang="en-US" dirty="0" err="1"/>
              <a:t>LoB</a:t>
            </a:r>
            <a:r>
              <a:rPr lang="en-US" dirty="0"/>
              <a:t> integration points</a:t>
            </a:r>
          </a:p>
          <a:p>
            <a:pPr lvl="0"/>
            <a:r>
              <a:rPr lang="en-US" dirty="0"/>
              <a:t>Analyze the solution configuration</a:t>
            </a:r>
          </a:p>
          <a:p>
            <a:pPr lvl="1"/>
            <a:r>
              <a:rPr lang="en-US" dirty="0"/>
              <a:t>Connection strings</a:t>
            </a:r>
          </a:p>
          <a:p>
            <a:pPr lvl="1"/>
            <a:r>
              <a:rPr lang="en-US" dirty="0" err="1"/>
              <a:t>web.config</a:t>
            </a:r>
            <a:r>
              <a:rPr lang="en-US" dirty="0"/>
              <a:t> entries</a:t>
            </a:r>
          </a:p>
          <a:p>
            <a:pPr lvl="1"/>
            <a:endParaRPr lang="en-US" dirty="0"/>
          </a:p>
        </p:txBody>
      </p:sp>
      <p:grpSp>
        <p:nvGrpSpPr>
          <p:cNvPr id="5" name="Group 4"/>
          <p:cNvGrpSpPr/>
          <p:nvPr/>
        </p:nvGrpSpPr>
        <p:grpSpPr>
          <a:xfrm>
            <a:off x="9972705" y="373734"/>
            <a:ext cx="1838086" cy="734399"/>
            <a:chOff x="4042" y="1594764"/>
            <a:chExt cx="1838086" cy="734399"/>
          </a:xfrm>
        </p:grpSpPr>
        <p:sp>
          <p:nvSpPr>
            <p:cNvPr id="6" name="Rounded Rectangle 5"/>
            <p:cNvSpPr/>
            <p:nvPr/>
          </p:nvSpPr>
          <p:spPr>
            <a:xfrm>
              <a:off x="4042" y="1594764"/>
              <a:ext cx="1838086" cy="73439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4042" y="1594764"/>
              <a:ext cx="1838086"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Analyze</a:t>
              </a:r>
            </a:p>
          </p:txBody>
        </p:sp>
      </p:grpSp>
    </p:spTree>
    <p:extLst>
      <p:ext uri="{BB962C8B-B14F-4D97-AF65-F5344CB8AC3E}">
        <p14:creationId xmlns:p14="http://schemas.microsoft.com/office/powerpoint/2010/main" val="34943046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Preparing the base infrastructure</a:t>
            </a:r>
          </a:p>
        </p:txBody>
      </p:sp>
      <p:sp>
        <p:nvSpPr>
          <p:cNvPr id="4" name="Content Placeholder 3"/>
          <p:cNvSpPr>
            <a:spLocks noGrp="1"/>
          </p:cNvSpPr>
          <p:nvPr>
            <p:ph sz="quarter" idx="10"/>
          </p:nvPr>
        </p:nvSpPr>
        <p:spPr/>
        <p:txBody>
          <a:bodyPr>
            <a:normAutofit/>
          </a:bodyPr>
          <a:lstStyle/>
          <a:p>
            <a:pPr lvl="0"/>
            <a:r>
              <a:rPr lang="en-US" dirty="0"/>
              <a:t>Planning the base infrastructure</a:t>
            </a:r>
          </a:p>
          <a:p>
            <a:pPr lvl="0"/>
            <a:r>
              <a:rPr lang="en-US" dirty="0"/>
              <a:t>Install the base infrastructure</a:t>
            </a:r>
          </a:p>
          <a:p>
            <a:pPr lvl="1"/>
            <a:r>
              <a:rPr lang="en-US" dirty="0"/>
              <a:t>AD, SQL, Storage, networking, firewalls, etc.</a:t>
            </a:r>
          </a:p>
          <a:p>
            <a:r>
              <a:rPr lang="en-US" dirty="0"/>
              <a:t>Install the solution infrastructure</a:t>
            </a:r>
          </a:p>
          <a:p>
            <a:pPr lvl="1"/>
            <a:r>
              <a:rPr lang="en-US" dirty="0"/>
              <a:t>Solution components</a:t>
            </a:r>
          </a:p>
          <a:p>
            <a:pPr lvl="1"/>
            <a:r>
              <a:rPr lang="en-US" dirty="0"/>
              <a:t>Additional Services</a:t>
            </a:r>
          </a:p>
        </p:txBody>
      </p:sp>
      <p:grpSp>
        <p:nvGrpSpPr>
          <p:cNvPr id="5" name="Group 4"/>
          <p:cNvGrpSpPr/>
          <p:nvPr/>
        </p:nvGrpSpPr>
        <p:grpSpPr>
          <a:xfrm>
            <a:off x="9972705" y="373734"/>
            <a:ext cx="1838086" cy="734399"/>
            <a:chOff x="2956718" y="1594764"/>
            <a:chExt cx="1838086" cy="734399"/>
          </a:xfrm>
        </p:grpSpPr>
        <p:sp>
          <p:nvSpPr>
            <p:cNvPr id="6" name="Rounded Rectangle 5"/>
            <p:cNvSpPr/>
            <p:nvPr/>
          </p:nvSpPr>
          <p:spPr>
            <a:xfrm>
              <a:off x="2956718" y="1594764"/>
              <a:ext cx="1838086" cy="73439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2956718" y="1594764"/>
              <a:ext cx="1838086"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Prepare</a:t>
              </a:r>
            </a:p>
          </p:txBody>
        </p:sp>
      </p:grpSp>
    </p:spTree>
    <p:extLst>
      <p:ext uri="{BB962C8B-B14F-4D97-AF65-F5344CB8AC3E}">
        <p14:creationId xmlns:p14="http://schemas.microsoft.com/office/powerpoint/2010/main" val="261337773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Migrate</a:t>
            </a:r>
          </a:p>
        </p:txBody>
      </p:sp>
      <p:sp>
        <p:nvSpPr>
          <p:cNvPr id="4" name="Content Placeholder 3"/>
          <p:cNvSpPr>
            <a:spLocks noGrp="1"/>
          </p:cNvSpPr>
          <p:nvPr>
            <p:ph sz="quarter" idx="10"/>
          </p:nvPr>
        </p:nvSpPr>
        <p:spPr/>
        <p:txBody>
          <a:bodyPr>
            <a:normAutofit/>
          </a:bodyPr>
          <a:lstStyle/>
          <a:p>
            <a:pPr lvl="0"/>
            <a:r>
              <a:rPr lang="en-US" dirty="0"/>
              <a:t>Deploy the solution</a:t>
            </a:r>
          </a:p>
          <a:p>
            <a:pPr lvl="1"/>
            <a:r>
              <a:rPr lang="en-US" dirty="0"/>
              <a:t>Solution artifacts</a:t>
            </a:r>
          </a:p>
          <a:p>
            <a:pPr lvl="0"/>
            <a:r>
              <a:rPr lang="en-US" dirty="0"/>
              <a:t>Migrate the solution data</a:t>
            </a:r>
          </a:p>
          <a:p>
            <a:pPr lvl="1"/>
            <a:r>
              <a:rPr lang="en-US" dirty="0"/>
              <a:t>Databases</a:t>
            </a:r>
          </a:p>
          <a:p>
            <a:pPr lvl="1"/>
            <a:r>
              <a:rPr lang="en-US" dirty="0"/>
              <a:t>Other supporting data</a:t>
            </a:r>
          </a:p>
          <a:p>
            <a:pPr lvl="0"/>
            <a:r>
              <a:rPr lang="en-US" dirty="0"/>
              <a:t>Configure the solution</a:t>
            </a:r>
          </a:p>
        </p:txBody>
      </p:sp>
      <p:grpSp>
        <p:nvGrpSpPr>
          <p:cNvPr id="5" name="Group 4"/>
          <p:cNvGrpSpPr/>
          <p:nvPr/>
        </p:nvGrpSpPr>
        <p:grpSpPr>
          <a:xfrm>
            <a:off x="9904599" y="373734"/>
            <a:ext cx="1838086" cy="734399"/>
            <a:chOff x="5909394" y="1594764"/>
            <a:chExt cx="1838086" cy="734399"/>
          </a:xfrm>
        </p:grpSpPr>
        <p:sp>
          <p:nvSpPr>
            <p:cNvPr id="6" name="Rounded Rectangle 5"/>
            <p:cNvSpPr/>
            <p:nvPr/>
          </p:nvSpPr>
          <p:spPr>
            <a:xfrm>
              <a:off x="5909394" y="1594764"/>
              <a:ext cx="1838086" cy="73439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5909394" y="1594764"/>
              <a:ext cx="1838086"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Migrate</a:t>
              </a:r>
            </a:p>
          </p:txBody>
        </p:sp>
      </p:grpSp>
    </p:spTree>
    <p:extLst>
      <p:ext uri="{BB962C8B-B14F-4D97-AF65-F5344CB8AC3E}">
        <p14:creationId xmlns:p14="http://schemas.microsoft.com/office/powerpoint/2010/main" val="28982147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Designing Complex Solutions in the Cloud</a:t>
            </a:r>
          </a:p>
        </p:txBody>
      </p:sp>
    </p:spTree>
    <p:extLst>
      <p:ext uri="{BB962C8B-B14F-4D97-AF65-F5344CB8AC3E}">
        <p14:creationId xmlns:p14="http://schemas.microsoft.com/office/powerpoint/2010/main" val="23525124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Architecting Virtual Machine Solutions</a:t>
            </a:r>
            <a:endParaRPr lang="en-US" dirty="0"/>
          </a:p>
        </p:txBody>
      </p:sp>
      <p:sp>
        <p:nvSpPr>
          <p:cNvPr id="4" name="Text Placeholder 3"/>
          <p:cNvSpPr>
            <a:spLocks noGrp="1"/>
          </p:cNvSpPr>
          <p:nvPr>
            <p:ph type="body" sz="quarter" idx="11"/>
          </p:nvPr>
        </p:nvSpPr>
        <p:spPr/>
        <p:txBody>
          <a:bodyPr/>
          <a:lstStyle/>
          <a:p>
            <a:r>
              <a:rPr lang="en-US" dirty="0"/>
              <a:t>Kimmo Forss</a:t>
            </a:r>
          </a:p>
        </p:txBody>
      </p:sp>
      <p:sp>
        <p:nvSpPr>
          <p:cNvPr id="5" name="Text Placeholder 4"/>
          <p:cNvSpPr>
            <a:spLocks noGrp="1"/>
          </p:cNvSpPr>
          <p:nvPr>
            <p:ph type="body" sz="quarter" idx="12"/>
          </p:nvPr>
        </p:nvSpPr>
        <p:spPr/>
        <p:txBody>
          <a:bodyPr/>
          <a:lstStyle/>
          <a:p>
            <a:r>
              <a:rPr lang="en-US" dirty="0"/>
              <a:t>Architect, Azure GSI </a:t>
            </a:r>
            <a:r>
              <a:rPr lang="en-US" dirty="0" err="1"/>
              <a:t>CoE</a:t>
            </a:r>
            <a:r>
              <a:rPr lang="en-US" dirty="0"/>
              <a:t> |  Email: kimforss@Microsoft.com</a:t>
            </a:r>
          </a:p>
        </p:txBody>
      </p:sp>
    </p:spTree>
    <p:extLst>
      <p:ext uri="{BB962C8B-B14F-4D97-AF65-F5344CB8AC3E}">
        <p14:creationId xmlns:p14="http://schemas.microsoft.com/office/powerpoint/2010/main" val="8970227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Understand Service Limits, Quotas and Constraints</a:t>
            </a:r>
          </a:p>
        </p:txBody>
      </p:sp>
      <p:sp>
        <p:nvSpPr>
          <p:cNvPr id="4" name="Content Placeholder 3"/>
          <p:cNvSpPr>
            <a:spLocks noGrp="1"/>
          </p:cNvSpPr>
          <p:nvPr>
            <p:ph sz="quarter" idx="10"/>
          </p:nvPr>
        </p:nvSpPr>
        <p:spPr/>
        <p:txBody>
          <a:bodyPr>
            <a:normAutofit/>
          </a:bodyPr>
          <a:lstStyle/>
          <a:p>
            <a:r>
              <a:rPr lang="en-US" dirty="0"/>
              <a:t>Storage and Subscription Limits</a:t>
            </a:r>
          </a:p>
          <a:p>
            <a:r>
              <a:rPr lang="en-US" dirty="0"/>
              <a:t>Cloud Service</a:t>
            </a:r>
          </a:p>
          <a:p>
            <a:r>
              <a:rPr lang="en-US" dirty="0"/>
              <a:t>Service Manager vs. ARM</a:t>
            </a:r>
          </a:p>
          <a:p>
            <a:r>
              <a:rPr lang="en-US" dirty="0"/>
              <a:t>Networking</a:t>
            </a:r>
          </a:p>
          <a:p>
            <a:r>
              <a:rPr lang="en-US" dirty="0"/>
              <a:t>Traffic Manager</a:t>
            </a:r>
          </a:p>
          <a:p>
            <a:r>
              <a:rPr lang="en-US" dirty="0"/>
              <a:t>DNS</a:t>
            </a:r>
          </a:p>
        </p:txBody>
      </p:sp>
    </p:spTree>
    <p:extLst>
      <p:ext uri="{BB962C8B-B14F-4D97-AF65-F5344CB8AC3E}">
        <p14:creationId xmlns:p14="http://schemas.microsoft.com/office/powerpoint/2010/main" val="79158017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Understanding the Cost Components</a:t>
            </a:r>
            <a:endParaRPr lang="en-US" dirty="0"/>
          </a:p>
        </p:txBody>
      </p:sp>
      <p:sp>
        <p:nvSpPr>
          <p:cNvPr id="7" name="Cloud"/>
          <p:cNvSpPr>
            <a:spLocks noChangeAspect="1"/>
          </p:cNvSpPr>
          <p:nvPr/>
        </p:nvSpPr>
        <p:spPr bwMode="black">
          <a:xfrm>
            <a:off x="1313411" y="1530455"/>
            <a:ext cx="9223437" cy="47549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3C6C"/>
          </a:solidFill>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23017" y="4754423"/>
            <a:ext cx="1187556" cy="1187556"/>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461230" y="2011223"/>
            <a:ext cx="1187556" cy="1187556"/>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535410" y="4754423"/>
            <a:ext cx="1187556" cy="1187556"/>
          </a:xfrm>
          <a:prstGeom prst="rect">
            <a:avLst/>
          </a:prstGeom>
          <a:noFill/>
        </p:spPr>
      </p:pic>
      <p:pic>
        <p:nvPicPr>
          <p:cNvPr id="11" name="Picture 1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191661" y="4754423"/>
            <a:ext cx="1187556" cy="1187556"/>
          </a:xfrm>
          <a:prstGeom prst="rect">
            <a:avLst/>
          </a:prstGeom>
        </p:spPr>
      </p:pic>
      <p:pic>
        <p:nvPicPr>
          <p:cNvPr id="12" name="Picture 1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477648" y="3188084"/>
            <a:ext cx="1187556" cy="1187556"/>
          </a:xfrm>
          <a:prstGeom prst="rect">
            <a:avLst/>
          </a:prstGeom>
        </p:spPr>
      </p:pic>
      <p:pic>
        <p:nvPicPr>
          <p:cNvPr id="13" name="Picture 12"/>
          <p:cNvPicPr>
            <a:picLocks noChangeAspect="1"/>
          </p:cNvPicPr>
          <p:nvPr/>
        </p:nvPicPr>
        <p:blipFill>
          <a:blip r:embed="rId8">
            <a:biLevel thresh="25000"/>
          </a:blip>
          <a:stretch>
            <a:fillRect/>
          </a:stretch>
        </p:blipFill>
        <p:spPr>
          <a:xfrm>
            <a:off x="5992115" y="4754373"/>
            <a:ext cx="1187658" cy="1187658"/>
          </a:xfrm>
          <a:prstGeom prst="rect">
            <a:avLst/>
          </a:prstGeom>
        </p:spPr>
      </p:pic>
      <p:pic>
        <p:nvPicPr>
          <p:cNvPr id="16" name="Picture 1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02808" y="2023082"/>
            <a:ext cx="1187556" cy="1187556"/>
          </a:xfrm>
          <a:prstGeom prst="rect">
            <a:avLst/>
          </a:prstGeom>
        </p:spPr>
      </p:pic>
      <p:pic>
        <p:nvPicPr>
          <p:cNvPr id="17" name="Picture 1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819226" y="3199943"/>
            <a:ext cx="1187556" cy="1187556"/>
          </a:xfrm>
          <a:prstGeom prst="rect">
            <a:avLst/>
          </a:prstGeom>
        </p:spPr>
      </p:pic>
      <p:sp>
        <p:nvSpPr>
          <p:cNvPr id="14" name="bandwidth arrows"/>
          <p:cNvSpPr/>
          <p:nvPr/>
        </p:nvSpPr>
        <p:spPr bwMode="auto">
          <a:xfrm>
            <a:off x="534987" y="2145207"/>
            <a:ext cx="3236856" cy="70818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Bandwidth in/out</a:t>
            </a:r>
          </a:p>
        </p:txBody>
      </p:sp>
      <p:sp>
        <p:nvSpPr>
          <p:cNvPr id="18" name="Bandwidth"/>
          <p:cNvSpPr/>
          <p:nvPr/>
        </p:nvSpPr>
        <p:spPr bwMode="auto">
          <a:xfrm>
            <a:off x="270733" y="2005949"/>
            <a:ext cx="3682142" cy="986704"/>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vail"/>
          <p:cNvSpPr/>
          <p:nvPr/>
        </p:nvSpPr>
        <p:spPr bwMode="auto">
          <a:xfrm>
            <a:off x="4297196" y="1909239"/>
            <a:ext cx="2814412" cy="2605258"/>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ompute"/>
          <p:cNvSpPr/>
          <p:nvPr/>
        </p:nvSpPr>
        <p:spPr bwMode="auto">
          <a:xfrm>
            <a:off x="5666702" y="4658769"/>
            <a:ext cx="186883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onnect arrows"/>
          <p:cNvSpPr/>
          <p:nvPr/>
        </p:nvSpPr>
        <p:spPr bwMode="auto">
          <a:xfrm>
            <a:off x="8529841" y="2224697"/>
            <a:ext cx="2359886" cy="549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Connectivity</a:t>
            </a:r>
          </a:p>
        </p:txBody>
      </p:sp>
      <p:sp>
        <p:nvSpPr>
          <p:cNvPr id="21" name="conn"/>
          <p:cNvSpPr/>
          <p:nvPr/>
        </p:nvSpPr>
        <p:spPr bwMode="auto">
          <a:xfrm>
            <a:off x="8347576" y="2004314"/>
            <a:ext cx="3042832" cy="989976"/>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network vpn"/>
          <p:cNvSpPr/>
          <p:nvPr/>
        </p:nvSpPr>
        <p:spPr bwMode="auto">
          <a:xfrm>
            <a:off x="8041089" y="4658769"/>
            <a:ext cx="150619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storage"/>
          <p:cNvSpPr/>
          <p:nvPr/>
        </p:nvSpPr>
        <p:spPr bwMode="auto">
          <a:xfrm>
            <a:off x="2394135" y="4658769"/>
            <a:ext cx="2615738"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8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15" grpId="0" animBg="1"/>
      <p:bldP spid="21" grpId="0" animBg="1"/>
      <p:bldP spid="22"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Microsoft Azure Cost Estimator Tool</a:t>
            </a:r>
          </a:p>
        </p:txBody>
      </p:sp>
      <p:sp>
        <p:nvSpPr>
          <p:cNvPr id="2" name="Down Arrow Callout 1"/>
          <p:cNvSpPr/>
          <p:nvPr/>
        </p:nvSpPr>
        <p:spPr bwMode="auto">
          <a:xfrm>
            <a:off x="123984" y="1106891"/>
            <a:ext cx="2484000" cy="972000"/>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Scan On Premise workload</a:t>
            </a:r>
          </a:p>
        </p:txBody>
      </p:sp>
      <p:sp>
        <p:nvSpPr>
          <p:cNvPr id="8" name="Down Arrow Callout 7"/>
          <p:cNvSpPr/>
          <p:nvPr/>
        </p:nvSpPr>
        <p:spPr bwMode="auto">
          <a:xfrm>
            <a:off x="123984" y="2144259"/>
            <a:ext cx="2484000" cy="972000"/>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Estimate the monthly usage</a:t>
            </a:r>
          </a:p>
        </p:txBody>
      </p:sp>
      <p:sp>
        <p:nvSpPr>
          <p:cNvPr id="9" name="Down Arrow Callout 8"/>
          <p:cNvSpPr/>
          <p:nvPr/>
        </p:nvSpPr>
        <p:spPr bwMode="auto">
          <a:xfrm>
            <a:off x="123984" y="3175214"/>
            <a:ext cx="2484000" cy="972000"/>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Map it to Azure instances</a:t>
            </a:r>
          </a:p>
        </p:txBody>
      </p:sp>
      <p:sp>
        <p:nvSpPr>
          <p:cNvPr id="10" name="Rectangle 9"/>
          <p:cNvSpPr/>
          <p:nvPr/>
        </p:nvSpPr>
        <p:spPr bwMode="auto">
          <a:xfrm>
            <a:off x="123984" y="5244881"/>
            <a:ext cx="2484000" cy="9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Estimate the monthly cost on Azure</a:t>
            </a:r>
          </a:p>
        </p:txBody>
      </p:sp>
      <p:sp>
        <p:nvSpPr>
          <p:cNvPr id="11" name="Down Arrow Callout 10"/>
          <p:cNvSpPr/>
          <p:nvPr/>
        </p:nvSpPr>
        <p:spPr bwMode="auto">
          <a:xfrm>
            <a:off x="123984" y="4199148"/>
            <a:ext cx="2484000" cy="972000"/>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Choose Currency and Region</a:t>
            </a:r>
          </a:p>
        </p:txBody>
      </p:sp>
      <p:sp>
        <p:nvSpPr>
          <p:cNvPr id="17" name="TextBox 16"/>
          <p:cNvSpPr txBox="1"/>
          <p:nvPr/>
        </p:nvSpPr>
        <p:spPr>
          <a:xfrm>
            <a:off x="0" y="6117905"/>
            <a:ext cx="5603716" cy="683264"/>
          </a:xfrm>
          <a:prstGeom prst="rect">
            <a:avLst/>
          </a:prstGeom>
          <a:noFill/>
        </p:spPr>
        <p:txBody>
          <a:bodyPr wrap="square" lIns="182880" tIns="146304" rIns="182880" bIns="146304" rtlCol="0">
            <a:spAutoFit/>
          </a:bodyPr>
          <a:lstStyle/>
          <a:p>
            <a:pPr algn="ctr">
              <a:lnSpc>
                <a:spcPct val="90000"/>
              </a:lnSpc>
            </a:pPr>
            <a:r>
              <a:rPr lang="en-US" sz="1400" dirty="0">
                <a:solidFill>
                  <a:schemeClr val="tx2"/>
                </a:solidFill>
              </a:rPr>
              <a:t>Scan your Environment and get the estimated cost of migrating workload to Azure </a:t>
            </a:r>
          </a:p>
        </p:txBody>
      </p:sp>
      <p:pic>
        <p:nvPicPr>
          <p:cNvPr id="21" name="Picture 20"/>
          <p:cNvPicPr>
            <a:picLocks noChangeAspect="1"/>
          </p:cNvPicPr>
          <p:nvPr/>
        </p:nvPicPr>
        <p:blipFill>
          <a:blip r:embed="rId3"/>
          <a:stretch>
            <a:fillRect/>
          </a:stretch>
        </p:blipFill>
        <p:spPr>
          <a:xfrm>
            <a:off x="2720309" y="1106891"/>
            <a:ext cx="2766189" cy="1554480"/>
          </a:xfrm>
          <a:prstGeom prst="rect">
            <a:avLst/>
          </a:prstGeom>
        </p:spPr>
      </p:pic>
      <p:sp>
        <p:nvSpPr>
          <p:cNvPr id="12" name="Down Arrow Callout 11"/>
          <p:cNvSpPr/>
          <p:nvPr/>
        </p:nvSpPr>
        <p:spPr bwMode="auto">
          <a:xfrm>
            <a:off x="6178345" y="1106891"/>
            <a:ext cx="2484000" cy="972000"/>
          </a:xfrm>
          <a:prstGeom prst="downArrowCallou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Select Azure Services </a:t>
            </a:r>
          </a:p>
        </p:txBody>
      </p:sp>
      <p:sp>
        <p:nvSpPr>
          <p:cNvPr id="13" name="Down Arrow Callout 12"/>
          <p:cNvSpPr/>
          <p:nvPr/>
        </p:nvSpPr>
        <p:spPr bwMode="auto">
          <a:xfrm>
            <a:off x="6178345" y="2144259"/>
            <a:ext cx="2484000" cy="972000"/>
          </a:xfrm>
          <a:prstGeom prst="downArrowCallou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Input required usage</a:t>
            </a:r>
          </a:p>
        </p:txBody>
      </p:sp>
      <p:sp>
        <p:nvSpPr>
          <p:cNvPr id="14" name="Down Arrow Callout 13"/>
          <p:cNvSpPr/>
          <p:nvPr/>
        </p:nvSpPr>
        <p:spPr bwMode="auto">
          <a:xfrm>
            <a:off x="6178345" y="3175214"/>
            <a:ext cx="2484000" cy="972000"/>
          </a:xfrm>
          <a:prstGeom prst="downArrowCallou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Bucket them to scenarios</a:t>
            </a:r>
          </a:p>
        </p:txBody>
      </p:sp>
      <p:sp>
        <p:nvSpPr>
          <p:cNvPr id="15" name="Rectangle 14"/>
          <p:cNvSpPr/>
          <p:nvPr/>
        </p:nvSpPr>
        <p:spPr bwMode="auto">
          <a:xfrm>
            <a:off x="6178345" y="5244881"/>
            <a:ext cx="2484000" cy="972000"/>
          </a:xfrm>
          <a:prstGeom prst="rec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Create cost estimate for the customer</a:t>
            </a:r>
          </a:p>
        </p:txBody>
      </p:sp>
      <p:sp>
        <p:nvSpPr>
          <p:cNvPr id="16" name="Down Arrow Callout 15"/>
          <p:cNvSpPr/>
          <p:nvPr/>
        </p:nvSpPr>
        <p:spPr bwMode="auto">
          <a:xfrm>
            <a:off x="6178345" y="4199148"/>
            <a:ext cx="2484000" cy="972000"/>
          </a:xfrm>
          <a:prstGeom prst="downArrowCallou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Choose Currency and Region</a:t>
            </a:r>
          </a:p>
        </p:txBody>
      </p:sp>
      <p:sp>
        <p:nvSpPr>
          <p:cNvPr id="18" name="TextBox 17"/>
          <p:cNvSpPr txBox="1"/>
          <p:nvPr/>
        </p:nvSpPr>
        <p:spPr>
          <a:xfrm>
            <a:off x="6200688" y="6117905"/>
            <a:ext cx="5603716" cy="683264"/>
          </a:xfrm>
          <a:prstGeom prst="rect">
            <a:avLst/>
          </a:prstGeom>
          <a:noFill/>
        </p:spPr>
        <p:txBody>
          <a:bodyPr wrap="square" lIns="182880" tIns="146304" rIns="182880" bIns="146304" rtlCol="0">
            <a:spAutoFit/>
          </a:bodyPr>
          <a:lstStyle/>
          <a:p>
            <a:pPr algn="ctr">
              <a:lnSpc>
                <a:spcPct val="90000"/>
              </a:lnSpc>
            </a:pPr>
            <a:r>
              <a:rPr lang="en-US" sz="1400" dirty="0">
                <a:solidFill>
                  <a:schemeClr val="tx2"/>
                </a:solidFill>
              </a:rPr>
              <a:t>Choose your environment and Azure services and create a cost estimate (proposal)</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6102" y="4647301"/>
            <a:ext cx="2768326" cy="155448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26102" y="2877096"/>
            <a:ext cx="2768326" cy="1554480"/>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6102" y="1106891"/>
            <a:ext cx="2766218" cy="1554480"/>
          </a:xfrm>
          <a:prstGeom prst="rect">
            <a:avLst/>
          </a:prstGeom>
        </p:spPr>
      </p:pic>
      <p:pic>
        <p:nvPicPr>
          <p:cNvPr id="26" name="Picture 25"/>
          <p:cNvPicPr>
            <a:picLocks noChangeAspect="1"/>
          </p:cNvPicPr>
          <p:nvPr/>
        </p:nvPicPr>
        <p:blipFill>
          <a:blip r:embed="rId7"/>
          <a:stretch>
            <a:fillRect/>
          </a:stretch>
        </p:blipFill>
        <p:spPr>
          <a:xfrm>
            <a:off x="2715976" y="2877096"/>
            <a:ext cx="2766223" cy="1554480"/>
          </a:xfrm>
          <a:prstGeom prst="rect">
            <a:avLst/>
          </a:prstGeom>
        </p:spPr>
      </p:pic>
      <p:pic>
        <p:nvPicPr>
          <p:cNvPr id="27" name="Picture 26"/>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715976" y="4647301"/>
            <a:ext cx="2716209" cy="1554480"/>
          </a:xfrm>
          <a:prstGeom prst="rect">
            <a:avLst/>
          </a:prstGeom>
        </p:spPr>
      </p:pic>
    </p:spTree>
    <p:extLst>
      <p:ext uri="{BB962C8B-B14F-4D97-AF65-F5344CB8AC3E}">
        <p14:creationId xmlns:p14="http://schemas.microsoft.com/office/powerpoint/2010/main" val="142696708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More Tips</a:t>
            </a:r>
            <a:endParaRPr lang="en-US" dirty="0"/>
          </a:p>
        </p:txBody>
      </p:sp>
      <p:sp>
        <p:nvSpPr>
          <p:cNvPr id="6" name="Content Placeholder 5"/>
          <p:cNvSpPr>
            <a:spLocks noGrp="1"/>
          </p:cNvSpPr>
          <p:nvPr>
            <p:ph sz="quarter" idx="10"/>
          </p:nvPr>
        </p:nvSpPr>
        <p:spPr/>
        <p:txBody>
          <a:bodyPr/>
          <a:lstStyle/>
          <a:p>
            <a:r>
              <a:rPr lang="en-US"/>
              <a:t>Follow our patterns &amp; practices guidance on github at github.com/mspnp (contributions welcomed!)</a:t>
            </a:r>
          </a:p>
          <a:p>
            <a:pPr lvl="1"/>
            <a:r>
              <a:rPr lang="en-US"/>
              <a:t>Cloud pattern guidance - </a:t>
            </a:r>
            <a:r>
              <a:rPr lang="en-US">
                <a:hlinkClick r:id="rId3"/>
              </a:rPr>
              <a:t>https://github.com/mspnp/azure-guidance</a:t>
            </a:r>
            <a:endParaRPr lang="en-US"/>
          </a:p>
          <a:p>
            <a:pPr lvl="1"/>
            <a:r>
              <a:rPr lang="en-US"/>
              <a:t>Common performance related anti-patterns - </a:t>
            </a:r>
            <a:r>
              <a:rPr lang="en-US">
                <a:hlinkClick r:id="rId4"/>
              </a:rPr>
              <a:t>https://github.com/mspnp/performance-optimization</a:t>
            </a:r>
            <a:endParaRPr lang="en-US"/>
          </a:p>
          <a:p>
            <a:endParaRPr lang="en-US"/>
          </a:p>
        </p:txBody>
      </p:sp>
    </p:spTree>
    <p:extLst>
      <p:ext uri="{BB962C8B-B14F-4D97-AF65-F5344CB8AC3E}">
        <p14:creationId xmlns:p14="http://schemas.microsoft.com/office/powerpoint/2010/main" val="154935947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Windows Azure Virtual Machine Readiness Assessments</a:t>
            </a:r>
          </a:p>
        </p:txBody>
      </p:sp>
      <p:pic>
        <p:nvPicPr>
          <p:cNvPr id="8" name="Content Placeholder 7"/>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1186248" y="1916284"/>
            <a:ext cx="9907588" cy="3251200"/>
          </a:xfrm>
          <a:prstGeom prst="rect">
            <a:avLst/>
          </a:prstGeom>
        </p:spPr>
      </p:pic>
      <p:sp>
        <p:nvSpPr>
          <p:cNvPr id="4" name="TextBox 3"/>
          <p:cNvSpPr txBox="1"/>
          <p:nvPr/>
        </p:nvSpPr>
        <p:spPr>
          <a:xfrm>
            <a:off x="418262" y="5670063"/>
            <a:ext cx="8884395"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Download here: </a:t>
            </a:r>
            <a:r>
              <a:rPr lang="en-US" sz="2353" dirty="0">
                <a:gradFill>
                  <a:gsLst>
                    <a:gs pos="2917">
                      <a:schemeClr val="tx1"/>
                    </a:gs>
                    <a:gs pos="30000">
                      <a:schemeClr val="tx1"/>
                    </a:gs>
                  </a:gsLst>
                  <a:lin ang="5400000" scaled="0"/>
                </a:gradFill>
                <a:hlinkClick r:id="rId4"/>
              </a:rPr>
              <a:t>http://go.microsoft.com/fwlink/?LinkID=335841</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4514273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205568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396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sz="quarter" idx="10"/>
          </p:nvPr>
        </p:nvSpPr>
        <p:spPr/>
        <p:txBody>
          <a:bodyPr/>
          <a:lstStyle/>
          <a:p>
            <a:r>
              <a:rPr lang="en-US"/>
              <a:t>Azure components</a:t>
            </a:r>
          </a:p>
          <a:p>
            <a:r>
              <a:rPr lang="en-US"/>
              <a:t>Best practices for AD in IaaS</a:t>
            </a:r>
          </a:p>
          <a:p>
            <a:r>
              <a:rPr lang="en-US"/>
              <a:t>Best practices for SQL database solutions</a:t>
            </a:r>
          </a:p>
          <a:p>
            <a:r>
              <a:rPr lang="en-US"/>
              <a:t>Migrating workloads</a:t>
            </a:r>
          </a:p>
          <a:p>
            <a:r>
              <a:rPr lang="en-US"/>
              <a:t>Designing complex solutions in the cloud</a:t>
            </a:r>
            <a:endParaRPr lang="en-US" dirty="0"/>
          </a:p>
        </p:txBody>
      </p:sp>
    </p:spTree>
    <p:extLst>
      <p:ext uri="{BB962C8B-B14F-4D97-AF65-F5344CB8AC3E}">
        <p14:creationId xmlns:p14="http://schemas.microsoft.com/office/powerpoint/2010/main" val="9477608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Common Misconceptions</a:t>
            </a:r>
            <a:endParaRPr lang="en-US" dirty="0"/>
          </a:p>
        </p:txBody>
      </p:sp>
      <p:sp>
        <p:nvSpPr>
          <p:cNvPr id="3" name="Content Placeholder 2"/>
          <p:cNvSpPr>
            <a:spLocks noGrp="1"/>
          </p:cNvSpPr>
          <p:nvPr>
            <p:ph sz="quarter" idx="10"/>
          </p:nvPr>
        </p:nvSpPr>
        <p:spPr/>
        <p:txBody>
          <a:bodyPr/>
          <a:lstStyle/>
          <a:p>
            <a:r>
              <a:rPr lang="en-US"/>
              <a:t>“Oh, it’s just VMs in the cloud”</a:t>
            </a:r>
          </a:p>
          <a:p>
            <a:r>
              <a:rPr lang="en-US"/>
              <a:t>“Just like private cloud on prem”</a:t>
            </a:r>
          </a:p>
          <a:p>
            <a:r>
              <a:rPr lang="en-US"/>
              <a:t>“Microsoft hosts a bunch of Hyper-V servers in their datacenter”</a:t>
            </a:r>
            <a:endParaRPr lang="en-US" dirty="0"/>
          </a:p>
        </p:txBody>
      </p:sp>
    </p:spTree>
    <p:extLst>
      <p:ext uri="{BB962C8B-B14F-4D97-AF65-F5344CB8AC3E}">
        <p14:creationId xmlns:p14="http://schemas.microsoft.com/office/powerpoint/2010/main" val="8186356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functionality for VM solutions</a:t>
            </a:r>
            <a:endParaRPr lang="en-US" dirty="0"/>
          </a:p>
        </p:txBody>
      </p:sp>
    </p:spTree>
    <p:extLst>
      <p:ext uri="{BB962C8B-B14F-4D97-AF65-F5344CB8AC3E}">
        <p14:creationId xmlns:p14="http://schemas.microsoft.com/office/powerpoint/2010/main" val="9290504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Azure functionality for VM solutions</a:t>
            </a:r>
          </a:p>
        </p:txBody>
      </p:sp>
      <p:sp>
        <p:nvSpPr>
          <p:cNvPr id="4" name="Content Placeholder 3"/>
          <p:cNvSpPr>
            <a:spLocks noGrp="1"/>
          </p:cNvSpPr>
          <p:nvPr>
            <p:ph sz="quarter" idx="10"/>
          </p:nvPr>
        </p:nvSpPr>
        <p:spPr>
          <a:xfrm>
            <a:off x="268288" y="1398397"/>
            <a:ext cx="11542503" cy="2092881"/>
          </a:xfrm>
        </p:spPr>
        <p:txBody>
          <a:bodyPr/>
          <a:lstStyle/>
          <a:p>
            <a:r>
              <a:rPr lang="en-US" dirty="0"/>
              <a:t>Availability sets</a:t>
            </a:r>
          </a:p>
          <a:p>
            <a:r>
              <a:rPr lang="en-US" dirty="0"/>
              <a:t>VM Extensions</a:t>
            </a:r>
          </a:p>
          <a:p>
            <a:r>
              <a:rPr lang="en-US" dirty="0"/>
              <a:t>VM Scale Sets</a:t>
            </a:r>
          </a:p>
        </p:txBody>
      </p:sp>
    </p:spTree>
    <p:extLst>
      <p:ext uri="{BB962C8B-B14F-4D97-AF65-F5344CB8AC3E}">
        <p14:creationId xmlns:p14="http://schemas.microsoft.com/office/powerpoint/2010/main" val="40151732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Sets</a:t>
            </a:r>
          </a:p>
        </p:txBody>
      </p:sp>
      <p:sp>
        <p:nvSpPr>
          <p:cNvPr id="3" name="Content Placeholder 2"/>
          <p:cNvSpPr>
            <a:spLocks noGrp="1"/>
          </p:cNvSpPr>
          <p:nvPr>
            <p:ph sz="quarter" idx="10"/>
          </p:nvPr>
        </p:nvSpPr>
        <p:spPr>
          <a:xfrm>
            <a:off x="268288" y="1398397"/>
            <a:ext cx="11542503" cy="5232202"/>
          </a:xfrm>
        </p:spPr>
        <p:txBody>
          <a:bodyPr/>
          <a:lstStyle/>
          <a:p>
            <a:r>
              <a:rPr lang="en-US" dirty="0"/>
              <a:t>Configure multiple virtual machines in an Availability Set for redundancy</a:t>
            </a:r>
          </a:p>
          <a:p>
            <a:r>
              <a:rPr lang="en-US" dirty="0"/>
              <a:t>Configure each application tier into separate Availability Sets</a:t>
            </a:r>
          </a:p>
          <a:p>
            <a:r>
              <a:rPr lang="en-US" dirty="0"/>
              <a:t>Combine the Load Balancer with Availability Sets</a:t>
            </a:r>
          </a:p>
          <a:p>
            <a:r>
              <a:rPr lang="en-US" dirty="0"/>
              <a:t>Availability Zones (future direction)</a:t>
            </a:r>
          </a:p>
          <a:p>
            <a:endParaRPr lang="en-US" dirty="0"/>
          </a:p>
          <a:p>
            <a:r>
              <a:rPr lang="en-US" dirty="0"/>
              <a:t>Covered in the Compute session</a:t>
            </a:r>
          </a:p>
        </p:txBody>
      </p:sp>
    </p:spTree>
    <p:extLst>
      <p:ext uri="{BB962C8B-B14F-4D97-AF65-F5344CB8AC3E}">
        <p14:creationId xmlns:p14="http://schemas.microsoft.com/office/powerpoint/2010/main" val="162884557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Si6khYzlkyrVos4K5M9a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2OvVCo6vkq03Vjg4.S3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9l9NeufaUkyPFRA.83Z63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b1983VOpEmU0wr94k0vw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vGr61WNdki.eSD0YWAa8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7_GorfjBkekVPy5q.vUk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55AWD6UKQE6pFXTv4a615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syk7PBBZgUWSERSSSn2RL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vjgi1NPmES_CR06LkW8U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sm_Ebaxzkavxl.gjxpu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st_8mR19kC7AFcemAGfS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FPeWQ5qC0eoD57KFP8.P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5ED3hNnC0eM0W79nIvJA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9o4gjgkR6Eqi0hx7h61P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UrKTQhLWI0.6RotMvc.uG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zRfGrefMEKA5663y1_l6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H3zB2H.PU.A.fPThsfE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jcCzLxp6kKxJ2QtwNY7z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M_Bhd7kN0e.ccdkPHan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pO4R7FZX0SY8qYeFNNHa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Qapz_X9J0SzpU9Ns9mf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89mGkgQSkyMpNxzur14X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yeVAcukSO0ytJrBVaFfq5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KSfZtI7JdkaCloDH1ei2i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voOIBsdDESuYT28.WKo9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yjUlPihOmkyniRdz.snXo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Hc9K5SQo0eeyyHYHXitY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wdOyLGtvEqPCVH9VP8w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vv9DVgGiESkU1azQy_zd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kvCcARgftEOW7rWIYtOb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kk0yDiLhiUi9_Hs0WKhnq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WaAnsLZjUyN9lw2gDRv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QZVrddex0WgaF2ReoZuG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w7Z3N8LFAEq9OzqAYFVlU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uZta6ZrwUaDTj7wXkVj2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0m9tiEH90uH50E17qhl4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9InUlYEgKkeFZ2EbBekQS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sgb4PJctLEyTNh2OoeEBM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wKk9nTZpZ064M2O9PAVnr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fM7RZFnoUaUckcTRqp_V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XByVUkVAEC398r0p14iH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bGNVWjO2UqtQuePkHiDL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Yw6mWD1.EScQG5dQBKVp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k58Milyf8EyDIkCtpDQqDQ"/>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9550</TotalTime>
  <Words>5009</Words>
  <Application>Microsoft Office PowerPoint</Application>
  <PresentationFormat>Widescreen</PresentationFormat>
  <Paragraphs>637</Paragraphs>
  <Slides>46</Slides>
  <Notes>40</Notes>
  <HiddenSlides>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Courier New</vt:lpstr>
      <vt:lpstr>Segoe UI</vt:lpstr>
      <vt:lpstr>Segoe UI Light</vt:lpstr>
      <vt:lpstr>Windows Azure</vt:lpstr>
      <vt:lpstr>think-cell Slide</vt:lpstr>
      <vt:lpstr>(DO NOT SHOW)</vt:lpstr>
      <vt:lpstr>Demo Prep Slide</vt:lpstr>
      <vt:lpstr>Demos</vt:lpstr>
      <vt:lpstr>PowerPoint Presentation</vt:lpstr>
      <vt:lpstr>Agenda</vt:lpstr>
      <vt:lpstr>Some Common Misconceptions</vt:lpstr>
      <vt:lpstr>Azure functionality for VM solutions</vt:lpstr>
      <vt:lpstr>Key Azure functionality for VM solutions</vt:lpstr>
      <vt:lpstr>Availability Sets</vt:lpstr>
      <vt:lpstr>VM Extensions</vt:lpstr>
      <vt:lpstr>PowerPoint Presentation</vt:lpstr>
      <vt:lpstr>VM Scale Sets</vt:lpstr>
      <vt:lpstr>Active Directory in Azure</vt:lpstr>
      <vt:lpstr>Why AD in the Azure?</vt:lpstr>
      <vt:lpstr>How Do Customers Run AD On Azure Today?</vt:lpstr>
      <vt:lpstr>Other considerations</vt:lpstr>
      <vt:lpstr>“NEW” AD in Azure in 10 steps</vt:lpstr>
      <vt:lpstr>Service Healing and AD</vt:lpstr>
      <vt:lpstr>How Domain Controllers are Impacted</vt:lpstr>
      <vt:lpstr>Azure + ADFS + Office 365</vt:lpstr>
      <vt:lpstr>AD on IaaS Tips</vt:lpstr>
      <vt:lpstr>Isolate AD Machines For Security</vt:lpstr>
      <vt:lpstr>SQL in Azure</vt:lpstr>
      <vt:lpstr>Why SQL in Azure IaaS?</vt:lpstr>
      <vt:lpstr>SQL Server VS. Azure SQL</vt:lpstr>
      <vt:lpstr>Migrating Database Server Options</vt:lpstr>
      <vt:lpstr>Microsoft Azure  SQL Server Templates</vt:lpstr>
      <vt:lpstr>PowerPoint Presentation</vt:lpstr>
      <vt:lpstr>SQL Server (or other I/O hogs)</vt:lpstr>
      <vt:lpstr>What about tempDB on the D:\?</vt:lpstr>
      <vt:lpstr>Disk Caching Best Practices for SQL Server</vt:lpstr>
      <vt:lpstr>Best Practices for SQL Server on Azure VMs</vt:lpstr>
      <vt:lpstr>SQL Server IaaS VM Extension</vt:lpstr>
      <vt:lpstr>Migrating workloads</vt:lpstr>
      <vt:lpstr>Workload Migration Process</vt:lpstr>
      <vt:lpstr>Understanding the Solution</vt:lpstr>
      <vt:lpstr>Preparing the base infrastructure</vt:lpstr>
      <vt:lpstr>Migrate</vt:lpstr>
      <vt:lpstr>Designing Complex Solutions in the Cloud</vt:lpstr>
      <vt:lpstr>Understand Service Limits, Quotas and Constraints</vt:lpstr>
      <vt:lpstr>Understanding the Cost Components</vt:lpstr>
      <vt:lpstr>Microsoft Azure Cost Estimator Tool</vt:lpstr>
      <vt:lpstr>More Tips</vt:lpstr>
      <vt:lpstr>Windows Azure Virtual Machine Readiness Assessments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Israel Vega Jr</dc:creator>
  <cp:lastModifiedBy>Kimmo Forss</cp:lastModifiedBy>
  <cp:revision>271</cp:revision>
  <dcterms:created xsi:type="dcterms:W3CDTF">2015-09-11T21:42:41Z</dcterms:created>
  <dcterms:modified xsi:type="dcterms:W3CDTF">2016-01-14T16:20:53Z</dcterms:modified>
</cp:coreProperties>
</file>