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60" r:id="rId6"/>
    <p:sldId id="259" r:id="rId7"/>
    <p:sldId id="279" r:id="rId8"/>
    <p:sldId id="261" r:id="rId9"/>
    <p:sldId id="267" r:id="rId10"/>
    <p:sldId id="262" r:id="rId11"/>
    <p:sldId id="268" r:id="rId12"/>
    <p:sldId id="265" r:id="rId13"/>
    <p:sldId id="264" r:id="rId14"/>
    <p:sldId id="278" r:id="rId15"/>
    <p:sldId id="277" r:id="rId16"/>
    <p:sldId id="271" r:id="rId17"/>
    <p:sldId id="269" r:id="rId18"/>
    <p:sldId id="270" r:id="rId19"/>
    <p:sldId id="266" r:id="rId20"/>
    <p:sldId id="273" r:id="rId21"/>
    <p:sldId id="275"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58254309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19450440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614682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7354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43"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89" indent="0">
              <a:buNone/>
              <a:defRPr/>
            </a:lvl2pPr>
            <a:lvl3pPr marL="588298" indent="0">
              <a:buNone/>
              <a:defRPr/>
            </a:lvl3pPr>
            <a:lvl4pPr marL="869886" indent="0">
              <a:buNone/>
              <a:defRPr/>
            </a:lvl4pPr>
            <a:lvl5pPr marL="1105205"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769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15"/>
            <p:custDataLst>
              <p:tags r:id="rId6"/>
            </p:custDataLst>
          </p:nvPr>
        </p:nvSpPr>
        <p:spPr>
          <a:xfrm>
            <a:off x="11367166" y="6437243"/>
            <a:ext cx="555596" cy="13448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ADACFB-7C71-4E89-89D2-7BBA40B7BFA9}" type="slidenum">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5434048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7258FFF-F925-446B-8502-81C933981705}" type="slidenum">
              <a:rPr kumimoji="0" sz="1800" b="0" i="0" u="none" strike="noStrike" kern="1200" cap="none" spc="0" normalizeH="0" baseline="0" noProof="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4501203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2" y="6437242"/>
            <a:ext cx="3859607" cy="13448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a:xfrm>
            <a:off x="11367170" y="6437242"/>
            <a:ext cx="555596" cy="13448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800" b="0" i="0" u="none" strike="noStrike" kern="1200" cap="none" spc="0" normalizeH="0" baseline="0" noProof="0" smtClean="0">
                <a:ln>
                  <a:noFill/>
                </a:ln>
                <a:solidFill>
                  <a:prstClr val="white"/>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6836328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2"/>
            <a:ext cx="3859607" cy="13448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a:xfrm>
            <a:off x="11367170" y="6437242"/>
            <a:ext cx="555596" cy="13448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7258FFF-F925-446B-8502-81C933981705}" type="slidenum">
              <a:rPr kumimoji="0" sz="1800" b="0" i="0" u="none" strike="noStrike" kern="1200" cap="none" spc="0" normalizeH="0" baseline="0" noProof="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6945350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6"/>
              </a:lnSpc>
              <a:defRPr sz="5687"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7258FFF-F925-446B-8502-81C933981705}" type="slidenum">
              <a:rPr kumimoji="0" sz="1800" b="0" i="0" u="none" strike="noStrike" kern="1200" cap="none" spc="0" normalizeH="0" baseline="0" noProof="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69238" y="2801420"/>
            <a:ext cx="7519275" cy="2852063"/>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5808664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sp>
        <p:nvSpPr>
          <p:cNvPr id="3" name="Slide Number Placeholder 2"/>
          <p:cNvSpPr>
            <a:spLocks noGrp="1"/>
          </p:cNvSpPr>
          <p:nvPr>
            <p:ph type="sldNum"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800" b="0" i="0" u="none" strike="noStrike" kern="1200" cap="none" spc="0" normalizeH="0" baseline="0" noProof="0" smtClean="0">
                <a:ln>
                  <a:noFill/>
                </a:ln>
                <a:solidFill>
                  <a:prstClr val="white"/>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16997639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3DCEB3-C8E2-4250-8022-72DFA341052C}"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2D448-8338-4B6D-8DFB-743B853071FB}" type="slidenum">
              <a:rPr lang="en-US" smtClean="0"/>
              <a:t>‹#›</a:t>
            </a:fld>
            <a:endParaRPr lang="en-US"/>
          </a:p>
        </p:txBody>
      </p:sp>
    </p:spTree>
    <p:extLst>
      <p:ext uri="{BB962C8B-B14F-4D97-AF65-F5344CB8AC3E}">
        <p14:creationId xmlns:p14="http://schemas.microsoft.com/office/powerpoint/2010/main" val="191115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a:ln>
                  <a:noFill/>
                </a:ln>
                <a:solidFill>
                  <a:srgbClr val="0070C0"/>
                </a:solidFill>
                <a:effectLst/>
                <a:uLnTx/>
                <a:uFillTx/>
                <a:latin typeface="Segoe UI Light"/>
                <a:ea typeface="+mn-ea"/>
                <a:cs typeface="+mn-cs"/>
              </a:rPr>
              <a:t>SAP on Azure Automation</a:t>
            </a:r>
            <a:endParaRPr kumimoji="0" lang="en-US" sz="3600" b="0" i="0" u="none" strike="noStrike" kern="1200" cap="none" spc="0" normalizeH="0" baseline="0" noProof="0" dirty="0">
              <a:ln>
                <a:noFill/>
              </a:ln>
              <a:solidFill>
                <a:srgbClr val="0070C0"/>
              </a:solidFill>
              <a:effectLst/>
              <a:uLnTx/>
              <a:uFillTx/>
              <a:latin typeface="Segoe UI Light"/>
              <a:ea typeface="+mn-ea"/>
              <a:cs typeface="+mn-cs"/>
            </a:endParaRPr>
          </a:p>
        </p:txBody>
      </p:sp>
    </p:spTree>
    <p:extLst>
      <p:ext uri="{BB962C8B-B14F-4D97-AF65-F5344CB8AC3E}">
        <p14:creationId xmlns:p14="http://schemas.microsoft.com/office/powerpoint/2010/main" val="7670263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093718"/>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4718307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2246465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55261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034370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294984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8948540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1"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6965010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8424"/>
            <a:ext cx="9144000" cy="2387600"/>
          </a:xfrm>
        </p:spPr>
        <p:txBody>
          <a:bodyPr/>
          <a:lstStyle/>
          <a:p>
            <a:r>
              <a:rPr lang="en-US"/>
              <a:t>ERP6 eHP8 for HANA</a:t>
            </a:r>
            <a:br>
              <a:rPr lang="en-US"/>
            </a:br>
            <a:r>
              <a:rPr lang="en-US"/>
              <a:t>Automation</a:t>
            </a:r>
          </a:p>
        </p:txBody>
      </p:sp>
      <p:sp>
        <p:nvSpPr>
          <p:cNvPr id="4" name="TextBox 3"/>
          <p:cNvSpPr txBox="1"/>
          <p:nvPr/>
        </p:nvSpPr>
        <p:spPr>
          <a:xfrm>
            <a:off x="499730" y="5497033"/>
            <a:ext cx="7839518" cy="1446550"/>
          </a:xfrm>
          <a:prstGeom prst="rect">
            <a:avLst/>
          </a:prstGeom>
          <a:noFill/>
        </p:spPr>
        <p:txBody>
          <a:bodyPr wrap="non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Ben Trinh – AzureCAT Principal Program Manager</a:t>
            </a:r>
          </a:p>
          <a:p>
            <a:pPr>
              <a:lnSpc>
                <a:spcPct val="90000"/>
              </a:lnSpc>
              <a:spcAft>
                <a:spcPts val="600"/>
              </a:spcAft>
            </a:pPr>
            <a:r>
              <a:rPr lang="en-US" sz="2400">
                <a:gradFill>
                  <a:gsLst>
                    <a:gs pos="2917">
                      <a:schemeClr val="tx1"/>
                    </a:gs>
                    <a:gs pos="30000">
                      <a:schemeClr val="tx1"/>
                    </a:gs>
                  </a:gsLst>
                  <a:lin ang="5400000" scaled="0"/>
                </a:gradFill>
              </a:rPr>
              <a:t>Ross Sponholtz - AzureCAT Principal Program Manager</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6977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HANA Server Configuration</a:t>
            </a:r>
          </a:p>
        </p:txBody>
      </p:sp>
    </p:spTree>
    <p:extLst>
      <p:ext uri="{BB962C8B-B14F-4D97-AF65-F5344CB8AC3E}">
        <p14:creationId xmlns:p14="http://schemas.microsoft.com/office/powerpoint/2010/main" val="30516295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Configuration of Azure VMs</a:t>
            </a:r>
          </a:p>
        </p:txBody>
      </p:sp>
      <p:sp>
        <p:nvSpPr>
          <p:cNvPr id="3" name="Content Placeholder 2"/>
          <p:cNvSpPr>
            <a:spLocks noGrp="1"/>
          </p:cNvSpPr>
          <p:nvPr>
            <p:ph sz="quarter" idx="10"/>
          </p:nvPr>
        </p:nvSpPr>
        <p:spPr>
          <a:xfrm>
            <a:off x="268288" y="1398397"/>
            <a:ext cx="11542503" cy="3785652"/>
          </a:xfrm>
        </p:spPr>
        <p:txBody>
          <a:bodyPr/>
          <a:lstStyle/>
          <a:p>
            <a:r>
              <a:rPr lang="en-US" dirty="0"/>
              <a:t>For HANA machine:</a:t>
            </a:r>
          </a:p>
          <a:p>
            <a:pPr lvl="1"/>
            <a:r>
              <a:rPr lang="en-US" dirty="0"/>
              <a:t>Configure the VM Operating System</a:t>
            </a:r>
          </a:p>
          <a:p>
            <a:pPr lvl="1"/>
            <a:r>
              <a:rPr lang="en-US" dirty="0"/>
              <a:t>Attach &amp; Provision premium disk</a:t>
            </a:r>
          </a:p>
          <a:p>
            <a:pPr lvl="1"/>
            <a:r>
              <a:rPr lang="en-US" dirty="0"/>
              <a:t>Attach Azure Disk share</a:t>
            </a:r>
          </a:p>
          <a:p>
            <a:pPr lvl="1"/>
            <a:r>
              <a:rPr lang="en-US" dirty="0"/>
              <a:t>Prepare for Hana Installation</a:t>
            </a:r>
          </a:p>
          <a:p>
            <a:pPr lvl="1"/>
            <a:r>
              <a:rPr lang="en-US" dirty="0"/>
              <a:t>Perform HDBLCM installation</a:t>
            </a:r>
          </a:p>
        </p:txBody>
      </p:sp>
    </p:spTree>
    <p:extLst>
      <p:ext uri="{BB962C8B-B14F-4D97-AF65-F5344CB8AC3E}">
        <p14:creationId xmlns:p14="http://schemas.microsoft.com/office/powerpoint/2010/main" val="7198671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Hdblcm</a:t>
            </a:r>
            <a:r>
              <a:rPr lang="en-US" dirty="0"/>
              <a:t> install in batch mode</a:t>
            </a:r>
          </a:p>
        </p:txBody>
      </p:sp>
      <p:sp>
        <p:nvSpPr>
          <p:cNvPr id="3" name="Content Placeholder 2"/>
          <p:cNvSpPr>
            <a:spLocks noGrp="1"/>
          </p:cNvSpPr>
          <p:nvPr>
            <p:ph sz="quarter" idx="10"/>
          </p:nvPr>
        </p:nvSpPr>
        <p:spPr>
          <a:xfrm>
            <a:off x="268288" y="1398397"/>
            <a:ext cx="11542503" cy="4659737"/>
          </a:xfrm>
        </p:spPr>
        <p:txBody>
          <a:bodyPr/>
          <a:lstStyle/>
          <a:p>
            <a:pPr marL="742950" indent="-742950">
              <a:buFont typeface="+mj-lt"/>
              <a:buAutoNum type="arabicPeriod"/>
            </a:pPr>
            <a:r>
              <a:rPr lang="en-US" dirty="0"/>
              <a:t>Have the SAP software media </a:t>
            </a:r>
          </a:p>
          <a:p>
            <a:pPr marL="742950" indent="-742950">
              <a:buFont typeface="+mj-lt"/>
              <a:buAutoNum type="arabicPeriod"/>
            </a:pPr>
            <a:r>
              <a:rPr lang="en-US" dirty="0"/>
              <a:t>Generate config files templates with </a:t>
            </a:r>
            <a:r>
              <a:rPr lang="en-US" dirty="0" err="1"/>
              <a:t>hdblcm</a:t>
            </a:r>
            <a:endParaRPr lang="en-US" dirty="0"/>
          </a:p>
          <a:p>
            <a:pPr lvl="1"/>
            <a:r>
              <a:rPr lang="en-US" sz="2800" dirty="0"/>
              <a:t># ./</a:t>
            </a:r>
            <a:r>
              <a:rPr lang="en-US" sz="2800" dirty="0" err="1"/>
              <a:t>hdblcm</a:t>
            </a:r>
            <a:r>
              <a:rPr lang="en-US" sz="2800" dirty="0"/>
              <a:t> –action install –</a:t>
            </a:r>
            <a:r>
              <a:rPr lang="en-US" sz="2800" dirty="0" err="1"/>
              <a:t>dump_configfile_template</a:t>
            </a:r>
            <a:r>
              <a:rPr lang="en-US" sz="2800" dirty="0"/>
              <a:t>=/root/</a:t>
            </a:r>
            <a:r>
              <a:rPr lang="en-US" sz="2800" dirty="0" err="1"/>
              <a:t>HDB_BatchInst</a:t>
            </a:r>
            <a:r>
              <a:rPr lang="en-US" sz="2800" dirty="0"/>
              <a:t>  (arbitrary filename)</a:t>
            </a:r>
          </a:p>
          <a:p>
            <a:pPr marL="742950" lvl="1" indent="-742950">
              <a:buFont typeface="+mj-lt"/>
              <a:buAutoNum type="arabicPeriod" startAt="2"/>
            </a:pPr>
            <a:r>
              <a:rPr lang="en-US" sz="4000" dirty="0"/>
              <a:t>Edit config file with specific SID, hostname, passwords etc.</a:t>
            </a:r>
          </a:p>
          <a:p>
            <a:pPr marL="742950" lvl="1" indent="-742950">
              <a:buFont typeface="+mj-lt"/>
              <a:buAutoNum type="arabicPeriod" startAt="2"/>
            </a:pPr>
            <a:r>
              <a:rPr lang="en-US" sz="4000" dirty="0"/>
              <a:t>Run the </a:t>
            </a:r>
            <a:r>
              <a:rPr lang="en-US" sz="4000" dirty="0" err="1"/>
              <a:t>hdblcm</a:t>
            </a:r>
            <a:r>
              <a:rPr lang="en-US" sz="4000" dirty="0"/>
              <a:t> command in batch mode</a:t>
            </a:r>
          </a:p>
          <a:p>
            <a:pPr lvl="1"/>
            <a:r>
              <a:rPr lang="en-US" sz="2800" dirty="0"/>
              <a:t># ./</a:t>
            </a:r>
            <a:r>
              <a:rPr lang="en-US" sz="2800" dirty="0" err="1"/>
              <a:t>hdblcm</a:t>
            </a:r>
            <a:r>
              <a:rPr lang="en-US" sz="2800" dirty="0"/>
              <a:t> -b --</a:t>
            </a:r>
            <a:r>
              <a:rPr lang="en-US" sz="2800" dirty="0" err="1"/>
              <a:t>configfile</a:t>
            </a:r>
            <a:r>
              <a:rPr lang="en-US" sz="2800" dirty="0"/>
              <a:t> /root/</a:t>
            </a:r>
            <a:r>
              <a:rPr lang="en-US" sz="2800" dirty="0" err="1"/>
              <a:t>HDB_BatchInst</a:t>
            </a:r>
            <a:endParaRPr lang="en-US" sz="2800" dirty="0"/>
          </a:p>
        </p:txBody>
      </p:sp>
    </p:spTree>
    <p:extLst>
      <p:ext uri="{BB962C8B-B14F-4D97-AF65-F5344CB8AC3E}">
        <p14:creationId xmlns:p14="http://schemas.microsoft.com/office/powerpoint/2010/main" val="6799541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Server Configuration</a:t>
            </a:r>
          </a:p>
        </p:txBody>
      </p:sp>
    </p:spTree>
    <p:extLst>
      <p:ext uri="{BB962C8B-B14F-4D97-AF65-F5344CB8AC3E}">
        <p14:creationId xmlns:p14="http://schemas.microsoft.com/office/powerpoint/2010/main" val="4838054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Configuration of Azure VMs</a:t>
            </a:r>
          </a:p>
        </p:txBody>
      </p:sp>
      <p:sp>
        <p:nvSpPr>
          <p:cNvPr id="3" name="Content Placeholder 2"/>
          <p:cNvSpPr>
            <a:spLocks noGrp="1"/>
          </p:cNvSpPr>
          <p:nvPr>
            <p:ph sz="quarter" idx="10"/>
          </p:nvPr>
        </p:nvSpPr>
        <p:spPr>
          <a:xfrm>
            <a:off x="268288" y="1398397"/>
            <a:ext cx="11542503" cy="4782848"/>
          </a:xfrm>
        </p:spPr>
        <p:txBody>
          <a:bodyPr/>
          <a:lstStyle/>
          <a:p>
            <a:r>
              <a:rPr lang="en-US" dirty="0"/>
              <a:t>For DI/CI machine:</a:t>
            </a:r>
          </a:p>
          <a:p>
            <a:pPr lvl="1"/>
            <a:r>
              <a:rPr lang="en-US" dirty="0"/>
              <a:t>Configure the VM Operating System</a:t>
            </a:r>
          </a:p>
          <a:p>
            <a:pPr lvl="1"/>
            <a:r>
              <a:rPr lang="en-US" dirty="0"/>
              <a:t>Attach &amp; Provision premium disk (to speed installation)</a:t>
            </a:r>
          </a:p>
          <a:p>
            <a:pPr lvl="1"/>
            <a:r>
              <a:rPr lang="en-US" dirty="0"/>
              <a:t>Attach Azure Disk share</a:t>
            </a:r>
          </a:p>
          <a:p>
            <a:pPr lvl="1"/>
            <a:r>
              <a:rPr lang="en-US" dirty="0"/>
              <a:t>Prepare for App Server installation</a:t>
            </a:r>
          </a:p>
          <a:p>
            <a:pPr lvl="1"/>
            <a:r>
              <a:rPr lang="en-US" dirty="0"/>
              <a:t>Starting the actual installation is a command line task, to separate deployment of the VM from the software install</a:t>
            </a:r>
          </a:p>
        </p:txBody>
      </p:sp>
    </p:spTree>
    <p:extLst>
      <p:ext uri="{BB962C8B-B14F-4D97-AF65-F5344CB8AC3E}">
        <p14:creationId xmlns:p14="http://schemas.microsoft.com/office/powerpoint/2010/main" val="20833159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SWPM Setup </a:t>
            </a:r>
            <a:r>
              <a:rPr lang="en-US" dirty="0"/>
              <a:t>process</a:t>
            </a:r>
          </a:p>
        </p:txBody>
      </p:sp>
      <p:sp>
        <p:nvSpPr>
          <p:cNvPr id="3" name="Content Placeholder 2"/>
          <p:cNvSpPr>
            <a:spLocks noGrp="1"/>
          </p:cNvSpPr>
          <p:nvPr>
            <p:ph sz="quarter" idx="10"/>
          </p:nvPr>
        </p:nvSpPr>
        <p:spPr>
          <a:xfrm>
            <a:off x="268288" y="1398397"/>
            <a:ext cx="11542503" cy="4179606"/>
          </a:xfrm>
        </p:spPr>
        <p:txBody>
          <a:bodyPr/>
          <a:lstStyle/>
          <a:p>
            <a:r>
              <a:rPr lang="en-US" sz="3200"/>
              <a:t>Step through SAPinst interactively to generate the inifile.xml</a:t>
            </a:r>
          </a:p>
          <a:p>
            <a:r>
              <a:rPr lang="en-US" sz="3200"/>
              <a:t>Create the start_dir.cd file by listing all paths to install media</a:t>
            </a:r>
          </a:p>
          <a:p>
            <a:r>
              <a:rPr lang="en-US" sz="3200"/>
              <a:t>Create an install directory at any location with any name</a:t>
            </a:r>
          </a:p>
          <a:p>
            <a:r>
              <a:rPr lang="en-US" sz="3200"/>
              <a:t>Drop the inifile.xml, doc.dtd, keydb.dtd, start_dir.cd files onto the install directory just created</a:t>
            </a:r>
          </a:p>
          <a:p>
            <a:r>
              <a:rPr lang="en-US" sz="3200"/>
              <a:t>Find the PRODUCT_ID from the inifile.xml embedded in the </a:t>
            </a:r>
            <a:r>
              <a:rPr lang="en-US" sz="3600"/>
              <a:t>installation service </a:t>
            </a:r>
            <a:r>
              <a:rPr lang="en-US" sz="3200"/>
              <a:t>statement at the beginning of the file (tail- end of a long string)</a:t>
            </a:r>
          </a:p>
        </p:txBody>
      </p:sp>
    </p:spTree>
    <p:extLst>
      <p:ext uri="{BB962C8B-B14F-4D97-AF65-F5344CB8AC3E}">
        <p14:creationId xmlns:p14="http://schemas.microsoft.com/office/powerpoint/2010/main" val="38432152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Silent install directory</a:t>
            </a:r>
          </a:p>
        </p:txBody>
      </p:sp>
      <p:sp>
        <p:nvSpPr>
          <p:cNvPr id="3" name="Content Placeholder 2"/>
          <p:cNvSpPr>
            <a:spLocks noGrp="1"/>
          </p:cNvSpPr>
          <p:nvPr>
            <p:ph sz="quarter" idx="10"/>
          </p:nvPr>
        </p:nvSpPr>
        <p:spPr>
          <a:xfrm>
            <a:off x="268288" y="1398397"/>
            <a:ext cx="11542503" cy="3582519"/>
          </a:xfrm>
        </p:spPr>
        <p:txBody>
          <a:bodyPr/>
          <a:lstStyle/>
          <a:p>
            <a:r>
              <a:rPr lang="en-US"/>
              <a:t>Make a dir for the silent install</a:t>
            </a:r>
          </a:p>
          <a:p>
            <a:r>
              <a:rPr lang="en-US"/>
              <a:t>It will start with the below files:</a:t>
            </a:r>
          </a:p>
          <a:p>
            <a:pPr lvl="1"/>
            <a:r>
              <a:rPr lang="en-US" sz="3200"/>
              <a:t>Inifile.xml (generated via SAPInstgui, contains parameters)</a:t>
            </a:r>
          </a:p>
          <a:p>
            <a:pPr lvl="1"/>
            <a:r>
              <a:rPr lang="en-US" sz="3200"/>
              <a:t>Keydb.dtd (copied from /tmp/sapinst_instdir)</a:t>
            </a:r>
          </a:p>
          <a:p>
            <a:pPr lvl="1"/>
            <a:r>
              <a:rPr lang="en-US" sz="3200"/>
              <a:t>Doc.dtd (copied from /tmp/sapinst_instdir)</a:t>
            </a:r>
          </a:p>
          <a:p>
            <a:pPr lvl="1"/>
            <a:r>
              <a:rPr lang="en-US" sz="3200"/>
              <a:t>start_dir.cd (created, contains paths to install media)</a:t>
            </a:r>
          </a:p>
        </p:txBody>
      </p:sp>
    </p:spTree>
    <p:extLst>
      <p:ext uri="{BB962C8B-B14F-4D97-AF65-F5344CB8AC3E}">
        <p14:creationId xmlns:p14="http://schemas.microsoft.com/office/powerpoint/2010/main" val="3940995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SAP inifile.xml</a:t>
            </a:r>
          </a:p>
        </p:txBody>
      </p:sp>
      <p:sp>
        <p:nvSpPr>
          <p:cNvPr id="3" name="Content Placeholder 2"/>
          <p:cNvSpPr>
            <a:spLocks noGrp="1"/>
          </p:cNvSpPr>
          <p:nvPr>
            <p:ph sz="quarter" idx="10"/>
          </p:nvPr>
        </p:nvSpPr>
        <p:spPr>
          <a:xfrm>
            <a:off x="268288" y="1398397"/>
            <a:ext cx="11542503" cy="3877985"/>
          </a:xfrm>
        </p:spPr>
        <p:txBody>
          <a:bodyPr/>
          <a:lstStyle/>
          <a:p>
            <a:r>
              <a:rPr lang="en-US" dirty="0"/>
              <a:t>The inifile.xml captures your SAP installation configuration parameter values</a:t>
            </a:r>
          </a:p>
          <a:p>
            <a:r>
              <a:rPr lang="en-US" dirty="0"/>
              <a:t>Generated by </a:t>
            </a:r>
            <a:r>
              <a:rPr lang="en-US" dirty="0" err="1"/>
              <a:t>SAPInst</a:t>
            </a:r>
            <a:r>
              <a:rPr lang="en-US" dirty="0"/>
              <a:t> install interaction</a:t>
            </a:r>
          </a:p>
          <a:p>
            <a:r>
              <a:rPr lang="en-US" dirty="0"/>
              <a:t>Specific to the SAP application</a:t>
            </a:r>
          </a:p>
          <a:p>
            <a:r>
              <a:rPr lang="en-US" dirty="0"/>
              <a:t>Specific to the underlying infrastructure and file structure</a:t>
            </a:r>
          </a:p>
        </p:txBody>
      </p:sp>
    </p:spTree>
    <p:extLst>
      <p:ext uri="{BB962C8B-B14F-4D97-AF65-F5344CB8AC3E}">
        <p14:creationId xmlns:p14="http://schemas.microsoft.com/office/powerpoint/2010/main" val="40634363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SAPInst</a:t>
            </a:r>
            <a:r>
              <a:rPr lang="en-US" dirty="0"/>
              <a:t> sample steps</a:t>
            </a:r>
          </a:p>
        </p:txBody>
      </p:sp>
      <p:pic>
        <p:nvPicPr>
          <p:cNvPr id="7" name="Picture 6"/>
          <p:cNvPicPr/>
          <p:nvPr/>
        </p:nvPicPr>
        <p:blipFill>
          <a:blip r:embed="rId2"/>
          <a:stretch>
            <a:fillRect/>
          </a:stretch>
        </p:blipFill>
        <p:spPr>
          <a:xfrm>
            <a:off x="7365156" y="516379"/>
            <a:ext cx="3477015" cy="4879586"/>
          </a:xfrm>
          <a:prstGeom prst="rect">
            <a:avLst/>
          </a:prstGeom>
        </p:spPr>
      </p:pic>
      <p:pic>
        <p:nvPicPr>
          <p:cNvPr id="8" name="Picture 7"/>
          <p:cNvPicPr/>
          <p:nvPr/>
        </p:nvPicPr>
        <p:blipFill>
          <a:blip r:embed="rId3"/>
          <a:stretch>
            <a:fillRect/>
          </a:stretch>
        </p:blipFill>
        <p:spPr>
          <a:xfrm>
            <a:off x="622160" y="1190767"/>
            <a:ext cx="5943600" cy="3955415"/>
          </a:xfrm>
          <a:prstGeom prst="rect">
            <a:avLst/>
          </a:prstGeom>
        </p:spPr>
      </p:pic>
      <p:sp>
        <p:nvSpPr>
          <p:cNvPr id="9" name="TextBox 8"/>
          <p:cNvSpPr txBox="1"/>
          <p:nvPr/>
        </p:nvSpPr>
        <p:spPr>
          <a:xfrm>
            <a:off x="439750" y="5482616"/>
            <a:ext cx="11528155" cy="1126462"/>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00"/>
                </a:solidFill>
              </a:rPr>
              <a:t>Stop your interaction with </a:t>
            </a:r>
            <a:r>
              <a:rPr lang="en-US" sz="2000" dirty="0" err="1">
                <a:solidFill>
                  <a:srgbClr val="FFFF00"/>
                </a:solidFill>
              </a:rPr>
              <a:t>SAPinst</a:t>
            </a:r>
            <a:r>
              <a:rPr lang="en-US" sz="2000" dirty="0">
                <a:solidFill>
                  <a:srgbClr val="FFFF00"/>
                </a:solidFill>
              </a:rPr>
              <a:t> at the Summary screen and go copy the inifile.xml file from your SAP installation directory by default is </a:t>
            </a:r>
            <a:r>
              <a:rPr lang="en-US" sz="2000">
                <a:solidFill>
                  <a:srgbClr val="FFFF00"/>
                </a:solidFill>
              </a:rPr>
              <a:t>at \tmp\</a:t>
            </a:r>
            <a:r>
              <a:rPr lang="en-US" sz="2000" dirty="0" err="1">
                <a:solidFill>
                  <a:srgbClr val="FFFF00"/>
                </a:solidFill>
              </a:rPr>
              <a:t>sapinst_instdir</a:t>
            </a:r>
            <a:r>
              <a:rPr lang="en-US" sz="2000" dirty="0">
                <a:solidFill>
                  <a:srgbClr val="FFFF00"/>
                </a:solidFill>
              </a:rPr>
              <a:t> and drop it in your silent install directory. Then terminate </a:t>
            </a:r>
            <a:r>
              <a:rPr lang="en-US" sz="2000" dirty="0" err="1">
                <a:solidFill>
                  <a:srgbClr val="FFFF00"/>
                </a:solidFill>
              </a:rPr>
              <a:t>SAPinst</a:t>
            </a:r>
            <a:r>
              <a:rPr lang="en-US" sz="2000" dirty="0">
                <a:solidFill>
                  <a:srgbClr val="FFFF00"/>
                </a:solidFill>
              </a:rPr>
              <a:t> and ensure it </a:t>
            </a:r>
            <a:r>
              <a:rPr lang="en-US" sz="2000">
                <a:solidFill>
                  <a:srgbClr val="FFFF00"/>
                </a:solidFill>
              </a:rPr>
              <a:t>completely exit</a:t>
            </a:r>
            <a:endParaRPr lang="en-US" sz="2000" dirty="0">
              <a:solidFill>
                <a:srgbClr val="FFFF00"/>
              </a:solidFill>
            </a:endParaRPr>
          </a:p>
        </p:txBody>
      </p:sp>
    </p:spTree>
    <p:extLst>
      <p:ext uri="{BB962C8B-B14F-4D97-AF65-F5344CB8AC3E}">
        <p14:creationId xmlns:p14="http://schemas.microsoft.com/office/powerpoint/2010/main" val="20384563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inifile.xml</a:t>
            </a:r>
          </a:p>
        </p:txBody>
      </p:sp>
      <p:sp>
        <p:nvSpPr>
          <p:cNvPr id="3" name="Content Placeholder 2"/>
          <p:cNvSpPr>
            <a:spLocks noGrp="1"/>
          </p:cNvSpPr>
          <p:nvPr>
            <p:ph sz="quarter" idx="10"/>
          </p:nvPr>
        </p:nvSpPr>
        <p:spPr>
          <a:xfrm>
            <a:off x="268288" y="1398397"/>
            <a:ext cx="11542503" cy="5032147"/>
          </a:xfrm>
        </p:spPr>
        <p:txBody>
          <a:bodyPr/>
          <a:lstStyle/>
          <a:p>
            <a:pPr marL="0" indent="0">
              <a:buNone/>
            </a:pPr>
            <a:r>
              <a:rPr lang="en-US" sz="1400"/>
              <a:t>&lt;?xml version="1.0" encoding="UTF-8" standalone="no"?&gt;</a:t>
            </a:r>
          </a:p>
          <a:p>
            <a:pPr marL="0" indent="0">
              <a:buNone/>
            </a:pPr>
            <a:r>
              <a:rPr lang="en-US" sz="1400"/>
              <a:t>&lt;?xml-stylesheet type="text/xsl" href="keydb.xsl" ?&gt;</a:t>
            </a:r>
          </a:p>
          <a:p>
            <a:pPr marL="0" indent="0">
              <a:buNone/>
            </a:pPr>
            <a:r>
              <a:rPr lang="en-US" sz="1400"/>
              <a:t>&lt;!DOCTYPE tables SYSTEM "keydb.dtd" &gt;</a:t>
            </a:r>
          </a:p>
          <a:p>
            <a:pPr marL="0" indent="0">
              <a:buNone/>
            </a:pPr>
            <a:r>
              <a:rPr lang="en-US" sz="1400"/>
              <a:t>&lt;!-- Installation service 'SAP Business Suite 7i 2016 &gt; EHP8 for SAP ERP 6.0 ABAP &gt; SAP HANA Database &gt; SAP Systems &gt; Application Server ABAP &gt; Standard System &gt; Standard System', product id 'NW_ABAP_OneHost:BS2016.ERP608.HDB.PD' --&gt;</a:t>
            </a:r>
          </a:p>
          <a:p>
            <a:pPr marL="0" indent="0">
              <a:buNone/>
            </a:pPr>
            <a:r>
              <a:rPr lang="en-US" sz="1400"/>
              <a:t>&lt;tables&gt;</a:t>
            </a:r>
          </a:p>
          <a:p>
            <a:pPr marL="0" indent="0">
              <a:buNone/>
            </a:pPr>
            <a:r>
              <a:rPr lang="en-US" sz="1400"/>
              <a:t>&lt;tableset  srcid="created_by_controler"&gt;</a:t>
            </a:r>
          </a:p>
          <a:p>
            <a:pPr marL="0" indent="0">
              <a:buNone/>
            </a:pPr>
            <a:r>
              <a:rPr lang="en-US" sz="1400"/>
              <a:t>  &lt;table name="INIFILE_MANAGER" namespaces="INFILE_MANAGER_NS"&gt;</a:t>
            </a:r>
          </a:p>
          <a:p>
            <a:pPr marL="0" indent="0">
              <a:buNone/>
            </a:pPr>
            <a:r>
              <a:rPr lang="en-US" sz="1400"/>
              <a:t>    &lt;columns&gt;</a:t>
            </a:r>
          </a:p>
          <a:p>
            <a:pPr marL="0" indent="0">
              <a:buNone/>
            </a:pPr>
            <a:r>
              <a:rPr lang="en-US" sz="1400"/>
              <a:t>      &lt;column name="CONFIG"&gt;</a:t>
            </a:r>
          </a:p>
          <a:p>
            <a:pPr marL="0" indent="0">
              <a:buNone/>
            </a:pPr>
            <a:r>
              <a:rPr lang="en-US" sz="1400"/>
              <a:t>      &lt;/column&gt;</a:t>
            </a:r>
          </a:p>
          <a:p>
            <a:pPr marL="0" indent="0">
              <a:buNone/>
            </a:pPr>
            <a:r>
              <a:rPr lang="en-US" sz="1400"/>
              <a:t>    &lt;/columns&gt;</a:t>
            </a:r>
          </a:p>
          <a:p>
            <a:pPr marL="0" indent="0">
              <a:buNone/>
            </a:pPr>
            <a:r>
              <a:rPr lang="en-US" sz="1400"/>
              <a:t>  &lt;/table&gt;</a:t>
            </a:r>
          </a:p>
          <a:p>
            <a:pPr marL="0" indent="0">
              <a:buNone/>
            </a:pPr>
            <a:r>
              <a:rPr lang="en-US" sz="1400"/>
              <a:t>  &lt;table name="-NW_ABAP_OneHost-ind-ind-ind-ind-0-0-NW_First_Steps-ind-ind-ind-ind-firstSteps-0-Preinstall-ind-ind-ind-ind-Preinstall-0" namespaces="INIFILE_PARAMETER"&gt;</a:t>
            </a:r>
          </a:p>
          <a:p>
            <a:pPr marL="0" indent="0">
              <a:buNone/>
            </a:pPr>
            <a:r>
              <a:rPr lang="en-US" sz="1400"/>
              <a:t>    &lt;columns&gt;</a:t>
            </a:r>
          </a:p>
          <a:p>
            <a:pPr marL="0" indent="0">
              <a:buNone/>
            </a:pPr>
            <a:r>
              <a:rPr lang="en-US" sz="1400"/>
              <a:t>      &lt;column name="installationMode"&gt;</a:t>
            </a:r>
          </a:p>
          <a:p>
            <a:pPr marL="0" indent="0">
              <a:buNone/>
            </a:pPr>
            <a:r>
              <a:rPr lang="en-US" sz="1400"/>
              <a:t>        &lt;defaultproperties&gt;</a:t>
            </a:r>
          </a:p>
          <a:p>
            <a:pPr marL="0" indent="0">
              <a:buNone/>
            </a:pPr>
            <a:r>
              <a:rPr lang="en-US" sz="1400"/>
              <a:t>          &lt;property name="SAPINST_ORIGINAL_TABLE_NAME" value="t_pre"/&gt;</a:t>
            </a:r>
          </a:p>
          <a:p>
            <a:pPr marL="0" indent="0">
              <a:buNone/>
            </a:pPr>
            <a:r>
              <a:rPr lang="en-US" sz="1400"/>
              <a:t>        &lt;/defaultproperties&gt;</a:t>
            </a:r>
          </a:p>
          <a:p>
            <a:endParaRPr lang="en-US" sz="1400"/>
          </a:p>
        </p:txBody>
      </p:sp>
      <p:sp>
        <p:nvSpPr>
          <p:cNvPr id="5" name="Rectangle 4"/>
          <p:cNvSpPr/>
          <p:nvPr/>
        </p:nvSpPr>
        <p:spPr bwMode="auto">
          <a:xfrm>
            <a:off x="4040156" y="2374085"/>
            <a:ext cx="3461657" cy="226502"/>
          </a:xfrm>
          <a:prstGeom prst="rect">
            <a:avLst/>
          </a:prstGeom>
          <a:noFill/>
          <a:ln w="158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49718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Automation Objectives	</a:t>
            </a:r>
          </a:p>
        </p:txBody>
      </p:sp>
      <p:sp>
        <p:nvSpPr>
          <p:cNvPr id="3" name="Content Placeholder 2"/>
          <p:cNvSpPr>
            <a:spLocks noGrp="1"/>
          </p:cNvSpPr>
          <p:nvPr>
            <p:ph sz="quarter" idx="10"/>
          </p:nvPr>
        </p:nvSpPr>
        <p:spPr>
          <a:xfrm>
            <a:off x="268288" y="1398397"/>
            <a:ext cx="11542503" cy="3200876"/>
          </a:xfrm>
        </p:spPr>
        <p:txBody>
          <a:bodyPr/>
          <a:lstStyle/>
          <a:p>
            <a:r>
              <a:rPr lang="en-US"/>
              <a:t>Able to stand up many SAP HANA based applications in a short time</a:t>
            </a:r>
          </a:p>
          <a:p>
            <a:r>
              <a:rPr lang="en-US"/>
              <a:t>Lower impacts of frequent system deletion by security requirement</a:t>
            </a:r>
          </a:p>
          <a:p>
            <a:endParaRPr lang="en-US"/>
          </a:p>
        </p:txBody>
      </p:sp>
    </p:spTree>
    <p:extLst>
      <p:ext uri="{BB962C8B-B14F-4D97-AF65-F5344CB8AC3E}">
        <p14:creationId xmlns:p14="http://schemas.microsoft.com/office/powerpoint/2010/main" val="29746750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Start_dir.cd file</a:t>
            </a:r>
          </a:p>
        </p:txBody>
      </p:sp>
      <p:sp>
        <p:nvSpPr>
          <p:cNvPr id="3" name="Content Placeholder 2"/>
          <p:cNvSpPr>
            <a:spLocks noGrp="1"/>
          </p:cNvSpPr>
          <p:nvPr>
            <p:ph sz="quarter" idx="10"/>
          </p:nvPr>
        </p:nvSpPr>
        <p:spPr>
          <a:xfrm>
            <a:off x="268288" y="1398397"/>
            <a:ext cx="11542503" cy="1292662"/>
          </a:xfrm>
        </p:spPr>
        <p:txBody>
          <a:bodyPr/>
          <a:lstStyle/>
          <a:p>
            <a:r>
              <a:rPr lang="en-US" dirty="0"/>
              <a:t>Start_dir.cd file lists the paths to the SAP installation media (install DVDs)</a:t>
            </a:r>
          </a:p>
        </p:txBody>
      </p:sp>
      <p:pic>
        <p:nvPicPr>
          <p:cNvPr id="5" name="Picture 4"/>
          <p:cNvPicPr>
            <a:picLocks noChangeAspect="1"/>
          </p:cNvPicPr>
          <p:nvPr/>
        </p:nvPicPr>
        <p:blipFill>
          <a:blip r:embed="rId2"/>
          <a:stretch>
            <a:fillRect/>
          </a:stretch>
        </p:blipFill>
        <p:spPr>
          <a:xfrm>
            <a:off x="860238" y="3044890"/>
            <a:ext cx="8793933" cy="1499118"/>
          </a:xfrm>
          <a:prstGeom prst="rect">
            <a:avLst/>
          </a:prstGeom>
        </p:spPr>
      </p:pic>
    </p:spTree>
    <p:extLst>
      <p:ext uri="{BB962C8B-B14F-4D97-AF65-F5344CB8AC3E}">
        <p14:creationId xmlns:p14="http://schemas.microsoft.com/office/powerpoint/2010/main" val="3019996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execution</a:t>
            </a:r>
          </a:p>
        </p:txBody>
      </p:sp>
      <p:sp>
        <p:nvSpPr>
          <p:cNvPr id="3" name="Content Placeholder 2"/>
          <p:cNvSpPr>
            <a:spLocks noGrp="1"/>
          </p:cNvSpPr>
          <p:nvPr>
            <p:ph sz="quarter" idx="10"/>
          </p:nvPr>
        </p:nvSpPr>
        <p:spPr>
          <a:xfrm>
            <a:off x="268928" y="1190767"/>
            <a:ext cx="11542503" cy="4136517"/>
          </a:xfrm>
        </p:spPr>
        <p:txBody>
          <a:bodyPr/>
          <a:lstStyle/>
          <a:p>
            <a:r>
              <a:rPr lang="en-US" sz="3600" dirty="0"/>
              <a:t>This is done via a Linux shell script</a:t>
            </a:r>
          </a:p>
          <a:p>
            <a:pPr lvl="1"/>
            <a:r>
              <a:rPr lang="en-US" sz="3200" dirty="0"/>
              <a:t>Change directory to the install </a:t>
            </a:r>
            <a:r>
              <a:rPr lang="en-US" sz="3200" dirty="0" err="1"/>
              <a:t>dir</a:t>
            </a:r>
            <a:r>
              <a:rPr lang="en-US" sz="3200" dirty="0"/>
              <a:t> you created</a:t>
            </a:r>
          </a:p>
          <a:p>
            <a:pPr lvl="1"/>
            <a:r>
              <a:rPr lang="en-US" sz="3200" dirty="0"/>
              <a:t>Execute </a:t>
            </a:r>
            <a:r>
              <a:rPr lang="en-US" sz="3200" dirty="0" err="1"/>
              <a:t>SAPinst</a:t>
            </a:r>
            <a:r>
              <a:rPr lang="en-US" sz="3200" dirty="0"/>
              <a:t> with variables:</a:t>
            </a:r>
          </a:p>
          <a:p>
            <a:pPr lvl="2">
              <a:buFont typeface="Wingdings" panose="05000000000000000000" pitchFamily="2" charset="2"/>
              <a:buChar char="§"/>
            </a:pPr>
            <a:r>
              <a:rPr lang="en-US" sz="2400" dirty="0"/>
              <a:t>SAPINST_PARAMETER_CONTAINER_URL=inifile.xml </a:t>
            </a:r>
          </a:p>
          <a:p>
            <a:pPr lvl="2">
              <a:buFont typeface="Wingdings" panose="05000000000000000000" pitchFamily="2" charset="2"/>
              <a:buChar char="§"/>
            </a:pPr>
            <a:r>
              <a:rPr lang="en-US" sz="2800" dirty="0"/>
              <a:t>SAPINST_EXECUTE_PRODUCT_ID (found in inifile.xml)</a:t>
            </a:r>
          </a:p>
          <a:p>
            <a:pPr lvl="2">
              <a:buFont typeface="Wingdings" panose="05000000000000000000" pitchFamily="2" charset="2"/>
              <a:buChar char="§"/>
            </a:pPr>
            <a:r>
              <a:rPr lang="en-US" sz="2800" dirty="0"/>
              <a:t>SAPINST_SKIP_DIALOGS=true</a:t>
            </a:r>
          </a:p>
          <a:p>
            <a:pPr lvl="2">
              <a:buFont typeface="Wingdings" panose="05000000000000000000" pitchFamily="2" charset="2"/>
              <a:buChar char="§"/>
            </a:pPr>
            <a:r>
              <a:rPr lang="en-US" sz="2800" dirty="0"/>
              <a:t>-</a:t>
            </a:r>
            <a:r>
              <a:rPr lang="en-US" sz="2800" dirty="0" err="1"/>
              <a:t>nogui</a:t>
            </a:r>
            <a:endParaRPr lang="en-US" sz="2800" dirty="0"/>
          </a:p>
          <a:p>
            <a:pPr lvl="2">
              <a:buFont typeface="Wingdings" panose="05000000000000000000" pitchFamily="2" charset="2"/>
              <a:buChar char="§"/>
            </a:pPr>
            <a:r>
              <a:rPr lang="en-US" sz="2800" dirty="0"/>
              <a:t>-</a:t>
            </a:r>
            <a:r>
              <a:rPr lang="en-US" sz="2800" dirty="0" err="1"/>
              <a:t>noguiserver</a:t>
            </a:r>
            <a:endParaRPr lang="en-US" sz="2800" dirty="0"/>
          </a:p>
        </p:txBody>
      </p:sp>
    </p:spTree>
    <p:extLst>
      <p:ext uri="{BB962C8B-B14F-4D97-AF65-F5344CB8AC3E}">
        <p14:creationId xmlns:p14="http://schemas.microsoft.com/office/powerpoint/2010/main" val="1863302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Installation runtime</a:t>
            </a:r>
          </a:p>
        </p:txBody>
      </p:sp>
      <p:sp>
        <p:nvSpPr>
          <p:cNvPr id="3" name="Content Placeholder 2"/>
          <p:cNvSpPr>
            <a:spLocks noGrp="1"/>
          </p:cNvSpPr>
          <p:nvPr>
            <p:ph sz="quarter" idx="10"/>
          </p:nvPr>
        </p:nvSpPr>
        <p:spPr>
          <a:xfrm>
            <a:off x="268288" y="1398397"/>
            <a:ext cx="11542503" cy="3754874"/>
          </a:xfrm>
        </p:spPr>
        <p:txBody>
          <a:bodyPr/>
          <a:lstStyle/>
          <a:p>
            <a:r>
              <a:rPr lang="en-US" dirty="0"/>
              <a:t>Greatly depends on the storage layout.  Stripe your /</a:t>
            </a:r>
            <a:r>
              <a:rPr lang="en-US" dirty="0" err="1"/>
              <a:t>hana</a:t>
            </a:r>
            <a:r>
              <a:rPr lang="en-US" dirty="0"/>
              <a:t>/shared, /</a:t>
            </a:r>
            <a:r>
              <a:rPr lang="en-US" dirty="0" err="1"/>
              <a:t>hana</a:t>
            </a:r>
            <a:r>
              <a:rPr lang="en-US" dirty="0"/>
              <a:t>/data, and /</a:t>
            </a:r>
            <a:r>
              <a:rPr lang="en-US" dirty="0" err="1"/>
              <a:t>hana</a:t>
            </a:r>
            <a:r>
              <a:rPr lang="en-US" dirty="0"/>
              <a:t>/logs</a:t>
            </a:r>
          </a:p>
          <a:p>
            <a:r>
              <a:rPr lang="en-US" dirty="0"/>
              <a:t>For application installs, keep media on VM attached data disks</a:t>
            </a:r>
          </a:p>
          <a:p>
            <a:r>
              <a:rPr lang="en-US" dirty="0"/>
              <a:t>In our runs, HDB installation ran for 20 min.  ERP6 eHP8 installation ran around 4-5 hours.</a:t>
            </a:r>
          </a:p>
        </p:txBody>
      </p:sp>
    </p:spTree>
    <p:extLst>
      <p:ext uri="{BB962C8B-B14F-4D97-AF65-F5344CB8AC3E}">
        <p14:creationId xmlns:p14="http://schemas.microsoft.com/office/powerpoint/2010/main" val="36604145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p>
        </p:txBody>
      </p:sp>
      <p:sp>
        <p:nvSpPr>
          <p:cNvPr id="3" name="Content Placeholder 2"/>
          <p:cNvSpPr>
            <a:spLocks noGrp="1"/>
          </p:cNvSpPr>
          <p:nvPr>
            <p:ph sz="quarter" idx="10"/>
          </p:nvPr>
        </p:nvSpPr>
        <p:spPr>
          <a:xfrm>
            <a:off x="268288" y="1398397"/>
            <a:ext cx="11542503" cy="3323987"/>
          </a:xfrm>
        </p:spPr>
        <p:txBody>
          <a:bodyPr/>
          <a:lstStyle/>
          <a:p>
            <a:r>
              <a:rPr lang="en-US" dirty="0"/>
              <a:t>Deploy onto existing </a:t>
            </a:r>
            <a:r>
              <a:rPr lang="en-US" dirty="0" err="1"/>
              <a:t>vNet</a:t>
            </a:r>
            <a:r>
              <a:rPr lang="en-US" dirty="0"/>
              <a:t> and Resource Group</a:t>
            </a:r>
          </a:p>
          <a:p>
            <a:r>
              <a:rPr lang="en-US" dirty="0"/>
              <a:t>Use local users (non domain-joint)</a:t>
            </a:r>
          </a:p>
          <a:p>
            <a:r>
              <a:rPr lang="en-US" dirty="0"/>
              <a:t>Provisioned 2 NICs per VM</a:t>
            </a:r>
          </a:p>
          <a:p>
            <a:r>
              <a:rPr lang="en-US" dirty="0"/>
              <a:t>Standard system (SCS+PAS on 1 VM, HDB on another)</a:t>
            </a:r>
          </a:p>
        </p:txBody>
      </p:sp>
    </p:spTree>
    <p:extLst>
      <p:ext uri="{BB962C8B-B14F-4D97-AF65-F5344CB8AC3E}">
        <p14:creationId xmlns:p14="http://schemas.microsoft.com/office/powerpoint/2010/main" val="29317535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Misc. callouts</a:t>
            </a:r>
          </a:p>
        </p:txBody>
      </p:sp>
      <p:sp>
        <p:nvSpPr>
          <p:cNvPr id="3" name="Content Placeholder 2"/>
          <p:cNvSpPr>
            <a:spLocks noGrp="1"/>
          </p:cNvSpPr>
          <p:nvPr>
            <p:ph sz="quarter" idx="10"/>
          </p:nvPr>
        </p:nvSpPr>
        <p:spPr>
          <a:xfrm>
            <a:off x="268288" y="1398397"/>
            <a:ext cx="11542503" cy="3877985"/>
          </a:xfrm>
        </p:spPr>
        <p:txBody>
          <a:bodyPr/>
          <a:lstStyle/>
          <a:p>
            <a:r>
              <a:rPr lang="en-US" dirty="0"/>
              <a:t>This automation process is done without applying specific customer security restrictions</a:t>
            </a:r>
          </a:p>
          <a:p>
            <a:r>
              <a:rPr lang="en-US" dirty="0"/>
              <a:t>It’s customers’ responsibility to integrate this process into their environment</a:t>
            </a:r>
          </a:p>
          <a:p>
            <a:r>
              <a:rPr lang="en-US" dirty="0"/>
              <a:t>This IP remains a piece of Microsoft asset</a:t>
            </a:r>
          </a:p>
          <a:p>
            <a:endParaRPr lang="en-US" dirty="0"/>
          </a:p>
        </p:txBody>
      </p:sp>
    </p:spTree>
    <p:extLst>
      <p:ext uri="{BB962C8B-B14F-4D97-AF65-F5344CB8AC3E}">
        <p14:creationId xmlns:p14="http://schemas.microsoft.com/office/powerpoint/2010/main" val="36497664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Tools</a:t>
            </a:r>
          </a:p>
        </p:txBody>
      </p:sp>
      <p:sp>
        <p:nvSpPr>
          <p:cNvPr id="3" name="Content Placeholder 2"/>
          <p:cNvSpPr>
            <a:spLocks noGrp="1"/>
          </p:cNvSpPr>
          <p:nvPr>
            <p:ph sz="quarter" idx="10"/>
          </p:nvPr>
        </p:nvSpPr>
        <p:spPr>
          <a:xfrm>
            <a:off x="268288" y="1398397"/>
            <a:ext cx="11542503" cy="3447098"/>
          </a:xfrm>
        </p:spPr>
        <p:txBody>
          <a:bodyPr/>
          <a:lstStyle/>
          <a:p>
            <a:r>
              <a:rPr lang="en-US"/>
              <a:t>ARM templates for VM auto-provisioning</a:t>
            </a:r>
          </a:p>
          <a:p>
            <a:r>
              <a:rPr lang="en-US"/>
              <a:t>Puppet Enterprise used for VM configuration</a:t>
            </a:r>
          </a:p>
          <a:p>
            <a:r>
              <a:rPr lang="en-US"/>
              <a:t>Hdblcm used for HDB installation</a:t>
            </a:r>
          </a:p>
          <a:p>
            <a:r>
              <a:rPr lang="en-US"/>
              <a:t>SWPM used for SAP Application installation</a:t>
            </a:r>
          </a:p>
          <a:p>
            <a:endParaRPr lang="en-US"/>
          </a:p>
        </p:txBody>
      </p:sp>
    </p:spTree>
    <p:extLst>
      <p:ext uri="{BB962C8B-B14F-4D97-AF65-F5344CB8AC3E}">
        <p14:creationId xmlns:p14="http://schemas.microsoft.com/office/powerpoint/2010/main" val="1816046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a:t>
            </a:r>
          </a:p>
        </p:txBody>
      </p:sp>
      <p:sp>
        <p:nvSpPr>
          <p:cNvPr id="3" name="Content Placeholder 2"/>
          <p:cNvSpPr>
            <a:spLocks noGrp="1"/>
          </p:cNvSpPr>
          <p:nvPr>
            <p:ph sz="quarter" idx="10"/>
          </p:nvPr>
        </p:nvSpPr>
        <p:spPr>
          <a:xfrm>
            <a:off x="268288" y="1398397"/>
            <a:ext cx="11542503" cy="4351961"/>
          </a:xfrm>
        </p:spPr>
        <p:txBody>
          <a:bodyPr/>
          <a:lstStyle/>
          <a:p>
            <a:r>
              <a:rPr lang="en-US"/>
              <a:t>System attributes</a:t>
            </a:r>
          </a:p>
          <a:p>
            <a:pPr lvl="1">
              <a:buFontTx/>
              <a:buChar char="-"/>
            </a:pPr>
            <a:r>
              <a:rPr lang="en-US"/>
              <a:t>SIDs for HDB &amp; Application</a:t>
            </a:r>
          </a:p>
          <a:p>
            <a:pPr lvl="1">
              <a:buFontTx/>
              <a:buChar char="-"/>
            </a:pPr>
            <a:r>
              <a:rPr lang="en-US"/>
              <a:t>Instance numbers for HDB, SCS, PAS (DI)</a:t>
            </a:r>
          </a:p>
          <a:p>
            <a:pPr lvl="1">
              <a:buFontTx/>
              <a:buChar char="-"/>
            </a:pPr>
            <a:r>
              <a:rPr lang="en-US"/>
              <a:t>HDB and application server hostnames</a:t>
            </a:r>
          </a:p>
          <a:p>
            <a:pPr lvl="1">
              <a:buFontTx/>
              <a:buChar char="-"/>
            </a:pPr>
            <a:r>
              <a:rPr lang="en-US"/>
              <a:t>Decide which Auzre RG to deploy to, network layout, and storage account to use</a:t>
            </a:r>
          </a:p>
          <a:p>
            <a:pPr marL="336145" lvl="1" indent="-336145"/>
            <a:r>
              <a:rPr lang="en-US" sz="4000"/>
              <a:t>Consider NSG ports implication to corp net</a:t>
            </a:r>
          </a:p>
        </p:txBody>
      </p:sp>
    </p:spTree>
    <p:extLst>
      <p:ext uri="{BB962C8B-B14F-4D97-AF65-F5344CB8AC3E}">
        <p14:creationId xmlns:p14="http://schemas.microsoft.com/office/powerpoint/2010/main" val="27314691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Automation Process Highlights</a:t>
            </a:r>
            <a:endParaRPr lang="en-US"/>
          </a:p>
        </p:txBody>
      </p:sp>
      <p:sp>
        <p:nvSpPr>
          <p:cNvPr id="3" name="Content Placeholder 2"/>
          <p:cNvSpPr>
            <a:spLocks noGrp="1"/>
          </p:cNvSpPr>
          <p:nvPr>
            <p:ph sz="quarter" idx="10"/>
          </p:nvPr>
        </p:nvSpPr>
        <p:spPr>
          <a:xfrm>
            <a:off x="268288" y="1398397"/>
            <a:ext cx="11542503" cy="4025717"/>
          </a:xfrm>
        </p:spPr>
        <p:txBody>
          <a:bodyPr/>
          <a:lstStyle/>
          <a:p>
            <a:pPr marL="514350" lvl="0" indent="-514350">
              <a:buFont typeface="+mj-lt"/>
              <a:buAutoNum type="arabicPeriod"/>
            </a:pPr>
            <a:r>
              <a:rPr lang="en-US" sz="3200"/>
              <a:t>Provision Azure VMs </a:t>
            </a:r>
            <a:r>
              <a:rPr lang="en-US" sz="3200"/>
              <a:t>on RHEL via ARM templates for both the DB server and the application server</a:t>
            </a:r>
          </a:p>
          <a:p>
            <a:pPr marL="514350" lvl="0" indent="-514350">
              <a:buFont typeface="+mj-lt"/>
              <a:buAutoNum type="arabicPeriod"/>
            </a:pPr>
            <a:r>
              <a:rPr lang="en-US" sz="3200"/>
              <a:t>Automated  configuration of these RHEL VMs by the Puppet Master </a:t>
            </a:r>
          </a:p>
          <a:p>
            <a:pPr marL="514350" lvl="0" indent="-514350">
              <a:buFont typeface="+mj-lt"/>
              <a:buAutoNum type="arabicPeriod"/>
            </a:pPr>
            <a:r>
              <a:rPr lang="en-US" sz="3200"/>
              <a:t>Automated installation of the SAP HANA instance onto the DB server</a:t>
            </a:r>
          </a:p>
          <a:p>
            <a:pPr marL="514350" lvl="0" indent="-514350">
              <a:buFont typeface="+mj-lt"/>
              <a:buAutoNum type="arabicPeriod"/>
            </a:pPr>
            <a:r>
              <a:rPr lang="en-US" sz="3200"/>
              <a:t>Automated installation of the SAP ERP6 Enhancement Pack 8 (aka Business Suites 7i 2016) application onto the </a:t>
            </a:r>
            <a:r>
              <a:rPr lang="en-US" sz="3200"/>
              <a:t>app server</a:t>
            </a:r>
            <a:endParaRPr lang="en-US" sz="3200"/>
          </a:p>
        </p:txBody>
      </p:sp>
    </p:spTree>
    <p:extLst>
      <p:ext uri="{BB962C8B-B14F-4D97-AF65-F5344CB8AC3E}">
        <p14:creationId xmlns:p14="http://schemas.microsoft.com/office/powerpoint/2010/main" val="2580247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ARM Templates</a:t>
            </a:r>
          </a:p>
        </p:txBody>
      </p:sp>
    </p:spTree>
    <p:extLst>
      <p:ext uri="{BB962C8B-B14F-4D97-AF65-F5344CB8AC3E}">
        <p14:creationId xmlns:p14="http://schemas.microsoft.com/office/powerpoint/2010/main" val="19359135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Provisioning Azure VMs</a:t>
            </a:r>
          </a:p>
        </p:txBody>
      </p:sp>
      <p:sp>
        <p:nvSpPr>
          <p:cNvPr id="3" name="Content Placeholder 2"/>
          <p:cNvSpPr>
            <a:spLocks noGrp="1"/>
          </p:cNvSpPr>
          <p:nvPr>
            <p:ph sz="quarter" idx="10"/>
          </p:nvPr>
        </p:nvSpPr>
        <p:spPr>
          <a:xfrm>
            <a:off x="268288" y="1398397"/>
            <a:ext cx="11542503" cy="3921073"/>
          </a:xfrm>
        </p:spPr>
        <p:txBody>
          <a:bodyPr/>
          <a:lstStyle/>
          <a:p>
            <a:r>
              <a:rPr lang="en-US" dirty="0"/>
              <a:t>Driven by a </a:t>
            </a:r>
            <a:r>
              <a:rPr lang="en-US" dirty="0" err="1"/>
              <a:t>Powershell</a:t>
            </a:r>
            <a:r>
              <a:rPr lang="en-US" dirty="0"/>
              <a:t> command</a:t>
            </a:r>
          </a:p>
          <a:p>
            <a:r>
              <a:rPr lang="en-US" dirty="0"/>
              <a:t>Azure Template to create VMs with attached disk</a:t>
            </a:r>
          </a:p>
          <a:p>
            <a:pPr lvl="1"/>
            <a:r>
              <a:rPr lang="en-US" dirty="0"/>
              <a:t>Configuration based on parameters file</a:t>
            </a:r>
          </a:p>
          <a:p>
            <a:pPr lvl="1"/>
            <a:r>
              <a:rPr lang="en-US" dirty="0"/>
              <a:t>Adds to predefined Virtual Network</a:t>
            </a:r>
          </a:p>
          <a:p>
            <a:pPr lvl="1"/>
            <a:r>
              <a:rPr lang="en-US" dirty="0"/>
              <a:t>Can register machine with Puppet master automatically</a:t>
            </a:r>
          </a:p>
          <a:p>
            <a:endParaRPr lang="en-US" dirty="0"/>
          </a:p>
        </p:txBody>
      </p:sp>
    </p:spTree>
    <p:extLst>
      <p:ext uri="{BB962C8B-B14F-4D97-AF65-F5344CB8AC3E}">
        <p14:creationId xmlns:p14="http://schemas.microsoft.com/office/powerpoint/2010/main" val="7564234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docProps/app.xml><?xml version="1.0" encoding="utf-8"?>
<Properties xmlns="http://schemas.openxmlformats.org/officeDocument/2006/extended-properties" xmlns:vt="http://schemas.openxmlformats.org/officeDocument/2006/docPropsVTypes">
  <Template/>
  <TotalTime>5060</TotalTime>
  <Words>992</Words>
  <Application>Microsoft Office PowerPoint</Application>
  <PresentationFormat>Widescreen</PresentationFormat>
  <Paragraphs>116</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Segoe Pro Light</vt:lpstr>
      <vt:lpstr>Arial</vt:lpstr>
      <vt:lpstr>Courier New</vt:lpstr>
      <vt:lpstr>Segoe UI</vt:lpstr>
      <vt:lpstr>Segoe UI Light</vt:lpstr>
      <vt:lpstr>Wingdings</vt:lpstr>
      <vt:lpstr>Windows Azure</vt:lpstr>
      <vt:lpstr>think-cell Slide</vt:lpstr>
      <vt:lpstr>ERP6 eHP8 for HANA Automation</vt:lpstr>
      <vt:lpstr>Automation Objectives </vt:lpstr>
      <vt:lpstr>Assumptions</vt:lpstr>
      <vt:lpstr>Misc. callouts</vt:lpstr>
      <vt:lpstr>Tools</vt:lpstr>
      <vt:lpstr>Planning</vt:lpstr>
      <vt:lpstr>Automation Process Highlights</vt:lpstr>
      <vt:lpstr>ARM Templates</vt:lpstr>
      <vt:lpstr>Provisioning Azure VMs</vt:lpstr>
      <vt:lpstr>HANA Server Configuration</vt:lpstr>
      <vt:lpstr>Puppet Configuration of Azure VMs</vt:lpstr>
      <vt:lpstr>Hdblcm install in batch mode</vt:lpstr>
      <vt:lpstr>App Server Configuration</vt:lpstr>
      <vt:lpstr>Puppet Configuration of Azure VMs</vt:lpstr>
      <vt:lpstr>SWPM Setup process</vt:lpstr>
      <vt:lpstr>Silent install directory</vt:lpstr>
      <vt:lpstr>Creating the SAP inifile.xml</vt:lpstr>
      <vt:lpstr>SAPInst sample steps</vt:lpstr>
      <vt:lpstr>Sample inifile.xml</vt:lpstr>
      <vt:lpstr>Create the Start_dir.cd file</vt:lpstr>
      <vt:lpstr>Install execution</vt:lpstr>
      <vt:lpstr>Installation runtime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ERP6 eHP8 for HANA Automation</dc:title>
  <dc:creator>Ben Trinh</dc:creator>
  <cp:lastModifiedBy>Ben Trinh</cp:lastModifiedBy>
  <cp:revision>29</cp:revision>
  <dcterms:created xsi:type="dcterms:W3CDTF">2017-03-27T16:37:08Z</dcterms:created>
  <dcterms:modified xsi:type="dcterms:W3CDTF">2017-04-05T21:47:50Z</dcterms:modified>
</cp:coreProperties>
</file>