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0"/>
  </p:notesMasterIdLst>
  <p:sldIdLst>
    <p:sldId id="257" r:id="rId2"/>
    <p:sldId id="265" r:id="rId3"/>
    <p:sldId id="266" r:id="rId4"/>
    <p:sldId id="268" r:id="rId5"/>
    <p:sldId id="269" r:id="rId6"/>
    <p:sldId id="270" r:id="rId7"/>
    <p:sldId id="27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ection>
        <p14:section name="Your Presentation" id="{A8D7B0BD-02B5-F641-8106-1F81A10ED379}">
          <p14:sldIdLst>
            <p14:sldId id="257"/>
            <p14:sldId id="265"/>
            <p14:sldId id="266"/>
            <p14:sldId id="268"/>
            <p14:sldId id="269"/>
            <p14:sldId id="270"/>
            <p14:sldId id="27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3325" autoAdjust="0"/>
  </p:normalViewPr>
  <p:slideViewPr>
    <p:cSldViewPr snapToGrid="0" snapToObjects="1">
      <p:cViewPr varScale="1">
        <p:scale>
          <a:sx n="83" d="100"/>
          <a:sy n="83" d="100"/>
        </p:scale>
        <p:origin x="16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C139-40F0-4899-A1E7-31E96083B281}"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90121-D82D-477A-981A-7BB62A511EFD}" type="slidenum">
              <a:rPr lang="en-US" smtClean="0"/>
              <a:t>‹#›</a:t>
            </a:fld>
            <a:endParaRPr lang="en-US"/>
          </a:p>
        </p:txBody>
      </p:sp>
    </p:spTree>
    <p:extLst>
      <p:ext uri="{BB962C8B-B14F-4D97-AF65-F5344CB8AC3E}">
        <p14:creationId xmlns:p14="http://schemas.microsoft.com/office/powerpoint/2010/main" val="84431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listed here points to two things, lack of automation and a poor process. We spent a lot of time reacting to team creating new applications. When a new app was created a ticket would get submitted requesting we configure IIS for this new application. </a:t>
            </a:r>
            <a:r>
              <a:rPr lang="en-US" sz="1200" b="0" i="0" u="none" strike="noStrike" kern="1200" dirty="0">
                <a:solidFill>
                  <a:schemeClr val="tx1"/>
                </a:solidFill>
                <a:effectLst/>
                <a:latin typeface="+mn-lt"/>
                <a:ea typeface="+mn-ea"/>
                <a:cs typeface="+mn-cs"/>
              </a:rPr>
              <a:t>Sometimes the app would deploy before the request was completed or there was miscommunication and a poor hand off resulting in the app being deployed to the default location. This caused a lot of headaches. We now had to login into the boxes, provision IIS, redeploy the app, and then cleanup the old location. We had automation in place to provision the app, but very few people used it. We knew we had to change the process which would require more automation, but how? This talk is the story behind how we pulled it off.</a:t>
            </a:r>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2</a:t>
            </a:fld>
            <a:endParaRPr lang="en-US"/>
          </a:p>
        </p:txBody>
      </p:sp>
    </p:spTree>
    <p:extLst>
      <p:ext uri="{BB962C8B-B14F-4D97-AF65-F5344CB8AC3E}">
        <p14:creationId xmlns:p14="http://schemas.microsoft.com/office/powerpoint/2010/main" val="223523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two options the first being we do it, we control and centralize the configuration and push them out. This however makes us a bottleneck, we’re still reactive it doesn’t help us get ahead of the issue, it increases our workload and most importantly it was what we were already doing it and it wasn’t working. Which lead us to options two. Option two is they do it, they control the configuration, they deploy it. This makes the solution self service, which gives them ownership and control. And as an added bonus decreased our workload. However we didn’t know if it would work, we certainly could just drop that work on them without a rebellion. </a:t>
            </a:r>
          </a:p>
        </p:txBody>
      </p:sp>
      <p:sp>
        <p:nvSpPr>
          <p:cNvPr id="4" name="Slide Number Placeholder 3"/>
          <p:cNvSpPr>
            <a:spLocks noGrp="1"/>
          </p:cNvSpPr>
          <p:nvPr>
            <p:ph type="sldNum" sz="quarter" idx="10"/>
          </p:nvPr>
        </p:nvSpPr>
        <p:spPr/>
        <p:txBody>
          <a:bodyPr/>
          <a:lstStyle/>
          <a:p>
            <a:fld id="{8F290121-D82D-477A-981A-7BB62A511EFD}" type="slidenum">
              <a:rPr lang="en-US" smtClean="0"/>
              <a:t>3</a:t>
            </a:fld>
            <a:endParaRPr lang="en-US"/>
          </a:p>
        </p:txBody>
      </p:sp>
    </p:spTree>
    <p:extLst>
      <p:ext uri="{BB962C8B-B14F-4D97-AF65-F5344CB8AC3E}">
        <p14:creationId xmlns:p14="http://schemas.microsoft.com/office/powerpoint/2010/main" val="345264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Idempotent </a:t>
            </a:r>
          </a:p>
          <a:p>
            <a:r>
              <a:rPr lang="en-US" sz="2400" dirty="0"/>
              <a:t>Friendly format </a:t>
            </a:r>
          </a:p>
          <a:p>
            <a:pPr lvl="1"/>
            <a:r>
              <a:rPr lang="en-US" dirty="0"/>
              <a:t>JSON</a:t>
            </a:r>
          </a:p>
          <a:p>
            <a:r>
              <a:rPr lang="en-US" sz="2400" dirty="0"/>
              <a:t>Simplified execution</a:t>
            </a:r>
          </a:p>
          <a:p>
            <a:pPr lvl="1"/>
            <a:r>
              <a:rPr lang="en-US" dirty="0"/>
              <a:t>No MOF documents</a:t>
            </a:r>
          </a:p>
          <a:p>
            <a:r>
              <a:rPr lang="en-US" sz="2400" dirty="0"/>
              <a:t>Provision at deployment time</a:t>
            </a:r>
          </a:p>
          <a:p>
            <a:pPr lvl="1"/>
            <a:r>
              <a:rPr lang="en-US" dirty="0"/>
              <a:t>Disable LCM</a:t>
            </a:r>
          </a:p>
          <a:p>
            <a:r>
              <a:rPr lang="en-US" sz="2400" dirty="0"/>
              <a:t>Self contained deployments</a:t>
            </a:r>
          </a:p>
          <a:p>
            <a:pPr lvl="1"/>
            <a:r>
              <a:rPr lang="en-US" dirty="0"/>
              <a:t>JSON documents included with deployment artifacts</a:t>
            </a:r>
          </a:p>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4</a:t>
            </a:fld>
            <a:endParaRPr lang="en-US"/>
          </a:p>
        </p:txBody>
      </p:sp>
    </p:spTree>
    <p:extLst>
      <p:ext uri="{BB962C8B-B14F-4D97-AF65-F5344CB8AC3E}">
        <p14:creationId xmlns:p14="http://schemas.microsoft.com/office/powerpoint/2010/main" val="95215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5</a:t>
            </a:fld>
            <a:endParaRPr lang="en-US"/>
          </a:p>
        </p:txBody>
      </p:sp>
    </p:spTree>
    <p:extLst>
      <p:ext uri="{BB962C8B-B14F-4D97-AF65-F5344CB8AC3E}">
        <p14:creationId xmlns:p14="http://schemas.microsoft.com/office/powerpoint/2010/main" val="404291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Idempotent </a:t>
            </a:r>
          </a:p>
          <a:p>
            <a:r>
              <a:rPr lang="en-US" sz="2400" dirty="0"/>
              <a:t>Friendly format </a:t>
            </a:r>
          </a:p>
          <a:p>
            <a:pPr lvl="1"/>
            <a:r>
              <a:rPr lang="en-US" dirty="0"/>
              <a:t>JSON</a:t>
            </a:r>
          </a:p>
          <a:p>
            <a:r>
              <a:rPr lang="en-US" sz="2400" dirty="0"/>
              <a:t>Simplified execution</a:t>
            </a:r>
          </a:p>
          <a:p>
            <a:pPr lvl="1"/>
            <a:r>
              <a:rPr lang="en-US" dirty="0"/>
              <a:t>No MOF documents</a:t>
            </a:r>
          </a:p>
          <a:p>
            <a:r>
              <a:rPr lang="en-US" sz="2400" dirty="0"/>
              <a:t>Provision at deployment time</a:t>
            </a:r>
          </a:p>
          <a:p>
            <a:pPr lvl="1"/>
            <a:r>
              <a:rPr lang="en-US" dirty="0"/>
              <a:t>Disable LCM</a:t>
            </a:r>
          </a:p>
          <a:p>
            <a:r>
              <a:rPr lang="en-US" sz="2400" dirty="0"/>
              <a:t>Self contained deployments</a:t>
            </a:r>
          </a:p>
          <a:p>
            <a:pPr lvl="1"/>
            <a:r>
              <a:rPr lang="en-US" dirty="0"/>
              <a:t>JSON documents included with deployment artifacts</a:t>
            </a:r>
          </a:p>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7</a:t>
            </a:fld>
            <a:endParaRPr lang="en-US"/>
          </a:p>
        </p:txBody>
      </p:sp>
    </p:spTree>
    <p:extLst>
      <p:ext uri="{BB962C8B-B14F-4D97-AF65-F5344CB8AC3E}">
        <p14:creationId xmlns:p14="http://schemas.microsoft.com/office/powerpoint/2010/main" val="29142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duffney.io/" TargetMode="External"/><Relationship Id="rId2" Type="http://schemas.openxmlformats.org/officeDocument/2006/relationships/hyperlink" Target="https://github.com/Duffney/AppProvisionOctopusDSC" TargetMode="External"/><Relationship Id="rId1" Type="http://schemas.openxmlformats.org/officeDocument/2006/relationships/slideLayout" Target="../slideLayouts/slideLayout12.xml"/><Relationship Id="rId4" Type="http://schemas.openxmlformats.org/officeDocument/2006/relationships/hyperlink" Target="https://github.com/Duffn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2365" y="1317672"/>
            <a:ext cx="9487270" cy="2387600"/>
          </a:xfrm>
        </p:spPr>
        <p:txBody>
          <a:bodyPr>
            <a:normAutofit fontScale="90000"/>
          </a:bodyPr>
          <a:lstStyle/>
          <a:p>
            <a:r>
              <a:rPr lang="en-US" dirty="0"/>
              <a:t>Application Provisioning with DSC</a:t>
            </a:r>
            <a:br>
              <a:rPr lang="en-US" dirty="0"/>
            </a:br>
            <a:r>
              <a:rPr lang="en-US" dirty="0"/>
              <a:t>and Octopus Deploy</a:t>
            </a:r>
          </a:p>
        </p:txBody>
      </p:sp>
      <p:sp>
        <p:nvSpPr>
          <p:cNvPr id="3" name="Subtitle 2">
            <a:extLst>
              <a:ext uri="{FF2B5EF4-FFF2-40B4-BE49-F238E27FC236}">
                <a16:creationId xmlns:a16="http://schemas.microsoft.com/office/drawing/2014/main" id="{AFEFCA59-C067-4FE1-8161-3FB78A71DF7A}"/>
              </a:ext>
            </a:extLst>
          </p:cNvPr>
          <p:cNvSpPr>
            <a:spLocks noGrp="1"/>
          </p:cNvSpPr>
          <p:nvPr>
            <p:ph type="subTitle" idx="1"/>
          </p:nvPr>
        </p:nvSpPr>
        <p:spPr/>
        <p:txBody>
          <a:bodyPr>
            <a:normAutofit/>
          </a:bodyPr>
          <a:lstStyle/>
          <a:p>
            <a:r>
              <a:rPr lang="en-US" sz="2000" i="1" dirty="0"/>
              <a:t>A world where developers </a:t>
            </a:r>
            <a:br>
              <a:rPr lang="en-US" sz="2000" i="1" dirty="0"/>
            </a:br>
            <a:r>
              <a:rPr lang="en-US" sz="2000" i="1" dirty="0"/>
              <a:t>manage their configs</a:t>
            </a:r>
          </a:p>
        </p:txBody>
      </p:sp>
    </p:spTree>
    <p:extLst>
      <p:ext uri="{BB962C8B-B14F-4D97-AF65-F5344CB8AC3E}">
        <p14:creationId xmlns:p14="http://schemas.microsoft.com/office/powerpoint/2010/main" val="59591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5251990-9EE0-46E8-8444-95FD8084722D}"/>
              </a:ext>
            </a:extLst>
          </p:cNvPr>
          <p:cNvSpPr txBox="1">
            <a:spLocks/>
          </p:cNvSpPr>
          <p:nvPr/>
        </p:nvSpPr>
        <p:spPr>
          <a:xfrm>
            <a:off x="4412204" y="1030434"/>
            <a:ext cx="3728620" cy="1091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Why?</a:t>
            </a:r>
          </a:p>
        </p:txBody>
      </p:sp>
      <p:sp>
        <p:nvSpPr>
          <p:cNvPr id="10" name="Text Placeholder 1">
            <a:extLst>
              <a:ext uri="{FF2B5EF4-FFF2-40B4-BE49-F238E27FC236}">
                <a16:creationId xmlns:a16="http://schemas.microsoft.com/office/drawing/2014/main" id="{0F4E6CAA-C046-40C9-8539-ECCD40AC55FE}"/>
              </a:ext>
            </a:extLst>
          </p:cNvPr>
          <p:cNvSpPr txBox="1">
            <a:spLocks/>
          </p:cNvSpPr>
          <p:nvPr/>
        </p:nvSpPr>
        <p:spPr>
          <a:xfrm>
            <a:off x="4412204" y="1832819"/>
            <a:ext cx="6169978" cy="283397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i="1" dirty="0">
                <a:solidFill>
                  <a:schemeClr val="tx1"/>
                </a:solidFill>
              </a:rPr>
              <a:t>Inconsistent IIS application provisioning, long lead times, several hand offs, poor communication, almost no visibility</a:t>
            </a:r>
          </a:p>
          <a:p>
            <a:endParaRPr lang="en-US" sz="2800" i="1" dirty="0">
              <a:solidFill>
                <a:schemeClr val="tx1"/>
              </a:solidFill>
            </a:endParaRPr>
          </a:p>
        </p:txBody>
      </p:sp>
    </p:spTree>
    <p:extLst>
      <p:ext uri="{BB962C8B-B14F-4D97-AF65-F5344CB8AC3E}">
        <p14:creationId xmlns:p14="http://schemas.microsoft.com/office/powerpoint/2010/main" val="134866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BF6-C0E6-4922-85F0-7649B5EC8763}"/>
              </a:ext>
            </a:extLst>
          </p:cNvPr>
          <p:cNvSpPr>
            <a:spLocks noGrp="1"/>
          </p:cNvSpPr>
          <p:nvPr>
            <p:ph type="title"/>
          </p:nvPr>
        </p:nvSpPr>
        <p:spPr>
          <a:xfrm>
            <a:off x="4151159" y="657218"/>
            <a:ext cx="7913594" cy="1325563"/>
          </a:xfrm>
        </p:spPr>
        <p:txBody>
          <a:bodyPr/>
          <a:lstStyle/>
          <a:p>
            <a:r>
              <a:rPr lang="en-US" sz="4800" dirty="0"/>
              <a:t>Options</a:t>
            </a:r>
            <a:endParaRPr lang="en-US" dirty="0"/>
          </a:p>
        </p:txBody>
      </p:sp>
      <p:sp>
        <p:nvSpPr>
          <p:cNvPr id="3" name="Text Placeholder 2">
            <a:extLst>
              <a:ext uri="{FF2B5EF4-FFF2-40B4-BE49-F238E27FC236}">
                <a16:creationId xmlns:a16="http://schemas.microsoft.com/office/drawing/2014/main" id="{9B241160-F4E2-4472-ACF2-EF911EBCC1FF}"/>
              </a:ext>
            </a:extLst>
          </p:cNvPr>
          <p:cNvSpPr>
            <a:spLocks noGrp="1"/>
          </p:cNvSpPr>
          <p:nvPr>
            <p:ph type="body" idx="1"/>
          </p:nvPr>
        </p:nvSpPr>
        <p:spPr>
          <a:xfrm>
            <a:off x="4313176" y="1551837"/>
            <a:ext cx="3536903" cy="823912"/>
          </a:xfrm>
        </p:spPr>
        <p:txBody>
          <a:bodyPr>
            <a:normAutofit/>
          </a:bodyPr>
          <a:lstStyle/>
          <a:p>
            <a:r>
              <a:rPr lang="en-US" sz="2800" dirty="0"/>
              <a:t>We Do It</a:t>
            </a:r>
          </a:p>
        </p:txBody>
      </p:sp>
      <p:sp>
        <p:nvSpPr>
          <p:cNvPr id="4" name="Content Placeholder 3">
            <a:extLst>
              <a:ext uri="{FF2B5EF4-FFF2-40B4-BE49-F238E27FC236}">
                <a16:creationId xmlns:a16="http://schemas.microsoft.com/office/drawing/2014/main" id="{5DAE41F3-3AC7-48B1-A6C1-F5B0010C570D}"/>
              </a:ext>
            </a:extLst>
          </p:cNvPr>
          <p:cNvSpPr>
            <a:spLocks noGrp="1"/>
          </p:cNvSpPr>
          <p:nvPr>
            <p:ph sz="half" idx="2"/>
          </p:nvPr>
        </p:nvSpPr>
        <p:spPr>
          <a:xfrm>
            <a:off x="4313177" y="2375749"/>
            <a:ext cx="3403738" cy="3684588"/>
          </a:xfrm>
        </p:spPr>
        <p:txBody>
          <a:bodyPr>
            <a:normAutofit/>
          </a:bodyPr>
          <a:lstStyle/>
          <a:p>
            <a:r>
              <a:rPr lang="en-US" sz="2400" dirty="0"/>
              <a:t>Become a Bottleneck</a:t>
            </a:r>
          </a:p>
          <a:p>
            <a:r>
              <a:rPr lang="en-US" sz="2400" dirty="0"/>
              <a:t>Reactive</a:t>
            </a:r>
          </a:p>
          <a:p>
            <a:r>
              <a:rPr lang="en-US" sz="2400" dirty="0"/>
              <a:t>Increased workload</a:t>
            </a:r>
          </a:p>
          <a:p>
            <a:r>
              <a:rPr lang="en-US" sz="2400" dirty="0"/>
              <a:t>Wasn’t working</a:t>
            </a:r>
          </a:p>
        </p:txBody>
      </p:sp>
      <p:sp>
        <p:nvSpPr>
          <p:cNvPr id="5" name="Text Placeholder 4">
            <a:extLst>
              <a:ext uri="{FF2B5EF4-FFF2-40B4-BE49-F238E27FC236}">
                <a16:creationId xmlns:a16="http://schemas.microsoft.com/office/drawing/2014/main" id="{B9D9F233-CA12-4C32-A4AC-B96EAA1018EC}"/>
              </a:ext>
            </a:extLst>
          </p:cNvPr>
          <p:cNvSpPr>
            <a:spLocks noGrp="1"/>
          </p:cNvSpPr>
          <p:nvPr>
            <p:ph type="body" sz="quarter" idx="3"/>
          </p:nvPr>
        </p:nvSpPr>
        <p:spPr>
          <a:xfrm>
            <a:off x="7850079" y="1548554"/>
            <a:ext cx="3673136" cy="823912"/>
          </a:xfrm>
        </p:spPr>
        <p:txBody>
          <a:bodyPr>
            <a:normAutofit/>
          </a:bodyPr>
          <a:lstStyle/>
          <a:p>
            <a:r>
              <a:rPr lang="en-US" sz="2800" dirty="0"/>
              <a:t>They Do It</a:t>
            </a:r>
          </a:p>
        </p:txBody>
      </p:sp>
      <p:sp>
        <p:nvSpPr>
          <p:cNvPr id="6" name="Content Placeholder 5">
            <a:extLst>
              <a:ext uri="{FF2B5EF4-FFF2-40B4-BE49-F238E27FC236}">
                <a16:creationId xmlns:a16="http://schemas.microsoft.com/office/drawing/2014/main" id="{45BB97B1-40F8-4686-A652-7C8964019556}"/>
              </a:ext>
            </a:extLst>
          </p:cNvPr>
          <p:cNvSpPr>
            <a:spLocks noGrp="1"/>
          </p:cNvSpPr>
          <p:nvPr>
            <p:ph sz="quarter" idx="4"/>
          </p:nvPr>
        </p:nvSpPr>
        <p:spPr>
          <a:xfrm>
            <a:off x="7850079" y="2372466"/>
            <a:ext cx="3673136" cy="3684588"/>
          </a:xfrm>
        </p:spPr>
        <p:txBody>
          <a:bodyPr>
            <a:normAutofit/>
          </a:bodyPr>
          <a:lstStyle/>
          <a:p>
            <a:r>
              <a:rPr lang="en-US" sz="2400" dirty="0"/>
              <a:t>Self-Service</a:t>
            </a:r>
          </a:p>
          <a:p>
            <a:r>
              <a:rPr lang="en-US" sz="2400" dirty="0"/>
              <a:t>Delegated Ownership</a:t>
            </a:r>
          </a:p>
          <a:p>
            <a:r>
              <a:rPr lang="en-US" sz="2400" dirty="0"/>
              <a:t>Decreased workload</a:t>
            </a:r>
          </a:p>
          <a:p>
            <a:r>
              <a:rPr lang="en-US" sz="2400" dirty="0"/>
              <a:t>Might work?</a:t>
            </a:r>
          </a:p>
        </p:txBody>
      </p:sp>
    </p:spTree>
    <p:extLst>
      <p:ext uri="{BB962C8B-B14F-4D97-AF65-F5344CB8AC3E}">
        <p14:creationId xmlns:p14="http://schemas.microsoft.com/office/powerpoint/2010/main" val="208054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4160036" y="462779"/>
            <a:ext cx="7862966" cy="1325563"/>
          </a:xfrm>
        </p:spPr>
        <p:txBody>
          <a:bodyPr/>
          <a:lstStyle/>
          <a:p>
            <a:r>
              <a:rPr lang="en-US" dirty="0"/>
              <a:t>How</a:t>
            </a:r>
            <a:r>
              <a:rPr lang="en-US" sz="4800" dirty="0"/>
              <a:t>?...</a:t>
            </a:r>
            <a:r>
              <a:rPr lang="en-US" dirty="0"/>
              <a:t> Custom Tooling!</a:t>
            </a:r>
          </a:p>
        </p:txBody>
      </p:sp>
      <p:sp>
        <p:nvSpPr>
          <p:cNvPr id="3" name="Text Placeholder 2">
            <a:extLst>
              <a:ext uri="{FF2B5EF4-FFF2-40B4-BE49-F238E27FC236}">
                <a16:creationId xmlns:a16="http://schemas.microsoft.com/office/drawing/2014/main" id="{6D754FD2-2CF2-4249-A2A3-CD0B275A15D7}"/>
              </a:ext>
            </a:extLst>
          </p:cNvPr>
          <p:cNvSpPr>
            <a:spLocks noGrp="1"/>
          </p:cNvSpPr>
          <p:nvPr>
            <p:ph type="body" idx="1"/>
          </p:nvPr>
        </p:nvSpPr>
        <p:spPr>
          <a:xfrm>
            <a:off x="4160036" y="1530243"/>
            <a:ext cx="5157787" cy="823912"/>
          </a:xfrm>
        </p:spPr>
        <p:txBody>
          <a:bodyPr/>
          <a:lstStyle/>
          <a:p>
            <a:r>
              <a:rPr lang="en-US" sz="2800" b="0" dirty="0"/>
              <a:t>Requirements</a:t>
            </a:r>
            <a:endParaRPr lang="en-US" b="0" dirty="0"/>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4603920" y="2311339"/>
            <a:ext cx="5157787" cy="3684588"/>
          </a:xfrm>
        </p:spPr>
        <p:txBody>
          <a:bodyPr>
            <a:noAutofit/>
          </a:bodyPr>
          <a:lstStyle/>
          <a:p>
            <a:r>
              <a:rPr lang="en-US" sz="2400" dirty="0"/>
              <a:t>Idempotent </a:t>
            </a:r>
          </a:p>
          <a:p>
            <a:r>
              <a:rPr lang="en-US" sz="2400" dirty="0"/>
              <a:t>Friendly format </a:t>
            </a:r>
            <a:endParaRPr lang="en-US" dirty="0"/>
          </a:p>
          <a:p>
            <a:r>
              <a:rPr lang="en-US" sz="2400" dirty="0"/>
              <a:t>Simplified execution</a:t>
            </a:r>
          </a:p>
          <a:p>
            <a:r>
              <a:rPr lang="en-US" sz="2400" dirty="0"/>
              <a:t>Provision at deployment time</a:t>
            </a:r>
          </a:p>
          <a:p>
            <a:r>
              <a:rPr lang="en-US" sz="2400" dirty="0"/>
              <a:t>Self contained deployments</a:t>
            </a:r>
          </a:p>
        </p:txBody>
      </p:sp>
    </p:spTree>
    <p:extLst>
      <p:ext uri="{BB962C8B-B14F-4D97-AF65-F5344CB8AC3E}">
        <p14:creationId xmlns:p14="http://schemas.microsoft.com/office/powerpoint/2010/main" val="34299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24EB-1F02-4E04-B115-1AD733AD8240}"/>
              </a:ext>
            </a:extLst>
          </p:cNvPr>
          <p:cNvSpPr txBox="1">
            <a:spLocks/>
          </p:cNvSpPr>
          <p:nvPr/>
        </p:nvSpPr>
        <p:spPr>
          <a:xfrm>
            <a:off x="3444536" y="433432"/>
            <a:ext cx="4944862" cy="814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Design Overview</a:t>
            </a:r>
            <a:endParaRPr lang="en-US" dirty="0"/>
          </a:p>
        </p:txBody>
      </p:sp>
      <p:sp>
        <p:nvSpPr>
          <p:cNvPr id="3" name="Cylinder 2">
            <a:extLst>
              <a:ext uri="{FF2B5EF4-FFF2-40B4-BE49-F238E27FC236}">
                <a16:creationId xmlns:a16="http://schemas.microsoft.com/office/drawing/2014/main" id="{7C0CC339-A9D4-4AF4-82B3-BA6B4323A8A5}"/>
              </a:ext>
            </a:extLst>
          </p:cNvPr>
          <p:cNvSpPr/>
          <p:nvPr/>
        </p:nvSpPr>
        <p:spPr>
          <a:xfrm>
            <a:off x="986897" y="1968992"/>
            <a:ext cx="1464816" cy="1680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Control</a:t>
            </a:r>
          </a:p>
        </p:txBody>
      </p:sp>
      <p:sp>
        <p:nvSpPr>
          <p:cNvPr id="4" name="Flowchart: Document 3">
            <a:extLst>
              <a:ext uri="{FF2B5EF4-FFF2-40B4-BE49-F238E27FC236}">
                <a16:creationId xmlns:a16="http://schemas.microsoft.com/office/drawing/2014/main" id="{291C231A-B554-4B9B-9B09-07C191C61883}"/>
              </a:ext>
            </a:extLst>
          </p:cNvPr>
          <p:cNvSpPr/>
          <p:nvPr/>
        </p:nvSpPr>
        <p:spPr>
          <a:xfrm>
            <a:off x="878888" y="4235757"/>
            <a:ext cx="1677879" cy="88776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AppConfig.Json</a:t>
            </a:r>
            <a:endParaRPr lang="en-US" dirty="0"/>
          </a:p>
        </p:txBody>
      </p:sp>
      <p:cxnSp>
        <p:nvCxnSpPr>
          <p:cNvPr id="6" name="Connector: Elbow 5">
            <a:extLst>
              <a:ext uri="{FF2B5EF4-FFF2-40B4-BE49-F238E27FC236}">
                <a16:creationId xmlns:a16="http://schemas.microsoft.com/office/drawing/2014/main" id="{1BC714AE-8679-4653-9137-BA205150EF84}"/>
              </a:ext>
            </a:extLst>
          </p:cNvPr>
          <p:cNvCxnSpPr>
            <a:cxnSpLocks/>
            <a:stCxn id="3" idx="3"/>
            <a:endCxn id="4" idx="0"/>
          </p:cNvCxnSpPr>
          <p:nvPr/>
        </p:nvCxnSpPr>
        <p:spPr>
          <a:xfrm rot="5400000">
            <a:off x="1425235" y="3941686"/>
            <a:ext cx="586665" cy="1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edefined Process 6">
            <a:extLst>
              <a:ext uri="{FF2B5EF4-FFF2-40B4-BE49-F238E27FC236}">
                <a16:creationId xmlns:a16="http://schemas.microsoft.com/office/drawing/2014/main" id="{3C2A51C3-CF6B-4EA8-B140-7B443C52174E}"/>
              </a:ext>
            </a:extLst>
          </p:cNvPr>
          <p:cNvSpPr/>
          <p:nvPr/>
        </p:nvSpPr>
        <p:spPr>
          <a:xfrm>
            <a:off x="4592397" y="2075154"/>
            <a:ext cx="1834719" cy="14677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Integration</a:t>
            </a:r>
          </a:p>
        </p:txBody>
      </p:sp>
      <p:sp>
        <p:nvSpPr>
          <p:cNvPr id="8" name="Callout: Double Bent Line with Accent Bar 7">
            <a:extLst>
              <a:ext uri="{FF2B5EF4-FFF2-40B4-BE49-F238E27FC236}">
                <a16:creationId xmlns:a16="http://schemas.microsoft.com/office/drawing/2014/main" id="{208CDC2B-3238-470E-8A01-B61339E9C94B}"/>
              </a:ext>
            </a:extLst>
          </p:cNvPr>
          <p:cNvSpPr/>
          <p:nvPr/>
        </p:nvSpPr>
        <p:spPr>
          <a:xfrm>
            <a:off x="4821738"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Builds artifact</a:t>
            </a:r>
          </a:p>
        </p:txBody>
      </p:sp>
      <p:sp>
        <p:nvSpPr>
          <p:cNvPr id="11" name="Cube 10">
            <a:extLst>
              <a:ext uri="{FF2B5EF4-FFF2-40B4-BE49-F238E27FC236}">
                <a16:creationId xmlns:a16="http://schemas.microsoft.com/office/drawing/2014/main" id="{0E942958-82E6-413D-B0ED-343649ADAFB7}"/>
              </a:ext>
            </a:extLst>
          </p:cNvPr>
          <p:cNvSpPr/>
          <p:nvPr/>
        </p:nvSpPr>
        <p:spPr>
          <a:xfrm>
            <a:off x="9070867" y="1636450"/>
            <a:ext cx="1834719" cy="19064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br>
              <a:rPr lang="en-US" dirty="0"/>
            </a:br>
            <a:r>
              <a:rPr lang="en-US" dirty="0"/>
              <a:t>Deployment</a:t>
            </a:r>
          </a:p>
        </p:txBody>
      </p:sp>
      <p:sp>
        <p:nvSpPr>
          <p:cNvPr id="12" name="Arrow: Right 11">
            <a:extLst>
              <a:ext uri="{FF2B5EF4-FFF2-40B4-BE49-F238E27FC236}">
                <a16:creationId xmlns:a16="http://schemas.microsoft.com/office/drawing/2014/main" id="{79E37ACA-91D9-4D0A-B164-4626972F1A5B}"/>
              </a:ext>
            </a:extLst>
          </p:cNvPr>
          <p:cNvSpPr/>
          <p:nvPr/>
        </p:nvSpPr>
        <p:spPr>
          <a:xfrm rot="16200000">
            <a:off x="9410437" y="2102159"/>
            <a:ext cx="738326" cy="8345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llout: Double Bent Line with Accent Bar 15">
            <a:extLst>
              <a:ext uri="{FF2B5EF4-FFF2-40B4-BE49-F238E27FC236}">
                <a16:creationId xmlns:a16="http://schemas.microsoft.com/office/drawing/2014/main" id="{0AA8E815-8394-4C29-80B4-CBF096F605E7}"/>
              </a:ext>
            </a:extLst>
          </p:cNvPr>
          <p:cNvSpPr/>
          <p:nvPr/>
        </p:nvSpPr>
        <p:spPr>
          <a:xfrm>
            <a:off x="9070867"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InvokeDSC</a:t>
            </a:r>
          </a:p>
        </p:txBody>
      </p:sp>
      <p:sp>
        <p:nvSpPr>
          <p:cNvPr id="17" name="Callout: Double Bent Line with Accent Bar 16">
            <a:extLst>
              <a:ext uri="{FF2B5EF4-FFF2-40B4-BE49-F238E27FC236}">
                <a16:creationId xmlns:a16="http://schemas.microsoft.com/office/drawing/2014/main" id="{5A54EC80-E28C-4FDB-BD41-8E72EA5B3EE8}"/>
              </a:ext>
            </a:extLst>
          </p:cNvPr>
          <p:cNvSpPr/>
          <p:nvPr/>
        </p:nvSpPr>
        <p:spPr>
          <a:xfrm>
            <a:off x="9060510" y="5548542"/>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 App</a:t>
            </a:r>
          </a:p>
        </p:txBody>
      </p:sp>
      <p:cxnSp>
        <p:nvCxnSpPr>
          <p:cNvPr id="19" name="Connector: Elbow 18">
            <a:extLst>
              <a:ext uri="{FF2B5EF4-FFF2-40B4-BE49-F238E27FC236}">
                <a16:creationId xmlns:a16="http://schemas.microsoft.com/office/drawing/2014/main" id="{AD03168C-307D-44FE-99D2-6904F923E640}"/>
              </a:ext>
            </a:extLst>
          </p:cNvPr>
          <p:cNvCxnSpPr>
            <a:stCxn id="11" idx="3"/>
            <a:endCxn id="16" idx="3"/>
          </p:cNvCxnSpPr>
          <p:nvPr/>
        </p:nvCxnSpPr>
        <p:spPr>
          <a:xfrm rot="5400000">
            <a:off x="9443732" y="3858085"/>
            <a:ext cx="63031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5D470F-B164-4C9B-BE25-CC32EB25C33E}"/>
              </a:ext>
            </a:extLst>
          </p:cNvPr>
          <p:cNvCxnSpPr>
            <a:stCxn id="16" idx="1"/>
            <a:endCxn id="17" idx="3"/>
          </p:cNvCxnSpPr>
          <p:nvPr/>
        </p:nvCxnSpPr>
        <p:spPr>
          <a:xfrm flipH="1">
            <a:off x="9748529" y="5200831"/>
            <a:ext cx="10357" cy="3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E8F67A-FBE5-43E8-B3CD-A57A6B49D39B}"/>
              </a:ext>
            </a:extLst>
          </p:cNvPr>
          <p:cNvCxnSpPr>
            <a:stCxn id="3" idx="4"/>
            <a:endCxn id="7" idx="1"/>
          </p:cNvCxnSpPr>
          <p:nvPr/>
        </p:nvCxnSpPr>
        <p:spPr>
          <a:xfrm>
            <a:off x="2451713" y="2809042"/>
            <a:ext cx="2140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902C37-52EB-4729-9998-14ABA1190B82}"/>
              </a:ext>
            </a:extLst>
          </p:cNvPr>
          <p:cNvCxnSpPr>
            <a:stCxn id="7" idx="3"/>
            <a:endCxn id="11" idx="2"/>
          </p:cNvCxnSpPr>
          <p:nvPr/>
        </p:nvCxnSpPr>
        <p:spPr>
          <a:xfrm>
            <a:off x="6427116" y="2809042"/>
            <a:ext cx="2643751" cy="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EEC27-857B-4831-8BD7-AB75D619B864}"/>
              </a:ext>
            </a:extLst>
          </p:cNvPr>
          <p:cNvCxnSpPr>
            <a:stCxn id="7" idx="2"/>
            <a:endCxn id="8" idx="3"/>
          </p:cNvCxnSpPr>
          <p:nvPr/>
        </p:nvCxnSpPr>
        <p:spPr>
          <a:xfrm>
            <a:off x="5509757" y="3542929"/>
            <a:ext cx="0" cy="6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1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11" grpId="0" animBg="1"/>
      <p:bldP spid="12"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986D-72A7-49D4-9424-4A043EACB9AB}"/>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60279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4160036" y="462779"/>
            <a:ext cx="7862966" cy="1325563"/>
          </a:xfrm>
        </p:spPr>
        <p:txBody>
          <a:bodyPr/>
          <a:lstStyle/>
          <a:p>
            <a:r>
              <a:rPr lang="en-US" dirty="0"/>
              <a:t>Moral of the Story</a:t>
            </a:r>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4603920" y="1788342"/>
            <a:ext cx="5157787" cy="3684588"/>
          </a:xfrm>
        </p:spPr>
        <p:txBody>
          <a:bodyPr>
            <a:noAutofit/>
          </a:bodyPr>
          <a:lstStyle/>
          <a:p>
            <a:r>
              <a:rPr lang="en-US" sz="2400" dirty="0"/>
              <a:t>It’s okay to build new tools</a:t>
            </a:r>
          </a:p>
          <a:p>
            <a:r>
              <a:rPr lang="en-US" sz="2400" dirty="0"/>
              <a:t>Use what you have</a:t>
            </a:r>
          </a:p>
          <a:p>
            <a:r>
              <a:rPr lang="en-US" sz="2400" dirty="0"/>
              <a:t>Help them help themselves</a:t>
            </a:r>
          </a:p>
          <a:p>
            <a:endParaRPr lang="en-US" sz="2400" b="1" dirty="0"/>
          </a:p>
        </p:txBody>
      </p:sp>
    </p:spTree>
    <p:extLst>
      <p:ext uri="{BB962C8B-B14F-4D97-AF65-F5344CB8AC3E}">
        <p14:creationId xmlns:p14="http://schemas.microsoft.com/office/powerpoint/2010/main" val="32463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F3128-D4E3-42CB-AB92-85CCB3BD0753}"/>
              </a:ext>
            </a:extLst>
          </p:cNvPr>
          <p:cNvSpPr txBox="1"/>
          <p:nvPr/>
        </p:nvSpPr>
        <p:spPr>
          <a:xfrm>
            <a:off x="682907" y="2025570"/>
            <a:ext cx="7674015" cy="3139321"/>
          </a:xfrm>
          <a:prstGeom prst="rect">
            <a:avLst/>
          </a:prstGeom>
          <a:noFill/>
        </p:spPr>
        <p:txBody>
          <a:bodyPr wrap="square" rtlCol="0">
            <a:spAutoFit/>
          </a:bodyPr>
          <a:lstStyle/>
          <a:p>
            <a:r>
              <a:rPr lang="en-US" b="1" dirty="0"/>
              <a:t>Demo (Code| Files | Slides)</a:t>
            </a:r>
          </a:p>
          <a:p>
            <a:r>
              <a:rPr lang="en-US" dirty="0"/>
              <a:t>	</a:t>
            </a:r>
            <a:r>
              <a:rPr lang="en-US" dirty="0">
                <a:hlinkClick r:id="rId2"/>
              </a:rPr>
              <a:t>https://github.com/Duffney/AppProvisionOctopusDSC</a:t>
            </a:r>
            <a:endParaRPr lang="en-US" dirty="0"/>
          </a:p>
          <a:p>
            <a:endParaRPr lang="en-US" dirty="0"/>
          </a:p>
          <a:p>
            <a:r>
              <a:rPr lang="en-US" b="1" dirty="0"/>
              <a:t>Blog</a:t>
            </a:r>
          </a:p>
          <a:p>
            <a:r>
              <a:rPr lang="en-US" b="1" dirty="0"/>
              <a:t>	</a:t>
            </a:r>
            <a:r>
              <a:rPr lang="en-US" dirty="0">
                <a:hlinkClick r:id="rId3"/>
              </a:rPr>
              <a:t>http://duffney.io</a:t>
            </a:r>
            <a:br>
              <a:rPr lang="en-US" dirty="0"/>
            </a:br>
            <a:br>
              <a:rPr lang="en-US" dirty="0"/>
            </a:br>
            <a:r>
              <a:rPr lang="en-US" b="1" dirty="0"/>
              <a:t>Twitter</a:t>
            </a:r>
          </a:p>
          <a:p>
            <a:r>
              <a:rPr lang="en-US" b="1" dirty="0"/>
              <a:t>	</a:t>
            </a:r>
            <a:r>
              <a:rPr lang="en-US" dirty="0"/>
              <a:t>@</a:t>
            </a:r>
            <a:r>
              <a:rPr lang="en-US" dirty="0" err="1"/>
              <a:t>joshduffney</a:t>
            </a:r>
            <a:endParaRPr lang="en-US" dirty="0"/>
          </a:p>
          <a:p>
            <a:endParaRPr lang="en-US" b="1" dirty="0"/>
          </a:p>
          <a:p>
            <a:r>
              <a:rPr lang="en-US" b="1" dirty="0" err="1"/>
              <a:t>Github</a:t>
            </a:r>
            <a:endParaRPr lang="en-US" b="1" dirty="0"/>
          </a:p>
          <a:p>
            <a:r>
              <a:rPr lang="en-US" b="1" dirty="0"/>
              <a:t>	</a:t>
            </a:r>
            <a:r>
              <a:rPr lang="en-US" dirty="0">
                <a:hlinkClick r:id="rId4"/>
              </a:rPr>
              <a:t>https://github.com/Duffney</a:t>
            </a:r>
            <a:endParaRPr lang="en-US" b="1" dirty="0"/>
          </a:p>
        </p:txBody>
      </p:sp>
    </p:spTree>
    <p:extLst>
      <p:ext uri="{BB962C8B-B14F-4D97-AF65-F5344CB8AC3E}">
        <p14:creationId xmlns:p14="http://schemas.microsoft.com/office/powerpoint/2010/main" val="2711495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TotalTime>
  <Words>448</Words>
  <Application>Microsoft Office PowerPoint</Application>
  <PresentationFormat>Widescreen</PresentationFormat>
  <Paragraphs>68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Application Provisioning with DSC and Octopus Deploy</vt:lpstr>
      <vt:lpstr>PowerPoint Presentation</vt:lpstr>
      <vt:lpstr>Options</vt:lpstr>
      <vt:lpstr>How?... Custom Tooling!</vt:lpstr>
      <vt:lpstr>PowerPoint Presentation</vt:lpstr>
      <vt:lpstr>PowerPoint Presentation</vt:lpstr>
      <vt:lpstr>Moral of the 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Jones</dc:creator>
  <cp:lastModifiedBy>Joshua Duffney</cp:lastModifiedBy>
  <cp:revision>45</cp:revision>
  <dcterms:created xsi:type="dcterms:W3CDTF">2017-08-03T21:53:21Z</dcterms:created>
  <dcterms:modified xsi:type="dcterms:W3CDTF">2018-01-21T19:50:01Z</dcterms:modified>
</cp:coreProperties>
</file>