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Lst>
  <p:notesMasterIdLst>
    <p:notesMasterId r:id="rId21"/>
  </p:notesMasterIdLst>
  <p:handoutMasterIdLst>
    <p:handoutMasterId r:id="rId22"/>
  </p:handoutMasterIdLst>
  <p:sldIdLst>
    <p:sldId id="1308" r:id="rId7"/>
    <p:sldId id="1309" r:id="rId8"/>
    <p:sldId id="1311" r:id="rId9"/>
    <p:sldId id="1317" r:id="rId10"/>
    <p:sldId id="1318" r:id="rId11"/>
    <p:sldId id="1361" r:id="rId12"/>
    <p:sldId id="1362" r:id="rId13"/>
    <p:sldId id="1363" r:id="rId14"/>
    <p:sldId id="1364" r:id="rId15"/>
    <p:sldId id="1365" r:id="rId16"/>
    <p:sldId id="1366" r:id="rId17"/>
    <p:sldId id="1367" r:id="rId18"/>
    <p:sldId id="1368" r:id="rId19"/>
    <p:sldId id="1248"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5B0B8DFF-57E5-4D4B-BA72-542DF84B8E2F}">
          <p14:sldIdLst>
            <p14:sldId id="1308"/>
            <p14:sldId id="1309"/>
            <p14:sldId id="1311"/>
            <p14:sldId id="1317"/>
            <p14:sldId id="1318"/>
            <p14:sldId id="1361"/>
            <p14:sldId id="1362"/>
            <p14:sldId id="1363"/>
            <p14:sldId id="1364"/>
            <p14:sldId id="1365"/>
            <p14:sldId id="1366"/>
            <p14:sldId id="1367"/>
            <p14:sldId id="1368"/>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7"/>
    <a:srgbClr val="FFFFFF"/>
    <a:srgbClr val="525252"/>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76489" autoAdjust="0"/>
  </p:normalViewPr>
  <p:slideViewPr>
    <p:cSldViewPr>
      <p:cViewPr varScale="1">
        <p:scale>
          <a:sx n="81" d="100"/>
          <a:sy n="81" d="100"/>
        </p:scale>
        <p:origin x="270" y="51"/>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ED9401-EE8D-4EE1-B291-5BF7DCDA3C5A}" type="datetime8">
              <a:rPr lang="en-US" smtClean="0">
                <a:latin typeface="Segoe UI" pitchFamily="34" charset="0"/>
              </a:rPr>
              <a:t>1/6/2017 7:02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1B0BD91-A332-4638-9D55-E1550E13BA63}" type="datetime8">
              <a:rPr lang="en-US" smtClean="0"/>
              <a:t>1/6/2017 7:02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96B01FC-4093-47B5-A361-524E345F092E}" type="datetime8">
              <a:rPr lang="en-US" smtClean="0"/>
              <a:t>1/6/2017 7:02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Microsoft Azure is our cloud platform for digital transformation across your business. Our strategy to this end is to provide a platform of technologies that:</a:t>
            </a:r>
          </a:p>
          <a:p>
            <a:r>
              <a:rPr lang="en-US" sz="1200" kern="1200" dirty="0">
                <a:solidFill>
                  <a:schemeClr val="tx1"/>
                </a:solidFill>
                <a:effectLst/>
                <a:latin typeface="+mn-lt"/>
                <a:ea typeface="+mn-ea"/>
                <a:cs typeface="+mn-cs"/>
              </a:rPr>
              <a:t>1. Accelerates </a:t>
            </a:r>
            <a:r>
              <a:rPr lang="en-US" sz="1200" b="1" kern="1200" dirty="0">
                <a:solidFill>
                  <a:schemeClr val="tx1"/>
                </a:solidFill>
                <a:effectLst/>
                <a:latin typeface="+mn-lt"/>
                <a:ea typeface="+mn-ea"/>
                <a:cs typeface="+mn-cs"/>
              </a:rPr>
              <a:t>app innovation</a:t>
            </a:r>
            <a:r>
              <a:rPr lang="en-US" sz="1200" kern="1200" dirty="0">
                <a:solidFill>
                  <a:schemeClr val="tx1"/>
                </a:solidFill>
                <a:effectLst/>
                <a:latin typeface="+mn-lt"/>
                <a:ea typeface="+mn-ea"/>
                <a:cs typeface="+mn-cs"/>
              </a:rPr>
              <a:t> through rapid app development and agility in the cloud.</a:t>
            </a:r>
          </a:p>
          <a:p>
            <a:r>
              <a:rPr lang="en-US" sz="1200" kern="1200" dirty="0">
                <a:solidFill>
                  <a:schemeClr val="tx1"/>
                </a:solidFill>
                <a:effectLst/>
                <a:latin typeface="+mn-lt"/>
                <a:ea typeface="+mn-ea"/>
                <a:cs typeface="+mn-cs"/>
              </a:rPr>
              <a:t>2. Delivers integrated </a:t>
            </a:r>
            <a:r>
              <a:rPr lang="en-US" sz="1200" b="1" kern="1200" dirty="0">
                <a:solidFill>
                  <a:schemeClr val="tx1"/>
                </a:solidFill>
                <a:effectLst/>
                <a:latin typeface="+mn-lt"/>
                <a:ea typeface="+mn-ea"/>
                <a:cs typeface="+mn-cs"/>
              </a:rPr>
              <a:t>data and intelligence</a:t>
            </a:r>
            <a:r>
              <a:rPr lang="en-US" sz="1200" kern="1200" dirty="0">
                <a:solidFill>
                  <a:schemeClr val="tx1"/>
                </a:solidFill>
                <a:effectLst/>
                <a:latin typeface="+mn-lt"/>
                <a:ea typeface="+mn-ea"/>
                <a:cs typeface="+mn-cs"/>
              </a:rPr>
              <a:t>—data for rich insights to intelligence embedded within apps.</a:t>
            </a:r>
          </a:p>
          <a:p>
            <a:r>
              <a:rPr lang="en-US" sz="1200" kern="1200" dirty="0">
                <a:solidFill>
                  <a:schemeClr val="tx1"/>
                </a:solidFill>
                <a:effectLst/>
                <a:latin typeface="+mn-lt"/>
                <a:ea typeface="+mn-ea"/>
                <a:cs typeface="+mn-cs"/>
              </a:rPr>
              <a:t>3. Is </a:t>
            </a:r>
            <a:r>
              <a:rPr lang="en-US" sz="1200" b="1" kern="1200" dirty="0">
                <a:solidFill>
                  <a:schemeClr val="tx1"/>
                </a:solidFill>
                <a:effectLst/>
                <a:latin typeface="+mn-lt"/>
                <a:ea typeface="+mn-ea"/>
                <a:cs typeface="+mn-cs"/>
              </a:rPr>
              <a:t>open and flexible</a:t>
            </a:r>
            <a:r>
              <a:rPr lang="en-US" sz="1200" kern="1200" dirty="0">
                <a:solidFill>
                  <a:schemeClr val="tx1"/>
                </a:solidFill>
                <a:effectLst/>
                <a:latin typeface="+mn-lt"/>
                <a:ea typeface="+mn-ea"/>
                <a:cs typeface="+mn-cs"/>
              </a:rPr>
              <a:t>, where you can use the tools and technologies you already have and want to use.</a:t>
            </a:r>
          </a:p>
          <a:p>
            <a:r>
              <a:rPr lang="en-US" sz="1200" kern="1200" dirty="0">
                <a:solidFill>
                  <a:schemeClr val="tx1"/>
                </a:solidFill>
                <a:effectLst/>
                <a:latin typeface="+mn-lt"/>
                <a:ea typeface="+mn-ea"/>
                <a:cs typeface="+mn-cs"/>
              </a:rPr>
              <a:t>4. Is </a:t>
            </a:r>
            <a:r>
              <a:rPr lang="en-US" sz="1200" b="1" kern="1200" dirty="0">
                <a:solidFill>
                  <a:schemeClr val="tx1"/>
                </a:solidFill>
                <a:effectLst/>
                <a:latin typeface="+mn-lt"/>
                <a:ea typeface="+mn-ea"/>
                <a:cs typeface="+mn-cs"/>
              </a:rPr>
              <a:t>trusted</a:t>
            </a:r>
            <a:r>
              <a:rPr lang="en-US" sz="1200" kern="1200" dirty="0">
                <a:solidFill>
                  <a:schemeClr val="tx1"/>
                </a:solidFill>
                <a:effectLst/>
                <a:latin typeface="+mn-lt"/>
                <a:ea typeface="+mn-ea"/>
                <a:cs typeface="+mn-cs"/>
              </a:rPr>
              <a:t> to </a:t>
            </a:r>
            <a:r>
              <a:rPr lang="en-US" sz="1200" b="0" kern="1200" dirty="0">
                <a:solidFill>
                  <a:schemeClr val="tx1"/>
                </a:solidFill>
                <a:effectLst/>
                <a:latin typeface="+mn-lt"/>
                <a:ea typeface="+mn-ea"/>
                <a:cs typeface="+mn-cs"/>
              </a:rPr>
              <a:t>protect your business assets</a:t>
            </a:r>
            <a:r>
              <a:rPr lang="en-US" sz="1200" kern="1200" dirty="0">
                <a:solidFill>
                  <a:schemeClr val="tx1"/>
                </a:solidFill>
                <a:effectLst/>
                <a:latin typeface="+mn-lt"/>
                <a:ea typeface="+mn-ea"/>
                <a:cs typeface="+mn-cs"/>
              </a:rPr>
              <a:t>. As more customers expect digital experiences, they expect the data they share with an organization to be protected. We help you do that.</a:t>
            </a:r>
          </a:p>
          <a:p>
            <a:r>
              <a:rPr lang="en-US" sz="1200" kern="1200" dirty="0">
                <a:solidFill>
                  <a:schemeClr val="tx1"/>
                </a:solidFill>
                <a:effectLst/>
                <a:latin typeface="+mn-lt"/>
                <a:ea typeface="+mn-ea"/>
                <a:cs typeface="+mn-cs"/>
              </a:rPr>
              <a:t>Let’s discuss these areas in more detail.</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6D3B629-ABE3-4545-9E80-4ED2B88B106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3668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B0BD91-A332-4638-9D55-E1550E13BA63}" type="datetime8">
              <a:rPr lang="en-US" smtClean="0"/>
              <a:t>1/6/2017 7:02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1943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1/6/2017 7:02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64771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A5DDFF7D-D314-4C7B-B851-8380DBD00D4D}" type="datetime8">
              <a:rPr lang="en-US" smtClean="0">
                <a:solidFill>
                  <a:prstClr val="black"/>
                </a:solidFill>
              </a:rPr>
              <a:t>1/6/2017 7:02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2986" y="1759921"/>
            <a:ext cx="6402452" cy="3654405"/>
          </a:xfrm>
          <a:prstGeom prst="rect">
            <a:avLst/>
          </a:prstGeom>
          <a:solidFill>
            <a:srgbClr val="00188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638" y="2125677"/>
            <a:ext cx="5943600" cy="1828800"/>
          </a:xfrm>
          <a:noFill/>
        </p:spPr>
        <p:txBody>
          <a:bodyPr lIns="146304" tIns="91440" rIns="146304" bIns="91440" anchor="t" anchorCtr="0"/>
          <a:lstStyle>
            <a:lvl1pPr>
              <a:defRPr sz="5400" spc="-100" baseline="0">
                <a:gradFill>
                  <a:gsLst>
                    <a:gs pos="86111">
                      <a:schemeClr val="tx1"/>
                    </a:gs>
                    <a:gs pos="7625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2986" y="3954457"/>
            <a:ext cx="5943600" cy="1825625"/>
          </a:xfrm>
        </p:spPr>
        <p:txBody>
          <a:bodyPr tIns="109728" bIns="109728">
            <a:noAutofit/>
          </a:bodyPr>
          <a:lstStyle>
            <a:lvl1pPr marL="0" indent="0">
              <a:spcBef>
                <a:spcPts val="0"/>
              </a:spcBef>
              <a:buNone/>
              <a:defRPr sz="3200">
                <a:gradFill>
                  <a:gsLst>
                    <a:gs pos="25926">
                      <a:schemeClr val="tx1"/>
                    </a:gs>
                    <a:gs pos="51000">
                      <a:schemeClr val="tx1"/>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518" y="6161741"/>
            <a:ext cx="1681413" cy="360979"/>
            <a:chOff x="457200" y="1643393"/>
            <a:chExt cx="4492753" cy="964540"/>
          </a:xfrm>
        </p:grpSpPr>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Freeform 6"/>
          <p:cNvSpPr>
            <a:spLocks noEditPoints="1"/>
          </p:cNvSpPr>
          <p:nvPr userDrawn="1"/>
        </p:nvSpPr>
        <p:spPr bwMode="auto">
          <a:xfrm>
            <a:off x="5943600" y="2145489"/>
            <a:ext cx="6218238" cy="3637774"/>
          </a:xfrm>
          <a:custGeom>
            <a:avLst/>
            <a:gdLst>
              <a:gd name="T0" fmla="*/ 1776 w 2020"/>
              <a:gd name="T1" fmla="*/ 1074 h 1182"/>
              <a:gd name="T2" fmla="*/ 1629 w 2020"/>
              <a:gd name="T3" fmla="*/ 1146 h 1182"/>
              <a:gd name="T4" fmla="*/ 1498 w 2020"/>
              <a:gd name="T5" fmla="*/ 1016 h 1182"/>
              <a:gd name="T6" fmla="*/ 1543 w 2020"/>
              <a:gd name="T7" fmla="*/ 901 h 1182"/>
              <a:gd name="T8" fmla="*/ 1585 w 2020"/>
              <a:gd name="T9" fmla="*/ 785 h 1182"/>
              <a:gd name="T10" fmla="*/ 1314 w 2020"/>
              <a:gd name="T11" fmla="*/ 756 h 1182"/>
              <a:gd name="T12" fmla="*/ 1061 w 2020"/>
              <a:gd name="T13" fmla="*/ 640 h 1182"/>
              <a:gd name="T14" fmla="*/ 1032 w 2020"/>
              <a:gd name="T15" fmla="*/ 525 h 1182"/>
              <a:gd name="T16" fmla="*/ 848 w 2020"/>
              <a:gd name="T17" fmla="*/ 409 h 1182"/>
              <a:gd name="T18" fmla="*/ 1553 w 2020"/>
              <a:gd name="T19" fmla="*/ 301 h 1182"/>
              <a:gd name="T20" fmla="*/ 1686 w 2020"/>
              <a:gd name="T21" fmla="*/ 185 h 1182"/>
              <a:gd name="T22" fmla="*/ 1237 w 2020"/>
              <a:gd name="T23" fmla="*/ 70 h 1182"/>
              <a:gd name="T24" fmla="*/ 749 w 2020"/>
              <a:gd name="T25" fmla="*/ 185 h 1182"/>
              <a:gd name="T26" fmla="*/ 721 w 2020"/>
              <a:gd name="T27" fmla="*/ 301 h 1182"/>
              <a:gd name="T28" fmla="*/ 366 w 2020"/>
              <a:gd name="T29" fmla="*/ 344 h 1182"/>
              <a:gd name="T30" fmla="*/ 237 w 2020"/>
              <a:gd name="T31" fmla="*/ 228 h 1182"/>
              <a:gd name="T32" fmla="*/ 318 w 2020"/>
              <a:gd name="T33" fmla="*/ 38 h 1182"/>
              <a:gd name="T34" fmla="*/ 353 w 2020"/>
              <a:gd name="T35" fmla="*/ 264 h 1182"/>
              <a:gd name="T36" fmla="*/ 497 w 2020"/>
              <a:gd name="T37" fmla="*/ 373 h 1182"/>
              <a:gd name="T38" fmla="*/ 180 w 2020"/>
              <a:gd name="T39" fmla="*/ 488 h 1182"/>
              <a:gd name="T40" fmla="*/ 190 w 2020"/>
              <a:gd name="T41" fmla="*/ 604 h 1182"/>
              <a:gd name="T42" fmla="*/ 273 w 2020"/>
              <a:gd name="T43" fmla="*/ 720 h 1182"/>
              <a:gd name="T44" fmla="*/ 377 w 2020"/>
              <a:gd name="T45" fmla="*/ 835 h 1182"/>
              <a:gd name="T46" fmla="*/ 446 w 2020"/>
              <a:gd name="T47" fmla="*/ 951 h 1182"/>
              <a:gd name="T48" fmla="*/ 443 w 2020"/>
              <a:gd name="T49" fmla="*/ 1066 h 1182"/>
              <a:gd name="T50" fmla="*/ 955 w 2020"/>
              <a:gd name="T51" fmla="*/ 1030 h 1182"/>
              <a:gd name="T52" fmla="*/ 912 w 2020"/>
              <a:gd name="T53" fmla="*/ 900 h 1182"/>
              <a:gd name="T54" fmla="*/ 898 w 2020"/>
              <a:gd name="T55" fmla="*/ 785 h 1182"/>
              <a:gd name="T56" fmla="*/ 755 w 2020"/>
              <a:gd name="T57" fmla="*/ 669 h 1182"/>
              <a:gd name="T58" fmla="*/ 798 w 2020"/>
              <a:gd name="T59" fmla="*/ 553 h 1182"/>
              <a:gd name="T60" fmla="*/ 761 w 2020"/>
              <a:gd name="T61" fmla="*/ 438 h 1182"/>
              <a:gd name="T62" fmla="*/ 1592 w 2020"/>
              <a:gd name="T63" fmla="*/ 388 h 1182"/>
              <a:gd name="T64" fmla="*/ 1553 w 2020"/>
              <a:gd name="T65" fmla="*/ 503 h 1182"/>
              <a:gd name="T66" fmla="*/ 1526 w 2020"/>
              <a:gd name="T67" fmla="*/ 619 h 1182"/>
              <a:gd name="T68" fmla="*/ 1454 w 2020"/>
              <a:gd name="T69" fmla="*/ 734 h 1182"/>
              <a:gd name="T70" fmla="*/ 1623 w 2020"/>
              <a:gd name="T71" fmla="*/ 792 h 1182"/>
              <a:gd name="T72" fmla="*/ 1681 w 2020"/>
              <a:gd name="T73" fmla="*/ 879 h 1182"/>
              <a:gd name="T74" fmla="*/ 1712 w 2020"/>
              <a:gd name="T75" fmla="*/ 995 h 1182"/>
              <a:gd name="T76" fmla="*/ 1658 w 2020"/>
              <a:gd name="T77" fmla="*/ 1110 h 1182"/>
              <a:gd name="T78" fmla="*/ 1824 w 2020"/>
              <a:gd name="T79" fmla="*/ 1081 h 1182"/>
              <a:gd name="T80" fmla="*/ 2020 w 2020"/>
              <a:gd name="T81" fmla="*/ 870 h 1182"/>
              <a:gd name="T82" fmla="*/ 969 w 2020"/>
              <a:gd name="T83" fmla="*/ 459 h 1182"/>
              <a:gd name="T84" fmla="*/ 860 w 2020"/>
              <a:gd name="T85" fmla="*/ 575 h 1182"/>
              <a:gd name="T86" fmla="*/ 1046 w 2020"/>
              <a:gd name="T87" fmla="*/ 691 h 1182"/>
              <a:gd name="T88" fmla="*/ 1049 w 2020"/>
              <a:gd name="T89" fmla="*/ 806 h 1182"/>
              <a:gd name="T90" fmla="*/ 1017 w 2020"/>
              <a:gd name="T91" fmla="*/ 922 h 1182"/>
              <a:gd name="T92" fmla="*/ 1017 w 2020"/>
              <a:gd name="T93" fmla="*/ 1066 h 1182"/>
              <a:gd name="T94" fmla="*/ 495 w 2020"/>
              <a:gd name="T95" fmla="*/ 1037 h 1182"/>
              <a:gd name="T96" fmla="*/ 593 w 2020"/>
              <a:gd name="T97" fmla="*/ 922 h 1182"/>
              <a:gd name="T98" fmla="*/ 529 w 2020"/>
              <a:gd name="T99" fmla="*/ 806 h 1182"/>
              <a:gd name="T100" fmla="*/ 276 w 2020"/>
              <a:gd name="T101" fmla="*/ 691 h 1182"/>
              <a:gd name="T102" fmla="*/ 381 w 2020"/>
              <a:gd name="T103" fmla="*/ 575 h 1182"/>
              <a:gd name="T104" fmla="*/ 518 w 2020"/>
              <a:gd name="T105" fmla="*/ 459 h 1182"/>
              <a:gd name="T106" fmla="*/ 601 w 2020"/>
              <a:gd name="T107" fmla="*/ 330 h 1182"/>
              <a:gd name="T108" fmla="*/ 581 w 2020"/>
              <a:gd name="T109" fmla="*/ 214 h 1182"/>
              <a:gd name="T110" fmla="*/ 622 w 2020"/>
              <a:gd name="T111" fmla="*/ 99 h 1182"/>
              <a:gd name="T112" fmla="*/ 1075 w 2020"/>
              <a:gd name="T113" fmla="*/ 156 h 1182"/>
              <a:gd name="T114" fmla="*/ 940 w 2020"/>
              <a:gd name="T115" fmla="*/ 272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0" h="1182">
                <a:moveTo>
                  <a:pt x="2001" y="851"/>
                </a:moveTo>
                <a:cubicBezTo>
                  <a:pt x="1990" y="851"/>
                  <a:pt x="1982" y="860"/>
                  <a:pt x="1982" y="870"/>
                </a:cubicBezTo>
                <a:cubicBezTo>
                  <a:pt x="1982" y="878"/>
                  <a:pt x="1987" y="885"/>
                  <a:pt x="1994" y="887"/>
                </a:cubicBezTo>
                <a:cubicBezTo>
                  <a:pt x="1988" y="947"/>
                  <a:pt x="1938" y="995"/>
                  <a:pt x="1876" y="995"/>
                </a:cubicBezTo>
                <a:cubicBezTo>
                  <a:pt x="1791" y="995"/>
                  <a:pt x="1791" y="995"/>
                  <a:pt x="1791" y="995"/>
                </a:cubicBezTo>
                <a:cubicBezTo>
                  <a:pt x="1779" y="995"/>
                  <a:pt x="1770" y="1004"/>
                  <a:pt x="1770" y="1016"/>
                </a:cubicBezTo>
                <a:cubicBezTo>
                  <a:pt x="1770" y="1028"/>
                  <a:pt x="1779" y="1038"/>
                  <a:pt x="1791" y="1038"/>
                </a:cubicBezTo>
                <a:cubicBezTo>
                  <a:pt x="1843" y="1038"/>
                  <a:pt x="1843" y="1038"/>
                  <a:pt x="1843" y="1038"/>
                </a:cubicBezTo>
                <a:cubicBezTo>
                  <a:pt x="1847" y="1038"/>
                  <a:pt x="1850" y="1041"/>
                  <a:pt x="1850" y="1045"/>
                </a:cubicBezTo>
                <a:cubicBezTo>
                  <a:pt x="1850" y="1049"/>
                  <a:pt x="1847" y="1052"/>
                  <a:pt x="1843" y="1052"/>
                </a:cubicBezTo>
                <a:cubicBezTo>
                  <a:pt x="1797" y="1052"/>
                  <a:pt x="1797" y="1052"/>
                  <a:pt x="1797" y="1052"/>
                </a:cubicBezTo>
                <a:cubicBezTo>
                  <a:pt x="1785" y="1052"/>
                  <a:pt x="1776" y="1062"/>
                  <a:pt x="1776" y="1074"/>
                </a:cubicBezTo>
                <a:cubicBezTo>
                  <a:pt x="1776" y="1086"/>
                  <a:pt x="1785" y="1096"/>
                  <a:pt x="1797" y="1096"/>
                </a:cubicBezTo>
                <a:cubicBezTo>
                  <a:pt x="1824" y="1096"/>
                  <a:pt x="1824" y="1096"/>
                  <a:pt x="1824" y="1096"/>
                </a:cubicBezTo>
                <a:cubicBezTo>
                  <a:pt x="1828" y="1096"/>
                  <a:pt x="1832" y="1099"/>
                  <a:pt x="1832" y="1103"/>
                </a:cubicBezTo>
                <a:cubicBezTo>
                  <a:pt x="1832" y="1107"/>
                  <a:pt x="1828" y="1110"/>
                  <a:pt x="1824" y="1110"/>
                </a:cubicBezTo>
                <a:cubicBezTo>
                  <a:pt x="1766" y="1110"/>
                  <a:pt x="1766" y="1110"/>
                  <a:pt x="1766" y="1110"/>
                </a:cubicBezTo>
                <a:cubicBezTo>
                  <a:pt x="1754" y="1110"/>
                  <a:pt x="1744" y="1120"/>
                  <a:pt x="1744" y="1132"/>
                </a:cubicBezTo>
                <a:cubicBezTo>
                  <a:pt x="1744" y="1144"/>
                  <a:pt x="1754" y="1153"/>
                  <a:pt x="1766" y="1153"/>
                </a:cubicBezTo>
                <a:cubicBezTo>
                  <a:pt x="1789" y="1153"/>
                  <a:pt x="1789" y="1153"/>
                  <a:pt x="1789" y="1153"/>
                </a:cubicBezTo>
                <a:cubicBezTo>
                  <a:pt x="1793" y="1153"/>
                  <a:pt x="1797" y="1157"/>
                  <a:pt x="1797" y="1161"/>
                </a:cubicBezTo>
                <a:cubicBezTo>
                  <a:pt x="1797" y="1165"/>
                  <a:pt x="1793" y="1168"/>
                  <a:pt x="1789" y="1168"/>
                </a:cubicBezTo>
                <a:cubicBezTo>
                  <a:pt x="1650" y="1168"/>
                  <a:pt x="1650" y="1168"/>
                  <a:pt x="1650" y="1168"/>
                </a:cubicBezTo>
                <a:cubicBezTo>
                  <a:pt x="1638" y="1168"/>
                  <a:pt x="1629" y="1158"/>
                  <a:pt x="1629" y="1146"/>
                </a:cubicBezTo>
                <a:cubicBezTo>
                  <a:pt x="1629" y="1134"/>
                  <a:pt x="1638" y="1125"/>
                  <a:pt x="1650" y="1125"/>
                </a:cubicBezTo>
                <a:cubicBezTo>
                  <a:pt x="1658" y="1125"/>
                  <a:pt x="1658" y="1125"/>
                  <a:pt x="1658" y="1125"/>
                </a:cubicBezTo>
                <a:cubicBezTo>
                  <a:pt x="1670" y="1125"/>
                  <a:pt x="1680" y="1115"/>
                  <a:pt x="1680" y="1103"/>
                </a:cubicBezTo>
                <a:cubicBezTo>
                  <a:pt x="1680" y="1091"/>
                  <a:pt x="1670" y="1081"/>
                  <a:pt x="1658" y="1081"/>
                </a:cubicBezTo>
                <a:cubicBezTo>
                  <a:pt x="1635" y="1081"/>
                  <a:pt x="1635" y="1081"/>
                  <a:pt x="1635" y="1081"/>
                </a:cubicBezTo>
                <a:cubicBezTo>
                  <a:pt x="1631" y="1081"/>
                  <a:pt x="1628" y="1078"/>
                  <a:pt x="1628" y="1074"/>
                </a:cubicBezTo>
                <a:cubicBezTo>
                  <a:pt x="1628" y="1070"/>
                  <a:pt x="1631" y="1067"/>
                  <a:pt x="1635" y="1067"/>
                </a:cubicBezTo>
                <a:cubicBezTo>
                  <a:pt x="1693" y="1067"/>
                  <a:pt x="1693" y="1067"/>
                  <a:pt x="1693" y="1067"/>
                </a:cubicBezTo>
                <a:cubicBezTo>
                  <a:pt x="1705" y="1067"/>
                  <a:pt x="1715" y="1057"/>
                  <a:pt x="1715" y="1045"/>
                </a:cubicBezTo>
                <a:cubicBezTo>
                  <a:pt x="1715" y="1033"/>
                  <a:pt x="1705" y="1024"/>
                  <a:pt x="1693" y="1024"/>
                </a:cubicBezTo>
                <a:cubicBezTo>
                  <a:pt x="1505" y="1024"/>
                  <a:pt x="1505" y="1024"/>
                  <a:pt x="1505" y="1024"/>
                </a:cubicBezTo>
                <a:cubicBezTo>
                  <a:pt x="1501" y="1024"/>
                  <a:pt x="1498" y="1020"/>
                  <a:pt x="1498" y="1016"/>
                </a:cubicBezTo>
                <a:cubicBezTo>
                  <a:pt x="1498" y="1012"/>
                  <a:pt x="1501" y="1009"/>
                  <a:pt x="1505" y="1009"/>
                </a:cubicBezTo>
                <a:cubicBezTo>
                  <a:pt x="1712" y="1009"/>
                  <a:pt x="1712" y="1009"/>
                  <a:pt x="1712" y="1009"/>
                </a:cubicBezTo>
                <a:cubicBezTo>
                  <a:pt x="1724" y="1009"/>
                  <a:pt x="1733" y="999"/>
                  <a:pt x="1733" y="987"/>
                </a:cubicBezTo>
                <a:cubicBezTo>
                  <a:pt x="1733" y="975"/>
                  <a:pt x="1724" y="966"/>
                  <a:pt x="1712" y="966"/>
                </a:cubicBezTo>
                <a:cubicBezTo>
                  <a:pt x="1504" y="966"/>
                  <a:pt x="1504" y="966"/>
                  <a:pt x="1504" y="966"/>
                </a:cubicBezTo>
                <a:cubicBezTo>
                  <a:pt x="1500" y="966"/>
                  <a:pt x="1496" y="962"/>
                  <a:pt x="1496" y="958"/>
                </a:cubicBezTo>
                <a:cubicBezTo>
                  <a:pt x="1496" y="954"/>
                  <a:pt x="1500" y="951"/>
                  <a:pt x="1504" y="951"/>
                </a:cubicBezTo>
                <a:cubicBezTo>
                  <a:pt x="1697" y="951"/>
                  <a:pt x="1697" y="951"/>
                  <a:pt x="1697" y="951"/>
                </a:cubicBezTo>
                <a:cubicBezTo>
                  <a:pt x="1709" y="951"/>
                  <a:pt x="1718" y="941"/>
                  <a:pt x="1718" y="929"/>
                </a:cubicBezTo>
                <a:cubicBezTo>
                  <a:pt x="1718" y="918"/>
                  <a:pt x="1709" y="908"/>
                  <a:pt x="1697" y="908"/>
                </a:cubicBezTo>
                <a:cubicBezTo>
                  <a:pt x="1550" y="908"/>
                  <a:pt x="1550" y="908"/>
                  <a:pt x="1550" y="908"/>
                </a:cubicBezTo>
                <a:cubicBezTo>
                  <a:pt x="1546" y="908"/>
                  <a:pt x="1543" y="905"/>
                  <a:pt x="1543" y="901"/>
                </a:cubicBezTo>
                <a:cubicBezTo>
                  <a:pt x="1543" y="897"/>
                  <a:pt x="1546" y="893"/>
                  <a:pt x="1550" y="893"/>
                </a:cubicBezTo>
                <a:cubicBezTo>
                  <a:pt x="1681" y="893"/>
                  <a:pt x="1681" y="893"/>
                  <a:pt x="1681" y="893"/>
                </a:cubicBezTo>
                <a:cubicBezTo>
                  <a:pt x="1701" y="893"/>
                  <a:pt x="1718" y="877"/>
                  <a:pt x="1718" y="857"/>
                </a:cubicBezTo>
                <a:cubicBezTo>
                  <a:pt x="1718" y="837"/>
                  <a:pt x="1701" y="821"/>
                  <a:pt x="1681" y="821"/>
                </a:cubicBezTo>
                <a:cubicBezTo>
                  <a:pt x="1673" y="821"/>
                  <a:pt x="1673" y="821"/>
                  <a:pt x="1673" y="821"/>
                </a:cubicBezTo>
                <a:cubicBezTo>
                  <a:pt x="1669" y="821"/>
                  <a:pt x="1666" y="818"/>
                  <a:pt x="1666" y="814"/>
                </a:cubicBezTo>
                <a:cubicBezTo>
                  <a:pt x="1666" y="810"/>
                  <a:pt x="1669" y="807"/>
                  <a:pt x="1673" y="807"/>
                </a:cubicBezTo>
                <a:cubicBezTo>
                  <a:pt x="1683" y="807"/>
                  <a:pt x="1683" y="807"/>
                  <a:pt x="1683" y="807"/>
                </a:cubicBezTo>
                <a:cubicBezTo>
                  <a:pt x="1694" y="807"/>
                  <a:pt x="1704" y="797"/>
                  <a:pt x="1704" y="785"/>
                </a:cubicBezTo>
                <a:cubicBezTo>
                  <a:pt x="1704" y="773"/>
                  <a:pt x="1694" y="763"/>
                  <a:pt x="1683" y="763"/>
                </a:cubicBezTo>
                <a:cubicBezTo>
                  <a:pt x="1607" y="763"/>
                  <a:pt x="1607" y="763"/>
                  <a:pt x="1607" y="763"/>
                </a:cubicBezTo>
                <a:cubicBezTo>
                  <a:pt x="1595" y="763"/>
                  <a:pt x="1585" y="773"/>
                  <a:pt x="1585" y="785"/>
                </a:cubicBezTo>
                <a:cubicBezTo>
                  <a:pt x="1585" y="797"/>
                  <a:pt x="1595" y="807"/>
                  <a:pt x="1607" y="807"/>
                </a:cubicBezTo>
                <a:cubicBezTo>
                  <a:pt x="1623" y="807"/>
                  <a:pt x="1623" y="807"/>
                  <a:pt x="1623" y="807"/>
                </a:cubicBezTo>
                <a:cubicBezTo>
                  <a:pt x="1627" y="807"/>
                  <a:pt x="1631" y="810"/>
                  <a:pt x="1631" y="814"/>
                </a:cubicBezTo>
                <a:cubicBezTo>
                  <a:pt x="1631" y="818"/>
                  <a:pt x="1627" y="821"/>
                  <a:pt x="1623" y="821"/>
                </a:cubicBezTo>
                <a:cubicBezTo>
                  <a:pt x="1455" y="821"/>
                  <a:pt x="1455" y="821"/>
                  <a:pt x="1455" y="821"/>
                </a:cubicBezTo>
                <a:cubicBezTo>
                  <a:pt x="1451" y="821"/>
                  <a:pt x="1448" y="818"/>
                  <a:pt x="1448" y="814"/>
                </a:cubicBezTo>
                <a:cubicBezTo>
                  <a:pt x="1448" y="810"/>
                  <a:pt x="1451" y="807"/>
                  <a:pt x="1455" y="807"/>
                </a:cubicBezTo>
                <a:cubicBezTo>
                  <a:pt x="1549" y="807"/>
                  <a:pt x="1549" y="807"/>
                  <a:pt x="1549" y="807"/>
                </a:cubicBezTo>
                <a:cubicBezTo>
                  <a:pt x="1561" y="807"/>
                  <a:pt x="1571" y="797"/>
                  <a:pt x="1571" y="785"/>
                </a:cubicBezTo>
                <a:cubicBezTo>
                  <a:pt x="1571" y="773"/>
                  <a:pt x="1561" y="763"/>
                  <a:pt x="1549" y="763"/>
                </a:cubicBezTo>
                <a:cubicBezTo>
                  <a:pt x="1321" y="763"/>
                  <a:pt x="1321" y="763"/>
                  <a:pt x="1321" y="763"/>
                </a:cubicBezTo>
                <a:cubicBezTo>
                  <a:pt x="1317" y="763"/>
                  <a:pt x="1314" y="760"/>
                  <a:pt x="1314" y="756"/>
                </a:cubicBezTo>
                <a:cubicBezTo>
                  <a:pt x="1314" y="752"/>
                  <a:pt x="1317" y="749"/>
                  <a:pt x="1321" y="749"/>
                </a:cubicBezTo>
                <a:cubicBezTo>
                  <a:pt x="1454" y="749"/>
                  <a:pt x="1454" y="749"/>
                  <a:pt x="1454" y="749"/>
                </a:cubicBezTo>
                <a:cubicBezTo>
                  <a:pt x="1466" y="749"/>
                  <a:pt x="1475" y="739"/>
                  <a:pt x="1475" y="727"/>
                </a:cubicBezTo>
                <a:cubicBezTo>
                  <a:pt x="1475" y="715"/>
                  <a:pt x="1466" y="706"/>
                  <a:pt x="1454" y="706"/>
                </a:cubicBezTo>
                <a:cubicBezTo>
                  <a:pt x="1287" y="706"/>
                  <a:pt x="1287" y="706"/>
                  <a:pt x="1287" y="706"/>
                </a:cubicBezTo>
                <a:cubicBezTo>
                  <a:pt x="1283" y="706"/>
                  <a:pt x="1280" y="702"/>
                  <a:pt x="1280" y="698"/>
                </a:cubicBezTo>
                <a:cubicBezTo>
                  <a:pt x="1280" y="694"/>
                  <a:pt x="1283" y="691"/>
                  <a:pt x="1287" y="691"/>
                </a:cubicBezTo>
                <a:cubicBezTo>
                  <a:pt x="1436" y="691"/>
                  <a:pt x="1436" y="691"/>
                  <a:pt x="1436" y="691"/>
                </a:cubicBezTo>
                <a:cubicBezTo>
                  <a:pt x="1448" y="691"/>
                  <a:pt x="1458" y="681"/>
                  <a:pt x="1458" y="669"/>
                </a:cubicBezTo>
                <a:cubicBezTo>
                  <a:pt x="1458" y="657"/>
                  <a:pt x="1448" y="648"/>
                  <a:pt x="1436" y="648"/>
                </a:cubicBezTo>
                <a:cubicBezTo>
                  <a:pt x="1068" y="648"/>
                  <a:pt x="1068" y="648"/>
                  <a:pt x="1068" y="648"/>
                </a:cubicBezTo>
                <a:cubicBezTo>
                  <a:pt x="1064" y="648"/>
                  <a:pt x="1061" y="644"/>
                  <a:pt x="1061" y="640"/>
                </a:cubicBezTo>
                <a:cubicBezTo>
                  <a:pt x="1061" y="636"/>
                  <a:pt x="1064" y="633"/>
                  <a:pt x="1068" y="633"/>
                </a:cubicBezTo>
                <a:cubicBezTo>
                  <a:pt x="1526" y="633"/>
                  <a:pt x="1526" y="633"/>
                  <a:pt x="1526" y="633"/>
                </a:cubicBezTo>
                <a:cubicBezTo>
                  <a:pt x="1538" y="633"/>
                  <a:pt x="1548" y="623"/>
                  <a:pt x="1548" y="612"/>
                </a:cubicBezTo>
                <a:cubicBezTo>
                  <a:pt x="1548" y="600"/>
                  <a:pt x="1538" y="590"/>
                  <a:pt x="1526" y="590"/>
                </a:cubicBezTo>
                <a:cubicBezTo>
                  <a:pt x="1019" y="590"/>
                  <a:pt x="1019" y="590"/>
                  <a:pt x="1019" y="590"/>
                </a:cubicBezTo>
                <a:cubicBezTo>
                  <a:pt x="1015" y="590"/>
                  <a:pt x="1012" y="587"/>
                  <a:pt x="1012" y="583"/>
                </a:cubicBezTo>
                <a:cubicBezTo>
                  <a:pt x="1012" y="579"/>
                  <a:pt x="1015" y="575"/>
                  <a:pt x="1019" y="575"/>
                </a:cubicBezTo>
                <a:cubicBezTo>
                  <a:pt x="1528" y="575"/>
                  <a:pt x="1528" y="575"/>
                  <a:pt x="1528" y="575"/>
                </a:cubicBezTo>
                <a:cubicBezTo>
                  <a:pt x="1540" y="575"/>
                  <a:pt x="1550" y="566"/>
                  <a:pt x="1550" y="554"/>
                </a:cubicBezTo>
                <a:cubicBezTo>
                  <a:pt x="1550" y="542"/>
                  <a:pt x="1540" y="532"/>
                  <a:pt x="1528" y="532"/>
                </a:cubicBezTo>
                <a:cubicBezTo>
                  <a:pt x="1039" y="532"/>
                  <a:pt x="1039" y="532"/>
                  <a:pt x="1039" y="532"/>
                </a:cubicBezTo>
                <a:cubicBezTo>
                  <a:pt x="1035" y="532"/>
                  <a:pt x="1032" y="529"/>
                  <a:pt x="1032" y="525"/>
                </a:cubicBezTo>
                <a:cubicBezTo>
                  <a:pt x="1032" y="521"/>
                  <a:pt x="1035" y="518"/>
                  <a:pt x="1039" y="518"/>
                </a:cubicBezTo>
                <a:cubicBezTo>
                  <a:pt x="1553" y="518"/>
                  <a:pt x="1553" y="518"/>
                  <a:pt x="1553" y="518"/>
                </a:cubicBezTo>
                <a:cubicBezTo>
                  <a:pt x="1564" y="518"/>
                  <a:pt x="1574" y="508"/>
                  <a:pt x="1574" y="496"/>
                </a:cubicBezTo>
                <a:cubicBezTo>
                  <a:pt x="1574" y="484"/>
                  <a:pt x="1564" y="474"/>
                  <a:pt x="1553" y="474"/>
                </a:cubicBezTo>
                <a:cubicBezTo>
                  <a:pt x="1039" y="474"/>
                  <a:pt x="1039" y="474"/>
                  <a:pt x="1039" y="474"/>
                </a:cubicBezTo>
                <a:cubicBezTo>
                  <a:pt x="1035" y="474"/>
                  <a:pt x="1032" y="471"/>
                  <a:pt x="1032" y="467"/>
                </a:cubicBezTo>
                <a:cubicBezTo>
                  <a:pt x="1032" y="463"/>
                  <a:pt x="1035" y="460"/>
                  <a:pt x="1039" y="460"/>
                </a:cubicBezTo>
                <a:cubicBezTo>
                  <a:pt x="1592" y="460"/>
                  <a:pt x="1592" y="460"/>
                  <a:pt x="1592" y="460"/>
                </a:cubicBezTo>
                <a:cubicBezTo>
                  <a:pt x="1603" y="460"/>
                  <a:pt x="1613" y="450"/>
                  <a:pt x="1613" y="438"/>
                </a:cubicBezTo>
                <a:cubicBezTo>
                  <a:pt x="1613" y="426"/>
                  <a:pt x="1603" y="416"/>
                  <a:pt x="1592" y="416"/>
                </a:cubicBezTo>
                <a:cubicBezTo>
                  <a:pt x="855" y="416"/>
                  <a:pt x="855" y="416"/>
                  <a:pt x="855" y="416"/>
                </a:cubicBezTo>
                <a:cubicBezTo>
                  <a:pt x="851" y="416"/>
                  <a:pt x="848" y="413"/>
                  <a:pt x="848" y="409"/>
                </a:cubicBezTo>
                <a:cubicBezTo>
                  <a:pt x="848" y="405"/>
                  <a:pt x="851" y="402"/>
                  <a:pt x="855" y="402"/>
                </a:cubicBezTo>
                <a:cubicBezTo>
                  <a:pt x="1592" y="402"/>
                  <a:pt x="1592" y="402"/>
                  <a:pt x="1592" y="402"/>
                </a:cubicBezTo>
                <a:cubicBezTo>
                  <a:pt x="1603" y="402"/>
                  <a:pt x="1613" y="392"/>
                  <a:pt x="1613" y="380"/>
                </a:cubicBezTo>
                <a:cubicBezTo>
                  <a:pt x="1613" y="368"/>
                  <a:pt x="1603" y="359"/>
                  <a:pt x="1592" y="359"/>
                </a:cubicBezTo>
                <a:cubicBezTo>
                  <a:pt x="902" y="359"/>
                  <a:pt x="902" y="359"/>
                  <a:pt x="902" y="359"/>
                </a:cubicBezTo>
                <a:cubicBezTo>
                  <a:pt x="902" y="358"/>
                  <a:pt x="902" y="358"/>
                  <a:pt x="902" y="358"/>
                </a:cubicBezTo>
                <a:cubicBezTo>
                  <a:pt x="886" y="358"/>
                  <a:pt x="886" y="358"/>
                  <a:pt x="886" y="358"/>
                </a:cubicBezTo>
                <a:cubicBezTo>
                  <a:pt x="883" y="357"/>
                  <a:pt x="881" y="355"/>
                  <a:pt x="881" y="351"/>
                </a:cubicBezTo>
                <a:cubicBezTo>
                  <a:pt x="881" y="347"/>
                  <a:pt x="884" y="344"/>
                  <a:pt x="888" y="344"/>
                </a:cubicBezTo>
                <a:cubicBezTo>
                  <a:pt x="1553" y="344"/>
                  <a:pt x="1553" y="344"/>
                  <a:pt x="1553" y="344"/>
                </a:cubicBezTo>
                <a:cubicBezTo>
                  <a:pt x="1565" y="344"/>
                  <a:pt x="1575" y="334"/>
                  <a:pt x="1575" y="322"/>
                </a:cubicBezTo>
                <a:cubicBezTo>
                  <a:pt x="1575" y="311"/>
                  <a:pt x="1565" y="301"/>
                  <a:pt x="1553" y="301"/>
                </a:cubicBezTo>
                <a:cubicBezTo>
                  <a:pt x="940" y="301"/>
                  <a:pt x="940" y="301"/>
                  <a:pt x="940" y="301"/>
                </a:cubicBezTo>
                <a:cubicBezTo>
                  <a:pt x="936" y="301"/>
                  <a:pt x="933" y="298"/>
                  <a:pt x="933" y="294"/>
                </a:cubicBezTo>
                <a:cubicBezTo>
                  <a:pt x="933" y="290"/>
                  <a:pt x="936" y="286"/>
                  <a:pt x="940" y="286"/>
                </a:cubicBezTo>
                <a:cubicBezTo>
                  <a:pt x="1683" y="286"/>
                  <a:pt x="1683" y="286"/>
                  <a:pt x="1683" y="286"/>
                </a:cubicBezTo>
                <a:cubicBezTo>
                  <a:pt x="1695" y="286"/>
                  <a:pt x="1705" y="277"/>
                  <a:pt x="1705" y="265"/>
                </a:cubicBezTo>
                <a:cubicBezTo>
                  <a:pt x="1705" y="253"/>
                  <a:pt x="1695" y="243"/>
                  <a:pt x="1683" y="243"/>
                </a:cubicBezTo>
                <a:cubicBezTo>
                  <a:pt x="1145" y="243"/>
                  <a:pt x="1145" y="243"/>
                  <a:pt x="1145" y="243"/>
                </a:cubicBezTo>
                <a:cubicBezTo>
                  <a:pt x="1141" y="243"/>
                  <a:pt x="1137" y="240"/>
                  <a:pt x="1137" y="236"/>
                </a:cubicBezTo>
                <a:cubicBezTo>
                  <a:pt x="1137" y="232"/>
                  <a:pt x="1141" y="228"/>
                  <a:pt x="1145" y="228"/>
                </a:cubicBezTo>
                <a:cubicBezTo>
                  <a:pt x="1686" y="228"/>
                  <a:pt x="1686" y="228"/>
                  <a:pt x="1686" y="228"/>
                </a:cubicBezTo>
                <a:cubicBezTo>
                  <a:pt x="1698" y="228"/>
                  <a:pt x="1708" y="219"/>
                  <a:pt x="1708" y="207"/>
                </a:cubicBezTo>
                <a:cubicBezTo>
                  <a:pt x="1708" y="195"/>
                  <a:pt x="1698" y="185"/>
                  <a:pt x="1686" y="185"/>
                </a:cubicBezTo>
                <a:cubicBezTo>
                  <a:pt x="1075" y="185"/>
                  <a:pt x="1075" y="185"/>
                  <a:pt x="1075" y="185"/>
                </a:cubicBezTo>
                <a:cubicBezTo>
                  <a:pt x="1071" y="185"/>
                  <a:pt x="1068" y="182"/>
                  <a:pt x="1068" y="178"/>
                </a:cubicBezTo>
                <a:cubicBezTo>
                  <a:pt x="1068" y="174"/>
                  <a:pt x="1071" y="171"/>
                  <a:pt x="1075" y="171"/>
                </a:cubicBezTo>
                <a:cubicBezTo>
                  <a:pt x="1693" y="171"/>
                  <a:pt x="1693" y="171"/>
                  <a:pt x="1693" y="171"/>
                </a:cubicBezTo>
                <a:cubicBezTo>
                  <a:pt x="1705" y="171"/>
                  <a:pt x="1715" y="161"/>
                  <a:pt x="1715" y="149"/>
                </a:cubicBezTo>
                <a:cubicBezTo>
                  <a:pt x="1715" y="137"/>
                  <a:pt x="1705" y="127"/>
                  <a:pt x="1693" y="127"/>
                </a:cubicBezTo>
                <a:cubicBezTo>
                  <a:pt x="1225" y="127"/>
                  <a:pt x="1225" y="127"/>
                  <a:pt x="1225" y="127"/>
                </a:cubicBezTo>
                <a:cubicBezTo>
                  <a:pt x="1221" y="127"/>
                  <a:pt x="1218" y="124"/>
                  <a:pt x="1218" y="120"/>
                </a:cubicBezTo>
                <a:cubicBezTo>
                  <a:pt x="1218" y="116"/>
                  <a:pt x="1221" y="113"/>
                  <a:pt x="1225" y="113"/>
                </a:cubicBezTo>
                <a:cubicBezTo>
                  <a:pt x="1237" y="113"/>
                  <a:pt x="1237" y="113"/>
                  <a:pt x="1237" y="113"/>
                </a:cubicBezTo>
                <a:cubicBezTo>
                  <a:pt x="1249" y="113"/>
                  <a:pt x="1258" y="103"/>
                  <a:pt x="1258" y="91"/>
                </a:cubicBezTo>
                <a:cubicBezTo>
                  <a:pt x="1258" y="79"/>
                  <a:pt x="1249" y="70"/>
                  <a:pt x="1237" y="70"/>
                </a:cubicBezTo>
                <a:cubicBezTo>
                  <a:pt x="622" y="70"/>
                  <a:pt x="622" y="70"/>
                  <a:pt x="622" y="70"/>
                </a:cubicBezTo>
                <a:cubicBezTo>
                  <a:pt x="610" y="70"/>
                  <a:pt x="600" y="79"/>
                  <a:pt x="600" y="91"/>
                </a:cubicBezTo>
                <a:cubicBezTo>
                  <a:pt x="600" y="103"/>
                  <a:pt x="610" y="113"/>
                  <a:pt x="622" y="113"/>
                </a:cubicBezTo>
                <a:cubicBezTo>
                  <a:pt x="754" y="113"/>
                  <a:pt x="754" y="113"/>
                  <a:pt x="754" y="113"/>
                </a:cubicBezTo>
                <a:cubicBezTo>
                  <a:pt x="758" y="113"/>
                  <a:pt x="762" y="116"/>
                  <a:pt x="762" y="120"/>
                </a:cubicBezTo>
                <a:cubicBezTo>
                  <a:pt x="762" y="124"/>
                  <a:pt x="758" y="127"/>
                  <a:pt x="754" y="127"/>
                </a:cubicBezTo>
                <a:cubicBezTo>
                  <a:pt x="561" y="127"/>
                  <a:pt x="561" y="127"/>
                  <a:pt x="561" y="127"/>
                </a:cubicBezTo>
                <a:cubicBezTo>
                  <a:pt x="549" y="127"/>
                  <a:pt x="540" y="137"/>
                  <a:pt x="540" y="149"/>
                </a:cubicBezTo>
                <a:cubicBezTo>
                  <a:pt x="540" y="161"/>
                  <a:pt x="549" y="171"/>
                  <a:pt x="561" y="171"/>
                </a:cubicBezTo>
                <a:cubicBezTo>
                  <a:pt x="749" y="171"/>
                  <a:pt x="749" y="171"/>
                  <a:pt x="749" y="171"/>
                </a:cubicBezTo>
                <a:cubicBezTo>
                  <a:pt x="753" y="171"/>
                  <a:pt x="756" y="174"/>
                  <a:pt x="756" y="178"/>
                </a:cubicBezTo>
                <a:cubicBezTo>
                  <a:pt x="756" y="182"/>
                  <a:pt x="753" y="185"/>
                  <a:pt x="749" y="185"/>
                </a:cubicBezTo>
                <a:cubicBezTo>
                  <a:pt x="581" y="185"/>
                  <a:pt x="581" y="185"/>
                  <a:pt x="581" y="185"/>
                </a:cubicBezTo>
                <a:cubicBezTo>
                  <a:pt x="569" y="185"/>
                  <a:pt x="559" y="195"/>
                  <a:pt x="559" y="207"/>
                </a:cubicBezTo>
                <a:cubicBezTo>
                  <a:pt x="559" y="219"/>
                  <a:pt x="569" y="228"/>
                  <a:pt x="581" y="228"/>
                </a:cubicBezTo>
                <a:cubicBezTo>
                  <a:pt x="734" y="228"/>
                  <a:pt x="734" y="228"/>
                  <a:pt x="734" y="228"/>
                </a:cubicBezTo>
                <a:cubicBezTo>
                  <a:pt x="738" y="228"/>
                  <a:pt x="741" y="232"/>
                  <a:pt x="741" y="236"/>
                </a:cubicBezTo>
                <a:cubicBezTo>
                  <a:pt x="741" y="240"/>
                  <a:pt x="738" y="243"/>
                  <a:pt x="734" y="243"/>
                </a:cubicBezTo>
                <a:cubicBezTo>
                  <a:pt x="600" y="243"/>
                  <a:pt x="600" y="243"/>
                  <a:pt x="600" y="243"/>
                </a:cubicBezTo>
                <a:cubicBezTo>
                  <a:pt x="588" y="243"/>
                  <a:pt x="579" y="253"/>
                  <a:pt x="579" y="265"/>
                </a:cubicBezTo>
                <a:cubicBezTo>
                  <a:pt x="579" y="277"/>
                  <a:pt x="588" y="286"/>
                  <a:pt x="600" y="286"/>
                </a:cubicBezTo>
                <a:cubicBezTo>
                  <a:pt x="721" y="286"/>
                  <a:pt x="721" y="286"/>
                  <a:pt x="721" y="286"/>
                </a:cubicBezTo>
                <a:cubicBezTo>
                  <a:pt x="725" y="286"/>
                  <a:pt x="728" y="290"/>
                  <a:pt x="728" y="294"/>
                </a:cubicBezTo>
                <a:cubicBezTo>
                  <a:pt x="728" y="298"/>
                  <a:pt x="725" y="301"/>
                  <a:pt x="721" y="301"/>
                </a:cubicBezTo>
                <a:cubicBezTo>
                  <a:pt x="601" y="301"/>
                  <a:pt x="601" y="301"/>
                  <a:pt x="601" y="301"/>
                </a:cubicBezTo>
                <a:cubicBezTo>
                  <a:pt x="590" y="301"/>
                  <a:pt x="580" y="311"/>
                  <a:pt x="580" y="322"/>
                </a:cubicBezTo>
                <a:cubicBezTo>
                  <a:pt x="580" y="334"/>
                  <a:pt x="590" y="344"/>
                  <a:pt x="601" y="344"/>
                </a:cubicBezTo>
                <a:cubicBezTo>
                  <a:pt x="625" y="344"/>
                  <a:pt x="625" y="344"/>
                  <a:pt x="625" y="344"/>
                </a:cubicBezTo>
                <a:cubicBezTo>
                  <a:pt x="629" y="344"/>
                  <a:pt x="632" y="347"/>
                  <a:pt x="632" y="351"/>
                </a:cubicBezTo>
                <a:cubicBezTo>
                  <a:pt x="632" y="355"/>
                  <a:pt x="629" y="359"/>
                  <a:pt x="625" y="359"/>
                </a:cubicBezTo>
                <a:cubicBezTo>
                  <a:pt x="526" y="359"/>
                  <a:pt x="526" y="359"/>
                  <a:pt x="526" y="359"/>
                </a:cubicBezTo>
                <a:cubicBezTo>
                  <a:pt x="525" y="358"/>
                  <a:pt x="523" y="358"/>
                  <a:pt x="522" y="358"/>
                </a:cubicBezTo>
                <a:cubicBezTo>
                  <a:pt x="157" y="358"/>
                  <a:pt x="157" y="358"/>
                  <a:pt x="157" y="358"/>
                </a:cubicBezTo>
                <a:cubicBezTo>
                  <a:pt x="153" y="358"/>
                  <a:pt x="149" y="355"/>
                  <a:pt x="149" y="351"/>
                </a:cubicBezTo>
                <a:cubicBezTo>
                  <a:pt x="149" y="347"/>
                  <a:pt x="153" y="344"/>
                  <a:pt x="157" y="344"/>
                </a:cubicBezTo>
                <a:cubicBezTo>
                  <a:pt x="366" y="344"/>
                  <a:pt x="366" y="344"/>
                  <a:pt x="366" y="344"/>
                </a:cubicBezTo>
                <a:cubicBezTo>
                  <a:pt x="378" y="344"/>
                  <a:pt x="388" y="334"/>
                  <a:pt x="388" y="322"/>
                </a:cubicBezTo>
                <a:cubicBezTo>
                  <a:pt x="388" y="310"/>
                  <a:pt x="378" y="301"/>
                  <a:pt x="366" y="301"/>
                </a:cubicBezTo>
                <a:cubicBezTo>
                  <a:pt x="22" y="301"/>
                  <a:pt x="22" y="301"/>
                  <a:pt x="22" y="301"/>
                </a:cubicBezTo>
                <a:cubicBezTo>
                  <a:pt x="18" y="301"/>
                  <a:pt x="15" y="297"/>
                  <a:pt x="15" y="293"/>
                </a:cubicBezTo>
                <a:cubicBezTo>
                  <a:pt x="15" y="289"/>
                  <a:pt x="18" y="286"/>
                  <a:pt x="22" y="286"/>
                </a:cubicBezTo>
                <a:cubicBezTo>
                  <a:pt x="346" y="286"/>
                  <a:pt x="346" y="286"/>
                  <a:pt x="346" y="286"/>
                </a:cubicBezTo>
                <a:cubicBezTo>
                  <a:pt x="358" y="286"/>
                  <a:pt x="367" y="276"/>
                  <a:pt x="367" y="264"/>
                </a:cubicBezTo>
                <a:cubicBezTo>
                  <a:pt x="367" y="252"/>
                  <a:pt x="358" y="243"/>
                  <a:pt x="346" y="243"/>
                </a:cubicBezTo>
                <a:cubicBezTo>
                  <a:pt x="59" y="243"/>
                  <a:pt x="59" y="243"/>
                  <a:pt x="59" y="243"/>
                </a:cubicBezTo>
                <a:cubicBezTo>
                  <a:pt x="55" y="243"/>
                  <a:pt x="52" y="239"/>
                  <a:pt x="52" y="235"/>
                </a:cubicBezTo>
                <a:cubicBezTo>
                  <a:pt x="52" y="231"/>
                  <a:pt x="55" y="228"/>
                  <a:pt x="59" y="228"/>
                </a:cubicBezTo>
                <a:cubicBezTo>
                  <a:pt x="237" y="228"/>
                  <a:pt x="237" y="228"/>
                  <a:pt x="237" y="228"/>
                </a:cubicBezTo>
                <a:cubicBezTo>
                  <a:pt x="249" y="228"/>
                  <a:pt x="258" y="218"/>
                  <a:pt x="258" y="207"/>
                </a:cubicBezTo>
                <a:cubicBezTo>
                  <a:pt x="258" y="195"/>
                  <a:pt x="249" y="185"/>
                  <a:pt x="237" y="185"/>
                </a:cubicBezTo>
                <a:cubicBezTo>
                  <a:pt x="72" y="185"/>
                  <a:pt x="72" y="185"/>
                  <a:pt x="72" y="185"/>
                </a:cubicBezTo>
                <a:cubicBezTo>
                  <a:pt x="68" y="185"/>
                  <a:pt x="64" y="182"/>
                  <a:pt x="64" y="178"/>
                </a:cubicBezTo>
                <a:cubicBezTo>
                  <a:pt x="64" y="174"/>
                  <a:pt x="68" y="170"/>
                  <a:pt x="72" y="170"/>
                </a:cubicBezTo>
                <a:cubicBezTo>
                  <a:pt x="200" y="170"/>
                  <a:pt x="200" y="170"/>
                  <a:pt x="200" y="170"/>
                </a:cubicBezTo>
                <a:cubicBezTo>
                  <a:pt x="273" y="170"/>
                  <a:pt x="333" y="111"/>
                  <a:pt x="333" y="38"/>
                </a:cubicBezTo>
                <a:cubicBezTo>
                  <a:pt x="344" y="38"/>
                  <a:pt x="344" y="38"/>
                  <a:pt x="344" y="38"/>
                </a:cubicBezTo>
                <a:cubicBezTo>
                  <a:pt x="344" y="0"/>
                  <a:pt x="344" y="0"/>
                  <a:pt x="344" y="0"/>
                </a:cubicBezTo>
                <a:cubicBezTo>
                  <a:pt x="306" y="0"/>
                  <a:pt x="306" y="0"/>
                  <a:pt x="306" y="0"/>
                </a:cubicBezTo>
                <a:cubicBezTo>
                  <a:pt x="306" y="38"/>
                  <a:pt x="306" y="38"/>
                  <a:pt x="306" y="38"/>
                </a:cubicBezTo>
                <a:cubicBezTo>
                  <a:pt x="318" y="38"/>
                  <a:pt x="318" y="38"/>
                  <a:pt x="318" y="38"/>
                </a:cubicBezTo>
                <a:cubicBezTo>
                  <a:pt x="318" y="103"/>
                  <a:pt x="265" y="156"/>
                  <a:pt x="200" y="156"/>
                </a:cubicBezTo>
                <a:cubicBezTo>
                  <a:pt x="72" y="156"/>
                  <a:pt x="72" y="156"/>
                  <a:pt x="72" y="156"/>
                </a:cubicBezTo>
                <a:cubicBezTo>
                  <a:pt x="60" y="156"/>
                  <a:pt x="50" y="166"/>
                  <a:pt x="50" y="178"/>
                </a:cubicBezTo>
                <a:cubicBezTo>
                  <a:pt x="50" y="190"/>
                  <a:pt x="60" y="199"/>
                  <a:pt x="72" y="199"/>
                </a:cubicBezTo>
                <a:cubicBezTo>
                  <a:pt x="237" y="199"/>
                  <a:pt x="237" y="199"/>
                  <a:pt x="237" y="199"/>
                </a:cubicBezTo>
                <a:cubicBezTo>
                  <a:pt x="241" y="199"/>
                  <a:pt x="244" y="202"/>
                  <a:pt x="244" y="207"/>
                </a:cubicBezTo>
                <a:cubicBezTo>
                  <a:pt x="244" y="211"/>
                  <a:pt x="241" y="214"/>
                  <a:pt x="237" y="214"/>
                </a:cubicBezTo>
                <a:cubicBezTo>
                  <a:pt x="59" y="214"/>
                  <a:pt x="59" y="214"/>
                  <a:pt x="59" y="214"/>
                </a:cubicBezTo>
                <a:cubicBezTo>
                  <a:pt x="47" y="214"/>
                  <a:pt x="37" y="224"/>
                  <a:pt x="37" y="235"/>
                </a:cubicBezTo>
                <a:cubicBezTo>
                  <a:pt x="37" y="247"/>
                  <a:pt x="47" y="257"/>
                  <a:pt x="59" y="257"/>
                </a:cubicBezTo>
                <a:cubicBezTo>
                  <a:pt x="346" y="257"/>
                  <a:pt x="346" y="257"/>
                  <a:pt x="346" y="257"/>
                </a:cubicBezTo>
                <a:cubicBezTo>
                  <a:pt x="350" y="257"/>
                  <a:pt x="353" y="260"/>
                  <a:pt x="353" y="264"/>
                </a:cubicBezTo>
                <a:cubicBezTo>
                  <a:pt x="353" y="268"/>
                  <a:pt x="350" y="272"/>
                  <a:pt x="346" y="272"/>
                </a:cubicBezTo>
                <a:cubicBezTo>
                  <a:pt x="22" y="272"/>
                  <a:pt x="22" y="272"/>
                  <a:pt x="22" y="272"/>
                </a:cubicBezTo>
                <a:cubicBezTo>
                  <a:pt x="10" y="272"/>
                  <a:pt x="0" y="281"/>
                  <a:pt x="0" y="293"/>
                </a:cubicBezTo>
                <a:cubicBezTo>
                  <a:pt x="0" y="305"/>
                  <a:pt x="10" y="315"/>
                  <a:pt x="22" y="315"/>
                </a:cubicBezTo>
                <a:cubicBezTo>
                  <a:pt x="366" y="315"/>
                  <a:pt x="366" y="315"/>
                  <a:pt x="366" y="315"/>
                </a:cubicBezTo>
                <a:cubicBezTo>
                  <a:pt x="370" y="315"/>
                  <a:pt x="374" y="318"/>
                  <a:pt x="374" y="322"/>
                </a:cubicBezTo>
                <a:cubicBezTo>
                  <a:pt x="374" y="326"/>
                  <a:pt x="370" y="329"/>
                  <a:pt x="366" y="329"/>
                </a:cubicBezTo>
                <a:cubicBezTo>
                  <a:pt x="157" y="329"/>
                  <a:pt x="157" y="329"/>
                  <a:pt x="157" y="329"/>
                </a:cubicBezTo>
                <a:cubicBezTo>
                  <a:pt x="145" y="329"/>
                  <a:pt x="135" y="339"/>
                  <a:pt x="135" y="351"/>
                </a:cubicBezTo>
                <a:cubicBezTo>
                  <a:pt x="135" y="363"/>
                  <a:pt x="145" y="373"/>
                  <a:pt x="157" y="373"/>
                </a:cubicBezTo>
                <a:cubicBezTo>
                  <a:pt x="497" y="373"/>
                  <a:pt x="497" y="373"/>
                  <a:pt x="497" y="373"/>
                </a:cubicBezTo>
                <a:cubicBezTo>
                  <a:pt x="497" y="373"/>
                  <a:pt x="497" y="373"/>
                  <a:pt x="497" y="373"/>
                </a:cubicBezTo>
                <a:cubicBezTo>
                  <a:pt x="524" y="373"/>
                  <a:pt x="524" y="373"/>
                  <a:pt x="524" y="373"/>
                </a:cubicBezTo>
                <a:cubicBezTo>
                  <a:pt x="527" y="374"/>
                  <a:pt x="530" y="377"/>
                  <a:pt x="530" y="380"/>
                </a:cubicBezTo>
                <a:cubicBezTo>
                  <a:pt x="530" y="384"/>
                  <a:pt x="526" y="387"/>
                  <a:pt x="522" y="387"/>
                </a:cubicBezTo>
                <a:cubicBezTo>
                  <a:pt x="164" y="387"/>
                  <a:pt x="164" y="387"/>
                  <a:pt x="164" y="387"/>
                </a:cubicBezTo>
                <a:cubicBezTo>
                  <a:pt x="152" y="387"/>
                  <a:pt x="142" y="397"/>
                  <a:pt x="142" y="409"/>
                </a:cubicBezTo>
                <a:cubicBezTo>
                  <a:pt x="142" y="421"/>
                  <a:pt x="152" y="430"/>
                  <a:pt x="164" y="430"/>
                </a:cubicBezTo>
                <a:cubicBezTo>
                  <a:pt x="518" y="430"/>
                  <a:pt x="518" y="430"/>
                  <a:pt x="518" y="430"/>
                </a:cubicBezTo>
                <a:cubicBezTo>
                  <a:pt x="522" y="430"/>
                  <a:pt x="525" y="434"/>
                  <a:pt x="525" y="438"/>
                </a:cubicBezTo>
                <a:cubicBezTo>
                  <a:pt x="525" y="442"/>
                  <a:pt x="522" y="445"/>
                  <a:pt x="518" y="445"/>
                </a:cubicBezTo>
                <a:cubicBezTo>
                  <a:pt x="180" y="445"/>
                  <a:pt x="180" y="445"/>
                  <a:pt x="180" y="445"/>
                </a:cubicBezTo>
                <a:cubicBezTo>
                  <a:pt x="168" y="445"/>
                  <a:pt x="158" y="455"/>
                  <a:pt x="158" y="467"/>
                </a:cubicBezTo>
                <a:cubicBezTo>
                  <a:pt x="158" y="479"/>
                  <a:pt x="168" y="488"/>
                  <a:pt x="180" y="488"/>
                </a:cubicBezTo>
                <a:cubicBezTo>
                  <a:pt x="433" y="488"/>
                  <a:pt x="433" y="488"/>
                  <a:pt x="433" y="488"/>
                </a:cubicBezTo>
                <a:cubicBezTo>
                  <a:pt x="437" y="488"/>
                  <a:pt x="440" y="492"/>
                  <a:pt x="440" y="496"/>
                </a:cubicBezTo>
                <a:cubicBezTo>
                  <a:pt x="440" y="500"/>
                  <a:pt x="437" y="503"/>
                  <a:pt x="433" y="503"/>
                </a:cubicBezTo>
                <a:cubicBezTo>
                  <a:pt x="162" y="503"/>
                  <a:pt x="162" y="503"/>
                  <a:pt x="162" y="503"/>
                </a:cubicBezTo>
                <a:cubicBezTo>
                  <a:pt x="150" y="503"/>
                  <a:pt x="140" y="513"/>
                  <a:pt x="140" y="524"/>
                </a:cubicBezTo>
                <a:cubicBezTo>
                  <a:pt x="140" y="536"/>
                  <a:pt x="150" y="546"/>
                  <a:pt x="162" y="546"/>
                </a:cubicBezTo>
                <a:cubicBezTo>
                  <a:pt x="381" y="546"/>
                  <a:pt x="381" y="546"/>
                  <a:pt x="381" y="546"/>
                </a:cubicBezTo>
                <a:cubicBezTo>
                  <a:pt x="385" y="546"/>
                  <a:pt x="388" y="549"/>
                  <a:pt x="388" y="553"/>
                </a:cubicBezTo>
                <a:cubicBezTo>
                  <a:pt x="388" y="557"/>
                  <a:pt x="385" y="561"/>
                  <a:pt x="381" y="561"/>
                </a:cubicBezTo>
                <a:cubicBezTo>
                  <a:pt x="190" y="561"/>
                  <a:pt x="190" y="561"/>
                  <a:pt x="190" y="561"/>
                </a:cubicBezTo>
                <a:cubicBezTo>
                  <a:pt x="178" y="561"/>
                  <a:pt x="168" y="570"/>
                  <a:pt x="168" y="582"/>
                </a:cubicBezTo>
                <a:cubicBezTo>
                  <a:pt x="168" y="594"/>
                  <a:pt x="178" y="604"/>
                  <a:pt x="190" y="604"/>
                </a:cubicBezTo>
                <a:cubicBezTo>
                  <a:pt x="266" y="604"/>
                  <a:pt x="266" y="604"/>
                  <a:pt x="266" y="604"/>
                </a:cubicBezTo>
                <a:cubicBezTo>
                  <a:pt x="270" y="604"/>
                  <a:pt x="273" y="607"/>
                  <a:pt x="273" y="611"/>
                </a:cubicBezTo>
                <a:cubicBezTo>
                  <a:pt x="273" y="615"/>
                  <a:pt x="270" y="619"/>
                  <a:pt x="266" y="619"/>
                </a:cubicBezTo>
                <a:cubicBezTo>
                  <a:pt x="236" y="619"/>
                  <a:pt x="236" y="619"/>
                  <a:pt x="236" y="619"/>
                </a:cubicBezTo>
                <a:cubicBezTo>
                  <a:pt x="224" y="619"/>
                  <a:pt x="215" y="628"/>
                  <a:pt x="215" y="640"/>
                </a:cubicBezTo>
                <a:cubicBezTo>
                  <a:pt x="215" y="652"/>
                  <a:pt x="224" y="662"/>
                  <a:pt x="236" y="662"/>
                </a:cubicBezTo>
                <a:cubicBezTo>
                  <a:pt x="276" y="662"/>
                  <a:pt x="276" y="662"/>
                  <a:pt x="276" y="662"/>
                </a:cubicBezTo>
                <a:cubicBezTo>
                  <a:pt x="280" y="662"/>
                  <a:pt x="283" y="665"/>
                  <a:pt x="283" y="669"/>
                </a:cubicBezTo>
                <a:cubicBezTo>
                  <a:pt x="283" y="673"/>
                  <a:pt x="280" y="676"/>
                  <a:pt x="276" y="676"/>
                </a:cubicBezTo>
                <a:cubicBezTo>
                  <a:pt x="273" y="676"/>
                  <a:pt x="273" y="676"/>
                  <a:pt x="273" y="676"/>
                </a:cubicBezTo>
                <a:cubicBezTo>
                  <a:pt x="261" y="676"/>
                  <a:pt x="252" y="686"/>
                  <a:pt x="252" y="698"/>
                </a:cubicBezTo>
                <a:cubicBezTo>
                  <a:pt x="252" y="710"/>
                  <a:pt x="261" y="720"/>
                  <a:pt x="273" y="720"/>
                </a:cubicBezTo>
                <a:cubicBezTo>
                  <a:pt x="353" y="720"/>
                  <a:pt x="353" y="720"/>
                  <a:pt x="353" y="720"/>
                </a:cubicBezTo>
                <a:cubicBezTo>
                  <a:pt x="357" y="720"/>
                  <a:pt x="360" y="723"/>
                  <a:pt x="360" y="727"/>
                </a:cubicBezTo>
                <a:cubicBezTo>
                  <a:pt x="360" y="731"/>
                  <a:pt x="357" y="734"/>
                  <a:pt x="353" y="734"/>
                </a:cubicBezTo>
                <a:cubicBezTo>
                  <a:pt x="337" y="734"/>
                  <a:pt x="337" y="734"/>
                  <a:pt x="337" y="734"/>
                </a:cubicBezTo>
                <a:cubicBezTo>
                  <a:pt x="325" y="734"/>
                  <a:pt x="316" y="744"/>
                  <a:pt x="316" y="756"/>
                </a:cubicBezTo>
                <a:cubicBezTo>
                  <a:pt x="316" y="768"/>
                  <a:pt x="325" y="777"/>
                  <a:pt x="337" y="777"/>
                </a:cubicBezTo>
                <a:cubicBezTo>
                  <a:pt x="529" y="777"/>
                  <a:pt x="529" y="777"/>
                  <a:pt x="529" y="777"/>
                </a:cubicBezTo>
                <a:cubicBezTo>
                  <a:pt x="533" y="777"/>
                  <a:pt x="537" y="781"/>
                  <a:pt x="537" y="785"/>
                </a:cubicBezTo>
                <a:cubicBezTo>
                  <a:pt x="537" y="789"/>
                  <a:pt x="533" y="792"/>
                  <a:pt x="529" y="792"/>
                </a:cubicBezTo>
                <a:cubicBezTo>
                  <a:pt x="377" y="792"/>
                  <a:pt x="377" y="792"/>
                  <a:pt x="377" y="792"/>
                </a:cubicBezTo>
                <a:cubicBezTo>
                  <a:pt x="365" y="792"/>
                  <a:pt x="356" y="802"/>
                  <a:pt x="356" y="814"/>
                </a:cubicBezTo>
                <a:cubicBezTo>
                  <a:pt x="356" y="825"/>
                  <a:pt x="365" y="835"/>
                  <a:pt x="377" y="835"/>
                </a:cubicBezTo>
                <a:cubicBezTo>
                  <a:pt x="607" y="835"/>
                  <a:pt x="607" y="835"/>
                  <a:pt x="607" y="835"/>
                </a:cubicBezTo>
                <a:cubicBezTo>
                  <a:pt x="611" y="835"/>
                  <a:pt x="615" y="838"/>
                  <a:pt x="615" y="842"/>
                </a:cubicBezTo>
                <a:cubicBezTo>
                  <a:pt x="615" y="846"/>
                  <a:pt x="611" y="850"/>
                  <a:pt x="607" y="850"/>
                </a:cubicBezTo>
                <a:cubicBezTo>
                  <a:pt x="417" y="850"/>
                  <a:pt x="417" y="850"/>
                  <a:pt x="417" y="850"/>
                </a:cubicBezTo>
                <a:cubicBezTo>
                  <a:pt x="405" y="850"/>
                  <a:pt x="396" y="859"/>
                  <a:pt x="396" y="871"/>
                </a:cubicBezTo>
                <a:cubicBezTo>
                  <a:pt x="396" y="883"/>
                  <a:pt x="405" y="893"/>
                  <a:pt x="417" y="893"/>
                </a:cubicBezTo>
                <a:cubicBezTo>
                  <a:pt x="593" y="893"/>
                  <a:pt x="593" y="893"/>
                  <a:pt x="593" y="893"/>
                </a:cubicBezTo>
                <a:cubicBezTo>
                  <a:pt x="597" y="893"/>
                  <a:pt x="600" y="896"/>
                  <a:pt x="600" y="900"/>
                </a:cubicBezTo>
                <a:cubicBezTo>
                  <a:pt x="600" y="904"/>
                  <a:pt x="597" y="908"/>
                  <a:pt x="593" y="908"/>
                </a:cubicBezTo>
                <a:cubicBezTo>
                  <a:pt x="446" y="908"/>
                  <a:pt x="446" y="908"/>
                  <a:pt x="446" y="908"/>
                </a:cubicBezTo>
                <a:cubicBezTo>
                  <a:pt x="434" y="908"/>
                  <a:pt x="425" y="917"/>
                  <a:pt x="425" y="929"/>
                </a:cubicBezTo>
                <a:cubicBezTo>
                  <a:pt x="425" y="941"/>
                  <a:pt x="434" y="951"/>
                  <a:pt x="446" y="951"/>
                </a:cubicBezTo>
                <a:cubicBezTo>
                  <a:pt x="551" y="951"/>
                  <a:pt x="551" y="951"/>
                  <a:pt x="551" y="951"/>
                </a:cubicBezTo>
                <a:cubicBezTo>
                  <a:pt x="555" y="951"/>
                  <a:pt x="558" y="954"/>
                  <a:pt x="558" y="958"/>
                </a:cubicBezTo>
                <a:cubicBezTo>
                  <a:pt x="558" y="962"/>
                  <a:pt x="555" y="965"/>
                  <a:pt x="551" y="965"/>
                </a:cubicBezTo>
                <a:cubicBezTo>
                  <a:pt x="438" y="965"/>
                  <a:pt x="438" y="965"/>
                  <a:pt x="438" y="965"/>
                </a:cubicBezTo>
                <a:cubicBezTo>
                  <a:pt x="426" y="965"/>
                  <a:pt x="417" y="975"/>
                  <a:pt x="417" y="987"/>
                </a:cubicBezTo>
                <a:cubicBezTo>
                  <a:pt x="417" y="999"/>
                  <a:pt x="426" y="1009"/>
                  <a:pt x="438" y="1009"/>
                </a:cubicBezTo>
                <a:cubicBezTo>
                  <a:pt x="495" y="1009"/>
                  <a:pt x="495" y="1009"/>
                  <a:pt x="495" y="1009"/>
                </a:cubicBezTo>
                <a:cubicBezTo>
                  <a:pt x="499" y="1009"/>
                  <a:pt x="502" y="1012"/>
                  <a:pt x="502" y="1016"/>
                </a:cubicBezTo>
                <a:cubicBezTo>
                  <a:pt x="502" y="1020"/>
                  <a:pt x="499" y="1023"/>
                  <a:pt x="495" y="1023"/>
                </a:cubicBezTo>
                <a:cubicBezTo>
                  <a:pt x="443" y="1023"/>
                  <a:pt x="443" y="1023"/>
                  <a:pt x="443" y="1023"/>
                </a:cubicBezTo>
                <a:cubicBezTo>
                  <a:pt x="431" y="1023"/>
                  <a:pt x="422" y="1033"/>
                  <a:pt x="422" y="1045"/>
                </a:cubicBezTo>
                <a:cubicBezTo>
                  <a:pt x="422" y="1057"/>
                  <a:pt x="431" y="1066"/>
                  <a:pt x="443" y="1066"/>
                </a:cubicBezTo>
                <a:cubicBezTo>
                  <a:pt x="472" y="1066"/>
                  <a:pt x="472" y="1066"/>
                  <a:pt x="472" y="1066"/>
                </a:cubicBezTo>
                <a:cubicBezTo>
                  <a:pt x="476" y="1066"/>
                  <a:pt x="479" y="1070"/>
                  <a:pt x="479" y="1074"/>
                </a:cubicBezTo>
                <a:cubicBezTo>
                  <a:pt x="479" y="1078"/>
                  <a:pt x="476" y="1081"/>
                  <a:pt x="472" y="1081"/>
                </a:cubicBezTo>
                <a:cubicBezTo>
                  <a:pt x="443" y="1081"/>
                  <a:pt x="443" y="1081"/>
                  <a:pt x="443" y="1081"/>
                </a:cubicBezTo>
                <a:cubicBezTo>
                  <a:pt x="431" y="1081"/>
                  <a:pt x="422" y="1091"/>
                  <a:pt x="422" y="1103"/>
                </a:cubicBezTo>
                <a:cubicBezTo>
                  <a:pt x="422" y="1115"/>
                  <a:pt x="431" y="1124"/>
                  <a:pt x="443" y="1124"/>
                </a:cubicBezTo>
                <a:cubicBezTo>
                  <a:pt x="462" y="1124"/>
                  <a:pt x="462" y="1124"/>
                  <a:pt x="462" y="1124"/>
                </a:cubicBezTo>
                <a:cubicBezTo>
                  <a:pt x="1017" y="1124"/>
                  <a:pt x="1017" y="1124"/>
                  <a:pt x="1017" y="1124"/>
                </a:cubicBezTo>
                <a:cubicBezTo>
                  <a:pt x="1037" y="1124"/>
                  <a:pt x="1053" y="1108"/>
                  <a:pt x="1053" y="1088"/>
                </a:cubicBezTo>
                <a:cubicBezTo>
                  <a:pt x="1053" y="1068"/>
                  <a:pt x="1037" y="1052"/>
                  <a:pt x="1017" y="1052"/>
                </a:cubicBezTo>
                <a:cubicBezTo>
                  <a:pt x="976" y="1052"/>
                  <a:pt x="976" y="1052"/>
                  <a:pt x="976" y="1052"/>
                </a:cubicBezTo>
                <a:cubicBezTo>
                  <a:pt x="964" y="1052"/>
                  <a:pt x="955" y="1042"/>
                  <a:pt x="955" y="1030"/>
                </a:cubicBezTo>
                <a:cubicBezTo>
                  <a:pt x="955" y="1018"/>
                  <a:pt x="964" y="1009"/>
                  <a:pt x="976" y="1009"/>
                </a:cubicBezTo>
                <a:cubicBezTo>
                  <a:pt x="979" y="1009"/>
                  <a:pt x="979" y="1009"/>
                  <a:pt x="979" y="1009"/>
                </a:cubicBezTo>
                <a:cubicBezTo>
                  <a:pt x="990" y="1009"/>
                  <a:pt x="1000" y="999"/>
                  <a:pt x="1000" y="987"/>
                </a:cubicBezTo>
                <a:cubicBezTo>
                  <a:pt x="1000" y="975"/>
                  <a:pt x="990" y="965"/>
                  <a:pt x="979" y="965"/>
                </a:cubicBezTo>
                <a:cubicBezTo>
                  <a:pt x="941" y="965"/>
                  <a:pt x="941" y="965"/>
                  <a:pt x="941" y="965"/>
                </a:cubicBezTo>
                <a:cubicBezTo>
                  <a:pt x="937" y="965"/>
                  <a:pt x="933" y="962"/>
                  <a:pt x="933" y="958"/>
                </a:cubicBezTo>
                <a:cubicBezTo>
                  <a:pt x="933" y="954"/>
                  <a:pt x="937" y="951"/>
                  <a:pt x="941" y="951"/>
                </a:cubicBezTo>
                <a:cubicBezTo>
                  <a:pt x="1017" y="951"/>
                  <a:pt x="1017" y="951"/>
                  <a:pt x="1017" y="951"/>
                </a:cubicBezTo>
                <a:cubicBezTo>
                  <a:pt x="1029" y="951"/>
                  <a:pt x="1039" y="941"/>
                  <a:pt x="1039" y="929"/>
                </a:cubicBezTo>
                <a:cubicBezTo>
                  <a:pt x="1039" y="917"/>
                  <a:pt x="1029" y="908"/>
                  <a:pt x="1017" y="908"/>
                </a:cubicBezTo>
                <a:cubicBezTo>
                  <a:pt x="919" y="908"/>
                  <a:pt x="919" y="908"/>
                  <a:pt x="919" y="908"/>
                </a:cubicBezTo>
                <a:cubicBezTo>
                  <a:pt x="915" y="908"/>
                  <a:pt x="912" y="904"/>
                  <a:pt x="912" y="900"/>
                </a:cubicBezTo>
                <a:cubicBezTo>
                  <a:pt x="912" y="896"/>
                  <a:pt x="915" y="893"/>
                  <a:pt x="919" y="893"/>
                </a:cubicBezTo>
                <a:cubicBezTo>
                  <a:pt x="1053" y="893"/>
                  <a:pt x="1053" y="893"/>
                  <a:pt x="1053" y="893"/>
                </a:cubicBezTo>
                <a:cubicBezTo>
                  <a:pt x="1065" y="893"/>
                  <a:pt x="1075" y="883"/>
                  <a:pt x="1075" y="871"/>
                </a:cubicBezTo>
                <a:cubicBezTo>
                  <a:pt x="1075" y="859"/>
                  <a:pt x="1065" y="850"/>
                  <a:pt x="1053" y="850"/>
                </a:cubicBezTo>
                <a:cubicBezTo>
                  <a:pt x="914" y="850"/>
                  <a:pt x="914" y="850"/>
                  <a:pt x="914" y="850"/>
                </a:cubicBezTo>
                <a:cubicBezTo>
                  <a:pt x="910" y="850"/>
                  <a:pt x="906" y="846"/>
                  <a:pt x="906" y="842"/>
                </a:cubicBezTo>
                <a:cubicBezTo>
                  <a:pt x="906" y="838"/>
                  <a:pt x="910" y="835"/>
                  <a:pt x="914" y="835"/>
                </a:cubicBezTo>
                <a:cubicBezTo>
                  <a:pt x="1049" y="835"/>
                  <a:pt x="1049" y="835"/>
                  <a:pt x="1049" y="835"/>
                </a:cubicBezTo>
                <a:cubicBezTo>
                  <a:pt x="1061" y="835"/>
                  <a:pt x="1071" y="825"/>
                  <a:pt x="1071" y="814"/>
                </a:cubicBezTo>
                <a:cubicBezTo>
                  <a:pt x="1071" y="802"/>
                  <a:pt x="1061" y="792"/>
                  <a:pt x="1049" y="792"/>
                </a:cubicBezTo>
                <a:cubicBezTo>
                  <a:pt x="905" y="792"/>
                  <a:pt x="905" y="792"/>
                  <a:pt x="905" y="792"/>
                </a:cubicBezTo>
                <a:cubicBezTo>
                  <a:pt x="901" y="792"/>
                  <a:pt x="898" y="789"/>
                  <a:pt x="898" y="785"/>
                </a:cubicBezTo>
                <a:cubicBezTo>
                  <a:pt x="898" y="781"/>
                  <a:pt x="901" y="777"/>
                  <a:pt x="905" y="777"/>
                </a:cubicBezTo>
                <a:cubicBezTo>
                  <a:pt x="1104" y="777"/>
                  <a:pt x="1104" y="777"/>
                  <a:pt x="1104" y="777"/>
                </a:cubicBezTo>
                <a:cubicBezTo>
                  <a:pt x="1116" y="777"/>
                  <a:pt x="1125" y="768"/>
                  <a:pt x="1125" y="756"/>
                </a:cubicBezTo>
                <a:cubicBezTo>
                  <a:pt x="1125" y="744"/>
                  <a:pt x="1116" y="734"/>
                  <a:pt x="1104" y="734"/>
                </a:cubicBezTo>
                <a:cubicBezTo>
                  <a:pt x="791" y="734"/>
                  <a:pt x="791" y="734"/>
                  <a:pt x="791" y="734"/>
                </a:cubicBezTo>
                <a:cubicBezTo>
                  <a:pt x="787" y="734"/>
                  <a:pt x="784" y="731"/>
                  <a:pt x="784" y="727"/>
                </a:cubicBezTo>
                <a:cubicBezTo>
                  <a:pt x="784" y="723"/>
                  <a:pt x="787" y="720"/>
                  <a:pt x="791" y="720"/>
                </a:cubicBezTo>
                <a:cubicBezTo>
                  <a:pt x="1046" y="720"/>
                  <a:pt x="1046" y="720"/>
                  <a:pt x="1046" y="720"/>
                </a:cubicBezTo>
                <a:cubicBezTo>
                  <a:pt x="1058" y="720"/>
                  <a:pt x="1068" y="710"/>
                  <a:pt x="1068" y="698"/>
                </a:cubicBezTo>
                <a:cubicBezTo>
                  <a:pt x="1068" y="686"/>
                  <a:pt x="1058" y="676"/>
                  <a:pt x="1046" y="676"/>
                </a:cubicBezTo>
                <a:cubicBezTo>
                  <a:pt x="763" y="676"/>
                  <a:pt x="763" y="676"/>
                  <a:pt x="763" y="676"/>
                </a:cubicBezTo>
                <a:cubicBezTo>
                  <a:pt x="759" y="676"/>
                  <a:pt x="755" y="673"/>
                  <a:pt x="755" y="669"/>
                </a:cubicBezTo>
                <a:cubicBezTo>
                  <a:pt x="755" y="665"/>
                  <a:pt x="759" y="662"/>
                  <a:pt x="763" y="662"/>
                </a:cubicBezTo>
                <a:cubicBezTo>
                  <a:pt x="1011" y="662"/>
                  <a:pt x="1011" y="662"/>
                  <a:pt x="1011" y="662"/>
                </a:cubicBezTo>
                <a:cubicBezTo>
                  <a:pt x="1022" y="662"/>
                  <a:pt x="1032" y="652"/>
                  <a:pt x="1032" y="640"/>
                </a:cubicBezTo>
                <a:cubicBezTo>
                  <a:pt x="1032" y="628"/>
                  <a:pt x="1022" y="619"/>
                  <a:pt x="1011" y="619"/>
                </a:cubicBezTo>
                <a:cubicBezTo>
                  <a:pt x="805" y="619"/>
                  <a:pt x="805" y="619"/>
                  <a:pt x="805" y="619"/>
                </a:cubicBezTo>
                <a:cubicBezTo>
                  <a:pt x="801" y="619"/>
                  <a:pt x="798" y="615"/>
                  <a:pt x="798" y="611"/>
                </a:cubicBezTo>
                <a:cubicBezTo>
                  <a:pt x="798" y="607"/>
                  <a:pt x="801" y="604"/>
                  <a:pt x="805" y="604"/>
                </a:cubicBezTo>
                <a:cubicBezTo>
                  <a:pt x="860" y="604"/>
                  <a:pt x="860" y="604"/>
                  <a:pt x="860" y="604"/>
                </a:cubicBezTo>
                <a:cubicBezTo>
                  <a:pt x="872" y="604"/>
                  <a:pt x="881" y="594"/>
                  <a:pt x="881" y="582"/>
                </a:cubicBezTo>
                <a:cubicBezTo>
                  <a:pt x="881" y="570"/>
                  <a:pt x="872" y="561"/>
                  <a:pt x="860" y="561"/>
                </a:cubicBezTo>
                <a:cubicBezTo>
                  <a:pt x="805" y="561"/>
                  <a:pt x="805" y="561"/>
                  <a:pt x="805" y="561"/>
                </a:cubicBezTo>
                <a:cubicBezTo>
                  <a:pt x="801" y="561"/>
                  <a:pt x="798" y="557"/>
                  <a:pt x="798" y="553"/>
                </a:cubicBezTo>
                <a:cubicBezTo>
                  <a:pt x="798" y="549"/>
                  <a:pt x="801" y="546"/>
                  <a:pt x="805" y="546"/>
                </a:cubicBezTo>
                <a:cubicBezTo>
                  <a:pt x="972" y="546"/>
                  <a:pt x="972" y="546"/>
                  <a:pt x="972" y="546"/>
                </a:cubicBezTo>
                <a:cubicBezTo>
                  <a:pt x="984" y="546"/>
                  <a:pt x="993" y="536"/>
                  <a:pt x="993" y="524"/>
                </a:cubicBezTo>
                <a:cubicBezTo>
                  <a:pt x="993" y="513"/>
                  <a:pt x="984" y="503"/>
                  <a:pt x="972" y="503"/>
                </a:cubicBezTo>
                <a:cubicBezTo>
                  <a:pt x="846" y="503"/>
                  <a:pt x="846" y="503"/>
                  <a:pt x="846" y="503"/>
                </a:cubicBezTo>
                <a:cubicBezTo>
                  <a:pt x="842" y="503"/>
                  <a:pt x="839" y="500"/>
                  <a:pt x="839" y="496"/>
                </a:cubicBezTo>
                <a:cubicBezTo>
                  <a:pt x="839" y="492"/>
                  <a:pt x="842" y="488"/>
                  <a:pt x="846" y="488"/>
                </a:cubicBezTo>
                <a:cubicBezTo>
                  <a:pt x="969" y="488"/>
                  <a:pt x="969" y="488"/>
                  <a:pt x="969" y="488"/>
                </a:cubicBezTo>
                <a:cubicBezTo>
                  <a:pt x="981" y="488"/>
                  <a:pt x="991" y="479"/>
                  <a:pt x="991" y="467"/>
                </a:cubicBezTo>
                <a:cubicBezTo>
                  <a:pt x="991" y="455"/>
                  <a:pt x="981" y="445"/>
                  <a:pt x="969" y="445"/>
                </a:cubicBezTo>
                <a:cubicBezTo>
                  <a:pt x="768" y="445"/>
                  <a:pt x="768" y="445"/>
                  <a:pt x="768" y="445"/>
                </a:cubicBezTo>
                <a:cubicBezTo>
                  <a:pt x="764" y="445"/>
                  <a:pt x="761" y="442"/>
                  <a:pt x="761" y="438"/>
                </a:cubicBezTo>
                <a:cubicBezTo>
                  <a:pt x="761" y="434"/>
                  <a:pt x="764" y="430"/>
                  <a:pt x="768" y="430"/>
                </a:cubicBezTo>
                <a:cubicBezTo>
                  <a:pt x="804" y="430"/>
                  <a:pt x="804" y="430"/>
                  <a:pt x="804" y="430"/>
                </a:cubicBezTo>
                <a:cubicBezTo>
                  <a:pt x="816" y="430"/>
                  <a:pt x="826" y="421"/>
                  <a:pt x="826" y="409"/>
                </a:cubicBezTo>
                <a:cubicBezTo>
                  <a:pt x="826" y="397"/>
                  <a:pt x="816" y="387"/>
                  <a:pt x="804" y="387"/>
                </a:cubicBezTo>
                <a:cubicBezTo>
                  <a:pt x="766" y="387"/>
                  <a:pt x="766" y="387"/>
                  <a:pt x="766" y="387"/>
                </a:cubicBezTo>
                <a:cubicBezTo>
                  <a:pt x="762" y="387"/>
                  <a:pt x="759" y="384"/>
                  <a:pt x="759" y="380"/>
                </a:cubicBezTo>
                <a:cubicBezTo>
                  <a:pt x="759" y="376"/>
                  <a:pt x="762" y="373"/>
                  <a:pt x="766" y="373"/>
                </a:cubicBezTo>
                <a:cubicBezTo>
                  <a:pt x="885" y="373"/>
                  <a:pt x="885" y="373"/>
                  <a:pt x="885" y="373"/>
                </a:cubicBezTo>
                <a:cubicBezTo>
                  <a:pt x="886" y="373"/>
                  <a:pt x="887" y="373"/>
                  <a:pt x="888" y="373"/>
                </a:cubicBezTo>
                <a:cubicBezTo>
                  <a:pt x="1592" y="373"/>
                  <a:pt x="1592" y="373"/>
                  <a:pt x="1592" y="373"/>
                </a:cubicBezTo>
                <a:cubicBezTo>
                  <a:pt x="1596" y="373"/>
                  <a:pt x="1599" y="376"/>
                  <a:pt x="1599" y="380"/>
                </a:cubicBezTo>
                <a:cubicBezTo>
                  <a:pt x="1599" y="384"/>
                  <a:pt x="1596" y="388"/>
                  <a:pt x="1592" y="388"/>
                </a:cubicBezTo>
                <a:cubicBezTo>
                  <a:pt x="855" y="388"/>
                  <a:pt x="855" y="388"/>
                  <a:pt x="855" y="388"/>
                </a:cubicBezTo>
                <a:cubicBezTo>
                  <a:pt x="843" y="388"/>
                  <a:pt x="834" y="397"/>
                  <a:pt x="834" y="409"/>
                </a:cubicBezTo>
                <a:cubicBezTo>
                  <a:pt x="834" y="421"/>
                  <a:pt x="843" y="431"/>
                  <a:pt x="855" y="431"/>
                </a:cubicBezTo>
                <a:cubicBezTo>
                  <a:pt x="1592" y="431"/>
                  <a:pt x="1592" y="431"/>
                  <a:pt x="1592" y="431"/>
                </a:cubicBezTo>
                <a:cubicBezTo>
                  <a:pt x="1596" y="431"/>
                  <a:pt x="1599" y="434"/>
                  <a:pt x="1599" y="438"/>
                </a:cubicBezTo>
                <a:cubicBezTo>
                  <a:pt x="1599" y="442"/>
                  <a:pt x="1596" y="445"/>
                  <a:pt x="1592" y="445"/>
                </a:cubicBezTo>
                <a:cubicBezTo>
                  <a:pt x="1039" y="445"/>
                  <a:pt x="1039" y="445"/>
                  <a:pt x="1039" y="445"/>
                </a:cubicBezTo>
                <a:cubicBezTo>
                  <a:pt x="1027" y="445"/>
                  <a:pt x="1017" y="455"/>
                  <a:pt x="1017" y="467"/>
                </a:cubicBezTo>
                <a:cubicBezTo>
                  <a:pt x="1017" y="479"/>
                  <a:pt x="1027" y="489"/>
                  <a:pt x="1039" y="489"/>
                </a:cubicBezTo>
                <a:cubicBezTo>
                  <a:pt x="1553" y="489"/>
                  <a:pt x="1553" y="489"/>
                  <a:pt x="1553" y="489"/>
                </a:cubicBezTo>
                <a:cubicBezTo>
                  <a:pt x="1557" y="489"/>
                  <a:pt x="1560" y="492"/>
                  <a:pt x="1560" y="496"/>
                </a:cubicBezTo>
                <a:cubicBezTo>
                  <a:pt x="1560" y="500"/>
                  <a:pt x="1557" y="503"/>
                  <a:pt x="1553" y="503"/>
                </a:cubicBezTo>
                <a:cubicBezTo>
                  <a:pt x="1039" y="503"/>
                  <a:pt x="1039" y="503"/>
                  <a:pt x="1039" y="503"/>
                </a:cubicBezTo>
                <a:cubicBezTo>
                  <a:pt x="1027" y="503"/>
                  <a:pt x="1017" y="513"/>
                  <a:pt x="1017" y="525"/>
                </a:cubicBezTo>
                <a:cubicBezTo>
                  <a:pt x="1017" y="537"/>
                  <a:pt x="1027" y="546"/>
                  <a:pt x="1039" y="546"/>
                </a:cubicBezTo>
                <a:cubicBezTo>
                  <a:pt x="1528" y="546"/>
                  <a:pt x="1528" y="546"/>
                  <a:pt x="1528" y="546"/>
                </a:cubicBezTo>
                <a:cubicBezTo>
                  <a:pt x="1532" y="546"/>
                  <a:pt x="1536" y="550"/>
                  <a:pt x="1536" y="554"/>
                </a:cubicBezTo>
                <a:cubicBezTo>
                  <a:pt x="1536" y="558"/>
                  <a:pt x="1532" y="561"/>
                  <a:pt x="1528" y="561"/>
                </a:cubicBezTo>
                <a:cubicBezTo>
                  <a:pt x="1019" y="561"/>
                  <a:pt x="1019" y="561"/>
                  <a:pt x="1019" y="561"/>
                </a:cubicBezTo>
                <a:cubicBezTo>
                  <a:pt x="1007" y="561"/>
                  <a:pt x="997" y="571"/>
                  <a:pt x="997" y="583"/>
                </a:cubicBezTo>
                <a:cubicBezTo>
                  <a:pt x="997" y="595"/>
                  <a:pt x="1007" y="604"/>
                  <a:pt x="1019" y="604"/>
                </a:cubicBezTo>
                <a:cubicBezTo>
                  <a:pt x="1526" y="604"/>
                  <a:pt x="1526" y="604"/>
                  <a:pt x="1526" y="604"/>
                </a:cubicBezTo>
                <a:cubicBezTo>
                  <a:pt x="1530" y="604"/>
                  <a:pt x="1534" y="607"/>
                  <a:pt x="1534" y="612"/>
                </a:cubicBezTo>
                <a:cubicBezTo>
                  <a:pt x="1534" y="616"/>
                  <a:pt x="1530" y="619"/>
                  <a:pt x="1526" y="619"/>
                </a:cubicBezTo>
                <a:cubicBezTo>
                  <a:pt x="1068" y="619"/>
                  <a:pt x="1068" y="619"/>
                  <a:pt x="1068" y="619"/>
                </a:cubicBezTo>
                <a:cubicBezTo>
                  <a:pt x="1056" y="619"/>
                  <a:pt x="1046" y="629"/>
                  <a:pt x="1046" y="640"/>
                </a:cubicBezTo>
                <a:cubicBezTo>
                  <a:pt x="1046" y="652"/>
                  <a:pt x="1056" y="662"/>
                  <a:pt x="1068" y="662"/>
                </a:cubicBezTo>
                <a:cubicBezTo>
                  <a:pt x="1436" y="662"/>
                  <a:pt x="1436" y="662"/>
                  <a:pt x="1436" y="662"/>
                </a:cubicBezTo>
                <a:cubicBezTo>
                  <a:pt x="1440" y="662"/>
                  <a:pt x="1443" y="665"/>
                  <a:pt x="1443" y="669"/>
                </a:cubicBezTo>
                <a:cubicBezTo>
                  <a:pt x="1443" y="673"/>
                  <a:pt x="1440" y="677"/>
                  <a:pt x="1436" y="677"/>
                </a:cubicBezTo>
                <a:cubicBezTo>
                  <a:pt x="1287" y="677"/>
                  <a:pt x="1287" y="677"/>
                  <a:pt x="1287" y="677"/>
                </a:cubicBezTo>
                <a:cubicBezTo>
                  <a:pt x="1276" y="677"/>
                  <a:pt x="1266" y="686"/>
                  <a:pt x="1266" y="698"/>
                </a:cubicBezTo>
                <a:cubicBezTo>
                  <a:pt x="1266" y="710"/>
                  <a:pt x="1276" y="720"/>
                  <a:pt x="1287" y="720"/>
                </a:cubicBezTo>
                <a:cubicBezTo>
                  <a:pt x="1454" y="720"/>
                  <a:pt x="1454" y="720"/>
                  <a:pt x="1454" y="720"/>
                </a:cubicBezTo>
                <a:cubicBezTo>
                  <a:pt x="1458" y="720"/>
                  <a:pt x="1461" y="723"/>
                  <a:pt x="1461" y="727"/>
                </a:cubicBezTo>
                <a:cubicBezTo>
                  <a:pt x="1461" y="731"/>
                  <a:pt x="1458" y="734"/>
                  <a:pt x="1454" y="734"/>
                </a:cubicBezTo>
                <a:cubicBezTo>
                  <a:pt x="1321" y="734"/>
                  <a:pt x="1321" y="734"/>
                  <a:pt x="1321" y="734"/>
                </a:cubicBezTo>
                <a:cubicBezTo>
                  <a:pt x="1309" y="734"/>
                  <a:pt x="1300" y="744"/>
                  <a:pt x="1300" y="756"/>
                </a:cubicBezTo>
                <a:cubicBezTo>
                  <a:pt x="1300" y="768"/>
                  <a:pt x="1309" y="778"/>
                  <a:pt x="1321" y="778"/>
                </a:cubicBezTo>
                <a:cubicBezTo>
                  <a:pt x="1549" y="778"/>
                  <a:pt x="1549" y="778"/>
                  <a:pt x="1549" y="778"/>
                </a:cubicBezTo>
                <a:cubicBezTo>
                  <a:pt x="1553" y="778"/>
                  <a:pt x="1556" y="781"/>
                  <a:pt x="1556" y="785"/>
                </a:cubicBezTo>
                <a:cubicBezTo>
                  <a:pt x="1556" y="789"/>
                  <a:pt x="1553" y="792"/>
                  <a:pt x="1549" y="792"/>
                </a:cubicBezTo>
                <a:cubicBezTo>
                  <a:pt x="1455" y="792"/>
                  <a:pt x="1455" y="792"/>
                  <a:pt x="1455" y="792"/>
                </a:cubicBezTo>
                <a:cubicBezTo>
                  <a:pt x="1443" y="792"/>
                  <a:pt x="1434" y="802"/>
                  <a:pt x="1434" y="814"/>
                </a:cubicBezTo>
                <a:cubicBezTo>
                  <a:pt x="1434" y="826"/>
                  <a:pt x="1443" y="835"/>
                  <a:pt x="1455" y="835"/>
                </a:cubicBezTo>
                <a:cubicBezTo>
                  <a:pt x="1623" y="835"/>
                  <a:pt x="1623" y="835"/>
                  <a:pt x="1623" y="835"/>
                </a:cubicBezTo>
                <a:cubicBezTo>
                  <a:pt x="1635" y="835"/>
                  <a:pt x="1645" y="826"/>
                  <a:pt x="1645" y="814"/>
                </a:cubicBezTo>
                <a:cubicBezTo>
                  <a:pt x="1645" y="802"/>
                  <a:pt x="1635" y="792"/>
                  <a:pt x="1623" y="792"/>
                </a:cubicBezTo>
                <a:cubicBezTo>
                  <a:pt x="1607" y="792"/>
                  <a:pt x="1607" y="792"/>
                  <a:pt x="1607" y="792"/>
                </a:cubicBezTo>
                <a:cubicBezTo>
                  <a:pt x="1603" y="792"/>
                  <a:pt x="1600" y="789"/>
                  <a:pt x="1600" y="785"/>
                </a:cubicBezTo>
                <a:cubicBezTo>
                  <a:pt x="1600" y="781"/>
                  <a:pt x="1603" y="778"/>
                  <a:pt x="1607" y="778"/>
                </a:cubicBezTo>
                <a:cubicBezTo>
                  <a:pt x="1683" y="778"/>
                  <a:pt x="1683" y="778"/>
                  <a:pt x="1683" y="778"/>
                </a:cubicBezTo>
                <a:cubicBezTo>
                  <a:pt x="1687" y="778"/>
                  <a:pt x="1690" y="781"/>
                  <a:pt x="1690" y="785"/>
                </a:cubicBezTo>
                <a:cubicBezTo>
                  <a:pt x="1690" y="789"/>
                  <a:pt x="1687" y="792"/>
                  <a:pt x="1683" y="792"/>
                </a:cubicBezTo>
                <a:cubicBezTo>
                  <a:pt x="1673" y="792"/>
                  <a:pt x="1673" y="792"/>
                  <a:pt x="1673" y="792"/>
                </a:cubicBezTo>
                <a:cubicBezTo>
                  <a:pt x="1662" y="792"/>
                  <a:pt x="1652" y="802"/>
                  <a:pt x="1652" y="814"/>
                </a:cubicBezTo>
                <a:cubicBezTo>
                  <a:pt x="1652" y="826"/>
                  <a:pt x="1662" y="835"/>
                  <a:pt x="1673" y="835"/>
                </a:cubicBezTo>
                <a:cubicBezTo>
                  <a:pt x="1681" y="835"/>
                  <a:pt x="1681" y="835"/>
                  <a:pt x="1681" y="835"/>
                </a:cubicBezTo>
                <a:cubicBezTo>
                  <a:pt x="1693" y="835"/>
                  <a:pt x="1703" y="845"/>
                  <a:pt x="1703" y="857"/>
                </a:cubicBezTo>
                <a:cubicBezTo>
                  <a:pt x="1703" y="869"/>
                  <a:pt x="1693" y="879"/>
                  <a:pt x="1681" y="879"/>
                </a:cubicBezTo>
                <a:cubicBezTo>
                  <a:pt x="1550" y="879"/>
                  <a:pt x="1550" y="879"/>
                  <a:pt x="1550" y="879"/>
                </a:cubicBezTo>
                <a:cubicBezTo>
                  <a:pt x="1538" y="879"/>
                  <a:pt x="1529" y="889"/>
                  <a:pt x="1529" y="901"/>
                </a:cubicBezTo>
                <a:cubicBezTo>
                  <a:pt x="1529" y="913"/>
                  <a:pt x="1538" y="922"/>
                  <a:pt x="1550" y="922"/>
                </a:cubicBezTo>
                <a:cubicBezTo>
                  <a:pt x="1697" y="922"/>
                  <a:pt x="1697" y="922"/>
                  <a:pt x="1697" y="922"/>
                </a:cubicBezTo>
                <a:cubicBezTo>
                  <a:pt x="1701" y="922"/>
                  <a:pt x="1704" y="925"/>
                  <a:pt x="1704" y="929"/>
                </a:cubicBezTo>
                <a:cubicBezTo>
                  <a:pt x="1704" y="934"/>
                  <a:pt x="1701" y="937"/>
                  <a:pt x="1697" y="937"/>
                </a:cubicBezTo>
                <a:cubicBezTo>
                  <a:pt x="1504" y="937"/>
                  <a:pt x="1504" y="937"/>
                  <a:pt x="1504" y="937"/>
                </a:cubicBezTo>
                <a:cubicBezTo>
                  <a:pt x="1492" y="937"/>
                  <a:pt x="1482" y="946"/>
                  <a:pt x="1482" y="958"/>
                </a:cubicBezTo>
                <a:cubicBezTo>
                  <a:pt x="1482" y="970"/>
                  <a:pt x="1492" y="980"/>
                  <a:pt x="1504" y="980"/>
                </a:cubicBezTo>
                <a:cubicBezTo>
                  <a:pt x="1712" y="980"/>
                  <a:pt x="1712" y="980"/>
                  <a:pt x="1712" y="980"/>
                </a:cubicBezTo>
                <a:cubicBezTo>
                  <a:pt x="1716" y="980"/>
                  <a:pt x="1719" y="983"/>
                  <a:pt x="1719" y="987"/>
                </a:cubicBezTo>
                <a:cubicBezTo>
                  <a:pt x="1719" y="991"/>
                  <a:pt x="1716" y="995"/>
                  <a:pt x="1712" y="995"/>
                </a:cubicBezTo>
                <a:cubicBezTo>
                  <a:pt x="1505" y="995"/>
                  <a:pt x="1505" y="995"/>
                  <a:pt x="1505" y="995"/>
                </a:cubicBezTo>
                <a:cubicBezTo>
                  <a:pt x="1494" y="995"/>
                  <a:pt x="1484" y="1004"/>
                  <a:pt x="1484" y="1016"/>
                </a:cubicBezTo>
                <a:cubicBezTo>
                  <a:pt x="1484" y="1028"/>
                  <a:pt x="1494" y="1038"/>
                  <a:pt x="1505" y="1038"/>
                </a:cubicBezTo>
                <a:cubicBezTo>
                  <a:pt x="1693" y="1038"/>
                  <a:pt x="1693" y="1038"/>
                  <a:pt x="1693" y="1038"/>
                </a:cubicBezTo>
                <a:cubicBezTo>
                  <a:pt x="1697" y="1038"/>
                  <a:pt x="1701" y="1041"/>
                  <a:pt x="1701" y="1045"/>
                </a:cubicBezTo>
                <a:cubicBezTo>
                  <a:pt x="1701" y="1049"/>
                  <a:pt x="1697" y="1052"/>
                  <a:pt x="1693" y="1052"/>
                </a:cubicBezTo>
                <a:cubicBezTo>
                  <a:pt x="1635" y="1052"/>
                  <a:pt x="1635" y="1052"/>
                  <a:pt x="1635" y="1052"/>
                </a:cubicBezTo>
                <a:cubicBezTo>
                  <a:pt x="1623" y="1052"/>
                  <a:pt x="1613" y="1062"/>
                  <a:pt x="1613" y="1074"/>
                </a:cubicBezTo>
                <a:cubicBezTo>
                  <a:pt x="1613" y="1086"/>
                  <a:pt x="1623" y="1096"/>
                  <a:pt x="1635" y="1096"/>
                </a:cubicBezTo>
                <a:cubicBezTo>
                  <a:pt x="1658" y="1096"/>
                  <a:pt x="1658" y="1096"/>
                  <a:pt x="1658" y="1096"/>
                </a:cubicBezTo>
                <a:cubicBezTo>
                  <a:pt x="1662" y="1096"/>
                  <a:pt x="1665" y="1099"/>
                  <a:pt x="1665" y="1103"/>
                </a:cubicBezTo>
                <a:cubicBezTo>
                  <a:pt x="1665" y="1107"/>
                  <a:pt x="1662" y="1110"/>
                  <a:pt x="1658" y="1110"/>
                </a:cubicBezTo>
                <a:cubicBezTo>
                  <a:pt x="1650" y="1110"/>
                  <a:pt x="1650" y="1110"/>
                  <a:pt x="1650" y="1110"/>
                </a:cubicBezTo>
                <a:cubicBezTo>
                  <a:pt x="1630" y="1110"/>
                  <a:pt x="1614" y="1126"/>
                  <a:pt x="1614" y="1146"/>
                </a:cubicBezTo>
                <a:cubicBezTo>
                  <a:pt x="1614" y="1166"/>
                  <a:pt x="1630" y="1182"/>
                  <a:pt x="1650" y="1182"/>
                </a:cubicBezTo>
                <a:cubicBezTo>
                  <a:pt x="1789" y="1182"/>
                  <a:pt x="1789" y="1182"/>
                  <a:pt x="1789" y="1182"/>
                </a:cubicBezTo>
                <a:cubicBezTo>
                  <a:pt x="1801" y="1182"/>
                  <a:pt x="1811" y="1173"/>
                  <a:pt x="1811" y="1161"/>
                </a:cubicBezTo>
                <a:cubicBezTo>
                  <a:pt x="1811" y="1149"/>
                  <a:pt x="1801" y="1139"/>
                  <a:pt x="1789" y="1139"/>
                </a:cubicBezTo>
                <a:cubicBezTo>
                  <a:pt x="1766" y="1139"/>
                  <a:pt x="1766" y="1139"/>
                  <a:pt x="1766" y="1139"/>
                </a:cubicBezTo>
                <a:cubicBezTo>
                  <a:pt x="1762" y="1139"/>
                  <a:pt x="1759" y="1136"/>
                  <a:pt x="1759" y="1132"/>
                </a:cubicBezTo>
                <a:cubicBezTo>
                  <a:pt x="1759" y="1128"/>
                  <a:pt x="1762" y="1125"/>
                  <a:pt x="1766" y="1125"/>
                </a:cubicBezTo>
                <a:cubicBezTo>
                  <a:pt x="1824" y="1125"/>
                  <a:pt x="1824" y="1125"/>
                  <a:pt x="1824" y="1125"/>
                </a:cubicBezTo>
                <a:cubicBezTo>
                  <a:pt x="1836" y="1125"/>
                  <a:pt x="1846" y="1115"/>
                  <a:pt x="1846" y="1103"/>
                </a:cubicBezTo>
                <a:cubicBezTo>
                  <a:pt x="1846" y="1091"/>
                  <a:pt x="1836" y="1081"/>
                  <a:pt x="1824" y="1081"/>
                </a:cubicBezTo>
                <a:cubicBezTo>
                  <a:pt x="1797" y="1081"/>
                  <a:pt x="1797" y="1081"/>
                  <a:pt x="1797" y="1081"/>
                </a:cubicBezTo>
                <a:cubicBezTo>
                  <a:pt x="1793" y="1081"/>
                  <a:pt x="1790" y="1078"/>
                  <a:pt x="1790" y="1074"/>
                </a:cubicBezTo>
                <a:cubicBezTo>
                  <a:pt x="1790" y="1070"/>
                  <a:pt x="1793" y="1067"/>
                  <a:pt x="1797" y="1067"/>
                </a:cubicBezTo>
                <a:cubicBezTo>
                  <a:pt x="1843" y="1067"/>
                  <a:pt x="1843" y="1067"/>
                  <a:pt x="1843" y="1067"/>
                </a:cubicBezTo>
                <a:cubicBezTo>
                  <a:pt x="1855" y="1067"/>
                  <a:pt x="1864" y="1057"/>
                  <a:pt x="1864" y="1045"/>
                </a:cubicBezTo>
                <a:cubicBezTo>
                  <a:pt x="1864" y="1033"/>
                  <a:pt x="1855" y="1024"/>
                  <a:pt x="1843" y="1024"/>
                </a:cubicBezTo>
                <a:cubicBezTo>
                  <a:pt x="1791" y="1023"/>
                  <a:pt x="1791" y="1023"/>
                  <a:pt x="1791" y="1023"/>
                </a:cubicBezTo>
                <a:cubicBezTo>
                  <a:pt x="1787" y="1023"/>
                  <a:pt x="1784" y="1020"/>
                  <a:pt x="1784" y="1016"/>
                </a:cubicBezTo>
                <a:cubicBezTo>
                  <a:pt x="1784" y="1012"/>
                  <a:pt x="1787" y="1009"/>
                  <a:pt x="1791" y="1009"/>
                </a:cubicBezTo>
                <a:cubicBezTo>
                  <a:pt x="1876" y="1009"/>
                  <a:pt x="1876" y="1009"/>
                  <a:pt x="1876" y="1009"/>
                </a:cubicBezTo>
                <a:cubicBezTo>
                  <a:pt x="1945" y="1009"/>
                  <a:pt x="2002" y="955"/>
                  <a:pt x="2008" y="887"/>
                </a:cubicBezTo>
                <a:cubicBezTo>
                  <a:pt x="2015" y="884"/>
                  <a:pt x="2020" y="878"/>
                  <a:pt x="2020" y="870"/>
                </a:cubicBezTo>
                <a:cubicBezTo>
                  <a:pt x="2020" y="860"/>
                  <a:pt x="2011" y="851"/>
                  <a:pt x="2001" y="851"/>
                </a:cubicBezTo>
                <a:close/>
                <a:moveTo>
                  <a:pt x="868" y="358"/>
                </a:moveTo>
                <a:cubicBezTo>
                  <a:pt x="766" y="358"/>
                  <a:pt x="766" y="358"/>
                  <a:pt x="766" y="358"/>
                </a:cubicBezTo>
                <a:cubicBezTo>
                  <a:pt x="754" y="358"/>
                  <a:pt x="744" y="368"/>
                  <a:pt x="744" y="380"/>
                </a:cubicBezTo>
                <a:cubicBezTo>
                  <a:pt x="744" y="392"/>
                  <a:pt x="754" y="402"/>
                  <a:pt x="766" y="402"/>
                </a:cubicBezTo>
                <a:cubicBezTo>
                  <a:pt x="804" y="402"/>
                  <a:pt x="804" y="402"/>
                  <a:pt x="804" y="402"/>
                </a:cubicBezTo>
                <a:cubicBezTo>
                  <a:pt x="809" y="402"/>
                  <a:pt x="812" y="405"/>
                  <a:pt x="812" y="409"/>
                </a:cubicBezTo>
                <a:cubicBezTo>
                  <a:pt x="812" y="413"/>
                  <a:pt x="809" y="416"/>
                  <a:pt x="804" y="416"/>
                </a:cubicBezTo>
                <a:cubicBezTo>
                  <a:pt x="768" y="416"/>
                  <a:pt x="768" y="416"/>
                  <a:pt x="768" y="416"/>
                </a:cubicBezTo>
                <a:cubicBezTo>
                  <a:pt x="756" y="416"/>
                  <a:pt x="747" y="426"/>
                  <a:pt x="747" y="438"/>
                </a:cubicBezTo>
                <a:cubicBezTo>
                  <a:pt x="747" y="450"/>
                  <a:pt x="756" y="459"/>
                  <a:pt x="768" y="459"/>
                </a:cubicBezTo>
                <a:cubicBezTo>
                  <a:pt x="969" y="459"/>
                  <a:pt x="969" y="459"/>
                  <a:pt x="969" y="459"/>
                </a:cubicBezTo>
                <a:cubicBezTo>
                  <a:pt x="973" y="459"/>
                  <a:pt x="977" y="463"/>
                  <a:pt x="977" y="467"/>
                </a:cubicBezTo>
                <a:cubicBezTo>
                  <a:pt x="977" y="471"/>
                  <a:pt x="973" y="474"/>
                  <a:pt x="969" y="474"/>
                </a:cubicBezTo>
                <a:cubicBezTo>
                  <a:pt x="846" y="474"/>
                  <a:pt x="846" y="474"/>
                  <a:pt x="846" y="474"/>
                </a:cubicBezTo>
                <a:cubicBezTo>
                  <a:pt x="834" y="474"/>
                  <a:pt x="824" y="484"/>
                  <a:pt x="824" y="496"/>
                </a:cubicBezTo>
                <a:cubicBezTo>
                  <a:pt x="824" y="507"/>
                  <a:pt x="834" y="517"/>
                  <a:pt x="846" y="517"/>
                </a:cubicBezTo>
                <a:cubicBezTo>
                  <a:pt x="972" y="517"/>
                  <a:pt x="972" y="517"/>
                  <a:pt x="972" y="517"/>
                </a:cubicBezTo>
                <a:cubicBezTo>
                  <a:pt x="976" y="517"/>
                  <a:pt x="979" y="520"/>
                  <a:pt x="979" y="524"/>
                </a:cubicBezTo>
                <a:cubicBezTo>
                  <a:pt x="979" y="529"/>
                  <a:pt x="976" y="532"/>
                  <a:pt x="972" y="532"/>
                </a:cubicBezTo>
                <a:cubicBezTo>
                  <a:pt x="805" y="532"/>
                  <a:pt x="805" y="532"/>
                  <a:pt x="805" y="532"/>
                </a:cubicBezTo>
                <a:cubicBezTo>
                  <a:pt x="793" y="532"/>
                  <a:pt x="783" y="541"/>
                  <a:pt x="783" y="553"/>
                </a:cubicBezTo>
                <a:cubicBezTo>
                  <a:pt x="783" y="565"/>
                  <a:pt x="793" y="575"/>
                  <a:pt x="805" y="575"/>
                </a:cubicBezTo>
                <a:cubicBezTo>
                  <a:pt x="860" y="575"/>
                  <a:pt x="860" y="575"/>
                  <a:pt x="860" y="575"/>
                </a:cubicBezTo>
                <a:cubicBezTo>
                  <a:pt x="864" y="575"/>
                  <a:pt x="867" y="578"/>
                  <a:pt x="867" y="582"/>
                </a:cubicBezTo>
                <a:cubicBezTo>
                  <a:pt x="867" y="586"/>
                  <a:pt x="864" y="590"/>
                  <a:pt x="860" y="590"/>
                </a:cubicBezTo>
                <a:cubicBezTo>
                  <a:pt x="805" y="590"/>
                  <a:pt x="805" y="590"/>
                  <a:pt x="805" y="590"/>
                </a:cubicBezTo>
                <a:cubicBezTo>
                  <a:pt x="793" y="590"/>
                  <a:pt x="783" y="599"/>
                  <a:pt x="783" y="611"/>
                </a:cubicBezTo>
                <a:cubicBezTo>
                  <a:pt x="783" y="623"/>
                  <a:pt x="793" y="633"/>
                  <a:pt x="805" y="633"/>
                </a:cubicBezTo>
                <a:cubicBezTo>
                  <a:pt x="1011" y="633"/>
                  <a:pt x="1011" y="633"/>
                  <a:pt x="1011" y="633"/>
                </a:cubicBezTo>
                <a:cubicBezTo>
                  <a:pt x="1015" y="633"/>
                  <a:pt x="1018" y="636"/>
                  <a:pt x="1018" y="640"/>
                </a:cubicBezTo>
                <a:cubicBezTo>
                  <a:pt x="1018" y="644"/>
                  <a:pt x="1015" y="647"/>
                  <a:pt x="1011" y="647"/>
                </a:cubicBezTo>
                <a:cubicBezTo>
                  <a:pt x="763" y="647"/>
                  <a:pt x="763" y="647"/>
                  <a:pt x="763" y="647"/>
                </a:cubicBezTo>
                <a:cubicBezTo>
                  <a:pt x="751" y="647"/>
                  <a:pt x="741" y="657"/>
                  <a:pt x="741" y="669"/>
                </a:cubicBezTo>
                <a:cubicBezTo>
                  <a:pt x="741" y="681"/>
                  <a:pt x="751" y="691"/>
                  <a:pt x="763" y="691"/>
                </a:cubicBezTo>
                <a:cubicBezTo>
                  <a:pt x="1046" y="691"/>
                  <a:pt x="1046" y="691"/>
                  <a:pt x="1046" y="691"/>
                </a:cubicBezTo>
                <a:cubicBezTo>
                  <a:pt x="1050" y="691"/>
                  <a:pt x="1054" y="694"/>
                  <a:pt x="1054" y="698"/>
                </a:cubicBezTo>
                <a:cubicBezTo>
                  <a:pt x="1054" y="702"/>
                  <a:pt x="1050" y="705"/>
                  <a:pt x="1046" y="705"/>
                </a:cubicBezTo>
                <a:cubicBezTo>
                  <a:pt x="791" y="705"/>
                  <a:pt x="791" y="705"/>
                  <a:pt x="791" y="705"/>
                </a:cubicBezTo>
                <a:cubicBezTo>
                  <a:pt x="779" y="705"/>
                  <a:pt x="770" y="715"/>
                  <a:pt x="770" y="727"/>
                </a:cubicBezTo>
                <a:cubicBezTo>
                  <a:pt x="770" y="739"/>
                  <a:pt x="779" y="748"/>
                  <a:pt x="791" y="748"/>
                </a:cubicBezTo>
                <a:cubicBezTo>
                  <a:pt x="1104" y="748"/>
                  <a:pt x="1104" y="748"/>
                  <a:pt x="1104" y="748"/>
                </a:cubicBezTo>
                <a:cubicBezTo>
                  <a:pt x="1108" y="748"/>
                  <a:pt x="1111" y="752"/>
                  <a:pt x="1111" y="756"/>
                </a:cubicBezTo>
                <a:cubicBezTo>
                  <a:pt x="1111" y="760"/>
                  <a:pt x="1108" y="763"/>
                  <a:pt x="1104" y="763"/>
                </a:cubicBezTo>
                <a:cubicBezTo>
                  <a:pt x="905" y="763"/>
                  <a:pt x="905" y="763"/>
                  <a:pt x="905" y="763"/>
                </a:cubicBezTo>
                <a:cubicBezTo>
                  <a:pt x="893" y="763"/>
                  <a:pt x="883" y="773"/>
                  <a:pt x="883" y="785"/>
                </a:cubicBezTo>
                <a:cubicBezTo>
                  <a:pt x="883" y="797"/>
                  <a:pt x="893" y="806"/>
                  <a:pt x="905" y="806"/>
                </a:cubicBezTo>
                <a:cubicBezTo>
                  <a:pt x="1049" y="806"/>
                  <a:pt x="1049" y="806"/>
                  <a:pt x="1049" y="806"/>
                </a:cubicBezTo>
                <a:cubicBezTo>
                  <a:pt x="1053" y="806"/>
                  <a:pt x="1057" y="810"/>
                  <a:pt x="1057" y="814"/>
                </a:cubicBezTo>
                <a:cubicBezTo>
                  <a:pt x="1057" y="818"/>
                  <a:pt x="1053" y="821"/>
                  <a:pt x="1049" y="821"/>
                </a:cubicBezTo>
                <a:cubicBezTo>
                  <a:pt x="914" y="821"/>
                  <a:pt x="914" y="821"/>
                  <a:pt x="914" y="821"/>
                </a:cubicBezTo>
                <a:cubicBezTo>
                  <a:pt x="902" y="821"/>
                  <a:pt x="892" y="831"/>
                  <a:pt x="892" y="842"/>
                </a:cubicBezTo>
                <a:cubicBezTo>
                  <a:pt x="892" y="854"/>
                  <a:pt x="902" y="864"/>
                  <a:pt x="914" y="864"/>
                </a:cubicBezTo>
                <a:cubicBezTo>
                  <a:pt x="1053" y="864"/>
                  <a:pt x="1053" y="864"/>
                  <a:pt x="1053" y="864"/>
                </a:cubicBezTo>
                <a:cubicBezTo>
                  <a:pt x="1057" y="864"/>
                  <a:pt x="1061" y="867"/>
                  <a:pt x="1061" y="871"/>
                </a:cubicBezTo>
                <a:cubicBezTo>
                  <a:pt x="1061" y="875"/>
                  <a:pt x="1057" y="879"/>
                  <a:pt x="1053" y="879"/>
                </a:cubicBezTo>
                <a:cubicBezTo>
                  <a:pt x="919" y="879"/>
                  <a:pt x="919" y="879"/>
                  <a:pt x="919" y="879"/>
                </a:cubicBezTo>
                <a:cubicBezTo>
                  <a:pt x="907" y="879"/>
                  <a:pt x="898" y="888"/>
                  <a:pt x="898" y="900"/>
                </a:cubicBezTo>
                <a:cubicBezTo>
                  <a:pt x="898" y="912"/>
                  <a:pt x="907" y="922"/>
                  <a:pt x="919" y="922"/>
                </a:cubicBezTo>
                <a:cubicBezTo>
                  <a:pt x="1017" y="922"/>
                  <a:pt x="1017" y="922"/>
                  <a:pt x="1017" y="922"/>
                </a:cubicBezTo>
                <a:cubicBezTo>
                  <a:pt x="1021" y="922"/>
                  <a:pt x="1024" y="925"/>
                  <a:pt x="1024" y="929"/>
                </a:cubicBezTo>
                <a:cubicBezTo>
                  <a:pt x="1024" y="933"/>
                  <a:pt x="1021" y="936"/>
                  <a:pt x="1017" y="936"/>
                </a:cubicBezTo>
                <a:cubicBezTo>
                  <a:pt x="941" y="936"/>
                  <a:pt x="941" y="936"/>
                  <a:pt x="941" y="936"/>
                </a:cubicBezTo>
                <a:cubicBezTo>
                  <a:pt x="929" y="936"/>
                  <a:pt x="919" y="946"/>
                  <a:pt x="919" y="958"/>
                </a:cubicBezTo>
                <a:cubicBezTo>
                  <a:pt x="919" y="970"/>
                  <a:pt x="929" y="980"/>
                  <a:pt x="941" y="980"/>
                </a:cubicBezTo>
                <a:cubicBezTo>
                  <a:pt x="979" y="980"/>
                  <a:pt x="979" y="980"/>
                  <a:pt x="979" y="980"/>
                </a:cubicBezTo>
                <a:cubicBezTo>
                  <a:pt x="983" y="980"/>
                  <a:pt x="986" y="983"/>
                  <a:pt x="986" y="987"/>
                </a:cubicBezTo>
                <a:cubicBezTo>
                  <a:pt x="986" y="991"/>
                  <a:pt x="983" y="994"/>
                  <a:pt x="979" y="994"/>
                </a:cubicBezTo>
                <a:cubicBezTo>
                  <a:pt x="976" y="994"/>
                  <a:pt x="976" y="994"/>
                  <a:pt x="976" y="994"/>
                </a:cubicBezTo>
                <a:cubicBezTo>
                  <a:pt x="956" y="994"/>
                  <a:pt x="940" y="1010"/>
                  <a:pt x="940" y="1030"/>
                </a:cubicBezTo>
                <a:cubicBezTo>
                  <a:pt x="940" y="1050"/>
                  <a:pt x="956" y="1066"/>
                  <a:pt x="976" y="1066"/>
                </a:cubicBezTo>
                <a:cubicBezTo>
                  <a:pt x="1017" y="1066"/>
                  <a:pt x="1017" y="1066"/>
                  <a:pt x="1017" y="1066"/>
                </a:cubicBezTo>
                <a:cubicBezTo>
                  <a:pt x="1029" y="1066"/>
                  <a:pt x="1039" y="1076"/>
                  <a:pt x="1039" y="1088"/>
                </a:cubicBezTo>
                <a:cubicBezTo>
                  <a:pt x="1039" y="1100"/>
                  <a:pt x="1029" y="1110"/>
                  <a:pt x="1017" y="1110"/>
                </a:cubicBezTo>
                <a:cubicBezTo>
                  <a:pt x="443" y="1110"/>
                  <a:pt x="443" y="1110"/>
                  <a:pt x="443" y="1110"/>
                </a:cubicBezTo>
                <a:cubicBezTo>
                  <a:pt x="439" y="1110"/>
                  <a:pt x="436" y="1107"/>
                  <a:pt x="436" y="1103"/>
                </a:cubicBezTo>
                <a:cubicBezTo>
                  <a:pt x="436" y="1099"/>
                  <a:pt x="439" y="1095"/>
                  <a:pt x="443" y="1095"/>
                </a:cubicBezTo>
                <a:cubicBezTo>
                  <a:pt x="472" y="1095"/>
                  <a:pt x="472" y="1095"/>
                  <a:pt x="472" y="1095"/>
                </a:cubicBezTo>
                <a:cubicBezTo>
                  <a:pt x="484" y="1095"/>
                  <a:pt x="493" y="1086"/>
                  <a:pt x="493" y="1074"/>
                </a:cubicBezTo>
                <a:cubicBezTo>
                  <a:pt x="493" y="1062"/>
                  <a:pt x="484" y="1052"/>
                  <a:pt x="472" y="1052"/>
                </a:cubicBezTo>
                <a:cubicBezTo>
                  <a:pt x="443" y="1052"/>
                  <a:pt x="443" y="1052"/>
                  <a:pt x="443" y="1052"/>
                </a:cubicBezTo>
                <a:cubicBezTo>
                  <a:pt x="439" y="1052"/>
                  <a:pt x="436" y="1049"/>
                  <a:pt x="436" y="1045"/>
                </a:cubicBezTo>
                <a:cubicBezTo>
                  <a:pt x="436" y="1041"/>
                  <a:pt x="439" y="1037"/>
                  <a:pt x="443" y="1037"/>
                </a:cubicBezTo>
                <a:cubicBezTo>
                  <a:pt x="495" y="1037"/>
                  <a:pt x="495" y="1037"/>
                  <a:pt x="495" y="1037"/>
                </a:cubicBezTo>
                <a:cubicBezTo>
                  <a:pt x="507" y="1037"/>
                  <a:pt x="517" y="1028"/>
                  <a:pt x="517" y="1016"/>
                </a:cubicBezTo>
                <a:cubicBezTo>
                  <a:pt x="517" y="1004"/>
                  <a:pt x="507" y="994"/>
                  <a:pt x="495" y="994"/>
                </a:cubicBezTo>
                <a:cubicBezTo>
                  <a:pt x="438" y="994"/>
                  <a:pt x="438" y="994"/>
                  <a:pt x="438" y="994"/>
                </a:cubicBezTo>
                <a:cubicBezTo>
                  <a:pt x="434" y="994"/>
                  <a:pt x="431" y="991"/>
                  <a:pt x="431" y="987"/>
                </a:cubicBezTo>
                <a:cubicBezTo>
                  <a:pt x="431" y="983"/>
                  <a:pt x="434" y="980"/>
                  <a:pt x="438" y="980"/>
                </a:cubicBezTo>
                <a:cubicBezTo>
                  <a:pt x="551" y="980"/>
                  <a:pt x="551" y="980"/>
                  <a:pt x="551" y="980"/>
                </a:cubicBezTo>
                <a:cubicBezTo>
                  <a:pt x="563" y="980"/>
                  <a:pt x="572" y="970"/>
                  <a:pt x="572" y="958"/>
                </a:cubicBezTo>
                <a:cubicBezTo>
                  <a:pt x="572" y="946"/>
                  <a:pt x="563" y="936"/>
                  <a:pt x="551" y="936"/>
                </a:cubicBezTo>
                <a:cubicBezTo>
                  <a:pt x="446" y="936"/>
                  <a:pt x="446" y="936"/>
                  <a:pt x="446" y="936"/>
                </a:cubicBezTo>
                <a:cubicBezTo>
                  <a:pt x="442" y="936"/>
                  <a:pt x="439" y="933"/>
                  <a:pt x="439" y="929"/>
                </a:cubicBezTo>
                <a:cubicBezTo>
                  <a:pt x="439" y="925"/>
                  <a:pt x="442" y="922"/>
                  <a:pt x="446" y="922"/>
                </a:cubicBezTo>
                <a:cubicBezTo>
                  <a:pt x="593" y="922"/>
                  <a:pt x="593" y="922"/>
                  <a:pt x="593" y="922"/>
                </a:cubicBezTo>
                <a:cubicBezTo>
                  <a:pt x="605" y="922"/>
                  <a:pt x="614" y="912"/>
                  <a:pt x="614" y="900"/>
                </a:cubicBezTo>
                <a:cubicBezTo>
                  <a:pt x="614" y="888"/>
                  <a:pt x="605" y="879"/>
                  <a:pt x="593" y="879"/>
                </a:cubicBezTo>
                <a:cubicBezTo>
                  <a:pt x="417" y="879"/>
                  <a:pt x="417" y="879"/>
                  <a:pt x="417" y="879"/>
                </a:cubicBezTo>
                <a:cubicBezTo>
                  <a:pt x="413" y="879"/>
                  <a:pt x="410" y="875"/>
                  <a:pt x="410" y="871"/>
                </a:cubicBezTo>
                <a:cubicBezTo>
                  <a:pt x="410" y="867"/>
                  <a:pt x="413" y="864"/>
                  <a:pt x="417" y="864"/>
                </a:cubicBezTo>
                <a:cubicBezTo>
                  <a:pt x="607" y="864"/>
                  <a:pt x="607" y="864"/>
                  <a:pt x="607" y="864"/>
                </a:cubicBezTo>
                <a:cubicBezTo>
                  <a:pt x="619" y="864"/>
                  <a:pt x="629" y="854"/>
                  <a:pt x="629" y="842"/>
                </a:cubicBezTo>
                <a:cubicBezTo>
                  <a:pt x="629" y="831"/>
                  <a:pt x="619" y="821"/>
                  <a:pt x="607" y="821"/>
                </a:cubicBezTo>
                <a:cubicBezTo>
                  <a:pt x="377" y="821"/>
                  <a:pt x="377" y="821"/>
                  <a:pt x="377" y="821"/>
                </a:cubicBezTo>
                <a:cubicBezTo>
                  <a:pt x="373" y="821"/>
                  <a:pt x="370" y="818"/>
                  <a:pt x="370" y="814"/>
                </a:cubicBezTo>
                <a:cubicBezTo>
                  <a:pt x="370" y="810"/>
                  <a:pt x="373" y="806"/>
                  <a:pt x="377" y="806"/>
                </a:cubicBezTo>
                <a:cubicBezTo>
                  <a:pt x="529" y="806"/>
                  <a:pt x="529" y="806"/>
                  <a:pt x="529" y="806"/>
                </a:cubicBezTo>
                <a:cubicBezTo>
                  <a:pt x="541" y="806"/>
                  <a:pt x="551" y="797"/>
                  <a:pt x="551" y="785"/>
                </a:cubicBezTo>
                <a:cubicBezTo>
                  <a:pt x="551" y="773"/>
                  <a:pt x="541" y="763"/>
                  <a:pt x="529" y="763"/>
                </a:cubicBezTo>
                <a:cubicBezTo>
                  <a:pt x="337" y="763"/>
                  <a:pt x="337" y="763"/>
                  <a:pt x="337" y="763"/>
                </a:cubicBezTo>
                <a:cubicBezTo>
                  <a:pt x="333" y="763"/>
                  <a:pt x="330" y="760"/>
                  <a:pt x="330" y="756"/>
                </a:cubicBezTo>
                <a:cubicBezTo>
                  <a:pt x="330" y="752"/>
                  <a:pt x="333" y="748"/>
                  <a:pt x="337" y="748"/>
                </a:cubicBezTo>
                <a:cubicBezTo>
                  <a:pt x="353" y="748"/>
                  <a:pt x="353" y="748"/>
                  <a:pt x="353" y="748"/>
                </a:cubicBezTo>
                <a:cubicBezTo>
                  <a:pt x="365" y="748"/>
                  <a:pt x="375" y="739"/>
                  <a:pt x="375" y="727"/>
                </a:cubicBezTo>
                <a:cubicBezTo>
                  <a:pt x="375" y="715"/>
                  <a:pt x="365" y="705"/>
                  <a:pt x="353" y="705"/>
                </a:cubicBezTo>
                <a:cubicBezTo>
                  <a:pt x="273" y="705"/>
                  <a:pt x="273" y="705"/>
                  <a:pt x="273" y="705"/>
                </a:cubicBezTo>
                <a:cubicBezTo>
                  <a:pt x="269" y="705"/>
                  <a:pt x="266" y="702"/>
                  <a:pt x="266" y="698"/>
                </a:cubicBezTo>
                <a:cubicBezTo>
                  <a:pt x="266" y="694"/>
                  <a:pt x="269" y="691"/>
                  <a:pt x="273" y="691"/>
                </a:cubicBezTo>
                <a:cubicBezTo>
                  <a:pt x="276" y="691"/>
                  <a:pt x="276" y="691"/>
                  <a:pt x="276" y="691"/>
                </a:cubicBezTo>
                <a:cubicBezTo>
                  <a:pt x="288" y="691"/>
                  <a:pt x="297" y="681"/>
                  <a:pt x="297" y="669"/>
                </a:cubicBezTo>
                <a:cubicBezTo>
                  <a:pt x="297" y="657"/>
                  <a:pt x="288" y="647"/>
                  <a:pt x="276" y="647"/>
                </a:cubicBezTo>
                <a:cubicBezTo>
                  <a:pt x="236" y="647"/>
                  <a:pt x="236" y="647"/>
                  <a:pt x="236" y="647"/>
                </a:cubicBezTo>
                <a:cubicBezTo>
                  <a:pt x="232" y="647"/>
                  <a:pt x="229" y="644"/>
                  <a:pt x="229" y="640"/>
                </a:cubicBezTo>
                <a:cubicBezTo>
                  <a:pt x="229" y="636"/>
                  <a:pt x="232" y="633"/>
                  <a:pt x="236" y="633"/>
                </a:cubicBezTo>
                <a:cubicBezTo>
                  <a:pt x="266" y="633"/>
                  <a:pt x="266" y="633"/>
                  <a:pt x="266" y="633"/>
                </a:cubicBezTo>
                <a:cubicBezTo>
                  <a:pt x="278" y="633"/>
                  <a:pt x="288" y="623"/>
                  <a:pt x="288" y="611"/>
                </a:cubicBezTo>
                <a:cubicBezTo>
                  <a:pt x="288" y="599"/>
                  <a:pt x="278" y="590"/>
                  <a:pt x="266" y="590"/>
                </a:cubicBezTo>
                <a:cubicBezTo>
                  <a:pt x="190" y="590"/>
                  <a:pt x="190" y="590"/>
                  <a:pt x="190" y="590"/>
                </a:cubicBezTo>
                <a:cubicBezTo>
                  <a:pt x="186" y="590"/>
                  <a:pt x="182" y="586"/>
                  <a:pt x="182" y="582"/>
                </a:cubicBezTo>
                <a:cubicBezTo>
                  <a:pt x="182" y="578"/>
                  <a:pt x="186" y="575"/>
                  <a:pt x="190" y="575"/>
                </a:cubicBezTo>
                <a:cubicBezTo>
                  <a:pt x="381" y="575"/>
                  <a:pt x="381" y="575"/>
                  <a:pt x="381" y="575"/>
                </a:cubicBezTo>
                <a:cubicBezTo>
                  <a:pt x="393" y="575"/>
                  <a:pt x="402" y="565"/>
                  <a:pt x="402" y="553"/>
                </a:cubicBezTo>
                <a:cubicBezTo>
                  <a:pt x="402" y="541"/>
                  <a:pt x="393" y="532"/>
                  <a:pt x="381" y="532"/>
                </a:cubicBezTo>
                <a:cubicBezTo>
                  <a:pt x="162" y="532"/>
                  <a:pt x="162" y="532"/>
                  <a:pt x="162" y="532"/>
                </a:cubicBezTo>
                <a:cubicBezTo>
                  <a:pt x="158" y="532"/>
                  <a:pt x="154" y="529"/>
                  <a:pt x="154" y="524"/>
                </a:cubicBezTo>
                <a:cubicBezTo>
                  <a:pt x="154" y="520"/>
                  <a:pt x="158" y="517"/>
                  <a:pt x="162" y="517"/>
                </a:cubicBezTo>
                <a:cubicBezTo>
                  <a:pt x="433" y="517"/>
                  <a:pt x="433" y="517"/>
                  <a:pt x="433" y="517"/>
                </a:cubicBezTo>
                <a:cubicBezTo>
                  <a:pt x="445" y="517"/>
                  <a:pt x="454" y="507"/>
                  <a:pt x="454" y="496"/>
                </a:cubicBezTo>
                <a:cubicBezTo>
                  <a:pt x="454" y="484"/>
                  <a:pt x="445" y="474"/>
                  <a:pt x="433" y="474"/>
                </a:cubicBezTo>
                <a:cubicBezTo>
                  <a:pt x="180" y="474"/>
                  <a:pt x="180" y="474"/>
                  <a:pt x="180" y="474"/>
                </a:cubicBezTo>
                <a:cubicBezTo>
                  <a:pt x="176" y="474"/>
                  <a:pt x="173" y="471"/>
                  <a:pt x="173" y="467"/>
                </a:cubicBezTo>
                <a:cubicBezTo>
                  <a:pt x="173" y="463"/>
                  <a:pt x="176" y="459"/>
                  <a:pt x="180" y="459"/>
                </a:cubicBezTo>
                <a:cubicBezTo>
                  <a:pt x="518" y="459"/>
                  <a:pt x="518" y="459"/>
                  <a:pt x="518" y="459"/>
                </a:cubicBezTo>
                <a:cubicBezTo>
                  <a:pt x="530" y="459"/>
                  <a:pt x="540" y="450"/>
                  <a:pt x="540" y="438"/>
                </a:cubicBezTo>
                <a:cubicBezTo>
                  <a:pt x="540" y="426"/>
                  <a:pt x="530" y="416"/>
                  <a:pt x="518" y="416"/>
                </a:cubicBezTo>
                <a:cubicBezTo>
                  <a:pt x="164" y="416"/>
                  <a:pt x="164" y="416"/>
                  <a:pt x="164" y="416"/>
                </a:cubicBezTo>
                <a:cubicBezTo>
                  <a:pt x="160" y="416"/>
                  <a:pt x="156" y="413"/>
                  <a:pt x="156" y="409"/>
                </a:cubicBezTo>
                <a:cubicBezTo>
                  <a:pt x="156" y="405"/>
                  <a:pt x="160" y="402"/>
                  <a:pt x="164" y="402"/>
                </a:cubicBezTo>
                <a:cubicBezTo>
                  <a:pt x="522" y="402"/>
                  <a:pt x="522" y="402"/>
                  <a:pt x="522" y="402"/>
                </a:cubicBezTo>
                <a:cubicBezTo>
                  <a:pt x="534" y="402"/>
                  <a:pt x="544" y="392"/>
                  <a:pt x="544" y="380"/>
                </a:cubicBezTo>
                <a:cubicBezTo>
                  <a:pt x="544" y="378"/>
                  <a:pt x="543" y="375"/>
                  <a:pt x="543" y="373"/>
                </a:cubicBezTo>
                <a:cubicBezTo>
                  <a:pt x="625" y="373"/>
                  <a:pt x="625" y="373"/>
                  <a:pt x="625" y="373"/>
                </a:cubicBezTo>
                <a:cubicBezTo>
                  <a:pt x="636" y="373"/>
                  <a:pt x="646" y="363"/>
                  <a:pt x="646" y="351"/>
                </a:cubicBezTo>
                <a:cubicBezTo>
                  <a:pt x="646" y="339"/>
                  <a:pt x="636" y="330"/>
                  <a:pt x="625" y="330"/>
                </a:cubicBezTo>
                <a:cubicBezTo>
                  <a:pt x="601" y="330"/>
                  <a:pt x="601" y="330"/>
                  <a:pt x="601" y="330"/>
                </a:cubicBezTo>
                <a:cubicBezTo>
                  <a:pt x="597" y="330"/>
                  <a:pt x="594" y="326"/>
                  <a:pt x="594" y="322"/>
                </a:cubicBezTo>
                <a:cubicBezTo>
                  <a:pt x="594" y="318"/>
                  <a:pt x="597" y="315"/>
                  <a:pt x="601" y="315"/>
                </a:cubicBezTo>
                <a:cubicBezTo>
                  <a:pt x="721" y="315"/>
                  <a:pt x="721" y="315"/>
                  <a:pt x="721" y="315"/>
                </a:cubicBezTo>
                <a:cubicBezTo>
                  <a:pt x="733" y="315"/>
                  <a:pt x="743" y="305"/>
                  <a:pt x="743" y="294"/>
                </a:cubicBezTo>
                <a:cubicBezTo>
                  <a:pt x="743" y="282"/>
                  <a:pt x="733" y="272"/>
                  <a:pt x="721" y="272"/>
                </a:cubicBezTo>
                <a:cubicBezTo>
                  <a:pt x="600" y="272"/>
                  <a:pt x="600" y="272"/>
                  <a:pt x="600" y="272"/>
                </a:cubicBezTo>
                <a:cubicBezTo>
                  <a:pt x="596" y="272"/>
                  <a:pt x="593" y="269"/>
                  <a:pt x="593" y="265"/>
                </a:cubicBezTo>
                <a:cubicBezTo>
                  <a:pt x="593" y="261"/>
                  <a:pt x="596" y="257"/>
                  <a:pt x="600" y="257"/>
                </a:cubicBezTo>
                <a:cubicBezTo>
                  <a:pt x="734" y="257"/>
                  <a:pt x="734" y="257"/>
                  <a:pt x="734" y="257"/>
                </a:cubicBezTo>
                <a:cubicBezTo>
                  <a:pt x="746" y="257"/>
                  <a:pt x="756" y="248"/>
                  <a:pt x="756" y="236"/>
                </a:cubicBezTo>
                <a:cubicBezTo>
                  <a:pt x="756" y="224"/>
                  <a:pt x="746" y="214"/>
                  <a:pt x="734" y="214"/>
                </a:cubicBezTo>
                <a:cubicBezTo>
                  <a:pt x="581" y="214"/>
                  <a:pt x="581" y="214"/>
                  <a:pt x="581" y="214"/>
                </a:cubicBezTo>
                <a:cubicBezTo>
                  <a:pt x="577" y="214"/>
                  <a:pt x="573" y="211"/>
                  <a:pt x="573" y="207"/>
                </a:cubicBezTo>
                <a:cubicBezTo>
                  <a:pt x="573" y="203"/>
                  <a:pt x="577" y="200"/>
                  <a:pt x="581" y="200"/>
                </a:cubicBezTo>
                <a:cubicBezTo>
                  <a:pt x="749" y="200"/>
                  <a:pt x="749" y="200"/>
                  <a:pt x="749" y="200"/>
                </a:cubicBezTo>
                <a:cubicBezTo>
                  <a:pt x="760" y="200"/>
                  <a:pt x="770" y="190"/>
                  <a:pt x="770" y="178"/>
                </a:cubicBezTo>
                <a:cubicBezTo>
                  <a:pt x="770" y="166"/>
                  <a:pt x="760" y="156"/>
                  <a:pt x="749" y="156"/>
                </a:cubicBezTo>
                <a:cubicBezTo>
                  <a:pt x="561" y="156"/>
                  <a:pt x="561" y="156"/>
                  <a:pt x="561" y="156"/>
                </a:cubicBezTo>
                <a:cubicBezTo>
                  <a:pt x="557" y="156"/>
                  <a:pt x="554" y="153"/>
                  <a:pt x="554" y="149"/>
                </a:cubicBezTo>
                <a:cubicBezTo>
                  <a:pt x="554" y="145"/>
                  <a:pt x="557" y="142"/>
                  <a:pt x="561" y="142"/>
                </a:cubicBezTo>
                <a:cubicBezTo>
                  <a:pt x="754" y="142"/>
                  <a:pt x="754" y="142"/>
                  <a:pt x="754" y="142"/>
                </a:cubicBezTo>
                <a:cubicBezTo>
                  <a:pt x="766" y="142"/>
                  <a:pt x="776" y="132"/>
                  <a:pt x="776" y="120"/>
                </a:cubicBezTo>
                <a:cubicBezTo>
                  <a:pt x="776" y="108"/>
                  <a:pt x="766" y="99"/>
                  <a:pt x="754" y="99"/>
                </a:cubicBezTo>
                <a:cubicBezTo>
                  <a:pt x="622" y="99"/>
                  <a:pt x="622" y="99"/>
                  <a:pt x="622" y="99"/>
                </a:cubicBezTo>
                <a:cubicBezTo>
                  <a:pt x="618" y="99"/>
                  <a:pt x="614" y="95"/>
                  <a:pt x="614" y="91"/>
                </a:cubicBezTo>
                <a:cubicBezTo>
                  <a:pt x="614" y="87"/>
                  <a:pt x="618" y="84"/>
                  <a:pt x="622" y="84"/>
                </a:cubicBezTo>
                <a:cubicBezTo>
                  <a:pt x="1237" y="84"/>
                  <a:pt x="1237" y="84"/>
                  <a:pt x="1237" y="84"/>
                </a:cubicBezTo>
                <a:cubicBezTo>
                  <a:pt x="1241" y="84"/>
                  <a:pt x="1244" y="87"/>
                  <a:pt x="1244" y="91"/>
                </a:cubicBezTo>
                <a:cubicBezTo>
                  <a:pt x="1244" y="95"/>
                  <a:pt x="1241" y="99"/>
                  <a:pt x="1237" y="99"/>
                </a:cubicBezTo>
                <a:cubicBezTo>
                  <a:pt x="1225" y="99"/>
                  <a:pt x="1225" y="99"/>
                  <a:pt x="1225" y="99"/>
                </a:cubicBezTo>
                <a:cubicBezTo>
                  <a:pt x="1213" y="99"/>
                  <a:pt x="1203" y="108"/>
                  <a:pt x="1203" y="120"/>
                </a:cubicBezTo>
                <a:cubicBezTo>
                  <a:pt x="1203" y="132"/>
                  <a:pt x="1213" y="142"/>
                  <a:pt x="1225" y="142"/>
                </a:cubicBezTo>
                <a:cubicBezTo>
                  <a:pt x="1693" y="142"/>
                  <a:pt x="1693" y="142"/>
                  <a:pt x="1693" y="142"/>
                </a:cubicBezTo>
                <a:cubicBezTo>
                  <a:pt x="1697" y="142"/>
                  <a:pt x="1701" y="145"/>
                  <a:pt x="1701" y="149"/>
                </a:cubicBezTo>
                <a:cubicBezTo>
                  <a:pt x="1701" y="153"/>
                  <a:pt x="1697" y="156"/>
                  <a:pt x="1693" y="156"/>
                </a:cubicBezTo>
                <a:cubicBezTo>
                  <a:pt x="1075" y="156"/>
                  <a:pt x="1075" y="156"/>
                  <a:pt x="1075" y="156"/>
                </a:cubicBezTo>
                <a:cubicBezTo>
                  <a:pt x="1063" y="156"/>
                  <a:pt x="1054" y="166"/>
                  <a:pt x="1054" y="178"/>
                </a:cubicBezTo>
                <a:cubicBezTo>
                  <a:pt x="1054" y="190"/>
                  <a:pt x="1063" y="200"/>
                  <a:pt x="1075" y="200"/>
                </a:cubicBezTo>
                <a:cubicBezTo>
                  <a:pt x="1686" y="200"/>
                  <a:pt x="1686" y="200"/>
                  <a:pt x="1686" y="200"/>
                </a:cubicBezTo>
                <a:cubicBezTo>
                  <a:pt x="1690" y="200"/>
                  <a:pt x="1693" y="203"/>
                  <a:pt x="1693" y="207"/>
                </a:cubicBezTo>
                <a:cubicBezTo>
                  <a:pt x="1693" y="211"/>
                  <a:pt x="1690" y="214"/>
                  <a:pt x="1686" y="214"/>
                </a:cubicBezTo>
                <a:cubicBezTo>
                  <a:pt x="1145" y="214"/>
                  <a:pt x="1145" y="214"/>
                  <a:pt x="1145" y="214"/>
                </a:cubicBezTo>
                <a:cubicBezTo>
                  <a:pt x="1133" y="214"/>
                  <a:pt x="1123" y="224"/>
                  <a:pt x="1123" y="236"/>
                </a:cubicBezTo>
                <a:cubicBezTo>
                  <a:pt x="1123" y="248"/>
                  <a:pt x="1133" y="257"/>
                  <a:pt x="1145" y="257"/>
                </a:cubicBezTo>
                <a:cubicBezTo>
                  <a:pt x="1683" y="257"/>
                  <a:pt x="1683" y="257"/>
                  <a:pt x="1683" y="257"/>
                </a:cubicBezTo>
                <a:cubicBezTo>
                  <a:pt x="1687" y="257"/>
                  <a:pt x="1691" y="261"/>
                  <a:pt x="1691" y="265"/>
                </a:cubicBezTo>
                <a:cubicBezTo>
                  <a:pt x="1691" y="269"/>
                  <a:pt x="1687" y="272"/>
                  <a:pt x="1683" y="272"/>
                </a:cubicBezTo>
                <a:cubicBezTo>
                  <a:pt x="940" y="272"/>
                  <a:pt x="940" y="272"/>
                  <a:pt x="940" y="272"/>
                </a:cubicBezTo>
                <a:cubicBezTo>
                  <a:pt x="929" y="272"/>
                  <a:pt x="919" y="282"/>
                  <a:pt x="919" y="294"/>
                </a:cubicBezTo>
                <a:cubicBezTo>
                  <a:pt x="919" y="305"/>
                  <a:pt x="929" y="315"/>
                  <a:pt x="940" y="315"/>
                </a:cubicBezTo>
                <a:cubicBezTo>
                  <a:pt x="1553" y="315"/>
                  <a:pt x="1553" y="315"/>
                  <a:pt x="1553" y="315"/>
                </a:cubicBezTo>
                <a:cubicBezTo>
                  <a:pt x="1557" y="315"/>
                  <a:pt x="1561" y="318"/>
                  <a:pt x="1561" y="322"/>
                </a:cubicBezTo>
                <a:cubicBezTo>
                  <a:pt x="1561" y="326"/>
                  <a:pt x="1557" y="330"/>
                  <a:pt x="1553" y="330"/>
                </a:cubicBezTo>
                <a:cubicBezTo>
                  <a:pt x="888" y="330"/>
                  <a:pt x="888" y="330"/>
                  <a:pt x="888" y="330"/>
                </a:cubicBezTo>
                <a:cubicBezTo>
                  <a:pt x="876" y="330"/>
                  <a:pt x="867" y="339"/>
                  <a:pt x="867" y="351"/>
                </a:cubicBezTo>
                <a:cubicBezTo>
                  <a:pt x="867" y="354"/>
                  <a:pt x="867" y="356"/>
                  <a:pt x="868" y="3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7518" y="6161442"/>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63680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943600"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5943600"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6" name="Group 5"/>
          <p:cNvGrpSpPr>
            <a:grpSpLocks noChangeAspect="1"/>
          </p:cNvGrpSpPr>
          <p:nvPr userDrawn="1"/>
        </p:nvGrpSpPr>
        <p:grpSpPr bwMode="gray">
          <a:xfrm>
            <a:off x="457518" y="6161741"/>
            <a:ext cx="1681413" cy="360979"/>
            <a:chOff x="457200" y="1643393"/>
            <a:chExt cx="4492753" cy="96454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Freeform 6"/>
          <p:cNvSpPr>
            <a:spLocks noEditPoints="1"/>
          </p:cNvSpPr>
          <p:nvPr userDrawn="1"/>
        </p:nvSpPr>
        <p:spPr bwMode="auto">
          <a:xfrm>
            <a:off x="5943600" y="2145489"/>
            <a:ext cx="6218238" cy="3637774"/>
          </a:xfrm>
          <a:custGeom>
            <a:avLst/>
            <a:gdLst>
              <a:gd name="T0" fmla="*/ 1776 w 2020"/>
              <a:gd name="T1" fmla="*/ 1074 h 1182"/>
              <a:gd name="T2" fmla="*/ 1629 w 2020"/>
              <a:gd name="T3" fmla="*/ 1146 h 1182"/>
              <a:gd name="T4" fmla="*/ 1498 w 2020"/>
              <a:gd name="T5" fmla="*/ 1016 h 1182"/>
              <a:gd name="T6" fmla="*/ 1543 w 2020"/>
              <a:gd name="T7" fmla="*/ 901 h 1182"/>
              <a:gd name="T8" fmla="*/ 1585 w 2020"/>
              <a:gd name="T9" fmla="*/ 785 h 1182"/>
              <a:gd name="T10" fmla="*/ 1314 w 2020"/>
              <a:gd name="T11" fmla="*/ 756 h 1182"/>
              <a:gd name="T12" fmla="*/ 1061 w 2020"/>
              <a:gd name="T13" fmla="*/ 640 h 1182"/>
              <a:gd name="T14" fmla="*/ 1032 w 2020"/>
              <a:gd name="T15" fmla="*/ 525 h 1182"/>
              <a:gd name="T16" fmla="*/ 848 w 2020"/>
              <a:gd name="T17" fmla="*/ 409 h 1182"/>
              <a:gd name="T18" fmla="*/ 1553 w 2020"/>
              <a:gd name="T19" fmla="*/ 301 h 1182"/>
              <a:gd name="T20" fmla="*/ 1686 w 2020"/>
              <a:gd name="T21" fmla="*/ 185 h 1182"/>
              <a:gd name="T22" fmla="*/ 1237 w 2020"/>
              <a:gd name="T23" fmla="*/ 70 h 1182"/>
              <a:gd name="T24" fmla="*/ 749 w 2020"/>
              <a:gd name="T25" fmla="*/ 185 h 1182"/>
              <a:gd name="T26" fmla="*/ 721 w 2020"/>
              <a:gd name="T27" fmla="*/ 301 h 1182"/>
              <a:gd name="T28" fmla="*/ 366 w 2020"/>
              <a:gd name="T29" fmla="*/ 344 h 1182"/>
              <a:gd name="T30" fmla="*/ 237 w 2020"/>
              <a:gd name="T31" fmla="*/ 228 h 1182"/>
              <a:gd name="T32" fmla="*/ 318 w 2020"/>
              <a:gd name="T33" fmla="*/ 38 h 1182"/>
              <a:gd name="T34" fmla="*/ 353 w 2020"/>
              <a:gd name="T35" fmla="*/ 264 h 1182"/>
              <a:gd name="T36" fmla="*/ 497 w 2020"/>
              <a:gd name="T37" fmla="*/ 373 h 1182"/>
              <a:gd name="T38" fmla="*/ 180 w 2020"/>
              <a:gd name="T39" fmla="*/ 488 h 1182"/>
              <a:gd name="T40" fmla="*/ 190 w 2020"/>
              <a:gd name="T41" fmla="*/ 604 h 1182"/>
              <a:gd name="T42" fmla="*/ 273 w 2020"/>
              <a:gd name="T43" fmla="*/ 720 h 1182"/>
              <a:gd name="T44" fmla="*/ 377 w 2020"/>
              <a:gd name="T45" fmla="*/ 835 h 1182"/>
              <a:gd name="T46" fmla="*/ 446 w 2020"/>
              <a:gd name="T47" fmla="*/ 951 h 1182"/>
              <a:gd name="T48" fmla="*/ 443 w 2020"/>
              <a:gd name="T49" fmla="*/ 1066 h 1182"/>
              <a:gd name="T50" fmla="*/ 955 w 2020"/>
              <a:gd name="T51" fmla="*/ 1030 h 1182"/>
              <a:gd name="T52" fmla="*/ 912 w 2020"/>
              <a:gd name="T53" fmla="*/ 900 h 1182"/>
              <a:gd name="T54" fmla="*/ 898 w 2020"/>
              <a:gd name="T55" fmla="*/ 785 h 1182"/>
              <a:gd name="T56" fmla="*/ 755 w 2020"/>
              <a:gd name="T57" fmla="*/ 669 h 1182"/>
              <a:gd name="T58" fmla="*/ 798 w 2020"/>
              <a:gd name="T59" fmla="*/ 553 h 1182"/>
              <a:gd name="T60" fmla="*/ 761 w 2020"/>
              <a:gd name="T61" fmla="*/ 438 h 1182"/>
              <a:gd name="T62" fmla="*/ 1592 w 2020"/>
              <a:gd name="T63" fmla="*/ 388 h 1182"/>
              <a:gd name="T64" fmla="*/ 1553 w 2020"/>
              <a:gd name="T65" fmla="*/ 503 h 1182"/>
              <a:gd name="T66" fmla="*/ 1526 w 2020"/>
              <a:gd name="T67" fmla="*/ 619 h 1182"/>
              <a:gd name="T68" fmla="*/ 1454 w 2020"/>
              <a:gd name="T69" fmla="*/ 734 h 1182"/>
              <a:gd name="T70" fmla="*/ 1623 w 2020"/>
              <a:gd name="T71" fmla="*/ 792 h 1182"/>
              <a:gd name="T72" fmla="*/ 1681 w 2020"/>
              <a:gd name="T73" fmla="*/ 879 h 1182"/>
              <a:gd name="T74" fmla="*/ 1712 w 2020"/>
              <a:gd name="T75" fmla="*/ 995 h 1182"/>
              <a:gd name="T76" fmla="*/ 1658 w 2020"/>
              <a:gd name="T77" fmla="*/ 1110 h 1182"/>
              <a:gd name="T78" fmla="*/ 1824 w 2020"/>
              <a:gd name="T79" fmla="*/ 1081 h 1182"/>
              <a:gd name="T80" fmla="*/ 2020 w 2020"/>
              <a:gd name="T81" fmla="*/ 870 h 1182"/>
              <a:gd name="T82" fmla="*/ 969 w 2020"/>
              <a:gd name="T83" fmla="*/ 459 h 1182"/>
              <a:gd name="T84" fmla="*/ 860 w 2020"/>
              <a:gd name="T85" fmla="*/ 575 h 1182"/>
              <a:gd name="T86" fmla="*/ 1046 w 2020"/>
              <a:gd name="T87" fmla="*/ 691 h 1182"/>
              <a:gd name="T88" fmla="*/ 1049 w 2020"/>
              <a:gd name="T89" fmla="*/ 806 h 1182"/>
              <a:gd name="T90" fmla="*/ 1017 w 2020"/>
              <a:gd name="T91" fmla="*/ 922 h 1182"/>
              <a:gd name="T92" fmla="*/ 1017 w 2020"/>
              <a:gd name="T93" fmla="*/ 1066 h 1182"/>
              <a:gd name="T94" fmla="*/ 495 w 2020"/>
              <a:gd name="T95" fmla="*/ 1037 h 1182"/>
              <a:gd name="T96" fmla="*/ 593 w 2020"/>
              <a:gd name="T97" fmla="*/ 922 h 1182"/>
              <a:gd name="T98" fmla="*/ 529 w 2020"/>
              <a:gd name="T99" fmla="*/ 806 h 1182"/>
              <a:gd name="T100" fmla="*/ 276 w 2020"/>
              <a:gd name="T101" fmla="*/ 691 h 1182"/>
              <a:gd name="T102" fmla="*/ 381 w 2020"/>
              <a:gd name="T103" fmla="*/ 575 h 1182"/>
              <a:gd name="T104" fmla="*/ 518 w 2020"/>
              <a:gd name="T105" fmla="*/ 459 h 1182"/>
              <a:gd name="T106" fmla="*/ 601 w 2020"/>
              <a:gd name="T107" fmla="*/ 330 h 1182"/>
              <a:gd name="T108" fmla="*/ 581 w 2020"/>
              <a:gd name="T109" fmla="*/ 214 h 1182"/>
              <a:gd name="T110" fmla="*/ 622 w 2020"/>
              <a:gd name="T111" fmla="*/ 99 h 1182"/>
              <a:gd name="T112" fmla="*/ 1075 w 2020"/>
              <a:gd name="T113" fmla="*/ 156 h 1182"/>
              <a:gd name="T114" fmla="*/ 940 w 2020"/>
              <a:gd name="T115" fmla="*/ 272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0" h="1182">
                <a:moveTo>
                  <a:pt x="2001" y="851"/>
                </a:moveTo>
                <a:cubicBezTo>
                  <a:pt x="1990" y="851"/>
                  <a:pt x="1982" y="860"/>
                  <a:pt x="1982" y="870"/>
                </a:cubicBezTo>
                <a:cubicBezTo>
                  <a:pt x="1982" y="878"/>
                  <a:pt x="1987" y="885"/>
                  <a:pt x="1994" y="887"/>
                </a:cubicBezTo>
                <a:cubicBezTo>
                  <a:pt x="1988" y="947"/>
                  <a:pt x="1938" y="995"/>
                  <a:pt x="1876" y="995"/>
                </a:cubicBezTo>
                <a:cubicBezTo>
                  <a:pt x="1791" y="995"/>
                  <a:pt x="1791" y="995"/>
                  <a:pt x="1791" y="995"/>
                </a:cubicBezTo>
                <a:cubicBezTo>
                  <a:pt x="1779" y="995"/>
                  <a:pt x="1770" y="1004"/>
                  <a:pt x="1770" y="1016"/>
                </a:cubicBezTo>
                <a:cubicBezTo>
                  <a:pt x="1770" y="1028"/>
                  <a:pt x="1779" y="1038"/>
                  <a:pt x="1791" y="1038"/>
                </a:cubicBezTo>
                <a:cubicBezTo>
                  <a:pt x="1843" y="1038"/>
                  <a:pt x="1843" y="1038"/>
                  <a:pt x="1843" y="1038"/>
                </a:cubicBezTo>
                <a:cubicBezTo>
                  <a:pt x="1847" y="1038"/>
                  <a:pt x="1850" y="1041"/>
                  <a:pt x="1850" y="1045"/>
                </a:cubicBezTo>
                <a:cubicBezTo>
                  <a:pt x="1850" y="1049"/>
                  <a:pt x="1847" y="1052"/>
                  <a:pt x="1843" y="1052"/>
                </a:cubicBezTo>
                <a:cubicBezTo>
                  <a:pt x="1797" y="1052"/>
                  <a:pt x="1797" y="1052"/>
                  <a:pt x="1797" y="1052"/>
                </a:cubicBezTo>
                <a:cubicBezTo>
                  <a:pt x="1785" y="1052"/>
                  <a:pt x="1776" y="1062"/>
                  <a:pt x="1776" y="1074"/>
                </a:cubicBezTo>
                <a:cubicBezTo>
                  <a:pt x="1776" y="1086"/>
                  <a:pt x="1785" y="1096"/>
                  <a:pt x="1797" y="1096"/>
                </a:cubicBezTo>
                <a:cubicBezTo>
                  <a:pt x="1824" y="1096"/>
                  <a:pt x="1824" y="1096"/>
                  <a:pt x="1824" y="1096"/>
                </a:cubicBezTo>
                <a:cubicBezTo>
                  <a:pt x="1828" y="1096"/>
                  <a:pt x="1832" y="1099"/>
                  <a:pt x="1832" y="1103"/>
                </a:cubicBezTo>
                <a:cubicBezTo>
                  <a:pt x="1832" y="1107"/>
                  <a:pt x="1828" y="1110"/>
                  <a:pt x="1824" y="1110"/>
                </a:cubicBezTo>
                <a:cubicBezTo>
                  <a:pt x="1766" y="1110"/>
                  <a:pt x="1766" y="1110"/>
                  <a:pt x="1766" y="1110"/>
                </a:cubicBezTo>
                <a:cubicBezTo>
                  <a:pt x="1754" y="1110"/>
                  <a:pt x="1744" y="1120"/>
                  <a:pt x="1744" y="1132"/>
                </a:cubicBezTo>
                <a:cubicBezTo>
                  <a:pt x="1744" y="1144"/>
                  <a:pt x="1754" y="1153"/>
                  <a:pt x="1766" y="1153"/>
                </a:cubicBezTo>
                <a:cubicBezTo>
                  <a:pt x="1789" y="1153"/>
                  <a:pt x="1789" y="1153"/>
                  <a:pt x="1789" y="1153"/>
                </a:cubicBezTo>
                <a:cubicBezTo>
                  <a:pt x="1793" y="1153"/>
                  <a:pt x="1797" y="1157"/>
                  <a:pt x="1797" y="1161"/>
                </a:cubicBezTo>
                <a:cubicBezTo>
                  <a:pt x="1797" y="1165"/>
                  <a:pt x="1793" y="1168"/>
                  <a:pt x="1789" y="1168"/>
                </a:cubicBezTo>
                <a:cubicBezTo>
                  <a:pt x="1650" y="1168"/>
                  <a:pt x="1650" y="1168"/>
                  <a:pt x="1650" y="1168"/>
                </a:cubicBezTo>
                <a:cubicBezTo>
                  <a:pt x="1638" y="1168"/>
                  <a:pt x="1629" y="1158"/>
                  <a:pt x="1629" y="1146"/>
                </a:cubicBezTo>
                <a:cubicBezTo>
                  <a:pt x="1629" y="1134"/>
                  <a:pt x="1638" y="1125"/>
                  <a:pt x="1650" y="1125"/>
                </a:cubicBezTo>
                <a:cubicBezTo>
                  <a:pt x="1658" y="1125"/>
                  <a:pt x="1658" y="1125"/>
                  <a:pt x="1658" y="1125"/>
                </a:cubicBezTo>
                <a:cubicBezTo>
                  <a:pt x="1670" y="1125"/>
                  <a:pt x="1680" y="1115"/>
                  <a:pt x="1680" y="1103"/>
                </a:cubicBezTo>
                <a:cubicBezTo>
                  <a:pt x="1680" y="1091"/>
                  <a:pt x="1670" y="1081"/>
                  <a:pt x="1658" y="1081"/>
                </a:cubicBezTo>
                <a:cubicBezTo>
                  <a:pt x="1635" y="1081"/>
                  <a:pt x="1635" y="1081"/>
                  <a:pt x="1635" y="1081"/>
                </a:cubicBezTo>
                <a:cubicBezTo>
                  <a:pt x="1631" y="1081"/>
                  <a:pt x="1628" y="1078"/>
                  <a:pt x="1628" y="1074"/>
                </a:cubicBezTo>
                <a:cubicBezTo>
                  <a:pt x="1628" y="1070"/>
                  <a:pt x="1631" y="1067"/>
                  <a:pt x="1635" y="1067"/>
                </a:cubicBezTo>
                <a:cubicBezTo>
                  <a:pt x="1693" y="1067"/>
                  <a:pt x="1693" y="1067"/>
                  <a:pt x="1693" y="1067"/>
                </a:cubicBezTo>
                <a:cubicBezTo>
                  <a:pt x="1705" y="1067"/>
                  <a:pt x="1715" y="1057"/>
                  <a:pt x="1715" y="1045"/>
                </a:cubicBezTo>
                <a:cubicBezTo>
                  <a:pt x="1715" y="1033"/>
                  <a:pt x="1705" y="1024"/>
                  <a:pt x="1693" y="1024"/>
                </a:cubicBezTo>
                <a:cubicBezTo>
                  <a:pt x="1505" y="1024"/>
                  <a:pt x="1505" y="1024"/>
                  <a:pt x="1505" y="1024"/>
                </a:cubicBezTo>
                <a:cubicBezTo>
                  <a:pt x="1501" y="1024"/>
                  <a:pt x="1498" y="1020"/>
                  <a:pt x="1498" y="1016"/>
                </a:cubicBezTo>
                <a:cubicBezTo>
                  <a:pt x="1498" y="1012"/>
                  <a:pt x="1501" y="1009"/>
                  <a:pt x="1505" y="1009"/>
                </a:cubicBezTo>
                <a:cubicBezTo>
                  <a:pt x="1712" y="1009"/>
                  <a:pt x="1712" y="1009"/>
                  <a:pt x="1712" y="1009"/>
                </a:cubicBezTo>
                <a:cubicBezTo>
                  <a:pt x="1724" y="1009"/>
                  <a:pt x="1733" y="999"/>
                  <a:pt x="1733" y="987"/>
                </a:cubicBezTo>
                <a:cubicBezTo>
                  <a:pt x="1733" y="975"/>
                  <a:pt x="1724" y="966"/>
                  <a:pt x="1712" y="966"/>
                </a:cubicBezTo>
                <a:cubicBezTo>
                  <a:pt x="1504" y="966"/>
                  <a:pt x="1504" y="966"/>
                  <a:pt x="1504" y="966"/>
                </a:cubicBezTo>
                <a:cubicBezTo>
                  <a:pt x="1500" y="966"/>
                  <a:pt x="1496" y="962"/>
                  <a:pt x="1496" y="958"/>
                </a:cubicBezTo>
                <a:cubicBezTo>
                  <a:pt x="1496" y="954"/>
                  <a:pt x="1500" y="951"/>
                  <a:pt x="1504" y="951"/>
                </a:cubicBezTo>
                <a:cubicBezTo>
                  <a:pt x="1697" y="951"/>
                  <a:pt x="1697" y="951"/>
                  <a:pt x="1697" y="951"/>
                </a:cubicBezTo>
                <a:cubicBezTo>
                  <a:pt x="1709" y="951"/>
                  <a:pt x="1718" y="941"/>
                  <a:pt x="1718" y="929"/>
                </a:cubicBezTo>
                <a:cubicBezTo>
                  <a:pt x="1718" y="918"/>
                  <a:pt x="1709" y="908"/>
                  <a:pt x="1697" y="908"/>
                </a:cubicBezTo>
                <a:cubicBezTo>
                  <a:pt x="1550" y="908"/>
                  <a:pt x="1550" y="908"/>
                  <a:pt x="1550" y="908"/>
                </a:cubicBezTo>
                <a:cubicBezTo>
                  <a:pt x="1546" y="908"/>
                  <a:pt x="1543" y="905"/>
                  <a:pt x="1543" y="901"/>
                </a:cubicBezTo>
                <a:cubicBezTo>
                  <a:pt x="1543" y="897"/>
                  <a:pt x="1546" y="893"/>
                  <a:pt x="1550" y="893"/>
                </a:cubicBezTo>
                <a:cubicBezTo>
                  <a:pt x="1681" y="893"/>
                  <a:pt x="1681" y="893"/>
                  <a:pt x="1681" y="893"/>
                </a:cubicBezTo>
                <a:cubicBezTo>
                  <a:pt x="1701" y="893"/>
                  <a:pt x="1718" y="877"/>
                  <a:pt x="1718" y="857"/>
                </a:cubicBezTo>
                <a:cubicBezTo>
                  <a:pt x="1718" y="837"/>
                  <a:pt x="1701" y="821"/>
                  <a:pt x="1681" y="821"/>
                </a:cubicBezTo>
                <a:cubicBezTo>
                  <a:pt x="1673" y="821"/>
                  <a:pt x="1673" y="821"/>
                  <a:pt x="1673" y="821"/>
                </a:cubicBezTo>
                <a:cubicBezTo>
                  <a:pt x="1669" y="821"/>
                  <a:pt x="1666" y="818"/>
                  <a:pt x="1666" y="814"/>
                </a:cubicBezTo>
                <a:cubicBezTo>
                  <a:pt x="1666" y="810"/>
                  <a:pt x="1669" y="807"/>
                  <a:pt x="1673" y="807"/>
                </a:cubicBezTo>
                <a:cubicBezTo>
                  <a:pt x="1683" y="807"/>
                  <a:pt x="1683" y="807"/>
                  <a:pt x="1683" y="807"/>
                </a:cubicBezTo>
                <a:cubicBezTo>
                  <a:pt x="1694" y="807"/>
                  <a:pt x="1704" y="797"/>
                  <a:pt x="1704" y="785"/>
                </a:cubicBezTo>
                <a:cubicBezTo>
                  <a:pt x="1704" y="773"/>
                  <a:pt x="1694" y="763"/>
                  <a:pt x="1683" y="763"/>
                </a:cubicBezTo>
                <a:cubicBezTo>
                  <a:pt x="1607" y="763"/>
                  <a:pt x="1607" y="763"/>
                  <a:pt x="1607" y="763"/>
                </a:cubicBezTo>
                <a:cubicBezTo>
                  <a:pt x="1595" y="763"/>
                  <a:pt x="1585" y="773"/>
                  <a:pt x="1585" y="785"/>
                </a:cubicBezTo>
                <a:cubicBezTo>
                  <a:pt x="1585" y="797"/>
                  <a:pt x="1595" y="807"/>
                  <a:pt x="1607" y="807"/>
                </a:cubicBezTo>
                <a:cubicBezTo>
                  <a:pt x="1623" y="807"/>
                  <a:pt x="1623" y="807"/>
                  <a:pt x="1623" y="807"/>
                </a:cubicBezTo>
                <a:cubicBezTo>
                  <a:pt x="1627" y="807"/>
                  <a:pt x="1631" y="810"/>
                  <a:pt x="1631" y="814"/>
                </a:cubicBezTo>
                <a:cubicBezTo>
                  <a:pt x="1631" y="818"/>
                  <a:pt x="1627" y="821"/>
                  <a:pt x="1623" y="821"/>
                </a:cubicBezTo>
                <a:cubicBezTo>
                  <a:pt x="1455" y="821"/>
                  <a:pt x="1455" y="821"/>
                  <a:pt x="1455" y="821"/>
                </a:cubicBezTo>
                <a:cubicBezTo>
                  <a:pt x="1451" y="821"/>
                  <a:pt x="1448" y="818"/>
                  <a:pt x="1448" y="814"/>
                </a:cubicBezTo>
                <a:cubicBezTo>
                  <a:pt x="1448" y="810"/>
                  <a:pt x="1451" y="807"/>
                  <a:pt x="1455" y="807"/>
                </a:cubicBezTo>
                <a:cubicBezTo>
                  <a:pt x="1549" y="807"/>
                  <a:pt x="1549" y="807"/>
                  <a:pt x="1549" y="807"/>
                </a:cubicBezTo>
                <a:cubicBezTo>
                  <a:pt x="1561" y="807"/>
                  <a:pt x="1571" y="797"/>
                  <a:pt x="1571" y="785"/>
                </a:cubicBezTo>
                <a:cubicBezTo>
                  <a:pt x="1571" y="773"/>
                  <a:pt x="1561" y="763"/>
                  <a:pt x="1549" y="763"/>
                </a:cubicBezTo>
                <a:cubicBezTo>
                  <a:pt x="1321" y="763"/>
                  <a:pt x="1321" y="763"/>
                  <a:pt x="1321" y="763"/>
                </a:cubicBezTo>
                <a:cubicBezTo>
                  <a:pt x="1317" y="763"/>
                  <a:pt x="1314" y="760"/>
                  <a:pt x="1314" y="756"/>
                </a:cubicBezTo>
                <a:cubicBezTo>
                  <a:pt x="1314" y="752"/>
                  <a:pt x="1317" y="749"/>
                  <a:pt x="1321" y="749"/>
                </a:cubicBezTo>
                <a:cubicBezTo>
                  <a:pt x="1454" y="749"/>
                  <a:pt x="1454" y="749"/>
                  <a:pt x="1454" y="749"/>
                </a:cubicBezTo>
                <a:cubicBezTo>
                  <a:pt x="1466" y="749"/>
                  <a:pt x="1475" y="739"/>
                  <a:pt x="1475" y="727"/>
                </a:cubicBezTo>
                <a:cubicBezTo>
                  <a:pt x="1475" y="715"/>
                  <a:pt x="1466" y="706"/>
                  <a:pt x="1454" y="706"/>
                </a:cubicBezTo>
                <a:cubicBezTo>
                  <a:pt x="1287" y="706"/>
                  <a:pt x="1287" y="706"/>
                  <a:pt x="1287" y="706"/>
                </a:cubicBezTo>
                <a:cubicBezTo>
                  <a:pt x="1283" y="706"/>
                  <a:pt x="1280" y="702"/>
                  <a:pt x="1280" y="698"/>
                </a:cubicBezTo>
                <a:cubicBezTo>
                  <a:pt x="1280" y="694"/>
                  <a:pt x="1283" y="691"/>
                  <a:pt x="1287" y="691"/>
                </a:cubicBezTo>
                <a:cubicBezTo>
                  <a:pt x="1436" y="691"/>
                  <a:pt x="1436" y="691"/>
                  <a:pt x="1436" y="691"/>
                </a:cubicBezTo>
                <a:cubicBezTo>
                  <a:pt x="1448" y="691"/>
                  <a:pt x="1458" y="681"/>
                  <a:pt x="1458" y="669"/>
                </a:cubicBezTo>
                <a:cubicBezTo>
                  <a:pt x="1458" y="657"/>
                  <a:pt x="1448" y="648"/>
                  <a:pt x="1436" y="648"/>
                </a:cubicBezTo>
                <a:cubicBezTo>
                  <a:pt x="1068" y="648"/>
                  <a:pt x="1068" y="648"/>
                  <a:pt x="1068" y="648"/>
                </a:cubicBezTo>
                <a:cubicBezTo>
                  <a:pt x="1064" y="648"/>
                  <a:pt x="1061" y="644"/>
                  <a:pt x="1061" y="640"/>
                </a:cubicBezTo>
                <a:cubicBezTo>
                  <a:pt x="1061" y="636"/>
                  <a:pt x="1064" y="633"/>
                  <a:pt x="1068" y="633"/>
                </a:cubicBezTo>
                <a:cubicBezTo>
                  <a:pt x="1526" y="633"/>
                  <a:pt x="1526" y="633"/>
                  <a:pt x="1526" y="633"/>
                </a:cubicBezTo>
                <a:cubicBezTo>
                  <a:pt x="1538" y="633"/>
                  <a:pt x="1548" y="623"/>
                  <a:pt x="1548" y="612"/>
                </a:cubicBezTo>
                <a:cubicBezTo>
                  <a:pt x="1548" y="600"/>
                  <a:pt x="1538" y="590"/>
                  <a:pt x="1526" y="590"/>
                </a:cubicBezTo>
                <a:cubicBezTo>
                  <a:pt x="1019" y="590"/>
                  <a:pt x="1019" y="590"/>
                  <a:pt x="1019" y="590"/>
                </a:cubicBezTo>
                <a:cubicBezTo>
                  <a:pt x="1015" y="590"/>
                  <a:pt x="1012" y="587"/>
                  <a:pt x="1012" y="583"/>
                </a:cubicBezTo>
                <a:cubicBezTo>
                  <a:pt x="1012" y="579"/>
                  <a:pt x="1015" y="575"/>
                  <a:pt x="1019" y="575"/>
                </a:cubicBezTo>
                <a:cubicBezTo>
                  <a:pt x="1528" y="575"/>
                  <a:pt x="1528" y="575"/>
                  <a:pt x="1528" y="575"/>
                </a:cubicBezTo>
                <a:cubicBezTo>
                  <a:pt x="1540" y="575"/>
                  <a:pt x="1550" y="566"/>
                  <a:pt x="1550" y="554"/>
                </a:cubicBezTo>
                <a:cubicBezTo>
                  <a:pt x="1550" y="542"/>
                  <a:pt x="1540" y="532"/>
                  <a:pt x="1528" y="532"/>
                </a:cubicBezTo>
                <a:cubicBezTo>
                  <a:pt x="1039" y="532"/>
                  <a:pt x="1039" y="532"/>
                  <a:pt x="1039" y="532"/>
                </a:cubicBezTo>
                <a:cubicBezTo>
                  <a:pt x="1035" y="532"/>
                  <a:pt x="1032" y="529"/>
                  <a:pt x="1032" y="525"/>
                </a:cubicBezTo>
                <a:cubicBezTo>
                  <a:pt x="1032" y="521"/>
                  <a:pt x="1035" y="518"/>
                  <a:pt x="1039" y="518"/>
                </a:cubicBezTo>
                <a:cubicBezTo>
                  <a:pt x="1553" y="518"/>
                  <a:pt x="1553" y="518"/>
                  <a:pt x="1553" y="518"/>
                </a:cubicBezTo>
                <a:cubicBezTo>
                  <a:pt x="1564" y="518"/>
                  <a:pt x="1574" y="508"/>
                  <a:pt x="1574" y="496"/>
                </a:cubicBezTo>
                <a:cubicBezTo>
                  <a:pt x="1574" y="484"/>
                  <a:pt x="1564" y="474"/>
                  <a:pt x="1553" y="474"/>
                </a:cubicBezTo>
                <a:cubicBezTo>
                  <a:pt x="1039" y="474"/>
                  <a:pt x="1039" y="474"/>
                  <a:pt x="1039" y="474"/>
                </a:cubicBezTo>
                <a:cubicBezTo>
                  <a:pt x="1035" y="474"/>
                  <a:pt x="1032" y="471"/>
                  <a:pt x="1032" y="467"/>
                </a:cubicBezTo>
                <a:cubicBezTo>
                  <a:pt x="1032" y="463"/>
                  <a:pt x="1035" y="460"/>
                  <a:pt x="1039" y="460"/>
                </a:cubicBezTo>
                <a:cubicBezTo>
                  <a:pt x="1592" y="460"/>
                  <a:pt x="1592" y="460"/>
                  <a:pt x="1592" y="460"/>
                </a:cubicBezTo>
                <a:cubicBezTo>
                  <a:pt x="1603" y="460"/>
                  <a:pt x="1613" y="450"/>
                  <a:pt x="1613" y="438"/>
                </a:cubicBezTo>
                <a:cubicBezTo>
                  <a:pt x="1613" y="426"/>
                  <a:pt x="1603" y="416"/>
                  <a:pt x="1592" y="416"/>
                </a:cubicBezTo>
                <a:cubicBezTo>
                  <a:pt x="855" y="416"/>
                  <a:pt x="855" y="416"/>
                  <a:pt x="855" y="416"/>
                </a:cubicBezTo>
                <a:cubicBezTo>
                  <a:pt x="851" y="416"/>
                  <a:pt x="848" y="413"/>
                  <a:pt x="848" y="409"/>
                </a:cubicBezTo>
                <a:cubicBezTo>
                  <a:pt x="848" y="405"/>
                  <a:pt x="851" y="402"/>
                  <a:pt x="855" y="402"/>
                </a:cubicBezTo>
                <a:cubicBezTo>
                  <a:pt x="1592" y="402"/>
                  <a:pt x="1592" y="402"/>
                  <a:pt x="1592" y="402"/>
                </a:cubicBezTo>
                <a:cubicBezTo>
                  <a:pt x="1603" y="402"/>
                  <a:pt x="1613" y="392"/>
                  <a:pt x="1613" y="380"/>
                </a:cubicBezTo>
                <a:cubicBezTo>
                  <a:pt x="1613" y="368"/>
                  <a:pt x="1603" y="359"/>
                  <a:pt x="1592" y="359"/>
                </a:cubicBezTo>
                <a:cubicBezTo>
                  <a:pt x="902" y="359"/>
                  <a:pt x="902" y="359"/>
                  <a:pt x="902" y="359"/>
                </a:cubicBezTo>
                <a:cubicBezTo>
                  <a:pt x="902" y="358"/>
                  <a:pt x="902" y="358"/>
                  <a:pt x="902" y="358"/>
                </a:cubicBezTo>
                <a:cubicBezTo>
                  <a:pt x="886" y="358"/>
                  <a:pt x="886" y="358"/>
                  <a:pt x="886" y="358"/>
                </a:cubicBezTo>
                <a:cubicBezTo>
                  <a:pt x="883" y="357"/>
                  <a:pt x="881" y="355"/>
                  <a:pt x="881" y="351"/>
                </a:cubicBezTo>
                <a:cubicBezTo>
                  <a:pt x="881" y="347"/>
                  <a:pt x="884" y="344"/>
                  <a:pt x="888" y="344"/>
                </a:cubicBezTo>
                <a:cubicBezTo>
                  <a:pt x="1553" y="344"/>
                  <a:pt x="1553" y="344"/>
                  <a:pt x="1553" y="344"/>
                </a:cubicBezTo>
                <a:cubicBezTo>
                  <a:pt x="1565" y="344"/>
                  <a:pt x="1575" y="334"/>
                  <a:pt x="1575" y="322"/>
                </a:cubicBezTo>
                <a:cubicBezTo>
                  <a:pt x="1575" y="311"/>
                  <a:pt x="1565" y="301"/>
                  <a:pt x="1553" y="301"/>
                </a:cubicBezTo>
                <a:cubicBezTo>
                  <a:pt x="940" y="301"/>
                  <a:pt x="940" y="301"/>
                  <a:pt x="940" y="301"/>
                </a:cubicBezTo>
                <a:cubicBezTo>
                  <a:pt x="936" y="301"/>
                  <a:pt x="933" y="298"/>
                  <a:pt x="933" y="294"/>
                </a:cubicBezTo>
                <a:cubicBezTo>
                  <a:pt x="933" y="290"/>
                  <a:pt x="936" y="286"/>
                  <a:pt x="940" y="286"/>
                </a:cubicBezTo>
                <a:cubicBezTo>
                  <a:pt x="1683" y="286"/>
                  <a:pt x="1683" y="286"/>
                  <a:pt x="1683" y="286"/>
                </a:cubicBezTo>
                <a:cubicBezTo>
                  <a:pt x="1695" y="286"/>
                  <a:pt x="1705" y="277"/>
                  <a:pt x="1705" y="265"/>
                </a:cubicBezTo>
                <a:cubicBezTo>
                  <a:pt x="1705" y="253"/>
                  <a:pt x="1695" y="243"/>
                  <a:pt x="1683" y="243"/>
                </a:cubicBezTo>
                <a:cubicBezTo>
                  <a:pt x="1145" y="243"/>
                  <a:pt x="1145" y="243"/>
                  <a:pt x="1145" y="243"/>
                </a:cubicBezTo>
                <a:cubicBezTo>
                  <a:pt x="1141" y="243"/>
                  <a:pt x="1137" y="240"/>
                  <a:pt x="1137" y="236"/>
                </a:cubicBezTo>
                <a:cubicBezTo>
                  <a:pt x="1137" y="232"/>
                  <a:pt x="1141" y="228"/>
                  <a:pt x="1145" y="228"/>
                </a:cubicBezTo>
                <a:cubicBezTo>
                  <a:pt x="1686" y="228"/>
                  <a:pt x="1686" y="228"/>
                  <a:pt x="1686" y="228"/>
                </a:cubicBezTo>
                <a:cubicBezTo>
                  <a:pt x="1698" y="228"/>
                  <a:pt x="1708" y="219"/>
                  <a:pt x="1708" y="207"/>
                </a:cubicBezTo>
                <a:cubicBezTo>
                  <a:pt x="1708" y="195"/>
                  <a:pt x="1698" y="185"/>
                  <a:pt x="1686" y="185"/>
                </a:cubicBezTo>
                <a:cubicBezTo>
                  <a:pt x="1075" y="185"/>
                  <a:pt x="1075" y="185"/>
                  <a:pt x="1075" y="185"/>
                </a:cubicBezTo>
                <a:cubicBezTo>
                  <a:pt x="1071" y="185"/>
                  <a:pt x="1068" y="182"/>
                  <a:pt x="1068" y="178"/>
                </a:cubicBezTo>
                <a:cubicBezTo>
                  <a:pt x="1068" y="174"/>
                  <a:pt x="1071" y="171"/>
                  <a:pt x="1075" y="171"/>
                </a:cubicBezTo>
                <a:cubicBezTo>
                  <a:pt x="1693" y="171"/>
                  <a:pt x="1693" y="171"/>
                  <a:pt x="1693" y="171"/>
                </a:cubicBezTo>
                <a:cubicBezTo>
                  <a:pt x="1705" y="171"/>
                  <a:pt x="1715" y="161"/>
                  <a:pt x="1715" y="149"/>
                </a:cubicBezTo>
                <a:cubicBezTo>
                  <a:pt x="1715" y="137"/>
                  <a:pt x="1705" y="127"/>
                  <a:pt x="1693" y="127"/>
                </a:cubicBezTo>
                <a:cubicBezTo>
                  <a:pt x="1225" y="127"/>
                  <a:pt x="1225" y="127"/>
                  <a:pt x="1225" y="127"/>
                </a:cubicBezTo>
                <a:cubicBezTo>
                  <a:pt x="1221" y="127"/>
                  <a:pt x="1218" y="124"/>
                  <a:pt x="1218" y="120"/>
                </a:cubicBezTo>
                <a:cubicBezTo>
                  <a:pt x="1218" y="116"/>
                  <a:pt x="1221" y="113"/>
                  <a:pt x="1225" y="113"/>
                </a:cubicBezTo>
                <a:cubicBezTo>
                  <a:pt x="1237" y="113"/>
                  <a:pt x="1237" y="113"/>
                  <a:pt x="1237" y="113"/>
                </a:cubicBezTo>
                <a:cubicBezTo>
                  <a:pt x="1249" y="113"/>
                  <a:pt x="1258" y="103"/>
                  <a:pt x="1258" y="91"/>
                </a:cubicBezTo>
                <a:cubicBezTo>
                  <a:pt x="1258" y="79"/>
                  <a:pt x="1249" y="70"/>
                  <a:pt x="1237" y="70"/>
                </a:cubicBezTo>
                <a:cubicBezTo>
                  <a:pt x="622" y="70"/>
                  <a:pt x="622" y="70"/>
                  <a:pt x="622" y="70"/>
                </a:cubicBezTo>
                <a:cubicBezTo>
                  <a:pt x="610" y="70"/>
                  <a:pt x="600" y="79"/>
                  <a:pt x="600" y="91"/>
                </a:cubicBezTo>
                <a:cubicBezTo>
                  <a:pt x="600" y="103"/>
                  <a:pt x="610" y="113"/>
                  <a:pt x="622" y="113"/>
                </a:cubicBezTo>
                <a:cubicBezTo>
                  <a:pt x="754" y="113"/>
                  <a:pt x="754" y="113"/>
                  <a:pt x="754" y="113"/>
                </a:cubicBezTo>
                <a:cubicBezTo>
                  <a:pt x="758" y="113"/>
                  <a:pt x="762" y="116"/>
                  <a:pt x="762" y="120"/>
                </a:cubicBezTo>
                <a:cubicBezTo>
                  <a:pt x="762" y="124"/>
                  <a:pt x="758" y="127"/>
                  <a:pt x="754" y="127"/>
                </a:cubicBezTo>
                <a:cubicBezTo>
                  <a:pt x="561" y="127"/>
                  <a:pt x="561" y="127"/>
                  <a:pt x="561" y="127"/>
                </a:cubicBezTo>
                <a:cubicBezTo>
                  <a:pt x="549" y="127"/>
                  <a:pt x="540" y="137"/>
                  <a:pt x="540" y="149"/>
                </a:cubicBezTo>
                <a:cubicBezTo>
                  <a:pt x="540" y="161"/>
                  <a:pt x="549" y="171"/>
                  <a:pt x="561" y="171"/>
                </a:cubicBezTo>
                <a:cubicBezTo>
                  <a:pt x="749" y="171"/>
                  <a:pt x="749" y="171"/>
                  <a:pt x="749" y="171"/>
                </a:cubicBezTo>
                <a:cubicBezTo>
                  <a:pt x="753" y="171"/>
                  <a:pt x="756" y="174"/>
                  <a:pt x="756" y="178"/>
                </a:cubicBezTo>
                <a:cubicBezTo>
                  <a:pt x="756" y="182"/>
                  <a:pt x="753" y="185"/>
                  <a:pt x="749" y="185"/>
                </a:cubicBezTo>
                <a:cubicBezTo>
                  <a:pt x="581" y="185"/>
                  <a:pt x="581" y="185"/>
                  <a:pt x="581" y="185"/>
                </a:cubicBezTo>
                <a:cubicBezTo>
                  <a:pt x="569" y="185"/>
                  <a:pt x="559" y="195"/>
                  <a:pt x="559" y="207"/>
                </a:cubicBezTo>
                <a:cubicBezTo>
                  <a:pt x="559" y="219"/>
                  <a:pt x="569" y="228"/>
                  <a:pt x="581" y="228"/>
                </a:cubicBezTo>
                <a:cubicBezTo>
                  <a:pt x="734" y="228"/>
                  <a:pt x="734" y="228"/>
                  <a:pt x="734" y="228"/>
                </a:cubicBezTo>
                <a:cubicBezTo>
                  <a:pt x="738" y="228"/>
                  <a:pt x="741" y="232"/>
                  <a:pt x="741" y="236"/>
                </a:cubicBezTo>
                <a:cubicBezTo>
                  <a:pt x="741" y="240"/>
                  <a:pt x="738" y="243"/>
                  <a:pt x="734" y="243"/>
                </a:cubicBezTo>
                <a:cubicBezTo>
                  <a:pt x="600" y="243"/>
                  <a:pt x="600" y="243"/>
                  <a:pt x="600" y="243"/>
                </a:cubicBezTo>
                <a:cubicBezTo>
                  <a:pt x="588" y="243"/>
                  <a:pt x="579" y="253"/>
                  <a:pt x="579" y="265"/>
                </a:cubicBezTo>
                <a:cubicBezTo>
                  <a:pt x="579" y="277"/>
                  <a:pt x="588" y="286"/>
                  <a:pt x="600" y="286"/>
                </a:cubicBezTo>
                <a:cubicBezTo>
                  <a:pt x="721" y="286"/>
                  <a:pt x="721" y="286"/>
                  <a:pt x="721" y="286"/>
                </a:cubicBezTo>
                <a:cubicBezTo>
                  <a:pt x="725" y="286"/>
                  <a:pt x="728" y="290"/>
                  <a:pt x="728" y="294"/>
                </a:cubicBezTo>
                <a:cubicBezTo>
                  <a:pt x="728" y="298"/>
                  <a:pt x="725" y="301"/>
                  <a:pt x="721" y="301"/>
                </a:cubicBezTo>
                <a:cubicBezTo>
                  <a:pt x="601" y="301"/>
                  <a:pt x="601" y="301"/>
                  <a:pt x="601" y="301"/>
                </a:cubicBezTo>
                <a:cubicBezTo>
                  <a:pt x="590" y="301"/>
                  <a:pt x="580" y="311"/>
                  <a:pt x="580" y="322"/>
                </a:cubicBezTo>
                <a:cubicBezTo>
                  <a:pt x="580" y="334"/>
                  <a:pt x="590" y="344"/>
                  <a:pt x="601" y="344"/>
                </a:cubicBezTo>
                <a:cubicBezTo>
                  <a:pt x="625" y="344"/>
                  <a:pt x="625" y="344"/>
                  <a:pt x="625" y="344"/>
                </a:cubicBezTo>
                <a:cubicBezTo>
                  <a:pt x="629" y="344"/>
                  <a:pt x="632" y="347"/>
                  <a:pt x="632" y="351"/>
                </a:cubicBezTo>
                <a:cubicBezTo>
                  <a:pt x="632" y="355"/>
                  <a:pt x="629" y="359"/>
                  <a:pt x="625" y="359"/>
                </a:cubicBezTo>
                <a:cubicBezTo>
                  <a:pt x="526" y="359"/>
                  <a:pt x="526" y="359"/>
                  <a:pt x="526" y="359"/>
                </a:cubicBezTo>
                <a:cubicBezTo>
                  <a:pt x="525" y="358"/>
                  <a:pt x="523" y="358"/>
                  <a:pt x="522" y="358"/>
                </a:cubicBezTo>
                <a:cubicBezTo>
                  <a:pt x="157" y="358"/>
                  <a:pt x="157" y="358"/>
                  <a:pt x="157" y="358"/>
                </a:cubicBezTo>
                <a:cubicBezTo>
                  <a:pt x="153" y="358"/>
                  <a:pt x="149" y="355"/>
                  <a:pt x="149" y="351"/>
                </a:cubicBezTo>
                <a:cubicBezTo>
                  <a:pt x="149" y="347"/>
                  <a:pt x="153" y="344"/>
                  <a:pt x="157" y="344"/>
                </a:cubicBezTo>
                <a:cubicBezTo>
                  <a:pt x="366" y="344"/>
                  <a:pt x="366" y="344"/>
                  <a:pt x="366" y="344"/>
                </a:cubicBezTo>
                <a:cubicBezTo>
                  <a:pt x="378" y="344"/>
                  <a:pt x="388" y="334"/>
                  <a:pt x="388" y="322"/>
                </a:cubicBezTo>
                <a:cubicBezTo>
                  <a:pt x="388" y="310"/>
                  <a:pt x="378" y="301"/>
                  <a:pt x="366" y="301"/>
                </a:cubicBezTo>
                <a:cubicBezTo>
                  <a:pt x="22" y="301"/>
                  <a:pt x="22" y="301"/>
                  <a:pt x="22" y="301"/>
                </a:cubicBezTo>
                <a:cubicBezTo>
                  <a:pt x="18" y="301"/>
                  <a:pt x="15" y="297"/>
                  <a:pt x="15" y="293"/>
                </a:cubicBezTo>
                <a:cubicBezTo>
                  <a:pt x="15" y="289"/>
                  <a:pt x="18" y="286"/>
                  <a:pt x="22" y="286"/>
                </a:cubicBezTo>
                <a:cubicBezTo>
                  <a:pt x="346" y="286"/>
                  <a:pt x="346" y="286"/>
                  <a:pt x="346" y="286"/>
                </a:cubicBezTo>
                <a:cubicBezTo>
                  <a:pt x="358" y="286"/>
                  <a:pt x="367" y="276"/>
                  <a:pt x="367" y="264"/>
                </a:cubicBezTo>
                <a:cubicBezTo>
                  <a:pt x="367" y="252"/>
                  <a:pt x="358" y="243"/>
                  <a:pt x="346" y="243"/>
                </a:cubicBezTo>
                <a:cubicBezTo>
                  <a:pt x="59" y="243"/>
                  <a:pt x="59" y="243"/>
                  <a:pt x="59" y="243"/>
                </a:cubicBezTo>
                <a:cubicBezTo>
                  <a:pt x="55" y="243"/>
                  <a:pt x="52" y="239"/>
                  <a:pt x="52" y="235"/>
                </a:cubicBezTo>
                <a:cubicBezTo>
                  <a:pt x="52" y="231"/>
                  <a:pt x="55" y="228"/>
                  <a:pt x="59" y="228"/>
                </a:cubicBezTo>
                <a:cubicBezTo>
                  <a:pt x="237" y="228"/>
                  <a:pt x="237" y="228"/>
                  <a:pt x="237" y="228"/>
                </a:cubicBezTo>
                <a:cubicBezTo>
                  <a:pt x="249" y="228"/>
                  <a:pt x="258" y="218"/>
                  <a:pt x="258" y="207"/>
                </a:cubicBezTo>
                <a:cubicBezTo>
                  <a:pt x="258" y="195"/>
                  <a:pt x="249" y="185"/>
                  <a:pt x="237" y="185"/>
                </a:cubicBezTo>
                <a:cubicBezTo>
                  <a:pt x="72" y="185"/>
                  <a:pt x="72" y="185"/>
                  <a:pt x="72" y="185"/>
                </a:cubicBezTo>
                <a:cubicBezTo>
                  <a:pt x="68" y="185"/>
                  <a:pt x="64" y="182"/>
                  <a:pt x="64" y="178"/>
                </a:cubicBezTo>
                <a:cubicBezTo>
                  <a:pt x="64" y="174"/>
                  <a:pt x="68" y="170"/>
                  <a:pt x="72" y="170"/>
                </a:cubicBezTo>
                <a:cubicBezTo>
                  <a:pt x="200" y="170"/>
                  <a:pt x="200" y="170"/>
                  <a:pt x="200" y="170"/>
                </a:cubicBezTo>
                <a:cubicBezTo>
                  <a:pt x="273" y="170"/>
                  <a:pt x="333" y="111"/>
                  <a:pt x="333" y="38"/>
                </a:cubicBezTo>
                <a:cubicBezTo>
                  <a:pt x="344" y="38"/>
                  <a:pt x="344" y="38"/>
                  <a:pt x="344" y="38"/>
                </a:cubicBezTo>
                <a:cubicBezTo>
                  <a:pt x="344" y="0"/>
                  <a:pt x="344" y="0"/>
                  <a:pt x="344" y="0"/>
                </a:cubicBezTo>
                <a:cubicBezTo>
                  <a:pt x="306" y="0"/>
                  <a:pt x="306" y="0"/>
                  <a:pt x="306" y="0"/>
                </a:cubicBezTo>
                <a:cubicBezTo>
                  <a:pt x="306" y="38"/>
                  <a:pt x="306" y="38"/>
                  <a:pt x="306" y="38"/>
                </a:cubicBezTo>
                <a:cubicBezTo>
                  <a:pt x="318" y="38"/>
                  <a:pt x="318" y="38"/>
                  <a:pt x="318" y="38"/>
                </a:cubicBezTo>
                <a:cubicBezTo>
                  <a:pt x="318" y="103"/>
                  <a:pt x="265" y="156"/>
                  <a:pt x="200" y="156"/>
                </a:cubicBezTo>
                <a:cubicBezTo>
                  <a:pt x="72" y="156"/>
                  <a:pt x="72" y="156"/>
                  <a:pt x="72" y="156"/>
                </a:cubicBezTo>
                <a:cubicBezTo>
                  <a:pt x="60" y="156"/>
                  <a:pt x="50" y="166"/>
                  <a:pt x="50" y="178"/>
                </a:cubicBezTo>
                <a:cubicBezTo>
                  <a:pt x="50" y="190"/>
                  <a:pt x="60" y="199"/>
                  <a:pt x="72" y="199"/>
                </a:cubicBezTo>
                <a:cubicBezTo>
                  <a:pt x="237" y="199"/>
                  <a:pt x="237" y="199"/>
                  <a:pt x="237" y="199"/>
                </a:cubicBezTo>
                <a:cubicBezTo>
                  <a:pt x="241" y="199"/>
                  <a:pt x="244" y="202"/>
                  <a:pt x="244" y="207"/>
                </a:cubicBezTo>
                <a:cubicBezTo>
                  <a:pt x="244" y="211"/>
                  <a:pt x="241" y="214"/>
                  <a:pt x="237" y="214"/>
                </a:cubicBezTo>
                <a:cubicBezTo>
                  <a:pt x="59" y="214"/>
                  <a:pt x="59" y="214"/>
                  <a:pt x="59" y="214"/>
                </a:cubicBezTo>
                <a:cubicBezTo>
                  <a:pt x="47" y="214"/>
                  <a:pt x="37" y="224"/>
                  <a:pt x="37" y="235"/>
                </a:cubicBezTo>
                <a:cubicBezTo>
                  <a:pt x="37" y="247"/>
                  <a:pt x="47" y="257"/>
                  <a:pt x="59" y="257"/>
                </a:cubicBezTo>
                <a:cubicBezTo>
                  <a:pt x="346" y="257"/>
                  <a:pt x="346" y="257"/>
                  <a:pt x="346" y="257"/>
                </a:cubicBezTo>
                <a:cubicBezTo>
                  <a:pt x="350" y="257"/>
                  <a:pt x="353" y="260"/>
                  <a:pt x="353" y="264"/>
                </a:cubicBezTo>
                <a:cubicBezTo>
                  <a:pt x="353" y="268"/>
                  <a:pt x="350" y="272"/>
                  <a:pt x="346" y="272"/>
                </a:cubicBezTo>
                <a:cubicBezTo>
                  <a:pt x="22" y="272"/>
                  <a:pt x="22" y="272"/>
                  <a:pt x="22" y="272"/>
                </a:cubicBezTo>
                <a:cubicBezTo>
                  <a:pt x="10" y="272"/>
                  <a:pt x="0" y="281"/>
                  <a:pt x="0" y="293"/>
                </a:cubicBezTo>
                <a:cubicBezTo>
                  <a:pt x="0" y="305"/>
                  <a:pt x="10" y="315"/>
                  <a:pt x="22" y="315"/>
                </a:cubicBezTo>
                <a:cubicBezTo>
                  <a:pt x="366" y="315"/>
                  <a:pt x="366" y="315"/>
                  <a:pt x="366" y="315"/>
                </a:cubicBezTo>
                <a:cubicBezTo>
                  <a:pt x="370" y="315"/>
                  <a:pt x="374" y="318"/>
                  <a:pt x="374" y="322"/>
                </a:cubicBezTo>
                <a:cubicBezTo>
                  <a:pt x="374" y="326"/>
                  <a:pt x="370" y="329"/>
                  <a:pt x="366" y="329"/>
                </a:cubicBezTo>
                <a:cubicBezTo>
                  <a:pt x="157" y="329"/>
                  <a:pt x="157" y="329"/>
                  <a:pt x="157" y="329"/>
                </a:cubicBezTo>
                <a:cubicBezTo>
                  <a:pt x="145" y="329"/>
                  <a:pt x="135" y="339"/>
                  <a:pt x="135" y="351"/>
                </a:cubicBezTo>
                <a:cubicBezTo>
                  <a:pt x="135" y="363"/>
                  <a:pt x="145" y="373"/>
                  <a:pt x="157" y="373"/>
                </a:cubicBezTo>
                <a:cubicBezTo>
                  <a:pt x="497" y="373"/>
                  <a:pt x="497" y="373"/>
                  <a:pt x="497" y="373"/>
                </a:cubicBezTo>
                <a:cubicBezTo>
                  <a:pt x="497" y="373"/>
                  <a:pt x="497" y="373"/>
                  <a:pt x="497" y="373"/>
                </a:cubicBezTo>
                <a:cubicBezTo>
                  <a:pt x="524" y="373"/>
                  <a:pt x="524" y="373"/>
                  <a:pt x="524" y="373"/>
                </a:cubicBezTo>
                <a:cubicBezTo>
                  <a:pt x="527" y="374"/>
                  <a:pt x="530" y="377"/>
                  <a:pt x="530" y="380"/>
                </a:cubicBezTo>
                <a:cubicBezTo>
                  <a:pt x="530" y="384"/>
                  <a:pt x="526" y="387"/>
                  <a:pt x="522" y="387"/>
                </a:cubicBezTo>
                <a:cubicBezTo>
                  <a:pt x="164" y="387"/>
                  <a:pt x="164" y="387"/>
                  <a:pt x="164" y="387"/>
                </a:cubicBezTo>
                <a:cubicBezTo>
                  <a:pt x="152" y="387"/>
                  <a:pt x="142" y="397"/>
                  <a:pt x="142" y="409"/>
                </a:cubicBezTo>
                <a:cubicBezTo>
                  <a:pt x="142" y="421"/>
                  <a:pt x="152" y="430"/>
                  <a:pt x="164" y="430"/>
                </a:cubicBezTo>
                <a:cubicBezTo>
                  <a:pt x="518" y="430"/>
                  <a:pt x="518" y="430"/>
                  <a:pt x="518" y="430"/>
                </a:cubicBezTo>
                <a:cubicBezTo>
                  <a:pt x="522" y="430"/>
                  <a:pt x="525" y="434"/>
                  <a:pt x="525" y="438"/>
                </a:cubicBezTo>
                <a:cubicBezTo>
                  <a:pt x="525" y="442"/>
                  <a:pt x="522" y="445"/>
                  <a:pt x="518" y="445"/>
                </a:cubicBezTo>
                <a:cubicBezTo>
                  <a:pt x="180" y="445"/>
                  <a:pt x="180" y="445"/>
                  <a:pt x="180" y="445"/>
                </a:cubicBezTo>
                <a:cubicBezTo>
                  <a:pt x="168" y="445"/>
                  <a:pt x="158" y="455"/>
                  <a:pt x="158" y="467"/>
                </a:cubicBezTo>
                <a:cubicBezTo>
                  <a:pt x="158" y="479"/>
                  <a:pt x="168" y="488"/>
                  <a:pt x="180" y="488"/>
                </a:cubicBezTo>
                <a:cubicBezTo>
                  <a:pt x="433" y="488"/>
                  <a:pt x="433" y="488"/>
                  <a:pt x="433" y="488"/>
                </a:cubicBezTo>
                <a:cubicBezTo>
                  <a:pt x="437" y="488"/>
                  <a:pt x="440" y="492"/>
                  <a:pt x="440" y="496"/>
                </a:cubicBezTo>
                <a:cubicBezTo>
                  <a:pt x="440" y="500"/>
                  <a:pt x="437" y="503"/>
                  <a:pt x="433" y="503"/>
                </a:cubicBezTo>
                <a:cubicBezTo>
                  <a:pt x="162" y="503"/>
                  <a:pt x="162" y="503"/>
                  <a:pt x="162" y="503"/>
                </a:cubicBezTo>
                <a:cubicBezTo>
                  <a:pt x="150" y="503"/>
                  <a:pt x="140" y="513"/>
                  <a:pt x="140" y="524"/>
                </a:cubicBezTo>
                <a:cubicBezTo>
                  <a:pt x="140" y="536"/>
                  <a:pt x="150" y="546"/>
                  <a:pt x="162" y="546"/>
                </a:cubicBezTo>
                <a:cubicBezTo>
                  <a:pt x="381" y="546"/>
                  <a:pt x="381" y="546"/>
                  <a:pt x="381" y="546"/>
                </a:cubicBezTo>
                <a:cubicBezTo>
                  <a:pt x="385" y="546"/>
                  <a:pt x="388" y="549"/>
                  <a:pt x="388" y="553"/>
                </a:cubicBezTo>
                <a:cubicBezTo>
                  <a:pt x="388" y="557"/>
                  <a:pt x="385" y="561"/>
                  <a:pt x="381" y="561"/>
                </a:cubicBezTo>
                <a:cubicBezTo>
                  <a:pt x="190" y="561"/>
                  <a:pt x="190" y="561"/>
                  <a:pt x="190" y="561"/>
                </a:cubicBezTo>
                <a:cubicBezTo>
                  <a:pt x="178" y="561"/>
                  <a:pt x="168" y="570"/>
                  <a:pt x="168" y="582"/>
                </a:cubicBezTo>
                <a:cubicBezTo>
                  <a:pt x="168" y="594"/>
                  <a:pt x="178" y="604"/>
                  <a:pt x="190" y="604"/>
                </a:cubicBezTo>
                <a:cubicBezTo>
                  <a:pt x="266" y="604"/>
                  <a:pt x="266" y="604"/>
                  <a:pt x="266" y="604"/>
                </a:cubicBezTo>
                <a:cubicBezTo>
                  <a:pt x="270" y="604"/>
                  <a:pt x="273" y="607"/>
                  <a:pt x="273" y="611"/>
                </a:cubicBezTo>
                <a:cubicBezTo>
                  <a:pt x="273" y="615"/>
                  <a:pt x="270" y="619"/>
                  <a:pt x="266" y="619"/>
                </a:cubicBezTo>
                <a:cubicBezTo>
                  <a:pt x="236" y="619"/>
                  <a:pt x="236" y="619"/>
                  <a:pt x="236" y="619"/>
                </a:cubicBezTo>
                <a:cubicBezTo>
                  <a:pt x="224" y="619"/>
                  <a:pt x="215" y="628"/>
                  <a:pt x="215" y="640"/>
                </a:cubicBezTo>
                <a:cubicBezTo>
                  <a:pt x="215" y="652"/>
                  <a:pt x="224" y="662"/>
                  <a:pt x="236" y="662"/>
                </a:cubicBezTo>
                <a:cubicBezTo>
                  <a:pt x="276" y="662"/>
                  <a:pt x="276" y="662"/>
                  <a:pt x="276" y="662"/>
                </a:cubicBezTo>
                <a:cubicBezTo>
                  <a:pt x="280" y="662"/>
                  <a:pt x="283" y="665"/>
                  <a:pt x="283" y="669"/>
                </a:cubicBezTo>
                <a:cubicBezTo>
                  <a:pt x="283" y="673"/>
                  <a:pt x="280" y="676"/>
                  <a:pt x="276" y="676"/>
                </a:cubicBezTo>
                <a:cubicBezTo>
                  <a:pt x="273" y="676"/>
                  <a:pt x="273" y="676"/>
                  <a:pt x="273" y="676"/>
                </a:cubicBezTo>
                <a:cubicBezTo>
                  <a:pt x="261" y="676"/>
                  <a:pt x="252" y="686"/>
                  <a:pt x="252" y="698"/>
                </a:cubicBezTo>
                <a:cubicBezTo>
                  <a:pt x="252" y="710"/>
                  <a:pt x="261" y="720"/>
                  <a:pt x="273" y="720"/>
                </a:cubicBezTo>
                <a:cubicBezTo>
                  <a:pt x="353" y="720"/>
                  <a:pt x="353" y="720"/>
                  <a:pt x="353" y="720"/>
                </a:cubicBezTo>
                <a:cubicBezTo>
                  <a:pt x="357" y="720"/>
                  <a:pt x="360" y="723"/>
                  <a:pt x="360" y="727"/>
                </a:cubicBezTo>
                <a:cubicBezTo>
                  <a:pt x="360" y="731"/>
                  <a:pt x="357" y="734"/>
                  <a:pt x="353" y="734"/>
                </a:cubicBezTo>
                <a:cubicBezTo>
                  <a:pt x="337" y="734"/>
                  <a:pt x="337" y="734"/>
                  <a:pt x="337" y="734"/>
                </a:cubicBezTo>
                <a:cubicBezTo>
                  <a:pt x="325" y="734"/>
                  <a:pt x="316" y="744"/>
                  <a:pt x="316" y="756"/>
                </a:cubicBezTo>
                <a:cubicBezTo>
                  <a:pt x="316" y="768"/>
                  <a:pt x="325" y="777"/>
                  <a:pt x="337" y="777"/>
                </a:cubicBezTo>
                <a:cubicBezTo>
                  <a:pt x="529" y="777"/>
                  <a:pt x="529" y="777"/>
                  <a:pt x="529" y="777"/>
                </a:cubicBezTo>
                <a:cubicBezTo>
                  <a:pt x="533" y="777"/>
                  <a:pt x="537" y="781"/>
                  <a:pt x="537" y="785"/>
                </a:cubicBezTo>
                <a:cubicBezTo>
                  <a:pt x="537" y="789"/>
                  <a:pt x="533" y="792"/>
                  <a:pt x="529" y="792"/>
                </a:cubicBezTo>
                <a:cubicBezTo>
                  <a:pt x="377" y="792"/>
                  <a:pt x="377" y="792"/>
                  <a:pt x="377" y="792"/>
                </a:cubicBezTo>
                <a:cubicBezTo>
                  <a:pt x="365" y="792"/>
                  <a:pt x="356" y="802"/>
                  <a:pt x="356" y="814"/>
                </a:cubicBezTo>
                <a:cubicBezTo>
                  <a:pt x="356" y="825"/>
                  <a:pt x="365" y="835"/>
                  <a:pt x="377" y="835"/>
                </a:cubicBezTo>
                <a:cubicBezTo>
                  <a:pt x="607" y="835"/>
                  <a:pt x="607" y="835"/>
                  <a:pt x="607" y="835"/>
                </a:cubicBezTo>
                <a:cubicBezTo>
                  <a:pt x="611" y="835"/>
                  <a:pt x="615" y="838"/>
                  <a:pt x="615" y="842"/>
                </a:cubicBezTo>
                <a:cubicBezTo>
                  <a:pt x="615" y="846"/>
                  <a:pt x="611" y="850"/>
                  <a:pt x="607" y="850"/>
                </a:cubicBezTo>
                <a:cubicBezTo>
                  <a:pt x="417" y="850"/>
                  <a:pt x="417" y="850"/>
                  <a:pt x="417" y="850"/>
                </a:cubicBezTo>
                <a:cubicBezTo>
                  <a:pt x="405" y="850"/>
                  <a:pt x="396" y="859"/>
                  <a:pt x="396" y="871"/>
                </a:cubicBezTo>
                <a:cubicBezTo>
                  <a:pt x="396" y="883"/>
                  <a:pt x="405" y="893"/>
                  <a:pt x="417" y="893"/>
                </a:cubicBezTo>
                <a:cubicBezTo>
                  <a:pt x="593" y="893"/>
                  <a:pt x="593" y="893"/>
                  <a:pt x="593" y="893"/>
                </a:cubicBezTo>
                <a:cubicBezTo>
                  <a:pt x="597" y="893"/>
                  <a:pt x="600" y="896"/>
                  <a:pt x="600" y="900"/>
                </a:cubicBezTo>
                <a:cubicBezTo>
                  <a:pt x="600" y="904"/>
                  <a:pt x="597" y="908"/>
                  <a:pt x="593" y="908"/>
                </a:cubicBezTo>
                <a:cubicBezTo>
                  <a:pt x="446" y="908"/>
                  <a:pt x="446" y="908"/>
                  <a:pt x="446" y="908"/>
                </a:cubicBezTo>
                <a:cubicBezTo>
                  <a:pt x="434" y="908"/>
                  <a:pt x="425" y="917"/>
                  <a:pt x="425" y="929"/>
                </a:cubicBezTo>
                <a:cubicBezTo>
                  <a:pt x="425" y="941"/>
                  <a:pt x="434" y="951"/>
                  <a:pt x="446" y="951"/>
                </a:cubicBezTo>
                <a:cubicBezTo>
                  <a:pt x="551" y="951"/>
                  <a:pt x="551" y="951"/>
                  <a:pt x="551" y="951"/>
                </a:cubicBezTo>
                <a:cubicBezTo>
                  <a:pt x="555" y="951"/>
                  <a:pt x="558" y="954"/>
                  <a:pt x="558" y="958"/>
                </a:cubicBezTo>
                <a:cubicBezTo>
                  <a:pt x="558" y="962"/>
                  <a:pt x="555" y="965"/>
                  <a:pt x="551" y="965"/>
                </a:cubicBezTo>
                <a:cubicBezTo>
                  <a:pt x="438" y="965"/>
                  <a:pt x="438" y="965"/>
                  <a:pt x="438" y="965"/>
                </a:cubicBezTo>
                <a:cubicBezTo>
                  <a:pt x="426" y="965"/>
                  <a:pt x="417" y="975"/>
                  <a:pt x="417" y="987"/>
                </a:cubicBezTo>
                <a:cubicBezTo>
                  <a:pt x="417" y="999"/>
                  <a:pt x="426" y="1009"/>
                  <a:pt x="438" y="1009"/>
                </a:cubicBezTo>
                <a:cubicBezTo>
                  <a:pt x="495" y="1009"/>
                  <a:pt x="495" y="1009"/>
                  <a:pt x="495" y="1009"/>
                </a:cubicBezTo>
                <a:cubicBezTo>
                  <a:pt x="499" y="1009"/>
                  <a:pt x="502" y="1012"/>
                  <a:pt x="502" y="1016"/>
                </a:cubicBezTo>
                <a:cubicBezTo>
                  <a:pt x="502" y="1020"/>
                  <a:pt x="499" y="1023"/>
                  <a:pt x="495" y="1023"/>
                </a:cubicBezTo>
                <a:cubicBezTo>
                  <a:pt x="443" y="1023"/>
                  <a:pt x="443" y="1023"/>
                  <a:pt x="443" y="1023"/>
                </a:cubicBezTo>
                <a:cubicBezTo>
                  <a:pt x="431" y="1023"/>
                  <a:pt x="422" y="1033"/>
                  <a:pt x="422" y="1045"/>
                </a:cubicBezTo>
                <a:cubicBezTo>
                  <a:pt x="422" y="1057"/>
                  <a:pt x="431" y="1066"/>
                  <a:pt x="443" y="1066"/>
                </a:cubicBezTo>
                <a:cubicBezTo>
                  <a:pt x="472" y="1066"/>
                  <a:pt x="472" y="1066"/>
                  <a:pt x="472" y="1066"/>
                </a:cubicBezTo>
                <a:cubicBezTo>
                  <a:pt x="476" y="1066"/>
                  <a:pt x="479" y="1070"/>
                  <a:pt x="479" y="1074"/>
                </a:cubicBezTo>
                <a:cubicBezTo>
                  <a:pt x="479" y="1078"/>
                  <a:pt x="476" y="1081"/>
                  <a:pt x="472" y="1081"/>
                </a:cubicBezTo>
                <a:cubicBezTo>
                  <a:pt x="443" y="1081"/>
                  <a:pt x="443" y="1081"/>
                  <a:pt x="443" y="1081"/>
                </a:cubicBezTo>
                <a:cubicBezTo>
                  <a:pt x="431" y="1081"/>
                  <a:pt x="422" y="1091"/>
                  <a:pt x="422" y="1103"/>
                </a:cubicBezTo>
                <a:cubicBezTo>
                  <a:pt x="422" y="1115"/>
                  <a:pt x="431" y="1124"/>
                  <a:pt x="443" y="1124"/>
                </a:cubicBezTo>
                <a:cubicBezTo>
                  <a:pt x="462" y="1124"/>
                  <a:pt x="462" y="1124"/>
                  <a:pt x="462" y="1124"/>
                </a:cubicBezTo>
                <a:cubicBezTo>
                  <a:pt x="1017" y="1124"/>
                  <a:pt x="1017" y="1124"/>
                  <a:pt x="1017" y="1124"/>
                </a:cubicBezTo>
                <a:cubicBezTo>
                  <a:pt x="1037" y="1124"/>
                  <a:pt x="1053" y="1108"/>
                  <a:pt x="1053" y="1088"/>
                </a:cubicBezTo>
                <a:cubicBezTo>
                  <a:pt x="1053" y="1068"/>
                  <a:pt x="1037" y="1052"/>
                  <a:pt x="1017" y="1052"/>
                </a:cubicBezTo>
                <a:cubicBezTo>
                  <a:pt x="976" y="1052"/>
                  <a:pt x="976" y="1052"/>
                  <a:pt x="976" y="1052"/>
                </a:cubicBezTo>
                <a:cubicBezTo>
                  <a:pt x="964" y="1052"/>
                  <a:pt x="955" y="1042"/>
                  <a:pt x="955" y="1030"/>
                </a:cubicBezTo>
                <a:cubicBezTo>
                  <a:pt x="955" y="1018"/>
                  <a:pt x="964" y="1009"/>
                  <a:pt x="976" y="1009"/>
                </a:cubicBezTo>
                <a:cubicBezTo>
                  <a:pt x="979" y="1009"/>
                  <a:pt x="979" y="1009"/>
                  <a:pt x="979" y="1009"/>
                </a:cubicBezTo>
                <a:cubicBezTo>
                  <a:pt x="990" y="1009"/>
                  <a:pt x="1000" y="999"/>
                  <a:pt x="1000" y="987"/>
                </a:cubicBezTo>
                <a:cubicBezTo>
                  <a:pt x="1000" y="975"/>
                  <a:pt x="990" y="965"/>
                  <a:pt x="979" y="965"/>
                </a:cubicBezTo>
                <a:cubicBezTo>
                  <a:pt x="941" y="965"/>
                  <a:pt x="941" y="965"/>
                  <a:pt x="941" y="965"/>
                </a:cubicBezTo>
                <a:cubicBezTo>
                  <a:pt x="937" y="965"/>
                  <a:pt x="933" y="962"/>
                  <a:pt x="933" y="958"/>
                </a:cubicBezTo>
                <a:cubicBezTo>
                  <a:pt x="933" y="954"/>
                  <a:pt x="937" y="951"/>
                  <a:pt x="941" y="951"/>
                </a:cubicBezTo>
                <a:cubicBezTo>
                  <a:pt x="1017" y="951"/>
                  <a:pt x="1017" y="951"/>
                  <a:pt x="1017" y="951"/>
                </a:cubicBezTo>
                <a:cubicBezTo>
                  <a:pt x="1029" y="951"/>
                  <a:pt x="1039" y="941"/>
                  <a:pt x="1039" y="929"/>
                </a:cubicBezTo>
                <a:cubicBezTo>
                  <a:pt x="1039" y="917"/>
                  <a:pt x="1029" y="908"/>
                  <a:pt x="1017" y="908"/>
                </a:cubicBezTo>
                <a:cubicBezTo>
                  <a:pt x="919" y="908"/>
                  <a:pt x="919" y="908"/>
                  <a:pt x="919" y="908"/>
                </a:cubicBezTo>
                <a:cubicBezTo>
                  <a:pt x="915" y="908"/>
                  <a:pt x="912" y="904"/>
                  <a:pt x="912" y="900"/>
                </a:cubicBezTo>
                <a:cubicBezTo>
                  <a:pt x="912" y="896"/>
                  <a:pt x="915" y="893"/>
                  <a:pt x="919" y="893"/>
                </a:cubicBezTo>
                <a:cubicBezTo>
                  <a:pt x="1053" y="893"/>
                  <a:pt x="1053" y="893"/>
                  <a:pt x="1053" y="893"/>
                </a:cubicBezTo>
                <a:cubicBezTo>
                  <a:pt x="1065" y="893"/>
                  <a:pt x="1075" y="883"/>
                  <a:pt x="1075" y="871"/>
                </a:cubicBezTo>
                <a:cubicBezTo>
                  <a:pt x="1075" y="859"/>
                  <a:pt x="1065" y="850"/>
                  <a:pt x="1053" y="850"/>
                </a:cubicBezTo>
                <a:cubicBezTo>
                  <a:pt x="914" y="850"/>
                  <a:pt x="914" y="850"/>
                  <a:pt x="914" y="850"/>
                </a:cubicBezTo>
                <a:cubicBezTo>
                  <a:pt x="910" y="850"/>
                  <a:pt x="906" y="846"/>
                  <a:pt x="906" y="842"/>
                </a:cubicBezTo>
                <a:cubicBezTo>
                  <a:pt x="906" y="838"/>
                  <a:pt x="910" y="835"/>
                  <a:pt x="914" y="835"/>
                </a:cubicBezTo>
                <a:cubicBezTo>
                  <a:pt x="1049" y="835"/>
                  <a:pt x="1049" y="835"/>
                  <a:pt x="1049" y="835"/>
                </a:cubicBezTo>
                <a:cubicBezTo>
                  <a:pt x="1061" y="835"/>
                  <a:pt x="1071" y="825"/>
                  <a:pt x="1071" y="814"/>
                </a:cubicBezTo>
                <a:cubicBezTo>
                  <a:pt x="1071" y="802"/>
                  <a:pt x="1061" y="792"/>
                  <a:pt x="1049" y="792"/>
                </a:cubicBezTo>
                <a:cubicBezTo>
                  <a:pt x="905" y="792"/>
                  <a:pt x="905" y="792"/>
                  <a:pt x="905" y="792"/>
                </a:cubicBezTo>
                <a:cubicBezTo>
                  <a:pt x="901" y="792"/>
                  <a:pt x="898" y="789"/>
                  <a:pt x="898" y="785"/>
                </a:cubicBezTo>
                <a:cubicBezTo>
                  <a:pt x="898" y="781"/>
                  <a:pt x="901" y="777"/>
                  <a:pt x="905" y="777"/>
                </a:cubicBezTo>
                <a:cubicBezTo>
                  <a:pt x="1104" y="777"/>
                  <a:pt x="1104" y="777"/>
                  <a:pt x="1104" y="777"/>
                </a:cubicBezTo>
                <a:cubicBezTo>
                  <a:pt x="1116" y="777"/>
                  <a:pt x="1125" y="768"/>
                  <a:pt x="1125" y="756"/>
                </a:cubicBezTo>
                <a:cubicBezTo>
                  <a:pt x="1125" y="744"/>
                  <a:pt x="1116" y="734"/>
                  <a:pt x="1104" y="734"/>
                </a:cubicBezTo>
                <a:cubicBezTo>
                  <a:pt x="791" y="734"/>
                  <a:pt x="791" y="734"/>
                  <a:pt x="791" y="734"/>
                </a:cubicBezTo>
                <a:cubicBezTo>
                  <a:pt x="787" y="734"/>
                  <a:pt x="784" y="731"/>
                  <a:pt x="784" y="727"/>
                </a:cubicBezTo>
                <a:cubicBezTo>
                  <a:pt x="784" y="723"/>
                  <a:pt x="787" y="720"/>
                  <a:pt x="791" y="720"/>
                </a:cubicBezTo>
                <a:cubicBezTo>
                  <a:pt x="1046" y="720"/>
                  <a:pt x="1046" y="720"/>
                  <a:pt x="1046" y="720"/>
                </a:cubicBezTo>
                <a:cubicBezTo>
                  <a:pt x="1058" y="720"/>
                  <a:pt x="1068" y="710"/>
                  <a:pt x="1068" y="698"/>
                </a:cubicBezTo>
                <a:cubicBezTo>
                  <a:pt x="1068" y="686"/>
                  <a:pt x="1058" y="676"/>
                  <a:pt x="1046" y="676"/>
                </a:cubicBezTo>
                <a:cubicBezTo>
                  <a:pt x="763" y="676"/>
                  <a:pt x="763" y="676"/>
                  <a:pt x="763" y="676"/>
                </a:cubicBezTo>
                <a:cubicBezTo>
                  <a:pt x="759" y="676"/>
                  <a:pt x="755" y="673"/>
                  <a:pt x="755" y="669"/>
                </a:cubicBezTo>
                <a:cubicBezTo>
                  <a:pt x="755" y="665"/>
                  <a:pt x="759" y="662"/>
                  <a:pt x="763" y="662"/>
                </a:cubicBezTo>
                <a:cubicBezTo>
                  <a:pt x="1011" y="662"/>
                  <a:pt x="1011" y="662"/>
                  <a:pt x="1011" y="662"/>
                </a:cubicBezTo>
                <a:cubicBezTo>
                  <a:pt x="1022" y="662"/>
                  <a:pt x="1032" y="652"/>
                  <a:pt x="1032" y="640"/>
                </a:cubicBezTo>
                <a:cubicBezTo>
                  <a:pt x="1032" y="628"/>
                  <a:pt x="1022" y="619"/>
                  <a:pt x="1011" y="619"/>
                </a:cubicBezTo>
                <a:cubicBezTo>
                  <a:pt x="805" y="619"/>
                  <a:pt x="805" y="619"/>
                  <a:pt x="805" y="619"/>
                </a:cubicBezTo>
                <a:cubicBezTo>
                  <a:pt x="801" y="619"/>
                  <a:pt x="798" y="615"/>
                  <a:pt x="798" y="611"/>
                </a:cubicBezTo>
                <a:cubicBezTo>
                  <a:pt x="798" y="607"/>
                  <a:pt x="801" y="604"/>
                  <a:pt x="805" y="604"/>
                </a:cubicBezTo>
                <a:cubicBezTo>
                  <a:pt x="860" y="604"/>
                  <a:pt x="860" y="604"/>
                  <a:pt x="860" y="604"/>
                </a:cubicBezTo>
                <a:cubicBezTo>
                  <a:pt x="872" y="604"/>
                  <a:pt x="881" y="594"/>
                  <a:pt x="881" y="582"/>
                </a:cubicBezTo>
                <a:cubicBezTo>
                  <a:pt x="881" y="570"/>
                  <a:pt x="872" y="561"/>
                  <a:pt x="860" y="561"/>
                </a:cubicBezTo>
                <a:cubicBezTo>
                  <a:pt x="805" y="561"/>
                  <a:pt x="805" y="561"/>
                  <a:pt x="805" y="561"/>
                </a:cubicBezTo>
                <a:cubicBezTo>
                  <a:pt x="801" y="561"/>
                  <a:pt x="798" y="557"/>
                  <a:pt x="798" y="553"/>
                </a:cubicBezTo>
                <a:cubicBezTo>
                  <a:pt x="798" y="549"/>
                  <a:pt x="801" y="546"/>
                  <a:pt x="805" y="546"/>
                </a:cubicBezTo>
                <a:cubicBezTo>
                  <a:pt x="972" y="546"/>
                  <a:pt x="972" y="546"/>
                  <a:pt x="972" y="546"/>
                </a:cubicBezTo>
                <a:cubicBezTo>
                  <a:pt x="984" y="546"/>
                  <a:pt x="993" y="536"/>
                  <a:pt x="993" y="524"/>
                </a:cubicBezTo>
                <a:cubicBezTo>
                  <a:pt x="993" y="513"/>
                  <a:pt x="984" y="503"/>
                  <a:pt x="972" y="503"/>
                </a:cubicBezTo>
                <a:cubicBezTo>
                  <a:pt x="846" y="503"/>
                  <a:pt x="846" y="503"/>
                  <a:pt x="846" y="503"/>
                </a:cubicBezTo>
                <a:cubicBezTo>
                  <a:pt x="842" y="503"/>
                  <a:pt x="839" y="500"/>
                  <a:pt x="839" y="496"/>
                </a:cubicBezTo>
                <a:cubicBezTo>
                  <a:pt x="839" y="492"/>
                  <a:pt x="842" y="488"/>
                  <a:pt x="846" y="488"/>
                </a:cubicBezTo>
                <a:cubicBezTo>
                  <a:pt x="969" y="488"/>
                  <a:pt x="969" y="488"/>
                  <a:pt x="969" y="488"/>
                </a:cubicBezTo>
                <a:cubicBezTo>
                  <a:pt x="981" y="488"/>
                  <a:pt x="991" y="479"/>
                  <a:pt x="991" y="467"/>
                </a:cubicBezTo>
                <a:cubicBezTo>
                  <a:pt x="991" y="455"/>
                  <a:pt x="981" y="445"/>
                  <a:pt x="969" y="445"/>
                </a:cubicBezTo>
                <a:cubicBezTo>
                  <a:pt x="768" y="445"/>
                  <a:pt x="768" y="445"/>
                  <a:pt x="768" y="445"/>
                </a:cubicBezTo>
                <a:cubicBezTo>
                  <a:pt x="764" y="445"/>
                  <a:pt x="761" y="442"/>
                  <a:pt x="761" y="438"/>
                </a:cubicBezTo>
                <a:cubicBezTo>
                  <a:pt x="761" y="434"/>
                  <a:pt x="764" y="430"/>
                  <a:pt x="768" y="430"/>
                </a:cubicBezTo>
                <a:cubicBezTo>
                  <a:pt x="804" y="430"/>
                  <a:pt x="804" y="430"/>
                  <a:pt x="804" y="430"/>
                </a:cubicBezTo>
                <a:cubicBezTo>
                  <a:pt x="816" y="430"/>
                  <a:pt x="826" y="421"/>
                  <a:pt x="826" y="409"/>
                </a:cubicBezTo>
                <a:cubicBezTo>
                  <a:pt x="826" y="397"/>
                  <a:pt x="816" y="387"/>
                  <a:pt x="804" y="387"/>
                </a:cubicBezTo>
                <a:cubicBezTo>
                  <a:pt x="766" y="387"/>
                  <a:pt x="766" y="387"/>
                  <a:pt x="766" y="387"/>
                </a:cubicBezTo>
                <a:cubicBezTo>
                  <a:pt x="762" y="387"/>
                  <a:pt x="759" y="384"/>
                  <a:pt x="759" y="380"/>
                </a:cubicBezTo>
                <a:cubicBezTo>
                  <a:pt x="759" y="376"/>
                  <a:pt x="762" y="373"/>
                  <a:pt x="766" y="373"/>
                </a:cubicBezTo>
                <a:cubicBezTo>
                  <a:pt x="885" y="373"/>
                  <a:pt x="885" y="373"/>
                  <a:pt x="885" y="373"/>
                </a:cubicBezTo>
                <a:cubicBezTo>
                  <a:pt x="886" y="373"/>
                  <a:pt x="887" y="373"/>
                  <a:pt x="888" y="373"/>
                </a:cubicBezTo>
                <a:cubicBezTo>
                  <a:pt x="1592" y="373"/>
                  <a:pt x="1592" y="373"/>
                  <a:pt x="1592" y="373"/>
                </a:cubicBezTo>
                <a:cubicBezTo>
                  <a:pt x="1596" y="373"/>
                  <a:pt x="1599" y="376"/>
                  <a:pt x="1599" y="380"/>
                </a:cubicBezTo>
                <a:cubicBezTo>
                  <a:pt x="1599" y="384"/>
                  <a:pt x="1596" y="388"/>
                  <a:pt x="1592" y="388"/>
                </a:cubicBezTo>
                <a:cubicBezTo>
                  <a:pt x="855" y="388"/>
                  <a:pt x="855" y="388"/>
                  <a:pt x="855" y="388"/>
                </a:cubicBezTo>
                <a:cubicBezTo>
                  <a:pt x="843" y="388"/>
                  <a:pt x="834" y="397"/>
                  <a:pt x="834" y="409"/>
                </a:cubicBezTo>
                <a:cubicBezTo>
                  <a:pt x="834" y="421"/>
                  <a:pt x="843" y="431"/>
                  <a:pt x="855" y="431"/>
                </a:cubicBezTo>
                <a:cubicBezTo>
                  <a:pt x="1592" y="431"/>
                  <a:pt x="1592" y="431"/>
                  <a:pt x="1592" y="431"/>
                </a:cubicBezTo>
                <a:cubicBezTo>
                  <a:pt x="1596" y="431"/>
                  <a:pt x="1599" y="434"/>
                  <a:pt x="1599" y="438"/>
                </a:cubicBezTo>
                <a:cubicBezTo>
                  <a:pt x="1599" y="442"/>
                  <a:pt x="1596" y="445"/>
                  <a:pt x="1592" y="445"/>
                </a:cubicBezTo>
                <a:cubicBezTo>
                  <a:pt x="1039" y="445"/>
                  <a:pt x="1039" y="445"/>
                  <a:pt x="1039" y="445"/>
                </a:cubicBezTo>
                <a:cubicBezTo>
                  <a:pt x="1027" y="445"/>
                  <a:pt x="1017" y="455"/>
                  <a:pt x="1017" y="467"/>
                </a:cubicBezTo>
                <a:cubicBezTo>
                  <a:pt x="1017" y="479"/>
                  <a:pt x="1027" y="489"/>
                  <a:pt x="1039" y="489"/>
                </a:cubicBezTo>
                <a:cubicBezTo>
                  <a:pt x="1553" y="489"/>
                  <a:pt x="1553" y="489"/>
                  <a:pt x="1553" y="489"/>
                </a:cubicBezTo>
                <a:cubicBezTo>
                  <a:pt x="1557" y="489"/>
                  <a:pt x="1560" y="492"/>
                  <a:pt x="1560" y="496"/>
                </a:cubicBezTo>
                <a:cubicBezTo>
                  <a:pt x="1560" y="500"/>
                  <a:pt x="1557" y="503"/>
                  <a:pt x="1553" y="503"/>
                </a:cubicBezTo>
                <a:cubicBezTo>
                  <a:pt x="1039" y="503"/>
                  <a:pt x="1039" y="503"/>
                  <a:pt x="1039" y="503"/>
                </a:cubicBezTo>
                <a:cubicBezTo>
                  <a:pt x="1027" y="503"/>
                  <a:pt x="1017" y="513"/>
                  <a:pt x="1017" y="525"/>
                </a:cubicBezTo>
                <a:cubicBezTo>
                  <a:pt x="1017" y="537"/>
                  <a:pt x="1027" y="546"/>
                  <a:pt x="1039" y="546"/>
                </a:cubicBezTo>
                <a:cubicBezTo>
                  <a:pt x="1528" y="546"/>
                  <a:pt x="1528" y="546"/>
                  <a:pt x="1528" y="546"/>
                </a:cubicBezTo>
                <a:cubicBezTo>
                  <a:pt x="1532" y="546"/>
                  <a:pt x="1536" y="550"/>
                  <a:pt x="1536" y="554"/>
                </a:cubicBezTo>
                <a:cubicBezTo>
                  <a:pt x="1536" y="558"/>
                  <a:pt x="1532" y="561"/>
                  <a:pt x="1528" y="561"/>
                </a:cubicBezTo>
                <a:cubicBezTo>
                  <a:pt x="1019" y="561"/>
                  <a:pt x="1019" y="561"/>
                  <a:pt x="1019" y="561"/>
                </a:cubicBezTo>
                <a:cubicBezTo>
                  <a:pt x="1007" y="561"/>
                  <a:pt x="997" y="571"/>
                  <a:pt x="997" y="583"/>
                </a:cubicBezTo>
                <a:cubicBezTo>
                  <a:pt x="997" y="595"/>
                  <a:pt x="1007" y="604"/>
                  <a:pt x="1019" y="604"/>
                </a:cubicBezTo>
                <a:cubicBezTo>
                  <a:pt x="1526" y="604"/>
                  <a:pt x="1526" y="604"/>
                  <a:pt x="1526" y="604"/>
                </a:cubicBezTo>
                <a:cubicBezTo>
                  <a:pt x="1530" y="604"/>
                  <a:pt x="1534" y="607"/>
                  <a:pt x="1534" y="612"/>
                </a:cubicBezTo>
                <a:cubicBezTo>
                  <a:pt x="1534" y="616"/>
                  <a:pt x="1530" y="619"/>
                  <a:pt x="1526" y="619"/>
                </a:cubicBezTo>
                <a:cubicBezTo>
                  <a:pt x="1068" y="619"/>
                  <a:pt x="1068" y="619"/>
                  <a:pt x="1068" y="619"/>
                </a:cubicBezTo>
                <a:cubicBezTo>
                  <a:pt x="1056" y="619"/>
                  <a:pt x="1046" y="629"/>
                  <a:pt x="1046" y="640"/>
                </a:cubicBezTo>
                <a:cubicBezTo>
                  <a:pt x="1046" y="652"/>
                  <a:pt x="1056" y="662"/>
                  <a:pt x="1068" y="662"/>
                </a:cubicBezTo>
                <a:cubicBezTo>
                  <a:pt x="1436" y="662"/>
                  <a:pt x="1436" y="662"/>
                  <a:pt x="1436" y="662"/>
                </a:cubicBezTo>
                <a:cubicBezTo>
                  <a:pt x="1440" y="662"/>
                  <a:pt x="1443" y="665"/>
                  <a:pt x="1443" y="669"/>
                </a:cubicBezTo>
                <a:cubicBezTo>
                  <a:pt x="1443" y="673"/>
                  <a:pt x="1440" y="677"/>
                  <a:pt x="1436" y="677"/>
                </a:cubicBezTo>
                <a:cubicBezTo>
                  <a:pt x="1287" y="677"/>
                  <a:pt x="1287" y="677"/>
                  <a:pt x="1287" y="677"/>
                </a:cubicBezTo>
                <a:cubicBezTo>
                  <a:pt x="1276" y="677"/>
                  <a:pt x="1266" y="686"/>
                  <a:pt x="1266" y="698"/>
                </a:cubicBezTo>
                <a:cubicBezTo>
                  <a:pt x="1266" y="710"/>
                  <a:pt x="1276" y="720"/>
                  <a:pt x="1287" y="720"/>
                </a:cubicBezTo>
                <a:cubicBezTo>
                  <a:pt x="1454" y="720"/>
                  <a:pt x="1454" y="720"/>
                  <a:pt x="1454" y="720"/>
                </a:cubicBezTo>
                <a:cubicBezTo>
                  <a:pt x="1458" y="720"/>
                  <a:pt x="1461" y="723"/>
                  <a:pt x="1461" y="727"/>
                </a:cubicBezTo>
                <a:cubicBezTo>
                  <a:pt x="1461" y="731"/>
                  <a:pt x="1458" y="734"/>
                  <a:pt x="1454" y="734"/>
                </a:cubicBezTo>
                <a:cubicBezTo>
                  <a:pt x="1321" y="734"/>
                  <a:pt x="1321" y="734"/>
                  <a:pt x="1321" y="734"/>
                </a:cubicBezTo>
                <a:cubicBezTo>
                  <a:pt x="1309" y="734"/>
                  <a:pt x="1300" y="744"/>
                  <a:pt x="1300" y="756"/>
                </a:cubicBezTo>
                <a:cubicBezTo>
                  <a:pt x="1300" y="768"/>
                  <a:pt x="1309" y="778"/>
                  <a:pt x="1321" y="778"/>
                </a:cubicBezTo>
                <a:cubicBezTo>
                  <a:pt x="1549" y="778"/>
                  <a:pt x="1549" y="778"/>
                  <a:pt x="1549" y="778"/>
                </a:cubicBezTo>
                <a:cubicBezTo>
                  <a:pt x="1553" y="778"/>
                  <a:pt x="1556" y="781"/>
                  <a:pt x="1556" y="785"/>
                </a:cubicBezTo>
                <a:cubicBezTo>
                  <a:pt x="1556" y="789"/>
                  <a:pt x="1553" y="792"/>
                  <a:pt x="1549" y="792"/>
                </a:cubicBezTo>
                <a:cubicBezTo>
                  <a:pt x="1455" y="792"/>
                  <a:pt x="1455" y="792"/>
                  <a:pt x="1455" y="792"/>
                </a:cubicBezTo>
                <a:cubicBezTo>
                  <a:pt x="1443" y="792"/>
                  <a:pt x="1434" y="802"/>
                  <a:pt x="1434" y="814"/>
                </a:cubicBezTo>
                <a:cubicBezTo>
                  <a:pt x="1434" y="826"/>
                  <a:pt x="1443" y="835"/>
                  <a:pt x="1455" y="835"/>
                </a:cubicBezTo>
                <a:cubicBezTo>
                  <a:pt x="1623" y="835"/>
                  <a:pt x="1623" y="835"/>
                  <a:pt x="1623" y="835"/>
                </a:cubicBezTo>
                <a:cubicBezTo>
                  <a:pt x="1635" y="835"/>
                  <a:pt x="1645" y="826"/>
                  <a:pt x="1645" y="814"/>
                </a:cubicBezTo>
                <a:cubicBezTo>
                  <a:pt x="1645" y="802"/>
                  <a:pt x="1635" y="792"/>
                  <a:pt x="1623" y="792"/>
                </a:cubicBezTo>
                <a:cubicBezTo>
                  <a:pt x="1607" y="792"/>
                  <a:pt x="1607" y="792"/>
                  <a:pt x="1607" y="792"/>
                </a:cubicBezTo>
                <a:cubicBezTo>
                  <a:pt x="1603" y="792"/>
                  <a:pt x="1600" y="789"/>
                  <a:pt x="1600" y="785"/>
                </a:cubicBezTo>
                <a:cubicBezTo>
                  <a:pt x="1600" y="781"/>
                  <a:pt x="1603" y="778"/>
                  <a:pt x="1607" y="778"/>
                </a:cubicBezTo>
                <a:cubicBezTo>
                  <a:pt x="1683" y="778"/>
                  <a:pt x="1683" y="778"/>
                  <a:pt x="1683" y="778"/>
                </a:cubicBezTo>
                <a:cubicBezTo>
                  <a:pt x="1687" y="778"/>
                  <a:pt x="1690" y="781"/>
                  <a:pt x="1690" y="785"/>
                </a:cubicBezTo>
                <a:cubicBezTo>
                  <a:pt x="1690" y="789"/>
                  <a:pt x="1687" y="792"/>
                  <a:pt x="1683" y="792"/>
                </a:cubicBezTo>
                <a:cubicBezTo>
                  <a:pt x="1673" y="792"/>
                  <a:pt x="1673" y="792"/>
                  <a:pt x="1673" y="792"/>
                </a:cubicBezTo>
                <a:cubicBezTo>
                  <a:pt x="1662" y="792"/>
                  <a:pt x="1652" y="802"/>
                  <a:pt x="1652" y="814"/>
                </a:cubicBezTo>
                <a:cubicBezTo>
                  <a:pt x="1652" y="826"/>
                  <a:pt x="1662" y="835"/>
                  <a:pt x="1673" y="835"/>
                </a:cubicBezTo>
                <a:cubicBezTo>
                  <a:pt x="1681" y="835"/>
                  <a:pt x="1681" y="835"/>
                  <a:pt x="1681" y="835"/>
                </a:cubicBezTo>
                <a:cubicBezTo>
                  <a:pt x="1693" y="835"/>
                  <a:pt x="1703" y="845"/>
                  <a:pt x="1703" y="857"/>
                </a:cubicBezTo>
                <a:cubicBezTo>
                  <a:pt x="1703" y="869"/>
                  <a:pt x="1693" y="879"/>
                  <a:pt x="1681" y="879"/>
                </a:cubicBezTo>
                <a:cubicBezTo>
                  <a:pt x="1550" y="879"/>
                  <a:pt x="1550" y="879"/>
                  <a:pt x="1550" y="879"/>
                </a:cubicBezTo>
                <a:cubicBezTo>
                  <a:pt x="1538" y="879"/>
                  <a:pt x="1529" y="889"/>
                  <a:pt x="1529" y="901"/>
                </a:cubicBezTo>
                <a:cubicBezTo>
                  <a:pt x="1529" y="913"/>
                  <a:pt x="1538" y="922"/>
                  <a:pt x="1550" y="922"/>
                </a:cubicBezTo>
                <a:cubicBezTo>
                  <a:pt x="1697" y="922"/>
                  <a:pt x="1697" y="922"/>
                  <a:pt x="1697" y="922"/>
                </a:cubicBezTo>
                <a:cubicBezTo>
                  <a:pt x="1701" y="922"/>
                  <a:pt x="1704" y="925"/>
                  <a:pt x="1704" y="929"/>
                </a:cubicBezTo>
                <a:cubicBezTo>
                  <a:pt x="1704" y="934"/>
                  <a:pt x="1701" y="937"/>
                  <a:pt x="1697" y="937"/>
                </a:cubicBezTo>
                <a:cubicBezTo>
                  <a:pt x="1504" y="937"/>
                  <a:pt x="1504" y="937"/>
                  <a:pt x="1504" y="937"/>
                </a:cubicBezTo>
                <a:cubicBezTo>
                  <a:pt x="1492" y="937"/>
                  <a:pt x="1482" y="946"/>
                  <a:pt x="1482" y="958"/>
                </a:cubicBezTo>
                <a:cubicBezTo>
                  <a:pt x="1482" y="970"/>
                  <a:pt x="1492" y="980"/>
                  <a:pt x="1504" y="980"/>
                </a:cubicBezTo>
                <a:cubicBezTo>
                  <a:pt x="1712" y="980"/>
                  <a:pt x="1712" y="980"/>
                  <a:pt x="1712" y="980"/>
                </a:cubicBezTo>
                <a:cubicBezTo>
                  <a:pt x="1716" y="980"/>
                  <a:pt x="1719" y="983"/>
                  <a:pt x="1719" y="987"/>
                </a:cubicBezTo>
                <a:cubicBezTo>
                  <a:pt x="1719" y="991"/>
                  <a:pt x="1716" y="995"/>
                  <a:pt x="1712" y="995"/>
                </a:cubicBezTo>
                <a:cubicBezTo>
                  <a:pt x="1505" y="995"/>
                  <a:pt x="1505" y="995"/>
                  <a:pt x="1505" y="995"/>
                </a:cubicBezTo>
                <a:cubicBezTo>
                  <a:pt x="1494" y="995"/>
                  <a:pt x="1484" y="1004"/>
                  <a:pt x="1484" y="1016"/>
                </a:cubicBezTo>
                <a:cubicBezTo>
                  <a:pt x="1484" y="1028"/>
                  <a:pt x="1494" y="1038"/>
                  <a:pt x="1505" y="1038"/>
                </a:cubicBezTo>
                <a:cubicBezTo>
                  <a:pt x="1693" y="1038"/>
                  <a:pt x="1693" y="1038"/>
                  <a:pt x="1693" y="1038"/>
                </a:cubicBezTo>
                <a:cubicBezTo>
                  <a:pt x="1697" y="1038"/>
                  <a:pt x="1701" y="1041"/>
                  <a:pt x="1701" y="1045"/>
                </a:cubicBezTo>
                <a:cubicBezTo>
                  <a:pt x="1701" y="1049"/>
                  <a:pt x="1697" y="1052"/>
                  <a:pt x="1693" y="1052"/>
                </a:cubicBezTo>
                <a:cubicBezTo>
                  <a:pt x="1635" y="1052"/>
                  <a:pt x="1635" y="1052"/>
                  <a:pt x="1635" y="1052"/>
                </a:cubicBezTo>
                <a:cubicBezTo>
                  <a:pt x="1623" y="1052"/>
                  <a:pt x="1613" y="1062"/>
                  <a:pt x="1613" y="1074"/>
                </a:cubicBezTo>
                <a:cubicBezTo>
                  <a:pt x="1613" y="1086"/>
                  <a:pt x="1623" y="1096"/>
                  <a:pt x="1635" y="1096"/>
                </a:cubicBezTo>
                <a:cubicBezTo>
                  <a:pt x="1658" y="1096"/>
                  <a:pt x="1658" y="1096"/>
                  <a:pt x="1658" y="1096"/>
                </a:cubicBezTo>
                <a:cubicBezTo>
                  <a:pt x="1662" y="1096"/>
                  <a:pt x="1665" y="1099"/>
                  <a:pt x="1665" y="1103"/>
                </a:cubicBezTo>
                <a:cubicBezTo>
                  <a:pt x="1665" y="1107"/>
                  <a:pt x="1662" y="1110"/>
                  <a:pt x="1658" y="1110"/>
                </a:cubicBezTo>
                <a:cubicBezTo>
                  <a:pt x="1650" y="1110"/>
                  <a:pt x="1650" y="1110"/>
                  <a:pt x="1650" y="1110"/>
                </a:cubicBezTo>
                <a:cubicBezTo>
                  <a:pt x="1630" y="1110"/>
                  <a:pt x="1614" y="1126"/>
                  <a:pt x="1614" y="1146"/>
                </a:cubicBezTo>
                <a:cubicBezTo>
                  <a:pt x="1614" y="1166"/>
                  <a:pt x="1630" y="1182"/>
                  <a:pt x="1650" y="1182"/>
                </a:cubicBezTo>
                <a:cubicBezTo>
                  <a:pt x="1789" y="1182"/>
                  <a:pt x="1789" y="1182"/>
                  <a:pt x="1789" y="1182"/>
                </a:cubicBezTo>
                <a:cubicBezTo>
                  <a:pt x="1801" y="1182"/>
                  <a:pt x="1811" y="1173"/>
                  <a:pt x="1811" y="1161"/>
                </a:cubicBezTo>
                <a:cubicBezTo>
                  <a:pt x="1811" y="1149"/>
                  <a:pt x="1801" y="1139"/>
                  <a:pt x="1789" y="1139"/>
                </a:cubicBezTo>
                <a:cubicBezTo>
                  <a:pt x="1766" y="1139"/>
                  <a:pt x="1766" y="1139"/>
                  <a:pt x="1766" y="1139"/>
                </a:cubicBezTo>
                <a:cubicBezTo>
                  <a:pt x="1762" y="1139"/>
                  <a:pt x="1759" y="1136"/>
                  <a:pt x="1759" y="1132"/>
                </a:cubicBezTo>
                <a:cubicBezTo>
                  <a:pt x="1759" y="1128"/>
                  <a:pt x="1762" y="1125"/>
                  <a:pt x="1766" y="1125"/>
                </a:cubicBezTo>
                <a:cubicBezTo>
                  <a:pt x="1824" y="1125"/>
                  <a:pt x="1824" y="1125"/>
                  <a:pt x="1824" y="1125"/>
                </a:cubicBezTo>
                <a:cubicBezTo>
                  <a:pt x="1836" y="1125"/>
                  <a:pt x="1846" y="1115"/>
                  <a:pt x="1846" y="1103"/>
                </a:cubicBezTo>
                <a:cubicBezTo>
                  <a:pt x="1846" y="1091"/>
                  <a:pt x="1836" y="1081"/>
                  <a:pt x="1824" y="1081"/>
                </a:cubicBezTo>
                <a:cubicBezTo>
                  <a:pt x="1797" y="1081"/>
                  <a:pt x="1797" y="1081"/>
                  <a:pt x="1797" y="1081"/>
                </a:cubicBezTo>
                <a:cubicBezTo>
                  <a:pt x="1793" y="1081"/>
                  <a:pt x="1790" y="1078"/>
                  <a:pt x="1790" y="1074"/>
                </a:cubicBezTo>
                <a:cubicBezTo>
                  <a:pt x="1790" y="1070"/>
                  <a:pt x="1793" y="1067"/>
                  <a:pt x="1797" y="1067"/>
                </a:cubicBezTo>
                <a:cubicBezTo>
                  <a:pt x="1843" y="1067"/>
                  <a:pt x="1843" y="1067"/>
                  <a:pt x="1843" y="1067"/>
                </a:cubicBezTo>
                <a:cubicBezTo>
                  <a:pt x="1855" y="1067"/>
                  <a:pt x="1864" y="1057"/>
                  <a:pt x="1864" y="1045"/>
                </a:cubicBezTo>
                <a:cubicBezTo>
                  <a:pt x="1864" y="1033"/>
                  <a:pt x="1855" y="1024"/>
                  <a:pt x="1843" y="1024"/>
                </a:cubicBezTo>
                <a:cubicBezTo>
                  <a:pt x="1791" y="1023"/>
                  <a:pt x="1791" y="1023"/>
                  <a:pt x="1791" y="1023"/>
                </a:cubicBezTo>
                <a:cubicBezTo>
                  <a:pt x="1787" y="1023"/>
                  <a:pt x="1784" y="1020"/>
                  <a:pt x="1784" y="1016"/>
                </a:cubicBezTo>
                <a:cubicBezTo>
                  <a:pt x="1784" y="1012"/>
                  <a:pt x="1787" y="1009"/>
                  <a:pt x="1791" y="1009"/>
                </a:cubicBezTo>
                <a:cubicBezTo>
                  <a:pt x="1876" y="1009"/>
                  <a:pt x="1876" y="1009"/>
                  <a:pt x="1876" y="1009"/>
                </a:cubicBezTo>
                <a:cubicBezTo>
                  <a:pt x="1945" y="1009"/>
                  <a:pt x="2002" y="955"/>
                  <a:pt x="2008" y="887"/>
                </a:cubicBezTo>
                <a:cubicBezTo>
                  <a:pt x="2015" y="884"/>
                  <a:pt x="2020" y="878"/>
                  <a:pt x="2020" y="870"/>
                </a:cubicBezTo>
                <a:cubicBezTo>
                  <a:pt x="2020" y="860"/>
                  <a:pt x="2011" y="851"/>
                  <a:pt x="2001" y="851"/>
                </a:cubicBezTo>
                <a:close/>
                <a:moveTo>
                  <a:pt x="868" y="358"/>
                </a:moveTo>
                <a:cubicBezTo>
                  <a:pt x="766" y="358"/>
                  <a:pt x="766" y="358"/>
                  <a:pt x="766" y="358"/>
                </a:cubicBezTo>
                <a:cubicBezTo>
                  <a:pt x="754" y="358"/>
                  <a:pt x="744" y="368"/>
                  <a:pt x="744" y="380"/>
                </a:cubicBezTo>
                <a:cubicBezTo>
                  <a:pt x="744" y="392"/>
                  <a:pt x="754" y="402"/>
                  <a:pt x="766" y="402"/>
                </a:cubicBezTo>
                <a:cubicBezTo>
                  <a:pt x="804" y="402"/>
                  <a:pt x="804" y="402"/>
                  <a:pt x="804" y="402"/>
                </a:cubicBezTo>
                <a:cubicBezTo>
                  <a:pt x="809" y="402"/>
                  <a:pt x="812" y="405"/>
                  <a:pt x="812" y="409"/>
                </a:cubicBezTo>
                <a:cubicBezTo>
                  <a:pt x="812" y="413"/>
                  <a:pt x="809" y="416"/>
                  <a:pt x="804" y="416"/>
                </a:cubicBezTo>
                <a:cubicBezTo>
                  <a:pt x="768" y="416"/>
                  <a:pt x="768" y="416"/>
                  <a:pt x="768" y="416"/>
                </a:cubicBezTo>
                <a:cubicBezTo>
                  <a:pt x="756" y="416"/>
                  <a:pt x="747" y="426"/>
                  <a:pt x="747" y="438"/>
                </a:cubicBezTo>
                <a:cubicBezTo>
                  <a:pt x="747" y="450"/>
                  <a:pt x="756" y="459"/>
                  <a:pt x="768" y="459"/>
                </a:cubicBezTo>
                <a:cubicBezTo>
                  <a:pt x="969" y="459"/>
                  <a:pt x="969" y="459"/>
                  <a:pt x="969" y="459"/>
                </a:cubicBezTo>
                <a:cubicBezTo>
                  <a:pt x="973" y="459"/>
                  <a:pt x="977" y="463"/>
                  <a:pt x="977" y="467"/>
                </a:cubicBezTo>
                <a:cubicBezTo>
                  <a:pt x="977" y="471"/>
                  <a:pt x="973" y="474"/>
                  <a:pt x="969" y="474"/>
                </a:cubicBezTo>
                <a:cubicBezTo>
                  <a:pt x="846" y="474"/>
                  <a:pt x="846" y="474"/>
                  <a:pt x="846" y="474"/>
                </a:cubicBezTo>
                <a:cubicBezTo>
                  <a:pt x="834" y="474"/>
                  <a:pt x="824" y="484"/>
                  <a:pt x="824" y="496"/>
                </a:cubicBezTo>
                <a:cubicBezTo>
                  <a:pt x="824" y="507"/>
                  <a:pt x="834" y="517"/>
                  <a:pt x="846" y="517"/>
                </a:cubicBezTo>
                <a:cubicBezTo>
                  <a:pt x="972" y="517"/>
                  <a:pt x="972" y="517"/>
                  <a:pt x="972" y="517"/>
                </a:cubicBezTo>
                <a:cubicBezTo>
                  <a:pt x="976" y="517"/>
                  <a:pt x="979" y="520"/>
                  <a:pt x="979" y="524"/>
                </a:cubicBezTo>
                <a:cubicBezTo>
                  <a:pt x="979" y="529"/>
                  <a:pt x="976" y="532"/>
                  <a:pt x="972" y="532"/>
                </a:cubicBezTo>
                <a:cubicBezTo>
                  <a:pt x="805" y="532"/>
                  <a:pt x="805" y="532"/>
                  <a:pt x="805" y="532"/>
                </a:cubicBezTo>
                <a:cubicBezTo>
                  <a:pt x="793" y="532"/>
                  <a:pt x="783" y="541"/>
                  <a:pt x="783" y="553"/>
                </a:cubicBezTo>
                <a:cubicBezTo>
                  <a:pt x="783" y="565"/>
                  <a:pt x="793" y="575"/>
                  <a:pt x="805" y="575"/>
                </a:cubicBezTo>
                <a:cubicBezTo>
                  <a:pt x="860" y="575"/>
                  <a:pt x="860" y="575"/>
                  <a:pt x="860" y="575"/>
                </a:cubicBezTo>
                <a:cubicBezTo>
                  <a:pt x="864" y="575"/>
                  <a:pt x="867" y="578"/>
                  <a:pt x="867" y="582"/>
                </a:cubicBezTo>
                <a:cubicBezTo>
                  <a:pt x="867" y="586"/>
                  <a:pt x="864" y="590"/>
                  <a:pt x="860" y="590"/>
                </a:cubicBezTo>
                <a:cubicBezTo>
                  <a:pt x="805" y="590"/>
                  <a:pt x="805" y="590"/>
                  <a:pt x="805" y="590"/>
                </a:cubicBezTo>
                <a:cubicBezTo>
                  <a:pt x="793" y="590"/>
                  <a:pt x="783" y="599"/>
                  <a:pt x="783" y="611"/>
                </a:cubicBezTo>
                <a:cubicBezTo>
                  <a:pt x="783" y="623"/>
                  <a:pt x="793" y="633"/>
                  <a:pt x="805" y="633"/>
                </a:cubicBezTo>
                <a:cubicBezTo>
                  <a:pt x="1011" y="633"/>
                  <a:pt x="1011" y="633"/>
                  <a:pt x="1011" y="633"/>
                </a:cubicBezTo>
                <a:cubicBezTo>
                  <a:pt x="1015" y="633"/>
                  <a:pt x="1018" y="636"/>
                  <a:pt x="1018" y="640"/>
                </a:cubicBezTo>
                <a:cubicBezTo>
                  <a:pt x="1018" y="644"/>
                  <a:pt x="1015" y="647"/>
                  <a:pt x="1011" y="647"/>
                </a:cubicBezTo>
                <a:cubicBezTo>
                  <a:pt x="763" y="647"/>
                  <a:pt x="763" y="647"/>
                  <a:pt x="763" y="647"/>
                </a:cubicBezTo>
                <a:cubicBezTo>
                  <a:pt x="751" y="647"/>
                  <a:pt x="741" y="657"/>
                  <a:pt x="741" y="669"/>
                </a:cubicBezTo>
                <a:cubicBezTo>
                  <a:pt x="741" y="681"/>
                  <a:pt x="751" y="691"/>
                  <a:pt x="763" y="691"/>
                </a:cubicBezTo>
                <a:cubicBezTo>
                  <a:pt x="1046" y="691"/>
                  <a:pt x="1046" y="691"/>
                  <a:pt x="1046" y="691"/>
                </a:cubicBezTo>
                <a:cubicBezTo>
                  <a:pt x="1050" y="691"/>
                  <a:pt x="1054" y="694"/>
                  <a:pt x="1054" y="698"/>
                </a:cubicBezTo>
                <a:cubicBezTo>
                  <a:pt x="1054" y="702"/>
                  <a:pt x="1050" y="705"/>
                  <a:pt x="1046" y="705"/>
                </a:cubicBezTo>
                <a:cubicBezTo>
                  <a:pt x="791" y="705"/>
                  <a:pt x="791" y="705"/>
                  <a:pt x="791" y="705"/>
                </a:cubicBezTo>
                <a:cubicBezTo>
                  <a:pt x="779" y="705"/>
                  <a:pt x="770" y="715"/>
                  <a:pt x="770" y="727"/>
                </a:cubicBezTo>
                <a:cubicBezTo>
                  <a:pt x="770" y="739"/>
                  <a:pt x="779" y="748"/>
                  <a:pt x="791" y="748"/>
                </a:cubicBezTo>
                <a:cubicBezTo>
                  <a:pt x="1104" y="748"/>
                  <a:pt x="1104" y="748"/>
                  <a:pt x="1104" y="748"/>
                </a:cubicBezTo>
                <a:cubicBezTo>
                  <a:pt x="1108" y="748"/>
                  <a:pt x="1111" y="752"/>
                  <a:pt x="1111" y="756"/>
                </a:cubicBezTo>
                <a:cubicBezTo>
                  <a:pt x="1111" y="760"/>
                  <a:pt x="1108" y="763"/>
                  <a:pt x="1104" y="763"/>
                </a:cubicBezTo>
                <a:cubicBezTo>
                  <a:pt x="905" y="763"/>
                  <a:pt x="905" y="763"/>
                  <a:pt x="905" y="763"/>
                </a:cubicBezTo>
                <a:cubicBezTo>
                  <a:pt x="893" y="763"/>
                  <a:pt x="883" y="773"/>
                  <a:pt x="883" y="785"/>
                </a:cubicBezTo>
                <a:cubicBezTo>
                  <a:pt x="883" y="797"/>
                  <a:pt x="893" y="806"/>
                  <a:pt x="905" y="806"/>
                </a:cubicBezTo>
                <a:cubicBezTo>
                  <a:pt x="1049" y="806"/>
                  <a:pt x="1049" y="806"/>
                  <a:pt x="1049" y="806"/>
                </a:cubicBezTo>
                <a:cubicBezTo>
                  <a:pt x="1053" y="806"/>
                  <a:pt x="1057" y="810"/>
                  <a:pt x="1057" y="814"/>
                </a:cubicBezTo>
                <a:cubicBezTo>
                  <a:pt x="1057" y="818"/>
                  <a:pt x="1053" y="821"/>
                  <a:pt x="1049" y="821"/>
                </a:cubicBezTo>
                <a:cubicBezTo>
                  <a:pt x="914" y="821"/>
                  <a:pt x="914" y="821"/>
                  <a:pt x="914" y="821"/>
                </a:cubicBezTo>
                <a:cubicBezTo>
                  <a:pt x="902" y="821"/>
                  <a:pt x="892" y="831"/>
                  <a:pt x="892" y="842"/>
                </a:cubicBezTo>
                <a:cubicBezTo>
                  <a:pt x="892" y="854"/>
                  <a:pt x="902" y="864"/>
                  <a:pt x="914" y="864"/>
                </a:cubicBezTo>
                <a:cubicBezTo>
                  <a:pt x="1053" y="864"/>
                  <a:pt x="1053" y="864"/>
                  <a:pt x="1053" y="864"/>
                </a:cubicBezTo>
                <a:cubicBezTo>
                  <a:pt x="1057" y="864"/>
                  <a:pt x="1061" y="867"/>
                  <a:pt x="1061" y="871"/>
                </a:cubicBezTo>
                <a:cubicBezTo>
                  <a:pt x="1061" y="875"/>
                  <a:pt x="1057" y="879"/>
                  <a:pt x="1053" y="879"/>
                </a:cubicBezTo>
                <a:cubicBezTo>
                  <a:pt x="919" y="879"/>
                  <a:pt x="919" y="879"/>
                  <a:pt x="919" y="879"/>
                </a:cubicBezTo>
                <a:cubicBezTo>
                  <a:pt x="907" y="879"/>
                  <a:pt x="898" y="888"/>
                  <a:pt x="898" y="900"/>
                </a:cubicBezTo>
                <a:cubicBezTo>
                  <a:pt x="898" y="912"/>
                  <a:pt x="907" y="922"/>
                  <a:pt x="919" y="922"/>
                </a:cubicBezTo>
                <a:cubicBezTo>
                  <a:pt x="1017" y="922"/>
                  <a:pt x="1017" y="922"/>
                  <a:pt x="1017" y="922"/>
                </a:cubicBezTo>
                <a:cubicBezTo>
                  <a:pt x="1021" y="922"/>
                  <a:pt x="1024" y="925"/>
                  <a:pt x="1024" y="929"/>
                </a:cubicBezTo>
                <a:cubicBezTo>
                  <a:pt x="1024" y="933"/>
                  <a:pt x="1021" y="936"/>
                  <a:pt x="1017" y="936"/>
                </a:cubicBezTo>
                <a:cubicBezTo>
                  <a:pt x="941" y="936"/>
                  <a:pt x="941" y="936"/>
                  <a:pt x="941" y="936"/>
                </a:cubicBezTo>
                <a:cubicBezTo>
                  <a:pt x="929" y="936"/>
                  <a:pt x="919" y="946"/>
                  <a:pt x="919" y="958"/>
                </a:cubicBezTo>
                <a:cubicBezTo>
                  <a:pt x="919" y="970"/>
                  <a:pt x="929" y="980"/>
                  <a:pt x="941" y="980"/>
                </a:cubicBezTo>
                <a:cubicBezTo>
                  <a:pt x="979" y="980"/>
                  <a:pt x="979" y="980"/>
                  <a:pt x="979" y="980"/>
                </a:cubicBezTo>
                <a:cubicBezTo>
                  <a:pt x="983" y="980"/>
                  <a:pt x="986" y="983"/>
                  <a:pt x="986" y="987"/>
                </a:cubicBezTo>
                <a:cubicBezTo>
                  <a:pt x="986" y="991"/>
                  <a:pt x="983" y="994"/>
                  <a:pt x="979" y="994"/>
                </a:cubicBezTo>
                <a:cubicBezTo>
                  <a:pt x="976" y="994"/>
                  <a:pt x="976" y="994"/>
                  <a:pt x="976" y="994"/>
                </a:cubicBezTo>
                <a:cubicBezTo>
                  <a:pt x="956" y="994"/>
                  <a:pt x="940" y="1010"/>
                  <a:pt x="940" y="1030"/>
                </a:cubicBezTo>
                <a:cubicBezTo>
                  <a:pt x="940" y="1050"/>
                  <a:pt x="956" y="1066"/>
                  <a:pt x="976" y="1066"/>
                </a:cubicBezTo>
                <a:cubicBezTo>
                  <a:pt x="1017" y="1066"/>
                  <a:pt x="1017" y="1066"/>
                  <a:pt x="1017" y="1066"/>
                </a:cubicBezTo>
                <a:cubicBezTo>
                  <a:pt x="1029" y="1066"/>
                  <a:pt x="1039" y="1076"/>
                  <a:pt x="1039" y="1088"/>
                </a:cubicBezTo>
                <a:cubicBezTo>
                  <a:pt x="1039" y="1100"/>
                  <a:pt x="1029" y="1110"/>
                  <a:pt x="1017" y="1110"/>
                </a:cubicBezTo>
                <a:cubicBezTo>
                  <a:pt x="443" y="1110"/>
                  <a:pt x="443" y="1110"/>
                  <a:pt x="443" y="1110"/>
                </a:cubicBezTo>
                <a:cubicBezTo>
                  <a:pt x="439" y="1110"/>
                  <a:pt x="436" y="1107"/>
                  <a:pt x="436" y="1103"/>
                </a:cubicBezTo>
                <a:cubicBezTo>
                  <a:pt x="436" y="1099"/>
                  <a:pt x="439" y="1095"/>
                  <a:pt x="443" y="1095"/>
                </a:cubicBezTo>
                <a:cubicBezTo>
                  <a:pt x="472" y="1095"/>
                  <a:pt x="472" y="1095"/>
                  <a:pt x="472" y="1095"/>
                </a:cubicBezTo>
                <a:cubicBezTo>
                  <a:pt x="484" y="1095"/>
                  <a:pt x="493" y="1086"/>
                  <a:pt x="493" y="1074"/>
                </a:cubicBezTo>
                <a:cubicBezTo>
                  <a:pt x="493" y="1062"/>
                  <a:pt x="484" y="1052"/>
                  <a:pt x="472" y="1052"/>
                </a:cubicBezTo>
                <a:cubicBezTo>
                  <a:pt x="443" y="1052"/>
                  <a:pt x="443" y="1052"/>
                  <a:pt x="443" y="1052"/>
                </a:cubicBezTo>
                <a:cubicBezTo>
                  <a:pt x="439" y="1052"/>
                  <a:pt x="436" y="1049"/>
                  <a:pt x="436" y="1045"/>
                </a:cubicBezTo>
                <a:cubicBezTo>
                  <a:pt x="436" y="1041"/>
                  <a:pt x="439" y="1037"/>
                  <a:pt x="443" y="1037"/>
                </a:cubicBezTo>
                <a:cubicBezTo>
                  <a:pt x="495" y="1037"/>
                  <a:pt x="495" y="1037"/>
                  <a:pt x="495" y="1037"/>
                </a:cubicBezTo>
                <a:cubicBezTo>
                  <a:pt x="507" y="1037"/>
                  <a:pt x="517" y="1028"/>
                  <a:pt x="517" y="1016"/>
                </a:cubicBezTo>
                <a:cubicBezTo>
                  <a:pt x="517" y="1004"/>
                  <a:pt x="507" y="994"/>
                  <a:pt x="495" y="994"/>
                </a:cubicBezTo>
                <a:cubicBezTo>
                  <a:pt x="438" y="994"/>
                  <a:pt x="438" y="994"/>
                  <a:pt x="438" y="994"/>
                </a:cubicBezTo>
                <a:cubicBezTo>
                  <a:pt x="434" y="994"/>
                  <a:pt x="431" y="991"/>
                  <a:pt x="431" y="987"/>
                </a:cubicBezTo>
                <a:cubicBezTo>
                  <a:pt x="431" y="983"/>
                  <a:pt x="434" y="980"/>
                  <a:pt x="438" y="980"/>
                </a:cubicBezTo>
                <a:cubicBezTo>
                  <a:pt x="551" y="980"/>
                  <a:pt x="551" y="980"/>
                  <a:pt x="551" y="980"/>
                </a:cubicBezTo>
                <a:cubicBezTo>
                  <a:pt x="563" y="980"/>
                  <a:pt x="572" y="970"/>
                  <a:pt x="572" y="958"/>
                </a:cubicBezTo>
                <a:cubicBezTo>
                  <a:pt x="572" y="946"/>
                  <a:pt x="563" y="936"/>
                  <a:pt x="551" y="936"/>
                </a:cubicBezTo>
                <a:cubicBezTo>
                  <a:pt x="446" y="936"/>
                  <a:pt x="446" y="936"/>
                  <a:pt x="446" y="936"/>
                </a:cubicBezTo>
                <a:cubicBezTo>
                  <a:pt x="442" y="936"/>
                  <a:pt x="439" y="933"/>
                  <a:pt x="439" y="929"/>
                </a:cubicBezTo>
                <a:cubicBezTo>
                  <a:pt x="439" y="925"/>
                  <a:pt x="442" y="922"/>
                  <a:pt x="446" y="922"/>
                </a:cubicBezTo>
                <a:cubicBezTo>
                  <a:pt x="593" y="922"/>
                  <a:pt x="593" y="922"/>
                  <a:pt x="593" y="922"/>
                </a:cubicBezTo>
                <a:cubicBezTo>
                  <a:pt x="605" y="922"/>
                  <a:pt x="614" y="912"/>
                  <a:pt x="614" y="900"/>
                </a:cubicBezTo>
                <a:cubicBezTo>
                  <a:pt x="614" y="888"/>
                  <a:pt x="605" y="879"/>
                  <a:pt x="593" y="879"/>
                </a:cubicBezTo>
                <a:cubicBezTo>
                  <a:pt x="417" y="879"/>
                  <a:pt x="417" y="879"/>
                  <a:pt x="417" y="879"/>
                </a:cubicBezTo>
                <a:cubicBezTo>
                  <a:pt x="413" y="879"/>
                  <a:pt x="410" y="875"/>
                  <a:pt x="410" y="871"/>
                </a:cubicBezTo>
                <a:cubicBezTo>
                  <a:pt x="410" y="867"/>
                  <a:pt x="413" y="864"/>
                  <a:pt x="417" y="864"/>
                </a:cubicBezTo>
                <a:cubicBezTo>
                  <a:pt x="607" y="864"/>
                  <a:pt x="607" y="864"/>
                  <a:pt x="607" y="864"/>
                </a:cubicBezTo>
                <a:cubicBezTo>
                  <a:pt x="619" y="864"/>
                  <a:pt x="629" y="854"/>
                  <a:pt x="629" y="842"/>
                </a:cubicBezTo>
                <a:cubicBezTo>
                  <a:pt x="629" y="831"/>
                  <a:pt x="619" y="821"/>
                  <a:pt x="607" y="821"/>
                </a:cubicBezTo>
                <a:cubicBezTo>
                  <a:pt x="377" y="821"/>
                  <a:pt x="377" y="821"/>
                  <a:pt x="377" y="821"/>
                </a:cubicBezTo>
                <a:cubicBezTo>
                  <a:pt x="373" y="821"/>
                  <a:pt x="370" y="818"/>
                  <a:pt x="370" y="814"/>
                </a:cubicBezTo>
                <a:cubicBezTo>
                  <a:pt x="370" y="810"/>
                  <a:pt x="373" y="806"/>
                  <a:pt x="377" y="806"/>
                </a:cubicBezTo>
                <a:cubicBezTo>
                  <a:pt x="529" y="806"/>
                  <a:pt x="529" y="806"/>
                  <a:pt x="529" y="806"/>
                </a:cubicBezTo>
                <a:cubicBezTo>
                  <a:pt x="541" y="806"/>
                  <a:pt x="551" y="797"/>
                  <a:pt x="551" y="785"/>
                </a:cubicBezTo>
                <a:cubicBezTo>
                  <a:pt x="551" y="773"/>
                  <a:pt x="541" y="763"/>
                  <a:pt x="529" y="763"/>
                </a:cubicBezTo>
                <a:cubicBezTo>
                  <a:pt x="337" y="763"/>
                  <a:pt x="337" y="763"/>
                  <a:pt x="337" y="763"/>
                </a:cubicBezTo>
                <a:cubicBezTo>
                  <a:pt x="333" y="763"/>
                  <a:pt x="330" y="760"/>
                  <a:pt x="330" y="756"/>
                </a:cubicBezTo>
                <a:cubicBezTo>
                  <a:pt x="330" y="752"/>
                  <a:pt x="333" y="748"/>
                  <a:pt x="337" y="748"/>
                </a:cubicBezTo>
                <a:cubicBezTo>
                  <a:pt x="353" y="748"/>
                  <a:pt x="353" y="748"/>
                  <a:pt x="353" y="748"/>
                </a:cubicBezTo>
                <a:cubicBezTo>
                  <a:pt x="365" y="748"/>
                  <a:pt x="375" y="739"/>
                  <a:pt x="375" y="727"/>
                </a:cubicBezTo>
                <a:cubicBezTo>
                  <a:pt x="375" y="715"/>
                  <a:pt x="365" y="705"/>
                  <a:pt x="353" y="705"/>
                </a:cubicBezTo>
                <a:cubicBezTo>
                  <a:pt x="273" y="705"/>
                  <a:pt x="273" y="705"/>
                  <a:pt x="273" y="705"/>
                </a:cubicBezTo>
                <a:cubicBezTo>
                  <a:pt x="269" y="705"/>
                  <a:pt x="266" y="702"/>
                  <a:pt x="266" y="698"/>
                </a:cubicBezTo>
                <a:cubicBezTo>
                  <a:pt x="266" y="694"/>
                  <a:pt x="269" y="691"/>
                  <a:pt x="273" y="691"/>
                </a:cubicBezTo>
                <a:cubicBezTo>
                  <a:pt x="276" y="691"/>
                  <a:pt x="276" y="691"/>
                  <a:pt x="276" y="691"/>
                </a:cubicBezTo>
                <a:cubicBezTo>
                  <a:pt x="288" y="691"/>
                  <a:pt x="297" y="681"/>
                  <a:pt x="297" y="669"/>
                </a:cubicBezTo>
                <a:cubicBezTo>
                  <a:pt x="297" y="657"/>
                  <a:pt x="288" y="647"/>
                  <a:pt x="276" y="647"/>
                </a:cubicBezTo>
                <a:cubicBezTo>
                  <a:pt x="236" y="647"/>
                  <a:pt x="236" y="647"/>
                  <a:pt x="236" y="647"/>
                </a:cubicBezTo>
                <a:cubicBezTo>
                  <a:pt x="232" y="647"/>
                  <a:pt x="229" y="644"/>
                  <a:pt x="229" y="640"/>
                </a:cubicBezTo>
                <a:cubicBezTo>
                  <a:pt x="229" y="636"/>
                  <a:pt x="232" y="633"/>
                  <a:pt x="236" y="633"/>
                </a:cubicBezTo>
                <a:cubicBezTo>
                  <a:pt x="266" y="633"/>
                  <a:pt x="266" y="633"/>
                  <a:pt x="266" y="633"/>
                </a:cubicBezTo>
                <a:cubicBezTo>
                  <a:pt x="278" y="633"/>
                  <a:pt x="288" y="623"/>
                  <a:pt x="288" y="611"/>
                </a:cubicBezTo>
                <a:cubicBezTo>
                  <a:pt x="288" y="599"/>
                  <a:pt x="278" y="590"/>
                  <a:pt x="266" y="590"/>
                </a:cubicBezTo>
                <a:cubicBezTo>
                  <a:pt x="190" y="590"/>
                  <a:pt x="190" y="590"/>
                  <a:pt x="190" y="590"/>
                </a:cubicBezTo>
                <a:cubicBezTo>
                  <a:pt x="186" y="590"/>
                  <a:pt x="182" y="586"/>
                  <a:pt x="182" y="582"/>
                </a:cubicBezTo>
                <a:cubicBezTo>
                  <a:pt x="182" y="578"/>
                  <a:pt x="186" y="575"/>
                  <a:pt x="190" y="575"/>
                </a:cubicBezTo>
                <a:cubicBezTo>
                  <a:pt x="381" y="575"/>
                  <a:pt x="381" y="575"/>
                  <a:pt x="381" y="575"/>
                </a:cubicBezTo>
                <a:cubicBezTo>
                  <a:pt x="393" y="575"/>
                  <a:pt x="402" y="565"/>
                  <a:pt x="402" y="553"/>
                </a:cubicBezTo>
                <a:cubicBezTo>
                  <a:pt x="402" y="541"/>
                  <a:pt x="393" y="532"/>
                  <a:pt x="381" y="532"/>
                </a:cubicBezTo>
                <a:cubicBezTo>
                  <a:pt x="162" y="532"/>
                  <a:pt x="162" y="532"/>
                  <a:pt x="162" y="532"/>
                </a:cubicBezTo>
                <a:cubicBezTo>
                  <a:pt x="158" y="532"/>
                  <a:pt x="154" y="529"/>
                  <a:pt x="154" y="524"/>
                </a:cubicBezTo>
                <a:cubicBezTo>
                  <a:pt x="154" y="520"/>
                  <a:pt x="158" y="517"/>
                  <a:pt x="162" y="517"/>
                </a:cubicBezTo>
                <a:cubicBezTo>
                  <a:pt x="433" y="517"/>
                  <a:pt x="433" y="517"/>
                  <a:pt x="433" y="517"/>
                </a:cubicBezTo>
                <a:cubicBezTo>
                  <a:pt x="445" y="517"/>
                  <a:pt x="454" y="507"/>
                  <a:pt x="454" y="496"/>
                </a:cubicBezTo>
                <a:cubicBezTo>
                  <a:pt x="454" y="484"/>
                  <a:pt x="445" y="474"/>
                  <a:pt x="433" y="474"/>
                </a:cubicBezTo>
                <a:cubicBezTo>
                  <a:pt x="180" y="474"/>
                  <a:pt x="180" y="474"/>
                  <a:pt x="180" y="474"/>
                </a:cubicBezTo>
                <a:cubicBezTo>
                  <a:pt x="176" y="474"/>
                  <a:pt x="173" y="471"/>
                  <a:pt x="173" y="467"/>
                </a:cubicBezTo>
                <a:cubicBezTo>
                  <a:pt x="173" y="463"/>
                  <a:pt x="176" y="459"/>
                  <a:pt x="180" y="459"/>
                </a:cubicBezTo>
                <a:cubicBezTo>
                  <a:pt x="518" y="459"/>
                  <a:pt x="518" y="459"/>
                  <a:pt x="518" y="459"/>
                </a:cubicBezTo>
                <a:cubicBezTo>
                  <a:pt x="530" y="459"/>
                  <a:pt x="540" y="450"/>
                  <a:pt x="540" y="438"/>
                </a:cubicBezTo>
                <a:cubicBezTo>
                  <a:pt x="540" y="426"/>
                  <a:pt x="530" y="416"/>
                  <a:pt x="518" y="416"/>
                </a:cubicBezTo>
                <a:cubicBezTo>
                  <a:pt x="164" y="416"/>
                  <a:pt x="164" y="416"/>
                  <a:pt x="164" y="416"/>
                </a:cubicBezTo>
                <a:cubicBezTo>
                  <a:pt x="160" y="416"/>
                  <a:pt x="156" y="413"/>
                  <a:pt x="156" y="409"/>
                </a:cubicBezTo>
                <a:cubicBezTo>
                  <a:pt x="156" y="405"/>
                  <a:pt x="160" y="402"/>
                  <a:pt x="164" y="402"/>
                </a:cubicBezTo>
                <a:cubicBezTo>
                  <a:pt x="522" y="402"/>
                  <a:pt x="522" y="402"/>
                  <a:pt x="522" y="402"/>
                </a:cubicBezTo>
                <a:cubicBezTo>
                  <a:pt x="534" y="402"/>
                  <a:pt x="544" y="392"/>
                  <a:pt x="544" y="380"/>
                </a:cubicBezTo>
                <a:cubicBezTo>
                  <a:pt x="544" y="378"/>
                  <a:pt x="543" y="375"/>
                  <a:pt x="543" y="373"/>
                </a:cubicBezTo>
                <a:cubicBezTo>
                  <a:pt x="625" y="373"/>
                  <a:pt x="625" y="373"/>
                  <a:pt x="625" y="373"/>
                </a:cubicBezTo>
                <a:cubicBezTo>
                  <a:pt x="636" y="373"/>
                  <a:pt x="646" y="363"/>
                  <a:pt x="646" y="351"/>
                </a:cubicBezTo>
                <a:cubicBezTo>
                  <a:pt x="646" y="339"/>
                  <a:pt x="636" y="330"/>
                  <a:pt x="625" y="330"/>
                </a:cubicBezTo>
                <a:cubicBezTo>
                  <a:pt x="601" y="330"/>
                  <a:pt x="601" y="330"/>
                  <a:pt x="601" y="330"/>
                </a:cubicBezTo>
                <a:cubicBezTo>
                  <a:pt x="597" y="330"/>
                  <a:pt x="594" y="326"/>
                  <a:pt x="594" y="322"/>
                </a:cubicBezTo>
                <a:cubicBezTo>
                  <a:pt x="594" y="318"/>
                  <a:pt x="597" y="315"/>
                  <a:pt x="601" y="315"/>
                </a:cubicBezTo>
                <a:cubicBezTo>
                  <a:pt x="721" y="315"/>
                  <a:pt x="721" y="315"/>
                  <a:pt x="721" y="315"/>
                </a:cubicBezTo>
                <a:cubicBezTo>
                  <a:pt x="733" y="315"/>
                  <a:pt x="743" y="305"/>
                  <a:pt x="743" y="294"/>
                </a:cubicBezTo>
                <a:cubicBezTo>
                  <a:pt x="743" y="282"/>
                  <a:pt x="733" y="272"/>
                  <a:pt x="721" y="272"/>
                </a:cubicBezTo>
                <a:cubicBezTo>
                  <a:pt x="600" y="272"/>
                  <a:pt x="600" y="272"/>
                  <a:pt x="600" y="272"/>
                </a:cubicBezTo>
                <a:cubicBezTo>
                  <a:pt x="596" y="272"/>
                  <a:pt x="593" y="269"/>
                  <a:pt x="593" y="265"/>
                </a:cubicBezTo>
                <a:cubicBezTo>
                  <a:pt x="593" y="261"/>
                  <a:pt x="596" y="257"/>
                  <a:pt x="600" y="257"/>
                </a:cubicBezTo>
                <a:cubicBezTo>
                  <a:pt x="734" y="257"/>
                  <a:pt x="734" y="257"/>
                  <a:pt x="734" y="257"/>
                </a:cubicBezTo>
                <a:cubicBezTo>
                  <a:pt x="746" y="257"/>
                  <a:pt x="756" y="248"/>
                  <a:pt x="756" y="236"/>
                </a:cubicBezTo>
                <a:cubicBezTo>
                  <a:pt x="756" y="224"/>
                  <a:pt x="746" y="214"/>
                  <a:pt x="734" y="214"/>
                </a:cubicBezTo>
                <a:cubicBezTo>
                  <a:pt x="581" y="214"/>
                  <a:pt x="581" y="214"/>
                  <a:pt x="581" y="214"/>
                </a:cubicBezTo>
                <a:cubicBezTo>
                  <a:pt x="577" y="214"/>
                  <a:pt x="573" y="211"/>
                  <a:pt x="573" y="207"/>
                </a:cubicBezTo>
                <a:cubicBezTo>
                  <a:pt x="573" y="203"/>
                  <a:pt x="577" y="200"/>
                  <a:pt x="581" y="200"/>
                </a:cubicBezTo>
                <a:cubicBezTo>
                  <a:pt x="749" y="200"/>
                  <a:pt x="749" y="200"/>
                  <a:pt x="749" y="200"/>
                </a:cubicBezTo>
                <a:cubicBezTo>
                  <a:pt x="760" y="200"/>
                  <a:pt x="770" y="190"/>
                  <a:pt x="770" y="178"/>
                </a:cubicBezTo>
                <a:cubicBezTo>
                  <a:pt x="770" y="166"/>
                  <a:pt x="760" y="156"/>
                  <a:pt x="749" y="156"/>
                </a:cubicBezTo>
                <a:cubicBezTo>
                  <a:pt x="561" y="156"/>
                  <a:pt x="561" y="156"/>
                  <a:pt x="561" y="156"/>
                </a:cubicBezTo>
                <a:cubicBezTo>
                  <a:pt x="557" y="156"/>
                  <a:pt x="554" y="153"/>
                  <a:pt x="554" y="149"/>
                </a:cubicBezTo>
                <a:cubicBezTo>
                  <a:pt x="554" y="145"/>
                  <a:pt x="557" y="142"/>
                  <a:pt x="561" y="142"/>
                </a:cubicBezTo>
                <a:cubicBezTo>
                  <a:pt x="754" y="142"/>
                  <a:pt x="754" y="142"/>
                  <a:pt x="754" y="142"/>
                </a:cubicBezTo>
                <a:cubicBezTo>
                  <a:pt x="766" y="142"/>
                  <a:pt x="776" y="132"/>
                  <a:pt x="776" y="120"/>
                </a:cubicBezTo>
                <a:cubicBezTo>
                  <a:pt x="776" y="108"/>
                  <a:pt x="766" y="99"/>
                  <a:pt x="754" y="99"/>
                </a:cubicBezTo>
                <a:cubicBezTo>
                  <a:pt x="622" y="99"/>
                  <a:pt x="622" y="99"/>
                  <a:pt x="622" y="99"/>
                </a:cubicBezTo>
                <a:cubicBezTo>
                  <a:pt x="618" y="99"/>
                  <a:pt x="614" y="95"/>
                  <a:pt x="614" y="91"/>
                </a:cubicBezTo>
                <a:cubicBezTo>
                  <a:pt x="614" y="87"/>
                  <a:pt x="618" y="84"/>
                  <a:pt x="622" y="84"/>
                </a:cubicBezTo>
                <a:cubicBezTo>
                  <a:pt x="1237" y="84"/>
                  <a:pt x="1237" y="84"/>
                  <a:pt x="1237" y="84"/>
                </a:cubicBezTo>
                <a:cubicBezTo>
                  <a:pt x="1241" y="84"/>
                  <a:pt x="1244" y="87"/>
                  <a:pt x="1244" y="91"/>
                </a:cubicBezTo>
                <a:cubicBezTo>
                  <a:pt x="1244" y="95"/>
                  <a:pt x="1241" y="99"/>
                  <a:pt x="1237" y="99"/>
                </a:cubicBezTo>
                <a:cubicBezTo>
                  <a:pt x="1225" y="99"/>
                  <a:pt x="1225" y="99"/>
                  <a:pt x="1225" y="99"/>
                </a:cubicBezTo>
                <a:cubicBezTo>
                  <a:pt x="1213" y="99"/>
                  <a:pt x="1203" y="108"/>
                  <a:pt x="1203" y="120"/>
                </a:cubicBezTo>
                <a:cubicBezTo>
                  <a:pt x="1203" y="132"/>
                  <a:pt x="1213" y="142"/>
                  <a:pt x="1225" y="142"/>
                </a:cubicBezTo>
                <a:cubicBezTo>
                  <a:pt x="1693" y="142"/>
                  <a:pt x="1693" y="142"/>
                  <a:pt x="1693" y="142"/>
                </a:cubicBezTo>
                <a:cubicBezTo>
                  <a:pt x="1697" y="142"/>
                  <a:pt x="1701" y="145"/>
                  <a:pt x="1701" y="149"/>
                </a:cubicBezTo>
                <a:cubicBezTo>
                  <a:pt x="1701" y="153"/>
                  <a:pt x="1697" y="156"/>
                  <a:pt x="1693" y="156"/>
                </a:cubicBezTo>
                <a:cubicBezTo>
                  <a:pt x="1075" y="156"/>
                  <a:pt x="1075" y="156"/>
                  <a:pt x="1075" y="156"/>
                </a:cubicBezTo>
                <a:cubicBezTo>
                  <a:pt x="1063" y="156"/>
                  <a:pt x="1054" y="166"/>
                  <a:pt x="1054" y="178"/>
                </a:cubicBezTo>
                <a:cubicBezTo>
                  <a:pt x="1054" y="190"/>
                  <a:pt x="1063" y="200"/>
                  <a:pt x="1075" y="200"/>
                </a:cubicBezTo>
                <a:cubicBezTo>
                  <a:pt x="1686" y="200"/>
                  <a:pt x="1686" y="200"/>
                  <a:pt x="1686" y="200"/>
                </a:cubicBezTo>
                <a:cubicBezTo>
                  <a:pt x="1690" y="200"/>
                  <a:pt x="1693" y="203"/>
                  <a:pt x="1693" y="207"/>
                </a:cubicBezTo>
                <a:cubicBezTo>
                  <a:pt x="1693" y="211"/>
                  <a:pt x="1690" y="214"/>
                  <a:pt x="1686" y="214"/>
                </a:cubicBezTo>
                <a:cubicBezTo>
                  <a:pt x="1145" y="214"/>
                  <a:pt x="1145" y="214"/>
                  <a:pt x="1145" y="214"/>
                </a:cubicBezTo>
                <a:cubicBezTo>
                  <a:pt x="1133" y="214"/>
                  <a:pt x="1123" y="224"/>
                  <a:pt x="1123" y="236"/>
                </a:cubicBezTo>
                <a:cubicBezTo>
                  <a:pt x="1123" y="248"/>
                  <a:pt x="1133" y="257"/>
                  <a:pt x="1145" y="257"/>
                </a:cubicBezTo>
                <a:cubicBezTo>
                  <a:pt x="1683" y="257"/>
                  <a:pt x="1683" y="257"/>
                  <a:pt x="1683" y="257"/>
                </a:cubicBezTo>
                <a:cubicBezTo>
                  <a:pt x="1687" y="257"/>
                  <a:pt x="1691" y="261"/>
                  <a:pt x="1691" y="265"/>
                </a:cubicBezTo>
                <a:cubicBezTo>
                  <a:pt x="1691" y="269"/>
                  <a:pt x="1687" y="272"/>
                  <a:pt x="1683" y="272"/>
                </a:cubicBezTo>
                <a:cubicBezTo>
                  <a:pt x="940" y="272"/>
                  <a:pt x="940" y="272"/>
                  <a:pt x="940" y="272"/>
                </a:cubicBezTo>
                <a:cubicBezTo>
                  <a:pt x="929" y="272"/>
                  <a:pt x="919" y="282"/>
                  <a:pt x="919" y="294"/>
                </a:cubicBezTo>
                <a:cubicBezTo>
                  <a:pt x="919" y="305"/>
                  <a:pt x="929" y="315"/>
                  <a:pt x="940" y="315"/>
                </a:cubicBezTo>
                <a:cubicBezTo>
                  <a:pt x="1553" y="315"/>
                  <a:pt x="1553" y="315"/>
                  <a:pt x="1553" y="315"/>
                </a:cubicBezTo>
                <a:cubicBezTo>
                  <a:pt x="1557" y="315"/>
                  <a:pt x="1561" y="318"/>
                  <a:pt x="1561" y="322"/>
                </a:cubicBezTo>
                <a:cubicBezTo>
                  <a:pt x="1561" y="326"/>
                  <a:pt x="1557" y="330"/>
                  <a:pt x="1553" y="330"/>
                </a:cubicBezTo>
                <a:cubicBezTo>
                  <a:pt x="888" y="330"/>
                  <a:pt x="888" y="330"/>
                  <a:pt x="888" y="330"/>
                </a:cubicBezTo>
                <a:cubicBezTo>
                  <a:pt x="876" y="330"/>
                  <a:pt x="867" y="339"/>
                  <a:pt x="867" y="351"/>
                </a:cubicBezTo>
                <a:cubicBezTo>
                  <a:pt x="867" y="354"/>
                  <a:pt x="867" y="356"/>
                  <a:pt x="868" y="3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8"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36" r:id="rId1"/>
    <p:sldLayoutId id="2147484240" r:id="rId2"/>
    <p:sldLayoutId id="2147484241" r:id="rId3"/>
    <p:sldLayoutId id="2147484244" r:id="rId4"/>
    <p:sldLayoutId id="2147484245" r:id="rId5"/>
    <p:sldLayoutId id="2147484247" r:id="rId6"/>
    <p:sldLayoutId id="2147484249" r:id="rId7"/>
    <p:sldLayoutId id="2147484250" r:id="rId8"/>
    <p:sldLayoutId id="2147484264" r:id="rId9"/>
    <p:sldLayoutId id="2147484251" r:id="rId10"/>
    <p:sldLayoutId id="2147484252" r:id="rId11"/>
    <p:sldLayoutId id="2147484253" r:id="rId12"/>
    <p:sldLayoutId id="2147484267" r:id="rId13"/>
    <p:sldLayoutId id="2147484256" r:id="rId14"/>
    <p:sldLayoutId id="2147484257" r:id="rId15"/>
    <p:sldLayoutId id="2147484258" r:id="rId16"/>
    <p:sldLayoutId id="2147484259" r:id="rId17"/>
    <p:sldLayoutId id="2147484260" r:id="rId18"/>
    <p:sldLayoutId id="2147484261" r:id="rId19"/>
    <p:sldLayoutId id="2147484263"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AzureFoundation</a:t>
            </a:r>
          </a:p>
        </p:txBody>
      </p:sp>
      <p:sp>
        <p:nvSpPr>
          <p:cNvPr id="3" name="Text Placeholder 2"/>
          <p:cNvSpPr>
            <a:spLocks noGrp="1"/>
          </p:cNvSpPr>
          <p:nvPr>
            <p:ph type="body" sz="quarter" idx="14"/>
          </p:nvPr>
        </p:nvSpPr>
        <p:spPr/>
        <p:txBody>
          <a:bodyPr/>
          <a:lstStyle/>
          <a:p>
            <a:r>
              <a:rPr lang="en-US" dirty="0"/>
              <a:t>Will St. Germain IV</a:t>
            </a:r>
          </a:p>
          <a:p>
            <a:r>
              <a:rPr lang="en-US" dirty="0"/>
              <a:t>Cloud Solution Architect</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Plan</a:t>
            </a:r>
          </a:p>
        </p:txBody>
      </p:sp>
      <p:sp>
        <p:nvSpPr>
          <p:cNvPr id="3" name="Text Placeholder 2"/>
          <p:cNvSpPr>
            <a:spLocks noGrp="1"/>
          </p:cNvSpPr>
          <p:nvPr>
            <p:ph type="body" sz="quarter" idx="10"/>
          </p:nvPr>
        </p:nvSpPr>
        <p:spPr>
          <a:xfrm>
            <a:off x="274638" y="1212850"/>
            <a:ext cx="6476999" cy="5047536"/>
          </a:xfrm>
        </p:spPr>
        <p:txBody>
          <a:bodyPr/>
          <a:lstStyle/>
          <a:p>
            <a:r>
              <a:rPr lang="en-US" dirty="0">
                <a:solidFill>
                  <a:srgbClr val="00188F"/>
                </a:solidFill>
              </a:rPr>
              <a:t>Costs:</a:t>
            </a:r>
          </a:p>
          <a:p>
            <a:pPr marL="342900" indent="-342900">
              <a:buFont typeface="Arial" panose="020B0604020202020204" pitchFamily="34" charset="0"/>
              <a:buChar char="•"/>
            </a:pPr>
            <a:r>
              <a:rPr lang="en-US" sz="2000" dirty="0">
                <a:solidFill>
                  <a:srgbClr val="00188F"/>
                </a:solidFill>
              </a:rPr>
              <a:t>Development of IP:  Presentations, Azure templates, documentation, and campaign materials.</a:t>
            </a:r>
          </a:p>
          <a:p>
            <a:pPr marL="342900" indent="-342900">
              <a:buFont typeface="Arial" panose="020B0604020202020204" pitchFamily="34" charset="0"/>
              <a:buChar char="•"/>
            </a:pPr>
            <a:r>
              <a:rPr lang="en-US" sz="2000" dirty="0">
                <a:solidFill>
                  <a:srgbClr val="00188F"/>
                </a:solidFill>
              </a:rPr>
              <a:t>Training of Partners: Training methodology for certified partners that can canvas the United States and deliver a consistent deployment of the AzureFoundation, while providing a continuous feedback loop of customer wants and needs.</a:t>
            </a:r>
          </a:p>
          <a:p>
            <a:pPr marL="342900" indent="-342900">
              <a:buFont typeface="Arial" panose="020B0604020202020204" pitchFamily="34" charset="0"/>
              <a:buChar char="•"/>
            </a:pPr>
            <a:r>
              <a:rPr lang="en-US" sz="2000" dirty="0">
                <a:solidFill>
                  <a:srgbClr val="00188F"/>
                </a:solidFill>
              </a:rPr>
              <a:t>Incentives for Customers:  An investment by Microsoft to offset the cost for a partner to perform the consulting work.</a:t>
            </a:r>
          </a:p>
          <a:p>
            <a:r>
              <a:rPr lang="en-US" dirty="0">
                <a:solidFill>
                  <a:srgbClr val="00188F"/>
                </a:solidFill>
              </a:rPr>
              <a:t>Revenue</a:t>
            </a:r>
          </a:p>
          <a:p>
            <a:pPr marL="342900" indent="-342900">
              <a:buFont typeface="Arial" panose="020B0604020202020204" pitchFamily="34" charset="0"/>
              <a:buChar char="•"/>
            </a:pPr>
            <a:r>
              <a:rPr lang="en-US" sz="2000" dirty="0">
                <a:solidFill>
                  <a:srgbClr val="00188F"/>
                </a:solidFill>
              </a:rPr>
              <a:t>Azure Consumption:  ~$13K/year</a:t>
            </a:r>
          </a:p>
          <a:p>
            <a:pPr marL="342900" indent="-342900">
              <a:buFont typeface="Arial" panose="020B0604020202020204" pitchFamily="34" charset="0"/>
              <a:buChar char="•"/>
            </a:pPr>
            <a:r>
              <a:rPr lang="en-US" sz="2000" dirty="0">
                <a:solidFill>
                  <a:srgbClr val="00188F"/>
                </a:solidFill>
              </a:rPr>
              <a:t>Partner Revenue:  ~$20K/2 Week</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r="31278"/>
          <a:stretch/>
        </p:blipFill>
        <p:spPr>
          <a:xfrm>
            <a:off x="6751637" y="906462"/>
            <a:ext cx="5412566" cy="5246654"/>
          </a:xfrm>
          <a:prstGeom prst="rect">
            <a:avLst/>
          </a:prstGeom>
        </p:spPr>
      </p:pic>
    </p:spTree>
    <p:extLst>
      <p:ext uri="{BB962C8B-B14F-4D97-AF65-F5344CB8AC3E}">
        <p14:creationId xmlns:p14="http://schemas.microsoft.com/office/powerpoint/2010/main" val="736938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Status</a:t>
            </a:r>
          </a:p>
        </p:txBody>
      </p:sp>
      <p:sp>
        <p:nvSpPr>
          <p:cNvPr id="3" name="Text Placeholder 2"/>
          <p:cNvSpPr>
            <a:spLocks noGrp="1"/>
          </p:cNvSpPr>
          <p:nvPr>
            <p:ph type="body" sz="quarter" idx="10"/>
          </p:nvPr>
        </p:nvSpPr>
        <p:spPr>
          <a:xfrm>
            <a:off x="274638" y="1212850"/>
            <a:ext cx="5181599" cy="5047536"/>
          </a:xfrm>
        </p:spPr>
        <p:txBody>
          <a:bodyPr/>
          <a:lstStyle/>
          <a:p>
            <a:r>
              <a:rPr lang="en-US" dirty="0">
                <a:solidFill>
                  <a:srgbClr val="00188F"/>
                </a:solidFill>
              </a:rPr>
              <a:t>Market Identification: </a:t>
            </a:r>
          </a:p>
          <a:p>
            <a:r>
              <a:rPr lang="en-US" sz="2000" dirty="0">
                <a:solidFill>
                  <a:srgbClr val="00188F"/>
                </a:solidFill>
                <a:latin typeface="+mn-lt"/>
              </a:rPr>
              <a:t>The market research is completed and the focus for the campaign with executive sponsorship is ready. </a:t>
            </a:r>
          </a:p>
          <a:p>
            <a:r>
              <a:rPr lang="en-US" dirty="0">
                <a:solidFill>
                  <a:srgbClr val="00188F"/>
                </a:solidFill>
              </a:rPr>
              <a:t>IP Materials</a:t>
            </a:r>
          </a:p>
          <a:p>
            <a:r>
              <a:rPr lang="en-US" sz="2000" dirty="0">
                <a:solidFill>
                  <a:srgbClr val="00188F"/>
                </a:solidFill>
                <a:latin typeface="+mn-lt"/>
              </a:rPr>
              <a:t>Prototype templates have been created and partners introduced to partners.  Communication materials for customers is ready via email and presentations</a:t>
            </a:r>
            <a:r>
              <a:rPr lang="en-US" sz="2000" dirty="0">
                <a:solidFill>
                  <a:srgbClr val="00188F"/>
                </a:solidFill>
              </a:rPr>
              <a:t>.</a:t>
            </a:r>
          </a:p>
          <a:p>
            <a:r>
              <a:rPr lang="en-US" dirty="0">
                <a:solidFill>
                  <a:srgbClr val="00188F"/>
                </a:solidFill>
              </a:rPr>
              <a:t>Partner Network</a:t>
            </a:r>
          </a:p>
          <a:p>
            <a:r>
              <a:rPr lang="en-US" sz="2000" dirty="0">
                <a:solidFill>
                  <a:srgbClr val="00188F"/>
                </a:solidFill>
                <a:latin typeface="+mn-lt"/>
              </a:rPr>
              <a:t>Team of certified partners have been trained and offered weekly office hours to support expected workload.</a:t>
            </a:r>
          </a:p>
        </p:txBody>
      </p:sp>
      <p:pic>
        <p:nvPicPr>
          <p:cNvPr id="5" name="Picture 4"/>
          <p:cNvPicPr>
            <a:picLocks noChangeAspect="1"/>
          </p:cNvPicPr>
          <p:nvPr/>
        </p:nvPicPr>
        <p:blipFill>
          <a:blip r:embed="rId2"/>
          <a:stretch>
            <a:fillRect/>
          </a:stretch>
        </p:blipFill>
        <p:spPr>
          <a:xfrm>
            <a:off x="5578474" y="1058862"/>
            <a:ext cx="6858001" cy="4572000"/>
          </a:xfrm>
          <a:prstGeom prst="rect">
            <a:avLst/>
          </a:prstGeom>
        </p:spPr>
      </p:pic>
    </p:spTree>
    <p:extLst>
      <p:ext uri="{BB962C8B-B14F-4D97-AF65-F5344CB8AC3E}">
        <p14:creationId xmlns:p14="http://schemas.microsoft.com/office/powerpoint/2010/main" val="8316657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Investment Request</a:t>
            </a:r>
          </a:p>
        </p:txBody>
      </p:sp>
      <p:sp>
        <p:nvSpPr>
          <p:cNvPr id="3" name="Text Placeholder 2"/>
          <p:cNvSpPr>
            <a:spLocks noGrp="1"/>
          </p:cNvSpPr>
          <p:nvPr>
            <p:ph type="body" sz="quarter" idx="10"/>
          </p:nvPr>
        </p:nvSpPr>
        <p:spPr>
          <a:xfrm>
            <a:off x="274638" y="1212850"/>
            <a:ext cx="7315199" cy="5632311"/>
          </a:xfrm>
        </p:spPr>
        <p:txBody>
          <a:bodyPr/>
          <a:lstStyle/>
          <a:p>
            <a:r>
              <a:rPr lang="en-US" dirty="0">
                <a:solidFill>
                  <a:srgbClr val="00188F"/>
                </a:solidFill>
              </a:rPr>
              <a:t>AzureFoundation Critical Features</a:t>
            </a:r>
          </a:p>
          <a:p>
            <a:pPr marL="342900" indent="-342900">
              <a:buFont typeface="Arial" panose="020B0604020202020204" pitchFamily="34" charset="0"/>
              <a:buChar char="•"/>
            </a:pPr>
            <a:r>
              <a:rPr lang="en-US" sz="2000" dirty="0">
                <a:solidFill>
                  <a:srgbClr val="00188F"/>
                </a:solidFill>
                <a:latin typeface="+mn-lt"/>
              </a:rPr>
              <a:t>An Azure Resource Model (ARM) template has the capabilities to deploy a solution consistently and enable continuous improvement.  The current template, developed by cloud solution architects, has gaps which make puts the deployment time of 8 hours or less for a partner at risk.  A critical feature of the AzureFoundation is that the partner will have 10 days with the customer, and only one of the days is dedicated to deployment.</a:t>
            </a:r>
          </a:p>
          <a:p>
            <a:pPr marL="342900" indent="-342900">
              <a:buFont typeface="Arial" panose="020B0604020202020204" pitchFamily="34" charset="0"/>
              <a:buChar char="•"/>
            </a:pPr>
            <a:r>
              <a:rPr lang="en-US" sz="2000" dirty="0">
                <a:solidFill>
                  <a:srgbClr val="00188F"/>
                </a:solidFill>
                <a:latin typeface="+mn-lt"/>
              </a:rPr>
              <a:t>A continuous feedback loop for partners to understand the wants and needs identified during the engagement.  These wants and needs will be incorporated into the template, and new templates will be identified that all SLG industry customers can take advantage of. </a:t>
            </a:r>
          </a:p>
          <a:p>
            <a:pPr marL="342900" indent="-342900">
              <a:buFont typeface="Arial" panose="020B0604020202020204" pitchFamily="34" charset="0"/>
              <a:buChar char="•"/>
            </a:pPr>
            <a:r>
              <a:rPr lang="en-US" sz="2000" dirty="0">
                <a:solidFill>
                  <a:srgbClr val="00188F"/>
                </a:solidFill>
                <a:latin typeface="+mn-lt"/>
              </a:rPr>
              <a:t>Partner training, where an hour is dedicated weekly to partners to train them on how to use the supported IP. </a:t>
            </a:r>
          </a:p>
        </p:txBody>
      </p:sp>
    </p:spTree>
    <p:extLst>
      <p:ext uri="{BB962C8B-B14F-4D97-AF65-F5344CB8AC3E}">
        <p14:creationId xmlns:p14="http://schemas.microsoft.com/office/powerpoint/2010/main" val="28662135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10"/>
          </p:nvPr>
        </p:nvSpPr>
        <p:spPr>
          <a:xfrm>
            <a:off x="274638" y="1212850"/>
            <a:ext cx="6248399" cy="3693319"/>
          </a:xfrm>
        </p:spPr>
        <p:txBody>
          <a:bodyPr/>
          <a:lstStyle/>
          <a:p>
            <a:pPr marL="342900" indent="-342900">
              <a:buFont typeface="Arial" panose="020B0604020202020204" pitchFamily="34" charset="0"/>
              <a:buChar char="•"/>
            </a:pPr>
            <a:r>
              <a:rPr lang="en-US" sz="2000" dirty="0">
                <a:solidFill>
                  <a:srgbClr val="00188F"/>
                </a:solidFill>
                <a:latin typeface="+mn-lt"/>
              </a:rPr>
              <a:t>Office 365 is leading State and Local Government customers to the cloud.</a:t>
            </a:r>
          </a:p>
          <a:p>
            <a:pPr marL="342900" indent="-342900">
              <a:buFont typeface="Arial" panose="020B0604020202020204" pitchFamily="34" charset="0"/>
              <a:buChar char="•"/>
            </a:pPr>
            <a:r>
              <a:rPr lang="en-US" sz="2000" dirty="0">
                <a:solidFill>
                  <a:srgbClr val="00188F"/>
                </a:solidFill>
                <a:latin typeface="+mn-lt"/>
              </a:rPr>
              <a:t>The AzureFoundation can add a key capability for O365:  Single Sign-on.</a:t>
            </a:r>
          </a:p>
          <a:p>
            <a:pPr marL="342900" indent="-342900">
              <a:buFont typeface="Arial" panose="020B0604020202020204" pitchFamily="34" charset="0"/>
              <a:buChar char="•"/>
            </a:pPr>
            <a:r>
              <a:rPr lang="en-US" sz="2000" dirty="0">
                <a:solidFill>
                  <a:srgbClr val="00188F"/>
                </a:solidFill>
                <a:latin typeface="+mn-lt"/>
              </a:rPr>
              <a:t>The AzureFoundation brings a key workload to the cloud, helps align partners with customers, and enables future workloads for Azure.</a:t>
            </a:r>
          </a:p>
          <a:p>
            <a:pPr marL="342900" indent="-342900">
              <a:buFont typeface="Arial" panose="020B0604020202020204" pitchFamily="34" charset="0"/>
              <a:buChar char="•"/>
            </a:pPr>
            <a:r>
              <a:rPr lang="en-US" sz="2000" dirty="0">
                <a:solidFill>
                  <a:srgbClr val="00188F"/>
                </a:solidFill>
                <a:latin typeface="+mn-lt"/>
              </a:rPr>
              <a:t>The alignment of investment will make the AzureFoundation a consistent deployment of hybrid network, security and identity, which will enable Azure users for a delightful experience in the cloud.</a:t>
            </a:r>
          </a:p>
        </p:txBody>
      </p:sp>
    </p:spTree>
    <p:extLst>
      <p:ext uri="{BB962C8B-B14F-4D97-AF65-F5344CB8AC3E}">
        <p14:creationId xmlns:p14="http://schemas.microsoft.com/office/powerpoint/2010/main" val="26207637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768445" y="3474064"/>
            <a:ext cx="4297071" cy="1320319"/>
          </a:xfrm>
          <a:prstGeom prst="rect">
            <a:avLst/>
          </a:prstGeom>
        </p:spPr>
        <p:txBody>
          <a:bodyPr wrap="square" lIns="182854" tIns="146283" rIns="182854" bIns="146283">
            <a:spAutoFit/>
          </a:bodyPr>
          <a:lstStyle/>
          <a:p>
            <a:pPr defTabSz="932330">
              <a:lnSpc>
                <a:spcPct val="90000"/>
              </a:lnSpc>
              <a:defRPr/>
            </a:pPr>
            <a:r>
              <a:rPr lang="en-US" sz="2800" kern="0" dirty="0">
                <a:ln w="3175">
                  <a:noFill/>
                </a:ln>
                <a:gradFill>
                  <a:gsLst>
                    <a:gs pos="56250">
                      <a:srgbClr val="D83B01"/>
                    </a:gs>
                    <a:gs pos="67000">
                      <a:srgbClr val="D83B01"/>
                    </a:gs>
                  </a:gsLst>
                  <a:lin ang="5400000" scaled="0"/>
                </a:gradFill>
                <a:latin typeface="Segoe UI Semilight"/>
                <a:cs typeface="Segoe UI" pitchFamily="34" charset="0"/>
              </a:rPr>
              <a:t>Financial Taxonomy and Governance</a:t>
            </a:r>
          </a:p>
          <a:p>
            <a:pPr defTabSz="932330">
              <a:lnSpc>
                <a:spcPct val="90000"/>
              </a:lnSpc>
              <a:defRPr/>
            </a:pPr>
            <a:r>
              <a:rPr lang="en-US" kern="0" dirty="0">
                <a:gradFill>
                  <a:gsLst>
                    <a:gs pos="82143">
                      <a:srgbClr val="505050"/>
                    </a:gs>
                    <a:gs pos="50000">
                      <a:srgbClr val="505050"/>
                    </a:gs>
                  </a:gsLst>
                  <a:lin ang="5400000" scaled="0"/>
                </a:gradFill>
                <a:latin typeface="Segoe UI Semilight"/>
              </a:rPr>
              <a:t>Build freely, deploy anywhere</a:t>
            </a:r>
          </a:p>
        </p:txBody>
      </p:sp>
      <p:sp>
        <p:nvSpPr>
          <p:cNvPr id="22" name="Rectangle 21"/>
          <p:cNvSpPr/>
          <p:nvPr/>
        </p:nvSpPr>
        <p:spPr>
          <a:xfrm>
            <a:off x="6768444" y="2294177"/>
            <a:ext cx="4203946" cy="945204"/>
          </a:xfrm>
          <a:prstGeom prst="rect">
            <a:avLst/>
          </a:prstGeom>
        </p:spPr>
        <p:txBody>
          <a:bodyPr wrap="square" lIns="182854" tIns="146283" rIns="182854" bIns="146283">
            <a:spAutoFit/>
          </a:bodyPr>
          <a:lstStyle/>
          <a:p>
            <a:pPr defTabSz="932330">
              <a:lnSpc>
                <a:spcPct val="90000"/>
              </a:lnSpc>
              <a:defRPr/>
            </a:pPr>
            <a:r>
              <a:rPr lang="en-US" sz="2800" kern="0" dirty="0">
                <a:ln w="3175">
                  <a:noFill/>
                </a:ln>
                <a:gradFill>
                  <a:gsLst>
                    <a:gs pos="25000">
                      <a:srgbClr val="0078D7"/>
                    </a:gs>
                    <a:gs pos="50000">
                      <a:srgbClr val="0078D7"/>
                    </a:gs>
                  </a:gsLst>
                  <a:lin ang="5400000" scaled="0"/>
                </a:gradFill>
                <a:latin typeface="Segoe UI Semilight"/>
                <a:cs typeface="Segoe UI" pitchFamily="34" charset="0"/>
              </a:rPr>
              <a:t>Hybrid Identity </a:t>
            </a:r>
          </a:p>
          <a:p>
            <a:pPr defTabSz="932330">
              <a:lnSpc>
                <a:spcPct val="90000"/>
              </a:lnSpc>
              <a:defRPr/>
            </a:pPr>
            <a:r>
              <a:rPr lang="en-US" kern="0" dirty="0">
                <a:gradFill>
                  <a:gsLst>
                    <a:gs pos="82143">
                      <a:srgbClr val="505050"/>
                    </a:gs>
                    <a:gs pos="50000">
                      <a:srgbClr val="505050"/>
                    </a:gs>
                  </a:gsLst>
                  <a:lin ang="5400000" scaled="0"/>
                </a:gradFill>
                <a:latin typeface="Segoe UI Semilight"/>
              </a:rPr>
              <a:t>Power decisions &amp; apps with insights</a:t>
            </a:r>
          </a:p>
        </p:txBody>
      </p:sp>
      <p:sp>
        <p:nvSpPr>
          <p:cNvPr id="23" name="Rectangle 22"/>
          <p:cNvSpPr/>
          <p:nvPr/>
        </p:nvSpPr>
        <p:spPr>
          <a:xfrm>
            <a:off x="6768445" y="4653952"/>
            <a:ext cx="2799848" cy="1708118"/>
          </a:xfrm>
          <a:prstGeom prst="rect">
            <a:avLst/>
          </a:prstGeom>
        </p:spPr>
        <p:txBody>
          <a:bodyPr wrap="square" lIns="182854" tIns="146283" rIns="182854" bIns="146283">
            <a:spAutoFit/>
          </a:bodyPr>
          <a:lstStyle/>
          <a:p>
            <a:pPr defTabSz="932330">
              <a:lnSpc>
                <a:spcPct val="90000"/>
              </a:lnSpc>
              <a:defRPr/>
            </a:pPr>
            <a:r>
              <a:rPr lang="en-US" sz="2800" kern="0" dirty="0">
                <a:ln w="3175">
                  <a:noFill/>
                </a:ln>
                <a:gradFill>
                  <a:gsLst>
                    <a:gs pos="26786">
                      <a:srgbClr val="008272"/>
                    </a:gs>
                    <a:gs pos="50000">
                      <a:srgbClr val="008272"/>
                    </a:gs>
                  </a:gsLst>
                  <a:lin ang="5400000" scaled="0"/>
                </a:gradFill>
                <a:latin typeface="Segoe UI Semilight"/>
                <a:cs typeface="Segoe UI" pitchFamily="34" charset="0"/>
              </a:rPr>
              <a:t>Foundation for all Cloud Workloads</a:t>
            </a:r>
          </a:p>
          <a:p>
            <a:pPr defTabSz="932330">
              <a:lnSpc>
                <a:spcPct val="90000"/>
              </a:lnSpc>
              <a:defRPr/>
            </a:pPr>
            <a:r>
              <a:rPr lang="en-US" kern="0" dirty="0">
                <a:gradFill>
                  <a:gsLst>
                    <a:gs pos="82143">
                      <a:srgbClr val="505050"/>
                    </a:gs>
                    <a:gs pos="50000">
                      <a:srgbClr val="505050"/>
                    </a:gs>
                  </a:gsLst>
                  <a:lin ang="5400000" scaled="0"/>
                </a:gradFill>
                <a:latin typeface="Segoe UI Semilight"/>
              </a:rPr>
              <a:t>Protect your business</a:t>
            </a:r>
          </a:p>
        </p:txBody>
      </p:sp>
      <p:sp>
        <p:nvSpPr>
          <p:cNvPr id="24" name="Rectangle 23"/>
          <p:cNvSpPr/>
          <p:nvPr/>
        </p:nvSpPr>
        <p:spPr>
          <a:xfrm>
            <a:off x="6768445" y="1114291"/>
            <a:ext cx="4752502" cy="945204"/>
          </a:xfrm>
          <a:prstGeom prst="rect">
            <a:avLst/>
          </a:prstGeom>
        </p:spPr>
        <p:txBody>
          <a:bodyPr wrap="square" lIns="182854" tIns="146283" rIns="182854" bIns="146283">
            <a:spAutoFit/>
          </a:bodyPr>
          <a:lstStyle/>
          <a:p>
            <a:pPr defTabSz="932330">
              <a:lnSpc>
                <a:spcPct val="90000"/>
              </a:lnSpc>
              <a:defRPr/>
            </a:pPr>
            <a:r>
              <a:rPr lang="en-US" sz="2800" kern="0" dirty="0">
                <a:ln w="3175">
                  <a:noFill/>
                </a:ln>
                <a:gradFill>
                  <a:gsLst>
                    <a:gs pos="96429">
                      <a:srgbClr val="00188F"/>
                    </a:gs>
                    <a:gs pos="82143">
                      <a:srgbClr val="00188F"/>
                    </a:gs>
                  </a:gsLst>
                  <a:lin ang="5400000" scaled="0"/>
                </a:gradFill>
                <a:latin typeface="Segoe UI Semilight"/>
                <a:cs typeface="Segoe UI" pitchFamily="34" charset="0"/>
              </a:rPr>
              <a:t>Hybrid Network Connection</a:t>
            </a:r>
          </a:p>
          <a:p>
            <a:pPr defTabSz="932330">
              <a:lnSpc>
                <a:spcPct val="90000"/>
              </a:lnSpc>
              <a:defRPr/>
            </a:pPr>
            <a:r>
              <a:rPr lang="en-US" kern="0" dirty="0">
                <a:gradFill>
                  <a:gsLst>
                    <a:gs pos="82143">
                      <a:srgbClr val="505050"/>
                    </a:gs>
                    <a:gs pos="50000">
                      <a:srgbClr val="505050"/>
                    </a:gs>
                  </a:gsLst>
                  <a:lin ang="5400000" scaled="0"/>
                </a:gradFill>
                <a:latin typeface="Segoe UI Semilight"/>
              </a:rPr>
              <a:t>Accelerate innovation with the cloud</a:t>
            </a:r>
          </a:p>
        </p:txBody>
      </p:sp>
      <p:grpSp>
        <p:nvGrpSpPr>
          <p:cNvPr id="27" name="Group 26"/>
          <p:cNvGrpSpPr/>
          <p:nvPr/>
        </p:nvGrpSpPr>
        <p:grpSpPr>
          <a:xfrm>
            <a:off x="6007741" y="2431933"/>
            <a:ext cx="656923" cy="656923"/>
            <a:chOff x="457580" y="3616862"/>
            <a:chExt cx="657017" cy="657017"/>
          </a:xfrm>
        </p:grpSpPr>
        <p:sp>
          <p:nvSpPr>
            <p:cNvPr id="28" name="Oval 27"/>
            <p:cNvSpPr/>
            <p:nvPr/>
          </p:nvSpPr>
          <p:spPr bwMode="auto">
            <a:xfrm>
              <a:off x="457580" y="3616862"/>
              <a:ext cx="657017" cy="657017"/>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 name="Freeform 12"/>
            <p:cNvSpPr>
              <a:spLocks noChangeAspect="1" noEditPoints="1"/>
            </p:cNvSpPr>
            <p:nvPr/>
          </p:nvSpPr>
          <p:spPr bwMode="auto">
            <a:xfrm>
              <a:off x="685745" y="3779190"/>
              <a:ext cx="200687" cy="332360"/>
            </a:xfrm>
            <a:custGeom>
              <a:avLst/>
              <a:gdLst>
                <a:gd name="T0" fmla="*/ 66 w 90"/>
                <a:gd name="T1" fmla="*/ 121 h 152"/>
                <a:gd name="T2" fmla="*/ 24 w 90"/>
                <a:gd name="T3" fmla="*/ 121 h 152"/>
                <a:gd name="T4" fmla="*/ 24 w 90"/>
                <a:gd name="T5" fmla="*/ 113 h 152"/>
                <a:gd name="T6" fmla="*/ 66 w 90"/>
                <a:gd name="T7" fmla="*/ 113 h 152"/>
                <a:gd name="T8" fmla="*/ 66 w 90"/>
                <a:gd name="T9" fmla="*/ 121 h 152"/>
                <a:gd name="T10" fmla="*/ 66 w 90"/>
                <a:gd name="T11" fmla="*/ 129 h 152"/>
                <a:gd name="T12" fmla="*/ 24 w 90"/>
                <a:gd name="T13" fmla="*/ 129 h 152"/>
                <a:gd name="T14" fmla="*/ 24 w 90"/>
                <a:gd name="T15" fmla="*/ 137 h 152"/>
                <a:gd name="T16" fmla="*/ 66 w 90"/>
                <a:gd name="T17" fmla="*/ 137 h 152"/>
                <a:gd name="T18" fmla="*/ 66 w 90"/>
                <a:gd name="T19" fmla="*/ 129 h 152"/>
                <a:gd name="T20" fmla="*/ 61 w 90"/>
                <a:gd name="T21" fmla="*/ 144 h 152"/>
                <a:gd name="T22" fmla="*/ 29 w 90"/>
                <a:gd name="T23" fmla="*/ 144 h 152"/>
                <a:gd name="T24" fmla="*/ 29 w 90"/>
                <a:gd name="T25" fmla="*/ 152 h 152"/>
                <a:gd name="T26" fmla="*/ 61 w 90"/>
                <a:gd name="T27" fmla="*/ 152 h 152"/>
                <a:gd name="T28" fmla="*/ 61 w 90"/>
                <a:gd name="T29" fmla="*/ 144 h 152"/>
                <a:gd name="T30" fmla="*/ 70 w 90"/>
                <a:gd name="T31" fmla="*/ 100 h 152"/>
                <a:gd name="T32" fmla="*/ 80 w 90"/>
                <a:gd name="T33" fmla="*/ 74 h 152"/>
                <a:gd name="T34" fmla="*/ 81 w 90"/>
                <a:gd name="T35" fmla="*/ 72 h 152"/>
                <a:gd name="T36" fmla="*/ 90 w 90"/>
                <a:gd name="T37" fmla="*/ 45 h 152"/>
                <a:gd name="T38" fmla="*/ 45 w 90"/>
                <a:gd name="T39" fmla="*/ 0 h 152"/>
                <a:gd name="T40" fmla="*/ 0 w 90"/>
                <a:gd name="T41" fmla="*/ 45 h 152"/>
                <a:gd name="T42" fmla="*/ 9 w 90"/>
                <a:gd name="T43" fmla="*/ 72 h 152"/>
                <a:gd name="T44" fmla="*/ 9 w 90"/>
                <a:gd name="T45" fmla="*/ 72 h 152"/>
                <a:gd name="T46" fmla="*/ 20 w 90"/>
                <a:gd name="T47" fmla="*/ 100 h 152"/>
                <a:gd name="T48" fmla="*/ 20 w 90"/>
                <a:gd name="T49" fmla="*/ 104 h 152"/>
                <a:gd name="T50" fmla="*/ 70 w 90"/>
                <a:gd name="T51" fmla="*/ 104 h 152"/>
                <a:gd name="T52" fmla="*/ 70 w 90"/>
                <a:gd name="T53" fmla="*/ 100 h 152"/>
                <a:gd name="T54" fmla="*/ 15 w 90"/>
                <a:gd name="T55" fmla="*/ 67 h 152"/>
                <a:gd name="T56" fmla="*/ 15 w 90"/>
                <a:gd name="T57" fmla="*/ 67 h 152"/>
                <a:gd name="T58" fmla="*/ 8 w 90"/>
                <a:gd name="T59" fmla="*/ 45 h 152"/>
                <a:gd name="T60" fmla="*/ 45 w 90"/>
                <a:gd name="T61" fmla="*/ 8 h 152"/>
                <a:gd name="T62" fmla="*/ 82 w 90"/>
                <a:gd name="T63" fmla="*/ 45 h 152"/>
                <a:gd name="T64" fmla="*/ 75 w 90"/>
                <a:gd name="T65" fmla="*/ 67 h 152"/>
                <a:gd name="T66" fmla="*/ 75 w 90"/>
                <a:gd name="T67" fmla="*/ 67 h 152"/>
                <a:gd name="T68" fmla="*/ 63 w 90"/>
                <a:gd name="T69" fmla="*/ 96 h 152"/>
                <a:gd name="T70" fmla="*/ 28 w 90"/>
                <a:gd name="T71" fmla="*/ 96 h 152"/>
                <a:gd name="T72" fmla="*/ 15 w 90"/>
                <a:gd name="T73" fmla="*/ 6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152">
                  <a:moveTo>
                    <a:pt x="66" y="121"/>
                  </a:moveTo>
                  <a:cubicBezTo>
                    <a:pt x="24" y="121"/>
                    <a:pt x="24" y="121"/>
                    <a:pt x="24" y="121"/>
                  </a:cubicBezTo>
                  <a:cubicBezTo>
                    <a:pt x="24" y="113"/>
                    <a:pt x="24" y="113"/>
                    <a:pt x="24" y="113"/>
                  </a:cubicBezTo>
                  <a:cubicBezTo>
                    <a:pt x="66" y="113"/>
                    <a:pt x="66" y="113"/>
                    <a:pt x="66" y="113"/>
                  </a:cubicBezTo>
                  <a:lnTo>
                    <a:pt x="66" y="121"/>
                  </a:lnTo>
                  <a:close/>
                  <a:moveTo>
                    <a:pt x="66" y="129"/>
                  </a:moveTo>
                  <a:cubicBezTo>
                    <a:pt x="24" y="129"/>
                    <a:pt x="24" y="129"/>
                    <a:pt x="24" y="129"/>
                  </a:cubicBezTo>
                  <a:cubicBezTo>
                    <a:pt x="24" y="137"/>
                    <a:pt x="24" y="137"/>
                    <a:pt x="24" y="137"/>
                  </a:cubicBezTo>
                  <a:cubicBezTo>
                    <a:pt x="66" y="137"/>
                    <a:pt x="66" y="137"/>
                    <a:pt x="66" y="137"/>
                  </a:cubicBezTo>
                  <a:lnTo>
                    <a:pt x="66" y="129"/>
                  </a:lnTo>
                  <a:close/>
                  <a:moveTo>
                    <a:pt x="61" y="144"/>
                  </a:moveTo>
                  <a:cubicBezTo>
                    <a:pt x="29" y="144"/>
                    <a:pt x="29" y="144"/>
                    <a:pt x="29" y="144"/>
                  </a:cubicBezTo>
                  <a:cubicBezTo>
                    <a:pt x="29" y="152"/>
                    <a:pt x="29" y="152"/>
                    <a:pt x="29" y="152"/>
                  </a:cubicBezTo>
                  <a:cubicBezTo>
                    <a:pt x="61" y="152"/>
                    <a:pt x="61" y="152"/>
                    <a:pt x="61" y="152"/>
                  </a:cubicBezTo>
                  <a:lnTo>
                    <a:pt x="61" y="144"/>
                  </a:lnTo>
                  <a:close/>
                  <a:moveTo>
                    <a:pt x="70" y="100"/>
                  </a:moveTo>
                  <a:cubicBezTo>
                    <a:pt x="70" y="100"/>
                    <a:pt x="71" y="87"/>
                    <a:pt x="80" y="74"/>
                  </a:cubicBezTo>
                  <a:cubicBezTo>
                    <a:pt x="81" y="72"/>
                    <a:pt x="81" y="72"/>
                    <a:pt x="81" y="72"/>
                  </a:cubicBezTo>
                  <a:cubicBezTo>
                    <a:pt x="87" y="64"/>
                    <a:pt x="90" y="55"/>
                    <a:pt x="90" y="45"/>
                  </a:cubicBezTo>
                  <a:cubicBezTo>
                    <a:pt x="90" y="21"/>
                    <a:pt x="70" y="0"/>
                    <a:pt x="45" y="0"/>
                  </a:cubicBezTo>
                  <a:cubicBezTo>
                    <a:pt x="20" y="0"/>
                    <a:pt x="0" y="21"/>
                    <a:pt x="0" y="45"/>
                  </a:cubicBezTo>
                  <a:cubicBezTo>
                    <a:pt x="0" y="55"/>
                    <a:pt x="3" y="64"/>
                    <a:pt x="9" y="72"/>
                  </a:cubicBezTo>
                  <a:cubicBezTo>
                    <a:pt x="9" y="72"/>
                    <a:pt x="9" y="72"/>
                    <a:pt x="9" y="72"/>
                  </a:cubicBezTo>
                  <a:cubicBezTo>
                    <a:pt x="19" y="85"/>
                    <a:pt x="20" y="100"/>
                    <a:pt x="20" y="100"/>
                  </a:cubicBezTo>
                  <a:cubicBezTo>
                    <a:pt x="20" y="104"/>
                    <a:pt x="20" y="104"/>
                    <a:pt x="20" y="104"/>
                  </a:cubicBezTo>
                  <a:cubicBezTo>
                    <a:pt x="70" y="104"/>
                    <a:pt x="70" y="104"/>
                    <a:pt x="70" y="104"/>
                  </a:cubicBezTo>
                  <a:lnTo>
                    <a:pt x="70" y="100"/>
                  </a:lnTo>
                  <a:close/>
                  <a:moveTo>
                    <a:pt x="15" y="67"/>
                  </a:moveTo>
                  <a:cubicBezTo>
                    <a:pt x="15" y="67"/>
                    <a:pt x="15" y="67"/>
                    <a:pt x="15" y="67"/>
                  </a:cubicBezTo>
                  <a:cubicBezTo>
                    <a:pt x="11" y="61"/>
                    <a:pt x="8" y="53"/>
                    <a:pt x="8" y="45"/>
                  </a:cubicBezTo>
                  <a:cubicBezTo>
                    <a:pt x="8" y="25"/>
                    <a:pt x="25" y="8"/>
                    <a:pt x="45" y="8"/>
                  </a:cubicBezTo>
                  <a:cubicBezTo>
                    <a:pt x="66" y="8"/>
                    <a:pt x="82" y="25"/>
                    <a:pt x="82" y="45"/>
                  </a:cubicBezTo>
                  <a:cubicBezTo>
                    <a:pt x="82" y="53"/>
                    <a:pt x="80" y="61"/>
                    <a:pt x="75" y="67"/>
                  </a:cubicBezTo>
                  <a:cubicBezTo>
                    <a:pt x="75" y="67"/>
                    <a:pt x="75" y="67"/>
                    <a:pt x="75" y="67"/>
                  </a:cubicBezTo>
                  <a:cubicBezTo>
                    <a:pt x="67" y="78"/>
                    <a:pt x="64" y="90"/>
                    <a:pt x="63" y="96"/>
                  </a:cubicBezTo>
                  <a:cubicBezTo>
                    <a:pt x="28" y="96"/>
                    <a:pt x="28" y="96"/>
                    <a:pt x="28" y="96"/>
                  </a:cubicBezTo>
                  <a:cubicBezTo>
                    <a:pt x="27" y="90"/>
                    <a:pt x="24" y="78"/>
                    <a:pt x="15" y="67"/>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4">
                <a:defRPr/>
              </a:pPr>
              <a:endParaRPr lang="en-US" kern="0">
                <a:solidFill>
                  <a:srgbClr val="505050"/>
                </a:solidFill>
                <a:latin typeface="Segoe UI Semilight"/>
              </a:endParaRPr>
            </a:p>
          </p:txBody>
        </p:sp>
      </p:grpSp>
      <p:grpSp>
        <p:nvGrpSpPr>
          <p:cNvPr id="30" name="Group 29"/>
          <p:cNvGrpSpPr/>
          <p:nvPr/>
        </p:nvGrpSpPr>
        <p:grpSpPr>
          <a:xfrm>
            <a:off x="6007741" y="4791707"/>
            <a:ext cx="656923" cy="656923"/>
            <a:chOff x="457580" y="5628520"/>
            <a:chExt cx="657017" cy="657017"/>
          </a:xfrm>
        </p:grpSpPr>
        <p:sp>
          <p:nvSpPr>
            <p:cNvPr id="31" name="Oval 30"/>
            <p:cNvSpPr/>
            <p:nvPr/>
          </p:nvSpPr>
          <p:spPr bwMode="auto">
            <a:xfrm>
              <a:off x="457580" y="5628520"/>
              <a:ext cx="657017" cy="657017"/>
            </a:xfrm>
            <a:prstGeom prst="ellipse">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2" name="Freeform 13"/>
            <p:cNvSpPr>
              <a:spLocks noChangeAspect="1" noEditPoints="1"/>
            </p:cNvSpPr>
            <p:nvPr/>
          </p:nvSpPr>
          <p:spPr bwMode="auto">
            <a:xfrm>
              <a:off x="657125" y="5818271"/>
              <a:ext cx="257926" cy="277514"/>
            </a:xfrm>
            <a:custGeom>
              <a:avLst/>
              <a:gdLst>
                <a:gd name="T0" fmla="*/ 49 w 97"/>
                <a:gd name="T1" fmla="*/ 105 h 105"/>
                <a:gd name="T2" fmla="*/ 47 w 97"/>
                <a:gd name="T3" fmla="*/ 104 h 105"/>
                <a:gd name="T4" fmla="*/ 0 w 97"/>
                <a:gd name="T5" fmla="*/ 44 h 105"/>
                <a:gd name="T6" fmla="*/ 0 w 97"/>
                <a:gd name="T7" fmla="*/ 0 h 105"/>
                <a:gd name="T8" fmla="*/ 6 w 97"/>
                <a:gd name="T9" fmla="*/ 4 h 105"/>
                <a:gd name="T10" fmla="*/ 26 w 97"/>
                <a:gd name="T11" fmla="*/ 10 h 105"/>
                <a:gd name="T12" fmla="*/ 47 w 97"/>
                <a:gd name="T13" fmla="*/ 4 h 105"/>
                <a:gd name="T14" fmla="*/ 49 w 97"/>
                <a:gd name="T15" fmla="*/ 3 h 105"/>
                <a:gd name="T16" fmla="*/ 51 w 97"/>
                <a:gd name="T17" fmla="*/ 4 h 105"/>
                <a:gd name="T18" fmla="*/ 72 w 97"/>
                <a:gd name="T19" fmla="*/ 10 h 105"/>
                <a:gd name="T20" fmla="*/ 91 w 97"/>
                <a:gd name="T21" fmla="*/ 4 h 105"/>
                <a:gd name="T22" fmla="*/ 97 w 97"/>
                <a:gd name="T23" fmla="*/ 0 h 105"/>
                <a:gd name="T24" fmla="*/ 97 w 97"/>
                <a:gd name="T25" fmla="*/ 44 h 105"/>
                <a:gd name="T26" fmla="*/ 50 w 97"/>
                <a:gd name="T27" fmla="*/ 104 h 105"/>
                <a:gd name="T28" fmla="*/ 49 w 97"/>
                <a:gd name="T29" fmla="*/ 105 h 105"/>
                <a:gd name="T30" fmla="*/ 8 w 97"/>
                <a:gd name="T31" fmla="*/ 14 h 105"/>
                <a:gd name="T32" fmla="*/ 8 w 97"/>
                <a:gd name="T33" fmla="*/ 44 h 105"/>
                <a:gd name="T34" fmla="*/ 49 w 97"/>
                <a:gd name="T35" fmla="*/ 96 h 105"/>
                <a:gd name="T36" fmla="*/ 89 w 97"/>
                <a:gd name="T37" fmla="*/ 44 h 105"/>
                <a:gd name="T38" fmla="*/ 89 w 97"/>
                <a:gd name="T39" fmla="*/ 14 h 105"/>
                <a:gd name="T40" fmla="*/ 72 w 97"/>
                <a:gd name="T41" fmla="*/ 18 h 105"/>
                <a:gd name="T42" fmla="*/ 49 w 97"/>
                <a:gd name="T43" fmla="*/ 12 h 105"/>
                <a:gd name="T44" fmla="*/ 26 w 97"/>
                <a:gd name="T45" fmla="*/ 18 h 105"/>
                <a:gd name="T46" fmla="*/ 8 w 97"/>
                <a:gd name="T47"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5">
                  <a:moveTo>
                    <a:pt x="49" y="105"/>
                  </a:moveTo>
                  <a:cubicBezTo>
                    <a:pt x="47" y="104"/>
                    <a:pt x="47" y="104"/>
                    <a:pt x="47" y="104"/>
                  </a:cubicBezTo>
                  <a:cubicBezTo>
                    <a:pt x="45" y="103"/>
                    <a:pt x="0" y="85"/>
                    <a:pt x="0" y="44"/>
                  </a:cubicBezTo>
                  <a:cubicBezTo>
                    <a:pt x="0" y="0"/>
                    <a:pt x="0" y="0"/>
                    <a:pt x="0" y="0"/>
                  </a:cubicBezTo>
                  <a:cubicBezTo>
                    <a:pt x="6" y="4"/>
                    <a:pt x="6" y="4"/>
                    <a:pt x="6" y="4"/>
                  </a:cubicBezTo>
                  <a:cubicBezTo>
                    <a:pt x="6" y="4"/>
                    <a:pt x="16" y="10"/>
                    <a:pt x="26" y="10"/>
                  </a:cubicBezTo>
                  <a:cubicBezTo>
                    <a:pt x="36" y="10"/>
                    <a:pt x="47" y="4"/>
                    <a:pt x="47" y="4"/>
                  </a:cubicBezTo>
                  <a:cubicBezTo>
                    <a:pt x="49" y="3"/>
                    <a:pt x="49" y="3"/>
                    <a:pt x="49" y="3"/>
                  </a:cubicBezTo>
                  <a:cubicBezTo>
                    <a:pt x="51" y="4"/>
                    <a:pt x="51" y="4"/>
                    <a:pt x="51" y="4"/>
                  </a:cubicBezTo>
                  <a:cubicBezTo>
                    <a:pt x="51" y="4"/>
                    <a:pt x="61" y="10"/>
                    <a:pt x="72" y="10"/>
                  </a:cubicBezTo>
                  <a:cubicBezTo>
                    <a:pt x="82" y="10"/>
                    <a:pt x="91" y="4"/>
                    <a:pt x="91" y="4"/>
                  </a:cubicBezTo>
                  <a:cubicBezTo>
                    <a:pt x="97" y="0"/>
                    <a:pt x="97" y="0"/>
                    <a:pt x="97" y="0"/>
                  </a:cubicBezTo>
                  <a:cubicBezTo>
                    <a:pt x="97" y="44"/>
                    <a:pt x="97" y="44"/>
                    <a:pt x="97" y="44"/>
                  </a:cubicBezTo>
                  <a:cubicBezTo>
                    <a:pt x="97" y="85"/>
                    <a:pt x="52" y="103"/>
                    <a:pt x="50" y="104"/>
                  </a:cubicBezTo>
                  <a:lnTo>
                    <a:pt x="49" y="105"/>
                  </a:lnTo>
                  <a:close/>
                  <a:moveTo>
                    <a:pt x="8" y="14"/>
                  </a:moveTo>
                  <a:cubicBezTo>
                    <a:pt x="8" y="44"/>
                    <a:pt x="8" y="44"/>
                    <a:pt x="8" y="44"/>
                  </a:cubicBezTo>
                  <a:cubicBezTo>
                    <a:pt x="8" y="76"/>
                    <a:pt x="41" y="93"/>
                    <a:pt x="49" y="96"/>
                  </a:cubicBezTo>
                  <a:cubicBezTo>
                    <a:pt x="56" y="93"/>
                    <a:pt x="89" y="76"/>
                    <a:pt x="89" y="44"/>
                  </a:cubicBezTo>
                  <a:cubicBezTo>
                    <a:pt x="89" y="14"/>
                    <a:pt x="89" y="14"/>
                    <a:pt x="89" y="14"/>
                  </a:cubicBezTo>
                  <a:cubicBezTo>
                    <a:pt x="85" y="16"/>
                    <a:pt x="79" y="18"/>
                    <a:pt x="72" y="18"/>
                  </a:cubicBezTo>
                  <a:cubicBezTo>
                    <a:pt x="61" y="18"/>
                    <a:pt x="53" y="14"/>
                    <a:pt x="49" y="12"/>
                  </a:cubicBezTo>
                  <a:cubicBezTo>
                    <a:pt x="45" y="14"/>
                    <a:pt x="35" y="18"/>
                    <a:pt x="26" y="18"/>
                  </a:cubicBezTo>
                  <a:cubicBezTo>
                    <a:pt x="19" y="18"/>
                    <a:pt x="13" y="15"/>
                    <a:pt x="8" y="14"/>
                  </a:cubicBezTo>
                  <a:close/>
                </a:path>
              </a:pathLst>
            </a:custGeom>
            <a:solidFill>
              <a:srgbClr val="FFFFFF"/>
            </a:solidFill>
          </p:spPr>
          <p:txBody>
            <a:bodyPr vert="horz" wrap="square" lIns="91427" tIns="45713" rIns="91427" bIns="45713" numCol="1" anchor="t" anchorCtr="0" compatLnSpc="1">
              <a:prstTxWarp prst="textNoShape">
                <a:avLst/>
              </a:prstTxWarp>
            </a:bodyPr>
            <a:lstStyle/>
            <a:p>
              <a:pPr defTabSz="914224">
                <a:defRPr/>
              </a:pPr>
              <a:endParaRPr lang="en-US" kern="0">
                <a:solidFill>
                  <a:srgbClr val="505050"/>
                </a:solidFill>
                <a:latin typeface="Segoe UI Semilight"/>
              </a:endParaRPr>
            </a:p>
          </p:txBody>
        </p:sp>
      </p:grpSp>
      <p:grpSp>
        <p:nvGrpSpPr>
          <p:cNvPr id="33" name="Group 32"/>
          <p:cNvGrpSpPr/>
          <p:nvPr/>
        </p:nvGrpSpPr>
        <p:grpSpPr>
          <a:xfrm>
            <a:off x="6007741" y="3611819"/>
            <a:ext cx="656923" cy="656923"/>
            <a:chOff x="457580" y="4622691"/>
            <a:chExt cx="657017" cy="657017"/>
          </a:xfrm>
        </p:grpSpPr>
        <p:sp>
          <p:nvSpPr>
            <p:cNvPr id="39" name="Oval 38"/>
            <p:cNvSpPr/>
            <p:nvPr/>
          </p:nvSpPr>
          <p:spPr bwMode="auto">
            <a:xfrm>
              <a:off x="457580" y="4622691"/>
              <a:ext cx="657017" cy="657017"/>
            </a:xfrm>
            <a:prstGeom prst="ellipse">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0" name="Freeform 13"/>
            <p:cNvSpPr>
              <a:spLocks noChangeAspect="1" noEditPoints="1"/>
            </p:cNvSpPr>
            <p:nvPr/>
          </p:nvSpPr>
          <p:spPr bwMode="auto">
            <a:xfrm>
              <a:off x="636280" y="4798116"/>
              <a:ext cx="299616" cy="306166"/>
            </a:xfrm>
            <a:custGeom>
              <a:avLst/>
              <a:gdLst>
                <a:gd name="T0" fmla="*/ 366 w 366"/>
                <a:gd name="T1" fmla="*/ 128 h 374"/>
                <a:gd name="T2" fmla="*/ 325 w 366"/>
                <a:gd name="T3" fmla="*/ 61 h 374"/>
                <a:gd name="T4" fmla="*/ 256 w 366"/>
                <a:gd name="T5" fmla="*/ 61 h 374"/>
                <a:gd name="T6" fmla="*/ 222 w 366"/>
                <a:gd name="T7" fmla="*/ 0 h 374"/>
                <a:gd name="T8" fmla="*/ 142 w 366"/>
                <a:gd name="T9" fmla="*/ 0 h 374"/>
                <a:gd name="T10" fmla="*/ 108 w 366"/>
                <a:gd name="T11" fmla="*/ 61 h 374"/>
                <a:gd name="T12" fmla="*/ 38 w 366"/>
                <a:gd name="T13" fmla="*/ 61 h 374"/>
                <a:gd name="T14" fmla="*/ 0 w 366"/>
                <a:gd name="T15" fmla="*/ 128 h 374"/>
                <a:gd name="T16" fmla="*/ 38 w 366"/>
                <a:gd name="T17" fmla="*/ 198 h 374"/>
                <a:gd name="T18" fmla="*/ 108 w 366"/>
                <a:gd name="T19" fmla="*/ 198 h 374"/>
                <a:gd name="T20" fmla="*/ 137 w 366"/>
                <a:gd name="T21" fmla="*/ 249 h 374"/>
                <a:gd name="T22" fmla="*/ 106 w 366"/>
                <a:gd name="T23" fmla="*/ 307 h 374"/>
                <a:gd name="T24" fmla="*/ 145 w 366"/>
                <a:gd name="T25" fmla="*/ 374 h 374"/>
                <a:gd name="T26" fmla="*/ 224 w 366"/>
                <a:gd name="T27" fmla="*/ 374 h 374"/>
                <a:gd name="T28" fmla="*/ 258 w 366"/>
                <a:gd name="T29" fmla="*/ 316 h 374"/>
                <a:gd name="T30" fmla="*/ 325 w 366"/>
                <a:gd name="T31" fmla="*/ 316 h 374"/>
                <a:gd name="T32" fmla="*/ 366 w 366"/>
                <a:gd name="T33" fmla="*/ 246 h 374"/>
                <a:gd name="T34" fmla="*/ 333 w 366"/>
                <a:gd name="T35" fmla="*/ 188 h 374"/>
                <a:gd name="T36" fmla="*/ 366 w 366"/>
                <a:gd name="T37" fmla="*/ 128 h 374"/>
                <a:gd name="T38" fmla="*/ 345 w 366"/>
                <a:gd name="T39" fmla="*/ 128 h 374"/>
                <a:gd name="T40" fmla="*/ 316 w 366"/>
                <a:gd name="T41" fmla="*/ 179 h 374"/>
                <a:gd name="T42" fmla="*/ 258 w 366"/>
                <a:gd name="T43" fmla="*/ 179 h 374"/>
                <a:gd name="T44" fmla="*/ 229 w 366"/>
                <a:gd name="T45" fmla="*/ 128 h 374"/>
                <a:gd name="T46" fmla="*/ 258 w 366"/>
                <a:gd name="T47" fmla="*/ 80 h 374"/>
                <a:gd name="T48" fmla="*/ 316 w 366"/>
                <a:gd name="T49" fmla="*/ 80 h 374"/>
                <a:gd name="T50" fmla="*/ 345 w 366"/>
                <a:gd name="T51" fmla="*/ 128 h 374"/>
                <a:gd name="T52" fmla="*/ 152 w 366"/>
                <a:gd name="T53" fmla="*/ 20 h 374"/>
                <a:gd name="T54" fmla="*/ 210 w 366"/>
                <a:gd name="T55" fmla="*/ 20 h 374"/>
                <a:gd name="T56" fmla="*/ 239 w 366"/>
                <a:gd name="T57" fmla="*/ 70 h 374"/>
                <a:gd name="T58" fmla="*/ 210 w 366"/>
                <a:gd name="T59" fmla="*/ 119 h 374"/>
                <a:gd name="T60" fmla="*/ 152 w 366"/>
                <a:gd name="T61" fmla="*/ 119 h 374"/>
                <a:gd name="T62" fmla="*/ 123 w 366"/>
                <a:gd name="T63" fmla="*/ 70 h 374"/>
                <a:gd name="T64" fmla="*/ 152 w 366"/>
                <a:gd name="T65" fmla="*/ 20 h 374"/>
                <a:gd name="T66" fmla="*/ 22 w 366"/>
                <a:gd name="T67" fmla="*/ 128 h 374"/>
                <a:gd name="T68" fmla="*/ 51 w 366"/>
                <a:gd name="T69" fmla="*/ 80 h 374"/>
                <a:gd name="T70" fmla="*/ 106 w 366"/>
                <a:gd name="T71" fmla="*/ 80 h 374"/>
                <a:gd name="T72" fmla="*/ 135 w 366"/>
                <a:gd name="T73" fmla="*/ 128 h 374"/>
                <a:gd name="T74" fmla="*/ 106 w 366"/>
                <a:gd name="T75" fmla="*/ 179 h 374"/>
                <a:gd name="T76" fmla="*/ 51 w 366"/>
                <a:gd name="T77" fmla="*/ 179 h 374"/>
                <a:gd name="T78" fmla="*/ 22 w 366"/>
                <a:gd name="T79" fmla="*/ 128 h 374"/>
                <a:gd name="T80" fmla="*/ 152 w 366"/>
                <a:gd name="T81" fmla="*/ 138 h 374"/>
                <a:gd name="T82" fmla="*/ 210 w 366"/>
                <a:gd name="T83" fmla="*/ 138 h 374"/>
                <a:gd name="T84" fmla="*/ 239 w 366"/>
                <a:gd name="T85" fmla="*/ 188 h 374"/>
                <a:gd name="T86" fmla="*/ 210 w 366"/>
                <a:gd name="T87" fmla="*/ 237 h 374"/>
                <a:gd name="T88" fmla="*/ 152 w 366"/>
                <a:gd name="T89" fmla="*/ 237 h 374"/>
                <a:gd name="T90" fmla="*/ 123 w 366"/>
                <a:gd name="T91" fmla="*/ 188 h 374"/>
                <a:gd name="T92" fmla="*/ 152 w 366"/>
                <a:gd name="T93" fmla="*/ 138 h 374"/>
                <a:gd name="T94" fmla="*/ 212 w 366"/>
                <a:gd name="T95" fmla="*/ 355 h 374"/>
                <a:gd name="T96" fmla="*/ 157 w 366"/>
                <a:gd name="T97" fmla="*/ 355 h 374"/>
                <a:gd name="T98" fmla="*/ 128 w 366"/>
                <a:gd name="T99" fmla="*/ 307 h 374"/>
                <a:gd name="T100" fmla="*/ 157 w 366"/>
                <a:gd name="T101" fmla="*/ 256 h 374"/>
                <a:gd name="T102" fmla="*/ 212 w 366"/>
                <a:gd name="T103" fmla="*/ 256 h 374"/>
                <a:gd name="T104" fmla="*/ 241 w 366"/>
                <a:gd name="T105" fmla="*/ 307 h 374"/>
                <a:gd name="T106" fmla="*/ 212 w 366"/>
                <a:gd name="T107" fmla="*/ 355 h 374"/>
                <a:gd name="T108" fmla="*/ 316 w 366"/>
                <a:gd name="T109" fmla="*/ 297 h 374"/>
                <a:gd name="T110" fmla="*/ 258 w 366"/>
                <a:gd name="T111" fmla="*/ 297 h 374"/>
                <a:gd name="T112" fmla="*/ 229 w 366"/>
                <a:gd name="T113" fmla="*/ 246 h 374"/>
                <a:gd name="T114" fmla="*/ 258 w 366"/>
                <a:gd name="T115" fmla="*/ 198 h 374"/>
                <a:gd name="T116" fmla="*/ 316 w 366"/>
                <a:gd name="T117" fmla="*/ 198 h 374"/>
                <a:gd name="T118" fmla="*/ 345 w 366"/>
                <a:gd name="T119" fmla="*/ 246 h 374"/>
                <a:gd name="T120" fmla="*/ 316 w 366"/>
                <a:gd name="T121" fmla="*/ 29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6" h="374">
                  <a:moveTo>
                    <a:pt x="366" y="128"/>
                  </a:moveTo>
                  <a:lnTo>
                    <a:pt x="325" y="61"/>
                  </a:lnTo>
                  <a:lnTo>
                    <a:pt x="256" y="61"/>
                  </a:lnTo>
                  <a:lnTo>
                    <a:pt x="222" y="0"/>
                  </a:lnTo>
                  <a:lnTo>
                    <a:pt x="142" y="0"/>
                  </a:lnTo>
                  <a:lnTo>
                    <a:pt x="108" y="61"/>
                  </a:lnTo>
                  <a:lnTo>
                    <a:pt x="38" y="61"/>
                  </a:lnTo>
                  <a:lnTo>
                    <a:pt x="0" y="128"/>
                  </a:lnTo>
                  <a:lnTo>
                    <a:pt x="38" y="198"/>
                  </a:lnTo>
                  <a:lnTo>
                    <a:pt x="108" y="198"/>
                  </a:lnTo>
                  <a:lnTo>
                    <a:pt x="137" y="249"/>
                  </a:lnTo>
                  <a:lnTo>
                    <a:pt x="106" y="307"/>
                  </a:lnTo>
                  <a:lnTo>
                    <a:pt x="145" y="374"/>
                  </a:lnTo>
                  <a:lnTo>
                    <a:pt x="224" y="374"/>
                  </a:lnTo>
                  <a:lnTo>
                    <a:pt x="258" y="316"/>
                  </a:lnTo>
                  <a:lnTo>
                    <a:pt x="325" y="316"/>
                  </a:lnTo>
                  <a:lnTo>
                    <a:pt x="366" y="246"/>
                  </a:lnTo>
                  <a:lnTo>
                    <a:pt x="333" y="188"/>
                  </a:lnTo>
                  <a:lnTo>
                    <a:pt x="366" y="128"/>
                  </a:lnTo>
                  <a:close/>
                  <a:moveTo>
                    <a:pt x="345" y="128"/>
                  </a:moveTo>
                  <a:lnTo>
                    <a:pt x="316" y="179"/>
                  </a:lnTo>
                  <a:lnTo>
                    <a:pt x="258" y="179"/>
                  </a:lnTo>
                  <a:lnTo>
                    <a:pt x="229" y="128"/>
                  </a:lnTo>
                  <a:lnTo>
                    <a:pt x="258" y="80"/>
                  </a:lnTo>
                  <a:lnTo>
                    <a:pt x="316" y="80"/>
                  </a:lnTo>
                  <a:lnTo>
                    <a:pt x="345" y="128"/>
                  </a:lnTo>
                  <a:close/>
                  <a:moveTo>
                    <a:pt x="152" y="20"/>
                  </a:moveTo>
                  <a:lnTo>
                    <a:pt x="210" y="20"/>
                  </a:lnTo>
                  <a:lnTo>
                    <a:pt x="239" y="70"/>
                  </a:lnTo>
                  <a:lnTo>
                    <a:pt x="210" y="119"/>
                  </a:lnTo>
                  <a:lnTo>
                    <a:pt x="152" y="119"/>
                  </a:lnTo>
                  <a:lnTo>
                    <a:pt x="123" y="70"/>
                  </a:lnTo>
                  <a:lnTo>
                    <a:pt x="152" y="20"/>
                  </a:lnTo>
                  <a:close/>
                  <a:moveTo>
                    <a:pt x="22" y="128"/>
                  </a:moveTo>
                  <a:lnTo>
                    <a:pt x="51" y="80"/>
                  </a:lnTo>
                  <a:lnTo>
                    <a:pt x="106" y="80"/>
                  </a:lnTo>
                  <a:lnTo>
                    <a:pt x="135" y="128"/>
                  </a:lnTo>
                  <a:lnTo>
                    <a:pt x="106" y="179"/>
                  </a:lnTo>
                  <a:lnTo>
                    <a:pt x="51" y="179"/>
                  </a:lnTo>
                  <a:lnTo>
                    <a:pt x="22" y="128"/>
                  </a:lnTo>
                  <a:close/>
                  <a:moveTo>
                    <a:pt x="152" y="138"/>
                  </a:moveTo>
                  <a:lnTo>
                    <a:pt x="210" y="138"/>
                  </a:lnTo>
                  <a:lnTo>
                    <a:pt x="239" y="188"/>
                  </a:lnTo>
                  <a:lnTo>
                    <a:pt x="210" y="237"/>
                  </a:lnTo>
                  <a:lnTo>
                    <a:pt x="152" y="237"/>
                  </a:lnTo>
                  <a:lnTo>
                    <a:pt x="123" y="188"/>
                  </a:lnTo>
                  <a:lnTo>
                    <a:pt x="152" y="138"/>
                  </a:lnTo>
                  <a:close/>
                  <a:moveTo>
                    <a:pt x="212" y="355"/>
                  </a:moveTo>
                  <a:lnTo>
                    <a:pt x="157" y="355"/>
                  </a:lnTo>
                  <a:lnTo>
                    <a:pt x="128" y="307"/>
                  </a:lnTo>
                  <a:lnTo>
                    <a:pt x="157" y="256"/>
                  </a:lnTo>
                  <a:lnTo>
                    <a:pt x="212" y="256"/>
                  </a:lnTo>
                  <a:lnTo>
                    <a:pt x="241" y="307"/>
                  </a:lnTo>
                  <a:lnTo>
                    <a:pt x="212" y="355"/>
                  </a:lnTo>
                  <a:close/>
                  <a:moveTo>
                    <a:pt x="316" y="297"/>
                  </a:moveTo>
                  <a:lnTo>
                    <a:pt x="258" y="297"/>
                  </a:lnTo>
                  <a:lnTo>
                    <a:pt x="229" y="246"/>
                  </a:lnTo>
                  <a:lnTo>
                    <a:pt x="258" y="198"/>
                  </a:lnTo>
                  <a:lnTo>
                    <a:pt x="316" y="198"/>
                  </a:lnTo>
                  <a:lnTo>
                    <a:pt x="345" y="246"/>
                  </a:lnTo>
                  <a:lnTo>
                    <a:pt x="316" y="297"/>
                  </a:lnTo>
                  <a:close/>
                </a:path>
              </a:pathLst>
            </a:custGeom>
            <a:solidFill>
              <a:srgbClr val="FFFFFF"/>
            </a:solidFill>
          </p:spPr>
          <p:txBody>
            <a:bodyPr vert="horz" wrap="square" lIns="91427" tIns="45713" rIns="91427" bIns="45713" numCol="1" anchor="t" anchorCtr="0" compatLnSpc="1">
              <a:prstTxWarp prst="textNoShape">
                <a:avLst/>
              </a:prstTxWarp>
            </a:bodyPr>
            <a:lstStyle/>
            <a:p>
              <a:pPr defTabSz="914224">
                <a:defRPr/>
              </a:pPr>
              <a:endParaRPr lang="en-US" kern="0">
                <a:solidFill>
                  <a:srgbClr val="505050"/>
                </a:solidFill>
                <a:latin typeface="Segoe UI Semilight"/>
              </a:endParaRPr>
            </a:p>
          </p:txBody>
        </p:sp>
      </p:grpSp>
      <p:grpSp>
        <p:nvGrpSpPr>
          <p:cNvPr id="41" name="Group 40"/>
          <p:cNvGrpSpPr/>
          <p:nvPr/>
        </p:nvGrpSpPr>
        <p:grpSpPr>
          <a:xfrm>
            <a:off x="6007741" y="1252046"/>
            <a:ext cx="656923" cy="656923"/>
            <a:chOff x="457580" y="2611033"/>
            <a:chExt cx="657017" cy="657017"/>
          </a:xfrm>
        </p:grpSpPr>
        <p:sp>
          <p:nvSpPr>
            <p:cNvPr id="42" name="Oval 41"/>
            <p:cNvSpPr/>
            <p:nvPr/>
          </p:nvSpPr>
          <p:spPr bwMode="auto">
            <a:xfrm>
              <a:off x="457580" y="2611033"/>
              <a:ext cx="657017" cy="657017"/>
            </a:xfrm>
            <a:prstGeom prst="ellipse">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3" name="Freeform 13"/>
            <p:cNvSpPr>
              <a:spLocks noChangeAspect="1" noEditPoints="1"/>
            </p:cNvSpPr>
            <p:nvPr/>
          </p:nvSpPr>
          <p:spPr bwMode="auto">
            <a:xfrm>
              <a:off x="618566" y="2798123"/>
              <a:ext cx="335044" cy="232037"/>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6"/>
                    <a:pt x="13" y="88"/>
                    <a:pt x="28" y="88"/>
                  </a:cubicBezTo>
                  <a:close/>
                  <a:moveTo>
                    <a:pt x="28" y="40"/>
                  </a:moveTo>
                  <a:cubicBezTo>
                    <a:pt x="29" y="40"/>
                    <a:pt x="30" y="40"/>
                    <a:pt x="31" y="41"/>
                  </a:cubicBezTo>
                  <a:cubicBezTo>
                    <a:pt x="36" y="41"/>
                    <a:pt x="36" y="41"/>
                    <a:pt x="36" y="41"/>
                  </a:cubicBezTo>
                  <a:cubicBezTo>
                    <a:pt x="36" y="36"/>
                    <a:pt x="36" y="36"/>
                    <a:pt x="36" y="36"/>
                  </a:cubicBezTo>
                  <a:cubicBezTo>
                    <a:pt x="36" y="21"/>
                    <a:pt x="49" y="8"/>
                    <a:pt x="64" y="8"/>
                  </a:cubicBezTo>
                  <a:cubicBezTo>
                    <a:pt x="76" y="8"/>
                    <a:pt x="86"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path>
              </a:pathLst>
            </a:custGeom>
            <a:solidFill>
              <a:srgbClr val="FFFFFF"/>
            </a:solidFill>
          </p:spPr>
          <p:txBody>
            <a:bodyPr vert="horz" wrap="square" lIns="91427" tIns="45713" rIns="91427" bIns="45713" numCol="1" anchor="t" anchorCtr="0" compatLnSpc="1">
              <a:prstTxWarp prst="textNoShape">
                <a:avLst/>
              </a:prstTxWarp>
            </a:bodyPr>
            <a:lstStyle/>
            <a:p>
              <a:pPr defTabSz="914224">
                <a:defRPr/>
              </a:pPr>
              <a:endParaRPr lang="en-US" kern="0">
                <a:solidFill>
                  <a:srgbClr val="505050"/>
                </a:solidFill>
                <a:latin typeface="Segoe UI Semilight"/>
              </a:endParaRPr>
            </a:p>
          </p:txBody>
        </p:sp>
      </p:grpSp>
      <p:sp>
        <p:nvSpPr>
          <p:cNvPr id="21" name="Rectangle 20"/>
          <p:cNvSpPr/>
          <p:nvPr/>
        </p:nvSpPr>
        <p:spPr bwMode="auto">
          <a:xfrm>
            <a:off x="883" y="497"/>
            <a:ext cx="5303094" cy="69935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defRPr/>
            </a:pPr>
            <a:endParaRPr lang="en-US" sz="2353" kern="0" dirty="0" err="1">
              <a:solidFill>
                <a:schemeClr val="tx1"/>
              </a:solidFill>
              <a:ea typeface="Segoe UI" pitchFamily="34" charset="0"/>
              <a:cs typeface="Segoe UI" pitchFamily="34" charset="0"/>
            </a:endParaRPr>
          </a:p>
        </p:txBody>
      </p:sp>
      <p:sp>
        <p:nvSpPr>
          <p:cNvPr id="25" name="Title 1"/>
          <p:cNvSpPr txBox="1">
            <a:spLocks/>
          </p:cNvSpPr>
          <p:nvPr/>
        </p:nvSpPr>
        <p:spPr>
          <a:xfrm>
            <a:off x="-30162" y="3031047"/>
            <a:ext cx="5334140" cy="932408"/>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5399" spc="-40" dirty="0">
                <a:gradFill>
                  <a:gsLst>
                    <a:gs pos="1250">
                      <a:schemeClr val="bg1"/>
                    </a:gs>
                    <a:gs pos="100000">
                      <a:schemeClr val="bg1"/>
                    </a:gs>
                  </a:gsLst>
                  <a:lin ang="5400000" scaled="0"/>
                </a:gradFill>
                <a:latin typeface="Segoe UI Light"/>
              </a:rPr>
              <a:t>AzureFoundation</a:t>
            </a:r>
          </a:p>
        </p:txBody>
      </p:sp>
    </p:spTree>
    <p:extLst>
      <p:ext uri="{BB962C8B-B14F-4D97-AF65-F5344CB8AC3E}">
        <p14:creationId xmlns:p14="http://schemas.microsoft.com/office/powerpoint/2010/main" val="40864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400"/>
                                        <p:tgtEl>
                                          <p:spTgt spid="25"/>
                                        </p:tgtEl>
                                      </p:cBhvr>
                                    </p:animEffect>
                                  </p:childTnLst>
                                </p:cTn>
                              </p:par>
                              <p:par>
                                <p:cTn id="8" presetID="42" presetClass="path" presetSubtype="0" accel="50000" decel="50000" fill="hold" grpId="1" nodeType="withEffect">
                                  <p:stCondLst>
                                    <p:cond delay="0"/>
                                  </p:stCondLst>
                                  <p:childTnLst>
                                    <p:animMotion origin="layout" path="M -4.44218E-6 3.33182E-6 L -4.44218E-6 0.17975 " pathEditMode="relative" rAng="0" ptsTypes="AA">
                                      <p:cBhvr>
                                        <p:cTn id="9" dur="800" spd="-100000" fill="hold"/>
                                        <p:tgtEl>
                                          <p:spTgt spid="25"/>
                                        </p:tgtEl>
                                        <p:attrNameLst>
                                          <p:attrName>ppt_x</p:attrName>
                                          <p:attrName>ppt_y</p:attrName>
                                        </p:attrNameLst>
                                      </p:cBhvr>
                                      <p:rCtr x="0" y="8988"/>
                                    </p:animMotion>
                                  </p:childTnLst>
                                </p:cTn>
                              </p:par>
                              <p:par>
                                <p:cTn id="10" presetID="10" presetClass="entr" presetSubtype="0" fill="hold" nodeType="withEffect">
                                  <p:stCondLst>
                                    <p:cond delay="90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300"/>
                                        <p:tgtEl>
                                          <p:spTgt spid="41"/>
                                        </p:tgtEl>
                                      </p:cBhvr>
                                    </p:animEffect>
                                  </p:childTnLst>
                                </p:cTn>
                              </p:par>
                              <p:par>
                                <p:cTn id="13" presetID="63" presetClass="path" presetSubtype="0" decel="100000" fill="hold" nodeType="withEffect">
                                  <p:stCondLst>
                                    <p:cond delay="600"/>
                                  </p:stCondLst>
                                  <p:childTnLst>
                                    <p:animMotion origin="layout" path="M -2.32831E-6 -3.01407E-6 L 0.11386 -3.01407E-6 " pathEditMode="relative" rAng="0" ptsTypes="AA">
                                      <p:cBhvr>
                                        <p:cTn id="14" dur="600" spd="-100000" fill="hold"/>
                                        <p:tgtEl>
                                          <p:spTgt spid="41"/>
                                        </p:tgtEl>
                                        <p:attrNameLst>
                                          <p:attrName>ppt_x</p:attrName>
                                          <p:attrName>ppt_y</p:attrName>
                                        </p:attrNameLst>
                                      </p:cBhvr>
                                      <p:rCtr x="5693" y="0"/>
                                    </p:animMotion>
                                  </p:childTnLst>
                                </p:cTn>
                              </p:par>
                              <p:par>
                                <p:cTn id="15" presetID="6" presetClass="emph" presetSubtype="0" accel="100000" autoRev="1" fill="hold" nodeType="withEffect">
                                  <p:stCondLst>
                                    <p:cond delay="0"/>
                                  </p:stCondLst>
                                  <p:childTnLst>
                                    <p:animScale>
                                      <p:cBhvr>
                                        <p:cTn id="16" dur="600" fill="hold"/>
                                        <p:tgtEl>
                                          <p:spTgt spid="41"/>
                                        </p:tgtEl>
                                      </p:cBhvr>
                                      <p:by x="20000" y="20000"/>
                                    </p:animScale>
                                  </p:childTnLst>
                                </p:cTn>
                              </p:par>
                              <p:par>
                                <p:cTn id="17" presetID="10" presetClass="entr" presetSubtype="0" fill="hold" grpId="0" nodeType="withEffect">
                                  <p:stCondLst>
                                    <p:cond delay="9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300"/>
                                        <p:tgtEl>
                                          <p:spTgt spid="24"/>
                                        </p:tgtEl>
                                      </p:cBhvr>
                                    </p:animEffect>
                                  </p:childTnLst>
                                </p:cTn>
                              </p:par>
                              <p:par>
                                <p:cTn id="20" presetID="63" presetClass="path" presetSubtype="0" decel="100000" fill="hold" grpId="1" nodeType="withEffect">
                                  <p:stCondLst>
                                    <p:cond delay="900"/>
                                  </p:stCondLst>
                                  <p:childTnLst>
                                    <p:animMotion origin="layout" path="M -5.31019E-7 -3.01407E-6 L 0.02451 -3.01407E-6 " pathEditMode="relative" rAng="0" ptsTypes="AA">
                                      <p:cBhvr>
                                        <p:cTn id="21" dur="400" spd="-100000" fill="hold"/>
                                        <p:tgtEl>
                                          <p:spTgt spid="24"/>
                                        </p:tgtEl>
                                        <p:attrNameLst>
                                          <p:attrName>ppt_x</p:attrName>
                                          <p:attrName>ppt_y</p:attrName>
                                        </p:attrNameLst>
                                      </p:cBhvr>
                                      <p:rCtr x="1225" y="0"/>
                                    </p:animMotion>
                                  </p:childTnLst>
                                </p:cTn>
                              </p:par>
                              <p:par>
                                <p:cTn id="22" presetID="10" presetClass="entr" presetSubtype="0" fill="hold" nodeType="withEffect">
                                  <p:stCondLst>
                                    <p:cond delay="90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300"/>
                                        <p:tgtEl>
                                          <p:spTgt spid="27"/>
                                        </p:tgtEl>
                                      </p:cBhvr>
                                    </p:animEffect>
                                  </p:childTnLst>
                                </p:cTn>
                              </p:par>
                              <p:par>
                                <p:cTn id="25" presetID="63" presetClass="path" presetSubtype="0" decel="100000" fill="hold" nodeType="withEffect">
                                  <p:stCondLst>
                                    <p:cond delay="600"/>
                                  </p:stCondLst>
                                  <p:childTnLst>
                                    <p:animMotion origin="layout" path="M -2.32831E-6 -3.01407E-6 L 0.11386 -3.01407E-6 " pathEditMode="relative" rAng="0" ptsTypes="AA">
                                      <p:cBhvr>
                                        <p:cTn id="26" dur="600" spd="-100000" fill="hold"/>
                                        <p:tgtEl>
                                          <p:spTgt spid="27"/>
                                        </p:tgtEl>
                                        <p:attrNameLst>
                                          <p:attrName>ppt_x</p:attrName>
                                          <p:attrName>ppt_y</p:attrName>
                                        </p:attrNameLst>
                                      </p:cBhvr>
                                      <p:rCtr x="5693" y="0"/>
                                    </p:animMotion>
                                  </p:childTnLst>
                                </p:cTn>
                              </p:par>
                              <p:par>
                                <p:cTn id="27" presetID="6" presetClass="emph" presetSubtype="0" accel="100000" autoRev="1" fill="hold" nodeType="withEffect">
                                  <p:stCondLst>
                                    <p:cond delay="0"/>
                                  </p:stCondLst>
                                  <p:childTnLst>
                                    <p:animScale>
                                      <p:cBhvr>
                                        <p:cTn id="28" dur="600" fill="hold"/>
                                        <p:tgtEl>
                                          <p:spTgt spid="27"/>
                                        </p:tgtEl>
                                      </p:cBhvr>
                                      <p:by x="20000" y="20000"/>
                                    </p:animScale>
                                  </p:childTnLst>
                                </p:cTn>
                              </p:par>
                              <p:par>
                                <p:cTn id="29" presetID="10" presetClass="entr" presetSubtype="0" fill="hold" nodeType="withEffect">
                                  <p:stCondLst>
                                    <p:cond delay="90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300"/>
                                        <p:tgtEl>
                                          <p:spTgt spid="33"/>
                                        </p:tgtEl>
                                      </p:cBhvr>
                                    </p:animEffect>
                                  </p:childTnLst>
                                </p:cTn>
                              </p:par>
                              <p:par>
                                <p:cTn id="32" presetID="63" presetClass="path" presetSubtype="0" decel="100000" fill="hold" nodeType="withEffect">
                                  <p:stCondLst>
                                    <p:cond delay="600"/>
                                  </p:stCondLst>
                                  <p:childTnLst>
                                    <p:animMotion origin="layout" path="M -2.32831E-6 -3.01407E-6 L 0.11386 -3.01407E-6 " pathEditMode="relative" rAng="0" ptsTypes="AA">
                                      <p:cBhvr>
                                        <p:cTn id="33" dur="600" spd="-100000" fill="hold"/>
                                        <p:tgtEl>
                                          <p:spTgt spid="33"/>
                                        </p:tgtEl>
                                        <p:attrNameLst>
                                          <p:attrName>ppt_x</p:attrName>
                                          <p:attrName>ppt_y</p:attrName>
                                        </p:attrNameLst>
                                      </p:cBhvr>
                                      <p:rCtr x="5693" y="0"/>
                                    </p:animMotion>
                                  </p:childTnLst>
                                </p:cTn>
                              </p:par>
                              <p:par>
                                <p:cTn id="34" presetID="6" presetClass="emph" presetSubtype="0" accel="100000" autoRev="1" fill="hold" nodeType="withEffect">
                                  <p:stCondLst>
                                    <p:cond delay="0"/>
                                  </p:stCondLst>
                                  <p:childTnLst>
                                    <p:animScale>
                                      <p:cBhvr>
                                        <p:cTn id="35" dur="600" fill="hold"/>
                                        <p:tgtEl>
                                          <p:spTgt spid="33"/>
                                        </p:tgtEl>
                                      </p:cBhvr>
                                      <p:by x="20000" y="20000"/>
                                    </p:animScale>
                                  </p:childTnLst>
                                </p:cTn>
                              </p:par>
                              <p:par>
                                <p:cTn id="36" presetID="10" presetClass="entr" presetSubtype="0" fill="hold" grpId="0" nodeType="withEffect">
                                  <p:stCondLst>
                                    <p:cond delay="90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300"/>
                                        <p:tgtEl>
                                          <p:spTgt spid="22"/>
                                        </p:tgtEl>
                                      </p:cBhvr>
                                    </p:animEffect>
                                  </p:childTnLst>
                                </p:cTn>
                              </p:par>
                              <p:par>
                                <p:cTn id="39" presetID="63" presetClass="path" presetSubtype="0" decel="100000" fill="hold" grpId="1" nodeType="withEffect">
                                  <p:stCondLst>
                                    <p:cond delay="900"/>
                                  </p:stCondLst>
                                  <p:childTnLst>
                                    <p:animMotion origin="layout" path="M -5.31019E-7 -3.01407E-6 L 0.02451 -3.01407E-6 " pathEditMode="relative" rAng="0" ptsTypes="AA">
                                      <p:cBhvr>
                                        <p:cTn id="40" dur="400" spd="-100000" fill="hold"/>
                                        <p:tgtEl>
                                          <p:spTgt spid="22"/>
                                        </p:tgtEl>
                                        <p:attrNameLst>
                                          <p:attrName>ppt_x</p:attrName>
                                          <p:attrName>ppt_y</p:attrName>
                                        </p:attrNameLst>
                                      </p:cBhvr>
                                      <p:rCtr x="1225" y="0"/>
                                    </p:animMotion>
                                  </p:childTnLst>
                                </p:cTn>
                              </p:par>
                              <p:par>
                                <p:cTn id="41" presetID="10" presetClass="entr" presetSubtype="0" fill="hold" grpId="0" nodeType="withEffect">
                                  <p:stCondLst>
                                    <p:cond delay="90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00"/>
                                        <p:tgtEl>
                                          <p:spTgt spid="20"/>
                                        </p:tgtEl>
                                      </p:cBhvr>
                                    </p:animEffect>
                                  </p:childTnLst>
                                </p:cTn>
                              </p:par>
                              <p:par>
                                <p:cTn id="44" presetID="63" presetClass="path" presetSubtype="0" decel="100000" fill="hold" grpId="1" nodeType="withEffect">
                                  <p:stCondLst>
                                    <p:cond delay="900"/>
                                  </p:stCondLst>
                                  <p:childTnLst>
                                    <p:animMotion origin="layout" path="M -5.31019E-7 -3.01407E-6 L 0.02451 -3.01407E-6 " pathEditMode="relative" rAng="0" ptsTypes="AA">
                                      <p:cBhvr>
                                        <p:cTn id="45" dur="400" spd="-100000" fill="hold"/>
                                        <p:tgtEl>
                                          <p:spTgt spid="20"/>
                                        </p:tgtEl>
                                        <p:attrNameLst>
                                          <p:attrName>ppt_x</p:attrName>
                                          <p:attrName>ppt_y</p:attrName>
                                        </p:attrNameLst>
                                      </p:cBhvr>
                                      <p:rCtr x="1225" y="0"/>
                                    </p:animMotion>
                                  </p:childTnLst>
                                </p:cTn>
                              </p:par>
                              <p:par>
                                <p:cTn id="46" presetID="10" presetClass="entr" presetSubtype="0" fill="hold" nodeType="withEffect">
                                  <p:stCondLst>
                                    <p:cond delay="90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300"/>
                                        <p:tgtEl>
                                          <p:spTgt spid="30"/>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300"/>
                                        <p:tgtEl>
                                          <p:spTgt spid="23"/>
                                        </p:tgtEl>
                                      </p:cBhvr>
                                    </p:animEffect>
                                  </p:childTnLst>
                                </p:cTn>
                              </p:par>
                              <p:par>
                                <p:cTn id="52" presetID="63" presetClass="path" presetSubtype="0" decel="100000" fill="hold" grpId="1" nodeType="withEffect">
                                  <p:stCondLst>
                                    <p:cond delay="900"/>
                                  </p:stCondLst>
                                  <p:childTnLst>
                                    <p:animMotion origin="layout" path="M -5.31019E-7 -3.01407E-6 L 0.02451 -3.01407E-6 " pathEditMode="relative" rAng="0" ptsTypes="AA">
                                      <p:cBhvr>
                                        <p:cTn id="53" dur="400" spd="-100000" fill="hold"/>
                                        <p:tgtEl>
                                          <p:spTgt spid="23"/>
                                        </p:tgtEl>
                                        <p:attrNameLst>
                                          <p:attrName>ppt_x</p:attrName>
                                          <p:attrName>ppt_y</p:attrName>
                                        </p:attrNameLst>
                                      </p:cBhvr>
                                      <p:rCtr x="1225" y="0"/>
                                    </p:animMotion>
                                  </p:childTnLst>
                                </p:cTn>
                              </p:par>
                              <p:par>
                                <p:cTn id="54" presetID="63" presetClass="path" presetSubtype="0" decel="100000" fill="hold" nodeType="withEffect">
                                  <p:stCondLst>
                                    <p:cond delay="600"/>
                                  </p:stCondLst>
                                  <p:childTnLst>
                                    <p:animMotion origin="layout" path="M -2.32831E-6 -3.01407E-6 L 0.11386 -3.01407E-6 " pathEditMode="relative" rAng="0" ptsTypes="AA">
                                      <p:cBhvr>
                                        <p:cTn id="55" dur="600" spd="-100000" fill="hold"/>
                                        <p:tgtEl>
                                          <p:spTgt spid="30"/>
                                        </p:tgtEl>
                                        <p:attrNameLst>
                                          <p:attrName>ppt_x</p:attrName>
                                          <p:attrName>ppt_y</p:attrName>
                                        </p:attrNameLst>
                                      </p:cBhvr>
                                      <p:rCtr x="5693" y="0"/>
                                    </p:animMotion>
                                  </p:childTnLst>
                                </p:cTn>
                              </p:par>
                              <p:par>
                                <p:cTn id="56" presetID="6" presetClass="emph" presetSubtype="0" accel="100000" autoRev="1" fill="hold" nodeType="withEffect">
                                  <p:stCondLst>
                                    <p:cond delay="0"/>
                                  </p:stCondLst>
                                  <p:childTnLst>
                                    <p:animScale>
                                      <p:cBhvr>
                                        <p:cTn id="57" dur="600" fill="hold"/>
                                        <p:tgtEl>
                                          <p:spTgt spid="30"/>
                                        </p:tgtEl>
                                      </p:cBhvr>
                                      <p:by x="20000" y="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2" grpId="0"/>
      <p:bldP spid="22" grpId="1"/>
      <p:bldP spid="23" grpId="0"/>
      <p:bldP spid="23" grpId="1"/>
      <p:bldP spid="24" grpId="0"/>
      <p:bldP spid="24" grpId="1"/>
      <p:bldP spid="25" grpId="0"/>
      <p:bldP spid="2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5280" y="1135062"/>
            <a:ext cx="6400799" cy="5781675"/>
          </a:xfrm>
        </p:spPr>
        <p:txBody>
          <a:bodyPr/>
          <a:lstStyle/>
          <a:p>
            <a:r>
              <a:rPr lang="en-US" sz="2000" dirty="0">
                <a:latin typeface="+mn-lt"/>
              </a:rPr>
              <a:t>New cloud enrollments often don’t get utilized because the Welcome Letter goes to the contract administrator and not the technical and business stakeholders</a:t>
            </a:r>
          </a:p>
          <a:p>
            <a:r>
              <a:rPr lang="en-US" sz="2000" dirty="0">
                <a:latin typeface="+mn-lt"/>
              </a:rPr>
              <a:t>Financial and technical stakeholders often change, causing long delays in the enterprise role is assigned to individuals.</a:t>
            </a:r>
            <a:endParaRPr lang="en-US" sz="2000" dirty="0">
              <a:gradFill>
                <a:gsLst>
                  <a:gs pos="1250">
                    <a:schemeClr val="tx2"/>
                  </a:gs>
                  <a:gs pos="99000">
                    <a:schemeClr val="tx2"/>
                  </a:gs>
                </a:gsLst>
                <a:lin ang="5400000" scaled="0"/>
              </a:gradFill>
              <a:latin typeface="+mn-lt"/>
            </a:endParaRPr>
          </a:p>
          <a:p>
            <a:r>
              <a:rPr lang="en-US" sz="2000" dirty="0">
                <a:latin typeface="+mn-lt"/>
              </a:rPr>
              <a:t>Single Sign-on is a value the customers perceives as being too difficult to implement.</a:t>
            </a:r>
          </a:p>
          <a:p>
            <a:r>
              <a:rPr lang="en-US" sz="2000" dirty="0">
                <a:latin typeface="+mn-lt"/>
              </a:rPr>
              <a:t>Enablement of operational controls is perceived as difficult to implement.  Especially role based access control and data and network security.</a:t>
            </a:r>
          </a:p>
          <a:p>
            <a:r>
              <a:rPr lang="en-US" sz="2000" dirty="0">
                <a:latin typeface="+mn-lt"/>
              </a:rPr>
              <a:t>Enablement of staff to deploy workloads and security is perceived as difficult</a:t>
            </a:r>
          </a:p>
          <a:p>
            <a:r>
              <a:rPr lang="en-US" sz="2000" dirty="0">
                <a:latin typeface="+mn-lt"/>
              </a:rPr>
              <a:t>Hybrid integration of cloud resources, identity, operations and security with on premise systems is perceived as difficult.</a:t>
            </a:r>
          </a:p>
          <a:p>
            <a:r>
              <a:rPr lang="en-US" sz="2000" dirty="0">
                <a:latin typeface="+mn-lt"/>
              </a:rPr>
              <a:t>Partner engagement is perceived as too costly to take advantage of.</a:t>
            </a:r>
          </a:p>
        </p:txBody>
      </p:sp>
      <p:sp>
        <p:nvSpPr>
          <p:cNvPr id="3" name="Title 2"/>
          <p:cNvSpPr>
            <a:spLocks noGrp="1"/>
          </p:cNvSpPr>
          <p:nvPr>
            <p:ph type="title"/>
          </p:nvPr>
        </p:nvSpPr>
        <p:spPr/>
        <p:txBody>
          <a:bodyPr/>
          <a:lstStyle/>
          <a:p>
            <a:r>
              <a:rPr lang="en-US" dirty="0"/>
              <a:t>Problem Statement</a:t>
            </a:r>
          </a:p>
        </p:txBody>
      </p:sp>
      <p:pic>
        <p:nvPicPr>
          <p:cNvPr id="4" name="Picture 3"/>
          <p:cNvPicPr>
            <a:picLocks noChangeAspect="1"/>
          </p:cNvPicPr>
          <p:nvPr/>
        </p:nvPicPr>
        <p:blipFill>
          <a:blip r:embed="rId2"/>
          <a:stretch>
            <a:fillRect/>
          </a:stretch>
        </p:blipFill>
        <p:spPr>
          <a:xfrm>
            <a:off x="6523037" y="2049462"/>
            <a:ext cx="5385780" cy="3587758"/>
          </a:xfrm>
          <a:prstGeom prst="rect">
            <a:avLst/>
          </a:prstGeom>
        </p:spPr>
      </p:pic>
    </p:spTree>
    <p:extLst>
      <p:ext uri="{BB962C8B-B14F-4D97-AF65-F5344CB8AC3E}">
        <p14:creationId xmlns:p14="http://schemas.microsoft.com/office/powerpoint/2010/main" val="1511943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Proposed Solution</a:t>
            </a:r>
          </a:p>
        </p:txBody>
      </p:sp>
      <p:sp>
        <p:nvSpPr>
          <p:cNvPr id="2" name="Rectangle 1"/>
          <p:cNvSpPr/>
          <p:nvPr/>
        </p:nvSpPr>
        <p:spPr>
          <a:xfrm>
            <a:off x="427037" y="1211262"/>
            <a:ext cx="6216650" cy="5324535"/>
          </a:xfrm>
          <a:prstGeom prst="rect">
            <a:avLst/>
          </a:prstGeom>
        </p:spPr>
        <p:txBody>
          <a:bodyPr>
            <a:spAutoFit/>
          </a:bodyPr>
          <a:lstStyle/>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Marketing focus at all new Office 365 customers that single sign-on is a great first workload for Azure.</a:t>
            </a:r>
          </a:p>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Train partner community on how to deploy a consistent and Configuration financial accounting structure to enable bill-back and show-back by creating departments and accounts</a:t>
            </a:r>
          </a:p>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Configure enterprise portal to align with billing and separation of duties as required</a:t>
            </a:r>
          </a:p>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Configure separation of duties and security separation with subscriptions</a:t>
            </a:r>
          </a:p>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Establish metadata and naming conventions for greenfield datacenter</a:t>
            </a:r>
          </a:p>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Interview and document hybrid network requirements</a:t>
            </a:r>
          </a:p>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Deploy hybrid network and security components</a:t>
            </a:r>
          </a:p>
          <a:p>
            <a:pPr marL="285750" indent="-285750">
              <a:buFont typeface="Arial" panose="020B0604020202020204" pitchFamily="34" charset="0"/>
              <a:buChar char="•"/>
            </a:pPr>
            <a:r>
              <a:rPr lang="en-US" sz="2000" dirty="0">
                <a:gradFill>
                  <a:gsLst>
                    <a:gs pos="1250">
                      <a:schemeClr val="tx2"/>
                    </a:gs>
                    <a:gs pos="99000">
                      <a:schemeClr val="tx2"/>
                    </a:gs>
                  </a:gsLst>
                  <a:lin ang="5400000" scaled="0"/>
                </a:gradFill>
              </a:rPr>
              <a:t>Deploy Secure Single Sign-on for O365 Identity</a:t>
            </a:r>
          </a:p>
        </p:txBody>
      </p:sp>
      <p:pic>
        <p:nvPicPr>
          <p:cNvPr id="3" name="Picture 2"/>
          <p:cNvPicPr>
            <a:picLocks noChangeAspect="1"/>
          </p:cNvPicPr>
          <p:nvPr/>
        </p:nvPicPr>
        <p:blipFill>
          <a:blip r:embed="rId3"/>
          <a:stretch>
            <a:fillRect/>
          </a:stretch>
        </p:blipFill>
        <p:spPr>
          <a:xfrm>
            <a:off x="7755848" y="0"/>
            <a:ext cx="4659429" cy="6994525"/>
          </a:xfrm>
          <a:prstGeom prst="rect">
            <a:avLst/>
          </a:prstGeom>
        </p:spPr>
      </p:pic>
    </p:spTree>
    <p:extLst>
      <p:ext uri="{BB962C8B-B14F-4D97-AF65-F5344CB8AC3E}">
        <p14:creationId xmlns:p14="http://schemas.microsoft.com/office/powerpoint/2010/main" val="33736393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Market Size</a:t>
            </a:r>
          </a:p>
        </p:txBody>
      </p:sp>
      <p:sp>
        <p:nvSpPr>
          <p:cNvPr id="10" name="TextBox 9"/>
          <p:cNvSpPr txBox="1"/>
          <p:nvPr/>
        </p:nvSpPr>
        <p:spPr>
          <a:xfrm>
            <a:off x="274639" y="1191848"/>
            <a:ext cx="5791198" cy="258840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1250">
                      <a:schemeClr val="tx2"/>
                    </a:gs>
                    <a:gs pos="99000">
                      <a:schemeClr val="tx2"/>
                    </a:gs>
                  </a:gsLst>
                  <a:lin ang="5400000" scaled="0"/>
                </a:gradFill>
              </a:rPr>
              <a:t>High Potential Accounts:  HiPo accounts across the US who have recently migrated to Office 365 and are not using Azure for Identity.</a:t>
            </a:r>
          </a:p>
          <a:p>
            <a:pPr marL="342900" indent="-342900">
              <a:lnSpc>
                <a:spcPct val="90000"/>
              </a:lnSpc>
              <a:spcAft>
                <a:spcPts val="600"/>
              </a:spcAft>
              <a:buFont typeface="Arial" panose="020B0604020202020204" pitchFamily="34" charset="0"/>
              <a:buChar char="•"/>
            </a:pPr>
            <a:r>
              <a:rPr lang="en-US" sz="2000" dirty="0">
                <a:gradFill>
                  <a:gsLst>
                    <a:gs pos="1250">
                      <a:schemeClr val="tx2"/>
                    </a:gs>
                    <a:gs pos="99000">
                      <a:schemeClr val="tx2"/>
                    </a:gs>
                  </a:gsLst>
                  <a:lin ang="5400000" scaled="0"/>
                </a:gradFill>
              </a:rPr>
              <a:t>Mainstream Accounts:  There are a mainstream accounts in the SLG industry that have not taken advantage of AzureFoundation</a:t>
            </a:r>
          </a:p>
        </p:txBody>
      </p:sp>
      <p:pic>
        <p:nvPicPr>
          <p:cNvPr id="5" name="Picture 4"/>
          <p:cNvPicPr>
            <a:picLocks noChangeAspect="1"/>
          </p:cNvPicPr>
          <p:nvPr/>
        </p:nvPicPr>
        <p:blipFill>
          <a:blip r:embed="rId3"/>
          <a:stretch>
            <a:fillRect/>
          </a:stretch>
        </p:blipFill>
        <p:spPr>
          <a:xfrm>
            <a:off x="6065837" y="1287462"/>
            <a:ext cx="5957192" cy="3968406"/>
          </a:xfrm>
          <a:prstGeom prst="rect">
            <a:avLst/>
          </a:prstGeom>
        </p:spPr>
      </p:pic>
    </p:spTree>
    <p:extLst>
      <p:ext uri="{BB962C8B-B14F-4D97-AF65-F5344CB8AC3E}">
        <p14:creationId xmlns:p14="http://schemas.microsoft.com/office/powerpoint/2010/main" val="12615250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p>
        </p:txBody>
      </p:sp>
      <p:sp>
        <p:nvSpPr>
          <p:cNvPr id="3" name="Text Placeholder 2"/>
          <p:cNvSpPr>
            <a:spLocks noGrp="1"/>
          </p:cNvSpPr>
          <p:nvPr>
            <p:ph type="body" sz="quarter" idx="10"/>
          </p:nvPr>
        </p:nvSpPr>
        <p:spPr>
          <a:xfrm>
            <a:off x="274638" y="1212850"/>
            <a:ext cx="6400799" cy="4185761"/>
          </a:xfrm>
        </p:spPr>
        <p:txBody>
          <a:bodyPr/>
          <a:lstStyle/>
          <a:p>
            <a:pPr marL="342900" indent="-342900">
              <a:buFont typeface="Arial" panose="020B0604020202020204" pitchFamily="34" charset="0"/>
              <a:buChar char="•"/>
            </a:pPr>
            <a:r>
              <a:rPr lang="en-US" sz="2000" dirty="0">
                <a:solidFill>
                  <a:srgbClr val="00188F"/>
                </a:solidFill>
                <a:latin typeface="+mn-lt"/>
              </a:rPr>
              <a:t>Azure Enrollment</a:t>
            </a:r>
          </a:p>
          <a:p>
            <a:pPr marL="342900" indent="-342900">
              <a:buFont typeface="Arial" panose="020B0604020202020204" pitchFamily="34" charset="0"/>
              <a:buChar char="•"/>
            </a:pPr>
            <a:r>
              <a:rPr lang="en-US" sz="2000" dirty="0">
                <a:solidFill>
                  <a:srgbClr val="00188F"/>
                </a:solidFill>
                <a:latin typeface="+mn-lt"/>
              </a:rPr>
              <a:t>Azure Accounts</a:t>
            </a:r>
          </a:p>
          <a:p>
            <a:pPr marL="342900" indent="-342900">
              <a:buFont typeface="Arial" panose="020B0604020202020204" pitchFamily="34" charset="0"/>
              <a:buChar char="•"/>
            </a:pPr>
            <a:r>
              <a:rPr lang="en-US" sz="2000" dirty="0">
                <a:solidFill>
                  <a:srgbClr val="00188F"/>
                </a:solidFill>
                <a:latin typeface="+mn-lt"/>
              </a:rPr>
              <a:t>Azure IaaS</a:t>
            </a:r>
          </a:p>
          <a:p>
            <a:pPr marL="571500" lvl="2" indent="-342900">
              <a:buFont typeface="Courier New" panose="02070309020205020404" pitchFamily="49" charset="0"/>
              <a:buChar char="o"/>
            </a:pPr>
            <a:r>
              <a:rPr lang="en-US" dirty="0">
                <a:solidFill>
                  <a:srgbClr val="00188F"/>
                </a:solidFill>
              </a:rPr>
              <a:t>Virtual Machines (VMs)</a:t>
            </a:r>
          </a:p>
          <a:p>
            <a:pPr marL="571500" lvl="2" indent="-342900">
              <a:buFont typeface="Courier New" panose="02070309020205020404" pitchFamily="49" charset="0"/>
              <a:buChar char="o"/>
            </a:pPr>
            <a:r>
              <a:rPr lang="en-US" dirty="0">
                <a:solidFill>
                  <a:srgbClr val="00188F"/>
                </a:solidFill>
              </a:rPr>
              <a:t>Virtual Networks (VNETs)</a:t>
            </a:r>
          </a:p>
          <a:p>
            <a:pPr marL="571500" lvl="2" indent="-342900">
              <a:buFont typeface="Courier New" panose="02070309020205020404" pitchFamily="49" charset="0"/>
              <a:buChar char="o"/>
            </a:pPr>
            <a:r>
              <a:rPr lang="en-US" dirty="0">
                <a:solidFill>
                  <a:srgbClr val="00188F"/>
                </a:solidFill>
              </a:rPr>
              <a:t>Azure Resource Model (ARM)</a:t>
            </a:r>
          </a:p>
          <a:p>
            <a:pPr marL="571500" lvl="2" indent="-342900">
              <a:buFont typeface="Courier New" panose="02070309020205020404" pitchFamily="49" charset="0"/>
              <a:buChar char="o"/>
            </a:pPr>
            <a:r>
              <a:rPr lang="en-US" dirty="0">
                <a:solidFill>
                  <a:srgbClr val="00188F"/>
                </a:solidFill>
              </a:rPr>
              <a:t>Resource Groups</a:t>
            </a:r>
          </a:p>
          <a:p>
            <a:pPr marL="571500" lvl="2" indent="-342900">
              <a:buFont typeface="Courier New" panose="02070309020205020404" pitchFamily="49" charset="0"/>
              <a:buChar char="o"/>
            </a:pPr>
            <a:r>
              <a:rPr lang="en-US" dirty="0">
                <a:solidFill>
                  <a:srgbClr val="00188F"/>
                </a:solidFill>
              </a:rPr>
              <a:t>Template Deployments</a:t>
            </a:r>
          </a:p>
          <a:p>
            <a:pPr marL="571500" lvl="2" indent="-342900">
              <a:buFont typeface="Courier New" panose="02070309020205020404" pitchFamily="49" charset="0"/>
              <a:buChar char="o"/>
            </a:pPr>
            <a:r>
              <a:rPr lang="en-US" dirty="0">
                <a:solidFill>
                  <a:srgbClr val="00188F"/>
                </a:solidFill>
              </a:rPr>
              <a:t>Role Based Access Control</a:t>
            </a:r>
          </a:p>
          <a:p>
            <a:pPr marL="342900" lvl="2" indent="-342900">
              <a:buFont typeface="Arial" panose="020B0604020202020204" pitchFamily="34" charset="0"/>
              <a:buChar char="•"/>
            </a:pPr>
            <a:r>
              <a:rPr lang="en-US" dirty="0">
                <a:solidFill>
                  <a:srgbClr val="00188F"/>
                </a:solidFill>
              </a:rPr>
              <a:t>Visual Studio Team Services</a:t>
            </a:r>
          </a:p>
          <a:p>
            <a:pPr marL="342900" lvl="2" indent="-342900">
              <a:buFont typeface="Arial" panose="020B0604020202020204" pitchFamily="34" charset="0"/>
              <a:buChar char="•"/>
            </a:pPr>
            <a:r>
              <a:rPr lang="en-US" dirty="0">
                <a:solidFill>
                  <a:srgbClr val="00188F"/>
                </a:solidFill>
              </a:rPr>
              <a:t>Visual Studio</a:t>
            </a:r>
          </a:p>
          <a:p>
            <a:pPr marL="342900" lvl="2" indent="-342900">
              <a:buFont typeface="Arial" panose="020B0604020202020204" pitchFamily="34" charset="0"/>
              <a:buChar char="•"/>
            </a:pPr>
            <a:endParaRPr lang="en-US" dirty="0">
              <a:gradFill>
                <a:gsLst>
                  <a:gs pos="1250">
                    <a:schemeClr val="tx1"/>
                  </a:gs>
                  <a:gs pos="99000">
                    <a:schemeClr val="tx1"/>
                  </a:gs>
                </a:gsLst>
                <a:lin ang="5400000" scaled="0"/>
              </a:gradFill>
              <a:latin typeface="+mj-lt"/>
            </a:endParaRPr>
          </a:p>
        </p:txBody>
      </p:sp>
      <p:pic>
        <p:nvPicPr>
          <p:cNvPr id="5" name="Picture 4"/>
          <p:cNvPicPr>
            <a:picLocks noChangeAspect="1"/>
          </p:cNvPicPr>
          <p:nvPr/>
        </p:nvPicPr>
        <p:blipFill>
          <a:blip r:embed="rId2"/>
          <a:stretch>
            <a:fillRect/>
          </a:stretch>
        </p:blipFill>
        <p:spPr>
          <a:xfrm>
            <a:off x="4900530" y="1058862"/>
            <a:ext cx="7275074" cy="4846320"/>
          </a:xfrm>
          <a:prstGeom prst="rect">
            <a:avLst/>
          </a:prstGeom>
        </p:spPr>
      </p:pic>
    </p:spTree>
    <p:extLst>
      <p:ext uri="{BB962C8B-B14F-4D97-AF65-F5344CB8AC3E}">
        <p14:creationId xmlns:p14="http://schemas.microsoft.com/office/powerpoint/2010/main" val="30727371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a:t>
            </a:r>
          </a:p>
        </p:txBody>
      </p:sp>
      <p:sp>
        <p:nvSpPr>
          <p:cNvPr id="3" name="Text Placeholder 2"/>
          <p:cNvSpPr>
            <a:spLocks noGrp="1"/>
          </p:cNvSpPr>
          <p:nvPr>
            <p:ph type="body" sz="quarter" idx="10"/>
          </p:nvPr>
        </p:nvSpPr>
        <p:spPr>
          <a:xfrm>
            <a:off x="274638" y="1212850"/>
            <a:ext cx="6095999" cy="5940088"/>
          </a:xfrm>
        </p:spPr>
        <p:txBody>
          <a:bodyPr/>
          <a:lstStyle/>
          <a:p>
            <a:r>
              <a:rPr lang="en-US" dirty="0"/>
              <a:t>On Premise/Private Cloud</a:t>
            </a:r>
          </a:p>
          <a:p>
            <a:r>
              <a:rPr lang="en-US" sz="2000" dirty="0">
                <a:latin typeface="+mn-lt"/>
              </a:rPr>
              <a:t>Using an existing investment in compute hosted in a legacy datacenter is usually the most obvious location to install a hybrid identity solution for a new O365 customer.</a:t>
            </a:r>
          </a:p>
          <a:p>
            <a:r>
              <a:rPr lang="en-US" dirty="0"/>
              <a:t>Competitor Cloud</a:t>
            </a:r>
          </a:p>
          <a:p>
            <a:r>
              <a:rPr lang="en-US" sz="2000" dirty="0">
                <a:latin typeface="+mn-lt"/>
              </a:rPr>
              <a:t>IaaS:  Amazon Web Services or other cloud providers could easily host the identity infrastructure required for O365 single sign-on.</a:t>
            </a:r>
          </a:p>
          <a:p>
            <a:endParaRPr lang="en-US" sz="2000" dirty="0">
              <a:latin typeface="+mn-lt"/>
            </a:endParaRPr>
          </a:p>
          <a:p>
            <a:r>
              <a:rPr lang="en-US" sz="2000" dirty="0">
                <a:latin typeface="+mn-lt"/>
              </a:rPr>
              <a:t>SaaS:  There are many competitors who are positioning the complexity of the identity solution, approximately 8 servers, as being cumbersome and offering a full SaaS solution that removes the requirement for Azure IaaS.</a:t>
            </a:r>
          </a:p>
          <a:p>
            <a:endParaRPr lang="en-US"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l="19681"/>
          <a:stretch/>
        </p:blipFill>
        <p:spPr>
          <a:xfrm>
            <a:off x="6370637" y="1211536"/>
            <a:ext cx="5879584" cy="4876525"/>
          </a:xfrm>
          <a:prstGeom prst="rect">
            <a:avLst/>
          </a:prstGeom>
        </p:spPr>
      </p:pic>
    </p:spTree>
    <p:extLst>
      <p:ext uri="{BB962C8B-B14F-4D97-AF65-F5344CB8AC3E}">
        <p14:creationId xmlns:p14="http://schemas.microsoft.com/office/powerpoint/2010/main" val="545588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Plan</a:t>
            </a:r>
          </a:p>
        </p:txBody>
      </p:sp>
      <p:sp>
        <p:nvSpPr>
          <p:cNvPr id="3" name="Text Placeholder 2"/>
          <p:cNvSpPr>
            <a:spLocks noGrp="1"/>
          </p:cNvSpPr>
          <p:nvPr>
            <p:ph type="body" sz="quarter" idx="10"/>
          </p:nvPr>
        </p:nvSpPr>
        <p:spPr>
          <a:xfrm>
            <a:off x="274638" y="1212850"/>
            <a:ext cx="6288028" cy="3939540"/>
          </a:xfrm>
        </p:spPr>
        <p:txBody>
          <a:bodyPr/>
          <a:lstStyle/>
          <a:p>
            <a:r>
              <a:rPr lang="en-US" dirty="0">
                <a:solidFill>
                  <a:srgbClr val="00188F"/>
                </a:solidFill>
              </a:rPr>
              <a:t>Identification of Market</a:t>
            </a:r>
          </a:p>
          <a:p>
            <a:r>
              <a:rPr lang="en-US" sz="2000" dirty="0">
                <a:solidFill>
                  <a:srgbClr val="00188F"/>
                </a:solidFill>
                <a:latin typeface="+mn-lt"/>
              </a:rPr>
              <a:t>Existing and New O365 customers will be approached by Microsoft’s account Teams</a:t>
            </a:r>
          </a:p>
          <a:p>
            <a:r>
              <a:rPr lang="en-US" dirty="0">
                <a:solidFill>
                  <a:srgbClr val="00188F"/>
                </a:solidFill>
              </a:rPr>
              <a:t>Partner Community</a:t>
            </a:r>
          </a:p>
          <a:p>
            <a:r>
              <a:rPr lang="en-US" sz="2000" dirty="0">
                <a:solidFill>
                  <a:srgbClr val="00188F"/>
                </a:solidFill>
                <a:latin typeface="+mn-lt"/>
              </a:rPr>
              <a:t>Training the partner community on how to position the AzureFoundation and deploy it with consistent value statement.</a:t>
            </a:r>
          </a:p>
          <a:p>
            <a:pPr marL="571500" indent="-571500">
              <a:buFont typeface="Arial" panose="020B0604020202020204" pitchFamily="34" charset="0"/>
              <a:buChar char="•"/>
            </a:pPr>
            <a:r>
              <a:rPr lang="en-US" sz="2000" dirty="0">
                <a:solidFill>
                  <a:srgbClr val="00188F"/>
                </a:solidFill>
                <a:latin typeface="+mn-lt"/>
              </a:rPr>
              <a:t>Creation of Intellectual Property</a:t>
            </a:r>
          </a:p>
          <a:p>
            <a:pPr marL="571500" indent="-571500">
              <a:buFont typeface="Arial" panose="020B0604020202020204" pitchFamily="34" charset="0"/>
              <a:buChar char="•"/>
            </a:pPr>
            <a:r>
              <a:rPr lang="en-US" sz="2000" dirty="0">
                <a:solidFill>
                  <a:srgbClr val="00188F"/>
                </a:solidFill>
                <a:latin typeface="+mn-lt"/>
              </a:rPr>
              <a:t>Incentives</a:t>
            </a:r>
          </a:p>
          <a:p>
            <a:pPr marL="571500" indent="-571500">
              <a:buFont typeface="Arial" panose="020B0604020202020204" pitchFamily="34" charset="0"/>
              <a:buChar char="•"/>
            </a:pPr>
            <a:r>
              <a:rPr lang="en-US" sz="2000" dirty="0">
                <a:solidFill>
                  <a:srgbClr val="00188F"/>
                </a:solidFill>
                <a:latin typeface="+mn-lt"/>
              </a:rPr>
              <a:t>ID Follow-on Workloads</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l="18384"/>
          <a:stretch/>
        </p:blipFill>
        <p:spPr>
          <a:xfrm>
            <a:off x="6599237" y="1058862"/>
            <a:ext cx="5601537" cy="4572000"/>
          </a:xfrm>
          <a:prstGeom prst="rect">
            <a:avLst/>
          </a:prstGeom>
        </p:spPr>
      </p:pic>
    </p:spTree>
    <p:extLst>
      <p:ext uri="{BB962C8B-B14F-4D97-AF65-F5344CB8AC3E}">
        <p14:creationId xmlns:p14="http://schemas.microsoft.com/office/powerpoint/2010/main" val="11344095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Team</a:t>
            </a:r>
          </a:p>
        </p:txBody>
      </p:sp>
      <p:sp>
        <p:nvSpPr>
          <p:cNvPr id="3" name="Text Placeholder 2"/>
          <p:cNvSpPr>
            <a:spLocks noGrp="1"/>
          </p:cNvSpPr>
          <p:nvPr>
            <p:ph type="body" sz="quarter" idx="10"/>
          </p:nvPr>
        </p:nvSpPr>
        <p:spPr>
          <a:xfrm>
            <a:off x="274638" y="1212850"/>
            <a:ext cx="5333999" cy="5386090"/>
          </a:xfrm>
        </p:spPr>
        <p:txBody>
          <a:bodyPr/>
          <a:lstStyle/>
          <a:p>
            <a:r>
              <a:rPr lang="en-US" dirty="0">
                <a:solidFill>
                  <a:srgbClr val="00188F"/>
                </a:solidFill>
              </a:rPr>
              <a:t>Microsoft</a:t>
            </a:r>
          </a:p>
          <a:p>
            <a:pPr marL="342900" indent="-342900">
              <a:buFont typeface="Arial" panose="020B0604020202020204" pitchFamily="34" charset="0"/>
              <a:buChar char="•"/>
            </a:pPr>
            <a:r>
              <a:rPr lang="en-US" sz="2000" dirty="0">
                <a:solidFill>
                  <a:srgbClr val="00188F"/>
                </a:solidFill>
              </a:rPr>
              <a:t>Marketing:  Develop campaign materials for account teams.</a:t>
            </a:r>
          </a:p>
          <a:p>
            <a:pPr marL="342900" indent="-342900">
              <a:buFont typeface="Arial" panose="020B0604020202020204" pitchFamily="34" charset="0"/>
              <a:buChar char="•"/>
            </a:pPr>
            <a:r>
              <a:rPr lang="en-US" sz="2000" dirty="0">
                <a:solidFill>
                  <a:srgbClr val="00188F"/>
                </a:solidFill>
              </a:rPr>
              <a:t>Account Teams:  Position the AzureFoundation in new O365 customers</a:t>
            </a:r>
          </a:p>
          <a:p>
            <a:pPr marL="342900" indent="-342900">
              <a:buFont typeface="Arial" panose="020B0604020202020204" pitchFamily="34" charset="0"/>
              <a:buChar char="•"/>
            </a:pPr>
            <a:r>
              <a:rPr lang="en-US" sz="2000" dirty="0">
                <a:solidFill>
                  <a:srgbClr val="00188F"/>
                </a:solidFill>
              </a:rPr>
              <a:t>Center of Excellence:  Continuous improvement on the AzureFoundation components.</a:t>
            </a:r>
            <a:endParaRPr lang="en-US" dirty="0">
              <a:solidFill>
                <a:srgbClr val="00188F"/>
              </a:solidFill>
            </a:endParaRPr>
          </a:p>
          <a:p>
            <a:r>
              <a:rPr lang="en-US" dirty="0">
                <a:solidFill>
                  <a:srgbClr val="00188F"/>
                </a:solidFill>
              </a:rPr>
              <a:t>Partners</a:t>
            </a:r>
          </a:p>
          <a:p>
            <a:pPr marL="342900" indent="-342900">
              <a:buFont typeface="Arial" panose="020B0604020202020204" pitchFamily="34" charset="0"/>
              <a:buChar char="•"/>
            </a:pPr>
            <a:r>
              <a:rPr lang="en-US" sz="2000" dirty="0">
                <a:solidFill>
                  <a:srgbClr val="00188F"/>
                </a:solidFill>
              </a:rPr>
              <a:t>Training field workers for a consistent delivery of the AzureFoundation.</a:t>
            </a:r>
          </a:p>
          <a:p>
            <a:pPr marL="342900" indent="-342900">
              <a:buFont typeface="Arial" panose="020B0604020202020204" pitchFamily="34" charset="0"/>
              <a:buChar char="•"/>
            </a:pPr>
            <a:r>
              <a:rPr lang="en-US" sz="2000" dirty="0">
                <a:solidFill>
                  <a:srgbClr val="00188F"/>
                </a:solidFill>
              </a:rPr>
              <a:t>Understanding of Value Proposition includes future workloads.</a:t>
            </a:r>
          </a:p>
          <a:p>
            <a:pPr marL="342900" indent="-342900">
              <a:buFont typeface="Arial" panose="020B0604020202020204" pitchFamily="34" charset="0"/>
              <a:buChar char="•"/>
            </a:pPr>
            <a:r>
              <a:rPr lang="en-US" sz="2000" dirty="0">
                <a:solidFill>
                  <a:srgbClr val="00188F"/>
                </a:solidFill>
              </a:rPr>
              <a:t>Identify future workloads why deploying foundation.</a:t>
            </a:r>
            <a:endParaRPr lang="en-US" dirty="0">
              <a:solidFill>
                <a:srgbClr val="00188F"/>
              </a:solidFill>
            </a:endParaRPr>
          </a:p>
        </p:txBody>
      </p:sp>
      <p:pic>
        <p:nvPicPr>
          <p:cNvPr id="4" name="Picture 3"/>
          <p:cNvPicPr>
            <a:picLocks noChangeAspect="1"/>
          </p:cNvPicPr>
          <p:nvPr/>
        </p:nvPicPr>
        <p:blipFill>
          <a:blip r:embed="rId2"/>
          <a:stretch>
            <a:fillRect/>
          </a:stretch>
        </p:blipFill>
        <p:spPr>
          <a:xfrm>
            <a:off x="5608637" y="1199231"/>
            <a:ext cx="6348968" cy="4229389"/>
          </a:xfrm>
          <a:prstGeom prst="rect">
            <a:avLst/>
          </a:prstGeom>
        </p:spPr>
      </p:pic>
    </p:spTree>
    <p:extLst>
      <p:ext uri="{BB962C8B-B14F-4D97-AF65-F5344CB8AC3E}">
        <p14:creationId xmlns:p14="http://schemas.microsoft.com/office/powerpoint/2010/main" val="908607148"/>
      </p:ext>
    </p:extLst>
  </p:cSld>
  <p:clrMapOvr>
    <a:masterClrMapping/>
  </p:clrMapOvr>
  <p:transition>
    <p:fade/>
  </p:transition>
</p:sld>
</file>

<file path=ppt/theme/theme1.xml><?xml version="1.0" encoding="utf-8"?>
<a:theme xmlns:a="http://schemas.openxmlformats.org/drawingml/2006/main" name="WHITE TEMPLATE">
  <a:themeElements>
    <a:clrScheme name="BT - Mid-Blue on white">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MID-BLUE_2016_2.potx" id="{8B84EEE5-C70B-4DAC-9DB7-AEB4A67C5A6A}" vid="{5AE9D8F3-D070-4D99-AE2A-0371031A2550}"/>
    </a:ext>
  </a:extLst>
</a:theme>
</file>

<file path=ppt/theme/theme2.xml><?xml version="1.0" encoding="utf-8"?>
<a:theme xmlns:a="http://schemas.openxmlformats.org/drawingml/2006/main" name="COLOR TEMPLATE">
  <a:themeElements>
    <a:clrScheme name="BT - Mid-Blue">
      <a:dk1>
        <a:srgbClr val="505050"/>
      </a:dk1>
      <a:lt1>
        <a:srgbClr val="FFFFFF"/>
      </a:lt1>
      <a:dk2>
        <a:srgbClr val="00188F"/>
      </a:dk2>
      <a:lt2>
        <a:srgbClr val="CDF4FF"/>
      </a:lt2>
      <a:accent1>
        <a:srgbClr val="0078D7"/>
      </a:accent1>
      <a:accent2>
        <a:srgbClr val="D83B01"/>
      </a:accent2>
      <a:accent3>
        <a:srgbClr val="5C2D91"/>
      </a:accent3>
      <a:accent4>
        <a:srgbClr val="B4009E"/>
      </a:accent4>
      <a:accent5>
        <a:srgbClr val="107C10"/>
      </a:accent5>
      <a:accent6>
        <a:srgbClr val="002050"/>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MID-BLUE_2016_2.potx" id="{8B84EEE5-C70B-4DAC-9DB7-AEB4A67C5A6A}" vid="{C9458DB1-8A75-4E4C-865A-22D635A9FA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2BAD2563FE2143841BCE7C674FABCC" ma:contentTypeVersion="10" ma:contentTypeDescription="Create a new document." ma:contentTypeScope="" ma:versionID="7b66a0ad2cf7776267e5a2e724f49d5f">
  <xsd:schema xmlns:xsd="http://www.w3.org/2001/XMLSchema" xmlns:xs="http://www.w3.org/2001/XMLSchema" xmlns:p="http://schemas.microsoft.com/office/2006/metadata/properties" xmlns:ns1="http://schemas.microsoft.com/sharepoint/v3" xmlns:ns2="c0a86418-2b64-471f-9481-49bf08eb0dd7" xmlns:ns3="1f65bb1f-ea05-496a-8d40-636bcb76c6ea" targetNamespace="http://schemas.microsoft.com/office/2006/metadata/properties" ma:root="true" ma:fieldsID="5beaa827909aa74977efd94d0a488a8a" ns1:_="" ns2:_="" ns3:_="">
    <xsd:import namespace="http://schemas.microsoft.com/sharepoint/v3"/>
    <xsd:import namespace="c0a86418-2b64-471f-9481-49bf08eb0dd7"/>
    <xsd:import namespace="1f65bb1f-ea05-496a-8d40-636bcb76c6ea"/>
    <xsd:element name="properties">
      <xsd:complexType>
        <xsd:sequence>
          <xsd:element name="documentManagement">
            <xsd:complexType>
              <xsd:all>
                <xsd:element ref="ns2:SharedWithUsers" minOccurs="0"/>
                <xsd:element ref="ns3:SharingHintHash" minOccurs="0"/>
                <xsd:element ref="ns2:SharedWithDetails" minOccurs="0"/>
                <xsd:element ref="ns1:_dlc_Exempt"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1" nillable="true" ma:displayName="Exempt from Policy" ma:description=""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a86418-2b64-471f-9481-49bf08eb0dd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65bb1f-ea05-496a-8d40-636bcb76c6ea"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Policy xmlns:p="office.server.policy" id="" local="true">
  <p:Name>Document</p:Name>
  <p:Description/>
  <p:Statement/>
  <p:PolicyItems>
    <p:PolicyItem featureId="Microsoft.Office.RecordsManagement.PolicyFeatures.PolicyAudit" staticId="0x0101000D2BAD2563FE2143841BCE7C674FABCC|-421390505" UniqueId="54686bcb-c9ee-4bc5-aaf3-2fd9e99d5a0e">
      <p:Name>Auditing</p:Name>
      <p:Description>Audits user actions on documents and list items to the Audit Log.</p:Description>
      <p:CustomData>
        <Audit>
          <Update/>
          <DeleteRestore/>
        </Audit>
      </p:CustomData>
    </p:PolicyItem>
  </p:PolicyItems>
</p:Policy>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F32D8-1EB3-4911-99F1-68E25688E2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0a86418-2b64-471f-9481-49bf08eb0dd7"/>
    <ds:schemaRef ds:uri="1f65bb1f-ea05-496a-8d40-636bcb76c6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BF57AF-D0DD-4DD1-AAB5-5D0E2DF9FBA5}">
  <ds:schemaRefs>
    <ds:schemaRef ds:uri="office.server.policy"/>
  </ds:schemaRefs>
</ds:datastoreItem>
</file>

<file path=customXml/itemProps3.xml><?xml version="1.0" encoding="utf-8"?>
<ds:datastoreItem xmlns:ds="http://schemas.openxmlformats.org/officeDocument/2006/customXml" ds:itemID="{F990F116-B58F-4255-B05B-DA3808E0E5C6}">
  <ds:schemaRefs>
    <ds:schemaRef ds:uri="http://purl.org/dc/terms/"/>
    <ds:schemaRef ds:uri="1f65bb1f-ea05-496a-8d40-636bcb76c6ea"/>
    <ds:schemaRef ds:uri="c0a86418-2b64-471f-9481-49bf08eb0dd7"/>
    <ds:schemaRef ds:uri="http://schemas.microsoft.com/office/2006/documentManagement/types"/>
    <ds:schemaRef ds:uri="http://purl.org/dc/dcmitype/"/>
    <ds:schemaRef ds:uri="http://schemas.openxmlformats.org/package/2006/metadata/core-properties"/>
    <ds:schemaRef ds:uri="http://purl.org/dc/elements/1.1/"/>
    <ds:schemaRef ds:uri="http://schemas.microsoft.com/sharepoint/v3"/>
    <ds:schemaRef ds:uri="http://www.w3.org/XML/1998/namespace"/>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Brand_template_16-9_Business_MID-BLUE_2016_2</Template>
  <TotalTime>6153</TotalTime>
  <Words>1113</Words>
  <Application>Microsoft Office PowerPoint</Application>
  <PresentationFormat>Custom</PresentationFormat>
  <Paragraphs>112</Paragraphs>
  <Slides>14</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Consolas</vt:lpstr>
      <vt:lpstr>Courier New</vt:lpstr>
      <vt:lpstr>Segoe UI</vt:lpstr>
      <vt:lpstr>Segoe UI Light</vt:lpstr>
      <vt:lpstr>Segoe UI Semilight</vt:lpstr>
      <vt:lpstr>Wingdings</vt:lpstr>
      <vt:lpstr>WHITE TEMPLATE</vt:lpstr>
      <vt:lpstr>COLOR TEMPLATE</vt:lpstr>
      <vt:lpstr>AzureFoundation</vt:lpstr>
      <vt:lpstr>PowerPoint Presentation</vt:lpstr>
      <vt:lpstr>Problem Statement</vt:lpstr>
      <vt:lpstr>Proposed Solution</vt:lpstr>
      <vt:lpstr>Market Size</vt:lpstr>
      <vt:lpstr>Technology</vt:lpstr>
      <vt:lpstr>Competition</vt:lpstr>
      <vt:lpstr>Marketing Plan</vt:lpstr>
      <vt:lpstr>Implementation Team</vt:lpstr>
      <vt:lpstr>Financial Plan</vt:lpstr>
      <vt:lpstr>Current Status</vt:lpstr>
      <vt:lpstr>Investment Request</vt:lpstr>
      <vt:lpstr>Summary</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WILL ST GERMAIN</dc:creator>
  <cp:keywords/>
  <dc:description>Template: Maryfj_x000d_
Formatting:_x000d_
Audience Type:</dc:description>
  <cp:lastModifiedBy>WILL ST GERMAIN</cp:lastModifiedBy>
  <cp:revision>42</cp:revision>
  <dcterms:created xsi:type="dcterms:W3CDTF">2016-11-09T01:21:01Z</dcterms:created>
  <dcterms:modified xsi:type="dcterms:W3CDTF">2017-01-06T14:11:51Z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0x0101000D2BAD2563FE2143841BCE7C674FABCC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