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16"/>
  </p:notesMasterIdLst>
  <p:handoutMasterIdLst>
    <p:handoutMasterId r:id="rId17"/>
  </p:handoutMasterIdLst>
  <p:sldIdLst>
    <p:sldId id="1308" r:id="rId7"/>
    <p:sldId id="1313" r:id="rId8"/>
    <p:sldId id="1311" r:id="rId9"/>
    <p:sldId id="1309" r:id="rId10"/>
    <p:sldId id="1249" r:id="rId11"/>
    <p:sldId id="1312" r:id="rId12"/>
    <p:sldId id="1251" r:id="rId13"/>
    <p:sldId id="1310" r:id="rId14"/>
    <p:sldId id="1248"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13"/>
            <p14:sldId id="1311"/>
            <p14:sldId id="1309"/>
            <p14:sldId id="1249"/>
            <p14:sldId id="1312"/>
            <p14:sldId id="1251"/>
            <p14:sldId id="1310"/>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FFFFFF"/>
    <a:srgbClr val="00188F"/>
    <a:srgbClr val="525252"/>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6323" autoAdjust="0"/>
  </p:normalViewPr>
  <p:slideViewPr>
    <p:cSldViewPr>
      <p:cViewPr varScale="1">
        <p:scale>
          <a:sx n="41" d="100"/>
          <a:sy n="41" d="100"/>
        </p:scale>
        <p:origin x="705"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9401-EE8D-4EE1-B291-5BF7DCDA3C5A}" type="datetime8">
              <a:rPr lang="en-US" smtClean="0">
                <a:latin typeface="Segoe UI" pitchFamily="34" charset="0"/>
              </a:rPr>
              <a:t>11/15/2016 3:34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1B0BD91-A332-4638-9D55-E1550E13BA63}" type="datetime8">
              <a:rPr lang="en-US" smtClean="0"/>
              <a:t>11/15/2016 3:34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6B01FC-4093-47B5-A361-524E345F092E}" type="datetime8">
              <a:rPr lang="en-US" smtClean="0"/>
              <a:t>11/15/2016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0B56DB1-683C-4DCF-A45F-24D3E22FCAA8}" type="datetime8">
              <a:rPr lang="en-US" smtClean="0"/>
              <a:t>11/15/2016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875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4C8F01B-8E1F-493D-BC2F-99FDE0EBC3B9}" type="datetime8">
              <a:rPr lang="en-US" smtClean="0"/>
              <a:t>11/15/2016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156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5DDFF7D-D314-4C7B-B851-8380DBD00D4D}" type="datetime8">
              <a:rPr lang="en-US" smtClean="0">
                <a:solidFill>
                  <a:prstClr val="black"/>
                </a:solidFill>
              </a:rPr>
              <a:t>11/15/2016 3:34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2986" y="1759921"/>
            <a:ext cx="6402452" cy="3654405"/>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77"/>
            <a:ext cx="5943600" cy="1828800"/>
          </a:xfrm>
          <a:noFill/>
        </p:spPr>
        <p:txBody>
          <a:bodyPr lIns="146304" tIns="91440" rIns="146304" bIns="91440" anchor="t" anchorCtr="0"/>
          <a:lstStyle>
            <a:lvl1pPr>
              <a:defRPr sz="5400" spc="-100" baseline="0">
                <a:gradFill>
                  <a:gsLst>
                    <a:gs pos="86111">
                      <a:schemeClr val="tx1"/>
                    </a:gs>
                    <a:gs pos="7625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57"/>
            <a:ext cx="5943600" cy="1825625"/>
          </a:xfrm>
        </p:spPr>
        <p:txBody>
          <a:bodyPr tIns="109728" bIns="109728">
            <a:noAutofit/>
          </a:bodyPr>
          <a:lstStyle>
            <a:lvl1pPr marL="0" indent="0">
              <a:spcBef>
                <a:spcPts val="0"/>
              </a:spcBef>
              <a:buNone/>
              <a:defRPr sz="3200">
                <a:gradFill>
                  <a:gsLst>
                    <a:gs pos="25926">
                      <a:schemeClr val="tx1"/>
                    </a:gs>
                    <a:gs pos="51000">
                      <a:schemeClr val="tx1"/>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616174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Freeform 6"/>
          <p:cNvSpPr>
            <a:spLocks noEditPoints="1"/>
          </p:cNvSpPr>
          <p:nvPr userDrawn="1"/>
        </p:nvSpPr>
        <p:spPr bwMode="auto">
          <a:xfrm>
            <a:off x="5943600" y="2145489"/>
            <a:ext cx="6218238" cy="3637774"/>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2013148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943600"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5943600"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6" name="Group 5"/>
          <p:cNvGrpSpPr>
            <a:grpSpLocks noChangeAspect="1"/>
          </p:cNvGrpSpPr>
          <p:nvPr userDrawn="1"/>
        </p:nvGrpSpPr>
        <p:grpSpPr bwMode="gray">
          <a:xfrm>
            <a:off x="457518" y="616174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Freeform 6"/>
          <p:cNvSpPr>
            <a:spLocks noEditPoints="1"/>
          </p:cNvSpPr>
          <p:nvPr userDrawn="1"/>
        </p:nvSpPr>
        <p:spPr bwMode="auto">
          <a:xfrm>
            <a:off x="5943600" y="2145489"/>
            <a:ext cx="6218238" cy="3637774"/>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189" r:id="rId17"/>
    <p:sldLayoutId id="2147484093" r:id="rId18"/>
    <p:sldLayoutId id="2147484127" r:id="rId19"/>
    <p:sldLayoutId id="2147484128" r:id="rId20"/>
    <p:sldLayoutId id="2147484129"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36" r:id="rId1"/>
    <p:sldLayoutId id="2147484240" r:id="rId2"/>
    <p:sldLayoutId id="2147484241" r:id="rId3"/>
    <p:sldLayoutId id="2147484244" r:id="rId4"/>
    <p:sldLayoutId id="2147484245" r:id="rId5"/>
    <p:sldLayoutId id="2147484247" r:id="rId6"/>
    <p:sldLayoutId id="2147484249" r:id="rId7"/>
    <p:sldLayoutId id="2147484250" r:id="rId8"/>
    <p:sldLayoutId id="2147484264" r:id="rId9"/>
    <p:sldLayoutId id="2147484251" r:id="rId10"/>
    <p:sldLayoutId id="2147484252" r:id="rId11"/>
    <p:sldLayoutId id="2147484253" r:id="rId12"/>
    <p:sldLayoutId id="2147484267" r:id="rId13"/>
    <p:sldLayoutId id="2147484256" r:id="rId14"/>
    <p:sldLayoutId id="2147484257" r:id="rId15"/>
    <p:sldLayoutId id="2147484258" r:id="rId16"/>
    <p:sldLayoutId id="2147484259" r:id="rId17"/>
    <p:sldLayoutId id="2147484260" r:id="rId18"/>
    <p:sldLayoutId id="2147484261" r:id="rId19"/>
    <p:sldLayoutId id="2147484263"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AzureFoundation Identity Pattern</a:t>
            </a:r>
          </a:p>
        </p:txBody>
      </p:sp>
      <p:sp>
        <p:nvSpPr>
          <p:cNvPr id="3" name="Text Placeholder 2"/>
          <p:cNvSpPr>
            <a:spLocks noGrp="1"/>
          </p:cNvSpPr>
          <p:nvPr>
            <p:ph type="body" sz="quarter" idx="14"/>
          </p:nvPr>
        </p:nvSpPr>
        <p:spPr/>
        <p:txBody>
          <a:bodyPr/>
          <a:lstStyle/>
          <a:p>
            <a:r>
              <a:rPr lang="en-US" dirty="0"/>
              <a:t>Speaker</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613845"/>
          </a:xfrm>
        </p:spPr>
        <p:txBody>
          <a:bodyPr/>
          <a:lstStyle/>
          <a:p>
            <a:pPr lvl="0"/>
            <a:r>
              <a:rPr lang="en-US" dirty="0"/>
              <a:t>Billing Structure for categorizing cloud computing spending across the enterprise.</a:t>
            </a:r>
          </a:p>
          <a:p>
            <a:pPr lvl="0"/>
            <a:r>
              <a:rPr lang="en-US" dirty="0"/>
              <a:t>Account Structure for separating managed and sandbox workloads</a:t>
            </a:r>
          </a:p>
          <a:p>
            <a:pPr lvl="0"/>
            <a:r>
              <a:rPr lang="en-US" dirty="0"/>
              <a:t>Security structure to help secure Application Lifecycle Management roles.  </a:t>
            </a:r>
          </a:p>
          <a:p>
            <a:pPr lvl="0"/>
            <a:r>
              <a:rPr lang="en-US" dirty="0"/>
              <a:t>Identity services, which will give a foundation for establishing robust applications in the cloud, including Office365 single sign-on.</a:t>
            </a:r>
          </a:p>
          <a:p>
            <a:endParaRPr lang="en-US" dirty="0"/>
          </a:p>
        </p:txBody>
      </p:sp>
      <p:sp>
        <p:nvSpPr>
          <p:cNvPr id="4" name="Title 3"/>
          <p:cNvSpPr>
            <a:spLocks noGrp="1"/>
          </p:cNvSpPr>
          <p:nvPr>
            <p:ph type="title"/>
          </p:nvPr>
        </p:nvSpPr>
        <p:spPr/>
        <p:txBody>
          <a:bodyPr/>
          <a:lstStyle/>
          <a:p>
            <a:r>
              <a:rPr lang="en-US" dirty="0"/>
              <a:t>AzureFoundation Value Proposition</a:t>
            </a:r>
          </a:p>
        </p:txBody>
      </p:sp>
    </p:spTree>
    <p:extLst>
      <p:ext uri="{BB962C8B-B14F-4D97-AF65-F5344CB8AC3E}">
        <p14:creationId xmlns:p14="http://schemas.microsoft.com/office/powerpoint/2010/main" val="1248059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336" y="114019"/>
            <a:ext cx="10601277" cy="6766560"/>
          </a:xfrm>
          <a:prstGeom prst="rect">
            <a:avLst/>
          </a:prstGeom>
        </p:spPr>
      </p:pic>
    </p:spTree>
    <p:extLst>
      <p:ext uri="{BB962C8B-B14F-4D97-AF65-F5344CB8AC3E}">
        <p14:creationId xmlns:p14="http://schemas.microsoft.com/office/powerpoint/2010/main" val="9346184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0"/>
          </p:nvPr>
        </p:nvSpPr>
        <p:spPr>
          <a:xfrm>
            <a:off x="274639" y="1212850"/>
            <a:ext cx="6583672" cy="4985980"/>
          </a:xfrm>
        </p:spPr>
        <p:txBody>
          <a:bodyPr/>
          <a:lstStyle/>
          <a:p>
            <a:pPr marL="342900" indent="-342900">
              <a:buFont typeface="Arial" panose="020B0604020202020204" pitchFamily="34" charset="0"/>
              <a:buChar char="•"/>
            </a:pPr>
            <a:r>
              <a:rPr lang="en-US" sz="2000" dirty="0"/>
              <a:t>A secure copy of an agency’s Active Directory environment in the Azure cloud.  </a:t>
            </a:r>
          </a:p>
          <a:p>
            <a:pPr marL="342900" indent="-342900">
              <a:buFont typeface="Arial" panose="020B0604020202020204" pitchFamily="34" charset="0"/>
              <a:buChar char="•"/>
            </a:pPr>
            <a:r>
              <a:rPr lang="en-US" sz="2000" dirty="0"/>
              <a:t>Enable single sign-on (SSO) for agency users to O365 and other Modern SaaS </a:t>
            </a:r>
          </a:p>
          <a:p>
            <a:pPr marL="342900" indent="-342900">
              <a:buFont typeface="Arial" panose="020B0604020202020204" pitchFamily="34" charset="0"/>
              <a:buChar char="•"/>
            </a:pPr>
            <a:r>
              <a:rPr lang="en-US" sz="2000" dirty="0"/>
              <a:t>Azure Services Partner can deploy in 2 Weeks using defined pattern based on Meta Data captured in interviews.</a:t>
            </a:r>
          </a:p>
          <a:p>
            <a:pPr marL="342900" indent="-342900">
              <a:buFont typeface="Arial" panose="020B0604020202020204" pitchFamily="34" charset="0"/>
              <a:buChar char="•"/>
            </a:pPr>
            <a:r>
              <a:rPr lang="en-US" sz="2000" dirty="0"/>
              <a:t>Operations Management Suite will be used on each VM for operational excellence.</a:t>
            </a:r>
          </a:p>
          <a:p>
            <a:pPr marL="342900" indent="-342900">
              <a:buFont typeface="Arial" panose="020B0604020202020204" pitchFamily="34" charset="0"/>
              <a:buChar char="•"/>
            </a:pPr>
            <a:r>
              <a:rPr lang="en-US" sz="2000" dirty="0"/>
              <a:t>The Active Directory environment in Azure will enable other IaaS servers to be added.</a:t>
            </a:r>
          </a:p>
          <a:p>
            <a:pPr marL="342900" indent="-342900">
              <a:buFont typeface="Arial" panose="020B0604020202020204" pitchFamily="34" charset="0"/>
              <a:buChar char="•"/>
            </a:pPr>
            <a:r>
              <a:rPr lang="en-US" sz="2000" dirty="0"/>
              <a:t>A secure design for highly sensitive data (users and passwords) that must be accessed by every user and system that isn’t accessed anonymously.</a:t>
            </a:r>
          </a:p>
          <a:p>
            <a:pPr marL="342900" indent="-342900">
              <a:buFont typeface="Arial" panose="020B0604020202020204" pitchFamily="34" charset="0"/>
              <a:buChar char="•"/>
            </a:pPr>
            <a:r>
              <a:rPr lang="en-US" sz="2000" dirty="0"/>
              <a:t>Foundational elements of your Azure network environment could be bolted on</a:t>
            </a:r>
          </a:p>
        </p:txBody>
      </p:sp>
      <p:pic>
        <p:nvPicPr>
          <p:cNvPr id="6" name="Picture 5"/>
          <p:cNvPicPr>
            <a:picLocks noChangeAspect="1"/>
          </p:cNvPicPr>
          <p:nvPr/>
        </p:nvPicPr>
        <p:blipFill rotWithShape="1">
          <a:blip r:embed="rId2"/>
          <a:srcRect l="37851"/>
          <a:stretch/>
        </p:blipFill>
        <p:spPr>
          <a:xfrm>
            <a:off x="7208837" y="906462"/>
            <a:ext cx="5129768" cy="5498412"/>
          </a:xfrm>
          <a:prstGeom prst="rect">
            <a:avLst/>
          </a:prstGeom>
        </p:spPr>
      </p:pic>
    </p:spTree>
    <p:extLst>
      <p:ext uri="{BB962C8B-B14F-4D97-AF65-F5344CB8AC3E}">
        <p14:creationId xmlns:p14="http://schemas.microsoft.com/office/powerpoint/2010/main" val="39769845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Services</a:t>
            </a:r>
          </a:p>
        </p:txBody>
      </p:sp>
    </p:spTree>
    <p:extLst>
      <p:ext uri="{BB962C8B-B14F-4D97-AF65-F5344CB8AC3E}">
        <p14:creationId xmlns:p14="http://schemas.microsoft.com/office/powerpoint/2010/main" val="3834281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61577"/>
          </a:xfrm>
        </p:spPr>
        <p:txBody>
          <a:bodyPr/>
          <a:lstStyle/>
          <a:p>
            <a:r>
              <a:rPr lang="en-US" dirty="0"/>
              <a:t>The AzureFoundation is a prescribed implementation of Azure tailored to the enterprise customer.</a:t>
            </a:r>
          </a:p>
          <a:p>
            <a:r>
              <a:rPr lang="en-US" dirty="0"/>
              <a:t>The services required to deploy the pattern can be performed by the enterprise or a qualified Microsoft partner.</a:t>
            </a:r>
          </a:p>
          <a:p>
            <a:r>
              <a:rPr lang="en-US" dirty="0"/>
              <a:t>The services expected:</a:t>
            </a:r>
          </a:p>
          <a:p>
            <a:pPr lvl="1"/>
            <a:r>
              <a:rPr lang="en-US" dirty="0"/>
              <a:t>Setting up billing and department controls</a:t>
            </a:r>
          </a:p>
          <a:p>
            <a:pPr lvl="1"/>
            <a:r>
              <a:rPr lang="en-US" dirty="0"/>
              <a:t>Setting up subscriptions and organizational separation of duties</a:t>
            </a:r>
          </a:p>
          <a:p>
            <a:pPr lvl="1"/>
            <a:r>
              <a:rPr lang="en-US" dirty="0"/>
              <a:t>Setting up hybrid network connection and an enterprise network deployment</a:t>
            </a:r>
          </a:p>
          <a:p>
            <a:pPr lvl="1"/>
            <a:r>
              <a:rPr lang="en-US" dirty="0"/>
              <a:t>Assisting in the configuration of Active Directory and AAD Connect to work with O365</a:t>
            </a:r>
          </a:p>
          <a:p>
            <a:pPr lvl="1"/>
            <a:r>
              <a:rPr lang="en-US" dirty="0"/>
              <a:t>Documentation and Knowledge transfer of how to support the configuration</a:t>
            </a:r>
          </a:p>
        </p:txBody>
      </p:sp>
      <p:sp>
        <p:nvSpPr>
          <p:cNvPr id="3" name="Title 2"/>
          <p:cNvSpPr>
            <a:spLocks noGrp="1"/>
          </p:cNvSpPr>
          <p:nvPr>
            <p:ph type="title"/>
          </p:nvPr>
        </p:nvSpPr>
        <p:spPr/>
        <p:txBody>
          <a:bodyPr/>
          <a:lstStyle/>
          <a:p>
            <a:r>
              <a:rPr lang="en-US" dirty="0"/>
              <a:t>AzureFoundation Identity Service</a:t>
            </a:r>
          </a:p>
        </p:txBody>
      </p:sp>
    </p:spTree>
    <p:extLst>
      <p:ext uri="{BB962C8B-B14F-4D97-AF65-F5344CB8AC3E}">
        <p14:creationId xmlns:p14="http://schemas.microsoft.com/office/powerpoint/2010/main" val="26374756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Azure Services</a:t>
            </a:r>
          </a:p>
        </p:txBody>
      </p:sp>
      <p:graphicFrame>
        <p:nvGraphicFramePr>
          <p:cNvPr id="5" name="Table 4"/>
          <p:cNvGraphicFramePr>
            <a:graphicFrameLocks noGrp="1"/>
          </p:cNvGraphicFramePr>
          <p:nvPr>
            <p:extLst>
              <p:ext uri="{D42A27DB-BD31-4B8C-83A1-F6EECF244321}">
                <p14:modId xmlns:p14="http://schemas.microsoft.com/office/powerpoint/2010/main" val="1195978339"/>
              </p:ext>
            </p:extLst>
          </p:nvPr>
        </p:nvGraphicFramePr>
        <p:xfrm>
          <a:off x="457579" y="1119848"/>
          <a:ext cx="11706624" cy="5692566"/>
        </p:xfrm>
        <a:graphic>
          <a:graphicData uri="http://schemas.openxmlformats.org/drawingml/2006/table">
            <a:tbl>
              <a:tblPr/>
              <a:tblGrid>
                <a:gridCol w="1692071">
                  <a:extLst>
                    <a:ext uri="{9D8B030D-6E8A-4147-A177-3AD203B41FA5}">
                      <a16:colId xmlns:a16="http://schemas.microsoft.com/office/drawing/2014/main" val="2158627102"/>
                    </a:ext>
                  </a:extLst>
                </a:gridCol>
                <a:gridCol w="1692071">
                  <a:extLst>
                    <a:ext uri="{9D8B030D-6E8A-4147-A177-3AD203B41FA5}">
                      <a16:colId xmlns:a16="http://schemas.microsoft.com/office/drawing/2014/main" val="847866499"/>
                    </a:ext>
                  </a:extLst>
                </a:gridCol>
                <a:gridCol w="1692071">
                  <a:extLst>
                    <a:ext uri="{9D8B030D-6E8A-4147-A177-3AD203B41FA5}">
                      <a16:colId xmlns:a16="http://schemas.microsoft.com/office/drawing/2014/main" val="2292118796"/>
                    </a:ext>
                  </a:extLst>
                </a:gridCol>
                <a:gridCol w="3522014">
                  <a:extLst>
                    <a:ext uri="{9D8B030D-6E8A-4147-A177-3AD203B41FA5}">
                      <a16:colId xmlns:a16="http://schemas.microsoft.com/office/drawing/2014/main" val="411022970"/>
                    </a:ext>
                  </a:extLst>
                </a:gridCol>
                <a:gridCol w="1692071">
                  <a:extLst>
                    <a:ext uri="{9D8B030D-6E8A-4147-A177-3AD203B41FA5}">
                      <a16:colId xmlns:a16="http://schemas.microsoft.com/office/drawing/2014/main" val="2482956747"/>
                    </a:ext>
                  </a:extLst>
                </a:gridCol>
                <a:gridCol w="1416326">
                  <a:extLst>
                    <a:ext uri="{9D8B030D-6E8A-4147-A177-3AD203B41FA5}">
                      <a16:colId xmlns:a16="http://schemas.microsoft.com/office/drawing/2014/main" val="3942126645"/>
                    </a:ext>
                  </a:extLst>
                </a:gridCol>
              </a:tblGrid>
              <a:tr h="308730">
                <a:tc gridSpan="3">
                  <a:txBody>
                    <a:bodyPr/>
                    <a:lstStyle/>
                    <a:p>
                      <a:pPr algn="l" fontAlgn="t"/>
                      <a:r>
                        <a:rPr lang="en-US" sz="1400" b="1" i="0" u="none" strike="noStrike">
                          <a:effectLst/>
                          <a:latin typeface="Segoe UI Light" panose="020B0502040204020203" pitchFamily="34" charset="0"/>
                        </a:rPr>
                        <a:t>AzureFoundation Identity Pattern</a:t>
                      </a:r>
                    </a:p>
                  </a:txBody>
                  <a:tcPr marL="2145" marR="2145" marT="2145" marB="0">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b"/>
                      <a:endParaRPr lang="en-US" sz="1200" b="0" i="0" u="none" strike="noStrike">
                        <a:effectLst/>
                        <a:latin typeface="Segoe UI Light" panose="020B0502040204020203" pitchFamily="34" charset="0"/>
                      </a:endParaRPr>
                    </a:p>
                  </a:txBody>
                  <a:tcPr marL="2145" marR="2145" marT="2145" marB="0" anchor="b">
                    <a:lnL>
                      <a:noFill/>
                    </a:lnL>
                    <a:lnR>
                      <a:noFill/>
                    </a:lnR>
                    <a:lnT>
                      <a:noFill/>
                    </a:lnT>
                    <a:lnB>
                      <a:noFill/>
                    </a:lnB>
                  </a:tcPr>
                </a:tc>
                <a:extLst>
                  <a:ext uri="{0D108BD9-81ED-4DB2-BD59-A6C34878D82A}">
                    <a16:rowId xmlns:a16="http://schemas.microsoft.com/office/drawing/2014/main" val="2803669803"/>
                  </a:ext>
                </a:extLst>
              </a:tr>
              <a:tr h="251560">
                <a:tc>
                  <a:txBody>
                    <a:bodyPr/>
                    <a:lstStyle/>
                    <a:p>
                      <a:pPr algn="l" fontAlgn="t"/>
                      <a:r>
                        <a:rPr lang="en-US" sz="1200" b="1" i="0" u="none" strike="noStrike">
                          <a:effectLst/>
                          <a:latin typeface="Segoe UI Light" panose="020B0502040204020203" pitchFamily="34" charset="0"/>
                        </a:rPr>
                        <a:t>Service type</a:t>
                      </a:r>
                    </a:p>
                  </a:txBody>
                  <a:tcPr marL="2145" marR="2145" marT="2145" marB="0">
                    <a:lnL>
                      <a:noFill/>
                    </a:lnL>
                    <a:lnR>
                      <a:noFill/>
                    </a:lnR>
                    <a:lnT>
                      <a:noFill/>
                    </a:lnT>
                    <a:lnB>
                      <a:noFill/>
                    </a:lnB>
                    <a:solidFill>
                      <a:srgbClr val="DDEBF7"/>
                    </a:solidFill>
                  </a:tcPr>
                </a:tc>
                <a:tc>
                  <a:txBody>
                    <a:bodyPr/>
                    <a:lstStyle/>
                    <a:p>
                      <a:pPr algn="l" fontAlgn="t"/>
                      <a:r>
                        <a:rPr lang="en-US" sz="1200" b="1" i="0" u="none" strike="noStrike">
                          <a:effectLst/>
                          <a:latin typeface="Segoe UI Light" panose="020B0502040204020203" pitchFamily="34" charset="0"/>
                        </a:rPr>
                        <a:t>Custom name</a:t>
                      </a:r>
                    </a:p>
                  </a:txBody>
                  <a:tcPr marL="2145" marR="2145" marT="2145" marB="0">
                    <a:lnL>
                      <a:noFill/>
                    </a:lnL>
                    <a:lnR>
                      <a:noFill/>
                    </a:lnR>
                    <a:lnT>
                      <a:noFill/>
                    </a:lnT>
                    <a:lnB>
                      <a:noFill/>
                    </a:lnB>
                    <a:solidFill>
                      <a:srgbClr val="DDEBF7"/>
                    </a:solidFill>
                  </a:tcPr>
                </a:tc>
                <a:tc>
                  <a:txBody>
                    <a:bodyPr/>
                    <a:lstStyle/>
                    <a:p>
                      <a:pPr algn="l" fontAlgn="t"/>
                      <a:r>
                        <a:rPr lang="en-US" sz="1200" b="1" i="0" u="none" strike="noStrike">
                          <a:effectLst/>
                          <a:latin typeface="Segoe UI Light" panose="020B0502040204020203" pitchFamily="34" charset="0"/>
                        </a:rPr>
                        <a:t>Region</a:t>
                      </a:r>
                    </a:p>
                  </a:txBody>
                  <a:tcPr marL="2145" marR="2145" marT="2145" marB="0">
                    <a:lnL>
                      <a:noFill/>
                    </a:lnL>
                    <a:lnR>
                      <a:noFill/>
                    </a:lnR>
                    <a:lnT>
                      <a:noFill/>
                    </a:lnT>
                    <a:lnB>
                      <a:noFill/>
                    </a:lnB>
                    <a:solidFill>
                      <a:srgbClr val="DDEBF7"/>
                    </a:solidFill>
                  </a:tcPr>
                </a:tc>
                <a:tc>
                  <a:txBody>
                    <a:bodyPr/>
                    <a:lstStyle/>
                    <a:p>
                      <a:pPr algn="l" fontAlgn="t"/>
                      <a:r>
                        <a:rPr lang="en-US" sz="1200" b="1" i="0" u="none" strike="noStrike">
                          <a:effectLst/>
                          <a:latin typeface="Segoe UI Light" panose="020B0502040204020203" pitchFamily="34" charset="0"/>
                        </a:rPr>
                        <a:t>Description</a:t>
                      </a:r>
                    </a:p>
                  </a:txBody>
                  <a:tcPr marL="2145" marR="2145" marT="2145" marB="0">
                    <a:lnL>
                      <a:noFill/>
                    </a:lnL>
                    <a:lnR>
                      <a:noFill/>
                    </a:lnR>
                    <a:lnT>
                      <a:noFill/>
                    </a:lnT>
                    <a:lnB>
                      <a:noFill/>
                    </a:lnB>
                    <a:solidFill>
                      <a:srgbClr val="DDEBF7"/>
                    </a:solidFill>
                  </a:tcPr>
                </a:tc>
                <a:tc>
                  <a:txBody>
                    <a:bodyPr/>
                    <a:lstStyle/>
                    <a:p>
                      <a:pPr algn="l" fontAlgn="t"/>
                      <a:r>
                        <a:rPr lang="en-US" sz="1200" b="1" i="0" u="none" strike="noStrike">
                          <a:effectLst/>
                          <a:latin typeface="Segoe UI Light" panose="020B0502040204020203" pitchFamily="34" charset="0"/>
                        </a:rPr>
                        <a:t>SKU</a:t>
                      </a:r>
                    </a:p>
                  </a:txBody>
                  <a:tcPr marL="2145" marR="2145" marT="2145" marB="0">
                    <a:lnL>
                      <a:noFill/>
                    </a:lnL>
                    <a:lnR>
                      <a:noFill/>
                    </a:lnR>
                    <a:lnT>
                      <a:noFill/>
                    </a:lnT>
                    <a:lnB>
                      <a:noFill/>
                    </a:lnB>
                    <a:solidFill>
                      <a:srgbClr val="DDEBF7"/>
                    </a:solidFill>
                  </a:tcPr>
                </a:tc>
                <a:tc>
                  <a:txBody>
                    <a:bodyPr/>
                    <a:lstStyle/>
                    <a:p>
                      <a:pPr algn="l" fontAlgn="b"/>
                      <a:r>
                        <a:rPr lang="en-US" sz="1200" b="1" i="0" u="none" strike="noStrike">
                          <a:effectLst/>
                          <a:latin typeface="Segoe UI Light" panose="020B0502040204020203" pitchFamily="34" charset="0"/>
                        </a:rPr>
                        <a:t>Estimated Cost</a:t>
                      </a:r>
                    </a:p>
                  </a:txBody>
                  <a:tcPr marL="2145" marR="2145" marT="2145" marB="0" anchor="b">
                    <a:lnL>
                      <a:noFill/>
                    </a:lnL>
                    <a:lnR>
                      <a:noFill/>
                    </a:lnR>
                    <a:lnT>
                      <a:noFill/>
                    </a:lnT>
                    <a:lnB>
                      <a:noFill/>
                    </a:lnB>
                    <a:solidFill>
                      <a:srgbClr val="DDEBF7"/>
                    </a:solidFill>
                  </a:tcPr>
                </a:tc>
                <a:extLst>
                  <a:ext uri="{0D108BD9-81ED-4DB2-BD59-A6C34878D82A}">
                    <a16:rowId xmlns:a16="http://schemas.microsoft.com/office/drawing/2014/main" val="592583403"/>
                  </a:ext>
                </a:extLst>
              </a:tr>
              <a:tr h="503115">
                <a:tc>
                  <a:txBody>
                    <a:bodyPr/>
                    <a:lstStyle/>
                    <a:p>
                      <a:pPr algn="l" fontAlgn="t"/>
                      <a:r>
                        <a:rPr lang="en-US" sz="1200" b="0" i="0" u="none" strike="noStrike">
                          <a:effectLst/>
                          <a:latin typeface="Segoe UI Light" panose="020B0502040204020203" pitchFamily="34" charset="0"/>
                        </a:rPr>
                        <a:t>Virtual Machines</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Virtual Machines for Identity Pattern</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US Gov Iowa</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8 Standard virtual machine(s), A2 (2 cores, 3.5 GB RAM, 135 GB disk, $0.166/hr) size: 744 hours</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N7H-02629</a:t>
                      </a:r>
                    </a:p>
                  </a:txBody>
                  <a:tcPr marL="2145" marR="2145" marT="2145" marB="0">
                    <a:lnL>
                      <a:noFill/>
                    </a:lnL>
                    <a:lnR>
                      <a:noFill/>
                    </a:lnR>
                    <a:lnT>
                      <a:noFill/>
                    </a:lnT>
                    <a:lnB>
                      <a:noFill/>
                    </a:lnB>
                  </a:tcPr>
                </a:tc>
                <a:tc>
                  <a:txBody>
                    <a:bodyPr/>
                    <a:lstStyle/>
                    <a:p>
                      <a:pPr algn="l" fontAlgn="b"/>
                      <a:r>
                        <a:rPr lang="en-US" sz="1200" b="0" i="0" u="none" strike="noStrike">
                          <a:effectLst/>
                          <a:latin typeface="Segoe UI Light" panose="020B0502040204020203" pitchFamily="34" charset="0"/>
                        </a:rPr>
                        <a:t>$988.03</a:t>
                      </a:r>
                    </a:p>
                  </a:txBody>
                  <a:tcPr marL="2145" marR="2145" marT="2145" marB="0" anchor="b">
                    <a:lnL>
                      <a:noFill/>
                    </a:lnL>
                    <a:lnR>
                      <a:noFill/>
                    </a:lnR>
                    <a:lnT>
                      <a:noFill/>
                    </a:lnT>
                    <a:lnB>
                      <a:noFill/>
                    </a:lnB>
                  </a:tcPr>
                </a:tc>
                <a:extLst>
                  <a:ext uri="{0D108BD9-81ED-4DB2-BD59-A6C34878D82A}">
                    <a16:rowId xmlns:a16="http://schemas.microsoft.com/office/drawing/2014/main" val="1607689180"/>
                  </a:ext>
                </a:extLst>
              </a:tr>
              <a:tr h="251560">
                <a:tc>
                  <a:txBody>
                    <a:bodyPr/>
                    <a:lstStyle/>
                    <a:p>
                      <a:pPr algn="l" fontAlgn="t"/>
                      <a:r>
                        <a:rPr lang="en-US" sz="1200" b="0" i="0" u="none" strike="noStrike">
                          <a:effectLst/>
                          <a:latin typeface="Segoe UI Light" panose="020B0502040204020203" pitchFamily="34" charset="0"/>
                        </a:rPr>
                        <a:t>VPN Gateway</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VPN Gateway</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US Gov Iowa</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standard tier, 744 gateway hour(s), 1000 GB outbound vpn</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N7H-04005, Q5H-00025</a:t>
                      </a:r>
                    </a:p>
                  </a:txBody>
                  <a:tcPr marL="2145" marR="2145" marT="2145" marB="0">
                    <a:lnL>
                      <a:noFill/>
                    </a:lnL>
                    <a:lnR>
                      <a:noFill/>
                    </a:lnR>
                    <a:lnT>
                      <a:noFill/>
                    </a:lnT>
                    <a:lnB>
                      <a:noFill/>
                    </a:lnB>
                  </a:tcPr>
                </a:tc>
                <a:tc>
                  <a:txBody>
                    <a:bodyPr/>
                    <a:lstStyle/>
                    <a:p>
                      <a:pPr algn="l" fontAlgn="b"/>
                      <a:r>
                        <a:rPr lang="en-US" sz="1200" b="0" i="0" u="none" strike="noStrike">
                          <a:effectLst/>
                          <a:latin typeface="Segoe UI Light" panose="020B0502040204020203" pitchFamily="34" charset="0"/>
                        </a:rPr>
                        <a:t>$287.56</a:t>
                      </a:r>
                    </a:p>
                  </a:txBody>
                  <a:tcPr marL="2145" marR="2145" marT="2145" marB="0" anchor="b">
                    <a:lnL>
                      <a:noFill/>
                    </a:lnL>
                    <a:lnR>
                      <a:noFill/>
                    </a:lnR>
                    <a:lnT>
                      <a:noFill/>
                    </a:lnT>
                    <a:lnB>
                      <a:noFill/>
                    </a:lnB>
                  </a:tcPr>
                </a:tc>
                <a:extLst>
                  <a:ext uri="{0D108BD9-81ED-4DB2-BD59-A6C34878D82A}">
                    <a16:rowId xmlns:a16="http://schemas.microsoft.com/office/drawing/2014/main" val="2074535218"/>
                  </a:ext>
                </a:extLst>
              </a:tr>
              <a:tr h="503115">
                <a:tc>
                  <a:txBody>
                    <a:bodyPr/>
                    <a:lstStyle/>
                    <a:p>
                      <a:pPr algn="l" fontAlgn="t"/>
                      <a:r>
                        <a:rPr lang="en-US" sz="1200" b="0" i="0" u="none" strike="noStrike">
                          <a:effectLst/>
                          <a:latin typeface="Segoe UI Light" panose="020B0502040204020203" pitchFamily="34" charset="0"/>
                        </a:rPr>
                        <a:t>Storage</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DR Backups</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US Gov Iowa</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1500 GB storage Page Blob and Disk type. Basic tier, LRS redundancy, 100 x100,000 transactions</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N9H-00114, N9H-00803</a:t>
                      </a:r>
                    </a:p>
                  </a:txBody>
                  <a:tcPr marL="2145" marR="2145" marT="2145" marB="0">
                    <a:lnL>
                      <a:noFill/>
                    </a:lnL>
                    <a:lnR>
                      <a:noFill/>
                    </a:lnR>
                    <a:lnT>
                      <a:noFill/>
                    </a:lnT>
                    <a:lnB>
                      <a:noFill/>
                    </a:lnB>
                  </a:tcPr>
                </a:tc>
                <a:tc>
                  <a:txBody>
                    <a:bodyPr/>
                    <a:lstStyle/>
                    <a:p>
                      <a:pPr algn="l" fontAlgn="b"/>
                      <a:r>
                        <a:rPr lang="en-US" sz="1200" b="0" i="0" u="none" strike="noStrike">
                          <a:effectLst/>
                          <a:latin typeface="Segoe UI Light" panose="020B0502040204020203" pitchFamily="34" charset="0"/>
                        </a:rPr>
                        <a:t>$92.31</a:t>
                      </a:r>
                    </a:p>
                  </a:txBody>
                  <a:tcPr marL="2145" marR="2145" marT="2145" marB="0" anchor="b">
                    <a:lnL>
                      <a:noFill/>
                    </a:lnL>
                    <a:lnR>
                      <a:noFill/>
                    </a:lnR>
                    <a:lnT>
                      <a:noFill/>
                    </a:lnT>
                    <a:lnB>
                      <a:noFill/>
                    </a:lnB>
                  </a:tcPr>
                </a:tc>
                <a:extLst>
                  <a:ext uri="{0D108BD9-81ED-4DB2-BD59-A6C34878D82A}">
                    <a16:rowId xmlns:a16="http://schemas.microsoft.com/office/drawing/2014/main" val="2608670449"/>
                  </a:ext>
                </a:extLst>
              </a:tr>
              <a:tr h="503115">
                <a:tc>
                  <a:txBody>
                    <a:bodyPr/>
                    <a:lstStyle/>
                    <a:p>
                      <a:pPr algn="l" fontAlgn="t"/>
                      <a:r>
                        <a:rPr lang="en-US" sz="1200" b="0" i="0" u="none" strike="noStrike">
                          <a:effectLst/>
                          <a:latin typeface="Segoe UI Light" panose="020B0502040204020203" pitchFamily="34" charset="0"/>
                        </a:rPr>
                        <a:t>OMS</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Monitoring, Backup, and Site Recovery</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US Gov Iowa</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8 instance(s) of Operations Management Suite</a:t>
                      </a: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7U9-00008, 7U9-00003</a:t>
                      </a:r>
                    </a:p>
                  </a:txBody>
                  <a:tcPr marL="2145" marR="2145" marT="2145" marB="0">
                    <a:lnL>
                      <a:noFill/>
                    </a:lnL>
                    <a:lnR>
                      <a:noFill/>
                    </a:lnR>
                    <a:lnT>
                      <a:noFill/>
                    </a:lnT>
                    <a:lnB>
                      <a:noFill/>
                    </a:lnB>
                  </a:tcPr>
                </a:tc>
                <a:tc>
                  <a:txBody>
                    <a:bodyPr/>
                    <a:lstStyle/>
                    <a:p>
                      <a:pPr algn="l" fontAlgn="b"/>
                      <a:r>
                        <a:rPr lang="en-US" sz="1200" b="0" i="0" u="none" strike="noStrike">
                          <a:effectLst/>
                          <a:latin typeface="Segoe UI Light" panose="020B0502040204020203" pitchFamily="34" charset="0"/>
                        </a:rPr>
                        <a:t>$248.00</a:t>
                      </a:r>
                    </a:p>
                  </a:txBody>
                  <a:tcPr marL="2145" marR="2145" marT="2145" marB="0" anchor="b">
                    <a:lnL>
                      <a:noFill/>
                    </a:lnL>
                    <a:lnR>
                      <a:noFill/>
                    </a:lnR>
                    <a:lnT>
                      <a:noFill/>
                    </a:lnT>
                    <a:lnB>
                      <a:noFill/>
                    </a:lnB>
                  </a:tcPr>
                </a:tc>
                <a:extLst>
                  <a:ext uri="{0D108BD9-81ED-4DB2-BD59-A6C34878D82A}">
                    <a16:rowId xmlns:a16="http://schemas.microsoft.com/office/drawing/2014/main" val="2543777192"/>
                  </a:ext>
                </a:extLst>
              </a:tr>
              <a:tr h="251560">
                <a:tc>
                  <a:txBody>
                    <a:bodyPr/>
                    <a:lstStyle/>
                    <a:p>
                      <a:pPr algn="l" fontAlgn="t"/>
                      <a:r>
                        <a:rPr lang="en-US" sz="1200" b="0" i="0" u="none" strike="noStrike">
                          <a:effectLst/>
                          <a:latin typeface="Segoe UI Light" panose="020B0502040204020203" pitchFamily="34" charset="0"/>
                        </a:rPr>
                        <a:t>Support</a:t>
                      </a: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r>
                        <a:rPr lang="en-US" sz="1200" b="0" i="0" u="none" strike="noStrike">
                          <a:effectLst/>
                          <a:latin typeface="Segoe UI Light" panose="020B0502040204020203" pitchFamily="34" charset="0"/>
                        </a:rPr>
                        <a:t>Free level</a:t>
                      </a:r>
                    </a:p>
                  </a:txBody>
                  <a:tcPr marL="2145" marR="2145" marT="2145" marB="0">
                    <a:lnL>
                      <a:noFill/>
                    </a:lnL>
                    <a:lnR>
                      <a:noFill/>
                    </a:lnR>
                    <a:lnT>
                      <a:noFill/>
                    </a:lnT>
                    <a:lnB>
                      <a:noFill/>
                    </a:lnB>
                  </a:tcPr>
                </a:tc>
                <a:tc>
                  <a:txBody>
                    <a:bodyPr/>
                    <a:lstStyle/>
                    <a:p>
                      <a:pPr algn="l" fontAlgn="t"/>
                      <a:r>
                        <a:rPr lang="en-US" sz="1200" b="1" i="0" u="none" strike="noStrike">
                          <a:effectLst/>
                          <a:latin typeface="Segoe UI Light" panose="020B0502040204020203" pitchFamily="34" charset="0"/>
                        </a:rPr>
                        <a:t>Support</a:t>
                      </a:r>
                    </a:p>
                  </a:txBody>
                  <a:tcPr marL="2145" marR="2145" marT="214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effectLst/>
                          <a:latin typeface="Segoe UI Light" panose="020B0502040204020203" pitchFamily="34" charset="0"/>
                        </a:rPr>
                        <a:t>$0.00</a:t>
                      </a:r>
                    </a:p>
                  </a:txBody>
                  <a:tcPr marL="2145" marR="2145" marT="214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761382"/>
                  </a:ext>
                </a:extLst>
              </a:tr>
              <a:tr h="251560">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r>
                        <a:rPr lang="en-US" sz="1200" b="1" i="0" u="none" strike="noStrike">
                          <a:effectLst/>
                          <a:latin typeface="Segoe UI Light" panose="020B0502040204020203" pitchFamily="34" charset="0"/>
                        </a:rPr>
                        <a:t>Monthly Total</a:t>
                      </a:r>
                    </a:p>
                  </a:txBody>
                  <a:tcPr marL="2145" marR="2145" marT="214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effectLst/>
                          <a:latin typeface="Segoe UI Light" panose="020B0502040204020203" pitchFamily="34" charset="0"/>
                        </a:rPr>
                        <a:t>$1,615.90</a:t>
                      </a:r>
                    </a:p>
                  </a:txBody>
                  <a:tcPr marL="2145" marR="2145" marT="2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377065"/>
                  </a:ext>
                </a:extLst>
              </a:tr>
              <a:tr h="251560">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r>
                        <a:rPr lang="en-US" sz="1200" b="1" i="0" u="none" strike="noStrike">
                          <a:effectLst/>
                          <a:latin typeface="Segoe UI Light" panose="020B0502040204020203" pitchFamily="34" charset="0"/>
                        </a:rPr>
                        <a:t>Annual Total</a:t>
                      </a:r>
                    </a:p>
                  </a:txBody>
                  <a:tcPr marL="2145" marR="2145" marT="214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effectLst/>
                          <a:latin typeface="Segoe UI Light" panose="020B0502040204020203" pitchFamily="34" charset="0"/>
                        </a:rPr>
                        <a:t>$19,390.82</a:t>
                      </a:r>
                    </a:p>
                  </a:txBody>
                  <a:tcPr marL="2145" marR="2145" marT="2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09754"/>
                  </a:ext>
                </a:extLst>
              </a:tr>
              <a:tr h="251560">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effectLst/>
                        <a:latin typeface="Segoe UI Light" panose="020B0502040204020203" pitchFamily="34" charset="0"/>
                      </a:endParaRPr>
                    </a:p>
                  </a:txBody>
                  <a:tcPr marL="2145" marR="2145" marT="21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9069559"/>
                  </a:ext>
                </a:extLst>
              </a:tr>
              <a:tr h="251560">
                <a:tc>
                  <a:txBody>
                    <a:bodyPr/>
                    <a:lstStyle/>
                    <a:p>
                      <a:pPr algn="l" fontAlgn="t"/>
                      <a:r>
                        <a:rPr lang="en-US" sz="1200" b="1" i="0" u="none" strike="noStrike">
                          <a:effectLst/>
                          <a:latin typeface="Segoe UI Light" panose="020B0502040204020203" pitchFamily="34" charset="0"/>
                        </a:rPr>
                        <a:t>Disclaimer</a:t>
                      </a: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t"/>
                      <a:endParaRPr lang="en-US" sz="1200" b="0" i="0" u="none" strike="noStrike">
                        <a:effectLst/>
                        <a:latin typeface="Segoe UI Light" panose="020B0502040204020203" pitchFamily="34" charset="0"/>
                      </a:endParaRPr>
                    </a:p>
                  </a:txBody>
                  <a:tcPr marL="2145" marR="2145" marT="2145" marB="0">
                    <a:lnL>
                      <a:noFill/>
                    </a:lnL>
                    <a:lnR>
                      <a:noFill/>
                    </a:lnR>
                    <a:lnT>
                      <a:noFill/>
                    </a:lnT>
                    <a:lnB>
                      <a:noFill/>
                    </a:lnB>
                  </a:tcPr>
                </a:tc>
                <a:tc>
                  <a:txBody>
                    <a:bodyPr/>
                    <a:lstStyle/>
                    <a:p>
                      <a:pPr algn="l" fontAlgn="b"/>
                      <a:endParaRPr lang="en-US" sz="1200" b="0" i="0" u="none" strike="noStrike">
                        <a:effectLst/>
                        <a:latin typeface="Segoe UI Light" panose="020B0502040204020203" pitchFamily="34" charset="0"/>
                      </a:endParaRPr>
                    </a:p>
                  </a:txBody>
                  <a:tcPr marL="2145" marR="2145" marT="2145" marB="0" anchor="b">
                    <a:lnL>
                      <a:noFill/>
                    </a:lnL>
                    <a:lnR>
                      <a:noFill/>
                    </a:lnR>
                    <a:lnT>
                      <a:noFill/>
                    </a:lnT>
                    <a:lnB>
                      <a:noFill/>
                    </a:lnB>
                  </a:tcPr>
                </a:tc>
                <a:extLst>
                  <a:ext uri="{0D108BD9-81ED-4DB2-BD59-A6C34878D82A}">
                    <a16:rowId xmlns:a16="http://schemas.microsoft.com/office/drawing/2014/main" val="144901268"/>
                  </a:ext>
                </a:extLst>
              </a:tr>
              <a:tr h="251560">
                <a:tc gridSpan="6">
                  <a:txBody>
                    <a:bodyPr/>
                    <a:lstStyle/>
                    <a:p>
                      <a:pPr algn="l" fontAlgn="t"/>
                      <a:r>
                        <a:rPr lang="en-US" sz="1200" b="0" i="1" u="none" strike="noStrike">
                          <a:effectLst/>
                          <a:latin typeface="Segoe UI Light" panose="020B0502040204020203" pitchFamily="34" charset="0"/>
                        </a:rPr>
                        <a:t>All prices shown are in US Dollar ($). This is a summary estimate, not a quote. For up to date pricing information please visit https://azure.microsoft.com/pricing/calculator/channel/</a:t>
                      </a:r>
                    </a:p>
                  </a:txBody>
                  <a:tcPr marL="2145" marR="2145" marT="2145" marB="0">
                    <a:lnL>
                      <a:noFill/>
                    </a:lnL>
                    <a:lnR>
                      <a:noFill/>
                    </a:lnR>
                    <a:lnT>
                      <a:noFill/>
                    </a:lnT>
                    <a:lnB>
                      <a:noFill/>
                    </a:lnB>
                    <a:solidFill>
                      <a:srgbClr val="D3D3D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59238555"/>
                  </a:ext>
                </a:extLst>
              </a:tr>
              <a:tr h="990986">
                <a:tc gridSpan="6">
                  <a:txBody>
                    <a:bodyPr/>
                    <a:lstStyle/>
                    <a:p>
                      <a:pPr algn="l" fontAlgn="t"/>
                      <a:r>
                        <a:rPr lang="en-US" sz="1200" b="0" i="1" u="none" strike="noStrike">
                          <a:effectLst/>
                          <a:latin typeface="Segoe UI Light" panose="020B0502040204020203" pitchFamily="34" charset="0"/>
                        </a:rPr>
                        <a:t>MICROSOFT CONFIDENTIAL - SUBJECT TO NON-DISCLOSURE AGREEMENT NOTICE AND DISCLAIMER</a:t>
                      </a:r>
                      <a:br>
                        <a:rPr lang="en-US" sz="1200" b="0" i="1" u="none" strike="noStrike">
                          <a:effectLst/>
                          <a:latin typeface="Segoe UI Light" panose="020B0502040204020203" pitchFamily="34" charset="0"/>
                        </a:rPr>
                      </a:br>
                      <a:r>
                        <a:rPr lang="en-US" sz="1200" b="0" i="1" u="none" strike="noStrike">
                          <a:effectLst/>
                          <a:latin typeface="Segoe UI Light" panose="020B0502040204020203" pitchFamily="34" charset="0"/>
                        </a:rPr>
                        <a:t>Prices and other terms of purchase are controlled by the agreement you enter with Microsoft, not this document. While we strive for accuracy the content is believed to be accurate as of the date of listed above, this information is subject to change at any time without Notice and should not be interpreted to be a commitment, guarantee, or offer by Microsoft.</a:t>
                      </a:r>
                      <a:br>
                        <a:rPr lang="en-US" sz="1200" b="0" i="1" u="none" strike="noStrike">
                          <a:effectLst/>
                          <a:latin typeface="Segoe UI Light" panose="020B0502040204020203" pitchFamily="34" charset="0"/>
                        </a:rPr>
                      </a:br>
                      <a:r>
                        <a:rPr lang="en-US" sz="1200" b="0" i="1" u="none" strike="noStrike">
                          <a:effectLst/>
                          <a:latin typeface="Segoe UI Light" panose="020B0502040204020203" pitchFamily="34" charset="0"/>
                        </a:rPr>
                        <a:t>MICROSOFT MAKES NO WARRANTIES, EXPRESS, IMPLIED OR STATUTORY, AS TO THE INFORMATION IN THIS DOCUMENT</a:t>
                      </a:r>
                    </a:p>
                  </a:txBody>
                  <a:tcPr marL="2145" marR="2145" marT="2145" marB="0">
                    <a:lnL>
                      <a:noFill/>
                    </a:lnL>
                    <a:lnR>
                      <a:noFill/>
                    </a:lnR>
                    <a:lnT>
                      <a:noFill/>
                    </a:lnT>
                    <a:lnB>
                      <a:noFill/>
                    </a:lnB>
                    <a:solidFill>
                      <a:srgbClr val="D3D3D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8975273"/>
                  </a:ext>
                </a:extLst>
              </a:tr>
              <a:tr h="251560">
                <a:tc gridSpan="6">
                  <a:txBody>
                    <a:bodyPr/>
                    <a:lstStyle/>
                    <a:p>
                      <a:pPr algn="l" fontAlgn="t"/>
                      <a:r>
                        <a:rPr lang="en-US" sz="1200" b="0" i="1" u="none" strike="noStrike">
                          <a:effectLst/>
                          <a:latin typeface="Segoe UI Light" panose="020B0502040204020203" pitchFamily="34" charset="0"/>
                        </a:rPr>
                        <a:t>If you would like to share this information externally, please copy and paste only the necessary content into a customer ready presentations or models.</a:t>
                      </a:r>
                    </a:p>
                  </a:txBody>
                  <a:tcPr marL="2145" marR="2145" marT="2145" marB="0">
                    <a:lnL>
                      <a:noFill/>
                    </a:lnL>
                    <a:lnR>
                      <a:noFill/>
                    </a:lnR>
                    <a:lnT>
                      <a:noFill/>
                    </a:lnT>
                    <a:lnB>
                      <a:noFill/>
                    </a:lnB>
                    <a:solidFill>
                      <a:srgbClr val="D3D3D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6567439"/>
                  </a:ext>
                </a:extLst>
              </a:tr>
              <a:tr h="251560">
                <a:tc gridSpan="6">
                  <a:txBody>
                    <a:bodyPr/>
                    <a:lstStyle/>
                    <a:p>
                      <a:pPr algn="l" fontAlgn="t"/>
                      <a:r>
                        <a:rPr lang="en-US" sz="1200" b="0" i="1" u="none" strike="noStrike">
                          <a:effectLst/>
                          <a:latin typeface="Segoe UI Light" panose="020B0502040204020203" pitchFamily="34" charset="0"/>
                        </a:rPr>
                        <a:t>This estimate was created at 11/15/2016 5:37:15 PM UTC for willst@microsoft.com. </a:t>
                      </a:r>
                    </a:p>
                  </a:txBody>
                  <a:tcPr marL="2145" marR="2145" marT="2145" marB="0">
                    <a:lnL>
                      <a:noFill/>
                    </a:lnL>
                    <a:lnR>
                      <a:noFill/>
                    </a:lnR>
                    <a:lnT>
                      <a:noFill/>
                    </a:lnT>
                    <a:lnB>
                      <a:noFill/>
                    </a:lnB>
                    <a:solidFill>
                      <a:srgbClr val="D3D3D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475953"/>
                  </a:ext>
                </a:extLst>
              </a:tr>
              <a:tr h="251560">
                <a:tc>
                  <a:txBody>
                    <a:bodyPr/>
                    <a:lstStyle/>
                    <a:p>
                      <a:pPr algn="l" fontAlgn="t"/>
                      <a:r>
                        <a:rPr lang="en-US" sz="1200" b="0" i="1" u="none" strike="noStrike">
                          <a:effectLst/>
                          <a:latin typeface="Segoe UI Light" panose="020B0502040204020203" pitchFamily="34" charset="0"/>
                        </a:rPr>
                        <a:t> </a:t>
                      </a:r>
                    </a:p>
                  </a:txBody>
                  <a:tcPr marL="2145" marR="2145" marT="2145" marB="0">
                    <a:lnL>
                      <a:noFill/>
                    </a:lnL>
                    <a:lnR>
                      <a:noFill/>
                    </a:lnR>
                    <a:lnT>
                      <a:noFill/>
                    </a:lnT>
                    <a:lnB>
                      <a:noFill/>
                    </a:lnB>
                    <a:solidFill>
                      <a:srgbClr val="D3D3D3"/>
                    </a:solidFill>
                  </a:tcPr>
                </a:tc>
                <a:tc>
                  <a:txBody>
                    <a:bodyPr/>
                    <a:lstStyle/>
                    <a:p>
                      <a:pPr algn="l" fontAlgn="t"/>
                      <a:r>
                        <a:rPr lang="en-US" sz="1200" b="0" i="1" u="none" strike="noStrike">
                          <a:effectLst/>
                          <a:latin typeface="Segoe UI Light" panose="020B0502040204020203" pitchFamily="34" charset="0"/>
                        </a:rPr>
                        <a:t> </a:t>
                      </a:r>
                    </a:p>
                  </a:txBody>
                  <a:tcPr marL="2145" marR="2145" marT="2145" marB="0">
                    <a:lnL>
                      <a:noFill/>
                    </a:lnL>
                    <a:lnR>
                      <a:noFill/>
                    </a:lnR>
                    <a:lnT>
                      <a:noFill/>
                    </a:lnT>
                    <a:lnB>
                      <a:noFill/>
                    </a:lnB>
                    <a:solidFill>
                      <a:srgbClr val="D3D3D3"/>
                    </a:solidFill>
                  </a:tcPr>
                </a:tc>
                <a:tc>
                  <a:txBody>
                    <a:bodyPr/>
                    <a:lstStyle/>
                    <a:p>
                      <a:pPr algn="l" fontAlgn="t"/>
                      <a:r>
                        <a:rPr lang="en-US" sz="1200" b="0" i="1" u="none" strike="noStrike">
                          <a:effectLst/>
                          <a:latin typeface="Segoe UI Light" panose="020B0502040204020203" pitchFamily="34" charset="0"/>
                        </a:rPr>
                        <a:t> </a:t>
                      </a:r>
                    </a:p>
                  </a:txBody>
                  <a:tcPr marL="2145" marR="2145" marT="2145" marB="0">
                    <a:lnL>
                      <a:noFill/>
                    </a:lnL>
                    <a:lnR>
                      <a:noFill/>
                    </a:lnR>
                    <a:lnT>
                      <a:noFill/>
                    </a:lnT>
                    <a:lnB>
                      <a:noFill/>
                    </a:lnB>
                    <a:solidFill>
                      <a:srgbClr val="D3D3D3"/>
                    </a:solidFill>
                  </a:tcPr>
                </a:tc>
                <a:tc>
                  <a:txBody>
                    <a:bodyPr/>
                    <a:lstStyle/>
                    <a:p>
                      <a:pPr algn="l" fontAlgn="t"/>
                      <a:r>
                        <a:rPr lang="en-US" sz="1200" b="0" i="1" u="none" strike="noStrike">
                          <a:effectLst/>
                          <a:latin typeface="Segoe UI Light" panose="020B0502040204020203" pitchFamily="34" charset="0"/>
                        </a:rPr>
                        <a:t> </a:t>
                      </a:r>
                    </a:p>
                  </a:txBody>
                  <a:tcPr marL="2145" marR="2145" marT="2145" marB="0">
                    <a:lnL>
                      <a:noFill/>
                    </a:lnL>
                    <a:lnR>
                      <a:noFill/>
                    </a:lnR>
                    <a:lnT>
                      <a:noFill/>
                    </a:lnT>
                    <a:lnB>
                      <a:noFill/>
                    </a:lnB>
                    <a:solidFill>
                      <a:srgbClr val="D3D3D3"/>
                    </a:solidFill>
                  </a:tcPr>
                </a:tc>
                <a:tc>
                  <a:txBody>
                    <a:bodyPr/>
                    <a:lstStyle/>
                    <a:p>
                      <a:pPr algn="l" fontAlgn="t"/>
                      <a:r>
                        <a:rPr lang="en-US" sz="1200" b="0" i="1" u="none" strike="noStrike">
                          <a:effectLst/>
                          <a:latin typeface="Segoe UI Light" panose="020B0502040204020203" pitchFamily="34" charset="0"/>
                        </a:rPr>
                        <a:t> </a:t>
                      </a:r>
                    </a:p>
                  </a:txBody>
                  <a:tcPr marL="2145" marR="2145" marT="2145" marB="0">
                    <a:lnL>
                      <a:noFill/>
                    </a:lnL>
                    <a:lnR>
                      <a:noFill/>
                    </a:lnR>
                    <a:lnT>
                      <a:noFill/>
                    </a:lnT>
                    <a:lnB>
                      <a:noFill/>
                    </a:lnB>
                    <a:solidFill>
                      <a:srgbClr val="D3D3D3"/>
                    </a:solidFill>
                  </a:tcPr>
                </a:tc>
                <a:tc>
                  <a:txBody>
                    <a:bodyPr/>
                    <a:lstStyle/>
                    <a:p>
                      <a:pPr algn="l" fontAlgn="b"/>
                      <a:r>
                        <a:rPr lang="en-US" sz="1200" b="0" i="1" u="none" strike="noStrike" dirty="0">
                          <a:effectLst/>
                          <a:latin typeface="Segoe UI Light" panose="020B0502040204020203" pitchFamily="34" charset="0"/>
                        </a:rPr>
                        <a:t> </a:t>
                      </a:r>
                    </a:p>
                  </a:txBody>
                  <a:tcPr marL="2145" marR="2145" marT="2145" marB="0" anchor="b">
                    <a:lnL>
                      <a:noFill/>
                    </a:lnL>
                    <a:lnR>
                      <a:noFill/>
                    </a:lnR>
                    <a:lnT>
                      <a:noFill/>
                    </a:lnT>
                    <a:lnB>
                      <a:noFill/>
                    </a:lnB>
                    <a:solidFill>
                      <a:srgbClr val="D3D3D3"/>
                    </a:solidFill>
                  </a:tcPr>
                </a:tc>
                <a:extLst>
                  <a:ext uri="{0D108BD9-81ED-4DB2-BD59-A6C34878D82A}">
                    <a16:rowId xmlns:a16="http://schemas.microsoft.com/office/drawing/2014/main" val="3619422020"/>
                  </a:ext>
                </a:extLst>
              </a:tr>
            </a:tbl>
          </a:graphicData>
        </a:graphic>
      </p:graphicFrame>
    </p:spTree>
    <p:extLst>
      <p:ext uri="{BB962C8B-B14F-4D97-AF65-F5344CB8AC3E}">
        <p14:creationId xmlns:p14="http://schemas.microsoft.com/office/powerpoint/2010/main" val="38008209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Assumptions</a:t>
            </a:r>
          </a:p>
        </p:txBody>
      </p:sp>
      <p:sp>
        <p:nvSpPr>
          <p:cNvPr id="3" name="Text Placeholder 2"/>
          <p:cNvSpPr>
            <a:spLocks noGrp="1"/>
          </p:cNvSpPr>
          <p:nvPr>
            <p:ph type="body" sz="quarter" idx="10"/>
          </p:nvPr>
        </p:nvSpPr>
        <p:spPr>
          <a:xfrm>
            <a:off x="274638" y="1028409"/>
            <a:ext cx="11795695" cy="4339650"/>
          </a:xfrm>
          <a:ln>
            <a:solidFill>
              <a:schemeClr val="accent1"/>
            </a:solidFill>
          </a:ln>
        </p:spPr>
        <p:txBody>
          <a:bodyPr/>
          <a:lstStyle/>
          <a:p>
            <a:pPr marL="809271" lvl="1" indent="-342900">
              <a:spcAft>
                <a:spcPts val="600"/>
              </a:spcAft>
              <a:buFont typeface="Arial" panose="020B0604020202020204" pitchFamily="34" charset="0"/>
              <a:buChar char="•"/>
            </a:pPr>
            <a:r>
              <a:rPr lang="en-US" dirty="0">
                <a:solidFill>
                  <a:srgbClr val="0078D7"/>
                </a:solidFill>
              </a:rPr>
              <a:t>Operational Costs include Azure Site Recovery, Azure Backup, Operations Management Suite</a:t>
            </a:r>
          </a:p>
          <a:p>
            <a:pPr marL="809271" lvl="1" indent="-342900">
              <a:spcAft>
                <a:spcPts val="600"/>
              </a:spcAft>
              <a:buFont typeface="Arial" panose="020B0604020202020204" pitchFamily="34" charset="0"/>
              <a:buChar char="•"/>
            </a:pPr>
            <a:r>
              <a:rPr lang="en-US" dirty="0">
                <a:solidFill>
                  <a:srgbClr val="0078D7"/>
                </a:solidFill>
              </a:rPr>
              <a:t>Add 10% to host a preproduction environment </a:t>
            </a:r>
          </a:p>
          <a:p>
            <a:pPr marL="809271" lvl="1" indent="-342900">
              <a:spcAft>
                <a:spcPts val="600"/>
              </a:spcAft>
              <a:buFont typeface="Arial" panose="020B0604020202020204" pitchFamily="34" charset="0"/>
              <a:buChar char="•"/>
            </a:pPr>
            <a:r>
              <a:rPr lang="en-US" dirty="0">
                <a:solidFill>
                  <a:srgbClr val="0078D7"/>
                </a:solidFill>
              </a:rPr>
              <a:t>There are MSDN subscriptions for Preproduction work, no server licenses were considered for preproduction.</a:t>
            </a:r>
          </a:p>
          <a:p>
            <a:pPr marL="809271" lvl="1" indent="-342900">
              <a:spcAft>
                <a:spcPts val="600"/>
              </a:spcAft>
              <a:buFont typeface="Arial" panose="020B0604020202020204" pitchFamily="34" charset="0"/>
              <a:buChar char="•"/>
            </a:pPr>
            <a:r>
              <a:rPr lang="en-US" dirty="0">
                <a:solidFill>
                  <a:srgbClr val="0078D7"/>
                </a:solidFill>
              </a:rPr>
              <a:t>No Oracle licenses were considered in the estimate.</a:t>
            </a:r>
          </a:p>
          <a:p>
            <a:pPr marL="809271" lvl="1" indent="-342900">
              <a:spcAft>
                <a:spcPts val="600"/>
              </a:spcAft>
              <a:buFont typeface="Arial" panose="020B0604020202020204" pitchFamily="34" charset="0"/>
              <a:buChar char="•"/>
            </a:pPr>
            <a:r>
              <a:rPr lang="en-US" dirty="0">
                <a:solidFill>
                  <a:srgbClr val="0078D7"/>
                </a:solidFill>
              </a:rPr>
              <a:t>Locally Redundant Page Block Storage per VM, 127GB for OS drive, 50GB for Data</a:t>
            </a:r>
          </a:p>
          <a:p>
            <a:pPr marL="809271" lvl="1" indent="-342900">
              <a:spcAft>
                <a:spcPts val="600"/>
              </a:spcAft>
              <a:buFont typeface="Arial" panose="020B0604020202020204" pitchFamily="34" charset="0"/>
              <a:buChar char="•"/>
            </a:pPr>
            <a:r>
              <a:rPr lang="en-US" dirty="0">
                <a:solidFill>
                  <a:srgbClr val="0078D7"/>
                </a:solidFill>
              </a:rPr>
              <a:t>Services Subscription will have VPN connections to other foundational subscriptions </a:t>
            </a:r>
          </a:p>
          <a:p>
            <a:pPr marL="809271" lvl="1" indent="-342900">
              <a:spcAft>
                <a:spcPts val="600"/>
              </a:spcAft>
              <a:buFont typeface="Arial" panose="020B0604020202020204" pitchFamily="34" charset="0"/>
              <a:buChar char="•"/>
            </a:pPr>
            <a:r>
              <a:rPr lang="en-US" dirty="0">
                <a:solidFill>
                  <a:srgbClr val="0078D7"/>
                </a:solidFill>
              </a:rPr>
              <a:t>No services were considered to implement the environment.  It should be expected that the deployment, documentation and knowledge transfer of services should be two weeks.</a:t>
            </a:r>
          </a:p>
          <a:p>
            <a:pPr marL="809271" lvl="1" indent="-342900">
              <a:spcAft>
                <a:spcPts val="600"/>
              </a:spcAft>
              <a:buFont typeface="Arial" panose="020B0604020202020204" pitchFamily="34" charset="0"/>
              <a:buChar char="•"/>
            </a:pPr>
            <a:r>
              <a:rPr lang="en-US" dirty="0">
                <a:solidFill>
                  <a:srgbClr val="0078D7"/>
                </a:solidFill>
              </a:rPr>
              <a:t>The estimates included are for budgetary purposes only and reflect pricing at a point in time. </a:t>
            </a:r>
          </a:p>
          <a:p>
            <a:pPr marL="809271" lvl="1" indent="-342900">
              <a:spcAft>
                <a:spcPts val="600"/>
              </a:spcAft>
              <a:buFont typeface="Arial" panose="020B0604020202020204" pitchFamily="34" charset="0"/>
              <a:buChar char="•"/>
            </a:pPr>
            <a:r>
              <a:rPr lang="en-US" dirty="0">
                <a:solidFill>
                  <a:srgbClr val="0078D7"/>
                </a:solidFill>
              </a:rPr>
              <a:t>Final pricing will come from the License Reseller (LAR), SHI.</a:t>
            </a:r>
          </a:p>
        </p:txBody>
      </p:sp>
    </p:spTree>
    <p:extLst>
      <p:ext uri="{BB962C8B-B14F-4D97-AF65-F5344CB8AC3E}">
        <p14:creationId xmlns:p14="http://schemas.microsoft.com/office/powerpoint/2010/main" val="909625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Mid-Blue on white">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posal_Template_Working.potx" id="{328A6675-C7A5-4ED7-B24B-42E3A15A3D68}" vid="{A98A181C-BA70-4D65-A3CD-8099A5EB0606}"/>
    </a:ext>
  </a:extLst>
</a:theme>
</file>

<file path=ppt/theme/theme2.xml><?xml version="1.0" encoding="utf-8"?>
<a:theme xmlns:a="http://schemas.openxmlformats.org/drawingml/2006/main" name="COLOR TEMPLATE">
  <a:themeElements>
    <a:clrScheme name="BT - Mid-Blue">
      <a:dk1>
        <a:srgbClr val="505050"/>
      </a:dk1>
      <a:lt1>
        <a:srgbClr val="FFFFFF"/>
      </a:lt1>
      <a:dk2>
        <a:srgbClr val="00188F"/>
      </a:dk2>
      <a:lt2>
        <a:srgbClr val="CDF4FF"/>
      </a:lt2>
      <a:accent1>
        <a:srgbClr val="0078D7"/>
      </a:accent1>
      <a:accent2>
        <a:srgbClr val="D83B01"/>
      </a:accent2>
      <a:accent3>
        <a:srgbClr val="5C2D91"/>
      </a:accent3>
      <a:accent4>
        <a:srgbClr val="B4009E"/>
      </a:accent4>
      <a:accent5>
        <a:srgbClr val="107C10"/>
      </a:accent5>
      <a:accent6>
        <a:srgbClr val="002050"/>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posal_Template_Working.potx" id="{328A6675-C7A5-4ED7-B24B-42E3A15A3D68}" vid="{B1EA2538-723D-4619-8880-8B8216C571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id="" local="true">
  <p:Name>Document</p:Name>
  <p:Description/>
  <p:Statement/>
  <p:PolicyItems>
    <p:PolicyItem featureId="Microsoft.Office.RecordsManagement.PolicyFeatures.PolicyAudit" staticId="0x0101000D2BAD2563FE2143841BCE7C674FABCC|-421390505" UniqueId="54686bcb-c9ee-4bc5-aaf3-2fd9e99d5a0e">
      <p:Name>Auditing</p:Name>
      <p:Description>Audits user actions on documents and list items to the Audit Log.</p:Description>
      <p:CustomData>
        <Audit>
          <Update/>
          <DeleteRestore/>
        </Audit>
      </p:CustomData>
    </p:PolicyItem>
  </p:PolicyItems>
</p:Policy>
</file>

<file path=customXml/item3.xml><?xml version="1.0" encoding="utf-8"?>
<ct:contentTypeSchema xmlns:ct="http://schemas.microsoft.com/office/2006/metadata/contentType" xmlns:ma="http://schemas.microsoft.com/office/2006/metadata/properties/metaAttributes" ct:_="" ma:_="" ma:contentTypeName="Document" ma:contentTypeID="0x0101000D2BAD2563FE2143841BCE7C674FABCC" ma:contentTypeVersion="10" ma:contentTypeDescription="Create a new document." ma:contentTypeScope="" ma:versionID="7b66a0ad2cf7776267e5a2e724f49d5f">
  <xsd:schema xmlns:xsd="http://www.w3.org/2001/XMLSchema" xmlns:xs="http://www.w3.org/2001/XMLSchema" xmlns:p="http://schemas.microsoft.com/office/2006/metadata/properties" xmlns:ns1="http://schemas.microsoft.com/sharepoint/v3" xmlns:ns2="c0a86418-2b64-471f-9481-49bf08eb0dd7" xmlns:ns3="1f65bb1f-ea05-496a-8d40-636bcb76c6ea" targetNamespace="http://schemas.microsoft.com/office/2006/metadata/properties" ma:root="true" ma:fieldsID="5beaa827909aa74977efd94d0a488a8a" ns1:_="" ns2:_="" ns3:_="">
    <xsd:import namespace="http://schemas.microsoft.com/sharepoint/v3"/>
    <xsd:import namespace="c0a86418-2b64-471f-9481-49bf08eb0dd7"/>
    <xsd:import namespace="1f65bb1f-ea05-496a-8d40-636bcb76c6ea"/>
    <xsd:element name="properties">
      <xsd:complexType>
        <xsd:sequence>
          <xsd:element name="documentManagement">
            <xsd:complexType>
              <xsd:all>
                <xsd:element ref="ns2:SharedWithUsers" minOccurs="0"/>
                <xsd:element ref="ns3:SharingHintHash" minOccurs="0"/>
                <xsd:element ref="ns2:SharedWithDetails" minOccurs="0"/>
                <xsd:element ref="ns1:_dlc_Exempt"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1"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a86418-2b64-471f-9481-49bf08eb0d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65bb1f-ea05-496a-8d40-636bcb76c6e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4DF4E0A-526F-40B5-86B4-B3FB90057284}">
  <ds:schemaRefs>
    <ds:schemaRef ds:uri="office.server.policy"/>
  </ds:schemaRefs>
</ds:datastoreItem>
</file>

<file path=customXml/itemProps3.xml><?xml version="1.0" encoding="utf-8"?>
<ds:datastoreItem xmlns:ds="http://schemas.openxmlformats.org/officeDocument/2006/customXml" ds:itemID="{E67EBC28-46C5-4484-90E5-97030EEE2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a86418-2b64-471f-9481-49bf08eb0dd7"/>
    <ds:schemaRef ds:uri="1f65bb1f-ea05-496a-8d40-636bcb76c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990F116-B58F-4255-B05B-DA3808E0E5C6}">
  <ds:schemaRefs>
    <ds:schemaRef ds:uri="http://purl.org/dc/dcmitype/"/>
    <ds:schemaRef ds:uri="http://purl.org/dc/terms/"/>
    <ds:schemaRef ds:uri="1f65bb1f-ea05-496a-8d40-636bcb76c6ea"/>
    <ds:schemaRef ds:uri="http://schemas.microsoft.com/office/2006/documentManagement/types"/>
    <ds:schemaRef ds:uri="c0a86418-2b64-471f-9481-49bf08eb0dd7"/>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14985</TotalTime>
  <Words>657</Words>
  <Application>Microsoft Office PowerPoint</Application>
  <PresentationFormat>Custom</PresentationFormat>
  <Paragraphs>98</Paragraphs>
  <Slides>9</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Consolas</vt:lpstr>
      <vt:lpstr>Segoe UI</vt:lpstr>
      <vt:lpstr>Segoe UI Light</vt:lpstr>
      <vt:lpstr>Wingdings</vt:lpstr>
      <vt:lpstr>WHITE TEMPLATE</vt:lpstr>
      <vt:lpstr>COLOR TEMPLATE</vt:lpstr>
      <vt:lpstr>AzureFoundation Identity Pattern</vt:lpstr>
      <vt:lpstr>AzureFoundation Value Proposition</vt:lpstr>
      <vt:lpstr>PowerPoint Presentation</vt:lpstr>
      <vt:lpstr>Summary</vt:lpstr>
      <vt:lpstr>Overview of Azure Services</vt:lpstr>
      <vt:lpstr>AzureFoundation Identity Service</vt:lpstr>
      <vt:lpstr>Summary of Azure Services</vt:lpstr>
      <vt:lpstr>General Assumptions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&lt;speaker name here&gt;</dc:creator>
  <cp:keywords/>
  <dc:description>Template: Maryfj_x000d_
Formatting:_x000d_
Audience Type:</dc:description>
  <cp:lastModifiedBy>WILL ST GERMAIN</cp:lastModifiedBy>
  <cp:revision>328</cp:revision>
  <dcterms:created xsi:type="dcterms:W3CDTF">2014-06-10T19:28:25Z</dcterms:created>
  <dcterms:modified xsi:type="dcterms:W3CDTF">2016-11-15T23:08:10Z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0x0101000D2BAD2563FE2143841BCE7C674FABCC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