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353" r:id="rId17"/>
    <p:sldId id="354" r:id="rId18"/>
    <p:sldId id="283" r:id="rId19"/>
    <p:sldId id="284" r:id="rId20"/>
    <p:sldId id="285" r:id="rId21"/>
    <p:sldId id="286" r:id="rId22"/>
    <p:sldId id="287" r:id="rId23"/>
    <p:sldId id="349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16" r:id="rId60"/>
    <p:sldId id="325" r:id="rId61"/>
    <p:sldId id="326" r:id="rId62"/>
    <p:sldId id="327" r:id="rId63"/>
    <p:sldId id="346" r:id="rId64"/>
    <p:sldId id="347" r:id="rId65"/>
    <p:sldId id="350" r:id="rId66"/>
    <p:sldId id="351" r:id="rId67"/>
    <p:sldId id="328" r:id="rId68"/>
    <p:sldId id="329" r:id="rId69"/>
    <p:sldId id="330" r:id="rId70"/>
    <p:sldId id="331" r:id="rId71"/>
    <p:sldId id="332" r:id="rId72"/>
    <p:sldId id="333" r:id="rId73"/>
    <p:sldId id="315" r:id="rId74"/>
    <p:sldId id="334" r:id="rId75"/>
    <p:sldId id="335" r:id="rId76"/>
    <p:sldId id="338" r:id="rId77"/>
    <p:sldId id="337" r:id="rId78"/>
    <p:sldId id="336" r:id="rId79"/>
    <p:sldId id="339" r:id="rId80"/>
    <p:sldId id="340" r:id="rId81"/>
    <p:sldId id="341" r:id="rId82"/>
    <p:sldId id="342" r:id="rId83"/>
    <p:sldId id="355" r:id="rId84"/>
    <p:sldId id="343" r:id="rId85"/>
    <p:sldId id="344" r:id="rId86"/>
    <p:sldId id="352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353"/>
            <p14:sldId id="354"/>
            <p14:sldId id="283"/>
            <p14:sldId id="284"/>
            <p14:sldId id="285"/>
            <p14:sldId id="286"/>
            <p14:sldId id="287"/>
            <p14:sldId id="34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50"/>
            <p14:sldId id="351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55"/>
            <p14:sldId id="343"/>
            <p14:sldId id="344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111" d="100"/>
          <a:sy n="111" d="100"/>
        </p:scale>
        <p:origin x="2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commentAuthors" Target="commentAuthors.xml"/><Relationship Id="rId95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learning.oreilly.com/library/view/learning-rxjava/9781787120426/" TargetMode="External"/><Relationship Id="rId7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library/view/getting-started-with/97814919386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5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0" Type="http://schemas.openxmlformats.org/officeDocument/2006/relationships/image" Target="../media/image3.jpg"/><Relationship Id="rId4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acappstore.org/sqlitestud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ncities.com/2017/10/16/catholic-united-financial-data-breach-may-have-affected-nearly-130k-accounts/" TargetMode="External"/><Relationship Id="rId2" Type="http://schemas.openxmlformats.org/officeDocument/2006/relationships/hyperlink" Target="https://thenextweb.com/insider/2016/03/27/last-name-null-is-tough-for-comput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.org.uk/about-the-ico/news-and-events/news-and-blogs/2016/10/talktalk-gets-record-400-000-fine-for-failing-to-prevent-october-2015-attack/" TargetMode="External"/><Relationship Id="rId4" Type="http://schemas.openxmlformats.org/officeDocument/2006/relationships/hyperlink" Target="https://www.moneyweb.co.za/news/tech/revealed-the-real-source-of-sas-massive-data-breach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2" Type="http://schemas.openxmlformats.org/officeDocument/2006/relationships/hyperlink" Target="https://learning.oreilly.com/search/?query=%22sql%20fundamentals%20for%20data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ing.oreilly.com/search/?query=%22machine%20learning%20from%20scratch%22%20%22thomas%20nield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4" Type="http://schemas.openxmlformats.org/officeDocument/2006/relationships/hyperlink" Target="https://learning.oreilly.com/search/?query=%22Intro%20to%20Mathematical%20Optimization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426986"/>
          </a:xfrm>
        </p:spPr>
        <p:txBody>
          <a:bodyPr>
            <a:normAutofit/>
          </a:bodyPr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may leverage SQL but are not relational.</a:t>
            </a:r>
          </a:p>
          <a:p>
            <a:pPr lvl="1"/>
            <a:r>
              <a:rPr lang="en-US" sz="1600" dirty="0"/>
              <a:t>NoSQL databases include MongoDB, </a:t>
            </a:r>
            <a:r>
              <a:rPr lang="en-US" sz="1600" dirty="0" err="1"/>
              <a:t>Couchbase</a:t>
            </a:r>
            <a:r>
              <a:rPr lang="en-US" sz="1600" dirty="0"/>
              <a:t>, Apache Cassandra, and </a:t>
            </a:r>
            <a:r>
              <a:rPr lang="en-US" sz="1600" dirty="0" err="1"/>
              <a:t>Redis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These platforms store massive amounts of data in a variety of raw and unstructured formats (e.g. </a:t>
            </a:r>
            <a:r>
              <a:rPr lang="en-US" sz="1600" i="1" dirty="0"/>
              <a:t>documents, key-value</a:t>
            </a:r>
            <a:r>
              <a:rPr lang="en-US" sz="1600" dirty="0"/>
              <a:t>). </a:t>
            </a:r>
          </a:p>
          <a:p>
            <a:pPr lvl="1"/>
            <a:r>
              <a:rPr lang="en-US" sz="1600" dirty="0"/>
              <a:t>Most of these solutions are </a:t>
            </a:r>
            <a:r>
              <a:rPr lang="en-US" sz="1600" b="1" dirty="0"/>
              <a:t>distributed</a:t>
            </a:r>
            <a:r>
              <a:rPr lang="en-US" sz="16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sz="1600" dirty="0"/>
              <a:t>Do not fall into the trap of treating all data problems as Big Data problems, because most are not. </a:t>
            </a:r>
          </a:p>
          <a:p>
            <a:pPr lvl="1"/>
            <a:r>
              <a:rPr lang="en-US" sz="1600" b="1" dirty="0"/>
              <a:t>Be aware of the “Silver Bullet Syndrome”: </a:t>
            </a:r>
            <a:r>
              <a:rPr lang="en-US" sz="1600" dirty="0"/>
              <a:t>https://www.youtube.com/watch?v=3wyd6J3yjcs&amp;t=2s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4E08B0-C6BF-4D72-9F5C-8B1C7EBB52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0216451"/>
              </p:ext>
            </p:extLst>
          </p:nvPr>
        </p:nvGraphicFramePr>
        <p:xfrm>
          <a:off x="521208" y="1296115"/>
          <a:ext cx="10689371" cy="521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7001">
                  <a:extLst>
                    <a:ext uri="{9D8B030D-6E8A-4147-A177-3AD203B41FA5}">
                      <a16:colId xmlns:a16="http://schemas.microsoft.com/office/drawing/2014/main" val="962204757"/>
                    </a:ext>
                  </a:extLst>
                </a:gridCol>
                <a:gridCol w="3036277">
                  <a:extLst>
                    <a:ext uri="{9D8B030D-6E8A-4147-A177-3AD203B41FA5}">
                      <a16:colId xmlns:a16="http://schemas.microsoft.com/office/drawing/2014/main" val="1970293240"/>
                    </a:ext>
                  </a:extLst>
                </a:gridCol>
                <a:gridCol w="3223847">
                  <a:extLst>
                    <a:ext uri="{9D8B030D-6E8A-4147-A177-3AD203B41FA5}">
                      <a16:colId xmlns:a16="http://schemas.microsoft.com/office/drawing/2014/main" val="1000897455"/>
                    </a:ext>
                  </a:extLst>
                </a:gridCol>
                <a:gridCol w="1852246">
                  <a:extLst>
                    <a:ext uri="{9D8B030D-6E8A-4147-A177-3AD203B41FA5}">
                      <a16:colId xmlns:a16="http://schemas.microsoft.com/office/drawing/2014/main" val="181016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Integrity/Consistency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is enforced with logical relationships, minimized redundancy, and “Up-to-date” consistency.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key-value and document storage does not enforce any rules or structure. Redundancy and write latency is common.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Design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to “add” to database, but harder to modify.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can quickly and arbitrarily change what data </a:t>
                      </a:r>
                      <a:r>
                        <a:rPr lang="en-US" sz="1600"/>
                        <a:t>it stores.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8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is a universal language that makes accessing and analyzing data simple.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support is sparse, and proprietary languages are esoteric and hardly universal.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Programmers of Java, Python, and .NET have to map entities to tables, which can be tedious. But data integrity is given.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 against a NoSQL database is quick and simple, but onus is on programmer to validate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53949"/>
                  </a:ext>
                </a:extLst>
              </a:tr>
              <a:tr h="213237"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Relational databases can store data for most use cases, but struggle with true “big data” cases. Integrity constraints also slow down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is capable of storing vast amounts of data with horizontal scaling. It also performs quickly due to horizontal scaling and no integrity constraints.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75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9CF66B0-8D57-445A-A9B1-B7EC0E0E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58758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0EA337-FF32-4F18-A024-B734A830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7321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= integrity and accuracy</a:t>
            </a:r>
          </a:p>
          <a:p>
            <a:pPr marL="0" indent="0">
              <a:buNone/>
            </a:pPr>
            <a:r>
              <a:rPr lang="en-US" dirty="0"/>
              <a:t>NoSQL = speed and scalability</a:t>
            </a:r>
          </a:p>
          <a:p>
            <a:pPr marL="0" indent="0">
              <a:buNone/>
            </a:pPr>
            <a:r>
              <a:rPr lang="en-US" dirty="0"/>
              <a:t>SQL should be a prerequisite before learning NoSQL and “Big data”.</a:t>
            </a:r>
          </a:p>
          <a:p>
            <a:pPr marL="0" indent="0">
              <a:buNone/>
            </a:pPr>
            <a:r>
              <a:rPr lang="en-US" dirty="0"/>
              <a:t>If you are absolutely uncertain which to use, always start with SQL.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F236F-DC3A-498E-BB37-9CF46CF5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	</a:t>
            </a:r>
          </a:p>
        </p:txBody>
      </p:sp>
    </p:spTree>
    <p:extLst>
      <p:ext uri="{BB962C8B-B14F-4D97-AF65-F5344CB8AC3E}">
        <p14:creationId xmlns:p14="http://schemas.microsoft.com/office/powerpoint/2010/main" val="409979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521094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Thomas Nield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Business Consultant for Southwest Airlines 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 Author </a:t>
            </a:r>
            <a:r>
              <a:rPr lang="en-US" dirty="0"/>
              <a:t>of </a:t>
            </a:r>
            <a:r>
              <a:rPr lang="en-US" i="1" dirty="0">
                <a:solidFill>
                  <a:srgbClr val="FF0000"/>
                </a:solidFill>
                <a:hlinkClick r:id="rId2"/>
              </a:rPr>
              <a:t>Getting Started with SQL </a:t>
            </a:r>
            <a:r>
              <a:rPr lang="en-US" dirty="0"/>
              <a:t>by O'Reilly and </a:t>
            </a:r>
            <a:r>
              <a:rPr lang="en-US" i="1" dirty="0">
                <a:solidFill>
                  <a:srgbClr val="FF0000"/>
                </a:solidFill>
                <a:hlinkClick r:id="rId3"/>
              </a:rPr>
              <a:t>Learning RxJava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by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 My other online </a:t>
            </a:r>
            <a:r>
              <a:rPr lang="en-US" dirty="0"/>
              <a:t>trainings at </a:t>
            </a:r>
            <a:r>
              <a:rPr lang="en-US" dirty="0" smtClean="0"/>
              <a:t>O'Reilly:</a:t>
            </a:r>
            <a:endParaRPr lang="en-US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>
                <a:hlinkClick r:id="rId4"/>
              </a:rPr>
              <a:t>SQL Fundamentals for </a:t>
            </a:r>
            <a:r>
              <a:rPr lang="en-US" sz="1600" i="1" dirty="0" smtClean="0">
                <a:hlinkClick r:id="rId4"/>
              </a:rPr>
              <a:t>Data</a:t>
            </a:r>
            <a:endParaRPr lang="en-US" sz="1600" i="1" dirty="0" smtClean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 smtClean="0">
                <a:hlinkClick r:id="rId5"/>
              </a:rPr>
              <a:t>Intermediate SQL for Data Analytics</a:t>
            </a:r>
            <a:endParaRPr lang="en-US" sz="16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 smtClean="0">
                <a:hlinkClick r:id="rId6"/>
              </a:rPr>
              <a:t>Intro to Mathematical Optimization</a:t>
            </a:r>
            <a:endParaRPr lang="en-US" sz="1600" i="1" dirty="0" smtClean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 smtClean="0">
                <a:hlinkClick r:id="rId7"/>
              </a:rPr>
              <a:t>Machine Learning from Scratch</a:t>
            </a:r>
            <a:endParaRPr lang="en-US" sz="1600" i="1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D417D-5A1E-4458-A0B2-E6108C75A4CB}"/>
              </a:ext>
            </a:extLst>
          </p:cNvPr>
          <p:cNvSpPr txBox="1"/>
          <p:nvPr/>
        </p:nvSpPr>
        <p:spPr>
          <a:xfrm>
            <a:off x="8333195" y="5410967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143C6B-0849-4B58-8690-8CCD7FFD7D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77" y="5410967"/>
            <a:ext cx="397818" cy="3978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59D589-CCD4-43E3-8DFF-B8F03F792F6F}"/>
              </a:ext>
            </a:extLst>
          </p:cNvPr>
          <p:cNvSpPr/>
          <p:nvPr/>
        </p:nvSpPr>
        <p:spPr>
          <a:xfrm>
            <a:off x="8333195" y="5901680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896AC9-F0AA-4255-932E-4532E0F3986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77" y="5898556"/>
            <a:ext cx="397818" cy="3978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97" y="1549265"/>
            <a:ext cx="2273753" cy="29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8466" y="473693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0777" y="477426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popular architecture nowadays is to have cloud services from Amazon, Google, or Heroku host your database for you.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172" y="4642298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Server with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0C071-22F0-489F-A443-1E12EAF2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" y="2284431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F18BE-397A-42E4-AFDF-30C01F9113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07" y="3184837"/>
            <a:ext cx="1052729" cy="10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On Windows and Linux, download and copy the folder contents to a location of your choice</a:t>
            </a:r>
          </a:p>
          <a:p>
            <a:r>
              <a:rPr lang="en-US" dirty="0"/>
              <a:t>On Mac, you can either drag the DMG to the Applications folder or use Homebrew </a:t>
            </a:r>
            <a:r>
              <a:rPr lang="en-US" dirty="0">
                <a:hlinkClick r:id="rId2"/>
              </a:rPr>
              <a:t>http://macappstore.org/sqlitestudio/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Technology professionals can both reap benefits from learning SQL.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Annual Survey.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IT.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Technology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74470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441134"/>
            <a:ext cx="5244551" cy="297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 descr="sdfsda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8F8C9-0599-44D0-AEA7-D4DBFDCD7855}"/>
              </a:ext>
            </a:extLst>
          </p:cNvPr>
          <p:cNvSpPr txBox="1"/>
          <p:nvPr/>
        </p:nvSpPr>
        <p:spPr>
          <a:xfrm>
            <a:off x="5283708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https://xkcd.com/327/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6D363-65C6-4B34-B94D-440B2A400033}"/>
              </a:ext>
            </a:extLst>
          </p:cNvPr>
          <p:cNvSpPr txBox="1"/>
          <p:nvPr/>
        </p:nvSpPr>
        <p:spPr>
          <a:xfrm>
            <a:off x="521207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This couple cannot do the simplest things online because their last name is ‘Null’</a:t>
            </a:r>
          </a:p>
          <a:p>
            <a:pPr marL="457177" lvl="1" indent="0">
              <a:buNone/>
            </a:pPr>
            <a:r>
              <a:rPr lang="en-US" dirty="0">
                <a:hlinkClick r:id="rId2"/>
              </a:rPr>
              <a:t>https://thenextweb.com/insider/2016/03/27/last-name-null-is-tough-for-computers/</a:t>
            </a:r>
            <a:endParaRPr lang="en-US" dirty="0"/>
          </a:p>
          <a:p>
            <a:r>
              <a:rPr lang="en-US" dirty="0"/>
              <a:t>Catholic financial services hacked, 130K accounts exposed</a:t>
            </a:r>
          </a:p>
          <a:p>
            <a:pPr marL="457177" lvl="1" indent="0">
              <a:buNone/>
            </a:pPr>
            <a:r>
              <a:rPr lang="en-US" dirty="0">
                <a:hlinkClick r:id="rId3"/>
              </a:rPr>
              <a:t>http://www.twincities.com/2017/10/16/catholic-united-financial-data-breach-may-have-affected-nearly-130k-accounts/</a:t>
            </a:r>
            <a:endParaRPr lang="en-US" dirty="0"/>
          </a:p>
          <a:p>
            <a:r>
              <a:rPr lang="en-US" dirty="0"/>
              <a:t>South Africa’s massive data breach </a:t>
            </a:r>
          </a:p>
          <a:p>
            <a:pPr marL="457177" lvl="1" indent="0">
              <a:buNone/>
            </a:pPr>
            <a:r>
              <a:rPr lang="en-US" dirty="0">
                <a:hlinkClick r:id="rId4"/>
              </a:rPr>
              <a:t>https://www.moneyweb.co.za/news/tech/revealed-the-real-source-of-sas-massive-data-breach/</a:t>
            </a:r>
            <a:endParaRPr lang="en-US" dirty="0"/>
          </a:p>
          <a:p>
            <a:r>
              <a:rPr lang="en-US" dirty="0" err="1"/>
              <a:t>TalkTalk</a:t>
            </a:r>
            <a:r>
              <a:rPr lang="en-US" dirty="0"/>
              <a:t> gets record £400K fine for failing to prevent October 2015 attack</a:t>
            </a:r>
          </a:p>
          <a:p>
            <a:pPr marL="457177" lvl="1" indent="0">
              <a:buNone/>
            </a:pPr>
            <a:r>
              <a:rPr lang="en-US" dirty="0">
                <a:hlinkClick r:id="rId5"/>
              </a:rPr>
              <a:t>https://ico.org.uk/about-the-ico/news-and-events/news-and-blogs/2016/10/talktalk-gets-record-400-000-fine-for-failing-to-prevent-october-2015-attack/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707600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PRIMARY_CONTACT_ATTENDEE_ID)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PRIMARY_CONTACT_ATTENDEE_ID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405309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Did you enjoy this online training? Consider taking the follow-up class!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Intermediate SQL for Data Analytics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736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There are SQL features you can advance </a:t>
            </a:r>
            <a:r>
              <a:rPr lang="en-US" dirty="0" smtClean="0"/>
              <a:t>into:</a:t>
            </a:r>
          </a:p>
          <a:p>
            <a:pPr lvl="1"/>
            <a:r>
              <a:rPr lang="en-US" b="1" dirty="0" smtClean="0"/>
              <a:t>Subqueries</a:t>
            </a:r>
            <a:r>
              <a:rPr lang="en-US" dirty="0" smtClean="0"/>
              <a:t> – query off of other queries just like they were tables</a:t>
            </a:r>
          </a:p>
          <a:p>
            <a:pPr lvl="1"/>
            <a:r>
              <a:rPr lang="en-US" b="1" dirty="0" smtClean="0"/>
              <a:t>Indexing</a:t>
            </a:r>
            <a:r>
              <a:rPr lang="en-US" dirty="0" smtClean="0"/>
              <a:t> – Configure large tables to perform better with SELECT operations</a:t>
            </a:r>
          </a:p>
          <a:p>
            <a:pPr lvl="1"/>
            <a:r>
              <a:rPr lang="en-US" b="1" dirty="0" smtClean="0"/>
              <a:t>Transactions</a:t>
            </a:r>
            <a:r>
              <a:rPr lang="en-US" dirty="0" smtClean="0"/>
              <a:t> – Perform multiple update commands into a single, fail-safe batch</a:t>
            </a:r>
          </a:p>
          <a:p>
            <a:pPr lvl="1"/>
            <a:r>
              <a:rPr lang="en-US" b="1" dirty="0" smtClean="0"/>
              <a:t>Triggers</a:t>
            </a:r>
            <a:r>
              <a:rPr lang="en-US" dirty="0" smtClean="0"/>
              <a:t> – Configure databases to react to UPDATE/DELETE/INSERT commands</a:t>
            </a:r>
          </a:p>
          <a:p>
            <a:pPr lvl="1"/>
            <a:r>
              <a:rPr lang="en-US" b="1" dirty="0" smtClean="0"/>
              <a:t>Database</a:t>
            </a:r>
            <a:r>
              <a:rPr lang="en-US" dirty="0" smtClean="0"/>
              <a:t> </a:t>
            </a:r>
            <a:r>
              <a:rPr lang="en-US" b="1" dirty="0" smtClean="0"/>
              <a:t>Administration</a:t>
            </a:r>
            <a:r>
              <a:rPr lang="en-US" dirty="0" smtClean="0"/>
              <a:t> – Fine-tune production databases for large corporate environments</a:t>
            </a:r>
          </a:p>
          <a:p>
            <a:pPr lvl="1"/>
            <a:r>
              <a:rPr lang="en-US" b="1" dirty="0" smtClean="0"/>
              <a:t>Advanced</a:t>
            </a:r>
            <a:r>
              <a:rPr lang="en-US" dirty="0" smtClean="0"/>
              <a:t> </a:t>
            </a:r>
            <a:r>
              <a:rPr lang="en-US" b="1" dirty="0" smtClean="0"/>
              <a:t>Business</a:t>
            </a:r>
            <a:r>
              <a:rPr lang="en-US" dirty="0" smtClean="0"/>
              <a:t> </a:t>
            </a:r>
            <a:r>
              <a:rPr lang="en-US" b="1" dirty="0" smtClean="0"/>
              <a:t>Analysis</a:t>
            </a:r>
            <a:r>
              <a:rPr lang="en-US" dirty="0" smtClean="0"/>
              <a:t> – Use advanced SQL features to perform deeper business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SQL </a:t>
            </a:r>
            <a:r>
              <a:rPr lang="en-US" b="1" dirty="0"/>
              <a:t>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07F219-B5BF-4967-ABA5-17731638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Online Trainings by Thomas Nield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373" y="1283688"/>
            <a:ext cx="6096000" cy="44873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 smtClean="0">
                <a:hlinkClick r:id="rId2"/>
              </a:rPr>
              <a:t>SQL </a:t>
            </a:r>
            <a:r>
              <a:rPr lang="en-US" sz="2400" i="1" dirty="0">
                <a:hlinkClick r:id="rId2"/>
              </a:rPr>
              <a:t>Fundamentals for </a:t>
            </a:r>
            <a:r>
              <a:rPr lang="en-US" sz="2400" i="1" dirty="0" smtClean="0">
                <a:hlinkClick r:id="rId2"/>
              </a:rPr>
              <a:t>Data</a:t>
            </a:r>
            <a:endParaRPr lang="en-US" sz="2400" i="1" dirty="0" smtClean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3"/>
              </a:rPr>
              <a:t>Intermediate SQL for Data </a:t>
            </a:r>
            <a:r>
              <a:rPr lang="en-US" sz="2400" i="1" dirty="0" smtClean="0">
                <a:hlinkClick r:id="rId3"/>
              </a:rPr>
              <a:t>Analytics</a:t>
            </a:r>
            <a:endParaRPr lang="en-US" sz="2400" i="1" dirty="0" smtClean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4"/>
              </a:rPr>
              <a:t>Intro to Mathematical </a:t>
            </a:r>
            <a:r>
              <a:rPr lang="en-US" sz="2400" i="1" dirty="0" smtClean="0">
                <a:hlinkClick r:id="rId4"/>
              </a:rPr>
              <a:t>Optimization</a:t>
            </a:r>
            <a:endParaRPr lang="en-US" sz="2400" i="1" dirty="0" smtClean="0"/>
          </a:p>
          <a:p>
            <a:pPr marL="154951" lvl="1" indent="0">
              <a:lnSpc>
                <a:spcPct val="170000"/>
              </a:lnSpc>
              <a:buNone/>
            </a:pPr>
            <a:endParaRPr lang="en-US" sz="2400" i="1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2400" i="1" dirty="0">
                <a:hlinkClick r:id="rId5"/>
              </a:rPr>
              <a:t>Machine Learning from Scratch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442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1842</TotalTime>
  <Words>3264</Words>
  <Application>Microsoft Office PowerPoint</Application>
  <PresentationFormat>Widescreen</PresentationFormat>
  <Paragraphs>607</Paragraphs>
  <Slides>86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Consolas</vt:lpstr>
      <vt:lpstr>FreeSans</vt:lpstr>
      <vt:lpstr>Segoe UI</vt:lpstr>
      <vt:lpstr>Segoe UI (Body)</vt:lpstr>
      <vt:lpstr>Segoe UI Light</vt:lpstr>
      <vt:lpstr>Source Sans Pro</vt:lpstr>
      <vt:lpstr>源ノ角ゴシック Normal</vt:lpstr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SQL vs NoSQL</vt:lpstr>
      <vt:lpstr>TL;DR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SQL Injection Humor</vt:lpstr>
      <vt:lpstr>SQL Injection in the News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  <vt:lpstr>What Now?</vt:lpstr>
      <vt:lpstr>Other Online Trainings by Thomas Nield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216</cp:revision>
  <dcterms:created xsi:type="dcterms:W3CDTF">2016-08-14T20:32:10Z</dcterms:created>
  <dcterms:modified xsi:type="dcterms:W3CDTF">2019-08-14T17:33:51Z</dcterms:modified>
  <cp:version/>
</cp:coreProperties>
</file>