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6" r:id="rId5"/>
    <p:sldId id="267" r:id="rId6"/>
    <p:sldId id="272" r:id="rId7"/>
    <p:sldId id="284" r:id="rId8"/>
    <p:sldId id="268" r:id="rId9"/>
    <p:sldId id="261" r:id="rId10"/>
    <p:sldId id="265" r:id="rId11"/>
    <p:sldId id="274" r:id="rId12"/>
    <p:sldId id="273" r:id="rId13"/>
    <p:sldId id="279" r:id="rId14"/>
    <p:sldId id="281" r:id="rId15"/>
    <p:sldId id="280" r:id="rId16"/>
    <p:sldId id="282" r:id="rId17"/>
    <p:sldId id="269" r:id="rId18"/>
    <p:sldId id="264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BE6-567A-2265-30A9-77E7AFD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092C-E080-0AFD-9CEA-7B000B014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9F0-0BE1-6C94-3AE2-511EBF59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DF78-BFF0-ABB8-9A1A-90D859D5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BBEE4-0219-4E3B-F74C-09F1E5CD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1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21F5-9B31-043B-1EA8-FFB4F1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382B9-F235-9DFA-9A23-DA189DDF8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6A3A-0B76-42FB-4F13-17887F05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416-272D-EDAE-A77C-848EFF5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2937-BA2C-D878-F0DD-0254DD4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62288-C52F-6C58-DB81-8FC680E6D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59F17-30F6-F254-9C6C-99864FA23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EBD3-3C64-D13E-7966-8449947C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8FC4-EC0E-6567-76B3-D95831B8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5477E-CDF5-9705-1531-917F14E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8A3F-1039-226C-E03B-FDC12B67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3018-41D2-8A91-2002-6084BF4B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C859-0879-B227-E8A4-9363E8C3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1D3A-8BF4-091C-05E6-D98109F6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E42D4-D112-16CB-A6C3-E9FC205B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9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38B65-829D-711F-04EF-2586907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B788E-2D6A-CF3D-2845-F2E090DAB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295E-2188-EE15-8774-5F2DEF6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39AE-E6D1-4D3B-32F3-C763D5FD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ADA83-F15F-7DAE-4E24-DCF0D39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DEEE-6B6B-8F99-FDE7-CD18049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6E0A-4BDA-4F71-891B-D804115BE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26F8F-046E-A771-0181-4FADC1E01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5670F-AE56-FEE1-47E7-E9AF0370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DF50-A333-7734-7259-14F5A3B2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C53C1-C01E-0714-73AF-651DC287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6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1F9-6B4F-5364-B1FE-D182549B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FF9B-3976-FF81-4489-52024FA97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28EE6-2CAB-3746-AA83-787B7F4D5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ABE36-BB77-2224-693A-FB4EBEEA7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BDF32-973C-ADEE-8685-5B166623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1AB84-525D-979F-5B95-ED1E0350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B4534-496C-1910-4682-7FB1DD09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740B-02A4-D5A4-9C6A-93697B72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D86C-37D4-1C3E-8A0B-4D99795B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6A18A-55B7-32E3-772F-1FF50F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8A15-A3D2-D100-7575-E832E824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DF2C-4549-3CBD-0955-79196CCD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7F0A3-7E5D-D009-859D-0EE80FB4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1F77C-2B4E-E185-9694-72427E58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A829-F5D8-3055-F156-A25A2792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52CB-A2B5-8488-3BC7-0E0CFE1B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A50D3-C6BD-5CD6-5572-64FBD2FD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7BE48-A114-8594-24B4-32DDFF24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1E159-5EDB-21FA-F911-79D56E7D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D391-EEA0-E0BB-0DAB-2B99E951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0CE4C-D93A-3525-43A2-2842584B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A0E-1CB8-A6D0-CDDD-3C340550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6FEF-EDCB-7445-A6F2-B94AD710E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62A76-5CBF-3DC0-95D9-C40670DC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009A7-0483-6E74-AC11-DE5011C11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BEF7-8F16-DA60-6A3D-80A57FBA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A47D5-3EFE-E9A3-F94E-02772E99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0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81308-9302-6C74-931B-CA57B200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FB5B-E5C8-7D9A-88C6-60BF1A35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1EA1-48F0-2FF4-2CB4-0F0965718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6DD91-353E-44A9-8B3B-B0665B53435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7442-4C56-650A-AA60-665711020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FBC1-58FB-D46B-4CD1-0C36BA59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9113F-EC5A-418D-89E4-5EE854A35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mongodb/vcore/vector-search" TargetMode="External"/><Relationship Id="rId2" Type="http://schemas.openxmlformats.org/officeDocument/2006/relationships/hyperlink" Target="https://learn.microsoft.com/en-us/azure/ai-services/openai/tutorials/embedd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azure/cosmos-db/nosql/vector-sear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631"/>
            <a:ext cx="9144000" cy="954331"/>
          </a:xfrm>
        </p:spPr>
        <p:txBody>
          <a:bodyPr>
            <a:normAutofit/>
          </a:bodyPr>
          <a:lstStyle/>
          <a:p>
            <a:r>
              <a:rPr lang="en-US" sz="5400" b="1" dirty="0" err="1"/>
              <a:t>CosmosAIGraph</a:t>
            </a:r>
            <a:endParaRPr lang="en-US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6430" y="4354831"/>
            <a:ext cx="9144000" cy="1325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Americas Cosmos DB Global Black Belt (GBB) Team, Microsoft</a:t>
            </a:r>
          </a:p>
          <a:p>
            <a:endParaRPr lang="en-US" dirty="0"/>
          </a:p>
          <a:p>
            <a:r>
              <a:rPr lang="en-US" sz="2000" dirty="0"/>
              <a:t>Public GitHub Repository: </a:t>
            </a:r>
            <a:r>
              <a:rPr lang="en-US" sz="2000" b="1" dirty="0"/>
              <a:t>aka.ms/</a:t>
            </a:r>
            <a:r>
              <a:rPr lang="en-US" sz="2000" b="1" dirty="0" err="1"/>
              <a:t>caig</a:t>
            </a:r>
            <a:endParaRPr lang="en-US" sz="2000" b="1" dirty="0"/>
          </a:p>
          <a:p>
            <a:r>
              <a:rPr lang="en-US" sz="2000" dirty="0"/>
              <a:t>Video: https://www.youtube.com/watch?v=0alvRmEgIpQ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476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BA093A59-7534-F75B-D08B-73AA5EBA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26" y="259867"/>
            <a:ext cx="8544520" cy="650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4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dirty="0"/>
              <a:t>Web Application UI Screen Shots</a:t>
            </a:r>
          </a:p>
        </p:txBody>
      </p:sp>
    </p:spTree>
    <p:extLst>
      <p:ext uri="{BB962C8B-B14F-4D97-AF65-F5344CB8AC3E}">
        <p14:creationId xmlns:p14="http://schemas.microsoft.com/office/powerpoint/2010/main" val="55096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5F140C-408B-BBF7-086D-2565568D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96" y="771526"/>
            <a:ext cx="8048838" cy="5214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SPARQL Console Page introduces and demonstrates queries vs the in-memory RDF graph</a:t>
            </a:r>
          </a:p>
        </p:txBody>
      </p:sp>
    </p:spTree>
    <p:extLst>
      <p:ext uri="{BB962C8B-B14F-4D97-AF65-F5344CB8AC3E}">
        <p14:creationId xmlns:p14="http://schemas.microsoft.com/office/powerpoint/2010/main" val="57531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Graph Visualizations with the D3.js JavaScript library in the SPARQL Console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578AC-5CBB-0375-DE28-9740D3337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364" y="575413"/>
            <a:ext cx="8745272" cy="57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SPARQL Console demonstrates the power of generative AI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04B052-93AB-1287-62AF-F818C6EA1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26" y="541347"/>
            <a:ext cx="8351748" cy="577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 Search Page demonstration page, executes vector search vs Cosmos DB </a:t>
            </a:r>
            <a:r>
              <a:rPr lang="en-US" dirty="0" err="1"/>
              <a:t>vCore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5DD5F9-6F64-4A28-F324-F76FD360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97" y="415821"/>
            <a:ext cx="7822606" cy="565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6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9235B0-0410-127C-0C85-31689B366F9C}"/>
              </a:ext>
            </a:extLst>
          </p:cNvPr>
          <p:cNvSpPr txBox="1"/>
          <p:nvPr/>
        </p:nvSpPr>
        <p:spPr>
          <a:xfrm>
            <a:off x="109538" y="6488668"/>
            <a:ext cx="1197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Conversational AI Page demonstrates Hybrid RAG approach and conversation history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C327C3-0308-0B70-1EF1-D3D725F3E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96" y="523558"/>
            <a:ext cx="7093807" cy="58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8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-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1328738"/>
            <a:ext cx="11187113" cy="4766900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provides a cost-effective performant solution for: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Graph Workloads (with little or no AI)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AI-Driven Knowledge Graph Workloads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/>
              <a:t>AI Chat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the accurate and cost-effective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  <a:r>
              <a:rPr lang="en-US" b="1" dirty="0"/>
              <a:t> </a:t>
            </a:r>
            <a:r>
              <a:rPr lang="en-US" dirty="0"/>
              <a:t>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Open-Standards Based – RDF, OWL Ontologies, SPARQL queries, Python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Robust and Replicated Deployments with Docker Containers and Azure Container Apps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Reference applications and documentation assist and guide users in adoption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Public GitHub </a:t>
            </a:r>
            <a:r>
              <a:rPr lang="en-US" dirty="0" err="1"/>
              <a:t>Reposiory</a:t>
            </a:r>
            <a:r>
              <a:rPr lang="en-US" dirty="0"/>
              <a:t>:  </a:t>
            </a:r>
            <a:r>
              <a:rPr lang="en-US" b="1" dirty="0"/>
              <a:t>aka.ms/</a:t>
            </a:r>
            <a:r>
              <a:rPr lang="en-US" b="1" dirty="0" err="1"/>
              <a:t>caig</a:t>
            </a:r>
            <a:r>
              <a:rPr lang="en-US" b="1" dirty="0"/>
              <a:t> </a:t>
            </a:r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22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43" y="2844099"/>
            <a:ext cx="11880894" cy="665863"/>
          </a:xfrm>
        </p:spPr>
        <p:txBody>
          <a:bodyPr>
            <a:noAutofit/>
          </a:bodyPr>
          <a:lstStyle/>
          <a:p>
            <a:r>
              <a:rPr lang="en-US" sz="4000" b="1" dirty="0"/>
              <a:t>Thank you!      Questions?</a:t>
            </a:r>
          </a:p>
        </p:txBody>
      </p:sp>
    </p:spTree>
    <p:extLst>
      <p:ext uri="{BB962C8B-B14F-4D97-AF65-F5344CB8AC3E}">
        <p14:creationId xmlns:p14="http://schemas.microsoft.com/office/powerpoint/2010/main" val="78903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33" y="504093"/>
            <a:ext cx="9901266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353" y="1266529"/>
            <a:ext cx="10911032" cy="496956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Growth and demand for AI and Generative-AI accelerated in late </a:t>
            </a:r>
            <a:r>
              <a:rPr lang="en-US" b="1" dirty="0"/>
              <a:t>2023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Specifically </a:t>
            </a:r>
            <a:r>
              <a:rPr lang="en-US" b="1" dirty="0"/>
              <a:t>Azure OpenAI</a:t>
            </a:r>
            <a:r>
              <a:rPr lang="en-US" dirty="0"/>
              <a:t>, </a:t>
            </a:r>
            <a:r>
              <a:rPr lang="en-US" b="1" dirty="0"/>
              <a:t>Chat-GPT</a:t>
            </a:r>
            <a:r>
              <a:rPr lang="en-US" dirty="0"/>
              <a:t>, and </a:t>
            </a:r>
            <a:r>
              <a:rPr lang="en-US" b="1" dirty="0"/>
              <a:t>Vector 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Rise in “</a:t>
            </a:r>
            <a:r>
              <a:rPr lang="en-US" b="1" dirty="0">
                <a:solidFill>
                  <a:srgbClr val="C00000"/>
                </a:solidFill>
              </a:rPr>
              <a:t>Graph, AI-Driven Graph, and AI-Driven Knowledge Graph</a:t>
            </a:r>
            <a:r>
              <a:rPr lang="en-US" dirty="0"/>
              <a:t>” workloads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factors led to the creation of the </a:t>
            </a:r>
            <a:r>
              <a:rPr lang="en-US" b="1" dirty="0" err="1"/>
              <a:t>CosmosAIGraph</a:t>
            </a:r>
            <a:r>
              <a:rPr lang="en-US" dirty="0"/>
              <a:t> solution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Concurrent </a:t>
            </a:r>
            <a:r>
              <a:rPr lang="en-US" b="1" dirty="0"/>
              <a:t>MSR </a:t>
            </a:r>
            <a:r>
              <a:rPr lang="en-US" b="1" dirty="0" err="1"/>
              <a:t>GraphRAG</a:t>
            </a:r>
            <a:r>
              <a:rPr lang="en-US" b="1" dirty="0"/>
              <a:t> Whitepaper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https://www.microsoft.com/en-us/research/blog/graphrag-unlocking-llm-discovery-on-narrative-private-data/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0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760" y="383059"/>
            <a:ext cx="9742240" cy="628179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What is </a:t>
            </a:r>
            <a:r>
              <a:rPr lang="en-US" sz="3200" b="1" dirty="0" err="1"/>
              <a:t>CosmosAIGraph</a:t>
            </a:r>
            <a:r>
              <a:rPr lang="en-US" sz="3200" b="1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126" y="1158619"/>
            <a:ext cx="11223212" cy="55202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It’s an </a:t>
            </a:r>
            <a:r>
              <a:rPr lang="en-US" b="1" dirty="0"/>
              <a:t>open-source</a:t>
            </a:r>
            <a:r>
              <a:rPr lang="en-US" dirty="0"/>
              <a:t> reusable design and set of </a:t>
            </a:r>
            <a:r>
              <a:rPr lang="en-US" b="1" dirty="0"/>
              <a:t>reference implementations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i="1" u="sng" dirty="0"/>
              <a:t>not</a:t>
            </a:r>
            <a:r>
              <a:rPr lang="en-US" dirty="0"/>
              <a:t> a Microsoft, Azure, or Cosmos DB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built on the following: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Cosmos DB Mongo </a:t>
            </a:r>
            <a:r>
              <a:rPr lang="en-US" sz="2200" b="1" dirty="0" err="1"/>
              <a:t>vCore</a:t>
            </a:r>
            <a:r>
              <a:rPr lang="en-US" sz="2200" b="1" dirty="0"/>
              <a:t> or NoSQL </a:t>
            </a:r>
            <a:r>
              <a:rPr lang="en-US" sz="2200" dirty="0"/>
              <a:t>PaaS service.  Supports </a:t>
            </a:r>
            <a:r>
              <a:rPr lang="en-US" sz="2200" b="1" dirty="0"/>
              <a:t>Vector Search</a:t>
            </a:r>
            <a:endParaRPr lang="en-US" sz="2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Azure OpenAI </a:t>
            </a:r>
            <a:r>
              <a:rPr lang="en-US" sz="2200" dirty="0"/>
              <a:t>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RDF Technology </a:t>
            </a:r>
            <a:r>
              <a:rPr lang="en-US" sz="2200" dirty="0"/>
              <a:t>– triples, OWL ontologies (schemas), SPARQL queries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Python 3</a:t>
            </a:r>
            <a:r>
              <a:rPr lang="en-US" sz="2200" dirty="0"/>
              <a:t> – Web application</a:t>
            </a:r>
            <a:r>
              <a:rPr lang="en-US" sz="2200" b="1" dirty="0"/>
              <a:t>,</a:t>
            </a:r>
            <a:r>
              <a:rPr lang="en-US" sz="2200" dirty="0"/>
              <a:t> </a:t>
            </a:r>
            <a:r>
              <a:rPr lang="en-US" sz="2200" dirty="0" err="1"/>
              <a:t>FastAPI</a:t>
            </a:r>
            <a:r>
              <a:rPr lang="en-US" sz="2200" dirty="0"/>
              <a:t>, </a:t>
            </a:r>
            <a:r>
              <a:rPr lang="en-US" sz="2200" dirty="0" err="1"/>
              <a:t>pydantic</a:t>
            </a:r>
            <a:r>
              <a:rPr lang="en-US" sz="2200" dirty="0"/>
              <a:t>, </a:t>
            </a:r>
            <a:r>
              <a:rPr lang="en-US" sz="2200" dirty="0" err="1"/>
              <a:t>pymongo</a:t>
            </a:r>
            <a:r>
              <a:rPr lang="en-US" sz="2200" dirty="0"/>
              <a:t>, Semantic Kernel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Java 21 </a:t>
            </a:r>
            <a:r>
              <a:rPr lang="en-US" sz="2200" dirty="0"/>
              <a:t>– Graph Microservice implemented with Spring Boot, </a:t>
            </a:r>
            <a:r>
              <a:rPr lang="en-US" sz="2200" b="1" dirty="0"/>
              <a:t>Apache Jena and RDF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In-memory graph </a:t>
            </a:r>
            <a:r>
              <a:rPr lang="en-US" sz="2200" dirty="0"/>
              <a:t>– inspired by LinkedIn, for faster performance and lower costs</a:t>
            </a:r>
            <a:endParaRPr lang="en-US" sz="2200" b="1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Deployed to Azure Container Apps (ACA) with Bicep.  Or AKS.  Microservice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It supports </a:t>
            </a:r>
            <a:r>
              <a:rPr lang="en-US" sz="2200" b="1" dirty="0"/>
              <a:t>Generative AI for dynamic application and AI logic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Offers a </a:t>
            </a:r>
            <a:r>
              <a:rPr lang="en-US" b="1" dirty="0"/>
              <a:t>simplified architecture </a:t>
            </a:r>
            <a:r>
              <a:rPr lang="en-US" dirty="0"/>
              <a:t>with just one DB: </a:t>
            </a:r>
            <a:r>
              <a:rPr lang="en-US" b="1" dirty="0"/>
              <a:t>Cosmos DB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CosmosAIGraph</a:t>
            </a:r>
            <a:r>
              <a:rPr lang="en-US" dirty="0"/>
              <a:t> introduces and implements the concept of </a:t>
            </a:r>
            <a:r>
              <a:rPr lang="en-US" b="1" dirty="0">
                <a:solidFill>
                  <a:srgbClr val="C00000"/>
                </a:solidFill>
              </a:rPr>
              <a:t>Omni RAG</a:t>
            </a:r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RDF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7"/>
            <a:ext cx="10747101" cy="5512507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Resource Description Framework (RDF)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set of W3C standards.   Mature, ~ 20 years old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Typically used for </a:t>
            </a:r>
            <a:r>
              <a:rPr lang="en-US" b="1" dirty="0"/>
              <a:t>Knowledge Graphs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alternative to the Labeled Property Graph (LPG) design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Web Ontology Language (OWL)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XML</a:t>
            </a:r>
            <a:r>
              <a:rPr lang="en-US" dirty="0"/>
              <a:t> syntax to define the Classes and </a:t>
            </a:r>
            <a:r>
              <a:rPr lang="en-US" dirty="0" err="1"/>
              <a:t>ObjectProperites</a:t>
            </a:r>
            <a:r>
              <a:rPr lang="en-US" dirty="0"/>
              <a:t> of your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Think of these as the Entities and Relationships, or your graph </a:t>
            </a:r>
            <a:r>
              <a:rPr lang="en-US" b="1" dirty="0"/>
              <a:t>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Triples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 tuple of ( subject, predicate, and object 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( Cosmos DB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has_api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vCore</a:t>
            </a:r>
            <a:r>
              <a:rPr lang="en-US" dirty="0">
                <a:sym typeface="Wingdings" panose="05000000000000000000" pitchFamily="2" charset="2"/>
              </a:rPr>
              <a:t> )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An RDF graph consists of many of these simple triples, plus an ontology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Conceptually 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SPARQL 1.1 </a:t>
            </a:r>
            <a:r>
              <a:rPr lang="en-US" dirty="0">
                <a:sym typeface="Wingdings" panose="05000000000000000000" pitchFamily="2" charset="2"/>
              </a:rPr>
              <a:t>– query language.  Similar to SQL.  Simpler than Gremlin &amp; Cypher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ym typeface="Wingdings" panose="05000000000000000000" pitchFamily="2" charset="2"/>
              </a:rPr>
              <a:t>Apache Jena</a:t>
            </a:r>
            <a:r>
              <a:rPr lang="en-US" dirty="0">
                <a:sym typeface="Wingdings" panose="05000000000000000000" pitchFamily="2" charset="2"/>
              </a:rPr>
              <a:t> – open-source RDF database implementation, supports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https://jena.apache.org/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Graph Design and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3013"/>
            <a:ext cx="10747101" cy="535657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Design and load your Cosmos DB account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Use typical NoSQL design patterns, JSON documents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No special “triples” documents are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Define your Graph Schema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an XML syntax.  Define Classes, attributes w/datatypes,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Load the in-memory RDF database from Cosmos DB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Read only the necessary attributes of the appropriate Cosmos DB documents.  A Subset.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Implement your </a:t>
            </a:r>
            <a:r>
              <a:rPr lang="en-US" sz="3800" dirty="0" err="1"/>
              <a:t>GraphTriplesBuilder</a:t>
            </a:r>
            <a:r>
              <a:rPr lang="en-US" sz="3800" dirty="0"/>
              <a:t> class, called from class </a:t>
            </a:r>
            <a:r>
              <a:rPr lang="en-US" sz="3800" dirty="0" err="1"/>
              <a:t>AppGraphBuilder</a:t>
            </a:r>
            <a:endParaRPr lang="en-US" sz="38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Possibly use code generation based on the observed data metadata/structure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graph is strictly an in-memory implementation; it doesn’t exist on disk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Alternatively, in a dev environment, load the graph from an RDF file (i.e. – *.</a:t>
            </a:r>
            <a:r>
              <a:rPr lang="en-US" sz="3800" dirty="0" err="1"/>
              <a:t>nt</a:t>
            </a:r>
            <a:r>
              <a:rPr lang="en-US" sz="3800" dirty="0"/>
              <a:t>)</a:t>
            </a:r>
            <a:endParaRPr lang="en-US" sz="3800" b="1" i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200" b="1" dirty="0"/>
              <a:t>Query the in-memory RDF database with SPARQL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very fast because it’s in-memory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It’s low cost, because no vectorization is involved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800" dirty="0"/>
              <a:t>The SPARQL can optionally be generated with </a:t>
            </a:r>
            <a:r>
              <a:rPr lang="en-US" sz="3800" dirty="0" err="1"/>
              <a:t>GenAI</a:t>
            </a:r>
            <a:r>
              <a:rPr lang="en-US" sz="3800" dirty="0"/>
              <a:t> &amp; Azure OpenAI.  This is a great learning tool</a:t>
            </a:r>
          </a:p>
          <a:p>
            <a:pPr lvl="1" algn="l"/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26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Vector Search – Development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011238"/>
            <a:ext cx="10747101" cy="544195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“</a:t>
            </a:r>
            <a:r>
              <a:rPr lang="en-US" sz="2200" b="1" dirty="0"/>
              <a:t>Vectorize” your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dirty="0"/>
              <a:t>Azure OpenAI SDK </a:t>
            </a:r>
            <a:r>
              <a:rPr lang="en-US" sz="1900" dirty="0"/>
              <a:t>with your Azure OpenAI PaaS service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text</a:t>
            </a:r>
            <a:r>
              <a:rPr lang="en-US" sz="1900" dirty="0"/>
              <a:t> value, receive back an “</a:t>
            </a:r>
            <a:r>
              <a:rPr lang="en-US" sz="1900" b="1" dirty="0"/>
              <a:t>embedding</a:t>
            </a:r>
            <a:r>
              <a:rPr lang="en-US" sz="1900" dirty="0"/>
              <a:t>” – an array of 1536 floats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The embedding captures the </a:t>
            </a:r>
            <a:r>
              <a:rPr lang="en-US" sz="1900" b="1" dirty="0"/>
              <a:t>semantic meaning</a:t>
            </a:r>
            <a:r>
              <a:rPr lang="en-US" sz="1900" dirty="0"/>
              <a:t> of the text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An embedding looks verbose, but it is a very efficient data structure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Use the </a:t>
            </a:r>
            <a:r>
              <a:rPr lang="en-US" sz="19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text-embedding-ada-002</a:t>
            </a:r>
            <a:r>
              <a:rPr lang="en-US" sz="190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model within Azure OpenAI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Store that vector, along with document context, in your </a:t>
            </a:r>
            <a:r>
              <a:rPr lang="en-US" sz="1900" b="1" dirty="0"/>
              <a:t>Cosmos DB </a:t>
            </a:r>
            <a:r>
              <a:rPr lang="en-US" sz="1900" b="1" dirty="0" err="1"/>
              <a:t>vCore</a:t>
            </a:r>
            <a:r>
              <a:rPr lang="en-US" sz="1900" b="1" dirty="0"/>
              <a:t> </a:t>
            </a:r>
            <a:r>
              <a:rPr lang="en-US" sz="1900" dirty="0"/>
              <a:t>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2"/>
              </a:rPr>
              <a:t>https://learn.microsoft.com/en-us/azure/ai-services/openai/tutorials/embeddings</a:t>
            </a:r>
            <a:endParaRPr lang="en-US" sz="1900" dirty="0"/>
          </a:p>
          <a:p>
            <a:pPr algn="l"/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b="1" dirty="0"/>
              <a:t>Vector Search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Implement a vector index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3"/>
              </a:rPr>
              <a:t>https://learn.microsoft.com/en-us/azure/cosmos-db/mongodb/vcore/vector-search</a:t>
            </a:r>
            <a:endParaRPr lang="en-US" sz="1900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1900" dirty="0">
                <a:hlinkClick r:id="rId4"/>
              </a:rPr>
              <a:t>https://learn.microsoft.com/en-us/azure/cosmos-db/nosql/vector-search</a:t>
            </a:r>
            <a:endParaRPr lang="en-US" sz="19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Pass in a </a:t>
            </a:r>
            <a:r>
              <a:rPr lang="en-US" sz="1900" b="1" dirty="0"/>
              <a:t>vector</a:t>
            </a:r>
            <a:r>
              <a:rPr lang="en-US" sz="1900" dirty="0"/>
              <a:t> (i.e. – embedding) as the argument to a search in the database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Receive n-number of documents which match the given vector.  Semantic similarity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dirty="0"/>
              <a:t>Can return more </a:t>
            </a:r>
            <a:r>
              <a:rPr lang="en-US" sz="1900" b="1" dirty="0"/>
              <a:t>relevant</a:t>
            </a:r>
            <a:r>
              <a:rPr lang="en-US" sz="1900" dirty="0"/>
              <a:t> results vs traditional search engines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900" b="1" dirty="0"/>
              <a:t>Filtered</a:t>
            </a:r>
            <a:r>
              <a:rPr lang="en-US" sz="1900" dirty="0"/>
              <a:t> vector search is currently in preview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1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err="1"/>
              <a:t>CosmosAIGraph</a:t>
            </a:r>
            <a:r>
              <a:rPr lang="en-US" sz="3200" b="1" dirty="0"/>
              <a:t> – Generative AI Use-Cases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E6CAB-05A4-FD8D-D377-C0C1EA7D3FED}"/>
              </a:ext>
            </a:extLst>
          </p:cNvPr>
          <p:cNvSpPr txBox="1"/>
          <p:nvPr/>
        </p:nvSpPr>
        <p:spPr>
          <a:xfrm>
            <a:off x="1222514" y="1227483"/>
            <a:ext cx="96359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Infer the “RAG Strategy” from User natural-language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Implements “LUIS-like” utterances, entities, and intents with OpenAI and a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class </a:t>
            </a:r>
            <a:r>
              <a:rPr lang="en-US" dirty="0" err="1"/>
              <a:t>StrategyBuilder#determine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Generate SPARQL Queries from User natural-language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the OWL ontology as a system prompt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 err="1"/>
              <a:t>AIService#generate_sparql_from_user_prompt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Optionally generate code to wrangle your input data into Cosmos DB Documents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Infer input schemas from CSV headers, JSON structure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Targets the defined OWL ontology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may have additional use-cases for your </a:t>
            </a:r>
            <a:r>
              <a:rPr lang="en-US" dirty="0" err="1"/>
              <a:t>CosmosAIGraph</a:t>
            </a:r>
            <a:r>
              <a:rPr lang="en-US" dirty="0"/>
              <a:t>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 note on Generative AI Skills: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 the O’Reilly Media “</a:t>
            </a:r>
            <a:r>
              <a:rPr lang="en-US" b="1" u="sng" dirty="0"/>
              <a:t>AI-Assisted Programming</a:t>
            </a:r>
            <a:r>
              <a:rPr lang="en-US" dirty="0"/>
              <a:t>” book, 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CEO:  “Now when I consider hiring a developer, I want to know how they leverage AI.”.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“Satya Nadella” …. “they are becoming standard issue for any developer…”.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1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FA86-A602-2F28-20B8-D9ADEA8F0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382" y="504093"/>
            <a:ext cx="9671618" cy="507145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Generative AI in </a:t>
            </a:r>
            <a:r>
              <a:rPr lang="en-US" sz="3200" b="1" dirty="0" err="1"/>
              <a:t>CosmosAIGraph</a:t>
            </a:r>
            <a:r>
              <a:rPr lang="en-US" sz="3200" b="1" dirty="0"/>
              <a:t> – Web App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345A-ABF9-8E3F-FF04-417FEE8B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27" y="1242646"/>
            <a:ext cx="3680651" cy="49199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Uses Azure OpenAI, gpt-4, and the “RAG” pattern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OWL ontology is the “System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Natural Language is the “User Prompt”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result is a working SPARQL query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1F04B-40A1-60BE-FBE3-793BB57F5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614" y="1301086"/>
            <a:ext cx="5292249" cy="52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3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F36B-126A-47CC-AF71-064DC44C8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DDC76B-C962-AC9F-C108-05E40D653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44" y="45846"/>
            <a:ext cx="8769112" cy="666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9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1100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Segoe UI</vt:lpstr>
      <vt:lpstr>Wingdings</vt:lpstr>
      <vt:lpstr>Office Theme</vt:lpstr>
      <vt:lpstr>CosmosAIGraph</vt:lpstr>
      <vt:lpstr>Background</vt:lpstr>
      <vt:lpstr>What is CosmosAIGraph?</vt:lpstr>
      <vt:lpstr>RDF Technology</vt:lpstr>
      <vt:lpstr>CosmosAIGraph – Graph Design and Development Steps</vt:lpstr>
      <vt:lpstr>Vector Search – Development Steps</vt:lpstr>
      <vt:lpstr>CosmosAIGraph – Generative AI Use-Cases</vt:lpstr>
      <vt:lpstr>Generative AI in CosmosAIGraph – Web App Example</vt:lpstr>
      <vt:lpstr> </vt:lpstr>
      <vt:lpstr> </vt:lpstr>
      <vt:lpstr>Web Application UI Screen 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CosmosAIGraph - Summary</vt:lpstr>
      <vt:lpstr>Thank you! 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Cosmos DB for Synopsis</dc:title>
  <dc:creator>Chris Joakim</dc:creator>
  <cp:lastModifiedBy>Chris Joakim</cp:lastModifiedBy>
  <cp:revision>178</cp:revision>
  <dcterms:created xsi:type="dcterms:W3CDTF">2024-02-09T14:21:08Z</dcterms:created>
  <dcterms:modified xsi:type="dcterms:W3CDTF">2025-01-03T19:25:38Z</dcterms:modified>
</cp:coreProperties>
</file>