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60"/>
  </p:notesMasterIdLst>
  <p:handoutMasterIdLst>
    <p:handoutMasterId r:id="rId61"/>
  </p:handoutMasterIdLst>
  <p:sldIdLst>
    <p:sldId id="2076138465" r:id="rId2"/>
    <p:sldId id="260" r:id="rId3"/>
    <p:sldId id="269" r:id="rId4"/>
    <p:sldId id="270" r:id="rId5"/>
    <p:sldId id="271" r:id="rId6"/>
    <p:sldId id="2076138466" r:id="rId7"/>
    <p:sldId id="262" r:id="rId8"/>
    <p:sldId id="263" r:id="rId9"/>
    <p:sldId id="266" r:id="rId10"/>
    <p:sldId id="267" r:id="rId11"/>
    <p:sldId id="268" r:id="rId12"/>
    <p:sldId id="2076138467" r:id="rId13"/>
    <p:sldId id="2076138474" r:id="rId14"/>
    <p:sldId id="2076138475" r:id="rId15"/>
    <p:sldId id="2076138469" r:id="rId16"/>
    <p:sldId id="2076138471" r:id="rId17"/>
    <p:sldId id="2076138478" r:id="rId18"/>
    <p:sldId id="2076138481" r:id="rId19"/>
    <p:sldId id="2076138487" r:id="rId20"/>
    <p:sldId id="2076138480" r:id="rId21"/>
    <p:sldId id="2076138479" r:id="rId22"/>
    <p:sldId id="2076138472" r:id="rId23"/>
    <p:sldId id="2076138492" r:id="rId24"/>
    <p:sldId id="2076138476" r:id="rId25"/>
    <p:sldId id="2076138477" r:id="rId26"/>
    <p:sldId id="2076138486" r:id="rId27"/>
    <p:sldId id="2076138488" r:id="rId28"/>
    <p:sldId id="2076138490" r:id="rId29"/>
    <p:sldId id="2076138491" r:id="rId30"/>
    <p:sldId id="2076138470" r:id="rId31"/>
    <p:sldId id="2076138489" r:id="rId32"/>
    <p:sldId id="2076138485" r:id="rId33"/>
    <p:sldId id="2076138482" r:id="rId34"/>
    <p:sldId id="2076138483" r:id="rId35"/>
    <p:sldId id="2076138493" r:id="rId36"/>
    <p:sldId id="2076138494" r:id="rId37"/>
    <p:sldId id="2076138495" r:id="rId38"/>
    <p:sldId id="2076138496" r:id="rId39"/>
    <p:sldId id="2076138498" r:id="rId40"/>
    <p:sldId id="2076138504" r:id="rId41"/>
    <p:sldId id="2076138503" r:id="rId42"/>
    <p:sldId id="2076138497" r:id="rId43"/>
    <p:sldId id="2076138502" r:id="rId44"/>
    <p:sldId id="2076138506" r:id="rId45"/>
    <p:sldId id="2076138499" r:id="rId46"/>
    <p:sldId id="2076138500" r:id="rId47"/>
    <p:sldId id="2076138507" r:id="rId48"/>
    <p:sldId id="2076138501" r:id="rId49"/>
    <p:sldId id="2076138509" r:id="rId50"/>
    <p:sldId id="2076138510" r:id="rId51"/>
    <p:sldId id="2076138511" r:id="rId52"/>
    <p:sldId id="2076138512" r:id="rId53"/>
    <p:sldId id="2076138513" r:id="rId54"/>
    <p:sldId id="2076138514" r:id="rId55"/>
    <p:sldId id="2076138515" r:id="rId56"/>
    <p:sldId id="2076138516" r:id="rId57"/>
    <p:sldId id="2076138518" r:id="rId58"/>
    <p:sldId id="2076138517" r:id="rId5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64796C-34AA-47DE-8AB9-5FB81DACFA92}" v="51" dt="2021-05-28T21:19:28.1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7" autoAdjust="0"/>
    <p:restoredTop sz="92479" autoAdjust="0"/>
  </p:normalViewPr>
  <p:slideViewPr>
    <p:cSldViewPr snapToGrid="0">
      <p:cViewPr varScale="1">
        <p:scale>
          <a:sx n="103" d="100"/>
          <a:sy n="103" d="100"/>
        </p:scale>
        <p:origin x="894" y="108"/>
      </p:cViewPr>
      <p:guideLst>
        <p:guide orient="horz" pos="640"/>
        <p:guide pos="3840"/>
      </p:guideLst>
    </p:cSldViewPr>
  </p:slideViewPr>
  <p:outlineViewPr>
    <p:cViewPr>
      <p:scale>
        <a:sx n="33" d="100"/>
        <a:sy n="33" d="100"/>
      </p:scale>
      <p:origin x="0" y="-41080"/>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6/3/2021 7:33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6/3/2021 7:32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https://docs.microsoft.com/en-us/azure/cosmos-db/sql-sdk-connection-modes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6/3/2021 7:32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115540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https://docs.microsoft.com/azure/cosmos-db/troubleshoot-sdk-availability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6/3/2021 7:32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212896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https://docs.microsoft.com/en-us/azure/cosmos-db/troubleshoot-dot-net-sdk-request-timeout#troubleshooting-steps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6/3/2021 7:32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190816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https://docs.microsoft.com/en-us/azure/cosmos-db/troubleshoot-dot-net-sdk-request-timeout#troubleshooting-steps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6/3/2021 7:32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738710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https://docs.microsoft.com/en-us/azure/cosmos-db/troubleshoot-dot-net-sdk-request-timeout#troubleshooting-steps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6/3/2021 7:32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97735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https://docs.microsoft.com/en-us/azure/cosmos-db/troubleshoot-dot-net-sdk-request-timeout#troubleshooting-steps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6/3/2021 7:32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849309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https://docs.microsoft.com/en-us/azure/cosmos-db/monitor-server-side-latency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6/3/2021 7:32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738710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https://docs.microsoft.com/en-us/azure/cosmos-db/monitor-server-side-latency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6/3/2021 7:32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874435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https://docs.microsoft.com/en-us/azure/cosmos-db/monitor-server-side-latency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6/3/2021 7:32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4190816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https://docs.microsoft.com/en-us/azure/cosmos-db/troubleshoot-dot-net-sdk-request-timeout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6/3/2021 7:32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8271834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dirty="0"/>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16E0B-8613-44F0-AFF3-E740ADA5BC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1C3E0A-4E0D-4D07-8CF1-5F12190D81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60D3FB-0434-49A7-86E8-2527DB846360}"/>
              </a:ext>
            </a:extLst>
          </p:cNvPr>
          <p:cNvSpPr>
            <a:spLocks noGrp="1"/>
          </p:cNvSpPr>
          <p:nvPr>
            <p:ph type="dt" sz="half" idx="10"/>
          </p:nvPr>
        </p:nvSpPr>
        <p:spPr/>
        <p:txBody>
          <a:bodyPr/>
          <a:lstStyle/>
          <a:p>
            <a:fld id="{9682426C-FC3C-4C7C-8AFF-34AB4D470221}" type="datetimeFigureOut">
              <a:rPr lang="en-US" smtClean="0"/>
              <a:t>6/3/2021</a:t>
            </a:fld>
            <a:endParaRPr lang="en-US" dirty="0"/>
          </a:p>
        </p:txBody>
      </p:sp>
      <p:sp>
        <p:nvSpPr>
          <p:cNvPr id="5" name="Footer Placeholder 4">
            <a:extLst>
              <a:ext uri="{FF2B5EF4-FFF2-40B4-BE49-F238E27FC236}">
                <a16:creationId xmlns:a16="http://schemas.microsoft.com/office/drawing/2014/main" id="{D19269A4-3780-439C-AA0C-462D322F35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6B63E3-AFA7-4863-8606-B699869A6674}"/>
              </a:ext>
            </a:extLst>
          </p:cNvPr>
          <p:cNvSpPr>
            <a:spLocks noGrp="1"/>
          </p:cNvSpPr>
          <p:nvPr>
            <p:ph type="sldNum" sz="quarter" idx="12"/>
          </p:nvPr>
        </p:nvSpPr>
        <p:spPr/>
        <p:txBody>
          <a:bodyPr/>
          <a:lstStyle/>
          <a:p>
            <a:fld id="{2B801309-53C2-4C2F-AE2C-8B39037A1617}" type="slidenum">
              <a:rPr lang="en-US" smtClean="0"/>
              <a:t>‹#›</a:t>
            </a:fld>
            <a:endParaRPr lang="en-US" dirty="0"/>
          </a:p>
        </p:txBody>
      </p:sp>
    </p:spTree>
    <p:extLst>
      <p:ext uri="{BB962C8B-B14F-4D97-AF65-F5344CB8AC3E}">
        <p14:creationId xmlns:p14="http://schemas.microsoft.com/office/powerpoint/2010/main" val="250777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dirty="0"/>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dirty="0"/>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dirty="0"/>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dirty="0"/>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dirty="0"/>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dirty="0"/>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dirty="0"/>
              <a:t>Click icon to add picture</a:t>
            </a:r>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dirty="0"/>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dirty="0"/>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dirty="0"/>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dirty="0"/>
              <a:t>Click icon to add picture</a:t>
            </a:r>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dirty="0"/>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dirty="0"/>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theme" Target="../theme/theme1.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6"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 id="2147485397" r:id="rId1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1.xml"/><Relationship Id="rId5" Type="http://schemas.openxmlformats.org/officeDocument/2006/relationships/image" Target="../media/image33.sv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35.svg"/><Relationship Id="rId2" Type="http://schemas.openxmlformats.org/officeDocument/2006/relationships/image" Target="../media/image30.png"/><Relationship Id="rId1" Type="http://schemas.openxmlformats.org/officeDocument/2006/relationships/slideLayout" Target="../slideLayouts/slideLayout21.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2.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1.xml"/><Relationship Id="rId5" Type="http://schemas.openxmlformats.org/officeDocument/2006/relationships/image" Target="../media/image37.sv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1.xml"/><Relationship Id="rId5" Type="http://schemas.openxmlformats.org/officeDocument/2006/relationships/image" Target="../media/image37.sv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14.xml"/><Relationship Id="rId5" Type="http://schemas.openxmlformats.org/officeDocument/2006/relationships/image" Target="../media/image26.svg"/><Relationship Id="rId4" Type="http://schemas.openxmlformats.org/officeDocument/2006/relationships/image" Target="../media/image2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9.xml"/></Relationships>
</file>

<file path=ppt/slides/_rels/slide35.xml.rels><?xml version="1.0" encoding="UTF-8" standalone="yes"?>
<Relationships xmlns="http://schemas.openxmlformats.org/package/2006/relationships"><Relationship Id="rId8" Type="http://schemas.openxmlformats.org/officeDocument/2006/relationships/hyperlink" Target="https://aka.ms/cosmosdb-tsg-request-timeout-java" TargetMode="External"/><Relationship Id="rId3" Type="http://schemas.openxmlformats.org/officeDocument/2006/relationships/hyperlink" Target="https://aka.ms/CosmosDB/sql/errors/missing-id" TargetMode="External"/><Relationship Id="rId7" Type="http://schemas.openxmlformats.org/officeDocument/2006/relationships/hyperlink" Target="https://aka.ms/cosmosdb-tsg-request-timeout" TargetMode="External"/><Relationship Id="rId2" Type="http://schemas.openxmlformats.org/officeDocument/2006/relationships/hyperlink" Target="https://aka.ms/CosmosDB/sql/errors/wrong-pk-value" TargetMode="External"/><Relationship Id="rId1" Type="http://schemas.openxmlformats.org/officeDocument/2006/relationships/slideLayout" Target="../slideLayouts/slideLayout21.xml"/><Relationship Id="rId6" Type="http://schemas.openxmlformats.org/officeDocument/2006/relationships/hyperlink" Target="https://aka.ms/cosmosdb-tsg-not-found" TargetMode="External"/><Relationship Id="rId5" Type="http://schemas.openxmlformats.org/officeDocument/2006/relationships/hyperlink" Target="https://aka.ms/cosmosdb-tsg-forbidden" TargetMode="External"/><Relationship Id="rId4" Type="http://schemas.openxmlformats.org/officeDocument/2006/relationships/hyperlink" Target="https://aka.ms/cosmosdb-tsg-mac-signature"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aka.ms/cosmosdb-tsg-service-unavailable-java" TargetMode="External"/><Relationship Id="rId2" Type="http://schemas.openxmlformats.org/officeDocument/2006/relationships/hyperlink" Target="https://aka.ms/cosmosdb-tsg-service-unavailable" TargetMode="Externa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2.xml"/></Relationships>
</file>

<file path=ppt/slides/_rels/slide38.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1.xml"/><Relationship Id="rId5" Type="http://schemas.openxmlformats.org/officeDocument/2006/relationships/image" Target="../media/image33.svg"/><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1.xml"/><Relationship Id="rId5" Type="http://schemas.openxmlformats.org/officeDocument/2006/relationships/image" Target="../media/image33.sv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3.png"/><Relationship Id="rId1" Type="http://schemas.openxmlformats.org/officeDocument/2006/relationships/slideLayout" Target="../slideLayouts/slideLayout21.xml"/><Relationship Id="rId5" Type="http://schemas.openxmlformats.org/officeDocument/2006/relationships/image" Target="../media/image26.svg"/><Relationship Id="rId4" Type="http://schemas.openxmlformats.org/officeDocument/2006/relationships/image" Target="../media/image25.png"/></Relationships>
</file>

<file path=ppt/slides/_rels/slide4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1.xml"/><Relationship Id="rId5" Type="http://schemas.openxmlformats.org/officeDocument/2006/relationships/image" Target="../media/image33.svg"/><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29.svg"/><Relationship Id="rId2" Type="http://schemas.openxmlformats.org/officeDocument/2006/relationships/image" Target="../media/image30.png"/><Relationship Id="rId1" Type="http://schemas.openxmlformats.org/officeDocument/2006/relationships/slideLayout" Target="../slideLayouts/slideLayout21.xml"/><Relationship Id="rId6" Type="http://schemas.openxmlformats.org/officeDocument/2006/relationships/image" Target="../media/image28.png"/><Relationship Id="rId5" Type="http://schemas.openxmlformats.org/officeDocument/2006/relationships/image" Target="../media/image33.svg"/><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1.xml"/><Relationship Id="rId5" Type="http://schemas.openxmlformats.org/officeDocument/2006/relationships/image" Target="../media/image33.svg"/><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1.svg"/><Relationship Id="rId7" Type="http://schemas.openxmlformats.org/officeDocument/2006/relationships/image" Target="../media/image41.svg"/><Relationship Id="rId2" Type="http://schemas.openxmlformats.org/officeDocument/2006/relationships/image" Target="../media/image30.png"/><Relationship Id="rId1" Type="http://schemas.openxmlformats.org/officeDocument/2006/relationships/slideLayout" Target="../slideLayouts/slideLayout21.xml"/><Relationship Id="rId6" Type="http://schemas.openxmlformats.org/officeDocument/2006/relationships/image" Target="../media/image40.png"/><Relationship Id="rId11" Type="http://schemas.openxmlformats.org/officeDocument/2006/relationships/image" Target="../media/image29.svg"/><Relationship Id="rId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image" Target="../media/image32.png"/><Relationship Id="rId9" Type="http://schemas.openxmlformats.org/officeDocument/2006/relationships/image" Target="../media/image43.svg"/></Relationships>
</file>

<file path=ppt/slides/_rels/slide44.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1.xml"/><Relationship Id="rId5" Type="http://schemas.openxmlformats.org/officeDocument/2006/relationships/image" Target="../media/image33.svg"/><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1.xml"/><Relationship Id="rId5" Type="http://schemas.openxmlformats.org/officeDocument/2006/relationships/image" Target="../media/image33.svg"/><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1.xml"/><Relationship Id="rId5" Type="http://schemas.openxmlformats.org/officeDocument/2006/relationships/image" Target="../media/image33.svg"/><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29.svg"/><Relationship Id="rId2" Type="http://schemas.openxmlformats.org/officeDocument/2006/relationships/image" Target="../media/image30.png"/><Relationship Id="rId1" Type="http://schemas.openxmlformats.org/officeDocument/2006/relationships/slideLayout" Target="../slideLayouts/slideLayout21.xml"/><Relationship Id="rId6" Type="http://schemas.openxmlformats.org/officeDocument/2006/relationships/image" Target="../media/image28.png"/><Relationship Id="rId5" Type="http://schemas.openxmlformats.org/officeDocument/2006/relationships/image" Target="../media/image33.svg"/><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1.xml"/><Relationship Id="rId5" Type="http://schemas.openxmlformats.org/officeDocument/2006/relationships/image" Target="../media/image33.sv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1.xml"/><Relationship Id="rId5" Type="http://schemas.openxmlformats.org/officeDocument/2006/relationships/image" Target="../media/image33.sv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1.xml"/><Relationship Id="rId5" Type="http://schemas.openxmlformats.org/officeDocument/2006/relationships/image" Target="../media/image33.svg"/><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1.xml"/><Relationship Id="rId5" Type="http://schemas.openxmlformats.org/officeDocument/2006/relationships/image" Target="../media/image33.svg"/><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1.xml"/><Relationship Id="rId5" Type="http://schemas.openxmlformats.org/officeDocument/2006/relationships/image" Target="../media/image33.svg"/><Relationship Id="rId4" Type="http://schemas.openxmlformats.org/officeDocument/2006/relationships/image" Target="../media/image32.png"/></Relationships>
</file>

<file path=ppt/slides/_rels/slide53.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1.xml"/><Relationship Id="rId5" Type="http://schemas.openxmlformats.org/officeDocument/2006/relationships/image" Target="../media/image33.svg"/><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1.xml"/><Relationship Id="rId5" Type="http://schemas.openxmlformats.org/officeDocument/2006/relationships/image" Target="../media/image33.svg"/><Relationship Id="rId4" Type="http://schemas.openxmlformats.org/officeDocument/2006/relationships/image" Target="../media/image32.png"/></Relationships>
</file>

<file path=ppt/slides/_rels/slide55.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1.xml"/><Relationship Id="rId5" Type="http://schemas.openxmlformats.org/officeDocument/2006/relationships/image" Target="../media/image33.svg"/><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1.xml"/><Relationship Id="rId5" Type="http://schemas.openxmlformats.org/officeDocument/2006/relationships/image" Target="../media/image33.svg"/><Relationship Id="rId4" Type="http://schemas.openxmlformats.org/officeDocument/2006/relationships/image" Target="../media/image32.png"/></Relationships>
</file>

<file path=ppt/slides/_rels/slide57.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4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317043-4D8B-4C3E-8D20-D60F6EA2794E}"/>
              </a:ext>
            </a:extLst>
          </p:cNvPr>
          <p:cNvSpPr>
            <a:spLocks noGrp="1"/>
          </p:cNvSpPr>
          <p:nvPr>
            <p:ph type="body" sz="quarter" idx="11"/>
          </p:nvPr>
        </p:nvSpPr>
        <p:spPr/>
        <p:txBody>
          <a:bodyPr/>
          <a:lstStyle/>
          <a:p>
            <a:r>
              <a:rPr lang="es-AR" dirty="0" err="1"/>
              <a:t>Connectivity</a:t>
            </a:r>
            <a:r>
              <a:rPr lang="es-AR" dirty="0"/>
              <a:t> </a:t>
            </a:r>
            <a:r>
              <a:rPr lang="es-AR" dirty="0" err="1"/>
              <a:t>modes</a:t>
            </a:r>
            <a:endParaRPr lang="es-AR" dirty="0"/>
          </a:p>
        </p:txBody>
      </p:sp>
    </p:spTree>
    <p:extLst>
      <p:ext uri="{BB962C8B-B14F-4D97-AF65-F5344CB8AC3E}">
        <p14:creationId xmlns:p14="http://schemas.microsoft.com/office/powerpoint/2010/main" val="3147572400"/>
      </p:ext>
    </p:extLst>
  </p:cSld>
  <p:clrMapOvr>
    <a:masterClrMapping/>
  </p:clrMapOvr>
  <p:transition advTm="6634">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Connector: Elbow 9">
            <a:extLst>
              <a:ext uri="{FF2B5EF4-FFF2-40B4-BE49-F238E27FC236}">
                <a16:creationId xmlns:a16="http://schemas.microsoft.com/office/drawing/2014/main" id="{3182CECC-0F81-402F-BCE8-F7E1E0B2CBA5}"/>
              </a:ext>
            </a:extLst>
          </p:cNvPr>
          <p:cNvCxnSpPr>
            <a:cxnSpLocks/>
            <a:stCxn id="26" idx="4"/>
            <a:endCxn id="33" idx="1"/>
          </p:cNvCxnSpPr>
          <p:nvPr/>
        </p:nvCxnSpPr>
        <p:spPr>
          <a:xfrm rot="16200000" flipH="1">
            <a:off x="1947537" y="2579190"/>
            <a:ext cx="448231" cy="2975901"/>
          </a:xfrm>
          <a:prstGeom prst="bentConnector2">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7573EF4-C346-4E4A-8932-945F7ABA3D16}"/>
              </a:ext>
            </a:extLst>
          </p:cNvPr>
          <p:cNvSpPr/>
          <p:nvPr/>
        </p:nvSpPr>
        <p:spPr>
          <a:xfrm>
            <a:off x="8380601" y="444616"/>
            <a:ext cx="1602297" cy="2902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7C06952-505A-4089-B849-7D6FABB61076}"/>
              </a:ext>
            </a:extLst>
          </p:cNvPr>
          <p:cNvSpPr/>
          <p:nvPr/>
        </p:nvSpPr>
        <p:spPr>
          <a:xfrm>
            <a:off x="8959739" y="889236"/>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7" name="Oval 6">
            <a:extLst>
              <a:ext uri="{FF2B5EF4-FFF2-40B4-BE49-F238E27FC236}">
                <a16:creationId xmlns:a16="http://schemas.microsoft.com/office/drawing/2014/main" id="{4B133CDA-3B88-4D3D-8381-493F6503EF0D}"/>
              </a:ext>
            </a:extLst>
          </p:cNvPr>
          <p:cNvSpPr/>
          <p:nvPr/>
        </p:nvSpPr>
        <p:spPr>
          <a:xfrm>
            <a:off x="8758405" y="1420365"/>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9" name="Oval 8">
            <a:extLst>
              <a:ext uri="{FF2B5EF4-FFF2-40B4-BE49-F238E27FC236}">
                <a16:creationId xmlns:a16="http://schemas.microsoft.com/office/drawing/2014/main" id="{2C0E53A1-1B69-41EF-9F30-68FEECB602D9}"/>
              </a:ext>
            </a:extLst>
          </p:cNvPr>
          <p:cNvSpPr/>
          <p:nvPr/>
        </p:nvSpPr>
        <p:spPr>
          <a:xfrm>
            <a:off x="8758406" y="2007598"/>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1" name="Oval 10">
            <a:extLst>
              <a:ext uri="{FF2B5EF4-FFF2-40B4-BE49-F238E27FC236}">
                <a16:creationId xmlns:a16="http://schemas.microsoft.com/office/drawing/2014/main" id="{18417628-C8B0-4DE6-A527-79FDD4147808}"/>
              </a:ext>
            </a:extLst>
          </p:cNvPr>
          <p:cNvSpPr/>
          <p:nvPr/>
        </p:nvSpPr>
        <p:spPr>
          <a:xfrm>
            <a:off x="9001387" y="2558301"/>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3" name="TextBox 12">
            <a:extLst>
              <a:ext uri="{FF2B5EF4-FFF2-40B4-BE49-F238E27FC236}">
                <a16:creationId xmlns:a16="http://schemas.microsoft.com/office/drawing/2014/main" id="{25B165C2-1F5B-4EF8-8F59-35B6DB769F48}"/>
              </a:ext>
            </a:extLst>
          </p:cNvPr>
          <p:cNvSpPr txBox="1"/>
          <p:nvPr/>
        </p:nvSpPr>
        <p:spPr>
          <a:xfrm>
            <a:off x="8422843" y="75284"/>
            <a:ext cx="473206" cy="369332"/>
          </a:xfrm>
          <a:prstGeom prst="rect">
            <a:avLst/>
          </a:prstGeom>
          <a:noFill/>
        </p:spPr>
        <p:txBody>
          <a:bodyPr wrap="none" rtlCol="0">
            <a:spAutoFit/>
          </a:bodyPr>
          <a:lstStyle/>
          <a:p>
            <a:r>
              <a:rPr lang="en-US" dirty="0"/>
              <a:t>P 1</a:t>
            </a:r>
          </a:p>
        </p:txBody>
      </p:sp>
      <p:sp>
        <p:nvSpPr>
          <p:cNvPr id="15" name="Rectangle 14">
            <a:extLst>
              <a:ext uri="{FF2B5EF4-FFF2-40B4-BE49-F238E27FC236}">
                <a16:creationId xmlns:a16="http://schemas.microsoft.com/office/drawing/2014/main" id="{F65990FD-C36E-4981-8D51-DE6BC4E2C435}"/>
              </a:ext>
            </a:extLst>
          </p:cNvPr>
          <p:cNvSpPr/>
          <p:nvPr/>
        </p:nvSpPr>
        <p:spPr>
          <a:xfrm>
            <a:off x="8422843" y="3696237"/>
            <a:ext cx="1602297" cy="2902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FBB8F89-476E-4433-A86D-3F22F126551F}"/>
              </a:ext>
            </a:extLst>
          </p:cNvPr>
          <p:cNvSpPr/>
          <p:nvPr/>
        </p:nvSpPr>
        <p:spPr>
          <a:xfrm>
            <a:off x="9001981" y="4140857"/>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9" name="Oval 18">
            <a:extLst>
              <a:ext uri="{FF2B5EF4-FFF2-40B4-BE49-F238E27FC236}">
                <a16:creationId xmlns:a16="http://schemas.microsoft.com/office/drawing/2014/main" id="{F7AA009F-B365-480D-8DC0-0E5109EEDD69}"/>
              </a:ext>
            </a:extLst>
          </p:cNvPr>
          <p:cNvSpPr/>
          <p:nvPr/>
        </p:nvSpPr>
        <p:spPr>
          <a:xfrm>
            <a:off x="8800647" y="4671986"/>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21" name="Oval 20">
            <a:extLst>
              <a:ext uri="{FF2B5EF4-FFF2-40B4-BE49-F238E27FC236}">
                <a16:creationId xmlns:a16="http://schemas.microsoft.com/office/drawing/2014/main" id="{A5FB1A11-E613-40CF-897A-5EDE80998A9A}"/>
              </a:ext>
            </a:extLst>
          </p:cNvPr>
          <p:cNvSpPr/>
          <p:nvPr/>
        </p:nvSpPr>
        <p:spPr>
          <a:xfrm>
            <a:off x="8800648" y="5259219"/>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23" name="Oval 22">
            <a:extLst>
              <a:ext uri="{FF2B5EF4-FFF2-40B4-BE49-F238E27FC236}">
                <a16:creationId xmlns:a16="http://schemas.microsoft.com/office/drawing/2014/main" id="{575B2B14-588A-43CF-A2FC-81084C7DD586}"/>
              </a:ext>
            </a:extLst>
          </p:cNvPr>
          <p:cNvSpPr/>
          <p:nvPr/>
        </p:nvSpPr>
        <p:spPr>
          <a:xfrm>
            <a:off x="9043629" y="5809922"/>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25" name="TextBox 24">
            <a:extLst>
              <a:ext uri="{FF2B5EF4-FFF2-40B4-BE49-F238E27FC236}">
                <a16:creationId xmlns:a16="http://schemas.microsoft.com/office/drawing/2014/main" id="{FD68C0DF-7BC9-4C29-AEF4-A1DE12A5704D}"/>
              </a:ext>
            </a:extLst>
          </p:cNvPr>
          <p:cNvSpPr txBox="1"/>
          <p:nvPr/>
        </p:nvSpPr>
        <p:spPr>
          <a:xfrm>
            <a:off x="8465085" y="3326905"/>
            <a:ext cx="473206" cy="369332"/>
          </a:xfrm>
          <a:prstGeom prst="rect">
            <a:avLst/>
          </a:prstGeom>
          <a:noFill/>
        </p:spPr>
        <p:txBody>
          <a:bodyPr wrap="none" rtlCol="0">
            <a:spAutoFit/>
          </a:bodyPr>
          <a:lstStyle/>
          <a:p>
            <a:r>
              <a:rPr lang="en-US" dirty="0"/>
              <a:t>P 2</a:t>
            </a:r>
          </a:p>
        </p:txBody>
      </p:sp>
      <p:sp>
        <p:nvSpPr>
          <p:cNvPr id="26" name="Oval 25">
            <a:extLst>
              <a:ext uri="{FF2B5EF4-FFF2-40B4-BE49-F238E27FC236}">
                <a16:creationId xmlns:a16="http://schemas.microsoft.com/office/drawing/2014/main" id="{C9E06505-8B4C-401E-BAB2-5650BE5BFEAB}"/>
              </a:ext>
            </a:extLst>
          </p:cNvPr>
          <p:cNvSpPr/>
          <p:nvPr/>
        </p:nvSpPr>
        <p:spPr>
          <a:xfrm>
            <a:off x="293614" y="3180116"/>
            <a:ext cx="780176" cy="6629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a:t>
            </a:r>
          </a:p>
        </p:txBody>
      </p:sp>
      <p:sp>
        <p:nvSpPr>
          <p:cNvPr id="33" name="Rectangle: Rounded Corners 32">
            <a:extLst>
              <a:ext uri="{FF2B5EF4-FFF2-40B4-BE49-F238E27FC236}">
                <a16:creationId xmlns:a16="http://schemas.microsoft.com/office/drawing/2014/main" id="{59C4A538-1E3B-41DE-94BE-B25D4EF08877}"/>
              </a:ext>
            </a:extLst>
          </p:cNvPr>
          <p:cNvSpPr/>
          <p:nvPr/>
        </p:nvSpPr>
        <p:spPr>
          <a:xfrm>
            <a:off x="3659603" y="3910528"/>
            <a:ext cx="1325461" cy="761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Cache</a:t>
            </a:r>
          </a:p>
        </p:txBody>
      </p:sp>
      <p:cxnSp>
        <p:nvCxnSpPr>
          <p:cNvPr id="14" name="Straight Arrow Connector 13">
            <a:extLst>
              <a:ext uri="{FF2B5EF4-FFF2-40B4-BE49-F238E27FC236}">
                <a16:creationId xmlns:a16="http://schemas.microsoft.com/office/drawing/2014/main" id="{84CEDA05-EA08-476C-B76F-B026DA0B51FF}"/>
              </a:ext>
            </a:extLst>
          </p:cNvPr>
          <p:cNvCxnSpPr>
            <a:cxnSpLocks/>
            <a:stCxn id="33" idx="3"/>
            <a:endCxn id="7" idx="2"/>
          </p:cNvCxnSpPr>
          <p:nvPr/>
        </p:nvCxnSpPr>
        <p:spPr>
          <a:xfrm flipV="1">
            <a:off x="4985064" y="1657878"/>
            <a:ext cx="3773341" cy="2633379"/>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E8D1427-D7ED-41C7-A4A4-E47DA2507051}"/>
              </a:ext>
            </a:extLst>
          </p:cNvPr>
          <p:cNvSpPr txBox="1"/>
          <p:nvPr/>
        </p:nvSpPr>
        <p:spPr>
          <a:xfrm>
            <a:off x="7485878" y="1710725"/>
            <a:ext cx="534185" cy="369332"/>
          </a:xfrm>
          <a:prstGeom prst="rect">
            <a:avLst/>
          </a:prstGeom>
          <a:noFill/>
        </p:spPr>
        <p:txBody>
          <a:bodyPr wrap="none" rtlCol="0">
            <a:spAutoFit/>
          </a:bodyPr>
          <a:lstStyle/>
          <a:p>
            <a:r>
              <a:rPr lang="en-US" dirty="0"/>
              <a:t>TCP</a:t>
            </a:r>
          </a:p>
        </p:txBody>
      </p:sp>
    </p:spTree>
    <p:extLst>
      <p:ext uri="{BB962C8B-B14F-4D97-AF65-F5344CB8AC3E}">
        <p14:creationId xmlns:p14="http://schemas.microsoft.com/office/powerpoint/2010/main" val="3655787845"/>
      </p:ext>
    </p:extLst>
  </p:cSld>
  <p:clrMapOvr>
    <a:masterClrMapping/>
  </p:clrMapOvr>
  <p:transition advTm="13747">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Connector: Elbow 9">
            <a:extLst>
              <a:ext uri="{FF2B5EF4-FFF2-40B4-BE49-F238E27FC236}">
                <a16:creationId xmlns:a16="http://schemas.microsoft.com/office/drawing/2014/main" id="{3182CECC-0F81-402F-BCE8-F7E1E0B2CBA5}"/>
              </a:ext>
            </a:extLst>
          </p:cNvPr>
          <p:cNvCxnSpPr>
            <a:cxnSpLocks/>
            <a:stCxn id="26" idx="4"/>
            <a:endCxn id="33" idx="1"/>
          </p:cNvCxnSpPr>
          <p:nvPr/>
        </p:nvCxnSpPr>
        <p:spPr>
          <a:xfrm rot="16200000" flipH="1">
            <a:off x="1947537" y="2579190"/>
            <a:ext cx="448231" cy="2975901"/>
          </a:xfrm>
          <a:prstGeom prst="bentConnector2">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7573EF4-C346-4E4A-8932-945F7ABA3D16}"/>
              </a:ext>
            </a:extLst>
          </p:cNvPr>
          <p:cNvSpPr/>
          <p:nvPr/>
        </p:nvSpPr>
        <p:spPr>
          <a:xfrm>
            <a:off x="8380601" y="444616"/>
            <a:ext cx="1602297" cy="2902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7C06952-505A-4089-B849-7D6FABB61076}"/>
              </a:ext>
            </a:extLst>
          </p:cNvPr>
          <p:cNvSpPr/>
          <p:nvPr/>
        </p:nvSpPr>
        <p:spPr>
          <a:xfrm>
            <a:off x="8959739" y="889236"/>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7" name="Oval 6">
            <a:extLst>
              <a:ext uri="{FF2B5EF4-FFF2-40B4-BE49-F238E27FC236}">
                <a16:creationId xmlns:a16="http://schemas.microsoft.com/office/drawing/2014/main" id="{4B133CDA-3B88-4D3D-8381-493F6503EF0D}"/>
              </a:ext>
            </a:extLst>
          </p:cNvPr>
          <p:cNvSpPr/>
          <p:nvPr/>
        </p:nvSpPr>
        <p:spPr>
          <a:xfrm>
            <a:off x="8758405" y="1420365"/>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9" name="Oval 8">
            <a:extLst>
              <a:ext uri="{FF2B5EF4-FFF2-40B4-BE49-F238E27FC236}">
                <a16:creationId xmlns:a16="http://schemas.microsoft.com/office/drawing/2014/main" id="{2C0E53A1-1B69-41EF-9F30-68FEECB602D9}"/>
              </a:ext>
            </a:extLst>
          </p:cNvPr>
          <p:cNvSpPr/>
          <p:nvPr/>
        </p:nvSpPr>
        <p:spPr>
          <a:xfrm>
            <a:off x="8758406" y="2007598"/>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1" name="Oval 10">
            <a:extLst>
              <a:ext uri="{FF2B5EF4-FFF2-40B4-BE49-F238E27FC236}">
                <a16:creationId xmlns:a16="http://schemas.microsoft.com/office/drawing/2014/main" id="{18417628-C8B0-4DE6-A527-79FDD4147808}"/>
              </a:ext>
            </a:extLst>
          </p:cNvPr>
          <p:cNvSpPr/>
          <p:nvPr/>
        </p:nvSpPr>
        <p:spPr>
          <a:xfrm>
            <a:off x="9001387" y="2558301"/>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3" name="TextBox 12">
            <a:extLst>
              <a:ext uri="{FF2B5EF4-FFF2-40B4-BE49-F238E27FC236}">
                <a16:creationId xmlns:a16="http://schemas.microsoft.com/office/drawing/2014/main" id="{25B165C2-1F5B-4EF8-8F59-35B6DB769F48}"/>
              </a:ext>
            </a:extLst>
          </p:cNvPr>
          <p:cNvSpPr txBox="1"/>
          <p:nvPr/>
        </p:nvSpPr>
        <p:spPr>
          <a:xfrm>
            <a:off x="8422843" y="75284"/>
            <a:ext cx="473206" cy="369332"/>
          </a:xfrm>
          <a:prstGeom prst="rect">
            <a:avLst/>
          </a:prstGeom>
          <a:noFill/>
        </p:spPr>
        <p:txBody>
          <a:bodyPr wrap="none" rtlCol="0">
            <a:spAutoFit/>
          </a:bodyPr>
          <a:lstStyle/>
          <a:p>
            <a:r>
              <a:rPr lang="en-US" dirty="0"/>
              <a:t>P 1</a:t>
            </a:r>
          </a:p>
        </p:txBody>
      </p:sp>
      <p:sp>
        <p:nvSpPr>
          <p:cNvPr id="15" name="Rectangle 14">
            <a:extLst>
              <a:ext uri="{FF2B5EF4-FFF2-40B4-BE49-F238E27FC236}">
                <a16:creationId xmlns:a16="http://schemas.microsoft.com/office/drawing/2014/main" id="{F65990FD-C36E-4981-8D51-DE6BC4E2C435}"/>
              </a:ext>
            </a:extLst>
          </p:cNvPr>
          <p:cNvSpPr/>
          <p:nvPr/>
        </p:nvSpPr>
        <p:spPr>
          <a:xfrm>
            <a:off x="8422843" y="3696237"/>
            <a:ext cx="1602297" cy="2902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FBB8F89-476E-4433-A86D-3F22F126551F}"/>
              </a:ext>
            </a:extLst>
          </p:cNvPr>
          <p:cNvSpPr/>
          <p:nvPr/>
        </p:nvSpPr>
        <p:spPr>
          <a:xfrm>
            <a:off x="9001981" y="4140857"/>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9" name="Oval 18">
            <a:extLst>
              <a:ext uri="{FF2B5EF4-FFF2-40B4-BE49-F238E27FC236}">
                <a16:creationId xmlns:a16="http://schemas.microsoft.com/office/drawing/2014/main" id="{F7AA009F-B365-480D-8DC0-0E5109EEDD69}"/>
              </a:ext>
            </a:extLst>
          </p:cNvPr>
          <p:cNvSpPr/>
          <p:nvPr/>
        </p:nvSpPr>
        <p:spPr>
          <a:xfrm>
            <a:off x="8800647" y="4671986"/>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21" name="Oval 20">
            <a:extLst>
              <a:ext uri="{FF2B5EF4-FFF2-40B4-BE49-F238E27FC236}">
                <a16:creationId xmlns:a16="http://schemas.microsoft.com/office/drawing/2014/main" id="{A5FB1A11-E613-40CF-897A-5EDE80998A9A}"/>
              </a:ext>
            </a:extLst>
          </p:cNvPr>
          <p:cNvSpPr/>
          <p:nvPr/>
        </p:nvSpPr>
        <p:spPr>
          <a:xfrm>
            <a:off x="8800648" y="5259219"/>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23" name="Oval 22">
            <a:extLst>
              <a:ext uri="{FF2B5EF4-FFF2-40B4-BE49-F238E27FC236}">
                <a16:creationId xmlns:a16="http://schemas.microsoft.com/office/drawing/2014/main" id="{575B2B14-588A-43CF-A2FC-81084C7DD586}"/>
              </a:ext>
            </a:extLst>
          </p:cNvPr>
          <p:cNvSpPr/>
          <p:nvPr/>
        </p:nvSpPr>
        <p:spPr>
          <a:xfrm>
            <a:off x="9043629" y="5809922"/>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25" name="TextBox 24">
            <a:extLst>
              <a:ext uri="{FF2B5EF4-FFF2-40B4-BE49-F238E27FC236}">
                <a16:creationId xmlns:a16="http://schemas.microsoft.com/office/drawing/2014/main" id="{FD68C0DF-7BC9-4C29-AEF4-A1DE12A5704D}"/>
              </a:ext>
            </a:extLst>
          </p:cNvPr>
          <p:cNvSpPr txBox="1"/>
          <p:nvPr/>
        </p:nvSpPr>
        <p:spPr>
          <a:xfrm>
            <a:off x="8465085" y="3326905"/>
            <a:ext cx="473206" cy="369332"/>
          </a:xfrm>
          <a:prstGeom prst="rect">
            <a:avLst/>
          </a:prstGeom>
          <a:noFill/>
        </p:spPr>
        <p:txBody>
          <a:bodyPr wrap="none" rtlCol="0">
            <a:spAutoFit/>
          </a:bodyPr>
          <a:lstStyle/>
          <a:p>
            <a:r>
              <a:rPr lang="en-US" dirty="0"/>
              <a:t>P 2</a:t>
            </a:r>
          </a:p>
        </p:txBody>
      </p:sp>
      <p:sp>
        <p:nvSpPr>
          <p:cNvPr id="26" name="Oval 25">
            <a:extLst>
              <a:ext uri="{FF2B5EF4-FFF2-40B4-BE49-F238E27FC236}">
                <a16:creationId xmlns:a16="http://schemas.microsoft.com/office/drawing/2014/main" id="{C9E06505-8B4C-401E-BAB2-5650BE5BFEAB}"/>
              </a:ext>
            </a:extLst>
          </p:cNvPr>
          <p:cNvSpPr/>
          <p:nvPr/>
        </p:nvSpPr>
        <p:spPr>
          <a:xfrm>
            <a:off x="293614" y="3180116"/>
            <a:ext cx="780176" cy="6629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a:t>
            </a:r>
          </a:p>
        </p:txBody>
      </p:sp>
      <p:sp>
        <p:nvSpPr>
          <p:cNvPr id="33" name="Rectangle: Rounded Corners 32">
            <a:extLst>
              <a:ext uri="{FF2B5EF4-FFF2-40B4-BE49-F238E27FC236}">
                <a16:creationId xmlns:a16="http://schemas.microsoft.com/office/drawing/2014/main" id="{59C4A538-1E3B-41DE-94BE-B25D4EF08877}"/>
              </a:ext>
            </a:extLst>
          </p:cNvPr>
          <p:cNvSpPr/>
          <p:nvPr/>
        </p:nvSpPr>
        <p:spPr>
          <a:xfrm>
            <a:off x="3659603" y="3910528"/>
            <a:ext cx="1325461" cy="761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Cache</a:t>
            </a:r>
          </a:p>
        </p:txBody>
      </p:sp>
      <p:cxnSp>
        <p:nvCxnSpPr>
          <p:cNvPr id="14" name="Straight Arrow Connector 13">
            <a:extLst>
              <a:ext uri="{FF2B5EF4-FFF2-40B4-BE49-F238E27FC236}">
                <a16:creationId xmlns:a16="http://schemas.microsoft.com/office/drawing/2014/main" id="{84CEDA05-EA08-476C-B76F-B026DA0B51FF}"/>
              </a:ext>
            </a:extLst>
          </p:cNvPr>
          <p:cNvCxnSpPr>
            <a:cxnSpLocks/>
            <a:stCxn id="33" idx="3"/>
            <a:endCxn id="7" idx="2"/>
          </p:cNvCxnSpPr>
          <p:nvPr/>
        </p:nvCxnSpPr>
        <p:spPr>
          <a:xfrm flipV="1">
            <a:off x="4985064" y="1657878"/>
            <a:ext cx="3773341" cy="2633379"/>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E8D1427-D7ED-41C7-A4A4-E47DA2507051}"/>
              </a:ext>
            </a:extLst>
          </p:cNvPr>
          <p:cNvSpPr txBox="1"/>
          <p:nvPr/>
        </p:nvSpPr>
        <p:spPr>
          <a:xfrm>
            <a:off x="7432664" y="4291256"/>
            <a:ext cx="534185" cy="369332"/>
          </a:xfrm>
          <a:prstGeom prst="rect">
            <a:avLst/>
          </a:prstGeom>
          <a:noFill/>
        </p:spPr>
        <p:txBody>
          <a:bodyPr wrap="none" rtlCol="0">
            <a:spAutoFit/>
          </a:bodyPr>
          <a:lstStyle/>
          <a:p>
            <a:r>
              <a:rPr lang="en-US" dirty="0"/>
              <a:t>TCP</a:t>
            </a:r>
          </a:p>
        </p:txBody>
      </p:sp>
      <p:cxnSp>
        <p:nvCxnSpPr>
          <p:cNvPr id="3" name="Straight Arrow Connector 2">
            <a:extLst>
              <a:ext uri="{FF2B5EF4-FFF2-40B4-BE49-F238E27FC236}">
                <a16:creationId xmlns:a16="http://schemas.microsoft.com/office/drawing/2014/main" id="{28B85190-4C52-4762-A3F6-39835FD8CD3C}"/>
              </a:ext>
            </a:extLst>
          </p:cNvPr>
          <p:cNvCxnSpPr>
            <a:cxnSpLocks/>
            <a:stCxn id="33" idx="3"/>
          </p:cNvCxnSpPr>
          <p:nvPr/>
        </p:nvCxnSpPr>
        <p:spPr>
          <a:xfrm>
            <a:off x="4985064" y="4291257"/>
            <a:ext cx="3773341" cy="618242"/>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916B983-8A14-4D9D-A0D7-C6D5423B6007}"/>
              </a:ext>
            </a:extLst>
          </p:cNvPr>
          <p:cNvSpPr txBox="1"/>
          <p:nvPr/>
        </p:nvSpPr>
        <p:spPr>
          <a:xfrm>
            <a:off x="7587050" y="1863125"/>
            <a:ext cx="585414" cy="369332"/>
          </a:xfrm>
          <a:prstGeom prst="rect">
            <a:avLst/>
          </a:prstGeom>
          <a:noFill/>
        </p:spPr>
        <p:txBody>
          <a:bodyPr wrap="square" rtlCol="0">
            <a:spAutoFit/>
          </a:bodyPr>
          <a:lstStyle/>
          <a:p>
            <a:r>
              <a:rPr lang="en-US" dirty="0"/>
              <a:t>TCP</a:t>
            </a:r>
          </a:p>
        </p:txBody>
      </p:sp>
    </p:spTree>
    <p:extLst>
      <p:ext uri="{BB962C8B-B14F-4D97-AF65-F5344CB8AC3E}">
        <p14:creationId xmlns:p14="http://schemas.microsoft.com/office/powerpoint/2010/main" val="3291462348"/>
      </p:ext>
    </p:extLst>
  </p:cSld>
  <p:clrMapOvr>
    <a:masterClrMapping/>
  </p:clrMapOvr>
  <p:transition advTm="22377">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E6473E-1F57-4991-90D9-BD2604A50216}"/>
              </a:ext>
            </a:extLst>
          </p:cNvPr>
          <p:cNvSpPr>
            <a:spLocks noGrp="1"/>
          </p:cNvSpPr>
          <p:nvPr>
            <p:ph type="title"/>
          </p:nvPr>
        </p:nvSpPr>
        <p:spPr>
          <a:xfrm>
            <a:off x="4941888" y="585788"/>
            <a:ext cx="6768030" cy="714094"/>
          </a:xfrm>
        </p:spPr>
        <p:txBody>
          <a:bodyPr/>
          <a:lstStyle/>
          <a:p>
            <a:r>
              <a:rPr lang="en-US" dirty="0"/>
              <a:t>When things don’t go as planned</a:t>
            </a:r>
          </a:p>
        </p:txBody>
      </p:sp>
    </p:spTree>
    <p:extLst>
      <p:ext uri="{BB962C8B-B14F-4D97-AF65-F5344CB8AC3E}">
        <p14:creationId xmlns:p14="http://schemas.microsoft.com/office/powerpoint/2010/main" val="1570059605"/>
      </p:ext>
    </p:extLst>
  </p:cSld>
  <p:clrMapOvr>
    <a:masterClrMapping/>
  </p:clrMapOvr>
  <p:transition advTm="25348">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856B6-5FE5-4738-B441-2348DF319B55}"/>
              </a:ext>
            </a:extLst>
          </p:cNvPr>
          <p:cNvSpPr>
            <a:spLocks noGrp="1"/>
          </p:cNvSpPr>
          <p:nvPr>
            <p:ph type="title"/>
          </p:nvPr>
        </p:nvSpPr>
        <p:spPr/>
        <p:txBody>
          <a:bodyPr/>
          <a:lstStyle/>
          <a:p>
            <a:r>
              <a:rPr lang="en-US" dirty="0"/>
              <a:t>Diagnostics</a:t>
            </a:r>
          </a:p>
        </p:txBody>
      </p:sp>
      <p:sp>
        <p:nvSpPr>
          <p:cNvPr id="3" name="Text Placeholder 2">
            <a:extLst>
              <a:ext uri="{FF2B5EF4-FFF2-40B4-BE49-F238E27FC236}">
                <a16:creationId xmlns:a16="http://schemas.microsoft.com/office/drawing/2014/main" id="{86E94E2B-0530-408F-815B-7AA1136997FC}"/>
              </a:ext>
            </a:extLst>
          </p:cNvPr>
          <p:cNvSpPr>
            <a:spLocks noGrp="1"/>
          </p:cNvSpPr>
          <p:nvPr>
            <p:ph type="body" sz="quarter" idx="10"/>
          </p:nvPr>
        </p:nvSpPr>
        <p:spPr>
          <a:xfrm>
            <a:off x="588965" y="1338139"/>
            <a:ext cx="4040185" cy="3477875"/>
          </a:xfrm>
        </p:spPr>
        <p:txBody>
          <a:bodyPr/>
          <a:lstStyle/>
          <a:p>
            <a:r>
              <a:rPr lang="en-US" dirty="0"/>
              <a:t>Both Java and .NET expose diagnostic information.</a:t>
            </a:r>
          </a:p>
          <a:p>
            <a:endParaRPr lang="en-US" dirty="0"/>
          </a:p>
          <a:p>
            <a:r>
              <a:rPr lang="en-US" dirty="0"/>
              <a:t>Includes all service interactions, time spent on the SDK (serialization or initialization), server side latency, and connectivity troubleshooting.</a:t>
            </a:r>
          </a:p>
        </p:txBody>
      </p:sp>
      <p:sp>
        <p:nvSpPr>
          <p:cNvPr id="4" name="Text Placeholder 3">
            <a:extLst>
              <a:ext uri="{FF2B5EF4-FFF2-40B4-BE49-F238E27FC236}">
                <a16:creationId xmlns:a16="http://schemas.microsoft.com/office/drawing/2014/main" id="{C7F3FCCA-58BC-43E4-A160-DD3E40C68ECB}"/>
              </a:ext>
            </a:extLst>
          </p:cNvPr>
          <p:cNvSpPr>
            <a:spLocks noGrp="1"/>
          </p:cNvSpPr>
          <p:nvPr>
            <p:ph type="body" sz="quarter" idx="13"/>
          </p:nvPr>
        </p:nvSpPr>
        <p:spPr/>
        <p:txBody>
          <a:bodyPr/>
          <a:lstStyle/>
          <a:p>
            <a:r>
              <a:rPr lang="en-US" dirty="0"/>
              <a:t>.NET</a:t>
            </a:r>
          </a:p>
        </p:txBody>
      </p:sp>
      <p:sp>
        <p:nvSpPr>
          <p:cNvPr id="5" name="Text Placeholder 4">
            <a:extLst>
              <a:ext uri="{FF2B5EF4-FFF2-40B4-BE49-F238E27FC236}">
                <a16:creationId xmlns:a16="http://schemas.microsoft.com/office/drawing/2014/main" id="{9EF911A1-1D7E-4002-9202-42707BACF724}"/>
              </a:ext>
            </a:extLst>
          </p:cNvPr>
          <p:cNvSpPr>
            <a:spLocks noGrp="1"/>
          </p:cNvSpPr>
          <p:nvPr>
            <p:ph type="body" sz="quarter" idx="11"/>
          </p:nvPr>
        </p:nvSpPr>
        <p:spPr>
          <a:xfrm>
            <a:off x="5362833" y="709187"/>
            <a:ext cx="6582032" cy="4984313"/>
          </a:xfrm>
        </p:spPr>
        <p:txBody>
          <a:bodyPr/>
          <a:lstStyle/>
          <a:p>
            <a:r>
              <a:rPr lang="en-US" sz="1200" dirty="0"/>
              <a:t>try</a:t>
            </a:r>
          </a:p>
          <a:p>
            <a:r>
              <a:rPr lang="en-US" sz="1200" dirty="0"/>
              <a:t>{</a:t>
            </a:r>
          </a:p>
          <a:p>
            <a:pPr lvl="1"/>
            <a:r>
              <a:rPr lang="en-US" sz="1199" dirty="0" err="1"/>
              <a:t>ItemResponse</a:t>
            </a:r>
            <a:r>
              <a:rPr lang="en-US" sz="1199" dirty="0"/>
              <a:t>&lt;</a:t>
            </a:r>
            <a:r>
              <a:rPr lang="en-US" sz="1199" dirty="0" err="1"/>
              <a:t>MyItem</a:t>
            </a:r>
            <a:r>
              <a:rPr lang="en-US" sz="1199" dirty="0"/>
              <a:t>&gt; response = await </a:t>
            </a:r>
            <a:r>
              <a:rPr lang="en-US" sz="1199" dirty="0" err="1"/>
              <a:t>container.ReadItemAsync</a:t>
            </a:r>
            <a:r>
              <a:rPr lang="en-US" sz="1199" dirty="0"/>
              <a:t>&lt;</a:t>
            </a:r>
            <a:r>
              <a:rPr lang="en-US" sz="1199" dirty="0" err="1"/>
              <a:t>MyItem</a:t>
            </a:r>
            <a:r>
              <a:rPr lang="en-US" sz="1199" dirty="0"/>
              <a:t>&gt;(</a:t>
            </a:r>
          </a:p>
          <a:p>
            <a:pPr lvl="1"/>
            <a:r>
              <a:rPr lang="en-US" sz="1199" dirty="0"/>
              <a:t>                </a:t>
            </a:r>
            <a:r>
              <a:rPr lang="en-US" sz="1199" dirty="0" err="1"/>
              <a:t>partitionKey</a:t>
            </a:r>
            <a:r>
              <a:rPr lang="en-US" sz="1199" dirty="0"/>
              <a:t>: new </a:t>
            </a:r>
            <a:r>
              <a:rPr lang="en-US" sz="1199" dirty="0" err="1"/>
              <a:t>PartitionKey</a:t>
            </a:r>
            <a:r>
              <a:rPr lang="en-US" sz="1199" dirty="0"/>
              <a:t>("</a:t>
            </a:r>
            <a:r>
              <a:rPr lang="en-US" sz="1199" dirty="0" err="1"/>
              <a:t>MyPartitionKey</a:t>
            </a:r>
            <a:r>
              <a:rPr lang="en-US" sz="1199" dirty="0"/>
              <a:t>"),</a:t>
            </a:r>
          </a:p>
          <a:p>
            <a:pPr lvl="1"/>
            <a:r>
              <a:rPr lang="en-US" sz="1199" dirty="0"/>
              <a:t>                id: "</a:t>
            </a:r>
            <a:r>
              <a:rPr lang="en-US" sz="1199" dirty="0" err="1"/>
              <a:t>MyId</a:t>
            </a:r>
            <a:r>
              <a:rPr lang="en-US" sz="1199" dirty="0"/>
              <a:t>");</a:t>
            </a:r>
          </a:p>
          <a:p>
            <a:pPr lvl="1"/>
            <a:endParaRPr lang="en-US" sz="1199" dirty="0"/>
          </a:p>
          <a:p>
            <a:pPr lvl="1"/>
            <a:r>
              <a:rPr lang="it-IT" sz="1199" dirty="0"/>
              <a:t>string diagnostics = response.</a:t>
            </a:r>
            <a:r>
              <a:rPr lang="it-IT" sz="1199" dirty="0">
                <a:solidFill>
                  <a:srgbClr val="D83B01"/>
                </a:solidFill>
              </a:rPr>
              <a:t>Diagnostics</a:t>
            </a:r>
            <a:r>
              <a:rPr lang="it-IT" sz="1199" dirty="0"/>
              <a:t>.</a:t>
            </a:r>
            <a:r>
              <a:rPr lang="it-IT" sz="1199" dirty="0">
                <a:solidFill>
                  <a:srgbClr val="8661C5"/>
                </a:solidFill>
              </a:rPr>
              <a:t>ToString</a:t>
            </a:r>
            <a:r>
              <a:rPr lang="it-IT" sz="1199" dirty="0"/>
              <a:t>();</a:t>
            </a:r>
          </a:p>
          <a:p>
            <a:pPr lvl="1"/>
            <a:endParaRPr lang="it-IT" sz="1199" dirty="0"/>
          </a:p>
          <a:p>
            <a:pPr lvl="1"/>
            <a:r>
              <a:rPr lang="it-IT" sz="1199" dirty="0"/>
              <a:t>TimeSpan elapsedTime = response.</a:t>
            </a:r>
            <a:r>
              <a:rPr lang="it-IT" sz="1199" dirty="0">
                <a:solidFill>
                  <a:srgbClr val="D83B01"/>
                </a:solidFill>
              </a:rPr>
              <a:t>Diagnostics</a:t>
            </a:r>
            <a:r>
              <a:rPr lang="it-IT" sz="1199" dirty="0"/>
              <a:t>.</a:t>
            </a:r>
            <a:r>
              <a:rPr lang="it-IT" sz="1199" dirty="0">
                <a:solidFill>
                  <a:schemeClr val="accent1"/>
                </a:solidFill>
              </a:rPr>
              <a:t>GetElapsedTime</a:t>
            </a:r>
            <a:r>
              <a:rPr lang="it-IT" sz="1199" dirty="0"/>
              <a:t>();</a:t>
            </a:r>
          </a:p>
          <a:p>
            <a:pPr lvl="1"/>
            <a:endParaRPr lang="it-IT" sz="1199" dirty="0"/>
          </a:p>
          <a:p>
            <a:pPr lvl="1"/>
            <a:r>
              <a:rPr lang="it-IT" sz="1199" dirty="0"/>
              <a:t>IReadOnlyList&lt;(string region, Uri uri)&gt; regions = response.</a:t>
            </a:r>
            <a:r>
              <a:rPr lang="it-IT" sz="1199" dirty="0">
                <a:solidFill>
                  <a:srgbClr val="D83B01"/>
                </a:solidFill>
              </a:rPr>
              <a:t>Diagnostics</a:t>
            </a:r>
            <a:r>
              <a:rPr lang="it-IT" sz="1199" dirty="0"/>
              <a:t>.</a:t>
            </a:r>
            <a:r>
              <a:rPr lang="it-IT" sz="1199" dirty="0">
                <a:solidFill>
                  <a:srgbClr val="00B050"/>
                </a:solidFill>
              </a:rPr>
              <a:t>GetContactedRegions</a:t>
            </a:r>
            <a:r>
              <a:rPr lang="it-IT" sz="1199" dirty="0"/>
              <a:t>();</a:t>
            </a:r>
          </a:p>
          <a:p>
            <a:r>
              <a:rPr lang="en-US" sz="1200" dirty="0"/>
              <a:t>}</a:t>
            </a:r>
          </a:p>
          <a:p>
            <a:r>
              <a:rPr lang="en-US" sz="1200" dirty="0"/>
              <a:t>catch (</a:t>
            </a:r>
            <a:r>
              <a:rPr lang="en-US" sz="1200" dirty="0" err="1"/>
              <a:t>CosmosException</a:t>
            </a:r>
            <a:r>
              <a:rPr lang="en-US" sz="1200" dirty="0"/>
              <a:t> </a:t>
            </a:r>
            <a:r>
              <a:rPr lang="en-US" sz="1200" dirty="0" err="1"/>
              <a:t>cosmosException</a:t>
            </a:r>
            <a:r>
              <a:rPr lang="en-US" sz="1200" dirty="0"/>
              <a:t>) {</a:t>
            </a:r>
          </a:p>
          <a:p>
            <a:pPr lvl="1"/>
            <a:r>
              <a:rPr lang="it-IT" sz="1199" dirty="0"/>
              <a:t>string diagnostics = </a:t>
            </a:r>
            <a:r>
              <a:rPr lang="en-US" sz="1200" dirty="0" err="1"/>
              <a:t>cosmosException</a:t>
            </a:r>
            <a:r>
              <a:rPr lang="it-IT" sz="1199" dirty="0"/>
              <a:t>.</a:t>
            </a:r>
            <a:r>
              <a:rPr lang="it-IT" sz="1199" dirty="0">
                <a:solidFill>
                  <a:srgbClr val="D83B01"/>
                </a:solidFill>
              </a:rPr>
              <a:t>Diagnostics</a:t>
            </a:r>
            <a:r>
              <a:rPr lang="it-IT" sz="1199" dirty="0"/>
              <a:t>.</a:t>
            </a:r>
            <a:r>
              <a:rPr lang="it-IT" sz="1199" dirty="0">
                <a:solidFill>
                  <a:srgbClr val="8661C5"/>
                </a:solidFill>
              </a:rPr>
              <a:t>ToString</a:t>
            </a:r>
            <a:r>
              <a:rPr lang="it-IT" sz="1199" dirty="0"/>
              <a:t>();</a:t>
            </a:r>
          </a:p>
          <a:p>
            <a:pPr lvl="1"/>
            <a:endParaRPr lang="it-IT" sz="1199" dirty="0"/>
          </a:p>
          <a:p>
            <a:pPr lvl="1"/>
            <a:r>
              <a:rPr lang="it-IT" sz="1199" dirty="0"/>
              <a:t>TimeSpan elapsedTime = </a:t>
            </a:r>
            <a:r>
              <a:rPr lang="en-US" sz="1200" dirty="0" err="1"/>
              <a:t>cosmosException</a:t>
            </a:r>
            <a:r>
              <a:rPr lang="it-IT" sz="1199" dirty="0"/>
              <a:t>.</a:t>
            </a:r>
            <a:r>
              <a:rPr lang="it-IT" sz="1199" dirty="0">
                <a:solidFill>
                  <a:srgbClr val="D83B01"/>
                </a:solidFill>
              </a:rPr>
              <a:t>Diagnostics</a:t>
            </a:r>
            <a:r>
              <a:rPr lang="it-IT" sz="1199" dirty="0"/>
              <a:t>.</a:t>
            </a:r>
            <a:r>
              <a:rPr lang="it-IT" sz="1199" dirty="0">
                <a:solidFill>
                  <a:schemeClr val="accent1"/>
                </a:solidFill>
              </a:rPr>
              <a:t>GetElapsedTime</a:t>
            </a:r>
            <a:r>
              <a:rPr lang="it-IT" sz="1199" dirty="0"/>
              <a:t>();</a:t>
            </a:r>
          </a:p>
          <a:p>
            <a:pPr lvl="1"/>
            <a:endParaRPr lang="it-IT" sz="1199" dirty="0"/>
          </a:p>
          <a:p>
            <a:pPr lvl="1"/>
            <a:r>
              <a:rPr lang="it-IT" sz="1199" dirty="0"/>
              <a:t>IReadOnlyList&lt;(string region, Uri uri)&gt; regions = </a:t>
            </a:r>
            <a:r>
              <a:rPr lang="en-US" sz="1200" dirty="0" err="1"/>
              <a:t>cosmosException</a:t>
            </a:r>
            <a:r>
              <a:rPr lang="it-IT" sz="1199" dirty="0"/>
              <a:t>.</a:t>
            </a:r>
            <a:r>
              <a:rPr lang="it-IT" sz="1199" dirty="0">
                <a:solidFill>
                  <a:srgbClr val="D83B01"/>
                </a:solidFill>
              </a:rPr>
              <a:t>Diagnostics</a:t>
            </a:r>
            <a:r>
              <a:rPr lang="it-IT" sz="1199" dirty="0"/>
              <a:t>.</a:t>
            </a:r>
            <a:r>
              <a:rPr lang="it-IT" sz="1199" dirty="0">
                <a:solidFill>
                  <a:srgbClr val="00B050"/>
                </a:solidFill>
              </a:rPr>
              <a:t>GetContactedRegions</a:t>
            </a:r>
            <a:r>
              <a:rPr lang="it-IT" sz="1199" dirty="0"/>
              <a:t>();</a:t>
            </a:r>
          </a:p>
          <a:p>
            <a:endParaRPr lang="en-US" sz="1200" dirty="0"/>
          </a:p>
          <a:p>
            <a:r>
              <a:rPr lang="en-US" sz="1200" dirty="0"/>
              <a:t>    </a:t>
            </a:r>
            <a:r>
              <a:rPr lang="en-US" sz="1200" dirty="0" err="1"/>
              <a:t>Console.WriteLine</a:t>
            </a:r>
            <a:r>
              <a:rPr lang="en-US" sz="1200" dirty="0"/>
              <a:t>(</a:t>
            </a:r>
            <a:r>
              <a:rPr lang="en-US" sz="1200" dirty="0" err="1"/>
              <a:t>cosmosException.ToString</a:t>
            </a:r>
            <a:r>
              <a:rPr lang="en-US" sz="1200" dirty="0"/>
              <a:t>());	</a:t>
            </a:r>
          </a:p>
          <a:p>
            <a:r>
              <a:rPr lang="en-US" sz="1200" dirty="0"/>
              <a:t>}</a:t>
            </a:r>
          </a:p>
        </p:txBody>
      </p:sp>
    </p:spTree>
    <p:extLst>
      <p:ext uri="{BB962C8B-B14F-4D97-AF65-F5344CB8AC3E}">
        <p14:creationId xmlns:p14="http://schemas.microsoft.com/office/powerpoint/2010/main" val="1486207897"/>
      </p:ext>
    </p:extLst>
  </p:cSld>
  <p:clrMapOvr>
    <a:masterClrMapping/>
  </p:clrMapOvr>
  <p:transition advTm="130956">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856B6-5FE5-4738-B441-2348DF319B55}"/>
              </a:ext>
            </a:extLst>
          </p:cNvPr>
          <p:cNvSpPr>
            <a:spLocks noGrp="1"/>
          </p:cNvSpPr>
          <p:nvPr>
            <p:ph type="title"/>
          </p:nvPr>
        </p:nvSpPr>
        <p:spPr/>
        <p:txBody>
          <a:bodyPr/>
          <a:lstStyle/>
          <a:p>
            <a:r>
              <a:rPr lang="en-US" dirty="0"/>
              <a:t>Diagnostics</a:t>
            </a:r>
          </a:p>
        </p:txBody>
      </p:sp>
      <p:sp>
        <p:nvSpPr>
          <p:cNvPr id="4" name="Text Placeholder 3">
            <a:extLst>
              <a:ext uri="{FF2B5EF4-FFF2-40B4-BE49-F238E27FC236}">
                <a16:creationId xmlns:a16="http://schemas.microsoft.com/office/drawing/2014/main" id="{C7F3FCCA-58BC-43E4-A160-DD3E40C68ECB}"/>
              </a:ext>
            </a:extLst>
          </p:cNvPr>
          <p:cNvSpPr>
            <a:spLocks noGrp="1"/>
          </p:cNvSpPr>
          <p:nvPr>
            <p:ph type="body" sz="quarter" idx="13"/>
          </p:nvPr>
        </p:nvSpPr>
        <p:spPr/>
        <p:txBody>
          <a:bodyPr/>
          <a:lstStyle/>
          <a:p>
            <a:r>
              <a:rPr lang="en-US" dirty="0"/>
              <a:t>Java</a:t>
            </a:r>
          </a:p>
        </p:txBody>
      </p:sp>
      <p:sp>
        <p:nvSpPr>
          <p:cNvPr id="5" name="Text Placeholder 4">
            <a:extLst>
              <a:ext uri="{FF2B5EF4-FFF2-40B4-BE49-F238E27FC236}">
                <a16:creationId xmlns:a16="http://schemas.microsoft.com/office/drawing/2014/main" id="{9EF911A1-1D7E-4002-9202-42707BACF724}"/>
              </a:ext>
            </a:extLst>
          </p:cNvPr>
          <p:cNvSpPr>
            <a:spLocks noGrp="1"/>
          </p:cNvSpPr>
          <p:nvPr>
            <p:ph type="body" sz="quarter" idx="11"/>
          </p:nvPr>
        </p:nvSpPr>
        <p:spPr>
          <a:xfrm>
            <a:off x="5362833" y="709187"/>
            <a:ext cx="6582032" cy="4356449"/>
          </a:xfrm>
        </p:spPr>
        <p:txBody>
          <a:bodyPr/>
          <a:lstStyle/>
          <a:p>
            <a:r>
              <a:rPr lang="en-US" sz="1200" dirty="0"/>
              <a:t>try</a:t>
            </a:r>
          </a:p>
          <a:p>
            <a:r>
              <a:rPr lang="en-US" sz="1200" dirty="0"/>
              <a:t>{</a:t>
            </a:r>
          </a:p>
          <a:p>
            <a:pPr lvl="1"/>
            <a:r>
              <a:rPr lang="en-US" sz="1199" dirty="0" err="1"/>
              <a:t>CosmosItemResponse</a:t>
            </a:r>
            <a:r>
              <a:rPr lang="en-US" sz="1199" dirty="0"/>
              <a:t>&lt;</a:t>
            </a:r>
            <a:r>
              <a:rPr lang="en-US" sz="1199" dirty="0" err="1"/>
              <a:t>MyObject</a:t>
            </a:r>
            <a:r>
              <a:rPr lang="en-US" sz="1199" dirty="0"/>
              <a:t>&gt; </a:t>
            </a:r>
            <a:r>
              <a:rPr lang="en-US" sz="1199" dirty="0" err="1"/>
              <a:t>createResponse</a:t>
            </a:r>
            <a:r>
              <a:rPr lang="en-US" sz="1199" dirty="0"/>
              <a:t> = 	</a:t>
            </a:r>
            <a:r>
              <a:rPr lang="en-US" sz="1199" dirty="0" err="1"/>
              <a:t>container.createItem</a:t>
            </a:r>
            <a:r>
              <a:rPr lang="en-US" sz="1199" dirty="0"/>
              <a:t>(</a:t>
            </a:r>
            <a:r>
              <a:rPr lang="en-US" sz="1199" dirty="0" err="1"/>
              <a:t>myObject</a:t>
            </a:r>
            <a:r>
              <a:rPr lang="en-US" sz="1199" dirty="0"/>
              <a:t>);</a:t>
            </a:r>
          </a:p>
          <a:p>
            <a:pPr lvl="1"/>
            <a:endParaRPr lang="en-US" sz="1199" dirty="0"/>
          </a:p>
          <a:p>
            <a:pPr lvl="1"/>
            <a:r>
              <a:rPr lang="en-US" sz="1199" dirty="0"/>
              <a:t>String diagnostics = </a:t>
            </a:r>
            <a:r>
              <a:rPr lang="en-US" sz="1199" dirty="0" err="1"/>
              <a:t>createResponse.</a:t>
            </a:r>
            <a:r>
              <a:rPr lang="en-US" sz="1199" dirty="0" err="1">
                <a:solidFill>
                  <a:srgbClr val="D83B01"/>
                </a:solidFill>
              </a:rPr>
              <a:t>getDiagnostics</a:t>
            </a:r>
            <a:r>
              <a:rPr lang="en-US" sz="1199" dirty="0"/>
              <a:t>().</a:t>
            </a:r>
            <a:r>
              <a:rPr lang="en-US" sz="1199" dirty="0" err="1">
                <a:solidFill>
                  <a:srgbClr val="8661C5"/>
                </a:solidFill>
              </a:rPr>
              <a:t>toString</a:t>
            </a:r>
            <a:r>
              <a:rPr lang="en-US" sz="1199" dirty="0"/>
              <a:t>();</a:t>
            </a:r>
          </a:p>
          <a:p>
            <a:pPr lvl="1"/>
            <a:endParaRPr lang="en-US" sz="1199" dirty="0"/>
          </a:p>
          <a:p>
            <a:pPr lvl="1"/>
            <a:r>
              <a:rPr lang="en-US" sz="1199" dirty="0"/>
              <a:t>Duration </a:t>
            </a:r>
            <a:r>
              <a:rPr lang="en-US" sz="1199" dirty="0" err="1"/>
              <a:t>elapsedTime</a:t>
            </a:r>
            <a:r>
              <a:rPr lang="en-US" sz="1199" dirty="0"/>
              <a:t> = </a:t>
            </a:r>
            <a:r>
              <a:rPr lang="en-US" sz="1199" dirty="0" err="1"/>
              <a:t>createResponse.</a:t>
            </a:r>
            <a:r>
              <a:rPr lang="en-US" sz="1199" dirty="0" err="1">
                <a:solidFill>
                  <a:srgbClr val="D83B01"/>
                </a:solidFill>
              </a:rPr>
              <a:t>getDiagnostics</a:t>
            </a:r>
            <a:r>
              <a:rPr lang="en-US" sz="1199" dirty="0"/>
              <a:t>().</a:t>
            </a:r>
            <a:r>
              <a:rPr lang="en-US" sz="1199" dirty="0" err="1">
                <a:solidFill>
                  <a:schemeClr val="accent1"/>
                </a:solidFill>
              </a:rPr>
              <a:t>getDuration</a:t>
            </a:r>
            <a:r>
              <a:rPr lang="en-US" sz="1199" dirty="0"/>
              <a:t>();</a:t>
            </a:r>
          </a:p>
          <a:p>
            <a:pPr lvl="1"/>
            <a:endParaRPr lang="en-US" sz="1199" dirty="0"/>
          </a:p>
          <a:p>
            <a:pPr lvl="1"/>
            <a:r>
              <a:rPr lang="en-US" sz="1199" dirty="0"/>
              <a:t>Set&lt;URI&gt; regions = </a:t>
            </a:r>
            <a:r>
              <a:rPr lang="en-US" sz="1199" dirty="0" err="1"/>
              <a:t>createResponse.</a:t>
            </a:r>
            <a:r>
              <a:rPr lang="en-US" sz="1199" dirty="0" err="1">
                <a:solidFill>
                  <a:srgbClr val="D83B01"/>
                </a:solidFill>
              </a:rPr>
              <a:t>getDiagnostics</a:t>
            </a:r>
            <a:r>
              <a:rPr lang="en-US" sz="1199" dirty="0"/>
              <a:t>().</a:t>
            </a:r>
            <a:r>
              <a:rPr lang="en-US" sz="1199" dirty="0" err="1">
                <a:solidFill>
                  <a:srgbClr val="00B050"/>
                </a:solidFill>
              </a:rPr>
              <a:t>getRegionsContacted</a:t>
            </a:r>
            <a:r>
              <a:rPr lang="en-US" sz="1199" dirty="0"/>
              <a:t>();</a:t>
            </a:r>
          </a:p>
          <a:p>
            <a:r>
              <a:rPr lang="en-US" sz="1200" dirty="0"/>
              <a:t>}</a:t>
            </a:r>
          </a:p>
          <a:p>
            <a:r>
              <a:rPr lang="en-US" sz="1200" dirty="0"/>
              <a:t>catch (</a:t>
            </a:r>
            <a:r>
              <a:rPr lang="en-US" sz="1200" dirty="0" err="1"/>
              <a:t>CosmosException</a:t>
            </a:r>
            <a:r>
              <a:rPr lang="en-US" sz="1200" dirty="0"/>
              <a:t> </a:t>
            </a:r>
            <a:r>
              <a:rPr lang="en-US" sz="1200" dirty="0" err="1"/>
              <a:t>cosmosException</a:t>
            </a:r>
            <a:r>
              <a:rPr lang="en-US" sz="1200" dirty="0"/>
              <a:t>) {</a:t>
            </a:r>
          </a:p>
          <a:p>
            <a:pPr lvl="1"/>
            <a:r>
              <a:rPr lang="en-US" sz="1199" dirty="0"/>
              <a:t>String diagnostics = </a:t>
            </a:r>
            <a:r>
              <a:rPr lang="en-US" sz="1200" dirty="0" err="1"/>
              <a:t>cosmosException</a:t>
            </a:r>
            <a:r>
              <a:rPr lang="en-US" sz="1199" dirty="0" err="1"/>
              <a:t>.</a:t>
            </a:r>
            <a:r>
              <a:rPr lang="en-US" sz="1199" dirty="0" err="1">
                <a:solidFill>
                  <a:srgbClr val="D83B01"/>
                </a:solidFill>
              </a:rPr>
              <a:t>getDiagnostics</a:t>
            </a:r>
            <a:r>
              <a:rPr lang="en-US" sz="1199" dirty="0"/>
              <a:t>().</a:t>
            </a:r>
            <a:r>
              <a:rPr lang="en-US" sz="1199" dirty="0" err="1">
                <a:solidFill>
                  <a:srgbClr val="8661C5"/>
                </a:solidFill>
              </a:rPr>
              <a:t>toString</a:t>
            </a:r>
            <a:r>
              <a:rPr lang="en-US" sz="1199" dirty="0"/>
              <a:t>();</a:t>
            </a:r>
          </a:p>
          <a:p>
            <a:pPr lvl="1"/>
            <a:endParaRPr lang="en-US" sz="1199" dirty="0"/>
          </a:p>
          <a:p>
            <a:pPr lvl="1"/>
            <a:r>
              <a:rPr lang="en-US" sz="1199" dirty="0"/>
              <a:t>Duration </a:t>
            </a:r>
            <a:r>
              <a:rPr lang="en-US" sz="1199" dirty="0" err="1"/>
              <a:t>elapsedTime</a:t>
            </a:r>
            <a:r>
              <a:rPr lang="en-US" sz="1199" dirty="0"/>
              <a:t> = </a:t>
            </a:r>
            <a:r>
              <a:rPr lang="en-US" sz="1200" dirty="0" err="1"/>
              <a:t>cosmosException</a:t>
            </a:r>
            <a:r>
              <a:rPr lang="en-US" sz="1199" dirty="0" err="1"/>
              <a:t>.</a:t>
            </a:r>
            <a:r>
              <a:rPr lang="en-US" sz="1199" dirty="0" err="1">
                <a:solidFill>
                  <a:srgbClr val="D83B01"/>
                </a:solidFill>
              </a:rPr>
              <a:t>getDiagnostics</a:t>
            </a:r>
            <a:r>
              <a:rPr lang="en-US" sz="1199" dirty="0"/>
              <a:t>().</a:t>
            </a:r>
            <a:r>
              <a:rPr lang="en-US" sz="1199" dirty="0" err="1">
                <a:solidFill>
                  <a:schemeClr val="accent1"/>
                </a:solidFill>
              </a:rPr>
              <a:t>getDuration</a:t>
            </a:r>
            <a:r>
              <a:rPr lang="en-US" sz="1199" dirty="0"/>
              <a:t>();</a:t>
            </a:r>
          </a:p>
          <a:p>
            <a:pPr lvl="1"/>
            <a:endParaRPr lang="en-US" sz="1199" dirty="0"/>
          </a:p>
          <a:p>
            <a:pPr lvl="1"/>
            <a:r>
              <a:rPr lang="en-US" sz="1199" dirty="0"/>
              <a:t>Set&lt;URI&gt; regions = </a:t>
            </a:r>
            <a:r>
              <a:rPr lang="en-US" sz="1200" dirty="0" err="1"/>
              <a:t>cosmosException</a:t>
            </a:r>
            <a:r>
              <a:rPr lang="en-US" sz="1199" dirty="0" err="1"/>
              <a:t>.</a:t>
            </a:r>
            <a:r>
              <a:rPr lang="en-US" sz="1199" dirty="0" err="1">
                <a:solidFill>
                  <a:srgbClr val="D83B01"/>
                </a:solidFill>
              </a:rPr>
              <a:t>getDiagnostics</a:t>
            </a:r>
            <a:r>
              <a:rPr lang="en-US" sz="1199" dirty="0"/>
              <a:t>().</a:t>
            </a:r>
            <a:r>
              <a:rPr lang="en-US" sz="1199" dirty="0" err="1">
                <a:solidFill>
                  <a:srgbClr val="00B050"/>
                </a:solidFill>
              </a:rPr>
              <a:t>getRegionsContacted</a:t>
            </a:r>
            <a:r>
              <a:rPr lang="en-US" sz="1199" dirty="0"/>
              <a:t>();</a:t>
            </a:r>
          </a:p>
          <a:p>
            <a:endParaRPr lang="en-US" sz="1200" dirty="0"/>
          </a:p>
          <a:p>
            <a:r>
              <a:rPr lang="en-US" sz="1200" dirty="0"/>
              <a:t>    string </a:t>
            </a:r>
            <a:r>
              <a:rPr lang="en-US" sz="1200" dirty="0" err="1"/>
              <a:t>asString</a:t>
            </a:r>
            <a:r>
              <a:rPr lang="en-US" sz="1200" dirty="0"/>
              <a:t> = </a:t>
            </a:r>
            <a:r>
              <a:rPr lang="en-US" sz="1200" dirty="0" err="1"/>
              <a:t>cosmosException.toString</a:t>
            </a:r>
            <a:r>
              <a:rPr lang="en-US" sz="1200" dirty="0"/>
              <a:t>();	</a:t>
            </a:r>
          </a:p>
          <a:p>
            <a:r>
              <a:rPr lang="en-US" sz="1200" dirty="0"/>
              <a:t>}</a:t>
            </a:r>
          </a:p>
        </p:txBody>
      </p:sp>
      <p:sp>
        <p:nvSpPr>
          <p:cNvPr id="9" name="Text Placeholder 2">
            <a:extLst>
              <a:ext uri="{FF2B5EF4-FFF2-40B4-BE49-F238E27FC236}">
                <a16:creationId xmlns:a16="http://schemas.microsoft.com/office/drawing/2014/main" id="{CC66F859-BECE-4F90-8EB9-CBCFD17E4E68}"/>
              </a:ext>
            </a:extLst>
          </p:cNvPr>
          <p:cNvSpPr>
            <a:spLocks noGrp="1"/>
          </p:cNvSpPr>
          <p:nvPr>
            <p:ph type="body" sz="quarter" idx="10"/>
          </p:nvPr>
        </p:nvSpPr>
        <p:spPr>
          <a:xfrm>
            <a:off x="588965" y="1338139"/>
            <a:ext cx="4040185" cy="3477875"/>
          </a:xfrm>
        </p:spPr>
        <p:txBody>
          <a:bodyPr/>
          <a:lstStyle/>
          <a:p>
            <a:r>
              <a:rPr lang="en-US" dirty="0"/>
              <a:t>Both Java and .NET expose diagnostic information.</a:t>
            </a:r>
          </a:p>
          <a:p>
            <a:endParaRPr lang="en-US" dirty="0"/>
          </a:p>
          <a:p>
            <a:r>
              <a:rPr lang="en-US" dirty="0"/>
              <a:t>Includes all service interactions, time spent on the SDK (serialization or initialization), server side latency, and connectivity troubleshooting.</a:t>
            </a:r>
          </a:p>
        </p:txBody>
      </p:sp>
    </p:spTree>
    <p:extLst>
      <p:ext uri="{BB962C8B-B14F-4D97-AF65-F5344CB8AC3E}">
        <p14:creationId xmlns:p14="http://schemas.microsoft.com/office/powerpoint/2010/main" val="1239596841"/>
      </p:ext>
    </p:extLst>
  </p:cSld>
  <p:clrMapOvr>
    <a:masterClrMapping/>
  </p:clrMapOvr>
  <p:transition advTm="80486">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2B78-F034-402B-8826-7AED73B7DAC4}"/>
              </a:ext>
            </a:extLst>
          </p:cNvPr>
          <p:cNvSpPr>
            <a:spLocks noGrp="1"/>
          </p:cNvSpPr>
          <p:nvPr>
            <p:ph type="title"/>
          </p:nvPr>
        </p:nvSpPr>
        <p:spPr/>
        <p:txBody>
          <a:bodyPr/>
          <a:lstStyle/>
          <a:p>
            <a:r>
              <a:rPr lang="en-US" dirty="0"/>
              <a:t>On the client</a:t>
            </a:r>
          </a:p>
        </p:txBody>
      </p:sp>
    </p:spTree>
    <p:extLst>
      <p:ext uri="{BB962C8B-B14F-4D97-AF65-F5344CB8AC3E}">
        <p14:creationId xmlns:p14="http://schemas.microsoft.com/office/powerpoint/2010/main" val="2251240047"/>
      </p:ext>
    </p:extLst>
  </p:cSld>
  <p:clrMapOvr>
    <a:masterClrMapping/>
  </p:clrMapOvr>
  <mc:AlternateContent xmlns:mc="http://schemas.openxmlformats.org/markup-compatibility/2006" xmlns:p14="http://schemas.microsoft.com/office/powerpoint/2010/main">
    <mc:Choice Requires="p14">
      <p:transition spd="med" p14:dur="700" advTm="8917">
        <p:fade/>
      </p:transition>
    </mc:Choice>
    <mc:Fallback xmlns="">
      <p:transition spd="med" advTm="8917">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dirty="0"/>
              <a:t>High latency – cold start</a:t>
            </a:r>
          </a:p>
        </p:txBody>
      </p:sp>
      <p:cxnSp>
        <p:nvCxnSpPr>
          <p:cNvPr id="4" name="Connector: Elbow 3">
            <a:extLst>
              <a:ext uri="{FF2B5EF4-FFF2-40B4-BE49-F238E27FC236}">
                <a16:creationId xmlns:a16="http://schemas.microsoft.com/office/drawing/2014/main" id="{B2411B7D-2F60-490E-BEB6-7EEA9FEE67A4}"/>
              </a:ext>
            </a:extLst>
          </p:cNvPr>
          <p:cNvCxnSpPr>
            <a:cxnSpLocks/>
            <a:stCxn id="30" idx="0"/>
            <a:endCxn id="36" idx="1"/>
          </p:cNvCxnSpPr>
          <p:nvPr/>
        </p:nvCxnSpPr>
        <p:spPr>
          <a:xfrm rot="5400000" flipH="1" flipV="1">
            <a:off x="2856156" y="1761969"/>
            <a:ext cx="761457" cy="4760375"/>
          </a:xfrm>
          <a:prstGeom prst="bentConnector2">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E868D54-C743-41B2-A566-2981225FB3BC}"/>
              </a:ext>
            </a:extLst>
          </p:cNvPr>
          <p:cNvSpPr/>
          <p:nvPr/>
        </p:nvSpPr>
        <p:spPr>
          <a:xfrm>
            <a:off x="9599801" y="2542394"/>
            <a:ext cx="1602297" cy="2902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5E1A947-AB82-4142-96B6-D7131E8F55AB}"/>
              </a:ext>
            </a:extLst>
          </p:cNvPr>
          <p:cNvSpPr/>
          <p:nvPr/>
        </p:nvSpPr>
        <p:spPr>
          <a:xfrm>
            <a:off x="10178939" y="2987014"/>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0" name="Oval 9">
            <a:extLst>
              <a:ext uri="{FF2B5EF4-FFF2-40B4-BE49-F238E27FC236}">
                <a16:creationId xmlns:a16="http://schemas.microsoft.com/office/drawing/2014/main" id="{3207A379-CA4D-4390-AE75-FA12830363CA}"/>
              </a:ext>
            </a:extLst>
          </p:cNvPr>
          <p:cNvSpPr/>
          <p:nvPr/>
        </p:nvSpPr>
        <p:spPr>
          <a:xfrm>
            <a:off x="9977605" y="3518143"/>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2" name="Oval 11">
            <a:extLst>
              <a:ext uri="{FF2B5EF4-FFF2-40B4-BE49-F238E27FC236}">
                <a16:creationId xmlns:a16="http://schemas.microsoft.com/office/drawing/2014/main" id="{DB46A855-AE99-471B-A97B-EA107DD5F9BE}"/>
              </a:ext>
            </a:extLst>
          </p:cNvPr>
          <p:cNvSpPr/>
          <p:nvPr/>
        </p:nvSpPr>
        <p:spPr>
          <a:xfrm>
            <a:off x="9977606" y="4105376"/>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4" name="Oval 13">
            <a:extLst>
              <a:ext uri="{FF2B5EF4-FFF2-40B4-BE49-F238E27FC236}">
                <a16:creationId xmlns:a16="http://schemas.microsoft.com/office/drawing/2014/main" id="{576ABAA9-29A7-4CC9-8528-6773B93E0902}"/>
              </a:ext>
            </a:extLst>
          </p:cNvPr>
          <p:cNvSpPr/>
          <p:nvPr/>
        </p:nvSpPr>
        <p:spPr>
          <a:xfrm>
            <a:off x="10220587" y="4656079"/>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30" name="Oval 29">
            <a:extLst>
              <a:ext uri="{FF2B5EF4-FFF2-40B4-BE49-F238E27FC236}">
                <a16:creationId xmlns:a16="http://schemas.microsoft.com/office/drawing/2014/main" id="{7B8E424A-A68D-4745-B9FD-D49A50742864}"/>
              </a:ext>
            </a:extLst>
          </p:cNvPr>
          <p:cNvSpPr/>
          <p:nvPr/>
        </p:nvSpPr>
        <p:spPr>
          <a:xfrm>
            <a:off x="466609" y="4522884"/>
            <a:ext cx="780176" cy="6629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a:t>
            </a:r>
          </a:p>
        </p:txBody>
      </p:sp>
      <p:sp>
        <p:nvSpPr>
          <p:cNvPr id="32" name="Rectangle 31">
            <a:extLst>
              <a:ext uri="{FF2B5EF4-FFF2-40B4-BE49-F238E27FC236}">
                <a16:creationId xmlns:a16="http://schemas.microsoft.com/office/drawing/2014/main" id="{EB496757-2421-40A6-8A27-ABBCA6F888ED}"/>
              </a:ext>
            </a:extLst>
          </p:cNvPr>
          <p:cNvSpPr/>
          <p:nvPr/>
        </p:nvSpPr>
        <p:spPr>
          <a:xfrm>
            <a:off x="1941639" y="3350367"/>
            <a:ext cx="1543574" cy="822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 info</a:t>
            </a:r>
          </a:p>
        </p:txBody>
      </p:sp>
      <p:sp>
        <p:nvSpPr>
          <p:cNvPr id="34" name="Rectangle 33">
            <a:extLst>
              <a:ext uri="{FF2B5EF4-FFF2-40B4-BE49-F238E27FC236}">
                <a16:creationId xmlns:a16="http://schemas.microsoft.com/office/drawing/2014/main" id="{82EC77B3-C106-4BBC-B089-E4E67EB32FF8}"/>
              </a:ext>
            </a:extLst>
          </p:cNvPr>
          <p:cNvSpPr/>
          <p:nvPr/>
        </p:nvSpPr>
        <p:spPr>
          <a:xfrm>
            <a:off x="3729892" y="3363621"/>
            <a:ext cx="1543574" cy="822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info</a:t>
            </a:r>
          </a:p>
        </p:txBody>
      </p:sp>
      <p:sp>
        <p:nvSpPr>
          <p:cNvPr id="36" name="Rectangle 35">
            <a:extLst>
              <a:ext uri="{FF2B5EF4-FFF2-40B4-BE49-F238E27FC236}">
                <a16:creationId xmlns:a16="http://schemas.microsoft.com/office/drawing/2014/main" id="{829BF5BC-F187-4E3F-886D-8E95A139BBEA}"/>
              </a:ext>
            </a:extLst>
          </p:cNvPr>
          <p:cNvSpPr/>
          <p:nvPr/>
        </p:nvSpPr>
        <p:spPr>
          <a:xfrm>
            <a:off x="5617072" y="3350366"/>
            <a:ext cx="1543574" cy="822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Routing info</a:t>
            </a:r>
          </a:p>
        </p:txBody>
      </p:sp>
      <p:cxnSp>
        <p:nvCxnSpPr>
          <p:cNvPr id="38" name="Straight Arrow Connector 37">
            <a:extLst>
              <a:ext uri="{FF2B5EF4-FFF2-40B4-BE49-F238E27FC236}">
                <a16:creationId xmlns:a16="http://schemas.microsoft.com/office/drawing/2014/main" id="{AC36DC1F-946A-4C93-96FD-0D527FCA29FF}"/>
              </a:ext>
            </a:extLst>
          </p:cNvPr>
          <p:cNvCxnSpPr>
            <a:cxnSpLocks/>
            <a:stCxn id="32" idx="0"/>
          </p:cNvCxnSpPr>
          <p:nvPr/>
        </p:nvCxnSpPr>
        <p:spPr>
          <a:xfrm flipV="1">
            <a:off x="2713426" y="2542395"/>
            <a:ext cx="1150725" cy="807972"/>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C666F39-D761-4938-8249-BF29C37E9496}"/>
              </a:ext>
            </a:extLst>
          </p:cNvPr>
          <p:cNvCxnSpPr>
            <a:cxnSpLocks/>
          </p:cNvCxnSpPr>
          <p:nvPr/>
        </p:nvCxnSpPr>
        <p:spPr>
          <a:xfrm flipV="1">
            <a:off x="4761773" y="2634674"/>
            <a:ext cx="0" cy="715692"/>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3B499A6-4063-48B5-8264-B9602561683B}"/>
              </a:ext>
            </a:extLst>
          </p:cNvPr>
          <p:cNvCxnSpPr>
            <a:cxnSpLocks/>
          </p:cNvCxnSpPr>
          <p:nvPr/>
        </p:nvCxnSpPr>
        <p:spPr>
          <a:xfrm flipH="1" flipV="1">
            <a:off x="5617072" y="2542394"/>
            <a:ext cx="822499" cy="695765"/>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8BB0BB8C-0A60-4053-B902-90F308D8D694}"/>
              </a:ext>
            </a:extLst>
          </p:cNvPr>
          <p:cNvSpPr/>
          <p:nvPr/>
        </p:nvSpPr>
        <p:spPr>
          <a:xfrm>
            <a:off x="3832598" y="5253296"/>
            <a:ext cx="1325461" cy="761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Cache</a:t>
            </a:r>
          </a:p>
        </p:txBody>
      </p:sp>
      <p:cxnSp>
        <p:nvCxnSpPr>
          <p:cNvPr id="46" name="Connector: Elbow 45">
            <a:extLst>
              <a:ext uri="{FF2B5EF4-FFF2-40B4-BE49-F238E27FC236}">
                <a16:creationId xmlns:a16="http://schemas.microsoft.com/office/drawing/2014/main" id="{630DEFFF-0EDE-4807-BE00-60D0525581DC}"/>
              </a:ext>
            </a:extLst>
          </p:cNvPr>
          <p:cNvCxnSpPr>
            <a:cxnSpLocks/>
            <a:stCxn id="32" idx="2"/>
            <a:endCxn id="44" idx="1"/>
          </p:cNvCxnSpPr>
          <p:nvPr/>
        </p:nvCxnSpPr>
        <p:spPr>
          <a:xfrm rot="16200000" flipH="1">
            <a:off x="2542244" y="4343670"/>
            <a:ext cx="1461537" cy="1119172"/>
          </a:xfrm>
          <a:prstGeom prst="bentConnector2">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90A0E86F-18A9-4B5C-9F3C-EDD812700F63}"/>
              </a:ext>
            </a:extLst>
          </p:cNvPr>
          <p:cNvCxnSpPr>
            <a:cxnSpLocks/>
            <a:stCxn id="36" idx="2"/>
            <a:endCxn id="44" idx="3"/>
          </p:cNvCxnSpPr>
          <p:nvPr/>
        </p:nvCxnSpPr>
        <p:spPr>
          <a:xfrm rot="5400000">
            <a:off x="5042690" y="4287856"/>
            <a:ext cx="1461538" cy="1230800"/>
          </a:xfrm>
          <a:prstGeom prst="bentConnector2">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B1C51241-1D33-44D5-B969-AED205BE3041}"/>
              </a:ext>
            </a:extLst>
          </p:cNvPr>
          <p:cNvCxnSpPr>
            <a:cxnSpLocks/>
            <a:stCxn id="34" idx="2"/>
            <a:endCxn id="44" idx="0"/>
          </p:cNvCxnSpPr>
          <p:nvPr/>
        </p:nvCxnSpPr>
        <p:spPr>
          <a:xfrm rot="5400000">
            <a:off x="3964727" y="4716344"/>
            <a:ext cx="1067554" cy="6350"/>
          </a:xfrm>
          <a:prstGeom prst="bentConnector3">
            <a:avLst>
              <a:gd name="adj1" fmla="val 50000"/>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C26F946-6963-410E-8D64-791D5F844F9F}"/>
              </a:ext>
            </a:extLst>
          </p:cNvPr>
          <p:cNvCxnSpPr>
            <a:cxnSpLocks/>
            <a:stCxn id="36" idx="3"/>
            <a:endCxn id="10" idx="2"/>
          </p:cNvCxnSpPr>
          <p:nvPr/>
        </p:nvCxnSpPr>
        <p:spPr>
          <a:xfrm flipV="1">
            <a:off x="7160646" y="3755656"/>
            <a:ext cx="2816959" cy="5771"/>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4C2BF5E7-E5FC-496A-B688-71DC07C09A13}"/>
              </a:ext>
            </a:extLst>
          </p:cNvPr>
          <p:cNvSpPr txBox="1"/>
          <p:nvPr/>
        </p:nvSpPr>
        <p:spPr>
          <a:xfrm>
            <a:off x="8294128" y="3267568"/>
            <a:ext cx="534185" cy="369332"/>
          </a:xfrm>
          <a:prstGeom prst="rect">
            <a:avLst/>
          </a:prstGeom>
          <a:noFill/>
        </p:spPr>
        <p:txBody>
          <a:bodyPr wrap="none" rtlCol="0">
            <a:spAutoFit/>
          </a:bodyPr>
          <a:lstStyle/>
          <a:p>
            <a:r>
              <a:rPr lang="en-US" dirty="0"/>
              <a:t>TCP</a:t>
            </a:r>
          </a:p>
        </p:txBody>
      </p:sp>
      <p:pic>
        <p:nvPicPr>
          <p:cNvPr id="56" name="Graphic 55" descr="Server outline">
            <a:extLst>
              <a:ext uri="{FF2B5EF4-FFF2-40B4-BE49-F238E27FC236}">
                <a16:creationId xmlns:a16="http://schemas.microsoft.com/office/drawing/2014/main" id="{9194A10D-5E3B-4D09-BB4B-E7A48E59B5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874493" y="957875"/>
            <a:ext cx="1689912" cy="1689912"/>
          </a:xfrm>
          <a:prstGeom prst="rect">
            <a:avLst/>
          </a:prstGeom>
        </p:spPr>
      </p:pic>
      <p:sp>
        <p:nvSpPr>
          <p:cNvPr id="58" name="TextBox 57">
            <a:extLst>
              <a:ext uri="{FF2B5EF4-FFF2-40B4-BE49-F238E27FC236}">
                <a16:creationId xmlns:a16="http://schemas.microsoft.com/office/drawing/2014/main" id="{3A4E7985-2815-41A9-9746-DBADA45ED73B}"/>
              </a:ext>
            </a:extLst>
          </p:cNvPr>
          <p:cNvSpPr txBox="1"/>
          <p:nvPr/>
        </p:nvSpPr>
        <p:spPr>
          <a:xfrm>
            <a:off x="5656898" y="1782865"/>
            <a:ext cx="1000787" cy="369332"/>
          </a:xfrm>
          <a:prstGeom prst="rect">
            <a:avLst/>
          </a:prstGeom>
          <a:noFill/>
        </p:spPr>
        <p:txBody>
          <a:bodyPr wrap="none" rtlCol="0">
            <a:spAutoFit/>
          </a:bodyPr>
          <a:lstStyle/>
          <a:p>
            <a:r>
              <a:rPr lang="en-US" dirty="0"/>
              <a:t>Gateway</a:t>
            </a:r>
          </a:p>
        </p:txBody>
      </p:sp>
    </p:spTree>
    <p:extLst>
      <p:ext uri="{BB962C8B-B14F-4D97-AF65-F5344CB8AC3E}">
        <p14:creationId xmlns:p14="http://schemas.microsoft.com/office/powerpoint/2010/main" val="349743159"/>
      </p:ext>
    </p:extLst>
  </p:cSld>
  <p:clrMapOvr>
    <a:masterClrMapping/>
  </p:clrMapOvr>
  <p:transition advTm="66019">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FDAB0EC-2335-4848-B7C5-146360A4DCB7}"/>
              </a:ext>
            </a:extLst>
          </p:cNvPr>
          <p:cNvSpPr/>
          <p:nvPr/>
        </p:nvSpPr>
        <p:spPr bwMode="auto">
          <a:xfrm>
            <a:off x="906162" y="1902941"/>
            <a:ext cx="10495006" cy="194412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Region 1</a:t>
            </a:r>
          </a:p>
        </p:txBody>
      </p:sp>
      <p:sp>
        <p:nvSpPr>
          <p:cNvPr id="9" name="Rectangle 8">
            <a:extLst>
              <a:ext uri="{FF2B5EF4-FFF2-40B4-BE49-F238E27FC236}">
                <a16:creationId xmlns:a16="http://schemas.microsoft.com/office/drawing/2014/main" id="{737F9362-2E25-4250-B3FA-99D7DCFCF900}"/>
              </a:ext>
            </a:extLst>
          </p:cNvPr>
          <p:cNvSpPr/>
          <p:nvPr/>
        </p:nvSpPr>
        <p:spPr bwMode="auto">
          <a:xfrm>
            <a:off x="906162" y="3999470"/>
            <a:ext cx="10495006" cy="194412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Region 2</a:t>
            </a:r>
          </a:p>
        </p:txBody>
      </p:sp>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dirty="0"/>
              <a:t>High latency – regional preference</a:t>
            </a:r>
          </a:p>
        </p:txBody>
      </p:sp>
      <p:sp>
        <p:nvSpPr>
          <p:cNvPr id="11" name="Rectangle 10">
            <a:extLst>
              <a:ext uri="{FF2B5EF4-FFF2-40B4-BE49-F238E27FC236}">
                <a16:creationId xmlns:a16="http://schemas.microsoft.com/office/drawing/2014/main" id="{2A227BCE-F7AB-4F9F-BFD3-AE102407DEC2}"/>
              </a:ext>
            </a:extLst>
          </p:cNvPr>
          <p:cNvSpPr/>
          <p:nvPr/>
        </p:nvSpPr>
        <p:spPr bwMode="auto">
          <a:xfrm>
            <a:off x="9086335" y="1985319"/>
            <a:ext cx="2100649" cy="38553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3" name="Graphic 2">
            <a:extLst>
              <a:ext uri="{FF2B5EF4-FFF2-40B4-BE49-F238E27FC236}">
                <a16:creationId xmlns:a16="http://schemas.microsoft.com/office/drawing/2014/main" id="{B639D91E-81B2-430D-8C91-76767CE95F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98309" y="2183210"/>
            <a:ext cx="1342685" cy="1342685"/>
          </a:xfrm>
          <a:prstGeom prst="rect">
            <a:avLst/>
          </a:prstGeom>
        </p:spPr>
      </p:pic>
      <p:pic>
        <p:nvPicPr>
          <p:cNvPr id="5" name="Graphic 4">
            <a:extLst>
              <a:ext uri="{FF2B5EF4-FFF2-40B4-BE49-F238E27FC236}">
                <a16:creationId xmlns:a16="http://schemas.microsoft.com/office/drawing/2014/main" id="{EDFBE112-79BA-4DD0-9699-825AA118E9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03023" y="4153773"/>
            <a:ext cx="1533256" cy="1533256"/>
          </a:xfrm>
          <a:prstGeom prst="rect">
            <a:avLst/>
          </a:prstGeom>
        </p:spPr>
      </p:pic>
      <p:pic>
        <p:nvPicPr>
          <p:cNvPr id="13" name="Graphic 12" descr="Web design outline">
            <a:extLst>
              <a:ext uri="{FF2B5EF4-FFF2-40B4-BE49-F238E27FC236}">
                <a16:creationId xmlns:a16="http://schemas.microsoft.com/office/drawing/2014/main" id="{F56A5A98-A4B7-4E4E-B412-8F4CA96C34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5493" y="2312589"/>
            <a:ext cx="1317268" cy="1317268"/>
          </a:xfrm>
          <a:prstGeom prst="rect">
            <a:avLst/>
          </a:prstGeom>
        </p:spPr>
      </p:pic>
      <p:pic>
        <p:nvPicPr>
          <p:cNvPr id="15" name="Graphic 14" descr="Web design outline">
            <a:extLst>
              <a:ext uri="{FF2B5EF4-FFF2-40B4-BE49-F238E27FC236}">
                <a16:creationId xmlns:a16="http://schemas.microsoft.com/office/drawing/2014/main" id="{358EA221-C732-4DF0-B80D-2684424CC2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5493" y="4523359"/>
            <a:ext cx="1317268" cy="1317268"/>
          </a:xfrm>
          <a:prstGeom prst="rect">
            <a:avLst/>
          </a:prstGeom>
        </p:spPr>
      </p:pic>
    </p:spTree>
    <p:extLst>
      <p:ext uri="{BB962C8B-B14F-4D97-AF65-F5344CB8AC3E}">
        <p14:creationId xmlns:p14="http://schemas.microsoft.com/office/powerpoint/2010/main" val="1612694550"/>
      </p:ext>
    </p:extLst>
  </p:cSld>
  <p:clrMapOvr>
    <a:masterClrMapping/>
  </p:clrMapOvr>
  <p:transition advTm="33343">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FDAB0EC-2335-4848-B7C5-146360A4DCB7}"/>
              </a:ext>
            </a:extLst>
          </p:cNvPr>
          <p:cNvSpPr/>
          <p:nvPr/>
        </p:nvSpPr>
        <p:spPr bwMode="auto">
          <a:xfrm>
            <a:off x="906162" y="1902941"/>
            <a:ext cx="10495006" cy="194412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Region 1</a:t>
            </a:r>
          </a:p>
        </p:txBody>
      </p:sp>
      <p:sp>
        <p:nvSpPr>
          <p:cNvPr id="9" name="Rectangle 8">
            <a:extLst>
              <a:ext uri="{FF2B5EF4-FFF2-40B4-BE49-F238E27FC236}">
                <a16:creationId xmlns:a16="http://schemas.microsoft.com/office/drawing/2014/main" id="{737F9362-2E25-4250-B3FA-99D7DCFCF900}"/>
              </a:ext>
            </a:extLst>
          </p:cNvPr>
          <p:cNvSpPr/>
          <p:nvPr/>
        </p:nvSpPr>
        <p:spPr bwMode="auto">
          <a:xfrm>
            <a:off x="906162" y="3999470"/>
            <a:ext cx="10495006" cy="194412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Region 2</a:t>
            </a:r>
          </a:p>
        </p:txBody>
      </p:sp>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dirty="0"/>
              <a:t>High latency – regional preference</a:t>
            </a:r>
          </a:p>
        </p:txBody>
      </p:sp>
      <p:sp>
        <p:nvSpPr>
          <p:cNvPr id="11" name="Rectangle 10">
            <a:extLst>
              <a:ext uri="{FF2B5EF4-FFF2-40B4-BE49-F238E27FC236}">
                <a16:creationId xmlns:a16="http://schemas.microsoft.com/office/drawing/2014/main" id="{2A227BCE-F7AB-4F9F-BFD3-AE102407DEC2}"/>
              </a:ext>
            </a:extLst>
          </p:cNvPr>
          <p:cNvSpPr/>
          <p:nvPr/>
        </p:nvSpPr>
        <p:spPr bwMode="auto">
          <a:xfrm>
            <a:off x="9086335" y="1985319"/>
            <a:ext cx="2100649" cy="38553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3" name="Graphic 2">
            <a:extLst>
              <a:ext uri="{FF2B5EF4-FFF2-40B4-BE49-F238E27FC236}">
                <a16:creationId xmlns:a16="http://schemas.microsoft.com/office/drawing/2014/main" id="{B639D91E-81B2-430D-8C91-76767CE95F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98309" y="2183210"/>
            <a:ext cx="1342685" cy="1342685"/>
          </a:xfrm>
          <a:prstGeom prst="rect">
            <a:avLst/>
          </a:prstGeom>
        </p:spPr>
      </p:pic>
      <p:pic>
        <p:nvPicPr>
          <p:cNvPr id="5" name="Graphic 4">
            <a:extLst>
              <a:ext uri="{FF2B5EF4-FFF2-40B4-BE49-F238E27FC236}">
                <a16:creationId xmlns:a16="http://schemas.microsoft.com/office/drawing/2014/main" id="{EDFBE112-79BA-4DD0-9699-825AA118E9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03023" y="4153773"/>
            <a:ext cx="1533256" cy="1533256"/>
          </a:xfrm>
          <a:prstGeom prst="rect">
            <a:avLst/>
          </a:prstGeom>
        </p:spPr>
      </p:pic>
      <p:pic>
        <p:nvPicPr>
          <p:cNvPr id="13" name="Graphic 12" descr="Web design outline">
            <a:extLst>
              <a:ext uri="{FF2B5EF4-FFF2-40B4-BE49-F238E27FC236}">
                <a16:creationId xmlns:a16="http://schemas.microsoft.com/office/drawing/2014/main" id="{F56A5A98-A4B7-4E4E-B412-8F4CA96C34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5493" y="2312589"/>
            <a:ext cx="1317268" cy="1317268"/>
          </a:xfrm>
          <a:prstGeom prst="rect">
            <a:avLst/>
          </a:prstGeom>
        </p:spPr>
      </p:pic>
      <p:pic>
        <p:nvPicPr>
          <p:cNvPr id="15" name="Graphic 14" descr="Web design outline">
            <a:extLst>
              <a:ext uri="{FF2B5EF4-FFF2-40B4-BE49-F238E27FC236}">
                <a16:creationId xmlns:a16="http://schemas.microsoft.com/office/drawing/2014/main" id="{358EA221-C732-4DF0-B80D-2684424CC2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5493" y="4523359"/>
            <a:ext cx="1317268" cy="1317268"/>
          </a:xfrm>
          <a:prstGeom prst="rect">
            <a:avLst/>
          </a:prstGeom>
        </p:spPr>
      </p:pic>
      <p:sp>
        <p:nvSpPr>
          <p:cNvPr id="16" name="Arrow: Right 15">
            <a:extLst>
              <a:ext uri="{FF2B5EF4-FFF2-40B4-BE49-F238E27FC236}">
                <a16:creationId xmlns:a16="http://schemas.microsoft.com/office/drawing/2014/main" id="{6CD885E7-D886-40D4-9AA1-F552913EF488}"/>
              </a:ext>
            </a:extLst>
          </p:cNvPr>
          <p:cNvSpPr/>
          <p:nvPr/>
        </p:nvSpPr>
        <p:spPr bwMode="auto">
          <a:xfrm>
            <a:off x="2627372" y="2620085"/>
            <a:ext cx="6766326" cy="702276"/>
          </a:xfrm>
          <a:prstGeom prst="rightArrow">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7" name="Arrow: Bent-Up 16">
            <a:extLst>
              <a:ext uri="{FF2B5EF4-FFF2-40B4-BE49-F238E27FC236}">
                <a16:creationId xmlns:a16="http://schemas.microsoft.com/office/drawing/2014/main" id="{9F599BBF-7DF3-4B2B-AFE6-912C64B582F2}"/>
              </a:ext>
            </a:extLst>
          </p:cNvPr>
          <p:cNvSpPr/>
          <p:nvPr/>
        </p:nvSpPr>
        <p:spPr bwMode="auto">
          <a:xfrm>
            <a:off x="2627372" y="2787478"/>
            <a:ext cx="1317268" cy="2616544"/>
          </a:xfrm>
          <a:prstGeom prst="bentUpArrow">
            <a:avLst>
              <a:gd name="adj1" fmla="val 25000"/>
              <a:gd name="adj2" fmla="val 25926"/>
              <a:gd name="adj3" fmla="val 25000"/>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9" name="Graphic 18" descr="Warning with solid fill">
            <a:extLst>
              <a:ext uri="{FF2B5EF4-FFF2-40B4-BE49-F238E27FC236}">
                <a16:creationId xmlns:a16="http://schemas.microsoft.com/office/drawing/2014/main" id="{835926E1-DAF5-46C4-A596-9F6E7841067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627372" y="4149716"/>
            <a:ext cx="664240" cy="664240"/>
          </a:xfrm>
          <a:prstGeom prst="rect">
            <a:avLst/>
          </a:prstGeom>
        </p:spPr>
      </p:pic>
    </p:spTree>
    <p:extLst>
      <p:ext uri="{BB962C8B-B14F-4D97-AF65-F5344CB8AC3E}">
        <p14:creationId xmlns:p14="http://schemas.microsoft.com/office/powerpoint/2010/main" val="3860920422"/>
      </p:ext>
    </p:extLst>
  </p:cSld>
  <p:clrMapOvr>
    <a:masterClrMapping/>
  </p:clrMapOvr>
  <p:transition advTm="102">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dirty="0"/>
              <a:t>High latency – regional preference</a:t>
            </a:r>
          </a:p>
        </p:txBody>
      </p:sp>
      <p:sp>
        <p:nvSpPr>
          <p:cNvPr id="4" name="TextBox 3">
            <a:extLst>
              <a:ext uri="{FF2B5EF4-FFF2-40B4-BE49-F238E27FC236}">
                <a16:creationId xmlns:a16="http://schemas.microsoft.com/office/drawing/2014/main" id="{E5F9B21D-859E-4337-B9FF-CA558DC97519}"/>
              </a:ext>
            </a:extLst>
          </p:cNvPr>
          <p:cNvSpPr txBox="1"/>
          <p:nvPr/>
        </p:nvSpPr>
        <p:spPr>
          <a:xfrm>
            <a:off x="2194975" y="2637213"/>
            <a:ext cx="8603673" cy="1723549"/>
          </a:xfrm>
          <a:prstGeom prst="rect">
            <a:avLst/>
          </a:prstGeom>
        </p:spPr>
        <p:txBody>
          <a:bodyPr vert="horz" wrap="square" lIns="0" tIns="0" rIns="0" bIns="0" rtlCol="0">
            <a:spAutoFit/>
          </a:bodyPr>
          <a:lstStyle>
            <a:lvl1pPr marR="0" indent="0" defTabSz="932742" fontAlgn="auto">
              <a:lnSpc>
                <a:spcPct val="100000"/>
              </a:lnSpc>
              <a:spcBef>
                <a:spcPct val="20000"/>
              </a:spcBef>
              <a:spcAft>
                <a:spcPts val="0"/>
              </a:spcAft>
              <a:buClrTx/>
              <a:buSzPct val="90000"/>
              <a:buFont typeface="Wingdings" panose="05000000000000000000" pitchFamily="2" charset="2"/>
              <a:buNone/>
              <a:tabLst/>
              <a:defRPr sz="1200" spc="0" baseline="0">
                <a:solidFill>
                  <a:srgbClr val="2F2F2F"/>
                </a:solidFill>
                <a:latin typeface="Consolas" panose="020B0609020204030204" pitchFamily="49" charset="0"/>
                <a:cs typeface="Consolas" panose="020B0609020204030204" pitchFamily="49" charset="0"/>
              </a:defRPr>
            </a:lvl1pPr>
            <a:lvl2pPr marL="346449" marR="0" indent="0" defTabSz="932742" fontAlgn="auto">
              <a:lnSpc>
                <a:spcPct val="100000"/>
              </a:lnSpc>
              <a:spcBef>
                <a:spcPct val="20000"/>
              </a:spcBef>
              <a:spcAft>
                <a:spcPts val="0"/>
              </a:spcAft>
              <a:buClrTx/>
              <a:buSzPct val="90000"/>
              <a:buFont typeface="Wingdings" panose="05000000000000000000" pitchFamily="2" charset="2"/>
              <a:buNone/>
              <a:tabLst/>
              <a:defRPr sz="2399"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marR="0" indent="0" defTabSz="932742" fontAlgn="auto">
              <a:lnSpc>
                <a:spcPct val="100000"/>
              </a:lnSpc>
              <a:spcBef>
                <a:spcPct val="20000"/>
              </a:spcBef>
              <a:spcAft>
                <a:spcPts val="0"/>
              </a:spcAft>
              <a:buClrTx/>
              <a:buSzPct val="90000"/>
              <a:buFont typeface="Wingdings" panose="05000000000000000000" pitchFamily="2" charset="2"/>
              <a:buNone/>
              <a:tabLst/>
              <a:defRPr sz="1999"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marR="0" indent="0" defTabSz="932742" fontAlgn="auto">
              <a:lnSpc>
                <a:spcPct val="100000"/>
              </a:lnSpc>
              <a:spcBef>
                <a:spcPct val="20000"/>
              </a:spcBef>
              <a:spcAft>
                <a:spcPts val="0"/>
              </a:spcAft>
              <a:buClrTx/>
              <a:buSzPct val="90000"/>
              <a:buFont typeface="Wingdings" panose="05000000000000000000" pitchFamily="2" charset="2"/>
              <a:buNone/>
              <a:tabLst/>
              <a:defRPr sz="1799"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marR="0" indent="0" defTabSz="932742" fontAlgn="auto">
              <a:lnSpc>
                <a:spcPct val="100000"/>
              </a:lnSpc>
              <a:spcBef>
                <a:spcPct val="20000"/>
              </a:spcBef>
              <a:spcAft>
                <a:spcPts val="0"/>
              </a:spcAft>
              <a:buClrTx/>
              <a:buSzPct val="90000"/>
              <a:buFont typeface="Wingdings" panose="05000000000000000000" pitchFamily="2" charset="2"/>
              <a:buNone/>
              <a:tabLst/>
              <a:defRPr sz="1799"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sz="1600" dirty="0"/>
              <a:t>{</a:t>
            </a:r>
          </a:p>
          <a:p>
            <a:r>
              <a:rPr lang="en-US" sz="1600" dirty="0"/>
              <a:t>    "name": "</a:t>
            </a:r>
            <a:r>
              <a:rPr lang="en-US" sz="1600" dirty="0" err="1"/>
              <a:t>Microsoft.Azure.Documents.ServerStoreModel</a:t>
            </a:r>
            <a:r>
              <a:rPr lang="en-US" sz="1600" dirty="0"/>
              <a:t> Transport Request",</a:t>
            </a:r>
          </a:p>
          <a:p>
            <a:r>
              <a:rPr lang="en-US" sz="1600" dirty="0"/>
              <a:t>    "id": "0e026cca-15d3-4cf6-bb07-48be02e1e82e",</a:t>
            </a:r>
          </a:p>
          <a:p>
            <a:r>
              <a:rPr lang="en-US" sz="1600" dirty="0"/>
              <a:t>    "start time": "12: 58: 20: 032",</a:t>
            </a:r>
          </a:p>
          <a:p>
            <a:r>
              <a:rPr lang="en-US" sz="1600" dirty="0"/>
              <a:t>    "duration in milliseconds": </a:t>
            </a:r>
            <a:r>
              <a:rPr lang="en-US" sz="1600" dirty="0">
                <a:solidFill>
                  <a:srgbClr val="FF0000"/>
                </a:solidFill>
              </a:rPr>
              <a:t>1638.5957</a:t>
            </a:r>
          </a:p>
          <a:p>
            <a:r>
              <a:rPr lang="en-US" sz="1600" dirty="0"/>
              <a:t>}</a:t>
            </a:r>
          </a:p>
        </p:txBody>
      </p:sp>
    </p:spTree>
    <p:extLst>
      <p:ext uri="{BB962C8B-B14F-4D97-AF65-F5344CB8AC3E}">
        <p14:creationId xmlns:p14="http://schemas.microsoft.com/office/powerpoint/2010/main" val="85798351"/>
      </p:ext>
    </p:extLst>
  </p:cSld>
  <p:clrMapOvr>
    <a:masterClrMapping/>
  </p:clrMapOvr>
  <p:transition advTm="37240">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85FBFB8E-DB70-4351-8F74-44B8CD607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385" y="79325"/>
            <a:ext cx="9652910" cy="6595356"/>
          </a:xfrm>
          <a:prstGeom prst="rect">
            <a:avLst/>
          </a:prstGeom>
          <a:ln>
            <a:noFill/>
          </a:ln>
        </p:spPr>
      </p:pic>
    </p:spTree>
    <p:extLst>
      <p:ext uri="{BB962C8B-B14F-4D97-AF65-F5344CB8AC3E}">
        <p14:creationId xmlns:p14="http://schemas.microsoft.com/office/powerpoint/2010/main" val="1603616500"/>
      </p:ext>
    </p:extLst>
  </p:cSld>
  <p:clrMapOvr>
    <a:masterClrMapping/>
  </p:clrMapOvr>
  <p:transition advTm="79400">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856B6-5FE5-4738-B441-2348DF319B55}"/>
              </a:ext>
            </a:extLst>
          </p:cNvPr>
          <p:cNvSpPr>
            <a:spLocks noGrp="1"/>
          </p:cNvSpPr>
          <p:nvPr>
            <p:ph type="title"/>
          </p:nvPr>
        </p:nvSpPr>
        <p:spPr/>
        <p:txBody>
          <a:bodyPr/>
          <a:lstStyle/>
          <a:p>
            <a:r>
              <a:rPr lang="en-US" dirty="0"/>
              <a:t>Regional preference</a:t>
            </a:r>
          </a:p>
        </p:txBody>
      </p:sp>
      <p:sp>
        <p:nvSpPr>
          <p:cNvPr id="3" name="Text Placeholder 2">
            <a:extLst>
              <a:ext uri="{FF2B5EF4-FFF2-40B4-BE49-F238E27FC236}">
                <a16:creationId xmlns:a16="http://schemas.microsoft.com/office/drawing/2014/main" id="{86E94E2B-0530-408F-815B-7AA1136997FC}"/>
              </a:ext>
            </a:extLst>
          </p:cNvPr>
          <p:cNvSpPr>
            <a:spLocks noGrp="1"/>
          </p:cNvSpPr>
          <p:nvPr>
            <p:ph type="body" sz="quarter" idx="10"/>
          </p:nvPr>
        </p:nvSpPr>
        <p:spPr>
          <a:xfrm>
            <a:off x="588965" y="1338139"/>
            <a:ext cx="4040185" cy="3108543"/>
          </a:xfrm>
        </p:spPr>
        <p:txBody>
          <a:bodyPr/>
          <a:lstStyle/>
          <a:p>
            <a:r>
              <a:rPr lang="en-US" dirty="0"/>
              <a:t>Both Java and .NET SDKs allow the user to set regional preference upon initialization.</a:t>
            </a:r>
          </a:p>
          <a:p>
            <a:endParaRPr lang="en-US" dirty="0"/>
          </a:p>
          <a:p>
            <a:r>
              <a:rPr lang="en-US" dirty="0"/>
              <a:t>Particularly in .NET, there is an API to indicate on which Azure region the app is running on.</a:t>
            </a:r>
          </a:p>
        </p:txBody>
      </p:sp>
      <p:sp>
        <p:nvSpPr>
          <p:cNvPr id="4" name="Text Placeholder 3">
            <a:extLst>
              <a:ext uri="{FF2B5EF4-FFF2-40B4-BE49-F238E27FC236}">
                <a16:creationId xmlns:a16="http://schemas.microsoft.com/office/drawing/2014/main" id="{C7F3FCCA-58BC-43E4-A160-DD3E40C68ECB}"/>
              </a:ext>
            </a:extLst>
          </p:cNvPr>
          <p:cNvSpPr>
            <a:spLocks noGrp="1"/>
          </p:cNvSpPr>
          <p:nvPr>
            <p:ph type="body" sz="quarter" idx="13"/>
          </p:nvPr>
        </p:nvSpPr>
        <p:spPr/>
        <p:txBody>
          <a:bodyPr/>
          <a:lstStyle/>
          <a:p>
            <a:r>
              <a:rPr lang="en-US" dirty="0"/>
              <a:t>.NET</a:t>
            </a:r>
          </a:p>
        </p:txBody>
      </p:sp>
      <p:sp>
        <p:nvSpPr>
          <p:cNvPr id="5" name="Text Placeholder 4">
            <a:extLst>
              <a:ext uri="{FF2B5EF4-FFF2-40B4-BE49-F238E27FC236}">
                <a16:creationId xmlns:a16="http://schemas.microsoft.com/office/drawing/2014/main" id="{9EF911A1-1D7E-4002-9202-42707BACF724}"/>
              </a:ext>
            </a:extLst>
          </p:cNvPr>
          <p:cNvSpPr>
            <a:spLocks noGrp="1"/>
          </p:cNvSpPr>
          <p:nvPr>
            <p:ph type="body" sz="quarter" idx="11"/>
          </p:nvPr>
        </p:nvSpPr>
        <p:spPr>
          <a:xfrm>
            <a:off x="5362833" y="709187"/>
            <a:ext cx="6582032" cy="3951851"/>
          </a:xfrm>
        </p:spPr>
        <p:txBody>
          <a:bodyPr/>
          <a:lstStyle/>
          <a:p>
            <a:r>
              <a:rPr lang="en-US" sz="1200" dirty="0" err="1"/>
              <a:t>CosmosClientOptions</a:t>
            </a:r>
            <a:r>
              <a:rPr lang="en-US" sz="1200" dirty="0"/>
              <a:t> options = new </a:t>
            </a:r>
            <a:r>
              <a:rPr lang="en-US" sz="1200" dirty="0" err="1"/>
              <a:t>CosmosClientOptions</a:t>
            </a:r>
            <a:r>
              <a:rPr lang="en-US" sz="1200" dirty="0"/>
              <a:t>() {</a:t>
            </a:r>
          </a:p>
          <a:p>
            <a:r>
              <a:rPr lang="en-US" sz="1200" dirty="0"/>
              <a:t>	</a:t>
            </a:r>
            <a:r>
              <a:rPr lang="en-US" sz="1200" dirty="0" err="1"/>
              <a:t>ApplicationName</a:t>
            </a:r>
            <a:r>
              <a:rPr lang="en-US" sz="1200" dirty="0"/>
              <a:t> = “</a:t>
            </a:r>
            <a:r>
              <a:rPr lang="en-US" sz="1200" dirty="0" err="1"/>
              <a:t>MyApp</a:t>
            </a:r>
            <a:r>
              <a:rPr lang="en-US" sz="1200" dirty="0"/>
              <a:t>”,</a:t>
            </a:r>
          </a:p>
          <a:p>
            <a:r>
              <a:rPr lang="en-US" sz="1200" dirty="0"/>
              <a:t>	</a:t>
            </a:r>
            <a:r>
              <a:rPr lang="en-US" sz="1200" dirty="0" err="1">
                <a:solidFill>
                  <a:schemeClr val="accent1"/>
                </a:solidFill>
              </a:rPr>
              <a:t>ApplicationRegion</a:t>
            </a:r>
            <a:r>
              <a:rPr lang="en-US" sz="1200" dirty="0"/>
              <a:t> = </a:t>
            </a:r>
            <a:r>
              <a:rPr lang="en-US" sz="1200" dirty="0" err="1">
                <a:solidFill>
                  <a:schemeClr val="accent1"/>
                </a:solidFill>
              </a:rPr>
              <a:t>Regions.WestUS</a:t>
            </a:r>
            <a:endParaRPr lang="en-US" sz="1200" dirty="0">
              <a:solidFill>
                <a:schemeClr val="accent1"/>
              </a:solidFill>
            </a:endParaRPr>
          </a:p>
          <a:p>
            <a:r>
              <a:rPr lang="en-US" sz="1200" dirty="0"/>
              <a:t>};</a:t>
            </a:r>
          </a:p>
          <a:p>
            <a:endParaRPr lang="en-US" sz="1200" dirty="0"/>
          </a:p>
          <a:p>
            <a:r>
              <a:rPr lang="en-US" sz="1200" dirty="0" err="1"/>
              <a:t>CosmosClient</a:t>
            </a:r>
            <a:r>
              <a:rPr lang="en-US" sz="1200" dirty="0"/>
              <a:t> client = new </a:t>
            </a:r>
            <a:r>
              <a:rPr lang="en-US" sz="1200" dirty="0" err="1"/>
              <a:t>CosmosClient</a:t>
            </a:r>
            <a:r>
              <a:rPr lang="en-US" sz="1200" dirty="0"/>
              <a:t>(“endpoint”, “key”, options);</a:t>
            </a:r>
          </a:p>
          <a:p>
            <a:endParaRPr lang="en-US" sz="1200" dirty="0"/>
          </a:p>
          <a:p>
            <a:endParaRPr lang="en-US" sz="1200" dirty="0"/>
          </a:p>
          <a:p>
            <a:r>
              <a:rPr lang="en-US" sz="1200" dirty="0" err="1"/>
              <a:t>CosmosClientOptions</a:t>
            </a:r>
            <a:r>
              <a:rPr lang="en-US" sz="1200" dirty="0"/>
              <a:t> options = new </a:t>
            </a:r>
            <a:r>
              <a:rPr lang="en-US" sz="1200" dirty="0" err="1"/>
              <a:t>CosmosClientOptions</a:t>
            </a:r>
            <a:r>
              <a:rPr lang="en-US" sz="1200" dirty="0"/>
              <a:t>() {</a:t>
            </a:r>
          </a:p>
          <a:p>
            <a:r>
              <a:rPr lang="en-US" sz="1200" dirty="0"/>
              <a:t>	</a:t>
            </a:r>
            <a:r>
              <a:rPr lang="en-US" sz="1200" dirty="0" err="1"/>
              <a:t>ApplicationName</a:t>
            </a:r>
            <a:r>
              <a:rPr lang="en-US" sz="1200" dirty="0"/>
              <a:t> = “</a:t>
            </a:r>
            <a:r>
              <a:rPr lang="en-US" sz="1200" dirty="0" err="1"/>
              <a:t>MyApp</a:t>
            </a:r>
            <a:r>
              <a:rPr lang="en-US" sz="1200" dirty="0"/>
              <a:t>”,</a:t>
            </a:r>
          </a:p>
          <a:p>
            <a:r>
              <a:rPr lang="en-US" sz="1200" dirty="0"/>
              <a:t>	</a:t>
            </a:r>
            <a:r>
              <a:rPr lang="en-US" sz="1200" dirty="0" err="1">
                <a:solidFill>
                  <a:srgbClr val="D83B01"/>
                </a:solidFill>
              </a:rPr>
              <a:t>ApplicationPreferredRegions</a:t>
            </a:r>
            <a:r>
              <a:rPr lang="en-US" sz="1200" dirty="0">
                <a:solidFill>
                  <a:srgbClr val="D83B01"/>
                </a:solidFill>
              </a:rPr>
              <a:t> = new List&lt;string&gt;() { </a:t>
            </a:r>
          </a:p>
          <a:p>
            <a:r>
              <a:rPr lang="en-US" sz="1200" dirty="0">
                <a:solidFill>
                  <a:srgbClr val="D83B01"/>
                </a:solidFill>
              </a:rPr>
              <a:t>		</a:t>
            </a:r>
            <a:r>
              <a:rPr lang="en-US" sz="1200" dirty="0" err="1">
                <a:solidFill>
                  <a:srgbClr val="D83B01"/>
                </a:solidFill>
              </a:rPr>
              <a:t>Regions.WestUS</a:t>
            </a:r>
            <a:r>
              <a:rPr lang="en-US" sz="1200" dirty="0">
                <a:solidFill>
                  <a:srgbClr val="D83B01"/>
                </a:solidFill>
              </a:rPr>
              <a:t>,</a:t>
            </a:r>
          </a:p>
          <a:p>
            <a:r>
              <a:rPr lang="en-US" sz="1200" dirty="0">
                <a:solidFill>
                  <a:srgbClr val="D83B01"/>
                </a:solidFill>
              </a:rPr>
              <a:t>		</a:t>
            </a:r>
            <a:r>
              <a:rPr lang="en-US" sz="1200" dirty="0" err="1">
                <a:solidFill>
                  <a:srgbClr val="D83B01"/>
                </a:solidFill>
              </a:rPr>
              <a:t>Regions.CentralUS</a:t>
            </a:r>
            <a:endParaRPr lang="en-US" sz="1200" dirty="0">
              <a:solidFill>
                <a:srgbClr val="D83B01"/>
              </a:solidFill>
            </a:endParaRPr>
          </a:p>
          <a:p>
            <a:r>
              <a:rPr lang="en-US" sz="1200" dirty="0">
                <a:solidFill>
                  <a:srgbClr val="D83B01"/>
                </a:solidFill>
              </a:rPr>
              <a:t>	}</a:t>
            </a:r>
          </a:p>
          <a:p>
            <a:r>
              <a:rPr lang="en-US" sz="1200" dirty="0"/>
              <a:t>};</a:t>
            </a:r>
          </a:p>
          <a:p>
            <a:endParaRPr lang="en-US" sz="1200" dirty="0"/>
          </a:p>
          <a:p>
            <a:r>
              <a:rPr lang="en-US" sz="1200" dirty="0" err="1"/>
              <a:t>CosmosClient</a:t>
            </a:r>
            <a:r>
              <a:rPr lang="en-US" sz="1200" dirty="0"/>
              <a:t> client = new </a:t>
            </a:r>
            <a:r>
              <a:rPr lang="en-US" sz="1200" dirty="0" err="1"/>
              <a:t>CosmosClient</a:t>
            </a:r>
            <a:r>
              <a:rPr lang="en-US" sz="1200" dirty="0"/>
              <a:t>(“endpoint”, “key”, options);</a:t>
            </a:r>
          </a:p>
          <a:p>
            <a:endParaRPr lang="en-US" sz="1200" dirty="0"/>
          </a:p>
        </p:txBody>
      </p:sp>
    </p:spTree>
    <p:extLst>
      <p:ext uri="{BB962C8B-B14F-4D97-AF65-F5344CB8AC3E}">
        <p14:creationId xmlns:p14="http://schemas.microsoft.com/office/powerpoint/2010/main" val="2861670583"/>
      </p:ext>
    </p:extLst>
  </p:cSld>
  <p:clrMapOvr>
    <a:masterClrMapping/>
  </p:clrMapOvr>
  <p:transition advTm="104514">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856B6-5FE5-4738-B441-2348DF319B55}"/>
              </a:ext>
            </a:extLst>
          </p:cNvPr>
          <p:cNvSpPr>
            <a:spLocks noGrp="1"/>
          </p:cNvSpPr>
          <p:nvPr>
            <p:ph type="title"/>
          </p:nvPr>
        </p:nvSpPr>
        <p:spPr/>
        <p:txBody>
          <a:bodyPr/>
          <a:lstStyle/>
          <a:p>
            <a:r>
              <a:rPr lang="en-US" dirty="0"/>
              <a:t>Regional preference</a:t>
            </a:r>
          </a:p>
        </p:txBody>
      </p:sp>
      <p:sp>
        <p:nvSpPr>
          <p:cNvPr id="4" name="Text Placeholder 3">
            <a:extLst>
              <a:ext uri="{FF2B5EF4-FFF2-40B4-BE49-F238E27FC236}">
                <a16:creationId xmlns:a16="http://schemas.microsoft.com/office/drawing/2014/main" id="{C7F3FCCA-58BC-43E4-A160-DD3E40C68ECB}"/>
              </a:ext>
            </a:extLst>
          </p:cNvPr>
          <p:cNvSpPr>
            <a:spLocks noGrp="1"/>
          </p:cNvSpPr>
          <p:nvPr>
            <p:ph type="body" sz="quarter" idx="13"/>
          </p:nvPr>
        </p:nvSpPr>
        <p:spPr/>
        <p:txBody>
          <a:bodyPr/>
          <a:lstStyle/>
          <a:p>
            <a:r>
              <a:rPr lang="en-US" dirty="0"/>
              <a:t>Java</a:t>
            </a:r>
          </a:p>
        </p:txBody>
      </p:sp>
      <p:sp>
        <p:nvSpPr>
          <p:cNvPr id="5" name="Text Placeholder 4">
            <a:extLst>
              <a:ext uri="{FF2B5EF4-FFF2-40B4-BE49-F238E27FC236}">
                <a16:creationId xmlns:a16="http://schemas.microsoft.com/office/drawing/2014/main" id="{9EF911A1-1D7E-4002-9202-42707BACF724}"/>
              </a:ext>
            </a:extLst>
          </p:cNvPr>
          <p:cNvSpPr>
            <a:spLocks noGrp="1"/>
          </p:cNvSpPr>
          <p:nvPr>
            <p:ph type="body" sz="quarter" idx="11"/>
          </p:nvPr>
        </p:nvSpPr>
        <p:spPr>
          <a:xfrm>
            <a:off x="5321643" y="1417641"/>
            <a:ext cx="6582032" cy="1920526"/>
          </a:xfrm>
        </p:spPr>
        <p:txBody>
          <a:bodyPr/>
          <a:lstStyle/>
          <a:p>
            <a:r>
              <a:rPr lang="en-US" sz="1200" dirty="0" err="1"/>
              <a:t>CosmosAsyncClient</a:t>
            </a:r>
            <a:r>
              <a:rPr lang="en-US" sz="1200" dirty="0"/>
              <a:t> client = new </a:t>
            </a:r>
            <a:r>
              <a:rPr lang="en-US" sz="1200" dirty="0" err="1"/>
              <a:t>CosmosClientBuilder</a:t>
            </a:r>
            <a:r>
              <a:rPr lang="en-US" sz="1200" dirty="0"/>
              <a:t>()</a:t>
            </a:r>
          </a:p>
          <a:p>
            <a:r>
              <a:rPr lang="en-US" sz="1200" dirty="0"/>
              <a:t>	.key(“key”)</a:t>
            </a:r>
          </a:p>
          <a:p>
            <a:r>
              <a:rPr lang="en-US" sz="1200" dirty="0"/>
              <a:t>	.endpoint(“endpoint”)</a:t>
            </a:r>
          </a:p>
          <a:p>
            <a:r>
              <a:rPr lang="en-US" sz="1200" dirty="0"/>
              <a:t>	.</a:t>
            </a:r>
            <a:r>
              <a:rPr lang="en-US" sz="1200" dirty="0" err="1"/>
              <a:t>userAgentSuffix</a:t>
            </a:r>
            <a:r>
              <a:rPr lang="en-US" sz="1200" dirty="0"/>
              <a:t>("</a:t>
            </a:r>
            <a:r>
              <a:rPr lang="en-US" sz="1200" dirty="0" err="1"/>
              <a:t>MyApp</a:t>
            </a:r>
            <a:r>
              <a:rPr lang="en-US" sz="1200" dirty="0"/>
              <a:t>")</a:t>
            </a:r>
          </a:p>
          <a:p>
            <a:r>
              <a:rPr lang="en-US" sz="1200" dirty="0"/>
              <a:t>	</a:t>
            </a:r>
            <a:r>
              <a:rPr lang="en-US" sz="1200" dirty="0">
                <a:solidFill>
                  <a:srgbClr val="D83B01"/>
                </a:solidFill>
              </a:rPr>
              <a:t>.</a:t>
            </a:r>
            <a:r>
              <a:rPr lang="en-US" sz="1200" dirty="0" err="1">
                <a:solidFill>
                  <a:srgbClr val="D83B01"/>
                </a:solidFill>
              </a:rPr>
              <a:t>preferredRegions</a:t>
            </a:r>
            <a:r>
              <a:rPr lang="en-US" sz="1200" dirty="0">
                <a:solidFill>
                  <a:srgbClr val="D83B01"/>
                </a:solidFill>
              </a:rPr>
              <a:t>(</a:t>
            </a:r>
            <a:r>
              <a:rPr lang="en-US" sz="1200" dirty="0" err="1">
                <a:solidFill>
                  <a:srgbClr val="D83B01"/>
                </a:solidFill>
              </a:rPr>
              <a:t>Collections.singletonList</a:t>
            </a:r>
            <a:r>
              <a:rPr lang="en-US" sz="1200" dirty="0">
                <a:solidFill>
                  <a:srgbClr val="D83B01"/>
                </a:solidFill>
              </a:rPr>
              <a:t>("West US", "East US")) </a:t>
            </a:r>
            <a:r>
              <a:rPr lang="en-US" sz="1200" dirty="0"/>
              <a:t>	.</a:t>
            </a:r>
            <a:r>
              <a:rPr lang="en-US" sz="1200" dirty="0" err="1"/>
              <a:t>buildAsyncClient</a:t>
            </a:r>
            <a:r>
              <a:rPr lang="en-US" sz="1200" dirty="0"/>
              <a:t>();</a:t>
            </a:r>
          </a:p>
          <a:p>
            <a:endParaRPr lang="en-US" sz="1200" dirty="0"/>
          </a:p>
          <a:p>
            <a:endParaRPr lang="en-US" sz="1200" dirty="0"/>
          </a:p>
          <a:p>
            <a:endParaRPr lang="en-US" sz="1200" dirty="0"/>
          </a:p>
        </p:txBody>
      </p:sp>
      <p:sp>
        <p:nvSpPr>
          <p:cNvPr id="9" name="Text Placeholder 2">
            <a:extLst>
              <a:ext uri="{FF2B5EF4-FFF2-40B4-BE49-F238E27FC236}">
                <a16:creationId xmlns:a16="http://schemas.microsoft.com/office/drawing/2014/main" id="{C67B3D13-C080-4A4A-9367-C6237AFA0566}"/>
              </a:ext>
            </a:extLst>
          </p:cNvPr>
          <p:cNvSpPr>
            <a:spLocks noGrp="1"/>
          </p:cNvSpPr>
          <p:nvPr>
            <p:ph type="body" sz="quarter" idx="10"/>
          </p:nvPr>
        </p:nvSpPr>
        <p:spPr>
          <a:xfrm>
            <a:off x="588965" y="1338139"/>
            <a:ext cx="4040185" cy="3108543"/>
          </a:xfrm>
        </p:spPr>
        <p:txBody>
          <a:bodyPr/>
          <a:lstStyle/>
          <a:p>
            <a:r>
              <a:rPr lang="en-US" dirty="0"/>
              <a:t>Both Java and .NET SDKs allow the user to set regional preference upon initialization.</a:t>
            </a:r>
          </a:p>
          <a:p>
            <a:endParaRPr lang="en-US" dirty="0"/>
          </a:p>
          <a:p>
            <a:r>
              <a:rPr lang="en-US" dirty="0"/>
              <a:t>Particularly in .NET, there is an API to indicate on which Azure region the app is running on.</a:t>
            </a:r>
          </a:p>
        </p:txBody>
      </p:sp>
    </p:spTree>
    <p:extLst>
      <p:ext uri="{BB962C8B-B14F-4D97-AF65-F5344CB8AC3E}">
        <p14:creationId xmlns:p14="http://schemas.microsoft.com/office/powerpoint/2010/main" val="977035725"/>
      </p:ext>
    </p:extLst>
  </p:cSld>
  <p:clrMapOvr>
    <a:masterClrMapping/>
  </p:clrMapOvr>
  <p:transition advTm="40767">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0B16411-EB95-4B87-B608-CC44C8507D7C}"/>
              </a:ext>
            </a:extLst>
          </p:cNvPr>
          <p:cNvSpPr/>
          <p:nvPr/>
        </p:nvSpPr>
        <p:spPr bwMode="auto">
          <a:xfrm>
            <a:off x="7199870" y="1383957"/>
            <a:ext cx="2281881" cy="4868562"/>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dirty="0"/>
              <a:t>High latency – retries</a:t>
            </a:r>
          </a:p>
        </p:txBody>
      </p:sp>
      <p:cxnSp>
        <p:nvCxnSpPr>
          <p:cNvPr id="4" name="Connector: Elbow 3">
            <a:extLst>
              <a:ext uri="{FF2B5EF4-FFF2-40B4-BE49-F238E27FC236}">
                <a16:creationId xmlns:a16="http://schemas.microsoft.com/office/drawing/2014/main" id="{B2411B7D-2F60-490E-BEB6-7EEA9FEE67A4}"/>
              </a:ext>
            </a:extLst>
          </p:cNvPr>
          <p:cNvCxnSpPr>
            <a:cxnSpLocks/>
            <a:stCxn id="30" idx="0"/>
          </p:cNvCxnSpPr>
          <p:nvPr/>
        </p:nvCxnSpPr>
        <p:spPr>
          <a:xfrm rot="5400000" flipH="1" flipV="1">
            <a:off x="4153370" y="-173318"/>
            <a:ext cx="756058" cy="5122758"/>
          </a:xfrm>
          <a:prstGeom prst="bentConnector2">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7B8E424A-A68D-4745-B9FD-D49A50742864}"/>
              </a:ext>
            </a:extLst>
          </p:cNvPr>
          <p:cNvSpPr/>
          <p:nvPr/>
        </p:nvSpPr>
        <p:spPr>
          <a:xfrm>
            <a:off x="1579932" y="2766090"/>
            <a:ext cx="780176" cy="6629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a:t>
            </a:r>
          </a:p>
        </p:txBody>
      </p:sp>
      <p:pic>
        <p:nvPicPr>
          <p:cNvPr id="5" name="Graphic 4">
            <a:extLst>
              <a:ext uri="{FF2B5EF4-FFF2-40B4-BE49-F238E27FC236}">
                <a16:creationId xmlns:a16="http://schemas.microsoft.com/office/drawing/2014/main" id="{03DAFBDA-B702-4A1B-B601-3317B1BD86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62417" y="3097545"/>
            <a:ext cx="1533256" cy="1533256"/>
          </a:xfrm>
          <a:prstGeom prst="rect">
            <a:avLst/>
          </a:prstGeom>
        </p:spPr>
      </p:pic>
      <p:cxnSp>
        <p:nvCxnSpPr>
          <p:cNvPr id="17" name="Straight Arrow Connector 16">
            <a:extLst>
              <a:ext uri="{FF2B5EF4-FFF2-40B4-BE49-F238E27FC236}">
                <a16:creationId xmlns:a16="http://schemas.microsoft.com/office/drawing/2014/main" id="{15D66BCF-742F-411B-9EC5-CF3FE17CC048}"/>
              </a:ext>
            </a:extLst>
          </p:cNvPr>
          <p:cNvCxnSpPr/>
          <p:nvPr/>
        </p:nvCxnSpPr>
        <p:spPr>
          <a:xfrm flipH="1">
            <a:off x="2982097" y="2766090"/>
            <a:ext cx="4003589" cy="0"/>
          </a:xfrm>
          <a:prstGeom prst="straightConnector1">
            <a:avLst/>
          </a:prstGeom>
          <a:ln w="76200">
            <a:solidFill>
              <a:srgbClr val="D83B0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39006F-7BDE-43E6-8C55-48D68319FD3F}"/>
              </a:ext>
            </a:extLst>
          </p:cNvPr>
          <p:cNvSpPr txBox="1"/>
          <p:nvPr/>
        </p:nvSpPr>
        <p:spPr>
          <a:xfrm>
            <a:off x="4441242" y="2388061"/>
            <a:ext cx="1085297" cy="307777"/>
          </a:xfrm>
          <a:prstGeom prst="rect">
            <a:avLst/>
          </a:prstGeom>
          <a:noFill/>
        </p:spPr>
        <p:txBody>
          <a:bodyPr wrap="none" lIns="0" tIns="0" rIns="0" bIns="0" rtlCol="0">
            <a:spAutoFit/>
          </a:bodyPr>
          <a:lstStyle/>
          <a:p>
            <a:pPr algn="l"/>
            <a:r>
              <a:rPr lang="en-US" sz="2000" dirty="0"/>
              <a:t>HTTP 429</a:t>
            </a:r>
          </a:p>
        </p:txBody>
      </p:sp>
      <p:cxnSp>
        <p:nvCxnSpPr>
          <p:cNvPr id="20" name="Straight Arrow Connector 19">
            <a:extLst>
              <a:ext uri="{FF2B5EF4-FFF2-40B4-BE49-F238E27FC236}">
                <a16:creationId xmlns:a16="http://schemas.microsoft.com/office/drawing/2014/main" id="{C6B8B042-6F21-42A6-B88A-0CB85993DA33}"/>
              </a:ext>
            </a:extLst>
          </p:cNvPr>
          <p:cNvCxnSpPr/>
          <p:nvPr/>
        </p:nvCxnSpPr>
        <p:spPr>
          <a:xfrm>
            <a:off x="3080951" y="3429000"/>
            <a:ext cx="3830595"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C4D6A53-1ED2-47FD-8EA3-664DD0A0BAB8}"/>
              </a:ext>
            </a:extLst>
          </p:cNvPr>
          <p:cNvCxnSpPr>
            <a:cxnSpLocks/>
          </p:cNvCxnSpPr>
          <p:nvPr/>
        </p:nvCxnSpPr>
        <p:spPr>
          <a:xfrm flipH="1">
            <a:off x="2977979" y="4016764"/>
            <a:ext cx="4003589" cy="0"/>
          </a:xfrm>
          <a:prstGeom prst="straightConnector1">
            <a:avLst/>
          </a:prstGeom>
          <a:ln w="76200">
            <a:solidFill>
              <a:srgbClr val="D83B0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0CEBD27-E7CB-4116-944A-EE387423B0C3}"/>
              </a:ext>
            </a:extLst>
          </p:cNvPr>
          <p:cNvSpPr txBox="1"/>
          <p:nvPr/>
        </p:nvSpPr>
        <p:spPr>
          <a:xfrm>
            <a:off x="4437124" y="3638735"/>
            <a:ext cx="1085297" cy="307777"/>
          </a:xfrm>
          <a:prstGeom prst="rect">
            <a:avLst/>
          </a:prstGeom>
          <a:noFill/>
        </p:spPr>
        <p:txBody>
          <a:bodyPr wrap="none" lIns="0" tIns="0" rIns="0" bIns="0" rtlCol="0">
            <a:spAutoFit/>
          </a:bodyPr>
          <a:lstStyle/>
          <a:p>
            <a:pPr algn="l"/>
            <a:r>
              <a:rPr lang="en-US" sz="2000" dirty="0"/>
              <a:t>HTTP 429</a:t>
            </a:r>
          </a:p>
        </p:txBody>
      </p:sp>
      <p:cxnSp>
        <p:nvCxnSpPr>
          <p:cNvPr id="23" name="Straight Arrow Connector 22">
            <a:extLst>
              <a:ext uri="{FF2B5EF4-FFF2-40B4-BE49-F238E27FC236}">
                <a16:creationId xmlns:a16="http://schemas.microsoft.com/office/drawing/2014/main" id="{67CCFB93-3D85-40E9-A7A7-5C55BFF690BE}"/>
              </a:ext>
            </a:extLst>
          </p:cNvPr>
          <p:cNvCxnSpPr>
            <a:cxnSpLocks/>
          </p:cNvCxnSpPr>
          <p:nvPr/>
        </p:nvCxnSpPr>
        <p:spPr>
          <a:xfrm>
            <a:off x="3076833" y="4679674"/>
            <a:ext cx="3830595"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C8AEE07F-379C-44E2-8DC9-7A6029563C29}"/>
              </a:ext>
            </a:extLst>
          </p:cNvPr>
          <p:cNvCxnSpPr>
            <a:endCxn id="30" idx="4"/>
          </p:cNvCxnSpPr>
          <p:nvPr/>
        </p:nvCxnSpPr>
        <p:spPr>
          <a:xfrm rot="10800000">
            <a:off x="1970020" y="3429000"/>
            <a:ext cx="5011548" cy="2461054"/>
          </a:xfrm>
          <a:prstGeom prst="bentConnector2">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263F54F-E67A-4335-9B47-0252787D6F1E}"/>
              </a:ext>
            </a:extLst>
          </p:cNvPr>
          <p:cNvSpPr txBox="1"/>
          <p:nvPr/>
        </p:nvSpPr>
        <p:spPr>
          <a:xfrm>
            <a:off x="4437123" y="5463516"/>
            <a:ext cx="1085297" cy="307777"/>
          </a:xfrm>
          <a:prstGeom prst="rect">
            <a:avLst/>
          </a:prstGeom>
          <a:noFill/>
        </p:spPr>
        <p:txBody>
          <a:bodyPr wrap="none" lIns="0" tIns="0" rIns="0" bIns="0" rtlCol="0">
            <a:spAutoFit/>
          </a:bodyPr>
          <a:lstStyle/>
          <a:p>
            <a:pPr algn="l"/>
            <a:r>
              <a:rPr lang="en-US" sz="2000" dirty="0"/>
              <a:t>HTTP 200</a:t>
            </a:r>
          </a:p>
        </p:txBody>
      </p:sp>
    </p:spTree>
    <p:extLst>
      <p:ext uri="{BB962C8B-B14F-4D97-AF65-F5344CB8AC3E}">
        <p14:creationId xmlns:p14="http://schemas.microsoft.com/office/powerpoint/2010/main" val="1227666294"/>
      </p:ext>
    </p:extLst>
  </p:cSld>
  <p:clrMapOvr>
    <a:masterClrMapping/>
  </p:clrMapOvr>
  <p:transition advTm="76378">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dirty="0"/>
              <a:t>High latency – retries</a:t>
            </a:r>
          </a:p>
        </p:txBody>
      </p:sp>
      <p:sp>
        <p:nvSpPr>
          <p:cNvPr id="4" name="TextBox 3">
            <a:extLst>
              <a:ext uri="{FF2B5EF4-FFF2-40B4-BE49-F238E27FC236}">
                <a16:creationId xmlns:a16="http://schemas.microsoft.com/office/drawing/2014/main" id="{E5F9B21D-859E-4337-B9FF-CA558DC97519}"/>
              </a:ext>
            </a:extLst>
          </p:cNvPr>
          <p:cNvSpPr txBox="1"/>
          <p:nvPr/>
        </p:nvSpPr>
        <p:spPr>
          <a:xfrm>
            <a:off x="748792" y="945573"/>
            <a:ext cx="10973815" cy="5281446"/>
          </a:xfrm>
          <a:prstGeom prst="rect">
            <a:avLst/>
          </a:prstGeom>
        </p:spPr>
        <p:txBody>
          <a:bodyPr vert="horz" wrap="square" lIns="0" tIns="0" rIns="0" bIns="0" rtlCol="0">
            <a:spAutoFit/>
          </a:bodyPr>
          <a:lstStyle>
            <a:lvl1pPr marR="0" indent="0" defTabSz="932742" fontAlgn="auto">
              <a:lnSpc>
                <a:spcPct val="100000"/>
              </a:lnSpc>
              <a:spcBef>
                <a:spcPct val="20000"/>
              </a:spcBef>
              <a:spcAft>
                <a:spcPts val="0"/>
              </a:spcAft>
              <a:buClrTx/>
              <a:buSzPct val="90000"/>
              <a:buFont typeface="Wingdings" panose="05000000000000000000" pitchFamily="2" charset="2"/>
              <a:buNone/>
              <a:tabLst/>
              <a:defRPr sz="1200" spc="0" baseline="0">
                <a:solidFill>
                  <a:srgbClr val="2F2F2F"/>
                </a:solidFill>
                <a:latin typeface="Consolas" panose="020B0609020204030204" pitchFamily="49" charset="0"/>
                <a:cs typeface="Consolas" panose="020B0609020204030204" pitchFamily="49" charset="0"/>
              </a:defRPr>
            </a:lvl1pPr>
            <a:lvl2pPr marL="346449" marR="0" indent="0" defTabSz="932742" fontAlgn="auto">
              <a:lnSpc>
                <a:spcPct val="100000"/>
              </a:lnSpc>
              <a:spcBef>
                <a:spcPct val="20000"/>
              </a:spcBef>
              <a:spcAft>
                <a:spcPts val="0"/>
              </a:spcAft>
              <a:buClrTx/>
              <a:buSzPct val="90000"/>
              <a:buFont typeface="Wingdings" panose="05000000000000000000" pitchFamily="2" charset="2"/>
              <a:buNone/>
              <a:tabLst/>
              <a:defRPr sz="2399"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marR="0" indent="0" defTabSz="932742" fontAlgn="auto">
              <a:lnSpc>
                <a:spcPct val="100000"/>
              </a:lnSpc>
              <a:spcBef>
                <a:spcPct val="20000"/>
              </a:spcBef>
              <a:spcAft>
                <a:spcPts val="0"/>
              </a:spcAft>
              <a:buClrTx/>
              <a:buSzPct val="90000"/>
              <a:buFont typeface="Wingdings" panose="05000000000000000000" pitchFamily="2" charset="2"/>
              <a:buNone/>
              <a:tabLst/>
              <a:defRPr sz="1999"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marR="0" indent="0" defTabSz="932742" fontAlgn="auto">
              <a:lnSpc>
                <a:spcPct val="100000"/>
              </a:lnSpc>
              <a:spcBef>
                <a:spcPct val="20000"/>
              </a:spcBef>
              <a:spcAft>
                <a:spcPts val="0"/>
              </a:spcAft>
              <a:buClrTx/>
              <a:buSzPct val="90000"/>
              <a:buFont typeface="Wingdings" panose="05000000000000000000" pitchFamily="2" charset="2"/>
              <a:buNone/>
              <a:tabLst/>
              <a:defRPr sz="1799"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marR="0" indent="0" defTabSz="932742" fontAlgn="auto">
              <a:lnSpc>
                <a:spcPct val="100000"/>
              </a:lnSpc>
              <a:spcBef>
                <a:spcPct val="20000"/>
              </a:spcBef>
              <a:spcAft>
                <a:spcPts val="0"/>
              </a:spcAft>
              <a:buClrTx/>
              <a:buSzPct val="90000"/>
              <a:buFont typeface="Wingdings" panose="05000000000000000000" pitchFamily="2" charset="2"/>
              <a:buNone/>
              <a:tabLst/>
              <a:defRPr sz="1799"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dirty="0"/>
              <a:t>[</a:t>
            </a:r>
          </a:p>
          <a:p>
            <a:r>
              <a:rPr lang="en-US" dirty="0"/>
              <a:t>	{</a:t>
            </a:r>
          </a:p>
          <a:p>
            <a:r>
              <a:rPr lang="en-US" dirty="0"/>
              <a:t>		"</a:t>
            </a:r>
            <a:r>
              <a:rPr lang="en-US" dirty="0" err="1"/>
              <a:t>ResponseTimeUTC</a:t>
            </a:r>
            <a:r>
              <a:rPr lang="en-US" dirty="0"/>
              <a:t>": "2021-05-10T20:20:04.3221389Z",</a:t>
            </a:r>
          </a:p>
          <a:p>
            <a:r>
              <a:rPr lang="en-US" dirty="0"/>
              <a:t>		"</a:t>
            </a:r>
            <a:r>
              <a:rPr lang="en-US" dirty="0" err="1"/>
              <a:t>ResourceType</a:t>
            </a:r>
            <a:r>
              <a:rPr lang="en-US" dirty="0"/>
              <a:t>": "Document",</a:t>
            </a:r>
          </a:p>
          <a:p>
            <a:r>
              <a:rPr lang="en-US" dirty="0"/>
              <a:t>		"</a:t>
            </a:r>
            <a:r>
              <a:rPr lang="en-US" dirty="0" err="1"/>
              <a:t>OperationType</a:t>
            </a:r>
            <a:r>
              <a:rPr lang="en-US" dirty="0"/>
              <a:t>": "Read",</a:t>
            </a:r>
          </a:p>
          <a:p>
            <a:r>
              <a:rPr lang="en-US" dirty="0"/>
              <a:t>		"</a:t>
            </a:r>
            <a:r>
              <a:rPr lang="en-US" dirty="0" err="1"/>
              <a:t>LocationEndpoint</a:t>
            </a:r>
            <a:r>
              <a:rPr lang="en-US" dirty="0"/>
              <a:t>": "https://myaccount.documents.azure.com/",</a:t>
            </a:r>
          </a:p>
          <a:p>
            <a:r>
              <a:rPr lang="en-US" dirty="0"/>
              <a:t>		"</a:t>
            </a:r>
            <a:r>
              <a:rPr lang="en-US" dirty="0" err="1"/>
              <a:t>StoreResult</a:t>
            </a:r>
            <a:r>
              <a:rPr lang="en-US" dirty="0"/>
              <a:t>": {</a:t>
            </a:r>
          </a:p>
          <a:p>
            <a:r>
              <a:rPr lang="en-US" dirty="0"/>
              <a:t>			"</a:t>
            </a:r>
            <a:r>
              <a:rPr lang="en-US" dirty="0" err="1"/>
              <a:t>ActivityId</a:t>
            </a:r>
            <a:r>
              <a:rPr lang="en-US" dirty="0"/>
              <a:t>": "d0e640ee-553b-4c3b-ae31-752d947a0b3b",</a:t>
            </a:r>
          </a:p>
          <a:p>
            <a:r>
              <a:rPr lang="en-US" dirty="0"/>
              <a:t>			</a:t>
            </a:r>
            <a:r>
              <a:rPr lang="en-US" dirty="0">
                <a:solidFill>
                  <a:srgbClr val="FF0000"/>
                </a:solidFill>
              </a:rPr>
              <a:t>"</a:t>
            </a:r>
            <a:r>
              <a:rPr lang="en-US" dirty="0" err="1">
                <a:solidFill>
                  <a:srgbClr val="FF0000"/>
                </a:solidFill>
              </a:rPr>
              <a:t>StatusCode</a:t>
            </a:r>
            <a:r>
              <a:rPr lang="en-US" dirty="0">
                <a:solidFill>
                  <a:srgbClr val="FF0000"/>
                </a:solidFill>
              </a:rPr>
              <a:t>": "</a:t>
            </a:r>
            <a:r>
              <a:rPr lang="en-US" dirty="0" err="1">
                <a:solidFill>
                  <a:srgbClr val="FF0000"/>
                </a:solidFill>
              </a:rPr>
              <a:t>TooManyRequests</a:t>
            </a:r>
            <a:r>
              <a:rPr lang="en-US" dirty="0">
                <a:solidFill>
                  <a:srgbClr val="FF0000"/>
                </a:solidFill>
              </a:rPr>
              <a:t>",</a:t>
            </a:r>
          </a:p>
          <a:p>
            <a:r>
              <a:rPr lang="en-US" dirty="0"/>
              <a:t>			"</a:t>
            </a:r>
            <a:r>
              <a:rPr lang="en-US" dirty="0" err="1"/>
              <a:t>BELatencyInMs</a:t>
            </a:r>
            <a:r>
              <a:rPr lang="en-US" dirty="0"/>
              <a:t>": null</a:t>
            </a:r>
          </a:p>
          <a:p>
            <a:r>
              <a:rPr lang="en-US" dirty="0"/>
              <a:t>		}</a:t>
            </a:r>
          </a:p>
          <a:p>
            <a:r>
              <a:rPr lang="en-US" dirty="0"/>
              <a:t>	},</a:t>
            </a:r>
          </a:p>
          <a:p>
            <a:r>
              <a:rPr lang="en-US" dirty="0"/>
              <a:t>	{</a:t>
            </a:r>
          </a:p>
          <a:p>
            <a:r>
              <a:rPr lang="en-US" dirty="0"/>
              <a:t>		"</a:t>
            </a:r>
            <a:r>
              <a:rPr lang="en-US" dirty="0" err="1"/>
              <a:t>ResponseTimeUTC</a:t>
            </a:r>
            <a:r>
              <a:rPr lang="en-US" dirty="0"/>
              <a:t>": "2021-05-10T20:20:04.3221389Z",</a:t>
            </a:r>
          </a:p>
          <a:p>
            <a:r>
              <a:rPr lang="en-US" dirty="0"/>
              <a:t>		"</a:t>
            </a:r>
            <a:r>
              <a:rPr lang="en-US" dirty="0" err="1"/>
              <a:t>ResourceType</a:t>
            </a:r>
            <a:r>
              <a:rPr lang="en-US" dirty="0"/>
              <a:t>": "Document",</a:t>
            </a:r>
          </a:p>
          <a:p>
            <a:r>
              <a:rPr lang="en-US" dirty="0"/>
              <a:t>		"</a:t>
            </a:r>
            <a:r>
              <a:rPr lang="en-US" dirty="0" err="1"/>
              <a:t>OperationType</a:t>
            </a:r>
            <a:r>
              <a:rPr lang="en-US" dirty="0"/>
              <a:t>": "Read",</a:t>
            </a:r>
          </a:p>
          <a:p>
            <a:r>
              <a:rPr lang="en-US" dirty="0"/>
              <a:t>		"</a:t>
            </a:r>
            <a:r>
              <a:rPr lang="en-US" dirty="0" err="1"/>
              <a:t>LocationEndpoint</a:t>
            </a:r>
            <a:r>
              <a:rPr lang="en-US" dirty="0"/>
              <a:t>": "https://myaccount.documents.azure.com/",</a:t>
            </a:r>
          </a:p>
          <a:p>
            <a:r>
              <a:rPr lang="en-US" dirty="0"/>
              <a:t>		"</a:t>
            </a:r>
            <a:r>
              <a:rPr lang="en-US" dirty="0" err="1"/>
              <a:t>StoreResult</a:t>
            </a:r>
            <a:r>
              <a:rPr lang="en-US" dirty="0"/>
              <a:t>": {</a:t>
            </a:r>
          </a:p>
          <a:p>
            <a:r>
              <a:rPr lang="en-US" dirty="0"/>
              <a:t>			"</a:t>
            </a:r>
            <a:r>
              <a:rPr lang="en-US" dirty="0" err="1"/>
              <a:t>ActivityId</a:t>
            </a:r>
            <a:r>
              <a:rPr lang="en-US" dirty="0"/>
              <a:t>": "d0e640ee-553b-4c3b-ae31-752d947a0b3b",</a:t>
            </a:r>
          </a:p>
          <a:p>
            <a:r>
              <a:rPr lang="en-US" dirty="0"/>
              <a:t>			</a:t>
            </a:r>
            <a:r>
              <a:rPr lang="en-US" dirty="0">
                <a:solidFill>
                  <a:srgbClr val="00B050"/>
                </a:solidFill>
              </a:rPr>
              <a:t>"</a:t>
            </a:r>
            <a:r>
              <a:rPr lang="en-US" dirty="0" err="1">
                <a:solidFill>
                  <a:srgbClr val="00B050"/>
                </a:solidFill>
              </a:rPr>
              <a:t>StatusCode</a:t>
            </a:r>
            <a:r>
              <a:rPr lang="en-US" dirty="0">
                <a:solidFill>
                  <a:srgbClr val="00B050"/>
                </a:solidFill>
              </a:rPr>
              <a:t>": "Ok",</a:t>
            </a:r>
          </a:p>
          <a:p>
            <a:r>
              <a:rPr lang="en-US" dirty="0"/>
              <a:t>			"</a:t>
            </a:r>
            <a:r>
              <a:rPr lang="en-US" dirty="0" err="1"/>
              <a:t>BELatencyInMs</a:t>
            </a:r>
            <a:r>
              <a:rPr lang="en-US" dirty="0"/>
              <a:t>": "0.513"</a:t>
            </a:r>
          </a:p>
          <a:p>
            <a:r>
              <a:rPr lang="en-US" dirty="0"/>
              <a:t>		}</a:t>
            </a:r>
          </a:p>
          <a:p>
            <a:r>
              <a:rPr lang="en-US" dirty="0"/>
              <a:t>	}</a:t>
            </a:r>
          </a:p>
          <a:p>
            <a:r>
              <a:rPr lang="en-US" dirty="0"/>
              <a:t>]</a:t>
            </a:r>
          </a:p>
        </p:txBody>
      </p:sp>
    </p:spTree>
    <p:extLst>
      <p:ext uri="{BB962C8B-B14F-4D97-AF65-F5344CB8AC3E}">
        <p14:creationId xmlns:p14="http://schemas.microsoft.com/office/powerpoint/2010/main" val="524586090"/>
      </p:ext>
    </p:extLst>
  </p:cSld>
  <p:clrMapOvr>
    <a:masterClrMapping/>
  </p:clrMapOvr>
  <p:transition advTm="67074">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dirty="0"/>
              <a:t>Timeouts</a:t>
            </a:r>
          </a:p>
        </p:txBody>
      </p:sp>
      <p:sp>
        <p:nvSpPr>
          <p:cNvPr id="5" name="Rectangle 4">
            <a:extLst>
              <a:ext uri="{FF2B5EF4-FFF2-40B4-BE49-F238E27FC236}">
                <a16:creationId xmlns:a16="http://schemas.microsoft.com/office/drawing/2014/main" id="{63839EE1-6F62-4D94-A168-4D1D31255F17}"/>
              </a:ext>
            </a:extLst>
          </p:cNvPr>
          <p:cNvSpPr/>
          <p:nvPr/>
        </p:nvSpPr>
        <p:spPr>
          <a:xfrm>
            <a:off x="9599801" y="2542394"/>
            <a:ext cx="1602297" cy="2902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DD11419-15F3-427E-92D5-05005459C384}"/>
              </a:ext>
            </a:extLst>
          </p:cNvPr>
          <p:cNvSpPr/>
          <p:nvPr/>
        </p:nvSpPr>
        <p:spPr>
          <a:xfrm>
            <a:off x="10178939" y="2987014"/>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9" name="Oval 8">
            <a:extLst>
              <a:ext uri="{FF2B5EF4-FFF2-40B4-BE49-F238E27FC236}">
                <a16:creationId xmlns:a16="http://schemas.microsoft.com/office/drawing/2014/main" id="{3CE9FA87-24C9-43F2-80CC-AECEB98E9A93}"/>
              </a:ext>
            </a:extLst>
          </p:cNvPr>
          <p:cNvSpPr/>
          <p:nvPr/>
        </p:nvSpPr>
        <p:spPr>
          <a:xfrm>
            <a:off x="9977605" y="3518143"/>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1" name="Oval 10">
            <a:extLst>
              <a:ext uri="{FF2B5EF4-FFF2-40B4-BE49-F238E27FC236}">
                <a16:creationId xmlns:a16="http://schemas.microsoft.com/office/drawing/2014/main" id="{CCB67541-5552-45DF-9CCE-35C2DAE342D0}"/>
              </a:ext>
            </a:extLst>
          </p:cNvPr>
          <p:cNvSpPr/>
          <p:nvPr/>
        </p:nvSpPr>
        <p:spPr>
          <a:xfrm>
            <a:off x="9977606" y="4105376"/>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3" name="Oval 12">
            <a:extLst>
              <a:ext uri="{FF2B5EF4-FFF2-40B4-BE49-F238E27FC236}">
                <a16:creationId xmlns:a16="http://schemas.microsoft.com/office/drawing/2014/main" id="{F367A7CB-4771-4412-9887-71463A30CFAD}"/>
              </a:ext>
            </a:extLst>
          </p:cNvPr>
          <p:cNvSpPr/>
          <p:nvPr/>
        </p:nvSpPr>
        <p:spPr>
          <a:xfrm>
            <a:off x="10220587" y="4656079"/>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cxnSp>
        <p:nvCxnSpPr>
          <p:cNvPr id="19" name="Straight Arrow Connector 18">
            <a:extLst>
              <a:ext uri="{FF2B5EF4-FFF2-40B4-BE49-F238E27FC236}">
                <a16:creationId xmlns:a16="http://schemas.microsoft.com/office/drawing/2014/main" id="{5B47C19F-47BD-4E35-9C4D-D944933DED25}"/>
              </a:ext>
            </a:extLst>
          </p:cNvPr>
          <p:cNvCxnSpPr>
            <a:cxnSpLocks/>
          </p:cNvCxnSpPr>
          <p:nvPr/>
        </p:nvCxnSpPr>
        <p:spPr>
          <a:xfrm flipV="1">
            <a:off x="4712043" y="2743200"/>
            <a:ext cx="0" cy="955589"/>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63" name="Graphic 62" descr="Server outline">
            <a:extLst>
              <a:ext uri="{FF2B5EF4-FFF2-40B4-BE49-F238E27FC236}">
                <a16:creationId xmlns:a16="http://schemas.microsoft.com/office/drawing/2014/main" id="{3E2EA6C8-0FD4-4766-B496-9F6B3020F3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874493" y="957875"/>
            <a:ext cx="1689912" cy="1689912"/>
          </a:xfrm>
          <a:prstGeom prst="rect">
            <a:avLst/>
          </a:prstGeom>
        </p:spPr>
      </p:pic>
      <p:sp>
        <p:nvSpPr>
          <p:cNvPr id="65" name="TextBox 64">
            <a:extLst>
              <a:ext uri="{FF2B5EF4-FFF2-40B4-BE49-F238E27FC236}">
                <a16:creationId xmlns:a16="http://schemas.microsoft.com/office/drawing/2014/main" id="{BAD330DE-B680-4E72-A057-ECB1BE2D1FBD}"/>
              </a:ext>
            </a:extLst>
          </p:cNvPr>
          <p:cNvSpPr txBox="1"/>
          <p:nvPr/>
        </p:nvSpPr>
        <p:spPr>
          <a:xfrm>
            <a:off x="5656898" y="1782865"/>
            <a:ext cx="1000787" cy="369332"/>
          </a:xfrm>
          <a:prstGeom prst="rect">
            <a:avLst/>
          </a:prstGeom>
          <a:noFill/>
        </p:spPr>
        <p:txBody>
          <a:bodyPr wrap="none" rtlCol="0">
            <a:spAutoFit/>
          </a:bodyPr>
          <a:lstStyle/>
          <a:p>
            <a:r>
              <a:rPr lang="en-US" dirty="0"/>
              <a:t>Gateway</a:t>
            </a:r>
          </a:p>
        </p:txBody>
      </p:sp>
      <p:cxnSp>
        <p:nvCxnSpPr>
          <p:cNvPr id="70" name="Straight Arrow Connector 69">
            <a:extLst>
              <a:ext uri="{FF2B5EF4-FFF2-40B4-BE49-F238E27FC236}">
                <a16:creationId xmlns:a16="http://schemas.microsoft.com/office/drawing/2014/main" id="{34D86721-89F8-497B-B605-DBF5A12FEF59}"/>
              </a:ext>
            </a:extLst>
          </p:cNvPr>
          <p:cNvCxnSpPr>
            <a:cxnSpLocks/>
            <a:stCxn id="72" idx="3"/>
          </p:cNvCxnSpPr>
          <p:nvPr/>
        </p:nvCxnSpPr>
        <p:spPr>
          <a:xfrm flipV="1">
            <a:off x="2185010" y="3847838"/>
            <a:ext cx="7351229" cy="13072"/>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72" name="Graphic 71" descr="Web design outline">
            <a:extLst>
              <a:ext uri="{FF2B5EF4-FFF2-40B4-BE49-F238E27FC236}">
                <a16:creationId xmlns:a16="http://schemas.microsoft.com/office/drawing/2014/main" id="{4AC828BE-8293-47DC-A483-9621E83A1D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7742" y="3202276"/>
            <a:ext cx="1317268" cy="1317268"/>
          </a:xfrm>
          <a:prstGeom prst="rect">
            <a:avLst/>
          </a:prstGeom>
        </p:spPr>
      </p:pic>
      <p:sp>
        <p:nvSpPr>
          <p:cNvPr id="76" name="TextBox 75">
            <a:extLst>
              <a:ext uri="{FF2B5EF4-FFF2-40B4-BE49-F238E27FC236}">
                <a16:creationId xmlns:a16="http://schemas.microsoft.com/office/drawing/2014/main" id="{597831FF-4B0E-40F4-97C9-59FB63FD1D24}"/>
              </a:ext>
            </a:extLst>
          </p:cNvPr>
          <p:cNvSpPr txBox="1"/>
          <p:nvPr/>
        </p:nvSpPr>
        <p:spPr>
          <a:xfrm>
            <a:off x="8671114" y="3462040"/>
            <a:ext cx="426079" cy="307777"/>
          </a:xfrm>
          <a:prstGeom prst="rect">
            <a:avLst/>
          </a:prstGeom>
          <a:noFill/>
        </p:spPr>
        <p:txBody>
          <a:bodyPr wrap="none" lIns="0" tIns="0" rIns="0" bIns="0" rtlCol="0">
            <a:spAutoFit/>
          </a:bodyPr>
          <a:lstStyle/>
          <a:p>
            <a:pPr algn="l"/>
            <a:r>
              <a:rPr lang="en-US" sz="2000" dirty="0"/>
              <a:t>TCP</a:t>
            </a:r>
          </a:p>
        </p:txBody>
      </p:sp>
      <p:sp>
        <p:nvSpPr>
          <p:cNvPr id="78" name="TextBox 77">
            <a:extLst>
              <a:ext uri="{FF2B5EF4-FFF2-40B4-BE49-F238E27FC236}">
                <a16:creationId xmlns:a16="http://schemas.microsoft.com/office/drawing/2014/main" id="{07B1BD3E-9715-49FB-B8ED-1959C2765B41}"/>
              </a:ext>
            </a:extLst>
          </p:cNvPr>
          <p:cNvSpPr txBox="1"/>
          <p:nvPr/>
        </p:nvSpPr>
        <p:spPr>
          <a:xfrm>
            <a:off x="4873620" y="3048387"/>
            <a:ext cx="601190" cy="307777"/>
          </a:xfrm>
          <a:prstGeom prst="rect">
            <a:avLst/>
          </a:prstGeom>
          <a:noFill/>
        </p:spPr>
        <p:txBody>
          <a:bodyPr wrap="none" lIns="0" tIns="0" rIns="0" bIns="0" rtlCol="0">
            <a:spAutoFit/>
          </a:bodyPr>
          <a:lstStyle/>
          <a:p>
            <a:pPr algn="l"/>
            <a:r>
              <a:rPr lang="en-US" sz="2000" dirty="0"/>
              <a:t>HTTP</a:t>
            </a:r>
          </a:p>
        </p:txBody>
      </p:sp>
    </p:spTree>
    <p:extLst>
      <p:ext uri="{BB962C8B-B14F-4D97-AF65-F5344CB8AC3E}">
        <p14:creationId xmlns:p14="http://schemas.microsoft.com/office/powerpoint/2010/main" val="1318357458"/>
      </p:ext>
    </p:extLst>
  </p:cSld>
  <p:clrMapOvr>
    <a:masterClrMapping/>
  </p:clrMapOvr>
  <p:transition advTm="52641">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dirty="0"/>
              <a:t>Timeouts</a:t>
            </a:r>
          </a:p>
        </p:txBody>
      </p:sp>
      <p:sp>
        <p:nvSpPr>
          <p:cNvPr id="5" name="Rectangle 4">
            <a:extLst>
              <a:ext uri="{FF2B5EF4-FFF2-40B4-BE49-F238E27FC236}">
                <a16:creationId xmlns:a16="http://schemas.microsoft.com/office/drawing/2014/main" id="{63839EE1-6F62-4D94-A168-4D1D31255F17}"/>
              </a:ext>
            </a:extLst>
          </p:cNvPr>
          <p:cNvSpPr/>
          <p:nvPr/>
        </p:nvSpPr>
        <p:spPr>
          <a:xfrm>
            <a:off x="9599801" y="2542394"/>
            <a:ext cx="1602297" cy="2902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DD11419-15F3-427E-92D5-05005459C384}"/>
              </a:ext>
            </a:extLst>
          </p:cNvPr>
          <p:cNvSpPr/>
          <p:nvPr/>
        </p:nvSpPr>
        <p:spPr>
          <a:xfrm>
            <a:off x="10178939" y="2987014"/>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9" name="Oval 8">
            <a:extLst>
              <a:ext uri="{FF2B5EF4-FFF2-40B4-BE49-F238E27FC236}">
                <a16:creationId xmlns:a16="http://schemas.microsoft.com/office/drawing/2014/main" id="{3CE9FA87-24C9-43F2-80CC-AECEB98E9A93}"/>
              </a:ext>
            </a:extLst>
          </p:cNvPr>
          <p:cNvSpPr/>
          <p:nvPr/>
        </p:nvSpPr>
        <p:spPr>
          <a:xfrm>
            <a:off x="9977605" y="3518143"/>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1" name="Oval 10">
            <a:extLst>
              <a:ext uri="{FF2B5EF4-FFF2-40B4-BE49-F238E27FC236}">
                <a16:creationId xmlns:a16="http://schemas.microsoft.com/office/drawing/2014/main" id="{CCB67541-5552-45DF-9CCE-35C2DAE342D0}"/>
              </a:ext>
            </a:extLst>
          </p:cNvPr>
          <p:cNvSpPr/>
          <p:nvPr/>
        </p:nvSpPr>
        <p:spPr>
          <a:xfrm>
            <a:off x="9977606" y="4105376"/>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3" name="Oval 12">
            <a:extLst>
              <a:ext uri="{FF2B5EF4-FFF2-40B4-BE49-F238E27FC236}">
                <a16:creationId xmlns:a16="http://schemas.microsoft.com/office/drawing/2014/main" id="{F367A7CB-4771-4412-9887-71463A30CFAD}"/>
              </a:ext>
            </a:extLst>
          </p:cNvPr>
          <p:cNvSpPr/>
          <p:nvPr/>
        </p:nvSpPr>
        <p:spPr>
          <a:xfrm>
            <a:off x="10220587" y="4656079"/>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cxnSp>
        <p:nvCxnSpPr>
          <p:cNvPr id="19" name="Straight Arrow Connector 18">
            <a:extLst>
              <a:ext uri="{FF2B5EF4-FFF2-40B4-BE49-F238E27FC236}">
                <a16:creationId xmlns:a16="http://schemas.microsoft.com/office/drawing/2014/main" id="{5B47C19F-47BD-4E35-9C4D-D944933DED25}"/>
              </a:ext>
            </a:extLst>
          </p:cNvPr>
          <p:cNvCxnSpPr>
            <a:cxnSpLocks/>
          </p:cNvCxnSpPr>
          <p:nvPr/>
        </p:nvCxnSpPr>
        <p:spPr>
          <a:xfrm flipV="1">
            <a:off x="4712043" y="2743200"/>
            <a:ext cx="0" cy="955589"/>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63" name="Graphic 62" descr="Server outline">
            <a:extLst>
              <a:ext uri="{FF2B5EF4-FFF2-40B4-BE49-F238E27FC236}">
                <a16:creationId xmlns:a16="http://schemas.microsoft.com/office/drawing/2014/main" id="{3E2EA6C8-0FD4-4766-B496-9F6B3020F3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874493" y="957875"/>
            <a:ext cx="1689912" cy="1689912"/>
          </a:xfrm>
          <a:prstGeom prst="rect">
            <a:avLst/>
          </a:prstGeom>
        </p:spPr>
      </p:pic>
      <p:sp>
        <p:nvSpPr>
          <p:cNvPr id="65" name="TextBox 64">
            <a:extLst>
              <a:ext uri="{FF2B5EF4-FFF2-40B4-BE49-F238E27FC236}">
                <a16:creationId xmlns:a16="http://schemas.microsoft.com/office/drawing/2014/main" id="{BAD330DE-B680-4E72-A057-ECB1BE2D1FBD}"/>
              </a:ext>
            </a:extLst>
          </p:cNvPr>
          <p:cNvSpPr txBox="1"/>
          <p:nvPr/>
        </p:nvSpPr>
        <p:spPr>
          <a:xfrm>
            <a:off x="5656898" y="1782865"/>
            <a:ext cx="1000787" cy="369332"/>
          </a:xfrm>
          <a:prstGeom prst="rect">
            <a:avLst/>
          </a:prstGeom>
          <a:noFill/>
        </p:spPr>
        <p:txBody>
          <a:bodyPr wrap="none" rtlCol="0">
            <a:spAutoFit/>
          </a:bodyPr>
          <a:lstStyle/>
          <a:p>
            <a:r>
              <a:rPr lang="en-US" dirty="0"/>
              <a:t>Gateway</a:t>
            </a:r>
          </a:p>
        </p:txBody>
      </p:sp>
      <p:cxnSp>
        <p:nvCxnSpPr>
          <p:cNvPr id="70" name="Straight Arrow Connector 69">
            <a:extLst>
              <a:ext uri="{FF2B5EF4-FFF2-40B4-BE49-F238E27FC236}">
                <a16:creationId xmlns:a16="http://schemas.microsoft.com/office/drawing/2014/main" id="{34D86721-89F8-497B-B605-DBF5A12FEF59}"/>
              </a:ext>
            </a:extLst>
          </p:cNvPr>
          <p:cNvCxnSpPr>
            <a:cxnSpLocks/>
            <a:stCxn id="72" idx="3"/>
          </p:cNvCxnSpPr>
          <p:nvPr/>
        </p:nvCxnSpPr>
        <p:spPr>
          <a:xfrm flipV="1">
            <a:off x="2185010" y="3847838"/>
            <a:ext cx="7351229" cy="13072"/>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72" name="Graphic 71" descr="Web design outline">
            <a:extLst>
              <a:ext uri="{FF2B5EF4-FFF2-40B4-BE49-F238E27FC236}">
                <a16:creationId xmlns:a16="http://schemas.microsoft.com/office/drawing/2014/main" id="{4AC828BE-8293-47DC-A483-9621E83A1D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7742" y="3202276"/>
            <a:ext cx="1317268" cy="1317268"/>
          </a:xfrm>
          <a:prstGeom prst="rect">
            <a:avLst/>
          </a:prstGeom>
        </p:spPr>
      </p:pic>
      <p:sp>
        <p:nvSpPr>
          <p:cNvPr id="76" name="TextBox 75">
            <a:extLst>
              <a:ext uri="{FF2B5EF4-FFF2-40B4-BE49-F238E27FC236}">
                <a16:creationId xmlns:a16="http://schemas.microsoft.com/office/drawing/2014/main" id="{597831FF-4B0E-40F4-97C9-59FB63FD1D24}"/>
              </a:ext>
            </a:extLst>
          </p:cNvPr>
          <p:cNvSpPr txBox="1"/>
          <p:nvPr/>
        </p:nvSpPr>
        <p:spPr>
          <a:xfrm>
            <a:off x="8671114" y="3462040"/>
            <a:ext cx="426079" cy="307777"/>
          </a:xfrm>
          <a:prstGeom prst="rect">
            <a:avLst/>
          </a:prstGeom>
          <a:noFill/>
        </p:spPr>
        <p:txBody>
          <a:bodyPr wrap="none" lIns="0" tIns="0" rIns="0" bIns="0" rtlCol="0">
            <a:spAutoFit/>
          </a:bodyPr>
          <a:lstStyle/>
          <a:p>
            <a:pPr algn="l"/>
            <a:r>
              <a:rPr lang="en-US" sz="2000" dirty="0"/>
              <a:t>TCP</a:t>
            </a:r>
          </a:p>
        </p:txBody>
      </p:sp>
      <p:sp>
        <p:nvSpPr>
          <p:cNvPr id="78" name="TextBox 77">
            <a:extLst>
              <a:ext uri="{FF2B5EF4-FFF2-40B4-BE49-F238E27FC236}">
                <a16:creationId xmlns:a16="http://schemas.microsoft.com/office/drawing/2014/main" id="{07B1BD3E-9715-49FB-B8ED-1959C2765B41}"/>
              </a:ext>
            </a:extLst>
          </p:cNvPr>
          <p:cNvSpPr txBox="1"/>
          <p:nvPr/>
        </p:nvSpPr>
        <p:spPr>
          <a:xfrm>
            <a:off x="4873620" y="3048387"/>
            <a:ext cx="601190" cy="307777"/>
          </a:xfrm>
          <a:prstGeom prst="rect">
            <a:avLst/>
          </a:prstGeom>
          <a:noFill/>
        </p:spPr>
        <p:txBody>
          <a:bodyPr wrap="none" lIns="0" tIns="0" rIns="0" bIns="0" rtlCol="0">
            <a:spAutoFit/>
          </a:bodyPr>
          <a:lstStyle/>
          <a:p>
            <a:pPr algn="l"/>
            <a:r>
              <a:rPr lang="en-US" sz="2000" dirty="0"/>
              <a:t>HTTP</a:t>
            </a:r>
          </a:p>
        </p:txBody>
      </p:sp>
      <p:sp>
        <p:nvSpPr>
          <p:cNvPr id="79" name="TextBox 78">
            <a:extLst>
              <a:ext uri="{FF2B5EF4-FFF2-40B4-BE49-F238E27FC236}">
                <a16:creationId xmlns:a16="http://schemas.microsoft.com/office/drawing/2014/main" id="{482CC86A-FCE2-4D4C-B1B7-5420C4B83406}"/>
              </a:ext>
            </a:extLst>
          </p:cNvPr>
          <p:cNvSpPr txBox="1"/>
          <p:nvPr/>
        </p:nvSpPr>
        <p:spPr>
          <a:xfrm>
            <a:off x="8027760" y="3553133"/>
            <a:ext cx="302968" cy="615553"/>
          </a:xfrm>
          <a:prstGeom prst="rect">
            <a:avLst/>
          </a:prstGeom>
          <a:noFill/>
        </p:spPr>
        <p:txBody>
          <a:bodyPr wrap="none" lIns="0" tIns="0" rIns="0" bIns="0" rtlCol="0">
            <a:spAutoFit/>
          </a:bodyPr>
          <a:lstStyle/>
          <a:p>
            <a:pPr algn="l"/>
            <a:r>
              <a:rPr lang="en-US" sz="4000" dirty="0">
                <a:solidFill>
                  <a:srgbClr val="FF0000"/>
                </a:solidFill>
              </a:rPr>
              <a:t>X</a:t>
            </a:r>
          </a:p>
        </p:txBody>
      </p:sp>
      <p:sp>
        <p:nvSpPr>
          <p:cNvPr id="3" name="TextBox 2">
            <a:extLst>
              <a:ext uri="{FF2B5EF4-FFF2-40B4-BE49-F238E27FC236}">
                <a16:creationId xmlns:a16="http://schemas.microsoft.com/office/drawing/2014/main" id="{01CC7F3E-FDE5-453A-A9CC-F1873509399C}"/>
              </a:ext>
            </a:extLst>
          </p:cNvPr>
          <p:cNvSpPr txBox="1"/>
          <p:nvPr/>
        </p:nvSpPr>
        <p:spPr>
          <a:xfrm>
            <a:off x="4570652" y="3113014"/>
            <a:ext cx="302968" cy="615553"/>
          </a:xfrm>
          <a:prstGeom prst="rect">
            <a:avLst/>
          </a:prstGeom>
          <a:noFill/>
        </p:spPr>
        <p:txBody>
          <a:bodyPr wrap="none" lIns="0" tIns="0" rIns="0" bIns="0" rtlCol="0">
            <a:spAutoFit/>
          </a:bodyPr>
          <a:lstStyle/>
          <a:p>
            <a:pPr algn="l"/>
            <a:r>
              <a:rPr lang="en-US" sz="4000" dirty="0">
                <a:solidFill>
                  <a:srgbClr val="FF0000"/>
                </a:solidFill>
              </a:rPr>
              <a:t>X</a:t>
            </a:r>
          </a:p>
        </p:txBody>
      </p:sp>
    </p:spTree>
    <p:extLst>
      <p:ext uri="{BB962C8B-B14F-4D97-AF65-F5344CB8AC3E}">
        <p14:creationId xmlns:p14="http://schemas.microsoft.com/office/powerpoint/2010/main" val="1693002681"/>
      </p:ext>
    </p:extLst>
  </p:cSld>
  <p:clrMapOvr>
    <a:masterClrMapping/>
  </p:clrMapOvr>
  <p:transition advTm="101122">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dirty="0"/>
              <a:t>Timeouts – common client issues</a:t>
            </a:r>
          </a:p>
        </p:txBody>
      </p:sp>
      <p:sp>
        <p:nvSpPr>
          <p:cNvPr id="4" name="Rectangle: Rounded Corners 3">
            <a:extLst>
              <a:ext uri="{FF2B5EF4-FFF2-40B4-BE49-F238E27FC236}">
                <a16:creationId xmlns:a16="http://schemas.microsoft.com/office/drawing/2014/main" id="{AE5C9952-3C72-495C-B1BD-E763E542CFC4}"/>
              </a:ext>
            </a:extLst>
          </p:cNvPr>
          <p:cNvSpPr/>
          <p:nvPr/>
        </p:nvSpPr>
        <p:spPr bwMode="auto">
          <a:xfrm>
            <a:off x="2403856" y="2651760"/>
            <a:ext cx="3657600" cy="180136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CPU</a:t>
            </a:r>
          </a:p>
        </p:txBody>
      </p:sp>
      <p:sp>
        <p:nvSpPr>
          <p:cNvPr id="5" name="Rectangle: Rounded Corners 4">
            <a:extLst>
              <a:ext uri="{FF2B5EF4-FFF2-40B4-BE49-F238E27FC236}">
                <a16:creationId xmlns:a16="http://schemas.microsoft.com/office/drawing/2014/main" id="{F29FB0A4-CE2E-44AC-B8D4-B2F2ED1AC8B1}"/>
              </a:ext>
            </a:extLst>
          </p:cNvPr>
          <p:cNvSpPr/>
          <p:nvPr/>
        </p:nvSpPr>
        <p:spPr bwMode="auto">
          <a:xfrm>
            <a:off x="6269736" y="2651760"/>
            <a:ext cx="3657600" cy="1801368"/>
          </a:xfrm>
          <a:prstGeom prst="round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FFFFFF"/>
                </a:solidFill>
                <a:ea typeface="Segoe UI" pitchFamily="34" charset="0"/>
                <a:cs typeface="Segoe UI" pitchFamily="34" charset="0"/>
              </a:rPr>
              <a:t>Connection limiting</a:t>
            </a:r>
          </a:p>
        </p:txBody>
      </p:sp>
    </p:spTree>
    <p:extLst>
      <p:ext uri="{BB962C8B-B14F-4D97-AF65-F5344CB8AC3E}">
        <p14:creationId xmlns:p14="http://schemas.microsoft.com/office/powerpoint/2010/main" val="356556778"/>
      </p:ext>
    </p:extLst>
  </p:cSld>
  <p:clrMapOvr>
    <a:masterClrMapping/>
  </p:clrMapOvr>
  <p:transition advTm="25987">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dirty="0"/>
              <a:t>Timeouts – common client issues (CPU)</a:t>
            </a:r>
          </a:p>
        </p:txBody>
      </p:sp>
      <p:sp>
        <p:nvSpPr>
          <p:cNvPr id="3" name="TextBox 2">
            <a:extLst>
              <a:ext uri="{FF2B5EF4-FFF2-40B4-BE49-F238E27FC236}">
                <a16:creationId xmlns:a16="http://schemas.microsoft.com/office/drawing/2014/main" id="{2A5029A9-CF1A-40E5-AB89-991ED5BC9506}"/>
              </a:ext>
            </a:extLst>
          </p:cNvPr>
          <p:cNvSpPr txBox="1"/>
          <p:nvPr/>
        </p:nvSpPr>
        <p:spPr>
          <a:xfrm>
            <a:off x="3419856" y="1192053"/>
            <a:ext cx="4937249" cy="2388346"/>
          </a:xfrm>
          <a:prstGeom prst="rect">
            <a:avLst/>
          </a:prstGeom>
        </p:spPr>
        <p:txBody>
          <a:bodyPr vert="horz" wrap="square" lIns="0" tIns="0" rIns="0" bIns="0" rtlCol="0">
            <a:sp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1600" spc="0" baseline="0">
                <a:solidFill>
                  <a:srgbClr val="2F2F2F"/>
                </a:solidFill>
                <a:latin typeface="Consolas" panose="020B0609020204030204" pitchFamily="49" charset="0"/>
                <a:cs typeface="Consolas" panose="020B0609020204030204" pitchFamily="49" charset="0"/>
              </a:defRPr>
            </a:lvl1pPr>
            <a:lvl2pPr marL="346449" marR="0" indent="0" defTabSz="932742" fontAlgn="auto">
              <a:lnSpc>
                <a:spcPct val="100000"/>
              </a:lnSpc>
              <a:spcBef>
                <a:spcPct val="20000"/>
              </a:spcBef>
              <a:spcAft>
                <a:spcPts val="0"/>
              </a:spcAft>
              <a:buClrTx/>
              <a:buSzPct val="90000"/>
              <a:buFont typeface="Wingdings" panose="05000000000000000000" pitchFamily="2" charset="2"/>
              <a:buNone/>
              <a:tabLst/>
              <a:defRPr sz="2399"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marR="0" indent="0" defTabSz="932742" fontAlgn="auto">
              <a:lnSpc>
                <a:spcPct val="100000"/>
              </a:lnSpc>
              <a:spcBef>
                <a:spcPct val="20000"/>
              </a:spcBef>
              <a:spcAft>
                <a:spcPts val="0"/>
              </a:spcAft>
              <a:buClrTx/>
              <a:buSzPct val="90000"/>
              <a:buFont typeface="Wingdings" panose="05000000000000000000" pitchFamily="2" charset="2"/>
              <a:buNone/>
              <a:tabLst/>
              <a:defRPr sz="1999"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marR="0" indent="0" defTabSz="932742" fontAlgn="auto">
              <a:lnSpc>
                <a:spcPct val="100000"/>
              </a:lnSpc>
              <a:spcBef>
                <a:spcPct val="20000"/>
              </a:spcBef>
              <a:spcAft>
                <a:spcPts val="0"/>
              </a:spcAft>
              <a:buClrTx/>
              <a:buSzPct val="90000"/>
              <a:buFont typeface="Wingdings" panose="05000000000000000000" pitchFamily="2" charset="2"/>
              <a:buNone/>
              <a:tabLst/>
              <a:defRPr sz="1799"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marR="0" indent="0" defTabSz="932742" fontAlgn="auto">
              <a:lnSpc>
                <a:spcPct val="100000"/>
              </a:lnSpc>
              <a:spcBef>
                <a:spcPct val="20000"/>
              </a:spcBef>
              <a:spcAft>
                <a:spcPts val="0"/>
              </a:spcAft>
              <a:buClrTx/>
              <a:buSzPct val="90000"/>
              <a:buFont typeface="Wingdings" panose="05000000000000000000" pitchFamily="2" charset="2"/>
              <a:buNone/>
              <a:tabLst/>
              <a:defRPr sz="1799"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pl-PL" dirty="0"/>
              <a:t>CPU history: </a:t>
            </a:r>
          </a:p>
          <a:p>
            <a:r>
              <a:rPr lang="pl-PL" dirty="0"/>
              <a:t>    (2021-05-21T00:40:09.1769900Z </a:t>
            </a:r>
            <a:r>
              <a:rPr lang="pl-PL" dirty="0">
                <a:solidFill>
                  <a:srgbClr val="FF0000"/>
                </a:solidFill>
              </a:rPr>
              <a:t>60.114</a:t>
            </a:r>
            <a:r>
              <a:rPr lang="pl-PL" dirty="0"/>
              <a:t>), </a:t>
            </a:r>
          </a:p>
          <a:p>
            <a:r>
              <a:rPr lang="pl-PL" dirty="0"/>
              <a:t>    (2021-05-21T00:40:19.1763818Z </a:t>
            </a:r>
            <a:r>
              <a:rPr lang="pl-PL" dirty="0">
                <a:solidFill>
                  <a:srgbClr val="FF0000"/>
                </a:solidFill>
              </a:rPr>
              <a:t>60.732</a:t>
            </a:r>
            <a:r>
              <a:rPr lang="pl-PL" dirty="0"/>
              <a:t>), </a:t>
            </a:r>
          </a:p>
          <a:p>
            <a:r>
              <a:rPr lang="pl-PL" dirty="0"/>
              <a:t>    (2021-05-21T00:40:29.1759235Z </a:t>
            </a:r>
            <a:r>
              <a:rPr lang="pl-PL" dirty="0">
                <a:solidFill>
                  <a:srgbClr val="FF0000"/>
                </a:solidFill>
              </a:rPr>
              <a:t>70.000</a:t>
            </a:r>
            <a:r>
              <a:rPr lang="pl-PL" dirty="0"/>
              <a:t>), </a:t>
            </a:r>
          </a:p>
          <a:p>
            <a:r>
              <a:rPr lang="pl-PL" dirty="0"/>
              <a:t>    (2021-05-21T00:40:39.1763208Z </a:t>
            </a:r>
            <a:r>
              <a:rPr lang="pl-PL" dirty="0">
                <a:solidFill>
                  <a:srgbClr val="FF0000"/>
                </a:solidFill>
              </a:rPr>
              <a:t>100.063</a:t>
            </a:r>
            <a:r>
              <a:rPr lang="pl-PL" dirty="0"/>
              <a:t>), </a:t>
            </a:r>
          </a:p>
          <a:p>
            <a:r>
              <a:rPr lang="pl-PL" dirty="0"/>
              <a:t>    (2021-05-21T00:40:49.1767057Z </a:t>
            </a:r>
            <a:r>
              <a:rPr lang="pl-PL" dirty="0">
                <a:solidFill>
                  <a:srgbClr val="FF0000"/>
                </a:solidFill>
              </a:rPr>
              <a:t>100.648</a:t>
            </a:r>
            <a:r>
              <a:rPr lang="pl-PL" dirty="0"/>
              <a:t>), </a:t>
            </a:r>
          </a:p>
          <a:p>
            <a:r>
              <a:rPr lang="pl-PL" dirty="0"/>
              <a:t>    (2021-05-21T00:40:59.1689401Z </a:t>
            </a:r>
            <a:r>
              <a:rPr lang="pl-PL" dirty="0">
                <a:solidFill>
                  <a:srgbClr val="FF0000"/>
                </a:solidFill>
              </a:rPr>
              <a:t>100.137</a:t>
            </a:r>
            <a:r>
              <a:rPr lang="pl-PL" dirty="0"/>
              <a:t>), </a:t>
            </a:r>
          </a:p>
          <a:p>
            <a:r>
              <a:rPr lang="pl-PL" dirty="0"/>
              <a:t>CPU count: 8)</a:t>
            </a:r>
            <a:endParaRPr lang="en-US" dirty="0" err="1"/>
          </a:p>
        </p:txBody>
      </p:sp>
      <p:sp>
        <p:nvSpPr>
          <p:cNvPr id="7" name="TextBox 6">
            <a:extLst>
              <a:ext uri="{FF2B5EF4-FFF2-40B4-BE49-F238E27FC236}">
                <a16:creationId xmlns:a16="http://schemas.microsoft.com/office/drawing/2014/main" id="{BB20C7D2-59F8-4FE3-83C3-45ACDCE11869}"/>
              </a:ext>
            </a:extLst>
          </p:cNvPr>
          <p:cNvSpPr txBox="1"/>
          <p:nvPr/>
        </p:nvSpPr>
        <p:spPr>
          <a:xfrm>
            <a:off x="3419856" y="3822477"/>
            <a:ext cx="4937249" cy="2388346"/>
          </a:xfrm>
          <a:prstGeom prst="rect">
            <a:avLst/>
          </a:prstGeom>
        </p:spPr>
        <p:txBody>
          <a:bodyPr vert="horz" wrap="square" lIns="0" tIns="0" rIns="0" bIns="0" rtlCol="0">
            <a:sp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1600" spc="0" baseline="0">
                <a:solidFill>
                  <a:srgbClr val="2F2F2F"/>
                </a:solidFill>
                <a:latin typeface="Consolas" panose="020B0609020204030204" pitchFamily="49" charset="0"/>
                <a:cs typeface="Consolas" panose="020B0609020204030204" pitchFamily="49" charset="0"/>
              </a:defRPr>
            </a:lvl1pPr>
            <a:lvl2pPr marL="346449" marR="0" indent="0" defTabSz="932742" fontAlgn="auto">
              <a:lnSpc>
                <a:spcPct val="100000"/>
              </a:lnSpc>
              <a:spcBef>
                <a:spcPct val="20000"/>
              </a:spcBef>
              <a:spcAft>
                <a:spcPts val="0"/>
              </a:spcAft>
              <a:buClrTx/>
              <a:buSzPct val="90000"/>
              <a:buFont typeface="Wingdings" panose="05000000000000000000" pitchFamily="2" charset="2"/>
              <a:buNone/>
              <a:tabLst/>
              <a:defRPr sz="2399"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marR="0" indent="0" defTabSz="932742" fontAlgn="auto">
              <a:lnSpc>
                <a:spcPct val="100000"/>
              </a:lnSpc>
              <a:spcBef>
                <a:spcPct val="20000"/>
              </a:spcBef>
              <a:spcAft>
                <a:spcPts val="0"/>
              </a:spcAft>
              <a:buClrTx/>
              <a:buSzPct val="90000"/>
              <a:buFont typeface="Wingdings" panose="05000000000000000000" pitchFamily="2" charset="2"/>
              <a:buNone/>
              <a:tabLst/>
              <a:defRPr sz="1999"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marR="0" indent="0" defTabSz="932742" fontAlgn="auto">
              <a:lnSpc>
                <a:spcPct val="100000"/>
              </a:lnSpc>
              <a:spcBef>
                <a:spcPct val="20000"/>
              </a:spcBef>
              <a:spcAft>
                <a:spcPts val="0"/>
              </a:spcAft>
              <a:buClrTx/>
              <a:buSzPct val="90000"/>
              <a:buFont typeface="Wingdings" panose="05000000000000000000" pitchFamily="2" charset="2"/>
              <a:buNone/>
              <a:tabLst/>
              <a:defRPr sz="1799"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marR="0" indent="0" defTabSz="932742" fontAlgn="auto">
              <a:lnSpc>
                <a:spcPct val="100000"/>
              </a:lnSpc>
              <a:spcBef>
                <a:spcPct val="20000"/>
              </a:spcBef>
              <a:spcAft>
                <a:spcPts val="0"/>
              </a:spcAft>
              <a:buClrTx/>
              <a:buSzPct val="90000"/>
              <a:buFont typeface="Wingdings" panose="05000000000000000000" pitchFamily="2" charset="2"/>
              <a:buNone/>
              <a:tabLst/>
              <a:defRPr sz="1799"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pl-PL" dirty="0"/>
              <a:t>CPU history: </a:t>
            </a:r>
          </a:p>
          <a:p>
            <a:r>
              <a:rPr lang="pl-PL" dirty="0"/>
              <a:t>    (</a:t>
            </a:r>
            <a:r>
              <a:rPr lang="pl-PL" dirty="0">
                <a:solidFill>
                  <a:schemeClr val="tx1"/>
                </a:solidFill>
              </a:rPr>
              <a:t>2021-05-21T00:40:09.1769900Z </a:t>
            </a:r>
            <a:r>
              <a:rPr lang="en-US" dirty="0">
                <a:solidFill>
                  <a:schemeClr val="tx1"/>
                </a:solidFill>
              </a:rPr>
              <a:t>5</a:t>
            </a:r>
            <a:r>
              <a:rPr lang="pl-PL" dirty="0">
                <a:solidFill>
                  <a:schemeClr val="tx1"/>
                </a:solidFill>
              </a:rPr>
              <a:t>.</a:t>
            </a:r>
            <a:r>
              <a:rPr lang="en-US" dirty="0">
                <a:solidFill>
                  <a:schemeClr val="tx1"/>
                </a:solidFill>
              </a:rPr>
              <a:t>231</a:t>
            </a:r>
            <a:r>
              <a:rPr lang="pl-PL" dirty="0">
                <a:solidFill>
                  <a:schemeClr val="tx1"/>
                </a:solidFill>
              </a:rPr>
              <a:t>), </a:t>
            </a:r>
          </a:p>
          <a:p>
            <a:r>
              <a:rPr lang="pl-PL" dirty="0">
                <a:solidFill>
                  <a:schemeClr val="tx1"/>
                </a:solidFill>
              </a:rPr>
              <a:t>    (2021-05-21T00:</a:t>
            </a:r>
            <a:r>
              <a:rPr lang="pl-PL" dirty="0">
                <a:solidFill>
                  <a:srgbClr val="FF0000"/>
                </a:solidFill>
              </a:rPr>
              <a:t>40:</a:t>
            </a:r>
            <a:r>
              <a:rPr lang="en-US" dirty="0">
                <a:solidFill>
                  <a:srgbClr val="FF0000"/>
                </a:solidFill>
              </a:rPr>
              <a:t>5</a:t>
            </a:r>
            <a:r>
              <a:rPr lang="pl-PL" dirty="0">
                <a:solidFill>
                  <a:srgbClr val="FF0000"/>
                </a:solidFill>
              </a:rPr>
              <a:t>9</a:t>
            </a:r>
            <a:r>
              <a:rPr lang="pl-PL" dirty="0">
                <a:solidFill>
                  <a:schemeClr val="tx1"/>
                </a:solidFill>
              </a:rPr>
              <a:t>.1763818Z </a:t>
            </a:r>
            <a:r>
              <a:rPr lang="en-US" dirty="0">
                <a:solidFill>
                  <a:schemeClr val="tx1"/>
                </a:solidFill>
              </a:rPr>
              <a:t>6</a:t>
            </a:r>
            <a:r>
              <a:rPr lang="pl-PL" dirty="0">
                <a:solidFill>
                  <a:schemeClr val="tx1"/>
                </a:solidFill>
              </a:rPr>
              <a:t>.7</a:t>
            </a:r>
            <a:r>
              <a:rPr lang="en-US" dirty="0">
                <a:solidFill>
                  <a:schemeClr val="tx1"/>
                </a:solidFill>
              </a:rPr>
              <a:t>21</a:t>
            </a:r>
            <a:r>
              <a:rPr lang="pl-PL" dirty="0">
                <a:solidFill>
                  <a:schemeClr val="tx1"/>
                </a:solidFill>
              </a:rPr>
              <a:t>), </a:t>
            </a:r>
          </a:p>
          <a:p>
            <a:r>
              <a:rPr lang="pl-PL" dirty="0">
                <a:solidFill>
                  <a:schemeClr val="tx1"/>
                </a:solidFill>
              </a:rPr>
              <a:t>    (2021-05-21T00:</a:t>
            </a:r>
            <a:r>
              <a:rPr lang="pl-PL" dirty="0">
                <a:solidFill>
                  <a:srgbClr val="FF0000"/>
                </a:solidFill>
              </a:rPr>
              <a:t>4</a:t>
            </a:r>
            <a:r>
              <a:rPr lang="en-US" dirty="0">
                <a:solidFill>
                  <a:srgbClr val="FF0000"/>
                </a:solidFill>
              </a:rPr>
              <a:t>1</a:t>
            </a:r>
            <a:r>
              <a:rPr lang="pl-PL" dirty="0">
                <a:solidFill>
                  <a:srgbClr val="FF0000"/>
                </a:solidFill>
              </a:rPr>
              <a:t>:</a:t>
            </a:r>
            <a:r>
              <a:rPr lang="en-US" dirty="0">
                <a:solidFill>
                  <a:srgbClr val="FF0000"/>
                </a:solidFill>
              </a:rPr>
              <a:t>16</a:t>
            </a:r>
            <a:r>
              <a:rPr lang="pl-PL" dirty="0">
                <a:solidFill>
                  <a:schemeClr val="tx1"/>
                </a:solidFill>
              </a:rPr>
              <a:t>.1759235Z </a:t>
            </a:r>
            <a:r>
              <a:rPr lang="en-US" dirty="0">
                <a:solidFill>
                  <a:schemeClr val="tx1"/>
                </a:solidFill>
              </a:rPr>
              <a:t>4</a:t>
            </a:r>
            <a:r>
              <a:rPr lang="pl-PL" dirty="0">
                <a:solidFill>
                  <a:schemeClr val="tx1"/>
                </a:solidFill>
              </a:rPr>
              <a:t>.000), </a:t>
            </a:r>
          </a:p>
          <a:p>
            <a:r>
              <a:rPr lang="pl-PL" dirty="0">
                <a:solidFill>
                  <a:schemeClr val="tx1"/>
                </a:solidFill>
              </a:rPr>
              <a:t>    (2021-05-21T00:4</a:t>
            </a:r>
            <a:r>
              <a:rPr lang="en-US" dirty="0">
                <a:solidFill>
                  <a:schemeClr val="tx1"/>
                </a:solidFill>
              </a:rPr>
              <a:t>1</a:t>
            </a:r>
            <a:r>
              <a:rPr lang="pl-PL" dirty="0">
                <a:solidFill>
                  <a:schemeClr val="tx1"/>
                </a:solidFill>
              </a:rPr>
              <a:t>:</a:t>
            </a:r>
            <a:r>
              <a:rPr lang="en-US" dirty="0">
                <a:solidFill>
                  <a:schemeClr val="tx1"/>
                </a:solidFill>
              </a:rPr>
              <a:t>26</a:t>
            </a:r>
            <a:r>
              <a:rPr lang="pl-PL" dirty="0">
                <a:solidFill>
                  <a:schemeClr val="tx1"/>
                </a:solidFill>
              </a:rPr>
              <a:t>.1763208Z </a:t>
            </a:r>
            <a:r>
              <a:rPr lang="en-US" dirty="0">
                <a:solidFill>
                  <a:schemeClr val="tx1"/>
                </a:solidFill>
              </a:rPr>
              <a:t>17</a:t>
            </a:r>
            <a:r>
              <a:rPr lang="pl-PL" dirty="0">
                <a:solidFill>
                  <a:schemeClr val="tx1"/>
                </a:solidFill>
              </a:rPr>
              <a:t>.063), </a:t>
            </a:r>
          </a:p>
          <a:p>
            <a:r>
              <a:rPr lang="pl-PL" dirty="0">
                <a:solidFill>
                  <a:schemeClr val="tx1"/>
                </a:solidFill>
              </a:rPr>
              <a:t>    (2021-05-21T00:</a:t>
            </a:r>
            <a:r>
              <a:rPr lang="pl-PL" dirty="0">
                <a:solidFill>
                  <a:srgbClr val="FF0000"/>
                </a:solidFill>
              </a:rPr>
              <a:t>4</a:t>
            </a:r>
            <a:r>
              <a:rPr lang="en-US" dirty="0">
                <a:solidFill>
                  <a:srgbClr val="FF0000"/>
                </a:solidFill>
              </a:rPr>
              <a:t>1</a:t>
            </a:r>
            <a:r>
              <a:rPr lang="pl-PL" dirty="0">
                <a:solidFill>
                  <a:srgbClr val="FF0000"/>
                </a:solidFill>
              </a:rPr>
              <a:t>:</a:t>
            </a:r>
            <a:r>
              <a:rPr lang="en-US" dirty="0">
                <a:solidFill>
                  <a:srgbClr val="FF0000"/>
                </a:solidFill>
              </a:rPr>
              <a:t>48</a:t>
            </a:r>
            <a:r>
              <a:rPr lang="pl-PL" dirty="0">
                <a:solidFill>
                  <a:schemeClr val="tx1"/>
                </a:solidFill>
              </a:rPr>
              <a:t>.1767057Z </a:t>
            </a:r>
            <a:r>
              <a:rPr lang="en-US" dirty="0">
                <a:solidFill>
                  <a:schemeClr val="tx1"/>
                </a:solidFill>
              </a:rPr>
              <a:t>10</a:t>
            </a:r>
            <a:r>
              <a:rPr lang="pl-PL" dirty="0">
                <a:solidFill>
                  <a:schemeClr val="tx1"/>
                </a:solidFill>
              </a:rPr>
              <a:t>.648), </a:t>
            </a:r>
          </a:p>
          <a:p>
            <a:r>
              <a:rPr lang="pl-PL" dirty="0">
                <a:solidFill>
                  <a:schemeClr val="tx1"/>
                </a:solidFill>
              </a:rPr>
              <a:t>    (2021-05-21T00:</a:t>
            </a:r>
            <a:r>
              <a:rPr lang="pl-PL" dirty="0">
                <a:solidFill>
                  <a:srgbClr val="FF0000"/>
                </a:solidFill>
              </a:rPr>
              <a:t>4</a:t>
            </a:r>
            <a:r>
              <a:rPr lang="en-US" dirty="0">
                <a:solidFill>
                  <a:srgbClr val="FF0000"/>
                </a:solidFill>
              </a:rPr>
              <a:t>2</a:t>
            </a:r>
            <a:r>
              <a:rPr lang="pl-PL" dirty="0">
                <a:solidFill>
                  <a:srgbClr val="FF0000"/>
                </a:solidFill>
              </a:rPr>
              <a:t>:</a:t>
            </a:r>
            <a:r>
              <a:rPr lang="en-US" dirty="0">
                <a:solidFill>
                  <a:srgbClr val="FF0000"/>
                </a:solidFill>
              </a:rPr>
              <a:t>03</a:t>
            </a:r>
            <a:r>
              <a:rPr lang="pl-PL" dirty="0">
                <a:solidFill>
                  <a:schemeClr val="tx1"/>
                </a:solidFill>
              </a:rPr>
              <a:t>.1689401Z </a:t>
            </a:r>
            <a:r>
              <a:rPr lang="en-US" dirty="0">
                <a:solidFill>
                  <a:schemeClr val="tx1"/>
                </a:solidFill>
              </a:rPr>
              <a:t>5</a:t>
            </a:r>
            <a:r>
              <a:rPr lang="pl-PL" dirty="0">
                <a:solidFill>
                  <a:schemeClr val="tx1"/>
                </a:solidFill>
              </a:rPr>
              <a:t>.137), </a:t>
            </a:r>
          </a:p>
          <a:p>
            <a:r>
              <a:rPr lang="pl-PL" dirty="0"/>
              <a:t>CPU count: 8)</a:t>
            </a:r>
            <a:endParaRPr lang="en-US" dirty="0" err="1"/>
          </a:p>
        </p:txBody>
      </p:sp>
      <p:sp>
        <p:nvSpPr>
          <p:cNvPr id="8" name="Right Brace 7">
            <a:extLst>
              <a:ext uri="{FF2B5EF4-FFF2-40B4-BE49-F238E27FC236}">
                <a16:creationId xmlns:a16="http://schemas.microsoft.com/office/drawing/2014/main" id="{938047DF-6A45-42AB-A53A-CCACC8FDDDD1}"/>
              </a:ext>
            </a:extLst>
          </p:cNvPr>
          <p:cNvSpPr/>
          <p:nvPr/>
        </p:nvSpPr>
        <p:spPr>
          <a:xfrm>
            <a:off x="8513064" y="1472184"/>
            <a:ext cx="265176" cy="1956816"/>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B5FC8508-AD94-4B3F-9053-049182EC4E33}"/>
              </a:ext>
            </a:extLst>
          </p:cNvPr>
          <p:cNvSpPr txBox="1"/>
          <p:nvPr/>
        </p:nvSpPr>
        <p:spPr>
          <a:xfrm>
            <a:off x="9065214" y="2232337"/>
            <a:ext cx="1091646" cy="307777"/>
          </a:xfrm>
          <a:prstGeom prst="rect">
            <a:avLst/>
          </a:prstGeom>
          <a:noFill/>
        </p:spPr>
        <p:txBody>
          <a:bodyPr wrap="none" lIns="0" tIns="0" rIns="0" bIns="0" rtlCol="0">
            <a:spAutoFit/>
          </a:bodyPr>
          <a:lstStyle/>
          <a:p>
            <a:pPr algn="l"/>
            <a:r>
              <a:rPr lang="en-US" sz="2000" dirty="0"/>
              <a:t>High CPU</a:t>
            </a:r>
          </a:p>
        </p:txBody>
      </p:sp>
      <p:sp>
        <p:nvSpPr>
          <p:cNvPr id="10" name="Right Brace 9">
            <a:extLst>
              <a:ext uri="{FF2B5EF4-FFF2-40B4-BE49-F238E27FC236}">
                <a16:creationId xmlns:a16="http://schemas.microsoft.com/office/drawing/2014/main" id="{7403AF01-EE16-4BA8-B833-A74BC4BB12CB}"/>
              </a:ext>
            </a:extLst>
          </p:cNvPr>
          <p:cNvSpPr/>
          <p:nvPr/>
        </p:nvSpPr>
        <p:spPr>
          <a:xfrm>
            <a:off x="8467088" y="3986784"/>
            <a:ext cx="357127" cy="1956816"/>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4740F776-2FB5-402E-BF92-C918F032E79A}"/>
              </a:ext>
            </a:extLst>
          </p:cNvPr>
          <p:cNvSpPr txBox="1"/>
          <p:nvPr/>
        </p:nvSpPr>
        <p:spPr>
          <a:xfrm>
            <a:off x="8986938" y="4811303"/>
            <a:ext cx="1991314" cy="307777"/>
          </a:xfrm>
          <a:prstGeom prst="rect">
            <a:avLst/>
          </a:prstGeom>
          <a:noFill/>
        </p:spPr>
        <p:txBody>
          <a:bodyPr wrap="none" lIns="0" tIns="0" rIns="0" bIns="0" rtlCol="0">
            <a:spAutoFit/>
          </a:bodyPr>
          <a:lstStyle/>
          <a:p>
            <a:pPr algn="l"/>
            <a:r>
              <a:rPr lang="en-US" sz="2000" dirty="0"/>
              <a:t>Thread Starvation</a:t>
            </a:r>
          </a:p>
        </p:txBody>
      </p:sp>
    </p:spTree>
    <p:extLst>
      <p:ext uri="{BB962C8B-B14F-4D97-AF65-F5344CB8AC3E}">
        <p14:creationId xmlns:p14="http://schemas.microsoft.com/office/powerpoint/2010/main" val="3722624786"/>
      </p:ext>
    </p:extLst>
  </p:cSld>
  <p:clrMapOvr>
    <a:masterClrMapping/>
  </p:clrMapOvr>
  <p:transition advTm="181130">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a:xfrm>
            <a:off x="584200" y="457200"/>
            <a:ext cx="6209792" cy="372410"/>
          </a:xfrm>
        </p:spPr>
        <p:txBody>
          <a:bodyPr/>
          <a:lstStyle/>
          <a:p>
            <a:r>
              <a:rPr lang="es-AR" dirty="0" err="1"/>
              <a:t>Timeouts</a:t>
            </a:r>
            <a:r>
              <a:rPr lang="es-AR" dirty="0"/>
              <a:t> – </a:t>
            </a:r>
            <a:r>
              <a:rPr lang="en-US" dirty="0"/>
              <a:t>common client issues </a:t>
            </a:r>
            <a:r>
              <a:rPr lang="es-AR" dirty="0"/>
              <a:t>(</a:t>
            </a:r>
            <a:r>
              <a:rPr lang="es-AR" dirty="0" err="1"/>
              <a:t>connection</a:t>
            </a:r>
            <a:r>
              <a:rPr lang="es-AR" dirty="0"/>
              <a:t>)</a:t>
            </a:r>
          </a:p>
        </p:txBody>
      </p:sp>
      <p:sp>
        <p:nvSpPr>
          <p:cNvPr id="3" name="TextBox 2">
            <a:extLst>
              <a:ext uri="{FF2B5EF4-FFF2-40B4-BE49-F238E27FC236}">
                <a16:creationId xmlns:a16="http://schemas.microsoft.com/office/drawing/2014/main" id="{2A5029A9-CF1A-40E5-AB89-991ED5BC9506}"/>
              </a:ext>
            </a:extLst>
          </p:cNvPr>
          <p:cNvSpPr txBox="1"/>
          <p:nvPr/>
        </p:nvSpPr>
        <p:spPr>
          <a:xfrm>
            <a:off x="1201928" y="1137386"/>
            <a:ext cx="10405872" cy="5219891"/>
          </a:xfrm>
          <a:prstGeom prst="rect">
            <a:avLst/>
          </a:prstGeom>
        </p:spPr>
        <p:txBody>
          <a:bodyPr vert="horz" wrap="square" lIns="0" tIns="0" rIns="0" bIns="0" rtlCol="0">
            <a:sp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1600" spc="0" baseline="0">
                <a:solidFill>
                  <a:srgbClr val="2F2F2F"/>
                </a:solidFill>
                <a:latin typeface="Consolas" panose="020B0609020204030204" pitchFamily="49" charset="0"/>
                <a:cs typeface="Consolas" panose="020B0609020204030204" pitchFamily="49" charset="0"/>
              </a:defRPr>
            </a:lvl1pPr>
            <a:lvl2pPr marL="346449" marR="0" indent="0" defTabSz="932742" fontAlgn="auto">
              <a:lnSpc>
                <a:spcPct val="100000"/>
              </a:lnSpc>
              <a:spcBef>
                <a:spcPct val="20000"/>
              </a:spcBef>
              <a:spcAft>
                <a:spcPts val="0"/>
              </a:spcAft>
              <a:buClrTx/>
              <a:buSzPct val="90000"/>
              <a:buFont typeface="Wingdings" panose="05000000000000000000" pitchFamily="2" charset="2"/>
              <a:buNone/>
              <a:tabLst/>
              <a:defRPr sz="2399"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marR="0" indent="0" defTabSz="932742" fontAlgn="auto">
              <a:lnSpc>
                <a:spcPct val="100000"/>
              </a:lnSpc>
              <a:spcBef>
                <a:spcPct val="20000"/>
              </a:spcBef>
              <a:spcAft>
                <a:spcPts val="0"/>
              </a:spcAft>
              <a:buClrTx/>
              <a:buSzPct val="90000"/>
              <a:buFont typeface="Wingdings" panose="05000000000000000000" pitchFamily="2" charset="2"/>
              <a:buNone/>
              <a:tabLst/>
              <a:defRPr sz="1999"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marR="0" indent="0" defTabSz="932742" fontAlgn="auto">
              <a:lnSpc>
                <a:spcPct val="100000"/>
              </a:lnSpc>
              <a:spcBef>
                <a:spcPct val="20000"/>
              </a:spcBef>
              <a:spcAft>
                <a:spcPts val="0"/>
              </a:spcAft>
              <a:buClrTx/>
              <a:buSzPct val="90000"/>
              <a:buFont typeface="Wingdings" panose="05000000000000000000" pitchFamily="2" charset="2"/>
              <a:buNone/>
              <a:tabLst/>
              <a:defRPr sz="1799"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marR="0" indent="0" defTabSz="932742" fontAlgn="auto">
              <a:lnSpc>
                <a:spcPct val="100000"/>
              </a:lnSpc>
              <a:spcBef>
                <a:spcPct val="20000"/>
              </a:spcBef>
              <a:spcAft>
                <a:spcPts val="0"/>
              </a:spcAft>
              <a:buClrTx/>
              <a:buSzPct val="90000"/>
              <a:buFont typeface="Wingdings" panose="05000000000000000000" pitchFamily="2" charset="2"/>
              <a:buNone/>
              <a:tabLst/>
              <a:defRPr sz="1799"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pl-PL" dirty="0"/>
              <a:t>{</a:t>
            </a:r>
          </a:p>
          <a:p>
            <a:r>
              <a:rPr lang="pl-PL" dirty="0"/>
              <a:t>	"ResponseTimeUTC": "2021-05-10T20:20:04.3221389Z",</a:t>
            </a:r>
          </a:p>
          <a:p>
            <a:r>
              <a:rPr lang="pl-PL" dirty="0"/>
              <a:t>	"ResourceType": "Document",</a:t>
            </a:r>
          </a:p>
          <a:p>
            <a:r>
              <a:rPr lang="pl-PL" dirty="0"/>
              <a:t>	"OperationType": "Read",</a:t>
            </a:r>
          </a:p>
          <a:p>
            <a:r>
              <a:rPr lang="pl-PL" dirty="0"/>
              <a:t>	"LocationEndpoint": "https://myaccount.documents.azure.com/",</a:t>
            </a:r>
          </a:p>
          <a:p>
            <a:r>
              <a:rPr lang="pl-PL" dirty="0"/>
              <a:t>	"StoreResult": {</a:t>
            </a:r>
          </a:p>
          <a:p>
            <a:r>
              <a:rPr lang="pl-PL" dirty="0"/>
              <a:t>		"ActivityId": "d0e640ee-553b-4c3b-ae31-752d947a0b3b",</a:t>
            </a:r>
          </a:p>
          <a:p>
            <a:r>
              <a:rPr lang="pl-PL" dirty="0"/>
              <a:t>		"StatusCode": "Gone",</a:t>
            </a:r>
          </a:p>
          <a:p>
            <a:r>
              <a:rPr lang="pl-PL" dirty="0"/>
              <a:t>		"BELatencyInMs": null,</a:t>
            </a:r>
          </a:p>
          <a:p>
            <a:r>
              <a:rPr lang="pl-PL" dirty="0"/>
              <a:t>		"</a:t>
            </a:r>
            <a:r>
              <a:rPr lang="pl-PL" dirty="0">
                <a:solidFill>
                  <a:srgbClr val="FF0000"/>
                </a:solidFill>
              </a:rPr>
              <a:t>TransportException</a:t>
            </a:r>
            <a:r>
              <a:rPr lang="pl-PL" dirty="0"/>
              <a:t>": "A client transport error occurred: The connection attempt timed out. (Time: 2021-05-10T20:20:04.3221389Z, activity ID: d0e640ee-553b-4c3b-ae31-752d947a0b3b, </a:t>
            </a:r>
            <a:r>
              <a:rPr lang="pl-PL" dirty="0">
                <a:solidFill>
                  <a:srgbClr val="FF0000"/>
                </a:solidFill>
              </a:rPr>
              <a:t>error code: ConnectTimeout </a:t>
            </a:r>
            <a:r>
              <a:rPr lang="pl-PL" dirty="0"/>
              <a:t>[0x0006], base error: HRESULT 0x80131500, URI: rntbd://&lt;somevalue&gt;.documents.azure.com:14155/, connection: &lt;not connected&gt; -&gt; rntbd://&lt;somevalue&gt;.documents.azure.com:14155/, payload sent: False, CPU history: (2021-05-10T20:18:56.4258031Z 0.000), (2021-05-10T20:19:06.4265621Z 0.000), (2021-05-10T20:19:16.4295823Z 0.000), (2021-05-10T20:19:26.4279937Z 0.000), (2021-05-10T20:19:46.4240876Z 0.000), (2021-05-10T20:19:56.4208742Z 0.000), CPU count: 4)"</a:t>
            </a:r>
          </a:p>
          <a:p>
            <a:r>
              <a:rPr lang="pl-PL" dirty="0"/>
              <a:t>	}</a:t>
            </a:r>
          </a:p>
          <a:p>
            <a:r>
              <a:rPr lang="pl-PL" dirty="0"/>
              <a:t>}</a:t>
            </a:r>
            <a:endParaRPr lang="en-US" dirty="0" err="1"/>
          </a:p>
        </p:txBody>
      </p:sp>
    </p:spTree>
    <p:extLst>
      <p:ext uri="{BB962C8B-B14F-4D97-AF65-F5344CB8AC3E}">
        <p14:creationId xmlns:p14="http://schemas.microsoft.com/office/powerpoint/2010/main" val="3642680703"/>
      </p:ext>
    </p:extLst>
  </p:cSld>
  <p:clrMapOvr>
    <a:masterClrMapping/>
  </p:clrMapOvr>
  <p:transition advTm="44385">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a:xfrm>
            <a:off x="584200" y="457200"/>
            <a:ext cx="6209792" cy="372410"/>
          </a:xfrm>
        </p:spPr>
        <p:txBody>
          <a:bodyPr/>
          <a:lstStyle/>
          <a:p>
            <a:r>
              <a:rPr lang="es-AR" dirty="0" err="1"/>
              <a:t>Timeouts</a:t>
            </a:r>
            <a:r>
              <a:rPr lang="es-AR" dirty="0"/>
              <a:t> – </a:t>
            </a:r>
            <a:r>
              <a:rPr lang="en-US" dirty="0"/>
              <a:t>common client issues </a:t>
            </a:r>
            <a:r>
              <a:rPr lang="es-AR" dirty="0"/>
              <a:t>(</a:t>
            </a:r>
            <a:r>
              <a:rPr lang="es-AR" dirty="0" err="1"/>
              <a:t>connection</a:t>
            </a:r>
            <a:r>
              <a:rPr lang="es-AR" dirty="0"/>
              <a:t>)</a:t>
            </a:r>
            <a:endParaRPr lang="en-US" dirty="0"/>
          </a:p>
        </p:txBody>
      </p:sp>
      <p:sp>
        <p:nvSpPr>
          <p:cNvPr id="5" name="TextBox 4">
            <a:extLst>
              <a:ext uri="{FF2B5EF4-FFF2-40B4-BE49-F238E27FC236}">
                <a16:creationId xmlns:a16="http://schemas.microsoft.com/office/drawing/2014/main" id="{7CF6D7D4-12DD-4EFC-8422-CDFA451F5954}"/>
              </a:ext>
            </a:extLst>
          </p:cNvPr>
          <p:cNvSpPr txBox="1"/>
          <p:nvPr/>
        </p:nvSpPr>
        <p:spPr>
          <a:xfrm>
            <a:off x="1600200" y="2002536"/>
            <a:ext cx="9619487" cy="2769989"/>
          </a:xfrm>
          <a:prstGeom prst="rect">
            <a:avLst/>
          </a:prstGeom>
          <a:noFill/>
        </p:spPr>
        <p:txBody>
          <a:bodyPr wrap="square" lIns="0" tIns="0" rIns="0" bIns="0" rtlCol="0">
            <a:spAutoFit/>
          </a:bodyPr>
          <a:lstStyle/>
          <a:p>
            <a:pPr marL="457200" indent="-457200" algn="l">
              <a:buAutoNum type="arabicPeriod"/>
            </a:pPr>
            <a:r>
              <a:rPr lang="en-US" sz="2000" dirty="0"/>
              <a:t>Client as a </a:t>
            </a:r>
            <a:r>
              <a:rPr lang="en-US" sz="2000" dirty="0">
                <a:solidFill>
                  <a:srgbClr val="107C10"/>
                </a:solidFill>
              </a:rPr>
              <a:t>Singleton</a:t>
            </a:r>
            <a:r>
              <a:rPr lang="en-US" sz="2000" dirty="0"/>
              <a:t> – one instance reused across the entire application lifetime.</a:t>
            </a:r>
          </a:p>
          <a:p>
            <a:pPr marL="457200" indent="-457200" algn="l">
              <a:buAutoNum type="arabicPeriod"/>
            </a:pPr>
            <a:r>
              <a:rPr lang="en-US" sz="2000" dirty="0">
                <a:solidFill>
                  <a:srgbClr val="107C10"/>
                </a:solidFill>
              </a:rPr>
              <a:t>Connection limit</a:t>
            </a:r>
            <a:r>
              <a:rPr lang="en-US" sz="2000" dirty="0"/>
              <a:t> on the instance – different Azure services might have limits in terms of maximum established connections. </a:t>
            </a:r>
          </a:p>
          <a:p>
            <a:pPr marL="457200" indent="-457200" algn="l">
              <a:buAutoNum type="arabicPeriod"/>
            </a:pPr>
            <a:r>
              <a:rPr lang="en-US" sz="2000" dirty="0"/>
              <a:t>Use </a:t>
            </a:r>
            <a:r>
              <a:rPr lang="en-US" sz="2000" dirty="0">
                <a:solidFill>
                  <a:srgbClr val="107C10"/>
                </a:solidFill>
              </a:rPr>
              <a:t>Gateway mode</a:t>
            </a:r>
            <a:r>
              <a:rPr lang="en-US" sz="2000" dirty="0"/>
              <a:t> – if the environment has a low connection limit, like Azure Functions on Consumption Plane. </a:t>
            </a:r>
          </a:p>
          <a:p>
            <a:pPr marL="457200" indent="-457200" algn="l">
              <a:buAutoNum type="arabicPeriod"/>
            </a:pPr>
            <a:r>
              <a:rPr lang="en-US" sz="2000" dirty="0"/>
              <a:t>Customize </a:t>
            </a:r>
            <a:r>
              <a:rPr lang="en-US" sz="2000" dirty="0">
                <a:solidFill>
                  <a:srgbClr val="107C10"/>
                </a:solidFill>
              </a:rPr>
              <a:t>TCP configurations </a:t>
            </a:r>
            <a:r>
              <a:rPr lang="en-US" sz="2000" dirty="0"/>
              <a:t>for sporadic loads:</a:t>
            </a:r>
          </a:p>
          <a:p>
            <a:pPr marL="914383" lvl="1" indent="-457200">
              <a:buAutoNum type="arabicPeriod"/>
            </a:pPr>
            <a:r>
              <a:rPr lang="en-US" sz="2000" dirty="0" err="1"/>
              <a:t>CosmosClientOptions.PortReuseMode</a:t>
            </a:r>
            <a:r>
              <a:rPr lang="en-US" sz="2000" dirty="0"/>
              <a:t> = </a:t>
            </a:r>
            <a:r>
              <a:rPr lang="en-US" sz="2000" dirty="0" err="1"/>
              <a:t>PrivatePortPool</a:t>
            </a:r>
            <a:endParaRPr lang="en-US" sz="2000" dirty="0"/>
          </a:p>
          <a:p>
            <a:pPr marL="914383" lvl="1" indent="-457200">
              <a:buAutoNum type="arabicPeriod"/>
            </a:pPr>
            <a:r>
              <a:rPr lang="en-US" sz="2000" dirty="0" err="1"/>
              <a:t>CosmosClientOptions.IdleConnectionTimeout</a:t>
            </a:r>
            <a:r>
              <a:rPr lang="en-US" sz="2000" dirty="0"/>
              <a:t> = </a:t>
            </a:r>
            <a:r>
              <a:rPr lang="en-US" sz="2000" dirty="0" err="1"/>
              <a:t>TimeSpan.FromMinutes</a:t>
            </a:r>
            <a:r>
              <a:rPr lang="en-US" sz="2000" dirty="0"/>
              <a:t>(30)</a:t>
            </a:r>
          </a:p>
          <a:p>
            <a:pPr marL="457200" indent="-457200">
              <a:buAutoNum type="arabicPeriod"/>
            </a:pPr>
            <a:r>
              <a:rPr lang="en-US" sz="2000" dirty="0"/>
              <a:t>Client as a </a:t>
            </a:r>
            <a:r>
              <a:rPr lang="en-US" sz="2000" dirty="0">
                <a:solidFill>
                  <a:srgbClr val="107C10"/>
                </a:solidFill>
              </a:rPr>
              <a:t>Singleton</a:t>
            </a:r>
            <a:r>
              <a:rPr lang="en-US" sz="2000" dirty="0"/>
              <a:t>.</a:t>
            </a:r>
          </a:p>
        </p:txBody>
      </p:sp>
    </p:spTree>
    <p:extLst>
      <p:ext uri="{BB962C8B-B14F-4D97-AF65-F5344CB8AC3E}">
        <p14:creationId xmlns:p14="http://schemas.microsoft.com/office/powerpoint/2010/main" val="4092259919"/>
      </p:ext>
    </p:extLst>
  </p:cSld>
  <p:clrMapOvr>
    <a:masterClrMapping/>
  </p:clrMapOvr>
  <p:transition advTm="214616">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a:extLst>
              <a:ext uri="{FF2B5EF4-FFF2-40B4-BE49-F238E27FC236}">
                <a16:creationId xmlns:a16="http://schemas.microsoft.com/office/drawing/2014/main" id="{2CA29949-DDB2-4667-998D-9168AE304F12}"/>
              </a:ext>
            </a:extLst>
          </p:cNvPr>
          <p:cNvSpPr/>
          <p:nvPr/>
        </p:nvSpPr>
        <p:spPr>
          <a:xfrm rot="10800000">
            <a:off x="3882993" y="451588"/>
            <a:ext cx="2869035" cy="2309471"/>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6013A88-CD46-442B-BE7E-7EEB055ABF2D}"/>
              </a:ext>
            </a:extLst>
          </p:cNvPr>
          <p:cNvSpPr/>
          <p:nvPr/>
        </p:nvSpPr>
        <p:spPr>
          <a:xfrm>
            <a:off x="4493703" y="2417483"/>
            <a:ext cx="1602297" cy="2902591"/>
          </a:xfrm>
          <a:prstGeom prst="rect">
            <a:avLst/>
          </a:prstGeom>
          <a:solidFill>
            <a:schemeClr val="accent4"/>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851BB1-2706-44F2-BB20-F6233F02F76C}"/>
              </a:ext>
            </a:extLst>
          </p:cNvPr>
          <p:cNvSpPr/>
          <p:nvPr/>
        </p:nvSpPr>
        <p:spPr>
          <a:xfrm>
            <a:off x="7759816" y="2410135"/>
            <a:ext cx="1602297" cy="2902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24A7319C-D440-48AD-812C-71F23C7D9ACF}"/>
              </a:ext>
            </a:extLst>
          </p:cNvPr>
          <p:cNvSpPr/>
          <p:nvPr/>
        </p:nvSpPr>
        <p:spPr>
          <a:xfrm>
            <a:off x="8338954" y="2854755"/>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9" name="Oval 8">
            <a:extLst>
              <a:ext uri="{FF2B5EF4-FFF2-40B4-BE49-F238E27FC236}">
                <a16:creationId xmlns:a16="http://schemas.microsoft.com/office/drawing/2014/main" id="{D1409C57-6861-48D2-9506-D071D7AC96F3}"/>
              </a:ext>
            </a:extLst>
          </p:cNvPr>
          <p:cNvSpPr/>
          <p:nvPr/>
        </p:nvSpPr>
        <p:spPr>
          <a:xfrm>
            <a:off x="8137620" y="3385884"/>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1" name="Oval 10">
            <a:extLst>
              <a:ext uri="{FF2B5EF4-FFF2-40B4-BE49-F238E27FC236}">
                <a16:creationId xmlns:a16="http://schemas.microsoft.com/office/drawing/2014/main" id="{589FF9D9-8907-4C1C-8B59-E60349B525D6}"/>
              </a:ext>
            </a:extLst>
          </p:cNvPr>
          <p:cNvSpPr/>
          <p:nvPr/>
        </p:nvSpPr>
        <p:spPr>
          <a:xfrm>
            <a:off x="8137621" y="3973117"/>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3" name="Oval 12">
            <a:extLst>
              <a:ext uri="{FF2B5EF4-FFF2-40B4-BE49-F238E27FC236}">
                <a16:creationId xmlns:a16="http://schemas.microsoft.com/office/drawing/2014/main" id="{CE682157-7318-469D-9699-FBA0C5EAB085}"/>
              </a:ext>
            </a:extLst>
          </p:cNvPr>
          <p:cNvSpPr/>
          <p:nvPr/>
        </p:nvSpPr>
        <p:spPr>
          <a:xfrm>
            <a:off x="8380602" y="4523820"/>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pic>
        <p:nvPicPr>
          <p:cNvPr id="27" name="Graphic 26" descr="Server with solid fill">
            <a:extLst>
              <a:ext uri="{FF2B5EF4-FFF2-40B4-BE49-F238E27FC236}">
                <a16:creationId xmlns:a16="http://schemas.microsoft.com/office/drawing/2014/main" id="{7E8F536A-ECEB-480B-B52E-45B146E22A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587" y="2549612"/>
            <a:ext cx="550525" cy="550525"/>
          </a:xfrm>
          <a:prstGeom prst="rect">
            <a:avLst/>
          </a:prstGeom>
        </p:spPr>
      </p:pic>
      <p:pic>
        <p:nvPicPr>
          <p:cNvPr id="29" name="Graphic 28" descr="Server with solid fill">
            <a:extLst>
              <a:ext uri="{FF2B5EF4-FFF2-40B4-BE49-F238E27FC236}">
                <a16:creationId xmlns:a16="http://schemas.microsoft.com/office/drawing/2014/main" id="{29F2559C-7AE4-460B-9365-5079DA9A29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588" y="4731452"/>
            <a:ext cx="550525" cy="550525"/>
          </a:xfrm>
          <a:prstGeom prst="rect">
            <a:avLst/>
          </a:prstGeom>
        </p:spPr>
      </p:pic>
      <p:pic>
        <p:nvPicPr>
          <p:cNvPr id="31" name="Graphic 30" descr="Server with solid fill">
            <a:extLst>
              <a:ext uri="{FF2B5EF4-FFF2-40B4-BE49-F238E27FC236}">
                <a16:creationId xmlns:a16="http://schemas.microsoft.com/office/drawing/2014/main" id="{19F87544-0DAE-44BF-8E03-F51ED1D866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587" y="3206046"/>
            <a:ext cx="550525" cy="550525"/>
          </a:xfrm>
          <a:prstGeom prst="rect">
            <a:avLst/>
          </a:prstGeom>
        </p:spPr>
      </p:pic>
      <p:pic>
        <p:nvPicPr>
          <p:cNvPr id="33" name="Graphic 32" descr="Server with solid fill">
            <a:extLst>
              <a:ext uri="{FF2B5EF4-FFF2-40B4-BE49-F238E27FC236}">
                <a16:creationId xmlns:a16="http://schemas.microsoft.com/office/drawing/2014/main" id="{E49C8721-572E-4923-894D-3844B22042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587" y="3972599"/>
            <a:ext cx="550525" cy="550525"/>
          </a:xfrm>
          <a:prstGeom prst="rect">
            <a:avLst/>
          </a:prstGeom>
        </p:spPr>
      </p:pic>
      <p:sp>
        <p:nvSpPr>
          <p:cNvPr id="38" name="TextBox 37">
            <a:extLst>
              <a:ext uri="{FF2B5EF4-FFF2-40B4-BE49-F238E27FC236}">
                <a16:creationId xmlns:a16="http://schemas.microsoft.com/office/drawing/2014/main" id="{B6C044F6-B03B-45F9-8EEC-D750226F502C}"/>
              </a:ext>
            </a:extLst>
          </p:cNvPr>
          <p:cNvSpPr txBox="1"/>
          <p:nvPr/>
        </p:nvSpPr>
        <p:spPr>
          <a:xfrm>
            <a:off x="8088494" y="1894014"/>
            <a:ext cx="944939" cy="369332"/>
          </a:xfrm>
          <a:prstGeom prst="rect">
            <a:avLst/>
          </a:prstGeom>
          <a:noFill/>
        </p:spPr>
        <p:txBody>
          <a:bodyPr wrap="none" rtlCol="0">
            <a:spAutoFit/>
          </a:bodyPr>
          <a:lstStyle/>
          <a:p>
            <a:r>
              <a:rPr lang="en-US" dirty="0"/>
              <a:t>Replicas</a:t>
            </a:r>
          </a:p>
        </p:txBody>
      </p:sp>
      <p:sp>
        <p:nvSpPr>
          <p:cNvPr id="40" name="TextBox 39">
            <a:extLst>
              <a:ext uri="{FF2B5EF4-FFF2-40B4-BE49-F238E27FC236}">
                <a16:creationId xmlns:a16="http://schemas.microsoft.com/office/drawing/2014/main" id="{86774F0E-A8C1-43F6-9C5B-6E9CC74E6253}"/>
              </a:ext>
            </a:extLst>
          </p:cNvPr>
          <p:cNvSpPr txBox="1"/>
          <p:nvPr/>
        </p:nvSpPr>
        <p:spPr>
          <a:xfrm>
            <a:off x="4794455" y="1895989"/>
            <a:ext cx="1000787" cy="369332"/>
          </a:xfrm>
          <a:prstGeom prst="rect">
            <a:avLst/>
          </a:prstGeom>
          <a:noFill/>
        </p:spPr>
        <p:txBody>
          <a:bodyPr wrap="none" rtlCol="0">
            <a:spAutoFit/>
          </a:bodyPr>
          <a:lstStyle/>
          <a:p>
            <a:r>
              <a:rPr lang="en-US" dirty="0"/>
              <a:t>Gateway</a:t>
            </a:r>
          </a:p>
        </p:txBody>
      </p:sp>
      <p:sp>
        <p:nvSpPr>
          <p:cNvPr id="41" name="Rectangle 40">
            <a:extLst>
              <a:ext uri="{FF2B5EF4-FFF2-40B4-BE49-F238E27FC236}">
                <a16:creationId xmlns:a16="http://schemas.microsoft.com/office/drawing/2014/main" id="{2CB1BA54-7FAF-4B91-AF13-B71E6C8EF8FB}"/>
              </a:ext>
            </a:extLst>
          </p:cNvPr>
          <p:cNvSpPr/>
          <p:nvPr/>
        </p:nvSpPr>
        <p:spPr>
          <a:xfrm>
            <a:off x="3379126" y="360726"/>
            <a:ext cx="136542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Topology</a:t>
            </a:r>
          </a:p>
        </p:txBody>
      </p:sp>
      <p:sp>
        <p:nvSpPr>
          <p:cNvPr id="43" name="Rectangle 42">
            <a:extLst>
              <a:ext uri="{FF2B5EF4-FFF2-40B4-BE49-F238E27FC236}">
                <a16:creationId xmlns:a16="http://schemas.microsoft.com/office/drawing/2014/main" id="{448EAFD8-C321-4281-ADB9-3C0BC9D12A12}"/>
              </a:ext>
            </a:extLst>
          </p:cNvPr>
          <p:cNvSpPr/>
          <p:nvPr/>
        </p:nvSpPr>
        <p:spPr>
          <a:xfrm>
            <a:off x="4575577" y="1047828"/>
            <a:ext cx="148386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Consistency</a:t>
            </a:r>
          </a:p>
        </p:txBody>
      </p:sp>
      <p:sp>
        <p:nvSpPr>
          <p:cNvPr id="45" name="Rectangle 44">
            <a:extLst>
              <a:ext uri="{FF2B5EF4-FFF2-40B4-BE49-F238E27FC236}">
                <a16:creationId xmlns:a16="http://schemas.microsoft.com/office/drawing/2014/main" id="{40411D88-9B33-4567-95FE-2472C464DC62}"/>
              </a:ext>
            </a:extLst>
          </p:cNvPr>
          <p:cNvSpPr/>
          <p:nvPr/>
        </p:nvSpPr>
        <p:spPr>
          <a:xfrm>
            <a:off x="5890469" y="360726"/>
            <a:ext cx="136542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Routing</a:t>
            </a:r>
          </a:p>
        </p:txBody>
      </p:sp>
      <p:sp>
        <p:nvSpPr>
          <p:cNvPr id="46" name="Rectangle 45">
            <a:extLst>
              <a:ext uri="{FF2B5EF4-FFF2-40B4-BE49-F238E27FC236}">
                <a16:creationId xmlns:a16="http://schemas.microsoft.com/office/drawing/2014/main" id="{A53D336E-5345-499C-891A-C3F16872CFE8}"/>
              </a:ext>
            </a:extLst>
          </p:cNvPr>
          <p:cNvSpPr/>
          <p:nvPr/>
        </p:nvSpPr>
        <p:spPr>
          <a:xfrm>
            <a:off x="3722216" y="2619340"/>
            <a:ext cx="768866" cy="24831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p:txBody>
      </p:sp>
      <p:sp>
        <p:nvSpPr>
          <p:cNvPr id="47" name="Arrow: Right 46">
            <a:extLst>
              <a:ext uri="{FF2B5EF4-FFF2-40B4-BE49-F238E27FC236}">
                <a16:creationId xmlns:a16="http://schemas.microsoft.com/office/drawing/2014/main" id="{9FBCFC09-F205-4BAB-BBAF-038058844F17}"/>
              </a:ext>
            </a:extLst>
          </p:cNvPr>
          <p:cNvSpPr/>
          <p:nvPr/>
        </p:nvSpPr>
        <p:spPr>
          <a:xfrm>
            <a:off x="2242270" y="3321533"/>
            <a:ext cx="1365426" cy="1082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Graphic 48" descr="Web design outline">
            <a:extLst>
              <a:ext uri="{FF2B5EF4-FFF2-40B4-BE49-F238E27FC236}">
                <a16:creationId xmlns:a16="http://schemas.microsoft.com/office/drawing/2014/main" id="{440AEAAE-052D-46F4-AB2F-FDD0AA258A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7742" y="3202276"/>
            <a:ext cx="1317268" cy="1317268"/>
          </a:xfrm>
          <a:prstGeom prst="rect">
            <a:avLst/>
          </a:prstGeom>
        </p:spPr>
      </p:pic>
    </p:spTree>
    <p:extLst>
      <p:ext uri="{BB962C8B-B14F-4D97-AF65-F5344CB8AC3E}">
        <p14:creationId xmlns:p14="http://schemas.microsoft.com/office/powerpoint/2010/main" val="1783501763"/>
      </p:ext>
    </p:extLst>
  </p:cSld>
  <p:clrMapOvr>
    <a:masterClrMapping/>
  </p:clrMapOvr>
  <p:transition advTm="63999">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2B78-F034-402B-8826-7AED73B7DAC4}"/>
              </a:ext>
            </a:extLst>
          </p:cNvPr>
          <p:cNvSpPr>
            <a:spLocks noGrp="1"/>
          </p:cNvSpPr>
          <p:nvPr>
            <p:ph type="title"/>
          </p:nvPr>
        </p:nvSpPr>
        <p:spPr/>
        <p:txBody>
          <a:bodyPr/>
          <a:lstStyle/>
          <a:p>
            <a:r>
              <a:rPr lang="es-AR" dirty="0"/>
              <a:t>On the </a:t>
            </a:r>
            <a:r>
              <a:rPr lang="es-AR" dirty="0" err="1"/>
              <a:t>service</a:t>
            </a:r>
            <a:endParaRPr lang="es-AR" dirty="0"/>
          </a:p>
        </p:txBody>
      </p:sp>
    </p:spTree>
    <p:extLst>
      <p:ext uri="{BB962C8B-B14F-4D97-AF65-F5344CB8AC3E}">
        <p14:creationId xmlns:p14="http://schemas.microsoft.com/office/powerpoint/2010/main" val="1068361124"/>
      </p:ext>
    </p:extLst>
  </p:cSld>
  <p:clrMapOvr>
    <a:masterClrMapping/>
  </p:clrMapOvr>
  <mc:AlternateContent xmlns:mc="http://schemas.openxmlformats.org/markup-compatibility/2006" xmlns:p14="http://schemas.microsoft.com/office/powerpoint/2010/main">
    <mc:Choice Requires="p14">
      <p:transition spd="med" p14:dur="700" advTm="807">
        <p:fade/>
      </p:transition>
    </mc:Choice>
    <mc:Fallback xmlns="">
      <p:transition spd="med" advTm="807">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dirty="0"/>
              <a:t>High latency – service side latency</a:t>
            </a:r>
          </a:p>
        </p:txBody>
      </p:sp>
      <p:sp>
        <p:nvSpPr>
          <p:cNvPr id="5" name="TextBox 4">
            <a:extLst>
              <a:ext uri="{FF2B5EF4-FFF2-40B4-BE49-F238E27FC236}">
                <a16:creationId xmlns:a16="http://schemas.microsoft.com/office/drawing/2014/main" id="{4E841079-A23C-4A32-93EA-1CA264AE44AA}"/>
              </a:ext>
            </a:extLst>
          </p:cNvPr>
          <p:cNvSpPr txBox="1"/>
          <p:nvPr/>
        </p:nvSpPr>
        <p:spPr>
          <a:xfrm>
            <a:off x="1948087" y="1631373"/>
            <a:ext cx="8603673" cy="3791807"/>
          </a:xfrm>
          <a:prstGeom prst="rect">
            <a:avLst/>
          </a:prstGeom>
        </p:spPr>
        <p:txBody>
          <a:bodyPr vert="horz" wrap="square" lIns="0" tIns="0" rIns="0" bIns="0" rtlCol="0">
            <a:spAutoFit/>
          </a:bodyPr>
          <a:lstStyle>
            <a:lvl1pPr marR="0" indent="0" defTabSz="932742" fontAlgn="auto">
              <a:lnSpc>
                <a:spcPct val="100000"/>
              </a:lnSpc>
              <a:spcBef>
                <a:spcPct val="20000"/>
              </a:spcBef>
              <a:spcAft>
                <a:spcPts val="0"/>
              </a:spcAft>
              <a:buClrTx/>
              <a:buSzPct val="90000"/>
              <a:buFont typeface="Wingdings" panose="05000000000000000000" pitchFamily="2" charset="2"/>
              <a:buNone/>
              <a:tabLst/>
              <a:defRPr sz="1200" spc="0" baseline="0">
                <a:solidFill>
                  <a:srgbClr val="2F2F2F"/>
                </a:solidFill>
                <a:latin typeface="Consolas" panose="020B0609020204030204" pitchFamily="49" charset="0"/>
                <a:cs typeface="Consolas" panose="020B0609020204030204" pitchFamily="49" charset="0"/>
              </a:defRPr>
            </a:lvl1pPr>
            <a:lvl2pPr marL="346449" marR="0" indent="0" defTabSz="932742" fontAlgn="auto">
              <a:lnSpc>
                <a:spcPct val="100000"/>
              </a:lnSpc>
              <a:spcBef>
                <a:spcPct val="20000"/>
              </a:spcBef>
              <a:spcAft>
                <a:spcPts val="0"/>
              </a:spcAft>
              <a:buClrTx/>
              <a:buSzPct val="90000"/>
              <a:buFont typeface="Wingdings" panose="05000000000000000000" pitchFamily="2" charset="2"/>
              <a:buNone/>
              <a:tabLst/>
              <a:defRPr sz="2399"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marR="0" indent="0" defTabSz="932742" fontAlgn="auto">
              <a:lnSpc>
                <a:spcPct val="100000"/>
              </a:lnSpc>
              <a:spcBef>
                <a:spcPct val="20000"/>
              </a:spcBef>
              <a:spcAft>
                <a:spcPts val="0"/>
              </a:spcAft>
              <a:buClrTx/>
              <a:buSzPct val="90000"/>
              <a:buFont typeface="Wingdings" panose="05000000000000000000" pitchFamily="2" charset="2"/>
              <a:buNone/>
              <a:tabLst/>
              <a:defRPr sz="1999"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marR="0" indent="0" defTabSz="932742" fontAlgn="auto">
              <a:lnSpc>
                <a:spcPct val="100000"/>
              </a:lnSpc>
              <a:spcBef>
                <a:spcPct val="20000"/>
              </a:spcBef>
              <a:spcAft>
                <a:spcPts val="0"/>
              </a:spcAft>
              <a:buClrTx/>
              <a:buSzPct val="90000"/>
              <a:buFont typeface="Wingdings" panose="05000000000000000000" pitchFamily="2" charset="2"/>
              <a:buNone/>
              <a:tabLst/>
              <a:defRPr sz="1799"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marR="0" indent="0" defTabSz="932742" fontAlgn="auto">
              <a:lnSpc>
                <a:spcPct val="100000"/>
              </a:lnSpc>
              <a:spcBef>
                <a:spcPct val="20000"/>
              </a:spcBef>
              <a:spcAft>
                <a:spcPts val="0"/>
              </a:spcAft>
              <a:buClrTx/>
              <a:buSzPct val="90000"/>
              <a:buFont typeface="Wingdings" panose="05000000000000000000" pitchFamily="2" charset="2"/>
              <a:buNone/>
              <a:tabLst/>
              <a:defRPr sz="1799" spc="0" baseline="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sz="1600" dirty="0"/>
              <a:t>{</a:t>
            </a:r>
          </a:p>
          <a:p>
            <a:r>
              <a:rPr lang="en-US" sz="1600" dirty="0"/>
              <a:t>	"</a:t>
            </a:r>
            <a:r>
              <a:rPr lang="en-US" sz="1600" dirty="0" err="1"/>
              <a:t>ResponseTimeUTC</a:t>
            </a:r>
            <a:r>
              <a:rPr lang="en-US" sz="1600" dirty="0"/>
              <a:t>": "2021-05-21T20:20:04.3221389Z",</a:t>
            </a:r>
          </a:p>
          <a:p>
            <a:r>
              <a:rPr lang="en-US" sz="1600" dirty="0"/>
              <a:t>	"</a:t>
            </a:r>
            <a:r>
              <a:rPr lang="en-US" sz="1600" dirty="0" err="1"/>
              <a:t>ResourceType</a:t>
            </a:r>
            <a:r>
              <a:rPr lang="en-US" sz="1600" dirty="0"/>
              <a:t>": "Document",</a:t>
            </a:r>
          </a:p>
          <a:p>
            <a:r>
              <a:rPr lang="en-US" sz="1600" dirty="0"/>
              <a:t>	"</a:t>
            </a:r>
            <a:r>
              <a:rPr lang="en-US" sz="1600" dirty="0" err="1"/>
              <a:t>OperationType</a:t>
            </a:r>
            <a:r>
              <a:rPr lang="en-US" sz="1600" dirty="0"/>
              <a:t>": "Read",</a:t>
            </a:r>
          </a:p>
          <a:p>
            <a:r>
              <a:rPr lang="en-US" sz="1600" dirty="0"/>
              <a:t>	"</a:t>
            </a:r>
            <a:r>
              <a:rPr lang="en-US" sz="1600" dirty="0" err="1"/>
              <a:t>LocationEndpoint</a:t>
            </a:r>
            <a:r>
              <a:rPr lang="en-US" sz="1600" dirty="0"/>
              <a:t>": "https://myaccount.documents.azure.com/",</a:t>
            </a:r>
          </a:p>
          <a:p>
            <a:r>
              <a:rPr lang="en-US" sz="1600" dirty="0"/>
              <a:t>	"</a:t>
            </a:r>
            <a:r>
              <a:rPr lang="en-US" sz="1600" dirty="0" err="1"/>
              <a:t>StoreResult</a:t>
            </a:r>
            <a:r>
              <a:rPr lang="en-US" sz="1600" dirty="0"/>
              <a:t>": {</a:t>
            </a:r>
          </a:p>
          <a:p>
            <a:r>
              <a:rPr lang="en-US" sz="1600" dirty="0"/>
              <a:t>		"</a:t>
            </a:r>
            <a:r>
              <a:rPr lang="en-US" sz="1600" dirty="0" err="1"/>
              <a:t>ActivityId</a:t>
            </a:r>
            <a:r>
              <a:rPr lang="en-US" sz="1600" dirty="0"/>
              <a:t>": "d0e640ee-553b-4c7b-ae31-752d947a0b3b",</a:t>
            </a:r>
          </a:p>
          <a:p>
            <a:r>
              <a:rPr lang="en-US" sz="1600" dirty="0"/>
              <a:t>		"</a:t>
            </a:r>
            <a:r>
              <a:rPr lang="en-US" sz="1600" dirty="0" err="1"/>
              <a:t>StatusCode</a:t>
            </a:r>
            <a:r>
              <a:rPr lang="en-US" sz="1600" dirty="0"/>
              <a:t>": "Ok",</a:t>
            </a:r>
          </a:p>
          <a:p>
            <a:r>
              <a:rPr lang="en-US" sz="1600" dirty="0"/>
              <a:t>		"</a:t>
            </a:r>
            <a:r>
              <a:rPr lang="en-US" sz="1600" dirty="0" err="1"/>
              <a:t>IsValid</a:t>
            </a:r>
            <a:r>
              <a:rPr lang="en-US" sz="1600" dirty="0"/>
              <a:t>": true,</a:t>
            </a:r>
          </a:p>
          <a:p>
            <a:r>
              <a:rPr lang="en-US" sz="1600" dirty="0"/>
              <a:t>		"</a:t>
            </a:r>
            <a:r>
              <a:rPr lang="en-US" sz="1600" dirty="0" err="1"/>
              <a:t>RequestCharge</a:t>
            </a:r>
            <a:r>
              <a:rPr lang="en-US" sz="1600" dirty="0"/>
              <a:t>": 1,</a:t>
            </a:r>
          </a:p>
          <a:p>
            <a:r>
              <a:rPr lang="en-US" sz="1600" dirty="0"/>
              <a:t>		</a:t>
            </a:r>
            <a:r>
              <a:rPr lang="en-US" sz="1600" dirty="0">
                <a:solidFill>
                  <a:srgbClr val="FF0000"/>
                </a:solidFill>
              </a:rPr>
              <a:t>"</a:t>
            </a:r>
            <a:r>
              <a:rPr lang="en-US" sz="1600" dirty="0" err="1">
                <a:solidFill>
                  <a:srgbClr val="FF0000"/>
                </a:solidFill>
              </a:rPr>
              <a:t>BELatencyInMs</a:t>
            </a:r>
            <a:r>
              <a:rPr lang="en-US" sz="1600" dirty="0">
                <a:solidFill>
                  <a:srgbClr val="FF0000"/>
                </a:solidFill>
              </a:rPr>
              <a:t>": "300.366"</a:t>
            </a:r>
          </a:p>
          <a:p>
            <a:r>
              <a:rPr lang="en-US" sz="1600" dirty="0"/>
              <a:t>	}</a:t>
            </a:r>
          </a:p>
          <a:p>
            <a:r>
              <a:rPr lang="en-US" sz="1600" dirty="0"/>
              <a:t>}</a:t>
            </a:r>
          </a:p>
        </p:txBody>
      </p:sp>
    </p:spTree>
    <p:extLst>
      <p:ext uri="{BB962C8B-B14F-4D97-AF65-F5344CB8AC3E}">
        <p14:creationId xmlns:p14="http://schemas.microsoft.com/office/powerpoint/2010/main" val="3519166891"/>
      </p:ext>
    </p:extLst>
  </p:cSld>
  <p:clrMapOvr>
    <a:masterClrMapping/>
  </p:clrMapOvr>
  <p:transition advTm="23940">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dirty="0"/>
              <a:t>High latency – service side latency</a:t>
            </a:r>
          </a:p>
        </p:txBody>
      </p:sp>
      <p:pic>
        <p:nvPicPr>
          <p:cNvPr id="4" name="Picture 3" descr="Chart&#10;&#10;Description automatically generated with low confidence">
            <a:extLst>
              <a:ext uri="{FF2B5EF4-FFF2-40B4-BE49-F238E27FC236}">
                <a16:creationId xmlns:a16="http://schemas.microsoft.com/office/drawing/2014/main" id="{6D288093-D941-41F4-87F5-1AF3B96EC73C}"/>
              </a:ext>
            </a:extLst>
          </p:cNvPr>
          <p:cNvPicPr>
            <a:picLocks noChangeAspect="1"/>
          </p:cNvPicPr>
          <p:nvPr/>
        </p:nvPicPr>
        <p:blipFill>
          <a:blip r:embed="rId3"/>
          <a:stretch>
            <a:fillRect/>
          </a:stretch>
        </p:blipFill>
        <p:spPr>
          <a:xfrm>
            <a:off x="1411514" y="1428206"/>
            <a:ext cx="9504252" cy="4791530"/>
          </a:xfrm>
          <a:prstGeom prst="rect">
            <a:avLst/>
          </a:prstGeom>
        </p:spPr>
      </p:pic>
    </p:spTree>
    <p:extLst>
      <p:ext uri="{BB962C8B-B14F-4D97-AF65-F5344CB8AC3E}">
        <p14:creationId xmlns:p14="http://schemas.microsoft.com/office/powerpoint/2010/main" val="2676919127"/>
      </p:ext>
    </p:extLst>
  </p:cSld>
  <p:clrMapOvr>
    <a:masterClrMapping/>
  </p:clrMapOvr>
  <p:transition advTm="23060">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dirty="0"/>
              <a:t>Timeouts – service side latency</a:t>
            </a:r>
          </a:p>
        </p:txBody>
      </p:sp>
      <p:pic>
        <p:nvPicPr>
          <p:cNvPr id="8" name="Picture 7">
            <a:extLst>
              <a:ext uri="{FF2B5EF4-FFF2-40B4-BE49-F238E27FC236}">
                <a16:creationId xmlns:a16="http://schemas.microsoft.com/office/drawing/2014/main" id="{512EDE36-6D83-4188-BC65-E22BEFBBEB1F}"/>
              </a:ext>
            </a:extLst>
          </p:cNvPr>
          <p:cNvPicPr>
            <a:picLocks noChangeAspect="1"/>
          </p:cNvPicPr>
          <p:nvPr/>
        </p:nvPicPr>
        <p:blipFill>
          <a:blip r:embed="rId3"/>
          <a:stretch>
            <a:fillRect/>
          </a:stretch>
        </p:blipFill>
        <p:spPr>
          <a:xfrm>
            <a:off x="3069611" y="1629973"/>
            <a:ext cx="6192114" cy="4277322"/>
          </a:xfrm>
          <a:prstGeom prst="rect">
            <a:avLst/>
          </a:prstGeom>
        </p:spPr>
      </p:pic>
      <p:cxnSp>
        <p:nvCxnSpPr>
          <p:cNvPr id="12" name="Straight Connector 11">
            <a:extLst>
              <a:ext uri="{FF2B5EF4-FFF2-40B4-BE49-F238E27FC236}">
                <a16:creationId xmlns:a16="http://schemas.microsoft.com/office/drawing/2014/main" id="{B0DAD0FD-5E41-4E71-943D-1785479B9050}"/>
              </a:ext>
            </a:extLst>
          </p:cNvPr>
          <p:cNvCxnSpPr>
            <a:cxnSpLocks/>
          </p:cNvCxnSpPr>
          <p:nvPr/>
        </p:nvCxnSpPr>
        <p:spPr>
          <a:xfrm>
            <a:off x="1680754" y="2316480"/>
            <a:ext cx="7550332" cy="0"/>
          </a:xfrm>
          <a:prstGeom prst="line">
            <a:avLst/>
          </a:prstGeom>
          <a:ln w="28575">
            <a:solidFill>
              <a:srgbClr val="FF0000"/>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46B9572-8B57-4481-9DF1-1D3402C742F1}"/>
              </a:ext>
            </a:extLst>
          </p:cNvPr>
          <p:cNvSpPr txBox="1"/>
          <p:nvPr/>
        </p:nvSpPr>
        <p:spPr>
          <a:xfrm>
            <a:off x="1907106" y="2008703"/>
            <a:ext cx="936154" cy="307777"/>
          </a:xfrm>
          <a:prstGeom prst="rect">
            <a:avLst/>
          </a:prstGeom>
          <a:noFill/>
        </p:spPr>
        <p:txBody>
          <a:bodyPr wrap="none" lIns="0" tIns="0" rIns="0" bIns="0" rtlCol="0">
            <a:spAutoFit/>
          </a:bodyPr>
          <a:lstStyle/>
          <a:p>
            <a:pPr algn="l"/>
            <a:r>
              <a:rPr lang="en-US" sz="2000" dirty="0"/>
              <a:t>Timeout</a:t>
            </a:r>
          </a:p>
        </p:txBody>
      </p:sp>
    </p:spTree>
    <p:extLst>
      <p:ext uri="{BB962C8B-B14F-4D97-AF65-F5344CB8AC3E}">
        <p14:creationId xmlns:p14="http://schemas.microsoft.com/office/powerpoint/2010/main" val="1049879924"/>
      </p:ext>
    </p:extLst>
  </p:cSld>
  <p:clrMapOvr>
    <a:masterClrMapping/>
  </p:clrMapOvr>
  <p:transition advTm="22525">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856B6-5FE5-4738-B441-2348DF319B55}"/>
              </a:ext>
            </a:extLst>
          </p:cNvPr>
          <p:cNvSpPr>
            <a:spLocks noGrp="1"/>
          </p:cNvSpPr>
          <p:nvPr>
            <p:ph type="title"/>
          </p:nvPr>
        </p:nvSpPr>
        <p:spPr/>
        <p:txBody>
          <a:bodyPr/>
          <a:lstStyle/>
          <a:p>
            <a:r>
              <a:rPr lang="en-US" dirty="0" err="1"/>
              <a:t>RequestTimeout</a:t>
            </a:r>
            <a:endParaRPr lang="en-US" dirty="0"/>
          </a:p>
        </p:txBody>
      </p:sp>
      <p:sp>
        <p:nvSpPr>
          <p:cNvPr id="3" name="Text Placeholder 2">
            <a:extLst>
              <a:ext uri="{FF2B5EF4-FFF2-40B4-BE49-F238E27FC236}">
                <a16:creationId xmlns:a16="http://schemas.microsoft.com/office/drawing/2014/main" id="{86E94E2B-0530-408F-815B-7AA1136997FC}"/>
              </a:ext>
            </a:extLst>
          </p:cNvPr>
          <p:cNvSpPr>
            <a:spLocks noGrp="1"/>
          </p:cNvSpPr>
          <p:nvPr>
            <p:ph type="body" sz="quarter" idx="10"/>
          </p:nvPr>
        </p:nvSpPr>
        <p:spPr>
          <a:xfrm>
            <a:off x="588965" y="1338139"/>
            <a:ext cx="4040185" cy="2369880"/>
          </a:xfrm>
        </p:spPr>
        <p:txBody>
          <a:bodyPr/>
          <a:lstStyle/>
          <a:p>
            <a:r>
              <a:rPr lang="es-AR" dirty="0"/>
              <a:t>The </a:t>
            </a:r>
            <a:r>
              <a:rPr lang="es-AR" dirty="0" err="1"/>
              <a:t>SDKs</a:t>
            </a:r>
            <a:r>
              <a:rPr lang="es-AR" dirty="0"/>
              <a:t> </a:t>
            </a:r>
            <a:r>
              <a:rPr lang="es-AR" dirty="0" err="1"/>
              <a:t>expose</a:t>
            </a:r>
            <a:r>
              <a:rPr lang="es-AR" dirty="0"/>
              <a:t> </a:t>
            </a:r>
            <a:r>
              <a:rPr lang="es-AR" dirty="0" err="1"/>
              <a:t>ways</a:t>
            </a:r>
            <a:r>
              <a:rPr lang="es-AR" dirty="0"/>
              <a:t> </a:t>
            </a:r>
            <a:r>
              <a:rPr lang="es-AR" dirty="0" err="1"/>
              <a:t>to</a:t>
            </a:r>
            <a:r>
              <a:rPr lang="es-AR" dirty="0"/>
              <a:t> define </a:t>
            </a:r>
            <a:r>
              <a:rPr lang="es-AR" dirty="0" err="1"/>
              <a:t>request</a:t>
            </a:r>
            <a:r>
              <a:rPr lang="es-AR" dirty="0"/>
              <a:t> and </a:t>
            </a:r>
            <a:r>
              <a:rPr lang="es-AR" dirty="0" err="1"/>
              <a:t>operation</a:t>
            </a:r>
            <a:r>
              <a:rPr lang="es-AR" dirty="0"/>
              <a:t> </a:t>
            </a:r>
            <a:r>
              <a:rPr lang="es-AR" dirty="0" err="1"/>
              <a:t>level</a:t>
            </a:r>
            <a:r>
              <a:rPr lang="es-AR" dirty="0"/>
              <a:t> </a:t>
            </a:r>
            <a:r>
              <a:rPr lang="es-AR" dirty="0" err="1"/>
              <a:t>timeouts</a:t>
            </a:r>
            <a:r>
              <a:rPr lang="es-AR" dirty="0"/>
              <a:t>.</a:t>
            </a:r>
          </a:p>
          <a:p>
            <a:endParaRPr lang="es-AR" dirty="0"/>
          </a:p>
          <a:p>
            <a:r>
              <a:rPr lang="es-AR" dirty="0" err="1"/>
              <a:t>Request</a:t>
            </a:r>
            <a:r>
              <a:rPr lang="es-AR" dirty="0"/>
              <a:t> </a:t>
            </a:r>
            <a:r>
              <a:rPr lang="es-AR" dirty="0" err="1"/>
              <a:t>level</a:t>
            </a:r>
            <a:r>
              <a:rPr lang="es-AR" dirty="0"/>
              <a:t> </a:t>
            </a:r>
            <a:r>
              <a:rPr lang="es-AR" dirty="0" err="1"/>
              <a:t>timeouts</a:t>
            </a:r>
            <a:r>
              <a:rPr lang="es-AR" dirty="0"/>
              <a:t> do </a:t>
            </a:r>
            <a:r>
              <a:rPr lang="es-AR" dirty="0" err="1"/>
              <a:t>not</a:t>
            </a:r>
            <a:r>
              <a:rPr lang="es-AR" dirty="0"/>
              <a:t> </a:t>
            </a:r>
            <a:r>
              <a:rPr lang="es-AR" dirty="0" err="1"/>
              <a:t>cover</a:t>
            </a:r>
            <a:r>
              <a:rPr lang="es-AR" dirty="0"/>
              <a:t> </a:t>
            </a:r>
            <a:r>
              <a:rPr lang="es-AR" dirty="0" err="1"/>
              <a:t>retries</a:t>
            </a:r>
            <a:endParaRPr lang="es-AR" dirty="0"/>
          </a:p>
        </p:txBody>
      </p:sp>
      <p:sp>
        <p:nvSpPr>
          <p:cNvPr id="4" name="Text Placeholder 3">
            <a:extLst>
              <a:ext uri="{FF2B5EF4-FFF2-40B4-BE49-F238E27FC236}">
                <a16:creationId xmlns:a16="http://schemas.microsoft.com/office/drawing/2014/main" id="{C7F3FCCA-58BC-43E4-A160-DD3E40C68ECB}"/>
              </a:ext>
            </a:extLst>
          </p:cNvPr>
          <p:cNvSpPr>
            <a:spLocks noGrp="1"/>
          </p:cNvSpPr>
          <p:nvPr>
            <p:ph type="body" sz="quarter" idx="13"/>
          </p:nvPr>
        </p:nvSpPr>
        <p:spPr/>
        <p:txBody>
          <a:bodyPr/>
          <a:lstStyle/>
          <a:p>
            <a:r>
              <a:rPr lang="en-US" dirty="0"/>
              <a:t>.NET</a:t>
            </a:r>
          </a:p>
        </p:txBody>
      </p:sp>
      <p:sp>
        <p:nvSpPr>
          <p:cNvPr id="5" name="Text Placeholder 4">
            <a:extLst>
              <a:ext uri="{FF2B5EF4-FFF2-40B4-BE49-F238E27FC236}">
                <a16:creationId xmlns:a16="http://schemas.microsoft.com/office/drawing/2014/main" id="{9EF911A1-1D7E-4002-9202-42707BACF724}"/>
              </a:ext>
            </a:extLst>
          </p:cNvPr>
          <p:cNvSpPr>
            <a:spLocks noGrp="1"/>
          </p:cNvSpPr>
          <p:nvPr>
            <p:ph type="body" sz="quarter" idx="11"/>
          </p:nvPr>
        </p:nvSpPr>
        <p:spPr>
          <a:xfrm>
            <a:off x="5362833" y="709187"/>
            <a:ext cx="6582032" cy="3471720"/>
          </a:xfrm>
        </p:spPr>
        <p:txBody>
          <a:bodyPr/>
          <a:lstStyle/>
          <a:p>
            <a:r>
              <a:rPr lang="en-US" sz="1200" dirty="0" err="1"/>
              <a:t>CosmosClientOptions</a:t>
            </a:r>
            <a:r>
              <a:rPr lang="en-US" sz="1200" dirty="0"/>
              <a:t> options = new </a:t>
            </a:r>
            <a:r>
              <a:rPr lang="en-US" sz="1200" dirty="0" err="1"/>
              <a:t>CosmosClientOptions</a:t>
            </a:r>
            <a:r>
              <a:rPr lang="en-US" sz="1200" dirty="0"/>
              <a:t>() {</a:t>
            </a:r>
          </a:p>
          <a:p>
            <a:r>
              <a:rPr lang="en-US" sz="1200" dirty="0"/>
              <a:t>	</a:t>
            </a:r>
            <a:r>
              <a:rPr lang="en-US" sz="1200" dirty="0" err="1"/>
              <a:t>ApplicationName</a:t>
            </a:r>
            <a:r>
              <a:rPr lang="en-US" sz="1200" dirty="0"/>
              <a:t> = “</a:t>
            </a:r>
            <a:r>
              <a:rPr lang="en-US" sz="1200" dirty="0" err="1"/>
              <a:t>MyApp</a:t>
            </a:r>
            <a:r>
              <a:rPr lang="en-US" sz="1200" dirty="0"/>
              <a:t>”,</a:t>
            </a:r>
          </a:p>
          <a:p>
            <a:r>
              <a:rPr lang="en-US" sz="1200" dirty="0"/>
              <a:t>	</a:t>
            </a:r>
            <a:r>
              <a:rPr lang="en-US" sz="1200" dirty="0" err="1">
                <a:solidFill>
                  <a:schemeClr val="accent1"/>
                </a:solidFill>
              </a:rPr>
              <a:t>RequestTimeout</a:t>
            </a:r>
            <a:r>
              <a:rPr lang="en-US" sz="1200" dirty="0"/>
              <a:t> = </a:t>
            </a:r>
            <a:r>
              <a:rPr lang="en-US" sz="1200" dirty="0" err="1">
                <a:solidFill>
                  <a:schemeClr val="accent1"/>
                </a:solidFill>
              </a:rPr>
              <a:t>TimeSpan.FromSeconds</a:t>
            </a:r>
            <a:r>
              <a:rPr lang="en-US" sz="1200" dirty="0">
                <a:solidFill>
                  <a:schemeClr val="accent1"/>
                </a:solidFill>
              </a:rPr>
              <a:t>(20)</a:t>
            </a:r>
          </a:p>
          <a:p>
            <a:r>
              <a:rPr lang="en-US" sz="1200" dirty="0"/>
              <a:t>};</a:t>
            </a:r>
          </a:p>
          <a:p>
            <a:endParaRPr lang="en-US" sz="1200" dirty="0"/>
          </a:p>
          <a:p>
            <a:r>
              <a:rPr lang="en-US" sz="1200" dirty="0" err="1"/>
              <a:t>CosmosClient</a:t>
            </a:r>
            <a:r>
              <a:rPr lang="en-US" sz="1200" dirty="0"/>
              <a:t> client = new </a:t>
            </a:r>
            <a:r>
              <a:rPr lang="en-US" sz="1200" dirty="0" err="1"/>
              <a:t>CosmosClient</a:t>
            </a:r>
            <a:r>
              <a:rPr lang="en-US" sz="1200" dirty="0"/>
              <a:t>(“endpoint”, “key”, options);</a:t>
            </a:r>
          </a:p>
          <a:p>
            <a:endParaRPr lang="en-US" sz="1200" dirty="0"/>
          </a:p>
          <a:p>
            <a:endParaRPr lang="en-US" sz="1200" dirty="0"/>
          </a:p>
          <a:p>
            <a:r>
              <a:rPr lang="en-US" sz="1200" dirty="0"/>
              <a:t>// </a:t>
            </a:r>
            <a:r>
              <a:rPr lang="en-US" sz="1200" dirty="0" err="1"/>
              <a:t>Definir</a:t>
            </a:r>
            <a:r>
              <a:rPr lang="en-US" sz="1200" dirty="0"/>
              <a:t> un </a:t>
            </a:r>
            <a:r>
              <a:rPr lang="en-US" sz="1200" dirty="0" err="1"/>
              <a:t>tiempo</a:t>
            </a:r>
            <a:r>
              <a:rPr lang="en-US" sz="1200" dirty="0"/>
              <a:t> </a:t>
            </a:r>
            <a:r>
              <a:rPr lang="en-US" sz="1200" dirty="0" err="1"/>
              <a:t>maximo</a:t>
            </a:r>
            <a:r>
              <a:rPr lang="en-US" sz="1200" dirty="0"/>
              <a:t> para la </a:t>
            </a:r>
            <a:r>
              <a:rPr lang="en-US" sz="1200" dirty="0" err="1"/>
              <a:t>operacion</a:t>
            </a:r>
            <a:r>
              <a:rPr lang="en-US" sz="1200" dirty="0"/>
              <a:t> </a:t>
            </a:r>
            <a:r>
              <a:rPr lang="en-US" sz="1200" dirty="0" err="1"/>
              <a:t>incluyendo</a:t>
            </a:r>
            <a:r>
              <a:rPr lang="en-US" sz="1200" dirty="0"/>
              <a:t> </a:t>
            </a:r>
            <a:r>
              <a:rPr lang="en-US" sz="1200" dirty="0" err="1"/>
              <a:t>reintentos</a:t>
            </a:r>
            <a:endParaRPr lang="en-US" sz="1200" dirty="0"/>
          </a:p>
          <a:p>
            <a:r>
              <a:rPr lang="en-US" sz="1200" dirty="0" err="1"/>
              <a:t>CancellationTokenSource</a:t>
            </a:r>
            <a:r>
              <a:rPr lang="en-US" sz="1200" dirty="0"/>
              <a:t> = </a:t>
            </a:r>
            <a:r>
              <a:rPr lang="en-US" sz="1200" dirty="0" err="1"/>
              <a:t>cancellationTokenSource</a:t>
            </a:r>
            <a:r>
              <a:rPr lang="en-US" sz="1200" dirty="0"/>
              <a:t> = new </a:t>
            </a:r>
            <a:r>
              <a:rPr lang="en-US" sz="1200" dirty="0" err="1"/>
              <a:t>CancellationTokenSource</a:t>
            </a:r>
            <a:r>
              <a:rPr lang="en-US" sz="1200" dirty="0"/>
              <a:t>(20000);</a:t>
            </a:r>
          </a:p>
          <a:p>
            <a:r>
              <a:rPr lang="en-US" sz="1200" dirty="0" err="1"/>
              <a:t>ItemResponse</a:t>
            </a:r>
            <a:r>
              <a:rPr lang="en-US" sz="1200" dirty="0"/>
              <a:t>&lt;</a:t>
            </a:r>
            <a:r>
              <a:rPr lang="en-US" sz="1200" dirty="0" err="1"/>
              <a:t>MyItem</a:t>
            </a:r>
            <a:r>
              <a:rPr lang="en-US" sz="1200" dirty="0"/>
              <a:t>&gt; response = await </a:t>
            </a:r>
            <a:r>
              <a:rPr lang="en-US" sz="1200" dirty="0" err="1"/>
              <a:t>container.ReadItemAsync</a:t>
            </a:r>
            <a:r>
              <a:rPr lang="en-US" sz="1200" dirty="0"/>
              <a:t>&lt;</a:t>
            </a:r>
            <a:r>
              <a:rPr lang="en-US" sz="1200" dirty="0" err="1"/>
              <a:t>MyItem</a:t>
            </a:r>
            <a:r>
              <a:rPr lang="en-US" sz="1200" dirty="0"/>
              <a:t>&gt;(</a:t>
            </a:r>
          </a:p>
          <a:p>
            <a:r>
              <a:rPr lang="en-US" sz="1200" dirty="0"/>
              <a:t>	</a:t>
            </a:r>
            <a:r>
              <a:rPr lang="en-US" sz="1200" dirty="0" err="1"/>
              <a:t>partitionKey</a:t>
            </a:r>
            <a:r>
              <a:rPr lang="en-US" sz="1200" dirty="0"/>
              <a:t>: new </a:t>
            </a:r>
            <a:r>
              <a:rPr lang="en-US" sz="1200" dirty="0" err="1"/>
              <a:t>PartitionKey</a:t>
            </a:r>
            <a:r>
              <a:rPr lang="en-US" sz="1200" dirty="0"/>
              <a:t>("</a:t>
            </a:r>
            <a:r>
              <a:rPr lang="en-US" sz="1200" dirty="0" err="1"/>
              <a:t>MyPartitionKey</a:t>
            </a:r>
            <a:r>
              <a:rPr lang="en-US" sz="1200" dirty="0"/>
              <a:t>"),</a:t>
            </a:r>
          </a:p>
          <a:p>
            <a:r>
              <a:rPr lang="en-US" sz="1200" dirty="0"/>
              <a:t>	id: "</a:t>
            </a:r>
            <a:r>
              <a:rPr lang="en-US" sz="1200" dirty="0" err="1"/>
              <a:t>MyId</a:t>
            </a:r>
            <a:r>
              <a:rPr lang="en-US" sz="1200" dirty="0"/>
              <a:t>",</a:t>
            </a:r>
          </a:p>
          <a:p>
            <a:r>
              <a:rPr lang="en-US" sz="1200" dirty="0"/>
              <a:t>	</a:t>
            </a:r>
            <a:r>
              <a:rPr lang="en-US" sz="1200" dirty="0" err="1"/>
              <a:t>cancellationToken</a:t>
            </a:r>
            <a:r>
              <a:rPr lang="en-US" sz="1200" dirty="0"/>
              <a:t>: </a:t>
            </a:r>
            <a:r>
              <a:rPr lang="en-US" sz="1200" dirty="0" err="1"/>
              <a:t>cancellationTokenSource.Token</a:t>
            </a:r>
            <a:r>
              <a:rPr lang="en-US" sz="1200" dirty="0"/>
              <a:t>);</a:t>
            </a:r>
          </a:p>
          <a:p>
            <a:endParaRPr lang="en-US" sz="1200" dirty="0"/>
          </a:p>
        </p:txBody>
      </p:sp>
    </p:spTree>
    <p:extLst>
      <p:ext uri="{BB962C8B-B14F-4D97-AF65-F5344CB8AC3E}">
        <p14:creationId xmlns:p14="http://schemas.microsoft.com/office/powerpoint/2010/main" val="2238453474"/>
      </p:ext>
    </p:extLst>
  </p:cSld>
  <p:clrMapOvr>
    <a:masterClrMapping/>
  </p:clrMapOvr>
  <p:transition advTm="582">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77D6C0B-A1ED-446C-AB4E-C8744BEE03F7}"/>
              </a:ext>
            </a:extLst>
          </p:cNvPr>
          <p:cNvSpPr>
            <a:spLocks noGrp="1"/>
          </p:cNvSpPr>
          <p:nvPr>
            <p:ph type="title"/>
          </p:nvPr>
        </p:nvSpPr>
        <p:spPr/>
        <p:txBody>
          <a:bodyPr/>
          <a:lstStyle/>
          <a:p>
            <a:r>
              <a:rPr lang="es-AR" dirty="0" err="1"/>
              <a:t>Common</a:t>
            </a:r>
            <a:r>
              <a:rPr lang="es-AR" dirty="0"/>
              <a:t> error responses</a:t>
            </a:r>
          </a:p>
        </p:txBody>
      </p:sp>
      <p:graphicFrame>
        <p:nvGraphicFramePr>
          <p:cNvPr id="8" name="Table 8">
            <a:extLst>
              <a:ext uri="{FF2B5EF4-FFF2-40B4-BE49-F238E27FC236}">
                <a16:creationId xmlns:a16="http://schemas.microsoft.com/office/drawing/2014/main" id="{807CCC00-F8AD-4910-9375-2A2D11C72819}"/>
              </a:ext>
            </a:extLst>
          </p:cNvPr>
          <p:cNvGraphicFramePr>
            <a:graphicFrameLocks noGrp="1"/>
          </p:cNvGraphicFramePr>
          <p:nvPr>
            <p:extLst>
              <p:ext uri="{D42A27DB-BD31-4B8C-83A1-F6EECF244321}">
                <p14:modId xmlns:p14="http://schemas.microsoft.com/office/powerpoint/2010/main" val="283880935"/>
              </p:ext>
            </p:extLst>
          </p:nvPr>
        </p:nvGraphicFramePr>
        <p:xfrm>
          <a:off x="466344" y="1359746"/>
          <a:ext cx="11539728" cy="4394200"/>
        </p:xfrm>
        <a:graphic>
          <a:graphicData uri="http://schemas.openxmlformats.org/drawingml/2006/table">
            <a:tbl>
              <a:tblPr firstRow="1" bandRow="1">
                <a:tableStyleId>{5C22544A-7EE6-4342-B048-85BDC9FD1C3A}</a:tableStyleId>
              </a:tblPr>
              <a:tblGrid>
                <a:gridCol w="1444752">
                  <a:extLst>
                    <a:ext uri="{9D8B030D-6E8A-4147-A177-3AD203B41FA5}">
                      <a16:colId xmlns:a16="http://schemas.microsoft.com/office/drawing/2014/main" val="8989820"/>
                    </a:ext>
                  </a:extLst>
                </a:gridCol>
                <a:gridCol w="6248400">
                  <a:extLst>
                    <a:ext uri="{9D8B030D-6E8A-4147-A177-3AD203B41FA5}">
                      <a16:colId xmlns:a16="http://schemas.microsoft.com/office/drawing/2014/main" val="3990541367"/>
                    </a:ext>
                  </a:extLst>
                </a:gridCol>
                <a:gridCol w="3846576">
                  <a:extLst>
                    <a:ext uri="{9D8B030D-6E8A-4147-A177-3AD203B41FA5}">
                      <a16:colId xmlns:a16="http://schemas.microsoft.com/office/drawing/2014/main" val="2958551922"/>
                    </a:ext>
                  </a:extLst>
                </a:gridCol>
              </a:tblGrid>
              <a:tr h="370840">
                <a:tc>
                  <a:txBody>
                    <a:bodyPr/>
                    <a:lstStyle/>
                    <a:p>
                      <a:r>
                        <a:rPr lang="en-US" noProof="0"/>
                        <a:t>StatusCode</a:t>
                      </a:r>
                    </a:p>
                  </a:txBody>
                  <a:tcPr/>
                </a:tc>
                <a:tc>
                  <a:txBody>
                    <a:bodyPr/>
                    <a:lstStyle/>
                    <a:p>
                      <a:r>
                        <a:rPr lang="en-US" noProof="0"/>
                        <a:t>Meaning</a:t>
                      </a:r>
                    </a:p>
                  </a:txBody>
                  <a:tcPr/>
                </a:tc>
                <a:tc>
                  <a:txBody>
                    <a:bodyPr/>
                    <a:lstStyle/>
                    <a:p>
                      <a:r>
                        <a:rPr lang="en-US" noProof="0"/>
                        <a:t>Retry?</a:t>
                      </a:r>
                    </a:p>
                  </a:txBody>
                  <a:tcPr/>
                </a:tc>
                <a:extLst>
                  <a:ext uri="{0D108BD9-81ED-4DB2-BD59-A6C34878D82A}">
                    <a16:rowId xmlns:a16="http://schemas.microsoft.com/office/drawing/2014/main" val="2730127590"/>
                  </a:ext>
                </a:extLst>
              </a:tr>
              <a:tr h="370840">
                <a:tc>
                  <a:txBody>
                    <a:bodyPr/>
                    <a:lstStyle/>
                    <a:p>
                      <a:pPr algn="ctr"/>
                      <a:r>
                        <a:rPr lang="en-US" noProof="0"/>
                        <a:t>400</a:t>
                      </a:r>
                    </a:p>
                  </a:txBody>
                  <a:tcPr/>
                </a:tc>
                <a:tc>
                  <a:txBody>
                    <a:bodyPr/>
                    <a:lstStyle/>
                    <a:p>
                      <a:r>
                        <a:rPr lang="en-US" noProof="0" dirty="0"/>
                        <a:t>Invalid content</a:t>
                      </a:r>
                    </a:p>
                    <a:p>
                      <a:r>
                        <a:rPr lang="en-US" noProof="0" dirty="0">
                          <a:hlinkClick r:id="rId2"/>
                        </a:rPr>
                        <a:t>https://aka.ms/CosmosDB/sql/errors/wrong-pk-value</a:t>
                      </a:r>
                      <a:r>
                        <a:rPr lang="en-US" noProof="0" dirty="0"/>
                        <a:t> </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hlinkClick r:id="rId3"/>
                        </a:rPr>
                        <a:t>https://aka.ms/CosmosDB/sql/errors/missing-id</a:t>
                      </a:r>
                      <a:r>
                        <a:rPr lang="en-US" sz="1800" b="0" kern="1200" noProof="0" dirty="0">
                          <a:solidFill>
                            <a:schemeClr val="dk1"/>
                          </a:solidFill>
                          <a:effectLst/>
                          <a:latin typeface="+mn-lt"/>
                          <a:ea typeface="+mn-ea"/>
                          <a:cs typeface="+mn-cs"/>
                        </a:rPr>
                        <a:t> </a:t>
                      </a:r>
                      <a:endParaRPr lang="en-US" sz="1800" b="0" kern="1200" dirty="0">
                        <a:solidFill>
                          <a:schemeClr val="dk1"/>
                        </a:solidFill>
                        <a:effectLst/>
                        <a:latin typeface="+mn-lt"/>
                        <a:ea typeface="+mn-ea"/>
                        <a:cs typeface="+mn-cs"/>
                      </a:endParaRPr>
                    </a:p>
                  </a:txBody>
                  <a:tcPr/>
                </a:tc>
                <a:tc>
                  <a:txBody>
                    <a:bodyPr/>
                    <a:lstStyle/>
                    <a:p>
                      <a:r>
                        <a:rPr lang="en-US" noProof="0"/>
                        <a:t>No</a:t>
                      </a:r>
                    </a:p>
                  </a:txBody>
                  <a:tcPr/>
                </a:tc>
                <a:extLst>
                  <a:ext uri="{0D108BD9-81ED-4DB2-BD59-A6C34878D82A}">
                    <a16:rowId xmlns:a16="http://schemas.microsoft.com/office/drawing/2014/main" val="2969763980"/>
                  </a:ext>
                </a:extLst>
              </a:tr>
              <a:tr h="370840">
                <a:tc>
                  <a:txBody>
                    <a:bodyPr/>
                    <a:lstStyle/>
                    <a:p>
                      <a:pPr algn="ctr"/>
                      <a:r>
                        <a:rPr lang="en-US" noProof="0"/>
                        <a:t>401</a:t>
                      </a:r>
                    </a:p>
                  </a:txBody>
                  <a:tcPr/>
                </a:tc>
                <a:tc>
                  <a:txBody>
                    <a:bodyPr/>
                    <a:lstStyle/>
                    <a:p>
                      <a:r>
                        <a:rPr lang="en-US" noProof="0" dirty="0"/>
                        <a:t>Invalid auth.</a:t>
                      </a:r>
                    </a:p>
                    <a:p>
                      <a:r>
                        <a:rPr lang="en-US" sz="1800" b="0" kern="1200" dirty="0">
                          <a:solidFill>
                            <a:schemeClr val="dk1"/>
                          </a:solidFill>
                          <a:effectLst/>
                          <a:latin typeface="+mn-lt"/>
                          <a:ea typeface="+mn-ea"/>
                          <a:cs typeface="+mn-cs"/>
                          <a:hlinkClick r:id="rId4"/>
                        </a:rPr>
                        <a:t>https://aka.ms/cosmosdb-tsg-mac-signature</a:t>
                      </a:r>
                      <a:r>
                        <a:rPr lang="en-US" sz="1800" b="0" kern="1200" dirty="0">
                          <a:solidFill>
                            <a:schemeClr val="dk1"/>
                          </a:solidFill>
                          <a:effectLst/>
                          <a:latin typeface="+mn-lt"/>
                          <a:ea typeface="+mn-ea"/>
                          <a:cs typeface="+mn-cs"/>
                        </a:rPr>
                        <a:t> </a:t>
                      </a:r>
                    </a:p>
                  </a:txBody>
                  <a:tcPr/>
                </a:tc>
                <a:tc>
                  <a:txBody>
                    <a:bodyPr/>
                    <a:lstStyle/>
                    <a:p>
                      <a:r>
                        <a:rPr lang="en-US" noProof="0"/>
                        <a:t>No</a:t>
                      </a:r>
                    </a:p>
                  </a:txBody>
                  <a:tcPr/>
                </a:tc>
                <a:extLst>
                  <a:ext uri="{0D108BD9-81ED-4DB2-BD59-A6C34878D82A}">
                    <a16:rowId xmlns:a16="http://schemas.microsoft.com/office/drawing/2014/main" val="3984465429"/>
                  </a:ext>
                </a:extLst>
              </a:tr>
              <a:tr h="370840">
                <a:tc>
                  <a:txBody>
                    <a:bodyPr/>
                    <a:lstStyle/>
                    <a:p>
                      <a:pPr algn="ctr"/>
                      <a:r>
                        <a:rPr lang="en-US" noProof="0"/>
                        <a:t>403</a:t>
                      </a:r>
                    </a:p>
                  </a:txBody>
                  <a:tcPr/>
                </a:tc>
                <a:tc>
                  <a:txBody>
                    <a:bodyPr/>
                    <a:lstStyle/>
                    <a:p>
                      <a:r>
                        <a:rPr lang="en-US" noProof="0" dirty="0"/>
                        <a:t>Blocked by Access control.</a:t>
                      </a:r>
                    </a:p>
                    <a:p>
                      <a:r>
                        <a:rPr lang="en-US" noProof="0" dirty="0">
                          <a:hlinkClick r:id="rId5"/>
                        </a:rPr>
                        <a:t>https://aka.ms/cosmosdb-tsg-forbidden</a:t>
                      </a:r>
                      <a:r>
                        <a:rPr lang="en-US" noProof="0" dirty="0"/>
                        <a:t> </a:t>
                      </a:r>
                    </a:p>
                  </a:txBody>
                  <a:tcPr/>
                </a:tc>
                <a:tc>
                  <a:txBody>
                    <a:bodyPr/>
                    <a:lstStyle/>
                    <a:p>
                      <a:r>
                        <a:rPr lang="en-US" noProof="0" dirty="0"/>
                        <a:t>Maybe. </a:t>
                      </a:r>
                    </a:p>
                  </a:txBody>
                  <a:tcPr/>
                </a:tc>
                <a:extLst>
                  <a:ext uri="{0D108BD9-81ED-4DB2-BD59-A6C34878D82A}">
                    <a16:rowId xmlns:a16="http://schemas.microsoft.com/office/drawing/2014/main" val="2164152367"/>
                  </a:ext>
                </a:extLst>
              </a:tr>
              <a:tr h="370840">
                <a:tc>
                  <a:txBody>
                    <a:bodyPr/>
                    <a:lstStyle/>
                    <a:p>
                      <a:pPr algn="ctr"/>
                      <a:r>
                        <a:rPr lang="en-US" noProof="0"/>
                        <a:t>404</a:t>
                      </a:r>
                    </a:p>
                  </a:txBody>
                  <a:tcPr/>
                </a:tc>
                <a:tc>
                  <a:txBody>
                    <a:bodyPr/>
                    <a:lstStyle/>
                    <a:p>
                      <a:r>
                        <a:rPr lang="en-US" noProof="0" dirty="0"/>
                        <a:t>Resource does not exist.</a:t>
                      </a:r>
                    </a:p>
                    <a:p>
                      <a:r>
                        <a:rPr lang="en-US" sz="1800" b="0" kern="1200" dirty="0">
                          <a:solidFill>
                            <a:schemeClr val="dk1"/>
                          </a:solidFill>
                          <a:effectLst/>
                          <a:latin typeface="+mn-lt"/>
                          <a:ea typeface="+mn-ea"/>
                          <a:cs typeface="+mn-cs"/>
                          <a:hlinkClick r:id="rId6"/>
                        </a:rPr>
                        <a:t>https://aka.ms/cosmosdb-tsg-not-found</a:t>
                      </a:r>
                      <a:r>
                        <a:rPr lang="en-US" sz="1800" b="0" kern="1200" dirty="0">
                          <a:solidFill>
                            <a:schemeClr val="dk1"/>
                          </a:solidFill>
                          <a:effectLst/>
                          <a:latin typeface="+mn-lt"/>
                          <a:ea typeface="+mn-ea"/>
                          <a:cs typeface="+mn-cs"/>
                        </a:rPr>
                        <a:t> </a:t>
                      </a:r>
                    </a:p>
                  </a:txBody>
                  <a:tcPr/>
                </a:tc>
                <a:tc>
                  <a:txBody>
                    <a:bodyPr/>
                    <a:lstStyle/>
                    <a:p>
                      <a:r>
                        <a:rPr lang="en-US" noProof="0"/>
                        <a:t>No</a:t>
                      </a:r>
                    </a:p>
                  </a:txBody>
                  <a:tcPr/>
                </a:tc>
                <a:extLst>
                  <a:ext uri="{0D108BD9-81ED-4DB2-BD59-A6C34878D82A}">
                    <a16:rowId xmlns:a16="http://schemas.microsoft.com/office/drawing/2014/main" val="4293908391"/>
                  </a:ext>
                </a:extLst>
              </a:tr>
              <a:tr h="370840">
                <a:tc>
                  <a:txBody>
                    <a:bodyPr/>
                    <a:lstStyle/>
                    <a:p>
                      <a:pPr algn="ctr"/>
                      <a:r>
                        <a:rPr lang="en-US" noProof="0"/>
                        <a:t>408</a:t>
                      </a:r>
                    </a:p>
                  </a:txBody>
                  <a:tcPr/>
                </a:tc>
                <a:tc>
                  <a:txBody>
                    <a:bodyPr/>
                    <a:lstStyle/>
                    <a:p>
                      <a:r>
                        <a:rPr lang="en-US" noProof="0" dirty="0"/>
                        <a:t>Timeout</a:t>
                      </a:r>
                    </a:p>
                    <a:p>
                      <a:r>
                        <a:rPr lang="en-US" sz="1800" b="0" i="0" u="none" strike="noStrike" kern="1200" dirty="0">
                          <a:solidFill>
                            <a:schemeClr val="dk1"/>
                          </a:solidFill>
                          <a:effectLst/>
                          <a:latin typeface="+mn-lt"/>
                          <a:ea typeface="+mn-ea"/>
                          <a:cs typeface="+mn-cs"/>
                          <a:hlinkClick r:id="rId7" tooltip="https://aka.ms/cosmosdb-tsg-request-timeout"/>
                        </a:rPr>
                        <a:t>https://aka.ms/cosmosdb-tsg-request-timeout</a:t>
                      </a:r>
                      <a:endParaRPr lang="en-US" sz="1800" b="0" i="0" u="none" strike="noStrike" kern="1200" dirty="0">
                        <a:solidFill>
                          <a:schemeClr val="dk1"/>
                        </a:solidFill>
                        <a:effectLst/>
                        <a:latin typeface="+mn-lt"/>
                        <a:ea typeface="+mn-ea"/>
                        <a:cs typeface="+mn-cs"/>
                      </a:endParaRPr>
                    </a:p>
                    <a:p>
                      <a:r>
                        <a:rPr lang="en-US" sz="1800" b="0" i="0" u="none" strike="noStrike" kern="1200">
                          <a:solidFill>
                            <a:schemeClr val="dk1"/>
                          </a:solidFill>
                          <a:effectLst/>
                          <a:latin typeface="+mn-lt"/>
                          <a:ea typeface="+mn-ea"/>
                          <a:cs typeface="+mn-cs"/>
                          <a:hlinkClick r:id="rId8" tooltip="https://aka.ms/cosmosdb-tsg-request-timeout-java"/>
                        </a:rPr>
                        <a:t>https://aka.ms/cosmosdb-tsg-request-timeout-java</a:t>
                      </a:r>
                      <a:endParaRPr lang="en-US" noProof="0" dirty="0"/>
                    </a:p>
                  </a:txBody>
                  <a:tcPr/>
                </a:tc>
                <a:tc>
                  <a:txBody>
                    <a:bodyPr/>
                    <a:lstStyle/>
                    <a:p>
                      <a:r>
                        <a:rPr lang="en-US" noProof="0" dirty="0"/>
                        <a:t>For reads, the SDK already retries, but further retries are valid. For writes, the operation is idempotent, retry can cause 409. </a:t>
                      </a:r>
                    </a:p>
                  </a:txBody>
                  <a:tcPr/>
                </a:tc>
                <a:extLst>
                  <a:ext uri="{0D108BD9-81ED-4DB2-BD59-A6C34878D82A}">
                    <a16:rowId xmlns:a16="http://schemas.microsoft.com/office/drawing/2014/main" val="1294063123"/>
                  </a:ext>
                </a:extLst>
              </a:tr>
            </a:tbl>
          </a:graphicData>
        </a:graphic>
      </p:graphicFrame>
    </p:spTree>
    <p:extLst>
      <p:ext uri="{BB962C8B-B14F-4D97-AF65-F5344CB8AC3E}">
        <p14:creationId xmlns:p14="http://schemas.microsoft.com/office/powerpoint/2010/main" val="3296677738"/>
      </p:ext>
    </p:extLst>
  </p:cSld>
  <p:clrMapOvr>
    <a:masterClrMapping/>
  </p:clrMapOvr>
  <p:transition advTm="123458">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77D6C0B-A1ED-446C-AB4E-C8744BEE03F7}"/>
              </a:ext>
            </a:extLst>
          </p:cNvPr>
          <p:cNvSpPr>
            <a:spLocks noGrp="1"/>
          </p:cNvSpPr>
          <p:nvPr>
            <p:ph type="title"/>
          </p:nvPr>
        </p:nvSpPr>
        <p:spPr/>
        <p:txBody>
          <a:bodyPr/>
          <a:lstStyle/>
          <a:p>
            <a:r>
              <a:rPr lang="es-AR" dirty="0" err="1"/>
              <a:t>Common</a:t>
            </a:r>
            <a:r>
              <a:rPr lang="es-AR" dirty="0"/>
              <a:t> error responses</a:t>
            </a:r>
          </a:p>
        </p:txBody>
      </p:sp>
      <p:graphicFrame>
        <p:nvGraphicFramePr>
          <p:cNvPr id="8" name="Table 8">
            <a:extLst>
              <a:ext uri="{FF2B5EF4-FFF2-40B4-BE49-F238E27FC236}">
                <a16:creationId xmlns:a16="http://schemas.microsoft.com/office/drawing/2014/main" id="{807CCC00-F8AD-4910-9375-2A2D11C72819}"/>
              </a:ext>
            </a:extLst>
          </p:cNvPr>
          <p:cNvGraphicFramePr>
            <a:graphicFrameLocks noGrp="1"/>
          </p:cNvGraphicFramePr>
          <p:nvPr>
            <p:extLst>
              <p:ext uri="{D42A27DB-BD31-4B8C-83A1-F6EECF244321}">
                <p14:modId xmlns:p14="http://schemas.microsoft.com/office/powerpoint/2010/main" val="60055902"/>
              </p:ext>
            </p:extLst>
          </p:nvPr>
        </p:nvGraphicFramePr>
        <p:xfrm>
          <a:off x="466344" y="1359746"/>
          <a:ext cx="11539728" cy="4323080"/>
        </p:xfrm>
        <a:graphic>
          <a:graphicData uri="http://schemas.openxmlformats.org/drawingml/2006/table">
            <a:tbl>
              <a:tblPr firstRow="1" bandRow="1">
                <a:tableStyleId>{5C22544A-7EE6-4342-B048-85BDC9FD1C3A}</a:tableStyleId>
              </a:tblPr>
              <a:tblGrid>
                <a:gridCol w="1444752">
                  <a:extLst>
                    <a:ext uri="{9D8B030D-6E8A-4147-A177-3AD203B41FA5}">
                      <a16:colId xmlns:a16="http://schemas.microsoft.com/office/drawing/2014/main" val="8989820"/>
                    </a:ext>
                  </a:extLst>
                </a:gridCol>
                <a:gridCol w="6248400">
                  <a:extLst>
                    <a:ext uri="{9D8B030D-6E8A-4147-A177-3AD203B41FA5}">
                      <a16:colId xmlns:a16="http://schemas.microsoft.com/office/drawing/2014/main" val="3990541367"/>
                    </a:ext>
                  </a:extLst>
                </a:gridCol>
                <a:gridCol w="3846576">
                  <a:extLst>
                    <a:ext uri="{9D8B030D-6E8A-4147-A177-3AD203B41FA5}">
                      <a16:colId xmlns:a16="http://schemas.microsoft.com/office/drawing/2014/main" val="2958551922"/>
                    </a:ext>
                  </a:extLst>
                </a:gridCol>
              </a:tblGrid>
              <a:tr h="370840">
                <a:tc>
                  <a:txBody>
                    <a:bodyPr/>
                    <a:lstStyle/>
                    <a:p>
                      <a:r>
                        <a:rPr lang="es-AR" noProof="0" dirty="0" err="1"/>
                        <a:t>StatusCode</a:t>
                      </a:r>
                    </a:p>
                  </a:txBody>
                  <a:tcPr/>
                </a:tc>
                <a:tc>
                  <a:txBody>
                    <a:bodyPr/>
                    <a:lstStyle/>
                    <a:p>
                      <a:r>
                        <a:rPr lang="es-AR" noProof="0" dirty="0" err="1"/>
                        <a:t>Meaning</a:t>
                      </a:r>
                      <a:endParaRPr lang="es-AR" noProof="0" dirty="0"/>
                    </a:p>
                  </a:txBody>
                  <a:tcPr/>
                </a:tc>
                <a:tc>
                  <a:txBody>
                    <a:bodyPr/>
                    <a:lstStyle/>
                    <a:p>
                      <a:r>
                        <a:rPr lang="es-AR" noProof="0" dirty="0" err="1"/>
                        <a:t>Retry</a:t>
                      </a:r>
                      <a:r>
                        <a:rPr lang="es-AR" noProof="0" dirty="0"/>
                        <a:t>?</a:t>
                      </a:r>
                    </a:p>
                  </a:txBody>
                  <a:tcPr/>
                </a:tc>
                <a:extLst>
                  <a:ext uri="{0D108BD9-81ED-4DB2-BD59-A6C34878D82A}">
                    <a16:rowId xmlns:a16="http://schemas.microsoft.com/office/drawing/2014/main" val="2730127590"/>
                  </a:ext>
                </a:extLst>
              </a:tr>
              <a:tr h="370840">
                <a:tc>
                  <a:txBody>
                    <a:bodyPr/>
                    <a:lstStyle/>
                    <a:p>
                      <a:pPr algn="ctr"/>
                      <a:r>
                        <a:rPr lang="es-AR" noProof="0" dirty="0"/>
                        <a:t>409</a:t>
                      </a:r>
                    </a:p>
                  </a:txBody>
                  <a:tcPr/>
                </a:tc>
                <a:tc>
                  <a:txBody>
                    <a:bodyPr/>
                    <a:lstStyle/>
                    <a:p>
                      <a:r>
                        <a:rPr lang="es-AR" noProof="0" dirty="0" err="1"/>
                        <a:t>Conflict</a:t>
                      </a:r>
                    </a:p>
                  </a:txBody>
                  <a:tcPr/>
                </a:tc>
                <a:tc>
                  <a:txBody>
                    <a:bodyPr/>
                    <a:lstStyle/>
                    <a:p>
                      <a:r>
                        <a:rPr lang="es-AR" noProof="0" dirty="0"/>
                        <a:t>No</a:t>
                      </a:r>
                    </a:p>
                  </a:txBody>
                  <a:tcPr/>
                </a:tc>
                <a:extLst>
                  <a:ext uri="{0D108BD9-81ED-4DB2-BD59-A6C34878D82A}">
                    <a16:rowId xmlns:a16="http://schemas.microsoft.com/office/drawing/2014/main" val="2969763980"/>
                  </a:ext>
                </a:extLst>
              </a:tr>
              <a:tr h="370840">
                <a:tc>
                  <a:txBody>
                    <a:bodyPr/>
                    <a:lstStyle/>
                    <a:p>
                      <a:pPr algn="ctr"/>
                      <a:r>
                        <a:rPr lang="es-AR" noProof="0" dirty="0"/>
                        <a:t>412</a:t>
                      </a:r>
                    </a:p>
                  </a:txBody>
                  <a:tcPr/>
                </a:tc>
                <a:tc>
                  <a:txBody>
                    <a:bodyPr/>
                    <a:lstStyle/>
                    <a:p>
                      <a:r>
                        <a:rPr lang="es-AR" noProof="0" dirty="0" err="1"/>
                        <a:t>Optimistic</a:t>
                      </a:r>
                      <a:r>
                        <a:rPr lang="es-AR" noProof="0" dirty="0"/>
                        <a:t> </a:t>
                      </a:r>
                      <a:r>
                        <a:rPr lang="es-AR" noProof="0" dirty="0" err="1"/>
                        <a:t>concurrency</a:t>
                      </a:r>
                      <a:r>
                        <a:rPr lang="es-AR" noProof="0" dirty="0"/>
                        <a:t>.</a:t>
                      </a:r>
                    </a:p>
                  </a:txBody>
                  <a:tcPr/>
                </a:tc>
                <a:tc>
                  <a:txBody>
                    <a:bodyPr/>
                    <a:lstStyle/>
                    <a:p>
                      <a:r>
                        <a:rPr lang="es-AR" noProof="0" dirty="0"/>
                        <a:t>Yes. </a:t>
                      </a:r>
                      <a:r>
                        <a:rPr lang="es-AR" noProof="0" dirty="0" err="1"/>
                        <a:t>Requires</a:t>
                      </a:r>
                      <a:r>
                        <a:rPr lang="es-AR" noProof="0" dirty="0"/>
                        <a:t> a </a:t>
                      </a:r>
                      <a:r>
                        <a:rPr lang="es-AR" noProof="0" dirty="0" err="1"/>
                        <a:t>read</a:t>
                      </a:r>
                      <a:r>
                        <a:rPr lang="es-AR" noProof="0" dirty="0"/>
                        <a:t> </a:t>
                      </a:r>
                      <a:r>
                        <a:rPr lang="es-AR" noProof="0" dirty="0" err="1"/>
                        <a:t>to</a:t>
                      </a:r>
                      <a:r>
                        <a:rPr lang="es-AR" noProof="0" dirty="0"/>
                        <a:t> </a:t>
                      </a:r>
                      <a:r>
                        <a:rPr lang="es-AR" noProof="0" dirty="0" err="1"/>
                        <a:t>get</a:t>
                      </a:r>
                      <a:r>
                        <a:rPr lang="es-AR" noProof="0" dirty="0"/>
                        <a:t> a new </a:t>
                      </a:r>
                      <a:r>
                        <a:rPr lang="es-AR" noProof="0" dirty="0" err="1"/>
                        <a:t>Etag</a:t>
                      </a:r>
                      <a:r>
                        <a:rPr lang="es-AR" noProof="0" dirty="0"/>
                        <a:t>, </a:t>
                      </a:r>
                      <a:r>
                        <a:rPr lang="es-AR" noProof="0" dirty="0" err="1"/>
                        <a:t>apply</a:t>
                      </a:r>
                      <a:r>
                        <a:rPr lang="es-AR" noProof="0" dirty="0"/>
                        <a:t> </a:t>
                      </a:r>
                      <a:r>
                        <a:rPr lang="es-AR" noProof="0" dirty="0" err="1"/>
                        <a:t>update</a:t>
                      </a:r>
                      <a:r>
                        <a:rPr lang="es-AR" noProof="0" dirty="0"/>
                        <a:t>, and </a:t>
                      </a:r>
                      <a:r>
                        <a:rPr lang="es-AR" noProof="0" dirty="0" err="1"/>
                        <a:t>retry</a:t>
                      </a:r>
                      <a:r>
                        <a:rPr lang="es-AR" noProof="0" dirty="0"/>
                        <a:t>.</a:t>
                      </a:r>
                    </a:p>
                  </a:txBody>
                  <a:tcPr/>
                </a:tc>
                <a:extLst>
                  <a:ext uri="{0D108BD9-81ED-4DB2-BD59-A6C34878D82A}">
                    <a16:rowId xmlns:a16="http://schemas.microsoft.com/office/drawing/2014/main" val="3984465429"/>
                  </a:ext>
                </a:extLst>
              </a:tr>
              <a:tr h="370840">
                <a:tc>
                  <a:txBody>
                    <a:bodyPr/>
                    <a:lstStyle/>
                    <a:p>
                      <a:pPr algn="ctr"/>
                      <a:r>
                        <a:rPr lang="es-AR" noProof="0" dirty="0"/>
                        <a:t>413</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noProof="0" dirty="0"/>
                        <a:t>Max document size reached</a:t>
                      </a:r>
                      <a:endParaRPr lang="en-US" sz="1800" kern="1200" dirty="0">
                        <a:solidFill>
                          <a:schemeClr val="dk1"/>
                        </a:solidFill>
                        <a:latin typeface="+mn-lt"/>
                        <a:ea typeface="+mn-ea"/>
                        <a:cs typeface="+mn-cs"/>
                      </a:endParaRPr>
                    </a:p>
                  </a:txBody>
                  <a:tcPr/>
                </a:tc>
                <a:tc>
                  <a:txBody>
                    <a:bodyPr/>
                    <a:lstStyle/>
                    <a:p>
                      <a:r>
                        <a:rPr lang="es-AR" noProof="0" dirty="0"/>
                        <a:t>No.</a:t>
                      </a:r>
                    </a:p>
                  </a:txBody>
                  <a:tcPr/>
                </a:tc>
                <a:extLst>
                  <a:ext uri="{0D108BD9-81ED-4DB2-BD59-A6C34878D82A}">
                    <a16:rowId xmlns:a16="http://schemas.microsoft.com/office/drawing/2014/main" val="2164152367"/>
                  </a:ext>
                </a:extLst>
              </a:tr>
              <a:tr h="370840">
                <a:tc>
                  <a:txBody>
                    <a:bodyPr/>
                    <a:lstStyle/>
                    <a:p>
                      <a:pPr algn="ctr"/>
                      <a:r>
                        <a:rPr lang="es-AR" noProof="0" dirty="0"/>
                        <a:t>429</a:t>
                      </a:r>
                    </a:p>
                  </a:txBody>
                  <a:tcPr/>
                </a:tc>
                <a:tc>
                  <a:txBody>
                    <a:bodyPr/>
                    <a:lstStyle/>
                    <a:p>
                      <a:r>
                        <a:rPr lang="es-AR" noProof="0" dirty="0" err="1"/>
                        <a:t>Throttling</a:t>
                      </a:r>
                      <a:endParaRPr lang="es-AR" noProof="0" dirty="0"/>
                    </a:p>
                  </a:txBody>
                  <a:tcPr/>
                </a:tc>
                <a:tc>
                  <a:txBody>
                    <a:bodyPr/>
                    <a:lstStyle/>
                    <a:p>
                      <a:r>
                        <a:rPr lang="es-AR" noProof="0" dirty="0"/>
                        <a:t>Yes. </a:t>
                      </a:r>
                      <a:r>
                        <a:rPr lang="es-AR" noProof="0" dirty="0" err="1"/>
                        <a:t>SDKs</a:t>
                      </a:r>
                      <a:r>
                        <a:rPr lang="es-AR" noProof="0" dirty="0"/>
                        <a:t> </a:t>
                      </a:r>
                      <a:r>
                        <a:rPr lang="es-AR" noProof="0" dirty="0" err="1"/>
                        <a:t>already</a:t>
                      </a:r>
                      <a:r>
                        <a:rPr lang="es-AR" noProof="0" dirty="0"/>
                        <a:t> </a:t>
                      </a:r>
                      <a:r>
                        <a:rPr lang="es-AR" noProof="0" dirty="0" err="1"/>
                        <a:t>retry</a:t>
                      </a:r>
                      <a:r>
                        <a:rPr lang="es-AR" noProof="0" dirty="0"/>
                        <a:t>.</a:t>
                      </a:r>
                    </a:p>
                  </a:txBody>
                  <a:tcPr/>
                </a:tc>
                <a:extLst>
                  <a:ext uri="{0D108BD9-81ED-4DB2-BD59-A6C34878D82A}">
                    <a16:rowId xmlns:a16="http://schemas.microsoft.com/office/drawing/2014/main" val="4293908391"/>
                  </a:ext>
                </a:extLst>
              </a:tr>
              <a:tr h="370840">
                <a:tc>
                  <a:txBody>
                    <a:bodyPr/>
                    <a:lstStyle/>
                    <a:p>
                      <a:pPr algn="ctr"/>
                      <a:r>
                        <a:rPr lang="es-AR" noProof="0" dirty="0"/>
                        <a:t>449</a:t>
                      </a:r>
                    </a:p>
                  </a:txBody>
                  <a:tcPr/>
                </a:tc>
                <a:tc>
                  <a:txBody>
                    <a:bodyPr/>
                    <a:lstStyle/>
                    <a:p>
                      <a:r>
                        <a:rPr lang="es-AR" noProof="0" dirty="0" err="1"/>
                        <a:t>RetryAfter</a:t>
                      </a:r>
                      <a:r>
                        <a:rPr lang="es-AR" noProof="0" dirty="0"/>
                        <a:t>. Múltiples operaciones de escritura sobre el mismo recurso.</a:t>
                      </a:r>
                    </a:p>
                  </a:txBody>
                  <a:tcPr/>
                </a:tc>
                <a:tc>
                  <a:txBody>
                    <a:bodyPr/>
                    <a:lstStyle/>
                    <a:p>
                      <a:r>
                        <a:rPr lang="es-AR" noProof="0" dirty="0"/>
                        <a:t>Yes.</a:t>
                      </a:r>
                    </a:p>
                  </a:txBody>
                  <a:tcPr/>
                </a:tc>
                <a:extLst>
                  <a:ext uri="{0D108BD9-81ED-4DB2-BD59-A6C34878D82A}">
                    <a16:rowId xmlns:a16="http://schemas.microsoft.com/office/drawing/2014/main" val="1294063123"/>
                  </a:ext>
                </a:extLst>
              </a:tr>
              <a:tr h="370840">
                <a:tc>
                  <a:txBody>
                    <a:bodyPr/>
                    <a:lstStyle/>
                    <a:p>
                      <a:pPr algn="ctr"/>
                      <a:r>
                        <a:rPr lang="es-AR" noProof="0" dirty="0"/>
                        <a:t>500</a:t>
                      </a:r>
                    </a:p>
                  </a:txBody>
                  <a:tcPr/>
                </a:tc>
                <a:tc>
                  <a:txBody>
                    <a:bodyPr/>
                    <a:lstStyle/>
                    <a:p>
                      <a:r>
                        <a:rPr lang="es-AR" noProof="0" dirty="0" err="1"/>
                        <a:t>Internal</a:t>
                      </a:r>
                      <a:r>
                        <a:rPr lang="es-AR" noProof="0" dirty="0"/>
                        <a:t> server error.</a:t>
                      </a:r>
                    </a:p>
                  </a:txBody>
                  <a:tcPr/>
                </a:tc>
                <a:tc>
                  <a:txBody>
                    <a:bodyPr/>
                    <a:lstStyle/>
                    <a:p>
                      <a:r>
                        <a:rPr lang="es-AR" noProof="0" dirty="0" err="1"/>
                        <a:t>Maybe</a:t>
                      </a:r>
                      <a:r>
                        <a:rPr lang="es-AR" noProof="0" dirty="0"/>
                        <a:t>, 1 </a:t>
                      </a:r>
                      <a:r>
                        <a:rPr lang="es-AR" noProof="0" dirty="0" err="1"/>
                        <a:t>retry</a:t>
                      </a:r>
                      <a:r>
                        <a:rPr lang="es-AR" noProof="0" dirty="0"/>
                        <a:t>.</a:t>
                      </a:r>
                    </a:p>
                  </a:txBody>
                  <a:tcPr/>
                </a:tc>
                <a:extLst>
                  <a:ext uri="{0D108BD9-81ED-4DB2-BD59-A6C34878D82A}">
                    <a16:rowId xmlns:a16="http://schemas.microsoft.com/office/drawing/2014/main" val="2224669796"/>
                  </a:ext>
                </a:extLst>
              </a:tr>
              <a:tr h="370840">
                <a:tc>
                  <a:txBody>
                    <a:bodyPr/>
                    <a:lstStyle/>
                    <a:p>
                      <a:pPr algn="ctr"/>
                      <a:r>
                        <a:rPr lang="es-AR" noProof="0" dirty="0"/>
                        <a:t>503</a:t>
                      </a:r>
                    </a:p>
                  </a:txBody>
                  <a:tcPr/>
                </a:tc>
                <a:tc>
                  <a:txBody>
                    <a:bodyPr/>
                    <a:lstStyle/>
                    <a:p>
                      <a:r>
                        <a:rPr lang="es-AR" noProof="0" dirty="0"/>
                        <a:t>Service </a:t>
                      </a:r>
                      <a:r>
                        <a:rPr lang="es-AR" noProof="0" dirty="0" err="1"/>
                        <a:t>Unavailable</a:t>
                      </a:r>
                      <a:r>
                        <a:rPr lang="es-AR" noProof="0" dirty="0"/>
                        <a:t>. </a:t>
                      </a:r>
                      <a:r>
                        <a:rPr lang="es-AR" noProof="0" dirty="0" err="1"/>
                        <a:t>Multiple</a:t>
                      </a:r>
                      <a:r>
                        <a:rPr lang="es-AR" noProof="0" dirty="0"/>
                        <a:t> </a:t>
                      </a:r>
                      <a:r>
                        <a:rPr lang="es-AR" noProof="0" dirty="0" err="1"/>
                        <a:t>timeouts</a:t>
                      </a:r>
                      <a:r>
                        <a:rPr lang="es-AR" noProof="0" dirty="0"/>
                        <a:t> on TCP </a:t>
                      </a:r>
                      <a:r>
                        <a:rPr lang="es-AR" noProof="0" dirty="0" err="1"/>
                        <a:t>layer</a:t>
                      </a:r>
                      <a:r>
                        <a:rPr lang="es-AR" noProof="0" dirty="0"/>
                        <a:t>, the </a:t>
                      </a:r>
                      <a:r>
                        <a:rPr lang="es-AR" noProof="0" dirty="0" err="1"/>
                        <a:t>client</a:t>
                      </a:r>
                      <a:r>
                        <a:rPr lang="es-AR" noProof="0" dirty="0"/>
                        <a:t> </a:t>
                      </a:r>
                      <a:r>
                        <a:rPr lang="es-AR" noProof="0" dirty="0" err="1"/>
                        <a:t>cannot</a:t>
                      </a:r>
                      <a:r>
                        <a:rPr lang="es-AR" noProof="0" dirty="0"/>
                        <a:t> </a:t>
                      </a:r>
                      <a:r>
                        <a:rPr lang="es-AR" noProof="0" dirty="0" err="1"/>
                        <a:t>connect</a:t>
                      </a:r>
                      <a:r>
                        <a:rPr lang="es-AR" noProof="0" dirty="0"/>
                        <a:t>.</a:t>
                      </a:r>
                    </a:p>
                    <a:p>
                      <a:r>
                        <a:rPr lang="en-US" sz="1800" b="0" i="0" u="sng" kern="1200" dirty="0">
                          <a:solidFill>
                            <a:schemeClr val="dk1"/>
                          </a:solidFill>
                          <a:effectLst/>
                          <a:latin typeface="+mn-lt"/>
                          <a:ea typeface="+mn-ea"/>
                          <a:cs typeface="+mn-cs"/>
                          <a:hlinkClick r:id="rId2" tooltip="https://aka.ms/cosmosdb-tsg-service-unavailable"/>
                        </a:rPr>
                        <a:t>https://aka.ms/cosmosdb-tsg-service-unavailable</a:t>
                      </a:r>
                      <a:endParaRPr lang="en-US" sz="1800" b="0" i="0" u="sng" kern="1200" dirty="0">
                        <a:solidFill>
                          <a:schemeClr val="dk1"/>
                        </a:solidFill>
                        <a:effectLst/>
                        <a:latin typeface="+mn-lt"/>
                        <a:ea typeface="+mn-ea"/>
                        <a:cs typeface="+mn-cs"/>
                      </a:endParaRPr>
                    </a:p>
                    <a:p>
                      <a:r>
                        <a:rPr lang="en-US" sz="1800" b="0" i="0" u="none" strike="noStrike" kern="1200" dirty="0">
                          <a:solidFill>
                            <a:schemeClr val="dk1"/>
                          </a:solidFill>
                          <a:effectLst/>
                          <a:latin typeface="+mn-lt"/>
                          <a:ea typeface="+mn-ea"/>
                          <a:cs typeface="+mn-cs"/>
                          <a:hlinkClick r:id="rId3" tooltip="https://aka.ms/cosmosdb-tsg-service-unavailable-java"/>
                        </a:rPr>
                        <a:t>https://aka.ms/cosmosdb-tsg-service-unavailable-java</a:t>
                      </a:r>
                      <a:endParaRPr lang="es-AR" noProof="0" dirty="0"/>
                    </a:p>
                  </a:txBody>
                  <a:tcPr/>
                </a:tc>
                <a:tc>
                  <a:txBody>
                    <a:bodyPr/>
                    <a:lstStyle/>
                    <a:p>
                      <a:r>
                        <a:rPr lang="es-AR" noProof="0" dirty="0"/>
                        <a:t>Similar </a:t>
                      </a:r>
                      <a:r>
                        <a:rPr lang="es-AR" noProof="0" dirty="0" err="1"/>
                        <a:t>to</a:t>
                      </a:r>
                      <a:r>
                        <a:rPr lang="es-AR" noProof="0" dirty="0"/>
                        <a:t> </a:t>
                      </a:r>
                      <a:r>
                        <a:rPr lang="es-AR" noProof="0" dirty="0" err="1"/>
                        <a:t>timeouts</a:t>
                      </a:r>
                      <a:r>
                        <a:rPr lang="es-AR" noProof="0" dirty="0"/>
                        <a:t>.</a:t>
                      </a:r>
                    </a:p>
                  </a:txBody>
                  <a:tcPr/>
                </a:tc>
                <a:extLst>
                  <a:ext uri="{0D108BD9-81ED-4DB2-BD59-A6C34878D82A}">
                    <a16:rowId xmlns:a16="http://schemas.microsoft.com/office/drawing/2014/main" val="3849786950"/>
                  </a:ext>
                </a:extLst>
              </a:tr>
            </a:tbl>
          </a:graphicData>
        </a:graphic>
      </p:graphicFrame>
    </p:spTree>
    <p:extLst>
      <p:ext uri="{BB962C8B-B14F-4D97-AF65-F5344CB8AC3E}">
        <p14:creationId xmlns:p14="http://schemas.microsoft.com/office/powerpoint/2010/main" val="2266408340"/>
      </p:ext>
    </p:extLst>
  </p:cSld>
  <p:clrMapOvr>
    <a:masterClrMapping/>
  </p:clrMapOvr>
  <p:transition advTm="153676">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00DCD5-51F1-4A2E-BFC7-2E227B0C9C98}"/>
              </a:ext>
            </a:extLst>
          </p:cNvPr>
          <p:cNvSpPr>
            <a:spLocks noGrp="1"/>
          </p:cNvSpPr>
          <p:nvPr>
            <p:ph type="title"/>
          </p:nvPr>
        </p:nvSpPr>
        <p:spPr/>
        <p:txBody>
          <a:bodyPr/>
          <a:lstStyle/>
          <a:p>
            <a:r>
              <a:rPr lang="en-US" dirty="0"/>
              <a:t>Availability during regional failures</a:t>
            </a:r>
          </a:p>
        </p:txBody>
      </p:sp>
    </p:spTree>
    <p:extLst>
      <p:ext uri="{BB962C8B-B14F-4D97-AF65-F5344CB8AC3E}">
        <p14:creationId xmlns:p14="http://schemas.microsoft.com/office/powerpoint/2010/main" val="4177845503"/>
      </p:ext>
    </p:extLst>
  </p:cSld>
  <p:clrMapOvr>
    <a:masterClrMapping/>
  </p:clrMapOvr>
  <p:transition advTm="25679">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dirty="0"/>
              <a:t>Removing a region</a:t>
            </a:r>
          </a:p>
        </p:txBody>
      </p:sp>
      <p:sp>
        <p:nvSpPr>
          <p:cNvPr id="11" name="Rectangle 10">
            <a:extLst>
              <a:ext uri="{FF2B5EF4-FFF2-40B4-BE49-F238E27FC236}">
                <a16:creationId xmlns:a16="http://schemas.microsoft.com/office/drawing/2014/main" id="{2A227BCE-F7AB-4F9F-BFD3-AE102407DEC2}"/>
              </a:ext>
            </a:extLst>
          </p:cNvPr>
          <p:cNvSpPr/>
          <p:nvPr/>
        </p:nvSpPr>
        <p:spPr bwMode="auto">
          <a:xfrm>
            <a:off x="8263375" y="1103930"/>
            <a:ext cx="2100649" cy="55803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3" name="Graphic 2">
            <a:extLst>
              <a:ext uri="{FF2B5EF4-FFF2-40B4-BE49-F238E27FC236}">
                <a16:creationId xmlns:a16="http://schemas.microsoft.com/office/drawing/2014/main" id="{B639D91E-81B2-430D-8C91-76767CE95F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42356" y="1445291"/>
            <a:ext cx="1342685" cy="1342685"/>
          </a:xfrm>
          <a:prstGeom prst="rect">
            <a:avLst/>
          </a:prstGeom>
        </p:spPr>
      </p:pic>
      <p:pic>
        <p:nvPicPr>
          <p:cNvPr id="5" name="Graphic 4">
            <a:extLst>
              <a:ext uri="{FF2B5EF4-FFF2-40B4-BE49-F238E27FC236}">
                <a16:creationId xmlns:a16="http://schemas.microsoft.com/office/drawing/2014/main" id="{EDFBE112-79BA-4DD0-9699-825AA118E9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3149325"/>
            <a:ext cx="1533256" cy="1533256"/>
          </a:xfrm>
          <a:prstGeom prst="rect">
            <a:avLst/>
          </a:prstGeom>
        </p:spPr>
      </p:pic>
      <p:pic>
        <p:nvPicPr>
          <p:cNvPr id="13" name="Graphic 12" descr="Web design outline">
            <a:extLst>
              <a:ext uri="{FF2B5EF4-FFF2-40B4-BE49-F238E27FC236}">
                <a16:creationId xmlns:a16="http://schemas.microsoft.com/office/drawing/2014/main" id="{F56A5A98-A4B7-4E4E-B412-8F4CA96C34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83317" y="1470708"/>
            <a:ext cx="1317268" cy="1317268"/>
          </a:xfrm>
          <a:prstGeom prst="rect">
            <a:avLst/>
          </a:prstGeom>
        </p:spPr>
      </p:pic>
      <p:pic>
        <p:nvPicPr>
          <p:cNvPr id="4" name="Graphic 3">
            <a:extLst>
              <a:ext uri="{FF2B5EF4-FFF2-40B4-BE49-F238E27FC236}">
                <a16:creationId xmlns:a16="http://schemas.microsoft.com/office/drawing/2014/main" id="{441CC991-AD37-4A38-8399-00E4181A3D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5036565"/>
            <a:ext cx="1533256" cy="1533256"/>
          </a:xfrm>
          <a:prstGeom prst="rect">
            <a:avLst/>
          </a:prstGeom>
        </p:spPr>
      </p:pic>
      <p:cxnSp>
        <p:nvCxnSpPr>
          <p:cNvPr id="6" name="Straight Arrow Connector 5">
            <a:extLst>
              <a:ext uri="{FF2B5EF4-FFF2-40B4-BE49-F238E27FC236}">
                <a16:creationId xmlns:a16="http://schemas.microsoft.com/office/drawing/2014/main" id="{D139298A-9DDC-412C-8458-47AB8A7CBADC}"/>
              </a:ext>
            </a:extLst>
          </p:cNvPr>
          <p:cNvCxnSpPr>
            <a:cxnSpLocks/>
          </p:cNvCxnSpPr>
          <p:nvPr/>
        </p:nvCxnSpPr>
        <p:spPr>
          <a:xfrm>
            <a:off x="3400585" y="1973894"/>
            <a:ext cx="5146485"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3612534-4E33-4C24-AD37-BF7CD61538E7}"/>
              </a:ext>
            </a:extLst>
          </p:cNvPr>
          <p:cNvSpPr txBox="1"/>
          <p:nvPr/>
        </p:nvSpPr>
        <p:spPr>
          <a:xfrm>
            <a:off x="584200" y="4682581"/>
            <a:ext cx="1387496" cy="1538883"/>
          </a:xfrm>
          <a:prstGeom prst="rect">
            <a:avLst/>
          </a:prstGeom>
          <a:noFill/>
        </p:spPr>
        <p:txBody>
          <a:bodyPr wrap="none" lIns="0" tIns="0" rIns="0" bIns="0" rtlCol="0">
            <a:spAutoFit/>
          </a:bodyPr>
          <a:lstStyle/>
          <a:p>
            <a:pPr algn="l"/>
            <a:r>
              <a:rPr lang="en-US" sz="2000"/>
              <a:t>Preference:</a:t>
            </a:r>
          </a:p>
          <a:p>
            <a:pPr algn="l"/>
            <a:endParaRPr lang="en-US" sz="2000"/>
          </a:p>
          <a:p>
            <a:pPr marL="342900" indent="-342900" algn="l">
              <a:buFont typeface="Arial" panose="020B0604020202020204" pitchFamily="34" charset="0"/>
              <a:buChar char="•"/>
            </a:pPr>
            <a:r>
              <a:rPr lang="en-US" sz="2000"/>
              <a:t>Region A</a:t>
            </a:r>
          </a:p>
          <a:p>
            <a:pPr marL="342900" indent="-342900" algn="l">
              <a:buFont typeface="Arial" panose="020B0604020202020204" pitchFamily="34" charset="0"/>
              <a:buChar char="•"/>
            </a:pPr>
            <a:r>
              <a:rPr lang="en-US" sz="2000"/>
              <a:t>Region C</a:t>
            </a:r>
          </a:p>
          <a:p>
            <a:pPr marL="342900" indent="-342900" algn="l">
              <a:buFont typeface="Arial" panose="020B0604020202020204" pitchFamily="34" charset="0"/>
              <a:buChar char="•"/>
            </a:pPr>
            <a:r>
              <a:rPr lang="en-US" sz="2000"/>
              <a:t>Region B</a:t>
            </a:r>
          </a:p>
        </p:txBody>
      </p:sp>
      <p:sp>
        <p:nvSpPr>
          <p:cNvPr id="17" name="TextBox 16">
            <a:extLst>
              <a:ext uri="{FF2B5EF4-FFF2-40B4-BE49-F238E27FC236}">
                <a16:creationId xmlns:a16="http://schemas.microsoft.com/office/drawing/2014/main" id="{562F2525-6CEE-4BB3-9C4F-2C4B8B0F2E3D}"/>
              </a:ext>
            </a:extLst>
          </p:cNvPr>
          <p:cNvSpPr txBox="1"/>
          <p:nvPr/>
        </p:nvSpPr>
        <p:spPr>
          <a:xfrm>
            <a:off x="10470960" y="1962744"/>
            <a:ext cx="165110" cy="307777"/>
          </a:xfrm>
          <a:prstGeom prst="rect">
            <a:avLst/>
          </a:prstGeom>
          <a:noFill/>
        </p:spPr>
        <p:txBody>
          <a:bodyPr wrap="none" lIns="0" tIns="0" rIns="0" bIns="0" rtlCol="0">
            <a:spAutoFit/>
          </a:bodyPr>
          <a:lstStyle/>
          <a:p>
            <a:pPr algn="l"/>
            <a:r>
              <a:rPr lang="en-US" sz="2000" dirty="0"/>
              <a:t>A</a:t>
            </a:r>
          </a:p>
        </p:txBody>
      </p:sp>
      <p:sp>
        <p:nvSpPr>
          <p:cNvPr id="19" name="TextBox 18">
            <a:extLst>
              <a:ext uri="{FF2B5EF4-FFF2-40B4-BE49-F238E27FC236}">
                <a16:creationId xmlns:a16="http://schemas.microsoft.com/office/drawing/2014/main" id="{EA97EA2C-1E48-4E17-A301-0D39962BECCC}"/>
              </a:ext>
            </a:extLst>
          </p:cNvPr>
          <p:cNvSpPr txBox="1"/>
          <p:nvPr/>
        </p:nvSpPr>
        <p:spPr>
          <a:xfrm>
            <a:off x="10479777" y="3740208"/>
            <a:ext cx="147476" cy="307777"/>
          </a:xfrm>
          <a:prstGeom prst="rect">
            <a:avLst/>
          </a:prstGeom>
          <a:noFill/>
        </p:spPr>
        <p:txBody>
          <a:bodyPr wrap="none" lIns="0" tIns="0" rIns="0" bIns="0" rtlCol="0">
            <a:spAutoFit/>
          </a:bodyPr>
          <a:lstStyle/>
          <a:p>
            <a:pPr algn="l"/>
            <a:r>
              <a:rPr lang="en-US" sz="2000" dirty="0"/>
              <a:t>B</a:t>
            </a:r>
          </a:p>
        </p:txBody>
      </p:sp>
      <p:sp>
        <p:nvSpPr>
          <p:cNvPr id="21" name="TextBox 20">
            <a:extLst>
              <a:ext uri="{FF2B5EF4-FFF2-40B4-BE49-F238E27FC236}">
                <a16:creationId xmlns:a16="http://schemas.microsoft.com/office/drawing/2014/main" id="{2F0FAAE0-A966-404A-83C5-1024ADEC3FC6}"/>
              </a:ext>
            </a:extLst>
          </p:cNvPr>
          <p:cNvSpPr txBox="1"/>
          <p:nvPr/>
        </p:nvSpPr>
        <p:spPr>
          <a:xfrm>
            <a:off x="10482609" y="5649304"/>
            <a:ext cx="165110" cy="307777"/>
          </a:xfrm>
          <a:prstGeom prst="rect">
            <a:avLst/>
          </a:prstGeom>
          <a:noFill/>
        </p:spPr>
        <p:txBody>
          <a:bodyPr wrap="square" lIns="0" tIns="0" rIns="0" bIns="0" rtlCol="0">
            <a:spAutoFit/>
          </a:bodyPr>
          <a:lstStyle/>
          <a:p>
            <a:pPr algn="l"/>
            <a:r>
              <a:rPr lang="en-US" sz="2000" dirty="0"/>
              <a:t>C</a:t>
            </a:r>
          </a:p>
        </p:txBody>
      </p:sp>
      <p:cxnSp>
        <p:nvCxnSpPr>
          <p:cNvPr id="23" name="Straight Arrow Connector 22">
            <a:extLst>
              <a:ext uri="{FF2B5EF4-FFF2-40B4-BE49-F238E27FC236}">
                <a16:creationId xmlns:a16="http://schemas.microsoft.com/office/drawing/2014/main" id="{355BB3B0-9F3D-4171-9688-AC3D35A6A5FD}"/>
              </a:ext>
            </a:extLst>
          </p:cNvPr>
          <p:cNvCxnSpPr>
            <a:cxnSpLocks/>
          </p:cNvCxnSpPr>
          <p:nvPr/>
        </p:nvCxnSpPr>
        <p:spPr>
          <a:xfrm flipH="1">
            <a:off x="3400586" y="2270521"/>
            <a:ext cx="5048470" cy="0"/>
          </a:xfrm>
          <a:prstGeom prst="straightConnector1">
            <a:avLst/>
          </a:prstGeom>
          <a:ln w="76200">
            <a:solidFill>
              <a:srgbClr val="FF934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6407620"/>
      </p:ext>
    </p:extLst>
  </p:cSld>
  <p:clrMapOvr>
    <a:masterClrMapping/>
  </p:clrMapOvr>
  <p:transition advTm="24047">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dirty="0"/>
              <a:t>Removing a region</a:t>
            </a:r>
            <a:endParaRPr lang="es-AR" dirty="0"/>
          </a:p>
        </p:txBody>
      </p:sp>
      <p:sp>
        <p:nvSpPr>
          <p:cNvPr id="11" name="Rectangle 10">
            <a:extLst>
              <a:ext uri="{FF2B5EF4-FFF2-40B4-BE49-F238E27FC236}">
                <a16:creationId xmlns:a16="http://schemas.microsoft.com/office/drawing/2014/main" id="{2A227BCE-F7AB-4F9F-BFD3-AE102407DEC2}"/>
              </a:ext>
            </a:extLst>
          </p:cNvPr>
          <p:cNvSpPr/>
          <p:nvPr/>
        </p:nvSpPr>
        <p:spPr bwMode="auto">
          <a:xfrm>
            <a:off x="8263375" y="1103930"/>
            <a:ext cx="2100649" cy="55803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3" name="Graphic 2">
            <a:extLst>
              <a:ext uri="{FF2B5EF4-FFF2-40B4-BE49-F238E27FC236}">
                <a16:creationId xmlns:a16="http://schemas.microsoft.com/office/drawing/2014/main" id="{B639D91E-81B2-430D-8C91-76767CE95F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42356" y="1445291"/>
            <a:ext cx="1342685" cy="1342685"/>
          </a:xfrm>
          <a:prstGeom prst="rect">
            <a:avLst/>
          </a:prstGeom>
        </p:spPr>
      </p:pic>
      <p:pic>
        <p:nvPicPr>
          <p:cNvPr id="5" name="Graphic 4">
            <a:extLst>
              <a:ext uri="{FF2B5EF4-FFF2-40B4-BE49-F238E27FC236}">
                <a16:creationId xmlns:a16="http://schemas.microsoft.com/office/drawing/2014/main" id="{EDFBE112-79BA-4DD0-9699-825AA118E9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3149325"/>
            <a:ext cx="1533256" cy="1533256"/>
          </a:xfrm>
          <a:prstGeom prst="rect">
            <a:avLst/>
          </a:prstGeom>
        </p:spPr>
      </p:pic>
      <p:pic>
        <p:nvPicPr>
          <p:cNvPr id="13" name="Graphic 12" descr="Web design outline">
            <a:extLst>
              <a:ext uri="{FF2B5EF4-FFF2-40B4-BE49-F238E27FC236}">
                <a16:creationId xmlns:a16="http://schemas.microsoft.com/office/drawing/2014/main" id="{F56A5A98-A4B7-4E4E-B412-8F4CA96C34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83317" y="1470708"/>
            <a:ext cx="1317268" cy="1317268"/>
          </a:xfrm>
          <a:prstGeom prst="rect">
            <a:avLst/>
          </a:prstGeom>
        </p:spPr>
      </p:pic>
      <p:pic>
        <p:nvPicPr>
          <p:cNvPr id="4" name="Graphic 3">
            <a:extLst>
              <a:ext uri="{FF2B5EF4-FFF2-40B4-BE49-F238E27FC236}">
                <a16:creationId xmlns:a16="http://schemas.microsoft.com/office/drawing/2014/main" id="{441CC991-AD37-4A38-8399-00E4181A3D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5036565"/>
            <a:ext cx="1533256" cy="1533256"/>
          </a:xfrm>
          <a:prstGeom prst="rect">
            <a:avLst/>
          </a:prstGeom>
        </p:spPr>
      </p:pic>
      <p:cxnSp>
        <p:nvCxnSpPr>
          <p:cNvPr id="6" name="Straight Arrow Connector 5">
            <a:extLst>
              <a:ext uri="{FF2B5EF4-FFF2-40B4-BE49-F238E27FC236}">
                <a16:creationId xmlns:a16="http://schemas.microsoft.com/office/drawing/2014/main" id="{D139298A-9DDC-412C-8458-47AB8A7CBADC}"/>
              </a:ext>
            </a:extLst>
          </p:cNvPr>
          <p:cNvCxnSpPr>
            <a:cxnSpLocks/>
          </p:cNvCxnSpPr>
          <p:nvPr/>
        </p:nvCxnSpPr>
        <p:spPr>
          <a:xfrm>
            <a:off x="3400585" y="1973894"/>
            <a:ext cx="5146485"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62F2525-6CEE-4BB3-9C4F-2C4B8B0F2E3D}"/>
              </a:ext>
            </a:extLst>
          </p:cNvPr>
          <p:cNvSpPr txBox="1"/>
          <p:nvPr/>
        </p:nvSpPr>
        <p:spPr>
          <a:xfrm>
            <a:off x="10470960" y="1962744"/>
            <a:ext cx="165110" cy="307777"/>
          </a:xfrm>
          <a:prstGeom prst="rect">
            <a:avLst/>
          </a:prstGeom>
          <a:noFill/>
        </p:spPr>
        <p:txBody>
          <a:bodyPr wrap="none" lIns="0" tIns="0" rIns="0" bIns="0" rtlCol="0">
            <a:spAutoFit/>
          </a:bodyPr>
          <a:lstStyle/>
          <a:p>
            <a:pPr algn="l"/>
            <a:r>
              <a:rPr lang="en-US" sz="2000" dirty="0"/>
              <a:t>A</a:t>
            </a:r>
          </a:p>
        </p:txBody>
      </p:sp>
      <p:sp>
        <p:nvSpPr>
          <p:cNvPr id="19" name="TextBox 18">
            <a:extLst>
              <a:ext uri="{FF2B5EF4-FFF2-40B4-BE49-F238E27FC236}">
                <a16:creationId xmlns:a16="http://schemas.microsoft.com/office/drawing/2014/main" id="{EA97EA2C-1E48-4E17-A301-0D39962BECCC}"/>
              </a:ext>
            </a:extLst>
          </p:cNvPr>
          <p:cNvSpPr txBox="1"/>
          <p:nvPr/>
        </p:nvSpPr>
        <p:spPr>
          <a:xfrm>
            <a:off x="10479777" y="3740208"/>
            <a:ext cx="147476" cy="307777"/>
          </a:xfrm>
          <a:prstGeom prst="rect">
            <a:avLst/>
          </a:prstGeom>
          <a:noFill/>
        </p:spPr>
        <p:txBody>
          <a:bodyPr wrap="none" lIns="0" tIns="0" rIns="0" bIns="0" rtlCol="0">
            <a:spAutoFit/>
          </a:bodyPr>
          <a:lstStyle/>
          <a:p>
            <a:pPr algn="l"/>
            <a:r>
              <a:rPr lang="en-US" sz="2000" dirty="0"/>
              <a:t>B</a:t>
            </a:r>
          </a:p>
        </p:txBody>
      </p:sp>
      <p:sp>
        <p:nvSpPr>
          <p:cNvPr id="21" name="TextBox 20">
            <a:extLst>
              <a:ext uri="{FF2B5EF4-FFF2-40B4-BE49-F238E27FC236}">
                <a16:creationId xmlns:a16="http://schemas.microsoft.com/office/drawing/2014/main" id="{2F0FAAE0-A966-404A-83C5-1024ADEC3FC6}"/>
              </a:ext>
            </a:extLst>
          </p:cNvPr>
          <p:cNvSpPr txBox="1"/>
          <p:nvPr/>
        </p:nvSpPr>
        <p:spPr>
          <a:xfrm>
            <a:off x="10482609" y="5649304"/>
            <a:ext cx="165110" cy="307777"/>
          </a:xfrm>
          <a:prstGeom prst="rect">
            <a:avLst/>
          </a:prstGeom>
          <a:noFill/>
        </p:spPr>
        <p:txBody>
          <a:bodyPr wrap="square" lIns="0" tIns="0" rIns="0" bIns="0" rtlCol="0">
            <a:spAutoFit/>
          </a:bodyPr>
          <a:lstStyle/>
          <a:p>
            <a:pPr algn="l"/>
            <a:r>
              <a:rPr lang="en-US" sz="2000" dirty="0"/>
              <a:t>C</a:t>
            </a:r>
          </a:p>
        </p:txBody>
      </p:sp>
      <p:cxnSp>
        <p:nvCxnSpPr>
          <p:cNvPr id="23" name="Straight Arrow Connector 22">
            <a:extLst>
              <a:ext uri="{FF2B5EF4-FFF2-40B4-BE49-F238E27FC236}">
                <a16:creationId xmlns:a16="http://schemas.microsoft.com/office/drawing/2014/main" id="{355BB3B0-9F3D-4171-9688-AC3D35A6A5FD}"/>
              </a:ext>
            </a:extLst>
          </p:cNvPr>
          <p:cNvCxnSpPr>
            <a:cxnSpLocks/>
          </p:cNvCxnSpPr>
          <p:nvPr/>
        </p:nvCxnSpPr>
        <p:spPr>
          <a:xfrm flipH="1">
            <a:off x="3400586" y="2270521"/>
            <a:ext cx="5048470" cy="0"/>
          </a:xfrm>
          <a:prstGeom prst="straightConnector1">
            <a:avLst/>
          </a:prstGeom>
          <a:ln w="76200">
            <a:solidFill>
              <a:srgbClr val="FF9349"/>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57347A7-49F4-479D-812E-0B896E1D4526}"/>
              </a:ext>
            </a:extLst>
          </p:cNvPr>
          <p:cNvSpPr txBox="1"/>
          <p:nvPr/>
        </p:nvSpPr>
        <p:spPr>
          <a:xfrm>
            <a:off x="8981074" y="1433759"/>
            <a:ext cx="665247" cy="1354217"/>
          </a:xfrm>
          <a:prstGeom prst="rect">
            <a:avLst/>
          </a:prstGeom>
          <a:noFill/>
        </p:spPr>
        <p:txBody>
          <a:bodyPr wrap="none" lIns="0" tIns="0" rIns="0" bIns="0" rtlCol="0">
            <a:spAutoFit/>
          </a:bodyPr>
          <a:lstStyle/>
          <a:p>
            <a:pPr algn="l"/>
            <a:r>
              <a:rPr lang="en-US" sz="8800" dirty="0">
                <a:solidFill>
                  <a:srgbClr val="FF0000"/>
                </a:solidFill>
              </a:rPr>
              <a:t>X</a:t>
            </a:r>
          </a:p>
        </p:txBody>
      </p:sp>
      <p:sp>
        <p:nvSpPr>
          <p:cNvPr id="8" name="TextBox 7">
            <a:extLst>
              <a:ext uri="{FF2B5EF4-FFF2-40B4-BE49-F238E27FC236}">
                <a16:creationId xmlns:a16="http://schemas.microsoft.com/office/drawing/2014/main" id="{BBCAC42B-03E3-4D62-ABB4-BF66AF5A117D}"/>
              </a:ext>
            </a:extLst>
          </p:cNvPr>
          <p:cNvSpPr txBox="1"/>
          <p:nvPr/>
        </p:nvSpPr>
        <p:spPr>
          <a:xfrm>
            <a:off x="5865794" y="1667677"/>
            <a:ext cx="453650" cy="923330"/>
          </a:xfrm>
          <a:prstGeom prst="rect">
            <a:avLst/>
          </a:prstGeom>
          <a:noFill/>
        </p:spPr>
        <p:txBody>
          <a:bodyPr wrap="none" lIns="0" tIns="0" rIns="0" bIns="0" rtlCol="0">
            <a:spAutoFit/>
          </a:bodyPr>
          <a:lstStyle/>
          <a:p>
            <a:pPr algn="l"/>
            <a:r>
              <a:rPr lang="en-US" sz="6000" dirty="0">
                <a:solidFill>
                  <a:srgbClr val="FF0000"/>
                </a:solidFill>
              </a:rPr>
              <a:t>X</a:t>
            </a:r>
          </a:p>
        </p:txBody>
      </p:sp>
      <p:cxnSp>
        <p:nvCxnSpPr>
          <p:cNvPr id="10" name="Straight Arrow Connector 9">
            <a:extLst>
              <a:ext uri="{FF2B5EF4-FFF2-40B4-BE49-F238E27FC236}">
                <a16:creationId xmlns:a16="http://schemas.microsoft.com/office/drawing/2014/main" id="{079FA16F-572F-47DF-847D-8727F7BD418D}"/>
              </a:ext>
            </a:extLst>
          </p:cNvPr>
          <p:cNvCxnSpPr>
            <a:cxnSpLocks/>
          </p:cNvCxnSpPr>
          <p:nvPr/>
        </p:nvCxnSpPr>
        <p:spPr>
          <a:xfrm flipH="1">
            <a:off x="3400586" y="2697480"/>
            <a:ext cx="504847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8C36A0F-A017-4D22-A4CD-7661B5325C5C}"/>
              </a:ext>
            </a:extLst>
          </p:cNvPr>
          <p:cNvSpPr txBox="1"/>
          <p:nvPr/>
        </p:nvSpPr>
        <p:spPr>
          <a:xfrm>
            <a:off x="4636336" y="2768975"/>
            <a:ext cx="3146759" cy="307777"/>
          </a:xfrm>
          <a:prstGeom prst="rect">
            <a:avLst/>
          </a:prstGeom>
          <a:noFill/>
        </p:spPr>
        <p:txBody>
          <a:bodyPr wrap="none" lIns="0" tIns="0" rIns="0" bIns="0" rtlCol="0">
            <a:spAutoFit/>
          </a:bodyPr>
          <a:lstStyle/>
          <a:p>
            <a:pPr algn="l"/>
            <a:r>
              <a:rPr lang="en-US" sz="2000" dirty="0">
                <a:solidFill>
                  <a:srgbClr val="FF0000"/>
                </a:solidFill>
              </a:rPr>
              <a:t>HTTP 403 – Sub status 1008</a:t>
            </a:r>
          </a:p>
        </p:txBody>
      </p:sp>
      <p:sp>
        <p:nvSpPr>
          <p:cNvPr id="9" name="TextBox 8">
            <a:extLst>
              <a:ext uri="{FF2B5EF4-FFF2-40B4-BE49-F238E27FC236}">
                <a16:creationId xmlns:a16="http://schemas.microsoft.com/office/drawing/2014/main" id="{89C5D0E2-D9F4-4386-B079-F3ECE21A4E05}"/>
              </a:ext>
            </a:extLst>
          </p:cNvPr>
          <p:cNvSpPr txBox="1"/>
          <p:nvPr/>
        </p:nvSpPr>
        <p:spPr>
          <a:xfrm>
            <a:off x="584200" y="4682581"/>
            <a:ext cx="1387496" cy="1538883"/>
          </a:xfrm>
          <a:prstGeom prst="rect">
            <a:avLst/>
          </a:prstGeom>
          <a:noFill/>
        </p:spPr>
        <p:txBody>
          <a:bodyPr wrap="none" lIns="0" tIns="0" rIns="0" bIns="0" rtlCol="0">
            <a:spAutoFit/>
          </a:bodyPr>
          <a:lstStyle/>
          <a:p>
            <a:pPr algn="l"/>
            <a:r>
              <a:rPr lang="en-US" sz="2000" dirty="0"/>
              <a:t>Preference:</a:t>
            </a:r>
          </a:p>
          <a:p>
            <a:pPr algn="l"/>
            <a:endParaRPr lang="en-US" sz="2000" dirty="0"/>
          </a:p>
          <a:p>
            <a:pPr marL="342900" indent="-342900" algn="l">
              <a:buFont typeface="Arial" panose="020B0604020202020204" pitchFamily="34" charset="0"/>
              <a:buChar char="•"/>
            </a:pPr>
            <a:r>
              <a:rPr lang="en-US" sz="2000" dirty="0"/>
              <a:t>Region A</a:t>
            </a:r>
          </a:p>
          <a:p>
            <a:pPr marL="342900" indent="-342900" algn="l">
              <a:buFont typeface="Arial" panose="020B0604020202020204" pitchFamily="34" charset="0"/>
              <a:buChar char="•"/>
            </a:pPr>
            <a:r>
              <a:rPr lang="en-US" sz="2000" dirty="0"/>
              <a:t>Region C</a:t>
            </a:r>
          </a:p>
          <a:p>
            <a:pPr marL="342900" indent="-342900" algn="l">
              <a:buFont typeface="Arial" panose="020B0604020202020204" pitchFamily="34" charset="0"/>
              <a:buChar char="•"/>
            </a:pPr>
            <a:r>
              <a:rPr lang="en-US" sz="2000" dirty="0"/>
              <a:t>Region B</a:t>
            </a:r>
          </a:p>
        </p:txBody>
      </p:sp>
    </p:spTree>
    <p:extLst>
      <p:ext uri="{BB962C8B-B14F-4D97-AF65-F5344CB8AC3E}">
        <p14:creationId xmlns:p14="http://schemas.microsoft.com/office/powerpoint/2010/main" val="2186128192"/>
      </p:ext>
    </p:extLst>
  </p:cSld>
  <p:clrMapOvr>
    <a:masterClrMapping/>
  </p:clrMapOvr>
  <p:transition advTm="20428">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6013A88-CD46-442B-BE7E-7EEB055ABF2D}"/>
              </a:ext>
            </a:extLst>
          </p:cNvPr>
          <p:cNvSpPr/>
          <p:nvPr/>
        </p:nvSpPr>
        <p:spPr>
          <a:xfrm>
            <a:off x="4493703" y="2417483"/>
            <a:ext cx="1602297" cy="2902591"/>
          </a:xfrm>
          <a:prstGeom prst="rect">
            <a:avLst/>
          </a:prstGeom>
          <a:solidFill>
            <a:schemeClr val="accent4"/>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F851BB1-2706-44F2-BB20-F6233F02F76C}"/>
              </a:ext>
            </a:extLst>
          </p:cNvPr>
          <p:cNvSpPr/>
          <p:nvPr/>
        </p:nvSpPr>
        <p:spPr>
          <a:xfrm>
            <a:off x="7759816" y="2410135"/>
            <a:ext cx="1602297" cy="2902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4A7319C-D440-48AD-812C-71F23C7D9ACF}"/>
              </a:ext>
            </a:extLst>
          </p:cNvPr>
          <p:cNvSpPr/>
          <p:nvPr/>
        </p:nvSpPr>
        <p:spPr>
          <a:xfrm>
            <a:off x="8338954" y="2854755"/>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9" name="Oval 8">
            <a:extLst>
              <a:ext uri="{FF2B5EF4-FFF2-40B4-BE49-F238E27FC236}">
                <a16:creationId xmlns:a16="http://schemas.microsoft.com/office/drawing/2014/main" id="{D1409C57-6861-48D2-9506-D071D7AC96F3}"/>
              </a:ext>
            </a:extLst>
          </p:cNvPr>
          <p:cNvSpPr/>
          <p:nvPr/>
        </p:nvSpPr>
        <p:spPr>
          <a:xfrm>
            <a:off x="8137620" y="3385884"/>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1" name="Oval 10">
            <a:extLst>
              <a:ext uri="{FF2B5EF4-FFF2-40B4-BE49-F238E27FC236}">
                <a16:creationId xmlns:a16="http://schemas.microsoft.com/office/drawing/2014/main" id="{589FF9D9-8907-4C1C-8B59-E60349B525D6}"/>
              </a:ext>
            </a:extLst>
          </p:cNvPr>
          <p:cNvSpPr/>
          <p:nvPr/>
        </p:nvSpPr>
        <p:spPr>
          <a:xfrm>
            <a:off x="8137621" y="3973117"/>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3" name="Oval 12">
            <a:extLst>
              <a:ext uri="{FF2B5EF4-FFF2-40B4-BE49-F238E27FC236}">
                <a16:creationId xmlns:a16="http://schemas.microsoft.com/office/drawing/2014/main" id="{CE682157-7318-469D-9699-FBA0C5EAB085}"/>
              </a:ext>
            </a:extLst>
          </p:cNvPr>
          <p:cNvSpPr/>
          <p:nvPr/>
        </p:nvSpPr>
        <p:spPr>
          <a:xfrm>
            <a:off x="8380602" y="4523820"/>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pic>
        <p:nvPicPr>
          <p:cNvPr id="27" name="Graphic 26" descr="Server with solid fill">
            <a:extLst>
              <a:ext uri="{FF2B5EF4-FFF2-40B4-BE49-F238E27FC236}">
                <a16:creationId xmlns:a16="http://schemas.microsoft.com/office/drawing/2014/main" id="{7E8F536A-ECEB-480B-B52E-45B146E22A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587" y="2549612"/>
            <a:ext cx="550525" cy="550525"/>
          </a:xfrm>
          <a:prstGeom prst="rect">
            <a:avLst/>
          </a:prstGeom>
        </p:spPr>
      </p:pic>
      <p:pic>
        <p:nvPicPr>
          <p:cNvPr id="29" name="Graphic 28" descr="Server with solid fill">
            <a:extLst>
              <a:ext uri="{FF2B5EF4-FFF2-40B4-BE49-F238E27FC236}">
                <a16:creationId xmlns:a16="http://schemas.microsoft.com/office/drawing/2014/main" id="{29F2559C-7AE4-460B-9365-5079DA9A29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588" y="4731452"/>
            <a:ext cx="550525" cy="550525"/>
          </a:xfrm>
          <a:prstGeom prst="rect">
            <a:avLst/>
          </a:prstGeom>
        </p:spPr>
      </p:pic>
      <p:pic>
        <p:nvPicPr>
          <p:cNvPr id="31" name="Graphic 30" descr="Server with solid fill">
            <a:extLst>
              <a:ext uri="{FF2B5EF4-FFF2-40B4-BE49-F238E27FC236}">
                <a16:creationId xmlns:a16="http://schemas.microsoft.com/office/drawing/2014/main" id="{19F87544-0DAE-44BF-8E03-F51ED1D866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587" y="3206046"/>
            <a:ext cx="550525" cy="550525"/>
          </a:xfrm>
          <a:prstGeom prst="rect">
            <a:avLst/>
          </a:prstGeom>
        </p:spPr>
      </p:pic>
      <p:pic>
        <p:nvPicPr>
          <p:cNvPr id="33" name="Graphic 32" descr="Server with solid fill">
            <a:extLst>
              <a:ext uri="{FF2B5EF4-FFF2-40B4-BE49-F238E27FC236}">
                <a16:creationId xmlns:a16="http://schemas.microsoft.com/office/drawing/2014/main" id="{E49C8721-572E-4923-894D-3844B22042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9587" y="3972599"/>
            <a:ext cx="550525" cy="550525"/>
          </a:xfrm>
          <a:prstGeom prst="rect">
            <a:avLst/>
          </a:prstGeom>
        </p:spPr>
      </p:pic>
      <p:sp>
        <p:nvSpPr>
          <p:cNvPr id="38" name="TextBox 37">
            <a:extLst>
              <a:ext uri="{FF2B5EF4-FFF2-40B4-BE49-F238E27FC236}">
                <a16:creationId xmlns:a16="http://schemas.microsoft.com/office/drawing/2014/main" id="{B6C044F6-B03B-45F9-8EEC-D750226F502C}"/>
              </a:ext>
            </a:extLst>
          </p:cNvPr>
          <p:cNvSpPr txBox="1"/>
          <p:nvPr/>
        </p:nvSpPr>
        <p:spPr>
          <a:xfrm>
            <a:off x="8088494" y="1894014"/>
            <a:ext cx="944939" cy="369332"/>
          </a:xfrm>
          <a:prstGeom prst="rect">
            <a:avLst/>
          </a:prstGeom>
          <a:noFill/>
        </p:spPr>
        <p:txBody>
          <a:bodyPr wrap="none" rtlCol="0">
            <a:spAutoFit/>
          </a:bodyPr>
          <a:lstStyle/>
          <a:p>
            <a:r>
              <a:rPr lang="en-US" dirty="0"/>
              <a:t>Replicas</a:t>
            </a:r>
          </a:p>
        </p:txBody>
      </p:sp>
      <p:sp>
        <p:nvSpPr>
          <p:cNvPr id="40" name="TextBox 39">
            <a:extLst>
              <a:ext uri="{FF2B5EF4-FFF2-40B4-BE49-F238E27FC236}">
                <a16:creationId xmlns:a16="http://schemas.microsoft.com/office/drawing/2014/main" id="{86774F0E-A8C1-43F6-9C5B-6E9CC74E6253}"/>
              </a:ext>
            </a:extLst>
          </p:cNvPr>
          <p:cNvSpPr txBox="1"/>
          <p:nvPr/>
        </p:nvSpPr>
        <p:spPr>
          <a:xfrm>
            <a:off x="4794455" y="1895989"/>
            <a:ext cx="1000787" cy="369332"/>
          </a:xfrm>
          <a:prstGeom prst="rect">
            <a:avLst/>
          </a:prstGeom>
          <a:noFill/>
        </p:spPr>
        <p:txBody>
          <a:bodyPr wrap="none" rtlCol="0">
            <a:spAutoFit/>
          </a:bodyPr>
          <a:lstStyle/>
          <a:p>
            <a:r>
              <a:rPr lang="en-US" dirty="0"/>
              <a:t>Gateway</a:t>
            </a:r>
          </a:p>
        </p:txBody>
      </p:sp>
      <p:sp>
        <p:nvSpPr>
          <p:cNvPr id="46" name="Rectangle 45">
            <a:extLst>
              <a:ext uri="{FF2B5EF4-FFF2-40B4-BE49-F238E27FC236}">
                <a16:creationId xmlns:a16="http://schemas.microsoft.com/office/drawing/2014/main" id="{A53D336E-5345-499C-891A-C3F16872CFE8}"/>
              </a:ext>
            </a:extLst>
          </p:cNvPr>
          <p:cNvSpPr/>
          <p:nvPr/>
        </p:nvSpPr>
        <p:spPr>
          <a:xfrm>
            <a:off x="3722216" y="2619340"/>
            <a:ext cx="768866" cy="24831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p:txBody>
      </p:sp>
      <p:sp>
        <p:nvSpPr>
          <p:cNvPr id="47" name="Arrow: Right 46">
            <a:extLst>
              <a:ext uri="{FF2B5EF4-FFF2-40B4-BE49-F238E27FC236}">
                <a16:creationId xmlns:a16="http://schemas.microsoft.com/office/drawing/2014/main" id="{9FBCFC09-F205-4BAB-BBAF-038058844F17}"/>
              </a:ext>
            </a:extLst>
          </p:cNvPr>
          <p:cNvSpPr/>
          <p:nvPr/>
        </p:nvSpPr>
        <p:spPr>
          <a:xfrm>
            <a:off x="2242270" y="3321533"/>
            <a:ext cx="1365426" cy="1082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Graphic 48" descr="Web design outline">
            <a:extLst>
              <a:ext uri="{FF2B5EF4-FFF2-40B4-BE49-F238E27FC236}">
                <a16:creationId xmlns:a16="http://schemas.microsoft.com/office/drawing/2014/main" id="{440AEAAE-052D-46F4-AB2F-FDD0AA258A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7742" y="3202276"/>
            <a:ext cx="1317268" cy="1317268"/>
          </a:xfrm>
          <a:prstGeom prst="rect">
            <a:avLst/>
          </a:prstGeom>
        </p:spPr>
      </p:pic>
      <p:sp>
        <p:nvSpPr>
          <p:cNvPr id="3" name="TextBox 2">
            <a:extLst>
              <a:ext uri="{FF2B5EF4-FFF2-40B4-BE49-F238E27FC236}">
                <a16:creationId xmlns:a16="http://schemas.microsoft.com/office/drawing/2014/main" id="{C16F54A1-E844-4613-B30C-6CCB5C4607FF}"/>
              </a:ext>
            </a:extLst>
          </p:cNvPr>
          <p:cNvSpPr txBox="1"/>
          <p:nvPr/>
        </p:nvSpPr>
        <p:spPr>
          <a:xfrm>
            <a:off x="2341796" y="3092268"/>
            <a:ext cx="675121" cy="369332"/>
          </a:xfrm>
          <a:prstGeom prst="rect">
            <a:avLst/>
          </a:prstGeom>
          <a:noFill/>
        </p:spPr>
        <p:txBody>
          <a:bodyPr wrap="none" rtlCol="0">
            <a:spAutoFit/>
          </a:bodyPr>
          <a:lstStyle/>
          <a:p>
            <a:r>
              <a:rPr lang="en-US" dirty="0"/>
              <a:t>HTTP</a:t>
            </a:r>
          </a:p>
        </p:txBody>
      </p:sp>
      <p:sp>
        <p:nvSpPr>
          <p:cNvPr id="4" name="Arrow: Right 3">
            <a:extLst>
              <a:ext uri="{FF2B5EF4-FFF2-40B4-BE49-F238E27FC236}">
                <a16:creationId xmlns:a16="http://schemas.microsoft.com/office/drawing/2014/main" id="{5F25C302-5664-4D59-A25B-68120DCFF321}"/>
              </a:ext>
            </a:extLst>
          </p:cNvPr>
          <p:cNvSpPr/>
          <p:nvPr/>
        </p:nvSpPr>
        <p:spPr>
          <a:xfrm>
            <a:off x="6305615" y="3321533"/>
            <a:ext cx="1365426" cy="1082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4ACAD9B-A8F3-4115-949E-41C7A386E164}"/>
              </a:ext>
            </a:extLst>
          </p:cNvPr>
          <p:cNvSpPr txBox="1"/>
          <p:nvPr/>
        </p:nvSpPr>
        <p:spPr>
          <a:xfrm>
            <a:off x="6454143" y="3145115"/>
            <a:ext cx="534185" cy="369332"/>
          </a:xfrm>
          <a:prstGeom prst="rect">
            <a:avLst/>
          </a:prstGeom>
          <a:noFill/>
        </p:spPr>
        <p:txBody>
          <a:bodyPr wrap="none" rtlCol="0">
            <a:spAutoFit/>
          </a:bodyPr>
          <a:lstStyle/>
          <a:p>
            <a:r>
              <a:rPr lang="en-US" dirty="0"/>
              <a:t>TCP</a:t>
            </a:r>
          </a:p>
        </p:txBody>
      </p:sp>
      <p:sp>
        <p:nvSpPr>
          <p:cNvPr id="2" name="Title 1">
            <a:extLst>
              <a:ext uri="{FF2B5EF4-FFF2-40B4-BE49-F238E27FC236}">
                <a16:creationId xmlns:a16="http://schemas.microsoft.com/office/drawing/2014/main" id="{F8AA8580-25D7-4469-AE3F-45C2E2B12F06}"/>
              </a:ext>
            </a:extLst>
          </p:cNvPr>
          <p:cNvSpPr>
            <a:spLocks noGrp="1"/>
          </p:cNvSpPr>
          <p:nvPr>
            <p:ph type="title"/>
          </p:nvPr>
        </p:nvSpPr>
        <p:spPr/>
        <p:txBody>
          <a:bodyPr/>
          <a:lstStyle/>
          <a:p>
            <a:r>
              <a:rPr lang="en-US" dirty="0"/>
              <a:t>Connectivity mode - Gateway</a:t>
            </a:r>
          </a:p>
        </p:txBody>
      </p:sp>
    </p:spTree>
    <p:extLst>
      <p:ext uri="{BB962C8B-B14F-4D97-AF65-F5344CB8AC3E}">
        <p14:creationId xmlns:p14="http://schemas.microsoft.com/office/powerpoint/2010/main" val="2569944287"/>
      </p:ext>
    </p:extLst>
  </p:cSld>
  <p:clrMapOvr>
    <a:masterClrMapping/>
  </p:clrMapOvr>
  <p:transition advTm="58408">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dirty="0"/>
              <a:t>Removing a region</a:t>
            </a:r>
            <a:endParaRPr lang="es-AR" dirty="0"/>
          </a:p>
        </p:txBody>
      </p:sp>
      <p:sp>
        <p:nvSpPr>
          <p:cNvPr id="11" name="Rectangle 10">
            <a:extLst>
              <a:ext uri="{FF2B5EF4-FFF2-40B4-BE49-F238E27FC236}">
                <a16:creationId xmlns:a16="http://schemas.microsoft.com/office/drawing/2014/main" id="{2A227BCE-F7AB-4F9F-BFD3-AE102407DEC2}"/>
              </a:ext>
            </a:extLst>
          </p:cNvPr>
          <p:cNvSpPr/>
          <p:nvPr/>
        </p:nvSpPr>
        <p:spPr bwMode="auto">
          <a:xfrm>
            <a:off x="8263375" y="1103930"/>
            <a:ext cx="2100649" cy="55803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3" name="Graphic 2">
            <a:extLst>
              <a:ext uri="{FF2B5EF4-FFF2-40B4-BE49-F238E27FC236}">
                <a16:creationId xmlns:a16="http://schemas.microsoft.com/office/drawing/2014/main" id="{B639D91E-81B2-430D-8C91-76767CE95F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42356" y="1445291"/>
            <a:ext cx="1342685" cy="1342685"/>
          </a:xfrm>
          <a:prstGeom prst="rect">
            <a:avLst/>
          </a:prstGeom>
        </p:spPr>
      </p:pic>
      <p:pic>
        <p:nvPicPr>
          <p:cNvPr id="5" name="Graphic 4">
            <a:extLst>
              <a:ext uri="{FF2B5EF4-FFF2-40B4-BE49-F238E27FC236}">
                <a16:creationId xmlns:a16="http://schemas.microsoft.com/office/drawing/2014/main" id="{EDFBE112-79BA-4DD0-9699-825AA118E9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3149325"/>
            <a:ext cx="1533256" cy="1533256"/>
          </a:xfrm>
          <a:prstGeom prst="rect">
            <a:avLst/>
          </a:prstGeom>
        </p:spPr>
      </p:pic>
      <p:pic>
        <p:nvPicPr>
          <p:cNvPr id="13" name="Graphic 12" descr="Web design outline">
            <a:extLst>
              <a:ext uri="{FF2B5EF4-FFF2-40B4-BE49-F238E27FC236}">
                <a16:creationId xmlns:a16="http://schemas.microsoft.com/office/drawing/2014/main" id="{F56A5A98-A4B7-4E4E-B412-8F4CA96C34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83317" y="1470708"/>
            <a:ext cx="1317268" cy="1317268"/>
          </a:xfrm>
          <a:prstGeom prst="rect">
            <a:avLst/>
          </a:prstGeom>
        </p:spPr>
      </p:pic>
      <p:pic>
        <p:nvPicPr>
          <p:cNvPr id="4" name="Graphic 3">
            <a:extLst>
              <a:ext uri="{FF2B5EF4-FFF2-40B4-BE49-F238E27FC236}">
                <a16:creationId xmlns:a16="http://schemas.microsoft.com/office/drawing/2014/main" id="{441CC991-AD37-4A38-8399-00E4181A3D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5036565"/>
            <a:ext cx="1533256" cy="1533256"/>
          </a:xfrm>
          <a:prstGeom prst="rect">
            <a:avLst/>
          </a:prstGeom>
        </p:spPr>
      </p:pic>
      <p:cxnSp>
        <p:nvCxnSpPr>
          <p:cNvPr id="6" name="Straight Arrow Connector 5">
            <a:extLst>
              <a:ext uri="{FF2B5EF4-FFF2-40B4-BE49-F238E27FC236}">
                <a16:creationId xmlns:a16="http://schemas.microsoft.com/office/drawing/2014/main" id="{D139298A-9DDC-412C-8458-47AB8A7CBADC}"/>
              </a:ext>
            </a:extLst>
          </p:cNvPr>
          <p:cNvCxnSpPr>
            <a:cxnSpLocks/>
          </p:cNvCxnSpPr>
          <p:nvPr/>
        </p:nvCxnSpPr>
        <p:spPr>
          <a:xfrm>
            <a:off x="3400585" y="1973894"/>
            <a:ext cx="5146485"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62F2525-6CEE-4BB3-9C4F-2C4B8B0F2E3D}"/>
              </a:ext>
            </a:extLst>
          </p:cNvPr>
          <p:cNvSpPr txBox="1"/>
          <p:nvPr/>
        </p:nvSpPr>
        <p:spPr>
          <a:xfrm>
            <a:off x="10470960" y="1962744"/>
            <a:ext cx="165110" cy="307777"/>
          </a:xfrm>
          <a:prstGeom prst="rect">
            <a:avLst/>
          </a:prstGeom>
          <a:noFill/>
        </p:spPr>
        <p:txBody>
          <a:bodyPr wrap="none" lIns="0" tIns="0" rIns="0" bIns="0" rtlCol="0">
            <a:spAutoFit/>
          </a:bodyPr>
          <a:lstStyle/>
          <a:p>
            <a:pPr algn="l"/>
            <a:r>
              <a:rPr lang="en-US" sz="2000" dirty="0"/>
              <a:t>A</a:t>
            </a:r>
          </a:p>
        </p:txBody>
      </p:sp>
      <p:sp>
        <p:nvSpPr>
          <p:cNvPr id="19" name="TextBox 18">
            <a:extLst>
              <a:ext uri="{FF2B5EF4-FFF2-40B4-BE49-F238E27FC236}">
                <a16:creationId xmlns:a16="http://schemas.microsoft.com/office/drawing/2014/main" id="{EA97EA2C-1E48-4E17-A301-0D39962BECCC}"/>
              </a:ext>
            </a:extLst>
          </p:cNvPr>
          <p:cNvSpPr txBox="1"/>
          <p:nvPr/>
        </p:nvSpPr>
        <p:spPr>
          <a:xfrm>
            <a:off x="10479777" y="3740208"/>
            <a:ext cx="147476" cy="307777"/>
          </a:xfrm>
          <a:prstGeom prst="rect">
            <a:avLst/>
          </a:prstGeom>
          <a:noFill/>
        </p:spPr>
        <p:txBody>
          <a:bodyPr wrap="none" lIns="0" tIns="0" rIns="0" bIns="0" rtlCol="0">
            <a:spAutoFit/>
          </a:bodyPr>
          <a:lstStyle/>
          <a:p>
            <a:pPr algn="l"/>
            <a:r>
              <a:rPr lang="en-US" sz="2000" dirty="0"/>
              <a:t>B</a:t>
            </a:r>
          </a:p>
        </p:txBody>
      </p:sp>
      <p:sp>
        <p:nvSpPr>
          <p:cNvPr id="21" name="TextBox 20">
            <a:extLst>
              <a:ext uri="{FF2B5EF4-FFF2-40B4-BE49-F238E27FC236}">
                <a16:creationId xmlns:a16="http://schemas.microsoft.com/office/drawing/2014/main" id="{2F0FAAE0-A966-404A-83C5-1024ADEC3FC6}"/>
              </a:ext>
            </a:extLst>
          </p:cNvPr>
          <p:cNvSpPr txBox="1"/>
          <p:nvPr/>
        </p:nvSpPr>
        <p:spPr>
          <a:xfrm>
            <a:off x="10482609" y="5649304"/>
            <a:ext cx="165110" cy="307777"/>
          </a:xfrm>
          <a:prstGeom prst="rect">
            <a:avLst/>
          </a:prstGeom>
          <a:noFill/>
        </p:spPr>
        <p:txBody>
          <a:bodyPr wrap="square" lIns="0" tIns="0" rIns="0" bIns="0" rtlCol="0">
            <a:spAutoFit/>
          </a:bodyPr>
          <a:lstStyle/>
          <a:p>
            <a:pPr algn="l"/>
            <a:r>
              <a:rPr lang="en-US" sz="2000" dirty="0"/>
              <a:t>C</a:t>
            </a:r>
          </a:p>
        </p:txBody>
      </p:sp>
      <p:cxnSp>
        <p:nvCxnSpPr>
          <p:cNvPr id="23" name="Straight Arrow Connector 22">
            <a:extLst>
              <a:ext uri="{FF2B5EF4-FFF2-40B4-BE49-F238E27FC236}">
                <a16:creationId xmlns:a16="http://schemas.microsoft.com/office/drawing/2014/main" id="{355BB3B0-9F3D-4171-9688-AC3D35A6A5FD}"/>
              </a:ext>
            </a:extLst>
          </p:cNvPr>
          <p:cNvCxnSpPr>
            <a:cxnSpLocks/>
          </p:cNvCxnSpPr>
          <p:nvPr/>
        </p:nvCxnSpPr>
        <p:spPr>
          <a:xfrm flipH="1">
            <a:off x="3400586" y="2270521"/>
            <a:ext cx="5048470" cy="0"/>
          </a:xfrm>
          <a:prstGeom prst="straightConnector1">
            <a:avLst/>
          </a:prstGeom>
          <a:ln w="76200">
            <a:solidFill>
              <a:srgbClr val="FF9349"/>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57347A7-49F4-479D-812E-0B896E1D4526}"/>
              </a:ext>
            </a:extLst>
          </p:cNvPr>
          <p:cNvSpPr txBox="1"/>
          <p:nvPr/>
        </p:nvSpPr>
        <p:spPr>
          <a:xfrm>
            <a:off x="8981074" y="1433759"/>
            <a:ext cx="665247" cy="1354217"/>
          </a:xfrm>
          <a:prstGeom prst="rect">
            <a:avLst/>
          </a:prstGeom>
          <a:noFill/>
        </p:spPr>
        <p:txBody>
          <a:bodyPr wrap="none" lIns="0" tIns="0" rIns="0" bIns="0" rtlCol="0">
            <a:spAutoFit/>
          </a:bodyPr>
          <a:lstStyle/>
          <a:p>
            <a:pPr algn="l"/>
            <a:r>
              <a:rPr lang="en-US" sz="8800" dirty="0">
                <a:solidFill>
                  <a:srgbClr val="FF0000"/>
                </a:solidFill>
              </a:rPr>
              <a:t>X</a:t>
            </a:r>
          </a:p>
        </p:txBody>
      </p:sp>
      <p:sp>
        <p:nvSpPr>
          <p:cNvPr id="8" name="TextBox 7">
            <a:extLst>
              <a:ext uri="{FF2B5EF4-FFF2-40B4-BE49-F238E27FC236}">
                <a16:creationId xmlns:a16="http://schemas.microsoft.com/office/drawing/2014/main" id="{BBCAC42B-03E3-4D62-ABB4-BF66AF5A117D}"/>
              </a:ext>
            </a:extLst>
          </p:cNvPr>
          <p:cNvSpPr txBox="1"/>
          <p:nvPr/>
        </p:nvSpPr>
        <p:spPr>
          <a:xfrm>
            <a:off x="5865794" y="1667677"/>
            <a:ext cx="453650" cy="923330"/>
          </a:xfrm>
          <a:prstGeom prst="rect">
            <a:avLst/>
          </a:prstGeom>
          <a:noFill/>
        </p:spPr>
        <p:txBody>
          <a:bodyPr wrap="none" lIns="0" tIns="0" rIns="0" bIns="0" rtlCol="0">
            <a:spAutoFit/>
          </a:bodyPr>
          <a:lstStyle/>
          <a:p>
            <a:pPr algn="l"/>
            <a:r>
              <a:rPr lang="en-US" sz="6000" dirty="0">
                <a:solidFill>
                  <a:srgbClr val="FF0000"/>
                </a:solidFill>
              </a:rPr>
              <a:t>X</a:t>
            </a:r>
          </a:p>
        </p:txBody>
      </p:sp>
      <p:cxnSp>
        <p:nvCxnSpPr>
          <p:cNvPr id="10" name="Straight Arrow Connector 9">
            <a:extLst>
              <a:ext uri="{FF2B5EF4-FFF2-40B4-BE49-F238E27FC236}">
                <a16:creationId xmlns:a16="http://schemas.microsoft.com/office/drawing/2014/main" id="{079FA16F-572F-47DF-847D-8727F7BD418D}"/>
              </a:ext>
            </a:extLst>
          </p:cNvPr>
          <p:cNvCxnSpPr>
            <a:cxnSpLocks/>
          </p:cNvCxnSpPr>
          <p:nvPr/>
        </p:nvCxnSpPr>
        <p:spPr>
          <a:xfrm flipH="1">
            <a:off x="3400586" y="2697480"/>
            <a:ext cx="504847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8C36A0F-A017-4D22-A4CD-7661B5325C5C}"/>
              </a:ext>
            </a:extLst>
          </p:cNvPr>
          <p:cNvSpPr txBox="1"/>
          <p:nvPr/>
        </p:nvSpPr>
        <p:spPr>
          <a:xfrm>
            <a:off x="5838543" y="2761832"/>
            <a:ext cx="508152" cy="307777"/>
          </a:xfrm>
          <a:prstGeom prst="rect">
            <a:avLst/>
          </a:prstGeom>
          <a:noFill/>
        </p:spPr>
        <p:txBody>
          <a:bodyPr wrap="none" lIns="0" tIns="0" rIns="0" bIns="0" rtlCol="0">
            <a:spAutoFit/>
          </a:bodyPr>
          <a:lstStyle/>
          <a:p>
            <a:pPr algn="l"/>
            <a:r>
              <a:rPr lang="en-US" sz="2000" dirty="0">
                <a:solidFill>
                  <a:srgbClr val="FF0000"/>
                </a:solidFill>
              </a:rPr>
              <a:t>DNS</a:t>
            </a:r>
          </a:p>
        </p:txBody>
      </p:sp>
      <p:sp>
        <p:nvSpPr>
          <p:cNvPr id="9" name="TextBox 8">
            <a:extLst>
              <a:ext uri="{FF2B5EF4-FFF2-40B4-BE49-F238E27FC236}">
                <a16:creationId xmlns:a16="http://schemas.microsoft.com/office/drawing/2014/main" id="{078CC7A9-4052-45AC-B429-4D093051E1DB}"/>
              </a:ext>
            </a:extLst>
          </p:cNvPr>
          <p:cNvSpPr txBox="1"/>
          <p:nvPr/>
        </p:nvSpPr>
        <p:spPr>
          <a:xfrm>
            <a:off x="584200" y="4682581"/>
            <a:ext cx="1387496" cy="1538883"/>
          </a:xfrm>
          <a:prstGeom prst="rect">
            <a:avLst/>
          </a:prstGeom>
          <a:noFill/>
        </p:spPr>
        <p:txBody>
          <a:bodyPr wrap="none" lIns="0" tIns="0" rIns="0" bIns="0" rtlCol="0">
            <a:spAutoFit/>
          </a:bodyPr>
          <a:lstStyle/>
          <a:p>
            <a:pPr algn="l"/>
            <a:r>
              <a:rPr lang="en-US" sz="2000" dirty="0"/>
              <a:t>Preference:</a:t>
            </a:r>
          </a:p>
          <a:p>
            <a:pPr algn="l"/>
            <a:endParaRPr lang="en-US" sz="2000" dirty="0"/>
          </a:p>
          <a:p>
            <a:pPr marL="342900" indent="-342900" algn="l">
              <a:buFont typeface="Arial" panose="020B0604020202020204" pitchFamily="34" charset="0"/>
              <a:buChar char="•"/>
            </a:pPr>
            <a:r>
              <a:rPr lang="en-US" sz="2000" dirty="0"/>
              <a:t>Region A</a:t>
            </a:r>
          </a:p>
          <a:p>
            <a:pPr marL="342900" indent="-342900" algn="l">
              <a:buFont typeface="Arial" panose="020B0604020202020204" pitchFamily="34" charset="0"/>
              <a:buChar char="•"/>
            </a:pPr>
            <a:r>
              <a:rPr lang="en-US" sz="2000" dirty="0"/>
              <a:t>Region C</a:t>
            </a:r>
          </a:p>
          <a:p>
            <a:pPr marL="342900" indent="-342900" algn="l">
              <a:buFont typeface="Arial" panose="020B0604020202020204" pitchFamily="34" charset="0"/>
              <a:buChar char="•"/>
            </a:pPr>
            <a:r>
              <a:rPr lang="en-US" sz="2000" dirty="0"/>
              <a:t>Region B</a:t>
            </a:r>
          </a:p>
        </p:txBody>
      </p:sp>
    </p:spTree>
    <p:extLst>
      <p:ext uri="{BB962C8B-B14F-4D97-AF65-F5344CB8AC3E}">
        <p14:creationId xmlns:p14="http://schemas.microsoft.com/office/powerpoint/2010/main" val="3139270707"/>
      </p:ext>
    </p:extLst>
  </p:cSld>
  <p:clrMapOvr>
    <a:masterClrMapping/>
  </p:clrMapOvr>
  <p:transition advTm="15821">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dirty="0"/>
              <a:t>Removing a region</a:t>
            </a:r>
            <a:endParaRPr lang="es-AR" dirty="0"/>
          </a:p>
        </p:txBody>
      </p:sp>
      <p:sp>
        <p:nvSpPr>
          <p:cNvPr id="11" name="Rectangle 10">
            <a:extLst>
              <a:ext uri="{FF2B5EF4-FFF2-40B4-BE49-F238E27FC236}">
                <a16:creationId xmlns:a16="http://schemas.microsoft.com/office/drawing/2014/main" id="{2A227BCE-F7AB-4F9F-BFD3-AE102407DEC2}"/>
              </a:ext>
            </a:extLst>
          </p:cNvPr>
          <p:cNvSpPr/>
          <p:nvPr/>
        </p:nvSpPr>
        <p:spPr bwMode="auto">
          <a:xfrm>
            <a:off x="8263375" y="1103930"/>
            <a:ext cx="2100649" cy="55803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3" name="Graphic 2">
            <a:extLst>
              <a:ext uri="{FF2B5EF4-FFF2-40B4-BE49-F238E27FC236}">
                <a16:creationId xmlns:a16="http://schemas.microsoft.com/office/drawing/2014/main" id="{B639D91E-81B2-430D-8C91-76767CE95F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42356" y="1445291"/>
            <a:ext cx="1342685" cy="1342685"/>
          </a:xfrm>
          <a:prstGeom prst="rect">
            <a:avLst/>
          </a:prstGeom>
        </p:spPr>
      </p:pic>
      <p:pic>
        <p:nvPicPr>
          <p:cNvPr id="5" name="Graphic 4">
            <a:extLst>
              <a:ext uri="{FF2B5EF4-FFF2-40B4-BE49-F238E27FC236}">
                <a16:creationId xmlns:a16="http://schemas.microsoft.com/office/drawing/2014/main" id="{EDFBE112-79BA-4DD0-9699-825AA118E9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3149325"/>
            <a:ext cx="1533256" cy="1533256"/>
          </a:xfrm>
          <a:prstGeom prst="rect">
            <a:avLst/>
          </a:prstGeom>
        </p:spPr>
      </p:pic>
      <p:pic>
        <p:nvPicPr>
          <p:cNvPr id="13" name="Graphic 12" descr="Web design outline">
            <a:extLst>
              <a:ext uri="{FF2B5EF4-FFF2-40B4-BE49-F238E27FC236}">
                <a16:creationId xmlns:a16="http://schemas.microsoft.com/office/drawing/2014/main" id="{F56A5A98-A4B7-4E4E-B412-8F4CA96C34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83317" y="1470708"/>
            <a:ext cx="1317268" cy="1317268"/>
          </a:xfrm>
          <a:prstGeom prst="rect">
            <a:avLst/>
          </a:prstGeom>
        </p:spPr>
      </p:pic>
      <p:pic>
        <p:nvPicPr>
          <p:cNvPr id="4" name="Graphic 3">
            <a:extLst>
              <a:ext uri="{FF2B5EF4-FFF2-40B4-BE49-F238E27FC236}">
                <a16:creationId xmlns:a16="http://schemas.microsoft.com/office/drawing/2014/main" id="{441CC991-AD37-4A38-8399-00E4181A3D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5036565"/>
            <a:ext cx="1533256" cy="1533256"/>
          </a:xfrm>
          <a:prstGeom prst="rect">
            <a:avLst/>
          </a:prstGeom>
        </p:spPr>
      </p:pic>
      <p:cxnSp>
        <p:nvCxnSpPr>
          <p:cNvPr id="6" name="Straight Arrow Connector 5">
            <a:extLst>
              <a:ext uri="{FF2B5EF4-FFF2-40B4-BE49-F238E27FC236}">
                <a16:creationId xmlns:a16="http://schemas.microsoft.com/office/drawing/2014/main" id="{D139298A-9DDC-412C-8458-47AB8A7CBADC}"/>
              </a:ext>
            </a:extLst>
          </p:cNvPr>
          <p:cNvCxnSpPr>
            <a:cxnSpLocks/>
          </p:cNvCxnSpPr>
          <p:nvPr/>
        </p:nvCxnSpPr>
        <p:spPr>
          <a:xfrm>
            <a:off x="3400585" y="1973894"/>
            <a:ext cx="5146485"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62F2525-6CEE-4BB3-9C4F-2C4B8B0F2E3D}"/>
              </a:ext>
            </a:extLst>
          </p:cNvPr>
          <p:cNvSpPr txBox="1"/>
          <p:nvPr/>
        </p:nvSpPr>
        <p:spPr>
          <a:xfrm>
            <a:off x="10470960" y="1962744"/>
            <a:ext cx="165110" cy="307777"/>
          </a:xfrm>
          <a:prstGeom prst="rect">
            <a:avLst/>
          </a:prstGeom>
          <a:noFill/>
        </p:spPr>
        <p:txBody>
          <a:bodyPr wrap="none" lIns="0" tIns="0" rIns="0" bIns="0" rtlCol="0">
            <a:spAutoFit/>
          </a:bodyPr>
          <a:lstStyle/>
          <a:p>
            <a:pPr algn="l"/>
            <a:r>
              <a:rPr lang="en-US" sz="2000" dirty="0"/>
              <a:t>A</a:t>
            </a:r>
          </a:p>
        </p:txBody>
      </p:sp>
      <p:sp>
        <p:nvSpPr>
          <p:cNvPr id="19" name="TextBox 18">
            <a:extLst>
              <a:ext uri="{FF2B5EF4-FFF2-40B4-BE49-F238E27FC236}">
                <a16:creationId xmlns:a16="http://schemas.microsoft.com/office/drawing/2014/main" id="{EA97EA2C-1E48-4E17-A301-0D39962BECCC}"/>
              </a:ext>
            </a:extLst>
          </p:cNvPr>
          <p:cNvSpPr txBox="1"/>
          <p:nvPr/>
        </p:nvSpPr>
        <p:spPr>
          <a:xfrm>
            <a:off x="10479777" y="3740208"/>
            <a:ext cx="147476" cy="307777"/>
          </a:xfrm>
          <a:prstGeom prst="rect">
            <a:avLst/>
          </a:prstGeom>
          <a:noFill/>
        </p:spPr>
        <p:txBody>
          <a:bodyPr wrap="none" lIns="0" tIns="0" rIns="0" bIns="0" rtlCol="0">
            <a:spAutoFit/>
          </a:bodyPr>
          <a:lstStyle/>
          <a:p>
            <a:pPr algn="l"/>
            <a:r>
              <a:rPr lang="en-US" sz="2000" dirty="0"/>
              <a:t>B</a:t>
            </a:r>
          </a:p>
        </p:txBody>
      </p:sp>
      <p:sp>
        <p:nvSpPr>
          <p:cNvPr id="21" name="TextBox 20">
            <a:extLst>
              <a:ext uri="{FF2B5EF4-FFF2-40B4-BE49-F238E27FC236}">
                <a16:creationId xmlns:a16="http://schemas.microsoft.com/office/drawing/2014/main" id="{2F0FAAE0-A966-404A-83C5-1024ADEC3FC6}"/>
              </a:ext>
            </a:extLst>
          </p:cNvPr>
          <p:cNvSpPr txBox="1"/>
          <p:nvPr/>
        </p:nvSpPr>
        <p:spPr>
          <a:xfrm>
            <a:off x="10482609" y="5649304"/>
            <a:ext cx="165110" cy="307777"/>
          </a:xfrm>
          <a:prstGeom prst="rect">
            <a:avLst/>
          </a:prstGeom>
          <a:noFill/>
        </p:spPr>
        <p:txBody>
          <a:bodyPr wrap="square" lIns="0" tIns="0" rIns="0" bIns="0" rtlCol="0">
            <a:spAutoFit/>
          </a:bodyPr>
          <a:lstStyle/>
          <a:p>
            <a:pPr algn="l"/>
            <a:r>
              <a:rPr lang="en-US" sz="2000" dirty="0"/>
              <a:t>C</a:t>
            </a:r>
          </a:p>
        </p:txBody>
      </p:sp>
      <p:cxnSp>
        <p:nvCxnSpPr>
          <p:cNvPr id="23" name="Straight Arrow Connector 22">
            <a:extLst>
              <a:ext uri="{FF2B5EF4-FFF2-40B4-BE49-F238E27FC236}">
                <a16:creationId xmlns:a16="http://schemas.microsoft.com/office/drawing/2014/main" id="{355BB3B0-9F3D-4171-9688-AC3D35A6A5FD}"/>
              </a:ext>
            </a:extLst>
          </p:cNvPr>
          <p:cNvCxnSpPr>
            <a:cxnSpLocks/>
          </p:cNvCxnSpPr>
          <p:nvPr/>
        </p:nvCxnSpPr>
        <p:spPr>
          <a:xfrm flipH="1">
            <a:off x="3400586" y="2270521"/>
            <a:ext cx="5048470" cy="0"/>
          </a:xfrm>
          <a:prstGeom prst="straightConnector1">
            <a:avLst/>
          </a:prstGeom>
          <a:ln w="76200">
            <a:solidFill>
              <a:srgbClr val="FF9349"/>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57347A7-49F4-479D-812E-0B896E1D4526}"/>
              </a:ext>
            </a:extLst>
          </p:cNvPr>
          <p:cNvSpPr txBox="1"/>
          <p:nvPr/>
        </p:nvSpPr>
        <p:spPr>
          <a:xfrm>
            <a:off x="8981074" y="1433759"/>
            <a:ext cx="665247" cy="1354217"/>
          </a:xfrm>
          <a:prstGeom prst="rect">
            <a:avLst/>
          </a:prstGeom>
          <a:noFill/>
        </p:spPr>
        <p:txBody>
          <a:bodyPr wrap="none" lIns="0" tIns="0" rIns="0" bIns="0" rtlCol="0">
            <a:spAutoFit/>
          </a:bodyPr>
          <a:lstStyle/>
          <a:p>
            <a:pPr algn="l"/>
            <a:r>
              <a:rPr lang="en-US" sz="8800" dirty="0">
                <a:solidFill>
                  <a:srgbClr val="FF0000"/>
                </a:solidFill>
              </a:rPr>
              <a:t>X</a:t>
            </a:r>
          </a:p>
        </p:txBody>
      </p:sp>
      <p:sp>
        <p:nvSpPr>
          <p:cNvPr id="8" name="TextBox 7">
            <a:extLst>
              <a:ext uri="{FF2B5EF4-FFF2-40B4-BE49-F238E27FC236}">
                <a16:creationId xmlns:a16="http://schemas.microsoft.com/office/drawing/2014/main" id="{BBCAC42B-03E3-4D62-ABB4-BF66AF5A117D}"/>
              </a:ext>
            </a:extLst>
          </p:cNvPr>
          <p:cNvSpPr txBox="1"/>
          <p:nvPr/>
        </p:nvSpPr>
        <p:spPr>
          <a:xfrm>
            <a:off x="5865794" y="1667677"/>
            <a:ext cx="453650" cy="923330"/>
          </a:xfrm>
          <a:prstGeom prst="rect">
            <a:avLst/>
          </a:prstGeom>
          <a:noFill/>
        </p:spPr>
        <p:txBody>
          <a:bodyPr wrap="none" lIns="0" tIns="0" rIns="0" bIns="0" rtlCol="0">
            <a:spAutoFit/>
          </a:bodyPr>
          <a:lstStyle/>
          <a:p>
            <a:pPr algn="l"/>
            <a:r>
              <a:rPr lang="en-US" sz="6000" dirty="0">
                <a:solidFill>
                  <a:srgbClr val="FF0000"/>
                </a:solidFill>
              </a:rPr>
              <a:t>X</a:t>
            </a:r>
          </a:p>
        </p:txBody>
      </p:sp>
      <p:cxnSp>
        <p:nvCxnSpPr>
          <p:cNvPr id="10" name="Straight Arrow Connector 9">
            <a:extLst>
              <a:ext uri="{FF2B5EF4-FFF2-40B4-BE49-F238E27FC236}">
                <a16:creationId xmlns:a16="http://schemas.microsoft.com/office/drawing/2014/main" id="{079FA16F-572F-47DF-847D-8727F7BD418D}"/>
              </a:ext>
            </a:extLst>
          </p:cNvPr>
          <p:cNvCxnSpPr>
            <a:cxnSpLocks/>
          </p:cNvCxnSpPr>
          <p:nvPr/>
        </p:nvCxnSpPr>
        <p:spPr>
          <a:xfrm flipH="1">
            <a:off x="3400586" y="2697480"/>
            <a:ext cx="504847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 name="Graphic 21" descr="Server outline">
            <a:extLst>
              <a:ext uri="{FF2B5EF4-FFF2-40B4-BE49-F238E27FC236}">
                <a16:creationId xmlns:a16="http://schemas.microsoft.com/office/drawing/2014/main" id="{E8C71220-5865-4EE2-B966-4F9192010BD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4519803" y="4417601"/>
            <a:ext cx="1689912" cy="1689912"/>
          </a:xfrm>
          <a:prstGeom prst="rect">
            <a:avLst/>
          </a:prstGeom>
        </p:spPr>
      </p:pic>
      <p:sp>
        <p:nvSpPr>
          <p:cNvPr id="25" name="TextBox 24">
            <a:extLst>
              <a:ext uri="{FF2B5EF4-FFF2-40B4-BE49-F238E27FC236}">
                <a16:creationId xmlns:a16="http://schemas.microsoft.com/office/drawing/2014/main" id="{8BEDF632-8C87-408C-BAF6-1F8CFF42FE0A}"/>
              </a:ext>
            </a:extLst>
          </p:cNvPr>
          <p:cNvSpPr txBox="1"/>
          <p:nvPr/>
        </p:nvSpPr>
        <p:spPr>
          <a:xfrm>
            <a:off x="4867357" y="6067575"/>
            <a:ext cx="964623" cy="307777"/>
          </a:xfrm>
          <a:prstGeom prst="rect">
            <a:avLst/>
          </a:prstGeom>
          <a:noFill/>
        </p:spPr>
        <p:txBody>
          <a:bodyPr wrap="none" lIns="0" tIns="0" rIns="0" bIns="0" rtlCol="0">
            <a:spAutoFit/>
          </a:bodyPr>
          <a:lstStyle/>
          <a:p>
            <a:pPr algn="l"/>
            <a:r>
              <a:rPr lang="en-US" sz="2000" dirty="0"/>
              <a:t>Gateway</a:t>
            </a:r>
          </a:p>
        </p:txBody>
      </p:sp>
      <p:cxnSp>
        <p:nvCxnSpPr>
          <p:cNvPr id="15" name="Connector: Elbow 14">
            <a:extLst>
              <a:ext uri="{FF2B5EF4-FFF2-40B4-BE49-F238E27FC236}">
                <a16:creationId xmlns:a16="http://schemas.microsoft.com/office/drawing/2014/main" id="{9D344DCE-4E4D-48B3-87F3-53644730567C}"/>
              </a:ext>
            </a:extLst>
          </p:cNvPr>
          <p:cNvCxnSpPr>
            <a:stCxn id="13" idx="2"/>
            <a:endCxn id="22" idx="1"/>
          </p:cNvCxnSpPr>
          <p:nvPr/>
        </p:nvCxnSpPr>
        <p:spPr>
          <a:xfrm rot="16200000" flipH="1">
            <a:off x="2393587" y="3136340"/>
            <a:ext cx="2474581" cy="1777852"/>
          </a:xfrm>
          <a:prstGeom prst="bentConnector2">
            <a:avLst/>
          </a:prstGeom>
          <a:ln w="762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90CDA71-3612-4407-A15D-846707C7C0BD}"/>
              </a:ext>
            </a:extLst>
          </p:cNvPr>
          <p:cNvSpPr txBox="1"/>
          <p:nvPr/>
        </p:nvSpPr>
        <p:spPr>
          <a:xfrm>
            <a:off x="584200" y="4682581"/>
            <a:ext cx="1387496" cy="1538883"/>
          </a:xfrm>
          <a:prstGeom prst="rect">
            <a:avLst/>
          </a:prstGeom>
          <a:noFill/>
        </p:spPr>
        <p:txBody>
          <a:bodyPr wrap="none" lIns="0" tIns="0" rIns="0" bIns="0" rtlCol="0">
            <a:spAutoFit/>
          </a:bodyPr>
          <a:lstStyle/>
          <a:p>
            <a:pPr algn="l"/>
            <a:r>
              <a:rPr lang="en-US" sz="2000" dirty="0"/>
              <a:t>Preference:</a:t>
            </a:r>
          </a:p>
          <a:p>
            <a:pPr algn="l"/>
            <a:endParaRPr lang="en-US" sz="2000" dirty="0"/>
          </a:p>
          <a:p>
            <a:pPr marL="342900" indent="-342900" algn="l">
              <a:buFont typeface="Arial" panose="020B0604020202020204" pitchFamily="34" charset="0"/>
              <a:buChar char="•"/>
            </a:pPr>
            <a:r>
              <a:rPr lang="en-US" sz="2000" dirty="0"/>
              <a:t>Region A</a:t>
            </a:r>
          </a:p>
          <a:p>
            <a:pPr marL="342900" indent="-342900" algn="l">
              <a:buFont typeface="Arial" panose="020B0604020202020204" pitchFamily="34" charset="0"/>
              <a:buChar char="•"/>
            </a:pPr>
            <a:r>
              <a:rPr lang="en-US" sz="2000" dirty="0"/>
              <a:t>Region C</a:t>
            </a:r>
          </a:p>
          <a:p>
            <a:pPr marL="342900" indent="-342900" algn="l">
              <a:buFont typeface="Arial" panose="020B0604020202020204" pitchFamily="34" charset="0"/>
              <a:buChar char="•"/>
            </a:pPr>
            <a:r>
              <a:rPr lang="en-US" sz="2000" dirty="0"/>
              <a:t>Region B</a:t>
            </a:r>
          </a:p>
        </p:txBody>
      </p:sp>
    </p:spTree>
    <p:extLst>
      <p:ext uri="{BB962C8B-B14F-4D97-AF65-F5344CB8AC3E}">
        <p14:creationId xmlns:p14="http://schemas.microsoft.com/office/powerpoint/2010/main" val="533435679"/>
      </p:ext>
    </p:extLst>
  </p:cSld>
  <p:clrMapOvr>
    <a:masterClrMapping/>
  </p:clrMapOvr>
  <p:transition advTm="12183">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dirty="0"/>
              <a:t>Removing a region</a:t>
            </a:r>
            <a:endParaRPr lang="es-AR" dirty="0"/>
          </a:p>
        </p:txBody>
      </p:sp>
      <p:sp>
        <p:nvSpPr>
          <p:cNvPr id="11" name="Rectangle 10">
            <a:extLst>
              <a:ext uri="{FF2B5EF4-FFF2-40B4-BE49-F238E27FC236}">
                <a16:creationId xmlns:a16="http://schemas.microsoft.com/office/drawing/2014/main" id="{2A227BCE-F7AB-4F9F-BFD3-AE102407DEC2}"/>
              </a:ext>
            </a:extLst>
          </p:cNvPr>
          <p:cNvSpPr/>
          <p:nvPr/>
        </p:nvSpPr>
        <p:spPr bwMode="auto">
          <a:xfrm>
            <a:off x="8263375" y="1103930"/>
            <a:ext cx="2100649" cy="55803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3" name="Graphic 2">
            <a:extLst>
              <a:ext uri="{FF2B5EF4-FFF2-40B4-BE49-F238E27FC236}">
                <a16:creationId xmlns:a16="http://schemas.microsoft.com/office/drawing/2014/main" id="{B639D91E-81B2-430D-8C91-76767CE95F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42356" y="1445291"/>
            <a:ext cx="1342685" cy="1342685"/>
          </a:xfrm>
          <a:prstGeom prst="rect">
            <a:avLst/>
          </a:prstGeom>
        </p:spPr>
      </p:pic>
      <p:pic>
        <p:nvPicPr>
          <p:cNvPr id="5" name="Graphic 4">
            <a:extLst>
              <a:ext uri="{FF2B5EF4-FFF2-40B4-BE49-F238E27FC236}">
                <a16:creationId xmlns:a16="http://schemas.microsoft.com/office/drawing/2014/main" id="{EDFBE112-79BA-4DD0-9699-825AA118E9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3149325"/>
            <a:ext cx="1533256" cy="1533256"/>
          </a:xfrm>
          <a:prstGeom prst="rect">
            <a:avLst/>
          </a:prstGeom>
        </p:spPr>
      </p:pic>
      <p:pic>
        <p:nvPicPr>
          <p:cNvPr id="13" name="Graphic 12" descr="Web design outline">
            <a:extLst>
              <a:ext uri="{FF2B5EF4-FFF2-40B4-BE49-F238E27FC236}">
                <a16:creationId xmlns:a16="http://schemas.microsoft.com/office/drawing/2014/main" id="{F56A5A98-A4B7-4E4E-B412-8F4CA96C34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83317" y="1470708"/>
            <a:ext cx="1317268" cy="1317268"/>
          </a:xfrm>
          <a:prstGeom prst="rect">
            <a:avLst/>
          </a:prstGeom>
        </p:spPr>
      </p:pic>
      <p:pic>
        <p:nvPicPr>
          <p:cNvPr id="4" name="Graphic 3">
            <a:extLst>
              <a:ext uri="{FF2B5EF4-FFF2-40B4-BE49-F238E27FC236}">
                <a16:creationId xmlns:a16="http://schemas.microsoft.com/office/drawing/2014/main" id="{441CC991-AD37-4A38-8399-00E4181A3D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5036565"/>
            <a:ext cx="1533256" cy="1533256"/>
          </a:xfrm>
          <a:prstGeom prst="rect">
            <a:avLst/>
          </a:prstGeom>
        </p:spPr>
      </p:pic>
      <p:sp>
        <p:nvSpPr>
          <p:cNvPr id="17" name="TextBox 16">
            <a:extLst>
              <a:ext uri="{FF2B5EF4-FFF2-40B4-BE49-F238E27FC236}">
                <a16:creationId xmlns:a16="http://schemas.microsoft.com/office/drawing/2014/main" id="{562F2525-6CEE-4BB3-9C4F-2C4B8B0F2E3D}"/>
              </a:ext>
            </a:extLst>
          </p:cNvPr>
          <p:cNvSpPr txBox="1"/>
          <p:nvPr/>
        </p:nvSpPr>
        <p:spPr>
          <a:xfrm>
            <a:off x="10470960" y="1962744"/>
            <a:ext cx="165110" cy="307777"/>
          </a:xfrm>
          <a:prstGeom prst="rect">
            <a:avLst/>
          </a:prstGeom>
          <a:noFill/>
        </p:spPr>
        <p:txBody>
          <a:bodyPr wrap="none" lIns="0" tIns="0" rIns="0" bIns="0" rtlCol="0">
            <a:spAutoFit/>
          </a:bodyPr>
          <a:lstStyle/>
          <a:p>
            <a:pPr algn="l"/>
            <a:r>
              <a:rPr lang="en-US" sz="2000" dirty="0"/>
              <a:t>A</a:t>
            </a:r>
          </a:p>
        </p:txBody>
      </p:sp>
      <p:sp>
        <p:nvSpPr>
          <p:cNvPr id="19" name="TextBox 18">
            <a:extLst>
              <a:ext uri="{FF2B5EF4-FFF2-40B4-BE49-F238E27FC236}">
                <a16:creationId xmlns:a16="http://schemas.microsoft.com/office/drawing/2014/main" id="{EA97EA2C-1E48-4E17-A301-0D39962BECCC}"/>
              </a:ext>
            </a:extLst>
          </p:cNvPr>
          <p:cNvSpPr txBox="1"/>
          <p:nvPr/>
        </p:nvSpPr>
        <p:spPr>
          <a:xfrm>
            <a:off x="10479777" y="3740208"/>
            <a:ext cx="147476" cy="307777"/>
          </a:xfrm>
          <a:prstGeom prst="rect">
            <a:avLst/>
          </a:prstGeom>
          <a:noFill/>
        </p:spPr>
        <p:txBody>
          <a:bodyPr wrap="none" lIns="0" tIns="0" rIns="0" bIns="0" rtlCol="0">
            <a:spAutoFit/>
          </a:bodyPr>
          <a:lstStyle/>
          <a:p>
            <a:pPr algn="l"/>
            <a:r>
              <a:rPr lang="en-US" sz="2000" dirty="0"/>
              <a:t>B</a:t>
            </a:r>
          </a:p>
        </p:txBody>
      </p:sp>
      <p:sp>
        <p:nvSpPr>
          <p:cNvPr id="21" name="TextBox 20">
            <a:extLst>
              <a:ext uri="{FF2B5EF4-FFF2-40B4-BE49-F238E27FC236}">
                <a16:creationId xmlns:a16="http://schemas.microsoft.com/office/drawing/2014/main" id="{2F0FAAE0-A966-404A-83C5-1024ADEC3FC6}"/>
              </a:ext>
            </a:extLst>
          </p:cNvPr>
          <p:cNvSpPr txBox="1"/>
          <p:nvPr/>
        </p:nvSpPr>
        <p:spPr>
          <a:xfrm>
            <a:off x="10482609" y="5649304"/>
            <a:ext cx="165110" cy="307777"/>
          </a:xfrm>
          <a:prstGeom prst="rect">
            <a:avLst/>
          </a:prstGeom>
          <a:noFill/>
        </p:spPr>
        <p:txBody>
          <a:bodyPr wrap="square" lIns="0" tIns="0" rIns="0" bIns="0" rtlCol="0">
            <a:spAutoFit/>
          </a:bodyPr>
          <a:lstStyle/>
          <a:p>
            <a:pPr algn="l"/>
            <a:r>
              <a:rPr lang="en-US" sz="2000" dirty="0"/>
              <a:t>C</a:t>
            </a:r>
          </a:p>
        </p:txBody>
      </p:sp>
      <p:sp>
        <p:nvSpPr>
          <p:cNvPr id="7" name="TextBox 6">
            <a:extLst>
              <a:ext uri="{FF2B5EF4-FFF2-40B4-BE49-F238E27FC236}">
                <a16:creationId xmlns:a16="http://schemas.microsoft.com/office/drawing/2014/main" id="{8171AA9C-EC5A-4D55-B4FC-7CE890B5AC4B}"/>
              </a:ext>
            </a:extLst>
          </p:cNvPr>
          <p:cNvSpPr txBox="1"/>
          <p:nvPr/>
        </p:nvSpPr>
        <p:spPr>
          <a:xfrm>
            <a:off x="8981074" y="1433759"/>
            <a:ext cx="665247" cy="1354217"/>
          </a:xfrm>
          <a:prstGeom prst="rect">
            <a:avLst/>
          </a:prstGeom>
          <a:noFill/>
        </p:spPr>
        <p:txBody>
          <a:bodyPr wrap="none" lIns="0" tIns="0" rIns="0" bIns="0" rtlCol="0">
            <a:spAutoFit/>
          </a:bodyPr>
          <a:lstStyle/>
          <a:p>
            <a:pPr algn="l"/>
            <a:r>
              <a:rPr lang="en-US" sz="8800" dirty="0">
                <a:solidFill>
                  <a:srgbClr val="FF0000"/>
                </a:solidFill>
              </a:rPr>
              <a:t>X</a:t>
            </a:r>
          </a:p>
        </p:txBody>
      </p:sp>
      <p:cxnSp>
        <p:nvCxnSpPr>
          <p:cNvPr id="9" name="Connector: Elbow 8">
            <a:extLst>
              <a:ext uri="{FF2B5EF4-FFF2-40B4-BE49-F238E27FC236}">
                <a16:creationId xmlns:a16="http://schemas.microsoft.com/office/drawing/2014/main" id="{8969F0B5-E1FB-447A-88F5-72704912F3EB}"/>
              </a:ext>
            </a:extLst>
          </p:cNvPr>
          <p:cNvCxnSpPr/>
          <p:nvPr/>
        </p:nvCxnSpPr>
        <p:spPr>
          <a:xfrm>
            <a:off x="3400585" y="1962744"/>
            <a:ext cx="5048471" cy="3587664"/>
          </a:xfrm>
          <a:prstGeom prst="bentConnector3">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38D601F3-5EF3-46DE-8F9E-2A00C048443E}"/>
              </a:ext>
            </a:extLst>
          </p:cNvPr>
          <p:cNvCxnSpPr/>
          <p:nvPr/>
        </p:nvCxnSpPr>
        <p:spPr>
          <a:xfrm rot="10800000">
            <a:off x="3495871" y="2270521"/>
            <a:ext cx="4932614" cy="3686560"/>
          </a:xfrm>
          <a:prstGeom prst="bentConnector3">
            <a:avLst>
              <a:gd name="adj1" fmla="val 60196"/>
            </a:avLst>
          </a:prstGeom>
          <a:ln w="76200">
            <a:solidFill>
              <a:srgbClr val="FF9349"/>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31DC0FE-5441-4506-AE99-ADECBE91DECC}"/>
              </a:ext>
            </a:extLst>
          </p:cNvPr>
          <p:cNvSpPr txBox="1"/>
          <p:nvPr/>
        </p:nvSpPr>
        <p:spPr>
          <a:xfrm>
            <a:off x="584200" y="4682581"/>
            <a:ext cx="1387496" cy="1538883"/>
          </a:xfrm>
          <a:prstGeom prst="rect">
            <a:avLst/>
          </a:prstGeom>
          <a:noFill/>
        </p:spPr>
        <p:txBody>
          <a:bodyPr wrap="none" lIns="0" tIns="0" rIns="0" bIns="0" rtlCol="0">
            <a:spAutoFit/>
          </a:bodyPr>
          <a:lstStyle/>
          <a:p>
            <a:pPr algn="l"/>
            <a:r>
              <a:rPr lang="en-US" sz="2000" dirty="0"/>
              <a:t>Preference:</a:t>
            </a:r>
          </a:p>
          <a:p>
            <a:pPr algn="l"/>
            <a:endParaRPr lang="en-US" sz="2000" dirty="0"/>
          </a:p>
          <a:p>
            <a:pPr marL="342900" indent="-342900" algn="l">
              <a:buFont typeface="Arial" panose="020B0604020202020204" pitchFamily="34" charset="0"/>
              <a:buChar char="•"/>
            </a:pPr>
            <a:r>
              <a:rPr lang="en-US" sz="2000" dirty="0"/>
              <a:t>Region A</a:t>
            </a:r>
          </a:p>
          <a:p>
            <a:pPr marL="342900" indent="-342900" algn="l">
              <a:buFont typeface="Arial" panose="020B0604020202020204" pitchFamily="34" charset="0"/>
              <a:buChar char="•"/>
            </a:pPr>
            <a:r>
              <a:rPr lang="en-US" sz="2000" dirty="0"/>
              <a:t>Region C</a:t>
            </a:r>
          </a:p>
          <a:p>
            <a:pPr marL="342900" indent="-342900" algn="l">
              <a:buFont typeface="Arial" panose="020B0604020202020204" pitchFamily="34" charset="0"/>
              <a:buChar char="•"/>
            </a:pPr>
            <a:r>
              <a:rPr lang="en-US" sz="2000" dirty="0"/>
              <a:t>Region B</a:t>
            </a:r>
          </a:p>
        </p:txBody>
      </p:sp>
    </p:spTree>
    <p:extLst>
      <p:ext uri="{BB962C8B-B14F-4D97-AF65-F5344CB8AC3E}">
        <p14:creationId xmlns:p14="http://schemas.microsoft.com/office/powerpoint/2010/main" val="202105036"/>
      </p:ext>
    </p:extLst>
  </p:cSld>
  <p:clrMapOvr>
    <a:masterClrMapping/>
  </p:clrMapOvr>
  <p:transition advTm="18336">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dirty="0"/>
              <a:t>Adding a region</a:t>
            </a:r>
            <a:endParaRPr lang="es-AR" dirty="0"/>
          </a:p>
        </p:txBody>
      </p:sp>
      <p:sp>
        <p:nvSpPr>
          <p:cNvPr id="11" name="Rectangle 10">
            <a:extLst>
              <a:ext uri="{FF2B5EF4-FFF2-40B4-BE49-F238E27FC236}">
                <a16:creationId xmlns:a16="http://schemas.microsoft.com/office/drawing/2014/main" id="{2A227BCE-F7AB-4F9F-BFD3-AE102407DEC2}"/>
              </a:ext>
            </a:extLst>
          </p:cNvPr>
          <p:cNvSpPr/>
          <p:nvPr/>
        </p:nvSpPr>
        <p:spPr bwMode="auto">
          <a:xfrm>
            <a:off x="8263375" y="1103930"/>
            <a:ext cx="2100649" cy="55803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3" name="Graphic 2">
            <a:extLst>
              <a:ext uri="{FF2B5EF4-FFF2-40B4-BE49-F238E27FC236}">
                <a16:creationId xmlns:a16="http://schemas.microsoft.com/office/drawing/2014/main" id="{B639D91E-81B2-430D-8C91-76767CE95F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42356" y="1445291"/>
            <a:ext cx="1342685" cy="1342685"/>
          </a:xfrm>
          <a:prstGeom prst="rect">
            <a:avLst/>
          </a:prstGeom>
        </p:spPr>
      </p:pic>
      <p:pic>
        <p:nvPicPr>
          <p:cNvPr id="5" name="Graphic 4">
            <a:extLst>
              <a:ext uri="{FF2B5EF4-FFF2-40B4-BE49-F238E27FC236}">
                <a16:creationId xmlns:a16="http://schemas.microsoft.com/office/drawing/2014/main" id="{EDFBE112-79BA-4DD0-9699-825AA118E9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3149325"/>
            <a:ext cx="1533256" cy="1533256"/>
          </a:xfrm>
          <a:prstGeom prst="rect">
            <a:avLst/>
          </a:prstGeom>
        </p:spPr>
      </p:pic>
      <p:pic>
        <p:nvPicPr>
          <p:cNvPr id="13" name="Graphic 12" descr="Web design outline">
            <a:extLst>
              <a:ext uri="{FF2B5EF4-FFF2-40B4-BE49-F238E27FC236}">
                <a16:creationId xmlns:a16="http://schemas.microsoft.com/office/drawing/2014/main" id="{F56A5A98-A4B7-4E4E-B412-8F4CA96C34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83317" y="1470708"/>
            <a:ext cx="1317268" cy="1317268"/>
          </a:xfrm>
          <a:prstGeom prst="rect">
            <a:avLst/>
          </a:prstGeom>
        </p:spPr>
      </p:pic>
      <p:pic>
        <p:nvPicPr>
          <p:cNvPr id="4" name="Graphic 3">
            <a:extLst>
              <a:ext uri="{FF2B5EF4-FFF2-40B4-BE49-F238E27FC236}">
                <a16:creationId xmlns:a16="http://schemas.microsoft.com/office/drawing/2014/main" id="{441CC991-AD37-4A38-8399-00E4181A3D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5036565"/>
            <a:ext cx="1533256" cy="1533256"/>
          </a:xfrm>
          <a:prstGeom prst="rect">
            <a:avLst/>
          </a:prstGeom>
        </p:spPr>
      </p:pic>
      <p:sp>
        <p:nvSpPr>
          <p:cNvPr id="17" name="TextBox 16">
            <a:extLst>
              <a:ext uri="{FF2B5EF4-FFF2-40B4-BE49-F238E27FC236}">
                <a16:creationId xmlns:a16="http://schemas.microsoft.com/office/drawing/2014/main" id="{562F2525-6CEE-4BB3-9C4F-2C4B8B0F2E3D}"/>
              </a:ext>
            </a:extLst>
          </p:cNvPr>
          <p:cNvSpPr txBox="1"/>
          <p:nvPr/>
        </p:nvSpPr>
        <p:spPr>
          <a:xfrm>
            <a:off x="10470960" y="1962744"/>
            <a:ext cx="165110" cy="307777"/>
          </a:xfrm>
          <a:prstGeom prst="rect">
            <a:avLst/>
          </a:prstGeom>
          <a:noFill/>
        </p:spPr>
        <p:txBody>
          <a:bodyPr wrap="none" lIns="0" tIns="0" rIns="0" bIns="0" rtlCol="0">
            <a:spAutoFit/>
          </a:bodyPr>
          <a:lstStyle/>
          <a:p>
            <a:pPr algn="l"/>
            <a:r>
              <a:rPr lang="en-US" sz="2000" dirty="0"/>
              <a:t>A</a:t>
            </a:r>
          </a:p>
        </p:txBody>
      </p:sp>
      <p:sp>
        <p:nvSpPr>
          <p:cNvPr id="19" name="TextBox 18">
            <a:extLst>
              <a:ext uri="{FF2B5EF4-FFF2-40B4-BE49-F238E27FC236}">
                <a16:creationId xmlns:a16="http://schemas.microsoft.com/office/drawing/2014/main" id="{EA97EA2C-1E48-4E17-A301-0D39962BECCC}"/>
              </a:ext>
            </a:extLst>
          </p:cNvPr>
          <p:cNvSpPr txBox="1"/>
          <p:nvPr/>
        </p:nvSpPr>
        <p:spPr>
          <a:xfrm>
            <a:off x="10479777" y="3740208"/>
            <a:ext cx="147476" cy="307777"/>
          </a:xfrm>
          <a:prstGeom prst="rect">
            <a:avLst/>
          </a:prstGeom>
          <a:noFill/>
        </p:spPr>
        <p:txBody>
          <a:bodyPr wrap="none" lIns="0" tIns="0" rIns="0" bIns="0" rtlCol="0">
            <a:spAutoFit/>
          </a:bodyPr>
          <a:lstStyle/>
          <a:p>
            <a:pPr algn="l"/>
            <a:r>
              <a:rPr lang="en-US" sz="2000" dirty="0"/>
              <a:t>B</a:t>
            </a:r>
          </a:p>
        </p:txBody>
      </p:sp>
      <p:sp>
        <p:nvSpPr>
          <p:cNvPr id="21" name="TextBox 20">
            <a:extLst>
              <a:ext uri="{FF2B5EF4-FFF2-40B4-BE49-F238E27FC236}">
                <a16:creationId xmlns:a16="http://schemas.microsoft.com/office/drawing/2014/main" id="{2F0FAAE0-A966-404A-83C5-1024ADEC3FC6}"/>
              </a:ext>
            </a:extLst>
          </p:cNvPr>
          <p:cNvSpPr txBox="1"/>
          <p:nvPr/>
        </p:nvSpPr>
        <p:spPr>
          <a:xfrm>
            <a:off x="10482609" y="5649304"/>
            <a:ext cx="165110" cy="307777"/>
          </a:xfrm>
          <a:prstGeom prst="rect">
            <a:avLst/>
          </a:prstGeom>
          <a:noFill/>
        </p:spPr>
        <p:txBody>
          <a:bodyPr wrap="square" lIns="0" tIns="0" rIns="0" bIns="0" rtlCol="0">
            <a:spAutoFit/>
          </a:bodyPr>
          <a:lstStyle/>
          <a:p>
            <a:pPr algn="l"/>
            <a:r>
              <a:rPr lang="en-US" sz="2000" dirty="0"/>
              <a:t>C</a:t>
            </a:r>
          </a:p>
        </p:txBody>
      </p:sp>
      <p:cxnSp>
        <p:nvCxnSpPr>
          <p:cNvPr id="9" name="Connector: Elbow 8">
            <a:extLst>
              <a:ext uri="{FF2B5EF4-FFF2-40B4-BE49-F238E27FC236}">
                <a16:creationId xmlns:a16="http://schemas.microsoft.com/office/drawing/2014/main" id="{8969F0B5-E1FB-447A-88F5-72704912F3EB}"/>
              </a:ext>
            </a:extLst>
          </p:cNvPr>
          <p:cNvCxnSpPr/>
          <p:nvPr/>
        </p:nvCxnSpPr>
        <p:spPr>
          <a:xfrm>
            <a:off x="3400585" y="1962744"/>
            <a:ext cx="5048471" cy="3587664"/>
          </a:xfrm>
          <a:prstGeom prst="bentConnector3">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38D601F3-5EF3-46DE-8F9E-2A00C048443E}"/>
              </a:ext>
            </a:extLst>
          </p:cNvPr>
          <p:cNvCxnSpPr/>
          <p:nvPr/>
        </p:nvCxnSpPr>
        <p:spPr>
          <a:xfrm rot="10800000">
            <a:off x="3495871" y="2270521"/>
            <a:ext cx="4932614" cy="3686560"/>
          </a:xfrm>
          <a:prstGeom prst="bentConnector3">
            <a:avLst>
              <a:gd name="adj1" fmla="val 60196"/>
            </a:avLst>
          </a:prstGeom>
          <a:ln w="76200">
            <a:solidFill>
              <a:srgbClr val="FF9349"/>
            </a:solidFill>
            <a:tailEnd type="triangle"/>
          </a:ln>
        </p:spPr>
        <p:style>
          <a:lnRef idx="1">
            <a:schemeClr val="accent1"/>
          </a:lnRef>
          <a:fillRef idx="0">
            <a:schemeClr val="accent1"/>
          </a:fillRef>
          <a:effectRef idx="0">
            <a:schemeClr val="accent1"/>
          </a:effectRef>
          <a:fontRef idx="minor">
            <a:schemeClr val="tx1"/>
          </a:fontRef>
        </p:style>
      </p:cxnSp>
      <p:pic>
        <p:nvPicPr>
          <p:cNvPr id="8" name="Graphic 7" descr="Checkmark with solid fill">
            <a:extLst>
              <a:ext uri="{FF2B5EF4-FFF2-40B4-BE49-F238E27FC236}">
                <a16:creationId xmlns:a16="http://schemas.microsoft.com/office/drawing/2014/main" id="{24752070-91A8-48DA-B966-A5429F6C97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47906" y="1438955"/>
            <a:ext cx="1317268" cy="1317268"/>
          </a:xfrm>
          <a:prstGeom prst="rect">
            <a:avLst/>
          </a:prstGeom>
        </p:spPr>
      </p:pic>
      <p:pic>
        <p:nvPicPr>
          <p:cNvPr id="14" name="Graphic 13" descr="Stopwatch outline">
            <a:extLst>
              <a:ext uri="{FF2B5EF4-FFF2-40B4-BE49-F238E27FC236}">
                <a16:creationId xmlns:a16="http://schemas.microsoft.com/office/drawing/2014/main" id="{16D49187-9B36-4A5F-981F-DFADF47E7CB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52468" y="4104117"/>
            <a:ext cx="914400" cy="914400"/>
          </a:xfrm>
          <a:prstGeom prst="rect">
            <a:avLst/>
          </a:prstGeom>
        </p:spPr>
      </p:pic>
      <p:pic>
        <p:nvPicPr>
          <p:cNvPr id="15" name="Graphic 14" descr="Server outline">
            <a:extLst>
              <a:ext uri="{FF2B5EF4-FFF2-40B4-BE49-F238E27FC236}">
                <a16:creationId xmlns:a16="http://schemas.microsoft.com/office/drawing/2014/main" id="{034BCCF7-803F-405E-9EBB-3C43347E86A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3512206" y="4427424"/>
            <a:ext cx="1689912" cy="1689912"/>
          </a:xfrm>
          <a:prstGeom prst="rect">
            <a:avLst/>
          </a:prstGeom>
        </p:spPr>
      </p:pic>
      <p:cxnSp>
        <p:nvCxnSpPr>
          <p:cNvPr id="18" name="Connector: Elbow 17">
            <a:extLst>
              <a:ext uri="{FF2B5EF4-FFF2-40B4-BE49-F238E27FC236}">
                <a16:creationId xmlns:a16="http://schemas.microsoft.com/office/drawing/2014/main" id="{6557F219-3EE8-4A8A-8857-02F7A0DCF114}"/>
              </a:ext>
            </a:extLst>
          </p:cNvPr>
          <p:cNvCxnSpPr>
            <a:cxnSpLocks/>
            <a:endCxn id="15" idx="1"/>
          </p:cNvCxnSpPr>
          <p:nvPr/>
        </p:nvCxnSpPr>
        <p:spPr>
          <a:xfrm rot="16200000" flipH="1">
            <a:off x="1884875" y="3645049"/>
            <a:ext cx="2484406" cy="770256"/>
          </a:xfrm>
          <a:prstGeom prst="bentConnector2">
            <a:avLst/>
          </a:prstGeom>
          <a:ln w="762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7EF12B7-E290-42AA-A060-F4C1823F4CB6}"/>
              </a:ext>
            </a:extLst>
          </p:cNvPr>
          <p:cNvSpPr txBox="1"/>
          <p:nvPr/>
        </p:nvSpPr>
        <p:spPr>
          <a:xfrm>
            <a:off x="584200" y="4682581"/>
            <a:ext cx="1387496" cy="1538883"/>
          </a:xfrm>
          <a:prstGeom prst="rect">
            <a:avLst/>
          </a:prstGeom>
          <a:noFill/>
        </p:spPr>
        <p:txBody>
          <a:bodyPr wrap="none" lIns="0" tIns="0" rIns="0" bIns="0" rtlCol="0">
            <a:spAutoFit/>
          </a:bodyPr>
          <a:lstStyle/>
          <a:p>
            <a:pPr algn="l"/>
            <a:r>
              <a:rPr lang="en-US" sz="2000" dirty="0"/>
              <a:t>Preference:</a:t>
            </a:r>
          </a:p>
          <a:p>
            <a:pPr algn="l"/>
            <a:endParaRPr lang="en-US" sz="2000" dirty="0"/>
          </a:p>
          <a:p>
            <a:pPr marL="342900" indent="-342900" algn="l">
              <a:buFont typeface="Arial" panose="020B0604020202020204" pitchFamily="34" charset="0"/>
              <a:buChar char="•"/>
            </a:pPr>
            <a:r>
              <a:rPr lang="en-US" sz="2000" dirty="0"/>
              <a:t>Region A</a:t>
            </a:r>
          </a:p>
          <a:p>
            <a:pPr marL="342900" indent="-342900" algn="l">
              <a:buFont typeface="Arial" panose="020B0604020202020204" pitchFamily="34" charset="0"/>
              <a:buChar char="•"/>
            </a:pPr>
            <a:r>
              <a:rPr lang="en-US" sz="2000" dirty="0"/>
              <a:t>Region C</a:t>
            </a:r>
          </a:p>
          <a:p>
            <a:pPr marL="342900" indent="-342900" algn="l">
              <a:buFont typeface="Arial" panose="020B0604020202020204" pitchFamily="34" charset="0"/>
              <a:buChar char="•"/>
            </a:pPr>
            <a:r>
              <a:rPr lang="en-US" sz="2000" dirty="0"/>
              <a:t>Region B</a:t>
            </a:r>
          </a:p>
        </p:txBody>
      </p:sp>
    </p:spTree>
    <p:extLst>
      <p:ext uri="{BB962C8B-B14F-4D97-AF65-F5344CB8AC3E}">
        <p14:creationId xmlns:p14="http://schemas.microsoft.com/office/powerpoint/2010/main" val="3029469840"/>
      </p:ext>
    </p:extLst>
  </p:cSld>
  <p:clrMapOvr>
    <a:masterClrMapping/>
  </p:clrMapOvr>
  <p:transition advTm="35462">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dirty="0"/>
              <a:t>Adding a region</a:t>
            </a:r>
            <a:endParaRPr lang="es-AR" dirty="0"/>
          </a:p>
        </p:txBody>
      </p:sp>
      <p:sp>
        <p:nvSpPr>
          <p:cNvPr id="11" name="Rectangle 10">
            <a:extLst>
              <a:ext uri="{FF2B5EF4-FFF2-40B4-BE49-F238E27FC236}">
                <a16:creationId xmlns:a16="http://schemas.microsoft.com/office/drawing/2014/main" id="{2A227BCE-F7AB-4F9F-BFD3-AE102407DEC2}"/>
              </a:ext>
            </a:extLst>
          </p:cNvPr>
          <p:cNvSpPr/>
          <p:nvPr/>
        </p:nvSpPr>
        <p:spPr bwMode="auto">
          <a:xfrm>
            <a:off x="8263375" y="1103930"/>
            <a:ext cx="2100649" cy="55803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3" name="Graphic 2">
            <a:extLst>
              <a:ext uri="{FF2B5EF4-FFF2-40B4-BE49-F238E27FC236}">
                <a16:creationId xmlns:a16="http://schemas.microsoft.com/office/drawing/2014/main" id="{B639D91E-81B2-430D-8C91-76767CE95F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42356" y="1445291"/>
            <a:ext cx="1342685" cy="1342685"/>
          </a:xfrm>
          <a:prstGeom prst="rect">
            <a:avLst/>
          </a:prstGeom>
        </p:spPr>
      </p:pic>
      <p:pic>
        <p:nvPicPr>
          <p:cNvPr id="5" name="Graphic 4">
            <a:extLst>
              <a:ext uri="{FF2B5EF4-FFF2-40B4-BE49-F238E27FC236}">
                <a16:creationId xmlns:a16="http://schemas.microsoft.com/office/drawing/2014/main" id="{EDFBE112-79BA-4DD0-9699-825AA118E9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3149325"/>
            <a:ext cx="1533256" cy="1533256"/>
          </a:xfrm>
          <a:prstGeom prst="rect">
            <a:avLst/>
          </a:prstGeom>
        </p:spPr>
      </p:pic>
      <p:pic>
        <p:nvPicPr>
          <p:cNvPr id="13" name="Graphic 12" descr="Web design outline">
            <a:extLst>
              <a:ext uri="{FF2B5EF4-FFF2-40B4-BE49-F238E27FC236}">
                <a16:creationId xmlns:a16="http://schemas.microsoft.com/office/drawing/2014/main" id="{F56A5A98-A4B7-4E4E-B412-8F4CA96C34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83317" y="1470708"/>
            <a:ext cx="1317268" cy="1317268"/>
          </a:xfrm>
          <a:prstGeom prst="rect">
            <a:avLst/>
          </a:prstGeom>
        </p:spPr>
      </p:pic>
      <p:pic>
        <p:nvPicPr>
          <p:cNvPr id="4" name="Graphic 3">
            <a:extLst>
              <a:ext uri="{FF2B5EF4-FFF2-40B4-BE49-F238E27FC236}">
                <a16:creationId xmlns:a16="http://schemas.microsoft.com/office/drawing/2014/main" id="{441CC991-AD37-4A38-8399-00E4181A3D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5036565"/>
            <a:ext cx="1533256" cy="1533256"/>
          </a:xfrm>
          <a:prstGeom prst="rect">
            <a:avLst/>
          </a:prstGeom>
        </p:spPr>
      </p:pic>
      <p:cxnSp>
        <p:nvCxnSpPr>
          <p:cNvPr id="6" name="Straight Arrow Connector 5">
            <a:extLst>
              <a:ext uri="{FF2B5EF4-FFF2-40B4-BE49-F238E27FC236}">
                <a16:creationId xmlns:a16="http://schemas.microsoft.com/office/drawing/2014/main" id="{D139298A-9DDC-412C-8458-47AB8A7CBADC}"/>
              </a:ext>
            </a:extLst>
          </p:cNvPr>
          <p:cNvCxnSpPr>
            <a:cxnSpLocks/>
          </p:cNvCxnSpPr>
          <p:nvPr/>
        </p:nvCxnSpPr>
        <p:spPr>
          <a:xfrm>
            <a:off x="3400585" y="1973894"/>
            <a:ext cx="5146485"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62F2525-6CEE-4BB3-9C4F-2C4B8B0F2E3D}"/>
              </a:ext>
            </a:extLst>
          </p:cNvPr>
          <p:cNvSpPr txBox="1"/>
          <p:nvPr/>
        </p:nvSpPr>
        <p:spPr>
          <a:xfrm>
            <a:off x="10470960" y="1962744"/>
            <a:ext cx="165110" cy="307777"/>
          </a:xfrm>
          <a:prstGeom prst="rect">
            <a:avLst/>
          </a:prstGeom>
          <a:noFill/>
        </p:spPr>
        <p:txBody>
          <a:bodyPr wrap="none" lIns="0" tIns="0" rIns="0" bIns="0" rtlCol="0">
            <a:spAutoFit/>
          </a:bodyPr>
          <a:lstStyle/>
          <a:p>
            <a:pPr algn="l"/>
            <a:r>
              <a:rPr lang="en-US" sz="2000" dirty="0"/>
              <a:t>A</a:t>
            </a:r>
          </a:p>
        </p:txBody>
      </p:sp>
      <p:sp>
        <p:nvSpPr>
          <p:cNvPr id="19" name="TextBox 18">
            <a:extLst>
              <a:ext uri="{FF2B5EF4-FFF2-40B4-BE49-F238E27FC236}">
                <a16:creationId xmlns:a16="http://schemas.microsoft.com/office/drawing/2014/main" id="{EA97EA2C-1E48-4E17-A301-0D39962BECCC}"/>
              </a:ext>
            </a:extLst>
          </p:cNvPr>
          <p:cNvSpPr txBox="1"/>
          <p:nvPr/>
        </p:nvSpPr>
        <p:spPr>
          <a:xfrm>
            <a:off x="10479777" y="3740208"/>
            <a:ext cx="147476" cy="307777"/>
          </a:xfrm>
          <a:prstGeom prst="rect">
            <a:avLst/>
          </a:prstGeom>
          <a:noFill/>
        </p:spPr>
        <p:txBody>
          <a:bodyPr wrap="none" lIns="0" tIns="0" rIns="0" bIns="0" rtlCol="0">
            <a:spAutoFit/>
          </a:bodyPr>
          <a:lstStyle/>
          <a:p>
            <a:pPr algn="l"/>
            <a:r>
              <a:rPr lang="en-US" sz="2000" dirty="0"/>
              <a:t>B</a:t>
            </a:r>
          </a:p>
        </p:txBody>
      </p:sp>
      <p:sp>
        <p:nvSpPr>
          <p:cNvPr id="21" name="TextBox 20">
            <a:extLst>
              <a:ext uri="{FF2B5EF4-FFF2-40B4-BE49-F238E27FC236}">
                <a16:creationId xmlns:a16="http://schemas.microsoft.com/office/drawing/2014/main" id="{2F0FAAE0-A966-404A-83C5-1024ADEC3FC6}"/>
              </a:ext>
            </a:extLst>
          </p:cNvPr>
          <p:cNvSpPr txBox="1"/>
          <p:nvPr/>
        </p:nvSpPr>
        <p:spPr>
          <a:xfrm>
            <a:off x="10482609" y="5649304"/>
            <a:ext cx="165110" cy="307777"/>
          </a:xfrm>
          <a:prstGeom prst="rect">
            <a:avLst/>
          </a:prstGeom>
          <a:noFill/>
        </p:spPr>
        <p:txBody>
          <a:bodyPr wrap="square" lIns="0" tIns="0" rIns="0" bIns="0" rtlCol="0">
            <a:spAutoFit/>
          </a:bodyPr>
          <a:lstStyle/>
          <a:p>
            <a:pPr algn="l"/>
            <a:r>
              <a:rPr lang="en-US" sz="2000" dirty="0"/>
              <a:t>C</a:t>
            </a:r>
          </a:p>
        </p:txBody>
      </p:sp>
      <p:cxnSp>
        <p:nvCxnSpPr>
          <p:cNvPr id="23" name="Straight Arrow Connector 22">
            <a:extLst>
              <a:ext uri="{FF2B5EF4-FFF2-40B4-BE49-F238E27FC236}">
                <a16:creationId xmlns:a16="http://schemas.microsoft.com/office/drawing/2014/main" id="{355BB3B0-9F3D-4171-9688-AC3D35A6A5FD}"/>
              </a:ext>
            </a:extLst>
          </p:cNvPr>
          <p:cNvCxnSpPr>
            <a:cxnSpLocks/>
          </p:cNvCxnSpPr>
          <p:nvPr/>
        </p:nvCxnSpPr>
        <p:spPr>
          <a:xfrm flipH="1">
            <a:off x="3400586" y="2270521"/>
            <a:ext cx="5048470" cy="0"/>
          </a:xfrm>
          <a:prstGeom prst="straightConnector1">
            <a:avLst/>
          </a:prstGeom>
          <a:ln w="76200">
            <a:solidFill>
              <a:srgbClr val="FF9349"/>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AF12E8D-D639-46AE-A9DE-3E2B3B20AAA5}"/>
              </a:ext>
            </a:extLst>
          </p:cNvPr>
          <p:cNvSpPr txBox="1"/>
          <p:nvPr/>
        </p:nvSpPr>
        <p:spPr>
          <a:xfrm>
            <a:off x="584200" y="4682581"/>
            <a:ext cx="1387496" cy="1538883"/>
          </a:xfrm>
          <a:prstGeom prst="rect">
            <a:avLst/>
          </a:prstGeom>
          <a:noFill/>
        </p:spPr>
        <p:txBody>
          <a:bodyPr wrap="none" lIns="0" tIns="0" rIns="0" bIns="0" rtlCol="0">
            <a:spAutoFit/>
          </a:bodyPr>
          <a:lstStyle/>
          <a:p>
            <a:pPr algn="l"/>
            <a:r>
              <a:rPr lang="en-US" sz="2000" dirty="0"/>
              <a:t>Preference:</a:t>
            </a:r>
          </a:p>
          <a:p>
            <a:pPr algn="l"/>
            <a:endParaRPr lang="en-US" sz="2000" dirty="0"/>
          </a:p>
          <a:p>
            <a:pPr marL="342900" indent="-342900" algn="l">
              <a:buFont typeface="Arial" panose="020B0604020202020204" pitchFamily="34" charset="0"/>
              <a:buChar char="•"/>
            </a:pPr>
            <a:r>
              <a:rPr lang="en-US" sz="2000" dirty="0"/>
              <a:t>Region A</a:t>
            </a:r>
          </a:p>
          <a:p>
            <a:pPr marL="342900" indent="-342900" algn="l">
              <a:buFont typeface="Arial" panose="020B0604020202020204" pitchFamily="34" charset="0"/>
              <a:buChar char="•"/>
            </a:pPr>
            <a:r>
              <a:rPr lang="en-US" sz="2000" dirty="0"/>
              <a:t>Region C</a:t>
            </a:r>
          </a:p>
          <a:p>
            <a:pPr marL="342900" indent="-342900" algn="l">
              <a:buFont typeface="Arial" panose="020B0604020202020204" pitchFamily="34" charset="0"/>
              <a:buChar char="•"/>
            </a:pPr>
            <a:r>
              <a:rPr lang="en-US" sz="2000" dirty="0"/>
              <a:t>Region B</a:t>
            </a:r>
          </a:p>
        </p:txBody>
      </p:sp>
    </p:spTree>
    <p:extLst>
      <p:ext uri="{BB962C8B-B14F-4D97-AF65-F5344CB8AC3E}">
        <p14:creationId xmlns:p14="http://schemas.microsoft.com/office/powerpoint/2010/main" val="240028290"/>
      </p:ext>
    </p:extLst>
  </p:cSld>
  <p:clrMapOvr>
    <a:masterClrMapping/>
  </p:clrMapOvr>
  <p:transition advTm="7418">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dirty="0"/>
              <a:t>Adding a region</a:t>
            </a:r>
            <a:endParaRPr lang="es-AR" dirty="0"/>
          </a:p>
        </p:txBody>
      </p:sp>
      <p:sp>
        <p:nvSpPr>
          <p:cNvPr id="11" name="Rectangle 10">
            <a:extLst>
              <a:ext uri="{FF2B5EF4-FFF2-40B4-BE49-F238E27FC236}">
                <a16:creationId xmlns:a16="http://schemas.microsoft.com/office/drawing/2014/main" id="{2A227BCE-F7AB-4F9F-BFD3-AE102407DEC2}"/>
              </a:ext>
            </a:extLst>
          </p:cNvPr>
          <p:cNvSpPr/>
          <p:nvPr/>
        </p:nvSpPr>
        <p:spPr bwMode="auto">
          <a:xfrm>
            <a:off x="8263375" y="1103930"/>
            <a:ext cx="2100649" cy="55803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3" name="Graphic 2">
            <a:extLst>
              <a:ext uri="{FF2B5EF4-FFF2-40B4-BE49-F238E27FC236}">
                <a16:creationId xmlns:a16="http://schemas.microsoft.com/office/drawing/2014/main" id="{B639D91E-81B2-430D-8C91-76767CE95F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42356" y="1445291"/>
            <a:ext cx="1342685" cy="1342685"/>
          </a:xfrm>
          <a:prstGeom prst="rect">
            <a:avLst/>
          </a:prstGeom>
        </p:spPr>
      </p:pic>
      <p:pic>
        <p:nvPicPr>
          <p:cNvPr id="5" name="Graphic 4">
            <a:extLst>
              <a:ext uri="{FF2B5EF4-FFF2-40B4-BE49-F238E27FC236}">
                <a16:creationId xmlns:a16="http://schemas.microsoft.com/office/drawing/2014/main" id="{EDFBE112-79BA-4DD0-9699-825AA118E9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3149325"/>
            <a:ext cx="1533256" cy="1533256"/>
          </a:xfrm>
          <a:prstGeom prst="rect">
            <a:avLst/>
          </a:prstGeom>
        </p:spPr>
      </p:pic>
      <p:pic>
        <p:nvPicPr>
          <p:cNvPr id="13" name="Graphic 12" descr="Web design outline">
            <a:extLst>
              <a:ext uri="{FF2B5EF4-FFF2-40B4-BE49-F238E27FC236}">
                <a16:creationId xmlns:a16="http://schemas.microsoft.com/office/drawing/2014/main" id="{F56A5A98-A4B7-4E4E-B412-8F4CA96C34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83317" y="1470708"/>
            <a:ext cx="1317268" cy="1317268"/>
          </a:xfrm>
          <a:prstGeom prst="rect">
            <a:avLst/>
          </a:prstGeom>
        </p:spPr>
      </p:pic>
      <p:pic>
        <p:nvPicPr>
          <p:cNvPr id="4" name="Graphic 3">
            <a:extLst>
              <a:ext uri="{FF2B5EF4-FFF2-40B4-BE49-F238E27FC236}">
                <a16:creationId xmlns:a16="http://schemas.microsoft.com/office/drawing/2014/main" id="{441CC991-AD37-4A38-8399-00E4181A3D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5036565"/>
            <a:ext cx="1533256" cy="1533256"/>
          </a:xfrm>
          <a:prstGeom prst="rect">
            <a:avLst/>
          </a:prstGeom>
        </p:spPr>
      </p:pic>
      <p:cxnSp>
        <p:nvCxnSpPr>
          <p:cNvPr id="6" name="Straight Arrow Connector 5">
            <a:extLst>
              <a:ext uri="{FF2B5EF4-FFF2-40B4-BE49-F238E27FC236}">
                <a16:creationId xmlns:a16="http://schemas.microsoft.com/office/drawing/2014/main" id="{D139298A-9DDC-412C-8458-47AB8A7CBADC}"/>
              </a:ext>
            </a:extLst>
          </p:cNvPr>
          <p:cNvCxnSpPr>
            <a:cxnSpLocks/>
          </p:cNvCxnSpPr>
          <p:nvPr/>
        </p:nvCxnSpPr>
        <p:spPr>
          <a:xfrm>
            <a:off x="3400585" y="1973894"/>
            <a:ext cx="5146485"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62F2525-6CEE-4BB3-9C4F-2C4B8B0F2E3D}"/>
              </a:ext>
            </a:extLst>
          </p:cNvPr>
          <p:cNvSpPr txBox="1"/>
          <p:nvPr/>
        </p:nvSpPr>
        <p:spPr>
          <a:xfrm>
            <a:off x="10470960" y="1962744"/>
            <a:ext cx="165110" cy="307777"/>
          </a:xfrm>
          <a:prstGeom prst="rect">
            <a:avLst/>
          </a:prstGeom>
          <a:noFill/>
        </p:spPr>
        <p:txBody>
          <a:bodyPr wrap="none" lIns="0" tIns="0" rIns="0" bIns="0" rtlCol="0">
            <a:spAutoFit/>
          </a:bodyPr>
          <a:lstStyle/>
          <a:p>
            <a:pPr algn="l"/>
            <a:r>
              <a:rPr lang="en-US" sz="2000" dirty="0"/>
              <a:t>A</a:t>
            </a:r>
          </a:p>
        </p:txBody>
      </p:sp>
      <p:sp>
        <p:nvSpPr>
          <p:cNvPr id="19" name="TextBox 18">
            <a:extLst>
              <a:ext uri="{FF2B5EF4-FFF2-40B4-BE49-F238E27FC236}">
                <a16:creationId xmlns:a16="http://schemas.microsoft.com/office/drawing/2014/main" id="{EA97EA2C-1E48-4E17-A301-0D39962BECCC}"/>
              </a:ext>
            </a:extLst>
          </p:cNvPr>
          <p:cNvSpPr txBox="1"/>
          <p:nvPr/>
        </p:nvSpPr>
        <p:spPr>
          <a:xfrm>
            <a:off x="10479777" y="3740208"/>
            <a:ext cx="147476" cy="307777"/>
          </a:xfrm>
          <a:prstGeom prst="rect">
            <a:avLst/>
          </a:prstGeom>
          <a:noFill/>
        </p:spPr>
        <p:txBody>
          <a:bodyPr wrap="none" lIns="0" tIns="0" rIns="0" bIns="0" rtlCol="0">
            <a:spAutoFit/>
          </a:bodyPr>
          <a:lstStyle/>
          <a:p>
            <a:pPr algn="l"/>
            <a:r>
              <a:rPr lang="en-US" sz="2000" dirty="0"/>
              <a:t>B</a:t>
            </a:r>
          </a:p>
        </p:txBody>
      </p:sp>
      <p:sp>
        <p:nvSpPr>
          <p:cNvPr id="21" name="TextBox 20">
            <a:extLst>
              <a:ext uri="{FF2B5EF4-FFF2-40B4-BE49-F238E27FC236}">
                <a16:creationId xmlns:a16="http://schemas.microsoft.com/office/drawing/2014/main" id="{2F0FAAE0-A966-404A-83C5-1024ADEC3FC6}"/>
              </a:ext>
            </a:extLst>
          </p:cNvPr>
          <p:cNvSpPr txBox="1"/>
          <p:nvPr/>
        </p:nvSpPr>
        <p:spPr>
          <a:xfrm>
            <a:off x="10482609" y="5649304"/>
            <a:ext cx="165110" cy="307777"/>
          </a:xfrm>
          <a:prstGeom prst="rect">
            <a:avLst/>
          </a:prstGeom>
          <a:noFill/>
        </p:spPr>
        <p:txBody>
          <a:bodyPr wrap="square" lIns="0" tIns="0" rIns="0" bIns="0" rtlCol="0">
            <a:spAutoFit/>
          </a:bodyPr>
          <a:lstStyle/>
          <a:p>
            <a:pPr algn="l"/>
            <a:r>
              <a:rPr lang="en-US" sz="2000" dirty="0"/>
              <a:t>C</a:t>
            </a:r>
          </a:p>
        </p:txBody>
      </p:sp>
      <p:cxnSp>
        <p:nvCxnSpPr>
          <p:cNvPr id="23" name="Straight Arrow Connector 22">
            <a:extLst>
              <a:ext uri="{FF2B5EF4-FFF2-40B4-BE49-F238E27FC236}">
                <a16:creationId xmlns:a16="http://schemas.microsoft.com/office/drawing/2014/main" id="{355BB3B0-9F3D-4171-9688-AC3D35A6A5FD}"/>
              </a:ext>
            </a:extLst>
          </p:cNvPr>
          <p:cNvCxnSpPr>
            <a:cxnSpLocks/>
          </p:cNvCxnSpPr>
          <p:nvPr/>
        </p:nvCxnSpPr>
        <p:spPr>
          <a:xfrm flipH="1">
            <a:off x="3400586" y="2270521"/>
            <a:ext cx="5048470" cy="0"/>
          </a:xfrm>
          <a:prstGeom prst="straightConnector1">
            <a:avLst/>
          </a:prstGeom>
          <a:ln w="76200">
            <a:solidFill>
              <a:srgbClr val="FF9349"/>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BF8143B4-ECBA-4355-B444-83F5FA7E987A}"/>
              </a:ext>
            </a:extLst>
          </p:cNvPr>
          <p:cNvSpPr/>
          <p:nvPr/>
        </p:nvSpPr>
        <p:spPr bwMode="auto">
          <a:xfrm>
            <a:off x="10313704" y="1906320"/>
            <a:ext cx="466344" cy="457200"/>
          </a:xfrm>
          <a:prstGeom prst="ellipse">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AA42F840-B5EF-4CAB-83D5-D11B52EAFD62}"/>
              </a:ext>
            </a:extLst>
          </p:cNvPr>
          <p:cNvSpPr txBox="1"/>
          <p:nvPr/>
        </p:nvSpPr>
        <p:spPr>
          <a:xfrm>
            <a:off x="584200" y="4682581"/>
            <a:ext cx="1387496" cy="1538883"/>
          </a:xfrm>
          <a:prstGeom prst="rect">
            <a:avLst/>
          </a:prstGeom>
          <a:noFill/>
        </p:spPr>
        <p:txBody>
          <a:bodyPr wrap="none" lIns="0" tIns="0" rIns="0" bIns="0" rtlCol="0">
            <a:spAutoFit/>
          </a:bodyPr>
          <a:lstStyle/>
          <a:p>
            <a:pPr algn="l"/>
            <a:r>
              <a:rPr lang="en-US" sz="2000" dirty="0"/>
              <a:t>Preference:</a:t>
            </a:r>
          </a:p>
          <a:p>
            <a:pPr algn="l"/>
            <a:endParaRPr lang="en-US" sz="2000" dirty="0"/>
          </a:p>
          <a:p>
            <a:pPr marL="342900" indent="-342900" algn="l">
              <a:buFont typeface="Arial" panose="020B0604020202020204" pitchFamily="34" charset="0"/>
              <a:buChar char="•"/>
            </a:pPr>
            <a:r>
              <a:rPr lang="en-US" sz="2000" dirty="0"/>
              <a:t>Region A</a:t>
            </a:r>
          </a:p>
          <a:p>
            <a:pPr marL="342900" indent="-342900" algn="l">
              <a:buFont typeface="Arial" panose="020B0604020202020204" pitchFamily="34" charset="0"/>
              <a:buChar char="•"/>
            </a:pPr>
            <a:r>
              <a:rPr lang="en-US" sz="2000" dirty="0"/>
              <a:t>Region C</a:t>
            </a:r>
          </a:p>
          <a:p>
            <a:pPr marL="342900" indent="-342900" algn="l">
              <a:buFont typeface="Arial" panose="020B0604020202020204" pitchFamily="34" charset="0"/>
              <a:buChar char="•"/>
            </a:pPr>
            <a:r>
              <a:rPr lang="en-US" sz="2000" dirty="0"/>
              <a:t>Region B</a:t>
            </a:r>
          </a:p>
        </p:txBody>
      </p:sp>
    </p:spTree>
    <p:extLst>
      <p:ext uri="{BB962C8B-B14F-4D97-AF65-F5344CB8AC3E}">
        <p14:creationId xmlns:p14="http://schemas.microsoft.com/office/powerpoint/2010/main" val="3722134081"/>
      </p:ext>
    </p:extLst>
  </p:cSld>
  <p:clrMapOvr>
    <a:masterClrMapping/>
  </p:clrMapOvr>
  <p:transition advTm="23134">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dirty="0"/>
              <a:t>Adding a region</a:t>
            </a:r>
            <a:endParaRPr lang="es-AR" dirty="0"/>
          </a:p>
        </p:txBody>
      </p:sp>
      <p:sp>
        <p:nvSpPr>
          <p:cNvPr id="11" name="Rectangle 10">
            <a:extLst>
              <a:ext uri="{FF2B5EF4-FFF2-40B4-BE49-F238E27FC236}">
                <a16:creationId xmlns:a16="http://schemas.microsoft.com/office/drawing/2014/main" id="{2A227BCE-F7AB-4F9F-BFD3-AE102407DEC2}"/>
              </a:ext>
            </a:extLst>
          </p:cNvPr>
          <p:cNvSpPr/>
          <p:nvPr/>
        </p:nvSpPr>
        <p:spPr bwMode="auto">
          <a:xfrm>
            <a:off x="8263375" y="1103930"/>
            <a:ext cx="2100649" cy="55803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3" name="Graphic 2">
            <a:extLst>
              <a:ext uri="{FF2B5EF4-FFF2-40B4-BE49-F238E27FC236}">
                <a16:creationId xmlns:a16="http://schemas.microsoft.com/office/drawing/2014/main" id="{B639D91E-81B2-430D-8C91-76767CE95F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42356" y="1445291"/>
            <a:ext cx="1342685" cy="1342685"/>
          </a:xfrm>
          <a:prstGeom prst="rect">
            <a:avLst/>
          </a:prstGeom>
        </p:spPr>
      </p:pic>
      <p:pic>
        <p:nvPicPr>
          <p:cNvPr id="5" name="Graphic 4">
            <a:extLst>
              <a:ext uri="{FF2B5EF4-FFF2-40B4-BE49-F238E27FC236}">
                <a16:creationId xmlns:a16="http://schemas.microsoft.com/office/drawing/2014/main" id="{EDFBE112-79BA-4DD0-9699-825AA118E9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3149325"/>
            <a:ext cx="1533256" cy="1533256"/>
          </a:xfrm>
          <a:prstGeom prst="rect">
            <a:avLst/>
          </a:prstGeom>
        </p:spPr>
      </p:pic>
      <p:pic>
        <p:nvPicPr>
          <p:cNvPr id="13" name="Graphic 12" descr="Web design outline">
            <a:extLst>
              <a:ext uri="{FF2B5EF4-FFF2-40B4-BE49-F238E27FC236}">
                <a16:creationId xmlns:a16="http://schemas.microsoft.com/office/drawing/2014/main" id="{F56A5A98-A4B7-4E4E-B412-8F4CA96C34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83317" y="1470708"/>
            <a:ext cx="1317268" cy="1317268"/>
          </a:xfrm>
          <a:prstGeom prst="rect">
            <a:avLst/>
          </a:prstGeom>
        </p:spPr>
      </p:pic>
      <p:pic>
        <p:nvPicPr>
          <p:cNvPr id="4" name="Graphic 3">
            <a:extLst>
              <a:ext uri="{FF2B5EF4-FFF2-40B4-BE49-F238E27FC236}">
                <a16:creationId xmlns:a16="http://schemas.microsoft.com/office/drawing/2014/main" id="{441CC991-AD37-4A38-8399-00E4181A3D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5036565"/>
            <a:ext cx="1533256" cy="1533256"/>
          </a:xfrm>
          <a:prstGeom prst="rect">
            <a:avLst/>
          </a:prstGeom>
        </p:spPr>
      </p:pic>
      <p:cxnSp>
        <p:nvCxnSpPr>
          <p:cNvPr id="6" name="Straight Arrow Connector 5">
            <a:extLst>
              <a:ext uri="{FF2B5EF4-FFF2-40B4-BE49-F238E27FC236}">
                <a16:creationId xmlns:a16="http://schemas.microsoft.com/office/drawing/2014/main" id="{D139298A-9DDC-412C-8458-47AB8A7CBADC}"/>
              </a:ext>
            </a:extLst>
          </p:cNvPr>
          <p:cNvCxnSpPr>
            <a:cxnSpLocks/>
          </p:cNvCxnSpPr>
          <p:nvPr/>
        </p:nvCxnSpPr>
        <p:spPr>
          <a:xfrm>
            <a:off x="3400585" y="1973894"/>
            <a:ext cx="5146485"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62F2525-6CEE-4BB3-9C4F-2C4B8B0F2E3D}"/>
              </a:ext>
            </a:extLst>
          </p:cNvPr>
          <p:cNvSpPr txBox="1"/>
          <p:nvPr/>
        </p:nvSpPr>
        <p:spPr>
          <a:xfrm>
            <a:off x="10470960" y="1962744"/>
            <a:ext cx="165110" cy="307777"/>
          </a:xfrm>
          <a:prstGeom prst="rect">
            <a:avLst/>
          </a:prstGeom>
          <a:noFill/>
        </p:spPr>
        <p:txBody>
          <a:bodyPr wrap="none" lIns="0" tIns="0" rIns="0" bIns="0" rtlCol="0">
            <a:spAutoFit/>
          </a:bodyPr>
          <a:lstStyle/>
          <a:p>
            <a:pPr algn="l"/>
            <a:r>
              <a:rPr lang="en-US" sz="2000" dirty="0"/>
              <a:t>A</a:t>
            </a:r>
          </a:p>
        </p:txBody>
      </p:sp>
      <p:sp>
        <p:nvSpPr>
          <p:cNvPr id="19" name="TextBox 18">
            <a:extLst>
              <a:ext uri="{FF2B5EF4-FFF2-40B4-BE49-F238E27FC236}">
                <a16:creationId xmlns:a16="http://schemas.microsoft.com/office/drawing/2014/main" id="{EA97EA2C-1E48-4E17-A301-0D39962BECCC}"/>
              </a:ext>
            </a:extLst>
          </p:cNvPr>
          <p:cNvSpPr txBox="1"/>
          <p:nvPr/>
        </p:nvSpPr>
        <p:spPr>
          <a:xfrm>
            <a:off x="10479777" y="3740208"/>
            <a:ext cx="147476" cy="307777"/>
          </a:xfrm>
          <a:prstGeom prst="rect">
            <a:avLst/>
          </a:prstGeom>
          <a:noFill/>
        </p:spPr>
        <p:txBody>
          <a:bodyPr wrap="none" lIns="0" tIns="0" rIns="0" bIns="0" rtlCol="0">
            <a:spAutoFit/>
          </a:bodyPr>
          <a:lstStyle/>
          <a:p>
            <a:pPr algn="l"/>
            <a:r>
              <a:rPr lang="en-US" sz="2000" dirty="0"/>
              <a:t>B</a:t>
            </a:r>
          </a:p>
        </p:txBody>
      </p:sp>
      <p:sp>
        <p:nvSpPr>
          <p:cNvPr id="21" name="TextBox 20">
            <a:extLst>
              <a:ext uri="{FF2B5EF4-FFF2-40B4-BE49-F238E27FC236}">
                <a16:creationId xmlns:a16="http://schemas.microsoft.com/office/drawing/2014/main" id="{2F0FAAE0-A966-404A-83C5-1024ADEC3FC6}"/>
              </a:ext>
            </a:extLst>
          </p:cNvPr>
          <p:cNvSpPr txBox="1"/>
          <p:nvPr/>
        </p:nvSpPr>
        <p:spPr>
          <a:xfrm>
            <a:off x="10482609" y="5649304"/>
            <a:ext cx="165110" cy="307777"/>
          </a:xfrm>
          <a:prstGeom prst="rect">
            <a:avLst/>
          </a:prstGeom>
          <a:noFill/>
        </p:spPr>
        <p:txBody>
          <a:bodyPr wrap="square" lIns="0" tIns="0" rIns="0" bIns="0" rtlCol="0">
            <a:spAutoFit/>
          </a:bodyPr>
          <a:lstStyle/>
          <a:p>
            <a:pPr algn="l"/>
            <a:r>
              <a:rPr lang="en-US" sz="2000" dirty="0"/>
              <a:t>C</a:t>
            </a:r>
          </a:p>
        </p:txBody>
      </p:sp>
      <p:cxnSp>
        <p:nvCxnSpPr>
          <p:cNvPr id="23" name="Straight Arrow Connector 22">
            <a:extLst>
              <a:ext uri="{FF2B5EF4-FFF2-40B4-BE49-F238E27FC236}">
                <a16:creationId xmlns:a16="http://schemas.microsoft.com/office/drawing/2014/main" id="{355BB3B0-9F3D-4171-9688-AC3D35A6A5FD}"/>
              </a:ext>
            </a:extLst>
          </p:cNvPr>
          <p:cNvCxnSpPr>
            <a:cxnSpLocks/>
          </p:cNvCxnSpPr>
          <p:nvPr/>
        </p:nvCxnSpPr>
        <p:spPr>
          <a:xfrm flipH="1">
            <a:off x="3400586" y="2270521"/>
            <a:ext cx="5048470" cy="0"/>
          </a:xfrm>
          <a:prstGeom prst="straightConnector1">
            <a:avLst/>
          </a:prstGeom>
          <a:ln w="76200">
            <a:solidFill>
              <a:srgbClr val="FF9349"/>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CAC42B-03E3-4D62-ABB4-BF66AF5A117D}"/>
              </a:ext>
            </a:extLst>
          </p:cNvPr>
          <p:cNvSpPr txBox="1"/>
          <p:nvPr/>
        </p:nvSpPr>
        <p:spPr>
          <a:xfrm>
            <a:off x="5865794" y="1727629"/>
            <a:ext cx="453650" cy="492443"/>
          </a:xfrm>
          <a:prstGeom prst="rect">
            <a:avLst/>
          </a:prstGeom>
          <a:noFill/>
        </p:spPr>
        <p:txBody>
          <a:bodyPr wrap="square" lIns="0" tIns="0" rIns="0" bIns="0" rtlCol="0">
            <a:spAutoFit/>
          </a:bodyPr>
          <a:lstStyle/>
          <a:p>
            <a:pPr algn="l"/>
            <a:r>
              <a:rPr lang="en-US" sz="3200" dirty="0">
                <a:solidFill>
                  <a:srgbClr val="FF0000"/>
                </a:solidFill>
              </a:rPr>
              <a:t>X</a:t>
            </a:r>
          </a:p>
        </p:txBody>
      </p:sp>
      <p:cxnSp>
        <p:nvCxnSpPr>
          <p:cNvPr id="10" name="Straight Arrow Connector 9">
            <a:extLst>
              <a:ext uri="{FF2B5EF4-FFF2-40B4-BE49-F238E27FC236}">
                <a16:creationId xmlns:a16="http://schemas.microsoft.com/office/drawing/2014/main" id="{079FA16F-572F-47DF-847D-8727F7BD418D}"/>
              </a:ext>
            </a:extLst>
          </p:cNvPr>
          <p:cNvCxnSpPr>
            <a:cxnSpLocks/>
          </p:cNvCxnSpPr>
          <p:nvPr/>
        </p:nvCxnSpPr>
        <p:spPr>
          <a:xfrm flipH="1">
            <a:off x="3354866" y="1432853"/>
            <a:ext cx="504847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8C36A0F-A017-4D22-A4CD-7661B5325C5C}"/>
              </a:ext>
            </a:extLst>
          </p:cNvPr>
          <p:cNvSpPr txBox="1"/>
          <p:nvPr/>
        </p:nvSpPr>
        <p:spPr>
          <a:xfrm>
            <a:off x="4590616" y="1504348"/>
            <a:ext cx="2733184" cy="307777"/>
          </a:xfrm>
          <a:prstGeom prst="rect">
            <a:avLst/>
          </a:prstGeom>
          <a:noFill/>
        </p:spPr>
        <p:txBody>
          <a:bodyPr wrap="none" lIns="0" tIns="0" rIns="0" bIns="0" rtlCol="0">
            <a:spAutoFit/>
          </a:bodyPr>
          <a:lstStyle/>
          <a:p>
            <a:pPr algn="l"/>
            <a:r>
              <a:rPr lang="en-US" sz="2000" dirty="0">
                <a:solidFill>
                  <a:srgbClr val="FF0000"/>
                </a:solidFill>
              </a:rPr>
              <a:t>HTTP 403 – Sub status 3</a:t>
            </a:r>
          </a:p>
        </p:txBody>
      </p:sp>
      <p:sp>
        <p:nvSpPr>
          <p:cNvPr id="9" name="Oval 8">
            <a:extLst>
              <a:ext uri="{FF2B5EF4-FFF2-40B4-BE49-F238E27FC236}">
                <a16:creationId xmlns:a16="http://schemas.microsoft.com/office/drawing/2014/main" id="{4B82D67D-955C-4C38-A716-B7D183D58C2D}"/>
              </a:ext>
            </a:extLst>
          </p:cNvPr>
          <p:cNvSpPr/>
          <p:nvPr/>
        </p:nvSpPr>
        <p:spPr bwMode="auto">
          <a:xfrm>
            <a:off x="10317226" y="3643240"/>
            <a:ext cx="466344" cy="457200"/>
          </a:xfrm>
          <a:prstGeom prst="ellipse">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6200B69B-C8D3-48BA-8632-B62CF29AF6AC}"/>
              </a:ext>
            </a:extLst>
          </p:cNvPr>
          <p:cNvSpPr txBox="1"/>
          <p:nvPr/>
        </p:nvSpPr>
        <p:spPr>
          <a:xfrm>
            <a:off x="584200" y="4682581"/>
            <a:ext cx="1387496" cy="1538883"/>
          </a:xfrm>
          <a:prstGeom prst="rect">
            <a:avLst/>
          </a:prstGeom>
          <a:noFill/>
        </p:spPr>
        <p:txBody>
          <a:bodyPr wrap="none" lIns="0" tIns="0" rIns="0" bIns="0" rtlCol="0">
            <a:spAutoFit/>
          </a:bodyPr>
          <a:lstStyle/>
          <a:p>
            <a:pPr algn="l"/>
            <a:r>
              <a:rPr lang="en-US" sz="2000" dirty="0"/>
              <a:t>Preference:</a:t>
            </a:r>
          </a:p>
          <a:p>
            <a:pPr algn="l"/>
            <a:endParaRPr lang="en-US" sz="2000" dirty="0"/>
          </a:p>
          <a:p>
            <a:pPr marL="342900" indent="-342900" algn="l">
              <a:buFont typeface="Arial" panose="020B0604020202020204" pitchFamily="34" charset="0"/>
              <a:buChar char="•"/>
            </a:pPr>
            <a:r>
              <a:rPr lang="en-US" sz="2000" dirty="0"/>
              <a:t>Region A</a:t>
            </a:r>
          </a:p>
          <a:p>
            <a:pPr marL="342900" indent="-342900" algn="l">
              <a:buFont typeface="Arial" panose="020B0604020202020204" pitchFamily="34" charset="0"/>
              <a:buChar char="•"/>
            </a:pPr>
            <a:r>
              <a:rPr lang="en-US" sz="2000" dirty="0"/>
              <a:t>Region C</a:t>
            </a:r>
          </a:p>
          <a:p>
            <a:pPr marL="342900" indent="-342900" algn="l">
              <a:buFont typeface="Arial" panose="020B0604020202020204" pitchFamily="34" charset="0"/>
              <a:buChar char="•"/>
            </a:pPr>
            <a:r>
              <a:rPr lang="en-US" sz="2000" dirty="0"/>
              <a:t>Region B</a:t>
            </a:r>
          </a:p>
        </p:txBody>
      </p:sp>
    </p:spTree>
    <p:extLst>
      <p:ext uri="{BB962C8B-B14F-4D97-AF65-F5344CB8AC3E}">
        <p14:creationId xmlns:p14="http://schemas.microsoft.com/office/powerpoint/2010/main" val="1495813699"/>
      </p:ext>
    </p:extLst>
  </p:cSld>
  <p:clrMapOvr>
    <a:masterClrMapping/>
  </p:clrMapOvr>
  <p:transition advTm="20117">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a:t>Failover of write region</a:t>
            </a:r>
          </a:p>
        </p:txBody>
      </p:sp>
      <p:sp>
        <p:nvSpPr>
          <p:cNvPr id="11" name="Rectangle 10">
            <a:extLst>
              <a:ext uri="{FF2B5EF4-FFF2-40B4-BE49-F238E27FC236}">
                <a16:creationId xmlns:a16="http://schemas.microsoft.com/office/drawing/2014/main" id="{2A227BCE-F7AB-4F9F-BFD3-AE102407DEC2}"/>
              </a:ext>
            </a:extLst>
          </p:cNvPr>
          <p:cNvSpPr/>
          <p:nvPr/>
        </p:nvSpPr>
        <p:spPr bwMode="auto">
          <a:xfrm>
            <a:off x="8263375" y="1103930"/>
            <a:ext cx="2100649" cy="55803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3" name="Graphic 2">
            <a:extLst>
              <a:ext uri="{FF2B5EF4-FFF2-40B4-BE49-F238E27FC236}">
                <a16:creationId xmlns:a16="http://schemas.microsoft.com/office/drawing/2014/main" id="{B639D91E-81B2-430D-8C91-76767CE95F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42356" y="1445291"/>
            <a:ext cx="1342685" cy="1342685"/>
          </a:xfrm>
          <a:prstGeom prst="rect">
            <a:avLst/>
          </a:prstGeom>
        </p:spPr>
      </p:pic>
      <p:pic>
        <p:nvPicPr>
          <p:cNvPr id="5" name="Graphic 4">
            <a:extLst>
              <a:ext uri="{FF2B5EF4-FFF2-40B4-BE49-F238E27FC236}">
                <a16:creationId xmlns:a16="http://schemas.microsoft.com/office/drawing/2014/main" id="{EDFBE112-79BA-4DD0-9699-825AA118E9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3149325"/>
            <a:ext cx="1533256" cy="1533256"/>
          </a:xfrm>
          <a:prstGeom prst="rect">
            <a:avLst/>
          </a:prstGeom>
        </p:spPr>
      </p:pic>
      <p:pic>
        <p:nvPicPr>
          <p:cNvPr id="13" name="Graphic 12" descr="Web design outline">
            <a:extLst>
              <a:ext uri="{FF2B5EF4-FFF2-40B4-BE49-F238E27FC236}">
                <a16:creationId xmlns:a16="http://schemas.microsoft.com/office/drawing/2014/main" id="{F56A5A98-A4B7-4E4E-B412-8F4CA96C34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83317" y="1470708"/>
            <a:ext cx="1317268" cy="1317268"/>
          </a:xfrm>
          <a:prstGeom prst="rect">
            <a:avLst/>
          </a:prstGeom>
        </p:spPr>
      </p:pic>
      <p:pic>
        <p:nvPicPr>
          <p:cNvPr id="4" name="Graphic 3">
            <a:extLst>
              <a:ext uri="{FF2B5EF4-FFF2-40B4-BE49-F238E27FC236}">
                <a16:creationId xmlns:a16="http://schemas.microsoft.com/office/drawing/2014/main" id="{441CC991-AD37-4A38-8399-00E4181A3D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5036565"/>
            <a:ext cx="1533256" cy="1533256"/>
          </a:xfrm>
          <a:prstGeom prst="rect">
            <a:avLst/>
          </a:prstGeom>
        </p:spPr>
      </p:pic>
      <p:cxnSp>
        <p:nvCxnSpPr>
          <p:cNvPr id="6" name="Straight Arrow Connector 5">
            <a:extLst>
              <a:ext uri="{FF2B5EF4-FFF2-40B4-BE49-F238E27FC236}">
                <a16:creationId xmlns:a16="http://schemas.microsoft.com/office/drawing/2014/main" id="{D139298A-9DDC-412C-8458-47AB8A7CBADC}"/>
              </a:ext>
            </a:extLst>
          </p:cNvPr>
          <p:cNvCxnSpPr>
            <a:cxnSpLocks/>
          </p:cNvCxnSpPr>
          <p:nvPr/>
        </p:nvCxnSpPr>
        <p:spPr>
          <a:xfrm>
            <a:off x="3400585" y="1973894"/>
            <a:ext cx="5146485"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62F2525-6CEE-4BB3-9C4F-2C4B8B0F2E3D}"/>
              </a:ext>
            </a:extLst>
          </p:cNvPr>
          <p:cNvSpPr txBox="1"/>
          <p:nvPr/>
        </p:nvSpPr>
        <p:spPr>
          <a:xfrm>
            <a:off x="10470960" y="1962744"/>
            <a:ext cx="165110" cy="307777"/>
          </a:xfrm>
          <a:prstGeom prst="rect">
            <a:avLst/>
          </a:prstGeom>
          <a:noFill/>
        </p:spPr>
        <p:txBody>
          <a:bodyPr wrap="none" lIns="0" tIns="0" rIns="0" bIns="0" rtlCol="0">
            <a:spAutoFit/>
          </a:bodyPr>
          <a:lstStyle/>
          <a:p>
            <a:pPr algn="l"/>
            <a:r>
              <a:rPr lang="en-US" sz="2000" dirty="0"/>
              <a:t>A</a:t>
            </a:r>
          </a:p>
        </p:txBody>
      </p:sp>
      <p:sp>
        <p:nvSpPr>
          <p:cNvPr id="19" name="TextBox 18">
            <a:extLst>
              <a:ext uri="{FF2B5EF4-FFF2-40B4-BE49-F238E27FC236}">
                <a16:creationId xmlns:a16="http://schemas.microsoft.com/office/drawing/2014/main" id="{EA97EA2C-1E48-4E17-A301-0D39962BECCC}"/>
              </a:ext>
            </a:extLst>
          </p:cNvPr>
          <p:cNvSpPr txBox="1"/>
          <p:nvPr/>
        </p:nvSpPr>
        <p:spPr>
          <a:xfrm>
            <a:off x="10479777" y="3740208"/>
            <a:ext cx="147476" cy="307777"/>
          </a:xfrm>
          <a:prstGeom prst="rect">
            <a:avLst/>
          </a:prstGeom>
          <a:noFill/>
        </p:spPr>
        <p:txBody>
          <a:bodyPr wrap="none" lIns="0" tIns="0" rIns="0" bIns="0" rtlCol="0">
            <a:spAutoFit/>
          </a:bodyPr>
          <a:lstStyle/>
          <a:p>
            <a:pPr algn="l"/>
            <a:r>
              <a:rPr lang="en-US" sz="2000" dirty="0"/>
              <a:t>B</a:t>
            </a:r>
          </a:p>
        </p:txBody>
      </p:sp>
      <p:sp>
        <p:nvSpPr>
          <p:cNvPr id="21" name="TextBox 20">
            <a:extLst>
              <a:ext uri="{FF2B5EF4-FFF2-40B4-BE49-F238E27FC236}">
                <a16:creationId xmlns:a16="http://schemas.microsoft.com/office/drawing/2014/main" id="{2F0FAAE0-A966-404A-83C5-1024ADEC3FC6}"/>
              </a:ext>
            </a:extLst>
          </p:cNvPr>
          <p:cNvSpPr txBox="1"/>
          <p:nvPr/>
        </p:nvSpPr>
        <p:spPr>
          <a:xfrm>
            <a:off x="10482609" y="5649304"/>
            <a:ext cx="165110" cy="307777"/>
          </a:xfrm>
          <a:prstGeom prst="rect">
            <a:avLst/>
          </a:prstGeom>
          <a:noFill/>
        </p:spPr>
        <p:txBody>
          <a:bodyPr wrap="square" lIns="0" tIns="0" rIns="0" bIns="0" rtlCol="0">
            <a:spAutoFit/>
          </a:bodyPr>
          <a:lstStyle/>
          <a:p>
            <a:pPr algn="l"/>
            <a:r>
              <a:rPr lang="en-US" sz="2000" dirty="0"/>
              <a:t>C</a:t>
            </a:r>
          </a:p>
        </p:txBody>
      </p:sp>
      <p:cxnSp>
        <p:nvCxnSpPr>
          <p:cNvPr id="23" name="Straight Arrow Connector 22">
            <a:extLst>
              <a:ext uri="{FF2B5EF4-FFF2-40B4-BE49-F238E27FC236}">
                <a16:creationId xmlns:a16="http://schemas.microsoft.com/office/drawing/2014/main" id="{355BB3B0-9F3D-4171-9688-AC3D35A6A5FD}"/>
              </a:ext>
            </a:extLst>
          </p:cNvPr>
          <p:cNvCxnSpPr>
            <a:cxnSpLocks/>
          </p:cNvCxnSpPr>
          <p:nvPr/>
        </p:nvCxnSpPr>
        <p:spPr>
          <a:xfrm flipH="1">
            <a:off x="3400586" y="2270521"/>
            <a:ext cx="5048470" cy="0"/>
          </a:xfrm>
          <a:prstGeom prst="straightConnector1">
            <a:avLst/>
          </a:prstGeom>
          <a:ln w="76200">
            <a:solidFill>
              <a:srgbClr val="FF9349"/>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CAC42B-03E3-4D62-ABB4-BF66AF5A117D}"/>
              </a:ext>
            </a:extLst>
          </p:cNvPr>
          <p:cNvSpPr txBox="1"/>
          <p:nvPr/>
        </p:nvSpPr>
        <p:spPr>
          <a:xfrm>
            <a:off x="5865794" y="1727629"/>
            <a:ext cx="453650" cy="492443"/>
          </a:xfrm>
          <a:prstGeom prst="rect">
            <a:avLst/>
          </a:prstGeom>
          <a:noFill/>
        </p:spPr>
        <p:txBody>
          <a:bodyPr wrap="square" lIns="0" tIns="0" rIns="0" bIns="0" rtlCol="0">
            <a:spAutoFit/>
          </a:bodyPr>
          <a:lstStyle/>
          <a:p>
            <a:pPr algn="l"/>
            <a:r>
              <a:rPr lang="en-US" sz="3200" dirty="0">
                <a:solidFill>
                  <a:srgbClr val="FF0000"/>
                </a:solidFill>
              </a:rPr>
              <a:t>X</a:t>
            </a:r>
          </a:p>
        </p:txBody>
      </p:sp>
      <p:cxnSp>
        <p:nvCxnSpPr>
          <p:cNvPr id="10" name="Straight Arrow Connector 9">
            <a:extLst>
              <a:ext uri="{FF2B5EF4-FFF2-40B4-BE49-F238E27FC236}">
                <a16:creationId xmlns:a16="http://schemas.microsoft.com/office/drawing/2014/main" id="{079FA16F-572F-47DF-847D-8727F7BD418D}"/>
              </a:ext>
            </a:extLst>
          </p:cNvPr>
          <p:cNvCxnSpPr>
            <a:cxnSpLocks/>
          </p:cNvCxnSpPr>
          <p:nvPr/>
        </p:nvCxnSpPr>
        <p:spPr>
          <a:xfrm flipH="1">
            <a:off x="3354866" y="1432853"/>
            <a:ext cx="504847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B82D67D-955C-4C38-A716-B7D183D58C2D}"/>
              </a:ext>
            </a:extLst>
          </p:cNvPr>
          <p:cNvSpPr/>
          <p:nvPr/>
        </p:nvSpPr>
        <p:spPr bwMode="auto">
          <a:xfrm>
            <a:off x="10317226" y="3643240"/>
            <a:ext cx="466344" cy="457200"/>
          </a:xfrm>
          <a:prstGeom prst="ellipse">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pic>
        <p:nvPicPr>
          <p:cNvPr id="7" name="Graphic 6" descr="Server outline">
            <a:extLst>
              <a:ext uri="{FF2B5EF4-FFF2-40B4-BE49-F238E27FC236}">
                <a16:creationId xmlns:a16="http://schemas.microsoft.com/office/drawing/2014/main" id="{48D4E62F-132F-495D-B0A1-913144439B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4519803" y="4417601"/>
            <a:ext cx="1689912" cy="1689912"/>
          </a:xfrm>
          <a:prstGeom prst="rect">
            <a:avLst/>
          </a:prstGeom>
        </p:spPr>
      </p:pic>
      <p:cxnSp>
        <p:nvCxnSpPr>
          <p:cNvPr id="12" name="Connector: Elbow 11">
            <a:extLst>
              <a:ext uri="{FF2B5EF4-FFF2-40B4-BE49-F238E27FC236}">
                <a16:creationId xmlns:a16="http://schemas.microsoft.com/office/drawing/2014/main" id="{797FA3DA-F856-4EAB-8FBB-D3B232E6EDBC}"/>
              </a:ext>
            </a:extLst>
          </p:cNvPr>
          <p:cNvCxnSpPr>
            <a:cxnSpLocks/>
            <a:endCxn id="7" idx="1"/>
          </p:cNvCxnSpPr>
          <p:nvPr/>
        </p:nvCxnSpPr>
        <p:spPr>
          <a:xfrm rot="16200000" flipH="1">
            <a:off x="2393586" y="3136340"/>
            <a:ext cx="2474582" cy="1777851"/>
          </a:xfrm>
          <a:prstGeom prst="bentConnector2">
            <a:avLst/>
          </a:prstGeom>
          <a:ln w="762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6F570B8-4FCB-46C1-BF21-6F5B0F5CEF48}"/>
              </a:ext>
            </a:extLst>
          </p:cNvPr>
          <p:cNvSpPr txBox="1"/>
          <p:nvPr/>
        </p:nvSpPr>
        <p:spPr>
          <a:xfrm>
            <a:off x="584200" y="4682581"/>
            <a:ext cx="1387496" cy="1538883"/>
          </a:xfrm>
          <a:prstGeom prst="rect">
            <a:avLst/>
          </a:prstGeom>
          <a:noFill/>
        </p:spPr>
        <p:txBody>
          <a:bodyPr wrap="none" lIns="0" tIns="0" rIns="0" bIns="0" rtlCol="0">
            <a:spAutoFit/>
          </a:bodyPr>
          <a:lstStyle/>
          <a:p>
            <a:pPr algn="l"/>
            <a:r>
              <a:rPr lang="en-US" sz="2000" dirty="0"/>
              <a:t>Preference:</a:t>
            </a:r>
          </a:p>
          <a:p>
            <a:pPr algn="l"/>
            <a:endParaRPr lang="en-US" sz="2000" dirty="0"/>
          </a:p>
          <a:p>
            <a:pPr marL="342900" indent="-342900" algn="l">
              <a:buFont typeface="Arial" panose="020B0604020202020204" pitchFamily="34" charset="0"/>
              <a:buChar char="•"/>
            </a:pPr>
            <a:r>
              <a:rPr lang="en-US" sz="2000" dirty="0"/>
              <a:t>Region A</a:t>
            </a:r>
          </a:p>
          <a:p>
            <a:pPr marL="342900" indent="-342900" algn="l">
              <a:buFont typeface="Arial" panose="020B0604020202020204" pitchFamily="34" charset="0"/>
              <a:buChar char="•"/>
            </a:pPr>
            <a:r>
              <a:rPr lang="en-US" sz="2000" dirty="0"/>
              <a:t>Region C</a:t>
            </a:r>
          </a:p>
          <a:p>
            <a:pPr marL="342900" indent="-342900" algn="l">
              <a:buFont typeface="Arial" panose="020B0604020202020204" pitchFamily="34" charset="0"/>
              <a:buChar char="•"/>
            </a:pPr>
            <a:r>
              <a:rPr lang="en-US" sz="2000" dirty="0"/>
              <a:t>Region B</a:t>
            </a:r>
          </a:p>
        </p:txBody>
      </p:sp>
    </p:spTree>
    <p:extLst>
      <p:ext uri="{BB962C8B-B14F-4D97-AF65-F5344CB8AC3E}">
        <p14:creationId xmlns:p14="http://schemas.microsoft.com/office/powerpoint/2010/main" val="1320053584"/>
      </p:ext>
    </p:extLst>
  </p:cSld>
  <p:clrMapOvr>
    <a:masterClrMapping/>
  </p:clrMapOvr>
  <p:transition advTm="5708">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a:t>Failover of write region</a:t>
            </a:r>
          </a:p>
        </p:txBody>
      </p:sp>
      <p:sp>
        <p:nvSpPr>
          <p:cNvPr id="11" name="Rectangle 10">
            <a:extLst>
              <a:ext uri="{FF2B5EF4-FFF2-40B4-BE49-F238E27FC236}">
                <a16:creationId xmlns:a16="http://schemas.microsoft.com/office/drawing/2014/main" id="{2A227BCE-F7AB-4F9F-BFD3-AE102407DEC2}"/>
              </a:ext>
            </a:extLst>
          </p:cNvPr>
          <p:cNvSpPr/>
          <p:nvPr/>
        </p:nvSpPr>
        <p:spPr bwMode="auto">
          <a:xfrm>
            <a:off x="8263375" y="1103930"/>
            <a:ext cx="2100649" cy="55803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3" name="Graphic 2">
            <a:extLst>
              <a:ext uri="{FF2B5EF4-FFF2-40B4-BE49-F238E27FC236}">
                <a16:creationId xmlns:a16="http://schemas.microsoft.com/office/drawing/2014/main" id="{B639D91E-81B2-430D-8C91-76767CE95F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42356" y="1445291"/>
            <a:ext cx="1342685" cy="1342685"/>
          </a:xfrm>
          <a:prstGeom prst="rect">
            <a:avLst/>
          </a:prstGeom>
        </p:spPr>
      </p:pic>
      <p:pic>
        <p:nvPicPr>
          <p:cNvPr id="5" name="Graphic 4">
            <a:extLst>
              <a:ext uri="{FF2B5EF4-FFF2-40B4-BE49-F238E27FC236}">
                <a16:creationId xmlns:a16="http://schemas.microsoft.com/office/drawing/2014/main" id="{EDFBE112-79BA-4DD0-9699-825AA118E9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3149325"/>
            <a:ext cx="1533256" cy="1533256"/>
          </a:xfrm>
          <a:prstGeom prst="rect">
            <a:avLst/>
          </a:prstGeom>
        </p:spPr>
      </p:pic>
      <p:pic>
        <p:nvPicPr>
          <p:cNvPr id="13" name="Graphic 12" descr="Web design outline">
            <a:extLst>
              <a:ext uri="{FF2B5EF4-FFF2-40B4-BE49-F238E27FC236}">
                <a16:creationId xmlns:a16="http://schemas.microsoft.com/office/drawing/2014/main" id="{F56A5A98-A4B7-4E4E-B412-8F4CA96C34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83317" y="1470708"/>
            <a:ext cx="1317268" cy="1317268"/>
          </a:xfrm>
          <a:prstGeom prst="rect">
            <a:avLst/>
          </a:prstGeom>
        </p:spPr>
      </p:pic>
      <p:pic>
        <p:nvPicPr>
          <p:cNvPr id="4" name="Graphic 3">
            <a:extLst>
              <a:ext uri="{FF2B5EF4-FFF2-40B4-BE49-F238E27FC236}">
                <a16:creationId xmlns:a16="http://schemas.microsoft.com/office/drawing/2014/main" id="{441CC991-AD37-4A38-8399-00E4181A3D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5036565"/>
            <a:ext cx="1533256" cy="1533256"/>
          </a:xfrm>
          <a:prstGeom prst="rect">
            <a:avLst/>
          </a:prstGeom>
        </p:spPr>
      </p:pic>
      <p:sp>
        <p:nvSpPr>
          <p:cNvPr id="17" name="TextBox 16">
            <a:extLst>
              <a:ext uri="{FF2B5EF4-FFF2-40B4-BE49-F238E27FC236}">
                <a16:creationId xmlns:a16="http://schemas.microsoft.com/office/drawing/2014/main" id="{562F2525-6CEE-4BB3-9C4F-2C4B8B0F2E3D}"/>
              </a:ext>
            </a:extLst>
          </p:cNvPr>
          <p:cNvSpPr txBox="1"/>
          <p:nvPr/>
        </p:nvSpPr>
        <p:spPr>
          <a:xfrm>
            <a:off x="10470960" y="1962744"/>
            <a:ext cx="165110" cy="307777"/>
          </a:xfrm>
          <a:prstGeom prst="rect">
            <a:avLst/>
          </a:prstGeom>
          <a:noFill/>
        </p:spPr>
        <p:txBody>
          <a:bodyPr wrap="none" lIns="0" tIns="0" rIns="0" bIns="0" rtlCol="0">
            <a:spAutoFit/>
          </a:bodyPr>
          <a:lstStyle/>
          <a:p>
            <a:pPr algn="l"/>
            <a:r>
              <a:rPr lang="en-US" sz="2000" dirty="0"/>
              <a:t>A</a:t>
            </a:r>
          </a:p>
        </p:txBody>
      </p:sp>
      <p:sp>
        <p:nvSpPr>
          <p:cNvPr id="19" name="TextBox 18">
            <a:extLst>
              <a:ext uri="{FF2B5EF4-FFF2-40B4-BE49-F238E27FC236}">
                <a16:creationId xmlns:a16="http://schemas.microsoft.com/office/drawing/2014/main" id="{EA97EA2C-1E48-4E17-A301-0D39962BECCC}"/>
              </a:ext>
            </a:extLst>
          </p:cNvPr>
          <p:cNvSpPr txBox="1"/>
          <p:nvPr/>
        </p:nvSpPr>
        <p:spPr>
          <a:xfrm>
            <a:off x="10479777" y="3740208"/>
            <a:ext cx="147476" cy="307777"/>
          </a:xfrm>
          <a:prstGeom prst="rect">
            <a:avLst/>
          </a:prstGeom>
          <a:noFill/>
        </p:spPr>
        <p:txBody>
          <a:bodyPr wrap="none" lIns="0" tIns="0" rIns="0" bIns="0" rtlCol="0">
            <a:spAutoFit/>
          </a:bodyPr>
          <a:lstStyle/>
          <a:p>
            <a:pPr algn="l"/>
            <a:r>
              <a:rPr lang="en-US" sz="2000" dirty="0"/>
              <a:t>B</a:t>
            </a:r>
          </a:p>
        </p:txBody>
      </p:sp>
      <p:sp>
        <p:nvSpPr>
          <p:cNvPr id="21" name="TextBox 20">
            <a:extLst>
              <a:ext uri="{FF2B5EF4-FFF2-40B4-BE49-F238E27FC236}">
                <a16:creationId xmlns:a16="http://schemas.microsoft.com/office/drawing/2014/main" id="{2F0FAAE0-A966-404A-83C5-1024ADEC3FC6}"/>
              </a:ext>
            </a:extLst>
          </p:cNvPr>
          <p:cNvSpPr txBox="1"/>
          <p:nvPr/>
        </p:nvSpPr>
        <p:spPr>
          <a:xfrm>
            <a:off x="10482609" y="5649304"/>
            <a:ext cx="165110" cy="307777"/>
          </a:xfrm>
          <a:prstGeom prst="rect">
            <a:avLst/>
          </a:prstGeom>
          <a:noFill/>
        </p:spPr>
        <p:txBody>
          <a:bodyPr wrap="square" lIns="0" tIns="0" rIns="0" bIns="0" rtlCol="0">
            <a:spAutoFit/>
          </a:bodyPr>
          <a:lstStyle/>
          <a:p>
            <a:pPr algn="l"/>
            <a:r>
              <a:rPr lang="en-US" sz="2000" dirty="0"/>
              <a:t>C</a:t>
            </a:r>
          </a:p>
        </p:txBody>
      </p:sp>
      <p:cxnSp>
        <p:nvCxnSpPr>
          <p:cNvPr id="23" name="Straight Arrow Connector 22">
            <a:extLst>
              <a:ext uri="{FF2B5EF4-FFF2-40B4-BE49-F238E27FC236}">
                <a16:creationId xmlns:a16="http://schemas.microsoft.com/office/drawing/2014/main" id="{355BB3B0-9F3D-4171-9688-AC3D35A6A5FD}"/>
              </a:ext>
            </a:extLst>
          </p:cNvPr>
          <p:cNvCxnSpPr>
            <a:cxnSpLocks/>
          </p:cNvCxnSpPr>
          <p:nvPr/>
        </p:nvCxnSpPr>
        <p:spPr>
          <a:xfrm flipH="1">
            <a:off x="3400586" y="1959625"/>
            <a:ext cx="5048470" cy="0"/>
          </a:xfrm>
          <a:prstGeom prst="straightConnector1">
            <a:avLst/>
          </a:prstGeom>
          <a:ln w="76200">
            <a:solidFill>
              <a:srgbClr val="FF9349"/>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B82D67D-955C-4C38-A716-B7D183D58C2D}"/>
              </a:ext>
            </a:extLst>
          </p:cNvPr>
          <p:cNvSpPr/>
          <p:nvPr/>
        </p:nvSpPr>
        <p:spPr bwMode="auto">
          <a:xfrm>
            <a:off x="10317226" y="3643240"/>
            <a:ext cx="466344" cy="457200"/>
          </a:xfrm>
          <a:prstGeom prst="ellipse">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cxnSp>
        <p:nvCxnSpPr>
          <p:cNvPr id="7" name="Connector: Elbow 6">
            <a:extLst>
              <a:ext uri="{FF2B5EF4-FFF2-40B4-BE49-F238E27FC236}">
                <a16:creationId xmlns:a16="http://schemas.microsoft.com/office/drawing/2014/main" id="{47D24720-4E33-4311-AD2A-3912D842CFD3}"/>
              </a:ext>
            </a:extLst>
          </p:cNvPr>
          <p:cNvCxnSpPr>
            <a:cxnSpLocks/>
          </p:cNvCxnSpPr>
          <p:nvPr/>
        </p:nvCxnSpPr>
        <p:spPr>
          <a:xfrm>
            <a:off x="3474720" y="2350008"/>
            <a:ext cx="4974336" cy="1563624"/>
          </a:xfrm>
          <a:prstGeom prst="bentConnector3">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DDF47AC-16BD-4801-B1DD-18DC630849E5}"/>
              </a:ext>
            </a:extLst>
          </p:cNvPr>
          <p:cNvSpPr txBox="1"/>
          <p:nvPr/>
        </p:nvSpPr>
        <p:spPr>
          <a:xfrm>
            <a:off x="584200" y="4682581"/>
            <a:ext cx="1387496" cy="1538883"/>
          </a:xfrm>
          <a:prstGeom prst="rect">
            <a:avLst/>
          </a:prstGeom>
          <a:noFill/>
        </p:spPr>
        <p:txBody>
          <a:bodyPr wrap="none" lIns="0" tIns="0" rIns="0" bIns="0" rtlCol="0">
            <a:spAutoFit/>
          </a:bodyPr>
          <a:lstStyle/>
          <a:p>
            <a:pPr algn="l"/>
            <a:r>
              <a:rPr lang="en-US" sz="2000" dirty="0"/>
              <a:t>Preference:</a:t>
            </a:r>
          </a:p>
          <a:p>
            <a:pPr algn="l"/>
            <a:endParaRPr lang="en-US" sz="2000" dirty="0"/>
          </a:p>
          <a:p>
            <a:pPr marL="342900" indent="-342900" algn="l">
              <a:buFont typeface="Arial" panose="020B0604020202020204" pitchFamily="34" charset="0"/>
              <a:buChar char="•"/>
            </a:pPr>
            <a:r>
              <a:rPr lang="en-US" sz="2000" dirty="0"/>
              <a:t>Region A</a:t>
            </a:r>
          </a:p>
          <a:p>
            <a:pPr marL="342900" indent="-342900" algn="l">
              <a:buFont typeface="Arial" panose="020B0604020202020204" pitchFamily="34" charset="0"/>
              <a:buChar char="•"/>
            </a:pPr>
            <a:r>
              <a:rPr lang="en-US" sz="2000" dirty="0"/>
              <a:t>Region C</a:t>
            </a:r>
          </a:p>
          <a:p>
            <a:pPr marL="342900" indent="-342900" algn="l">
              <a:buFont typeface="Arial" panose="020B0604020202020204" pitchFamily="34" charset="0"/>
              <a:buChar char="•"/>
            </a:pPr>
            <a:r>
              <a:rPr lang="en-US" sz="2000" dirty="0"/>
              <a:t>Region B</a:t>
            </a:r>
          </a:p>
        </p:txBody>
      </p:sp>
    </p:spTree>
    <p:extLst>
      <p:ext uri="{BB962C8B-B14F-4D97-AF65-F5344CB8AC3E}">
        <p14:creationId xmlns:p14="http://schemas.microsoft.com/office/powerpoint/2010/main" val="2373094269"/>
      </p:ext>
    </p:extLst>
  </p:cSld>
  <p:clrMapOvr>
    <a:masterClrMapping/>
  </p:clrMapOvr>
  <p:transition advTm="13074">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dirty="0"/>
              <a:t>Session consistency</a:t>
            </a:r>
          </a:p>
        </p:txBody>
      </p:sp>
      <p:sp>
        <p:nvSpPr>
          <p:cNvPr id="11" name="Rectangle 10">
            <a:extLst>
              <a:ext uri="{FF2B5EF4-FFF2-40B4-BE49-F238E27FC236}">
                <a16:creationId xmlns:a16="http://schemas.microsoft.com/office/drawing/2014/main" id="{2A227BCE-F7AB-4F9F-BFD3-AE102407DEC2}"/>
              </a:ext>
            </a:extLst>
          </p:cNvPr>
          <p:cNvSpPr/>
          <p:nvPr/>
        </p:nvSpPr>
        <p:spPr bwMode="auto">
          <a:xfrm>
            <a:off x="8263375" y="1103930"/>
            <a:ext cx="2100649" cy="55803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3" name="Graphic 2">
            <a:extLst>
              <a:ext uri="{FF2B5EF4-FFF2-40B4-BE49-F238E27FC236}">
                <a16:creationId xmlns:a16="http://schemas.microsoft.com/office/drawing/2014/main" id="{B639D91E-81B2-430D-8C91-76767CE95F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42356" y="1445291"/>
            <a:ext cx="1342685" cy="1342685"/>
          </a:xfrm>
          <a:prstGeom prst="rect">
            <a:avLst/>
          </a:prstGeom>
        </p:spPr>
      </p:pic>
      <p:pic>
        <p:nvPicPr>
          <p:cNvPr id="5" name="Graphic 4">
            <a:extLst>
              <a:ext uri="{FF2B5EF4-FFF2-40B4-BE49-F238E27FC236}">
                <a16:creationId xmlns:a16="http://schemas.microsoft.com/office/drawing/2014/main" id="{EDFBE112-79BA-4DD0-9699-825AA118E9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3149325"/>
            <a:ext cx="1533256" cy="1533256"/>
          </a:xfrm>
          <a:prstGeom prst="rect">
            <a:avLst/>
          </a:prstGeom>
        </p:spPr>
      </p:pic>
      <p:pic>
        <p:nvPicPr>
          <p:cNvPr id="13" name="Graphic 12" descr="Web design outline">
            <a:extLst>
              <a:ext uri="{FF2B5EF4-FFF2-40B4-BE49-F238E27FC236}">
                <a16:creationId xmlns:a16="http://schemas.microsoft.com/office/drawing/2014/main" id="{F56A5A98-A4B7-4E4E-B412-8F4CA96C34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83317" y="1470708"/>
            <a:ext cx="1317268" cy="1317268"/>
          </a:xfrm>
          <a:prstGeom prst="rect">
            <a:avLst/>
          </a:prstGeom>
        </p:spPr>
      </p:pic>
      <p:pic>
        <p:nvPicPr>
          <p:cNvPr id="4" name="Graphic 3">
            <a:extLst>
              <a:ext uri="{FF2B5EF4-FFF2-40B4-BE49-F238E27FC236}">
                <a16:creationId xmlns:a16="http://schemas.microsoft.com/office/drawing/2014/main" id="{441CC991-AD37-4A38-8399-00E4181A3D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5036565"/>
            <a:ext cx="1533256" cy="1533256"/>
          </a:xfrm>
          <a:prstGeom prst="rect">
            <a:avLst/>
          </a:prstGeom>
        </p:spPr>
      </p:pic>
      <p:sp>
        <p:nvSpPr>
          <p:cNvPr id="17" name="TextBox 16">
            <a:extLst>
              <a:ext uri="{FF2B5EF4-FFF2-40B4-BE49-F238E27FC236}">
                <a16:creationId xmlns:a16="http://schemas.microsoft.com/office/drawing/2014/main" id="{562F2525-6CEE-4BB3-9C4F-2C4B8B0F2E3D}"/>
              </a:ext>
            </a:extLst>
          </p:cNvPr>
          <p:cNvSpPr txBox="1"/>
          <p:nvPr/>
        </p:nvSpPr>
        <p:spPr>
          <a:xfrm>
            <a:off x="10470960" y="1962744"/>
            <a:ext cx="165110" cy="307777"/>
          </a:xfrm>
          <a:prstGeom prst="rect">
            <a:avLst/>
          </a:prstGeom>
          <a:noFill/>
        </p:spPr>
        <p:txBody>
          <a:bodyPr wrap="none" lIns="0" tIns="0" rIns="0" bIns="0" rtlCol="0">
            <a:spAutoFit/>
          </a:bodyPr>
          <a:lstStyle/>
          <a:p>
            <a:pPr algn="l"/>
            <a:r>
              <a:rPr lang="en-US" sz="2000" dirty="0"/>
              <a:t>A</a:t>
            </a:r>
          </a:p>
        </p:txBody>
      </p:sp>
      <p:sp>
        <p:nvSpPr>
          <p:cNvPr id="19" name="TextBox 18">
            <a:extLst>
              <a:ext uri="{FF2B5EF4-FFF2-40B4-BE49-F238E27FC236}">
                <a16:creationId xmlns:a16="http://schemas.microsoft.com/office/drawing/2014/main" id="{EA97EA2C-1E48-4E17-A301-0D39962BECCC}"/>
              </a:ext>
            </a:extLst>
          </p:cNvPr>
          <p:cNvSpPr txBox="1"/>
          <p:nvPr/>
        </p:nvSpPr>
        <p:spPr>
          <a:xfrm>
            <a:off x="10479777" y="3740208"/>
            <a:ext cx="147476" cy="307777"/>
          </a:xfrm>
          <a:prstGeom prst="rect">
            <a:avLst/>
          </a:prstGeom>
          <a:noFill/>
        </p:spPr>
        <p:txBody>
          <a:bodyPr wrap="none" lIns="0" tIns="0" rIns="0" bIns="0" rtlCol="0">
            <a:spAutoFit/>
          </a:bodyPr>
          <a:lstStyle/>
          <a:p>
            <a:pPr algn="l"/>
            <a:r>
              <a:rPr lang="en-US" sz="2000" dirty="0"/>
              <a:t>B</a:t>
            </a:r>
          </a:p>
        </p:txBody>
      </p:sp>
      <p:sp>
        <p:nvSpPr>
          <p:cNvPr id="21" name="TextBox 20">
            <a:extLst>
              <a:ext uri="{FF2B5EF4-FFF2-40B4-BE49-F238E27FC236}">
                <a16:creationId xmlns:a16="http://schemas.microsoft.com/office/drawing/2014/main" id="{2F0FAAE0-A966-404A-83C5-1024ADEC3FC6}"/>
              </a:ext>
            </a:extLst>
          </p:cNvPr>
          <p:cNvSpPr txBox="1"/>
          <p:nvPr/>
        </p:nvSpPr>
        <p:spPr>
          <a:xfrm>
            <a:off x="10482609" y="5649304"/>
            <a:ext cx="165110" cy="307777"/>
          </a:xfrm>
          <a:prstGeom prst="rect">
            <a:avLst/>
          </a:prstGeom>
          <a:noFill/>
        </p:spPr>
        <p:txBody>
          <a:bodyPr wrap="square" lIns="0" tIns="0" rIns="0" bIns="0" rtlCol="0">
            <a:spAutoFit/>
          </a:bodyPr>
          <a:lstStyle/>
          <a:p>
            <a:pPr algn="l"/>
            <a:r>
              <a:rPr lang="en-US" sz="2000" dirty="0"/>
              <a:t>C</a:t>
            </a:r>
          </a:p>
        </p:txBody>
      </p:sp>
      <p:cxnSp>
        <p:nvCxnSpPr>
          <p:cNvPr id="23" name="Straight Arrow Connector 22">
            <a:extLst>
              <a:ext uri="{FF2B5EF4-FFF2-40B4-BE49-F238E27FC236}">
                <a16:creationId xmlns:a16="http://schemas.microsoft.com/office/drawing/2014/main" id="{355BB3B0-9F3D-4171-9688-AC3D35A6A5FD}"/>
              </a:ext>
            </a:extLst>
          </p:cNvPr>
          <p:cNvCxnSpPr>
            <a:cxnSpLocks/>
          </p:cNvCxnSpPr>
          <p:nvPr/>
        </p:nvCxnSpPr>
        <p:spPr>
          <a:xfrm flipH="1">
            <a:off x="3400586" y="1959625"/>
            <a:ext cx="5048470" cy="0"/>
          </a:xfrm>
          <a:prstGeom prst="straightConnector1">
            <a:avLst/>
          </a:prstGeom>
          <a:ln w="76200">
            <a:solidFill>
              <a:srgbClr val="FF9349"/>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B82D67D-955C-4C38-A716-B7D183D58C2D}"/>
              </a:ext>
            </a:extLst>
          </p:cNvPr>
          <p:cNvSpPr/>
          <p:nvPr/>
        </p:nvSpPr>
        <p:spPr bwMode="auto">
          <a:xfrm>
            <a:off x="10317226" y="3643240"/>
            <a:ext cx="466344" cy="457200"/>
          </a:xfrm>
          <a:prstGeom prst="ellipse">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cxnSp>
        <p:nvCxnSpPr>
          <p:cNvPr id="7" name="Connector: Elbow 6">
            <a:extLst>
              <a:ext uri="{FF2B5EF4-FFF2-40B4-BE49-F238E27FC236}">
                <a16:creationId xmlns:a16="http://schemas.microsoft.com/office/drawing/2014/main" id="{47D24720-4E33-4311-AD2A-3912D842CFD3}"/>
              </a:ext>
            </a:extLst>
          </p:cNvPr>
          <p:cNvCxnSpPr>
            <a:cxnSpLocks/>
          </p:cNvCxnSpPr>
          <p:nvPr/>
        </p:nvCxnSpPr>
        <p:spPr>
          <a:xfrm>
            <a:off x="3474720" y="2350008"/>
            <a:ext cx="4974336" cy="1563624"/>
          </a:xfrm>
          <a:prstGeom prst="bentConnector3">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C0DD759A-DF25-4FDA-B602-0E006CEDDC8A}"/>
              </a:ext>
            </a:extLst>
          </p:cNvPr>
          <p:cNvCxnSpPr>
            <a:cxnSpLocks/>
          </p:cNvCxnSpPr>
          <p:nvPr/>
        </p:nvCxnSpPr>
        <p:spPr>
          <a:xfrm rot="16200000" flipV="1">
            <a:off x="10724921" y="2175281"/>
            <a:ext cx="827736" cy="710438"/>
          </a:xfrm>
          <a:prstGeom prst="bentConnector3">
            <a:avLst>
              <a:gd name="adj1" fmla="val 100816"/>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6033FE43-D552-4DB2-962D-E7BB0A1E00C9}"/>
              </a:ext>
            </a:extLst>
          </p:cNvPr>
          <p:cNvCxnSpPr>
            <a:cxnSpLocks/>
            <a:endCxn id="9" idx="6"/>
          </p:cNvCxnSpPr>
          <p:nvPr/>
        </p:nvCxnSpPr>
        <p:spPr>
          <a:xfrm rot="5400000">
            <a:off x="10675053" y="3052885"/>
            <a:ext cx="927472" cy="710438"/>
          </a:xfrm>
          <a:prstGeom prst="bentConnector2">
            <a:avLst/>
          </a:prstGeom>
          <a:ln w="76200">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DE7A3C0-8FD7-4603-8C62-ECF98B62526D}"/>
              </a:ext>
            </a:extLst>
          </p:cNvPr>
          <p:cNvSpPr txBox="1"/>
          <p:nvPr/>
        </p:nvSpPr>
        <p:spPr>
          <a:xfrm>
            <a:off x="584200" y="4682581"/>
            <a:ext cx="1387496" cy="1538883"/>
          </a:xfrm>
          <a:prstGeom prst="rect">
            <a:avLst/>
          </a:prstGeom>
          <a:noFill/>
        </p:spPr>
        <p:txBody>
          <a:bodyPr wrap="none" lIns="0" tIns="0" rIns="0" bIns="0" rtlCol="0">
            <a:spAutoFit/>
          </a:bodyPr>
          <a:lstStyle/>
          <a:p>
            <a:pPr algn="l"/>
            <a:r>
              <a:rPr lang="en-US" sz="2000" dirty="0"/>
              <a:t>Preference:</a:t>
            </a:r>
          </a:p>
          <a:p>
            <a:pPr algn="l"/>
            <a:endParaRPr lang="en-US" sz="2000" dirty="0"/>
          </a:p>
          <a:p>
            <a:pPr marL="342900" indent="-342900" algn="l">
              <a:buFont typeface="Arial" panose="020B0604020202020204" pitchFamily="34" charset="0"/>
              <a:buChar char="•"/>
            </a:pPr>
            <a:r>
              <a:rPr lang="en-US" sz="2000" dirty="0"/>
              <a:t>Region A</a:t>
            </a:r>
          </a:p>
          <a:p>
            <a:pPr marL="342900" indent="-342900" algn="l">
              <a:buFont typeface="Arial" panose="020B0604020202020204" pitchFamily="34" charset="0"/>
              <a:buChar char="•"/>
            </a:pPr>
            <a:r>
              <a:rPr lang="en-US" sz="2000" dirty="0"/>
              <a:t>Region C</a:t>
            </a:r>
          </a:p>
          <a:p>
            <a:pPr marL="342900" indent="-342900" algn="l">
              <a:buFont typeface="Arial" panose="020B0604020202020204" pitchFamily="34" charset="0"/>
              <a:buChar char="•"/>
            </a:pPr>
            <a:r>
              <a:rPr lang="en-US" sz="2000" dirty="0"/>
              <a:t>Region B</a:t>
            </a:r>
          </a:p>
        </p:txBody>
      </p:sp>
    </p:spTree>
    <p:extLst>
      <p:ext uri="{BB962C8B-B14F-4D97-AF65-F5344CB8AC3E}">
        <p14:creationId xmlns:p14="http://schemas.microsoft.com/office/powerpoint/2010/main" val="1710861092"/>
      </p:ext>
    </p:extLst>
  </p:cSld>
  <p:clrMapOvr>
    <a:masterClrMapping/>
  </p:clrMapOvr>
  <p:transition advTm="27105">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F851BB1-2706-44F2-BB20-F6233F02F76C}"/>
              </a:ext>
            </a:extLst>
          </p:cNvPr>
          <p:cNvSpPr/>
          <p:nvPr/>
        </p:nvSpPr>
        <p:spPr>
          <a:xfrm>
            <a:off x="7759816" y="2410135"/>
            <a:ext cx="1602297" cy="2902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4A7319C-D440-48AD-812C-71F23C7D9ACF}"/>
              </a:ext>
            </a:extLst>
          </p:cNvPr>
          <p:cNvSpPr/>
          <p:nvPr/>
        </p:nvSpPr>
        <p:spPr>
          <a:xfrm>
            <a:off x="8338954" y="2854755"/>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9" name="Oval 8">
            <a:extLst>
              <a:ext uri="{FF2B5EF4-FFF2-40B4-BE49-F238E27FC236}">
                <a16:creationId xmlns:a16="http://schemas.microsoft.com/office/drawing/2014/main" id="{D1409C57-6861-48D2-9506-D071D7AC96F3}"/>
              </a:ext>
            </a:extLst>
          </p:cNvPr>
          <p:cNvSpPr/>
          <p:nvPr/>
        </p:nvSpPr>
        <p:spPr>
          <a:xfrm>
            <a:off x="8137620" y="3385884"/>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1" name="Oval 10">
            <a:extLst>
              <a:ext uri="{FF2B5EF4-FFF2-40B4-BE49-F238E27FC236}">
                <a16:creationId xmlns:a16="http://schemas.microsoft.com/office/drawing/2014/main" id="{589FF9D9-8907-4C1C-8B59-E60349B525D6}"/>
              </a:ext>
            </a:extLst>
          </p:cNvPr>
          <p:cNvSpPr/>
          <p:nvPr/>
        </p:nvSpPr>
        <p:spPr>
          <a:xfrm>
            <a:off x="8137621" y="3973117"/>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3" name="Oval 12">
            <a:extLst>
              <a:ext uri="{FF2B5EF4-FFF2-40B4-BE49-F238E27FC236}">
                <a16:creationId xmlns:a16="http://schemas.microsoft.com/office/drawing/2014/main" id="{CE682157-7318-469D-9699-FBA0C5EAB085}"/>
              </a:ext>
            </a:extLst>
          </p:cNvPr>
          <p:cNvSpPr/>
          <p:nvPr/>
        </p:nvSpPr>
        <p:spPr>
          <a:xfrm>
            <a:off x="8380602" y="4523820"/>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38" name="TextBox 37">
            <a:extLst>
              <a:ext uri="{FF2B5EF4-FFF2-40B4-BE49-F238E27FC236}">
                <a16:creationId xmlns:a16="http://schemas.microsoft.com/office/drawing/2014/main" id="{B6C044F6-B03B-45F9-8EEC-D750226F502C}"/>
              </a:ext>
            </a:extLst>
          </p:cNvPr>
          <p:cNvSpPr txBox="1"/>
          <p:nvPr/>
        </p:nvSpPr>
        <p:spPr>
          <a:xfrm>
            <a:off x="8088494" y="1894014"/>
            <a:ext cx="944939" cy="369332"/>
          </a:xfrm>
          <a:prstGeom prst="rect">
            <a:avLst/>
          </a:prstGeom>
          <a:noFill/>
        </p:spPr>
        <p:txBody>
          <a:bodyPr wrap="none" rtlCol="0">
            <a:spAutoFit/>
          </a:bodyPr>
          <a:lstStyle/>
          <a:p>
            <a:r>
              <a:rPr lang="en-US" dirty="0"/>
              <a:t>Replicas</a:t>
            </a:r>
          </a:p>
        </p:txBody>
      </p:sp>
      <p:pic>
        <p:nvPicPr>
          <p:cNvPr id="49" name="Graphic 48" descr="Web design outline">
            <a:extLst>
              <a:ext uri="{FF2B5EF4-FFF2-40B4-BE49-F238E27FC236}">
                <a16:creationId xmlns:a16="http://schemas.microsoft.com/office/drawing/2014/main" id="{440AEAAE-052D-46F4-AB2F-FDD0AA258A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7742" y="3202276"/>
            <a:ext cx="1317268" cy="1317268"/>
          </a:xfrm>
          <a:prstGeom prst="rect">
            <a:avLst/>
          </a:prstGeom>
        </p:spPr>
      </p:pic>
      <p:sp>
        <p:nvSpPr>
          <p:cNvPr id="4" name="Arrow: Right 3">
            <a:extLst>
              <a:ext uri="{FF2B5EF4-FFF2-40B4-BE49-F238E27FC236}">
                <a16:creationId xmlns:a16="http://schemas.microsoft.com/office/drawing/2014/main" id="{5F25C302-5664-4D59-A25B-68120DCFF321}"/>
              </a:ext>
            </a:extLst>
          </p:cNvPr>
          <p:cNvSpPr/>
          <p:nvPr/>
        </p:nvSpPr>
        <p:spPr>
          <a:xfrm>
            <a:off x="2315361" y="3321533"/>
            <a:ext cx="5355680" cy="1082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4ACAD9B-A8F3-4115-949E-41C7A386E164}"/>
              </a:ext>
            </a:extLst>
          </p:cNvPr>
          <p:cNvSpPr txBox="1"/>
          <p:nvPr/>
        </p:nvSpPr>
        <p:spPr>
          <a:xfrm>
            <a:off x="4271803" y="3136867"/>
            <a:ext cx="534185" cy="369332"/>
          </a:xfrm>
          <a:prstGeom prst="rect">
            <a:avLst/>
          </a:prstGeom>
          <a:noFill/>
        </p:spPr>
        <p:txBody>
          <a:bodyPr wrap="none" rtlCol="0">
            <a:spAutoFit/>
          </a:bodyPr>
          <a:lstStyle/>
          <a:p>
            <a:r>
              <a:rPr lang="en-US" dirty="0"/>
              <a:t>TCP</a:t>
            </a:r>
          </a:p>
        </p:txBody>
      </p:sp>
      <p:sp>
        <p:nvSpPr>
          <p:cNvPr id="2" name="Title 1">
            <a:extLst>
              <a:ext uri="{FF2B5EF4-FFF2-40B4-BE49-F238E27FC236}">
                <a16:creationId xmlns:a16="http://schemas.microsoft.com/office/drawing/2014/main" id="{664A3EF7-5470-4C85-B40F-A9308877780D}"/>
              </a:ext>
            </a:extLst>
          </p:cNvPr>
          <p:cNvSpPr>
            <a:spLocks noGrp="1"/>
          </p:cNvSpPr>
          <p:nvPr>
            <p:ph type="title"/>
          </p:nvPr>
        </p:nvSpPr>
        <p:spPr/>
        <p:txBody>
          <a:bodyPr/>
          <a:lstStyle/>
          <a:p>
            <a:r>
              <a:rPr lang="en-US" dirty="0"/>
              <a:t>Connectivity mode</a:t>
            </a:r>
            <a:r>
              <a:rPr lang="es-AR" dirty="0"/>
              <a:t> - Direct</a:t>
            </a:r>
          </a:p>
        </p:txBody>
      </p:sp>
    </p:spTree>
    <p:extLst>
      <p:ext uri="{BB962C8B-B14F-4D97-AF65-F5344CB8AC3E}">
        <p14:creationId xmlns:p14="http://schemas.microsoft.com/office/powerpoint/2010/main" val="881271977"/>
      </p:ext>
    </p:extLst>
  </p:cSld>
  <p:clrMapOvr>
    <a:masterClrMapping/>
  </p:clrMapOvr>
  <p:transition advTm="18364">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dirty="0"/>
              <a:t>Session consistency</a:t>
            </a:r>
            <a:endParaRPr lang="es-AR" dirty="0"/>
          </a:p>
        </p:txBody>
      </p:sp>
      <p:sp>
        <p:nvSpPr>
          <p:cNvPr id="11" name="Rectangle 10">
            <a:extLst>
              <a:ext uri="{FF2B5EF4-FFF2-40B4-BE49-F238E27FC236}">
                <a16:creationId xmlns:a16="http://schemas.microsoft.com/office/drawing/2014/main" id="{2A227BCE-F7AB-4F9F-BFD3-AE102407DEC2}"/>
              </a:ext>
            </a:extLst>
          </p:cNvPr>
          <p:cNvSpPr/>
          <p:nvPr/>
        </p:nvSpPr>
        <p:spPr bwMode="auto">
          <a:xfrm>
            <a:off x="8263375" y="1103930"/>
            <a:ext cx="2100649" cy="55803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3" name="Graphic 2">
            <a:extLst>
              <a:ext uri="{FF2B5EF4-FFF2-40B4-BE49-F238E27FC236}">
                <a16:creationId xmlns:a16="http://schemas.microsoft.com/office/drawing/2014/main" id="{B639D91E-81B2-430D-8C91-76767CE95F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42356" y="1445291"/>
            <a:ext cx="1342685" cy="1342685"/>
          </a:xfrm>
          <a:prstGeom prst="rect">
            <a:avLst/>
          </a:prstGeom>
        </p:spPr>
      </p:pic>
      <p:pic>
        <p:nvPicPr>
          <p:cNvPr id="5" name="Graphic 4">
            <a:extLst>
              <a:ext uri="{FF2B5EF4-FFF2-40B4-BE49-F238E27FC236}">
                <a16:creationId xmlns:a16="http://schemas.microsoft.com/office/drawing/2014/main" id="{EDFBE112-79BA-4DD0-9699-825AA118E9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3149325"/>
            <a:ext cx="1533256" cy="1533256"/>
          </a:xfrm>
          <a:prstGeom prst="rect">
            <a:avLst/>
          </a:prstGeom>
        </p:spPr>
      </p:pic>
      <p:pic>
        <p:nvPicPr>
          <p:cNvPr id="13" name="Graphic 12" descr="Web design outline">
            <a:extLst>
              <a:ext uri="{FF2B5EF4-FFF2-40B4-BE49-F238E27FC236}">
                <a16:creationId xmlns:a16="http://schemas.microsoft.com/office/drawing/2014/main" id="{F56A5A98-A4B7-4E4E-B412-8F4CA96C34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83317" y="1470708"/>
            <a:ext cx="1317268" cy="1317268"/>
          </a:xfrm>
          <a:prstGeom prst="rect">
            <a:avLst/>
          </a:prstGeom>
        </p:spPr>
      </p:pic>
      <p:pic>
        <p:nvPicPr>
          <p:cNvPr id="4" name="Graphic 3">
            <a:extLst>
              <a:ext uri="{FF2B5EF4-FFF2-40B4-BE49-F238E27FC236}">
                <a16:creationId xmlns:a16="http://schemas.microsoft.com/office/drawing/2014/main" id="{441CC991-AD37-4A38-8399-00E4181A3D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5036565"/>
            <a:ext cx="1533256" cy="1533256"/>
          </a:xfrm>
          <a:prstGeom prst="rect">
            <a:avLst/>
          </a:prstGeom>
        </p:spPr>
      </p:pic>
      <p:sp>
        <p:nvSpPr>
          <p:cNvPr id="17" name="TextBox 16">
            <a:extLst>
              <a:ext uri="{FF2B5EF4-FFF2-40B4-BE49-F238E27FC236}">
                <a16:creationId xmlns:a16="http://schemas.microsoft.com/office/drawing/2014/main" id="{562F2525-6CEE-4BB3-9C4F-2C4B8B0F2E3D}"/>
              </a:ext>
            </a:extLst>
          </p:cNvPr>
          <p:cNvSpPr txBox="1"/>
          <p:nvPr/>
        </p:nvSpPr>
        <p:spPr>
          <a:xfrm>
            <a:off x="10470960" y="1962744"/>
            <a:ext cx="165110" cy="307777"/>
          </a:xfrm>
          <a:prstGeom prst="rect">
            <a:avLst/>
          </a:prstGeom>
          <a:noFill/>
        </p:spPr>
        <p:txBody>
          <a:bodyPr wrap="none" lIns="0" tIns="0" rIns="0" bIns="0" rtlCol="0">
            <a:spAutoFit/>
          </a:bodyPr>
          <a:lstStyle/>
          <a:p>
            <a:pPr algn="l"/>
            <a:r>
              <a:rPr lang="en-US" sz="2000" dirty="0"/>
              <a:t>A</a:t>
            </a:r>
          </a:p>
        </p:txBody>
      </p:sp>
      <p:sp>
        <p:nvSpPr>
          <p:cNvPr id="19" name="TextBox 18">
            <a:extLst>
              <a:ext uri="{FF2B5EF4-FFF2-40B4-BE49-F238E27FC236}">
                <a16:creationId xmlns:a16="http://schemas.microsoft.com/office/drawing/2014/main" id="{EA97EA2C-1E48-4E17-A301-0D39962BECCC}"/>
              </a:ext>
            </a:extLst>
          </p:cNvPr>
          <p:cNvSpPr txBox="1"/>
          <p:nvPr/>
        </p:nvSpPr>
        <p:spPr>
          <a:xfrm>
            <a:off x="10479777" y="3740208"/>
            <a:ext cx="147476" cy="307777"/>
          </a:xfrm>
          <a:prstGeom prst="rect">
            <a:avLst/>
          </a:prstGeom>
          <a:noFill/>
        </p:spPr>
        <p:txBody>
          <a:bodyPr wrap="none" lIns="0" tIns="0" rIns="0" bIns="0" rtlCol="0">
            <a:spAutoFit/>
          </a:bodyPr>
          <a:lstStyle/>
          <a:p>
            <a:pPr algn="l"/>
            <a:r>
              <a:rPr lang="en-US" sz="2000" dirty="0"/>
              <a:t>B</a:t>
            </a:r>
          </a:p>
        </p:txBody>
      </p:sp>
      <p:sp>
        <p:nvSpPr>
          <p:cNvPr id="21" name="TextBox 20">
            <a:extLst>
              <a:ext uri="{FF2B5EF4-FFF2-40B4-BE49-F238E27FC236}">
                <a16:creationId xmlns:a16="http://schemas.microsoft.com/office/drawing/2014/main" id="{2F0FAAE0-A966-404A-83C5-1024ADEC3FC6}"/>
              </a:ext>
            </a:extLst>
          </p:cNvPr>
          <p:cNvSpPr txBox="1"/>
          <p:nvPr/>
        </p:nvSpPr>
        <p:spPr>
          <a:xfrm>
            <a:off x="10482609" y="5649304"/>
            <a:ext cx="165110" cy="307777"/>
          </a:xfrm>
          <a:prstGeom prst="rect">
            <a:avLst/>
          </a:prstGeom>
          <a:noFill/>
        </p:spPr>
        <p:txBody>
          <a:bodyPr wrap="square" lIns="0" tIns="0" rIns="0" bIns="0" rtlCol="0">
            <a:spAutoFit/>
          </a:bodyPr>
          <a:lstStyle/>
          <a:p>
            <a:pPr algn="l"/>
            <a:r>
              <a:rPr lang="en-US" sz="2000" dirty="0"/>
              <a:t>C</a:t>
            </a:r>
          </a:p>
        </p:txBody>
      </p:sp>
      <p:cxnSp>
        <p:nvCxnSpPr>
          <p:cNvPr id="23" name="Straight Arrow Connector 22">
            <a:extLst>
              <a:ext uri="{FF2B5EF4-FFF2-40B4-BE49-F238E27FC236}">
                <a16:creationId xmlns:a16="http://schemas.microsoft.com/office/drawing/2014/main" id="{355BB3B0-9F3D-4171-9688-AC3D35A6A5FD}"/>
              </a:ext>
            </a:extLst>
          </p:cNvPr>
          <p:cNvCxnSpPr>
            <a:cxnSpLocks/>
          </p:cNvCxnSpPr>
          <p:nvPr/>
        </p:nvCxnSpPr>
        <p:spPr>
          <a:xfrm flipH="1">
            <a:off x="3400586" y="1959625"/>
            <a:ext cx="5048470" cy="0"/>
          </a:xfrm>
          <a:prstGeom prst="straightConnector1">
            <a:avLst/>
          </a:prstGeom>
          <a:ln w="76200">
            <a:solidFill>
              <a:srgbClr val="FF9349"/>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B82D67D-955C-4C38-A716-B7D183D58C2D}"/>
              </a:ext>
            </a:extLst>
          </p:cNvPr>
          <p:cNvSpPr/>
          <p:nvPr/>
        </p:nvSpPr>
        <p:spPr bwMode="auto">
          <a:xfrm>
            <a:off x="10317226" y="3643240"/>
            <a:ext cx="466344" cy="457200"/>
          </a:xfrm>
          <a:prstGeom prst="ellipse">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cxnSp>
        <p:nvCxnSpPr>
          <p:cNvPr id="7" name="Connector: Elbow 6">
            <a:extLst>
              <a:ext uri="{FF2B5EF4-FFF2-40B4-BE49-F238E27FC236}">
                <a16:creationId xmlns:a16="http://schemas.microsoft.com/office/drawing/2014/main" id="{47D24720-4E33-4311-AD2A-3912D842CFD3}"/>
              </a:ext>
            </a:extLst>
          </p:cNvPr>
          <p:cNvCxnSpPr>
            <a:cxnSpLocks/>
          </p:cNvCxnSpPr>
          <p:nvPr/>
        </p:nvCxnSpPr>
        <p:spPr>
          <a:xfrm>
            <a:off x="3474720" y="2350008"/>
            <a:ext cx="4974336" cy="1563624"/>
          </a:xfrm>
          <a:prstGeom prst="bentConnector3">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5B5A005-5655-4435-B87B-5CB0B4CFC5ED}"/>
              </a:ext>
            </a:extLst>
          </p:cNvPr>
          <p:cNvSpPr txBox="1"/>
          <p:nvPr/>
        </p:nvSpPr>
        <p:spPr>
          <a:xfrm>
            <a:off x="6092619" y="3429000"/>
            <a:ext cx="1718932" cy="307777"/>
          </a:xfrm>
          <a:prstGeom prst="rect">
            <a:avLst/>
          </a:prstGeom>
          <a:noFill/>
        </p:spPr>
        <p:txBody>
          <a:bodyPr wrap="none" lIns="0" tIns="0" rIns="0" bIns="0" rtlCol="0">
            <a:spAutoFit/>
          </a:bodyPr>
          <a:lstStyle/>
          <a:p>
            <a:pPr algn="l"/>
            <a:r>
              <a:rPr lang="en-US" sz="2000" dirty="0" err="1"/>
              <a:t>SessionToken</a:t>
            </a:r>
            <a:r>
              <a:rPr lang="en-US" sz="2000" dirty="0"/>
              <a:t> 2</a:t>
            </a:r>
          </a:p>
        </p:txBody>
      </p:sp>
      <p:sp>
        <p:nvSpPr>
          <p:cNvPr id="10" name="TextBox 9">
            <a:extLst>
              <a:ext uri="{FF2B5EF4-FFF2-40B4-BE49-F238E27FC236}">
                <a16:creationId xmlns:a16="http://schemas.microsoft.com/office/drawing/2014/main" id="{8C171BD7-BFD5-4B71-8FCB-52A57BD4C5E3}"/>
              </a:ext>
            </a:extLst>
          </p:cNvPr>
          <p:cNvSpPr txBox="1"/>
          <p:nvPr/>
        </p:nvSpPr>
        <p:spPr>
          <a:xfrm>
            <a:off x="10772004" y="3335463"/>
            <a:ext cx="496931" cy="307777"/>
          </a:xfrm>
          <a:prstGeom prst="rect">
            <a:avLst/>
          </a:prstGeom>
          <a:noFill/>
        </p:spPr>
        <p:txBody>
          <a:bodyPr wrap="none" lIns="0" tIns="0" rIns="0" bIns="0" rtlCol="0">
            <a:spAutoFit/>
          </a:bodyPr>
          <a:lstStyle/>
          <a:p>
            <a:pPr algn="l"/>
            <a:r>
              <a:rPr lang="en-US" sz="2000" dirty="0"/>
              <a:t>TR 2</a:t>
            </a:r>
          </a:p>
        </p:txBody>
      </p:sp>
      <p:sp>
        <p:nvSpPr>
          <p:cNvPr id="12" name="TextBox 11">
            <a:extLst>
              <a:ext uri="{FF2B5EF4-FFF2-40B4-BE49-F238E27FC236}">
                <a16:creationId xmlns:a16="http://schemas.microsoft.com/office/drawing/2014/main" id="{76D19A3E-C450-4D39-A4D5-3F6F11790E80}"/>
              </a:ext>
            </a:extLst>
          </p:cNvPr>
          <p:cNvSpPr txBox="1"/>
          <p:nvPr/>
        </p:nvSpPr>
        <p:spPr>
          <a:xfrm>
            <a:off x="10739810" y="1571648"/>
            <a:ext cx="496931" cy="307777"/>
          </a:xfrm>
          <a:prstGeom prst="rect">
            <a:avLst/>
          </a:prstGeom>
          <a:noFill/>
        </p:spPr>
        <p:txBody>
          <a:bodyPr wrap="none" lIns="0" tIns="0" rIns="0" bIns="0" rtlCol="0">
            <a:spAutoFit/>
          </a:bodyPr>
          <a:lstStyle/>
          <a:p>
            <a:pPr algn="l"/>
            <a:r>
              <a:rPr lang="en-US" sz="2000" dirty="0"/>
              <a:t>TR 1</a:t>
            </a:r>
          </a:p>
        </p:txBody>
      </p:sp>
      <p:sp>
        <p:nvSpPr>
          <p:cNvPr id="8" name="TextBox 7">
            <a:extLst>
              <a:ext uri="{FF2B5EF4-FFF2-40B4-BE49-F238E27FC236}">
                <a16:creationId xmlns:a16="http://schemas.microsoft.com/office/drawing/2014/main" id="{EB1E9ABE-B96B-4449-AC9E-7790C590655B}"/>
              </a:ext>
            </a:extLst>
          </p:cNvPr>
          <p:cNvSpPr txBox="1"/>
          <p:nvPr/>
        </p:nvSpPr>
        <p:spPr>
          <a:xfrm>
            <a:off x="584200" y="4682581"/>
            <a:ext cx="1387496" cy="1538883"/>
          </a:xfrm>
          <a:prstGeom prst="rect">
            <a:avLst/>
          </a:prstGeom>
          <a:noFill/>
        </p:spPr>
        <p:txBody>
          <a:bodyPr wrap="none" lIns="0" tIns="0" rIns="0" bIns="0" rtlCol="0">
            <a:spAutoFit/>
          </a:bodyPr>
          <a:lstStyle/>
          <a:p>
            <a:pPr algn="l"/>
            <a:r>
              <a:rPr lang="en-US" sz="2000" dirty="0"/>
              <a:t>Preference:</a:t>
            </a:r>
          </a:p>
          <a:p>
            <a:pPr algn="l"/>
            <a:endParaRPr lang="en-US" sz="2000" dirty="0"/>
          </a:p>
          <a:p>
            <a:pPr marL="342900" indent="-342900" algn="l">
              <a:buFont typeface="Arial" panose="020B0604020202020204" pitchFamily="34" charset="0"/>
              <a:buChar char="•"/>
            </a:pPr>
            <a:r>
              <a:rPr lang="en-US" sz="2000" dirty="0"/>
              <a:t>Region A</a:t>
            </a:r>
          </a:p>
          <a:p>
            <a:pPr marL="342900" indent="-342900" algn="l">
              <a:buFont typeface="Arial" panose="020B0604020202020204" pitchFamily="34" charset="0"/>
              <a:buChar char="•"/>
            </a:pPr>
            <a:r>
              <a:rPr lang="en-US" sz="2000" dirty="0"/>
              <a:t>Region C</a:t>
            </a:r>
          </a:p>
          <a:p>
            <a:pPr marL="342900" indent="-342900" algn="l">
              <a:buFont typeface="Arial" panose="020B0604020202020204" pitchFamily="34" charset="0"/>
              <a:buChar char="•"/>
            </a:pPr>
            <a:r>
              <a:rPr lang="en-US" sz="2000" dirty="0"/>
              <a:t>Region B</a:t>
            </a:r>
          </a:p>
        </p:txBody>
      </p:sp>
    </p:spTree>
    <p:extLst>
      <p:ext uri="{BB962C8B-B14F-4D97-AF65-F5344CB8AC3E}">
        <p14:creationId xmlns:p14="http://schemas.microsoft.com/office/powerpoint/2010/main" val="300506205"/>
      </p:ext>
    </p:extLst>
  </p:cSld>
  <p:clrMapOvr>
    <a:masterClrMapping/>
  </p:clrMapOvr>
  <p:transition advTm="22282">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dirty="0"/>
              <a:t>Session consistency</a:t>
            </a:r>
            <a:endParaRPr lang="es-AR" dirty="0"/>
          </a:p>
        </p:txBody>
      </p:sp>
      <p:sp>
        <p:nvSpPr>
          <p:cNvPr id="11" name="Rectangle 10">
            <a:extLst>
              <a:ext uri="{FF2B5EF4-FFF2-40B4-BE49-F238E27FC236}">
                <a16:creationId xmlns:a16="http://schemas.microsoft.com/office/drawing/2014/main" id="{2A227BCE-F7AB-4F9F-BFD3-AE102407DEC2}"/>
              </a:ext>
            </a:extLst>
          </p:cNvPr>
          <p:cNvSpPr/>
          <p:nvPr/>
        </p:nvSpPr>
        <p:spPr bwMode="auto">
          <a:xfrm>
            <a:off x="8263375" y="1103930"/>
            <a:ext cx="2100649" cy="55803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3" name="Graphic 2">
            <a:extLst>
              <a:ext uri="{FF2B5EF4-FFF2-40B4-BE49-F238E27FC236}">
                <a16:creationId xmlns:a16="http://schemas.microsoft.com/office/drawing/2014/main" id="{B639D91E-81B2-430D-8C91-76767CE95F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42356" y="1445291"/>
            <a:ext cx="1342685" cy="1342685"/>
          </a:xfrm>
          <a:prstGeom prst="rect">
            <a:avLst/>
          </a:prstGeom>
        </p:spPr>
      </p:pic>
      <p:pic>
        <p:nvPicPr>
          <p:cNvPr id="5" name="Graphic 4">
            <a:extLst>
              <a:ext uri="{FF2B5EF4-FFF2-40B4-BE49-F238E27FC236}">
                <a16:creationId xmlns:a16="http://schemas.microsoft.com/office/drawing/2014/main" id="{EDFBE112-79BA-4DD0-9699-825AA118E9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3149325"/>
            <a:ext cx="1533256" cy="1533256"/>
          </a:xfrm>
          <a:prstGeom prst="rect">
            <a:avLst/>
          </a:prstGeom>
        </p:spPr>
      </p:pic>
      <p:pic>
        <p:nvPicPr>
          <p:cNvPr id="13" name="Graphic 12" descr="Web design outline">
            <a:extLst>
              <a:ext uri="{FF2B5EF4-FFF2-40B4-BE49-F238E27FC236}">
                <a16:creationId xmlns:a16="http://schemas.microsoft.com/office/drawing/2014/main" id="{F56A5A98-A4B7-4E4E-B412-8F4CA96C34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83317" y="1470708"/>
            <a:ext cx="1317268" cy="1317268"/>
          </a:xfrm>
          <a:prstGeom prst="rect">
            <a:avLst/>
          </a:prstGeom>
        </p:spPr>
      </p:pic>
      <p:pic>
        <p:nvPicPr>
          <p:cNvPr id="4" name="Graphic 3">
            <a:extLst>
              <a:ext uri="{FF2B5EF4-FFF2-40B4-BE49-F238E27FC236}">
                <a16:creationId xmlns:a16="http://schemas.microsoft.com/office/drawing/2014/main" id="{441CC991-AD37-4A38-8399-00E4181A3D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5036565"/>
            <a:ext cx="1533256" cy="1533256"/>
          </a:xfrm>
          <a:prstGeom prst="rect">
            <a:avLst/>
          </a:prstGeom>
        </p:spPr>
      </p:pic>
      <p:sp>
        <p:nvSpPr>
          <p:cNvPr id="17" name="TextBox 16">
            <a:extLst>
              <a:ext uri="{FF2B5EF4-FFF2-40B4-BE49-F238E27FC236}">
                <a16:creationId xmlns:a16="http://schemas.microsoft.com/office/drawing/2014/main" id="{562F2525-6CEE-4BB3-9C4F-2C4B8B0F2E3D}"/>
              </a:ext>
            </a:extLst>
          </p:cNvPr>
          <p:cNvSpPr txBox="1"/>
          <p:nvPr/>
        </p:nvSpPr>
        <p:spPr>
          <a:xfrm>
            <a:off x="10470960" y="1962744"/>
            <a:ext cx="165110" cy="307777"/>
          </a:xfrm>
          <a:prstGeom prst="rect">
            <a:avLst/>
          </a:prstGeom>
          <a:noFill/>
        </p:spPr>
        <p:txBody>
          <a:bodyPr wrap="none" lIns="0" tIns="0" rIns="0" bIns="0" rtlCol="0">
            <a:spAutoFit/>
          </a:bodyPr>
          <a:lstStyle/>
          <a:p>
            <a:pPr algn="l"/>
            <a:r>
              <a:rPr lang="en-US" sz="2000" dirty="0"/>
              <a:t>A</a:t>
            </a:r>
          </a:p>
        </p:txBody>
      </p:sp>
      <p:sp>
        <p:nvSpPr>
          <p:cNvPr id="19" name="TextBox 18">
            <a:extLst>
              <a:ext uri="{FF2B5EF4-FFF2-40B4-BE49-F238E27FC236}">
                <a16:creationId xmlns:a16="http://schemas.microsoft.com/office/drawing/2014/main" id="{EA97EA2C-1E48-4E17-A301-0D39962BECCC}"/>
              </a:ext>
            </a:extLst>
          </p:cNvPr>
          <p:cNvSpPr txBox="1"/>
          <p:nvPr/>
        </p:nvSpPr>
        <p:spPr>
          <a:xfrm>
            <a:off x="10479777" y="3740208"/>
            <a:ext cx="147476" cy="307777"/>
          </a:xfrm>
          <a:prstGeom prst="rect">
            <a:avLst/>
          </a:prstGeom>
          <a:noFill/>
        </p:spPr>
        <p:txBody>
          <a:bodyPr wrap="none" lIns="0" tIns="0" rIns="0" bIns="0" rtlCol="0">
            <a:spAutoFit/>
          </a:bodyPr>
          <a:lstStyle/>
          <a:p>
            <a:pPr algn="l"/>
            <a:r>
              <a:rPr lang="en-US" sz="2000" dirty="0"/>
              <a:t>B</a:t>
            </a:r>
          </a:p>
        </p:txBody>
      </p:sp>
      <p:sp>
        <p:nvSpPr>
          <p:cNvPr id="21" name="TextBox 20">
            <a:extLst>
              <a:ext uri="{FF2B5EF4-FFF2-40B4-BE49-F238E27FC236}">
                <a16:creationId xmlns:a16="http://schemas.microsoft.com/office/drawing/2014/main" id="{2F0FAAE0-A966-404A-83C5-1024ADEC3FC6}"/>
              </a:ext>
            </a:extLst>
          </p:cNvPr>
          <p:cNvSpPr txBox="1"/>
          <p:nvPr/>
        </p:nvSpPr>
        <p:spPr>
          <a:xfrm>
            <a:off x="10482609" y="5649304"/>
            <a:ext cx="165110" cy="307777"/>
          </a:xfrm>
          <a:prstGeom prst="rect">
            <a:avLst/>
          </a:prstGeom>
          <a:noFill/>
        </p:spPr>
        <p:txBody>
          <a:bodyPr wrap="square" lIns="0" tIns="0" rIns="0" bIns="0" rtlCol="0">
            <a:spAutoFit/>
          </a:bodyPr>
          <a:lstStyle/>
          <a:p>
            <a:pPr algn="l"/>
            <a:r>
              <a:rPr lang="en-US" sz="2000" dirty="0"/>
              <a:t>C</a:t>
            </a:r>
          </a:p>
        </p:txBody>
      </p:sp>
      <p:cxnSp>
        <p:nvCxnSpPr>
          <p:cNvPr id="23" name="Straight Arrow Connector 22">
            <a:extLst>
              <a:ext uri="{FF2B5EF4-FFF2-40B4-BE49-F238E27FC236}">
                <a16:creationId xmlns:a16="http://schemas.microsoft.com/office/drawing/2014/main" id="{355BB3B0-9F3D-4171-9688-AC3D35A6A5FD}"/>
              </a:ext>
            </a:extLst>
          </p:cNvPr>
          <p:cNvCxnSpPr>
            <a:cxnSpLocks/>
          </p:cNvCxnSpPr>
          <p:nvPr/>
        </p:nvCxnSpPr>
        <p:spPr>
          <a:xfrm flipH="1">
            <a:off x="3400586" y="1959625"/>
            <a:ext cx="5048470" cy="0"/>
          </a:xfrm>
          <a:prstGeom prst="straightConnector1">
            <a:avLst/>
          </a:prstGeom>
          <a:ln w="76200">
            <a:solidFill>
              <a:srgbClr val="FF9349"/>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B82D67D-955C-4C38-A716-B7D183D58C2D}"/>
              </a:ext>
            </a:extLst>
          </p:cNvPr>
          <p:cNvSpPr/>
          <p:nvPr/>
        </p:nvSpPr>
        <p:spPr bwMode="auto">
          <a:xfrm>
            <a:off x="10317226" y="3643240"/>
            <a:ext cx="466344" cy="457200"/>
          </a:xfrm>
          <a:prstGeom prst="ellipse">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cxnSp>
        <p:nvCxnSpPr>
          <p:cNvPr id="7" name="Connector: Elbow 6">
            <a:extLst>
              <a:ext uri="{FF2B5EF4-FFF2-40B4-BE49-F238E27FC236}">
                <a16:creationId xmlns:a16="http://schemas.microsoft.com/office/drawing/2014/main" id="{47D24720-4E33-4311-AD2A-3912D842CFD3}"/>
              </a:ext>
            </a:extLst>
          </p:cNvPr>
          <p:cNvCxnSpPr>
            <a:cxnSpLocks/>
          </p:cNvCxnSpPr>
          <p:nvPr/>
        </p:nvCxnSpPr>
        <p:spPr>
          <a:xfrm>
            <a:off x="3474720" y="2350008"/>
            <a:ext cx="4974336" cy="1563624"/>
          </a:xfrm>
          <a:prstGeom prst="bentConnector3">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5B5A005-5655-4435-B87B-5CB0B4CFC5ED}"/>
              </a:ext>
            </a:extLst>
          </p:cNvPr>
          <p:cNvSpPr txBox="1"/>
          <p:nvPr/>
        </p:nvSpPr>
        <p:spPr>
          <a:xfrm>
            <a:off x="6092619" y="3429000"/>
            <a:ext cx="1718932" cy="307777"/>
          </a:xfrm>
          <a:prstGeom prst="rect">
            <a:avLst/>
          </a:prstGeom>
          <a:noFill/>
        </p:spPr>
        <p:txBody>
          <a:bodyPr wrap="none" lIns="0" tIns="0" rIns="0" bIns="0" rtlCol="0">
            <a:spAutoFit/>
          </a:bodyPr>
          <a:lstStyle/>
          <a:p>
            <a:pPr algn="l"/>
            <a:r>
              <a:rPr lang="en-US" sz="2000" dirty="0" err="1"/>
              <a:t>SessionToken</a:t>
            </a:r>
            <a:r>
              <a:rPr lang="en-US" sz="2000" dirty="0"/>
              <a:t> 2</a:t>
            </a:r>
          </a:p>
        </p:txBody>
      </p:sp>
      <p:sp>
        <p:nvSpPr>
          <p:cNvPr id="8" name="TextBox 7">
            <a:extLst>
              <a:ext uri="{FF2B5EF4-FFF2-40B4-BE49-F238E27FC236}">
                <a16:creationId xmlns:a16="http://schemas.microsoft.com/office/drawing/2014/main" id="{48D271CD-3A7B-4BA5-9FC8-34EE94C2DAD0}"/>
              </a:ext>
            </a:extLst>
          </p:cNvPr>
          <p:cNvSpPr txBox="1"/>
          <p:nvPr/>
        </p:nvSpPr>
        <p:spPr>
          <a:xfrm>
            <a:off x="5241945" y="1502735"/>
            <a:ext cx="1718932" cy="307777"/>
          </a:xfrm>
          <a:prstGeom prst="rect">
            <a:avLst/>
          </a:prstGeom>
          <a:noFill/>
        </p:spPr>
        <p:txBody>
          <a:bodyPr wrap="none" lIns="0" tIns="0" rIns="0" bIns="0" rtlCol="0">
            <a:spAutoFit/>
          </a:bodyPr>
          <a:lstStyle/>
          <a:p>
            <a:pPr algn="l"/>
            <a:r>
              <a:rPr lang="en-US" sz="2000" dirty="0" err="1"/>
              <a:t>SessionToken</a:t>
            </a:r>
            <a:r>
              <a:rPr lang="en-US" sz="2000" dirty="0"/>
              <a:t> 2</a:t>
            </a:r>
          </a:p>
        </p:txBody>
      </p:sp>
      <p:sp>
        <p:nvSpPr>
          <p:cNvPr id="10" name="TextBox 9">
            <a:extLst>
              <a:ext uri="{FF2B5EF4-FFF2-40B4-BE49-F238E27FC236}">
                <a16:creationId xmlns:a16="http://schemas.microsoft.com/office/drawing/2014/main" id="{245089E6-7457-4367-AF72-D4EA2AA8C599}"/>
              </a:ext>
            </a:extLst>
          </p:cNvPr>
          <p:cNvSpPr txBox="1"/>
          <p:nvPr/>
        </p:nvSpPr>
        <p:spPr>
          <a:xfrm>
            <a:off x="10772004" y="3335463"/>
            <a:ext cx="496931" cy="307777"/>
          </a:xfrm>
          <a:prstGeom prst="rect">
            <a:avLst/>
          </a:prstGeom>
          <a:noFill/>
        </p:spPr>
        <p:txBody>
          <a:bodyPr wrap="none" lIns="0" tIns="0" rIns="0" bIns="0" rtlCol="0">
            <a:spAutoFit/>
          </a:bodyPr>
          <a:lstStyle/>
          <a:p>
            <a:pPr algn="l"/>
            <a:r>
              <a:rPr lang="en-US" sz="2000" dirty="0"/>
              <a:t>TR 2</a:t>
            </a:r>
          </a:p>
        </p:txBody>
      </p:sp>
      <p:sp>
        <p:nvSpPr>
          <p:cNvPr id="12" name="TextBox 11">
            <a:extLst>
              <a:ext uri="{FF2B5EF4-FFF2-40B4-BE49-F238E27FC236}">
                <a16:creationId xmlns:a16="http://schemas.microsoft.com/office/drawing/2014/main" id="{86034586-872E-435B-8884-9BBE77C70899}"/>
              </a:ext>
            </a:extLst>
          </p:cNvPr>
          <p:cNvSpPr txBox="1"/>
          <p:nvPr/>
        </p:nvSpPr>
        <p:spPr>
          <a:xfrm>
            <a:off x="10739810" y="1571648"/>
            <a:ext cx="496931" cy="307777"/>
          </a:xfrm>
          <a:prstGeom prst="rect">
            <a:avLst/>
          </a:prstGeom>
          <a:noFill/>
        </p:spPr>
        <p:txBody>
          <a:bodyPr wrap="none" lIns="0" tIns="0" rIns="0" bIns="0" rtlCol="0">
            <a:spAutoFit/>
          </a:bodyPr>
          <a:lstStyle/>
          <a:p>
            <a:pPr algn="l"/>
            <a:r>
              <a:rPr lang="en-US" sz="2000" dirty="0"/>
              <a:t>TR 1</a:t>
            </a:r>
          </a:p>
        </p:txBody>
      </p:sp>
      <p:sp>
        <p:nvSpPr>
          <p:cNvPr id="14" name="TextBox 13">
            <a:extLst>
              <a:ext uri="{FF2B5EF4-FFF2-40B4-BE49-F238E27FC236}">
                <a16:creationId xmlns:a16="http://schemas.microsoft.com/office/drawing/2014/main" id="{49F27AC0-821C-4573-8904-3C1607EBA113}"/>
              </a:ext>
            </a:extLst>
          </p:cNvPr>
          <p:cNvSpPr txBox="1"/>
          <p:nvPr/>
        </p:nvSpPr>
        <p:spPr>
          <a:xfrm>
            <a:off x="584200" y="4682581"/>
            <a:ext cx="1387496" cy="1538883"/>
          </a:xfrm>
          <a:prstGeom prst="rect">
            <a:avLst/>
          </a:prstGeom>
          <a:noFill/>
        </p:spPr>
        <p:txBody>
          <a:bodyPr wrap="none" lIns="0" tIns="0" rIns="0" bIns="0" rtlCol="0">
            <a:spAutoFit/>
          </a:bodyPr>
          <a:lstStyle/>
          <a:p>
            <a:pPr algn="l"/>
            <a:r>
              <a:rPr lang="en-US" sz="2000" dirty="0"/>
              <a:t>Preference:</a:t>
            </a:r>
          </a:p>
          <a:p>
            <a:pPr algn="l"/>
            <a:endParaRPr lang="en-US" sz="2000" dirty="0"/>
          </a:p>
          <a:p>
            <a:pPr marL="342900" indent="-342900" algn="l">
              <a:buFont typeface="Arial" panose="020B0604020202020204" pitchFamily="34" charset="0"/>
              <a:buChar char="•"/>
            </a:pPr>
            <a:r>
              <a:rPr lang="en-US" sz="2000" dirty="0"/>
              <a:t>Region A</a:t>
            </a:r>
          </a:p>
          <a:p>
            <a:pPr marL="342900" indent="-342900" algn="l">
              <a:buFont typeface="Arial" panose="020B0604020202020204" pitchFamily="34" charset="0"/>
              <a:buChar char="•"/>
            </a:pPr>
            <a:r>
              <a:rPr lang="en-US" sz="2000" dirty="0"/>
              <a:t>Region C</a:t>
            </a:r>
          </a:p>
          <a:p>
            <a:pPr marL="342900" indent="-342900" algn="l">
              <a:buFont typeface="Arial" panose="020B0604020202020204" pitchFamily="34" charset="0"/>
              <a:buChar char="•"/>
            </a:pPr>
            <a:r>
              <a:rPr lang="en-US" sz="2000" dirty="0"/>
              <a:t>Region B</a:t>
            </a:r>
          </a:p>
        </p:txBody>
      </p:sp>
    </p:spTree>
    <p:extLst>
      <p:ext uri="{BB962C8B-B14F-4D97-AF65-F5344CB8AC3E}">
        <p14:creationId xmlns:p14="http://schemas.microsoft.com/office/powerpoint/2010/main" val="4207227065"/>
      </p:ext>
    </p:extLst>
  </p:cSld>
  <p:clrMapOvr>
    <a:masterClrMapping/>
  </p:clrMapOvr>
  <p:transition advTm="17599">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dirty="0"/>
              <a:t>Session consistency</a:t>
            </a:r>
            <a:endParaRPr lang="es-AR" dirty="0"/>
          </a:p>
        </p:txBody>
      </p:sp>
      <p:sp>
        <p:nvSpPr>
          <p:cNvPr id="11" name="Rectangle 10">
            <a:extLst>
              <a:ext uri="{FF2B5EF4-FFF2-40B4-BE49-F238E27FC236}">
                <a16:creationId xmlns:a16="http://schemas.microsoft.com/office/drawing/2014/main" id="{2A227BCE-F7AB-4F9F-BFD3-AE102407DEC2}"/>
              </a:ext>
            </a:extLst>
          </p:cNvPr>
          <p:cNvSpPr/>
          <p:nvPr/>
        </p:nvSpPr>
        <p:spPr bwMode="auto">
          <a:xfrm>
            <a:off x="8263375" y="1103930"/>
            <a:ext cx="2100649" cy="55803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3" name="Graphic 2">
            <a:extLst>
              <a:ext uri="{FF2B5EF4-FFF2-40B4-BE49-F238E27FC236}">
                <a16:creationId xmlns:a16="http://schemas.microsoft.com/office/drawing/2014/main" id="{B639D91E-81B2-430D-8C91-76767CE95F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42356" y="1445291"/>
            <a:ext cx="1342685" cy="1342685"/>
          </a:xfrm>
          <a:prstGeom prst="rect">
            <a:avLst/>
          </a:prstGeom>
        </p:spPr>
      </p:pic>
      <p:pic>
        <p:nvPicPr>
          <p:cNvPr id="5" name="Graphic 4">
            <a:extLst>
              <a:ext uri="{FF2B5EF4-FFF2-40B4-BE49-F238E27FC236}">
                <a16:creationId xmlns:a16="http://schemas.microsoft.com/office/drawing/2014/main" id="{EDFBE112-79BA-4DD0-9699-825AA118E9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3149325"/>
            <a:ext cx="1533256" cy="1533256"/>
          </a:xfrm>
          <a:prstGeom prst="rect">
            <a:avLst/>
          </a:prstGeom>
        </p:spPr>
      </p:pic>
      <p:pic>
        <p:nvPicPr>
          <p:cNvPr id="13" name="Graphic 12" descr="Web design outline">
            <a:extLst>
              <a:ext uri="{FF2B5EF4-FFF2-40B4-BE49-F238E27FC236}">
                <a16:creationId xmlns:a16="http://schemas.microsoft.com/office/drawing/2014/main" id="{F56A5A98-A4B7-4E4E-B412-8F4CA96C34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83317" y="1470708"/>
            <a:ext cx="1317268" cy="1317268"/>
          </a:xfrm>
          <a:prstGeom prst="rect">
            <a:avLst/>
          </a:prstGeom>
        </p:spPr>
      </p:pic>
      <p:pic>
        <p:nvPicPr>
          <p:cNvPr id="4" name="Graphic 3">
            <a:extLst>
              <a:ext uri="{FF2B5EF4-FFF2-40B4-BE49-F238E27FC236}">
                <a16:creationId xmlns:a16="http://schemas.microsoft.com/office/drawing/2014/main" id="{441CC991-AD37-4A38-8399-00E4181A3D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5036565"/>
            <a:ext cx="1533256" cy="1533256"/>
          </a:xfrm>
          <a:prstGeom prst="rect">
            <a:avLst/>
          </a:prstGeom>
        </p:spPr>
      </p:pic>
      <p:sp>
        <p:nvSpPr>
          <p:cNvPr id="16" name="TextBox 15">
            <a:extLst>
              <a:ext uri="{FF2B5EF4-FFF2-40B4-BE49-F238E27FC236}">
                <a16:creationId xmlns:a16="http://schemas.microsoft.com/office/drawing/2014/main" id="{43612534-4E33-4C24-AD37-BF7CD61538E7}"/>
              </a:ext>
            </a:extLst>
          </p:cNvPr>
          <p:cNvSpPr txBox="1"/>
          <p:nvPr/>
        </p:nvSpPr>
        <p:spPr>
          <a:xfrm>
            <a:off x="584200" y="4682581"/>
            <a:ext cx="1387496" cy="1538883"/>
          </a:xfrm>
          <a:prstGeom prst="rect">
            <a:avLst/>
          </a:prstGeom>
          <a:noFill/>
        </p:spPr>
        <p:txBody>
          <a:bodyPr wrap="none" lIns="0" tIns="0" rIns="0" bIns="0" rtlCol="0">
            <a:spAutoFit/>
          </a:bodyPr>
          <a:lstStyle/>
          <a:p>
            <a:pPr algn="l"/>
            <a:r>
              <a:rPr lang="es-AR" sz="2000" dirty="0"/>
              <a:t>Preferencia:</a:t>
            </a:r>
          </a:p>
          <a:p>
            <a:pPr algn="l"/>
            <a:endParaRPr lang="es-AR" sz="2000" dirty="0"/>
          </a:p>
          <a:p>
            <a:pPr marL="342900" indent="-342900" algn="l">
              <a:buFont typeface="Arial" panose="020B0604020202020204" pitchFamily="34" charset="0"/>
              <a:buChar char="•"/>
            </a:pPr>
            <a:r>
              <a:rPr lang="es-AR" sz="2000" dirty="0"/>
              <a:t>Región A</a:t>
            </a:r>
          </a:p>
          <a:p>
            <a:pPr marL="342900" indent="-342900" algn="l">
              <a:buFont typeface="Arial" panose="020B0604020202020204" pitchFamily="34" charset="0"/>
              <a:buChar char="•"/>
            </a:pPr>
            <a:r>
              <a:rPr lang="es-AR" sz="2000" dirty="0"/>
              <a:t>Región C</a:t>
            </a:r>
          </a:p>
          <a:p>
            <a:pPr marL="342900" indent="-342900" algn="l">
              <a:buFont typeface="Arial" panose="020B0604020202020204" pitchFamily="34" charset="0"/>
              <a:buChar char="•"/>
            </a:pPr>
            <a:r>
              <a:rPr lang="es-AR" sz="2000" dirty="0"/>
              <a:t>Región B</a:t>
            </a:r>
          </a:p>
        </p:txBody>
      </p:sp>
      <p:sp>
        <p:nvSpPr>
          <p:cNvPr id="17" name="TextBox 16">
            <a:extLst>
              <a:ext uri="{FF2B5EF4-FFF2-40B4-BE49-F238E27FC236}">
                <a16:creationId xmlns:a16="http://schemas.microsoft.com/office/drawing/2014/main" id="{562F2525-6CEE-4BB3-9C4F-2C4B8B0F2E3D}"/>
              </a:ext>
            </a:extLst>
          </p:cNvPr>
          <p:cNvSpPr txBox="1"/>
          <p:nvPr/>
        </p:nvSpPr>
        <p:spPr>
          <a:xfrm>
            <a:off x="10470960" y="1962744"/>
            <a:ext cx="165110" cy="307777"/>
          </a:xfrm>
          <a:prstGeom prst="rect">
            <a:avLst/>
          </a:prstGeom>
          <a:noFill/>
        </p:spPr>
        <p:txBody>
          <a:bodyPr wrap="none" lIns="0" tIns="0" rIns="0" bIns="0" rtlCol="0">
            <a:spAutoFit/>
          </a:bodyPr>
          <a:lstStyle/>
          <a:p>
            <a:pPr algn="l"/>
            <a:r>
              <a:rPr lang="en-US" sz="2000" dirty="0"/>
              <a:t>A</a:t>
            </a:r>
          </a:p>
        </p:txBody>
      </p:sp>
      <p:sp>
        <p:nvSpPr>
          <p:cNvPr id="19" name="TextBox 18">
            <a:extLst>
              <a:ext uri="{FF2B5EF4-FFF2-40B4-BE49-F238E27FC236}">
                <a16:creationId xmlns:a16="http://schemas.microsoft.com/office/drawing/2014/main" id="{EA97EA2C-1E48-4E17-A301-0D39962BECCC}"/>
              </a:ext>
            </a:extLst>
          </p:cNvPr>
          <p:cNvSpPr txBox="1"/>
          <p:nvPr/>
        </p:nvSpPr>
        <p:spPr>
          <a:xfrm>
            <a:off x="10479777" y="3740208"/>
            <a:ext cx="147476" cy="307777"/>
          </a:xfrm>
          <a:prstGeom prst="rect">
            <a:avLst/>
          </a:prstGeom>
          <a:noFill/>
        </p:spPr>
        <p:txBody>
          <a:bodyPr wrap="none" lIns="0" tIns="0" rIns="0" bIns="0" rtlCol="0">
            <a:spAutoFit/>
          </a:bodyPr>
          <a:lstStyle/>
          <a:p>
            <a:pPr algn="l"/>
            <a:r>
              <a:rPr lang="en-US" sz="2000" dirty="0"/>
              <a:t>B</a:t>
            </a:r>
          </a:p>
        </p:txBody>
      </p:sp>
      <p:sp>
        <p:nvSpPr>
          <p:cNvPr id="21" name="TextBox 20">
            <a:extLst>
              <a:ext uri="{FF2B5EF4-FFF2-40B4-BE49-F238E27FC236}">
                <a16:creationId xmlns:a16="http://schemas.microsoft.com/office/drawing/2014/main" id="{2F0FAAE0-A966-404A-83C5-1024ADEC3FC6}"/>
              </a:ext>
            </a:extLst>
          </p:cNvPr>
          <p:cNvSpPr txBox="1"/>
          <p:nvPr/>
        </p:nvSpPr>
        <p:spPr>
          <a:xfrm>
            <a:off x="10482609" y="5649304"/>
            <a:ext cx="165110" cy="307777"/>
          </a:xfrm>
          <a:prstGeom prst="rect">
            <a:avLst/>
          </a:prstGeom>
          <a:noFill/>
        </p:spPr>
        <p:txBody>
          <a:bodyPr wrap="square" lIns="0" tIns="0" rIns="0" bIns="0" rtlCol="0">
            <a:spAutoFit/>
          </a:bodyPr>
          <a:lstStyle/>
          <a:p>
            <a:pPr algn="l"/>
            <a:r>
              <a:rPr lang="en-US" sz="2000" dirty="0"/>
              <a:t>C</a:t>
            </a:r>
          </a:p>
        </p:txBody>
      </p:sp>
      <p:cxnSp>
        <p:nvCxnSpPr>
          <p:cNvPr id="23" name="Straight Arrow Connector 22">
            <a:extLst>
              <a:ext uri="{FF2B5EF4-FFF2-40B4-BE49-F238E27FC236}">
                <a16:creationId xmlns:a16="http://schemas.microsoft.com/office/drawing/2014/main" id="{355BB3B0-9F3D-4171-9688-AC3D35A6A5FD}"/>
              </a:ext>
            </a:extLst>
          </p:cNvPr>
          <p:cNvCxnSpPr>
            <a:cxnSpLocks/>
          </p:cNvCxnSpPr>
          <p:nvPr/>
        </p:nvCxnSpPr>
        <p:spPr>
          <a:xfrm flipH="1">
            <a:off x="3400586" y="1959625"/>
            <a:ext cx="5048470" cy="0"/>
          </a:xfrm>
          <a:prstGeom prst="straightConnector1">
            <a:avLst/>
          </a:prstGeom>
          <a:ln w="76200">
            <a:solidFill>
              <a:srgbClr val="FF9349"/>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B82D67D-955C-4C38-A716-B7D183D58C2D}"/>
              </a:ext>
            </a:extLst>
          </p:cNvPr>
          <p:cNvSpPr/>
          <p:nvPr/>
        </p:nvSpPr>
        <p:spPr bwMode="auto">
          <a:xfrm>
            <a:off x="10317226" y="3643240"/>
            <a:ext cx="466344" cy="457200"/>
          </a:xfrm>
          <a:prstGeom prst="ellipse">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cxnSp>
        <p:nvCxnSpPr>
          <p:cNvPr id="7" name="Connector: Elbow 6">
            <a:extLst>
              <a:ext uri="{FF2B5EF4-FFF2-40B4-BE49-F238E27FC236}">
                <a16:creationId xmlns:a16="http://schemas.microsoft.com/office/drawing/2014/main" id="{47D24720-4E33-4311-AD2A-3912D842CFD3}"/>
              </a:ext>
            </a:extLst>
          </p:cNvPr>
          <p:cNvCxnSpPr>
            <a:cxnSpLocks/>
          </p:cNvCxnSpPr>
          <p:nvPr/>
        </p:nvCxnSpPr>
        <p:spPr>
          <a:xfrm>
            <a:off x="3474720" y="2350008"/>
            <a:ext cx="4974336" cy="1563624"/>
          </a:xfrm>
          <a:prstGeom prst="bentConnector3">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5B5A005-5655-4435-B87B-5CB0B4CFC5ED}"/>
              </a:ext>
            </a:extLst>
          </p:cNvPr>
          <p:cNvSpPr txBox="1"/>
          <p:nvPr/>
        </p:nvSpPr>
        <p:spPr>
          <a:xfrm>
            <a:off x="6092619" y="3429000"/>
            <a:ext cx="1718932" cy="307777"/>
          </a:xfrm>
          <a:prstGeom prst="rect">
            <a:avLst/>
          </a:prstGeom>
          <a:noFill/>
        </p:spPr>
        <p:txBody>
          <a:bodyPr wrap="none" lIns="0" tIns="0" rIns="0" bIns="0" rtlCol="0">
            <a:spAutoFit/>
          </a:bodyPr>
          <a:lstStyle/>
          <a:p>
            <a:pPr algn="l"/>
            <a:r>
              <a:rPr lang="en-US" sz="2000" dirty="0" err="1"/>
              <a:t>SessionToken</a:t>
            </a:r>
            <a:r>
              <a:rPr lang="en-US" sz="2000" dirty="0"/>
              <a:t> 2</a:t>
            </a:r>
          </a:p>
        </p:txBody>
      </p:sp>
      <p:sp>
        <p:nvSpPr>
          <p:cNvPr id="10" name="TextBox 9">
            <a:extLst>
              <a:ext uri="{FF2B5EF4-FFF2-40B4-BE49-F238E27FC236}">
                <a16:creationId xmlns:a16="http://schemas.microsoft.com/office/drawing/2014/main" id="{245089E6-7457-4367-AF72-D4EA2AA8C599}"/>
              </a:ext>
            </a:extLst>
          </p:cNvPr>
          <p:cNvSpPr txBox="1"/>
          <p:nvPr/>
        </p:nvSpPr>
        <p:spPr>
          <a:xfrm>
            <a:off x="10772004" y="3335463"/>
            <a:ext cx="496931" cy="307777"/>
          </a:xfrm>
          <a:prstGeom prst="rect">
            <a:avLst/>
          </a:prstGeom>
          <a:noFill/>
        </p:spPr>
        <p:txBody>
          <a:bodyPr wrap="none" lIns="0" tIns="0" rIns="0" bIns="0" rtlCol="0">
            <a:spAutoFit/>
          </a:bodyPr>
          <a:lstStyle/>
          <a:p>
            <a:pPr algn="l"/>
            <a:r>
              <a:rPr lang="en-US" sz="2000" dirty="0"/>
              <a:t>TR 2</a:t>
            </a:r>
          </a:p>
        </p:txBody>
      </p:sp>
      <p:sp>
        <p:nvSpPr>
          <p:cNvPr id="12" name="TextBox 11">
            <a:extLst>
              <a:ext uri="{FF2B5EF4-FFF2-40B4-BE49-F238E27FC236}">
                <a16:creationId xmlns:a16="http://schemas.microsoft.com/office/drawing/2014/main" id="{86034586-872E-435B-8884-9BBE77C70899}"/>
              </a:ext>
            </a:extLst>
          </p:cNvPr>
          <p:cNvSpPr txBox="1"/>
          <p:nvPr/>
        </p:nvSpPr>
        <p:spPr>
          <a:xfrm>
            <a:off x="10739810" y="1571648"/>
            <a:ext cx="496931" cy="307777"/>
          </a:xfrm>
          <a:prstGeom prst="rect">
            <a:avLst/>
          </a:prstGeom>
          <a:noFill/>
        </p:spPr>
        <p:txBody>
          <a:bodyPr wrap="none" lIns="0" tIns="0" rIns="0" bIns="0" rtlCol="0">
            <a:spAutoFit/>
          </a:bodyPr>
          <a:lstStyle/>
          <a:p>
            <a:pPr algn="l"/>
            <a:r>
              <a:rPr lang="en-US" sz="2000" dirty="0"/>
              <a:t>TR 1</a:t>
            </a:r>
          </a:p>
        </p:txBody>
      </p:sp>
      <p:sp>
        <p:nvSpPr>
          <p:cNvPr id="26" name="TextBox 25">
            <a:extLst>
              <a:ext uri="{FF2B5EF4-FFF2-40B4-BE49-F238E27FC236}">
                <a16:creationId xmlns:a16="http://schemas.microsoft.com/office/drawing/2014/main" id="{13396AAB-D401-4A33-B941-30E2797F490B}"/>
              </a:ext>
            </a:extLst>
          </p:cNvPr>
          <p:cNvSpPr txBox="1"/>
          <p:nvPr/>
        </p:nvSpPr>
        <p:spPr>
          <a:xfrm>
            <a:off x="5865794" y="1727629"/>
            <a:ext cx="453650" cy="492443"/>
          </a:xfrm>
          <a:prstGeom prst="rect">
            <a:avLst/>
          </a:prstGeom>
          <a:noFill/>
        </p:spPr>
        <p:txBody>
          <a:bodyPr wrap="square" lIns="0" tIns="0" rIns="0" bIns="0" rtlCol="0">
            <a:spAutoFit/>
          </a:bodyPr>
          <a:lstStyle/>
          <a:p>
            <a:pPr algn="l"/>
            <a:r>
              <a:rPr lang="en-US" sz="3200" dirty="0">
                <a:solidFill>
                  <a:srgbClr val="FF0000"/>
                </a:solidFill>
              </a:rPr>
              <a:t>X</a:t>
            </a:r>
          </a:p>
        </p:txBody>
      </p:sp>
      <p:cxnSp>
        <p:nvCxnSpPr>
          <p:cNvPr id="28" name="Straight Arrow Connector 27">
            <a:extLst>
              <a:ext uri="{FF2B5EF4-FFF2-40B4-BE49-F238E27FC236}">
                <a16:creationId xmlns:a16="http://schemas.microsoft.com/office/drawing/2014/main" id="{DB4E4DCD-13DC-414A-8E58-37C07F3E15EF}"/>
              </a:ext>
            </a:extLst>
          </p:cNvPr>
          <p:cNvCxnSpPr>
            <a:cxnSpLocks/>
          </p:cNvCxnSpPr>
          <p:nvPr/>
        </p:nvCxnSpPr>
        <p:spPr>
          <a:xfrm flipH="1">
            <a:off x="3354866" y="1432853"/>
            <a:ext cx="504847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858C04E-1C12-45AD-88FC-A26351DC4ADD}"/>
              </a:ext>
            </a:extLst>
          </p:cNvPr>
          <p:cNvSpPr txBox="1"/>
          <p:nvPr/>
        </p:nvSpPr>
        <p:spPr>
          <a:xfrm>
            <a:off x="4590616" y="1504348"/>
            <a:ext cx="3146759" cy="307777"/>
          </a:xfrm>
          <a:prstGeom prst="rect">
            <a:avLst/>
          </a:prstGeom>
          <a:noFill/>
        </p:spPr>
        <p:txBody>
          <a:bodyPr wrap="none" lIns="0" tIns="0" rIns="0" bIns="0" rtlCol="0">
            <a:spAutoFit/>
          </a:bodyPr>
          <a:lstStyle/>
          <a:p>
            <a:pPr algn="l"/>
            <a:r>
              <a:rPr lang="en-US" sz="2000" dirty="0">
                <a:solidFill>
                  <a:srgbClr val="FF0000"/>
                </a:solidFill>
              </a:rPr>
              <a:t>HTTP 404 – Sub status 1002</a:t>
            </a:r>
          </a:p>
        </p:txBody>
      </p:sp>
    </p:spTree>
    <p:extLst>
      <p:ext uri="{BB962C8B-B14F-4D97-AF65-F5344CB8AC3E}">
        <p14:creationId xmlns:p14="http://schemas.microsoft.com/office/powerpoint/2010/main" val="3213979369"/>
      </p:ext>
    </p:extLst>
  </p:cSld>
  <p:clrMapOvr>
    <a:masterClrMapping/>
  </p:clrMapOvr>
  <p:transition advTm="36706">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dirty="0"/>
              <a:t>Session consistency</a:t>
            </a:r>
            <a:endParaRPr lang="es-AR" dirty="0"/>
          </a:p>
        </p:txBody>
      </p:sp>
      <p:sp>
        <p:nvSpPr>
          <p:cNvPr id="11" name="Rectangle 10">
            <a:extLst>
              <a:ext uri="{FF2B5EF4-FFF2-40B4-BE49-F238E27FC236}">
                <a16:creationId xmlns:a16="http://schemas.microsoft.com/office/drawing/2014/main" id="{2A227BCE-F7AB-4F9F-BFD3-AE102407DEC2}"/>
              </a:ext>
            </a:extLst>
          </p:cNvPr>
          <p:cNvSpPr/>
          <p:nvPr/>
        </p:nvSpPr>
        <p:spPr bwMode="auto">
          <a:xfrm>
            <a:off x="8263375" y="1103930"/>
            <a:ext cx="2100649" cy="55803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3" name="Graphic 2">
            <a:extLst>
              <a:ext uri="{FF2B5EF4-FFF2-40B4-BE49-F238E27FC236}">
                <a16:creationId xmlns:a16="http://schemas.microsoft.com/office/drawing/2014/main" id="{B639D91E-81B2-430D-8C91-76767CE95F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42356" y="1445291"/>
            <a:ext cx="1342685" cy="1342685"/>
          </a:xfrm>
          <a:prstGeom prst="rect">
            <a:avLst/>
          </a:prstGeom>
        </p:spPr>
      </p:pic>
      <p:pic>
        <p:nvPicPr>
          <p:cNvPr id="5" name="Graphic 4">
            <a:extLst>
              <a:ext uri="{FF2B5EF4-FFF2-40B4-BE49-F238E27FC236}">
                <a16:creationId xmlns:a16="http://schemas.microsoft.com/office/drawing/2014/main" id="{EDFBE112-79BA-4DD0-9699-825AA118E9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3149325"/>
            <a:ext cx="1533256" cy="1533256"/>
          </a:xfrm>
          <a:prstGeom prst="rect">
            <a:avLst/>
          </a:prstGeom>
        </p:spPr>
      </p:pic>
      <p:pic>
        <p:nvPicPr>
          <p:cNvPr id="13" name="Graphic 12" descr="Web design outline">
            <a:extLst>
              <a:ext uri="{FF2B5EF4-FFF2-40B4-BE49-F238E27FC236}">
                <a16:creationId xmlns:a16="http://schemas.microsoft.com/office/drawing/2014/main" id="{F56A5A98-A4B7-4E4E-B412-8F4CA96C34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83317" y="1470708"/>
            <a:ext cx="1317268" cy="1317268"/>
          </a:xfrm>
          <a:prstGeom prst="rect">
            <a:avLst/>
          </a:prstGeom>
        </p:spPr>
      </p:pic>
      <p:pic>
        <p:nvPicPr>
          <p:cNvPr id="4" name="Graphic 3">
            <a:extLst>
              <a:ext uri="{FF2B5EF4-FFF2-40B4-BE49-F238E27FC236}">
                <a16:creationId xmlns:a16="http://schemas.microsoft.com/office/drawing/2014/main" id="{441CC991-AD37-4A38-8399-00E4181A3D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5036565"/>
            <a:ext cx="1533256" cy="1533256"/>
          </a:xfrm>
          <a:prstGeom prst="rect">
            <a:avLst/>
          </a:prstGeom>
        </p:spPr>
      </p:pic>
      <p:sp>
        <p:nvSpPr>
          <p:cNvPr id="17" name="TextBox 16">
            <a:extLst>
              <a:ext uri="{FF2B5EF4-FFF2-40B4-BE49-F238E27FC236}">
                <a16:creationId xmlns:a16="http://schemas.microsoft.com/office/drawing/2014/main" id="{562F2525-6CEE-4BB3-9C4F-2C4B8B0F2E3D}"/>
              </a:ext>
            </a:extLst>
          </p:cNvPr>
          <p:cNvSpPr txBox="1"/>
          <p:nvPr/>
        </p:nvSpPr>
        <p:spPr>
          <a:xfrm>
            <a:off x="10470960" y="1962744"/>
            <a:ext cx="165110" cy="307777"/>
          </a:xfrm>
          <a:prstGeom prst="rect">
            <a:avLst/>
          </a:prstGeom>
          <a:noFill/>
        </p:spPr>
        <p:txBody>
          <a:bodyPr wrap="none" lIns="0" tIns="0" rIns="0" bIns="0" rtlCol="0">
            <a:spAutoFit/>
          </a:bodyPr>
          <a:lstStyle/>
          <a:p>
            <a:pPr algn="l"/>
            <a:r>
              <a:rPr lang="en-US" sz="2000" dirty="0"/>
              <a:t>A</a:t>
            </a:r>
          </a:p>
        </p:txBody>
      </p:sp>
      <p:sp>
        <p:nvSpPr>
          <p:cNvPr id="19" name="TextBox 18">
            <a:extLst>
              <a:ext uri="{FF2B5EF4-FFF2-40B4-BE49-F238E27FC236}">
                <a16:creationId xmlns:a16="http://schemas.microsoft.com/office/drawing/2014/main" id="{EA97EA2C-1E48-4E17-A301-0D39962BECCC}"/>
              </a:ext>
            </a:extLst>
          </p:cNvPr>
          <p:cNvSpPr txBox="1"/>
          <p:nvPr/>
        </p:nvSpPr>
        <p:spPr>
          <a:xfrm>
            <a:off x="10479777" y="3740208"/>
            <a:ext cx="147476" cy="307777"/>
          </a:xfrm>
          <a:prstGeom prst="rect">
            <a:avLst/>
          </a:prstGeom>
          <a:noFill/>
        </p:spPr>
        <p:txBody>
          <a:bodyPr wrap="none" lIns="0" tIns="0" rIns="0" bIns="0" rtlCol="0">
            <a:spAutoFit/>
          </a:bodyPr>
          <a:lstStyle/>
          <a:p>
            <a:pPr algn="l"/>
            <a:r>
              <a:rPr lang="en-US" sz="2000" dirty="0"/>
              <a:t>B</a:t>
            </a:r>
          </a:p>
        </p:txBody>
      </p:sp>
      <p:sp>
        <p:nvSpPr>
          <p:cNvPr id="21" name="TextBox 20">
            <a:extLst>
              <a:ext uri="{FF2B5EF4-FFF2-40B4-BE49-F238E27FC236}">
                <a16:creationId xmlns:a16="http://schemas.microsoft.com/office/drawing/2014/main" id="{2F0FAAE0-A966-404A-83C5-1024ADEC3FC6}"/>
              </a:ext>
            </a:extLst>
          </p:cNvPr>
          <p:cNvSpPr txBox="1"/>
          <p:nvPr/>
        </p:nvSpPr>
        <p:spPr>
          <a:xfrm>
            <a:off x="10482609" y="5649304"/>
            <a:ext cx="165110" cy="307777"/>
          </a:xfrm>
          <a:prstGeom prst="rect">
            <a:avLst/>
          </a:prstGeom>
          <a:noFill/>
        </p:spPr>
        <p:txBody>
          <a:bodyPr wrap="square" lIns="0" tIns="0" rIns="0" bIns="0" rtlCol="0">
            <a:spAutoFit/>
          </a:bodyPr>
          <a:lstStyle/>
          <a:p>
            <a:pPr algn="l"/>
            <a:r>
              <a:rPr lang="en-US" sz="2000" dirty="0"/>
              <a:t>C</a:t>
            </a:r>
          </a:p>
        </p:txBody>
      </p:sp>
      <p:cxnSp>
        <p:nvCxnSpPr>
          <p:cNvPr id="23" name="Straight Arrow Connector 22">
            <a:extLst>
              <a:ext uri="{FF2B5EF4-FFF2-40B4-BE49-F238E27FC236}">
                <a16:creationId xmlns:a16="http://schemas.microsoft.com/office/drawing/2014/main" id="{355BB3B0-9F3D-4171-9688-AC3D35A6A5FD}"/>
              </a:ext>
            </a:extLst>
          </p:cNvPr>
          <p:cNvCxnSpPr>
            <a:cxnSpLocks/>
          </p:cNvCxnSpPr>
          <p:nvPr/>
        </p:nvCxnSpPr>
        <p:spPr>
          <a:xfrm flipH="1">
            <a:off x="3400586" y="1959625"/>
            <a:ext cx="5048470" cy="0"/>
          </a:xfrm>
          <a:prstGeom prst="straightConnector1">
            <a:avLst/>
          </a:prstGeom>
          <a:ln w="76200">
            <a:solidFill>
              <a:srgbClr val="FF9349"/>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B82D67D-955C-4C38-A716-B7D183D58C2D}"/>
              </a:ext>
            </a:extLst>
          </p:cNvPr>
          <p:cNvSpPr/>
          <p:nvPr/>
        </p:nvSpPr>
        <p:spPr bwMode="auto">
          <a:xfrm>
            <a:off x="10317226" y="3643240"/>
            <a:ext cx="466344" cy="457200"/>
          </a:xfrm>
          <a:prstGeom prst="ellipse">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cxnSp>
        <p:nvCxnSpPr>
          <p:cNvPr id="7" name="Connector: Elbow 6">
            <a:extLst>
              <a:ext uri="{FF2B5EF4-FFF2-40B4-BE49-F238E27FC236}">
                <a16:creationId xmlns:a16="http://schemas.microsoft.com/office/drawing/2014/main" id="{47D24720-4E33-4311-AD2A-3912D842CFD3}"/>
              </a:ext>
            </a:extLst>
          </p:cNvPr>
          <p:cNvCxnSpPr>
            <a:cxnSpLocks/>
          </p:cNvCxnSpPr>
          <p:nvPr/>
        </p:nvCxnSpPr>
        <p:spPr>
          <a:xfrm>
            <a:off x="3474720" y="2350008"/>
            <a:ext cx="4974336" cy="1563624"/>
          </a:xfrm>
          <a:prstGeom prst="bentConnector3">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45089E6-7457-4367-AF72-D4EA2AA8C599}"/>
              </a:ext>
            </a:extLst>
          </p:cNvPr>
          <p:cNvSpPr txBox="1"/>
          <p:nvPr/>
        </p:nvSpPr>
        <p:spPr>
          <a:xfrm>
            <a:off x="10772004" y="3335463"/>
            <a:ext cx="496931" cy="307777"/>
          </a:xfrm>
          <a:prstGeom prst="rect">
            <a:avLst/>
          </a:prstGeom>
          <a:noFill/>
        </p:spPr>
        <p:txBody>
          <a:bodyPr wrap="none" lIns="0" tIns="0" rIns="0" bIns="0" rtlCol="0">
            <a:spAutoFit/>
          </a:bodyPr>
          <a:lstStyle/>
          <a:p>
            <a:pPr algn="l"/>
            <a:r>
              <a:rPr lang="en-US" sz="2000" dirty="0"/>
              <a:t>TR 2</a:t>
            </a:r>
          </a:p>
        </p:txBody>
      </p:sp>
      <p:sp>
        <p:nvSpPr>
          <p:cNvPr id="12" name="TextBox 11">
            <a:extLst>
              <a:ext uri="{FF2B5EF4-FFF2-40B4-BE49-F238E27FC236}">
                <a16:creationId xmlns:a16="http://schemas.microsoft.com/office/drawing/2014/main" id="{86034586-872E-435B-8884-9BBE77C70899}"/>
              </a:ext>
            </a:extLst>
          </p:cNvPr>
          <p:cNvSpPr txBox="1"/>
          <p:nvPr/>
        </p:nvSpPr>
        <p:spPr>
          <a:xfrm>
            <a:off x="10739810" y="1571648"/>
            <a:ext cx="496931" cy="307777"/>
          </a:xfrm>
          <a:prstGeom prst="rect">
            <a:avLst/>
          </a:prstGeom>
          <a:noFill/>
        </p:spPr>
        <p:txBody>
          <a:bodyPr wrap="none" lIns="0" tIns="0" rIns="0" bIns="0" rtlCol="0">
            <a:spAutoFit/>
          </a:bodyPr>
          <a:lstStyle/>
          <a:p>
            <a:pPr algn="l"/>
            <a:r>
              <a:rPr lang="en-US" sz="2000" dirty="0"/>
              <a:t>TR 1</a:t>
            </a:r>
          </a:p>
        </p:txBody>
      </p:sp>
      <p:sp>
        <p:nvSpPr>
          <p:cNvPr id="26" name="TextBox 25">
            <a:extLst>
              <a:ext uri="{FF2B5EF4-FFF2-40B4-BE49-F238E27FC236}">
                <a16:creationId xmlns:a16="http://schemas.microsoft.com/office/drawing/2014/main" id="{13396AAB-D401-4A33-B941-30E2797F490B}"/>
              </a:ext>
            </a:extLst>
          </p:cNvPr>
          <p:cNvSpPr txBox="1"/>
          <p:nvPr/>
        </p:nvSpPr>
        <p:spPr>
          <a:xfrm>
            <a:off x="5865794" y="1727629"/>
            <a:ext cx="453650" cy="492443"/>
          </a:xfrm>
          <a:prstGeom prst="rect">
            <a:avLst/>
          </a:prstGeom>
          <a:noFill/>
        </p:spPr>
        <p:txBody>
          <a:bodyPr wrap="square" lIns="0" tIns="0" rIns="0" bIns="0" rtlCol="0">
            <a:spAutoFit/>
          </a:bodyPr>
          <a:lstStyle/>
          <a:p>
            <a:pPr algn="l"/>
            <a:r>
              <a:rPr lang="en-US" sz="3200" dirty="0">
                <a:solidFill>
                  <a:srgbClr val="FF0000"/>
                </a:solidFill>
              </a:rPr>
              <a:t>X</a:t>
            </a:r>
          </a:p>
        </p:txBody>
      </p:sp>
      <p:cxnSp>
        <p:nvCxnSpPr>
          <p:cNvPr id="8" name="Straight Arrow Connector 7">
            <a:extLst>
              <a:ext uri="{FF2B5EF4-FFF2-40B4-BE49-F238E27FC236}">
                <a16:creationId xmlns:a16="http://schemas.microsoft.com/office/drawing/2014/main" id="{5EFB6B71-9EB7-44B3-A039-BC2DF94BE65A}"/>
              </a:ext>
            </a:extLst>
          </p:cNvPr>
          <p:cNvCxnSpPr>
            <a:cxnSpLocks/>
            <a:endCxn id="13" idx="3"/>
          </p:cNvCxnSpPr>
          <p:nvPr/>
        </p:nvCxnSpPr>
        <p:spPr>
          <a:xfrm rot="10800000">
            <a:off x="3400585" y="2129342"/>
            <a:ext cx="4975320" cy="1513898"/>
          </a:xfrm>
          <a:prstGeom prst="bentConnector3">
            <a:avLst>
              <a:gd name="adj1" fmla="val 42832"/>
            </a:avLst>
          </a:prstGeom>
          <a:ln w="76200">
            <a:solidFill>
              <a:srgbClr val="FF9349"/>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3058AB6-663C-4912-92A3-5F2C43BCEF0A}"/>
              </a:ext>
            </a:extLst>
          </p:cNvPr>
          <p:cNvSpPr txBox="1"/>
          <p:nvPr/>
        </p:nvSpPr>
        <p:spPr>
          <a:xfrm>
            <a:off x="6449787" y="3105468"/>
            <a:ext cx="1718932" cy="307777"/>
          </a:xfrm>
          <a:prstGeom prst="rect">
            <a:avLst/>
          </a:prstGeom>
          <a:noFill/>
        </p:spPr>
        <p:txBody>
          <a:bodyPr wrap="none" lIns="0" tIns="0" rIns="0" bIns="0" rtlCol="0">
            <a:spAutoFit/>
          </a:bodyPr>
          <a:lstStyle/>
          <a:p>
            <a:pPr algn="l"/>
            <a:r>
              <a:rPr lang="en-US" sz="2000" dirty="0" err="1"/>
              <a:t>SessionToken</a:t>
            </a:r>
            <a:r>
              <a:rPr lang="en-US" sz="2000" dirty="0"/>
              <a:t> 2</a:t>
            </a:r>
          </a:p>
        </p:txBody>
      </p:sp>
      <p:sp>
        <p:nvSpPr>
          <p:cNvPr id="6" name="TextBox 5">
            <a:extLst>
              <a:ext uri="{FF2B5EF4-FFF2-40B4-BE49-F238E27FC236}">
                <a16:creationId xmlns:a16="http://schemas.microsoft.com/office/drawing/2014/main" id="{D44835EA-C47D-4BAA-9CAC-3500EECCD13D}"/>
              </a:ext>
            </a:extLst>
          </p:cNvPr>
          <p:cNvSpPr txBox="1"/>
          <p:nvPr/>
        </p:nvSpPr>
        <p:spPr>
          <a:xfrm>
            <a:off x="584200" y="4682581"/>
            <a:ext cx="1387496" cy="1538883"/>
          </a:xfrm>
          <a:prstGeom prst="rect">
            <a:avLst/>
          </a:prstGeom>
          <a:noFill/>
        </p:spPr>
        <p:txBody>
          <a:bodyPr wrap="none" lIns="0" tIns="0" rIns="0" bIns="0" rtlCol="0">
            <a:spAutoFit/>
          </a:bodyPr>
          <a:lstStyle/>
          <a:p>
            <a:pPr algn="l"/>
            <a:r>
              <a:rPr lang="en-US" sz="2000" dirty="0"/>
              <a:t>Preference:</a:t>
            </a:r>
          </a:p>
          <a:p>
            <a:pPr algn="l"/>
            <a:endParaRPr lang="en-US" sz="2000" dirty="0"/>
          </a:p>
          <a:p>
            <a:pPr marL="342900" indent="-342900" algn="l">
              <a:buFont typeface="Arial" panose="020B0604020202020204" pitchFamily="34" charset="0"/>
              <a:buChar char="•"/>
            </a:pPr>
            <a:r>
              <a:rPr lang="en-US" sz="2000" dirty="0"/>
              <a:t>Region A</a:t>
            </a:r>
          </a:p>
          <a:p>
            <a:pPr marL="342900" indent="-342900" algn="l">
              <a:buFont typeface="Arial" panose="020B0604020202020204" pitchFamily="34" charset="0"/>
              <a:buChar char="•"/>
            </a:pPr>
            <a:r>
              <a:rPr lang="en-US" sz="2000" dirty="0"/>
              <a:t>Region C</a:t>
            </a:r>
          </a:p>
          <a:p>
            <a:pPr marL="342900" indent="-342900" algn="l">
              <a:buFont typeface="Arial" panose="020B0604020202020204" pitchFamily="34" charset="0"/>
              <a:buChar char="•"/>
            </a:pPr>
            <a:r>
              <a:rPr lang="en-US" sz="2000" dirty="0"/>
              <a:t>Region B</a:t>
            </a:r>
          </a:p>
        </p:txBody>
      </p:sp>
    </p:spTree>
    <p:extLst>
      <p:ext uri="{BB962C8B-B14F-4D97-AF65-F5344CB8AC3E}">
        <p14:creationId xmlns:p14="http://schemas.microsoft.com/office/powerpoint/2010/main" val="1917679409"/>
      </p:ext>
    </p:extLst>
  </p:cSld>
  <p:clrMapOvr>
    <a:masterClrMapping/>
  </p:clrMapOvr>
  <p:transition advTm="19512">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a:t>Temporary connectivity problems (HTTP 503)</a:t>
            </a:r>
          </a:p>
        </p:txBody>
      </p:sp>
      <p:sp>
        <p:nvSpPr>
          <p:cNvPr id="11" name="Rectangle 10">
            <a:extLst>
              <a:ext uri="{FF2B5EF4-FFF2-40B4-BE49-F238E27FC236}">
                <a16:creationId xmlns:a16="http://schemas.microsoft.com/office/drawing/2014/main" id="{2A227BCE-F7AB-4F9F-BFD3-AE102407DEC2}"/>
              </a:ext>
            </a:extLst>
          </p:cNvPr>
          <p:cNvSpPr/>
          <p:nvPr/>
        </p:nvSpPr>
        <p:spPr bwMode="auto">
          <a:xfrm>
            <a:off x="8263375" y="1103930"/>
            <a:ext cx="2100649" cy="55803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3" name="Graphic 2">
            <a:extLst>
              <a:ext uri="{FF2B5EF4-FFF2-40B4-BE49-F238E27FC236}">
                <a16:creationId xmlns:a16="http://schemas.microsoft.com/office/drawing/2014/main" id="{B639D91E-81B2-430D-8C91-76767CE95F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42356" y="1445291"/>
            <a:ext cx="1342685" cy="1342685"/>
          </a:xfrm>
          <a:prstGeom prst="rect">
            <a:avLst/>
          </a:prstGeom>
        </p:spPr>
      </p:pic>
      <p:pic>
        <p:nvPicPr>
          <p:cNvPr id="5" name="Graphic 4">
            <a:extLst>
              <a:ext uri="{FF2B5EF4-FFF2-40B4-BE49-F238E27FC236}">
                <a16:creationId xmlns:a16="http://schemas.microsoft.com/office/drawing/2014/main" id="{EDFBE112-79BA-4DD0-9699-825AA118E9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3149325"/>
            <a:ext cx="1533256" cy="1533256"/>
          </a:xfrm>
          <a:prstGeom prst="rect">
            <a:avLst/>
          </a:prstGeom>
        </p:spPr>
      </p:pic>
      <p:pic>
        <p:nvPicPr>
          <p:cNvPr id="13" name="Graphic 12" descr="Web design outline">
            <a:extLst>
              <a:ext uri="{FF2B5EF4-FFF2-40B4-BE49-F238E27FC236}">
                <a16:creationId xmlns:a16="http://schemas.microsoft.com/office/drawing/2014/main" id="{F56A5A98-A4B7-4E4E-B412-8F4CA96C34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83317" y="1470708"/>
            <a:ext cx="1317268" cy="1317268"/>
          </a:xfrm>
          <a:prstGeom prst="rect">
            <a:avLst/>
          </a:prstGeom>
        </p:spPr>
      </p:pic>
      <p:pic>
        <p:nvPicPr>
          <p:cNvPr id="4" name="Graphic 3">
            <a:extLst>
              <a:ext uri="{FF2B5EF4-FFF2-40B4-BE49-F238E27FC236}">
                <a16:creationId xmlns:a16="http://schemas.microsoft.com/office/drawing/2014/main" id="{441CC991-AD37-4A38-8399-00E4181A3D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5036565"/>
            <a:ext cx="1533256" cy="1533256"/>
          </a:xfrm>
          <a:prstGeom prst="rect">
            <a:avLst/>
          </a:prstGeom>
        </p:spPr>
      </p:pic>
      <p:cxnSp>
        <p:nvCxnSpPr>
          <p:cNvPr id="6" name="Straight Arrow Connector 5">
            <a:extLst>
              <a:ext uri="{FF2B5EF4-FFF2-40B4-BE49-F238E27FC236}">
                <a16:creationId xmlns:a16="http://schemas.microsoft.com/office/drawing/2014/main" id="{D139298A-9DDC-412C-8458-47AB8A7CBADC}"/>
              </a:ext>
            </a:extLst>
          </p:cNvPr>
          <p:cNvCxnSpPr>
            <a:cxnSpLocks/>
          </p:cNvCxnSpPr>
          <p:nvPr/>
        </p:nvCxnSpPr>
        <p:spPr>
          <a:xfrm>
            <a:off x="3400585" y="1973894"/>
            <a:ext cx="5146485"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62F2525-6CEE-4BB3-9C4F-2C4B8B0F2E3D}"/>
              </a:ext>
            </a:extLst>
          </p:cNvPr>
          <p:cNvSpPr txBox="1"/>
          <p:nvPr/>
        </p:nvSpPr>
        <p:spPr>
          <a:xfrm>
            <a:off x="10470960" y="1962744"/>
            <a:ext cx="165110" cy="307777"/>
          </a:xfrm>
          <a:prstGeom prst="rect">
            <a:avLst/>
          </a:prstGeom>
          <a:noFill/>
        </p:spPr>
        <p:txBody>
          <a:bodyPr wrap="none" lIns="0" tIns="0" rIns="0" bIns="0" rtlCol="0">
            <a:spAutoFit/>
          </a:bodyPr>
          <a:lstStyle/>
          <a:p>
            <a:pPr algn="l"/>
            <a:r>
              <a:rPr lang="en-US" sz="2000" dirty="0"/>
              <a:t>A</a:t>
            </a:r>
          </a:p>
        </p:txBody>
      </p:sp>
      <p:sp>
        <p:nvSpPr>
          <p:cNvPr id="19" name="TextBox 18">
            <a:extLst>
              <a:ext uri="{FF2B5EF4-FFF2-40B4-BE49-F238E27FC236}">
                <a16:creationId xmlns:a16="http://schemas.microsoft.com/office/drawing/2014/main" id="{EA97EA2C-1E48-4E17-A301-0D39962BECCC}"/>
              </a:ext>
            </a:extLst>
          </p:cNvPr>
          <p:cNvSpPr txBox="1"/>
          <p:nvPr/>
        </p:nvSpPr>
        <p:spPr>
          <a:xfrm>
            <a:off x="10479777" y="3740208"/>
            <a:ext cx="147476" cy="307777"/>
          </a:xfrm>
          <a:prstGeom prst="rect">
            <a:avLst/>
          </a:prstGeom>
          <a:noFill/>
        </p:spPr>
        <p:txBody>
          <a:bodyPr wrap="none" lIns="0" tIns="0" rIns="0" bIns="0" rtlCol="0">
            <a:spAutoFit/>
          </a:bodyPr>
          <a:lstStyle/>
          <a:p>
            <a:pPr algn="l"/>
            <a:r>
              <a:rPr lang="en-US" sz="2000" dirty="0"/>
              <a:t>B</a:t>
            </a:r>
          </a:p>
        </p:txBody>
      </p:sp>
      <p:sp>
        <p:nvSpPr>
          <p:cNvPr id="21" name="TextBox 20">
            <a:extLst>
              <a:ext uri="{FF2B5EF4-FFF2-40B4-BE49-F238E27FC236}">
                <a16:creationId xmlns:a16="http://schemas.microsoft.com/office/drawing/2014/main" id="{2F0FAAE0-A966-404A-83C5-1024ADEC3FC6}"/>
              </a:ext>
            </a:extLst>
          </p:cNvPr>
          <p:cNvSpPr txBox="1"/>
          <p:nvPr/>
        </p:nvSpPr>
        <p:spPr>
          <a:xfrm>
            <a:off x="10482609" y="5649304"/>
            <a:ext cx="165110" cy="307777"/>
          </a:xfrm>
          <a:prstGeom prst="rect">
            <a:avLst/>
          </a:prstGeom>
          <a:noFill/>
        </p:spPr>
        <p:txBody>
          <a:bodyPr wrap="square" lIns="0" tIns="0" rIns="0" bIns="0" rtlCol="0">
            <a:spAutoFit/>
          </a:bodyPr>
          <a:lstStyle/>
          <a:p>
            <a:pPr algn="l"/>
            <a:r>
              <a:rPr lang="en-US" sz="2000" dirty="0"/>
              <a:t>C</a:t>
            </a:r>
          </a:p>
        </p:txBody>
      </p:sp>
      <p:cxnSp>
        <p:nvCxnSpPr>
          <p:cNvPr id="23" name="Straight Arrow Connector 22">
            <a:extLst>
              <a:ext uri="{FF2B5EF4-FFF2-40B4-BE49-F238E27FC236}">
                <a16:creationId xmlns:a16="http://schemas.microsoft.com/office/drawing/2014/main" id="{355BB3B0-9F3D-4171-9688-AC3D35A6A5FD}"/>
              </a:ext>
            </a:extLst>
          </p:cNvPr>
          <p:cNvCxnSpPr>
            <a:cxnSpLocks/>
          </p:cNvCxnSpPr>
          <p:nvPr/>
        </p:nvCxnSpPr>
        <p:spPr>
          <a:xfrm flipH="1">
            <a:off x="3400586" y="2270521"/>
            <a:ext cx="5048470" cy="0"/>
          </a:xfrm>
          <a:prstGeom prst="straightConnector1">
            <a:avLst/>
          </a:prstGeom>
          <a:ln w="76200">
            <a:solidFill>
              <a:srgbClr val="FF9349"/>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C37042-EDE0-42C3-AE7C-AB2416623697}"/>
              </a:ext>
            </a:extLst>
          </p:cNvPr>
          <p:cNvSpPr txBox="1"/>
          <p:nvPr/>
        </p:nvSpPr>
        <p:spPr>
          <a:xfrm>
            <a:off x="7702789" y="2024299"/>
            <a:ext cx="453650" cy="492443"/>
          </a:xfrm>
          <a:prstGeom prst="rect">
            <a:avLst/>
          </a:prstGeom>
          <a:noFill/>
        </p:spPr>
        <p:txBody>
          <a:bodyPr wrap="square" lIns="0" tIns="0" rIns="0" bIns="0" rtlCol="0">
            <a:spAutoFit/>
          </a:bodyPr>
          <a:lstStyle/>
          <a:p>
            <a:pPr algn="l"/>
            <a:r>
              <a:rPr lang="en-US" sz="3200" dirty="0">
                <a:solidFill>
                  <a:srgbClr val="FF0000"/>
                </a:solidFill>
              </a:rPr>
              <a:t>X</a:t>
            </a:r>
          </a:p>
        </p:txBody>
      </p:sp>
      <p:sp>
        <p:nvSpPr>
          <p:cNvPr id="9" name="TextBox 8">
            <a:extLst>
              <a:ext uri="{FF2B5EF4-FFF2-40B4-BE49-F238E27FC236}">
                <a16:creationId xmlns:a16="http://schemas.microsoft.com/office/drawing/2014/main" id="{A9397026-1351-4877-8057-BA2A683F37DE}"/>
              </a:ext>
            </a:extLst>
          </p:cNvPr>
          <p:cNvSpPr txBox="1"/>
          <p:nvPr/>
        </p:nvSpPr>
        <p:spPr>
          <a:xfrm>
            <a:off x="6799095" y="2415389"/>
            <a:ext cx="1085297" cy="307777"/>
          </a:xfrm>
          <a:prstGeom prst="rect">
            <a:avLst/>
          </a:prstGeom>
          <a:noFill/>
        </p:spPr>
        <p:txBody>
          <a:bodyPr wrap="none" lIns="0" tIns="0" rIns="0" bIns="0" rtlCol="0">
            <a:spAutoFit/>
          </a:bodyPr>
          <a:lstStyle/>
          <a:p>
            <a:pPr algn="l"/>
            <a:r>
              <a:rPr lang="en-US" sz="2000" dirty="0">
                <a:solidFill>
                  <a:srgbClr val="FF0000"/>
                </a:solidFill>
              </a:rPr>
              <a:t>HTTP 503</a:t>
            </a:r>
          </a:p>
        </p:txBody>
      </p:sp>
      <p:sp>
        <p:nvSpPr>
          <p:cNvPr id="14" name="TextBox 13">
            <a:extLst>
              <a:ext uri="{FF2B5EF4-FFF2-40B4-BE49-F238E27FC236}">
                <a16:creationId xmlns:a16="http://schemas.microsoft.com/office/drawing/2014/main" id="{591E924D-DF3B-4501-86FF-27EC71F2A945}"/>
              </a:ext>
            </a:extLst>
          </p:cNvPr>
          <p:cNvSpPr txBox="1"/>
          <p:nvPr/>
        </p:nvSpPr>
        <p:spPr>
          <a:xfrm>
            <a:off x="3767328" y="1609344"/>
            <a:ext cx="290144" cy="307777"/>
          </a:xfrm>
          <a:prstGeom prst="rect">
            <a:avLst/>
          </a:prstGeom>
          <a:noFill/>
        </p:spPr>
        <p:txBody>
          <a:bodyPr wrap="none" lIns="0" tIns="0" rIns="0" bIns="0" rtlCol="0">
            <a:spAutoFit/>
          </a:bodyPr>
          <a:lstStyle/>
          <a:p>
            <a:pPr algn="l"/>
            <a:r>
              <a:rPr lang="en-US" sz="2000" dirty="0"/>
              <a:t>#1</a:t>
            </a:r>
          </a:p>
        </p:txBody>
      </p:sp>
      <p:sp>
        <p:nvSpPr>
          <p:cNvPr id="22" name="TextBox 21">
            <a:extLst>
              <a:ext uri="{FF2B5EF4-FFF2-40B4-BE49-F238E27FC236}">
                <a16:creationId xmlns:a16="http://schemas.microsoft.com/office/drawing/2014/main" id="{0B89CE06-6D32-4154-AE5E-E5E94AE72501}"/>
              </a:ext>
            </a:extLst>
          </p:cNvPr>
          <p:cNvSpPr txBox="1"/>
          <p:nvPr/>
        </p:nvSpPr>
        <p:spPr>
          <a:xfrm>
            <a:off x="3767328" y="2448318"/>
            <a:ext cx="290144" cy="307777"/>
          </a:xfrm>
          <a:prstGeom prst="rect">
            <a:avLst/>
          </a:prstGeom>
          <a:noFill/>
        </p:spPr>
        <p:txBody>
          <a:bodyPr wrap="none" lIns="0" tIns="0" rIns="0" bIns="0" rtlCol="0">
            <a:spAutoFit/>
          </a:bodyPr>
          <a:lstStyle/>
          <a:p>
            <a:pPr algn="l"/>
            <a:r>
              <a:rPr lang="en-US" sz="2000" dirty="0"/>
              <a:t>#2</a:t>
            </a:r>
          </a:p>
        </p:txBody>
      </p:sp>
      <p:sp>
        <p:nvSpPr>
          <p:cNvPr id="7" name="TextBox 6">
            <a:extLst>
              <a:ext uri="{FF2B5EF4-FFF2-40B4-BE49-F238E27FC236}">
                <a16:creationId xmlns:a16="http://schemas.microsoft.com/office/drawing/2014/main" id="{99EE61CB-892E-47E4-A904-D3CF215DDC5A}"/>
              </a:ext>
            </a:extLst>
          </p:cNvPr>
          <p:cNvSpPr txBox="1"/>
          <p:nvPr/>
        </p:nvSpPr>
        <p:spPr>
          <a:xfrm>
            <a:off x="584200" y="4682581"/>
            <a:ext cx="1387496" cy="1538883"/>
          </a:xfrm>
          <a:prstGeom prst="rect">
            <a:avLst/>
          </a:prstGeom>
          <a:noFill/>
        </p:spPr>
        <p:txBody>
          <a:bodyPr wrap="none" lIns="0" tIns="0" rIns="0" bIns="0" rtlCol="0">
            <a:spAutoFit/>
          </a:bodyPr>
          <a:lstStyle/>
          <a:p>
            <a:pPr algn="l"/>
            <a:r>
              <a:rPr lang="en-US" sz="2000" dirty="0"/>
              <a:t>Preference:</a:t>
            </a:r>
          </a:p>
          <a:p>
            <a:pPr algn="l"/>
            <a:endParaRPr lang="en-US" sz="2000" dirty="0"/>
          </a:p>
          <a:p>
            <a:pPr marL="342900" indent="-342900" algn="l">
              <a:buFont typeface="Arial" panose="020B0604020202020204" pitchFamily="34" charset="0"/>
              <a:buChar char="•"/>
            </a:pPr>
            <a:r>
              <a:rPr lang="en-US" sz="2000" dirty="0"/>
              <a:t>Region A</a:t>
            </a:r>
          </a:p>
          <a:p>
            <a:pPr marL="342900" indent="-342900" algn="l">
              <a:buFont typeface="Arial" panose="020B0604020202020204" pitchFamily="34" charset="0"/>
              <a:buChar char="•"/>
            </a:pPr>
            <a:r>
              <a:rPr lang="en-US" sz="2000" dirty="0"/>
              <a:t>Region C</a:t>
            </a:r>
          </a:p>
          <a:p>
            <a:pPr marL="342900" indent="-342900" algn="l">
              <a:buFont typeface="Arial" panose="020B0604020202020204" pitchFamily="34" charset="0"/>
              <a:buChar char="•"/>
            </a:pPr>
            <a:r>
              <a:rPr lang="en-US" sz="2000" dirty="0"/>
              <a:t>Region B</a:t>
            </a:r>
          </a:p>
        </p:txBody>
      </p:sp>
    </p:spTree>
    <p:extLst>
      <p:ext uri="{BB962C8B-B14F-4D97-AF65-F5344CB8AC3E}">
        <p14:creationId xmlns:p14="http://schemas.microsoft.com/office/powerpoint/2010/main" val="3491611749"/>
      </p:ext>
    </p:extLst>
  </p:cSld>
  <p:clrMapOvr>
    <a:masterClrMapping/>
  </p:clrMapOvr>
  <p:transition advTm="44761">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a:t>Temporary connectivity problems (HTTP 503)</a:t>
            </a:r>
          </a:p>
        </p:txBody>
      </p:sp>
      <p:sp>
        <p:nvSpPr>
          <p:cNvPr id="11" name="Rectangle 10">
            <a:extLst>
              <a:ext uri="{FF2B5EF4-FFF2-40B4-BE49-F238E27FC236}">
                <a16:creationId xmlns:a16="http://schemas.microsoft.com/office/drawing/2014/main" id="{2A227BCE-F7AB-4F9F-BFD3-AE102407DEC2}"/>
              </a:ext>
            </a:extLst>
          </p:cNvPr>
          <p:cNvSpPr/>
          <p:nvPr/>
        </p:nvSpPr>
        <p:spPr bwMode="auto">
          <a:xfrm>
            <a:off x="8263375" y="1103930"/>
            <a:ext cx="2100649" cy="55803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3" name="Graphic 2">
            <a:extLst>
              <a:ext uri="{FF2B5EF4-FFF2-40B4-BE49-F238E27FC236}">
                <a16:creationId xmlns:a16="http://schemas.microsoft.com/office/drawing/2014/main" id="{B639D91E-81B2-430D-8C91-76767CE95F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42356" y="1445291"/>
            <a:ext cx="1342685" cy="1342685"/>
          </a:xfrm>
          <a:prstGeom prst="rect">
            <a:avLst/>
          </a:prstGeom>
        </p:spPr>
      </p:pic>
      <p:pic>
        <p:nvPicPr>
          <p:cNvPr id="5" name="Graphic 4">
            <a:extLst>
              <a:ext uri="{FF2B5EF4-FFF2-40B4-BE49-F238E27FC236}">
                <a16:creationId xmlns:a16="http://schemas.microsoft.com/office/drawing/2014/main" id="{EDFBE112-79BA-4DD0-9699-825AA118E9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3149325"/>
            <a:ext cx="1533256" cy="1533256"/>
          </a:xfrm>
          <a:prstGeom prst="rect">
            <a:avLst/>
          </a:prstGeom>
        </p:spPr>
      </p:pic>
      <p:pic>
        <p:nvPicPr>
          <p:cNvPr id="13" name="Graphic 12" descr="Web design outline">
            <a:extLst>
              <a:ext uri="{FF2B5EF4-FFF2-40B4-BE49-F238E27FC236}">
                <a16:creationId xmlns:a16="http://schemas.microsoft.com/office/drawing/2014/main" id="{F56A5A98-A4B7-4E4E-B412-8F4CA96C34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83317" y="1470708"/>
            <a:ext cx="1317268" cy="1317268"/>
          </a:xfrm>
          <a:prstGeom prst="rect">
            <a:avLst/>
          </a:prstGeom>
        </p:spPr>
      </p:pic>
      <p:pic>
        <p:nvPicPr>
          <p:cNvPr id="4" name="Graphic 3">
            <a:extLst>
              <a:ext uri="{FF2B5EF4-FFF2-40B4-BE49-F238E27FC236}">
                <a16:creationId xmlns:a16="http://schemas.microsoft.com/office/drawing/2014/main" id="{441CC991-AD37-4A38-8399-00E4181A3D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5036565"/>
            <a:ext cx="1533256" cy="1533256"/>
          </a:xfrm>
          <a:prstGeom prst="rect">
            <a:avLst/>
          </a:prstGeom>
        </p:spPr>
      </p:pic>
      <p:cxnSp>
        <p:nvCxnSpPr>
          <p:cNvPr id="6" name="Straight Arrow Connector 5">
            <a:extLst>
              <a:ext uri="{FF2B5EF4-FFF2-40B4-BE49-F238E27FC236}">
                <a16:creationId xmlns:a16="http://schemas.microsoft.com/office/drawing/2014/main" id="{D139298A-9DDC-412C-8458-47AB8A7CBADC}"/>
              </a:ext>
            </a:extLst>
          </p:cNvPr>
          <p:cNvCxnSpPr>
            <a:cxnSpLocks/>
          </p:cNvCxnSpPr>
          <p:nvPr/>
        </p:nvCxnSpPr>
        <p:spPr>
          <a:xfrm>
            <a:off x="3400585" y="1973894"/>
            <a:ext cx="5146485"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62F2525-6CEE-4BB3-9C4F-2C4B8B0F2E3D}"/>
              </a:ext>
            </a:extLst>
          </p:cNvPr>
          <p:cNvSpPr txBox="1"/>
          <p:nvPr/>
        </p:nvSpPr>
        <p:spPr>
          <a:xfrm>
            <a:off x="10470960" y="1962744"/>
            <a:ext cx="165110" cy="307777"/>
          </a:xfrm>
          <a:prstGeom prst="rect">
            <a:avLst/>
          </a:prstGeom>
          <a:noFill/>
        </p:spPr>
        <p:txBody>
          <a:bodyPr wrap="none" lIns="0" tIns="0" rIns="0" bIns="0" rtlCol="0">
            <a:spAutoFit/>
          </a:bodyPr>
          <a:lstStyle/>
          <a:p>
            <a:pPr algn="l"/>
            <a:r>
              <a:rPr lang="en-US" sz="2000" dirty="0"/>
              <a:t>A</a:t>
            </a:r>
          </a:p>
        </p:txBody>
      </p:sp>
      <p:sp>
        <p:nvSpPr>
          <p:cNvPr id="19" name="TextBox 18">
            <a:extLst>
              <a:ext uri="{FF2B5EF4-FFF2-40B4-BE49-F238E27FC236}">
                <a16:creationId xmlns:a16="http://schemas.microsoft.com/office/drawing/2014/main" id="{EA97EA2C-1E48-4E17-A301-0D39962BECCC}"/>
              </a:ext>
            </a:extLst>
          </p:cNvPr>
          <p:cNvSpPr txBox="1"/>
          <p:nvPr/>
        </p:nvSpPr>
        <p:spPr>
          <a:xfrm>
            <a:off x="10479777" y="3740208"/>
            <a:ext cx="147476" cy="307777"/>
          </a:xfrm>
          <a:prstGeom prst="rect">
            <a:avLst/>
          </a:prstGeom>
          <a:noFill/>
        </p:spPr>
        <p:txBody>
          <a:bodyPr wrap="none" lIns="0" tIns="0" rIns="0" bIns="0" rtlCol="0">
            <a:spAutoFit/>
          </a:bodyPr>
          <a:lstStyle/>
          <a:p>
            <a:pPr algn="l"/>
            <a:r>
              <a:rPr lang="en-US" sz="2000" dirty="0"/>
              <a:t>B</a:t>
            </a:r>
          </a:p>
        </p:txBody>
      </p:sp>
      <p:sp>
        <p:nvSpPr>
          <p:cNvPr id="21" name="TextBox 20">
            <a:extLst>
              <a:ext uri="{FF2B5EF4-FFF2-40B4-BE49-F238E27FC236}">
                <a16:creationId xmlns:a16="http://schemas.microsoft.com/office/drawing/2014/main" id="{2F0FAAE0-A966-404A-83C5-1024ADEC3FC6}"/>
              </a:ext>
            </a:extLst>
          </p:cNvPr>
          <p:cNvSpPr txBox="1"/>
          <p:nvPr/>
        </p:nvSpPr>
        <p:spPr>
          <a:xfrm>
            <a:off x="10482609" y="5649304"/>
            <a:ext cx="165110" cy="307777"/>
          </a:xfrm>
          <a:prstGeom prst="rect">
            <a:avLst/>
          </a:prstGeom>
          <a:noFill/>
        </p:spPr>
        <p:txBody>
          <a:bodyPr wrap="square" lIns="0" tIns="0" rIns="0" bIns="0" rtlCol="0">
            <a:spAutoFit/>
          </a:bodyPr>
          <a:lstStyle/>
          <a:p>
            <a:pPr algn="l"/>
            <a:r>
              <a:rPr lang="en-US" sz="2000" dirty="0"/>
              <a:t>C</a:t>
            </a:r>
          </a:p>
        </p:txBody>
      </p:sp>
      <p:cxnSp>
        <p:nvCxnSpPr>
          <p:cNvPr id="10" name="Straight Arrow Connector 7">
            <a:extLst>
              <a:ext uri="{FF2B5EF4-FFF2-40B4-BE49-F238E27FC236}">
                <a16:creationId xmlns:a16="http://schemas.microsoft.com/office/drawing/2014/main" id="{C3F1BD7D-A35E-4763-A8DD-0403BECF1799}"/>
              </a:ext>
            </a:extLst>
          </p:cNvPr>
          <p:cNvCxnSpPr>
            <a:cxnSpLocks/>
          </p:cNvCxnSpPr>
          <p:nvPr/>
        </p:nvCxnSpPr>
        <p:spPr>
          <a:xfrm rot="10800000">
            <a:off x="3400586" y="2270522"/>
            <a:ext cx="5048473" cy="3764519"/>
          </a:xfrm>
          <a:prstGeom prst="bentConnector3">
            <a:avLst>
              <a:gd name="adj1" fmla="val 50000"/>
            </a:avLst>
          </a:prstGeom>
          <a:ln w="76200">
            <a:solidFill>
              <a:srgbClr val="FF9349"/>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79A4B87-32C5-4B55-B568-B51FA6738243}"/>
              </a:ext>
            </a:extLst>
          </p:cNvPr>
          <p:cNvSpPr txBox="1"/>
          <p:nvPr/>
        </p:nvSpPr>
        <p:spPr>
          <a:xfrm>
            <a:off x="5541836" y="2480199"/>
            <a:ext cx="290144" cy="307777"/>
          </a:xfrm>
          <a:prstGeom prst="rect">
            <a:avLst/>
          </a:prstGeom>
          <a:noFill/>
        </p:spPr>
        <p:txBody>
          <a:bodyPr wrap="none" lIns="0" tIns="0" rIns="0" bIns="0" rtlCol="0">
            <a:spAutoFit/>
          </a:bodyPr>
          <a:lstStyle/>
          <a:p>
            <a:pPr algn="l"/>
            <a:r>
              <a:rPr lang="en-US" sz="2000" dirty="0"/>
              <a:t>#2</a:t>
            </a:r>
          </a:p>
        </p:txBody>
      </p:sp>
      <p:sp>
        <p:nvSpPr>
          <p:cNvPr id="7" name="TextBox 6">
            <a:extLst>
              <a:ext uri="{FF2B5EF4-FFF2-40B4-BE49-F238E27FC236}">
                <a16:creationId xmlns:a16="http://schemas.microsoft.com/office/drawing/2014/main" id="{173758EB-343E-4E17-A92D-21D0FA229C45}"/>
              </a:ext>
            </a:extLst>
          </p:cNvPr>
          <p:cNvSpPr txBox="1"/>
          <p:nvPr/>
        </p:nvSpPr>
        <p:spPr>
          <a:xfrm>
            <a:off x="584200" y="4682581"/>
            <a:ext cx="1387496" cy="1538883"/>
          </a:xfrm>
          <a:prstGeom prst="rect">
            <a:avLst/>
          </a:prstGeom>
          <a:noFill/>
        </p:spPr>
        <p:txBody>
          <a:bodyPr wrap="none" lIns="0" tIns="0" rIns="0" bIns="0" rtlCol="0">
            <a:spAutoFit/>
          </a:bodyPr>
          <a:lstStyle/>
          <a:p>
            <a:pPr algn="l"/>
            <a:r>
              <a:rPr lang="en-US" sz="2000" dirty="0"/>
              <a:t>Preference:</a:t>
            </a:r>
          </a:p>
          <a:p>
            <a:pPr algn="l"/>
            <a:endParaRPr lang="en-US" sz="2000" dirty="0"/>
          </a:p>
          <a:p>
            <a:pPr marL="342900" indent="-342900" algn="l">
              <a:buFont typeface="Arial" panose="020B0604020202020204" pitchFamily="34" charset="0"/>
              <a:buChar char="•"/>
            </a:pPr>
            <a:r>
              <a:rPr lang="en-US" sz="2000" dirty="0"/>
              <a:t>Region A</a:t>
            </a:r>
          </a:p>
          <a:p>
            <a:pPr marL="342900" indent="-342900" algn="l">
              <a:buFont typeface="Arial" panose="020B0604020202020204" pitchFamily="34" charset="0"/>
              <a:buChar char="•"/>
            </a:pPr>
            <a:r>
              <a:rPr lang="en-US" sz="2000" dirty="0"/>
              <a:t>Region C</a:t>
            </a:r>
          </a:p>
          <a:p>
            <a:pPr marL="342900" indent="-342900" algn="l">
              <a:buFont typeface="Arial" panose="020B0604020202020204" pitchFamily="34" charset="0"/>
              <a:buChar char="•"/>
            </a:pPr>
            <a:r>
              <a:rPr lang="en-US" sz="2000" dirty="0"/>
              <a:t>Region B</a:t>
            </a:r>
          </a:p>
        </p:txBody>
      </p:sp>
    </p:spTree>
    <p:extLst>
      <p:ext uri="{BB962C8B-B14F-4D97-AF65-F5344CB8AC3E}">
        <p14:creationId xmlns:p14="http://schemas.microsoft.com/office/powerpoint/2010/main" val="3256618500"/>
      </p:ext>
    </p:extLst>
  </p:cSld>
  <p:clrMapOvr>
    <a:masterClrMapping/>
  </p:clrMapOvr>
  <p:transition advTm="13183">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A23-1530-407A-B840-09DF2302E568}"/>
              </a:ext>
            </a:extLst>
          </p:cNvPr>
          <p:cNvSpPr>
            <a:spLocks noGrp="1"/>
          </p:cNvSpPr>
          <p:nvPr>
            <p:ph type="title"/>
          </p:nvPr>
        </p:nvSpPr>
        <p:spPr/>
        <p:txBody>
          <a:bodyPr/>
          <a:lstStyle/>
          <a:p>
            <a:r>
              <a:rPr lang="en-US"/>
              <a:t>Temporary connectivity problems (HTTP 503)</a:t>
            </a:r>
          </a:p>
        </p:txBody>
      </p:sp>
      <p:sp>
        <p:nvSpPr>
          <p:cNvPr id="11" name="Rectangle 10">
            <a:extLst>
              <a:ext uri="{FF2B5EF4-FFF2-40B4-BE49-F238E27FC236}">
                <a16:creationId xmlns:a16="http://schemas.microsoft.com/office/drawing/2014/main" id="{2A227BCE-F7AB-4F9F-BFD3-AE102407DEC2}"/>
              </a:ext>
            </a:extLst>
          </p:cNvPr>
          <p:cNvSpPr/>
          <p:nvPr/>
        </p:nvSpPr>
        <p:spPr bwMode="auto">
          <a:xfrm>
            <a:off x="8263375" y="1103930"/>
            <a:ext cx="2100649" cy="55803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3" name="Graphic 2">
            <a:extLst>
              <a:ext uri="{FF2B5EF4-FFF2-40B4-BE49-F238E27FC236}">
                <a16:creationId xmlns:a16="http://schemas.microsoft.com/office/drawing/2014/main" id="{B639D91E-81B2-430D-8C91-76767CE95F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42356" y="1445291"/>
            <a:ext cx="1342685" cy="1342685"/>
          </a:xfrm>
          <a:prstGeom prst="rect">
            <a:avLst/>
          </a:prstGeom>
        </p:spPr>
      </p:pic>
      <p:pic>
        <p:nvPicPr>
          <p:cNvPr id="5" name="Graphic 4">
            <a:extLst>
              <a:ext uri="{FF2B5EF4-FFF2-40B4-BE49-F238E27FC236}">
                <a16:creationId xmlns:a16="http://schemas.microsoft.com/office/drawing/2014/main" id="{EDFBE112-79BA-4DD0-9699-825AA118E9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3149325"/>
            <a:ext cx="1533256" cy="1533256"/>
          </a:xfrm>
          <a:prstGeom prst="rect">
            <a:avLst/>
          </a:prstGeom>
        </p:spPr>
      </p:pic>
      <p:pic>
        <p:nvPicPr>
          <p:cNvPr id="13" name="Graphic 12" descr="Web design outline">
            <a:extLst>
              <a:ext uri="{FF2B5EF4-FFF2-40B4-BE49-F238E27FC236}">
                <a16:creationId xmlns:a16="http://schemas.microsoft.com/office/drawing/2014/main" id="{F56A5A98-A4B7-4E4E-B412-8F4CA96C34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83317" y="1470708"/>
            <a:ext cx="1317268" cy="1317268"/>
          </a:xfrm>
          <a:prstGeom prst="rect">
            <a:avLst/>
          </a:prstGeom>
        </p:spPr>
      </p:pic>
      <p:pic>
        <p:nvPicPr>
          <p:cNvPr id="4" name="Graphic 3">
            <a:extLst>
              <a:ext uri="{FF2B5EF4-FFF2-40B4-BE49-F238E27FC236}">
                <a16:creationId xmlns:a16="http://schemas.microsoft.com/office/drawing/2014/main" id="{441CC991-AD37-4A38-8399-00E4181A3D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7070" y="5036565"/>
            <a:ext cx="1533256" cy="1533256"/>
          </a:xfrm>
          <a:prstGeom prst="rect">
            <a:avLst/>
          </a:prstGeom>
        </p:spPr>
      </p:pic>
      <p:sp>
        <p:nvSpPr>
          <p:cNvPr id="17" name="TextBox 16">
            <a:extLst>
              <a:ext uri="{FF2B5EF4-FFF2-40B4-BE49-F238E27FC236}">
                <a16:creationId xmlns:a16="http://schemas.microsoft.com/office/drawing/2014/main" id="{562F2525-6CEE-4BB3-9C4F-2C4B8B0F2E3D}"/>
              </a:ext>
            </a:extLst>
          </p:cNvPr>
          <p:cNvSpPr txBox="1"/>
          <p:nvPr/>
        </p:nvSpPr>
        <p:spPr>
          <a:xfrm>
            <a:off x="10470960" y="1962744"/>
            <a:ext cx="165110" cy="307777"/>
          </a:xfrm>
          <a:prstGeom prst="rect">
            <a:avLst/>
          </a:prstGeom>
          <a:noFill/>
        </p:spPr>
        <p:txBody>
          <a:bodyPr wrap="none" lIns="0" tIns="0" rIns="0" bIns="0" rtlCol="0">
            <a:spAutoFit/>
          </a:bodyPr>
          <a:lstStyle/>
          <a:p>
            <a:pPr algn="l"/>
            <a:r>
              <a:rPr lang="en-US" sz="2000" dirty="0"/>
              <a:t>A</a:t>
            </a:r>
          </a:p>
        </p:txBody>
      </p:sp>
      <p:sp>
        <p:nvSpPr>
          <p:cNvPr id="19" name="TextBox 18">
            <a:extLst>
              <a:ext uri="{FF2B5EF4-FFF2-40B4-BE49-F238E27FC236}">
                <a16:creationId xmlns:a16="http://schemas.microsoft.com/office/drawing/2014/main" id="{EA97EA2C-1E48-4E17-A301-0D39962BECCC}"/>
              </a:ext>
            </a:extLst>
          </p:cNvPr>
          <p:cNvSpPr txBox="1"/>
          <p:nvPr/>
        </p:nvSpPr>
        <p:spPr>
          <a:xfrm>
            <a:off x="10479777" y="3740208"/>
            <a:ext cx="147476" cy="307777"/>
          </a:xfrm>
          <a:prstGeom prst="rect">
            <a:avLst/>
          </a:prstGeom>
          <a:noFill/>
        </p:spPr>
        <p:txBody>
          <a:bodyPr wrap="none" lIns="0" tIns="0" rIns="0" bIns="0" rtlCol="0">
            <a:spAutoFit/>
          </a:bodyPr>
          <a:lstStyle/>
          <a:p>
            <a:pPr algn="l"/>
            <a:r>
              <a:rPr lang="en-US" sz="2000" dirty="0"/>
              <a:t>B</a:t>
            </a:r>
          </a:p>
        </p:txBody>
      </p:sp>
      <p:sp>
        <p:nvSpPr>
          <p:cNvPr id="21" name="TextBox 20">
            <a:extLst>
              <a:ext uri="{FF2B5EF4-FFF2-40B4-BE49-F238E27FC236}">
                <a16:creationId xmlns:a16="http://schemas.microsoft.com/office/drawing/2014/main" id="{2F0FAAE0-A966-404A-83C5-1024ADEC3FC6}"/>
              </a:ext>
            </a:extLst>
          </p:cNvPr>
          <p:cNvSpPr txBox="1"/>
          <p:nvPr/>
        </p:nvSpPr>
        <p:spPr>
          <a:xfrm>
            <a:off x="10482609" y="5649304"/>
            <a:ext cx="165110" cy="307777"/>
          </a:xfrm>
          <a:prstGeom prst="rect">
            <a:avLst/>
          </a:prstGeom>
          <a:noFill/>
        </p:spPr>
        <p:txBody>
          <a:bodyPr wrap="square" lIns="0" tIns="0" rIns="0" bIns="0" rtlCol="0">
            <a:spAutoFit/>
          </a:bodyPr>
          <a:lstStyle/>
          <a:p>
            <a:pPr algn="l"/>
            <a:r>
              <a:rPr lang="en-US" sz="2000" dirty="0"/>
              <a:t>C</a:t>
            </a:r>
          </a:p>
        </p:txBody>
      </p:sp>
      <p:cxnSp>
        <p:nvCxnSpPr>
          <p:cNvPr id="23" name="Straight Arrow Connector 22">
            <a:extLst>
              <a:ext uri="{FF2B5EF4-FFF2-40B4-BE49-F238E27FC236}">
                <a16:creationId xmlns:a16="http://schemas.microsoft.com/office/drawing/2014/main" id="{355BB3B0-9F3D-4171-9688-AC3D35A6A5FD}"/>
              </a:ext>
            </a:extLst>
          </p:cNvPr>
          <p:cNvCxnSpPr>
            <a:cxnSpLocks/>
          </p:cNvCxnSpPr>
          <p:nvPr/>
        </p:nvCxnSpPr>
        <p:spPr>
          <a:xfrm flipH="1">
            <a:off x="3400586" y="2270521"/>
            <a:ext cx="5048470" cy="0"/>
          </a:xfrm>
          <a:prstGeom prst="straightConnector1">
            <a:avLst/>
          </a:prstGeom>
          <a:ln w="76200">
            <a:solidFill>
              <a:srgbClr val="FF9349"/>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B89CE06-6D32-4154-AE5E-E5E94AE72501}"/>
              </a:ext>
            </a:extLst>
          </p:cNvPr>
          <p:cNvSpPr txBox="1"/>
          <p:nvPr/>
        </p:nvSpPr>
        <p:spPr>
          <a:xfrm>
            <a:off x="3767328" y="2448318"/>
            <a:ext cx="290144" cy="307777"/>
          </a:xfrm>
          <a:prstGeom prst="rect">
            <a:avLst/>
          </a:prstGeom>
          <a:noFill/>
        </p:spPr>
        <p:txBody>
          <a:bodyPr wrap="none" lIns="0" tIns="0" rIns="0" bIns="0" rtlCol="0">
            <a:spAutoFit/>
          </a:bodyPr>
          <a:lstStyle/>
          <a:p>
            <a:pPr algn="l"/>
            <a:r>
              <a:rPr lang="en-US" sz="2000" dirty="0"/>
              <a:t>#3</a:t>
            </a:r>
          </a:p>
        </p:txBody>
      </p:sp>
      <p:sp>
        <p:nvSpPr>
          <p:cNvPr id="6" name="TextBox 5">
            <a:extLst>
              <a:ext uri="{FF2B5EF4-FFF2-40B4-BE49-F238E27FC236}">
                <a16:creationId xmlns:a16="http://schemas.microsoft.com/office/drawing/2014/main" id="{79738E9C-F58C-4FCF-B0F3-A0B2CFA4389B}"/>
              </a:ext>
            </a:extLst>
          </p:cNvPr>
          <p:cNvSpPr txBox="1"/>
          <p:nvPr/>
        </p:nvSpPr>
        <p:spPr>
          <a:xfrm>
            <a:off x="584200" y="4682581"/>
            <a:ext cx="1387496" cy="1538883"/>
          </a:xfrm>
          <a:prstGeom prst="rect">
            <a:avLst/>
          </a:prstGeom>
          <a:noFill/>
        </p:spPr>
        <p:txBody>
          <a:bodyPr wrap="none" lIns="0" tIns="0" rIns="0" bIns="0" rtlCol="0">
            <a:spAutoFit/>
          </a:bodyPr>
          <a:lstStyle/>
          <a:p>
            <a:pPr algn="l"/>
            <a:r>
              <a:rPr lang="en-US" sz="2000" dirty="0"/>
              <a:t>Preference:</a:t>
            </a:r>
          </a:p>
          <a:p>
            <a:pPr algn="l"/>
            <a:endParaRPr lang="en-US" sz="2000" dirty="0"/>
          </a:p>
          <a:p>
            <a:pPr marL="342900" indent="-342900" algn="l">
              <a:buFont typeface="Arial" panose="020B0604020202020204" pitchFamily="34" charset="0"/>
              <a:buChar char="•"/>
            </a:pPr>
            <a:r>
              <a:rPr lang="en-US" sz="2000" dirty="0"/>
              <a:t>Region A</a:t>
            </a:r>
          </a:p>
          <a:p>
            <a:pPr marL="342900" indent="-342900" algn="l">
              <a:buFont typeface="Arial" panose="020B0604020202020204" pitchFamily="34" charset="0"/>
              <a:buChar char="•"/>
            </a:pPr>
            <a:r>
              <a:rPr lang="en-US" sz="2000" dirty="0"/>
              <a:t>Region C</a:t>
            </a:r>
          </a:p>
          <a:p>
            <a:pPr marL="342900" indent="-342900" algn="l">
              <a:buFont typeface="Arial" panose="020B0604020202020204" pitchFamily="34" charset="0"/>
              <a:buChar char="•"/>
            </a:pPr>
            <a:r>
              <a:rPr lang="en-US" sz="2000" dirty="0"/>
              <a:t>Region B</a:t>
            </a:r>
          </a:p>
        </p:txBody>
      </p:sp>
    </p:spTree>
    <p:extLst>
      <p:ext uri="{BB962C8B-B14F-4D97-AF65-F5344CB8AC3E}">
        <p14:creationId xmlns:p14="http://schemas.microsoft.com/office/powerpoint/2010/main" val="266858842"/>
      </p:ext>
    </p:extLst>
  </p:cSld>
  <p:clrMapOvr>
    <a:masterClrMapping/>
  </p:clrMapOvr>
  <p:transition advTm="21003">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dhesive notes on glass wall">
            <a:extLst>
              <a:ext uri="{FF2B5EF4-FFF2-40B4-BE49-F238E27FC236}">
                <a16:creationId xmlns:a16="http://schemas.microsoft.com/office/drawing/2014/main" id="{EB7B23D7-D422-4ACD-9762-DFFC887F5647}"/>
              </a:ext>
            </a:extLst>
          </p:cNvPr>
          <p:cNvPicPr>
            <a:picLocks noGrp="1" noChangeAspect="1"/>
          </p:cNvPicPr>
          <p:nvPr>
            <p:ph type="pic" sz="quarter" idx="10"/>
          </p:nvPr>
        </p:nvPicPr>
        <p:blipFill>
          <a:blip r:embed="rId2"/>
          <a:srcRect l="23116" r="23116"/>
          <a:stretch>
            <a:fillRect/>
          </a:stretch>
        </p:blipFill>
        <p:spPr>
          <a:xfrm>
            <a:off x="0" y="0"/>
            <a:ext cx="5532438" cy="6858000"/>
          </a:xfrm>
        </p:spPr>
      </p:pic>
      <p:sp>
        <p:nvSpPr>
          <p:cNvPr id="5" name="Title 4">
            <a:extLst>
              <a:ext uri="{FF2B5EF4-FFF2-40B4-BE49-F238E27FC236}">
                <a16:creationId xmlns:a16="http://schemas.microsoft.com/office/drawing/2014/main" id="{CCE5B4C2-AC61-4137-82C6-EA6DA88C3778}"/>
              </a:ext>
            </a:extLst>
          </p:cNvPr>
          <p:cNvSpPr>
            <a:spLocks noGrp="1"/>
          </p:cNvSpPr>
          <p:nvPr>
            <p:ph type="title" idx="4294967295"/>
          </p:nvPr>
        </p:nvSpPr>
        <p:spPr>
          <a:xfrm>
            <a:off x="5739067" y="475488"/>
            <a:ext cx="4416425" cy="553998"/>
          </a:xfrm>
        </p:spPr>
        <p:txBody>
          <a:bodyPr/>
          <a:lstStyle/>
          <a:p>
            <a:r>
              <a:rPr lang="en-US" dirty="0"/>
              <a:t>Conclusion</a:t>
            </a:r>
          </a:p>
        </p:txBody>
      </p:sp>
      <p:sp>
        <p:nvSpPr>
          <p:cNvPr id="4" name="Text Placeholder 3">
            <a:extLst>
              <a:ext uri="{FF2B5EF4-FFF2-40B4-BE49-F238E27FC236}">
                <a16:creationId xmlns:a16="http://schemas.microsoft.com/office/drawing/2014/main" id="{11387034-8D99-419E-BDD9-F4B9BD4DF4C5}"/>
              </a:ext>
            </a:extLst>
          </p:cNvPr>
          <p:cNvSpPr>
            <a:spLocks noGrp="1"/>
          </p:cNvSpPr>
          <p:nvPr>
            <p:ph type="body" sz="quarter" idx="11"/>
          </p:nvPr>
        </p:nvSpPr>
        <p:spPr>
          <a:xfrm>
            <a:off x="5739067" y="1413876"/>
            <a:ext cx="6010973" cy="4739759"/>
          </a:xfrm>
        </p:spPr>
        <p:txBody>
          <a:bodyPr/>
          <a:lstStyle/>
          <a:p>
            <a:pPr marL="457200" indent="-457200">
              <a:buFont typeface="Arial" panose="020B0604020202020204" pitchFamily="34" charset="0"/>
              <a:buChar char="•"/>
            </a:pPr>
            <a:r>
              <a:rPr lang="en-US" dirty="0"/>
              <a:t>Use the client as Singleton</a:t>
            </a:r>
          </a:p>
          <a:p>
            <a:pPr marL="457200" indent="-457200">
              <a:buFont typeface="Arial" panose="020B0604020202020204" pitchFamily="34" charset="0"/>
              <a:buChar char="•"/>
            </a:pPr>
            <a:r>
              <a:rPr lang="en-US" dirty="0"/>
              <a:t>Define regional preference when initializing the client</a:t>
            </a:r>
          </a:p>
          <a:p>
            <a:pPr marL="457200" indent="-457200">
              <a:buFont typeface="Arial" panose="020B0604020202020204" pitchFamily="34" charset="0"/>
              <a:buChar char="•"/>
            </a:pPr>
            <a:r>
              <a:rPr lang="en-US" dirty="0"/>
              <a:t>There could always be timeouts, define retry strategy.</a:t>
            </a:r>
          </a:p>
          <a:p>
            <a:pPr marL="457200" indent="-457200">
              <a:buFont typeface="Arial" panose="020B0604020202020204" pitchFamily="34" charset="0"/>
              <a:buChar char="•"/>
            </a:pPr>
            <a:r>
              <a:rPr lang="en-US" dirty="0"/>
              <a:t>Capture Diagnostics on errors and/or high latency requests.</a:t>
            </a:r>
          </a:p>
          <a:p>
            <a:pPr marL="457200" indent="-457200">
              <a:buFont typeface="Arial" panose="020B0604020202020204" pitchFamily="34" charset="0"/>
              <a:buChar char="•"/>
            </a:pPr>
            <a:r>
              <a:rPr lang="en-US" dirty="0"/>
              <a:t>Review expected behavior during </a:t>
            </a:r>
            <a:r>
              <a:rPr lang="en-US"/>
              <a:t>regional unavailability.</a:t>
            </a: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892184623"/>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17E6C-D715-4273-8E24-3D646FF39D45}"/>
              </a:ext>
            </a:extLst>
          </p:cNvPr>
          <p:cNvSpPr>
            <a:spLocks noGrp="1"/>
          </p:cNvSpPr>
          <p:nvPr>
            <p:ph type="title"/>
          </p:nvPr>
        </p:nvSpPr>
        <p:spPr/>
        <p:txBody>
          <a:bodyPr/>
          <a:lstStyle/>
          <a:p>
            <a:r>
              <a:rPr lang="en-US" dirty="0"/>
              <a:t>Conclusion</a:t>
            </a:r>
          </a:p>
        </p:txBody>
      </p:sp>
      <p:sp>
        <p:nvSpPr>
          <p:cNvPr id="3" name="TextBox 2">
            <a:extLst>
              <a:ext uri="{FF2B5EF4-FFF2-40B4-BE49-F238E27FC236}">
                <a16:creationId xmlns:a16="http://schemas.microsoft.com/office/drawing/2014/main" id="{47FCE9B9-D12B-435E-BCFD-888BB79047CE}"/>
              </a:ext>
            </a:extLst>
          </p:cNvPr>
          <p:cNvSpPr txBox="1"/>
          <p:nvPr/>
        </p:nvSpPr>
        <p:spPr>
          <a:xfrm>
            <a:off x="2203704" y="1746504"/>
            <a:ext cx="6647688" cy="2462213"/>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2000" dirty="0"/>
              <a:t>Usar </a:t>
            </a:r>
            <a:r>
              <a:rPr lang="es-AR" sz="2000" dirty="0"/>
              <a:t>el</a:t>
            </a:r>
            <a:r>
              <a:rPr lang="en-US" sz="2000" dirty="0"/>
              <a:t> </a:t>
            </a:r>
            <a:r>
              <a:rPr lang="es-AR" sz="2000" dirty="0"/>
              <a:t>cliente</a:t>
            </a:r>
            <a:r>
              <a:rPr lang="en-US" sz="2000" dirty="0"/>
              <a:t> </a:t>
            </a:r>
            <a:r>
              <a:rPr lang="es-AR" sz="2000" dirty="0"/>
              <a:t>como</a:t>
            </a:r>
            <a:r>
              <a:rPr lang="en-US" sz="2000" dirty="0"/>
              <a:t> </a:t>
            </a:r>
            <a:r>
              <a:rPr lang="es-AR" sz="2000" dirty="0"/>
              <a:t>Singleton</a:t>
            </a:r>
          </a:p>
          <a:p>
            <a:pPr marL="342900" indent="-342900" algn="l">
              <a:buFont typeface="Arial" panose="020B0604020202020204" pitchFamily="34" charset="0"/>
              <a:buChar char="•"/>
            </a:pPr>
            <a:r>
              <a:rPr lang="en-US" sz="2000" dirty="0" err="1"/>
              <a:t>Definir</a:t>
            </a:r>
            <a:r>
              <a:rPr lang="en-US" sz="2000" dirty="0"/>
              <a:t> </a:t>
            </a:r>
            <a:r>
              <a:rPr lang="en-US" sz="2000" dirty="0" err="1"/>
              <a:t>Preferencia</a:t>
            </a:r>
            <a:r>
              <a:rPr lang="en-US" sz="2000" dirty="0"/>
              <a:t> Regional al </a:t>
            </a:r>
            <a:r>
              <a:rPr lang="en-US" sz="2000" dirty="0" err="1"/>
              <a:t>inicializar</a:t>
            </a:r>
            <a:r>
              <a:rPr lang="en-US" sz="2000" dirty="0"/>
              <a:t> </a:t>
            </a:r>
            <a:r>
              <a:rPr lang="en-US" sz="2000" dirty="0" err="1"/>
              <a:t>el</a:t>
            </a:r>
            <a:r>
              <a:rPr lang="en-US" sz="2000" dirty="0"/>
              <a:t> </a:t>
            </a:r>
            <a:r>
              <a:rPr lang="en-US" sz="2000" dirty="0" err="1"/>
              <a:t>cliente</a:t>
            </a:r>
            <a:endParaRPr lang="en-US" sz="2000" dirty="0"/>
          </a:p>
          <a:p>
            <a:pPr marL="342900" indent="-342900" algn="l">
              <a:buFont typeface="Arial" panose="020B0604020202020204" pitchFamily="34" charset="0"/>
              <a:buChar char="•"/>
            </a:pPr>
            <a:r>
              <a:rPr lang="en-US" sz="2000" dirty="0"/>
              <a:t>Tener </a:t>
            </a:r>
            <a:r>
              <a:rPr lang="en-US" sz="2000" dirty="0" err="1"/>
              <a:t>en</a:t>
            </a:r>
            <a:r>
              <a:rPr lang="en-US" sz="2000" dirty="0"/>
              <a:t> </a:t>
            </a:r>
            <a:r>
              <a:rPr lang="en-US" sz="2000" dirty="0" err="1"/>
              <a:t>cuenta</a:t>
            </a:r>
            <a:r>
              <a:rPr lang="en-US" sz="2000" dirty="0"/>
              <a:t> que siempre </a:t>
            </a:r>
            <a:r>
              <a:rPr lang="en-US" sz="2000" dirty="0" err="1"/>
              <a:t>puede</a:t>
            </a:r>
            <a:r>
              <a:rPr lang="en-US" sz="2000" dirty="0"/>
              <a:t> </a:t>
            </a:r>
            <a:r>
              <a:rPr lang="en-US" sz="2000" dirty="0" err="1"/>
              <a:t>haber</a:t>
            </a:r>
            <a:r>
              <a:rPr lang="en-US" sz="2000" dirty="0"/>
              <a:t> timeouts y </a:t>
            </a:r>
            <a:r>
              <a:rPr lang="en-US" sz="2000" dirty="0" err="1"/>
              <a:t>definir</a:t>
            </a:r>
            <a:r>
              <a:rPr lang="en-US" sz="2000" dirty="0"/>
              <a:t> </a:t>
            </a:r>
            <a:r>
              <a:rPr lang="en-US" sz="2000" dirty="0" err="1"/>
              <a:t>estrategias</a:t>
            </a:r>
            <a:r>
              <a:rPr lang="en-US" sz="2000" dirty="0"/>
              <a:t> de </a:t>
            </a:r>
            <a:r>
              <a:rPr lang="en-US" sz="2000" dirty="0" err="1"/>
              <a:t>reintentos</a:t>
            </a:r>
            <a:r>
              <a:rPr lang="en-US" sz="2000" dirty="0"/>
              <a:t> </a:t>
            </a:r>
            <a:r>
              <a:rPr lang="en-US" sz="2000" dirty="0" err="1"/>
              <a:t>si</a:t>
            </a:r>
            <a:r>
              <a:rPr lang="en-US" sz="2000" dirty="0"/>
              <a:t> es </a:t>
            </a:r>
            <a:r>
              <a:rPr lang="en-US" sz="2000" dirty="0" err="1"/>
              <a:t>necesario</a:t>
            </a:r>
            <a:endParaRPr lang="en-US" sz="2000" dirty="0"/>
          </a:p>
          <a:p>
            <a:pPr marL="342900" indent="-342900" algn="l">
              <a:buFont typeface="Arial" panose="020B0604020202020204" pitchFamily="34" charset="0"/>
              <a:buChar char="•"/>
            </a:pPr>
            <a:r>
              <a:rPr lang="en-US" sz="2000" dirty="0" err="1"/>
              <a:t>Capturar</a:t>
            </a:r>
            <a:r>
              <a:rPr lang="en-US" sz="2000" dirty="0"/>
              <a:t> los Diagnostics </a:t>
            </a:r>
            <a:r>
              <a:rPr lang="en-US" sz="2000" dirty="0" err="1"/>
              <a:t>en</a:t>
            </a:r>
            <a:r>
              <a:rPr lang="en-US" sz="2000" dirty="0"/>
              <a:t> </a:t>
            </a:r>
            <a:r>
              <a:rPr lang="en-US" sz="2000" dirty="0" err="1"/>
              <a:t>errores</a:t>
            </a:r>
            <a:r>
              <a:rPr lang="en-US" sz="2000" dirty="0"/>
              <a:t> y/o </a:t>
            </a:r>
            <a:r>
              <a:rPr lang="en-US" sz="2000" dirty="0" err="1"/>
              <a:t>en</a:t>
            </a:r>
            <a:r>
              <a:rPr lang="en-US" sz="2000" dirty="0"/>
              <a:t> </a:t>
            </a:r>
            <a:r>
              <a:rPr lang="en-US" sz="2000" dirty="0" err="1"/>
              <a:t>casos</a:t>
            </a:r>
            <a:r>
              <a:rPr lang="en-US" sz="2000" dirty="0"/>
              <a:t> </a:t>
            </a:r>
            <a:r>
              <a:rPr lang="en-US" sz="2000" dirty="0" err="1"/>
              <a:t>donde</a:t>
            </a:r>
            <a:r>
              <a:rPr lang="en-US" sz="2000" dirty="0"/>
              <a:t> la </a:t>
            </a:r>
            <a:r>
              <a:rPr lang="en-US" sz="2000" dirty="0" err="1"/>
              <a:t>latencia</a:t>
            </a:r>
            <a:r>
              <a:rPr lang="en-US" sz="2000" dirty="0"/>
              <a:t> sea superior a </a:t>
            </a:r>
            <a:r>
              <a:rPr lang="en-US" sz="2000" dirty="0" err="1"/>
              <a:t>algun</a:t>
            </a:r>
            <a:r>
              <a:rPr lang="en-US" sz="2000" dirty="0"/>
              <a:t> umbral</a:t>
            </a:r>
          </a:p>
          <a:p>
            <a:pPr marL="342900" indent="-342900" algn="l">
              <a:buFont typeface="Arial" panose="020B0604020202020204" pitchFamily="34" charset="0"/>
              <a:buChar char="•"/>
            </a:pPr>
            <a:r>
              <a:rPr lang="en-US" sz="2000" dirty="0" err="1"/>
              <a:t>Entender</a:t>
            </a:r>
            <a:r>
              <a:rPr lang="en-US" sz="2000" dirty="0"/>
              <a:t> </a:t>
            </a:r>
            <a:r>
              <a:rPr lang="en-US" sz="2000" dirty="0" err="1"/>
              <a:t>como</a:t>
            </a:r>
            <a:r>
              <a:rPr lang="en-US" sz="2000" dirty="0"/>
              <a:t> se </a:t>
            </a:r>
            <a:r>
              <a:rPr lang="en-US" sz="2000" dirty="0" err="1"/>
              <a:t>comporta</a:t>
            </a:r>
            <a:r>
              <a:rPr lang="en-US" sz="2000" dirty="0"/>
              <a:t> </a:t>
            </a:r>
            <a:r>
              <a:rPr lang="en-US" sz="2000" dirty="0" err="1"/>
              <a:t>el</a:t>
            </a:r>
            <a:r>
              <a:rPr lang="en-US" sz="2000" dirty="0"/>
              <a:t> </a:t>
            </a:r>
            <a:r>
              <a:rPr lang="en-US" sz="2000" dirty="0" err="1"/>
              <a:t>cliente</a:t>
            </a:r>
            <a:r>
              <a:rPr lang="en-US" sz="2000" dirty="0"/>
              <a:t> ante </a:t>
            </a:r>
            <a:r>
              <a:rPr lang="en-US" sz="2000" dirty="0" err="1"/>
              <a:t>fallas</a:t>
            </a:r>
            <a:r>
              <a:rPr lang="en-US" sz="2000" dirty="0"/>
              <a:t> regionals.</a:t>
            </a:r>
          </a:p>
        </p:txBody>
      </p:sp>
    </p:spTree>
    <p:extLst>
      <p:ext uri="{BB962C8B-B14F-4D97-AF65-F5344CB8AC3E}">
        <p14:creationId xmlns:p14="http://schemas.microsoft.com/office/powerpoint/2010/main" val="18764202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277D5-1CB7-441A-8063-AF95EF24E2C4}"/>
              </a:ext>
            </a:extLst>
          </p:cNvPr>
          <p:cNvSpPr>
            <a:spLocks noGrp="1"/>
          </p:cNvSpPr>
          <p:nvPr>
            <p:ph type="title"/>
          </p:nvPr>
        </p:nvSpPr>
        <p:spPr/>
        <p:txBody>
          <a:bodyPr/>
          <a:lstStyle/>
          <a:p>
            <a:r>
              <a:rPr lang="es-AR" dirty="0" err="1"/>
              <a:t>What’s</a:t>
            </a:r>
            <a:r>
              <a:rPr lang="es-AR" dirty="0"/>
              <a:t> the </a:t>
            </a:r>
            <a:r>
              <a:rPr lang="es-AR" dirty="0" err="1"/>
              <a:t>difference</a:t>
            </a:r>
            <a:r>
              <a:rPr lang="es-AR" dirty="0"/>
              <a:t>?</a:t>
            </a:r>
            <a:endParaRPr lang="en-US" dirty="0"/>
          </a:p>
        </p:txBody>
      </p:sp>
      <p:sp>
        <p:nvSpPr>
          <p:cNvPr id="3" name="Text Placeholder 2">
            <a:extLst>
              <a:ext uri="{FF2B5EF4-FFF2-40B4-BE49-F238E27FC236}">
                <a16:creationId xmlns:a16="http://schemas.microsoft.com/office/drawing/2014/main" id="{4FF1EF1D-B3E8-44CF-84ED-6260157C3F74}"/>
              </a:ext>
            </a:extLst>
          </p:cNvPr>
          <p:cNvSpPr>
            <a:spLocks noGrp="1"/>
          </p:cNvSpPr>
          <p:nvPr>
            <p:ph type="body" sz="quarter" idx="16"/>
          </p:nvPr>
        </p:nvSpPr>
        <p:spPr>
          <a:xfrm>
            <a:off x="585217" y="1844675"/>
            <a:ext cx="3264408" cy="338554"/>
          </a:xfrm>
        </p:spPr>
        <p:txBody>
          <a:bodyPr/>
          <a:lstStyle/>
          <a:p>
            <a:r>
              <a:rPr lang="en-US" dirty="0"/>
              <a:t>Gateway</a:t>
            </a:r>
          </a:p>
        </p:txBody>
      </p:sp>
      <p:sp>
        <p:nvSpPr>
          <p:cNvPr id="4" name="Text Placeholder 3">
            <a:extLst>
              <a:ext uri="{FF2B5EF4-FFF2-40B4-BE49-F238E27FC236}">
                <a16:creationId xmlns:a16="http://schemas.microsoft.com/office/drawing/2014/main" id="{E32F73A6-F6B5-4960-9C8E-22EEF60E9BED}"/>
              </a:ext>
            </a:extLst>
          </p:cNvPr>
          <p:cNvSpPr>
            <a:spLocks noGrp="1"/>
          </p:cNvSpPr>
          <p:nvPr>
            <p:ph type="body" sz="quarter" idx="14"/>
          </p:nvPr>
        </p:nvSpPr>
        <p:spPr>
          <a:xfrm>
            <a:off x="585216" y="2797175"/>
            <a:ext cx="4809743" cy="2708434"/>
          </a:xfrm>
        </p:spPr>
        <p:txBody>
          <a:bodyPr/>
          <a:lstStyle/>
          <a:p>
            <a:r>
              <a:rPr lang="en-US" dirty="0"/>
              <a:t>HTTP protocol</a:t>
            </a:r>
          </a:p>
          <a:p>
            <a:r>
              <a:rPr lang="en-US" dirty="0"/>
              <a:t>Compatible with enterprise environment with proxies or hard network rules.</a:t>
            </a:r>
          </a:p>
          <a:p>
            <a:r>
              <a:rPr lang="en-US" dirty="0"/>
              <a:t>Single port (443) and known domains.</a:t>
            </a:r>
          </a:p>
          <a:p>
            <a:r>
              <a:rPr lang="en-US" dirty="0"/>
              <a:t>Less number of connections.</a:t>
            </a:r>
          </a:p>
          <a:p>
            <a:r>
              <a:rPr lang="en-US" dirty="0"/>
              <a:t>Higher latency due to extra network hop</a:t>
            </a:r>
          </a:p>
        </p:txBody>
      </p:sp>
      <p:sp>
        <p:nvSpPr>
          <p:cNvPr id="5" name="Text Placeholder 4">
            <a:extLst>
              <a:ext uri="{FF2B5EF4-FFF2-40B4-BE49-F238E27FC236}">
                <a16:creationId xmlns:a16="http://schemas.microsoft.com/office/drawing/2014/main" id="{5248308A-83A3-4423-B79E-11B0E13E1339}"/>
              </a:ext>
            </a:extLst>
          </p:cNvPr>
          <p:cNvSpPr>
            <a:spLocks noGrp="1"/>
          </p:cNvSpPr>
          <p:nvPr>
            <p:ph type="body" sz="quarter" idx="17"/>
          </p:nvPr>
        </p:nvSpPr>
        <p:spPr>
          <a:xfrm>
            <a:off x="6952735" y="1844074"/>
            <a:ext cx="3264408" cy="338554"/>
          </a:xfrm>
        </p:spPr>
        <p:txBody>
          <a:bodyPr/>
          <a:lstStyle/>
          <a:p>
            <a:r>
              <a:rPr lang="en-US" dirty="0"/>
              <a:t>Direct</a:t>
            </a:r>
          </a:p>
        </p:txBody>
      </p:sp>
      <p:sp>
        <p:nvSpPr>
          <p:cNvPr id="6" name="Text Placeholder 5">
            <a:extLst>
              <a:ext uri="{FF2B5EF4-FFF2-40B4-BE49-F238E27FC236}">
                <a16:creationId xmlns:a16="http://schemas.microsoft.com/office/drawing/2014/main" id="{9E74372D-042B-4C91-B63B-96E5A44C31A4}"/>
              </a:ext>
            </a:extLst>
          </p:cNvPr>
          <p:cNvSpPr>
            <a:spLocks noGrp="1"/>
          </p:cNvSpPr>
          <p:nvPr>
            <p:ph type="body" sz="quarter" idx="15"/>
          </p:nvPr>
        </p:nvSpPr>
        <p:spPr>
          <a:xfrm>
            <a:off x="6952735" y="2809070"/>
            <a:ext cx="4654048" cy="2523768"/>
          </a:xfrm>
        </p:spPr>
        <p:txBody>
          <a:bodyPr/>
          <a:lstStyle/>
          <a:p>
            <a:r>
              <a:rPr lang="en-US" dirty="0"/>
              <a:t>TCP protocol</a:t>
            </a:r>
          </a:p>
          <a:p>
            <a:r>
              <a:rPr lang="en-US" dirty="0"/>
              <a:t>SLA-backed low latency</a:t>
            </a:r>
          </a:p>
          <a:p>
            <a:r>
              <a:rPr lang="en-US" dirty="0"/>
              <a:t>Higher port range</a:t>
            </a:r>
          </a:p>
          <a:p>
            <a:r>
              <a:rPr lang="en-US" dirty="0"/>
              <a:t>Higher number of connections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699100663"/>
      </p:ext>
    </p:extLst>
  </p:cSld>
  <p:clrMapOvr>
    <a:masterClrMapping/>
  </p:clrMapOvr>
  <p:transition advTm="133396">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573EF4-C346-4E4A-8932-945F7ABA3D16}"/>
              </a:ext>
            </a:extLst>
          </p:cNvPr>
          <p:cNvSpPr/>
          <p:nvPr/>
        </p:nvSpPr>
        <p:spPr>
          <a:xfrm>
            <a:off x="8380601" y="444616"/>
            <a:ext cx="1602297" cy="2902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A7C06952-505A-4089-B849-7D6FABB61076}"/>
              </a:ext>
            </a:extLst>
          </p:cNvPr>
          <p:cNvSpPr/>
          <p:nvPr/>
        </p:nvSpPr>
        <p:spPr>
          <a:xfrm>
            <a:off x="8959739" y="889236"/>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7" name="Oval 6">
            <a:extLst>
              <a:ext uri="{FF2B5EF4-FFF2-40B4-BE49-F238E27FC236}">
                <a16:creationId xmlns:a16="http://schemas.microsoft.com/office/drawing/2014/main" id="{4B133CDA-3B88-4D3D-8381-493F6503EF0D}"/>
              </a:ext>
            </a:extLst>
          </p:cNvPr>
          <p:cNvSpPr/>
          <p:nvPr/>
        </p:nvSpPr>
        <p:spPr>
          <a:xfrm>
            <a:off x="8758405" y="1420365"/>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9" name="Oval 8">
            <a:extLst>
              <a:ext uri="{FF2B5EF4-FFF2-40B4-BE49-F238E27FC236}">
                <a16:creationId xmlns:a16="http://schemas.microsoft.com/office/drawing/2014/main" id="{2C0E53A1-1B69-41EF-9F30-68FEECB602D9}"/>
              </a:ext>
            </a:extLst>
          </p:cNvPr>
          <p:cNvSpPr/>
          <p:nvPr/>
        </p:nvSpPr>
        <p:spPr>
          <a:xfrm>
            <a:off x="8758406" y="2007598"/>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1" name="Oval 10">
            <a:extLst>
              <a:ext uri="{FF2B5EF4-FFF2-40B4-BE49-F238E27FC236}">
                <a16:creationId xmlns:a16="http://schemas.microsoft.com/office/drawing/2014/main" id="{18417628-C8B0-4DE6-A527-79FDD4147808}"/>
              </a:ext>
            </a:extLst>
          </p:cNvPr>
          <p:cNvSpPr/>
          <p:nvPr/>
        </p:nvSpPr>
        <p:spPr>
          <a:xfrm>
            <a:off x="9001387" y="2558301"/>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3" name="TextBox 12">
            <a:extLst>
              <a:ext uri="{FF2B5EF4-FFF2-40B4-BE49-F238E27FC236}">
                <a16:creationId xmlns:a16="http://schemas.microsoft.com/office/drawing/2014/main" id="{25B165C2-1F5B-4EF8-8F59-35B6DB769F48}"/>
              </a:ext>
            </a:extLst>
          </p:cNvPr>
          <p:cNvSpPr txBox="1"/>
          <p:nvPr/>
        </p:nvSpPr>
        <p:spPr>
          <a:xfrm>
            <a:off x="8422843" y="75284"/>
            <a:ext cx="473206" cy="369332"/>
          </a:xfrm>
          <a:prstGeom prst="rect">
            <a:avLst/>
          </a:prstGeom>
          <a:noFill/>
        </p:spPr>
        <p:txBody>
          <a:bodyPr wrap="none" rtlCol="0">
            <a:spAutoFit/>
          </a:bodyPr>
          <a:lstStyle/>
          <a:p>
            <a:r>
              <a:rPr lang="en-US" dirty="0"/>
              <a:t>P 1</a:t>
            </a:r>
          </a:p>
        </p:txBody>
      </p:sp>
      <p:sp>
        <p:nvSpPr>
          <p:cNvPr id="15" name="Rectangle 14">
            <a:extLst>
              <a:ext uri="{FF2B5EF4-FFF2-40B4-BE49-F238E27FC236}">
                <a16:creationId xmlns:a16="http://schemas.microsoft.com/office/drawing/2014/main" id="{F65990FD-C36E-4981-8D51-DE6BC4E2C435}"/>
              </a:ext>
            </a:extLst>
          </p:cNvPr>
          <p:cNvSpPr/>
          <p:nvPr/>
        </p:nvSpPr>
        <p:spPr>
          <a:xfrm>
            <a:off x="8422843" y="3696237"/>
            <a:ext cx="1602297" cy="2902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3FBB8F89-476E-4433-A86D-3F22F126551F}"/>
              </a:ext>
            </a:extLst>
          </p:cNvPr>
          <p:cNvSpPr/>
          <p:nvPr/>
        </p:nvSpPr>
        <p:spPr>
          <a:xfrm>
            <a:off x="9001981" y="4140857"/>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9" name="Oval 18">
            <a:extLst>
              <a:ext uri="{FF2B5EF4-FFF2-40B4-BE49-F238E27FC236}">
                <a16:creationId xmlns:a16="http://schemas.microsoft.com/office/drawing/2014/main" id="{F7AA009F-B365-480D-8DC0-0E5109EEDD69}"/>
              </a:ext>
            </a:extLst>
          </p:cNvPr>
          <p:cNvSpPr/>
          <p:nvPr/>
        </p:nvSpPr>
        <p:spPr>
          <a:xfrm>
            <a:off x="8800647" y="4671986"/>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21" name="Oval 20">
            <a:extLst>
              <a:ext uri="{FF2B5EF4-FFF2-40B4-BE49-F238E27FC236}">
                <a16:creationId xmlns:a16="http://schemas.microsoft.com/office/drawing/2014/main" id="{A5FB1A11-E613-40CF-897A-5EDE80998A9A}"/>
              </a:ext>
            </a:extLst>
          </p:cNvPr>
          <p:cNvSpPr/>
          <p:nvPr/>
        </p:nvSpPr>
        <p:spPr>
          <a:xfrm>
            <a:off x="8800648" y="5259219"/>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23" name="Oval 22">
            <a:extLst>
              <a:ext uri="{FF2B5EF4-FFF2-40B4-BE49-F238E27FC236}">
                <a16:creationId xmlns:a16="http://schemas.microsoft.com/office/drawing/2014/main" id="{575B2B14-588A-43CF-A2FC-81084C7DD586}"/>
              </a:ext>
            </a:extLst>
          </p:cNvPr>
          <p:cNvSpPr/>
          <p:nvPr/>
        </p:nvSpPr>
        <p:spPr>
          <a:xfrm>
            <a:off x="9043629" y="5809922"/>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25" name="TextBox 24">
            <a:extLst>
              <a:ext uri="{FF2B5EF4-FFF2-40B4-BE49-F238E27FC236}">
                <a16:creationId xmlns:a16="http://schemas.microsoft.com/office/drawing/2014/main" id="{FD68C0DF-7BC9-4C29-AEF4-A1DE12A5704D}"/>
              </a:ext>
            </a:extLst>
          </p:cNvPr>
          <p:cNvSpPr txBox="1"/>
          <p:nvPr/>
        </p:nvSpPr>
        <p:spPr>
          <a:xfrm>
            <a:off x="8465085" y="3326905"/>
            <a:ext cx="473206" cy="369332"/>
          </a:xfrm>
          <a:prstGeom prst="rect">
            <a:avLst/>
          </a:prstGeom>
          <a:noFill/>
        </p:spPr>
        <p:txBody>
          <a:bodyPr wrap="none" rtlCol="0">
            <a:spAutoFit/>
          </a:bodyPr>
          <a:lstStyle/>
          <a:p>
            <a:r>
              <a:rPr lang="en-US" dirty="0"/>
              <a:t>P 2</a:t>
            </a:r>
          </a:p>
        </p:txBody>
      </p:sp>
      <p:sp>
        <p:nvSpPr>
          <p:cNvPr id="26" name="Oval 25">
            <a:extLst>
              <a:ext uri="{FF2B5EF4-FFF2-40B4-BE49-F238E27FC236}">
                <a16:creationId xmlns:a16="http://schemas.microsoft.com/office/drawing/2014/main" id="{C9E06505-8B4C-401E-BAB2-5650BE5BFEAB}"/>
              </a:ext>
            </a:extLst>
          </p:cNvPr>
          <p:cNvSpPr/>
          <p:nvPr/>
        </p:nvSpPr>
        <p:spPr>
          <a:xfrm>
            <a:off x="293614" y="3180116"/>
            <a:ext cx="780176" cy="6629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a:t>
            </a:r>
          </a:p>
        </p:txBody>
      </p:sp>
    </p:spTree>
    <p:extLst>
      <p:ext uri="{BB962C8B-B14F-4D97-AF65-F5344CB8AC3E}">
        <p14:creationId xmlns:p14="http://schemas.microsoft.com/office/powerpoint/2010/main" val="2589523760"/>
      </p:ext>
    </p:extLst>
  </p:cSld>
  <p:clrMapOvr>
    <a:masterClrMapping/>
  </p:clrMapOvr>
  <p:transition advTm="33371">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Connector: Elbow 9">
            <a:extLst>
              <a:ext uri="{FF2B5EF4-FFF2-40B4-BE49-F238E27FC236}">
                <a16:creationId xmlns:a16="http://schemas.microsoft.com/office/drawing/2014/main" id="{3182CECC-0F81-402F-BCE8-F7E1E0B2CBA5}"/>
              </a:ext>
            </a:extLst>
          </p:cNvPr>
          <p:cNvCxnSpPr>
            <a:stCxn id="26" idx="0"/>
            <a:endCxn id="6" idx="1"/>
          </p:cNvCxnSpPr>
          <p:nvPr/>
        </p:nvCxnSpPr>
        <p:spPr>
          <a:xfrm rot="5400000" flipH="1" flipV="1">
            <a:off x="2683161" y="419201"/>
            <a:ext cx="761457" cy="4760375"/>
          </a:xfrm>
          <a:prstGeom prst="bentConnector2">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7573EF4-C346-4E4A-8932-945F7ABA3D16}"/>
              </a:ext>
            </a:extLst>
          </p:cNvPr>
          <p:cNvSpPr/>
          <p:nvPr/>
        </p:nvSpPr>
        <p:spPr>
          <a:xfrm>
            <a:off x="8380601" y="444616"/>
            <a:ext cx="1602297" cy="2902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A7C06952-505A-4089-B849-7D6FABB61076}"/>
              </a:ext>
            </a:extLst>
          </p:cNvPr>
          <p:cNvSpPr/>
          <p:nvPr/>
        </p:nvSpPr>
        <p:spPr>
          <a:xfrm>
            <a:off x="8959739" y="889236"/>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7" name="Oval 6">
            <a:extLst>
              <a:ext uri="{FF2B5EF4-FFF2-40B4-BE49-F238E27FC236}">
                <a16:creationId xmlns:a16="http://schemas.microsoft.com/office/drawing/2014/main" id="{4B133CDA-3B88-4D3D-8381-493F6503EF0D}"/>
              </a:ext>
            </a:extLst>
          </p:cNvPr>
          <p:cNvSpPr/>
          <p:nvPr/>
        </p:nvSpPr>
        <p:spPr>
          <a:xfrm>
            <a:off x="8758405" y="1420365"/>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9" name="Oval 8">
            <a:extLst>
              <a:ext uri="{FF2B5EF4-FFF2-40B4-BE49-F238E27FC236}">
                <a16:creationId xmlns:a16="http://schemas.microsoft.com/office/drawing/2014/main" id="{2C0E53A1-1B69-41EF-9F30-68FEECB602D9}"/>
              </a:ext>
            </a:extLst>
          </p:cNvPr>
          <p:cNvSpPr/>
          <p:nvPr/>
        </p:nvSpPr>
        <p:spPr>
          <a:xfrm>
            <a:off x="8758406" y="2007598"/>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1" name="Oval 10">
            <a:extLst>
              <a:ext uri="{FF2B5EF4-FFF2-40B4-BE49-F238E27FC236}">
                <a16:creationId xmlns:a16="http://schemas.microsoft.com/office/drawing/2014/main" id="{18417628-C8B0-4DE6-A527-79FDD4147808}"/>
              </a:ext>
            </a:extLst>
          </p:cNvPr>
          <p:cNvSpPr/>
          <p:nvPr/>
        </p:nvSpPr>
        <p:spPr>
          <a:xfrm>
            <a:off x="9001387" y="2558301"/>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3" name="TextBox 12">
            <a:extLst>
              <a:ext uri="{FF2B5EF4-FFF2-40B4-BE49-F238E27FC236}">
                <a16:creationId xmlns:a16="http://schemas.microsoft.com/office/drawing/2014/main" id="{25B165C2-1F5B-4EF8-8F59-35B6DB769F48}"/>
              </a:ext>
            </a:extLst>
          </p:cNvPr>
          <p:cNvSpPr txBox="1"/>
          <p:nvPr/>
        </p:nvSpPr>
        <p:spPr>
          <a:xfrm>
            <a:off x="8422843" y="75284"/>
            <a:ext cx="473206" cy="369332"/>
          </a:xfrm>
          <a:prstGeom prst="rect">
            <a:avLst/>
          </a:prstGeom>
          <a:noFill/>
        </p:spPr>
        <p:txBody>
          <a:bodyPr wrap="none" rtlCol="0">
            <a:spAutoFit/>
          </a:bodyPr>
          <a:lstStyle/>
          <a:p>
            <a:r>
              <a:rPr lang="en-US" dirty="0"/>
              <a:t>P 1</a:t>
            </a:r>
          </a:p>
        </p:txBody>
      </p:sp>
      <p:sp>
        <p:nvSpPr>
          <p:cNvPr id="15" name="Rectangle 14">
            <a:extLst>
              <a:ext uri="{FF2B5EF4-FFF2-40B4-BE49-F238E27FC236}">
                <a16:creationId xmlns:a16="http://schemas.microsoft.com/office/drawing/2014/main" id="{F65990FD-C36E-4981-8D51-DE6BC4E2C435}"/>
              </a:ext>
            </a:extLst>
          </p:cNvPr>
          <p:cNvSpPr/>
          <p:nvPr/>
        </p:nvSpPr>
        <p:spPr>
          <a:xfrm>
            <a:off x="8422843" y="3696237"/>
            <a:ext cx="1602297" cy="2902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3FBB8F89-476E-4433-A86D-3F22F126551F}"/>
              </a:ext>
            </a:extLst>
          </p:cNvPr>
          <p:cNvSpPr/>
          <p:nvPr/>
        </p:nvSpPr>
        <p:spPr>
          <a:xfrm>
            <a:off x="9001981" y="4140857"/>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9" name="Oval 18">
            <a:extLst>
              <a:ext uri="{FF2B5EF4-FFF2-40B4-BE49-F238E27FC236}">
                <a16:creationId xmlns:a16="http://schemas.microsoft.com/office/drawing/2014/main" id="{F7AA009F-B365-480D-8DC0-0E5109EEDD69}"/>
              </a:ext>
            </a:extLst>
          </p:cNvPr>
          <p:cNvSpPr/>
          <p:nvPr/>
        </p:nvSpPr>
        <p:spPr>
          <a:xfrm>
            <a:off x="8800647" y="4671986"/>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21" name="Oval 20">
            <a:extLst>
              <a:ext uri="{FF2B5EF4-FFF2-40B4-BE49-F238E27FC236}">
                <a16:creationId xmlns:a16="http://schemas.microsoft.com/office/drawing/2014/main" id="{A5FB1A11-E613-40CF-897A-5EDE80998A9A}"/>
              </a:ext>
            </a:extLst>
          </p:cNvPr>
          <p:cNvSpPr/>
          <p:nvPr/>
        </p:nvSpPr>
        <p:spPr>
          <a:xfrm>
            <a:off x="8800648" y="5259219"/>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23" name="Oval 22">
            <a:extLst>
              <a:ext uri="{FF2B5EF4-FFF2-40B4-BE49-F238E27FC236}">
                <a16:creationId xmlns:a16="http://schemas.microsoft.com/office/drawing/2014/main" id="{575B2B14-588A-43CF-A2FC-81084C7DD586}"/>
              </a:ext>
            </a:extLst>
          </p:cNvPr>
          <p:cNvSpPr/>
          <p:nvPr/>
        </p:nvSpPr>
        <p:spPr>
          <a:xfrm>
            <a:off x="9043629" y="5809922"/>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25" name="TextBox 24">
            <a:extLst>
              <a:ext uri="{FF2B5EF4-FFF2-40B4-BE49-F238E27FC236}">
                <a16:creationId xmlns:a16="http://schemas.microsoft.com/office/drawing/2014/main" id="{FD68C0DF-7BC9-4C29-AEF4-A1DE12A5704D}"/>
              </a:ext>
            </a:extLst>
          </p:cNvPr>
          <p:cNvSpPr txBox="1"/>
          <p:nvPr/>
        </p:nvSpPr>
        <p:spPr>
          <a:xfrm>
            <a:off x="8465085" y="3326905"/>
            <a:ext cx="473206" cy="369332"/>
          </a:xfrm>
          <a:prstGeom prst="rect">
            <a:avLst/>
          </a:prstGeom>
          <a:noFill/>
        </p:spPr>
        <p:txBody>
          <a:bodyPr wrap="none" rtlCol="0">
            <a:spAutoFit/>
          </a:bodyPr>
          <a:lstStyle/>
          <a:p>
            <a:r>
              <a:rPr lang="en-US" dirty="0"/>
              <a:t>P 2</a:t>
            </a:r>
          </a:p>
        </p:txBody>
      </p:sp>
      <p:sp>
        <p:nvSpPr>
          <p:cNvPr id="26" name="Oval 25">
            <a:extLst>
              <a:ext uri="{FF2B5EF4-FFF2-40B4-BE49-F238E27FC236}">
                <a16:creationId xmlns:a16="http://schemas.microsoft.com/office/drawing/2014/main" id="{C9E06505-8B4C-401E-BAB2-5650BE5BFEAB}"/>
              </a:ext>
            </a:extLst>
          </p:cNvPr>
          <p:cNvSpPr/>
          <p:nvPr/>
        </p:nvSpPr>
        <p:spPr>
          <a:xfrm>
            <a:off x="293614" y="3180116"/>
            <a:ext cx="780176" cy="6629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a:t>
            </a:r>
          </a:p>
        </p:txBody>
      </p:sp>
      <p:sp>
        <p:nvSpPr>
          <p:cNvPr id="2" name="Rectangle 1">
            <a:extLst>
              <a:ext uri="{FF2B5EF4-FFF2-40B4-BE49-F238E27FC236}">
                <a16:creationId xmlns:a16="http://schemas.microsoft.com/office/drawing/2014/main" id="{235AC454-4115-4A56-AE35-02B39320BD4F}"/>
              </a:ext>
            </a:extLst>
          </p:cNvPr>
          <p:cNvSpPr/>
          <p:nvPr/>
        </p:nvSpPr>
        <p:spPr>
          <a:xfrm>
            <a:off x="1768644" y="2007599"/>
            <a:ext cx="1543574" cy="822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 info</a:t>
            </a:r>
          </a:p>
        </p:txBody>
      </p:sp>
      <p:pic>
        <p:nvPicPr>
          <p:cNvPr id="3" name="Graphic 2" descr="Server outline">
            <a:extLst>
              <a:ext uri="{FF2B5EF4-FFF2-40B4-BE49-F238E27FC236}">
                <a16:creationId xmlns:a16="http://schemas.microsoft.com/office/drawing/2014/main" id="{85AAECE5-1477-43D1-BA7F-1483119775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754165" y="-35527"/>
            <a:ext cx="1689912" cy="1689912"/>
          </a:xfrm>
          <a:prstGeom prst="rect">
            <a:avLst/>
          </a:prstGeom>
        </p:spPr>
      </p:pic>
      <p:sp>
        <p:nvSpPr>
          <p:cNvPr id="4" name="Rectangle 3">
            <a:extLst>
              <a:ext uri="{FF2B5EF4-FFF2-40B4-BE49-F238E27FC236}">
                <a16:creationId xmlns:a16="http://schemas.microsoft.com/office/drawing/2014/main" id="{340D399B-EEFC-4D2A-8203-F050DD381B65}"/>
              </a:ext>
            </a:extLst>
          </p:cNvPr>
          <p:cNvSpPr/>
          <p:nvPr/>
        </p:nvSpPr>
        <p:spPr>
          <a:xfrm>
            <a:off x="3556897" y="2020853"/>
            <a:ext cx="1543574" cy="822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info</a:t>
            </a:r>
          </a:p>
        </p:txBody>
      </p:sp>
      <p:sp>
        <p:nvSpPr>
          <p:cNvPr id="6" name="Rectangle 5">
            <a:extLst>
              <a:ext uri="{FF2B5EF4-FFF2-40B4-BE49-F238E27FC236}">
                <a16:creationId xmlns:a16="http://schemas.microsoft.com/office/drawing/2014/main" id="{B3F069EC-14CA-4E36-8855-C32D01AF7FFF}"/>
              </a:ext>
            </a:extLst>
          </p:cNvPr>
          <p:cNvSpPr/>
          <p:nvPr/>
        </p:nvSpPr>
        <p:spPr>
          <a:xfrm>
            <a:off x="5444077" y="2007598"/>
            <a:ext cx="1543574" cy="822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Routing info</a:t>
            </a:r>
          </a:p>
        </p:txBody>
      </p:sp>
      <p:cxnSp>
        <p:nvCxnSpPr>
          <p:cNvPr id="16" name="Straight Arrow Connector 15">
            <a:extLst>
              <a:ext uri="{FF2B5EF4-FFF2-40B4-BE49-F238E27FC236}">
                <a16:creationId xmlns:a16="http://schemas.microsoft.com/office/drawing/2014/main" id="{219B889E-C838-4803-8E0E-ECF91979EAB8}"/>
              </a:ext>
            </a:extLst>
          </p:cNvPr>
          <p:cNvCxnSpPr>
            <a:stCxn id="2" idx="0"/>
          </p:cNvCxnSpPr>
          <p:nvPr/>
        </p:nvCxnSpPr>
        <p:spPr>
          <a:xfrm flipV="1">
            <a:off x="2540431" y="1199626"/>
            <a:ext cx="1150725" cy="80797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E2B54B2-8C24-477D-A151-7F332C8C208C}"/>
              </a:ext>
            </a:extLst>
          </p:cNvPr>
          <p:cNvCxnSpPr>
            <a:cxnSpLocks/>
          </p:cNvCxnSpPr>
          <p:nvPr/>
        </p:nvCxnSpPr>
        <p:spPr>
          <a:xfrm flipV="1">
            <a:off x="4588778" y="1291906"/>
            <a:ext cx="0" cy="715692"/>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979A1BA-3512-4FBD-9EE7-875BF2518598}"/>
              </a:ext>
            </a:extLst>
          </p:cNvPr>
          <p:cNvCxnSpPr>
            <a:cxnSpLocks/>
          </p:cNvCxnSpPr>
          <p:nvPr/>
        </p:nvCxnSpPr>
        <p:spPr>
          <a:xfrm flipH="1" flipV="1">
            <a:off x="5444077" y="1199626"/>
            <a:ext cx="822499" cy="695765"/>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8531A31-6C1A-4643-BBBD-FD24D26DE000}"/>
              </a:ext>
            </a:extLst>
          </p:cNvPr>
          <p:cNvSpPr txBox="1"/>
          <p:nvPr/>
        </p:nvSpPr>
        <p:spPr>
          <a:xfrm>
            <a:off x="5483903" y="440097"/>
            <a:ext cx="1000787" cy="369332"/>
          </a:xfrm>
          <a:prstGeom prst="rect">
            <a:avLst/>
          </a:prstGeom>
          <a:noFill/>
        </p:spPr>
        <p:txBody>
          <a:bodyPr wrap="none" rtlCol="0">
            <a:spAutoFit/>
          </a:bodyPr>
          <a:lstStyle/>
          <a:p>
            <a:r>
              <a:rPr lang="en-US" dirty="0"/>
              <a:t>Gateway</a:t>
            </a:r>
          </a:p>
        </p:txBody>
      </p:sp>
      <p:sp>
        <p:nvSpPr>
          <p:cNvPr id="45" name="TextBox 44">
            <a:extLst>
              <a:ext uri="{FF2B5EF4-FFF2-40B4-BE49-F238E27FC236}">
                <a16:creationId xmlns:a16="http://schemas.microsoft.com/office/drawing/2014/main" id="{36F521FC-5D22-48B0-82FE-A71935F34EFF}"/>
              </a:ext>
            </a:extLst>
          </p:cNvPr>
          <p:cNvSpPr txBox="1"/>
          <p:nvPr/>
        </p:nvSpPr>
        <p:spPr>
          <a:xfrm>
            <a:off x="2441695" y="1280420"/>
            <a:ext cx="675121" cy="369332"/>
          </a:xfrm>
          <a:prstGeom prst="rect">
            <a:avLst/>
          </a:prstGeom>
          <a:noFill/>
        </p:spPr>
        <p:txBody>
          <a:bodyPr wrap="none" rtlCol="0">
            <a:spAutoFit/>
          </a:bodyPr>
          <a:lstStyle/>
          <a:p>
            <a:r>
              <a:rPr lang="en-US" dirty="0"/>
              <a:t>HTTP</a:t>
            </a:r>
          </a:p>
        </p:txBody>
      </p:sp>
    </p:spTree>
    <p:extLst>
      <p:ext uri="{BB962C8B-B14F-4D97-AF65-F5344CB8AC3E}">
        <p14:creationId xmlns:p14="http://schemas.microsoft.com/office/powerpoint/2010/main" val="1410316113"/>
      </p:ext>
    </p:extLst>
  </p:cSld>
  <p:clrMapOvr>
    <a:masterClrMapping/>
  </p:clrMapOvr>
  <p:transition advTm="37907">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Connector: Elbow 9">
            <a:extLst>
              <a:ext uri="{FF2B5EF4-FFF2-40B4-BE49-F238E27FC236}">
                <a16:creationId xmlns:a16="http://schemas.microsoft.com/office/drawing/2014/main" id="{3182CECC-0F81-402F-BCE8-F7E1E0B2CBA5}"/>
              </a:ext>
            </a:extLst>
          </p:cNvPr>
          <p:cNvCxnSpPr>
            <a:stCxn id="26" idx="0"/>
            <a:endCxn id="6" idx="1"/>
          </p:cNvCxnSpPr>
          <p:nvPr/>
        </p:nvCxnSpPr>
        <p:spPr>
          <a:xfrm rot="5400000" flipH="1" flipV="1">
            <a:off x="2683161" y="419201"/>
            <a:ext cx="761457" cy="4760375"/>
          </a:xfrm>
          <a:prstGeom prst="bentConnector2">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7573EF4-C346-4E4A-8932-945F7ABA3D16}"/>
              </a:ext>
            </a:extLst>
          </p:cNvPr>
          <p:cNvSpPr/>
          <p:nvPr/>
        </p:nvSpPr>
        <p:spPr>
          <a:xfrm>
            <a:off x="8380601" y="444616"/>
            <a:ext cx="1602297" cy="2902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7C06952-505A-4089-B849-7D6FABB61076}"/>
              </a:ext>
            </a:extLst>
          </p:cNvPr>
          <p:cNvSpPr/>
          <p:nvPr/>
        </p:nvSpPr>
        <p:spPr>
          <a:xfrm>
            <a:off x="8959739" y="889236"/>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7" name="Oval 6">
            <a:extLst>
              <a:ext uri="{FF2B5EF4-FFF2-40B4-BE49-F238E27FC236}">
                <a16:creationId xmlns:a16="http://schemas.microsoft.com/office/drawing/2014/main" id="{4B133CDA-3B88-4D3D-8381-493F6503EF0D}"/>
              </a:ext>
            </a:extLst>
          </p:cNvPr>
          <p:cNvSpPr/>
          <p:nvPr/>
        </p:nvSpPr>
        <p:spPr>
          <a:xfrm>
            <a:off x="8758405" y="1420365"/>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9" name="Oval 8">
            <a:extLst>
              <a:ext uri="{FF2B5EF4-FFF2-40B4-BE49-F238E27FC236}">
                <a16:creationId xmlns:a16="http://schemas.microsoft.com/office/drawing/2014/main" id="{2C0E53A1-1B69-41EF-9F30-68FEECB602D9}"/>
              </a:ext>
            </a:extLst>
          </p:cNvPr>
          <p:cNvSpPr/>
          <p:nvPr/>
        </p:nvSpPr>
        <p:spPr>
          <a:xfrm>
            <a:off x="8758406" y="2007598"/>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1" name="Oval 10">
            <a:extLst>
              <a:ext uri="{FF2B5EF4-FFF2-40B4-BE49-F238E27FC236}">
                <a16:creationId xmlns:a16="http://schemas.microsoft.com/office/drawing/2014/main" id="{18417628-C8B0-4DE6-A527-79FDD4147808}"/>
              </a:ext>
            </a:extLst>
          </p:cNvPr>
          <p:cNvSpPr/>
          <p:nvPr/>
        </p:nvSpPr>
        <p:spPr>
          <a:xfrm>
            <a:off x="9001387" y="2558301"/>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3" name="TextBox 12">
            <a:extLst>
              <a:ext uri="{FF2B5EF4-FFF2-40B4-BE49-F238E27FC236}">
                <a16:creationId xmlns:a16="http://schemas.microsoft.com/office/drawing/2014/main" id="{25B165C2-1F5B-4EF8-8F59-35B6DB769F48}"/>
              </a:ext>
            </a:extLst>
          </p:cNvPr>
          <p:cNvSpPr txBox="1"/>
          <p:nvPr/>
        </p:nvSpPr>
        <p:spPr>
          <a:xfrm>
            <a:off x="8422843" y="75284"/>
            <a:ext cx="473206" cy="369332"/>
          </a:xfrm>
          <a:prstGeom prst="rect">
            <a:avLst/>
          </a:prstGeom>
          <a:noFill/>
        </p:spPr>
        <p:txBody>
          <a:bodyPr wrap="none" rtlCol="0">
            <a:spAutoFit/>
          </a:bodyPr>
          <a:lstStyle/>
          <a:p>
            <a:r>
              <a:rPr lang="en-US" dirty="0"/>
              <a:t>P 1</a:t>
            </a:r>
          </a:p>
        </p:txBody>
      </p:sp>
      <p:sp>
        <p:nvSpPr>
          <p:cNvPr id="15" name="Rectangle 14">
            <a:extLst>
              <a:ext uri="{FF2B5EF4-FFF2-40B4-BE49-F238E27FC236}">
                <a16:creationId xmlns:a16="http://schemas.microsoft.com/office/drawing/2014/main" id="{F65990FD-C36E-4981-8D51-DE6BC4E2C435}"/>
              </a:ext>
            </a:extLst>
          </p:cNvPr>
          <p:cNvSpPr/>
          <p:nvPr/>
        </p:nvSpPr>
        <p:spPr>
          <a:xfrm>
            <a:off x="8422843" y="3696237"/>
            <a:ext cx="1602297" cy="2902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FBB8F89-476E-4433-A86D-3F22F126551F}"/>
              </a:ext>
            </a:extLst>
          </p:cNvPr>
          <p:cNvSpPr/>
          <p:nvPr/>
        </p:nvSpPr>
        <p:spPr>
          <a:xfrm>
            <a:off x="9001981" y="4140857"/>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19" name="Oval 18">
            <a:extLst>
              <a:ext uri="{FF2B5EF4-FFF2-40B4-BE49-F238E27FC236}">
                <a16:creationId xmlns:a16="http://schemas.microsoft.com/office/drawing/2014/main" id="{F7AA009F-B365-480D-8DC0-0E5109EEDD69}"/>
              </a:ext>
            </a:extLst>
          </p:cNvPr>
          <p:cNvSpPr/>
          <p:nvPr/>
        </p:nvSpPr>
        <p:spPr>
          <a:xfrm>
            <a:off x="8800647" y="4671986"/>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21" name="Oval 20">
            <a:extLst>
              <a:ext uri="{FF2B5EF4-FFF2-40B4-BE49-F238E27FC236}">
                <a16:creationId xmlns:a16="http://schemas.microsoft.com/office/drawing/2014/main" id="{A5FB1A11-E613-40CF-897A-5EDE80998A9A}"/>
              </a:ext>
            </a:extLst>
          </p:cNvPr>
          <p:cNvSpPr/>
          <p:nvPr/>
        </p:nvSpPr>
        <p:spPr>
          <a:xfrm>
            <a:off x="8800648" y="5259219"/>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23" name="Oval 22">
            <a:extLst>
              <a:ext uri="{FF2B5EF4-FFF2-40B4-BE49-F238E27FC236}">
                <a16:creationId xmlns:a16="http://schemas.microsoft.com/office/drawing/2014/main" id="{575B2B14-588A-43CF-A2FC-81084C7DD586}"/>
              </a:ext>
            </a:extLst>
          </p:cNvPr>
          <p:cNvSpPr/>
          <p:nvPr/>
        </p:nvSpPr>
        <p:spPr>
          <a:xfrm>
            <a:off x="9043629" y="5809922"/>
            <a:ext cx="453005" cy="4750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a:t>
            </a:r>
          </a:p>
        </p:txBody>
      </p:sp>
      <p:sp>
        <p:nvSpPr>
          <p:cNvPr id="25" name="TextBox 24">
            <a:extLst>
              <a:ext uri="{FF2B5EF4-FFF2-40B4-BE49-F238E27FC236}">
                <a16:creationId xmlns:a16="http://schemas.microsoft.com/office/drawing/2014/main" id="{FD68C0DF-7BC9-4C29-AEF4-A1DE12A5704D}"/>
              </a:ext>
            </a:extLst>
          </p:cNvPr>
          <p:cNvSpPr txBox="1"/>
          <p:nvPr/>
        </p:nvSpPr>
        <p:spPr>
          <a:xfrm>
            <a:off x="8465085" y="3326905"/>
            <a:ext cx="473206" cy="369332"/>
          </a:xfrm>
          <a:prstGeom prst="rect">
            <a:avLst/>
          </a:prstGeom>
          <a:noFill/>
        </p:spPr>
        <p:txBody>
          <a:bodyPr wrap="none" rtlCol="0">
            <a:spAutoFit/>
          </a:bodyPr>
          <a:lstStyle/>
          <a:p>
            <a:r>
              <a:rPr lang="en-US" dirty="0"/>
              <a:t>P 2</a:t>
            </a:r>
          </a:p>
        </p:txBody>
      </p:sp>
      <p:sp>
        <p:nvSpPr>
          <p:cNvPr id="26" name="Oval 25">
            <a:extLst>
              <a:ext uri="{FF2B5EF4-FFF2-40B4-BE49-F238E27FC236}">
                <a16:creationId xmlns:a16="http://schemas.microsoft.com/office/drawing/2014/main" id="{C9E06505-8B4C-401E-BAB2-5650BE5BFEAB}"/>
              </a:ext>
            </a:extLst>
          </p:cNvPr>
          <p:cNvSpPr/>
          <p:nvPr/>
        </p:nvSpPr>
        <p:spPr>
          <a:xfrm>
            <a:off x="293614" y="3180116"/>
            <a:ext cx="780176" cy="6629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a:t>
            </a:r>
          </a:p>
        </p:txBody>
      </p:sp>
      <p:sp>
        <p:nvSpPr>
          <p:cNvPr id="2" name="Rectangle 1">
            <a:extLst>
              <a:ext uri="{FF2B5EF4-FFF2-40B4-BE49-F238E27FC236}">
                <a16:creationId xmlns:a16="http://schemas.microsoft.com/office/drawing/2014/main" id="{235AC454-4115-4A56-AE35-02B39320BD4F}"/>
              </a:ext>
            </a:extLst>
          </p:cNvPr>
          <p:cNvSpPr/>
          <p:nvPr/>
        </p:nvSpPr>
        <p:spPr>
          <a:xfrm>
            <a:off x="1768644" y="2007599"/>
            <a:ext cx="1543574" cy="822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 info</a:t>
            </a:r>
          </a:p>
        </p:txBody>
      </p:sp>
      <p:sp>
        <p:nvSpPr>
          <p:cNvPr id="4" name="Rectangle 3">
            <a:extLst>
              <a:ext uri="{FF2B5EF4-FFF2-40B4-BE49-F238E27FC236}">
                <a16:creationId xmlns:a16="http://schemas.microsoft.com/office/drawing/2014/main" id="{340D399B-EEFC-4D2A-8203-F050DD381B65}"/>
              </a:ext>
            </a:extLst>
          </p:cNvPr>
          <p:cNvSpPr/>
          <p:nvPr/>
        </p:nvSpPr>
        <p:spPr>
          <a:xfrm>
            <a:off x="3556897" y="2020853"/>
            <a:ext cx="1543574" cy="822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info</a:t>
            </a:r>
          </a:p>
        </p:txBody>
      </p:sp>
      <p:sp>
        <p:nvSpPr>
          <p:cNvPr id="6" name="Rectangle 5">
            <a:extLst>
              <a:ext uri="{FF2B5EF4-FFF2-40B4-BE49-F238E27FC236}">
                <a16:creationId xmlns:a16="http://schemas.microsoft.com/office/drawing/2014/main" id="{B3F069EC-14CA-4E36-8855-C32D01AF7FFF}"/>
              </a:ext>
            </a:extLst>
          </p:cNvPr>
          <p:cNvSpPr/>
          <p:nvPr/>
        </p:nvSpPr>
        <p:spPr>
          <a:xfrm>
            <a:off x="5444077" y="2007598"/>
            <a:ext cx="1543574" cy="822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Routing info</a:t>
            </a:r>
          </a:p>
        </p:txBody>
      </p:sp>
      <p:cxnSp>
        <p:nvCxnSpPr>
          <p:cNvPr id="16" name="Straight Arrow Connector 15">
            <a:extLst>
              <a:ext uri="{FF2B5EF4-FFF2-40B4-BE49-F238E27FC236}">
                <a16:creationId xmlns:a16="http://schemas.microsoft.com/office/drawing/2014/main" id="{219B889E-C838-4803-8E0E-ECF91979EAB8}"/>
              </a:ext>
            </a:extLst>
          </p:cNvPr>
          <p:cNvCxnSpPr>
            <a:stCxn id="2" idx="0"/>
          </p:cNvCxnSpPr>
          <p:nvPr/>
        </p:nvCxnSpPr>
        <p:spPr>
          <a:xfrm flipV="1">
            <a:off x="2540431" y="1199626"/>
            <a:ext cx="1150725" cy="80797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E2B54B2-8C24-477D-A151-7F332C8C208C}"/>
              </a:ext>
            </a:extLst>
          </p:cNvPr>
          <p:cNvCxnSpPr>
            <a:cxnSpLocks/>
          </p:cNvCxnSpPr>
          <p:nvPr/>
        </p:nvCxnSpPr>
        <p:spPr>
          <a:xfrm flipV="1">
            <a:off x="4588778" y="1291906"/>
            <a:ext cx="0" cy="715692"/>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979A1BA-3512-4FBD-9EE7-875BF2518598}"/>
              </a:ext>
            </a:extLst>
          </p:cNvPr>
          <p:cNvCxnSpPr>
            <a:cxnSpLocks/>
          </p:cNvCxnSpPr>
          <p:nvPr/>
        </p:nvCxnSpPr>
        <p:spPr>
          <a:xfrm flipH="1" flipV="1">
            <a:off x="5444077" y="1199626"/>
            <a:ext cx="822499" cy="695765"/>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59C4A538-1E3B-41DE-94BE-B25D4EF08877}"/>
              </a:ext>
            </a:extLst>
          </p:cNvPr>
          <p:cNvSpPr/>
          <p:nvPr/>
        </p:nvSpPr>
        <p:spPr>
          <a:xfrm>
            <a:off x="3659603" y="3910528"/>
            <a:ext cx="1325461" cy="761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Cache</a:t>
            </a:r>
          </a:p>
        </p:txBody>
      </p:sp>
      <p:cxnSp>
        <p:nvCxnSpPr>
          <p:cNvPr id="37" name="Connector: Elbow 36">
            <a:extLst>
              <a:ext uri="{FF2B5EF4-FFF2-40B4-BE49-F238E27FC236}">
                <a16:creationId xmlns:a16="http://schemas.microsoft.com/office/drawing/2014/main" id="{9A030615-DA69-4033-B061-5E5CF125FBD4}"/>
              </a:ext>
            </a:extLst>
          </p:cNvPr>
          <p:cNvCxnSpPr>
            <a:stCxn id="2" idx="2"/>
            <a:endCxn id="33" idx="1"/>
          </p:cNvCxnSpPr>
          <p:nvPr/>
        </p:nvCxnSpPr>
        <p:spPr>
          <a:xfrm rot="16200000" flipH="1">
            <a:off x="2369249" y="3000902"/>
            <a:ext cx="1461537" cy="1119172"/>
          </a:xfrm>
          <a:prstGeom prst="bentConnector2">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FE80A1B5-57F6-45A2-935A-B436CC749967}"/>
              </a:ext>
            </a:extLst>
          </p:cNvPr>
          <p:cNvCxnSpPr>
            <a:stCxn id="6" idx="2"/>
            <a:endCxn id="33" idx="3"/>
          </p:cNvCxnSpPr>
          <p:nvPr/>
        </p:nvCxnSpPr>
        <p:spPr>
          <a:xfrm rot="5400000">
            <a:off x="4869695" y="2945088"/>
            <a:ext cx="1461538" cy="1230800"/>
          </a:xfrm>
          <a:prstGeom prst="bentConnector2">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7B2DA4B-E540-4676-AD55-D6BA230CFA81}"/>
              </a:ext>
            </a:extLst>
          </p:cNvPr>
          <p:cNvCxnSpPr>
            <a:stCxn id="4" idx="2"/>
            <a:endCxn id="33" idx="0"/>
          </p:cNvCxnSpPr>
          <p:nvPr/>
        </p:nvCxnSpPr>
        <p:spPr>
          <a:xfrm rot="5400000">
            <a:off x="3791732" y="3373576"/>
            <a:ext cx="1067554" cy="6350"/>
          </a:xfrm>
          <a:prstGeom prst="bentConnector3">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4CEDA05-EA08-476C-B76F-B026DA0B51FF}"/>
              </a:ext>
            </a:extLst>
          </p:cNvPr>
          <p:cNvCxnSpPr>
            <a:stCxn id="6" idx="3"/>
            <a:endCxn id="7" idx="2"/>
          </p:cNvCxnSpPr>
          <p:nvPr/>
        </p:nvCxnSpPr>
        <p:spPr>
          <a:xfrm flipV="1">
            <a:off x="6987651" y="1657878"/>
            <a:ext cx="1770754" cy="760781"/>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E8D1427-D7ED-41C7-A4A4-E47DA2507051}"/>
              </a:ext>
            </a:extLst>
          </p:cNvPr>
          <p:cNvSpPr txBox="1"/>
          <p:nvPr/>
        </p:nvSpPr>
        <p:spPr>
          <a:xfrm>
            <a:off x="7485878" y="1710725"/>
            <a:ext cx="534185" cy="369332"/>
          </a:xfrm>
          <a:prstGeom prst="rect">
            <a:avLst/>
          </a:prstGeom>
          <a:noFill/>
        </p:spPr>
        <p:txBody>
          <a:bodyPr wrap="none" rtlCol="0">
            <a:spAutoFit/>
          </a:bodyPr>
          <a:lstStyle/>
          <a:p>
            <a:r>
              <a:rPr lang="en-US" dirty="0"/>
              <a:t>TCP</a:t>
            </a:r>
          </a:p>
        </p:txBody>
      </p:sp>
      <p:pic>
        <p:nvPicPr>
          <p:cNvPr id="22" name="Graphic 21" descr="Server outline">
            <a:extLst>
              <a:ext uri="{FF2B5EF4-FFF2-40B4-BE49-F238E27FC236}">
                <a16:creationId xmlns:a16="http://schemas.microsoft.com/office/drawing/2014/main" id="{CB116B97-168E-4A0F-8423-C421F8ECD7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754165" y="-35527"/>
            <a:ext cx="1689912" cy="1689912"/>
          </a:xfrm>
          <a:prstGeom prst="rect">
            <a:avLst/>
          </a:prstGeom>
        </p:spPr>
      </p:pic>
      <p:sp>
        <p:nvSpPr>
          <p:cNvPr id="24" name="TextBox 23">
            <a:extLst>
              <a:ext uri="{FF2B5EF4-FFF2-40B4-BE49-F238E27FC236}">
                <a16:creationId xmlns:a16="http://schemas.microsoft.com/office/drawing/2014/main" id="{DDF63D19-9A00-4547-843E-E138219806BC}"/>
              </a:ext>
            </a:extLst>
          </p:cNvPr>
          <p:cNvSpPr txBox="1"/>
          <p:nvPr/>
        </p:nvSpPr>
        <p:spPr>
          <a:xfrm>
            <a:off x="5483903" y="440097"/>
            <a:ext cx="1000787" cy="369332"/>
          </a:xfrm>
          <a:prstGeom prst="rect">
            <a:avLst/>
          </a:prstGeom>
          <a:noFill/>
        </p:spPr>
        <p:txBody>
          <a:bodyPr wrap="none" rtlCol="0">
            <a:spAutoFit/>
          </a:bodyPr>
          <a:lstStyle/>
          <a:p>
            <a:r>
              <a:rPr lang="en-US" dirty="0"/>
              <a:t>Gateway</a:t>
            </a:r>
          </a:p>
        </p:txBody>
      </p:sp>
    </p:spTree>
    <p:extLst>
      <p:ext uri="{BB962C8B-B14F-4D97-AF65-F5344CB8AC3E}">
        <p14:creationId xmlns:p14="http://schemas.microsoft.com/office/powerpoint/2010/main" val="1620533317"/>
      </p:ext>
    </p:extLst>
  </p:cSld>
  <p:clrMapOvr>
    <a:masterClrMapping/>
  </p:clrMapOvr>
  <p:transition advTm="10824">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2945</TotalTime>
  <Words>2675</Words>
  <Application>Microsoft Office PowerPoint</Application>
  <PresentationFormat>Widescreen</PresentationFormat>
  <Paragraphs>662</Paragraphs>
  <Slides>58</Slides>
  <Notes>10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Consolas</vt:lpstr>
      <vt:lpstr>Segoe UI</vt:lpstr>
      <vt:lpstr>Segoe UI Semibold</vt:lpstr>
      <vt:lpstr>Wingdings</vt:lpstr>
      <vt:lpstr>White Template</vt:lpstr>
      <vt:lpstr>PowerPoint Presentation</vt:lpstr>
      <vt:lpstr>PowerPoint Presentation</vt:lpstr>
      <vt:lpstr>PowerPoint Presentation</vt:lpstr>
      <vt:lpstr>Connectivity mode - Gateway</vt:lpstr>
      <vt:lpstr>Connectivity mode - Direct</vt:lpstr>
      <vt:lpstr>What’s the difference?</vt:lpstr>
      <vt:lpstr>PowerPoint Presentation</vt:lpstr>
      <vt:lpstr>PowerPoint Presentation</vt:lpstr>
      <vt:lpstr>PowerPoint Presentation</vt:lpstr>
      <vt:lpstr>PowerPoint Presentation</vt:lpstr>
      <vt:lpstr>PowerPoint Presentation</vt:lpstr>
      <vt:lpstr>When things don’t go as planned</vt:lpstr>
      <vt:lpstr>Diagnostics</vt:lpstr>
      <vt:lpstr>Diagnostics</vt:lpstr>
      <vt:lpstr>On the client</vt:lpstr>
      <vt:lpstr>High latency – cold start</vt:lpstr>
      <vt:lpstr>High latency – regional preference</vt:lpstr>
      <vt:lpstr>High latency – regional preference</vt:lpstr>
      <vt:lpstr>High latency – regional preference</vt:lpstr>
      <vt:lpstr>Regional preference</vt:lpstr>
      <vt:lpstr>Regional preference</vt:lpstr>
      <vt:lpstr>High latency – retries</vt:lpstr>
      <vt:lpstr>High latency – retries</vt:lpstr>
      <vt:lpstr>Timeouts</vt:lpstr>
      <vt:lpstr>Timeouts</vt:lpstr>
      <vt:lpstr>Timeouts – common client issues</vt:lpstr>
      <vt:lpstr>Timeouts – common client issues (CPU)</vt:lpstr>
      <vt:lpstr>Timeouts – common client issues (connection)</vt:lpstr>
      <vt:lpstr>Timeouts – common client issues (connection)</vt:lpstr>
      <vt:lpstr>On the service</vt:lpstr>
      <vt:lpstr>High latency – service side latency</vt:lpstr>
      <vt:lpstr>High latency – service side latency</vt:lpstr>
      <vt:lpstr>Timeouts – service side latency</vt:lpstr>
      <vt:lpstr>RequestTimeout</vt:lpstr>
      <vt:lpstr>Common error responses</vt:lpstr>
      <vt:lpstr>Common error responses</vt:lpstr>
      <vt:lpstr>Availability during regional failures</vt:lpstr>
      <vt:lpstr>Removing a region</vt:lpstr>
      <vt:lpstr>Removing a region</vt:lpstr>
      <vt:lpstr>Removing a region</vt:lpstr>
      <vt:lpstr>Removing a region</vt:lpstr>
      <vt:lpstr>Removing a region</vt:lpstr>
      <vt:lpstr>Adding a region</vt:lpstr>
      <vt:lpstr>Adding a region</vt:lpstr>
      <vt:lpstr>Adding a region</vt:lpstr>
      <vt:lpstr>Adding a region</vt:lpstr>
      <vt:lpstr>Failover of write region</vt:lpstr>
      <vt:lpstr>Failover of write region</vt:lpstr>
      <vt:lpstr>Session consistency</vt:lpstr>
      <vt:lpstr>Session consistency</vt:lpstr>
      <vt:lpstr>Session consistency</vt:lpstr>
      <vt:lpstr>Session consistency</vt:lpstr>
      <vt:lpstr>Session consistency</vt:lpstr>
      <vt:lpstr>Temporary connectivity problems (HTTP 503)</vt:lpstr>
      <vt:lpstr>Temporary connectivity problems (HTTP 503)</vt:lpstr>
      <vt:lpstr>Temporary connectivity problems (HTTP 503)</vt:lpstr>
      <vt:lpstr>Conclusion</vt:lpstr>
      <vt:lpstr>Conclusion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Matias Quaranta</dc:creator>
  <cp:keywords/>
  <dc:description/>
  <cp:lastModifiedBy>Matias Quaranta</cp:lastModifiedBy>
  <cp:revision>6</cp:revision>
  <dcterms:created xsi:type="dcterms:W3CDTF">2021-05-14T14:21:00Z</dcterms:created>
  <dcterms:modified xsi:type="dcterms:W3CDTF">2021-06-03T14:33:21Z</dcterms:modified>
</cp:coreProperties>
</file>