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Inter" panose="020B0604020202020204" charset="0"/>
      <p:regular r:id="rId15"/>
    </p:embeddedFont>
    <p:embeddedFont>
      <p:font typeface="Inter Bold" panose="020B0604020202020204" charset="0"/>
      <p:regular r:id="rId16"/>
    </p:embeddedFont>
    <p:embeddedFont>
      <p:font typeface="TT Rounds Condens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8366" autoAdjust="0"/>
  </p:normalViewPr>
  <p:slideViewPr>
    <p:cSldViewPr>
      <p:cViewPr varScale="1">
        <p:scale>
          <a:sx n="38" d="100"/>
          <a:sy n="38" d="100"/>
        </p:scale>
        <p:origin x="16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F058-0CBB-4851-AE98-AF93D4FCF534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5AA9-936F-4782-9F17-9D94825AC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6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A5AA9-936F-4782-9F17-9D94825AC5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8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A5AA9-936F-4782-9F17-9D94825AC5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4" name="Freeform 4" descr="A blue and white object in the sky  Description automatically generated with medium confidence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0" y="3862387"/>
            <a:ext cx="18288000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5600" spc="52">
                <a:solidFill>
                  <a:srgbClr val="FFFFFF"/>
                </a:solidFill>
                <a:latin typeface="Inter"/>
              </a:rPr>
              <a:t>Building Intelligent Data Analysis Applications with OpenAI's LLMs and Azure Cosmos DB</a:t>
            </a:r>
          </a:p>
          <a:p>
            <a:pPr algn="ctr">
              <a:lnSpc>
                <a:spcPts val="6720"/>
              </a:lnSpc>
              <a:spcBef>
                <a:spcPct val="0"/>
              </a:spcBef>
            </a:pPr>
            <a:endParaRPr lang="en-US" sz="5600" spc="52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81729" y="3050147"/>
            <a:ext cx="3264032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  <a:spcBef>
                <a:spcPct val="0"/>
              </a:spcBef>
            </a:pPr>
            <a:r>
              <a:rPr lang="en-US" sz="8899" spc="83">
                <a:solidFill>
                  <a:srgbClr val="FFFFFF"/>
                </a:solidFill>
                <a:latin typeface="Inter Bold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4" name="Freeform 4" descr="A blue and white object in the sky  Description automatically generated with medium confidence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143000" y="1714500"/>
            <a:ext cx="10193129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>
                <a:solidFill>
                  <a:srgbClr val="FFFFFF"/>
                </a:solidFill>
                <a:latin typeface="Arimo"/>
              </a:rPr>
              <a:t>I’m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Arimo"/>
              </a:rPr>
              <a:t>Farah Abdou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" y="3377489"/>
            <a:ext cx="11811000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3888"/>
              </a:lnSpc>
              <a:buFontTx/>
              <a:buChar char="-"/>
            </a:pPr>
            <a:r>
              <a:rPr lang="en-GB" sz="3600" dirty="0">
                <a:solidFill>
                  <a:srgbClr val="FFFFFF"/>
                </a:solidFill>
                <a:latin typeface="Arimo"/>
              </a:rPr>
              <a:t>Machine Learning Engineer </a:t>
            </a:r>
          </a:p>
          <a:p>
            <a:pPr marL="571500" indent="-571500" algn="l">
              <a:lnSpc>
                <a:spcPts val="3888"/>
              </a:lnSpc>
              <a:buFontTx/>
              <a:buChar char="-"/>
            </a:pPr>
            <a:r>
              <a:rPr lang="en-GB" sz="3600" dirty="0">
                <a:solidFill>
                  <a:srgbClr val="FFFFFF"/>
                </a:solidFill>
                <a:latin typeface="Arimo"/>
              </a:rPr>
              <a:t>Specialized in NLP, LLM and Building Chatbots </a:t>
            </a:r>
            <a:br>
              <a:rPr lang="en-GB" sz="3600" dirty="0">
                <a:solidFill>
                  <a:srgbClr val="FFFFFF"/>
                </a:solidFill>
                <a:latin typeface="Arimo"/>
              </a:rPr>
            </a:br>
            <a:br>
              <a:rPr lang="en-GB" sz="3600" dirty="0">
                <a:solidFill>
                  <a:srgbClr val="FFFFFF"/>
                </a:solidFill>
                <a:latin typeface="Arimo"/>
              </a:rPr>
            </a:br>
            <a:r>
              <a:rPr lang="en-GB" sz="3600" dirty="0">
                <a:solidFill>
                  <a:srgbClr val="FFFFFF"/>
                </a:solidFill>
                <a:latin typeface="Arimo"/>
              </a:rPr>
              <a:t>Experienced in developing end-to-end machine learning pipelines, from data preprocessing to model deployment.</a:t>
            </a:r>
          </a:p>
          <a:p>
            <a:pPr marL="571500" indent="-571500">
              <a:lnSpc>
                <a:spcPts val="3888"/>
              </a:lnSpc>
              <a:buFontTx/>
              <a:buChar char="-"/>
            </a:pPr>
            <a:endParaRPr lang="en-GB" sz="3600" dirty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888"/>
              </a:lnSpc>
            </a:pPr>
            <a:r>
              <a:rPr lang="en-GB" sz="3600" dirty="0">
                <a:solidFill>
                  <a:srgbClr val="FFFFFF"/>
                </a:solidFill>
                <a:latin typeface="Arimo"/>
              </a:rPr>
              <a:t>Specialize in developing cutting-edge solutions in Machine Learning and Natural Language Processing that seamlessly integrate advanced technologies.</a:t>
            </a:r>
          </a:p>
          <a:p>
            <a:pPr>
              <a:lnSpc>
                <a:spcPts val="3888"/>
              </a:lnSpc>
            </a:pPr>
            <a:r>
              <a:rPr lang="en-GB" sz="3600" dirty="0">
                <a:solidFill>
                  <a:srgbClr val="FFFFFF"/>
                </a:solidFill>
                <a:latin typeface="Arimo"/>
              </a:rPr>
              <a:t>    </a:t>
            </a:r>
            <a:endParaRPr lang="en-US" sz="3600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9852" y="1451635"/>
            <a:ext cx="1748829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 spc="41">
                <a:solidFill>
                  <a:srgbClr val="FFFFFF"/>
                </a:solidFill>
                <a:latin typeface="Inter Bold"/>
              </a:rPr>
              <a:t>Understanding the Power of Language Models in Data Analysis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2146571" y="3936064"/>
            <a:ext cx="0" cy="938074"/>
          </a:xfrm>
          <a:prstGeom prst="line">
            <a:avLst/>
          </a:prstGeom>
          <a:ln w="28575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2880628" y="3978112"/>
            <a:ext cx="0" cy="938074"/>
          </a:xfrm>
          <a:prstGeom prst="line">
            <a:avLst/>
          </a:prstGeom>
          <a:ln w="28575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7555618" y="3936064"/>
            <a:ext cx="0" cy="938074"/>
          </a:xfrm>
          <a:prstGeom prst="line">
            <a:avLst/>
          </a:prstGeom>
          <a:ln w="28575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949069" y="3994028"/>
            <a:ext cx="775500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 dirty="0">
                <a:solidFill>
                  <a:srgbClr val="FFFFFF"/>
                </a:solidFill>
                <a:latin typeface="Bebas Neue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68887" y="3859864"/>
            <a:ext cx="3513003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118">
                <a:solidFill>
                  <a:srgbClr val="FFFFFF"/>
                </a:solidFill>
                <a:latin typeface="Inter"/>
              </a:rPr>
              <a:t>Uncover Insights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68887" y="5304540"/>
            <a:ext cx="3513003" cy="165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</a:rPr>
              <a:t>Language models can provide valuable insights by analyzing unstructured data and identifying patterns and trends that may not be immediately apparent.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57174" y="5346589"/>
            <a:ext cx="3513003" cy="165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79">
                <a:solidFill>
                  <a:srgbClr val="FFFFFF">
                    <a:alpha val="60000"/>
                  </a:srgbClr>
                </a:solidFill>
                <a:latin typeface="Inter"/>
              </a:rPr>
              <a:t>Language models can automate repetitive tasks such as summarizing large volumes of text, freeing up valuable time for more strategic analysis.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77934" y="5313881"/>
            <a:ext cx="3513003" cy="193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spc="179">
                <a:solidFill>
                  <a:srgbClr val="FFFFFF">
                    <a:alpha val="60000"/>
                  </a:srgbClr>
                </a:solidFill>
                <a:latin typeface="Inter"/>
              </a:rPr>
              <a:t>By processing and interpreting natural language, these models can enhance the understanding of textual data, enabling more accurate and efficient analysis.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77934" y="3859864"/>
            <a:ext cx="3513003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118">
                <a:solidFill>
                  <a:srgbClr val="FFFFFF"/>
                </a:solidFill>
                <a:latin typeface="Inter"/>
              </a:rPr>
              <a:t>Enhance Understanding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57174" y="3859864"/>
            <a:ext cx="4002126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118">
                <a:solidFill>
                  <a:srgbClr val="FFFFFF"/>
                </a:solidFill>
                <a:latin typeface="Inter"/>
              </a:rPr>
              <a:t>Enable Automation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58115" y="3984503"/>
            <a:ext cx="775500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 dirty="0">
                <a:solidFill>
                  <a:srgbClr val="FFFFFF"/>
                </a:solidFill>
                <a:latin typeface="Bebas Neue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2707" y="4036076"/>
            <a:ext cx="775500" cy="8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 dirty="0">
                <a:solidFill>
                  <a:srgbClr val="FFFFFF"/>
                </a:solidFill>
                <a:latin typeface="Bebas Neue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950143" y="5617304"/>
            <a:ext cx="6946249" cy="2862620"/>
            <a:chOff x="0" y="0"/>
            <a:chExt cx="5846096" cy="36575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846097" cy="3657548"/>
            </a:xfrm>
            <a:custGeom>
              <a:avLst/>
              <a:gdLst/>
              <a:ahLst/>
              <a:cxnLst/>
              <a:rect l="l" t="t" r="r" b="b"/>
              <a:pathLst>
                <a:path w="5846097" h="3657548">
                  <a:moveTo>
                    <a:pt x="0" y="0"/>
                  </a:moveTo>
                  <a:lnTo>
                    <a:pt x="5846097" y="0"/>
                  </a:lnTo>
                  <a:lnTo>
                    <a:pt x="5846097" y="3657548"/>
                  </a:lnTo>
                  <a:lnTo>
                    <a:pt x="0" y="3657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255939" y="5944116"/>
            <a:ext cx="0" cy="893387"/>
          </a:xfrm>
          <a:prstGeom prst="line">
            <a:avLst/>
          </a:prstGeom>
          <a:ln w="19050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9144000" y="5617304"/>
            <a:ext cx="7072540" cy="2862620"/>
            <a:chOff x="0" y="0"/>
            <a:chExt cx="4223064" cy="25949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23064" cy="2594936"/>
            </a:xfrm>
            <a:custGeom>
              <a:avLst/>
              <a:gdLst/>
              <a:ahLst/>
              <a:cxnLst/>
              <a:rect l="l" t="t" r="r" b="b"/>
              <a:pathLst>
                <a:path w="4223064" h="2594936">
                  <a:moveTo>
                    <a:pt x="0" y="0"/>
                  </a:moveTo>
                  <a:lnTo>
                    <a:pt x="4223064" y="0"/>
                  </a:lnTo>
                  <a:lnTo>
                    <a:pt x="4223064" y="2594936"/>
                  </a:lnTo>
                  <a:lnTo>
                    <a:pt x="0" y="2594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9475631" y="6016841"/>
            <a:ext cx="0" cy="1012255"/>
          </a:xfrm>
          <a:prstGeom prst="line">
            <a:avLst/>
          </a:prstGeom>
          <a:ln w="28575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1950143" y="1389824"/>
            <a:ext cx="14266397" cy="4036979"/>
            <a:chOff x="0" y="0"/>
            <a:chExt cx="6008774" cy="17003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008774" cy="1700310"/>
            </a:xfrm>
            <a:custGeom>
              <a:avLst/>
              <a:gdLst/>
              <a:ahLst/>
              <a:cxnLst/>
              <a:rect l="l" t="t" r="r" b="b"/>
              <a:pathLst>
                <a:path w="6008774" h="1700310">
                  <a:moveTo>
                    <a:pt x="0" y="0"/>
                  </a:moveTo>
                  <a:lnTo>
                    <a:pt x="6008774" y="0"/>
                  </a:lnTo>
                  <a:lnTo>
                    <a:pt x="6008774" y="1700310"/>
                  </a:lnTo>
                  <a:lnTo>
                    <a:pt x="0" y="1700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2475490" y="2026353"/>
            <a:ext cx="0" cy="1605632"/>
          </a:xfrm>
          <a:prstGeom prst="line">
            <a:avLst/>
          </a:prstGeom>
          <a:ln w="38100" cap="flat">
            <a:solidFill>
              <a:srgbClr val="F271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7478271" y="2023567"/>
            <a:ext cx="6424291" cy="2916846"/>
          </a:xfrm>
          <a:custGeom>
            <a:avLst/>
            <a:gdLst/>
            <a:ahLst/>
            <a:cxnLst/>
            <a:rect l="l" t="t" r="r" b="b"/>
            <a:pathLst>
              <a:path w="6424291" h="2916846">
                <a:moveTo>
                  <a:pt x="0" y="0"/>
                </a:moveTo>
                <a:lnTo>
                  <a:pt x="6424291" y="0"/>
                </a:lnTo>
                <a:lnTo>
                  <a:pt x="6424291" y="2916846"/>
                </a:lnTo>
                <a:lnTo>
                  <a:pt x="0" y="2916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1815" b="-3328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2075" y="596554"/>
            <a:ext cx="15082531" cy="647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 spc="40" dirty="0">
                <a:solidFill>
                  <a:srgbClr val="FFFFFF"/>
                </a:solidFill>
                <a:latin typeface="Inter Bold"/>
              </a:rPr>
              <a:t>Overview of Azure Cosmos DB and Its Capabilities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88417" y="5928974"/>
            <a:ext cx="4536834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5"/>
              </a:lnSpc>
            </a:pPr>
            <a:r>
              <a:rPr lang="en-US" sz="3100" spc="86">
                <a:solidFill>
                  <a:srgbClr val="FFFFFF"/>
                </a:solidFill>
                <a:latin typeface="Inter"/>
              </a:rPr>
              <a:t>Multi-Model Database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32167" y="6648917"/>
            <a:ext cx="4073431" cy="1262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40"/>
              </a:lnSpc>
            </a:pPr>
            <a:r>
              <a:rPr lang="en-US" sz="2000" spc="12" dirty="0">
                <a:solidFill>
                  <a:srgbClr val="929292"/>
                </a:solidFill>
                <a:latin typeface="Inter"/>
              </a:rPr>
              <a:t>It is a multi-model database service, supporting document, key-value, graph, and column-family data models.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42315" y="5997791"/>
            <a:ext cx="2390032" cy="48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4"/>
              </a:lnSpc>
            </a:pPr>
            <a:r>
              <a:rPr lang="en-US" sz="3099" spc="86">
                <a:solidFill>
                  <a:srgbClr val="FFFFFF"/>
                </a:solidFill>
                <a:latin typeface="Inter"/>
              </a:rPr>
              <a:t>Scalability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42315" y="6735459"/>
            <a:ext cx="4354684" cy="1583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40"/>
              </a:lnSpc>
            </a:pPr>
            <a:r>
              <a:rPr lang="en-US" sz="2000" spc="12" dirty="0">
                <a:solidFill>
                  <a:srgbClr val="929292"/>
                </a:solidFill>
                <a:latin typeface="Inter"/>
              </a:rPr>
              <a:t>With elastic scalability, Azure Cosmos DB allows you to scale storage and throughput independently, providing flexibility for evolving data needs.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35399" y="2004517"/>
            <a:ext cx="2667400" cy="97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5"/>
              </a:lnSpc>
            </a:pPr>
            <a:r>
              <a:rPr lang="en-US" sz="3100" spc="86">
                <a:solidFill>
                  <a:srgbClr val="FFFFFF"/>
                </a:solidFill>
                <a:latin typeface="Inter"/>
              </a:rPr>
              <a:t>Global Distribution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35399" y="3298428"/>
            <a:ext cx="2983488" cy="188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9"/>
              </a:lnSpc>
            </a:pPr>
            <a:r>
              <a:rPr lang="en-US" sz="1999" spc="11">
                <a:solidFill>
                  <a:srgbClr val="929292"/>
                </a:solidFill>
                <a:latin typeface="Inter"/>
              </a:rPr>
              <a:t>Azure Cosmos DB offers global distribution, providing low-latency access to data for users across the globe.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2719" y="1741465"/>
            <a:ext cx="17762562" cy="6804069"/>
          </a:xfrm>
          <a:custGeom>
            <a:avLst/>
            <a:gdLst/>
            <a:ahLst/>
            <a:cxnLst/>
            <a:rect l="l" t="t" r="r" b="b"/>
            <a:pathLst>
              <a:path w="17762562" h="6804069">
                <a:moveTo>
                  <a:pt x="0" y="0"/>
                </a:moveTo>
                <a:lnTo>
                  <a:pt x="17762562" y="0"/>
                </a:lnTo>
                <a:lnTo>
                  <a:pt x="17762562" y="6804070"/>
                </a:lnTo>
                <a:lnTo>
                  <a:pt x="0" y="680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r="-37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0" y="9715500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 dirty="0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37648" y="381000"/>
            <a:ext cx="182880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 spc="40">
                <a:solidFill>
                  <a:srgbClr val="FFFFFF"/>
                </a:solidFill>
                <a:latin typeface="Inter Bold"/>
              </a:rPr>
              <a:t>Building a Data Analysis Application Using OpenAI's LLMs and Azure Cosmos DB</a:t>
            </a:r>
          </a:p>
        </p:txBody>
      </p:sp>
      <p:sp>
        <p:nvSpPr>
          <p:cNvPr id="5" name="AutoShape 5"/>
          <p:cNvSpPr/>
          <p:nvPr/>
        </p:nvSpPr>
        <p:spPr>
          <a:xfrm>
            <a:off x="5213728" y="6223949"/>
            <a:ext cx="7351939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5213728" y="8407578"/>
            <a:ext cx="7351939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5213728" y="4042037"/>
            <a:ext cx="7351939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3981212" y="1884611"/>
            <a:ext cx="2171714" cy="2171714"/>
          </a:xfrm>
          <a:custGeom>
            <a:avLst/>
            <a:gdLst/>
            <a:ahLst/>
            <a:cxnLst/>
            <a:rect l="l" t="t" r="r" b="b"/>
            <a:pathLst>
              <a:path w="2171714" h="2171714">
                <a:moveTo>
                  <a:pt x="0" y="0"/>
                </a:moveTo>
                <a:lnTo>
                  <a:pt x="2171714" y="0"/>
                </a:lnTo>
                <a:lnTo>
                  <a:pt x="2171714" y="2171713"/>
                </a:lnTo>
                <a:lnTo>
                  <a:pt x="0" y="2171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035070" y="2648317"/>
            <a:ext cx="2025898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EFEFE"/>
                </a:solidFill>
                <a:latin typeface="Inter"/>
              </a:rPr>
              <a:t>DEFINE USE CASE</a:t>
            </a:r>
          </a:p>
        </p:txBody>
      </p:sp>
      <p:sp>
        <p:nvSpPr>
          <p:cNvPr id="10" name="Freeform 10"/>
          <p:cNvSpPr/>
          <p:nvPr/>
        </p:nvSpPr>
        <p:spPr>
          <a:xfrm>
            <a:off x="4035070" y="4050580"/>
            <a:ext cx="2171714" cy="2171714"/>
          </a:xfrm>
          <a:custGeom>
            <a:avLst/>
            <a:gdLst/>
            <a:ahLst/>
            <a:cxnLst/>
            <a:rect l="l" t="t" r="r" b="b"/>
            <a:pathLst>
              <a:path w="2171714" h="2171714">
                <a:moveTo>
                  <a:pt x="0" y="0"/>
                </a:moveTo>
                <a:lnTo>
                  <a:pt x="2171714" y="0"/>
                </a:lnTo>
                <a:lnTo>
                  <a:pt x="2171714" y="2171714"/>
                </a:lnTo>
                <a:lnTo>
                  <a:pt x="0" y="2171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4035070" y="4826811"/>
            <a:ext cx="2025898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EFEFE"/>
                </a:solidFill>
                <a:latin typeface="Inter"/>
              </a:rPr>
              <a:t>DEVELOP INTEGRATION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3981212" y="6213551"/>
            <a:ext cx="2171714" cy="2171714"/>
          </a:xfrm>
          <a:custGeom>
            <a:avLst/>
            <a:gdLst/>
            <a:ahLst/>
            <a:cxnLst/>
            <a:rect l="l" t="t" r="r" b="b"/>
            <a:pathLst>
              <a:path w="2171714" h="2171714">
                <a:moveTo>
                  <a:pt x="0" y="0"/>
                </a:moveTo>
                <a:lnTo>
                  <a:pt x="2171714" y="0"/>
                </a:lnTo>
                <a:lnTo>
                  <a:pt x="2171714" y="2171714"/>
                </a:lnTo>
                <a:lnTo>
                  <a:pt x="0" y="2171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4035070" y="7002300"/>
            <a:ext cx="2025898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EFEFE"/>
                </a:solidFill>
                <a:latin typeface="Inter"/>
              </a:rPr>
              <a:t>DESIGN USER INTERFACE</a:t>
            </a:r>
          </a:p>
        </p:txBody>
      </p:sp>
      <p:sp>
        <p:nvSpPr>
          <p:cNvPr id="14" name="Freeform 14"/>
          <p:cNvSpPr/>
          <p:nvPr/>
        </p:nvSpPr>
        <p:spPr>
          <a:xfrm>
            <a:off x="4035070" y="8366915"/>
            <a:ext cx="2171714" cy="1824835"/>
          </a:xfrm>
          <a:custGeom>
            <a:avLst/>
            <a:gdLst/>
            <a:ahLst/>
            <a:cxnLst/>
            <a:rect l="l" t="t" r="r" b="b"/>
            <a:pathLst>
              <a:path w="2171714" h="1824835">
                <a:moveTo>
                  <a:pt x="0" y="0"/>
                </a:moveTo>
                <a:lnTo>
                  <a:pt x="2171714" y="0"/>
                </a:lnTo>
                <a:lnTo>
                  <a:pt x="2171714" y="1824835"/>
                </a:lnTo>
                <a:lnTo>
                  <a:pt x="0" y="1824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00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4035070" y="9178915"/>
            <a:ext cx="2025898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EFEFE"/>
                </a:solidFill>
                <a:latin typeface="Inter"/>
              </a:rPr>
              <a:t>IMPLEMENT AUTOMATION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47325" y="2164510"/>
            <a:ext cx="1586610" cy="142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300">
                <a:solidFill>
                  <a:srgbClr val="FFFFFF"/>
                </a:solidFill>
                <a:latin typeface="Inter Bold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47325" y="4336972"/>
            <a:ext cx="1586610" cy="142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Inter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47325" y="6508969"/>
            <a:ext cx="1586610" cy="142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Inter 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47325" y="8666534"/>
            <a:ext cx="1586610" cy="142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Inter Bold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56737" y="4489372"/>
            <a:ext cx="6357061" cy="159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4"/>
              </a:lnSpc>
            </a:pPr>
            <a:r>
              <a:rPr lang="en-US" sz="2499" spc="-7">
                <a:solidFill>
                  <a:srgbClr val="FFFFFF"/>
                </a:solidFill>
                <a:latin typeface="Inter"/>
              </a:rPr>
              <a:t>Integrate OpenAI's LLMs with Azure Cosmos DB to access and process relevant data.</a:t>
            </a:r>
          </a:p>
          <a:p>
            <a:pPr>
              <a:lnSpc>
                <a:spcPts val="3174"/>
              </a:lnSpc>
            </a:pPr>
            <a:endParaRPr lang="en-US" sz="2499" spc="-7">
              <a:solidFill>
                <a:srgbClr val="FFFFFF"/>
              </a:solidFill>
              <a:latin typeface="Inte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256737" y="2297860"/>
            <a:ext cx="6919807" cy="1513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9"/>
              </a:lnSpc>
            </a:pPr>
            <a:endParaRPr/>
          </a:p>
          <a:p>
            <a:pPr>
              <a:lnSpc>
                <a:spcPts val="3174"/>
              </a:lnSpc>
            </a:pPr>
            <a:r>
              <a:rPr lang="en-US" sz="2499" spc="-7">
                <a:solidFill>
                  <a:srgbClr val="FFFFFF"/>
                </a:solidFill>
                <a:latin typeface="Inter"/>
              </a:rPr>
              <a:t>Identify the specific use case for the data analysis application and the insights required.</a:t>
            </a:r>
          </a:p>
          <a:p>
            <a:pPr>
              <a:lnSpc>
                <a:spcPts val="3174"/>
              </a:lnSpc>
            </a:pPr>
            <a:endParaRPr lang="en-US" sz="2499" spc="-7">
              <a:solidFill>
                <a:srgbClr val="FFFFFF"/>
              </a:solidFill>
              <a:latin typeface="Inte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256737" y="6679149"/>
            <a:ext cx="6019413" cy="1513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4"/>
              </a:lnSpc>
            </a:pPr>
            <a:r>
              <a:rPr lang="en-US" sz="2499" spc="-7">
                <a:solidFill>
                  <a:srgbClr val="FFFFFF"/>
                </a:solidFill>
                <a:latin typeface="Inter"/>
              </a:rPr>
              <a:t>Create an intuitive and user-friendly interface for accessing and visualizing the analyzed data.</a:t>
            </a:r>
          </a:p>
          <a:p>
            <a:pPr>
              <a:lnSpc>
                <a:spcPts val="2539"/>
              </a:lnSpc>
            </a:pPr>
            <a:endParaRPr lang="en-US" sz="2499" spc="-7">
              <a:solidFill>
                <a:srgbClr val="FFFFFF"/>
              </a:solidFill>
              <a:latin typeface="Int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256737" y="8790359"/>
            <a:ext cx="6019413" cy="1513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4"/>
              </a:lnSpc>
            </a:pPr>
            <a:r>
              <a:rPr lang="en-US" sz="2499" spc="-7">
                <a:solidFill>
                  <a:srgbClr val="FFFFFF"/>
                </a:solidFill>
                <a:latin typeface="Inter"/>
              </a:rPr>
              <a:t>Incorporate automation features to streamline data analysis processes and reporting</a:t>
            </a:r>
          </a:p>
          <a:p>
            <a:pPr>
              <a:lnSpc>
                <a:spcPts val="2539"/>
              </a:lnSpc>
            </a:pPr>
            <a:endParaRPr lang="en-US" sz="2499" spc="-7">
              <a:solidFill>
                <a:srgbClr val="FFFFFF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What will we do in this session?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96536" y="3800045"/>
            <a:ext cx="17790178" cy="6163105"/>
          </a:xfrm>
          <a:custGeom>
            <a:avLst/>
            <a:gdLst/>
            <a:ahLst/>
            <a:cxnLst/>
            <a:rect l="l" t="t" r="r" b="b"/>
            <a:pathLst>
              <a:path w="17790178" h="6163105">
                <a:moveTo>
                  <a:pt x="0" y="0"/>
                </a:moveTo>
                <a:lnTo>
                  <a:pt x="17790178" y="0"/>
                </a:lnTo>
                <a:lnTo>
                  <a:pt x="17790178" y="6163105"/>
                </a:lnTo>
                <a:lnTo>
                  <a:pt x="0" y="6163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92" t="-3424" r="-209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7822" y="1675233"/>
            <a:ext cx="17387606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 spc="40">
                <a:solidFill>
                  <a:srgbClr val="FFFFFF"/>
                </a:solidFill>
                <a:latin typeface="Inter Bold"/>
              </a:rPr>
              <a:t>Integrating OpenAI's LLMs with Azure Cosmos DB for Intelligent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241382" y="3655901"/>
            <a:ext cx="17805236" cy="5458327"/>
          </a:xfrm>
          <a:custGeom>
            <a:avLst/>
            <a:gdLst/>
            <a:ahLst/>
            <a:cxnLst/>
            <a:rect l="l" t="t" r="r" b="b"/>
            <a:pathLst>
              <a:path w="17805236" h="5458327">
                <a:moveTo>
                  <a:pt x="0" y="0"/>
                </a:moveTo>
                <a:lnTo>
                  <a:pt x="17805236" y="0"/>
                </a:lnTo>
                <a:lnTo>
                  <a:pt x="17805236" y="5458326"/>
                </a:lnTo>
                <a:lnTo>
                  <a:pt x="0" y="545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95250" y="9953625"/>
            <a:ext cx="274320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14">
                <a:solidFill>
                  <a:srgbClr val="000000"/>
                </a:solidFill>
                <a:latin typeface="TT Rounds Condensed"/>
              </a:rPr>
              <a:t>Classified as Microsoft Confidential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8833" y="1686571"/>
            <a:ext cx="15790334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 spc="40">
                <a:solidFill>
                  <a:srgbClr val="FFFFFF"/>
                </a:solidFill>
                <a:latin typeface="Inter Bold"/>
              </a:rPr>
              <a:t>Best Practices for Optimizing Performance and Scalability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336246" y="-38100"/>
            <a:ext cx="18776646" cy="10420350"/>
          </a:xfrm>
          <a:custGeom>
            <a:avLst/>
            <a:gdLst/>
            <a:ahLst/>
            <a:cxnLst/>
            <a:rect l="l" t="t" r="r" b="b"/>
            <a:pathLst>
              <a:path w="18776646" h="10420350">
                <a:moveTo>
                  <a:pt x="0" y="0"/>
                </a:moveTo>
                <a:lnTo>
                  <a:pt x="18776646" y="0"/>
                </a:lnTo>
                <a:lnTo>
                  <a:pt x="18776646" y="10420350"/>
                </a:lnTo>
                <a:lnTo>
                  <a:pt x="0" y="10420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76" r="-4676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366</Words>
  <Application>Microsoft Office PowerPoint</Application>
  <PresentationFormat>Custom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Bebas Neue</vt:lpstr>
      <vt:lpstr>Inter</vt:lpstr>
      <vt:lpstr>Calibri</vt:lpstr>
      <vt:lpstr>Arial</vt:lpstr>
      <vt:lpstr>Arimo</vt:lpstr>
      <vt:lpstr>Aptos</vt:lpstr>
      <vt:lpstr>Inter Bold</vt:lpstr>
      <vt:lpstr>TT Rounds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CosDB24-powerpoint-dark (1).pptx</dc:title>
  <dc:creator>Farah Abdou</dc:creator>
  <cp:lastModifiedBy>Farah Mohamed Abdou</cp:lastModifiedBy>
  <cp:revision>3</cp:revision>
  <dcterms:created xsi:type="dcterms:W3CDTF">2006-08-16T00:00:00Z</dcterms:created>
  <dcterms:modified xsi:type="dcterms:W3CDTF">2024-04-16T16:41:18Z</dcterms:modified>
  <dc:identifier>DAGACh4PRio</dc:identifier>
</cp:coreProperties>
</file>