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7BBF5369_61D5CB72.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7FFFCA95_B7A310E0.xml" ContentType="application/vnd.ms-powerpoint.comments+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26F_E0F5D45B.xml" ContentType="application/vnd.ms-powerpoint.comments+xml"/>
  <Override PartName="/ppt/notesSlides/notesSlide10.xml" ContentType="application/vnd.openxmlformats-officedocument.presentationml.notesSlide+xml"/>
  <Override PartName="/ppt/comments/modernComment_7FFFCA9E_2D2B7034.xml" ContentType="application/vnd.ms-powerpoint.comments+xml"/>
  <Override PartName="/ppt/notesSlides/notesSlide11.xml" ContentType="application/vnd.openxmlformats-officedocument.presentationml.notesSlide+xml"/>
  <Override PartName="/ppt/comments/modernComment_7FFFCA9F_62755447.xml" ContentType="application/vnd.ms-powerpoint.comments+xml"/>
  <Override PartName="/ppt/notesSlides/notesSlide1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4"/>
  </p:sldMasterIdLst>
  <p:notesMasterIdLst>
    <p:notesMasterId r:id="rId22"/>
  </p:notesMasterIdLst>
  <p:handoutMasterIdLst>
    <p:handoutMasterId r:id="rId23"/>
  </p:handoutMasterIdLst>
  <p:sldIdLst>
    <p:sldId id="2076136250" r:id="rId5"/>
    <p:sldId id="2076136296" r:id="rId6"/>
    <p:sldId id="2076136297" r:id="rId7"/>
    <p:sldId id="2076136298" r:id="rId8"/>
    <p:sldId id="2147469971" r:id="rId9"/>
    <p:sldId id="2147469972" r:id="rId10"/>
    <p:sldId id="2147469973" r:id="rId11"/>
    <p:sldId id="2147469940" r:id="rId12"/>
    <p:sldId id="4719" r:id="rId13"/>
    <p:sldId id="2147469984" r:id="rId14"/>
    <p:sldId id="2147469982" r:id="rId15"/>
    <p:sldId id="2147469985" r:id="rId16"/>
    <p:sldId id="2076136299" r:id="rId17"/>
    <p:sldId id="2147469983" r:id="rId18"/>
    <p:sldId id="2147469978" r:id="rId19"/>
    <p:sldId id="2147469980" r:id="rId20"/>
    <p:sldId id="21474699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ection" id="{6BD0250D-DE1F-42DD-AEC3-D0C858A85853}">
          <p14:sldIdLst>
            <p14:sldId id="2076136250"/>
            <p14:sldId id="2076136296"/>
            <p14:sldId id="2076136297"/>
            <p14:sldId id="2076136298"/>
            <p14:sldId id="2147469971"/>
            <p14:sldId id="2147469972"/>
            <p14:sldId id="2147469973"/>
            <p14:sldId id="2147469940"/>
            <p14:sldId id="4719"/>
            <p14:sldId id="2147469984"/>
            <p14:sldId id="2147469982"/>
            <p14:sldId id="2147469985"/>
            <p14:sldId id="2076136299"/>
            <p14:sldId id="2147469983"/>
            <p14:sldId id="2147469978"/>
            <p14:sldId id="2147469980"/>
            <p14:sldId id="214746998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userDrawn="1">
          <p15:clr>
            <a:srgbClr val="A4A3A4"/>
          </p15:clr>
        </p15:guide>
        <p15:guide id="4" pos="360" userDrawn="1">
          <p15:clr>
            <a:srgbClr val="FDE53C"/>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717270C-A115-6C30-4B61-415E05BE60BD}" name="Sergiy Smyrnov" initials="SS" userId="S::sesmyrno@microsoft.com::88b83747-0c76-4a29-b65c-36a4e67bd3ac" providerId="AD"/>
  <p188:author id="{E703D179-5E7C-E25B-2BC4-3C93CA904A19}" name="Joel Hulen" initials="JDH" userId="Joel Hulen"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76B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553" autoAdjust="0"/>
  </p:normalViewPr>
  <p:slideViewPr>
    <p:cSldViewPr snapToGrid="0">
      <p:cViewPr varScale="1">
        <p:scale>
          <a:sx n="74" d="100"/>
          <a:sy n="74" d="100"/>
        </p:scale>
        <p:origin x="576" y="52"/>
      </p:cViewPr>
      <p:guideLst>
        <p:guide orient="horz" pos="2160"/>
        <p:guide pos="3840"/>
        <p:guide/>
        <p:guide pos="3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y Smyrnov" userId="88b83747-0c76-4a29-b65c-36a4e67bd3ac" providerId="ADAL" clId="{F8E31AE2-8A2E-4A2D-93E5-B79CE2094C16}"/>
    <pc:docChg chg="undo custSel addSld modSld modSection">
      <pc:chgData name="Sergiy Smyrnov" userId="88b83747-0c76-4a29-b65c-36a4e67bd3ac" providerId="ADAL" clId="{F8E31AE2-8A2E-4A2D-93E5-B79CE2094C16}" dt="2023-10-09T14:33:44.868" v="86"/>
      <pc:docMkLst>
        <pc:docMk/>
      </pc:docMkLst>
      <pc:sldChg chg="addCm">
        <pc:chgData name="Sergiy Smyrnov" userId="88b83747-0c76-4a29-b65c-36a4e67bd3ac" providerId="ADAL" clId="{F8E31AE2-8A2E-4A2D-93E5-B79CE2094C16}" dt="2023-10-09T14:31:14.377" v="84"/>
        <pc:sldMkLst>
          <pc:docMk/>
          <pc:sldMk cId="3774207067" sldId="4719"/>
        </pc:sldMkLst>
        <pc:extLst>
          <p:ext xmlns:p="http://schemas.openxmlformats.org/presentationml/2006/main" uri="{D6D511B9-2390-475A-947B-AFAB55BFBCF1}">
            <pc226:cmChg xmlns:pc226="http://schemas.microsoft.com/office/powerpoint/2022/06/main/command" chg="add">
              <pc226:chgData name="Sergiy Smyrnov" userId="88b83747-0c76-4a29-b65c-36a4e67bd3ac" providerId="ADAL" clId="{F8E31AE2-8A2E-4A2D-93E5-B79CE2094C16}" dt="2023-10-09T14:31:14.377" v="84"/>
              <pc2:cmMkLst xmlns:pc2="http://schemas.microsoft.com/office/powerpoint/2019/9/main/command">
                <pc:docMk/>
                <pc:sldMk cId="3774207067" sldId="4719"/>
                <pc2:cmMk id="{F396B804-DEBB-4CF0-8431-00D80E8FDA30}"/>
              </pc2:cmMkLst>
            </pc226:cmChg>
          </p:ext>
        </pc:extLst>
      </pc:sldChg>
      <pc:sldChg chg="modSp mod addCm">
        <pc:chgData name="Sergiy Smyrnov" userId="88b83747-0c76-4a29-b65c-36a4e67bd3ac" providerId="ADAL" clId="{F8E31AE2-8A2E-4A2D-93E5-B79CE2094C16}" dt="2023-10-09T14:16:55.248" v="3"/>
        <pc:sldMkLst>
          <pc:docMk/>
          <pc:sldMk cId="1641401202" sldId="2076136297"/>
        </pc:sldMkLst>
        <pc:spChg chg="mod">
          <ac:chgData name="Sergiy Smyrnov" userId="88b83747-0c76-4a29-b65c-36a4e67bd3ac" providerId="ADAL" clId="{F8E31AE2-8A2E-4A2D-93E5-B79CE2094C16}" dt="2023-10-09T14:15:44.764" v="2" actId="20577"/>
          <ac:spMkLst>
            <pc:docMk/>
            <pc:sldMk cId="1641401202" sldId="2076136297"/>
            <ac:spMk id="5" creationId="{6F33E021-3047-07E5-4CC6-1F3BF72FAFB4}"/>
          </ac:spMkLst>
        </pc:spChg>
        <pc:extLst>
          <p:ext xmlns:p="http://schemas.openxmlformats.org/presentationml/2006/main" uri="{D6D511B9-2390-475A-947B-AFAB55BFBCF1}">
            <pc226:cmChg xmlns:pc226="http://schemas.microsoft.com/office/powerpoint/2022/06/main/command" chg="add">
              <pc226:chgData name="Sergiy Smyrnov" userId="88b83747-0c76-4a29-b65c-36a4e67bd3ac" providerId="ADAL" clId="{F8E31AE2-8A2E-4A2D-93E5-B79CE2094C16}" dt="2023-10-09T14:16:55.248" v="3"/>
              <pc2:cmMkLst xmlns:pc2="http://schemas.microsoft.com/office/powerpoint/2019/9/main/command">
                <pc:docMk/>
                <pc:sldMk cId="1641401202" sldId="2076136297"/>
                <pc2:cmMk id="{126560DF-5140-4EA4-8259-410DFC0BECC5}"/>
              </pc2:cmMkLst>
            </pc226:cmChg>
          </p:ext>
        </pc:extLst>
      </pc:sldChg>
      <pc:sldChg chg="modNotesTx">
        <pc:chgData name="Sergiy Smyrnov" userId="88b83747-0c76-4a29-b65c-36a4e67bd3ac" providerId="ADAL" clId="{F8E31AE2-8A2E-4A2D-93E5-B79CE2094C16}" dt="2023-10-09T14:18:38.366" v="13" actId="20577"/>
        <pc:sldMkLst>
          <pc:docMk/>
          <pc:sldMk cId="1014735227" sldId="2147469972"/>
        </pc:sldMkLst>
      </pc:sldChg>
      <pc:sldChg chg="addCm modCm modNotesTx">
        <pc:chgData name="Sergiy Smyrnov" userId="88b83747-0c76-4a29-b65c-36a4e67bd3ac" providerId="ADAL" clId="{F8E31AE2-8A2E-4A2D-93E5-B79CE2094C16}" dt="2023-10-09T14:26:54.031" v="81" actId="20577"/>
        <pc:sldMkLst>
          <pc:docMk/>
          <pc:sldMk cId="3080917216" sldId="2147469973"/>
        </pc:sldMkLst>
        <pc:extLst>
          <p:ext xmlns:p="http://schemas.openxmlformats.org/presentationml/2006/main" uri="{D6D511B9-2390-475A-947B-AFAB55BFBCF1}">
            <pc226:cmChg xmlns:pc226="http://schemas.microsoft.com/office/powerpoint/2022/06/main/command" chg="add mod">
              <pc226:chgData name="Sergiy Smyrnov" userId="88b83747-0c76-4a29-b65c-36a4e67bd3ac" providerId="ADAL" clId="{F8E31AE2-8A2E-4A2D-93E5-B79CE2094C16}" dt="2023-10-09T14:20:23.364" v="15"/>
              <pc2:cmMkLst xmlns:pc2="http://schemas.microsoft.com/office/powerpoint/2019/9/main/command">
                <pc:docMk/>
                <pc:sldMk cId="3080917216" sldId="2147469973"/>
                <pc2:cmMk id="{568F86ED-A6CD-47D3-B0BF-81BA2EE32E4D}"/>
              </pc2:cmMkLst>
            </pc226:cmChg>
          </p:ext>
        </pc:extLst>
      </pc:sldChg>
      <pc:sldChg chg="addCm modCm">
        <pc:chgData name="Sergiy Smyrnov" userId="88b83747-0c76-4a29-b65c-36a4e67bd3ac" providerId="ADAL" clId="{F8E31AE2-8A2E-4A2D-93E5-B79CE2094C16}" dt="2023-10-09T14:28:45.746" v="83"/>
        <pc:sldMkLst>
          <pc:docMk/>
          <pc:sldMk cId="757821492" sldId="2147469982"/>
        </pc:sldMkLst>
        <pc:extLst>
          <p:ext xmlns:p="http://schemas.openxmlformats.org/presentationml/2006/main" uri="{D6D511B9-2390-475A-947B-AFAB55BFBCF1}">
            <pc226:cmChg xmlns:pc226="http://schemas.microsoft.com/office/powerpoint/2022/06/main/command" chg="add mod">
              <pc226:chgData name="Sergiy Smyrnov" userId="88b83747-0c76-4a29-b65c-36a4e67bd3ac" providerId="ADAL" clId="{F8E31AE2-8A2E-4A2D-93E5-B79CE2094C16}" dt="2023-10-09T14:28:45.746" v="83"/>
              <pc2:cmMkLst xmlns:pc2="http://schemas.microsoft.com/office/powerpoint/2019/9/main/command">
                <pc:docMk/>
                <pc:sldMk cId="757821492" sldId="2147469982"/>
                <pc2:cmMk id="{813407A9-F4D3-4774-8330-75F5F69D2CB2}"/>
              </pc2:cmMkLst>
            </pc226:cmChg>
          </p:ext>
        </pc:extLst>
      </pc:sldChg>
      <pc:sldChg chg="new addCm">
        <pc:chgData name="Sergiy Smyrnov" userId="88b83747-0c76-4a29-b65c-36a4e67bd3ac" providerId="ADAL" clId="{F8E31AE2-8A2E-4A2D-93E5-B79CE2094C16}" dt="2023-10-09T14:33:44.868" v="86"/>
        <pc:sldMkLst>
          <pc:docMk/>
          <pc:sldMk cId="1651856455" sldId="2147469983"/>
        </pc:sldMkLst>
        <pc:extLst>
          <p:ext xmlns:p="http://schemas.openxmlformats.org/presentationml/2006/main" uri="{D6D511B9-2390-475A-947B-AFAB55BFBCF1}">
            <pc226:cmChg xmlns:pc226="http://schemas.microsoft.com/office/powerpoint/2022/06/main/command" chg="add">
              <pc226:chgData name="Sergiy Smyrnov" userId="88b83747-0c76-4a29-b65c-36a4e67bd3ac" providerId="ADAL" clId="{F8E31AE2-8A2E-4A2D-93E5-B79CE2094C16}" dt="2023-10-09T14:33:44.868" v="86"/>
              <pc2:cmMkLst xmlns:pc2="http://schemas.microsoft.com/office/powerpoint/2019/9/main/command">
                <pc:docMk/>
                <pc:sldMk cId="1651856455" sldId="2147469983"/>
                <pc2:cmMk id="{8A105917-A471-473C-AAC4-8D74899A041C}"/>
              </pc2:cmMkLst>
            </pc226:cmChg>
          </p:ext>
        </pc:extLst>
      </pc:sldChg>
    </pc:docChg>
  </pc:docChgLst>
</pc:chgInfo>
</file>

<file path=ppt/comments/modernComment_126F_E0F5D45B.xml><?xml version="1.0" encoding="utf-8"?>
<p188:cmLst xmlns:a="http://schemas.openxmlformats.org/drawingml/2006/main" xmlns:r="http://schemas.openxmlformats.org/officeDocument/2006/relationships" xmlns:p188="http://schemas.microsoft.com/office/powerpoint/2018/8/main">
  <p188:cm id="{F396B804-DEBB-4CF0-8431-00D80E8FDA30}" authorId="{8717270C-A115-6C30-4B61-415E05BE60BD}" status="resolved" created="2023-10-09T14:31:14.327" complete="100000">
    <ac:deMkLst xmlns:ac="http://schemas.microsoft.com/office/drawing/2013/main/command">
      <pc:docMk xmlns:pc="http://schemas.microsoft.com/office/powerpoint/2013/main/command"/>
      <pc:sldMk xmlns:pc="http://schemas.microsoft.com/office/powerpoint/2013/main/command" cId="3774207067" sldId="4719"/>
      <ac:spMk id="7" creationId="{EF8C58CB-E0F1-418D-8711-93DFA38C64B4}"/>
    </ac:deMkLst>
    <p188:replyLst>
      <p188:reply id="{A3DBA20A-67A3-46AD-94AB-DA7DD75E967D}" authorId="{E703D179-5E7C-E25B-2BC4-3C93CA904A19}" created="2023-10-09T16:59:53.063">
        <p188:txBody>
          <a:bodyPr/>
          <a:lstStyle/>
          <a:p>
            <a:r>
              <a:rPr lang="en-US"/>
              <a:t>I created the next slide for explaining this.</a:t>
            </a:r>
          </a:p>
        </p188:txBody>
      </p188:reply>
    </p188:replyLst>
    <p188:txBody>
      <a:bodyPr/>
      <a:lstStyle/>
      <a:p>
        <a:r>
          <a:rPr lang="en-US"/>
          <a:t>Talk here about specific example where ChangeFeed is used in Medical Claims</a:t>
        </a:r>
      </a:p>
    </p188:txBody>
  </p188:cm>
</p188:cmLst>
</file>

<file path=ppt/comments/modernComment_7BBF5369_61D5CB72.xml><?xml version="1.0" encoding="utf-8"?>
<p188:cmLst xmlns:a="http://schemas.openxmlformats.org/drawingml/2006/main" xmlns:r="http://schemas.openxmlformats.org/officeDocument/2006/relationships" xmlns:p188="http://schemas.microsoft.com/office/powerpoint/2018/8/main">
  <p188:cm id="{126560DF-5140-4EA4-8259-410DFC0BECC5}" authorId="{8717270C-A115-6C30-4B61-415E05BE60BD}" created="2023-10-09T14:16:55.169">
    <ac:txMkLst xmlns:ac="http://schemas.microsoft.com/office/drawing/2013/main/command">
      <pc:docMk xmlns:pc="http://schemas.microsoft.com/office/powerpoint/2013/main/command"/>
      <pc:sldMk xmlns:pc="http://schemas.microsoft.com/office/powerpoint/2013/main/command" cId="1641401202" sldId="2076136297"/>
      <ac:spMk id="5" creationId="{6F33E021-3047-07E5-4CC6-1F3BF72FAFB4}"/>
      <ac:txMk cp="251" len="94">
        <ac:context len="503" hash="4255918759"/>
      </ac:txMk>
    </ac:txMkLst>
    <p188:pos x="11070772" y="2033449"/>
    <p188:txBody>
      <a:bodyPr/>
      <a:lstStyle/>
      <a:p>
        <a:r>
          <a:rPr lang="en-US"/>
          <a:t>Add a note that for historical migration - Claims can be bulk loaded/migrated using Spark via Synapse/Databricks</a:t>
        </a:r>
      </a:p>
    </p188:txBody>
  </p188:cm>
</p188:cmLst>
</file>

<file path=ppt/comments/modernComment_7FFFCA95_B7A310E0.xml><?xml version="1.0" encoding="utf-8"?>
<p188:cmLst xmlns:a="http://schemas.openxmlformats.org/drawingml/2006/main" xmlns:r="http://schemas.openxmlformats.org/officeDocument/2006/relationships" xmlns:p188="http://schemas.microsoft.com/office/powerpoint/2018/8/main">
  <p188:cm id="{568F86ED-A6CD-47D3-B0BF-81BA2EE32E4D}" authorId="{8717270C-A115-6C30-4B61-415E05BE60BD}" created="2023-10-09T14:20:06.925">
    <pc:sldMkLst xmlns:pc="http://schemas.microsoft.com/office/powerpoint/2013/main/command">
      <pc:docMk/>
      <pc:sldMk cId="3080917216" sldId="2147469973"/>
    </pc:sldMkLst>
    <p188:txBody>
      <a:bodyPr/>
      <a:lstStyle/>
      <a:p>
        <a:r>
          <a:rPr lang="en-US"/>
          <a:t>Add Synapse to show sample data, notebooks and pipeline</a:t>
        </a:r>
      </a:p>
    </p188:txBody>
  </p188:cm>
</p188:cmLst>
</file>

<file path=ppt/comments/modernComment_7FFFCA9E_2D2B7034.xml><?xml version="1.0" encoding="utf-8"?>
<p188:cmLst xmlns:a="http://schemas.openxmlformats.org/drawingml/2006/main" xmlns:r="http://schemas.openxmlformats.org/officeDocument/2006/relationships" xmlns:p188="http://schemas.microsoft.com/office/powerpoint/2018/8/main">
  <p188:cm id="{813407A9-F4D3-4774-8330-75F5F69D2CB2}" authorId="{8717270C-A115-6C30-4B61-415E05BE60BD}" status="resolved" created="2023-10-09T14:28:40.559" complete="100000">
    <pc:sldMkLst xmlns:pc="http://schemas.microsoft.com/office/powerpoint/2013/main/command">
      <pc:docMk/>
      <pc:sldMk cId="757821492" sldId="2147469982"/>
    </pc:sldMkLst>
    <p188:txBody>
      <a:bodyPr/>
      <a:lstStyle/>
      <a:p>
        <a:r>
          <a:rPr lang="en-US"/>
          <a:t>add a dedicated slide illustrating the linked services concept, and quick walk through for data load part from Synapse before going to UI and Code walk through. </a:t>
        </a:r>
      </a:p>
    </p188:txBody>
  </p188:cm>
</p188:cmLst>
</file>

<file path=ppt/comments/modernComment_7FFFCA9F_62755447.xml><?xml version="1.0" encoding="utf-8"?>
<p188:cmLst xmlns:a="http://schemas.openxmlformats.org/drawingml/2006/main" xmlns:r="http://schemas.openxmlformats.org/officeDocument/2006/relationships" xmlns:p188="http://schemas.microsoft.com/office/powerpoint/2018/8/main">
  <p188:cm id="{8A105917-A471-473C-AAC4-8D74899A041C}" authorId="{8717270C-A115-6C30-4B61-415E05BE60BD}" status="resolved" created="2023-10-09T14:33:44.829" complete="100000">
    <pc:sldMkLst xmlns:pc="http://schemas.microsoft.com/office/powerpoint/2013/main/command">
      <pc:docMk/>
      <pc:sldMk cId="1651856455" sldId="2147469983"/>
    </pc:sldMkLst>
    <p188:txBody>
      <a:bodyPr/>
      <a:lstStyle/>
      <a:p>
        <a:r>
          <a:rPr lang="en-US"/>
          <a:t>Slide Placeholder to document and  illustrate and explain reasoning for the Cosmos containers Partition Key Design choices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B820D6-E40D-4E1E-BBB5-861A901C8D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3AEED86-9180-48DD-93C9-878FA546E6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C6FE6B-C416-4AB4-9C30-FB2A7099CAC6}" type="datetimeFigureOut">
              <a:rPr lang="en-US" smtClean="0"/>
              <a:t>10/9/2023</a:t>
            </a:fld>
            <a:endParaRPr lang="en-US"/>
          </a:p>
        </p:txBody>
      </p:sp>
      <p:sp>
        <p:nvSpPr>
          <p:cNvPr id="4" name="Footer Placeholder 3">
            <a:extLst>
              <a:ext uri="{FF2B5EF4-FFF2-40B4-BE49-F238E27FC236}">
                <a16:creationId xmlns:a16="http://schemas.microsoft.com/office/drawing/2014/main" id="{2ABD540A-17CF-4356-BC55-B4B96138A2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5B918D9-3B1E-4EDD-998C-941EA5F62E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90FD5C-EE35-4ACF-939F-A9A5AB7ACC85}" type="slidenum">
              <a:rPr lang="en-US" smtClean="0"/>
              <a:t>‹#›</a:t>
            </a:fld>
            <a:endParaRPr lang="en-US"/>
          </a:p>
        </p:txBody>
      </p:sp>
    </p:spTree>
    <p:extLst>
      <p:ext uri="{BB962C8B-B14F-4D97-AF65-F5344CB8AC3E}">
        <p14:creationId xmlns:p14="http://schemas.microsoft.com/office/powerpoint/2010/main" val="3988474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76AD5-84B7-47FE-802A-FFAE792CDC84}" type="datetimeFigureOut">
              <a:rPr lang="en-US" smtClean="0"/>
              <a:t>10/9/2023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0B7A7-645F-45EF-A82D-25C8E51FB344}" type="slidenum">
              <a:rPr lang="en-US" smtClean="0"/>
              <a:t>‹#›</a:t>
            </a:fld>
            <a:endParaRPr lang="en-US"/>
          </a:p>
        </p:txBody>
      </p:sp>
    </p:spTree>
    <p:extLst>
      <p:ext uri="{BB962C8B-B14F-4D97-AF65-F5344CB8AC3E}">
        <p14:creationId xmlns:p14="http://schemas.microsoft.com/office/powerpoint/2010/main" val="178135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Today I’m going to walk you through the Medical Claims Transaction Processing reference application we created as part of the Build &amp; Modernize AI Applications solutions for Microsoft.</a:t>
            </a:r>
          </a:p>
          <a:p>
            <a:endParaRPr lang="en-US" dirty="0"/>
          </a:p>
          <a:p>
            <a:r>
              <a:rPr lang="en-US" dirty="0"/>
              <a:t>The source code for what you are about to see is available for you to download. You can use this to explore the concepts for building AI Applications in Azure. You can also take this code to use as a starting point to build your own Proof of Concept. You can also use it to simply demo the application itself and see how it works.</a:t>
            </a:r>
          </a:p>
          <a:p>
            <a:endParaRPr lang="en-US" dirty="0"/>
          </a:p>
          <a:p>
            <a:r>
              <a:rPr lang="en-US" dirty="0"/>
              <a:t>This solution is available at github.com/azure/build-modern-ai-apps</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a:t>
            </a:fld>
            <a:endParaRPr lang="en-US"/>
          </a:p>
        </p:txBody>
      </p:sp>
    </p:spTree>
    <p:extLst>
      <p:ext uri="{BB962C8B-B14F-4D97-AF65-F5344CB8AC3E}">
        <p14:creationId xmlns:p14="http://schemas.microsoft.com/office/powerpoint/2010/main" val="2050172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11</a:t>
            </a:fld>
            <a:endParaRPr lang="en-US"/>
          </a:p>
        </p:txBody>
      </p:sp>
    </p:spTree>
    <p:extLst>
      <p:ext uri="{BB962C8B-B14F-4D97-AF65-F5344CB8AC3E}">
        <p14:creationId xmlns:p14="http://schemas.microsoft.com/office/powerpoint/2010/main" val="1895680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The application frontend is a React single-page application with Intelligent Agent UI functionality.</a:t>
            </a:r>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13</a:t>
            </a:fld>
            <a:endParaRPr lang="en-US"/>
          </a:p>
        </p:txBody>
      </p:sp>
    </p:spTree>
    <p:extLst>
      <p:ext uri="{BB962C8B-B14F-4D97-AF65-F5344CB8AC3E}">
        <p14:creationId xmlns:p14="http://schemas.microsoft.com/office/powerpoint/2010/main" val="270736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apple-system"/>
              </a:rPr>
              <a:t>Let’s walk through how we do each of these.</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B0B7A7-645F-45EF-A82D-25C8E51FB3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388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2</a:t>
            </a:fld>
            <a:endParaRPr lang="en-US"/>
          </a:p>
        </p:txBody>
      </p:sp>
    </p:spTree>
    <p:extLst>
      <p:ext uri="{BB962C8B-B14F-4D97-AF65-F5344CB8AC3E}">
        <p14:creationId xmlns:p14="http://schemas.microsoft.com/office/powerpoint/2010/main" val="3304884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3</a:t>
            </a:fld>
            <a:endParaRPr lang="en-US"/>
          </a:p>
        </p:txBody>
      </p:sp>
    </p:spTree>
    <p:extLst>
      <p:ext uri="{BB962C8B-B14F-4D97-AF65-F5344CB8AC3E}">
        <p14:creationId xmlns:p14="http://schemas.microsoft.com/office/powerpoint/2010/main" val="3359586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7000"/>
              </a:lnSpc>
              <a:spcBef>
                <a:spcPts val="0"/>
              </a:spcBef>
              <a:spcAft>
                <a:spcPts val="0"/>
              </a:spcAft>
              <a:buClrTx/>
              <a:buSzPts val="1000"/>
              <a:buFont typeface="Symbol" panose="05050102010706020507" pitchFamily="18" charset="2"/>
              <a:buNone/>
              <a:tabLst>
                <a:tab pos="914400" algn="l"/>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(Display the architecture diagram while speaking to the below points)</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front end is a React web application deployed to an Azure Static Web app. This is how users interact with the solution.</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API is an ASP.NET Core API app that serves as a lightweight layer for the business logic that lives inside of a .NET 7 class library. It is containerized in Docker and deployed to an Azure Container App (ACA) or Azure Kubernetes Service (AKS).</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background worker service is a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Microsoft.NET.Sdk.Worker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project that also references the .NET 7 class library and is deployed into a different Docker container within the same AKS service or a dedicated ACA instance.</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All data is stored in Azure Cosmos DB. The background worker service acts as the Azure Cosmos DB change feed processor, which executes as data within the monitored Cosmos DB containers are inserted or updated, allowing for the application of business rules and automated updating of data within various containers.</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There is an Event Hubs instance that helps us simulate stream processing of incoming medical claims data from a fictitious external system. The background worker service also acts as the Event Hubs processor to write incoming claims added through Event Hubs into Cosmos DB.</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There is an Azure OpenAI deployment that provides a completion model, orchestrated by Semantic Kernel. This enables the application to provide recommendations to a claims adjudicator on whether to approve or reject a claim, based on the claims data and business rules.</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4</a:t>
            </a:fld>
            <a:endParaRPr lang="en-US"/>
          </a:p>
        </p:txBody>
      </p:sp>
    </p:spTree>
    <p:extLst>
      <p:ext uri="{BB962C8B-B14F-4D97-AF65-F5344CB8AC3E}">
        <p14:creationId xmlns:p14="http://schemas.microsoft.com/office/powerpoint/2010/main" val="525907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u="sng" kern="100" dirty="0">
                <a:effectLst/>
                <a:latin typeface="Aptos" panose="020B0004020202020204" pitchFamily="34" charset="0"/>
                <a:ea typeface="Aptos" panose="020B0004020202020204" pitchFamily="34" charset="0"/>
                <a:cs typeface="Times New Roman" panose="02020603050405020304" pitchFamily="18" charset="0"/>
              </a:rPr>
              <a:t>Where to Start (Slide 7)</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Let me take you to the repository where this solution site. </a:t>
            </a:r>
          </a:p>
          <a:p>
            <a:pPr marL="342900" marR="0" lvl="0" indent="-342900">
              <a:lnSpc>
                <a:spcPct val="107000"/>
              </a:lnSpc>
              <a:spcBef>
                <a:spcPts val="0"/>
              </a:spcBef>
              <a:spcAft>
                <a:spcPts val="0"/>
              </a:spcAft>
              <a:buFont typeface="+mj-lt"/>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[Stop Presenting slide show, go to repo home page]</a:t>
            </a:r>
          </a:p>
          <a:p>
            <a:pPr marL="342900" marR="0" lvl="0" indent="-342900">
              <a:lnSpc>
                <a:spcPct val="107000"/>
              </a:lnSpc>
              <a:spcBef>
                <a:spcPts val="0"/>
              </a:spcBef>
              <a:spcAft>
                <a:spcPts val="0"/>
              </a:spcAft>
              <a:buFont typeface="+mj-lt"/>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To get started you can go to our GitHub repository github.com/Azure/Build-Modern-AI-Apps.</a:t>
            </a:r>
          </a:p>
          <a:p>
            <a:pPr marL="342900" marR="0" lvl="0" indent="-342900">
              <a:lnSpc>
                <a:spcPct val="107000"/>
              </a:lnSpc>
              <a:spcBef>
                <a:spcPts val="0"/>
              </a:spcBef>
              <a:spcAft>
                <a:spcPts val="0"/>
              </a:spcAft>
              <a:buFont typeface="+mj-lt"/>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Once there you can scroll down and click on the Navigate to Medical Claims Processing link on this page.</a:t>
            </a:r>
          </a:p>
          <a:p>
            <a:pPr marL="342900" marR="0" lvl="0" indent="-342900">
              <a:lnSpc>
                <a:spcPct val="107000"/>
              </a:lnSpc>
              <a:spcBef>
                <a:spcPts val="0"/>
              </a:spcBef>
              <a:spcAft>
                <a:spcPts val="0"/>
              </a:spcAft>
              <a:buFont typeface="+mj-lt"/>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page has other solutions as well, including Payment and Transaction Processing and Vector Search/AI Assistant scenarios.</a:t>
            </a:r>
          </a:p>
          <a:p>
            <a:pPr marL="342900" marR="0" lvl="0" indent="-342900">
              <a:lnSpc>
                <a:spcPct val="107000"/>
              </a:lnSpc>
              <a:spcBef>
                <a:spcPts val="0"/>
              </a:spcBef>
              <a:spcAft>
                <a:spcPts val="0"/>
              </a:spcAft>
              <a:buFont typeface="+mj-lt"/>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page also includes links to the Intelligent App Workshop created by our Apps GBB team. </a:t>
            </a:r>
          </a:p>
          <a:p>
            <a:pPr marL="342900" marR="0" lvl="0" indent="-342900">
              <a:lnSpc>
                <a:spcPct val="107000"/>
              </a:lnSpc>
              <a:spcBef>
                <a:spcPts val="0"/>
              </a:spcBef>
              <a:spcAft>
                <a:spcPts val="800"/>
              </a:spcAft>
              <a:buFont typeface="+mj-lt"/>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[Scroll back up to Medical Claims Processing link]</a:t>
            </a:r>
          </a:p>
          <a:p>
            <a:pPr marL="342900" marR="0" lvl="0" indent="-342900">
              <a:lnSpc>
                <a:spcPct val="107000"/>
              </a:lnSpc>
              <a:spcBef>
                <a:spcPts val="0"/>
              </a:spcBef>
              <a:spcAft>
                <a:spcPts val="800"/>
              </a:spcAft>
              <a:buFont typeface="+mj-lt"/>
              <a:buAutoNum type="arabicPeriod"/>
            </a:pPr>
            <a:r>
              <a:rPr lang="en-US" sz="1800" dirty="0">
                <a:effectLst/>
                <a:latin typeface="Aptos" panose="020B0004020202020204" pitchFamily="34" charset="0"/>
                <a:ea typeface="Aptos" panose="020B0004020202020204" pitchFamily="34" charset="0"/>
                <a:cs typeface="Times New Roman" panose="02020603050405020304" pitchFamily="18" charset="0"/>
              </a:rPr>
              <a:t>Clicking on the link for the Medical Claims Processing will take you to the repository where this solution lives and includes all the information you need including an introduction to the concepts we will cover in this session as well as how to deploy and run the solution.</a:t>
            </a:r>
            <a:endParaRPr lang="en-US" sz="1800" b="0" u="none"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B0B7A7-645F-45EF-A82D-25C8E51FB3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7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flavors of deployment, you can deploy from Cloud Shell, a VM in Azure or Standard from your local dev environment. * When running the Standard deployment, make sure that you have Docker Desktop and Helm installed on your system. The repo includes documentation on how to deploy, along with system requirements.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default, the script will create a new Azure OpenAI account and deploy two models GPT 3.5turbo and ADA-002 for completions and embeddings.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&lt;Click&gt; If your organization has already deployed Azure OpenAI and you wish to utilize it, you can specify an existing account name and models as well. In this example I’m providing an existing OpenAI account name and resource group where the account has been deployed. I’m also specifying existing deployed models which I’ve called completions and embeddings. The names here should match what has been deployed for you already.</a:t>
            </a:r>
          </a:p>
          <a:p>
            <a:endParaRPr lang="en-US" dirty="0"/>
          </a:p>
          <a:p>
            <a:r>
              <a:rPr lang="en-US" dirty="0"/>
              <a:t>The script will deploy the web application and service layer containers into Azure Container Apps.</a:t>
            </a:r>
          </a:p>
          <a:p>
            <a:r>
              <a:rPr lang="en-US" dirty="0"/>
              <a:t>&lt;click&gt;You can optionally deploy using AKS by just adding this flag at the end.</a:t>
            </a:r>
          </a:p>
          <a:p>
            <a:endParaRPr lang="en-US" dirty="0"/>
          </a:p>
          <a:p>
            <a:r>
              <a:rPr lang="en-US" dirty="0"/>
              <a:t>* Mention that because we’re using Docker images, it’s important to install Docker Desktop and have it running before debugging the solution locally.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B0B7A7-645F-45EF-A82D-25C8E51FB3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3932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into the Azure portal and explore the services. </a:t>
            </a:r>
          </a:p>
          <a:p>
            <a:r>
              <a:rPr lang="en-US" dirty="0"/>
              <a:t>[Return to browser to Azure portal tabs]</a:t>
            </a:r>
          </a:p>
          <a:p>
            <a:endParaRPr lang="en-US" dirty="0"/>
          </a:p>
          <a:p>
            <a:pPr marL="342900" marR="0" lvl="0" indent="-342900">
              <a:lnSpc>
                <a:spcPct val="107000"/>
              </a:lnSpc>
              <a:spcBef>
                <a:spcPts val="0"/>
              </a:spcBef>
              <a:spcAft>
                <a:spcPts val="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Show each of the services within the portal.</a:t>
            </a:r>
          </a:p>
          <a:p>
            <a:pPr marL="342900" marR="0" lvl="0" indent="-342900">
              <a:lnSpc>
                <a:spcPct val="107000"/>
              </a:lnSpc>
              <a:spcBef>
                <a:spcPts val="0"/>
              </a:spcBef>
              <a:spcAft>
                <a:spcPts val="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OpenAI – click on Models, click on completions show GPT 35turbo.</a:t>
            </a:r>
          </a:p>
          <a:p>
            <a:pPr marL="342900" marR="0" lvl="0" indent="-342900">
              <a:lnSpc>
                <a:spcPct val="107000"/>
              </a:lnSpc>
              <a:spcBef>
                <a:spcPts val="0"/>
              </a:spcBef>
              <a:spcAft>
                <a:spcPts val="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Cosmos DB – show the containers with the data, show the data in the Adjudicator and Claim containers, making note of the types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ClaimDetail</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ClaimHeader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etc.)</a:t>
            </a:r>
          </a:p>
          <a:p>
            <a:pPr marL="342900" marR="0" lvl="0" indent="-342900">
              <a:lnSpc>
                <a:spcPct val="107000"/>
              </a:lnSpc>
              <a:spcBef>
                <a:spcPts val="0"/>
              </a:spcBef>
              <a:spcAft>
                <a:spcPts val="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Event Hubs – show the Event Hubs within the namespace for capturing new claims and specific events.</a:t>
            </a:r>
          </a:p>
          <a:p>
            <a:pPr marL="342900" marR="0" lvl="0" indent="-342900">
              <a:lnSpc>
                <a:spcPct val="107000"/>
              </a:lnSpc>
              <a:spcBef>
                <a:spcPts val="0"/>
              </a:spcBef>
              <a:spcAft>
                <a:spcPts val="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Storage – Open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webcoreclaims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storage account and show the static website and where to find the endpoint.</a:t>
            </a:r>
          </a:p>
          <a:p>
            <a:pPr marL="342900" marR="0" lvl="0" indent="-342900">
              <a:lnSpc>
                <a:spcPct val="107000"/>
              </a:lnSpc>
              <a:spcBef>
                <a:spcPts val="0"/>
              </a:spcBef>
              <a:spcAft>
                <a:spcPts val="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Container registry – simply mention it.</a:t>
            </a:r>
          </a:p>
          <a:p>
            <a:pPr marL="342900" marR="0" lvl="0" indent="-342900">
              <a:lnSpc>
                <a:spcPct val="107000"/>
              </a:lnSpc>
              <a:spcBef>
                <a:spcPts val="0"/>
              </a:spcBef>
              <a:spcAft>
                <a:spcPts val="0"/>
              </a:spcAft>
              <a:buFont typeface="+mj-lt"/>
              <a:buAutoNum type="arabicPeriod"/>
              <a:tabLst>
                <a:tab pos="457200" algn="l"/>
              </a:tabLst>
            </a:pPr>
            <a:r>
              <a:rPr lang="en-US" sz="1800" dirty="0">
                <a:effectLst/>
                <a:latin typeface="Aptos" panose="020B0004020202020204" pitchFamily="34" charset="0"/>
                <a:ea typeface="Aptos" panose="020B0004020202020204" pitchFamily="34" charset="0"/>
                <a:cs typeface="Times New Roman" panose="02020603050405020304" pitchFamily="18" charset="0"/>
              </a:rPr>
              <a:t>ACA - show one for API and one for Background Worker, click into web </a:t>
            </a:r>
            <a:r>
              <a:rPr lang="en-US" sz="1800" dirty="0" err="1">
                <a:effectLst/>
                <a:latin typeface="Aptos" panose="020B0004020202020204" pitchFamily="34" charset="0"/>
                <a:ea typeface="Aptos" panose="020B0004020202020204" pitchFamily="34" charset="0"/>
                <a:cs typeface="Times New Roman" panose="02020603050405020304" pitchFamily="18" charset="0"/>
              </a:rPr>
              <a:t>api</a:t>
            </a:r>
            <a:r>
              <a:rPr lang="en-US" sz="1800" dirty="0">
                <a:effectLst/>
                <a:latin typeface="Aptos" panose="020B0004020202020204" pitchFamily="34" charset="0"/>
                <a:ea typeface="Aptos" panose="020B0004020202020204" pitchFamily="34" charset="0"/>
                <a:cs typeface="Times New Roman" panose="02020603050405020304" pitchFamily="18" charset="0"/>
              </a:rPr>
              <a:t>, click containers, show environment variables.</a:t>
            </a:r>
          </a:p>
          <a:p>
            <a:pPr marL="342900" marR="0" lvl="0" indent="-342900">
              <a:lnSpc>
                <a:spcPct val="107000"/>
              </a:lnSpc>
              <a:spcBef>
                <a:spcPts val="0"/>
              </a:spcBef>
              <a:spcAft>
                <a:spcPts val="0"/>
              </a:spcAft>
              <a:buFont typeface="+mj-lt"/>
              <a:buAutoNum type="arabicPeriod"/>
              <a:tabLst>
                <a:tab pos="457200" algn="l"/>
              </a:tabLst>
            </a:pPr>
            <a:r>
              <a:rPr lang="en-US" sz="1800" dirty="0">
                <a:effectLst/>
                <a:latin typeface="Aptos" panose="020B0004020202020204" pitchFamily="34" charset="0"/>
                <a:cs typeface="Times New Roman" panose="02020603050405020304" pitchFamily="18" charset="0"/>
              </a:rPr>
              <a:t>Synapse ( sample dataset, linked services, notebooks, pipeline)</a:t>
            </a:r>
          </a:p>
          <a:p>
            <a:pPr marL="0" marR="0" lvl="0" indent="0">
              <a:lnSpc>
                <a:spcPct val="107000"/>
              </a:lnSpc>
              <a:spcBef>
                <a:spcPts val="0"/>
              </a:spcBef>
              <a:spcAft>
                <a:spcPts val="800"/>
              </a:spcAft>
              <a:buFont typeface="+mj-lt"/>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B0B7A7-645F-45EF-A82D-25C8E51FB3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8228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into the application, I want to introduce something called Semantic Kernel. </a:t>
            </a:r>
          </a:p>
          <a:p>
            <a:endParaRPr lang="en-US" dirty="0"/>
          </a:p>
          <a:p>
            <a:r>
              <a:rPr lang="en-US" dirty="0"/>
              <a:t>&lt;click&gt; Semantic Kernel is an open-source SDK that acts as an AI orchestrator for building these types of Copilot applications. Semantic Kernel provides the glue to bring together AI models and data with a set of connectors and Skills which you can use to instruct an AI model how to behave, like as an AI Assistant or how to Summarize text.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all starts from an Ask.  The user has a need that needs to be filled.  Kernel, in Semantic Kernel, is the orchestrator for the Ask.  It sends the Ask over to the Planner to the right skills can be found and the right steps can be created from the Ask and Skills.</a:t>
            </a:r>
          </a:p>
          <a:p>
            <a:endParaRPr lang="en-US" dirty="0"/>
          </a:p>
          <a:p>
            <a:r>
              <a:rPr lang="en-US" dirty="0"/>
              <a:t>The SDK provides an extensible framework that you can use to build your AI applications and will be central to the work you do to build this type of application. There are others like it as well such as Lang Chain which I encourage you to explore. Semantic Kernel is available for both .NET and Python users.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our scenario here, we are going to combine data from a user’s medical claim with a system prompt that explains the adjudication rules. This is a key scenario we wish to highlight in helping you understand how to design and build applications that can provide near real-time AI capabilities to your own scenarios.</a:t>
            </a:r>
          </a:p>
          <a:p>
            <a:endParaRPr lang="en-US" dirty="0"/>
          </a:p>
        </p:txBody>
      </p:sp>
      <p:sp>
        <p:nvSpPr>
          <p:cNvPr id="4" name="Slide Number Placeholder 3"/>
          <p:cNvSpPr>
            <a:spLocks noGrp="1"/>
          </p:cNvSpPr>
          <p:nvPr>
            <p:ph type="sldNum" sz="quarter" idx="5"/>
          </p:nvPr>
        </p:nvSpPr>
        <p:spPr/>
        <p:txBody>
          <a:bodyPr/>
          <a:lstStyle/>
          <a:p>
            <a:fld id="{FB75EBB8-D7E4-4048-A244-754319938B9C}" type="slidenum">
              <a:rPr lang="en-US" smtClean="0"/>
              <a:t>8</a:t>
            </a:fld>
            <a:endParaRPr lang="en-US"/>
          </a:p>
        </p:txBody>
      </p:sp>
    </p:spTree>
    <p:extLst>
      <p:ext uri="{BB962C8B-B14F-4D97-AF65-F5344CB8AC3E}">
        <p14:creationId xmlns:p14="http://schemas.microsoft.com/office/powerpoint/2010/main" val="2185004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The Azure Cosmos DB change feed enables efficient processing of large datasets that have a high volume of writes. Change feed also offers an alternative to querying an entire dataset to identify what has changed. With it, we can implement common patterns, like Event Sourcing.</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Generally speaking, Azure Cosmos DB is well-suited for IoT, gaming, retail, and operational logging applications. A common design pattern in these applications is to use changes to the data to trigger other actions. Examples of these actions include:</a:t>
            </a:r>
          </a:p>
          <a:p>
            <a:pPr algn="l"/>
            <a:endParaRPr lang="en-US" b="0" i="0" dirty="0">
              <a:solidFill>
                <a:srgbClr val="E6E6E6"/>
              </a:solidFill>
              <a:effectLst/>
              <a:latin typeface="Segoe UI" panose="020B0502040204020203" pitchFamily="34" charset="0"/>
            </a:endParaRPr>
          </a:p>
          <a:p>
            <a:pPr algn="l">
              <a:buFont typeface="Arial" panose="020B0604020202020204" pitchFamily="34" charset="0"/>
              <a:buChar char="•"/>
            </a:pPr>
            <a:r>
              <a:rPr lang="en-US" b="0" i="0" dirty="0">
                <a:solidFill>
                  <a:srgbClr val="E6E6E6"/>
                </a:solidFill>
                <a:effectLst/>
                <a:latin typeface="Segoe UI" panose="020B0502040204020203" pitchFamily="34" charset="0"/>
              </a:rPr>
              <a:t>Triggering a notification or a call to an API when an item is inserted, updated, or deleted.</a:t>
            </a:r>
          </a:p>
          <a:p>
            <a:pPr algn="l">
              <a:buFont typeface="Arial" panose="020B0604020202020204" pitchFamily="34" charset="0"/>
              <a:buChar char="•"/>
            </a:pPr>
            <a:r>
              <a:rPr lang="en-US" b="0" i="0" dirty="0">
                <a:solidFill>
                  <a:srgbClr val="E6E6E6"/>
                </a:solidFill>
                <a:effectLst/>
                <a:latin typeface="Segoe UI" panose="020B0502040204020203" pitchFamily="34" charset="0"/>
              </a:rPr>
              <a:t>Real-time stream processing for IoT or real-time analytics processing on operational data.</a:t>
            </a:r>
          </a:p>
          <a:p>
            <a:pPr algn="l">
              <a:buFont typeface="Arial" panose="020B0604020202020204" pitchFamily="34" charset="0"/>
              <a:buChar char="•"/>
            </a:pPr>
            <a:r>
              <a:rPr lang="en-US" b="0" i="0" dirty="0">
                <a:solidFill>
                  <a:srgbClr val="E6E6E6"/>
                </a:solidFill>
                <a:effectLst/>
                <a:latin typeface="Segoe UI" panose="020B0502040204020203" pitchFamily="34" charset="0"/>
              </a:rPr>
              <a:t>Data movement such as synchronizing with a cache, a search engine, a data warehouse, or cold storage.</a:t>
            </a:r>
          </a:p>
          <a:p>
            <a:pPr algn="l"/>
            <a:r>
              <a:rPr lang="en-US" b="0" i="0" dirty="0">
                <a:solidFill>
                  <a:srgbClr val="E6E6E6"/>
                </a:solidFill>
                <a:effectLst/>
                <a:latin typeface="Segoe UI" panose="020B0502040204020203" pitchFamily="34" charset="0"/>
              </a:rPr>
              <a:t>The change feed in Azure Cosmos DB enables you to build efficient and scalable solutions for each of these patterns, as shown in this image.</a:t>
            </a:r>
          </a:p>
          <a:p>
            <a:endParaRPr lang="en-US" b="0" i="0" dirty="0">
              <a:solidFill>
                <a:srgbClr val="E6E6E6"/>
              </a:solidFill>
              <a:effectLst/>
              <a:latin typeface="Segoe UI" panose="020B0502040204020203" pitchFamily="34" charset="0"/>
            </a:endParaRPr>
          </a:p>
          <a:p>
            <a:endParaRPr lang="en-US" b="0" i="0" dirty="0">
              <a:solidFill>
                <a:srgbClr val="E6E6E6"/>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9</a:t>
            </a:fld>
            <a:endParaRPr lang="en-US"/>
          </a:p>
        </p:txBody>
      </p:sp>
    </p:spTree>
    <p:extLst>
      <p:ext uri="{BB962C8B-B14F-4D97-AF65-F5344CB8AC3E}">
        <p14:creationId xmlns:p14="http://schemas.microsoft.com/office/powerpoint/2010/main" val="35355098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6" name="Picture 5" descr="A man standing in front of a computer&#10;&#10;">
            <a:extLst>
              <a:ext uri="{FF2B5EF4-FFF2-40B4-BE49-F238E27FC236}">
                <a16:creationId xmlns:a16="http://schemas.microsoft.com/office/drawing/2014/main" id="{0788EE0C-C662-460E-83B1-962DB02610A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5610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BD9C24BD-08E8-4268-9F4E-7B261D33EB66}"/>
              </a:ext>
            </a:extLst>
          </p:cNvPr>
          <p:cNvPicPr>
            <a:picLocks noChangeAspect="1"/>
          </p:cNvPicPr>
          <p:nvPr userDrawn="1"/>
        </p:nvPicPr>
        <p:blipFill>
          <a:blip r:embed="rId2"/>
          <a:stretch>
            <a:fillRect/>
          </a:stretch>
        </p:blipFill>
        <p:spPr bwMode="black">
          <a:xfrm>
            <a:off x="584395" y="585788"/>
            <a:ext cx="1366245" cy="292608"/>
          </a:xfrm>
          <a:prstGeom prst="rect">
            <a:avLst/>
          </a:prstGeom>
        </p:spPr>
      </p:pic>
      <p:sp>
        <p:nvSpPr>
          <p:cNvPr id="11" name="Title 1">
            <a:extLst>
              <a:ext uri="{FF2B5EF4-FFF2-40B4-BE49-F238E27FC236}">
                <a16:creationId xmlns:a16="http://schemas.microsoft.com/office/drawing/2014/main" id="{86DCCBF7-D5AA-4058-987A-95431244AFA3}"/>
              </a:ext>
            </a:extLst>
          </p:cNvPr>
          <p:cNvSpPr>
            <a:spLocks noGrp="1"/>
          </p:cNvSpPr>
          <p:nvPr>
            <p:ph type="title" hasCustomPrompt="1"/>
          </p:nvPr>
        </p:nvSpPr>
        <p:spPr>
          <a:xfrm>
            <a:off x="584200" y="3445934"/>
            <a:ext cx="9144000" cy="553998"/>
          </a:xfrm>
          <a:noFill/>
        </p:spPr>
        <p:txBody>
          <a:bodyPr lIns="0" tIns="0" rIns="0" bIns="0" anchor="b" anchorCtr="0">
            <a:spAutoFit/>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Event name or presentation title </a:t>
            </a:r>
          </a:p>
        </p:txBody>
      </p:sp>
      <p:sp>
        <p:nvSpPr>
          <p:cNvPr id="14" name="Text Placeholder 4">
            <a:extLst>
              <a:ext uri="{FF2B5EF4-FFF2-40B4-BE49-F238E27FC236}">
                <a16:creationId xmlns:a16="http://schemas.microsoft.com/office/drawing/2014/main" id="{58DD1FCE-F817-4DA3-AF2D-6E59E33690C5}"/>
              </a:ext>
            </a:extLst>
          </p:cNvPr>
          <p:cNvSpPr>
            <a:spLocks noGrp="1"/>
          </p:cNvSpPr>
          <p:nvPr>
            <p:ph type="body" sz="quarter" idx="12" hasCustomPrompt="1"/>
          </p:nvPr>
        </p:nvSpPr>
        <p:spPr>
          <a:xfrm>
            <a:off x="584200" y="4428556"/>
            <a:ext cx="9144000" cy="338554"/>
          </a:xfrm>
          <a:noFill/>
        </p:spPr>
        <p:txBody>
          <a:bodyPr wrap="square" lIns="0" tIns="0" rIns="0" bIns="0">
            <a:spAutoFit/>
          </a:bodyPr>
          <a:lstStyle>
            <a:lvl1pPr marL="0" indent="0">
              <a:spcBef>
                <a:spcPts val="0"/>
              </a:spcBef>
              <a:buNone/>
              <a:defRPr lang="en-US" sz="2200" kern="1200" spc="0" baseline="0" dirty="0">
                <a:solidFill>
                  <a:schemeClr val="bg1"/>
                </a:solidFill>
                <a:latin typeface="+mn-lt"/>
                <a:ea typeface="+mn-ea"/>
                <a:cs typeface="Segoe UI" panose="020B0502040204020203" pitchFamily="34" charset="0"/>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Speaker name or subtitle text</a:t>
            </a:r>
          </a:p>
        </p:txBody>
      </p:sp>
      <p:pic>
        <p:nvPicPr>
          <p:cNvPr id="3" name="Picture 2" descr="Diagram&#10;&#10;Description automatically generated">
            <a:extLst>
              <a:ext uri="{FF2B5EF4-FFF2-40B4-BE49-F238E27FC236}">
                <a16:creationId xmlns:a16="http://schemas.microsoft.com/office/drawing/2014/main" id="{5E87D662-1328-4335-BD5F-4337ECF9A7EE}"/>
              </a:ext>
            </a:extLst>
          </p:cNvPr>
          <p:cNvPicPr>
            <a:picLocks noChangeAspect="1"/>
          </p:cNvPicPr>
          <p:nvPr userDrawn="1"/>
        </p:nvPicPr>
        <p:blipFill rotWithShape="1">
          <a:blip r:embed="rId3"/>
          <a:srcRect t="27882" r="34540"/>
          <a:stretch/>
        </p:blipFill>
        <p:spPr>
          <a:xfrm>
            <a:off x="9166667" y="0"/>
            <a:ext cx="3025333" cy="3173924"/>
          </a:xfrm>
          <a:prstGeom prst="rect">
            <a:avLst/>
          </a:prstGeom>
        </p:spPr>
      </p:pic>
    </p:spTree>
    <p:extLst>
      <p:ext uri="{BB962C8B-B14F-4D97-AF65-F5344CB8AC3E}">
        <p14:creationId xmlns:p14="http://schemas.microsoft.com/office/powerpoint/2010/main" val="41550243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67566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E0A0D59E-E7F5-4311-896B-1BAF8634C4BF}"/>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14156146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788274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a:extLst>
              <a:ext uri="{FF2B5EF4-FFF2-40B4-BE49-F238E27FC236}">
                <a16:creationId xmlns:a16="http://schemas.microsoft.com/office/drawing/2014/main" id="{36291874-8FE6-43AD-8F75-4FBB2A258F6B}"/>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21660801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Small title - half pag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D89B33-FAEC-4ED4-9F23-069FBCAAE5E4}"/>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5FBBE682-5A9F-49E2-A8C2-EA2496B2EB02}"/>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
        <p:nvSpPr>
          <p:cNvPr id="17" name="Title 2">
            <a:extLst>
              <a:ext uri="{FF2B5EF4-FFF2-40B4-BE49-F238E27FC236}">
                <a16:creationId xmlns:a16="http://schemas.microsoft.com/office/drawing/2014/main" id="{146BB0C7-BE56-4003-8A2C-B08383DD5772}"/>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3106477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4" name="Picture 3">
            <a:extLst>
              <a:ext uri="{FF2B5EF4-FFF2-40B4-BE49-F238E27FC236}">
                <a16:creationId xmlns:a16="http://schemas.microsoft.com/office/drawing/2014/main" id="{95FF5028-8523-4E57-B254-8ABB14DACDD4}"/>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4723498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7" name="Picture 6" descr="A picture containing object, wire&#10;&#10;Description automatically generated">
            <a:extLst>
              <a:ext uri="{FF2B5EF4-FFF2-40B4-BE49-F238E27FC236}">
                <a16:creationId xmlns:a16="http://schemas.microsoft.com/office/drawing/2014/main" id="{49917578-9446-46AC-97DA-2C0D84FB7E4C}"/>
              </a:ext>
            </a:extLst>
          </p:cNvPr>
          <p:cNvPicPr>
            <a:picLocks noChangeAspect="1"/>
          </p:cNvPicPr>
          <p:nvPr userDrawn="1"/>
        </p:nvPicPr>
        <p:blipFill rotWithShape="1">
          <a:blip r:embed="rId2">
            <a:alphaModFix/>
          </a:blip>
          <a:srcRect l="42626" t="55151" r="-3556" b="-1636"/>
          <a:stretch/>
        </p:blipFill>
        <p:spPr>
          <a:xfrm flipH="1">
            <a:off x="9152826" y="0"/>
            <a:ext cx="3029692" cy="2404534"/>
          </a:xfrm>
          <a:prstGeom prst="rect">
            <a:avLst/>
          </a:prstGeom>
        </p:spPr>
      </p:pic>
    </p:spTree>
    <p:extLst>
      <p:ext uri="{BB962C8B-B14F-4D97-AF65-F5344CB8AC3E}">
        <p14:creationId xmlns:p14="http://schemas.microsoft.com/office/powerpoint/2010/main" val="384802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mall title - half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FB1537-3F96-4DF3-BFCA-4A3AAD79C575}"/>
              </a:ext>
            </a:extLst>
          </p:cNvPr>
          <p:cNvPicPr>
            <a:picLocks noChangeAspect="1"/>
          </p:cNvPicPr>
          <p:nvPr userDrawn="1"/>
        </p:nvPicPr>
        <p:blipFill rotWithShape="1">
          <a:blip r:embed="rId2"/>
          <a:srcRect l="28506" t="1" r="-3766" b="-36417"/>
          <a:stretch/>
        </p:blipFill>
        <p:spPr>
          <a:xfrm>
            <a:off x="0" y="6092880"/>
            <a:ext cx="4445181" cy="683576"/>
          </a:xfrm>
          <a:prstGeom prst="rect">
            <a:avLst/>
          </a:prstGeom>
        </p:spPr>
      </p:pic>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3" name="Picture 2">
            <a:extLst>
              <a:ext uri="{FF2B5EF4-FFF2-40B4-BE49-F238E27FC236}">
                <a16:creationId xmlns:a16="http://schemas.microsoft.com/office/drawing/2014/main" id="{9D4BF220-AB7E-485B-B71E-2D8A2362EF31}"/>
              </a:ext>
            </a:extLst>
          </p:cNvPr>
          <p:cNvPicPr>
            <a:picLocks noChangeAspect="1"/>
          </p:cNvPicPr>
          <p:nvPr userDrawn="1"/>
        </p:nvPicPr>
        <p:blipFill rotWithShape="1">
          <a:blip r:embed="rId3"/>
          <a:srcRect l="-1096" r="10114"/>
          <a:stretch/>
        </p:blipFill>
        <p:spPr>
          <a:xfrm flipV="1">
            <a:off x="8128000" y="363172"/>
            <a:ext cx="4065562" cy="683576"/>
          </a:xfrm>
          <a:prstGeom prst="rect">
            <a:avLst/>
          </a:prstGeom>
        </p:spPr>
      </p:pic>
    </p:spTree>
    <p:extLst>
      <p:ext uri="{BB962C8B-B14F-4D97-AF65-F5344CB8AC3E}">
        <p14:creationId xmlns:p14="http://schemas.microsoft.com/office/powerpoint/2010/main" val="4906367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0">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45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penHack LayOut PC">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2A6E93-FF69-4F32-8B58-A560177F1456}"/>
              </a:ext>
            </a:extLst>
          </p:cNvPr>
          <p:cNvPicPr>
            <a:picLocks noChangeAspect="1"/>
          </p:cNvPicPr>
          <p:nvPr userDrawn="1"/>
        </p:nvPicPr>
        <p:blipFill rotWithShape="1">
          <a:blip r:embed="rId2"/>
          <a:srcRect l="28506" t="1" r="-3766" b="-36417"/>
          <a:stretch/>
        </p:blipFill>
        <p:spPr>
          <a:xfrm>
            <a:off x="0" y="1717821"/>
            <a:ext cx="4445181" cy="683576"/>
          </a:xfrm>
          <a:prstGeom prst="rect">
            <a:avLst/>
          </a:prstGeom>
        </p:spPr>
      </p:pic>
      <p:sp>
        <p:nvSpPr>
          <p:cNvPr id="8" name="Title Placeholder 1">
            <a:extLst>
              <a:ext uri="{FF2B5EF4-FFF2-40B4-BE49-F238E27FC236}">
                <a16:creationId xmlns:a16="http://schemas.microsoft.com/office/drawing/2014/main" id="{FAB604F7-7136-482F-B1CE-30B60EFCFD08}"/>
              </a:ext>
            </a:extLst>
          </p:cNvPr>
          <p:cNvSpPr>
            <a:spLocks noGrp="1"/>
          </p:cNvSpPr>
          <p:nvPr>
            <p:ph type="title"/>
          </p:nvPr>
        </p:nvSpPr>
        <p:spPr>
          <a:xfrm>
            <a:off x="588263" y="1286934"/>
            <a:ext cx="11018520" cy="430887"/>
          </a:xfrm>
          <a:prstGeom prst="rect">
            <a:avLst/>
          </a:prstGeom>
        </p:spPr>
        <p:txBody>
          <a:bodyPr vert="horz" wrap="square" lIns="0" tIns="0" rIns="0" bIns="0" rtlCol="0" anchor="t">
            <a:spAutoFit/>
          </a:bodyPr>
          <a:lstStyle>
            <a:lvl1pPr>
              <a:defRPr lang="en-US" sz="2800" b="0" kern="1200" cap="none" spc="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37345376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Picture 6" descr="A man standing in front of a computer&#10;&#10;">
            <a:extLst>
              <a:ext uri="{FF2B5EF4-FFF2-40B4-BE49-F238E27FC236}">
                <a16:creationId xmlns:a16="http://schemas.microsoft.com/office/drawing/2014/main" id="{D44A4383-BC72-4A52-9A0C-C41B4C398D8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1860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43477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914010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 Square Photo ">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ED7AF542-EF81-4579-B15F-3ACFA6C2805C}"/>
              </a:ext>
            </a:extLst>
          </p:cNvPr>
          <p:cNvSpPr>
            <a:spLocks noGrp="1"/>
          </p:cNvSpPr>
          <p:nvPr>
            <p:ph type="title" hasCustomPrompt="1"/>
          </p:nvPr>
        </p:nvSpPr>
        <p:spPr>
          <a:xfrm>
            <a:off x="588263" y="2570200"/>
            <a:ext cx="4158362" cy="553998"/>
          </a:xfrm>
        </p:spPr>
        <p:txBody>
          <a:bodyPr anchor="b"/>
          <a:lstStyle>
            <a:lvl1pPr>
              <a:defRPr/>
            </a:lvl1pPr>
          </a:lstStyle>
          <a:p>
            <a:r>
              <a:rPr lang="en-US"/>
              <a:t>Title square layout </a:t>
            </a:r>
          </a:p>
        </p:txBody>
      </p:sp>
      <p:sp>
        <p:nvSpPr>
          <p:cNvPr id="11" name="Text Placeholder 3">
            <a:extLst>
              <a:ext uri="{FF2B5EF4-FFF2-40B4-BE49-F238E27FC236}">
                <a16:creationId xmlns:a16="http://schemas.microsoft.com/office/drawing/2014/main" id="{F882DE1D-9F78-4AA6-B79E-88C81896B350}"/>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886ED3DC-2809-49F9-B494-E55EA6DA071B}"/>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Box 12">
            <a:extLst>
              <a:ext uri="{FF2B5EF4-FFF2-40B4-BE49-F238E27FC236}">
                <a16:creationId xmlns:a16="http://schemas.microsoft.com/office/drawing/2014/main" id="{201C91A3-BCDE-4BE5-8E21-DCD79984D05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grpSp>
        <p:nvGrpSpPr>
          <p:cNvPr id="14" name="Group 13">
            <a:extLst>
              <a:ext uri="{FF2B5EF4-FFF2-40B4-BE49-F238E27FC236}">
                <a16:creationId xmlns:a16="http://schemas.microsoft.com/office/drawing/2014/main" id="{4ACBA387-D88A-4480-8908-E9FEE183DB5F}"/>
              </a:ext>
            </a:extLst>
          </p:cNvPr>
          <p:cNvGrpSpPr/>
          <p:nvPr userDrawn="1"/>
        </p:nvGrpSpPr>
        <p:grpSpPr>
          <a:xfrm>
            <a:off x="0" y="3280499"/>
            <a:ext cx="4305635" cy="98740"/>
            <a:chOff x="0" y="1025532"/>
            <a:chExt cx="4305635" cy="98740"/>
          </a:xfrm>
        </p:grpSpPr>
        <p:cxnSp>
          <p:nvCxnSpPr>
            <p:cNvPr id="15" name="Straight Connector 14">
              <a:extLst>
                <a:ext uri="{FF2B5EF4-FFF2-40B4-BE49-F238E27FC236}">
                  <a16:creationId xmlns:a16="http://schemas.microsoft.com/office/drawing/2014/main" id="{1EDD2A67-47FA-4BCC-A20C-03A82EE6BE31}"/>
                </a:ext>
              </a:extLst>
            </p:cNvPr>
            <p:cNvCxnSpPr>
              <a:cxnSpLocks/>
            </p:cNvCxnSpPr>
            <p:nvPr userDrawn="1"/>
          </p:nvCxnSpPr>
          <p:spPr>
            <a:xfrm>
              <a:off x="0" y="1074902"/>
              <a:ext cx="422835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2987D22F-AEF3-45AB-807B-FDE6B8AF29DE}"/>
                </a:ext>
              </a:extLst>
            </p:cNvPr>
            <p:cNvSpPr/>
            <p:nvPr userDrawn="1"/>
          </p:nvSpPr>
          <p:spPr>
            <a:xfrm>
              <a:off x="4205051" y="1025532"/>
              <a:ext cx="100584" cy="98740"/>
            </a:xfrm>
            <a:prstGeom prst="ellipse">
              <a:avLst/>
            </a:prstGeom>
            <a:solidFill>
              <a:schemeClr val="accent1"/>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925375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 Square Photo ">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919788" y="0"/>
            <a:ext cx="6272212" cy="6858000"/>
          </a:xfrm>
          <a:blipFill>
            <a:blip r:embed="rId2"/>
            <a:stretch>
              <a:fillRect l="-6729" r="-2610"/>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itle Placeholder 1">
            <a:extLst>
              <a:ext uri="{FF2B5EF4-FFF2-40B4-BE49-F238E27FC236}">
                <a16:creationId xmlns:a16="http://schemas.microsoft.com/office/drawing/2014/main" id="{536F4BE2-FF65-4D4E-818F-A156BB027FD1}"/>
              </a:ext>
            </a:extLst>
          </p:cNvPr>
          <p:cNvSpPr>
            <a:spLocks noGrp="1"/>
          </p:cNvSpPr>
          <p:nvPr>
            <p:ph type="title" hasCustomPrompt="1"/>
          </p:nvPr>
        </p:nvSpPr>
        <p:spPr>
          <a:xfrm>
            <a:off x="588263" y="356500"/>
            <a:ext cx="5225396" cy="492443"/>
          </a:xfrm>
          <a:prstGeom prst="rect">
            <a:avLst/>
          </a:prstGeom>
        </p:spPr>
        <p:txBody>
          <a:bodyPr vert="horz" wrap="square" lIns="0" tIns="0" rIns="0" bIns="0" rtlCol="0" anchor="t">
            <a:spAutoFit/>
          </a:bodyPr>
          <a:lstStyle>
            <a:lvl1pPr>
              <a:defRPr sz="3200"/>
            </a:lvl1pPr>
          </a:lstStyle>
          <a:p>
            <a:r>
              <a:rPr lang="en-US"/>
              <a:t>Click to edit Master style</a:t>
            </a:r>
          </a:p>
        </p:txBody>
      </p:sp>
      <p:cxnSp>
        <p:nvCxnSpPr>
          <p:cNvPr id="8" name="Straight Connector 7">
            <a:extLst>
              <a:ext uri="{FF2B5EF4-FFF2-40B4-BE49-F238E27FC236}">
                <a16:creationId xmlns:a16="http://schemas.microsoft.com/office/drawing/2014/main" id="{C9E5EC97-C54B-4DED-B405-E3D19B47C9A3}"/>
              </a:ext>
            </a:extLst>
          </p:cNvPr>
          <p:cNvCxnSpPr>
            <a:cxnSpLocks/>
          </p:cNvCxnSpPr>
          <p:nvPr userDrawn="1"/>
        </p:nvCxnSpPr>
        <p:spPr>
          <a:xfrm>
            <a:off x="0" y="1074902"/>
            <a:ext cx="4228352" cy="0"/>
          </a:xfrm>
          <a:prstGeom prst="line">
            <a:avLst/>
          </a:prstGeom>
          <a:ln w="19050">
            <a:solidFill>
              <a:srgbClr val="237DC7"/>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31F8350-DA61-42B6-AE91-89E2E252C9F4}"/>
              </a:ext>
            </a:extLst>
          </p:cNvPr>
          <p:cNvSpPr/>
          <p:nvPr userDrawn="1"/>
        </p:nvSpPr>
        <p:spPr>
          <a:xfrm>
            <a:off x="4205051" y="1025532"/>
            <a:ext cx="100584" cy="98740"/>
          </a:xfrm>
          <a:prstGeom prst="ellipse">
            <a:avLst/>
          </a:prstGeom>
          <a:solidFill>
            <a:srgbClr val="237DC7"/>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50508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pic>
        <p:nvPicPr>
          <p:cNvPr id="9" name="Picture 8">
            <a:extLst>
              <a:ext uri="{FF2B5EF4-FFF2-40B4-BE49-F238E27FC236}">
                <a16:creationId xmlns:a16="http://schemas.microsoft.com/office/drawing/2014/main" id="{E08F0A20-1374-49FA-8BA3-8BBF175DB65C}"/>
              </a:ext>
            </a:extLst>
          </p:cNvPr>
          <p:cNvPicPr>
            <a:picLocks noChangeAspect="1"/>
          </p:cNvPicPr>
          <p:nvPr userDrawn="1"/>
        </p:nvPicPr>
        <p:blipFill rotWithShape="1">
          <a:blip r:embed="rId3"/>
          <a:srcRect l="28506" t="1" r="-3766" b="-36417"/>
          <a:stretch/>
        </p:blipFill>
        <p:spPr>
          <a:xfrm>
            <a:off x="0" y="133172"/>
            <a:ext cx="4445181" cy="683576"/>
          </a:xfrm>
          <a:prstGeom prst="rect">
            <a:avLst/>
          </a:prstGeom>
        </p:spPr>
      </p:pic>
    </p:spTree>
    <p:extLst>
      <p:ext uri="{BB962C8B-B14F-4D97-AF65-F5344CB8AC3E}">
        <p14:creationId xmlns:p14="http://schemas.microsoft.com/office/powerpoint/2010/main" val="128339824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751931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3663985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505380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2733187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1296399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1" name="Rectangle 10">
            <a:extLst>
              <a:ext uri="{FF2B5EF4-FFF2-40B4-BE49-F238E27FC236}">
                <a16:creationId xmlns:a16="http://schemas.microsoft.com/office/drawing/2014/main" id="{CDD07D2E-0946-4E28-99B6-5F115ABFFABA}"/>
              </a:ext>
            </a:extLst>
          </p:cNvPr>
          <p:cNvSpPr/>
          <p:nvPr userDrawn="1"/>
        </p:nvSpPr>
        <p:spPr>
          <a:xfrm>
            <a:off x="4673600" y="3629848"/>
            <a:ext cx="5715000" cy="1920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BA19D8E-1946-412D-8C8D-ADC3416A1EB6}"/>
              </a:ext>
            </a:extLst>
          </p:cNvPr>
          <p:cNvSpPr>
            <a:spLocks noGrp="1"/>
          </p:cNvSpPr>
          <p:nvPr>
            <p:ph type="title"/>
          </p:nvPr>
        </p:nvSpPr>
        <p:spPr>
          <a:xfrm>
            <a:off x="4851401" y="3941660"/>
            <a:ext cx="7084436" cy="553998"/>
          </a:xfrm>
          <a:prstGeom prst="rect">
            <a:avLst/>
          </a:prstGeom>
        </p:spPr>
        <p:txBody>
          <a:bodyPr/>
          <a:lstStyle>
            <a:lvl1pPr>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
        <p:nvSpPr>
          <p:cNvPr id="14" name="Subtitle 2">
            <a:extLst>
              <a:ext uri="{FF2B5EF4-FFF2-40B4-BE49-F238E27FC236}">
                <a16:creationId xmlns:a16="http://schemas.microsoft.com/office/drawing/2014/main" id="{0E82C809-EFAE-44F6-9975-9A1D702E0515}"/>
              </a:ext>
            </a:extLst>
          </p:cNvPr>
          <p:cNvSpPr>
            <a:spLocks noGrp="1"/>
          </p:cNvSpPr>
          <p:nvPr>
            <p:ph type="subTitle" idx="1"/>
          </p:nvPr>
        </p:nvSpPr>
        <p:spPr>
          <a:xfrm>
            <a:off x="4851401" y="4624833"/>
            <a:ext cx="7084436" cy="338554"/>
          </a:xfrm>
          <a:prstGeom prst="rect">
            <a:avLst/>
          </a:prstGeom>
        </p:spPr>
        <p:txBody>
          <a:bodyPr/>
          <a:lstStyle>
            <a:lvl1pPr marL="0" indent="0" algn="l">
              <a:buNone/>
              <a:defRPr lang="en-US" sz="2200" kern="1200" spc="0" baseline="0" dirty="0">
                <a:solidFill>
                  <a:schemeClr val="tx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Picture 1">
            <a:extLst>
              <a:ext uri="{FF2B5EF4-FFF2-40B4-BE49-F238E27FC236}">
                <a16:creationId xmlns:a16="http://schemas.microsoft.com/office/drawing/2014/main" id="{DADA9AF9-07C5-4363-94FB-665ECE23460D}"/>
              </a:ext>
            </a:extLst>
          </p:cNvPr>
          <p:cNvPicPr preferRelativeResize="0">
            <a:picLocks noChangeAspect="1"/>
          </p:cNvPicPr>
          <p:nvPr userDrawn="1"/>
        </p:nvPicPr>
        <p:blipFill rotWithShape="1">
          <a:blip r:embed="rId3"/>
          <a:srcRect l="19422" t="-2915" r="-564" b="-2765"/>
          <a:stretch/>
        </p:blipFill>
        <p:spPr>
          <a:xfrm>
            <a:off x="0" y="1372032"/>
            <a:ext cx="12192000" cy="3961532"/>
          </a:xfrm>
          <a:prstGeom prst="rect">
            <a:avLst/>
          </a:prstGeom>
        </p:spPr>
      </p:pic>
    </p:spTree>
    <p:extLst>
      <p:ext uri="{BB962C8B-B14F-4D97-AF65-F5344CB8AC3E}">
        <p14:creationId xmlns:p14="http://schemas.microsoft.com/office/powerpoint/2010/main" val="2502566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2048197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239887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5284761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76023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0442857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44060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5325176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763451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9" name="Picture 8" descr="A picture containing object, wire&#10;&#10;Description automatically generated">
            <a:extLst>
              <a:ext uri="{FF2B5EF4-FFF2-40B4-BE49-F238E27FC236}">
                <a16:creationId xmlns:a16="http://schemas.microsoft.com/office/drawing/2014/main" id="{85EE2B5A-7BFF-4077-8ABD-0379A496D03D}"/>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21153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3" name="Picture 2">
            <a:extLst>
              <a:ext uri="{FF2B5EF4-FFF2-40B4-BE49-F238E27FC236}">
                <a16:creationId xmlns:a16="http://schemas.microsoft.com/office/drawing/2014/main" id="{CEA54E24-5935-43FA-8AE6-0992297A20D1}"/>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DC345F76-F403-4823-9272-D9AF2E6B1A37}"/>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11528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2">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D12DE-42B5-49D8-88FA-616E62932021}"/>
              </a:ext>
            </a:extLst>
          </p:cNvPr>
          <p:cNvPicPr preferRelativeResize="0">
            <a:picLocks noChangeAspect="1"/>
          </p:cNvPicPr>
          <p:nvPr userDrawn="1"/>
        </p:nvPicPr>
        <p:blipFill rotWithShape="1">
          <a:blip r:embed="rId2"/>
          <a:srcRect l="19420" t="-5481" r="-409" b="-2"/>
          <a:stretch/>
        </p:blipFill>
        <p:spPr>
          <a:xfrm>
            <a:off x="0" y="1263989"/>
            <a:ext cx="12192000" cy="3961532"/>
          </a:xfrm>
          <a:prstGeom prst="rect">
            <a:avLst/>
          </a:prstGeom>
        </p:spPr>
      </p:pic>
      <p:sp>
        <p:nvSpPr>
          <p:cNvPr id="12" name="Subtitle 2">
            <a:extLst>
              <a:ext uri="{FF2B5EF4-FFF2-40B4-BE49-F238E27FC236}">
                <a16:creationId xmlns:a16="http://schemas.microsoft.com/office/drawing/2014/main" id="{7C211284-3368-46C1-B3DA-72F0A39C2799}"/>
              </a:ext>
            </a:extLst>
          </p:cNvPr>
          <p:cNvSpPr>
            <a:spLocks noGrp="1"/>
          </p:cNvSpPr>
          <p:nvPr>
            <p:ph type="subTitle" idx="1"/>
          </p:nvPr>
        </p:nvSpPr>
        <p:spPr>
          <a:xfrm>
            <a:off x="5794944" y="5350593"/>
            <a:ext cx="5728084"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BBB064CB-0775-4B70-9687-F8AA84226882}"/>
              </a:ext>
            </a:extLst>
          </p:cNvPr>
          <p:cNvPicPr>
            <a:picLocks noChangeAspect="1"/>
          </p:cNvPicPr>
          <p:nvPr userDrawn="1"/>
        </p:nvPicPr>
        <p:blipFill>
          <a:blip r:embed="rId3"/>
          <a:stretch>
            <a:fillRect/>
          </a:stretch>
        </p:blipFill>
        <p:spPr bwMode="black">
          <a:xfrm>
            <a:off x="10243143" y="585788"/>
            <a:ext cx="1366245" cy="292608"/>
          </a:xfrm>
          <a:prstGeom prst="rect">
            <a:avLst/>
          </a:prstGeom>
        </p:spPr>
      </p:pic>
    </p:spTree>
    <p:extLst>
      <p:ext uri="{BB962C8B-B14F-4D97-AF65-F5344CB8AC3E}">
        <p14:creationId xmlns:p14="http://schemas.microsoft.com/office/powerpoint/2010/main" val="12500786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843165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8" name="Picture 7" descr="A picture containing object, wire&#10;&#10;Description automatically generated">
            <a:extLst>
              <a:ext uri="{FF2B5EF4-FFF2-40B4-BE49-F238E27FC236}">
                <a16:creationId xmlns:a16="http://schemas.microsoft.com/office/drawing/2014/main" id="{FAED1A85-FC80-45D6-B815-ADF8807119BF}"/>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43184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3" name="Picture 2">
            <a:extLst>
              <a:ext uri="{FF2B5EF4-FFF2-40B4-BE49-F238E27FC236}">
                <a16:creationId xmlns:a16="http://schemas.microsoft.com/office/drawing/2014/main" id="{ED3D30D2-34E9-48CF-929D-FADF2A58952C}"/>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5" name="Picture 4">
            <a:extLst>
              <a:ext uri="{FF2B5EF4-FFF2-40B4-BE49-F238E27FC236}">
                <a16:creationId xmlns:a16="http://schemas.microsoft.com/office/drawing/2014/main" id="{5A7FD453-7539-415E-AE90-F575E5BDF2E6}"/>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141678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45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7" name="Picture 6" descr="A picture containing object, wire&#10;&#10;Description automatically generated">
            <a:extLst>
              <a:ext uri="{FF2B5EF4-FFF2-40B4-BE49-F238E27FC236}">
                <a16:creationId xmlns:a16="http://schemas.microsoft.com/office/drawing/2014/main" id="{DCAA7740-782F-4AC5-B06A-29D2A5C87E12}"/>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29255401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08523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980449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640728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7" name="Picture 6" descr="A picture containing object, wire&#10;&#10;Description automatically generated">
            <a:extLst>
              <a:ext uri="{FF2B5EF4-FFF2-40B4-BE49-F238E27FC236}">
                <a16:creationId xmlns:a16="http://schemas.microsoft.com/office/drawing/2014/main" id="{B91D4806-8813-4624-B03A-6ED69CC1F4D6}"/>
              </a:ext>
            </a:extLst>
          </p:cNvPr>
          <p:cNvPicPr>
            <a:picLocks noChangeAspect="1"/>
          </p:cNvPicPr>
          <p:nvPr userDrawn="1"/>
        </p:nvPicPr>
        <p:blipFill rotWithShape="1">
          <a:blip r:embed="rId3">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6620299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0912232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7508575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OpenHack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6D56-1A7F-43CC-8F68-DAD4EA1F286A}"/>
              </a:ext>
            </a:extLst>
          </p:cNvPr>
          <p:cNvSpPr>
            <a:spLocks noGrp="1"/>
          </p:cNvSpPr>
          <p:nvPr>
            <p:ph type="ctrTitle"/>
          </p:nvPr>
        </p:nvSpPr>
        <p:spPr>
          <a:xfrm>
            <a:off x="658368" y="4151397"/>
            <a:ext cx="9704832" cy="962894"/>
          </a:xfrm>
        </p:spPr>
        <p:txBody>
          <a:bodyPr anchor="b">
            <a:normAutofit/>
          </a:bodyPr>
          <a:lstStyle>
            <a:lvl1pPr algn="l">
              <a:defRPr sz="5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8C04763A-A034-4F3D-B3A5-93EEC0493670}"/>
              </a:ext>
            </a:extLst>
          </p:cNvPr>
          <p:cNvSpPr>
            <a:spLocks noGrp="1"/>
          </p:cNvSpPr>
          <p:nvPr>
            <p:ph type="subTitle" idx="1"/>
          </p:nvPr>
        </p:nvSpPr>
        <p:spPr>
          <a:xfrm>
            <a:off x="658368" y="5324685"/>
            <a:ext cx="9144000" cy="365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D3F977-A379-478B-A59B-77434BE3F854}"/>
              </a:ext>
            </a:extLst>
          </p:cNvPr>
          <p:cNvSpPr>
            <a:spLocks noGrp="1"/>
          </p:cNvSpPr>
          <p:nvPr>
            <p:ph type="dt" sz="half" idx="10"/>
          </p:nvPr>
        </p:nvSpPr>
        <p:spPr/>
        <p:txBody>
          <a:bodyPr/>
          <a:lstStyle/>
          <a:p>
            <a:fld id="{E99080E2-161E-4461-9006-6F8BF1776BE3}" type="datetime1">
              <a:rPr lang="en-US" smtClean="0"/>
              <a:t>10/9/2023</a:t>
            </a:fld>
            <a:endParaRPr lang="en-US"/>
          </a:p>
        </p:txBody>
      </p:sp>
      <p:sp>
        <p:nvSpPr>
          <p:cNvPr id="5" name="Footer Placeholder 4">
            <a:extLst>
              <a:ext uri="{FF2B5EF4-FFF2-40B4-BE49-F238E27FC236}">
                <a16:creationId xmlns:a16="http://schemas.microsoft.com/office/drawing/2014/main" id="{3C14982C-7D97-48F6-A79A-018369982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2D651-1187-470F-9CD1-8580D264ADB5}"/>
              </a:ext>
            </a:extLst>
          </p:cNvPr>
          <p:cNvSpPr>
            <a:spLocks noGrp="1"/>
          </p:cNvSpPr>
          <p:nvPr>
            <p:ph type="sldNum" sz="quarter" idx="12"/>
          </p:nvPr>
        </p:nvSpPr>
        <p:spPr/>
        <p:txBody>
          <a:bodyPr/>
          <a:lstStyle/>
          <a:p>
            <a:fld id="{FAC2A3DB-BD64-4680-A1AB-D3E38080376E}" type="slidenum">
              <a:rPr lang="en-US" smtClean="0"/>
              <a:t>‹#›</a:t>
            </a:fld>
            <a:endParaRPr lang="en-US"/>
          </a:p>
        </p:txBody>
      </p:sp>
    </p:spTree>
    <p:extLst>
      <p:ext uri="{BB962C8B-B14F-4D97-AF65-F5344CB8AC3E}">
        <p14:creationId xmlns:p14="http://schemas.microsoft.com/office/powerpoint/2010/main" val="33814355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OpenHack LayOut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1B1DB-EDB4-4290-96A4-FB7AB239E228}"/>
              </a:ext>
            </a:extLst>
          </p:cNvPr>
          <p:cNvSpPr>
            <a:spLocks noGrp="1"/>
          </p:cNvSpPr>
          <p:nvPr>
            <p:ph type="dt" sz="half" idx="10"/>
          </p:nvPr>
        </p:nvSpPr>
        <p:spPr/>
        <p:txBody>
          <a:bodyPr/>
          <a:lstStyle/>
          <a:p>
            <a:fld id="{643E9E83-8A79-40C0-9FE5-E30ED9EDC2DE}" type="datetime1">
              <a:rPr lang="en-US" smtClean="0"/>
              <a:t>10/9/2023</a:t>
            </a:fld>
            <a:endParaRPr lang="en-US"/>
          </a:p>
        </p:txBody>
      </p:sp>
      <p:sp>
        <p:nvSpPr>
          <p:cNvPr id="3" name="Footer Placeholder 2">
            <a:extLst>
              <a:ext uri="{FF2B5EF4-FFF2-40B4-BE49-F238E27FC236}">
                <a16:creationId xmlns:a16="http://schemas.microsoft.com/office/drawing/2014/main" id="{ED2AFCD3-138D-4268-9957-DB9E219A43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6A5F6-6108-4BA5-9553-CA666147C30A}"/>
              </a:ext>
            </a:extLst>
          </p:cNvPr>
          <p:cNvSpPr>
            <a:spLocks noGrp="1"/>
          </p:cNvSpPr>
          <p:nvPr>
            <p:ph type="sldNum" sz="quarter" idx="12"/>
          </p:nvPr>
        </p:nvSpPr>
        <p:spPr/>
        <p:txBody>
          <a:bodyPr/>
          <a:lstStyle/>
          <a:p>
            <a:fld id="{FAC2A3DB-BD64-4680-A1AB-D3E38080376E}" type="slidenum">
              <a:rPr lang="en-US" smtClean="0"/>
              <a:t>‹#›</a:t>
            </a:fld>
            <a:endParaRPr lang="en-US"/>
          </a:p>
        </p:txBody>
      </p:sp>
      <p:sp>
        <p:nvSpPr>
          <p:cNvPr id="7" name="Title 1">
            <a:extLst>
              <a:ext uri="{FF2B5EF4-FFF2-40B4-BE49-F238E27FC236}">
                <a16:creationId xmlns:a16="http://schemas.microsoft.com/office/drawing/2014/main" id="{49FD6AA9-E119-4C46-BD72-81FBEFA4ECB2}"/>
              </a:ext>
            </a:extLst>
          </p:cNvPr>
          <p:cNvSpPr>
            <a:spLocks noGrp="1"/>
          </p:cNvSpPr>
          <p:nvPr>
            <p:ph type="title"/>
          </p:nvPr>
        </p:nvSpPr>
        <p:spPr>
          <a:xfrm>
            <a:off x="838200" y="365125"/>
            <a:ext cx="10515600" cy="819151"/>
          </a:xfrm>
        </p:spPr>
        <p:txBody>
          <a:bodyPr/>
          <a:lstStyle/>
          <a:p>
            <a:r>
              <a:rPr lang="en-US"/>
              <a:t>Click to edit Master title style</a:t>
            </a:r>
          </a:p>
        </p:txBody>
      </p:sp>
    </p:spTree>
    <p:extLst>
      <p:ext uri="{BB962C8B-B14F-4D97-AF65-F5344CB8AC3E}">
        <p14:creationId xmlns:p14="http://schemas.microsoft.com/office/powerpoint/2010/main" val="7891026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469984"/>
            <a:ext cx="12192000" cy="539524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marL="0" lvl="0" defTabSz="914400"/>
            <a:r>
              <a:rPr lang="en-US" dirty="0"/>
              <a:t>Edit Master text styles</a:t>
            </a:r>
          </a:p>
        </p:txBody>
      </p:sp>
    </p:spTree>
    <p:extLst>
      <p:ext uri="{BB962C8B-B14F-4D97-AF65-F5344CB8AC3E}">
        <p14:creationId xmlns:p14="http://schemas.microsoft.com/office/powerpoint/2010/main" val="68916822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Key Point Freefor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hasCustomPrompt="1"/>
          </p:nvPr>
        </p:nvSpPr>
        <p:spPr>
          <a:xfrm>
            <a:off x="607350" y="1478649"/>
            <a:ext cx="11018520" cy="553998"/>
          </a:xfrm>
          <a:prstGeom prst="rect">
            <a:avLst/>
          </a:prstGeom>
        </p:spPr>
        <p:txBody>
          <a:bodyPr lIns="0"/>
          <a:lstStyle>
            <a:lvl1pPr>
              <a:defRPr sz="3200"/>
            </a:lvl1pPr>
          </a:lstStyle>
          <a:p>
            <a:r>
              <a:rPr lang="en-US"/>
              <a:t>Key point</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3" name="Straight Connector 2">
            <a:extLst>
              <a:ext uri="{FF2B5EF4-FFF2-40B4-BE49-F238E27FC236}">
                <a16:creationId xmlns:a16="http://schemas.microsoft.com/office/drawing/2014/main" id="{D6AF24CC-2A72-F8BA-4855-22CDD46817DC}"/>
              </a:ext>
              <a:ext uri="{C183D7F6-B498-43B3-948B-1728B52AA6E4}">
                <adec:decorative xmlns:adec="http://schemas.microsoft.com/office/drawing/2017/decorative" val="1"/>
              </a:ext>
            </a:extLst>
          </p:cNvPr>
          <p:cNvCxnSpPr>
            <a:cxnSpLocks/>
          </p:cNvCxnSpPr>
          <p:nvPr userDrawn="1"/>
        </p:nvCxnSpPr>
        <p:spPr>
          <a:xfrm>
            <a:off x="500264" y="1478649"/>
            <a:ext cx="0" cy="553998"/>
          </a:xfrm>
          <a:prstGeom prst="line">
            <a:avLst/>
          </a:prstGeom>
          <a:ln w="28575">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23F4C1D0-0C82-ED46-4762-F02889CF8302}"/>
              </a:ext>
            </a:extLst>
          </p:cNvPr>
          <p:cNvSpPr>
            <a:spLocks noGrp="1"/>
          </p:cNvSpPr>
          <p:nvPr>
            <p:ph type="body" sz="quarter" idx="13" hasCustomPrompt="1"/>
          </p:nvPr>
        </p:nvSpPr>
        <p:spPr>
          <a:xfrm>
            <a:off x="604096" y="6413956"/>
            <a:ext cx="5369984" cy="215444"/>
          </a:xfrm>
          <a:prstGeom prst="rect">
            <a:avLst/>
          </a:prstGeom>
          <a:noFill/>
        </p:spPr>
        <p:txBody>
          <a:bodyPr wrap="square" lIns="0" tIns="0" rIns="0" bIns="0">
            <a:spAutoFit/>
          </a:bodyPr>
          <a:lstStyle>
            <a:lvl1pPr marL="0" indent="0">
              <a:spcBef>
                <a:spcPts val="0"/>
              </a:spcBef>
              <a:buNone/>
              <a:defRPr sz="1400" cap="all" spc="200" baseline="0">
                <a:solidFill>
                  <a:schemeClr val="tx1"/>
                </a:solidFill>
                <a:latin typeface="+mn-lt"/>
                <a:cs typeface="Segoe UI" panose="020B0502040204020203" pitchFamily="34" charset="0"/>
              </a:defRPr>
            </a:lvl1pPr>
          </a:lstStyle>
          <a:p>
            <a:pPr lvl="0"/>
            <a:r>
              <a:rPr lang="en-US"/>
              <a:t>TARGET AUDIENCE STATEMENT</a:t>
            </a:r>
          </a:p>
        </p:txBody>
      </p:sp>
    </p:spTree>
    <p:extLst>
      <p:ext uri="{BB962C8B-B14F-4D97-AF65-F5344CB8AC3E}">
        <p14:creationId xmlns:p14="http://schemas.microsoft.com/office/powerpoint/2010/main" val="1863129515"/>
      </p:ext>
    </p:extLst>
  </p:cSld>
  <p:clrMapOvr>
    <a:masterClrMapping/>
  </p:clrMapOvr>
  <p:transition spd="slow">
    <p:push dir="u"/>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1572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9A662186-7F9D-4C9F-98D7-25AB077BC8D6}"/>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2" name="Title 1">
            <a:extLst>
              <a:ext uri="{FF2B5EF4-FFF2-40B4-BE49-F238E27FC236}">
                <a16:creationId xmlns:a16="http://schemas.microsoft.com/office/drawing/2014/main" id="{961E741F-1C76-4CF1-9D44-04384507AAA2}"/>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3" name="Subtitle 2">
            <a:extLst>
              <a:ext uri="{FF2B5EF4-FFF2-40B4-BE49-F238E27FC236}">
                <a16:creationId xmlns:a16="http://schemas.microsoft.com/office/drawing/2014/main" id="{9674AE28-2690-485E-866B-6663A6D65096}"/>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E6FC85F5-26F6-428A-82A2-51F60512F440}"/>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cxnSp>
        <p:nvCxnSpPr>
          <p:cNvPr id="11" name="Straight Connector 10">
            <a:extLst>
              <a:ext uri="{FF2B5EF4-FFF2-40B4-BE49-F238E27FC236}">
                <a16:creationId xmlns:a16="http://schemas.microsoft.com/office/drawing/2014/main" id="{D2406F62-740F-4991-B860-CDE6B84AACDA}"/>
              </a:ext>
            </a:extLst>
          </p:cNvPr>
          <p:cNvCxnSpPr>
            <a:cxnSpLocks/>
          </p:cNvCxnSpPr>
          <p:nvPr userDrawn="1"/>
        </p:nvCxnSpPr>
        <p:spPr>
          <a:xfrm flipH="1">
            <a:off x="1699391" y="3576802"/>
            <a:ext cx="2733244" cy="8131"/>
          </a:xfrm>
          <a:prstGeom prst="line">
            <a:avLst/>
          </a:prstGeom>
          <a:ln w="19050">
            <a:solidFill>
              <a:schemeClr val="accent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7929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867C35DD-1412-4C4F-B30F-ECDB0B77E8EF}"/>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4136198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2"/>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18668723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848601014"/>
      </p:ext>
    </p:extLst>
  </p:cSld>
  <p:clrMap bg1="dk1" tx1="lt1" bg2="dk2" tx2="lt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905" r:id="rId27"/>
    <p:sldLayoutId id="2147483906" r:id="rId28"/>
    <p:sldLayoutId id="2147483907" r:id="rId29"/>
    <p:sldLayoutId id="2147483908" r:id="rId30"/>
    <p:sldLayoutId id="2147483909" r:id="rId31"/>
    <p:sldLayoutId id="2147483910" r:id="rId32"/>
    <p:sldLayoutId id="2147483911" r:id="rId33"/>
    <p:sldLayoutId id="2147483912" r:id="rId34"/>
    <p:sldLayoutId id="2147483913" r:id="rId35"/>
    <p:sldLayoutId id="2147483914" r:id="rId36"/>
    <p:sldLayoutId id="2147483915" r:id="rId37"/>
    <p:sldLayoutId id="2147483916" r:id="rId38"/>
    <p:sldLayoutId id="2147483917" r:id="rId39"/>
    <p:sldLayoutId id="2147483918" r:id="rId40"/>
    <p:sldLayoutId id="2147483919" r:id="rId41"/>
    <p:sldLayoutId id="2147483920" r:id="rId42"/>
    <p:sldLayoutId id="2147483921" r:id="rId43"/>
    <p:sldLayoutId id="2147483922" r:id="rId44"/>
    <p:sldLayoutId id="2147483923" r:id="rId45"/>
    <p:sldLayoutId id="2147483924" r:id="rId46"/>
    <p:sldLayoutId id="2147483925" r:id="rId47"/>
    <p:sldLayoutId id="2147483926" r:id="rId48"/>
    <p:sldLayoutId id="2147483927" r:id="rId49"/>
    <p:sldLayoutId id="2147483929" r:id="rId50"/>
    <p:sldLayoutId id="2147483930" r:id="rId51"/>
    <p:sldLayoutId id="2147483931" r:id="rId52"/>
    <p:sldLayoutId id="2147483932" r:id="rId5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Azure/Build-Modern-AI-Apps"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40.svg"/><Relationship Id="rId2" Type="http://schemas.openxmlformats.org/officeDocument/2006/relationships/image" Target="../media/image14.png"/><Relationship Id="rId1" Type="http://schemas.openxmlformats.org/officeDocument/2006/relationships/slideLayout" Target="../slideLayouts/slideLayout52.xml"/><Relationship Id="rId6" Type="http://schemas.openxmlformats.org/officeDocument/2006/relationships/image" Target="../media/image39.png"/><Relationship Id="rId5" Type="http://schemas.openxmlformats.org/officeDocument/2006/relationships/image" Target="../media/image17.sv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microsoft.com/office/2018/10/relationships/comments" Target="../comments/modernComment_7FFFCA9E_2D2B7034.xml"/><Relationship Id="rId2" Type="http://schemas.openxmlformats.org/officeDocument/2006/relationships/notesSlide" Target="../notesSlides/notesSlide10.xml"/><Relationship Id="rId1" Type="http://schemas.openxmlformats.org/officeDocument/2006/relationships/slideLayout" Target="../slideLayouts/slideLayout52.xml"/><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2.xml"/></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43.xml"/><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2" Type="http://schemas.microsoft.com/office/2018/10/relationships/comments" Target="../comments/modernComment_7FFFCA9F_62755447.xml"/><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learn.microsoft.com/en-us/azure/ai-services/openai/overview" TargetMode="External"/><Relationship Id="rId2" Type="http://schemas.openxmlformats.org/officeDocument/2006/relationships/hyperlink" Target="https://github.com/Azure/Build-Modern-AI-Apps" TargetMode="External"/><Relationship Id="rId1" Type="http://schemas.openxmlformats.org/officeDocument/2006/relationships/slideLayout" Target="../slideLayouts/slideLayout11.xml"/><Relationship Id="rId6" Type="http://schemas.openxmlformats.org/officeDocument/2006/relationships/hyperlink" Target="https://learn.microsoft.com/en-us/azure/container-apps/overview" TargetMode="External"/><Relationship Id="rId5" Type="http://schemas.openxmlformats.org/officeDocument/2006/relationships/hyperlink" Target="https://learn.microsoft.com/en-us/semantic-kernel/overview/" TargetMode="External"/><Relationship Id="rId4" Type="http://schemas.openxmlformats.org/officeDocument/2006/relationships/hyperlink" Target="https://learn.microsoft.com/azure/cosmos-db/scaling-provisioned-throughput-best-practic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microsoft.com/office/2018/10/relationships/comments" Target="../comments/modernComment_7BBF5369_61D5CB72.xm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9.svg"/><Relationship Id="rId26" Type="http://schemas.openxmlformats.org/officeDocument/2006/relationships/image" Target="../media/image37.svg"/><Relationship Id="rId3" Type="http://schemas.openxmlformats.org/officeDocument/2006/relationships/image" Target="../media/image14.png"/><Relationship Id="rId21"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8.png"/><Relationship Id="rId25" Type="http://schemas.openxmlformats.org/officeDocument/2006/relationships/image" Target="../media/image36.png"/><Relationship Id="rId2" Type="http://schemas.openxmlformats.org/officeDocument/2006/relationships/notesSlide" Target="../notesSlides/notesSlide4.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43.xml"/><Relationship Id="rId6" Type="http://schemas.openxmlformats.org/officeDocument/2006/relationships/image" Target="../media/image17.svg"/><Relationship Id="rId11" Type="http://schemas.openxmlformats.org/officeDocument/2006/relationships/image" Target="../media/image22.png"/><Relationship Id="rId24" Type="http://schemas.openxmlformats.org/officeDocument/2006/relationships/image" Target="../media/image35.sv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4.png"/><Relationship Id="rId10" Type="http://schemas.openxmlformats.org/officeDocument/2006/relationships/image" Target="../media/image21.svg"/><Relationship Id="rId19" Type="http://schemas.openxmlformats.org/officeDocument/2006/relationships/image" Target="../media/image30.pn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 Id="rId22" Type="http://schemas.openxmlformats.org/officeDocument/2006/relationships/image" Target="../media/image33.sv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zure/Build-Modern-AI-App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microsoft.com/office/2018/10/relationships/comments" Target="../comments/modernComment_7FFFCA95_B7A310E0.xml"/><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3.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26F_E0F5D45B.xml"/><Relationship Id="rId2" Type="http://schemas.openxmlformats.org/officeDocument/2006/relationships/notesSlide" Target="../notesSlides/notesSlide9.xml"/><Relationship Id="rId1" Type="http://schemas.openxmlformats.org/officeDocument/2006/relationships/slideLayout" Target="../slideLayouts/slideLayout52.xml"/><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3745-E6EE-4A30-8C28-A11C12F5C6B6}"/>
              </a:ext>
            </a:extLst>
          </p:cNvPr>
          <p:cNvSpPr>
            <a:spLocks noGrp="1"/>
          </p:cNvSpPr>
          <p:nvPr>
            <p:ph type="title"/>
          </p:nvPr>
        </p:nvSpPr>
        <p:spPr>
          <a:xfrm>
            <a:off x="4851401" y="3941660"/>
            <a:ext cx="7084436" cy="553998"/>
          </a:xfrm>
        </p:spPr>
        <p:txBody>
          <a:bodyPr/>
          <a:lstStyle/>
          <a:p>
            <a:r>
              <a:rPr lang="en-US" dirty="0">
                <a:solidFill>
                  <a:srgbClr val="FFFFFF"/>
                </a:solidFill>
                <a:cs typeface="Segoe UI" panose="020B0502040204020203" pitchFamily="34" charset="0"/>
              </a:rPr>
              <a:t>Build &amp; Modernize AI Applications</a:t>
            </a:r>
            <a:endParaRPr lang="en-US" dirty="0"/>
          </a:p>
        </p:txBody>
      </p:sp>
      <p:sp>
        <p:nvSpPr>
          <p:cNvPr id="5" name="Subtitle 4">
            <a:extLst>
              <a:ext uri="{FF2B5EF4-FFF2-40B4-BE49-F238E27FC236}">
                <a16:creationId xmlns:a16="http://schemas.microsoft.com/office/drawing/2014/main" id="{0017443C-D526-49C2-9F5B-8E362D26B578}"/>
              </a:ext>
            </a:extLst>
          </p:cNvPr>
          <p:cNvSpPr>
            <a:spLocks noGrp="1"/>
          </p:cNvSpPr>
          <p:nvPr>
            <p:ph type="subTitle" idx="1"/>
          </p:nvPr>
        </p:nvSpPr>
        <p:spPr>
          <a:xfrm>
            <a:off x="4851401" y="4624833"/>
            <a:ext cx="7084436" cy="307777"/>
          </a:xfrm>
        </p:spPr>
        <p:txBody>
          <a:bodyPr/>
          <a:lstStyle/>
          <a:p>
            <a:r>
              <a:rPr lang="en-US" sz="2000" dirty="0"/>
              <a:t>Medical Claims Transaction Processing Solution Walk Through</a:t>
            </a:r>
          </a:p>
        </p:txBody>
      </p:sp>
      <p:sp>
        <p:nvSpPr>
          <p:cNvPr id="4" name="TextBox 3">
            <a:extLst>
              <a:ext uri="{FF2B5EF4-FFF2-40B4-BE49-F238E27FC236}">
                <a16:creationId xmlns:a16="http://schemas.microsoft.com/office/drawing/2014/main" id="{AD6B1DB4-02F7-0AA5-B9B7-3A2E13CC5AE6}"/>
              </a:ext>
            </a:extLst>
          </p:cNvPr>
          <p:cNvSpPr txBox="1"/>
          <p:nvPr/>
        </p:nvSpPr>
        <p:spPr>
          <a:xfrm>
            <a:off x="4155312" y="5400118"/>
            <a:ext cx="6759614" cy="369332"/>
          </a:xfrm>
          <a:prstGeom prst="rect">
            <a:avLst/>
          </a:prstGeom>
          <a:noFill/>
        </p:spPr>
        <p:txBody>
          <a:bodyPr wrap="square">
            <a:spAutoFit/>
          </a:bodyPr>
          <a:lstStyle/>
          <a:p>
            <a:r>
              <a:rPr lang="en-US" dirty="0">
                <a:hlinkClick r:id="rId3"/>
              </a:rPr>
              <a:t>https://github.com/Azure/Build-Modern-AI-Apps</a:t>
            </a:r>
            <a:r>
              <a:rPr lang="en-US" dirty="0"/>
              <a:t> </a:t>
            </a:r>
          </a:p>
        </p:txBody>
      </p:sp>
    </p:spTree>
    <p:extLst>
      <p:ext uri="{BB962C8B-B14F-4D97-AF65-F5344CB8AC3E}">
        <p14:creationId xmlns:p14="http://schemas.microsoft.com/office/powerpoint/2010/main" val="17267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42826-C82A-8781-A53B-7C8410119641}"/>
              </a:ext>
            </a:extLst>
          </p:cNvPr>
          <p:cNvSpPr>
            <a:spLocks noGrp="1"/>
          </p:cNvSpPr>
          <p:nvPr>
            <p:ph type="title"/>
          </p:nvPr>
        </p:nvSpPr>
        <p:spPr>
          <a:xfrm>
            <a:off x="269240" y="289511"/>
            <a:ext cx="11655840" cy="553998"/>
          </a:xfrm>
        </p:spPr>
        <p:txBody>
          <a:bodyPr/>
          <a:lstStyle/>
          <a:p>
            <a:r>
              <a:rPr lang="en-US" dirty="0"/>
              <a:t>How Claims Processing uses the Change Feed</a:t>
            </a:r>
          </a:p>
        </p:txBody>
      </p:sp>
      <p:sp>
        <p:nvSpPr>
          <p:cNvPr id="3" name="Text Placeholder 2">
            <a:extLst>
              <a:ext uri="{FF2B5EF4-FFF2-40B4-BE49-F238E27FC236}">
                <a16:creationId xmlns:a16="http://schemas.microsoft.com/office/drawing/2014/main" id="{E483BCD6-AC76-E604-44DB-685CEB23281B}"/>
              </a:ext>
            </a:extLst>
          </p:cNvPr>
          <p:cNvSpPr>
            <a:spLocks noGrp="1"/>
          </p:cNvSpPr>
          <p:nvPr>
            <p:ph type="body" sz="quarter" idx="10"/>
          </p:nvPr>
        </p:nvSpPr>
        <p:spPr>
          <a:xfrm>
            <a:off x="269240" y="1165706"/>
            <a:ext cx="2470616" cy="5195268"/>
          </a:xfrm>
        </p:spPr>
        <p:txBody>
          <a:bodyPr/>
          <a:lstStyle/>
          <a:p>
            <a:pPr marL="342900" indent="-342900">
              <a:buAutoNum type="arabicPeriod"/>
            </a:pPr>
            <a:r>
              <a:rPr lang="en-US" dirty="0"/>
              <a:t>Worker Service creates three leases on the Claim container</a:t>
            </a:r>
          </a:p>
          <a:p>
            <a:pPr marL="342900" indent="-342900">
              <a:buAutoNum type="arabicPeriod"/>
            </a:pPr>
            <a:r>
              <a:rPr lang="en-US" dirty="0"/>
              <a:t>Each of the three change feed processors react to different events:</a:t>
            </a:r>
          </a:p>
          <a:p>
            <a:pPr marL="800100" lvl="1" indent="-342900">
              <a:buAutoNum type="arabicPeriod"/>
            </a:pPr>
            <a:r>
              <a:rPr lang="en-US" sz="1400" dirty="0"/>
              <a:t>Adjudication</a:t>
            </a:r>
          </a:p>
          <a:p>
            <a:pPr marL="800100" lvl="1" indent="-342900">
              <a:buAutoNum type="arabicPeriod"/>
            </a:pPr>
            <a:r>
              <a:rPr lang="en-US" sz="1400" dirty="0"/>
              <a:t>Claim Complete</a:t>
            </a:r>
          </a:p>
          <a:p>
            <a:pPr marL="800100" lvl="1" indent="-342900">
              <a:buAutoNum type="arabicPeriod"/>
            </a:pPr>
            <a:r>
              <a:rPr lang="en-US" sz="1400" dirty="0"/>
              <a:t>Claim Updated</a:t>
            </a:r>
          </a:p>
          <a:p>
            <a:pPr marL="800100" lvl="1" indent="-342900">
              <a:buAutoNum type="arabicPeriod"/>
            </a:pPr>
            <a:endParaRPr lang="en-US" sz="800" dirty="0"/>
          </a:p>
          <a:p>
            <a:pPr marL="342900" indent="-342900">
              <a:buFont typeface="Wingdings" panose="05000000000000000000" pitchFamily="2" charset="2"/>
              <a:buAutoNum type="arabicPeriod"/>
            </a:pPr>
            <a:r>
              <a:rPr lang="en-US" dirty="0"/>
              <a:t>The change feed processors each manage their own feed processing checkpoints (through lease container) and have access to the entire change feed history to replay document changes from the beginning if needed</a:t>
            </a:r>
          </a:p>
        </p:txBody>
      </p:sp>
      <p:sp>
        <p:nvSpPr>
          <p:cNvPr id="4" name="Rectangle 3">
            <a:extLst>
              <a:ext uri="{FF2B5EF4-FFF2-40B4-BE49-F238E27FC236}">
                <a16:creationId xmlns:a16="http://schemas.microsoft.com/office/drawing/2014/main" id="{27E184F1-B11D-194B-8BEE-2583B0690B64}"/>
              </a:ext>
            </a:extLst>
          </p:cNvPr>
          <p:cNvSpPr/>
          <p:nvPr/>
        </p:nvSpPr>
        <p:spPr bwMode="auto">
          <a:xfrm>
            <a:off x="2889848" y="1165706"/>
            <a:ext cx="9325155" cy="535700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grpSp>
        <p:nvGrpSpPr>
          <p:cNvPr id="6" name="Group 5">
            <a:extLst>
              <a:ext uri="{FF2B5EF4-FFF2-40B4-BE49-F238E27FC236}">
                <a16:creationId xmlns:a16="http://schemas.microsoft.com/office/drawing/2014/main" id="{70FD35C7-497D-185E-3389-0A925E080958}"/>
              </a:ext>
            </a:extLst>
          </p:cNvPr>
          <p:cNvGrpSpPr/>
          <p:nvPr/>
        </p:nvGrpSpPr>
        <p:grpSpPr>
          <a:xfrm>
            <a:off x="3163835" y="3294093"/>
            <a:ext cx="1205779" cy="812979"/>
            <a:chOff x="558114" y="1319497"/>
            <a:chExt cx="1534970" cy="1034931"/>
          </a:xfrm>
        </p:grpSpPr>
        <p:pic>
          <p:nvPicPr>
            <p:cNvPr id="7" name="Graphic 6">
              <a:extLst>
                <a:ext uri="{FF2B5EF4-FFF2-40B4-BE49-F238E27FC236}">
                  <a16:creationId xmlns:a16="http://schemas.microsoft.com/office/drawing/2014/main" id="{4953AA04-1C6B-11C9-A2BB-338F6BD879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587" y="1319497"/>
              <a:ext cx="566016" cy="566016"/>
            </a:xfrm>
            <a:prstGeom prst="rect">
              <a:avLst/>
            </a:prstGeom>
          </p:spPr>
        </p:pic>
        <p:sp>
          <p:nvSpPr>
            <p:cNvPr id="8" name="TextBox 7">
              <a:extLst>
                <a:ext uri="{FF2B5EF4-FFF2-40B4-BE49-F238E27FC236}">
                  <a16:creationId xmlns:a16="http://schemas.microsoft.com/office/drawing/2014/main" id="{510506A4-C8FD-9626-3D33-4364CBF6F961}"/>
                </a:ext>
              </a:extLst>
            </p:cNvPr>
            <p:cNvSpPr txBox="1"/>
            <p:nvPr/>
          </p:nvSpPr>
          <p:spPr>
            <a:xfrm>
              <a:off x="558114" y="1805904"/>
              <a:ext cx="1534970" cy="548524"/>
            </a:xfrm>
            <a:prstGeom prst="rect">
              <a:avLst/>
            </a:prstGeom>
            <a:noFill/>
          </p:spPr>
          <p:txBody>
            <a:bodyPr wrap="none" rtlCol="0">
              <a:spAutoFit/>
            </a:bodyPr>
            <a:lstStyle/>
            <a:p>
              <a:pPr algn="ctr"/>
              <a:r>
                <a:rPr lang="en-US" sz="1100" dirty="0">
                  <a:solidFill>
                    <a:prstClr val="black"/>
                  </a:solidFill>
                  <a:latin typeface="Calibri" panose="020F0502020204030204"/>
                </a:rPr>
                <a:t>Claims Data</a:t>
              </a:r>
            </a:p>
            <a:p>
              <a:pPr algn="ctr"/>
              <a:r>
                <a:rPr lang="en-US" sz="1100" b="1" dirty="0">
                  <a:solidFill>
                    <a:prstClr val="black"/>
                  </a:solidFill>
                  <a:latin typeface="Calibri" panose="020F0502020204030204"/>
                </a:rPr>
                <a:t>Azure Cosmos DB</a:t>
              </a:r>
            </a:p>
          </p:txBody>
        </p:sp>
      </p:grpSp>
      <p:grpSp>
        <p:nvGrpSpPr>
          <p:cNvPr id="9" name="Group 8">
            <a:extLst>
              <a:ext uri="{FF2B5EF4-FFF2-40B4-BE49-F238E27FC236}">
                <a16:creationId xmlns:a16="http://schemas.microsoft.com/office/drawing/2014/main" id="{7E6BB08C-92EF-49C0-8C53-90CD7413941F}"/>
              </a:ext>
            </a:extLst>
          </p:cNvPr>
          <p:cNvGrpSpPr/>
          <p:nvPr/>
        </p:nvGrpSpPr>
        <p:grpSpPr>
          <a:xfrm>
            <a:off x="5280038" y="3272376"/>
            <a:ext cx="2023311" cy="1233144"/>
            <a:chOff x="5989861" y="1576334"/>
            <a:chExt cx="2556574" cy="1558150"/>
          </a:xfrm>
        </p:grpSpPr>
        <p:pic>
          <p:nvPicPr>
            <p:cNvPr id="10" name="Graphic 9">
              <a:extLst>
                <a:ext uri="{FF2B5EF4-FFF2-40B4-BE49-F238E27FC236}">
                  <a16:creationId xmlns:a16="http://schemas.microsoft.com/office/drawing/2014/main" id="{2ED4E3CA-865E-2253-B090-EC8B182D8A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85137" y="1576334"/>
              <a:ext cx="566015" cy="566015"/>
            </a:xfrm>
            <a:prstGeom prst="rect">
              <a:avLst/>
            </a:prstGeom>
          </p:spPr>
        </p:pic>
        <p:sp>
          <p:nvSpPr>
            <p:cNvPr id="11" name="TextBox 10">
              <a:extLst>
                <a:ext uri="{FF2B5EF4-FFF2-40B4-BE49-F238E27FC236}">
                  <a16:creationId xmlns:a16="http://schemas.microsoft.com/office/drawing/2014/main" id="{51F8201F-0C7C-18D9-2A32-D6B34F965768}"/>
                </a:ext>
              </a:extLst>
            </p:cNvPr>
            <p:cNvSpPr txBox="1"/>
            <p:nvPr/>
          </p:nvSpPr>
          <p:spPr>
            <a:xfrm>
              <a:off x="5989861" y="2162250"/>
              <a:ext cx="2556574" cy="972234"/>
            </a:xfrm>
            <a:prstGeom prst="rect">
              <a:avLst/>
            </a:prstGeom>
            <a:noFill/>
          </p:spPr>
          <p:txBody>
            <a:bodyPr wrap="none" rtlCol="0">
              <a:spAutoFit/>
            </a:bodyPr>
            <a:lstStyle/>
            <a:p>
              <a:pPr algn="ctr"/>
              <a:r>
                <a:rPr lang="en-US" sz="1100" dirty="0">
                  <a:solidFill>
                    <a:prstClr val="black"/>
                  </a:solidFill>
                  <a:latin typeface="Calibri" panose="020F0502020204030204"/>
                </a:rPr>
                <a:t>Worker Service</a:t>
              </a:r>
            </a:p>
            <a:p>
              <a:pPr algn="ctr"/>
              <a:r>
                <a:rPr lang="en-US" sz="1100" b="1" dirty="0">
                  <a:solidFill>
                    <a:prstClr val="black"/>
                  </a:solidFill>
                  <a:latin typeface="Calibri" panose="020F0502020204030204"/>
                </a:rPr>
                <a:t>Azure Kubernetes Service (AKS)</a:t>
              </a:r>
              <a:br>
                <a:rPr lang="en-US" sz="1100" b="1" dirty="0">
                  <a:solidFill>
                    <a:prstClr val="black"/>
                  </a:solidFill>
                  <a:latin typeface="Calibri" panose="020F0502020204030204"/>
                </a:rPr>
              </a:br>
              <a:r>
                <a:rPr lang="en-US" sz="1100" b="1" dirty="0">
                  <a:solidFill>
                    <a:prstClr val="black"/>
                  </a:solidFill>
                  <a:latin typeface="Calibri" panose="020F0502020204030204"/>
                </a:rPr>
                <a:t>or</a:t>
              </a:r>
              <a:br>
                <a:rPr lang="en-US" sz="1100" b="1" dirty="0">
                  <a:solidFill>
                    <a:prstClr val="black"/>
                  </a:solidFill>
                  <a:latin typeface="Calibri" panose="020F0502020204030204"/>
                </a:rPr>
              </a:br>
              <a:r>
                <a:rPr lang="en-US" sz="1100" b="1" dirty="0">
                  <a:solidFill>
                    <a:prstClr val="black"/>
                  </a:solidFill>
                  <a:latin typeface="Calibri" panose="020F0502020204030204"/>
                </a:rPr>
                <a:t>Azure Container Apps (ACA)</a:t>
              </a:r>
            </a:p>
          </p:txBody>
        </p:sp>
      </p:grpSp>
      <p:cxnSp>
        <p:nvCxnSpPr>
          <p:cNvPr id="19" name="Connector: Elbow 18">
            <a:extLst>
              <a:ext uri="{FF2B5EF4-FFF2-40B4-BE49-F238E27FC236}">
                <a16:creationId xmlns:a16="http://schemas.microsoft.com/office/drawing/2014/main" id="{E64F472F-3FDE-24AA-B473-7BC0C0D14699}"/>
              </a:ext>
            </a:extLst>
          </p:cNvPr>
          <p:cNvCxnSpPr>
            <a:cxnSpLocks/>
          </p:cNvCxnSpPr>
          <p:nvPr/>
        </p:nvCxnSpPr>
        <p:spPr>
          <a:xfrm flipH="1">
            <a:off x="4132053" y="3496352"/>
            <a:ext cx="1785668" cy="0"/>
          </a:xfrm>
          <a:prstGeom prst="straightConnector1">
            <a:avLst/>
          </a:prstGeom>
          <a:noFill/>
          <a:ln w="12700" cap="flat" cmpd="sng" algn="ctr">
            <a:solidFill>
              <a:srgbClr val="4472C4"/>
            </a:solidFill>
            <a:prstDash val="solid"/>
            <a:miter lim="800000"/>
            <a:headEnd type="triangle" w="med" len="med"/>
            <a:tailEnd type="triangle" w="med" len="med"/>
          </a:ln>
          <a:effectLst/>
        </p:spPr>
      </p:cxnSp>
      <p:sp>
        <p:nvSpPr>
          <p:cNvPr id="57" name="TextBox 56">
            <a:extLst>
              <a:ext uri="{FF2B5EF4-FFF2-40B4-BE49-F238E27FC236}">
                <a16:creationId xmlns:a16="http://schemas.microsoft.com/office/drawing/2014/main" id="{D65E158D-5265-5176-1B03-22887BDEEF12}"/>
              </a:ext>
            </a:extLst>
          </p:cNvPr>
          <p:cNvSpPr txBox="1"/>
          <p:nvPr/>
        </p:nvSpPr>
        <p:spPr>
          <a:xfrm>
            <a:off x="4479185" y="3020057"/>
            <a:ext cx="1098378" cy="769441"/>
          </a:xfrm>
          <a:prstGeom prst="rect">
            <a:avLst/>
          </a:prstGeom>
          <a:noFill/>
        </p:spPr>
        <p:txBody>
          <a:bodyPr wrap="none" rtlCol="0">
            <a:spAutoFit/>
          </a:bodyPr>
          <a:lstStyle/>
          <a:p>
            <a:pPr algn="ctr"/>
            <a:r>
              <a:rPr lang="en-US" sz="1100" dirty="0">
                <a:solidFill>
                  <a:prstClr val="black"/>
                </a:solidFill>
                <a:latin typeface="Calibri" panose="020F0502020204030204"/>
              </a:rPr>
              <a:t>Worker Service</a:t>
            </a:r>
            <a:br>
              <a:rPr lang="en-US" sz="1100" dirty="0">
                <a:solidFill>
                  <a:prstClr val="black"/>
                </a:solidFill>
                <a:latin typeface="Calibri" panose="020F0502020204030204"/>
              </a:rPr>
            </a:br>
            <a:r>
              <a:rPr lang="en-US" sz="1100" dirty="0">
                <a:solidFill>
                  <a:prstClr val="black"/>
                </a:solidFill>
                <a:latin typeface="Calibri" panose="020F0502020204030204"/>
              </a:rPr>
              <a:t>Event Processor</a:t>
            </a:r>
          </a:p>
          <a:p>
            <a:pPr algn="ctr"/>
            <a:endParaRPr lang="en-US" sz="1100" b="1" dirty="0">
              <a:solidFill>
                <a:prstClr val="black"/>
              </a:solidFill>
              <a:latin typeface="Calibri" panose="020F0502020204030204"/>
            </a:endParaRPr>
          </a:p>
          <a:p>
            <a:pPr algn="ctr"/>
            <a:r>
              <a:rPr lang="en-US" sz="1100" b="1" dirty="0">
                <a:solidFill>
                  <a:prstClr val="black"/>
                </a:solidFill>
                <a:latin typeface="Calibri" panose="020F0502020204030204"/>
              </a:rPr>
              <a:t>Creates Leases</a:t>
            </a:r>
          </a:p>
        </p:txBody>
      </p:sp>
      <p:cxnSp>
        <p:nvCxnSpPr>
          <p:cNvPr id="60" name="Connector: Elbow 18">
            <a:extLst>
              <a:ext uri="{FF2B5EF4-FFF2-40B4-BE49-F238E27FC236}">
                <a16:creationId xmlns:a16="http://schemas.microsoft.com/office/drawing/2014/main" id="{C1FFCC93-F61E-0731-A900-1CF80FA9F1D9}"/>
              </a:ext>
            </a:extLst>
          </p:cNvPr>
          <p:cNvCxnSpPr>
            <a:cxnSpLocks/>
            <a:stCxn id="59" idx="1"/>
            <a:endCxn id="10" idx="3"/>
          </p:cNvCxnSpPr>
          <p:nvPr/>
        </p:nvCxnSpPr>
        <p:spPr>
          <a:xfrm rot="10800000" flipV="1">
            <a:off x="6515667" y="1853241"/>
            <a:ext cx="1288364" cy="1643112"/>
          </a:xfrm>
          <a:prstGeom prst="bentConnector3">
            <a:avLst>
              <a:gd name="adj1" fmla="val 40626"/>
            </a:avLst>
          </a:prstGeom>
          <a:noFill/>
          <a:ln w="12700" cap="flat" cmpd="sng" algn="ctr">
            <a:solidFill>
              <a:srgbClr val="4472C4"/>
            </a:solidFill>
            <a:prstDash val="solid"/>
            <a:miter lim="800000"/>
            <a:headEnd type="triangle" w="med" len="med"/>
            <a:tailEnd type="none" w="med" len="med"/>
          </a:ln>
          <a:effectLst/>
        </p:spPr>
      </p:cxnSp>
      <p:grpSp>
        <p:nvGrpSpPr>
          <p:cNvPr id="64" name="Group 63">
            <a:extLst>
              <a:ext uri="{FF2B5EF4-FFF2-40B4-BE49-F238E27FC236}">
                <a16:creationId xmlns:a16="http://schemas.microsoft.com/office/drawing/2014/main" id="{AF8CB4B3-5D0B-6C09-62E8-9C68D4C47D49}"/>
              </a:ext>
            </a:extLst>
          </p:cNvPr>
          <p:cNvGrpSpPr/>
          <p:nvPr/>
        </p:nvGrpSpPr>
        <p:grpSpPr>
          <a:xfrm>
            <a:off x="7488991" y="1657709"/>
            <a:ext cx="930063" cy="802039"/>
            <a:chOff x="7488991" y="1657709"/>
            <a:chExt cx="930063" cy="802039"/>
          </a:xfrm>
        </p:grpSpPr>
        <p:pic>
          <p:nvPicPr>
            <p:cNvPr id="59" name="Graphic 58" descr="Network diagram with solid fill">
              <a:extLst>
                <a:ext uri="{FF2B5EF4-FFF2-40B4-BE49-F238E27FC236}">
                  <a16:creationId xmlns:a16="http://schemas.microsoft.com/office/drawing/2014/main" id="{E198AE94-574C-7301-C9A4-A9120A64F6B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04031" y="1657709"/>
              <a:ext cx="391064" cy="391064"/>
            </a:xfrm>
            <a:prstGeom prst="rect">
              <a:avLst/>
            </a:prstGeom>
          </p:spPr>
        </p:pic>
        <p:sp>
          <p:nvSpPr>
            <p:cNvPr id="63" name="TextBox 62">
              <a:extLst>
                <a:ext uri="{FF2B5EF4-FFF2-40B4-BE49-F238E27FC236}">
                  <a16:creationId xmlns:a16="http://schemas.microsoft.com/office/drawing/2014/main" id="{0C0669FF-69B4-DA5A-173D-716A24A7F61F}"/>
                </a:ext>
              </a:extLst>
            </p:cNvPr>
            <p:cNvSpPr txBox="1"/>
            <p:nvPr/>
          </p:nvSpPr>
          <p:spPr>
            <a:xfrm>
              <a:off x="7488991" y="2028861"/>
              <a:ext cx="930063" cy="430887"/>
            </a:xfrm>
            <a:prstGeom prst="rect">
              <a:avLst/>
            </a:prstGeom>
            <a:noFill/>
          </p:spPr>
          <p:txBody>
            <a:bodyPr wrap="none" rtlCol="0">
              <a:spAutoFit/>
            </a:bodyPr>
            <a:lstStyle/>
            <a:p>
              <a:pPr algn="ctr"/>
              <a:r>
                <a:rPr lang="en-US" sz="1100" dirty="0">
                  <a:solidFill>
                    <a:prstClr val="black"/>
                  </a:solidFill>
                  <a:latin typeface="Calibri" panose="020F0502020204030204"/>
                </a:rPr>
                <a:t>Event:</a:t>
              </a:r>
            </a:p>
            <a:p>
              <a:pPr algn="ctr"/>
              <a:r>
                <a:rPr lang="en-US" sz="1100" b="1" dirty="0">
                  <a:solidFill>
                    <a:prstClr val="black"/>
                  </a:solidFill>
                  <a:latin typeface="Calibri" panose="020F0502020204030204"/>
                </a:rPr>
                <a:t>Adjudication</a:t>
              </a:r>
            </a:p>
          </p:txBody>
        </p:sp>
      </p:grpSp>
      <p:grpSp>
        <p:nvGrpSpPr>
          <p:cNvPr id="65" name="Group 64">
            <a:extLst>
              <a:ext uri="{FF2B5EF4-FFF2-40B4-BE49-F238E27FC236}">
                <a16:creationId xmlns:a16="http://schemas.microsoft.com/office/drawing/2014/main" id="{E635081F-E08C-8B6E-0468-9905A6DD2507}"/>
              </a:ext>
            </a:extLst>
          </p:cNvPr>
          <p:cNvGrpSpPr/>
          <p:nvPr/>
        </p:nvGrpSpPr>
        <p:grpSpPr>
          <a:xfrm>
            <a:off x="7351313" y="3276916"/>
            <a:ext cx="1114409" cy="802039"/>
            <a:chOff x="7396820" y="1657709"/>
            <a:chExt cx="1114409" cy="802039"/>
          </a:xfrm>
        </p:grpSpPr>
        <p:pic>
          <p:nvPicPr>
            <p:cNvPr id="66" name="Graphic 65" descr="Network diagram with solid fill">
              <a:extLst>
                <a:ext uri="{FF2B5EF4-FFF2-40B4-BE49-F238E27FC236}">
                  <a16:creationId xmlns:a16="http://schemas.microsoft.com/office/drawing/2014/main" id="{CD4219A3-1E9E-A1CC-48AC-00EA3597450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04031" y="1657709"/>
              <a:ext cx="391064" cy="391064"/>
            </a:xfrm>
            <a:prstGeom prst="rect">
              <a:avLst/>
            </a:prstGeom>
          </p:spPr>
        </p:pic>
        <p:sp>
          <p:nvSpPr>
            <p:cNvPr id="67" name="TextBox 66">
              <a:extLst>
                <a:ext uri="{FF2B5EF4-FFF2-40B4-BE49-F238E27FC236}">
                  <a16:creationId xmlns:a16="http://schemas.microsoft.com/office/drawing/2014/main" id="{A6738372-FC93-CB92-DA8D-6BCB2DB58AE7}"/>
                </a:ext>
              </a:extLst>
            </p:cNvPr>
            <p:cNvSpPr txBox="1"/>
            <p:nvPr/>
          </p:nvSpPr>
          <p:spPr>
            <a:xfrm>
              <a:off x="7396820" y="2028861"/>
              <a:ext cx="1114409" cy="430887"/>
            </a:xfrm>
            <a:prstGeom prst="rect">
              <a:avLst/>
            </a:prstGeom>
            <a:noFill/>
          </p:spPr>
          <p:txBody>
            <a:bodyPr wrap="none" rtlCol="0">
              <a:spAutoFit/>
            </a:bodyPr>
            <a:lstStyle/>
            <a:p>
              <a:pPr algn="ctr"/>
              <a:r>
                <a:rPr lang="en-US" sz="1100" dirty="0">
                  <a:solidFill>
                    <a:prstClr val="black"/>
                  </a:solidFill>
                  <a:latin typeface="Calibri" panose="020F0502020204030204"/>
                </a:rPr>
                <a:t>Event:</a:t>
              </a:r>
            </a:p>
            <a:p>
              <a:pPr algn="ctr"/>
              <a:r>
                <a:rPr lang="en-US" sz="1100" b="1" dirty="0">
                  <a:solidFill>
                    <a:prstClr val="black"/>
                  </a:solidFill>
                  <a:latin typeface="Calibri" panose="020F0502020204030204"/>
                </a:rPr>
                <a:t>Claim Complete</a:t>
              </a:r>
            </a:p>
          </p:txBody>
        </p:sp>
      </p:grpSp>
      <p:grpSp>
        <p:nvGrpSpPr>
          <p:cNvPr id="68" name="Group 67">
            <a:extLst>
              <a:ext uri="{FF2B5EF4-FFF2-40B4-BE49-F238E27FC236}">
                <a16:creationId xmlns:a16="http://schemas.microsoft.com/office/drawing/2014/main" id="{36C05FBF-E6F0-9A1A-B537-918E7D77E686}"/>
              </a:ext>
            </a:extLst>
          </p:cNvPr>
          <p:cNvGrpSpPr/>
          <p:nvPr/>
        </p:nvGrpSpPr>
        <p:grpSpPr>
          <a:xfrm>
            <a:off x="7381771" y="4899813"/>
            <a:ext cx="1053495" cy="802039"/>
            <a:chOff x="7427277" y="1657709"/>
            <a:chExt cx="1053495" cy="802039"/>
          </a:xfrm>
        </p:grpSpPr>
        <p:pic>
          <p:nvPicPr>
            <p:cNvPr id="69" name="Graphic 68" descr="Network diagram with solid fill">
              <a:extLst>
                <a:ext uri="{FF2B5EF4-FFF2-40B4-BE49-F238E27FC236}">
                  <a16:creationId xmlns:a16="http://schemas.microsoft.com/office/drawing/2014/main" id="{95B03D6B-0D0C-6D36-03E5-9A77A31EC1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04031" y="1657709"/>
              <a:ext cx="391064" cy="391064"/>
            </a:xfrm>
            <a:prstGeom prst="rect">
              <a:avLst/>
            </a:prstGeom>
          </p:spPr>
        </p:pic>
        <p:sp>
          <p:nvSpPr>
            <p:cNvPr id="70" name="TextBox 69">
              <a:extLst>
                <a:ext uri="{FF2B5EF4-FFF2-40B4-BE49-F238E27FC236}">
                  <a16:creationId xmlns:a16="http://schemas.microsoft.com/office/drawing/2014/main" id="{F4DDF177-B652-6329-D2C4-B0A8A48074E5}"/>
                </a:ext>
              </a:extLst>
            </p:cNvPr>
            <p:cNvSpPr txBox="1"/>
            <p:nvPr/>
          </p:nvSpPr>
          <p:spPr>
            <a:xfrm>
              <a:off x="7427277" y="2028861"/>
              <a:ext cx="1053495" cy="430887"/>
            </a:xfrm>
            <a:prstGeom prst="rect">
              <a:avLst/>
            </a:prstGeom>
            <a:noFill/>
          </p:spPr>
          <p:txBody>
            <a:bodyPr wrap="none" rtlCol="0">
              <a:spAutoFit/>
            </a:bodyPr>
            <a:lstStyle/>
            <a:p>
              <a:pPr algn="ctr"/>
              <a:r>
                <a:rPr lang="en-US" sz="1100" dirty="0">
                  <a:solidFill>
                    <a:prstClr val="black"/>
                  </a:solidFill>
                  <a:latin typeface="Calibri" panose="020F0502020204030204"/>
                </a:rPr>
                <a:t>Event:</a:t>
              </a:r>
            </a:p>
            <a:p>
              <a:pPr algn="ctr"/>
              <a:r>
                <a:rPr lang="en-US" sz="1100" b="1" dirty="0">
                  <a:solidFill>
                    <a:prstClr val="black"/>
                  </a:solidFill>
                  <a:latin typeface="Calibri" panose="020F0502020204030204"/>
                </a:rPr>
                <a:t>Claim Updated</a:t>
              </a:r>
            </a:p>
          </p:txBody>
        </p:sp>
      </p:grpSp>
      <p:cxnSp>
        <p:nvCxnSpPr>
          <p:cNvPr id="71" name="Connector: Elbow 18">
            <a:extLst>
              <a:ext uri="{FF2B5EF4-FFF2-40B4-BE49-F238E27FC236}">
                <a16:creationId xmlns:a16="http://schemas.microsoft.com/office/drawing/2014/main" id="{0BF2D25D-1A26-6CD7-2C58-65022111711B}"/>
              </a:ext>
            </a:extLst>
          </p:cNvPr>
          <p:cNvCxnSpPr>
            <a:cxnSpLocks/>
            <a:stCxn id="69" idx="1"/>
            <a:endCxn id="10" idx="3"/>
          </p:cNvCxnSpPr>
          <p:nvPr/>
        </p:nvCxnSpPr>
        <p:spPr>
          <a:xfrm rot="10800000">
            <a:off x="6515667" y="3496353"/>
            <a:ext cx="1242858" cy="1598992"/>
          </a:xfrm>
          <a:prstGeom prst="bentConnector3">
            <a:avLst>
              <a:gd name="adj1" fmla="val 38201"/>
            </a:avLst>
          </a:prstGeom>
          <a:noFill/>
          <a:ln w="12700" cap="flat" cmpd="sng" algn="ctr">
            <a:solidFill>
              <a:srgbClr val="4472C4"/>
            </a:solidFill>
            <a:prstDash val="solid"/>
            <a:miter lim="800000"/>
            <a:headEnd type="triangle" w="med" len="med"/>
            <a:tailEnd type="none" w="med" len="med"/>
          </a:ln>
          <a:effectLst/>
        </p:spPr>
      </p:cxnSp>
      <p:cxnSp>
        <p:nvCxnSpPr>
          <p:cNvPr id="76" name="Connector: Elbow 18">
            <a:extLst>
              <a:ext uri="{FF2B5EF4-FFF2-40B4-BE49-F238E27FC236}">
                <a16:creationId xmlns:a16="http://schemas.microsoft.com/office/drawing/2014/main" id="{C08B4A87-A795-78E4-CCC0-63350570A974}"/>
              </a:ext>
            </a:extLst>
          </p:cNvPr>
          <p:cNvCxnSpPr>
            <a:cxnSpLocks/>
          </p:cNvCxnSpPr>
          <p:nvPr/>
        </p:nvCxnSpPr>
        <p:spPr>
          <a:xfrm flipH="1">
            <a:off x="7286097" y="3496352"/>
            <a:ext cx="408993" cy="2803"/>
          </a:xfrm>
          <a:prstGeom prst="straightConnector1">
            <a:avLst/>
          </a:prstGeom>
          <a:noFill/>
          <a:ln w="12700" cap="flat" cmpd="sng" algn="ctr">
            <a:solidFill>
              <a:srgbClr val="4472C4"/>
            </a:solidFill>
            <a:prstDash val="solid"/>
            <a:miter lim="800000"/>
            <a:headEnd type="triangle" w="med" len="med"/>
            <a:tailEnd type="none" w="med" len="med"/>
          </a:ln>
          <a:effectLst/>
        </p:spPr>
      </p:cxnSp>
      <p:sp>
        <p:nvSpPr>
          <p:cNvPr id="81" name="TextBox 80">
            <a:extLst>
              <a:ext uri="{FF2B5EF4-FFF2-40B4-BE49-F238E27FC236}">
                <a16:creationId xmlns:a16="http://schemas.microsoft.com/office/drawing/2014/main" id="{9E027124-55E9-23FF-1A28-0871594769EA}"/>
              </a:ext>
            </a:extLst>
          </p:cNvPr>
          <p:cNvSpPr txBox="1"/>
          <p:nvPr/>
        </p:nvSpPr>
        <p:spPr>
          <a:xfrm>
            <a:off x="8569046" y="1494775"/>
            <a:ext cx="3480440" cy="1107996"/>
          </a:xfrm>
          <a:prstGeom prst="rect">
            <a:avLst/>
          </a:prstGeom>
          <a:noFill/>
        </p:spPr>
        <p:txBody>
          <a:bodyPr wrap="none" rtlCol="0">
            <a:spAutoFit/>
          </a:bodyPr>
          <a:lstStyle/>
          <a:p>
            <a:pPr marL="228600" indent="-228600">
              <a:buFont typeface="+mj-lt"/>
              <a:buAutoNum type="arabicPeriod"/>
            </a:pPr>
            <a:r>
              <a:rPr lang="en-US" sz="1100" dirty="0">
                <a:solidFill>
                  <a:prstClr val="black"/>
                </a:solidFill>
                <a:latin typeface="Calibri" panose="020F0502020204030204"/>
              </a:rPr>
              <a:t>Read incoming claim header</a:t>
            </a:r>
          </a:p>
          <a:p>
            <a:pPr marL="228600" indent="-228600">
              <a:buFont typeface="+mj-lt"/>
              <a:buAutoNum type="arabicPeriod"/>
            </a:pPr>
            <a:r>
              <a:rPr lang="en-US" sz="1100" dirty="0">
                <a:solidFill>
                  <a:prstClr val="black"/>
                </a:solidFill>
                <a:latin typeface="Calibri" panose="020F0502020204030204"/>
              </a:rPr>
              <a:t>Retrieve claim detail for adjustment</a:t>
            </a:r>
          </a:p>
          <a:p>
            <a:pPr marL="228600" indent="-228600">
              <a:buFont typeface="+mj-lt"/>
              <a:buAutoNum type="arabicPeriod"/>
            </a:pPr>
            <a:r>
              <a:rPr lang="en-US" sz="1100" dirty="0">
                <a:solidFill>
                  <a:prstClr val="black"/>
                </a:solidFill>
                <a:latin typeface="Calibri" panose="020F0502020204030204"/>
              </a:rPr>
              <a:t>Call Assign Claim business rule for Initial/Resubmitted</a:t>
            </a:r>
          </a:p>
          <a:p>
            <a:pPr marL="228600" indent="-228600">
              <a:buFont typeface="+mj-lt"/>
              <a:buAutoNum type="arabicPeriod"/>
            </a:pPr>
            <a:r>
              <a:rPr lang="en-US" sz="1100" dirty="0">
                <a:solidFill>
                  <a:prstClr val="black"/>
                </a:solidFill>
                <a:latin typeface="Calibri" panose="020F0502020204030204"/>
              </a:rPr>
              <a:t>Call Adjudicate Claim business rule for Proposed and</a:t>
            </a:r>
            <a:br>
              <a:rPr lang="en-US" sz="1100" dirty="0">
                <a:solidFill>
                  <a:prstClr val="black"/>
                </a:solidFill>
                <a:latin typeface="Calibri" panose="020F0502020204030204"/>
              </a:rPr>
            </a:br>
            <a:r>
              <a:rPr lang="en-US" sz="1100" dirty="0">
                <a:solidFill>
                  <a:prstClr val="black"/>
                </a:solidFill>
                <a:latin typeface="Calibri" panose="020F0502020204030204"/>
              </a:rPr>
              <a:t>trigger Adjudicator Changed event</a:t>
            </a:r>
          </a:p>
          <a:p>
            <a:pPr marL="228600" indent="-228600">
              <a:buFont typeface="+mj-lt"/>
              <a:buAutoNum type="arabicPeriod"/>
            </a:pPr>
            <a:r>
              <a:rPr lang="en-US" sz="1100" dirty="0">
                <a:solidFill>
                  <a:prstClr val="black"/>
                </a:solidFill>
                <a:latin typeface="Calibri" panose="020F0502020204030204"/>
              </a:rPr>
              <a:t>Update claim header &amp; details in Claim container</a:t>
            </a:r>
          </a:p>
        </p:txBody>
      </p:sp>
      <p:sp>
        <p:nvSpPr>
          <p:cNvPr id="82" name="TextBox 81">
            <a:extLst>
              <a:ext uri="{FF2B5EF4-FFF2-40B4-BE49-F238E27FC236}">
                <a16:creationId xmlns:a16="http://schemas.microsoft.com/office/drawing/2014/main" id="{9C344294-B4A9-E760-4100-922B0504E8EE}"/>
              </a:ext>
            </a:extLst>
          </p:cNvPr>
          <p:cNvSpPr txBox="1"/>
          <p:nvPr/>
        </p:nvSpPr>
        <p:spPr>
          <a:xfrm>
            <a:off x="8569046" y="3131686"/>
            <a:ext cx="3523722" cy="769441"/>
          </a:xfrm>
          <a:prstGeom prst="rect">
            <a:avLst/>
          </a:prstGeom>
          <a:noFill/>
        </p:spPr>
        <p:txBody>
          <a:bodyPr wrap="none" rtlCol="0">
            <a:spAutoFit/>
          </a:bodyPr>
          <a:lstStyle/>
          <a:p>
            <a:pPr marL="228600" indent="-228600">
              <a:buFont typeface="+mj-lt"/>
              <a:buAutoNum type="arabicPeriod"/>
            </a:pPr>
            <a:r>
              <a:rPr lang="en-US" sz="1100" dirty="0">
                <a:solidFill>
                  <a:prstClr val="black"/>
                </a:solidFill>
                <a:latin typeface="Calibri" panose="020F0502020204030204"/>
              </a:rPr>
              <a:t>Read incoming claim detail</a:t>
            </a:r>
          </a:p>
          <a:p>
            <a:pPr marL="228600" indent="-228600">
              <a:buFont typeface="+mj-lt"/>
              <a:buAutoNum type="arabicPeriod"/>
            </a:pPr>
            <a:r>
              <a:rPr lang="en-US" sz="1100" dirty="0">
                <a:solidFill>
                  <a:prstClr val="black"/>
                </a:solidFill>
                <a:latin typeface="Calibri" panose="020F0502020204030204"/>
              </a:rPr>
              <a:t>If claim status Approved: Increment member totals in</a:t>
            </a:r>
            <a:br>
              <a:rPr lang="en-US" sz="1100" dirty="0">
                <a:solidFill>
                  <a:prstClr val="black"/>
                </a:solidFill>
                <a:latin typeface="Calibri" panose="020F0502020204030204"/>
              </a:rPr>
            </a:br>
            <a:r>
              <a:rPr lang="en-US" sz="1100" dirty="0">
                <a:solidFill>
                  <a:prstClr val="black"/>
                </a:solidFill>
                <a:latin typeface="Calibri" panose="020F0502020204030204"/>
              </a:rPr>
              <a:t>the Member container and trigger approved event</a:t>
            </a:r>
          </a:p>
          <a:p>
            <a:pPr marL="228600" indent="-228600">
              <a:buFont typeface="+mj-lt"/>
              <a:buAutoNum type="arabicPeriod"/>
            </a:pPr>
            <a:r>
              <a:rPr lang="en-US" sz="1100" dirty="0">
                <a:solidFill>
                  <a:prstClr val="black"/>
                </a:solidFill>
                <a:latin typeface="Calibri" panose="020F0502020204030204"/>
              </a:rPr>
              <a:t>If claim status Denied: Trigger denied event</a:t>
            </a:r>
          </a:p>
        </p:txBody>
      </p:sp>
      <p:sp>
        <p:nvSpPr>
          <p:cNvPr id="83" name="TextBox 82">
            <a:extLst>
              <a:ext uri="{FF2B5EF4-FFF2-40B4-BE49-F238E27FC236}">
                <a16:creationId xmlns:a16="http://schemas.microsoft.com/office/drawing/2014/main" id="{51BAB20D-9846-3F28-BCB9-6B4562C0C0CD}"/>
              </a:ext>
            </a:extLst>
          </p:cNvPr>
          <p:cNvSpPr txBox="1"/>
          <p:nvPr/>
        </p:nvSpPr>
        <p:spPr>
          <a:xfrm>
            <a:off x="8569046" y="4821517"/>
            <a:ext cx="3451586" cy="938719"/>
          </a:xfrm>
          <a:prstGeom prst="rect">
            <a:avLst/>
          </a:prstGeom>
          <a:noFill/>
        </p:spPr>
        <p:txBody>
          <a:bodyPr wrap="none" rtlCol="0">
            <a:spAutoFit/>
          </a:bodyPr>
          <a:lstStyle/>
          <a:p>
            <a:pPr marL="228600" indent="-228600">
              <a:buFont typeface="+mj-lt"/>
              <a:buAutoNum type="arabicPeriod"/>
            </a:pPr>
            <a:r>
              <a:rPr lang="en-US" sz="1100" dirty="0">
                <a:solidFill>
                  <a:prstClr val="black"/>
                </a:solidFill>
                <a:latin typeface="Calibri" panose="020F0502020204030204"/>
              </a:rPr>
              <a:t>Read incoming claim header</a:t>
            </a:r>
          </a:p>
          <a:p>
            <a:pPr marL="228600" indent="-228600">
              <a:buFont typeface="+mj-lt"/>
              <a:buAutoNum type="arabicPeriod"/>
            </a:pPr>
            <a:r>
              <a:rPr lang="en-US" sz="1100" dirty="0">
                <a:solidFill>
                  <a:prstClr val="black"/>
                </a:solidFill>
                <a:latin typeface="Calibri" panose="020F0502020204030204"/>
              </a:rPr>
              <a:t>If the claim header includes a Member ID, </a:t>
            </a:r>
            <a:r>
              <a:rPr lang="en-US" sz="1100" dirty="0" err="1">
                <a:solidFill>
                  <a:prstClr val="black"/>
                </a:solidFill>
                <a:latin typeface="Calibri" panose="020F0502020204030204"/>
              </a:rPr>
              <a:t>upsert</a:t>
            </a:r>
            <a:r>
              <a:rPr lang="en-US" sz="1100" dirty="0">
                <a:solidFill>
                  <a:prstClr val="black"/>
                </a:solidFill>
                <a:latin typeface="Calibri" panose="020F0502020204030204"/>
              </a:rPr>
              <a:t> it</a:t>
            </a:r>
            <a:br>
              <a:rPr lang="en-US" sz="1100" dirty="0">
                <a:solidFill>
                  <a:prstClr val="black"/>
                </a:solidFill>
                <a:latin typeface="Calibri" panose="020F0502020204030204"/>
              </a:rPr>
            </a:br>
            <a:r>
              <a:rPr lang="en-US" sz="1100" dirty="0">
                <a:solidFill>
                  <a:prstClr val="black"/>
                </a:solidFill>
                <a:latin typeface="Calibri" panose="020F0502020204030204"/>
              </a:rPr>
              <a:t>to the Member container</a:t>
            </a:r>
          </a:p>
          <a:p>
            <a:pPr marL="228600" indent="-228600">
              <a:buFont typeface="+mj-lt"/>
              <a:buAutoNum type="arabicPeriod"/>
            </a:pPr>
            <a:r>
              <a:rPr lang="en-US" sz="1100" dirty="0">
                <a:solidFill>
                  <a:prstClr val="black"/>
                </a:solidFill>
                <a:latin typeface="Calibri" panose="020F0502020204030204"/>
              </a:rPr>
              <a:t>If the claim header includes an Adjudicator ID, </a:t>
            </a:r>
            <a:r>
              <a:rPr lang="en-US" sz="1100" dirty="0" err="1">
                <a:solidFill>
                  <a:prstClr val="black"/>
                </a:solidFill>
                <a:latin typeface="Calibri" panose="020F0502020204030204"/>
              </a:rPr>
              <a:t>upsert</a:t>
            </a:r>
            <a:br>
              <a:rPr lang="en-US" sz="1100" dirty="0">
                <a:solidFill>
                  <a:prstClr val="black"/>
                </a:solidFill>
                <a:latin typeface="Calibri" panose="020F0502020204030204"/>
              </a:rPr>
            </a:br>
            <a:r>
              <a:rPr lang="en-US" sz="1100" dirty="0">
                <a:solidFill>
                  <a:prstClr val="black"/>
                </a:solidFill>
                <a:latin typeface="Calibri" panose="020F0502020204030204"/>
              </a:rPr>
              <a:t>it to the Adjudicator container</a:t>
            </a:r>
          </a:p>
        </p:txBody>
      </p:sp>
    </p:spTree>
    <p:extLst>
      <p:ext uri="{BB962C8B-B14F-4D97-AF65-F5344CB8AC3E}">
        <p14:creationId xmlns:p14="http://schemas.microsoft.com/office/powerpoint/2010/main" val="41767542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9827E-EB2B-99B3-B2BF-AD82D9CAF449}"/>
              </a:ext>
            </a:extLst>
          </p:cNvPr>
          <p:cNvSpPr>
            <a:spLocks noGrp="1"/>
          </p:cNvSpPr>
          <p:nvPr>
            <p:ph type="title"/>
          </p:nvPr>
        </p:nvSpPr>
        <p:spPr>
          <a:xfrm>
            <a:off x="269240" y="289511"/>
            <a:ext cx="11655840" cy="553998"/>
          </a:xfrm>
        </p:spPr>
        <p:txBody>
          <a:bodyPr/>
          <a:lstStyle/>
          <a:p>
            <a:r>
              <a:rPr lang="en-US" dirty="0"/>
              <a:t>Azure Cosmos DB flexible throughput configuration</a:t>
            </a:r>
          </a:p>
        </p:txBody>
      </p:sp>
      <p:pic>
        <p:nvPicPr>
          <p:cNvPr id="5" name="Picture 4">
            <a:extLst>
              <a:ext uri="{FF2B5EF4-FFF2-40B4-BE49-F238E27FC236}">
                <a16:creationId xmlns:a16="http://schemas.microsoft.com/office/drawing/2014/main" id="{F7F4E12D-1A7C-1833-63E1-3BB075F89E63}"/>
              </a:ext>
            </a:extLst>
          </p:cNvPr>
          <p:cNvPicPr>
            <a:picLocks noChangeAspect="1"/>
          </p:cNvPicPr>
          <p:nvPr/>
        </p:nvPicPr>
        <p:blipFill>
          <a:blip r:embed="rId4"/>
          <a:stretch>
            <a:fillRect/>
          </a:stretch>
        </p:blipFill>
        <p:spPr>
          <a:xfrm>
            <a:off x="2676349" y="1482646"/>
            <a:ext cx="6839301" cy="3079908"/>
          </a:xfrm>
          <a:prstGeom prst="rect">
            <a:avLst/>
          </a:prstGeom>
        </p:spPr>
      </p:pic>
      <p:sp>
        <p:nvSpPr>
          <p:cNvPr id="6" name="TextBox 5">
            <a:extLst>
              <a:ext uri="{FF2B5EF4-FFF2-40B4-BE49-F238E27FC236}">
                <a16:creationId xmlns:a16="http://schemas.microsoft.com/office/drawing/2014/main" id="{9FECA66D-1B5B-1BEE-9CFA-A54377BD0A7B}"/>
              </a:ext>
            </a:extLst>
          </p:cNvPr>
          <p:cNvSpPr txBox="1"/>
          <p:nvPr/>
        </p:nvSpPr>
        <p:spPr>
          <a:xfrm>
            <a:off x="1249480" y="5201691"/>
            <a:ext cx="9693038" cy="923330"/>
          </a:xfrm>
          <a:prstGeom prst="rect">
            <a:avLst/>
          </a:prstGeom>
          <a:noFill/>
        </p:spPr>
        <p:txBody>
          <a:bodyPr wrap="none" lIns="0" tIns="0" rIns="0" bIns="0" rtlCol="0">
            <a:spAutoFit/>
          </a:bodyPr>
          <a:lstStyle/>
          <a:p>
            <a:pPr algn="ctr"/>
            <a:r>
              <a:rPr lang="en-US" sz="2000" dirty="0"/>
              <a:t>The </a:t>
            </a:r>
            <a:r>
              <a:rPr lang="en-US" sz="2000" b="1" dirty="0"/>
              <a:t>Member</a:t>
            </a:r>
            <a:r>
              <a:rPr lang="en-US" sz="2000" dirty="0"/>
              <a:t> and </a:t>
            </a:r>
            <a:r>
              <a:rPr lang="en-US" sz="2000" b="1" dirty="0"/>
              <a:t>Claim</a:t>
            </a:r>
            <a:r>
              <a:rPr lang="en-US" sz="2000" dirty="0"/>
              <a:t> containers have their own provisioned throughput vs. shared</a:t>
            </a:r>
          </a:p>
          <a:p>
            <a:pPr algn="ctr"/>
            <a:endParaRPr lang="en-US" sz="2000" dirty="0"/>
          </a:p>
          <a:p>
            <a:pPr algn="ctr"/>
            <a:r>
              <a:rPr lang="en-US" sz="2000" dirty="0"/>
              <a:t>This helps meet scale requirements and keep cost under control</a:t>
            </a:r>
          </a:p>
        </p:txBody>
      </p:sp>
    </p:spTree>
    <p:extLst>
      <p:ext uri="{BB962C8B-B14F-4D97-AF65-F5344CB8AC3E}">
        <p14:creationId xmlns:p14="http://schemas.microsoft.com/office/powerpoint/2010/main" val="757821492"/>
      </p:ext>
    </p:extLst>
  </p:cSld>
  <p:clrMapOvr>
    <a:masterClrMapping/>
  </p:clrMapOvr>
  <p:transition>
    <p:fade/>
  </p:transition>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778DA-D660-EC96-175C-A80B9EC3E10E}"/>
              </a:ext>
            </a:extLst>
          </p:cNvPr>
          <p:cNvSpPr>
            <a:spLocks noGrp="1"/>
          </p:cNvSpPr>
          <p:nvPr>
            <p:ph type="title"/>
          </p:nvPr>
        </p:nvSpPr>
        <p:spPr>
          <a:xfrm>
            <a:off x="269240" y="289511"/>
            <a:ext cx="11655840" cy="553998"/>
          </a:xfrm>
        </p:spPr>
        <p:txBody>
          <a:bodyPr/>
          <a:lstStyle/>
          <a:p>
            <a:r>
              <a:rPr lang="en-US" dirty="0"/>
              <a:t>Bulk load data with Azure Synapse Analytics</a:t>
            </a:r>
          </a:p>
        </p:txBody>
      </p:sp>
      <p:sp>
        <p:nvSpPr>
          <p:cNvPr id="3" name="Text Placeholder 2">
            <a:extLst>
              <a:ext uri="{FF2B5EF4-FFF2-40B4-BE49-F238E27FC236}">
                <a16:creationId xmlns:a16="http://schemas.microsoft.com/office/drawing/2014/main" id="{35FF025C-0CFA-5589-275F-7F63E169AF15}"/>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3165B9F7-53B8-A11D-96B7-A6678A7B3843}"/>
              </a:ext>
            </a:extLst>
          </p:cNvPr>
          <p:cNvPicPr>
            <a:picLocks noChangeAspect="1"/>
          </p:cNvPicPr>
          <p:nvPr/>
        </p:nvPicPr>
        <p:blipFill>
          <a:blip r:embed="rId2"/>
          <a:stretch>
            <a:fillRect/>
          </a:stretch>
        </p:blipFill>
        <p:spPr>
          <a:xfrm>
            <a:off x="0" y="967032"/>
            <a:ext cx="9023814" cy="3302170"/>
          </a:xfrm>
          <a:prstGeom prst="rect">
            <a:avLst/>
          </a:prstGeom>
        </p:spPr>
      </p:pic>
      <p:pic>
        <p:nvPicPr>
          <p:cNvPr id="7" name="Picture 6">
            <a:extLst>
              <a:ext uri="{FF2B5EF4-FFF2-40B4-BE49-F238E27FC236}">
                <a16:creationId xmlns:a16="http://schemas.microsoft.com/office/drawing/2014/main" id="{34726A8F-2D44-6E4F-16EF-7D8EE1997796}"/>
              </a:ext>
            </a:extLst>
          </p:cNvPr>
          <p:cNvPicPr>
            <a:picLocks noChangeAspect="1"/>
          </p:cNvPicPr>
          <p:nvPr/>
        </p:nvPicPr>
        <p:blipFill>
          <a:blip r:embed="rId3"/>
          <a:stretch>
            <a:fillRect/>
          </a:stretch>
        </p:blipFill>
        <p:spPr>
          <a:xfrm>
            <a:off x="2710963" y="2292115"/>
            <a:ext cx="9481037" cy="4565885"/>
          </a:xfrm>
          <a:prstGeom prst="rect">
            <a:avLst/>
          </a:prstGeom>
          <a:ln w="28575">
            <a:solidFill>
              <a:schemeClr val="bg1"/>
            </a:solidFill>
          </a:ln>
        </p:spPr>
      </p:pic>
    </p:spTree>
    <p:extLst>
      <p:ext uri="{BB962C8B-B14F-4D97-AF65-F5344CB8AC3E}">
        <p14:creationId xmlns:p14="http://schemas.microsoft.com/office/powerpoint/2010/main" val="318251975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TextBox 332">
            <a:extLst>
              <a:ext uri="{FF2B5EF4-FFF2-40B4-BE49-F238E27FC236}">
                <a16:creationId xmlns:a16="http://schemas.microsoft.com/office/drawing/2014/main" id="{AC70D3CE-C8E5-6A8B-20C2-78B6D2C50DD1}"/>
              </a:ext>
            </a:extLst>
          </p:cNvPr>
          <p:cNvSpPr txBox="1"/>
          <p:nvPr/>
        </p:nvSpPr>
        <p:spPr>
          <a:xfrm>
            <a:off x="165005" y="190317"/>
            <a:ext cx="5563063" cy="523220"/>
          </a:xfrm>
          <a:prstGeom prst="rect">
            <a:avLst/>
          </a:prstGeom>
          <a:noFill/>
        </p:spPr>
        <p:txBody>
          <a:bodyPr wrap="square">
            <a:spAutoFit/>
          </a:bodyPr>
          <a:lstStyle/>
          <a:p>
            <a:r>
              <a:rPr lang="en-US" sz="2800" spc="-50" dirty="0">
                <a:ln w="3175">
                  <a:noFill/>
                </a:ln>
                <a:latin typeface="+mj-lt"/>
                <a:cs typeface="Segoe UI" panose="020B0502040204020203" pitchFamily="34" charset="0"/>
              </a:rPr>
              <a:t>User Interface</a:t>
            </a:r>
          </a:p>
        </p:txBody>
      </p:sp>
      <p:pic>
        <p:nvPicPr>
          <p:cNvPr id="5" name="Picture 4">
            <a:extLst>
              <a:ext uri="{FF2B5EF4-FFF2-40B4-BE49-F238E27FC236}">
                <a16:creationId xmlns:a16="http://schemas.microsoft.com/office/drawing/2014/main" id="{FAB0BAEC-3FB2-5EEB-609B-C85630D0BC0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8156" y="818662"/>
            <a:ext cx="8008028" cy="3725488"/>
          </a:xfrm>
          <a:prstGeom prst="rect">
            <a:avLst/>
          </a:prstGeom>
        </p:spPr>
      </p:pic>
      <p:pic>
        <p:nvPicPr>
          <p:cNvPr id="4" name="Picture 3">
            <a:extLst>
              <a:ext uri="{FF2B5EF4-FFF2-40B4-BE49-F238E27FC236}">
                <a16:creationId xmlns:a16="http://schemas.microsoft.com/office/drawing/2014/main" id="{B86959C3-3463-0849-1E63-5CAA6DD47EF6}"/>
              </a:ext>
            </a:extLst>
          </p:cNvPr>
          <p:cNvPicPr>
            <a:picLocks noChangeAspect="1"/>
          </p:cNvPicPr>
          <p:nvPr/>
        </p:nvPicPr>
        <p:blipFill>
          <a:blip r:embed="rId4"/>
          <a:stretch>
            <a:fillRect/>
          </a:stretch>
        </p:blipFill>
        <p:spPr>
          <a:xfrm>
            <a:off x="6932720" y="3213479"/>
            <a:ext cx="4629388" cy="2863997"/>
          </a:xfrm>
          <a:prstGeom prst="rect">
            <a:avLst/>
          </a:prstGeom>
          <a:ln>
            <a:solidFill>
              <a:schemeClr val="bg1"/>
            </a:solidFill>
          </a:ln>
        </p:spPr>
      </p:pic>
    </p:spTree>
    <p:extLst>
      <p:ext uri="{BB962C8B-B14F-4D97-AF65-F5344CB8AC3E}">
        <p14:creationId xmlns:p14="http://schemas.microsoft.com/office/powerpoint/2010/main" val="182151470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DF2DBD9-0167-83A6-6967-EF39C87765CD}"/>
              </a:ext>
            </a:extLst>
          </p:cNvPr>
          <p:cNvGraphicFramePr>
            <a:graphicFrameLocks noGrp="1"/>
          </p:cNvGraphicFramePr>
          <p:nvPr>
            <p:extLst>
              <p:ext uri="{D42A27DB-BD31-4B8C-83A1-F6EECF244321}">
                <p14:modId xmlns:p14="http://schemas.microsoft.com/office/powerpoint/2010/main" val="3352060264"/>
              </p:ext>
            </p:extLst>
          </p:nvPr>
        </p:nvGraphicFramePr>
        <p:xfrm>
          <a:off x="271252" y="713537"/>
          <a:ext cx="11649495" cy="6007864"/>
        </p:xfrm>
        <a:graphic>
          <a:graphicData uri="http://schemas.openxmlformats.org/drawingml/2006/table">
            <a:tbl>
              <a:tblPr firstRow="1" bandRow="1">
                <a:tableStyleId>{073A0DAA-6AF3-43AB-8588-CEC1D06C72B9}</a:tableStyleId>
              </a:tblPr>
              <a:tblGrid>
                <a:gridCol w="2065547">
                  <a:extLst>
                    <a:ext uri="{9D8B030D-6E8A-4147-A177-3AD203B41FA5}">
                      <a16:colId xmlns:a16="http://schemas.microsoft.com/office/drawing/2014/main" val="1507969222"/>
                    </a:ext>
                  </a:extLst>
                </a:gridCol>
                <a:gridCol w="2363637">
                  <a:extLst>
                    <a:ext uri="{9D8B030D-6E8A-4147-A177-3AD203B41FA5}">
                      <a16:colId xmlns:a16="http://schemas.microsoft.com/office/drawing/2014/main" val="1842322695"/>
                    </a:ext>
                  </a:extLst>
                </a:gridCol>
                <a:gridCol w="7220311">
                  <a:extLst>
                    <a:ext uri="{9D8B030D-6E8A-4147-A177-3AD203B41FA5}">
                      <a16:colId xmlns:a16="http://schemas.microsoft.com/office/drawing/2014/main" val="2565955563"/>
                    </a:ext>
                  </a:extLst>
                </a:gridCol>
              </a:tblGrid>
              <a:tr h="717932">
                <a:tc>
                  <a:txBody>
                    <a:bodyPr/>
                    <a:lstStyle/>
                    <a:p>
                      <a:pPr algn="ctr"/>
                      <a:r>
                        <a:rPr lang="en-US" dirty="0"/>
                        <a:t>Container</a:t>
                      </a:r>
                    </a:p>
                  </a:txBody>
                  <a:tcPr anchor="ctr"/>
                </a:tc>
                <a:tc>
                  <a:txBody>
                    <a:bodyPr/>
                    <a:lstStyle/>
                    <a:p>
                      <a:pPr algn="ctr"/>
                      <a:r>
                        <a:rPr lang="en-US" dirty="0"/>
                        <a:t>Partition Key</a:t>
                      </a:r>
                    </a:p>
                  </a:txBody>
                  <a:tcPr anchor="ctr"/>
                </a:tc>
                <a:tc>
                  <a:txBody>
                    <a:bodyPr/>
                    <a:lstStyle/>
                    <a:p>
                      <a:pPr algn="ctr"/>
                      <a:r>
                        <a:rPr lang="en-US" dirty="0"/>
                        <a:t>Details</a:t>
                      </a:r>
                    </a:p>
                  </a:txBody>
                  <a:tcPr anchor="ctr"/>
                </a:tc>
                <a:extLst>
                  <a:ext uri="{0D108BD9-81ED-4DB2-BD59-A6C34878D82A}">
                    <a16:rowId xmlns:a16="http://schemas.microsoft.com/office/drawing/2014/main" val="401722718"/>
                  </a:ext>
                </a:extLst>
              </a:tr>
              <a:tr h="717932">
                <a:tc>
                  <a:txBody>
                    <a:bodyPr/>
                    <a:lstStyle/>
                    <a:p>
                      <a:r>
                        <a:rPr lang="en-US" b="1" dirty="0"/>
                        <a:t>Adjudicator</a:t>
                      </a:r>
                    </a:p>
                  </a:txBody>
                  <a:tcPr anchor="ctr"/>
                </a:tc>
                <a:tc>
                  <a:txBody>
                    <a:bodyPr/>
                    <a:lstStyle/>
                    <a:p>
                      <a:r>
                        <a:rPr lang="en-US" b="1" dirty="0"/>
                        <a:t>/</a:t>
                      </a:r>
                      <a:r>
                        <a:rPr lang="en-US" b="1" dirty="0" err="1"/>
                        <a:t>adjudicatorId</a:t>
                      </a:r>
                      <a:endParaRPr lang="en-US" b="1" dirty="0"/>
                    </a:p>
                  </a:txBody>
                  <a:tcPr anchor="ctr"/>
                </a:tc>
                <a:tc>
                  <a:txBody>
                    <a:bodyPr/>
                    <a:lstStyle/>
                    <a:p>
                      <a:r>
                        <a:rPr lang="en-US" dirty="0"/>
                        <a:t>Adjudicator documents as well as Claim Header documents that are replicated to this container provide efficient access to Adjudicator and related Claim Header documents by filtering on </a:t>
                      </a:r>
                      <a:r>
                        <a:rPr lang="en-US" b="1" dirty="0" err="1"/>
                        <a:t>adjudicatorId</a:t>
                      </a:r>
                      <a:endParaRPr lang="en-US" b="1" dirty="0"/>
                    </a:p>
                  </a:txBody>
                  <a:tcPr anchor="ctr"/>
                </a:tc>
                <a:extLst>
                  <a:ext uri="{0D108BD9-81ED-4DB2-BD59-A6C34878D82A}">
                    <a16:rowId xmlns:a16="http://schemas.microsoft.com/office/drawing/2014/main" val="230661279"/>
                  </a:ext>
                </a:extLst>
              </a:tr>
              <a:tr h="717932">
                <a:tc>
                  <a:txBody>
                    <a:bodyPr/>
                    <a:lstStyle/>
                    <a:p>
                      <a:r>
                        <a:rPr lang="en-US" b="1" dirty="0"/>
                        <a:t>Claim</a:t>
                      </a:r>
                    </a:p>
                  </a:txBody>
                  <a:tcPr anchor="ctr"/>
                </a:tc>
                <a:tc>
                  <a:txBody>
                    <a:bodyPr/>
                    <a:lstStyle/>
                    <a:p>
                      <a:r>
                        <a:rPr lang="en-US" b="1" dirty="0"/>
                        <a:t>/</a:t>
                      </a:r>
                      <a:r>
                        <a:rPr lang="en-US" b="1" dirty="0" err="1"/>
                        <a:t>claimId</a:t>
                      </a:r>
                      <a:endParaRPr lang="en-US" b="1" dirty="0"/>
                    </a:p>
                  </a:txBody>
                  <a:tcPr anchor="ctr"/>
                </a:tc>
                <a:tc>
                  <a:txBody>
                    <a:bodyPr/>
                    <a:lstStyle/>
                    <a:p>
                      <a:r>
                        <a:rPr lang="en-US" dirty="0"/>
                        <a:t>Claim Header and Claim Detail records ingested into this container. Lookups for Claim Detail records occur within this container. Claim Header and Claim Detail records both filtered by </a:t>
                      </a:r>
                      <a:r>
                        <a:rPr lang="en-US" b="1" dirty="0" err="1"/>
                        <a:t>claimId</a:t>
                      </a:r>
                      <a:endParaRPr lang="en-US" b="1" dirty="0"/>
                    </a:p>
                  </a:txBody>
                  <a:tcPr anchor="ctr"/>
                </a:tc>
                <a:extLst>
                  <a:ext uri="{0D108BD9-81ED-4DB2-BD59-A6C34878D82A}">
                    <a16:rowId xmlns:a16="http://schemas.microsoft.com/office/drawing/2014/main" val="3346519934"/>
                  </a:ext>
                </a:extLst>
              </a:tr>
              <a:tr h="717932">
                <a:tc>
                  <a:txBody>
                    <a:bodyPr/>
                    <a:lstStyle/>
                    <a:p>
                      <a:r>
                        <a:rPr lang="en-US" b="1" dirty="0" err="1"/>
                        <a:t>ClaimProcedure</a:t>
                      </a:r>
                      <a:endParaRPr lang="en-US" b="1" dirty="0"/>
                    </a:p>
                  </a:txBody>
                  <a:tcPr anchor="ctr"/>
                </a:tc>
                <a:tc>
                  <a:txBody>
                    <a:bodyPr/>
                    <a:lstStyle/>
                    <a:p>
                      <a:r>
                        <a:rPr lang="en-US" b="1" dirty="0"/>
                        <a:t>/code</a:t>
                      </a:r>
                    </a:p>
                  </a:txBody>
                  <a:tcPr anchor="ctr"/>
                </a:tc>
                <a:tc>
                  <a:txBody>
                    <a:bodyPr/>
                    <a:lstStyle/>
                    <a:p>
                      <a:r>
                        <a:rPr lang="en-US" dirty="0"/>
                        <a:t>Reference/lookup data for claim procedures. Both the </a:t>
                      </a:r>
                      <a:r>
                        <a:rPr lang="en-US" b="1" dirty="0"/>
                        <a:t>id</a:t>
                      </a:r>
                      <a:r>
                        <a:rPr lang="en-US" dirty="0"/>
                        <a:t> and </a:t>
                      </a:r>
                      <a:r>
                        <a:rPr lang="en-US" b="1" dirty="0"/>
                        <a:t>code</a:t>
                      </a:r>
                      <a:r>
                        <a:rPr lang="en-US" dirty="0"/>
                        <a:t> fields share the same value for efficient point lookups and high cardinality</a:t>
                      </a:r>
                    </a:p>
                  </a:txBody>
                  <a:tcPr anchor="ctr"/>
                </a:tc>
                <a:extLst>
                  <a:ext uri="{0D108BD9-81ED-4DB2-BD59-A6C34878D82A}">
                    <a16:rowId xmlns:a16="http://schemas.microsoft.com/office/drawing/2014/main" val="1169768422"/>
                  </a:ext>
                </a:extLst>
              </a:tr>
              <a:tr h="717932">
                <a:tc>
                  <a:txBody>
                    <a:bodyPr/>
                    <a:lstStyle/>
                    <a:p>
                      <a:r>
                        <a:rPr lang="en-US" b="1" dirty="0"/>
                        <a:t>Member</a:t>
                      </a:r>
                    </a:p>
                  </a:txBody>
                  <a:tcPr anchor="ctr"/>
                </a:tc>
                <a:tc>
                  <a:txBody>
                    <a:bodyPr/>
                    <a:lstStyle/>
                    <a:p>
                      <a:r>
                        <a:rPr lang="en-US" b="1" dirty="0"/>
                        <a:t>/</a:t>
                      </a:r>
                      <a:r>
                        <a:rPr lang="en-US" b="1" dirty="0" err="1"/>
                        <a:t>memberId</a:t>
                      </a:r>
                      <a:endParaRPr lang="en-US" b="1" dirty="0"/>
                    </a:p>
                  </a:txBody>
                  <a:tcPr anchor="ctr"/>
                </a:tc>
                <a:tc>
                  <a:txBody>
                    <a:bodyPr/>
                    <a:lstStyle/>
                    <a:p>
                      <a:r>
                        <a:rPr lang="en-US" dirty="0"/>
                        <a:t>Member, Coverage, and Claim Header documents that are replicated to this container provide efficient access to Member, Coverage, and related Claim Header documents by filtering on </a:t>
                      </a:r>
                      <a:r>
                        <a:rPr lang="en-US" b="1" dirty="0" err="1"/>
                        <a:t>memberId</a:t>
                      </a:r>
                      <a:endParaRPr lang="en-US" b="1" dirty="0"/>
                    </a:p>
                  </a:txBody>
                  <a:tcPr anchor="ctr"/>
                </a:tc>
                <a:extLst>
                  <a:ext uri="{0D108BD9-81ED-4DB2-BD59-A6C34878D82A}">
                    <a16:rowId xmlns:a16="http://schemas.microsoft.com/office/drawing/2014/main" val="52044124"/>
                  </a:ext>
                </a:extLst>
              </a:tr>
              <a:tr h="717932">
                <a:tc>
                  <a:txBody>
                    <a:bodyPr/>
                    <a:lstStyle/>
                    <a:p>
                      <a:r>
                        <a:rPr lang="en-US" b="1" dirty="0"/>
                        <a:t>Payer</a:t>
                      </a:r>
                    </a:p>
                  </a:txBody>
                  <a:tcPr anchor="ctr"/>
                </a:tc>
                <a:tc>
                  <a:txBody>
                    <a:bodyPr/>
                    <a:lstStyle/>
                    <a:p>
                      <a:r>
                        <a:rPr lang="en-US" b="1" dirty="0"/>
                        <a:t>/</a:t>
                      </a:r>
                      <a:r>
                        <a:rPr lang="en-US" b="1" dirty="0" err="1"/>
                        <a:t>payerId</a:t>
                      </a:r>
                      <a:endParaRPr lang="en-US" b="1" dirty="0"/>
                    </a:p>
                  </a:txBody>
                  <a:tcPr anchor="ct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Reference/lookup data for payers. Both the </a:t>
                      </a:r>
                      <a:r>
                        <a:rPr lang="en-US" b="1" dirty="0"/>
                        <a:t>id</a:t>
                      </a:r>
                      <a:r>
                        <a:rPr lang="en-US" dirty="0"/>
                        <a:t> and </a:t>
                      </a:r>
                      <a:r>
                        <a:rPr lang="en-US" b="1" dirty="0" err="1"/>
                        <a:t>payerId</a:t>
                      </a:r>
                      <a:r>
                        <a:rPr lang="en-US" dirty="0"/>
                        <a:t> fields share the same value for efficient point lookups and high cardinality</a:t>
                      </a:r>
                    </a:p>
                  </a:txBody>
                  <a:tcPr anchor="ctr"/>
                </a:tc>
                <a:extLst>
                  <a:ext uri="{0D108BD9-81ED-4DB2-BD59-A6C34878D82A}">
                    <a16:rowId xmlns:a16="http://schemas.microsoft.com/office/drawing/2014/main" val="2303035466"/>
                  </a:ext>
                </a:extLst>
              </a:tr>
              <a:tr h="717932">
                <a:tc>
                  <a:txBody>
                    <a:bodyPr/>
                    <a:lstStyle/>
                    <a:p>
                      <a:r>
                        <a:rPr lang="en-US" b="1" dirty="0"/>
                        <a:t>Provider</a:t>
                      </a:r>
                    </a:p>
                  </a:txBody>
                  <a:tcPr anchor="ctr"/>
                </a:tc>
                <a:tc>
                  <a:txBody>
                    <a:bodyPr/>
                    <a:lstStyle/>
                    <a:p>
                      <a:r>
                        <a:rPr lang="en-US" b="1" dirty="0"/>
                        <a:t>/</a:t>
                      </a:r>
                      <a:r>
                        <a:rPr lang="en-US" b="1" dirty="0" err="1"/>
                        <a:t>providerId</a:t>
                      </a:r>
                      <a:endParaRPr lang="en-US" b="1" dirty="0"/>
                    </a:p>
                  </a:txBody>
                  <a:tcPr anchor="ct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Reference/lookup data for providers. Both the </a:t>
                      </a:r>
                      <a:r>
                        <a:rPr lang="en-US" b="1" dirty="0"/>
                        <a:t>id</a:t>
                      </a:r>
                      <a:r>
                        <a:rPr lang="en-US" dirty="0"/>
                        <a:t> and </a:t>
                      </a:r>
                      <a:r>
                        <a:rPr lang="en-US" b="1" dirty="0" err="1"/>
                        <a:t>providerId</a:t>
                      </a:r>
                      <a:r>
                        <a:rPr lang="en-US" dirty="0"/>
                        <a:t> fields share the same value for efficient point lookups and high cardinality</a:t>
                      </a:r>
                    </a:p>
                  </a:txBody>
                  <a:tcPr anchor="ctr"/>
                </a:tc>
                <a:extLst>
                  <a:ext uri="{0D108BD9-81ED-4DB2-BD59-A6C34878D82A}">
                    <a16:rowId xmlns:a16="http://schemas.microsoft.com/office/drawing/2014/main" val="3337828437"/>
                  </a:ext>
                </a:extLst>
              </a:tr>
            </a:tbl>
          </a:graphicData>
        </a:graphic>
      </p:graphicFrame>
      <p:sp>
        <p:nvSpPr>
          <p:cNvPr id="3" name="TextBox 2">
            <a:extLst>
              <a:ext uri="{FF2B5EF4-FFF2-40B4-BE49-F238E27FC236}">
                <a16:creationId xmlns:a16="http://schemas.microsoft.com/office/drawing/2014/main" id="{F0FD6F51-B800-5BEF-55F3-2FE43CA241A8}"/>
              </a:ext>
            </a:extLst>
          </p:cNvPr>
          <p:cNvSpPr txBox="1"/>
          <p:nvPr/>
        </p:nvSpPr>
        <p:spPr>
          <a:xfrm>
            <a:off x="165005" y="190317"/>
            <a:ext cx="10488618" cy="523220"/>
          </a:xfrm>
          <a:prstGeom prst="rect">
            <a:avLst/>
          </a:prstGeom>
          <a:noFill/>
        </p:spPr>
        <p:txBody>
          <a:bodyPr wrap="square">
            <a:spAutoFit/>
          </a:bodyPr>
          <a:lstStyle/>
          <a:p>
            <a:r>
              <a:rPr lang="en-US" sz="2800" spc="-50" dirty="0">
                <a:ln w="3175">
                  <a:noFill/>
                </a:ln>
                <a:latin typeface="+mj-lt"/>
                <a:cs typeface="Segoe UI" panose="020B0502040204020203" pitchFamily="34" charset="0"/>
              </a:rPr>
              <a:t>Azure Cosmos DB container partition keys</a:t>
            </a:r>
          </a:p>
        </p:txBody>
      </p:sp>
    </p:spTree>
    <p:extLst>
      <p:ext uri="{BB962C8B-B14F-4D97-AF65-F5344CB8AC3E}">
        <p14:creationId xmlns:p14="http://schemas.microsoft.com/office/powerpoint/2010/main" val="1651856455"/>
      </p:ext>
    </p:extLst>
  </p:cSld>
  <p:clrMapOvr>
    <a:masterClrMapping/>
  </p:clrMapOvr>
  <p:transition>
    <p:fade/>
  </p:transition>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882D0F-56D5-55F6-5BE4-47E166CA8F06}"/>
              </a:ext>
            </a:extLst>
          </p:cNvPr>
          <p:cNvSpPr>
            <a:spLocks noGrp="1"/>
          </p:cNvSpPr>
          <p:nvPr>
            <p:ph type="title"/>
          </p:nvPr>
        </p:nvSpPr>
        <p:spPr/>
        <p:txBody>
          <a:bodyPr/>
          <a:lstStyle/>
          <a:p>
            <a:r>
              <a:rPr lang="en-US" dirty="0"/>
              <a:t>Live code walk through</a:t>
            </a:r>
          </a:p>
        </p:txBody>
      </p:sp>
      <p:sp>
        <p:nvSpPr>
          <p:cNvPr id="5" name="Subtitle 4">
            <a:extLst>
              <a:ext uri="{FF2B5EF4-FFF2-40B4-BE49-F238E27FC236}">
                <a16:creationId xmlns:a16="http://schemas.microsoft.com/office/drawing/2014/main" id="{91027809-CF63-63C7-C029-9CDA40A7072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2331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5C2B02-BC41-A7B2-8A5B-BC9B93E1166A}"/>
              </a:ext>
            </a:extLst>
          </p:cNvPr>
          <p:cNvSpPr>
            <a:spLocks noGrp="1"/>
          </p:cNvSpPr>
          <p:nvPr>
            <p:ph type="title"/>
          </p:nvPr>
        </p:nvSpPr>
        <p:spPr/>
        <p:txBody>
          <a:bodyPr/>
          <a:lstStyle/>
          <a:p>
            <a:r>
              <a:rPr lang="en-US" dirty="0"/>
              <a:t>Additional Resources</a:t>
            </a:r>
          </a:p>
        </p:txBody>
      </p:sp>
      <p:sp>
        <p:nvSpPr>
          <p:cNvPr id="5" name="Content Placeholder 4">
            <a:extLst>
              <a:ext uri="{FF2B5EF4-FFF2-40B4-BE49-F238E27FC236}">
                <a16:creationId xmlns:a16="http://schemas.microsoft.com/office/drawing/2014/main" id="{0A7F3B31-CF9C-BB97-D2A0-74C663296FE8}"/>
              </a:ext>
            </a:extLst>
          </p:cNvPr>
          <p:cNvSpPr>
            <a:spLocks noGrp="1"/>
          </p:cNvSpPr>
          <p:nvPr>
            <p:ph sz="quarter" idx="10"/>
          </p:nvPr>
        </p:nvSpPr>
        <p:spPr>
          <a:xfrm>
            <a:off x="584200" y="1176020"/>
            <a:ext cx="11018838" cy="5515356"/>
          </a:xfrm>
        </p:spPr>
        <p:txBody>
          <a:bodyPr/>
          <a:lstStyle/>
          <a:p>
            <a:r>
              <a:rPr lang="en-US" dirty="0"/>
              <a:t>Solution Repository:</a:t>
            </a:r>
          </a:p>
          <a:p>
            <a:pPr marL="0" indent="0">
              <a:buNone/>
            </a:pPr>
            <a:r>
              <a:rPr lang="en-US" dirty="0"/>
              <a:t>     </a:t>
            </a:r>
            <a:r>
              <a:rPr lang="en-US" dirty="0">
                <a:hlinkClick r:id="rId2"/>
              </a:rPr>
              <a:t>github.com/Azure/Build-Modern-AI-Apps</a:t>
            </a:r>
            <a:r>
              <a:rPr lang="en-US" dirty="0"/>
              <a:t> </a:t>
            </a:r>
          </a:p>
          <a:p>
            <a:r>
              <a:rPr lang="en-US" dirty="0"/>
              <a:t>Azure OpenAI:</a:t>
            </a:r>
          </a:p>
          <a:p>
            <a:pPr marL="0" indent="0">
              <a:buNone/>
            </a:pPr>
            <a:r>
              <a:rPr lang="en-US" dirty="0"/>
              <a:t>      </a:t>
            </a:r>
            <a:r>
              <a:rPr lang="en-US" dirty="0">
                <a:hlinkClick r:id="rId3"/>
              </a:rPr>
              <a:t>learn.microsoft.com/azure/ai-services/</a:t>
            </a:r>
            <a:r>
              <a:rPr lang="en-US" dirty="0" err="1">
                <a:hlinkClick r:id="rId3"/>
              </a:rPr>
              <a:t>openai</a:t>
            </a:r>
            <a:r>
              <a:rPr lang="en-US" dirty="0">
                <a:hlinkClick r:id="rId3"/>
              </a:rPr>
              <a:t>/overview</a:t>
            </a:r>
            <a:r>
              <a:rPr lang="en-US" dirty="0"/>
              <a:t> </a:t>
            </a:r>
          </a:p>
          <a:p>
            <a:r>
              <a:rPr lang="en-US" dirty="0"/>
              <a:t>Azure Cosmos DB Best Practices for Scaling:</a:t>
            </a:r>
          </a:p>
          <a:p>
            <a:pPr marL="0" indent="0">
              <a:buNone/>
            </a:pPr>
            <a:r>
              <a:rPr lang="en-US" dirty="0"/>
              <a:t>      </a:t>
            </a:r>
            <a:r>
              <a:rPr lang="en-US" dirty="0">
                <a:hlinkClick r:id="rId4"/>
              </a:rPr>
              <a:t>learn.microsoft.com/azure/cosmos-</a:t>
            </a:r>
            <a:r>
              <a:rPr lang="en-US" dirty="0" err="1">
                <a:hlinkClick r:id="rId4"/>
              </a:rPr>
              <a:t>db</a:t>
            </a:r>
            <a:r>
              <a:rPr lang="en-US" dirty="0">
                <a:hlinkClick r:id="rId4"/>
              </a:rPr>
              <a:t>/scaling-provisioned-throughput-best-practices</a:t>
            </a:r>
            <a:endParaRPr lang="en-US" dirty="0"/>
          </a:p>
          <a:p>
            <a:r>
              <a:rPr lang="en-US" dirty="0"/>
              <a:t>Semantic Kernel:</a:t>
            </a:r>
          </a:p>
          <a:p>
            <a:pPr marL="0" indent="0">
              <a:buNone/>
            </a:pPr>
            <a:r>
              <a:rPr lang="en-US" dirty="0"/>
              <a:t>      </a:t>
            </a:r>
            <a:r>
              <a:rPr lang="en-US" dirty="0">
                <a:hlinkClick r:id="rId5"/>
              </a:rPr>
              <a:t>learn.microsoft.com/semantic-kernel/overview/</a:t>
            </a:r>
            <a:r>
              <a:rPr lang="en-US" dirty="0"/>
              <a:t> </a:t>
            </a:r>
          </a:p>
          <a:p>
            <a:r>
              <a:rPr lang="en-US" dirty="0"/>
              <a:t>Azure Container Apps:</a:t>
            </a:r>
          </a:p>
          <a:p>
            <a:pPr marL="0" indent="0">
              <a:buNone/>
            </a:pPr>
            <a:r>
              <a:rPr lang="en-US" dirty="0"/>
              <a:t>      </a:t>
            </a:r>
            <a:r>
              <a:rPr lang="en-US" dirty="0">
                <a:hlinkClick r:id="rId6"/>
              </a:rPr>
              <a:t>learn.microsoft.com/azure/container-apps/overview</a:t>
            </a:r>
            <a:r>
              <a:rPr lang="en-US" dirty="0"/>
              <a:t> </a:t>
            </a:r>
          </a:p>
        </p:txBody>
      </p:sp>
    </p:spTree>
    <p:extLst>
      <p:ext uri="{BB962C8B-B14F-4D97-AF65-F5344CB8AC3E}">
        <p14:creationId xmlns:p14="http://schemas.microsoft.com/office/powerpoint/2010/main" val="36603582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2177-4DE1-4377-A479-B793D8C4925F}"/>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50489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4B6331-884D-4659-A249-58AAA9D5F671}"/>
              </a:ext>
            </a:extLst>
          </p:cNvPr>
          <p:cNvSpPr txBox="1"/>
          <p:nvPr/>
        </p:nvSpPr>
        <p:spPr>
          <a:xfrm>
            <a:off x="1960798" y="2745660"/>
            <a:ext cx="7747471" cy="707886"/>
          </a:xfrm>
          <a:prstGeom prst="rect">
            <a:avLst/>
          </a:prstGeom>
          <a:noFill/>
        </p:spPr>
        <p:txBody>
          <a:bodyPr wrap="square">
            <a:spAutoFit/>
          </a:bodyPr>
          <a:lstStyle/>
          <a:p>
            <a:r>
              <a:rPr lang="en-US" sz="2000" dirty="0">
                <a:solidFill>
                  <a:prstClr val="white"/>
                </a:solidFill>
                <a:latin typeface="Segoe UI Semilight"/>
              </a:rPr>
              <a:t>Are a category of solutions that include medical, home, and auto insurance applications.</a:t>
            </a:r>
          </a:p>
        </p:txBody>
      </p:sp>
      <p:sp>
        <p:nvSpPr>
          <p:cNvPr id="9" name="TextBox 8">
            <a:extLst>
              <a:ext uri="{FF2B5EF4-FFF2-40B4-BE49-F238E27FC236}">
                <a16:creationId xmlns:a16="http://schemas.microsoft.com/office/drawing/2014/main" id="{264981F1-3CD8-431A-90FB-DC5A6BF42DDE}"/>
              </a:ext>
            </a:extLst>
          </p:cNvPr>
          <p:cNvSpPr txBox="1"/>
          <p:nvPr/>
        </p:nvSpPr>
        <p:spPr>
          <a:xfrm>
            <a:off x="9763540" y="373527"/>
            <a:ext cx="2428460" cy="430887"/>
          </a:xfrm>
          <a:prstGeom prst="rect">
            <a:avLst/>
          </a:prstGeom>
          <a:noFill/>
        </p:spPr>
        <p:txBody>
          <a:bodyPr wrap="square">
            <a:spAutoFit/>
          </a:bodyPr>
          <a:lstStyle/>
          <a:p>
            <a:pPr algn="ctr"/>
            <a:r>
              <a:rPr lang="en-US" sz="2200" b="1">
                <a:solidFill>
                  <a:schemeClr val="bg1"/>
                </a:solidFill>
              </a:rPr>
              <a:t>Technologies</a:t>
            </a:r>
          </a:p>
        </p:txBody>
      </p:sp>
      <p:sp>
        <p:nvSpPr>
          <p:cNvPr id="11" name="TextBox 10">
            <a:extLst>
              <a:ext uri="{FF2B5EF4-FFF2-40B4-BE49-F238E27FC236}">
                <a16:creationId xmlns:a16="http://schemas.microsoft.com/office/drawing/2014/main" id="{61F779EE-1EE5-4542-924F-21D9918B86AF}"/>
              </a:ext>
            </a:extLst>
          </p:cNvPr>
          <p:cNvSpPr txBox="1"/>
          <p:nvPr/>
        </p:nvSpPr>
        <p:spPr>
          <a:xfrm>
            <a:off x="9763539" y="1218906"/>
            <a:ext cx="2428460" cy="5078313"/>
          </a:xfrm>
          <a:prstGeom prst="rect">
            <a:avLst/>
          </a:prstGeom>
          <a:noFill/>
        </p:spPr>
        <p:txBody>
          <a:bodyPr wrap="square">
            <a:spAutoFit/>
          </a:bodyPr>
          <a:lstStyle/>
          <a:p>
            <a:pPr marL="404812" indent="-285750">
              <a:buClr>
                <a:srgbClr val="2176BC"/>
              </a:buClr>
              <a:buSzPct val="111000"/>
              <a:buFont typeface="Segoe UI" panose="020B0502040204020203" pitchFamily="34" charset="0"/>
              <a:buChar char="○"/>
            </a:pPr>
            <a:r>
              <a:rPr lang="en-US" dirty="0">
                <a:solidFill>
                  <a:schemeClr val="bg1"/>
                </a:solidFill>
              </a:rPr>
              <a:t>Azure Cosmos DB</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OpenAI Service</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Semantic Kernel</a:t>
            </a:r>
            <a:br>
              <a:rPr lang="en-US" dirty="0">
                <a:solidFill>
                  <a:schemeClr val="bg1"/>
                </a:solidFill>
              </a:rPr>
            </a:b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Container Apps</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Event Hubs</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Static Website</a:t>
            </a:r>
          </a:p>
          <a:p>
            <a:pPr marL="119062">
              <a:buClr>
                <a:srgbClr val="2176BC"/>
              </a:buClr>
              <a:buSzPct val="111000"/>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Storage</a:t>
            </a:r>
          </a:p>
          <a:p>
            <a:pPr marL="119062">
              <a:buClr>
                <a:srgbClr val="2176BC"/>
              </a:buClr>
              <a:buSzPct val="111000"/>
            </a:pPr>
            <a:endParaRPr lang="en-US" dirty="0">
              <a:solidFill>
                <a:schemeClr val="bg1"/>
              </a:solidFill>
            </a:endParaRPr>
          </a:p>
          <a:p>
            <a:pPr marL="119062">
              <a:buClr>
                <a:srgbClr val="2176BC"/>
              </a:buClr>
              <a:buSzPct val="111000"/>
            </a:pPr>
            <a:endParaRPr lang="en-US" dirty="0">
              <a:solidFill>
                <a:schemeClr val="bg1"/>
              </a:solidFill>
            </a:endParaRPr>
          </a:p>
        </p:txBody>
      </p:sp>
      <p:cxnSp>
        <p:nvCxnSpPr>
          <p:cNvPr id="13" name="Straight Connector 12">
            <a:extLst>
              <a:ext uri="{FF2B5EF4-FFF2-40B4-BE49-F238E27FC236}">
                <a16:creationId xmlns:a16="http://schemas.microsoft.com/office/drawing/2014/main" id="{1521A934-F052-44EA-9D79-E835CBFE86DA}"/>
              </a:ext>
            </a:extLst>
          </p:cNvPr>
          <p:cNvCxnSpPr/>
          <p:nvPr/>
        </p:nvCxnSpPr>
        <p:spPr>
          <a:xfrm>
            <a:off x="9763540" y="0"/>
            <a:ext cx="0" cy="6858000"/>
          </a:xfrm>
          <a:prstGeom prst="line">
            <a:avLst/>
          </a:prstGeom>
          <a:ln w="19050">
            <a:solidFill>
              <a:srgbClr val="2176BC"/>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3B993B50-E6FA-461E-8E06-24141BA8C098}"/>
              </a:ext>
            </a:extLst>
          </p:cNvPr>
          <p:cNvSpPr>
            <a:spLocks noGrp="1"/>
          </p:cNvSpPr>
          <p:nvPr>
            <p:ph type="title"/>
          </p:nvPr>
        </p:nvSpPr>
        <p:spPr>
          <a:xfrm>
            <a:off x="2071337" y="2275443"/>
            <a:ext cx="7636932" cy="430887"/>
          </a:xfrm>
        </p:spPr>
        <p:txBody>
          <a:bodyPr/>
          <a:lstStyle/>
          <a:p>
            <a:r>
              <a:rPr lang="en-US" sz="2800" dirty="0"/>
              <a:t>Claims Management</a:t>
            </a:r>
          </a:p>
        </p:txBody>
      </p:sp>
    </p:spTree>
    <p:extLst>
      <p:ext uri="{BB962C8B-B14F-4D97-AF65-F5344CB8AC3E}">
        <p14:creationId xmlns:p14="http://schemas.microsoft.com/office/powerpoint/2010/main" val="294184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C97462-A7D0-45CE-0150-E81AA4AA42EB}"/>
              </a:ext>
            </a:extLst>
          </p:cNvPr>
          <p:cNvSpPr>
            <a:spLocks noGrp="1"/>
          </p:cNvSpPr>
          <p:nvPr>
            <p:ph type="title"/>
          </p:nvPr>
        </p:nvSpPr>
        <p:spPr/>
        <p:txBody>
          <a:bodyPr/>
          <a:lstStyle/>
          <a:p>
            <a:r>
              <a:rPr lang="en-US" dirty="0"/>
              <a:t>Scenario</a:t>
            </a:r>
          </a:p>
        </p:txBody>
      </p:sp>
      <p:sp>
        <p:nvSpPr>
          <p:cNvPr id="5" name="Text Placeholder 4">
            <a:extLst>
              <a:ext uri="{FF2B5EF4-FFF2-40B4-BE49-F238E27FC236}">
                <a16:creationId xmlns:a16="http://schemas.microsoft.com/office/drawing/2014/main" id="{6F33E021-3047-07E5-4CC6-1F3BF72FAFB4}"/>
              </a:ext>
            </a:extLst>
          </p:cNvPr>
          <p:cNvSpPr>
            <a:spLocks noGrp="1"/>
          </p:cNvSpPr>
          <p:nvPr>
            <p:ph type="body" sz="quarter" idx="10"/>
          </p:nvPr>
        </p:nvSpPr>
        <p:spPr>
          <a:xfrm>
            <a:off x="586390" y="1434370"/>
            <a:ext cx="11018520" cy="4875181"/>
          </a:xfrm>
        </p:spPr>
        <p:txBody>
          <a:bodyPr/>
          <a:lstStyle/>
          <a:p>
            <a:r>
              <a:rPr lang="en-US" sz="2400" dirty="0"/>
              <a:t>The scenario centers around a medical claims management solution. Members having coverage and making claims, providers who deliver services to the member and payers who provide the insurance coverage that pays providers for services to the members. </a:t>
            </a:r>
          </a:p>
          <a:p>
            <a:endParaRPr lang="en-US" sz="2400" dirty="0"/>
          </a:p>
          <a:p>
            <a:r>
              <a:rPr lang="en-US" sz="2400" dirty="0"/>
              <a:t>Claims are submitted in a stream and loaded into the backing database for review and approval.</a:t>
            </a:r>
          </a:p>
          <a:p>
            <a:endParaRPr lang="en-US" sz="2400" dirty="0"/>
          </a:p>
          <a:p>
            <a:r>
              <a:rPr lang="en-US" sz="2400" dirty="0"/>
              <a:t>Business rules govern the automated or human approval of claims. </a:t>
            </a:r>
          </a:p>
          <a:p>
            <a:endParaRPr lang="en-US" sz="2400" dirty="0"/>
          </a:p>
          <a:p>
            <a:r>
              <a:rPr lang="en-US" sz="2400" dirty="0"/>
              <a:t>An AI powered co-pilot empowers agents with recommendations on how to process the claim.</a:t>
            </a:r>
          </a:p>
        </p:txBody>
      </p:sp>
    </p:spTree>
    <p:extLst>
      <p:ext uri="{BB962C8B-B14F-4D97-AF65-F5344CB8AC3E}">
        <p14:creationId xmlns:p14="http://schemas.microsoft.com/office/powerpoint/2010/main" val="1641401202"/>
      </p:ext>
    </p:extLst>
  </p:cSld>
  <p:clrMapOvr>
    <a:masterClrMapping/>
  </p:clrMapOvr>
  <p:transition>
    <p:fade/>
  </p:transition>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a:extLst>
              <a:ext uri="{FF2B5EF4-FFF2-40B4-BE49-F238E27FC236}">
                <a16:creationId xmlns:a16="http://schemas.microsoft.com/office/drawing/2014/main" id="{0D521AC6-12FA-83A2-1ED4-96D32D275074}"/>
              </a:ext>
            </a:extLst>
          </p:cNvPr>
          <p:cNvSpPr/>
          <p:nvPr/>
        </p:nvSpPr>
        <p:spPr bwMode="auto">
          <a:xfrm>
            <a:off x="0" y="967302"/>
            <a:ext cx="12215004" cy="535700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333" name="TextBox 332">
            <a:extLst>
              <a:ext uri="{FF2B5EF4-FFF2-40B4-BE49-F238E27FC236}">
                <a16:creationId xmlns:a16="http://schemas.microsoft.com/office/drawing/2014/main" id="{AC70D3CE-C8E5-6A8B-20C2-78B6D2C50DD1}"/>
              </a:ext>
            </a:extLst>
          </p:cNvPr>
          <p:cNvSpPr txBox="1"/>
          <p:nvPr/>
        </p:nvSpPr>
        <p:spPr>
          <a:xfrm>
            <a:off x="165005" y="190317"/>
            <a:ext cx="5563063" cy="523220"/>
          </a:xfrm>
          <a:prstGeom prst="rect">
            <a:avLst/>
          </a:prstGeom>
          <a:noFill/>
        </p:spPr>
        <p:txBody>
          <a:bodyPr wrap="square">
            <a:spAutoFit/>
          </a:bodyPr>
          <a:lstStyle/>
          <a:p>
            <a:r>
              <a:rPr lang="en-US" sz="2800" spc="-50" dirty="0">
                <a:ln w="3175">
                  <a:noFill/>
                </a:ln>
                <a:latin typeface="+mj-lt"/>
                <a:cs typeface="Segoe UI" panose="020B0502040204020203" pitchFamily="34" charset="0"/>
              </a:rPr>
              <a:t>Reference Architecture</a:t>
            </a:r>
          </a:p>
        </p:txBody>
      </p:sp>
      <p:sp>
        <p:nvSpPr>
          <p:cNvPr id="62" name="Rectangle 61">
            <a:extLst>
              <a:ext uri="{FF2B5EF4-FFF2-40B4-BE49-F238E27FC236}">
                <a16:creationId xmlns:a16="http://schemas.microsoft.com/office/drawing/2014/main" id="{CA726974-080C-C7BB-0F7A-D77E834F29FC}"/>
              </a:ext>
            </a:extLst>
          </p:cNvPr>
          <p:cNvSpPr/>
          <p:nvPr/>
        </p:nvSpPr>
        <p:spPr>
          <a:xfrm>
            <a:off x="1043796" y="967302"/>
            <a:ext cx="10127412" cy="5357004"/>
          </a:xfrm>
          <a:prstGeom prst="rect">
            <a:avLst/>
          </a:prstGeom>
          <a:noFill/>
          <a:ln w="28575" cap="flat" cmpd="sng" algn="ctr">
            <a:solidFill>
              <a:srgbClr val="00B0F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63" name="Group 62">
            <a:extLst>
              <a:ext uri="{FF2B5EF4-FFF2-40B4-BE49-F238E27FC236}">
                <a16:creationId xmlns:a16="http://schemas.microsoft.com/office/drawing/2014/main" id="{A822832A-3549-3C3E-7DCC-972F49A5D38D}"/>
              </a:ext>
            </a:extLst>
          </p:cNvPr>
          <p:cNvGrpSpPr/>
          <p:nvPr/>
        </p:nvGrpSpPr>
        <p:grpSpPr>
          <a:xfrm>
            <a:off x="3149463" y="3859179"/>
            <a:ext cx="1205779" cy="812979"/>
            <a:chOff x="558114" y="1319497"/>
            <a:chExt cx="1534970" cy="1034931"/>
          </a:xfrm>
        </p:grpSpPr>
        <p:pic>
          <p:nvPicPr>
            <p:cNvPr id="64" name="Graphic 63">
              <a:extLst>
                <a:ext uri="{FF2B5EF4-FFF2-40B4-BE49-F238E27FC236}">
                  <a16:creationId xmlns:a16="http://schemas.microsoft.com/office/drawing/2014/main" id="{1C743FEC-C094-EF3F-7595-5AE086927B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587" y="1319497"/>
              <a:ext cx="566016" cy="566016"/>
            </a:xfrm>
            <a:prstGeom prst="rect">
              <a:avLst/>
            </a:prstGeom>
          </p:spPr>
        </p:pic>
        <p:sp>
          <p:nvSpPr>
            <p:cNvPr id="65" name="TextBox 64">
              <a:extLst>
                <a:ext uri="{FF2B5EF4-FFF2-40B4-BE49-F238E27FC236}">
                  <a16:creationId xmlns:a16="http://schemas.microsoft.com/office/drawing/2014/main" id="{CF226C86-A633-0B09-F958-6121DADBFAA6}"/>
                </a:ext>
              </a:extLst>
            </p:cNvPr>
            <p:cNvSpPr txBox="1"/>
            <p:nvPr/>
          </p:nvSpPr>
          <p:spPr>
            <a:xfrm>
              <a:off x="558114" y="1805904"/>
              <a:ext cx="1534970" cy="548524"/>
            </a:xfrm>
            <a:prstGeom prst="rect">
              <a:avLst/>
            </a:prstGeom>
            <a:noFill/>
          </p:spPr>
          <p:txBody>
            <a:bodyPr wrap="none" rtlCol="0">
              <a:spAutoFit/>
            </a:bodyPr>
            <a:lstStyle/>
            <a:p>
              <a:pPr algn="ctr"/>
              <a:r>
                <a:rPr lang="en-US" sz="1100" dirty="0">
                  <a:solidFill>
                    <a:prstClr val="black"/>
                  </a:solidFill>
                  <a:latin typeface="Calibri" panose="020F0502020204030204"/>
                </a:rPr>
                <a:t>Claims Data</a:t>
              </a:r>
            </a:p>
            <a:p>
              <a:pPr algn="ctr"/>
              <a:r>
                <a:rPr lang="en-US" sz="1100" b="1" dirty="0">
                  <a:solidFill>
                    <a:prstClr val="black"/>
                  </a:solidFill>
                  <a:latin typeface="Calibri" panose="020F0502020204030204"/>
                </a:rPr>
                <a:t>Azure Cosmos DB</a:t>
              </a:r>
            </a:p>
          </p:txBody>
        </p:sp>
      </p:grpSp>
      <p:grpSp>
        <p:nvGrpSpPr>
          <p:cNvPr id="66" name="Group 65">
            <a:extLst>
              <a:ext uri="{FF2B5EF4-FFF2-40B4-BE49-F238E27FC236}">
                <a16:creationId xmlns:a16="http://schemas.microsoft.com/office/drawing/2014/main" id="{86B24281-83C3-BDBD-23ED-6B44AF7F9F54}"/>
              </a:ext>
            </a:extLst>
          </p:cNvPr>
          <p:cNvGrpSpPr/>
          <p:nvPr/>
        </p:nvGrpSpPr>
        <p:grpSpPr>
          <a:xfrm>
            <a:off x="5849381" y="3073972"/>
            <a:ext cx="2023311" cy="1402422"/>
            <a:chOff x="5989861" y="1576334"/>
            <a:chExt cx="2556574" cy="1772043"/>
          </a:xfrm>
        </p:grpSpPr>
        <p:pic>
          <p:nvPicPr>
            <p:cNvPr id="67" name="Graphic 66">
              <a:extLst>
                <a:ext uri="{FF2B5EF4-FFF2-40B4-BE49-F238E27FC236}">
                  <a16:creationId xmlns:a16="http://schemas.microsoft.com/office/drawing/2014/main" id="{5B9A3B70-053A-8726-9C72-F5F1CF38B66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85137" y="1576334"/>
              <a:ext cx="566015" cy="566015"/>
            </a:xfrm>
            <a:prstGeom prst="rect">
              <a:avLst/>
            </a:prstGeom>
          </p:spPr>
        </p:pic>
        <p:sp>
          <p:nvSpPr>
            <p:cNvPr id="68" name="TextBox 67">
              <a:extLst>
                <a:ext uri="{FF2B5EF4-FFF2-40B4-BE49-F238E27FC236}">
                  <a16:creationId xmlns:a16="http://schemas.microsoft.com/office/drawing/2014/main" id="{F386E122-F1F3-02DA-31DA-8481D381865F}"/>
                </a:ext>
              </a:extLst>
            </p:cNvPr>
            <p:cNvSpPr txBox="1"/>
            <p:nvPr/>
          </p:nvSpPr>
          <p:spPr>
            <a:xfrm>
              <a:off x="5989861" y="2162250"/>
              <a:ext cx="2556574" cy="1186127"/>
            </a:xfrm>
            <a:prstGeom prst="rect">
              <a:avLst/>
            </a:prstGeom>
            <a:noFill/>
          </p:spPr>
          <p:txBody>
            <a:bodyPr wrap="none" rtlCol="0">
              <a:spAutoFit/>
            </a:bodyPr>
            <a:lstStyle/>
            <a:p>
              <a:pPr algn="ctr"/>
              <a:r>
                <a:rPr lang="en-US" sz="1100" dirty="0">
                  <a:solidFill>
                    <a:prstClr val="black"/>
                  </a:solidFill>
                  <a:latin typeface="Calibri" panose="020F0502020204030204"/>
                </a:rPr>
                <a:t>Claims API /</a:t>
              </a:r>
            </a:p>
            <a:p>
              <a:pPr algn="ctr"/>
              <a:r>
                <a:rPr lang="en-US" sz="1100" dirty="0">
                  <a:solidFill>
                    <a:prstClr val="black"/>
                  </a:solidFill>
                  <a:latin typeface="Calibri" panose="020F0502020204030204"/>
                </a:rPr>
                <a:t>Worker Service</a:t>
              </a:r>
            </a:p>
            <a:p>
              <a:pPr algn="ctr"/>
              <a:r>
                <a:rPr lang="en-US" sz="1100" b="1" dirty="0">
                  <a:solidFill>
                    <a:prstClr val="black"/>
                  </a:solidFill>
                  <a:latin typeface="Calibri" panose="020F0502020204030204"/>
                </a:rPr>
                <a:t>Azure Kubernetes Service (AKS)</a:t>
              </a:r>
              <a:br>
                <a:rPr lang="en-US" sz="1100" b="1" dirty="0">
                  <a:solidFill>
                    <a:prstClr val="black"/>
                  </a:solidFill>
                  <a:latin typeface="Calibri" panose="020F0502020204030204"/>
                </a:rPr>
              </a:br>
              <a:r>
                <a:rPr lang="en-US" sz="1100" b="1" dirty="0">
                  <a:solidFill>
                    <a:prstClr val="black"/>
                  </a:solidFill>
                  <a:latin typeface="Calibri" panose="020F0502020204030204"/>
                </a:rPr>
                <a:t>or</a:t>
              </a:r>
              <a:br>
                <a:rPr lang="en-US" sz="1100" b="1" dirty="0">
                  <a:solidFill>
                    <a:prstClr val="black"/>
                  </a:solidFill>
                  <a:latin typeface="Calibri" panose="020F0502020204030204"/>
                </a:rPr>
              </a:br>
              <a:r>
                <a:rPr lang="en-US" sz="1100" b="1" dirty="0">
                  <a:solidFill>
                    <a:prstClr val="black"/>
                  </a:solidFill>
                  <a:latin typeface="Calibri" panose="020F0502020204030204"/>
                </a:rPr>
                <a:t>Azure Container Apps (ACA)</a:t>
              </a:r>
            </a:p>
          </p:txBody>
        </p:sp>
      </p:grpSp>
      <p:grpSp>
        <p:nvGrpSpPr>
          <p:cNvPr id="69" name="Group 68">
            <a:extLst>
              <a:ext uri="{FF2B5EF4-FFF2-40B4-BE49-F238E27FC236}">
                <a16:creationId xmlns:a16="http://schemas.microsoft.com/office/drawing/2014/main" id="{8A4C001F-52FE-0CA2-00A3-A69DA1A5E4A3}"/>
              </a:ext>
            </a:extLst>
          </p:cNvPr>
          <p:cNvGrpSpPr/>
          <p:nvPr/>
        </p:nvGrpSpPr>
        <p:grpSpPr>
          <a:xfrm>
            <a:off x="8850822" y="3069042"/>
            <a:ext cx="1088761" cy="1037884"/>
            <a:chOff x="9694002" y="2541220"/>
            <a:chExt cx="1346454" cy="1283535"/>
          </a:xfrm>
        </p:grpSpPr>
        <p:pic>
          <p:nvPicPr>
            <p:cNvPr id="70" name="Graphic 69">
              <a:extLst>
                <a:ext uri="{FF2B5EF4-FFF2-40B4-BE49-F238E27FC236}">
                  <a16:creationId xmlns:a16="http://schemas.microsoft.com/office/drawing/2014/main" id="{6B069884-6D9C-D48C-C4CA-945C3AB27B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084218" y="2541220"/>
              <a:ext cx="566015" cy="566015"/>
            </a:xfrm>
            <a:prstGeom prst="rect">
              <a:avLst/>
            </a:prstGeom>
          </p:spPr>
        </p:pic>
        <p:sp>
          <p:nvSpPr>
            <p:cNvPr id="71" name="TextBox 70">
              <a:extLst>
                <a:ext uri="{FF2B5EF4-FFF2-40B4-BE49-F238E27FC236}">
                  <a16:creationId xmlns:a16="http://schemas.microsoft.com/office/drawing/2014/main" id="{7A57C5FF-2E11-AC8B-7444-888669189131}"/>
                </a:ext>
              </a:extLst>
            </p:cNvPr>
            <p:cNvSpPr txBox="1"/>
            <p:nvPr/>
          </p:nvSpPr>
          <p:spPr>
            <a:xfrm>
              <a:off x="9694002" y="3082541"/>
              <a:ext cx="1346454" cy="742214"/>
            </a:xfrm>
            <a:prstGeom prst="rect">
              <a:avLst/>
            </a:prstGeom>
            <a:noFill/>
          </p:spPr>
          <p:txBody>
            <a:bodyPr wrap="none" rtlCol="0">
              <a:spAutoFit/>
            </a:bodyPr>
            <a:lstStyle/>
            <a:p>
              <a:pPr algn="ctr"/>
              <a:r>
                <a:rPr lang="en-US" sz="1100" dirty="0">
                  <a:solidFill>
                    <a:prstClr val="black"/>
                  </a:solidFill>
                  <a:latin typeface="Calibri" panose="020F0502020204030204"/>
                </a:rPr>
                <a:t>Claims</a:t>
              </a:r>
            </a:p>
            <a:p>
              <a:pPr algn="ctr"/>
              <a:r>
                <a:rPr lang="en-US" sz="1100" dirty="0">
                  <a:solidFill>
                    <a:prstClr val="black"/>
                  </a:solidFill>
                  <a:latin typeface="Calibri" panose="020F0502020204030204"/>
                </a:rPr>
                <a:t>Management</a:t>
              </a:r>
            </a:p>
            <a:p>
              <a:pPr algn="ctr"/>
              <a:r>
                <a:rPr lang="en-US" sz="1100" b="1" dirty="0">
                  <a:solidFill>
                    <a:prstClr val="black"/>
                  </a:solidFill>
                  <a:latin typeface="Calibri" panose="020F0502020204030204"/>
                </a:rPr>
                <a:t>Static Web App</a:t>
              </a:r>
            </a:p>
          </p:txBody>
        </p:sp>
      </p:grpSp>
      <p:grpSp>
        <p:nvGrpSpPr>
          <p:cNvPr id="72" name="Group 71">
            <a:extLst>
              <a:ext uri="{FF2B5EF4-FFF2-40B4-BE49-F238E27FC236}">
                <a16:creationId xmlns:a16="http://schemas.microsoft.com/office/drawing/2014/main" id="{FD1AEF7E-6573-903B-869D-3F3CD9F318C7}"/>
              </a:ext>
            </a:extLst>
          </p:cNvPr>
          <p:cNvGrpSpPr/>
          <p:nvPr/>
        </p:nvGrpSpPr>
        <p:grpSpPr>
          <a:xfrm>
            <a:off x="3246923" y="1573665"/>
            <a:ext cx="1124026" cy="874318"/>
            <a:chOff x="4014670" y="1313729"/>
            <a:chExt cx="1124026" cy="874318"/>
          </a:xfrm>
        </p:grpSpPr>
        <p:pic>
          <p:nvPicPr>
            <p:cNvPr id="73" name="Graphic 72">
              <a:extLst>
                <a:ext uri="{FF2B5EF4-FFF2-40B4-BE49-F238E27FC236}">
                  <a16:creationId xmlns:a16="http://schemas.microsoft.com/office/drawing/2014/main" id="{B6E3944D-896B-95FD-D39D-E21202EAFEA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297782" y="1313729"/>
              <a:ext cx="557796" cy="557796"/>
            </a:xfrm>
            <a:prstGeom prst="rect">
              <a:avLst/>
            </a:prstGeom>
          </p:spPr>
        </p:pic>
        <p:sp>
          <p:nvSpPr>
            <p:cNvPr id="74" name="TextBox 73">
              <a:extLst>
                <a:ext uri="{FF2B5EF4-FFF2-40B4-BE49-F238E27FC236}">
                  <a16:creationId xmlns:a16="http://schemas.microsoft.com/office/drawing/2014/main" id="{B3454F33-C615-9447-479C-797D285C4568}"/>
                </a:ext>
              </a:extLst>
            </p:cNvPr>
            <p:cNvSpPr txBox="1"/>
            <p:nvPr/>
          </p:nvSpPr>
          <p:spPr>
            <a:xfrm>
              <a:off x="4014670" y="1757160"/>
              <a:ext cx="1124026" cy="430887"/>
            </a:xfrm>
            <a:prstGeom prst="rect">
              <a:avLst/>
            </a:prstGeom>
            <a:noFill/>
          </p:spPr>
          <p:txBody>
            <a:bodyPr wrap="none" rtlCol="0">
              <a:spAutoFit/>
            </a:bodyPr>
            <a:lstStyle/>
            <a:p>
              <a:pPr algn="ctr"/>
              <a:r>
                <a:rPr lang="en-US" sz="1100" dirty="0">
                  <a:solidFill>
                    <a:prstClr val="black"/>
                  </a:solidFill>
                  <a:latin typeface="Calibri" panose="020F0502020204030204"/>
                </a:rPr>
                <a:t>Completions API</a:t>
              </a:r>
            </a:p>
            <a:p>
              <a:pPr algn="ctr"/>
              <a:r>
                <a:rPr lang="en-US" sz="1100" b="1" dirty="0">
                  <a:solidFill>
                    <a:prstClr val="black"/>
                  </a:solidFill>
                  <a:latin typeface="Calibri" panose="020F0502020204030204"/>
                </a:rPr>
                <a:t>Azure OpenAI</a:t>
              </a:r>
            </a:p>
          </p:txBody>
        </p:sp>
      </p:grpSp>
      <p:cxnSp>
        <p:nvCxnSpPr>
          <p:cNvPr id="75" name="Connector: Elbow 74">
            <a:extLst>
              <a:ext uri="{FF2B5EF4-FFF2-40B4-BE49-F238E27FC236}">
                <a16:creationId xmlns:a16="http://schemas.microsoft.com/office/drawing/2014/main" id="{CA264D69-12F1-E4F3-854E-8840CD2F39B0}"/>
              </a:ext>
            </a:extLst>
          </p:cNvPr>
          <p:cNvCxnSpPr>
            <a:cxnSpLocks/>
            <a:stCxn id="67" idx="1"/>
            <a:endCxn id="73" idx="3"/>
          </p:cNvCxnSpPr>
          <p:nvPr/>
        </p:nvCxnSpPr>
        <p:spPr>
          <a:xfrm rot="10800000">
            <a:off x="4087831" y="1852563"/>
            <a:ext cx="2549226" cy="1445386"/>
          </a:xfrm>
          <a:prstGeom prst="bentConnector3">
            <a:avLst>
              <a:gd name="adj1" fmla="val 50000"/>
            </a:avLst>
          </a:prstGeom>
          <a:noFill/>
          <a:ln w="12700" cap="flat" cmpd="sng" algn="ctr">
            <a:solidFill>
              <a:srgbClr val="4472C4"/>
            </a:solidFill>
            <a:prstDash val="solid"/>
            <a:miter lim="800000"/>
            <a:tailEnd type="triangle"/>
          </a:ln>
          <a:effectLst/>
        </p:spPr>
      </p:cxnSp>
      <p:cxnSp>
        <p:nvCxnSpPr>
          <p:cNvPr id="76" name="Connector: Elbow 75">
            <a:extLst>
              <a:ext uri="{FF2B5EF4-FFF2-40B4-BE49-F238E27FC236}">
                <a16:creationId xmlns:a16="http://schemas.microsoft.com/office/drawing/2014/main" id="{25CC996A-DB56-B0CB-3556-895941D38C97}"/>
              </a:ext>
            </a:extLst>
          </p:cNvPr>
          <p:cNvCxnSpPr>
            <a:cxnSpLocks/>
          </p:cNvCxnSpPr>
          <p:nvPr/>
        </p:nvCxnSpPr>
        <p:spPr>
          <a:xfrm rot="10800000" flipV="1">
            <a:off x="4175185" y="3429073"/>
            <a:ext cx="2461872" cy="650850"/>
          </a:xfrm>
          <a:prstGeom prst="bentConnector3">
            <a:avLst>
              <a:gd name="adj1" fmla="val 51752"/>
            </a:avLst>
          </a:prstGeom>
          <a:noFill/>
          <a:ln w="12700" cap="flat" cmpd="sng" algn="ctr">
            <a:solidFill>
              <a:srgbClr val="4472C4"/>
            </a:solidFill>
            <a:prstDash val="solid"/>
            <a:miter lim="800000"/>
            <a:tailEnd type="triangle"/>
          </a:ln>
          <a:effectLst/>
        </p:spPr>
      </p:cxnSp>
      <p:cxnSp>
        <p:nvCxnSpPr>
          <p:cNvPr id="77" name="Connector: Elbow 47">
            <a:extLst>
              <a:ext uri="{FF2B5EF4-FFF2-40B4-BE49-F238E27FC236}">
                <a16:creationId xmlns:a16="http://schemas.microsoft.com/office/drawing/2014/main" id="{717AF34E-B98D-22AF-492B-10D08999D100}"/>
              </a:ext>
            </a:extLst>
          </p:cNvPr>
          <p:cNvCxnSpPr>
            <a:cxnSpLocks/>
            <a:stCxn id="70" idx="1"/>
            <a:endCxn id="67" idx="3"/>
          </p:cNvCxnSpPr>
          <p:nvPr/>
        </p:nvCxnSpPr>
        <p:spPr>
          <a:xfrm flipH="1">
            <a:off x="7085010" y="3297886"/>
            <a:ext cx="2081346" cy="63"/>
          </a:xfrm>
          <a:prstGeom prst="straightConnector1">
            <a:avLst/>
          </a:prstGeom>
          <a:noFill/>
          <a:ln w="12700" cap="flat" cmpd="sng" algn="ctr">
            <a:solidFill>
              <a:srgbClr val="4472C4"/>
            </a:solidFill>
            <a:prstDash val="solid"/>
            <a:miter lim="800000"/>
            <a:tailEnd type="triangle"/>
          </a:ln>
          <a:effectLst/>
        </p:spPr>
      </p:cxnSp>
      <p:sp>
        <p:nvSpPr>
          <p:cNvPr id="78" name="Rectangle 77">
            <a:extLst>
              <a:ext uri="{FF2B5EF4-FFF2-40B4-BE49-F238E27FC236}">
                <a16:creationId xmlns:a16="http://schemas.microsoft.com/office/drawing/2014/main" id="{B48CA2F0-A3AB-35E3-879B-A6856CD8DFAD}"/>
              </a:ext>
            </a:extLst>
          </p:cNvPr>
          <p:cNvSpPr/>
          <p:nvPr/>
        </p:nvSpPr>
        <p:spPr>
          <a:xfrm>
            <a:off x="0" y="967302"/>
            <a:ext cx="933605" cy="5357004"/>
          </a:xfrm>
          <a:prstGeom prst="rect">
            <a:avLst/>
          </a:prstGeom>
          <a:solidFill>
            <a:srgbClr val="4472C4">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9" name="TextBox 78">
            <a:extLst>
              <a:ext uri="{FF2B5EF4-FFF2-40B4-BE49-F238E27FC236}">
                <a16:creationId xmlns:a16="http://schemas.microsoft.com/office/drawing/2014/main" id="{B7CC3AC9-AAA1-7B3E-72CC-596D25E4DF95}"/>
              </a:ext>
            </a:extLst>
          </p:cNvPr>
          <p:cNvSpPr txBox="1"/>
          <p:nvPr/>
        </p:nvSpPr>
        <p:spPr>
          <a:xfrm>
            <a:off x="47832" y="1105857"/>
            <a:ext cx="765338" cy="461665"/>
          </a:xfrm>
          <a:prstGeom prst="rect">
            <a:avLst/>
          </a:prstGeom>
          <a:noFill/>
        </p:spPr>
        <p:txBody>
          <a:bodyPr wrap="none" rtlCol="0">
            <a:spAutoFit/>
          </a:bodyPr>
          <a:lstStyle/>
          <a:p>
            <a:pPr algn="ctr"/>
            <a:r>
              <a:rPr lang="en-US" sz="1200" dirty="0">
                <a:solidFill>
                  <a:prstClr val="black"/>
                </a:solidFill>
                <a:latin typeface="Calibri" panose="020F0502020204030204"/>
              </a:rPr>
              <a:t>DATA</a:t>
            </a:r>
          </a:p>
          <a:p>
            <a:pPr algn="ctr"/>
            <a:r>
              <a:rPr lang="en-US" sz="1200" dirty="0">
                <a:solidFill>
                  <a:prstClr val="black"/>
                </a:solidFill>
                <a:latin typeface="Calibri" panose="020F0502020204030204"/>
              </a:rPr>
              <a:t>SOURCES</a:t>
            </a:r>
          </a:p>
        </p:txBody>
      </p:sp>
      <p:grpSp>
        <p:nvGrpSpPr>
          <p:cNvPr id="80" name="Group 79">
            <a:extLst>
              <a:ext uri="{FF2B5EF4-FFF2-40B4-BE49-F238E27FC236}">
                <a16:creationId xmlns:a16="http://schemas.microsoft.com/office/drawing/2014/main" id="{7C7304AD-12E6-B9A4-25B2-118EC362ABAB}"/>
              </a:ext>
            </a:extLst>
          </p:cNvPr>
          <p:cNvGrpSpPr/>
          <p:nvPr/>
        </p:nvGrpSpPr>
        <p:grpSpPr>
          <a:xfrm>
            <a:off x="40547" y="1852562"/>
            <a:ext cx="772969" cy="726226"/>
            <a:chOff x="40547" y="1592626"/>
            <a:chExt cx="772969" cy="726226"/>
          </a:xfrm>
        </p:grpSpPr>
        <p:pic>
          <p:nvPicPr>
            <p:cNvPr id="81" name="Graphic 80" descr="Database with solid fill">
              <a:extLst>
                <a:ext uri="{FF2B5EF4-FFF2-40B4-BE49-F238E27FC236}">
                  <a16:creationId xmlns:a16="http://schemas.microsoft.com/office/drawing/2014/main" id="{D0063C37-A4EF-A8C5-EFE2-5F298D593AF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89208" y="1592626"/>
              <a:ext cx="475648" cy="475648"/>
            </a:xfrm>
            <a:prstGeom prst="rect">
              <a:avLst/>
            </a:prstGeom>
          </p:spPr>
        </p:pic>
        <p:sp>
          <p:nvSpPr>
            <p:cNvPr id="82" name="TextBox 81">
              <a:extLst>
                <a:ext uri="{FF2B5EF4-FFF2-40B4-BE49-F238E27FC236}">
                  <a16:creationId xmlns:a16="http://schemas.microsoft.com/office/drawing/2014/main" id="{A9AA39BB-4240-C130-5683-291B840B4690}"/>
                </a:ext>
              </a:extLst>
            </p:cNvPr>
            <p:cNvSpPr txBox="1"/>
            <p:nvPr/>
          </p:nvSpPr>
          <p:spPr>
            <a:xfrm>
              <a:off x="40547" y="2057242"/>
              <a:ext cx="772969" cy="261610"/>
            </a:xfrm>
            <a:prstGeom prst="rect">
              <a:avLst/>
            </a:prstGeom>
            <a:noFill/>
          </p:spPr>
          <p:txBody>
            <a:bodyPr wrap="none" rtlCol="0">
              <a:spAutoFit/>
            </a:bodyPr>
            <a:lstStyle/>
            <a:p>
              <a:pPr algn="ctr"/>
              <a:r>
                <a:rPr lang="en-US" sz="1100" dirty="0">
                  <a:solidFill>
                    <a:prstClr val="black"/>
                  </a:solidFill>
                  <a:latin typeface="Calibri" panose="020F0502020204030204"/>
                </a:rPr>
                <a:t>Databases</a:t>
              </a:r>
              <a:endParaRPr lang="en-US" sz="1100" b="1" dirty="0">
                <a:solidFill>
                  <a:prstClr val="black"/>
                </a:solidFill>
                <a:latin typeface="Calibri" panose="020F0502020204030204"/>
              </a:endParaRPr>
            </a:p>
          </p:txBody>
        </p:sp>
      </p:grpSp>
      <p:grpSp>
        <p:nvGrpSpPr>
          <p:cNvPr id="83" name="Group 82">
            <a:extLst>
              <a:ext uri="{FF2B5EF4-FFF2-40B4-BE49-F238E27FC236}">
                <a16:creationId xmlns:a16="http://schemas.microsoft.com/office/drawing/2014/main" id="{D79B7027-E704-484B-D917-8DD13E574722}"/>
              </a:ext>
            </a:extLst>
          </p:cNvPr>
          <p:cNvGrpSpPr/>
          <p:nvPr/>
        </p:nvGrpSpPr>
        <p:grpSpPr>
          <a:xfrm>
            <a:off x="189208" y="2810218"/>
            <a:ext cx="475648" cy="726226"/>
            <a:chOff x="189208" y="1592626"/>
            <a:chExt cx="475648" cy="726226"/>
          </a:xfrm>
        </p:grpSpPr>
        <p:pic>
          <p:nvPicPr>
            <p:cNvPr id="84" name="Graphic 83" descr="Monitor with solid fill">
              <a:extLst>
                <a:ext uri="{FF2B5EF4-FFF2-40B4-BE49-F238E27FC236}">
                  <a16:creationId xmlns:a16="http://schemas.microsoft.com/office/drawing/2014/main" id="{38CC1151-D4C6-14F2-9C88-243ED37EDA4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189208" y="1592626"/>
              <a:ext cx="475648" cy="475648"/>
            </a:xfrm>
            <a:prstGeom prst="rect">
              <a:avLst/>
            </a:prstGeom>
          </p:spPr>
        </p:pic>
        <p:sp>
          <p:nvSpPr>
            <p:cNvPr id="85" name="TextBox 84">
              <a:extLst>
                <a:ext uri="{FF2B5EF4-FFF2-40B4-BE49-F238E27FC236}">
                  <a16:creationId xmlns:a16="http://schemas.microsoft.com/office/drawing/2014/main" id="{7C5239AB-CF92-5295-766E-0014C89106DD}"/>
                </a:ext>
              </a:extLst>
            </p:cNvPr>
            <p:cNvSpPr txBox="1"/>
            <p:nvPr/>
          </p:nvSpPr>
          <p:spPr>
            <a:xfrm>
              <a:off x="192832" y="2057242"/>
              <a:ext cx="468398" cy="261610"/>
            </a:xfrm>
            <a:prstGeom prst="rect">
              <a:avLst/>
            </a:prstGeom>
            <a:noFill/>
          </p:spPr>
          <p:txBody>
            <a:bodyPr wrap="none" rtlCol="0">
              <a:spAutoFit/>
            </a:bodyPr>
            <a:lstStyle/>
            <a:p>
              <a:pPr algn="ctr"/>
              <a:r>
                <a:rPr lang="en-US" sz="1100" dirty="0">
                  <a:solidFill>
                    <a:prstClr val="black"/>
                  </a:solidFill>
                  <a:latin typeface="Calibri" panose="020F0502020204030204"/>
                </a:rPr>
                <a:t>Apps</a:t>
              </a:r>
              <a:endParaRPr lang="en-US" sz="1100" b="1" dirty="0">
                <a:solidFill>
                  <a:prstClr val="black"/>
                </a:solidFill>
                <a:latin typeface="Calibri" panose="020F0502020204030204"/>
              </a:endParaRPr>
            </a:p>
          </p:txBody>
        </p:sp>
      </p:grpSp>
      <p:grpSp>
        <p:nvGrpSpPr>
          <p:cNvPr id="86" name="Group 85">
            <a:extLst>
              <a:ext uri="{FF2B5EF4-FFF2-40B4-BE49-F238E27FC236}">
                <a16:creationId xmlns:a16="http://schemas.microsoft.com/office/drawing/2014/main" id="{36484491-9FB8-66C3-31D0-112FA54E5639}"/>
              </a:ext>
            </a:extLst>
          </p:cNvPr>
          <p:cNvGrpSpPr/>
          <p:nvPr/>
        </p:nvGrpSpPr>
        <p:grpSpPr>
          <a:xfrm>
            <a:off x="186807" y="3845858"/>
            <a:ext cx="475648" cy="726226"/>
            <a:chOff x="189208" y="1592626"/>
            <a:chExt cx="475648" cy="726226"/>
          </a:xfrm>
        </p:grpSpPr>
        <p:pic>
          <p:nvPicPr>
            <p:cNvPr id="87" name="Graphic 86" descr="Paper with solid fill">
              <a:extLst>
                <a:ext uri="{FF2B5EF4-FFF2-40B4-BE49-F238E27FC236}">
                  <a16:creationId xmlns:a16="http://schemas.microsoft.com/office/drawing/2014/main" id="{435C9E37-BBEF-53FC-EAEF-40AB84A3679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189208" y="1592626"/>
              <a:ext cx="475648" cy="475648"/>
            </a:xfrm>
            <a:prstGeom prst="rect">
              <a:avLst/>
            </a:prstGeom>
          </p:spPr>
        </p:pic>
        <p:sp>
          <p:nvSpPr>
            <p:cNvPr id="88" name="TextBox 87">
              <a:extLst>
                <a:ext uri="{FF2B5EF4-FFF2-40B4-BE49-F238E27FC236}">
                  <a16:creationId xmlns:a16="http://schemas.microsoft.com/office/drawing/2014/main" id="{743937FD-5CCA-8518-D52D-E070BA22EE96}"/>
                </a:ext>
              </a:extLst>
            </p:cNvPr>
            <p:cNvSpPr txBox="1"/>
            <p:nvPr/>
          </p:nvSpPr>
          <p:spPr>
            <a:xfrm>
              <a:off x="208062" y="2057242"/>
              <a:ext cx="437940" cy="261610"/>
            </a:xfrm>
            <a:prstGeom prst="rect">
              <a:avLst/>
            </a:prstGeom>
            <a:noFill/>
          </p:spPr>
          <p:txBody>
            <a:bodyPr wrap="none" rtlCol="0">
              <a:spAutoFit/>
            </a:bodyPr>
            <a:lstStyle/>
            <a:p>
              <a:pPr algn="ctr"/>
              <a:r>
                <a:rPr lang="en-US" sz="1100" dirty="0">
                  <a:solidFill>
                    <a:prstClr val="black"/>
                  </a:solidFill>
                  <a:latin typeface="Calibri" panose="020F0502020204030204"/>
                </a:rPr>
                <a:t>Files</a:t>
              </a:r>
              <a:endParaRPr lang="en-US" sz="1100" b="1" dirty="0">
                <a:solidFill>
                  <a:prstClr val="black"/>
                </a:solidFill>
                <a:latin typeface="Calibri" panose="020F0502020204030204"/>
              </a:endParaRPr>
            </a:p>
          </p:txBody>
        </p:sp>
      </p:grpSp>
      <p:sp>
        <p:nvSpPr>
          <p:cNvPr id="89" name="Rectangle 88">
            <a:extLst>
              <a:ext uri="{FF2B5EF4-FFF2-40B4-BE49-F238E27FC236}">
                <a16:creationId xmlns:a16="http://schemas.microsoft.com/office/drawing/2014/main" id="{D7D42345-DBF3-A48B-3EEF-06D324F93CA3}"/>
              </a:ext>
            </a:extLst>
          </p:cNvPr>
          <p:cNvSpPr/>
          <p:nvPr/>
        </p:nvSpPr>
        <p:spPr>
          <a:xfrm>
            <a:off x="11281399" y="967302"/>
            <a:ext cx="933605" cy="5357004"/>
          </a:xfrm>
          <a:prstGeom prst="rect">
            <a:avLst/>
          </a:prstGeom>
          <a:solidFill>
            <a:srgbClr val="4472C4">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C6C9B6CA-A65F-42DD-F5A7-662D80F52791}"/>
              </a:ext>
            </a:extLst>
          </p:cNvPr>
          <p:cNvSpPr txBox="1"/>
          <p:nvPr/>
        </p:nvSpPr>
        <p:spPr>
          <a:xfrm>
            <a:off x="11250406" y="1109412"/>
            <a:ext cx="995594" cy="276999"/>
          </a:xfrm>
          <a:prstGeom prst="rect">
            <a:avLst/>
          </a:prstGeom>
          <a:noFill/>
        </p:spPr>
        <p:txBody>
          <a:bodyPr wrap="none" rtlCol="0">
            <a:spAutoFit/>
          </a:bodyPr>
          <a:lstStyle/>
          <a:p>
            <a:pPr algn="ctr"/>
            <a:r>
              <a:rPr lang="en-US" sz="1200" dirty="0">
                <a:solidFill>
                  <a:prstClr val="black"/>
                </a:solidFill>
                <a:latin typeface="Calibri" panose="020F0502020204030204"/>
              </a:rPr>
              <a:t>CONSUMERS</a:t>
            </a:r>
          </a:p>
        </p:txBody>
      </p:sp>
      <p:grpSp>
        <p:nvGrpSpPr>
          <p:cNvPr id="91" name="Group 90">
            <a:extLst>
              <a:ext uri="{FF2B5EF4-FFF2-40B4-BE49-F238E27FC236}">
                <a16:creationId xmlns:a16="http://schemas.microsoft.com/office/drawing/2014/main" id="{0033E959-D6BE-F48C-407C-26C6005ABBEA}"/>
              </a:ext>
            </a:extLst>
          </p:cNvPr>
          <p:cNvGrpSpPr/>
          <p:nvPr/>
        </p:nvGrpSpPr>
        <p:grpSpPr>
          <a:xfrm>
            <a:off x="11471411" y="3058802"/>
            <a:ext cx="577402" cy="726226"/>
            <a:chOff x="138331" y="1592626"/>
            <a:chExt cx="577402" cy="726226"/>
          </a:xfrm>
        </p:grpSpPr>
        <p:pic>
          <p:nvPicPr>
            <p:cNvPr id="92" name="Graphic 91" descr="Users with solid fill">
              <a:extLst>
                <a:ext uri="{FF2B5EF4-FFF2-40B4-BE49-F238E27FC236}">
                  <a16:creationId xmlns:a16="http://schemas.microsoft.com/office/drawing/2014/main" id="{1732FB43-5F83-D55F-8302-D56ED9A23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189208" y="1592626"/>
              <a:ext cx="475648" cy="475648"/>
            </a:xfrm>
            <a:prstGeom prst="rect">
              <a:avLst/>
            </a:prstGeom>
          </p:spPr>
        </p:pic>
        <p:sp>
          <p:nvSpPr>
            <p:cNvPr id="93" name="TextBox 92">
              <a:extLst>
                <a:ext uri="{FF2B5EF4-FFF2-40B4-BE49-F238E27FC236}">
                  <a16:creationId xmlns:a16="http://schemas.microsoft.com/office/drawing/2014/main" id="{0B2B09BD-5909-58CA-3136-784EF4852BE5}"/>
                </a:ext>
              </a:extLst>
            </p:cNvPr>
            <p:cNvSpPr txBox="1"/>
            <p:nvPr/>
          </p:nvSpPr>
          <p:spPr>
            <a:xfrm>
              <a:off x="138331" y="2057242"/>
              <a:ext cx="577402" cy="261610"/>
            </a:xfrm>
            <a:prstGeom prst="rect">
              <a:avLst/>
            </a:prstGeom>
            <a:noFill/>
          </p:spPr>
          <p:txBody>
            <a:bodyPr wrap="none" rtlCol="0">
              <a:spAutoFit/>
            </a:bodyPr>
            <a:lstStyle/>
            <a:p>
              <a:pPr algn="ctr"/>
              <a:r>
                <a:rPr lang="en-US" sz="1100" dirty="0">
                  <a:solidFill>
                    <a:prstClr val="black"/>
                  </a:solidFill>
                  <a:latin typeface="Calibri" panose="020F0502020204030204"/>
                </a:rPr>
                <a:t>Agents</a:t>
              </a:r>
              <a:endParaRPr lang="en-US" sz="1100" b="1" dirty="0">
                <a:solidFill>
                  <a:prstClr val="black"/>
                </a:solidFill>
                <a:latin typeface="Calibri" panose="020F0502020204030204"/>
              </a:endParaRPr>
            </a:p>
          </p:txBody>
        </p:sp>
      </p:grpSp>
      <p:cxnSp>
        <p:nvCxnSpPr>
          <p:cNvPr id="94" name="Connector: Elbow 47">
            <a:extLst>
              <a:ext uri="{FF2B5EF4-FFF2-40B4-BE49-F238E27FC236}">
                <a16:creationId xmlns:a16="http://schemas.microsoft.com/office/drawing/2014/main" id="{919E2223-16AD-BF80-FFDD-0BC1BF8FAD86}"/>
              </a:ext>
            </a:extLst>
          </p:cNvPr>
          <p:cNvCxnSpPr>
            <a:cxnSpLocks/>
            <a:stCxn id="92" idx="1"/>
            <a:endCxn id="70" idx="3"/>
          </p:cNvCxnSpPr>
          <p:nvPr/>
        </p:nvCxnSpPr>
        <p:spPr>
          <a:xfrm flipH="1">
            <a:off x="9624043" y="3296626"/>
            <a:ext cx="1898245" cy="1260"/>
          </a:xfrm>
          <a:prstGeom prst="straightConnector1">
            <a:avLst/>
          </a:prstGeom>
          <a:noFill/>
          <a:ln w="12700" cap="flat" cmpd="sng" algn="ctr">
            <a:solidFill>
              <a:srgbClr val="4472C4"/>
            </a:solidFill>
            <a:prstDash val="solid"/>
            <a:miter lim="800000"/>
            <a:tailEnd type="triangle"/>
          </a:ln>
          <a:effectLst/>
        </p:spPr>
      </p:cxnSp>
      <p:pic>
        <p:nvPicPr>
          <p:cNvPr id="95" name="Graphic 94">
            <a:extLst>
              <a:ext uri="{FF2B5EF4-FFF2-40B4-BE49-F238E27FC236}">
                <a16:creationId xmlns:a16="http://schemas.microsoft.com/office/drawing/2014/main" id="{97F4B8FC-C05C-CE06-832B-389A18DA84D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277073" y="1128107"/>
            <a:ext cx="557796" cy="557796"/>
          </a:xfrm>
          <a:prstGeom prst="rect">
            <a:avLst/>
          </a:prstGeom>
        </p:spPr>
      </p:pic>
      <p:grpSp>
        <p:nvGrpSpPr>
          <p:cNvPr id="96" name="Group 95">
            <a:extLst>
              <a:ext uri="{FF2B5EF4-FFF2-40B4-BE49-F238E27FC236}">
                <a16:creationId xmlns:a16="http://schemas.microsoft.com/office/drawing/2014/main" id="{7F156249-979E-50A1-4671-A1821DAFC186}"/>
              </a:ext>
            </a:extLst>
          </p:cNvPr>
          <p:cNvGrpSpPr/>
          <p:nvPr/>
        </p:nvGrpSpPr>
        <p:grpSpPr>
          <a:xfrm>
            <a:off x="6255902" y="1632258"/>
            <a:ext cx="1202572" cy="996786"/>
            <a:chOff x="6259747" y="1548680"/>
            <a:chExt cx="1202572" cy="996786"/>
          </a:xfrm>
        </p:grpSpPr>
        <p:pic>
          <p:nvPicPr>
            <p:cNvPr id="97" name="Graphic 96">
              <a:extLst>
                <a:ext uri="{FF2B5EF4-FFF2-40B4-BE49-F238E27FC236}">
                  <a16:creationId xmlns:a16="http://schemas.microsoft.com/office/drawing/2014/main" id="{F62E4A28-B773-E0F3-CD2F-E36B53517F3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648708" y="1548680"/>
              <a:ext cx="416960" cy="416960"/>
            </a:xfrm>
            <a:prstGeom prst="rect">
              <a:avLst/>
            </a:prstGeom>
          </p:spPr>
        </p:pic>
        <p:sp>
          <p:nvSpPr>
            <p:cNvPr id="98" name="TextBox 97">
              <a:extLst>
                <a:ext uri="{FF2B5EF4-FFF2-40B4-BE49-F238E27FC236}">
                  <a16:creationId xmlns:a16="http://schemas.microsoft.com/office/drawing/2014/main" id="{B70199DF-C794-BC1A-812C-8B299EA3AE35}"/>
                </a:ext>
              </a:extLst>
            </p:cNvPr>
            <p:cNvSpPr txBox="1"/>
            <p:nvPr/>
          </p:nvSpPr>
          <p:spPr>
            <a:xfrm>
              <a:off x="6259747" y="1945302"/>
              <a:ext cx="1202572" cy="600164"/>
            </a:xfrm>
            <a:prstGeom prst="rect">
              <a:avLst/>
            </a:prstGeom>
            <a:noFill/>
          </p:spPr>
          <p:txBody>
            <a:bodyPr wrap="none" rtlCol="0">
              <a:spAutoFit/>
            </a:bodyPr>
            <a:lstStyle/>
            <a:p>
              <a:pPr algn="ctr"/>
              <a:r>
                <a:rPr lang="en-US" sz="1100" dirty="0">
                  <a:solidFill>
                    <a:prstClr val="black"/>
                  </a:solidFill>
                  <a:latin typeface="Calibri" panose="020F0502020204030204"/>
                </a:rPr>
                <a:t>Claims Ingestion /</a:t>
              </a:r>
              <a:br>
                <a:rPr lang="en-US" sz="1100" dirty="0">
                  <a:solidFill>
                    <a:prstClr val="black"/>
                  </a:solidFill>
                  <a:latin typeface="Calibri" panose="020F0502020204030204"/>
                </a:rPr>
              </a:br>
              <a:r>
                <a:rPr lang="en-US" sz="1100" dirty="0">
                  <a:solidFill>
                    <a:prstClr val="black"/>
                  </a:solidFill>
                  <a:latin typeface="Calibri" panose="020F0502020204030204"/>
                </a:rPr>
                <a:t>Claims Events</a:t>
              </a:r>
            </a:p>
            <a:p>
              <a:pPr algn="ctr"/>
              <a:r>
                <a:rPr lang="en-US" sz="1100" b="1" dirty="0">
                  <a:solidFill>
                    <a:prstClr val="black"/>
                  </a:solidFill>
                  <a:latin typeface="Calibri" panose="020F0502020204030204"/>
                </a:rPr>
                <a:t>Event Hubs</a:t>
              </a:r>
            </a:p>
          </p:txBody>
        </p:sp>
      </p:grpSp>
      <p:cxnSp>
        <p:nvCxnSpPr>
          <p:cNvPr id="99" name="Connector: Elbow 47">
            <a:extLst>
              <a:ext uri="{FF2B5EF4-FFF2-40B4-BE49-F238E27FC236}">
                <a16:creationId xmlns:a16="http://schemas.microsoft.com/office/drawing/2014/main" id="{924BC798-5766-3049-180E-EDFB289C67E3}"/>
              </a:ext>
            </a:extLst>
          </p:cNvPr>
          <p:cNvCxnSpPr>
            <a:cxnSpLocks/>
            <a:stCxn id="98" idx="2"/>
          </p:cNvCxnSpPr>
          <p:nvPr/>
        </p:nvCxnSpPr>
        <p:spPr>
          <a:xfrm>
            <a:off x="6857188" y="2629044"/>
            <a:ext cx="3845" cy="429178"/>
          </a:xfrm>
          <a:prstGeom prst="straightConnector1">
            <a:avLst/>
          </a:prstGeom>
          <a:noFill/>
          <a:ln w="12700" cap="flat" cmpd="sng" algn="ctr">
            <a:solidFill>
              <a:srgbClr val="4472C4"/>
            </a:solidFill>
            <a:prstDash val="solid"/>
            <a:miter lim="800000"/>
            <a:headEnd type="triangle" w="med" len="med"/>
            <a:tailEnd type="triangle" w="med" len="med"/>
          </a:ln>
          <a:effectLst/>
        </p:spPr>
      </p:cxnSp>
      <p:cxnSp>
        <p:nvCxnSpPr>
          <p:cNvPr id="100" name="Connector: Elbow 47">
            <a:extLst>
              <a:ext uri="{FF2B5EF4-FFF2-40B4-BE49-F238E27FC236}">
                <a16:creationId xmlns:a16="http://schemas.microsoft.com/office/drawing/2014/main" id="{695E2A34-B455-2465-4DEF-DCE235B760F9}"/>
              </a:ext>
            </a:extLst>
          </p:cNvPr>
          <p:cNvCxnSpPr>
            <a:cxnSpLocks/>
          </p:cNvCxnSpPr>
          <p:nvPr/>
        </p:nvCxnSpPr>
        <p:spPr>
          <a:xfrm flipV="1">
            <a:off x="7131866" y="1840903"/>
            <a:ext cx="4372824" cy="11659"/>
          </a:xfrm>
          <a:prstGeom prst="straightConnector1">
            <a:avLst/>
          </a:prstGeom>
          <a:noFill/>
          <a:ln w="12700" cap="flat" cmpd="sng" algn="ctr">
            <a:solidFill>
              <a:srgbClr val="4472C4"/>
            </a:solidFill>
            <a:prstDash val="solid"/>
            <a:miter lim="800000"/>
            <a:headEnd type="triangle" w="med" len="med"/>
            <a:tailEnd type="triangle" w="med" len="med"/>
          </a:ln>
          <a:effectLst/>
        </p:spPr>
      </p:cxnSp>
      <p:grpSp>
        <p:nvGrpSpPr>
          <p:cNvPr id="101" name="Group 100">
            <a:extLst>
              <a:ext uri="{FF2B5EF4-FFF2-40B4-BE49-F238E27FC236}">
                <a16:creationId xmlns:a16="http://schemas.microsoft.com/office/drawing/2014/main" id="{1AACE31B-84EF-4021-F238-6B09123260A1}"/>
              </a:ext>
            </a:extLst>
          </p:cNvPr>
          <p:cNvGrpSpPr/>
          <p:nvPr/>
        </p:nvGrpSpPr>
        <p:grpSpPr>
          <a:xfrm>
            <a:off x="11432941" y="1620183"/>
            <a:ext cx="654345" cy="961219"/>
            <a:chOff x="11432941" y="1360247"/>
            <a:chExt cx="654345" cy="961219"/>
          </a:xfrm>
        </p:grpSpPr>
        <p:pic>
          <p:nvPicPr>
            <p:cNvPr id="102" name="Graphic 101" descr="Server with solid fill">
              <a:extLst>
                <a:ext uri="{FF2B5EF4-FFF2-40B4-BE49-F238E27FC236}">
                  <a16:creationId xmlns:a16="http://schemas.microsoft.com/office/drawing/2014/main" id="{818F274C-9633-8024-A1CF-5F3A34DB0148}"/>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1504690" y="1360247"/>
              <a:ext cx="510843" cy="510843"/>
            </a:xfrm>
            <a:prstGeom prst="rect">
              <a:avLst/>
            </a:prstGeom>
          </p:spPr>
        </p:pic>
        <p:sp>
          <p:nvSpPr>
            <p:cNvPr id="103" name="TextBox 102">
              <a:extLst>
                <a:ext uri="{FF2B5EF4-FFF2-40B4-BE49-F238E27FC236}">
                  <a16:creationId xmlns:a16="http://schemas.microsoft.com/office/drawing/2014/main" id="{FC49B133-8ED1-38E4-4FA0-A100FBD929EA}"/>
                </a:ext>
              </a:extLst>
            </p:cNvPr>
            <p:cNvSpPr txBox="1"/>
            <p:nvPr/>
          </p:nvSpPr>
          <p:spPr>
            <a:xfrm>
              <a:off x="11432941" y="1890579"/>
              <a:ext cx="654345" cy="430887"/>
            </a:xfrm>
            <a:prstGeom prst="rect">
              <a:avLst/>
            </a:prstGeom>
            <a:noFill/>
          </p:spPr>
          <p:txBody>
            <a:bodyPr wrap="none" rtlCol="0">
              <a:spAutoFit/>
            </a:bodyPr>
            <a:lstStyle/>
            <a:p>
              <a:pPr algn="ctr"/>
              <a:r>
                <a:rPr lang="en-US" sz="1100" dirty="0">
                  <a:solidFill>
                    <a:prstClr val="black"/>
                  </a:solidFill>
                  <a:latin typeface="Calibri" panose="020F0502020204030204"/>
                </a:rPr>
                <a:t>External</a:t>
              </a:r>
              <a:br>
                <a:rPr lang="en-US" sz="1100" dirty="0">
                  <a:solidFill>
                    <a:prstClr val="black"/>
                  </a:solidFill>
                  <a:latin typeface="Calibri" panose="020F0502020204030204"/>
                </a:rPr>
              </a:br>
              <a:r>
                <a:rPr lang="en-US" sz="1100" dirty="0">
                  <a:solidFill>
                    <a:prstClr val="black"/>
                  </a:solidFill>
                  <a:latin typeface="Calibri" panose="020F0502020204030204"/>
                </a:rPr>
                <a:t>System</a:t>
              </a:r>
              <a:endParaRPr lang="en-US" sz="1100" b="1" dirty="0">
                <a:solidFill>
                  <a:prstClr val="black"/>
                </a:solidFill>
                <a:latin typeface="Calibri" panose="020F0502020204030204"/>
              </a:endParaRPr>
            </a:p>
          </p:txBody>
        </p:sp>
      </p:grpSp>
      <p:grpSp>
        <p:nvGrpSpPr>
          <p:cNvPr id="104" name="Group 103">
            <a:extLst>
              <a:ext uri="{FF2B5EF4-FFF2-40B4-BE49-F238E27FC236}">
                <a16:creationId xmlns:a16="http://schemas.microsoft.com/office/drawing/2014/main" id="{4C0CDBA2-449B-046F-6B24-8E3C4D300007}"/>
              </a:ext>
            </a:extLst>
          </p:cNvPr>
          <p:cNvGrpSpPr/>
          <p:nvPr/>
        </p:nvGrpSpPr>
        <p:grpSpPr>
          <a:xfrm>
            <a:off x="1225744" y="2946933"/>
            <a:ext cx="1598516" cy="1082304"/>
            <a:chOff x="1391992" y="2686997"/>
            <a:chExt cx="1598516" cy="1082304"/>
          </a:xfrm>
        </p:grpSpPr>
        <p:pic>
          <p:nvPicPr>
            <p:cNvPr id="105" name="Graphic 104">
              <a:extLst>
                <a:ext uri="{FF2B5EF4-FFF2-40B4-BE49-F238E27FC236}">
                  <a16:creationId xmlns:a16="http://schemas.microsoft.com/office/drawing/2014/main" id="{AD7F6A4F-D2E7-E499-A49A-41926C4E02E9}"/>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62649" y="2686997"/>
              <a:ext cx="457200" cy="457200"/>
            </a:xfrm>
            <a:prstGeom prst="rect">
              <a:avLst/>
            </a:prstGeom>
          </p:spPr>
        </p:pic>
        <p:sp>
          <p:nvSpPr>
            <p:cNvPr id="106" name="TextBox 105">
              <a:extLst>
                <a:ext uri="{FF2B5EF4-FFF2-40B4-BE49-F238E27FC236}">
                  <a16:creationId xmlns:a16="http://schemas.microsoft.com/office/drawing/2014/main" id="{CB829BC3-E100-FE8F-C92A-E009BBA09D42}"/>
                </a:ext>
              </a:extLst>
            </p:cNvPr>
            <p:cNvSpPr txBox="1"/>
            <p:nvPr/>
          </p:nvSpPr>
          <p:spPr>
            <a:xfrm>
              <a:off x="1391992" y="3169137"/>
              <a:ext cx="1598516" cy="600164"/>
            </a:xfrm>
            <a:prstGeom prst="rect">
              <a:avLst/>
            </a:prstGeom>
            <a:noFill/>
          </p:spPr>
          <p:txBody>
            <a:bodyPr wrap="none" rtlCol="0">
              <a:spAutoFit/>
            </a:bodyPr>
            <a:lstStyle/>
            <a:p>
              <a:pPr algn="ctr"/>
              <a:r>
                <a:rPr lang="en-US" sz="1100" dirty="0">
                  <a:solidFill>
                    <a:prstClr val="black"/>
                  </a:solidFill>
                  <a:latin typeface="Calibri" panose="020F0502020204030204"/>
                </a:rPr>
                <a:t>Data Management /</a:t>
              </a:r>
              <a:br>
                <a:rPr lang="en-US" sz="1100" dirty="0">
                  <a:solidFill>
                    <a:prstClr val="black"/>
                  </a:solidFill>
                  <a:latin typeface="Calibri" panose="020F0502020204030204"/>
                </a:rPr>
              </a:br>
              <a:r>
                <a:rPr lang="en-US" sz="1100" dirty="0">
                  <a:solidFill>
                    <a:prstClr val="black"/>
                  </a:solidFill>
                  <a:latin typeface="Calibri" panose="020F0502020204030204"/>
                </a:rPr>
                <a:t>Loading</a:t>
              </a:r>
            </a:p>
            <a:p>
              <a:pPr algn="ctr"/>
              <a:r>
                <a:rPr lang="en-US" sz="1100" b="1" dirty="0">
                  <a:solidFill>
                    <a:prstClr val="black"/>
                  </a:solidFill>
                  <a:latin typeface="Calibri" panose="020F0502020204030204"/>
                </a:rPr>
                <a:t>Azure Synapse Analytics</a:t>
              </a:r>
            </a:p>
          </p:txBody>
        </p:sp>
      </p:grpSp>
      <p:cxnSp>
        <p:nvCxnSpPr>
          <p:cNvPr id="107" name="Connector: Elbow 106">
            <a:extLst>
              <a:ext uri="{FF2B5EF4-FFF2-40B4-BE49-F238E27FC236}">
                <a16:creationId xmlns:a16="http://schemas.microsoft.com/office/drawing/2014/main" id="{03057899-D55E-54EB-5440-A91DE2AC2AAA}"/>
              </a:ext>
            </a:extLst>
          </p:cNvPr>
          <p:cNvCxnSpPr>
            <a:cxnSpLocks/>
            <a:stCxn id="105" idx="3"/>
            <a:endCxn id="64" idx="0"/>
          </p:cNvCxnSpPr>
          <p:nvPr/>
        </p:nvCxnSpPr>
        <p:spPr>
          <a:xfrm>
            <a:off x="2253601" y="3175533"/>
            <a:ext cx="1498748" cy="683646"/>
          </a:xfrm>
          <a:prstGeom prst="bentConnector2">
            <a:avLst/>
          </a:prstGeom>
          <a:noFill/>
          <a:ln w="12700" cap="flat" cmpd="sng" algn="ctr">
            <a:solidFill>
              <a:srgbClr val="4472C4"/>
            </a:solidFill>
            <a:prstDash val="solid"/>
            <a:miter lim="800000"/>
            <a:tailEnd type="triangle"/>
          </a:ln>
          <a:effectLst/>
        </p:spPr>
      </p:cxnSp>
    </p:spTree>
    <p:extLst>
      <p:ext uri="{BB962C8B-B14F-4D97-AF65-F5344CB8AC3E}">
        <p14:creationId xmlns:p14="http://schemas.microsoft.com/office/powerpoint/2010/main" val="12020729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FF08-7FB8-1DB3-26BD-99845E528C91}"/>
              </a:ext>
            </a:extLst>
          </p:cNvPr>
          <p:cNvSpPr>
            <a:spLocks noGrp="1"/>
          </p:cNvSpPr>
          <p:nvPr>
            <p:ph type="title"/>
          </p:nvPr>
        </p:nvSpPr>
        <p:spPr>
          <a:xfrm>
            <a:off x="588263" y="2425541"/>
            <a:ext cx="4167887" cy="1107996"/>
          </a:xfrm>
        </p:spPr>
        <p:txBody>
          <a:bodyPr wrap="square" anchor="b">
            <a:normAutofit/>
          </a:bodyPr>
          <a:lstStyle/>
          <a:p>
            <a:r>
              <a:rPr lang="en-US" dirty="0"/>
              <a:t>Where to Start</a:t>
            </a:r>
          </a:p>
        </p:txBody>
      </p:sp>
      <p:sp>
        <p:nvSpPr>
          <p:cNvPr id="3" name="Text Placeholder 2">
            <a:extLst>
              <a:ext uri="{FF2B5EF4-FFF2-40B4-BE49-F238E27FC236}">
                <a16:creationId xmlns:a16="http://schemas.microsoft.com/office/drawing/2014/main" id="{0D1683A7-79D5-AE22-B6F3-D9F56504CBAE}"/>
              </a:ext>
            </a:extLst>
          </p:cNvPr>
          <p:cNvSpPr>
            <a:spLocks noGrp="1"/>
          </p:cNvSpPr>
          <p:nvPr>
            <p:ph type="body" sz="quarter" idx="12"/>
          </p:nvPr>
        </p:nvSpPr>
        <p:spPr>
          <a:xfrm>
            <a:off x="582042" y="3962400"/>
            <a:ext cx="4164583" cy="338554"/>
          </a:xfrm>
        </p:spPr>
        <p:txBody>
          <a:bodyPr wrap="square">
            <a:normAutofit/>
          </a:bodyPr>
          <a:lstStyle/>
          <a:p>
            <a:pPr>
              <a:lnSpc>
                <a:spcPct val="90000"/>
              </a:lnSpc>
              <a:spcAft>
                <a:spcPts val="600"/>
              </a:spcAft>
            </a:pPr>
            <a:r>
              <a:rPr lang="en-US" sz="1700">
                <a:hlinkClick r:id="rId3"/>
              </a:rPr>
              <a:t>github.com/Azure/Build-Modern-AI-Apps</a:t>
            </a:r>
            <a:r>
              <a:rPr lang="en-US" sz="1700"/>
              <a:t> </a:t>
            </a:r>
          </a:p>
        </p:txBody>
      </p:sp>
    </p:spTree>
    <p:extLst>
      <p:ext uri="{BB962C8B-B14F-4D97-AF65-F5344CB8AC3E}">
        <p14:creationId xmlns:p14="http://schemas.microsoft.com/office/powerpoint/2010/main" val="1101447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93424F-7E82-DE58-67E8-E68B289D7046}"/>
              </a:ext>
            </a:extLst>
          </p:cNvPr>
          <p:cNvSpPr>
            <a:spLocks noGrp="1"/>
          </p:cNvSpPr>
          <p:nvPr>
            <p:ph type="title"/>
          </p:nvPr>
        </p:nvSpPr>
        <p:spPr/>
        <p:txBody>
          <a:bodyPr/>
          <a:lstStyle/>
          <a:p>
            <a:r>
              <a:rPr lang="en-US" dirty="0"/>
              <a:t>Sample PowerShell install command</a:t>
            </a:r>
          </a:p>
        </p:txBody>
      </p:sp>
      <p:sp>
        <p:nvSpPr>
          <p:cNvPr id="5" name="Content Placeholder 4">
            <a:extLst>
              <a:ext uri="{FF2B5EF4-FFF2-40B4-BE49-F238E27FC236}">
                <a16:creationId xmlns:a16="http://schemas.microsoft.com/office/drawing/2014/main" id="{68559F30-17C5-6831-45A0-C129BE138A43}"/>
              </a:ext>
            </a:extLst>
          </p:cNvPr>
          <p:cNvSpPr>
            <a:spLocks noGrp="1"/>
          </p:cNvSpPr>
          <p:nvPr>
            <p:ph sz="quarter" idx="10"/>
          </p:nvPr>
        </p:nvSpPr>
        <p:spPr>
          <a:xfrm>
            <a:off x="584200" y="1435100"/>
            <a:ext cx="11018838" cy="1465016"/>
          </a:xfrm>
        </p:spPr>
        <p:txBody>
          <a:bodyPr/>
          <a:lstStyle/>
          <a:p>
            <a:pPr marL="0" indent="0">
              <a:buNone/>
            </a:pPr>
            <a:r>
              <a:rPr lang="en-US" dirty="0">
                <a:latin typeface="Consolas" panose="020B0609020204030204" pitchFamily="49" charset="0"/>
              </a:rPr>
              <a:t>./scripts/Unified-Deploy.ps1 -</a:t>
            </a:r>
            <a:r>
              <a:rPr lang="en-US" dirty="0" err="1">
                <a:latin typeface="Consolas" panose="020B0609020204030204" pitchFamily="49" charset="0"/>
              </a:rPr>
              <a:t>resourceGroup</a:t>
            </a:r>
            <a:r>
              <a:rPr lang="en-US" dirty="0">
                <a:latin typeface="Consolas" panose="020B0609020204030204" pitchFamily="49" charset="0"/>
              </a:rPr>
              <a:t> &lt;</a:t>
            </a:r>
            <a:r>
              <a:rPr lang="en-US" dirty="0" err="1">
                <a:latin typeface="Consolas" panose="020B0609020204030204" pitchFamily="49" charset="0"/>
              </a:rPr>
              <a:t>rg</a:t>
            </a:r>
            <a:r>
              <a:rPr lang="en-US" dirty="0">
                <a:latin typeface="Consolas" panose="020B0609020204030204" pitchFamily="49" charset="0"/>
              </a:rPr>
              <a:t>&gt; `</a:t>
            </a:r>
          </a:p>
          <a:p>
            <a:pPr marL="0" indent="0">
              <a:buNone/>
            </a:pPr>
            <a:r>
              <a:rPr lang="en-US" dirty="0">
                <a:latin typeface="Consolas" panose="020B0609020204030204" pitchFamily="49" charset="0"/>
              </a:rPr>
              <a:t>          -location </a:t>
            </a:r>
            <a:r>
              <a:rPr lang="en-US" dirty="0" err="1">
                <a:latin typeface="Consolas" panose="020B0609020204030204" pitchFamily="49" charset="0"/>
              </a:rPr>
              <a:t>eastus</a:t>
            </a:r>
            <a:r>
              <a:rPr lang="en-US" dirty="0">
                <a:latin typeface="Consolas" panose="020B0609020204030204" pitchFamily="49" charset="0"/>
              </a:rPr>
              <a:t> `</a:t>
            </a:r>
          </a:p>
          <a:p>
            <a:pPr marL="0" indent="0">
              <a:buNone/>
            </a:pPr>
            <a:r>
              <a:rPr lang="en-US" dirty="0">
                <a:latin typeface="Consolas" panose="020B0609020204030204" pitchFamily="49" charset="0"/>
              </a:rPr>
              <a:t>          -subscription &lt;subscription id&gt; `</a:t>
            </a:r>
          </a:p>
        </p:txBody>
      </p:sp>
      <p:sp>
        <p:nvSpPr>
          <p:cNvPr id="7" name="Content Placeholder 4">
            <a:extLst>
              <a:ext uri="{FF2B5EF4-FFF2-40B4-BE49-F238E27FC236}">
                <a16:creationId xmlns:a16="http://schemas.microsoft.com/office/drawing/2014/main" id="{4C3F7729-EFF9-FDAE-A838-B79473B6E1B8}"/>
              </a:ext>
            </a:extLst>
          </p:cNvPr>
          <p:cNvSpPr txBox="1">
            <a:spLocks/>
          </p:cNvSpPr>
          <p:nvPr/>
        </p:nvSpPr>
        <p:spPr>
          <a:xfrm>
            <a:off x="2538942" y="4142756"/>
            <a:ext cx="8511674" cy="104274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800" b="0" i="0" u="none" strike="noStrike" kern="1200" cap="none" spc="0" normalizeH="0" baseline="0" noProof="0" dirty="0">
                <a:ln>
                  <a:noFill/>
                </a:ln>
                <a:solidFill>
                  <a:srgbClr val="FFFFFF"/>
                </a:solidFill>
                <a:effectLst/>
                <a:uLnTx/>
                <a:uFillTx/>
                <a:latin typeface="Consolas" panose="020B0609020204030204" pitchFamily="49" charset="0"/>
                <a:ea typeface="+mn-ea"/>
                <a:cs typeface="Segoe UI" panose="020B0502040204020203" pitchFamily="34" charset="0"/>
              </a:rPr>
              <a:t>-</a:t>
            </a:r>
            <a:r>
              <a:rPr kumimoji="0" lang="en-US" sz="28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Segoe UI" panose="020B0502040204020203" pitchFamily="34" charset="0"/>
              </a:rPr>
              <a:t>openAiEmbeddingsDeployment</a:t>
            </a:r>
            <a:r>
              <a:rPr kumimoji="0" lang="en-US" sz="2800" b="0" i="0" u="none" strike="noStrike" kern="1200" cap="none" spc="0" normalizeH="0" baseline="0" noProof="0" dirty="0">
                <a:ln>
                  <a:noFill/>
                </a:ln>
                <a:solidFill>
                  <a:srgbClr val="FFFFFF"/>
                </a:solidFill>
                <a:effectLst/>
                <a:uLnTx/>
                <a:uFillTx/>
                <a:latin typeface="Consolas" panose="020B0609020204030204" pitchFamily="49" charset="0"/>
                <a:ea typeface="+mn-ea"/>
                <a:cs typeface="Segoe UI" panose="020B0502040204020203" pitchFamily="34" charset="0"/>
              </a:rPr>
              <a:t> embeddings `</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800" b="0" i="0" u="none" strike="noStrike" kern="1200" cap="none" spc="0" normalizeH="0" baseline="0" noProof="0" dirty="0">
                <a:ln>
                  <a:noFill/>
                </a:ln>
                <a:solidFill>
                  <a:srgbClr val="FFFFFF"/>
                </a:solidFill>
                <a:effectLst/>
                <a:uLnTx/>
                <a:uFillTx/>
                <a:latin typeface="Consolas" panose="020B0609020204030204" pitchFamily="49" charset="0"/>
                <a:ea typeface="+mn-ea"/>
                <a:cs typeface="Segoe UI" panose="020B0502040204020203" pitchFamily="34" charset="0"/>
              </a:rPr>
              <a:t>-</a:t>
            </a:r>
            <a:r>
              <a:rPr kumimoji="0" lang="en-US" sz="28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Segoe UI" panose="020B0502040204020203" pitchFamily="34" charset="0"/>
              </a:rPr>
              <a:t>deployAks</a:t>
            </a:r>
            <a:r>
              <a:rPr kumimoji="0" lang="en-US" sz="2800" b="0" i="0" u="none" strike="noStrike" kern="1200" cap="none" spc="0" normalizeH="0" baseline="0" noProof="0" dirty="0">
                <a:ln>
                  <a:noFill/>
                </a:ln>
                <a:solidFill>
                  <a:srgbClr val="FFFFFF"/>
                </a:solidFill>
                <a:effectLst/>
                <a:uLnTx/>
                <a:uFillTx/>
                <a:latin typeface="Consolas" panose="020B0609020204030204" pitchFamily="49" charset="0"/>
                <a:ea typeface="+mn-ea"/>
                <a:cs typeface="Segoe UI" panose="020B0502040204020203" pitchFamily="34" charset="0"/>
              </a:rPr>
              <a:t> 1</a:t>
            </a:r>
          </a:p>
        </p:txBody>
      </p:sp>
      <p:sp>
        <p:nvSpPr>
          <p:cNvPr id="9" name="TextBox 8">
            <a:extLst>
              <a:ext uri="{FF2B5EF4-FFF2-40B4-BE49-F238E27FC236}">
                <a16:creationId xmlns:a16="http://schemas.microsoft.com/office/drawing/2014/main" id="{7A8276C3-5837-1EBD-3D14-73DEBC0D8697}"/>
              </a:ext>
            </a:extLst>
          </p:cNvPr>
          <p:cNvSpPr txBox="1"/>
          <p:nvPr/>
        </p:nvSpPr>
        <p:spPr>
          <a:xfrm>
            <a:off x="494260" y="2810099"/>
            <a:ext cx="10466416" cy="181588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28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openAiName</a:t>
            </a:r>
            <a:r>
              <a:rPr kumimoji="0" lang="en-US" sz="28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&lt;open ai account&gt;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28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openAiRg</a:t>
            </a:r>
            <a:r>
              <a:rPr kumimoji="0" lang="en-US" sz="28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&lt;open ai resource group&gt;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28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openAiCompletionsDeployment</a:t>
            </a:r>
            <a:r>
              <a:rPr kumimoji="0" lang="en-US" sz="28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completions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28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openAiEmbeddingsDeployment</a:t>
            </a:r>
            <a:r>
              <a:rPr kumimoji="0" lang="en-US" sz="28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embeddings</a:t>
            </a:r>
            <a:endParaRPr kumimoji="0" lang="en-US" sz="28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0147352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BC5DC4F-F1DD-4FEC-B83F-1ECF2A7CBFB7}"/>
              </a:ext>
            </a:extLst>
          </p:cNvPr>
          <p:cNvSpPr>
            <a:spLocks noGrp="1"/>
          </p:cNvSpPr>
          <p:nvPr>
            <p:ph type="title"/>
          </p:nvPr>
        </p:nvSpPr>
        <p:spPr>
          <a:xfrm>
            <a:off x="585216" y="3033223"/>
            <a:ext cx="9144000" cy="498598"/>
          </a:xfrm>
        </p:spPr>
        <p:txBody>
          <a:bodyPr wrap="square" anchor="b">
            <a:normAutofit/>
          </a:bodyPr>
          <a:lstStyle/>
          <a:p>
            <a:r>
              <a:rPr lang="en-US" dirty="0"/>
              <a:t>What gets deployed</a:t>
            </a:r>
          </a:p>
        </p:txBody>
      </p:sp>
      <p:sp>
        <p:nvSpPr>
          <p:cNvPr id="17" name="Text Placeholder 2">
            <a:extLst>
              <a:ext uri="{FF2B5EF4-FFF2-40B4-BE49-F238E27FC236}">
                <a16:creationId xmlns:a16="http://schemas.microsoft.com/office/drawing/2014/main" id="{48543E80-3996-3DAF-9BEA-B82B5B554FDC}"/>
              </a:ext>
            </a:extLst>
          </p:cNvPr>
          <p:cNvSpPr>
            <a:spLocks noGrp="1"/>
          </p:cNvSpPr>
          <p:nvPr>
            <p:ph type="body" sz="quarter" idx="12"/>
          </p:nvPr>
        </p:nvSpPr>
        <p:spPr>
          <a:xfrm>
            <a:off x="585216" y="3977319"/>
            <a:ext cx="9144000" cy="338554"/>
          </a:xfrm>
        </p:spPr>
        <p:txBody>
          <a:bodyPr/>
          <a:lstStyle/>
          <a:p>
            <a:endParaRPr lang="en-US"/>
          </a:p>
        </p:txBody>
      </p:sp>
    </p:spTree>
    <p:extLst>
      <p:ext uri="{BB962C8B-B14F-4D97-AF65-F5344CB8AC3E}">
        <p14:creationId xmlns:p14="http://schemas.microsoft.com/office/powerpoint/2010/main" val="308091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5AA4-8AB5-F26E-7242-0C549C410A5F}"/>
              </a:ext>
            </a:extLst>
          </p:cNvPr>
          <p:cNvSpPr>
            <a:spLocks noGrp="1"/>
          </p:cNvSpPr>
          <p:nvPr>
            <p:ph type="title"/>
          </p:nvPr>
        </p:nvSpPr>
        <p:spPr>
          <a:xfrm>
            <a:off x="607350" y="758983"/>
            <a:ext cx="11018520" cy="492443"/>
          </a:xfrm>
        </p:spPr>
        <p:txBody>
          <a:bodyPr/>
          <a:lstStyle/>
          <a:p>
            <a:r>
              <a:rPr lang="en-US" dirty="0"/>
              <a:t>Meet the lightweight Kernel of Semantic Kernel</a:t>
            </a:r>
          </a:p>
        </p:txBody>
      </p:sp>
      <p:sp>
        <p:nvSpPr>
          <p:cNvPr id="4" name="TextBox 3">
            <a:extLst>
              <a:ext uri="{FF2B5EF4-FFF2-40B4-BE49-F238E27FC236}">
                <a16:creationId xmlns:a16="http://schemas.microsoft.com/office/drawing/2014/main" id="{059B0FC7-858E-0B56-516E-2BD47960DEA6}"/>
              </a:ext>
            </a:extLst>
          </p:cNvPr>
          <p:cNvSpPr txBox="1"/>
          <p:nvPr/>
        </p:nvSpPr>
        <p:spPr>
          <a:xfrm>
            <a:off x="9923489" y="1079154"/>
            <a:ext cx="65" cy="307777"/>
          </a:xfrm>
          <a:prstGeom prst="rect">
            <a:avLst/>
          </a:prstGeom>
          <a:noFill/>
        </p:spPr>
        <p:txBody>
          <a:bodyPr wrap="none" lIns="0" tIns="0" rIns="0" bIns="0" rtlCol="0">
            <a:spAutoFit/>
          </a:bodyPr>
          <a:lstStyle/>
          <a:p>
            <a:pPr algn="l"/>
            <a:endParaRPr lang="en-US" sz="2000"/>
          </a:p>
        </p:txBody>
      </p:sp>
      <p:grpSp>
        <p:nvGrpSpPr>
          <p:cNvPr id="3" name="Group 2">
            <a:extLst>
              <a:ext uri="{FF2B5EF4-FFF2-40B4-BE49-F238E27FC236}">
                <a16:creationId xmlns:a16="http://schemas.microsoft.com/office/drawing/2014/main" id="{8DC5FE2B-A9C1-4916-AC08-9C6B730943E5}"/>
              </a:ext>
            </a:extLst>
          </p:cNvPr>
          <p:cNvGrpSpPr/>
          <p:nvPr/>
        </p:nvGrpSpPr>
        <p:grpSpPr>
          <a:xfrm>
            <a:off x="908515" y="1667268"/>
            <a:ext cx="5565641" cy="2996489"/>
            <a:chOff x="908515" y="2386934"/>
            <a:chExt cx="5565641" cy="2996489"/>
          </a:xfrm>
        </p:grpSpPr>
        <p:sp>
          <p:nvSpPr>
            <p:cNvPr id="21" name="Cube 20">
              <a:extLst>
                <a:ext uri="{FF2B5EF4-FFF2-40B4-BE49-F238E27FC236}">
                  <a16:creationId xmlns:a16="http://schemas.microsoft.com/office/drawing/2014/main" id="{324C5186-25BF-29A8-B695-A19C8F94704D}"/>
                </a:ext>
              </a:extLst>
            </p:cNvPr>
            <p:cNvSpPr/>
            <p:nvPr/>
          </p:nvSpPr>
          <p:spPr bwMode="auto">
            <a:xfrm>
              <a:off x="1445853" y="4207270"/>
              <a:ext cx="1414132" cy="1176153"/>
            </a:xfrm>
            <a:prstGeom prst="cube">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solidFill>
                    <a:srgbClr val="000000"/>
                  </a:solidFill>
                  <a:ea typeface="Segoe UI" pitchFamily="34" charset="0"/>
                  <a:cs typeface="Segoe UI" pitchFamily="34" charset="0"/>
                </a:rPr>
                <a:t> </a:t>
              </a:r>
            </a:p>
            <a:p>
              <a:pPr algn="l" defTabSz="932472" fontAlgn="base">
                <a:spcBef>
                  <a:spcPct val="0"/>
                </a:spcBef>
                <a:spcAft>
                  <a:spcPct val="0"/>
                </a:spcAft>
              </a:pPr>
              <a:r>
                <a:rPr lang="en-US" sz="2000">
                  <a:solidFill>
                    <a:srgbClr val="000000"/>
                  </a:solidFill>
                  <a:ea typeface="Segoe UI" pitchFamily="34" charset="0"/>
                  <a:cs typeface="Segoe UI" pitchFamily="34" charset="0"/>
                </a:rPr>
                <a:t>       </a:t>
              </a:r>
              <a:r>
                <a:rPr lang="en-US" sz="2000">
                  <a:solidFill>
                    <a:schemeClr val="tx1"/>
                  </a:solidFill>
                  <a:ea typeface="Segoe UI" pitchFamily="34" charset="0"/>
                  <a:cs typeface="Segoe UI" pitchFamily="34" charset="0"/>
                </a:rPr>
                <a:t>ernel</a:t>
              </a:r>
            </a:p>
          </p:txBody>
        </p:sp>
        <p:sp>
          <p:nvSpPr>
            <p:cNvPr id="32" name="Rectangle 31">
              <a:extLst>
                <a:ext uri="{FF2B5EF4-FFF2-40B4-BE49-F238E27FC236}">
                  <a16:creationId xmlns:a16="http://schemas.microsoft.com/office/drawing/2014/main" id="{FF3AC305-7AED-30A2-3796-89268957F4DF}"/>
                </a:ext>
              </a:extLst>
            </p:cNvPr>
            <p:cNvSpPr/>
            <p:nvPr/>
          </p:nvSpPr>
          <p:spPr>
            <a:xfrm>
              <a:off x="1397618" y="4447083"/>
              <a:ext cx="633507" cy="923330"/>
            </a:xfrm>
            <a:prstGeom prst="rect">
              <a:avLst/>
            </a:prstGeom>
            <a:noFill/>
          </p:spPr>
          <p:txBody>
            <a:bodyPr wrap="none" lIns="91440" tIns="45720" rIns="91440" bIns="45720">
              <a:spAutoFit/>
            </a:bodyPr>
            <a:lstStyle/>
            <a:p>
              <a:pPr algn="ctr"/>
              <a:r>
                <a:rPr lang="en-US" sz="54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a:t>
              </a:r>
            </a:p>
          </p:txBody>
        </p:sp>
        <p:sp>
          <p:nvSpPr>
            <p:cNvPr id="41" name="TextBox 40">
              <a:extLst>
                <a:ext uri="{FF2B5EF4-FFF2-40B4-BE49-F238E27FC236}">
                  <a16:creationId xmlns:a16="http://schemas.microsoft.com/office/drawing/2014/main" id="{EFB02E16-E928-012B-105E-21F3203E70F5}"/>
                </a:ext>
              </a:extLst>
            </p:cNvPr>
            <p:cNvSpPr txBox="1"/>
            <p:nvPr/>
          </p:nvSpPr>
          <p:spPr>
            <a:xfrm>
              <a:off x="1877855" y="2546058"/>
              <a:ext cx="4596301" cy="1107996"/>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r>
                <a:rPr lang="en-US"/>
                <a:t>I’ve been designed to orchestrate complicated LLM AI prompts combined with native code, use multiple AI models, and use a goal-oriented approach to achieving asks.”</a:t>
              </a:r>
            </a:p>
          </p:txBody>
        </p:sp>
        <p:sp>
          <p:nvSpPr>
            <p:cNvPr id="45" name="TextBox 44">
              <a:extLst>
                <a:ext uri="{FF2B5EF4-FFF2-40B4-BE49-F238E27FC236}">
                  <a16:creationId xmlns:a16="http://schemas.microsoft.com/office/drawing/2014/main" id="{EE05843C-7E28-BB3B-8F79-8DAE24551FB1}"/>
                </a:ext>
              </a:extLst>
            </p:cNvPr>
            <p:cNvSpPr txBox="1"/>
            <p:nvPr/>
          </p:nvSpPr>
          <p:spPr>
            <a:xfrm>
              <a:off x="1522155" y="2386934"/>
              <a:ext cx="385948" cy="861774"/>
            </a:xfrm>
            <a:prstGeom prst="rect">
              <a:avLst/>
            </a:prstGeom>
            <a:noFill/>
          </p:spPr>
          <p:txBody>
            <a:bodyPr wrap="square">
              <a:spAutoFit/>
            </a:bodyPr>
            <a:lstStyle/>
            <a:p>
              <a:r>
                <a:rPr lang="en-US" sz="5000"/>
                <a:t>“</a:t>
              </a:r>
            </a:p>
          </p:txBody>
        </p:sp>
        <p:sp>
          <p:nvSpPr>
            <p:cNvPr id="47" name="TextBox 46">
              <a:extLst>
                <a:ext uri="{FF2B5EF4-FFF2-40B4-BE49-F238E27FC236}">
                  <a16:creationId xmlns:a16="http://schemas.microsoft.com/office/drawing/2014/main" id="{D30E470C-CD48-AA30-F986-5C2DA92B2B67}"/>
                </a:ext>
              </a:extLst>
            </p:cNvPr>
            <p:cNvSpPr txBox="1"/>
            <p:nvPr/>
          </p:nvSpPr>
          <p:spPr>
            <a:xfrm>
              <a:off x="908515" y="3853424"/>
              <a:ext cx="944592" cy="1015663"/>
            </a:xfrm>
            <a:prstGeom prst="rect">
              <a:avLst/>
            </a:prstGeom>
            <a:noFill/>
          </p:spPr>
          <p:txBody>
            <a:bodyPr wrap="square">
              <a:spAutoFit/>
            </a:bodyPr>
            <a:lstStyle/>
            <a:p>
              <a:r>
                <a:rPr lang="en-US" sz="6000" b="1"/>
                <a:t>👋</a:t>
              </a:r>
              <a:endParaRPr lang="en-US" sz="6000"/>
            </a:p>
          </p:txBody>
        </p:sp>
        <p:cxnSp>
          <p:nvCxnSpPr>
            <p:cNvPr id="49" name="Straight Connector 48">
              <a:extLst>
                <a:ext uri="{FF2B5EF4-FFF2-40B4-BE49-F238E27FC236}">
                  <a16:creationId xmlns:a16="http://schemas.microsoft.com/office/drawing/2014/main" id="{0384622F-B6E1-6B24-C702-F4A7DFEF78C3}"/>
                </a:ext>
              </a:extLst>
            </p:cNvPr>
            <p:cNvCxnSpPr>
              <a:cxnSpLocks/>
            </p:cNvCxnSpPr>
            <p:nvPr/>
          </p:nvCxnSpPr>
          <p:spPr>
            <a:xfrm flipV="1">
              <a:off x="2233491" y="3735334"/>
              <a:ext cx="0" cy="692510"/>
            </a:xfrm>
            <a:prstGeom prst="line">
              <a:avLst/>
            </a:prstGeom>
            <a:ln w="2222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1B4AF347-B438-2069-74A4-A33CF3D070EC}"/>
              </a:ext>
            </a:extLst>
          </p:cNvPr>
          <p:cNvGrpSpPr/>
          <p:nvPr/>
        </p:nvGrpSpPr>
        <p:grpSpPr>
          <a:xfrm>
            <a:off x="2759724" y="2962441"/>
            <a:ext cx="5333462" cy="2626237"/>
            <a:chOff x="2759724" y="3682107"/>
            <a:chExt cx="5333462" cy="2626237"/>
          </a:xfrm>
        </p:grpSpPr>
        <p:sp>
          <p:nvSpPr>
            <p:cNvPr id="6" name="Can 5">
              <a:extLst>
                <a:ext uri="{FF2B5EF4-FFF2-40B4-BE49-F238E27FC236}">
                  <a16:creationId xmlns:a16="http://schemas.microsoft.com/office/drawing/2014/main" id="{9AE5124E-76C4-39D5-5CF5-F91FF42D534C}"/>
                </a:ext>
              </a:extLst>
            </p:cNvPr>
            <p:cNvSpPr/>
            <p:nvPr/>
          </p:nvSpPr>
          <p:spPr bwMode="auto">
            <a:xfrm>
              <a:off x="6725809" y="5327067"/>
              <a:ext cx="1026067" cy="981277"/>
            </a:xfrm>
            <a:prstGeom prst="can">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0A9DD7B9-2FB3-970A-9D40-E7214342A996}"/>
                </a:ext>
              </a:extLst>
            </p:cNvPr>
            <p:cNvSpPr txBox="1"/>
            <p:nvPr/>
          </p:nvSpPr>
          <p:spPr>
            <a:xfrm>
              <a:off x="6627662" y="5718934"/>
              <a:ext cx="1229558" cy="276999"/>
            </a:xfrm>
            <a:prstGeom prst="rect">
              <a:avLst/>
            </a:prstGeom>
            <a:noFill/>
          </p:spPr>
          <p:txBody>
            <a:bodyPr wrap="square" lIns="0" tIns="0" rIns="0" bIns="0" rtlCol="0">
              <a:spAutoFit/>
            </a:bodyPr>
            <a:lstStyle/>
            <a:p>
              <a:pPr algn="ctr"/>
              <a:r>
                <a:rPr lang="en-US" b="1"/>
                <a:t>SKILLS</a:t>
              </a:r>
            </a:p>
          </p:txBody>
        </p:sp>
        <p:sp>
          <p:nvSpPr>
            <p:cNvPr id="15" name="Multidocument 14">
              <a:extLst>
                <a:ext uri="{FF2B5EF4-FFF2-40B4-BE49-F238E27FC236}">
                  <a16:creationId xmlns:a16="http://schemas.microsoft.com/office/drawing/2014/main" id="{A9E2D2F6-5010-F5E7-20B3-54F97AF09810}"/>
                </a:ext>
              </a:extLst>
            </p:cNvPr>
            <p:cNvSpPr/>
            <p:nvPr/>
          </p:nvSpPr>
          <p:spPr bwMode="auto">
            <a:xfrm>
              <a:off x="6496391" y="3682107"/>
              <a:ext cx="1596795" cy="1066233"/>
            </a:xfrm>
            <a:prstGeom prst="flowChartMultidocument">
              <a:avLst/>
            </a:prstGeom>
            <a:solidFill>
              <a:srgbClr val="FFC000"/>
            </a:solidFill>
            <a:ln>
              <a:solidFill>
                <a:schemeClr val="bg1"/>
              </a:solidFill>
              <a:headEnd type="none" w="med" len="med"/>
              <a:tailEnd type="none" w="med" len="med"/>
            </a:ln>
            <a:effectLst>
              <a:outerShdw blurRad="771749" sx="102000" sy="102000" algn="ctr" rotWithShape="0">
                <a:srgbClr val="FFC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16" name="TextBox 15">
              <a:extLst>
                <a:ext uri="{FF2B5EF4-FFF2-40B4-BE49-F238E27FC236}">
                  <a16:creationId xmlns:a16="http://schemas.microsoft.com/office/drawing/2014/main" id="{FBD6C55D-9473-C593-0048-2E0EAC4BBFE4}"/>
                </a:ext>
              </a:extLst>
            </p:cNvPr>
            <p:cNvSpPr txBox="1"/>
            <p:nvPr/>
          </p:nvSpPr>
          <p:spPr>
            <a:xfrm>
              <a:off x="6635872" y="4079046"/>
              <a:ext cx="1075364" cy="276999"/>
            </a:xfrm>
            <a:prstGeom prst="rect">
              <a:avLst/>
            </a:prstGeom>
            <a:noFill/>
          </p:spPr>
          <p:txBody>
            <a:bodyPr wrap="square" lIns="0" tIns="0" rIns="0" bIns="0" rtlCol="0">
              <a:spAutoFit/>
            </a:bodyPr>
            <a:lstStyle/>
            <a:p>
              <a:pPr algn="ctr"/>
              <a:r>
                <a:rPr lang="en-US" b="1">
                  <a:solidFill>
                    <a:schemeClr val="bg1"/>
                  </a:solidFill>
                </a:rPr>
                <a:t>PLANNER</a:t>
              </a:r>
            </a:p>
          </p:txBody>
        </p:sp>
        <p:sp>
          <p:nvSpPr>
            <p:cNvPr id="56" name="Freeform 55">
              <a:extLst>
                <a:ext uri="{FF2B5EF4-FFF2-40B4-BE49-F238E27FC236}">
                  <a16:creationId xmlns:a16="http://schemas.microsoft.com/office/drawing/2014/main" id="{9265A63B-8B40-E0A8-8B9C-7A8A07D18838}"/>
                </a:ext>
              </a:extLst>
            </p:cNvPr>
            <p:cNvSpPr/>
            <p:nvPr/>
          </p:nvSpPr>
          <p:spPr bwMode="auto">
            <a:xfrm>
              <a:off x="2759724" y="4286250"/>
              <a:ext cx="3598680" cy="495300"/>
            </a:xfrm>
            <a:custGeom>
              <a:avLst/>
              <a:gdLst>
                <a:gd name="connsiteX0" fmla="*/ 0 w 4591050"/>
                <a:gd name="connsiteY0" fmla="*/ 495300 h 495300"/>
                <a:gd name="connsiteX1" fmla="*/ 3505200 w 4591050"/>
                <a:gd name="connsiteY1" fmla="*/ 495300 h 495300"/>
                <a:gd name="connsiteX2" fmla="*/ 3505200 w 4591050"/>
                <a:gd name="connsiteY2" fmla="*/ 0 h 495300"/>
                <a:gd name="connsiteX3" fmla="*/ 4591050 w 4591050"/>
                <a:gd name="connsiteY3" fmla="*/ 0 h 495300"/>
              </a:gdLst>
              <a:ahLst/>
              <a:cxnLst>
                <a:cxn ang="0">
                  <a:pos x="connsiteX0" y="connsiteY0"/>
                </a:cxn>
                <a:cxn ang="0">
                  <a:pos x="connsiteX1" y="connsiteY1"/>
                </a:cxn>
                <a:cxn ang="0">
                  <a:pos x="connsiteX2" y="connsiteY2"/>
                </a:cxn>
                <a:cxn ang="0">
                  <a:pos x="connsiteX3" y="connsiteY3"/>
                </a:cxn>
              </a:cxnLst>
              <a:rect l="l" t="t" r="r" b="b"/>
              <a:pathLst>
                <a:path w="4591050" h="495300">
                  <a:moveTo>
                    <a:pt x="0" y="495300"/>
                  </a:moveTo>
                  <a:lnTo>
                    <a:pt x="3505200" y="495300"/>
                  </a:lnTo>
                  <a:lnTo>
                    <a:pt x="3505200" y="0"/>
                  </a:lnTo>
                  <a:lnTo>
                    <a:pt x="4591050" y="0"/>
                  </a:lnTo>
                </a:path>
              </a:pathLst>
            </a:custGeom>
            <a:noFill/>
            <a:ln w="38100">
              <a:solidFill>
                <a:schemeClr val="accent6">
                  <a:lumMod val="40000"/>
                  <a:lumOff val="60000"/>
                </a:schemeClr>
              </a:solidFill>
              <a:prstDash val="sysDot"/>
              <a:headEnd type="none" w="med" len="med"/>
              <a:tailEnd type="arrow"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2863EA39-2341-10D7-2B21-A598EA8843C0}"/>
                </a:ext>
              </a:extLst>
            </p:cNvPr>
            <p:cNvSpPr txBox="1"/>
            <p:nvPr/>
          </p:nvSpPr>
          <p:spPr>
            <a:xfrm>
              <a:off x="3236607" y="5048562"/>
              <a:ext cx="3259784" cy="830997"/>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r>
                <a:rPr lang="en-US"/>
                <a:t>I take a user’s ask and generate a step-by-step plan that draws upon available skills.”</a:t>
              </a:r>
            </a:p>
          </p:txBody>
        </p:sp>
        <p:sp>
          <p:nvSpPr>
            <p:cNvPr id="58" name="TextBox 57">
              <a:extLst>
                <a:ext uri="{FF2B5EF4-FFF2-40B4-BE49-F238E27FC236}">
                  <a16:creationId xmlns:a16="http://schemas.microsoft.com/office/drawing/2014/main" id="{001ABA19-8FD1-D6CE-7E54-ADB508C7266C}"/>
                </a:ext>
              </a:extLst>
            </p:cNvPr>
            <p:cNvSpPr txBox="1"/>
            <p:nvPr/>
          </p:nvSpPr>
          <p:spPr>
            <a:xfrm>
              <a:off x="2867129" y="4902142"/>
              <a:ext cx="385948" cy="861774"/>
            </a:xfrm>
            <a:prstGeom prst="rect">
              <a:avLst/>
            </a:prstGeom>
            <a:noFill/>
          </p:spPr>
          <p:txBody>
            <a:bodyPr wrap="square">
              <a:spAutoFit/>
            </a:bodyPr>
            <a:lstStyle/>
            <a:p>
              <a:r>
                <a:rPr lang="en-US" sz="5000"/>
                <a:t>“</a:t>
              </a:r>
            </a:p>
          </p:txBody>
        </p:sp>
      </p:grpSp>
      <p:grpSp>
        <p:nvGrpSpPr>
          <p:cNvPr id="9" name="Group 8">
            <a:extLst>
              <a:ext uri="{FF2B5EF4-FFF2-40B4-BE49-F238E27FC236}">
                <a16:creationId xmlns:a16="http://schemas.microsoft.com/office/drawing/2014/main" id="{034E4633-60FF-77A8-5F79-C1C17F916B36}"/>
              </a:ext>
            </a:extLst>
          </p:cNvPr>
          <p:cNvGrpSpPr/>
          <p:nvPr/>
        </p:nvGrpSpPr>
        <p:grpSpPr>
          <a:xfrm>
            <a:off x="6924907" y="2864739"/>
            <a:ext cx="4539329" cy="2347407"/>
            <a:chOff x="6924907" y="3584405"/>
            <a:chExt cx="4539329" cy="2347407"/>
          </a:xfrm>
        </p:grpSpPr>
        <p:sp>
          <p:nvSpPr>
            <p:cNvPr id="17" name="Oval 16">
              <a:extLst>
                <a:ext uri="{FF2B5EF4-FFF2-40B4-BE49-F238E27FC236}">
                  <a16:creationId xmlns:a16="http://schemas.microsoft.com/office/drawing/2014/main" id="{02AA5D9E-216E-E4E1-1CC7-4D38778236BC}"/>
                </a:ext>
              </a:extLst>
            </p:cNvPr>
            <p:cNvSpPr/>
            <p:nvPr/>
          </p:nvSpPr>
          <p:spPr bwMode="auto">
            <a:xfrm>
              <a:off x="8976077"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1</a:t>
              </a:r>
            </a:p>
          </p:txBody>
        </p:sp>
        <p:sp>
          <p:nvSpPr>
            <p:cNvPr id="18" name="Oval 17">
              <a:extLst>
                <a:ext uri="{FF2B5EF4-FFF2-40B4-BE49-F238E27FC236}">
                  <a16:creationId xmlns:a16="http://schemas.microsoft.com/office/drawing/2014/main" id="{3F852442-0595-928A-5F61-FC2416614544}"/>
                </a:ext>
              </a:extLst>
            </p:cNvPr>
            <p:cNvSpPr/>
            <p:nvPr/>
          </p:nvSpPr>
          <p:spPr bwMode="auto">
            <a:xfrm>
              <a:off x="9623886"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2</a:t>
              </a:r>
            </a:p>
          </p:txBody>
        </p:sp>
        <p:sp>
          <p:nvSpPr>
            <p:cNvPr id="19" name="Oval 18">
              <a:extLst>
                <a:ext uri="{FF2B5EF4-FFF2-40B4-BE49-F238E27FC236}">
                  <a16:creationId xmlns:a16="http://schemas.microsoft.com/office/drawing/2014/main" id="{E128055A-FD23-F6A5-595A-BCB16F3BACDB}"/>
                </a:ext>
              </a:extLst>
            </p:cNvPr>
            <p:cNvSpPr/>
            <p:nvPr/>
          </p:nvSpPr>
          <p:spPr bwMode="auto">
            <a:xfrm>
              <a:off x="10304648"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3</a:t>
              </a:r>
            </a:p>
          </p:txBody>
        </p:sp>
        <p:sp>
          <p:nvSpPr>
            <p:cNvPr id="20" name="Oval 19">
              <a:extLst>
                <a:ext uri="{FF2B5EF4-FFF2-40B4-BE49-F238E27FC236}">
                  <a16:creationId xmlns:a16="http://schemas.microsoft.com/office/drawing/2014/main" id="{4F1434F7-1711-729C-4C33-39B2F933A447}"/>
                </a:ext>
              </a:extLst>
            </p:cNvPr>
            <p:cNvSpPr/>
            <p:nvPr/>
          </p:nvSpPr>
          <p:spPr bwMode="auto">
            <a:xfrm>
              <a:off x="10968936"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a:t>
              </a:r>
            </a:p>
          </p:txBody>
        </p:sp>
        <p:sp>
          <p:nvSpPr>
            <p:cNvPr id="43" name="TextBox 42">
              <a:extLst>
                <a:ext uri="{FF2B5EF4-FFF2-40B4-BE49-F238E27FC236}">
                  <a16:creationId xmlns:a16="http://schemas.microsoft.com/office/drawing/2014/main" id="{27F748FC-E7E9-E1E8-BE5B-228647DBA81D}"/>
                </a:ext>
              </a:extLst>
            </p:cNvPr>
            <p:cNvSpPr txBox="1"/>
            <p:nvPr/>
          </p:nvSpPr>
          <p:spPr>
            <a:xfrm>
              <a:off x="8268264" y="5470147"/>
              <a:ext cx="2036384" cy="461665"/>
            </a:xfrm>
            <a:prstGeom prst="rect">
              <a:avLst/>
            </a:prstGeom>
            <a:noFill/>
          </p:spPr>
          <p:txBody>
            <a:bodyPr wrap="square">
              <a:spAutoFit/>
            </a:bodyPr>
            <a:lstStyle/>
            <a:p>
              <a:r>
                <a:rPr lang="en-US" sz="1200"/>
                <a:t>Planner generates </a:t>
              </a:r>
              <a:r>
                <a:rPr lang="en-US" sz="1200">
                  <a:solidFill>
                    <a:srgbClr val="FFFF00"/>
                  </a:solidFill>
                </a:rPr>
                <a:t>steps</a:t>
              </a:r>
              <a:r>
                <a:rPr lang="en-US" sz="1200"/>
                <a:t> that use available Skills</a:t>
              </a:r>
            </a:p>
          </p:txBody>
        </p:sp>
        <p:cxnSp>
          <p:nvCxnSpPr>
            <p:cNvPr id="53" name="Straight Connector 52">
              <a:extLst>
                <a:ext uri="{FF2B5EF4-FFF2-40B4-BE49-F238E27FC236}">
                  <a16:creationId xmlns:a16="http://schemas.microsoft.com/office/drawing/2014/main" id="{0DB51A5C-BEF9-811D-DDDB-7AA4122A6FEC}"/>
                </a:ext>
                <a:ext uri="{C183D7F6-B498-43B3-948B-1728B52AA6E4}">
                  <adec:decorative xmlns:adec="http://schemas.microsoft.com/office/drawing/2017/decorative" val="1"/>
                </a:ext>
              </a:extLst>
            </p:cNvPr>
            <p:cNvCxnSpPr>
              <a:cxnSpLocks/>
            </p:cNvCxnSpPr>
            <p:nvPr/>
          </p:nvCxnSpPr>
          <p:spPr>
            <a:xfrm>
              <a:off x="7360101" y="4510973"/>
              <a:ext cx="908163" cy="959174"/>
            </a:xfrm>
            <a:prstGeom prst="line">
              <a:avLst/>
            </a:prstGeom>
            <a:ln w="28575">
              <a:solidFill>
                <a:srgbClr val="FFC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864C716-F34E-5E0F-2411-912DFB92BFE3}"/>
                </a:ext>
              </a:extLst>
            </p:cNvPr>
            <p:cNvCxnSpPr>
              <a:cxnSpLocks/>
            </p:cNvCxnSpPr>
            <p:nvPr/>
          </p:nvCxnSpPr>
          <p:spPr>
            <a:xfrm>
              <a:off x="8257816" y="4260599"/>
              <a:ext cx="552795" cy="0"/>
            </a:xfrm>
            <a:prstGeom prst="straightConnector1">
              <a:avLst/>
            </a:prstGeom>
            <a:ln w="38100">
              <a:solidFill>
                <a:schemeClr val="tx1"/>
              </a:solidFill>
              <a:headEnd type="none" w="lg" len="med"/>
              <a:tailEnd type="arrow"/>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AD60073F-6338-175F-4829-E73554A9FBCF}"/>
                </a:ext>
              </a:extLst>
            </p:cNvPr>
            <p:cNvSpPr txBox="1"/>
            <p:nvPr/>
          </p:nvSpPr>
          <p:spPr>
            <a:xfrm>
              <a:off x="9640362" y="3584405"/>
              <a:ext cx="1075364" cy="276999"/>
            </a:xfrm>
            <a:prstGeom prst="rect">
              <a:avLst/>
            </a:prstGeom>
            <a:noFill/>
          </p:spPr>
          <p:txBody>
            <a:bodyPr wrap="square" lIns="0" tIns="0" rIns="0" bIns="0" rtlCol="0">
              <a:spAutoFit/>
            </a:bodyPr>
            <a:lstStyle/>
            <a:p>
              <a:pPr algn="ctr"/>
              <a:r>
                <a:rPr lang="en-US" b="1" spc="200"/>
                <a:t>STEPS</a:t>
              </a:r>
            </a:p>
          </p:txBody>
        </p:sp>
        <p:sp>
          <p:nvSpPr>
            <p:cNvPr id="65" name="Freeform 64">
              <a:extLst>
                <a:ext uri="{FF2B5EF4-FFF2-40B4-BE49-F238E27FC236}">
                  <a16:creationId xmlns:a16="http://schemas.microsoft.com/office/drawing/2014/main" id="{2F1073FC-D328-5F22-E2F6-9D5C434A9E87}"/>
                </a:ext>
              </a:extLst>
            </p:cNvPr>
            <p:cNvSpPr/>
            <p:nvPr/>
          </p:nvSpPr>
          <p:spPr bwMode="auto">
            <a:xfrm>
              <a:off x="6924907" y="4527395"/>
              <a:ext cx="2308303" cy="903249"/>
            </a:xfrm>
            <a:custGeom>
              <a:avLst/>
              <a:gdLst>
                <a:gd name="connsiteX0" fmla="*/ 0 w 2308303"/>
                <a:gd name="connsiteY0" fmla="*/ 903249 h 903249"/>
                <a:gd name="connsiteX1" fmla="*/ 0 w 2308303"/>
                <a:gd name="connsiteY1" fmla="*/ 468351 h 903249"/>
                <a:gd name="connsiteX2" fmla="*/ 2308303 w 2308303"/>
                <a:gd name="connsiteY2" fmla="*/ 468351 h 903249"/>
                <a:gd name="connsiteX3" fmla="*/ 2308303 w 2308303"/>
                <a:gd name="connsiteY3" fmla="*/ 0 h 903249"/>
              </a:gdLst>
              <a:ahLst/>
              <a:cxnLst>
                <a:cxn ang="0">
                  <a:pos x="connsiteX0" y="connsiteY0"/>
                </a:cxn>
                <a:cxn ang="0">
                  <a:pos x="connsiteX1" y="connsiteY1"/>
                </a:cxn>
                <a:cxn ang="0">
                  <a:pos x="connsiteX2" y="connsiteY2"/>
                </a:cxn>
                <a:cxn ang="0">
                  <a:pos x="connsiteX3" y="connsiteY3"/>
                </a:cxn>
              </a:cxnLst>
              <a:rect l="l" t="t" r="r" b="b"/>
              <a:pathLst>
                <a:path w="2308303" h="903249">
                  <a:moveTo>
                    <a:pt x="0" y="903249"/>
                  </a:moveTo>
                  <a:lnTo>
                    <a:pt x="0" y="468351"/>
                  </a:lnTo>
                  <a:lnTo>
                    <a:pt x="2308303" y="468351"/>
                  </a:lnTo>
                  <a:lnTo>
                    <a:pt x="2308303"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6" name="Freeform 65">
              <a:extLst>
                <a:ext uri="{FF2B5EF4-FFF2-40B4-BE49-F238E27FC236}">
                  <a16:creationId xmlns:a16="http://schemas.microsoft.com/office/drawing/2014/main" id="{6E9ADB3C-8506-C53F-E601-AB7943E716CA}"/>
                </a:ext>
              </a:extLst>
            </p:cNvPr>
            <p:cNvSpPr/>
            <p:nvPr/>
          </p:nvSpPr>
          <p:spPr bwMode="auto">
            <a:xfrm>
              <a:off x="7360101" y="4516244"/>
              <a:ext cx="2525151" cy="925551"/>
            </a:xfrm>
            <a:custGeom>
              <a:avLst/>
              <a:gdLst>
                <a:gd name="connsiteX0" fmla="*/ 0 w 2676293"/>
                <a:gd name="connsiteY0" fmla="*/ 925551 h 925551"/>
                <a:gd name="connsiteX1" fmla="*/ 0 w 2676293"/>
                <a:gd name="connsiteY1" fmla="*/ 624468 h 925551"/>
                <a:gd name="connsiteX2" fmla="*/ 2676293 w 2676293"/>
                <a:gd name="connsiteY2" fmla="*/ 624468 h 925551"/>
                <a:gd name="connsiteX3" fmla="*/ 2676293 w 2676293"/>
                <a:gd name="connsiteY3" fmla="*/ 0 h 925551"/>
              </a:gdLst>
              <a:ahLst/>
              <a:cxnLst>
                <a:cxn ang="0">
                  <a:pos x="connsiteX0" y="connsiteY0"/>
                </a:cxn>
                <a:cxn ang="0">
                  <a:pos x="connsiteX1" y="connsiteY1"/>
                </a:cxn>
                <a:cxn ang="0">
                  <a:pos x="connsiteX2" y="connsiteY2"/>
                </a:cxn>
                <a:cxn ang="0">
                  <a:pos x="connsiteX3" y="connsiteY3"/>
                </a:cxn>
              </a:cxnLst>
              <a:rect l="l" t="t" r="r" b="b"/>
              <a:pathLst>
                <a:path w="2676293" h="925551">
                  <a:moveTo>
                    <a:pt x="0" y="925551"/>
                  </a:moveTo>
                  <a:lnTo>
                    <a:pt x="0" y="624468"/>
                  </a:lnTo>
                  <a:lnTo>
                    <a:pt x="2676293" y="624468"/>
                  </a:lnTo>
                  <a:lnTo>
                    <a:pt x="2676293"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Freeform 66">
              <a:extLst>
                <a:ext uri="{FF2B5EF4-FFF2-40B4-BE49-F238E27FC236}">
                  <a16:creationId xmlns:a16="http://schemas.microsoft.com/office/drawing/2014/main" id="{FF9160CA-BF7D-E080-F596-F504C48A9C2D}"/>
                </a:ext>
              </a:extLst>
            </p:cNvPr>
            <p:cNvSpPr/>
            <p:nvPr/>
          </p:nvSpPr>
          <p:spPr bwMode="auto">
            <a:xfrm>
              <a:off x="7589519" y="4516244"/>
              <a:ext cx="2977095" cy="925551"/>
            </a:xfrm>
            <a:custGeom>
              <a:avLst/>
              <a:gdLst>
                <a:gd name="connsiteX0" fmla="*/ 0 w 2676292"/>
                <a:gd name="connsiteY0" fmla="*/ 925551 h 925551"/>
                <a:gd name="connsiteX1" fmla="*/ 0 w 2676292"/>
                <a:gd name="connsiteY1" fmla="*/ 724829 h 925551"/>
                <a:gd name="connsiteX2" fmla="*/ 2676292 w 2676292"/>
                <a:gd name="connsiteY2" fmla="*/ 724829 h 925551"/>
                <a:gd name="connsiteX3" fmla="*/ 2676292 w 2676292"/>
                <a:gd name="connsiteY3" fmla="*/ 0 h 925551"/>
              </a:gdLst>
              <a:ahLst/>
              <a:cxnLst>
                <a:cxn ang="0">
                  <a:pos x="connsiteX0" y="connsiteY0"/>
                </a:cxn>
                <a:cxn ang="0">
                  <a:pos x="connsiteX1" y="connsiteY1"/>
                </a:cxn>
                <a:cxn ang="0">
                  <a:pos x="connsiteX2" y="connsiteY2"/>
                </a:cxn>
                <a:cxn ang="0">
                  <a:pos x="connsiteX3" y="connsiteY3"/>
                </a:cxn>
              </a:cxnLst>
              <a:rect l="l" t="t" r="r" b="b"/>
              <a:pathLst>
                <a:path w="2676292" h="925551">
                  <a:moveTo>
                    <a:pt x="0" y="925551"/>
                  </a:moveTo>
                  <a:lnTo>
                    <a:pt x="0" y="724829"/>
                  </a:lnTo>
                  <a:lnTo>
                    <a:pt x="2676292" y="724829"/>
                  </a:lnTo>
                  <a:lnTo>
                    <a:pt x="2676292"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9" name="Freeform 68">
              <a:extLst>
                <a:ext uri="{FF2B5EF4-FFF2-40B4-BE49-F238E27FC236}">
                  <a16:creationId xmlns:a16="http://schemas.microsoft.com/office/drawing/2014/main" id="{AD315A9D-3162-9F21-B52B-25EDB556D271}"/>
                </a:ext>
              </a:extLst>
            </p:cNvPr>
            <p:cNvSpPr/>
            <p:nvPr/>
          </p:nvSpPr>
          <p:spPr bwMode="auto">
            <a:xfrm>
              <a:off x="7207135" y="4510973"/>
              <a:ext cx="2626821" cy="925551"/>
            </a:xfrm>
            <a:custGeom>
              <a:avLst/>
              <a:gdLst>
                <a:gd name="connsiteX0" fmla="*/ 0 w 2626821"/>
                <a:gd name="connsiteY0" fmla="*/ 906088 h 906088"/>
                <a:gd name="connsiteX1" fmla="*/ 0 w 2626821"/>
                <a:gd name="connsiteY1" fmla="*/ 565266 h 906088"/>
                <a:gd name="connsiteX2" fmla="*/ 2626821 w 2626821"/>
                <a:gd name="connsiteY2" fmla="*/ 565266 h 906088"/>
                <a:gd name="connsiteX3" fmla="*/ 2626821 w 2626821"/>
                <a:gd name="connsiteY3" fmla="*/ 0 h 906088"/>
              </a:gdLst>
              <a:ahLst/>
              <a:cxnLst>
                <a:cxn ang="0">
                  <a:pos x="connsiteX0" y="connsiteY0"/>
                </a:cxn>
                <a:cxn ang="0">
                  <a:pos x="connsiteX1" y="connsiteY1"/>
                </a:cxn>
                <a:cxn ang="0">
                  <a:pos x="connsiteX2" y="connsiteY2"/>
                </a:cxn>
                <a:cxn ang="0">
                  <a:pos x="connsiteX3" y="connsiteY3"/>
                </a:cxn>
              </a:cxnLst>
              <a:rect l="l" t="t" r="r" b="b"/>
              <a:pathLst>
                <a:path w="2626821" h="906088">
                  <a:moveTo>
                    <a:pt x="0" y="906088"/>
                  </a:moveTo>
                  <a:lnTo>
                    <a:pt x="0" y="565266"/>
                  </a:lnTo>
                  <a:lnTo>
                    <a:pt x="2626821" y="565266"/>
                  </a:lnTo>
                  <a:lnTo>
                    <a:pt x="2626821"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70" name="Straight Connector 69">
            <a:extLst>
              <a:ext uri="{FF2B5EF4-FFF2-40B4-BE49-F238E27FC236}">
                <a16:creationId xmlns:a16="http://schemas.microsoft.com/office/drawing/2014/main" id="{FF499294-8746-9B8F-4CB4-D4624987E61A}"/>
              </a:ext>
            </a:extLst>
          </p:cNvPr>
          <p:cNvCxnSpPr>
            <a:cxnSpLocks/>
          </p:cNvCxnSpPr>
          <p:nvPr/>
        </p:nvCxnSpPr>
        <p:spPr>
          <a:xfrm flipH="1" flipV="1">
            <a:off x="2663259" y="4446733"/>
            <a:ext cx="323977" cy="303748"/>
          </a:xfrm>
          <a:prstGeom prst="line">
            <a:avLst/>
          </a:prstGeom>
          <a:ln w="2222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7" name="Right Arrow 76">
            <a:extLst>
              <a:ext uri="{FF2B5EF4-FFF2-40B4-BE49-F238E27FC236}">
                <a16:creationId xmlns:a16="http://schemas.microsoft.com/office/drawing/2014/main" id="{2C6CB178-B5CA-233E-3FC4-148270120F10}"/>
              </a:ext>
            </a:extLst>
          </p:cNvPr>
          <p:cNvSpPr/>
          <p:nvPr/>
        </p:nvSpPr>
        <p:spPr bwMode="auto">
          <a:xfrm>
            <a:off x="393771" y="3727417"/>
            <a:ext cx="914838" cy="795383"/>
          </a:xfrm>
          <a:prstGeom prst="rightArrow">
            <a:avLst/>
          </a:prstGeom>
          <a:solidFill>
            <a:schemeClr val="accent1"/>
          </a:solidFill>
          <a:ln>
            <a:noFill/>
            <a:headEnd type="none" w="med" len="med"/>
            <a:tailEnd type="none" w="med" len="med"/>
          </a:ln>
          <a:effectLst>
            <a:outerShdw blurRad="50800" dist="38100" dir="2700000" algn="tl" rotWithShape="0">
              <a:prstClr val="black">
                <a:alpha val="34946"/>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500">
                <a:solidFill>
                  <a:srgbClr val="000000"/>
                </a:solidFill>
                <a:ea typeface="Segoe UI" pitchFamily="34" charset="0"/>
                <a:cs typeface="Segoe UI" pitchFamily="34" charset="0"/>
              </a:rPr>
              <a:t>ASK</a:t>
            </a:r>
          </a:p>
        </p:txBody>
      </p:sp>
    </p:spTree>
    <p:custDataLst>
      <p:tags r:id="rId1"/>
    </p:custDataLst>
    <p:extLst>
      <p:ext uri="{BB962C8B-B14F-4D97-AF65-F5344CB8AC3E}">
        <p14:creationId xmlns:p14="http://schemas.microsoft.com/office/powerpoint/2010/main" val="37585102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fade">
                                      <p:cBhvr>
                                        <p:cTn id="15" dur="1000"/>
                                        <p:tgtEl>
                                          <p:spTgt spid="7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6">
            <a:extLst>
              <a:ext uri="{FF2B5EF4-FFF2-40B4-BE49-F238E27FC236}">
                <a16:creationId xmlns:a16="http://schemas.microsoft.com/office/drawing/2014/main" id="{EF8C58CB-E0F1-418D-8711-93DFA38C64B4}"/>
              </a:ext>
            </a:extLst>
          </p:cNvPr>
          <p:cNvSpPr>
            <a:spLocks noGrp="1"/>
          </p:cNvSpPr>
          <p:nvPr>
            <p:ph type="title"/>
          </p:nvPr>
        </p:nvSpPr>
        <p:spPr>
          <a:xfrm>
            <a:off x="838200" y="146640"/>
            <a:ext cx="10515600" cy="1325563"/>
          </a:xfrm>
        </p:spPr>
        <p:txBody>
          <a:bodyPr>
            <a:normAutofit/>
          </a:bodyPr>
          <a:lstStyle/>
          <a:p>
            <a:r>
              <a:rPr lang="en-US" sz="4000" dirty="0">
                <a:latin typeface="Arial" panose="020B0604020202020204" pitchFamily="34" charset="0"/>
                <a:cs typeface="Arial" panose="020B0604020202020204" pitchFamily="34" charset="0"/>
              </a:rPr>
              <a:t>Common Change Feed scenarios</a:t>
            </a:r>
          </a:p>
        </p:txBody>
      </p:sp>
      <p:pic>
        <p:nvPicPr>
          <p:cNvPr id="5" name="Picture 4">
            <a:extLst>
              <a:ext uri="{FF2B5EF4-FFF2-40B4-BE49-F238E27FC236}">
                <a16:creationId xmlns:a16="http://schemas.microsoft.com/office/drawing/2014/main" id="{73734A0D-87B4-4EBE-9E8B-C5FD41B40C2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864937" y="1308149"/>
            <a:ext cx="8462126" cy="5016681"/>
          </a:xfrm>
          <a:prstGeom prst="rect">
            <a:avLst/>
          </a:prstGeom>
          <a:solidFill>
            <a:schemeClr val="bg2"/>
          </a:solidFill>
        </p:spPr>
      </p:pic>
    </p:spTree>
    <p:extLst>
      <p:ext uri="{BB962C8B-B14F-4D97-AF65-F5344CB8AC3E}">
        <p14:creationId xmlns:p14="http://schemas.microsoft.com/office/powerpoint/2010/main" val="3774207067"/>
      </p:ext>
    </p:extLst>
  </p:cSld>
  <p:clrMapOvr>
    <a:masterClrMapping/>
  </p:clrMapOvr>
  <p:transition>
    <p:fade/>
  </p:transition>
  <p:extLst>
    <p:ext uri="{6950BFC3-D8DA-4A85-94F7-54DA5524770B}">
      <p188:commentRel xmlns:p188="http://schemas.microsoft.com/office/powerpoint/2018/8/main" r:id="rId3"/>
    </p:ext>
  </p:extLst>
</p:sld>
</file>

<file path=ppt/tags/tag1.xml><?xml version="1.0" encoding="utf-8"?>
<p:tagLst xmlns:a="http://schemas.openxmlformats.org/drawingml/2006/main" xmlns:r="http://schemas.openxmlformats.org/officeDocument/2006/relationships" xmlns:p="http://schemas.openxmlformats.org/presentationml/2006/main">
  <p:tag name="TIMING" val="|6|15.3|8.4"/>
</p:tagLst>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OpenHack_FY21_Template_V1_102720" id="{55BFAB4A-90B6-4138-B0B1-3151C728EF56}" vid="{1DAAA025-6530-44D0-B7ED-E42418A6C8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675661ce-a921-4ef4-be83-dd19f3c4cc86" xsi:nil="true"/>
    <MaterialType xmlns="675661ce-a921-4ef4-be83-dd19f3c4cc86">
      <Value>Presentation Ready Deck</Value>
    </MaterialType>
    <Description xmlns="675661ce-a921-4ef4-be83-dd19f3c4cc86" xsi:nil="true"/>
    <Tag xmlns="675661ce-a921-4ef4-be83-dd19f3c4cc86">
      <Value>PM</Value>
      <Value>Lead Coach</Value>
      <Value>Coach</Value>
    </Tag>
    <OHOrder xmlns="675661ce-a921-4ef4-be83-dd19f3c4cc86" xsi:nil="true"/>
    <Internal_x0020_MSFT xmlns="675661ce-a921-4ef4-be83-dd19f3c4cc86" xsi:nil="true"/>
    <OrderNo_x002e_ xmlns="675661ce-a921-4ef4-be83-dd19f3c4cc86" xsi:nil="true"/>
    <Sequence_x0020_of_x0020_Material xmlns="675661ce-a921-4ef4-be83-dd19f3c4cc86">4. Day of Event</Sequence_x0020_of_x0020_Material>
    <_ip_UnifiedCompliancePolicyUIAction xmlns="http://schemas.microsoft.com/sharepoint/v3" xsi:nil="true"/>
    <_ip_UnifiedCompliancePolicyProperties xmlns="http://schemas.microsoft.com/sharepoint/v3" xsi:nil="true"/>
    <lcf76f155ced4ddcb4097134ff3c332f xmlns="675661ce-a921-4ef4-be83-dd19f3c4cc86">
      <Terms xmlns="http://schemas.microsoft.com/office/infopath/2007/PartnerControls"/>
    </lcf76f155ced4ddcb4097134ff3c332f>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2D61D9A00A5041B210DE23A0FE8625" ma:contentTypeVersion="24" ma:contentTypeDescription="Create a new document." ma:contentTypeScope="" ma:versionID="839773bd44a51a311d8e2846b7142e4b">
  <xsd:schema xmlns:xsd="http://www.w3.org/2001/XMLSchema" xmlns:xs="http://www.w3.org/2001/XMLSchema" xmlns:p="http://schemas.microsoft.com/office/2006/metadata/properties" xmlns:ns1="http://schemas.microsoft.com/sharepoint/v3" xmlns:ns2="675661ce-a921-4ef4-be83-dd19f3c4cc86" xmlns:ns3="4343a8c8-d2d9-429e-8dd3-28f02b2ba4f5" xmlns:ns4="230e9df3-be65-4c73-a93b-d1236ebd677e" targetNamespace="http://schemas.microsoft.com/office/2006/metadata/properties" ma:root="true" ma:fieldsID="7f43399919387af8e2a3ad2b19a547db" ns1:_="" ns2:_="" ns3:_="" ns4:_="">
    <xsd:import namespace="http://schemas.microsoft.com/sharepoint/v3"/>
    <xsd:import namespace="675661ce-a921-4ef4-be83-dd19f3c4cc86"/>
    <xsd:import namespace="4343a8c8-d2d9-429e-8dd3-28f02b2ba4f5"/>
    <xsd:import namespace="230e9df3-be65-4c73-a93b-d1236ebd677e"/>
    <xsd:element name="properties">
      <xsd:complexType>
        <xsd:sequence>
          <xsd:element name="documentManagement">
            <xsd:complexType>
              <xsd:all>
                <xsd:element ref="ns2:Tag" minOccurs="0"/>
                <xsd:element ref="ns2:MediaServiceMetadata" minOccurs="0"/>
                <xsd:element ref="ns2:MediaServiceFastMetadata" minOccurs="0"/>
                <xsd:element ref="ns2:MediaServiceAutoKeyPoints" minOccurs="0"/>
                <xsd:element ref="ns2:MediaServiceKeyPoints" minOccurs="0"/>
                <xsd:element ref="ns2:Sequence_x0020_of_x0020_Material" minOccurs="0"/>
                <xsd:element ref="ns2:Description" minOccurs="0"/>
                <xsd:element ref="ns2:Internal_x0020_MSFT" minOccurs="0"/>
                <xsd:element ref="ns2:MediaServiceOCR" minOccurs="0"/>
                <xsd:element ref="ns2:MediaServiceGenerationTime" minOccurs="0"/>
                <xsd:element ref="ns2:MediaServiceEventHashCode" minOccurs="0"/>
                <xsd:element ref="ns2:OHOrder" minOccurs="0"/>
                <xsd:element ref="ns3:SharedWithUsers" minOccurs="0"/>
                <xsd:element ref="ns3:SharedWithDetails" minOccurs="0"/>
                <xsd:element ref="ns2:MaterialType" minOccurs="0"/>
                <xsd:element ref="ns2:OrderNo_x002e_" minOccurs="0"/>
                <xsd:element ref="ns2:MediaServiceDateTaken"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5661ce-a921-4ef4-be83-dd19f3c4cc86" elementFormDefault="qualified">
    <xsd:import namespace="http://schemas.microsoft.com/office/2006/documentManagement/types"/>
    <xsd:import namespace="http://schemas.microsoft.com/office/infopath/2007/PartnerControls"/>
    <xsd:element name="Tag" ma:index="8" nillable="true" ma:displayName="Role" ma:format="Dropdown" ma:internalName="Tag">
      <xsd:complexType>
        <xsd:complexContent>
          <xsd:extension base="dms:MultiChoice">
            <xsd:sequence>
              <xsd:element name="Value" maxOccurs="unbounded" minOccurs="0" nillable="true">
                <xsd:simpleType>
                  <xsd:restriction base="dms:Choice">
                    <xsd:enumeration value="PM"/>
                    <xsd:enumeration value="Lead Coach"/>
                    <xsd:enumeration value="Coach"/>
                  </xsd:restriction>
                </xsd:simpleType>
              </xsd:element>
            </xsd:sequence>
          </xsd:extension>
        </xsd:complexContent>
      </xsd:complex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Sequence_x0020_of_x0020_Material" ma:index="13" nillable="true" ma:displayName="Stage" ma:format="Dropdown" ma:indexed="true" ma:internalName="Sequence_x0020_of_x0020_Material">
      <xsd:simpleType>
        <xsd:restriction base="dms:Choice">
          <xsd:enumeration value="1. Pre-Event"/>
          <xsd:enumeration value="2. Recruitment"/>
          <xsd:enumeration value="3. Coach Prep and Planning"/>
          <xsd:enumeration value="4. Day of Event"/>
          <xsd:enumeration value="5. Close &amp; Reporting"/>
          <xsd:enumeration value="Resource"/>
          <xsd:enumeration value="Tool"/>
        </xsd:restriction>
      </xsd:simpleType>
    </xsd:element>
    <xsd:element name="Description" ma:index="14" nillable="true" ma:displayName="Description" ma:format="Dropdown" ma:internalName="Description">
      <xsd:simpleType>
        <xsd:restriction base="dms:Note">
          <xsd:maxLength value="255"/>
        </xsd:restriction>
      </xsd:simpleType>
    </xsd:element>
    <xsd:element name="Internal_x0020_MSFT" ma:index="15" nillable="true" ma:displayName="Internal MSFT" ma:format="RadioButtons" ma:internalName="Internal_x0020_MSFT">
      <xsd:simpleType>
        <xsd:restriction base="dms:Choice">
          <xsd:enumeration value="Internal MSFT Only"/>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OHOrder" ma:index="19" nillable="true" ma:displayName="OH Order" ma:format="Dropdown" ma:internalName="OHOrder" ma:percentage="FALSE">
      <xsd:simpleType>
        <xsd:restriction base="dms:Number"/>
      </xsd:simpleType>
    </xsd:element>
    <xsd:element name="MaterialType" ma:index="22" nillable="true" ma:displayName="Material Type" ma:format="Dropdown" ma:internalName="MaterialType">
      <xsd:complexType>
        <xsd:complexContent>
          <xsd:extension base="dms:MultiChoice">
            <xsd:sequence>
              <xsd:element name="Value" maxOccurs="unbounded" minOccurs="0" nillable="true">
                <xsd:simpleType>
                  <xsd:restriction base="dms:Choice">
                    <xsd:enumeration value="Tool"/>
                    <xsd:enumeration value="Template"/>
                    <xsd:enumeration value="Presentation Ready Deck"/>
                    <xsd:enumeration value="Website"/>
                    <xsd:enumeration value="Contact"/>
                    <xsd:enumeration value="Form"/>
                    <xsd:enumeration value="Training Deck"/>
                    <xsd:enumeration value="Resource"/>
                  </xsd:restriction>
                </xsd:simpleType>
              </xsd:element>
            </xsd:sequence>
          </xsd:extension>
        </xsd:complexContent>
      </xsd:complexType>
    </xsd:element>
    <xsd:element name="OrderNo_x002e_" ma:index="23" nillable="true" ma:displayName="Order No." ma:decimals="0" ma:format="Dropdown" ma:indexed="true" ma:internalName="OrderNo_x002e_" ma:percentage="FALSE">
      <xsd:simpleType>
        <xsd:restriction base="dms:Number"/>
      </xsd:simpleType>
    </xsd:element>
    <xsd:element name="MediaServiceDateTaken" ma:index="24" nillable="true" ma:displayName="MediaServiceDateTaken" ma:hidden="true" ma:internalName="MediaServiceDateTaken" ma:readOnly="true">
      <xsd:simpleType>
        <xsd:restriction base="dms:Text"/>
      </xsd:simpleType>
    </xsd:element>
    <xsd:element name="MediaLengthInSeconds" ma:index="27" nillable="true" ma:displayName="Length (seconds)" ma:internalName="MediaLengthInSeconds" ma:readOnly="true">
      <xsd:simpleType>
        <xsd:restriction base="dms:Unknown"/>
      </xsd:simpleType>
    </xsd:element>
    <xsd:element name="lcf76f155ced4ddcb4097134ff3c332f" ma:index="2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343a8c8-d2d9-429e-8dd3-28f02b2ba4f5"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0" nillable="true" ma:displayName="Taxonomy Catch All Column" ma:hidden="true" ma:list="{76cd002a-39bf-43af-937e-7914824e19df}" ma:internalName="TaxCatchAll" ma:showField="CatchAllData" ma:web="4343a8c8-d2d9-429e-8dd3-28f02b2ba4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9086BA-F6B1-41F0-8458-5D968EBBF04E}">
  <ds:schemaRefs>
    <ds:schemaRef ds:uri="http://schemas.microsoft.com/office/2006/metadata/properties"/>
    <ds:schemaRef ds:uri="http://purl.org/dc/elements/1.1/"/>
    <ds:schemaRef ds:uri="http://purl.org/dc/dcmitype/"/>
    <ds:schemaRef ds:uri="http://www.w3.org/XML/1998/namespace"/>
    <ds:schemaRef ds:uri="http://schemas.microsoft.com/sharepoint/v3"/>
    <ds:schemaRef ds:uri="4343a8c8-d2d9-429e-8dd3-28f02b2ba4f5"/>
    <ds:schemaRef ds:uri="http://schemas.microsoft.com/office/2006/documentManagement/types"/>
    <ds:schemaRef ds:uri="http://schemas.microsoft.com/office/infopath/2007/PartnerControls"/>
    <ds:schemaRef ds:uri="http://schemas.openxmlformats.org/package/2006/metadata/core-properties"/>
    <ds:schemaRef ds:uri="675661ce-a921-4ef4-be83-dd19f3c4cc86"/>
    <ds:schemaRef ds:uri="http://purl.org/dc/terms/"/>
    <ds:schemaRef ds:uri="230e9df3-be65-4c73-a93b-d1236ebd677e"/>
  </ds:schemaRefs>
</ds:datastoreItem>
</file>

<file path=customXml/itemProps2.xml><?xml version="1.0" encoding="utf-8"?>
<ds:datastoreItem xmlns:ds="http://schemas.openxmlformats.org/officeDocument/2006/customXml" ds:itemID="{D1157EB0-1AB2-459D-92B4-E00E8DCC06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75661ce-a921-4ef4-be83-dd19f3c4cc86"/>
    <ds:schemaRef ds:uri="4343a8c8-d2d9-429e-8dd3-28f02b2ba4f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696345-23F8-4CDB-8A31-BEF0BEB16805}">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397</TotalTime>
  <Words>2288</Words>
  <Application>Microsoft Office PowerPoint</Application>
  <PresentationFormat>Widescreen</PresentationFormat>
  <Paragraphs>230</Paragraphs>
  <Slides>17</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-apple-system</vt:lpstr>
      <vt:lpstr>Aptos</vt:lpstr>
      <vt:lpstr>Arial</vt:lpstr>
      <vt:lpstr>Calibri</vt:lpstr>
      <vt:lpstr>Consolas</vt:lpstr>
      <vt:lpstr>Segoe UI</vt:lpstr>
      <vt:lpstr>Segoe UI Semibold</vt:lpstr>
      <vt:lpstr>Segoe UI Semilight</vt:lpstr>
      <vt:lpstr>Symbol</vt:lpstr>
      <vt:lpstr>Wingdings</vt:lpstr>
      <vt:lpstr>Black Template</vt:lpstr>
      <vt:lpstr>Build &amp; Modernize AI Applications</vt:lpstr>
      <vt:lpstr>Claims Management</vt:lpstr>
      <vt:lpstr>Scenario</vt:lpstr>
      <vt:lpstr>PowerPoint Presentation</vt:lpstr>
      <vt:lpstr>Where to Start</vt:lpstr>
      <vt:lpstr>Sample PowerShell install command</vt:lpstr>
      <vt:lpstr>What gets deployed</vt:lpstr>
      <vt:lpstr>Meet the lightweight Kernel of Semantic Kernel</vt:lpstr>
      <vt:lpstr>Common Change Feed scenarios</vt:lpstr>
      <vt:lpstr>How Claims Processing uses the Change Feed</vt:lpstr>
      <vt:lpstr>Azure Cosmos DB flexible throughput configuration</vt:lpstr>
      <vt:lpstr>Bulk load data with Azure Synapse Analytics</vt:lpstr>
      <vt:lpstr>PowerPoint Presentation</vt:lpstr>
      <vt:lpstr>PowerPoint Presentation</vt:lpstr>
      <vt:lpstr>Live code walk through</vt:lpstr>
      <vt:lpstr>Additional 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Tristan Gorringe</dc:creator>
  <cp:lastModifiedBy>Joel Hulen</cp:lastModifiedBy>
  <cp:revision>30</cp:revision>
  <dcterms:created xsi:type="dcterms:W3CDTF">2019-08-27T17:49:26Z</dcterms:created>
  <dcterms:modified xsi:type="dcterms:W3CDTF">2023-10-09T17:19:30Z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0x01010400D6C630B219561145AE69A9D997B3A8B9</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nirshah@microsoft.com</vt:lpwstr>
  </property>
  <property fmtid="{D5CDD505-2E9C-101B-9397-08002B2CF9AE}" pid="6" name="MSIP_Label_f42aa342-8706-4288-bd11-ebb85995028c_SetDate">
    <vt:lpwstr>2019-09-17T20:26:29.7364053Z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a79706d1-9b7a-426a-9d42-4f246261c514</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MediaServiceImageTags">
    <vt:lpwstr/>
  </property>
</Properties>
</file>