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7BBF5369_61D5CB72.xml" ContentType="application/vnd.ms-powerpoint.comments+xml"/>
  <Override PartName="/ppt/notesSlides/notesSlide3.xml" ContentType="application/vnd.openxmlformats-officedocument.presentationml.notesSlide+xml"/>
  <Override PartName="/ppt/comments/modernComment_7BBF536A_47A62D84.xml" ContentType="application/vnd.ms-powerpoint.comments+xml"/>
  <Override PartName="/ppt/notesSlides/notesSlide4.xml" ContentType="application/vnd.openxmlformats-officedocument.presentationml.notesSlide+xml"/>
  <Override PartName="/ppt/comments/modernComment_7FFFCA93_41A6BF5E.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7FFFCA95_B7A310E0.xml" ContentType="application/vnd.ms-powerpoint.comments+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23D_D363D14F.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7BBF536C_78ACC619.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 id="2147483932" r:id="rId5"/>
  </p:sldMasterIdLst>
  <p:notesMasterIdLst>
    <p:notesMasterId r:id="rId24"/>
  </p:notesMasterIdLst>
  <p:handoutMasterIdLst>
    <p:handoutMasterId r:id="rId25"/>
  </p:handoutMasterIdLst>
  <p:sldIdLst>
    <p:sldId id="2076136250" r:id="rId6"/>
    <p:sldId id="2076136296" r:id="rId7"/>
    <p:sldId id="2076136297" r:id="rId8"/>
    <p:sldId id="2076136298" r:id="rId9"/>
    <p:sldId id="2147469971" r:id="rId10"/>
    <p:sldId id="2147469972" r:id="rId11"/>
    <p:sldId id="2147469973" r:id="rId12"/>
    <p:sldId id="2147469940" r:id="rId13"/>
    <p:sldId id="4719" r:id="rId14"/>
    <p:sldId id="4669" r:id="rId15"/>
    <p:sldId id="2147469941" r:id="rId16"/>
    <p:sldId id="2076136300" r:id="rId17"/>
    <p:sldId id="2147469942" r:id="rId18"/>
    <p:sldId id="2147469943" r:id="rId19"/>
    <p:sldId id="2076136299" r:id="rId20"/>
    <p:sldId id="2147469978" r:id="rId21"/>
    <p:sldId id="2147469980" r:id="rId22"/>
    <p:sldId id="21474699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ection" id="{6BD0250D-DE1F-42DD-AEC3-D0C858A85853}">
          <p14:sldIdLst>
            <p14:sldId id="2076136250"/>
            <p14:sldId id="2076136296"/>
            <p14:sldId id="2076136297"/>
            <p14:sldId id="2076136298"/>
            <p14:sldId id="2147469971"/>
            <p14:sldId id="2147469972"/>
            <p14:sldId id="2147469973"/>
            <p14:sldId id="2147469940"/>
            <p14:sldId id="4719"/>
            <p14:sldId id="4669"/>
            <p14:sldId id="2147469941"/>
            <p14:sldId id="2076136300"/>
            <p14:sldId id="2147469942"/>
            <p14:sldId id="2147469943"/>
            <p14:sldId id="2076136299"/>
            <p14:sldId id="2147469978"/>
            <p14:sldId id="2147469980"/>
            <p14:sldId id="21474699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17270C-A115-6C30-4B61-415E05BE60BD}" name="Sergiy Smyrnov" initials="SS" userId="S::sesmyrno@microsoft.com::88b83747-0c76-4a29-b65c-36a4e67bd3ac" providerId="AD"/>
  <p188:author id="{C5996416-E04C-FF10-E8CC-95CB951866E0}" name="Marcelo Fonseca" initials="MF" userId="S::marcrod@microsoft.com::e173044e-7948-42e5-9d11-3514f6c3c640" providerId="AD"/>
  <p188:author id="{E703D179-5E7C-E25B-2BC4-3C93CA904A19}" name="Joel Hulen" initials="JDH" userId="Joel Hulen"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394" autoAdjust="0"/>
  </p:normalViewPr>
  <p:slideViewPr>
    <p:cSldViewPr snapToGrid="0">
      <p:cViewPr varScale="1">
        <p:scale>
          <a:sx n="48" d="100"/>
          <a:sy n="48" d="100"/>
        </p:scale>
        <p:origin x="1206" y="48"/>
      </p:cViewPr>
      <p:guideLst>
        <p:guide orient="horz" pos="2160"/>
        <p:guide pos="3840"/>
        <p:guide/>
        <p:guide pos="3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isha Reyes-Grange" userId="0b7a1191-38f2-4dc9-b209-2305d682cb55" providerId="ADAL" clId="{00C2DED6-CC1D-4F62-830B-24A77CD96754}"/>
    <pc:docChg chg="">
      <pc:chgData name="Nikisha Reyes-Grange" userId="0b7a1191-38f2-4dc9-b209-2305d682cb55" providerId="ADAL" clId="{00C2DED6-CC1D-4F62-830B-24A77CD96754}" dt="2023-11-10T17:03:36.051" v="0"/>
      <pc:docMkLst>
        <pc:docMk/>
      </pc:docMkLst>
      <pc:sldChg chg="delCm">
        <pc:chgData name="Nikisha Reyes-Grange" userId="0b7a1191-38f2-4dc9-b209-2305d682cb55" providerId="ADAL" clId="{00C2DED6-CC1D-4F62-830B-24A77CD96754}" dt="2023-11-10T17:03:36.051" v="0"/>
        <pc:sldMkLst>
          <pc:docMk/>
          <pc:sldMk cId="172670671" sldId="2076136250"/>
        </pc:sldMkLst>
        <pc:extLst>
          <p:ext xmlns:p="http://schemas.openxmlformats.org/presentationml/2006/main" uri="{D6D511B9-2390-475A-947B-AFAB55BFBCF1}">
            <pc226:cmChg xmlns:pc226="http://schemas.microsoft.com/office/powerpoint/2022/06/main/command" chg="del">
              <pc226:chgData name="Nikisha Reyes-Grange" userId="0b7a1191-38f2-4dc9-b209-2305d682cb55" providerId="ADAL" clId="{00C2DED6-CC1D-4F62-830B-24A77CD96754}" dt="2023-11-10T17:03:36.051" v="0"/>
              <pc2:cmMkLst xmlns:pc2="http://schemas.microsoft.com/office/powerpoint/2019/9/main/command">
                <pc:docMk/>
                <pc:sldMk cId="172670671" sldId="2076136250"/>
                <pc2:cmMk id="{D7065CBB-53F7-406D-BAD4-09C327A39106}"/>
              </pc2:cmMkLst>
            </pc226:cmChg>
          </p:ext>
        </pc:extLst>
      </pc:sldChg>
    </pc:docChg>
  </pc:docChgLst>
</pc:chgInfo>
</file>

<file path=ppt/comments/modernComment_123D_D363D14F.xml><?xml version="1.0" encoding="utf-8"?>
<p188:cmLst xmlns:a="http://schemas.openxmlformats.org/drawingml/2006/main" xmlns:r="http://schemas.openxmlformats.org/officeDocument/2006/relationships" xmlns:p188="http://schemas.microsoft.com/office/powerpoint/2018/8/main">
  <p188:cm id="{E4BFFFF1-D317-4F7C-A462-79E2A5EB56B1}" authorId="{C5996416-E04C-FF10-E8CC-95CB951866E0}" status="resolved" created="2023-10-09T13:29:44.457" complete="100000">
    <pc:sldMkLst xmlns:pc="http://schemas.microsoft.com/office/powerpoint/2013/main/command">
      <pc:docMk/>
      <pc:sldMk cId="3546534223" sldId="4669"/>
    </pc:sldMkLst>
    <p188:txBody>
      <a:bodyPr/>
      <a:lstStyle/>
      <a:p>
        <a:r>
          <a:rPr lang="en-US"/>
          <a:t>Strong consistency guarantees also global majority on writes, which means RPO = 0.</a:t>
        </a:r>
      </a:p>
    </p188:txBody>
  </p188:cm>
</p188:cmLst>
</file>

<file path=ppt/comments/modernComment_7BBF5369_61D5CB72.xml><?xml version="1.0" encoding="utf-8"?>
<p188:cmLst xmlns:a="http://schemas.openxmlformats.org/drawingml/2006/main" xmlns:r="http://schemas.openxmlformats.org/officeDocument/2006/relationships" xmlns:p188="http://schemas.microsoft.com/office/powerpoint/2018/8/main">
  <p188:cm id="{07D0A546-713E-45B2-BDB4-9ED1CF8F1D79}" authorId="{C5996416-E04C-FF10-E8CC-95CB951866E0}" status="resolved" created="2023-10-09T13:26:46.554" complete="100000">
    <ac:txMkLst xmlns:ac="http://schemas.microsoft.com/office/drawing/2013/main/command">
      <pc:docMk xmlns:pc="http://schemas.microsoft.com/office/powerpoint/2013/main/command"/>
      <pc:sldMk xmlns:pc="http://schemas.microsoft.com/office/powerpoint/2013/main/command" cId="1641401202" sldId="2076136297"/>
      <ac:spMk id="5" creationId="{6F33E021-3047-07E5-4CC6-1F3BF72FAFB4}"/>
      <ac:txMk cp="307" len="53">
        <ac:context len="572" hash="3282097457"/>
      </ac:txMk>
    </ac:txMkLst>
    <p188:pos x="10809197" y="2203565"/>
    <p188:txBody>
      <a:bodyPr/>
      <a:lstStyle/>
      <a:p>
        <a:r>
          <a:rPr lang="en-US"/>
          <a:t>Also mention ACID guarantee since payments require this behavior.</a:t>
        </a:r>
      </a:p>
    </p188:txBody>
  </p188:cm>
</p188:cmLst>
</file>

<file path=ppt/comments/modernComment_7BBF536A_47A62D84.xml><?xml version="1.0" encoding="utf-8"?>
<p188:cmLst xmlns:a="http://schemas.openxmlformats.org/drawingml/2006/main" xmlns:r="http://schemas.openxmlformats.org/officeDocument/2006/relationships" xmlns:p188="http://schemas.microsoft.com/office/powerpoint/2018/8/main">
  <p188:cm id="{D3655589-9A21-4E9A-83C0-F02EDD0F1598}" authorId="{C5996416-E04C-FF10-E8CC-95CB951866E0}" status="resolved" created="2023-10-09T13:27:14.911" complete="100000">
    <ac:deMkLst xmlns:ac="http://schemas.microsoft.com/office/drawing/2013/main/command">
      <pc:docMk xmlns:pc="http://schemas.microsoft.com/office/powerpoint/2013/main/command"/>
      <pc:sldMk xmlns:pc="http://schemas.microsoft.com/office/powerpoint/2013/main/command" cId="1202072964" sldId="2076136298"/>
      <ac:spMk id="194" creationId="{8B06A9E3-D750-F888-719B-4940E3CFC0F2}"/>
    </ac:deMkLst>
    <p188:txBody>
      <a:bodyPr/>
      <a:lstStyle/>
      <a:p>
        <a:r>
          <a:rPr lang="en-US"/>
          <a:t>Icons seem to have a watermark.</a:t>
        </a:r>
      </a:p>
    </p188:txBody>
  </p188:cm>
</p188:cmLst>
</file>

<file path=ppt/comments/modernComment_7BBF536C_78ACC619.xml><?xml version="1.0" encoding="utf-8"?>
<p188:cmLst xmlns:a="http://schemas.openxmlformats.org/drawingml/2006/main" xmlns:r="http://schemas.openxmlformats.org/officeDocument/2006/relationships" xmlns:p188="http://schemas.microsoft.com/office/powerpoint/2018/8/main">
  <p188:cm id="{31254DDD-D30C-40B0-B43F-FF0DEF78D9D2}" authorId="{C5996416-E04C-FF10-E8CC-95CB951866E0}" status="resolved" created="2023-10-09T13:34:44.337" complete="100000">
    <pc:sldMkLst xmlns:pc="http://schemas.microsoft.com/office/powerpoint/2013/main/command">
      <pc:docMk/>
      <pc:sldMk cId="2024588825" sldId="2076136300"/>
    </pc:sldMkLst>
    <p188:txBody>
      <a:bodyPr/>
      <a:lstStyle/>
      <a:p>
        <a:r>
          <a:rPr lang="en-US"/>
          <a:t>Notes added. Partial update offers a more granular conflict resolution.</a:t>
        </a:r>
      </a:p>
    </p188:txBody>
  </p188:cm>
</p188:cmLst>
</file>

<file path=ppt/comments/modernComment_7FFFCA93_41A6BF5E.xml><?xml version="1.0" encoding="utf-8"?>
<p188:cmLst xmlns:a="http://schemas.openxmlformats.org/drawingml/2006/main" xmlns:r="http://schemas.openxmlformats.org/officeDocument/2006/relationships" xmlns:p188="http://schemas.microsoft.com/office/powerpoint/2018/8/main">
  <p188:cm id="{E149A63F-50A9-406E-B956-89C0FC3A0356}" authorId="{C5996416-E04C-FF10-E8CC-95CB951866E0}" status="resolved" created="2023-10-09T13:28:23.795" complete="100000">
    <pc:sldMkLst xmlns:pc="http://schemas.microsoft.com/office/powerpoint/2013/main/command">
      <pc:docMk/>
      <pc:sldMk cId="1101447006" sldId="2147469971"/>
    </pc:sldMkLst>
    <p188:txBody>
      <a:bodyPr/>
      <a:lstStyle/>
      <a:p>
        <a:r>
          <a:rPr lang="en-US"/>
          <a:t>Notes references Claims. Should be Payments.</a:t>
        </a:r>
      </a:p>
    </p188:txBody>
  </p188:cm>
</p188:cmLst>
</file>

<file path=ppt/comments/modernComment_7FFFCA95_B7A310E0.xml><?xml version="1.0" encoding="utf-8"?>
<p188:cmLst xmlns:a="http://schemas.openxmlformats.org/drawingml/2006/main" xmlns:r="http://schemas.openxmlformats.org/officeDocument/2006/relationships" xmlns:p188="http://schemas.microsoft.com/office/powerpoint/2018/8/main">
  <p188:cm id="{1C9CBF12-87BE-428E-A92E-04AE6177A20F}" authorId="{C5996416-E04C-FF10-E8CC-95CB951866E0}" created="2023-10-09T13:28:54.098">
    <pc:sldMkLst xmlns:pc="http://schemas.microsoft.com/office/powerpoint/2013/main/command">
      <pc:docMk/>
      <pc:sldMk cId="3080917216" sldId="2147469973"/>
    </pc:sldMkLst>
    <p188:txBody>
      <a:bodyPr/>
      <a:lstStyle/>
      <a:p>
        <a:r>
          <a:rPr lang="en-US"/>
          <a:t>Notes references Claims' containers. Should be Payments/transactions.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11/10/2023</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11/10/2023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earn.microsoft.com/en-us/azure/cosmos-db/partial-document-updat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earn.microsoft.com/en-us/azure/cosmos-db/nosql/database-transactions-optimistic-concurrency"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learn.microsoft.com/en-us/azure/cosmos-db/partitioning-overview"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Today I’m going to walk you through the Payment Transaction Processing reference application we created as part of the Build &amp; Modernize AI Applications solutions for Microsoft.</a:t>
            </a:r>
          </a:p>
          <a:p>
            <a:endParaRPr lang="en-US" dirty="0"/>
          </a:p>
          <a:p>
            <a:r>
              <a:rPr lang="en-US" dirty="0"/>
              <a:t>The source code for what you are about to see is available for you to download. You can use this to explore the concepts for building AI Applications in Azure. You can also take this code to use as a starting point to build your own Proof of Concept. You can also use it to simply demo the application itself and see how it works.</a:t>
            </a:r>
          </a:p>
          <a:p>
            <a:endParaRPr lang="en-US" dirty="0"/>
          </a:p>
          <a:p>
            <a:r>
              <a:rPr lang="en-US" dirty="0"/>
              <a:t>This solution is available at github.com/azure/build-modern-ai-apps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0B7A7-645F-45EF-A82D-25C8E51FB3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0172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In Eventual consistency, the client issues read requests against any one of the four replicas in the specified region. This replica may be lagging and could return stale or no data.</a:t>
            </a:r>
          </a:p>
          <a:p>
            <a:pPr algn="l"/>
            <a:r>
              <a:rPr lang="en-US" b="0" i="0" dirty="0">
                <a:solidFill>
                  <a:srgbClr val="E6E6E6"/>
                </a:solidFill>
                <a:effectLst/>
                <a:latin typeface="Segoe UI" panose="020B0502040204020203" pitchFamily="34" charset="0"/>
              </a:rPr>
              <a:t>Eventual consistency is the weakest form of consistency because a client may read the values that are older than the ones it read in the past. Eventual consistency is ideal where the application doesn't require any ordering guarantees. Examples include count of Retweets, Likes, or non-threaded comments. The following graphic illustrates the eventual consistency with musical notes.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6174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Partial document update feature improves this experience significantly. The client can only send the modified properties/fields in a document without doing a full document replace operation. Key benefits of this feature include:</a:t>
            </a:r>
          </a:p>
          <a:p>
            <a:pPr algn="l">
              <a:buFont typeface="Arial" panose="020B0604020202020204" pitchFamily="34" charset="0"/>
              <a:buChar char="•"/>
            </a:pPr>
            <a:endParaRPr lang="en-US" b="1" i="0" dirty="0">
              <a:solidFill>
                <a:srgbClr val="E6E6E6"/>
              </a:solidFill>
              <a:effectLst/>
              <a:latin typeface="Segoe UI" panose="020B0502040204020203" pitchFamily="34" charset="0"/>
            </a:endParaRPr>
          </a:p>
          <a:p>
            <a:pPr algn="l">
              <a:buFont typeface="Arial" panose="020B0604020202020204" pitchFamily="34" charset="0"/>
              <a:buChar char="•"/>
            </a:pPr>
            <a:r>
              <a:rPr lang="en-US" b="1" i="0" dirty="0">
                <a:solidFill>
                  <a:srgbClr val="E6E6E6"/>
                </a:solidFill>
                <a:effectLst/>
                <a:latin typeface="Segoe UI" panose="020B0502040204020203" pitchFamily="34" charset="0"/>
              </a:rPr>
              <a:t>Improved developer productivity</a:t>
            </a:r>
            <a:r>
              <a:rPr lang="en-US" b="0" i="0" dirty="0">
                <a:solidFill>
                  <a:srgbClr val="E6E6E6"/>
                </a:solidFill>
                <a:effectLst/>
                <a:latin typeface="Segoe UI" panose="020B0502040204020203" pitchFamily="34" charset="0"/>
              </a:rPr>
              <a:t>: Provides a convenient API for ease of use and the ability to conditionally update the document.</a:t>
            </a:r>
          </a:p>
          <a:p>
            <a:pPr algn="l">
              <a:buFont typeface="Arial" panose="020B0604020202020204" pitchFamily="34" charset="0"/>
              <a:buChar char="•"/>
            </a:pPr>
            <a:r>
              <a:rPr lang="en-US" b="1" i="0" dirty="0">
                <a:solidFill>
                  <a:srgbClr val="E6E6E6"/>
                </a:solidFill>
                <a:effectLst/>
                <a:latin typeface="Segoe UI" panose="020B0502040204020203" pitchFamily="34" charset="0"/>
              </a:rPr>
              <a:t>Performance improvements</a:t>
            </a:r>
            <a:r>
              <a:rPr lang="en-US" b="0" i="0" dirty="0">
                <a:solidFill>
                  <a:srgbClr val="E6E6E6"/>
                </a:solidFill>
                <a:effectLst/>
                <a:latin typeface="Segoe UI" panose="020B0502040204020203" pitchFamily="34" charset="0"/>
              </a:rPr>
              <a:t>: Avoids extra CPU cycles on the client side, reduces end-to-end latency and network bandwidth.</a:t>
            </a:r>
          </a:p>
          <a:p>
            <a:pPr algn="l">
              <a:buFont typeface="Arial" panose="020B0604020202020204" pitchFamily="34" charset="0"/>
              <a:buChar char="•"/>
            </a:pPr>
            <a:r>
              <a:rPr lang="en-US" b="1" i="0" dirty="0">
                <a:solidFill>
                  <a:srgbClr val="E6E6E6"/>
                </a:solidFill>
                <a:effectLst/>
                <a:latin typeface="Segoe UI" panose="020B0502040204020203" pitchFamily="34" charset="0"/>
              </a:rPr>
              <a:t>Multi-region writes</a:t>
            </a:r>
            <a:r>
              <a:rPr lang="en-US" b="0" i="0" dirty="0">
                <a:solidFill>
                  <a:srgbClr val="E6E6E6"/>
                </a:solidFill>
                <a:effectLst/>
                <a:latin typeface="Segoe UI" panose="020B0502040204020203" pitchFamily="34" charset="0"/>
              </a:rPr>
              <a:t>: Supports automatic and transparent conflict resolution with partial updates on discrete paths within the same document.</a:t>
            </a:r>
          </a:p>
          <a:p>
            <a:endParaRPr lang="en-US" dirty="0"/>
          </a:p>
          <a:p>
            <a:r>
              <a:rPr lang="en-US" dirty="0"/>
              <a:t>Ref.: </a:t>
            </a:r>
            <a:r>
              <a:rPr lang="en-US" dirty="0">
                <a:hlinkClick r:id="rId3"/>
              </a:rPr>
              <a:t>Partial document update - Azure Cosmos DB for NoSQL | Microsoft Learn</a:t>
            </a: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12</a:t>
            </a:fld>
            <a:endParaRPr lang="en-US"/>
          </a:p>
        </p:txBody>
      </p:sp>
    </p:spTree>
    <p:extLst>
      <p:ext uri="{BB962C8B-B14F-4D97-AF65-F5344CB8AC3E}">
        <p14:creationId xmlns:p14="http://schemas.microsoft.com/office/powerpoint/2010/main" val="2627500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13</a:t>
            </a:fld>
            <a:endParaRPr lang="en-US"/>
          </a:p>
        </p:txBody>
      </p:sp>
    </p:spTree>
    <p:extLst>
      <p:ext uri="{BB962C8B-B14F-4D97-AF65-F5344CB8AC3E}">
        <p14:creationId xmlns:p14="http://schemas.microsoft.com/office/powerpoint/2010/main" val="107897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Transactional batch describes a group of point operations that need to either succeed or fail together with the same partition key in a container.</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A transaction in a typical database can be defined as a sequence of operations performed as a single logical unit of work. Each transaction provides ACID (Atomicity, Consistency, Isolation, Durability) property guarantees.</a:t>
            </a:r>
          </a:p>
          <a:p>
            <a:pPr algn="l"/>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1" i="0" dirty="0">
                <a:solidFill>
                  <a:srgbClr val="E6E6E6"/>
                </a:solidFill>
                <a:effectLst/>
                <a:latin typeface="Segoe UI" panose="020B0502040204020203" pitchFamily="34" charset="0"/>
              </a:rPr>
              <a:t>Atomicity</a:t>
            </a:r>
            <a:r>
              <a:rPr lang="en-US" b="0" i="0" dirty="0">
                <a:solidFill>
                  <a:srgbClr val="E6E6E6"/>
                </a:solidFill>
                <a:effectLst/>
                <a:latin typeface="Segoe UI" panose="020B0502040204020203" pitchFamily="34" charset="0"/>
              </a:rPr>
              <a:t> guarantees that all the operations done inside a transaction are treated as a single unit, and either all of them are committed or none of them are.</a:t>
            </a:r>
          </a:p>
          <a:p>
            <a:pPr algn="l">
              <a:buFont typeface="Arial" panose="020B0604020202020204" pitchFamily="34" charset="0"/>
              <a:buChar char="•"/>
            </a:pPr>
            <a:r>
              <a:rPr lang="en-US" b="1" i="0" dirty="0">
                <a:solidFill>
                  <a:srgbClr val="E6E6E6"/>
                </a:solidFill>
                <a:effectLst/>
                <a:latin typeface="Segoe UI" panose="020B0502040204020203" pitchFamily="34" charset="0"/>
              </a:rPr>
              <a:t>Consistency</a:t>
            </a:r>
            <a:r>
              <a:rPr lang="en-US" b="0" i="0" dirty="0">
                <a:solidFill>
                  <a:srgbClr val="E6E6E6"/>
                </a:solidFill>
                <a:effectLst/>
                <a:latin typeface="Segoe UI" panose="020B0502040204020203" pitchFamily="34" charset="0"/>
              </a:rPr>
              <a:t> makes sure that the data is always in a valid state across transactions.</a:t>
            </a:r>
          </a:p>
          <a:p>
            <a:pPr algn="l">
              <a:buFont typeface="Arial" panose="020B0604020202020204" pitchFamily="34" charset="0"/>
              <a:buChar char="•"/>
            </a:pPr>
            <a:r>
              <a:rPr lang="en-US" b="1" i="0" dirty="0">
                <a:solidFill>
                  <a:srgbClr val="E6E6E6"/>
                </a:solidFill>
                <a:effectLst/>
                <a:latin typeface="Segoe UI" panose="020B0502040204020203" pitchFamily="34" charset="0"/>
              </a:rPr>
              <a:t>Isolation</a:t>
            </a:r>
            <a:r>
              <a:rPr lang="en-US" b="0" i="0" dirty="0">
                <a:solidFill>
                  <a:srgbClr val="E6E6E6"/>
                </a:solidFill>
                <a:effectLst/>
                <a:latin typeface="Segoe UI" panose="020B0502040204020203" pitchFamily="34" charset="0"/>
              </a:rPr>
              <a:t> guarantees that no two transactions interfere with each other – many commercial systems provide multiple isolation levels that can be used based on the application needs.</a:t>
            </a:r>
          </a:p>
          <a:p>
            <a:pPr algn="l">
              <a:buFont typeface="Arial" panose="020B0604020202020204" pitchFamily="34" charset="0"/>
              <a:buChar char="•"/>
            </a:pPr>
            <a:r>
              <a:rPr lang="en-US" b="1" i="0" dirty="0">
                <a:solidFill>
                  <a:srgbClr val="E6E6E6"/>
                </a:solidFill>
                <a:effectLst/>
                <a:latin typeface="Segoe UI" panose="020B0502040204020203" pitchFamily="34" charset="0"/>
              </a:rPr>
              <a:t>Durability</a:t>
            </a:r>
            <a:r>
              <a:rPr lang="en-US" b="0" i="0" dirty="0">
                <a:solidFill>
                  <a:srgbClr val="E6E6E6"/>
                </a:solidFill>
                <a:effectLst/>
                <a:latin typeface="Segoe UI" panose="020B0502040204020203" pitchFamily="34" charset="0"/>
              </a:rPr>
              <a:t> ensures that any change that is committed in a database will always be present. Azure Cosmos DB supports </a:t>
            </a:r>
            <a:r>
              <a:rPr lang="en-US" b="0" i="0" u="none" strike="noStrike" dirty="0">
                <a:solidFill>
                  <a:srgbClr val="E6E6E6"/>
                </a:solidFill>
                <a:effectLst/>
                <a:latin typeface="Segoe UI" panose="020B0502040204020203" pitchFamily="34" charset="0"/>
                <a:hlinkClick r:id="rId3"/>
              </a:rPr>
              <a:t>full ACID compliant transactions with snapshot isolation</a:t>
            </a:r>
            <a:r>
              <a:rPr lang="en-US" b="0" i="0" dirty="0">
                <a:solidFill>
                  <a:srgbClr val="E6E6E6"/>
                </a:solidFill>
                <a:effectLst/>
                <a:latin typeface="Segoe UI" panose="020B0502040204020203" pitchFamily="34" charset="0"/>
              </a:rPr>
              <a:t> for operations within the same </a:t>
            </a:r>
            <a:r>
              <a:rPr lang="en-US" b="0" i="0" u="none" strike="noStrike" dirty="0">
                <a:solidFill>
                  <a:srgbClr val="E6E6E6"/>
                </a:solidFill>
                <a:effectLst/>
                <a:latin typeface="Segoe UI" panose="020B0502040204020203" pitchFamily="34" charset="0"/>
                <a:hlinkClick r:id="rId4"/>
              </a:rPr>
              <a:t>logical partition key</a:t>
            </a:r>
            <a:r>
              <a:rPr lang="en-US" b="0" i="0" dirty="0">
                <a:solidFill>
                  <a:srgbClr val="E6E6E6"/>
                </a:solidFill>
                <a:effectLst/>
                <a:latin typeface="Segoe UI" panose="020B0502040204020203" pitchFamily="34" charset="0"/>
              </a:rPr>
              <a:t>.</a:t>
            </a:r>
          </a:p>
          <a:p>
            <a:endParaRPr lang="en-US" dirty="0"/>
          </a:p>
          <a:p>
            <a:r>
              <a:rPr lang="en-US" dirty="0"/>
              <a:t>Within the </a:t>
            </a:r>
            <a:r>
              <a:rPr lang="en-US" dirty="0" err="1"/>
              <a:t>TransactionRepository</a:t>
            </a:r>
            <a:r>
              <a:rPr lang="en-US" dirty="0"/>
              <a:t> class of our application, we create a transactional batch to update the account balance using a Patch Increment operation on the Account document, then insert the new Transaction record. Notice that the Transactional Batch operation is scoped to the same Partition Key. All batch operations must occur on the same partition.</a:t>
            </a:r>
          </a:p>
          <a:p>
            <a:endParaRPr lang="en-US" dirty="0"/>
          </a:p>
          <a:p>
            <a:r>
              <a:rPr lang="en-US" dirty="0"/>
              <a:t>* ETags (Entity Tags) are used for concurrency checking when updating resources.</a:t>
            </a:r>
          </a:p>
        </p:txBody>
      </p:sp>
      <p:sp>
        <p:nvSpPr>
          <p:cNvPr id="4" name="Slide Number Placeholder 3"/>
          <p:cNvSpPr>
            <a:spLocks noGrp="1"/>
          </p:cNvSpPr>
          <p:nvPr>
            <p:ph type="sldNum" sz="quarter" idx="5"/>
          </p:nvPr>
        </p:nvSpPr>
        <p:spPr/>
        <p:txBody>
          <a:bodyPr/>
          <a:lstStyle/>
          <a:p>
            <a:fld id="{CCB0B7A7-645F-45EF-A82D-25C8E51FB344}" type="slidenum">
              <a:rPr lang="en-US" smtClean="0"/>
              <a:t>14</a:t>
            </a:fld>
            <a:endParaRPr lang="en-US"/>
          </a:p>
        </p:txBody>
      </p:sp>
    </p:spTree>
    <p:extLst>
      <p:ext uri="{BB962C8B-B14F-4D97-AF65-F5344CB8AC3E}">
        <p14:creationId xmlns:p14="http://schemas.microsoft.com/office/powerpoint/2010/main" val="3014839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The application frontend is a React single-page application with Intelligent Agent UI functionality.</a:t>
            </a: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15</a:t>
            </a:fld>
            <a:endParaRPr lang="en-US"/>
          </a:p>
        </p:txBody>
      </p:sp>
    </p:spTree>
    <p:extLst>
      <p:ext uri="{BB962C8B-B14F-4D97-AF65-F5344CB8AC3E}">
        <p14:creationId xmlns:p14="http://schemas.microsoft.com/office/powerpoint/2010/main" val="270736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Let’s walk through how we do each of these.</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0B7A7-645F-45EF-A82D-25C8E51FB3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88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ptos" panose="020B0004020202020204" pitchFamily="34" charset="0"/>
                <a:ea typeface="Aptos" panose="020B0004020202020204" pitchFamily="34" charset="0"/>
                <a:cs typeface="Times New Roman" panose="02020603050405020304" pitchFamily="18" charset="0"/>
              </a:rPr>
              <a:t>In this solution, members manage their accounts, engage with transaction histories, and set overdraft limits to navigate their financial activities. The system assures that all transaction data is dependably replicated across multiple geographic regions, ensuring data consistency and reliable updates through efficient patch operations. Business rules are in place to validate each transaction, ensuring transactions do not exceed overdraft limits and Azure Cosmos DB Transactional Batch ensures ACID scope between new transactions and balance changes . We've incorporated an AI co-pilot to assist our agents by providing them with a live, detailed view into every transaction, enabling robust analysis and decision-making support. As we walk through the demo, we will explore how these features work cohesively to not only manage but also enhance the member experience, ensuring reliability and satisfaction in every interaction.</a:t>
            </a:r>
            <a:r>
              <a:rPr lang="en-US" dirty="0">
                <a:effectLst/>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Transactional Batch is an important feature to highlight in this demo</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3</a:t>
            </a:fld>
            <a:endParaRPr lang="en-US"/>
          </a:p>
        </p:txBody>
      </p:sp>
    </p:spTree>
    <p:extLst>
      <p:ext uri="{BB962C8B-B14F-4D97-AF65-F5344CB8AC3E}">
        <p14:creationId xmlns:p14="http://schemas.microsoft.com/office/powerpoint/2010/main" val="133997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(Display the architecture diagram while speaking to the below points)</a:t>
            </a:r>
          </a:p>
          <a:p>
            <a:pPr marL="0" marR="0">
              <a:lnSpc>
                <a:spcPct val="107000"/>
              </a:lnSpc>
              <a:spcBef>
                <a:spcPts val="0"/>
              </a:spcBef>
              <a:spcAft>
                <a:spcPts val="800"/>
              </a:spcAft>
            </a:pP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All services are deployed across three regions to ensure high availability and to demonstrate Azure Cosmos DB replication and concurrency features.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The front end is a React web application deployed to an Azure Static Web app. This is how users interact with the solution.</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The static web app sends all requests through Azure Front Door, which routes the requests to a Payments API instance, according to routing rules.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The API is an ASP.NET Core API app that serves as a lightweight layer for the business logic that lives inside of a .NET 7 class library. It is containerized in Docker and deployed to an Azure Container App (ACA) or Azure Kubernetes Service (AKS).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The background worker service is a </a:t>
            </a:r>
            <a:r>
              <a:rPr lang="en-US" sz="1100" kern="100" dirty="0" err="1">
                <a:effectLst/>
                <a:latin typeface="Aptos" panose="020B0004020202020204" pitchFamily="34" charset="0"/>
                <a:ea typeface="Aptos" panose="020B0004020202020204" pitchFamily="34" charset="0"/>
                <a:cs typeface="Times New Roman" panose="02020603050405020304" pitchFamily="18" charset="0"/>
              </a:rPr>
              <a:t>Microsoft.NET.Sdk.Worker</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project that also references the .NET 7 class library and is deployed into a different Docker container within the same AKS service or a dedicated ACA instance.</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All data is stored in Azure Cosmos DB. The background worker service acts as the Azure Cosmos DB change feed processor, which executes as data within the monitored Cosmos DB containers are inserted or updated, allowing for the application of business rules and automated updating of data within various containers. For this architecture, a CQRS pattern is in place to allow independent scalability between writes (new transactions) and reads (balances or statement queries) and Azure Cosmos DB change feed is the key to replicate data between containers.</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There is an Azure OpenAI deployment that provides a completion model, orchestrated by Semantic Kernel. This enables users to ask questions about transactions in an account.</a:t>
            </a:r>
          </a:p>
          <a:p>
            <a:pPr marL="0" marR="0">
              <a:spcBef>
                <a:spcPts val="0"/>
              </a:spcBef>
              <a:spcAft>
                <a:spcPts val="800"/>
              </a:spcAft>
            </a:pPr>
            <a:endParaRPr lang="en-US" sz="10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Bef>
                <a:spcPts val="0"/>
              </a:spcBef>
              <a:spcAft>
                <a:spcPts val="800"/>
              </a:spcAft>
            </a:pPr>
            <a:r>
              <a:rPr lang="en-US" sz="1000" kern="100" dirty="0">
                <a:effectLst/>
                <a:latin typeface="Aptos" panose="020B0004020202020204" pitchFamily="34" charset="0"/>
                <a:ea typeface="Aptos" panose="020B0004020202020204" pitchFamily="34" charset="0"/>
                <a:cs typeface="Times New Roman" panose="02020603050405020304" pitchFamily="18" charset="0"/>
              </a:rPr>
              <a:t>CQRS pattern is also important to mention to explain why there are 2 containers storing transactions and why change feed is the key.</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4</a:t>
            </a:fld>
            <a:endParaRPr lang="en-US"/>
          </a:p>
        </p:txBody>
      </p:sp>
    </p:spTree>
    <p:extLst>
      <p:ext uri="{BB962C8B-B14F-4D97-AF65-F5344CB8AC3E}">
        <p14:creationId xmlns:p14="http://schemas.microsoft.com/office/powerpoint/2010/main" val="525907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u="sng" kern="100" dirty="0">
                <a:effectLst/>
                <a:latin typeface="Aptos" panose="020B0004020202020204" pitchFamily="34" charset="0"/>
                <a:ea typeface="Aptos" panose="020B0004020202020204" pitchFamily="34" charset="0"/>
                <a:cs typeface="Times New Roman" panose="02020603050405020304" pitchFamily="18" charset="0"/>
              </a:rPr>
              <a:t>Where to Start (Slide 7)</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 me take you to the repository where this solution site. </a:t>
            </a:r>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[Stop Presenting slide show, go to repo home page]</a:t>
            </a:r>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 get started you can go to our GitHub repository github.com/Azure/Build-Modern-AI-Apps.</a:t>
            </a:r>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Once there you can scroll down and click on the Navigate to </a:t>
            </a:r>
            <a:r>
              <a:rPr lang="en-US" sz="1800" dirty="0">
                <a:effectLst/>
                <a:latin typeface="Aptos" panose="020B0004020202020204" pitchFamily="34" charset="0"/>
                <a:ea typeface="Aptos" panose="020B0004020202020204" pitchFamily="34" charset="0"/>
                <a:cs typeface="Times New Roman" panose="02020603050405020304" pitchFamily="18" charset="0"/>
              </a:rPr>
              <a:t>Payment and Transaction Processing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link on this page.</a:t>
            </a:r>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page has other solutions as well, including Medical Claims Processing and Vector Search/AI Assistant scenarios.</a:t>
            </a:r>
          </a:p>
          <a:p>
            <a:pPr marL="342900" marR="0" lvl="0" indent="-342900">
              <a:lnSpc>
                <a:spcPct val="107000"/>
              </a:lnSpc>
              <a:spcBef>
                <a:spcPts val="0"/>
              </a:spcBef>
              <a:spcAft>
                <a:spcPts val="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page also includes links to the Intelligent App Workshop created by our Apps GBB team. </a:t>
            </a:r>
          </a:p>
          <a:p>
            <a:pPr marL="342900" marR="0" lvl="0" indent="-342900">
              <a:lnSpc>
                <a:spcPct val="107000"/>
              </a:lnSpc>
              <a:spcBef>
                <a:spcPts val="0"/>
              </a:spcBef>
              <a:spcAft>
                <a:spcPts val="800"/>
              </a:spcAft>
              <a:buFont typeface="+mj-lt"/>
              <a:buAutoNum type="arabicPeriod"/>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[Scroll back up to </a:t>
            </a:r>
            <a:r>
              <a:rPr lang="en-US" sz="1800" dirty="0">
                <a:effectLst/>
                <a:latin typeface="Aptos" panose="020B0004020202020204" pitchFamily="34" charset="0"/>
                <a:ea typeface="Aptos" panose="020B0004020202020204" pitchFamily="34" charset="0"/>
                <a:cs typeface="Times New Roman" panose="02020603050405020304" pitchFamily="18" charset="0"/>
              </a:rPr>
              <a:t>Payment and Transaction Processing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link]</a:t>
            </a:r>
          </a:p>
          <a:p>
            <a:pPr marL="342900" marR="0" lvl="0" indent="-342900">
              <a:lnSpc>
                <a:spcPct val="107000"/>
              </a:lnSpc>
              <a:spcBef>
                <a:spcPts val="0"/>
              </a:spcBef>
              <a:spcAft>
                <a:spcPts val="800"/>
              </a:spcAft>
              <a:buFont typeface="+mj-lt"/>
              <a:buAutoNum type="arabicPeriod"/>
            </a:pPr>
            <a:r>
              <a:rPr lang="en-US" sz="1800" dirty="0">
                <a:effectLst/>
                <a:latin typeface="Aptos" panose="020B0004020202020204" pitchFamily="34" charset="0"/>
                <a:ea typeface="Aptos" panose="020B0004020202020204" pitchFamily="34" charset="0"/>
                <a:cs typeface="Times New Roman" panose="02020603050405020304" pitchFamily="18" charset="0"/>
              </a:rPr>
              <a:t>Clicking on the link for the Payment and Transaction Processing will take you to the repository where this solution lives and includes all the information you need including an introduction to the concepts we will cover in this session as well as how to deploy and run the solution.</a:t>
            </a:r>
            <a:endParaRPr lang="en-US" sz="1800" b="0" u="none"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0B7A7-645F-45EF-A82D-25C8E51FB3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7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flavors of deployment, you can deploy from Cloud Shell, a VM in Azure or Standard from your local dev environment. * When running the Standard deployment, make sure that you have Docker Desktop and Helm installed on your system. The repo includes documentation on how to deploy, along with system requirements.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default, the script will create a new Azure OpenAI account and deploy two models GPT 3.5 and ADA-002 for completions and embeddings.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 If your organization has already deployed Azure OpenAI and you wish to utilize it, you can specify an existing account name and models as well. In this example I’m providing an existing OpenAI account name and resource group where the account has been deployed. I’m also specifying existing deployed models which I’ve called completions and embeddings. The names here should match what has been deployed for you already.</a:t>
            </a:r>
          </a:p>
          <a:p>
            <a:endParaRPr lang="en-US" dirty="0"/>
          </a:p>
          <a:p>
            <a:r>
              <a:rPr lang="en-US" dirty="0"/>
              <a:t>The script will deploy the web application and service layer containers into Azure Container Apps.</a:t>
            </a:r>
          </a:p>
          <a:p>
            <a:r>
              <a:rPr lang="en-US" dirty="0"/>
              <a:t>&lt;click&gt;You can optionally deploy using AKS by just adding this flag at the end.</a:t>
            </a:r>
          </a:p>
          <a:p>
            <a:endParaRPr lang="en-US" dirty="0"/>
          </a:p>
          <a:p>
            <a:r>
              <a:rPr lang="en-US" dirty="0"/>
              <a:t>* Mention that because we’re using Docker images, it’s important to install Docker Desktop and have it running before debugging the solution locally.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0B7A7-645F-45EF-A82D-25C8E51FB3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3932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into the Azure portal and explore the services. </a:t>
            </a:r>
          </a:p>
          <a:p>
            <a:r>
              <a:rPr lang="en-US" dirty="0"/>
              <a:t>[Return to browser to Azure portal tabs]</a:t>
            </a:r>
          </a:p>
          <a:p>
            <a:endParaRPr lang="en-US" dirty="0"/>
          </a:p>
          <a:p>
            <a:pPr marL="342900" marR="0" lvl="0" indent="-342900">
              <a:lnSpc>
                <a:spcPct val="107000"/>
              </a:lnSpc>
              <a:spcBef>
                <a:spcPts val="0"/>
              </a:spcBef>
              <a:spcAft>
                <a:spcPts val="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each of the services within the portal.</a:t>
            </a:r>
          </a:p>
          <a:p>
            <a:pPr marL="342900" marR="0" lvl="0" indent="-342900">
              <a:lnSpc>
                <a:spcPct val="107000"/>
              </a:lnSpc>
              <a:spcBef>
                <a:spcPts val="0"/>
              </a:spcBef>
              <a:spcAft>
                <a:spcPts val="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OpenAI – click on Models, click on completions show GPT 35.</a:t>
            </a:r>
          </a:p>
          <a:p>
            <a:pPr marL="342900" marR="0" lvl="0" indent="-342900">
              <a:lnSpc>
                <a:spcPct val="107000"/>
              </a:lnSpc>
              <a:spcBef>
                <a:spcPts val="0"/>
              </a:spcBef>
              <a:spcAft>
                <a:spcPts val="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Cosmos DB – show the containers with the data, show the data in the Adjudicator and Claim containers, making note of the types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ClaimDetail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ClaimHeader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etc.)</a:t>
            </a:r>
          </a:p>
          <a:p>
            <a:pPr marL="342900" marR="0" lvl="0" indent="-342900">
              <a:lnSpc>
                <a:spcPct val="107000"/>
              </a:lnSpc>
              <a:spcBef>
                <a:spcPts val="0"/>
              </a:spcBef>
              <a:spcAft>
                <a:spcPts val="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Event Hubs – show the Event Hubs within the namespace for capturing new claims and specific events.</a:t>
            </a:r>
          </a:p>
          <a:p>
            <a:pPr marL="342900" marR="0" lvl="0" indent="-342900">
              <a:lnSpc>
                <a:spcPct val="107000"/>
              </a:lnSpc>
              <a:spcBef>
                <a:spcPts val="0"/>
              </a:spcBef>
              <a:spcAft>
                <a:spcPts val="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Storage – Open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webcoreclaims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storage account and show the static website and where to find the endpoint.</a:t>
            </a:r>
          </a:p>
          <a:p>
            <a:pPr marL="342900" marR="0" lvl="0" indent="-342900">
              <a:lnSpc>
                <a:spcPct val="107000"/>
              </a:lnSpc>
              <a:spcBef>
                <a:spcPts val="0"/>
              </a:spcBef>
              <a:spcAft>
                <a:spcPts val="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Container registry – simply mention it.</a:t>
            </a:r>
          </a:p>
          <a:p>
            <a:pPr marL="342900" marR="0" lvl="0" indent="-342900">
              <a:lnSpc>
                <a:spcPct val="107000"/>
              </a:lnSpc>
              <a:spcBef>
                <a:spcPts val="0"/>
              </a:spcBef>
              <a:spcAft>
                <a:spcPts val="0"/>
              </a:spcAft>
              <a:buFont typeface="+mj-lt"/>
              <a:buAutoNum type="arabicPeriod"/>
              <a:tabLst>
                <a:tab pos="457200" algn="l"/>
              </a:tabLst>
            </a:pPr>
            <a:r>
              <a:rPr lang="en-US" sz="1800" dirty="0">
                <a:effectLst/>
                <a:latin typeface="Aptos" panose="020B0004020202020204" pitchFamily="34" charset="0"/>
                <a:ea typeface="Aptos" panose="020B0004020202020204" pitchFamily="34" charset="0"/>
                <a:cs typeface="Times New Roman" panose="02020603050405020304" pitchFamily="18" charset="0"/>
              </a:rPr>
              <a:t>ACA - show one for API and one for Background Worker, click into web </a:t>
            </a:r>
            <a:r>
              <a:rPr lang="en-US" sz="1800" dirty="0" err="1">
                <a:effectLst/>
                <a:latin typeface="Aptos" panose="020B0004020202020204" pitchFamily="34" charset="0"/>
                <a:ea typeface="Aptos" panose="020B0004020202020204" pitchFamily="34" charset="0"/>
                <a:cs typeface="Times New Roman" panose="02020603050405020304" pitchFamily="18" charset="0"/>
              </a:rPr>
              <a:t>api</a:t>
            </a:r>
            <a:r>
              <a:rPr lang="en-US" sz="1800" dirty="0">
                <a:effectLst/>
                <a:latin typeface="Aptos" panose="020B0004020202020204" pitchFamily="34" charset="0"/>
                <a:ea typeface="Aptos" panose="020B0004020202020204" pitchFamily="34" charset="0"/>
                <a:cs typeface="Times New Roman" panose="02020603050405020304" pitchFamily="18" charset="0"/>
              </a:rPr>
              <a:t>, click containers, show environment variables.</a:t>
            </a:r>
            <a:endParaRPr lang="en-US" sz="1800" dirty="0">
              <a:effectLst/>
              <a:latin typeface="Aptos" panose="020B0004020202020204" pitchFamily="34" charset="0"/>
              <a:cs typeface="Times New Roman" panose="02020603050405020304" pitchFamily="18" charset="0"/>
            </a:endParaRPr>
          </a:p>
          <a:p>
            <a:pPr marL="0" marR="0" lvl="0" indent="0">
              <a:lnSpc>
                <a:spcPct val="107000"/>
              </a:lnSpc>
              <a:spcBef>
                <a:spcPts val="0"/>
              </a:spcBef>
              <a:spcAft>
                <a:spcPts val="800"/>
              </a:spcAft>
              <a:buFont typeface="+mj-lt"/>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0B7A7-645F-45EF-A82D-25C8E51FB3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8228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application, I want to introduce something called Semantic Kernel. </a:t>
            </a:r>
          </a:p>
          <a:p>
            <a:endParaRPr lang="en-US" dirty="0"/>
          </a:p>
          <a:p>
            <a:r>
              <a:rPr lang="en-US" dirty="0"/>
              <a:t>&lt;click&gt; Semantic Kernel is an open-source SDK that acts as an AI orchestrator for building these types of Copilot applications. Semantic Kernel provides the glue to bring together AI models and data with a set of connectors and Skills which you can use to instruct an AI model how to behave, like as an AI Assistant or how to Summarize text.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all starts from an Ask.  The user has a need that needs to be filled.  Kernel, in Semantic Kernel, is the orchestrator for the Ask.  It sends the Ask over to the Planner to the right skills can be found and the right steps can be created from the Ask and Skills.</a:t>
            </a:r>
          </a:p>
          <a:p>
            <a:endParaRPr lang="en-US" dirty="0"/>
          </a:p>
          <a:p>
            <a:r>
              <a:rPr lang="en-US" dirty="0"/>
              <a:t>The SDK provides an extensible framework that you can use to build your AI applications and will be central to the work you do to build this type of application. There are others like it as well such as Lang Chain which I encourage you to explore. Semantic Kernel is available for both .NET and Python users.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our scenario here, we are going to combine data from a user’s medical claim with a system prompt that explains the adjudication rules. This is a key scenario we wish to highlight in helping you understand how to design and build applications that can provide near real-time AI capabilities to your own scenarios.</a:t>
            </a:r>
          </a:p>
          <a:p>
            <a:endParaRPr lang="en-US" dirty="0"/>
          </a:p>
        </p:txBody>
      </p:sp>
      <p:sp>
        <p:nvSpPr>
          <p:cNvPr id="4" name="Slide Number Placeholder 3"/>
          <p:cNvSpPr>
            <a:spLocks noGrp="1"/>
          </p:cNvSpPr>
          <p:nvPr>
            <p:ph type="sldNum" sz="quarter" idx="5"/>
          </p:nvPr>
        </p:nvSpPr>
        <p:spPr/>
        <p:txBody>
          <a:bodyPr/>
          <a:lstStyle/>
          <a:p>
            <a:fld id="{FB75EBB8-D7E4-4048-A244-754319938B9C}" type="slidenum">
              <a:rPr lang="en-US" smtClean="0"/>
              <a:t>8</a:t>
            </a:fld>
            <a:endParaRPr lang="en-US"/>
          </a:p>
        </p:txBody>
      </p:sp>
    </p:spTree>
    <p:extLst>
      <p:ext uri="{BB962C8B-B14F-4D97-AF65-F5344CB8AC3E}">
        <p14:creationId xmlns:p14="http://schemas.microsoft.com/office/powerpoint/2010/main" val="2185004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Azure Cosmos DB change feed enables efficient processing of large datasets that have a high volume of writes. Change feed also offers an alternative to querying an entire dataset to identify what has changed. With it, we can implement common patterns, like Event Sourcing.</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Generally speaking, Azure Cosmos DB is well-suited for IoT, gaming, retail, and operational logging applications. A common design pattern in these applications is to use changes to the data to trigger other actions. Examples of these actions include:</a:t>
            </a:r>
          </a:p>
          <a:p>
            <a:pPr algn="l"/>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0" i="0" dirty="0">
                <a:solidFill>
                  <a:srgbClr val="E6E6E6"/>
                </a:solidFill>
                <a:effectLst/>
                <a:latin typeface="Segoe UI" panose="020B0502040204020203" pitchFamily="34" charset="0"/>
              </a:rPr>
              <a:t>Triggering a notification or a call to an API when an item is inserted, updated, or deleted.</a:t>
            </a:r>
          </a:p>
          <a:p>
            <a:pPr algn="l">
              <a:buFont typeface="Arial" panose="020B0604020202020204" pitchFamily="34" charset="0"/>
              <a:buChar char="•"/>
            </a:pPr>
            <a:r>
              <a:rPr lang="en-US" b="0" i="0" dirty="0">
                <a:solidFill>
                  <a:srgbClr val="E6E6E6"/>
                </a:solidFill>
                <a:effectLst/>
                <a:latin typeface="Segoe UI" panose="020B0502040204020203" pitchFamily="34" charset="0"/>
              </a:rPr>
              <a:t>Real-time stream processing for IoT or real-time analytics processing on operational data.</a:t>
            </a:r>
          </a:p>
          <a:p>
            <a:pPr algn="l">
              <a:buFont typeface="Arial" panose="020B0604020202020204" pitchFamily="34" charset="0"/>
              <a:buChar char="•"/>
            </a:pPr>
            <a:r>
              <a:rPr lang="en-US" b="0" i="0" dirty="0">
                <a:solidFill>
                  <a:srgbClr val="E6E6E6"/>
                </a:solidFill>
                <a:effectLst/>
                <a:latin typeface="Segoe UI" panose="020B0502040204020203" pitchFamily="34" charset="0"/>
              </a:rPr>
              <a:t>Data movement such as synchronizing with a cache, a search engine, a data warehouse, or cold storage.</a:t>
            </a:r>
          </a:p>
          <a:p>
            <a:pPr algn="l"/>
            <a:r>
              <a:rPr lang="en-US" b="0" i="0" dirty="0">
                <a:solidFill>
                  <a:srgbClr val="E6E6E6"/>
                </a:solidFill>
                <a:effectLst/>
                <a:latin typeface="Segoe UI" panose="020B0502040204020203" pitchFamily="34" charset="0"/>
              </a:rPr>
              <a:t>The change feed in Azure Cosmos DB enables you to build efficient and scalable solutions for each of these patterns, as shown in this image.</a:t>
            </a:r>
          </a:p>
          <a:p>
            <a:pPr algn="l"/>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effectLst/>
                <a:latin typeface="Aptos" panose="020B0004020202020204" pitchFamily="34" charset="0"/>
                <a:ea typeface="Aptos" panose="020B0004020202020204" pitchFamily="34" charset="0"/>
                <a:cs typeface="Times New Roman" panose="02020603050405020304" pitchFamily="18" charset="0"/>
              </a:rPr>
              <a:t>In our architecture for the Payment Transaction Processing solution, we implement a CQRS pattern to allow independent scalability between writes (new transactions) and reads (balances or statement queries). </a:t>
            </a:r>
            <a:r>
              <a:rPr lang="en-US" sz="2800" b="1" i="0" dirty="0">
                <a:solidFill>
                  <a:srgbClr val="E6E6E6"/>
                </a:solidFill>
                <a:effectLst/>
                <a:latin typeface="Segoe UI" panose="020B0502040204020203" pitchFamily="34" charset="0"/>
              </a:rPr>
              <a:t>CQRS stands for Command and Query Responsibility Segregation, a pattern that separates read and update operations for a data store to maximize performance, scalability, and </a:t>
            </a:r>
            <a:r>
              <a:rPr lang="en-US" sz="2800" b="1" i="0" dirty="0" err="1">
                <a:solidFill>
                  <a:srgbClr val="E6E6E6"/>
                </a:solidFill>
                <a:effectLst/>
                <a:latin typeface="Segoe UI" panose="020B0502040204020203" pitchFamily="34" charset="0"/>
              </a:rPr>
              <a:t>secuirty</a:t>
            </a:r>
            <a:r>
              <a:rPr lang="en-US" sz="2800" b="1" i="0" dirty="0">
                <a:solidFill>
                  <a:srgbClr val="E6E6E6"/>
                </a:solidFill>
                <a:effectLst/>
                <a:latin typeface="Segoe UI" panose="020B0502040204020203" pitchFamily="34" charset="0"/>
              </a:rPr>
              <a:t>.</a:t>
            </a:r>
            <a:r>
              <a:rPr lang="en-US" sz="1800" b="1" dirty="0">
                <a:effectLst/>
                <a:latin typeface="Aptos" panose="020B0004020202020204" pitchFamily="34" charset="0"/>
                <a:ea typeface="Aptos" panose="020B0004020202020204" pitchFamily="34" charset="0"/>
                <a:cs typeface="Times New Roman" panose="02020603050405020304" pitchFamily="18" charset="0"/>
              </a:rPr>
              <a:t> Azure Cosmos DB change feed is the key to replicate data between containers.</a:t>
            </a:r>
            <a:endParaRPr lang="en-US" b="1" i="0" dirty="0">
              <a:solidFill>
                <a:srgbClr val="E6E6E6"/>
              </a:solidFill>
              <a:effectLst/>
              <a:latin typeface="Segoe UI" panose="020B0502040204020203" pitchFamily="34" charset="0"/>
            </a:endParaRPr>
          </a:p>
          <a:p>
            <a:endParaRPr lang="en-US" b="0" i="0" dirty="0">
              <a:solidFill>
                <a:srgbClr val="E6E6E6"/>
              </a:solidFill>
              <a:effectLst/>
              <a:latin typeface="Segoe UI" panose="020B0502040204020203" pitchFamily="34" charset="0"/>
            </a:endParaRPr>
          </a:p>
          <a:p>
            <a:endParaRPr lang="en-US" b="0" i="0" dirty="0">
              <a:solidFill>
                <a:srgbClr val="E6E6E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0B7A7-645F-45EF-A82D-25C8E51FB3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509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Cosmos DB provides consistency levels on a spectrum. Each level provides availability and performance tradeoffs.</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In our solution, we are using a single write region and two additional read regions for global distribution, with the default consistency level set to Strong.</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Strong Consistency </a:t>
            </a:r>
            <a:r>
              <a:rPr lang="en-US" b="0" i="0" dirty="0">
                <a:solidFill>
                  <a:srgbClr val="252525"/>
                </a:solidFill>
                <a:effectLst/>
                <a:latin typeface="wf_segoe-ui_normal"/>
              </a:rPr>
              <a:t>means that reads are guaranteed to see the most recent write. This offers the simplest programming model out of the five consistency levels and is also ideal for applications where seeing the latest version of data that in the correct chronological order is critically important.</a:t>
            </a:r>
            <a:endParaRPr lang="en-US" b="0" i="0" dirty="0">
              <a:solidFill>
                <a:srgbClr val="E6E6E6"/>
              </a:solidFill>
              <a:effectLst/>
              <a:latin typeface="Segoe UI" panose="020B0502040204020203" pitchFamily="34" charset="0"/>
            </a:endParaRP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Strong consistency offers a linearizability guarantee. Linearizability refers to serving requests concurrently. The reads are guaranteed to return the most recent committed version of an item. A client never sees an uncommitted or partial write. Users are always guaranteed to read the latest committed write. Since we are using a single write region, our solution benefits from a recovery point objective (RPO) of zero, because strong consistency guarantees a global majority on writes.</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The following graphic illustrates the strong consistency with musical notes. After the data is written to the "West US 2" region, when you read the data from other regions, you get the most recent value: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7676475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5610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5879455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52078778"/>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11/10/2023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178240783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11/10/2023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133111260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val="2742761508"/>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Key Point Freefor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hasCustomPrompt="1"/>
          </p:nvPr>
        </p:nvSpPr>
        <p:spPr>
          <a:xfrm>
            <a:off x="607350" y="1478649"/>
            <a:ext cx="11018520" cy="553998"/>
          </a:xfrm>
          <a:prstGeom prst="rect">
            <a:avLst/>
          </a:prstGeom>
        </p:spPr>
        <p:txBody>
          <a:bodyPr lIns="0"/>
          <a:lstStyle>
            <a:lvl1pPr>
              <a:defRPr sz="3200"/>
            </a:lvl1pPr>
          </a:lstStyle>
          <a:p>
            <a:r>
              <a:rPr lang="en-US"/>
              <a:t>Key point</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3" name="Straight Connector 2">
            <a:extLst>
              <a:ext uri="{FF2B5EF4-FFF2-40B4-BE49-F238E27FC236}">
                <a16:creationId xmlns:a16="http://schemas.microsoft.com/office/drawing/2014/main" id="{D6AF24CC-2A72-F8BA-4855-22CDD46817DC}"/>
              </a:ext>
              <a:ext uri="{C183D7F6-B498-43B3-948B-1728B52AA6E4}">
                <adec:decorative xmlns:adec="http://schemas.microsoft.com/office/drawing/2017/decorative" val="1"/>
              </a:ext>
            </a:extLst>
          </p:cNvPr>
          <p:cNvCxnSpPr>
            <a:cxnSpLocks/>
          </p:cNvCxnSpPr>
          <p:nvPr userDrawn="1"/>
        </p:nvCxnSpPr>
        <p:spPr>
          <a:xfrm>
            <a:off x="500264" y="1478649"/>
            <a:ext cx="0" cy="553998"/>
          </a:xfrm>
          <a:prstGeom prst="line">
            <a:avLst/>
          </a:prstGeom>
          <a:ln w="28575">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23F4C1D0-0C82-ED46-4762-F02889CF8302}"/>
              </a:ext>
            </a:extLst>
          </p:cNvPr>
          <p:cNvSpPr>
            <a:spLocks noGrp="1"/>
          </p:cNvSpPr>
          <p:nvPr>
            <p:ph type="body" sz="quarter" idx="13" hasCustomPrompt="1"/>
          </p:nvPr>
        </p:nvSpPr>
        <p:spPr>
          <a:xfrm>
            <a:off x="604096" y="6413956"/>
            <a:ext cx="5369984" cy="215444"/>
          </a:xfrm>
          <a:prstGeom prst="rect">
            <a:avLst/>
          </a:prstGeom>
          <a:noFill/>
        </p:spPr>
        <p:txBody>
          <a:bodyPr wrap="square" lIns="0" tIns="0" rIns="0" bIns="0">
            <a:spAutoFit/>
          </a:bodyPr>
          <a:lstStyle>
            <a:lvl1pPr marL="0" indent="0">
              <a:spcBef>
                <a:spcPts val="0"/>
              </a:spcBef>
              <a:buNone/>
              <a:defRPr sz="1400" cap="all" spc="200" baseline="0">
                <a:solidFill>
                  <a:schemeClr val="tx1"/>
                </a:solidFill>
                <a:latin typeface="+mn-lt"/>
                <a:cs typeface="Segoe UI" panose="020B0502040204020203" pitchFamily="34" charset="0"/>
              </a:defRPr>
            </a:lvl1pPr>
          </a:lstStyle>
          <a:p>
            <a:pPr lvl="0"/>
            <a:r>
              <a:rPr lang="en-US"/>
              <a:t>TARGET AUDIENCE STATEMENT</a:t>
            </a:r>
          </a:p>
        </p:txBody>
      </p:sp>
    </p:spTree>
    <p:extLst>
      <p:ext uri="{BB962C8B-B14F-4D97-AF65-F5344CB8AC3E}">
        <p14:creationId xmlns:p14="http://schemas.microsoft.com/office/powerpoint/2010/main" val="1518663358"/>
      </p:ext>
    </p:extLst>
  </p:cSld>
  <p:clrMapOvr>
    <a:masterClrMapping/>
  </p:clrMapOvr>
  <p:transition spd="slow">
    <p:push dir="u"/>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186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925375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0508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12833982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51931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36639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505380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733187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296399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4819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39887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528476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76023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442857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11/10/2023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11/10/2023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Key Point Freefor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hasCustomPrompt="1"/>
          </p:nvPr>
        </p:nvSpPr>
        <p:spPr>
          <a:xfrm>
            <a:off x="607350" y="1478649"/>
            <a:ext cx="11018520" cy="553998"/>
          </a:xfrm>
          <a:prstGeom prst="rect">
            <a:avLst/>
          </a:prstGeom>
        </p:spPr>
        <p:txBody>
          <a:bodyPr lIns="0"/>
          <a:lstStyle>
            <a:lvl1pPr>
              <a:defRPr sz="3200"/>
            </a:lvl1pPr>
          </a:lstStyle>
          <a:p>
            <a:r>
              <a:rPr lang="en-US"/>
              <a:t>Key point</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3" name="Straight Connector 2">
            <a:extLst>
              <a:ext uri="{FF2B5EF4-FFF2-40B4-BE49-F238E27FC236}">
                <a16:creationId xmlns:a16="http://schemas.microsoft.com/office/drawing/2014/main" id="{D6AF24CC-2A72-F8BA-4855-22CDD46817DC}"/>
              </a:ext>
              <a:ext uri="{C183D7F6-B498-43B3-948B-1728B52AA6E4}">
                <adec:decorative xmlns:adec="http://schemas.microsoft.com/office/drawing/2017/decorative" val="1"/>
              </a:ext>
            </a:extLst>
          </p:cNvPr>
          <p:cNvCxnSpPr>
            <a:cxnSpLocks/>
          </p:cNvCxnSpPr>
          <p:nvPr userDrawn="1"/>
        </p:nvCxnSpPr>
        <p:spPr>
          <a:xfrm>
            <a:off x="500264" y="1478649"/>
            <a:ext cx="0" cy="553998"/>
          </a:xfrm>
          <a:prstGeom prst="line">
            <a:avLst/>
          </a:prstGeom>
          <a:ln w="28575">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23F4C1D0-0C82-ED46-4762-F02889CF8302}"/>
              </a:ext>
            </a:extLst>
          </p:cNvPr>
          <p:cNvSpPr>
            <a:spLocks noGrp="1"/>
          </p:cNvSpPr>
          <p:nvPr>
            <p:ph type="body" sz="quarter" idx="13" hasCustomPrompt="1"/>
          </p:nvPr>
        </p:nvSpPr>
        <p:spPr>
          <a:xfrm>
            <a:off x="604096" y="6413956"/>
            <a:ext cx="5369984" cy="215444"/>
          </a:xfrm>
          <a:prstGeom prst="rect">
            <a:avLst/>
          </a:prstGeom>
          <a:noFill/>
        </p:spPr>
        <p:txBody>
          <a:bodyPr wrap="square" lIns="0" tIns="0" rIns="0" bIns="0">
            <a:spAutoFit/>
          </a:bodyPr>
          <a:lstStyle>
            <a:lvl1pPr marL="0" indent="0">
              <a:spcBef>
                <a:spcPts val="0"/>
              </a:spcBef>
              <a:buNone/>
              <a:defRPr sz="1400" cap="all" spc="200" baseline="0">
                <a:solidFill>
                  <a:schemeClr val="tx1"/>
                </a:solidFill>
                <a:latin typeface="+mn-lt"/>
                <a:cs typeface="Segoe UI" panose="020B0502040204020203" pitchFamily="34" charset="0"/>
              </a:defRPr>
            </a:lvl1pPr>
          </a:lstStyle>
          <a:p>
            <a:pPr lvl="0"/>
            <a:r>
              <a:rPr lang="en-US"/>
              <a:t>TARGET AUDIENCE STATEMENT</a:t>
            </a:r>
          </a:p>
        </p:txBody>
      </p:sp>
    </p:spTree>
    <p:extLst>
      <p:ext uri="{BB962C8B-B14F-4D97-AF65-F5344CB8AC3E}">
        <p14:creationId xmlns:p14="http://schemas.microsoft.com/office/powerpoint/2010/main" val="3568857194"/>
      </p:ext>
    </p:extLst>
  </p:cSld>
  <p:clrMapOvr>
    <a:masterClrMapping/>
  </p:clrMapOvr>
  <p:transition spd="slow">
    <p:push dir="u"/>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04717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8470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19654260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7849019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128132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9531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7591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35267565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363807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34420018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188981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85222192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66757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8626047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5499803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41226653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0861290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11511464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81958430"/>
      </p:ext>
    </p:extLst>
  </p:cSld>
  <p:clrMapOvr>
    <a:masterClrMapping/>
  </p:clrMapOvr>
  <p:transition spd="slow">
    <p:push dir="u"/>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30107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73779989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8250230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13190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39543594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4969623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1960609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0104866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953880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54905613"/>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7486061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5864619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67605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3757133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4549679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90807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881834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849538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10768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057568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068022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32718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464550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4904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414033236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217241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60967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24882209"/>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50" Type="http://schemas.openxmlformats.org/officeDocument/2006/relationships/slideLayout" Target="../slideLayouts/slideLayout102.xml"/><Relationship Id="rId55" Type="http://schemas.openxmlformats.org/officeDocument/2006/relationships/image" Target="../media/image1.emf"/><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3" Type="http://schemas.openxmlformats.org/officeDocument/2006/relationships/slideLayout" Target="../slideLayouts/slideLayout105.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52" Type="http://schemas.openxmlformats.org/officeDocument/2006/relationships/slideLayout" Target="../slideLayouts/slideLayout104.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slideLayout" Target="../slideLayouts/slideLayout100.xml"/><Relationship Id="rId8" Type="http://schemas.openxmlformats.org/officeDocument/2006/relationships/slideLayout" Target="../slideLayouts/slideLayout60.xml"/><Relationship Id="rId51" Type="http://schemas.openxmlformats.org/officeDocument/2006/relationships/slideLayout" Target="../slideLayouts/slideLayout103.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54" Type="http://schemas.openxmlformats.org/officeDocument/2006/relationships/theme" Target="../theme/theme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9" r:id="rId50"/>
    <p:sldLayoutId id="2147483930" r:id="rId51"/>
    <p:sldLayoutId id="2147483931" r:id="rId5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086813649"/>
      </p:ext>
    </p:extLst>
  </p:cSld>
  <p:clrMap bg1="dk1" tx1="lt1" bg2="dk2" tx2="lt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 id="2147483945" r:id="rId13"/>
    <p:sldLayoutId id="2147483946" r:id="rId14"/>
    <p:sldLayoutId id="2147483947" r:id="rId15"/>
    <p:sldLayoutId id="2147483948" r:id="rId16"/>
    <p:sldLayoutId id="2147483949" r:id="rId17"/>
    <p:sldLayoutId id="2147483950" r:id="rId18"/>
    <p:sldLayoutId id="2147483951" r:id="rId19"/>
    <p:sldLayoutId id="2147483952" r:id="rId20"/>
    <p:sldLayoutId id="2147483953" r:id="rId21"/>
    <p:sldLayoutId id="2147483954" r:id="rId22"/>
    <p:sldLayoutId id="2147483955" r:id="rId23"/>
    <p:sldLayoutId id="2147483956" r:id="rId24"/>
    <p:sldLayoutId id="2147483957" r:id="rId25"/>
    <p:sldLayoutId id="2147483958" r:id="rId26"/>
    <p:sldLayoutId id="2147483959" r:id="rId27"/>
    <p:sldLayoutId id="2147483960" r:id="rId28"/>
    <p:sldLayoutId id="2147483961" r:id="rId29"/>
    <p:sldLayoutId id="2147483962" r:id="rId30"/>
    <p:sldLayoutId id="2147483963" r:id="rId31"/>
    <p:sldLayoutId id="2147483964" r:id="rId32"/>
    <p:sldLayoutId id="2147483965" r:id="rId33"/>
    <p:sldLayoutId id="2147483966" r:id="rId34"/>
    <p:sldLayoutId id="2147483967" r:id="rId35"/>
    <p:sldLayoutId id="2147483968" r:id="rId36"/>
    <p:sldLayoutId id="2147483969" r:id="rId37"/>
    <p:sldLayoutId id="2147483970" r:id="rId38"/>
    <p:sldLayoutId id="2147483971" r:id="rId39"/>
    <p:sldLayoutId id="2147483972" r:id="rId40"/>
    <p:sldLayoutId id="2147483973" r:id="rId41"/>
    <p:sldLayoutId id="2147483974" r:id="rId42"/>
    <p:sldLayoutId id="2147483975" r:id="rId43"/>
    <p:sldLayoutId id="2147483976" r:id="rId44"/>
    <p:sldLayoutId id="2147483977" r:id="rId45"/>
    <p:sldLayoutId id="2147483978" r:id="rId46"/>
    <p:sldLayoutId id="2147483979" r:id="rId47"/>
    <p:sldLayoutId id="2147483980" r:id="rId48"/>
    <p:sldLayoutId id="2147483981" r:id="rId49"/>
    <p:sldLayoutId id="2147483982" r:id="rId50"/>
    <p:sldLayoutId id="2147483983" r:id="rId51"/>
    <p:sldLayoutId id="2147483984" r:id="rId52"/>
    <p:sldLayoutId id="2147483985" r:id="rId5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zure/Build-Modern-AI-Apps"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23D_D363D14F.xml"/><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37.gif"/><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7BBF536C_78ACC619.xm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43.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en-us/azure/ai-services/openai/overview" TargetMode="External"/><Relationship Id="rId2" Type="http://schemas.openxmlformats.org/officeDocument/2006/relationships/hyperlink" Target="https://github.com/Azure/Build-Modern-AI-Apps" TargetMode="External"/><Relationship Id="rId1" Type="http://schemas.openxmlformats.org/officeDocument/2006/relationships/slideLayout" Target="../slideLayouts/slideLayout11.xml"/><Relationship Id="rId6" Type="http://schemas.openxmlformats.org/officeDocument/2006/relationships/hyperlink" Target="https://learn.microsoft.com/en-us/azure/container-apps/overview" TargetMode="External"/><Relationship Id="rId5" Type="http://schemas.openxmlformats.org/officeDocument/2006/relationships/hyperlink" Target="https://learn.microsoft.com/en-us/semantic-kernel/overview/" TargetMode="External"/><Relationship Id="rId4" Type="http://schemas.openxmlformats.org/officeDocument/2006/relationships/hyperlink" Target="https://learn.microsoft.com/azure/cosmos-db/consistency-level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18/10/relationships/comments" Target="../comments/modernComment_7BBF5369_61D5CB72.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18" Type="http://schemas.openxmlformats.org/officeDocument/2006/relationships/image" Target="../media/image28.svg"/><Relationship Id="rId3" Type="http://schemas.microsoft.com/office/2018/10/relationships/comments" Target="../comments/modernComment_7BBF536A_47A62D84.xml"/><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svg"/><Relationship Id="rId17" Type="http://schemas.openxmlformats.org/officeDocument/2006/relationships/image" Target="../media/image27.png"/><Relationship Id="rId2" Type="http://schemas.openxmlformats.org/officeDocument/2006/relationships/notesSlide" Target="../notesSlides/notesSlide3.xml"/><Relationship Id="rId16" Type="http://schemas.openxmlformats.org/officeDocument/2006/relationships/image" Target="../media/image26.svg"/><Relationship Id="rId20" Type="http://schemas.openxmlformats.org/officeDocument/2006/relationships/image" Target="../media/image30.svg"/><Relationship Id="rId1" Type="http://schemas.openxmlformats.org/officeDocument/2006/relationships/slideLayout" Target="../slideLayouts/slideLayout43.xml"/><Relationship Id="rId6" Type="http://schemas.openxmlformats.org/officeDocument/2006/relationships/image" Target="../media/image16.svg"/><Relationship Id="rId11" Type="http://schemas.openxmlformats.org/officeDocument/2006/relationships/image" Target="../media/image21.png"/><Relationship Id="rId24" Type="http://schemas.openxmlformats.org/officeDocument/2006/relationships/image" Target="../media/image34.sv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20.sv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svg"/><Relationship Id="rId22" Type="http://schemas.openxmlformats.org/officeDocument/2006/relationships/image" Target="../media/image32.svg"/></Relationships>
</file>

<file path=ppt/slides/_rels/slide5.xml.rels><?xml version="1.0" encoding="UTF-8" standalone="yes"?>
<Relationships xmlns="http://schemas.openxmlformats.org/package/2006/relationships"><Relationship Id="rId3" Type="http://schemas.microsoft.com/office/2018/10/relationships/comments" Target="../comments/modernComment_7FFFCA93_41A6BF5E.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github.com/Azure/Build-Modern-AI-App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microsoft.com/office/2018/10/relationships/comments" Target="../comments/modernComment_7FFFCA95_B7A310E0.xml"/><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10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a:xfrm>
            <a:off x="4851401" y="3941660"/>
            <a:ext cx="7084436" cy="553998"/>
          </a:xfrm>
        </p:spPr>
        <p:txBody>
          <a:bodyPr/>
          <a:lstStyle/>
          <a:p>
            <a:r>
              <a:rPr lang="en-US" dirty="0">
                <a:solidFill>
                  <a:srgbClr val="FFFFFF"/>
                </a:solidFill>
                <a:cs typeface="Segoe UI" panose="020B0502040204020203" pitchFamily="34" charset="0"/>
              </a:rPr>
              <a:t>Build &amp; Modernize AI Applications</a:t>
            </a:r>
            <a:endParaRPr lang="en-US" dirty="0"/>
          </a:p>
        </p:txBody>
      </p:sp>
      <p:sp>
        <p:nvSpPr>
          <p:cNvPr id="5" name="Subtitle 4">
            <a:extLst>
              <a:ext uri="{FF2B5EF4-FFF2-40B4-BE49-F238E27FC236}">
                <a16:creationId xmlns:a16="http://schemas.microsoft.com/office/drawing/2014/main" id="{0017443C-D526-49C2-9F5B-8E362D26B578}"/>
              </a:ext>
            </a:extLst>
          </p:cNvPr>
          <p:cNvSpPr>
            <a:spLocks noGrp="1"/>
          </p:cNvSpPr>
          <p:nvPr>
            <p:ph type="subTitle" idx="1"/>
          </p:nvPr>
        </p:nvSpPr>
        <p:spPr>
          <a:xfrm>
            <a:off x="4851401" y="4624833"/>
            <a:ext cx="7084436" cy="307777"/>
          </a:xfrm>
        </p:spPr>
        <p:txBody>
          <a:bodyPr/>
          <a:lstStyle/>
          <a:p>
            <a:r>
              <a:rPr lang="en-US" sz="2000" dirty="0"/>
              <a:t>Payment Transaction Processing Solution Walk Through</a:t>
            </a:r>
          </a:p>
        </p:txBody>
      </p:sp>
      <p:sp>
        <p:nvSpPr>
          <p:cNvPr id="4" name="TextBox 3">
            <a:extLst>
              <a:ext uri="{FF2B5EF4-FFF2-40B4-BE49-F238E27FC236}">
                <a16:creationId xmlns:a16="http://schemas.microsoft.com/office/drawing/2014/main" id="{AD6B1DB4-02F7-0AA5-B9B7-3A2E13CC5AE6}"/>
              </a:ext>
            </a:extLst>
          </p:cNvPr>
          <p:cNvSpPr txBox="1"/>
          <p:nvPr/>
        </p:nvSpPr>
        <p:spPr>
          <a:xfrm>
            <a:off x="4155312" y="5400118"/>
            <a:ext cx="675961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hlinkClick r:id="rId3"/>
              </a:rPr>
              <a:t>https://github.com/Azure/Build-Modern-AI-Apps</a:t>
            </a:r>
            <a:r>
              <a:rPr kumimoji="0" lang="en-US" sz="1800" b="0" i="0" u="none" strike="noStrike" kern="1200" cap="none" spc="0" normalizeH="0" baseline="0" noProof="0" dirty="0">
                <a:ln>
                  <a:noFill/>
                </a:ln>
                <a:solidFill>
                  <a:srgbClr val="FFFFFF"/>
                </a:solidFill>
                <a:effectLst/>
                <a:uLnTx/>
                <a:uFillTx/>
                <a:latin typeface="Segoe UI"/>
                <a:ea typeface="+mn-ea"/>
                <a:cs typeface="+mn-cs"/>
              </a:rPr>
              <a:t> </a:t>
            </a:r>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2BD1-3A34-4BC3-A226-6776DC00D6F1}"/>
              </a:ext>
            </a:extLst>
          </p:cNvPr>
          <p:cNvSpPr>
            <a:spLocks noGrp="1"/>
          </p:cNvSpPr>
          <p:nvPr>
            <p:ph type="title"/>
          </p:nvPr>
        </p:nvSpPr>
        <p:spPr/>
        <p:txBody>
          <a:bodyPr/>
          <a:lstStyle/>
          <a:p>
            <a:r>
              <a:rPr lang="en-US" dirty="0"/>
              <a:t>Strong Consistency</a:t>
            </a:r>
          </a:p>
        </p:txBody>
      </p:sp>
      <p:pic>
        <p:nvPicPr>
          <p:cNvPr id="1026" name="Picture 2" descr="Diagram of consistency as a spectrum starting with Strong and going to higher availability &amp; throughput along with lower latency with Eventual.">
            <a:extLst>
              <a:ext uri="{FF2B5EF4-FFF2-40B4-BE49-F238E27FC236}">
                <a16:creationId xmlns:a16="http://schemas.microsoft.com/office/drawing/2014/main" id="{9D9FAAF0-A6C5-0827-2911-72E1946708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900" y="5199804"/>
            <a:ext cx="9906000" cy="20097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ell phone&#10;&#10;Description automatically generated">
            <a:extLst>
              <a:ext uri="{FF2B5EF4-FFF2-40B4-BE49-F238E27FC236}">
                <a16:creationId xmlns:a16="http://schemas.microsoft.com/office/drawing/2014/main" id="{52115846-6A9A-47FE-8EC4-D8F9EDF68E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9927" y="1079171"/>
            <a:ext cx="8295946" cy="4548313"/>
          </a:xfrm>
          <a:prstGeom prst="rect">
            <a:avLst/>
          </a:prstGeom>
        </p:spPr>
      </p:pic>
    </p:spTree>
    <p:extLst>
      <p:ext uri="{BB962C8B-B14F-4D97-AF65-F5344CB8AC3E}">
        <p14:creationId xmlns:p14="http://schemas.microsoft.com/office/powerpoint/2010/main" val="3546534223"/>
      </p:ext>
    </p:extLst>
  </p:cSld>
  <p:clrMapOvr>
    <a:masterClrMapping/>
  </p:clrMapOvr>
  <p:transition>
    <p:fade/>
  </p:transition>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AAD5-6B8D-419E-947C-E171EF421B32}"/>
              </a:ext>
            </a:extLst>
          </p:cNvPr>
          <p:cNvSpPr>
            <a:spLocks noGrp="1"/>
          </p:cNvSpPr>
          <p:nvPr>
            <p:ph type="title"/>
          </p:nvPr>
        </p:nvSpPr>
        <p:spPr/>
        <p:txBody>
          <a:bodyPr/>
          <a:lstStyle/>
          <a:p>
            <a:r>
              <a:rPr lang="en-US" dirty="0"/>
              <a:t>Eventual Consistency</a:t>
            </a:r>
          </a:p>
        </p:txBody>
      </p:sp>
      <p:pic>
        <p:nvPicPr>
          <p:cNvPr id="5" name="Picture 4">
            <a:extLst>
              <a:ext uri="{FF2B5EF4-FFF2-40B4-BE49-F238E27FC236}">
                <a16:creationId xmlns:a16="http://schemas.microsoft.com/office/drawing/2014/main" id="{C51E54B5-E4D9-4559-9985-CE519B0C21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91287" y="1578902"/>
            <a:ext cx="9409427" cy="5057882"/>
          </a:xfrm>
          <a:prstGeom prst="rect">
            <a:avLst/>
          </a:prstGeom>
        </p:spPr>
      </p:pic>
    </p:spTree>
    <p:extLst>
      <p:ext uri="{BB962C8B-B14F-4D97-AF65-F5344CB8AC3E}">
        <p14:creationId xmlns:p14="http://schemas.microsoft.com/office/powerpoint/2010/main" val="14220407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F31E-E6DC-303A-7D6F-5437D9CB77EE}"/>
              </a:ext>
            </a:extLst>
          </p:cNvPr>
          <p:cNvSpPr>
            <a:spLocks noGrp="1"/>
          </p:cNvSpPr>
          <p:nvPr>
            <p:ph type="title"/>
          </p:nvPr>
        </p:nvSpPr>
        <p:spPr/>
        <p:txBody>
          <a:bodyPr/>
          <a:lstStyle/>
          <a:p>
            <a:r>
              <a:rPr lang="en-US" dirty="0"/>
              <a:t>PATCH Operation</a:t>
            </a:r>
          </a:p>
        </p:txBody>
      </p:sp>
      <p:sp>
        <p:nvSpPr>
          <p:cNvPr id="3" name="Text Placeholder 2">
            <a:extLst>
              <a:ext uri="{FF2B5EF4-FFF2-40B4-BE49-F238E27FC236}">
                <a16:creationId xmlns:a16="http://schemas.microsoft.com/office/drawing/2014/main" id="{DC18E4E8-EF68-6A77-35F5-040450486744}"/>
              </a:ext>
            </a:extLst>
          </p:cNvPr>
          <p:cNvSpPr>
            <a:spLocks noGrp="1"/>
          </p:cNvSpPr>
          <p:nvPr>
            <p:ph type="body" sz="quarter" idx="10"/>
          </p:nvPr>
        </p:nvSpPr>
        <p:spPr>
          <a:xfrm>
            <a:off x="586390" y="1434370"/>
            <a:ext cx="8643970" cy="1895904"/>
          </a:xfrm>
        </p:spPr>
        <p:txBody>
          <a:bodyPr/>
          <a:lstStyle/>
          <a:p>
            <a:r>
              <a:rPr lang="en-US" dirty="0"/>
              <a:t>Allows partial updates to documents in Cosmos DB</a:t>
            </a:r>
          </a:p>
          <a:p>
            <a:endParaRPr lang="en-US" dirty="0"/>
          </a:p>
          <a:p>
            <a:r>
              <a:rPr lang="en-US" dirty="0"/>
              <a:t>With PATCH you can update select document properties instead of having to replace the entire document.</a:t>
            </a:r>
          </a:p>
        </p:txBody>
      </p:sp>
      <p:pic>
        <p:nvPicPr>
          <p:cNvPr id="5" name="Picture 4">
            <a:extLst>
              <a:ext uri="{FF2B5EF4-FFF2-40B4-BE49-F238E27FC236}">
                <a16:creationId xmlns:a16="http://schemas.microsoft.com/office/drawing/2014/main" id="{8D2B0C9D-D0BE-01C0-255A-C61D3CE6020B}"/>
              </a:ext>
            </a:extLst>
          </p:cNvPr>
          <p:cNvPicPr>
            <a:picLocks noChangeAspect="1"/>
          </p:cNvPicPr>
          <p:nvPr/>
        </p:nvPicPr>
        <p:blipFill>
          <a:blip r:embed="rId4"/>
          <a:stretch>
            <a:fillRect/>
          </a:stretch>
        </p:blipFill>
        <p:spPr>
          <a:xfrm>
            <a:off x="9394776" y="1479450"/>
            <a:ext cx="1886047" cy="3899100"/>
          </a:xfrm>
          <a:prstGeom prst="rect">
            <a:avLst/>
          </a:prstGeom>
        </p:spPr>
      </p:pic>
    </p:spTree>
    <p:extLst>
      <p:ext uri="{BB962C8B-B14F-4D97-AF65-F5344CB8AC3E}">
        <p14:creationId xmlns:p14="http://schemas.microsoft.com/office/powerpoint/2010/main" val="2024588825"/>
      </p:ext>
    </p:extLst>
  </p:cSld>
  <p:clrMapOvr>
    <a:masterClrMapping/>
  </p:clrMapOvr>
  <p:transition>
    <p:fade/>
  </p:transition>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9173-FD67-4819-017D-C3054597EE7F}"/>
              </a:ext>
            </a:extLst>
          </p:cNvPr>
          <p:cNvSpPr>
            <a:spLocks noGrp="1"/>
          </p:cNvSpPr>
          <p:nvPr>
            <p:ph type="title"/>
          </p:nvPr>
        </p:nvSpPr>
        <p:spPr/>
        <p:txBody>
          <a:bodyPr/>
          <a:lstStyle/>
          <a:p>
            <a:r>
              <a:rPr lang="en-US" dirty="0"/>
              <a:t>Reverse Lookups With Global Index</a:t>
            </a:r>
          </a:p>
        </p:txBody>
      </p:sp>
      <p:pic>
        <p:nvPicPr>
          <p:cNvPr id="2050" name="Picture 2" descr="Global Index — NoSQL data modeling &#10;use Global Index container to map different entities &#10;relationships based on &quot;pk/id&quot; and the &quot;targetDocType&quot; &#10;for flexible lookups and pseudo-joins in NoSQL for l:few &#10;relationships &#10;Select • fr-æ c *ere c. &#10;and &#10;Select • c c . &#10;Select • from c *ere c .pk='menberl' &#10;and &#10;c. account • &#10;Select c *ere c. and &#10;C . Type • • &#10;Select • c c ' and &#10;c . targetDocType= ' ' ">
            <a:extLst>
              <a:ext uri="{FF2B5EF4-FFF2-40B4-BE49-F238E27FC236}">
                <a16:creationId xmlns:a16="http://schemas.microsoft.com/office/drawing/2014/main" id="{3B68F539-BCC9-3893-C3DF-19DC8CEFF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160" y="1104997"/>
            <a:ext cx="9959419" cy="5602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5752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5445-CAD6-57D7-E527-84AE85F2B56E}"/>
              </a:ext>
            </a:extLst>
          </p:cNvPr>
          <p:cNvSpPr>
            <a:spLocks noGrp="1"/>
          </p:cNvSpPr>
          <p:nvPr>
            <p:ph type="title"/>
          </p:nvPr>
        </p:nvSpPr>
        <p:spPr/>
        <p:txBody>
          <a:bodyPr/>
          <a:lstStyle/>
          <a:p>
            <a:r>
              <a:rPr lang="en-US" dirty="0"/>
              <a:t>ACID Guarantees With Cosmos DB Transactional Batch</a:t>
            </a:r>
          </a:p>
        </p:txBody>
      </p:sp>
      <p:sp>
        <p:nvSpPr>
          <p:cNvPr id="3" name="Text Placeholder 2">
            <a:extLst>
              <a:ext uri="{FF2B5EF4-FFF2-40B4-BE49-F238E27FC236}">
                <a16:creationId xmlns:a16="http://schemas.microsoft.com/office/drawing/2014/main" id="{EB0A5B00-63AA-6AAC-FE94-757211EF682D}"/>
              </a:ext>
            </a:extLst>
          </p:cNvPr>
          <p:cNvSpPr>
            <a:spLocks noGrp="1"/>
          </p:cNvSpPr>
          <p:nvPr>
            <p:ph type="body" sz="quarter" idx="10"/>
          </p:nvPr>
        </p:nvSpPr>
        <p:spPr>
          <a:xfrm>
            <a:off x="586390" y="1434370"/>
            <a:ext cx="11018520" cy="5152180"/>
          </a:xfrm>
        </p:spPr>
        <p:txBody>
          <a:bodyPr/>
          <a:lstStyle/>
          <a:p>
            <a:r>
              <a:rPr lang="en-US" sz="1800" dirty="0">
                <a:latin typeface="Cascadia Mono" panose="020B0609020000020004" pitchFamily="49" charset="0"/>
              </a:rPr>
              <a:t>var </a:t>
            </a:r>
            <a:r>
              <a:rPr lang="en-US" sz="1800" dirty="0">
                <a:solidFill>
                  <a:srgbClr val="FFFF00"/>
                </a:solidFill>
                <a:latin typeface="Cascadia Mono" panose="020B0609020000020004" pitchFamily="49" charset="0"/>
              </a:rPr>
              <a:t>batch</a:t>
            </a:r>
            <a:r>
              <a:rPr lang="en-US" sz="1800" dirty="0">
                <a:latin typeface="Cascadia Mono" panose="020B0609020000020004" pitchFamily="49" charset="0"/>
              </a:rPr>
              <a:t> = </a:t>
            </a:r>
            <a:r>
              <a:rPr lang="en-US" sz="1800" dirty="0" err="1">
                <a:latin typeface="Cascadia Mono" panose="020B0609020000020004" pitchFamily="49" charset="0"/>
              </a:rPr>
              <a:t>Container.</a:t>
            </a:r>
            <a:r>
              <a:rPr lang="en-US" sz="1800" dirty="0" err="1">
                <a:solidFill>
                  <a:schemeClr val="accent4"/>
                </a:solidFill>
                <a:latin typeface="Cascadia Mono" panose="020B0609020000020004" pitchFamily="49" charset="0"/>
              </a:rPr>
              <a:t>CreateTransactionalBatch</a:t>
            </a:r>
            <a:r>
              <a:rPr lang="en-US" sz="1800" dirty="0">
                <a:latin typeface="Cascadia Mono" panose="020B0609020000020004" pitchFamily="49" charset="0"/>
              </a:rPr>
              <a:t>(pk);</a:t>
            </a:r>
          </a:p>
          <a:p>
            <a:endParaRPr lang="en-US" sz="1800" dirty="0">
              <a:latin typeface="Cascadia Mono" panose="020B0609020000020004" pitchFamily="49" charset="0"/>
            </a:endParaRPr>
          </a:p>
          <a:p>
            <a:r>
              <a:rPr lang="en-US" sz="1800" dirty="0" err="1">
                <a:solidFill>
                  <a:srgbClr val="FFFF00"/>
                </a:solidFill>
                <a:latin typeface="Cascadia Mono" panose="020B0609020000020004" pitchFamily="49" charset="0"/>
              </a:rPr>
              <a:t>batch</a:t>
            </a:r>
            <a:r>
              <a:rPr lang="en-US" sz="1800" dirty="0" err="1">
                <a:latin typeface="Cascadia Mono" panose="020B0609020000020004" pitchFamily="49" charset="0"/>
              </a:rPr>
              <a:t>.</a:t>
            </a:r>
            <a:r>
              <a:rPr lang="en-US" sz="1800" dirty="0" err="1">
                <a:solidFill>
                  <a:schemeClr val="accent4"/>
                </a:solidFill>
                <a:latin typeface="Cascadia Mono" panose="020B0609020000020004" pitchFamily="49" charset="0"/>
              </a:rPr>
              <a:t>PatchItem</a:t>
            </a:r>
            <a:r>
              <a:rPr lang="en-US" sz="1800" dirty="0">
                <a:latin typeface="Cascadia Mono" panose="020B0609020000020004" pitchFamily="49" charset="0"/>
              </a:rPr>
              <a:t>(</a:t>
            </a:r>
            <a:r>
              <a:rPr lang="en-US" sz="1800" b="1" dirty="0">
                <a:latin typeface="Cascadia Mono" panose="020B0609020000020004" pitchFamily="49" charset="0"/>
              </a:rPr>
              <a:t>account</a:t>
            </a:r>
            <a:r>
              <a:rPr lang="en-US" sz="1800" dirty="0">
                <a:latin typeface="Cascadia Mono" panose="020B0609020000020004" pitchFamily="49" charset="0"/>
              </a:rPr>
              <a:t>.id, new List&lt;</a:t>
            </a:r>
            <a:r>
              <a:rPr lang="en-US" sz="1800" dirty="0" err="1">
                <a:solidFill>
                  <a:schemeClr val="accent1"/>
                </a:solidFill>
                <a:latin typeface="Cascadia Mono" panose="020B0609020000020004" pitchFamily="49" charset="0"/>
              </a:rPr>
              <a:t>PatchOperation</a:t>
            </a:r>
            <a:r>
              <a:rPr lang="en-US" sz="1800" dirty="0">
                <a:latin typeface="Cascadia Mono" panose="020B0609020000020004" pitchFamily="49" charset="0"/>
              </a:rPr>
              <a:t>&gt;()</a:t>
            </a:r>
          </a:p>
          <a:p>
            <a:r>
              <a:rPr lang="en-US" sz="1800" dirty="0">
                <a:latin typeface="Cascadia Mono" panose="020B0609020000020004" pitchFamily="49" charset="0"/>
              </a:rPr>
              <a:t>    {</a:t>
            </a:r>
          </a:p>
          <a:p>
            <a:r>
              <a:rPr lang="en-US" sz="1800" dirty="0">
                <a:latin typeface="Cascadia Mono" panose="020B0609020000020004" pitchFamily="49" charset="0"/>
              </a:rPr>
              <a:t>        </a:t>
            </a:r>
            <a:r>
              <a:rPr lang="en-US" sz="1800" dirty="0" err="1">
                <a:latin typeface="Cascadia Mono" panose="020B0609020000020004" pitchFamily="49" charset="0"/>
              </a:rPr>
              <a:t>PatchOperation.</a:t>
            </a:r>
            <a:r>
              <a:rPr lang="en-US" sz="1800" dirty="0" err="1">
                <a:solidFill>
                  <a:schemeClr val="accent4"/>
                </a:solidFill>
                <a:latin typeface="Cascadia Mono" panose="020B0609020000020004" pitchFamily="49" charset="0"/>
              </a:rPr>
              <a:t>Increment</a:t>
            </a:r>
            <a:r>
              <a:rPr lang="en-US" sz="1800" dirty="0">
                <a:latin typeface="Cascadia Mono" panose="020B0609020000020004" pitchFamily="49" charset="0"/>
              </a:rPr>
              <a:t>("/balance", </a:t>
            </a:r>
            <a:r>
              <a:rPr lang="en-US" sz="1800" dirty="0" err="1">
                <a:latin typeface="Cascadia Mono" panose="020B0609020000020004" pitchFamily="49" charset="0"/>
              </a:rPr>
              <a:t>transaction.type.ToLowerInvariant</a:t>
            </a:r>
            <a:r>
              <a:rPr lang="en-US" sz="1800" dirty="0">
                <a:latin typeface="Cascadia Mono" panose="020B0609020000020004" pitchFamily="49" charset="0"/>
              </a:rPr>
              <a:t>() == </a:t>
            </a:r>
            <a:r>
              <a:rPr lang="en-US" sz="1800" dirty="0" err="1">
                <a:latin typeface="Cascadia Mono" panose="020B0609020000020004" pitchFamily="49" charset="0"/>
              </a:rPr>
              <a:t>Constants.DocumentTypes.TransactionDebit</a:t>
            </a:r>
            <a:r>
              <a:rPr lang="en-US" sz="1800" dirty="0">
                <a:latin typeface="Cascadia Mono" panose="020B0609020000020004" pitchFamily="49" charset="0"/>
              </a:rPr>
              <a:t> ? -</a:t>
            </a:r>
            <a:r>
              <a:rPr lang="en-US" sz="1800" dirty="0" err="1">
                <a:latin typeface="Cascadia Mono" panose="020B0609020000020004" pitchFamily="49" charset="0"/>
              </a:rPr>
              <a:t>transaction.amount</a:t>
            </a:r>
            <a:r>
              <a:rPr lang="en-US" sz="1800" dirty="0">
                <a:latin typeface="Cascadia Mono" panose="020B0609020000020004" pitchFamily="49" charset="0"/>
              </a:rPr>
              <a:t> : </a:t>
            </a:r>
            <a:r>
              <a:rPr lang="en-US" sz="1800" dirty="0" err="1">
                <a:latin typeface="Cascadia Mono" panose="020B0609020000020004" pitchFamily="49" charset="0"/>
              </a:rPr>
              <a:t>transaction.amount</a:t>
            </a:r>
            <a:r>
              <a:rPr lang="en-US" sz="1800" dirty="0">
                <a:latin typeface="Cascadia Mono" panose="020B0609020000020004" pitchFamily="49" charset="0"/>
              </a:rPr>
              <a:t>)</a:t>
            </a:r>
          </a:p>
          <a:p>
            <a:r>
              <a:rPr lang="en-US" sz="1800" dirty="0">
                <a:latin typeface="Cascadia Mono" panose="020B0609020000020004" pitchFamily="49" charset="0"/>
              </a:rPr>
              <a:t>    },</a:t>
            </a:r>
          </a:p>
          <a:p>
            <a:r>
              <a:rPr lang="en-US" sz="1800" dirty="0">
                <a:latin typeface="Cascadia Mono" panose="020B0609020000020004" pitchFamily="49" charset="0"/>
              </a:rPr>
              <a:t>    new </a:t>
            </a:r>
            <a:r>
              <a:rPr lang="en-US" sz="1800" dirty="0" err="1">
                <a:latin typeface="Cascadia Mono" panose="020B0609020000020004" pitchFamily="49" charset="0"/>
              </a:rPr>
              <a:t>TransactionalBatchPatchItemRequestOptions</a:t>
            </a:r>
            <a:r>
              <a:rPr lang="en-US" sz="1800" dirty="0">
                <a:latin typeface="Cascadia Mono" panose="020B0609020000020004" pitchFamily="49" charset="0"/>
              </a:rPr>
              <a:t>()</a:t>
            </a:r>
          </a:p>
          <a:p>
            <a:r>
              <a:rPr lang="en-US" sz="1800" dirty="0">
                <a:latin typeface="Cascadia Mono" panose="020B0609020000020004" pitchFamily="49" charset="0"/>
              </a:rPr>
              <a:t>    {</a:t>
            </a:r>
          </a:p>
          <a:p>
            <a:r>
              <a:rPr lang="en-US" sz="1800" dirty="0">
                <a:latin typeface="Cascadia Mono" panose="020B0609020000020004" pitchFamily="49" charset="0"/>
              </a:rPr>
              <a:t>        </a:t>
            </a:r>
            <a:r>
              <a:rPr lang="en-US" sz="1800" dirty="0" err="1">
                <a:latin typeface="Cascadia Mono" panose="020B0609020000020004" pitchFamily="49" charset="0"/>
              </a:rPr>
              <a:t>IfMatchEtag</a:t>
            </a:r>
            <a:r>
              <a:rPr lang="en-US" sz="1800" dirty="0">
                <a:latin typeface="Cascadia Mono" panose="020B0609020000020004" pitchFamily="49" charset="0"/>
              </a:rPr>
              <a:t> = </a:t>
            </a:r>
            <a:r>
              <a:rPr lang="en-US" sz="1800" dirty="0" err="1">
                <a:latin typeface="Cascadia Mono" panose="020B0609020000020004" pitchFamily="49" charset="0"/>
              </a:rPr>
              <a:t>responseRead.</a:t>
            </a:r>
            <a:r>
              <a:rPr lang="en-US" sz="1800" dirty="0" err="1">
                <a:solidFill>
                  <a:schemeClr val="accent1"/>
                </a:solidFill>
                <a:latin typeface="Cascadia Mono" panose="020B0609020000020004" pitchFamily="49" charset="0"/>
              </a:rPr>
              <a:t>ETag</a:t>
            </a:r>
            <a:endParaRPr lang="en-US" sz="1800" dirty="0">
              <a:solidFill>
                <a:schemeClr val="accent1"/>
              </a:solidFill>
              <a:latin typeface="Cascadia Mono" panose="020B0609020000020004" pitchFamily="49" charset="0"/>
            </a:endParaRPr>
          </a:p>
          <a:p>
            <a:r>
              <a:rPr lang="en-US" sz="1800" dirty="0">
                <a:latin typeface="Cascadia Mono" panose="020B0609020000020004" pitchFamily="49" charset="0"/>
              </a:rPr>
              <a:t>    }</a:t>
            </a:r>
          </a:p>
          <a:p>
            <a:r>
              <a:rPr lang="en-US" sz="1800" dirty="0">
                <a:latin typeface="Cascadia Mono" panose="020B0609020000020004" pitchFamily="49" charset="0"/>
              </a:rPr>
              <a:t>);</a:t>
            </a:r>
          </a:p>
          <a:p>
            <a:r>
              <a:rPr lang="en-US" sz="1800" dirty="0" err="1">
                <a:solidFill>
                  <a:srgbClr val="FFFF00"/>
                </a:solidFill>
                <a:latin typeface="Cascadia Mono" panose="020B0609020000020004" pitchFamily="49" charset="0"/>
              </a:rPr>
              <a:t>batch</a:t>
            </a:r>
            <a:r>
              <a:rPr lang="en-US" sz="1800" dirty="0" err="1">
                <a:latin typeface="Cascadia Mono" panose="020B0609020000020004" pitchFamily="49" charset="0"/>
              </a:rPr>
              <a:t>.</a:t>
            </a:r>
            <a:r>
              <a:rPr lang="en-US" sz="1800" dirty="0" err="1">
                <a:solidFill>
                  <a:schemeClr val="accent4"/>
                </a:solidFill>
                <a:latin typeface="Cascadia Mono" panose="020B0609020000020004" pitchFamily="49" charset="0"/>
              </a:rPr>
              <a:t>CreateItem</a:t>
            </a:r>
            <a:r>
              <a:rPr lang="en-US" sz="1800" dirty="0">
                <a:latin typeface="Cascadia Mono" panose="020B0609020000020004" pitchFamily="49" charset="0"/>
              </a:rPr>
              <a:t>&lt;</a:t>
            </a:r>
            <a:r>
              <a:rPr lang="en-US" sz="1800" dirty="0">
                <a:solidFill>
                  <a:schemeClr val="accent1"/>
                </a:solidFill>
                <a:latin typeface="Cascadia Mono" panose="020B0609020000020004" pitchFamily="49" charset="0"/>
              </a:rPr>
              <a:t>Transaction</a:t>
            </a:r>
            <a:r>
              <a:rPr lang="en-US" sz="1800" dirty="0">
                <a:latin typeface="Cascadia Mono" panose="020B0609020000020004" pitchFamily="49" charset="0"/>
              </a:rPr>
              <a:t>&gt;(</a:t>
            </a:r>
            <a:r>
              <a:rPr lang="en-US" sz="1800" b="1" dirty="0">
                <a:latin typeface="Cascadia Mono" panose="020B0609020000020004" pitchFamily="49" charset="0"/>
              </a:rPr>
              <a:t>transaction</a:t>
            </a:r>
            <a:r>
              <a:rPr lang="en-US" sz="1800" dirty="0">
                <a:latin typeface="Cascadia Mono" panose="020B0609020000020004" pitchFamily="49" charset="0"/>
              </a:rPr>
              <a:t>);</a:t>
            </a:r>
          </a:p>
          <a:p>
            <a:endParaRPr lang="en-US" sz="1800" dirty="0">
              <a:latin typeface="Cascadia Mono" panose="020B0609020000020004" pitchFamily="49" charset="0"/>
            </a:endParaRPr>
          </a:p>
          <a:p>
            <a:r>
              <a:rPr lang="en-US" sz="1800" dirty="0">
                <a:latin typeface="Cascadia Mono" panose="020B0609020000020004" pitchFamily="49" charset="0"/>
              </a:rPr>
              <a:t>var </a:t>
            </a:r>
            <a:r>
              <a:rPr lang="en-US" sz="1800" dirty="0" err="1">
                <a:solidFill>
                  <a:srgbClr val="FFFF00"/>
                </a:solidFill>
                <a:latin typeface="Cascadia Mono" panose="020B0609020000020004" pitchFamily="49" charset="0"/>
              </a:rPr>
              <a:t>responseBatch</a:t>
            </a:r>
            <a:r>
              <a:rPr lang="en-US" sz="1800" dirty="0">
                <a:latin typeface="Cascadia Mono" panose="020B0609020000020004" pitchFamily="49" charset="0"/>
              </a:rPr>
              <a:t> = await </a:t>
            </a:r>
            <a:r>
              <a:rPr lang="en-US" sz="1800" dirty="0" err="1">
                <a:solidFill>
                  <a:srgbClr val="FFFF00"/>
                </a:solidFill>
                <a:latin typeface="Cascadia Mono" panose="020B0609020000020004" pitchFamily="49" charset="0"/>
              </a:rPr>
              <a:t>batch</a:t>
            </a:r>
            <a:r>
              <a:rPr lang="en-US" sz="1800" dirty="0" err="1">
                <a:latin typeface="Cascadia Mono" panose="020B0609020000020004" pitchFamily="49" charset="0"/>
              </a:rPr>
              <a:t>.</a:t>
            </a:r>
            <a:r>
              <a:rPr lang="en-US" sz="1800" dirty="0" err="1">
                <a:solidFill>
                  <a:schemeClr val="accent4"/>
                </a:solidFill>
                <a:latin typeface="Cascadia Mono" panose="020B0609020000020004" pitchFamily="49" charset="0"/>
              </a:rPr>
              <a:t>ExecuteAsync</a:t>
            </a:r>
            <a:r>
              <a:rPr lang="en-US" sz="1800" dirty="0">
                <a:latin typeface="Cascadia Mono" panose="020B0609020000020004" pitchFamily="49" charset="0"/>
              </a:rPr>
              <a:t>();</a:t>
            </a:r>
            <a:endParaRPr lang="en-US" dirty="0"/>
          </a:p>
        </p:txBody>
      </p:sp>
    </p:spTree>
    <p:extLst>
      <p:ext uri="{BB962C8B-B14F-4D97-AF65-F5344CB8AC3E}">
        <p14:creationId xmlns:p14="http://schemas.microsoft.com/office/powerpoint/2010/main" val="17427028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User Interface</a:t>
            </a:r>
          </a:p>
        </p:txBody>
      </p:sp>
      <p:pic>
        <p:nvPicPr>
          <p:cNvPr id="5" name="Picture 4">
            <a:extLst>
              <a:ext uri="{FF2B5EF4-FFF2-40B4-BE49-F238E27FC236}">
                <a16:creationId xmlns:a16="http://schemas.microsoft.com/office/drawing/2014/main" id="{FAB0BAEC-3FB2-5EEB-609B-C85630D0BC0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3856" y="1008462"/>
            <a:ext cx="7578421" cy="3723776"/>
          </a:xfrm>
          <a:prstGeom prst="rect">
            <a:avLst/>
          </a:prstGeom>
        </p:spPr>
      </p:pic>
      <p:pic>
        <p:nvPicPr>
          <p:cNvPr id="4" name="Picture 3">
            <a:extLst>
              <a:ext uri="{FF2B5EF4-FFF2-40B4-BE49-F238E27FC236}">
                <a16:creationId xmlns:a16="http://schemas.microsoft.com/office/drawing/2014/main" id="{39E4CD5D-B81E-AF22-FB44-7B0240606412}"/>
              </a:ext>
            </a:extLst>
          </p:cNvPr>
          <p:cNvPicPr>
            <a:picLocks noChangeAspect="1"/>
          </p:cNvPicPr>
          <p:nvPr/>
        </p:nvPicPr>
        <p:blipFill>
          <a:blip r:embed="rId4"/>
          <a:stretch>
            <a:fillRect/>
          </a:stretch>
        </p:blipFill>
        <p:spPr>
          <a:xfrm>
            <a:off x="6690191" y="2769631"/>
            <a:ext cx="5105662" cy="4400776"/>
          </a:xfrm>
          <a:prstGeom prst="rect">
            <a:avLst/>
          </a:prstGeom>
          <a:ln w="19050">
            <a:solidFill>
              <a:schemeClr val="bg1"/>
            </a:solidFill>
          </a:ln>
        </p:spPr>
      </p:pic>
    </p:spTree>
    <p:extLst>
      <p:ext uri="{BB962C8B-B14F-4D97-AF65-F5344CB8AC3E}">
        <p14:creationId xmlns:p14="http://schemas.microsoft.com/office/powerpoint/2010/main" val="182151470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882D0F-56D5-55F6-5BE4-47E166CA8F06}"/>
              </a:ext>
            </a:extLst>
          </p:cNvPr>
          <p:cNvSpPr>
            <a:spLocks noGrp="1"/>
          </p:cNvSpPr>
          <p:nvPr>
            <p:ph type="title"/>
          </p:nvPr>
        </p:nvSpPr>
        <p:spPr/>
        <p:txBody>
          <a:bodyPr/>
          <a:lstStyle/>
          <a:p>
            <a:r>
              <a:rPr lang="en-US" dirty="0"/>
              <a:t>Live code walk through</a:t>
            </a:r>
          </a:p>
        </p:txBody>
      </p:sp>
      <p:sp>
        <p:nvSpPr>
          <p:cNvPr id="5" name="Subtitle 4">
            <a:extLst>
              <a:ext uri="{FF2B5EF4-FFF2-40B4-BE49-F238E27FC236}">
                <a16:creationId xmlns:a16="http://schemas.microsoft.com/office/drawing/2014/main" id="{91027809-CF63-63C7-C029-9CDA40A707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23311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5C2B02-BC41-A7B2-8A5B-BC9B93E1166A}"/>
              </a:ext>
            </a:extLst>
          </p:cNvPr>
          <p:cNvSpPr>
            <a:spLocks noGrp="1"/>
          </p:cNvSpPr>
          <p:nvPr>
            <p:ph type="title"/>
          </p:nvPr>
        </p:nvSpPr>
        <p:spPr/>
        <p:txBody>
          <a:bodyPr/>
          <a:lstStyle/>
          <a:p>
            <a:r>
              <a:rPr lang="en-US" dirty="0"/>
              <a:t>Additional Resources</a:t>
            </a:r>
          </a:p>
        </p:txBody>
      </p:sp>
      <p:sp>
        <p:nvSpPr>
          <p:cNvPr id="5" name="Content Placeholder 4">
            <a:extLst>
              <a:ext uri="{FF2B5EF4-FFF2-40B4-BE49-F238E27FC236}">
                <a16:creationId xmlns:a16="http://schemas.microsoft.com/office/drawing/2014/main" id="{0A7F3B31-CF9C-BB97-D2A0-74C663296FE8}"/>
              </a:ext>
            </a:extLst>
          </p:cNvPr>
          <p:cNvSpPr>
            <a:spLocks noGrp="1"/>
          </p:cNvSpPr>
          <p:nvPr>
            <p:ph sz="quarter" idx="10"/>
          </p:nvPr>
        </p:nvSpPr>
        <p:spPr>
          <a:xfrm>
            <a:off x="584200" y="1463794"/>
            <a:ext cx="11018838" cy="5084469"/>
          </a:xfrm>
        </p:spPr>
        <p:txBody>
          <a:bodyPr/>
          <a:lstStyle/>
          <a:p>
            <a:r>
              <a:rPr lang="en-US" dirty="0"/>
              <a:t>Solution Repository:</a:t>
            </a:r>
          </a:p>
          <a:p>
            <a:pPr marL="0" indent="0">
              <a:buNone/>
            </a:pPr>
            <a:r>
              <a:rPr lang="en-US" dirty="0"/>
              <a:t>     </a:t>
            </a:r>
            <a:r>
              <a:rPr lang="en-US" dirty="0">
                <a:hlinkClick r:id="rId2"/>
              </a:rPr>
              <a:t>github.com/Azure/Build-Modern-AI-Apps</a:t>
            </a:r>
            <a:r>
              <a:rPr lang="en-US" dirty="0"/>
              <a:t> </a:t>
            </a:r>
          </a:p>
          <a:p>
            <a:r>
              <a:rPr lang="en-US" dirty="0"/>
              <a:t>Azure OpenAI:</a:t>
            </a:r>
          </a:p>
          <a:p>
            <a:pPr marL="0" indent="0">
              <a:buNone/>
            </a:pPr>
            <a:r>
              <a:rPr lang="en-US" dirty="0"/>
              <a:t>      </a:t>
            </a:r>
            <a:r>
              <a:rPr lang="en-US" dirty="0">
                <a:hlinkClick r:id="rId3"/>
              </a:rPr>
              <a:t>learn.microsoft.com/azure/ai-services/</a:t>
            </a:r>
            <a:r>
              <a:rPr lang="en-US" dirty="0" err="1">
                <a:hlinkClick r:id="rId3"/>
              </a:rPr>
              <a:t>openai</a:t>
            </a:r>
            <a:r>
              <a:rPr lang="en-US" dirty="0">
                <a:hlinkClick r:id="rId3"/>
              </a:rPr>
              <a:t>/overview</a:t>
            </a:r>
            <a:r>
              <a:rPr lang="en-US" dirty="0"/>
              <a:t> </a:t>
            </a:r>
          </a:p>
          <a:p>
            <a:r>
              <a:rPr lang="en-US" dirty="0"/>
              <a:t>Azure Cosmos DB Consistency Levels:</a:t>
            </a:r>
          </a:p>
          <a:p>
            <a:pPr marL="0" indent="0">
              <a:buNone/>
            </a:pPr>
            <a:r>
              <a:rPr lang="en-US" dirty="0"/>
              <a:t>      </a:t>
            </a:r>
            <a:r>
              <a:rPr lang="en-US" dirty="0">
                <a:hlinkClick r:id="rId4"/>
              </a:rPr>
              <a:t>learn.microsoft.com/azure/cosmos-</a:t>
            </a:r>
            <a:r>
              <a:rPr lang="en-US" dirty="0" err="1">
                <a:hlinkClick r:id="rId4"/>
              </a:rPr>
              <a:t>db</a:t>
            </a:r>
            <a:r>
              <a:rPr lang="en-US" dirty="0">
                <a:hlinkClick r:id="rId4"/>
              </a:rPr>
              <a:t>/consistency-levels</a:t>
            </a:r>
            <a:endParaRPr lang="en-US" dirty="0"/>
          </a:p>
          <a:p>
            <a:r>
              <a:rPr lang="en-US" dirty="0"/>
              <a:t>Semantic Kernel:</a:t>
            </a:r>
          </a:p>
          <a:p>
            <a:pPr marL="0" indent="0">
              <a:buNone/>
            </a:pPr>
            <a:r>
              <a:rPr lang="en-US" dirty="0"/>
              <a:t>      </a:t>
            </a:r>
            <a:r>
              <a:rPr lang="en-US" dirty="0">
                <a:hlinkClick r:id="rId5"/>
              </a:rPr>
              <a:t>learn.microsoft.com/semantic-kernel/overview/</a:t>
            </a:r>
            <a:r>
              <a:rPr lang="en-US" dirty="0"/>
              <a:t> </a:t>
            </a:r>
          </a:p>
          <a:p>
            <a:r>
              <a:rPr lang="en-US" dirty="0"/>
              <a:t>Azure Container Apps:</a:t>
            </a:r>
          </a:p>
          <a:p>
            <a:pPr marL="0" indent="0">
              <a:buNone/>
            </a:pPr>
            <a:r>
              <a:rPr lang="en-US" dirty="0"/>
              <a:t>      </a:t>
            </a:r>
            <a:r>
              <a:rPr lang="en-US" dirty="0">
                <a:hlinkClick r:id="rId6"/>
              </a:rPr>
              <a:t>learn.microsoft.com/azure/container-apps/overview</a:t>
            </a:r>
            <a:r>
              <a:rPr lang="en-US" dirty="0"/>
              <a:t> </a:t>
            </a:r>
          </a:p>
        </p:txBody>
      </p:sp>
    </p:spTree>
    <p:extLst>
      <p:ext uri="{BB962C8B-B14F-4D97-AF65-F5344CB8AC3E}">
        <p14:creationId xmlns:p14="http://schemas.microsoft.com/office/powerpoint/2010/main" val="36603582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5048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B6331-884D-4659-A249-58AAA9D5F671}"/>
              </a:ext>
            </a:extLst>
          </p:cNvPr>
          <p:cNvSpPr txBox="1"/>
          <p:nvPr/>
        </p:nvSpPr>
        <p:spPr>
          <a:xfrm>
            <a:off x="1960798" y="2745660"/>
            <a:ext cx="7747471" cy="707886"/>
          </a:xfrm>
          <a:prstGeom prst="rect">
            <a:avLst/>
          </a:prstGeom>
          <a:noFill/>
        </p:spPr>
        <p:txBody>
          <a:bodyPr wrap="square">
            <a:spAutoFit/>
          </a:bodyPr>
          <a:lstStyle/>
          <a:p>
            <a:r>
              <a:rPr lang="en-US" sz="2000" dirty="0">
                <a:solidFill>
                  <a:prstClr val="white"/>
                </a:solidFill>
                <a:latin typeface="Segoe UI Semilight"/>
              </a:rPr>
              <a:t>Are a category of solutions that include loyalty programs, merchant services, payments, banking and statement analysis. </a:t>
            </a:r>
          </a:p>
        </p:txBody>
      </p:sp>
      <p:sp>
        <p:nvSpPr>
          <p:cNvPr id="9" name="TextBox 8">
            <a:extLst>
              <a:ext uri="{FF2B5EF4-FFF2-40B4-BE49-F238E27FC236}">
                <a16:creationId xmlns:a16="http://schemas.microsoft.com/office/drawing/2014/main" id="{264981F1-3CD8-431A-90FB-DC5A6BF42DDE}"/>
              </a:ext>
            </a:extLst>
          </p:cNvPr>
          <p:cNvSpPr txBox="1"/>
          <p:nvPr/>
        </p:nvSpPr>
        <p:spPr>
          <a:xfrm>
            <a:off x="9763540" y="373527"/>
            <a:ext cx="2428460" cy="430887"/>
          </a:xfrm>
          <a:prstGeom prst="rect">
            <a:avLst/>
          </a:prstGeom>
          <a:noFill/>
        </p:spPr>
        <p:txBody>
          <a:bodyPr wrap="square">
            <a:spAutoFit/>
          </a:bodyPr>
          <a:lstStyle/>
          <a:p>
            <a:pPr algn="ctr"/>
            <a:r>
              <a:rPr lang="en-US" sz="2200" b="1">
                <a:solidFill>
                  <a:schemeClr val="bg1"/>
                </a:solidFill>
              </a:rPr>
              <a:t>Technologies</a:t>
            </a:r>
          </a:p>
        </p:txBody>
      </p:sp>
      <p:sp>
        <p:nvSpPr>
          <p:cNvPr id="11" name="TextBox 10">
            <a:extLst>
              <a:ext uri="{FF2B5EF4-FFF2-40B4-BE49-F238E27FC236}">
                <a16:creationId xmlns:a16="http://schemas.microsoft.com/office/drawing/2014/main" id="{61F779EE-1EE5-4542-924F-21D9918B86AF}"/>
              </a:ext>
            </a:extLst>
          </p:cNvPr>
          <p:cNvSpPr txBox="1"/>
          <p:nvPr/>
        </p:nvSpPr>
        <p:spPr>
          <a:xfrm>
            <a:off x="9763539" y="1218906"/>
            <a:ext cx="2428460" cy="5078313"/>
          </a:xfrm>
          <a:prstGeom prst="rect">
            <a:avLst/>
          </a:prstGeom>
          <a:noFill/>
        </p:spPr>
        <p:txBody>
          <a:bodyPr wrap="square">
            <a:spAutoFit/>
          </a:bodyPr>
          <a:lstStyle/>
          <a:p>
            <a:pPr marL="404812" indent="-285750">
              <a:buClr>
                <a:srgbClr val="2176BC"/>
              </a:buClr>
              <a:buSzPct val="111000"/>
              <a:buFont typeface="Segoe UI" panose="020B0502040204020203" pitchFamily="34" charset="0"/>
              <a:buChar char="○"/>
            </a:pPr>
            <a:r>
              <a:rPr lang="en-US" dirty="0">
                <a:solidFill>
                  <a:schemeClr val="bg1"/>
                </a:solidFill>
              </a:rPr>
              <a:t>Azure Cosmos DB</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OpenAI Service</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Semantic Kernel</a:t>
            </a:r>
            <a:br>
              <a:rPr lang="en-US" dirty="0">
                <a:solidFill>
                  <a:schemeClr val="bg1"/>
                </a:solidFill>
              </a:rPr>
            </a:b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Container Apps</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Front Door</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Static Website</a:t>
            </a:r>
          </a:p>
          <a:p>
            <a:pPr marL="119062">
              <a:buClr>
                <a:srgbClr val="2176BC"/>
              </a:buClr>
              <a:buSzPct val="111000"/>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Storage</a:t>
            </a:r>
          </a:p>
          <a:p>
            <a:pPr marL="119062">
              <a:buClr>
                <a:srgbClr val="2176BC"/>
              </a:buClr>
              <a:buSzPct val="111000"/>
            </a:pPr>
            <a:endParaRPr lang="en-US" dirty="0">
              <a:solidFill>
                <a:schemeClr val="bg1"/>
              </a:solidFill>
            </a:endParaRPr>
          </a:p>
          <a:p>
            <a:pPr marL="119062">
              <a:buClr>
                <a:srgbClr val="2176BC"/>
              </a:buClr>
              <a:buSzPct val="111000"/>
            </a:pPr>
            <a:endParaRPr lang="en-US" dirty="0">
              <a:solidFill>
                <a:schemeClr val="bg1"/>
              </a:solidFill>
            </a:endParaRPr>
          </a:p>
        </p:txBody>
      </p:sp>
      <p:cxnSp>
        <p:nvCxnSpPr>
          <p:cNvPr id="13" name="Straight Connector 12">
            <a:extLst>
              <a:ext uri="{FF2B5EF4-FFF2-40B4-BE49-F238E27FC236}">
                <a16:creationId xmlns:a16="http://schemas.microsoft.com/office/drawing/2014/main" id="{1521A934-F052-44EA-9D79-E835CBFE86DA}"/>
              </a:ext>
            </a:extLst>
          </p:cNvPr>
          <p:cNvCxnSpPr/>
          <p:nvPr/>
        </p:nvCxnSpPr>
        <p:spPr>
          <a:xfrm>
            <a:off x="9763540" y="0"/>
            <a:ext cx="0" cy="6858000"/>
          </a:xfrm>
          <a:prstGeom prst="line">
            <a:avLst/>
          </a:prstGeom>
          <a:ln w="19050">
            <a:solidFill>
              <a:srgbClr val="2176BC"/>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3B993B50-E6FA-461E-8E06-24141BA8C098}"/>
              </a:ext>
            </a:extLst>
          </p:cNvPr>
          <p:cNvSpPr>
            <a:spLocks noGrp="1"/>
          </p:cNvSpPr>
          <p:nvPr>
            <p:ph type="title"/>
          </p:nvPr>
        </p:nvSpPr>
        <p:spPr>
          <a:xfrm>
            <a:off x="2071337" y="2275443"/>
            <a:ext cx="7636932" cy="430887"/>
          </a:xfrm>
        </p:spPr>
        <p:txBody>
          <a:bodyPr/>
          <a:lstStyle/>
          <a:p>
            <a:r>
              <a:rPr lang="en-US" sz="2800" dirty="0"/>
              <a:t>Payments &amp; Transactions</a:t>
            </a:r>
          </a:p>
        </p:txBody>
      </p:sp>
    </p:spTree>
    <p:extLst>
      <p:ext uri="{BB962C8B-B14F-4D97-AF65-F5344CB8AC3E}">
        <p14:creationId xmlns:p14="http://schemas.microsoft.com/office/powerpoint/2010/main" val="294184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97462-A7D0-45CE-0150-E81AA4AA42EB}"/>
              </a:ext>
            </a:extLst>
          </p:cNvPr>
          <p:cNvSpPr>
            <a:spLocks noGrp="1"/>
          </p:cNvSpPr>
          <p:nvPr>
            <p:ph type="title"/>
          </p:nvPr>
        </p:nvSpPr>
        <p:spPr/>
        <p:txBody>
          <a:bodyPr/>
          <a:lstStyle/>
          <a:p>
            <a:r>
              <a:rPr lang="en-US" dirty="0"/>
              <a:t>Scenario</a:t>
            </a:r>
          </a:p>
        </p:txBody>
      </p:sp>
      <p:sp>
        <p:nvSpPr>
          <p:cNvPr id="5" name="Text Placeholder 4">
            <a:extLst>
              <a:ext uri="{FF2B5EF4-FFF2-40B4-BE49-F238E27FC236}">
                <a16:creationId xmlns:a16="http://schemas.microsoft.com/office/drawing/2014/main" id="{6F33E021-3047-07E5-4CC6-1F3BF72FAFB4}"/>
              </a:ext>
            </a:extLst>
          </p:cNvPr>
          <p:cNvSpPr>
            <a:spLocks noGrp="1"/>
          </p:cNvSpPr>
          <p:nvPr>
            <p:ph type="body" sz="quarter" idx="10"/>
          </p:nvPr>
        </p:nvSpPr>
        <p:spPr>
          <a:xfrm>
            <a:off x="586740" y="1212533"/>
            <a:ext cx="11018520" cy="5244513"/>
          </a:xfrm>
        </p:spPr>
        <p:txBody>
          <a:bodyPr/>
          <a:lstStyle/>
          <a:p>
            <a:r>
              <a:rPr lang="en-US" sz="2400" dirty="0"/>
              <a:t>The scenario centers around a payments and transactions solution. Members having accounts, each account with corresponding balances, overdraft limits and credit/debit transactions. </a:t>
            </a:r>
          </a:p>
          <a:p>
            <a:endParaRPr lang="en-US" sz="2400" dirty="0"/>
          </a:p>
          <a:p>
            <a:r>
              <a:rPr lang="en-US" sz="2400" dirty="0"/>
              <a:t>Transaction data is replicated across multiple geographic regions for both reads and writes, while maintaining consistency. Updates are made efficiently with the patch operation with ACID guarantees, an important feature when dealing with payments.</a:t>
            </a:r>
          </a:p>
          <a:p>
            <a:endParaRPr lang="en-US" sz="2400" dirty="0"/>
          </a:p>
          <a:p>
            <a:r>
              <a:rPr lang="en-US" sz="2400" dirty="0"/>
              <a:t>Business rules govern if a transaction is allowed. </a:t>
            </a:r>
          </a:p>
          <a:p>
            <a:endParaRPr lang="en-US" sz="2400" dirty="0"/>
          </a:p>
          <a:p>
            <a:r>
              <a:rPr lang="en-US" sz="2400" dirty="0"/>
              <a:t>An AI powered co-pilot enables agents to analyze transactions using natural language.</a:t>
            </a:r>
          </a:p>
        </p:txBody>
      </p:sp>
    </p:spTree>
    <p:extLst>
      <p:ext uri="{BB962C8B-B14F-4D97-AF65-F5344CB8AC3E}">
        <p14:creationId xmlns:p14="http://schemas.microsoft.com/office/powerpoint/2010/main" val="1641401202"/>
      </p:ext>
    </p:extLst>
  </p:cSld>
  <p:clrMapOvr>
    <a:masterClrMapping/>
  </p:clrMapOvr>
  <p:transition>
    <p:fade/>
  </p:transition>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F21AA5CD-112A-7DF6-D8C6-779669711C9A}"/>
              </a:ext>
            </a:extLst>
          </p:cNvPr>
          <p:cNvSpPr/>
          <p:nvPr/>
        </p:nvSpPr>
        <p:spPr bwMode="auto">
          <a:xfrm>
            <a:off x="0" y="1013708"/>
            <a:ext cx="12192000" cy="535700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Reference Architecture</a:t>
            </a:r>
          </a:p>
        </p:txBody>
      </p:sp>
      <p:sp>
        <p:nvSpPr>
          <p:cNvPr id="81" name="Rectangle 80">
            <a:extLst>
              <a:ext uri="{FF2B5EF4-FFF2-40B4-BE49-F238E27FC236}">
                <a16:creationId xmlns:a16="http://schemas.microsoft.com/office/drawing/2014/main" id="{87008D77-EB90-37CB-0EC7-BF98DD03AAD7}"/>
              </a:ext>
            </a:extLst>
          </p:cNvPr>
          <p:cNvSpPr/>
          <p:nvPr/>
        </p:nvSpPr>
        <p:spPr>
          <a:xfrm>
            <a:off x="1043796" y="1013708"/>
            <a:ext cx="10127412" cy="5357004"/>
          </a:xfrm>
          <a:prstGeom prst="rect">
            <a:avLst/>
          </a:prstGeom>
          <a:noFill/>
          <a:ln w="28575" cap="flat" cmpd="sng" algn="ctr">
            <a:solidFill>
              <a:srgbClr val="00B0F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82" name="Group 81">
            <a:extLst>
              <a:ext uri="{FF2B5EF4-FFF2-40B4-BE49-F238E27FC236}">
                <a16:creationId xmlns:a16="http://schemas.microsoft.com/office/drawing/2014/main" id="{2457A4B1-765F-9AB8-BDED-5537AFAFB4C3}"/>
              </a:ext>
            </a:extLst>
          </p:cNvPr>
          <p:cNvGrpSpPr/>
          <p:nvPr/>
        </p:nvGrpSpPr>
        <p:grpSpPr>
          <a:xfrm>
            <a:off x="1277073" y="2994126"/>
            <a:ext cx="3883134" cy="2540697"/>
            <a:chOff x="1230974" y="1895511"/>
            <a:chExt cx="4943272" cy="3234335"/>
          </a:xfrm>
        </p:grpSpPr>
        <p:pic>
          <p:nvPicPr>
            <p:cNvPr id="83" name="Picture 82">
              <a:extLst>
                <a:ext uri="{FF2B5EF4-FFF2-40B4-BE49-F238E27FC236}">
                  <a16:creationId xmlns:a16="http://schemas.microsoft.com/office/drawing/2014/main" id="{32872D07-6A0C-4453-DC2F-0BFDB2ED46F0}"/>
                </a:ext>
              </a:extLst>
            </p:cNvPr>
            <p:cNvPicPr>
              <a:picLocks noChangeAspect="1"/>
            </p:cNvPicPr>
            <p:nvPr/>
          </p:nvPicPr>
          <p:blipFill>
            <a:blip r:embed="rId4"/>
            <a:stretch>
              <a:fillRect/>
            </a:stretch>
          </p:blipFill>
          <p:spPr>
            <a:xfrm>
              <a:off x="1325595" y="1895511"/>
              <a:ext cx="4848651" cy="3234335"/>
            </a:xfrm>
            <a:prstGeom prst="rect">
              <a:avLst/>
            </a:prstGeom>
          </p:spPr>
        </p:pic>
        <p:grpSp>
          <p:nvGrpSpPr>
            <p:cNvPr id="84" name="Group 83">
              <a:extLst>
                <a:ext uri="{FF2B5EF4-FFF2-40B4-BE49-F238E27FC236}">
                  <a16:creationId xmlns:a16="http://schemas.microsoft.com/office/drawing/2014/main" id="{EE5C26ED-A582-3ADB-E677-68041976B735}"/>
                </a:ext>
              </a:extLst>
            </p:cNvPr>
            <p:cNvGrpSpPr/>
            <p:nvPr/>
          </p:nvGrpSpPr>
          <p:grpSpPr>
            <a:xfrm>
              <a:off x="1230974" y="2225271"/>
              <a:ext cx="1534970" cy="1034931"/>
              <a:chOff x="558114" y="1319497"/>
              <a:chExt cx="1534970" cy="1034931"/>
            </a:xfrm>
          </p:grpSpPr>
          <p:pic>
            <p:nvPicPr>
              <p:cNvPr id="91" name="Graphic 90">
                <a:extLst>
                  <a:ext uri="{FF2B5EF4-FFF2-40B4-BE49-F238E27FC236}">
                    <a16:creationId xmlns:a16="http://schemas.microsoft.com/office/drawing/2014/main" id="{CC579F37-7175-44F9-8E9B-F3184E9444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2587" y="1319497"/>
                <a:ext cx="566016" cy="566016"/>
              </a:xfrm>
              <a:prstGeom prst="rect">
                <a:avLst/>
              </a:prstGeom>
            </p:spPr>
          </p:pic>
          <p:sp>
            <p:nvSpPr>
              <p:cNvPr id="92" name="TextBox 91">
                <a:extLst>
                  <a:ext uri="{FF2B5EF4-FFF2-40B4-BE49-F238E27FC236}">
                    <a16:creationId xmlns:a16="http://schemas.microsoft.com/office/drawing/2014/main" id="{D652DF17-C78C-4DA0-623E-63F41D43D689}"/>
                  </a:ext>
                </a:extLst>
              </p:cNvPr>
              <p:cNvSpPr txBox="1"/>
              <p:nvPr/>
            </p:nvSpPr>
            <p:spPr>
              <a:xfrm>
                <a:off x="558114" y="1805904"/>
                <a:ext cx="1534970" cy="548524"/>
              </a:xfrm>
              <a:prstGeom prst="rect">
                <a:avLst/>
              </a:prstGeom>
              <a:noFill/>
            </p:spPr>
            <p:txBody>
              <a:bodyPr wrap="none" rtlCol="0">
                <a:spAutoFit/>
              </a:bodyPr>
              <a:lstStyle/>
              <a:p>
                <a:pPr algn="ctr"/>
                <a:r>
                  <a:rPr lang="en-US" sz="1100" dirty="0">
                    <a:solidFill>
                      <a:prstClr val="black"/>
                    </a:solidFill>
                    <a:latin typeface="Calibri" panose="020F0502020204030204"/>
                  </a:rPr>
                  <a:t>Account Data</a:t>
                </a:r>
              </a:p>
              <a:p>
                <a:pPr algn="ctr"/>
                <a:r>
                  <a:rPr lang="en-US" sz="1100" b="1" dirty="0">
                    <a:solidFill>
                      <a:prstClr val="black"/>
                    </a:solidFill>
                    <a:latin typeface="Calibri" panose="020F0502020204030204"/>
                  </a:rPr>
                  <a:t>Azure Cosmos DB</a:t>
                </a:r>
              </a:p>
            </p:txBody>
          </p:sp>
        </p:grpSp>
        <p:grpSp>
          <p:nvGrpSpPr>
            <p:cNvPr id="85" name="Group 84">
              <a:extLst>
                <a:ext uri="{FF2B5EF4-FFF2-40B4-BE49-F238E27FC236}">
                  <a16:creationId xmlns:a16="http://schemas.microsoft.com/office/drawing/2014/main" id="{73554331-2218-DE53-CDAF-9AC5D8CBC804}"/>
                </a:ext>
              </a:extLst>
            </p:cNvPr>
            <p:cNvGrpSpPr/>
            <p:nvPr/>
          </p:nvGrpSpPr>
          <p:grpSpPr>
            <a:xfrm>
              <a:off x="1741915" y="3489782"/>
              <a:ext cx="1534970" cy="1034931"/>
              <a:chOff x="558114" y="1319497"/>
              <a:chExt cx="1534970" cy="1034931"/>
            </a:xfrm>
          </p:grpSpPr>
          <p:pic>
            <p:nvPicPr>
              <p:cNvPr id="89" name="Graphic 88">
                <a:extLst>
                  <a:ext uri="{FF2B5EF4-FFF2-40B4-BE49-F238E27FC236}">
                    <a16:creationId xmlns:a16="http://schemas.microsoft.com/office/drawing/2014/main" id="{8E6DF053-6B9C-04E0-D8C5-18AA9C78B5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2587" y="1319497"/>
                <a:ext cx="566016" cy="566016"/>
              </a:xfrm>
              <a:prstGeom prst="rect">
                <a:avLst/>
              </a:prstGeom>
            </p:spPr>
          </p:pic>
          <p:sp>
            <p:nvSpPr>
              <p:cNvPr id="90" name="TextBox 89">
                <a:extLst>
                  <a:ext uri="{FF2B5EF4-FFF2-40B4-BE49-F238E27FC236}">
                    <a16:creationId xmlns:a16="http://schemas.microsoft.com/office/drawing/2014/main" id="{FEF7BA34-9259-3426-02A9-857E1A6CE775}"/>
                  </a:ext>
                </a:extLst>
              </p:cNvPr>
              <p:cNvSpPr txBox="1"/>
              <p:nvPr/>
            </p:nvSpPr>
            <p:spPr>
              <a:xfrm>
                <a:off x="558114" y="1805904"/>
                <a:ext cx="1534970" cy="548524"/>
              </a:xfrm>
              <a:prstGeom prst="rect">
                <a:avLst/>
              </a:prstGeom>
              <a:noFill/>
            </p:spPr>
            <p:txBody>
              <a:bodyPr wrap="none" rtlCol="0">
                <a:spAutoFit/>
              </a:bodyPr>
              <a:lstStyle/>
              <a:p>
                <a:pPr algn="ctr"/>
                <a:r>
                  <a:rPr lang="en-US" sz="1100" dirty="0">
                    <a:solidFill>
                      <a:prstClr val="black"/>
                    </a:solidFill>
                    <a:latin typeface="Calibri" panose="020F0502020204030204"/>
                  </a:rPr>
                  <a:t>Account Data</a:t>
                </a:r>
              </a:p>
              <a:p>
                <a:pPr algn="ctr"/>
                <a:r>
                  <a:rPr lang="en-US" sz="1100" b="1" dirty="0">
                    <a:solidFill>
                      <a:prstClr val="black"/>
                    </a:solidFill>
                    <a:latin typeface="Calibri" panose="020F0502020204030204"/>
                  </a:rPr>
                  <a:t>Azure Cosmos DB</a:t>
                </a:r>
              </a:p>
            </p:txBody>
          </p:sp>
        </p:grpSp>
        <p:grpSp>
          <p:nvGrpSpPr>
            <p:cNvPr id="86" name="Group 85">
              <a:extLst>
                <a:ext uri="{FF2B5EF4-FFF2-40B4-BE49-F238E27FC236}">
                  <a16:creationId xmlns:a16="http://schemas.microsoft.com/office/drawing/2014/main" id="{D75CF494-D674-EE00-2A3A-E40742DF7D6B}"/>
                </a:ext>
              </a:extLst>
            </p:cNvPr>
            <p:cNvGrpSpPr/>
            <p:nvPr/>
          </p:nvGrpSpPr>
          <p:grpSpPr>
            <a:xfrm>
              <a:off x="4591897" y="3055808"/>
              <a:ext cx="1534970" cy="1034931"/>
              <a:chOff x="558114" y="1319497"/>
              <a:chExt cx="1534970" cy="1034931"/>
            </a:xfrm>
          </p:grpSpPr>
          <p:pic>
            <p:nvPicPr>
              <p:cNvPr id="87" name="Graphic 86">
                <a:extLst>
                  <a:ext uri="{FF2B5EF4-FFF2-40B4-BE49-F238E27FC236}">
                    <a16:creationId xmlns:a16="http://schemas.microsoft.com/office/drawing/2014/main" id="{3F441818-5457-D30D-22F4-6873BE27F6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2587" y="1319497"/>
                <a:ext cx="566016" cy="566016"/>
              </a:xfrm>
              <a:prstGeom prst="rect">
                <a:avLst/>
              </a:prstGeom>
            </p:spPr>
          </p:pic>
          <p:sp>
            <p:nvSpPr>
              <p:cNvPr id="88" name="TextBox 87">
                <a:extLst>
                  <a:ext uri="{FF2B5EF4-FFF2-40B4-BE49-F238E27FC236}">
                    <a16:creationId xmlns:a16="http://schemas.microsoft.com/office/drawing/2014/main" id="{A5C2C57A-6757-22AB-A251-F02F3C7484B6}"/>
                  </a:ext>
                </a:extLst>
              </p:cNvPr>
              <p:cNvSpPr txBox="1"/>
              <p:nvPr/>
            </p:nvSpPr>
            <p:spPr>
              <a:xfrm>
                <a:off x="558114" y="1805904"/>
                <a:ext cx="1534970" cy="548524"/>
              </a:xfrm>
              <a:prstGeom prst="rect">
                <a:avLst/>
              </a:prstGeom>
              <a:noFill/>
            </p:spPr>
            <p:txBody>
              <a:bodyPr wrap="none" rtlCol="0">
                <a:spAutoFit/>
              </a:bodyPr>
              <a:lstStyle/>
              <a:p>
                <a:pPr algn="ctr"/>
                <a:r>
                  <a:rPr lang="en-US" sz="1100" dirty="0">
                    <a:solidFill>
                      <a:prstClr val="black"/>
                    </a:solidFill>
                    <a:latin typeface="Calibri" panose="020F0502020204030204"/>
                  </a:rPr>
                  <a:t>Account Data</a:t>
                </a:r>
              </a:p>
              <a:p>
                <a:pPr algn="ctr"/>
                <a:r>
                  <a:rPr lang="en-US" sz="1100" b="1" dirty="0">
                    <a:solidFill>
                      <a:prstClr val="black"/>
                    </a:solidFill>
                    <a:latin typeface="Calibri" panose="020F0502020204030204"/>
                  </a:rPr>
                  <a:t>Azure Cosmos DB</a:t>
                </a:r>
              </a:p>
            </p:txBody>
          </p:sp>
        </p:grpSp>
      </p:grpSp>
      <p:grpSp>
        <p:nvGrpSpPr>
          <p:cNvPr id="93" name="Group 92">
            <a:extLst>
              <a:ext uri="{FF2B5EF4-FFF2-40B4-BE49-F238E27FC236}">
                <a16:creationId xmlns:a16="http://schemas.microsoft.com/office/drawing/2014/main" id="{4A1E3830-CFBC-512A-E3F7-252BFDBFC758}"/>
              </a:ext>
            </a:extLst>
          </p:cNvPr>
          <p:cNvGrpSpPr/>
          <p:nvPr/>
        </p:nvGrpSpPr>
        <p:grpSpPr>
          <a:xfrm>
            <a:off x="8266174" y="3092303"/>
            <a:ext cx="867545" cy="892719"/>
            <a:chOff x="7343071" y="2711678"/>
            <a:chExt cx="989119" cy="1017821"/>
          </a:xfrm>
        </p:grpSpPr>
        <p:pic>
          <p:nvPicPr>
            <p:cNvPr id="94" name="Graphic 93">
              <a:extLst>
                <a:ext uri="{FF2B5EF4-FFF2-40B4-BE49-F238E27FC236}">
                  <a16:creationId xmlns:a16="http://schemas.microsoft.com/office/drawing/2014/main" id="{24BC7FEF-B895-2EF6-77EE-8F9550CB94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54622" y="2711678"/>
              <a:ext cx="566015" cy="566015"/>
            </a:xfrm>
            <a:prstGeom prst="rect">
              <a:avLst/>
            </a:prstGeom>
          </p:spPr>
        </p:pic>
        <p:sp>
          <p:nvSpPr>
            <p:cNvPr id="95" name="TextBox 94">
              <a:extLst>
                <a:ext uri="{FF2B5EF4-FFF2-40B4-BE49-F238E27FC236}">
                  <a16:creationId xmlns:a16="http://schemas.microsoft.com/office/drawing/2014/main" id="{548CF796-9F03-97D6-BB44-EAC9A8946B16}"/>
                </a:ext>
              </a:extLst>
            </p:cNvPr>
            <p:cNvSpPr txBox="1"/>
            <p:nvPr/>
          </p:nvSpPr>
          <p:spPr>
            <a:xfrm>
              <a:off x="7343071" y="3238229"/>
              <a:ext cx="989119" cy="491270"/>
            </a:xfrm>
            <a:prstGeom prst="rect">
              <a:avLst/>
            </a:prstGeom>
            <a:noFill/>
          </p:spPr>
          <p:txBody>
            <a:bodyPr wrap="none" rtlCol="0">
              <a:spAutoFit/>
            </a:bodyPr>
            <a:lstStyle/>
            <a:p>
              <a:pPr algn="ctr"/>
              <a:r>
                <a:rPr lang="en-US" sz="1100" b="1" dirty="0">
                  <a:solidFill>
                    <a:prstClr val="black"/>
                  </a:solidFill>
                  <a:latin typeface="Calibri" panose="020F0502020204030204"/>
                </a:rPr>
                <a:t>Azure Front</a:t>
              </a:r>
              <a:br>
                <a:rPr lang="en-US" sz="1100" b="1" dirty="0">
                  <a:solidFill>
                    <a:prstClr val="black"/>
                  </a:solidFill>
                  <a:latin typeface="Calibri" panose="020F0502020204030204"/>
                </a:rPr>
              </a:br>
              <a:r>
                <a:rPr lang="en-US" sz="1100" b="1" dirty="0">
                  <a:solidFill>
                    <a:prstClr val="black"/>
                  </a:solidFill>
                  <a:latin typeface="Calibri" panose="020F0502020204030204"/>
                </a:rPr>
                <a:t>Door</a:t>
              </a:r>
            </a:p>
          </p:txBody>
        </p:sp>
      </p:grpSp>
      <p:grpSp>
        <p:nvGrpSpPr>
          <p:cNvPr id="96" name="Group 95">
            <a:extLst>
              <a:ext uri="{FF2B5EF4-FFF2-40B4-BE49-F238E27FC236}">
                <a16:creationId xmlns:a16="http://schemas.microsoft.com/office/drawing/2014/main" id="{369B6F07-B1D4-C3F2-BA96-2D82961C0990}"/>
              </a:ext>
            </a:extLst>
          </p:cNvPr>
          <p:cNvGrpSpPr/>
          <p:nvPr/>
        </p:nvGrpSpPr>
        <p:grpSpPr>
          <a:xfrm>
            <a:off x="5849381" y="3120378"/>
            <a:ext cx="2023311" cy="1063867"/>
            <a:chOff x="5989861" y="1576334"/>
            <a:chExt cx="2556574" cy="1344259"/>
          </a:xfrm>
        </p:grpSpPr>
        <p:pic>
          <p:nvPicPr>
            <p:cNvPr id="97" name="Graphic 96">
              <a:extLst>
                <a:ext uri="{FF2B5EF4-FFF2-40B4-BE49-F238E27FC236}">
                  <a16:creationId xmlns:a16="http://schemas.microsoft.com/office/drawing/2014/main" id="{90CB6BB9-F66D-1975-6C94-195CF6965C0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85137" y="1576334"/>
              <a:ext cx="566015" cy="566015"/>
            </a:xfrm>
            <a:prstGeom prst="rect">
              <a:avLst/>
            </a:prstGeom>
          </p:spPr>
        </p:pic>
        <p:sp>
          <p:nvSpPr>
            <p:cNvPr id="98" name="TextBox 97">
              <a:extLst>
                <a:ext uri="{FF2B5EF4-FFF2-40B4-BE49-F238E27FC236}">
                  <a16:creationId xmlns:a16="http://schemas.microsoft.com/office/drawing/2014/main" id="{F5E26FE0-5028-361E-F002-40B52CECBA9C}"/>
                </a:ext>
              </a:extLst>
            </p:cNvPr>
            <p:cNvSpPr txBox="1"/>
            <p:nvPr/>
          </p:nvSpPr>
          <p:spPr>
            <a:xfrm>
              <a:off x="5989861" y="2162250"/>
              <a:ext cx="2556574" cy="758343"/>
            </a:xfrm>
            <a:prstGeom prst="rect">
              <a:avLst/>
            </a:prstGeom>
            <a:noFill/>
          </p:spPr>
          <p:txBody>
            <a:bodyPr wrap="none" rtlCol="0">
              <a:spAutoFit/>
            </a:bodyPr>
            <a:lstStyle/>
            <a:p>
              <a:pPr algn="ctr"/>
              <a:r>
                <a:rPr lang="en-US" sz="1100" dirty="0">
                  <a:solidFill>
                    <a:prstClr val="black"/>
                  </a:solidFill>
                  <a:latin typeface="Calibri" panose="020F0502020204030204"/>
                </a:rPr>
                <a:t>Payments API /</a:t>
              </a:r>
            </a:p>
            <a:p>
              <a:pPr algn="ctr"/>
              <a:r>
                <a:rPr lang="en-US" sz="1100" dirty="0">
                  <a:solidFill>
                    <a:prstClr val="black"/>
                  </a:solidFill>
                  <a:latin typeface="Calibri" panose="020F0502020204030204"/>
                </a:rPr>
                <a:t>Worker Service</a:t>
              </a:r>
            </a:p>
            <a:p>
              <a:pPr algn="ctr"/>
              <a:r>
                <a:rPr lang="en-US" sz="1100" b="1" dirty="0">
                  <a:solidFill>
                    <a:prstClr val="black"/>
                  </a:solidFill>
                  <a:latin typeface="Calibri" panose="020F0502020204030204"/>
                </a:rPr>
                <a:t>Azure Kubernetes Service (AKS)</a:t>
              </a:r>
            </a:p>
          </p:txBody>
        </p:sp>
      </p:grpSp>
      <p:grpSp>
        <p:nvGrpSpPr>
          <p:cNvPr id="99" name="Group 98">
            <a:extLst>
              <a:ext uri="{FF2B5EF4-FFF2-40B4-BE49-F238E27FC236}">
                <a16:creationId xmlns:a16="http://schemas.microsoft.com/office/drawing/2014/main" id="{5E5056C8-8520-9347-B131-EF970076D3B3}"/>
              </a:ext>
            </a:extLst>
          </p:cNvPr>
          <p:cNvGrpSpPr/>
          <p:nvPr/>
        </p:nvGrpSpPr>
        <p:grpSpPr>
          <a:xfrm>
            <a:off x="9704829" y="3115448"/>
            <a:ext cx="1088761" cy="1037884"/>
            <a:chOff x="9694002" y="2541220"/>
            <a:chExt cx="1346454" cy="1283535"/>
          </a:xfrm>
        </p:grpSpPr>
        <p:pic>
          <p:nvPicPr>
            <p:cNvPr id="100" name="Graphic 99">
              <a:extLst>
                <a:ext uri="{FF2B5EF4-FFF2-40B4-BE49-F238E27FC236}">
                  <a16:creationId xmlns:a16="http://schemas.microsoft.com/office/drawing/2014/main" id="{F1445A5E-F6DE-52B3-8660-9A915FCE65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84218" y="2541220"/>
              <a:ext cx="566015" cy="566015"/>
            </a:xfrm>
            <a:prstGeom prst="rect">
              <a:avLst/>
            </a:prstGeom>
          </p:spPr>
        </p:pic>
        <p:sp>
          <p:nvSpPr>
            <p:cNvPr id="101" name="TextBox 100">
              <a:extLst>
                <a:ext uri="{FF2B5EF4-FFF2-40B4-BE49-F238E27FC236}">
                  <a16:creationId xmlns:a16="http://schemas.microsoft.com/office/drawing/2014/main" id="{8AC4F82F-4817-A93E-4E4E-E2C0132D41C4}"/>
                </a:ext>
              </a:extLst>
            </p:cNvPr>
            <p:cNvSpPr txBox="1"/>
            <p:nvPr/>
          </p:nvSpPr>
          <p:spPr>
            <a:xfrm>
              <a:off x="9694002" y="3082541"/>
              <a:ext cx="1346454" cy="742214"/>
            </a:xfrm>
            <a:prstGeom prst="rect">
              <a:avLst/>
            </a:prstGeom>
            <a:noFill/>
          </p:spPr>
          <p:txBody>
            <a:bodyPr wrap="none" rtlCol="0">
              <a:spAutoFit/>
            </a:bodyPr>
            <a:lstStyle/>
            <a:p>
              <a:pPr algn="ctr"/>
              <a:r>
                <a:rPr lang="en-US" sz="1100" dirty="0">
                  <a:solidFill>
                    <a:prstClr val="black"/>
                  </a:solidFill>
                  <a:latin typeface="Calibri" panose="020F0502020204030204"/>
                </a:rPr>
                <a:t>Account</a:t>
              </a:r>
            </a:p>
            <a:p>
              <a:pPr algn="ctr"/>
              <a:r>
                <a:rPr lang="en-US" sz="1100" dirty="0">
                  <a:solidFill>
                    <a:prstClr val="black"/>
                  </a:solidFill>
                  <a:latin typeface="Calibri" panose="020F0502020204030204"/>
                </a:rPr>
                <a:t>Management</a:t>
              </a:r>
            </a:p>
            <a:p>
              <a:pPr algn="ctr"/>
              <a:r>
                <a:rPr lang="en-US" sz="1100" b="1" dirty="0">
                  <a:solidFill>
                    <a:prstClr val="black"/>
                  </a:solidFill>
                  <a:latin typeface="Calibri" panose="020F0502020204030204"/>
                </a:rPr>
                <a:t>Static Web App</a:t>
              </a:r>
            </a:p>
          </p:txBody>
        </p:sp>
      </p:grpSp>
      <p:grpSp>
        <p:nvGrpSpPr>
          <p:cNvPr id="102" name="Group 101">
            <a:extLst>
              <a:ext uri="{FF2B5EF4-FFF2-40B4-BE49-F238E27FC236}">
                <a16:creationId xmlns:a16="http://schemas.microsoft.com/office/drawing/2014/main" id="{59270320-50CF-BC9B-43C4-FF2F669C5A93}"/>
              </a:ext>
            </a:extLst>
          </p:cNvPr>
          <p:cNvGrpSpPr/>
          <p:nvPr/>
        </p:nvGrpSpPr>
        <p:grpSpPr>
          <a:xfrm>
            <a:off x="4014670" y="1620071"/>
            <a:ext cx="1124026" cy="874318"/>
            <a:chOff x="4014670" y="1313729"/>
            <a:chExt cx="1124026" cy="874318"/>
          </a:xfrm>
        </p:grpSpPr>
        <p:pic>
          <p:nvPicPr>
            <p:cNvPr id="103" name="Graphic 102">
              <a:extLst>
                <a:ext uri="{FF2B5EF4-FFF2-40B4-BE49-F238E27FC236}">
                  <a16:creationId xmlns:a16="http://schemas.microsoft.com/office/drawing/2014/main" id="{820AD4F4-78AF-8790-F21B-63469F45CEA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297782" y="1313729"/>
              <a:ext cx="557796" cy="557796"/>
            </a:xfrm>
            <a:prstGeom prst="rect">
              <a:avLst/>
            </a:prstGeom>
          </p:spPr>
        </p:pic>
        <p:sp>
          <p:nvSpPr>
            <p:cNvPr id="104" name="TextBox 103">
              <a:extLst>
                <a:ext uri="{FF2B5EF4-FFF2-40B4-BE49-F238E27FC236}">
                  <a16:creationId xmlns:a16="http://schemas.microsoft.com/office/drawing/2014/main" id="{2C026766-18B1-86A4-D23D-D763D57E9C9D}"/>
                </a:ext>
              </a:extLst>
            </p:cNvPr>
            <p:cNvSpPr txBox="1"/>
            <p:nvPr/>
          </p:nvSpPr>
          <p:spPr>
            <a:xfrm>
              <a:off x="4014670" y="1757160"/>
              <a:ext cx="1124026" cy="430887"/>
            </a:xfrm>
            <a:prstGeom prst="rect">
              <a:avLst/>
            </a:prstGeom>
            <a:noFill/>
          </p:spPr>
          <p:txBody>
            <a:bodyPr wrap="none" rtlCol="0">
              <a:spAutoFit/>
            </a:bodyPr>
            <a:lstStyle/>
            <a:p>
              <a:pPr algn="ctr"/>
              <a:r>
                <a:rPr lang="en-US" sz="1100" dirty="0">
                  <a:solidFill>
                    <a:prstClr val="black"/>
                  </a:solidFill>
                  <a:latin typeface="Calibri" panose="020F0502020204030204"/>
                </a:rPr>
                <a:t>Completions API</a:t>
              </a:r>
            </a:p>
            <a:p>
              <a:pPr algn="ctr"/>
              <a:r>
                <a:rPr lang="en-US" sz="1100" b="1" dirty="0">
                  <a:solidFill>
                    <a:prstClr val="black"/>
                  </a:solidFill>
                  <a:latin typeface="Calibri" panose="020F0502020204030204"/>
                </a:rPr>
                <a:t>Azure OpenAI</a:t>
              </a:r>
            </a:p>
          </p:txBody>
        </p:sp>
      </p:grpSp>
      <p:cxnSp>
        <p:nvCxnSpPr>
          <p:cNvPr id="105" name="Connector: Elbow 104">
            <a:extLst>
              <a:ext uri="{FF2B5EF4-FFF2-40B4-BE49-F238E27FC236}">
                <a16:creationId xmlns:a16="http://schemas.microsoft.com/office/drawing/2014/main" id="{D5EA683F-1363-741F-47B3-D99A7CD9D561}"/>
              </a:ext>
            </a:extLst>
          </p:cNvPr>
          <p:cNvCxnSpPr>
            <a:cxnSpLocks/>
            <a:stCxn id="97" idx="1"/>
            <a:endCxn id="103" idx="3"/>
          </p:cNvCxnSpPr>
          <p:nvPr/>
        </p:nvCxnSpPr>
        <p:spPr>
          <a:xfrm rot="10800000">
            <a:off x="4855579" y="1898969"/>
            <a:ext cx="1781479" cy="1445386"/>
          </a:xfrm>
          <a:prstGeom prst="bentConnector3">
            <a:avLst>
              <a:gd name="adj1" fmla="val 50000"/>
            </a:avLst>
          </a:prstGeom>
          <a:noFill/>
          <a:ln w="12700" cap="flat" cmpd="sng" algn="ctr">
            <a:solidFill>
              <a:srgbClr val="4472C4"/>
            </a:solidFill>
            <a:prstDash val="solid"/>
            <a:miter lim="800000"/>
            <a:tailEnd type="triangle"/>
          </a:ln>
          <a:effectLst/>
        </p:spPr>
      </p:cxnSp>
      <p:cxnSp>
        <p:nvCxnSpPr>
          <p:cNvPr id="106" name="Connector: Elbow 105">
            <a:extLst>
              <a:ext uri="{FF2B5EF4-FFF2-40B4-BE49-F238E27FC236}">
                <a16:creationId xmlns:a16="http://schemas.microsoft.com/office/drawing/2014/main" id="{CD4EABA3-5336-6F2F-2D44-C999487FCB20}"/>
              </a:ext>
            </a:extLst>
          </p:cNvPr>
          <p:cNvCxnSpPr>
            <a:cxnSpLocks/>
            <a:endCxn id="83" idx="3"/>
          </p:cNvCxnSpPr>
          <p:nvPr/>
        </p:nvCxnSpPr>
        <p:spPr>
          <a:xfrm rot="10800000" flipV="1">
            <a:off x="5160207" y="3475479"/>
            <a:ext cx="1476850" cy="788996"/>
          </a:xfrm>
          <a:prstGeom prst="bentConnector3">
            <a:avLst>
              <a:gd name="adj1" fmla="val 60514"/>
            </a:avLst>
          </a:prstGeom>
          <a:noFill/>
          <a:ln w="12700" cap="flat" cmpd="sng" algn="ctr">
            <a:solidFill>
              <a:srgbClr val="4472C4"/>
            </a:solidFill>
            <a:prstDash val="solid"/>
            <a:miter lim="800000"/>
            <a:tailEnd type="triangle"/>
          </a:ln>
          <a:effectLst/>
        </p:spPr>
      </p:cxnSp>
      <p:cxnSp>
        <p:nvCxnSpPr>
          <p:cNvPr id="107" name="Connector: Elbow 47">
            <a:extLst>
              <a:ext uri="{FF2B5EF4-FFF2-40B4-BE49-F238E27FC236}">
                <a16:creationId xmlns:a16="http://schemas.microsoft.com/office/drawing/2014/main" id="{ECF601CA-F506-A452-CD5A-E91582A054E0}"/>
              </a:ext>
            </a:extLst>
          </p:cNvPr>
          <p:cNvCxnSpPr>
            <a:cxnSpLocks/>
            <a:stCxn id="100" idx="1"/>
            <a:endCxn id="94" idx="3"/>
          </p:cNvCxnSpPr>
          <p:nvPr/>
        </p:nvCxnSpPr>
        <p:spPr>
          <a:xfrm flipH="1" flipV="1">
            <a:off x="8948168" y="3340526"/>
            <a:ext cx="1072195" cy="3766"/>
          </a:xfrm>
          <a:prstGeom prst="straightConnector1">
            <a:avLst/>
          </a:prstGeom>
          <a:noFill/>
          <a:ln w="12700" cap="flat" cmpd="sng" algn="ctr">
            <a:solidFill>
              <a:srgbClr val="4472C4"/>
            </a:solidFill>
            <a:prstDash val="solid"/>
            <a:miter lim="800000"/>
            <a:tailEnd type="triangle"/>
          </a:ln>
          <a:effectLst/>
        </p:spPr>
      </p:cxnSp>
      <p:cxnSp>
        <p:nvCxnSpPr>
          <p:cNvPr id="108" name="Connector: Elbow 47">
            <a:extLst>
              <a:ext uri="{FF2B5EF4-FFF2-40B4-BE49-F238E27FC236}">
                <a16:creationId xmlns:a16="http://schemas.microsoft.com/office/drawing/2014/main" id="{EBCBE2C8-0705-7105-28C0-D8E51E2F487F}"/>
              </a:ext>
            </a:extLst>
          </p:cNvPr>
          <p:cNvCxnSpPr>
            <a:cxnSpLocks/>
            <a:stCxn id="94" idx="1"/>
            <a:endCxn id="97" idx="3"/>
          </p:cNvCxnSpPr>
          <p:nvPr/>
        </p:nvCxnSpPr>
        <p:spPr>
          <a:xfrm flipH="1">
            <a:off x="7085010" y="3340526"/>
            <a:ext cx="1366713" cy="3829"/>
          </a:xfrm>
          <a:prstGeom prst="straightConnector1">
            <a:avLst/>
          </a:prstGeom>
          <a:noFill/>
          <a:ln w="12700" cap="flat" cmpd="sng" algn="ctr">
            <a:solidFill>
              <a:srgbClr val="4472C4"/>
            </a:solidFill>
            <a:prstDash val="solid"/>
            <a:miter lim="800000"/>
            <a:tailEnd type="triangle"/>
          </a:ln>
          <a:effectLst/>
        </p:spPr>
      </p:cxnSp>
      <p:sp>
        <p:nvSpPr>
          <p:cNvPr id="109" name="Rectangle 108">
            <a:extLst>
              <a:ext uri="{FF2B5EF4-FFF2-40B4-BE49-F238E27FC236}">
                <a16:creationId xmlns:a16="http://schemas.microsoft.com/office/drawing/2014/main" id="{DB50888A-98B7-3000-06BA-24344385936B}"/>
              </a:ext>
            </a:extLst>
          </p:cNvPr>
          <p:cNvSpPr/>
          <p:nvPr/>
        </p:nvSpPr>
        <p:spPr>
          <a:xfrm>
            <a:off x="0" y="1013708"/>
            <a:ext cx="933605" cy="5357004"/>
          </a:xfrm>
          <a:prstGeom prst="rect">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50432D6B-8689-4897-1B5F-4A725F4F381B}"/>
              </a:ext>
            </a:extLst>
          </p:cNvPr>
          <p:cNvSpPr txBox="1"/>
          <p:nvPr/>
        </p:nvSpPr>
        <p:spPr>
          <a:xfrm>
            <a:off x="47832" y="1152263"/>
            <a:ext cx="765338" cy="461665"/>
          </a:xfrm>
          <a:prstGeom prst="rect">
            <a:avLst/>
          </a:prstGeom>
          <a:noFill/>
        </p:spPr>
        <p:txBody>
          <a:bodyPr wrap="none" rtlCol="0">
            <a:spAutoFit/>
          </a:bodyPr>
          <a:lstStyle/>
          <a:p>
            <a:pPr algn="ctr"/>
            <a:r>
              <a:rPr lang="en-US" sz="1200" dirty="0">
                <a:solidFill>
                  <a:prstClr val="black"/>
                </a:solidFill>
                <a:latin typeface="Calibri" panose="020F0502020204030204"/>
              </a:rPr>
              <a:t>DATA</a:t>
            </a:r>
          </a:p>
          <a:p>
            <a:pPr algn="ctr"/>
            <a:r>
              <a:rPr lang="en-US" sz="1200" dirty="0">
                <a:solidFill>
                  <a:prstClr val="black"/>
                </a:solidFill>
                <a:latin typeface="Calibri" panose="020F0502020204030204"/>
              </a:rPr>
              <a:t>SOURCES</a:t>
            </a:r>
          </a:p>
        </p:txBody>
      </p:sp>
      <p:grpSp>
        <p:nvGrpSpPr>
          <p:cNvPr id="111" name="Group 110">
            <a:extLst>
              <a:ext uri="{FF2B5EF4-FFF2-40B4-BE49-F238E27FC236}">
                <a16:creationId xmlns:a16="http://schemas.microsoft.com/office/drawing/2014/main" id="{49917E3A-FF39-A6CF-48A0-2691DD4EC479}"/>
              </a:ext>
            </a:extLst>
          </p:cNvPr>
          <p:cNvGrpSpPr/>
          <p:nvPr/>
        </p:nvGrpSpPr>
        <p:grpSpPr>
          <a:xfrm>
            <a:off x="40547" y="1898968"/>
            <a:ext cx="772969" cy="726226"/>
            <a:chOff x="40547" y="1592626"/>
            <a:chExt cx="772969" cy="726226"/>
          </a:xfrm>
        </p:grpSpPr>
        <p:pic>
          <p:nvPicPr>
            <p:cNvPr id="113" name="Graphic 112" descr="Database with solid fill">
              <a:extLst>
                <a:ext uri="{FF2B5EF4-FFF2-40B4-BE49-F238E27FC236}">
                  <a16:creationId xmlns:a16="http://schemas.microsoft.com/office/drawing/2014/main" id="{FA3C8194-C1F5-D924-454C-5AB71A4C004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89208" y="1592626"/>
              <a:ext cx="475648" cy="475648"/>
            </a:xfrm>
            <a:prstGeom prst="rect">
              <a:avLst/>
            </a:prstGeom>
          </p:spPr>
        </p:pic>
        <p:sp>
          <p:nvSpPr>
            <p:cNvPr id="114" name="TextBox 113">
              <a:extLst>
                <a:ext uri="{FF2B5EF4-FFF2-40B4-BE49-F238E27FC236}">
                  <a16:creationId xmlns:a16="http://schemas.microsoft.com/office/drawing/2014/main" id="{CDA72B1A-5B33-CC89-FD7D-E6CCB7B89B50}"/>
                </a:ext>
              </a:extLst>
            </p:cNvPr>
            <p:cNvSpPr txBox="1"/>
            <p:nvPr/>
          </p:nvSpPr>
          <p:spPr>
            <a:xfrm>
              <a:off x="40547" y="2057242"/>
              <a:ext cx="772969" cy="261610"/>
            </a:xfrm>
            <a:prstGeom prst="rect">
              <a:avLst/>
            </a:prstGeom>
            <a:noFill/>
          </p:spPr>
          <p:txBody>
            <a:bodyPr wrap="none" rtlCol="0">
              <a:spAutoFit/>
            </a:bodyPr>
            <a:lstStyle/>
            <a:p>
              <a:pPr algn="ctr"/>
              <a:r>
                <a:rPr lang="en-US" sz="1100" dirty="0">
                  <a:solidFill>
                    <a:prstClr val="black"/>
                  </a:solidFill>
                  <a:latin typeface="Calibri" panose="020F0502020204030204"/>
                </a:rPr>
                <a:t>Databases</a:t>
              </a:r>
              <a:endParaRPr lang="en-US" sz="1100" b="1" dirty="0">
                <a:solidFill>
                  <a:prstClr val="black"/>
                </a:solidFill>
                <a:latin typeface="Calibri" panose="020F0502020204030204"/>
              </a:endParaRPr>
            </a:p>
          </p:txBody>
        </p:sp>
      </p:grpSp>
      <p:grpSp>
        <p:nvGrpSpPr>
          <p:cNvPr id="115" name="Group 114">
            <a:extLst>
              <a:ext uri="{FF2B5EF4-FFF2-40B4-BE49-F238E27FC236}">
                <a16:creationId xmlns:a16="http://schemas.microsoft.com/office/drawing/2014/main" id="{A4241A42-E75B-51A2-18EB-5005B80FBEDC}"/>
              </a:ext>
            </a:extLst>
          </p:cNvPr>
          <p:cNvGrpSpPr/>
          <p:nvPr/>
        </p:nvGrpSpPr>
        <p:grpSpPr>
          <a:xfrm>
            <a:off x="189208" y="2856624"/>
            <a:ext cx="475648" cy="726226"/>
            <a:chOff x="189208" y="1592626"/>
            <a:chExt cx="475648" cy="726226"/>
          </a:xfrm>
        </p:grpSpPr>
        <p:pic>
          <p:nvPicPr>
            <p:cNvPr id="116" name="Graphic 115" descr="Monitor with solid fill">
              <a:extLst>
                <a:ext uri="{FF2B5EF4-FFF2-40B4-BE49-F238E27FC236}">
                  <a16:creationId xmlns:a16="http://schemas.microsoft.com/office/drawing/2014/main" id="{1F65F866-52B8-00DE-0FAD-91B86FB60EB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189208" y="1592626"/>
              <a:ext cx="475648" cy="475648"/>
            </a:xfrm>
            <a:prstGeom prst="rect">
              <a:avLst/>
            </a:prstGeom>
          </p:spPr>
        </p:pic>
        <p:sp>
          <p:nvSpPr>
            <p:cNvPr id="117" name="TextBox 116">
              <a:extLst>
                <a:ext uri="{FF2B5EF4-FFF2-40B4-BE49-F238E27FC236}">
                  <a16:creationId xmlns:a16="http://schemas.microsoft.com/office/drawing/2014/main" id="{1F6ABECC-22F0-700F-EF3B-106D5C934AF5}"/>
                </a:ext>
              </a:extLst>
            </p:cNvPr>
            <p:cNvSpPr txBox="1"/>
            <p:nvPr/>
          </p:nvSpPr>
          <p:spPr>
            <a:xfrm>
              <a:off x="192832" y="2057242"/>
              <a:ext cx="468398" cy="261610"/>
            </a:xfrm>
            <a:prstGeom prst="rect">
              <a:avLst/>
            </a:prstGeom>
            <a:noFill/>
          </p:spPr>
          <p:txBody>
            <a:bodyPr wrap="none" rtlCol="0">
              <a:spAutoFit/>
            </a:bodyPr>
            <a:lstStyle/>
            <a:p>
              <a:pPr algn="ctr"/>
              <a:r>
                <a:rPr lang="en-US" sz="1100" dirty="0">
                  <a:solidFill>
                    <a:prstClr val="black"/>
                  </a:solidFill>
                  <a:latin typeface="Calibri" panose="020F0502020204030204"/>
                </a:rPr>
                <a:t>Apps</a:t>
              </a:r>
              <a:endParaRPr lang="en-US" sz="1100" b="1" dirty="0">
                <a:solidFill>
                  <a:prstClr val="black"/>
                </a:solidFill>
                <a:latin typeface="Calibri" panose="020F0502020204030204"/>
              </a:endParaRPr>
            </a:p>
          </p:txBody>
        </p:sp>
      </p:grpSp>
      <p:grpSp>
        <p:nvGrpSpPr>
          <p:cNvPr id="118" name="Group 117">
            <a:extLst>
              <a:ext uri="{FF2B5EF4-FFF2-40B4-BE49-F238E27FC236}">
                <a16:creationId xmlns:a16="http://schemas.microsoft.com/office/drawing/2014/main" id="{778AB4F6-CB19-AC37-48D8-9FC1A2732845}"/>
              </a:ext>
            </a:extLst>
          </p:cNvPr>
          <p:cNvGrpSpPr/>
          <p:nvPr/>
        </p:nvGrpSpPr>
        <p:grpSpPr>
          <a:xfrm>
            <a:off x="186807" y="3892264"/>
            <a:ext cx="475648" cy="726226"/>
            <a:chOff x="189208" y="1592626"/>
            <a:chExt cx="475648" cy="726226"/>
          </a:xfrm>
        </p:grpSpPr>
        <p:pic>
          <p:nvPicPr>
            <p:cNvPr id="119" name="Graphic 118" descr="Paper with solid fill">
              <a:extLst>
                <a:ext uri="{FF2B5EF4-FFF2-40B4-BE49-F238E27FC236}">
                  <a16:creationId xmlns:a16="http://schemas.microsoft.com/office/drawing/2014/main" id="{85F9B7A9-943C-2F10-4B3D-9216B81624F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a:stretch/>
          </p:blipFill>
          <p:spPr>
            <a:xfrm>
              <a:off x="189208" y="1592626"/>
              <a:ext cx="475648" cy="475648"/>
            </a:xfrm>
            <a:prstGeom prst="rect">
              <a:avLst/>
            </a:prstGeom>
          </p:spPr>
        </p:pic>
        <p:sp>
          <p:nvSpPr>
            <p:cNvPr id="120" name="TextBox 119">
              <a:extLst>
                <a:ext uri="{FF2B5EF4-FFF2-40B4-BE49-F238E27FC236}">
                  <a16:creationId xmlns:a16="http://schemas.microsoft.com/office/drawing/2014/main" id="{BF8DDA94-619A-47AF-3B46-78B8214C68D4}"/>
                </a:ext>
              </a:extLst>
            </p:cNvPr>
            <p:cNvSpPr txBox="1"/>
            <p:nvPr/>
          </p:nvSpPr>
          <p:spPr>
            <a:xfrm>
              <a:off x="208062" y="2057242"/>
              <a:ext cx="437940" cy="261610"/>
            </a:xfrm>
            <a:prstGeom prst="rect">
              <a:avLst/>
            </a:prstGeom>
            <a:noFill/>
          </p:spPr>
          <p:txBody>
            <a:bodyPr wrap="none" rtlCol="0">
              <a:spAutoFit/>
            </a:bodyPr>
            <a:lstStyle/>
            <a:p>
              <a:pPr algn="ctr"/>
              <a:r>
                <a:rPr lang="en-US" sz="1100" dirty="0">
                  <a:solidFill>
                    <a:prstClr val="black"/>
                  </a:solidFill>
                  <a:latin typeface="Calibri" panose="020F0502020204030204"/>
                </a:rPr>
                <a:t>Files</a:t>
              </a:r>
              <a:endParaRPr lang="en-US" sz="1100" b="1" dirty="0">
                <a:solidFill>
                  <a:prstClr val="black"/>
                </a:solidFill>
                <a:latin typeface="Calibri" panose="020F0502020204030204"/>
              </a:endParaRPr>
            </a:p>
          </p:txBody>
        </p:sp>
      </p:grpSp>
      <p:sp>
        <p:nvSpPr>
          <p:cNvPr id="121" name="Rectangle 120">
            <a:extLst>
              <a:ext uri="{FF2B5EF4-FFF2-40B4-BE49-F238E27FC236}">
                <a16:creationId xmlns:a16="http://schemas.microsoft.com/office/drawing/2014/main" id="{73BE6D83-6BED-6435-2A5C-B0BA838CF086}"/>
              </a:ext>
            </a:extLst>
          </p:cNvPr>
          <p:cNvSpPr/>
          <p:nvPr/>
        </p:nvSpPr>
        <p:spPr>
          <a:xfrm>
            <a:off x="11281399" y="1013708"/>
            <a:ext cx="933605" cy="5357004"/>
          </a:xfrm>
          <a:prstGeom prst="rect">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TextBox 121">
            <a:extLst>
              <a:ext uri="{FF2B5EF4-FFF2-40B4-BE49-F238E27FC236}">
                <a16:creationId xmlns:a16="http://schemas.microsoft.com/office/drawing/2014/main" id="{AEA263CD-3EF6-E335-DCB0-CA8057E99030}"/>
              </a:ext>
            </a:extLst>
          </p:cNvPr>
          <p:cNvSpPr txBox="1"/>
          <p:nvPr/>
        </p:nvSpPr>
        <p:spPr>
          <a:xfrm>
            <a:off x="11250406" y="1155818"/>
            <a:ext cx="995594" cy="276999"/>
          </a:xfrm>
          <a:prstGeom prst="rect">
            <a:avLst/>
          </a:prstGeom>
          <a:noFill/>
        </p:spPr>
        <p:txBody>
          <a:bodyPr wrap="none" rtlCol="0">
            <a:spAutoFit/>
          </a:bodyPr>
          <a:lstStyle/>
          <a:p>
            <a:pPr algn="ctr"/>
            <a:r>
              <a:rPr lang="en-US" sz="1200" dirty="0">
                <a:solidFill>
                  <a:prstClr val="black"/>
                </a:solidFill>
                <a:latin typeface="Calibri" panose="020F0502020204030204"/>
              </a:rPr>
              <a:t>CONSUMERS</a:t>
            </a:r>
          </a:p>
        </p:txBody>
      </p:sp>
      <p:grpSp>
        <p:nvGrpSpPr>
          <p:cNvPr id="123" name="Group 122">
            <a:extLst>
              <a:ext uri="{FF2B5EF4-FFF2-40B4-BE49-F238E27FC236}">
                <a16:creationId xmlns:a16="http://schemas.microsoft.com/office/drawing/2014/main" id="{80BFDEAC-91FB-8794-1B61-1ED2B8214747}"/>
              </a:ext>
            </a:extLst>
          </p:cNvPr>
          <p:cNvGrpSpPr/>
          <p:nvPr/>
        </p:nvGrpSpPr>
        <p:grpSpPr>
          <a:xfrm>
            <a:off x="11471411" y="3105208"/>
            <a:ext cx="577402" cy="726226"/>
            <a:chOff x="138331" y="1592626"/>
            <a:chExt cx="577402" cy="726226"/>
          </a:xfrm>
        </p:grpSpPr>
        <p:pic>
          <p:nvPicPr>
            <p:cNvPr id="124" name="Graphic 123" descr="Users with solid fill">
              <a:extLst>
                <a:ext uri="{FF2B5EF4-FFF2-40B4-BE49-F238E27FC236}">
                  <a16:creationId xmlns:a16="http://schemas.microsoft.com/office/drawing/2014/main" id="{DDD8C9F9-5EF7-19C5-940D-ADF32A80606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a:stretch/>
          </p:blipFill>
          <p:spPr>
            <a:xfrm>
              <a:off x="189208" y="1592626"/>
              <a:ext cx="475648" cy="475648"/>
            </a:xfrm>
            <a:prstGeom prst="rect">
              <a:avLst/>
            </a:prstGeom>
          </p:spPr>
        </p:pic>
        <p:sp>
          <p:nvSpPr>
            <p:cNvPr id="125" name="TextBox 124">
              <a:extLst>
                <a:ext uri="{FF2B5EF4-FFF2-40B4-BE49-F238E27FC236}">
                  <a16:creationId xmlns:a16="http://schemas.microsoft.com/office/drawing/2014/main" id="{2F8F77A2-1B72-8884-79F3-6DAF3560F58F}"/>
                </a:ext>
              </a:extLst>
            </p:cNvPr>
            <p:cNvSpPr txBox="1"/>
            <p:nvPr/>
          </p:nvSpPr>
          <p:spPr>
            <a:xfrm>
              <a:off x="138331" y="2057242"/>
              <a:ext cx="577402" cy="261610"/>
            </a:xfrm>
            <a:prstGeom prst="rect">
              <a:avLst/>
            </a:prstGeom>
            <a:noFill/>
          </p:spPr>
          <p:txBody>
            <a:bodyPr wrap="none" rtlCol="0">
              <a:spAutoFit/>
            </a:bodyPr>
            <a:lstStyle/>
            <a:p>
              <a:pPr algn="ctr"/>
              <a:r>
                <a:rPr lang="en-US" sz="1100" dirty="0">
                  <a:solidFill>
                    <a:prstClr val="black"/>
                  </a:solidFill>
                  <a:latin typeface="Calibri" panose="020F0502020204030204"/>
                </a:rPr>
                <a:t>Agents</a:t>
              </a:r>
              <a:endParaRPr lang="en-US" sz="1100" b="1" dirty="0">
                <a:solidFill>
                  <a:prstClr val="black"/>
                </a:solidFill>
                <a:latin typeface="Calibri" panose="020F0502020204030204"/>
              </a:endParaRPr>
            </a:p>
          </p:txBody>
        </p:sp>
      </p:grpSp>
      <p:cxnSp>
        <p:nvCxnSpPr>
          <p:cNvPr id="126" name="Connector: Elbow 47">
            <a:extLst>
              <a:ext uri="{FF2B5EF4-FFF2-40B4-BE49-F238E27FC236}">
                <a16:creationId xmlns:a16="http://schemas.microsoft.com/office/drawing/2014/main" id="{1B4DD22B-3974-C1C0-0A87-63BEB087A3C9}"/>
              </a:ext>
            </a:extLst>
          </p:cNvPr>
          <p:cNvCxnSpPr>
            <a:cxnSpLocks/>
            <a:stCxn id="124" idx="1"/>
            <a:endCxn id="100" idx="3"/>
          </p:cNvCxnSpPr>
          <p:nvPr/>
        </p:nvCxnSpPr>
        <p:spPr>
          <a:xfrm flipH="1">
            <a:off x="10478050" y="3343032"/>
            <a:ext cx="1044238" cy="1260"/>
          </a:xfrm>
          <a:prstGeom prst="straightConnector1">
            <a:avLst/>
          </a:prstGeom>
          <a:noFill/>
          <a:ln w="12700" cap="flat" cmpd="sng" algn="ctr">
            <a:solidFill>
              <a:srgbClr val="4472C4"/>
            </a:solidFill>
            <a:prstDash val="solid"/>
            <a:miter lim="800000"/>
            <a:tailEnd type="triangle"/>
          </a:ln>
          <a:effectLst/>
        </p:spPr>
      </p:cxnSp>
      <p:pic>
        <p:nvPicPr>
          <p:cNvPr id="127" name="Graphic 126">
            <a:extLst>
              <a:ext uri="{FF2B5EF4-FFF2-40B4-BE49-F238E27FC236}">
                <a16:creationId xmlns:a16="http://schemas.microsoft.com/office/drawing/2014/main" id="{E394A953-4F51-9357-D15B-B650962E69C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277073" y="1174513"/>
            <a:ext cx="557796" cy="557796"/>
          </a:xfrm>
          <a:prstGeom prst="rect">
            <a:avLst/>
          </a:prstGeom>
        </p:spPr>
      </p:pic>
    </p:spTree>
    <p:extLst>
      <p:ext uri="{BB962C8B-B14F-4D97-AF65-F5344CB8AC3E}">
        <p14:creationId xmlns:p14="http://schemas.microsoft.com/office/powerpoint/2010/main" val="1202072964"/>
      </p:ext>
    </p:extLst>
  </p:cSld>
  <p:clrMapOvr>
    <a:masterClrMapping/>
  </p:clrMapOvr>
  <p:transition>
    <p:fade/>
  </p:transition>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FF08-7FB8-1DB3-26BD-99845E528C91}"/>
              </a:ext>
            </a:extLst>
          </p:cNvPr>
          <p:cNvSpPr>
            <a:spLocks noGrp="1"/>
          </p:cNvSpPr>
          <p:nvPr>
            <p:ph type="title"/>
          </p:nvPr>
        </p:nvSpPr>
        <p:spPr>
          <a:xfrm>
            <a:off x="588263" y="2425541"/>
            <a:ext cx="4167887" cy="1107996"/>
          </a:xfrm>
        </p:spPr>
        <p:txBody>
          <a:bodyPr wrap="square" anchor="b">
            <a:normAutofit/>
          </a:bodyPr>
          <a:lstStyle/>
          <a:p>
            <a:r>
              <a:rPr lang="en-US" dirty="0"/>
              <a:t>Where to Start</a:t>
            </a:r>
          </a:p>
        </p:txBody>
      </p:sp>
      <p:sp>
        <p:nvSpPr>
          <p:cNvPr id="3" name="Text Placeholder 2">
            <a:extLst>
              <a:ext uri="{FF2B5EF4-FFF2-40B4-BE49-F238E27FC236}">
                <a16:creationId xmlns:a16="http://schemas.microsoft.com/office/drawing/2014/main" id="{0D1683A7-79D5-AE22-B6F3-D9F56504CBAE}"/>
              </a:ext>
            </a:extLst>
          </p:cNvPr>
          <p:cNvSpPr>
            <a:spLocks noGrp="1"/>
          </p:cNvSpPr>
          <p:nvPr>
            <p:ph type="body" sz="quarter" idx="12"/>
          </p:nvPr>
        </p:nvSpPr>
        <p:spPr>
          <a:xfrm>
            <a:off x="582042" y="3962400"/>
            <a:ext cx="4164583" cy="338554"/>
          </a:xfrm>
        </p:spPr>
        <p:txBody>
          <a:bodyPr wrap="square">
            <a:normAutofit/>
          </a:bodyPr>
          <a:lstStyle/>
          <a:p>
            <a:pPr>
              <a:lnSpc>
                <a:spcPct val="90000"/>
              </a:lnSpc>
              <a:spcAft>
                <a:spcPts val="600"/>
              </a:spcAft>
            </a:pPr>
            <a:r>
              <a:rPr lang="en-US" sz="1700">
                <a:hlinkClick r:id="rId4"/>
              </a:rPr>
              <a:t>github.com/Azure/Build-Modern-AI-Apps</a:t>
            </a:r>
            <a:r>
              <a:rPr lang="en-US" sz="1700"/>
              <a:t> </a:t>
            </a:r>
          </a:p>
        </p:txBody>
      </p:sp>
    </p:spTree>
    <p:extLst>
      <p:ext uri="{BB962C8B-B14F-4D97-AF65-F5344CB8AC3E}">
        <p14:creationId xmlns:p14="http://schemas.microsoft.com/office/powerpoint/2010/main" val="110144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93424F-7E82-DE58-67E8-E68B289D7046}"/>
              </a:ext>
            </a:extLst>
          </p:cNvPr>
          <p:cNvSpPr>
            <a:spLocks noGrp="1"/>
          </p:cNvSpPr>
          <p:nvPr>
            <p:ph type="title"/>
          </p:nvPr>
        </p:nvSpPr>
        <p:spPr/>
        <p:txBody>
          <a:bodyPr/>
          <a:lstStyle/>
          <a:p>
            <a:r>
              <a:rPr lang="en-US" dirty="0"/>
              <a:t>Sample PowerShell install command</a:t>
            </a:r>
          </a:p>
        </p:txBody>
      </p:sp>
      <p:sp>
        <p:nvSpPr>
          <p:cNvPr id="5" name="Content Placeholder 4">
            <a:extLst>
              <a:ext uri="{FF2B5EF4-FFF2-40B4-BE49-F238E27FC236}">
                <a16:creationId xmlns:a16="http://schemas.microsoft.com/office/drawing/2014/main" id="{68559F30-17C5-6831-45A0-C129BE138A43}"/>
              </a:ext>
            </a:extLst>
          </p:cNvPr>
          <p:cNvSpPr>
            <a:spLocks noGrp="1"/>
          </p:cNvSpPr>
          <p:nvPr>
            <p:ph sz="quarter" idx="10"/>
          </p:nvPr>
        </p:nvSpPr>
        <p:spPr>
          <a:xfrm>
            <a:off x="584200" y="1435100"/>
            <a:ext cx="11018838" cy="1465016"/>
          </a:xfrm>
        </p:spPr>
        <p:txBody>
          <a:bodyPr/>
          <a:lstStyle/>
          <a:p>
            <a:pPr marL="0" indent="0">
              <a:buNone/>
            </a:pPr>
            <a:r>
              <a:rPr lang="en-US" dirty="0">
                <a:latin typeface="Consolas" panose="020B0609020204030204" pitchFamily="49" charset="0"/>
              </a:rPr>
              <a:t>./scripts/Unified-Deploy.ps1 -</a:t>
            </a:r>
            <a:r>
              <a:rPr lang="en-US" dirty="0" err="1">
                <a:latin typeface="Consolas" panose="020B0609020204030204" pitchFamily="49" charset="0"/>
              </a:rPr>
              <a:t>resourceGroup</a:t>
            </a:r>
            <a:r>
              <a:rPr lang="en-US" dirty="0">
                <a:latin typeface="Consolas" panose="020B0609020204030204" pitchFamily="49" charset="0"/>
              </a:rPr>
              <a:t> &lt;</a:t>
            </a:r>
            <a:r>
              <a:rPr lang="en-US" dirty="0" err="1">
                <a:latin typeface="Consolas" panose="020B0609020204030204" pitchFamily="49" charset="0"/>
              </a:rPr>
              <a:t>rg</a:t>
            </a:r>
            <a:r>
              <a:rPr lang="en-US" dirty="0">
                <a:latin typeface="Consolas" panose="020B0609020204030204" pitchFamily="49" charset="0"/>
              </a:rPr>
              <a:t>&gt; `</a:t>
            </a:r>
          </a:p>
          <a:p>
            <a:pPr marL="0" indent="0">
              <a:buNone/>
            </a:pPr>
            <a:r>
              <a:rPr lang="en-US" dirty="0">
                <a:latin typeface="Consolas" panose="020B0609020204030204" pitchFamily="49" charset="0"/>
              </a:rPr>
              <a:t>          -location </a:t>
            </a:r>
            <a:r>
              <a:rPr lang="en-US" dirty="0" err="1">
                <a:latin typeface="Consolas" panose="020B0609020204030204" pitchFamily="49" charset="0"/>
              </a:rPr>
              <a:t>eastus</a:t>
            </a:r>
            <a:r>
              <a:rPr lang="en-US" dirty="0">
                <a:latin typeface="Consolas" panose="020B0609020204030204" pitchFamily="49" charset="0"/>
              </a:rPr>
              <a:t> `</a:t>
            </a:r>
          </a:p>
          <a:p>
            <a:pPr marL="0" indent="0">
              <a:buNone/>
            </a:pPr>
            <a:r>
              <a:rPr lang="en-US" dirty="0">
                <a:latin typeface="Consolas" panose="020B0609020204030204" pitchFamily="49" charset="0"/>
              </a:rPr>
              <a:t>          -subscription &lt;subscription id&gt; `</a:t>
            </a:r>
          </a:p>
        </p:txBody>
      </p:sp>
      <p:sp>
        <p:nvSpPr>
          <p:cNvPr id="7" name="Content Placeholder 4">
            <a:extLst>
              <a:ext uri="{FF2B5EF4-FFF2-40B4-BE49-F238E27FC236}">
                <a16:creationId xmlns:a16="http://schemas.microsoft.com/office/drawing/2014/main" id="{4C3F7729-EFF9-FDAE-A838-B79473B6E1B8}"/>
              </a:ext>
            </a:extLst>
          </p:cNvPr>
          <p:cNvSpPr txBox="1">
            <a:spLocks/>
          </p:cNvSpPr>
          <p:nvPr/>
        </p:nvSpPr>
        <p:spPr>
          <a:xfrm>
            <a:off x="2538942" y="4142756"/>
            <a:ext cx="8511674" cy="104274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Segoe UI" panose="020B0502040204020203" pitchFamily="34" charset="0"/>
              </a:rPr>
              <a:t>-</a:t>
            </a:r>
            <a:r>
              <a:rPr kumimoji="0" lang="en-US" sz="2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Segoe UI" panose="020B0502040204020203" pitchFamily="34" charset="0"/>
              </a:rPr>
              <a:t>openAiEmbeddingsDeployment</a:t>
            </a: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Segoe UI" panose="020B0502040204020203" pitchFamily="34" charset="0"/>
              </a:rPr>
              <a:t> embeddings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Segoe UI" panose="020B0502040204020203" pitchFamily="34" charset="0"/>
              </a:rPr>
              <a:t>-</a:t>
            </a:r>
            <a:r>
              <a:rPr kumimoji="0" lang="en-US" sz="2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Segoe UI" panose="020B0502040204020203" pitchFamily="34" charset="0"/>
              </a:rPr>
              <a:t>deployAks</a:t>
            </a: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Segoe UI" panose="020B0502040204020203" pitchFamily="34" charset="0"/>
              </a:rPr>
              <a:t> 1</a:t>
            </a:r>
          </a:p>
        </p:txBody>
      </p:sp>
      <p:sp>
        <p:nvSpPr>
          <p:cNvPr id="9" name="TextBox 8">
            <a:extLst>
              <a:ext uri="{FF2B5EF4-FFF2-40B4-BE49-F238E27FC236}">
                <a16:creationId xmlns:a16="http://schemas.microsoft.com/office/drawing/2014/main" id="{7A8276C3-5837-1EBD-3D14-73DEBC0D8697}"/>
              </a:ext>
            </a:extLst>
          </p:cNvPr>
          <p:cNvSpPr txBox="1"/>
          <p:nvPr/>
        </p:nvSpPr>
        <p:spPr>
          <a:xfrm>
            <a:off x="494260" y="2810099"/>
            <a:ext cx="10466416"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openAiName</a:t>
            </a: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&lt;open ai account&gt;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openAiRg</a:t>
            </a: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&lt;open ai resource group&gt;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openAiCompletionsDeployment</a:t>
            </a: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completions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28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openAiEmbeddingsDeployment</a:t>
            </a:r>
            <a:r>
              <a:rPr kumimoji="0" lang="en-US" sz="28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embeddings</a:t>
            </a:r>
            <a:endParaRPr kumimoji="0" lang="en-US" sz="28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0147352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BC5DC4F-F1DD-4FEC-B83F-1ECF2A7CBFB7}"/>
              </a:ext>
            </a:extLst>
          </p:cNvPr>
          <p:cNvSpPr>
            <a:spLocks noGrp="1"/>
          </p:cNvSpPr>
          <p:nvPr>
            <p:ph type="title"/>
          </p:nvPr>
        </p:nvSpPr>
        <p:spPr>
          <a:xfrm>
            <a:off x="585216" y="3033223"/>
            <a:ext cx="9144000" cy="498598"/>
          </a:xfrm>
        </p:spPr>
        <p:txBody>
          <a:bodyPr wrap="square" anchor="b">
            <a:normAutofit/>
          </a:bodyPr>
          <a:lstStyle/>
          <a:p>
            <a:r>
              <a:rPr lang="en-US" dirty="0"/>
              <a:t>What gets deployed</a:t>
            </a:r>
          </a:p>
        </p:txBody>
      </p:sp>
      <p:sp>
        <p:nvSpPr>
          <p:cNvPr id="17" name="Text Placeholder 2">
            <a:extLst>
              <a:ext uri="{FF2B5EF4-FFF2-40B4-BE49-F238E27FC236}">
                <a16:creationId xmlns:a16="http://schemas.microsoft.com/office/drawing/2014/main" id="{48543E80-3996-3DAF-9BEA-B82B5B554FDC}"/>
              </a:ext>
            </a:extLst>
          </p:cNvPr>
          <p:cNvSpPr>
            <a:spLocks noGrp="1"/>
          </p:cNvSpPr>
          <p:nvPr>
            <p:ph type="body" sz="quarter" idx="12"/>
          </p:nvPr>
        </p:nvSpPr>
        <p:spPr>
          <a:xfrm>
            <a:off x="585216" y="3977319"/>
            <a:ext cx="9144000" cy="338554"/>
          </a:xfrm>
        </p:spPr>
        <p:txBody>
          <a:bodyPr/>
          <a:lstStyle/>
          <a:p>
            <a:endParaRPr lang="en-US"/>
          </a:p>
        </p:txBody>
      </p:sp>
    </p:spTree>
    <p:extLst>
      <p:ext uri="{BB962C8B-B14F-4D97-AF65-F5344CB8AC3E}">
        <p14:creationId xmlns:p14="http://schemas.microsoft.com/office/powerpoint/2010/main" val="308091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5AA4-8AB5-F26E-7242-0C549C410A5F}"/>
              </a:ext>
            </a:extLst>
          </p:cNvPr>
          <p:cNvSpPr>
            <a:spLocks noGrp="1"/>
          </p:cNvSpPr>
          <p:nvPr>
            <p:ph type="title"/>
          </p:nvPr>
        </p:nvSpPr>
        <p:spPr/>
        <p:txBody>
          <a:bodyPr/>
          <a:lstStyle/>
          <a:p>
            <a:r>
              <a:rPr lang="en-US"/>
              <a:t>Meet the lightweight Kernel of Semantic Kernel.</a:t>
            </a:r>
          </a:p>
        </p:txBody>
      </p:sp>
      <p:sp>
        <p:nvSpPr>
          <p:cNvPr id="4" name="TextBox 3">
            <a:extLst>
              <a:ext uri="{FF2B5EF4-FFF2-40B4-BE49-F238E27FC236}">
                <a16:creationId xmlns:a16="http://schemas.microsoft.com/office/drawing/2014/main" id="{059B0FC7-858E-0B56-516E-2BD47960DEA6}"/>
              </a:ext>
            </a:extLst>
          </p:cNvPr>
          <p:cNvSpPr txBox="1"/>
          <p:nvPr/>
        </p:nvSpPr>
        <p:spPr>
          <a:xfrm>
            <a:off x="9923489" y="1798820"/>
            <a:ext cx="65" cy="307777"/>
          </a:xfrm>
          <a:prstGeom prst="rect">
            <a:avLst/>
          </a:prstGeom>
          <a:noFill/>
        </p:spPr>
        <p:txBody>
          <a:bodyPr wrap="none" lIns="0" tIns="0" rIns="0" bIns="0" rtlCol="0">
            <a:spAutoFit/>
          </a:bodyPr>
          <a:lstStyle/>
          <a:p>
            <a:pPr algn="l"/>
            <a:endParaRPr lang="en-US" sz="2000"/>
          </a:p>
        </p:txBody>
      </p:sp>
      <p:grpSp>
        <p:nvGrpSpPr>
          <p:cNvPr id="3" name="Group 2">
            <a:extLst>
              <a:ext uri="{FF2B5EF4-FFF2-40B4-BE49-F238E27FC236}">
                <a16:creationId xmlns:a16="http://schemas.microsoft.com/office/drawing/2014/main" id="{8DC5FE2B-A9C1-4916-AC08-9C6B730943E5}"/>
              </a:ext>
            </a:extLst>
          </p:cNvPr>
          <p:cNvGrpSpPr/>
          <p:nvPr/>
        </p:nvGrpSpPr>
        <p:grpSpPr>
          <a:xfrm>
            <a:off x="908515" y="2386934"/>
            <a:ext cx="5565641" cy="2996489"/>
            <a:chOff x="908515" y="2386934"/>
            <a:chExt cx="5565641" cy="2996489"/>
          </a:xfrm>
        </p:grpSpPr>
        <p:sp>
          <p:nvSpPr>
            <p:cNvPr id="21" name="Cube 20">
              <a:extLst>
                <a:ext uri="{FF2B5EF4-FFF2-40B4-BE49-F238E27FC236}">
                  <a16:creationId xmlns:a16="http://schemas.microsoft.com/office/drawing/2014/main" id="{324C5186-25BF-29A8-B695-A19C8F94704D}"/>
                </a:ext>
              </a:extLst>
            </p:cNvPr>
            <p:cNvSpPr/>
            <p:nvPr/>
          </p:nvSpPr>
          <p:spPr bwMode="auto">
            <a:xfrm>
              <a:off x="1445853" y="4207270"/>
              <a:ext cx="1414132" cy="1176153"/>
            </a:xfrm>
            <a:prstGeom prst="cube">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000000"/>
                  </a:solidFill>
                  <a:ea typeface="Segoe UI" pitchFamily="34" charset="0"/>
                  <a:cs typeface="Segoe UI" pitchFamily="34" charset="0"/>
                </a:rPr>
                <a:t> </a:t>
              </a:r>
            </a:p>
            <a:p>
              <a:pPr algn="l" defTabSz="932472" fontAlgn="base">
                <a:spcBef>
                  <a:spcPct val="0"/>
                </a:spcBef>
                <a:spcAft>
                  <a:spcPct val="0"/>
                </a:spcAft>
              </a:pPr>
              <a:r>
                <a:rPr lang="en-US" sz="2000">
                  <a:solidFill>
                    <a:srgbClr val="000000"/>
                  </a:solidFill>
                  <a:ea typeface="Segoe UI" pitchFamily="34" charset="0"/>
                  <a:cs typeface="Segoe UI" pitchFamily="34" charset="0"/>
                </a:rPr>
                <a:t>       </a:t>
              </a:r>
              <a:r>
                <a:rPr lang="en-US" sz="2000">
                  <a:solidFill>
                    <a:schemeClr val="tx1"/>
                  </a:solidFill>
                  <a:ea typeface="Segoe UI" pitchFamily="34" charset="0"/>
                  <a:cs typeface="Segoe UI" pitchFamily="34" charset="0"/>
                </a:rPr>
                <a:t>ernel</a:t>
              </a:r>
            </a:p>
          </p:txBody>
        </p:sp>
        <p:sp>
          <p:nvSpPr>
            <p:cNvPr id="32" name="Rectangle 31">
              <a:extLst>
                <a:ext uri="{FF2B5EF4-FFF2-40B4-BE49-F238E27FC236}">
                  <a16:creationId xmlns:a16="http://schemas.microsoft.com/office/drawing/2014/main" id="{FF3AC305-7AED-30A2-3796-89268957F4DF}"/>
                </a:ext>
              </a:extLst>
            </p:cNvPr>
            <p:cNvSpPr/>
            <p:nvPr/>
          </p:nvSpPr>
          <p:spPr>
            <a:xfrm>
              <a:off x="1397618" y="4447083"/>
              <a:ext cx="633507"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t>
              </a:r>
            </a:p>
          </p:txBody>
        </p:sp>
        <p:sp>
          <p:nvSpPr>
            <p:cNvPr id="41" name="TextBox 40">
              <a:extLst>
                <a:ext uri="{FF2B5EF4-FFF2-40B4-BE49-F238E27FC236}">
                  <a16:creationId xmlns:a16="http://schemas.microsoft.com/office/drawing/2014/main" id="{EFB02E16-E928-012B-105E-21F3203E70F5}"/>
                </a:ext>
              </a:extLst>
            </p:cNvPr>
            <p:cNvSpPr txBox="1"/>
            <p:nvPr/>
          </p:nvSpPr>
          <p:spPr>
            <a:xfrm>
              <a:off x="1877855" y="2546058"/>
              <a:ext cx="4596301" cy="1107996"/>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I’ve been designed to orchestrate complicated LLM AI prompts combined with native code, use multiple AI models, and use a goal-oriented approach to achieving asks.”</a:t>
              </a:r>
            </a:p>
          </p:txBody>
        </p:sp>
        <p:sp>
          <p:nvSpPr>
            <p:cNvPr id="45" name="TextBox 44">
              <a:extLst>
                <a:ext uri="{FF2B5EF4-FFF2-40B4-BE49-F238E27FC236}">
                  <a16:creationId xmlns:a16="http://schemas.microsoft.com/office/drawing/2014/main" id="{EE05843C-7E28-BB3B-8F79-8DAE24551FB1}"/>
                </a:ext>
              </a:extLst>
            </p:cNvPr>
            <p:cNvSpPr txBox="1"/>
            <p:nvPr/>
          </p:nvSpPr>
          <p:spPr>
            <a:xfrm>
              <a:off x="1522155" y="2386934"/>
              <a:ext cx="385948" cy="861774"/>
            </a:xfrm>
            <a:prstGeom prst="rect">
              <a:avLst/>
            </a:prstGeom>
            <a:noFill/>
          </p:spPr>
          <p:txBody>
            <a:bodyPr wrap="square">
              <a:spAutoFit/>
            </a:bodyPr>
            <a:lstStyle/>
            <a:p>
              <a:r>
                <a:rPr lang="en-US" sz="5000"/>
                <a:t>“</a:t>
              </a:r>
            </a:p>
          </p:txBody>
        </p:sp>
        <p:sp>
          <p:nvSpPr>
            <p:cNvPr id="47" name="TextBox 46">
              <a:extLst>
                <a:ext uri="{FF2B5EF4-FFF2-40B4-BE49-F238E27FC236}">
                  <a16:creationId xmlns:a16="http://schemas.microsoft.com/office/drawing/2014/main" id="{D30E470C-CD48-AA30-F986-5C2DA92B2B67}"/>
                </a:ext>
              </a:extLst>
            </p:cNvPr>
            <p:cNvSpPr txBox="1"/>
            <p:nvPr/>
          </p:nvSpPr>
          <p:spPr>
            <a:xfrm>
              <a:off x="908515" y="3853424"/>
              <a:ext cx="944592" cy="1015663"/>
            </a:xfrm>
            <a:prstGeom prst="rect">
              <a:avLst/>
            </a:prstGeom>
            <a:noFill/>
          </p:spPr>
          <p:txBody>
            <a:bodyPr wrap="square">
              <a:spAutoFit/>
            </a:bodyPr>
            <a:lstStyle/>
            <a:p>
              <a:r>
                <a:rPr lang="en-US" sz="6000" b="1"/>
                <a:t>👋</a:t>
              </a:r>
              <a:endParaRPr lang="en-US" sz="6000"/>
            </a:p>
          </p:txBody>
        </p:sp>
        <p:cxnSp>
          <p:nvCxnSpPr>
            <p:cNvPr id="49" name="Straight Connector 48">
              <a:extLst>
                <a:ext uri="{FF2B5EF4-FFF2-40B4-BE49-F238E27FC236}">
                  <a16:creationId xmlns:a16="http://schemas.microsoft.com/office/drawing/2014/main" id="{0384622F-B6E1-6B24-C702-F4A7DFEF78C3}"/>
                </a:ext>
              </a:extLst>
            </p:cNvPr>
            <p:cNvCxnSpPr>
              <a:cxnSpLocks/>
            </p:cNvCxnSpPr>
            <p:nvPr/>
          </p:nvCxnSpPr>
          <p:spPr>
            <a:xfrm flipV="1">
              <a:off x="2233491" y="3735334"/>
              <a:ext cx="0" cy="692510"/>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B4AF347-B438-2069-74A4-A33CF3D070EC}"/>
              </a:ext>
            </a:extLst>
          </p:cNvPr>
          <p:cNvGrpSpPr/>
          <p:nvPr/>
        </p:nvGrpSpPr>
        <p:grpSpPr>
          <a:xfrm>
            <a:off x="2759724" y="3682107"/>
            <a:ext cx="5333462" cy="2626237"/>
            <a:chOff x="2759724" y="3682107"/>
            <a:chExt cx="5333462" cy="2626237"/>
          </a:xfrm>
        </p:grpSpPr>
        <p:sp>
          <p:nvSpPr>
            <p:cNvPr id="6" name="Can 5">
              <a:extLst>
                <a:ext uri="{FF2B5EF4-FFF2-40B4-BE49-F238E27FC236}">
                  <a16:creationId xmlns:a16="http://schemas.microsoft.com/office/drawing/2014/main" id="{9AE5124E-76C4-39D5-5CF5-F91FF42D534C}"/>
                </a:ext>
              </a:extLst>
            </p:cNvPr>
            <p:cNvSpPr/>
            <p:nvPr/>
          </p:nvSpPr>
          <p:spPr bwMode="auto">
            <a:xfrm>
              <a:off x="6725809" y="5327067"/>
              <a:ext cx="1026067" cy="981277"/>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0A9DD7B9-2FB3-970A-9D40-E7214342A996}"/>
                </a:ext>
              </a:extLst>
            </p:cNvPr>
            <p:cNvSpPr txBox="1"/>
            <p:nvPr/>
          </p:nvSpPr>
          <p:spPr>
            <a:xfrm>
              <a:off x="6627662" y="5718934"/>
              <a:ext cx="1229558" cy="276999"/>
            </a:xfrm>
            <a:prstGeom prst="rect">
              <a:avLst/>
            </a:prstGeom>
            <a:noFill/>
          </p:spPr>
          <p:txBody>
            <a:bodyPr wrap="square" lIns="0" tIns="0" rIns="0" bIns="0" rtlCol="0">
              <a:spAutoFit/>
            </a:bodyPr>
            <a:lstStyle/>
            <a:p>
              <a:pPr algn="ctr"/>
              <a:r>
                <a:rPr lang="en-US" b="1"/>
                <a:t>SKILLS</a:t>
              </a:r>
            </a:p>
          </p:txBody>
        </p:sp>
        <p:sp>
          <p:nvSpPr>
            <p:cNvPr id="15" name="Multidocument 14">
              <a:extLst>
                <a:ext uri="{FF2B5EF4-FFF2-40B4-BE49-F238E27FC236}">
                  <a16:creationId xmlns:a16="http://schemas.microsoft.com/office/drawing/2014/main" id="{A9E2D2F6-5010-F5E7-20B3-54F97AF09810}"/>
                </a:ext>
              </a:extLst>
            </p:cNvPr>
            <p:cNvSpPr/>
            <p:nvPr/>
          </p:nvSpPr>
          <p:spPr bwMode="auto">
            <a:xfrm>
              <a:off x="6496391" y="3682107"/>
              <a:ext cx="1596795" cy="1066233"/>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FBD6C55D-9473-C593-0048-2E0EAC4BBFE4}"/>
                </a:ext>
              </a:extLst>
            </p:cNvPr>
            <p:cNvSpPr txBox="1"/>
            <p:nvPr/>
          </p:nvSpPr>
          <p:spPr>
            <a:xfrm>
              <a:off x="6635872" y="4079046"/>
              <a:ext cx="1075364" cy="276999"/>
            </a:xfrm>
            <a:prstGeom prst="rect">
              <a:avLst/>
            </a:prstGeom>
            <a:noFill/>
          </p:spPr>
          <p:txBody>
            <a:bodyPr wrap="square" lIns="0" tIns="0" rIns="0" bIns="0" rtlCol="0">
              <a:spAutoFit/>
            </a:bodyPr>
            <a:lstStyle/>
            <a:p>
              <a:pPr algn="ctr"/>
              <a:r>
                <a:rPr lang="en-US" b="1">
                  <a:solidFill>
                    <a:schemeClr val="bg1"/>
                  </a:solidFill>
                </a:rPr>
                <a:t>PLANNER</a:t>
              </a:r>
            </a:p>
          </p:txBody>
        </p:sp>
        <p:sp>
          <p:nvSpPr>
            <p:cNvPr id="56" name="Freeform 55">
              <a:extLst>
                <a:ext uri="{FF2B5EF4-FFF2-40B4-BE49-F238E27FC236}">
                  <a16:creationId xmlns:a16="http://schemas.microsoft.com/office/drawing/2014/main" id="{9265A63B-8B40-E0A8-8B9C-7A8A07D18838}"/>
                </a:ext>
              </a:extLst>
            </p:cNvPr>
            <p:cNvSpPr/>
            <p:nvPr/>
          </p:nvSpPr>
          <p:spPr bwMode="auto">
            <a:xfrm>
              <a:off x="2759724" y="4286250"/>
              <a:ext cx="3598680" cy="495300"/>
            </a:xfrm>
            <a:custGeom>
              <a:avLst/>
              <a:gdLst>
                <a:gd name="connsiteX0" fmla="*/ 0 w 4591050"/>
                <a:gd name="connsiteY0" fmla="*/ 495300 h 495300"/>
                <a:gd name="connsiteX1" fmla="*/ 3505200 w 4591050"/>
                <a:gd name="connsiteY1" fmla="*/ 495300 h 495300"/>
                <a:gd name="connsiteX2" fmla="*/ 3505200 w 4591050"/>
                <a:gd name="connsiteY2" fmla="*/ 0 h 495300"/>
                <a:gd name="connsiteX3" fmla="*/ 4591050 w 4591050"/>
                <a:gd name="connsiteY3" fmla="*/ 0 h 495300"/>
              </a:gdLst>
              <a:ahLst/>
              <a:cxnLst>
                <a:cxn ang="0">
                  <a:pos x="connsiteX0" y="connsiteY0"/>
                </a:cxn>
                <a:cxn ang="0">
                  <a:pos x="connsiteX1" y="connsiteY1"/>
                </a:cxn>
                <a:cxn ang="0">
                  <a:pos x="connsiteX2" y="connsiteY2"/>
                </a:cxn>
                <a:cxn ang="0">
                  <a:pos x="connsiteX3" y="connsiteY3"/>
                </a:cxn>
              </a:cxnLst>
              <a:rect l="l" t="t" r="r" b="b"/>
              <a:pathLst>
                <a:path w="4591050" h="495300">
                  <a:moveTo>
                    <a:pt x="0" y="495300"/>
                  </a:moveTo>
                  <a:lnTo>
                    <a:pt x="3505200" y="495300"/>
                  </a:lnTo>
                  <a:lnTo>
                    <a:pt x="3505200" y="0"/>
                  </a:lnTo>
                  <a:lnTo>
                    <a:pt x="4591050" y="0"/>
                  </a:lnTo>
                </a:path>
              </a:pathLst>
            </a:custGeom>
            <a:noFill/>
            <a:ln w="38100">
              <a:solidFill>
                <a:schemeClr val="accent6">
                  <a:lumMod val="40000"/>
                  <a:lumOff val="60000"/>
                </a:schemeClr>
              </a:solidFill>
              <a:prstDash val="sysDot"/>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863EA39-2341-10D7-2B21-A598EA8843C0}"/>
                </a:ext>
              </a:extLst>
            </p:cNvPr>
            <p:cNvSpPr txBox="1"/>
            <p:nvPr/>
          </p:nvSpPr>
          <p:spPr>
            <a:xfrm>
              <a:off x="3236607" y="5048562"/>
              <a:ext cx="3259784" cy="830997"/>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 take a user’s ask and generate a step-by-step plan that draws upon available skills.”</a:t>
              </a:r>
            </a:p>
          </p:txBody>
        </p:sp>
        <p:sp>
          <p:nvSpPr>
            <p:cNvPr id="58" name="TextBox 57">
              <a:extLst>
                <a:ext uri="{FF2B5EF4-FFF2-40B4-BE49-F238E27FC236}">
                  <a16:creationId xmlns:a16="http://schemas.microsoft.com/office/drawing/2014/main" id="{001ABA19-8FD1-D6CE-7E54-ADB508C7266C}"/>
                </a:ext>
              </a:extLst>
            </p:cNvPr>
            <p:cNvSpPr txBox="1"/>
            <p:nvPr/>
          </p:nvSpPr>
          <p:spPr>
            <a:xfrm>
              <a:off x="2867129" y="4902142"/>
              <a:ext cx="385948" cy="861774"/>
            </a:xfrm>
            <a:prstGeom prst="rect">
              <a:avLst/>
            </a:prstGeom>
            <a:noFill/>
          </p:spPr>
          <p:txBody>
            <a:bodyPr wrap="square">
              <a:spAutoFit/>
            </a:bodyPr>
            <a:lstStyle/>
            <a:p>
              <a:r>
                <a:rPr lang="en-US" sz="5000"/>
                <a:t>“</a:t>
              </a:r>
            </a:p>
          </p:txBody>
        </p:sp>
      </p:grpSp>
      <p:grpSp>
        <p:nvGrpSpPr>
          <p:cNvPr id="9" name="Group 8">
            <a:extLst>
              <a:ext uri="{FF2B5EF4-FFF2-40B4-BE49-F238E27FC236}">
                <a16:creationId xmlns:a16="http://schemas.microsoft.com/office/drawing/2014/main" id="{034E4633-60FF-77A8-5F79-C1C17F916B36}"/>
              </a:ext>
            </a:extLst>
          </p:cNvPr>
          <p:cNvGrpSpPr/>
          <p:nvPr/>
        </p:nvGrpSpPr>
        <p:grpSpPr>
          <a:xfrm>
            <a:off x="6924907" y="3584405"/>
            <a:ext cx="4539329" cy="2347407"/>
            <a:chOff x="6924907" y="3584405"/>
            <a:chExt cx="4539329" cy="2347407"/>
          </a:xfrm>
        </p:grpSpPr>
        <p:sp>
          <p:nvSpPr>
            <p:cNvPr id="17" name="Oval 16">
              <a:extLst>
                <a:ext uri="{FF2B5EF4-FFF2-40B4-BE49-F238E27FC236}">
                  <a16:creationId xmlns:a16="http://schemas.microsoft.com/office/drawing/2014/main" id="{02AA5D9E-216E-E4E1-1CC7-4D38778236BC}"/>
                </a:ext>
              </a:extLst>
            </p:cNvPr>
            <p:cNvSpPr/>
            <p:nvPr/>
          </p:nvSpPr>
          <p:spPr bwMode="auto">
            <a:xfrm>
              <a:off x="8976077"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1</a:t>
              </a:r>
            </a:p>
          </p:txBody>
        </p:sp>
        <p:sp>
          <p:nvSpPr>
            <p:cNvPr id="18" name="Oval 17">
              <a:extLst>
                <a:ext uri="{FF2B5EF4-FFF2-40B4-BE49-F238E27FC236}">
                  <a16:creationId xmlns:a16="http://schemas.microsoft.com/office/drawing/2014/main" id="{3F852442-0595-928A-5F61-FC2416614544}"/>
                </a:ext>
              </a:extLst>
            </p:cNvPr>
            <p:cNvSpPr/>
            <p:nvPr/>
          </p:nvSpPr>
          <p:spPr bwMode="auto">
            <a:xfrm>
              <a:off x="962388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2</a:t>
              </a:r>
            </a:p>
          </p:txBody>
        </p:sp>
        <p:sp>
          <p:nvSpPr>
            <p:cNvPr id="19" name="Oval 18">
              <a:extLst>
                <a:ext uri="{FF2B5EF4-FFF2-40B4-BE49-F238E27FC236}">
                  <a16:creationId xmlns:a16="http://schemas.microsoft.com/office/drawing/2014/main" id="{E128055A-FD23-F6A5-595A-BCB16F3BACDB}"/>
                </a:ext>
              </a:extLst>
            </p:cNvPr>
            <p:cNvSpPr/>
            <p:nvPr/>
          </p:nvSpPr>
          <p:spPr bwMode="auto">
            <a:xfrm>
              <a:off x="10304648"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3</a:t>
              </a:r>
            </a:p>
          </p:txBody>
        </p:sp>
        <p:sp>
          <p:nvSpPr>
            <p:cNvPr id="20" name="Oval 19">
              <a:extLst>
                <a:ext uri="{FF2B5EF4-FFF2-40B4-BE49-F238E27FC236}">
                  <a16:creationId xmlns:a16="http://schemas.microsoft.com/office/drawing/2014/main" id="{4F1434F7-1711-729C-4C33-39B2F933A447}"/>
                </a:ext>
              </a:extLst>
            </p:cNvPr>
            <p:cNvSpPr/>
            <p:nvPr/>
          </p:nvSpPr>
          <p:spPr bwMode="auto">
            <a:xfrm>
              <a:off x="1096893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a:t>
              </a:r>
            </a:p>
          </p:txBody>
        </p:sp>
        <p:sp>
          <p:nvSpPr>
            <p:cNvPr id="43" name="TextBox 42">
              <a:extLst>
                <a:ext uri="{FF2B5EF4-FFF2-40B4-BE49-F238E27FC236}">
                  <a16:creationId xmlns:a16="http://schemas.microsoft.com/office/drawing/2014/main" id="{27F748FC-E7E9-E1E8-BE5B-228647DBA81D}"/>
                </a:ext>
              </a:extLst>
            </p:cNvPr>
            <p:cNvSpPr txBox="1"/>
            <p:nvPr/>
          </p:nvSpPr>
          <p:spPr>
            <a:xfrm>
              <a:off x="8268264" y="5470147"/>
              <a:ext cx="2036384" cy="461665"/>
            </a:xfrm>
            <a:prstGeom prst="rect">
              <a:avLst/>
            </a:prstGeom>
            <a:noFill/>
          </p:spPr>
          <p:txBody>
            <a:bodyPr wrap="square">
              <a:spAutoFit/>
            </a:bodyPr>
            <a:lstStyle/>
            <a:p>
              <a:r>
                <a:rPr lang="en-US" sz="1200"/>
                <a:t>Planner generates </a:t>
              </a:r>
              <a:r>
                <a:rPr lang="en-US" sz="1200">
                  <a:solidFill>
                    <a:srgbClr val="FFFF00"/>
                  </a:solidFill>
                </a:rPr>
                <a:t>steps</a:t>
              </a:r>
              <a:r>
                <a:rPr lang="en-US" sz="1200"/>
                <a:t> that use available Skills</a:t>
              </a:r>
            </a:p>
          </p:txBody>
        </p:sp>
        <p:cxnSp>
          <p:nvCxnSpPr>
            <p:cNvPr id="53" name="Straight Connector 52">
              <a:extLst>
                <a:ext uri="{FF2B5EF4-FFF2-40B4-BE49-F238E27FC236}">
                  <a16:creationId xmlns:a16="http://schemas.microsoft.com/office/drawing/2014/main" id="{0DB51A5C-BEF9-811D-DDDB-7AA4122A6FEC}"/>
                </a:ext>
                <a:ext uri="{C183D7F6-B498-43B3-948B-1728B52AA6E4}">
                  <adec:decorative xmlns:adec="http://schemas.microsoft.com/office/drawing/2017/decorative" val="1"/>
                </a:ext>
              </a:extLst>
            </p:cNvPr>
            <p:cNvCxnSpPr>
              <a:cxnSpLocks/>
            </p:cNvCxnSpPr>
            <p:nvPr/>
          </p:nvCxnSpPr>
          <p:spPr>
            <a:xfrm>
              <a:off x="7360101" y="4510973"/>
              <a:ext cx="908163" cy="959174"/>
            </a:xfrm>
            <a:prstGeom prst="line">
              <a:avLst/>
            </a:prstGeom>
            <a:ln w="28575">
              <a:solidFill>
                <a:srgbClr val="FFC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64C716-F34E-5E0F-2411-912DFB92BFE3}"/>
                </a:ext>
              </a:extLst>
            </p:cNvPr>
            <p:cNvCxnSpPr>
              <a:cxnSpLocks/>
            </p:cNvCxnSpPr>
            <p:nvPr/>
          </p:nvCxnSpPr>
          <p:spPr>
            <a:xfrm>
              <a:off x="8257816" y="4260599"/>
              <a:ext cx="552795" cy="0"/>
            </a:xfrm>
            <a:prstGeom prst="straightConnector1">
              <a:avLst/>
            </a:prstGeom>
            <a:ln w="38100">
              <a:solidFill>
                <a:schemeClr val="tx1"/>
              </a:solidFill>
              <a:headEnd type="none" w="lg" len="med"/>
              <a:tailEnd type="arrow"/>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D60073F-6338-175F-4829-E73554A9FBCF}"/>
                </a:ext>
              </a:extLst>
            </p:cNvPr>
            <p:cNvSpPr txBox="1"/>
            <p:nvPr/>
          </p:nvSpPr>
          <p:spPr>
            <a:xfrm>
              <a:off x="9640362" y="3584405"/>
              <a:ext cx="1075364" cy="276999"/>
            </a:xfrm>
            <a:prstGeom prst="rect">
              <a:avLst/>
            </a:prstGeom>
            <a:noFill/>
          </p:spPr>
          <p:txBody>
            <a:bodyPr wrap="square" lIns="0" tIns="0" rIns="0" bIns="0" rtlCol="0">
              <a:spAutoFit/>
            </a:bodyPr>
            <a:lstStyle/>
            <a:p>
              <a:pPr algn="ctr"/>
              <a:r>
                <a:rPr lang="en-US" b="1" spc="200"/>
                <a:t>STEPS</a:t>
              </a:r>
            </a:p>
          </p:txBody>
        </p:sp>
        <p:sp>
          <p:nvSpPr>
            <p:cNvPr id="65" name="Freeform 64">
              <a:extLst>
                <a:ext uri="{FF2B5EF4-FFF2-40B4-BE49-F238E27FC236}">
                  <a16:creationId xmlns:a16="http://schemas.microsoft.com/office/drawing/2014/main" id="{2F1073FC-D328-5F22-E2F6-9D5C434A9E87}"/>
                </a:ext>
              </a:extLst>
            </p:cNvPr>
            <p:cNvSpPr/>
            <p:nvPr/>
          </p:nvSpPr>
          <p:spPr bwMode="auto">
            <a:xfrm>
              <a:off x="6924907" y="4527395"/>
              <a:ext cx="2308303" cy="903249"/>
            </a:xfrm>
            <a:custGeom>
              <a:avLst/>
              <a:gdLst>
                <a:gd name="connsiteX0" fmla="*/ 0 w 2308303"/>
                <a:gd name="connsiteY0" fmla="*/ 903249 h 903249"/>
                <a:gd name="connsiteX1" fmla="*/ 0 w 2308303"/>
                <a:gd name="connsiteY1" fmla="*/ 468351 h 903249"/>
                <a:gd name="connsiteX2" fmla="*/ 2308303 w 2308303"/>
                <a:gd name="connsiteY2" fmla="*/ 468351 h 903249"/>
                <a:gd name="connsiteX3" fmla="*/ 2308303 w 2308303"/>
                <a:gd name="connsiteY3" fmla="*/ 0 h 903249"/>
              </a:gdLst>
              <a:ahLst/>
              <a:cxnLst>
                <a:cxn ang="0">
                  <a:pos x="connsiteX0" y="connsiteY0"/>
                </a:cxn>
                <a:cxn ang="0">
                  <a:pos x="connsiteX1" y="connsiteY1"/>
                </a:cxn>
                <a:cxn ang="0">
                  <a:pos x="connsiteX2" y="connsiteY2"/>
                </a:cxn>
                <a:cxn ang="0">
                  <a:pos x="connsiteX3" y="connsiteY3"/>
                </a:cxn>
              </a:cxnLst>
              <a:rect l="l" t="t" r="r" b="b"/>
              <a:pathLst>
                <a:path w="2308303" h="903249">
                  <a:moveTo>
                    <a:pt x="0" y="903249"/>
                  </a:moveTo>
                  <a:lnTo>
                    <a:pt x="0" y="468351"/>
                  </a:lnTo>
                  <a:lnTo>
                    <a:pt x="2308303" y="468351"/>
                  </a:lnTo>
                  <a:lnTo>
                    <a:pt x="230830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Freeform 65">
              <a:extLst>
                <a:ext uri="{FF2B5EF4-FFF2-40B4-BE49-F238E27FC236}">
                  <a16:creationId xmlns:a16="http://schemas.microsoft.com/office/drawing/2014/main" id="{6E9ADB3C-8506-C53F-E601-AB7943E716CA}"/>
                </a:ext>
              </a:extLst>
            </p:cNvPr>
            <p:cNvSpPr/>
            <p:nvPr/>
          </p:nvSpPr>
          <p:spPr bwMode="auto">
            <a:xfrm>
              <a:off x="7360101" y="4516244"/>
              <a:ext cx="2525151" cy="925551"/>
            </a:xfrm>
            <a:custGeom>
              <a:avLst/>
              <a:gdLst>
                <a:gd name="connsiteX0" fmla="*/ 0 w 2676293"/>
                <a:gd name="connsiteY0" fmla="*/ 925551 h 925551"/>
                <a:gd name="connsiteX1" fmla="*/ 0 w 2676293"/>
                <a:gd name="connsiteY1" fmla="*/ 624468 h 925551"/>
                <a:gd name="connsiteX2" fmla="*/ 2676293 w 2676293"/>
                <a:gd name="connsiteY2" fmla="*/ 624468 h 925551"/>
                <a:gd name="connsiteX3" fmla="*/ 2676293 w 2676293"/>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3" h="925551">
                  <a:moveTo>
                    <a:pt x="0" y="925551"/>
                  </a:moveTo>
                  <a:lnTo>
                    <a:pt x="0" y="624468"/>
                  </a:lnTo>
                  <a:lnTo>
                    <a:pt x="2676293" y="624468"/>
                  </a:lnTo>
                  <a:lnTo>
                    <a:pt x="267629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Freeform 66">
              <a:extLst>
                <a:ext uri="{FF2B5EF4-FFF2-40B4-BE49-F238E27FC236}">
                  <a16:creationId xmlns:a16="http://schemas.microsoft.com/office/drawing/2014/main" id="{FF9160CA-BF7D-E080-F596-F504C48A9C2D}"/>
                </a:ext>
              </a:extLst>
            </p:cNvPr>
            <p:cNvSpPr/>
            <p:nvPr/>
          </p:nvSpPr>
          <p:spPr bwMode="auto">
            <a:xfrm>
              <a:off x="7589519" y="4516244"/>
              <a:ext cx="2977095" cy="925551"/>
            </a:xfrm>
            <a:custGeom>
              <a:avLst/>
              <a:gdLst>
                <a:gd name="connsiteX0" fmla="*/ 0 w 2676292"/>
                <a:gd name="connsiteY0" fmla="*/ 925551 h 925551"/>
                <a:gd name="connsiteX1" fmla="*/ 0 w 2676292"/>
                <a:gd name="connsiteY1" fmla="*/ 724829 h 925551"/>
                <a:gd name="connsiteX2" fmla="*/ 2676292 w 2676292"/>
                <a:gd name="connsiteY2" fmla="*/ 724829 h 925551"/>
                <a:gd name="connsiteX3" fmla="*/ 2676292 w 2676292"/>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2" h="925551">
                  <a:moveTo>
                    <a:pt x="0" y="925551"/>
                  </a:moveTo>
                  <a:lnTo>
                    <a:pt x="0" y="724829"/>
                  </a:lnTo>
                  <a:lnTo>
                    <a:pt x="2676292" y="724829"/>
                  </a:lnTo>
                  <a:lnTo>
                    <a:pt x="2676292"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AD315A9D-3162-9F21-B52B-25EDB556D271}"/>
                </a:ext>
              </a:extLst>
            </p:cNvPr>
            <p:cNvSpPr/>
            <p:nvPr/>
          </p:nvSpPr>
          <p:spPr bwMode="auto">
            <a:xfrm>
              <a:off x="7207135" y="4510973"/>
              <a:ext cx="2626821" cy="925551"/>
            </a:xfrm>
            <a:custGeom>
              <a:avLst/>
              <a:gdLst>
                <a:gd name="connsiteX0" fmla="*/ 0 w 2626821"/>
                <a:gd name="connsiteY0" fmla="*/ 906088 h 906088"/>
                <a:gd name="connsiteX1" fmla="*/ 0 w 2626821"/>
                <a:gd name="connsiteY1" fmla="*/ 565266 h 906088"/>
                <a:gd name="connsiteX2" fmla="*/ 2626821 w 2626821"/>
                <a:gd name="connsiteY2" fmla="*/ 565266 h 906088"/>
                <a:gd name="connsiteX3" fmla="*/ 2626821 w 2626821"/>
                <a:gd name="connsiteY3" fmla="*/ 0 h 906088"/>
              </a:gdLst>
              <a:ahLst/>
              <a:cxnLst>
                <a:cxn ang="0">
                  <a:pos x="connsiteX0" y="connsiteY0"/>
                </a:cxn>
                <a:cxn ang="0">
                  <a:pos x="connsiteX1" y="connsiteY1"/>
                </a:cxn>
                <a:cxn ang="0">
                  <a:pos x="connsiteX2" y="connsiteY2"/>
                </a:cxn>
                <a:cxn ang="0">
                  <a:pos x="connsiteX3" y="connsiteY3"/>
                </a:cxn>
              </a:cxnLst>
              <a:rect l="l" t="t" r="r" b="b"/>
              <a:pathLst>
                <a:path w="2626821" h="906088">
                  <a:moveTo>
                    <a:pt x="0" y="906088"/>
                  </a:moveTo>
                  <a:lnTo>
                    <a:pt x="0" y="565266"/>
                  </a:lnTo>
                  <a:lnTo>
                    <a:pt x="2626821" y="565266"/>
                  </a:lnTo>
                  <a:lnTo>
                    <a:pt x="2626821"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70" name="Straight Connector 69">
            <a:extLst>
              <a:ext uri="{FF2B5EF4-FFF2-40B4-BE49-F238E27FC236}">
                <a16:creationId xmlns:a16="http://schemas.microsoft.com/office/drawing/2014/main" id="{FF499294-8746-9B8F-4CB4-D4624987E61A}"/>
              </a:ext>
            </a:extLst>
          </p:cNvPr>
          <p:cNvCxnSpPr>
            <a:cxnSpLocks/>
          </p:cNvCxnSpPr>
          <p:nvPr/>
        </p:nvCxnSpPr>
        <p:spPr>
          <a:xfrm flipH="1" flipV="1">
            <a:off x="2663259" y="5166399"/>
            <a:ext cx="323977" cy="303748"/>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7" name="Right Arrow 76">
            <a:extLst>
              <a:ext uri="{FF2B5EF4-FFF2-40B4-BE49-F238E27FC236}">
                <a16:creationId xmlns:a16="http://schemas.microsoft.com/office/drawing/2014/main" id="{2C6CB178-B5CA-233E-3FC4-148270120F10}"/>
              </a:ext>
            </a:extLst>
          </p:cNvPr>
          <p:cNvSpPr/>
          <p:nvPr/>
        </p:nvSpPr>
        <p:spPr bwMode="auto">
          <a:xfrm>
            <a:off x="393771" y="4447083"/>
            <a:ext cx="914838" cy="795383"/>
          </a:xfrm>
          <a:prstGeom prst="rightArrow">
            <a:avLst/>
          </a:prstGeom>
          <a:solidFill>
            <a:schemeClr val="accent1"/>
          </a:solidFill>
          <a:ln>
            <a:noFill/>
            <a:headEnd type="none" w="med" len="med"/>
            <a:tailEnd type="none" w="med" len="med"/>
          </a:ln>
          <a:effectLst>
            <a:outerShdw blurRad="50800" dist="38100" dir="2700000" algn="tl" rotWithShape="0">
              <a:prstClr val="black">
                <a:alpha val="34946"/>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500">
                <a:solidFill>
                  <a:srgbClr val="000000"/>
                </a:solidFill>
                <a:ea typeface="Segoe UI" pitchFamily="34" charset="0"/>
                <a:cs typeface="Segoe UI" pitchFamily="34" charset="0"/>
              </a:rPr>
              <a:t>ASK</a:t>
            </a:r>
          </a:p>
        </p:txBody>
      </p:sp>
    </p:spTree>
    <p:custDataLst>
      <p:tags r:id="rId1"/>
    </p:custDataLst>
    <p:extLst>
      <p:ext uri="{BB962C8B-B14F-4D97-AF65-F5344CB8AC3E}">
        <p14:creationId xmlns:p14="http://schemas.microsoft.com/office/powerpoint/2010/main" val="3758510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10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6">
            <a:extLst>
              <a:ext uri="{FF2B5EF4-FFF2-40B4-BE49-F238E27FC236}">
                <a16:creationId xmlns:a16="http://schemas.microsoft.com/office/drawing/2014/main" id="{EF8C58CB-E0F1-418D-8711-93DFA38C64B4}"/>
              </a:ext>
            </a:extLst>
          </p:cNvPr>
          <p:cNvSpPr>
            <a:spLocks noGrp="1"/>
          </p:cNvSpPr>
          <p:nvPr>
            <p:ph type="title"/>
          </p:nvPr>
        </p:nvSpPr>
        <p:spPr>
          <a:xfrm>
            <a:off x="838200" y="146640"/>
            <a:ext cx="10515600" cy="1325563"/>
          </a:xfrm>
        </p:spPr>
        <p:txBody>
          <a:bodyPr>
            <a:normAutofit/>
          </a:bodyPr>
          <a:lstStyle/>
          <a:p>
            <a:r>
              <a:rPr lang="en-US" sz="4000" dirty="0">
                <a:latin typeface="Arial" panose="020B0604020202020204" pitchFamily="34" charset="0"/>
                <a:cs typeface="Arial" panose="020B0604020202020204" pitchFamily="34" charset="0"/>
              </a:rPr>
              <a:t>Common Change Feed scenarios</a:t>
            </a:r>
          </a:p>
        </p:txBody>
      </p:sp>
      <p:pic>
        <p:nvPicPr>
          <p:cNvPr id="5" name="Picture 4">
            <a:extLst>
              <a:ext uri="{FF2B5EF4-FFF2-40B4-BE49-F238E27FC236}">
                <a16:creationId xmlns:a16="http://schemas.microsoft.com/office/drawing/2014/main" id="{73734A0D-87B4-4EBE-9E8B-C5FD41B40C2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64937" y="1308149"/>
            <a:ext cx="8462126" cy="5016681"/>
          </a:xfrm>
          <a:prstGeom prst="rect">
            <a:avLst/>
          </a:prstGeom>
          <a:solidFill>
            <a:schemeClr val="bg2"/>
          </a:solidFill>
        </p:spPr>
      </p:pic>
    </p:spTree>
    <p:extLst>
      <p:ext uri="{BB962C8B-B14F-4D97-AF65-F5344CB8AC3E}">
        <p14:creationId xmlns:p14="http://schemas.microsoft.com/office/powerpoint/2010/main" val="377420706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6|15.3|8.4"/>
</p:tagLst>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75661ce-a921-4ef4-be83-dd19f3c4cc86" xsi:nil="true"/>
    <MaterialType xmlns="675661ce-a921-4ef4-be83-dd19f3c4cc86">
      <Value>Presentation Ready Deck</Value>
    </MaterialType>
    <Description xmlns="675661ce-a921-4ef4-be83-dd19f3c4cc86" xsi:nil="true"/>
    <Tag xmlns="675661ce-a921-4ef4-be83-dd19f3c4cc86">
      <Value>PM</Value>
      <Value>Lead Coach</Value>
      <Value>Coach</Value>
    </Tag>
    <OHOrder xmlns="675661ce-a921-4ef4-be83-dd19f3c4cc86" xsi:nil="true"/>
    <Internal_x0020_MSFT xmlns="675661ce-a921-4ef4-be83-dd19f3c4cc86" xsi:nil="true"/>
    <OrderNo_x002e_ xmlns="675661ce-a921-4ef4-be83-dd19f3c4cc86" xsi:nil="true"/>
    <Sequence_x0020_of_x0020_Material xmlns="675661ce-a921-4ef4-be83-dd19f3c4cc86">4. Day of Event</Sequence_x0020_of_x0020_Material>
    <_ip_UnifiedCompliancePolicyUIAction xmlns="http://schemas.microsoft.com/sharepoint/v3" xsi:nil="true"/>
    <_ip_UnifiedCompliancePolicyProperties xmlns="http://schemas.microsoft.com/sharepoint/v3" xsi:nil="true"/>
    <lcf76f155ced4ddcb4097134ff3c332f xmlns="675661ce-a921-4ef4-be83-dd19f3c4cc86">
      <Terms xmlns="http://schemas.microsoft.com/office/infopath/2007/PartnerControls"/>
    </lcf76f155ced4ddcb4097134ff3c332f>
    <TaxCatchAll xmlns="230e9df3-be65-4c73-a93b-d1236ebd677e" xsi:nil="true"/>
    <SharedWithUsers xmlns="4343a8c8-d2d9-429e-8dd3-28f02b2ba4f5">
      <UserInfo>
        <DisplayName>Michael Acosta</DisplayName>
        <AccountId>5917</AccountId>
        <AccountType/>
      </UserInfo>
      <UserInfo>
        <DisplayName>Sergiy Smyrnov</DisplayName>
        <AccountId>1713</AccountId>
        <AccountType/>
      </UserInfo>
      <UserInfo>
        <DisplayName>Marcelo Fonseca</DisplayName>
        <AccountId>6094</AccountId>
        <AccountType/>
      </UserInfo>
      <UserInfo>
        <DisplayName>Prasad Nair</DisplayName>
        <AccountId>6244</AccountId>
        <AccountType/>
      </UserInfo>
    </SharedWithUsers>
  </documentManagement>
</p:properties>
</file>

<file path=customXml/itemProps1.xml><?xml version="1.0" encoding="utf-8"?>
<ds:datastoreItem xmlns:ds="http://schemas.openxmlformats.org/officeDocument/2006/customXml" ds:itemID="{D1157EB0-1AB2-459D-92B4-E00E8DCC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5661ce-a921-4ef4-be83-dd19f3c4cc86"/>
    <ds:schemaRef ds:uri="4343a8c8-d2d9-429e-8dd3-28f02b2ba4f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696345-23F8-4CDB-8A31-BEF0BEB16805}">
  <ds:schemaRefs>
    <ds:schemaRef ds:uri="http://schemas.microsoft.com/sharepoint/v3/contenttype/forms"/>
  </ds:schemaRefs>
</ds:datastoreItem>
</file>

<file path=customXml/itemProps3.xml><?xml version="1.0" encoding="utf-8"?>
<ds:datastoreItem xmlns:ds="http://schemas.openxmlformats.org/officeDocument/2006/customXml" ds:itemID="{0A9086BA-F6B1-41F0-8458-5D968EBBF04E}">
  <ds:schemaRefs>
    <ds:schemaRef ds:uri="http://schemas.microsoft.com/office/2006/documentManagement/types"/>
    <ds:schemaRef ds:uri="http://schemas.microsoft.com/office/infopath/2007/PartnerControls"/>
    <ds:schemaRef ds:uri="675661ce-a921-4ef4-be83-dd19f3c4cc86"/>
    <ds:schemaRef ds:uri="http://schemas.openxmlformats.org/package/2006/metadata/core-properties"/>
    <ds:schemaRef ds:uri="http://purl.org/dc/dcmitype/"/>
    <ds:schemaRef ds:uri="http://schemas.microsoft.com/sharepoint/v3"/>
    <ds:schemaRef ds:uri="http://purl.org/dc/elements/1.1/"/>
    <ds:schemaRef ds:uri="http://purl.org/dc/terms/"/>
    <ds:schemaRef ds:uri="http://www.w3.org/XML/1998/namespace"/>
    <ds:schemaRef ds:uri="230e9df3-be65-4c73-a93b-d1236ebd677e"/>
    <ds:schemaRef ds:uri="4343a8c8-d2d9-429e-8dd3-28f02b2ba4f5"/>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517</TotalTime>
  <Words>2933</Words>
  <Application>Microsoft Office PowerPoint</Application>
  <PresentationFormat>Widescreen</PresentationFormat>
  <Paragraphs>232</Paragraphs>
  <Slides>18</Slides>
  <Notes>15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18</vt:i4>
      </vt:variant>
    </vt:vector>
  </HeadingPairs>
  <TitlesOfParts>
    <vt:vector size="32" baseType="lpstr">
      <vt:lpstr>-apple-system</vt:lpstr>
      <vt:lpstr>Aptos</vt:lpstr>
      <vt:lpstr>Arial</vt:lpstr>
      <vt:lpstr>Calibri</vt:lpstr>
      <vt:lpstr>Cascadia Mono</vt:lpstr>
      <vt:lpstr>Consolas</vt:lpstr>
      <vt:lpstr>Segoe UI</vt:lpstr>
      <vt:lpstr>Segoe UI Semibold</vt:lpstr>
      <vt:lpstr>Segoe UI Semilight</vt:lpstr>
      <vt:lpstr>Symbol</vt:lpstr>
      <vt:lpstr>wf_segoe-ui_normal</vt:lpstr>
      <vt:lpstr>Wingdings</vt:lpstr>
      <vt:lpstr>Black Template</vt:lpstr>
      <vt:lpstr>1_Black Template</vt:lpstr>
      <vt:lpstr>Build &amp; Modernize AI Applications</vt:lpstr>
      <vt:lpstr>Payments &amp; Transactions</vt:lpstr>
      <vt:lpstr>Scenario</vt:lpstr>
      <vt:lpstr>PowerPoint Presentation</vt:lpstr>
      <vt:lpstr>Where to Start</vt:lpstr>
      <vt:lpstr>Sample PowerShell install command</vt:lpstr>
      <vt:lpstr>What gets deployed</vt:lpstr>
      <vt:lpstr>Meet the lightweight Kernel of Semantic Kernel.</vt:lpstr>
      <vt:lpstr>Common Change Feed scenarios</vt:lpstr>
      <vt:lpstr>Strong Consistency</vt:lpstr>
      <vt:lpstr>Eventual Consistency</vt:lpstr>
      <vt:lpstr>PATCH Operation</vt:lpstr>
      <vt:lpstr>Reverse Lookups With Global Index</vt:lpstr>
      <vt:lpstr>ACID Guarantees With Cosmos DB Transactional Batch</vt:lpstr>
      <vt:lpstr>PowerPoint Presentation</vt:lpstr>
      <vt:lpstr>Live code walk through</vt:lpstr>
      <vt:lpstr>Additional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Gorringe</dc:creator>
  <cp:lastModifiedBy>Nikisha Reyes-Grange</cp:lastModifiedBy>
  <cp:revision>46</cp:revision>
  <dcterms:created xsi:type="dcterms:W3CDTF">2019-08-27T17:49:26Z</dcterms:created>
  <dcterms:modified xsi:type="dcterms:W3CDTF">2023-11-10T17:03:45Z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0x01010400D6C630B219561145AE69A9D997B3A8B9</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y fmtid="{D5CDD505-2E9C-101B-9397-08002B2CF9AE}" pid="12" name="MediaServiceImageTags">
    <vt:lpwstr/>
  </property>
</Properties>
</file>