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07" r:id="rId3"/>
  </p:sldMasterIdLst>
  <p:notesMasterIdLst>
    <p:notesMasterId r:id="rId32"/>
  </p:notesMasterIdLst>
  <p:handoutMasterIdLst>
    <p:handoutMasterId r:id="rId33"/>
  </p:handoutMasterIdLst>
  <p:sldIdLst>
    <p:sldId id="4589" r:id="rId4"/>
    <p:sldId id="296" r:id="rId5"/>
    <p:sldId id="4598" r:id="rId6"/>
    <p:sldId id="4694" r:id="rId7"/>
    <p:sldId id="1915" r:id="rId8"/>
    <p:sldId id="1927" r:id="rId9"/>
    <p:sldId id="1930" r:id="rId10"/>
    <p:sldId id="4599" r:id="rId11"/>
    <p:sldId id="1737" r:id="rId12"/>
    <p:sldId id="323" r:id="rId13"/>
    <p:sldId id="429" r:id="rId14"/>
    <p:sldId id="322" r:id="rId15"/>
    <p:sldId id="301" r:id="rId16"/>
    <p:sldId id="303" r:id="rId17"/>
    <p:sldId id="312" r:id="rId18"/>
    <p:sldId id="313" r:id="rId19"/>
    <p:sldId id="491" r:id="rId20"/>
    <p:sldId id="315" r:id="rId21"/>
    <p:sldId id="422" r:id="rId22"/>
    <p:sldId id="423" r:id="rId23"/>
    <p:sldId id="424" r:id="rId24"/>
    <p:sldId id="310" r:id="rId25"/>
    <p:sldId id="4601" r:id="rId26"/>
    <p:sldId id="4602" r:id="rId27"/>
    <p:sldId id="1931" r:id="rId28"/>
    <p:sldId id="1932" r:id="rId29"/>
    <p:sldId id="1933" r:id="rId30"/>
    <p:sldId id="460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artitioning" id="{3321BC61-D41E-4691-BDA9-364CAB087DA5}">
          <p14:sldIdLst>
            <p14:sldId id="4589"/>
            <p14:sldId id="296"/>
            <p14:sldId id="4598"/>
            <p14:sldId id="4694"/>
            <p14:sldId id="1915"/>
            <p14:sldId id="1927"/>
            <p14:sldId id="1930"/>
            <p14:sldId id="4599"/>
            <p14:sldId id="1737"/>
            <p14:sldId id="323"/>
            <p14:sldId id="429"/>
            <p14:sldId id="322"/>
            <p14:sldId id="301"/>
            <p14:sldId id="303"/>
            <p14:sldId id="312"/>
            <p14:sldId id="313"/>
            <p14:sldId id="491"/>
            <p14:sldId id="315"/>
            <p14:sldId id="422"/>
            <p14:sldId id="423"/>
            <p14:sldId id="424"/>
            <p14:sldId id="310"/>
            <p14:sldId id="4601"/>
            <p14:sldId id="4602"/>
            <p14:sldId id="1931"/>
            <p14:sldId id="1932"/>
            <p14:sldId id="1933"/>
            <p14:sldId id="460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borah Chen" initials="DC" lastIdx="3" clrIdx="0">
    <p:extLst>
      <p:ext uri="{19B8F6BF-5375-455C-9EA6-DF929625EA0E}">
        <p15:presenceInfo xmlns:p15="http://schemas.microsoft.com/office/powerpoint/2012/main" userId="S::dech@microsoft.com::7f97a314-c1c3-490d-b1ae-6b312725144a" providerId="AD"/>
      </p:ext>
    </p:extLst>
  </p:cmAuthor>
  <p:cmAuthor id="2" name="Mark Brown" initials="MB" lastIdx="3" clrIdx="1">
    <p:extLst>
      <p:ext uri="{19B8F6BF-5375-455C-9EA6-DF929625EA0E}">
        <p15:presenceInfo xmlns:p15="http://schemas.microsoft.com/office/powerpoint/2012/main" userId="S::mjbrown@microsoft.com::4983ebf2-44f1-441b-acdf-86ca987152c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2A35"/>
    <a:srgbClr val="0000AA"/>
    <a:srgbClr val="0000BE"/>
    <a:srgbClr val="0F0582"/>
    <a:srgbClr val="0000BD"/>
    <a:srgbClr val="3A92B2"/>
    <a:srgbClr val="00B0F0"/>
    <a:srgbClr val="0E0074"/>
    <a:srgbClr val="FFFFFF"/>
    <a:srgbClr val="BAD8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626" autoAdjust="0"/>
  </p:normalViewPr>
  <p:slideViewPr>
    <p:cSldViewPr snapToGrid="0">
      <p:cViewPr varScale="1">
        <p:scale>
          <a:sx n="80" d="100"/>
          <a:sy n="80" d="100"/>
        </p:scale>
        <p:origin x="1758" y="96"/>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commentAuthors" Target="commentAuthor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68FF93-FDD0-4495-9C60-CDB0D344D9E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Arial" panose="020B0604020202020204" pitchFamily="34" charset="0"/>
            </a:endParaRPr>
          </a:p>
        </p:txBody>
      </p:sp>
      <p:sp>
        <p:nvSpPr>
          <p:cNvPr id="3" name="Date Placeholder 2">
            <a:extLst>
              <a:ext uri="{FF2B5EF4-FFF2-40B4-BE49-F238E27FC236}">
                <a16:creationId xmlns:a16="http://schemas.microsoft.com/office/drawing/2014/main" id="{198B4715-DE7A-4B9B-BEDC-2370DECEB86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4B7EF2-1EE6-4B8F-B850-E865E66DA7A6}" type="datetimeFigureOut">
              <a:rPr lang="en-US" smtClean="0">
                <a:latin typeface="Arial" panose="020B0604020202020204" pitchFamily="34" charset="0"/>
              </a:rPr>
              <a:t>6/11/2019</a:t>
            </a:fld>
            <a:endParaRPr lang="en-US" dirty="0">
              <a:latin typeface="Arial" panose="020B0604020202020204" pitchFamily="34" charset="0"/>
            </a:endParaRPr>
          </a:p>
        </p:txBody>
      </p:sp>
      <p:sp>
        <p:nvSpPr>
          <p:cNvPr id="4" name="Footer Placeholder 3">
            <a:extLst>
              <a:ext uri="{FF2B5EF4-FFF2-40B4-BE49-F238E27FC236}">
                <a16:creationId xmlns:a16="http://schemas.microsoft.com/office/drawing/2014/main" id="{2ADB0325-4ECC-4F33-977D-65DB7545BFA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Arial" panose="020B0604020202020204" pitchFamily="34" charset="0"/>
            </a:endParaRPr>
          </a:p>
        </p:txBody>
      </p:sp>
      <p:sp>
        <p:nvSpPr>
          <p:cNvPr id="5" name="Slide Number Placeholder 4">
            <a:extLst>
              <a:ext uri="{FF2B5EF4-FFF2-40B4-BE49-F238E27FC236}">
                <a16:creationId xmlns:a16="http://schemas.microsoft.com/office/drawing/2014/main" id="{3E36B4A0-7AA4-48E2-A241-08839A36882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909AB5-E7BE-4E94-B000-1F72F9099F6D}"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7409097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C3B508DD-CDB9-4EE9-8F98-E98C69349142}" type="datetimeFigureOut">
              <a:rPr lang="en-US" smtClean="0"/>
              <a:pPr/>
              <a:t>6/11/2019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DE955128-46DB-4B46-8D54-0B8BFA51CA0B}" type="slidenum">
              <a:rPr lang="en-US" smtClean="0"/>
              <a:pPr/>
              <a:t>‹#›</a:t>
            </a:fld>
            <a:endParaRPr lang="en-US" dirty="0"/>
          </a:p>
        </p:txBody>
      </p:sp>
    </p:spTree>
    <p:extLst>
      <p:ext uri="{BB962C8B-B14F-4D97-AF65-F5344CB8AC3E}">
        <p14:creationId xmlns:p14="http://schemas.microsoft.com/office/powerpoint/2010/main" val="245280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2</a:t>
            </a:fld>
            <a:endParaRPr lang="en-US"/>
          </a:p>
        </p:txBody>
      </p:sp>
    </p:spTree>
    <p:extLst>
      <p:ext uri="{BB962C8B-B14F-4D97-AF65-F5344CB8AC3E}">
        <p14:creationId xmlns:p14="http://schemas.microsoft.com/office/powerpoint/2010/main" val="36446674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13</a:t>
            </a:fld>
            <a:endParaRPr lang="en-US"/>
          </a:p>
        </p:txBody>
      </p:sp>
    </p:spTree>
    <p:extLst>
      <p:ext uri="{BB962C8B-B14F-4D97-AF65-F5344CB8AC3E}">
        <p14:creationId xmlns:p14="http://schemas.microsoft.com/office/powerpoint/2010/main" val="171852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14</a:t>
            </a:fld>
            <a:endParaRPr lang="en-US"/>
          </a:p>
        </p:txBody>
      </p:sp>
    </p:spTree>
    <p:extLst>
      <p:ext uri="{BB962C8B-B14F-4D97-AF65-F5344CB8AC3E}">
        <p14:creationId xmlns:p14="http://schemas.microsoft.com/office/powerpoint/2010/main" val="33665187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15</a:t>
            </a:fld>
            <a:endParaRPr lang="en-US"/>
          </a:p>
        </p:txBody>
      </p:sp>
    </p:spTree>
    <p:extLst>
      <p:ext uri="{BB962C8B-B14F-4D97-AF65-F5344CB8AC3E}">
        <p14:creationId xmlns:p14="http://schemas.microsoft.com/office/powerpoint/2010/main" val="503037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16</a:t>
            </a:fld>
            <a:endParaRPr lang="en-US"/>
          </a:p>
        </p:txBody>
      </p:sp>
    </p:spTree>
    <p:extLst>
      <p:ext uri="{BB962C8B-B14F-4D97-AF65-F5344CB8AC3E}">
        <p14:creationId xmlns:p14="http://schemas.microsoft.com/office/powerpoint/2010/main" val="30951445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17</a:t>
            </a:fld>
            <a:endParaRPr lang="en-US"/>
          </a:p>
        </p:txBody>
      </p:sp>
    </p:spTree>
    <p:extLst>
      <p:ext uri="{BB962C8B-B14F-4D97-AF65-F5344CB8AC3E}">
        <p14:creationId xmlns:p14="http://schemas.microsoft.com/office/powerpoint/2010/main" val="32139399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18</a:t>
            </a:fld>
            <a:endParaRPr lang="en-US"/>
          </a:p>
        </p:txBody>
      </p:sp>
    </p:spTree>
    <p:extLst>
      <p:ext uri="{BB962C8B-B14F-4D97-AF65-F5344CB8AC3E}">
        <p14:creationId xmlns:p14="http://schemas.microsoft.com/office/powerpoint/2010/main" val="16109030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19</a:t>
            </a:fld>
            <a:endParaRPr lang="en-US"/>
          </a:p>
        </p:txBody>
      </p:sp>
    </p:spTree>
    <p:extLst>
      <p:ext uri="{BB962C8B-B14F-4D97-AF65-F5344CB8AC3E}">
        <p14:creationId xmlns:p14="http://schemas.microsoft.com/office/powerpoint/2010/main" val="15825881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20</a:t>
            </a:fld>
            <a:endParaRPr lang="en-US"/>
          </a:p>
        </p:txBody>
      </p:sp>
    </p:spTree>
    <p:extLst>
      <p:ext uri="{BB962C8B-B14F-4D97-AF65-F5344CB8AC3E}">
        <p14:creationId xmlns:p14="http://schemas.microsoft.com/office/powerpoint/2010/main" val="9547017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21</a:t>
            </a:fld>
            <a:endParaRPr lang="en-US"/>
          </a:p>
        </p:txBody>
      </p:sp>
    </p:spTree>
    <p:extLst>
      <p:ext uri="{BB962C8B-B14F-4D97-AF65-F5344CB8AC3E}">
        <p14:creationId xmlns:p14="http://schemas.microsoft.com/office/powerpoint/2010/main" val="18800601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22</a:t>
            </a:fld>
            <a:endParaRPr lang="en-US"/>
          </a:p>
        </p:txBody>
      </p:sp>
    </p:spTree>
    <p:extLst>
      <p:ext uri="{BB962C8B-B14F-4D97-AF65-F5344CB8AC3E}">
        <p14:creationId xmlns:p14="http://schemas.microsoft.com/office/powerpoint/2010/main" val="502428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10083612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Design Goals for Choosing a Good Partition Key</a:t>
            </a:r>
          </a:p>
          <a:p>
            <a:pPr marL="171450" indent="-171450">
              <a:buFont typeface="Arial" panose="020B0604020202020204" pitchFamily="34" charset="0"/>
              <a:buChar char="•"/>
            </a:pPr>
            <a:r>
              <a:rPr lang="en-US"/>
              <a:t>Distribute the overall request + storage volume</a:t>
            </a:r>
          </a:p>
          <a:p>
            <a:pPr marL="628650" lvl="1" indent="-171450">
              <a:buFont typeface="Arial" panose="020B0604020202020204" pitchFamily="34" charset="0"/>
              <a:buChar char="•"/>
            </a:pPr>
            <a:r>
              <a:rPr lang="en-US"/>
              <a:t>Avoid “hot” partition keys</a:t>
            </a:r>
          </a:p>
          <a:p>
            <a:pPr marL="171450" indent="-171450">
              <a:buFont typeface="Arial" panose="020B0604020202020204" pitchFamily="34" charset="0"/>
              <a:buChar char="•"/>
            </a:pPr>
            <a:r>
              <a:rPr lang="en-US"/>
              <a:t>Partition Key is scope for [efficient] queries and transactions</a:t>
            </a:r>
          </a:p>
          <a:p>
            <a:pPr marL="628650" lvl="1" indent="-171450">
              <a:buFont typeface="Arial" panose="020B0604020202020204" pitchFamily="34" charset="0"/>
              <a:buChar char="•"/>
            </a:pPr>
            <a:r>
              <a:rPr lang="en-US"/>
              <a:t>Queries can be intelligently routed via partition key</a:t>
            </a:r>
          </a:p>
          <a:p>
            <a:pPr marL="628650" lvl="1" indent="-171450">
              <a:buFont typeface="Arial" panose="020B0604020202020204" pitchFamily="34" charset="0"/>
              <a:buChar char="•"/>
            </a:pPr>
            <a:r>
              <a:rPr lang="en-US"/>
              <a:t>Omitting partition key on query requires fan-out</a:t>
            </a:r>
          </a:p>
          <a:p>
            <a:endParaRPr lang="en-US"/>
          </a:p>
          <a:p>
            <a:r>
              <a:rPr lang="en-US"/>
              <a:t>Steps for Success</a:t>
            </a:r>
          </a:p>
          <a:p>
            <a:pPr marL="171450" indent="-171450">
              <a:buFont typeface="Arial" panose="020B0604020202020204" pitchFamily="34" charset="0"/>
              <a:buChar char="•"/>
            </a:pPr>
            <a:r>
              <a:rPr lang="en-US"/>
              <a:t>Ballpark scale needs (size/throughput)</a:t>
            </a:r>
          </a:p>
          <a:p>
            <a:pPr marL="171450" indent="-171450">
              <a:buFont typeface="Arial" panose="020B0604020202020204" pitchFamily="34" charset="0"/>
              <a:buChar char="•"/>
            </a:pPr>
            <a:r>
              <a:rPr lang="en-US"/>
              <a:t>Understand the workload</a:t>
            </a:r>
          </a:p>
          <a:p>
            <a:pPr marL="171450" indent="-171450">
              <a:buFont typeface="Arial" panose="020B0604020202020204" pitchFamily="34" charset="0"/>
              <a:buChar char="•"/>
            </a:pPr>
            <a:r>
              <a:rPr lang="en-US"/>
              <a:t># of reads/sec vs writes per sec</a:t>
            </a:r>
          </a:p>
          <a:p>
            <a:pPr marL="628650" lvl="1" indent="-171450">
              <a:buFont typeface="Arial" panose="020B0604020202020204" pitchFamily="34" charset="0"/>
              <a:buChar char="•"/>
            </a:pPr>
            <a:r>
              <a:rPr lang="en-US"/>
              <a:t>Use 80/20 rule to help optimize bulk of workload</a:t>
            </a:r>
          </a:p>
          <a:p>
            <a:pPr marL="628650" lvl="1" indent="-171450">
              <a:buFont typeface="Arial" panose="020B0604020202020204" pitchFamily="34" charset="0"/>
              <a:buChar char="•"/>
            </a:pPr>
            <a:r>
              <a:rPr lang="en-US"/>
              <a:t>For reads – understand top X queries (look for common filters)</a:t>
            </a:r>
          </a:p>
          <a:p>
            <a:pPr marL="628650" lvl="1" indent="-171450">
              <a:buFont typeface="Arial" panose="020B0604020202020204" pitchFamily="34" charset="0"/>
              <a:buChar char="•"/>
            </a:pPr>
            <a:r>
              <a:rPr lang="en-US"/>
              <a:t>For writes – understand transactional needs</a:t>
            </a:r>
            <a:br>
              <a:rPr lang="en-US"/>
            </a:br>
            <a:r>
              <a:rPr lang="en-US"/>
              <a:t>                      understand ratio of inserts vs updates</a:t>
            </a:r>
          </a:p>
          <a:p>
            <a:endParaRPr lang="en-US"/>
          </a:p>
          <a:p>
            <a:r>
              <a:rPr lang="en-US"/>
              <a:t>General Tips</a:t>
            </a:r>
          </a:p>
          <a:p>
            <a:pPr marL="171450" indent="-171450">
              <a:buFont typeface="Arial" panose="020B0604020202020204" pitchFamily="34" charset="0"/>
              <a:buChar char="•"/>
            </a:pPr>
            <a:r>
              <a:rPr lang="en-US"/>
              <a:t>Don’t be afraid of having too many partition keys</a:t>
            </a:r>
          </a:p>
          <a:p>
            <a:pPr marL="628650" lvl="1" indent="-171450">
              <a:buFont typeface="Arial" panose="020B0604020202020204" pitchFamily="34" charset="0"/>
              <a:buChar char="•"/>
            </a:pPr>
            <a:r>
              <a:rPr lang="en-US"/>
              <a:t>Partitions keys are logical</a:t>
            </a:r>
          </a:p>
          <a:p>
            <a:pPr marL="628650" lvl="1" indent="-171450">
              <a:buFont typeface="Arial" panose="020B0604020202020204" pitchFamily="34" charset="0"/>
              <a:buChar char="•"/>
            </a:pPr>
            <a:r>
              <a:rPr lang="en-US"/>
              <a:t>More partition keys =&gt; more scalability</a:t>
            </a:r>
          </a:p>
          <a:p>
            <a:endParaRPr lang="en-US"/>
          </a:p>
        </p:txBody>
      </p:sp>
      <p:sp>
        <p:nvSpPr>
          <p:cNvPr id="4" name="Slide Number Placeholder 3"/>
          <p:cNvSpPr>
            <a:spLocks noGrp="1"/>
          </p:cNvSpPr>
          <p:nvPr>
            <p:ph type="sldNum" sz="quarter" idx="5"/>
          </p:nvPr>
        </p:nvSpPr>
        <p:spPr/>
        <p:txBody>
          <a:bodyPr/>
          <a:lstStyle/>
          <a:p>
            <a:fld id="{DE955128-46DB-4B46-8D54-0B8BFA51CA0B}" type="slidenum">
              <a:rPr lang="en-US" smtClean="0"/>
              <a:t>23</a:t>
            </a:fld>
            <a:endParaRPr lang="en-US"/>
          </a:p>
        </p:txBody>
      </p:sp>
    </p:spTree>
    <p:extLst>
      <p:ext uri="{BB962C8B-B14F-4D97-AF65-F5344CB8AC3E}">
        <p14:creationId xmlns:p14="http://schemas.microsoft.com/office/powerpoint/2010/main" val="23779166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Design Goals for Choosing a Good Partition Key</a:t>
            </a:r>
          </a:p>
          <a:p>
            <a:pPr marL="171450" indent="-171450">
              <a:buFont typeface="Arial" panose="020B0604020202020204" pitchFamily="34" charset="0"/>
              <a:buChar char="•"/>
            </a:pPr>
            <a:r>
              <a:rPr lang="en-US"/>
              <a:t>Distribute the overall request + storage volume</a:t>
            </a:r>
          </a:p>
          <a:p>
            <a:pPr marL="628650" lvl="1" indent="-171450">
              <a:buFont typeface="Arial" panose="020B0604020202020204" pitchFamily="34" charset="0"/>
              <a:buChar char="•"/>
            </a:pPr>
            <a:r>
              <a:rPr lang="en-US"/>
              <a:t>Avoid “hot” partition keys</a:t>
            </a:r>
          </a:p>
          <a:p>
            <a:pPr marL="171450" indent="-171450">
              <a:buFont typeface="Arial" panose="020B0604020202020204" pitchFamily="34" charset="0"/>
              <a:buChar char="•"/>
            </a:pPr>
            <a:r>
              <a:rPr lang="en-US"/>
              <a:t>Partition Key is scope for [efficient] queries and transactions</a:t>
            </a:r>
          </a:p>
          <a:p>
            <a:pPr marL="628650" lvl="1" indent="-171450">
              <a:buFont typeface="Arial" panose="020B0604020202020204" pitchFamily="34" charset="0"/>
              <a:buChar char="•"/>
            </a:pPr>
            <a:r>
              <a:rPr lang="en-US"/>
              <a:t>Queries can be intelligently routed via partition key</a:t>
            </a:r>
          </a:p>
          <a:p>
            <a:pPr marL="628650" lvl="1" indent="-171450">
              <a:buFont typeface="Arial" panose="020B0604020202020204" pitchFamily="34" charset="0"/>
              <a:buChar char="•"/>
            </a:pPr>
            <a:r>
              <a:rPr lang="en-US"/>
              <a:t>Omitting partition key on query requires fan-out</a:t>
            </a:r>
          </a:p>
          <a:p>
            <a:endParaRPr lang="en-US"/>
          </a:p>
          <a:p>
            <a:r>
              <a:rPr lang="en-US"/>
              <a:t>Steps for Success</a:t>
            </a:r>
          </a:p>
          <a:p>
            <a:pPr marL="171450" indent="-171450">
              <a:buFont typeface="Arial" panose="020B0604020202020204" pitchFamily="34" charset="0"/>
              <a:buChar char="•"/>
            </a:pPr>
            <a:r>
              <a:rPr lang="en-US"/>
              <a:t>Ballpark scale needs (size/throughput)</a:t>
            </a:r>
          </a:p>
          <a:p>
            <a:pPr marL="171450" indent="-171450">
              <a:buFont typeface="Arial" panose="020B0604020202020204" pitchFamily="34" charset="0"/>
              <a:buChar char="•"/>
            </a:pPr>
            <a:r>
              <a:rPr lang="en-US"/>
              <a:t>Understand the workload</a:t>
            </a:r>
          </a:p>
          <a:p>
            <a:pPr marL="171450" indent="-171450">
              <a:buFont typeface="Arial" panose="020B0604020202020204" pitchFamily="34" charset="0"/>
              <a:buChar char="•"/>
            </a:pPr>
            <a:r>
              <a:rPr lang="en-US"/>
              <a:t># of reads/sec vs writes per sec</a:t>
            </a:r>
          </a:p>
          <a:p>
            <a:pPr marL="628650" lvl="1" indent="-171450">
              <a:buFont typeface="Arial" panose="020B0604020202020204" pitchFamily="34" charset="0"/>
              <a:buChar char="•"/>
            </a:pPr>
            <a:r>
              <a:rPr lang="en-US"/>
              <a:t>Use 80/20 rule to help optimize bulk of workload</a:t>
            </a:r>
          </a:p>
          <a:p>
            <a:pPr marL="628650" lvl="1" indent="-171450">
              <a:buFont typeface="Arial" panose="020B0604020202020204" pitchFamily="34" charset="0"/>
              <a:buChar char="•"/>
            </a:pPr>
            <a:r>
              <a:rPr lang="en-US"/>
              <a:t>For reads – understand top X queries (look for common filters)</a:t>
            </a:r>
          </a:p>
          <a:p>
            <a:pPr marL="628650" lvl="1" indent="-171450">
              <a:buFont typeface="Arial" panose="020B0604020202020204" pitchFamily="34" charset="0"/>
              <a:buChar char="•"/>
            </a:pPr>
            <a:r>
              <a:rPr lang="en-US"/>
              <a:t>For writes – understand transactional needs</a:t>
            </a:r>
            <a:br>
              <a:rPr lang="en-US"/>
            </a:br>
            <a:r>
              <a:rPr lang="en-US"/>
              <a:t>                      understand ratio of inserts vs updates</a:t>
            </a:r>
          </a:p>
          <a:p>
            <a:endParaRPr lang="en-US"/>
          </a:p>
          <a:p>
            <a:r>
              <a:rPr lang="en-US"/>
              <a:t>General Tips</a:t>
            </a:r>
          </a:p>
          <a:p>
            <a:pPr marL="171450" indent="-171450">
              <a:buFont typeface="Arial" panose="020B0604020202020204" pitchFamily="34" charset="0"/>
              <a:buChar char="•"/>
            </a:pPr>
            <a:r>
              <a:rPr lang="en-US"/>
              <a:t>Don’t be afraid of having too many partition keys</a:t>
            </a:r>
          </a:p>
          <a:p>
            <a:pPr marL="628650" lvl="1" indent="-171450">
              <a:buFont typeface="Arial" panose="020B0604020202020204" pitchFamily="34" charset="0"/>
              <a:buChar char="•"/>
            </a:pPr>
            <a:r>
              <a:rPr lang="en-US"/>
              <a:t>Partitions keys are logical</a:t>
            </a:r>
          </a:p>
          <a:p>
            <a:pPr marL="628650" lvl="1" indent="-171450">
              <a:buFont typeface="Arial" panose="020B0604020202020204" pitchFamily="34" charset="0"/>
              <a:buChar char="•"/>
            </a:pPr>
            <a:r>
              <a:rPr lang="en-US"/>
              <a:t>More partition keys =&gt; more scalability</a:t>
            </a:r>
          </a:p>
          <a:p>
            <a:endParaRPr lang="en-US"/>
          </a:p>
        </p:txBody>
      </p:sp>
      <p:sp>
        <p:nvSpPr>
          <p:cNvPr id="4" name="Slide Number Placeholder 3"/>
          <p:cNvSpPr>
            <a:spLocks noGrp="1"/>
          </p:cNvSpPr>
          <p:nvPr>
            <p:ph type="sldNum" sz="quarter" idx="5"/>
          </p:nvPr>
        </p:nvSpPr>
        <p:spPr/>
        <p:txBody>
          <a:bodyPr/>
          <a:lstStyle/>
          <a:p>
            <a:fld id="{DE955128-46DB-4B46-8D54-0B8BFA51CA0B}" type="slidenum">
              <a:rPr lang="en-US" smtClean="0"/>
              <a:t>24</a:t>
            </a:fld>
            <a:endParaRPr lang="en-US"/>
          </a:p>
        </p:txBody>
      </p:sp>
    </p:spTree>
    <p:extLst>
      <p:ext uri="{BB962C8B-B14F-4D97-AF65-F5344CB8AC3E}">
        <p14:creationId xmlns:p14="http://schemas.microsoft.com/office/powerpoint/2010/main" val="31407892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Design Goals for Choosing a Good Partition Key</a:t>
            </a:r>
          </a:p>
          <a:p>
            <a:pPr marL="171450" indent="-171450">
              <a:buFont typeface="Arial" panose="020B0604020202020204" pitchFamily="34" charset="0"/>
              <a:buChar char="•"/>
            </a:pPr>
            <a:r>
              <a:rPr lang="en-US"/>
              <a:t>Distribute the overall request + storage volume</a:t>
            </a:r>
          </a:p>
          <a:p>
            <a:pPr marL="628650" lvl="1" indent="-171450">
              <a:buFont typeface="Arial" panose="020B0604020202020204" pitchFamily="34" charset="0"/>
              <a:buChar char="•"/>
            </a:pPr>
            <a:r>
              <a:rPr lang="en-US"/>
              <a:t>Avoid “hot” partition keys</a:t>
            </a:r>
          </a:p>
          <a:p>
            <a:pPr marL="171450" indent="-171450">
              <a:buFont typeface="Arial" panose="020B0604020202020204" pitchFamily="34" charset="0"/>
              <a:buChar char="•"/>
            </a:pPr>
            <a:r>
              <a:rPr lang="en-US"/>
              <a:t>Partition Key is scope for [efficient] queries and transactions</a:t>
            </a:r>
          </a:p>
          <a:p>
            <a:pPr marL="628650" lvl="1" indent="-171450">
              <a:buFont typeface="Arial" panose="020B0604020202020204" pitchFamily="34" charset="0"/>
              <a:buChar char="•"/>
            </a:pPr>
            <a:r>
              <a:rPr lang="en-US"/>
              <a:t>Queries can be intelligently routed via partition key</a:t>
            </a:r>
          </a:p>
          <a:p>
            <a:pPr marL="628650" lvl="1" indent="-171450">
              <a:buFont typeface="Arial" panose="020B0604020202020204" pitchFamily="34" charset="0"/>
              <a:buChar char="•"/>
            </a:pPr>
            <a:r>
              <a:rPr lang="en-US"/>
              <a:t>Omitting partition key on query requires fan-out</a:t>
            </a:r>
          </a:p>
          <a:p>
            <a:endParaRPr lang="en-US"/>
          </a:p>
          <a:p>
            <a:r>
              <a:rPr lang="en-US"/>
              <a:t>Steps for Success</a:t>
            </a:r>
          </a:p>
          <a:p>
            <a:pPr marL="171450" indent="-171450">
              <a:buFont typeface="Arial" panose="020B0604020202020204" pitchFamily="34" charset="0"/>
              <a:buChar char="•"/>
            </a:pPr>
            <a:r>
              <a:rPr lang="en-US"/>
              <a:t>Ballpark scale needs (size/throughput)</a:t>
            </a:r>
          </a:p>
          <a:p>
            <a:pPr marL="171450" indent="-171450">
              <a:buFont typeface="Arial" panose="020B0604020202020204" pitchFamily="34" charset="0"/>
              <a:buChar char="•"/>
            </a:pPr>
            <a:r>
              <a:rPr lang="en-US"/>
              <a:t>Understand the workload</a:t>
            </a:r>
          </a:p>
          <a:p>
            <a:pPr marL="171450" indent="-171450">
              <a:buFont typeface="Arial" panose="020B0604020202020204" pitchFamily="34" charset="0"/>
              <a:buChar char="•"/>
            </a:pPr>
            <a:r>
              <a:rPr lang="en-US"/>
              <a:t># of reads/sec vs writes per sec</a:t>
            </a:r>
          </a:p>
          <a:p>
            <a:pPr marL="628650" lvl="1" indent="-171450">
              <a:buFont typeface="Arial" panose="020B0604020202020204" pitchFamily="34" charset="0"/>
              <a:buChar char="•"/>
            </a:pPr>
            <a:r>
              <a:rPr lang="en-US"/>
              <a:t>Use 80/20 rule to help optimize bulk of workload</a:t>
            </a:r>
          </a:p>
          <a:p>
            <a:pPr marL="628650" lvl="1" indent="-171450">
              <a:buFont typeface="Arial" panose="020B0604020202020204" pitchFamily="34" charset="0"/>
              <a:buChar char="•"/>
            </a:pPr>
            <a:r>
              <a:rPr lang="en-US"/>
              <a:t>For reads – understand top X queries (look for common filters)</a:t>
            </a:r>
          </a:p>
          <a:p>
            <a:pPr marL="628650" lvl="1" indent="-171450">
              <a:buFont typeface="Arial" panose="020B0604020202020204" pitchFamily="34" charset="0"/>
              <a:buChar char="•"/>
            </a:pPr>
            <a:r>
              <a:rPr lang="en-US"/>
              <a:t>For writes – understand transactional needs</a:t>
            </a:r>
            <a:br>
              <a:rPr lang="en-US"/>
            </a:br>
            <a:r>
              <a:rPr lang="en-US"/>
              <a:t>                      understand ratio of inserts vs updates</a:t>
            </a:r>
          </a:p>
          <a:p>
            <a:endParaRPr lang="en-US"/>
          </a:p>
          <a:p>
            <a:r>
              <a:rPr lang="en-US"/>
              <a:t>General Tips</a:t>
            </a:r>
          </a:p>
          <a:p>
            <a:pPr marL="171450" indent="-171450">
              <a:buFont typeface="Arial" panose="020B0604020202020204" pitchFamily="34" charset="0"/>
              <a:buChar char="•"/>
            </a:pPr>
            <a:r>
              <a:rPr lang="en-US"/>
              <a:t>Don’t be afraid of having too many partition keys</a:t>
            </a:r>
          </a:p>
          <a:p>
            <a:pPr marL="628650" lvl="1" indent="-171450">
              <a:buFont typeface="Arial" panose="020B0604020202020204" pitchFamily="34" charset="0"/>
              <a:buChar char="•"/>
            </a:pPr>
            <a:r>
              <a:rPr lang="en-US"/>
              <a:t>Partitions keys are logical</a:t>
            </a:r>
          </a:p>
          <a:p>
            <a:pPr marL="628650" lvl="1" indent="-171450">
              <a:buFont typeface="Arial" panose="020B0604020202020204" pitchFamily="34" charset="0"/>
              <a:buChar char="•"/>
            </a:pPr>
            <a:r>
              <a:rPr lang="en-US"/>
              <a:t>More partition keys =&gt; more scalability</a:t>
            </a:r>
          </a:p>
          <a:p>
            <a:endParaRPr lang="en-US"/>
          </a:p>
          <a:p>
            <a:endParaRPr lang="en-US"/>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27521999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25777976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Device ID is likely a good choice for this data. Obviously we did not take into account the workload’s queries so this could impact the choice as well. For example, if the workload had a lot of filters based on Vehicle Model, this could make it a better choice.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801993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3844162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2167241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781651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9</a:t>
            </a:fld>
            <a:endParaRPr lang="en-US"/>
          </a:p>
        </p:txBody>
      </p:sp>
    </p:spTree>
    <p:extLst>
      <p:ext uri="{BB962C8B-B14F-4D97-AF65-F5344CB8AC3E}">
        <p14:creationId xmlns:p14="http://schemas.microsoft.com/office/powerpoint/2010/main" val="3124598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next could of slides have example strategies that take advantage of the 403 status code</a:t>
            </a:r>
          </a:p>
        </p:txBody>
      </p:sp>
      <p:sp>
        <p:nvSpPr>
          <p:cNvPr id="4" name="Slide Number Placeholder 3"/>
          <p:cNvSpPr>
            <a:spLocks noGrp="1"/>
          </p:cNvSpPr>
          <p:nvPr>
            <p:ph type="sldNum" sz="quarter" idx="10"/>
          </p:nvPr>
        </p:nvSpPr>
        <p:spPr/>
        <p:txBody>
          <a:bodyPr/>
          <a:lstStyle/>
          <a:p>
            <a:fld id="{4249A09B-4A39-974B-9594-129A7470D52A}" type="slidenum">
              <a:rPr lang="en-US" smtClean="0"/>
              <a:t>10</a:t>
            </a:fld>
            <a:endParaRPr lang="en-US"/>
          </a:p>
        </p:txBody>
      </p:sp>
    </p:spTree>
    <p:extLst>
      <p:ext uri="{BB962C8B-B14F-4D97-AF65-F5344CB8AC3E}">
        <p14:creationId xmlns:p14="http://schemas.microsoft.com/office/powerpoint/2010/main" val="2958333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 can endlessly increment partition key suffixes to work around any technical limitations for a specific partition (throughput and storage)</a:t>
            </a:r>
          </a:p>
        </p:txBody>
      </p:sp>
      <p:sp>
        <p:nvSpPr>
          <p:cNvPr id="4" name="Slide Number Placeholder 3"/>
          <p:cNvSpPr>
            <a:spLocks noGrp="1"/>
          </p:cNvSpPr>
          <p:nvPr>
            <p:ph type="sldNum" sz="quarter" idx="10"/>
          </p:nvPr>
        </p:nvSpPr>
        <p:spPr/>
        <p:txBody>
          <a:bodyPr/>
          <a:lstStyle/>
          <a:p>
            <a:fld id="{4249A09B-4A39-974B-9594-129A7470D52A}" type="slidenum">
              <a:rPr lang="en-US" smtClean="0"/>
              <a:t>11</a:t>
            </a:fld>
            <a:endParaRPr lang="en-US"/>
          </a:p>
        </p:txBody>
      </p:sp>
    </p:spTree>
    <p:extLst>
      <p:ext uri="{BB962C8B-B14F-4D97-AF65-F5344CB8AC3E}">
        <p14:creationId xmlns:p14="http://schemas.microsoft.com/office/powerpoint/2010/main" val="2263090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a:solidFill>
                  <a:srgbClr val="505050"/>
                </a:solidFill>
              </a:rPr>
              <a:t>Using this example, you have effectively created a fixed-size collection of items that replaces the oldest items (determined by sorted unique key).</a:t>
            </a:r>
            <a:endParaRPr lang="en-US" dirty="0"/>
          </a:p>
        </p:txBody>
      </p:sp>
      <p:sp>
        <p:nvSpPr>
          <p:cNvPr id="4" name="Slide Number Placeholder 3"/>
          <p:cNvSpPr>
            <a:spLocks noGrp="1"/>
          </p:cNvSpPr>
          <p:nvPr>
            <p:ph type="sldNum" sz="quarter" idx="10"/>
          </p:nvPr>
        </p:nvSpPr>
        <p:spPr/>
        <p:txBody>
          <a:bodyPr/>
          <a:lstStyle/>
          <a:p>
            <a:fld id="{4249A09B-4A39-974B-9594-129A7470D52A}" type="slidenum">
              <a:rPr lang="en-US" smtClean="0"/>
              <a:t>12</a:t>
            </a:fld>
            <a:endParaRPr lang="en-US"/>
          </a:p>
        </p:txBody>
      </p:sp>
    </p:spTree>
    <p:extLst>
      <p:ext uri="{BB962C8B-B14F-4D97-AF65-F5344CB8AC3E}">
        <p14:creationId xmlns:p14="http://schemas.microsoft.com/office/powerpoint/2010/main" val="3581026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1120C9-890A-4013-ADCB-1DF4AE2150B6}" type="datetimeFigureOut">
              <a:rPr lang="en-US" smtClean="0"/>
              <a:t>6/11/2019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3BC81-F2B5-4BD2-808C-0E2507328F7C}" type="slidenum">
              <a:rPr lang="en-US" smtClean="0"/>
              <a:t>‹#›</a:t>
            </a:fld>
            <a:endParaRPr lang="en-US"/>
          </a:p>
        </p:txBody>
      </p:sp>
    </p:spTree>
    <p:extLst>
      <p:ext uri="{BB962C8B-B14F-4D97-AF65-F5344CB8AC3E}">
        <p14:creationId xmlns:p14="http://schemas.microsoft.com/office/powerpoint/2010/main" val="229646595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6/11/2019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9886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6/11/2019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57310575"/>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084173"/>
            <a:ext cx="11653523" cy="1161921"/>
          </a:xfrm>
          <a:noFill/>
        </p:spPr>
        <p:txBody>
          <a:bodyPr tIns="91440" bIns="91440" anchor="t" anchorCtr="0">
            <a:spAutoFit/>
          </a:bodyPr>
          <a:lstStyle>
            <a:lvl1pPr algn="l">
              <a:defRPr sz="7056" cap="none" spc="-99"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8678949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stag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Lst>
          </p:cNvPr>
          <p:cNvSpPr/>
          <p:nvPr userDrawn="1"/>
        </p:nvSpPr>
        <p:spPr>
          <a:xfrm>
            <a:off x="0" y="1469984"/>
            <a:ext cx="12192000" cy="5395249"/>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D51B25BF-04D3-438D-B22A-D496C649A19B}"/>
              </a:ext>
            </a:extLst>
          </p:cNvPr>
          <p:cNvSpPr>
            <a:spLocks noGrp="1"/>
          </p:cNvSpPr>
          <p:nvPr>
            <p:ph type="body" sz="quarter" idx="10"/>
          </p:nvPr>
        </p:nvSpPr>
        <p:spPr>
          <a:xfrm>
            <a:off x="269239" y="1925685"/>
            <a:ext cx="11655839" cy="286232"/>
          </a:xfrm>
          <a:noFill/>
        </p:spPr>
        <p:txBody>
          <a:bodyPr wrap="square" lIns="91440" tIns="45720" rIns="91440" bIns="45720" rtlCol="0">
            <a:spAutoFit/>
          </a:bodyPr>
          <a:lstStyle>
            <a:lvl1pPr marL="0" indent="0">
              <a:buNone/>
              <a:defRPr lang="en-US" sz="1400" b="1" dirty="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marL="0" lvl="0" defTabSz="914400"/>
            <a:r>
              <a:rPr lang="en-US" dirty="0"/>
              <a:t>Edit Master text styles</a:t>
            </a:r>
          </a:p>
        </p:txBody>
      </p:sp>
    </p:spTree>
    <p:extLst>
      <p:ext uri="{BB962C8B-B14F-4D97-AF65-F5344CB8AC3E}">
        <p14:creationId xmlns:p14="http://schemas.microsoft.com/office/powerpoint/2010/main" val="31781355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ase study">
    <p:bg>
      <p:bgRef idx="1001">
        <a:schemeClr val="bg1"/>
      </p:bgRef>
    </p:bg>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69240" y="2197702"/>
            <a:ext cx="5265119" cy="1898981"/>
          </a:xfrm>
        </p:spPr>
        <p:txBody>
          <a:bodyPr/>
          <a:lstStyle>
            <a:lvl1pPr marL="0" indent="0">
              <a:spcAft>
                <a:spcPts val="1800"/>
              </a:spcAft>
              <a:buNone/>
              <a:defRPr sz="2400" spc="100" baseline="0">
                <a:solidFill>
                  <a:schemeClr val="tx1"/>
                </a:solidFill>
              </a:defRPr>
            </a:lvl1pPr>
            <a:lvl2pPr marL="160020" indent="-160020" algn="l" defTabSz="762000" rtl="0" eaLnBrk="1" latinLnBrk="0" hangingPunct="1">
              <a:lnSpc>
                <a:spcPct val="107000"/>
              </a:lnSpc>
              <a:spcBef>
                <a:spcPts val="0"/>
              </a:spcBef>
              <a:spcAft>
                <a:spcPts val="600"/>
              </a:spcAft>
              <a:buClr>
                <a:schemeClr val="tx2"/>
              </a:buClr>
              <a:buFont typeface="Arial" panose="020B0604020202020204" pitchFamily="34" charset="0"/>
              <a:buChar char="•"/>
              <a:defRPr lang="en-US" sz="2000" kern="1200" spc="100" baseline="0" dirty="0" smtClean="0">
                <a:solidFill>
                  <a:schemeClr val="tx1"/>
                </a:solidFill>
                <a:latin typeface="+mn-lt"/>
                <a:ea typeface="+mn-ea"/>
                <a:cs typeface="Times New Roman" panose="02020603050405020304" pitchFamily="18" charset="0"/>
              </a:defRPr>
            </a:lvl2pPr>
            <a:lvl3pPr marL="569913" indent="-228600" defTabSz="762000">
              <a:buClr>
                <a:schemeClr val="tx2"/>
              </a:buClr>
              <a:defRPr spc="100" baseline="0">
                <a:solidFill>
                  <a:schemeClr val="tx1"/>
                </a:solidFill>
              </a:defRPr>
            </a:lvl3pPr>
            <a:lvl4pPr marL="914400" indent="-228600" defTabSz="762000">
              <a:buClr>
                <a:schemeClr val="tx2"/>
              </a:buClr>
              <a:defRPr spc="100" baseline="0">
                <a:solidFill>
                  <a:schemeClr val="tx1"/>
                </a:solidFill>
              </a:defRPr>
            </a:lvl4pPr>
            <a:lvl5pPr marL="1258888" indent="-228600" defTabSz="762000">
              <a:buClr>
                <a:schemeClr val="tx2"/>
              </a:buClr>
              <a:defRPr spc="100" baseline="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3D3ED6A4-84B5-4E0F-AACB-5DDD65A08580}"/>
              </a:ext>
            </a:extLst>
          </p:cNvPr>
          <p:cNvSpPr/>
          <p:nvPr userDrawn="1"/>
        </p:nvSpPr>
        <p:spPr>
          <a:xfrm>
            <a:off x="6253842" y="1"/>
            <a:ext cx="5938157" cy="6865234"/>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146F0AFE-AADD-4A6A-8100-DF623625BB3F}"/>
              </a:ext>
            </a:extLst>
          </p:cNvPr>
          <p:cNvSpPr>
            <a:spLocks noGrp="1"/>
          </p:cNvSpPr>
          <p:nvPr>
            <p:ph type="title"/>
          </p:nvPr>
        </p:nvSpPr>
        <p:spPr>
          <a:xfrm>
            <a:off x="269240" y="289511"/>
            <a:ext cx="5265119" cy="1617666"/>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54743132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stage_left">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a:extLst>
              <a:ext uri="{FF2B5EF4-FFF2-40B4-BE49-F238E27FC236}">
                <a16:creationId xmlns:a16="http://schemas.microsoft.com/office/drawing/2014/main" id="{5835769B-D947-4F65-8B06-B00FA97D0BD9}"/>
              </a:ext>
            </a:extLst>
          </p:cNvPr>
          <p:cNvSpPr>
            <a:spLocks noGrp="1"/>
          </p:cNvSpPr>
          <p:nvPr>
            <p:ph type="body" sz="quarter" idx="11"/>
          </p:nvPr>
        </p:nvSpPr>
        <p:spPr>
          <a:xfrm>
            <a:off x="269874" y="1584156"/>
            <a:ext cx="5686789" cy="4751330"/>
          </a:xfrm>
        </p:spPr>
        <p:txBody>
          <a:bodyPr/>
          <a:lstStyle>
            <a:lvl1pPr marL="0" indent="0">
              <a:spcBef>
                <a:spcPts val="1200"/>
              </a:spcBef>
              <a:buNone/>
              <a:defRPr lang="en-US" sz="1600" b="1" kern="1200" spc="0" baseline="0" dirty="0" smtClean="0">
                <a:solidFill>
                  <a:schemeClr val="tx2"/>
                </a:solidFill>
                <a:latin typeface="Arial" panose="020B0604020202020204" pitchFamily="34" charset="0"/>
                <a:ea typeface="Arial" panose="020B0604020202020204" pitchFamily="34" charset="0"/>
                <a:cs typeface="Arial" panose="020B0604020202020204" pitchFamily="34" charset="0"/>
              </a:defRPr>
            </a:lvl1pPr>
            <a:lvl2pPr marL="236538" indent="-236538">
              <a:spcBef>
                <a:spcPts val="800"/>
              </a:spcBef>
              <a:spcAft>
                <a:spcPts val="400"/>
              </a:spcAft>
              <a:buClr>
                <a:schemeClr val="tx2"/>
              </a:buClr>
              <a:defRPr lang="en-US" sz="1600" kern="1200" spc="0" baseline="0" dirty="0" smtClean="0">
                <a:solidFill>
                  <a:schemeClr val="tx1"/>
                </a:solidFill>
                <a:latin typeface="Arial" panose="020B0604020202020204" pitchFamily="34" charset="0"/>
                <a:ea typeface="Arial" panose="020B0604020202020204" pitchFamily="34" charset="0"/>
                <a:cs typeface="Arial" panose="020B0604020202020204" pitchFamily="34" charset="0"/>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1353843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Demo slide">
    <p:bg>
      <p:bgRef idx="1001">
        <a:schemeClr val="bg2"/>
      </p:bgRef>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6404DEB-A2FD-47E2-863C-BC52EB636058}"/>
              </a:ext>
            </a:extLst>
          </p:cNvPr>
          <p:cNvSpPr>
            <a:spLocks noGrp="1"/>
          </p:cNvSpPr>
          <p:nvPr>
            <p:ph type="title" hasCustomPrompt="1"/>
          </p:nvPr>
        </p:nvSpPr>
        <p:spPr>
          <a:xfrm>
            <a:off x="1166442" y="3084533"/>
            <a:ext cx="9859116" cy="738664"/>
          </a:xfrm>
          <a:noFill/>
        </p:spPr>
        <p:txBody>
          <a:bodyPr tIns="91440" bIns="91440" anchor="t" anchorCtr="0">
            <a:spAutoFit/>
          </a:bodyPr>
          <a:lstStyle>
            <a:lvl1pPr algn="ctr">
              <a:defRPr lang="en-US" sz="4000" b="0" kern="1200" cap="none" spc="-98" baseline="0" dirty="0">
                <a:ln w="3175">
                  <a:noFill/>
                </a:ln>
                <a:gradFill>
                  <a:gsLst>
                    <a:gs pos="0">
                      <a:schemeClr val="tx1"/>
                    </a:gs>
                    <a:gs pos="100000">
                      <a:schemeClr val="tx1"/>
                    </a:gs>
                  </a:gsLst>
                  <a:lin ang="5400000" scaled="0"/>
                </a:gradFill>
                <a:effectLst/>
                <a:latin typeface="+mj-lt"/>
                <a:ea typeface="+mn-ea"/>
                <a:cs typeface="Arial" panose="020B0604020202020204" pitchFamily="34" charset="0"/>
              </a:defRPr>
            </a:lvl1pPr>
          </a:lstStyle>
          <a:p>
            <a:r>
              <a:rPr lang="en-US" dirty="0"/>
              <a:t>Demo title</a:t>
            </a:r>
          </a:p>
        </p:txBody>
      </p:sp>
      <p:sp>
        <p:nvSpPr>
          <p:cNvPr id="2" name="Rectangle 1"/>
          <p:cNvSpPr/>
          <p:nvPr userDrawn="1"/>
        </p:nvSpPr>
        <p:spPr>
          <a:xfrm>
            <a:off x="5529178" y="2715201"/>
            <a:ext cx="1133644" cy="369332"/>
          </a:xfrm>
          <a:prstGeom prst="rect">
            <a:avLst/>
          </a:prstGeom>
        </p:spPr>
        <p:txBody>
          <a:bodyPr wrap="none">
            <a:spAutoFit/>
          </a:bodyPr>
          <a:lstStyle/>
          <a:p>
            <a:pPr algn="ctr">
              <a:spcBef>
                <a:spcPts val="1200"/>
              </a:spcBef>
              <a:defRPr/>
            </a:pPr>
            <a:r>
              <a:rPr lang="en-US" sz="1800" cap="all" spc="500" dirty="0">
                <a:solidFill>
                  <a:srgbClr val="FFFFFF"/>
                </a:solidFill>
                <a:latin typeface="Arial" panose="020B0604020202020204" pitchFamily="34" charset="0"/>
                <a:ea typeface="Segoe UI Semilight" charset="0"/>
                <a:cs typeface="Arial" panose="020B0604020202020204" pitchFamily="34" charset="0"/>
              </a:rPr>
              <a:t>DEMO</a:t>
            </a:r>
          </a:p>
        </p:txBody>
      </p:sp>
    </p:spTree>
    <p:extLst>
      <p:ext uri="{BB962C8B-B14F-4D97-AF65-F5344CB8AC3E}">
        <p14:creationId xmlns:p14="http://schemas.microsoft.com/office/powerpoint/2010/main" val="36179140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only stag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3"/>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Lst>
          </p:cNvPr>
          <p:cNvSpPr/>
          <p:nvPr userDrawn="1"/>
        </p:nvSpPr>
        <p:spPr>
          <a:xfrm>
            <a:off x="0" y="1189176"/>
            <a:ext cx="12192000" cy="5676059"/>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03157720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8FBB2BD-846C-4813-B494-1EA4319C74C7}"/>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5" name="Text Placeholder 4"/>
          <p:cNvSpPr>
            <a:spLocks noGrp="1"/>
          </p:cNvSpPr>
          <p:nvPr>
            <p:ph type="body" sz="quarter" idx="10"/>
          </p:nvPr>
        </p:nvSpPr>
        <p:spPr>
          <a:xfrm>
            <a:off x="269239" y="1366663"/>
            <a:ext cx="11653522" cy="1434239"/>
          </a:xfrm>
        </p:spPr>
        <p:txBody>
          <a:bodyPr/>
          <a:lstStyle>
            <a:lvl1pPr marL="0" indent="0">
              <a:buNone/>
              <a:defRPr sz="1400">
                <a:gradFill>
                  <a:gsLst>
                    <a:gs pos="1250">
                      <a:srgbClr val="000000"/>
                    </a:gs>
                    <a:gs pos="100000">
                      <a:srgbClr val="000000"/>
                    </a:gs>
                  </a:gsLst>
                  <a:lin ang="5400000" scaled="0"/>
                </a:gradFill>
                <a:latin typeface="Arial" panose="020B0604020202020204" pitchFamily="34" charset="0"/>
                <a:cs typeface="Arial" panose="020B0604020202020204" pitchFamily="34" charset="0"/>
              </a:defRPr>
            </a:lvl1pPr>
            <a:lvl2pPr marL="339661" indent="0">
              <a:buNone/>
              <a:defRPr sz="1400">
                <a:gradFill>
                  <a:gsLst>
                    <a:gs pos="1250">
                      <a:srgbClr val="000000"/>
                    </a:gs>
                    <a:gs pos="100000">
                      <a:srgbClr val="000000"/>
                    </a:gs>
                  </a:gsLst>
                  <a:lin ang="5400000" scaled="0"/>
                </a:gradFill>
                <a:latin typeface="Arial" panose="020B0604020202020204" pitchFamily="34" charset="0"/>
                <a:cs typeface="Arial" panose="020B0604020202020204" pitchFamily="34" charset="0"/>
              </a:defRPr>
            </a:lvl2pPr>
            <a:lvl3pPr marL="572979" indent="0">
              <a:buNone/>
              <a:defRPr sz="1400">
                <a:gradFill>
                  <a:gsLst>
                    <a:gs pos="1250">
                      <a:srgbClr val="000000"/>
                    </a:gs>
                    <a:gs pos="100000">
                      <a:srgbClr val="000000"/>
                    </a:gs>
                  </a:gsLst>
                  <a:lin ang="5400000" scaled="0"/>
                </a:gradFill>
                <a:latin typeface="Arial" panose="020B0604020202020204" pitchFamily="34" charset="0"/>
                <a:cs typeface="Arial" panose="020B0604020202020204" pitchFamily="34" charset="0"/>
              </a:defRPr>
            </a:lvl3pPr>
            <a:lvl4pPr marL="798362" indent="0">
              <a:buNone/>
              <a:defRPr sz="1400">
                <a:gradFill>
                  <a:gsLst>
                    <a:gs pos="1250">
                      <a:srgbClr val="000000"/>
                    </a:gs>
                    <a:gs pos="100000">
                      <a:srgbClr val="000000"/>
                    </a:gs>
                  </a:gsLst>
                  <a:lin ang="5400000" scaled="0"/>
                </a:gradFill>
                <a:latin typeface="Arial" panose="020B0604020202020204" pitchFamily="34" charset="0"/>
                <a:cs typeface="Arial" panose="020B0604020202020204" pitchFamily="34" charset="0"/>
              </a:defRPr>
            </a:lvl4pPr>
            <a:lvl5pPr marL="1030094" indent="0">
              <a:buNone/>
              <a:defRPr sz="1400">
                <a:gradFill>
                  <a:gsLst>
                    <a:gs pos="1250">
                      <a:srgbClr val="000000"/>
                    </a:gs>
                    <a:gs pos="100000">
                      <a:srgbClr val="000000"/>
                    </a:gs>
                  </a:gsLst>
                  <a:lin ang="5400000" scaled="0"/>
                </a:gra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8380049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12175C-3CF6-487A-9684-5B9CA6422935}" type="datetimeFigureOut">
              <a:rPr lang="en-US" smtClean="0"/>
              <a:t>6/11/2019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EB9E8-CA3A-4349-8165-A1A8FED2E9F7}" type="slidenum">
              <a:rPr lang="en-US" smtClean="0"/>
              <a:t>‹#›</a:t>
            </a:fld>
            <a:endParaRPr lang="en-US"/>
          </a:p>
        </p:txBody>
      </p:sp>
    </p:spTree>
    <p:extLst>
      <p:ext uri="{BB962C8B-B14F-4D97-AF65-F5344CB8AC3E}">
        <p14:creationId xmlns:p14="http://schemas.microsoft.com/office/powerpoint/2010/main" val="2394173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6/11/2019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12118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6/11/2019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8025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6/11/2019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99649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6/11/2019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16880018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1120C9-890A-4013-ADCB-1DF4AE2150B6}" type="datetimeFigureOut">
              <a:rPr lang="en-US" smtClean="0"/>
              <a:t>6/11/2019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C3BC81-F2B5-4BD2-808C-0E2507328F7C}" type="slidenum">
              <a:rPr lang="en-US" smtClean="0"/>
              <a:t>‹#›</a:t>
            </a:fld>
            <a:endParaRPr lang="en-US"/>
          </a:p>
        </p:txBody>
      </p:sp>
    </p:spTree>
    <p:extLst>
      <p:ext uri="{BB962C8B-B14F-4D97-AF65-F5344CB8AC3E}">
        <p14:creationId xmlns:p14="http://schemas.microsoft.com/office/powerpoint/2010/main" val="930040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6/11/2019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88263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6/11/2019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43777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6/11/2019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42930451"/>
      </p:ext>
    </p:extLst>
  </p:cSld>
  <p:clrMap bg1="lt1" tx1="dk1" bg2="lt2" tx2="dk2" accent1="accent1" accent2="accent2" accent3="accent3" accent4="accent4" accent5="accent5" accent6="accent6" hlink="hlink" folHlink="folHlink"/>
  <p:sldLayoutIdLst>
    <p:sldLayoutId id="2147484408" r:id="rId1"/>
    <p:sldLayoutId id="2147484409" r:id="rId2"/>
    <p:sldLayoutId id="2147484410" r:id="rId3"/>
    <p:sldLayoutId id="2147484411" r:id="rId4"/>
    <p:sldLayoutId id="2147484412" r:id="rId5"/>
    <p:sldLayoutId id="2147484413" r:id="rId6"/>
    <p:sldLayoutId id="2147484414" r:id="rId7"/>
    <p:sldLayoutId id="2147484415" r:id="rId8"/>
    <p:sldLayoutId id="2147484416" r:id="rId9"/>
    <p:sldLayoutId id="2147484417" r:id="rId10"/>
    <p:sldLayoutId id="2147484418" r:id="rId11"/>
    <p:sldLayoutId id="2147484421" r:id="rId12"/>
    <p:sldLayoutId id="2147484422" r:id="rId13"/>
    <p:sldLayoutId id="2147484425" r:id="rId14"/>
    <p:sldLayoutId id="2147484427" r:id="rId15"/>
    <p:sldLayoutId id="2147484428" r:id="rId16"/>
    <p:sldLayoutId id="2147484431" r:id="rId17"/>
    <p:sldLayoutId id="2147484432"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1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E798FD9-AEFE-43CA-BA83-2E99A4F26D0A}"/>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773968" y="4574385"/>
            <a:ext cx="2418032" cy="2207768"/>
          </a:xfrm>
          <a:prstGeom prst="rect">
            <a:avLst/>
          </a:prstGeom>
        </p:spPr>
      </p:pic>
      <p:sp>
        <p:nvSpPr>
          <p:cNvPr id="2" name="Title 1">
            <a:extLst>
              <a:ext uri="{FF2B5EF4-FFF2-40B4-BE49-F238E27FC236}">
                <a16:creationId xmlns:a16="http://schemas.microsoft.com/office/drawing/2014/main" id="{AFD1AE66-9473-4A2E-8806-124AD3C71853}"/>
              </a:ext>
            </a:extLst>
          </p:cNvPr>
          <p:cNvSpPr>
            <a:spLocks noGrp="1"/>
          </p:cNvSpPr>
          <p:nvPr>
            <p:ph type="title"/>
          </p:nvPr>
        </p:nvSpPr>
        <p:spPr>
          <a:xfrm>
            <a:off x="269240" y="2084173"/>
            <a:ext cx="11653523" cy="1181862"/>
          </a:xfrm>
        </p:spPr>
        <p:txBody>
          <a:bodyPr/>
          <a:lstStyle/>
          <a:p>
            <a:r>
              <a:rPr lang="en-US" sz="7200" spc="0" dirty="0">
                <a:ln>
                  <a:noFill/>
                </a:ln>
                <a:solidFill>
                  <a:prstClr val="white"/>
                </a:solidFill>
                <a:latin typeface="Arial" panose="020B0604020202020204" pitchFamily="34" charset="0"/>
              </a:rPr>
              <a:t>Partitioning</a:t>
            </a:r>
            <a:endParaRPr lang="en-US" dirty="0"/>
          </a:p>
        </p:txBody>
      </p:sp>
    </p:spTree>
    <p:extLst>
      <p:ext uri="{BB962C8B-B14F-4D97-AF65-F5344CB8AC3E}">
        <p14:creationId xmlns:p14="http://schemas.microsoft.com/office/powerpoint/2010/main" val="188907385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9A85DA-94A4-4EF6-9370-8E6BBA42AF48}"/>
              </a:ext>
            </a:extLst>
          </p:cNvPr>
          <p:cNvSpPr>
            <a:spLocks noGrp="1"/>
          </p:cNvSpPr>
          <p:nvPr>
            <p:ph type="body" sz="quarter" idx="10"/>
          </p:nvPr>
        </p:nvSpPr>
        <p:spPr>
          <a:xfrm>
            <a:off x="161208" y="1309378"/>
            <a:ext cx="5959859" cy="4136902"/>
          </a:xfrm>
        </p:spPr>
        <p:txBody>
          <a:bodyPr vert="horz" wrap="square" lIns="146304" tIns="91440" rIns="146304" bIns="91440" rtlCol="0" anchor="t">
            <a:spAutoFit/>
          </a:bodyPr>
          <a:lstStyle/>
          <a:p>
            <a:r>
              <a:rPr lang="en-US" sz="1600" dirty="0">
                <a:latin typeface="Arial" panose="020B0604020202020204" pitchFamily="34" charset="0"/>
                <a:cs typeface="Arial" panose="020B0604020202020204" pitchFamily="34" charset="0"/>
              </a:rPr>
              <a:t>Containers support unlimited storage by dynamically allocating additional physical partitions</a:t>
            </a:r>
          </a:p>
          <a:p>
            <a:r>
              <a:rPr lang="en-US" sz="1600" dirty="0">
                <a:latin typeface="Arial" panose="020B0604020202020204" pitchFamily="34" charset="0"/>
                <a:cs typeface="Arial" panose="020B0604020202020204" pitchFamily="34" charset="0"/>
              </a:rPr>
              <a:t>Storage for single partition key value (logical partition) is </a:t>
            </a:r>
            <a:r>
              <a:rPr lang="en-US" sz="1600" dirty="0" err="1">
                <a:latin typeface="Arial" panose="020B0604020202020204" pitchFamily="34" charset="0"/>
                <a:cs typeface="Arial" panose="020B0604020202020204" pitchFamily="34" charset="0"/>
              </a:rPr>
              <a:t>quota'ed</a:t>
            </a:r>
            <a:r>
              <a:rPr lang="en-US" sz="1600" dirty="0">
                <a:latin typeface="Arial" panose="020B0604020202020204" pitchFamily="34" charset="0"/>
                <a:cs typeface="Arial" panose="020B0604020202020204" pitchFamily="34" charset="0"/>
              </a:rPr>
              <a:t> to 10GB.</a:t>
            </a:r>
          </a:p>
          <a:p>
            <a:r>
              <a:rPr lang="en-US" sz="1600" dirty="0">
                <a:latin typeface="Arial" panose="020B0604020202020204" pitchFamily="34" charset="0"/>
                <a:cs typeface="Arial" panose="020B0604020202020204" pitchFamily="34" charset="0"/>
              </a:rPr>
              <a:t>When a partition key reaches its provisioned storage limit, requests to create new resources will return a HTTP Status Code of 403 (Forbidden).</a:t>
            </a:r>
          </a:p>
          <a:p>
            <a:pPr marL="0" lvl="1" indent="0">
              <a:buNone/>
            </a:pPr>
            <a:r>
              <a:rPr lang="en-US" sz="1600" dirty="0">
                <a:latin typeface="Arial" panose="020B0604020202020204" pitchFamily="34" charset="0"/>
                <a:cs typeface="Arial" panose="020B0604020202020204" pitchFamily="34" charset="0"/>
              </a:rPr>
              <a:t>Azure Cosmos DB will automatically add partitions, and may also return a 403 if:</a:t>
            </a:r>
          </a:p>
          <a:p>
            <a:pPr lvl="1"/>
            <a:r>
              <a:rPr lang="en-US" sz="1600" dirty="0">
                <a:latin typeface="Arial" panose="020B0604020202020204" pitchFamily="34" charset="0"/>
                <a:cs typeface="Arial" panose="020B0604020202020204" pitchFamily="34" charset="0"/>
              </a:rPr>
              <a:t>An authorization token has expired</a:t>
            </a:r>
          </a:p>
          <a:p>
            <a:pPr lvl="1"/>
            <a:r>
              <a:rPr lang="en-US" sz="1600" dirty="0">
                <a:latin typeface="Arial" panose="020B0604020202020204" pitchFamily="34" charset="0"/>
                <a:cs typeface="Arial" panose="020B0604020202020204" pitchFamily="34" charset="0"/>
              </a:rPr>
              <a:t>A programmatic element (UDF, Stored Procedure, Trigger) has been flagged for repeated violations</a:t>
            </a:r>
          </a:p>
        </p:txBody>
      </p:sp>
      <p:sp>
        <p:nvSpPr>
          <p:cNvPr id="3" name="Title 2">
            <a:extLst>
              <a:ext uri="{FF2B5EF4-FFF2-40B4-BE49-F238E27FC236}">
                <a16:creationId xmlns:a16="http://schemas.microsoft.com/office/drawing/2014/main" id="{7B2969DE-27B0-4557-85B9-DFB7B20D88C0}"/>
              </a:ext>
            </a:extLst>
          </p:cNvPr>
          <p:cNvSpPr>
            <a:spLocks noGrp="1"/>
          </p:cNvSpPr>
          <p:nvPr>
            <p:ph type="title"/>
          </p:nvPr>
        </p:nvSpPr>
        <p:spPr>
          <a:xfrm>
            <a:off x="161208" y="121807"/>
            <a:ext cx="6292516" cy="1144275"/>
          </a:xfrm>
        </p:spPr>
        <p:txBody>
          <a:bodyPr>
            <a:normAutofit fontScale="90000"/>
          </a:bodyPr>
          <a:lstStyle/>
          <a:p>
            <a:r>
              <a:rPr lang="en-US" sz="4000" dirty="0">
                <a:latin typeface="Arial" panose="020B0604020202020204" pitchFamily="34" charset="0"/>
                <a:cs typeface="Arial" panose="020B0604020202020204" pitchFamily="34" charset="0"/>
              </a:rPr>
              <a:t>Partition Key Storage Limits</a:t>
            </a:r>
          </a:p>
        </p:txBody>
      </p:sp>
      <p:sp>
        <p:nvSpPr>
          <p:cNvPr id="61" name="TextBox 60">
            <a:extLst>
              <a:ext uri="{FF2B5EF4-FFF2-40B4-BE49-F238E27FC236}">
                <a16:creationId xmlns:a16="http://schemas.microsoft.com/office/drawing/2014/main" id="{C91B19D6-4FDA-4322-9184-B356C05FFE8F}"/>
              </a:ext>
            </a:extLst>
          </p:cNvPr>
          <p:cNvSpPr txBox="1"/>
          <p:nvPr/>
        </p:nvSpPr>
        <p:spPr>
          <a:xfrm>
            <a:off x="9827845" y="1089976"/>
            <a:ext cx="858454" cy="350865"/>
          </a:xfrm>
          <a:prstGeom prst="rect">
            <a:avLst/>
          </a:prstGeom>
          <a:noFill/>
        </p:spPr>
        <p:txBody>
          <a:bodyPr wrap="square" lIns="91440" tIns="91440" rIns="91440" bIns="91440" rtlCol="0">
            <a:spAutoFit/>
          </a:bodyPr>
          <a:lstStyle/>
          <a:p>
            <a:pPr>
              <a:lnSpc>
                <a:spcPct val="90000"/>
              </a:lnSpc>
              <a:spcAft>
                <a:spcPts val="600"/>
              </a:spcAft>
            </a:pPr>
            <a:r>
              <a:rPr lang="en-US" sz="1200">
                <a:solidFill>
                  <a:schemeClr val="accent6"/>
                </a:solidFill>
              </a:rPr>
              <a:t>HTTP 403</a:t>
            </a:r>
          </a:p>
        </p:txBody>
      </p:sp>
      <p:cxnSp>
        <p:nvCxnSpPr>
          <p:cNvPr id="65" name="Connector: Curved 53">
            <a:extLst>
              <a:ext uri="{FF2B5EF4-FFF2-40B4-BE49-F238E27FC236}">
                <a16:creationId xmlns:a16="http://schemas.microsoft.com/office/drawing/2014/main" id="{64756FDD-75BD-42D3-BBB8-49AB3796F03B}"/>
              </a:ext>
            </a:extLst>
          </p:cNvPr>
          <p:cNvCxnSpPr>
            <a:cxnSpLocks/>
          </p:cNvCxnSpPr>
          <p:nvPr/>
        </p:nvCxnSpPr>
        <p:spPr>
          <a:xfrm>
            <a:off x="10257072" y="1498742"/>
            <a:ext cx="0" cy="475930"/>
          </a:xfrm>
          <a:prstGeom prst="straightConnector1">
            <a:avLst/>
          </a:prstGeom>
          <a:ln w="19050">
            <a:headEnd type="none" w="med" len="med"/>
            <a:tailEnd type="triangle" w="med" len="med"/>
          </a:ln>
        </p:spPr>
        <p:style>
          <a:lnRef idx="1">
            <a:schemeClr val="accent6"/>
          </a:lnRef>
          <a:fillRef idx="0">
            <a:schemeClr val="accent6"/>
          </a:fillRef>
          <a:effectRef idx="0">
            <a:schemeClr val="accent6"/>
          </a:effectRef>
          <a:fontRef idx="minor">
            <a:schemeClr val="tx1"/>
          </a:fontRef>
        </p:style>
      </p:cxnSp>
      <p:sp>
        <p:nvSpPr>
          <p:cNvPr id="97" name="Rectangle 96">
            <a:extLst>
              <a:ext uri="{FF2B5EF4-FFF2-40B4-BE49-F238E27FC236}">
                <a16:creationId xmlns:a16="http://schemas.microsoft.com/office/drawing/2014/main" id="{AFAE4E3E-7AB8-48C5-A440-40724FD1441C}"/>
              </a:ext>
            </a:extLst>
          </p:cNvPr>
          <p:cNvSpPr/>
          <p:nvPr/>
        </p:nvSpPr>
        <p:spPr bwMode="auto">
          <a:xfrm>
            <a:off x="8648539" y="1428626"/>
            <a:ext cx="2205690" cy="4000748"/>
          </a:xfrm>
          <a:prstGeom prst="rect">
            <a:avLst/>
          </a:prstGeom>
          <a:noFill/>
          <a:ln>
            <a:solidFill>
              <a:schemeClr val="tx1">
                <a:lumMod val="40000"/>
                <a:lumOff val="6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nvGrpSpPr>
          <p:cNvPr id="98" name="Group 97">
            <a:extLst>
              <a:ext uri="{FF2B5EF4-FFF2-40B4-BE49-F238E27FC236}">
                <a16:creationId xmlns:a16="http://schemas.microsoft.com/office/drawing/2014/main" id="{3FAB2C35-F1DF-4D5B-9E7E-56AE3BD38177}"/>
              </a:ext>
            </a:extLst>
          </p:cNvPr>
          <p:cNvGrpSpPr>
            <a:grpSpLocks noChangeAspect="1"/>
          </p:cNvGrpSpPr>
          <p:nvPr/>
        </p:nvGrpSpPr>
        <p:grpSpPr>
          <a:xfrm>
            <a:off x="8891723" y="4992232"/>
            <a:ext cx="350654" cy="302239"/>
            <a:chOff x="9192685" y="1928657"/>
            <a:chExt cx="644698" cy="555680"/>
          </a:xfrm>
        </p:grpSpPr>
        <p:sp>
          <p:nvSpPr>
            <p:cNvPr id="99" name="Star: 4 Points 8">
              <a:extLst>
                <a:ext uri="{FF2B5EF4-FFF2-40B4-BE49-F238E27FC236}">
                  <a16:creationId xmlns:a16="http://schemas.microsoft.com/office/drawing/2014/main" id="{82098332-BD80-4B7E-8FD3-6E55F995CC21}"/>
                </a:ext>
              </a:extLst>
            </p:cNvPr>
            <p:cNvSpPr/>
            <p:nvPr/>
          </p:nvSpPr>
          <p:spPr bwMode="auto">
            <a:xfrm>
              <a:off x="9194898" y="1928657"/>
              <a:ext cx="180361" cy="180360"/>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00" name="Star: 4 Points 8">
              <a:extLst>
                <a:ext uri="{FF2B5EF4-FFF2-40B4-BE49-F238E27FC236}">
                  <a16:creationId xmlns:a16="http://schemas.microsoft.com/office/drawing/2014/main" id="{726BE0FC-A955-49A1-B73D-E58CC94303A3}"/>
                </a:ext>
              </a:extLst>
            </p:cNvPr>
            <p:cNvSpPr/>
            <p:nvPr/>
          </p:nvSpPr>
          <p:spPr bwMode="auto">
            <a:xfrm>
              <a:off x="9678078" y="2401294"/>
              <a:ext cx="83044" cy="83043"/>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01" name="Oval 100">
              <a:extLst>
                <a:ext uri="{FF2B5EF4-FFF2-40B4-BE49-F238E27FC236}">
                  <a16:creationId xmlns:a16="http://schemas.microsoft.com/office/drawing/2014/main" id="{C314D41A-B344-43A1-A3B4-D7792F6A19E5}"/>
                </a:ext>
              </a:extLst>
            </p:cNvPr>
            <p:cNvSpPr/>
            <p:nvPr/>
          </p:nvSpPr>
          <p:spPr bwMode="auto">
            <a:xfrm>
              <a:off x="9310549" y="2033583"/>
              <a:ext cx="399213" cy="39921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02" name="Oval 9">
              <a:extLst>
                <a:ext uri="{FF2B5EF4-FFF2-40B4-BE49-F238E27FC236}">
                  <a16:creationId xmlns:a16="http://schemas.microsoft.com/office/drawing/2014/main" id="{49363836-711D-4AD8-B20E-70F5CE636842}"/>
                </a:ext>
              </a:extLst>
            </p:cNvPr>
            <p:cNvSpPr/>
            <p:nvPr/>
          </p:nvSpPr>
          <p:spPr bwMode="auto">
            <a:xfrm rot="19667957">
              <a:off x="9192685" y="2144545"/>
              <a:ext cx="644698" cy="194050"/>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sp>
        <p:nvSpPr>
          <p:cNvPr id="103" name="Cylinder 513">
            <a:extLst>
              <a:ext uri="{FF2B5EF4-FFF2-40B4-BE49-F238E27FC236}">
                <a16:creationId xmlns:a16="http://schemas.microsoft.com/office/drawing/2014/main" id="{9D435F80-E94B-415D-947A-16CD0819C98B}"/>
              </a:ext>
            </a:extLst>
          </p:cNvPr>
          <p:cNvSpPr/>
          <p:nvPr/>
        </p:nvSpPr>
        <p:spPr bwMode="auto">
          <a:xfrm>
            <a:off x="8734903" y="3150674"/>
            <a:ext cx="441854" cy="58048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2"/>
              </a:solidFill>
              <a:latin typeface="+mj-lt"/>
              <a:ea typeface="Segoe UI" pitchFamily="34" charset="0"/>
              <a:cs typeface="Arial" panose="020B0604020202020204" pitchFamily="34" charset="0"/>
            </a:endParaRPr>
          </a:p>
        </p:txBody>
      </p:sp>
      <p:cxnSp>
        <p:nvCxnSpPr>
          <p:cNvPr id="104" name="Straight Arrow Connector 103">
            <a:extLst>
              <a:ext uri="{FF2B5EF4-FFF2-40B4-BE49-F238E27FC236}">
                <a16:creationId xmlns:a16="http://schemas.microsoft.com/office/drawing/2014/main" id="{14D1F247-3D85-40C7-B9F0-2435C6180EB3}"/>
              </a:ext>
            </a:extLst>
          </p:cNvPr>
          <p:cNvCxnSpPr>
            <a:cxnSpLocks/>
          </p:cNvCxnSpPr>
          <p:nvPr/>
        </p:nvCxnSpPr>
        <p:spPr>
          <a:xfrm>
            <a:off x="7856342" y="3428998"/>
            <a:ext cx="637459"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nvGrpSpPr>
          <p:cNvPr id="105" name="Group 104">
            <a:extLst>
              <a:ext uri="{FF2B5EF4-FFF2-40B4-BE49-F238E27FC236}">
                <a16:creationId xmlns:a16="http://schemas.microsoft.com/office/drawing/2014/main" id="{A23C0DB7-E434-4863-B400-DC11B5916B13}"/>
              </a:ext>
            </a:extLst>
          </p:cNvPr>
          <p:cNvGrpSpPr/>
          <p:nvPr/>
        </p:nvGrpSpPr>
        <p:grpSpPr>
          <a:xfrm>
            <a:off x="10062703" y="3245507"/>
            <a:ext cx="402639" cy="361217"/>
            <a:chOff x="1275510" y="6072184"/>
            <a:chExt cx="508602" cy="456278"/>
          </a:xfrm>
        </p:grpSpPr>
        <p:grpSp>
          <p:nvGrpSpPr>
            <p:cNvPr id="106" name="Group 105">
              <a:extLst>
                <a:ext uri="{FF2B5EF4-FFF2-40B4-BE49-F238E27FC236}">
                  <a16:creationId xmlns:a16="http://schemas.microsoft.com/office/drawing/2014/main" id="{694FBAB0-A64E-419D-929A-DC7A83E5C7FB}"/>
                </a:ext>
              </a:extLst>
            </p:cNvPr>
            <p:cNvGrpSpPr/>
            <p:nvPr/>
          </p:nvGrpSpPr>
          <p:grpSpPr>
            <a:xfrm>
              <a:off x="1275510" y="6224570"/>
              <a:ext cx="508602" cy="151498"/>
              <a:chOff x="551886" y="4945335"/>
              <a:chExt cx="508602" cy="151498"/>
            </a:xfrm>
          </p:grpSpPr>
          <p:sp>
            <p:nvSpPr>
              <p:cNvPr id="115" name="Rectangle 114">
                <a:extLst>
                  <a:ext uri="{FF2B5EF4-FFF2-40B4-BE49-F238E27FC236}">
                    <a16:creationId xmlns:a16="http://schemas.microsoft.com/office/drawing/2014/main" id="{BFD24178-7F16-4D8F-AD39-AD39B4C93A89}"/>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16" name="Oval 115">
                <a:extLst>
                  <a:ext uri="{FF2B5EF4-FFF2-40B4-BE49-F238E27FC236}">
                    <a16:creationId xmlns:a16="http://schemas.microsoft.com/office/drawing/2014/main" id="{0C6AA945-0E25-4C92-AAC7-04B43A467588}"/>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117" name="Straight Connector 116">
                <a:extLst>
                  <a:ext uri="{FF2B5EF4-FFF2-40B4-BE49-F238E27FC236}">
                    <a16:creationId xmlns:a16="http://schemas.microsoft.com/office/drawing/2014/main" id="{FD4250E0-105C-4EB8-B50A-30ECD183DBAD}"/>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07" name="Group 106">
              <a:extLst>
                <a:ext uri="{FF2B5EF4-FFF2-40B4-BE49-F238E27FC236}">
                  <a16:creationId xmlns:a16="http://schemas.microsoft.com/office/drawing/2014/main" id="{E1F62B2C-2DCA-4BD1-BF40-0CFA3D6F5FC3}"/>
                </a:ext>
              </a:extLst>
            </p:cNvPr>
            <p:cNvGrpSpPr/>
            <p:nvPr/>
          </p:nvGrpSpPr>
          <p:grpSpPr>
            <a:xfrm>
              <a:off x="1275510" y="6376964"/>
              <a:ext cx="508602" cy="151498"/>
              <a:chOff x="551886" y="4945335"/>
              <a:chExt cx="508602" cy="151498"/>
            </a:xfrm>
          </p:grpSpPr>
          <p:sp>
            <p:nvSpPr>
              <p:cNvPr id="112" name="Rectangle 111">
                <a:extLst>
                  <a:ext uri="{FF2B5EF4-FFF2-40B4-BE49-F238E27FC236}">
                    <a16:creationId xmlns:a16="http://schemas.microsoft.com/office/drawing/2014/main" id="{3B520273-BC78-4F06-8DFC-B11CC19EAE47}"/>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13" name="Oval 112">
                <a:extLst>
                  <a:ext uri="{FF2B5EF4-FFF2-40B4-BE49-F238E27FC236}">
                    <a16:creationId xmlns:a16="http://schemas.microsoft.com/office/drawing/2014/main" id="{692950EC-BC60-4A78-B06D-019BF8AAF39B}"/>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114" name="Straight Connector 113">
                <a:extLst>
                  <a:ext uri="{FF2B5EF4-FFF2-40B4-BE49-F238E27FC236}">
                    <a16:creationId xmlns:a16="http://schemas.microsoft.com/office/drawing/2014/main" id="{9EA0AF36-65AB-4C72-ADD2-5A5115AA6D2E}"/>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08" name="Group 107">
              <a:extLst>
                <a:ext uri="{FF2B5EF4-FFF2-40B4-BE49-F238E27FC236}">
                  <a16:creationId xmlns:a16="http://schemas.microsoft.com/office/drawing/2014/main" id="{68969A98-A252-4A0A-8918-A1F6BEC582C4}"/>
                </a:ext>
              </a:extLst>
            </p:cNvPr>
            <p:cNvGrpSpPr/>
            <p:nvPr/>
          </p:nvGrpSpPr>
          <p:grpSpPr>
            <a:xfrm>
              <a:off x="1275510" y="6072184"/>
              <a:ext cx="508602" cy="151498"/>
              <a:chOff x="551886" y="4945335"/>
              <a:chExt cx="508602" cy="151498"/>
            </a:xfrm>
          </p:grpSpPr>
          <p:sp>
            <p:nvSpPr>
              <p:cNvPr id="109" name="Rectangle 108">
                <a:extLst>
                  <a:ext uri="{FF2B5EF4-FFF2-40B4-BE49-F238E27FC236}">
                    <a16:creationId xmlns:a16="http://schemas.microsoft.com/office/drawing/2014/main" id="{953A079B-5F53-44A4-AC11-E4E53F83C807}"/>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10" name="Oval 109">
                <a:extLst>
                  <a:ext uri="{FF2B5EF4-FFF2-40B4-BE49-F238E27FC236}">
                    <a16:creationId xmlns:a16="http://schemas.microsoft.com/office/drawing/2014/main" id="{62A1371A-107E-4995-8090-843150414F7B}"/>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111" name="Straight Connector 110">
                <a:extLst>
                  <a:ext uri="{FF2B5EF4-FFF2-40B4-BE49-F238E27FC236}">
                    <a16:creationId xmlns:a16="http://schemas.microsoft.com/office/drawing/2014/main" id="{D9143310-920B-4667-8ECF-82267FFB65CB}"/>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118" name="Group 117">
            <a:extLst>
              <a:ext uri="{FF2B5EF4-FFF2-40B4-BE49-F238E27FC236}">
                <a16:creationId xmlns:a16="http://schemas.microsoft.com/office/drawing/2014/main" id="{CEDADDF1-6030-4C42-A612-08F79DA408E8}"/>
              </a:ext>
            </a:extLst>
          </p:cNvPr>
          <p:cNvGrpSpPr/>
          <p:nvPr/>
        </p:nvGrpSpPr>
        <p:grpSpPr>
          <a:xfrm>
            <a:off x="10059235" y="4171297"/>
            <a:ext cx="402639" cy="361217"/>
            <a:chOff x="1275510" y="6072184"/>
            <a:chExt cx="508602" cy="456278"/>
          </a:xfrm>
        </p:grpSpPr>
        <p:grpSp>
          <p:nvGrpSpPr>
            <p:cNvPr id="119" name="Group 118">
              <a:extLst>
                <a:ext uri="{FF2B5EF4-FFF2-40B4-BE49-F238E27FC236}">
                  <a16:creationId xmlns:a16="http://schemas.microsoft.com/office/drawing/2014/main" id="{9C107AE3-0627-4F01-B980-C1838921B834}"/>
                </a:ext>
              </a:extLst>
            </p:cNvPr>
            <p:cNvGrpSpPr/>
            <p:nvPr/>
          </p:nvGrpSpPr>
          <p:grpSpPr>
            <a:xfrm>
              <a:off x="1275510" y="6224570"/>
              <a:ext cx="508602" cy="151498"/>
              <a:chOff x="551886" y="4945335"/>
              <a:chExt cx="508602" cy="151498"/>
            </a:xfrm>
          </p:grpSpPr>
          <p:sp>
            <p:nvSpPr>
              <p:cNvPr id="128" name="Rectangle 127">
                <a:extLst>
                  <a:ext uri="{FF2B5EF4-FFF2-40B4-BE49-F238E27FC236}">
                    <a16:creationId xmlns:a16="http://schemas.microsoft.com/office/drawing/2014/main" id="{28F10163-6626-4E12-B5E4-07B2BD4F1B0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29" name="Oval 128">
                <a:extLst>
                  <a:ext uri="{FF2B5EF4-FFF2-40B4-BE49-F238E27FC236}">
                    <a16:creationId xmlns:a16="http://schemas.microsoft.com/office/drawing/2014/main" id="{A719B4CB-6323-4083-827D-A8C6ED9CA834}"/>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130" name="Straight Connector 129">
                <a:extLst>
                  <a:ext uri="{FF2B5EF4-FFF2-40B4-BE49-F238E27FC236}">
                    <a16:creationId xmlns:a16="http://schemas.microsoft.com/office/drawing/2014/main" id="{CF5E4846-3AF1-44D4-8E08-ACD1ED2FD38F}"/>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20" name="Group 119">
              <a:extLst>
                <a:ext uri="{FF2B5EF4-FFF2-40B4-BE49-F238E27FC236}">
                  <a16:creationId xmlns:a16="http://schemas.microsoft.com/office/drawing/2014/main" id="{C2F6712E-5D8E-4268-A946-19B4E3C31CA4}"/>
                </a:ext>
              </a:extLst>
            </p:cNvPr>
            <p:cNvGrpSpPr/>
            <p:nvPr/>
          </p:nvGrpSpPr>
          <p:grpSpPr>
            <a:xfrm>
              <a:off x="1275510" y="6376964"/>
              <a:ext cx="508602" cy="151498"/>
              <a:chOff x="551886" y="4945335"/>
              <a:chExt cx="508602" cy="151498"/>
            </a:xfrm>
          </p:grpSpPr>
          <p:sp>
            <p:nvSpPr>
              <p:cNvPr id="125" name="Rectangle 124">
                <a:extLst>
                  <a:ext uri="{FF2B5EF4-FFF2-40B4-BE49-F238E27FC236}">
                    <a16:creationId xmlns:a16="http://schemas.microsoft.com/office/drawing/2014/main" id="{376A6498-D0F0-4B3B-9EF4-D9EB5A10C20C}"/>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26" name="Oval 125">
                <a:extLst>
                  <a:ext uri="{FF2B5EF4-FFF2-40B4-BE49-F238E27FC236}">
                    <a16:creationId xmlns:a16="http://schemas.microsoft.com/office/drawing/2014/main" id="{EF0B40CA-A082-450A-93EE-404E3B32F8A2}"/>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127" name="Straight Connector 126">
                <a:extLst>
                  <a:ext uri="{FF2B5EF4-FFF2-40B4-BE49-F238E27FC236}">
                    <a16:creationId xmlns:a16="http://schemas.microsoft.com/office/drawing/2014/main" id="{41292C40-58B6-480B-B073-D7E03B58F373}"/>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21" name="Group 120">
              <a:extLst>
                <a:ext uri="{FF2B5EF4-FFF2-40B4-BE49-F238E27FC236}">
                  <a16:creationId xmlns:a16="http://schemas.microsoft.com/office/drawing/2014/main" id="{A9A4AF20-868D-49BA-8811-D0DB3095BF27}"/>
                </a:ext>
              </a:extLst>
            </p:cNvPr>
            <p:cNvGrpSpPr/>
            <p:nvPr/>
          </p:nvGrpSpPr>
          <p:grpSpPr>
            <a:xfrm>
              <a:off x="1275510" y="6072184"/>
              <a:ext cx="508602" cy="151498"/>
              <a:chOff x="551886" y="4945335"/>
              <a:chExt cx="508602" cy="151498"/>
            </a:xfrm>
          </p:grpSpPr>
          <p:sp>
            <p:nvSpPr>
              <p:cNvPr id="122" name="Rectangle 121">
                <a:extLst>
                  <a:ext uri="{FF2B5EF4-FFF2-40B4-BE49-F238E27FC236}">
                    <a16:creationId xmlns:a16="http://schemas.microsoft.com/office/drawing/2014/main" id="{9BD72D17-4E6D-4C84-A050-17B3FB5B9A10}"/>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23" name="Oval 122">
                <a:extLst>
                  <a:ext uri="{FF2B5EF4-FFF2-40B4-BE49-F238E27FC236}">
                    <a16:creationId xmlns:a16="http://schemas.microsoft.com/office/drawing/2014/main" id="{32646713-3363-4C84-ABA4-5DDDEEED4E82}"/>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124" name="Straight Connector 123">
                <a:extLst>
                  <a:ext uri="{FF2B5EF4-FFF2-40B4-BE49-F238E27FC236}">
                    <a16:creationId xmlns:a16="http://schemas.microsoft.com/office/drawing/2014/main" id="{D319FEA7-EC19-485E-B6B8-B72435A4C357}"/>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131" name="Group 130">
            <a:extLst>
              <a:ext uri="{FF2B5EF4-FFF2-40B4-BE49-F238E27FC236}">
                <a16:creationId xmlns:a16="http://schemas.microsoft.com/office/drawing/2014/main" id="{91B81903-9802-4199-8E4D-D4F4D3D4733E}"/>
              </a:ext>
            </a:extLst>
          </p:cNvPr>
          <p:cNvGrpSpPr/>
          <p:nvPr/>
        </p:nvGrpSpPr>
        <p:grpSpPr>
          <a:xfrm>
            <a:off x="10068572" y="2208455"/>
            <a:ext cx="402639" cy="361217"/>
            <a:chOff x="1275510" y="6072184"/>
            <a:chExt cx="508602" cy="456278"/>
          </a:xfrm>
        </p:grpSpPr>
        <p:grpSp>
          <p:nvGrpSpPr>
            <p:cNvPr id="132" name="Group 131">
              <a:extLst>
                <a:ext uri="{FF2B5EF4-FFF2-40B4-BE49-F238E27FC236}">
                  <a16:creationId xmlns:a16="http://schemas.microsoft.com/office/drawing/2014/main" id="{27CD5C18-02F6-4747-B5B5-F6ADBD4580A8}"/>
                </a:ext>
              </a:extLst>
            </p:cNvPr>
            <p:cNvGrpSpPr/>
            <p:nvPr/>
          </p:nvGrpSpPr>
          <p:grpSpPr>
            <a:xfrm>
              <a:off x="1275510" y="6224570"/>
              <a:ext cx="508602" cy="151498"/>
              <a:chOff x="551886" y="4945335"/>
              <a:chExt cx="508602" cy="151498"/>
            </a:xfrm>
          </p:grpSpPr>
          <p:sp>
            <p:nvSpPr>
              <p:cNvPr id="141" name="Rectangle 140">
                <a:extLst>
                  <a:ext uri="{FF2B5EF4-FFF2-40B4-BE49-F238E27FC236}">
                    <a16:creationId xmlns:a16="http://schemas.microsoft.com/office/drawing/2014/main" id="{F0AFF35B-7E02-4C71-9ACC-7448510C38E5}"/>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42" name="Oval 141">
                <a:extLst>
                  <a:ext uri="{FF2B5EF4-FFF2-40B4-BE49-F238E27FC236}">
                    <a16:creationId xmlns:a16="http://schemas.microsoft.com/office/drawing/2014/main" id="{2FB32FA3-6932-4B4B-86D0-F43846B21E97}"/>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143" name="Straight Connector 142">
                <a:extLst>
                  <a:ext uri="{FF2B5EF4-FFF2-40B4-BE49-F238E27FC236}">
                    <a16:creationId xmlns:a16="http://schemas.microsoft.com/office/drawing/2014/main" id="{95C40FE1-BE2C-42D7-A6CD-154D1E7E0DEC}"/>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33" name="Group 132">
              <a:extLst>
                <a:ext uri="{FF2B5EF4-FFF2-40B4-BE49-F238E27FC236}">
                  <a16:creationId xmlns:a16="http://schemas.microsoft.com/office/drawing/2014/main" id="{0F449271-8831-4E49-89FC-F5021BA932DA}"/>
                </a:ext>
              </a:extLst>
            </p:cNvPr>
            <p:cNvGrpSpPr/>
            <p:nvPr/>
          </p:nvGrpSpPr>
          <p:grpSpPr>
            <a:xfrm>
              <a:off x="1275510" y="6376964"/>
              <a:ext cx="508602" cy="151498"/>
              <a:chOff x="551886" y="4945335"/>
              <a:chExt cx="508602" cy="151498"/>
            </a:xfrm>
          </p:grpSpPr>
          <p:sp>
            <p:nvSpPr>
              <p:cNvPr id="138" name="Rectangle 137">
                <a:extLst>
                  <a:ext uri="{FF2B5EF4-FFF2-40B4-BE49-F238E27FC236}">
                    <a16:creationId xmlns:a16="http://schemas.microsoft.com/office/drawing/2014/main" id="{07B05DEE-D328-4689-86A5-FEBA65F7004C}"/>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39" name="Oval 138">
                <a:extLst>
                  <a:ext uri="{FF2B5EF4-FFF2-40B4-BE49-F238E27FC236}">
                    <a16:creationId xmlns:a16="http://schemas.microsoft.com/office/drawing/2014/main" id="{B423F963-AD49-4906-80C8-98C5266977CC}"/>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140" name="Straight Connector 139">
                <a:extLst>
                  <a:ext uri="{FF2B5EF4-FFF2-40B4-BE49-F238E27FC236}">
                    <a16:creationId xmlns:a16="http://schemas.microsoft.com/office/drawing/2014/main" id="{E683F13A-09A7-40D6-BEB7-F84AFF74F44D}"/>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34" name="Group 133">
              <a:extLst>
                <a:ext uri="{FF2B5EF4-FFF2-40B4-BE49-F238E27FC236}">
                  <a16:creationId xmlns:a16="http://schemas.microsoft.com/office/drawing/2014/main" id="{CD79CC18-1400-487C-A5EB-D751023B172E}"/>
                </a:ext>
              </a:extLst>
            </p:cNvPr>
            <p:cNvGrpSpPr/>
            <p:nvPr/>
          </p:nvGrpSpPr>
          <p:grpSpPr>
            <a:xfrm>
              <a:off x="1275510" y="6072184"/>
              <a:ext cx="508602" cy="151498"/>
              <a:chOff x="551886" y="4945335"/>
              <a:chExt cx="508602" cy="151498"/>
            </a:xfrm>
          </p:grpSpPr>
          <p:sp>
            <p:nvSpPr>
              <p:cNvPr id="135" name="Rectangle 134">
                <a:extLst>
                  <a:ext uri="{FF2B5EF4-FFF2-40B4-BE49-F238E27FC236}">
                    <a16:creationId xmlns:a16="http://schemas.microsoft.com/office/drawing/2014/main" id="{F1A9DD48-53B8-4A97-9015-B20F866C8304}"/>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36" name="Oval 135">
                <a:extLst>
                  <a:ext uri="{FF2B5EF4-FFF2-40B4-BE49-F238E27FC236}">
                    <a16:creationId xmlns:a16="http://schemas.microsoft.com/office/drawing/2014/main" id="{1C7FBADF-C503-485D-8CFB-5E5302E26579}"/>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137" name="Straight Connector 136">
                <a:extLst>
                  <a:ext uri="{FF2B5EF4-FFF2-40B4-BE49-F238E27FC236}">
                    <a16:creationId xmlns:a16="http://schemas.microsoft.com/office/drawing/2014/main" id="{0C60A9CA-EFFF-47AD-8F38-70B82D4734C8}"/>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144" name="Group 143">
            <a:extLst>
              <a:ext uri="{FF2B5EF4-FFF2-40B4-BE49-F238E27FC236}">
                <a16:creationId xmlns:a16="http://schemas.microsoft.com/office/drawing/2014/main" id="{A69894A4-9CEB-4F03-9D48-58BED7ED2C0B}"/>
              </a:ext>
            </a:extLst>
          </p:cNvPr>
          <p:cNvGrpSpPr/>
          <p:nvPr/>
        </p:nvGrpSpPr>
        <p:grpSpPr>
          <a:xfrm>
            <a:off x="7110192" y="3221771"/>
            <a:ext cx="549222" cy="424360"/>
            <a:chOff x="7203621" y="2226683"/>
            <a:chExt cx="482317" cy="372664"/>
          </a:xfrm>
        </p:grpSpPr>
        <p:grpSp>
          <p:nvGrpSpPr>
            <p:cNvPr id="145" name="Group 144">
              <a:extLst>
                <a:ext uri="{FF2B5EF4-FFF2-40B4-BE49-F238E27FC236}">
                  <a16:creationId xmlns:a16="http://schemas.microsoft.com/office/drawing/2014/main" id="{BE21CC1F-5DBC-4045-A066-AD6D11D642C4}"/>
                </a:ext>
              </a:extLst>
            </p:cNvPr>
            <p:cNvGrpSpPr/>
            <p:nvPr/>
          </p:nvGrpSpPr>
          <p:grpSpPr>
            <a:xfrm>
              <a:off x="7203621" y="2226683"/>
              <a:ext cx="482317" cy="372664"/>
              <a:chOff x="2107244" y="1575258"/>
              <a:chExt cx="310993" cy="343365"/>
            </a:xfrm>
            <a:noFill/>
          </p:grpSpPr>
          <p:sp>
            <p:nvSpPr>
              <p:cNvPr id="150" name="Rectangle 9">
                <a:extLst>
                  <a:ext uri="{FF2B5EF4-FFF2-40B4-BE49-F238E27FC236}">
                    <a16:creationId xmlns:a16="http://schemas.microsoft.com/office/drawing/2014/main" id="{B1B70D5C-9D25-402A-8130-5449B4FB910A}"/>
                  </a:ext>
                </a:extLst>
              </p:cNvPr>
              <p:cNvSpPr>
                <a:spLocks noChangeArrowheads="1"/>
              </p:cNvSpPr>
              <p:nvPr/>
            </p:nvSpPr>
            <p:spPr bwMode="auto">
              <a:xfrm>
                <a:off x="2107244" y="1575258"/>
                <a:ext cx="310993" cy="343365"/>
              </a:xfrm>
              <a:prstGeom prst="rect">
                <a:avLst/>
              </a:prstGeom>
              <a:solidFill>
                <a:srgbClr val="FFFFFF"/>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151" name="Line 10">
                <a:extLst>
                  <a:ext uri="{FF2B5EF4-FFF2-40B4-BE49-F238E27FC236}">
                    <a16:creationId xmlns:a16="http://schemas.microsoft.com/office/drawing/2014/main" id="{85DF50A4-48CF-4905-B4E4-DCE2B7E6C556}"/>
                  </a:ext>
                </a:extLst>
              </p:cNvPr>
              <p:cNvSpPr>
                <a:spLocks noChangeShapeType="1"/>
              </p:cNvSpPr>
              <p:nvPr/>
            </p:nvSpPr>
            <p:spPr bwMode="auto">
              <a:xfrm flipH="1">
                <a:off x="2107244" y="1647026"/>
                <a:ext cx="310993" cy="0"/>
              </a:xfrm>
              <a:prstGeom prst="line">
                <a:avLst/>
              </a:prstGeom>
              <a:grp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grpSp>
        <p:grpSp>
          <p:nvGrpSpPr>
            <p:cNvPr id="146" name="Group 145">
              <a:extLst>
                <a:ext uri="{FF2B5EF4-FFF2-40B4-BE49-F238E27FC236}">
                  <a16:creationId xmlns:a16="http://schemas.microsoft.com/office/drawing/2014/main" id="{E8ABCB99-AE5C-487C-B6F7-7FB5D8271CD8}"/>
                </a:ext>
              </a:extLst>
            </p:cNvPr>
            <p:cNvGrpSpPr/>
            <p:nvPr/>
          </p:nvGrpSpPr>
          <p:grpSpPr>
            <a:xfrm>
              <a:off x="7543900" y="2252646"/>
              <a:ext cx="103855" cy="25964"/>
              <a:chOff x="2287367" y="1599181"/>
              <a:chExt cx="95690" cy="23923"/>
            </a:xfrm>
            <a:noFill/>
          </p:grpSpPr>
          <p:sp>
            <p:nvSpPr>
              <p:cNvPr id="147" name="Oval 11">
                <a:extLst>
                  <a:ext uri="{FF2B5EF4-FFF2-40B4-BE49-F238E27FC236}">
                    <a16:creationId xmlns:a16="http://schemas.microsoft.com/office/drawing/2014/main" id="{FA95B7DB-B72F-4E8F-B095-B8F47B4B989B}"/>
                  </a:ext>
                </a:extLst>
              </p:cNvPr>
              <p:cNvSpPr>
                <a:spLocks noChangeArrowheads="1"/>
              </p:cNvSpPr>
              <p:nvPr/>
            </p:nvSpPr>
            <p:spPr bwMode="auto">
              <a:xfrm>
                <a:off x="2287367" y="1599181"/>
                <a:ext cx="23923" cy="23923"/>
              </a:xfrm>
              <a:prstGeom prst="ellipse">
                <a:avLst/>
              </a:prstGeom>
              <a:grpFill/>
              <a:ln w="12700">
                <a:solidFill>
                  <a:schemeClr val="tx2"/>
                </a:solid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148" name="Oval 12">
                <a:extLst>
                  <a:ext uri="{FF2B5EF4-FFF2-40B4-BE49-F238E27FC236}">
                    <a16:creationId xmlns:a16="http://schemas.microsoft.com/office/drawing/2014/main" id="{E1A2F716-4FD4-4539-AE1B-D65CCAF65A28}"/>
                  </a:ext>
                </a:extLst>
              </p:cNvPr>
              <p:cNvSpPr>
                <a:spLocks noChangeArrowheads="1"/>
              </p:cNvSpPr>
              <p:nvPr/>
            </p:nvSpPr>
            <p:spPr bwMode="auto">
              <a:xfrm>
                <a:off x="2323908" y="1599181"/>
                <a:ext cx="23923" cy="23923"/>
              </a:xfrm>
              <a:prstGeom prst="ellipse">
                <a:avLst/>
              </a:prstGeom>
              <a:grpFill/>
              <a:ln w="12700">
                <a:solidFill>
                  <a:schemeClr val="tx2"/>
                </a:solid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149" name="Oval 13">
                <a:extLst>
                  <a:ext uri="{FF2B5EF4-FFF2-40B4-BE49-F238E27FC236}">
                    <a16:creationId xmlns:a16="http://schemas.microsoft.com/office/drawing/2014/main" id="{C5B24519-511B-4ADE-913F-CC10BD9DFD68}"/>
                  </a:ext>
                </a:extLst>
              </p:cNvPr>
              <p:cNvSpPr>
                <a:spLocks noChangeArrowheads="1"/>
              </p:cNvSpPr>
              <p:nvPr/>
            </p:nvSpPr>
            <p:spPr bwMode="auto">
              <a:xfrm>
                <a:off x="2359134" y="1599181"/>
                <a:ext cx="23923" cy="23923"/>
              </a:xfrm>
              <a:prstGeom prst="ellipse">
                <a:avLst/>
              </a:prstGeom>
              <a:grpFill/>
              <a:ln w="12700">
                <a:solidFill>
                  <a:schemeClr val="tx2"/>
                </a:solid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grpSp>
      </p:grpSp>
      <p:sp>
        <p:nvSpPr>
          <p:cNvPr id="152" name="Left Brace 151">
            <a:extLst>
              <a:ext uri="{FF2B5EF4-FFF2-40B4-BE49-F238E27FC236}">
                <a16:creationId xmlns:a16="http://schemas.microsoft.com/office/drawing/2014/main" id="{0E4AE87C-7DA0-488A-B48B-57996CCF2905}"/>
              </a:ext>
            </a:extLst>
          </p:cNvPr>
          <p:cNvSpPr/>
          <p:nvPr/>
        </p:nvSpPr>
        <p:spPr>
          <a:xfrm>
            <a:off x="9459100" y="2026275"/>
            <a:ext cx="226454" cy="2797444"/>
          </a:xfrm>
          <a:prstGeom prst="leftBrace">
            <a:avLst/>
          </a:prstGeom>
          <a:ln w="19050">
            <a:solidFill>
              <a:schemeClr val="bg1">
                <a:lumMod val="50000"/>
              </a:schemeClr>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ectangle 3">
            <a:extLst>
              <a:ext uri="{FF2B5EF4-FFF2-40B4-BE49-F238E27FC236}">
                <a16:creationId xmlns:a16="http://schemas.microsoft.com/office/drawing/2014/main" id="{7DAC9BC9-A8FA-4959-A2B5-E74B85F9B9D1}"/>
              </a:ext>
            </a:extLst>
          </p:cNvPr>
          <p:cNvSpPr/>
          <p:nvPr/>
        </p:nvSpPr>
        <p:spPr bwMode="auto">
          <a:xfrm>
            <a:off x="9944100" y="2139950"/>
            <a:ext cx="634996" cy="508831"/>
          </a:xfrm>
          <a:prstGeom prst="rect">
            <a:avLst/>
          </a:prstGeom>
          <a:no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Tree>
    <p:extLst>
      <p:ext uri="{BB962C8B-B14F-4D97-AF65-F5344CB8AC3E}">
        <p14:creationId xmlns:p14="http://schemas.microsoft.com/office/powerpoint/2010/main" val="81322052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694CC-3909-43DA-A590-825F03A5CE00}"/>
              </a:ext>
            </a:extLst>
          </p:cNvPr>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Design Patterns for Large Partition Keys</a:t>
            </a:r>
          </a:p>
        </p:txBody>
      </p:sp>
      <p:sp>
        <p:nvSpPr>
          <p:cNvPr id="3" name="Text Placeholder 2">
            <a:extLst>
              <a:ext uri="{FF2B5EF4-FFF2-40B4-BE49-F238E27FC236}">
                <a16:creationId xmlns:a16="http://schemas.microsoft.com/office/drawing/2014/main" id="{0C19E5ED-D488-4AC0-A3B1-24684D296B09}"/>
              </a:ext>
            </a:extLst>
          </p:cNvPr>
          <p:cNvSpPr>
            <a:spLocks noGrp="1"/>
          </p:cNvSpPr>
          <p:nvPr>
            <p:ph type="body" sz="quarter" idx="11"/>
          </p:nvPr>
        </p:nvSpPr>
        <p:spPr>
          <a:xfrm>
            <a:off x="269874" y="1584156"/>
            <a:ext cx="5686789" cy="2811026"/>
          </a:xfrm>
        </p:spPr>
        <p:txBody>
          <a:bodyPr vert="horz" wrap="square" lIns="146304" tIns="91440" rIns="146304" bIns="91440" rtlCol="0" anchor="t">
            <a:spAutoFit/>
          </a:bodyPr>
          <a:lstStyle/>
          <a:p>
            <a:r>
              <a:rPr lang="en-US" dirty="0">
                <a:solidFill>
                  <a:schemeClr val="tx1"/>
                </a:solidFill>
              </a:rPr>
              <a:t>"Linked List Approach" By Spreading Data Across Incremental Partition Key Values</a:t>
            </a:r>
          </a:p>
          <a:p>
            <a:pPr marL="0" lvl="1" indent="0">
              <a:buNone/>
            </a:pPr>
            <a:endParaRPr lang="en-US" b="0" dirty="0">
              <a:solidFill>
                <a:srgbClr val="505050"/>
              </a:solidFill>
            </a:endParaRPr>
          </a:p>
          <a:p>
            <a:pPr marL="0" lvl="1" indent="0">
              <a:buNone/>
            </a:pPr>
            <a:r>
              <a:rPr lang="en-US" b="0" dirty="0">
                <a:solidFill>
                  <a:srgbClr val="505050"/>
                </a:solidFill>
              </a:rPr>
              <a:t>For workloads that exceed </a:t>
            </a:r>
            <a:r>
              <a:rPr lang="en-US" dirty="0">
                <a:solidFill>
                  <a:srgbClr val="505050"/>
                </a:solidFill>
              </a:rPr>
              <a:t>quotas</a:t>
            </a:r>
            <a:r>
              <a:rPr lang="en-US" b="0" dirty="0">
                <a:solidFill>
                  <a:srgbClr val="505050"/>
                </a:solidFill>
              </a:rPr>
              <a:t> for </a:t>
            </a:r>
            <a:r>
              <a:rPr lang="en-US" dirty="0">
                <a:solidFill>
                  <a:srgbClr val="505050"/>
                </a:solidFill>
              </a:rPr>
              <a:t>a single partition key value</a:t>
            </a:r>
            <a:r>
              <a:rPr lang="en-US" b="0" dirty="0">
                <a:solidFill>
                  <a:srgbClr val="505050"/>
                </a:solidFill>
              </a:rPr>
              <a:t>, you can logically </a:t>
            </a:r>
            <a:r>
              <a:rPr lang="en-US" dirty="0">
                <a:solidFill>
                  <a:srgbClr val="505050"/>
                </a:solidFill>
              </a:rPr>
              <a:t>spread</a:t>
            </a:r>
            <a:r>
              <a:rPr lang="en-US" b="0" dirty="0">
                <a:solidFill>
                  <a:srgbClr val="505050"/>
                </a:solidFill>
              </a:rPr>
              <a:t> items across multiple </a:t>
            </a:r>
            <a:r>
              <a:rPr lang="en-US" dirty="0">
                <a:solidFill>
                  <a:srgbClr val="505050"/>
                </a:solidFill>
              </a:rPr>
              <a:t>partition keys</a:t>
            </a:r>
            <a:r>
              <a:rPr lang="en-US" b="0" dirty="0">
                <a:solidFill>
                  <a:srgbClr val="505050"/>
                </a:solidFill>
              </a:rPr>
              <a:t> within a container by using a suffix on the partition </a:t>
            </a:r>
            <a:r>
              <a:rPr lang="en-US" dirty="0">
                <a:solidFill>
                  <a:srgbClr val="505050"/>
                </a:solidFill>
              </a:rPr>
              <a:t>key value</a:t>
            </a:r>
            <a:r>
              <a:rPr lang="en-US" b="0" dirty="0">
                <a:solidFill>
                  <a:srgbClr val="505050"/>
                </a:solidFill>
              </a:rPr>
              <a:t>.</a:t>
            </a:r>
          </a:p>
          <a:p>
            <a:pPr marL="0" lvl="1" indent="0">
              <a:buNone/>
            </a:pPr>
            <a:r>
              <a:rPr lang="en-US" b="0" dirty="0">
                <a:solidFill>
                  <a:srgbClr val="505050"/>
                </a:solidFill>
              </a:rPr>
              <a:t>As a partition fills up, you can determine when to </a:t>
            </a:r>
            <a:r>
              <a:rPr lang="en-US" dirty="0">
                <a:solidFill>
                  <a:srgbClr val="505050"/>
                </a:solidFill>
                <a:latin typeface="Arial" panose="020B0604020202020204" pitchFamily="34" charset="0"/>
                <a:cs typeface="Arial" panose="020B0604020202020204" pitchFamily="34" charset="0"/>
              </a:rPr>
              <a:t>increment</a:t>
            </a:r>
            <a:r>
              <a:rPr lang="en-US" b="0" dirty="0">
                <a:solidFill>
                  <a:srgbClr val="505050"/>
                </a:solidFill>
              </a:rPr>
              <a:t> the partition key value by looking for the 403 status code in your application’s logic.</a:t>
            </a:r>
            <a:r>
              <a:rPr lang="en-US" dirty="0">
                <a:solidFill>
                  <a:srgbClr val="505050"/>
                </a:solidFill>
              </a:rPr>
              <a:t> </a:t>
            </a:r>
            <a:endParaRPr lang="en-US" b="0" dirty="0">
              <a:solidFill>
                <a:srgbClr val="505050"/>
              </a:solidFill>
            </a:endParaRPr>
          </a:p>
        </p:txBody>
      </p:sp>
      <p:grpSp>
        <p:nvGrpSpPr>
          <p:cNvPr id="94" name="Group 93">
            <a:extLst>
              <a:ext uri="{FF2B5EF4-FFF2-40B4-BE49-F238E27FC236}">
                <a16:creationId xmlns:a16="http://schemas.microsoft.com/office/drawing/2014/main" id="{AD755108-314C-40AF-8AC0-4654627FFB1A}"/>
              </a:ext>
            </a:extLst>
          </p:cNvPr>
          <p:cNvGrpSpPr/>
          <p:nvPr/>
        </p:nvGrpSpPr>
        <p:grpSpPr>
          <a:xfrm>
            <a:off x="6709644" y="2003086"/>
            <a:ext cx="4484909" cy="4000748"/>
            <a:chOff x="6603191" y="1637326"/>
            <a:chExt cx="4484909" cy="4000748"/>
          </a:xfrm>
        </p:grpSpPr>
        <p:cxnSp>
          <p:nvCxnSpPr>
            <p:cNvPr id="31" name="Connector: Curved 53">
              <a:extLst>
                <a:ext uri="{FF2B5EF4-FFF2-40B4-BE49-F238E27FC236}">
                  <a16:creationId xmlns:a16="http://schemas.microsoft.com/office/drawing/2014/main" id="{9A58737C-967E-4CFD-B0EC-EE0443FF21A3}"/>
                </a:ext>
              </a:extLst>
            </p:cNvPr>
            <p:cNvCxnSpPr>
              <a:cxnSpLocks/>
            </p:cNvCxnSpPr>
            <p:nvPr/>
          </p:nvCxnSpPr>
          <p:spPr>
            <a:xfrm>
              <a:off x="10229646" y="2700782"/>
              <a:ext cx="0" cy="475930"/>
            </a:xfrm>
            <a:prstGeom prst="straightConnector1">
              <a:avLst/>
            </a:prstGeom>
            <a:ln w="19050">
              <a:headEnd type="none" w="med" len="med"/>
              <a:tailEnd type="triangle" w="med" len="med"/>
            </a:ln>
          </p:spPr>
          <p:style>
            <a:lnRef idx="1">
              <a:schemeClr val="accent6"/>
            </a:lnRef>
            <a:fillRef idx="0">
              <a:schemeClr val="accent6"/>
            </a:fillRef>
            <a:effectRef idx="0">
              <a:schemeClr val="accent6"/>
            </a:effectRef>
            <a:fontRef idx="minor">
              <a:schemeClr val="tx1"/>
            </a:fontRef>
          </p:style>
        </p:cxnSp>
        <p:cxnSp>
          <p:nvCxnSpPr>
            <p:cNvPr id="32" name="Connector: Curved 53">
              <a:extLst>
                <a:ext uri="{FF2B5EF4-FFF2-40B4-BE49-F238E27FC236}">
                  <a16:creationId xmlns:a16="http://schemas.microsoft.com/office/drawing/2014/main" id="{8FC66416-7770-4333-9301-3AD7BBF4887C}"/>
                </a:ext>
              </a:extLst>
            </p:cNvPr>
            <p:cNvCxnSpPr>
              <a:cxnSpLocks/>
            </p:cNvCxnSpPr>
            <p:nvPr/>
          </p:nvCxnSpPr>
          <p:spPr>
            <a:xfrm>
              <a:off x="10227769" y="3839538"/>
              <a:ext cx="0" cy="475930"/>
            </a:xfrm>
            <a:prstGeom prst="straightConnector1">
              <a:avLst/>
            </a:prstGeom>
            <a:ln w="19050">
              <a:headEnd type="none" w="med" len="med"/>
              <a:tailEnd type="triangle" w="med" len="med"/>
            </a:ln>
          </p:spPr>
          <p:style>
            <a:lnRef idx="1">
              <a:schemeClr val="accent6"/>
            </a:lnRef>
            <a:fillRef idx="0">
              <a:schemeClr val="accent6"/>
            </a:fillRef>
            <a:effectRef idx="0">
              <a:schemeClr val="accent6"/>
            </a:effectRef>
            <a:fontRef idx="minor">
              <a:schemeClr val="tx1"/>
            </a:fontRef>
          </p:style>
        </p:cxnSp>
        <p:sp>
          <p:nvSpPr>
            <p:cNvPr id="33" name="TextBox 32">
              <a:extLst>
                <a:ext uri="{FF2B5EF4-FFF2-40B4-BE49-F238E27FC236}">
                  <a16:creationId xmlns:a16="http://schemas.microsoft.com/office/drawing/2014/main" id="{0B45A278-656E-4C80-B8C9-B50FCC59B0B1}"/>
                </a:ext>
              </a:extLst>
            </p:cNvPr>
            <p:cNvSpPr txBox="1"/>
            <p:nvPr/>
          </p:nvSpPr>
          <p:spPr>
            <a:xfrm>
              <a:off x="10229646" y="2763314"/>
              <a:ext cx="858454" cy="350865"/>
            </a:xfrm>
            <a:prstGeom prst="rect">
              <a:avLst/>
            </a:prstGeom>
            <a:noFill/>
          </p:spPr>
          <p:txBody>
            <a:bodyPr wrap="square" lIns="91440" tIns="91440" rIns="91440" bIns="91440" rtlCol="0">
              <a:spAutoFit/>
            </a:bodyPr>
            <a:lstStyle/>
            <a:p>
              <a:pPr>
                <a:lnSpc>
                  <a:spcPct val="90000"/>
                </a:lnSpc>
                <a:spcAft>
                  <a:spcPts val="600"/>
                </a:spcAft>
              </a:pPr>
              <a:r>
                <a:rPr lang="en-US" sz="1200">
                  <a:solidFill>
                    <a:schemeClr val="accent6"/>
                  </a:solidFill>
                </a:rPr>
                <a:t>HTTP 403</a:t>
              </a:r>
            </a:p>
          </p:txBody>
        </p:sp>
        <p:sp>
          <p:nvSpPr>
            <p:cNvPr id="34" name="TextBox 33">
              <a:extLst>
                <a:ext uri="{FF2B5EF4-FFF2-40B4-BE49-F238E27FC236}">
                  <a16:creationId xmlns:a16="http://schemas.microsoft.com/office/drawing/2014/main" id="{4943D42B-ED4B-4312-9A79-1FBBB8B530A9}"/>
                </a:ext>
              </a:extLst>
            </p:cNvPr>
            <p:cNvSpPr txBox="1"/>
            <p:nvPr/>
          </p:nvSpPr>
          <p:spPr>
            <a:xfrm>
              <a:off x="10227769" y="3902070"/>
              <a:ext cx="858454" cy="350865"/>
            </a:xfrm>
            <a:prstGeom prst="rect">
              <a:avLst/>
            </a:prstGeom>
            <a:noFill/>
          </p:spPr>
          <p:txBody>
            <a:bodyPr wrap="square" lIns="91440" tIns="91440" rIns="91440" bIns="91440" rtlCol="0">
              <a:spAutoFit/>
            </a:bodyPr>
            <a:lstStyle/>
            <a:p>
              <a:pPr>
                <a:lnSpc>
                  <a:spcPct val="90000"/>
                </a:lnSpc>
                <a:spcAft>
                  <a:spcPts val="600"/>
                </a:spcAft>
              </a:pPr>
              <a:r>
                <a:rPr lang="en-US" sz="1200">
                  <a:solidFill>
                    <a:schemeClr val="accent6"/>
                  </a:solidFill>
                </a:rPr>
                <a:t>HTTP 403</a:t>
              </a:r>
            </a:p>
          </p:txBody>
        </p:sp>
        <p:cxnSp>
          <p:nvCxnSpPr>
            <p:cNvPr id="29" name="Connector: Curved 28">
              <a:extLst>
                <a:ext uri="{FF2B5EF4-FFF2-40B4-BE49-F238E27FC236}">
                  <a16:creationId xmlns:a16="http://schemas.microsoft.com/office/drawing/2014/main" id="{149331BB-5727-4EFC-82B9-A46F69C29CF2}"/>
                </a:ext>
              </a:extLst>
            </p:cNvPr>
            <p:cNvCxnSpPr>
              <a:cxnSpLocks/>
            </p:cNvCxnSpPr>
            <p:nvPr/>
          </p:nvCxnSpPr>
          <p:spPr>
            <a:xfrm rot="16200000" flipH="1">
              <a:off x="9775958" y="2311727"/>
              <a:ext cx="335139" cy="320040"/>
            </a:xfrm>
            <a:prstGeom prst="curvedConnector4">
              <a:avLst>
                <a:gd name="adj1" fmla="val -68211"/>
                <a:gd name="adj2" fmla="val 171429"/>
              </a:avLst>
            </a:prstGeom>
            <a:ln w="19050">
              <a:headEnd type="none" w="med" len="med"/>
              <a:tailEnd type="triangle" w="med" len="med"/>
            </a:ln>
          </p:spPr>
          <p:style>
            <a:lnRef idx="1">
              <a:schemeClr val="accent6"/>
            </a:lnRef>
            <a:fillRef idx="0">
              <a:schemeClr val="accent6"/>
            </a:fillRef>
            <a:effectRef idx="0">
              <a:schemeClr val="accent6"/>
            </a:effectRef>
            <a:fontRef idx="minor">
              <a:schemeClr val="tx1"/>
            </a:fontRef>
          </p:style>
        </p:cxnSp>
        <p:cxnSp>
          <p:nvCxnSpPr>
            <p:cNvPr id="30" name="Connector: Curved 29">
              <a:extLst>
                <a:ext uri="{FF2B5EF4-FFF2-40B4-BE49-F238E27FC236}">
                  <a16:creationId xmlns:a16="http://schemas.microsoft.com/office/drawing/2014/main" id="{481BE561-4A10-4801-B904-482035330666}"/>
                </a:ext>
              </a:extLst>
            </p:cNvPr>
            <p:cNvCxnSpPr>
              <a:cxnSpLocks/>
            </p:cNvCxnSpPr>
            <p:nvPr/>
          </p:nvCxnSpPr>
          <p:spPr>
            <a:xfrm rot="16200000" flipH="1">
              <a:off x="9746002" y="3387020"/>
              <a:ext cx="335139" cy="320040"/>
            </a:xfrm>
            <a:prstGeom prst="curvedConnector4">
              <a:avLst>
                <a:gd name="adj1" fmla="val -68211"/>
                <a:gd name="adj2" fmla="val 171429"/>
              </a:avLst>
            </a:prstGeom>
            <a:ln w="19050">
              <a:headEnd type="none" w="med" len="med"/>
              <a:tailEnd type="triangle" w="med" len="med"/>
            </a:ln>
          </p:spPr>
          <p:style>
            <a:lnRef idx="1">
              <a:schemeClr val="accent6"/>
            </a:lnRef>
            <a:fillRef idx="0">
              <a:schemeClr val="accent6"/>
            </a:fillRef>
            <a:effectRef idx="0">
              <a:schemeClr val="accent6"/>
            </a:effectRef>
            <a:fontRef idx="minor">
              <a:schemeClr val="tx1"/>
            </a:fontRef>
          </p:style>
        </p:cxnSp>
        <p:sp>
          <p:nvSpPr>
            <p:cNvPr id="37" name="Rectangle 36">
              <a:extLst>
                <a:ext uri="{FF2B5EF4-FFF2-40B4-BE49-F238E27FC236}">
                  <a16:creationId xmlns:a16="http://schemas.microsoft.com/office/drawing/2014/main" id="{162A71E9-F358-44B2-B230-DFC3DB808D82}"/>
                </a:ext>
              </a:extLst>
            </p:cNvPr>
            <p:cNvSpPr/>
            <p:nvPr/>
          </p:nvSpPr>
          <p:spPr bwMode="auto">
            <a:xfrm>
              <a:off x="8141538" y="1637326"/>
              <a:ext cx="2205690" cy="4000748"/>
            </a:xfrm>
            <a:prstGeom prst="rect">
              <a:avLst/>
            </a:prstGeom>
            <a:noFill/>
            <a:ln>
              <a:solidFill>
                <a:schemeClr val="tx1">
                  <a:lumMod val="40000"/>
                  <a:lumOff val="6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nvGrpSpPr>
            <p:cNvPr id="38" name="Group 37">
              <a:extLst>
                <a:ext uri="{FF2B5EF4-FFF2-40B4-BE49-F238E27FC236}">
                  <a16:creationId xmlns:a16="http://schemas.microsoft.com/office/drawing/2014/main" id="{4ABD0B1A-0FFF-46D2-8F6A-F485ED2A80B3}"/>
                </a:ext>
              </a:extLst>
            </p:cNvPr>
            <p:cNvGrpSpPr>
              <a:grpSpLocks noChangeAspect="1"/>
            </p:cNvGrpSpPr>
            <p:nvPr/>
          </p:nvGrpSpPr>
          <p:grpSpPr>
            <a:xfrm>
              <a:off x="8384722" y="5200932"/>
              <a:ext cx="350654" cy="302239"/>
              <a:chOff x="9192685" y="1928657"/>
              <a:chExt cx="644698" cy="555680"/>
            </a:xfrm>
          </p:grpSpPr>
          <p:sp>
            <p:nvSpPr>
              <p:cNvPr id="39" name="Star: 4 Points 8">
                <a:extLst>
                  <a:ext uri="{FF2B5EF4-FFF2-40B4-BE49-F238E27FC236}">
                    <a16:creationId xmlns:a16="http://schemas.microsoft.com/office/drawing/2014/main" id="{A952D10F-E2C0-475A-B968-CB769B0078F4}"/>
                  </a:ext>
                </a:extLst>
              </p:cNvPr>
              <p:cNvSpPr/>
              <p:nvPr/>
            </p:nvSpPr>
            <p:spPr bwMode="auto">
              <a:xfrm>
                <a:off x="9194898" y="1928657"/>
                <a:ext cx="180361" cy="180360"/>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40" name="Star: 4 Points 8">
                <a:extLst>
                  <a:ext uri="{FF2B5EF4-FFF2-40B4-BE49-F238E27FC236}">
                    <a16:creationId xmlns:a16="http://schemas.microsoft.com/office/drawing/2014/main" id="{D8792B9A-422C-4803-A197-22EFB9B75A0A}"/>
                  </a:ext>
                </a:extLst>
              </p:cNvPr>
              <p:cNvSpPr/>
              <p:nvPr/>
            </p:nvSpPr>
            <p:spPr bwMode="auto">
              <a:xfrm>
                <a:off x="9678078" y="2401294"/>
                <a:ext cx="83044" cy="83043"/>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41" name="Oval 40">
                <a:extLst>
                  <a:ext uri="{FF2B5EF4-FFF2-40B4-BE49-F238E27FC236}">
                    <a16:creationId xmlns:a16="http://schemas.microsoft.com/office/drawing/2014/main" id="{3B25E225-1FEC-4F92-AA5B-66A1F6E9E293}"/>
                  </a:ext>
                </a:extLst>
              </p:cNvPr>
              <p:cNvSpPr/>
              <p:nvPr/>
            </p:nvSpPr>
            <p:spPr bwMode="auto">
              <a:xfrm>
                <a:off x="9310549" y="2033583"/>
                <a:ext cx="399213" cy="39921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42" name="Oval 9">
                <a:extLst>
                  <a:ext uri="{FF2B5EF4-FFF2-40B4-BE49-F238E27FC236}">
                    <a16:creationId xmlns:a16="http://schemas.microsoft.com/office/drawing/2014/main" id="{9A7D492E-BA46-4D04-BEDB-0FA8409B1AF2}"/>
                  </a:ext>
                </a:extLst>
              </p:cNvPr>
              <p:cNvSpPr/>
              <p:nvPr/>
            </p:nvSpPr>
            <p:spPr bwMode="auto">
              <a:xfrm rot="19667957">
                <a:off x="9192685" y="2144545"/>
                <a:ext cx="644698" cy="194050"/>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sp>
          <p:nvSpPr>
            <p:cNvPr id="43" name="Cylinder 513">
              <a:extLst>
                <a:ext uri="{FF2B5EF4-FFF2-40B4-BE49-F238E27FC236}">
                  <a16:creationId xmlns:a16="http://schemas.microsoft.com/office/drawing/2014/main" id="{9C8E3285-9643-435F-ABD9-7B54BFA6640C}"/>
                </a:ext>
              </a:extLst>
            </p:cNvPr>
            <p:cNvSpPr/>
            <p:nvPr/>
          </p:nvSpPr>
          <p:spPr bwMode="auto">
            <a:xfrm>
              <a:off x="8227902" y="3359374"/>
              <a:ext cx="441854" cy="58048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2"/>
                </a:solidFill>
                <a:latin typeface="+mj-lt"/>
                <a:ea typeface="Segoe UI" pitchFamily="34" charset="0"/>
                <a:cs typeface="Arial" panose="020B0604020202020204" pitchFamily="34" charset="0"/>
              </a:endParaRPr>
            </a:p>
          </p:txBody>
        </p:sp>
        <p:cxnSp>
          <p:nvCxnSpPr>
            <p:cNvPr id="44" name="Straight Arrow Connector 43">
              <a:extLst>
                <a:ext uri="{FF2B5EF4-FFF2-40B4-BE49-F238E27FC236}">
                  <a16:creationId xmlns:a16="http://schemas.microsoft.com/office/drawing/2014/main" id="{D94A79C7-3F1C-4BA3-9F06-0D0BA01D5527}"/>
                </a:ext>
              </a:extLst>
            </p:cNvPr>
            <p:cNvCxnSpPr>
              <a:cxnSpLocks/>
            </p:cNvCxnSpPr>
            <p:nvPr/>
          </p:nvCxnSpPr>
          <p:spPr>
            <a:xfrm>
              <a:off x="7349341" y="3637698"/>
              <a:ext cx="637459"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nvGrpSpPr>
            <p:cNvPr id="45" name="Group 44">
              <a:extLst>
                <a:ext uri="{FF2B5EF4-FFF2-40B4-BE49-F238E27FC236}">
                  <a16:creationId xmlns:a16="http://schemas.microsoft.com/office/drawing/2014/main" id="{125D1AAF-EA45-41CD-A5D4-512506D12101}"/>
                </a:ext>
              </a:extLst>
            </p:cNvPr>
            <p:cNvGrpSpPr/>
            <p:nvPr/>
          </p:nvGrpSpPr>
          <p:grpSpPr>
            <a:xfrm>
              <a:off x="9555702" y="3454207"/>
              <a:ext cx="402639" cy="361217"/>
              <a:chOff x="1275510" y="6072184"/>
              <a:chExt cx="508602" cy="456278"/>
            </a:xfrm>
          </p:grpSpPr>
          <p:grpSp>
            <p:nvGrpSpPr>
              <p:cNvPr id="46" name="Group 45">
                <a:extLst>
                  <a:ext uri="{FF2B5EF4-FFF2-40B4-BE49-F238E27FC236}">
                    <a16:creationId xmlns:a16="http://schemas.microsoft.com/office/drawing/2014/main" id="{4C6F2266-7067-4D62-9B2C-3FEE92687F8D}"/>
                  </a:ext>
                </a:extLst>
              </p:cNvPr>
              <p:cNvGrpSpPr/>
              <p:nvPr/>
            </p:nvGrpSpPr>
            <p:grpSpPr>
              <a:xfrm>
                <a:off x="1275510" y="6224570"/>
                <a:ext cx="508602" cy="151498"/>
                <a:chOff x="551886" y="4945335"/>
                <a:chExt cx="508602" cy="151498"/>
              </a:xfrm>
            </p:grpSpPr>
            <p:sp>
              <p:nvSpPr>
                <p:cNvPr id="55" name="Rectangle 54">
                  <a:extLst>
                    <a:ext uri="{FF2B5EF4-FFF2-40B4-BE49-F238E27FC236}">
                      <a16:creationId xmlns:a16="http://schemas.microsoft.com/office/drawing/2014/main" id="{26283B7E-0DF4-4A89-88DF-AB1D30B8B135}"/>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6" name="Oval 55">
                  <a:extLst>
                    <a:ext uri="{FF2B5EF4-FFF2-40B4-BE49-F238E27FC236}">
                      <a16:creationId xmlns:a16="http://schemas.microsoft.com/office/drawing/2014/main" id="{9675478D-081B-446C-ADBA-0E5FA939D815}"/>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57" name="Straight Connector 56">
                  <a:extLst>
                    <a:ext uri="{FF2B5EF4-FFF2-40B4-BE49-F238E27FC236}">
                      <a16:creationId xmlns:a16="http://schemas.microsoft.com/office/drawing/2014/main" id="{2B8A93DB-18E2-40A7-BB0E-C0A0DB6ABDFF}"/>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B09A6D2A-10D6-4E42-8A52-A0A458C4932A}"/>
                  </a:ext>
                </a:extLst>
              </p:cNvPr>
              <p:cNvGrpSpPr/>
              <p:nvPr/>
            </p:nvGrpSpPr>
            <p:grpSpPr>
              <a:xfrm>
                <a:off x="1275510" y="6376964"/>
                <a:ext cx="508602" cy="151498"/>
                <a:chOff x="551886" y="4945335"/>
                <a:chExt cx="508602" cy="151498"/>
              </a:xfrm>
            </p:grpSpPr>
            <p:sp>
              <p:nvSpPr>
                <p:cNvPr id="52" name="Rectangle 51">
                  <a:extLst>
                    <a:ext uri="{FF2B5EF4-FFF2-40B4-BE49-F238E27FC236}">
                      <a16:creationId xmlns:a16="http://schemas.microsoft.com/office/drawing/2014/main" id="{4E7B260F-C6ED-47AB-834A-EB82618FFB2A}"/>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3" name="Oval 52">
                  <a:extLst>
                    <a:ext uri="{FF2B5EF4-FFF2-40B4-BE49-F238E27FC236}">
                      <a16:creationId xmlns:a16="http://schemas.microsoft.com/office/drawing/2014/main" id="{4926D481-94C2-456B-8A18-3329C88948B9}"/>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54" name="Straight Connector 53">
                  <a:extLst>
                    <a:ext uri="{FF2B5EF4-FFF2-40B4-BE49-F238E27FC236}">
                      <a16:creationId xmlns:a16="http://schemas.microsoft.com/office/drawing/2014/main" id="{1CC8024D-93B0-4AD6-877F-8913E8E95137}"/>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AD574A46-0164-4614-A5D0-6BE6EA3AEBEE}"/>
                  </a:ext>
                </a:extLst>
              </p:cNvPr>
              <p:cNvGrpSpPr/>
              <p:nvPr/>
            </p:nvGrpSpPr>
            <p:grpSpPr>
              <a:xfrm>
                <a:off x="1275510" y="6072184"/>
                <a:ext cx="508602" cy="151498"/>
                <a:chOff x="551886" y="4945335"/>
                <a:chExt cx="508602" cy="151498"/>
              </a:xfrm>
            </p:grpSpPr>
            <p:sp>
              <p:nvSpPr>
                <p:cNvPr id="49" name="Rectangle 48">
                  <a:extLst>
                    <a:ext uri="{FF2B5EF4-FFF2-40B4-BE49-F238E27FC236}">
                      <a16:creationId xmlns:a16="http://schemas.microsoft.com/office/drawing/2014/main" id="{45FF8489-381B-46A8-B9EE-85A54F272DE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0" name="Oval 49">
                  <a:extLst>
                    <a:ext uri="{FF2B5EF4-FFF2-40B4-BE49-F238E27FC236}">
                      <a16:creationId xmlns:a16="http://schemas.microsoft.com/office/drawing/2014/main" id="{5787245D-AE6A-4374-8146-4B95429BEE28}"/>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51" name="Straight Connector 50">
                  <a:extLst>
                    <a:ext uri="{FF2B5EF4-FFF2-40B4-BE49-F238E27FC236}">
                      <a16:creationId xmlns:a16="http://schemas.microsoft.com/office/drawing/2014/main" id="{ABD0CE9F-B45E-4615-8348-763E6BB97EF0}"/>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58" name="Group 57">
              <a:extLst>
                <a:ext uri="{FF2B5EF4-FFF2-40B4-BE49-F238E27FC236}">
                  <a16:creationId xmlns:a16="http://schemas.microsoft.com/office/drawing/2014/main" id="{75E67255-F31F-4C2F-97EC-FF90CB654FEA}"/>
                </a:ext>
              </a:extLst>
            </p:cNvPr>
            <p:cNvGrpSpPr/>
            <p:nvPr/>
          </p:nvGrpSpPr>
          <p:grpSpPr>
            <a:xfrm>
              <a:off x="9552234" y="4379997"/>
              <a:ext cx="402639" cy="361217"/>
              <a:chOff x="1275510" y="6072184"/>
              <a:chExt cx="508602" cy="456278"/>
            </a:xfrm>
          </p:grpSpPr>
          <p:grpSp>
            <p:nvGrpSpPr>
              <p:cNvPr id="59" name="Group 58">
                <a:extLst>
                  <a:ext uri="{FF2B5EF4-FFF2-40B4-BE49-F238E27FC236}">
                    <a16:creationId xmlns:a16="http://schemas.microsoft.com/office/drawing/2014/main" id="{712DC81D-5444-4D91-8BEE-06E0E4C0E1D6}"/>
                  </a:ext>
                </a:extLst>
              </p:cNvPr>
              <p:cNvGrpSpPr/>
              <p:nvPr/>
            </p:nvGrpSpPr>
            <p:grpSpPr>
              <a:xfrm>
                <a:off x="1275510" y="6224570"/>
                <a:ext cx="508602" cy="151498"/>
                <a:chOff x="551886" y="4945335"/>
                <a:chExt cx="508602" cy="151498"/>
              </a:xfrm>
            </p:grpSpPr>
            <p:sp>
              <p:nvSpPr>
                <p:cNvPr id="68" name="Rectangle 67">
                  <a:extLst>
                    <a:ext uri="{FF2B5EF4-FFF2-40B4-BE49-F238E27FC236}">
                      <a16:creationId xmlns:a16="http://schemas.microsoft.com/office/drawing/2014/main" id="{38896B17-E9AA-4932-A0A1-84E91B49951E}"/>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69" name="Oval 68">
                  <a:extLst>
                    <a:ext uri="{FF2B5EF4-FFF2-40B4-BE49-F238E27FC236}">
                      <a16:creationId xmlns:a16="http://schemas.microsoft.com/office/drawing/2014/main" id="{278D6FAB-CC25-4ED9-9866-4D41ACC411B5}"/>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70" name="Straight Connector 69">
                  <a:extLst>
                    <a:ext uri="{FF2B5EF4-FFF2-40B4-BE49-F238E27FC236}">
                      <a16:creationId xmlns:a16="http://schemas.microsoft.com/office/drawing/2014/main" id="{9E713D07-40E0-4F0A-BF79-0783E6B7F1FF}"/>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C2F19B3B-3FF3-4BEC-AAD4-40E0F85A30C1}"/>
                  </a:ext>
                </a:extLst>
              </p:cNvPr>
              <p:cNvGrpSpPr/>
              <p:nvPr/>
            </p:nvGrpSpPr>
            <p:grpSpPr>
              <a:xfrm>
                <a:off x="1275510" y="6376964"/>
                <a:ext cx="508602" cy="151498"/>
                <a:chOff x="551886" y="4945335"/>
                <a:chExt cx="508602" cy="151498"/>
              </a:xfrm>
            </p:grpSpPr>
            <p:sp>
              <p:nvSpPr>
                <p:cNvPr id="65" name="Rectangle 64">
                  <a:extLst>
                    <a:ext uri="{FF2B5EF4-FFF2-40B4-BE49-F238E27FC236}">
                      <a16:creationId xmlns:a16="http://schemas.microsoft.com/office/drawing/2014/main" id="{0E2C1AA9-2922-435D-9F1E-2F1C52F69847}"/>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66" name="Oval 65">
                  <a:extLst>
                    <a:ext uri="{FF2B5EF4-FFF2-40B4-BE49-F238E27FC236}">
                      <a16:creationId xmlns:a16="http://schemas.microsoft.com/office/drawing/2014/main" id="{ED268D0A-2783-45A8-A8E0-15631C0D257F}"/>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67" name="Straight Connector 66">
                  <a:extLst>
                    <a:ext uri="{FF2B5EF4-FFF2-40B4-BE49-F238E27FC236}">
                      <a16:creationId xmlns:a16="http://schemas.microsoft.com/office/drawing/2014/main" id="{220E9828-A78A-416F-911B-E06758AA9716}"/>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82408547-CF67-4072-B609-5B2577AA7DD9}"/>
                  </a:ext>
                </a:extLst>
              </p:cNvPr>
              <p:cNvGrpSpPr/>
              <p:nvPr/>
            </p:nvGrpSpPr>
            <p:grpSpPr>
              <a:xfrm>
                <a:off x="1275510" y="6072184"/>
                <a:ext cx="508602" cy="151498"/>
                <a:chOff x="551886" y="4945335"/>
                <a:chExt cx="508602" cy="151498"/>
              </a:xfrm>
            </p:grpSpPr>
            <p:sp>
              <p:nvSpPr>
                <p:cNvPr id="62" name="Rectangle 61">
                  <a:extLst>
                    <a:ext uri="{FF2B5EF4-FFF2-40B4-BE49-F238E27FC236}">
                      <a16:creationId xmlns:a16="http://schemas.microsoft.com/office/drawing/2014/main" id="{5C676B2B-56D9-49DE-8713-DE028D1116EB}"/>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63" name="Oval 62">
                  <a:extLst>
                    <a:ext uri="{FF2B5EF4-FFF2-40B4-BE49-F238E27FC236}">
                      <a16:creationId xmlns:a16="http://schemas.microsoft.com/office/drawing/2014/main" id="{9F307F3B-2ECC-4335-A965-A9875169D61E}"/>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64" name="Straight Connector 63">
                  <a:extLst>
                    <a:ext uri="{FF2B5EF4-FFF2-40B4-BE49-F238E27FC236}">
                      <a16:creationId xmlns:a16="http://schemas.microsoft.com/office/drawing/2014/main" id="{A76DD94B-C9C4-4259-9D7C-BCC311DA5060}"/>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71" name="Group 70">
              <a:extLst>
                <a:ext uri="{FF2B5EF4-FFF2-40B4-BE49-F238E27FC236}">
                  <a16:creationId xmlns:a16="http://schemas.microsoft.com/office/drawing/2014/main" id="{89916AB8-66EF-434E-998E-8F99B3F5F406}"/>
                </a:ext>
              </a:extLst>
            </p:cNvPr>
            <p:cNvGrpSpPr/>
            <p:nvPr/>
          </p:nvGrpSpPr>
          <p:grpSpPr>
            <a:xfrm>
              <a:off x="9561571" y="2417155"/>
              <a:ext cx="402639" cy="361217"/>
              <a:chOff x="1275510" y="6072184"/>
              <a:chExt cx="508602" cy="456278"/>
            </a:xfrm>
          </p:grpSpPr>
          <p:grpSp>
            <p:nvGrpSpPr>
              <p:cNvPr id="72" name="Group 71">
                <a:extLst>
                  <a:ext uri="{FF2B5EF4-FFF2-40B4-BE49-F238E27FC236}">
                    <a16:creationId xmlns:a16="http://schemas.microsoft.com/office/drawing/2014/main" id="{0BAE808B-C4DB-4FB8-B616-65DC1AC8C09C}"/>
                  </a:ext>
                </a:extLst>
              </p:cNvPr>
              <p:cNvGrpSpPr/>
              <p:nvPr/>
            </p:nvGrpSpPr>
            <p:grpSpPr>
              <a:xfrm>
                <a:off x="1275510" y="6224570"/>
                <a:ext cx="508602" cy="151498"/>
                <a:chOff x="551886" y="4945335"/>
                <a:chExt cx="508602" cy="151498"/>
              </a:xfrm>
            </p:grpSpPr>
            <p:sp>
              <p:nvSpPr>
                <p:cNvPr id="81" name="Rectangle 80">
                  <a:extLst>
                    <a:ext uri="{FF2B5EF4-FFF2-40B4-BE49-F238E27FC236}">
                      <a16:creationId xmlns:a16="http://schemas.microsoft.com/office/drawing/2014/main" id="{0F78B5C3-82FC-498F-815C-3DC7CDD34F1A}"/>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82" name="Oval 81">
                  <a:extLst>
                    <a:ext uri="{FF2B5EF4-FFF2-40B4-BE49-F238E27FC236}">
                      <a16:creationId xmlns:a16="http://schemas.microsoft.com/office/drawing/2014/main" id="{225DA1F9-6837-40F8-9CCA-DE2DCB8083E7}"/>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83" name="Straight Connector 82">
                  <a:extLst>
                    <a:ext uri="{FF2B5EF4-FFF2-40B4-BE49-F238E27FC236}">
                      <a16:creationId xmlns:a16="http://schemas.microsoft.com/office/drawing/2014/main" id="{0AC38262-30D6-4CCB-95A4-A843464E544E}"/>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3" name="Group 72">
                <a:extLst>
                  <a:ext uri="{FF2B5EF4-FFF2-40B4-BE49-F238E27FC236}">
                    <a16:creationId xmlns:a16="http://schemas.microsoft.com/office/drawing/2014/main" id="{3C78727B-08C8-4638-B62A-CCC6D56421AE}"/>
                  </a:ext>
                </a:extLst>
              </p:cNvPr>
              <p:cNvGrpSpPr/>
              <p:nvPr/>
            </p:nvGrpSpPr>
            <p:grpSpPr>
              <a:xfrm>
                <a:off x="1275510" y="6376964"/>
                <a:ext cx="508602" cy="151498"/>
                <a:chOff x="551886" y="4945335"/>
                <a:chExt cx="508602" cy="151498"/>
              </a:xfrm>
            </p:grpSpPr>
            <p:sp>
              <p:nvSpPr>
                <p:cNvPr id="78" name="Rectangle 77">
                  <a:extLst>
                    <a:ext uri="{FF2B5EF4-FFF2-40B4-BE49-F238E27FC236}">
                      <a16:creationId xmlns:a16="http://schemas.microsoft.com/office/drawing/2014/main" id="{79C9074D-F10C-401A-BD99-458DCA053F00}"/>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79" name="Oval 78">
                  <a:extLst>
                    <a:ext uri="{FF2B5EF4-FFF2-40B4-BE49-F238E27FC236}">
                      <a16:creationId xmlns:a16="http://schemas.microsoft.com/office/drawing/2014/main" id="{B8C3849B-DF8F-4DA3-8FC4-B1894FDA2B25}"/>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80" name="Straight Connector 79">
                  <a:extLst>
                    <a:ext uri="{FF2B5EF4-FFF2-40B4-BE49-F238E27FC236}">
                      <a16:creationId xmlns:a16="http://schemas.microsoft.com/office/drawing/2014/main" id="{CC5FE4BA-C72B-4A07-9DB6-F839CA0158BD}"/>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4" name="Group 73">
                <a:extLst>
                  <a:ext uri="{FF2B5EF4-FFF2-40B4-BE49-F238E27FC236}">
                    <a16:creationId xmlns:a16="http://schemas.microsoft.com/office/drawing/2014/main" id="{BA086896-9189-4022-9114-B3B1107811F4}"/>
                  </a:ext>
                </a:extLst>
              </p:cNvPr>
              <p:cNvGrpSpPr/>
              <p:nvPr/>
            </p:nvGrpSpPr>
            <p:grpSpPr>
              <a:xfrm>
                <a:off x="1275510" y="6072184"/>
                <a:ext cx="508602" cy="151498"/>
                <a:chOff x="551886" y="4945335"/>
                <a:chExt cx="508602" cy="151498"/>
              </a:xfrm>
            </p:grpSpPr>
            <p:sp>
              <p:nvSpPr>
                <p:cNvPr id="75" name="Rectangle 74">
                  <a:extLst>
                    <a:ext uri="{FF2B5EF4-FFF2-40B4-BE49-F238E27FC236}">
                      <a16:creationId xmlns:a16="http://schemas.microsoft.com/office/drawing/2014/main" id="{C391F9CA-D381-4D5C-BD48-86F842BFEEEC}"/>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76" name="Oval 75">
                  <a:extLst>
                    <a:ext uri="{FF2B5EF4-FFF2-40B4-BE49-F238E27FC236}">
                      <a16:creationId xmlns:a16="http://schemas.microsoft.com/office/drawing/2014/main" id="{68AA4A7B-3735-4F78-9A3F-B37156D8ACC4}"/>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77" name="Straight Connector 76">
                  <a:extLst>
                    <a:ext uri="{FF2B5EF4-FFF2-40B4-BE49-F238E27FC236}">
                      <a16:creationId xmlns:a16="http://schemas.microsoft.com/office/drawing/2014/main" id="{8A49561C-799F-4548-9E84-4BA32A0A37B7}"/>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84" name="Group 83">
              <a:extLst>
                <a:ext uri="{FF2B5EF4-FFF2-40B4-BE49-F238E27FC236}">
                  <a16:creationId xmlns:a16="http://schemas.microsoft.com/office/drawing/2014/main" id="{64B19CA5-0295-4FE2-9134-43E346C0043A}"/>
                </a:ext>
              </a:extLst>
            </p:cNvPr>
            <p:cNvGrpSpPr/>
            <p:nvPr/>
          </p:nvGrpSpPr>
          <p:grpSpPr>
            <a:xfrm>
              <a:off x="6603191" y="3430471"/>
              <a:ext cx="549222" cy="424360"/>
              <a:chOff x="7203621" y="2226683"/>
              <a:chExt cx="482317" cy="372664"/>
            </a:xfrm>
          </p:grpSpPr>
          <p:grpSp>
            <p:nvGrpSpPr>
              <p:cNvPr id="85" name="Group 84">
                <a:extLst>
                  <a:ext uri="{FF2B5EF4-FFF2-40B4-BE49-F238E27FC236}">
                    <a16:creationId xmlns:a16="http://schemas.microsoft.com/office/drawing/2014/main" id="{AE5C613A-0327-4574-AFFA-F294407FCB02}"/>
                  </a:ext>
                </a:extLst>
              </p:cNvPr>
              <p:cNvGrpSpPr/>
              <p:nvPr/>
            </p:nvGrpSpPr>
            <p:grpSpPr>
              <a:xfrm>
                <a:off x="7203621" y="2226683"/>
                <a:ext cx="482317" cy="372664"/>
                <a:chOff x="2107244" y="1575258"/>
                <a:chExt cx="310993" cy="343365"/>
              </a:xfrm>
              <a:noFill/>
            </p:grpSpPr>
            <p:sp>
              <p:nvSpPr>
                <p:cNvPr id="90" name="Rectangle 9">
                  <a:extLst>
                    <a:ext uri="{FF2B5EF4-FFF2-40B4-BE49-F238E27FC236}">
                      <a16:creationId xmlns:a16="http://schemas.microsoft.com/office/drawing/2014/main" id="{EBD8B220-B0C7-461C-B481-503B0BA3D1F9}"/>
                    </a:ext>
                  </a:extLst>
                </p:cNvPr>
                <p:cNvSpPr>
                  <a:spLocks noChangeArrowheads="1"/>
                </p:cNvSpPr>
                <p:nvPr/>
              </p:nvSpPr>
              <p:spPr bwMode="auto">
                <a:xfrm>
                  <a:off x="2107244" y="1575258"/>
                  <a:ext cx="310993" cy="343365"/>
                </a:xfrm>
                <a:prstGeom prst="rect">
                  <a:avLst/>
                </a:prstGeom>
                <a:solidFill>
                  <a:srgbClr val="FFFFFF"/>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91" name="Line 10">
                  <a:extLst>
                    <a:ext uri="{FF2B5EF4-FFF2-40B4-BE49-F238E27FC236}">
                      <a16:creationId xmlns:a16="http://schemas.microsoft.com/office/drawing/2014/main" id="{9A676360-A9C8-4ABD-AE3F-BBA47E26713F}"/>
                    </a:ext>
                  </a:extLst>
                </p:cNvPr>
                <p:cNvSpPr>
                  <a:spLocks noChangeShapeType="1"/>
                </p:cNvSpPr>
                <p:nvPr/>
              </p:nvSpPr>
              <p:spPr bwMode="auto">
                <a:xfrm flipH="1">
                  <a:off x="2107244" y="1647026"/>
                  <a:ext cx="310993" cy="0"/>
                </a:xfrm>
                <a:prstGeom prst="line">
                  <a:avLst/>
                </a:prstGeom>
                <a:grp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grpSp>
          <p:grpSp>
            <p:nvGrpSpPr>
              <p:cNvPr id="86" name="Group 85">
                <a:extLst>
                  <a:ext uri="{FF2B5EF4-FFF2-40B4-BE49-F238E27FC236}">
                    <a16:creationId xmlns:a16="http://schemas.microsoft.com/office/drawing/2014/main" id="{20870432-44E5-4F4B-8DDE-247A444D6166}"/>
                  </a:ext>
                </a:extLst>
              </p:cNvPr>
              <p:cNvGrpSpPr/>
              <p:nvPr/>
            </p:nvGrpSpPr>
            <p:grpSpPr>
              <a:xfrm>
                <a:off x="7543900" y="2252646"/>
                <a:ext cx="103855" cy="25964"/>
                <a:chOff x="2287367" y="1599181"/>
                <a:chExt cx="95690" cy="23923"/>
              </a:xfrm>
              <a:noFill/>
            </p:grpSpPr>
            <p:sp>
              <p:nvSpPr>
                <p:cNvPr id="87" name="Oval 11">
                  <a:extLst>
                    <a:ext uri="{FF2B5EF4-FFF2-40B4-BE49-F238E27FC236}">
                      <a16:creationId xmlns:a16="http://schemas.microsoft.com/office/drawing/2014/main" id="{4F191A7B-2E62-4DB1-85BB-E260D2B524D8}"/>
                    </a:ext>
                  </a:extLst>
                </p:cNvPr>
                <p:cNvSpPr>
                  <a:spLocks noChangeArrowheads="1"/>
                </p:cNvSpPr>
                <p:nvPr/>
              </p:nvSpPr>
              <p:spPr bwMode="auto">
                <a:xfrm>
                  <a:off x="2287367" y="1599181"/>
                  <a:ext cx="23923" cy="23923"/>
                </a:xfrm>
                <a:prstGeom prst="ellipse">
                  <a:avLst/>
                </a:prstGeom>
                <a:grpFill/>
                <a:ln w="12700">
                  <a:solidFill>
                    <a:schemeClr val="tx2"/>
                  </a:solid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88" name="Oval 12">
                  <a:extLst>
                    <a:ext uri="{FF2B5EF4-FFF2-40B4-BE49-F238E27FC236}">
                      <a16:creationId xmlns:a16="http://schemas.microsoft.com/office/drawing/2014/main" id="{8E5B57CB-59A0-4CA0-8CFE-3E873B088773}"/>
                    </a:ext>
                  </a:extLst>
                </p:cNvPr>
                <p:cNvSpPr>
                  <a:spLocks noChangeArrowheads="1"/>
                </p:cNvSpPr>
                <p:nvPr/>
              </p:nvSpPr>
              <p:spPr bwMode="auto">
                <a:xfrm>
                  <a:off x="2323908" y="1599181"/>
                  <a:ext cx="23923" cy="23923"/>
                </a:xfrm>
                <a:prstGeom prst="ellipse">
                  <a:avLst/>
                </a:prstGeom>
                <a:grpFill/>
                <a:ln w="12700">
                  <a:solidFill>
                    <a:schemeClr val="tx2"/>
                  </a:solid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89" name="Oval 13">
                  <a:extLst>
                    <a:ext uri="{FF2B5EF4-FFF2-40B4-BE49-F238E27FC236}">
                      <a16:creationId xmlns:a16="http://schemas.microsoft.com/office/drawing/2014/main" id="{C38E59D4-A1F9-4D67-9B0D-7EADB2366F2D}"/>
                    </a:ext>
                  </a:extLst>
                </p:cNvPr>
                <p:cNvSpPr>
                  <a:spLocks noChangeArrowheads="1"/>
                </p:cNvSpPr>
                <p:nvPr/>
              </p:nvSpPr>
              <p:spPr bwMode="auto">
                <a:xfrm>
                  <a:off x="2359134" y="1599181"/>
                  <a:ext cx="23923" cy="23923"/>
                </a:xfrm>
                <a:prstGeom prst="ellipse">
                  <a:avLst/>
                </a:prstGeom>
                <a:grpFill/>
                <a:ln w="12700">
                  <a:solidFill>
                    <a:schemeClr val="tx2"/>
                  </a:solid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grpSp>
        </p:grpSp>
        <p:sp>
          <p:nvSpPr>
            <p:cNvPr id="92" name="Left Brace 91">
              <a:extLst>
                <a:ext uri="{FF2B5EF4-FFF2-40B4-BE49-F238E27FC236}">
                  <a16:creationId xmlns:a16="http://schemas.microsoft.com/office/drawing/2014/main" id="{8CD79622-D119-4001-9A16-0E4F137759C1}"/>
                </a:ext>
              </a:extLst>
            </p:cNvPr>
            <p:cNvSpPr/>
            <p:nvPr/>
          </p:nvSpPr>
          <p:spPr>
            <a:xfrm>
              <a:off x="8952099" y="2234975"/>
              <a:ext cx="226454" cy="2797444"/>
            </a:xfrm>
            <a:prstGeom prst="leftBrace">
              <a:avLst/>
            </a:prstGeom>
            <a:ln w="19050">
              <a:solidFill>
                <a:schemeClr val="bg1">
                  <a:lumMod val="50000"/>
                </a:schemeClr>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27914169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86CC4-5662-4873-999E-B8FFFD7F7F2C}"/>
              </a:ext>
            </a:extLst>
          </p:cNvPr>
          <p:cNvSpPr>
            <a:spLocks noGrp="1"/>
          </p:cNvSpPr>
          <p:nvPr>
            <p:ph type="title"/>
          </p:nvPr>
        </p:nvSpPr>
        <p:spPr>
          <a:xfrm>
            <a:off x="269874" y="428852"/>
            <a:ext cx="11655206" cy="760324"/>
          </a:xfrm>
        </p:spPr>
        <p:txBody>
          <a:bodyPr>
            <a:normAutofit fontScale="90000"/>
          </a:bodyPr>
          <a:lstStyle/>
          <a:p>
            <a:r>
              <a:rPr lang="en-US" dirty="0">
                <a:latin typeface="Arial" panose="020B0604020202020204" pitchFamily="34" charset="0"/>
                <a:cs typeface="Arial" panose="020B0604020202020204" pitchFamily="34" charset="0"/>
              </a:rPr>
              <a:t>Design Patterns For Large Partition Keys</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ABB283F4-BCA6-4053-9111-92EA66C866C5}"/>
              </a:ext>
            </a:extLst>
          </p:cNvPr>
          <p:cNvSpPr>
            <a:spLocks noGrp="1"/>
          </p:cNvSpPr>
          <p:nvPr>
            <p:ph type="body" sz="quarter" idx="11"/>
          </p:nvPr>
        </p:nvSpPr>
        <p:spPr>
          <a:xfrm>
            <a:off x="324910" y="1469825"/>
            <a:ext cx="11145258" cy="1826141"/>
          </a:xfrm>
        </p:spPr>
        <p:txBody>
          <a:bodyPr vert="horz" wrap="square" lIns="146304" tIns="91440" rIns="146304" bIns="91440" rtlCol="0" anchor="t">
            <a:spAutoFit/>
          </a:bodyPr>
          <a:lstStyle/>
          <a:p>
            <a:r>
              <a:rPr lang="en-US" sz="2000" dirty="0"/>
              <a:t>"Circular Buffer" Approach By Reusing Unique Ids</a:t>
            </a:r>
          </a:p>
          <a:p>
            <a:pPr marL="0" lvl="1" indent="0">
              <a:buNone/>
            </a:pPr>
            <a:r>
              <a:rPr lang="en-US" sz="2000" dirty="0"/>
              <a:t>As you insert new items into a container’s partition, you can increment the unique id for each item in the partition.</a:t>
            </a:r>
          </a:p>
          <a:p>
            <a:pPr marL="0" lvl="1" indent="0">
              <a:buNone/>
            </a:pPr>
            <a:r>
              <a:rPr lang="en-US" sz="2000" dirty="0"/>
              <a:t>When you get a 403 status code, indicating the partition is full, you can restart your unique id and </a:t>
            </a:r>
            <a:r>
              <a:rPr lang="en-US" sz="2000" dirty="0" err="1"/>
              <a:t>upsert</a:t>
            </a:r>
            <a:r>
              <a:rPr lang="en-US" sz="2000" dirty="0"/>
              <a:t> the items to replace older documents. </a:t>
            </a:r>
          </a:p>
        </p:txBody>
      </p:sp>
      <p:grpSp>
        <p:nvGrpSpPr>
          <p:cNvPr id="4" name="Group 3">
            <a:extLst>
              <a:ext uri="{FF2B5EF4-FFF2-40B4-BE49-F238E27FC236}">
                <a16:creationId xmlns:a16="http://schemas.microsoft.com/office/drawing/2014/main" id="{80AA71FA-5C23-4FA7-9E1F-6861A8BC03D0}"/>
              </a:ext>
            </a:extLst>
          </p:cNvPr>
          <p:cNvGrpSpPr>
            <a:grpSpLocks noChangeAspect="1"/>
          </p:cNvGrpSpPr>
          <p:nvPr/>
        </p:nvGrpSpPr>
        <p:grpSpPr>
          <a:xfrm>
            <a:off x="524746" y="5146770"/>
            <a:ext cx="350654" cy="302239"/>
            <a:chOff x="9192685" y="1928657"/>
            <a:chExt cx="644698" cy="555680"/>
          </a:xfrm>
        </p:grpSpPr>
        <p:sp>
          <p:nvSpPr>
            <p:cNvPr id="5" name="Star: 4 Points 8">
              <a:extLst>
                <a:ext uri="{FF2B5EF4-FFF2-40B4-BE49-F238E27FC236}">
                  <a16:creationId xmlns:a16="http://schemas.microsoft.com/office/drawing/2014/main" id="{EE8A0D4C-DED5-4AA3-948E-354DC3F0A5C6}"/>
                </a:ext>
              </a:extLst>
            </p:cNvPr>
            <p:cNvSpPr/>
            <p:nvPr/>
          </p:nvSpPr>
          <p:spPr bwMode="auto">
            <a:xfrm>
              <a:off x="9194898" y="1928657"/>
              <a:ext cx="180361" cy="180360"/>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6" name="Star: 4 Points 8">
              <a:extLst>
                <a:ext uri="{FF2B5EF4-FFF2-40B4-BE49-F238E27FC236}">
                  <a16:creationId xmlns:a16="http://schemas.microsoft.com/office/drawing/2014/main" id="{6EFF94CB-BA13-48F2-A3EA-779426D89797}"/>
                </a:ext>
              </a:extLst>
            </p:cNvPr>
            <p:cNvSpPr/>
            <p:nvPr/>
          </p:nvSpPr>
          <p:spPr bwMode="auto">
            <a:xfrm>
              <a:off x="9678078" y="2401294"/>
              <a:ext cx="83044" cy="83043"/>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7" name="Oval 6">
              <a:extLst>
                <a:ext uri="{FF2B5EF4-FFF2-40B4-BE49-F238E27FC236}">
                  <a16:creationId xmlns:a16="http://schemas.microsoft.com/office/drawing/2014/main" id="{4854244C-FB51-49AD-B984-1422C002D1AD}"/>
                </a:ext>
              </a:extLst>
            </p:cNvPr>
            <p:cNvSpPr/>
            <p:nvPr/>
          </p:nvSpPr>
          <p:spPr bwMode="auto">
            <a:xfrm>
              <a:off x="9310549" y="2033583"/>
              <a:ext cx="399213" cy="39921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8" name="Oval 9">
              <a:extLst>
                <a:ext uri="{FF2B5EF4-FFF2-40B4-BE49-F238E27FC236}">
                  <a16:creationId xmlns:a16="http://schemas.microsoft.com/office/drawing/2014/main" id="{80DEB6BC-93DF-405D-BC57-5C4422D56773}"/>
                </a:ext>
              </a:extLst>
            </p:cNvPr>
            <p:cNvSpPr/>
            <p:nvPr/>
          </p:nvSpPr>
          <p:spPr bwMode="auto">
            <a:xfrm rot="19667957">
              <a:off x="9192685" y="2144545"/>
              <a:ext cx="644698" cy="194050"/>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cxnSp>
        <p:nvCxnSpPr>
          <p:cNvPr id="9" name="Straight Arrow Connector 8">
            <a:extLst>
              <a:ext uri="{FF2B5EF4-FFF2-40B4-BE49-F238E27FC236}">
                <a16:creationId xmlns:a16="http://schemas.microsoft.com/office/drawing/2014/main" id="{F4C3A8FC-7E5F-4357-9C33-981E6B10CCCC}"/>
              </a:ext>
            </a:extLst>
          </p:cNvPr>
          <p:cNvCxnSpPr>
            <a:cxnSpLocks/>
          </p:cNvCxnSpPr>
          <p:nvPr/>
        </p:nvCxnSpPr>
        <p:spPr>
          <a:xfrm>
            <a:off x="1504659" y="5297889"/>
            <a:ext cx="637459"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11" name="Cylinder 513">
            <a:extLst>
              <a:ext uri="{FF2B5EF4-FFF2-40B4-BE49-F238E27FC236}">
                <a16:creationId xmlns:a16="http://schemas.microsoft.com/office/drawing/2014/main" id="{0CDCF784-BA7A-4062-9DB7-54A8CCC885AF}"/>
              </a:ext>
            </a:extLst>
          </p:cNvPr>
          <p:cNvSpPr/>
          <p:nvPr/>
        </p:nvSpPr>
        <p:spPr bwMode="auto">
          <a:xfrm>
            <a:off x="2282171" y="4962751"/>
            <a:ext cx="640080" cy="670277"/>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2"/>
                </a:solidFill>
                <a:latin typeface="+mj-lt"/>
                <a:ea typeface="Segoe UI" pitchFamily="34" charset="0"/>
                <a:cs typeface="Arial" panose="020B0604020202020204" pitchFamily="34" charset="0"/>
              </a:rPr>
              <a:t>ARD</a:t>
            </a:r>
          </a:p>
        </p:txBody>
      </p:sp>
      <p:grpSp>
        <p:nvGrpSpPr>
          <p:cNvPr id="15" name="Group 14">
            <a:extLst>
              <a:ext uri="{FF2B5EF4-FFF2-40B4-BE49-F238E27FC236}">
                <a16:creationId xmlns:a16="http://schemas.microsoft.com/office/drawing/2014/main" id="{F1D00FA2-BE33-4E08-9377-E8DC905DB29B}"/>
              </a:ext>
            </a:extLst>
          </p:cNvPr>
          <p:cNvGrpSpPr/>
          <p:nvPr/>
        </p:nvGrpSpPr>
        <p:grpSpPr>
          <a:xfrm>
            <a:off x="989360" y="5117281"/>
            <a:ext cx="402639" cy="361217"/>
            <a:chOff x="1275510" y="6072184"/>
            <a:chExt cx="508602" cy="456278"/>
          </a:xfrm>
        </p:grpSpPr>
        <p:grpSp>
          <p:nvGrpSpPr>
            <p:cNvPr id="16" name="Group 15">
              <a:extLst>
                <a:ext uri="{FF2B5EF4-FFF2-40B4-BE49-F238E27FC236}">
                  <a16:creationId xmlns:a16="http://schemas.microsoft.com/office/drawing/2014/main" id="{978B658C-C533-4AC3-A47F-7279F112C2DB}"/>
                </a:ext>
              </a:extLst>
            </p:cNvPr>
            <p:cNvGrpSpPr/>
            <p:nvPr/>
          </p:nvGrpSpPr>
          <p:grpSpPr>
            <a:xfrm>
              <a:off x="1275510" y="6224570"/>
              <a:ext cx="508602" cy="151498"/>
              <a:chOff x="551886" y="4945335"/>
              <a:chExt cx="508602" cy="151498"/>
            </a:xfrm>
          </p:grpSpPr>
          <p:sp>
            <p:nvSpPr>
              <p:cNvPr id="25" name="Rectangle 24">
                <a:extLst>
                  <a:ext uri="{FF2B5EF4-FFF2-40B4-BE49-F238E27FC236}">
                    <a16:creationId xmlns:a16="http://schemas.microsoft.com/office/drawing/2014/main" id="{9451F683-7EFB-4897-8CDB-8C95432FCDFA}"/>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26" name="Oval 25">
                <a:extLst>
                  <a:ext uri="{FF2B5EF4-FFF2-40B4-BE49-F238E27FC236}">
                    <a16:creationId xmlns:a16="http://schemas.microsoft.com/office/drawing/2014/main" id="{03DDA3A9-7E5F-43F9-9D46-F41906FF6CF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27" name="Straight Connector 26">
                <a:extLst>
                  <a:ext uri="{FF2B5EF4-FFF2-40B4-BE49-F238E27FC236}">
                    <a16:creationId xmlns:a16="http://schemas.microsoft.com/office/drawing/2014/main" id="{841DB6D4-E5B7-4941-BF0E-8C01AA0F0DFD}"/>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DA6788BD-5CDE-4BDC-998B-26849C4F04A4}"/>
                </a:ext>
              </a:extLst>
            </p:cNvPr>
            <p:cNvGrpSpPr/>
            <p:nvPr/>
          </p:nvGrpSpPr>
          <p:grpSpPr>
            <a:xfrm>
              <a:off x="1275510" y="6376964"/>
              <a:ext cx="508602" cy="151498"/>
              <a:chOff x="551886" y="4945335"/>
              <a:chExt cx="508602" cy="151498"/>
            </a:xfrm>
          </p:grpSpPr>
          <p:sp>
            <p:nvSpPr>
              <p:cNvPr id="22" name="Rectangle 21">
                <a:extLst>
                  <a:ext uri="{FF2B5EF4-FFF2-40B4-BE49-F238E27FC236}">
                    <a16:creationId xmlns:a16="http://schemas.microsoft.com/office/drawing/2014/main" id="{703770A9-7454-4891-8B2B-B1E9FF0EEB86}"/>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23" name="Oval 22">
                <a:extLst>
                  <a:ext uri="{FF2B5EF4-FFF2-40B4-BE49-F238E27FC236}">
                    <a16:creationId xmlns:a16="http://schemas.microsoft.com/office/drawing/2014/main" id="{C98C0327-FC42-435B-A40E-A8DC8443B343}"/>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24" name="Straight Connector 23">
                <a:extLst>
                  <a:ext uri="{FF2B5EF4-FFF2-40B4-BE49-F238E27FC236}">
                    <a16:creationId xmlns:a16="http://schemas.microsoft.com/office/drawing/2014/main" id="{7042DBB9-3B02-49E8-A1E7-B5EF840A5F45}"/>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5853C5E1-01D0-4C1E-93EF-27E1C22CE508}"/>
                </a:ext>
              </a:extLst>
            </p:cNvPr>
            <p:cNvGrpSpPr/>
            <p:nvPr/>
          </p:nvGrpSpPr>
          <p:grpSpPr>
            <a:xfrm>
              <a:off x="1275510" y="6072184"/>
              <a:ext cx="508602" cy="151498"/>
              <a:chOff x="551886" y="4945335"/>
              <a:chExt cx="508602" cy="151498"/>
            </a:xfrm>
          </p:grpSpPr>
          <p:sp>
            <p:nvSpPr>
              <p:cNvPr id="19" name="Rectangle 18">
                <a:extLst>
                  <a:ext uri="{FF2B5EF4-FFF2-40B4-BE49-F238E27FC236}">
                    <a16:creationId xmlns:a16="http://schemas.microsoft.com/office/drawing/2014/main" id="{42080385-8876-418D-9333-A7EF4F529BA5}"/>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20" name="Oval 19">
                <a:extLst>
                  <a:ext uri="{FF2B5EF4-FFF2-40B4-BE49-F238E27FC236}">
                    <a16:creationId xmlns:a16="http://schemas.microsoft.com/office/drawing/2014/main" id="{AE6FE1A4-FD41-4339-A43A-6F81D6BBCF5D}"/>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21" name="Straight Connector 20">
                <a:extLst>
                  <a:ext uri="{FF2B5EF4-FFF2-40B4-BE49-F238E27FC236}">
                    <a16:creationId xmlns:a16="http://schemas.microsoft.com/office/drawing/2014/main" id="{B933EC2B-622D-493F-A76A-797F1A8FCA70}"/>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34" name="Rectangle 33">
            <a:extLst>
              <a:ext uri="{FF2B5EF4-FFF2-40B4-BE49-F238E27FC236}">
                <a16:creationId xmlns:a16="http://schemas.microsoft.com/office/drawing/2014/main" id="{00AB6FCA-C925-4853-B091-A0E4043060E2}"/>
              </a:ext>
            </a:extLst>
          </p:cNvPr>
          <p:cNvSpPr/>
          <p:nvPr/>
        </p:nvSpPr>
        <p:spPr bwMode="auto">
          <a:xfrm>
            <a:off x="3621639" y="5075381"/>
            <a:ext cx="457200" cy="440265"/>
          </a:xfrm>
          <a:prstGeom prst="rect">
            <a:avLst/>
          </a:prstGeom>
          <a:solidFill>
            <a:srgbClr val="0078D7"/>
          </a:solid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bg1"/>
                </a:solidFill>
                <a:ea typeface="Segoe UI" pitchFamily="34" charset="0"/>
                <a:cs typeface="Arial" panose="020B0604020202020204" pitchFamily="34" charset="0"/>
              </a:rPr>
              <a:t>15</a:t>
            </a:r>
          </a:p>
        </p:txBody>
      </p:sp>
      <p:sp>
        <p:nvSpPr>
          <p:cNvPr id="35" name="Rectangle 34">
            <a:extLst>
              <a:ext uri="{FF2B5EF4-FFF2-40B4-BE49-F238E27FC236}">
                <a16:creationId xmlns:a16="http://schemas.microsoft.com/office/drawing/2014/main" id="{0C65B6D0-8464-4E26-A642-155B5EA0A2BD}"/>
              </a:ext>
            </a:extLst>
          </p:cNvPr>
          <p:cNvSpPr/>
          <p:nvPr/>
        </p:nvSpPr>
        <p:spPr bwMode="auto">
          <a:xfrm>
            <a:off x="4076819" y="5075381"/>
            <a:ext cx="457200" cy="440265"/>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tx1"/>
                </a:solidFill>
                <a:ea typeface="Segoe UI" pitchFamily="34" charset="0"/>
                <a:cs typeface="Arial" panose="020B0604020202020204" pitchFamily="34" charset="0"/>
              </a:rPr>
              <a:t>2</a:t>
            </a:r>
          </a:p>
        </p:txBody>
      </p:sp>
      <p:sp>
        <p:nvSpPr>
          <p:cNvPr id="36" name="Rectangle 35">
            <a:extLst>
              <a:ext uri="{FF2B5EF4-FFF2-40B4-BE49-F238E27FC236}">
                <a16:creationId xmlns:a16="http://schemas.microsoft.com/office/drawing/2014/main" id="{28B4CC88-78BD-49ED-B0D2-098D520A2FD5}"/>
              </a:ext>
            </a:extLst>
          </p:cNvPr>
          <p:cNvSpPr/>
          <p:nvPr/>
        </p:nvSpPr>
        <p:spPr bwMode="auto">
          <a:xfrm>
            <a:off x="5442359" y="5075381"/>
            <a:ext cx="457200" cy="440265"/>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tx1"/>
                </a:solidFill>
                <a:ea typeface="Segoe UI" pitchFamily="34" charset="0"/>
                <a:cs typeface="Arial" panose="020B0604020202020204" pitchFamily="34" charset="0"/>
              </a:rPr>
              <a:t>5</a:t>
            </a:r>
          </a:p>
        </p:txBody>
      </p:sp>
      <p:sp>
        <p:nvSpPr>
          <p:cNvPr id="37" name="Rectangle 36">
            <a:extLst>
              <a:ext uri="{FF2B5EF4-FFF2-40B4-BE49-F238E27FC236}">
                <a16:creationId xmlns:a16="http://schemas.microsoft.com/office/drawing/2014/main" id="{C51B00E0-C3FC-4184-9DB2-1075DAAAE8F8}"/>
              </a:ext>
            </a:extLst>
          </p:cNvPr>
          <p:cNvSpPr/>
          <p:nvPr/>
        </p:nvSpPr>
        <p:spPr bwMode="auto">
          <a:xfrm>
            <a:off x="4531999" y="5075381"/>
            <a:ext cx="457200" cy="440265"/>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tx1"/>
                </a:solidFill>
                <a:ea typeface="Segoe UI" pitchFamily="34" charset="0"/>
                <a:cs typeface="Arial" panose="020B0604020202020204" pitchFamily="34" charset="0"/>
              </a:rPr>
              <a:t>3</a:t>
            </a:r>
          </a:p>
        </p:txBody>
      </p:sp>
      <p:sp>
        <p:nvSpPr>
          <p:cNvPr id="38" name="Rectangle 37">
            <a:extLst>
              <a:ext uri="{FF2B5EF4-FFF2-40B4-BE49-F238E27FC236}">
                <a16:creationId xmlns:a16="http://schemas.microsoft.com/office/drawing/2014/main" id="{F98D8538-89B2-4197-80F9-34328E830B22}"/>
              </a:ext>
            </a:extLst>
          </p:cNvPr>
          <p:cNvSpPr/>
          <p:nvPr/>
        </p:nvSpPr>
        <p:spPr bwMode="auto">
          <a:xfrm>
            <a:off x="4987179" y="5075381"/>
            <a:ext cx="457200" cy="440265"/>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tx1"/>
                </a:solidFill>
                <a:ea typeface="Segoe UI" pitchFamily="34" charset="0"/>
                <a:cs typeface="Arial" panose="020B0604020202020204" pitchFamily="34" charset="0"/>
              </a:rPr>
              <a:t>4</a:t>
            </a:r>
          </a:p>
        </p:txBody>
      </p:sp>
      <p:sp>
        <p:nvSpPr>
          <p:cNvPr id="39" name="Rectangle 38">
            <a:extLst>
              <a:ext uri="{FF2B5EF4-FFF2-40B4-BE49-F238E27FC236}">
                <a16:creationId xmlns:a16="http://schemas.microsoft.com/office/drawing/2014/main" id="{FA961C65-4F4B-42C8-9B65-13BDD98B18BE}"/>
              </a:ext>
            </a:extLst>
          </p:cNvPr>
          <p:cNvSpPr/>
          <p:nvPr/>
        </p:nvSpPr>
        <p:spPr bwMode="auto">
          <a:xfrm>
            <a:off x="6352719" y="5075381"/>
            <a:ext cx="457200" cy="440265"/>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tx1"/>
                </a:solidFill>
                <a:ea typeface="Segoe UI" pitchFamily="34" charset="0"/>
                <a:cs typeface="Arial" panose="020B0604020202020204" pitchFamily="34" charset="0"/>
              </a:rPr>
              <a:t>7</a:t>
            </a:r>
          </a:p>
        </p:txBody>
      </p:sp>
      <p:sp>
        <p:nvSpPr>
          <p:cNvPr id="40" name="Rectangle 39">
            <a:extLst>
              <a:ext uri="{FF2B5EF4-FFF2-40B4-BE49-F238E27FC236}">
                <a16:creationId xmlns:a16="http://schemas.microsoft.com/office/drawing/2014/main" id="{1B832E83-3681-474F-8A1C-46A0334572D5}"/>
              </a:ext>
            </a:extLst>
          </p:cNvPr>
          <p:cNvSpPr/>
          <p:nvPr/>
        </p:nvSpPr>
        <p:spPr bwMode="auto">
          <a:xfrm>
            <a:off x="6807899" y="5075381"/>
            <a:ext cx="457200" cy="440265"/>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tx1"/>
                </a:solidFill>
                <a:ea typeface="Segoe UI" pitchFamily="34" charset="0"/>
                <a:cs typeface="Arial" panose="020B0604020202020204" pitchFamily="34" charset="0"/>
              </a:rPr>
              <a:t>8</a:t>
            </a:r>
          </a:p>
        </p:txBody>
      </p:sp>
      <p:sp>
        <p:nvSpPr>
          <p:cNvPr id="41" name="Rectangle 40">
            <a:extLst>
              <a:ext uri="{FF2B5EF4-FFF2-40B4-BE49-F238E27FC236}">
                <a16:creationId xmlns:a16="http://schemas.microsoft.com/office/drawing/2014/main" id="{7242A35F-1E05-41C1-9E84-4B6A12CC96DE}"/>
              </a:ext>
            </a:extLst>
          </p:cNvPr>
          <p:cNvSpPr/>
          <p:nvPr/>
        </p:nvSpPr>
        <p:spPr bwMode="auto">
          <a:xfrm>
            <a:off x="7263079" y="5075381"/>
            <a:ext cx="457200" cy="440265"/>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tx1"/>
                </a:solidFill>
                <a:ea typeface="Segoe UI" pitchFamily="34" charset="0"/>
                <a:cs typeface="Arial" panose="020B0604020202020204" pitchFamily="34" charset="0"/>
              </a:rPr>
              <a:t>9</a:t>
            </a:r>
          </a:p>
        </p:txBody>
      </p:sp>
      <p:sp>
        <p:nvSpPr>
          <p:cNvPr id="42" name="Rectangle 41">
            <a:extLst>
              <a:ext uri="{FF2B5EF4-FFF2-40B4-BE49-F238E27FC236}">
                <a16:creationId xmlns:a16="http://schemas.microsoft.com/office/drawing/2014/main" id="{6BEA276B-2919-447E-8B0F-E118A7BC2C10}"/>
              </a:ext>
            </a:extLst>
          </p:cNvPr>
          <p:cNvSpPr/>
          <p:nvPr/>
        </p:nvSpPr>
        <p:spPr bwMode="auto">
          <a:xfrm>
            <a:off x="5897539" y="5075381"/>
            <a:ext cx="457200" cy="440265"/>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tx1"/>
                </a:solidFill>
                <a:ea typeface="Segoe UI" pitchFamily="34" charset="0"/>
                <a:cs typeface="Arial" panose="020B0604020202020204" pitchFamily="34" charset="0"/>
              </a:rPr>
              <a:t>6</a:t>
            </a:r>
          </a:p>
        </p:txBody>
      </p:sp>
      <p:sp>
        <p:nvSpPr>
          <p:cNvPr id="43" name="Rectangle 42">
            <a:extLst>
              <a:ext uri="{FF2B5EF4-FFF2-40B4-BE49-F238E27FC236}">
                <a16:creationId xmlns:a16="http://schemas.microsoft.com/office/drawing/2014/main" id="{D09E594B-0857-47CA-8DDC-E6B34E6FC08C}"/>
              </a:ext>
            </a:extLst>
          </p:cNvPr>
          <p:cNvSpPr/>
          <p:nvPr/>
        </p:nvSpPr>
        <p:spPr bwMode="auto">
          <a:xfrm>
            <a:off x="7718259" y="5075381"/>
            <a:ext cx="457200" cy="440265"/>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tx1"/>
                </a:solidFill>
                <a:ea typeface="Segoe UI" pitchFamily="34" charset="0"/>
                <a:cs typeface="Arial" panose="020B0604020202020204" pitchFamily="34" charset="0"/>
              </a:rPr>
              <a:t>10</a:t>
            </a:r>
          </a:p>
        </p:txBody>
      </p:sp>
      <p:sp>
        <p:nvSpPr>
          <p:cNvPr id="44" name="Rectangle 43">
            <a:extLst>
              <a:ext uri="{FF2B5EF4-FFF2-40B4-BE49-F238E27FC236}">
                <a16:creationId xmlns:a16="http://schemas.microsoft.com/office/drawing/2014/main" id="{8F6A2397-7248-4722-90AC-5EF7FC205A67}"/>
              </a:ext>
            </a:extLst>
          </p:cNvPr>
          <p:cNvSpPr/>
          <p:nvPr/>
        </p:nvSpPr>
        <p:spPr bwMode="auto">
          <a:xfrm>
            <a:off x="8628619" y="5075381"/>
            <a:ext cx="457200" cy="440265"/>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tx1"/>
                </a:solidFill>
                <a:ea typeface="Segoe UI" pitchFamily="34" charset="0"/>
                <a:cs typeface="Arial" panose="020B0604020202020204" pitchFamily="34" charset="0"/>
              </a:rPr>
              <a:t>12</a:t>
            </a:r>
          </a:p>
        </p:txBody>
      </p:sp>
      <p:sp>
        <p:nvSpPr>
          <p:cNvPr id="45" name="Rectangle 44">
            <a:extLst>
              <a:ext uri="{FF2B5EF4-FFF2-40B4-BE49-F238E27FC236}">
                <a16:creationId xmlns:a16="http://schemas.microsoft.com/office/drawing/2014/main" id="{925F5249-DE75-4380-9391-A01256DD2681}"/>
              </a:ext>
            </a:extLst>
          </p:cNvPr>
          <p:cNvSpPr/>
          <p:nvPr/>
        </p:nvSpPr>
        <p:spPr bwMode="auto">
          <a:xfrm>
            <a:off x="9083799" y="5075381"/>
            <a:ext cx="485741" cy="440265"/>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tx1"/>
                </a:solidFill>
                <a:ea typeface="Segoe UI" pitchFamily="34" charset="0"/>
                <a:cs typeface="Arial" panose="020B0604020202020204" pitchFamily="34" charset="0"/>
              </a:rPr>
              <a:t>13</a:t>
            </a:r>
          </a:p>
        </p:txBody>
      </p:sp>
      <p:sp>
        <p:nvSpPr>
          <p:cNvPr id="46" name="Rectangle 45">
            <a:extLst>
              <a:ext uri="{FF2B5EF4-FFF2-40B4-BE49-F238E27FC236}">
                <a16:creationId xmlns:a16="http://schemas.microsoft.com/office/drawing/2014/main" id="{7B570E0D-366E-48E0-8CFD-25E624311C38}"/>
              </a:ext>
            </a:extLst>
          </p:cNvPr>
          <p:cNvSpPr/>
          <p:nvPr/>
        </p:nvSpPr>
        <p:spPr bwMode="auto">
          <a:xfrm>
            <a:off x="9567520" y="5075381"/>
            <a:ext cx="457200" cy="440265"/>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tx1"/>
                </a:solidFill>
                <a:ea typeface="Segoe UI" pitchFamily="34" charset="0"/>
                <a:cs typeface="Arial" panose="020B0604020202020204" pitchFamily="34" charset="0"/>
              </a:rPr>
              <a:t>14</a:t>
            </a:r>
          </a:p>
        </p:txBody>
      </p:sp>
      <p:sp>
        <p:nvSpPr>
          <p:cNvPr id="47" name="Rectangle 46">
            <a:extLst>
              <a:ext uri="{FF2B5EF4-FFF2-40B4-BE49-F238E27FC236}">
                <a16:creationId xmlns:a16="http://schemas.microsoft.com/office/drawing/2014/main" id="{1D50C1AD-5884-4B47-ABB7-BBE7359126C2}"/>
              </a:ext>
            </a:extLst>
          </p:cNvPr>
          <p:cNvSpPr/>
          <p:nvPr/>
        </p:nvSpPr>
        <p:spPr bwMode="auto">
          <a:xfrm>
            <a:off x="8173439" y="5075381"/>
            <a:ext cx="457200" cy="440265"/>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tx1"/>
                </a:solidFill>
                <a:ea typeface="Segoe UI" pitchFamily="34" charset="0"/>
                <a:cs typeface="Arial" panose="020B0604020202020204" pitchFamily="34" charset="0"/>
              </a:rPr>
              <a:t>11</a:t>
            </a:r>
          </a:p>
        </p:txBody>
      </p:sp>
      <p:sp>
        <p:nvSpPr>
          <p:cNvPr id="48" name="Left Bracket 47">
            <a:extLst>
              <a:ext uri="{FF2B5EF4-FFF2-40B4-BE49-F238E27FC236}">
                <a16:creationId xmlns:a16="http://schemas.microsoft.com/office/drawing/2014/main" id="{943D66EC-0F3A-4C78-9A4A-1ECBD3D5484F}"/>
              </a:ext>
            </a:extLst>
          </p:cNvPr>
          <p:cNvSpPr/>
          <p:nvPr/>
        </p:nvSpPr>
        <p:spPr>
          <a:xfrm>
            <a:off x="3280228" y="4976430"/>
            <a:ext cx="97839" cy="640682"/>
          </a:xfrm>
          <a:prstGeom prst="leftBracket">
            <a:avLst/>
          </a:prstGeom>
          <a:ln w="19050">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9" name="Connector: Curved 53">
            <a:extLst>
              <a:ext uri="{FF2B5EF4-FFF2-40B4-BE49-F238E27FC236}">
                <a16:creationId xmlns:a16="http://schemas.microsoft.com/office/drawing/2014/main" id="{2E2D1D4C-9E56-4688-91BC-8BD96C67183D}"/>
              </a:ext>
            </a:extLst>
          </p:cNvPr>
          <p:cNvCxnSpPr>
            <a:cxnSpLocks/>
            <a:stCxn id="51" idx="2"/>
          </p:cNvCxnSpPr>
          <p:nvPr/>
        </p:nvCxnSpPr>
        <p:spPr>
          <a:xfrm>
            <a:off x="10362426" y="4385626"/>
            <a:ext cx="0" cy="639658"/>
          </a:xfrm>
          <a:prstGeom prst="straightConnector1">
            <a:avLst/>
          </a:prstGeom>
          <a:ln w="19050">
            <a:headEnd type="none" w="med" len="med"/>
            <a:tailEnd type="triangle" w="med" len="med"/>
          </a:ln>
        </p:spPr>
        <p:style>
          <a:lnRef idx="1">
            <a:schemeClr val="accent6"/>
          </a:lnRef>
          <a:fillRef idx="0">
            <a:schemeClr val="accent6"/>
          </a:fillRef>
          <a:effectRef idx="0">
            <a:schemeClr val="accent6"/>
          </a:effectRef>
          <a:fontRef idx="minor">
            <a:schemeClr val="tx1"/>
          </a:fontRef>
        </p:style>
      </p:cxnSp>
      <p:sp>
        <p:nvSpPr>
          <p:cNvPr id="50" name="TextBox 49">
            <a:extLst>
              <a:ext uri="{FF2B5EF4-FFF2-40B4-BE49-F238E27FC236}">
                <a16:creationId xmlns:a16="http://schemas.microsoft.com/office/drawing/2014/main" id="{1F0639A1-14F7-41C6-9440-6B639DDC80D5}"/>
              </a:ext>
            </a:extLst>
          </p:cNvPr>
          <p:cNvSpPr txBox="1"/>
          <p:nvPr/>
        </p:nvSpPr>
        <p:spPr>
          <a:xfrm>
            <a:off x="10506156" y="4530022"/>
            <a:ext cx="858454" cy="350865"/>
          </a:xfrm>
          <a:prstGeom prst="rect">
            <a:avLst/>
          </a:prstGeom>
          <a:noFill/>
        </p:spPr>
        <p:txBody>
          <a:bodyPr wrap="square" lIns="91440" tIns="91440" rIns="91440" bIns="91440" rtlCol="0">
            <a:spAutoFit/>
          </a:bodyPr>
          <a:lstStyle/>
          <a:p>
            <a:pPr>
              <a:lnSpc>
                <a:spcPct val="90000"/>
              </a:lnSpc>
              <a:spcAft>
                <a:spcPts val="600"/>
              </a:spcAft>
            </a:pPr>
            <a:r>
              <a:rPr lang="en-US" sz="1200">
                <a:solidFill>
                  <a:schemeClr val="accent6"/>
                </a:solidFill>
              </a:rPr>
              <a:t>HTTP 403</a:t>
            </a:r>
          </a:p>
        </p:txBody>
      </p:sp>
      <p:sp>
        <p:nvSpPr>
          <p:cNvPr id="51" name="Rectangle 50">
            <a:extLst>
              <a:ext uri="{FF2B5EF4-FFF2-40B4-BE49-F238E27FC236}">
                <a16:creationId xmlns:a16="http://schemas.microsoft.com/office/drawing/2014/main" id="{79194DE6-97F0-44D8-A78F-FC3B58E0F0AA}"/>
              </a:ext>
            </a:extLst>
          </p:cNvPr>
          <p:cNvSpPr/>
          <p:nvPr/>
        </p:nvSpPr>
        <p:spPr bwMode="auto">
          <a:xfrm>
            <a:off x="10133826" y="3945361"/>
            <a:ext cx="457200" cy="440265"/>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tx1"/>
                </a:solidFill>
                <a:ea typeface="Segoe UI" pitchFamily="34" charset="0"/>
                <a:cs typeface="Arial" panose="020B0604020202020204" pitchFamily="34" charset="0"/>
              </a:rPr>
              <a:t>15</a:t>
            </a:r>
          </a:p>
        </p:txBody>
      </p:sp>
      <p:sp>
        <p:nvSpPr>
          <p:cNvPr id="71" name="Rectangle 70">
            <a:extLst>
              <a:ext uri="{FF2B5EF4-FFF2-40B4-BE49-F238E27FC236}">
                <a16:creationId xmlns:a16="http://schemas.microsoft.com/office/drawing/2014/main" id="{25DF3C05-CA9E-467D-A90B-A00306B14BC2}"/>
              </a:ext>
            </a:extLst>
          </p:cNvPr>
          <p:cNvSpPr/>
          <p:nvPr/>
        </p:nvSpPr>
        <p:spPr bwMode="auto">
          <a:xfrm>
            <a:off x="10022704" y="5075381"/>
            <a:ext cx="1206112" cy="440265"/>
          </a:xfrm>
          <a:prstGeom prst="rect">
            <a:avLst/>
          </a:prstGeom>
          <a:solidFill>
            <a:schemeClr val="tx1">
              <a:lumMod val="20000"/>
              <a:lumOff val="8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1"/>
              </a:solidFill>
              <a:ea typeface="Segoe UI" pitchFamily="34" charset="0"/>
              <a:cs typeface="Arial" panose="020B0604020202020204" pitchFamily="34" charset="0"/>
            </a:endParaRPr>
          </a:p>
        </p:txBody>
      </p:sp>
      <p:cxnSp>
        <p:nvCxnSpPr>
          <p:cNvPr id="28" name="Connector: Elbow 27">
            <a:extLst>
              <a:ext uri="{FF2B5EF4-FFF2-40B4-BE49-F238E27FC236}">
                <a16:creationId xmlns:a16="http://schemas.microsoft.com/office/drawing/2014/main" id="{2216F55B-7E0A-46B4-A6CF-6A6C06D3A7CA}"/>
              </a:ext>
            </a:extLst>
          </p:cNvPr>
          <p:cNvCxnSpPr>
            <a:stCxn id="51" idx="1"/>
            <a:endCxn id="34" idx="0"/>
          </p:cNvCxnSpPr>
          <p:nvPr/>
        </p:nvCxnSpPr>
        <p:spPr>
          <a:xfrm rot="10800000" flipV="1">
            <a:off x="3850240" y="4165493"/>
            <a:ext cx="6283587" cy="909887"/>
          </a:xfrm>
          <a:prstGeom prst="bentConnector2">
            <a:avLst/>
          </a:prstGeom>
          <a:ln w="19050">
            <a:headEnd type="none" w="med" len="med"/>
            <a:tailEnd type="triangle" w="med" len="med"/>
          </a:ln>
        </p:spPr>
        <p:style>
          <a:lnRef idx="1">
            <a:schemeClr val="accent6"/>
          </a:lnRef>
          <a:fillRef idx="0">
            <a:schemeClr val="accent6"/>
          </a:fillRef>
          <a:effectRef idx="0">
            <a:schemeClr val="accent6"/>
          </a:effectRef>
          <a:fontRef idx="minor">
            <a:schemeClr val="tx1"/>
          </a:fontRef>
        </p:style>
      </p:cxnSp>
      <p:cxnSp>
        <p:nvCxnSpPr>
          <p:cNvPr id="12" name="Straight Connector 11">
            <a:extLst>
              <a:ext uri="{FF2B5EF4-FFF2-40B4-BE49-F238E27FC236}">
                <a16:creationId xmlns:a16="http://schemas.microsoft.com/office/drawing/2014/main" id="{B0782FAD-2177-49FA-8B6A-E16852A40E19}"/>
              </a:ext>
            </a:extLst>
          </p:cNvPr>
          <p:cNvCxnSpPr>
            <a:stCxn id="48" idx="1"/>
          </p:cNvCxnSpPr>
          <p:nvPr/>
        </p:nvCxnSpPr>
        <p:spPr>
          <a:xfrm flipH="1">
            <a:off x="3032290" y="5296771"/>
            <a:ext cx="247938" cy="0"/>
          </a:xfrm>
          <a:prstGeom prst="line">
            <a:avLst/>
          </a:prstGeom>
          <a:ln w="19050">
            <a:solidFill>
              <a:schemeClr val="bg1">
                <a:lumMod val="50000"/>
              </a:schemeClr>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096389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44B0-691F-4AC3-844D-213EEDFCB55A}"/>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Hot/Cold Partitions</a:t>
            </a:r>
          </a:p>
        </p:txBody>
      </p:sp>
      <p:sp>
        <p:nvSpPr>
          <p:cNvPr id="4" name="Text Placeholder 4">
            <a:extLst>
              <a:ext uri="{FF2B5EF4-FFF2-40B4-BE49-F238E27FC236}">
                <a16:creationId xmlns:a16="http://schemas.microsoft.com/office/drawing/2014/main" id="{FF6F45E6-040C-43A1-9965-73426F3CC359}"/>
              </a:ext>
            </a:extLst>
          </p:cNvPr>
          <p:cNvSpPr>
            <a:spLocks noGrp="1"/>
          </p:cNvSpPr>
          <p:nvPr>
            <p:ph type="body" sz="quarter" idx="10"/>
          </p:nvPr>
        </p:nvSpPr>
        <p:spPr>
          <a:xfrm>
            <a:off x="269239" y="1784808"/>
            <a:ext cx="7031736" cy="1376087"/>
          </a:xfrm>
        </p:spPr>
        <p:txBody>
          <a:bodyPr/>
          <a:lstStyle/>
          <a:p>
            <a:r>
              <a:rPr lang="en-US" sz="1800" dirty="0"/>
              <a:t>Partition Usage Can Vary Over Time</a:t>
            </a:r>
          </a:p>
          <a:p>
            <a:endParaRPr lang="en-US" sz="1800" dirty="0"/>
          </a:p>
          <a:p>
            <a:r>
              <a:rPr lang="en-US" sz="1800" b="0" dirty="0">
                <a:solidFill>
                  <a:schemeClr val="tx1"/>
                </a:solidFill>
                <a:latin typeface="+mn-lt"/>
              </a:rPr>
              <a:t>Partitions that are approaching thresholds are referred to as </a:t>
            </a:r>
            <a:r>
              <a:rPr lang="en-US" sz="1800" dirty="0">
                <a:solidFill>
                  <a:schemeClr val="tx1"/>
                </a:solidFill>
              </a:rPr>
              <a:t>hot</a:t>
            </a:r>
            <a:r>
              <a:rPr lang="en-US" sz="1800" b="0" dirty="0">
                <a:solidFill>
                  <a:schemeClr val="tx1"/>
                </a:solidFill>
                <a:latin typeface="+mn-lt"/>
              </a:rPr>
              <a:t>. Partitions that are underutilized are referred to as </a:t>
            </a:r>
            <a:r>
              <a:rPr lang="en-US" sz="1800" dirty="0">
                <a:solidFill>
                  <a:schemeClr val="tx1"/>
                </a:solidFill>
              </a:rPr>
              <a:t>cold</a:t>
            </a:r>
            <a:r>
              <a:rPr lang="en-US" sz="1800" b="0" dirty="0">
                <a:solidFill>
                  <a:schemeClr val="tx1"/>
                </a:solidFill>
                <a:latin typeface="+mn-lt"/>
              </a:rPr>
              <a:t>.</a:t>
            </a:r>
          </a:p>
        </p:txBody>
      </p:sp>
      <p:cxnSp>
        <p:nvCxnSpPr>
          <p:cNvPr id="5" name="Straight Connector 4">
            <a:extLst>
              <a:ext uri="{FF2B5EF4-FFF2-40B4-BE49-F238E27FC236}">
                <a16:creationId xmlns:a16="http://schemas.microsoft.com/office/drawing/2014/main" id="{6331E7DA-240D-49B7-A87B-C6E2814D7B50}"/>
              </a:ext>
            </a:extLst>
          </p:cNvPr>
          <p:cNvCxnSpPr/>
          <p:nvPr/>
        </p:nvCxnSpPr>
        <p:spPr>
          <a:xfrm>
            <a:off x="1315345" y="6431485"/>
            <a:ext cx="956131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004CA52-2460-4E95-B5A5-F76F07080739}"/>
              </a:ext>
            </a:extLst>
          </p:cNvPr>
          <p:cNvCxnSpPr/>
          <p:nvPr/>
        </p:nvCxnSpPr>
        <p:spPr>
          <a:xfrm>
            <a:off x="1315345" y="3527699"/>
            <a:ext cx="9561310" cy="0"/>
          </a:xfrm>
          <a:prstGeom prst="line">
            <a:avLst/>
          </a:prstGeom>
          <a:ln w="9525" cap="flat" cmpd="sng" algn="ctr">
            <a:solidFill>
              <a:schemeClr val="tx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TextBox 2">
            <a:extLst>
              <a:ext uri="{FF2B5EF4-FFF2-40B4-BE49-F238E27FC236}">
                <a16:creationId xmlns:a16="http://schemas.microsoft.com/office/drawing/2014/main" id="{EB85A656-F320-4D01-9E98-CBBF986096D2}"/>
              </a:ext>
            </a:extLst>
          </p:cNvPr>
          <p:cNvSpPr txBox="1"/>
          <p:nvPr/>
        </p:nvSpPr>
        <p:spPr>
          <a:xfrm>
            <a:off x="4199694" y="3307841"/>
            <a:ext cx="3792612" cy="166199"/>
          </a:xfrm>
          <a:prstGeom prst="rect">
            <a:avLst/>
          </a:prstGeom>
          <a:noFill/>
        </p:spPr>
        <p:txBody>
          <a:bodyPr wrap="square" lIns="0" tIns="0" rIns="0" bIns="0" rtlCol="0" anchor="ctr">
            <a:spAutoFit/>
          </a:bodyPr>
          <a:lstStyle/>
          <a:p>
            <a:pPr algn="ctr">
              <a:lnSpc>
                <a:spcPct val="90000"/>
              </a:lnSpc>
              <a:spcAft>
                <a:spcPts val="600"/>
              </a:spcAft>
            </a:pPr>
            <a:r>
              <a:rPr lang="en-US" sz="1200">
                <a:gradFill>
                  <a:gsLst>
                    <a:gs pos="2917">
                      <a:schemeClr val="tx1"/>
                    </a:gs>
                    <a:gs pos="30000">
                      <a:schemeClr val="tx1"/>
                    </a:gs>
                  </a:gsLst>
                  <a:lin ang="5400000" scaled="0"/>
                </a:gradFill>
              </a:rPr>
              <a:t>Abstract Storage or Throughput Threshold</a:t>
            </a:r>
          </a:p>
        </p:txBody>
      </p:sp>
      <p:sp>
        <p:nvSpPr>
          <p:cNvPr id="7" name="Rectangle 6">
            <a:extLst>
              <a:ext uri="{FF2B5EF4-FFF2-40B4-BE49-F238E27FC236}">
                <a16:creationId xmlns:a16="http://schemas.microsoft.com/office/drawing/2014/main" id="{B4BBB89F-1098-472C-98F0-6BA58CD85A67}"/>
              </a:ext>
            </a:extLst>
          </p:cNvPr>
          <p:cNvSpPr/>
          <p:nvPr/>
        </p:nvSpPr>
        <p:spPr bwMode="auto">
          <a:xfrm>
            <a:off x="1508401" y="3607992"/>
            <a:ext cx="1600200" cy="2743200"/>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ts val="600"/>
              </a:spcBef>
              <a:spcAft>
                <a:spcPts val="600"/>
              </a:spcAft>
            </a:pPr>
            <a:r>
              <a:rPr lang="en-US" dirty="0">
                <a:solidFill>
                  <a:schemeClr val="bg1"/>
                </a:solidFill>
                <a:ea typeface="Segoe UI" pitchFamily="34" charset="0"/>
                <a:cs typeface="Arial" panose="020B0604020202020204" pitchFamily="34" charset="0"/>
              </a:rPr>
              <a:t>Hot Partition</a:t>
            </a:r>
          </a:p>
        </p:txBody>
      </p:sp>
      <p:sp>
        <p:nvSpPr>
          <p:cNvPr id="10" name="Rectangle 9">
            <a:extLst>
              <a:ext uri="{FF2B5EF4-FFF2-40B4-BE49-F238E27FC236}">
                <a16:creationId xmlns:a16="http://schemas.microsoft.com/office/drawing/2014/main" id="{A0BD2F6C-4AC3-4CF7-BE99-4FA7A8716F31}"/>
              </a:ext>
            </a:extLst>
          </p:cNvPr>
          <p:cNvSpPr/>
          <p:nvPr/>
        </p:nvSpPr>
        <p:spPr bwMode="auto">
          <a:xfrm>
            <a:off x="7189648" y="5436792"/>
            <a:ext cx="1600200" cy="914400"/>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ts val="600"/>
              </a:spcBef>
              <a:spcAft>
                <a:spcPts val="600"/>
              </a:spcAft>
            </a:pPr>
            <a:r>
              <a:rPr lang="en-US" dirty="0">
                <a:solidFill>
                  <a:schemeClr val="bg1"/>
                </a:solidFill>
                <a:ea typeface="Segoe UI" pitchFamily="34" charset="0"/>
                <a:cs typeface="Arial" panose="020B0604020202020204" pitchFamily="34" charset="0"/>
              </a:rPr>
              <a:t>Cold Partition</a:t>
            </a:r>
          </a:p>
        </p:txBody>
      </p:sp>
      <p:sp>
        <p:nvSpPr>
          <p:cNvPr id="12" name="Rectangle 11">
            <a:extLst>
              <a:ext uri="{FF2B5EF4-FFF2-40B4-BE49-F238E27FC236}">
                <a16:creationId xmlns:a16="http://schemas.microsoft.com/office/drawing/2014/main" id="{D833E622-D4B1-4673-AB06-ED0944816244}"/>
              </a:ext>
            </a:extLst>
          </p:cNvPr>
          <p:cNvSpPr/>
          <p:nvPr/>
        </p:nvSpPr>
        <p:spPr bwMode="auto">
          <a:xfrm>
            <a:off x="9083399" y="5665392"/>
            <a:ext cx="1600200" cy="685800"/>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ts val="600"/>
              </a:spcBef>
              <a:spcAft>
                <a:spcPts val="600"/>
              </a:spcAft>
            </a:pPr>
            <a:r>
              <a:rPr lang="en-US" dirty="0">
                <a:solidFill>
                  <a:schemeClr val="bg1"/>
                </a:solidFill>
                <a:ea typeface="Segoe UI" pitchFamily="34" charset="0"/>
                <a:cs typeface="Arial" panose="020B0604020202020204" pitchFamily="34" charset="0"/>
              </a:rPr>
              <a:t>Cold Partition</a:t>
            </a:r>
          </a:p>
        </p:txBody>
      </p:sp>
      <p:sp>
        <p:nvSpPr>
          <p:cNvPr id="14" name="Rectangle 13">
            <a:extLst>
              <a:ext uri="{FF2B5EF4-FFF2-40B4-BE49-F238E27FC236}">
                <a16:creationId xmlns:a16="http://schemas.microsoft.com/office/drawing/2014/main" id="{9770E949-FFED-4AD8-9255-C703E1A3F685}"/>
              </a:ext>
            </a:extLst>
          </p:cNvPr>
          <p:cNvSpPr/>
          <p:nvPr/>
        </p:nvSpPr>
        <p:spPr bwMode="auto">
          <a:xfrm>
            <a:off x="3399594" y="4522392"/>
            <a:ext cx="1600200" cy="1828800"/>
          </a:xfrm>
          <a:prstGeom prst="rect">
            <a:avLst/>
          </a:prstGeom>
          <a:solidFill>
            <a:srgbClr val="8282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ts val="600"/>
              </a:spcBef>
              <a:spcAft>
                <a:spcPts val="600"/>
              </a:spcAft>
            </a:pPr>
            <a:r>
              <a:rPr lang="en-US" dirty="0">
                <a:gradFill>
                  <a:gsLst>
                    <a:gs pos="0">
                      <a:srgbClr val="FFFFFF"/>
                    </a:gs>
                    <a:gs pos="100000">
                      <a:srgbClr val="FFFFFF"/>
                    </a:gs>
                  </a:gsLst>
                  <a:lin ang="5400000" scaled="0"/>
                </a:gradFill>
                <a:ea typeface="Segoe UI" pitchFamily="34" charset="0"/>
                <a:cs typeface="Arial" panose="020B0604020202020204" pitchFamily="34" charset="0"/>
              </a:rPr>
              <a:t>Partition</a:t>
            </a:r>
          </a:p>
        </p:txBody>
      </p:sp>
      <p:sp>
        <p:nvSpPr>
          <p:cNvPr id="15" name="Rectangle 14">
            <a:extLst>
              <a:ext uri="{FF2B5EF4-FFF2-40B4-BE49-F238E27FC236}">
                <a16:creationId xmlns:a16="http://schemas.microsoft.com/office/drawing/2014/main" id="{AF9679EE-DC86-43D3-ADC1-405315A7F682}"/>
              </a:ext>
            </a:extLst>
          </p:cNvPr>
          <p:cNvSpPr/>
          <p:nvPr/>
        </p:nvSpPr>
        <p:spPr bwMode="auto">
          <a:xfrm>
            <a:off x="5295897" y="4293792"/>
            <a:ext cx="1600200" cy="2057400"/>
          </a:xfrm>
          <a:prstGeom prst="rect">
            <a:avLst/>
          </a:prstGeom>
          <a:solidFill>
            <a:srgbClr val="8282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ts val="600"/>
              </a:spcBef>
              <a:spcAft>
                <a:spcPts val="600"/>
              </a:spcAft>
            </a:pPr>
            <a:r>
              <a:rPr lang="en-US" dirty="0">
                <a:gradFill>
                  <a:gsLst>
                    <a:gs pos="0">
                      <a:srgbClr val="FFFFFF"/>
                    </a:gs>
                    <a:gs pos="100000">
                      <a:srgbClr val="FFFFFF"/>
                    </a:gs>
                  </a:gsLst>
                  <a:lin ang="5400000" scaled="0"/>
                </a:gradFill>
                <a:ea typeface="Segoe UI" pitchFamily="34" charset="0"/>
                <a:cs typeface="Arial" panose="020B0604020202020204" pitchFamily="34" charset="0"/>
              </a:rPr>
              <a:t>Partition</a:t>
            </a:r>
          </a:p>
        </p:txBody>
      </p:sp>
    </p:spTree>
    <p:extLst>
      <p:ext uri="{BB962C8B-B14F-4D97-AF65-F5344CB8AC3E}">
        <p14:creationId xmlns:p14="http://schemas.microsoft.com/office/powerpoint/2010/main" val="112274316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a:extLst>
              <a:ext uri="{FF2B5EF4-FFF2-40B4-BE49-F238E27FC236}">
                <a16:creationId xmlns:a16="http://schemas.microsoft.com/office/drawing/2014/main" id="{FF6F45E6-040C-43A1-9965-73426F3CC359}"/>
              </a:ext>
            </a:extLst>
          </p:cNvPr>
          <p:cNvSpPr>
            <a:spLocks noGrp="1"/>
          </p:cNvSpPr>
          <p:nvPr>
            <p:ph type="body" sz="quarter" idx="10"/>
          </p:nvPr>
        </p:nvSpPr>
        <p:spPr>
          <a:xfrm>
            <a:off x="269240" y="1591729"/>
            <a:ext cx="5365230" cy="3498602"/>
          </a:xfrm>
        </p:spPr>
        <p:txBody>
          <a:bodyPr>
            <a:noAutofit/>
          </a:bodyPr>
          <a:lstStyle/>
          <a:p>
            <a:r>
              <a:rPr lang="en-US" sz="2000" b="1" dirty="0">
                <a:latin typeface="Arial" panose="020B0604020202020204" pitchFamily="34" charset="0"/>
                <a:cs typeface="Arial" panose="020B0604020202020204" pitchFamily="34" charset="0"/>
              </a:rPr>
              <a:t>Cross-partition Queries Can Be Performed Server-side Or Client-side</a:t>
            </a:r>
          </a:p>
          <a:p>
            <a:pPr marL="0" lvl="1" indent="0">
              <a:buNone/>
            </a:pPr>
            <a:r>
              <a:rPr lang="en-US" dirty="0">
                <a:latin typeface="Arial" panose="020B0604020202020204" pitchFamily="34" charset="0"/>
                <a:cs typeface="Arial" panose="020B0604020202020204" pitchFamily="34" charset="0"/>
              </a:rPr>
              <a:t>Cross-partition queries are opt-in</a:t>
            </a:r>
          </a:p>
          <a:p>
            <a:pPr lvl="1"/>
            <a:r>
              <a:rPr lang="en-US" dirty="0">
                <a:latin typeface="Arial" panose="020B0604020202020204" pitchFamily="34" charset="0"/>
                <a:cs typeface="Arial" panose="020B0604020202020204" pitchFamily="34" charset="0"/>
              </a:rPr>
              <a:t>Cross-partition queries can be tuned and parallelized</a:t>
            </a:r>
          </a:p>
          <a:p>
            <a:pPr lvl="1"/>
            <a:endParaRPr lang="en-US" dirty="0">
              <a:latin typeface="Arial" panose="020B0604020202020204" pitchFamily="34" charset="0"/>
              <a:cs typeface="Arial" panose="020B0604020202020204" pitchFamily="34" charset="0"/>
            </a:endParaRPr>
          </a:p>
          <a:p>
            <a:pPr marL="0" lvl="1" indent="0">
              <a:buNone/>
            </a:pPr>
            <a:r>
              <a:rPr lang="en-US" dirty="0">
                <a:latin typeface="Arial" panose="020B0604020202020204" pitchFamily="34" charset="0"/>
                <a:cs typeface="Arial" panose="020B0604020202020204" pitchFamily="34" charset="0"/>
              </a:rPr>
              <a:t>Creates a bottleneck</a:t>
            </a:r>
          </a:p>
          <a:p>
            <a:pPr lvl="1"/>
            <a:r>
              <a:rPr lang="en-US" dirty="0">
                <a:latin typeface="Arial" panose="020B0604020202020204" pitchFamily="34" charset="0"/>
                <a:cs typeface="Arial" panose="020B0604020202020204" pitchFamily="34" charset="0"/>
              </a:rPr>
              <a:t>Must wait for all partitions to return before the query is “done”</a:t>
            </a:r>
          </a:p>
        </p:txBody>
      </p:sp>
      <p:sp>
        <p:nvSpPr>
          <p:cNvPr id="2" name="Title 1">
            <a:extLst>
              <a:ext uri="{FF2B5EF4-FFF2-40B4-BE49-F238E27FC236}">
                <a16:creationId xmlns:a16="http://schemas.microsoft.com/office/drawing/2014/main" id="{E36F44B0-691F-4AC3-844D-213EEDFCB55A}"/>
              </a:ext>
            </a:extLst>
          </p:cNvPr>
          <p:cNvSpPr>
            <a:spLocks noGrp="1"/>
          </p:cNvSpPr>
          <p:nvPr>
            <p:ph type="title"/>
          </p:nvPr>
        </p:nvSpPr>
        <p:spPr>
          <a:xfrm>
            <a:off x="269240" y="0"/>
            <a:ext cx="5265119" cy="1617666"/>
          </a:xfrm>
        </p:spPr>
        <p:txBody>
          <a:bodyPr>
            <a:normAutofit/>
          </a:bodyPr>
          <a:lstStyle/>
          <a:p>
            <a:r>
              <a:rPr lang="en-US" sz="4000" dirty="0">
                <a:latin typeface="Arial" panose="020B0604020202020204" pitchFamily="34" charset="0"/>
                <a:cs typeface="Arial" panose="020B0604020202020204" pitchFamily="34" charset="0"/>
              </a:rPr>
              <a:t>Query Fan-Out</a:t>
            </a:r>
          </a:p>
        </p:txBody>
      </p:sp>
      <p:sp>
        <p:nvSpPr>
          <p:cNvPr id="39" name="Rectangle 38">
            <a:extLst>
              <a:ext uri="{FF2B5EF4-FFF2-40B4-BE49-F238E27FC236}">
                <a16:creationId xmlns:a16="http://schemas.microsoft.com/office/drawing/2014/main" id="{52296C1E-1340-44D3-957F-716AAEF26E49}"/>
              </a:ext>
            </a:extLst>
          </p:cNvPr>
          <p:cNvSpPr/>
          <p:nvPr/>
        </p:nvSpPr>
        <p:spPr bwMode="auto">
          <a:xfrm>
            <a:off x="8648539" y="1428626"/>
            <a:ext cx="2205690" cy="4000748"/>
          </a:xfrm>
          <a:prstGeom prst="rect">
            <a:avLst/>
          </a:prstGeom>
          <a:noFill/>
          <a:ln>
            <a:solidFill>
              <a:schemeClr val="tx1">
                <a:lumMod val="40000"/>
                <a:lumOff val="6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nvGrpSpPr>
          <p:cNvPr id="40" name="Group 39">
            <a:extLst>
              <a:ext uri="{FF2B5EF4-FFF2-40B4-BE49-F238E27FC236}">
                <a16:creationId xmlns:a16="http://schemas.microsoft.com/office/drawing/2014/main" id="{56920436-BDDC-48F4-A4B8-116A3256DBE9}"/>
              </a:ext>
            </a:extLst>
          </p:cNvPr>
          <p:cNvGrpSpPr>
            <a:grpSpLocks noChangeAspect="1"/>
          </p:cNvGrpSpPr>
          <p:nvPr/>
        </p:nvGrpSpPr>
        <p:grpSpPr>
          <a:xfrm>
            <a:off x="8891723" y="4992232"/>
            <a:ext cx="350654" cy="302239"/>
            <a:chOff x="9192685" y="1928657"/>
            <a:chExt cx="644698" cy="555680"/>
          </a:xfrm>
        </p:grpSpPr>
        <p:sp>
          <p:nvSpPr>
            <p:cNvPr id="41" name="Star: 4 Points 8">
              <a:extLst>
                <a:ext uri="{FF2B5EF4-FFF2-40B4-BE49-F238E27FC236}">
                  <a16:creationId xmlns:a16="http://schemas.microsoft.com/office/drawing/2014/main" id="{6EAF74C2-571E-4999-86D2-AD9FAF21FB64}"/>
                </a:ext>
              </a:extLst>
            </p:cNvPr>
            <p:cNvSpPr/>
            <p:nvPr/>
          </p:nvSpPr>
          <p:spPr bwMode="auto">
            <a:xfrm>
              <a:off x="9194898" y="1928657"/>
              <a:ext cx="180361" cy="180360"/>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42" name="Star: 4 Points 8">
              <a:extLst>
                <a:ext uri="{FF2B5EF4-FFF2-40B4-BE49-F238E27FC236}">
                  <a16:creationId xmlns:a16="http://schemas.microsoft.com/office/drawing/2014/main" id="{4DA0AA42-2BFE-4DCF-87B6-E8CE44869034}"/>
                </a:ext>
              </a:extLst>
            </p:cNvPr>
            <p:cNvSpPr/>
            <p:nvPr/>
          </p:nvSpPr>
          <p:spPr bwMode="auto">
            <a:xfrm>
              <a:off x="9678078" y="2401294"/>
              <a:ext cx="83044" cy="83043"/>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43" name="Oval 42">
              <a:extLst>
                <a:ext uri="{FF2B5EF4-FFF2-40B4-BE49-F238E27FC236}">
                  <a16:creationId xmlns:a16="http://schemas.microsoft.com/office/drawing/2014/main" id="{993154E0-894B-4E59-9FD2-F764AB9DB27C}"/>
                </a:ext>
              </a:extLst>
            </p:cNvPr>
            <p:cNvSpPr/>
            <p:nvPr/>
          </p:nvSpPr>
          <p:spPr bwMode="auto">
            <a:xfrm>
              <a:off x="9310549" y="2033583"/>
              <a:ext cx="399213" cy="39921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44" name="Oval 9">
              <a:extLst>
                <a:ext uri="{FF2B5EF4-FFF2-40B4-BE49-F238E27FC236}">
                  <a16:creationId xmlns:a16="http://schemas.microsoft.com/office/drawing/2014/main" id="{421F9EB3-96D4-41FD-9381-C558292ED804}"/>
                </a:ext>
              </a:extLst>
            </p:cNvPr>
            <p:cNvSpPr/>
            <p:nvPr/>
          </p:nvSpPr>
          <p:spPr bwMode="auto">
            <a:xfrm rot="19667957">
              <a:off x="9192685" y="2144545"/>
              <a:ext cx="644698" cy="194050"/>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sp>
        <p:nvSpPr>
          <p:cNvPr id="45" name="Cylinder 513">
            <a:extLst>
              <a:ext uri="{FF2B5EF4-FFF2-40B4-BE49-F238E27FC236}">
                <a16:creationId xmlns:a16="http://schemas.microsoft.com/office/drawing/2014/main" id="{5E7C9E7F-E510-4D2B-9C5D-BD7AB40F6AAB}"/>
              </a:ext>
            </a:extLst>
          </p:cNvPr>
          <p:cNvSpPr/>
          <p:nvPr/>
        </p:nvSpPr>
        <p:spPr bwMode="auto">
          <a:xfrm>
            <a:off x="8734903" y="3150674"/>
            <a:ext cx="441854" cy="58048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2"/>
              </a:solidFill>
              <a:latin typeface="+mj-lt"/>
              <a:ea typeface="Segoe UI" pitchFamily="34" charset="0"/>
              <a:cs typeface="Arial" panose="020B0604020202020204" pitchFamily="34" charset="0"/>
            </a:endParaRPr>
          </a:p>
        </p:txBody>
      </p:sp>
      <p:cxnSp>
        <p:nvCxnSpPr>
          <p:cNvPr id="46" name="Straight Arrow Connector 45">
            <a:extLst>
              <a:ext uri="{FF2B5EF4-FFF2-40B4-BE49-F238E27FC236}">
                <a16:creationId xmlns:a16="http://schemas.microsoft.com/office/drawing/2014/main" id="{3A5A2169-2B30-4771-B4B0-A359B4258E75}"/>
              </a:ext>
            </a:extLst>
          </p:cNvPr>
          <p:cNvCxnSpPr>
            <a:cxnSpLocks/>
          </p:cNvCxnSpPr>
          <p:nvPr/>
        </p:nvCxnSpPr>
        <p:spPr>
          <a:xfrm>
            <a:off x="7856342" y="3428998"/>
            <a:ext cx="637459"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nvGrpSpPr>
          <p:cNvPr id="47" name="Group 46">
            <a:extLst>
              <a:ext uri="{FF2B5EF4-FFF2-40B4-BE49-F238E27FC236}">
                <a16:creationId xmlns:a16="http://schemas.microsoft.com/office/drawing/2014/main" id="{41B4E648-87CD-4811-994D-D9423591BC8C}"/>
              </a:ext>
            </a:extLst>
          </p:cNvPr>
          <p:cNvGrpSpPr/>
          <p:nvPr/>
        </p:nvGrpSpPr>
        <p:grpSpPr>
          <a:xfrm>
            <a:off x="10062703" y="3245507"/>
            <a:ext cx="402639" cy="361217"/>
            <a:chOff x="1275510" y="6072184"/>
            <a:chExt cx="508602" cy="456278"/>
          </a:xfrm>
        </p:grpSpPr>
        <p:grpSp>
          <p:nvGrpSpPr>
            <p:cNvPr id="48" name="Group 47">
              <a:extLst>
                <a:ext uri="{FF2B5EF4-FFF2-40B4-BE49-F238E27FC236}">
                  <a16:creationId xmlns:a16="http://schemas.microsoft.com/office/drawing/2014/main" id="{DCC91606-4665-465B-812C-837C60693610}"/>
                </a:ext>
              </a:extLst>
            </p:cNvPr>
            <p:cNvGrpSpPr/>
            <p:nvPr/>
          </p:nvGrpSpPr>
          <p:grpSpPr>
            <a:xfrm>
              <a:off x="1275510" y="6224570"/>
              <a:ext cx="508602" cy="151498"/>
              <a:chOff x="551886" y="4945335"/>
              <a:chExt cx="508602" cy="151498"/>
            </a:xfrm>
          </p:grpSpPr>
          <p:sp>
            <p:nvSpPr>
              <p:cNvPr id="57" name="Rectangle 56">
                <a:extLst>
                  <a:ext uri="{FF2B5EF4-FFF2-40B4-BE49-F238E27FC236}">
                    <a16:creationId xmlns:a16="http://schemas.microsoft.com/office/drawing/2014/main" id="{443910A2-B59B-4660-B50F-5CB64B4B6716}"/>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8" name="Oval 57">
                <a:extLst>
                  <a:ext uri="{FF2B5EF4-FFF2-40B4-BE49-F238E27FC236}">
                    <a16:creationId xmlns:a16="http://schemas.microsoft.com/office/drawing/2014/main" id="{11D067C9-1F50-40D9-A90A-349FD77E5226}"/>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59" name="Straight Connector 58">
                <a:extLst>
                  <a:ext uri="{FF2B5EF4-FFF2-40B4-BE49-F238E27FC236}">
                    <a16:creationId xmlns:a16="http://schemas.microsoft.com/office/drawing/2014/main" id="{301499A2-503B-4BA1-94DB-8EB36F789357}"/>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20B54B37-0AAD-483C-A94A-95FAEE3AAC1C}"/>
                </a:ext>
              </a:extLst>
            </p:cNvPr>
            <p:cNvGrpSpPr/>
            <p:nvPr/>
          </p:nvGrpSpPr>
          <p:grpSpPr>
            <a:xfrm>
              <a:off x="1275510" y="6376964"/>
              <a:ext cx="508602" cy="151498"/>
              <a:chOff x="551886" y="4945335"/>
              <a:chExt cx="508602" cy="151498"/>
            </a:xfrm>
          </p:grpSpPr>
          <p:sp>
            <p:nvSpPr>
              <p:cNvPr id="54" name="Rectangle 53">
                <a:extLst>
                  <a:ext uri="{FF2B5EF4-FFF2-40B4-BE49-F238E27FC236}">
                    <a16:creationId xmlns:a16="http://schemas.microsoft.com/office/drawing/2014/main" id="{045D89A7-1DEF-48CA-B06D-E28D138C0D2F}"/>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5" name="Oval 54">
                <a:extLst>
                  <a:ext uri="{FF2B5EF4-FFF2-40B4-BE49-F238E27FC236}">
                    <a16:creationId xmlns:a16="http://schemas.microsoft.com/office/drawing/2014/main" id="{B1C2EE14-A928-4925-A162-88D0F0438380}"/>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56" name="Straight Connector 55">
                <a:extLst>
                  <a:ext uri="{FF2B5EF4-FFF2-40B4-BE49-F238E27FC236}">
                    <a16:creationId xmlns:a16="http://schemas.microsoft.com/office/drawing/2014/main" id="{3A4F4406-AFDC-484B-88B9-47249DB80B15}"/>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F011E37-D216-4AAA-AB68-AFB02C843854}"/>
                </a:ext>
              </a:extLst>
            </p:cNvPr>
            <p:cNvGrpSpPr/>
            <p:nvPr/>
          </p:nvGrpSpPr>
          <p:grpSpPr>
            <a:xfrm>
              <a:off x="1275510" y="6072184"/>
              <a:ext cx="508602" cy="151498"/>
              <a:chOff x="551886" y="4945335"/>
              <a:chExt cx="508602" cy="151498"/>
            </a:xfrm>
          </p:grpSpPr>
          <p:sp>
            <p:nvSpPr>
              <p:cNvPr id="51" name="Rectangle 50">
                <a:extLst>
                  <a:ext uri="{FF2B5EF4-FFF2-40B4-BE49-F238E27FC236}">
                    <a16:creationId xmlns:a16="http://schemas.microsoft.com/office/drawing/2014/main" id="{4E79D7D6-F648-4F1B-AD8F-E5AACF28B731}"/>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2" name="Oval 51">
                <a:extLst>
                  <a:ext uri="{FF2B5EF4-FFF2-40B4-BE49-F238E27FC236}">
                    <a16:creationId xmlns:a16="http://schemas.microsoft.com/office/drawing/2014/main" id="{AE37CE4D-79D6-4DF1-A9D3-5F2C6EFFA88A}"/>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53" name="Straight Connector 52">
                <a:extLst>
                  <a:ext uri="{FF2B5EF4-FFF2-40B4-BE49-F238E27FC236}">
                    <a16:creationId xmlns:a16="http://schemas.microsoft.com/office/drawing/2014/main" id="{721A1726-F460-4D0F-B75C-27E1162B278E}"/>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60" name="Group 59">
            <a:extLst>
              <a:ext uri="{FF2B5EF4-FFF2-40B4-BE49-F238E27FC236}">
                <a16:creationId xmlns:a16="http://schemas.microsoft.com/office/drawing/2014/main" id="{FC068AF7-F2A0-473D-A1BD-4607E5E3C8A6}"/>
              </a:ext>
            </a:extLst>
          </p:cNvPr>
          <p:cNvGrpSpPr/>
          <p:nvPr/>
        </p:nvGrpSpPr>
        <p:grpSpPr>
          <a:xfrm>
            <a:off x="10059235" y="4171297"/>
            <a:ext cx="402639" cy="361217"/>
            <a:chOff x="1275510" y="6072184"/>
            <a:chExt cx="508602" cy="456278"/>
          </a:xfrm>
        </p:grpSpPr>
        <p:grpSp>
          <p:nvGrpSpPr>
            <p:cNvPr id="61" name="Group 60">
              <a:extLst>
                <a:ext uri="{FF2B5EF4-FFF2-40B4-BE49-F238E27FC236}">
                  <a16:creationId xmlns:a16="http://schemas.microsoft.com/office/drawing/2014/main" id="{95673630-B3EC-4D33-8A64-4A6043D2A279}"/>
                </a:ext>
              </a:extLst>
            </p:cNvPr>
            <p:cNvGrpSpPr/>
            <p:nvPr/>
          </p:nvGrpSpPr>
          <p:grpSpPr>
            <a:xfrm>
              <a:off x="1275510" y="6224570"/>
              <a:ext cx="508602" cy="151498"/>
              <a:chOff x="551886" y="4945335"/>
              <a:chExt cx="508602" cy="151498"/>
            </a:xfrm>
          </p:grpSpPr>
          <p:sp>
            <p:nvSpPr>
              <p:cNvPr id="70" name="Rectangle 69">
                <a:extLst>
                  <a:ext uri="{FF2B5EF4-FFF2-40B4-BE49-F238E27FC236}">
                    <a16:creationId xmlns:a16="http://schemas.microsoft.com/office/drawing/2014/main" id="{A3C50B80-9281-483D-8098-43A7A51D75AF}"/>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71" name="Oval 70">
                <a:extLst>
                  <a:ext uri="{FF2B5EF4-FFF2-40B4-BE49-F238E27FC236}">
                    <a16:creationId xmlns:a16="http://schemas.microsoft.com/office/drawing/2014/main" id="{1F7C683A-1CA3-4C96-B919-E1DF3033E679}"/>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72" name="Straight Connector 71">
                <a:extLst>
                  <a:ext uri="{FF2B5EF4-FFF2-40B4-BE49-F238E27FC236}">
                    <a16:creationId xmlns:a16="http://schemas.microsoft.com/office/drawing/2014/main" id="{906D46DB-CA1A-4953-8CCF-7AB49E45C9D7}"/>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62" name="Group 61">
              <a:extLst>
                <a:ext uri="{FF2B5EF4-FFF2-40B4-BE49-F238E27FC236}">
                  <a16:creationId xmlns:a16="http://schemas.microsoft.com/office/drawing/2014/main" id="{E75A1F9F-F15D-4646-9DCC-58BD186C72AC}"/>
                </a:ext>
              </a:extLst>
            </p:cNvPr>
            <p:cNvGrpSpPr/>
            <p:nvPr/>
          </p:nvGrpSpPr>
          <p:grpSpPr>
            <a:xfrm>
              <a:off x="1275510" y="6376964"/>
              <a:ext cx="508602" cy="151498"/>
              <a:chOff x="551886" y="4945335"/>
              <a:chExt cx="508602" cy="151498"/>
            </a:xfrm>
          </p:grpSpPr>
          <p:sp>
            <p:nvSpPr>
              <p:cNvPr id="67" name="Rectangle 66">
                <a:extLst>
                  <a:ext uri="{FF2B5EF4-FFF2-40B4-BE49-F238E27FC236}">
                    <a16:creationId xmlns:a16="http://schemas.microsoft.com/office/drawing/2014/main" id="{E07AF774-FE24-4B27-8614-3EBDEF77EBD8}"/>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68" name="Oval 67">
                <a:extLst>
                  <a:ext uri="{FF2B5EF4-FFF2-40B4-BE49-F238E27FC236}">
                    <a16:creationId xmlns:a16="http://schemas.microsoft.com/office/drawing/2014/main" id="{4C9EDBDE-5F87-41B6-9D46-BC071EF2CECE}"/>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69" name="Straight Connector 68">
                <a:extLst>
                  <a:ext uri="{FF2B5EF4-FFF2-40B4-BE49-F238E27FC236}">
                    <a16:creationId xmlns:a16="http://schemas.microsoft.com/office/drawing/2014/main" id="{F564E132-1912-4BA1-AA2B-366AB3CCE343}"/>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02CF575D-D61E-4FBE-A8DC-549BDA6E77CE}"/>
                </a:ext>
              </a:extLst>
            </p:cNvPr>
            <p:cNvGrpSpPr/>
            <p:nvPr/>
          </p:nvGrpSpPr>
          <p:grpSpPr>
            <a:xfrm>
              <a:off x="1275510" y="6072184"/>
              <a:ext cx="508602" cy="151498"/>
              <a:chOff x="551886" y="4945335"/>
              <a:chExt cx="508602" cy="151498"/>
            </a:xfrm>
          </p:grpSpPr>
          <p:sp>
            <p:nvSpPr>
              <p:cNvPr id="64" name="Rectangle 63">
                <a:extLst>
                  <a:ext uri="{FF2B5EF4-FFF2-40B4-BE49-F238E27FC236}">
                    <a16:creationId xmlns:a16="http://schemas.microsoft.com/office/drawing/2014/main" id="{0AF7533F-9650-4FFC-B54C-36F7CBFB9E57}"/>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65" name="Oval 64">
                <a:extLst>
                  <a:ext uri="{FF2B5EF4-FFF2-40B4-BE49-F238E27FC236}">
                    <a16:creationId xmlns:a16="http://schemas.microsoft.com/office/drawing/2014/main" id="{74E582B3-8B95-4C4F-A8FB-A6EBE7776A15}"/>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66" name="Straight Connector 65">
                <a:extLst>
                  <a:ext uri="{FF2B5EF4-FFF2-40B4-BE49-F238E27FC236}">
                    <a16:creationId xmlns:a16="http://schemas.microsoft.com/office/drawing/2014/main" id="{3B15422F-1F09-4C3D-9304-4BDDE01E865C}"/>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73" name="Group 72">
            <a:extLst>
              <a:ext uri="{FF2B5EF4-FFF2-40B4-BE49-F238E27FC236}">
                <a16:creationId xmlns:a16="http://schemas.microsoft.com/office/drawing/2014/main" id="{DC8D009B-8662-4CD5-BA23-63BE58F93962}"/>
              </a:ext>
            </a:extLst>
          </p:cNvPr>
          <p:cNvGrpSpPr/>
          <p:nvPr/>
        </p:nvGrpSpPr>
        <p:grpSpPr>
          <a:xfrm>
            <a:off x="10068572" y="2208455"/>
            <a:ext cx="402639" cy="361217"/>
            <a:chOff x="1275510" y="6072184"/>
            <a:chExt cx="508602" cy="456278"/>
          </a:xfrm>
        </p:grpSpPr>
        <p:grpSp>
          <p:nvGrpSpPr>
            <p:cNvPr id="74" name="Group 73">
              <a:extLst>
                <a:ext uri="{FF2B5EF4-FFF2-40B4-BE49-F238E27FC236}">
                  <a16:creationId xmlns:a16="http://schemas.microsoft.com/office/drawing/2014/main" id="{745E2622-CC71-4379-9C80-BFD35B78F1D8}"/>
                </a:ext>
              </a:extLst>
            </p:cNvPr>
            <p:cNvGrpSpPr/>
            <p:nvPr/>
          </p:nvGrpSpPr>
          <p:grpSpPr>
            <a:xfrm>
              <a:off x="1275510" y="6224570"/>
              <a:ext cx="508602" cy="151498"/>
              <a:chOff x="551886" y="4945335"/>
              <a:chExt cx="508602" cy="151498"/>
            </a:xfrm>
          </p:grpSpPr>
          <p:sp>
            <p:nvSpPr>
              <p:cNvPr id="83" name="Rectangle 82">
                <a:extLst>
                  <a:ext uri="{FF2B5EF4-FFF2-40B4-BE49-F238E27FC236}">
                    <a16:creationId xmlns:a16="http://schemas.microsoft.com/office/drawing/2014/main" id="{E5D9128D-D7C6-40A5-98DD-B4C2B2676079}"/>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84" name="Oval 83">
                <a:extLst>
                  <a:ext uri="{FF2B5EF4-FFF2-40B4-BE49-F238E27FC236}">
                    <a16:creationId xmlns:a16="http://schemas.microsoft.com/office/drawing/2014/main" id="{BD6EC1C1-1955-4F0D-8130-A138DC9206BC}"/>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85" name="Straight Connector 84">
                <a:extLst>
                  <a:ext uri="{FF2B5EF4-FFF2-40B4-BE49-F238E27FC236}">
                    <a16:creationId xmlns:a16="http://schemas.microsoft.com/office/drawing/2014/main" id="{23733BCE-4F23-4619-AEB2-08A1B4554A67}"/>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45FED26F-9724-4D78-9F54-08D25F41B6ED}"/>
                </a:ext>
              </a:extLst>
            </p:cNvPr>
            <p:cNvGrpSpPr/>
            <p:nvPr/>
          </p:nvGrpSpPr>
          <p:grpSpPr>
            <a:xfrm>
              <a:off x="1275510" y="6376964"/>
              <a:ext cx="508602" cy="151498"/>
              <a:chOff x="551886" y="4945335"/>
              <a:chExt cx="508602" cy="151498"/>
            </a:xfrm>
          </p:grpSpPr>
          <p:sp>
            <p:nvSpPr>
              <p:cNvPr id="80" name="Rectangle 79">
                <a:extLst>
                  <a:ext uri="{FF2B5EF4-FFF2-40B4-BE49-F238E27FC236}">
                    <a16:creationId xmlns:a16="http://schemas.microsoft.com/office/drawing/2014/main" id="{D96BE44E-DDF6-44E1-BB08-5DDEF5D50D0C}"/>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81" name="Oval 80">
                <a:extLst>
                  <a:ext uri="{FF2B5EF4-FFF2-40B4-BE49-F238E27FC236}">
                    <a16:creationId xmlns:a16="http://schemas.microsoft.com/office/drawing/2014/main" id="{92F4285A-0D31-4BD8-970C-B48692D836CD}"/>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82" name="Straight Connector 81">
                <a:extLst>
                  <a:ext uri="{FF2B5EF4-FFF2-40B4-BE49-F238E27FC236}">
                    <a16:creationId xmlns:a16="http://schemas.microsoft.com/office/drawing/2014/main" id="{1FBC101D-C260-446F-9236-C4DC82E55E55}"/>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6" name="Group 75">
              <a:extLst>
                <a:ext uri="{FF2B5EF4-FFF2-40B4-BE49-F238E27FC236}">
                  <a16:creationId xmlns:a16="http://schemas.microsoft.com/office/drawing/2014/main" id="{B1B0EBA8-1DCF-430D-9C7D-47DF51B4F75F}"/>
                </a:ext>
              </a:extLst>
            </p:cNvPr>
            <p:cNvGrpSpPr/>
            <p:nvPr/>
          </p:nvGrpSpPr>
          <p:grpSpPr>
            <a:xfrm>
              <a:off x="1275510" y="6072184"/>
              <a:ext cx="508602" cy="151498"/>
              <a:chOff x="551886" y="4945335"/>
              <a:chExt cx="508602" cy="151498"/>
            </a:xfrm>
          </p:grpSpPr>
          <p:sp>
            <p:nvSpPr>
              <p:cNvPr id="77" name="Rectangle 76">
                <a:extLst>
                  <a:ext uri="{FF2B5EF4-FFF2-40B4-BE49-F238E27FC236}">
                    <a16:creationId xmlns:a16="http://schemas.microsoft.com/office/drawing/2014/main" id="{C7DBDD9B-EEC7-40CD-BF41-B69FC1657601}"/>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78" name="Oval 77">
                <a:extLst>
                  <a:ext uri="{FF2B5EF4-FFF2-40B4-BE49-F238E27FC236}">
                    <a16:creationId xmlns:a16="http://schemas.microsoft.com/office/drawing/2014/main" id="{A8B7661A-8F92-4CD4-B92A-3D313A219409}"/>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79" name="Straight Connector 78">
                <a:extLst>
                  <a:ext uri="{FF2B5EF4-FFF2-40B4-BE49-F238E27FC236}">
                    <a16:creationId xmlns:a16="http://schemas.microsoft.com/office/drawing/2014/main" id="{08C02577-DFBC-467C-B3FC-F8D2D28CEB03}"/>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86" name="Group 85">
            <a:extLst>
              <a:ext uri="{FF2B5EF4-FFF2-40B4-BE49-F238E27FC236}">
                <a16:creationId xmlns:a16="http://schemas.microsoft.com/office/drawing/2014/main" id="{A52BDD60-CB60-4722-BF07-970022F091EC}"/>
              </a:ext>
            </a:extLst>
          </p:cNvPr>
          <p:cNvGrpSpPr/>
          <p:nvPr/>
        </p:nvGrpSpPr>
        <p:grpSpPr>
          <a:xfrm>
            <a:off x="7110192" y="3221771"/>
            <a:ext cx="549222" cy="424360"/>
            <a:chOff x="7203621" y="2226683"/>
            <a:chExt cx="482317" cy="372664"/>
          </a:xfrm>
        </p:grpSpPr>
        <p:grpSp>
          <p:nvGrpSpPr>
            <p:cNvPr id="87" name="Group 86">
              <a:extLst>
                <a:ext uri="{FF2B5EF4-FFF2-40B4-BE49-F238E27FC236}">
                  <a16:creationId xmlns:a16="http://schemas.microsoft.com/office/drawing/2014/main" id="{363B6453-B08D-4C4D-9434-A49402BE4368}"/>
                </a:ext>
              </a:extLst>
            </p:cNvPr>
            <p:cNvGrpSpPr/>
            <p:nvPr/>
          </p:nvGrpSpPr>
          <p:grpSpPr>
            <a:xfrm>
              <a:off x="7203621" y="2226683"/>
              <a:ext cx="482317" cy="372664"/>
              <a:chOff x="2107244" y="1575258"/>
              <a:chExt cx="310993" cy="343365"/>
            </a:xfrm>
            <a:noFill/>
          </p:grpSpPr>
          <p:sp>
            <p:nvSpPr>
              <p:cNvPr id="92" name="Rectangle 9">
                <a:extLst>
                  <a:ext uri="{FF2B5EF4-FFF2-40B4-BE49-F238E27FC236}">
                    <a16:creationId xmlns:a16="http://schemas.microsoft.com/office/drawing/2014/main" id="{54A08F8D-0E33-4487-A1AB-6355B76DB958}"/>
                  </a:ext>
                </a:extLst>
              </p:cNvPr>
              <p:cNvSpPr>
                <a:spLocks noChangeArrowheads="1"/>
              </p:cNvSpPr>
              <p:nvPr/>
            </p:nvSpPr>
            <p:spPr bwMode="auto">
              <a:xfrm>
                <a:off x="2107244" y="1575258"/>
                <a:ext cx="310993" cy="343365"/>
              </a:xfrm>
              <a:prstGeom prst="rect">
                <a:avLst/>
              </a:prstGeom>
              <a:solidFill>
                <a:srgbClr val="FFFFFF"/>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93" name="Line 10">
                <a:extLst>
                  <a:ext uri="{FF2B5EF4-FFF2-40B4-BE49-F238E27FC236}">
                    <a16:creationId xmlns:a16="http://schemas.microsoft.com/office/drawing/2014/main" id="{577ADE73-6C76-4C77-8AF6-299C46B90CFB}"/>
                  </a:ext>
                </a:extLst>
              </p:cNvPr>
              <p:cNvSpPr>
                <a:spLocks noChangeShapeType="1"/>
              </p:cNvSpPr>
              <p:nvPr/>
            </p:nvSpPr>
            <p:spPr bwMode="auto">
              <a:xfrm flipH="1">
                <a:off x="2107244" y="1647026"/>
                <a:ext cx="310993" cy="0"/>
              </a:xfrm>
              <a:prstGeom prst="line">
                <a:avLst/>
              </a:prstGeom>
              <a:grp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grpSp>
        <p:grpSp>
          <p:nvGrpSpPr>
            <p:cNvPr id="88" name="Group 87">
              <a:extLst>
                <a:ext uri="{FF2B5EF4-FFF2-40B4-BE49-F238E27FC236}">
                  <a16:creationId xmlns:a16="http://schemas.microsoft.com/office/drawing/2014/main" id="{107A7790-9335-4A10-AEFE-C39D42175E46}"/>
                </a:ext>
              </a:extLst>
            </p:cNvPr>
            <p:cNvGrpSpPr/>
            <p:nvPr/>
          </p:nvGrpSpPr>
          <p:grpSpPr>
            <a:xfrm>
              <a:off x="7543900" y="2252646"/>
              <a:ext cx="103855" cy="25964"/>
              <a:chOff x="2287367" y="1599181"/>
              <a:chExt cx="95690" cy="23923"/>
            </a:xfrm>
            <a:noFill/>
          </p:grpSpPr>
          <p:sp>
            <p:nvSpPr>
              <p:cNvPr id="89" name="Oval 11">
                <a:extLst>
                  <a:ext uri="{FF2B5EF4-FFF2-40B4-BE49-F238E27FC236}">
                    <a16:creationId xmlns:a16="http://schemas.microsoft.com/office/drawing/2014/main" id="{7AC058F7-A6B8-4A16-9BFA-C7A9B07FD1FA}"/>
                  </a:ext>
                </a:extLst>
              </p:cNvPr>
              <p:cNvSpPr>
                <a:spLocks noChangeArrowheads="1"/>
              </p:cNvSpPr>
              <p:nvPr/>
            </p:nvSpPr>
            <p:spPr bwMode="auto">
              <a:xfrm>
                <a:off x="2287367" y="1599181"/>
                <a:ext cx="23923" cy="23923"/>
              </a:xfrm>
              <a:prstGeom prst="ellipse">
                <a:avLst/>
              </a:prstGeom>
              <a:grpFill/>
              <a:ln w="12700">
                <a:solidFill>
                  <a:schemeClr val="tx2"/>
                </a:solid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90" name="Oval 12">
                <a:extLst>
                  <a:ext uri="{FF2B5EF4-FFF2-40B4-BE49-F238E27FC236}">
                    <a16:creationId xmlns:a16="http://schemas.microsoft.com/office/drawing/2014/main" id="{296E7E5A-FE1E-42EC-8356-1ED1EA6CCC48}"/>
                  </a:ext>
                </a:extLst>
              </p:cNvPr>
              <p:cNvSpPr>
                <a:spLocks noChangeArrowheads="1"/>
              </p:cNvSpPr>
              <p:nvPr/>
            </p:nvSpPr>
            <p:spPr bwMode="auto">
              <a:xfrm>
                <a:off x="2323908" y="1599181"/>
                <a:ext cx="23923" cy="23923"/>
              </a:xfrm>
              <a:prstGeom prst="ellipse">
                <a:avLst/>
              </a:prstGeom>
              <a:grpFill/>
              <a:ln w="12700">
                <a:solidFill>
                  <a:schemeClr val="tx2"/>
                </a:solid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91" name="Oval 13">
                <a:extLst>
                  <a:ext uri="{FF2B5EF4-FFF2-40B4-BE49-F238E27FC236}">
                    <a16:creationId xmlns:a16="http://schemas.microsoft.com/office/drawing/2014/main" id="{17E319CE-FABF-4BA4-A758-68E17686A804}"/>
                  </a:ext>
                </a:extLst>
              </p:cNvPr>
              <p:cNvSpPr>
                <a:spLocks noChangeArrowheads="1"/>
              </p:cNvSpPr>
              <p:nvPr/>
            </p:nvSpPr>
            <p:spPr bwMode="auto">
              <a:xfrm>
                <a:off x="2359134" y="1599181"/>
                <a:ext cx="23923" cy="23923"/>
              </a:xfrm>
              <a:prstGeom prst="ellipse">
                <a:avLst/>
              </a:prstGeom>
              <a:grpFill/>
              <a:ln w="12700">
                <a:solidFill>
                  <a:schemeClr val="tx2"/>
                </a:solid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grpSp>
      </p:grpSp>
      <p:grpSp>
        <p:nvGrpSpPr>
          <p:cNvPr id="103" name="Group 102">
            <a:extLst>
              <a:ext uri="{FF2B5EF4-FFF2-40B4-BE49-F238E27FC236}">
                <a16:creationId xmlns:a16="http://schemas.microsoft.com/office/drawing/2014/main" id="{50C79D16-DBC3-44CE-B450-7AC8973672DF}"/>
              </a:ext>
            </a:extLst>
          </p:cNvPr>
          <p:cNvGrpSpPr/>
          <p:nvPr/>
        </p:nvGrpSpPr>
        <p:grpSpPr>
          <a:xfrm>
            <a:off x="9255295" y="2540266"/>
            <a:ext cx="774811" cy="1769461"/>
            <a:chOff x="9263121" y="2535599"/>
            <a:chExt cx="774811" cy="1769461"/>
          </a:xfrm>
        </p:grpSpPr>
        <p:cxnSp>
          <p:nvCxnSpPr>
            <p:cNvPr id="104" name="Straight Arrow Connector 103">
              <a:extLst>
                <a:ext uri="{FF2B5EF4-FFF2-40B4-BE49-F238E27FC236}">
                  <a16:creationId xmlns:a16="http://schemas.microsoft.com/office/drawing/2014/main" id="{D03D46CD-6160-428B-A354-2A04C870ED29}"/>
                </a:ext>
              </a:extLst>
            </p:cNvPr>
            <p:cNvCxnSpPr>
              <a:cxnSpLocks/>
            </p:cNvCxnSpPr>
            <p:nvPr/>
          </p:nvCxnSpPr>
          <p:spPr>
            <a:xfrm>
              <a:off x="9263121" y="3420329"/>
              <a:ext cx="774811" cy="0"/>
            </a:xfrm>
            <a:prstGeom prst="straightConnector1">
              <a:avLst/>
            </a:prstGeom>
            <a:noFill/>
            <a:ln w="19050" cap="sq">
              <a:solidFill>
                <a:schemeClr val="tx2"/>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05" name="Straight Arrow Connector 104">
              <a:extLst>
                <a:ext uri="{FF2B5EF4-FFF2-40B4-BE49-F238E27FC236}">
                  <a16:creationId xmlns:a16="http://schemas.microsoft.com/office/drawing/2014/main" id="{7075AE90-0839-4B3C-AF0B-2EBA27BAB488}"/>
                </a:ext>
              </a:extLst>
            </p:cNvPr>
            <p:cNvCxnSpPr>
              <a:cxnSpLocks/>
            </p:cNvCxnSpPr>
            <p:nvPr/>
          </p:nvCxnSpPr>
          <p:spPr>
            <a:xfrm>
              <a:off x="9263121" y="3527556"/>
              <a:ext cx="686945" cy="777504"/>
            </a:xfrm>
            <a:prstGeom prst="straightConnector1">
              <a:avLst/>
            </a:prstGeom>
            <a:noFill/>
            <a:ln w="19050" cap="sq">
              <a:solidFill>
                <a:schemeClr val="tx2"/>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06" name="Straight Arrow Connector 105">
              <a:extLst>
                <a:ext uri="{FF2B5EF4-FFF2-40B4-BE49-F238E27FC236}">
                  <a16:creationId xmlns:a16="http://schemas.microsoft.com/office/drawing/2014/main" id="{B027C6DE-7079-4607-BD65-2C1E6029FDBB}"/>
                </a:ext>
              </a:extLst>
            </p:cNvPr>
            <p:cNvCxnSpPr>
              <a:cxnSpLocks/>
            </p:cNvCxnSpPr>
            <p:nvPr/>
          </p:nvCxnSpPr>
          <p:spPr>
            <a:xfrm flipV="1">
              <a:off x="9263121" y="2535599"/>
              <a:ext cx="655603" cy="777504"/>
            </a:xfrm>
            <a:prstGeom prst="straightConnector1">
              <a:avLst/>
            </a:prstGeom>
            <a:noFill/>
            <a:ln w="19050" cap="sq">
              <a:solidFill>
                <a:schemeClr val="tx2"/>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170856554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44B0-691F-4AC3-844D-213EEDFCB55A}"/>
              </a:ext>
            </a:extLst>
          </p:cNvPr>
          <p:cNvSpPr>
            <a:spLocks noGrp="1"/>
          </p:cNvSpPr>
          <p:nvPr>
            <p:ph type="title"/>
          </p:nvPr>
        </p:nvSpPr>
        <p:spPr>
          <a:xfrm>
            <a:off x="269239" y="0"/>
            <a:ext cx="10515600" cy="1325563"/>
          </a:xfrm>
        </p:spPr>
        <p:txBody>
          <a:bodyPr>
            <a:normAutofit/>
          </a:bodyPr>
          <a:lstStyle/>
          <a:p>
            <a:r>
              <a:rPr lang="en-US" sz="4000" dirty="0">
                <a:latin typeface="Arial" panose="020B0604020202020204" pitchFamily="34" charset="0"/>
                <a:cs typeface="Arial" panose="020B0604020202020204" pitchFamily="34" charset="0"/>
              </a:rPr>
              <a:t>Cross-Partition SDK Example</a:t>
            </a:r>
          </a:p>
        </p:txBody>
      </p:sp>
      <p:sp>
        <p:nvSpPr>
          <p:cNvPr id="5" name="Text Placeholder 4">
            <a:extLst>
              <a:ext uri="{FF2B5EF4-FFF2-40B4-BE49-F238E27FC236}">
                <a16:creationId xmlns:a16="http://schemas.microsoft.com/office/drawing/2014/main" id="{4C8E0A53-F6BE-4901-B9F8-EFE42A49B9FA}"/>
              </a:ext>
            </a:extLst>
          </p:cNvPr>
          <p:cNvSpPr>
            <a:spLocks noGrp="1"/>
          </p:cNvSpPr>
          <p:nvPr>
            <p:ph type="body" sz="quarter" idx="10"/>
          </p:nvPr>
        </p:nvSpPr>
        <p:spPr>
          <a:xfrm>
            <a:off x="269239" y="1366663"/>
            <a:ext cx="11220919" cy="4155832"/>
          </a:xfrm>
        </p:spPr>
        <p:txBody>
          <a:bodyPr>
            <a:normAutofit/>
          </a:bodyPr>
          <a:lstStyle/>
          <a:p>
            <a:r>
              <a:rPr lang="en-US" sz="1800" dirty="0" err="1"/>
              <a:t>IQueryable</a:t>
            </a:r>
            <a:r>
              <a:rPr lang="en-US" sz="1800" dirty="0"/>
              <a:t>&lt;</a:t>
            </a:r>
            <a:r>
              <a:rPr lang="en-US" sz="1800" dirty="0" err="1"/>
              <a:t>DeviceReading</a:t>
            </a:r>
            <a:r>
              <a:rPr lang="en-US" sz="1800" dirty="0"/>
              <a:t>&gt; </a:t>
            </a:r>
            <a:r>
              <a:rPr lang="en-US" sz="1800" dirty="0" err="1"/>
              <a:t>crossPartitionQuery</a:t>
            </a:r>
            <a:r>
              <a:rPr lang="en-US" sz="1800" dirty="0"/>
              <a:t> = </a:t>
            </a:r>
            <a:r>
              <a:rPr lang="en-US" sz="1800" dirty="0" err="1"/>
              <a:t>client.CreateDocumentQuery</a:t>
            </a:r>
            <a:r>
              <a:rPr lang="en-US" sz="1800" dirty="0"/>
              <a:t>&lt;</a:t>
            </a:r>
            <a:r>
              <a:rPr lang="en-US" sz="1800" dirty="0" err="1"/>
              <a:t>DeviceReading</a:t>
            </a:r>
            <a:r>
              <a:rPr lang="en-US" sz="1800" dirty="0"/>
              <a:t>&gt;(</a:t>
            </a:r>
          </a:p>
          <a:p>
            <a:pPr lvl="1"/>
            <a:r>
              <a:rPr lang="en-US" sz="1800" dirty="0" err="1"/>
              <a:t>UriFactory.CreateDocumentCollectionUri</a:t>
            </a:r>
            <a:r>
              <a:rPr lang="en-US" sz="1800" dirty="0"/>
              <a:t>("</a:t>
            </a:r>
            <a:r>
              <a:rPr lang="en-US" sz="1800" dirty="0" err="1"/>
              <a:t>db</a:t>
            </a:r>
            <a:r>
              <a:rPr lang="en-US" sz="1800" dirty="0"/>
              <a:t>", "</a:t>
            </a:r>
            <a:r>
              <a:rPr lang="en-US" sz="1800" dirty="0" err="1"/>
              <a:t>coll</a:t>
            </a:r>
            <a:r>
              <a:rPr lang="en-US" sz="1800" dirty="0"/>
              <a:t>"), </a:t>
            </a:r>
          </a:p>
          <a:p>
            <a:pPr lvl="1"/>
            <a:r>
              <a:rPr lang="en-US" sz="1800" dirty="0"/>
              <a:t>new </a:t>
            </a:r>
            <a:r>
              <a:rPr lang="en-US" sz="1800" dirty="0" err="1"/>
              <a:t>FeedOptions</a:t>
            </a:r>
            <a:r>
              <a:rPr lang="en-US" sz="1800" dirty="0"/>
              <a:t> { </a:t>
            </a:r>
          </a:p>
          <a:p>
            <a:pPr lvl="1"/>
            <a:r>
              <a:rPr lang="en-US" sz="1800" dirty="0"/>
              <a:t>	</a:t>
            </a:r>
            <a:r>
              <a:rPr lang="en-US" sz="1800" dirty="0" err="1"/>
              <a:t>EnableCrossPartitionQuery</a:t>
            </a:r>
            <a:r>
              <a:rPr lang="en-US" sz="1800" dirty="0"/>
              <a:t> = true, </a:t>
            </a:r>
          </a:p>
          <a:p>
            <a:pPr lvl="1"/>
            <a:r>
              <a:rPr lang="en-US" sz="1800" dirty="0"/>
              <a:t>	</a:t>
            </a:r>
            <a:r>
              <a:rPr lang="en-US" sz="1800" dirty="0" err="1"/>
              <a:t>MaxDegreeOfParallelism</a:t>
            </a:r>
            <a:r>
              <a:rPr lang="en-US" sz="1800" dirty="0"/>
              <a:t> = 10, </a:t>
            </a:r>
          </a:p>
          <a:p>
            <a:pPr lvl="1"/>
            <a:r>
              <a:rPr lang="en-US" sz="1800" dirty="0"/>
              <a:t>	</a:t>
            </a:r>
            <a:r>
              <a:rPr lang="en-US" sz="1800" dirty="0" err="1"/>
              <a:t>MaxBufferedItemCount</a:t>
            </a:r>
            <a:r>
              <a:rPr lang="en-US" sz="1800" dirty="0"/>
              <a:t> = 100</a:t>
            </a:r>
          </a:p>
          <a:p>
            <a:pPr lvl="1"/>
            <a:r>
              <a:rPr lang="en-US" sz="1800" dirty="0"/>
              <a:t>})</a:t>
            </a:r>
          </a:p>
          <a:p>
            <a:pPr lvl="1"/>
            <a:r>
              <a:rPr lang="en-US" sz="1800" dirty="0"/>
              <a:t>.Where(m =&gt; </a:t>
            </a:r>
            <a:r>
              <a:rPr lang="en-US" sz="1800" dirty="0" err="1"/>
              <a:t>m.MetricType</a:t>
            </a:r>
            <a:r>
              <a:rPr lang="en-US" sz="1800" dirty="0"/>
              <a:t> == "Temperature" &amp;&amp; </a:t>
            </a:r>
            <a:r>
              <a:rPr lang="en-US" sz="1800" dirty="0" err="1"/>
              <a:t>m.MetricValue</a:t>
            </a:r>
            <a:r>
              <a:rPr lang="en-US" sz="1800" dirty="0"/>
              <a:t> &gt; 100)</a:t>
            </a:r>
          </a:p>
          <a:p>
            <a:pPr lvl="1"/>
            <a:r>
              <a:rPr lang="en-US" sz="1800" dirty="0"/>
              <a:t>.</a:t>
            </a:r>
            <a:r>
              <a:rPr lang="en-US" sz="1800" dirty="0" err="1"/>
              <a:t>OrderBy</a:t>
            </a:r>
            <a:r>
              <a:rPr lang="en-US" sz="1800" dirty="0"/>
              <a:t>(m =&gt; </a:t>
            </a:r>
            <a:r>
              <a:rPr lang="en-US" sz="1800" dirty="0" err="1"/>
              <a:t>m.MetricValue</a:t>
            </a:r>
            <a:r>
              <a:rPr lang="en-US" sz="1800" dirty="0"/>
              <a:t>);</a:t>
            </a:r>
          </a:p>
        </p:txBody>
      </p:sp>
      <p:grpSp>
        <p:nvGrpSpPr>
          <p:cNvPr id="10" name="Group 9">
            <a:extLst>
              <a:ext uri="{FF2B5EF4-FFF2-40B4-BE49-F238E27FC236}">
                <a16:creationId xmlns:a16="http://schemas.microsoft.com/office/drawing/2014/main" id="{FE46647F-AD78-44B9-87DC-B08D24DFBDE6}"/>
              </a:ext>
            </a:extLst>
          </p:cNvPr>
          <p:cNvGrpSpPr/>
          <p:nvPr/>
        </p:nvGrpSpPr>
        <p:grpSpPr>
          <a:xfrm>
            <a:off x="11169383" y="5988593"/>
            <a:ext cx="607510" cy="607510"/>
            <a:chOff x="11169383" y="5988593"/>
            <a:chExt cx="607510" cy="607510"/>
          </a:xfrm>
        </p:grpSpPr>
        <p:sp>
          <p:nvSpPr>
            <p:cNvPr id="8" name="Rectangle 7">
              <a:extLst>
                <a:ext uri="{FF2B5EF4-FFF2-40B4-BE49-F238E27FC236}">
                  <a16:creationId xmlns:a16="http://schemas.microsoft.com/office/drawing/2014/main" id="{F4DD8F83-8E8A-48BC-9987-49B8B121D105}"/>
                </a:ext>
              </a:extLst>
            </p:cNvPr>
            <p:cNvSpPr/>
            <p:nvPr/>
          </p:nvSpPr>
          <p:spPr bwMode="auto">
            <a:xfrm>
              <a:off x="11169383" y="5988593"/>
              <a:ext cx="607510" cy="60751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9" name="Freeform: Shape 8">
              <a:extLst>
                <a:ext uri="{FF2B5EF4-FFF2-40B4-BE49-F238E27FC236}">
                  <a16:creationId xmlns:a16="http://schemas.microsoft.com/office/drawing/2014/main" id="{A802D500-A210-4A6C-B5D6-B7C03FDBF4FA}"/>
                </a:ext>
              </a:extLst>
            </p:cNvPr>
            <p:cNvSpPr/>
            <p:nvPr/>
          </p:nvSpPr>
          <p:spPr bwMode="auto">
            <a:xfrm>
              <a:off x="11253107" y="6209947"/>
              <a:ext cx="435337" cy="165698"/>
            </a:xfrm>
            <a:custGeom>
              <a:avLst/>
              <a:gdLst>
                <a:gd name="connsiteX0" fmla="*/ 24780 w 853976"/>
                <a:gd name="connsiteY0" fmla="*/ 883727 h 933956"/>
                <a:gd name="connsiteX1" fmla="*/ 42639 w 853976"/>
                <a:gd name="connsiteY1" fmla="*/ 891206 h 933956"/>
                <a:gd name="connsiteX2" fmla="*/ 50006 w 853976"/>
                <a:gd name="connsiteY2" fmla="*/ 908953 h 933956"/>
                <a:gd name="connsiteX3" fmla="*/ 42639 w 853976"/>
                <a:gd name="connsiteY3" fmla="*/ 926589 h 933956"/>
                <a:gd name="connsiteX4" fmla="*/ 24780 w 853976"/>
                <a:gd name="connsiteY4" fmla="*/ 933956 h 933956"/>
                <a:gd name="connsiteX5" fmla="*/ 7255 w 853976"/>
                <a:gd name="connsiteY5" fmla="*/ 926589 h 933956"/>
                <a:gd name="connsiteX6" fmla="*/ 0 w 853976"/>
                <a:gd name="connsiteY6" fmla="*/ 908953 h 933956"/>
                <a:gd name="connsiteX7" fmla="*/ 7255 w 853976"/>
                <a:gd name="connsiteY7" fmla="*/ 891206 h 933956"/>
                <a:gd name="connsiteX8" fmla="*/ 24780 w 853976"/>
                <a:gd name="connsiteY8" fmla="*/ 883727 h 933956"/>
                <a:gd name="connsiteX9" fmla="*/ 631850 w 853976"/>
                <a:gd name="connsiteY9" fmla="*/ 608916 h 933956"/>
                <a:gd name="connsiteX10" fmla="*/ 853976 w 853976"/>
                <a:gd name="connsiteY10" fmla="*/ 608916 h 933956"/>
                <a:gd name="connsiteX11" fmla="*/ 853976 w 853976"/>
                <a:gd name="connsiteY11" fmla="*/ 642849 h 933956"/>
                <a:gd name="connsiteX12" fmla="*/ 761554 w 853976"/>
                <a:gd name="connsiteY12" fmla="*/ 642849 h 933956"/>
                <a:gd name="connsiteX13" fmla="*/ 761554 w 853976"/>
                <a:gd name="connsiteY13" fmla="*/ 929045 h 933956"/>
                <a:gd name="connsiteX14" fmla="*/ 724049 w 853976"/>
                <a:gd name="connsiteY14" fmla="*/ 929045 h 933956"/>
                <a:gd name="connsiteX15" fmla="*/ 724049 w 853976"/>
                <a:gd name="connsiteY15" fmla="*/ 642849 h 933956"/>
                <a:gd name="connsiteX16" fmla="*/ 631850 w 853976"/>
                <a:gd name="connsiteY16" fmla="*/ 642849 h 933956"/>
                <a:gd name="connsiteX17" fmla="*/ 631850 w 853976"/>
                <a:gd name="connsiteY17" fmla="*/ 608916 h 933956"/>
                <a:gd name="connsiteX18" fmla="*/ 436067 w 853976"/>
                <a:gd name="connsiteY18" fmla="*/ 608916 h 933956"/>
                <a:gd name="connsiteX19" fmla="*/ 598587 w 853976"/>
                <a:gd name="connsiteY19" fmla="*/ 608916 h 933956"/>
                <a:gd name="connsiteX20" fmla="*/ 598587 w 853976"/>
                <a:gd name="connsiteY20" fmla="*/ 642849 h 933956"/>
                <a:gd name="connsiteX21" fmla="*/ 473571 w 853976"/>
                <a:gd name="connsiteY21" fmla="*/ 642849 h 933956"/>
                <a:gd name="connsiteX22" fmla="*/ 473571 w 853976"/>
                <a:gd name="connsiteY22" fmla="*/ 749335 h 933956"/>
                <a:gd name="connsiteX23" fmla="*/ 589211 w 853976"/>
                <a:gd name="connsiteY23" fmla="*/ 749335 h 933956"/>
                <a:gd name="connsiteX24" fmla="*/ 589211 w 853976"/>
                <a:gd name="connsiteY24" fmla="*/ 783045 h 933956"/>
                <a:gd name="connsiteX25" fmla="*/ 473571 w 853976"/>
                <a:gd name="connsiteY25" fmla="*/ 783045 h 933956"/>
                <a:gd name="connsiteX26" fmla="*/ 473571 w 853976"/>
                <a:gd name="connsiteY26" fmla="*/ 895112 h 933956"/>
                <a:gd name="connsiteX27" fmla="*/ 605731 w 853976"/>
                <a:gd name="connsiteY27" fmla="*/ 895112 h 933956"/>
                <a:gd name="connsiteX28" fmla="*/ 605731 w 853976"/>
                <a:gd name="connsiteY28" fmla="*/ 929045 h 933956"/>
                <a:gd name="connsiteX29" fmla="*/ 436067 w 853976"/>
                <a:gd name="connsiteY29" fmla="*/ 929045 h 933956"/>
                <a:gd name="connsiteX30" fmla="*/ 436067 w 853976"/>
                <a:gd name="connsiteY30" fmla="*/ 608916 h 933956"/>
                <a:gd name="connsiteX31" fmla="*/ 102691 w 853976"/>
                <a:gd name="connsiteY31" fmla="*/ 608916 h 933956"/>
                <a:gd name="connsiteX32" fmla="*/ 151359 w 853976"/>
                <a:gd name="connsiteY32" fmla="*/ 608916 h 933956"/>
                <a:gd name="connsiteX33" fmla="*/ 311646 w 853976"/>
                <a:gd name="connsiteY33" fmla="*/ 860063 h 933956"/>
                <a:gd name="connsiteX34" fmla="*/ 324594 w 853976"/>
                <a:gd name="connsiteY34" fmla="*/ 881495 h 933956"/>
                <a:gd name="connsiteX35" fmla="*/ 325487 w 853976"/>
                <a:gd name="connsiteY35" fmla="*/ 881495 h 933956"/>
                <a:gd name="connsiteX36" fmla="*/ 323255 w 853976"/>
                <a:gd name="connsiteY36" fmla="*/ 834390 h 933956"/>
                <a:gd name="connsiteX37" fmla="*/ 323255 w 853976"/>
                <a:gd name="connsiteY37" fmla="*/ 608916 h 933956"/>
                <a:gd name="connsiteX38" fmla="*/ 360760 w 853976"/>
                <a:gd name="connsiteY38" fmla="*/ 608916 h 933956"/>
                <a:gd name="connsiteX39" fmla="*/ 360760 w 853976"/>
                <a:gd name="connsiteY39" fmla="*/ 929045 h 933956"/>
                <a:gd name="connsiteX40" fmla="*/ 314772 w 853976"/>
                <a:gd name="connsiteY40" fmla="*/ 929045 h 933956"/>
                <a:gd name="connsiteX41" fmla="*/ 150019 w 853976"/>
                <a:gd name="connsiteY41" fmla="*/ 673879 h 933956"/>
                <a:gd name="connsiteX42" fmla="*/ 139750 w 853976"/>
                <a:gd name="connsiteY42" fmla="*/ 653788 h 933956"/>
                <a:gd name="connsiteX43" fmla="*/ 138411 w 853976"/>
                <a:gd name="connsiteY43" fmla="*/ 653788 h 933956"/>
                <a:gd name="connsiteX44" fmla="*/ 140196 w 853976"/>
                <a:gd name="connsiteY44" fmla="*/ 697766 h 933956"/>
                <a:gd name="connsiteX45" fmla="*/ 140196 w 853976"/>
                <a:gd name="connsiteY45" fmla="*/ 929045 h 933956"/>
                <a:gd name="connsiteX46" fmla="*/ 102691 w 853976"/>
                <a:gd name="connsiteY46" fmla="*/ 929045 h 933956"/>
                <a:gd name="connsiteX47" fmla="*/ 102691 w 853976"/>
                <a:gd name="connsiteY47" fmla="*/ 608916 h 933956"/>
                <a:gd name="connsiteX48" fmla="*/ 116876 w 853976"/>
                <a:gd name="connsiteY48" fmla="*/ 0 h 933956"/>
                <a:gd name="connsiteX49" fmla="*/ 389019 w 853976"/>
                <a:gd name="connsiteY49" fmla="*/ 0 h 933956"/>
                <a:gd name="connsiteX50" fmla="*/ 389019 w 853976"/>
                <a:gd name="connsiteY50" fmla="*/ 212602 h 933956"/>
                <a:gd name="connsiteX51" fmla="*/ 116876 w 853976"/>
                <a:gd name="connsiteY51" fmla="*/ 0 h 933956"/>
                <a:gd name="connsiteX0" fmla="*/ 24780 w 853976"/>
                <a:gd name="connsiteY0" fmla="*/ 883727 h 933956"/>
                <a:gd name="connsiteX1" fmla="*/ 42639 w 853976"/>
                <a:gd name="connsiteY1" fmla="*/ 891206 h 933956"/>
                <a:gd name="connsiteX2" fmla="*/ 50006 w 853976"/>
                <a:gd name="connsiteY2" fmla="*/ 908953 h 933956"/>
                <a:gd name="connsiteX3" fmla="*/ 42639 w 853976"/>
                <a:gd name="connsiteY3" fmla="*/ 926589 h 933956"/>
                <a:gd name="connsiteX4" fmla="*/ 24780 w 853976"/>
                <a:gd name="connsiteY4" fmla="*/ 933956 h 933956"/>
                <a:gd name="connsiteX5" fmla="*/ 7255 w 853976"/>
                <a:gd name="connsiteY5" fmla="*/ 926589 h 933956"/>
                <a:gd name="connsiteX6" fmla="*/ 0 w 853976"/>
                <a:gd name="connsiteY6" fmla="*/ 908953 h 933956"/>
                <a:gd name="connsiteX7" fmla="*/ 7255 w 853976"/>
                <a:gd name="connsiteY7" fmla="*/ 891206 h 933956"/>
                <a:gd name="connsiteX8" fmla="*/ 24780 w 853976"/>
                <a:gd name="connsiteY8" fmla="*/ 883727 h 933956"/>
                <a:gd name="connsiteX9" fmla="*/ 631850 w 853976"/>
                <a:gd name="connsiteY9" fmla="*/ 608916 h 933956"/>
                <a:gd name="connsiteX10" fmla="*/ 853976 w 853976"/>
                <a:gd name="connsiteY10" fmla="*/ 608916 h 933956"/>
                <a:gd name="connsiteX11" fmla="*/ 853976 w 853976"/>
                <a:gd name="connsiteY11" fmla="*/ 642849 h 933956"/>
                <a:gd name="connsiteX12" fmla="*/ 761554 w 853976"/>
                <a:gd name="connsiteY12" fmla="*/ 642849 h 933956"/>
                <a:gd name="connsiteX13" fmla="*/ 761554 w 853976"/>
                <a:gd name="connsiteY13" fmla="*/ 929045 h 933956"/>
                <a:gd name="connsiteX14" fmla="*/ 724049 w 853976"/>
                <a:gd name="connsiteY14" fmla="*/ 929045 h 933956"/>
                <a:gd name="connsiteX15" fmla="*/ 724049 w 853976"/>
                <a:gd name="connsiteY15" fmla="*/ 642849 h 933956"/>
                <a:gd name="connsiteX16" fmla="*/ 631850 w 853976"/>
                <a:gd name="connsiteY16" fmla="*/ 642849 h 933956"/>
                <a:gd name="connsiteX17" fmla="*/ 631850 w 853976"/>
                <a:gd name="connsiteY17" fmla="*/ 608916 h 933956"/>
                <a:gd name="connsiteX18" fmla="*/ 436067 w 853976"/>
                <a:gd name="connsiteY18" fmla="*/ 608916 h 933956"/>
                <a:gd name="connsiteX19" fmla="*/ 598587 w 853976"/>
                <a:gd name="connsiteY19" fmla="*/ 608916 h 933956"/>
                <a:gd name="connsiteX20" fmla="*/ 598587 w 853976"/>
                <a:gd name="connsiteY20" fmla="*/ 642849 h 933956"/>
                <a:gd name="connsiteX21" fmla="*/ 473571 w 853976"/>
                <a:gd name="connsiteY21" fmla="*/ 642849 h 933956"/>
                <a:gd name="connsiteX22" fmla="*/ 473571 w 853976"/>
                <a:gd name="connsiteY22" fmla="*/ 749335 h 933956"/>
                <a:gd name="connsiteX23" fmla="*/ 589211 w 853976"/>
                <a:gd name="connsiteY23" fmla="*/ 749335 h 933956"/>
                <a:gd name="connsiteX24" fmla="*/ 589211 w 853976"/>
                <a:gd name="connsiteY24" fmla="*/ 783045 h 933956"/>
                <a:gd name="connsiteX25" fmla="*/ 473571 w 853976"/>
                <a:gd name="connsiteY25" fmla="*/ 783045 h 933956"/>
                <a:gd name="connsiteX26" fmla="*/ 473571 w 853976"/>
                <a:gd name="connsiteY26" fmla="*/ 895112 h 933956"/>
                <a:gd name="connsiteX27" fmla="*/ 605731 w 853976"/>
                <a:gd name="connsiteY27" fmla="*/ 895112 h 933956"/>
                <a:gd name="connsiteX28" fmla="*/ 605731 w 853976"/>
                <a:gd name="connsiteY28" fmla="*/ 929045 h 933956"/>
                <a:gd name="connsiteX29" fmla="*/ 436067 w 853976"/>
                <a:gd name="connsiteY29" fmla="*/ 929045 h 933956"/>
                <a:gd name="connsiteX30" fmla="*/ 436067 w 853976"/>
                <a:gd name="connsiteY30" fmla="*/ 608916 h 933956"/>
                <a:gd name="connsiteX31" fmla="*/ 102691 w 853976"/>
                <a:gd name="connsiteY31" fmla="*/ 608916 h 933956"/>
                <a:gd name="connsiteX32" fmla="*/ 151359 w 853976"/>
                <a:gd name="connsiteY32" fmla="*/ 608916 h 933956"/>
                <a:gd name="connsiteX33" fmla="*/ 311646 w 853976"/>
                <a:gd name="connsiteY33" fmla="*/ 860063 h 933956"/>
                <a:gd name="connsiteX34" fmla="*/ 324594 w 853976"/>
                <a:gd name="connsiteY34" fmla="*/ 881495 h 933956"/>
                <a:gd name="connsiteX35" fmla="*/ 325487 w 853976"/>
                <a:gd name="connsiteY35" fmla="*/ 881495 h 933956"/>
                <a:gd name="connsiteX36" fmla="*/ 323255 w 853976"/>
                <a:gd name="connsiteY36" fmla="*/ 834390 h 933956"/>
                <a:gd name="connsiteX37" fmla="*/ 323255 w 853976"/>
                <a:gd name="connsiteY37" fmla="*/ 608916 h 933956"/>
                <a:gd name="connsiteX38" fmla="*/ 360760 w 853976"/>
                <a:gd name="connsiteY38" fmla="*/ 608916 h 933956"/>
                <a:gd name="connsiteX39" fmla="*/ 360760 w 853976"/>
                <a:gd name="connsiteY39" fmla="*/ 929045 h 933956"/>
                <a:gd name="connsiteX40" fmla="*/ 314772 w 853976"/>
                <a:gd name="connsiteY40" fmla="*/ 929045 h 933956"/>
                <a:gd name="connsiteX41" fmla="*/ 150019 w 853976"/>
                <a:gd name="connsiteY41" fmla="*/ 673879 h 933956"/>
                <a:gd name="connsiteX42" fmla="*/ 139750 w 853976"/>
                <a:gd name="connsiteY42" fmla="*/ 653788 h 933956"/>
                <a:gd name="connsiteX43" fmla="*/ 138411 w 853976"/>
                <a:gd name="connsiteY43" fmla="*/ 653788 h 933956"/>
                <a:gd name="connsiteX44" fmla="*/ 140196 w 853976"/>
                <a:gd name="connsiteY44" fmla="*/ 697766 h 933956"/>
                <a:gd name="connsiteX45" fmla="*/ 140196 w 853976"/>
                <a:gd name="connsiteY45" fmla="*/ 929045 h 933956"/>
                <a:gd name="connsiteX46" fmla="*/ 102691 w 853976"/>
                <a:gd name="connsiteY46" fmla="*/ 929045 h 933956"/>
                <a:gd name="connsiteX47" fmla="*/ 102691 w 853976"/>
                <a:gd name="connsiteY47" fmla="*/ 608916 h 933956"/>
                <a:gd name="connsiteX48" fmla="*/ 116876 w 853976"/>
                <a:gd name="connsiteY48" fmla="*/ 0 h 933956"/>
                <a:gd name="connsiteX49" fmla="*/ 389019 w 853976"/>
                <a:gd name="connsiteY49" fmla="*/ 0 h 933956"/>
                <a:gd name="connsiteX50" fmla="*/ 116876 w 853976"/>
                <a:gd name="connsiteY50" fmla="*/ 0 h 933956"/>
                <a:gd name="connsiteX0" fmla="*/ 24780 w 853976"/>
                <a:gd name="connsiteY0" fmla="*/ 274811 h 325040"/>
                <a:gd name="connsiteX1" fmla="*/ 42639 w 853976"/>
                <a:gd name="connsiteY1" fmla="*/ 282290 h 325040"/>
                <a:gd name="connsiteX2" fmla="*/ 50006 w 853976"/>
                <a:gd name="connsiteY2" fmla="*/ 300037 h 325040"/>
                <a:gd name="connsiteX3" fmla="*/ 42639 w 853976"/>
                <a:gd name="connsiteY3" fmla="*/ 317673 h 325040"/>
                <a:gd name="connsiteX4" fmla="*/ 24780 w 853976"/>
                <a:gd name="connsiteY4" fmla="*/ 325040 h 325040"/>
                <a:gd name="connsiteX5" fmla="*/ 7255 w 853976"/>
                <a:gd name="connsiteY5" fmla="*/ 317673 h 325040"/>
                <a:gd name="connsiteX6" fmla="*/ 0 w 853976"/>
                <a:gd name="connsiteY6" fmla="*/ 300037 h 325040"/>
                <a:gd name="connsiteX7" fmla="*/ 7255 w 853976"/>
                <a:gd name="connsiteY7" fmla="*/ 282290 h 325040"/>
                <a:gd name="connsiteX8" fmla="*/ 24780 w 853976"/>
                <a:gd name="connsiteY8" fmla="*/ 274811 h 325040"/>
                <a:gd name="connsiteX9" fmla="*/ 631850 w 853976"/>
                <a:gd name="connsiteY9" fmla="*/ 0 h 325040"/>
                <a:gd name="connsiteX10" fmla="*/ 853976 w 853976"/>
                <a:gd name="connsiteY10" fmla="*/ 0 h 325040"/>
                <a:gd name="connsiteX11" fmla="*/ 853976 w 853976"/>
                <a:gd name="connsiteY11" fmla="*/ 33933 h 325040"/>
                <a:gd name="connsiteX12" fmla="*/ 761554 w 853976"/>
                <a:gd name="connsiteY12" fmla="*/ 33933 h 325040"/>
                <a:gd name="connsiteX13" fmla="*/ 761554 w 853976"/>
                <a:gd name="connsiteY13" fmla="*/ 320129 h 325040"/>
                <a:gd name="connsiteX14" fmla="*/ 724049 w 853976"/>
                <a:gd name="connsiteY14" fmla="*/ 320129 h 325040"/>
                <a:gd name="connsiteX15" fmla="*/ 724049 w 853976"/>
                <a:gd name="connsiteY15" fmla="*/ 33933 h 325040"/>
                <a:gd name="connsiteX16" fmla="*/ 631850 w 853976"/>
                <a:gd name="connsiteY16" fmla="*/ 33933 h 325040"/>
                <a:gd name="connsiteX17" fmla="*/ 631850 w 853976"/>
                <a:gd name="connsiteY17" fmla="*/ 0 h 325040"/>
                <a:gd name="connsiteX18" fmla="*/ 436067 w 853976"/>
                <a:gd name="connsiteY18" fmla="*/ 0 h 325040"/>
                <a:gd name="connsiteX19" fmla="*/ 598587 w 853976"/>
                <a:gd name="connsiteY19" fmla="*/ 0 h 325040"/>
                <a:gd name="connsiteX20" fmla="*/ 598587 w 853976"/>
                <a:gd name="connsiteY20" fmla="*/ 33933 h 325040"/>
                <a:gd name="connsiteX21" fmla="*/ 473571 w 853976"/>
                <a:gd name="connsiteY21" fmla="*/ 33933 h 325040"/>
                <a:gd name="connsiteX22" fmla="*/ 473571 w 853976"/>
                <a:gd name="connsiteY22" fmla="*/ 140419 h 325040"/>
                <a:gd name="connsiteX23" fmla="*/ 589211 w 853976"/>
                <a:gd name="connsiteY23" fmla="*/ 140419 h 325040"/>
                <a:gd name="connsiteX24" fmla="*/ 589211 w 853976"/>
                <a:gd name="connsiteY24" fmla="*/ 174129 h 325040"/>
                <a:gd name="connsiteX25" fmla="*/ 473571 w 853976"/>
                <a:gd name="connsiteY25" fmla="*/ 174129 h 325040"/>
                <a:gd name="connsiteX26" fmla="*/ 473571 w 853976"/>
                <a:gd name="connsiteY26" fmla="*/ 286196 h 325040"/>
                <a:gd name="connsiteX27" fmla="*/ 605731 w 853976"/>
                <a:gd name="connsiteY27" fmla="*/ 286196 h 325040"/>
                <a:gd name="connsiteX28" fmla="*/ 605731 w 853976"/>
                <a:gd name="connsiteY28" fmla="*/ 320129 h 325040"/>
                <a:gd name="connsiteX29" fmla="*/ 436067 w 853976"/>
                <a:gd name="connsiteY29" fmla="*/ 320129 h 325040"/>
                <a:gd name="connsiteX30" fmla="*/ 436067 w 853976"/>
                <a:gd name="connsiteY30" fmla="*/ 0 h 325040"/>
                <a:gd name="connsiteX31" fmla="*/ 102691 w 853976"/>
                <a:gd name="connsiteY31" fmla="*/ 0 h 325040"/>
                <a:gd name="connsiteX32" fmla="*/ 151359 w 853976"/>
                <a:gd name="connsiteY32" fmla="*/ 0 h 325040"/>
                <a:gd name="connsiteX33" fmla="*/ 311646 w 853976"/>
                <a:gd name="connsiteY33" fmla="*/ 251147 h 325040"/>
                <a:gd name="connsiteX34" fmla="*/ 324594 w 853976"/>
                <a:gd name="connsiteY34" fmla="*/ 272579 h 325040"/>
                <a:gd name="connsiteX35" fmla="*/ 325487 w 853976"/>
                <a:gd name="connsiteY35" fmla="*/ 272579 h 325040"/>
                <a:gd name="connsiteX36" fmla="*/ 323255 w 853976"/>
                <a:gd name="connsiteY36" fmla="*/ 225474 h 325040"/>
                <a:gd name="connsiteX37" fmla="*/ 323255 w 853976"/>
                <a:gd name="connsiteY37" fmla="*/ 0 h 325040"/>
                <a:gd name="connsiteX38" fmla="*/ 360760 w 853976"/>
                <a:gd name="connsiteY38" fmla="*/ 0 h 325040"/>
                <a:gd name="connsiteX39" fmla="*/ 360760 w 853976"/>
                <a:gd name="connsiteY39" fmla="*/ 320129 h 325040"/>
                <a:gd name="connsiteX40" fmla="*/ 314772 w 853976"/>
                <a:gd name="connsiteY40" fmla="*/ 320129 h 325040"/>
                <a:gd name="connsiteX41" fmla="*/ 150019 w 853976"/>
                <a:gd name="connsiteY41" fmla="*/ 64963 h 325040"/>
                <a:gd name="connsiteX42" fmla="*/ 139750 w 853976"/>
                <a:gd name="connsiteY42" fmla="*/ 44872 h 325040"/>
                <a:gd name="connsiteX43" fmla="*/ 138411 w 853976"/>
                <a:gd name="connsiteY43" fmla="*/ 44872 h 325040"/>
                <a:gd name="connsiteX44" fmla="*/ 140196 w 853976"/>
                <a:gd name="connsiteY44" fmla="*/ 88850 h 325040"/>
                <a:gd name="connsiteX45" fmla="*/ 140196 w 853976"/>
                <a:gd name="connsiteY45" fmla="*/ 320129 h 325040"/>
                <a:gd name="connsiteX46" fmla="*/ 102691 w 853976"/>
                <a:gd name="connsiteY46" fmla="*/ 320129 h 325040"/>
                <a:gd name="connsiteX47" fmla="*/ 102691 w 853976"/>
                <a:gd name="connsiteY47" fmla="*/ 0 h 325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853976" h="325040">
                  <a:moveTo>
                    <a:pt x="24780" y="274811"/>
                  </a:moveTo>
                  <a:cubicBezTo>
                    <a:pt x="31775" y="274811"/>
                    <a:pt x="37728" y="277304"/>
                    <a:pt x="42639" y="282290"/>
                  </a:cubicBezTo>
                  <a:cubicBezTo>
                    <a:pt x="47550" y="287275"/>
                    <a:pt x="50006" y="293191"/>
                    <a:pt x="50006" y="300037"/>
                  </a:cubicBezTo>
                  <a:cubicBezTo>
                    <a:pt x="50006" y="306883"/>
                    <a:pt x="47550" y="312762"/>
                    <a:pt x="42639" y="317673"/>
                  </a:cubicBezTo>
                  <a:cubicBezTo>
                    <a:pt x="37728" y="322585"/>
                    <a:pt x="31775" y="325040"/>
                    <a:pt x="24780" y="325040"/>
                  </a:cubicBezTo>
                  <a:cubicBezTo>
                    <a:pt x="17934" y="325040"/>
                    <a:pt x="12092" y="322585"/>
                    <a:pt x="7255" y="317673"/>
                  </a:cubicBezTo>
                  <a:cubicBezTo>
                    <a:pt x="2418" y="312762"/>
                    <a:pt x="0" y="306883"/>
                    <a:pt x="0" y="300037"/>
                  </a:cubicBezTo>
                  <a:cubicBezTo>
                    <a:pt x="0" y="293191"/>
                    <a:pt x="2418" y="287275"/>
                    <a:pt x="7255" y="282290"/>
                  </a:cubicBezTo>
                  <a:cubicBezTo>
                    <a:pt x="12092" y="277304"/>
                    <a:pt x="17934" y="274811"/>
                    <a:pt x="24780" y="274811"/>
                  </a:cubicBezTo>
                  <a:close/>
                  <a:moveTo>
                    <a:pt x="631850" y="0"/>
                  </a:moveTo>
                  <a:lnTo>
                    <a:pt x="853976" y="0"/>
                  </a:lnTo>
                  <a:lnTo>
                    <a:pt x="853976" y="33933"/>
                  </a:lnTo>
                  <a:lnTo>
                    <a:pt x="761554" y="33933"/>
                  </a:lnTo>
                  <a:lnTo>
                    <a:pt x="761554" y="320129"/>
                  </a:lnTo>
                  <a:lnTo>
                    <a:pt x="724049" y="320129"/>
                  </a:lnTo>
                  <a:lnTo>
                    <a:pt x="724049" y="33933"/>
                  </a:lnTo>
                  <a:lnTo>
                    <a:pt x="631850" y="33933"/>
                  </a:lnTo>
                  <a:lnTo>
                    <a:pt x="631850" y="0"/>
                  </a:lnTo>
                  <a:close/>
                  <a:moveTo>
                    <a:pt x="436067" y="0"/>
                  </a:moveTo>
                  <a:lnTo>
                    <a:pt x="598587" y="0"/>
                  </a:lnTo>
                  <a:lnTo>
                    <a:pt x="598587" y="33933"/>
                  </a:lnTo>
                  <a:lnTo>
                    <a:pt x="473571" y="33933"/>
                  </a:lnTo>
                  <a:lnTo>
                    <a:pt x="473571" y="140419"/>
                  </a:lnTo>
                  <a:lnTo>
                    <a:pt x="589211" y="140419"/>
                  </a:lnTo>
                  <a:lnTo>
                    <a:pt x="589211" y="174129"/>
                  </a:lnTo>
                  <a:lnTo>
                    <a:pt x="473571" y="174129"/>
                  </a:lnTo>
                  <a:lnTo>
                    <a:pt x="473571" y="286196"/>
                  </a:lnTo>
                  <a:lnTo>
                    <a:pt x="605731" y="286196"/>
                  </a:lnTo>
                  <a:lnTo>
                    <a:pt x="605731" y="320129"/>
                  </a:lnTo>
                  <a:lnTo>
                    <a:pt x="436067" y="320129"/>
                  </a:lnTo>
                  <a:lnTo>
                    <a:pt x="436067" y="0"/>
                  </a:lnTo>
                  <a:close/>
                  <a:moveTo>
                    <a:pt x="102691" y="0"/>
                  </a:moveTo>
                  <a:lnTo>
                    <a:pt x="151359" y="0"/>
                  </a:lnTo>
                  <a:lnTo>
                    <a:pt x="311646" y="251147"/>
                  </a:lnTo>
                  <a:cubicBezTo>
                    <a:pt x="318344" y="261565"/>
                    <a:pt x="322660" y="268709"/>
                    <a:pt x="324594" y="272579"/>
                  </a:cubicBezTo>
                  <a:lnTo>
                    <a:pt x="325487" y="272579"/>
                  </a:lnTo>
                  <a:cubicBezTo>
                    <a:pt x="323999" y="263351"/>
                    <a:pt x="323255" y="247650"/>
                    <a:pt x="323255" y="225474"/>
                  </a:cubicBezTo>
                  <a:lnTo>
                    <a:pt x="323255" y="0"/>
                  </a:lnTo>
                  <a:lnTo>
                    <a:pt x="360760" y="0"/>
                  </a:lnTo>
                  <a:lnTo>
                    <a:pt x="360760" y="320129"/>
                  </a:lnTo>
                  <a:lnTo>
                    <a:pt x="314772" y="320129"/>
                  </a:lnTo>
                  <a:lnTo>
                    <a:pt x="150019" y="64963"/>
                  </a:lnTo>
                  <a:cubicBezTo>
                    <a:pt x="145852" y="58564"/>
                    <a:pt x="142429" y="51866"/>
                    <a:pt x="139750" y="44872"/>
                  </a:cubicBezTo>
                  <a:lnTo>
                    <a:pt x="138411" y="44872"/>
                  </a:lnTo>
                  <a:cubicBezTo>
                    <a:pt x="139601" y="51718"/>
                    <a:pt x="140196" y="66377"/>
                    <a:pt x="140196" y="88850"/>
                  </a:cubicBezTo>
                  <a:lnTo>
                    <a:pt x="140196" y="320129"/>
                  </a:lnTo>
                  <a:lnTo>
                    <a:pt x="102691" y="320129"/>
                  </a:lnTo>
                  <a:lnTo>
                    <a:pt x="102691" y="0"/>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spTree>
    <p:extLst>
      <p:ext uri="{BB962C8B-B14F-4D97-AF65-F5344CB8AC3E}">
        <p14:creationId xmlns:p14="http://schemas.microsoft.com/office/powerpoint/2010/main" val="300679021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C8E0A53-F6BE-4901-B9F8-EFE42A49B9FA}"/>
              </a:ext>
            </a:extLst>
          </p:cNvPr>
          <p:cNvSpPr>
            <a:spLocks noGrp="1"/>
          </p:cNvSpPr>
          <p:nvPr>
            <p:ph type="body" sz="quarter" idx="10"/>
          </p:nvPr>
        </p:nvSpPr>
        <p:spPr>
          <a:xfrm>
            <a:off x="134619" y="1366663"/>
            <a:ext cx="11922761" cy="3903169"/>
          </a:xfrm>
        </p:spPr>
        <p:txBody>
          <a:bodyPr>
            <a:noAutofit/>
          </a:bodyPr>
          <a:lstStyle/>
          <a:p>
            <a:r>
              <a:rPr lang="en-US" sz="1800" dirty="0"/>
              <a:t>var </a:t>
            </a:r>
            <a:r>
              <a:rPr lang="en-US" sz="1800" dirty="0" err="1"/>
              <a:t>querySpec</a:t>
            </a:r>
            <a:r>
              <a:rPr lang="en-US" sz="1800" dirty="0"/>
              <a:t> = {</a:t>
            </a:r>
          </a:p>
          <a:p>
            <a:r>
              <a:rPr lang="en-US" sz="1800" dirty="0"/>
              <a:t>	query: 'SELECT * FROM container c’</a:t>
            </a:r>
          </a:p>
          <a:p>
            <a:r>
              <a:rPr lang="en-US" sz="1800" dirty="0"/>
              <a:t>};</a:t>
            </a:r>
          </a:p>
          <a:p>
            <a:endParaRPr lang="en-US" sz="1800" dirty="0"/>
          </a:p>
          <a:p>
            <a:r>
              <a:rPr lang="en-US" sz="1800" dirty="0"/>
              <a:t>var </a:t>
            </a:r>
            <a:r>
              <a:rPr lang="en-US" sz="1800" dirty="0" err="1"/>
              <a:t>feedOptions</a:t>
            </a:r>
            <a:r>
              <a:rPr lang="en-US" sz="1800" dirty="0"/>
              <a:t> = {</a:t>
            </a:r>
          </a:p>
          <a:p>
            <a:r>
              <a:rPr lang="en-US" sz="1800" dirty="0"/>
              <a:t>	</a:t>
            </a:r>
            <a:r>
              <a:rPr lang="en-US" sz="1800" dirty="0" err="1"/>
              <a:t>enableCrossPartitionQuery</a:t>
            </a:r>
            <a:r>
              <a:rPr lang="en-US" sz="1800" dirty="0"/>
              <a:t> = true</a:t>
            </a:r>
          </a:p>
          <a:p>
            <a:r>
              <a:rPr lang="en-US" sz="1800" dirty="0"/>
              <a:t>	</a:t>
            </a:r>
            <a:r>
              <a:rPr lang="en-US" sz="1800" dirty="0" err="1"/>
              <a:t>maxDegreeOfParallelism</a:t>
            </a:r>
            <a:r>
              <a:rPr lang="en-US" sz="1800" dirty="0"/>
              <a:t> = 10</a:t>
            </a:r>
          </a:p>
          <a:p>
            <a:r>
              <a:rPr lang="en-US" sz="1800" dirty="0"/>
              <a:t>};</a:t>
            </a:r>
          </a:p>
          <a:p>
            <a:endParaRPr lang="en-US" sz="1800" dirty="0"/>
          </a:p>
          <a:p>
            <a:r>
              <a:rPr lang="en-US" sz="1800" dirty="0" err="1"/>
              <a:t>client.queryDocuments</a:t>
            </a:r>
            <a:r>
              <a:rPr lang="en-US" sz="1800" dirty="0"/>
              <a:t>(</a:t>
            </a:r>
            <a:r>
              <a:rPr lang="en-US" sz="1800" dirty="0" err="1"/>
              <a:t>collectionLink</a:t>
            </a:r>
            <a:r>
              <a:rPr lang="en-US" sz="1800" dirty="0"/>
              <a:t>, </a:t>
            </a:r>
            <a:r>
              <a:rPr lang="en-US" sz="1800" dirty="0" err="1"/>
              <a:t>querySpec</a:t>
            </a:r>
            <a:r>
              <a:rPr lang="en-US" sz="1800" dirty="0"/>
              <a:t>, </a:t>
            </a:r>
            <a:r>
              <a:rPr lang="en-US" sz="1800" dirty="0" err="1"/>
              <a:t>feedOptions</a:t>
            </a:r>
            <a:r>
              <a:rPr lang="en-US" sz="1800" dirty="0"/>
              <a:t>)</a:t>
            </a:r>
          </a:p>
          <a:p>
            <a:r>
              <a:rPr lang="en-US" sz="1800" dirty="0"/>
              <a:t>	.</a:t>
            </a:r>
            <a:r>
              <a:rPr lang="en-US" sz="1800" dirty="0" err="1"/>
              <a:t>toArray</a:t>
            </a:r>
            <a:r>
              <a:rPr lang="en-US" sz="1800" dirty="0"/>
              <a:t>(function (err, results) {</a:t>
            </a:r>
          </a:p>
          <a:p>
            <a:r>
              <a:rPr lang="en-US" sz="1800" dirty="0"/>
              <a:t>	}</a:t>
            </a:r>
          </a:p>
        </p:txBody>
      </p:sp>
      <p:pic>
        <p:nvPicPr>
          <p:cNvPr id="1026" name="Picture 2">
            <a:extLst>
              <a:ext uri="{FF2B5EF4-FFF2-40B4-BE49-F238E27FC236}">
                <a16:creationId xmlns:a16="http://schemas.microsoft.com/office/drawing/2014/main" id="{BA7C0772-3A73-4164-9616-DE491AA440B0}"/>
              </a:ext>
            </a:extLst>
          </p:cNvPr>
          <p:cNvPicPr>
            <a:picLocks noChangeAspect="1" noChangeArrowheads="1"/>
          </p:cNvPicPr>
          <p:nvPr/>
        </p:nvPicPr>
        <p:blipFill>
          <a:blip r:embed="rId3"/>
          <a:stretch>
            <a:fillRect/>
          </a:stretch>
        </p:blipFill>
        <p:spPr bwMode="auto">
          <a:xfrm>
            <a:off x="11027157" y="6173710"/>
            <a:ext cx="895604" cy="240917"/>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426B02BF-40E6-4F8C-8D29-0AD5C24A8A00}"/>
              </a:ext>
            </a:extLst>
          </p:cNvPr>
          <p:cNvSpPr>
            <a:spLocks noGrp="1"/>
          </p:cNvSpPr>
          <p:nvPr>
            <p:ph type="title"/>
          </p:nvPr>
        </p:nvSpPr>
        <p:spPr>
          <a:xfrm>
            <a:off x="134619" y="0"/>
            <a:ext cx="10515600" cy="1325563"/>
          </a:xfrm>
        </p:spPr>
        <p:txBody>
          <a:bodyPr>
            <a:normAutofit/>
          </a:bodyPr>
          <a:lstStyle/>
          <a:p>
            <a:r>
              <a:rPr lang="en-US" sz="4000" dirty="0">
                <a:latin typeface="Arial" panose="020B0604020202020204" pitchFamily="34" charset="0"/>
                <a:cs typeface="Arial" panose="020B0604020202020204" pitchFamily="34" charset="0"/>
              </a:rPr>
              <a:t>Cross-Partition SDK Example</a:t>
            </a:r>
          </a:p>
        </p:txBody>
      </p:sp>
    </p:spTree>
    <p:extLst>
      <p:ext uri="{BB962C8B-B14F-4D97-AF65-F5344CB8AC3E}">
        <p14:creationId xmlns:p14="http://schemas.microsoft.com/office/powerpoint/2010/main" val="128553663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2D00AE-245B-4967-AF91-8AD064BF0135}"/>
              </a:ext>
            </a:extLst>
          </p:cNvPr>
          <p:cNvPicPr>
            <a:picLocks noChangeAspect="1"/>
          </p:cNvPicPr>
          <p:nvPr/>
        </p:nvPicPr>
        <p:blipFill>
          <a:blip r:embed="rId3"/>
          <a:stretch>
            <a:fillRect/>
          </a:stretch>
        </p:blipFill>
        <p:spPr>
          <a:xfrm>
            <a:off x="11083013" y="6065618"/>
            <a:ext cx="783890" cy="457200"/>
          </a:xfrm>
          <a:prstGeom prst="rect">
            <a:avLst/>
          </a:prstGeom>
        </p:spPr>
      </p:pic>
      <p:sp>
        <p:nvSpPr>
          <p:cNvPr id="5" name="Text Placeholder 4">
            <a:extLst>
              <a:ext uri="{FF2B5EF4-FFF2-40B4-BE49-F238E27FC236}">
                <a16:creationId xmlns:a16="http://schemas.microsoft.com/office/drawing/2014/main" id="{4C8E0A53-F6BE-4901-B9F8-EFE42A49B9FA}"/>
              </a:ext>
            </a:extLst>
          </p:cNvPr>
          <p:cNvSpPr>
            <a:spLocks noGrp="1"/>
          </p:cNvSpPr>
          <p:nvPr>
            <p:ph type="body" sz="quarter" idx="10"/>
          </p:nvPr>
        </p:nvSpPr>
        <p:spPr/>
        <p:txBody>
          <a:bodyPr>
            <a:noAutofit/>
          </a:bodyPr>
          <a:lstStyle/>
          <a:p>
            <a:r>
              <a:rPr lang="en-US" sz="2800" dirty="0" err="1"/>
              <a:t>FeedOptions</a:t>
            </a:r>
            <a:r>
              <a:rPr lang="en-US" sz="2800" dirty="0"/>
              <a:t> options = new </a:t>
            </a:r>
            <a:r>
              <a:rPr lang="en-US" sz="2800" dirty="0" err="1"/>
              <a:t>FeedOptions</a:t>
            </a:r>
            <a:r>
              <a:rPr lang="en-US" sz="2800" dirty="0"/>
              <a:t>();</a:t>
            </a:r>
          </a:p>
          <a:p>
            <a:r>
              <a:rPr lang="en-US" sz="2800" dirty="0" err="1"/>
              <a:t>options.setEnableCrossPartitionQuery</a:t>
            </a:r>
            <a:r>
              <a:rPr lang="en-US" sz="2800" dirty="0"/>
              <a:t>(true);</a:t>
            </a:r>
          </a:p>
          <a:p>
            <a:endParaRPr lang="en-US" sz="2800" dirty="0"/>
          </a:p>
          <a:p>
            <a:r>
              <a:rPr lang="en-US" sz="2800" dirty="0"/>
              <a:t>Iterator&lt;Document&gt; it = </a:t>
            </a:r>
            <a:r>
              <a:rPr lang="en-US" sz="2800" dirty="0" err="1"/>
              <a:t>client.queryDocuments</a:t>
            </a:r>
            <a:r>
              <a:rPr lang="en-US" sz="2800" dirty="0"/>
              <a:t>(</a:t>
            </a:r>
          </a:p>
          <a:p>
            <a:r>
              <a:rPr lang="en-US" sz="2800" dirty="0"/>
              <a:t>    </a:t>
            </a:r>
            <a:r>
              <a:rPr lang="en-US" sz="2800" dirty="0" err="1"/>
              <a:t>collectionLink</a:t>
            </a:r>
            <a:r>
              <a:rPr lang="en-US" sz="2800" dirty="0"/>
              <a:t>, </a:t>
            </a:r>
          </a:p>
          <a:p>
            <a:r>
              <a:rPr lang="en-US" sz="2800" dirty="0"/>
              <a:t>    "SELECT * from r", </a:t>
            </a:r>
          </a:p>
          <a:p>
            <a:r>
              <a:rPr lang="en-US" sz="2800" dirty="0"/>
              <a:t>    options</a:t>
            </a:r>
          </a:p>
          <a:p>
            <a:r>
              <a:rPr lang="en-US" sz="2800" dirty="0"/>
              <a:t>).</a:t>
            </a:r>
            <a:r>
              <a:rPr lang="en-US" sz="2800" dirty="0" err="1"/>
              <a:t>getQueryIterator</a:t>
            </a:r>
            <a:r>
              <a:rPr lang="en-US" sz="2800" dirty="0"/>
              <a:t>();</a:t>
            </a:r>
          </a:p>
        </p:txBody>
      </p:sp>
      <p:sp>
        <p:nvSpPr>
          <p:cNvPr id="7" name="Title 1">
            <a:extLst>
              <a:ext uri="{FF2B5EF4-FFF2-40B4-BE49-F238E27FC236}">
                <a16:creationId xmlns:a16="http://schemas.microsoft.com/office/drawing/2014/main" id="{8FCE1E1D-F928-4AA9-A77E-2511730CDAEF}"/>
              </a:ext>
            </a:extLst>
          </p:cNvPr>
          <p:cNvSpPr>
            <a:spLocks noGrp="1"/>
          </p:cNvSpPr>
          <p:nvPr>
            <p:ph type="title"/>
          </p:nvPr>
        </p:nvSpPr>
        <p:spPr>
          <a:xfrm>
            <a:off x="269239" y="-49829"/>
            <a:ext cx="11353800" cy="1325563"/>
          </a:xfrm>
        </p:spPr>
        <p:txBody>
          <a:bodyPr>
            <a:normAutofit/>
          </a:bodyPr>
          <a:lstStyle/>
          <a:p>
            <a:r>
              <a:rPr lang="en-US" sz="4000" dirty="0">
                <a:latin typeface="Arial" panose="020B0604020202020204" pitchFamily="34" charset="0"/>
                <a:cs typeface="Arial" panose="020B0604020202020204" pitchFamily="34" charset="0"/>
              </a:rPr>
              <a:t>Cross-Partition SDK Example</a:t>
            </a:r>
          </a:p>
        </p:txBody>
      </p:sp>
    </p:spTree>
    <p:extLst>
      <p:ext uri="{BB962C8B-B14F-4D97-AF65-F5344CB8AC3E}">
        <p14:creationId xmlns:p14="http://schemas.microsoft.com/office/powerpoint/2010/main" val="31721690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7F07E-E68E-4598-9DDD-6F8ADF0928A3}"/>
              </a:ext>
            </a:extLst>
          </p:cNvPr>
          <p:cNvSpPr>
            <a:spLocks noGrp="1"/>
          </p:cNvSpPr>
          <p:nvPr>
            <p:ph type="title"/>
          </p:nvPr>
        </p:nvSpPr>
        <p:spPr/>
        <p:txBody>
          <a:bodyPr/>
          <a:lstStyle/>
          <a:p>
            <a:r>
              <a:rPr lang="en-US"/>
              <a:t>Cross-Partition Query</a:t>
            </a:r>
          </a:p>
        </p:txBody>
      </p:sp>
    </p:spTree>
    <p:extLst>
      <p:ext uri="{BB962C8B-B14F-4D97-AF65-F5344CB8AC3E}">
        <p14:creationId xmlns:p14="http://schemas.microsoft.com/office/powerpoint/2010/main" val="3532303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10869C-EAF3-41A5-BB55-3364A889C18A}"/>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Query Fan-Out</a:t>
            </a:r>
          </a:p>
        </p:txBody>
      </p:sp>
      <p:sp>
        <p:nvSpPr>
          <p:cNvPr id="5" name="Text Placeholder 4">
            <a:extLst>
              <a:ext uri="{FF2B5EF4-FFF2-40B4-BE49-F238E27FC236}">
                <a16:creationId xmlns:a16="http://schemas.microsoft.com/office/drawing/2014/main" id="{475BB747-8DD2-4842-81BB-D867188267A9}"/>
              </a:ext>
            </a:extLst>
          </p:cNvPr>
          <p:cNvSpPr>
            <a:spLocks noGrp="1"/>
          </p:cNvSpPr>
          <p:nvPr>
            <p:ph type="body" sz="quarter" idx="10"/>
          </p:nvPr>
        </p:nvSpPr>
        <p:spPr>
          <a:xfrm>
            <a:off x="269239" y="1925685"/>
            <a:ext cx="11655839" cy="3950825"/>
          </a:xfrm>
        </p:spPr>
        <p:txBody>
          <a:bodyPr/>
          <a:lstStyle/>
          <a:p>
            <a:pPr lvl="0"/>
            <a:r>
              <a:rPr lang="en-US" sz="1600" dirty="0">
                <a:solidFill>
                  <a:schemeClr val="tx1"/>
                </a:solidFill>
              </a:rPr>
              <a:t>Querying Across Partitions Is Not Always A Bad Thing</a:t>
            </a:r>
          </a:p>
          <a:p>
            <a:pPr lvl="0"/>
            <a:endParaRPr lang="en-US" b="0" dirty="0">
              <a:solidFill>
                <a:schemeClr val="tx1"/>
              </a:solidFill>
            </a:endParaRPr>
          </a:p>
          <a:p>
            <a:r>
              <a:rPr lang="en-US" sz="1600" b="0" dirty="0">
                <a:solidFill>
                  <a:schemeClr val="tx1"/>
                </a:solidFill>
              </a:rPr>
              <a:t>If you have </a:t>
            </a:r>
            <a:r>
              <a:rPr lang="en-US" sz="1600" dirty="0">
                <a:solidFill>
                  <a:schemeClr val="tx1"/>
                </a:solidFill>
              </a:rPr>
              <a:t>relevant data to return</a:t>
            </a:r>
            <a:r>
              <a:rPr lang="en-US" sz="1600" b="0" dirty="0">
                <a:solidFill>
                  <a:schemeClr val="tx1"/>
                </a:solidFill>
              </a:rPr>
              <a:t>, creating a cross-partition query is a perfectly acceptable workload with a predictable throughput. </a:t>
            </a:r>
          </a:p>
          <a:p>
            <a:endParaRPr lang="en-US" sz="1600" b="0" dirty="0">
              <a:solidFill>
                <a:schemeClr val="tx1"/>
              </a:solidFill>
            </a:endParaRPr>
          </a:p>
          <a:p>
            <a:r>
              <a:rPr lang="en-US" sz="1600" b="0" dirty="0">
                <a:solidFill>
                  <a:schemeClr val="tx1"/>
                </a:solidFill>
              </a:rPr>
              <a:t>In an ideal situation, queries are </a:t>
            </a:r>
            <a:r>
              <a:rPr lang="en-US" sz="1600" dirty="0">
                <a:solidFill>
                  <a:schemeClr val="tx1"/>
                </a:solidFill>
              </a:rPr>
              <a:t>filtered to only include relevant partitions</a:t>
            </a:r>
            <a:r>
              <a:rPr lang="en-US" sz="1600" b="0" dirty="0">
                <a:solidFill>
                  <a:schemeClr val="tx1"/>
                </a:solidFill>
              </a:rPr>
              <a:t>.</a:t>
            </a:r>
          </a:p>
          <a:p>
            <a:pPr lvl="0"/>
            <a:endParaRPr lang="en-US" dirty="0">
              <a:solidFill>
                <a:schemeClr val="tx1"/>
              </a:solidFill>
            </a:endParaRPr>
          </a:p>
          <a:p>
            <a:r>
              <a:rPr lang="en-US" sz="1600" dirty="0">
                <a:solidFill>
                  <a:schemeClr val="tx1"/>
                </a:solidFill>
              </a:rPr>
              <a:t>Blind Query Fan-outs Can Add Up</a:t>
            </a:r>
          </a:p>
          <a:p>
            <a:endParaRPr lang="en-US" b="0" dirty="0">
              <a:solidFill>
                <a:schemeClr val="tx1"/>
              </a:solidFill>
            </a:endParaRPr>
          </a:p>
          <a:p>
            <a:r>
              <a:rPr lang="en-US" sz="1600" b="0" dirty="0">
                <a:solidFill>
                  <a:schemeClr val="tx1"/>
                </a:solidFill>
              </a:rPr>
              <a:t>You are charged </a:t>
            </a:r>
            <a:r>
              <a:rPr lang="en-US" sz="1600" dirty="0">
                <a:solidFill>
                  <a:schemeClr val="tx1"/>
                </a:solidFill>
              </a:rPr>
              <a:t>~1 RU </a:t>
            </a:r>
            <a:r>
              <a:rPr lang="en-US" sz="1600" b="0" dirty="0">
                <a:solidFill>
                  <a:schemeClr val="tx1"/>
                </a:solidFill>
              </a:rPr>
              <a:t>for each partition that doesn’t have any relevant data.</a:t>
            </a:r>
          </a:p>
          <a:p>
            <a:endParaRPr lang="en-US" sz="1600" b="0" dirty="0">
              <a:solidFill>
                <a:schemeClr val="tx1"/>
              </a:solidFill>
            </a:endParaRPr>
          </a:p>
          <a:p>
            <a:r>
              <a:rPr lang="en-US" sz="1600" b="0" dirty="0">
                <a:solidFill>
                  <a:schemeClr val="tx1"/>
                </a:solidFill>
              </a:rPr>
              <a:t>Multiple fan-out queries can quickly max out RU/s for each partition</a:t>
            </a:r>
          </a:p>
        </p:txBody>
      </p:sp>
    </p:spTree>
    <p:extLst>
      <p:ext uri="{BB962C8B-B14F-4D97-AF65-F5344CB8AC3E}">
        <p14:creationId xmlns:p14="http://schemas.microsoft.com/office/powerpoint/2010/main" val="215456966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89A2EE-5B8C-40B3-8852-4E431CE01E78}"/>
              </a:ext>
            </a:extLst>
          </p:cNvPr>
          <p:cNvSpPr>
            <a:spLocks noGrp="1"/>
          </p:cNvSpPr>
          <p:nvPr>
            <p:ph type="body" sz="quarter" idx="10"/>
          </p:nvPr>
        </p:nvSpPr>
        <p:spPr>
          <a:xfrm>
            <a:off x="269240" y="1591729"/>
            <a:ext cx="5265119" cy="2082621"/>
          </a:xfrm>
        </p:spPr>
        <p:txBody>
          <a:bodyPr>
            <a:normAutofit fontScale="70000" lnSpcReduction="20000"/>
          </a:bodyPr>
          <a:lstStyle/>
          <a:p>
            <a:r>
              <a:rPr lang="en-US" dirty="0">
                <a:latin typeface="Arial" panose="020B0604020202020204" pitchFamily="34" charset="0"/>
                <a:cs typeface="Arial" panose="020B0604020202020204" pitchFamily="34" charset="0"/>
              </a:rPr>
              <a:t>Leveraging Azure Cosmos DB to automatically scale your data across the globe</a:t>
            </a:r>
          </a:p>
          <a:p>
            <a:endParaRPr lang="en-US" dirty="0">
              <a:latin typeface="Arial" panose="020B0604020202020204" pitchFamily="34" charset="0"/>
              <a:cs typeface="Arial" panose="020B0604020202020204" pitchFamily="34" charset="0"/>
            </a:endParaRPr>
          </a:p>
          <a:p>
            <a:pPr algn="ctr"/>
            <a:r>
              <a:rPr lang="en-US" i="1" dirty="0">
                <a:latin typeface="Arial" panose="020B0604020202020204" pitchFamily="34" charset="0"/>
                <a:cs typeface="Arial" panose="020B0604020202020204" pitchFamily="34" charset="0"/>
              </a:rPr>
              <a:t>This module will reference partitioning in the context of all Azure Cosmos DB modules and APIs.</a:t>
            </a:r>
          </a:p>
        </p:txBody>
      </p:sp>
      <p:sp>
        <p:nvSpPr>
          <p:cNvPr id="3" name="Title 2">
            <a:extLst>
              <a:ext uri="{FF2B5EF4-FFF2-40B4-BE49-F238E27FC236}">
                <a16:creationId xmlns:a16="http://schemas.microsoft.com/office/drawing/2014/main" id="{D7A3EBEC-78C5-4066-974F-B03C7B478B32}"/>
              </a:ext>
            </a:extLst>
          </p:cNvPr>
          <p:cNvSpPr>
            <a:spLocks noGrp="1"/>
          </p:cNvSpPr>
          <p:nvPr>
            <p:ph type="title"/>
          </p:nvPr>
        </p:nvSpPr>
        <p:spPr>
          <a:xfrm>
            <a:off x="269240" y="1606"/>
            <a:ext cx="5265119" cy="1617666"/>
          </a:xfrm>
        </p:spPr>
        <p:txBody>
          <a:bodyPr>
            <a:normAutofit/>
          </a:bodyPr>
          <a:lstStyle/>
          <a:p>
            <a:r>
              <a:rPr lang="en-US" sz="4000" dirty="0">
                <a:latin typeface="Arial" panose="020B0604020202020204" pitchFamily="34" charset="0"/>
                <a:cs typeface="Arial" panose="020B0604020202020204" pitchFamily="34" charset="0"/>
              </a:rPr>
              <a:t>Partitioning</a:t>
            </a:r>
          </a:p>
        </p:txBody>
      </p:sp>
      <p:sp>
        <p:nvSpPr>
          <p:cNvPr id="51" name="TextBox 50">
            <a:extLst>
              <a:ext uri="{FF2B5EF4-FFF2-40B4-BE49-F238E27FC236}">
                <a16:creationId xmlns:a16="http://schemas.microsoft.com/office/drawing/2014/main" id="{15367CE1-7181-42FC-AC58-F0C21B794B13}"/>
              </a:ext>
            </a:extLst>
          </p:cNvPr>
          <p:cNvSpPr txBox="1"/>
          <p:nvPr/>
        </p:nvSpPr>
        <p:spPr>
          <a:xfrm>
            <a:off x="11433401" y="3511191"/>
            <a:ext cx="369397" cy="627864"/>
          </a:xfrm>
          <a:prstGeom prst="rect">
            <a:avLst/>
          </a:prstGeom>
          <a:noFill/>
        </p:spPr>
        <p:txBody>
          <a:bodyPr wrap="none" lIns="182880" tIns="146304" rIns="182880" bIns="146304" rtlCol="0">
            <a:spAutoFit/>
          </a:bodyPr>
          <a:lstStyle/>
          <a:p>
            <a:pPr>
              <a:lnSpc>
                <a:spcPct val="90000"/>
              </a:lnSpc>
              <a:spcAft>
                <a:spcPts val="600"/>
              </a:spcAft>
            </a:pPr>
            <a:endParaRPr lang="en-US" sz="2400">
              <a:gradFill>
                <a:gsLst>
                  <a:gs pos="2917">
                    <a:schemeClr val="tx1"/>
                  </a:gs>
                  <a:gs pos="30000">
                    <a:schemeClr val="tx1"/>
                  </a:gs>
                </a:gsLst>
                <a:lin ang="5400000" scaled="0"/>
              </a:gradFill>
            </a:endParaRPr>
          </a:p>
        </p:txBody>
      </p:sp>
      <p:sp>
        <p:nvSpPr>
          <p:cNvPr id="53" name="Rectangle 52">
            <a:extLst>
              <a:ext uri="{FF2B5EF4-FFF2-40B4-BE49-F238E27FC236}">
                <a16:creationId xmlns:a16="http://schemas.microsoft.com/office/drawing/2014/main" id="{1DD47C57-1623-4442-A108-24D8618681EF}"/>
              </a:ext>
            </a:extLst>
          </p:cNvPr>
          <p:cNvSpPr/>
          <p:nvPr/>
        </p:nvSpPr>
        <p:spPr bwMode="auto">
          <a:xfrm>
            <a:off x="8648539" y="1428626"/>
            <a:ext cx="2205690" cy="4000748"/>
          </a:xfrm>
          <a:prstGeom prst="rect">
            <a:avLst/>
          </a:prstGeom>
          <a:noFill/>
          <a:ln>
            <a:solidFill>
              <a:schemeClr val="tx1">
                <a:lumMod val="40000"/>
                <a:lumOff val="6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nvGrpSpPr>
          <p:cNvPr id="54" name="Group 53">
            <a:extLst>
              <a:ext uri="{FF2B5EF4-FFF2-40B4-BE49-F238E27FC236}">
                <a16:creationId xmlns:a16="http://schemas.microsoft.com/office/drawing/2014/main" id="{B15F5F17-EFA8-4D44-B7C1-FB1D8AB7A6A0}"/>
              </a:ext>
            </a:extLst>
          </p:cNvPr>
          <p:cNvGrpSpPr>
            <a:grpSpLocks noChangeAspect="1"/>
          </p:cNvGrpSpPr>
          <p:nvPr/>
        </p:nvGrpSpPr>
        <p:grpSpPr>
          <a:xfrm>
            <a:off x="8891723" y="4992232"/>
            <a:ext cx="350654" cy="302239"/>
            <a:chOff x="9192685" y="1928657"/>
            <a:chExt cx="644698" cy="555680"/>
          </a:xfrm>
        </p:grpSpPr>
        <p:sp>
          <p:nvSpPr>
            <p:cNvPr id="55" name="Star: 4 Points 8">
              <a:extLst>
                <a:ext uri="{FF2B5EF4-FFF2-40B4-BE49-F238E27FC236}">
                  <a16:creationId xmlns:a16="http://schemas.microsoft.com/office/drawing/2014/main" id="{1D88D969-8C9B-4C7A-A99D-C84DE73227C9}"/>
                </a:ext>
              </a:extLst>
            </p:cNvPr>
            <p:cNvSpPr/>
            <p:nvPr/>
          </p:nvSpPr>
          <p:spPr bwMode="auto">
            <a:xfrm>
              <a:off x="9194898" y="1928657"/>
              <a:ext cx="180361" cy="180360"/>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6" name="Star: 4 Points 8">
              <a:extLst>
                <a:ext uri="{FF2B5EF4-FFF2-40B4-BE49-F238E27FC236}">
                  <a16:creationId xmlns:a16="http://schemas.microsoft.com/office/drawing/2014/main" id="{E221A91D-AB30-4D15-8493-ED997492D2B1}"/>
                </a:ext>
              </a:extLst>
            </p:cNvPr>
            <p:cNvSpPr/>
            <p:nvPr/>
          </p:nvSpPr>
          <p:spPr bwMode="auto">
            <a:xfrm>
              <a:off x="9678078" y="2401294"/>
              <a:ext cx="83044" cy="83043"/>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7" name="Oval 56">
              <a:extLst>
                <a:ext uri="{FF2B5EF4-FFF2-40B4-BE49-F238E27FC236}">
                  <a16:creationId xmlns:a16="http://schemas.microsoft.com/office/drawing/2014/main" id="{727648C5-28CF-4108-917A-BECB977D6EC8}"/>
                </a:ext>
              </a:extLst>
            </p:cNvPr>
            <p:cNvSpPr/>
            <p:nvPr/>
          </p:nvSpPr>
          <p:spPr bwMode="auto">
            <a:xfrm>
              <a:off x="9310549" y="2033583"/>
              <a:ext cx="399213" cy="39921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8" name="Oval 9">
              <a:extLst>
                <a:ext uri="{FF2B5EF4-FFF2-40B4-BE49-F238E27FC236}">
                  <a16:creationId xmlns:a16="http://schemas.microsoft.com/office/drawing/2014/main" id="{8FD47842-1A0B-4588-9C51-08B3DA8B8A86}"/>
                </a:ext>
              </a:extLst>
            </p:cNvPr>
            <p:cNvSpPr/>
            <p:nvPr/>
          </p:nvSpPr>
          <p:spPr bwMode="auto">
            <a:xfrm rot="19667957">
              <a:off x="9192685" y="2144545"/>
              <a:ext cx="644698" cy="194050"/>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sp>
        <p:nvSpPr>
          <p:cNvPr id="63" name="Cylinder 513">
            <a:extLst>
              <a:ext uri="{FF2B5EF4-FFF2-40B4-BE49-F238E27FC236}">
                <a16:creationId xmlns:a16="http://schemas.microsoft.com/office/drawing/2014/main" id="{9D385C66-8364-4545-BE93-C236C966F4EE}"/>
              </a:ext>
            </a:extLst>
          </p:cNvPr>
          <p:cNvSpPr/>
          <p:nvPr/>
        </p:nvSpPr>
        <p:spPr bwMode="auto">
          <a:xfrm>
            <a:off x="8734903" y="3150674"/>
            <a:ext cx="441854" cy="58048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2"/>
              </a:solidFill>
              <a:latin typeface="+mj-lt"/>
              <a:ea typeface="Segoe UI" pitchFamily="34" charset="0"/>
              <a:cs typeface="Arial" panose="020B0604020202020204" pitchFamily="34" charset="0"/>
            </a:endParaRPr>
          </a:p>
        </p:txBody>
      </p:sp>
      <p:cxnSp>
        <p:nvCxnSpPr>
          <p:cNvPr id="66" name="Straight Arrow Connector 65">
            <a:extLst>
              <a:ext uri="{FF2B5EF4-FFF2-40B4-BE49-F238E27FC236}">
                <a16:creationId xmlns:a16="http://schemas.microsoft.com/office/drawing/2014/main" id="{E32CA5C2-60C0-49C5-8B3D-3039E0B13067}"/>
              </a:ext>
            </a:extLst>
          </p:cNvPr>
          <p:cNvCxnSpPr>
            <a:cxnSpLocks/>
          </p:cNvCxnSpPr>
          <p:nvPr/>
        </p:nvCxnSpPr>
        <p:spPr>
          <a:xfrm>
            <a:off x="7856342" y="3428998"/>
            <a:ext cx="637459"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nvGrpSpPr>
          <p:cNvPr id="33" name="Group 32">
            <a:extLst>
              <a:ext uri="{FF2B5EF4-FFF2-40B4-BE49-F238E27FC236}">
                <a16:creationId xmlns:a16="http://schemas.microsoft.com/office/drawing/2014/main" id="{E5D9F6F9-E699-4C93-88C9-3987731FA78C}"/>
              </a:ext>
            </a:extLst>
          </p:cNvPr>
          <p:cNvGrpSpPr/>
          <p:nvPr/>
        </p:nvGrpSpPr>
        <p:grpSpPr>
          <a:xfrm>
            <a:off x="10062703" y="3245507"/>
            <a:ext cx="402639" cy="361217"/>
            <a:chOff x="1275510" y="6072184"/>
            <a:chExt cx="508602" cy="456278"/>
          </a:xfrm>
        </p:grpSpPr>
        <p:grpSp>
          <p:nvGrpSpPr>
            <p:cNvPr id="34" name="Group 33">
              <a:extLst>
                <a:ext uri="{FF2B5EF4-FFF2-40B4-BE49-F238E27FC236}">
                  <a16:creationId xmlns:a16="http://schemas.microsoft.com/office/drawing/2014/main" id="{F67FD663-B113-49B1-A1E2-EFE5E2B43FB4}"/>
                </a:ext>
              </a:extLst>
            </p:cNvPr>
            <p:cNvGrpSpPr/>
            <p:nvPr/>
          </p:nvGrpSpPr>
          <p:grpSpPr>
            <a:xfrm>
              <a:off x="1275510" y="6224570"/>
              <a:ext cx="508602" cy="151498"/>
              <a:chOff x="551886" y="4945335"/>
              <a:chExt cx="508602" cy="151498"/>
            </a:xfrm>
          </p:grpSpPr>
          <p:sp>
            <p:nvSpPr>
              <p:cNvPr id="43" name="Rectangle 42">
                <a:extLst>
                  <a:ext uri="{FF2B5EF4-FFF2-40B4-BE49-F238E27FC236}">
                    <a16:creationId xmlns:a16="http://schemas.microsoft.com/office/drawing/2014/main" id="{BABBE927-E41A-4987-B0B1-F2BE05DD4CAB}"/>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44" name="Oval 43">
                <a:extLst>
                  <a:ext uri="{FF2B5EF4-FFF2-40B4-BE49-F238E27FC236}">
                    <a16:creationId xmlns:a16="http://schemas.microsoft.com/office/drawing/2014/main" id="{DCB8F294-8196-45BC-A1CC-7E8223BB5116}"/>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45" name="Straight Connector 44">
                <a:extLst>
                  <a:ext uri="{FF2B5EF4-FFF2-40B4-BE49-F238E27FC236}">
                    <a16:creationId xmlns:a16="http://schemas.microsoft.com/office/drawing/2014/main" id="{01D40131-6F1D-4C11-8A8F-F13F92BD6F71}"/>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9772A5F2-8C57-4FAB-99C4-43013EAF9BFE}"/>
                </a:ext>
              </a:extLst>
            </p:cNvPr>
            <p:cNvGrpSpPr/>
            <p:nvPr/>
          </p:nvGrpSpPr>
          <p:grpSpPr>
            <a:xfrm>
              <a:off x="1275510" y="6376964"/>
              <a:ext cx="508602" cy="151498"/>
              <a:chOff x="551886" y="4945335"/>
              <a:chExt cx="508602" cy="151498"/>
            </a:xfrm>
          </p:grpSpPr>
          <p:sp>
            <p:nvSpPr>
              <p:cNvPr id="40" name="Rectangle 39">
                <a:extLst>
                  <a:ext uri="{FF2B5EF4-FFF2-40B4-BE49-F238E27FC236}">
                    <a16:creationId xmlns:a16="http://schemas.microsoft.com/office/drawing/2014/main" id="{BBBDADDA-6C46-4CD6-BCEE-9EB05F8D6FE8}"/>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41" name="Oval 40">
                <a:extLst>
                  <a:ext uri="{FF2B5EF4-FFF2-40B4-BE49-F238E27FC236}">
                    <a16:creationId xmlns:a16="http://schemas.microsoft.com/office/drawing/2014/main" id="{8BF08077-AC7C-421A-B0CD-F2A2CB6996CF}"/>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42" name="Straight Connector 41">
                <a:extLst>
                  <a:ext uri="{FF2B5EF4-FFF2-40B4-BE49-F238E27FC236}">
                    <a16:creationId xmlns:a16="http://schemas.microsoft.com/office/drawing/2014/main" id="{D84D8344-61B6-4F95-9FD5-3CC003B45C4A}"/>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C668C89A-BB7B-481A-A3C8-E24FF1D28B7D}"/>
                </a:ext>
              </a:extLst>
            </p:cNvPr>
            <p:cNvGrpSpPr/>
            <p:nvPr/>
          </p:nvGrpSpPr>
          <p:grpSpPr>
            <a:xfrm>
              <a:off x="1275510" y="6072184"/>
              <a:ext cx="508602" cy="151498"/>
              <a:chOff x="551886" y="4945335"/>
              <a:chExt cx="508602" cy="151498"/>
            </a:xfrm>
          </p:grpSpPr>
          <p:sp>
            <p:nvSpPr>
              <p:cNvPr id="37" name="Rectangle 36">
                <a:extLst>
                  <a:ext uri="{FF2B5EF4-FFF2-40B4-BE49-F238E27FC236}">
                    <a16:creationId xmlns:a16="http://schemas.microsoft.com/office/drawing/2014/main" id="{E9D84F24-632C-4436-9785-596BA6361E6F}"/>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38" name="Oval 37">
                <a:extLst>
                  <a:ext uri="{FF2B5EF4-FFF2-40B4-BE49-F238E27FC236}">
                    <a16:creationId xmlns:a16="http://schemas.microsoft.com/office/drawing/2014/main" id="{0984E382-BB14-4C7C-802E-83CD37A192BB}"/>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39" name="Straight Connector 38">
                <a:extLst>
                  <a:ext uri="{FF2B5EF4-FFF2-40B4-BE49-F238E27FC236}">
                    <a16:creationId xmlns:a16="http://schemas.microsoft.com/office/drawing/2014/main" id="{EC8E4295-E746-41FC-BFF2-9CD3D9CA090C}"/>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46" name="Group 45">
            <a:extLst>
              <a:ext uri="{FF2B5EF4-FFF2-40B4-BE49-F238E27FC236}">
                <a16:creationId xmlns:a16="http://schemas.microsoft.com/office/drawing/2014/main" id="{5DDFA600-E6D9-4076-894D-3403CDE100E5}"/>
              </a:ext>
            </a:extLst>
          </p:cNvPr>
          <p:cNvGrpSpPr/>
          <p:nvPr/>
        </p:nvGrpSpPr>
        <p:grpSpPr>
          <a:xfrm>
            <a:off x="10059235" y="4171297"/>
            <a:ext cx="402639" cy="361217"/>
            <a:chOff x="1275510" y="6072184"/>
            <a:chExt cx="508602" cy="456278"/>
          </a:xfrm>
        </p:grpSpPr>
        <p:grpSp>
          <p:nvGrpSpPr>
            <p:cNvPr id="47" name="Group 46">
              <a:extLst>
                <a:ext uri="{FF2B5EF4-FFF2-40B4-BE49-F238E27FC236}">
                  <a16:creationId xmlns:a16="http://schemas.microsoft.com/office/drawing/2014/main" id="{AAF78699-7622-40F5-9B76-DDA44D75D044}"/>
                </a:ext>
              </a:extLst>
            </p:cNvPr>
            <p:cNvGrpSpPr/>
            <p:nvPr/>
          </p:nvGrpSpPr>
          <p:grpSpPr>
            <a:xfrm>
              <a:off x="1275510" y="6224570"/>
              <a:ext cx="508602" cy="151498"/>
              <a:chOff x="551886" y="4945335"/>
              <a:chExt cx="508602" cy="151498"/>
            </a:xfrm>
          </p:grpSpPr>
          <p:sp>
            <p:nvSpPr>
              <p:cNvPr id="85" name="Rectangle 84">
                <a:extLst>
                  <a:ext uri="{FF2B5EF4-FFF2-40B4-BE49-F238E27FC236}">
                    <a16:creationId xmlns:a16="http://schemas.microsoft.com/office/drawing/2014/main" id="{79477406-3FE2-4BB4-ACCC-63F86BC546D2}"/>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86" name="Oval 85">
                <a:extLst>
                  <a:ext uri="{FF2B5EF4-FFF2-40B4-BE49-F238E27FC236}">
                    <a16:creationId xmlns:a16="http://schemas.microsoft.com/office/drawing/2014/main" id="{F50BA691-F44F-4A4F-8FAD-97AEE8D1687E}"/>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87" name="Straight Connector 86">
                <a:extLst>
                  <a:ext uri="{FF2B5EF4-FFF2-40B4-BE49-F238E27FC236}">
                    <a16:creationId xmlns:a16="http://schemas.microsoft.com/office/drawing/2014/main" id="{8613E1D7-A5BD-428D-BCA3-D0DE3124E949}"/>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5C28CFA6-182D-4A98-B028-07755512A64F}"/>
                </a:ext>
              </a:extLst>
            </p:cNvPr>
            <p:cNvGrpSpPr/>
            <p:nvPr/>
          </p:nvGrpSpPr>
          <p:grpSpPr>
            <a:xfrm>
              <a:off x="1275510" y="6376964"/>
              <a:ext cx="508602" cy="151498"/>
              <a:chOff x="551886" y="4945335"/>
              <a:chExt cx="508602" cy="151498"/>
            </a:xfrm>
          </p:grpSpPr>
          <p:sp>
            <p:nvSpPr>
              <p:cNvPr id="82" name="Rectangle 81">
                <a:extLst>
                  <a:ext uri="{FF2B5EF4-FFF2-40B4-BE49-F238E27FC236}">
                    <a16:creationId xmlns:a16="http://schemas.microsoft.com/office/drawing/2014/main" id="{D3C86775-18F5-4196-BC4F-33FAF4D18F61}"/>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83" name="Oval 82">
                <a:extLst>
                  <a:ext uri="{FF2B5EF4-FFF2-40B4-BE49-F238E27FC236}">
                    <a16:creationId xmlns:a16="http://schemas.microsoft.com/office/drawing/2014/main" id="{A7310EC6-DD0F-48C7-AC3E-107115D053AD}"/>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84" name="Straight Connector 83">
                <a:extLst>
                  <a:ext uri="{FF2B5EF4-FFF2-40B4-BE49-F238E27FC236}">
                    <a16:creationId xmlns:a16="http://schemas.microsoft.com/office/drawing/2014/main" id="{DF127CF6-937F-411A-BDB2-818521CE267D}"/>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F73FCC34-FDC9-4DCF-80C8-1BCD4F51BD20}"/>
                </a:ext>
              </a:extLst>
            </p:cNvPr>
            <p:cNvGrpSpPr/>
            <p:nvPr/>
          </p:nvGrpSpPr>
          <p:grpSpPr>
            <a:xfrm>
              <a:off x="1275510" y="6072184"/>
              <a:ext cx="508602" cy="151498"/>
              <a:chOff x="551886" y="4945335"/>
              <a:chExt cx="508602" cy="151498"/>
            </a:xfrm>
          </p:grpSpPr>
          <p:sp>
            <p:nvSpPr>
              <p:cNvPr id="50" name="Rectangle 49">
                <a:extLst>
                  <a:ext uri="{FF2B5EF4-FFF2-40B4-BE49-F238E27FC236}">
                    <a16:creationId xmlns:a16="http://schemas.microsoft.com/office/drawing/2014/main" id="{2CB46217-9B9E-4063-83AA-5551D9333532}"/>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2" name="Oval 51">
                <a:extLst>
                  <a:ext uri="{FF2B5EF4-FFF2-40B4-BE49-F238E27FC236}">
                    <a16:creationId xmlns:a16="http://schemas.microsoft.com/office/drawing/2014/main" id="{490713EC-37B4-4665-A836-FF58D00C4B10}"/>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81" name="Straight Connector 80">
                <a:extLst>
                  <a:ext uri="{FF2B5EF4-FFF2-40B4-BE49-F238E27FC236}">
                    <a16:creationId xmlns:a16="http://schemas.microsoft.com/office/drawing/2014/main" id="{C4C8FD20-9A74-4CBA-A8B5-C5F682FC3C00}"/>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88" name="Group 87">
            <a:extLst>
              <a:ext uri="{FF2B5EF4-FFF2-40B4-BE49-F238E27FC236}">
                <a16:creationId xmlns:a16="http://schemas.microsoft.com/office/drawing/2014/main" id="{4BC3EED6-67FD-4BBD-862C-46B2704B4A80}"/>
              </a:ext>
            </a:extLst>
          </p:cNvPr>
          <p:cNvGrpSpPr/>
          <p:nvPr/>
        </p:nvGrpSpPr>
        <p:grpSpPr>
          <a:xfrm>
            <a:off x="10068572" y="2208455"/>
            <a:ext cx="402639" cy="361217"/>
            <a:chOff x="1275510" y="6072184"/>
            <a:chExt cx="508602" cy="456278"/>
          </a:xfrm>
        </p:grpSpPr>
        <p:grpSp>
          <p:nvGrpSpPr>
            <p:cNvPr id="89" name="Group 88">
              <a:extLst>
                <a:ext uri="{FF2B5EF4-FFF2-40B4-BE49-F238E27FC236}">
                  <a16:creationId xmlns:a16="http://schemas.microsoft.com/office/drawing/2014/main" id="{2DEDE68F-096F-4FD5-81C2-BC6019A10AC7}"/>
                </a:ext>
              </a:extLst>
            </p:cNvPr>
            <p:cNvGrpSpPr/>
            <p:nvPr/>
          </p:nvGrpSpPr>
          <p:grpSpPr>
            <a:xfrm>
              <a:off x="1275510" y="6224570"/>
              <a:ext cx="508602" cy="151498"/>
              <a:chOff x="551886" y="4945335"/>
              <a:chExt cx="508602" cy="151498"/>
            </a:xfrm>
          </p:grpSpPr>
          <p:sp>
            <p:nvSpPr>
              <p:cNvPr id="98" name="Rectangle 97">
                <a:extLst>
                  <a:ext uri="{FF2B5EF4-FFF2-40B4-BE49-F238E27FC236}">
                    <a16:creationId xmlns:a16="http://schemas.microsoft.com/office/drawing/2014/main" id="{CED03015-B29F-4665-BE24-4B15AA227F23}"/>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99" name="Oval 98">
                <a:extLst>
                  <a:ext uri="{FF2B5EF4-FFF2-40B4-BE49-F238E27FC236}">
                    <a16:creationId xmlns:a16="http://schemas.microsoft.com/office/drawing/2014/main" id="{B40B8A56-2FBD-4F36-8CC8-39DF3497F0CB}"/>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100" name="Straight Connector 99">
                <a:extLst>
                  <a:ext uri="{FF2B5EF4-FFF2-40B4-BE49-F238E27FC236}">
                    <a16:creationId xmlns:a16="http://schemas.microsoft.com/office/drawing/2014/main" id="{8082E762-933D-471B-AE0E-FB57C7D6874C}"/>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90" name="Group 89">
              <a:extLst>
                <a:ext uri="{FF2B5EF4-FFF2-40B4-BE49-F238E27FC236}">
                  <a16:creationId xmlns:a16="http://schemas.microsoft.com/office/drawing/2014/main" id="{DDAF3ECA-7713-4775-A688-72079458DD0B}"/>
                </a:ext>
              </a:extLst>
            </p:cNvPr>
            <p:cNvGrpSpPr/>
            <p:nvPr/>
          </p:nvGrpSpPr>
          <p:grpSpPr>
            <a:xfrm>
              <a:off x="1275510" y="6376964"/>
              <a:ext cx="508602" cy="151498"/>
              <a:chOff x="551886" y="4945335"/>
              <a:chExt cx="508602" cy="151498"/>
            </a:xfrm>
          </p:grpSpPr>
          <p:sp>
            <p:nvSpPr>
              <p:cNvPr id="95" name="Rectangle 94">
                <a:extLst>
                  <a:ext uri="{FF2B5EF4-FFF2-40B4-BE49-F238E27FC236}">
                    <a16:creationId xmlns:a16="http://schemas.microsoft.com/office/drawing/2014/main" id="{688DFC56-F5B1-4C6F-A276-47A1E825A8E8}"/>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96" name="Oval 95">
                <a:extLst>
                  <a:ext uri="{FF2B5EF4-FFF2-40B4-BE49-F238E27FC236}">
                    <a16:creationId xmlns:a16="http://schemas.microsoft.com/office/drawing/2014/main" id="{8F211C25-E17E-4873-A983-199B09C5C644}"/>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97" name="Straight Connector 96">
                <a:extLst>
                  <a:ext uri="{FF2B5EF4-FFF2-40B4-BE49-F238E27FC236}">
                    <a16:creationId xmlns:a16="http://schemas.microsoft.com/office/drawing/2014/main" id="{86DE5985-2A7B-439B-9AF3-4436653D651C}"/>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1CBC5D1B-2E84-45B1-B074-F637D659EADB}"/>
                </a:ext>
              </a:extLst>
            </p:cNvPr>
            <p:cNvGrpSpPr/>
            <p:nvPr/>
          </p:nvGrpSpPr>
          <p:grpSpPr>
            <a:xfrm>
              <a:off x="1275510" y="6072184"/>
              <a:ext cx="508602" cy="151498"/>
              <a:chOff x="551886" y="4945335"/>
              <a:chExt cx="508602" cy="151498"/>
            </a:xfrm>
          </p:grpSpPr>
          <p:sp>
            <p:nvSpPr>
              <p:cNvPr id="92" name="Rectangle 91">
                <a:extLst>
                  <a:ext uri="{FF2B5EF4-FFF2-40B4-BE49-F238E27FC236}">
                    <a16:creationId xmlns:a16="http://schemas.microsoft.com/office/drawing/2014/main" id="{DA1BD570-3F56-4655-AD78-113DC62EC177}"/>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93" name="Oval 92">
                <a:extLst>
                  <a:ext uri="{FF2B5EF4-FFF2-40B4-BE49-F238E27FC236}">
                    <a16:creationId xmlns:a16="http://schemas.microsoft.com/office/drawing/2014/main" id="{B83FDAA5-9071-4CAD-AE44-37772ABF2CDC}"/>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94" name="Straight Connector 93">
                <a:extLst>
                  <a:ext uri="{FF2B5EF4-FFF2-40B4-BE49-F238E27FC236}">
                    <a16:creationId xmlns:a16="http://schemas.microsoft.com/office/drawing/2014/main" id="{26C84037-AA32-4253-B324-EBE674CCA021}"/>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102" name="Group 101">
            <a:extLst>
              <a:ext uri="{FF2B5EF4-FFF2-40B4-BE49-F238E27FC236}">
                <a16:creationId xmlns:a16="http://schemas.microsoft.com/office/drawing/2014/main" id="{73F1E618-ED79-4E08-8167-536012D1D89F}"/>
              </a:ext>
            </a:extLst>
          </p:cNvPr>
          <p:cNvGrpSpPr/>
          <p:nvPr/>
        </p:nvGrpSpPr>
        <p:grpSpPr>
          <a:xfrm>
            <a:off x="7110192" y="3221771"/>
            <a:ext cx="549222" cy="424360"/>
            <a:chOff x="7203621" y="2226683"/>
            <a:chExt cx="482317" cy="372664"/>
          </a:xfrm>
        </p:grpSpPr>
        <p:grpSp>
          <p:nvGrpSpPr>
            <p:cNvPr id="105" name="Group 104">
              <a:extLst>
                <a:ext uri="{FF2B5EF4-FFF2-40B4-BE49-F238E27FC236}">
                  <a16:creationId xmlns:a16="http://schemas.microsoft.com/office/drawing/2014/main" id="{C97D68C7-6B01-4D87-A18E-1A35E0C50FE9}"/>
                </a:ext>
              </a:extLst>
            </p:cNvPr>
            <p:cNvGrpSpPr/>
            <p:nvPr/>
          </p:nvGrpSpPr>
          <p:grpSpPr>
            <a:xfrm>
              <a:off x="7203621" y="2226683"/>
              <a:ext cx="482317" cy="372664"/>
              <a:chOff x="2107244" y="1575258"/>
              <a:chExt cx="310993" cy="343365"/>
            </a:xfrm>
            <a:noFill/>
          </p:grpSpPr>
          <p:sp>
            <p:nvSpPr>
              <p:cNvPr id="110" name="Rectangle 9">
                <a:extLst>
                  <a:ext uri="{FF2B5EF4-FFF2-40B4-BE49-F238E27FC236}">
                    <a16:creationId xmlns:a16="http://schemas.microsoft.com/office/drawing/2014/main" id="{384C8EB1-2B62-4E4C-BFA5-B25DD08DB427}"/>
                  </a:ext>
                </a:extLst>
              </p:cNvPr>
              <p:cNvSpPr>
                <a:spLocks noChangeArrowheads="1"/>
              </p:cNvSpPr>
              <p:nvPr/>
            </p:nvSpPr>
            <p:spPr bwMode="auto">
              <a:xfrm>
                <a:off x="2107244" y="1575258"/>
                <a:ext cx="310993" cy="343365"/>
              </a:xfrm>
              <a:prstGeom prst="rect">
                <a:avLst/>
              </a:prstGeom>
              <a:solidFill>
                <a:srgbClr val="FFFFFF"/>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111" name="Line 10">
                <a:extLst>
                  <a:ext uri="{FF2B5EF4-FFF2-40B4-BE49-F238E27FC236}">
                    <a16:creationId xmlns:a16="http://schemas.microsoft.com/office/drawing/2014/main" id="{BD1F9008-30ED-46DC-AD78-070EB8A526C4}"/>
                  </a:ext>
                </a:extLst>
              </p:cNvPr>
              <p:cNvSpPr>
                <a:spLocks noChangeShapeType="1"/>
              </p:cNvSpPr>
              <p:nvPr/>
            </p:nvSpPr>
            <p:spPr bwMode="auto">
              <a:xfrm flipH="1">
                <a:off x="2107244" y="1647026"/>
                <a:ext cx="310993" cy="0"/>
              </a:xfrm>
              <a:prstGeom prst="line">
                <a:avLst/>
              </a:prstGeom>
              <a:grp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grpSp>
        <p:grpSp>
          <p:nvGrpSpPr>
            <p:cNvPr id="106" name="Group 105">
              <a:extLst>
                <a:ext uri="{FF2B5EF4-FFF2-40B4-BE49-F238E27FC236}">
                  <a16:creationId xmlns:a16="http://schemas.microsoft.com/office/drawing/2014/main" id="{E5E947FC-93BB-4A3A-A404-D5AD0346416C}"/>
                </a:ext>
              </a:extLst>
            </p:cNvPr>
            <p:cNvGrpSpPr/>
            <p:nvPr/>
          </p:nvGrpSpPr>
          <p:grpSpPr>
            <a:xfrm>
              <a:off x="7543900" y="2252646"/>
              <a:ext cx="103855" cy="25964"/>
              <a:chOff x="2287367" y="1599181"/>
              <a:chExt cx="95690" cy="23923"/>
            </a:xfrm>
            <a:noFill/>
          </p:grpSpPr>
          <p:sp>
            <p:nvSpPr>
              <p:cNvPr id="107" name="Oval 11">
                <a:extLst>
                  <a:ext uri="{FF2B5EF4-FFF2-40B4-BE49-F238E27FC236}">
                    <a16:creationId xmlns:a16="http://schemas.microsoft.com/office/drawing/2014/main" id="{CF4CC08C-0529-4AB6-83BD-85AC8316C0CB}"/>
                  </a:ext>
                </a:extLst>
              </p:cNvPr>
              <p:cNvSpPr>
                <a:spLocks noChangeArrowheads="1"/>
              </p:cNvSpPr>
              <p:nvPr/>
            </p:nvSpPr>
            <p:spPr bwMode="auto">
              <a:xfrm>
                <a:off x="2287367" y="1599181"/>
                <a:ext cx="23923" cy="23923"/>
              </a:xfrm>
              <a:prstGeom prst="ellipse">
                <a:avLst/>
              </a:prstGeom>
              <a:grpFill/>
              <a:ln w="12700">
                <a:solidFill>
                  <a:schemeClr val="tx2"/>
                </a:solid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108" name="Oval 12">
                <a:extLst>
                  <a:ext uri="{FF2B5EF4-FFF2-40B4-BE49-F238E27FC236}">
                    <a16:creationId xmlns:a16="http://schemas.microsoft.com/office/drawing/2014/main" id="{36935FAC-CB42-497B-AD47-3021E285227D}"/>
                  </a:ext>
                </a:extLst>
              </p:cNvPr>
              <p:cNvSpPr>
                <a:spLocks noChangeArrowheads="1"/>
              </p:cNvSpPr>
              <p:nvPr/>
            </p:nvSpPr>
            <p:spPr bwMode="auto">
              <a:xfrm>
                <a:off x="2323908" y="1599181"/>
                <a:ext cx="23923" cy="23923"/>
              </a:xfrm>
              <a:prstGeom prst="ellipse">
                <a:avLst/>
              </a:prstGeom>
              <a:grpFill/>
              <a:ln w="12700">
                <a:solidFill>
                  <a:schemeClr val="tx2"/>
                </a:solid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109" name="Oval 13">
                <a:extLst>
                  <a:ext uri="{FF2B5EF4-FFF2-40B4-BE49-F238E27FC236}">
                    <a16:creationId xmlns:a16="http://schemas.microsoft.com/office/drawing/2014/main" id="{D5D839E5-8BA5-4B88-BEC7-D28654D6172F}"/>
                  </a:ext>
                </a:extLst>
              </p:cNvPr>
              <p:cNvSpPr>
                <a:spLocks noChangeArrowheads="1"/>
              </p:cNvSpPr>
              <p:nvPr/>
            </p:nvSpPr>
            <p:spPr bwMode="auto">
              <a:xfrm>
                <a:off x="2359134" y="1599181"/>
                <a:ext cx="23923" cy="23923"/>
              </a:xfrm>
              <a:prstGeom prst="ellipse">
                <a:avLst/>
              </a:prstGeom>
              <a:grpFill/>
              <a:ln w="12700">
                <a:solidFill>
                  <a:schemeClr val="tx2"/>
                </a:solid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grpSp>
      </p:grpSp>
      <p:sp>
        <p:nvSpPr>
          <p:cNvPr id="4" name="Left Brace 3">
            <a:extLst>
              <a:ext uri="{FF2B5EF4-FFF2-40B4-BE49-F238E27FC236}">
                <a16:creationId xmlns:a16="http://schemas.microsoft.com/office/drawing/2014/main" id="{2A42A844-24B3-4120-8C37-7AC7E0DFB952}"/>
              </a:ext>
            </a:extLst>
          </p:cNvPr>
          <p:cNvSpPr/>
          <p:nvPr/>
        </p:nvSpPr>
        <p:spPr>
          <a:xfrm>
            <a:off x="9459100" y="2026275"/>
            <a:ext cx="226454" cy="2797444"/>
          </a:xfrm>
          <a:prstGeom prst="leftBrace">
            <a:avLst/>
          </a:prstGeom>
          <a:ln w="19050">
            <a:solidFill>
              <a:schemeClr val="bg1">
                <a:lumMod val="50000"/>
              </a:schemeClr>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1" name="Picture 60">
            <a:extLst>
              <a:ext uri="{FF2B5EF4-FFF2-40B4-BE49-F238E27FC236}">
                <a16:creationId xmlns:a16="http://schemas.microsoft.com/office/drawing/2014/main" id="{4D5CD279-44D2-4682-9AB4-0DA8BCC7EBB8}"/>
              </a:ext>
            </a:extLst>
          </p:cNvPr>
          <p:cNvPicPr>
            <a:picLocks noChangeAspect="1"/>
          </p:cNvPicPr>
          <p:nvPr/>
        </p:nvPicPr>
        <p:blipFill>
          <a:blip r:embed="rId3"/>
          <a:stretch>
            <a:fillRect/>
          </a:stretch>
        </p:blipFill>
        <p:spPr>
          <a:xfrm>
            <a:off x="449702" y="3993424"/>
            <a:ext cx="4788503" cy="2574212"/>
          </a:xfrm>
          <a:prstGeom prst="rect">
            <a:avLst/>
          </a:prstGeom>
        </p:spPr>
      </p:pic>
    </p:spTree>
    <p:extLst>
      <p:ext uri="{BB962C8B-B14F-4D97-AF65-F5344CB8AC3E}">
        <p14:creationId xmlns:p14="http://schemas.microsoft.com/office/powerpoint/2010/main" val="253133966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10869C-EAF3-41A5-BB55-3364A889C18A}"/>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Query Fan-Out</a:t>
            </a:r>
          </a:p>
        </p:txBody>
      </p:sp>
      <p:sp>
        <p:nvSpPr>
          <p:cNvPr id="5" name="Text Placeholder 4">
            <a:extLst>
              <a:ext uri="{FF2B5EF4-FFF2-40B4-BE49-F238E27FC236}">
                <a16:creationId xmlns:a16="http://schemas.microsoft.com/office/drawing/2014/main" id="{475BB747-8DD2-4842-81BB-D867188267A9}"/>
              </a:ext>
            </a:extLst>
          </p:cNvPr>
          <p:cNvSpPr>
            <a:spLocks noGrp="1"/>
          </p:cNvSpPr>
          <p:nvPr>
            <p:ph type="body" sz="quarter" idx="11"/>
          </p:nvPr>
        </p:nvSpPr>
        <p:spPr>
          <a:xfrm>
            <a:off x="269874" y="1584156"/>
            <a:ext cx="5934746" cy="1723549"/>
          </a:xfrm>
        </p:spPr>
        <p:txBody>
          <a:bodyPr>
            <a:normAutofit/>
          </a:bodyPr>
          <a:lstStyle/>
          <a:p>
            <a:pPr lvl="0"/>
            <a:r>
              <a:rPr lang="en-US" sz="1600" dirty="0">
                <a:solidFill>
                  <a:schemeClr val="tx1"/>
                </a:solidFill>
              </a:rPr>
              <a:t>Concurrency And Fan-out Queries</a:t>
            </a:r>
          </a:p>
          <a:p>
            <a:r>
              <a:rPr lang="en-US" sz="1600" dirty="0">
                <a:solidFill>
                  <a:srgbClr val="505050"/>
                </a:solidFill>
              </a:rPr>
              <a:t>&gt;10,000</a:t>
            </a:r>
            <a:r>
              <a:rPr lang="en-US" sz="1600" b="0" dirty="0">
                <a:solidFill>
                  <a:srgbClr val="505050"/>
                </a:solidFill>
              </a:rPr>
              <a:t> fan-out queries in a second can leave all partitions hot</a:t>
            </a:r>
          </a:p>
          <a:p>
            <a:r>
              <a:rPr lang="en-US" sz="1600" dirty="0"/>
              <a:t>Example: </a:t>
            </a:r>
            <a:r>
              <a:rPr lang="en-US" sz="1600" b="0" dirty="0">
                <a:solidFill>
                  <a:srgbClr val="505050"/>
                </a:solidFill>
              </a:rPr>
              <a:t>Query on a vehicle database, partitioned by model name, where the query is filtering by year without </a:t>
            </a:r>
            <a:r>
              <a:rPr lang="en-US" sz="1600" dirty="0">
                <a:solidFill>
                  <a:srgbClr val="505050"/>
                </a:solidFill>
              </a:rPr>
              <a:t>filtering to only include relevant partitions</a:t>
            </a:r>
            <a:r>
              <a:rPr lang="en-US" sz="1600" b="0" dirty="0">
                <a:solidFill>
                  <a:srgbClr val="505050"/>
                </a:solidFill>
              </a:rPr>
              <a:t>.</a:t>
            </a:r>
          </a:p>
        </p:txBody>
      </p:sp>
      <p:sp>
        <p:nvSpPr>
          <p:cNvPr id="3" name="TextBox 2">
            <a:extLst>
              <a:ext uri="{FF2B5EF4-FFF2-40B4-BE49-F238E27FC236}">
                <a16:creationId xmlns:a16="http://schemas.microsoft.com/office/drawing/2014/main" id="{5B452970-46BD-4E5B-BBC0-D8D35D275AA9}"/>
              </a:ext>
            </a:extLst>
          </p:cNvPr>
          <p:cNvSpPr txBox="1"/>
          <p:nvPr/>
        </p:nvSpPr>
        <p:spPr>
          <a:xfrm>
            <a:off x="269874" y="3558430"/>
            <a:ext cx="575468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latin typeface="Arial" panose="020B0604020202020204" pitchFamily="34" charset="0"/>
              </a:rPr>
              <a:t>SELECT * FROM car a WHERE </a:t>
            </a:r>
            <a:r>
              <a:rPr lang="en-US" sz="1400" dirty="0" err="1">
                <a:gradFill>
                  <a:gsLst>
                    <a:gs pos="2917">
                      <a:schemeClr val="tx1"/>
                    </a:gs>
                    <a:gs pos="30000">
                      <a:schemeClr val="tx1"/>
                    </a:gs>
                  </a:gsLst>
                  <a:lin ang="5400000" scaled="0"/>
                </a:gradFill>
                <a:latin typeface="Arial" panose="020B0604020202020204" pitchFamily="34" charset="0"/>
              </a:rPr>
              <a:t>a.year</a:t>
            </a:r>
            <a:r>
              <a:rPr lang="en-US" sz="1400" dirty="0">
                <a:gradFill>
                  <a:gsLst>
                    <a:gs pos="2917">
                      <a:schemeClr val="tx1"/>
                    </a:gs>
                    <a:gs pos="30000">
                      <a:schemeClr val="tx1"/>
                    </a:gs>
                  </a:gsLst>
                  <a:lin ang="5400000" scaled="0"/>
                </a:gradFill>
                <a:latin typeface="Arial" panose="020B0604020202020204" pitchFamily="34" charset="0"/>
              </a:rPr>
              <a:t> = “2015”</a:t>
            </a:r>
          </a:p>
        </p:txBody>
      </p:sp>
      <p:sp>
        <p:nvSpPr>
          <p:cNvPr id="34" name="TextBox 33">
            <a:extLst>
              <a:ext uri="{FF2B5EF4-FFF2-40B4-BE49-F238E27FC236}">
                <a16:creationId xmlns:a16="http://schemas.microsoft.com/office/drawing/2014/main" id="{059202B7-60E1-4766-A252-1EC0C97D3079}"/>
              </a:ext>
            </a:extLst>
          </p:cNvPr>
          <p:cNvSpPr txBox="1"/>
          <p:nvPr/>
        </p:nvSpPr>
        <p:spPr>
          <a:xfrm>
            <a:off x="269874" y="4998949"/>
            <a:ext cx="575468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latin typeface="Arial" panose="020B0604020202020204" pitchFamily="34" charset="0"/>
              </a:rPr>
              <a:t>SELECT * FROM car a WHERE </a:t>
            </a:r>
            <a:r>
              <a:rPr lang="en-US" sz="1400" dirty="0" err="1">
                <a:gradFill>
                  <a:gsLst>
                    <a:gs pos="2917">
                      <a:schemeClr val="tx1"/>
                    </a:gs>
                    <a:gs pos="30000">
                      <a:schemeClr val="tx1"/>
                    </a:gs>
                  </a:gsLst>
                  <a:lin ang="5400000" scaled="0"/>
                </a:gradFill>
                <a:latin typeface="Arial" panose="020B0604020202020204" pitchFamily="34" charset="0"/>
              </a:rPr>
              <a:t>a.year</a:t>
            </a:r>
            <a:r>
              <a:rPr lang="en-US" sz="1400" dirty="0">
                <a:gradFill>
                  <a:gsLst>
                    <a:gs pos="2917">
                      <a:schemeClr val="tx1"/>
                    </a:gs>
                    <a:gs pos="30000">
                      <a:schemeClr val="tx1"/>
                    </a:gs>
                  </a:gsLst>
                  <a:lin ang="5400000" scaled="0"/>
                </a:gradFill>
                <a:latin typeface="Arial" panose="020B0604020202020204" pitchFamily="34" charset="0"/>
              </a:rPr>
              <a:t> = “2016”</a:t>
            </a:r>
          </a:p>
        </p:txBody>
      </p:sp>
      <p:cxnSp>
        <p:nvCxnSpPr>
          <p:cNvPr id="36" name="Straight Arrow Connector 35">
            <a:extLst>
              <a:ext uri="{FF2B5EF4-FFF2-40B4-BE49-F238E27FC236}">
                <a16:creationId xmlns:a16="http://schemas.microsoft.com/office/drawing/2014/main" id="{8E0954A9-A06F-42EB-AD19-0E93BB513180}"/>
              </a:ext>
            </a:extLst>
          </p:cNvPr>
          <p:cNvCxnSpPr>
            <a:stCxn id="3" idx="2"/>
            <a:endCxn id="34" idx="0"/>
          </p:cNvCxnSpPr>
          <p:nvPr/>
        </p:nvCxnSpPr>
        <p:spPr>
          <a:xfrm>
            <a:off x="3147216" y="4047795"/>
            <a:ext cx="0" cy="951154"/>
          </a:xfrm>
          <a:prstGeom prst="straightConnector1">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06A1F868-850C-42EB-92F7-6339DEFF75AE}"/>
              </a:ext>
            </a:extLst>
          </p:cNvPr>
          <p:cNvSpPr txBox="1"/>
          <p:nvPr/>
        </p:nvSpPr>
        <p:spPr>
          <a:xfrm>
            <a:off x="2315815" y="4371022"/>
            <a:ext cx="1662802" cy="304699"/>
          </a:xfrm>
          <a:prstGeom prst="rect">
            <a:avLst/>
          </a:prstGeom>
          <a:solidFill>
            <a:srgbClr val="F3F3F3"/>
          </a:solidFill>
        </p:spPr>
        <p:txBody>
          <a:bodyPr wrap="square" lIns="0" tIns="0" rIns="0" bIns="0" rtlCol="0">
            <a:spAutoFit/>
          </a:bodyPr>
          <a:lstStyle/>
          <a:p>
            <a:pPr algn="ctr">
              <a:lnSpc>
                <a:spcPct val="90000"/>
              </a:lnSpc>
              <a:spcAft>
                <a:spcPts val="600"/>
              </a:spcAft>
            </a:pPr>
            <a:r>
              <a:rPr lang="en-US" sz="1100" dirty="0">
                <a:gradFill>
                  <a:gsLst>
                    <a:gs pos="2917">
                      <a:schemeClr val="tx1"/>
                    </a:gs>
                    <a:gs pos="30000">
                      <a:schemeClr val="tx1"/>
                    </a:gs>
                  </a:gsLst>
                  <a:lin ang="5400000" scaled="0"/>
                </a:gradFill>
                <a:latin typeface="Arial" panose="020B0604020202020204" pitchFamily="34" charset="0"/>
              </a:rPr>
              <a:t>&gt;10,000 more queries</a:t>
            </a:r>
            <a:br>
              <a:rPr lang="en-US" sz="1100" dirty="0">
                <a:gradFill>
                  <a:gsLst>
                    <a:gs pos="2917">
                      <a:schemeClr val="tx1"/>
                    </a:gs>
                    <a:gs pos="30000">
                      <a:schemeClr val="tx1"/>
                    </a:gs>
                  </a:gsLst>
                  <a:lin ang="5400000" scaled="0"/>
                </a:gradFill>
                <a:latin typeface="Arial" panose="020B0604020202020204" pitchFamily="34" charset="0"/>
              </a:rPr>
            </a:br>
            <a:r>
              <a:rPr lang="en-US" sz="1100" dirty="0">
                <a:gradFill>
                  <a:gsLst>
                    <a:gs pos="2917">
                      <a:schemeClr val="tx1"/>
                    </a:gs>
                    <a:gs pos="30000">
                      <a:schemeClr val="tx1"/>
                    </a:gs>
                  </a:gsLst>
                  <a:lin ang="5400000" scaled="0"/>
                </a:gradFill>
                <a:latin typeface="Arial" panose="020B0604020202020204" pitchFamily="34" charset="0"/>
              </a:rPr>
              <a:t>per second</a:t>
            </a:r>
          </a:p>
        </p:txBody>
      </p:sp>
      <p:sp>
        <p:nvSpPr>
          <p:cNvPr id="38" name="speech_2">
            <a:extLst>
              <a:ext uri="{FF2B5EF4-FFF2-40B4-BE49-F238E27FC236}">
                <a16:creationId xmlns:a16="http://schemas.microsoft.com/office/drawing/2014/main" id="{5346BCDA-1A1F-41B0-A8C5-9B3F77C46948}"/>
              </a:ext>
            </a:extLst>
          </p:cNvPr>
          <p:cNvSpPr>
            <a:spLocks noChangeAspect="1" noEditPoints="1"/>
          </p:cNvSpPr>
          <p:nvPr/>
        </p:nvSpPr>
        <p:spPr bwMode="auto">
          <a:xfrm rot="5400000" flipH="1">
            <a:off x="10434610" y="2057232"/>
            <a:ext cx="1053072" cy="1712832"/>
          </a:xfrm>
          <a:custGeom>
            <a:avLst/>
            <a:gdLst>
              <a:gd name="T0" fmla="*/ 122 w 215"/>
              <a:gd name="T1" fmla="*/ 145 h 191"/>
              <a:gd name="T2" fmla="*/ 76 w 215"/>
              <a:gd name="T3" fmla="*/ 145 h 191"/>
              <a:gd name="T4" fmla="*/ 31 w 215"/>
              <a:gd name="T5" fmla="*/ 191 h 191"/>
              <a:gd name="T6" fmla="*/ 31 w 215"/>
              <a:gd name="T7" fmla="*/ 145 h 191"/>
              <a:gd name="T8" fmla="*/ 0 w 215"/>
              <a:gd name="T9" fmla="*/ 145 h 191"/>
              <a:gd name="T10" fmla="*/ 0 w 215"/>
              <a:gd name="T11" fmla="*/ 0 h 191"/>
              <a:gd name="T12" fmla="*/ 215 w 215"/>
              <a:gd name="T13" fmla="*/ 0 h 191"/>
              <a:gd name="T14" fmla="*/ 215 w 215"/>
              <a:gd name="T15" fmla="*/ 120 h 191"/>
              <a:gd name="T16" fmla="*/ 122 w 215"/>
              <a:gd name="T17" fmla="*/ 145 h 191"/>
              <a:gd name="T18" fmla="*/ 122 w 215"/>
              <a:gd name="T19" fmla="*/ 145 h 191"/>
              <a:gd name="T20" fmla="*/ 122 w 215"/>
              <a:gd name="T21" fmla="*/ 145 h 191"/>
              <a:gd name="T22" fmla="*/ 215 w 215"/>
              <a:gd name="T23" fmla="*/ 145 h 191"/>
              <a:gd name="T24" fmla="*/ 215 w 215"/>
              <a:gd name="T25" fmla="*/ 12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5" h="191">
                <a:moveTo>
                  <a:pt x="122" y="145"/>
                </a:moveTo>
                <a:lnTo>
                  <a:pt x="76" y="145"/>
                </a:lnTo>
                <a:lnTo>
                  <a:pt x="31" y="191"/>
                </a:lnTo>
                <a:lnTo>
                  <a:pt x="31" y="145"/>
                </a:lnTo>
                <a:lnTo>
                  <a:pt x="0" y="145"/>
                </a:lnTo>
                <a:lnTo>
                  <a:pt x="0" y="0"/>
                </a:lnTo>
                <a:lnTo>
                  <a:pt x="215" y="0"/>
                </a:lnTo>
                <a:lnTo>
                  <a:pt x="215" y="120"/>
                </a:lnTo>
                <a:moveTo>
                  <a:pt x="122" y="145"/>
                </a:moveTo>
                <a:lnTo>
                  <a:pt x="122" y="145"/>
                </a:lnTo>
                <a:moveTo>
                  <a:pt x="122" y="145"/>
                </a:moveTo>
                <a:lnTo>
                  <a:pt x="215" y="145"/>
                </a:lnTo>
                <a:lnTo>
                  <a:pt x="215" y="120"/>
                </a:lnTo>
              </a:path>
            </a:pathLst>
          </a:custGeom>
          <a:noFill/>
          <a:ln w="1270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vert270" wrap="square" lIns="91440" tIns="91440" rIns="91440" bIns="548640" numCol="1" anchor="ctr" anchorCtr="0" compatLnSpc="1">
            <a:prstTxWarp prst="textNoShape">
              <a:avLst/>
            </a:prstTxWarp>
          </a:bodyPr>
          <a:lstStyle/>
          <a:p>
            <a:pPr algn="ctr"/>
            <a:r>
              <a:rPr lang="en-US" sz="1200">
                <a:gradFill>
                  <a:gsLst>
                    <a:gs pos="0">
                      <a:srgbClr val="505050"/>
                    </a:gs>
                    <a:gs pos="100000">
                      <a:srgbClr val="505050"/>
                    </a:gs>
                  </a:gsLst>
                </a:gradFill>
              </a:rPr>
              <a:t>10,000 queries per second checking this partition</a:t>
            </a:r>
          </a:p>
        </p:txBody>
      </p:sp>
      <p:sp>
        <p:nvSpPr>
          <p:cNvPr id="39" name="speech_2">
            <a:extLst>
              <a:ext uri="{FF2B5EF4-FFF2-40B4-BE49-F238E27FC236}">
                <a16:creationId xmlns:a16="http://schemas.microsoft.com/office/drawing/2014/main" id="{97F33775-5245-47E2-83BF-62AA3FF92CA8}"/>
              </a:ext>
            </a:extLst>
          </p:cNvPr>
          <p:cNvSpPr>
            <a:spLocks noChangeAspect="1" noEditPoints="1"/>
          </p:cNvSpPr>
          <p:nvPr/>
        </p:nvSpPr>
        <p:spPr bwMode="auto">
          <a:xfrm rot="5400000" flipH="1">
            <a:off x="10434610" y="3291888"/>
            <a:ext cx="1053072" cy="1712832"/>
          </a:xfrm>
          <a:custGeom>
            <a:avLst/>
            <a:gdLst>
              <a:gd name="T0" fmla="*/ 122 w 215"/>
              <a:gd name="T1" fmla="*/ 145 h 191"/>
              <a:gd name="T2" fmla="*/ 76 w 215"/>
              <a:gd name="T3" fmla="*/ 145 h 191"/>
              <a:gd name="T4" fmla="*/ 31 w 215"/>
              <a:gd name="T5" fmla="*/ 191 h 191"/>
              <a:gd name="T6" fmla="*/ 31 w 215"/>
              <a:gd name="T7" fmla="*/ 145 h 191"/>
              <a:gd name="T8" fmla="*/ 0 w 215"/>
              <a:gd name="T9" fmla="*/ 145 h 191"/>
              <a:gd name="T10" fmla="*/ 0 w 215"/>
              <a:gd name="T11" fmla="*/ 0 h 191"/>
              <a:gd name="T12" fmla="*/ 215 w 215"/>
              <a:gd name="T13" fmla="*/ 0 h 191"/>
              <a:gd name="T14" fmla="*/ 215 w 215"/>
              <a:gd name="T15" fmla="*/ 120 h 191"/>
              <a:gd name="T16" fmla="*/ 122 w 215"/>
              <a:gd name="T17" fmla="*/ 145 h 191"/>
              <a:gd name="T18" fmla="*/ 122 w 215"/>
              <a:gd name="T19" fmla="*/ 145 h 191"/>
              <a:gd name="T20" fmla="*/ 122 w 215"/>
              <a:gd name="T21" fmla="*/ 145 h 191"/>
              <a:gd name="T22" fmla="*/ 215 w 215"/>
              <a:gd name="T23" fmla="*/ 145 h 191"/>
              <a:gd name="T24" fmla="*/ 215 w 215"/>
              <a:gd name="T25" fmla="*/ 12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5" h="191">
                <a:moveTo>
                  <a:pt x="122" y="145"/>
                </a:moveTo>
                <a:lnTo>
                  <a:pt x="76" y="145"/>
                </a:lnTo>
                <a:lnTo>
                  <a:pt x="31" y="191"/>
                </a:lnTo>
                <a:lnTo>
                  <a:pt x="31" y="145"/>
                </a:lnTo>
                <a:lnTo>
                  <a:pt x="0" y="145"/>
                </a:lnTo>
                <a:lnTo>
                  <a:pt x="0" y="0"/>
                </a:lnTo>
                <a:lnTo>
                  <a:pt x="215" y="0"/>
                </a:lnTo>
                <a:lnTo>
                  <a:pt x="215" y="120"/>
                </a:lnTo>
                <a:moveTo>
                  <a:pt x="122" y="145"/>
                </a:moveTo>
                <a:lnTo>
                  <a:pt x="122" y="145"/>
                </a:lnTo>
                <a:moveTo>
                  <a:pt x="122" y="145"/>
                </a:moveTo>
                <a:lnTo>
                  <a:pt x="215" y="145"/>
                </a:lnTo>
                <a:lnTo>
                  <a:pt x="215" y="120"/>
                </a:lnTo>
              </a:path>
            </a:pathLst>
          </a:custGeom>
          <a:noFill/>
          <a:ln w="1270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vert270" wrap="square" lIns="91440" tIns="91440" rIns="91440" bIns="548640" numCol="1" anchor="ctr" anchorCtr="0" compatLnSpc="1">
            <a:prstTxWarp prst="textNoShape">
              <a:avLst/>
            </a:prstTxWarp>
          </a:bodyPr>
          <a:lstStyle/>
          <a:p>
            <a:pPr algn="ctr"/>
            <a:r>
              <a:rPr lang="en-US" sz="1200">
                <a:gradFill>
                  <a:gsLst>
                    <a:gs pos="0">
                      <a:srgbClr val="505050"/>
                    </a:gs>
                    <a:gs pos="100000">
                      <a:srgbClr val="505050"/>
                    </a:gs>
                  </a:gsLst>
                </a:gradFill>
              </a:rPr>
              <a:t>10,000 queries per second checking this partition</a:t>
            </a:r>
          </a:p>
        </p:txBody>
      </p:sp>
      <p:sp>
        <p:nvSpPr>
          <p:cNvPr id="40" name="speech_2">
            <a:extLst>
              <a:ext uri="{FF2B5EF4-FFF2-40B4-BE49-F238E27FC236}">
                <a16:creationId xmlns:a16="http://schemas.microsoft.com/office/drawing/2014/main" id="{870F1FE2-E304-4A4F-BA4E-8611D0F53F2A}"/>
              </a:ext>
            </a:extLst>
          </p:cNvPr>
          <p:cNvSpPr>
            <a:spLocks noChangeAspect="1" noEditPoints="1"/>
          </p:cNvSpPr>
          <p:nvPr/>
        </p:nvSpPr>
        <p:spPr bwMode="auto">
          <a:xfrm rot="5400000" flipH="1">
            <a:off x="10434610" y="4526544"/>
            <a:ext cx="1053072" cy="1712832"/>
          </a:xfrm>
          <a:custGeom>
            <a:avLst/>
            <a:gdLst>
              <a:gd name="T0" fmla="*/ 122 w 215"/>
              <a:gd name="T1" fmla="*/ 145 h 191"/>
              <a:gd name="T2" fmla="*/ 76 w 215"/>
              <a:gd name="T3" fmla="*/ 145 h 191"/>
              <a:gd name="T4" fmla="*/ 31 w 215"/>
              <a:gd name="T5" fmla="*/ 191 h 191"/>
              <a:gd name="T6" fmla="*/ 31 w 215"/>
              <a:gd name="T7" fmla="*/ 145 h 191"/>
              <a:gd name="T8" fmla="*/ 0 w 215"/>
              <a:gd name="T9" fmla="*/ 145 h 191"/>
              <a:gd name="T10" fmla="*/ 0 w 215"/>
              <a:gd name="T11" fmla="*/ 0 h 191"/>
              <a:gd name="T12" fmla="*/ 215 w 215"/>
              <a:gd name="T13" fmla="*/ 0 h 191"/>
              <a:gd name="T14" fmla="*/ 215 w 215"/>
              <a:gd name="T15" fmla="*/ 120 h 191"/>
              <a:gd name="T16" fmla="*/ 122 w 215"/>
              <a:gd name="T17" fmla="*/ 145 h 191"/>
              <a:gd name="T18" fmla="*/ 122 w 215"/>
              <a:gd name="T19" fmla="*/ 145 h 191"/>
              <a:gd name="T20" fmla="*/ 122 w 215"/>
              <a:gd name="T21" fmla="*/ 145 h 191"/>
              <a:gd name="T22" fmla="*/ 215 w 215"/>
              <a:gd name="T23" fmla="*/ 145 h 191"/>
              <a:gd name="T24" fmla="*/ 215 w 215"/>
              <a:gd name="T25" fmla="*/ 12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5" h="191">
                <a:moveTo>
                  <a:pt x="122" y="145"/>
                </a:moveTo>
                <a:lnTo>
                  <a:pt x="76" y="145"/>
                </a:lnTo>
                <a:lnTo>
                  <a:pt x="31" y="191"/>
                </a:lnTo>
                <a:lnTo>
                  <a:pt x="31" y="145"/>
                </a:lnTo>
                <a:lnTo>
                  <a:pt x="0" y="145"/>
                </a:lnTo>
                <a:lnTo>
                  <a:pt x="0" y="0"/>
                </a:lnTo>
                <a:lnTo>
                  <a:pt x="215" y="0"/>
                </a:lnTo>
                <a:lnTo>
                  <a:pt x="215" y="120"/>
                </a:lnTo>
                <a:moveTo>
                  <a:pt x="122" y="145"/>
                </a:moveTo>
                <a:lnTo>
                  <a:pt x="122" y="145"/>
                </a:lnTo>
                <a:moveTo>
                  <a:pt x="122" y="145"/>
                </a:moveTo>
                <a:lnTo>
                  <a:pt x="215" y="145"/>
                </a:lnTo>
                <a:lnTo>
                  <a:pt x="215" y="120"/>
                </a:lnTo>
              </a:path>
            </a:pathLst>
          </a:custGeom>
          <a:noFill/>
          <a:ln w="1270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vert270" wrap="square" lIns="91440" tIns="91440" rIns="91440" bIns="548640" numCol="1" anchor="ctr" anchorCtr="0" compatLnSpc="1">
            <a:prstTxWarp prst="textNoShape">
              <a:avLst/>
            </a:prstTxWarp>
          </a:bodyPr>
          <a:lstStyle/>
          <a:p>
            <a:pPr algn="ctr"/>
            <a:r>
              <a:rPr lang="en-US" sz="1200">
                <a:gradFill>
                  <a:gsLst>
                    <a:gs pos="0">
                      <a:srgbClr val="505050"/>
                    </a:gs>
                    <a:gs pos="100000">
                      <a:srgbClr val="505050"/>
                    </a:gs>
                  </a:gsLst>
                </a:gradFill>
              </a:rPr>
              <a:t>10,000 queries per second checking this partition</a:t>
            </a:r>
          </a:p>
        </p:txBody>
      </p:sp>
      <p:sp>
        <p:nvSpPr>
          <p:cNvPr id="41" name="Speech Bubble: Rectangle with Corners Rounded 40">
            <a:extLst>
              <a:ext uri="{FF2B5EF4-FFF2-40B4-BE49-F238E27FC236}">
                <a16:creationId xmlns:a16="http://schemas.microsoft.com/office/drawing/2014/main" id="{E7AB4FF2-53AC-4A8A-857A-208741F618CA}"/>
              </a:ext>
            </a:extLst>
          </p:cNvPr>
          <p:cNvSpPr/>
          <p:nvPr/>
        </p:nvSpPr>
        <p:spPr bwMode="auto">
          <a:xfrm>
            <a:off x="8396746" y="1531329"/>
            <a:ext cx="1312143" cy="797209"/>
          </a:xfrm>
          <a:prstGeom prst="wedgeRoundRectCallout">
            <a:avLst/>
          </a:prstGeom>
          <a:no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ysClr val="windowText" lastClr="000000"/>
                </a:solidFill>
                <a:ea typeface="Segoe UI" pitchFamily="34" charset="0"/>
                <a:cs typeface="Arial" panose="020B0604020202020204" pitchFamily="34" charset="0"/>
              </a:rPr>
              <a:t>All partitions are likely hot</a:t>
            </a:r>
          </a:p>
        </p:txBody>
      </p:sp>
      <p:grpSp>
        <p:nvGrpSpPr>
          <p:cNvPr id="106" name="Group 105">
            <a:extLst>
              <a:ext uri="{FF2B5EF4-FFF2-40B4-BE49-F238E27FC236}">
                <a16:creationId xmlns:a16="http://schemas.microsoft.com/office/drawing/2014/main" id="{D2DCDA0D-A87D-4CD1-AA48-761B9CBD05A8}"/>
              </a:ext>
            </a:extLst>
          </p:cNvPr>
          <p:cNvGrpSpPr/>
          <p:nvPr/>
        </p:nvGrpSpPr>
        <p:grpSpPr>
          <a:xfrm>
            <a:off x="6514538" y="2487978"/>
            <a:ext cx="3744037" cy="4000748"/>
            <a:chOff x="6514538" y="2487978"/>
            <a:chExt cx="3744037" cy="4000748"/>
          </a:xfrm>
        </p:grpSpPr>
        <p:sp>
          <p:nvSpPr>
            <p:cNvPr id="45" name="Rectangle 44">
              <a:extLst>
                <a:ext uri="{FF2B5EF4-FFF2-40B4-BE49-F238E27FC236}">
                  <a16:creationId xmlns:a16="http://schemas.microsoft.com/office/drawing/2014/main" id="{BC7415DC-86D4-4701-BC00-D16E202959E8}"/>
                </a:ext>
              </a:extLst>
            </p:cNvPr>
            <p:cNvSpPr/>
            <p:nvPr/>
          </p:nvSpPr>
          <p:spPr bwMode="auto">
            <a:xfrm>
              <a:off x="8052885" y="2487978"/>
              <a:ext cx="2205690" cy="4000748"/>
            </a:xfrm>
            <a:prstGeom prst="rect">
              <a:avLst/>
            </a:prstGeom>
            <a:noFill/>
            <a:ln>
              <a:solidFill>
                <a:schemeClr val="tx1">
                  <a:lumMod val="40000"/>
                  <a:lumOff val="6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nvGrpSpPr>
            <p:cNvPr id="46" name="Group 45">
              <a:extLst>
                <a:ext uri="{FF2B5EF4-FFF2-40B4-BE49-F238E27FC236}">
                  <a16:creationId xmlns:a16="http://schemas.microsoft.com/office/drawing/2014/main" id="{559972F2-7F29-4272-8931-997B62725673}"/>
                </a:ext>
              </a:extLst>
            </p:cNvPr>
            <p:cNvGrpSpPr>
              <a:grpSpLocks noChangeAspect="1"/>
            </p:cNvGrpSpPr>
            <p:nvPr/>
          </p:nvGrpSpPr>
          <p:grpSpPr>
            <a:xfrm>
              <a:off x="8296069" y="6051584"/>
              <a:ext cx="350654" cy="302239"/>
              <a:chOff x="9192685" y="1928657"/>
              <a:chExt cx="644698" cy="555680"/>
            </a:xfrm>
          </p:grpSpPr>
          <p:sp>
            <p:nvSpPr>
              <p:cNvPr id="47" name="Star: 4 Points 8">
                <a:extLst>
                  <a:ext uri="{FF2B5EF4-FFF2-40B4-BE49-F238E27FC236}">
                    <a16:creationId xmlns:a16="http://schemas.microsoft.com/office/drawing/2014/main" id="{B452449E-0DAF-4030-A73D-9E8224633A24}"/>
                  </a:ext>
                </a:extLst>
              </p:cNvPr>
              <p:cNvSpPr/>
              <p:nvPr/>
            </p:nvSpPr>
            <p:spPr bwMode="auto">
              <a:xfrm>
                <a:off x="9194898" y="1928657"/>
                <a:ext cx="180361" cy="180360"/>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48" name="Star: 4 Points 8">
                <a:extLst>
                  <a:ext uri="{FF2B5EF4-FFF2-40B4-BE49-F238E27FC236}">
                    <a16:creationId xmlns:a16="http://schemas.microsoft.com/office/drawing/2014/main" id="{0EB86539-F483-4DAC-8FAA-8F7472724997}"/>
                  </a:ext>
                </a:extLst>
              </p:cNvPr>
              <p:cNvSpPr/>
              <p:nvPr/>
            </p:nvSpPr>
            <p:spPr bwMode="auto">
              <a:xfrm>
                <a:off x="9678078" y="2401294"/>
                <a:ext cx="83044" cy="83043"/>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49" name="Oval 48">
                <a:extLst>
                  <a:ext uri="{FF2B5EF4-FFF2-40B4-BE49-F238E27FC236}">
                    <a16:creationId xmlns:a16="http://schemas.microsoft.com/office/drawing/2014/main" id="{238779C3-6E84-4291-A5B0-3DDBB0E57F53}"/>
                  </a:ext>
                </a:extLst>
              </p:cNvPr>
              <p:cNvSpPr/>
              <p:nvPr/>
            </p:nvSpPr>
            <p:spPr bwMode="auto">
              <a:xfrm>
                <a:off x="9310549" y="2033583"/>
                <a:ext cx="399213" cy="39921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0" name="Oval 9">
                <a:extLst>
                  <a:ext uri="{FF2B5EF4-FFF2-40B4-BE49-F238E27FC236}">
                    <a16:creationId xmlns:a16="http://schemas.microsoft.com/office/drawing/2014/main" id="{0CFB6EF4-D50D-4C7C-BEEA-486D1D5A7C60}"/>
                  </a:ext>
                </a:extLst>
              </p:cNvPr>
              <p:cNvSpPr/>
              <p:nvPr/>
            </p:nvSpPr>
            <p:spPr bwMode="auto">
              <a:xfrm rot="19667957">
                <a:off x="9192685" y="2144545"/>
                <a:ext cx="644698" cy="194050"/>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sp>
          <p:nvSpPr>
            <p:cNvPr id="51" name="Cylinder 513">
              <a:extLst>
                <a:ext uri="{FF2B5EF4-FFF2-40B4-BE49-F238E27FC236}">
                  <a16:creationId xmlns:a16="http://schemas.microsoft.com/office/drawing/2014/main" id="{37433D90-4303-4836-807A-83F61B8EF751}"/>
                </a:ext>
              </a:extLst>
            </p:cNvPr>
            <p:cNvSpPr/>
            <p:nvPr/>
          </p:nvSpPr>
          <p:spPr bwMode="auto">
            <a:xfrm>
              <a:off x="8139249" y="4210026"/>
              <a:ext cx="441854" cy="58048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2"/>
                </a:solidFill>
                <a:latin typeface="+mj-lt"/>
                <a:ea typeface="Segoe UI" pitchFamily="34" charset="0"/>
                <a:cs typeface="Arial" panose="020B0604020202020204" pitchFamily="34" charset="0"/>
              </a:endParaRPr>
            </a:p>
          </p:txBody>
        </p:sp>
        <p:cxnSp>
          <p:nvCxnSpPr>
            <p:cNvPr id="52" name="Straight Arrow Connector 51">
              <a:extLst>
                <a:ext uri="{FF2B5EF4-FFF2-40B4-BE49-F238E27FC236}">
                  <a16:creationId xmlns:a16="http://schemas.microsoft.com/office/drawing/2014/main" id="{17D6E443-D37C-4087-B288-53E294DCF940}"/>
                </a:ext>
              </a:extLst>
            </p:cNvPr>
            <p:cNvCxnSpPr>
              <a:cxnSpLocks/>
            </p:cNvCxnSpPr>
            <p:nvPr/>
          </p:nvCxnSpPr>
          <p:spPr>
            <a:xfrm>
              <a:off x="7260688" y="4488350"/>
              <a:ext cx="637459"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nvGrpSpPr>
            <p:cNvPr id="53" name="Group 52">
              <a:extLst>
                <a:ext uri="{FF2B5EF4-FFF2-40B4-BE49-F238E27FC236}">
                  <a16:creationId xmlns:a16="http://schemas.microsoft.com/office/drawing/2014/main" id="{8E2ED9E6-5F23-4F47-B94F-7D611504EC3A}"/>
                </a:ext>
              </a:extLst>
            </p:cNvPr>
            <p:cNvGrpSpPr/>
            <p:nvPr/>
          </p:nvGrpSpPr>
          <p:grpSpPr>
            <a:xfrm>
              <a:off x="9467049" y="4304859"/>
              <a:ext cx="402639" cy="361217"/>
              <a:chOff x="1275510" y="6072184"/>
              <a:chExt cx="508602" cy="456278"/>
            </a:xfrm>
          </p:grpSpPr>
          <p:grpSp>
            <p:nvGrpSpPr>
              <p:cNvPr id="54" name="Group 53">
                <a:extLst>
                  <a:ext uri="{FF2B5EF4-FFF2-40B4-BE49-F238E27FC236}">
                    <a16:creationId xmlns:a16="http://schemas.microsoft.com/office/drawing/2014/main" id="{B9C2E87A-4BB2-4002-82D7-73A8A19D7D69}"/>
                  </a:ext>
                </a:extLst>
              </p:cNvPr>
              <p:cNvGrpSpPr/>
              <p:nvPr/>
            </p:nvGrpSpPr>
            <p:grpSpPr>
              <a:xfrm>
                <a:off x="1275510" y="6224570"/>
                <a:ext cx="508602" cy="151498"/>
                <a:chOff x="551886" y="4945335"/>
                <a:chExt cx="508602" cy="151498"/>
              </a:xfrm>
            </p:grpSpPr>
            <p:sp>
              <p:nvSpPr>
                <p:cNvPr id="63" name="Rectangle 62">
                  <a:extLst>
                    <a:ext uri="{FF2B5EF4-FFF2-40B4-BE49-F238E27FC236}">
                      <a16:creationId xmlns:a16="http://schemas.microsoft.com/office/drawing/2014/main" id="{D1AE8B85-44B2-4C27-B9B1-86CF05E5D622}"/>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64" name="Oval 63">
                  <a:extLst>
                    <a:ext uri="{FF2B5EF4-FFF2-40B4-BE49-F238E27FC236}">
                      <a16:creationId xmlns:a16="http://schemas.microsoft.com/office/drawing/2014/main" id="{4405C57C-DB10-43DD-873F-22EAA1A31728}"/>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65" name="Straight Connector 64">
                  <a:extLst>
                    <a:ext uri="{FF2B5EF4-FFF2-40B4-BE49-F238E27FC236}">
                      <a16:creationId xmlns:a16="http://schemas.microsoft.com/office/drawing/2014/main" id="{727E4B37-3879-4582-BA44-357C3D8AC1B1}"/>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79DB0F41-1F72-4372-9EED-E664B0A34EFA}"/>
                  </a:ext>
                </a:extLst>
              </p:cNvPr>
              <p:cNvGrpSpPr/>
              <p:nvPr/>
            </p:nvGrpSpPr>
            <p:grpSpPr>
              <a:xfrm>
                <a:off x="1275510" y="6376964"/>
                <a:ext cx="508602" cy="151498"/>
                <a:chOff x="551886" y="4945335"/>
                <a:chExt cx="508602" cy="151498"/>
              </a:xfrm>
            </p:grpSpPr>
            <p:sp>
              <p:nvSpPr>
                <p:cNvPr id="60" name="Rectangle 59">
                  <a:extLst>
                    <a:ext uri="{FF2B5EF4-FFF2-40B4-BE49-F238E27FC236}">
                      <a16:creationId xmlns:a16="http://schemas.microsoft.com/office/drawing/2014/main" id="{D33DBBA1-0A2A-463A-9549-6F58FCD56343}"/>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61" name="Oval 60">
                  <a:extLst>
                    <a:ext uri="{FF2B5EF4-FFF2-40B4-BE49-F238E27FC236}">
                      <a16:creationId xmlns:a16="http://schemas.microsoft.com/office/drawing/2014/main" id="{28DBC161-4BDF-40E2-9115-1854EAEC90D4}"/>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62" name="Straight Connector 61">
                  <a:extLst>
                    <a:ext uri="{FF2B5EF4-FFF2-40B4-BE49-F238E27FC236}">
                      <a16:creationId xmlns:a16="http://schemas.microsoft.com/office/drawing/2014/main" id="{364CB82C-CBD0-448D-B9FE-34D4703B634D}"/>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610D2356-28EF-4E45-93C9-961E7D5F5D11}"/>
                  </a:ext>
                </a:extLst>
              </p:cNvPr>
              <p:cNvGrpSpPr/>
              <p:nvPr/>
            </p:nvGrpSpPr>
            <p:grpSpPr>
              <a:xfrm>
                <a:off x="1275510" y="6072184"/>
                <a:ext cx="508602" cy="151498"/>
                <a:chOff x="551886" y="4945335"/>
                <a:chExt cx="508602" cy="151498"/>
              </a:xfrm>
            </p:grpSpPr>
            <p:sp>
              <p:nvSpPr>
                <p:cNvPr id="57" name="Rectangle 56">
                  <a:extLst>
                    <a:ext uri="{FF2B5EF4-FFF2-40B4-BE49-F238E27FC236}">
                      <a16:creationId xmlns:a16="http://schemas.microsoft.com/office/drawing/2014/main" id="{2C2A308E-A828-4C5E-B6B5-70CEE98EA7CF}"/>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8" name="Oval 57">
                  <a:extLst>
                    <a:ext uri="{FF2B5EF4-FFF2-40B4-BE49-F238E27FC236}">
                      <a16:creationId xmlns:a16="http://schemas.microsoft.com/office/drawing/2014/main" id="{5DE7B7DB-49CC-4B0D-A01C-4B819AE8A8CC}"/>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59" name="Straight Connector 58">
                  <a:extLst>
                    <a:ext uri="{FF2B5EF4-FFF2-40B4-BE49-F238E27FC236}">
                      <a16:creationId xmlns:a16="http://schemas.microsoft.com/office/drawing/2014/main" id="{373BE39D-83B2-40E5-9697-5B291B1CCED4}"/>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66" name="Group 65">
              <a:extLst>
                <a:ext uri="{FF2B5EF4-FFF2-40B4-BE49-F238E27FC236}">
                  <a16:creationId xmlns:a16="http://schemas.microsoft.com/office/drawing/2014/main" id="{CA322745-E940-4FDE-BC6F-A89B9C8A9965}"/>
                </a:ext>
              </a:extLst>
            </p:cNvPr>
            <p:cNvGrpSpPr/>
            <p:nvPr/>
          </p:nvGrpSpPr>
          <p:grpSpPr>
            <a:xfrm>
              <a:off x="9463581" y="5558162"/>
              <a:ext cx="402639" cy="361217"/>
              <a:chOff x="1275510" y="6072184"/>
              <a:chExt cx="508602" cy="456278"/>
            </a:xfrm>
          </p:grpSpPr>
          <p:grpSp>
            <p:nvGrpSpPr>
              <p:cNvPr id="67" name="Group 66">
                <a:extLst>
                  <a:ext uri="{FF2B5EF4-FFF2-40B4-BE49-F238E27FC236}">
                    <a16:creationId xmlns:a16="http://schemas.microsoft.com/office/drawing/2014/main" id="{2B0F9CF4-919D-4A40-A726-004CADF8C2E0}"/>
                  </a:ext>
                </a:extLst>
              </p:cNvPr>
              <p:cNvGrpSpPr/>
              <p:nvPr/>
            </p:nvGrpSpPr>
            <p:grpSpPr>
              <a:xfrm>
                <a:off x="1275510" y="6224570"/>
                <a:ext cx="508602" cy="151498"/>
                <a:chOff x="551886" y="4945335"/>
                <a:chExt cx="508602" cy="151498"/>
              </a:xfrm>
            </p:grpSpPr>
            <p:sp>
              <p:nvSpPr>
                <p:cNvPr id="76" name="Rectangle 75">
                  <a:extLst>
                    <a:ext uri="{FF2B5EF4-FFF2-40B4-BE49-F238E27FC236}">
                      <a16:creationId xmlns:a16="http://schemas.microsoft.com/office/drawing/2014/main" id="{544C9729-F640-4B5C-B814-721AC94678B7}"/>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77" name="Oval 76">
                  <a:extLst>
                    <a:ext uri="{FF2B5EF4-FFF2-40B4-BE49-F238E27FC236}">
                      <a16:creationId xmlns:a16="http://schemas.microsoft.com/office/drawing/2014/main" id="{A55F91CF-AB4D-4D49-843C-5E34CF29F7C5}"/>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78" name="Straight Connector 77">
                  <a:extLst>
                    <a:ext uri="{FF2B5EF4-FFF2-40B4-BE49-F238E27FC236}">
                      <a16:creationId xmlns:a16="http://schemas.microsoft.com/office/drawing/2014/main" id="{85C2D958-5192-4CE0-A569-41775B59F73A}"/>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68" name="Group 67">
                <a:extLst>
                  <a:ext uri="{FF2B5EF4-FFF2-40B4-BE49-F238E27FC236}">
                    <a16:creationId xmlns:a16="http://schemas.microsoft.com/office/drawing/2014/main" id="{55DFF5E3-E1E5-4B99-99DA-35EADCF55307}"/>
                  </a:ext>
                </a:extLst>
              </p:cNvPr>
              <p:cNvGrpSpPr/>
              <p:nvPr/>
            </p:nvGrpSpPr>
            <p:grpSpPr>
              <a:xfrm>
                <a:off x="1275510" y="6376964"/>
                <a:ext cx="508602" cy="151498"/>
                <a:chOff x="551886" y="4945335"/>
                <a:chExt cx="508602" cy="151498"/>
              </a:xfrm>
            </p:grpSpPr>
            <p:sp>
              <p:nvSpPr>
                <p:cNvPr id="73" name="Rectangle 72">
                  <a:extLst>
                    <a:ext uri="{FF2B5EF4-FFF2-40B4-BE49-F238E27FC236}">
                      <a16:creationId xmlns:a16="http://schemas.microsoft.com/office/drawing/2014/main" id="{F4264E87-1FC5-427A-A1AC-1A0E5A1D90E4}"/>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74" name="Oval 73">
                  <a:extLst>
                    <a:ext uri="{FF2B5EF4-FFF2-40B4-BE49-F238E27FC236}">
                      <a16:creationId xmlns:a16="http://schemas.microsoft.com/office/drawing/2014/main" id="{4876ED3A-72C9-4B5D-9315-47CFC3EC4F6A}"/>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75" name="Straight Connector 74">
                  <a:extLst>
                    <a:ext uri="{FF2B5EF4-FFF2-40B4-BE49-F238E27FC236}">
                      <a16:creationId xmlns:a16="http://schemas.microsoft.com/office/drawing/2014/main" id="{1572BD67-1812-49D6-86DD-DE9610E17981}"/>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C78E0B17-FAD1-4F15-A9B9-7177B8063B5A}"/>
                  </a:ext>
                </a:extLst>
              </p:cNvPr>
              <p:cNvGrpSpPr/>
              <p:nvPr/>
            </p:nvGrpSpPr>
            <p:grpSpPr>
              <a:xfrm>
                <a:off x="1275510" y="6072184"/>
                <a:ext cx="508602" cy="151498"/>
                <a:chOff x="551886" y="4945335"/>
                <a:chExt cx="508602" cy="151498"/>
              </a:xfrm>
            </p:grpSpPr>
            <p:sp>
              <p:nvSpPr>
                <p:cNvPr id="70" name="Rectangle 69">
                  <a:extLst>
                    <a:ext uri="{FF2B5EF4-FFF2-40B4-BE49-F238E27FC236}">
                      <a16:creationId xmlns:a16="http://schemas.microsoft.com/office/drawing/2014/main" id="{F7D4CD9F-9686-4385-98A6-4E1559FD98B8}"/>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71" name="Oval 70">
                  <a:extLst>
                    <a:ext uri="{FF2B5EF4-FFF2-40B4-BE49-F238E27FC236}">
                      <a16:creationId xmlns:a16="http://schemas.microsoft.com/office/drawing/2014/main" id="{5B761CAC-EB25-4DFE-9F6B-843B801CAE7E}"/>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72" name="Straight Connector 71">
                  <a:extLst>
                    <a:ext uri="{FF2B5EF4-FFF2-40B4-BE49-F238E27FC236}">
                      <a16:creationId xmlns:a16="http://schemas.microsoft.com/office/drawing/2014/main" id="{E70CEBE9-45C7-4F3E-8DEF-0A80A95CC6C1}"/>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79" name="Group 78">
              <a:extLst>
                <a:ext uri="{FF2B5EF4-FFF2-40B4-BE49-F238E27FC236}">
                  <a16:creationId xmlns:a16="http://schemas.microsoft.com/office/drawing/2014/main" id="{812990C3-ED56-46EA-A6EC-9929C03AE3C7}"/>
                </a:ext>
              </a:extLst>
            </p:cNvPr>
            <p:cNvGrpSpPr/>
            <p:nvPr/>
          </p:nvGrpSpPr>
          <p:grpSpPr>
            <a:xfrm>
              <a:off x="9472918" y="3138070"/>
              <a:ext cx="402639" cy="361217"/>
              <a:chOff x="1275510" y="6072184"/>
              <a:chExt cx="508602" cy="456278"/>
            </a:xfrm>
          </p:grpSpPr>
          <p:grpSp>
            <p:nvGrpSpPr>
              <p:cNvPr id="80" name="Group 79">
                <a:extLst>
                  <a:ext uri="{FF2B5EF4-FFF2-40B4-BE49-F238E27FC236}">
                    <a16:creationId xmlns:a16="http://schemas.microsoft.com/office/drawing/2014/main" id="{D17A3B00-2918-4B6F-9F0D-B1C107F01E1F}"/>
                  </a:ext>
                </a:extLst>
              </p:cNvPr>
              <p:cNvGrpSpPr/>
              <p:nvPr/>
            </p:nvGrpSpPr>
            <p:grpSpPr>
              <a:xfrm>
                <a:off x="1275510" y="6224570"/>
                <a:ext cx="508602" cy="151498"/>
                <a:chOff x="551886" y="4945335"/>
                <a:chExt cx="508602" cy="151498"/>
              </a:xfrm>
            </p:grpSpPr>
            <p:sp>
              <p:nvSpPr>
                <p:cNvPr id="89" name="Rectangle 88">
                  <a:extLst>
                    <a:ext uri="{FF2B5EF4-FFF2-40B4-BE49-F238E27FC236}">
                      <a16:creationId xmlns:a16="http://schemas.microsoft.com/office/drawing/2014/main" id="{DE07B5C0-8FEC-4032-81D6-3CE2796E9028}"/>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90" name="Oval 89">
                  <a:extLst>
                    <a:ext uri="{FF2B5EF4-FFF2-40B4-BE49-F238E27FC236}">
                      <a16:creationId xmlns:a16="http://schemas.microsoft.com/office/drawing/2014/main" id="{5DD59BD3-4DF1-4547-9C1C-A3104FBABB18}"/>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91" name="Straight Connector 90">
                  <a:extLst>
                    <a:ext uri="{FF2B5EF4-FFF2-40B4-BE49-F238E27FC236}">
                      <a16:creationId xmlns:a16="http://schemas.microsoft.com/office/drawing/2014/main" id="{10A276DF-DE6A-4C69-8620-822EE14CF492}"/>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1" name="Group 80">
                <a:extLst>
                  <a:ext uri="{FF2B5EF4-FFF2-40B4-BE49-F238E27FC236}">
                    <a16:creationId xmlns:a16="http://schemas.microsoft.com/office/drawing/2014/main" id="{AD22A35C-702B-4FE3-A453-B5EB1DC4FB1E}"/>
                  </a:ext>
                </a:extLst>
              </p:cNvPr>
              <p:cNvGrpSpPr/>
              <p:nvPr/>
            </p:nvGrpSpPr>
            <p:grpSpPr>
              <a:xfrm>
                <a:off x="1275510" y="6376964"/>
                <a:ext cx="508602" cy="151498"/>
                <a:chOff x="551886" y="4945335"/>
                <a:chExt cx="508602" cy="151498"/>
              </a:xfrm>
            </p:grpSpPr>
            <p:sp>
              <p:nvSpPr>
                <p:cNvPr id="86" name="Rectangle 85">
                  <a:extLst>
                    <a:ext uri="{FF2B5EF4-FFF2-40B4-BE49-F238E27FC236}">
                      <a16:creationId xmlns:a16="http://schemas.microsoft.com/office/drawing/2014/main" id="{5935FFAD-99A9-4EC8-BD5E-05500AEC9D75}"/>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87" name="Oval 86">
                  <a:extLst>
                    <a:ext uri="{FF2B5EF4-FFF2-40B4-BE49-F238E27FC236}">
                      <a16:creationId xmlns:a16="http://schemas.microsoft.com/office/drawing/2014/main" id="{3A0853D5-A27E-45AF-B933-3369EAEF592C}"/>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88" name="Straight Connector 87">
                  <a:extLst>
                    <a:ext uri="{FF2B5EF4-FFF2-40B4-BE49-F238E27FC236}">
                      <a16:creationId xmlns:a16="http://schemas.microsoft.com/office/drawing/2014/main" id="{D34C4EC9-75DE-4851-AC22-D9D24C8503B0}"/>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2" name="Group 81">
                <a:extLst>
                  <a:ext uri="{FF2B5EF4-FFF2-40B4-BE49-F238E27FC236}">
                    <a16:creationId xmlns:a16="http://schemas.microsoft.com/office/drawing/2014/main" id="{4B2EE6F3-1EA1-4149-9A1C-4918106A93CD}"/>
                  </a:ext>
                </a:extLst>
              </p:cNvPr>
              <p:cNvGrpSpPr/>
              <p:nvPr/>
            </p:nvGrpSpPr>
            <p:grpSpPr>
              <a:xfrm>
                <a:off x="1275510" y="6072184"/>
                <a:ext cx="508602" cy="151498"/>
                <a:chOff x="551886" y="4945335"/>
                <a:chExt cx="508602" cy="151498"/>
              </a:xfrm>
            </p:grpSpPr>
            <p:sp>
              <p:nvSpPr>
                <p:cNvPr id="83" name="Rectangle 82">
                  <a:extLst>
                    <a:ext uri="{FF2B5EF4-FFF2-40B4-BE49-F238E27FC236}">
                      <a16:creationId xmlns:a16="http://schemas.microsoft.com/office/drawing/2014/main" id="{5C134437-C9FF-406F-AC14-166578F31214}"/>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84" name="Oval 83">
                  <a:extLst>
                    <a:ext uri="{FF2B5EF4-FFF2-40B4-BE49-F238E27FC236}">
                      <a16:creationId xmlns:a16="http://schemas.microsoft.com/office/drawing/2014/main" id="{5C72A097-1AD6-4D2E-BC6E-56DE524EC4DA}"/>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85" name="Straight Connector 84">
                  <a:extLst>
                    <a:ext uri="{FF2B5EF4-FFF2-40B4-BE49-F238E27FC236}">
                      <a16:creationId xmlns:a16="http://schemas.microsoft.com/office/drawing/2014/main" id="{E32AB6AC-540C-4CBA-B967-4C9864E57E92}"/>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92" name="Group 91">
              <a:extLst>
                <a:ext uri="{FF2B5EF4-FFF2-40B4-BE49-F238E27FC236}">
                  <a16:creationId xmlns:a16="http://schemas.microsoft.com/office/drawing/2014/main" id="{1993A754-98FE-4AD4-819A-02644F58AF63}"/>
                </a:ext>
              </a:extLst>
            </p:cNvPr>
            <p:cNvGrpSpPr/>
            <p:nvPr/>
          </p:nvGrpSpPr>
          <p:grpSpPr>
            <a:xfrm>
              <a:off x="6514538" y="4281123"/>
              <a:ext cx="549222" cy="424360"/>
              <a:chOff x="7203621" y="2226683"/>
              <a:chExt cx="482317" cy="372664"/>
            </a:xfrm>
          </p:grpSpPr>
          <p:grpSp>
            <p:nvGrpSpPr>
              <p:cNvPr id="93" name="Group 92">
                <a:extLst>
                  <a:ext uri="{FF2B5EF4-FFF2-40B4-BE49-F238E27FC236}">
                    <a16:creationId xmlns:a16="http://schemas.microsoft.com/office/drawing/2014/main" id="{FB537324-01F4-4A56-A2E4-E31EEDB578A8}"/>
                  </a:ext>
                </a:extLst>
              </p:cNvPr>
              <p:cNvGrpSpPr/>
              <p:nvPr/>
            </p:nvGrpSpPr>
            <p:grpSpPr>
              <a:xfrm>
                <a:off x="7203621" y="2226683"/>
                <a:ext cx="482317" cy="372664"/>
                <a:chOff x="2107244" y="1575258"/>
                <a:chExt cx="310993" cy="343365"/>
              </a:xfrm>
              <a:noFill/>
            </p:grpSpPr>
            <p:sp>
              <p:nvSpPr>
                <p:cNvPr id="98" name="Rectangle 9">
                  <a:extLst>
                    <a:ext uri="{FF2B5EF4-FFF2-40B4-BE49-F238E27FC236}">
                      <a16:creationId xmlns:a16="http://schemas.microsoft.com/office/drawing/2014/main" id="{12CC4B18-30C0-45A2-B337-0ED0632A27AC}"/>
                    </a:ext>
                  </a:extLst>
                </p:cNvPr>
                <p:cNvSpPr>
                  <a:spLocks noChangeArrowheads="1"/>
                </p:cNvSpPr>
                <p:nvPr/>
              </p:nvSpPr>
              <p:spPr bwMode="auto">
                <a:xfrm>
                  <a:off x="2107244" y="1575258"/>
                  <a:ext cx="310993" cy="343365"/>
                </a:xfrm>
                <a:prstGeom prst="rect">
                  <a:avLst/>
                </a:prstGeom>
                <a:solidFill>
                  <a:srgbClr val="FFFFFF"/>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99" name="Line 10">
                  <a:extLst>
                    <a:ext uri="{FF2B5EF4-FFF2-40B4-BE49-F238E27FC236}">
                      <a16:creationId xmlns:a16="http://schemas.microsoft.com/office/drawing/2014/main" id="{1DD6A5FB-05F7-43D9-B9A9-266355A70C77}"/>
                    </a:ext>
                  </a:extLst>
                </p:cNvPr>
                <p:cNvSpPr>
                  <a:spLocks noChangeShapeType="1"/>
                </p:cNvSpPr>
                <p:nvPr/>
              </p:nvSpPr>
              <p:spPr bwMode="auto">
                <a:xfrm flipH="1">
                  <a:off x="2107244" y="1647026"/>
                  <a:ext cx="310993" cy="0"/>
                </a:xfrm>
                <a:prstGeom prst="line">
                  <a:avLst/>
                </a:prstGeom>
                <a:grp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grpSp>
          <p:grpSp>
            <p:nvGrpSpPr>
              <p:cNvPr id="94" name="Group 93">
                <a:extLst>
                  <a:ext uri="{FF2B5EF4-FFF2-40B4-BE49-F238E27FC236}">
                    <a16:creationId xmlns:a16="http://schemas.microsoft.com/office/drawing/2014/main" id="{893FBDBF-EF37-4A7F-ADCE-DF170ED8E677}"/>
                  </a:ext>
                </a:extLst>
              </p:cNvPr>
              <p:cNvGrpSpPr/>
              <p:nvPr/>
            </p:nvGrpSpPr>
            <p:grpSpPr>
              <a:xfrm>
                <a:off x="7543900" y="2252646"/>
                <a:ext cx="103855" cy="25964"/>
                <a:chOff x="2287367" y="1599181"/>
                <a:chExt cx="95690" cy="23923"/>
              </a:xfrm>
              <a:noFill/>
            </p:grpSpPr>
            <p:sp>
              <p:nvSpPr>
                <p:cNvPr id="95" name="Oval 11">
                  <a:extLst>
                    <a:ext uri="{FF2B5EF4-FFF2-40B4-BE49-F238E27FC236}">
                      <a16:creationId xmlns:a16="http://schemas.microsoft.com/office/drawing/2014/main" id="{8BC76937-954D-4E19-BD2C-701C111DDFED}"/>
                    </a:ext>
                  </a:extLst>
                </p:cNvPr>
                <p:cNvSpPr>
                  <a:spLocks noChangeArrowheads="1"/>
                </p:cNvSpPr>
                <p:nvPr/>
              </p:nvSpPr>
              <p:spPr bwMode="auto">
                <a:xfrm>
                  <a:off x="2287367" y="1599181"/>
                  <a:ext cx="23923" cy="23923"/>
                </a:xfrm>
                <a:prstGeom prst="ellipse">
                  <a:avLst/>
                </a:prstGeom>
                <a:grpFill/>
                <a:ln w="12700">
                  <a:solidFill>
                    <a:schemeClr val="tx2"/>
                  </a:solid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96" name="Oval 12">
                  <a:extLst>
                    <a:ext uri="{FF2B5EF4-FFF2-40B4-BE49-F238E27FC236}">
                      <a16:creationId xmlns:a16="http://schemas.microsoft.com/office/drawing/2014/main" id="{E3606409-6297-44D7-A89A-9DF562637DE9}"/>
                    </a:ext>
                  </a:extLst>
                </p:cNvPr>
                <p:cNvSpPr>
                  <a:spLocks noChangeArrowheads="1"/>
                </p:cNvSpPr>
                <p:nvPr/>
              </p:nvSpPr>
              <p:spPr bwMode="auto">
                <a:xfrm>
                  <a:off x="2323908" y="1599181"/>
                  <a:ext cx="23923" cy="23923"/>
                </a:xfrm>
                <a:prstGeom prst="ellipse">
                  <a:avLst/>
                </a:prstGeom>
                <a:grpFill/>
                <a:ln w="12700">
                  <a:solidFill>
                    <a:schemeClr val="tx2"/>
                  </a:solid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97" name="Oval 13">
                  <a:extLst>
                    <a:ext uri="{FF2B5EF4-FFF2-40B4-BE49-F238E27FC236}">
                      <a16:creationId xmlns:a16="http://schemas.microsoft.com/office/drawing/2014/main" id="{B87B8B81-44DC-4658-8D6C-25699D64C064}"/>
                    </a:ext>
                  </a:extLst>
                </p:cNvPr>
                <p:cNvSpPr>
                  <a:spLocks noChangeArrowheads="1"/>
                </p:cNvSpPr>
                <p:nvPr/>
              </p:nvSpPr>
              <p:spPr bwMode="auto">
                <a:xfrm>
                  <a:off x="2359134" y="1599181"/>
                  <a:ext cx="23923" cy="23923"/>
                </a:xfrm>
                <a:prstGeom prst="ellipse">
                  <a:avLst/>
                </a:prstGeom>
                <a:grpFill/>
                <a:ln w="12700">
                  <a:solidFill>
                    <a:schemeClr val="tx2"/>
                  </a:solid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grpSp>
        </p:grpSp>
        <p:grpSp>
          <p:nvGrpSpPr>
            <p:cNvPr id="100" name="Group 99">
              <a:extLst>
                <a:ext uri="{FF2B5EF4-FFF2-40B4-BE49-F238E27FC236}">
                  <a16:creationId xmlns:a16="http://schemas.microsoft.com/office/drawing/2014/main" id="{3FB3D9E3-44BA-48E5-BF9A-C0921552F22B}"/>
                </a:ext>
              </a:extLst>
            </p:cNvPr>
            <p:cNvGrpSpPr/>
            <p:nvPr/>
          </p:nvGrpSpPr>
          <p:grpSpPr>
            <a:xfrm>
              <a:off x="8659641" y="3599618"/>
              <a:ext cx="774811" cy="1958544"/>
              <a:chOff x="9263121" y="2535599"/>
              <a:chExt cx="774811" cy="1958544"/>
            </a:xfrm>
          </p:grpSpPr>
          <p:cxnSp>
            <p:nvCxnSpPr>
              <p:cNvPr id="101" name="Straight Arrow Connector 100">
                <a:extLst>
                  <a:ext uri="{FF2B5EF4-FFF2-40B4-BE49-F238E27FC236}">
                    <a16:creationId xmlns:a16="http://schemas.microsoft.com/office/drawing/2014/main" id="{0290458A-8C4B-4B22-AAA2-9EB4996F3B61}"/>
                  </a:ext>
                </a:extLst>
              </p:cNvPr>
              <p:cNvCxnSpPr>
                <a:cxnSpLocks/>
              </p:cNvCxnSpPr>
              <p:nvPr/>
            </p:nvCxnSpPr>
            <p:spPr>
              <a:xfrm>
                <a:off x="9263121" y="3420329"/>
                <a:ext cx="774811" cy="0"/>
              </a:xfrm>
              <a:prstGeom prst="straightConnector1">
                <a:avLst/>
              </a:prstGeom>
              <a:noFill/>
              <a:ln w="19050" cap="sq">
                <a:solidFill>
                  <a:schemeClr val="tx2"/>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02" name="Straight Arrow Connector 101">
                <a:extLst>
                  <a:ext uri="{FF2B5EF4-FFF2-40B4-BE49-F238E27FC236}">
                    <a16:creationId xmlns:a16="http://schemas.microsoft.com/office/drawing/2014/main" id="{A18C92C3-AD0F-4B99-BE85-E4032E1D0685}"/>
                  </a:ext>
                </a:extLst>
              </p:cNvPr>
              <p:cNvCxnSpPr>
                <a:cxnSpLocks/>
              </p:cNvCxnSpPr>
              <p:nvPr/>
            </p:nvCxnSpPr>
            <p:spPr>
              <a:xfrm>
                <a:off x="9263121" y="3527556"/>
                <a:ext cx="705727" cy="966587"/>
              </a:xfrm>
              <a:prstGeom prst="straightConnector1">
                <a:avLst/>
              </a:prstGeom>
              <a:noFill/>
              <a:ln w="19050" cap="sq">
                <a:solidFill>
                  <a:schemeClr val="tx2"/>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03" name="Straight Arrow Connector 102">
                <a:extLst>
                  <a:ext uri="{FF2B5EF4-FFF2-40B4-BE49-F238E27FC236}">
                    <a16:creationId xmlns:a16="http://schemas.microsoft.com/office/drawing/2014/main" id="{80798F31-89B0-49D0-887C-149EFD19AC2D}"/>
                  </a:ext>
                </a:extLst>
              </p:cNvPr>
              <p:cNvCxnSpPr>
                <a:cxnSpLocks/>
              </p:cNvCxnSpPr>
              <p:nvPr/>
            </p:nvCxnSpPr>
            <p:spPr>
              <a:xfrm flipV="1">
                <a:off x="9263121" y="2535599"/>
                <a:ext cx="655603" cy="777504"/>
              </a:xfrm>
              <a:prstGeom prst="straightConnector1">
                <a:avLst/>
              </a:prstGeom>
              <a:noFill/>
              <a:ln w="19050" cap="sq">
                <a:solidFill>
                  <a:schemeClr val="tx2"/>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sp>
          <p:nvSpPr>
            <p:cNvPr id="104" name="TextBox 103">
              <a:extLst>
                <a:ext uri="{FF2B5EF4-FFF2-40B4-BE49-F238E27FC236}">
                  <a16:creationId xmlns:a16="http://schemas.microsoft.com/office/drawing/2014/main" id="{F5971536-3F1B-4578-97F4-F70AE58AD86D}"/>
                </a:ext>
              </a:extLst>
            </p:cNvPr>
            <p:cNvSpPr txBox="1"/>
            <p:nvPr/>
          </p:nvSpPr>
          <p:spPr>
            <a:xfrm>
              <a:off x="7890335" y="4822625"/>
              <a:ext cx="939681" cy="276999"/>
            </a:xfrm>
            <a:prstGeom prst="rect">
              <a:avLst/>
            </a:prstGeom>
            <a:noFill/>
          </p:spPr>
          <p:txBody>
            <a:bodyPr wrap="none" rtlCol="0">
              <a:spAutoFit/>
            </a:bodyPr>
            <a:lstStyle/>
            <a:p>
              <a:pPr lvl="0" algn="ctr">
                <a:defRPr/>
              </a:pPr>
              <a:r>
                <a:rPr lang="en-US" sz="1200" dirty="0">
                  <a:solidFill>
                    <a:srgbClr val="0078D7"/>
                  </a:solidFill>
                  <a:cs typeface="Arial" panose="020B0604020202020204" pitchFamily="34" charset="0"/>
                </a:rPr>
                <a:t>PK = origin</a:t>
              </a:r>
            </a:p>
          </p:txBody>
        </p:sp>
      </p:grpSp>
      <p:grpSp>
        <p:nvGrpSpPr>
          <p:cNvPr id="105" name="Group 104">
            <a:extLst>
              <a:ext uri="{FF2B5EF4-FFF2-40B4-BE49-F238E27FC236}">
                <a16:creationId xmlns:a16="http://schemas.microsoft.com/office/drawing/2014/main" id="{A10C8A1F-44D3-4E43-8A1B-8BFBEE66D1F2}"/>
              </a:ext>
            </a:extLst>
          </p:cNvPr>
          <p:cNvGrpSpPr/>
          <p:nvPr/>
        </p:nvGrpSpPr>
        <p:grpSpPr>
          <a:xfrm>
            <a:off x="270533" y="6498014"/>
            <a:ext cx="2297278" cy="138499"/>
            <a:chOff x="270533" y="6498014"/>
            <a:chExt cx="2297278" cy="138499"/>
          </a:xfrm>
        </p:grpSpPr>
        <p:sp>
          <p:nvSpPr>
            <p:cNvPr id="107" name="TextBox 106">
              <a:extLst>
                <a:ext uri="{FF2B5EF4-FFF2-40B4-BE49-F238E27FC236}">
                  <a16:creationId xmlns:a16="http://schemas.microsoft.com/office/drawing/2014/main" id="{244FC966-00AA-4074-9482-20CE09DA99B4}"/>
                </a:ext>
              </a:extLst>
            </p:cNvPr>
            <p:cNvSpPr txBox="1"/>
            <p:nvPr/>
          </p:nvSpPr>
          <p:spPr>
            <a:xfrm>
              <a:off x="556131" y="6498014"/>
              <a:ext cx="2011680" cy="138499"/>
            </a:xfrm>
            <a:prstGeom prst="rect">
              <a:avLst/>
            </a:prstGeom>
            <a:noFill/>
          </p:spPr>
          <p:txBody>
            <a:bodyPr wrap="square" lIns="0" tIns="0" rIns="0" bIns="0" rtlCol="0" anchor="ctr">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normalizeH="0" noProof="0" dirty="0">
                  <a:ln>
                    <a:noFill/>
                  </a:ln>
                  <a:solidFill>
                    <a:srgbClr val="227B6D"/>
                  </a:solidFill>
                  <a:effectLst/>
                  <a:uLnTx/>
                  <a:uFillTx/>
                  <a:latin typeface="Arial" panose="020B0604020202020204" pitchFamily="34" charset="0"/>
                  <a:cs typeface="Arial" panose="020B0604020202020204" pitchFamily="34" charset="0"/>
                </a:rPr>
                <a:t>Example – </a:t>
              </a:r>
              <a:r>
                <a:rPr kumimoji="0" lang="en-US" sz="1000" b="0" i="0" u="none" strike="noStrike" kern="0" cap="none" normalizeH="0" noProof="0" dirty="0">
                  <a:ln>
                    <a:noFill/>
                  </a:ln>
                  <a:solidFill>
                    <a:srgbClr val="227B6D"/>
                  </a:solidFill>
                  <a:effectLst/>
                  <a:uLnTx/>
                  <a:uFillTx/>
                  <a:cs typeface="Arial" panose="020B0604020202020204" pitchFamily="34" charset="0"/>
                </a:rPr>
                <a:t>Contoso Connected Car</a:t>
              </a:r>
            </a:p>
          </p:txBody>
        </p:sp>
        <p:pic>
          <p:nvPicPr>
            <p:cNvPr id="108" name="Picture 54">
              <a:extLst>
                <a:ext uri="{FF2B5EF4-FFF2-40B4-BE49-F238E27FC236}">
                  <a16:creationId xmlns:a16="http://schemas.microsoft.com/office/drawing/2014/main" id="{0F0760C2-7142-4DFA-AB37-10F11509F389}"/>
                </a:ext>
              </a:extLst>
            </p:cNvPr>
            <p:cNvPicPr>
              <a:picLocks noChangeAspect="1"/>
            </p:cNvPicPr>
            <p:nvPr/>
          </p:nvPicPr>
          <p:blipFill rotWithShape="1">
            <a:blip r:embed="rId3">
              <a:duotone>
                <a:schemeClr val="accent5">
                  <a:shade val="45000"/>
                  <a:satMod val="135000"/>
                </a:schemeClr>
                <a:prstClr val="white"/>
              </a:duotone>
            </a:blip>
            <a:srcRect l="19031" t="39178" r="21363" b="2264"/>
            <a:stretch/>
          </p:blipFill>
          <p:spPr>
            <a:xfrm>
              <a:off x="270533" y="6504529"/>
              <a:ext cx="173736" cy="125469"/>
            </a:xfrm>
            <a:prstGeom prst="rect">
              <a:avLst/>
            </a:prstGeom>
          </p:spPr>
        </p:pic>
      </p:grpSp>
    </p:spTree>
    <p:extLst>
      <p:ext uri="{BB962C8B-B14F-4D97-AF65-F5344CB8AC3E}">
        <p14:creationId xmlns:p14="http://schemas.microsoft.com/office/powerpoint/2010/main" val="59431210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10869C-EAF3-41A5-BB55-3364A889C18A}"/>
              </a:ext>
            </a:extLst>
          </p:cNvPr>
          <p:cNvSpPr>
            <a:spLocks noGrp="1"/>
          </p:cNvSpPr>
          <p:nvPr>
            <p:ph type="title"/>
          </p:nvPr>
        </p:nvSpPr>
        <p:spPr/>
        <p:txBody>
          <a:bodyPr/>
          <a:lstStyle/>
          <a:p>
            <a:r>
              <a:rPr lang="en-US" dirty="0"/>
              <a:t>Query Fan-Out</a:t>
            </a:r>
          </a:p>
        </p:txBody>
      </p:sp>
      <p:sp>
        <p:nvSpPr>
          <p:cNvPr id="5" name="Text Placeholder 4">
            <a:extLst>
              <a:ext uri="{FF2B5EF4-FFF2-40B4-BE49-F238E27FC236}">
                <a16:creationId xmlns:a16="http://schemas.microsoft.com/office/drawing/2014/main" id="{475BB747-8DD2-4842-81BB-D867188267A9}"/>
              </a:ext>
            </a:extLst>
          </p:cNvPr>
          <p:cNvSpPr>
            <a:spLocks noGrp="1"/>
          </p:cNvSpPr>
          <p:nvPr>
            <p:ph type="body" sz="quarter" idx="11"/>
          </p:nvPr>
        </p:nvSpPr>
        <p:spPr>
          <a:xfrm>
            <a:off x="269874" y="1584156"/>
            <a:ext cx="5686789" cy="1323439"/>
          </a:xfrm>
        </p:spPr>
        <p:txBody>
          <a:bodyPr/>
          <a:lstStyle/>
          <a:p>
            <a:pPr lvl="0"/>
            <a:r>
              <a:rPr lang="en-US" sz="1600" dirty="0">
                <a:solidFill>
                  <a:schemeClr val="tx1"/>
                </a:solidFill>
              </a:rPr>
              <a:t>Concurrency And Fan-Out Queries</a:t>
            </a:r>
          </a:p>
          <a:p>
            <a:r>
              <a:rPr lang="en-US" sz="1600" b="0" dirty="0">
                <a:solidFill>
                  <a:srgbClr val="505050"/>
                </a:solidFill>
                <a:latin typeface="+mn-lt"/>
              </a:rPr>
              <a:t>Filtering queries to only include relevant partition key values </a:t>
            </a:r>
            <a:r>
              <a:rPr lang="en-US" sz="1600" dirty="0">
                <a:solidFill>
                  <a:srgbClr val="505050"/>
                </a:solidFill>
              </a:rPr>
              <a:t>reduces the amount of wasted effort </a:t>
            </a:r>
            <a:r>
              <a:rPr lang="en-US" sz="1600" b="0" dirty="0">
                <a:solidFill>
                  <a:srgbClr val="505050"/>
                </a:solidFill>
              </a:rPr>
              <a:t>and focuses queries on those relevant partitions.</a:t>
            </a:r>
          </a:p>
        </p:txBody>
      </p:sp>
      <p:sp>
        <p:nvSpPr>
          <p:cNvPr id="3" name="TextBox 2">
            <a:extLst>
              <a:ext uri="{FF2B5EF4-FFF2-40B4-BE49-F238E27FC236}">
                <a16:creationId xmlns:a16="http://schemas.microsoft.com/office/drawing/2014/main" id="{5B452970-46BD-4E5B-BBC0-D8D35D275AA9}"/>
              </a:ext>
            </a:extLst>
          </p:cNvPr>
          <p:cNvSpPr txBox="1"/>
          <p:nvPr/>
        </p:nvSpPr>
        <p:spPr>
          <a:xfrm>
            <a:off x="269239" y="3558430"/>
            <a:ext cx="6130454" cy="760208"/>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latin typeface="Arial" panose="020B0604020202020204" pitchFamily="34" charset="0"/>
              </a:rPr>
              <a:t>SELECT * FROM car a </a:t>
            </a:r>
          </a:p>
          <a:p>
            <a:pPr>
              <a:lnSpc>
                <a:spcPct val="90000"/>
              </a:lnSpc>
              <a:spcAft>
                <a:spcPts val="600"/>
              </a:spcAft>
            </a:pPr>
            <a:r>
              <a:rPr lang="en-US" sz="1400" dirty="0">
                <a:gradFill>
                  <a:gsLst>
                    <a:gs pos="2917">
                      <a:schemeClr val="tx1"/>
                    </a:gs>
                    <a:gs pos="30000">
                      <a:schemeClr val="tx1"/>
                    </a:gs>
                  </a:gsLst>
                  <a:lin ang="5400000" scaled="0"/>
                </a:gradFill>
                <a:latin typeface="Arial" panose="020B0604020202020204" pitchFamily="34" charset="0"/>
              </a:rPr>
              <a:t>	WHERE </a:t>
            </a:r>
            <a:r>
              <a:rPr lang="en-US" sz="1400" dirty="0" err="1">
                <a:gradFill>
                  <a:gsLst>
                    <a:gs pos="2917">
                      <a:schemeClr val="tx1"/>
                    </a:gs>
                    <a:gs pos="30000">
                      <a:schemeClr val="tx1"/>
                    </a:gs>
                  </a:gsLst>
                  <a:lin ang="5400000" scaled="0"/>
                </a:gradFill>
                <a:latin typeface="Arial" panose="020B0604020202020204" pitchFamily="34" charset="0"/>
              </a:rPr>
              <a:t>a.model</a:t>
            </a:r>
            <a:r>
              <a:rPr lang="en-US" sz="1400" dirty="0">
                <a:gradFill>
                  <a:gsLst>
                    <a:gs pos="2917">
                      <a:schemeClr val="tx1"/>
                    </a:gs>
                    <a:gs pos="30000">
                      <a:schemeClr val="tx1"/>
                    </a:gs>
                  </a:gsLst>
                  <a:lin ang="5400000" scaled="0"/>
                </a:gradFill>
                <a:latin typeface="Arial" panose="020B0604020202020204" pitchFamily="34" charset="0"/>
              </a:rPr>
              <a:t> = “TURLIC” AND </a:t>
            </a:r>
            <a:r>
              <a:rPr lang="en-US" sz="1400" dirty="0" err="1">
                <a:gradFill>
                  <a:gsLst>
                    <a:gs pos="2917">
                      <a:schemeClr val="tx1"/>
                    </a:gs>
                    <a:gs pos="30000">
                      <a:schemeClr val="tx1"/>
                    </a:gs>
                  </a:gsLst>
                  <a:lin ang="5400000" scaled="0"/>
                </a:gradFill>
                <a:latin typeface="Arial" panose="020B0604020202020204" pitchFamily="34" charset="0"/>
              </a:rPr>
              <a:t>a.year</a:t>
            </a:r>
            <a:r>
              <a:rPr lang="en-US" sz="1400" dirty="0">
                <a:gradFill>
                  <a:gsLst>
                    <a:gs pos="2917">
                      <a:schemeClr val="tx1"/>
                    </a:gs>
                    <a:gs pos="30000">
                      <a:schemeClr val="tx1"/>
                    </a:gs>
                  </a:gsLst>
                  <a:lin ang="5400000" scaled="0"/>
                </a:gradFill>
                <a:latin typeface="Arial" panose="020B0604020202020204" pitchFamily="34" charset="0"/>
              </a:rPr>
              <a:t> = “2015”</a:t>
            </a:r>
          </a:p>
        </p:txBody>
      </p:sp>
      <p:sp>
        <p:nvSpPr>
          <p:cNvPr id="34" name="TextBox 33">
            <a:extLst>
              <a:ext uri="{FF2B5EF4-FFF2-40B4-BE49-F238E27FC236}">
                <a16:creationId xmlns:a16="http://schemas.microsoft.com/office/drawing/2014/main" id="{059202B7-60E1-4766-A252-1EC0C97D3079}"/>
              </a:ext>
            </a:extLst>
          </p:cNvPr>
          <p:cNvSpPr txBox="1"/>
          <p:nvPr/>
        </p:nvSpPr>
        <p:spPr>
          <a:xfrm>
            <a:off x="269239" y="5200682"/>
            <a:ext cx="6130454" cy="760208"/>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latin typeface="Arial" panose="020B0604020202020204" pitchFamily="34" charset="0"/>
              </a:rPr>
              <a:t>SELECT * FROM car a </a:t>
            </a:r>
          </a:p>
          <a:p>
            <a:pPr>
              <a:lnSpc>
                <a:spcPct val="90000"/>
              </a:lnSpc>
              <a:spcAft>
                <a:spcPts val="600"/>
              </a:spcAft>
            </a:pPr>
            <a:r>
              <a:rPr lang="en-US" sz="1400" dirty="0">
                <a:gradFill>
                  <a:gsLst>
                    <a:gs pos="2917">
                      <a:schemeClr val="tx1"/>
                    </a:gs>
                    <a:gs pos="30000">
                      <a:schemeClr val="tx1"/>
                    </a:gs>
                  </a:gsLst>
                  <a:lin ang="5400000" scaled="0"/>
                </a:gradFill>
                <a:latin typeface="Arial" panose="020B0604020202020204" pitchFamily="34" charset="0"/>
              </a:rPr>
              <a:t>	WHERE </a:t>
            </a:r>
            <a:r>
              <a:rPr lang="en-US" sz="1400" dirty="0" err="1">
                <a:gradFill>
                  <a:gsLst>
                    <a:gs pos="2917">
                      <a:schemeClr val="tx1"/>
                    </a:gs>
                    <a:gs pos="30000">
                      <a:schemeClr val="tx1"/>
                    </a:gs>
                  </a:gsLst>
                  <a:lin ang="5400000" scaled="0"/>
                </a:gradFill>
                <a:latin typeface="Arial" panose="020B0604020202020204" pitchFamily="34" charset="0"/>
              </a:rPr>
              <a:t>a.model</a:t>
            </a:r>
            <a:r>
              <a:rPr lang="en-US" sz="1400" dirty="0">
                <a:gradFill>
                  <a:gsLst>
                    <a:gs pos="2917">
                      <a:schemeClr val="tx1"/>
                    </a:gs>
                    <a:gs pos="30000">
                      <a:schemeClr val="tx1"/>
                    </a:gs>
                  </a:gsLst>
                  <a:lin ang="5400000" scaled="0"/>
                </a:gradFill>
                <a:latin typeface="Arial" panose="020B0604020202020204" pitchFamily="34" charset="0"/>
              </a:rPr>
              <a:t> = “COASH” AND </a:t>
            </a:r>
            <a:r>
              <a:rPr lang="en-US" sz="1400" dirty="0" err="1">
                <a:gradFill>
                  <a:gsLst>
                    <a:gs pos="2917">
                      <a:schemeClr val="tx1"/>
                    </a:gs>
                    <a:gs pos="30000">
                      <a:schemeClr val="tx1"/>
                    </a:gs>
                  </a:gsLst>
                  <a:lin ang="5400000" scaled="0"/>
                </a:gradFill>
                <a:latin typeface="Arial" panose="020B0604020202020204" pitchFamily="34" charset="0"/>
              </a:rPr>
              <a:t>a.year</a:t>
            </a:r>
            <a:r>
              <a:rPr lang="en-US" sz="1400" dirty="0">
                <a:gradFill>
                  <a:gsLst>
                    <a:gs pos="2917">
                      <a:schemeClr val="tx1"/>
                    </a:gs>
                    <a:gs pos="30000">
                      <a:schemeClr val="tx1"/>
                    </a:gs>
                  </a:gsLst>
                  <a:lin ang="5400000" scaled="0"/>
                </a:gradFill>
                <a:latin typeface="Arial" panose="020B0604020202020204" pitchFamily="34" charset="0"/>
              </a:rPr>
              <a:t> = “2016”</a:t>
            </a:r>
          </a:p>
        </p:txBody>
      </p:sp>
      <p:cxnSp>
        <p:nvCxnSpPr>
          <p:cNvPr id="36" name="Straight Arrow Connector 35">
            <a:extLst>
              <a:ext uri="{FF2B5EF4-FFF2-40B4-BE49-F238E27FC236}">
                <a16:creationId xmlns:a16="http://schemas.microsoft.com/office/drawing/2014/main" id="{8E0954A9-A06F-42EB-AD19-0E93BB513180}"/>
              </a:ext>
            </a:extLst>
          </p:cNvPr>
          <p:cNvCxnSpPr>
            <a:cxnSpLocks/>
            <a:stCxn id="3" idx="2"/>
            <a:endCxn id="34" idx="0"/>
          </p:cNvCxnSpPr>
          <p:nvPr/>
        </p:nvCxnSpPr>
        <p:spPr>
          <a:xfrm>
            <a:off x="3334466" y="4318638"/>
            <a:ext cx="0" cy="882044"/>
          </a:xfrm>
          <a:prstGeom prst="straightConnector1">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06A1F868-850C-42EB-92F7-6339DEFF75AE}"/>
              </a:ext>
            </a:extLst>
          </p:cNvPr>
          <p:cNvSpPr txBox="1"/>
          <p:nvPr/>
        </p:nvSpPr>
        <p:spPr>
          <a:xfrm>
            <a:off x="2690950" y="4572755"/>
            <a:ext cx="1662802" cy="304699"/>
          </a:xfrm>
          <a:prstGeom prst="rect">
            <a:avLst/>
          </a:prstGeom>
          <a:solidFill>
            <a:srgbClr val="F3F3F3"/>
          </a:solidFill>
        </p:spPr>
        <p:txBody>
          <a:bodyPr wrap="square" lIns="0" tIns="0" rIns="0" bIns="0" rtlCol="0">
            <a:spAutoFit/>
          </a:bodyPr>
          <a:lstStyle/>
          <a:p>
            <a:pPr algn="ctr">
              <a:lnSpc>
                <a:spcPct val="90000"/>
              </a:lnSpc>
              <a:spcAft>
                <a:spcPts val="600"/>
              </a:spcAft>
            </a:pPr>
            <a:r>
              <a:rPr lang="en-US" sz="1100" dirty="0">
                <a:gradFill>
                  <a:gsLst>
                    <a:gs pos="2917">
                      <a:schemeClr val="tx1"/>
                    </a:gs>
                    <a:gs pos="30000">
                      <a:schemeClr val="tx1"/>
                    </a:gs>
                  </a:gsLst>
                  <a:lin ang="5400000" scaled="0"/>
                </a:gradFill>
                <a:latin typeface="Arial" panose="020B0604020202020204" pitchFamily="34" charset="0"/>
              </a:rPr>
              <a:t>&gt;10,000 more queries</a:t>
            </a:r>
            <a:br>
              <a:rPr lang="en-US" sz="1100" dirty="0">
                <a:gradFill>
                  <a:gsLst>
                    <a:gs pos="2917">
                      <a:schemeClr val="tx1"/>
                    </a:gs>
                    <a:gs pos="30000">
                      <a:schemeClr val="tx1"/>
                    </a:gs>
                  </a:gsLst>
                  <a:lin ang="5400000" scaled="0"/>
                </a:gradFill>
                <a:latin typeface="Arial" panose="020B0604020202020204" pitchFamily="34" charset="0"/>
              </a:rPr>
            </a:br>
            <a:r>
              <a:rPr lang="en-US" sz="1100" dirty="0">
                <a:gradFill>
                  <a:gsLst>
                    <a:gs pos="2917">
                      <a:schemeClr val="tx1"/>
                    </a:gs>
                    <a:gs pos="30000">
                      <a:schemeClr val="tx1"/>
                    </a:gs>
                  </a:gsLst>
                  <a:lin ang="5400000" scaled="0"/>
                </a:gradFill>
                <a:latin typeface="Arial" panose="020B0604020202020204" pitchFamily="34" charset="0"/>
              </a:rPr>
              <a:t>per second</a:t>
            </a:r>
          </a:p>
        </p:txBody>
      </p:sp>
      <p:sp>
        <p:nvSpPr>
          <p:cNvPr id="38" name="speech_2">
            <a:extLst>
              <a:ext uri="{FF2B5EF4-FFF2-40B4-BE49-F238E27FC236}">
                <a16:creationId xmlns:a16="http://schemas.microsoft.com/office/drawing/2014/main" id="{5346BCDA-1A1F-41B0-A8C5-9B3F77C46948}"/>
              </a:ext>
            </a:extLst>
          </p:cNvPr>
          <p:cNvSpPr>
            <a:spLocks noChangeAspect="1" noEditPoints="1"/>
          </p:cNvSpPr>
          <p:nvPr/>
        </p:nvSpPr>
        <p:spPr bwMode="auto">
          <a:xfrm rot="5400000" flipH="1">
            <a:off x="10434610" y="2057232"/>
            <a:ext cx="1053072" cy="1712832"/>
          </a:xfrm>
          <a:custGeom>
            <a:avLst/>
            <a:gdLst>
              <a:gd name="T0" fmla="*/ 122 w 215"/>
              <a:gd name="T1" fmla="*/ 145 h 191"/>
              <a:gd name="T2" fmla="*/ 76 w 215"/>
              <a:gd name="T3" fmla="*/ 145 h 191"/>
              <a:gd name="T4" fmla="*/ 31 w 215"/>
              <a:gd name="T5" fmla="*/ 191 h 191"/>
              <a:gd name="T6" fmla="*/ 31 w 215"/>
              <a:gd name="T7" fmla="*/ 145 h 191"/>
              <a:gd name="T8" fmla="*/ 0 w 215"/>
              <a:gd name="T9" fmla="*/ 145 h 191"/>
              <a:gd name="T10" fmla="*/ 0 w 215"/>
              <a:gd name="T11" fmla="*/ 0 h 191"/>
              <a:gd name="T12" fmla="*/ 215 w 215"/>
              <a:gd name="T13" fmla="*/ 0 h 191"/>
              <a:gd name="T14" fmla="*/ 215 w 215"/>
              <a:gd name="T15" fmla="*/ 120 h 191"/>
              <a:gd name="T16" fmla="*/ 122 w 215"/>
              <a:gd name="T17" fmla="*/ 145 h 191"/>
              <a:gd name="T18" fmla="*/ 122 w 215"/>
              <a:gd name="T19" fmla="*/ 145 h 191"/>
              <a:gd name="T20" fmla="*/ 122 w 215"/>
              <a:gd name="T21" fmla="*/ 145 h 191"/>
              <a:gd name="T22" fmla="*/ 215 w 215"/>
              <a:gd name="T23" fmla="*/ 145 h 191"/>
              <a:gd name="T24" fmla="*/ 215 w 215"/>
              <a:gd name="T25" fmla="*/ 12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5" h="191">
                <a:moveTo>
                  <a:pt x="122" y="145"/>
                </a:moveTo>
                <a:lnTo>
                  <a:pt x="76" y="145"/>
                </a:lnTo>
                <a:lnTo>
                  <a:pt x="31" y="191"/>
                </a:lnTo>
                <a:lnTo>
                  <a:pt x="31" y="145"/>
                </a:lnTo>
                <a:lnTo>
                  <a:pt x="0" y="145"/>
                </a:lnTo>
                <a:lnTo>
                  <a:pt x="0" y="0"/>
                </a:lnTo>
                <a:lnTo>
                  <a:pt x="215" y="0"/>
                </a:lnTo>
                <a:lnTo>
                  <a:pt x="215" y="120"/>
                </a:lnTo>
                <a:moveTo>
                  <a:pt x="122" y="145"/>
                </a:moveTo>
                <a:lnTo>
                  <a:pt x="122" y="145"/>
                </a:lnTo>
                <a:moveTo>
                  <a:pt x="122" y="145"/>
                </a:moveTo>
                <a:lnTo>
                  <a:pt x="215" y="145"/>
                </a:lnTo>
                <a:lnTo>
                  <a:pt x="215" y="12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vert270" wrap="square" lIns="91440" tIns="91440" rIns="91440" bIns="548640" numCol="1" anchor="ctr" anchorCtr="0" compatLnSpc="1">
            <a:prstTxWarp prst="textNoShape">
              <a:avLst/>
            </a:prstTxWarp>
          </a:bodyPr>
          <a:lstStyle/>
          <a:p>
            <a:r>
              <a:rPr lang="en-US" sz="1200">
                <a:gradFill>
                  <a:gsLst>
                    <a:gs pos="0">
                      <a:srgbClr val="505050"/>
                    </a:gs>
                    <a:gs pos="100000">
                      <a:srgbClr val="505050"/>
                    </a:gs>
                  </a:gsLst>
                </a:gradFill>
              </a:rPr>
              <a:t>Only relevant queries checking this partition</a:t>
            </a:r>
          </a:p>
        </p:txBody>
      </p:sp>
      <p:sp>
        <p:nvSpPr>
          <p:cNvPr id="39" name="speech_2">
            <a:extLst>
              <a:ext uri="{FF2B5EF4-FFF2-40B4-BE49-F238E27FC236}">
                <a16:creationId xmlns:a16="http://schemas.microsoft.com/office/drawing/2014/main" id="{97F33775-5245-47E2-83BF-62AA3FF92CA8}"/>
              </a:ext>
            </a:extLst>
          </p:cNvPr>
          <p:cNvSpPr>
            <a:spLocks noChangeAspect="1" noEditPoints="1"/>
          </p:cNvSpPr>
          <p:nvPr/>
        </p:nvSpPr>
        <p:spPr bwMode="auto">
          <a:xfrm rot="5400000" flipH="1">
            <a:off x="10434610" y="3291888"/>
            <a:ext cx="1053072" cy="1712832"/>
          </a:xfrm>
          <a:custGeom>
            <a:avLst/>
            <a:gdLst>
              <a:gd name="T0" fmla="*/ 122 w 215"/>
              <a:gd name="T1" fmla="*/ 145 h 191"/>
              <a:gd name="T2" fmla="*/ 76 w 215"/>
              <a:gd name="T3" fmla="*/ 145 h 191"/>
              <a:gd name="T4" fmla="*/ 31 w 215"/>
              <a:gd name="T5" fmla="*/ 191 h 191"/>
              <a:gd name="T6" fmla="*/ 31 w 215"/>
              <a:gd name="T7" fmla="*/ 145 h 191"/>
              <a:gd name="T8" fmla="*/ 0 w 215"/>
              <a:gd name="T9" fmla="*/ 145 h 191"/>
              <a:gd name="T10" fmla="*/ 0 w 215"/>
              <a:gd name="T11" fmla="*/ 0 h 191"/>
              <a:gd name="T12" fmla="*/ 215 w 215"/>
              <a:gd name="T13" fmla="*/ 0 h 191"/>
              <a:gd name="T14" fmla="*/ 215 w 215"/>
              <a:gd name="T15" fmla="*/ 120 h 191"/>
              <a:gd name="T16" fmla="*/ 122 w 215"/>
              <a:gd name="T17" fmla="*/ 145 h 191"/>
              <a:gd name="T18" fmla="*/ 122 w 215"/>
              <a:gd name="T19" fmla="*/ 145 h 191"/>
              <a:gd name="T20" fmla="*/ 122 w 215"/>
              <a:gd name="T21" fmla="*/ 145 h 191"/>
              <a:gd name="T22" fmla="*/ 215 w 215"/>
              <a:gd name="T23" fmla="*/ 145 h 191"/>
              <a:gd name="T24" fmla="*/ 215 w 215"/>
              <a:gd name="T25" fmla="*/ 12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5" h="191">
                <a:moveTo>
                  <a:pt x="122" y="145"/>
                </a:moveTo>
                <a:lnTo>
                  <a:pt x="76" y="145"/>
                </a:lnTo>
                <a:lnTo>
                  <a:pt x="31" y="191"/>
                </a:lnTo>
                <a:lnTo>
                  <a:pt x="31" y="145"/>
                </a:lnTo>
                <a:lnTo>
                  <a:pt x="0" y="145"/>
                </a:lnTo>
                <a:lnTo>
                  <a:pt x="0" y="0"/>
                </a:lnTo>
                <a:lnTo>
                  <a:pt x="215" y="0"/>
                </a:lnTo>
                <a:lnTo>
                  <a:pt x="215" y="120"/>
                </a:lnTo>
                <a:moveTo>
                  <a:pt x="122" y="145"/>
                </a:moveTo>
                <a:lnTo>
                  <a:pt x="122" y="145"/>
                </a:lnTo>
                <a:moveTo>
                  <a:pt x="122" y="145"/>
                </a:moveTo>
                <a:lnTo>
                  <a:pt x="215" y="145"/>
                </a:lnTo>
                <a:lnTo>
                  <a:pt x="215" y="12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vert270" wrap="square" lIns="91440" tIns="91440" rIns="91440" bIns="548640" numCol="1" anchor="ctr" anchorCtr="0" compatLnSpc="1">
            <a:prstTxWarp prst="textNoShape">
              <a:avLst/>
            </a:prstTxWarp>
          </a:bodyPr>
          <a:lstStyle/>
          <a:p>
            <a:r>
              <a:rPr lang="en-US" sz="1200">
                <a:gradFill>
                  <a:gsLst>
                    <a:gs pos="0">
                      <a:srgbClr val="505050"/>
                    </a:gs>
                    <a:gs pos="100000">
                      <a:srgbClr val="505050"/>
                    </a:gs>
                  </a:gsLst>
                </a:gradFill>
              </a:rPr>
              <a:t>Only relevant queries checking this partition</a:t>
            </a:r>
          </a:p>
        </p:txBody>
      </p:sp>
      <p:sp>
        <p:nvSpPr>
          <p:cNvPr id="40" name="speech_2">
            <a:extLst>
              <a:ext uri="{FF2B5EF4-FFF2-40B4-BE49-F238E27FC236}">
                <a16:creationId xmlns:a16="http://schemas.microsoft.com/office/drawing/2014/main" id="{870F1FE2-E304-4A4F-BA4E-8611D0F53F2A}"/>
              </a:ext>
            </a:extLst>
          </p:cNvPr>
          <p:cNvSpPr>
            <a:spLocks noChangeAspect="1" noEditPoints="1"/>
          </p:cNvSpPr>
          <p:nvPr/>
        </p:nvSpPr>
        <p:spPr bwMode="auto">
          <a:xfrm rot="5400000" flipH="1">
            <a:off x="10434610" y="4526544"/>
            <a:ext cx="1053072" cy="1712832"/>
          </a:xfrm>
          <a:custGeom>
            <a:avLst/>
            <a:gdLst>
              <a:gd name="T0" fmla="*/ 122 w 215"/>
              <a:gd name="T1" fmla="*/ 145 h 191"/>
              <a:gd name="T2" fmla="*/ 76 w 215"/>
              <a:gd name="T3" fmla="*/ 145 h 191"/>
              <a:gd name="T4" fmla="*/ 31 w 215"/>
              <a:gd name="T5" fmla="*/ 191 h 191"/>
              <a:gd name="T6" fmla="*/ 31 w 215"/>
              <a:gd name="T7" fmla="*/ 145 h 191"/>
              <a:gd name="T8" fmla="*/ 0 w 215"/>
              <a:gd name="T9" fmla="*/ 145 h 191"/>
              <a:gd name="T10" fmla="*/ 0 w 215"/>
              <a:gd name="T11" fmla="*/ 0 h 191"/>
              <a:gd name="T12" fmla="*/ 215 w 215"/>
              <a:gd name="T13" fmla="*/ 0 h 191"/>
              <a:gd name="T14" fmla="*/ 215 w 215"/>
              <a:gd name="T15" fmla="*/ 120 h 191"/>
              <a:gd name="T16" fmla="*/ 122 w 215"/>
              <a:gd name="T17" fmla="*/ 145 h 191"/>
              <a:gd name="T18" fmla="*/ 122 w 215"/>
              <a:gd name="T19" fmla="*/ 145 h 191"/>
              <a:gd name="T20" fmla="*/ 122 w 215"/>
              <a:gd name="T21" fmla="*/ 145 h 191"/>
              <a:gd name="T22" fmla="*/ 215 w 215"/>
              <a:gd name="T23" fmla="*/ 145 h 191"/>
              <a:gd name="T24" fmla="*/ 215 w 215"/>
              <a:gd name="T25" fmla="*/ 12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5" h="191">
                <a:moveTo>
                  <a:pt x="122" y="145"/>
                </a:moveTo>
                <a:lnTo>
                  <a:pt x="76" y="145"/>
                </a:lnTo>
                <a:lnTo>
                  <a:pt x="31" y="191"/>
                </a:lnTo>
                <a:lnTo>
                  <a:pt x="31" y="145"/>
                </a:lnTo>
                <a:lnTo>
                  <a:pt x="0" y="145"/>
                </a:lnTo>
                <a:lnTo>
                  <a:pt x="0" y="0"/>
                </a:lnTo>
                <a:lnTo>
                  <a:pt x="215" y="0"/>
                </a:lnTo>
                <a:lnTo>
                  <a:pt x="215" y="120"/>
                </a:lnTo>
                <a:moveTo>
                  <a:pt x="122" y="145"/>
                </a:moveTo>
                <a:lnTo>
                  <a:pt x="122" y="145"/>
                </a:lnTo>
                <a:moveTo>
                  <a:pt x="122" y="145"/>
                </a:moveTo>
                <a:lnTo>
                  <a:pt x="215" y="145"/>
                </a:lnTo>
                <a:lnTo>
                  <a:pt x="215" y="12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vert270" wrap="square" lIns="91440" tIns="91440" rIns="91440" bIns="548640" numCol="1" anchor="ctr" anchorCtr="0" compatLnSpc="1">
            <a:prstTxWarp prst="textNoShape">
              <a:avLst/>
            </a:prstTxWarp>
          </a:bodyPr>
          <a:lstStyle/>
          <a:p>
            <a:r>
              <a:rPr lang="en-US" sz="1200">
                <a:gradFill>
                  <a:gsLst>
                    <a:gs pos="0">
                      <a:srgbClr val="505050"/>
                    </a:gs>
                    <a:gs pos="100000">
                      <a:srgbClr val="505050"/>
                    </a:gs>
                  </a:gsLst>
                </a:gradFill>
              </a:rPr>
              <a:t>Only relevant queries checking this partition</a:t>
            </a:r>
          </a:p>
        </p:txBody>
      </p:sp>
      <p:sp>
        <p:nvSpPr>
          <p:cNvPr id="45" name="Rectangle 44">
            <a:extLst>
              <a:ext uri="{FF2B5EF4-FFF2-40B4-BE49-F238E27FC236}">
                <a16:creationId xmlns:a16="http://schemas.microsoft.com/office/drawing/2014/main" id="{A5B0625E-13A0-49A1-BB2B-CE16A2451643}"/>
              </a:ext>
            </a:extLst>
          </p:cNvPr>
          <p:cNvSpPr/>
          <p:nvPr/>
        </p:nvSpPr>
        <p:spPr bwMode="auto">
          <a:xfrm>
            <a:off x="8052885" y="2487978"/>
            <a:ext cx="2205690" cy="4000748"/>
          </a:xfrm>
          <a:prstGeom prst="rect">
            <a:avLst/>
          </a:prstGeom>
          <a:noFill/>
          <a:ln>
            <a:solidFill>
              <a:schemeClr val="tx1">
                <a:lumMod val="40000"/>
                <a:lumOff val="6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nvGrpSpPr>
          <p:cNvPr id="46" name="Group 45">
            <a:extLst>
              <a:ext uri="{FF2B5EF4-FFF2-40B4-BE49-F238E27FC236}">
                <a16:creationId xmlns:a16="http://schemas.microsoft.com/office/drawing/2014/main" id="{821C128E-7D57-464B-8CD6-4C9218FCFAC6}"/>
              </a:ext>
            </a:extLst>
          </p:cNvPr>
          <p:cNvGrpSpPr>
            <a:grpSpLocks noChangeAspect="1"/>
          </p:cNvGrpSpPr>
          <p:nvPr/>
        </p:nvGrpSpPr>
        <p:grpSpPr>
          <a:xfrm>
            <a:off x="8296069" y="6051584"/>
            <a:ext cx="350654" cy="302239"/>
            <a:chOff x="9192685" y="1928657"/>
            <a:chExt cx="644698" cy="555680"/>
          </a:xfrm>
        </p:grpSpPr>
        <p:sp>
          <p:nvSpPr>
            <p:cNvPr id="101" name="Star: 4 Points 8">
              <a:extLst>
                <a:ext uri="{FF2B5EF4-FFF2-40B4-BE49-F238E27FC236}">
                  <a16:creationId xmlns:a16="http://schemas.microsoft.com/office/drawing/2014/main" id="{F4D21BBD-6F27-45B0-ACB4-877A9A914064}"/>
                </a:ext>
              </a:extLst>
            </p:cNvPr>
            <p:cNvSpPr/>
            <p:nvPr/>
          </p:nvSpPr>
          <p:spPr bwMode="auto">
            <a:xfrm>
              <a:off x="9194898" y="1928657"/>
              <a:ext cx="180361" cy="180360"/>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02" name="Star: 4 Points 8">
              <a:extLst>
                <a:ext uri="{FF2B5EF4-FFF2-40B4-BE49-F238E27FC236}">
                  <a16:creationId xmlns:a16="http://schemas.microsoft.com/office/drawing/2014/main" id="{140967A4-424F-437F-AB2B-8DE7ACF08108}"/>
                </a:ext>
              </a:extLst>
            </p:cNvPr>
            <p:cNvSpPr/>
            <p:nvPr/>
          </p:nvSpPr>
          <p:spPr bwMode="auto">
            <a:xfrm>
              <a:off x="9678078" y="2401294"/>
              <a:ext cx="83044" cy="83043"/>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03" name="Oval 102">
              <a:extLst>
                <a:ext uri="{FF2B5EF4-FFF2-40B4-BE49-F238E27FC236}">
                  <a16:creationId xmlns:a16="http://schemas.microsoft.com/office/drawing/2014/main" id="{D22D4BFB-A58C-4837-903A-2BA5AE342E53}"/>
                </a:ext>
              </a:extLst>
            </p:cNvPr>
            <p:cNvSpPr/>
            <p:nvPr/>
          </p:nvSpPr>
          <p:spPr bwMode="auto">
            <a:xfrm>
              <a:off x="9310549" y="2033583"/>
              <a:ext cx="399213" cy="39921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04" name="Oval 9">
              <a:extLst>
                <a:ext uri="{FF2B5EF4-FFF2-40B4-BE49-F238E27FC236}">
                  <a16:creationId xmlns:a16="http://schemas.microsoft.com/office/drawing/2014/main" id="{60E3DDA9-7AC9-4163-9A5B-FE40B841E366}"/>
                </a:ext>
              </a:extLst>
            </p:cNvPr>
            <p:cNvSpPr/>
            <p:nvPr/>
          </p:nvSpPr>
          <p:spPr bwMode="auto">
            <a:xfrm rot="19667957">
              <a:off x="9192685" y="2144545"/>
              <a:ext cx="644698" cy="194050"/>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sp>
        <p:nvSpPr>
          <p:cNvPr id="47" name="Cylinder 513">
            <a:extLst>
              <a:ext uri="{FF2B5EF4-FFF2-40B4-BE49-F238E27FC236}">
                <a16:creationId xmlns:a16="http://schemas.microsoft.com/office/drawing/2014/main" id="{7AA57495-69C0-46A3-BFCD-E09494263468}"/>
              </a:ext>
            </a:extLst>
          </p:cNvPr>
          <p:cNvSpPr/>
          <p:nvPr/>
        </p:nvSpPr>
        <p:spPr bwMode="auto">
          <a:xfrm>
            <a:off x="8139249" y="4210026"/>
            <a:ext cx="441854" cy="58048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2"/>
              </a:solidFill>
              <a:latin typeface="+mj-lt"/>
              <a:ea typeface="Segoe UI" pitchFamily="34" charset="0"/>
              <a:cs typeface="Arial" panose="020B0604020202020204" pitchFamily="34" charset="0"/>
            </a:endParaRPr>
          </a:p>
        </p:txBody>
      </p:sp>
      <p:cxnSp>
        <p:nvCxnSpPr>
          <p:cNvPr id="48" name="Straight Arrow Connector 47">
            <a:extLst>
              <a:ext uri="{FF2B5EF4-FFF2-40B4-BE49-F238E27FC236}">
                <a16:creationId xmlns:a16="http://schemas.microsoft.com/office/drawing/2014/main" id="{614FDBB0-27AB-42A3-9B91-49E7881319D7}"/>
              </a:ext>
            </a:extLst>
          </p:cNvPr>
          <p:cNvCxnSpPr>
            <a:cxnSpLocks/>
          </p:cNvCxnSpPr>
          <p:nvPr/>
        </p:nvCxnSpPr>
        <p:spPr>
          <a:xfrm>
            <a:off x="7260688" y="4488350"/>
            <a:ext cx="637459"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nvGrpSpPr>
          <p:cNvPr id="2" name="Group 1">
            <a:extLst>
              <a:ext uri="{FF2B5EF4-FFF2-40B4-BE49-F238E27FC236}">
                <a16:creationId xmlns:a16="http://schemas.microsoft.com/office/drawing/2014/main" id="{37DD349C-F713-4290-A040-A4BBDAC6E8E2}"/>
              </a:ext>
            </a:extLst>
          </p:cNvPr>
          <p:cNvGrpSpPr/>
          <p:nvPr/>
        </p:nvGrpSpPr>
        <p:grpSpPr>
          <a:xfrm>
            <a:off x="9463581" y="3138070"/>
            <a:ext cx="411976" cy="2781309"/>
            <a:chOff x="9463581" y="3138070"/>
            <a:chExt cx="411976" cy="2781309"/>
          </a:xfrm>
        </p:grpSpPr>
        <p:grpSp>
          <p:nvGrpSpPr>
            <p:cNvPr id="49" name="Group 48">
              <a:extLst>
                <a:ext uri="{FF2B5EF4-FFF2-40B4-BE49-F238E27FC236}">
                  <a16:creationId xmlns:a16="http://schemas.microsoft.com/office/drawing/2014/main" id="{C6C0CEA3-CEEE-4141-913D-C297CD725765}"/>
                </a:ext>
              </a:extLst>
            </p:cNvPr>
            <p:cNvGrpSpPr/>
            <p:nvPr/>
          </p:nvGrpSpPr>
          <p:grpSpPr>
            <a:xfrm>
              <a:off x="9467049" y="4304859"/>
              <a:ext cx="402639" cy="361217"/>
              <a:chOff x="1275510" y="6072184"/>
              <a:chExt cx="508602" cy="456278"/>
            </a:xfrm>
          </p:grpSpPr>
          <p:grpSp>
            <p:nvGrpSpPr>
              <p:cNvPr id="89" name="Group 88">
                <a:extLst>
                  <a:ext uri="{FF2B5EF4-FFF2-40B4-BE49-F238E27FC236}">
                    <a16:creationId xmlns:a16="http://schemas.microsoft.com/office/drawing/2014/main" id="{7DBE5891-FBE3-45B2-9E60-70E7D6618374}"/>
                  </a:ext>
                </a:extLst>
              </p:cNvPr>
              <p:cNvGrpSpPr/>
              <p:nvPr/>
            </p:nvGrpSpPr>
            <p:grpSpPr>
              <a:xfrm>
                <a:off x="1275510" y="6224570"/>
                <a:ext cx="508602" cy="151498"/>
                <a:chOff x="551886" y="4945335"/>
                <a:chExt cx="508602" cy="151498"/>
              </a:xfrm>
            </p:grpSpPr>
            <p:sp>
              <p:nvSpPr>
                <p:cNvPr id="98" name="Rectangle 97">
                  <a:extLst>
                    <a:ext uri="{FF2B5EF4-FFF2-40B4-BE49-F238E27FC236}">
                      <a16:creationId xmlns:a16="http://schemas.microsoft.com/office/drawing/2014/main" id="{279B7887-1051-4908-84BE-1A689824687C}"/>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99" name="Oval 98">
                  <a:extLst>
                    <a:ext uri="{FF2B5EF4-FFF2-40B4-BE49-F238E27FC236}">
                      <a16:creationId xmlns:a16="http://schemas.microsoft.com/office/drawing/2014/main" id="{4C96D3B5-BDA9-4335-AB53-A11F7FA2705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100" name="Straight Connector 99">
                  <a:extLst>
                    <a:ext uri="{FF2B5EF4-FFF2-40B4-BE49-F238E27FC236}">
                      <a16:creationId xmlns:a16="http://schemas.microsoft.com/office/drawing/2014/main" id="{44B1F58C-B243-4FFF-86B9-F85C17216E2D}"/>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90" name="Group 89">
                <a:extLst>
                  <a:ext uri="{FF2B5EF4-FFF2-40B4-BE49-F238E27FC236}">
                    <a16:creationId xmlns:a16="http://schemas.microsoft.com/office/drawing/2014/main" id="{F1FB136F-7B0C-42F7-88A5-2BE807B0E539}"/>
                  </a:ext>
                </a:extLst>
              </p:cNvPr>
              <p:cNvGrpSpPr/>
              <p:nvPr/>
            </p:nvGrpSpPr>
            <p:grpSpPr>
              <a:xfrm>
                <a:off x="1275510" y="6376964"/>
                <a:ext cx="508602" cy="151498"/>
                <a:chOff x="551886" y="4945335"/>
                <a:chExt cx="508602" cy="151498"/>
              </a:xfrm>
            </p:grpSpPr>
            <p:sp>
              <p:nvSpPr>
                <p:cNvPr id="95" name="Rectangle 94">
                  <a:extLst>
                    <a:ext uri="{FF2B5EF4-FFF2-40B4-BE49-F238E27FC236}">
                      <a16:creationId xmlns:a16="http://schemas.microsoft.com/office/drawing/2014/main" id="{7568F7EA-A6A3-4CE0-9D60-2B8DF475C4B5}"/>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96" name="Oval 95">
                  <a:extLst>
                    <a:ext uri="{FF2B5EF4-FFF2-40B4-BE49-F238E27FC236}">
                      <a16:creationId xmlns:a16="http://schemas.microsoft.com/office/drawing/2014/main" id="{AFCEE14B-DD57-412F-BE2B-2ECD6BD2D175}"/>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97" name="Straight Connector 96">
                  <a:extLst>
                    <a:ext uri="{FF2B5EF4-FFF2-40B4-BE49-F238E27FC236}">
                      <a16:creationId xmlns:a16="http://schemas.microsoft.com/office/drawing/2014/main" id="{8C47241C-7CF8-409D-A7DA-5943AEAE6C2C}"/>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8AFF5EC2-AC35-426F-A463-DE2B5BE131F4}"/>
                  </a:ext>
                </a:extLst>
              </p:cNvPr>
              <p:cNvGrpSpPr/>
              <p:nvPr/>
            </p:nvGrpSpPr>
            <p:grpSpPr>
              <a:xfrm>
                <a:off x="1275510" y="6072184"/>
                <a:ext cx="508602" cy="151498"/>
                <a:chOff x="551886" y="4945335"/>
                <a:chExt cx="508602" cy="151498"/>
              </a:xfrm>
            </p:grpSpPr>
            <p:sp>
              <p:nvSpPr>
                <p:cNvPr id="92" name="Rectangle 91">
                  <a:extLst>
                    <a:ext uri="{FF2B5EF4-FFF2-40B4-BE49-F238E27FC236}">
                      <a16:creationId xmlns:a16="http://schemas.microsoft.com/office/drawing/2014/main" id="{0DD690CC-5435-4E66-85E9-3DEC9719CDCB}"/>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93" name="Oval 92">
                  <a:extLst>
                    <a:ext uri="{FF2B5EF4-FFF2-40B4-BE49-F238E27FC236}">
                      <a16:creationId xmlns:a16="http://schemas.microsoft.com/office/drawing/2014/main" id="{353CCCA3-C932-4D1E-A256-75039E0FFB52}"/>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94" name="Straight Connector 93">
                  <a:extLst>
                    <a:ext uri="{FF2B5EF4-FFF2-40B4-BE49-F238E27FC236}">
                      <a16:creationId xmlns:a16="http://schemas.microsoft.com/office/drawing/2014/main" id="{39BE8258-BAD7-4EAB-9929-CA446821825C}"/>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50" name="Group 49">
              <a:extLst>
                <a:ext uri="{FF2B5EF4-FFF2-40B4-BE49-F238E27FC236}">
                  <a16:creationId xmlns:a16="http://schemas.microsoft.com/office/drawing/2014/main" id="{E2E12DC3-7B64-420B-9973-BA7F4B8C1A41}"/>
                </a:ext>
              </a:extLst>
            </p:cNvPr>
            <p:cNvGrpSpPr/>
            <p:nvPr/>
          </p:nvGrpSpPr>
          <p:grpSpPr>
            <a:xfrm>
              <a:off x="9463581" y="5558162"/>
              <a:ext cx="402639" cy="361217"/>
              <a:chOff x="1275510" y="6072184"/>
              <a:chExt cx="508602" cy="456278"/>
            </a:xfrm>
          </p:grpSpPr>
          <p:grpSp>
            <p:nvGrpSpPr>
              <p:cNvPr id="77" name="Group 76">
                <a:extLst>
                  <a:ext uri="{FF2B5EF4-FFF2-40B4-BE49-F238E27FC236}">
                    <a16:creationId xmlns:a16="http://schemas.microsoft.com/office/drawing/2014/main" id="{7A29AAEA-9306-45F1-9942-013A91BA0D66}"/>
                  </a:ext>
                </a:extLst>
              </p:cNvPr>
              <p:cNvGrpSpPr/>
              <p:nvPr/>
            </p:nvGrpSpPr>
            <p:grpSpPr>
              <a:xfrm>
                <a:off x="1275510" y="6224570"/>
                <a:ext cx="508602" cy="151498"/>
                <a:chOff x="551886" y="4945335"/>
                <a:chExt cx="508602" cy="151498"/>
              </a:xfrm>
            </p:grpSpPr>
            <p:sp>
              <p:nvSpPr>
                <p:cNvPr id="86" name="Rectangle 85">
                  <a:extLst>
                    <a:ext uri="{FF2B5EF4-FFF2-40B4-BE49-F238E27FC236}">
                      <a16:creationId xmlns:a16="http://schemas.microsoft.com/office/drawing/2014/main" id="{BE024742-7172-4ABB-9455-653F6238A32B}"/>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87" name="Oval 86">
                  <a:extLst>
                    <a:ext uri="{FF2B5EF4-FFF2-40B4-BE49-F238E27FC236}">
                      <a16:creationId xmlns:a16="http://schemas.microsoft.com/office/drawing/2014/main" id="{01D9C352-9DB1-454D-B6EE-90C53E5623FC}"/>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88" name="Straight Connector 87">
                  <a:extLst>
                    <a:ext uri="{FF2B5EF4-FFF2-40B4-BE49-F238E27FC236}">
                      <a16:creationId xmlns:a16="http://schemas.microsoft.com/office/drawing/2014/main" id="{2E43362D-DEF8-45D8-A8D1-6CF4533E9194}"/>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8" name="Group 77">
                <a:extLst>
                  <a:ext uri="{FF2B5EF4-FFF2-40B4-BE49-F238E27FC236}">
                    <a16:creationId xmlns:a16="http://schemas.microsoft.com/office/drawing/2014/main" id="{C9C436A1-A3C9-4157-B278-D50A12D89A9B}"/>
                  </a:ext>
                </a:extLst>
              </p:cNvPr>
              <p:cNvGrpSpPr/>
              <p:nvPr/>
            </p:nvGrpSpPr>
            <p:grpSpPr>
              <a:xfrm>
                <a:off x="1275510" y="6376964"/>
                <a:ext cx="508602" cy="151498"/>
                <a:chOff x="551886" y="4945335"/>
                <a:chExt cx="508602" cy="151498"/>
              </a:xfrm>
            </p:grpSpPr>
            <p:sp>
              <p:nvSpPr>
                <p:cNvPr id="83" name="Rectangle 82">
                  <a:extLst>
                    <a:ext uri="{FF2B5EF4-FFF2-40B4-BE49-F238E27FC236}">
                      <a16:creationId xmlns:a16="http://schemas.microsoft.com/office/drawing/2014/main" id="{116520E3-8E74-4856-BF54-3843D80F9421}"/>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84" name="Oval 83">
                  <a:extLst>
                    <a:ext uri="{FF2B5EF4-FFF2-40B4-BE49-F238E27FC236}">
                      <a16:creationId xmlns:a16="http://schemas.microsoft.com/office/drawing/2014/main" id="{AA02AFAF-DCC1-4FBB-BFCC-0FE1621BA66B}"/>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85" name="Straight Connector 84">
                  <a:extLst>
                    <a:ext uri="{FF2B5EF4-FFF2-40B4-BE49-F238E27FC236}">
                      <a16:creationId xmlns:a16="http://schemas.microsoft.com/office/drawing/2014/main" id="{2C9BF7F4-B2F5-49E1-A1E2-D98490F6FF5F}"/>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9" name="Group 78">
                <a:extLst>
                  <a:ext uri="{FF2B5EF4-FFF2-40B4-BE49-F238E27FC236}">
                    <a16:creationId xmlns:a16="http://schemas.microsoft.com/office/drawing/2014/main" id="{5AB3943A-CF6D-4E6C-8D06-F33CD6859623}"/>
                  </a:ext>
                </a:extLst>
              </p:cNvPr>
              <p:cNvGrpSpPr/>
              <p:nvPr/>
            </p:nvGrpSpPr>
            <p:grpSpPr>
              <a:xfrm>
                <a:off x="1275510" y="6072184"/>
                <a:ext cx="508602" cy="151498"/>
                <a:chOff x="551886" y="4945335"/>
                <a:chExt cx="508602" cy="151498"/>
              </a:xfrm>
            </p:grpSpPr>
            <p:sp>
              <p:nvSpPr>
                <p:cNvPr id="80" name="Rectangle 79">
                  <a:extLst>
                    <a:ext uri="{FF2B5EF4-FFF2-40B4-BE49-F238E27FC236}">
                      <a16:creationId xmlns:a16="http://schemas.microsoft.com/office/drawing/2014/main" id="{B1BF6A12-2F74-41B6-ACD0-F8781AD58AD1}"/>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81" name="Oval 80">
                  <a:extLst>
                    <a:ext uri="{FF2B5EF4-FFF2-40B4-BE49-F238E27FC236}">
                      <a16:creationId xmlns:a16="http://schemas.microsoft.com/office/drawing/2014/main" id="{01406AEA-F9BE-4EB1-A7FA-54E4C8062E7C}"/>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82" name="Straight Connector 81">
                  <a:extLst>
                    <a:ext uri="{FF2B5EF4-FFF2-40B4-BE49-F238E27FC236}">
                      <a16:creationId xmlns:a16="http://schemas.microsoft.com/office/drawing/2014/main" id="{F782F7AB-0D9E-4F92-98C5-99D374F5B79E}"/>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51" name="Group 50">
              <a:extLst>
                <a:ext uri="{FF2B5EF4-FFF2-40B4-BE49-F238E27FC236}">
                  <a16:creationId xmlns:a16="http://schemas.microsoft.com/office/drawing/2014/main" id="{D7C5E28B-AE5F-4C5A-8B56-32ABEA7E2527}"/>
                </a:ext>
              </a:extLst>
            </p:cNvPr>
            <p:cNvGrpSpPr/>
            <p:nvPr/>
          </p:nvGrpSpPr>
          <p:grpSpPr>
            <a:xfrm>
              <a:off x="9472918" y="3138070"/>
              <a:ext cx="402639" cy="361217"/>
              <a:chOff x="1275510" y="6072184"/>
              <a:chExt cx="508602" cy="456278"/>
            </a:xfrm>
          </p:grpSpPr>
          <p:grpSp>
            <p:nvGrpSpPr>
              <p:cNvPr id="65" name="Group 64">
                <a:extLst>
                  <a:ext uri="{FF2B5EF4-FFF2-40B4-BE49-F238E27FC236}">
                    <a16:creationId xmlns:a16="http://schemas.microsoft.com/office/drawing/2014/main" id="{DD4F0B96-C438-43E1-BB64-BC312357CE7D}"/>
                  </a:ext>
                </a:extLst>
              </p:cNvPr>
              <p:cNvGrpSpPr/>
              <p:nvPr/>
            </p:nvGrpSpPr>
            <p:grpSpPr>
              <a:xfrm>
                <a:off x="1275510" y="6224570"/>
                <a:ext cx="508602" cy="151498"/>
                <a:chOff x="551886" y="4945335"/>
                <a:chExt cx="508602" cy="151498"/>
              </a:xfrm>
            </p:grpSpPr>
            <p:sp>
              <p:nvSpPr>
                <p:cNvPr id="74" name="Rectangle 73">
                  <a:extLst>
                    <a:ext uri="{FF2B5EF4-FFF2-40B4-BE49-F238E27FC236}">
                      <a16:creationId xmlns:a16="http://schemas.microsoft.com/office/drawing/2014/main" id="{AD959C64-CB32-4DE4-B50C-8FF8891E9C1F}"/>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75" name="Oval 74">
                  <a:extLst>
                    <a:ext uri="{FF2B5EF4-FFF2-40B4-BE49-F238E27FC236}">
                      <a16:creationId xmlns:a16="http://schemas.microsoft.com/office/drawing/2014/main" id="{5BE75E6D-11AB-426B-A9B9-987163B78337}"/>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76" name="Straight Connector 75">
                  <a:extLst>
                    <a:ext uri="{FF2B5EF4-FFF2-40B4-BE49-F238E27FC236}">
                      <a16:creationId xmlns:a16="http://schemas.microsoft.com/office/drawing/2014/main" id="{19D69A94-6F1F-49F1-8C3F-955A093528C5}"/>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9656636C-921A-4698-B3E9-808FA98753EC}"/>
                  </a:ext>
                </a:extLst>
              </p:cNvPr>
              <p:cNvGrpSpPr/>
              <p:nvPr/>
            </p:nvGrpSpPr>
            <p:grpSpPr>
              <a:xfrm>
                <a:off x="1275510" y="6376964"/>
                <a:ext cx="508602" cy="151498"/>
                <a:chOff x="551886" y="4945335"/>
                <a:chExt cx="508602" cy="151498"/>
              </a:xfrm>
            </p:grpSpPr>
            <p:sp>
              <p:nvSpPr>
                <p:cNvPr id="71" name="Rectangle 70">
                  <a:extLst>
                    <a:ext uri="{FF2B5EF4-FFF2-40B4-BE49-F238E27FC236}">
                      <a16:creationId xmlns:a16="http://schemas.microsoft.com/office/drawing/2014/main" id="{610E8169-3DBA-49AC-A5A0-7CEE68421BE9}"/>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72" name="Oval 71">
                  <a:extLst>
                    <a:ext uri="{FF2B5EF4-FFF2-40B4-BE49-F238E27FC236}">
                      <a16:creationId xmlns:a16="http://schemas.microsoft.com/office/drawing/2014/main" id="{55DAF13B-D562-45A8-B3E9-8573A30FCD6B}"/>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73" name="Straight Connector 72">
                  <a:extLst>
                    <a:ext uri="{FF2B5EF4-FFF2-40B4-BE49-F238E27FC236}">
                      <a16:creationId xmlns:a16="http://schemas.microsoft.com/office/drawing/2014/main" id="{FEB1DED5-21E9-4747-AA3F-D508E2135EEA}"/>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E92BD6A1-A728-4454-92F7-F7F73F426459}"/>
                  </a:ext>
                </a:extLst>
              </p:cNvPr>
              <p:cNvGrpSpPr/>
              <p:nvPr/>
            </p:nvGrpSpPr>
            <p:grpSpPr>
              <a:xfrm>
                <a:off x="1275510" y="6072184"/>
                <a:ext cx="508602" cy="151498"/>
                <a:chOff x="551886" y="4945335"/>
                <a:chExt cx="508602" cy="151498"/>
              </a:xfrm>
            </p:grpSpPr>
            <p:sp>
              <p:nvSpPr>
                <p:cNvPr id="68" name="Rectangle 67">
                  <a:extLst>
                    <a:ext uri="{FF2B5EF4-FFF2-40B4-BE49-F238E27FC236}">
                      <a16:creationId xmlns:a16="http://schemas.microsoft.com/office/drawing/2014/main" id="{405DC873-0652-4B88-B786-E207D84BD81B}"/>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69" name="Oval 68">
                  <a:extLst>
                    <a:ext uri="{FF2B5EF4-FFF2-40B4-BE49-F238E27FC236}">
                      <a16:creationId xmlns:a16="http://schemas.microsoft.com/office/drawing/2014/main" id="{3B27ABD4-E1F5-4266-AB4A-343D01588777}"/>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70" name="Straight Connector 69">
                  <a:extLst>
                    <a:ext uri="{FF2B5EF4-FFF2-40B4-BE49-F238E27FC236}">
                      <a16:creationId xmlns:a16="http://schemas.microsoft.com/office/drawing/2014/main" id="{3E8D3E94-44C1-42B7-A268-9CE3284D1BD1}"/>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52" name="Group 51">
            <a:extLst>
              <a:ext uri="{FF2B5EF4-FFF2-40B4-BE49-F238E27FC236}">
                <a16:creationId xmlns:a16="http://schemas.microsoft.com/office/drawing/2014/main" id="{A324C3B2-201C-4FC8-8CDF-F7E9136317B3}"/>
              </a:ext>
            </a:extLst>
          </p:cNvPr>
          <p:cNvGrpSpPr/>
          <p:nvPr/>
        </p:nvGrpSpPr>
        <p:grpSpPr>
          <a:xfrm>
            <a:off x="6514538" y="4281123"/>
            <a:ext cx="549222" cy="424360"/>
            <a:chOff x="7203621" y="2226683"/>
            <a:chExt cx="482317" cy="372664"/>
          </a:xfrm>
        </p:grpSpPr>
        <p:grpSp>
          <p:nvGrpSpPr>
            <p:cNvPr id="58" name="Group 57">
              <a:extLst>
                <a:ext uri="{FF2B5EF4-FFF2-40B4-BE49-F238E27FC236}">
                  <a16:creationId xmlns:a16="http://schemas.microsoft.com/office/drawing/2014/main" id="{56F13B90-B8D4-4E43-B83B-FE1B01391FA3}"/>
                </a:ext>
              </a:extLst>
            </p:cNvPr>
            <p:cNvGrpSpPr/>
            <p:nvPr/>
          </p:nvGrpSpPr>
          <p:grpSpPr>
            <a:xfrm>
              <a:off x="7203621" y="2226683"/>
              <a:ext cx="482317" cy="372664"/>
              <a:chOff x="2107244" y="1575258"/>
              <a:chExt cx="310993" cy="343365"/>
            </a:xfrm>
            <a:noFill/>
          </p:grpSpPr>
          <p:sp>
            <p:nvSpPr>
              <p:cNvPr id="63" name="Rectangle 9">
                <a:extLst>
                  <a:ext uri="{FF2B5EF4-FFF2-40B4-BE49-F238E27FC236}">
                    <a16:creationId xmlns:a16="http://schemas.microsoft.com/office/drawing/2014/main" id="{4F868808-FD02-4272-AB5C-91D9E8E48103}"/>
                  </a:ext>
                </a:extLst>
              </p:cNvPr>
              <p:cNvSpPr>
                <a:spLocks noChangeArrowheads="1"/>
              </p:cNvSpPr>
              <p:nvPr/>
            </p:nvSpPr>
            <p:spPr bwMode="auto">
              <a:xfrm>
                <a:off x="2107244" y="1575258"/>
                <a:ext cx="310993" cy="343365"/>
              </a:xfrm>
              <a:prstGeom prst="rect">
                <a:avLst/>
              </a:prstGeom>
              <a:solidFill>
                <a:srgbClr val="FFFFFF"/>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64" name="Line 10">
                <a:extLst>
                  <a:ext uri="{FF2B5EF4-FFF2-40B4-BE49-F238E27FC236}">
                    <a16:creationId xmlns:a16="http://schemas.microsoft.com/office/drawing/2014/main" id="{C7347325-4807-4A72-A4FF-EB174B8C755A}"/>
                  </a:ext>
                </a:extLst>
              </p:cNvPr>
              <p:cNvSpPr>
                <a:spLocks noChangeShapeType="1"/>
              </p:cNvSpPr>
              <p:nvPr/>
            </p:nvSpPr>
            <p:spPr bwMode="auto">
              <a:xfrm flipH="1">
                <a:off x="2107244" y="1647026"/>
                <a:ext cx="310993" cy="0"/>
              </a:xfrm>
              <a:prstGeom prst="line">
                <a:avLst/>
              </a:prstGeom>
              <a:grp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grpSp>
        <p:grpSp>
          <p:nvGrpSpPr>
            <p:cNvPr id="59" name="Group 58">
              <a:extLst>
                <a:ext uri="{FF2B5EF4-FFF2-40B4-BE49-F238E27FC236}">
                  <a16:creationId xmlns:a16="http://schemas.microsoft.com/office/drawing/2014/main" id="{50EDC42B-446F-4F2B-B288-68E7C1CD51C5}"/>
                </a:ext>
              </a:extLst>
            </p:cNvPr>
            <p:cNvGrpSpPr/>
            <p:nvPr/>
          </p:nvGrpSpPr>
          <p:grpSpPr>
            <a:xfrm>
              <a:off x="7543900" y="2252646"/>
              <a:ext cx="103855" cy="25964"/>
              <a:chOff x="2287367" y="1599181"/>
              <a:chExt cx="95690" cy="23923"/>
            </a:xfrm>
            <a:noFill/>
          </p:grpSpPr>
          <p:sp>
            <p:nvSpPr>
              <p:cNvPr id="60" name="Oval 11">
                <a:extLst>
                  <a:ext uri="{FF2B5EF4-FFF2-40B4-BE49-F238E27FC236}">
                    <a16:creationId xmlns:a16="http://schemas.microsoft.com/office/drawing/2014/main" id="{C44EE789-DC30-476D-9B11-F95ED5713D67}"/>
                  </a:ext>
                </a:extLst>
              </p:cNvPr>
              <p:cNvSpPr>
                <a:spLocks noChangeArrowheads="1"/>
              </p:cNvSpPr>
              <p:nvPr/>
            </p:nvSpPr>
            <p:spPr bwMode="auto">
              <a:xfrm>
                <a:off x="2287367" y="1599181"/>
                <a:ext cx="23923" cy="23923"/>
              </a:xfrm>
              <a:prstGeom prst="ellipse">
                <a:avLst/>
              </a:prstGeom>
              <a:grpFill/>
              <a:ln w="12700">
                <a:solidFill>
                  <a:schemeClr val="tx2"/>
                </a:solid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61" name="Oval 12">
                <a:extLst>
                  <a:ext uri="{FF2B5EF4-FFF2-40B4-BE49-F238E27FC236}">
                    <a16:creationId xmlns:a16="http://schemas.microsoft.com/office/drawing/2014/main" id="{A641D0BA-AC40-48F5-A308-AE9407A62635}"/>
                  </a:ext>
                </a:extLst>
              </p:cNvPr>
              <p:cNvSpPr>
                <a:spLocks noChangeArrowheads="1"/>
              </p:cNvSpPr>
              <p:nvPr/>
            </p:nvSpPr>
            <p:spPr bwMode="auto">
              <a:xfrm>
                <a:off x="2323908" y="1599181"/>
                <a:ext cx="23923" cy="23923"/>
              </a:xfrm>
              <a:prstGeom prst="ellipse">
                <a:avLst/>
              </a:prstGeom>
              <a:grpFill/>
              <a:ln w="12700">
                <a:solidFill>
                  <a:schemeClr val="tx2"/>
                </a:solid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62" name="Oval 13">
                <a:extLst>
                  <a:ext uri="{FF2B5EF4-FFF2-40B4-BE49-F238E27FC236}">
                    <a16:creationId xmlns:a16="http://schemas.microsoft.com/office/drawing/2014/main" id="{969A285A-C6E7-4D5B-AC56-07E295733AC3}"/>
                  </a:ext>
                </a:extLst>
              </p:cNvPr>
              <p:cNvSpPr>
                <a:spLocks noChangeArrowheads="1"/>
              </p:cNvSpPr>
              <p:nvPr/>
            </p:nvSpPr>
            <p:spPr bwMode="auto">
              <a:xfrm>
                <a:off x="2359134" y="1599181"/>
                <a:ext cx="23923" cy="23923"/>
              </a:xfrm>
              <a:prstGeom prst="ellipse">
                <a:avLst/>
              </a:prstGeom>
              <a:grpFill/>
              <a:ln w="12700">
                <a:solidFill>
                  <a:schemeClr val="tx2"/>
                </a:solid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grpSp>
      </p:grpSp>
      <p:grpSp>
        <p:nvGrpSpPr>
          <p:cNvPr id="53" name="Group 52">
            <a:extLst>
              <a:ext uri="{FF2B5EF4-FFF2-40B4-BE49-F238E27FC236}">
                <a16:creationId xmlns:a16="http://schemas.microsoft.com/office/drawing/2014/main" id="{CECDDC89-E17B-41B0-BE54-D86C5E8E24C5}"/>
              </a:ext>
            </a:extLst>
          </p:cNvPr>
          <p:cNvGrpSpPr/>
          <p:nvPr/>
        </p:nvGrpSpPr>
        <p:grpSpPr>
          <a:xfrm>
            <a:off x="8659641" y="3599618"/>
            <a:ext cx="774811" cy="1958544"/>
            <a:chOff x="9263121" y="2535599"/>
            <a:chExt cx="774811" cy="1958544"/>
          </a:xfrm>
        </p:grpSpPr>
        <p:cxnSp>
          <p:nvCxnSpPr>
            <p:cNvPr id="55" name="Straight Arrow Connector 54">
              <a:extLst>
                <a:ext uri="{FF2B5EF4-FFF2-40B4-BE49-F238E27FC236}">
                  <a16:creationId xmlns:a16="http://schemas.microsoft.com/office/drawing/2014/main" id="{18D67FBE-C7CB-45CB-AD17-142255FC64B6}"/>
                </a:ext>
              </a:extLst>
            </p:cNvPr>
            <p:cNvCxnSpPr>
              <a:cxnSpLocks/>
            </p:cNvCxnSpPr>
            <p:nvPr/>
          </p:nvCxnSpPr>
          <p:spPr>
            <a:xfrm>
              <a:off x="9263121" y="3420329"/>
              <a:ext cx="774811" cy="0"/>
            </a:xfrm>
            <a:prstGeom prst="straightConnector1">
              <a:avLst/>
            </a:prstGeom>
            <a:noFill/>
            <a:ln w="19050" cap="sq">
              <a:solidFill>
                <a:schemeClr val="tx2"/>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Arrow Connector 55">
              <a:extLst>
                <a:ext uri="{FF2B5EF4-FFF2-40B4-BE49-F238E27FC236}">
                  <a16:creationId xmlns:a16="http://schemas.microsoft.com/office/drawing/2014/main" id="{44E0CCA0-DC5B-4AEE-8756-703DB8B9DEF7}"/>
                </a:ext>
              </a:extLst>
            </p:cNvPr>
            <p:cNvCxnSpPr>
              <a:cxnSpLocks/>
            </p:cNvCxnSpPr>
            <p:nvPr/>
          </p:nvCxnSpPr>
          <p:spPr>
            <a:xfrm>
              <a:off x="9263121" y="3527556"/>
              <a:ext cx="705727" cy="966587"/>
            </a:xfrm>
            <a:prstGeom prst="straightConnector1">
              <a:avLst/>
            </a:prstGeom>
            <a:noFill/>
            <a:ln w="19050" cap="sq">
              <a:solidFill>
                <a:schemeClr val="tx2"/>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Arrow Connector 56">
              <a:extLst>
                <a:ext uri="{FF2B5EF4-FFF2-40B4-BE49-F238E27FC236}">
                  <a16:creationId xmlns:a16="http://schemas.microsoft.com/office/drawing/2014/main" id="{425EAC7B-AFD3-4AAD-AA99-37A2B8890D57}"/>
                </a:ext>
              </a:extLst>
            </p:cNvPr>
            <p:cNvCxnSpPr>
              <a:cxnSpLocks/>
            </p:cNvCxnSpPr>
            <p:nvPr/>
          </p:nvCxnSpPr>
          <p:spPr>
            <a:xfrm flipV="1">
              <a:off x="9263121" y="2535599"/>
              <a:ext cx="655603" cy="777504"/>
            </a:xfrm>
            <a:prstGeom prst="straightConnector1">
              <a:avLst/>
            </a:prstGeom>
            <a:noFill/>
            <a:ln w="19050" cap="sq">
              <a:solidFill>
                <a:schemeClr val="tx2"/>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sp>
        <p:nvSpPr>
          <p:cNvPr id="54" name="TextBox 53">
            <a:extLst>
              <a:ext uri="{FF2B5EF4-FFF2-40B4-BE49-F238E27FC236}">
                <a16:creationId xmlns:a16="http://schemas.microsoft.com/office/drawing/2014/main" id="{5A93CEEB-9AEE-4DC3-BDD4-188F63B226E0}"/>
              </a:ext>
            </a:extLst>
          </p:cNvPr>
          <p:cNvSpPr txBox="1"/>
          <p:nvPr/>
        </p:nvSpPr>
        <p:spPr>
          <a:xfrm>
            <a:off x="7890337" y="4822625"/>
            <a:ext cx="939681"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rgbClr val="0078D7"/>
                </a:solidFill>
                <a:cs typeface="Arial" panose="020B0604020202020204" pitchFamily="34" charset="0"/>
              </a:rPr>
              <a:t>PK = origin</a:t>
            </a:r>
          </a:p>
        </p:txBody>
      </p:sp>
      <p:grpSp>
        <p:nvGrpSpPr>
          <p:cNvPr id="105" name="Group 104">
            <a:extLst>
              <a:ext uri="{FF2B5EF4-FFF2-40B4-BE49-F238E27FC236}">
                <a16:creationId xmlns:a16="http://schemas.microsoft.com/office/drawing/2014/main" id="{85EA0B18-C30A-4FED-AA69-C7A3C18AEEEE}"/>
              </a:ext>
            </a:extLst>
          </p:cNvPr>
          <p:cNvGrpSpPr/>
          <p:nvPr/>
        </p:nvGrpSpPr>
        <p:grpSpPr>
          <a:xfrm>
            <a:off x="270533" y="6498014"/>
            <a:ext cx="2297278" cy="138499"/>
            <a:chOff x="270533" y="6498014"/>
            <a:chExt cx="2297278" cy="138499"/>
          </a:xfrm>
        </p:grpSpPr>
        <p:sp>
          <p:nvSpPr>
            <p:cNvPr id="106" name="TextBox 105">
              <a:extLst>
                <a:ext uri="{FF2B5EF4-FFF2-40B4-BE49-F238E27FC236}">
                  <a16:creationId xmlns:a16="http://schemas.microsoft.com/office/drawing/2014/main" id="{EB8D2A1D-B6EC-47D8-878B-600D8CE1C36F}"/>
                </a:ext>
              </a:extLst>
            </p:cNvPr>
            <p:cNvSpPr txBox="1"/>
            <p:nvPr/>
          </p:nvSpPr>
          <p:spPr>
            <a:xfrm>
              <a:off x="556131" y="6498014"/>
              <a:ext cx="2011680" cy="138499"/>
            </a:xfrm>
            <a:prstGeom prst="rect">
              <a:avLst/>
            </a:prstGeom>
            <a:noFill/>
          </p:spPr>
          <p:txBody>
            <a:bodyPr wrap="square" lIns="0" tIns="0" rIns="0" bIns="0" rtlCol="0" anchor="ctr">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normalizeH="0" noProof="0" dirty="0">
                  <a:ln>
                    <a:noFill/>
                  </a:ln>
                  <a:solidFill>
                    <a:srgbClr val="227B6D"/>
                  </a:solidFill>
                  <a:effectLst/>
                  <a:uLnTx/>
                  <a:uFillTx/>
                  <a:latin typeface="Arial" panose="020B0604020202020204" pitchFamily="34" charset="0"/>
                  <a:cs typeface="Arial" panose="020B0604020202020204" pitchFamily="34" charset="0"/>
                </a:rPr>
                <a:t>Example – </a:t>
              </a:r>
              <a:r>
                <a:rPr kumimoji="0" lang="en-US" sz="1000" b="0" i="0" u="none" strike="noStrike" kern="0" cap="none" normalizeH="0" noProof="0" dirty="0">
                  <a:ln>
                    <a:noFill/>
                  </a:ln>
                  <a:solidFill>
                    <a:srgbClr val="227B6D"/>
                  </a:solidFill>
                  <a:effectLst/>
                  <a:uLnTx/>
                  <a:uFillTx/>
                  <a:cs typeface="Arial" panose="020B0604020202020204" pitchFamily="34" charset="0"/>
                </a:rPr>
                <a:t>Contoso Connected Car</a:t>
              </a:r>
            </a:p>
          </p:txBody>
        </p:sp>
        <p:pic>
          <p:nvPicPr>
            <p:cNvPr id="107" name="Picture 54">
              <a:extLst>
                <a:ext uri="{FF2B5EF4-FFF2-40B4-BE49-F238E27FC236}">
                  <a16:creationId xmlns:a16="http://schemas.microsoft.com/office/drawing/2014/main" id="{304E3B73-389E-4F55-9DDC-855378F3D95C}"/>
                </a:ext>
              </a:extLst>
            </p:cNvPr>
            <p:cNvPicPr>
              <a:picLocks noChangeAspect="1"/>
            </p:cNvPicPr>
            <p:nvPr/>
          </p:nvPicPr>
          <p:blipFill rotWithShape="1">
            <a:blip r:embed="rId3">
              <a:duotone>
                <a:schemeClr val="accent5">
                  <a:shade val="45000"/>
                  <a:satMod val="135000"/>
                </a:schemeClr>
                <a:prstClr val="white"/>
              </a:duotone>
            </a:blip>
            <a:srcRect l="19031" t="39178" r="21363" b="2264"/>
            <a:stretch/>
          </p:blipFill>
          <p:spPr>
            <a:xfrm>
              <a:off x="270533" y="6504529"/>
              <a:ext cx="173736" cy="125469"/>
            </a:xfrm>
            <a:prstGeom prst="rect">
              <a:avLst/>
            </a:prstGeom>
          </p:spPr>
        </p:pic>
      </p:grpSp>
    </p:spTree>
    <p:extLst>
      <p:ext uri="{BB962C8B-B14F-4D97-AF65-F5344CB8AC3E}">
        <p14:creationId xmlns:p14="http://schemas.microsoft.com/office/powerpoint/2010/main" val="238936234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a:extLst>
              <a:ext uri="{FF2B5EF4-FFF2-40B4-BE49-F238E27FC236}">
                <a16:creationId xmlns:a16="http://schemas.microsoft.com/office/drawing/2014/main" id="{FF6F45E6-040C-43A1-9965-73426F3CC359}"/>
              </a:ext>
            </a:extLst>
          </p:cNvPr>
          <p:cNvSpPr>
            <a:spLocks noGrp="1"/>
          </p:cNvSpPr>
          <p:nvPr>
            <p:ph type="body" sz="quarter" idx="10"/>
          </p:nvPr>
        </p:nvSpPr>
        <p:spPr>
          <a:xfrm>
            <a:off x="269239" y="1960026"/>
            <a:ext cx="5638266" cy="2900731"/>
          </a:xfrm>
        </p:spPr>
        <p:txBody>
          <a:bodyPr>
            <a:normAutofit/>
          </a:bodyPr>
          <a:lstStyle/>
          <a:p>
            <a:r>
              <a:rPr lang="en-US" b="1" dirty="0">
                <a:latin typeface="Arial" panose="020B0604020202020204" pitchFamily="34" charset="0"/>
                <a:cs typeface="Arial" panose="020B0604020202020204" pitchFamily="34" charset="0"/>
              </a:rPr>
              <a:t>Use Client-Side Threads and  Parallelism to fan-out queries across partitions</a:t>
            </a:r>
          </a:p>
          <a:p>
            <a:pPr lvl="1"/>
            <a:r>
              <a:rPr lang="en-US" dirty="0">
                <a:latin typeface="Arial" panose="020B0604020202020204" pitchFamily="34" charset="0"/>
                <a:cs typeface="Arial" panose="020B0604020202020204" pitchFamily="34" charset="0"/>
              </a:rPr>
              <a:t>Leverage existing client device power</a:t>
            </a:r>
          </a:p>
          <a:p>
            <a:pPr lvl="1"/>
            <a:r>
              <a:rPr lang="en-US" dirty="0">
                <a:latin typeface="Arial" panose="020B0604020202020204" pitchFamily="34" charset="0"/>
                <a:cs typeface="Arial" panose="020B0604020202020204" pitchFamily="34" charset="0"/>
              </a:rPr>
              <a:t>Perform queries in parallel across units</a:t>
            </a:r>
          </a:p>
          <a:p>
            <a:pPr lvl="1"/>
            <a:r>
              <a:rPr lang="en-US" dirty="0">
                <a:latin typeface="Arial" panose="020B0604020202020204" pitchFamily="34" charset="0"/>
                <a:cs typeface="Arial" panose="020B0604020202020204" pitchFamily="34" charset="0"/>
              </a:rPr>
              <a:t>Potentially process early-finish results before parallel requests are complete</a:t>
            </a:r>
          </a:p>
        </p:txBody>
      </p:sp>
      <p:sp>
        <p:nvSpPr>
          <p:cNvPr id="2" name="Title 1">
            <a:extLst>
              <a:ext uri="{FF2B5EF4-FFF2-40B4-BE49-F238E27FC236}">
                <a16:creationId xmlns:a16="http://schemas.microsoft.com/office/drawing/2014/main" id="{E36F44B0-691F-4AC3-844D-213EEDFCB55A}"/>
              </a:ext>
            </a:extLst>
          </p:cNvPr>
          <p:cNvSpPr>
            <a:spLocks noGrp="1"/>
          </p:cNvSpPr>
          <p:nvPr>
            <p:ph type="title"/>
          </p:nvPr>
        </p:nvSpPr>
        <p:spPr>
          <a:xfrm>
            <a:off x="269240" y="0"/>
            <a:ext cx="5826760" cy="1617666"/>
          </a:xfrm>
        </p:spPr>
        <p:txBody>
          <a:bodyPr>
            <a:normAutofit/>
          </a:bodyPr>
          <a:lstStyle/>
          <a:p>
            <a:r>
              <a:rPr lang="en-US" sz="4000" dirty="0">
                <a:latin typeface="Arial" panose="020B0604020202020204" pitchFamily="34" charset="0"/>
                <a:cs typeface="Arial" panose="020B0604020202020204" pitchFamily="34" charset="0"/>
              </a:rPr>
              <a:t>Client-Side Query Fan-Out</a:t>
            </a:r>
          </a:p>
        </p:txBody>
      </p:sp>
      <p:sp>
        <p:nvSpPr>
          <p:cNvPr id="5" name="Rectangle 4">
            <a:extLst>
              <a:ext uri="{FF2B5EF4-FFF2-40B4-BE49-F238E27FC236}">
                <a16:creationId xmlns:a16="http://schemas.microsoft.com/office/drawing/2014/main" id="{4ACA5DB8-7248-4577-95F6-7BC62A56944E}"/>
              </a:ext>
            </a:extLst>
          </p:cNvPr>
          <p:cNvSpPr/>
          <p:nvPr/>
        </p:nvSpPr>
        <p:spPr bwMode="auto">
          <a:xfrm>
            <a:off x="8648539" y="1428626"/>
            <a:ext cx="2205690" cy="4000748"/>
          </a:xfrm>
          <a:prstGeom prst="rect">
            <a:avLst/>
          </a:prstGeom>
          <a:noFill/>
          <a:ln>
            <a:solidFill>
              <a:schemeClr val="tx1">
                <a:lumMod val="40000"/>
                <a:lumOff val="6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nvGrpSpPr>
          <p:cNvPr id="6" name="Group 5">
            <a:extLst>
              <a:ext uri="{FF2B5EF4-FFF2-40B4-BE49-F238E27FC236}">
                <a16:creationId xmlns:a16="http://schemas.microsoft.com/office/drawing/2014/main" id="{95845C36-8525-4249-AB0D-AAA2735789D6}"/>
              </a:ext>
            </a:extLst>
          </p:cNvPr>
          <p:cNvGrpSpPr>
            <a:grpSpLocks noChangeAspect="1"/>
          </p:cNvGrpSpPr>
          <p:nvPr/>
        </p:nvGrpSpPr>
        <p:grpSpPr>
          <a:xfrm>
            <a:off x="8891723" y="4992232"/>
            <a:ext cx="350654" cy="302239"/>
            <a:chOff x="9192685" y="1928657"/>
            <a:chExt cx="644698" cy="555680"/>
          </a:xfrm>
        </p:grpSpPr>
        <p:sp>
          <p:nvSpPr>
            <p:cNvPr id="7" name="Star: 4 Points 8">
              <a:extLst>
                <a:ext uri="{FF2B5EF4-FFF2-40B4-BE49-F238E27FC236}">
                  <a16:creationId xmlns:a16="http://schemas.microsoft.com/office/drawing/2014/main" id="{094223E4-CE0D-4245-B66C-82B0C3795343}"/>
                </a:ext>
              </a:extLst>
            </p:cNvPr>
            <p:cNvSpPr/>
            <p:nvPr/>
          </p:nvSpPr>
          <p:spPr bwMode="auto">
            <a:xfrm>
              <a:off x="9194898" y="1928657"/>
              <a:ext cx="180361" cy="180360"/>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8" name="Star: 4 Points 8">
              <a:extLst>
                <a:ext uri="{FF2B5EF4-FFF2-40B4-BE49-F238E27FC236}">
                  <a16:creationId xmlns:a16="http://schemas.microsoft.com/office/drawing/2014/main" id="{D283161F-31AF-4905-9774-2E271AD70435}"/>
                </a:ext>
              </a:extLst>
            </p:cNvPr>
            <p:cNvSpPr/>
            <p:nvPr/>
          </p:nvSpPr>
          <p:spPr bwMode="auto">
            <a:xfrm>
              <a:off x="9678078" y="2401294"/>
              <a:ext cx="83044" cy="83043"/>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9" name="Oval 8">
              <a:extLst>
                <a:ext uri="{FF2B5EF4-FFF2-40B4-BE49-F238E27FC236}">
                  <a16:creationId xmlns:a16="http://schemas.microsoft.com/office/drawing/2014/main" id="{28FF12C9-9652-4C8E-B14A-344829697251}"/>
                </a:ext>
              </a:extLst>
            </p:cNvPr>
            <p:cNvSpPr/>
            <p:nvPr/>
          </p:nvSpPr>
          <p:spPr bwMode="auto">
            <a:xfrm>
              <a:off x="9310549" y="2033583"/>
              <a:ext cx="399213" cy="39921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0" name="Oval 9">
              <a:extLst>
                <a:ext uri="{FF2B5EF4-FFF2-40B4-BE49-F238E27FC236}">
                  <a16:creationId xmlns:a16="http://schemas.microsoft.com/office/drawing/2014/main" id="{CD875A47-5E08-4E33-8E5B-FF402615E845}"/>
                </a:ext>
              </a:extLst>
            </p:cNvPr>
            <p:cNvSpPr/>
            <p:nvPr/>
          </p:nvSpPr>
          <p:spPr bwMode="auto">
            <a:xfrm rot="19667957">
              <a:off x="9192685" y="2144545"/>
              <a:ext cx="644698" cy="194050"/>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cxnSp>
        <p:nvCxnSpPr>
          <p:cNvPr id="11" name="Straight Arrow Connector 10">
            <a:extLst>
              <a:ext uri="{FF2B5EF4-FFF2-40B4-BE49-F238E27FC236}">
                <a16:creationId xmlns:a16="http://schemas.microsoft.com/office/drawing/2014/main" id="{CE7E3D4E-3A44-434F-A76B-03CF2BD8D356}"/>
              </a:ext>
            </a:extLst>
          </p:cNvPr>
          <p:cNvCxnSpPr>
            <a:cxnSpLocks/>
          </p:cNvCxnSpPr>
          <p:nvPr/>
        </p:nvCxnSpPr>
        <p:spPr>
          <a:xfrm>
            <a:off x="7955756" y="3428999"/>
            <a:ext cx="1956577"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6" name="Straight Arrow Connector 15">
            <a:extLst>
              <a:ext uri="{FF2B5EF4-FFF2-40B4-BE49-F238E27FC236}">
                <a16:creationId xmlns:a16="http://schemas.microsoft.com/office/drawing/2014/main" id="{50004222-FB4F-48B0-8401-7D061C4E5187}"/>
              </a:ext>
            </a:extLst>
          </p:cNvPr>
          <p:cNvCxnSpPr>
            <a:cxnSpLocks/>
          </p:cNvCxnSpPr>
          <p:nvPr/>
        </p:nvCxnSpPr>
        <p:spPr>
          <a:xfrm>
            <a:off x="7957112" y="3437334"/>
            <a:ext cx="1867355" cy="876396"/>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Arrow Connector 16">
            <a:extLst>
              <a:ext uri="{FF2B5EF4-FFF2-40B4-BE49-F238E27FC236}">
                <a16:creationId xmlns:a16="http://schemas.microsoft.com/office/drawing/2014/main" id="{A6B41A39-DFEB-404F-8F57-6EC4BDD91DBD}"/>
              </a:ext>
            </a:extLst>
          </p:cNvPr>
          <p:cNvCxnSpPr>
            <a:cxnSpLocks/>
          </p:cNvCxnSpPr>
          <p:nvPr/>
        </p:nvCxnSpPr>
        <p:spPr>
          <a:xfrm flipV="1">
            <a:off x="7955756" y="2544270"/>
            <a:ext cx="1837369" cy="880537"/>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19" name="Freeform 5">
            <a:extLst>
              <a:ext uri="{FF2B5EF4-FFF2-40B4-BE49-F238E27FC236}">
                <a16:creationId xmlns:a16="http://schemas.microsoft.com/office/drawing/2014/main" id="{0D1E5D9F-A3E2-4F82-A735-7BF7C440C7C8}"/>
              </a:ext>
            </a:extLst>
          </p:cNvPr>
          <p:cNvSpPr>
            <a:spLocks noEditPoints="1"/>
          </p:cNvSpPr>
          <p:nvPr/>
        </p:nvSpPr>
        <p:spPr bwMode="auto">
          <a:xfrm>
            <a:off x="7300936" y="3188148"/>
            <a:ext cx="289631" cy="481701"/>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2700">
            <a:solidFill>
              <a:schemeClr val="tx2"/>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defTabSz="914400"/>
            <a:endParaRPr lang="en-US" sz="2400" kern="0" dirty="0">
              <a:solidFill>
                <a:sysClr val="windowText" lastClr="000000"/>
              </a:solidFill>
              <a:latin typeface="Arial" panose="020B0604020202020204" pitchFamily="34" charset="0"/>
            </a:endParaRPr>
          </a:p>
        </p:txBody>
      </p:sp>
      <p:grpSp>
        <p:nvGrpSpPr>
          <p:cNvPr id="20" name="Group 19">
            <a:extLst>
              <a:ext uri="{FF2B5EF4-FFF2-40B4-BE49-F238E27FC236}">
                <a16:creationId xmlns:a16="http://schemas.microsoft.com/office/drawing/2014/main" id="{88C237BB-B8EC-4DA6-AAEF-C3794CCAA324}"/>
              </a:ext>
            </a:extLst>
          </p:cNvPr>
          <p:cNvGrpSpPr/>
          <p:nvPr/>
        </p:nvGrpSpPr>
        <p:grpSpPr>
          <a:xfrm>
            <a:off x="10161782" y="3214338"/>
            <a:ext cx="402639" cy="361217"/>
            <a:chOff x="1275510" y="6072184"/>
            <a:chExt cx="508602" cy="456278"/>
          </a:xfrm>
        </p:grpSpPr>
        <p:grpSp>
          <p:nvGrpSpPr>
            <p:cNvPr id="47" name="Group 46">
              <a:extLst>
                <a:ext uri="{FF2B5EF4-FFF2-40B4-BE49-F238E27FC236}">
                  <a16:creationId xmlns:a16="http://schemas.microsoft.com/office/drawing/2014/main" id="{9EAC5DE7-DCAD-4879-AE02-04872CC74401}"/>
                </a:ext>
              </a:extLst>
            </p:cNvPr>
            <p:cNvGrpSpPr/>
            <p:nvPr/>
          </p:nvGrpSpPr>
          <p:grpSpPr>
            <a:xfrm>
              <a:off x="1275510" y="6224570"/>
              <a:ext cx="508602" cy="151498"/>
              <a:chOff x="551886" y="4945335"/>
              <a:chExt cx="508602" cy="151498"/>
            </a:xfrm>
          </p:grpSpPr>
          <p:sp>
            <p:nvSpPr>
              <p:cNvPr id="56" name="Rectangle 55">
                <a:extLst>
                  <a:ext uri="{FF2B5EF4-FFF2-40B4-BE49-F238E27FC236}">
                    <a16:creationId xmlns:a16="http://schemas.microsoft.com/office/drawing/2014/main" id="{B63A00EE-FF5D-437A-A0FE-250707608EF9}"/>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7" name="Oval 56">
                <a:extLst>
                  <a:ext uri="{FF2B5EF4-FFF2-40B4-BE49-F238E27FC236}">
                    <a16:creationId xmlns:a16="http://schemas.microsoft.com/office/drawing/2014/main" id="{30EC7635-B173-4491-8BE8-432E2BCB9907}"/>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58" name="Straight Connector 57">
                <a:extLst>
                  <a:ext uri="{FF2B5EF4-FFF2-40B4-BE49-F238E27FC236}">
                    <a16:creationId xmlns:a16="http://schemas.microsoft.com/office/drawing/2014/main" id="{1877C850-B2BB-4D46-A6D1-A430443606A2}"/>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63B88F10-B359-414D-8B10-A5FED745C3BC}"/>
                </a:ext>
              </a:extLst>
            </p:cNvPr>
            <p:cNvGrpSpPr/>
            <p:nvPr/>
          </p:nvGrpSpPr>
          <p:grpSpPr>
            <a:xfrm>
              <a:off x="1275510" y="6376964"/>
              <a:ext cx="508602" cy="151498"/>
              <a:chOff x="551886" y="4945335"/>
              <a:chExt cx="508602" cy="151498"/>
            </a:xfrm>
          </p:grpSpPr>
          <p:sp>
            <p:nvSpPr>
              <p:cNvPr id="53" name="Rectangle 52">
                <a:extLst>
                  <a:ext uri="{FF2B5EF4-FFF2-40B4-BE49-F238E27FC236}">
                    <a16:creationId xmlns:a16="http://schemas.microsoft.com/office/drawing/2014/main" id="{F243D43E-553A-46C5-8CB6-46EB4A354E1A}"/>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4" name="Oval 53">
                <a:extLst>
                  <a:ext uri="{FF2B5EF4-FFF2-40B4-BE49-F238E27FC236}">
                    <a16:creationId xmlns:a16="http://schemas.microsoft.com/office/drawing/2014/main" id="{A78D8425-6CA8-43A4-A06E-E0C7E90EEC64}"/>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55" name="Straight Connector 54">
                <a:extLst>
                  <a:ext uri="{FF2B5EF4-FFF2-40B4-BE49-F238E27FC236}">
                    <a16:creationId xmlns:a16="http://schemas.microsoft.com/office/drawing/2014/main" id="{ADD1F8A1-0904-4098-B587-4544FA42DC59}"/>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23904DAE-BE0A-4F43-B41E-134BDEE3F685}"/>
                </a:ext>
              </a:extLst>
            </p:cNvPr>
            <p:cNvGrpSpPr/>
            <p:nvPr/>
          </p:nvGrpSpPr>
          <p:grpSpPr>
            <a:xfrm>
              <a:off x="1275510" y="6072184"/>
              <a:ext cx="508602" cy="151498"/>
              <a:chOff x="551886" y="4945335"/>
              <a:chExt cx="508602" cy="151498"/>
            </a:xfrm>
          </p:grpSpPr>
          <p:sp>
            <p:nvSpPr>
              <p:cNvPr id="50" name="Rectangle 49">
                <a:extLst>
                  <a:ext uri="{FF2B5EF4-FFF2-40B4-BE49-F238E27FC236}">
                    <a16:creationId xmlns:a16="http://schemas.microsoft.com/office/drawing/2014/main" id="{B378E631-6C20-446E-AA51-A283E1CEC786}"/>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1" name="Oval 50">
                <a:extLst>
                  <a:ext uri="{FF2B5EF4-FFF2-40B4-BE49-F238E27FC236}">
                    <a16:creationId xmlns:a16="http://schemas.microsoft.com/office/drawing/2014/main" id="{177FC08F-2CD0-44F7-A8B0-DAB1B12F8D62}"/>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52" name="Straight Connector 51">
                <a:extLst>
                  <a:ext uri="{FF2B5EF4-FFF2-40B4-BE49-F238E27FC236}">
                    <a16:creationId xmlns:a16="http://schemas.microsoft.com/office/drawing/2014/main" id="{67306F10-5182-437F-929C-3CC4A137DB62}"/>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1" name="Group 20">
            <a:extLst>
              <a:ext uri="{FF2B5EF4-FFF2-40B4-BE49-F238E27FC236}">
                <a16:creationId xmlns:a16="http://schemas.microsoft.com/office/drawing/2014/main" id="{F863047C-F708-4683-BABC-7AD6E2A48BCA}"/>
              </a:ext>
            </a:extLst>
          </p:cNvPr>
          <p:cNvGrpSpPr/>
          <p:nvPr/>
        </p:nvGrpSpPr>
        <p:grpSpPr>
          <a:xfrm>
            <a:off x="10158314" y="4180277"/>
            <a:ext cx="402639" cy="361217"/>
            <a:chOff x="1275510" y="6072184"/>
            <a:chExt cx="508602" cy="456278"/>
          </a:xfrm>
        </p:grpSpPr>
        <p:grpSp>
          <p:nvGrpSpPr>
            <p:cNvPr id="35" name="Group 34">
              <a:extLst>
                <a:ext uri="{FF2B5EF4-FFF2-40B4-BE49-F238E27FC236}">
                  <a16:creationId xmlns:a16="http://schemas.microsoft.com/office/drawing/2014/main" id="{92E3CFBA-C800-4AF0-B028-CAA7E41FEC82}"/>
                </a:ext>
              </a:extLst>
            </p:cNvPr>
            <p:cNvGrpSpPr/>
            <p:nvPr/>
          </p:nvGrpSpPr>
          <p:grpSpPr>
            <a:xfrm>
              <a:off x="1275510" y="6224570"/>
              <a:ext cx="508602" cy="151498"/>
              <a:chOff x="551886" y="4945335"/>
              <a:chExt cx="508602" cy="151498"/>
            </a:xfrm>
          </p:grpSpPr>
          <p:sp>
            <p:nvSpPr>
              <p:cNvPr id="44" name="Rectangle 43">
                <a:extLst>
                  <a:ext uri="{FF2B5EF4-FFF2-40B4-BE49-F238E27FC236}">
                    <a16:creationId xmlns:a16="http://schemas.microsoft.com/office/drawing/2014/main" id="{1DFEF32A-6C33-4284-AB8D-6D69F34CBEFE}"/>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45" name="Oval 44">
                <a:extLst>
                  <a:ext uri="{FF2B5EF4-FFF2-40B4-BE49-F238E27FC236}">
                    <a16:creationId xmlns:a16="http://schemas.microsoft.com/office/drawing/2014/main" id="{A73F9507-521C-4D08-92E4-322B02E7768B}"/>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46" name="Straight Connector 45">
                <a:extLst>
                  <a:ext uri="{FF2B5EF4-FFF2-40B4-BE49-F238E27FC236}">
                    <a16:creationId xmlns:a16="http://schemas.microsoft.com/office/drawing/2014/main" id="{DA841846-5616-4DFC-8B32-D97CC7F6B15E}"/>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F37E7AF9-D90B-4EF0-A03C-A497720D6ABA}"/>
                </a:ext>
              </a:extLst>
            </p:cNvPr>
            <p:cNvGrpSpPr/>
            <p:nvPr/>
          </p:nvGrpSpPr>
          <p:grpSpPr>
            <a:xfrm>
              <a:off x="1275510" y="6376964"/>
              <a:ext cx="508602" cy="151498"/>
              <a:chOff x="551886" y="4945335"/>
              <a:chExt cx="508602" cy="151498"/>
            </a:xfrm>
          </p:grpSpPr>
          <p:sp>
            <p:nvSpPr>
              <p:cNvPr id="41" name="Rectangle 40">
                <a:extLst>
                  <a:ext uri="{FF2B5EF4-FFF2-40B4-BE49-F238E27FC236}">
                    <a16:creationId xmlns:a16="http://schemas.microsoft.com/office/drawing/2014/main" id="{F1EA9B61-A55B-4BB5-9C6A-E880B1971E9E}"/>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42" name="Oval 41">
                <a:extLst>
                  <a:ext uri="{FF2B5EF4-FFF2-40B4-BE49-F238E27FC236}">
                    <a16:creationId xmlns:a16="http://schemas.microsoft.com/office/drawing/2014/main" id="{52D1B359-7427-40E5-AC25-512E7A63F222}"/>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43" name="Straight Connector 42">
                <a:extLst>
                  <a:ext uri="{FF2B5EF4-FFF2-40B4-BE49-F238E27FC236}">
                    <a16:creationId xmlns:a16="http://schemas.microsoft.com/office/drawing/2014/main" id="{631B960B-5270-45C4-91AF-35CBB785DC5C}"/>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65BFDA7B-C62B-49A0-BCC1-4230D7AF5CC4}"/>
                </a:ext>
              </a:extLst>
            </p:cNvPr>
            <p:cNvGrpSpPr/>
            <p:nvPr/>
          </p:nvGrpSpPr>
          <p:grpSpPr>
            <a:xfrm>
              <a:off x="1275510" y="6072184"/>
              <a:ext cx="508602" cy="151498"/>
              <a:chOff x="551886" y="4945335"/>
              <a:chExt cx="508602" cy="151498"/>
            </a:xfrm>
          </p:grpSpPr>
          <p:sp>
            <p:nvSpPr>
              <p:cNvPr id="38" name="Rectangle 37">
                <a:extLst>
                  <a:ext uri="{FF2B5EF4-FFF2-40B4-BE49-F238E27FC236}">
                    <a16:creationId xmlns:a16="http://schemas.microsoft.com/office/drawing/2014/main" id="{483A0C3A-AFA1-4649-A31F-D7A9970C3DB0}"/>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39" name="Oval 38">
                <a:extLst>
                  <a:ext uri="{FF2B5EF4-FFF2-40B4-BE49-F238E27FC236}">
                    <a16:creationId xmlns:a16="http://schemas.microsoft.com/office/drawing/2014/main" id="{33C16581-DE47-4410-92C0-55636FC1E879}"/>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40" name="Straight Connector 39">
                <a:extLst>
                  <a:ext uri="{FF2B5EF4-FFF2-40B4-BE49-F238E27FC236}">
                    <a16:creationId xmlns:a16="http://schemas.microsoft.com/office/drawing/2014/main" id="{FDD854EA-0AA1-4B03-BB46-4D07C2417254}"/>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2" name="Group 21">
            <a:extLst>
              <a:ext uri="{FF2B5EF4-FFF2-40B4-BE49-F238E27FC236}">
                <a16:creationId xmlns:a16="http://schemas.microsoft.com/office/drawing/2014/main" id="{E69B10B3-DF11-4B08-BD76-94F27104DE4F}"/>
              </a:ext>
            </a:extLst>
          </p:cNvPr>
          <p:cNvGrpSpPr/>
          <p:nvPr/>
        </p:nvGrpSpPr>
        <p:grpSpPr>
          <a:xfrm>
            <a:off x="10167651" y="2281461"/>
            <a:ext cx="402639" cy="361217"/>
            <a:chOff x="1275510" y="6072184"/>
            <a:chExt cx="508602" cy="456278"/>
          </a:xfrm>
        </p:grpSpPr>
        <p:grpSp>
          <p:nvGrpSpPr>
            <p:cNvPr id="23" name="Group 22">
              <a:extLst>
                <a:ext uri="{FF2B5EF4-FFF2-40B4-BE49-F238E27FC236}">
                  <a16:creationId xmlns:a16="http://schemas.microsoft.com/office/drawing/2014/main" id="{A3F442A9-0995-4B10-9B02-A5B0C4198F13}"/>
                </a:ext>
              </a:extLst>
            </p:cNvPr>
            <p:cNvGrpSpPr/>
            <p:nvPr/>
          </p:nvGrpSpPr>
          <p:grpSpPr>
            <a:xfrm>
              <a:off x="1275510" y="6224570"/>
              <a:ext cx="508602" cy="151498"/>
              <a:chOff x="551886" y="4945335"/>
              <a:chExt cx="508602" cy="151498"/>
            </a:xfrm>
          </p:grpSpPr>
          <p:sp>
            <p:nvSpPr>
              <p:cNvPr id="32" name="Rectangle 31">
                <a:extLst>
                  <a:ext uri="{FF2B5EF4-FFF2-40B4-BE49-F238E27FC236}">
                    <a16:creationId xmlns:a16="http://schemas.microsoft.com/office/drawing/2014/main" id="{425A7C4C-E8C2-40CE-9126-0894083948B6}"/>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33" name="Oval 32">
                <a:extLst>
                  <a:ext uri="{FF2B5EF4-FFF2-40B4-BE49-F238E27FC236}">
                    <a16:creationId xmlns:a16="http://schemas.microsoft.com/office/drawing/2014/main" id="{C2040784-C3AF-4BC6-8B19-DA14FBC88DFE}"/>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34" name="Straight Connector 33">
                <a:extLst>
                  <a:ext uri="{FF2B5EF4-FFF2-40B4-BE49-F238E27FC236}">
                    <a16:creationId xmlns:a16="http://schemas.microsoft.com/office/drawing/2014/main" id="{1DD317EA-CED6-4659-989C-EA90669F176E}"/>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4D5C03D5-008D-45E4-AF1B-244BE660FA01}"/>
                </a:ext>
              </a:extLst>
            </p:cNvPr>
            <p:cNvGrpSpPr/>
            <p:nvPr/>
          </p:nvGrpSpPr>
          <p:grpSpPr>
            <a:xfrm>
              <a:off x="1275510" y="6376964"/>
              <a:ext cx="508602" cy="151498"/>
              <a:chOff x="551886" y="4945335"/>
              <a:chExt cx="508602" cy="151498"/>
            </a:xfrm>
          </p:grpSpPr>
          <p:sp>
            <p:nvSpPr>
              <p:cNvPr id="29" name="Rectangle 28">
                <a:extLst>
                  <a:ext uri="{FF2B5EF4-FFF2-40B4-BE49-F238E27FC236}">
                    <a16:creationId xmlns:a16="http://schemas.microsoft.com/office/drawing/2014/main" id="{8238206A-A6AF-4087-BE72-247BCC8DD922}"/>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30" name="Oval 29">
                <a:extLst>
                  <a:ext uri="{FF2B5EF4-FFF2-40B4-BE49-F238E27FC236}">
                    <a16:creationId xmlns:a16="http://schemas.microsoft.com/office/drawing/2014/main" id="{695C3813-6022-49D4-AC6E-B88D8F69B9F6}"/>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31" name="Straight Connector 30">
                <a:extLst>
                  <a:ext uri="{FF2B5EF4-FFF2-40B4-BE49-F238E27FC236}">
                    <a16:creationId xmlns:a16="http://schemas.microsoft.com/office/drawing/2014/main" id="{3EEA115C-8EB5-4011-98B4-201F20C01310}"/>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FA898D27-5DB1-4E9B-94AE-2449DB96ADD6}"/>
                </a:ext>
              </a:extLst>
            </p:cNvPr>
            <p:cNvGrpSpPr/>
            <p:nvPr/>
          </p:nvGrpSpPr>
          <p:grpSpPr>
            <a:xfrm>
              <a:off x="1275510" y="6072184"/>
              <a:ext cx="508602" cy="151498"/>
              <a:chOff x="551886" y="4945335"/>
              <a:chExt cx="508602" cy="151498"/>
            </a:xfrm>
          </p:grpSpPr>
          <p:sp>
            <p:nvSpPr>
              <p:cNvPr id="26" name="Rectangle 25">
                <a:extLst>
                  <a:ext uri="{FF2B5EF4-FFF2-40B4-BE49-F238E27FC236}">
                    <a16:creationId xmlns:a16="http://schemas.microsoft.com/office/drawing/2014/main" id="{262B9217-D943-4E84-AF12-BD17C6D00E10}"/>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27" name="Oval 26">
                <a:extLst>
                  <a:ext uri="{FF2B5EF4-FFF2-40B4-BE49-F238E27FC236}">
                    <a16:creationId xmlns:a16="http://schemas.microsoft.com/office/drawing/2014/main" id="{775B61FC-E35B-497C-8463-C86CE8C402F5}"/>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28" name="Straight Connector 27">
                <a:extLst>
                  <a:ext uri="{FF2B5EF4-FFF2-40B4-BE49-F238E27FC236}">
                    <a16:creationId xmlns:a16="http://schemas.microsoft.com/office/drawing/2014/main" id="{95EE1FF3-EED9-4586-94E4-A36B2B10B263}"/>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42733223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FF8C4-09C7-4798-ADDC-3C574E750382}"/>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Review: Choosing a partition Key</a:t>
            </a:r>
          </a:p>
        </p:txBody>
      </p:sp>
      <p:sp>
        <p:nvSpPr>
          <p:cNvPr id="4" name="Text Placeholder 2">
            <a:extLst>
              <a:ext uri="{FF2B5EF4-FFF2-40B4-BE49-F238E27FC236}">
                <a16:creationId xmlns:a16="http://schemas.microsoft.com/office/drawing/2014/main" id="{6C6AC3EC-E10B-4292-9AA9-1DDA306F2734}"/>
              </a:ext>
            </a:extLst>
          </p:cNvPr>
          <p:cNvSpPr txBox="1">
            <a:spLocks/>
          </p:cNvSpPr>
          <p:nvPr/>
        </p:nvSpPr>
        <p:spPr>
          <a:xfrm>
            <a:off x="269241" y="1805042"/>
            <a:ext cx="11655839" cy="4216539"/>
          </a:xfrm>
          <a:prstGeom prst="rect">
            <a:avLst/>
          </a:prstGeom>
          <a:noFill/>
        </p:spPr>
        <p:txBody>
          <a:bodyPr vert="horz" wrap="square" lIns="91440" tIns="45720" rIns="91440" bIns="45720" rtlCol="0">
            <a:spAutoFit/>
          </a:bodyPr>
          <a:lstStyle>
            <a:lvl1pPr marL="0" marR="0" indent="0" algn="l" defTabSz="914344"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76" marR="0" indent="-236541" algn="l" defTabSz="914344"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19" marR="0" indent="-224092" algn="l" defTabSz="914344"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09" marR="0" indent="-224092" algn="l" defTabSz="914344"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00" marR="0" indent="-224092" algn="l" defTabSz="914344"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446" indent="-228586" algn="l" defTabSz="914344"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19" indent="-228586" algn="l" defTabSz="914344"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792" indent="-228586" algn="l" defTabSz="914344"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964" indent="-228586" algn="l" defTabSz="914344"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defRPr/>
            </a:pPr>
            <a:r>
              <a:rPr lang="en-US" sz="2400" dirty="0">
                <a:solidFill>
                  <a:prstClr val="black"/>
                </a:solidFill>
                <a:latin typeface="Arial" panose="020B0604020202020204" pitchFamily="34" charset="0"/>
                <a:cs typeface="Arial" panose="020B0604020202020204" pitchFamily="34" charset="0"/>
              </a:rPr>
              <a:t>For each Cosmos DB container, you should specify a partition key. </a:t>
            </a:r>
          </a:p>
          <a:p>
            <a:pPr>
              <a:defRPr/>
            </a:pPr>
            <a:endParaRPr lang="en-US" sz="2400" dirty="0">
              <a:solidFill>
                <a:prstClr val="black"/>
              </a:solidFill>
              <a:latin typeface="Arial" panose="020B0604020202020204" pitchFamily="34" charset="0"/>
              <a:cs typeface="Arial" panose="020B0604020202020204" pitchFamily="34" charset="0"/>
            </a:endParaRPr>
          </a:p>
          <a:p>
            <a:pPr>
              <a:defRPr/>
            </a:pPr>
            <a:r>
              <a:rPr lang="en-US" sz="2400" dirty="0">
                <a:solidFill>
                  <a:prstClr val="black"/>
                </a:solidFill>
                <a:latin typeface="Arial" panose="020B0604020202020204" pitchFamily="34" charset="0"/>
                <a:cs typeface="Arial" panose="020B0604020202020204" pitchFamily="34" charset="0"/>
              </a:rPr>
              <a:t>It should satisfy the following core properties:</a:t>
            </a:r>
          </a:p>
          <a:p>
            <a:pPr>
              <a:defRPr/>
            </a:pPr>
            <a:endParaRPr lang="en-US" sz="2400" dirty="0">
              <a:solidFill>
                <a:prstClr val="black"/>
              </a:solidFill>
              <a:latin typeface="Arial" panose="020B0604020202020204" pitchFamily="34" charset="0"/>
              <a:cs typeface="Arial" panose="020B0604020202020204" pitchFamily="34" charset="0"/>
            </a:endParaRPr>
          </a:p>
          <a:p>
            <a:pPr marL="915576" lvl="1" indent="-342900">
              <a:defRPr/>
            </a:pPr>
            <a:r>
              <a:rPr lang="en-US" sz="2800" dirty="0">
                <a:solidFill>
                  <a:prstClr val="black"/>
                </a:solidFill>
                <a:latin typeface="Arial" panose="020B0604020202020204" pitchFamily="34" charset="0"/>
                <a:cs typeface="Arial" panose="020B0604020202020204" pitchFamily="34" charset="0"/>
              </a:rPr>
              <a:t>Evenly distribute requests</a:t>
            </a:r>
          </a:p>
          <a:p>
            <a:pPr marL="915576" lvl="1" indent="-342900">
              <a:defRPr/>
            </a:pPr>
            <a:r>
              <a:rPr lang="en-US" sz="2800" dirty="0">
                <a:solidFill>
                  <a:prstClr val="black"/>
                </a:solidFill>
                <a:latin typeface="Arial" panose="020B0604020202020204" pitchFamily="34" charset="0"/>
                <a:cs typeface="Arial" panose="020B0604020202020204" pitchFamily="34" charset="0"/>
              </a:rPr>
              <a:t>Evenly distribute storage</a:t>
            </a:r>
          </a:p>
          <a:p>
            <a:pPr marL="915576" lvl="1" indent="-342900">
              <a:defRPr/>
            </a:pPr>
            <a:r>
              <a:rPr lang="en-US" sz="2800" dirty="0">
                <a:solidFill>
                  <a:prstClr val="black"/>
                </a:solidFill>
                <a:latin typeface="Arial" panose="020B0604020202020204" pitchFamily="34" charset="0"/>
                <a:cs typeface="Arial" panose="020B0604020202020204" pitchFamily="34" charset="0"/>
              </a:rPr>
              <a:t>Have a high cardinality (each partition can grow up to 10 GB in size)</a:t>
            </a:r>
          </a:p>
          <a:p>
            <a:pPr>
              <a:defRPr/>
            </a:pPr>
            <a:endParaRPr lang="en-US" sz="240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701848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FF8C4-09C7-4798-ADDC-3C574E750382}"/>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Review: Choosing a partition Key</a:t>
            </a:r>
          </a:p>
        </p:txBody>
      </p:sp>
      <p:sp>
        <p:nvSpPr>
          <p:cNvPr id="4" name="Text Placeholder 2">
            <a:extLst>
              <a:ext uri="{FF2B5EF4-FFF2-40B4-BE49-F238E27FC236}">
                <a16:creationId xmlns:a16="http://schemas.microsoft.com/office/drawing/2014/main" id="{6C6AC3EC-E10B-4292-9AA9-1DDA306F2734}"/>
              </a:ext>
            </a:extLst>
          </p:cNvPr>
          <p:cNvSpPr txBox="1">
            <a:spLocks/>
          </p:cNvSpPr>
          <p:nvPr/>
        </p:nvSpPr>
        <p:spPr>
          <a:xfrm>
            <a:off x="269241" y="1684725"/>
            <a:ext cx="11655839" cy="6481774"/>
          </a:xfrm>
          <a:prstGeom prst="rect">
            <a:avLst/>
          </a:prstGeom>
          <a:noFill/>
        </p:spPr>
        <p:txBody>
          <a:bodyPr vert="horz" wrap="square" lIns="91440" tIns="45720" rIns="91440" bIns="45720" rtlCol="0">
            <a:spAutoFit/>
          </a:bodyPr>
          <a:lstStyle>
            <a:lvl1pPr marL="0" marR="0" indent="0" algn="l" defTabSz="914344"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76" marR="0" indent="-236541" algn="l" defTabSz="914344"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19" marR="0" indent="-224092" algn="l" defTabSz="914344"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09" marR="0" indent="-224092" algn="l" defTabSz="914344"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00" marR="0" indent="-224092" algn="l" defTabSz="914344"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446" indent="-228586" algn="l" defTabSz="914344"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19" indent="-228586" algn="l" defTabSz="914344"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792" indent="-228586" algn="l" defTabSz="914344"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964" indent="-228586" algn="l" defTabSz="914344"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defRPr/>
            </a:pPr>
            <a:r>
              <a:rPr lang="en-US" sz="2800" dirty="0">
                <a:solidFill>
                  <a:prstClr val="black"/>
                </a:solidFill>
                <a:latin typeface="Arial" panose="020B0604020202020204" pitchFamily="34" charset="0"/>
                <a:cs typeface="Arial" panose="020B0604020202020204" pitchFamily="34" charset="0"/>
              </a:rPr>
              <a:t>In addition, there are a few other areas to consider:</a:t>
            </a:r>
          </a:p>
          <a:p>
            <a:pPr>
              <a:defRPr/>
            </a:pPr>
            <a:endParaRPr lang="en-US" sz="2800" dirty="0">
              <a:solidFill>
                <a:prstClr val="black"/>
              </a:solidFill>
              <a:latin typeface="Arial" panose="020B0604020202020204" pitchFamily="34" charset="0"/>
              <a:cs typeface="Arial" panose="020B0604020202020204" pitchFamily="34" charset="0"/>
            </a:endParaRPr>
          </a:p>
          <a:p>
            <a:pPr>
              <a:defRPr/>
            </a:pPr>
            <a:r>
              <a:rPr lang="en-US" sz="2800" b="0" dirty="0">
                <a:solidFill>
                  <a:prstClr val="black"/>
                </a:solidFill>
                <a:latin typeface="Arial" panose="020B0604020202020204" pitchFamily="34" charset="0"/>
                <a:cs typeface="Arial" panose="020B0604020202020204" pitchFamily="34" charset="0"/>
              </a:rPr>
              <a:t>Queries can be intelligently routed via partition key:</a:t>
            </a:r>
          </a:p>
          <a:p>
            <a:pPr marL="915576" lvl="1" indent="-342900">
              <a:defRPr/>
            </a:pPr>
            <a:r>
              <a:rPr lang="en-US" sz="2800" dirty="0">
                <a:solidFill>
                  <a:prstClr val="black"/>
                </a:solidFill>
                <a:latin typeface="Arial" panose="020B0604020202020204" pitchFamily="34" charset="0"/>
                <a:cs typeface="Arial" panose="020B0604020202020204" pitchFamily="34" charset="0"/>
              </a:rPr>
              <a:t>Queries that are scoped to a single partition (or small set of partitions) will consume fewer RU’s than queries that must “fan-out” and check every partition</a:t>
            </a:r>
          </a:p>
          <a:p>
            <a:pPr marL="915576" lvl="1" indent="-342900">
              <a:defRPr/>
            </a:pPr>
            <a:r>
              <a:rPr lang="en-US" sz="2800" dirty="0">
                <a:solidFill>
                  <a:prstClr val="black"/>
                </a:solidFill>
                <a:latin typeface="Arial" panose="020B0604020202020204" pitchFamily="34" charset="0"/>
                <a:cs typeface="Arial" panose="020B0604020202020204" pitchFamily="34" charset="0"/>
              </a:rPr>
              <a:t>No partition key with query -&gt; requires fan-out</a:t>
            </a:r>
          </a:p>
          <a:p>
            <a:pPr>
              <a:defRPr/>
            </a:pPr>
            <a:endParaRPr lang="en-US" sz="2800" b="0" dirty="0">
              <a:solidFill>
                <a:prstClr val="black"/>
              </a:solidFill>
              <a:latin typeface="Arial" panose="020B0604020202020204" pitchFamily="34" charset="0"/>
              <a:cs typeface="Arial" panose="020B0604020202020204" pitchFamily="34" charset="0"/>
            </a:endParaRPr>
          </a:p>
          <a:p>
            <a:pPr>
              <a:defRPr/>
            </a:pPr>
            <a:r>
              <a:rPr lang="en-US" sz="2800" b="0" dirty="0">
                <a:solidFill>
                  <a:prstClr val="black"/>
                </a:solidFill>
                <a:latin typeface="Arial" panose="020B0604020202020204" pitchFamily="34" charset="0"/>
                <a:cs typeface="Arial" panose="020B0604020202020204" pitchFamily="34" charset="0"/>
              </a:rPr>
              <a:t>Multi-document transactions must be within a single partition</a:t>
            </a:r>
            <a:endParaRPr lang="en-US" sz="3200" b="0" dirty="0">
              <a:solidFill>
                <a:prstClr val="black"/>
              </a:solidFill>
              <a:latin typeface="Arial" panose="020B0604020202020204" pitchFamily="34" charset="0"/>
              <a:cs typeface="Arial" panose="020B0604020202020204" pitchFamily="34" charset="0"/>
            </a:endParaRPr>
          </a:p>
          <a:p>
            <a:pPr lvl="1" indent="0">
              <a:buNone/>
              <a:defRPr/>
            </a:pPr>
            <a:endParaRPr lang="en-US" sz="2800" dirty="0">
              <a:solidFill>
                <a:prstClr val="black"/>
              </a:solidFill>
              <a:latin typeface="Arial" panose="020B0604020202020204" pitchFamily="34" charset="0"/>
              <a:cs typeface="Arial" panose="020B0604020202020204" pitchFamily="34" charset="0"/>
            </a:endParaRPr>
          </a:p>
          <a:p>
            <a:pPr lvl="1" indent="0">
              <a:buNone/>
              <a:defRPr/>
            </a:pPr>
            <a:endParaRPr lang="en-US" sz="2800" dirty="0">
              <a:solidFill>
                <a:prstClr val="black"/>
              </a:solidFill>
              <a:latin typeface="Arial" panose="020B0604020202020204" pitchFamily="34" charset="0"/>
              <a:cs typeface="Arial" panose="020B0604020202020204" pitchFamily="34" charset="0"/>
            </a:endParaRPr>
          </a:p>
          <a:p>
            <a:pPr lvl="1" indent="0">
              <a:buNone/>
              <a:defRPr/>
            </a:pPr>
            <a:endParaRPr lang="en-US" sz="2800" dirty="0">
              <a:solidFill>
                <a:prstClr val="black"/>
              </a:solidFill>
              <a:latin typeface="Arial" panose="020B0604020202020204" pitchFamily="34" charset="0"/>
              <a:cs typeface="Arial" panose="020B0604020202020204" pitchFamily="34" charset="0"/>
            </a:endParaRPr>
          </a:p>
          <a:p>
            <a:pPr>
              <a:defRPr/>
            </a:pPr>
            <a:endParaRPr lang="en-US" sz="2400" b="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8282796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D63847-554E-4BE1-8442-658DE69F4589}"/>
              </a:ext>
            </a:extLst>
          </p:cNvPr>
          <p:cNvSpPr>
            <a:spLocks noGrp="1"/>
          </p:cNvSpPr>
          <p:nvPr>
            <p:ph type="body" sz="quarter" idx="10"/>
          </p:nvPr>
        </p:nvSpPr>
        <p:spPr>
          <a:xfrm>
            <a:off x="318984" y="953550"/>
            <a:ext cx="5265119" cy="5442067"/>
          </a:xfrm>
        </p:spPr>
        <p:txBody>
          <a:bodyPr vert="horz" wrap="square" lIns="146304" tIns="91440" rIns="146304" bIns="91440" rtlCol="0" anchor="t">
            <a:spAutoFit/>
          </a:bodyPr>
          <a:lstStyle/>
          <a:p>
            <a:pPr lvl="0"/>
            <a:r>
              <a:rPr lang="en-US" sz="1800" dirty="0">
                <a:latin typeface="Arial" panose="020B0604020202020204" pitchFamily="34" charset="0"/>
                <a:cs typeface="Arial" panose="020B0604020202020204" pitchFamily="34" charset="0"/>
              </a:rPr>
              <a:t>EXAMPLE SCENARIO</a:t>
            </a:r>
          </a:p>
          <a:p>
            <a:pPr marL="0" lvl="1" indent="0">
              <a:buNone/>
            </a:pPr>
            <a:r>
              <a:rPr lang="en-US" sz="1800" dirty="0">
                <a:latin typeface="Arial" panose="020B0604020202020204" pitchFamily="34" charset="0"/>
                <a:cs typeface="Arial" panose="020B0604020202020204" pitchFamily="34" charset="0"/>
              </a:rPr>
              <a:t>Contoso Connected Car is a vehicle telematics company. They are planning to store vehicle telemetry data from millions of vehicles every second in Azure Cosmos DB to power predictive maintenance, fleet management, and driver risk analysis.</a:t>
            </a:r>
          </a:p>
          <a:p>
            <a:pPr marL="0" lvl="1" indent="0">
              <a:buNone/>
            </a:pPr>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WHAT ARE A FEW POTENTIAL PARTITION KEY CHOICES?</a:t>
            </a:r>
          </a:p>
          <a:p>
            <a:pPr lvl="1"/>
            <a:r>
              <a:rPr lang="en-US" sz="1800" dirty="0">
                <a:latin typeface="Arial" panose="020B0604020202020204" pitchFamily="34" charset="0"/>
                <a:cs typeface="Arial" panose="020B0604020202020204" pitchFamily="34" charset="0"/>
              </a:rPr>
              <a:t>Vehicle Model</a:t>
            </a:r>
          </a:p>
          <a:p>
            <a:pPr lvl="1"/>
            <a:r>
              <a:rPr lang="en-US" sz="1800" dirty="0">
                <a:latin typeface="Arial" panose="020B0604020202020204" pitchFamily="34" charset="0"/>
                <a:cs typeface="Arial" panose="020B0604020202020204" pitchFamily="34" charset="0"/>
              </a:rPr>
              <a:t>Current Time</a:t>
            </a:r>
          </a:p>
          <a:p>
            <a:pPr lvl="1"/>
            <a:r>
              <a:rPr lang="en-US" sz="1800" dirty="0">
                <a:latin typeface="Arial" panose="020B0604020202020204" pitchFamily="34" charset="0"/>
                <a:cs typeface="Arial" panose="020B0604020202020204" pitchFamily="34" charset="0"/>
              </a:rPr>
              <a:t>Device Id</a:t>
            </a:r>
          </a:p>
          <a:p>
            <a:pPr lvl="1"/>
            <a:r>
              <a:rPr lang="en-US" sz="1800" dirty="0">
                <a:latin typeface="Arial" panose="020B0604020202020204" pitchFamily="34" charset="0"/>
                <a:cs typeface="Arial" panose="020B0604020202020204" pitchFamily="34" charset="0"/>
              </a:rPr>
              <a:t>Composite Key – Device ID + Current Time</a:t>
            </a:r>
          </a:p>
        </p:txBody>
      </p:sp>
      <p:sp>
        <p:nvSpPr>
          <p:cNvPr id="3" name="Title 2">
            <a:extLst>
              <a:ext uri="{FF2B5EF4-FFF2-40B4-BE49-F238E27FC236}">
                <a16:creationId xmlns:a16="http://schemas.microsoft.com/office/drawing/2014/main" id="{FC03A614-D9EA-42F9-99FC-AC28B5490E9A}"/>
              </a:ext>
            </a:extLst>
          </p:cNvPr>
          <p:cNvSpPr>
            <a:spLocks noGrp="1"/>
          </p:cNvSpPr>
          <p:nvPr>
            <p:ph type="title"/>
          </p:nvPr>
        </p:nvSpPr>
        <p:spPr>
          <a:xfrm>
            <a:off x="357402" y="0"/>
            <a:ext cx="5265119" cy="1052182"/>
          </a:xfrm>
        </p:spPr>
        <p:txBody>
          <a:bodyPr>
            <a:normAutofit/>
          </a:bodyPr>
          <a:lstStyle/>
          <a:p>
            <a:r>
              <a:rPr lang="en-US" sz="4000" dirty="0">
                <a:latin typeface="Arial" panose="020B0604020202020204" pitchFamily="34" charset="0"/>
                <a:cs typeface="Arial" panose="020B0604020202020204" pitchFamily="34" charset="0"/>
              </a:rPr>
              <a:t>Partition Design</a:t>
            </a:r>
          </a:p>
        </p:txBody>
      </p:sp>
      <p:pic>
        <p:nvPicPr>
          <p:cNvPr id="54" name="Picture 54">
            <a:extLst>
              <a:ext uri="{FF2B5EF4-FFF2-40B4-BE49-F238E27FC236}">
                <a16:creationId xmlns:a16="http://schemas.microsoft.com/office/drawing/2014/main" id="{C8791E51-C6DF-489B-8640-375C3B433452}"/>
              </a:ext>
            </a:extLst>
          </p:cNvPr>
          <p:cNvPicPr>
            <a:picLocks noChangeAspect="1"/>
          </p:cNvPicPr>
          <p:nvPr/>
        </p:nvPicPr>
        <p:blipFill>
          <a:blip r:embed="rId3"/>
          <a:stretch>
            <a:fillRect/>
          </a:stretch>
        </p:blipFill>
        <p:spPr>
          <a:xfrm>
            <a:off x="8611771" y="2835665"/>
            <a:ext cx="1438275" cy="1057275"/>
          </a:xfrm>
          <a:prstGeom prst="rect">
            <a:avLst/>
          </a:prstGeom>
        </p:spPr>
      </p:pic>
      <p:pic>
        <p:nvPicPr>
          <p:cNvPr id="56" name="Picture 56">
            <a:extLst>
              <a:ext uri="{FF2B5EF4-FFF2-40B4-BE49-F238E27FC236}">
                <a16:creationId xmlns:a16="http://schemas.microsoft.com/office/drawing/2014/main" id="{DE095976-6696-4464-8237-159187DFE63F}"/>
              </a:ext>
            </a:extLst>
          </p:cNvPr>
          <p:cNvPicPr>
            <a:picLocks noChangeAspect="1"/>
          </p:cNvPicPr>
          <p:nvPr/>
        </p:nvPicPr>
        <p:blipFill>
          <a:blip r:embed="rId4"/>
          <a:stretch>
            <a:fillRect/>
          </a:stretch>
        </p:blipFill>
        <p:spPr>
          <a:xfrm>
            <a:off x="9718829" y="2073665"/>
            <a:ext cx="1438275" cy="1057275"/>
          </a:xfrm>
          <a:prstGeom prst="rect">
            <a:avLst/>
          </a:prstGeom>
        </p:spPr>
      </p:pic>
      <p:pic>
        <p:nvPicPr>
          <p:cNvPr id="58" name="Picture 58" descr="A picture containing pool ball&#10;&#10;Description generated with very high confidence">
            <a:extLst>
              <a:ext uri="{FF2B5EF4-FFF2-40B4-BE49-F238E27FC236}">
                <a16:creationId xmlns:a16="http://schemas.microsoft.com/office/drawing/2014/main" id="{3F647630-692C-486A-B085-6CAE42689E26}"/>
              </a:ext>
            </a:extLst>
          </p:cNvPr>
          <p:cNvPicPr>
            <a:picLocks noChangeAspect="1"/>
          </p:cNvPicPr>
          <p:nvPr/>
        </p:nvPicPr>
        <p:blipFill>
          <a:blip r:embed="rId5"/>
          <a:stretch>
            <a:fillRect/>
          </a:stretch>
        </p:blipFill>
        <p:spPr>
          <a:xfrm>
            <a:off x="9718825" y="3791757"/>
            <a:ext cx="1438275" cy="1057275"/>
          </a:xfrm>
          <a:prstGeom prst="rect">
            <a:avLst/>
          </a:prstGeom>
        </p:spPr>
      </p:pic>
      <p:pic>
        <p:nvPicPr>
          <p:cNvPr id="60" name="Picture 60" descr="A picture containing object&#10;&#10;Description generated with high confidence">
            <a:extLst>
              <a:ext uri="{FF2B5EF4-FFF2-40B4-BE49-F238E27FC236}">
                <a16:creationId xmlns:a16="http://schemas.microsoft.com/office/drawing/2014/main" id="{8D8A08B1-C31A-4182-9351-A6E39ADD34DA}"/>
              </a:ext>
            </a:extLst>
          </p:cNvPr>
          <p:cNvPicPr>
            <a:picLocks noChangeAspect="1"/>
          </p:cNvPicPr>
          <p:nvPr/>
        </p:nvPicPr>
        <p:blipFill>
          <a:blip r:embed="rId6"/>
          <a:stretch>
            <a:fillRect/>
          </a:stretch>
        </p:blipFill>
        <p:spPr>
          <a:xfrm>
            <a:off x="7490337" y="3791761"/>
            <a:ext cx="1438275" cy="1057275"/>
          </a:xfrm>
          <a:prstGeom prst="rect">
            <a:avLst/>
          </a:prstGeom>
        </p:spPr>
      </p:pic>
      <p:pic>
        <p:nvPicPr>
          <p:cNvPr id="62" name="Picture 62">
            <a:extLst>
              <a:ext uri="{FF2B5EF4-FFF2-40B4-BE49-F238E27FC236}">
                <a16:creationId xmlns:a16="http://schemas.microsoft.com/office/drawing/2014/main" id="{9D9C6B99-09E0-43D2-8123-F79823C2A43A}"/>
              </a:ext>
            </a:extLst>
          </p:cNvPr>
          <p:cNvPicPr>
            <a:picLocks noChangeAspect="1"/>
          </p:cNvPicPr>
          <p:nvPr/>
        </p:nvPicPr>
        <p:blipFill>
          <a:blip r:embed="rId7"/>
          <a:stretch>
            <a:fillRect/>
          </a:stretch>
        </p:blipFill>
        <p:spPr>
          <a:xfrm>
            <a:off x="7490337" y="2073665"/>
            <a:ext cx="1438275" cy="1057275"/>
          </a:xfrm>
          <a:prstGeom prst="rect">
            <a:avLst/>
          </a:prstGeom>
        </p:spPr>
      </p:pic>
      <p:grpSp>
        <p:nvGrpSpPr>
          <p:cNvPr id="9" name="Group 8">
            <a:extLst>
              <a:ext uri="{FF2B5EF4-FFF2-40B4-BE49-F238E27FC236}">
                <a16:creationId xmlns:a16="http://schemas.microsoft.com/office/drawing/2014/main" id="{2CF6037A-A80A-41B7-B379-70D4814916EE}"/>
              </a:ext>
            </a:extLst>
          </p:cNvPr>
          <p:cNvGrpSpPr/>
          <p:nvPr/>
        </p:nvGrpSpPr>
        <p:grpSpPr>
          <a:xfrm>
            <a:off x="270534" y="6497998"/>
            <a:ext cx="2297279" cy="138499"/>
            <a:chOff x="270533" y="6498014"/>
            <a:chExt cx="2297278" cy="138499"/>
          </a:xfrm>
        </p:grpSpPr>
        <p:sp>
          <p:nvSpPr>
            <p:cNvPr id="10" name="TextBox 9">
              <a:extLst>
                <a:ext uri="{FF2B5EF4-FFF2-40B4-BE49-F238E27FC236}">
                  <a16:creationId xmlns:a16="http://schemas.microsoft.com/office/drawing/2014/main" id="{0118AEAD-8D7E-4B84-A348-F8C7CCE6AD65}"/>
                </a:ext>
              </a:extLst>
            </p:cNvPr>
            <p:cNvSpPr txBox="1"/>
            <p:nvPr/>
          </p:nvSpPr>
          <p:spPr>
            <a:xfrm>
              <a:off x="556132" y="6498014"/>
              <a:ext cx="2011679" cy="138499"/>
            </a:xfrm>
            <a:prstGeom prst="rect">
              <a:avLst/>
            </a:prstGeom>
            <a:noFill/>
          </p:spPr>
          <p:txBody>
            <a:bodyPr wrap="square" lIns="0" tIns="0" rIns="0" bIns="0" rtlCol="0" anchor="ctr">
              <a:spAutoFit/>
            </a:bodyPr>
            <a:lstStyle/>
            <a:p>
              <a:pPr defTabSz="914377">
                <a:lnSpc>
                  <a:spcPct val="90000"/>
                </a:lnSpc>
                <a:spcAft>
                  <a:spcPts val="600"/>
                </a:spcAft>
                <a:defRPr/>
              </a:pPr>
              <a:r>
                <a:rPr lang="en-US" sz="1000" kern="0" dirty="0">
                  <a:solidFill>
                    <a:srgbClr val="227B6D"/>
                  </a:solidFill>
                  <a:latin typeface="Arial" panose="020B0604020202020204" pitchFamily="34" charset="0"/>
                  <a:cs typeface="Arial" panose="020B0604020202020204" pitchFamily="34" charset="0"/>
                </a:rPr>
                <a:t>Example – Contoso Connected Car</a:t>
              </a:r>
            </a:p>
          </p:txBody>
        </p:sp>
        <p:pic>
          <p:nvPicPr>
            <p:cNvPr id="11" name="Picture 54">
              <a:extLst>
                <a:ext uri="{FF2B5EF4-FFF2-40B4-BE49-F238E27FC236}">
                  <a16:creationId xmlns:a16="http://schemas.microsoft.com/office/drawing/2014/main" id="{12AA534C-B65E-43BA-9758-593AA2218C5D}"/>
                </a:ext>
              </a:extLst>
            </p:cNvPr>
            <p:cNvPicPr>
              <a:picLocks noChangeAspect="1"/>
            </p:cNvPicPr>
            <p:nvPr/>
          </p:nvPicPr>
          <p:blipFill rotWithShape="1">
            <a:blip r:embed="rId3">
              <a:duotone>
                <a:schemeClr val="accent5">
                  <a:shade val="45000"/>
                  <a:satMod val="135000"/>
                </a:schemeClr>
                <a:prstClr val="white"/>
              </a:duotone>
            </a:blip>
            <a:srcRect l="19031" t="39178" r="21363" b="2264"/>
            <a:stretch/>
          </p:blipFill>
          <p:spPr>
            <a:xfrm>
              <a:off x="270533" y="6504529"/>
              <a:ext cx="173736" cy="125469"/>
            </a:xfrm>
            <a:prstGeom prst="rect">
              <a:avLst/>
            </a:prstGeom>
          </p:spPr>
        </p:pic>
      </p:grpSp>
    </p:spTree>
    <p:extLst>
      <p:ext uri="{BB962C8B-B14F-4D97-AF65-F5344CB8AC3E}">
        <p14:creationId xmlns:p14="http://schemas.microsoft.com/office/powerpoint/2010/main" val="43797824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44B0-691F-4AC3-844D-213EEDFCB55A}"/>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Partition Key Choices</a:t>
            </a:r>
          </a:p>
        </p:txBody>
      </p:sp>
      <p:sp>
        <p:nvSpPr>
          <p:cNvPr id="4" name="Text Placeholder 4">
            <a:extLst>
              <a:ext uri="{FF2B5EF4-FFF2-40B4-BE49-F238E27FC236}">
                <a16:creationId xmlns:a16="http://schemas.microsoft.com/office/drawing/2014/main" id="{FF6F45E6-040C-43A1-9965-73426F3CC359}"/>
              </a:ext>
            </a:extLst>
          </p:cNvPr>
          <p:cNvSpPr>
            <a:spLocks noGrp="1"/>
          </p:cNvSpPr>
          <p:nvPr>
            <p:ph type="body" sz="quarter" idx="10"/>
          </p:nvPr>
        </p:nvSpPr>
        <p:spPr>
          <a:xfrm>
            <a:off x="269239" y="1925686"/>
            <a:ext cx="4572000" cy="2360646"/>
          </a:xfrm>
        </p:spPr>
        <p:txBody>
          <a:bodyPr vert="horz" wrap="square" lIns="91440" tIns="45720" rIns="91440" bIns="45720" rtlCol="0" anchor="t">
            <a:spAutoFit/>
          </a:bodyPr>
          <a:lstStyle/>
          <a:p>
            <a:pPr algn="ctr"/>
            <a:r>
              <a:rPr lang="en-US" sz="1600" dirty="0"/>
              <a:t>VEHICLE MODEL </a:t>
            </a:r>
            <a:r>
              <a:rPr lang="en-US" sz="1600" dirty="0">
                <a:solidFill>
                  <a:schemeClr val="tx1"/>
                </a:solidFill>
              </a:rPr>
              <a:t>(e</a:t>
            </a:r>
            <a:r>
              <a:rPr lang="en-US" sz="1600" dirty="0">
                <a:solidFill>
                  <a:srgbClr val="0078D7"/>
                </a:solidFill>
              </a:rPr>
              <a:t>.</a:t>
            </a:r>
            <a:r>
              <a:rPr lang="en-US" sz="1600" dirty="0"/>
              <a:t>g. Model A)</a:t>
            </a:r>
            <a:endParaRPr lang="en-US" dirty="0"/>
          </a:p>
          <a:p>
            <a:pPr algn="ctr"/>
            <a:endParaRPr lang="en-US" sz="1500" dirty="0">
              <a:solidFill>
                <a:srgbClr val="0078D7"/>
              </a:solidFill>
            </a:endParaRPr>
          </a:p>
          <a:p>
            <a:pPr algn="ctr"/>
            <a:r>
              <a:rPr lang="en-US" sz="1500" b="0" dirty="0">
                <a:solidFill>
                  <a:schemeClr val="tx1"/>
                </a:solidFill>
                <a:latin typeface="+mn-lt"/>
              </a:rPr>
              <a:t>Most auto manufactures only have a couple dozen models. This will create a fixed number of logical partition</a:t>
            </a:r>
            <a:r>
              <a:rPr lang="en-US" sz="1500" b="0" dirty="0">
                <a:solidFill>
                  <a:schemeClr val="tx1"/>
                </a:solidFill>
              </a:rPr>
              <a:t> key values; and is potentially the least granular option.</a:t>
            </a:r>
          </a:p>
          <a:p>
            <a:pPr algn="ctr"/>
            <a:r>
              <a:rPr lang="en-US" sz="1500" b="0" dirty="0">
                <a:solidFill>
                  <a:schemeClr val="tx1"/>
                </a:solidFill>
              </a:rPr>
              <a:t>Depending how uniform sales are across various models – this introduces possibilities for hot partition keys on both storage and throughput.</a:t>
            </a:r>
          </a:p>
        </p:txBody>
      </p:sp>
      <p:sp>
        <p:nvSpPr>
          <p:cNvPr id="55" name="Text Placeholder 4">
            <a:extLst>
              <a:ext uri="{FF2B5EF4-FFF2-40B4-BE49-F238E27FC236}">
                <a16:creationId xmlns:a16="http://schemas.microsoft.com/office/drawing/2014/main" id="{7E8D2A0F-F07A-4C01-8D7D-1D0B9F791FE2}"/>
              </a:ext>
            </a:extLst>
          </p:cNvPr>
          <p:cNvSpPr txBox="1">
            <a:spLocks/>
          </p:cNvSpPr>
          <p:nvPr/>
        </p:nvSpPr>
        <p:spPr>
          <a:xfrm>
            <a:off x="7346167" y="1925685"/>
            <a:ext cx="4572000" cy="2323713"/>
          </a:xfrm>
          <a:prstGeom prst="rect">
            <a:avLst/>
          </a:prstGeom>
          <a:noFill/>
        </p:spPr>
        <p:txBody>
          <a:bodyPr vert="horz" wrap="square" lIns="91440" tIns="45720" rIns="91440" bIns="45720" rtlCol="0" anchor="t">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defTabSz="914344">
              <a:defRPr/>
            </a:pPr>
            <a:r>
              <a:rPr lang="en-US" sz="1600" dirty="0">
                <a:solidFill>
                  <a:schemeClr val="tx1"/>
                </a:solidFill>
                <a:latin typeface="Arial" panose="020B0604020202020204" pitchFamily="34" charset="0"/>
                <a:cs typeface="Arial" panose="020B0604020202020204" pitchFamily="34" charset="0"/>
              </a:rPr>
              <a:t>CURRENT MONTH (e.g. 2018-04)</a:t>
            </a:r>
            <a:endParaRPr lang="en-US" dirty="0">
              <a:solidFill>
                <a:schemeClr val="tx1"/>
              </a:solidFill>
              <a:latin typeface="Arial" panose="020B0604020202020204" pitchFamily="34" charset="0"/>
              <a:cs typeface="Arial" panose="020B0604020202020204" pitchFamily="34" charset="0"/>
            </a:endParaRPr>
          </a:p>
          <a:p>
            <a:pPr algn="ctr" defTabSz="914344">
              <a:defRPr/>
            </a:pPr>
            <a:endParaRPr lang="en-US" sz="1500" dirty="0">
              <a:solidFill>
                <a:srgbClr val="0078D7"/>
              </a:solidFill>
              <a:latin typeface="Arial" panose="020B0604020202020204" pitchFamily="34" charset="0"/>
              <a:cs typeface="Arial" panose="020B0604020202020204" pitchFamily="34" charset="0"/>
            </a:endParaRPr>
          </a:p>
          <a:p>
            <a:pPr algn="ctr" defTabSz="914344">
              <a:defRPr/>
            </a:pPr>
            <a:r>
              <a:rPr lang="en-US" sz="1500" b="0" dirty="0">
                <a:solidFill>
                  <a:srgbClr val="505050"/>
                </a:solidFill>
                <a:latin typeface="Arial" panose="020B0604020202020204" pitchFamily="34" charset="0"/>
                <a:cs typeface="Arial" panose="020B0604020202020204" pitchFamily="34" charset="0"/>
              </a:rPr>
              <a:t>Auto manufacturers have transactions occurring throughout the year. This will create a more balanced distribution of storage across partition key values.</a:t>
            </a:r>
          </a:p>
          <a:p>
            <a:pPr algn="ctr" defTabSz="914344">
              <a:defRPr/>
            </a:pPr>
            <a:r>
              <a:rPr lang="en-US" sz="1500" b="0" dirty="0">
                <a:solidFill>
                  <a:srgbClr val="505050"/>
                </a:solidFill>
                <a:latin typeface="Arial" panose="020B0604020202020204" pitchFamily="34" charset="0"/>
                <a:cs typeface="Arial" panose="020B0604020202020204" pitchFamily="34" charset="0"/>
              </a:rPr>
              <a:t>However, most business transactions occur on recent data creating the possibility of a hot partition key for the current month on throughput.</a:t>
            </a:r>
          </a:p>
        </p:txBody>
      </p:sp>
      <p:pic>
        <p:nvPicPr>
          <p:cNvPr id="59" name="Picture 60">
            <a:extLst>
              <a:ext uri="{FF2B5EF4-FFF2-40B4-BE49-F238E27FC236}">
                <a16:creationId xmlns:a16="http://schemas.microsoft.com/office/drawing/2014/main" id="{370A569A-9851-44CD-932A-52ABC1C84087}"/>
              </a:ext>
            </a:extLst>
          </p:cNvPr>
          <p:cNvPicPr>
            <a:picLocks noChangeAspect="1"/>
          </p:cNvPicPr>
          <p:nvPr/>
        </p:nvPicPr>
        <p:blipFill>
          <a:blip r:embed="rId3"/>
          <a:stretch>
            <a:fillRect/>
          </a:stretch>
        </p:blipFill>
        <p:spPr>
          <a:xfrm>
            <a:off x="5376864" y="2900364"/>
            <a:ext cx="1438275" cy="1057275"/>
          </a:xfrm>
          <a:prstGeom prst="rect">
            <a:avLst/>
          </a:prstGeom>
        </p:spPr>
      </p:pic>
      <p:grpSp>
        <p:nvGrpSpPr>
          <p:cNvPr id="9" name="Group 8">
            <a:extLst>
              <a:ext uri="{FF2B5EF4-FFF2-40B4-BE49-F238E27FC236}">
                <a16:creationId xmlns:a16="http://schemas.microsoft.com/office/drawing/2014/main" id="{F7547EDC-70BB-4808-B07B-9668A03C5A2F}"/>
              </a:ext>
            </a:extLst>
          </p:cNvPr>
          <p:cNvGrpSpPr/>
          <p:nvPr/>
        </p:nvGrpSpPr>
        <p:grpSpPr>
          <a:xfrm>
            <a:off x="319479" y="4660868"/>
            <a:ext cx="4471523" cy="1325169"/>
            <a:chOff x="269239" y="4673773"/>
            <a:chExt cx="4471523" cy="1325169"/>
          </a:xfrm>
        </p:grpSpPr>
        <p:grpSp>
          <p:nvGrpSpPr>
            <p:cNvPr id="77" name="Group 76">
              <a:extLst>
                <a:ext uri="{FF2B5EF4-FFF2-40B4-BE49-F238E27FC236}">
                  <a16:creationId xmlns:a16="http://schemas.microsoft.com/office/drawing/2014/main" id="{B3ED5EA3-F52B-4C55-A8B2-2332430607C2}"/>
                </a:ext>
              </a:extLst>
            </p:cNvPr>
            <p:cNvGrpSpPr/>
            <p:nvPr/>
          </p:nvGrpSpPr>
          <p:grpSpPr>
            <a:xfrm>
              <a:off x="330985" y="5087022"/>
              <a:ext cx="1933907" cy="911920"/>
              <a:chOff x="8367892" y="4738093"/>
              <a:chExt cx="2326999" cy="1097280"/>
            </a:xfrm>
          </p:grpSpPr>
          <p:grpSp>
            <p:nvGrpSpPr>
              <p:cNvPr id="78" name="Group 77">
                <a:extLst>
                  <a:ext uri="{FF2B5EF4-FFF2-40B4-BE49-F238E27FC236}">
                    <a16:creationId xmlns:a16="http://schemas.microsoft.com/office/drawing/2014/main" id="{3A2E002C-F312-4036-B1A8-6EF29F4EA8D5}"/>
                  </a:ext>
                </a:extLst>
              </p:cNvPr>
              <p:cNvGrpSpPr/>
              <p:nvPr/>
            </p:nvGrpSpPr>
            <p:grpSpPr>
              <a:xfrm>
                <a:off x="8367892" y="4812062"/>
                <a:ext cx="914400" cy="949349"/>
                <a:chOff x="7890518" y="4812062"/>
                <a:chExt cx="914400" cy="949349"/>
              </a:xfrm>
            </p:grpSpPr>
            <p:sp>
              <p:nvSpPr>
                <p:cNvPr id="85" name="TextBox 84">
                  <a:extLst>
                    <a:ext uri="{FF2B5EF4-FFF2-40B4-BE49-F238E27FC236}">
                      <a16:creationId xmlns:a16="http://schemas.microsoft.com/office/drawing/2014/main" id="{6E037FC5-4B6B-4DE3-828E-CEA980CA01AF}"/>
                    </a:ext>
                  </a:extLst>
                </p:cNvPr>
                <p:cNvSpPr txBox="1"/>
                <p:nvPr/>
              </p:nvSpPr>
              <p:spPr>
                <a:xfrm>
                  <a:off x="7890518" y="4812062"/>
                  <a:ext cx="914400" cy="175139"/>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err="1">
                      <a:gradFill>
                        <a:gsLst>
                          <a:gs pos="2917">
                            <a:srgbClr val="505050"/>
                          </a:gs>
                          <a:gs pos="30000">
                            <a:srgbClr val="505050"/>
                          </a:gs>
                        </a:gsLst>
                        <a:lin ang="5400000" scaled="0"/>
                      </a:gradFill>
                      <a:latin typeface="Arial" panose="020B0604020202020204" pitchFamily="34" charset="0"/>
                    </a:rPr>
                    <a:t>Rodel</a:t>
                  </a:r>
                  <a:endParaRPr lang="en-US" sz="1051" dirty="0">
                    <a:gradFill>
                      <a:gsLst>
                        <a:gs pos="2917">
                          <a:srgbClr val="505050"/>
                        </a:gs>
                        <a:gs pos="30000">
                          <a:srgbClr val="505050"/>
                        </a:gs>
                      </a:gsLst>
                      <a:lin ang="5400000" scaled="0"/>
                    </a:gradFill>
                    <a:latin typeface="Arial" panose="020B0604020202020204" pitchFamily="34" charset="0"/>
                  </a:endParaRPr>
                </a:p>
              </p:txBody>
            </p:sp>
            <p:sp>
              <p:nvSpPr>
                <p:cNvPr id="86" name="TextBox 85">
                  <a:extLst>
                    <a:ext uri="{FF2B5EF4-FFF2-40B4-BE49-F238E27FC236}">
                      <a16:creationId xmlns:a16="http://schemas.microsoft.com/office/drawing/2014/main" id="{97CE4F15-E815-4504-A4FB-84C076027704}"/>
                    </a:ext>
                  </a:extLst>
                </p:cNvPr>
                <p:cNvSpPr txBox="1"/>
                <p:nvPr/>
              </p:nvSpPr>
              <p:spPr>
                <a:xfrm>
                  <a:off x="7890518" y="5070131"/>
                  <a:ext cx="914400" cy="175139"/>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Prisma</a:t>
                  </a:r>
                </a:p>
              </p:txBody>
            </p:sp>
            <p:sp>
              <p:nvSpPr>
                <p:cNvPr id="87" name="TextBox 86">
                  <a:extLst>
                    <a:ext uri="{FF2B5EF4-FFF2-40B4-BE49-F238E27FC236}">
                      <a16:creationId xmlns:a16="http://schemas.microsoft.com/office/drawing/2014/main" id="{C5C82C28-1E2D-4912-8E0F-C5917103B74F}"/>
                    </a:ext>
                  </a:extLst>
                </p:cNvPr>
                <p:cNvSpPr txBox="1"/>
                <p:nvPr/>
              </p:nvSpPr>
              <p:spPr>
                <a:xfrm>
                  <a:off x="7890518" y="5328200"/>
                  <a:ext cx="914400" cy="175139"/>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err="1">
                      <a:gradFill>
                        <a:gsLst>
                          <a:gs pos="2917">
                            <a:srgbClr val="505050"/>
                          </a:gs>
                          <a:gs pos="30000">
                            <a:srgbClr val="505050"/>
                          </a:gs>
                        </a:gsLst>
                        <a:lin ang="5400000" scaled="0"/>
                      </a:gradFill>
                      <a:latin typeface="Arial" panose="020B0604020202020204" pitchFamily="34" charset="0"/>
                    </a:rPr>
                    <a:t>Turlic</a:t>
                  </a:r>
                  <a:endParaRPr lang="en-US" sz="1051" dirty="0">
                    <a:gradFill>
                      <a:gsLst>
                        <a:gs pos="2917">
                          <a:srgbClr val="505050"/>
                        </a:gs>
                        <a:gs pos="30000">
                          <a:srgbClr val="505050"/>
                        </a:gs>
                      </a:gsLst>
                      <a:lin ang="5400000" scaled="0"/>
                    </a:gradFill>
                    <a:latin typeface="Arial" panose="020B0604020202020204" pitchFamily="34" charset="0"/>
                  </a:endParaRPr>
                </a:p>
              </p:txBody>
            </p:sp>
            <p:sp>
              <p:nvSpPr>
                <p:cNvPr id="88" name="TextBox 87">
                  <a:extLst>
                    <a:ext uri="{FF2B5EF4-FFF2-40B4-BE49-F238E27FC236}">
                      <a16:creationId xmlns:a16="http://schemas.microsoft.com/office/drawing/2014/main" id="{85D12017-4361-42C0-AB99-A72EDD66F326}"/>
                    </a:ext>
                  </a:extLst>
                </p:cNvPr>
                <p:cNvSpPr txBox="1"/>
                <p:nvPr/>
              </p:nvSpPr>
              <p:spPr>
                <a:xfrm>
                  <a:off x="7890518" y="5586272"/>
                  <a:ext cx="914400" cy="175139"/>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Coash</a:t>
                  </a:r>
                </a:p>
              </p:txBody>
            </p:sp>
          </p:grpSp>
          <p:cxnSp>
            <p:nvCxnSpPr>
              <p:cNvPr id="79" name="Straight Connector 78">
                <a:extLst>
                  <a:ext uri="{FF2B5EF4-FFF2-40B4-BE49-F238E27FC236}">
                    <a16:creationId xmlns:a16="http://schemas.microsoft.com/office/drawing/2014/main" id="{6D80EF3A-B6BF-4044-B156-6CED59446FA7}"/>
                  </a:ext>
                </a:extLst>
              </p:cNvPr>
              <p:cNvCxnSpPr/>
              <p:nvPr/>
            </p:nvCxnSpPr>
            <p:spPr>
              <a:xfrm>
                <a:off x="9462812" y="4738093"/>
                <a:ext cx="0" cy="109728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0" name="Group 79">
                <a:extLst>
                  <a:ext uri="{FF2B5EF4-FFF2-40B4-BE49-F238E27FC236}">
                    <a16:creationId xmlns:a16="http://schemas.microsoft.com/office/drawing/2014/main" id="{85E0D25C-EA59-4B7F-97BA-6BAD1BC4ADB9}"/>
                  </a:ext>
                </a:extLst>
              </p:cNvPr>
              <p:cNvGrpSpPr/>
              <p:nvPr/>
            </p:nvGrpSpPr>
            <p:grpSpPr>
              <a:xfrm>
                <a:off x="9643331" y="4821235"/>
                <a:ext cx="1051560" cy="930997"/>
                <a:chOff x="9643331" y="4821235"/>
                <a:chExt cx="1051560" cy="930997"/>
              </a:xfrm>
            </p:grpSpPr>
            <p:sp>
              <p:nvSpPr>
                <p:cNvPr id="81" name="Rectangle 80">
                  <a:extLst>
                    <a:ext uri="{FF2B5EF4-FFF2-40B4-BE49-F238E27FC236}">
                      <a16:creationId xmlns:a16="http://schemas.microsoft.com/office/drawing/2014/main" id="{52ADC728-A7C6-4B09-A754-D6EEDBF9C7B9}"/>
                    </a:ext>
                  </a:extLst>
                </p:cNvPr>
                <p:cNvSpPr/>
                <p:nvPr/>
              </p:nvSpPr>
              <p:spPr bwMode="auto">
                <a:xfrm>
                  <a:off x="9643331" y="4821235"/>
                  <a:ext cx="550132"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82" name="Rectangle 81">
                  <a:extLst>
                    <a:ext uri="{FF2B5EF4-FFF2-40B4-BE49-F238E27FC236}">
                      <a16:creationId xmlns:a16="http://schemas.microsoft.com/office/drawing/2014/main" id="{0BB1A34B-B46F-4744-8A19-6D3765E7D86C}"/>
                    </a:ext>
                  </a:extLst>
                </p:cNvPr>
                <p:cNvSpPr/>
                <p:nvPr/>
              </p:nvSpPr>
              <p:spPr bwMode="auto">
                <a:xfrm>
                  <a:off x="9643331" y="5070607"/>
                  <a:ext cx="1051560"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83" name="Rectangle 82">
                  <a:extLst>
                    <a:ext uri="{FF2B5EF4-FFF2-40B4-BE49-F238E27FC236}">
                      <a16:creationId xmlns:a16="http://schemas.microsoft.com/office/drawing/2014/main" id="{8DC99A42-2152-485D-9CB1-2B5EB6C4B427}"/>
                    </a:ext>
                  </a:extLst>
                </p:cNvPr>
                <p:cNvSpPr/>
                <p:nvPr/>
              </p:nvSpPr>
              <p:spPr bwMode="auto">
                <a:xfrm>
                  <a:off x="9643331" y="5319979"/>
                  <a:ext cx="110026"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84" name="Rectangle 83">
                  <a:extLst>
                    <a:ext uri="{FF2B5EF4-FFF2-40B4-BE49-F238E27FC236}">
                      <a16:creationId xmlns:a16="http://schemas.microsoft.com/office/drawing/2014/main" id="{3348E875-6B77-48FD-B04F-9D06A6970760}"/>
                    </a:ext>
                  </a:extLst>
                </p:cNvPr>
                <p:cNvSpPr/>
                <p:nvPr/>
              </p:nvSpPr>
              <p:spPr bwMode="auto">
                <a:xfrm>
                  <a:off x="9643331" y="5569352"/>
                  <a:ext cx="330079"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sp>
          <p:nvSpPr>
            <p:cNvPr id="5" name="Text Placeholder 4">
              <a:extLst>
                <a:ext uri="{FF2B5EF4-FFF2-40B4-BE49-F238E27FC236}">
                  <a16:creationId xmlns:a16="http://schemas.microsoft.com/office/drawing/2014/main" id="{9703ECA1-06EC-4286-BA9F-94DD92349FA1}"/>
                </a:ext>
              </a:extLst>
            </p:cNvPr>
            <p:cNvSpPr txBox="1">
              <a:spLocks/>
            </p:cNvSpPr>
            <p:nvPr/>
          </p:nvSpPr>
          <p:spPr>
            <a:xfrm>
              <a:off x="269239" y="4673773"/>
              <a:ext cx="2057400" cy="276999"/>
            </a:xfrm>
            <a:prstGeom prst="rect">
              <a:avLst/>
            </a:prstGeom>
            <a:noFill/>
          </p:spPr>
          <p:txBody>
            <a:bodyPr vert="horz" wrap="square" lIns="91440" tIns="45720" rIns="91440" bIns="45720" rtlCol="0" anchor="t">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defTabSz="914344">
                <a:defRPr/>
              </a:pPr>
              <a:r>
                <a:rPr lang="en-US" sz="1200" dirty="0">
                  <a:solidFill>
                    <a:srgbClr val="0078D7"/>
                  </a:solidFill>
                  <a:latin typeface="Arial" panose="020B0604020202020204" pitchFamily="34" charset="0"/>
                  <a:cs typeface="Arial" panose="020B0604020202020204" pitchFamily="34" charset="0"/>
                </a:rPr>
                <a:t>Storage Distribution</a:t>
              </a:r>
              <a:endParaRPr lang="en-US" sz="1200" b="0" dirty="0">
                <a:solidFill>
                  <a:srgbClr val="505050"/>
                </a:solidFill>
                <a:latin typeface="Arial" panose="020B0604020202020204" pitchFamily="34" charset="0"/>
                <a:cs typeface="Arial" panose="020B0604020202020204" pitchFamily="34" charset="0"/>
              </a:endParaRPr>
            </a:p>
          </p:txBody>
        </p:sp>
        <p:sp>
          <p:nvSpPr>
            <p:cNvPr id="32" name="Text Placeholder 4">
              <a:extLst>
                <a:ext uri="{FF2B5EF4-FFF2-40B4-BE49-F238E27FC236}">
                  <a16:creationId xmlns:a16="http://schemas.microsoft.com/office/drawing/2014/main" id="{98F6027F-0EA8-45CB-A4AC-FFB97C2E3879}"/>
                </a:ext>
              </a:extLst>
            </p:cNvPr>
            <p:cNvSpPr txBox="1">
              <a:spLocks/>
            </p:cNvSpPr>
            <p:nvPr/>
          </p:nvSpPr>
          <p:spPr>
            <a:xfrm>
              <a:off x="2683362" y="4673773"/>
              <a:ext cx="2057400" cy="276999"/>
            </a:xfrm>
            <a:prstGeom prst="rect">
              <a:avLst/>
            </a:prstGeom>
            <a:noFill/>
          </p:spPr>
          <p:txBody>
            <a:bodyPr vert="horz" wrap="square" lIns="91440" tIns="45720" rIns="91440" bIns="45720" rtlCol="0" anchor="t">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defTabSz="914344">
                <a:defRPr/>
              </a:pPr>
              <a:r>
                <a:rPr lang="en-US" sz="1200" dirty="0">
                  <a:solidFill>
                    <a:srgbClr val="0078D7"/>
                  </a:solidFill>
                  <a:latin typeface="Arial" panose="020B0604020202020204" pitchFamily="34" charset="0"/>
                  <a:cs typeface="Arial" panose="020B0604020202020204" pitchFamily="34" charset="0"/>
                </a:rPr>
                <a:t>Throughput Distribution</a:t>
              </a:r>
              <a:endParaRPr lang="en-US" sz="1200" b="0" dirty="0">
                <a:solidFill>
                  <a:srgbClr val="505050"/>
                </a:solidFill>
                <a:latin typeface="Arial" panose="020B0604020202020204" pitchFamily="34" charset="0"/>
                <a:cs typeface="Arial" panose="020B0604020202020204" pitchFamily="34" charset="0"/>
              </a:endParaRPr>
            </a:p>
          </p:txBody>
        </p:sp>
        <p:grpSp>
          <p:nvGrpSpPr>
            <p:cNvPr id="72" name="Group 71">
              <a:extLst>
                <a:ext uri="{FF2B5EF4-FFF2-40B4-BE49-F238E27FC236}">
                  <a16:creationId xmlns:a16="http://schemas.microsoft.com/office/drawing/2014/main" id="{D689E683-C910-412F-A78C-B371CC3CE200}"/>
                </a:ext>
              </a:extLst>
            </p:cNvPr>
            <p:cNvGrpSpPr/>
            <p:nvPr/>
          </p:nvGrpSpPr>
          <p:grpSpPr>
            <a:xfrm>
              <a:off x="2745109" y="5087022"/>
              <a:ext cx="1933907" cy="911920"/>
              <a:chOff x="8367892" y="4738093"/>
              <a:chExt cx="2326999" cy="1097280"/>
            </a:xfrm>
          </p:grpSpPr>
          <p:grpSp>
            <p:nvGrpSpPr>
              <p:cNvPr id="76" name="Group 75">
                <a:extLst>
                  <a:ext uri="{FF2B5EF4-FFF2-40B4-BE49-F238E27FC236}">
                    <a16:creationId xmlns:a16="http://schemas.microsoft.com/office/drawing/2014/main" id="{346EA0D6-7647-48F8-A7EC-A8FF17037957}"/>
                  </a:ext>
                </a:extLst>
              </p:cNvPr>
              <p:cNvGrpSpPr/>
              <p:nvPr/>
            </p:nvGrpSpPr>
            <p:grpSpPr>
              <a:xfrm>
                <a:off x="8367892" y="4812062"/>
                <a:ext cx="914400" cy="949349"/>
                <a:chOff x="7890518" y="4812062"/>
                <a:chExt cx="914400" cy="949349"/>
              </a:xfrm>
            </p:grpSpPr>
            <p:sp>
              <p:nvSpPr>
                <p:cNvPr id="95" name="TextBox 94">
                  <a:extLst>
                    <a:ext uri="{FF2B5EF4-FFF2-40B4-BE49-F238E27FC236}">
                      <a16:creationId xmlns:a16="http://schemas.microsoft.com/office/drawing/2014/main" id="{FB5B6AC8-DF8D-4A3B-A770-D61CA8CD071F}"/>
                    </a:ext>
                  </a:extLst>
                </p:cNvPr>
                <p:cNvSpPr txBox="1"/>
                <p:nvPr/>
              </p:nvSpPr>
              <p:spPr>
                <a:xfrm>
                  <a:off x="7890518" y="4812062"/>
                  <a:ext cx="914400" cy="175139"/>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err="1">
                      <a:gradFill>
                        <a:gsLst>
                          <a:gs pos="2917">
                            <a:srgbClr val="505050"/>
                          </a:gs>
                          <a:gs pos="30000">
                            <a:srgbClr val="505050"/>
                          </a:gs>
                        </a:gsLst>
                        <a:lin ang="5400000" scaled="0"/>
                      </a:gradFill>
                      <a:latin typeface="Arial" panose="020B0604020202020204" pitchFamily="34" charset="0"/>
                    </a:rPr>
                    <a:t>Rodel</a:t>
                  </a:r>
                  <a:endParaRPr lang="en-US" sz="1051" dirty="0">
                    <a:gradFill>
                      <a:gsLst>
                        <a:gs pos="2917">
                          <a:srgbClr val="505050"/>
                        </a:gs>
                        <a:gs pos="30000">
                          <a:srgbClr val="505050"/>
                        </a:gs>
                      </a:gsLst>
                      <a:lin ang="5400000" scaled="0"/>
                    </a:gradFill>
                    <a:latin typeface="Arial" panose="020B0604020202020204" pitchFamily="34" charset="0"/>
                  </a:endParaRPr>
                </a:p>
              </p:txBody>
            </p:sp>
            <p:sp>
              <p:nvSpPr>
                <p:cNvPr id="96" name="TextBox 95">
                  <a:extLst>
                    <a:ext uri="{FF2B5EF4-FFF2-40B4-BE49-F238E27FC236}">
                      <a16:creationId xmlns:a16="http://schemas.microsoft.com/office/drawing/2014/main" id="{28C71E25-CB24-469C-8B9C-EB80C73CB96D}"/>
                    </a:ext>
                  </a:extLst>
                </p:cNvPr>
                <p:cNvSpPr txBox="1"/>
                <p:nvPr/>
              </p:nvSpPr>
              <p:spPr>
                <a:xfrm>
                  <a:off x="7890518" y="5070131"/>
                  <a:ext cx="914400" cy="175139"/>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Prisma</a:t>
                  </a:r>
                </a:p>
              </p:txBody>
            </p:sp>
            <p:sp>
              <p:nvSpPr>
                <p:cNvPr id="97" name="TextBox 96">
                  <a:extLst>
                    <a:ext uri="{FF2B5EF4-FFF2-40B4-BE49-F238E27FC236}">
                      <a16:creationId xmlns:a16="http://schemas.microsoft.com/office/drawing/2014/main" id="{EF2E00DD-BA62-43F8-B515-13B4584169E5}"/>
                    </a:ext>
                  </a:extLst>
                </p:cNvPr>
                <p:cNvSpPr txBox="1"/>
                <p:nvPr/>
              </p:nvSpPr>
              <p:spPr>
                <a:xfrm>
                  <a:off x="7890518" y="5328200"/>
                  <a:ext cx="914400" cy="175139"/>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err="1">
                      <a:gradFill>
                        <a:gsLst>
                          <a:gs pos="2917">
                            <a:srgbClr val="505050"/>
                          </a:gs>
                          <a:gs pos="30000">
                            <a:srgbClr val="505050"/>
                          </a:gs>
                        </a:gsLst>
                        <a:lin ang="5400000" scaled="0"/>
                      </a:gradFill>
                      <a:latin typeface="Arial" panose="020B0604020202020204" pitchFamily="34" charset="0"/>
                    </a:rPr>
                    <a:t>Turlic</a:t>
                  </a:r>
                  <a:endParaRPr lang="en-US" sz="1051" dirty="0">
                    <a:gradFill>
                      <a:gsLst>
                        <a:gs pos="2917">
                          <a:srgbClr val="505050"/>
                        </a:gs>
                        <a:gs pos="30000">
                          <a:srgbClr val="505050"/>
                        </a:gs>
                      </a:gsLst>
                      <a:lin ang="5400000" scaled="0"/>
                    </a:gradFill>
                    <a:latin typeface="Arial" panose="020B0604020202020204" pitchFamily="34" charset="0"/>
                  </a:endParaRPr>
                </a:p>
              </p:txBody>
            </p:sp>
            <p:sp>
              <p:nvSpPr>
                <p:cNvPr id="98" name="TextBox 97">
                  <a:extLst>
                    <a:ext uri="{FF2B5EF4-FFF2-40B4-BE49-F238E27FC236}">
                      <a16:creationId xmlns:a16="http://schemas.microsoft.com/office/drawing/2014/main" id="{01DB8D28-7499-41B2-8164-22C6B6EB332D}"/>
                    </a:ext>
                  </a:extLst>
                </p:cNvPr>
                <p:cNvSpPr txBox="1"/>
                <p:nvPr/>
              </p:nvSpPr>
              <p:spPr>
                <a:xfrm>
                  <a:off x="7890518" y="5586272"/>
                  <a:ext cx="914400" cy="175139"/>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Coash</a:t>
                  </a:r>
                </a:p>
              </p:txBody>
            </p:sp>
          </p:grpSp>
          <p:cxnSp>
            <p:nvCxnSpPr>
              <p:cNvPr id="89" name="Straight Connector 88">
                <a:extLst>
                  <a:ext uri="{FF2B5EF4-FFF2-40B4-BE49-F238E27FC236}">
                    <a16:creationId xmlns:a16="http://schemas.microsoft.com/office/drawing/2014/main" id="{C7AE9985-9120-4B7B-BF50-AEC1DAEBA2E1}"/>
                  </a:ext>
                </a:extLst>
              </p:cNvPr>
              <p:cNvCxnSpPr/>
              <p:nvPr/>
            </p:nvCxnSpPr>
            <p:spPr>
              <a:xfrm>
                <a:off x="9462812" y="4738093"/>
                <a:ext cx="0" cy="109728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90" name="Group 89">
                <a:extLst>
                  <a:ext uri="{FF2B5EF4-FFF2-40B4-BE49-F238E27FC236}">
                    <a16:creationId xmlns:a16="http://schemas.microsoft.com/office/drawing/2014/main" id="{ACA98A08-EBE6-42A2-8C27-27E9C2F1DEBB}"/>
                  </a:ext>
                </a:extLst>
              </p:cNvPr>
              <p:cNvGrpSpPr/>
              <p:nvPr/>
            </p:nvGrpSpPr>
            <p:grpSpPr>
              <a:xfrm>
                <a:off x="9643331" y="4821235"/>
                <a:ext cx="1051560" cy="930997"/>
                <a:chOff x="9643331" y="4821235"/>
                <a:chExt cx="1051560" cy="930997"/>
              </a:xfrm>
            </p:grpSpPr>
            <p:sp>
              <p:nvSpPr>
                <p:cNvPr id="91" name="Rectangle 90">
                  <a:extLst>
                    <a:ext uri="{FF2B5EF4-FFF2-40B4-BE49-F238E27FC236}">
                      <a16:creationId xmlns:a16="http://schemas.microsoft.com/office/drawing/2014/main" id="{E8868CC2-9CB3-4026-9BA4-DB587A529F75}"/>
                    </a:ext>
                  </a:extLst>
                </p:cNvPr>
                <p:cNvSpPr/>
                <p:nvPr/>
              </p:nvSpPr>
              <p:spPr bwMode="auto">
                <a:xfrm>
                  <a:off x="9643331" y="4821235"/>
                  <a:ext cx="550132"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92" name="Rectangle 91">
                  <a:extLst>
                    <a:ext uri="{FF2B5EF4-FFF2-40B4-BE49-F238E27FC236}">
                      <a16:creationId xmlns:a16="http://schemas.microsoft.com/office/drawing/2014/main" id="{E1BF1439-81B4-4098-B6C3-BD26CEDA69A7}"/>
                    </a:ext>
                  </a:extLst>
                </p:cNvPr>
                <p:cNvSpPr/>
                <p:nvPr/>
              </p:nvSpPr>
              <p:spPr bwMode="auto">
                <a:xfrm>
                  <a:off x="9643331" y="5070607"/>
                  <a:ext cx="1051560"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93" name="Rectangle 92">
                  <a:extLst>
                    <a:ext uri="{FF2B5EF4-FFF2-40B4-BE49-F238E27FC236}">
                      <a16:creationId xmlns:a16="http://schemas.microsoft.com/office/drawing/2014/main" id="{BD9BD529-97FF-408D-8ECA-9D3EA74DE315}"/>
                    </a:ext>
                  </a:extLst>
                </p:cNvPr>
                <p:cNvSpPr/>
                <p:nvPr/>
              </p:nvSpPr>
              <p:spPr bwMode="auto">
                <a:xfrm>
                  <a:off x="9643331" y="5319979"/>
                  <a:ext cx="110026"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94" name="Rectangle 93">
                  <a:extLst>
                    <a:ext uri="{FF2B5EF4-FFF2-40B4-BE49-F238E27FC236}">
                      <a16:creationId xmlns:a16="http://schemas.microsoft.com/office/drawing/2014/main" id="{676877FB-FA43-4EFC-B9E4-B3ADA1844A3F}"/>
                    </a:ext>
                  </a:extLst>
                </p:cNvPr>
                <p:cNvSpPr/>
                <p:nvPr/>
              </p:nvSpPr>
              <p:spPr bwMode="auto">
                <a:xfrm>
                  <a:off x="9643331" y="5569352"/>
                  <a:ext cx="330079"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grpSp>
      <p:grpSp>
        <p:nvGrpSpPr>
          <p:cNvPr id="99" name="Group 98">
            <a:extLst>
              <a:ext uri="{FF2B5EF4-FFF2-40B4-BE49-F238E27FC236}">
                <a16:creationId xmlns:a16="http://schemas.microsoft.com/office/drawing/2014/main" id="{3F7F4490-17A4-49D4-BD0E-7821F454C724}"/>
              </a:ext>
            </a:extLst>
          </p:cNvPr>
          <p:cNvGrpSpPr/>
          <p:nvPr/>
        </p:nvGrpSpPr>
        <p:grpSpPr>
          <a:xfrm>
            <a:off x="7396405" y="4660868"/>
            <a:ext cx="4471523" cy="1325169"/>
            <a:chOff x="269239" y="4673773"/>
            <a:chExt cx="4471523" cy="1325169"/>
          </a:xfrm>
        </p:grpSpPr>
        <p:grpSp>
          <p:nvGrpSpPr>
            <p:cNvPr id="100" name="Group 99">
              <a:extLst>
                <a:ext uri="{FF2B5EF4-FFF2-40B4-BE49-F238E27FC236}">
                  <a16:creationId xmlns:a16="http://schemas.microsoft.com/office/drawing/2014/main" id="{0F01F205-F33F-47F6-A218-DEA676CD6DC7}"/>
                </a:ext>
              </a:extLst>
            </p:cNvPr>
            <p:cNvGrpSpPr/>
            <p:nvPr/>
          </p:nvGrpSpPr>
          <p:grpSpPr>
            <a:xfrm>
              <a:off x="330984" y="5087022"/>
              <a:ext cx="1791503" cy="911920"/>
              <a:chOff x="8367892" y="4738093"/>
              <a:chExt cx="2155650" cy="1097280"/>
            </a:xfrm>
          </p:grpSpPr>
          <p:grpSp>
            <p:nvGrpSpPr>
              <p:cNvPr id="115" name="Group 114">
                <a:extLst>
                  <a:ext uri="{FF2B5EF4-FFF2-40B4-BE49-F238E27FC236}">
                    <a16:creationId xmlns:a16="http://schemas.microsoft.com/office/drawing/2014/main" id="{8314119D-8C9C-4F4C-A322-B947862ABF83}"/>
                  </a:ext>
                </a:extLst>
              </p:cNvPr>
              <p:cNvGrpSpPr/>
              <p:nvPr/>
            </p:nvGrpSpPr>
            <p:grpSpPr>
              <a:xfrm>
                <a:off x="8367892" y="4812062"/>
                <a:ext cx="914400" cy="949349"/>
                <a:chOff x="7890518" y="4812062"/>
                <a:chExt cx="914400" cy="949349"/>
              </a:xfrm>
            </p:grpSpPr>
            <p:sp>
              <p:nvSpPr>
                <p:cNvPr id="122" name="TextBox 121">
                  <a:extLst>
                    <a:ext uri="{FF2B5EF4-FFF2-40B4-BE49-F238E27FC236}">
                      <a16:creationId xmlns:a16="http://schemas.microsoft.com/office/drawing/2014/main" id="{11FC5E71-7C79-499D-AB50-CEF488FB18E6}"/>
                    </a:ext>
                  </a:extLst>
                </p:cNvPr>
                <p:cNvSpPr txBox="1"/>
                <p:nvPr/>
              </p:nvSpPr>
              <p:spPr>
                <a:xfrm>
                  <a:off x="7890518" y="4812062"/>
                  <a:ext cx="914400" cy="175139"/>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2018-03</a:t>
                  </a:r>
                </a:p>
              </p:txBody>
            </p:sp>
            <p:sp>
              <p:nvSpPr>
                <p:cNvPr id="123" name="TextBox 122">
                  <a:extLst>
                    <a:ext uri="{FF2B5EF4-FFF2-40B4-BE49-F238E27FC236}">
                      <a16:creationId xmlns:a16="http://schemas.microsoft.com/office/drawing/2014/main" id="{D29F6AD6-229A-40D7-884C-05FAD869D92C}"/>
                    </a:ext>
                  </a:extLst>
                </p:cNvPr>
                <p:cNvSpPr txBox="1"/>
                <p:nvPr/>
              </p:nvSpPr>
              <p:spPr>
                <a:xfrm>
                  <a:off x="7890518" y="5070131"/>
                  <a:ext cx="914400" cy="175139"/>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2018-04</a:t>
                  </a:r>
                </a:p>
              </p:txBody>
            </p:sp>
            <p:sp>
              <p:nvSpPr>
                <p:cNvPr id="124" name="TextBox 123">
                  <a:extLst>
                    <a:ext uri="{FF2B5EF4-FFF2-40B4-BE49-F238E27FC236}">
                      <a16:creationId xmlns:a16="http://schemas.microsoft.com/office/drawing/2014/main" id="{0E7F3632-12D2-4001-A0AF-A710D79A23ED}"/>
                    </a:ext>
                  </a:extLst>
                </p:cNvPr>
                <p:cNvSpPr txBox="1"/>
                <p:nvPr/>
              </p:nvSpPr>
              <p:spPr>
                <a:xfrm>
                  <a:off x="7890518" y="5328200"/>
                  <a:ext cx="914400" cy="175139"/>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2018-05</a:t>
                  </a:r>
                </a:p>
              </p:txBody>
            </p:sp>
            <p:sp>
              <p:nvSpPr>
                <p:cNvPr id="125" name="TextBox 124">
                  <a:extLst>
                    <a:ext uri="{FF2B5EF4-FFF2-40B4-BE49-F238E27FC236}">
                      <a16:creationId xmlns:a16="http://schemas.microsoft.com/office/drawing/2014/main" id="{3CF06BFA-3351-47D6-892D-4B78C63EF4F4}"/>
                    </a:ext>
                  </a:extLst>
                </p:cNvPr>
                <p:cNvSpPr txBox="1"/>
                <p:nvPr/>
              </p:nvSpPr>
              <p:spPr>
                <a:xfrm>
                  <a:off x="7890518" y="5586272"/>
                  <a:ext cx="914400" cy="175139"/>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2018-06</a:t>
                  </a:r>
                </a:p>
              </p:txBody>
            </p:sp>
          </p:grpSp>
          <p:cxnSp>
            <p:nvCxnSpPr>
              <p:cNvPr id="116" name="Straight Connector 115">
                <a:extLst>
                  <a:ext uri="{FF2B5EF4-FFF2-40B4-BE49-F238E27FC236}">
                    <a16:creationId xmlns:a16="http://schemas.microsoft.com/office/drawing/2014/main" id="{3A6FE9BD-6B75-4B8F-A9F4-5C7D3E31483F}"/>
                  </a:ext>
                </a:extLst>
              </p:cNvPr>
              <p:cNvCxnSpPr/>
              <p:nvPr/>
            </p:nvCxnSpPr>
            <p:spPr>
              <a:xfrm>
                <a:off x="9462812" y="4738093"/>
                <a:ext cx="0" cy="109728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7" name="Group 116">
                <a:extLst>
                  <a:ext uri="{FF2B5EF4-FFF2-40B4-BE49-F238E27FC236}">
                    <a16:creationId xmlns:a16="http://schemas.microsoft.com/office/drawing/2014/main" id="{850C333B-14F1-4981-9814-FACF889B51B9}"/>
                  </a:ext>
                </a:extLst>
              </p:cNvPr>
              <p:cNvGrpSpPr/>
              <p:nvPr/>
            </p:nvGrpSpPr>
            <p:grpSpPr>
              <a:xfrm>
                <a:off x="9643331" y="4821235"/>
                <a:ext cx="880211" cy="930997"/>
                <a:chOff x="9643331" y="4821235"/>
                <a:chExt cx="880211" cy="930997"/>
              </a:xfrm>
            </p:grpSpPr>
            <p:sp>
              <p:nvSpPr>
                <p:cNvPr id="118" name="Rectangle 117">
                  <a:extLst>
                    <a:ext uri="{FF2B5EF4-FFF2-40B4-BE49-F238E27FC236}">
                      <a16:creationId xmlns:a16="http://schemas.microsoft.com/office/drawing/2014/main" id="{E73B4701-747D-4E4F-8FBD-5FAF3D684987}"/>
                    </a:ext>
                  </a:extLst>
                </p:cNvPr>
                <p:cNvSpPr/>
                <p:nvPr/>
              </p:nvSpPr>
              <p:spPr bwMode="auto">
                <a:xfrm>
                  <a:off x="9643331" y="4821235"/>
                  <a:ext cx="770185"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19" name="Rectangle 118">
                  <a:extLst>
                    <a:ext uri="{FF2B5EF4-FFF2-40B4-BE49-F238E27FC236}">
                      <a16:creationId xmlns:a16="http://schemas.microsoft.com/office/drawing/2014/main" id="{1E5BEB9B-E13C-453E-BD18-0280DDBD6CB4}"/>
                    </a:ext>
                  </a:extLst>
                </p:cNvPr>
                <p:cNvSpPr/>
                <p:nvPr/>
              </p:nvSpPr>
              <p:spPr bwMode="auto">
                <a:xfrm>
                  <a:off x="9643331" y="5070606"/>
                  <a:ext cx="770185"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20" name="Rectangle 119">
                  <a:extLst>
                    <a:ext uri="{FF2B5EF4-FFF2-40B4-BE49-F238E27FC236}">
                      <a16:creationId xmlns:a16="http://schemas.microsoft.com/office/drawing/2014/main" id="{67F58F87-115C-4B8C-8CC7-6B85C6FE4248}"/>
                    </a:ext>
                  </a:extLst>
                </p:cNvPr>
                <p:cNvSpPr/>
                <p:nvPr/>
              </p:nvSpPr>
              <p:spPr bwMode="auto">
                <a:xfrm>
                  <a:off x="9643331" y="5319979"/>
                  <a:ext cx="880211"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21" name="Rectangle 120">
                  <a:extLst>
                    <a:ext uri="{FF2B5EF4-FFF2-40B4-BE49-F238E27FC236}">
                      <a16:creationId xmlns:a16="http://schemas.microsoft.com/office/drawing/2014/main" id="{0DB89ADE-F678-44F7-B27C-A665031CBC42}"/>
                    </a:ext>
                  </a:extLst>
                </p:cNvPr>
                <p:cNvSpPr/>
                <p:nvPr/>
              </p:nvSpPr>
              <p:spPr bwMode="auto">
                <a:xfrm>
                  <a:off x="9643331" y="5569352"/>
                  <a:ext cx="770185"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sp>
          <p:nvSpPr>
            <p:cNvPr id="101" name="Text Placeholder 4">
              <a:extLst>
                <a:ext uri="{FF2B5EF4-FFF2-40B4-BE49-F238E27FC236}">
                  <a16:creationId xmlns:a16="http://schemas.microsoft.com/office/drawing/2014/main" id="{5AFFCFCC-A7AE-4543-8D99-4239793FB0B7}"/>
                </a:ext>
              </a:extLst>
            </p:cNvPr>
            <p:cNvSpPr txBox="1">
              <a:spLocks/>
            </p:cNvSpPr>
            <p:nvPr/>
          </p:nvSpPr>
          <p:spPr>
            <a:xfrm>
              <a:off x="269239" y="4673773"/>
              <a:ext cx="2057400" cy="276999"/>
            </a:xfrm>
            <a:prstGeom prst="rect">
              <a:avLst/>
            </a:prstGeom>
            <a:noFill/>
          </p:spPr>
          <p:txBody>
            <a:bodyPr vert="horz" wrap="square" lIns="91440" tIns="45720" rIns="91440" bIns="45720" rtlCol="0" anchor="t">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defTabSz="914344">
                <a:defRPr/>
              </a:pPr>
              <a:r>
                <a:rPr lang="en-US" sz="1200" dirty="0">
                  <a:solidFill>
                    <a:srgbClr val="0078D7"/>
                  </a:solidFill>
                  <a:latin typeface="Arial" panose="020B0604020202020204" pitchFamily="34" charset="0"/>
                  <a:cs typeface="Arial" panose="020B0604020202020204" pitchFamily="34" charset="0"/>
                </a:rPr>
                <a:t>Storage Distribution</a:t>
              </a:r>
              <a:endParaRPr lang="en-US" sz="1200" b="0" dirty="0">
                <a:solidFill>
                  <a:srgbClr val="505050"/>
                </a:solidFill>
                <a:latin typeface="Arial" panose="020B0604020202020204" pitchFamily="34" charset="0"/>
                <a:cs typeface="Arial" panose="020B0604020202020204" pitchFamily="34" charset="0"/>
              </a:endParaRPr>
            </a:p>
          </p:txBody>
        </p:sp>
        <p:sp>
          <p:nvSpPr>
            <p:cNvPr id="102" name="Text Placeholder 4">
              <a:extLst>
                <a:ext uri="{FF2B5EF4-FFF2-40B4-BE49-F238E27FC236}">
                  <a16:creationId xmlns:a16="http://schemas.microsoft.com/office/drawing/2014/main" id="{0589E302-2475-43D6-B064-CC8EE8B63F2F}"/>
                </a:ext>
              </a:extLst>
            </p:cNvPr>
            <p:cNvSpPr txBox="1">
              <a:spLocks/>
            </p:cNvSpPr>
            <p:nvPr/>
          </p:nvSpPr>
          <p:spPr>
            <a:xfrm>
              <a:off x="2683362" y="4673773"/>
              <a:ext cx="2057400" cy="276999"/>
            </a:xfrm>
            <a:prstGeom prst="rect">
              <a:avLst/>
            </a:prstGeom>
            <a:noFill/>
          </p:spPr>
          <p:txBody>
            <a:bodyPr vert="horz" wrap="square" lIns="91440" tIns="45720" rIns="91440" bIns="45720" rtlCol="0" anchor="t">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defTabSz="914344">
                <a:defRPr/>
              </a:pPr>
              <a:r>
                <a:rPr lang="en-US" sz="1200" dirty="0">
                  <a:solidFill>
                    <a:srgbClr val="0078D7"/>
                  </a:solidFill>
                  <a:latin typeface="Arial" panose="020B0604020202020204" pitchFamily="34" charset="0"/>
                  <a:cs typeface="Arial" panose="020B0604020202020204" pitchFamily="34" charset="0"/>
                </a:rPr>
                <a:t>Throughput Distribution</a:t>
              </a:r>
              <a:endParaRPr lang="en-US" sz="1200" b="0" dirty="0">
                <a:solidFill>
                  <a:srgbClr val="505050"/>
                </a:solidFill>
                <a:latin typeface="Arial" panose="020B0604020202020204" pitchFamily="34" charset="0"/>
                <a:cs typeface="Arial" panose="020B0604020202020204" pitchFamily="34" charset="0"/>
              </a:endParaRPr>
            </a:p>
          </p:txBody>
        </p:sp>
        <p:grpSp>
          <p:nvGrpSpPr>
            <p:cNvPr id="103" name="Group 102">
              <a:extLst>
                <a:ext uri="{FF2B5EF4-FFF2-40B4-BE49-F238E27FC236}">
                  <a16:creationId xmlns:a16="http://schemas.microsoft.com/office/drawing/2014/main" id="{393402FB-1A2F-449E-925E-85F9BE4A40E2}"/>
                </a:ext>
              </a:extLst>
            </p:cNvPr>
            <p:cNvGrpSpPr/>
            <p:nvPr/>
          </p:nvGrpSpPr>
          <p:grpSpPr>
            <a:xfrm>
              <a:off x="2745108" y="5087022"/>
              <a:ext cx="1791503" cy="911920"/>
              <a:chOff x="8367892" y="4738093"/>
              <a:chExt cx="2155650" cy="1097280"/>
            </a:xfrm>
          </p:grpSpPr>
          <p:grpSp>
            <p:nvGrpSpPr>
              <p:cNvPr id="104" name="Group 103">
                <a:extLst>
                  <a:ext uri="{FF2B5EF4-FFF2-40B4-BE49-F238E27FC236}">
                    <a16:creationId xmlns:a16="http://schemas.microsoft.com/office/drawing/2014/main" id="{8A8BB63A-D741-45E3-971C-6092C92E8C57}"/>
                  </a:ext>
                </a:extLst>
              </p:cNvPr>
              <p:cNvGrpSpPr/>
              <p:nvPr/>
            </p:nvGrpSpPr>
            <p:grpSpPr>
              <a:xfrm>
                <a:off x="8367892" y="4812062"/>
                <a:ext cx="914400" cy="949349"/>
                <a:chOff x="7890518" y="4812062"/>
                <a:chExt cx="914400" cy="949349"/>
              </a:xfrm>
            </p:grpSpPr>
            <p:sp>
              <p:nvSpPr>
                <p:cNvPr id="111" name="TextBox 110">
                  <a:extLst>
                    <a:ext uri="{FF2B5EF4-FFF2-40B4-BE49-F238E27FC236}">
                      <a16:creationId xmlns:a16="http://schemas.microsoft.com/office/drawing/2014/main" id="{3668FC9D-8E3D-494C-BECE-9FD6011B784A}"/>
                    </a:ext>
                  </a:extLst>
                </p:cNvPr>
                <p:cNvSpPr txBox="1"/>
                <p:nvPr/>
              </p:nvSpPr>
              <p:spPr>
                <a:xfrm>
                  <a:off x="7890518" y="4812062"/>
                  <a:ext cx="914400" cy="175139"/>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2018-03</a:t>
                  </a:r>
                </a:p>
              </p:txBody>
            </p:sp>
            <p:sp>
              <p:nvSpPr>
                <p:cNvPr id="112" name="TextBox 111">
                  <a:extLst>
                    <a:ext uri="{FF2B5EF4-FFF2-40B4-BE49-F238E27FC236}">
                      <a16:creationId xmlns:a16="http://schemas.microsoft.com/office/drawing/2014/main" id="{86B2F2AD-B5D7-4EED-B9BF-10AF92E306E1}"/>
                    </a:ext>
                  </a:extLst>
                </p:cNvPr>
                <p:cNvSpPr txBox="1"/>
                <p:nvPr/>
              </p:nvSpPr>
              <p:spPr>
                <a:xfrm>
                  <a:off x="7890518" y="5070131"/>
                  <a:ext cx="914400" cy="175139"/>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2018-04</a:t>
                  </a:r>
                </a:p>
              </p:txBody>
            </p:sp>
            <p:sp>
              <p:nvSpPr>
                <p:cNvPr id="113" name="TextBox 112">
                  <a:extLst>
                    <a:ext uri="{FF2B5EF4-FFF2-40B4-BE49-F238E27FC236}">
                      <a16:creationId xmlns:a16="http://schemas.microsoft.com/office/drawing/2014/main" id="{CD9BD86A-9B9C-4983-910B-1568822CD00D}"/>
                    </a:ext>
                  </a:extLst>
                </p:cNvPr>
                <p:cNvSpPr txBox="1"/>
                <p:nvPr/>
              </p:nvSpPr>
              <p:spPr>
                <a:xfrm>
                  <a:off x="7890518" y="5328200"/>
                  <a:ext cx="914400" cy="175139"/>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2018-05</a:t>
                  </a:r>
                </a:p>
              </p:txBody>
            </p:sp>
            <p:sp>
              <p:nvSpPr>
                <p:cNvPr id="114" name="TextBox 113">
                  <a:extLst>
                    <a:ext uri="{FF2B5EF4-FFF2-40B4-BE49-F238E27FC236}">
                      <a16:creationId xmlns:a16="http://schemas.microsoft.com/office/drawing/2014/main" id="{56A07EAE-6424-434B-99B2-47FAFD1F1E64}"/>
                    </a:ext>
                  </a:extLst>
                </p:cNvPr>
                <p:cNvSpPr txBox="1"/>
                <p:nvPr/>
              </p:nvSpPr>
              <p:spPr>
                <a:xfrm>
                  <a:off x="7890518" y="5586272"/>
                  <a:ext cx="914400" cy="175139"/>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2018-06</a:t>
                  </a:r>
                </a:p>
              </p:txBody>
            </p:sp>
          </p:grpSp>
          <p:cxnSp>
            <p:nvCxnSpPr>
              <p:cNvPr id="105" name="Straight Connector 104">
                <a:extLst>
                  <a:ext uri="{FF2B5EF4-FFF2-40B4-BE49-F238E27FC236}">
                    <a16:creationId xmlns:a16="http://schemas.microsoft.com/office/drawing/2014/main" id="{1956BCF3-ED83-4A61-9EC7-1963C2C5DF80}"/>
                  </a:ext>
                </a:extLst>
              </p:cNvPr>
              <p:cNvCxnSpPr/>
              <p:nvPr/>
            </p:nvCxnSpPr>
            <p:spPr>
              <a:xfrm>
                <a:off x="9462812" y="4738093"/>
                <a:ext cx="0" cy="109728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06" name="Group 105">
                <a:extLst>
                  <a:ext uri="{FF2B5EF4-FFF2-40B4-BE49-F238E27FC236}">
                    <a16:creationId xmlns:a16="http://schemas.microsoft.com/office/drawing/2014/main" id="{AE524037-40DB-4248-9E32-FC47B7A9BAE9}"/>
                  </a:ext>
                </a:extLst>
              </p:cNvPr>
              <p:cNvGrpSpPr/>
              <p:nvPr/>
            </p:nvGrpSpPr>
            <p:grpSpPr>
              <a:xfrm>
                <a:off x="9643331" y="4821235"/>
                <a:ext cx="880211" cy="930997"/>
                <a:chOff x="9643331" y="4821235"/>
                <a:chExt cx="880211" cy="930997"/>
              </a:xfrm>
            </p:grpSpPr>
            <p:sp>
              <p:nvSpPr>
                <p:cNvPr id="107" name="Rectangle 106">
                  <a:extLst>
                    <a:ext uri="{FF2B5EF4-FFF2-40B4-BE49-F238E27FC236}">
                      <a16:creationId xmlns:a16="http://schemas.microsoft.com/office/drawing/2014/main" id="{A5D311A0-67B8-4383-B5F6-9D785E904FA9}"/>
                    </a:ext>
                  </a:extLst>
                </p:cNvPr>
                <p:cNvSpPr/>
                <p:nvPr/>
              </p:nvSpPr>
              <p:spPr bwMode="auto">
                <a:xfrm>
                  <a:off x="9643331" y="4821235"/>
                  <a:ext cx="110026"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08" name="Rectangle 107">
                  <a:extLst>
                    <a:ext uri="{FF2B5EF4-FFF2-40B4-BE49-F238E27FC236}">
                      <a16:creationId xmlns:a16="http://schemas.microsoft.com/office/drawing/2014/main" id="{41662D71-3815-4583-B6EA-8022AABE036D}"/>
                    </a:ext>
                  </a:extLst>
                </p:cNvPr>
                <p:cNvSpPr/>
                <p:nvPr/>
              </p:nvSpPr>
              <p:spPr bwMode="auto">
                <a:xfrm>
                  <a:off x="9643331" y="5070606"/>
                  <a:ext cx="220053"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09" name="Rectangle 108">
                  <a:extLst>
                    <a:ext uri="{FF2B5EF4-FFF2-40B4-BE49-F238E27FC236}">
                      <a16:creationId xmlns:a16="http://schemas.microsoft.com/office/drawing/2014/main" id="{50773FA4-CDD1-4F43-805F-9F65F84B2EEE}"/>
                    </a:ext>
                  </a:extLst>
                </p:cNvPr>
                <p:cNvSpPr/>
                <p:nvPr/>
              </p:nvSpPr>
              <p:spPr bwMode="auto">
                <a:xfrm>
                  <a:off x="9643331" y="5319979"/>
                  <a:ext cx="110026"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10" name="Rectangle 109">
                  <a:extLst>
                    <a:ext uri="{FF2B5EF4-FFF2-40B4-BE49-F238E27FC236}">
                      <a16:creationId xmlns:a16="http://schemas.microsoft.com/office/drawing/2014/main" id="{50323CCE-7EA8-4F99-B5D9-0001971EAE64}"/>
                    </a:ext>
                  </a:extLst>
                </p:cNvPr>
                <p:cNvSpPr/>
                <p:nvPr/>
              </p:nvSpPr>
              <p:spPr bwMode="auto">
                <a:xfrm>
                  <a:off x="9643331" y="5569352"/>
                  <a:ext cx="880211"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grpSp>
      <p:grpSp>
        <p:nvGrpSpPr>
          <p:cNvPr id="126" name="Group 125">
            <a:extLst>
              <a:ext uri="{FF2B5EF4-FFF2-40B4-BE49-F238E27FC236}">
                <a16:creationId xmlns:a16="http://schemas.microsoft.com/office/drawing/2014/main" id="{99B7132F-8D88-4D35-97C0-8BCB63F46F5E}"/>
              </a:ext>
            </a:extLst>
          </p:cNvPr>
          <p:cNvGrpSpPr/>
          <p:nvPr/>
        </p:nvGrpSpPr>
        <p:grpSpPr>
          <a:xfrm>
            <a:off x="270534" y="6497998"/>
            <a:ext cx="2297279" cy="138499"/>
            <a:chOff x="270533" y="6498014"/>
            <a:chExt cx="2297278" cy="138499"/>
          </a:xfrm>
        </p:grpSpPr>
        <p:sp>
          <p:nvSpPr>
            <p:cNvPr id="127" name="TextBox 126">
              <a:extLst>
                <a:ext uri="{FF2B5EF4-FFF2-40B4-BE49-F238E27FC236}">
                  <a16:creationId xmlns:a16="http://schemas.microsoft.com/office/drawing/2014/main" id="{54F456AE-652D-4535-B36D-F0893FE7060A}"/>
                </a:ext>
              </a:extLst>
            </p:cNvPr>
            <p:cNvSpPr txBox="1"/>
            <p:nvPr/>
          </p:nvSpPr>
          <p:spPr>
            <a:xfrm>
              <a:off x="556132" y="6498014"/>
              <a:ext cx="2011679" cy="138499"/>
            </a:xfrm>
            <a:prstGeom prst="rect">
              <a:avLst/>
            </a:prstGeom>
            <a:noFill/>
          </p:spPr>
          <p:txBody>
            <a:bodyPr wrap="square" lIns="0" tIns="0" rIns="0" bIns="0" rtlCol="0" anchor="ctr">
              <a:spAutoFit/>
            </a:bodyPr>
            <a:lstStyle/>
            <a:p>
              <a:pPr defTabSz="914377">
                <a:lnSpc>
                  <a:spcPct val="90000"/>
                </a:lnSpc>
                <a:spcAft>
                  <a:spcPts val="600"/>
                </a:spcAft>
                <a:defRPr/>
              </a:pPr>
              <a:r>
                <a:rPr lang="en-US" sz="1000" kern="0" dirty="0">
                  <a:solidFill>
                    <a:srgbClr val="227B6D"/>
                  </a:solidFill>
                  <a:latin typeface="Arial" panose="020B0604020202020204" pitchFamily="34" charset="0"/>
                  <a:cs typeface="Arial" panose="020B0604020202020204" pitchFamily="34" charset="0"/>
                </a:rPr>
                <a:t>Example – Contoso Connected Car</a:t>
              </a:r>
            </a:p>
          </p:txBody>
        </p:sp>
        <p:pic>
          <p:nvPicPr>
            <p:cNvPr id="128" name="Picture 54">
              <a:extLst>
                <a:ext uri="{FF2B5EF4-FFF2-40B4-BE49-F238E27FC236}">
                  <a16:creationId xmlns:a16="http://schemas.microsoft.com/office/drawing/2014/main" id="{B0797360-1014-42C4-9B9B-28E4EBCC4E7A}"/>
                </a:ext>
              </a:extLst>
            </p:cNvPr>
            <p:cNvPicPr>
              <a:picLocks noChangeAspect="1"/>
            </p:cNvPicPr>
            <p:nvPr/>
          </p:nvPicPr>
          <p:blipFill rotWithShape="1">
            <a:blip r:embed="rId3">
              <a:duotone>
                <a:schemeClr val="accent5">
                  <a:shade val="45000"/>
                  <a:satMod val="135000"/>
                </a:schemeClr>
                <a:prstClr val="white"/>
              </a:duotone>
            </a:blip>
            <a:srcRect l="19031" t="39178" r="21363" b="2264"/>
            <a:stretch/>
          </p:blipFill>
          <p:spPr>
            <a:xfrm>
              <a:off x="270533" y="6504529"/>
              <a:ext cx="173736" cy="125469"/>
            </a:xfrm>
            <a:prstGeom prst="rect">
              <a:avLst/>
            </a:prstGeom>
          </p:spPr>
        </p:pic>
      </p:grpSp>
      <p:sp>
        <p:nvSpPr>
          <p:cNvPr id="63" name="Rectangle 62">
            <a:extLst>
              <a:ext uri="{FF2B5EF4-FFF2-40B4-BE49-F238E27FC236}">
                <a16:creationId xmlns:a16="http://schemas.microsoft.com/office/drawing/2014/main" id="{DD0EAD9A-328D-49A0-A4D4-EEF3757BE96B}"/>
              </a:ext>
            </a:extLst>
          </p:cNvPr>
          <p:cNvSpPr/>
          <p:nvPr/>
        </p:nvSpPr>
        <p:spPr bwMode="auto">
          <a:xfrm>
            <a:off x="381225" y="1616957"/>
            <a:ext cx="5035331" cy="844131"/>
          </a:xfrm>
          <a:prstGeom prst="rect">
            <a:avLst/>
          </a:prstGeom>
          <a:no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64" name="Rectangle 63">
            <a:extLst>
              <a:ext uri="{FF2B5EF4-FFF2-40B4-BE49-F238E27FC236}">
                <a16:creationId xmlns:a16="http://schemas.microsoft.com/office/drawing/2014/main" id="{69A90CC1-DE91-4987-8642-612E0585CD90}"/>
              </a:ext>
            </a:extLst>
          </p:cNvPr>
          <p:cNvSpPr/>
          <p:nvPr/>
        </p:nvSpPr>
        <p:spPr bwMode="auto">
          <a:xfrm>
            <a:off x="6936140" y="1561552"/>
            <a:ext cx="5035331" cy="844131"/>
          </a:xfrm>
          <a:prstGeom prst="rect">
            <a:avLst/>
          </a:prstGeom>
          <a:no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Tree>
    <p:extLst>
      <p:ext uri="{BB962C8B-B14F-4D97-AF65-F5344CB8AC3E}">
        <p14:creationId xmlns:p14="http://schemas.microsoft.com/office/powerpoint/2010/main" val="31749499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3" grpId="1" animBg="1"/>
      <p:bldP spid="64" grpId="0" animBg="1"/>
      <p:bldP spid="64"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31211329-B3E0-49B5-B978-334ABE4F9657}"/>
              </a:ext>
            </a:extLst>
          </p:cNvPr>
          <p:cNvGrpSpPr/>
          <p:nvPr/>
        </p:nvGrpSpPr>
        <p:grpSpPr>
          <a:xfrm>
            <a:off x="7102296" y="4660871"/>
            <a:ext cx="4765005" cy="1336480"/>
            <a:chOff x="-24243" y="4673773"/>
            <a:chExt cx="4765005" cy="1336479"/>
          </a:xfrm>
        </p:grpSpPr>
        <p:grpSp>
          <p:nvGrpSpPr>
            <p:cNvPr id="65" name="Group 64">
              <a:extLst>
                <a:ext uri="{FF2B5EF4-FFF2-40B4-BE49-F238E27FC236}">
                  <a16:creationId xmlns:a16="http://schemas.microsoft.com/office/drawing/2014/main" id="{74417325-D748-4C8F-B3D6-502C277EF0E1}"/>
                </a:ext>
              </a:extLst>
            </p:cNvPr>
            <p:cNvGrpSpPr/>
            <p:nvPr/>
          </p:nvGrpSpPr>
          <p:grpSpPr>
            <a:xfrm>
              <a:off x="-24243" y="5075722"/>
              <a:ext cx="2055295" cy="934530"/>
              <a:chOff x="7940454" y="4724493"/>
              <a:chExt cx="2473059" cy="1124485"/>
            </a:xfrm>
          </p:grpSpPr>
          <p:grpSp>
            <p:nvGrpSpPr>
              <p:cNvPr id="80" name="Group 79">
                <a:extLst>
                  <a:ext uri="{FF2B5EF4-FFF2-40B4-BE49-F238E27FC236}">
                    <a16:creationId xmlns:a16="http://schemas.microsoft.com/office/drawing/2014/main" id="{DFDE23F4-D145-4085-B070-17817C80E0E9}"/>
                  </a:ext>
                </a:extLst>
              </p:cNvPr>
              <p:cNvGrpSpPr/>
              <p:nvPr/>
            </p:nvGrpSpPr>
            <p:grpSpPr>
              <a:xfrm>
                <a:off x="7940454" y="4724493"/>
                <a:ext cx="1375338" cy="1124485"/>
                <a:chOff x="7463080" y="4724493"/>
                <a:chExt cx="1375338" cy="1124485"/>
              </a:xfrm>
            </p:grpSpPr>
            <p:sp>
              <p:nvSpPr>
                <p:cNvPr id="87" name="TextBox 86">
                  <a:extLst>
                    <a:ext uri="{FF2B5EF4-FFF2-40B4-BE49-F238E27FC236}">
                      <a16:creationId xmlns:a16="http://schemas.microsoft.com/office/drawing/2014/main" id="{265EB9AD-3599-41EC-A2C4-23F5EBE3B13B}"/>
                    </a:ext>
                  </a:extLst>
                </p:cNvPr>
                <p:cNvSpPr txBox="1"/>
                <p:nvPr/>
              </p:nvSpPr>
              <p:spPr>
                <a:xfrm>
                  <a:off x="7463086" y="4724493"/>
                  <a:ext cx="1375332" cy="350275"/>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C49E27EB-2018-05</a:t>
                  </a:r>
                </a:p>
              </p:txBody>
            </p:sp>
            <p:sp>
              <p:nvSpPr>
                <p:cNvPr id="88" name="TextBox 87">
                  <a:extLst>
                    <a:ext uri="{FF2B5EF4-FFF2-40B4-BE49-F238E27FC236}">
                      <a16:creationId xmlns:a16="http://schemas.microsoft.com/office/drawing/2014/main" id="{DC81F6CB-C799-4194-920A-986A1678F0C9}"/>
                    </a:ext>
                  </a:extLst>
                </p:cNvPr>
                <p:cNvSpPr txBox="1"/>
                <p:nvPr/>
              </p:nvSpPr>
              <p:spPr>
                <a:xfrm>
                  <a:off x="7463086" y="4982561"/>
                  <a:ext cx="1375330" cy="350276"/>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C49E27EB-2018-06</a:t>
                  </a:r>
                </a:p>
              </p:txBody>
            </p:sp>
            <p:sp>
              <p:nvSpPr>
                <p:cNvPr id="89" name="TextBox 88">
                  <a:extLst>
                    <a:ext uri="{FF2B5EF4-FFF2-40B4-BE49-F238E27FC236}">
                      <a16:creationId xmlns:a16="http://schemas.microsoft.com/office/drawing/2014/main" id="{BAF0C34B-8674-4899-B7E2-D978DE32B186}"/>
                    </a:ext>
                  </a:extLst>
                </p:cNvPr>
                <p:cNvSpPr txBox="1"/>
                <p:nvPr/>
              </p:nvSpPr>
              <p:spPr>
                <a:xfrm>
                  <a:off x="7463086" y="5240631"/>
                  <a:ext cx="1375332" cy="350276"/>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4376B4BC-2018-05</a:t>
                  </a:r>
                </a:p>
              </p:txBody>
            </p:sp>
            <p:sp>
              <p:nvSpPr>
                <p:cNvPr id="90" name="TextBox 89">
                  <a:extLst>
                    <a:ext uri="{FF2B5EF4-FFF2-40B4-BE49-F238E27FC236}">
                      <a16:creationId xmlns:a16="http://schemas.microsoft.com/office/drawing/2014/main" id="{43230AD9-22DC-4756-8C55-EAEF65845121}"/>
                    </a:ext>
                  </a:extLst>
                </p:cNvPr>
                <p:cNvSpPr txBox="1"/>
                <p:nvPr/>
              </p:nvSpPr>
              <p:spPr>
                <a:xfrm>
                  <a:off x="7463080" y="5498702"/>
                  <a:ext cx="1375332" cy="350276"/>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4376B4BC-2018-06</a:t>
                  </a:r>
                </a:p>
              </p:txBody>
            </p:sp>
          </p:grpSp>
          <p:cxnSp>
            <p:nvCxnSpPr>
              <p:cNvPr id="81" name="Straight Connector 80">
                <a:extLst>
                  <a:ext uri="{FF2B5EF4-FFF2-40B4-BE49-F238E27FC236}">
                    <a16:creationId xmlns:a16="http://schemas.microsoft.com/office/drawing/2014/main" id="{D33A1717-9FAA-4BC3-B391-65C6B9B4575B}"/>
                  </a:ext>
                </a:extLst>
              </p:cNvPr>
              <p:cNvCxnSpPr/>
              <p:nvPr/>
            </p:nvCxnSpPr>
            <p:spPr>
              <a:xfrm>
                <a:off x="9462812" y="4738093"/>
                <a:ext cx="0" cy="109728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2" name="Group 81">
                <a:extLst>
                  <a:ext uri="{FF2B5EF4-FFF2-40B4-BE49-F238E27FC236}">
                    <a16:creationId xmlns:a16="http://schemas.microsoft.com/office/drawing/2014/main" id="{A0EE2664-EB5F-4D04-B2B3-9A84EAA80588}"/>
                  </a:ext>
                </a:extLst>
              </p:cNvPr>
              <p:cNvGrpSpPr/>
              <p:nvPr/>
            </p:nvGrpSpPr>
            <p:grpSpPr>
              <a:xfrm>
                <a:off x="9643329" y="4821235"/>
                <a:ext cx="770184" cy="930997"/>
                <a:chOff x="9643329" y="4821235"/>
                <a:chExt cx="770184" cy="930997"/>
              </a:xfrm>
            </p:grpSpPr>
            <p:sp>
              <p:nvSpPr>
                <p:cNvPr id="83" name="Rectangle 82">
                  <a:extLst>
                    <a:ext uri="{FF2B5EF4-FFF2-40B4-BE49-F238E27FC236}">
                      <a16:creationId xmlns:a16="http://schemas.microsoft.com/office/drawing/2014/main" id="{DE93C7C0-D1DD-48B0-A731-74205ABDB625}"/>
                    </a:ext>
                  </a:extLst>
                </p:cNvPr>
                <p:cNvSpPr/>
                <p:nvPr/>
              </p:nvSpPr>
              <p:spPr bwMode="auto">
                <a:xfrm>
                  <a:off x="9643329" y="4821235"/>
                  <a:ext cx="770184"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84" name="Rectangle 83">
                  <a:extLst>
                    <a:ext uri="{FF2B5EF4-FFF2-40B4-BE49-F238E27FC236}">
                      <a16:creationId xmlns:a16="http://schemas.microsoft.com/office/drawing/2014/main" id="{4F14B0AA-6A8F-410E-8F8D-DB17F417F1C4}"/>
                    </a:ext>
                  </a:extLst>
                </p:cNvPr>
                <p:cNvSpPr/>
                <p:nvPr/>
              </p:nvSpPr>
              <p:spPr bwMode="auto">
                <a:xfrm>
                  <a:off x="9643331" y="5070606"/>
                  <a:ext cx="660158"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85" name="Rectangle 84">
                  <a:extLst>
                    <a:ext uri="{FF2B5EF4-FFF2-40B4-BE49-F238E27FC236}">
                      <a16:creationId xmlns:a16="http://schemas.microsoft.com/office/drawing/2014/main" id="{2DE93D50-7F1E-43D8-BF96-444A873039A7}"/>
                    </a:ext>
                  </a:extLst>
                </p:cNvPr>
                <p:cNvSpPr/>
                <p:nvPr/>
              </p:nvSpPr>
              <p:spPr bwMode="auto">
                <a:xfrm>
                  <a:off x="9643331" y="5319979"/>
                  <a:ext cx="550131"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86" name="Rectangle 85">
                  <a:extLst>
                    <a:ext uri="{FF2B5EF4-FFF2-40B4-BE49-F238E27FC236}">
                      <a16:creationId xmlns:a16="http://schemas.microsoft.com/office/drawing/2014/main" id="{3B882986-F56D-42D8-83D3-846424790927}"/>
                    </a:ext>
                  </a:extLst>
                </p:cNvPr>
                <p:cNvSpPr/>
                <p:nvPr/>
              </p:nvSpPr>
              <p:spPr bwMode="auto">
                <a:xfrm>
                  <a:off x="9643331" y="5569352"/>
                  <a:ext cx="660158"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sp>
          <p:nvSpPr>
            <p:cNvPr id="66" name="Text Placeholder 4">
              <a:extLst>
                <a:ext uri="{FF2B5EF4-FFF2-40B4-BE49-F238E27FC236}">
                  <a16:creationId xmlns:a16="http://schemas.microsoft.com/office/drawing/2014/main" id="{96643400-C4F5-43F2-AF90-33E4FCDFE6AC}"/>
                </a:ext>
              </a:extLst>
            </p:cNvPr>
            <p:cNvSpPr txBox="1">
              <a:spLocks/>
            </p:cNvSpPr>
            <p:nvPr/>
          </p:nvSpPr>
          <p:spPr>
            <a:xfrm>
              <a:off x="269240" y="4673773"/>
              <a:ext cx="2057400" cy="276999"/>
            </a:xfrm>
            <a:prstGeom prst="rect">
              <a:avLst/>
            </a:prstGeom>
            <a:noFill/>
          </p:spPr>
          <p:txBody>
            <a:bodyPr vert="horz" wrap="square" lIns="91440" tIns="45720" rIns="91440" bIns="45720" rtlCol="0" anchor="t">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defTabSz="914344">
                <a:defRPr/>
              </a:pPr>
              <a:r>
                <a:rPr lang="en-US" sz="1200" dirty="0">
                  <a:solidFill>
                    <a:srgbClr val="0078D7"/>
                  </a:solidFill>
                  <a:latin typeface="Arial" panose="020B0604020202020204" pitchFamily="34" charset="0"/>
                  <a:cs typeface="Arial" panose="020B0604020202020204" pitchFamily="34" charset="0"/>
                </a:rPr>
                <a:t>Storage Distribution</a:t>
              </a:r>
              <a:endParaRPr lang="en-US" sz="1200" b="0" dirty="0">
                <a:solidFill>
                  <a:srgbClr val="505050"/>
                </a:solidFill>
                <a:latin typeface="Arial" panose="020B0604020202020204" pitchFamily="34" charset="0"/>
                <a:cs typeface="Arial" panose="020B0604020202020204" pitchFamily="34" charset="0"/>
              </a:endParaRPr>
            </a:p>
          </p:txBody>
        </p:sp>
        <p:sp>
          <p:nvSpPr>
            <p:cNvPr id="67" name="Text Placeholder 4">
              <a:extLst>
                <a:ext uri="{FF2B5EF4-FFF2-40B4-BE49-F238E27FC236}">
                  <a16:creationId xmlns:a16="http://schemas.microsoft.com/office/drawing/2014/main" id="{2470E9E8-EFA8-41CA-8106-BEF08AE4780E}"/>
                </a:ext>
              </a:extLst>
            </p:cNvPr>
            <p:cNvSpPr txBox="1">
              <a:spLocks/>
            </p:cNvSpPr>
            <p:nvPr/>
          </p:nvSpPr>
          <p:spPr>
            <a:xfrm>
              <a:off x="2683362" y="4673773"/>
              <a:ext cx="2057400" cy="276999"/>
            </a:xfrm>
            <a:prstGeom prst="rect">
              <a:avLst/>
            </a:prstGeom>
            <a:noFill/>
          </p:spPr>
          <p:txBody>
            <a:bodyPr vert="horz" wrap="square" lIns="91440" tIns="45720" rIns="91440" bIns="45720" rtlCol="0" anchor="t">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defTabSz="914344">
                <a:defRPr/>
              </a:pPr>
              <a:r>
                <a:rPr lang="en-US" sz="1200" dirty="0">
                  <a:solidFill>
                    <a:srgbClr val="0078D7"/>
                  </a:solidFill>
                  <a:latin typeface="Arial" panose="020B0604020202020204" pitchFamily="34" charset="0"/>
                  <a:cs typeface="Arial" panose="020B0604020202020204" pitchFamily="34" charset="0"/>
                </a:rPr>
                <a:t>Throughput Distribution</a:t>
              </a:r>
              <a:endParaRPr lang="en-US" sz="1200" b="0" dirty="0">
                <a:solidFill>
                  <a:srgbClr val="505050"/>
                </a:solidFill>
                <a:latin typeface="Arial" panose="020B0604020202020204" pitchFamily="34" charset="0"/>
                <a:cs typeface="Arial" panose="020B0604020202020204" pitchFamily="34" charset="0"/>
              </a:endParaRPr>
            </a:p>
          </p:txBody>
        </p:sp>
        <p:grpSp>
          <p:nvGrpSpPr>
            <p:cNvPr id="68" name="Group 67">
              <a:extLst>
                <a:ext uri="{FF2B5EF4-FFF2-40B4-BE49-F238E27FC236}">
                  <a16:creationId xmlns:a16="http://schemas.microsoft.com/office/drawing/2014/main" id="{EEC1CE18-69E5-48EA-A3C6-F760E46F9E00}"/>
                </a:ext>
              </a:extLst>
            </p:cNvPr>
            <p:cNvGrpSpPr/>
            <p:nvPr/>
          </p:nvGrpSpPr>
          <p:grpSpPr>
            <a:xfrm>
              <a:off x="2389881" y="5075718"/>
              <a:ext cx="2055297" cy="934530"/>
              <a:chOff x="7940454" y="4724492"/>
              <a:chExt cx="2473061" cy="1124486"/>
            </a:xfrm>
          </p:grpSpPr>
          <p:grpSp>
            <p:nvGrpSpPr>
              <p:cNvPr id="69" name="Group 68">
                <a:extLst>
                  <a:ext uri="{FF2B5EF4-FFF2-40B4-BE49-F238E27FC236}">
                    <a16:creationId xmlns:a16="http://schemas.microsoft.com/office/drawing/2014/main" id="{E09FB11C-0F4F-45C9-B888-A3C62999DB0C}"/>
                  </a:ext>
                </a:extLst>
              </p:cNvPr>
              <p:cNvGrpSpPr/>
              <p:nvPr/>
            </p:nvGrpSpPr>
            <p:grpSpPr>
              <a:xfrm>
                <a:off x="7940454" y="4724492"/>
                <a:ext cx="1375338" cy="1124486"/>
                <a:chOff x="7463080" y="4724492"/>
                <a:chExt cx="1375338" cy="1124486"/>
              </a:xfrm>
            </p:grpSpPr>
            <p:sp>
              <p:nvSpPr>
                <p:cNvPr id="76" name="TextBox 75">
                  <a:extLst>
                    <a:ext uri="{FF2B5EF4-FFF2-40B4-BE49-F238E27FC236}">
                      <a16:creationId xmlns:a16="http://schemas.microsoft.com/office/drawing/2014/main" id="{EC4D963D-DFBA-44A9-B6A3-78921E92A133}"/>
                    </a:ext>
                  </a:extLst>
                </p:cNvPr>
                <p:cNvSpPr txBox="1"/>
                <p:nvPr/>
              </p:nvSpPr>
              <p:spPr>
                <a:xfrm>
                  <a:off x="7463080" y="4724492"/>
                  <a:ext cx="1375332" cy="350275"/>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C49E27EB-2018-05</a:t>
                  </a:r>
                </a:p>
              </p:txBody>
            </p:sp>
            <p:sp>
              <p:nvSpPr>
                <p:cNvPr id="77" name="TextBox 76">
                  <a:extLst>
                    <a:ext uri="{FF2B5EF4-FFF2-40B4-BE49-F238E27FC236}">
                      <a16:creationId xmlns:a16="http://schemas.microsoft.com/office/drawing/2014/main" id="{D36107D7-15F6-47DC-AF1E-4D0F5478887C}"/>
                    </a:ext>
                  </a:extLst>
                </p:cNvPr>
                <p:cNvSpPr txBox="1"/>
                <p:nvPr/>
              </p:nvSpPr>
              <p:spPr>
                <a:xfrm>
                  <a:off x="7463086" y="4982562"/>
                  <a:ext cx="1375330" cy="350276"/>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C49E27EB-2018-06</a:t>
                  </a:r>
                </a:p>
              </p:txBody>
            </p:sp>
            <p:sp>
              <p:nvSpPr>
                <p:cNvPr id="78" name="TextBox 77">
                  <a:extLst>
                    <a:ext uri="{FF2B5EF4-FFF2-40B4-BE49-F238E27FC236}">
                      <a16:creationId xmlns:a16="http://schemas.microsoft.com/office/drawing/2014/main" id="{2A7B84C1-51EE-42A0-AD6E-26DFE049498E}"/>
                    </a:ext>
                  </a:extLst>
                </p:cNvPr>
                <p:cNvSpPr txBox="1"/>
                <p:nvPr/>
              </p:nvSpPr>
              <p:spPr>
                <a:xfrm>
                  <a:off x="7463086" y="5240632"/>
                  <a:ext cx="1375332" cy="350276"/>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4376B4BC-2018-05</a:t>
                  </a:r>
                </a:p>
              </p:txBody>
            </p:sp>
            <p:sp>
              <p:nvSpPr>
                <p:cNvPr id="79" name="TextBox 78">
                  <a:extLst>
                    <a:ext uri="{FF2B5EF4-FFF2-40B4-BE49-F238E27FC236}">
                      <a16:creationId xmlns:a16="http://schemas.microsoft.com/office/drawing/2014/main" id="{DF9B4A27-5905-4171-9B0C-EB7EBCA37439}"/>
                    </a:ext>
                  </a:extLst>
                </p:cNvPr>
                <p:cNvSpPr txBox="1"/>
                <p:nvPr/>
              </p:nvSpPr>
              <p:spPr>
                <a:xfrm>
                  <a:off x="7463086" y="5498702"/>
                  <a:ext cx="1375332" cy="350276"/>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4376B4BC-2018-06</a:t>
                  </a:r>
                </a:p>
              </p:txBody>
            </p:sp>
          </p:grpSp>
          <p:cxnSp>
            <p:nvCxnSpPr>
              <p:cNvPr id="70" name="Straight Connector 69">
                <a:extLst>
                  <a:ext uri="{FF2B5EF4-FFF2-40B4-BE49-F238E27FC236}">
                    <a16:creationId xmlns:a16="http://schemas.microsoft.com/office/drawing/2014/main" id="{A4674573-A47A-4005-919E-302DC6A28D32}"/>
                  </a:ext>
                </a:extLst>
              </p:cNvPr>
              <p:cNvCxnSpPr/>
              <p:nvPr/>
            </p:nvCxnSpPr>
            <p:spPr>
              <a:xfrm>
                <a:off x="9462812" y="4738093"/>
                <a:ext cx="0" cy="109728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71" name="Group 70">
                <a:extLst>
                  <a:ext uri="{FF2B5EF4-FFF2-40B4-BE49-F238E27FC236}">
                    <a16:creationId xmlns:a16="http://schemas.microsoft.com/office/drawing/2014/main" id="{8A9850A1-16AA-4D8A-B82E-0029985258B9}"/>
                  </a:ext>
                </a:extLst>
              </p:cNvPr>
              <p:cNvGrpSpPr/>
              <p:nvPr/>
            </p:nvGrpSpPr>
            <p:grpSpPr>
              <a:xfrm>
                <a:off x="9643331" y="4821235"/>
                <a:ext cx="770184" cy="930997"/>
                <a:chOff x="9643331" y="4821235"/>
                <a:chExt cx="770184" cy="930997"/>
              </a:xfrm>
            </p:grpSpPr>
            <p:sp>
              <p:nvSpPr>
                <p:cNvPr id="72" name="Rectangle 71">
                  <a:extLst>
                    <a:ext uri="{FF2B5EF4-FFF2-40B4-BE49-F238E27FC236}">
                      <a16:creationId xmlns:a16="http://schemas.microsoft.com/office/drawing/2014/main" id="{FBEAE555-0EAB-4458-9B64-D57208F9CBB5}"/>
                    </a:ext>
                  </a:extLst>
                </p:cNvPr>
                <p:cNvSpPr/>
                <p:nvPr/>
              </p:nvSpPr>
              <p:spPr bwMode="auto">
                <a:xfrm>
                  <a:off x="9643331" y="4821235"/>
                  <a:ext cx="110026"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73" name="Rectangle 72">
                  <a:extLst>
                    <a:ext uri="{FF2B5EF4-FFF2-40B4-BE49-F238E27FC236}">
                      <a16:creationId xmlns:a16="http://schemas.microsoft.com/office/drawing/2014/main" id="{A34F8FE0-7891-4F3C-9B99-6C2F5F29E9FB}"/>
                    </a:ext>
                  </a:extLst>
                </p:cNvPr>
                <p:cNvSpPr/>
                <p:nvPr/>
              </p:nvSpPr>
              <p:spPr bwMode="auto">
                <a:xfrm>
                  <a:off x="9643331" y="5070606"/>
                  <a:ext cx="770184"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74" name="Rectangle 73">
                  <a:extLst>
                    <a:ext uri="{FF2B5EF4-FFF2-40B4-BE49-F238E27FC236}">
                      <a16:creationId xmlns:a16="http://schemas.microsoft.com/office/drawing/2014/main" id="{D92D650D-8E73-4E4E-BB98-9EB5E684974A}"/>
                    </a:ext>
                  </a:extLst>
                </p:cNvPr>
                <p:cNvSpPr/>
                <p:nvPr/>
              </p:nvSpPr>
              <p:spPr bwMode="auto">
                <a:xfrm>
                  <a:off x="9643331" y="5319979"/>
                  <a:ext cx="220052"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75" name="Rectangle 74">
                  <a:extLst>
                    <a:ext uri="{FF2B5EF4-FFF2-40B4-BE49-F238E27FC236}">
                      <a16:creationId xmlns:a16="http://schemas.microsoft.com/office/drawing/2014/main" id="{CBF9CEE8-3D2A-44F5-B694-D68586C09D2D}"/>
                    </a:ext>
                  </a:extLst>
                </p:cNvPr>
                <p:cNvSpPr/>
                <p:nvPr/>
              </p:nvSpPr>
              <p:spPr bwMode="auto">
                <a:xfrm>
                  <a:off x="9643331" y="5569352"/>
                  <a:ext cx="660158"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grpSp>
      <p:sp>
        <p:nvSpPr>
          <p:cNvPr id="2" name="Title 1">
            <a:extLst>
              <a:ext uri="{FF2B5EF4-FFF2-40B4-BE49-F238E27FC236}">
                <a16:creationId xmlns:a16="http://schemas.microsoft.com/office/drawing/2014/main" id="{E36F44B0-691F-4AC3-844D-213EEDFCB55A}"/>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Partition Key Choices</a:t>
            </a:r>
          </a:p>
        </p:txBody>
      </p:sp>
      <p:sp>
        <p:nvSpPr>
          <p:cNvPr id="4" name="Text Placeholder 4">
            <a:extLst>
              <a:ext uri="{FF2B5EF4-FFF2-40B4-BE49-F238E27FC236}">
                <a16:creationId xmlns:a16="http://schemas.microsoft.com/office/drawing/2014/main" id="{FF6F45E6-040C-43A1-9965-73426F3CC359}"/>
              </a:ext>
            </a:extLst>
          </p:cNvPr>
          <p:cNvSpPr>
            <a:spLocks noGrp="1"/>
          </p:cNvSpPr>
          <p:nvPr>
            <p:ph type="body" sz="quarter" idx="10"/>
          </p:nvPr>
        </p:nvSpPr>
        <p:spPr>
          <a:xfrm>
            <a:off x="269239" y="1925685"/>
            <a:ext cx="4572000" cy="2152897"/>
          </a:xfrm>
        </p:spPr>
        <p:txBody>
          <a:bodyPr vert="horz" wrap="square" lIns="91440" tIns="45720" rIns="91440" bIns="45720" rtlCol="0" anchor="t">
            <a:spAutoFit/>
          </a:bodyPr>
          <a:lstStyle/>
          <a:p>
            <a:pPr lvl="0" algn="ctr"/>
            <a:r>
              <a:rPr lang="en-US" sz="1600" dirty="0"/>
              <a:t>DEVICE ID (e.g. Device123)</a:t>
            </a:r>
            <a:endParaRPr lang="en-US" dirty="0">
              <a:solidFill>
                <a:srgbClr val="0078D7"/>
              </a:solidFill>
            </a:endParaRPr>
          </a:p>
          <a:p>
            <a:pPr lvl="0" algn="ctr"/>
            <a:endParaRPr lang="en-US" sz="1500" dirty="0">
              <a:solidFill>
                <a:srgbClr val="0078D7"/>
              </a:solidFill>
            </a:endParaRPr>
          </a:p>
          <a:p>
            <a:pPr lvl="0" algn="ctr"/>
            <a:r>
              <a:rPr lang="en-US" sz="1500" b="0" dirty="0">
                <a:solidFill>
                  <a:srgbClr val="505050"/>
                </a:solidFill>
              </a:rPr>
              <a:t>Each car would have a unique device ID. This creates a large number of partition key values and would have a significant amount of granularity.</a:t>
            </a:r>
          </a:p>
          <a:p>
            <a:pPr lvl="0" algn="ctr"/>
            <a:r>
              <a:rPr lang="en-US" sz="1500" b="0" dirty="0">
                <a:solidFill>
                  <a:srgbClr val="505050"/>
                </a:solidFill>
              </a:rPr>
              <a:t>Depending on how many transactions occur per vehicle, it is possible to a specific partition key that reaches the storage limit per partition key</a:t>
            </a:r>
            <a:endParaRPr lang="en-US" sz="1500" dirty="0"/>
          </a:p>
        </p:txBody>
      </p:sp>
      <p:sp>
        <p:nvSpPr>
          <p:cNvPr id="55" name="Text Placeholder 4">
            <a:extLst>
              <a:ext uri="{FF2B5EF4-FFF2-40B4-BE49-F238E27FC236}">
                <a16:creationId xmlns:a16="http://schemas.microsoft.com/office/drawing/2014/main" id="{7E8D2A0F-F07A-4C01-8D7D-1D0B9F791FE2}"/>
              </a:ext>
            </a:extLst>
          </p:cNvPr>
          <p:cNvSpPr txBox="1">
            <a:spLocks/>
          </p:cNvSpPr>
          <p:nvPr/>
        </p:nvSpPr>
        <p:spPr>
          <a:xfrm>
            <a:off x="7353080" y="1925685"/>
            <a:ext cx="4572000" cy="2785378"/>
          </a:xfrm>
          <a:prstGeom prst="rect">
            <a:avLst/>
          </a:prstGeom>
          <a:noFill/>
        </p:spPr>
        <p:txBody>
          <a:bodyPr vert="horz" wrap="square" lIns="91440" tIns="45720" rIns="91440" bIns="45720" rtlCol="0" anchor="t">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defTabSz="914344">
              <a:defRPr/>
            </a:pPr>
            <a:r>
              <a:rPr lang="en-US" sz="1600" dirty="0">
                <a:solidFill>
                  <a:schemeClr val="tx1"/>
                </a:solidFill>
                <a:latin typeface="Arial" panose="020B0604020202020204" pitchFamily="34" charset="0"/>
                <a:cs typeface="Arial" panose="020B0604020202020204" pitchFamily="34" charset="0"/>
              </a:rPr>
              <a:t>COMPOSITE KEY (Device ID + Time)</a:t>
            </a:r>
            <a:endParaRPr lang="en-US" dirty="0">
              <a:solidFill>
                <a:schemeClr val="tx1"/>
              </a:solidFill>
              <a:latin typeface="Arial" panose="020B0604020202020204" pitchFamily="34" charset="0"/>
              <a:cs typeface="Arial" panose="020B0604020202020204" pitchFamily="34" charset="0"/>
            </a:endParaRPr>
          </a:p>
          <a:p>
            <a:pPr algn="ctr" defTabSz="914344">
              <a:defRPr/>
            </a:pPr>
            <a:endParaRPr lang="en-US" sz="1500" dirty="0">
              <a:solidFill>
                <a:srgbClr val="0078D7"/>
              </a:solidFill>
              <a:latin typeface="Arial" panose="020B0604020202020204" pitchFamily="34" charset="0"/>
              <a:cs typeface="Arial" panose="020B0604020202020204" pitchFamily="34" charset="0"/>
            </a:endParaRPr>
          </a:p>
          <a:p>
            <a:pPr algn="ctr" defTabSz="914344">
              <a:defRPr/>
            </a:pPr>
            <a:r>
              <a:rPr lang="en-US" sz="1500" b="0" dirty="0">
                <a:solidFill>
                  <a:srgbClr val="505050"/>
                </a:solidFill>
                <a:latin typeface="Arial" panose="020B0604020202020204" pitchFamily="34" charset="0"/>
                <a:cs typeface="Arial" panose="020B0604020202020204" pitchFamily="34" charset="0"/>
              </a:rPr>
              <a:t>This composite option increases the granularity of partition key values by combining the current month and a device ID. Specific partition key values have less of a risk of hitting storage limitations as they only relate to a single month of data for a specific vehicle.</a:t>
            </a:r>
          </a:p>
          <a:p>
            <a:pPr algn="ctr" defTabSz="914344">
              <a:defRPr/>
            </a:pPr>
            <a:r>
              <a:rPr lang="en-US" sz="1500" b="0" dirty="0">
                <a:solidFill>
                  <a:srgbClr val="505050"/>
                </a:solidFill>
                <a:latin typeface="Arial" panose="020B0604020202020204" pitchFamily="34" charset="0"/>
                <a:cs typeface="Arial" panose="020B0604020202020204" pitchFamily="34" charset="0"/>
              </a:rPr>
              <a:t>Throughput in this example would be distributed more to logical partition key values for the current month.</a:t>
            </a:r>
          </a:p>
        </p:txBody>
      </p:sp>
      <p:pic>
        <p:nvPicPr>
          <p:cNvPr id="59" name="Picture 60">
            <a:extLst>
              <a:ext uri="{FF2B5EF4-FFF2-40B4-BE49-F238E27FC236}">
                <a16:creationId xmlns:a16="http://schemas.microsoft.com/office/drawing/2014/main" id="{A69ABA1E-564D-4FE5-ADFC-3FD94A54B33A}"/>
              </a:ext>
            </a:extLst>
          </p:cNvPr>
          <p:cNvPicPr>
            <a:picLocks noChangeAspect="1"/>
          </p:cNvPicPr>
          <p:nvPr/>
        </p:nvPicPr>
        <p:blipFill>
          <a:blip r:embed="rId3"/>
          <a:stretch>
            <a:fillRect/>
          </a:stretch>
        </p:blipFill>
        <p:spPr>
          <a:xfrm>
            <a:off x="5376864" y="2900364"/>
            <a:ext cx="1438275" cy="1057275"/>
          </a:xfrm>
          <a:prstGeom prst="rect">
            <a:avLst/>
          </a:prstGeom>
        </p:spPr>
      </p:pic>
      <p:grpSp>
        <p:nvGrpSpPr>
          <p:cNvPr id="118" name="Group 117">
            <a:extLst>
              <a:ext uri="{FF2B5EF4-FFF2-40B4-BE49-F238E27FC236}">
                <a16:creationId xmlns:a16="http://schemas.microsoft.com/office/drawing/2014/main" id="{26A949F6-C1C3-4D9E-97CE-81972A2E6D6E}"/>
              </a:ext>
            </a:extLst>
          </p:cNvPr>
          <p:cNvGrpSpPr/>
          <p:nvPr/>
        </p:nvGrpSpPr>
        <p:grpSpPr>
          <a:xfrm>
            <a:off x="471879" y="4660870"/>
            <a:ext cx="4471523" cy="1325170"/>
            <a:chOff x="269239" y="4673773"/>
            <a:chExt cx="4471523" cy="1325169"/>
          </a:xfrm>
        </p:grpSpPr>
        <p:grpSp>
          <p:nvGrpSpPr>
            <p:cNvPr id="119" name="Group 118">
              <a:extLst>
                <a:ext uri="{FF2B5EF4-FFF2-40B4-BE49-F238E27FC236}">
                  <a16:creationId xmlns:a16="http://schemas.microsoft.com/office/drawing/2014/main" id="{D5717957-CBAC-448E-BAA5-B492EC31EA92}"/>
                </a:ext>
              </a:extLst>
            </p:cNvPr>
            <p:cNvGrpSpPr/>
            <p:nvPr/>
          </p:nvGrpSpPr>
          <p:grpSpPr>
            <a:xfrm>
              <a:off x="330985" y="5087022"/>
              <a:ext cx="1933907" cy="911920"/>
              <a:chOff x="8367892" y="4738093"/>
              <a:chExt cx="2326999" cy="1097280"/>
            </a:xfrm>
          </p:grpSpPr>
          <p:grpSp>
            <p:nvGrpSpPr>
              <p:cNvPr id="134" name="Group 133">
                <a:extLst>
                  <a:ext uri="{FF2B5EF4-FFF2-40B4-BE49-F238E27FC236}">
                    <a16:creationId xmlns:a16="http://schemas.microsoft.com/office/drawing/2014/main" id="{14A6C092-F0DB-42F3-A88D-5B591C49D19D}"/>
                  </a:ext>
                </a:extLst>
              </p:cNvPr>
              <p:cNvGrpSpPr/>
              <p:nvPr/>
            </p:nvGrpSpPr>
            <p:grpSpPr>
              <a:xfrm>
                <a:off x="8367892" y="4812062"/>
                <a:ext cx="914400" cy="949347"/>
                <a:chOff x="7890518" y="4812062"/>
                <a:chExt cx="914400" cy="949347"/>
              </a:xfrm>
            </p:grpSpPr>
            <p:sp>
              <p:nvSpPr>
                <p:cNvPr id="141" name="TextBox 140">
                  <a:extLst>
                    <a:ext uri="{FF2B5EF4-FFF2-40B4-BE49-F238E27FC236}">
                      <a16:creationId xmlns:a16="http://schemas.microsoft.com/office/drawing/2014/main" id="{FD13EC23-AABD-41F1-B1D8-1149AB1EC282}"/>
                    </a:ext>
                  </a:extLst>
                </p:cNvPr>
                <p:cNvSpPr txBox="1"/>
                <p:nvPr/>
              </p:nvSpPr>
              <p:spPr>
                <a:xfrm>
                  <a:off x="7890518" y="4812062"/>
                  <a:ext cx="914400" cy="175138"/>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C49E27EB</a:t>
                  </a:r>
                </a:p>
              </p:txBody>
            </p:sp>
            <p:sp>
              <p:nvSpPr>
                <p:cNvPr id="142" name="TextBox 141">
                  <a:extLst>
                    <a:ext uri="{FF2B5EF4-FFF2-40B4-BE49-F238E27FC236}">
                      <a16:creationId xmlns:a16="http://schemas.microsoft.com/office/drawing/2014/main" id="{E53025CE-A4D3-4DF0-9E28-FF3A32826DE7}"/>
                    </a:ext>
                  </a:extLst>
                </p:cNvPr>
                <p:cNvSpPr txBox="1"/>
                <p:nvPr/>
              </p:nvSpPr>
              <p:spPr>
                <a:xfrm>
                  <a:off x="7890518" y="5070130"/>
                  <a:ext cx="914400" cy="175138"/>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FE53547A</a:t>
                  </a:r>
                </a:p>
              </p:txBody>
            </p:sp>
            <p:sp>
              <p:nvSpPr>
                <p:cNvPr id="143" name="TextBox 142">
                  <a:extLst>
                    <a:ext uri="{FF2B5EF4-FFF2-40B4-BE49-F238E27FC236}">
                      <a16:creationId xmlns:a16="http://schemas.microsoft.com/office/drawing/2014/main" id="{053EC840-B60C-4085-8DDE-5CB61308404D}"/>
                    </a:ext>
                  </a:extLst>
                </p:cNvPr>
                <p:cNvSpPr txBox="1"/>
                <p:nvPr/>
              </p:nvSpPr>
              <p:spPr>
                <a:xfrm>
                  <a:off x="7890518" y="5328201"/>
                  <a:ext cx="914400" cy="175138"/>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E84906BE</a:t>
                  </a:r>
                </a:p>
              </p:txBody>
            </p:sp>
            <p:sp>
              <p:nvSpPr>
                <p:cNvPr id="144" name="TextBox 143">
                  <a:extLst>
                    <a:ext uri="{FF2B5EF4-FFF2-40B4-BE49-F238E27FC236}">
                      <a16:creationId xmlns:a16="http://schemas.microsoft.com/office/drawing/2014/main" id="{1321D2D1-B76F-4C0F-B3BB-A090065ACBE0}"/>
                    </a:ext>
                  </a:extLst>
                </p:cNvPr>
                <p:cNvSpPr txBox="1"/>
                <p:nvPr/>
              </p:nvSpPr>
              <p:spPr>
                <a:xfrm>
                  <a:off x="7890518" y="5586271"/>
                  <a:ext cx="914400" cy="175138"/>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4376B4BC</a:t>
                  </a:r>
                </a:p>
              </p:txBody>
            </p:sp>
          </p:grpSp>
          <p:cxnSp>
            <p:nvCxnSpPr>
              <p:cNvPr id="135" name="Straight Connector 134">
                <a:extLst>
                  <a:ext uri="{FF2B5EF4-FFF2-40B4-BE49-F238E27FC236}">
                    <a16:creationId xmlns:a16="http://schemas.microsoft.com/office/drawing/2014/main" id="{CD4DFF75-F219-476C-B14E-3D42EC624283}"/>
                  </a:ext>
                </a:extLst>
              </p:cNvPr>
              <p:cNvCxnSpPr/>
              <p:nvPr/>
            </p:nvCxnSpPr>
            <p:spPr>
              <a:xfrm>
                <a:off x="9462812" y="4738093"/>
                <a:ext cx="0" cy="109728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36" name="Group 135">
                <a:extLst>
                  <a:ext uri="{FF2B5EF4-FFF2-40B4-BE49-F238E27FC236}">
                    <a16:creationId xmlns:a16="http://schemas.microsoft.com/office/drawing/2014/main" id="{80883BB4-F016-48A2-86F7-42AE60E46EFE}"/>
                  </a:ext>
                </a:extLst>
              </p:cNvPr>
              <p:cNvGrpSpPr/>
              <p:nvPr/>
            </p:nvGrpSpPr>
            <p:grpSpPr>
              <a:xfrm>
                <a:off x="9643331" y="4821235"/>
                <a:ext cx="1051560" cy="930997"/>
                <a:chOff x="9643331" y="4821235"/>
                <a:chExt cx="1051560" cy="930997"/>
              </a:xfrm>
            </p:grpSpPr>
            <p:sp>
              <p:nvSpPr>
                <p:cNvPr id="137" name="Rectangle 136">
                  <a:extLst>
                    <a:ext uri="{FF2B5EF4-FFF2-40B4-BE49-F238E27FC236}">
                      <a16:creationId xmlns:a16="http://schemas.microsoft.com/office/drawing/2014/main" id="{9CC7B5F3-B722-493F-9EBA-E75B231ABDFA}"/>
                    </a:ext>
                  </a:extLst>
                </p:cNvPr>
                <p:cNvSpPr/>
                <p:nvPr/>
              </p:nvSpPr>
              <p:spPr bwMode="auto">
                <a:xfrm>
                  <a:off x="9643331" y="4821235"/>
                  <a:ext cx="770184"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38" name="Rectangle 137">
                  <a:extLst>
                    <a:ext uri="{FF2B5EF4-FFF2-40B4-BE49-F238E27FC236}">
                      <a16:creationId xmlns:a16="http://schemas.microsoft.com/office/drawing/2014/main" id="{F09C447C-457D-4ED5-8AFD-419F4707012F}"/>
                    </a:ext>
                  </a:extLst>
                </p:cNvPr>
                <p:cNvSpPr/>
                <p:nvPr/>
              </p:nvSpPr>
              <p:spPr bwMode="auto">
                <a:xfrm>
                  <a:off x="9643331" y="5070607"/>
                  <a:ext cx="1051560"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39" name="Rectangle 138">
                  <a:extLst>
                    <a:ext uri="{FF2B5EF4-FFF2-40B4-BE49-F238E27FC236}">
                      <a16:creationId xmlns:a16="http://schemas.microsoft.com/office/drawing/2014/main" id="{3A2A6B59-A099-4E47-96EE-E93415BA3553}"/>
                    </a:ext>
                  </a:extLst>
                </p:cNvPr>
                <p:cNvSpPr/>
                <p:nvPr/>
              </p:nvSpPr>
              <p:spPr bwMode="auto">
                <a:xfrm>
                  <a:off x="9643331" y="5319979"/>
                  <a:ext cx="550132"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40" name="Rectangle 139">
                  <a:extLst>
                    <a:ext uri="{FF2B5EF4-FFF2-40B4-BE49-F238E27FC236}">
                      <a16:creationId xmlns:a16="http://schemas.microsoft.com/office/drawing/2014/main" id="{58D8CEC3-33D8-41C8-87F1-B85833A9C961}"/>
                    </a:ext>
                  </a:extLst>
                </p:cNvPr>
                <p:cNvSpPr/>
                <p:nvPr/>
              </p:nvSpPr>
              <p:spPr bwMode="auto">
                <a:xfrm>
                  <a:off x="9643331" y="5569352"/>
                  <a:ext cx="880211"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sp>
          <p:nvSpPr>
            <p:cNvPr id="120" name="Text Placeholder 4">
              <a:extLst>
                <a:ext uri="{FF2B5EF4-FFF2-40B4-BE49-F238E27FC236}">
                  <a16:creationId xmlns:a16="http://schemas.microsoft.com/office/drawing/2014/main" id="{EBA9F23D-825D-4FD4-8A69-563F65A71889}"/>
                </a:ext>
              </a:extLst>
            </p:cNvPr>
            <p:cNvSpPr txBox="1">
              <a:spLocks/>
            </p:cNvSpPr>
            <p:nvPr/>
          </p:nvSpPr>
          <p:spPr>
            <a:xfrm>
              <a:off x="269239" y="4673773"/>
              <a:ext cx="2057400" cy="276999"/>
            </a:xfrm>
            <a:prstGeom prst="rect">
              <a:avLst/>
            </a:prstGeom>
            <a:noFill/>
          </p:spPr>
          <p:txBody>
            <a:bodyPr vert="horz" wrap="square" lIns="91440" tIns="45720" rIns="91440" bIns="45720" rtlCol="0" anchor="t">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defTabSz="914344">
                <a:defRPr/>
              </a:pPr>
              <a:r>
                <a:rPr lang="en-US" sz="1200" dirty="0">
                  <a:solidFill>
                    <a:srgbClr val="0078D7"/>
                  </a:solidFill>
                  <a:latin typeface="Arial" panose="020B0604020202020204" pitchFamily="34" charset="0"/>
                  <a:cs typeface="Arial" panose="020B0604020202020204" pitchFamily="34" charset="0"/>
                </a:rPr>
                <a:t>Storage Distribution</a:t>
              </a:r>
              <a:endParaRPr lang="en-US" sz="1200" b="0" dirty="0">
                <a:solidFill>
                  <a:srgbClr val="505050"/>
                </a:solidFill>
                <a:latin typeface="Arial" panose="020B0604020202020204" pitchFamily="34" charset="0"/>
                <a:cs typeface="Arial" panose="020B0604020202020204" pitchFamily="34" charset="0"/>
              </a:endParaRPr>
            </a:p>
          </p:txBody>
        </p:sp>
        <p:sp>
          <p:nvSpPr>
            <p:cNvPr id="121" name="Text Placeholder 4">
              <a:extLst>
                <a:ext uri="{FF2B5EF4-FFF2-40B4-BE49-F238E27FC236}">
                  <a16:creationId xmlns:a16="http://schemas.microsoft.com/office/drawing/2014/main" id="{A458CA22-21D0-4C6F-B78B-75E9BF071D8B}"/>
                </a:ext>
              </a:extLst>
            </p:cNvPr>
            <p:cNvSpPr txBox="1">
              <a:spLocks/>
            </p:cNvSpPr>
            <p:nvPr/>
          </p:nvSpPr>
          <p:spPr>
            <a:xfrm>
              <a:off x="2683362" y="4673773"/>
              <a:ext cx="2057400" cy="276999"/>
            </a:xfrm>
            <a:prstGeom prst="rect">
              <a:avLst/>
            </a:prstGeom>
            <a:noFill/>
          </p:spPr>
          <p:txBody>
            <a:bodyPr vert="horz" wrap="square" lIns="91440" tIns="45720" rIns="91440" bIns="45720" rtlCol="0" anchor="t">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defTabSz="914344">
                <a:defRPr/>
              </a:pPr>
              <a:r>
                <a:rPr lang="en-US" sz="1200" dirty="0">
                  <a:solidFill>
                    <a:srgbClr val="0078D7"/>
                  </a:solidFill>
                  <a:latin typeface="Arial" panose="020B0604020202020204" pitchFamily="34" charset="0"/>
                  <a:cs typeface="Arial" panose="020B0604020202020204" pitchFamily="34" charset="0"/>
                </a:rPr>
                <a:t>Throughput Distribution</a:t>
              </a:r>
              <a:endParaRPr lang="en-US" sz="1200" b="0" dirty="0">
                <a:solidFill>
                  <a:srgbClr val="505050"/>
                </a:solidFill>
                <a:latin typeface="Arial" panose="020B0604020202020204" pitchFamily="34" charset="0"/>
                <a:cs typeface="Arial" panose="020B0604020202020204" pitchFamily="34" charset="0"/>
              </a:endParaRPr>
            </a:p>
          </p:txBody>
        </p:sp>
        <p:grpSp>
          <p:nvGrpSpPr>
            <p:cNvPr id="122" name="Group 121">
              <a:extLst>
                <a:ext uri="{FF2B5EF4-FFF2-40B4-BE49-F238E27FC236}">
                  <a16:creationId xmlns:a16="http://schemas.microsoft.com/office/drawing/2014/main" id="{4D16971B-BFA6-4425-99C4-B4CAAEE5FFFF}"/>
                </a:ext>
              </a:extLst>
            </p:cNvPr>
            <p:cNvGrpSpPr/>
            <p:nvPr/>
          </p:nvGrpSpPr>
          <p:grpSpPr>
            <a:xfrm>
              <a:off x="2745108" y="5087022"/>
              <a:ext cx="1882943" cy="911920"/>
              <a:chOff x="8367892" y="4738093"/>
              <a:chExt cx="2265676" cy="1097280"/>
            </a:xfrm>
          </p:grpSpPr>
          <p:grpSp>
            <p:nvGrpSpPr>
              <p:cNvPr id="123" name="Group 122">
                <a:extLst>
                  <a:ext uri="{FF2B5EF4-FFF2-40B4-BE49-F238E27FC236}">
                    <a16:creationId xmlns:a16="http://schemas.microsoft.com/office/drawing/2014/main" id="{338FD4E7-D64D-4F1E-9383-3FE8CC3F2BB4}"/>
                  </a:ext>
                </a:extLst>
              </p:cNvPr>
              <p:cNvGrpSpPr/>
              <p:nvPr/>
            </p:nvGrpSpPr>
            <p:grpSpPr>
              <a:xfrm>
                <a:off x="8367892" y="4812062"/>
                <a:ext cx="914400" cy="949347"/>
                <a:chOff x="7890518" y="4812062"/>
                <a:chExt cx="914400" cy="949347"/>
              </a:xfrm>
            </p:grpSpPr>
            <p:sp>
              <p:nvSpPr>
                <p:cNvPr id="130" name="TextBox 129">
                  <a:extLst>
                    <a:ext uri="{FF2B5EF4-FFF2-40B4-BE49-F238E27FC236}">
                      <a16:creationId xmlns:a16="http://schemas.microsoft.com/office/drawing/2014/main" id="{DFB9B4DA-5791-4CB4-B29A-75F4AB786211}"/>
                    </a:ext>
                  </a:extLst>
                </p:cNvPr>
                <p:cNvSpPr txBox="1"/>
                <p:nvPr/>
              </p:nvSpPr>
              <p:spPr>
                <a:xfrm>
                  <a:off x="7890518" y="4812062"/>
                  <a:ext cx="914400" cy="175138"/>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C49E27EB</a:t>
                  </a:r>
                </a:p>
              </p:txBody>
            </p:sp>
            <p:sp>
              <p:nvSpPr>
                <p:cNvPr id="131" name="TextBox 130">
                  <a:extLst>
                    <a:ext uri="{FF2B5EF4-FFF2-40B4-BE49-F238E27FC236}">
                      <a16:creationId xmlns:a16="http://schemas.microsoft.com/office/drawing/2014/main" id="{67C33B33-D536-4F7D-84F7-590AEBB1FC65}"/>
                    </a:ext>
                  </a:extLst>
                </p:cNvPr>
                <p:cNvSpPr txBox="1"/>
                <p:nvPr/>
              </p:nvSpPr>
              <p:spPr>
                <a:xfrm>
                  <a:off x="7890518" y="5070130"/>
                  <a:ext cx="914400" cy="175138"/>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FE53547A</a:t>
                  </a:r>
                </a:p>
              </p:txBody>
            </p:sp>
            <p:sp>
              <p:nvSpPr>
                <p:cNvPr id="132" name="TextBox 131">
                  <a:extLst>
                    <a:ext uri="{FF2B5EF4-FFF2-40B4-BE49-F238E27FC236}">
                      <a16:creationId xmlns:a16="http://schemas.microsoft.com/office/drawing/2014/main" id="{0F174926-EF01-4C6C-8D55-BE7A5BD1A367}"/>
                    </a:ext>
                  </a:extLst>
                </p:cNvPr>
                <p:cNvSpPr txBox="1"/>
                <p:nvPr/>
              </p:nvSpPr>
              <p:spPr>
                <a:xfrm>
                  <a:off x="7890518" y="5328201"/>
                  <a:ext cx="914400" cy="175138"/>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E84906BE</a:t>
                  </a:r>
                </a:p>
              </p:txBody>
            </p:sp>
            <p:sp>
              <p:nvSpPr>
                <p:cNvPr id="133" name="TextBox 132">
                  <a:extLst>
                    <a:ext uri="{FF2B5EF4-FFF2-40B4-BE49-F238E27FC236}">
                      <a16:creationId xmlns:a16="http://schemas.microsoft.com/office/drawing/2014/main" id="{19739BC1-388B-4071-ADBD-A2C3D1F1C1BA}"/>
                    </a:ext>
                  </a:extLst>
                </p:cNvPr>
                <p:cNvSpPr txBox="1"/>
                <p:nvPr/>
              </p:nvSpPr>
              <p:spPr>
                <a:xfrm>
                  <a:off x="7890518" y="5586271"/>
                  <a:ext cx="914400" cy="175138"/>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4376B4BC</a:t>
                  </a:r>
                </a:p>
              </p:txBody>
            </p:sp>
          </p:grpSp>
          <p:cxnSp>
            <p:nvCxnSpPr>
              <p:cNvPr id="124" name="Straight Connector 123">
                <a:extLst>
                  <a:ext uri="{FF2B5EF4-FFF2-40B4-BE49-F238E27FC236}">
                    <a16:creationId xmlns:a16="http://schemas.microsoft.com/office/drawing/2014/main" id="{6BA78BCC-0104-483A-A845-67EB7E46639B}"/>
                  </a:ext>
                </a:extLst>
              </p:cNvPr>
              <p:cNvCxnSpPr/>
              <p:nvPr/>
            </p:nvCxnSpPr>
            <p:spPr>
              <a:xfrm>
                <a:off x="9462812" y="4738093"/>
                <a:ext cx="0" cy="109728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25" name="Group 124">
                <a:extLst>
                  <a:ext uri="{FF2B5EF4-FFF2-40B4-BE49-F238E27FC236}">
                    <a16:creationId xmlns:a16="http://schemas.microsoft.com/office/drawing/2014/main" id="{28C37342-7503-4387-B8ED-5E6F16406A05}"/>
                  </a:ext>
                </a:extLst>
              </p:cNvPr>
              <p:cNvGrpSpPr/>
              <p:nvPr/>
            </p:nvGrpSpPr>
            <p:grpSpPr>
              <a:xfrm>
                <a:off x="9643330" y="4821235"/>
                <a:ext cx="990238" cy="930997"/>
                <a:chOff x="9643330" y="4821235"/>
                <a:chExt cx="990238" cy="930997"/>
              </a:xfrm>
            </p:grpSpPr>
            <p:sp>
              <p:nvSpPr>
                <p:cNvPr id="126" name="Rectangle 125">
                  <a:extLst>
                    <a:ext uri="{FF2B5EF4-FFF2-40B4-BE49-F238E27FC236}">
                      <a16:creationId xmlns:a16="http://schemas.microsoft.com/office/drawing/2014/main" id="{CC1EE0A4-3554-4454-9D6A-FA1367A529B2}"/>
                    </a:ext>
                  </a:extLst>
                </p:cNvPr>
                <p:cNvSpPr/>
                <p:nvPr/>
              </p:nvSpPr>
              <p:spPr bwMode="auto">
                <a:xfrm>
                  <a:off x="9643331" y="4821235"/>
                  <a:ext cx="880212"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27" name="Rectangle 126">
                  <a:extLst>
                    <a:ext uri="{FF2B5EF4-FFF2-40B4-BE49-F238E27FC236}">
                      <a16:creationId xmlns:a16="http://schemas.microsoft.com/office/drawing/2014/main" id="{BA0888AB-A6CE-46DA-AF93-668A8A3B6B85}"/>
                    </a:ext>
                  </a:extLst>
                </p:cNvPr>
                <p:cNvSpPr/>
                <p:nvPr/>
              </p:nvSpPr>
              <p:spPr bwMode="auto">
                <a:xfrm>
                  <a:off x="9643332" y="5070606"/>
                  <a:ext cx="770184"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28" name="Rectangle 127">
                  <a:extLst>
                    <a:ext uri="{FF2B5EF4-FFF2-40B4-BE49-F238E27FC236}">
                      <a16:creationId xmlns:a16="http://schemas.microsoft.com/office/drawing/2014/main" id="{0C0AF0D2-02E0-4D25-BC64-F95E1120E3D6}"/>
                    </a:ext>
                  </a:extLst>
                </p:cNvPr>
                <p:cNvSpPr/>
                <p:nvPr/>
              </p:nvSpPr>
              <p:spPr bwMode="auto">
                <a:xfrm>
                  <a:off x="9643331" y="5319979"/>
                  <a:ext cx="660159"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29" name="Rectangle 128">
                  <a:extLst>
                    <a:ext uri="{FF2B5EF4-FFF2-40B4-BE49-F238E27FC236}">
                      <a16:creationId xmlns:a16="http://schemas.microsoft.com/office/drawing/2014/main" id="{C12D155E-E17E-4597-B6B1-064538E767C9}"/>
                    </a:ext>
                  </a:extLst>
                </p:cNvPr>
                <p:cNvSpPr/>
                <p:nvPr/>
              </p:nvSpPr>
              <p:spPr bwMode="auto">
                <a:xfrm>
                  <a:off x="9643330" y="5569352"/>
                  <a:ext cx="990238"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grpSp>
      <p:grpSp>
        <p:nvGrpSpPr>
          <p:cNvPr id="145" name="Group 144">
            <a:extLst>
              <a:ext uri="{FF2B5EF4-FFF2-40B4-BE49-F238E27FC236}">
                <a16:creationId xmlns:a16="http://schemas.microsoft.com/office/drawing/2014/main" id="{4D3CB587-AC6B-4964-A7D2-78EFFBE31221}"/>
              </a:ext>
            </a:extLst>
          </p:cNvPr>
          <p:cNvGrpSpPr/>
          <p:nvPr/>
        </p:nvGrpSpPr>
        <p:grpSpPr>
          <a:xfrm>
            <a:off x="270534" y="6497998"/>
            <a:ext cx="2297279" cy="138499"/>
            <a:chOff x="270533" y="6498014"/>
            <a:chExt cx="2297278" cy="138499"/>
          </a:xfrm>
        </p:grpSpPr>
        <p:sp>
          <p:nvSpPr>
            <p:cNvPr id="146" name="TextBox 145">
              <a:extLst>
                <a:ext uri="{FF2B5EF4-FFF2-40B4-BE49-F238E27FC236}">
                  <a16:creationId xmlns:a16="http://schemas.microsoft.com/office/drawing/2014/main" id="{E1A40930-8FC9-4B31-8D26-2A32B65F4EB2}"/>
                </a:ext>
              </a:extLst>
            </p:cNvPr>
            <p:cNvSpPr txBox="1"/>
            <p:nvPr/>
          </p:nvSpPr>
          <p:spPr>
            <a:xfrm>
              <a:off x="556132" y="6498014"/>
              <a:ext cx="2011679" cy="138499"/>
            </a:xfrm>
            <a:prstGeom prst="rect">
              <a:avLst/>
            </a:prstGeom>
            <a:noFill/>
          </p:spPr>
          <p:txBody>
            <a:bodyPr wrap="square" lIns="0" tIns="0" rIns="0" bIns="0" rtlCol="0" anchor="ctr">
              <a:spAutoFit/>
            </a:bodyPr>
            <a:lstStyle/>
            <a:p>
              <a:pPr defTabSz="914377">
                <a:lnSpc>
                  <a:spcPct val="90000"/>
                </a:lnSpc>
                <a:spcAft>
                  <a:spcPts val="600"/>
                </a:spcAft>
                <a:defRPr/>
              </a:pPr>
              <a:r>
                <a:rPr lang="en-US" sz="1000" kern="0" dirty="0">
                  <a:solidFill>
                    <a:srgbClr val="227B6D"/>
                  </a:solidFill>
                  <a:latin typeface="Arial" panose="020B0604020202020204" pitchFamily="34" charset="0"/>
                  <a:cs typeface="Arial" panose="020B0604020202020204" pitchFamily="34" charset="0"/>
                </a:rPr>
                <a:t>Example – Contoso Connected Car</a:t>
              </a:r>
            </a:p>
          </p:txBody>
        </p:sp>
        <p:pic>
          <p:nvPicPr>
            <p:cNvPr id="147" name="Picture 54">
              <a:extLst>
                <a:ext uri="{FF2B5EF4-FFF2-40B4-BE49-F238E27FC236}">
                  <a16:creationId xmlns:a16="http://schemas.microsoft.com/office/drawing/2014/main" id="{44314511-A5BA-4CB9-96DA-1DA0AEAC339B}"/>
                </a:ext>
              </a:extLst>
            </p:cNvPr>
            <p:cNvPicPr>
              <a:picLocks noChangeAspect="1"/>
            </p:cNvPicPr>
            <p:nvPr/>
          </p:nvPicPr>
          <p:blipFill rotWithShape="1">
            <a:blip r:embed="rId3">
              <a:duotone>
                <a:schemeClr val="accent5">
                  <a:shade val="45000"/>
                  <a:satMod val="135000"/>
                </a:schemeClr>
                <a:prstClr val="white"/>
              </a:duotone>
            </a:blip>
            <a:srcRect l="19031" t="39178" r="21363" b="2264"/>
            <a:stretch/>
          </p:blipFill>
          <p:spPr>
            <a:xfrm>
              <a:off x="270533" y="6504529"/>
              <a:ext cx="173736" cy="125469"/>
            </a:xfrm>
            <a:prstGeom prst="rect">
              <a:avLst/>
            </a:prstGeom>
          </p:spPr>
        </p:pic>
      </p:grpSp>
      <p:sp>
        <p:nvSpPr>
          <p:cNvPr id="63" name="Rectangle 62">
            <a:extLst>
              <a:ext uri="{FF2B5EF4-FFF2-40B4-BE49-F238E27FC236}">
                <a16:creationId xmlns:a16="http://schemas.microsoft.com/office/drawing/2014/main" id="{840C80CA-BDA8-403E-BC66-903BDB005D8A}"/>
              </a:ext>
            </a:extLst>
          </p:cNvPr>
          <p:cNvSpPr/>
          <p:nvPr/>
        </p:nvSpPr>
        <p:spPr bwMode="auto">
          <a:xfrm>
            <a:off x="381225" y="1616957"/>
            <a:ext cx="5035331" cy="844131"/>
          </a:xfrm>
          <a:prstGeom prst="rect">
            <a:avLst/>
          </a:prstGeom>
          <a:no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91" name="Rectangle 90">
            <a:extLst>
              <a:ext uri="{FF2B5EF4-FFF2-40B4-BE49-F238E27FC236}">
                <a16:creationId xmlns:a16="http://schemas.microsoft.com/office/drawing/2014/main" id="{CB30DDD8-286A-43FE-81B3-E9B44D36FA28}"/>
              </a:ext>
            </a:extLst>
          </p:cNvPr>
          <p:cNvSpPr/>
          <p:nvPr/>
        </p:nvSpPr>
        <p:spPr bwMode="auto">
          <a:xfrm>
            <a:off x="6998755" y="1639145"/>
            <a:ext cx="5035331" cy="844131"/>
          </a:xfrm>
          <a:prstGeom prst="rect">
            <a:avLst/>
          </a:prstGeom>
          <a:no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Tree>
    <p:extLst>
      <p:ext uri="{BB962C8B-B14F-4D97-AF65-F5344CB8AC3E}">
        <p14:creationId xmlns:p14="http://schemas.microsoft.com/office/powerpoint/2010/main" val="32979931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3" grpId="1" animBg="1"/>
      <p:bldP spid="91" grpId="0" animBg="1"/>
      <p:bldP spid="91" grpId="1" animBg="1"/>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0CD41-1837-47B1-878B-180AA9AC4E08}"/>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Partitioning FAQ</a:t>
            </a:r>
          </a:p>
        </p:txBody>
      </p:sp>
      <p:sp>
        <p:nvSpPr>
          <p:cNvPr id="3" name="Text Placeholder 2">
            <a:extLst>
              <a:ext uri="{FF2B5EF4-FFF2-40B4-BE49-F238E27FC236}">
                <a16:creationId xmlns:a16="http://schemas.microsoft.com/office/drawing/2014/main" id="{1574883B-5760-4A3E-911B-E919783AAC04}"/>
              </a:ext>
            </a:extLst>
          </p:cNvPr>
          <p:cNvSpPr>
            <a:spLocks noGrp="1"/>
          </p:cNvSpPr>
          <p:nvPr>
            <p:ph type="body" sz="quarter" idx="11"/>
          </p:nvPr>
        </p:nvSpPr>
        <p:spPr>
          <a:xfrm>
            <a:off x="269874" y="1584156"/>
            <a:ext cx="11452939" cy="5632311"/>
          </a:xfrm>
        </p:spPr>
        <p:txBody>
          <a:bodyPr>
            <a:normAutofit/>
          </a:bodyPr>
          <a:lstStyle/>
          <a:p>
            <a:r>
              <a:rPr lang="en-US" sz="1200" dirty="0"/>
              <a:t>You mentioned that RU’s are divided among partitions. If I pick a partition key with a high cardinality, I might have thousands (or more) logical partitions. Does this mean each one will only get a small amount of RU’s?</a:t>
            </a:r>
          </a:p>
          <a:p>
            <a:r>
              <a:rPr lang="en-US" sz="1200" i="1" dirty="0"/>
              <a:t>	No, RU’s are divided among </a:t>
            </a:r>
            <a:r>
              <a:rPr lang="en-US" sz="1200" i="1" u="sng" dirty="0"/>
              <a:t>physical</a:t>
            </a:r>
            <a:r>
              <a:rPr lang="en-US" sz="1200" i="1" dirty="0"/>
              <a:t> partitions. As a developer using Cosmos DB, you should specify a logical partition key with a high cardinality so that each logical partition stays small in size (under the 10 GB limit). This is a recommended approach. It is likely that you will have many different logical partitions on the same physical partition. Cosmos DB handles all of this for you automatically </a:t>
            </a:r>
            <a:r>
              <a:rPr lang="en-US" sz="1200" i="1" dirty="0">
                <a:sym typeface="Wingdings" panose="05000000000000000000" pitchFamily="2" charset="2"/>
              </a:rPr>
              <a:t></a:t>
            </a:r>
            <a:endParaRPr lang="en-US" sz="1200" i="1" dirty="0"/>
          </a:p>
          <a:p>
            <a:endParaRPr lang="en-US" sz="1200" b="0" dirty="0"/>
          </a:p>
          <a:p>
            <a:r>
              <a:rPr lang="en-US" sz="1200" b="0" dirty="0"/>
              <a:t>I can’t find a partition key that satisfies all properties mentioned earlier. What should I do?</a:t>
            </a:r>
          </a:p>
          <a:p>
            <a:r>
              <a:rPr lang="en-US" sz="1200" b="0" dirty="0"/>
              <a:t>	</a:t>
            </a:r>
            <a:r>
              <a:rPr lang="en-US" sz="1200" b="0" i="1" dirty="0"/>
              <a:t>There are clear-tradeoffs between different partition key choices. One trick that sometimes helps is combining different fields to create a synthetic partition key (like we showed in the example earlier). In most cases, you will need to weigh tradeoffs between different possible choices.</a:t>
            </a:r>
            <a:endParaRPr lang="en-US" sz="1200" b="0" dirty="0"/>
          </a:p>
          <a:p>
            <a:endParaRPr lang="en-US" sz="1200" dirty="0"/>
          </a:p>
          <a:p>
            <a:r>
              <a:rPr lang="en-US" sz="1200" dirty="0"/>
              <a:t>Do cross-partition fan-out queries use the index?</a:t>
            </a:r>
          </a:p>
          <a:p>
            <a:r>
              <a:rPr lang="en-US" sz="1200" dirty="0"/>
              <a:t>	</a:t>
            </a:r>
            <a:r>
              <a:rPr lang="en-US" sz="1200" b="0" i="1" dirty="0"/>
              <a:t>Yes, indexing and partitioning are two completely separate concepts. Cross-partition queries are different from full scans. You can have a cross-partition query that still leverages indexing policy. </a:t>
            </a:r>
            <a:r>
              <a:rPr lang="en-US" sz="1200" i="1" dirty="0"/>
              <a:t>You will be charged ~1 RU for every physical partition that you must read from (that doesn’t contain any results). For small data sizes, this extra cost is trivial. However, cross-partition queries should generally be avoided for frequent executed queries on large collections.</a:t>
            </a:r>
            <a:endParaRPr lang="en-US" sz="1200" dirty="0"/>
          </a:p>
          <a:p>
            <a:endParaRPr lang="en-US" sz="1200" dirty="0"/>
          </a:p>
          <a:p>
            <a:r>
              <a:rPr lang="en-US" sz="1200" dirty="0"/>
              <a:t>How can I manage physical partitions?</a:t>
            </a:r>
          </a:p>
          <a:p>
            <a:r>
              <a:rPr lang="en-US" sz="1200" dirty="0"/>
              <a:t>	</a:t>
            </a:r>
            <a:r>
              <a:rPr lang="en-US" sz="1200" i="1" dirty="0"/>
              <a:t>As a developer, you should only interact with and think about logical partitions (based on the partition key that you specify). Cosmos DB will manage all aspects of physical partitions automatically.</a:t>
            </a:r>
            <a:endParaRPr lang="en-US" sz="1200" dirty="0"/>
          </a:p>
          <a:p>
            <a:r>
              <a:rPr lang="en-US" dirty="0"/>
              <a:t>	</a:t>
            </a:r>
          </a:p>
        </p:txBody>
      </p:sp>
    </p:spTree>
    <p:extLst>
      <p:ext uri="{BB962C8B-B14F-4D97-AF65-F5344CB8AC3E}">
        <p14:creationId xmlns:p14="http://schemas.microsoft.com/office/powerpoint/2010/main" val="180747799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6">
            <a:extLst>
              <a:ext uri="{FF2B5EF4-FFF2-40B4-BE49-F238E27FC236}">
                <a16:creationId xmlns:a16="http://schemas.microsoft.com/office/drawing/2014/main" id="{39803F09-636B-41CB-85F4-78B845E100A8}"/>
              </a:ext>
            </a:extLst>
          </p:cNvPr>
          <p:cNvSpPr txBox="1">
            <a:spLocks/>
          </p:cNvSpPr>
          <p:nvPr/>
        </p:nvSpPr>
        <p:spPr>
          <a:xfrm>
            <a:off x="101938" y="85869"/>
            <a:ext cx="1157890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latin typeface="Arial" panose="020B0604020202020204" pitchFamily="34" charset="0"/>
                <a:cs typeface="Arial" panose="020B0604020202020204" pitchFamily="34" charset="0"/>
              </a:rPr>
              <a:t>Partitioning- Why Do We Do It In The First Place?</a:t>
            </a:r>
          </a:p>
        </p:txBody>
      </p:sp>
      <p:sp>
        <p:nvSpPr>
          <p:cNvPr id="5" name="Text Placeholder 5">
            <a:extLst>
              <a:ext uri="{FF2B5EF4-FFF2-40B4-BE49-F238E27FC236}">
                <a16:creationId xmlns:a16="http://schemas.microsoft.com/office/drawing/2014/main" id="{D2315BBA-D411-4B50-80B9-A550284AA6A8}"/>
              </a:ext>
            </a:extLst>
          </p:cNvPr>
          <p:cNvSpPr txBox="1">
            <a:spLocks/>
          </p:cNvSpPr>
          <p:nvPr/>
        </p:nvSpPr>
        <p:spPr>
          <a:xfrm>
            <a:off x="101938" y="1633053"/>
            <a:ext cx="10614378" cy="522494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200"/>
              </a:spcBef>
              <a:spcAft>
                <a:spcPts val="800"/>
              </a:spcAft>
              <a:buFont typeface="Arial" panose="020B0604020202020204" pitchFamily="34" charset="0"/>
              <a:buNone/>
              <a:defRPr sz="1800" kern="1200" spc="0" baseline="0">
                <a:solidFill>
                  <a:schemeClr val="tx1"/>
                </a:solidFill>
                <a:latin typeface="+mn-lt"/>
                <a:ea typeface="+mn-ea"/>
                <a:cs typeface="+mn-cs"/>
              </a:defRPr>
            </a:lvl1pPr>
            <a:lvl2pPr marL="160020" indent="-160020" algn="l" defTabSz="762000" rtl="0" eaLnBrk="1" latinLnBrk="0" hangingPunct="1">
              <a:lnSpc>
                <a:spcPct val="107000"/>
              </a:lnSpc>
              <a:spcBef>
                <a:spcPts val="0"/>
              </a:spcBef>
              <a:spcAft>
                <a:spcPts val="600"/>
              </a:spcAft>
              <a:buClr>
                <a:schemeClr val="tx2"/>
              </a:buClr>
              <a:buFont typeface="Arial" panose="020B0604020202020204" pitchFamily="34" charset="0"/>
              <a:buChar char="•"/>
              <a:defRPr lang="en-US" sz="1600" kern="1200" spc="0" baseline="0" dirty="0" smtClean="0">
                <a:solidFill>
                  <a:schemeClr val="tx1"/>
                </a:solidFill>
                <a:latin typeface="+mn-lt"/>
                <a:ea typeface="+mn-ea"/>
                <a:cs typeface="Times New Roman" panose="02020603050405020304" pitchFamily="18" charset="0"/>
              </a:defRPr>
            </a:lvl2pPr>
            <a:lvl3pPr marL="569913" indent="-228600" algn="l" defTabSz="762000" rtl="0" eaLnBrk="1" latinLnBrk="0" hangingPunct="1">
              <a:lnSpc>
                <a:spcPct val="90000"/>
              </a:lnSpc>
              <a:spcBef>
                <a:spcPts val="500"/>
              </a:spcBef>
              <a:buClr>
                <a:schemeClr val="tx2"/>
              </a:buClr>
              <a:buFont typeface="Arial" panose="020B0604020202020204" pitchFamily="34" charset="0"/>
              <a:buChar char="•"/>
              <a:defRPr sz="1200" kern="1200" spc="0" baseline="0">
                <a:solidFill>
                  <a:schemeClr val="tx1"/>
                </a:solidFill>
                <a:latin typeface="+mn-lt"/>
                <a:ea typeface="+mn-ea"/>
                <a:cs typeface="+mn-cs"/>
              </a:defRPr>
            </a:lvl3pPr>
            <a:lvl4pPr marL="914400" indent="-228600" algn="l" defTabSz="762000" rtl="0" eaLnBrk="1" latinLnBrk="0" hangingPunct="1">
              <a:lnSpc>
                <a:spcPct val="90000"/>
              </a:lnSpc>
              <a:spcBef>
                <a:spcPts val="500"/>
              </a:spcBef>
              <a:buClr>
                <a:schemeClr val="tx2"/>
              </a:buClr>
              <a:buFont typeface="Arial" panose="020B0604020202020204" pitchFamily="34" charset="0"/>
              <a:buChar char="•"/>
              <a:defRPr sz="1100" kern="1200" spc="0" baseline="0">
                <a:solidFill>
                  <a:schemeClr val="tx1"/>
                </a:solidFill>
                <a:latin typeface="+mn-lt"/>
                <a:ea typeface="+mn-ea"/>
                <a:cs typeface="+mn-cs"/>
              </a:defRPr>
            </a:lvl4pPr>
            <a:lvl5pPr marL="1258888" indent="-228600" algn="l" defTabSz="762000" rtl="0" eaLnBrk="1" latinLnBrk="0" hangingPunct="1">
              <a:lnSpc>
                <a:spcPct val="90000"/>
              </a:lnSpc>
              <a:spcBef>
                <a:spcPts val="500"/>
              </a:spcBef>
              <a:buClr>
                <a:schemeClr val="tx2"/>
              </a:buClr>
              <a:buFont typeface="Arial" panose="020B0604020202020204" pitchFamily="34" charset="0"/>
              <a:buChar char="•"/>
              <a:defRPr sz="110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a:latin typeface="Arial" panose="020B0604020202020204" pitchFamily="34" charset="0"/>
                <a:cs typeface="Arial" panose="020B0604020202020204" pitchFamily="34" charset="0"/>
              </a:rPr>
              <a:t>As data size grows, instead of buying more machines (scaling up) we distribute our data across multiple machines</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Each machine is responsible for serving subset of the data.</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Analogy: Working in a team</a:t>
            </a:r>
          </a:p>
          <a:p>
            <a:endParaRPr lang="en-US" sz="2800" dirty="0"/>
          </a:p>
        </p:txBody>
      </p:sp>
    </p:spTree>
    <p:extLst>
      <p:ext uri="{BB962C8B-B14F-4D97-AF65-F5344CB8AC3E}">
        <p14:creationId xmlns:p14="http://schemas.microsoft.com/office/powerpoint/2010/main" val="186887689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5B725B9-2ED1-4CBE-BD14-D2E36CDF8E02}"/>
              </a:ext>
            </a:extLst>
          </p:cNvPr>
          <p:cNvSpPr>
            <a:spLocks noGrp="1"/>
          </p:cNvSpPr>
          <p:nvPr>
            <p:ph type="title"/>
          </p:nvPr>
        </p:nvSpPr>
        <p:spPr>
          <a:xfrm>
            <a:off x="337851" y="54894"/>
            <a:ext cx="10515600" cy="1325563"/>
          </a:xfrm>
        </p:spPr>
        <p:txBody>
          <a:bodyPr>
            <a:normAutofit/>
          </a:bodyPr>
          <a:lstStyle/>
          <a:p>
            <a:r>
              <a:rPr lang="en-US" sz="4000" dirty="0">
                <a:latin typeface="Arial" panose="020B0604020202020204" pitchFamily="34" charset="0"/>
                <a:cs typeface="Arial" panose="020B0604020202020204" pitchFamily="34" charset="0"/>
              </a:rPr>
              <a:t>Partitioning</a:t>
            </a:r>
          </a:p>
        </p:txBody>
      </p:sp>
      <p:sp>
        <p:nvSpPr>
          <p:cNvPr id="7" name="Content Placeholder 2">
            <a:extLst>
              <a:ext uri="{FF2B5EF4-FFF2-40B4-BE49-F238E27FC236}">
                <a16:creationId xmlns:a16="http://schemas.microsoft.com/office/drawing/2014/main" id="{EC36CE53-4A34-49C2-936E-6613CCAF8DFD}"/>
              </a:ext>
            </a:extLst>
          </p:cNvPr>
          <p:cNvSpPr txBox="1">
            <a:spLocks/>
          </p:cNvSpPr>
          <p:nvPr/>
        </p:nvSpPr>
        <p:spPr>
          <a:xfrm>
            <a:off x="337851" y="1788986"/>
            <a:ext cx="11015949" cy="435133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Arial" panose="020B0604020202020204" pitchFamily="34" charset="0"/>
                <a:cs typeface="Arial" panose="020B0604020202020204" pitchFamily="34" charset="0"/>
              </a:rPr>
              <a:t>Logical partition: Stores all data associated with the same partition key value</a:t>
            </a:r>
          </a:p>
          <a:p>
            <a:pPr marL="0" indent="0">
              <a:buFont typeface="Arial" panose="020B0604020202020204" pitchFamily="34" charse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Physical partition: Fixed amount of reserved SSD-backed storage + compute.</a:t>
            </a:r>
          </a:p>
          <a:p>
            <a:pPr marL="0" indent="0">
              <a:buFont typeface="Arial" panose="020B0604020202020204" pitchFamily="34" charse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Cosmos DB distributes logical partitions among a smaller number of physical partitions.</a:t>
            </a:r>
          </a:p>
          <a:p>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From user’s perspective: define 1 partition key per container</a:t>
            </a:r>
          </a:p>
          <a:p>
            <a:pPr marL="0" indent="0">
              <a:buFont typeface="Arial" panose="020B0604020202020204" pitchFamily="34" charset="0"/>
              <a:buNone/>
            </a:pPr>
            <a:endParaRPr lang="en-US" dirty="0"/>
          </a:p>
          <a:p>
            <a:endParaRPr lang="en-US" dirty="0"/>
          </a:p>
        </p:txBody>
      </p:sp>
    </p:spTree>
    <p:extLst>
      <p:ext uri="{BB962C8B-B14F-4D97-AF65-F5344CB8AC3E}">
        <p14:creationId xmlns:p14="http://schemas.microsoft.com/office/powerpoint/2010/main" val="199020623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0F671-8610-49FC-9551-3F03FAA1B36E}"/>
              </a:ext>
            </a:extLst>
          </p:cNvPr>
          <p:cNvSpPr>
            <a:spLocks noGrp="1"/>
          </p:cNvSpPr>
          <p:nvPr>
            <p:ph type="title"/>
          </p:nvPr>
        </p:nvSpPr>
        <p:spPr>
          <a:xfrm>
            <a:off x="269240" y="289513"/>
            <a:ext cx="11655840" cy="899665"/>
          </a:xfrm>
        </p:spPr>
        <p:txBody>
          <a:bodyPr>
            <a:normAutofit/>
          </a:bodyPr>
          <a:lstStyle/>
          <a:p>
            <a:r>
              <a:rPr lang="en-US" sz="4000" dirty="0">
                <a:latin typeface="Arial" panose="020B0604020202020204" pitchFamily="34" charset="0"/>
                <a:cs typeface="Arial" panose="020B0604020202020204" pitchFamily="34" charset="0"/>
              </a:rPr>
              <a:t>Partitions</a:t>
            </a:r>
          </a:p>
        </p:txBody>
      </p:sp>
      <p:sp>
        <p:nvSpPr>
          <p:cNvPr id="111" name="Title 1">
            <a:extLst>
              <a:ext uri="{FF2B5EF4-FFF2-40B4-BE49-F238E27FC236}">
                <a16:creationId xmlns:a16="http://schemas.microsoft.com/office/drawing/2014/main" id="{7E994518-9D44-421F-9D96-EEFB0900354B}"/>
              </a:ext>
            </a:extLst>
          </p:cNvPr>
          <p:cNvSpPr txBox="1">
            <a:spLocks/>
          </p:cNvSpPr>
          <p:nvPr/>
        </p:nvSpPr>
        <p:spPr>
          <a:xfrm>
            <a:off x="269240" y="289513"/>
            <a:ext cx="11655840" cy="8996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Arial" panose="020B0604020202020204" pitchFamily="34" charset="0"/>
                <a:cs typeface="Arial" panose="020B0604020202020204" pitchFamily="34" charset="0"/>
              </a:rPr>
              <a:t>Partitions</a:t>
            </a:r>
          </a:p>
        </p:txBody>
      </p:sp>
      <p:sp>
        <p:nvSpPr>
          <p:cNvPr id="112" name="TextBox 111">
            <a:extLst>
              <a:ext uri="{FF2B5EF4-FFF2-40B4-BE49-F238E27FC236}">
                <a16:creationId xmlns:a16="http://schemas.microsoft.com/office/drawing/2014/main" id="{8B0F0041-8DB1-427F-A846-35E429BF396C}"/>
              </a:ext>
            </a:extLst>
          </p:cNvPr>
          <p:cNvSpPr txBox="1"/>
          <p:nvPr/>
        </p:nvSpPr>
        <p:spPr>
          <a:xfrm>
            <a:off x="5676287" y="2928030"/>
            <a:ext cx="1440000" cy="794064"/>
          </a:xfrm>
          <a:prstGeom prst="rect">
            <a:avLst/>
          </a:prstGeom>
          <a:noFill/>
        </p:spPr>
        <p:txBody>
          <a:bodyPr wrap="square" lIns="182880" tIns="146304" rIns="182880" bIns="146304" rtlCol="0">
            <a:spAutoFit/>
          </a:bodyPr>
          <a:lstStyle/>
          <a:p>
            <a:pPr defTabSz="914377">
              <a:lnSpc>
                <a:spcPct val="90000"/>
              </a:lnSpc>
              <a:spcAft>
                <a:spcPts val="600"/>
              </a:spcAft>
            </a:pPr>
            <a:r>
              <a:rPr lang="en-US" sz="3600" b="1" dirty="0">
                <a:gradFill>
                  <a:gsLst>
                    <a:gs pos="2917">
                      <a:srgbClr val="505050"/>
                    </a:gs>
                    <a:gs pos="30000">
                      <a:srgbClr val="505050"/>
                    </a:gs>
                  </a:gsLst>
                  <a:lin ang="5400000" scaled="0"/>
                </a:gradFill>
                <a:latin typeface="Arial" panose="020B0604020202020204" pitchFamily="34" charset="0"/>
              </a:rPr>
              <a:t>….</a:t>
            </a:r>
          </a:p>
        </p:txBody>
      </p:sp>
      <p:sp>
        <p:nvSpPr>
          <p:cNvPr id="130" name="TextBox 129">
            <a:extLst>
              <a:ext uri="{FF2B5EF4-FFF2-40B4-BE49-F238E27FC236}">
                <a16:creationId xmlns:a16="http://schemas.microsoft.com/office/drawing/2014/main" id="{77693A3B-063F-4D62-9B4C-D366E9ECDAD6}"/>
              </a:ext>
            </a:extLst>
          </p:cNvPr>
          <p:cNvSpPr txBox="1"/>
          <p:nvPr/>
        </p:nvSpPr>
        <p:spPr>
          <a:xfrm>
            <a:off x="4230837" y="1558028"/>
            <a:ext cx="2470977" cy="627865"/>
          </a:xfrm>
          <a:prstGeom prst="rect">
            <a:avLst/>
          </a:prstGeom>
          <a:solidFill>
            <a:schemeClr val="bg1">
              <a:lumMod val="95000"/>
            </a:schemeClr>
          </a:solid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prstClr val="white"/>
                </a:solidFill>
                <a:effectLst/>
                <a:uLnTx/>
                <a:uFillTx/>
                <a:cs typeface="Segoe UI Light"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14377">
              <a:defRPr/>
            </a:pPr>
            <a:r>
              <a:rPr lang="en-US" sz="1800" dirty="0">
                <a:solidFill>
                  <a:srgbClr val="0078D7"/>
                </a:solidFill>
                <a:latin typeface="Arial" panose="020B0604020202020204" pitchFamily="34" charset="0"/>
                <a:cs typeface="Arial" panose="020B0604020202020204" pitchFamily="34" charset="0"/>
              </a:rPr>
              <a:t>hash(City ID)</a:t>
            </a:r>
          </a:p>
        </p:txBody>
      </p:sp>
      <p:cxnSp>
        <p:nvCxnSpPr>
          <p:cNvPr id="131" name="Straight Arrow Connector 130">
            <a:extLst>
              <a:ext uri="{FF2B5EF4-FFF2-40B4-BE49-F238E27FC236}">
                <a16:creationId xmlns:a16="http://schemas.microsoft.com/office/drawing/2014/main" id="{274FB4EC-82A6-48EF-8FDA-08407486B63B}"/>
              </a:ext>
            </a:extLst>
          </p:cNvPr>
          <p:cNvCxnSpPr>
            <a:cxnSpLocks/>
          </p:cNvCxnSpPr>
          <p:nvPr/>
        </p:nvCxnSpPr>
        <p:spPr>
          <a:xfrm>
            <a:off x="4737585" y="2236369"/>
            <a:ext cx="0" cy="392859"/>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D50F9F7A-CEF5-48A3-84FD-FA38D6B68D33}"/>
              </a:ext>
            </a:extLst>
          </p:cNvPr>
          <p:cNvCxnSpPr>
            <a:cxnSpLocks/>
          </p:cNvCxnSpPr>
          <p:nvPr/>
        </p:nvCxnSpPr>
        <p:spPr>
          <a:xfrm>
            <a:off x="6680599" y="2192357"/>
            <a:ext cx="1808764" cy="454219"/>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54" name="Group 153">
            <a:extLst>
              <a:ext uri="{FF2B5EF4-FFF2-40B4-BE49-F238E27FC236}">
                <a16:creationId xmlns:a16="http://schemas.microsoft.com/office/drawing/2014/main" id="{72CBC69F-DDE5-4074-9836-54C0F8BF4E1B}"/>
              </a:ext>
            </a:extLst>
          </p:cNvPr>
          <p:cNvGrpSpPr/>
          <p:nvPr/>
        </p:nvGrpSpPr>
        <p:grpSpPr>
          <a:xfrm>
            <a:off x="834820" y="2195347"/>
            <a:ext cx="3500488" cy="3506023"/>
            <a:chOff x="1966391" y="2712977"/>
            <a:chExt cx="3500488" cy="3506023"/>
          </a:xfrm>
        </p:grpSpPr>
        <p:grpSp>
          <p:nvGrpSpPr>
            <p:cNvPr id="155" name="Group 154">
              <a:extLst>
                <a:ext uri="{FF2B5EF4-FFF2-40B4-BE49-F238E27FC236}">
                  <a16:creationId xmlns:a16="http://schemas.microsoft.com/office/drawing/2014/main" id="{55938189-B827-41C6-AF06-52833EDEB15C}"/>
                </a:ext>
              </a:extLst>
            </p:cNvPr>
            <p:cNvGrpSpPr/>
            <p:nvPr/>
          </p:nvGrpSpPr>
          <p:grpSpPr>
            <a:xfrm>
              <a:off x="2143610" y="4101695"/>
              <a:ext cx="1159601" cy="580317"/>
              <a:chOff x="7919988" y="2744429"/>
              <a:chExt cx="1159601" cy="580317"/>
            </a:xfrm>
            <a:solidFill>
              <a:schemeClr val="bg1">
                <a:lumMod val="95000"/>
              </a:schemeClr>
            </a:solidFill>
          </p:grpSpPr>
          <p:sp>
            <p:nvSpPr>
              <p:cNvPr id="189" name="Rectangle 188">
                <a:extLst>
                  <a:ext uri="{FF2B5EF4-FFF2-40B4-BE49-F238E27FC236}">
                    <a16:creationId xmlns:a16="http://schemas.microsoft.com/office/drawing/2014/main" id="{00988F40-B1DE-401B-8608-FF21BB676CD5}"/>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90" name="Rectangle 189">
                <a:extLst>
                  <a:ext uri="{FF2B5EF4-FFF2-40B4-BE49-F238E27FC236}">
                    <a16:creationId xmlns:a16="http://schemas.microsoft.com/office/drawing/2014/main" id="{C02DB3B6-A6A6-4DCF-82FD-85A526686CCA}"/>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93" name="Rectangle 192">
                <a:extLst>
                  <a:ext uri="{FF2B5EF4-FFF2-40B4-BE49-F238E27FC236}">
                    <a16:creationId xmlns:a16="http://schemas.microsoft.com/office/drawing/2014/main" id="{01A8FD69-2BCF-4904-BA99-C2FB3FB85EB2}"/>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400" dirty="0">
                    <a:solidFill>
                      <a:srgbClr val="505050"/>
                    </a:solidFill>
                    <a:latin typeface="Arial" panose="020B0604020202020204" pitchFamily="34" charset="0"/>
                    <a:ea typeface="Segoe UI" pitchFamily="34" charset="0"/>
                    <a:cs typeface="Arial" panose="020B0604020202020204" pitchFamily="34" charset="0"/>
                  </a:rPr>
                  <a:t>Beijing</a:t>
                </a:r>
                <a:endParaRPr lang="en-US" sz="2400" dirty="0">
                  <a:solidFill>
                    <a:srgbClr val="505050"/>
                  </a:solidFill>
                  <a:latin typeface="Arial" panose="020B0604020202020204" pitchFamily="34" charset="0"/>
                  <a:ea typeface="Segoe UI" pitchFamily="34" charset="0"/>
                  <a:cs typeface="Arial" panose="020B0604020202020204" pitchFamily="34" charset="0"/>
                </a:endParaRPr>
              </a:p>
            </p:txBody>
          </p:sp>
        </p:grpSp>
        <p:cxnSp>
          <p:nvCxnSpPr>
            <p:cNvPr id="156" name="Straight Arrow Connector 155">
              <a:extLst>
                <a:ext uri="{FF2B5EF4-FFF2-40B4-BE49-F238E27FC236}">
                  <a16:creationId xmlns:a16="http://schemas.microsoft.com/office/drawing/2014/main" id="{9B00190F-2D0A-4DFB-BDBC-0BA42A37C13E}"/>
                </a:ext>
              </a:extLst>
            </p:cNvPr>
            <p:cNvCxnSpPr>
              <a:cxnSpLocks/>
            </p:cNvCxnSpPr>
            <p:nvPr/>
          </p:nvCxnSpPr>
          <p:spPr>
            <a:xfrm flipH="1">
              <a:off x="3182457" y="2712977"/>
              <a:ext cx="2284422" cy="390754"/>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160" name="Rectangle 159">
              <a:extLst>
                <a:ext uri="{FF2B5EF4-FFF2-40B4-BE49-F238E27FC236}">
                  <a16:creationId xmlns:a16="http://schemas.microsoft.com/office/drawing/2014/main" id="{24A87DE1-5183-45D6-87C7-A062EE1CB260}"/>
                </a:ext>
              </a:extLst>
            </p:cNvPr>
            <p:cNvSpPr/>
            <p:nvPr/>
          </p:nvSpPr>
          <p:spPr bwMode="auto">
            <a:xfrm>
              <a:off x="2115863" y="4821680"/>
              <a:ext cx="1156828" cy="41745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600" dirty="0">
                  <a:solidFill>
                    <a:srgbClr val="505050"/>
                  </a:solidFill>
                  <a:latin typeface="Arial" panose="020B0604020202020204" pitchFamily="34" charset="0"/>
                  <a:ea typeface="Segoe UI" pitchFamily="34" charset="0"/>
                  <a:cs typeface="Arial" panose="020B0604020202020204" pitchFamily="34" charset="0"/>
                </a:rPr>
                <a:t>Seattle</a:t>
              </a:r>
              <a:endParaRPr lang="en-US" dirty="0">
                <a:solidFill>
                  <a:srgbClr val="505050"/>
                </a:solidFill>
                <a:latin typeface="Arial" panose="020B0604020202020204" pitchFamily="34" charset="0"/>
                <a:ea typeface="Segoe UI" pitchFamily="34" charset="0"/>
                <a:cs typeface="Arial" panose="020B0604020202020204" pitchFamily="34" charset="0"/>
              </a:endParaRPr>
            </a:p>
          </p:txBody>
        </p:sp>
        <p:grpSp>
          <p:nvGrpSpPr>
            <p:cNvPr id="161" name="Group 160">
              <a:extLst>
                <a:ext uri="{FF2B5EF4-FFF2-40B4-BE49-F238E27FC236}">
                  <a16:creationId xmlns:a16="http://schemas.microsoft.com/office/drawing/2014/main" id="{16F1B6C7-41B3-4F4C-AAAF-3B3C4557CDD0}"/>
                </a:ext>
              </a:extLst>
            </p:cNvPr>
            <p:cNvGrpSpPr/>
            <p:nvPr/>
          </p:nvGrpSpPr>
          <p:grpSpPr>
            <a:xfrm>
              <a:off x="2389347" y="3419793"/>
              <a:ext cx="745007" cy="417453"/>
              <a:chOff x="1275510" y="6072184"/>
              <a:chExt cx="508602" cy="456278"/>
            </a:xfrm>
          </p:grpSpPr>
          <p:grpSp>
            <p:nvGrpSpPr>
              <p:cNvPr id="168" name="Group 167">
                <a:extLst>
                  <a:ext uri="{FF2B5EF4-FFF2-40B4-BE49-F238E27FC236}">
                    <a16:creationId xmlns:a16="http://schemas.microsoft.com/office/drawing/2014/main" id="{A3150CA2-0FF0-4852-BA66-1FFE8E182294}"/>
                  </a:ext>
                </a:extLst>
              </p:cNvPr>
              <p:cNvGrpSpPr/>
              <p:nvPr/>
            </p:nvGrpSpPr>
            <p:grpSpPr>
              <a:xfrm>
                <a:off x="1275510" y="6224570"/>
                <a:ext cx="508602" cy="151498"/>
                <a:chOff x="551886" y="4945335"/>
                <a:chExt cx="508602" cy="151498"/>
              </a:xfrm>
            </p:grpSpPr>
            <p:sp>
              <p:nvSpPr>
                <p:cNvPr id="186" name="Rectangle 185">
                  <a:extLst>
                    <a:ext uri="{FF2B5EF4-FFF2-40B4-BE49-F238E27FC236}">
                      <a16:creationId xmlns:a16="http://schemas.microsoft.com/office/drawing/2014/main" id="{00B0622E-4E95-47B0-A9D0-4159BB9836B5}"/>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87" name="Oval 186">
                  <a:extLst>
                    <a:ext uri="{FF2B5EF4-FFF2-40B4-BE49-F238E27FC236}">
                      <a16:creationId xmlns:a16="http://schemas.microsoft.com/office/drawing/2014/main" id="{542A822B-D9E8-4D2C-A61A-1A8E1F52E0AE}"/>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188" name="Straight Connector 187">
                  <a:extLst>
                    <a:ext uri="{FF2B5EF4-FFF2-40B4-BE49-F238E27FC236}">
                      <a16:creationId xmlns:a16="http://schemas.microsoft.com/office/drawing/2014/main" id="{5415C48B-B967-4B3A-9516-2A4B4DC30764}"/>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69" name="Group 168">
                <a:extLst>
                  <a:ext uri="{FF2B5EF4-FFF2-40B4-BE49-F238E27FC236}">
                    <a16:creationId xmlns:a16="http://schemas.microsoft.com/office/drawing/2014/main" id="{8A65D28A-E453-4735-B6CB-EA21D2910198}"/>
                  </a:ext>
                </a:extLst>
              </p:cNvPr>
              <p:cNvGrpSpPr/>
              <p:nvPr/>
            </p:nvGrpSpPr>
            <p:grpSpPr>
              <a:xfrm>
                <a:off x="1275510" y="6376964"/>
                <a:ext cx="508602" cy="151498"/>
                <a:chOff x="551886" y="4945335"/>
                <a:chExt cx="508602" cy="151498"/>
              </a:xfrm>
            </p:grpSpPr>
            <p:sp>
              <p:nvSpPr>
                <p:cNvPr id="179" name="Rectangle 178">
                  <a:extLst>
                    <a:ext uri="{FF2B5EF4-FFF2-40B4-BE49-F238E27FC236}">
                      <a16:creationId xmlns:a16="http://schemas.microsoft.com/office/drawing/2014/main" id="{FC807671-37C5-466C-9DA6-70427C44509B}"/>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84" name="Oval 183">
                  <a:extLst>
                    <a:ext uri="{FF2B5EF4-FFF2-40B4-BE49-F238E27FC236}">
                      <a16:creationId xmlns:a16="http://schemas.microsoft.com/office/drawing/2014/main" id="{2CDA45AB-7D7A-4B5F-9AA9-9592289C842B}"/>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185" name="Straight Connector 184">
                  <a:extLst>
                    <a:ext uri="{FF2B5EF4-FFF2-40B4-BE49-F238E27FC236}">
                      <a16:creationId xmlns:a16="http://schemas.microsoft.com/office/drawing/2014/main" id="{348335A1-2EE5-4903-9D8B-D3D983F84394}"/>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71" name="Group 170">
                <a:extLst>
                  <a:ext uri="{FF2B5EF4-FFF2-40B4-BE49-F238E27FC236}">
                    <a16:creationId xmlns:a16="http://schemas.microsoft.com/office/drawing/2014/main" id="{D41BE665-C843-4AE9-A769-016417094C40}"/>
                  </a:ext>
                </a:extLst>
              </p:cNvPr>
              <p:cNvGrpSpPr/>
              <p:nvPr/>
            </p:nvGrpSpPr>
            <p:grpSpPr>
              <a:xfrm>
                <a:off x="1275510" y="6072184"/>
                <a:ext cx="508602" cy="151498"/>
                <a:chOff x="551886" y="4945335"/>
                <a:chExt cx="508602" cy="151498"/>
              </a:xfrm>
            </p:grpSpPr>
            <p:sp>
              <p:nvSpPr>
                <p:cNvPr id="174" name="Rectangle 173">
                  <a:extLst>
                    <a:ext uri="{FF2B5EF4-FFF2-40B4-BE49-F238E27FC236}">
                      <a16:creationId xmlns:a16="http://schemas.microsoft.com/office/drawing/2014/main" id="{F8B957EF-95FC-4A34-905A-AC3C91EAB059}"/>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77" name="Oval 176">
                  <a:extLst>
                    <a:ext uri="{FF2B5EF4-FFF2-40B4-BE49-F238E27FC236}">
                      <a16:creationId xmlns:a16="http://schemas.microsoft.com/office/drawing/2014/main" id="{F782ADBE-4BA5-4867-AD7B-B5BBF93F3578}"/>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178" name="Straight Connector 177">
                  <a:extLst>
                    <a:ext uri="{FF2B5EF4-FFF2-40B4-BE49-F238E27FC236}">
                      <a16:creationId xmlns:a16="http://schemas.microsoft.com/office/drawing/2014/main" id="{844D19BF-A333-462F-ACA9-8CFF51E5C937}"/>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162" name="Rectangle 161">
              <a:extLst>
                <a:ext uri="{FF2B5EF4-FFF2-40B4-BE49-F238E27FC236}">
                  <a16:creationId xmlns:a16="http://schemas.microsoft.com/office/drawing/2014/main" id="{23554466-129E-467D-B92F-7A0693786DDE}"/>
                </a:ext>
              </a:extLst>
            </p:cNvPr>
            <p:cNvSpPr/>
            <p:nvPr/>
          </p:nvSpPr>
          <p:spPr bwMode="auto">
            <a:xfrm>
              <a:off x="1966391" y="3233909"/>
              <a:ext cx="1674951" cy="2985091"/>
            </a:xfrm>
            <a:prstGeom prst="rect">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nvGrpSpPr>
            <p:cNvPr id="164" name="Group 163">
              <a:extLst>
                <a:ext uri="{FF2B5EF4-FFF2-40B4-BE49-F238E27FC236}">
                  <a16:creationId xmlns:a16="http://schemas.microsoft.com/office/drawing/2014/main" id="{E4016959-EF70-4734-93BA-597DBAEBB3B0}"/>
                </a:ext>
              </a:extLst>
            </p:cNvPr>
            <p:cNvGrpSpPr/>
            <p:nvPr/>
          </p:nvGrpSpPr>
          <p:grpSpPr>
            <a:xfrm>
              <a:off x="2113090" y="5352625"/>
              <a:ext cx="1159601" cy="580317"/>
              <a:chOff x="7919988" y="2744429"/>
              <a:chExt cx="1159601" cy="580317"/>
            </a:xfrm>
            <a:solidFill>
              <a:schemeClr val="bg1">
                <a:lumMod val="95000"/>
              </a:schemeClr>
            </a:solidFill>
          </p:grpSpPr>
          <p:sp>
            <p:nvSpPr>
              <p:cNvPr id="165" name="Rectangle 164">
                <a:extLst>
                  <a:ext uri="{FF2B5EF4-FFF2-40B4-BE49-F238E27FC236}">
                    <a16:creationId xmlns:a16="http://schemas.microsoft.com/office/drawing/2014/main" id="{702191A2-61CD-478C-96E3-7C796FC81647}"/>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66" name="Rectangle 165">
                <a:extLst>
                  <a:ext uri="{FF2B5EF4-FFF2-40B4-BE49-F238E27FC236}">
                    <a16:creationId xmlns:a16="http://schemas.microsoft.com/office/drawing/2014/main" id="{9FF6046D-D81A-41FC-912C-DCC23EA3F81D}"/>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67" name="Rectangle 166">
                <a:extLst>
                  <a:ext uri="{FF2B5EF4-FFF2-40B4-BE49-F238E27FC236}">
                    <a16:creationId xmlns:a16="http://schemas.microsoft.com/office/drawing/2014/main" id="{5E7E913A-0179-4747-9838-EEC629953759}"/>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600" dirty="0">
                    <a:solidFill>
                      <a:srgbClr val="505050"/>
                    </a:solidFill>
                    <a:latin typeface="Arial" panose="020B0604020202020204" pitchFamily="34" charset="0"/>
                    <a:ea typeface="Segoe UI" pitchFamily="34" charset="0"/>
                    <a:cs typeface="Arial" panose="020B0604020202020204" pitchFamily="34" charset="0"/>
                  </a:rPr>
                  <a:t>Paris</a:t>
                </a:r>
              </a:p>
            </p:txBody>
          </p:sp>
        </p:grpSp>
      </p:grpSp>
      <p:grpSp>
        <p:nvGrpSpPr>
          <p:cNvPr id="196" name="Group 195">
            <a:extLst>
              <a:ext uri="{FF2B5EF4-FFF2-40B4-BE49-F238E27FC236}">
                <a16:creationId xmlns:a16="http://schemas.microsoft.com/office/drawing/2014/main" id="{D7346B1A-E3FE-47AB-B791-05CE29B5B0EE}"/>
              </a:ext>
            </a:extLst>
          </p:cNvPr>
          <p:cNvGrpSpPr/>
          <p:nvPr/>
        </p:nvGrpSpPr>
        <p:grpSpPr>
          <a:xfrm>
            <a:off x="3400766" y="2733037"/>
            <a:ext cx="1674951" cy="2985091"/>
            <a:chOff x="1966391" y="3233909"/>
            <a:chExt cx="1674951" cy="2985091"/>
          </a:xfrm>
        </p:grpSpPr>
        <p:grpSp>
          <p:nvGrpSpPr>
            <p:cNvPr id="197" name="Group 196">
              <a:extLst>
                <a:ext uri="{FF2B5EF4-FFF2-40B4-BE49-F238E27FC236}">
                  <a16:creationId xmlns:a16="http://schemas.microsoft.com/office/drawing/2014/main" id="{C412C9D3-53E2-4C3B-B31F-EA873DD28D2E}"/>
                </a:ext>
              </a:extLst>
            </p:cNvPr>
            <p:cNvGrpSpPr/>
            <p:nvPr/>
          </p:nvGrpSpPr>
          <p:grpSpPr>
            <a:xfrm>
              <a:off x="2143610" y="4101695"/>
              <a:ext cx="1159601" cy="580317"/>
              <a:chOff x="7919988" y="2744429"/>
              <a:chExt cx="1159601" cy="580317"/>
            </a:xfrm>
            <a:solidFill>
              <a:schemeClr val="bg1">
                <a:lumMod val="95000"/>
              </a:schemeClr>
            </a:solidFill>
          </p:grpSpPr>
          <p:sp>
            <p:nvSpPr>
              <p:cNvPr id="213" name="Rectangle 212">
                <a:extLst>
                  <a:ext uri="{FF2B5EF4-FFF2-40B4-BE49-F238E27FC236}">
                    <a16:creationId xmlns:a16="http://schemas.microsoft.com/office/drawing/2014/main" id="{8EFB98BF-1680-489F-85B8-D84B4000421C}"/>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14" name="Rectangle 213">
                <a:extLst>
                  <a:ext uri="{FF2B5EF4-FFF2-40B4-BE49-F238E27FC236}">
                    <a16:creationId xmlns:a16="http://schemas.microsoft.com/office/drawing/2014/main" id="{61C1B326-A362-4D63-A454-23E8474B2106}"/>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15" name="Rectangle 214">
                <a:extLst>
                  <a:ext uri="{FF2B5EF4-FFF2-40B4-BE49-F238E27FC236}">
                    <a16:creationId xmlns:a16="http://schemas.microsoft.com/office/drawing/2014/main" id="{7EF9654D-B7B9-4235-A01B-3268F6EE0AE2}"/>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051" dirty="0">
                    <a:solidFill>
                      <a:srgbClr val="505050"/>
                    </a:solidFill>
                    <a:latin typeface="Arial" panose="020B0604020202020204" pitchFamily="34" charset="0"/>
                    <a:ea typeface="Segoe UI" pitchFamily="34" charset="0"/>
                    <a:cs typeface="Arial" panose="020B0604020202020204" pitchFamily="34" charset="0"/>
                  </a:rPr>
                  <a:t>Redmond</a:t>
                </a:r>
                <a:endParaRPr lang="en-US" sz="2400" dirty="0">
                  <a:solidFill>
                    <a:srgbClr val="505050"/>
                  </a:solidFill>
                  <a:latin typeface="Arial" panose="020B0604020202020204" pitchFamily="34" charset="0"/>
                  <a:ea typeface="Segoe UI" pitchFamily="34" charset="0"/>
                  <a:cs typeface="Arial" panose="020B0604020202020204" pitchFamily="34" charset="0"/>
                </a:endParaRPr>
              </a:p>
            </p:txBody>
          </p:sp>
        </p:grpSp>
        <p:sp>
          <p:nvSpPr>
            <p:cNvPr id="198" name="Rectangle 197">
              <a:extLst>
                <a:ext uri="{FF2B5EF4-FFF2-40B4-BE49-F238E27FC236}">
                  <a16:creationId xmlns:a16="http://schemas.microsoft.com/office/drawing/2014/main" id="{048E0EDA-AABE-41B5-B8A6-7C759697A355}"/>
                </a:ext>
              </a:extLst>
            </p:cNvPr>
            <p:cNvSpPr/>
            <p:nvPr/>
          </p:nvSpPr>
          <p:spPr bwMode="auto">
            <a:xfrm>
              <a:off x="2115863" y="4821680"/>
              <a:ext cx="1156828" cy="41745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400" dirty="0">
                  <a:solidFill>
                    <a:srgbClr val="505050"/>
                  </a:solidFill>
                  <a:latin typeface="Arial" panose="020B0604020202020204" pitchFamily="34" charset="0"/>
                  <a:ea typeface="Segoe UI" pitchFamily="34" charset="0"/>
                  <a:cs typeface="Arial" panose="020B0604020202020204" pitchFamily="34" charset="0"/>
                </a:rPr>
                <a:t>Shanghai</a:t>
              </a:r>
            </a:p>
          </p:txBody>
        </p:sp>
        <p:grpSp>
          <p:nvGrpSpPr>
            <p:cNvPr id="199" name="Group 198">
              <a:extLst>
                <a:ext uri="{FF2B5EF4-FFF2-40B4-BE49-F238E27FC236}">
                  <a16:creationId xmlns:a16="http://schemas.microsoft.com/office/drawing/2014/main" id="{0F344D5A-709D-4C9C-89F6-72B13C2D8AFF}"/>
                </a:ext>
              </a:extLst>
            </p:cNvPr>
            <p:cNvGrpSpPr/>
            <p:nvPr/>
          </p:nvGrpSpPr>
          <p:grpSpPr>
            <a:xfrm>
              <a:off x="2389347" y="3419793"/>
              <a:ext cx="745007" cy="417453"/>
              <a:chOff x="1275510" y="6072184"/>
              <a:chExt cx="508602" cy="456278"/>
            </a:xfrm>
          </p:grpSpPr>
          <p:grpSp>
            <p:nvGrpSpPr>
              <p:cNvPr id="201" name="Group 200">
                <a:extLst>
                  <a:ext uri="{FF2B5EF4-FFF2-40B4-BE49-F238E27FC236}">
                    <a16:creationId xmlns:a16="http://schemas.microsoft.com/office/drawing/2014/main" id="{ECF8E9AD-BFB4-4105-B740-2CA7A8090A14}"/>
                  </a:ext>
                </a:extLst>
              </p:cNvPr>
              <p:cNvGrpSpPr/>
              <p:nvPr/>
            </p:nvGrpSpPr>
            <p:grpSpPr>
              <a:xfrm>
                <a:off x="1275510" y="6224570"/>
                <a:ext cx="508602" cy="151498"/>
                <a:chOff x="551886" y="4945335"/>
                <a:chExt cx="508602" cy="151498"/>
              </a:xfrm>
            </p:grpSpPr>
            <p:sp>
              <p:nvSpPr>
                <p:cNvPr id="210" name="Rectangle 209">
                  <a:extLst>
                    <a:ext uri="{FF2B5EF4-FFF2-40B4-BE49-F238E27FC236}">
                      <a16:creationId xmlns:a16="http://schemas.microsoft.com/office/drawing/2014/main" id="{00E4765D-7F50-4202-8952-42F22FDE706F}"/>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11" name="Oval 210">
                  <a:extLst>
                    <a:ext uri="{FF2B5EF4-FFF2-40B4-BE49-F238E27FC236}">
                      <a16:creationId xmlns:a16="http://schemas.microsoft.com/office/drawing/2014/main" id="{4724E1B5-898C-45B2-B9D3-3DB09BDC3E0C}"/>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212" name="Straight Connector 211">
                  <a:extLst>
                    <a:ext uri="{FF2B5EF4-FFF2-40B4-BE49-F238E27FC236}">
                      <a16:creationId xmlns:a16="http://schemas.microsoft.com/office/drawing/2014/main" id="{C4750A55-6B92-4063-B3F8-D1CACF65F997}"/>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02" name="Group 201">
                <a:extLst>
                  <a:ext uri="{FF2B5EF4-FFF2-40B4-BE49-F238E27FC236}">
                    <a16:creationId xmlns:a16="http://schemas.microsoft.com/office/drawing/2014/main" id="{6BC529F3-0216-4D82-B683-3B9ACD9490EB}"/>
                  </a:ext>
                </a:extLst>
              </p:cNvPr>
              <p:cNvGrpSpPr/>
              <p:nvPr/>
            </p:nvGrpSpPr>
            <p:grpSpPr>
              <a:xfrm>
                <a:off x="1275510" y="6376964"/>
                <a:ext cx="508602" cy="151498"/>
                <a:chOff x="551886" y="4945335"/>
                <a:chExt cx="508602" cy="151498"/>
              </a:xfrm>
            </p:grpSpPr>
            <p:sp>
              <p:nvSpPr>
                <p:cNvPr id="207" name="Rectangle 206">
                  <a:extLst>
                    <a:ext uri="{FF2B5EF4-FFF2-40B4-BE49-F238E27FC236}">
                      <a16:creationId xmlns:a16="http://schemas.microsoft.com/office/drawing/2014/main" id="{42C7B4B2-EE1D-4460-AFFE-7F60F8DC833A}"/>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08" name="Oval 207">
                  <a:extLst>
                    <a:ext uri="{FF2B5EF4-FFF2-40B4-BE49-F238E27FC236}">
                      <a16:creationId xmlns:a16="http://schemas.microsoft.com/office/drawing/2014/main" id="{4CB94DC0-21D7-4EB2-A4F1-7B69498B7943}"/>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209" name="Straight Connector 208">
                  <a:extLst>
                    <a:ext uri="{FF2B5EF4-FFF2-40B4-BE49-F238E27FC236}">
                      <a16:creationId xmlns:a16="http://schemas.microsoft.com/office/drawing/2014/main" id="{E13A6415-B611-446F-84D6-3E367C2406D2}"/>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03" name="Group 202">
                <a:extLst>
                  <a:ext uri="{FF2B5EF4-FFF2-40B4-BE49-F238E27FC236}">
                    <a16:creationId xmlns:a16="http://schemas.microsoft.com/office/drawing/2014/main" id="{1F76A17F-EF07-48A4-9C3D-FAFED935AEB4}"/>
                  </a:ext>
                </a:extLst>
              </p:cNvPr>
              <p:cNvGrpSpPr/>
              <p:nvPr/>
            </p:nvGrpSpPr>
            <p:grpSpPr>
              <a:xfrm>
                <a:off x="1275510" y="6072184"/>
                <a:ext cx="508602" cy="151498"/>
                <a:chOff x="551886" y="4945335"/>
                <a:chExt cx="508602" cy="151498"/>
              </a:xfrm>
            </p:grpSpPr>
            <p:sp>
              <p:nvSpPr>
                <p:cNvPr id="204" name="Rectangle 203">
                  <a:extLst>
                    <a:ext uri="{FF2B5EF4-FFF2-40B4-BE49-F238E27FC236}">
                      <a16:creationId xmlns:a16="http://schemas.microsoft.com/office/drawing/2014/main" id="{604D6573-9DF6-4EA0-B20C-D27A6E445F49}"/>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05" name="Oval 204">
                  <a:extLst>
                    <a:ext uri="{FF2B5EF4-FFF2-40B4-BE49-F238E27FC236}">
                      <a16:creationId xmlns:a16="http://schemas.microsoft.com/office/drawing/2014/main" id="{919DBE48-0659-4F44-94C7-4754B0A70076}"/>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206" name="Straight Connector 205">
                  <a:extLst>
                    <a:ext uri="{FF2B5EF4-FFF2-40B4-BE49-F238E27FC236}">
                      <a16:creationId xmlns:a16="http://schemas.microsoft.com/office/drawing/2014/main" id="{143C5B02-8AD5-4193-869F-3BCDC32CFF94}"/>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200" name="Rectangle 199">
              <a:extLst>
                <a:ext uri="{FF2B5EF4-FFF2-40B4-BE49-F238E27FC236}">
                  <a16:creationId xmlns:a16="http://schemas.microsoft.com/office/drawing/2014/main" id="{448C630C-4147-467F-81A0-1CD37E7C42AF}"/>
                </a:ext>
              </a:extLst>
            </p:cNvPr>
            <p:cNvSpPr/>
            <p:nvPr/>
          </p:nvSpPr>
          <p:spPr bwMode="auto">
            <a:xfrm>
              <a:off x="1966391" y="3233909"/>
              <a:ext cx="1674951" cy="2985091"/>
            </a:xfrm>
            <a:prstGeom prst="rect">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nvGrpSpPr>
          <p:cNvPr id="216" name="Group 215">
            <a:extLst>
              <a:ext uri="{FF2B5EF4-FFF2-40B4-BE49-F238E27FC236}">
                <a16:creationId xmlns:a16="http://schemas.microsoft.com/office/drawing/2014/main" id="{D0C5DA08-3D96-4C4D-9AF0-617E6607D9F0}"/>
              </a:ext>
            </a:extLst>
          </p:cNvPr>
          <p:cNvGrpSpPr/>
          <p:nvPr/>
        </p:nvGrpSpPr>
        <p:grpSpPr>
          <a:xfrm>
            <a:off x="7391050" y="2733037"/>
            <a:ext cx="1674951" cy="2985091"/>
            <a:chOff x="9328755" y="3250668"/>
            <a:chExt cx="1674951" cy="2985091"/>
          </a:xfrm>
        </p:grpSpPr>
        <p:grpSp>
          <p:nvGrpSpPr>
            <p:cNvPr id="217" name="Group 216">
              <a:extLst>
                <a:ext uri="{FF2B5EF4-FFF2-40B4-BE49-F238E27FC236}">
                  <a16:creationId xmlns:a16="http://schemas.microsoft.com/office/drawing/2014/main" id="{ED384EE1-F18B-46F1-A2A8-C3985478E8C8}"/>
                </a:ext>
              </a:extLst>
            </p:cNvPr>
            <p:cNvGrpSpPr/>
            <p:nvPr/>
          </p:nvGrpSpPr>
          <p:grpSpPr>
            <a:xfrm>
              <a:off x="9328755" y="3250668"/>
              <a:ext cx="1674951" cy="2985091"/>
              <a:chOff x="1966391" y="3233909"/>
              <a:chExt cx="1674951" cy="2985091"/>
            </a:xfrm>
          </p:grpSpPr>
          <p:grpSp>
            <p:nvGrpSpPr>
              <p:cNvPr id="222" name="Group 221">
                <a:extLst>
                  <a:ext uri="{FF2B5EF4-FFF2-40B4-BE49-F238E27FC236}">
                    <a16:creationId xmlns:a16="http://schemas.microsoft.com/office/drawing/2014/main" id="{9928445B-78E2-491D-B51F-0716A978C685}"/>
                  </a:ext>
                </a:extLst>
              </p:cNvPr>
              <p:cNvGrpSpPr/>
              <p:nvPr/>
            </p:nvGrpSpPr>
            <p:grpSpPr>
              <a:xfrm>
                <a:off x="2143610" y="4101695"/>
                <a:ext cx="1159601" cy="580317"/>
                <a:chOff x="7919988" y="2744429"/>
                <a:chExt cx="1159601" cy="580317"/>
              </a:xfrm>
              <a:solidFill>
                <a:schemeClr val="bg1">
                  <a:lumMod val="95000"/>
                </a:schemeClr>
              </a:solidFill>
            </p:grpSpPr>
            <p:sp>
              <p:nvSpPr>
                <p:cNvPr id="241" name="Rectangle 240">
                  <a:extLst>
                    <a:ext uri="{FF2B5EF4-FFF2-40B4-BE49-F238E27FC236}">
                      <a16:creationId xmlns:a16="http://schemas.microsoft.com/office/drawing/2014/main" id="{0799C048-1FC5-427B-A533-35589D87DB7E}"/>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42" name="Rectangle 241">
                  <a:extLst>
                    <a:ext uri="{FF2B5EF4-FFF2-40B4-BE49-F238E27FC236}">
                      <a16:creationId xmlns:a16="http://schemas.microsoft.com/office/drawing/2014/main" id="{42687EEB-6563-4E86-9AF2-C2345645F2D0}"/>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43" name="Rectangle 242">
                  <a:extLst>
                    <a:ext uri="{FF2B5EF4-FFF2-40B4-BE49-F238E27FC236}">
                      <a16:creationId xmlns:a16="http://schemas.microsoft.com/office/drawing/2014/main" id="{EA144700-FF52-44B2-B39D-618EB8881923}"/>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nvGrpSpPr>
              <p:cNvPr id="223" name="Group 222">
                <a:extLst>
                  <a:ext uri="{FF2B5EF4-FFF2-40B4-BE49-F238E27FC236}">
                    <a16:creationId xmlns:a16="http://schemas.microsoft.com/office/drawing/2014/main" id="{826541D0-E7A2-42DE-89C0-59F16FB2336E}"/>
                  </a:ext>
                </a:extLst>
              </p:cNvPr>
              <p:cNvGrpSpPr/>
              <p:nvPr/>
            </p:nvGrpSpPr>
            <p:grpSpPr>
              <a:xfrm>
                <a:off x="2389347" y="3419793"/>
                <a:ext cx="745007" cy="417453"/>
                <a:chOff x="1275510" y="6072184"/>
                <a:chExt cx="508602" cy="456278"/>
              </a:xfrm>
            </p:grpSpPr>
            <p:grpSp>
              <p:nvGrpSpPr>
                <p:cNvPr id="229" name="Group 228">
                  <a:extLst>
                    <a:ext uri="{FF2B5EF4-FFF2-40B4-BE49-F238E27FC236}">
                      <a16:creationId xmlns:a16="http://schemas.microsoft.com/office/drawing/2014/main" id="{06A2E418-5AB1-41C1-91E3-C415EA777C5F}"/>
                    </a:ext>
                  </a:extLst>
                </p:cNvPr>
                <p:cNvGrpSpPr/>
                <p:nvPr/>
              </p:nvGrpSpPr>
              <p:grpSpPr>
                <a:xfrm>
                  <a:off x="1275510" y="6224570"/>
                  <a:ext cx="508602" cy="151498"/>
                  <a:chOff x="551886" y="4945335"/>
                  <a:chExt cx="508602" cy="151498"/>
                </a:xfrm>
              </p:grpSpPr>
              <p:sp>
                <p:nvSpPr>
                  <p:cNvPr id="238" name="Rectangle 237">
                    <a:extLst>
                      <a:ext uri="{FF2B5EF4-FFF2-40B4-BE49-F238E27FC236}">
                        <a16:creationId xmlns:a16="http://schemas.microsoft.com/office/drawing/2014/main" id="{4B6DFA58-902E-45B6-B1A5-E666DE41C9F1}"/>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39" name="Oval 238">
                    <a:extLst>
                      <a:ext uri="{FF2B5EF4-FFF2-40B4-BE49-F238E27FC236}">
                        <a16:creationId xmlns:a16="http://schemas.microsoft.com/office/drawing/2014/main" id="{ADAB7003-A0DE-4E59-8E3C-442375B8BA0A}"/>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240" name="Straight Connector 239">
                    <a:extLst>
                      <a:ext uri="{FF2B5EF4-FFF2-40B4-BE49-F238E27FC236}">
                        <a16:creationId xmlns:a16="http://schemas.microsoft.com/office/drawing/2014/main" id="{8483C187-E357-4804-8A69-EBE9DB3A1CB7}"/>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30" name="Group 229">
                  <a:extLst>
                    <a:ext uri="{FF2B5EF4-FFF2-40B4-BE49-F238E27FC236}">
                      <a16:creationId xmlns:a16="http://schemas.microsoft.com/office/drawing/2014/main" id="{90C8B332-FF26-4768-89C3-78EBC8642783}"/>
                    </a:ext>
                  </a:extLst>
                </p:cNvPr>
                <p:cNvGrpSpPr/>
                <p:nvPr/>
              </p:nvGrpSpPr>
              <p:grpSpPr>
                <a:xfrm>
                  <a:off x="1275510" y="6376964"/>
                  <a:ext cx="508602" cy="151498"/>
                  <a:chOff x="551886" y="4945335"/>
                  <a:chExt cx="508602" cy="151498"/>
                </a:xfrm>
              </p:grpSpPr>
              <p:sp>
                <p:nvSpPr>
                  <p:cNvPr id="235" name="Rectangle 234">
                    <a:extLst>
                      <a:ext uri="{FF2B5EF4-FFF2-40B4-BE49-F238E27FC236}">
                        <a16:creationId xmlns:a16="http://schemas.microsoft.com/office/drawing/2014/main" id="{08603646-2C28-4221-A735-6E7204C664AA}"/>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36" name="Oval 235">
                    <a:extLst>
                      <a:ext uri="{FF2B5EF4-FFF2-40B4-BE49-F238E27FC236}">
                        <a16:creationId xmlns:a16="http://schemas.microsoft.com/office/drawing/2014/main" id="{F27065E2-8072-4E21-9121-5AAA4F73F8E4}"/>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237" name="Straight Connector 236">
                    <a:extLst>
                      <a:ext uri="{FF2B5EF4-FFF2-40B4-BE49-F238E27FC236}">
                        <a16:creationId xmlns:a16="http://schemas.microsoft.com/office/drawing/2014/main" id="{38010FA1-1BBF-42AC-ABBD-9226DADBCDAD}"/>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31" name="Group 230">
                  <a:extLst>
                    <a:ext uri="{FF2B5EF4-FFF2-40B4-BE49-F238E27FC236}">
                      <a16:creationId xmlns:a16="http://schemas.microsoft.com/office/drawing/2014/main" id="{71848622-8010-41D7-B345-B2FFEA7867A9}"/>
                    </a:ext>
                  </a:extLst>
                </p:cNvPr>
                <p:cNvGrpSpPr/>
                <p:nvPr/>
              </p:nvGrpSpPr>
              <p:grpSpPr>
                <a:xfrm>
                  <a:off x="1275510" y="6072184"/>
                  <a:ext cx="508602" cy="151498"/>
                  <a:chOff x="551886" y="4945335"/>
                  <a:chExt cx="508602" cy="151498"/>
                </a:xfrm>
              </p:grpSpPr>
              <p:sp>
                <p:nvSpPr>
                  <p:cNvPr id="232" name="Rectangle 231">
                    <a:extLst>
                      <a:ext uri="{FF2B5EF4-FFF2-40B4-BE49-F238E27FC236}">
                        <a16:creationId xmlns:a16="http://schemas.microsoft.com/office/drawing/2014/main" id="{F6693EC3-2006-496B-B587-CCA3F43B393E}"/>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33" name="Oval 232">
                    <a:extLst>
                      <a:ext uri="{FF2B5EF4-FFF2-40B4-BE49-F238E27FC236}">
                        <a16:creationId xmlns:a16="http://schemas.microsoft.com/office/drawing/2014/main" id="{4CA922A7-64AB-4F65-A9E5-2DC173D57A90}"/>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234" name="Straight Connector 233">
                    <a:extLst>
                      <a:ext uri="{FF2B5EF4-FFF2-40B4-BE49-F238E27FC236}">
                        <a16:creationId xmlns:a16="http://schemas.microsoft.com/office/drawing/2014/main" id="{85CDAD97-4EB4-4B86-8225-DD516EBBE40F}"/>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224" name="Rectangle 223">
                <a:extLst>
                  <a:ext uri="{FF2B5EF4-FFF2-40B4-BE49-F238E27FC236}">
                    <a16:creationId xmlns:a16="http://schemas.microsoft.com/office/drawing/2014/main" id="{88DE2BAC-4CF9-4D0B-B174-3812F03BE738}"/>
                  </a:ext>
                </a:extLst>
              </p:cNvPr>
              <p:cNvSpPr/>
              <p:nvPr/>
            </p:nvSpPr>
            <p:spPr bwMode="auto">
              <a:xfrm>
                <a:off x="1966391" y="3233909"/>
                <a:ext cx="1674951" cy="2985091"/>
              </a:xfrm>
              <a:prstGeom prst="rect">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nvGrpSpPr>
              <p:cNvPr id="225" name="Group 224">
                <a:extLst>
                  <a:ext uri="{FF2B5EF4-FFF2-40B4-BE49-F238E27FC236}">
                    <a16:creationId xmlns:a16="http://schemas.microsoft.com/office/drawing/2014/main" id="{5166E371-BBD2-4165-A172-3F7142B3096F}"/>
                  </a:ext>
                </a:extLst>
              </p:cNvPr>
              <p:cNvGrpSpPr/>
              <p:nvPr/>
            </p:nvGrpSpPr>
            <p:grpSpPr>
              <a:xfrm>
                <a:off x="2143610" y="5534203"/>
                <a:ext cx="1159601" cy="580317"/>
                <a:chOff x="7950508" y="2926007"/>
                <a:chExt cx="1159601" cy="580317"/>
              </a:xfrm>
              <a:solidFill>
                <a:schemeClr val="bg1">
                  <a:lumMod val="95000"/>
                </a:schemeClr>
              </a:solidFill>
            </p:grpSpPr>
            <p:sp>
              <p:nvSpPr>
                <p:cNvPr id="226" name="Rectangle 225">
                  <a:extLst>
                    <a:ext uri="{FF2B5EF4-FFF2-40B4-BE49-F238E27FC236}">
                      <a16:creationId xmlns:a16="http://schemas.microsoft.com/office/drawing/2014/main" id="{177E72F0-5B52-447A-8A30-688E9EAC4E07}"/>
                    </a:ext>
                  </a:extLst>
                </p:cNvPr>
                <p:cNvSpPr/>
                <p:nvPr/>
              </p:nvSpPr>
              <p:spPr bwMode="auto">
                <a:xfrm>
                  <a:off x="8183851" y="2926007"/>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27" name="Rectangle 226">
                  <a:extLst>
                    <a:ext uri="{FF2B5EF4-FFF2-40B4-BE49-F238E27FC236}">
                      <a16:creationId xmlns:a16="http://schemas.microsoft.com/office/drawing/2014/main" id="{F830B3C1-5710-472F-A0ED-0D6ADB432B71}"/>
                    </a:ext>
                  </a:extLst>
                </p:cNvPr>
                <p:cNvSpPr/>
                <p:nvPr/>
              </p:nvSpPr>
              <p:spPr bwMode="auto">
                <a:xfrm>
                  <a:off x="8067179" y="300743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28" name="Rectangle 227">
                  <a:extLst>
                    <a:ext uri="{FF2B5EF4-FFF2-40B4-BE49-F238E27FC236}">
                      <a16:creationId xmlns:a16="http://schemas.microsoft.com/office/drawing/2014/main" id="{68B38995-8255-43AB-A4C3-F33A1A87B3CA}"/>
                    </a:ext>
                  </a:extLst>
                </p:cNvPr>
                <p:cNvSpPr/>
                <p:nvPr/>
              </p:nvSpPr>
              <p:spPr bwMode="auto">
                <a:xfrm>
                  <a:off x="7950508" y="308887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grpSp>
          <p:nvGrpSpPr>
            <p:cNvPr id="218" name="Group 217">
              <a:extLst>
                <a:ext uri="{FF2B5EF4-FFF2-40B4-BE49-F238E27FC236}">
                  <a16:creationId xmlns:a16="http://schemas.microsoft.com/office/drawing/2014/main" id="{918F8357-93F1-46E9-9080-D4BF0836D4F5}"/>
                </a:ext>
              </a:extLst>
            </p:cNvPr>
            <p:cNvGrpSpPr/>
            <p:nvPr/>
          </p:nvGrpSpPr>
          <p:grpSpPr>
            <a:xfrm>
              <a:off x="9502187" y="4834005"/>
              <a:ext cx="1159601" cy="580317"/>
              <a:chOff x="5896369" y="4821680"/>
              <a:chExt cx="1159601" cy="580317"/>
            </a:xfrm>
          </p:grpSpPr>
          <p:sp>
            <p:nvSpPr>
              <p:cNvPr id="219" name="Rectangle 218">
                <a:extLst>
                  <a:ext uri="{FF2B5EF4-FFF2-40B4-BE49-F238E27FC236}">
                    <a16:creationId xmlns:a16="http://schemas.microsoft.com/office/drawing/2014/main" id="{4FAB6FF8-F0D9-49CA-8E9C-39836E9FAC40}"/>
                  </a:ext>
                </a:extLst>
              </p:cNvPr>
              <p:cNvSpPr/>
              <p:nvPr/>
            </p:nvSpPr>
            <p:spPr bwMode="auto">
              <a:xfrm>
                <a:off x="6129712" y="4821680"/>
                <a:ext cx="926258" cy="417453"/>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20" name="Rectangle 219">
                <a:extLst>
                  <a:ext uri="{FF2B5EF4-FFF2-40B4-BE49-F238E27FC236}">
                    <a16:creationId xmlns:a16="http://schemas.microsoft.com/office/drawing/2014/main" id="{E9C24E5A-3D23-4CA0-87AC-2224125591DF}"/>
                  </a:ext>
                </a:extLst>
              </p:cNvPr>
              <p:cNvSpPr/>
              <p:nvPr/>
            </p:nvSpPr>
            <p:spPr bwMode="auto">
              <a:xfrm>
                <a:off x="6013040" y="4903112"/>
                <a:ext cx="926258" cy="417453"/>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21" name="Rectangle 220">
                <a:extLst>
                  <a:ext uri="{FF2B5EF4-FFF2-40B4-BE49-F238E27FC236}">
                    <a16:creationId xmlns:a16="http://schemas.microsoft.com/office/drawing/2014/main" id="{0D286E89-099F-401D-A629-7DBA26E764D3}"/>
                  </a:ext>
                </a:extLst>
              </p:cNvPr>
              <p:cNvSpPr/>
              <p:nvPr/>
            </p:nvSpPr>
            <p:spPr bwMode="auto">
              <a:xfrm>
                <a:off x="5896369" y="4984544"/>
                <a:ext cx="926258" cy="417453"/>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cxnSp>
        <p:nvCxnSpPr>
          <p:cNvPr id="244" name="Straight Arrow Connector 243">
            <a:extLst>
              <a:ext uri="{FF2B5EF4-FFF2-40B4-BE49-F238E27FC236}">
                <a16:creationId xmlns:a16="http://schemas.microsoft.com/office/drawing/2014/main" id="{D362F206-1749-4566-AE6D-E7343717F600}"/>
              </a:ext>
            </a:extLst>
          </p:cNvPr>
          <p:cNvCxnSpPr>
            <a:cxnSpLocks/>
          </p:cNvCxnSpPr>
          <p:nvPr/>
        </p:nvCxnSpPr>
        <p:spPr>
          <a:xfrm>
            <a:off x="5971425" y="2268041"/>
            <a:ext cx="0" cy="392859"/>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245" name="TextBox 244">
            <a:extLst>
              <a:ext uri="{FF2B5EF4-FFF2-40B4-BE49-F238E27FC236}">
                <a16:creationId xmlns:a16="http://schemas.microsoft.com/office/drawing/2014/main" id="{0FD1A6ED-318E-44DA-8BAE-815BBC79E2CE}"/>
              </a:ext>
            </a:extLst>
          </p:cNvPr>
          <p:cNvSpPr txBox="1"/>
          <p:nvPr/>
        </p:nvSpPr>
        <p:spPr>
          <a:xfrm>
            <a:off x="790478" y="5772068"/>
            <a:ext cx="2312679" cy="627864"/>
          </a:xfrm>
          <a:prstGeom prst="rect">
            <a:avLst/>
          </a:prstGeom>
          <a:noFill/>
        </p:spPr>
        <p:txBody>
          <a:bodyPr wrap="square" lIns="182880" tIns="146304" rIns="182880" bIns="146304" rtlCol="0">
            <a:spAutoFit/>
          </a:bodyPr>
          <a:lstStyle/>
          <a:p>
            <a:pPr defTabSz="914377">
              <a:lnSpc>
                <a:spcPct val="90000"/>
              </a:lnSpc>
              <a:spcAft>
                <a:spcPts val="600"/>
              </a:spcAft>
            </a:pPr>
            <a:r>
              <a:rPr lang="en-US" sz="2400" dirty="0">
                <a:gradFill>
                  <a:gsLst>
                    <a:gs pos="2917">
                      <a:srgbClr val="505050"/>
                    </a:gs>
                    <a:gs pos="30000">
                      <a:srgbClr val="505050"/>
                    </a:gs>
                  </a:gsLst>
                  <a:lin ang="5400000" scaled="0"/>
                </a:gradFill>
                <a:latin typeface="Arial" panose="020B0604020202020204" pitchFamily="34" charset="0"/>
              </a:rPr>
              <a:t>Partition 1</a:t>
            </a:r>
          </a:p>
        </p:txBody>
      </p:sp>
      <p:sp>
        <p:nvSpPr>
          <p:cNvPr id="246" name="TextBox 245">
            <a:extLst>
              <a:ext uri="{FF2B5EF4-FFF2-40B4-BE49-F238E27FC236}">
                <a16:creationId xmlns:a16="http://schemas.microsoft.com/office/drawing/2014/main" id="{DF37D966-0F03-4638-A856-D141E66BD8AA}"/>
              </a:ext>
            </a:extLst>
          </p:cNvPr>
          <p:cNvSpPr txBox="1"/>
          <p:nvPr/>
        </p:nvSpPr>
        <p:spPr>
          <a:xfrm>
            <a:off x="3321947" y="5785203"/>
            <a:ext cx="2312679" cy="627864"/>
          </a:xfrm>
          <a:prstGeom prst="rect">
            <a:avLst/>
          </a:prstGeom>
          <a:noFill/>
        </p:spPr>
        <p:txBody>
          <a:bodyPr wrap="square" lIns="182880" tIns="146304" rIns="182880" bIns="146304" rtlCol="0">
            <a:spAutoFit/>
          </a:bodyPr>
          <a:lstStyle/>
          <a:p>
            <a:pPr defTabSz="914377">
              <a:lnSpc>
                <a:spcPct val="90000"/>
              </a:lnSpc>
              <a:spcAft>
                <a:spcPts val="600"/>
              </a:spcAft>
            </a:pPr>
            <a:r>
              <a:rPr lang="en-US" sz="2400" dirty="0">
                <a:gradFill>
                  <a:gsLst>
                    <a:gs pos="2917">
                      <a:srgbClr val="505050"/>
                    </a:gs>
                    <a:gs pos="30000">
                      <a:srgbClr val="505050"/>
                    </a:gs>
                  </a:gsLst>
                  <a:lin ang="5400000" scaled="0"/>
                </a:gradFill>
                <a:latin typeface="Arial" panose="020B0604020202020204" pitchFamily="34" charset="0"/>
              </a:rPr>
              <a:t>Partition 2</a:t>
            </a:r>
          </a:p>
        </p:txBody>
      </p:sp>
      <p:sp>
        <p:nvSpPr>
          <p:cNvPr id="247" name="TextBox 246">
            <a:extLst>
              <a:ext uri="{FF2B5EF4-FFF2-40B4-BE49-F238E27FC236}">
                <a16:creationId xmlns:a16="http://schemas.microsoft.com/office/drawing/2014/main" id="{D0B60509-AE39-4E19-B14D-D0847646471B}"/>
              </a:ext>
            </a:extLst>
          </p:cNvPr>
          <p:cNvSpPr txBox="1"/>
          <p:nvPr/>
        </p:nvSpPr>
        <p:spPr>
          <a:xfrm>
            <a:off x="7402674" y="5822813"/>
            <a:ext cx="2312679" cy="627864"/>
          </a:xfrm>
          <a:prstGeom prst="rect">
            <a:avLst/>
          </a:prstGeom>
          <a:noFill/>
        </p:spPr>
        <p:txBody>
          <a:bodyPr wrap="square" lIns="182880" tIns="146304" rIns="182880" bIns="146304" rtlCol="0">
            <a:spAutoFit/>
          </a:bodyPr>
          <a:lstStyle/>
          <a:p>
            <a:pPr defTabSz="914377">
              <a:lnSpc>
                <a:spcPct val="90000"/>
              </a:lnSpc>
              <a:spcAft>
                <a:spcPts val="600"/>
              </a:spcAft>
            </a:pPr>
            <a:r>
              <a:rPr lang="en-US" sz="2400" dirty="0">
                <a:gradFill>
                  <a:gsLst>
                    <a:gs pos="2917">
                      <a:srgbClr val="505050"/>
                    </a:gs>
                    <a:gs pos="30000">
                      <a:srgbClr val="505050"/>
                    </a:gs>
                  </a:gsLst>
                  <a:lin ang="5400000" scaled="0"/>
                </a:gradFill>
                <a:latin typeface="Arial" panose="020B0604020202020204" pitchFamily="34" charset="0"/>
              </a:rPr>
              <a:t>Partition N</a:t>
            </a:r>
          </a:p>
        </p:txBody>
      </p:sp>
      <p:cxnSp>
        <p:nvCxnSpPr>
          <p:cNvPr id="250" name="Straight Connector 249">
            <a:extLst>
              <a:ext uri="{FF2B5EF4-FFF2-40B4-BE49-F238E27FC236}">
                <a16:creationId xmlns:a16="http://schemas.microsoft.com/office/drawing/2014/main" id="{F9F9CD8F-BE09-4236-9AFD-4BDCEB797EE1}"/>
              </a:ext>
            </a:extLst>
          </p:cNvPr>
          <p:cNvCxnSpPr/>
          <p:nvPr/>
        </p:nvCxnSpPr>
        <p:spPr>
          <a:xfrm flipH="1">
            <a:off x="2806431" y="5724159"/>
            <a:ext cx="0" cy="24472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052A593E-090F-4166-8E81-D4C42B05BF29}"/>
              </a:ext>
            </a:extLst>
          </p:cNvPr>
          <p:cNvCxnSpPr/>
          <p:nvPr/>
        </p:nvCxnSpPr>
        <p:spPr>
          <a:xfrm flipH="1">
            <a:off x="4924996" y="5738117"/>
            <a:ext cx="0" cy="24472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1203B865-BFF9-437C-89DF-B899DC5AEC90}"/>
              </a:ext>
            </a:extLst>
          </p:cNvPr>
          <p:cNvCxnSpPr/>
          <p:nvPr/>
        </p:nvCxnSpPr>
        <p:spPr>
          <a:xfrm flipH="1">
            <a:off x="7273225" y="5749277"/>
            <a:ext cx="0" cy="24472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39085247-7854-492C-983C-5D14002BA593}"/>
              </a:ext>
            </a:extLst>
          </p:cNvPr>
          <p:cNvCxnSpPr/>
          <p:nvPr/>
        </p:nvCxnSpPr>
        <p:spPr>
          <a:xfrm>
            <a:off x="583623" y="5859079"/>
            <a:ext cx="9190383" cy="0"/>
          </a:xfrm>
          <a:prstGeom prst="straightConnector1">
            <a:avLst/>
          </a:prstGeom>
          <a:ln w="190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4" name="TextBox 253">
            <a:extLst>
              <a:ext uri="{FF2B5EF4-FFF2-40B4-BE49-F238E27FC236}">
                <a16:creationId xmlns:a16="http://schemas.microsoft.com/office/drawing/2014/main" id="{0296262D-8DA4-4173-A6B4-7EE90DB3FEF3}"/>
              </a:ext>
            </a:extLst>
          </p:cNvPr>
          <p:cNvSpPr txBox="1"/>
          <p:nvPr/>
        </p:nvSpPr>
        <p:spPr>
          <a:xfrm>
            <a:off x="1129820" y="6453116"/>
            <a:ext cx="1353696" cy="369332"/>
          </a:xfrm>
          <a:prstGeom prst="rect">
            <a:avLst/>
          </a:prstGeom>
          <a:noFill/>
        </p:spPr>
        <p:txBody>
          <a:bodyPr wrap="square" rtlCol="0">
            <a:spAutoFit/>
          </a:bodyPr>
          <a:lstStyle/>
          <a:p>
            <a:pPr defTabSz="914377"/>
            <a:r>
              <a:rPr lang="en-US" dirty="0">
                <a:solidFill>
                  <a:srgbClr val="505050"/>
                </a:solidFill>
                <a:latin typeface="Arial" panose="020B0604020202020204" pitchFamily="34" charset="0"/>
              </a:rPr>
              <a:t>Range 1</a:t>
            </a:r>
          </a:p>
        </p:txBody>
      </p:sp>
      <p:sp>
        <p:nvSpPr>
          <p:cNvPr id="255" name="TextBox 254">
            <a:extLst>
              <a:ext uri="{FF2B5EF4-FFF2-40B4-BE49-F238E27FC236}">
                <a16:creationId xmlns:a16="http://schemas.microsoft.com/office/drawing/2014/main" id="{6F30A8CF-B1A0-4501-93CC-C38B4B1BE1C6}"/>
              </a:ext>
            </a:extLst>
          </p:cNvPr>
          <p:cNvSpPr txBox="1"/>
          <p:nvPr/>
        </p:nvSpPr>
        <p:spPr>
          <a:xfrm>
            <a:off x="3375203" y="6486513"/>
            <a:ext cx="1353696" cy="369332"/>
          </a:xfrm>
          <a:prstGeom prst="rect">
            <a:avLst/>
          </a:prstGeom>
          <a:noFill/>
        </p:spPr>
        <p:txBody>
          <a:bodyPr wrap="square" rtlCol="0">
            <a:spAutoFit/>
          </a:bodyPr>
          <a:lstStyle/>
          <a:p>
            <a:pPr defTabSz="914377"/>
            <a:r>
              <a:rPr lang="en-US" dirty="0">
                <a:solidFill>
                  <a:srgbClr val="505050"/>
                </a:solidFill>
                <a:latin typeface="Arial" panose="020B0604020202020204" pitchFamily="34" charset="0"/>
              </a:rPr>
              <a:t>Range 2</a:t>
            </a:r>
          </a:p>
        </p:txBody>
      </p:sp>
      <p:sp>
        <p:nvSpPr>
          <p:cNvPr id="256" name="TextBox 255">
            <a:extLst>
              <a:ext uri="{FF2B5EF4-FFF2-40B4-BE49-F238E27FC236}">
                <a16:creationId xmlns:a16="http://schemas.microsoft.com/office/drawing/2014/main" id="{476925F7-9357-4FE8-B68D-895CD11B81EE}"/>
              </a:ext>
            </a:extLst>
          </p:cNvPr>
          <p:cNvSpPr txBox="1"/>
          <p:nvPr/>
        </p:nvSpPr>
        <p:spPr>
          <a:xfrm>
            <a:off x="7881317" y="6426223"/>
            <a:ext cx="1113435" cy="369332"/>
          </a:xfrm>
          <a:prstGeom prst="rect">
            <a:avLst/>
          </a:prstGeom>
          <a:noFill/>
        </p:spPr>
        <p:txBody>
          <a:bodyPr wrap="square" rtlCol="0">
            <a:spAutoFit/>
          </a:bodyPr>
          <a:lstStyle/>
          <a:p>
            <a:pPr defTabSz="914377"/>
            <a:r>
              <a:rPr lang="en-US" dirty="0">
                <a:solidFill>
                  <a:srgbClr val="505050"/>
                </a:solidFill>
                <a:latin typeface="Arial" panose="020B0604020202020204" pitchFamily="34" charset="0"/>
              </a:rPr>
              <a:t>Range X</a:t>
            </a:r>
          </a:p>
        </p:txBody>
      </p:sp>
    </p:spTree>
    <p:extLst>
      <p:ext uri="{BB962C8B-B14F-4D97-AF65-F5344CB8AC3E}">
        <p14:creationId xmlns:p14="http://schemas.microsoft.com/office/powerpoint/2010/main" val="183840716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0F671-8610-49FC-9551-3F03FAA1B36E}"/>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Partitions</a:t>
            </a:r>
          </a:p>
        </p:txBody>
      </p:sp>
      <p:sp>
        <p:nvSpPr>
          <p:cNvPr id="16" name="TextBox 15">
            <a:extLst>
              <a:ext uri="{FF2B5EF4-FFF2-40B4-BE49-F238E27FC236}">
                <a16:creationId xmlns:a16="http://schemas.microsoft.com/office/drawing/2014/main" id="{A179C0E0-A413-4BF5-8616-BBCC4635328D}"/>
              </a:ext>
            </a:extLst>
          </p:cNvPr>
          <p:cNvSpPr txBox="1"/>
          <p:nvPr/>
        </p:nvSpPr>
        <p:spPr>
          <a:xfrm>
            <a:off x="5676287" y="2928030"/>
            <a:ext cx="1440000" cy="794064"/>
          </a:xfrm>
          <a:prstGeom prst="rect">
            <a:avLst/>
          </a:prstGeom>
          <a:noFill/>
        </p:spPr>
        <p:txBody>
          <a:bodyPr wrap="square" lIns="182880" tIns="146304" rIns="182880" bIns="146304" rtlCol="0">
            <a:spAutoFit/>
          </a:bodyPr>
          <a:lstStyle/>
          <a:p>
            <a:pPr defTabSz="914377">
              <a:lnSpc>
                <a:spcPct val="90000"/>
              </a:lnSpc>
              <a:spcAft>
                <a:spcPts val="600"/>
              </a:spcAft>
            </a:pPr>
            <a:r>
              <a:rPr lang="en-US" sz="3600" b="1" dirty="0">
                <a:gradFill>
                  <a:gsLst>
                    <a:gs pos="2917">
                      <a:srgbClr val="505050"/>
                    </a:gs>
                    <a:gs pos="30000">
                      <a:srgbClr val="505050"/>
                    </a:gs>
                  </a:gsLst>
                  <a:lin ang="5400000" scaled="0"/>
                </a:gradFill>
                <a:latin typeface="Arial" panose="020B0604020202020204" pitchFamily="34" charset="0"/>
              </a:rPr>
              <a:t>….</a:t>
            </a:r>
          </a:p>
        </p:txBody>
      </p:sp>
      <p:sp>
        <p:nvSpPr>
          <p:cNvPr id="43" name="TextBox 42">
            <a:extLst>
              <a:ext uri="{FF2B5EF4-FFF2-40B4-BE49-F238E27FC236}">
                <a16:creationId xmlns:a16="http://schemas.microsoft.com/office/drawing/2014/main" id="{50D33BB8-F271-445C-B8F5-2C849233A5BD}"/>
              </a:ext>
            </a:extLst>
          </p:cNvPr>
          <p:cNvSpPr txBox="1"/>
          <p:nvPr/>
        </p:nvSpPr>
        <p:spPr>
          <a:xfrm>
            <a:off x="4230837" y="1558028"/>
            <a:ext cx="2470977" cy="627865"/>
          </a:xfrm>
          <a:prstGeom prst="rect">
            <a:avLst/>
          </a:prstGeom>
          <a:solidFill>
            <a:schemeClr val="bg1">
              <a:lumMod val="95000"/>
            </a:schemeClr>
          </a:solid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prstClr val="white"/>
                </a:solidFill>
                <a:effectLst/>
                <a:uLnTx/>
                <a:uFillTx/>
                <a:cs typeface="Segoe UI Light"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14377">
              <a:defRPr/>
            </a:pPr>
            <a:r>
              <a:rPr lang="en-US" sz="1800" dirty="0">
                <a:solidFill>
                  <a:srgbClr val="0078D7"/>
                </a:solidFill>
                <a:latin typeface="Arial" panose="020B0604020202020204" pitchFamily="34" charset="0"/>
                <a:cs typeface="Arial" panose="020B0604020202020204" pitchFamily="34" charset="0"/>
              </a:rPr>
              <a:t>hash(City ID)</a:t>
            </a:r>
          </a:p>
        </p:txBody>
      </p:sp>
      <p:cxnSp>
        <p:nvCxnSpPr>
          <p:cNvPr id="45" name="Straight Arrow Connector 44">
            <a:extLst>
              <a:ext uri="{FF2B5EF4-FFF2-40B4-BE49-F238E27FC236}">
                <a16:creationId xmlns:a16="http://schemas.microsoft.com/office/drawing/2014/main" id="{3358DD02-9AAA-4863-B736-86D0CF38F58C}"/>
              </a:ext>
            </a:extLst>
          </p:cNvPr>
          <p:cNvCxnSpPr>
            <a:cxnSpLocks/>
          </p:cNvCxnSpPr>
          <p:nvPr/>
        </p:nvCxnSpPr>
        <p:spPr>
          <a:xfrm>
            <a:off x="4737585" y="2236369"/>
            <a:ext cx="0" cy="392859"/>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E56AEDA-43E1-40FE-9377-2A3C9093BC70}"/>
              </a:ext>
            </a:extLst>
          </p:cNvPr>
          <p:cNvCxnSpPr>
            <a:cxnSpLocks/>
          </p:cNvCxnSpPr>
          <p:nvPr/>
        </p:nvCxnSpPr>
        <p:spPr>
          <a:xfrm>
            <a:off x="6680599" y="2192357"/>
            <a:ext cx="1808764" cy="454219"/>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88F15C9C-0BDC-4158-A37E-6B3197425134}"/>
              </a:ext>
            </a:extLst>
          </p:cNvPr>
          <p:cNvGrpSpPr/>
          <p:nvPr/>
        </p:nvGrpSpPr>
        <p:grpSpPr>
          <a:xfrm>
            <a:off x="834820" y="2195347"/>
            <a:ext cx="3500488" cy="3506023"/>
            <a:chOff x="1966391" y="2712977"/>
            <a:chExt cx="3500488" cy="3506023"/>
          </a:xfrm>
        </p:grpSpPr>
        <p:grpSp>
          <p:nvGrpSpPr>
            <p:cNvPr id="24" name="Group 23">
              <a:extLst>
                <a:ext uri="{FF2B5EF4-FFF2-40B4-BE49-F238E27FC236}">
                  <a16:creationId xmlns:a16="http://schemas.microsoft.com/office/drawing/2014/main" id="{3F95D264-AF11-48B3-B841-4A1099841FFC}"/>
                </a:ext>
              </a:extLst>
            </p:cNvPr>
            <p:cNvGrpSpPr/>
            <p:nvPr/>
          </p:nvGrpSpPr>
          <p:grpSpPr>
            <a:xfrm>
              <a:off x="2143610" y="4101695"/>
              <a:ext cx="1159601" cy="580317"/>
              <a:chOff x="7919988" y="2744429"/>
              <a:chExt cx="1159601" cy="580317"/>
            </a:xfrm>
            <a:solidFill>
              <a:schemeClr val="bg1">
                <a:lumMod val="95000"/>
              </a:schemeClr>
            </a:solidFill>
          </p:grpSpPr>
          <p:sp>
            <p:nvSpPr>
              <p:cNvPr id="25" name="Rectangle 24">
                <a:extLst>
                  <a:ext uri="{FF2B5EF4-FFF2-40B4-BE49-F238E27FC236}">
                    <a16:creationId xmlns:a16="http://schemas.microsoft.com/office/drawing/2014/main" id="{7AFC51A2-2812-44CD-9401-69CF6C611B3C}"/>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6" name="Rectangle 25">
                <a:extLst>
                  <a:ext uri="{FF2B5EF4-FFF2-40B4-BE49-F238E27FC236}">
                    <a16:creationId xmlns:a16="http://schemas.microsoft.com/office/drawing/2014/main" id="{93066876-CFEF-4D73-AB92-9238778513F4}"/>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7" name="Rectangle 26">
                <a:extLst>
                  <a:ext uri="{FF2B5EF4-FFF2-40B4-BE49-F238E27FC236}">
                    <a16:creationId xmlns:a16="http://schemas.microsoft.com/office/drawing/2014/main" id="{40961E76-DF81-43ED-B8AE-DBB804C6B41D}"/>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400" dirty="0">
                    <a:solidFill>
                      <a:srgbClr val="505050"/>
                    </a:solidFill>
                    <a:latin typeface="Arial" panose="020B0604020202020204" pitchFamily="34" charset="0"/>
                    <a:ea typeface="Segoe UI" pitchFamily="34" charset="0"/>
                    <a:cs typeface="Arial" panose="020B0604020202020204" pitchFamily="34" charset="0"/>
                  </a:rPr>
                  <a:t>Beijing</a:t>
                </a:r>
                <a:endParaRPr lang="en-US" sz="2400" dirty="0">
                  <a:solidFill>
                    <a:srgbClr val="505050"/>
                  </a:solidFill>
                  <a:latin typeface="Arial" panose="020B0604020202020204" pitchFamily="34" charset="0"/>
                  <a:ea typeface="Segoe UI" pitchFamily="34" charset="0"/>
                  <a:cs typeface="Arial" panose="020B0604020202020204" pitchFamily="34" charset="0"/>
                </a:endParaRPr>
              </a:p>
            </p:txBody>
          </p:sp>
        </p:grpSp>
        <p:cxnSp>
          <p:nvCxnSpPr>
            <p:cNvPr id="44" name="Straight Arrow Connector 43">
              <a:extLst>
                <a:ext uri="{FF2B5EF4-FFF2-40B4-BE49-F238E27FC236}">
                  <a16:creationId xmlns:a16="http://schemas.microsoft.com/office/drawing/2014/main" id="{08F86D59-D7D2-47EF-BD0B-FA5E7814D872}"/>
                </a:ext>
              </a:extLst>
            </p:cNvPr>
            <p:cNvCxnSpPr>
              <a:cxnSpLocks/>
            </p:cNvCxnSpPr>
            <p:nvPr/>
          </p:nvCxnSpPr>
          <p:spPr>
            <a:xfrm flipH="1">
              <a:off x="3182457" y="2712977"/>
              <a:ext cx="2284422" cy="390754"/>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F7321A78-7933-478D-AC81-F0E7E76EB88D}"/>
                </a:ext>
              </a:extLst>
            </p:cNvPr>
            <p:cNvSpPr/>
            <p:nvPr/>
          </p:nvSpPr>
          <p:spPr bwMode="auto">
            <a:xfrm>
              <a:off x="2115863" y="4821680"/>
              <a:ext cx="1156828" cy="41745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600" dirty="0">
                  <a:solidFill>
                    <a:srgbClr val="505050"/>
                  </a:solidFill>
                  <a:latin typeface="Arial" panose="020B0604020202020204" pitchFamily="34" charset="0"/>
                  <a:ea typeface="Segoe UI" pitchFamily="34" charset="0"/>
                  <a:cs typeface="Arial" panose="020B0604020202020204" pitchFamily="34" charset="0"/>
                </a:rPr>
                <a:t>Seattle</a:t>
              </a:r>
              <a:endParaRPr lang="en-US" dirty="0">
                <a:solidFill>
                  <a:srgbClr val="505050"/>
                </a:solidFill>
                <a:latin typeface="Arial" panose="020B0604020202020204" pitchFamily="34" charset="0"/>
                <a:ea typeface="Segoe UI" pitchFamily="34" charset="0"/>
                <a:cs typeface="Arial" panose="020B0604020202020204" pitchFamily="34" charset="0"/>
              </a:endParaRPr>
            </a:p>
          </p:txBody>
        </p:sp>
        <p:grpSp>
          <p:nvGrpSpPr>
            <p:cNvPr id="81" name="Group 80">
              <a:extLst>
                <a:ext uri="{FF2B5EF4-FFF2-40B4-BE49-F238E27FC236}">
                  <a16:creationId xmlns:a16="http://schemas.microsoft.com/office/drawing/2014/main" id="{55DE3930-B5AB-4744-B1B4-CB731B4B8EB8}"/>
                </a:ext>
              </a:extLst>
            </p:cNvPr>
            <p:cNvGrpSpPr/>
            <p:nvPr/>
          </p:nvGrpSpPr>
          <p:grpSpPr>
            <a:xfrm>
              <a:off x="2389347" y="3419793"/>
              <a:ext cx="745007" cy="417453"/>
              <a:chOff x="1275510" y="6072184"/>
              <a:chExt cx="508602" cy="456278"/>
            </a:xfrm>
          </p:grpSpPr>
          <p:grpSp>
            <p:nvGrpSpPr>
              <p:cNvPr id="82" name="Group 81">
                <a:extLst>
                  <a:ext uri="{FF2B5EF4-FFF2-40B4-BE49-F238E27FC236}">
                    <a16:creationId xmlns:a16="http://schemas.microsoft.com/office/drawing/2014/main" id="{3971ECBA-337B-46C8-88E4-E80CD07268BD}"/>
                  </a:ext>
                </a:extLst>
              </p:cNvPr>
              <p:cNvGrpSpPr/>
              <p:nvPr/>
            </p:nvGrpSpPr>
            <p:grpSpPr>
              <a:xfrm>
                <a:off x="1275510" y="6224570"/>
                <a:ext cx="508602" cy="151498"/>
                <a:chOff x="551886" y="4945335"/>
                <a:chExt cx="508602" cy="151498"/>
              </a:xfrm>
            </p:grpSpPr>
            <p:sp>
              <p:nvSpPr>
                <p:cNvPr id="91" name="Rectangle 90">
                  <a:extLst>
                    <a:ext uri="{FF2B5EF4-FFF2-40B4-BE49-F238E27FC236}">
                      <a16:creationId xmlns:a16="http://schemas.microsoft.com/office/drawing/2014/main" id="{A87F235D-D0D2-4E48-9F2C-0ABA5E7D961C}"/>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92" name="Oval 91">
                  <a:extLst>
                    <a:ext uri="{FF2B5EF4-FFF2-40B4-BE49-F238E27FC236}">
                      <a16:creationId xmlns:a16="http://schemas.microsoft.com/office/drawing/2014/main" id="{5C6802B3-E9E2-4401-B5B0-54383D768D99}"/>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93" name="Straight Connector 92">
                  <a:extLst>
                    <a:ext uri="{FF2B5EF4-FFF2-40B4-BE49-F238E27FC236}">
                      <a16:creationId xmlns:a16="http://schemas.microsoft.com/office/drawing/2014/main" id="{290397D7-3AF6-4AF6-9A42-BB85CBD3CCAB}"/>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3" name="Group 82">
                <a:extLst>
                  <a:ext uri="{FF2B5EF4-FFF2-40B4-BE49-F238E27FC236}">
                    <a16:creationId xmlns:a16="http://schemas.microsoft.com/office/drawing/2014/main" id="{9DDC9521-6DC8-4EBD-AA61-F52FF02458FC}"/>
                  </a:ext>
                </a:extLst>
              </p:cNvPr>
              <p:cNvGrpSpPr/>
              <p:nvPr/>
            </p:nvGrpSpPr>
            <p:grpSpPr>
              <a:xfrm>
                <a:off x="1275510" y="6376964"/>
                <a:ext cx="508602" cy="151498"/>
                <a:chOff x="551886" y="4945335"/>
                <a:chExt cx="508602" cy="151498"/>
              </a:xfrm>
            </p:grpSpPr>
            <p:sp>
              <p:nvSpPr>
                <p:cNvPr id="88" name="Rectangle 87">
                  <a:extLst>
                    <a:ext uri="{FF2B5EF4-FFF2-40B4-BE49-F238E27FC236}">
                      <a16:creationId xmlns:a16="http://schemas.microsoft.com/office/drawing/2014/main" id="{22743E03-21AC-4A8D-BF0B-09AF53D8B828}"/>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89" name="Oval 88">
                  <a:extLst>
                    <a:ext uri="{FF2B5EF4-FFF2-40B4-BE49-F238E27FC236}">
                      <a16:creationId xmlns:a16="http://schemas.microsoft.com/office/drawing/2014/main" id="{1A7DA3D3-DAC9-4F41-9DF7-8F14976DA288}"/>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90" name="Straight Connector 89">
                  <a:extLst>
                    <a:ext uri="{FF2B5EF4-FFF2-40B4-BE49-F238E27FC236}">
                      <a16:creationId xmlns:a16="http://schemas.microsoft.com/office/drawing/2014/main" id="{BC59248C-8D53-4FC1-AD4E-9C40A2B5CD21}"/>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a16="http://schemas.microsoft.com/office/drawing/2014/main" id="{50BDC987-C3FD-4054-A448-0805B7ED99A8}"/>
                  </a:ext>
                </a:extLst>
              </p:cNvPr>
              <p:cNvGrpSpPr/>
              <p:nvPr/>
            </p:nvGrpSpPr>
            <p:grpSpPr>
              <a:xfrm>
                <a:off x="1275510" y="6072184"/>
                <a:ext cx="508602" cy="151498"/>
                <a:chOff x="551886" y="4945335"/>
                <a:chExt cx="508602" cy="151498"/>
              </a:xfrm>
            </p:grpSpPr>
            <p:sp>
              <p:nvSpPr>
                <p:cNvPr id="85" name="Rectangle 84">
                  <a:extLst>
                    <a:ext uri="{FF2B5EF4-FFF2-40B4-BE49-F238E27FC236}">
                      <a16:creationId xmlns:a16="http://schemas.microsoft.com/office/drawing/2014/main" id="{44B40457-217E-4841-BEB7-2D675701E201}"/>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86" name="Oval 85">
                  <a:extLst>
                    <a:ext uri="{FF2B5EF4-FFF2-40B4-BE49-F238E27FC236}">
                      <a16:creationId xmlns:a16="http://schemas.microsoft.com/office/drawing/2014/main" id="{796ECC00-E4BF-45E0-A5CD-1FF6CA0B2D21}"/>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87" name="Straight Connector 86">
                  <a:extLst>
                    <a:ext uri="{FF2B5EF4-FFF2-40B4-BE49-F238E27FC236}">
                      <a16:creationId xmlns:a16="http://schemas.microsoft.com/office/drawing/2014/main" id="{F16BFE50-1139-4A63-B137-F91B37E4B127}"/>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94" name="Rectangle 93">
              <a:extLst>
                <a:ext uri="{FF2B5EF4-FFF2-40B4-BE49-F238E27FC236}">
                  <a16:creationId xmlns:a16="http://schemas.microsoft.com/office/drawing/2014/main" id="{81D89388-3850-4B1D-872D-8C306C84EF50}"/>
                </a:ext>
              </a:extLst>
            </p:cNvPr>
            <p:cNvSpPr/>
            <p:nvPr/>
          </p:nvSpPr>
          <p:spPr bwMode="auto">
            <a:xfrm>
              <a:off x="1966391" y="3233909"/>
              <a:ext cx="1674951" cy="2985091"/>
            </a:xfrm>
            <a:prstGeom prst="rect">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nvGrpSpPr>
            <p:cNvPr id="97" name="Group 96">
              <a:extLst>
                <a:ext uri="{FF2B5EF4-FFF2-40B4-BE49-F238E27FC236}">
                  <a16:creationId xmlns:a16="http://schemas.microsoft.com/office/drawing/2014/main" id="{0B9B94B2-E7D9-4E1C-B804-DAC5E43FDADC}"/>
                </a:ext>
              </a:extLst>
            </p:cNvPr>
            <p:cNvGrpSpPr/>
            <p:nvPr/>
          </p:nvGrpSpPr>
          <p:grpSpPr>
            <a:xfrm>
              <a:off x="2113090" y="5352625"/>
              <a:ext cx="1159601" cy="580317"/>
              <a:chOff x="7919988" y="2744429"/>
              <a:chExt cx="1159601" cy="580317"/>
            </a:xfrm>
            <a:solidFill>
              <a:schemeClr val="bg1">
                <a:lumMod val="95000"/>
              </a:schemeClr>
            </a:solidFill>
          </p:grpSpPr>
          <p:sp>
            <p:nvSpPr>
              <p:cNvPr id="98" name="Rectangle 97">
                <a:extLst>
                  <a:ext uri="{FF2B5EF4-FFF2-40B4-BE49-F238E27FC236}">
                    <a16:creationId xmlns:a16="http://schemas.microsoft.com/office/drawing/2014/main" id="{DC072B55-1F89-43E0-AC45-818D088AE2AD}"/>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99" name="Rectangle 98">
                <a:extLst>
                  <a:ext uri="{FF2B5EF4-FFF2-40B4-BE49-F238E27FC236}">
                    <a16:creationId xmlns:a16="http://schemas.microsoft.com/office/drawing/2014/main" id="{A5E41779-318B-4C1E-9A7A-597F2497C55B}"/>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00" name="Rectangle 99">
                <a:extLst>
                  <a:ext uri="{FF2B5EF4-FFF2-40B4-BE49-F238E27FC236}">
                    <a16:creationId xmlns:a16="http://schemas.microsoft.com/office/drawing/2014/main" id="{12F8BD4E-7D41-4FFD-BAAA-820F3181EC12}"/>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600" dirty="0">
                    <a:solidFill>
                      <a:srgbClr val="505050"/>
                    </a:solidFill>
                    <a:latin typeface="Arial" panose="020B0604020202020204" pitchFamily="34" charset="0"/>
                    <a:ea typeface="Segoe UI" pitchFamily="34" charset="0"/>
                    <a:cs typeface="Arial" panose="020B0604020202020204" pitchFamily="34" charset="0"/>
                  </a:rPr>
                  <a:t>Paris</a:t>
                </a:r>
              </a:p>
            </p:txBody>
          </p:sp>
        </p:grpSp>
      </p:grpSp>
      <p:sp>
        <p:nvSpPr>
          <p:cNvPr id="101" name="TextBox 100">
            <a:extLst>
              <a:ext uri="{FF2B5EF4-FFF2-40B4-BE49-F238E27FC236}">
                <a16:creationId xmlns:a16="http://schemas.microsoft.com/office/drawing/2014/main" id="{1A95B62E-D260-4996-9930-25FB850FDFCD}"/>
              </a:ext>
            </a:extLst>
          </p:cNvPr>
          <p:cNvSpPr txBox="1"/>
          <p:nvPr/>
        </p:nvSpPr>
        <p:spPr>
          <a:xfrm>
            <a:off x="8186628" y="1213609"/>
            <a:ext cx="4085537" cy="1292662"/>
          </a:xfrm>
          <a:prstGeom prst="rect">
            <a:avLst/>
          </a:prstGeom>
          <a:noFill/>
        </p:spPr>
        <p:txBody>
          <a:bodyPr wrap="square" lIns="182880" tIns="146304" rIns="182880" bIns="146304" rtlCol="0">
            <a:spAutoFit/>
          </a:bodyPr>
          <a:lstStyle/>
          <a:p>
            <a:pPr defTabSz="914377">
              <a:lnSpc>
                <a:spcPct val="90000"/>
              </a:lnSpc>
              <a:spcAft>
                <a:spcPts val="600"/>
              </a:spcAft>
            </a:pPr>
            <a:r>
              <a:rPr lang="en-US" sz="2400" dirty="0">
                <a:gradFill>
                  <a:gsLst>
                    <a:gs pos="2917">
                      <a:srgbClr val="505050"/>
                    </a:gs>
                    <a:gs pos="30000">
                      <a:srgbClr val="505050"/>
                    </a:gs>
                  </a:gsLst>
                  <a:lin ang="5400000" scaled="0"/>
                </a:gradFill>
                <a:latin typeface="Arial" panose="020B0604020202020204" pitchFamily="34" charset="0"/>
              </a:rPr>
              <a:t>Documents with same partition key value (City ID) are in same partition</a:t>
            </a:r>
          </a:p>
        </p:txBody>
      </p:sp>
      <p:grpSp>
        <p:nvGrpSpPr>
          <p:cNvPr id="103" name="Group 102">
            <a:extLst>
              <a:ext uri="{FF2B5EF4-FFF2-40B4-BE49-F238E27FC236}">
                <a16:creationId xmlns:a16="http://schemas.microsoft.com/office/drawing/2014/main" id="{EBCF7A23-4BE7-41EB-9430-9BC41E4ECFB9}"/>
              </a:ext>
            </a:extLst>
          </p:cNvPr>
          <p:cNvGrpSpPr/>
          <p:nvPr/>
        </p:nvGrpSpPr>
        <p:grpSpPr>
          <a:xfrm>
            <a:off x="3400766" y="2733037"/>
            <a:ext cx="1674951" cy="2985091"/>
            <a:chOff x="1966391" y="3233909"/>
            <a:chExt cx="1674951" cy="2985091"/>
          </a:xfrm>
        </p:grpSpPr>
        <p:grpSp>
          <p:nvGrpSpPr>
            <p:cNvPr id="104" name="Group 103">
              <a:extLst>
                <a:ext uri="{FF2B5EF4-FFF2-40B4-BE49-F238E27FC236}">
                  <a16:creationId xmlns:a16="http://schemas.microsoft.com/office/drawing/2014/main" id="{6BD54536-01ED-4B06-A317-F57E8F2CEAFB}"/>
                </a:ext>
              </a:extLst>
            </p:cNvPr>
            <p:cNvGrpSpPr/>
            <p:nvPr/>
          </p:nvGrpSpPr>
          <p:grpSpPr>
            <a:xfrm>
              <a:off x="2143610" y="4101695"/>
              <a:ext cx="1159601" cy="580317"/>
              <a:chOff x="7919988" y="2744429"/>
              <a:chExt cx="1159601" cy="580317"/>
            </a:xfrm>
            <a:solidFill>
              <a:schemeClr val="bg1">
                <a:lumMod val="95000"/>
              </a:schemeClr>
            </a:solidFill>
          </p:grpSpPr>
          <p:sp>
            <p:nvSpPr>
              <p:cNvPr id="125" name="Rectangle 124">
                <a:extLst>
                  <a:ext uri="{FF2B5EF4-FFF2-40B4-BE49-F238E27FC236}">
                    <a16:creationId xmlns:a16="http://schemas.microsoft.com/office/drawing/2014/main" id="{348B627B-0BCE-4F26-9F06-25ADC3FC5091}"/>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26" name="Rectangle 125">
                <a:extLst>
                  <a:ext uri="{FF2B5EF4-FFF2-40B4-BE49-F238E27FC236}">
                    <a16:creationId xmlns:a16="http://schemas.microsoft.com/office/drawing/2014/main" id="{AC635BCF-1155-4E32-9390-25A3C3551DEF}"/>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27" name="Rectangle 126">
                <a:extLst>
                  <a:ext uri="{FF2B5EF4-FFF2-40B4-BE49-F238E27FC236}">
                    <a16:creationId xmlns:a16="http://schemas.microsoft.com/office/drawing/2014/main" id="{182101B0-0B4B-4019-BC07-FD0BDC9C02F9}"/>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051" dirty="0">
                    <a:solidFill>
                      <a:srgbClr val="505050"/>
                    </a:solidFill>
                    <a:latin typeface="Arial" panose="020B0604020202020204" pitchFamily="34" charset="0"/>
                    <a:ea typeface="Segoe UI" pitchFamily="34" charset="0"/>
                    <a:cs typeface="Arial" panose="020B0604020202020204" pitchFamily="34" charset="0"/>
                  </a:rPr>
                  <a:t>Redmond</a:t>
                </a:r>
                <a:endParaRPr lang="en-US" sz="2400" dirty="0">
                  <a:solidFill>
                    <a:srgbClr val="505050"/>
                  </a:solidFill>
                  <a:latin typeface="Arial" panose="020B0604020202020204" pitchFamily="34" charset="0"/>
                  <a:ea typeface="Segoe UI" pitchFamily="34" charset="0"/>
                  <a:cs typeface="Arial" panose="020B0604020202020204" pitchFamily="34" charset="0"/>
                </a:endParaRPr>
              </a:p>
            </p:txBody>
          </p:sp>
        </p:grpSp>
        <p:sp>
          <p:nvSpPr>
            <p:cNvPr id="106" name="Rectangle 105">
              <a:extLst>
                <a:ext uri="{FF2B5EF4-FFF2-40B4-BE49-F238E27FC236}">
                  <a16:creationId xmlns:a16="http://schemas.microsoft.com/office/drawing/2014/main" id="{B0497721-2F4A-4147-BAC4-951183874E30}"/>
                </a:ext>
              </a:extLst>
            </p:cNvPr>
            <p:cNvSpPr/>
            <p:nvPr/>
          </p:nvSpPr>
          <p:spPr bwMode="auto">
            <a:xfrm>
              <a:off x="2115863" y="4821680"/>
              <a:ext cx="1156828" cy="41745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400" dirty="0">
                  <a:solidFill>
                    <a:srgbClr val="505050"/>
                  </a:solidFill>
                  <a:latin typeface="Arial" panose="020B0604020202020204" pitchFamily="34" charset="0"/>
                  <a:ea typeface="Segoe UI" pitchFamily="34" charset="0"/>
                  <a:cs typeface="Arial" panose="020B0604020202020204" pitchFamily="34" charset="0"/>
                </a:rPr>
                <a:t>Shanghai</a:t>
              </a:r>
            </a:p>
          </p:txBody>
        </p:sp>
        <p:grpSp>
          <p:nvGrpSpPr>
            <p:cNvPr id="107" name="Group 106">
              <a:extLst>
                <a:ext uri="{FF2B5EF4-FFF2-40B4-BE49-F238E27FC236}">
                  <a16:creationId xmlns:a16="http://schemas.microsoft.com/office/drawing/2014/main" id="{FAE7CB91-FFE1-4F98-B496-2E4102CB181D}"/>
                </a:ext>
              </a:extLst>
            </p:cNvPr>
            <p:cNvGrpSpPr/>
            <p:nvPr/>
          </p:nvGrpSpPr>
          <p:grpSpPr>
            <a:xfrm>
              <a:off x="2389347" y="3419793"/>
              <a:ext cx="745007" cy="417453"/>
              <a:chOff x="1275510" y="6072184"/>
              <a:chExt cx="508602" cy="456278"/>
            </a:xfrm>
          </p:grpSpPr>
          <p:grpSp>
            <p:nvGrpSpPr>
              <p:cNvPr id="113" name="Group 112">
                <a:extLst>
                  <a:ext uri="{FF2B5EF4-FFF2-40B4-BE49-F238E27FC236}">
                    <a16:creationId xmlns:a16="http://schemas.microsoft.com/office/drawing/2014/main" id="{D1493A29-9BFA-4928-859F-6CA204292CF3}"/>
                  </a:ext>
                </a:extLst>
              </p:cNvPr>
              <p:cNvGrpSpPr/>
              <p:nvPr/>
            </p:nvGrpSpPr>
            <p:grpSpPr>
              <a:xfrm>
                <a:off x="1275510" y="6224570"/>
                <a:ext cx="508602" cy="151498"/>
                <a:chOff x="551886" y="4945335"/>
                <a:chExt cx="508602" cy="151498"/>
              </a:xfrm>
            </p:grpSpPr>
            <p:sp>
              <p:nvSpPr>
                <p:cNvPr id="122" name="Rectangle 121">
                  <a:extLst>
                    <a:ext uri="{FF2B5EF4-FFF2-40B4-BE49-F238E27FC236}">
                      <a16:creationId xmlns:a16="http://schemas.microsoft.com/office/drawing/2014/main" id="{B2E28BCC-8347-485E-8009-EACF16DE9366}"/>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23" name="Oval 122">
                  <a:extLst>
                    <a:ext uri="{FF2B5EF4-FFF2-40B4-BE49-F238E27FC236}">
                      <a16:creationId xmlns:a16="http://schemas.microsoft.com/office/drawing/2014/main" id="{3B5DD0AD-DE01-4DEA-8304-BA2B5DE2F815}"/>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124" name="Straight Connector 123">
                  <a:extLst>
                    <a:ext uri="{FF2B5EF4-FFF2-40B4-BE49-F238E27FC236}">
                      <a16:creationId xmlns:a16="http://schemas.microsoft.com/office/drawing/2014/main" id="{0280BC61-B152-446D-8A87-C068C83C3FCF}"/>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4" name="Group 113">
                <a:extLst>
                  <a:ext uri="{FF2B5EF4-FFF2-40B4-BE49-F238E27FC236}">
                    <a16:creationId xmlns:a16="http://schemas.microsoft.com/office/drawing/2014/main" id="{4EBDD7A4-A6BD-4004-93C7-5DEE02520C9D}"/>
                  </a:ext>
                </a:extLst>
              </p:cNvPr>
              <p:cNvGrpSpPr/>
              <p:nvPr/>
            </p:nvGrpSpPr>
            <p:grpSpPr>
              <a:xfrm>
                <a:off x="1275510" y="6376964"/>
                <a:ext cx="508602" cy="151498"/>
                <a:chOff x="551886" y="4945335"/>
                <a:chExt cx="508602" cy="151498"/>
              </a:xfrm>
            </p:grpSpPr>
            <p:sp>
              <p:nvSpPr>
                <p:cNvPr id="119" name="Rectangle 118">
                  <a:extLst>
                    <a:ext uri="{FF2B5EF4-FFF2-40B4-BE49-F238E27FC236}">
                      <a16:creationId xmlns:a16="http://schemas.microsoft.com/office/drawing/2014/main" id="{7BA36D3C-0010-4AA0-930B-ACEA46793AB7}"/>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20" name="Oval 119">
                  <a:extLst>
                    <a:ext uri="{FF2B5EF4-FFF2-40B4-BE49-F238E27FC236}">
                      <a16:creationId xmlns:a16="http://schemas.microsoft.com/office/drawing/2014/main" id="{0360F9EB-1617-48D7-ACE0-94D0F6575DA5}"/>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121" name="Straight Connector 120">
                  <a:extLst>
                    <a:ext uri="{FF2B5EF4-FFF2-40B4-BE49-F238E27FC236}">
                      <a16:creationId xmlns:a16="http://schemas.microsoft.com/office/drawing/2014/main" id="{2DED7475-A458-49F0-9D3D-C0C3449BA8E4}"/>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5" name="Group 114">
                <a:extLst>
                  <a:ext uri="{FF2B5EF4-FFF2-40B4-BE49-F238E27FC236}">
                    <a16:creationId xmlns:a16="http://schemas.microsoft.com/office/drawing/2014/main" id="{0FD75FB2-6399-4332-AEFB-184B139250A3}"/>
                  </a:ext>
                </a:extLst>
              </p:cNvPr>
              <p:cNvGrpSpPr/>
              <p:nvPr/>
            </p:nvGrpSpPr>
            <p:grpSpPr>
              <a:xfrm>
                <a:off x="1275510" y="6072184"/>
                <a:ext cx="508602" cy="151498"/>
                <a:chOff x="551886" y="4945335"/>
                <a:chExt cx="508602" cy="151498"/>
              </a:xfrm>
            </p:grpSpPr>
            <p:sp>
              <p:nvSpPr>
                <p:cNvPr id="116" name="Rectangle 115">
                  <a:extLst>
                    <a:ext uri="{FF2B5EF4-FFF2-40B4-BE49-F238E27FC236}">
                      <a16:creationId xmlns:a16="http://schemas.microsoft.com/office/drawing/2014/main" id="{CB18BF9C-07D7-445A-A02E-04057C3CF54B}"/>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17" name="Oval 116">
                  <a:extLst>
                    <a:ext uri="{FF2B5EF4-FFF2-40B4-BE49-F238E27FC236}">
                      <a16:creationId xmlns:a16="http://schemas.microsoft.com/office/drawing/2014/main" id="{14048F16-7800-4264-B6E8-9D18DF2A1E5F}"/>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118" name="Straight Connector 117">
                  <a:extLst>
                    <a:ext uri="{FF2B5EF4-FFF2-40B4-BE49-F238E27FC236}">
                      <a16:creationId xmlns:a16="http://schemas.microsoft.com/office/drawing/2014/main" id="{704E343B-A983-41BD-BAC2-619616D5DB0C}"/>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108" name="Rectangle 107">
              <a:extLst>
                <a:ext uri="{FF2B5EF4-FFF2-40B4-BE49-F238E27FC236}">
                  <a16:creationId xmlns:a16="http://schemas.microsoft.com/office/drawing/2014/main" id="{1CBB280C-E3A9-48F7-BF8F-8011D917B0D8}"/>
                </a:ext>
              </a:extLst>
            </p:cNvPr>
            <p:cNvSpPr/>
            <p:nvPr/>
          </p:nvSpPr>
          <p:spPr bwMode="auto">
            <a:xfrm>
              <a:off x="1966391" y="3233909"/>
              <a:ext cx="1674951" cy="2985091"/>
            </a:xfrm>
            <a:prstGeom prst="rect">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nvGrpSpPr>
          <p:cNvPr id="170" name="Group 169">
            <a:extLst>
              <a:ext uri="{FF2B5EF4-FFF2-40B4-BE49-F238E27FC236}">
                <a16:creationId xmlns:a16="http://schemas.microsoft.com/office/drawing/2014/main" id="{E12BA47E-DF7D-4193-95B2-644DAE5BC93D}"/>
              </a:ext>
            </a:extLst>
          </p:cNvPr>
          <p:cNvGrpSpPr/>
          <p:nvPr/>
        </p:nvGrpSpPr>
        <p:grpSpPr>
          <a:xfrm>
            <a:off x="7391050" y="2733037"/>
            <a:ext cx="1674951" cy="2985091"/>
            <a:chOff x="9328755" y="3250668"/>
            <a:chExt cx="1674951" cy="2985091"/>
          </a:xfrm>
        </p:grpSpPr>
        <p:grpSp>
          <p:nvGrpSpPr>
            <p:cNvPr id="128" name="Group 127">
              <a:extLst>
                <a:ext uri="{FF2B5EF4-FFF2-40B4-BE49-F238E27FC236}">
                  <a16:creationId xmlns:a16="http://schemas.microsoft.com/office/drawing/2014/main" id="{B3103BED-7286-4A24-9CDD-8CB670B6ADD1}"/>
                </a:ext>
              </a:extLst>
            </p:cNvPr>
            <p:cNvGrpSpPr/>
            <p:nvPr/>
          </p:nvGrpSpPr>
          <p:grpSpPr>
            <a:xfrm>
              <a:off x="9328755" y="3250668"/>
              <a:ext cx="1674951" cy="2985091"/>
              <a:chOff x="1966391" y="3233909"/>
              <a:chExt cx="1674951" cy="2985091"/>
            </a:xfrm>
          </p:grpSpPr>
          <p:grpSp>
            <p:nvGrpSpPr>
              <p:cNvPr id="129" name="Group 128">
                <a:extLst>
                  <a:ext uri="{FF2B5EF4-FFF2-40B4-BE49-F238E27FC236}">
                    <a16:creationId xmlns:a16="http://schemas.microsoft.com/office/drawing/2014/main" id="{14C8B557-A506-475D-BD72-9D8D72E4E5EC}"/>
                  </a:ext>
                </a:extLst>
              </p:cNvPr>
              <p:cNvGrpSpPr/>
              <p:nvPr/>
            </p:nvGrpSpPr>
            <p:grpSpPr>
              <a:xfrm>
                <a:off x="2143610" y="4101695"/>
                <a:ext cx="1159601" cy="580317"/>
                <a:chOff x="7919988" y="2744429"/>
                <a:chExt cx="1159601" cy="580317"/>
              </a:xfrm>
              <a:solidFill>
                <a:schemeClr val="bg1">
                  <a:lumMod val="95000"/>
                </a:schemeClr>
              </a:solidFill>
            </p:grpSpPr>
            <p:sp>
              <p:nvSpPr>
                <p:cNvPr id="150" name="Rectangle 149">
                  <a:extLst>
                    <a:ext uri="{FF2B5EF4-FFF2-40B4-BE49-F238E27FC236}">
                      <a16:creationId xmlns:a16="http://schemas.microsoft.com/office/drawing/2014/main" id="{8BC0B1D7-BF2E-4817-8924-089C234C267F}"/>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51" name="Rectangle 150">
                  <a:extLst>
                    <a:ext uri="{FF2B5EF4-FFF2-40B4-BE49-F238E27FC236}">
                      <a16:creationId xmlns:a16="http://schemas.microsoft.com/office/drawing/2014/main" id="{6DB08B90-890D-48C0-83AB-7E5F6B3C1371}"/>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52" name="Rectangle 151">
                  <a:extLst>
                    <a:ext uri="{FF2B5EF4-FFF2-40B4-BE49-F238E27FC236}">
                      <a16:creationId xmlns:a16="http://schemas.microsoft.com/office/drawing/2014/main" id="{71DF3D67-DA04-42F3-811A-BC5271A42DBD}"/>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nvGrpSpPr>
              <p:cNvPr id="132" name="Group 131">
                <a:extLst>
                  <a:ext uri="{FF2B5EF4-FFF2-40B4-BE49-F238E27FC236}">
                    <a16:creationId xmlns:a16="http://schemas.microsoft.com/office/drawing/2014/main" id="{8125F798-2A46-49D1-8841-69EDCDAC5CDE}"/>
                  </a:ext>
                </a:extLst>
              </p:cNvPr>
              <p:cNvGrpSpPr/>
              <p:nvPr/>
            </p:nvGrpSpPr>
            <p:grpSpPr>
              <a:xfrm>
                <a:off x="2389347" y="3419793"/>
                <a:ext cx="745007" cy="417453"/>
                <a:chOff x="1275510" y="6072184"/>
                <a:chExt cx="508602" cy="456278"/>
              </a:xfrm>
            </p:grpSpPr>
            <p:grpSp>
              <p:nvGrpSpPr>
                <p:cNvPr id="138" name="Group 137">
                  <a:extLst>
                    <a:ext uri="{FF2B5EF4-FFF2-40B4-BE49-F238E27FC236}">
                      <a16:creationId xmlns:a16="http://schemas.microsoft.com/office/drawing/2014/main" id="{2025003E-088D-44F5-AA45-7C6F2837169E}"/>
                    </a:ext>
                  </a:extLst>
                </p:cNvPr>
                <p:cNvGrpSpPr/>
                <p:nvPr/>
              </p:nvGrpSpPr>
              <p:grpSpPr>
                <a:xfrm>
                  <a:off x="1275510" y="6224570"/>
                  <a:ext cx="508602" cy="151498"/>
                  <a:chOff x="551886" y="4945335"/>
                  <a:chExt cx="508602" cy="151498"/>
                </a:xfrm>
              </p:grpSpPr>
              <p:sp>
                <p:nvSpPr>
                  <p:cNvPr id="147" name="Rectangle 146">
                    <a:extLst>
                      <a:ext uri="{FF2B5EF4-FFF2-40B4-BE49-F238E27FC236}">
                        <a16:creationId xmlns:a16="http://schemas.microsoft.com/office/drawing/2014/main" id="{266CE4D8-5D38-4484-9700-F703006A8E6C}"/>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48" name="Oval 147">
                    <a:extLst>
                      <a:ext uri="{FF2B5EF4-FFF2-40B4-BE49-F238E27FC236}">
                        <a16:creationId xmlns:a16="http://schemas.microsoft.com/office/drawing/2014/main" id="{DFD6170E-D157-4999-8AC1-C0DD3BF2B1D8}"/>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149" name="Straight Connector 148">
                    <a:extLst>
                      <a:ext uri="{FF2B5EF4-FFF2-40B4-BE49-F238E27FC236}">
                        <a16:creationId xmlns:a16="http://schemas.microsoft.com/office/drawing/2014/main" id="{A9BB1AC7-A433-4CE7-9021-89BD75FFDA06}"/>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39" name="Group 138">
                  <a:extLst>
                    <a:ext uri="{FF2B5EF4-FFF2-40B4-BE49-F238E27FC236}">
                      <a16:creationId xmlns:a16="http://schemas.microsoft.com/office/drawing/2014/main" id="{A673F6A1-6C2A-4B34-9EBB-948968F32A97}"/>
                    </a:ext>
                  </a:extLst>
                </p:cNvPr>
                <p:cNvGrpSpPr/>
                <p:nvPr/>
              </p:nvGrpSpPr>
              <p:grpSpPr>
                <a:xfrm>
                  <a:off x="1275510" y="6376964"/>
                  <a:ext cx="508602" cy="151498"/>
                  <a:chOff x="551886" y="4945335"/>
                  <a:chExt cx="508602" cy="151498"/>
                </a:xfrm>
              </p:grpSpPr>
              <p:sp>
                <p:nvSpPr>
                  <p:cNvPr id="144" name="Rectangle 143">
                    <a:extLst>
                      <a:ext uri="{FF2B5EF4-FFF2-40B4-BE49-F238E27FC236}">
                        <a16:creationId xmlns:a16="http://schemas.microsoft.com/office/drawing/2014/main" id="{79DB543F-D998-42FA-B2EE-6AA9D1980F83}"/>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45" name="Oval 144">
                    <a:extLst>
                      <a:ext uri="{FF2B5EF4-FFF2-40B4-BE49-F238E27FC236}">
                        <a16:creationId xmlns:a16="http://schemas.microsoft.com/office/drawing/2014/main" id="{9E410885-7A7D-4670-B491-12D9FD0E7F88}"/>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146" name="Straight Connector 145">
                    <a:extLst>
                      <a:ext uri="{FF2B5EF4-FFF2-40B4-BE49-F238E27FC236}">
                        <a16:creationId xmlns:a16="http://schemas.microsoft.com/office/drawing/2014/main" id="{551FFAD2-BBB7-40FC-B7C0-4A6EC32B57D4}"/>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40" name="Group 139">
                  <a:extLst>
                    <a:ext uri="{FF2B5EF4-FFF2-40B4-BE49-F238E27FC236}">
                      <a16:creationId xmlns:a16="http://schemas.microsoft.com/office/drawing/2014/main" id="{81868E9B-FD8D-4316-87E0-548293C9AA5F}"/>
                    </a:ext>
                  </a:extLst>
                </p:cNvPr>
                <p:cNvGrpSpPr/>
                <p:nvPr/>
              </p:nvGrpSpPr>
              <p:grpSpPr>
                <a:xfrm>
                  <a:off x="1275510" y="6072184"/>
                  <a:ext cx="508602" cy="151498"/>
                  <a:chOff x="551886" y="4945335"/>
                  <a:chExt cx="508602" cy="151498"/>
                </a:xfrm>
              </p:grpSpPr>
              <p:sp>
                <p:nvSpPr>
                  <p:cNvPr id="141" name="Rectangle 140">
                    <a:extLst>
                      <a:ext uri="{FF2B5EF4-FFF2-40B4-BE49-F238E27FC236}">
                        <a16:creationId xmlns:a16="http://schemas.microsoft.com/office/drawing/2014/main" id="{89A8CAEF-3B29-4849-9C06-500F6D3612CC}"/>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42" name="Oval 141">
                    <a:extLst>
                      <a:ext uri="{FF2B5EF4-FFF2-40B4-BE49-F238E27FC236}">
                        <a16:creationId xmlns:a16="http://schemas.microsoft.com/office/drawing/2014/main" id="{8EBB6B06-DC8D-4F89-8CF8-4DD2613F8659}"/>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143" name="Straight Connector 142">
                    <a:extLst>
                      <a:ext uri="{FF2B5EF4-FFF2-40B4-BE49-F238E27FC236}">
                        <a16:creationId xmlns:a16="http://schemas.microsoft.com/office/drawing/2014/main" id="{7717E636-4DD6-4284-AD44-FC4779F42C1E}"/>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133" name="Rectangle 132">
                <a:extLst>
                  <a:ext uri="{FF2B5EF4-FFF2-40B4-BE49-F238E27FC236}">
                    <a16:creationId xmlns:a16="http://schemas.microsoft.com/office/drawing/2014/main" id="{D3B040F1-07D9-4C45-BF25-A7A4663C022F}"/>
                  </a:ext>
                </a:extLst>
              </p:cNvPr>
              <p:cNvSpPr/>
              <p:nvPr/>
            </p:nvSpPr>
            <p:spPr bwMode="auto">
              <a:xfrm>
                <a:off x="1966391" y="3233909"/>
                <a:ext cx="1674951" cy="2985091"/>
              </a:xfrm>
              <a:prstGeom prst="rect">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nvGrpSpPr>
              <p:cNvPr id="134" name="Group 133">
                <a:extLst>
                  <a:ext uri="{FF2B5EF4-FFF2-40B4-BE49-F238E27FC236}">
                    <a16:creationId xmlns:a16="http://schemas.microsoft.com/office/drawing/2014/main" id="{EDEA2E31-1544-43A1-A95E-4F45390572B6}"/>
                  </a:ext>
                </a:extLst>
              </p:cNvPr>
              <p:cNvGrpSpPr/>
              <p:nvPr/>
            </p:nvGrpSpPr>
            <p:grpSpPr>
              <a:xfrm>
                <a:off x="2143610" y="5534203"/>
                <a:ext cx="1159601" cy="580317"/>
                <a:chOff x="7950508" y="2926007"/>
                <a:chExt cx="1159601" cy="580317"/>
              </a:xfrm>
              <a:solidFill>
                <a:schemeClr val="bg1">
                  <a:lumMod val="95000"/>
                </a:schemeClr>
              </a:solidFill>
            </p:grpSpPr>
            <p:sp>
              <p:nvSpPr>
                <p:cNvPr id="135" name="Rectangle 134">
                  <a:extLst>
                    <a:ext uri="{FF2B5EF4-FFF2-40B4-BE49-F238E27FC236}">
                      <a16:creationId xmlns:a16="http://schemas.microsoft.com/office/drawing/2014/main" id="{56BC40A5-BC30-49A0-B2F7-DC8CCEF27936}"/>
                    </a:ext>
                  </a:extLst>
                </p:cNvPr>
                <p:cNvSpPr/>
                <p:nvPr/>
              </p:nvSpPr>
              <p:spPr bwMode="auto">
                <a:xfrm>
                  <a:off x="8183851" y="2926007"/>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36" name="Rectangle 135">
                  <a:extLst>
                    <a:ext uri="{FF2B5EF4-FFF2-40B4-BE49-F238E27FC236}">
                      <a16:creationId xmlns:a16="http://schemas.microsoft.com/office/drawing/2014/main" id="{9CFAB436-42FF-4514-A66D-CEE612D45AA1}"/>
                    </a:ext>
                  </a:extLst>
                </p:cNvPr>
                <p:cNvSpPr/>
                <p:nvPr/>
              </p:nvSpPr>
              <p:spPr bwMode="auto">
                <a:xfrm>
                  <a:off x="8067179" y="300743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37" name="Rectangle 136">
                  <a:extLst>
                    <a:ext uri="{FF2B5EF4-FFF2-40B4-BE49-F238E27FC236}">
                      <a16:creationId xmlns:a16="http://schemas.microsoft.com/office/drawing/2014/main" id="{53EAEE64-402E-4803-B7BA-C9BADB865091}"/>
                    </a:ext>
                  </a:extLst>
                </p:cNvPr>
                <p:cNvSpPr/>
                <p:nvPr/>
              </p:nvSpPr>
              <p:spPr bwMode="auto">
                <a:xfrm>
                  <a:off x="7950508" y="308887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grpSp>
          <p:nvGrpSpPr>
            <p:cNvPr id="163" name="Group 162">
              <a:extLst>
                <a:ext uri="{FF2B5EF4-FFF2-40B4-BE49-F238E27FC236}">
                  <a16:creationId xmlns:a16="http://schemas.microsoft.com/office/drawing/2014/main" id="{B5D85D97-EBB0-4E61-81FC-1D721B537772}"/>
                </a:ext>
              </a:extLst>
            </p:cNvPr>
            <p:cNvGrpSpPr/>
            <p:nvPr/>
          </p:nvGrpSpPr>
          <p:grpSpPr>
            <a:xfrm>
              <a:off x="9502187" y="4834005"/>
              <a:ext cx="1159601" cy="580317"/>
              <a:chOff x="5896369" y="4821680"/>
              <a:chExt cx="1159601" cy="580317"/>
            </a:xfrm>
          </p:grpSpPr>
          <p:sp>
            <p:nvSpPr>
              <p:cNvPr id="157" name="Rectangle 156">
                <a:extLst>
                  <a:ext uri="{FF2B5EF4-FFF2-40B4-BE49-F238E27FC236}">
                    <a16:creationId xmlns:a16="http://schemas.microsoft.com/office/drawing/2014/main" id="{FCC05889-E7E2-487D-A9CF-E711F51B542D}"/>
                  </a:ext>
                </a:extLst>
              </p:cNvPr>
              <p:cNvSpPr/>
              <p:nvPr/>
            </p:nvSpPr>
            <p:spPr bwMode="auto">
              <a:xfrm>
                <a:off x="6129712" y="4821680"/>
                <a:ext cx="926258" cy="417453"/>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58" name="Rectangle 157">
                <a:extLst>
                  <a:ext uri="{FF2B5EF4-FFF2-40B4-BE49-F238E27FC236}">
                    <a16:creationId xmlns:a16="http://schemas.microsoft.com/office/drawing/2014/main" id="{9AE132EE-4FAF-46C4-967F-1E144E6FEF7D}"/>
                  </a:ext>
                </a:extLst>
              </p:cNvPr>
              <p:cNvSpPr/>
              <p:nvPr/>
            </p:nvSpPr>
            <p:spPr bwMode="auto">
              <a:xfrm>
                <a:off x="6013040" y="4903112"/>
                <a:ext cx="926258" cy="417453"/>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59" name="Rectangle 158">
                <a:extLst>
                  <a:ext uri="{FF2B5EF4-FFF2-40B4-BE49-F238E27FC236}">
                    <a16:creationId xmlns:a16="http://schemas.microsoft.com/office/drawing/2014/main" id="{872259DE-200B-4364-AF81-ECA09846F954}"/>
                  </a:ext>
                </a:extLst>
              </p:cNvPr>
              <p:cNvSpPr/>
              <p:nvPr/>
            </p:nvSpPr>
            <p:spPr bwMode="auto">
              <a:xfrm>
                <a:off x="5896369" y="4984544"/>
                <a:ext cx="926258" cy="417453"/>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cxnSp>
        <p:nvCxnSpPr>
          <p:cNvPr id="172" name="Straight Arrow Connector 171">
            <a:extLst>
              <a:ext uri="{FF2B5EF4-FFF2-40B4-BE49-F238E27FC236}">
                <a16:creationId xmlns:a16="http://schemas.microsoft.com/office/drawing/2014/main" id="{DF018CD1-A879-48D6-A299-028F57045ABF}"/>
              </a:ext>
            </a:extLst>
          </p:cNvPr>
          <p:cNvCxnSpPr>
            <a:cxnSpLocks/>
          </p:cNvCxnSpPr>
          <p:nvPr/>
        </p:nvCxnSpPr>
        <p:spPr>
          <a:xfrm>
            <a:off x="5971425" y="2268041"/>
            <a:ext cx="0" cy="392859"/>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173" name="TextBox 172">
            <a:extLst>
              <a:ext uri="{FF2B5EF4-FFF2-40B4-BE49-F238E27FC236}">
                <a16:creationId xmlns:a16="http://schemas.microsoft.com/office/drawing/2014/main" id="{1D48E1C3-0BAC-4DA9-BF09-6E68BDA0BC6A}"/>
              </a:ext>
            </a:extLst>
          </p:cNvPr>
          <p:cNvSpPr txBox="1"/>
          <p:nvPr/>
        </p:nvSpPr>
        <p:spPr>
          <a:xfrm>
            <a:off x="790478" y="5772068"/>
            <a:ext cx="2312679" cy="627864"/>
          </a:xfrm>
          <a:prstGeom prst="rect">
            <a:avLst/>
          </a:prstGeom>
          <a:noFill/>
        </p:spPr>
        <p:txBody>
          <a:bodyPr wrap="square" lIns="182880" tIns="146304" rIns="182880" bIns="146304" rtlCol="0">
            <a:spAutoFit/>
          </a:bodyPr>
          <a:lstStyle/>
          <a:p>
            <a:pPr defTabSz="914377">
              <a:lnSpc>
                <a:spcPct val="90000"/>
              </a:lnSpc>
              <a:spcAft>
                <a:spcPts val="600"/>
              </a:spcAft>
            </a:pPr>
            <a:r>
              <a:rPr lang="en-US" sz="2400" dirty="0">
                <a:gradFill>
                  <a:gsLst>
                    <a:gs pos="2917">
                      <a:srgbClr val="505050"/>
                    </a:gs>
                    <a:gs pos="30000">
                      <a:srgbClr val="505050"/>
                    </a:gs>
                  </a:gsLst>
                  <a:lin ang="5400000" scaled="0"/>
                </a:gradFill>
                <a:latin typeface="Arial" panose="020B0604020202020204" pitchFamily="34" charset="0"/>
              </a:rPr>
              <a:t>Partition 1</a:t>
            </a:r>
          </a:p>
        </p:txBody>
      </p:sp>
      <p:sp>
        <p:nvSpPr>
          <p:cNvPr id="175" name="TextBox 174">
            <a:extLst>
              <a:ext uri="{FF2B5EF4-FFF2-40B4-BE49-F238E27FC236}">
                <a16:creationId xmlns:a16="http://schemas.microsoft.com/office/drawing/2014/main" id="{9367CC37-5CD7-48DB-AA59-3B39435ED45E}"/>
              </a:ext>
            </a:extLst>
          </p:cNvPr>
          <p:cNvSpPr txBox="1"/>
          <p:nvPr/>
        </p:nvSpPr>
        <p:spPr>
          <a:xfrm>
            <a:off x="3321947" y="5785203"/>
            <a:ext cx="2312679" cy="627864"/>
          </a:xfrm>
          <a:prstGeom prst="rect">
            <a:avLst/>
          </a:prstGeom>
          <a:noFill/>
        </p:spPr>
        <p:txBody>
          <a:bodyPr wrap="square" lIns="182880" tIns="146304" rIns="182880" bIns="146304" rtlCol="0">
            <a:spAutoFit/>
          </a:bodyPr>
          <a:lstStyle/>
          <a:p>
            <a:pPr defTabSz="914377">
              <a:lnSpc>
                <a:spcPct val="90000"/>
              </a:lnSpc>
              <a:spcAft>
                <a:spcPts val="600"/>
              </a:spcAft>
            </a:pPr>
            <a:r>
              <a:rPr lang="en-US" sz="2400" dirty="0">
                <a:gradFill>
                  <a:gsLst>
                    <a:gs pos="2917">
                      <a:srgbClr val="505050"/>
                    </a:gs>
                    <a:gs pos="30000">
                      <a:srgbClr val="505050"/>
                    </a:gs>
                  </a:gsLst>
                  <a:lin ang="5400000" scaled="0"/>
                </a:gradFill>
                <a:latin typeface="Arial" panose="020B0604020202020204" pitchFamily="34" charset="0"/>
              </a:rPr>
              <a:t>Partition 2</a:t>
            </a:r>
          </a:p>
        </p:txBody>
      </p:sp>
      <p:sp>
        <p:nvSpPr>
          <p:cNvPr id="176" name="TextBox 175">
            <a:extLst>
              <a:ext uri="{FF2B5EF4-FFF2-40B4-BE49-F238E27FC236}">
                <a16:creationId xmlns:a16="http://schemas.microsoft.com/office/drawing/2014/main" id="{E02A00F2-1E13-4064-A44F-E2FACBC55E75}"/>
              </a:ext>
            </a:extLst>
          </p:cNvPr>
          <p:cNvSpPr txBox="1"/>
          <p:nvPr/>
        </p:nvSpPr>
        <p:spPr>
          <a:xfrm>
            <a:off x="7402674" y="5822813"/>
            <a:ext cx="2312679" cy="627864"/>
          </a:xfrm>
          <a:prstGeom prst="rect">
            <a:avLst/>
          </a:prstGeom>
          <a:noFill/>
        </p:spPr>
        <p:txBody>
          <a:bodyPr wrap="square" lIns="182880" tIns="146304" rIns="182880" bIns="146304" rtlCol="0">
            <a:spAutoFit/>
          </a:bodyPr>
          <a:lstStyle/>
          <a:p>
            <a:pPr defTabSz="914377">
              <a:lnSpc>
                <a:spcPct val="90000"/>
              </a:lnSpc>
              <a:spcAft>
                <a:spcPts val="600"/>
              </a:spcAft>
            </a:pPr>
            <a:r>
              <a:rPr lang="en-US" sz="2400" dirty="0">
                <a:gradFill>
                  <a:gsLst>
                    <a:gs pos="2917">
                      <a:srgbClr val="505050"/>
                    </a:gs>
                    <a:gs pos="30000">
                      <a:srgbClr val="505050"/>
                    </a:gs>
                  </a:gsLst>
                  <a:lin ang="5400000" scaled="0"/>
                </a:gradFill>
                <a:latin typeface="Arial" panose="020B0604020202020204" pitchFamily="34" charset="0"/>
              </a:rPr>
              <a:t>Partition N</a:t>
            </a:r>
          </a:p>
        </p:txBody>
      </p:sp>
      <p:sp>
        <p:nvSpPr>
          <p:cNvPr id="95" name="Rectangle 94">
            <a:extLst>
              <a:ext uri="{FF2B5EF4-FFF2-40B4-BE49-F238E27FC236}">
                <a16:creationId xmlns:a16="http://schemas.microsoft.com/office/drawing/2014/main" id="{69527776-9529-46DC-9314-B7920FAF7123}"/>
              </a:ext>
            </a:extLst>
          </p:cNvPr>
          <p:cNvSpPr/>
          <p:nvPr/>
        </p:nvSpPr>
        <p:spPr bwMode="auto">
          <a:xfrm>
            <a:off x="7101352" y="1562946"/>
            <a:ext cx="926259" cy="417453"/>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400" dirty="0">
                <a:solidFill>
                  <a:srgbClr val="505050"/>
                </a:solidFill>
                <a:latin typeface="Arial" panose="020B0604020202020204" pitchFamily="34" charset="0"/>
                <a:ea typeface="Segoe UI" pitchFamily="34" charset="0"/>
                <a:cs typeface="Arial" panose="020B0604020202020204" pitchFamily="34" charset="0"/>
              </a:rPr>
              <a:t>Beijing</a:t>
            </a:r>
            <a:endParaRPr lang="en-US" sz="2400" dirty="0">
              <a:solidFill>
                <a:srgbClr val="505050"/>
              </a:solidFill>
              <a:latin typeface="Arial" panose="020B0604020202020204" pitchFamily="34" charset="0"/>
              <a:ea typeface="Segoe UI" pitchFamily="34" charset="0"/>
              <a:cs typeface="Arial" panose="020B0604020202020204" pitchFamily="34" charset="0"/>
            </a:endParaRPr>
          </a:p>
        </p:txBody>
      </p:sp>
      <p:sp>
        <p:nvSpPr>
          <p:cNvPr id="96" name="Rectangle 95">
            <a:extLst>
              <a:ext uri="{FF2B5EF4-FFF2-40B4-BE49-F238E27FC236}">
                <a16:creationId xmlns:a16="http://schemas.microsoft.com/office/drawing/2014/main" id="{A239757B-2BD2-454A-8C26-A795540AA842}"/>
              </a:ext>
            </a:extLst>
          </p:cNvPr>
          <p:cNvSpPr/>
          <p:nvPr/>
        </p:nvSpPr>
        <p:spPr bwMode="auto">
          <a:xfrm>
            <a:off x="7253752" y="1715346"/>
            <a:ext cx="926259" cy="417453"/>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100" dirty="0">
                <a:solidFill>
                  <a:srgbClr val="505050"/>
                </a:solidFill>
                <a:latin typeface="Arial" panose="020B0604020202020204" pitchFamily="34" charset="0"/>
                <a:ea typeface="Segoe UI" pitchFamily="34" charset="0"/>
                <a:cs typeface="Arial" panose="020B0604020202020204" pitchFamily="34" charset="0"/>
              </a:rPr>
              <a:t>Shanghai</a:t>
            </a:r>
            <a:endParaRPr lang="en-US" sz="2400" dirty="0">
              <a:solidFill>
                <a:srgbClr val="505050"/>
              </a:solidFill>
              <a:latin typeface="Arial" panose="020B0604020202020204" pitchFamily="34" charset="0"/>
              <a:ea typeface="Segoe UI" pitchFamily="34" charset="0"/>
              <a:cs typeface="Arial" panose="020B0604020202020204" pitchFamily="34" charset="0"/>
            </a:endParaRPr>
          </a:p>
        </p:txBody>
      </p:sp>
      <p:cxnSp>
        <p:nvCxnSpPr>
          <p:cNvPr id="102" name="Straight Connector 101">
            <a:extLst>
              <a:ext uri="{FF2B5EF4-FFF2-40B4-BE49-F238E27FC236}">
                <a16:creationId xmlns:a16="http://schemas.microsoft.com/office/drawing/2014/main" id="{482AF761-138E-47B7-B355-6C0F90BCCE90}"/>
              </a:ext>
            </a:extLst>
          </p:cNvPr>
          <p:cNvCxnSpPr/>
          <p:nvPr/>
        </p:nvCxnSpPr>
        <p:spPr>
          <a:xfrm flipH="1">
            <a:off x="2806431" y="5724159"/>
            <a:ext cx="0" cy="24472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BAEF9467-0260-4DE9-82D4-F527C389C82B}"/>
              </a:ext>
            </a:extLst>
          </p:cNvPr>
          <p:cNvCxnSpPr/>
          <p:nvPr/>
        </p:nvCxnSpPr>
        <p:spPr>
          <a:xfrm flipH="1">
            <a:off x="4924996" y="5738117"/>
            <a:ext cx="0" cy="24472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3519FA7-CF6F-49F7-9E44-0B880214991B}"/>
              </a:ext>
            </a:extLst>
          </p:cNvPr>
          <p:cNvCxnSpPr/>
          <p:nvPr/>
        </p:nvCxnSpPr>
        <p:spPr>
          <a:xfrm flipH="1">
            <a:off x="7273225" y="5749277"/>
            <a:ext cx="0" cy="24472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DF7B1A09-37FD-4E35-BFD2-FFD9E43CED60}"/>
              </a:ext>
            </a:extLst>
          </p:cNvPr>
          <p:cNvCxnSpPr/>
          <p:nvPr/>
        </p:nvCxnSpPr>
        <p:spPr>
          <a:xfrm>
            <a:off x="583623" y="5859079"/>
            <a:ext cx="9190383" cy="0"/>
          </a:xfrm>
          <a:prstGeom prst="straightConnector1">
            <a:avLst/>
          </a:prstGeom>
          <a:ln w="190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22F7C3BE-9F07-4CB5-B98B-35768C409197}"/>
              </a:ext>
            </a:extLst>
          </p:cNvPr>
          <p:cNvSpPr txBox="1"/>
          <p:nvPr/>
        </p:nvSpPr>
        <p:spPr>
          <a:xfrm>
            <a:off x="1129820" y="6453116"/>
            <a:ext cx="1353696" cy="369332"/>
          </a:xfrm>
          <a:prstGeom prst="rect">
            <a:avLst/>
          </a:prstGeom>
          <a:noFill/>
        </p:spPr>
        <p:txBody>
          <a:bodyPr wrap="square" rtlCol="0">
            <a:spAutoFit/>
          </a:bodyPr>
          <a:lstStyle/>
          <a:p>
            <a:pPr defTabSz="914377"/>
            <a:r>
              <a:rPr lang="en-US" dirty="0">
                <a:solidFill>
                  <a:srgbClr val="505050"/>
                </a:solidFill>
                <a:latin typeface="Arial" panose="020B0604020202020204" pitchFamily="34" charset="0"/>
              </a:rPr>
              <a:t>Range 1</a:t>
            </a:r>
          </a:p>
        </p:txBody>
      </p:sp>
      <p:sp>
        <p:nvSpPr>
          <p:cNvPr id="112" name="TextBox 111">
            <a:extLst>
              <a:ext uri="{FF2B5EF4-FFF2-40B4-BE49-F238E27FC236}">
                <a16:creationId xmlns:a16="http://schemas.microsoft.com/office/drawing/2014/main" id="{4C11CD21-D387-430D-8A61-ABD4D2839CEC}"/>
              </a:ext>
            </a:extLst>
          </p:cNvPr>
          <p:cNvSpPr txBox="1"/>
          <p:nvPr/>
        </p:nvSpPr>
        <p:spPr>
          <a:xfrm>
            <a:off x="3375203" y="6486513"/>
            <a:ext cx="1353696" cy="369332"/>
          </a:xfrm>
          <a:prstGeom prst="rect">
            <a:avLst/>
          </a:prstGeom>
          <a:noFill/>
        </p:spPr>
        <p:txBody>
          <a:bodyPr wrap="square" rtlCol="0">
            <a:spAutoFit/>
          </a:bodyPr>
          <a:lstStyle/>
          <a:p>
            <a:pPr defTabSz="914377"/>
            <a:r>
              <a:rPr lang="en-US" dirty="0">
                <a:solidFill>
                  <a:srgbClr val="505050"/>
                </a:solidFill>
                <a:latin typeface="Arial" panose="020B0604020202020204" pitchFamily="34" charset="0"/>
              </a:rPr>
              <a:t>Range 2</a:t>
            </a:r>
          </a:p>
        </p:txBody>
      </p:sp>
      <p:sp>
        <p:nvSpPr>
          <p:cNvPr id="130" name="TextBox 129">
            <a:extLst>
              <a:ext uri="{FF2B5EF4-FFF2-40B4-BE49-F238E27FC236}">
                <a16:creationId xmlns:a16="http://schemas.microsoft.com/office/drawing/2014/main" id="{F33FB095-AD72-45FE-9882-538AF10EC646}"/>
              </a:ext>
            </a:extLst>
          </p:cNvPr>
          <p:cNvSpPr txBox="1"/>
          <p:nvPr/>
        </p:nvSpPr>
        <p:spPr>
          <a:xfrm>
            <a:off x="7881317" y="6426223"/>
            <a:ext cx="1113435" cy="369332"/>
          </a:xfrm>
          <a:prstGeom prst="rect">
            <a:avLst/>
          </a:prstGeom>
          <a:noFill/>
        </p:spPr>
        <p:txBody>
          <a:bodyPr wrap="square" rtlCol="0">
            <a:spAutoFit/>
          </a:bodyPr>
          <a:lstStyle/>
          <a:p>
            <a:pPr defTabSz="914377"/>
            <a:r>
              <a:rPr lang="en-US" dirty="0">
                <a:solidFill>
                  <a:srgbClr val="505050"/>
                </a:solidFill>
                <a:latin typeface="Arial" panose="020B0604020202020204" pitchFamily="34" charset="0"/>
              </a:rPr>
              <a:t>Range X</a:t>
            </a:r>
          </a:p>
        </p:txBody>
      </p:sp>
    </p:spTree>
    <p:extLst>
      <p:ext uri="{BB962C8B-B14F-4D97-AF65-F5344CB8AC3E}">
        <p14:creationId xmlns:p14="http://schemas.microsoft.com/office/powerpoint/2010/main" val="40231083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path" presetSubtype="0" accel="50000" decel="50000" fill="hold" grpId="0" nodeType="clickEffect">
                                  <p:stCondLst>
                                    <p:cond delay="0"/>
                                  </p:stCondLst>
                                  <p:childTnLst>
                                    <p:animMotion origin="layout" path="M -2.70833E-6 -3.33333E-6 L -0.46901 0.28033 " pathEditMode="relative" rAng="0" ptsTypes="AA">
                                      <p:cBhvr>
                                        <p:cTn id="6" dur="2000" fill="hold"/>
                                        <p:tgtEl>
                                          <p:spTgt spid="95"/>
                                        </p:tgtEl>
                                        <p:attrNameLst>
                                          <p:attrName>ppt_x</p:attrName>
                                          <p:attrName>ppt_y</p:attrName>
                                        </p:attrNameLst>
                                      </p:cBhvr>
                                      <p:rCtr x="-23451" y="14005"/>
                                    </p:animMotion>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9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2" nodeType="clickEffect">
                                  <p:stCondLst>
                                    <p:cond delay="0"/>
                                  </p:stCondLst>
                                  <p:childTnLst>
                                    <p:set>
                                      <p:cBhvr>
                                        <p:cTn id="14" dur="1" fill="hold">
                                          <p:stCondLst>
                                            <p:cond delay="0"/>
                                          </p:stCondLst>
                                        </p:cTn>
                                        <p:tgtEl>
                                          <p:spTgt spid="9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9" presetClass="path" presetSubtype="0" accel="50000" decel="50000" fill="hold" grpId="0" nodeType="clickEffect">
                                  <p:stCondLst>
                                    <p:cond delay="0"/>
                                  </p:stCondLst>
                                  <p:childTnLst>
                                    <p:animMotion origin="layout" path="M -2.70833E-6 4.44444E-6 L -0.28346 0.3868 " pathEditMode="relative" rAng="0" ptsTypes="AA">
                                      <p:cBhvr>
                                        <p:cTn id="18" dur="2000" fill="hold"/>
                                        <p:tgtEl>
                                          <p:spTgt spid="96"/>
                                        </p:tgtEl>
                                        <p:attrNameLst>
                                          <p:attrName>ppt_x</p:attrName>
                                          <p:attrName>ppt_y</p:attrName>
                                        </p:attrNameLst>
                                      </p:cBhvr>
                                      <p:rCtr x="-14180" y="19329"/>
                                    </p:animMotion>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9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95" grpId="1" animBg="1"/>
      <p:bldP spid="96" grpId="0" animBg="1"/>
      <p:bldP spid="96" grpId="1" animBg="1"/>
      <p:bldP spid="96" grpId="2"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0F671-8610-49FC-9551-3F03FAA1B36E}"/>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Partitions</a:t>
            </a:r>
          </a:p>
        </p:txBody>
      </p:sp>
      <p:sp>
        <p:nvSpPr>
          <p:cNvPr id="16" name="TextBox 15">
            <a:extLst>
              <a:ext uri="{FF2B5EF4-FFF2-40B4-BE49-F238E27FC236}">
                <a16:creationId xmlns:a16="http://schemas.microsoft.com/office/drawing/2014/main" id="{A179C0E0-A413-4BF5-8616-BBCC4635328D}"/>
              </a:ext>
            </a:extLst>
          </p:cNvPr>
          <p:cNvSpPr txBox="1"/>
          <p:nvPr/>
        </p:nvSpPr>
        <p:spPr>
          <a:xfrm>
            <a:off x="5676287" y="2928030"/>
            <a:ext cx="1440000" cy="794064"/>
          </a:xfrm>
          <a:prstGeom prst="rect">
            <a:avLst/>
          </a:prstGeom>
          <a:noFill/>
        </p:spPr>
        <p:txBody>
          <a:bodyPr wrap="square" lIns="182880" tIns="146304" rIns="182880" bIns="146304" rtlCol="0">
            <a:spAutoFit/>
          </a:bodyPr>
          <a:lstStyle/>
          <a:p>
            <a:pPr defTabSz="914377">
              <a:lnSpc>
                <a:spcPct val="90000"/>
              </a:lnSpc>
              <a:spcAft>
                <a:spcPts val="600"/>
              </a:spcAft>
            </a:pPr>
            <a:r>
              <a:rPr lang="en-US" sz="3600" b="1" dirty="0">
                <a:gradFill>
                  <a:gsLst>
                    <a:gs pos="2917">
                      <a:srgbClr val="505050"/>
                    </a:gs>
                    <a:gs pos="30000">
                      <a:srgbClr val="505050"/>
                    </a:gs>
                  </a:gsLst>
                  <a:lin ang="5400000" scaled="0"/>
                </a:gradFill>
                <a:latin typeface="Arial" panose="020B0604020202020204" pitchFamily="34" charset="0"/>
              </a:rPr>
              <a:t>….</a:t>
            </a:r>
          </a:p>
        </p:txBody>
      </p:sp>
      <p:sp>
        <p:nvSpPr>
          <p:cNvPr id="43" name="TextBox 42">
            <a:extLst>
              <a:ext uri="{FF2B5EF4-FFF2-40B4-BE49-F238E27FC236}">
                <a16:creationId xmlns:a16="http://schemas.microsoft.com/office/drawing/2014/main" id="{50D33BB8-F271-445C-B8F5-2C849233A5BD}"/>
              </a:ext>
            </a:extLst>
          </p:cNvPr>
          <p:cNvSpPr txBox="1"/>
          <p:nvPr/>
        </p:nvSpPr>
        <p:spPr>
          <a:xfrm>
            <a:off x="4230837" y="1558028"/>
            <a:ext cx="2470977" cy="627865"/>
          </a:xfrm>
          <a:prstGeom prst="rect">
            <a:avLst/>
          </a:prstGeom>
          <a:solidFill>
            <a:schemeClr val="bg1">
              <a:lumMod val="95000"/>
            </a:schemeClr>
          </a:solid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prstClr val="white"/>
                </a:solidFill>
                <a:effectLst/>
                <a:uLnTx/>
                <a:uFillTx/>
                <a:cs typeface="Segoe UI Light"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14377">
              <a:defRPr/>
            </a:pPr>
            <a:r>
              <a:rPr lang="en-US" sz="1800" dirty="0">
                <a:solidFill>
                  <a:srgbClr val="0078D7"/>
                </a:solidFill>
                <a:latin typeface="Arial" panose="020B0604020202020204" pitchFamily="34" charset="0"/>
                <a:cs typeface="Arial" panose="020B0604020202020204" pitchFamily="34" charset="0"/>
              </a:rPr>
              <a:t>hash(City ID)</a:t>
            </a:r>
          </a:p>
        </p:txBody>
      </p:sp>
      <p:cxnSp>
        <p:nvCxnSpPr>
          <p:cNvPr id="45" name="Straight Arrow Connector 44">
            <a:extLst>
              <a:ext uri="{FF2B5EF4-FFF2-40B4-BE49-F238E27FC236}">
                <a16:creationId xmlns:a16="http://schemas.microsoft.com/office/drawing/2014/main" id="{3358DD02-9AAA-4863-B736-86D0CF38F58C}"/>
              </a:ext>
            </a:extLst>
          </p:cNvPr>
          <p:cNvCxnSpPr>
            <a:cxnSpLocks/>
          </p:cNvCxnSpPr>
          <p:nvPr/>
        </p:nvCxnSpPr>
        <p:spPr>
          <a:xfrm>
            <a:off x="4737585" y="2236369"/>
            <a:ext cx="0" cy="392859"/>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E56AEDA-43E1-40FE-9377-2A3C9093BC70}"/>
              </a:ext>
            </a:extLst>
          </p:cNvPr>
          <p:cNvCxnSpPr>
            <a:cxnSpLocks/>
          </p:cNvCxnSpPr>
          <p:nvPr/>
        </p:nvCxnSpPr>
        <p:spPr>
          <a:xfrm>
            <a:off x="6680599" y="2192357"/>
            <a:ext cx="1808764" cy="454219"/>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88F15C9C-0BDC-4158-A37E-6B3197425134}"/>
              </a:ext>
            </a:extLst>
          </p:cNvPr>
          <p:cNvGrpSpPr/>
          <p:nvPr/>
        </p:nvGrpSpPr>
        <p:grpSpPr>
          <a:xfrm>
            <a:off x="834820" y="2195347"/>
            <a:ext cx="3500488" cy="3506023"/>
            <a:chOff x="1966391" y="2712977"/>
            <a:chExt cx="3500488" cy="3506023"/>
          </a:xfrm>
        </p:grpSpPr>
        <p:grpSp>
          <p:nvGrpSpPr>
            <p:cNvPr id="24" name="Group 23">
              <a:extLst>
                <a:ext uri="{FF2B5EF4-FFF2-40B4-BE49-F238E27FC236}">
                  <a16:creationId xmlns:a16="http://schemas.microsoft.com/office/drawing/2014/main" id="{3F95D264-AF11-48B3-B841-4A1099841FFC}"/>
                </a:ext>
              </a:extLst>
            </p:cNvPr>
            <p:cNvGrpSpPr/>
            <p:nvPr/>
          </p:nvGrpSpPr>
          <p:grpSpPr>
            <a:xfrm>
              <a:off x="2143610" y="4101695"/>
              <a:ext cx="1159601" cy="580317"/>
              <a:chOff x="7919988" y="2744429"/>
              <a:chExt cx="1159601" cy="580317"/>
            </a:xfrm>
            <a:solidFill>
              <a:schemeClr val="bg1">
                <a:lumMod val="95000"/>
              </a:schemeClr>
            </a:solidFill>
          </p:grpSpPr>
          <p:sp>
            <p:nvSpPr>
              <p:cNvPr id="25" name="Rectangle 24">
                <a:extLst>
                  <a:ext uri="{FF2B5EF4-FFF2-40B4-BE49-F238E27FC236}">
                    <a16:creationId xmlns:a16="http://schemas.microsoft.com/office/drawing/2014/main" id="{7AFC51A2-2812-44CD-9401-69CF6C611B3C}"/>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6" name="Rectangle 25">
                <a:extLst>
                  <a:ext uri="{FF2B5EF4-FFF2-40B4-BE49-F238E27FC236}">
                    <a16:creationId xmlns:a16="http://schemas.microsoft.com/office/drawing/2014/main" id="{93066876-CFEF-4D73-AB92-9238778513F4}"/>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7" name="Rectangle 26">
                <a:extLst>
                  <a:ext uri="{FF2B5EF4-FFF2-40B4-BE49-F238E27FC236}">
                    <a16:creationId xmlns:a16="http://schemas.microsoft.com/office/drawing/2014/main" id="{40961E76-DF81-43ED-B8AE-DBB804C6B41D}"/>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400" dirty="0">
                    <a:solidFill>
                      <a:srgbClr val="505050"/>
                    </a:solidFill>
                    <a:latin typeface="Arial" panose="020B0604020202020204" pitchFamily="34" charset="0"/>
                    <a:ea typeface="Segoe UI" pitchFamily="34" charset="0"/>
                    <a:cs typeface="Arial" panose="020B0604020202020204" pitchFamily="34" charset="0"/>
                  </a:rPr>
                  <a:t>Beijing</a:t>
                </a:r>
                <a:endParaRPr lang="en-US" sz="2400" dirty="0">
                  <a:solidFill>
                    <a:srgbClr val="505050"/>
                  </a:solidFill>
                  <a:latin typeface="Arial" panose="020B0604020202020204" pitchFamily="34" charset="0"/>
                  <a:ea typeface="Segoe UI" pitchFamily="34" charset="0"/>
                  <a:cs typeface="Arial" panose="020B0604020202020204" pitchFamily="34" charset="0"/>
                </a:endParaRPr>
              </a:p>
            </p:txBody>
          </p:sp>
        </p:grpSp>
        <p:cxnSp>
          <p:nvCxnSpPr>
            <p:cNvPr id="44" name="Straight Arrow Connector 43">
              <a:extLst>
                <a:ext uri="{FF2B5EF4-FFF2-40B4-BE49-F238E27FC236}">
                  <a16:creationId xmlns:a16="http://schemas.microsoft.com/office/drawing/2014/main" id="{08F86D59-D7D2-47EF-BD0B-FA5E7814D872}"/>
                </a:ext>
              </a:extLst>
            </p:cNvPr>
            <p:cNvCxnSpPr>
              <a:cxnSpLocks/>
            </p:cNvCxnSpPr>
            <p:nvPr/>
          </p:nvCxnSpPr>
          <p:spPr>
            <a:xfrm flipH="1">
              <a:off x="3182457" y="2712977"/>
              <a:ext cx="2284422" cy="390754"/>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F7321A78-7933-478D-AC81-F0E7E76EB88D}"/>
                </a:ext>
              </a:extLst>
            </p:cNvPr>
            <p:cNvSpPr/>
            <p:nvPr/>
          </p:nvSpPr>
          <p:spPr bwMode="auto">
            <a:xfrm>
              <a:off x="2115863" y="4821680"/>
              <a:ext cx="1156828" cy="41745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600" dirty="0">
                  <a:solidFill>
                    <a:srgbClr val="505050"/>
                  </a:solidFill>
                  <a:latin typeface="Arial" panose="020B0604020202020204" pitchFamily="34" charset="0"/>
                  <a:ea typeface="Segoe UI" pitchFamily="34" charset="0"/>
                  <a:cs typeface="Arial" panose="020B0604020202020204" pitchFamily="34" charset="0"/>
                </a:rPr>
                <a:t>Seattle</a:t>
              </a:r>
              <a:endParaRPr lang="en-US" dirty="0">
                <a:solidFill>
                  <a:srgbClr val="505050"/>
                </a:solidFill>
                <a:latin typeface="Arial" panose="020B0604020202020204" pitchFamily="34" charset="0"/>
                <a:ea typeface="Segoe UI" pitchFamily="34" charset="0"/>
                <a:cs typeface="Arial" panose="020B0604020202020204" pitchFamily="34" charset="0"/>
              </a:endParaRPr>
            </a:p>
          </p:txBody>
        </p:sp>
        <p:grpSp>
          <p:nvGrpSpPr>
            <p:cNvPr id="81" name="Group 80">
              <a:extLst>
                <a:ext uri="{FF2B5EF4-FFF2-40B4-BE49-F238E27FC236}">
                  <a16:creationId xmlns:a16="http://schemas.microsoft.com/office/drawing/2014/main" id="{55DE3930-B5AB-4744-B1B4-CB731B4B8EB8}"/>
                </a:ext>
              </a:extLst>
            </p:cNvPr>
            <p:cNvGrpSpPr/>
            <p:nvPr/>
          </p:nvGrpSpPr>
          <p:grpSpPr>
            <a:xfrm>
              <a:off x="2389347" y="3419793"/>
              <a:ext cx="745007" cy="417453"/>
              <a:chOff x="1275510" y="6072184"/>
              <a:chExt cx="508602" cy="456278"/>
            </a:xfrm>
          </p:grpSpPr>
          <p:grpSp>
            <p:nvGrpSpPr>
              <p:cNvPr id="82" name="Group 81">
                <a:extLst>
                  <a:ext uri="{FF2B5EF4-FFF2-40B4-BE49-F238E27FC236}">
                    <a16:creationId xmlns:a16="http://schemas.microsoft.com/office/drawing/2014/main" id="{3971ECBA-337B-46C8-88E4-E80CD07268BD}"/>
                  </a:ext>
                </a:extLst>
              </p:cNvPr>
              <p:cNvGrpSpPr/>
              <p:nvPr/>
            </p:nvGrpSpPr>
            <p:grpSpPr>
              <a:xfrm>
                <a:off x="1275510" y="6224570"/>
                <a:ext cx="508602" cy="151498"/>
                <a:chOff x="551886" y="4945335"/>
                <a:chExt cx="508602" cy="151498"/>
              </a:xfrm>
            </p:grpSpPr>
            <p:sp>
              <p:nvSpPr>
                <p:cNvPr id="91" name="Rectangle 90">
                  <a:extLst>
                    <a:ext uri="{FF2B5EF4-FFF2-40B4-BE49-F238E27FC236}">
                      <a16:creationId xmlns:a16="http://schemas.microsoft.com/office/drawing/2014/main" id="{A87F235D-D0D2-4E48-9F2C-0ABA5E7D961C}"/>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92" name="Oval 91">
                  <a:extLst>
                    <a:ext uri="{FF2B5EF4-FFF2-40B4-BE49-F238E27FC236}">
                      <a16:creationId xmlns:a16="http://schemas.microsoft.com/office/drawing/2014/main" id="{5C6802B3-E9E2-4401-B5B0-54383D768D99}"/>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93" name="Straight Connector 92">
                  <a:extLst>
                    <a:ext uri="{FF2B5EF4-FFF2-40B4-BE49-F238E27FC236}">
                      <a16:creationId xmlns:a16="http://schemas.microsoft.com/office/drawing/2014/main" id="{290397D7-3AF6-4AF6-9A42-BB85CBD3CCAB}"/>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3" name="Group 82">
                <a:extLst>
                  <a:ext uri="{FF2B5EF4-FFF2-40B4-BE49-F238E27FC236}">
                    <a16:creationId xmlns:a16="http://schemas.microsoft.com/office/drawing/2014/main" id="{9DDC9521-6DC8-4EBD-AA61-F52FF02458FC}"/>
                  </a:ext>
                </a:extLst>
              </p:cNvPr>
              <p:cNvGrpSpPr/>
              <p:nvPr/>
            </p:nvGrpSpPr>
            <p:grpSpPr>
              <a:xfrm>
                <a:off x="1275510" y="6376964"/>
                <a:ext cx="508602" cy="151498"/>
                <a:chOff x="551886" y="4945335"/>
                <a:chExt cx="508602" cy="151498"/>
              </a:xfrm>
            </p:grpSpPr>
            <p:sp>
              <p:nvSpPr>
                <p:cNvPr id="88" name="Rectangle 87">
                  <a:extLst>
                    <a:ext uri="{FF2B5EF4-FFF2-40B4-BE49-F238E27FC236}">
                      <a16:creationId xmlns:a16="http://schemas.microsoft.com/office/drawing/2014/main" id="{22743E03-21AC-4A8D-BF0B-09AF53D8B828}"/>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89" name="Oval 88">
                  <a:extLst>
                    <a:ext uri="{FF2B5EF4-FFF2-40B4-BE49-F238E27FC236}">
                      <a16:creationId xmlns:a16="http://schemas.microsoft.com/office/drawing/2014/main" id="{1A7DA3D3-DAC9-4F41-9DF7-8F14976DA288}"/>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90" name="Straight Connector 89">
                  <a:extLst>
                    <a:ext uri="{FF2B5EF4-FFF2-40B4-BE49-F238E27FC236}">
                      <a16:creationId xmlns:a16="http://schemas.microsoft.com/office/drawing/2014/main" id="{BC59248C-8D53-4FC1-AD4E-9C40A2B5CD21}"/>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a16="http://schemas.microsoft.com/office/drawing/2014/main" id="{50BDC987-C3FD-4054-A448-0805B7ED99A8}"/>
                  </a:ext>
                </a:extLst>
              </p:cNvPr>
              <p:cNvGrpSpPr/>
              <p:nvPr/>
            </p:nvGrpSpPr>
            <p:grpSpPr>
              <a:xfrm>
                <a:off x="1275510" y="6072184"/>
                <a:ext cx="508602" cy="151498"/>
                <a:chOff x="551886" y="4945335"/>
                <a:chExt cx="508602" cy="151498"/>
              </a:xfrm>
            </p:grpSpPr>
            <p:sp>
              <p:nvSpPr>
                <p:cNvPr id="85" name="Rectangle 84">
                  <a:extLst>
                    <a:ext uri="{FF2B5EF4-FFF2-40B4-BE49-F238E27FC236}">
                      <a16:creationId xmlns:a16="http://schemas.microsoft.com/office/drawing/2014/main" id="{44B40457-217E-4841-BEB7-2D675701E201}"/>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86" name="Oval 85">
                  <a:extLst>
                    <a:ext uri="{FF2B5EF4-FFF2-40B4-BE49-F238E27FC236}">
                      <a16:creationId xmlns:a16="http://schemas.microsoft.com/office/drawing/2014/main" id="{796ECC00-E4BF-45E0-A5CD-1FF6CA0B2D21}"/>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87" name="Straight Connector 86">
                  <a:extLst>
                    <a:ext uri="{FF2B5EF4-FFF2-40B4-BE49-F238E27FC236}">
                      <a16:creationId xmlns:a16="http://schemas.microsoft.com/office/drawing/2014/main" id="{F16BFE50-1139-4A63-B137-F91B37E4B127}"/>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94" name="Rectangle 93">
              <a:extLst>
                <a:ext uri="{FF2B5EF4-FFF2-40B4-BE49-F238E27FC236}">
                  <a16:creationId xmlns:a16="http://schemas.microsoft.com/office/drawing/2014/main" id="{81D89388-3850-4B1D-872D-8C306C84EF50}"/>
                </a:ext>
              </a:extLst>
            </p:cNvPr>
            <p:cNvSpPr/>
            <p:nvPr/>
          </p:nvSpPr>
          <p:spPr bwMode="auto">
            <a:xfrm>
              <a:off x="1966391" y="3233909"/>
              <a:ext cx="1674951" cy="2985091"/>
            </a:xfrm>
            <a:prstGeom prst="rect">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nvGrpSpPr>
            <p:cNvPr id="97" name="Group 96">
              <a:extLst>
                <a:ext uri="{FF2B5EF4-FFF2-40B4-BE49-F238E27FC236}">
                  <a16:creationId xmlns:a16="http://schemas.microsoft.com/office/drawing/2014/main" id="{0B9B94B2-E7D9-4E1C-B804-DAC5E43FDADC}"/>
                </a:ext>
              </a:extLst>
            </p:cNvPr>
            <p:cNvGrpSpPr/>
            <p:nvPr/>
          </p:nvGrpSpPr>
          <p:grpSpPr>
            <a:xfrm>
              <a:off x="2113090" y="5352625"/>
              <a:ext cx="1159601" cy="580317"/>
              <a:chOff x="7919988" y="2744429"/>
              <a:chExt cx="1159601" cy="580317"/>
            </a:xfrm>
            <a:solidFill>
              <a:schemeClr val="bg1">
                <a:lumMod val="95000"/>
              </a:schemeClr>
            </a:solidFill>
          </p:grpSpPr>
          <p:sp>
            <p:nvSpPr>
              <p:cNvPr id="98" name="Rectangle 97">
                <a:extLst>
                  <a:ext uri="{FF2B5EF4-FFF2-40B4-BE49-F238E27FC236}">
                    <a16:creationId xmlns:a16="http://schemas.microsoft.com/office/drawing/2014/main" id="{DC072B55-1F89-43E0-AC45-818D088AE2AD}"/>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99" name="Rectangle 98">
                <a:extLst>
                  <a:ext uri="{FF2B5EF4-FFF2-40B4-BE49-F238E27FC236}">
                    <a16:creationId xmlns:a16="http://schemas.microsoft.com/office/drawing/2014/main" id="{A5E41779-318B-4C1E-9A7A-597F2497C55B}"/>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00" name="Rectangle 99">
                <a:extLst>
                  <a:ext uri="{FF2B5EF4-FFF2-40B4-BE49-F238E27FC236}">
                    <a16:creationId xmlns:a16="http://schemas.microsoft.com/office/drawing/2014/main" id="{12F8BD4E-7D41-4FFD-BAAA-820F3181EC12}"/>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600" dirty="0">
                    <a:solidFill>
                      <a:srgbClr val="505050"/>
                    </a:solidFill>
                    <a:latin typeface="Arial" panose="020B0604020202020204" pitchFamily="34" charset="0"/>
                    <a:ea typeface="Segoe UI" pitchFamily="34" charset="0"/>
                    <a:cs typeface="Arial" panose="020B0604020202020204" pitchFamily="34" charset="0"/>
                  </a:rPr>
                  <a:t>Paris</a:t>
                </a:r>
              </a:p>
            </p:txBody>
          </p:sp>
        </p:grpSp>
      </p:grpSp>
      <p:sp>
        <p:nvSpPr>
          <p:cNvPr id="101" name="TextBox 100">
            <a:extLst>
              <a:ext uri="{FF2B5EF4-FFF2-40B4-BE49-F238E27FC236}">
                <a16:creationId xmlns:a16="http://schemas.microsoft.com/office/drawing/2014/main" id="{1A95B62E-D260-4996-9930-25FB850FDFCD}"/>
              </a:ext>
            </a:extLst>
          </p:cNvPr>
          <p:cNvSpPr txBox="1"/>
          <p:nvPr/>
        </p:nvSpPr>
        <p:spPr>
          <a:xfrm>
            <a:off x="6775494" y="1505622"/>
            <a:ext cx="5427876" cy="627864"/>
          </a:xfrm>
          <a:prstGeom prst="rect">
            <a:avLst/>
          </a:prstGeom>
          <a:noFill/>
        </p:spPr>
        <p:txBody>
          <a:bodyPr wrap="square" lIns="182880" tIns="146304" rIns="182880" bIns="146304" rtlCol="0">
            <a:spAutoFit/>
          </a:bodyPr>
          <a:lstStyle/>
          <a:p>
            <a:pPr defTabSz="914377">
              <a:lnSpc>
                <a:spcPct val="90000"/>
              </a:lnSpc>
              <a:spcAft>
                <a:spcPts val="600"/>
              </a:spcAft>
            </a:pPr>
            <a:r>
              <a:rPr lang="en-US" sz="2400" dirty="0">
                <a:gradFill>
                  <a:gsLst>
                    <a:gs pos="2917">
                      <a:srgbClr val="505050"/>
                    </a:gs>
                    <a:gs pos="30000">
                      <a:srgbClr val="505050"/>
                    </a:gs>
                  </a:gsLst>
                  <a:lin ang="5400000" scaled="0"/>
                </a:gradFill>
                <a:latin typeface="Arial" panose="020B0604020202020204" pitchFamily="34" charset="0"/>
              </a:rPr>
              <a:t>Automatically split when close to full</a:t>
            </a:r>
          </a:p>
        </p:txBody>
      </p:sp>
      <p:grpSp>
        <p:nvGrpSpPr>
          <p:cNvPr id="103" name="Group 102">
            <a:extLst>
              <a:ext uri="{FF2B5EF4-FFF2-40B4-BE49-F238E27FC236}">
                <a16:creationId xmlns:a16="http://schemas.microsoft.com/office/drawing/2014/main" id="{EBCF7A23-4BE7-41EB-9430-9BC41E4ECFB9}"/>
              </a:ext>
            </a:extLst>
          </p:cNvPr>
          <p:cNvGrpSpPr/>
          <p:nvPr/>
        </p:nvGrpSpPr>
        <p:grpSpPr>
          <a:xfrm>
            <a:off x="3400766" y="2733037"/>
            <a:ext cx="1674951" cy="2985091"/>
            <a:chOff x="1966391" y="3233909"/>
            <a:chExt cx="1674951" cy="2985091"/>
          </a:xfrm>
        </p:grpSpPr>
        <p:grpSp>
          <p:nvGrpSpPr>
            <p:cNvPr id="104" name="Group 103">
              <a:extLst>
                <a:ext uri="{FF2B5EF4-FFF2-40B4-BE49-F238E27FC236}">
                  <a16:creationId xmlns:a16="http://schemas.microsoft.com/office/drawing/2014/main" id="{6BD54536-01ED-4B06-A317-F57E8F2CEAFB}"/>
                </a:ext>
              </a:extLst>
            </p:cNvPr>
            <p:cNvGrpSpPr/>
            <p:nvPr/>
          </p:nvGrpSpPr>
          <p:grpSpPr>
            <a:xfrm>
              <a:off x="2143610" y="4101695"/>
              <a:ext cx="1159601" cy="580317"/>
              <a:chOff x="7919988" y="2744429"/>
              <a:chExt cx="1159601" cy="580317"/>
            </a:xfrm>
            <a:solidFill>
              <a:schemeClr val="bg1">
                <a:lumMod val="95000"/>
              </a:schemeClr>
            </a:solidFill>
          </p:grpSpPr>
          <p:sp>
            <p:nvSpPr>
              <p:cNvPr id="125" name="Rectangle 124">
                <a:extLst>
                  <a:ext uri="{FF2B5EF4-FFF2-40B4-BE49-F238E27FC236}">
                    <a16:creationId xmlns:a16="http://schemas.microsoft.com/office/drawing/2014/main" id="{348B627B-0BCE-4F26-9F06-25ADC3FC5091}"/>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26" name="Rectangle 125">
                <a:extLst>
                  <a:ext uri="{FF2B5EF4-FFF2-40B4-BE49-F238E27FC236}">
                    <a16:creationId xmlns:a16="http://schemas.microsoft.com/office/drawing/2014/main" id="{AC635BCF-1155-4E32-9390-25A3C3551DEF}"/>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27" name="Rectangle 126">
                <a:extLst>
                  <a:ext uri="{FF2B5EF4-FFF2-40B4-BE49-F238E27FC236}">
                    <a16:creationId xmlns:a16="http://schemas.microsoft.com/office/drawing/2014/main" id="{182101B0-0B4B-4019-BC07-FD0BDC9C02F9}"/>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051" dirty="0">
                    <a:solidFill>
                      <a:srgbClr val="505050"/>
                    </a:solidFill>
                    <a:latin typeface="Arial" panose="020B0604020202020204" pitchFamily="34" charset="0"/>
                    <a:ea typeface="Segoe UI" pitchFamily="34" charset="0"/>
                    <a:cs typeface="Arial" panose="020B0604020202020204" pitchFamily="34" charset="0"/>
                  </a:rPr>
                  <a:t>Redmond</a:t>
                </a:r>
                <a:endParaRPr lang="en-US" sz="2400" dirty="0">
                  <a:solidFill>
                    <a:srgbClr val="505050"/>
                  </a:solidFill>
                  <a:latin typeface="Arial" panose="020B0604020202020204" pitchFamily="34" charset="0"/>
                  <a:ea typeface="Segoe UI" pitchFamily="34" charset="0"/>
                  <a:cs typeface="Arial" panose="020B0604020202020204" pitchFamily="34" charset="0"/>
                </a:endParaRPr>
              </a:p>
            </p:txBody>
          </p:sp>
        </p:grpSp>
        <p:sp>
          <p:nvSpPr>
            <p:cNvPr id="106" name="Rectangle 105">
              <a:extLst>
                <a:ext uri="{FF2B5EF4-FFF2-40B4-BE49-F238E27FC236}">
                  <a16:creationId xmlns:a16="http://schemas.microsoft.com/office/drawing/2014/main" id="{B0497721-2F4A-4147-BAC4-951183874E30}"/>
                </a:ext>
              </a:extLst>
            </p:cNvPr>
            <p:cNvSpPr/>
            <p:nvPr/>
          </p:nvSpPr>
          <p:spPr bwMode="auto">
            <a:xfrm>
              <a:off x="2115863" y="4821680"/>
              <a:ext cx="1156828" cy="41745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400" dirty="0">
                  <a:solidFill>
                    <a:srgbClr val="505050"/>
                  </a:solidFill>
                  <a:latin typeface="Arial" panose="020B0604020202020204" pitchFamily="34" charset="0"/>
                  <a:ea typeface="Segoe UI" pitchFamily="34" charset="0"/>
                  <a:cs typeface="Arial" panose="020B0604020202020204" pitchFamily="34" charset="0"/>
                </a:rPr>
                <a:t>Shanghai</a:t>
              </a:r>
            </a:p>
          </p:txBody>
        </p:sp>
        <p:grpSp>
          <p:nvGrpSpPr>
            <p:cNvPr id="107" name="Group 106">
              <a:extLst>
                <a:ext uri="{FF2B5EF4-FFF2-40B4-BE49-F238E27FC236}">
                  <a16:creationId xmlns:a16="http://schemas.microsoft.com/office/drawing/2014/main" id="{FAE7CB91-FFE1-4F98-B496-2E4102CB181D}"/>
                </a:ext>
              </a:extLst>
            </p:cNvPr>
            <p:cNvGrpSpPr/>
            <p:nvPr/>
          </p:nvGrpSpPr>
          <p:grpSpPr>
            <a:xfrm>
              <a:off x="2389347" y="3419793"/>
              <a:ext cx="745007" cy="417453"/>
              <a:chOff x="1275510" y="6072184"/>
              <a:chExt cx="508602" cy="456278"/>
            </a:xfrm>
          </p:grpSpPr>
          <p:grpSp>
            <p:nvGrpSpPr>
              <p:cNvPr id="113" name="Group 112">
                <a:extLst>
                  <a:ext uri="{FF2B5EF4-FFF2-40B4-BE49-F238E27FC236}">
                    <a16:creationId xmlns:a16="http://schemas.microsoft.com/office/drawing/2014/main" id="{D1493A29-9BFA-4928-859F-6CA204292CF3}"/>
                  </a:ext>
                </a:extLst>
              </p:cNvPr>
              <p:cNvGrpSpPr/>
              <p:nvPr/>
            </p:nvGrpSpPr>
            <p:grpSpPr>
              <a:xfrm>
                <a:off x="1275510" y="6224570"/>
                <a:ext cx="508602" cy="151498"/>
                <a:chOff x="551886" y="4945335"/>
                <a:chExt cx="508602" cy="151498"/>
              </a:xfrm>
            </p:grpSpPr>
            <p:sp>
              <p:nvSpPr>
                <p:cNvPr id="122" name="Rectangle 121">
                  <a:extLst>
                    <a:ext uri="{FF2B5EF4-FFF2-40B4-BE49-F238E27FC236}">
                      <a16:creationId xmlns:a16="http://schemas.microsoft.com/office/drawing/2014/main" id="{B2E28BCC-8347-485E-8009-EACF16DE9366}"/>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23" name="Oval 122">
                  <a:extLst>
                    <a:ext uri="{FF2B5EF4-FFF2-40B4-BE49-F238E27FC236}">
                      <a16:creationId xmlns:a16="http://schemas.microsoft.com/office/drawing/2014/main" id="{3B5DD0AD-DE01-4DEA-8304-BA2B5DE2F815}"/>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124" name="Straight Connector 123">
                  <a:extLst>
                    <a:ext uri="{FF2B5EF4-FFF2-40B4-BE49-F238E27FC236}">
                      <a16:creationId xmlns:a16="http://schemas.microsoft.com/office/drawing/2014/main" id="{0280BC61-B152-446D-8A87-C068C83C3FCF}"/>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4" name="Group 113">
                <a:extLst>
                  <a:ext uri="{FF2B5EF4-FFF2-40B4-BE49-F238E27FC236}">
                    <a16:creationId xmlns:a16="http://schemas.microsoft.com/office/drawing/2014/main" id="{4EBDD7A4-A6BD-4004-93C7-5DEE02520C9D}"/>
                  </a:ext>
                </a:extLst>
              </p:cNvPr>
              <p:cNvGrpSpPr/>
              <p:nvPr/>
            </p:nvGrpSpPr>
            <p:grpSpPr>
              <a:xfrm>
                <a:off x="1275510" y="6376964"/>
                <a:ext cx="508602" cy="151498"/>
                <a:chOff x="551886" y="4945335"/>
                <a:chExt cx="508602" cy="151498"/>
              </a:xfrm>
            </p:grpSpPr>
            <p:sp>
              <p:nvSpPr>
                <p:cNvPr id="119" name="Rectangle 118">
                  <a:extLst>
                    <a:ext uri="{FF2B5EF4-FFF2-40B4-BE49-F238E27FC236}">
                      <a16:creationId xmlns:a16="http://schemas.microsoft.com/office/drawing/2014/main" id="{7BA36D3C-0010-4AA0-930B-ACEA46793AB7}"/>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20" name="Oval 119">
                  <a:extLst>
                    <a:ext uri="{FF2B5EF4-FFF2-40B4-BE49-F238E27FC236}">
                      <a16:creationId xmlns:a16="http://schemas.microsoft.com/office/drawing/2014/main" id="{0360F9EB-1617-48D7-ACE0-94D0F6575DA5}"/>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121" name="Straight Connector 120">
                  <a:extLst>
                    <a:ext uri="{FF2B5EF4-FFF2-40B4-BE49-F238E27FC236}">
                      <a16:creationId xmlns:a16="http://schemas.microsoft.com/office/drawing/2014/main" id="{2DED7475-A458-49F0-9D3D-C0C3449BA8E4}"/>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5" name="Group 114">
                <a:extLst>
                  <a:ext uri="{FF2B5EF4-FFF2-40B4-BE49-F238E27FC236}">
                    <a16:creationId xmlns:a16="http://schemas.microsoft.com/office/drawing/2014/main" id="{0FD75FB2-6399-4332-AEFB-184B139250A3}"/>
                  </a:ext>
                </a:extLst>
              </p:cNvPr>
              <p:cNvGrpSpPr/>
              <p:nvPr/>
            </p:nvGrpSpPr>
            <p:grpSpPr>
              <a:xfrm>
                <a:off x="1275510" y="6072184"/>
                <a:ext cx="508602" cy="151498"/>
                <a:chOff x="551886" y="4945335"/>
                <a:chExt cx="508602" cy="151498"/>
              </a:xfrm>
            </p:grpSpPr>
            <p:sp>
              <p:nvSpPr>
                <p:cNvPr id="116" name="Rectangle 115">
                  <a:extLst>
                    <a:ext uri="{FF2B5EF4-FFF2-40B4-BE49-F238E27FC236}">
                      <a16:creationId xmlns:a16="http://schemas.microsoft.com/office/drawing/2014/main" id="{CB18BF9C-07D7-445A-A02E-04057C3CF54B}"/>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17" name="Oval 116">
                  <a:extLst>
                    <a:ext uri="{FF2B5EF4-FFF2-40B4-BE49-F238E27FC236}">
                      <a16:creationId xmlns:a16="http://schemas.microsoft.com/office/drawing/2014/main" id="{14048F16-7800-4264-B6E8-9D18DF2A1E5F}"/>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118" name="Straight Connector 117">
                  <a:extLst>
                    <a:ext uri="{FF2B5EF4-FFF2-40B4-BE49-F238E27FC236}">
                      <a16:creationId xmlns:a16="http://schemas.microsoft.com/office/drawing/2014/main" id="{704E343B-A983-41BD-BAC2-619616D5DB0C}"/>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108" name="Rectangle 107">
              <a:extLst>
                <a:ext uri="{FF2B5EF4-FFF2-40B4-BE49-F238E27FC236}">
                  <a16:creationId xmlns:a16="http://schemas.microsoft.com/office/drawing/2014/main" id="{1CBB280C-E3A9-48F7-BF8F-8011D917B0D8}"/>
                </a:ext>
              </a:extLst>
            </p:cNvPr>
            <p:cNvSpPr/>
            <p:nvPr/>
          </p:nvSpPr>
          <p:spPr bwMode="auto">
            <a:xfrm>
              <a:off x="1966391" y="3233909"/>
              <a:ext cx="1674951" cy="2985091"/>
            </a:xfrm>
            <a:prstGeom prst="rect">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nvGrpSpPr>
          <p:cNvPr id="170" name="Group 169">
            <a:extLst>
              <a:ext uri="{FF2B5EF4-FFF2-40B4-BE49-F238E27FC236}">
                <a16:creationId xmlns:a16="http://schemas.microsoft.com/office/drawing/2014/main" id="{E12BA47E-DF7D-4193-95B2-644DAE5BC93D}"/>
              </a:ext>
            </a:extLst>
          </p:cNvPr>
          <p:cNvGrpSpPr/>
          <p:nvPr/>
        </p:nvGrpSpPr>
        <p:grpSpPr>
          <a:xfrm>
            <a:off x="7391050" y="2733037"/>
            <a:ext cx="1674951" cy="2985091"/>
            <a:chOff x="9328755" y="3250668"/>
            <a:chExt cx="1674951" cy="2985091"/>
          </a:xfrm>
        </p:grpSpPr>
        <p:grpSp>
          <p:nvGrpSpPr>
            <p:cNvPr id="128" name="Group 127">
              <a:extLst>
                <a:ext uri="{FF2B5EF4-FFF2-40B4-BE49-F238E27FC236}">
                  <a16:creationId xmlns:a16="http://schemas.microsoft.com/office/drawing/2014/main" id="{B3103BED-7286-4A24-9CDD-8CB670B6ADD1}"/>
                </a:ext>
              </a:extLst>
            </p:cNvPr>
            <p:cNvGrpSpPr/>
            <p:nvPr/>
          </p:nvGrpSpPr>
          <p:grpSpPr>
            <a:xfrm>
              <a:off x="9328755" y="3250668"/>
              <a:ext cx="1674951" cy="2985091"/>
              <a:chOff x="1966391" y="3233909"/>
              <a:chExt cx="1674951" cy="2985091"/>
            </a:xfrm>
          </p:grpSpPr>
          <p:grpSp>
            <p:nvGrpSpPr>
              <p:cNvPr id="129" name="Group 128">
                <a:extLst>
                  <a:ext uri="{FF2B5EF4-FFF2-40B4-BE49-F238E27FC236}">
                    <a16:creationId xmlns:a16="http://schemas.microsoft.com/office/drawing/2014/main" id="{14C8B557-A506-475D-BD72-9D8D72E4E5EC}"/>
                  </a:ext>
                </a:extLst>
              </p:cNvPr>
              <p:cNvGrpSpPr/>
              <p:nvPr/>
            </p:nvGrpSpPr>
            <p:grpSpPr>
              <a:xfrm>
                <a:off x="2143610" y="4101695"/>
                <a:ext cx="1159601" cy="580317"/>
                <a:chOff x="7919988" y="2744429"/>
                <a:chExt cx="1159601" cy="580317"/>
              </a:xfrm>
              <a:solidFill>
                <a:schemeClr val="bg1">
                  <a:lumMod val="95000"/>
                </a:schemeClr>
              </a:solidFill>
            </p:grpSpPr>
            <p:sp>
              <p:nvSpPr>
                <p:cNvPr id="150" name="Rectangle 149">
                  <a:extLst>
                    <a:ext uri="{FF2B5EF4-FFF2-40B4-BE49-F238E27FC236}">
                      <a16:creationId xmlns:a16="http://schemas.microsoft.com/office/drawing/2014/main" id="{8BC0B1D7-BF2E-4817-8924-089C234C267F}"/>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51" name="Rectangle 150">
                  <a:extLst>
                    <a:ext uri="{FF2B5EF4-FFF2-40B4-BE49-F238E27FC236}">
                      <a16:creationId xmlns:a16="http://schemas.microsoft.com/office/drawing/2014/main" id="{6DB08B90-890D-48C0-83AB-7E5F6B3C1371}"/>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52" name="Rectangle 151">
                  <a:extLst>
                    <a:ext uri="{FF2B5EF4-FFF2-40B4-BE49-F238E27FC236}">
                      <a16:creationId xmlns:a16="http://schemas.microsoft.com/office/drawing/2014/main" id="{71DF3D67-DA04-42F3-811A-BC5271A42DBD}"/>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400" dirty="0">
                      <a:solidFill>
                        <a:srgbClr val="505050"/>
                      </a:solidFill>
                      <a:latin typeface="Arial" panose="020B0604020202020204" pitchFamily="34" charset="0"/>
                      <a:ea typeface="Segoe UI" pitchFamily="34" charset="0"/>
                      <a:cs typeface="Arial" panose="020B0604020202020204" pitchFamily="34" charset="0"/>
                    </a:rPr>
                    <a:t>Tianjin</a:t>
                  </a:r>
                </a:p>
              </p:txBody>
            </p:sp>
          </p:grpSp>
          <p:grpSp>
            <p:nvGrpSpPr>
              <p:cNvPr id="132" name="Group 131">
                <a:extLst>
                  <a:ext uri="{FF2B5EF4-FFF2-40B4-BE49-F238E27FC236}">
                    <a16:creationId xmlns:a16="http://schemas.microsoft.com/office/drawing/2014/main" id="{8125F798-2A46-49D1-8841-69EDCDAC5CDE}"/>
                  </a:ext>
                </a:extLst>
              </p:cNvPr>
              <p:cNvGrpSpPr/>
              <p:nvPr/>
            </p:nvGrpSpPr>
            <p:grpSpPr>
              <a:xfrm>
                <a:off x="2389347" y="3419793"/>
                <a:ext cx="745007" cy="417453"/>
                <a:chOff x="1275510" y="6072184"/>
                <a:chExt cx="508602" cy="456278"/>
              </a:xfrm>
            </p:grpSpPr>
            <p:grpSp>
              <p:nvGrpSpPr>
                <p:cNvPr id="138" name="Group 137">
                  <a:extLst>
                    <a:ext uri="{FF2B5EF4-FFF2-40B4-BE49-F238E27FC236}">
                      <a16:creationId xmlns:a16="http://schemas.microsoft.com/office/drawing/2014/main" id="{2025003E-088D-44F5-AA45-7C6F2837169E}"/>
                    </a:ext>
                  </a:extLst>
                </p:cNvPr>
                <p:cNvGrpSpPr/>
                <p:nvPr/>
              </p:nvGrpSpPr>
              <p:grpSpPr>
                <a:xfrm>
                  <a:off x="1275510" y="6224570"/>
                  <a:ext cx="508602" cy="151498"/>
                  <a:chOff x="551886" y="4945335"/>
                  <a:chExt cx="508602" cy="151498"/>
                </a:xfrm>
              </p:grpSpPr>
              <p:sp>
                <p:nvSpPr>
                  <p:cNvPr id="147" name="Rectangle 146">
                    <a:extLst>
                      <a:ext uri="{FF2B5EF4-FFF2-40B4-BE49-F238E27FC236}">
                        <a16:creationId xmlns:a16="http://schemas.microsoft.com/office/drawing/2014/main" id="{266CE4D8-5D38-4484-9700-F703006A8E6C}"/>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48" name="Oval 147">
                    <a:extLst>
                      <a:ext uri="{FF2B5EF4-FFF2-40B4-BE49-F238E27FC236}">
                        <a16:creationId xmlns:a16="http://schemas.microsoft.com/office/drawing/2014/main" id="{DFD6170E-D157-4999-8AC1-C0DD3BF2B1D8}"/>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149" name="Straight Connector 148">
                    <a:extLst>
                      <a:ext uri="{FF2B5EF4-FFF2-40B4-BE49-F238E27FC236}">
                        <a16:creationId xmlns:a16="http://schemas.microsoft.com/office/drawing/2014/main" id="{A9BB1AC7-A433-4CE7-9021-89BD75FFDA06}"/>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39" name="Group 138">
                  <a:extLst>
                    <a:ext uri="{FF2B5EF4-FFF2-40B4-BE49-F238E27FC236}">
                      <a16:creationId xmlns:a16="http://schemas.microsoft.com/office/drawing/2014/main" id="{A673F6A1-6C2A-4B34-9EBB-948968F32A97}"/>
                    </a:ext>
                  </a:extLst>
                </p:cNvPr>
                <p:cNvGrpSpPr/>
                <p:nvPr/>
              </p:nvGrpSpPr>
              <p:grpSpPr>
                <a:xfrm>
                  <a:off x="1275510" y="6376964"/>
                  <a:ext cx="508602" cy="151498"/>
                  <a:chOff x="551886" y="4945335"/>
                  <a:chExt cx="508602" cy="151498"/>
                </a:xfrm>
              </p:grpSpPr>
              <p:sp>
                <p:nvSpPr>
                  <p:cNvPr id="144" name="Rectangle 143">
                    <a:extLst>
                      <a:ext uri="{FF2B5EF4-FFF2-40B4-BE49-F238E27FC236}">
                        <a16:creationId xmlns:a16="http://schemas.microsoft.com/office/drawing/2014/main" id="{79DB543F-D998-42FA-B2EE-6AA9D1980F83}"/>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45" name="Oval 144">
                    <a:extLst>
                      <a:ext uri="{FF2B5EF4-FFF2-40B4-BE49-F238E27FC236}">
                        <a16:creationId xmlns:a16="http://schemas.microsoft.com/office/drawing/2014/main" id="{9E410885-7A7D-4670-B491-12D9FD0E7F88}"/>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146" name="Straight Connector 145">
                    <a:extLst>
                      <a:ext uri="{FF2B5EF4-FFF2-40B4-BE49-F238E27FC236}">
                        <a16:creationId xmlns:a16="http://schemas.microsoft.com/office/drawing/2014/main" id="{551FFAD2-BBB7-40FC-B7C0-4A6EC32B57D4}"/>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40" name="Group 139">
                  <a:extLst>
                    <a:ext uri="{FF2B5EF4-FFF2-40B4-BE49-F238E27FC236}">
                      <a16:creationId xmlns:a16="http://schemas.microsoft.com/office/drawing/2014/main" id="{81868E9B-FD8D-4316-87E0-548293C9AA5F}"/>
                    </a:ext>
                  </a:extLst>
                </p:cNvPr>
                <p:cNvGrpSpPr/>
                <p:nvPr/>
              </p:nvGrpSpPr>
              <p:grpSpPr>
                <a:xfrm>
                  <a:off x="1275510" y="6072184"/>
                  <a:ext cx="508602" cy="151498"/>
                  <a:chOff x="551886" y="4945335"/>
                  <a:chExt cx="508602" cy="151498"/>
                </a:xfrm>
              </p:grpSpPr>
              <p:sp>
                <p:nvSpPr>
                  <p:cNvPr id="141" name="Rectangle 140">
                    <a:extLst>
                      <a:ext uri="{FF2B5EF4-FFF2-40B4-BE49-F238E27FC236}">
                        <a16:creationId xmlns:a16="http://schemas.microsoft.com/office/drawing/2014/main" id="{89A8CAEF-3B29-4849-9C06-500F6D3612CC}"/>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42" name="Oval 141">
                    <a:extLst>
                      <a:ext uri="{FF2B5EF4-FFF2-40B4-BE49-F238E27FC236}">
                        <a16:creationId xmlns:a16="http://schemas.microsoft.com/office/drawing/2014/main" id="{8EBB6B06-DC8D-4F89-8CF8-4DD2613F8659}"/>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143" name="Straight Connector 142">
                    <a:extLst>
                      <a:ext uri="{FF2B5EF4-FFF2-40B4-BE49-F238E27FC236}">
                        <a16:creationId xmlns:a16="http://schemas.microsoft.com/office/drawing/2014/main" id="{7717E636-4DD6-4284-AD44-FC4779F42C1E}"/>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133" name="Rectangle 132">
                <a:extLst>
                  <a:ext uri="{FF2B5EF4-FFF2-40B4-BE49-F238E27FC236}">
                    <a16:creationId xmlns:a16="http://schemas.microsoft.com/office/drawing/2014/main" id="{D3B040F1-07D9-4C45-BF25-A7A4663C022F}"/>
                  </a:ext>
                </a:extLst>
              </p:cNvPr>
              <p:cNvSpPr/>
              <p:nvPr/>
            </p:nvSpPr>
            <p:spPr bwMode="auto">
              <a:xfrm>
                <a:off x="1966391" y="3233909"/>
                <a:ext cx="1674951" cy="2985091"/>
              </a:xfrm>
              <a:prstGeom prst="rect">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nvGrpSpPr>
              <p:cNvPr id="134" name="Group 133">
                <a:extLst>
                  <a:ext uri="{FF2B5EF4-FFF2-40B4-BE49-F238E27FC236}">
                    <a16:creationId xmlns:a16="http://schemas.microsoft.com/office/drawing/2014/main" id="{EDEA2E31-1544-43A1-A95E-4F45390572B6}"/>
                  </a:ext>
                </a:extLst>
              </p:cNvPr>
              <p:cNvGrpSpPr/>
              <p:nvPr/>
            </p:nvGrpSpPr>
            <p:grpSpPr>
              <a:xfrm>
                <a:off x="2143610" y="5534203"/>
                <a:ext cx="1159601" cy="580317"/>
                <a:chOff x="7950508" y="2926007"/>
                <a:chExt cx="1159601" cy="580317"/>
              </a:xfrm>
              <a:solidFill>
                <a:schemeClr val="bg1">
                  <a:lumMod val="95000"/>
                </a:schemeClr>
              </a:solidFill>
            </p:grpSpPr>
            <p:sp>
              <p:nvSpPr>
                <p:cNvPr id="135" name="Rectangle 134">
                  <a:extLst>
                    <a:ext uri="{FF2B5EF4-FFF2-40B4-BE49-F238E27FC236}">
                      <a16:creationId xmlns:a16="http://schemas.microsoft.com/office/drawing/2014/main" id="{56BC40A5-BC30-49A0-B2F7-DC8CCEF27936}"/>
                    </a:ext>
                  </a:extLst>
                </p:cNvPr>
                <p:cNvSpPr/>
                <p:nvPr/>
              </p:nvSpPr>
              <p:spPr bwMode="auto">
                <a:xfrm>
                  <a:off x="8183851" y="2926007"/>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36" name="Rectangle 135">
                  <a:extLst>
                    <a:ext uri="{FF2B5EF4-FFF2-40B4-BE49-F238E27FC236}">
                      <a16:creationId xmlns:a16="http://schemas.microsoft.com/office/drawing/2014/main" id="{9CFAB436-42FF-4514-A66D-CEE612D45AA1}"/>
                    </a:ext>
                  </a:extLst>
                </p:cNvPr>
                <p:cNvSpPr/>
                <p:nvPr/>
              </p:nvSpPr>
              <p:spPr bwMode="auto">
                <a:xfrm>
                  <a:off x="8067179" y="300743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37" name="Rectangle 136">
                  <a:extLst>
                    <a:ext uri="{FF2B5EF4-FFF2-40B4-BE49-F238E27FC236}">
                      <a16:creationId xmlns:a16="http://schemas.microsoft.com/office/drawing/2014/main" id="{53EAEE64-402E-4803-B7BA-C9BADB865091}"/>
                    </a:ext>
                  </a:extLst>
                </p:cNvPr>
                <p:cNvSpPr/>
                <p:nvPr/>
              </p:nvSpPr>
              <p:spPr bwMode="auto">
                <a:xfrm>
                  <a:off x="7950508" y="308887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600" dirty="0">
                      <a:solidFill>
                        <a:srgbClr val="505050"/>
                      </a:solidFill>
                      <a:latin typeface="Arial" panose="020B0604020202020204" pitchFamily="34" charset="0"/>
                      <a:ea typeface="Segoe UI" pitchFamily="34" charset="0"/>
                      <a:cs typeface="Arial" panose="020B0604020202020204" pitchFamily="34" charset="0"/>
                    </a:rPr>
                    <a:t>Berlin</a:t>
                  </a:r>
                  <a:endParaRPr lang="en-US" sz="2400" dirty="0">
                    <a:solidFill>
                      <a:srgbClr val="505050"/>
                    </a:solidFill>
                    <a:latin typeface="Arial" panose="020B0604020202020204" pitchFamily="34" charset="0"/>
                    <a:ea typeface="Segoe UI" pitchFamily="34" charset="0"/>
                    <a:cs typeface="Arial" panose="020B0604020202020204" pitchFamily="34" charset="0"/>
                  </a:endParaRPr>
                </a:p>
              </p:txBody>
            </p:sp>
          </p:grpSp>
        </p:grpSp>
        <p:grpSp>
          <p:nvGrpSpPr>
            <p:cNvPr id="163" name="Group 162">
              <a:extLst>
                <a:ext uri="{FF2B5EF4-FFF2-40B4-BE49-F238E27FC236}">
                  <a16:creationId xmlns:a16="http://schemas.microsoft.com/office/drawing/2014/main" id="{B5D85D97-EBB0-4E61-81FC-1D721B537772}"/>
                </a:ext>
              </a:extLst>
            </p:cNvPr>
            <p:cNvGrpSpPr/>
            <p:nvPr/>
          </p:nvGrpSpPr>
          <p:grpSpPr>
            <a:xfrm>
              <a:off x="9502187" y="4834005"/>
              <a:ext cx="1159601" cy="580317"/>
              <a:chOff x="5896369" y="4821680"/>
              <a:chExt cx="1159601" cy="580317"/>
            </a:xfrm>
          </p:grpSpPr>
          <p:sp>
            <p:nvSpPr>
              <p:cNvPr id="157" name="Rectangle 156">
                <a:extLst>
                  <a:ext uri="{FF2B5EF4-FFF2-40B4-BE49-F238E27FC236}">
                    <a16:creationId xmlns:a16="http://schemas.microsoft.com/office/drawing/2014/main" id="{FCC05889-E7E2-487D-A9CF-E711F51B542D}"/>
                  </a:ext>
                </a:extLst>
              </p:cNvPr>
              <p:cNvSpPr/>
              <p:nvPr/>
            </p:nvSpPr>
            <p:spPr bwMode="auto">
              <a:xfrm>
                <a:off x="6129712" y="4821680"/>
                <a:ext cx="926258" cy="417453"/>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58" name="Rectangle 157">
                <a:extLst>
                  <a:ext uri="{FF2B5EF4-FFF2-40B4-BE49-F238E27FC236}">
                    <a16:creationId xmlns:a16="http://schemas.microsoft.com/office/drawing/2014/main" id="{9AE132EE-4FAF-46C4-967F-1E144E6FEF7D}"/>
                  </a:ext>
                </a:extLst>
              </p:cNvPr>
              <p:cNvSpPr/>
              <p:nvPr/>
            </p:nvSpPr>
            <p:spPr bwMode="auto">
              <a:xfrm>
                <a:off x="6013040" y="4903112"/>
                <a:ext cx="926258" cy="417453"/>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59" name="Rectangle 158">
                <a:extLst>
                  <a:ext uri="{FF2B5EF4-FFF2-40B4-BE49-F238E27FC236}">
                    <a16:creationId xmlns:a16="http://schemas.microsoft.com/office/drawing/2014/main" id="{872259DE-200B-4364-AF81-ECA09846F954}"/>
                  </a:ext>
                </a:extLst>
              </p:cNvPr>
              <p:cNvSpPr/>
              <p:nvPr/>
            </p:nvSpPr>
            <p:spPr bwMode="auto">
              <a:xfrm>
                <a:off x="5896369" y="4984544"/>
                <a:ext cx="926258" cy="417453"/>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600" dirty="0">
                    <a:solidFill>
                      <a:srgbClr val="505050"/>
                    </a:solidFill>
                    <a:latin typeface="Arial" panose="020B0604020202020204" pitchFamily="34" charset="0"/>
                    <a:ea typeface="Segoe UI" pitchFamily="34" charset="0"/>
                    <a:cs typeface="Arial" panose="020B0604020202020204" pitchFamily="34" charset="0"/>
                  </a:rPr>
                  <a:t>Austin</a:t>
                </a:r>
                <a:endParaRPr lang="en-US" sz="2400" dirty="0">
                  <a:solidFill>
                    <a:srgbClr val="505050"/>
                  </a:solidFill>
                  <a:latin typeface="Arial" panose="020B0604020202020204" pitchFamily="34" charset="0"/>
                  <a:ea typeface="Segoe UI" pitchFamily="34" charset="0"/>
                  <a:cs typeface="Arial" panose="020B0604020202020204" pitchFamily="34" charset="0"/>
                </a:endParaRPr>
              </a:p>
            </p:txBody>
          </p:sp>
        </p:grpSp>
      </p:grpSp>
      <p:cxnSp>
        <p:nvCxnSpPr>
          <p:cNvPr id="172" name="Straight Arrow Connector 171">
            <a:extLst>
              <a:ext uri="{FF2B5EF4-FFF2-40B4-BE49-F238E27FC236}">
                <a16:creationId xmlns:a16="http://schemas.microsoft.com/office/drawing/2014/main" id="{DF018CD1-A879-48D6-A299-028F57045ABF}"/>
              </a:ext>
            </a:extLst>
          </p:cNvPr>
          <p:cNvCxnSpPr>
            <a:cxnSpLocks/>
          </p:cNvCxnSpPr>
          <p:nvPr/>
        </p:nvCxnSpPr>
        <p:spPr>
          <a:xfrm>
            <a:off x="5971425" y="2268041"/>
            <a:ext cx="0" cy="392859"/>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173" name="TextBox 172">
            <a:extLst>
              <a:ext uri="{FF2B5EF4-FFF2-40B4-BE49-F238E27FC236}">
                <a16:creationId xmlns:a16="http://schemas.microsoft.com/office/drawing/2014/main" id="{1D48E1C3-0BAC-4DA9-BF09-6E68BDA0BC6A}"/>
              </a:ext>
            </a:extLst>
          </p:cNvPr>
          <p:cNvSpPr txBox="1"/>
          <p:nvPr/>
        </p:nvSpPr>
        <p:spPr>
          <a:xfrm>
            <a:off x="790478" y="5772068"/>
            <a:ext cx="2312679" cy="627864"/>
          </a:xfrm>
          <a:prstGeom prst="rect">
            <a:avLst/>
          </a:prstGeom>
          <a:noFill/>
        </p:spPr>
        <p:txBody>
          <a:bodyPr wrap="square" lIns="182880" tIns="146304" rIns="182880" bIns="146304" rtlCol="0">
            <a:spAutoFit/>
          </a:bodyPr>
          <a:lstStyle/>
          <a:p>
            <a:pPr defTabSz="914377">
              <a:lnSpc>
                <a:spcPct val="90000"/>
              </a:lnSpc>
              <a:spcAft>
                <a:spcPts val="600"/>
              </a:spcAft>
            </a:pPr>
            <a:r>
              <a:rPr lang="en-US" sz="2400" dirty="0">
                <a:gradFill>
                  <a:gsLst>
                    <a:gs pos="2917">
                      <a:srgbClr val="505050"/>
                    </a:gs>
                    <a:gs pos="30000">
                      <a:srgbClr val="505050"/>
                    </a:gs>
                  </a:gsLst>
                  <a:lin ang="5400000" scaled="0"/>
                </a:gradFill>
                <a:latin typeface="Arial" panose="020B0604020202020204" pitchFamily="34" charset="0"/>
              </a:rPr>
              <a:t>Partition 1</a:t>
            </a:r>
          </a:p>
        </p:txBody>
      </p:sp>
      <p:sp>
        <p:nvSpPr>
          <p:cNvPr id="175" name="TextBox 174">
            <a:extLst>
              <a:ext uri="{FF2B5EF4-FFF2-40B4-BE49-F238E27FC236}">
                <a16:creationId xmlns:a16="http://schemas.microsoft.com/office/drawing/2014/main" id="{9367CC37-5CD7-48DB-AA59-3B39435ED45E}"/>
              </a:ext>
            </a:extLst>
          </p:cNvPr>
          <p:cNvSpPr txBox="1"/>
          <p:nvPr/>
        </p:nvSpPr>
        <p:spPr>
          <a:xfrm>
            <a:off x="3321947" y="5785203"/>
            <a:ext cx="2312679" cy="627864"/>
          </a:xfrm>
          <a:prstGeom prst="rect">
            <a:avLst/>
          </a:prstGeom>
          <a:noFill/>
        </p:spPr>
        <p:txBody>
          <a:bodyPr wrap="square" lIns="182880" tIns="146304" rIns="182880" bIns="146304" rtlCol="0">
            <a:spAutoFit/>
          </a:bodyPr>
          <a:lstStyle/>
          <a:p>
            <a:pPr defTabSz="914377">
              <a:lnSpc>
                <a:spcPct val="90000"/>
              </a:lnSpc>
              <a:spcAft>
                <a:spcPts val="600"/>
              </a:spcAft>
            </a:pPr>
            <a:r>
              <a:rPr lang="en-US" sz="2400" dirty="0">
                <a:gradFill>
                  <a:gsLst>
                    <a:gs pos="2917">
                      <a:srgbClr val="505050"/>
                    </a:gs>
                    <a:gs pos="30000">
                      <a:srgbClr val="505050"/>
                    </a:gs>
                  </a:gsLst>
                  <a:lin ang="5400000" scaled="0"/>
                </a:gradFill>
                <a:latin typeface="Arial" panose="020B0604020202020204" pitchFamily="34" charset="0"/>
              </a:rPr>
              <a:t>Partition 2</a:t>
            </a:r>
          </a:p>
        </p:txBody>
      </p:sp>
      <p:sp>
        <p:nvSpPr>
          <p:cNvPr id="176" name="TextBox 175">
            <a:extLst>
              <a:ext uri="{FF2B5EF4-FFF2-40B4-BE49-F238E27FC236}">
                <a16:creationId xmlns:a16="http://schemas.microsoft.com/office/drawing/2014/main" id="{E02A00F2-1E13-4064-A44F-E2FACBC55E75}"/>
              </a:ext>
            </a:extLst>
          </p:cNvPr>
          <p:cNvSpPr txBox="1"/>
          <p:nvPr/>
        </p:nvSpPr>
        <p:spPr>
          <a:xfrm>
            <a:off x="7402674" y="5822813"/>
            <a:ext cx="2312679" cy="627864"/>
          </a:xfrm>
          <a:prstGeom prst="rect">
            <a:avLst/>
          </a:prstGeom>
          <a:noFill/>
        </p:spPr>
        <p:txBody>
          <a:bodyPr wrap="square" lIns="182880" tIns="146304" rIns="182880" bIns="146304" rtlCol="0">
            <a:spAutoFit/>
          </a:bodyPr>
          <a:lstStyle/>
          <a:p>
            <a:pPr defTabSz="914377">
              <a:lnSpc>
                <a:spcPct val="90000"/>
              </a:lnSpc>
              <a:spcAft>
                <a:spcPts val="600"/>
              </a:spcAft>
            </a:pPr>
            <a:r>
              <a:rPr lang="en-US" sz="2400" dirty="0">
                <a:gradFill>
                  <a:gsLst>
                    <a:gs pos="2917">
                      <a:srgbClr val="505050"/>
                    </a:gs>
                    <a:gs pos="30000">
                      <a:srgbClr val="505050"/>
                    </a:gs>
                  </a:gsLst>
                  <a:lin ang="5400000" scaled="0"/>
                </a:gradFill>
                <a:latin typeface="Arial" panose="020B0604020202020204" pitchFamily="34" charset="0"/>
              </a:rPr>
              <a:t>Partition N</a:t>
            </a:r>
          </a:p>
        </p:txBody>
      </p:sp>
      <p:cxnSp>
        <p:nvCxnSpPr>
          <p:cNvPr id="102" name="Straight Connector 101">
            <a:extLst>
              <a:ext uri="{FF2B5EF4-FFF2-40B4-BE49-F238E27FC236}">
                <a16:creationId xmlns:a16="http://schemas.microsoft.com/office/drawing/2014/main" id="{482AF761-138E-47B7-B355-6C0F90BCCE90}"/>
              </a:ext>
            </a:extLst>
          </p:cNvPr>
          <p:cNvCxnSpPr/>
          <p:nvPr/>
        </p:nvCxnSpPr>
        <p:spPr>
          <a:xfrm flipH="1">
            <a:off x="2806431" y="5724159"/>
            <a:ext cx="0" cy="24472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BAEF9467-0260-4DE9-82D4-F527C389C82B}"/>
              </a:ext>
            </a:extLst>
          </p:cNvPr>
          <p:cNvCxnSpPr/>
          <p:nvPr/>
        </p:nvCxnSpPr>
        <p:spPr>
          <a:xfrm flipH="1">
            <a:off x="4924996" y="5738117"/>
            <a:ext cx="0" cy="24472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3519FA7-CF6F-49F7-9E44-0B880214991B}"/>
              </a:ext>
            </a:extLst>
          </p:cNvPr>
          <p:cNvCxnSpPr/>
          <p:nvPr/>
        </p:nvCxnSpPr>
        <p:spPr>
          <a:xfrm flipH="1">
            <a:off x="7273225" y="5749277"/>
            <a:ext cx="0" cy="24472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DF7B1A09-37FD-4E35-BFD2-FFD9E43CED60}"/>
              </a:ext>
            </a:extLst>
          </p:cNvPr>
          <p:cNvCxnSpPr/>
          <p:nvPr/>
        </p:nvCxnSpPr>
        <p:spPr>
          <a:xfrm>
            <a:off x="583623" y="5859079"/>
            <a:ext cx="9190383" cy="0"/>
          </a:xfrm>
          <a:prstGeom prst="straightConnector1">
            <a:avLst/>
          </a:prstGeom>
          <a:ln w="190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22F7C3BE-9F07-4CB5-B98B-35768C409197}"/>
              </a:ext>
            </a:extLst>
          </p:cNvPr>
          <p:cNvSpPr txBox="1"/>
          <p:nvPr/>
        </p:nvSpPr>
        <p:spPr>
          <a:xfrm>
            <a:off x="1129820" y="6453116"/>
            <a:ext cx="1353696" cy="369332"/>
          </a:xfrm>
          <a:prstGeom prst="rect">
            <a:avLst/>
          </a:prstGeom>
          <a:noFill/>
        </p:spPr>
        <p:txBody>
          <a:bodyPr wrap="square" rtlCol="0">
            <a:spAutoFit/>
          </a:bodyPr>
          <a:lstStyle/>
          <a:p>
            <a:pPr defTabSz="914377"/>
            <a:r>
              <a:rPr lang="en-US" dirty="0">
                <a:solidFill>
                  <a:srgbClr val="505050"/>
                </a:solidFill>
                <a:latin typeface="Arial" panose="020B0604020202020204" pitchFamily="34" charset="0"/>
              </a:rPr>
              <a:t>Range 1</a:t>
            </a:r>
          </a:p>
        </p:txBody>
      </p:sp>
      <p:sp>
        <p:nvSpPr>
          <p:cNvPr id="112" name="TextBox 111">
            <a:extLst>
              <a:ext uri="{FF2B5EF4-FFF2-40B4-BE49-F238E27FC236}">
                <a16:creationId xmlns:a16="http://schemas.microsoft.com/office/drawing/2014/main" id="{4C11CD21-D387-430D-8A61-ABD4D2839CEC}"/>
              </a:ext>
            </a:extLst>
          </p:cNvPr>
          <p:cNvSpPr txBox="1"/>
          <p:nvPr/>
        </p:nvSpPr>
        <p:spPr>
          <a:xfrm>
            <a:off x="3375203" y="6486513"/>
            <a:ext cx="1353696" cy="369332"/>
          </a:xfrm>
          <a:prstGeom prst="rect">
            <a:avLst/>
          </a:prstGeom>
          <a:noFill/>
        </p:spPr>
        <p:txBody>
          <a:bodyPr wrap="square" rtlCol="0">
            <a:spAutoFit/>
          </a:bodyPr>
          <a:lstStyle/>
          <a:p>
            <a:pPr defTabSz="914377"/>
            <a:r>
              <a:rPr lang="en-US" dirty="0">
                <a:solidFill>
                  <a:srgbClr val="505050"/>
                </a:solidFill>
                <a:latin typeface="Arial" panose="020B0604020202020204" pitchFamily="34" charset="0"/>
              </a:rPr>
              <a:t>Range 2</a:t>
            </a:r>
          </a:p>
        </p:txBody>
      </p:sp>
      <p:sp>
        <p:nvSpPr>
          <p:cNvPr id="130" name="TextBox 129">
            <a:extLst>
              <a:ext uri="{FF2B5EF4-FFF2-40B4-BE49-F238E27FC236}">
                <a16:creationId xmlns:a16="http://schemas.microsoft.com/office/drawing/2014/main" id="{F33FB095-AD72-45FE-9882-538AF10EC646}"/>
              </a:ext>
            </a:extLst>
          </p:cNvPr>
          <p:cNvSpPr txBox="1"/>
          <p:nvPr/>
        </p:nvSpPr>
        <p:spPr>
          <a:xfrm>
            <a:off x="7881317" y="6426223"/>
            <a:ext cx="1113435" cy="369332"/>
          </a:xfrm>
          <a:prstGeom prst="rect">
            <a:avLst/>
          </a:prstGeom>
          <a:noFill/>
        </p:spPr>
        <p:txBody>
          <a:bodyPr wrap="square" rtlCol="0">
            <a:spAutoFit/>
          </a:bodyPr>
          <a:lstStyle/>
          <a:p>
            <a:pPr defTabSz="914377"/>
            <a:r>
              <a:rPr lang="en-US" dirty="0">
                <a:solidFill>
                  <a:srgbClr val="505050"/>
                </a:solidFill>
                <a:latin typeface="Arial" panose="020B0604020202020204" pitchFamily="34" charset="0"/>
              </a:rPr>
              <a:t>Range X</a:t>
            </a:r>
          </a:p>
        </p:txBody>
      </p:sp>
      <p:cxnSp>
        <p:nvCxnSpPr>
          <p:cNvPr id="131" name="Straight Connector 130">
            <a:extLst>
              <a:ext uri="{FF2B5EF4-FFF2-40B4-BE49-F238E27FC236}">
                <a16:creationId xmlns:a16="http://schemas.microsoft.com/office/drawing/2014/main" id="{854BD3A7-EB10-441E-8DD6-74C0B3784771}"/>
              </a:ext>
            </a:extLst>
          </p:cNvPr>
          <p:cNvCxnSpPr>
            <a:cxnSpLocks/>
          </p:cNvCxnSpPr>
          <p:nvPr/>
        </p:nvCxnSpPr>
        <p:spPr>
          <a:xfrm>
            <a:off x="8404551" y="5749276"/>
            <a:ext cx="0" cy="56837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27A2D292-8B18-463E-B081-D94A6A99F054}"/>
              </a:ext>
            </a:extLst>
          </p:cNvPr>
          <p:cNvGrpSpPr/>
          <p:nvPr/>
        </p:nvGrpSpPr>
        <p:grpSpPr>
          <a:xfrm>
            <a:off x="7165435" y="6319062"/>
            <a:ext cx="2883951" cy="646331"/>
            <a:chOff x="8197312" y="1923701"/>
            <a:chExt cx="2883951" cy="646328"/>
          </a:xfrm>
        </p:grpSpPr>
        <p:sp>
          <p:nvSpPr>
            <p:cNvPr id="153" name="TextBox 152">
              <a:extLst>
                <a:ext uri="{FF2B5EF4-FFF2-40B4-BE49-F238E27FC236}">
                  <a16:creationId xmlns:a16="http://schemas.microsoft.com/office/drawing/2014/main" id="{E5DEA057-1303-4DA9-A133-BE386E95CB5A}"/>
                </a:ext>
              </a:extLst>
            </p:cNvPr>
            <p:cNvSpPr txBox="1"/>
            <p:nvPr/>
          </p:nvSpPr>
          <p:spPr>
            <a:xfrm>
              <a:off x="8197312" y="1923701"/>
              <a:ext cx="1113433" cy="646328"/>
            </a:xfrm>
            <a:prstGeom prst="rect">
              <a:avLst/>
            </a:prstGeom>
            <a:noFill/>
          </p:spPr>
          <p:txBody>
            <a:bodyPr wrap="square" rtlCol="0">
              <a:spAutoFit/>
            </a:bodyPr>
            <a:lstStyle/>
            <a:p>
              <a:pPr defTabSz="914377"/>
              <a:r>
                <a:rPr lang="en-US" dirty="0">
                  <a:solidFill>
                    <a:srgbClr val="505050"/>
                  </a:solidFill>
                  <a:latin typeface="Arial" panose="020B0604020202020204" pitchFamily="34" charset="0"/>
                </a:rPr>
                <a:t>Range X1</a:t>
              </a:r>
            </a:p>
          </p:txBody>
        </p:sp>
        <p:sp>
          <p:nvSpPr>
            <p:cNvPr id="154" name="TextBox 153">
              <a:extLst>
                <a:ext uri="{FF2B5EF4-FFF2-40B4-BE49-F238E27FC236}">
                  <a16:creationId xmlns:a16="http://schemas.microsoft.com/office/drawing/2014/main" id="{9CAEBAC9-E4D3-464A-A84A-C18660E5E4A6}"/>
                </a:ext>
              </a:extLst>
            </p:cNvPr>
            <p:cNvSpPr txBox="1"/>
            <p:nvPr/>
          </p:nvSpPr>
          <p:spPr>
            <a:xfrm>
              <a:off x="9358481" y="1923701"/>
              <a:ext cx="1722782" cy="369331"/>
            </a:xfrm>
            <a:prstGeom prst="rect">
              <a:avLst/>
            </a:prstGeom>
            <a:noFill/>
          </p:spPr>
          <p:txBody>
            <a:bodyPr wrap="square" rtlCol="0">
              <a:spAutoFit/>
            </a:bodyPr>
            <a:lstStyle/>
            <a:p>
              <a:pPr defTabSz="914377"/>
              <a:r>
                <a:rPr lang="en-US" dirty="0">
                  <a:solidFill>
                    <a:srgbClr val="505050"/>
                  </a:solidFill>
                  <a:latin typeface="Arial" panose="020B0604020202020204" pitchFamily="34" charset="0"/>
                </a:rPr>
                <a:t>Range X2</a:t>
              </a:r>
            </a:p>
          </p:txBody>
        </p:sp>
      </p:grpSp>
      <p:sp>
        <p:nvSpPr>
          <p:cNvPr id="155" name="TextBox 154">
            <a:extLst>
              <a:ext uri="{FF2B5EF4-FFF2-40B4-BE49-F238E27FC236}">
                <a16:creationId xmlns:a16="http://schemas.microsoft.com/office/drawing/2014/main" id="{4F5DFDE2-294A-459E-8267-8804F3F1ACAA}"/>
              </a:ext>
            </a:extLst>
          </p:cNvPr>
          <p:cNvSpPr txBox="1"/>
          <p:nvPr/>
        </p:nvSpPr>
        <p:spPr>
          <a:xfrm>
            <a:off x="10785149" y="3965506"/>
            <a:ext cx="413235" cy="338554"/>
          </a:xfrm>
          <a:prstGeom prst="rect">
            <a:avLst/>
          </a:prstGeom>
          <a:noFill/>
          <a:ln>
            <a:noFill/>
          </a:ln>
        </p:spPr>
        <p:txBody>
          <a:bodyPr wrap="square" rtlCol="0">
            <a:spAutoFit/>
          </a:bodyPr>
          <a:lstStyle/>
          <a:p>
            <a:pPr algn="ctr" defTabSz="932719">
              <a:defRPr/>
            </a:pPr>
            <a:r>
              <a:rPr lang="en-US" sz="1600" dirty="0">
                <a:solidFill>
                  <a:srgbClr val="0078D7"/>
                </a:solidFill>
                <a:latin typeface="Arial" panose="020B0604020202020204" pitchFamily="34" charset="0"/>
                <a:cs typeface="Arial" panose="020B0604020202020204" pitchFamily="34" charset="0"/>
              </a:rPr>
              <a:t>+</a:t>
            </a:r>
          </a:p>
        </p:txBody>
      </p:sp>
      <p:sp>
        <p:nvSpPr>
          <p:cNvPr id="156" name="TextBox 155">
            <a:extLst>
              <a:ext uri="{FF2B5EF4-FFF2-40B4-BE49-F238E27FC236}">
                <a16:creationId xmlns:a16="http://schemas.microsoft.com/office/drawing/2014/main" id="{B1EF2BF1-42BC-4B45-A7A8-C9107BC951D4}"/>
              </a:ext>
            </a:extLst>
          </p:cNvPr>
          <p:cNvSpPr txBox="1"/>
          <p:nvPr/>
        </p:nvSpPr>
        <p:spPr>
          <a:xfrm>
            <a:off x="9888638" y="5144492"/>
            <a:ext cx="915223" cy="461665"/>
          </a:xfrm>
          <a:prstGeom prst="rect">
            <a:avLst/>
          </a:prstGeom>
          <a:noFill/>
        </p:spPr>
        <p:txBody>
          <a:bodyPr wrap="square" rtlCol="0">
            <a:spAutoFit/>
          </a:bodyPr>
          <a:lstStyle/>
          <a:p>
            <a:pPr algn="ctr" defTabSz="932719">
              <a:defRPr/>
            </a:pPr>
            <a:r>
              <a:rPr lang="en-US" sz="1200" dirty="0">
                <a:solidFill>
                  <a:srgbClr val="0078D7"/>
                </a:solidFill>
                <a:latin typeface="Arial" panose="020B0604020202020204" pitchFamily="34" charset="0"/>
                <a:cs typeface="Arial" panose="020B0604020202020204" pitchFamily="34" charset="0"/>
              </a:rPr>
              <a:t>Partition </a:t>
            </a:r>
            <a:r>
              <a:rPr lang="en-US" sz="1200" i="1" dirty="0">
                <a:solidFill>
                  <a:srgbClr val="0078D7"/>
                </a:solidFill>
                <a:latin typeface="Arial" panose="020B0604020202020204" pitchFamily="34" charset="0"/>
                <a:cs typeface="Arial" panose="020B0604020202020204" pitchFamily="34" charset="0"/>
              </a:rPr>
              <a:t>x1</a:t>
            </a:r>
            <a:endParaRPr lang="en-US" sz="1200" dirty="0">
              <a:solidFill>
                <a:srgbClr val="0078D7"/>
              </a:solidFill>
              <a:latin typeface="Arial" panose="020B0604020202020204" pitchFamily="34" charset="0"/>
              <a:cs typeface="Arial" panose="020B0604020202020204" pitchFamily="34" charset="0"/>
            </a:endParaRPr>
          </a:p>
        </p:txBody>
      </p:sp>
      <p:sp>
        <p:nvSpPr>
          <p:cNvPr id="160" name="TextBox 159">
            <a:extLst>
              <a:ext uri="{FF2B5EF4-FFF2-40B4-BE49-F238E27FC236}">
                <a16:creationId xmlns:a16="http://schemas.microsoft.com/office/drawing/2014/main" id="{B8A6BCE7-C3BA-42DF-B682-FF45F3DD48A0}"/>
              </a:ext>
            </a:extLst>
          </p:cNvPr>
          <p:cNvSpPr txBox="1"/>
          <p:nvPr/>
        </p:nvSpPr>
        <p:spPr>
          <a:xfrm>
            <a:off x="11182242" y="5131744"/>
            <a:ext cx="915223" cy="461665"/>
          </a:xfrm>
          <a:prstGeom prst="rect">
            <a:avLst/>
          </a:prstGeom>
          <a:noFill/>
        </p:spPr>
        <p:txBody>
          <a:bodyPr wrap="square" rtlCol="0">
            <a:spAutoFit/>
          </a:bodyPr>
          <a:lstStyle/>
          <a:p>
            <a:pPr algn="ctr" defTabSz="932719">
              <a:defRPr/>
            </a:pPr>
            <a:r>
              <a:rPr lang="en-US" sz="1200" dirty="0">
                <a:solidFill>
                  <a:srgbClr val="0078D7"/>
                </a:solidFill>
                <a:latin typeface="Arial" panose="020B0604020202020204" pitchFamily="34" charset="0"/>
                <a:cs typeface="Arial" panose="020B0604020202020204" pitchFamily="34" charset="0"/>
              </a:rPr>
              <a:t>Partition </a:t>
            </a:r>
            <a:r>
              <a:rPr lang="en-US" sz="1200" i="1" dirty="0">
                <a:solidFill>
                  <a:srgbClr val="0078D7"/>
                </a:solidFill>
                <a:latin typeface="Arial" panose="020B0604020202020204" pitchFamily="34" charset="0"/>
                <a:cs typeface="Arial" panose="020B0604020202020204" pitchFamily="34" charset="0"/>
              </a:rPr>
              <a:t>x2</a:t>
            </a:r>
          </a:p>
        </p:txBody>
      </p:sp>
      <p:graphicFrame>
        <p:nvGraphicFramePr>
          <p:cNvPr id="161" name="Table 160">
            <a:extLst>
              <a:ext uri="{FF2B5EF4-FFF2-40B4-BE49-F238E27FC236}">
                <a16:creationId xmlns:a16="http://schemas.microsoft.com/office/drawing/2014/main" id="{9F5ED8C6-948E-4AB9-98CC-626B32D8989B}"/>
              </a:ext>
            </a:extLst>
          </p:cNvPr>
          <p:cNvGraphicFramePr>
            <a:graphicFrameLocks noGrp="1"/>
          </p:cNvGraphicFramePr>
          <p:nvPr/>
        </p:nvGraphicFramePr>
        <p:xfrm>
          <a:off x="11275699" y="3178271"/>
          <a:ext cx="728307" cy="1913025"/>
        </p:xfrm>
        <a:graphic>
          <a:graphicData uri="http://schemas.openxmlformats.org/drawingml/2006/table">
            <a:tbl>
              <a:tblPr firstRow="1" bandRow="1">
                <a:tableStyleId>{5940675A-B579-460E-94D1-54222C63F5DA}</a:tableStyleId>
              </a:tblPr>
              <a:tblGrid>
                <a:gridCol w="728307">
                  <a:extLst>
                    <a:ext uri="{9D8B030D-6E8A-4147-A177-3AD203B41FA5}">
                      <a16:colId xmlns:a16="http://schemas.microsoft.com/office/drawing/2014/main" val="887149463"/>
                    </a:ext>
                  </a:extLst>
                </a:gridCol>
              </a:tblGrid>
              <a:tr h="637675">
                <a:tc>
                  <a:txBody>
                    <a:bodyPr/>
                    <a:lstStyle/>
                    <a:p>
                      <a:r>
                        <a:rPr lang="en-US" sz="1100">
                          <a:solidFill>
                            <a:schemeClr val="tx2"/>
                          </a:solidFill>
                        </a:rPr>
                        <a:t>Berlin</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91973422"/>
                  </a:ext>
                </a:extLst>
              </a:tr>
              <a:tr h="637675">
                <a:tc>
                  <a:txBody>
                    <a:bodyPr/>
                    <a:lstStyle/>
                    <a:p>
                      <a:endParaRPr lang="en-US" sz="1100">
                        <a:solidFill>
                          <a:schemeClr val="tx2"/>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55457509"/>
                  </a:ext>
                </a:extLst>
              </a:tr>
              <a:tr h="637675">
                <a:tc>
                  <a:txBody>
                    <a:bodyPr/>
                    <a:lstStyle/>
                    <a:p>
                      <a:r>
                        <a:rPr lang="en-US" sz="1100">
                          <a:solidFill>
                            <a:schemeClr val="tx2"/>
                          </a:solidFill>
                        </a:rPr>
                        <a:t>…</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741359"/>
                  </a:ext>
                </a:extLst>
              </a:tr>
            </a:tbl>
          </a:graphicData>
        </a:graphic>
      </p:graphicFrame>
      <p:graphicFrame>
        <p:nvGraphicFramePr>
          <p:cNvPr id="162" name="Table 161">
            <a:extLst>
              <a:ext uri="{FF2B5EF4-FFF2-40B4-BE49-F238E27FC236}">
                <a16:creationId xmlns:a16="http://schemas.microsoft.com/office/drawing/2014/main" id="{6726AC5E-306A-45D0-9311-F3EDE671FCF2}"/>
              </a:ext>
            </a:extLst>
          </p:cNvPr>
          <p:cNvGraphicFramePr>
            <a:graphicFrameLocks noGrp="1"/>
          </p:cNvGraphicFramePr>
          <p:nvPr/>
        </p:nvGraphicFramePr>
        <p:xfrm>
          <a:off x="9979528" y="3178271"/>
          <a:ext cx="676593" cy="1913025"/>
        </p:xfrm>
        <a:graphic>
          <a:graphicData uri="http://schemas.openxmlformats.org/drawingml/2006/table">
            <a:tbl>
              <a:tblPr firstRow="1" bandRow="1">
                <a:tableStyleId>{5940675A-B579-460E-94D1-54222C63F5DA}</a:tableStyleId>
              </a:tblPr>
              <a:tblGrid>
                <a:gridCol w="676593">
                  <a:extLst>
                    <a:ext uri="{9D8B030D-6E8A-4147-A177-3AD203B41FA5}">
                      <a16:colId xmlns:a16="http://schemas.microsoft.com/office/drawing/2014/main" val="887149463"/>
                    </a:ext>
                  </a:extLst>
                </a:gridCol>
              </a:tblGrid>
              <a:tr h="637675">
                <a:tc>
                  <a:txBody>
                    <a:bodyPr/>
                    <a:lstStyle/>
                    <a:p>
                      <a:r>
                        <a:rPr lang="en-US" sz="1100">
                          <a:solidFill>
                            <a:schemeClr val="tx2"/>
                          </a:solidFill>
                        </a:rPr>
                        <a:t>Tianjin</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91973422"/>
                  </a:ext>
                </a:extLst>
              </a:tr>
              <a:tr h="637675">
                <a:tc>
                  <a:txBody>
                    <a:bodyPr/>
                    <a:lstStyle/>
                    <a:p>
                      <a:r>
                        <a:rPr lang="en-US" sz="1100">
                          <a:solidFill>
                            <a:schemeClr val="tx2"/>
                          </a:solidFill>
                        </a:rPr>
                        <a:t>Austin</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55457509"/>
                  </a:ext>
                </a:extLst>
              </a:tr>
              <a:tr h="637675">
                <a:tc>
                  <a:txBody>
                    <a:bodyPr/>
                    <a:lstStyle/>
                    <a:p>
                      <a:r>
                        <a:rPr lang="en-US" sz="1100">
                          <a:solidFill>
                            <a:schemeClr val="tx2"/>
                          </a:solidFill>
                        </a:rPr>
                        <a:t>…</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741359"/>
                  </a:ext>
                </a:extLst>
              </a:tr>
            </a:tbl>
          </a:graphicData>
        </a:graphic>
      </p:graphicFrame>
      <p:cxnSp>
        <p:nvCxnSpPr>
          <p:cNvPr id="164" name="Straight Arrow Connector 163">
            <a:extLst>
              <a:ext uri="{FF2B5EF4-FFF2-40B4-BE49-F238E27FC236}">
                <a16:creationId xmlns:a16="http://schemas.microsoft.com/office/drawing/2014/main" id="{1722EEAA-B244-47F9-900E-D222ABDFCF2C}"/>
              </a:ext>
            </a:extLst>
          </p:cNvPr>
          <p:cNvCxnSpPr>
            <a:cxnSpLocks/>
          </p:cNvCxnSpPr>
          <p:nvPr/>
        </p:nvCxnSpPr>
        <p:spPr>
          <a:xfrm>
            <a:off x="9327864" y="4149000"/>
            <a:ext cx="323136" cy="0"/>
          </a:xfrm>
          <a:prstGeom prst="straightConnector1">
            <a:avLst/>
          </a:prstGeom>
          <a:ln w="19050">
            <a:solidFill>
              <a:schemeClr val="tx2"/>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64206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3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p:bldP spid="155" grpId="0"/>
      <p:bldP spid="156" grpId="0"/>
      <p:bldP spid="16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179C0E0-A413-4BF5-8616-BBCC4635328D}"/>
              </a:ext>
            </a:extLst>
          </p:cNvPr>
          <p:cNvSpPr txBox="1"/>
          <p:nvPr/>
        </p:nvSpPr>
        <p:spPr>
          <a:xfrm>
            <a:off x="5676346" y="2928102"/>
            <a:ext cx="1439796" cy="803952"/>
          </a:xfrm>
          <a:prstGeom prst="rect">
            <a:avLst/>
          </a:prstGeom>
          <a:noFill/>
        </p:spPr>
        <p:txBody>
          <a:bodyPr wrap="square" lIns="182854" tIns="146284" rIns="182854" bIns="146284" rtlCol="0">
            <a:spAutoFit/>
          </a:bodyPr>
          <a:lstStyle/>
          <a:p>
            <a:pPr marL="0" marR="0" lvl="0" indent="0" algn="l" defTabSz="914201" rtl="0" eaLnBrk="1" fontAlgn="auto" latinLnBrk="0" hangingPunct="1">
              <a:lnSpc>
                <a:spcPct val="90000"/>
              </a:lnSpc>
              <a:spcBef>
                <a:spcPts val="0"/>
              </a:spcBef>
              <a:spcAft>
                <a:spcPts val="600"/>
              </a:spcAft>
              <a:buClrTx/>
              <a:buSzTx/>
              <a:buFontTx/>
              <a:buNone/>
              <a:tabLst/>
              <a:defRPr/>
            </a:pPr>
            <a:r>
              <a:rPr kumimoji="0" lang="en-US" sz="3600" b="1"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mn-cs"/>
              </a:rPr>
              <a:t>….</a:t>
            </a:r>
          </a:p>
        </p:txBody>
      </p:sp>
      <p:sp>
        <p:nvSpPr>
          <p:cNvPr id="43" name="TextBox 42">
            <a:extLst>
              <a:ext uri="{FF2B5EF4-FFF2-40B4-BE49-F238E27FC236}">
                <a16:creationId xmlns:a16="http://schemas.microsoft.com/office/drawing/2014/main" id="{50D33BB8-F271-445C-B8F5-2C849233A5BD}"/>
              </a:ext>
            </a:extLst>
          </p:cNvPr>
          <p:cNvSpPr txBox="1"/>
          <p:nvPr/>
        </p:nvSpPr>
        <p:spPr>
          <a:xfrm>
            <a:off x="4231102" y="1558293"/>
            <a:ext cx="2470627" cy="627776"/>
          </a:xfrm>
          <a:prstGeom prst="rect">
            <a:avLst/>
          </a:prstGeom>
          <a:solidFill>
            <a:schemeClr val="bg1">
              <a:lumMod val="95000"/>
            </a:schemeClr>
          </a:solid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prstClr val="white"/>
                </a:solidFill>
                <a:effectLst/>
                <a:uLnTx/>
                <a:uFillTx/>
                <a:cs typeface="Segoe UI Light"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201"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hash(City ID)</a:t>
            </a:r>
          </a:p>
        </p:txBody>
      </p:sp>
      <p:cxnSp>
        <p:nvCxnSpPr>
          <p:cNvPr id="45" name="Straight Arrow Connector 44">
            <a:extLst>
              <a:ext uri="{FF2B5EF4-FFF2-40B4-BE49-F238E27FC236}">
                <a16:creationId xmlns:a16="http://schemas.microsoft.com/office/drawing/2014/main" id="{3358DD02-9AAA-4863-B736-86D0CF38F58C}"/>
              </a:ext>
            </a:extLst>
          </p:cNvPr>
          <p:cNvCxnSpPr>
            <a:cxnSpLocks/>
          </p:cNvCxnSpPr>
          <p:nvPr/>
        </p:nvCxnSpPr>
        <p:spPr>
          <a:xfrm>
            <a:off x="4737777" y="2236539"/>
            <a:ext cx="0" cy="392803"/>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E56AEDA-43E1-40FE-9377-2A3C9093BC70}"/>
              </a:ext>
            </a:extLst>
          </p:cNvPr>
          <p:cNvCxnSpPr>
            <a:cxnSpLocks/>
          </p:cNvCxnSpPr>
          <p:nvPr/>
        </p:nvCxnSpPr>
        <p:spPr>
          <a:xfrm>
            <a:off x="6680516" y="2192533"/>
            <a:ext cx="1808508" cy="454154"/>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88F15C9C-0BDC-4158-A37E-6B3197425134}"/>
              </a:ext>
            </a:extLst>
          </p:cNvPr>
          <p:cNvGrpSpPr/>
          <p:nvPr/>
        </p:nvGrpSpPr>
        <p:grpSpPr>
          <a:xfrm>
            <a:off x="835566" y="2195523"/>
            <a:ext cx="3499992" cy="3505526"/>
            <a:chOff x="1966391" y="2712977"/>
            <a:chExt cx="3500488" cy="3506023"/>
          </a:xfrm>
        </p:grpSpPr>
        <p:grpSp>
          <p:nvGrpSpPr>
            <p:cNvPr id="24" name="Group 23">
              <a:extLst>
                <a:ext uri="{FF2B5EF4-FFF2-40B4-BE49-F238E27FC236}">
                  <a16:creationId xmlns:a16="http://schemas.microsoft.com/office/drawing/2014/main" id="{3F95D264-AF11-48B3-B841-4A1099841FFC}"/>
                </a:ext>
              </a:extLst>
            </p:cNvPr>
            <p:cNvGrpSpPr/>
            <p:nvPr/>
          </p:nvGrpSpPr>
          <p:grpSpPr>
            <a:xfrm>
              <a:off x="2143610" y="4101695"/>
              <a:ext cx="1159601" cy="580317"/>
              <a:chOff x="7919988" y="2744429"/>
              <a:chExt cx="1159601" cy="580317"/>
            </a:xfrm>
            <a:solidFill>
              <a:schemeClr val="bg1">
                <a:lumMod val="95000"/>
              </a:schemeClr>
            </a:solidFill>
          </p:grpSpPr>
          <p:sp>
            <p:nvSpPr>
              <p:cNvPr id="25" name="Rectangle 24">
                <a:extLst>
                  <a:ext uri="{FF2B5EF4-FFF2-40B4-BE49-F238E27FC236}">
                    <a16:creationId xmlns:a16="http://schemas.microsoft.com/office/drawing/2014/main" id="{7AFC51A2-2812-44CD-9401-69CF6C611B3C}"/>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26" name="Rectangle 25">
                <a:extLst>
                  <a:ext uri="{FF2B5EF4-FFF2-40B4-BE49-F238E27FC236}">
                    <a16:creationId xmlns:a16="http://schemas.microsoft.com/office/drawing/2014/main" id="{93066876-CFEF-4D73-AB92-9238778513F4}"/>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27" name="Rectangle 26">
                <a:extLst>
                  <a:ext uri="{FF2B5EF4-FFF2-40B4-BE49-F238E27FC236}">
                    <a16:creationId xmlns:a16="http://schemas.microsoft.com/office/drawing/2014/main" id="{40961E76-DF81-43ED-B8AE-DBB804C6B41D}"/>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505050"/>
                    </a:solidFill>
                    <a:effectLst/>
                    <a:uLnTx/>
                    <a:uFillTx/>
                    <a:latin typeface="Arial" panose="020B0604020202020204" pitchFamily="34" charset="0"/>
                    <a:ea typeface="Segoe UI" pitchFamily="34" charset="0"/>
                    <a:cs typeface="Arial" panose="020B0604020202020204" pitchFamily="34" charset="0"/>
                  </a:rPr>
                  <a:t>Beijing</a:t>
                </a:r>
                <a:endParaRPr kumimoji="0" lang="en-US" sz="2400" b="0" i="0" u="none" strike="noStrike" kern="1200" cap="none" spc="0" normalizeH="0" baseline="0" noProof="0" dirty="0">
                  <a:ln>
                    <a:noFill/>
                  </a:ln>
                  <a:solidFill>
                    <a:srgbClr val="505050"/>
                  </a:solidFill>
                  <a:effectLst/>
                  <a:uLnTx/>
                  <a:uFillTx/>
                  <a:latin typeface="Arial" panose="020B0604020202020204" pitchFamily="34" charset="0"/>
                  <a:ea typeface="Segoe UI" pitchFamily="34" charset="0"/>
                  <a:cs typeface="Arial" panose="020B0604020202020204" pitchFamily="34" charset="0"/>
                </a:endParaRPr>
              </a:p>
            </p:txBody>
          </p:sp>
        </p:grpSp>
        <p:cxnSp>
          <p:nvCxnSpPr>
            <p:cNvPr id="44" name="Straight Arrow Connector 43">
              <a:extLst>
                <a:ext uri="{FF2B5EF4-FFF2-40B4-BE49-F238E27FC236}">
                  <a16:creationId xmlns:a16="http://schemas.microsoft.com/office/drawing/2014/main" id="{08F86D59-D7D2-47EF-BD0B-FA5E7814D872}"/>
                </a:ext>
              </a:extLst>
            </p:cNvPr>
            <p:cNvCxnSpPr>
              <a:cxnSpLocks/>
            </p:cNvCxnSpPr>
            <p:nvPr/>
          </p:nvCxnSpPr>
          <p:spPr>
            <a:xfrm flipH="1">
              <a:off x="3182457" y="2712977"/>
              <a:ext cx="2284422" cy="390754"/>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F7321A78-7933-478D-AC81-F0E7E76EB88D}"/>
                </a:ext>
              </a:extLst>
            </p:cNvPr>
            <p:cNvSpPr/>
            <p:nvPr/>
          </p:nvSpPr>
          <p:spPr bwMode="auto">
            <a:xfrm>
              <a:off x="2115863" y="4821680"/>
              <a:ext cx="1156828" cy="41745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Arial" panose="020B0604020202020204" pitchFamily="34" charset="0"/>
                  <a:ea typeface="Segoe UI" pitchFamily="34" charset="0"/>
                  <a:cs typeface="Arial" panose="020B0604020202020204" pitchFamily="34" charset="0"/>
                </a:rPr>
                <a:t>Seattle</a:t>
              </a:r>
              <a:endParaRPr kumimoji="0" lang="en-US" sz="1800" b="0" i="0" u="none" strike="noStrike" kern="1200" cap="none" spc="0" normalizeH="0" baseline="0" noProof="0" dirty="0">
                <a:ln>
                  <a:noFill/>
                </a:ln>
                <a:solidFill>
                  <a:srgbClr val="505050"/>
                </a:solidFill>
                <a:effectLst/>
                <a:uLnTx/>
                <a:uFillTx/>
                <a:latin typeface="Arial" panose="020B0604020202020204" pitchFamily="34" charset="0"/>
                <a:ea typeface="Segoe UI" pitchFamily="34" charset="0"/>
                <a:cs typeface="Arial" panose="020B0604020202020204" pitchFamily="34" charset="0"/>
              </a:endParaRPr>
            </a:p>
          </p:txBody>
        </p:sp>
        <p:grpSp>
          <p:nvGrpSpPr>
            <p:cNvPr id="81" name="Group 80">
              <a:extLst>
                <a:ext uri="{FF2B5EF4-FFF2-40B4-BE49-F238E27FC236}">
                  <a16:creationId xmlns:a16="http://schemas.microsoft.com/office/drawing/2014/main" id="{55DE3930-B5AB-4744-B1B4-CB731B4B8EB8}"/>
                </a:ext>
              </a:extLst>
            </p:cNvPr>
            <p:cNvGrpSpPr/>
            <p:nvPr/>
          </p:nvGrpSpPr>
          <p:grpSpPr>
            <a:xfrm>
              <a:off x="2389347" y="3419793"/>
              <a:ext cx="745007" cy="417453"/>
              <a:chOff x="1275510" y="6072184"/>
              <a:chExt cx="508602" cy="456278"/>
            </a:xfrm>
          </p:grpSpPr>
          <p:grpSp>
            <p:nvGrpSpPr>
              <p:cNvPr id="82" name="Group 81">
                <a:extLst>
                  <a:ext uri="{FF2B5EF4-FFF2-40B4-BE49-F238E27FC236}">
                    <a16:creationId xmlns:a16="http://schemas.microsoft.com/office/drawing/2014/main" id="{3971ECBA-337B-46C8-88E4-E80CD07268BD}"/>
                  </a:ext>
                </a:extLst>
              </p:cNvPr>
              <p:cNvGrpSpPr/>
              <p:nvPr/>
            </p:nvGrpSpPr>
            <p:grpSpPr>
              <a:xfrm>
                <a:off x="1275510" y="6224570"/>
                <a:ext cx="508602" cy="151498"/>
                <a:chOff x="551886" y="4945335"/>
                <a:chExt cx="508602" cy="151498"/>
              </a:xfrm>
            </p:grpSpPr>
            <p:sp>
              <p:nvSpPr>
                <p:cNvPr id="91" name="Rectangle 90">
                  <a:extLst>
                    <a:ext uri="{FF2B5EF4-FFF2-40B4-BE49-F238E27FC236}">
                      <a16:creationId xmlns:a16="http://schemas.microsoft.com/office/drawing/2014/main" id="{A87F235D-D0D2-4E48-9F2C-0ABA5E7D961C}"/>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92" name="Oval 91">
                  <a:extLst>
                    <a:ext uri="{FF2B5EF4-FFF2-40B4-BE49-F238E27FC236}">
                      <a16:creationId xmlns:a16="http://schemas.microsoft.com/office/drawing/2014/main" id="{5C6802B3-E9E2-4401-B5B0-54383D768D99}"/>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93" name="Straight Connector 92">
                  <a:extLst>
                    <a:ext uri="{FF2B5EF4-FFF2-40B4-BE49-F238E27FC236}">
                      <a16:creationId xmlns:a16="http://schemas.microsoft.com/office/drawing/2014/main" id="{290397D7-3AF6-4AF6-9A42-BB85CBD3CCAB}"/>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3" name="Group 82">
                <a:extLst>
                  <a:ext uri="{FF2B5EF4-FFF2-40B4-BE49-F238E27FC236}">
                    <a16:creationId xmlns:a16="http://schemas.microsoft.com/office/drawing/2014/main" id="{9DDC9521-6DC8-4EBD-AA61-F52FF02458FC}"/>
                  </a:ext>
                </a:extLst>
              </p:cNvPr>
              <p:cNvGrpSpPr/>
              <p:nvPr/>
            </p:nvGrpSpPr>
            <p:grpSpPr>
              <a:xfrm>
                <a:off x="1275510" y="6376964"/>
                <a:ext cx="508602" cy="151498"/>
                <a:chOff x="551886" y="4945335"/>
                <a:chExt cx="508602" cy="151498"/>
              </a:xfrm>
            </p:grpSpPr>
            <p:sp>
              <p:nvSpPr>
                <p:cNvPr id="88" name="Rectangle 87">
                  <a:extLst>
                    <a:ext uri="{FF2B5EF4-FFF2-40B4-BE49-F238E27FC236}">
                      <a16:creationId xmlns:a16="http://schemas.microsoft.com/office/drawing/2014/main" id="{22743E03-21AC-4A8D-BF0B-09AF53D8B828}"/>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89" name="Oval 88">
                  <a:extLst>
                    <a:ext uri="{FF2B5EF4-FFF2-40B4-BE49-F238E27FC236}">
                      <a16:creationId xmlns:a16="http://schemas.microsoft.com/office/drawing/2014/main" id="{1A7DA3D3-DAC9-4F41-9DF7-8F14976DA288}"/>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90" name="Straight Connector 89">
                  <a:extLst>
                    <a:ext uri="{FF2B5EF4-FFF2-40B4-BE49-F238E27FC236}">
                      <a16:creationId xmlns:a16="http://schemas.microsoft.com/office/drawing/2014/main" id="{BC59248C-8D53-4FC1-AD4E-9C40A2B5CD21}"/>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a16="http://schemas.microsoft.com/office/drawing/2014/main" id="{50BDC987-C3FD-4054-A448-0805B7ED99A8}"/>
                  </a:ext>
                </a:extLst>
              </p:cNvPr>
              <p:cNvGrpSpPr/>
              <p:nvPr/>
            </p:nvGrpSpPr>
            <p:grpSpPr>
              <a:xfrm>
                <a:off x="1275510" y="6072184"/>
                <a:ext cx="508602" cy="151498"/>
                <a:chOff x="551886" y="4945335"/>
                <a:chExt cx="508602" cy="151498"/>
              </a:xfrm>
            </p:grpSpPr>
            <p:sp>
              <p:nvSpPr>
                <p:cNvPr id="85" name="Rectangle 84">
                  <a:extLst>
                    <a:ext uri="{FF2B5EF4-FFF2-40B4-BE49-F238E27FC236}">
                      <a16:creationId xmlns:a16="http://schemas.microsoft.com/office/drawing/2014/main" id="{44B40457-217E-4841-BEB7-2D675701E201}"/>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86" name="Oval 85">
                  <a:extLst>
                    <a:ext uri="{FF2B5EF4-FFF2-40B4-BE49-F238E27FC236}">
                      <a16:creationId xmlns:a16="http://schemas.microsoft.com/office/drawing/2014/main" id="{796ECC00-E4BF-45E0-A5CD-1FF6CA0B2D21}"/>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87" name="Straight Connector 86">
                  <a:extLst>
                    <a:ext uri="{FF2B5EF4-FFF2-40B4-BE49-F238E27FC236}">
                      <a16:creationId xmlns:a16="http://schemas.microsoft.com/office/drawing/2014/main" id="{F16BFE50-1139-4A63-B137-F91B37E4B127}"/>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94" name="Rectangle 93">
              <a:extLst>
                <a:ext uri="{FF2B5EF4-FFF2-40B4-BE49-F238E27FC236}">
                  <a16:creationId xmlns:a16="http://schemas.microsoft.com/office/drawing/2014/main" id="{81D89388-3850-4B1D-872D-8C306C84EF50}"/>
                </a:ext>
              </a:extLst>
            </p:cNvPr>
            <p:cNvSpPr/>
            <p:nvPr/>
          </p:nvSpPr>
          <p:spPr bwMode="auto">
            <a:xfrm>
              <a:off x="1966391" y="3233909"/>
              <a:ext cx="1674951" cy="2985091"/>
            </a:xfrm>
            <a:prstGeom prst="rect">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97" name="Group 96">
              <a:extLst>
                <a:ext uri="{FF2B5EF4-FFF2-40B4-BE49-F238E27FC236}">
                  <a16:creationId xmlns:a16="http://schemas.microsoft.com/office/drawing/2014/main" id="{0B9B94B2-E7D9-4E1C-B804-DAC5E43FDADC}"/>
                </a:ext>
              </a:extLst>
            </p:cNvPr>
            <p:cNvGrpSpPr/>
            <p:nvPr/>
          </p:nvGrpSpPr>
          <p:grpSpPr>
            <a:xfrm>
              <a:off x="2113090" y="5352625"/>
              <a:ext cx="1159601" cy="580317"/>
              <a:chOff x="7919988" y="2744429"/>
              <a:chExt cx="1159601" cy="580317"/>
            </a:xfrm>
            <a:solidFill>
              <a:schemeClr val="bg1">
                <a:lumMod val="95000"/>
              </a:schemeClr>
            </a:solidFill>
          </p:grpSpPr>
          <p:sp>
            <p:nvSpPr>
              <p:cNvPr id="98" name="Rectangle 97">
                <a:extLst>
                  <a:ext uri="{FF2B5EF4-FFF2-40B4-BE49-F238E27FC236}">
                    <a16:creationId xmlns:a16="http://schemas.microsoft.com/office/drawing/2014/main" id="{DC072B55-1F89-43E0-AC45-818D088AE2AD}"/>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99" name="Rectangle 98">
                <a:extLst>
                  <a:ext uri="{FF2B5EF4-FFF2-40B4-BE49-F238E27FC236}">
                    <a16:creationId xmlns:a16="http://schemas.microsoft.com/office/drawing/2014/main" id="{A5E41779-318B-4C1E-9A7A-597F2497C55B}"/>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00" name="Rectangle 99">
                <a:extLst>
                  <a:ext uri="{FF2B5EF4-FFF2-40B4-BE49-F238E27FC236}">
                    <a16:creationId xmlns:a16="http://schemas.microsoft.com/office/drawing/2014/main" id="{12F8BD4E-7D41-4FFD-BAAA-820F3181EC12}"/>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Arial" panose="020B0604020202020204" pitchFamily="34" charset="0"/>
                    <a:ea typeface="Segoe UI" pitchFamily="34" charset="0"/>
                    <a:cs typeface="Arial" panose="020B0604020202020204" pitchFamily="34" charset="0"/>
                  </a:rPr>
                  <a:t>Paris</a:t>
                </a:r>
              </a:p>
            </p:txBody>
          </p:sp>
        </p:grpSp>
      </p:grpSp>
      <p:sp>
        <p:nvSpPr>
          <p:cNvPr id="101" name="TextBox 100">
            <a:extLst>
              <a:ext uri="{FF2B5EF4-FFF2-40B4-BE49-F238E27FC236}">
                <a16:creationId xmlns:a16="http://schemas.microsoft.com/office/drawing/2014/main" id="{1A95B62E-D260-4996-9930-25FB850FDFCD}"/>
              </a:ext>
            </a:extLst>
          </p:cNvPr>
          <p:cNvSpPr txBox="1"/>
          <p:nvPr/>
        </p:nvSpPr>
        <p:spPr>
          <a:xfrm>
            <a:off x="9669583" y="1388985"/>
            <a:ext cx="2312351" cy="2289817"/>
          </a:xfrm>
          <a:prstGeom prst="rect">
            <a:avLst/>
          </a:prstGeom>
          <a:noFill/>
        </p:spPr>
        <p:txBody>
          <a:bodyPr wrap="square" lIns="182854" tIns="146284" rIns="182854" bIns="146284" rtlCol="0">
            <a:spAutoFit/>
          </a:bodyPr>
          <a:lstStyle/>
          <a:p>
            <a:pPr marL="0" marR="0" lvl="0" indent="0" algn="l" defTabSz="914201"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mn-cs"/>
              </a:rPr>
              <a:t>Cosmos DB distributes RU/s evenly across physical partitions</a:t>
            </a:r>
          </a:p>
        </p:txBody>
      </p:sp>
      <p:grpSp>
        <p:nvGrpSpPr>
          <p:cNvPr id="103" name="Group 102">
            <a:extLst>
              <a:ext uri="{FF2B5EF4-FFF2-40B4-BE49-F238E27FC236}">
                <a16:creationId xmlns:a16="http://schemas.microsoft.com/office/drawing/2014/main" id="{EBCF7A23-4BE7-41EB-9430-9BC41E4ECFB9}"/>
              </a:ext>
            </a:extLst>
          </p:cNvPr>
          <p:cNvGrpSpPr/>
          <p:nvPr/>
        </p:nvGrpSpPr>
        <p:grpSpPr>
          <a:xfrm>
            <a:off x="3401149" y="2733137"/>
            <a:ext cx="1674714" cy="2984667"/>
            <a:chOff x="1966391" y="3233909"/>
            <a:chExt cx="1674951" cy="2985091"/>
          </a:xfrm>
        </p:grpSpPr>
        <p:grpSp>
          <p:nvGrpSpPr>
            <p:cNvPr id="104" name="Group 103">
              <a:extLst>
                <a:ext uri="{FF2B5EF4-FFF2-40B4-BE49-F238E27FC236}">
                  <a16:creationId xmlns:a16="http://schemas.microsoft.com/office/drawing/2014/main" id="{6BD54536-01ED-4B06-A317-F57E8F2CEAFB}"/>
                </a:ext>
              </a:extLst>
            </p:cNvPr>
            <p:cNvGrpSpPr/>
            <p:nvPr/>
          </p:nvGrpSpPr>
          <p:grpSpPr>
            <a:xfrm>
              <a:off x="2143610" y="4101695"/>
              <a:ext cx="1159601" cy="580317"/>
              <a:chOff x="7919988" y="2744429"/>
              <a:chExt cx="1159601" cy="580317"/>
            </a:xfrm>
            <a:solidFill>
              <a:schemeClr val="bg1">
                <a:lumMod val="95000"/>
              </a:schemeClr>
            </a:solidFill>
          </p:grpSpPr>
          <p:sp>
            <p:nvSpPr>
              <p:cNvPr id="125" name="Rectangle 124">
                <a:extLst>
                  <a:ext uri="{FF2B5EF4-FFF2-40B4-BE49-F238E27FC236}">
                    <a16:creationId xmlns:a16="http://schemas.microsoft.com/office/drawing/2014/main" id="{348B627B-0BCE-4F26-9F06-25ADC3FC5091}"/>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26" name="Rectangle 125">
                <a:extLst>
                  <a:ext uri="{FF2B5EF4-FFF2-40B4-BE49-F238E27FC236}">
                    <a16:creationId xmlns:a16="http://schemas.microsoft.com/office/drawing/2014/main" id="{AC635BCF-1155-4E32-9390-25A3C3551DEF}"/>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27" name="Rectangle 126">
                <a:extLst>
                  <a:ext uri="{FF2B5EF4-FFF2-40B4-BE49-F238E27FC236}">
                    <a16:creationId xmlns:a16="http://schemas.microsoft.com/office/drawing/2014/main" id="{182101B0-0B4B-4019-BC07-FD0BDC9C02F9}"/>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r>
                  <a:rPr kumimoji="0" lang="en-US" sz="1051" b="0" i="0" u="none" strike="noStrike" kern="1200" cap="none" spc="0" normalizeH="0" baseline="0" noProof="0" dirty="0">
                    <a:ln>
                      <a:noFill/>
                    </a:ln>
                    <a:solidFill>
                      <a:srgbClr val="505050"/>
                    </a:solidFill>
                    <a:effectLst/>
                    <a:uLnTx/>
                    <a:uFillTx/>
                    <a:latin typeface="Arial" panose="020B0604020202020204" pitchFamily="34" charset="0"/>
                    <a:ea typeface="Segoe UI" pitchFamily="34" charset="0"/>
                    <a:cs typeface="Arial" panose="020B0604020202020204" pitchFamily="34" charset="0"/>
                  </a:rPr>
                  <a:t>Redmond</a:t>
                </a:r>
                <a:endParaRPr kumimoji="0" lang="en-US" sz="2400" b="0" i="0" u="none" strike="noStrike" kern="1200" cap="none" spc="0" normalizeH="0" baseline="0" noProof="0" dirty="0">
                  <a:ln>
                    <a:noFill/>
                  </a:ln>
                  <a:solidFill>
                    <a:srgbClr val="505050"/>
                  </a:solidFill>
                  <a:effectLst/>
                  <a:uLnTx/>
                  <a:uFillTx/>
                  <a:latin typeface="Arial" panose="020B0604020202020204" pitchFamily="34" charset="0"/>
                  <a:ea typeface="Segoe UI" pitchFamily="34" charset="0"/>
                  <a:cs typeface="Arial" panose="020B0604020202020204" pitchFamily="34" charset="0"/>
                </a:endParaRPr>
              </a:p>
            </p:txBody>
          </p:sp>
        </p:grpSp>
        <p:sp>
          <p:nvSpPr>
            <p:cNvPr id="106" name="Rectangle 105">
              <a:extLst>
                <a:ext uri="{FF2B5EF4-FFF2-40B4-BE49-F238E27FC236}">
                  <a16:creationId xmlns:a16="http://schemas.microsoft.com/office/drawing/2014/main" id="{B0497721-2F4A-4147-BAC4-951183874E30}"/>
                </a:ext>
              </a:extLst>
            </p:cNvPr>
            <p:cNvSpPr/>
            <p:nvPr/>
          </p:nvSpPr>
          <p:spPr bwMode="auto">
            <a:xfrm>
              <a:off x="2115863" y="4821680"/>
              <a:ext cx="1156828" cy="41745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505050"/>
                  </a:solidFill>
                  <a:effectLst/>
                  <a:uLnTx/>
                  <a:uFillTx/>
                  <a:latin typeface="Arial" panose="020B0604020202020204" pitchFamily="34" charset="0"/>
                  <a:ea typeface="Segoe UI" pitchFamily="34" charset="0"/>
                  <a:cs typeface="Arial" panose="020B0604020202020204" pitchFamily="34" charset="0"/>
                </a:rPr>
                <a:t>Shanghai</a:t>
              </a:r>
            </a:p>
          </p:txBody>
        </p:sp>
        <p:grpSp>
          <p:nvGrpSpPr>
            <p:cNvPr id="107" name="Group 106">
              <a:extLst>
                <a:ext uri="{FF2B5EF4-FFF2-40B4-BE49-F238E27FC236}">
                  <a16:creationId xmlns:a16="http://schemas.microsoft.com/office/drawing/2014/main" id="{FAE7CB91-FFE1-4F98-B496-2E4102CB181D}"/>
                </a:ext>
              </a:extLst>
            </p:cNvPr>
            <p:cNvGrpSpPr/>
            <p:nvPr/>
          </p:nvGrpSpPr>
          <p:grpSpPr>
            <a:xfrm>
              <a:off x="2389347" y="3419793"/>
              <a:ext cx="745007" cy="417453"/>
              <a:chOff x="1275510" y="6072184"/>
              <a:chExt cx="508602" cy="456278"/>
            </a:xfrm>
          </p:grpSpPr>
          <p:grpSp>
            <p:nvGrpSpPr>
              <p:cNvPr id="113" name="Group 112">
                <a:extLst>
                  <a:ext uri="{FF2B5EF4-FFF2-40B4-BE49-F238E27FC236}">
                    <a16:creationId xmlns:a16="http://schemas.microsoft.com/office/drawing/2014/main" id="{D1493A29-9BFA-4928-859F-6CA204292CF3}"/>
                  </a:ext>
                </a:extLst>
              </p:cNvPr>
              <p:cNvGrpSpPr/>
              <p:nvPr/>
            </p:nvGrpSpPr>
            <p:grpSpPr>
              <a:xfrm>
                <a:off x="1275510" y="6224570"/>
                <a:ext cx="508602" cy="151498"/>
                <a:chOff x="551886" y="4945335"/>
                <a:chExt cx="508602" cy="151498"/>
              </a:xfrm>
            </p:grpSpPr>
            <p:sp>
              <p:nvSpPr>
                <p:cNvPr id="122" name="Rectangle 121">
                  <a:extLst>
                    <a:ext uri="{FF2B5EF4-FFF2-40B4-BE49-F238E27FC236}">
                      <a16:creationId xmlns:a16="http://schemas.microsoft.com/office/drawing/2014/main" id="{B2E28BCC-8347-485E-8009-EACF16DE9366}"/>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23" name="Oval 122">
                  <a:extLst>
                    <a:ext uri="{FF2B5EF4-FFF2-40B4-BE49-F238E27FC236}">
                      <a16:creationId xmlns:a16="http://schemas.microsoft.com/office/drawing/2014/main" id="{3B5DD0AD-DE01-4DEA-8304-BA2B5DE2F815}"/>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124" name="Straight Connector 123">
                  <a:extLst>
                    <a:ext uri="{FF2B5EF4-FFF2-40B4-BE49-F238E27FC236}">
                      <a16:creationId xmlns:a16="http://schemas.microsoft.com/office/drawing/2014/main" id="{0280BC61-B152-446D-8A87-C068C83C3FCF}"/>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4" name="Group 113">
                <a:extLst>
                  <a:ext uri="{FF2B5EF4-FFF2-40B4-BE49-F238E27FC236}">
                    <a16:creationId xmlns:a16="http://schemas.microsoft.com/office/drawing/2014/main" id="{4EBDD7A4-A6BD-4004-93C7-5DEE02520C9D}"/>
                  </a:ext>
                </a:extLst>
              </p:cNvPr>
              <p:cNvGrpSpPr/>
              <p:nvPr/>
            </p:nvGrpSpPr>
            <p:grpSpPr>
              <a:xfrm>
                <a:off x="1275510" y="6376964"/>
                <a:ext cx="508602" cy="151498"/>
                <a:chOff x="551886" y="4945335"/>
                <a:chExt cx="508602" cy="151498"/>
              </a:xfrm>
            </p:grpSpPr>
            <p:sp>
              <p:nvSpPr>
                <p:cNvPr id="119" name="Rectangle 118">
                  <a:extLst>
                    <a:ext uri="{FF2B5EF4-FFF2-40B4-BE49-F238E27FC236}">
                      <a16:creationId xmlns:a16="http://schemas.microsoft.com/office/drawing/2014/main" id="{7BA36D3C-0010-4AA0-930B-ACEA46793AB7}"/>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20" name="Oval 119">
                  <a:extLst>
                    <a:ext uri="{FF2B5EF4-FFF2-40B4-BE49-F238E27FC236}">
                      <a16:creationId xmlns:a16="http://schemas.microsoft.com/office/drawing/2014/main" id="{0360F9EB-1617-48D7-ACE0-94D0F6575DA5}"/>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121" name="Straight Connector 120">
                  <a:extLst>
                    <a:ext uri="{FF2B5EF4-FFF2-40B4-BE49-F238E27FC236}">
                      <a16:creationId xmlns:a16="http://schemas.microsoft.com/office/drawing/2014/main" id="{2DED7475-A458-49F0-9D3D-C0C3449BA8E4}"/>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5" name="Group 114">
                <a:extLst>
                  <a:ext uri="{FF2B5EF4-FFF2-40B4-BE49-F238E27FC236}">
                    <a16:creationId xmlns:a16="http://schemas.microsoft.com/office/drawing/2014/main" id="{0FD75FB2-6399-4332-AEFB-184B139250A3}"/>
                  </a:ext>
                </a:extLst>
              </p:cNvPr>
              <p:cNvGrpSpPr/>
              <p:nvPr/>
            </p:nvGrpSpPr>
            <p:grpSpPr>
              <a:xfrm>
                <a:off x="1275510" y="6072184"/>
                <a:ext cx="508602" cy="151498"/>
                <a:chOff x="551886" y="4945335"/>
                <a:chExt cx="508602" cy="151498"/>
              </a:xfrm>
            </p:grpSpPr>
            <p:sp>
              <p:nvSpPr>
                <p:cNvPr id="116" name="Rectangle 115">
                  <a:extLst>
                    <a:ext uri="{FF2B5EF4-FFF2-40B4-BE49-F238E27FC236}">
                      <a16:creationId xmlns:a16="http://schemas.microsoft.com/office/drawing/2014/main" id="{CB18BF9C-07D7-445A-A02E-04057C3CF54B}"/>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17" name="Oval 116">
                  <a:extLst>
                    <a:ext uri="{FF2B5EF4-FFF2-40B4-BE49-F238E27FC236}">
                      <a16:creationId xmlns:a16="http://schemas.microsoft.com/office/drawing/2014/main" id="{14048F16-7800-4264-B6E8-9D18DF2A1E5F}"/>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118" name="Straight Connector 117">
                  <a:extLst>
                    <a:ext uri="{FF2B5EF4-FFF2-40B4-BE49-F238E27FC236}">
                      <a16:creationId xmlns:a16="http://schemas.microsoft.com/office/drawing/2014/main" id="{704E343B-A983-41BD-BAC2-619616D5DB0C}"/>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108" name="Rectangle 107">
              <a:extLst>
                <a:ext uri="{FF2B5EF4-FFF2-40B4-BE49-F238E27FC236}">
                  <a16:creationId xmlns:a16="http://schemas.microsoft.com/office/drawing/2014/main" id="{1CBB280C-E3A9-48F7-BF8F-8011D917B0D8}"/>
                </a:ext>
              </a:extLst>
            </p:cNvPr>
            <p:cNvSpPr/>
            <p:nvPr/>
          </p:nvSpPr>
          <p:spPr bwMode="auto">
            <a:xfrm>
              <a:off x="1966391" y="3233909"/>
              <a:ext cx="1674951" cy="2985091"/>
            </a:xfrm>
            <a:prstGeom prst="rect">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grpSp>
        <p:nvGrpSpPr>
          <p:cNvPr id="170" name="Group 169">
            <a:extLst>
              <a:ext uri="{FF2B5EF4-FFF2-40B4-BE49-F238E27FC236}">
                <a16:creationId xmlns:a16="http://schemas.microsoft.com/office/drawing/2014/main" id="{E12BA47E-DF7D-4193-95B2-644DAE5BC93D}"/>
              </a:ext>
            </a:extLst>
          </p:cNvPr>
          <p:cNvGrpSpPr/>
          <p:nvPr/>
        </p:nvGrpSpPr>
        <p:grpSpPr>
          <a:xfrm>
            <a:off x="7390867" y="2733137"/>
            <a:ext cx="1674714" cy="2984667"/>
            <a:chOff x="9328755" y="3250668"/>
            <a:chExt cx="1674951" cy="2985091"/>
          </a:xfrm>
        </p:grpSpPr>
        <p:grpSp>
          <p:nvGrpSpPr>
            <p:cNvPr id="128" name="Group 127">
              <a:extLst>
                <a:ext uri="{FF2B5EF4-FFF2-40B4-BE49-F238E27FC236}">
                  <a16:creationId xmlns:a16="http://schemas.microsoft.com/office/drawing/2014/main" id="{B3103BED-7286-4A24-9CDD-8CB670B6ADD1}"/>
                </a:ext>
              </a:extLst>
            </p:cNvPr>
            <p:cNvGrpSpPr/>
            <p:nvPr/>
          </p:nvGrpSpPr>
          <p:grpSpPr>
            <a:xfrm>
              <a:off x="9328755" y="3250668"/>
              <a:ext cx="1674951" cy="2985091"/>
              <a:chOff x="1966391" y="3233909"/>
              <a:chExt cx="1674951" cy="2985091"/>
            </a:xfrm>
          </p:grpSpPr>
          <p:grpSp>
            <p:nvGrpSpPr>
              <p:cNvPr id="129" name="Group 128">
                <a:extLst>
                  <a:ext uri="{FF2B5EF4-FFF2-40B4-BE49-F238E27FC236}">
                    <a16:creationId xmlns:a16="http://schemas.microsoft.com/office/drawing/2014/main" id="{14C8B557-A506-475D-BD72-9D8D72E4E5EC}"/>
                  </a:ext>
                </a:extLst>
              </p:cNvPr>
              <p:cNvGrpSpPr/>
              <p:nvPr/>
            </p:nvGrpSpPr>
            <p:grpSpPr>
              <a:xfrm>
                <a:off x="2143610" y="4101695"/>
                <a:ext cx="1159601" cy="580317"/>
                <a:chOff x="7919988" y="2744429"/>
                <a:chExt cx="1159601" cy="580317"/>
              </a:xfrm>
              <a:solidFill>
                <a:schemeClr val="bg1">
                  <a:lumMod val="95000"/>
                </a:schemeClr>
              </a:solidFill>
            </p:grpSpPr>
            <p:sp>
              <p:nvSpPr>
                <p:cNvPr id="150" name="Rectangle 149">
                  <a:extLst>
                    <a:ext uri="{FF2B5EF4-FFF2-40B4-BE49-F238E27FC236}">
                      <a16:creationId xmlns:a16="http://schemas.microsoft.com/office/drawing/2014/main" id="{8BC0B1D7-BF2E-4817-8924-089C234C267F}"/>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51" name="Rectangle 150">
                  <a:extLst>
                    <a:ext uri="{FF2B5EF4-FFF2-40B4-BE49-F238E27FC236}">
                      <a16:creationId xmlns:a16="http://schemas.microsoft.com/office/drawing/2014/main" id="{6DB08B90-890D-48C0-83AB-7E5F6B3C1371}"/>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52" name="Rectangle 151">
                  <a:extLst>
                    <a:ext uri="{FF2B5EF4-FFF2-40B4-BE49-F238E27FC236}">
                      <a16:creationId xmlns:a16="http://schemas.microsoft.com/office/drawing/2014/main" id="{71DF3D67-DA04-42F3-811A-BC5271A42DBD}"/>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505050"/>
                      </a:solidFill>
                      <a:effectLst/>
                      <a:uLnTx/>
                      <a:uFillTx/>
                      <a:latin typeface="Arial" panose="020B0604020202020204" pitchFamily="34" charset="0"/>
                      <a:ea typeface="Segoe UI" pitchFamily="34" charset="0"/>
                      <a:cs typeface="Arial" panose="020B0604020202020204" pitchFamily="34" charset="0"/>
                    </a:rPr>
                    <a:t>Tianjin</a:t>
                  </a:r>
                </a:p>
              </p:txBody>
            </p:sp>
          </p:grpSp>
          <p:grpSp>
            <p:nvGrpSpPr>
              <p:cNvPr id="132" name="Group 131">
                <a:extLst>
                  <a:ext uri="{FF2B5EF4-FFF2-40B4-BE49-F238E27FC236}">
                    <a16:creationId xmlns:a16="http://schemas.microsoft.com/office/drawing/2014/main" id="{8125F798-2A46-49D1-8841-69EDCDAC5CDE}"/>
                  </a:ext>
                </a:extLst>
              </p:cNvPr>
              <p:cNvGrpSpPr/>
              <p:nvPr/>
            </p:nvGrpSpPr>
            <p:grpSpPr>
              <a:xfrm>
                <a:off x="2389347" y="3419793"/>
                <a:ext cx="745007" cy="417453"/>
                <a:chOff x="1275510" y="6072184"/>
                <a:chExt cx="508602" cy="456278"/>
              </a:xfrm>
            </p:grpSpPr>
            <p:grpSp>
              <p:nvGrpSpPr>
                <p:cNvPr id="138" name="Group 137">
                  <a:extLst>
                    <a:ext uri="{FF2B5EF4-FFF2-40B4-BE49-F238E27FC236}">
                      <a16:creationId xmlns:a16="http://schemas.microsoft.com/office/drawing/2014/main" id="{2025003E-088D-44F5-AA45-7C6F2837169E}"/>
                    </a:ext>
                  </a:extLst>
                </p:cNvPr>
                <p:cNvGrpSpPr/>
                <p:nvPr/>
              </p:nvGrpSpPr>
              <p:grpSpPr>
                <a:xfrm>
                  <a:off x="1275510" y="6224570"/>
                  <a:ext cx="508602" cy="151498"/>
                  <a:chOff x="551886" y="4945335"/>
                  <a:chExt cx="508602" cy="151498"/>
                </a:xfrm>
              </p:grpSpPr>
              <p:sp>
                <p:nvSpPr>
                  <p:cNvPr id="147" name="Rectangle 146">
                    <a:extLst>
                      <a:ext uri="{FF2B5EF4-FFF2-40B4-BE49-F238E27FC236}">
                        <a16:creationId xmlns:a16="http://schemas.microsoft.com/office/drawing/2014/main" id="{266CE4D8-5D38-4484-9700-F703006A8E6C}"/>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48" name="Oval 147">
                    <a:extLst>
                      <a:ext uri="{FF2B5EF4-FFF2-40B4-BE49-F238E27FC236}">
                        <a16:creationId xmlns:a16="http://schemas.microsoft.com/office/drawing/2014/main" id="{DFD6170E-D157-4999-8AC1-C0DD3BF2B1D8}"/>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149" name="Straight Connector 148">
                    <a:extLst>
                      <a:ext uri="{FF2B5EF4-FFF2-40B4-BE49-F238E27FC236}">
                        <a16:creationId xmlns:a16="http://schemas.microsoft.com/office/drawing/2014/main" id="{A9BB1AC7-A433-4CE7-9021-89BD75FFDA06}"/>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39" name="Group 138">
                  <a:extLst>
                    <a:ext uri="{FF2B5EF4-FFF2-40B4-BE49-F238E27FC236}">
                      <a16:creationId xmlns:a16="http://schemas.microsoft.com/office/drawing/2014/main" id="{A673F6A1-6C2A-4B34-9EBB-948968F32A97}"/>
                    </a:ext>
                  </a:extLst>
                </p:cNvPr>
                <p:cNvGrpSpPr/>
                <p:nvPr/>
              </p:nvGrpSpPr>
              <p:grpSpPr>
                <a:xfrm>
                  <a:off x="1275510" y="6376964"/>
                  <a:ext cx="508602" cy="151498"/>
                  <a:chOff x="551886" y="4945335"/>
                  <a:chExt cx="508602" cy="151498"/>
                </a:xfrm>
              </p:grpSpPr>
              <p:sp>
                <p:nvSpPr>
                  <p:cNvPr id="144" name="Rectangle 143">
                    <a:extLst>
                      <a:ext uri="{FF2B5EF4-FFF2-40B4-BE49-F238E27FC236}">
                        <a16:creationId xmlns:a16="http://schemas.microsoft.com/office/drawing/2014/main" id="{79DB543F-D998-42FA-B2EE-6AA9D1980F83}"/>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45" name="Oval 144">
                    <a:extLst>
                      <a:ext uri="{FF2B5EF4-FFF2-40B4-BE49-F238E27FC236}">
                        <a16:creationId xmlns:a16="http://schemas.microsoft.com/office/drawing/2014/main" id="{9E410885-7A7D-4670-B491-12D9FD0E7F88}"/>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146" name="Straight Connector 145">
                    <a:extLst>
                      <a:ext uri="{FF2B5EF4-FFF2-40B4-BE49-F238E27FC236}">
                        <a16:creationId xmlns:a16="http://schemas.microsoft.com/office/drawing/2014/main" id="{551FFAD2-BBB7-40FC-B7C0-4A6EC32B57D4}"/>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40" name="Group 139">
                  <a:extLst>
                    <a:ext uri="{FF2B5EF4-FFF2-40B4-BE49-F238E27FC236}">
                      <a16:creationId xmlns:a16="http://schemas.microsoft.com/office/drawing/2014/main" id="{81868E9B-FD8D-4316-87E0-548293C9AA5F}"/>
                    </a:ext>
                  </a:extLst>
                </p:cNvPr>
                <p:cNvGrpSpPr/>
                <p:nvPr/>
              </p:nvGrpSpPr>
              <p:grpSpPr>
                <a:xfrm>
                  <a:off x="1275510" y="6072184"/>
                  <a:ext cx="508602" cy="151498"/>
                  <a:chOff x="551886" y="4945335"/>
                  <a:chExt cx="508602" cy="151498"/>
                </a:xfrm>
              </p:grpSpPr>
              <p:sp>
                <p:nvSpPr>
                  <p:cNvPr id="141" name="Rectangle 140">
                    <a:extLst>
                      <a:ext uri="{FF2B5EF4-FFF2-40B4-BE49-F238E27FC236}">
                        <a16:creationId xmlns:a16="http://schemas.microsoft.com/office/drawing/2014/main" id="{89A8CAEF-3B29-4849-9C06-500F6D3612CC}"/>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42" name="Oval 141">
                    <a:extLst>
                      <a:ext uri="{FF2B5EF4-FFF2-40B4-BE49-F238E27FC236}">
                        <a16:creationId xmlns:a16="http://schemas.microsoft.com/office/drawing/2014/main" id="{8EBB6B06-DC8D-4F89-8CF8-4DD2613F8659}"/>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143" name="Straight Connector 142">
                    <a:extLst>
                      <a:ext uri="{FF2B5EF4-FFF2-40B4-BE49-F238E27FC236}">
                        <a16:creationId xmlns:a16="http://schemas.microsoft.com/office/drawing/2014/main" id="{7717E636-4DD6-4284-AD44-FC4779F42C1E}"/>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133" name="Rectangle 132">
                <a:extLst>
                  <a:ext uri="{FF2B5EF4-FFF2-40B4-BE49-F238E27FC236}">
                    <a16:creationId xmlns:a16="http://schemas.microsoft.com/office/drawing/2014/main" id="{D3B040F1-07D9-4C45-BF25-A7A4663C022F}"/>
                  </a:ext>
                </a:extLst>
              </p:cNvPr>
              <p:cNvSpPr/>
              <p:nvPr/>
            </p:nvSpPr>
            <p:spPr bwMode="auto">
              <a:xfrm>
                <a:off x="1966391" y="3233909"/>
                <a:ext cx="1674951" cy="2985091"/>
              </a:xfrm>
              <a:prstGeom prst="rect">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134" name="Group 133">
                <a:extLst>
                  <a:ext uri="{FF2B5EF4-FFF2-40B4-BE49-F238E27FC236}">
                    <a16:creationId xmlns:a16="http://schemas.microsoft.com/office/drawing/2014/main" id="{EDEA2E31-1544-43A1-A95E-4F45390572B6}"/>
                  </a:ext>
                </a:extLst>
              </p:cNvPr>
              <p:cNvGrpSpPr/>
              <p:nvPr/>
            </p:nvGrpSpPr>
            <p:grpSpPr>
              <a:xfrm>
                <a:off x="2143610" y="5534203"/>
                <a:ext cx="1159601" cy="580317"/>
                <a:chOff x="7950508" y="2926007"/>
                <a:chExt cx="1159601" cy="580317"/>
              </a:xfrm>
              <a:solidFill>
                <a:schemeClr val="bg1">
                  <a:lumMod val="95000"/>
                </a:schemeClr>
              </a:solidFill>
            </p:grpSpPr>
            <p:sp>
              <p:nvSpPr>
                <p:cNvPr id="135" name="Rectangle 134">
                  <a:extLst>
                    <a:ext uri="{FF2B5EF4-FFF2-40B4-BE49-F238E27FC236}">
                      <a16:creationId xmlns:a16="http://schemas.microsoft.com/office/drawing/2014/main" id="{56BC40A5-BC30-49A0-B2F7-DC8CCEF27936}"/>
                    </a:ext>
                  </a:extLst>
                </p:cNvPr>
                <p:cNvSpPr/>
                <p:nvPr/>
              </p:nvSpPr>
              <p:spPr bwMode="auto">
                <a:xfrm>
                  <a:off x="8183851" y="2926007"/>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36" name="Rectangle 135">
                  <a:extLst>
                    <a:ext uri="{FF2B5EF4-FFF2-40B4-BE49-F238E27FC236}">
                      <a16:creationId xmlns:a16="http://schemas.microsoft.com/office/drawing/2014/main" id="{9CFAB436-42FF-4514-A66D-CEE612D45AA1}"/>
                    </a:ext>
                  </a:extLst>
                </p:cNvPr>
                <p:cNvSpPr/>
                <p:nvPr/>
              </p:nvSpPr>
              <p:spPr bwMode="auto">
                <a:xfrm>
                  <a:off x="8067179" y="300743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37" name="Rectangle 136">
                  <a:extLst>
                    <a:ext uri="{FF2B5EF4-FFF2-40B4-BE49-F238E27FC236}">
                      <a16:creationId xmlns:a16="http://schemas.microsoft.com/office/drawing/2014/main" id="{53EAEE64-402E-4803-B7BA-C9BADB865091}"/>
                    </a:ext>
                  </a:extLst>
                </p:cNvPr>
                <p:cNvSpPr/>
                <p:nvPr/>
              </p:nvSpPr>
              <p:spPr bwMode="auto">
                <a:xfrm>
                  <a:off x="7950508" y="308887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Arial" panose="020B0604020202020204" pitchFamily="34" charset="0"/>
                      <a:ea typeface="Segoe UI" pitchFamily="34" charset="0"/>
                      <a:cs typeface="Arial" panose="020B0604020202020204" pitchFamily="34" charset="0"/>
                    </a:rPr>
                    <a:t>Berlin</a:t>
                  </a:r>
                  <a:endParaRPr kumimoji="0" lang="en-US" sz="2400" b="0" i="0" u="none" strike="noStrike" kern="1200" cap="none" spc="0" normalizeH="0" baseline="0" noProof="0" dirty="0">
                    <a:ln>
                      <a:noFill/>
                    </a:ln>
                    <a:solidFill>
                      <a:srgbClr val="505050"/>
                    </a:solidFill>
                    <a:effectLst/>
                    <a:uLnTx/>
                    <a:uFillTx/>
                    <a:latin typeface="Arial" panose="020B0604020202020204" pitchFamily="34" charset="0"/>
                    <a:ea typeface="Segoe UI" pitchFamily="34" charset="0"/>
                    <a:cs typeface="Arial" panose="020B0604020202020204" pitchFamily="34" charset="0"/>
                  </a:endParaRPr>
                </a:p>
              </p:txBody>
            </p:sp>
          </p:grpSp>
        </p:grpSp>
        <p:grpSp>
          <p:nvGrpSpPr>
            <p:cNvPr id="163" name="Group 162">
              <a:extLst>
                <a:ext uri="{FF2B5EF4-FFF2-40B4-BE49-F238E27FC236}">
                  <a16:creationId xmlns:a16="http://schemas.microsoft.com/office/drawing/2014/main" id="{B5D85D97-EBB0-4E61-81FC-1D721B537772}"/>
                </a:ext>
              </a:extLst>
            </p:cNvPr>
            <p:cNvGrpSpPr/>
            <p:nvPr/>
          </p:nvGrpSpPr>
          <p:grpSpPr>
            <a:xfrm>
              <a:off x="9502187" y="4834005"/>
              <a:ext cx="1159601" cy="580317"/>
              <a:chOff x="5896369" y="4821680"/>
              <a:chExt cx="1159601" cy="580317"/>
            </a:xfrm>
          </p:grpSpPr>
          <p:sp>
            <p:nvSpPr>
              <p:cNvPr id="157" name="Rectangle 156">
                <a:extLst>
                  <a:ext uri="{FF2B5EF4-FFF2-40B4-BE49-F238E27FC236}">
                    <a16:creationId xmlns:a16="http://schemas.microsoft.com/office/drawing/2014/main" id="{FCC05889-E7E2-487D-A9CF-E711F51B542D}"/>
                  </a:ext>
                </a:extLst>
              </p:cNvPr>
              <p:cNvSpPr/>
              <p:nvPr/>
            </p:nvSpPr>
            <p:spPr bwMode="auto">
              <a:xfrm>
                <a:off x="6129712" y="4821680"/>
                <a:ext cx="926258" cy="417453"/>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58" name="Rectangle 157">
                <a:extLst>
                  <a:ext uri="{FF2B5EF4-FFF2-40B4-BE49-F238E27FC236}">
                    <a16:creationId xmlns:a16="http://schemas.microsoft.com/office/drawing/2014/main" id="{9AE132EE-4FAF-46C4-967F-1E144E6FEF7D}"/>
                  </a:ext>
                </a:extLst>
              </p:cNvPr>
              <p:cNvSpPr/>
              <p:nvPr/>
            </p:nvSpPr>
            <p:spPr bwMode="auto">
              <a:xfrm>
                <a:off x="6013040" y="4903112"/>
                <a:ext cx="926258" cy="417453"/>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59" name="Rectangle 158">
                <a:extLst>
                  <a:ext uri="{FF2B5EF4-FFF2-40B4-BE49-F238E27FC236}">
                    <a16:creationId xmlns:a16="http://schemas.microsoft.com/office/drawing/2014/main" id="{872259DE-200B-4364-AF81-ECA09846F954}"/>
                  </a:ext>
                </a:extLst>
              </p:cNvPr>
              <p:cNvSpPr/>
              <p:nvPr/>
            </p:nvSpPr>
            <p:spPr bwMode="auto">
              <a:xfrm>
                <a:off x="5896369" y="4984544"/>
                <a:ext cx="926258" cy="417453"/>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Arial" panose="020B0604020202020204" pitchFamily="34" charset="0"/>
                    <a:ea typeface="Segoe UI" pitchFamily="34" charset="0"/>
                    <a:cs typeface="Arial" panose="020B0604020202020204" pitchFamily="34" charset="0"/>
                  </a:rPr>
                  <a:t>Austin</a:t>
                </a:r>
                <a:endParaRPr kumimoji="0" lang="en-US" sz="2400" b="0" i="0" u="none" strike="noStrike" kern="1200" cap="none" spc="0" normalizeH="0" baseline="0" noProof="0" dirty="0">
                  <a:ln>
                    <a:noFill/>
                  </a:ln>
                  <a:solidFill>
                    <a:srgbClr val="505050"/>
                  </a:solidFill>
                  <a:effectLst/>
                  <a:uLnTx/>
                  <a:uFillTx/>
                  <a:latin typeface="Arial" panose="020B0604020202020204" pitchFamily="34" charset="0"/>
                  <a:ea typeface="Segoe UI" pitchFamily="34" charset="0"/>
                  <a:cs typeface="Arial" panose="020B0604020202020204" pitchFamily="34" charset="0"/>
                </a:endParaRPr>
              </a:p>
            </p:txBody>
          </p:sp>
        </p:grpSp>
      </p:grpSp>
      <p:cxnSp>
        <p:nvCxnSpPr>
          <p:cNvPr id="172" name="Straight Arrow Connector 171">
            <a:extLst>
              <a:ext uri="{FF2B5EF4-FFF2-40B4-BE49-F238E27FC236}">
                <a16:creationId xmlns:a16="http://schemas.microsoft.com/office/drawing/2014/main" id="{DF018CD1-A879-48D6-A299-028F57045ABF}"/>
              </a:ext>
            </a:extLst>
          </p:cNvPr>
          <p:cNvCxnSpPr>
            <a:cxnSpLocks/>
          </p:cNvCxnSpPr>
          <p:nvPr/>
        </p:nvCxnSpPr>
        <p:spPr>
          <a:xfrm>
            <a:off x="5971443" y="2268207"/>
            <a:ext cx="0" cy="392803"/>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173" name="TextBox 172">
            <a:extLst>
              <a:ext uri="{FF2B5EF4-FFF2-40B4-BE49-F238E27FC236}">
                <a16:creationId xmlns:a16="http://schemas.microsoft.com/office/drawing/2014/main" id="{1D48E1C3-0BAC-4DA9-BF09-6E68BDA0BC6A}"/>
              </a:ext>
            </a:extLst>
          </p:cNvPr>
          <p:cNvSpPr txBox="1"/>
          <p:nvPr/>
        </p:nvSpPr>
        <p:spPr>
          <a:xfrm>
            <a:off x="791231" y="5771737"/>
            <a:ext cx="2312351" cy="634443"/>
          </a:xfrm>
          <a:prstGeom prst="rect">
            <a:avLst/>
          </a:prstGeom>
          <a:noFill/>
        </p:spPr>
        <p:txBody>
          <a:bodyPr wrap="square" lIns="182854" tIns="146284" rIns="182854" bIns="146284" rtlCol="0">
            <a:spAutoFit/>
          </a:bodyPr>
          <a:lstStyle/>
          <a:p>
            <a:pPr marL="0" marR="0" lvl="0" indent="0" algn="l" defTabSz="914201"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mn-cs"/>
              </a:rPr>
              <a:t>Partition 1</a:t>
            </a:r>
          </a:p>
        </p:txBody>
      </p:sp>
      <p:sp>
        <p:nvSpPr>
          <p:cNvPr id="175" name="TextBox 174">
            <a:extLst>
              <a:ext uri="{FF2B5EF4-FFF2-40B4-BE49-F238E27FC236}">
                <a16:creationId xmlns:a16="http://schemas.microsoft.com/office/drawing/2014/main" id="{9367CC37-5CD7-48DB-AA59-3B39435ED45E}"/>
              </a:ext>
            </a:extLst>
          </p:cNvPr>
          <p:cNvSpPr txBox="1"/>
          <p:nvPr/>
        </p:nvSpPr>
        <p:spPr>
          <a:xfrm>
            <a:off x="3322341" y="5784869"/>
            <a:ext cx="2312351" cy="634443"/>
          </a:xfrm>
          <a:prstGeom prst="rect">
            <a:avLst/>
          </a:prstGeom>
          <a:noFill/>
        </p:spPr>
        <p:txBody>
          <a:bodyPr wrap="square" lIns="182854" tIns="146284" rIns="182854" bIns="146284" rtlCol="0">
            <a:spAutoFit/>
          </a:bodyPr>
          <a:lstStyle/>
          <a:p>
            <a:pPr marL="0" marR="0" lvl="0" indent="0" algn="l" defTabSz="914201"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mn-cs"/>
              </a:rPr>
              <a:t>Partition 2</a:t>
            </a:r>
          </a:p>
        </p:txBody>
      </p:sp>
      <p:sp>
        <p:nvSpPr>
          <p:cNvPr id="176" name="TextBox 175">
            <a:extLst>
              <a:ext uri="{FF2B5EF4-FFF2-40B4-BE49-F238E27FC236}">
                <a16:creationId xmlns:a16="http://schemas.microsoft.com/office/drawing/2014/main" id="{E02A00F2-1E13-4064-A44F-E2FACBC55E75}"/>
              </a:ext>
            </a:extLst>
          </p:cNvPr>
          <p:cNvSpPr txBox="1"/>
          <p:nvPr/>
        </p:nvSpPr>
        <p:spPr>
          <a:xfrm>
            <a:off x="7402489" y="5822474"/>
            <a:ext cx="2312351" cy="634443"/>
          </a:xfrm>
          <a:prstGeom prst="rect">
            <a:avLst/>
          </a:prstGeom>
          <a:noFill/>
        </p:spPr>
        <p:txBody>
          <a:bodyPr wrap="square" lIns="182854" tIns="146284" rIns="182854" bIns="146284" rtlCol="0">
            <a:spAutoFit/>
          </a:bodyPr>
          <a:lstStyle/>
          <a:p>
            <a:pPr marL="0" marR="0" lvl="0" indent="0" algn="l" defTabSz="914201"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mn-cs"/>
              </a:rPr>
              <a:t>Partition 5</a:t>
            </a:r>
          </a:p>
        </p:txBody>
      </p:sp>
      <p:cxnSp>
        <p:nvCxnSpPr>
          <p:cNvPr id="102" name="Straight Connector 101">
            <a:extLst>
              <a:ext uri="{FF2B5EF4-FFF2-40B4-BE49-F238E27FC236}">
                <a16:creationId xmlns:a16="http://schemas.microsoft.com/office/drawing/2014/main" id="{482AF761-138E-47B7-B355-6C0F90BCCE90}"/>
              </a:ext>
            </a:extLst>
          </p:cNvPr>
          <p:cNvCxnSpPr/>
          <p:nvPr/>
        </p:nvCxnSpPr>
        <p:spPr>
          <a:xfrm flipH="1">
            <a:off x="2806897" y="5723834"/>
            <a:ext cx="0" cy="24468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BAEF9467-0260-4DE9-82D4-F527C389C82B}"/>
              </a:ext>
            </a:extLst>
          </p:cNvPr>
          <p:cNvCxnSpPr/>
          <p:nvPr/>
        </p:nvCxnSpPr>
        <p:spPr>
          <a:xfrm flipH="1">
            <a:off x="4925162" y="5737789"/>
            <a:ext cx="0" cy="24468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3519FA7-CF6F-49F7-9E44-0B880214991B}"/>
              </a:ext>
            </a:extLst>
          </p:cNvPr>
          <p:cNvCxnSpPr/>
          <p:nvPr/>
        </p:nvCxnSpPr>
        <p:spPr>
          <a:xfrm flipH="1">
            <a:off x="7273058" y="5748948"/>
            <a:ext cx="0" cy="24468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DF7B1A09-37FD-4E35-BFD2-FFD9E43CED60}"/>
              </a:ext>
            </a:extLst>
          </p:cNvPr>
          <p:cNvCxnSpPr/>
          <p:nvPr/>
        </p:nvCxnSpPr>
        <p:spPr>
          <a:xfrm>
            <a:off x="584405" y="5858735"/>
            <a:ext cx="9189080" cy="0"/>
          </a:xfrm>
          <a:prstGeom prst="straightConnector1">
            <a:avLst/>
          </a:prstGeom>
          <a:ln w="190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22F7C3BE-9F07-4CB5-B98B-35768C409197}"/>
              </a:ext>
            </a:extLst>
          </p:cNvPr>
          <p:cNvSpPr txBox="1"/>
          <p:nvPr/>
        </p:nvSpPr>
        <p:spPr>
          <a:xfrm>
            <a:off x="1130525" y="6452687"/>
            <a:ext cx="1353504" cy="374793"/>
          </a:xfrm>
          <a:prstGeom prst="rect">
            <a:avLst/>
          </a:prstGeom>
          <a:noFill/>
        </p:spPr>
        <p:txBody>
          <a:bodyPr wrap="square" rtlCol="0">
            <a:spAutoFit/>
          </a:bodyPr>
          <a:lstStyle/>
          <a:p>
            <a:pPr marL="0" marR="0" lvl="0" indent="0" algn="l" defTabSz="914201"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Arial" panose="020B0604020202020204" pitchFamily="34" charset="0"/>
                <a:ea typeface="+mn-ea"/>
                <a:cs typeface="+mn-cs"/>
              </a:rPr>
              <a:t>Range 1</a:t>
            </a:r>
          </a:p>
        </p:txBody>
      </p:sp>
      <p:sp>
        <p:nvSpPr>
          <p:cNvPr id="112" name="TextBox 111">
            <a:extLst>
              <a:ext uri="{FF2B5EF4-FFF2-40B4-BE49-F238E27FC236}">
                <a16:creationId xmlns:a16="http://schemas.microsoft.com/office/drawing/2014/main" id="{4C11CD21-D387-430D-8A61-ABD4D2839CEC}"/>
              </a:ext>
            </a:extLst>
          </p:cNvPr>
          <p:cNvSpPr txBox="1"/>
          <p:nvPr/>
        </p:nvSpPr>
        <p:spPr>
          <a:xfrm>
            <a:off x="3375590" y="6486079"/>
            <a:ext cx="1353504" cy="374793"/>
          </a:xfrm>
          <a:prstGeom prst="rect">
            <a:avLst/>
          </a:prstGeom>
          <a:noFill/>
        </p:spPr>
        <p:txBody>
          <a:bodyPr wrap="square" rtlCol="0">
            <a:spAutoFit/>
          </a:bodyPr>
          <a:lstStyle/>
          <a:p>
            <a:pPr marL="0" marR="0" lvl="0" indent="0" algn="l" defTabSz="914201"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Arial" panose="020B0604020202020204" pitchFamily="34" charset="0"/>
                <a:ea typeface="+mn-ea"/>
                <a:cs typeface="+mn-cs"/>
              </a:rPr>
              <a:t>Range 2</a:t>
            </a:r>
          </a:p>
        </p:txBody>
      </p:sp>
      <p:sp>
        <p:nvSpPr>
          <p:cNvPr id="130" name="TextBox 129">
            <a:extLst>
              <a:ext uri="{FF2B5EF4-FFF2-40B4-BE49-F238E27FC236}">
                <a16:creationId xmlns:a16="http://schemas.microsoft.com/office/drawing/2014/main" id="{F33FB095-AD72-45FE-9882-538AF10EC646}"/>
              </a:ext>
            </a:extLst>
          </p:cNvPr>
          <p:cNvSpPr txBox="1"/>
          <p:nvPr/>
        </p:nvSpPr>
        <p:spPr>
          <a:xfrm>
            <a:off x="7881064" y="6425798"/>
            <a:ext cx="1113277" cy="374793"/>
          </a:xfrm>
          <a:prstGeom prst="rect">
            <a:avLst/>
          </a:prstGeom>
          <a:noFill/>
        </p:spPr>
        <p:txBody>
          <a:bodyPr wrap="square" rtlCol="0">
            <a:spAutoFit/>
          </a:bodyPr>
          <a:lstStyle/>
          <a:p>
            <a:pPr marL="0" marR="0" lvl="0" indent="0" algn="l" defTabSz="914201"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Arial" panose="020B0604020202020204" pitchFamily="34" charset="0"/>
                <a:ea typeface="+mn-ea"/>
                <a:cs typeface="+mn-cs"/>
              </a:rPr>
              <a:t>Range 5</a:t>
            </a:r>
          </a:p>
        </p:txBody>
      </p:sp>
      <p:sp>
        <p:nvSpPr>
          <p:cNvPr id="4" name="TextBox 3">
            <a:extLst>
              <a:ext uri="{FF2B5EF4-FFF2-40B4-BE49-F238E27FC236}">
                <a16:creationId xmlns:a16="http://schemas.microsoft.com/office/drawing/2014/main" id="{79893BD4-3BC1-44CB-B0CF-75876109635E}"/>
              </a:ext>
            </a:extLst>
          </p:cNvPr>
          <p:cNvSpPr txBox="1"/>
          <p:nvPr/>
        </p:nvSpPr>
        <p:spPr>
          <a:xfrm>
            <a:off x="3060806" y="1026633"/>
            <a:ext cx="5267219" cy="627864"/>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10,000 RU/s provisioned for collection</a:t>
            </a:r>
          </a:p>
        </p:txBody>
      </p:sp>
      <p:sp>
        <p:nvSpPr>
          <p:cNvPr id="165" name="TextBox 164">
            <a:extLst>
              <a:ext uri="{FF2B5EF4-FFF2-40B4-BE49-F238E27FC236}">
                <a16:creationId xmlns:a16="http://schemas.microsoft.com/office/drawing/2014/main" id="{8EC1FBCA-19A8-466D-BA39-35B10D584E9A}"/>
              </a:ext>
            </a:extLst>
          </p:cNvPr>
          <p:cNvSpPr txBox="1"/>
          <p:nvPr/>
        </p:nvSpPr>
        <p:spPr>
          <a:xfrm>
            <a:off x="890932" y="2218010"/>
            <a:ext cx="2312351" cy="544765"/>
          </a:xfrm>
          <a:prstGeom prst="rect">
            <a:avLst/>
          </a:prstGeom>
          <a:noFill/>
        </p:spPr>
        <p:txBody>
          <a:bodyPr wrap="square" lIns="182880" tIns="146304" rIns="182880" bIns="146304" rtlCol="0">
            <a:spAutoFit/>
          </a:bodyPr>
          <a:lstStyle/>
          <a:p>
            <a:pPr>
              <a:lnSpc>
                <a:spcPct val="90000"/>
              </a:lnSpc>
              <a:spcAft>
                <a:spcPts val="600"/>
              </a:spcAft>
            </a:pPr>
            <a:r>
              <a:rPr lang="en-US" sz="1800" b="1">
                <a:gradFill>
                  <a:gsLst>
                    <a:gs pos="2917">
                      <a:schemeClr val="tx1"/>
                    </a:gs>
                    <a:gs pos="30000">
                      <a:schemeClr val="tx1"/>
                    </a:gs>
                  </a:gsLst>
                  <a:lin ang="5400000" scaled="0"/>
                </a:gradFill>
              </a:rPr>
              <a:t>2000 RU/s</a:t>
            </a:r>
          </a:p>
        </p:txBody>
      </p:sp>
      <p:sp>
        <p:nvSpPr>
          <p:cNvPr id="166" name="TextBox 165">
            <a:extLst>
              <a:ext uri="{FF2B5EF4-FFF2-40B4-BE49-F238E27FC236}">
                <a16:creationId xmlns:a16="http://schemas.microsoft.com/office/drawing/2014/main" id="{36672D8E-A08F-45C5-B2FC-6E34B9E6BE38}"/>
              </a:ext>
            </a:extLst>
          </p:cNvPr>
          <p:cNvSpPr txBox="1"/>
          <p:nvPr/>
        </p:nvSpPr>
        <p:spPr>
          <a:xfrm>
            <a:off x="3521729" y="2216174"/>
            <a:ext cx="2312351" cy="544765"/>
          </a:xfrm>
          <a:prstGeom prst="rect">
            <a:avLst/>
          </a:prstGeom>
          <a:noFill/>
        </p:spPr>
        <p:txBody>
          <a:bodyPr wrap="square" lIns="182880" tIns="146304" rIns="182880" bIns="146304" rtlCol="0">
            <a:spAutoFit/>
          </a:bodyPr>
          <a:lstStyle/>
          <a:p>
            <a:pPr>
              <a:lnSpc>
                <a:spcPct val="90000"/>
              </a:lnSpc>
              <a:spcAft>
                <a:spcPts val="600"/>
              </a:spcAft>
            </a:pPr>
            <a:r>
              <a:rPr lang="en-US" sz="1800" b="1">
                <a:gradFill>
                  <a:gsLst>
                    <a:gs pos="2917">
                      <a:schemeClr val="tx1"/>
                    </a:gs>
                    <a:gs pos="30000">
                      <a:schemeClr val="tx1"/>
                    </a:gs>
                  </a:gsLst>
                  <a:lin ang="5400000" scaled="0"/>
                </a:gradFill>
              </a:rPr>
              <a:t>2000 RU/s</a:t>
            </a:r>
          </a:p>
        </p:txBody>
      </p:sp>
      <p:sp>
        <p:nvSpPr>
          <p:cNvPr id="167" name="TextBox 166">
            <a:extLst>
              <a:ext uri="{FF2B5EF4-FFF2-40B4-BE49-F238E27FC236}">
                <a16:creationId xmlns:a16="http://schemas.microsoft.com/office/drawing/2014/main" id="{51B91A82-3410-4FE9-A0AE-C57C6AB3DDE1}"/>
              </a:ext>
            </a:extLst>
          </p:cNvPr>
          <p:cNvSpPr txBox="1"/>
          <p:nvPr/>
        </p:nvSpPr>
        <p:spPr>
          <a:xfrm>
            <a:off x="8255464" y="2226958"/>
            <a:ext cx="2312351" cy="544765"/>
          </a:xfrm>
          <a:prstGeom prst="rect">
            <a:avLst/>
          </a:prstGeom>
          <a:noFill/>
        </p:spPr>
        <p:txBody>
          <a:bodyPr wrap="square" lIns="182880" tIns="146304" rIns="182880" bIns="146304" rtlCol="0">
            <a:spAutoFit/>
          </a:bodyPr>
          <a:lstStyle/>
          <a:p>
            <a:pPr>
              <a:lnSpc>
                <a:spcPct val="90000"/>
              </a:lnSpc>
              <a:spcAft>
                <a:spcPts val="600"/>
              </a:spcAft>
            </a:pPr>
            <a:r>
              <a:rPr lang="en-US" sz="1800" b="1">
                <a:gradFill>
                  <a:gsLst>
                    <a:gs pos="2917">
                      <a:schemeClr val="tx1"/>
                    </a:gs>
                    <a:gs pos="30000">
                      <a:schemeClr val="tx1"/>
                    </a:gs>
                  </a:gsLst>
                  <a:lin ang="5400000" scaled="0"/>
                </a:gradFill>
              </a:rPr>
              <a:t>2000 RU/s</a:t>
            </a:r>
          </a:p>
        </p:txBody>
      </p:sp>
      <p:sp>
        <p:nvSpPr>
          <p:cNvPr id="153" name="Title 1">
            <a:extLst>
              <a:ext uri="{FF2B5EF4-FFF2-40B4-BE49-F238E27FC236}">
                <a16:creationId xmlns:a16="http://schemas.microsoft.com/office/drawing/2014/main" id="{E8091334-4674-4C41-A5C2-E3FF181961F2}"/>
              </a:ext>
            </a:extLst>
          </p:cNvPr>
          <p:cNvSpPr>
            <a:spLocks noGrp="1"/>
          </p:cNvSpPr>
          <p:nvPr>
            <p:ph type="title"/>
          </p:nvPr>
        </p:nvSpPr>
        <p:spPr>
          <a:xfrm>
            <a:off x="268080" y="180177"/>
            <a:ext cx="11655840" cy="899665"/>
          </a:xfrm>
        </p:spPr>
        <p:txBody>
          <a:bodyPr>
            <a:normAutofit/>
          </a:bodyPr>
          <a:lstStyle/>
          <a:p>
            <a:r>
              <a:rPr lang="en-US" sz="4000" dirty="0">
                <a:latin typeface="Arial" panose="020B0604020202020204" pitchFamily="34" charset="0"/>
                <a:cs typeface="Arial" panose="020B0604020202020204" pitchFamily="34" charset="0"/>
              </a:rPr>
              <a:t>RU’s divided among Partitions</a:t>
            </a:r>
          </a:p>
        </p:txBody>
      </p:sp>
    </p:spTree>
    <p:extLst>
      <p:ext uri="{BB962C8B-B14F-4D97-AF65-F5344CB8AC3E}">
        <p14:creationId xmlns:p14="http://schemas.microsoft.com/office/powerpoint/2010/main" val="23248398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0F671-8610-49FC-9551-3F03FAA1B36E}"/>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Partitions</a:t>
            </a:r>
          </a:p>
        </p:txBody>
      </p:sp>
      <p:sp>
        <p:nvSpPr>
          <p:cNvPr id="5" name="Text Placeholder 4">
            <a:extLst>
              <a:ext uri="{FF2B5EF4-FFF2-40B4-BE49-F238E27FC236}">
                <a16:creationId xmlns:a16="http://schemas.microsoft.com/office/drawing/2014/main" id="{DEEB0F90-9187-4A41-B8C0-0656824CFE05}"/>
              </a:ext>
            </a:extLst>
          </p:cNvPr>
          <p:cNvSpPr>
            <a:spLocks noGrp="1"/>
          </p:cNvSpPr>
          <p:nvPr>
            <p:ph type="body" sz="quarter" idx="11"/>
          </p:nvPr>
        </p:nvSpPr>
        <p:spPr>
          <a:xfrm>
            <a:off x="258114" y="1428626"/>
            <a:ext cx="6080126" cy="866904"/>
          </a:xfrm>
        </p:spPr>
        <p:txBody>
          <a:bodyPr vert="horz" wrap="square" lIns="146304" tIns="91440" rIns="146304" bIns="91440" rtlCol="0" anchor="t">
            <a:spAutoFit/>
          </a:bodyPr>
          <a:lstStyle/>
          <a:p>
            <a:pPr lvl="0"/>
            <a:r>
              <a:rPr lang="en-US" sz="1400" dirty="0"/>
              <a:t>Best Practices: Design Goals for Choosing a Good Partition Key</a:t>
            </a:r>
          </a:p>
          <a:p>
            <a:pPr marL="236220" lvl="1" indent="-236220">
              <a:spcBef>
                <a:spcPts val="600"/>
              </a:spcBef>
            </a:pPr>
            <a:r>
              <a:rPr lang="en-US" sz="1400" dirty="0"/>
              <a:t>Distribute the overall request + storage volume</a:t>
            </a:r>
          </a:p>
          <a:p>
            <a:pPr marL="784225" lvl="2" indent="-223520">
              <a:spcBef>
                <a:spcPts val="0"/>
              </a:spcBef>
              <a:buClr>
                <a:schemeClr val="tx2"/>
              </a:buClr>
            </a:pPr>
            <a:r>
              <a:rPr lang="en-US" sz="1200" dirty="0"/>
              <a:t>Avoid “hot” partition keys</a:t>
            </a:r>
            <a:endParaRPr lang="en-US" sz="1200" dirty="0">
              <a:cs typeface="Arial" panose="020B0604020202020204" pitchFamily="34" charset="0"/>
            </a:endParaRPr>
          </a:p>
        </p:txBody>
      </p:sp>
      <p:sp>
        <p:nvSpPr>
          <p:cNvPr id="6" name="Rectangle 5">
            <a:extLst>
              <a:ext uri="{FF2B5EF4-FFF2-40B4-BE49-F238E27FC236}">
                <a16:creationId xmlns:a16="http://schemas.microsoft.com/office/drawing/2014/main" id="{0C88AF3F-9CE7-408A-AA1C-5ACA827688E8}"/>
              </a:ext>
            </a:extLst>
          </p:cNvPr>
          <p:cNvSpPr/>
          <p:nvPr/>
        </p:nvSpPr>
        <p:spPr bwMode="auto">
          <a:xfrm>
            <a:off x="8648539" y="1428626"/>
            <a:ext cx="2205690" cy="4000748"/>
          </a:xfrm>
          <a:prstGeom prst="rect">
            <a:avLst/>
          </a:prstGeom>
          <a:noFill/>
          <a:ln>
            <a:solidFill>
              <a:schemeClr val="tx1">
                <a:lumMod val="40000"/>
                <a:lumOff val="6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nvGrpSpPr>
          <p:cNvPr id="7" name="Group 6">
            <a:extLst>
              <a:ext uri="{FF2B5EF4-FFF2-40B4-BE49-F238E27FC236}">
                <a16:creationId xmlns:a16="http://schemas.microsoft.com/office/drawing/2014/main" id="{7FE3762A-9981-4426-8FC4-F6910E9E8F89}"/>
              </a:ext>
            </a:extLst>
          </p:cNvPr>
          <p:cNvGrpSpPr>
            <a:grpSpLocks noChangeAspect="1"/>
          </p:cNvGrpSpPr>
          <p:nvPr/>
        </p:nvGrpSpPr>
        <p:grpSpPr>
          <a:xfrm>
            <a:off x="8891723" y="4992232"/>
            <a:ext cx="350654" cy="302239"/>
            <a:chOff x="9192685" y="1928657"/>
            <a:chExt cx="644698" cy="555680"/>
          </a:xfrm>
        </p:grpSpPr>
        <p:sp>
          <p:nvSpPr>
            <p:cNvPr id="8" name="Star: 4 Points 8">
              <a:extLst>
                <a:ext uri="{FF2B5EF4-FFF2-40B4-BE49-F238E27FC236}">
                  <a16:creationId xmlns:a16="http://schemas.microsoft.com/office/drawing/2014/main" id="{4F7B8095-31AE-47D4-834F-822C5F71D017}"/>
                </a:ext>
              </a:extLst>
            </p:cNvPr>
            <p:cNvSpPr/>
            <p:nvPr/>
          </p:nvSpPr>
          <p:spPr bwMode="auto">
            <a:xfrm>
              <a:off x="9194898" y="1928657"/>
              <a:ext cx="180361" cy="180360"/>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9" name="Star: 4 Points 8">
              <a:extLst>
                <a:ext uri="{FF2B5EF4-FFF2-40B4-BE49-F238E27FC236}">
                  <a16:creationId xmlns:a16="http://schemas.microsoft.com/office/drawing/2014/main" id="{CBC56D26-25BF-4C6E-AC9A-2B1D46EA6BCB}"/>
                </a:ext>
              </a:extLst>
            </p:cNvPr>
            <p:cNvSpPr/>
            <p:nvPr/>
          </p:nvSpPr>
          <p:spPr bwMode="auto">
            <a:xfrm>
              <a:off x="9678078" y="2401294"/>
              <a:ext cx="83044" cy="83043"/>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0" name="Oval 9">
              <a:extLst>
                <a:ext uri="{FF2B5EF4-FFF2-40B4-BE49-F238E27FC236}">
                  <a16:creationId xmlns:a16="http://schemas.microsoft.com/office/drawing/2014/main" id="{6A36B821-2F4F-4B50-AD77-53E8BDA9E5A3}"/>
                </a:ext>
              </a:extLst>
            </p:cNvPr>
            <p:cNvSpPr/>
            <p:nvPr/>
          </p:nvSpPr>
          <p:spPr bwMode="auto">
            <a:xfrm>
              <a:off x="9310549" y="2033583"/>
              <a:ext cx="399213" cy="39921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1" name="Oval 9">
              <a:extLst>
                <a:ext uri="{FF2B5EF4-FFF2-40B4-BE49-F238E27FC236}">
                  <a16:creationId xmlns:a16="http://schemas.microsoft.com/office/drawing/2014/main" id="{BBE6532D-1446-4FEF-B9E7-4CB8726B1905}"/>
                </a:ext>
              </a:extLst>
            </p:cNvPr>
            <p:cNvSpPr/>
            <p:nvPr/>
          </p:nvSpPr>
          <p:spPr bwMode="auto">
            <a:xfrm rot="19667957">
              <a:off x="9192685" y="2144545"/>
              <a:ext cx="644698" cy="194050"/>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sp>
        <p:nvSpPr>
          <p:cNvPr id="13" name="Cylinder 513">
            <a:extLst>
              <a:ext uri="{FF2B5EF4-FFF2-40B4-BE49-F238E27FC236}">
                <a16:creationId xmlns:a16="http://schemas.microsoft.com/office/drawing/2014/main" id="{72FA908D-3796-4EC4-81CD-2DF63FCCBA7F}"/>
              </a:ext>
            </a:extLst>
          </p:cNvPr>
          <p:cNvSpPr/>
          <p:nvPr/>
        </p:nvSpPr>
        <p:spPr bwMode="auto">
          <a:xfrm>
            <a:off x="8734903" y="3150674"/>
            <a:ext cx="441854" cy="58048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2"/>
              </a:solidFill>
              <a:latin typeface="+mj-lt"/>
              <a:ea typeface="Segoe UI" pitchFamily="34" charset="0"/>
              <a:cs typeface="Arial" panose="020B0604020202020204" pitchFamily="34" charset="0"/>
            </a:endParaRPr>
          </a:p>
        </p:txBody>
      </p:sp>
      <p:cxnSp>
        <p:nvCxnSpPr>
          <p:cNvPr id="14" name="Straight Arrow Connector 13">
            <a:extLst>
              <a:ext uri="{FF2B5EF4-FFF2-40B4-BE49-F238E27FC236}">
                <a16:creationId xmlns:a16="http://schemas.microsoft.com/office/drawing/2014/main" id="{732EFBDA-E5CC-4B56-ACEB-06AB0FB149DF}"/>
              </a:ext>
            </a:extLst>
          </p:cNvPr>
          <p:cNvCxnSpPr>
            <a:cxnSpLocks/>
          </p:cNvCxnSpPr>
          <p:nvPr/>
        </p:nvCxnSpPr>
        <p:spPr>
          <a:xfrm>
            <a:off x="7856342" y="3428998"/>
            <a:ext cx="637459"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nvGrpSpPr>
          <p:cNvPr id="15" name="Group 14">
            <a:extLst>
              <a:ext uri="{FF2B5EF4-FFF2-40B4-BE49-F238E27FC236}">
                <a16:creationId xmlns:a16="http://schemas.microsoft.com/office/drawing/2014/main" id="{080E8B30-6FBA-4146-8774-1DEB9575AFC2}"/>
              </a:ext>
            </a:extLst>
          </p:cNvPr>
          <p:cNvGrpSpPr/>
          <p:nvPr/>
        </p:nvGrpSpPr>
        <p:grpSpPr>
          <a:xfrm>
            <a:off x="10062703" y="3245507"/>
            <a:ext cx="402639" cy="361217"/>
            <a:chOff x="1275510" y="6072184"/>
            <a:chExt cx="508602" cy="456278"/>
          </a:xfrm>
        </p:grpSpPr>
        <p:grpSp>
          <p:nvGrpSpPr>
            <p:cNvPr id="16" name="Group 15">
              <a:extLst>
                <a:ext uri="{FF2B5EF4-FFF2-40B4-BE49-F238E27FC236}">
                  <a16:creationId xmlns:a16="http://schemas.microsoft.com/office/drawing/2014/main" id="{0B13D362-5F5F-4D58-92FC-FFFAE1A66F18}"/>
                </a:ext>
              </a:extLst>
            </p:cNvPr>
            <p:cNvGrpSpPr/>
            <p:nvPr/>
          </p:nvGrpSpPr>
          <p:grpSpPr>
            <a:xfrm>
              <a:off x="1275510" y="6224570"/>
              <a:ext cx="508602" cy="151498"/>
              <a:chOff x="551886" y="4945335"/>
              <a:chExt cx="508602" cy="151498"/>
            </a:xfrm>
          </p:grpSpPr>
          <p:sp>
            <p:nvSpPr>
              <p:cNvPr id="25" name="Rectangle 24">
                <a:extLst>
                  <a:ext uri="{FF2B5EF4-FFF2-40B4-BE49-F238E27FC236}">
                    <a16:creationId xmlns:a16="http://schemas.microsoft.com/office/drawing/2014/main" id="{00AB0E4C-12E1-413D-BA04-1BF182CBBB13}"/>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26" name="Oval 25">
                <a:extLst>
                  <a:ext uri="{FF2B5EF4-FFF2-40B4-BE49-F238E27FC236}">
                    <a16:creationId xmlns:a16="http://schemas.microsoft.com/office/drawing/2014/main" id="{D5C72125-D998-4884-A9FA-E9EC297E662C}"/>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27" name="Straight Connector 26">
                <a:extLst>
                  <a:ext uri="{FF2B5EF4-FFF2-40B4-BE49-F238E27FC236}">
                    <a16:creationId xmlns:a16="http://schemas.microsoft.com/office/drawing/2014/main" id="{EC9201F2-CA94-423F-ADB3-9E7EE0C69B8A}"/>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FB8FC2EB-D6C0-4029-B9F5-DFBD6DE64C7B}"/>
                </a:ext>
              </a:extLst>
            </p:cNvPr>
            <p:cNvGrpSpPr/>
            <p:nvPr/>
          </p:nvGrpSpPr>
          <p:grpSpPr>
            <a:xfrm>
              <a:off x="1275510" y="6376964"/>
              <a:ext cx="508602" cy="151498"/>
              <a:chOff x="551886" y="4945335"/>
              <a:chExt cx="508602" cy="151498"/>
            </a:xfrm>
          </p:grpSpPr>
          <p:sp>
            <p:nvSpPr>
              <p:cNvPr id="22" name="Rectangle 21">
                <a:extLst>
                  <a:ext uri="{FF2B5EF4-FFF2-40B4-BE49-F238E27FC236}">
                    <a16:creationId xmlns:a16="http://schemas.microsoft.com/office/drawing/2014/main" id="{B8EEAA5C-466D-4C41-BE35-5DDAE71737FF}"/>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23" name="Oval 22">
                <a:extLst>
                  <a:ext uri="{FF2B5EF4-FFF2-40B4-BE49-F238E27FC236}">
                    <a16:creationId xmlns:a16="http://schemas.microsoft.com/office/drawing/2014/main" id="{4483D144-2C63-4A4B-B8CB-A0FB8BC129CD}"/>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24" name="Straight Connector 23">
                <a:extLst>
                  <a:ext uri="{FF2B5EF4-FFF2-40B4-BE49-F238E27FC236}">
                    <a16:creationId xmlns:a16="http://schemas.microsoft.com/office/drawing/2014/main" id="{568619BA-4CF0-463D-A6BA-8FDCC1A006A0}"/>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1798217D-C2A1-4A25-8556-E4209C817321}"/>
                </a:ext>
              </a:extLst>
            </p:cNvPr>
            <p:cNvGrpSpPr/>
            <p:nvPr/>
          </p:nvGrpSpPr>
          <p:grpSpPr>
            <a:xfrm>
              <a:off x="1275510" y="6072184"/>
              <a:ext cx="508602" cy="151498"/>
              <a:chOff x="551886" y="4945335"/>
              <a:chExt cx="508602" cy="151498"/>
            </a:xfrm>
          </p:grpSpPr>
          <p:sp>
            <p:nvSpPr>
              <p:cNvPr id="19" name="Rectangle 18">
                <a:extLst>
                  <a:ext uri="{FF2B5EF4-FFF2-40B4-BE49-F238E27FC236}">
                    <a16:creationId xmlns:a16="http://schemas.microsoft.com/office/drawing/2014/main" id="{5CF98334-2F92-4A99-95AB-F3F23A73836C}"/>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20" name="Oval 19">
                <a:extLst>
                  <a:ext uri="{FF2B5EF4-FFF2-40B4-BE49-F238E27FC236}">
                    <a16:creationId xmlns:a16="http://schemas.microsoft.com/office/drawing/2014/main" id="{4918BEBE-A197-4E71-9554-BD699CF651EC}"/>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21" name="Straight Connector 20">
                <a:extLst>
                  <a:ext uri="{FF2B5EF4-FFF2-40B4-BE49-F238E27FC236}">
                    <a16:creationId xmlns:a16="http://schemas.microsoft.com/office/drawing/2014/main" id="{086F1437-A4EA-4FBF-97C1-2E9FCB7609B6}"/>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8" name="Group 27">
            <a:extLst>
              <a:ext uri="{FF2B5EF4-FFF2-40B4-BE49-F238E27FC236}">
                <a16:creationId xmlns:a16="http://schemas.microsoft.com/office/drawing/2014/main" id="{98FE9AC2-3C33-4CC1-ACD0-B3ABA711AAAD}"/>
              </a:ext>
            </a:extLst>
          </p:cNvPr>
          <p:cNvGrpSpPr/>
          <p:nvPr/>
        </p:nvGrpSpPr>
        <p:grpSpPr>
          <a:xfrm>
            <a:off x="10059235" y="4171297"/>
            <a:ext cx="402639" cy="361217"/>
            <a:chOff x="1275510" y="6072184"/>
            <a:chExt cx="508602" cy="456278"/>
          </a:xfrm>
        </p:grpSpPr>
        <p:grpSp>
          <p:nvGrpSpPr>
            <p:cNvPr id="29" name="Group 28">
              <a:extLst>
                <a:ext uri="{FF2B5EF4-FFF2-40B4-BE49-F238E27FC236}">
                  <a16:creationId xmlns:a16="http://schemas.microsoft.com/office/drawing/2014/main" id="{FAC9AD2B-896C-4C30-8177-EA37B6ED5990}"/>
                </a:ext>
              </a:extLst>
            </p:cNvPr>
            <p:cNvGrpSpPr/>
            <p:nvPr/>
          </p:nvGrpSpPr>
          <p:grpSpPr>
            <a:xfrm>
              <a:off x="1275510" y="6224570"/>
              <a:ext cx="508602" cy="151498"/>
              <a:chOff x="551886" y="4945335"/>
              <a:chExt cx="508602" cy="151498"/>
            </a:xfrm>
          </p:grpSpPr>
          <p:sp>
            <p:nvSpPr>
              <p:cNvPr id="38" name="Rectangle 37">
                <a:extLst>
                  <a:ext uri="{FF2B5EF4-FFF2-40B4-BE49-F238E27FC236}">
                    <a16:creationId xmlns:a16="http://schemas.microsoft.com/office/drawing/2014/main" id="{59F53C4E-534B-4051-87FD-7F7ACC80DCAF}"/>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39" name="Oval 38">
                <a:extLst>
                  <a:ext uri="{FF2B5EF4-FFF2-40B4-BE49-F238E27FC236}">
                    <a16:creationId xmlns:a16="http://schemas.microsoft.com/office/drawing/2014/main" id="{9D6D7DB1-D393-4135-B84D-94B46DADC050}"/>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40" name="Straight Connector 39">
                <a:extLst>
                  <a:ext uri="{FF2B5EF4-FFF2-40B4-BE49-F238E27FC236}">
                    <a16:creationId xmlns:a16="http://schemas.microsoft.com/office/drawing/2014/main" id="{E5543242-2B46-49CF-9BA2-B3A2B4CAE474}"/>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7422E44F-031C-4037-BEDB-D541A6AC2B28}"/>
                </a:ext>
              </a:extLst>
            </p:cNvPr>
            <p:cNvGrpSpPr/>
            <p:nvPr/>
          </p:nvGrpSpPr>
          <p:grpSpPr>
            <a:xfrm>
              <a:off x="1275510" y="6376964"/>
              <a:ext cx="508602" cy="151498"/>
              <a:chOff x="551886" y="4945335"/>
              <a:chExt cx="508602" cy="151498"/>
            </a:xfrm>
          </p:grpSpPr>
          <p:sp>
            <p:nvSpPr>
              <p:cNvPr id="35" name="Rectangle 34">
                <a:extLst>
                  <a:ext uri="{FF2B5EF4-FFF2-40B4-BE49-F238E27FC236}">
                    <a16:creationId xmlns:a16="http://schemas.microsoft.com/office/drawing/2014/main" id="{997D7597-92B8-486F-A571-B2E6F3E1C512}"/>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36" name="Oval 35">
                <a:extLst>
                  <a:ext uri="{FF2B5EF4-FFF2-40B4-BE49-F238E27FC236}">
                    <a16:creationId xmlns:a16="http://schemas.microsoft.com/office/drawing/2014/main" id="{5194B573-47B9-4C28-9C2F-3310B99C98B3}"/>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37" name="Straight Connector 36">
                <a:extLst>
                  <a:ext uri="{FF2B5EF4-FFF2-40B4-BE49-F238E27FC236}">
                    <a16:creationId xmlns:a16="http://schemas.microsoft.com/office/drawing/2014/main" id="{19FF3AE3-2C56-4764-B50A-C5C011C99A5C}"/>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214E9B60-AFAC-43F5-A503-4597467945E4}"/>
                </a:ext>
              </a:extLst>
            </p:cNvPr>
            <p:cNvGrpSpPr/>
            <p:nvPr/>
          </p:nvGrpSpPr>
          <p:grpSpPr>
            <a:xfrm>
              <a:off x="1275510" y="6072184"/>
              <a:ext cx="508602" cy="151498"/>
              <a:chOff x="551886" y="4945335"/>
              <a:chExt cx="508602" cy="151498"/>
            </a:xfrm>
          </p:grpSpPr>
          <p:sp>
            <p:nvSpPr>
              <p:cNvPr id="32" name="Rectangle 31">
                <a:extLst>
                  <a:ext uri="{FF2B5EF4-FFF2-40B4-BE49-F238E27FC236}">
                    <a16:creationId xmlns:a16="http://schemas.microsoft.com/office/drawing/2014/main" id="{3C1D875F-B0D6-454D-B78B-ACE70B5C4AFC}"/>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33" name="Oval 32">
                <a:extLst>
                  <a:ext uri="{FF2B5EF4-FFF2-40B4-BE49-F238E27FC236}">
                    <a16:creationId xmlns:a16="http://schemas.microsoft.com/office/drawing/2014/main" id="{2BC02858-9C7B-4196-BFD3-48AB4266DA68}"/>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34" name="Straight Connector 33">
                <a:extLst>
                  <a:ext uri="{FF2B5EF4-FFF2-40B4-BE49-F238E27FC236}">
                    <a16:creationId xmlns:a16="http://schemas.microsoft.com/office/drawing/2014/main" id="{64C3D81D-BAA4-442F-96F1-01E916AD2E36}"/>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41" name="Group 40">
            <a:extLst>
              <a:ext uri="{FF2B5EF4-FFF2-40B4-BE49-F238E27FC236}">
                <a16:creationId xmlns:a16="http://schemas.microsoft.com/office/drawing/2014/main" id="{78FBE63A-82CC-4F46-90B8-65F110DAE6FD}"/>
              </a:ext>
            </a:extLst>
          </p:cNvPr>
          <p:cNvGrpSpPr/>
          <p:nvPr/>
        </p:nvGrpSpPr>
        <p:grpSpPr>
          <a:xfrm>
            <a:off x="10068572" y="2208455"/>
            <a:ext cx="402639" cy="361217"/>
            <a:chOff x="1275510" y="6072184"/>
            <a:chExt cx="508602" cy="456278"/>
          </a:xfrm>
        </p:grpSpPr>
        <p:grpSp>
          <p:nvGrpSpPr>
            <p:cNvPr id="42" name="Group 41">
              <a:extLst>
                <a:ext uri="{FF2B5EF4-FFF2-40B4-BE49-F238E27FC236}">
                  <a16:creationId xmlns:a16="http://schemas.microsoft.com/office/drawing/2014/main" id="{DA41AB03-57C7-4946-94BD-AED714DE9DBD}"/>
                </a:ext>
              </a:extLst>
            </p:cNvPr>
            <p:cNvGrpSpPr/>
            <p:nvPr/>
          </p:nvGrpSpPr>
          <p:grpSpPr>
            <a:xfrm>
              <a:off x="1275510" y="6224570"/>
              <a:ext cx="508602" cy="151498"/>
              <a:chOff x="551886" y="4945335"/>
              <a:chExt cx="508602" cy="151498"/>
            </a:xfrm>
          </p:grpSpPr>
          <p:sp>
            <p:nvSpPr>
              <p:cNvPr id="51" name="Rectangle 50">
                <a:extLst>
                  <a:ext uri="{FF2B5EF4-FFF2-40B4-BE49-F238E27FC236}">
                    <a16:creationId xmlns:a16="http://schemas.microsoft.com/office/drawing/2014/main" id="{0249EB58-57D1-43D2-8591-D677307E6B5E}"/>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2" name="Oval 51">
                <a:extLst>
                  <a:ext uri="{FF2B5EF4-FFF2-40B4-BE49-F238E27FC236}">
                    <a16:creationId xmlns:a16="http://schemas.microsoft.com/office/drawing/2014/main" id="{D073F877-4E75-4788-B382-18E0D2760D2F}"/>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53" name="Straight Connector 52">
                <a:extLst>
                  <a:ext uri="{FF2B5EF4-FFF2-40B4-BE49-F238E27FC236}">
                    <a16:creationId xmlns:a16="http://schemas.microsoft.com/office/drawing/2014/main" id="{E4C6FD08-24E1-44C5-B5CB-CC2A2E7237C2}"/>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72500E9B-D824-49C3-BB50-8782D258A0FA}"/>
                </a:ext>
              </a:extLst>
            </p:cNvPr>
            <p:cNvGrpSpPr/>
            <p:nvPr/>
          </p:nvGrpSpPr>
          <p:grpSpPr>
            <a:xfrm>
              <a:off x="1275510" y="6376964"/>
              <a:ext cx="508602" cy="151498"/>
              <a:chOff x="551886" y="4945335"/>
              <a:chExt cx="508602" cy="151498"/>
            </a:xfrm>
          </p:grpSpPr>
          <p:sp>
            <p:nvSpPr>
              <p:cNvPr id="48" name="Rectangle 47">
                <a:extLst>
                  <a:ext uri="{FF2B5EF4-FFF2-40B4-BE49-F238E27FC236}">
                    <a16:creationId xmlns:a16="http://schemas.microsoft.com/office/drawing/2014/main" id="{15654C31-1986-454F-91E6-7FC3FEF30E59}"/>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49" name="Oval 48">
                <a:extLst>
                  <a:ext uri="{FF2B5EF4-FFF2-40B4-BE49-F238E27FC236}">
                    <a16:creationId xmlns:a16="http://schemas.microsoft.com/office/drawing/2014/main" id="{166F1607-F19F-48BA-A340-BB9226507BC6}"/>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50" name="Straight Connector 49">
                <a:extLst>
                  <a:ext uri="{FF2B5EF4-FFF2-40B4-BE49-F238E27FC236}">
                    <a16:creationId xmlns:a16="http://schemas.microsoft.com/office/drawing/2014/main" id="{FE539D30-BE20-400B-A9BD-B0551E2D840E}"/>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6075BF3B-99BA-425B-B7CE-A62197D68188}"/>
                </a:ext>
              </a:extLst>
            </p:cNvPr>
            <p:cNvGrpSpPr/>
            <p:nvPr/>
          </p:nvGrpSpPr>
          <p:grpSpPr>
            <a:xfrm>
              <a:off x="1275510" y="6072184"/>
              <a:ext cx="508602" cy="151498"/>
              <a:chOff x="551886" y="4945335"/>
              <a:chExt cx="508602" cy="151498"/>
            </a:xfrm>
          </p:grpSpPr>
          <p:sp>
            <p:nvSpPr>
              <p:cNvPr id="45" name="Rectangle 44">
                <a:extLst>
                  <a:ext uri="{FF2B5EF4-FFF2-40B4-BE49-F238E27FC236}">
                    <a16:creationId xmlns:a16="http://schemas.microsoft.com/office/drawing/2014/main" id="{E8AF486E-8188-4A14-9B79-65AC592843D6}"/>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46" name="Oval 45">
                <a:extLst>
                  <a:ext uri="{FF2B5EF4-FFF2-40B4-BE49-F238E27FC236}">
                    <a16:creationId xmlns:a16="http://schemas.microsoft.com/office/drawing/2014/main" id="{65247DB0-F33E-43E9-A571-7EED65A0344A}"/>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47" name="Straight Connector 46">
                <a:extLst>
                  <a:ext uri="{FF2B5EF4-FFF2-40B4-BE49-F238E27FC236}">
                    <a16:creationId xmlns:a16="http://schemas.microsoft.com/office/drawing/2014/main" id="{40B6E93E-BF5C-43CF-91BC-81D73FA8D3EB}"/>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54" name="Group 53">
            <a:extLst>
              <a:ext uri="{FF2B5EF4-FFF2-40B4-BE49-F238E27FC236}">
                <a16:creationId xmlns:a16="http://schemas.microsoft.com/office/drawing/2014/main" id="{A35A2F4E-EF5D-4607-8EF3-84D0E59AC407}"/>
              </a:ext>
            </a:extLst>
          </p:cNvPr>
          <p:cNvGrpSpPr/>
          <p:nvPr/>
        </p:nvGrpSpPr>
        <p:grpSpPr>
          <a:xfrm>
            <a:off x="7110192" y="3221771"/>
            <a:ext cx="549222" cy="424360"/>
            <a:chOff x="7203621" y="2226683"/>
            <a:chExt cx="482317" cy="372664"/>
          </a:xfrm>
        </p:grpSpPr>
        <p:grpSp>
          <p:nvGrpSpPr>
            <p:cNvPr id="55" name="Group 54">
              <a:extLst>
                <a:ext uri="{FF2B5EF4-FFF2-40B4-BE49-F238E27FC236}">
                  <a16:creationId xmlns:a16="http://schemas.microsoft.com/office/drawing/2014/main" id="{212A74A3-9FC8-44A7-A55F-571EAB4C389C}"/>
                </a:ext>
              </a:extLst>
            </p:cNvPr>
            <p:cNvGrpSpPr/>
            <p:nvPr/>
          </p:nvGrpSpPr>
          <p:grpSpPr>
            <a:xfrm>
              <a:off x="7203621" y="2226683"/>
              <a:ext cx="482317" cy="372664"/>
              <a:chOff x="2107244" y="1575258"/>
              <a:chExt cx="310993" cy="343365"/>
            </a:xfrm>
            <a:noFill/>
          </p:grpSpPr>
          <p:sp>
            <p:nvSpPr>
              <p:cNvPr id="60" name="Rectangle 9">
                <a:extLst>
                  <a:ext uri="{FF2B5EF4-FFF2-40B4-BE49-F238E27FC236}">
                    <a16:creationId xmlns:a16="http://schemas.microsoft.com/office/drawing/2014/main" id="{19F0EA93-8E57-42B9-A502-7E597975F2B6}"/>
                  </a:ext>
                </a:extLst>
              </p:cNvPr>
              <p:cNvSpPr>
                <a:spLocks noChangeArrowheads="1"/>
              </p:cNvSpPr>
              <p:nvPr/>
            </p:nvSpPr>
            <p:spPr bwMode="auto">
              <a:xfrm>
                <a:off x="2107244" y="1575258"/>
                <a:ext cx="310993" cy="343365"/>
              </a:xfrm>
              <a:prstGeom prst="rect">
                <a:avLst/>
              </a:prstGeom>
              <a:solidFill>
                <a:srgbClr val="FFFFFF"/>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61" name="Line 10">
                <a:extLst>
                  <a:ext uri="{FF2B5EF4-FFF2-40B4-BE49-F238E27FC236}">
                    <a16:creationId xmlns:a16="http://schemas.microsoft.com/office/drawing/2014/main" id="{D0E29EDB-6627-4B72-9A9F-93679247FC79}"/>
                  </a:ext>
                </a:extLst>
              </p:cNvPr>
              <p:cNvSpPr>
                <a:spLocks noChangeShapeType="1"/>
              </p:cNvSpPr>
              <p:nvPr/>
            </p:nvSpPr>
            <p:spPr bwMode="auto">
              <a:xfrm flipH="1">
                <a:off x="2107244" y="1647026"/>
                <a:ext cx="310993" cy="0"/>
              </a:xfrm>
              <a:prstGeom prst="line">
                <a:avLst/>
              </a:prstGeom>
              <a:grp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grpSp>
        <p:grpSp>
          <p:nvGrpSpPr>
            <p:cNvPr id="56" name="Group 55">
              <a:extLst>
                <a:ext uri="{FF2B5EF4-FFF2-40B4-BE49-F238E27FC236}">
                  <a16:creationId xmlns:a16="http://schemas.microsoft.com/office/drawing/2014/main" id="{701EBD46-C970-4215-9048-3535F81FD92D}"/>
                </a:ext>
              </a:extLst>
            </p:cNvPr>
            <p:cNvGrpSpPr/>
            <p:nvPr/>
          </p:nvGrpSpPr>
          <p:grpSpPr>
            <a:xfrm>
              <a:off x="7543900" y="2252646"/>
              <a:ext cx="103855" cy="25964"/>
              <a:chOff x="2287367" y="1599181"/>
              <a:chExt cx="95690" cy="23923"/>
            </a:xfrm>
            <a:noFill/>
          </p:grpSpPr>
          <p:sp>
            <p:nvSpPr>
              <p:cNvPr id="57" name="Oval 11">
                <a:extLst>
                  <a:ext uri="{FF2B5EF4-FFF2-40B4-BE49-F238E27FC236}">
                    <a16:creationId xmlns:a16="http://schemas.microsoft.com/office/drawing/2014/main" id="{5F11CEE9-6C67-473D-B576-A255E1F41241}"/>
                  </a:ext>
                </a:extLst>
              </p:cNvPr>
              <p:cNvSpPr>
                <a:spLocks noChangeArrowheads="1"/>
              </p:cNvSpPr>
              <p:nvPr/>
            </p:nvSpPr>
            <p:spPr bwMode="auto">
              <a:xfrm>
                <a:off x="2287367" y="1599181"/>
                <a:ext cx="23923" cy="23923"/>
              </a:xfrm>
              <a:prstGeom prst="ellipse">
                <a:avLst/>
              </a:prstGeom>
              <a:grpFill/>
              <a:ln w="12700">
                <a:solidFill>
                  <a:schemeClr val="tx2"/>
                </a:solid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58" name="Oval 12">
                <a:extLst>
                  <a:ext uri="{FF2B5EF4-FFF2-40B4-BE49-F238E27FC236}">
                    <a16:creationId xmlns:a16="http://schemas.microsoft.com/office/drawing/2014/main" id="{78042873-897C-4369-8D5E-DAE42C6C4172}"/>
                  </a:ext>
                </a:extLst>
              </p:cNvPr>
              <p:cNvSpPr>
                <a:spLocks noChangeArrowheads="1"/>
              </p:cNvSpPr>
              <p:nvPr/>
            </p:nvSpPr>
            <p:spPr bwMode="auto">
              <a:xfrm>
                <a:off x="2323908" y="1599181"/>
                <a:ext cx="23923" cy="23923"/>
              </a:xfrm>
              <a:prstGeom prst="ellipse">
                <a:avLst/>
              </a:prstGeom>
              <a:grpFill/>
              <a:ln w="12700">
                <a:solidFill>
                  <a:schemeClr val="tx2"/>
                </a:solid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59" name="Oval 13">
                <a:extLst>
                  <a:ext uri="{FF2B5EF4-FFF2-40B4-BE49-F238E27FC236}">
                    <a16:creationId xmlns:a16="http://schemas.microsoft.com/office/drawing/2014/main" id="{85EDAB6A-F239-4C4F-AD3D-73004858D028}"/>
                  </a:ext>
                </a:extLst>
              </p:cNvPr>
              <p:cNvSpPr>
                <a:spLocks noChangeArrowheads="1"/>
              </p:cNvSpPr>
              <p:nvPr/>
            </p:nvSpPr>
            <p:spPr bwMode="auto">
              <a:xfrm>
                <a:off x="2359134" y="1599181"/>
                <a:ext cx="23923" cy="23923"/>
              </a:xfrm>
              <a:prstGeom prst="ellipse">
                <a:avLst/>
              </a:prstGeom>
              <a:grpFill/>
              <a:ln w="12700">
                <a:solidFill>
                  <a:schemeClr val="tx2"/>
                </a:solid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grpSp>
      </p:grpSp>
      <p:sp>
        <p:nvSpPr>
          <p:cNvPr id="62" name="Left Brace 61">
            <a:extLst>
              <a:ext uri="{FF2B5EF4-FFF2-40B4-BE49-F238E27FC236}">
                <a16:creationId xmlns:a16="http://schemas.microsoft.com/office/drawing/2014/main" id="{761DFB90-CC24-46F4-980E-FB03F1065536}"/>
              </a:ext>
            </a:extLst>
          </p:cNvPr>
          <p:cNvSpPr/>
          <p:nvPr/>
        </p:nvSpPr>
        <p:spPr>
          <a:xfrm>
            <a:off x="9459100" y="2026275"/>
            <a:ext cx="226454" cy="2797444"/>
          </a:xfrm>
          <a:prstGeom prst="leftBrace">
            <a:avLst/>
          </a:prstGeom>
          <a:ln w="19050">
            <a:solidFill>
              <a:schemeClr val="bg1">
                <a:lumMod val="50000"/>
              </a:schemeClr>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2" name="Group 11">
            <a:extLst>
              <a:ext uri="{FF2B5EF4-FFF2-40B4-BE49-F238E27FC236}">
                <a16:creationId xmlns:a16="http://schemas.microsoft.com/office/drawing/2014/main" id="{278652A3-074E-4401-ABB2-A356F8A2AC03}"/>
              </a:ext>
            </a:extLst>
          </p:cNvPr>
          <p:cNvGrpSpPr/>
          <p:nvPr/>
        </p:nvGrpSpPr>
        <p:grpSpPr>
          <a:xfrm>
            <a:off x="9452558" y="2284096"/>
            <a:ext cx="395935" cy="212257"/>
            <a:chOff x="9445924" y="2274656"/>
            <a:chExt cx="395935" cy="212257"/>
          </a:xfrm>
        </p:grpSpPr>
        <p:cxnSp>
          <p:nvCxnSpPr>
            <p:cNvPr id="63" name="Straight Arrow Connector 62">
              <a:extLst>
                <a:ext uri="{FF2B5EF4-FFF2-40B4-BE49-F238E27FC236}">
                  <a16:creationId xmlns:a16="http://schemas.microsoft.com/office/drawing/2014/main" id="{1C37F13F-D5DE-4B23-8A29-B307B0D48056}"/>
                </a:ext>
              </a:extLst>
            </p:cNvPr>
            <p:cNvCxnSpPr>
              <a:cxnSpLocks/>
            </p:cNvCxnSpPr>
            <p:nvPr/>
          </p:nvCxnSpPr>
          <p:spPr>
            <a:xfrm>
              <a:off x="9447453" y="2274656"/>
              <a:ext cx="393730" cy="0"/>
            </a:xfrm>
            <a:prstGeom prst="straightConnector1">
              <a:avLst/>
            </a:prstGeom>
            <a:noFill/>
            <a:ln w="19050" cap="sq">
              <a:solidFill>
                <a:schemeClr val="accent6"/>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66" name="Straight Arrow Connector 65">
              <a:extLst>
                <a:ext uri="{FF2B5EF4-FFF2-40B4-BE49-F238E27FC236}">
                  <a16:creationId xmlns:a16="http://schemas.microsoft.com/office/drawing/2014/main" id="{07975CD4-BD70-4D63-9113-614B5E3B9384}"/>
                </a:ext>
              </a:extLst>
            </p:cNvPr>
            <p:cNvCxnSpPr>
              <a:cxnSpLocks/>
            </p:cNvCxnSpPr>
            <p:nvPr/>
          </p:nvCxnSpPr>
          <p:spPr>
            <a:xfrm>
              <a:off x="9445924" y="2378420"/>
              <a:ext cx="393730" cy="0"/>
            </a:xfrm>
            <a:prstGeom prst="straightConnector1">
              <a:avLst/>
            </a:prstGeom>
            <a:noFill/>
            <a:ln w="19050" cap="sq">
              <a:solidFill>
                <a:schemeClr val="accent6"/>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67" name="Straight Arrow Connector 66">
              <a:extLst>
                <a:ext uri="{FF2B5EF4-FFF2-40B4-BE49-F238E27FC236}">
                  <a16:creationId xmlns:a16="http://schemas.microsoft.com/office/drawing/2014/main" id="{F82D247F-9950-48D0-9624-0B53E2E3236E}"/>
                </a:ext>
              </a:extLst>
            </p:cNvPr>
            <p:cNvCxnSpPr>
              <a:cxnSpLocks/>
            </p:cNvCxnSpPr>
            <p:nvPr/>
          </p:nvCxnSpPr>
          <p:spPr>
            <a:xfrm>
              <a:off x="9448129" y="2486913"/>
              <a:ext cx="393730" cy="0"/>
            </a:xfrm>
            <a:prstGeom prst="straightConnector1">
              <a:avLst/>
            </a:prstGeom>
            <a:noFill/>
            <a:ln w="19050" cap="sq">
              <a:solidFill>
                <a:schemeClr val="accent6"/>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grpSp>
        <p:nvGrpSpPr>
          <p:cNvPr id="65" name="Group 64">
            <a:extLst>
              <a:ext uri="{FF2B5EF4-FFF2-40B4-BE49-F238E27FC236}">
                <a16:creationId xmlns:a16="http://schemas.microsoft.com/office/drawing/2014/main" id="{0D54547F-2D99-4A8C-82F7-4E23C59EEB92}"/>
              </a:ext>
            </a:extLst>
          </p:cNvPr>
          <p:cNvGrpSpPr/>
          <p:nvPr/>
        </p:nvGrpSpPr>
        <p:grpSpPr>
          <a:xfrm>
            <a:off x="9445924" y="2385582"/>
            <a:ext cx="393730" cy="1956739"/>
            <a:chOff x="9445924" y="2385582"/>
            <a:chExt cx="393730" cy="1956739"/>
          </a:xfrm>
        </p:grpSpPr>
        <p:cxnSp>
          <p:nvCxnSpPr>
            <p:cNvPr id="71" name="Straight Arrow Connector 70">
              <a:extLst>
                <a:ext uri="{FF2B5EF4-FFF2-40B4-BE49-F238E27FC236}">
                  <a16:creationId xmlns:a16="http://schemas.microsoft.com/office/drawing/2014/main" id="{7FF8A856-988F-4A57-9679-113A7A5E2E1D}"/>
                </a:ext>
              </a:extLst>
            </p:cNvPr>
            <p:cNvCxnSpPr>
              <a:cxnSpLocks/>
            </p:cNvCxnSpPr>
            <p:nvPr/>
          </p:nvCxnSpPr>
          <p:spPr>
            <a:xfrm>
              <a:off x="9445924" y="2385582"/>
              <a:ext cx="393730" cy="0"/>
            </a:xfrm>
            <a:prstGeom prst="straightConnector1">
              <a:avLst/>
            </a:prstGeom>
            <a:noFill/>
            <a:ln w="19050" cap="sq">
              <a:solidFill>
                <a:schemeClr val="accent3"/>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72" name="Straight Arrow Connector 71">
              <a:extLst>
                <a:ext uri="{FF2B5EF4-FFF2-40B4-BE49-F238E27FC236}">
                  <a16:creationId xmlns:a16="http://schemas.microsoft.com/office/drawing/2014/main" id="{69C9CFAE-F245-492B-ADF6-1CFDC1CCB5C9}"/>
                </a:ext>
              </a:extLst>
            </p:cNvPr>
            <p:cNvCxnSpPr>
              <a:cxnSpLocks/>
            </p:cNvCxnSpPr>
            <p:nvPr/>
          </p:nvCxnSpPr>
          <p:spPr>
            <a:xfrm>
              <a:off x="9445924" y="3424997"/>
              <a:ext cx="393730" cy="0"/>
            </a:xfrm>
            <a:prstGeom prst="straightConnector1">
              <a:avLst/>
            </a:prstGeom>
            <a:noFill/>
            <a:ln w="19050" cap="sq">
              <a:solidFill>
                <a:schemeClr val="accent3"/>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73" name="Straight Arrow Connector 72">
              <a:extLst>
                <a:ext uri="{FF2B5EF4-FFF2-40B4-BE49-F238E27FC236}">
                  <a16:creationId xmlns:a16="http://schemas.microsoft.com/office/drawing/2014/main" id="{C5931B43-9762-4291-9B4C-3FFDD43DB1E1}"/>
                </a:ext>
              </a:extLst>
            </p:cNvPr>
            <p:cNvCxnSpPr>
              <a:cxnSpLocks/>
            </p:cNvCxnSpPr>
            <p:nvPr/>
          </p:nvCxnSpPr>
          <p:spPr>
            <a:xfrm>
              <a:off x="9445924" y="4342321"/>
              <a:ext cx="393730" cy="0"/>
            </a:xfrm>
            <a:prstGeom prst="straightConnector1">
              <a:avLst/>
            </a:prstGeom>
            <a:noFill/>
            <a:ln w="19050" cap="sq">
              <a:solidFill>
                <a:schemeClr val="accent3"/>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sp>
        <p:nvSpPr>
          <p:cNvPr id="68" name="Text Placeholder 4">
            <a:extLst>
              <a:ext uri="{FF2B5EF4-FFF2-40B4-BE49-F238E27FC236}">
                <a16:creationId xmlns:a16="http://schemas.microsoft.com/office/drawing/2014/main" id="{DBAA85EA-3ED9-499C-A39D-AA05ECAECA5A}"/>
              </a:ext>
            </a:extLst>
          </p:cNvPr>
          <p:cNvSpPr txBox="1">
            <a:spLocks/>
          </p:cNvSpPr>
          <p:nvPr/>
        </p:nvSpPr>
        <p:spPr>
          <a:xfrm>
            <a:off x="269085" y="3041826"/>
            <a:ext cx="6080126" cy="1905137"/>
          </a:xfrm>
          <a:prstGeom prst="rect">
            <a:avLst/>
          </a:prstGeom>
        </p:spPr>
        <p:txBody>
          <a:bodyPr vert="horz" wrap="square" lIns="146304" tIns="91440" rIns="146304" bIns="91440" rtlCol="0" anchor="t">
            <a:spAutoFit/>
          </a:bodyPr>
          <a:lstStyle>
            <a:lvl1pPr marL="0" marR="0" indent="0" algn="l" defTabSz="914367" rtl="0" eaLnBrk="1" fontAlgn="auto" latinLnBrk="0" hangingPunct="1">
              <a:lnSpc>
                <a:spcPct val="100000"/>
              </a:lnSpc>
              <a:spcBef>
                <a:spcPts val="1200"/>
              </a:spcBef>
              <a:spcAft>
                <a:spcPts val="0"/>
              </a:spcAft>
              <a:buClrTx/>
              <a:buSzPct val="90000"/>
              <a:buFont typeface="Arial" pitchFamily="34" charset="0"/>
              <a:buNone/>
              <a:tabLst/>
              <a:defRPr lang="en-US" sz="1600" b="1" kern="1200" spc="0" baseline="0" dirty="0" smtClean="0">
                <a:solidFill>
                  <a:schemeClr val="tx2"/>
                </a:solidFill>
                <a:latin typeface="Segoe UI Semibold" charset="0"/>
                <a:ea typeface="Segoe UI Semibold" charset="0"/>
                <a:cs typeface="Segoe UI Semibold" charset="0"/>
              </a:defRPr>
            </a:lvl1pPr>
            <a:lvl2pPr marL="236538" marR="0" indent="-236538" algn="l" defTabSz="914367" rtl="0" eaLnBrk="1" fontAlgn="auto" latinLnBrk="0" hangingPunct="1">
              <a:lnSpc>
                <a:spcPct val="100000"/>
              </a:lnSpc>
              <a:spcBef>
                <a:spcPts val="800"/>
              </a:spcBef>
              <a:spcAft>
                <a:spcPts val="400"/>
              </a:spcAft>
              <a:buClr>
                <a:schemeClr val="tx2"/>
              </a:buClr>
              <a:buSzPct val="90000"/>
              <a:buFont typeface="Arial" pitchFamily="34" charset="0"/>
              <a:buChar char="•"/>
              <a:tabLst/>
              <a:defRPr lang="en-US" sz="1600" kern="1200" spc="0" baseline="0" dirty="0" smtClean="0">
                <a:solidFill>
                  <a:schemeClr val="tx1"/>
                </a:solidFill>
                <a:latin typeface="Segoe UI Semilight" charset="0"/>
                <a:ea typeface="Segoe UI Semilight" charset="0"/>
                <a:cs typeface="Segoe UI Semilight" charset="0"/>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400" dirty="0">
                <a:latin typeface="Arial" panose="020B0604020202020204" pitchFamily="34" charset="0"/>
                <a:cs typeface="Arial" panose="020B0604020202020204" pitchFamily="34" charset="0"/>
              </a:rPr>
              <a:t>Steps for Success</a:t>
            </a:r>
          </a:p>
          <a:p>
            <a:pPr marL="236220" lvl="1" indent="-236220">
              <a:spcBef>
                <a:spcPts val="600"/>
              </a:spcBef>
            </a:pPr>
            <a:r>
              <a:rPr lang="en-US" sz="1400" dirty="0">
                <a:latin typeface="Arial" panose="020B0604020202020204" pitchFamily="34" charset="0"/>
                <a:cs typeface="Arial" panose="020B0604020202020204" pitchFamily="34" charset="0"/>
              </a:rPr>
              <a:t>Ballpark scale needs (size/throughput)</a:t>
            </a:r>
          </a:p>
          <a:p>
            <a:pPr marL="236220" lvl="1" indent="-236220">
              <a:spcBef>
                <a:spcPts val="0"/>
              </a:spcBef>
            </a:pPr>
            <a:r>
              <a:rPr lang="en-US" sz="1400" dirty="0">
                <a:latin typeface="Arial" panose="020B0604020202020204" pitchFamily="34" charset="0"/>
                <a:cs typeface="Arial" panose="020B0604020202020204" pitchFamily="34" charset="0"/>
              </a:rPr>
              <a:t>Understand the workload</a:t>
            </a:r>
          </a:p>
          <a:p>
            <a:pPr marL="236220" lvl="1" indent="-236220">
              <a:spcBef>
                <a:spcPts val="0"/>
              </a:spcBef>
            </a:pPr>
            <a:r>
              <a:rPr lang="en-US" sz="1400" dirty="0">
                <a:latin typeface="Arial" panose="020B0604020202020204" pitchFamily="34" charset="0"/>
                <a:cs typeface="Arial" panose="020B0604020202020204" pitchFamily="34" charset="0"/>
              </a:rPr>
              <a:t># of reads/sec vs writes per sec</a:t>
            </a:r>
          </a:p>
          <a:p>
            <a:pPr marL="784225" lvl="2" indent="-223520">
              <a:spcBef>
                <a:spcPts val="0"/>
              </a:spcBef>
              <a:buClr>
                <a:schemeClr val="tx2"/>
              </a:buClr>
            </a:pPr>
            <a:r>
              <a:rPr lang="en-US" sz="1200" dirty="0"/>
              <a:t>Use pareto principal (80/20 rule) to help optimize bulk of workload</a:t>
            </a:r>
            <a:endParaRPr lang="en-US" sz="1200" dirty="0">
              <a:cs typeface="Arial" panose="020B0604020202020204" pitchFamily="34" charset="0"/>
            </a:endParaRPr>
          </a:p>
          <a:p>
            <a:pPr marL="784225" lvl="2" indent="-223520">
              <a:buClr>
                <a:schemeClr val="tx2"/>
              </a:buClr>
            </a:pPr>
            <a:r>
              <a:rPr lang="en-US" sz="1200" dirty="0"/>
              <a:t>For reads – understand top 3-5 queries (look for common filters)</a:t>
            </a:r>
            <a:endParaRPr lang="en-US" sz="1200" dirty="0">
              <a:cs typeface="Arial" panose="020B0604020202020204" pitchFamily="34" charset="0"/>
            </a:endParaRPr>
          </a:p>
          <a:p>
            <a:pPr marL="784225" lvl="2" indent="-223520">
              <a:buClr>
                <a:schemeClr val="tx2"/>
              </a:buClr>
            </a:pPr>
            <a:r>
              <a:rPr lang="en-US" sz="1200" dirty="0"/>
              <a:t>For writes – understand transactional needs</a:t>
            </a:r>
            <a:endParaRPr lang="en-US" sz="1200" dirty="0">
              <a:cs typeface="Arial" panose="020B0604020202020204" pitchFamily="34" charset="0"/>
            </a:endParaRPr>
          </a:p>
        </p:txBody>
      </p:sp>
      <p:sp>
        <p:nvSpPr>
          <p:cNvPr id="69" name="Text Placeholder 4">
            <a:extLst>
              <a:ext uri="{FF2B5EF4-FFF2-40B4-BE49-F238E27FC236}">
                <a16:creationId xmlns:a16="http://schemas.microsoft.com/office/drawing/2014/main" id="{745017B2-B9EB-4A6E-9B10-E984C4A50B71}"/>
              </a:ext>
            </a:extLst>
          </p:cNvPr>
          <p:cNvSpPr txBox="1">
            <a:spLocks/>
          </p:cNvSpPr>
          <p:nvPr/>
        </p:nvSpPr>
        <p:spPr>
          <a:xfrm>
            <a:off x="258114" y="4943524"/>
            <a:ext cx="6080126" cy="1709186"/>
          </a:xfrm>
          <a:prstGeom prst="rect">
            <a:avLst/>
          </a:prstGeom>
        </p:spPr>
        <p:txBody>
          <a:bodyPr vert="horz" wrap="square" lIns="146304" tIns="91440" rIns="146304" bIns="91440" rtlCol="0" anchor="t">
            <a:spAutoFit/>
          </a:bodyPr>
          <a:lstStyle>
            <a:lvl1pPr marL="0" marR="0" indent="0" algn="l" defTabSz="914367" rtl="0" eaLnBrk="1" fontAlgn="auto" latinLnBrk="0" hangingPunct="1">
              <a:lnSpc>
                <a:spcPct val="100000"/>
              </a:lnSpc>
              <a:spcBef>
                <a:spcPts val="1200"/>
              </a:spcBef>
              <a:spcAft>
                <a:spcPts val="0"/>
              </a:spcAft>
              <a:buClrTx/>
              <a:buSzPct val="90000"/>
              <a:buFont typeface="Arial" pitchFamily="34" charset="0"/>
              <a:buNone/>
              <a:tabLst/>
              <a:defRPr lang="en-US" sz="1600" b="1" kern="1200" spc="0" baseline="0" dirty="0" smtClean="0">
                <a:solidFill>
                  <a:schemeClr val="tx2"/>
                </a:solidFill>
                <a:latin typeface="Segoe UI Semibold" charset="0"/>
                <a:ea typeface="Segoe UI Semibold" charset="0"/>
                <a:cs typeface="Segoe UI Semibold" charset="0"/>
              </a:defRPr>
            </a:lvl1pPr>
            <a:lvl2pPr marL="236538" marR="0" indent="-236538" algn="l" defTabSz="914367" rtl="0" eaLnBrk="1" fontAlgn="auto" latinLnBrk="0" hangingPunct="1">
              <a:lnSpc>
                <a:spcPct val="100000"/>
              </a:lnSpc>
              <a:spcBef>
                <a:spcPts val="800"/>
              </a:spcBef>
              <a:spcAft>
                <a:spcPts val="400"/>
              </a:spcAft>
              <a:buClr>
                <a:schemeClr val="tx2"/>
              </a:buClr>
              <a:buSzPct val="90000"/>
              <a:buFont typeface="Arial" pitchFamily="34" charset="0"/>
              <a:buChar char="•"/>
              <a:tabLst/>
              <a:defRPr lang="en-US" sz="1600" kern="1200" spc="0" baseline="0" dirty="0" smtClean="0">
                <a:solidFill>
                  <a:schemeClr val="tx1"/>
                </a:solidFill>
                <a:latin typeface="Segoe UI Semilight" charset="0"/>
                <a:ea typeface="Segoe UI Semilight" charset="0"/>
                <a:cs typeface="Segoe UI Semilight" charset="0"/>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400" dirty="0">
                <a:latin typeface="Arial" panose="020B0604020202020204" pitchFamily="34" charset="0"/>
                <a:cs typeface="Arial" panose="020B0604020202020204" pitchFamily="34" charset="0"/>
              </a:rPr>
              <a:t>General Tips</a:t>
            </a:r>
          </a:p>
          <a:p>
            <a:pPr marL="236220" lvl="1" indent="-236220">
              <a:spcBef>
                <a:spcPts val="600"/>
              </a:spcBef>
            </a:pPr>
            <a:r>
              <a:rPr lang="en-US" sz="1400" dirty="0">
                <a:latin typeface="Arial" panose="020B0604020202020204" pitchFamily="34" charset="0"/>
                <a:cs typeface="Arial" panose="020B0604020202020204" pitchFamily="34" charset="0"/>
              </a:rPr>
              <a:t>Build a POC to strengthen your understanding of the workload and iterate (avoid analyses paralysis)</a:t>
            </a:r>
          </a:p>
          <a:p>
            <a:pPr marL="236220" lvl="1" indent="-236220">
              <a:spcBef>
                <a:spcPts val="600"/>
              </a:spcBef>
            </a:pPr>
            <a:r>
              <a:rPr lang="en-US" sz="1400" dirty="0">
                <a:latin typeface="Arial" panose="020B0604020202020204" pitchFamily="34" charset="0"/>
                <a:cs typeface="Arial" panose="020B0604020202020204" pitchFamily="34" charset="0"/>
              </a:rPr>
              <a:t>Don’t be afraid of having too many partition keys</a:t>
            </a:r>
          </a:p>
          <a:p>
            <a:pPr marL="784225" lvl="2" indent="-223520">
              <a:spcBef>
                <a:spcPts val="0"/>
              </a:spcBef>
              <a:buClr>
                <a:schemeClr val="tx2"/>
              </a:buClr>
            </a:pPr>
            <a:r>
              <a:rPr lang="en-US" sz="1200" dirty="0"/>
              <a:t>Partitions keys are logical</a:t>
            </a:r>
            <a:endParaRPr lang="en-US" sz="1200" dirty="0">
              <a:cs typeface="Arial" panose="020B0604020202020204" pitchFamily="34" charset="0"/>
            </a:endParaRPr>
          </a:p>
          <a:p>
            <a:pPr marL="784225" lvl="2" indent="-223520">
              <a:buClr>
                <a:schemeClr val="tx2"/>
              </a:buClr>
            </a:pPr>
            <a:r>
              <a:rPr lang="en-US" sz="1200" dirty="0"/>
              <a:t>More partition keys </a:t>
            </a:r>
            <a:r>
              <a:rPr lang="en-US" sz="1050" dirty="0">
                <a:latin typeface="Arial" panose="020B0604020202020204" pitchFamily="34" charset="0"/>
              </a:rPr>
              <a:t></a:t>
            </a:r>
            <a:r>
              <a:rPr lang="en-US" sz="1200" dirty="0"/>
              <a:t> more scalability</a:t>
            </a:r>
            <a:endParaRPr lang="en-US" sz="1200" dirty="0">
              <a:cs typeface="Arial" panose="020B0604020202020204" pitchFamily="34" charset="0"/>
            </a:endParaRPr>
          </a:p>
        </p:txBody>
      </p:sp>
      <p:sp>
        <p:nvSpPr>
          <p:cNvPr id="70" name="Text Placeholder 4">
            <a:extLst>
              <a:ext uri="{FF2B5EF4-FFF2-40B4-BE49-F238E27FC236}">
                <a16:creationId xmlns:a16="http://schemas.microsoft.com/office/drawing/2014/main" id="{08CE28C2-CA63-4D80-A876-563B5531F9B4}"/>
              </a:ext>
            </a:extLst>
          </p:cNvPr>
          <p:cNvSpPr txBox="1">
            <a:spLocks/>
          </p:cNvSpPr>
          <p:nvPr/>
        </p:nvSpPr>
        <p:spPr>
          <a:xfrm>
            <a:off x="258114" y="2215871"/>
            <a:ext cx="6080126" cy="857671"/>
          </a:xfrm>
          <a:prstGeom prst="rect">
            <a:avLst/>
          </a:prstGeom>
        </p:spPr>
        <p:txBody>
          <a:bodyPr vert="horz" wrap="square" lIns="146304" tIns="91440" rIns="146304" bIns="91440" rtlCol="0" anchor="t">
            <a:spAutoFit/>
          </a:bodyPr>
          <a:lstStyle>
            <a:lvl1pPr marL="0" marR="0" indent="0" algn="l" defTabSz="914367" rtl="0" eaLnBrk="1" fontAlgn="auto" latinLnBrk="0" hangingPunct="1">
              <a:lnSpc>
                <a:spcPct val="100000"/>
              </a:lnSpc>
              <a:spcBef>
                <a:spcPts val="1200"/>
              </a:spcBef>
              <a:spcAft>
                <a:spcPts val="0"/>
              </a:spcAft>
              <a:buClrTx/>
              <a:buSzPct val="90000"/>
              <a:buFont typeface="Arial" pitchFamily="34" charset="0"/>
              <a:buNone/>
              <a:tabLst/>
              <a:defRPr lang="en-US" sz="1600" b="1" kern="1200" spc="0" baseline="0" dirty="0" smtClean="0">
                <a:solidFill>
                  <a:schemeClr val="tx2"/>
                </a:solidFill>
                <a:latin typeface="Segoe UI Semibold" charset="0"/>
                <a:ea typeface="Segoe UI Semibold" charset="0"/>
                <a:cs typeface="Segoe UI Semibold" charset="0"/>
              </a:defRPr>
            </a:lvl1pPr>
            <a:lvl2pPr marL="236538" marR="0" indent="-236538" algn="l" defTabSz="914367" rtl="0" eaLnBrk="1" fontAlgn="auto" latinLnBrk="0" hangingPunct="1">
              <a:lnSpc>
                <a:spcPct val="100000"/>
              </a:lnSpc>
              <a:spcBef>
                <a:spcPts val="800"/>
              </a:spcBef>
              <a:spcAft>
                <a:spcPts val="400"/>
              </a:spcAft>
              <a:buClr>
                <a:schemeClr val="tx2"/>
              </a:buClr>
              <a:buSzPct val="90000"/>
              <a:buFont typeface="Arial" pitchFamily="34" charset="0"/>
              <a:buChar char="•"/>
              <a:tabLst/>
              <a:defRPr lang="en-US" sz="1600" kern="1200" spc="0" baseline="0" dirty="0" smtClean="0">
                <a:solidFill>
                  <a:schemeClr val="tx1"/>
                </a:solidFill>
                <a:latin typeface="Segoe UI Semilight" charset="0"/>
                <a:ea typeface="Segoe UI Semilight" charset="0"/>
                <a:cs typeface="Segoe UI Semilight" charset="0"/>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36220" lvl="1" indent="-236220">
              <a:spcBef>
                <a:spcPts val="600"/>
              </a:spcBef>
            </a:pPr>
            <a:r>
              <a:rPr lang="en-US" sz="1400" dirty="0">
                <a:latin typeface="Arial" panose="020B0604020202020204" pitchFamily="34" charset="0"/>
                <a:cs typeface="Arial" panose="020B0604020202020204" pitchFamily="34" charset="0"/>
              </a:rPr>
              <a:t>Partition Key is scope for multi-record transactions and routing queries</a:t>
            </a:r>
          </a:p>
          <a:p>
            <a:pPr marL="784225" lvl="2" indent="-223520">
              <a:spcBef>
                <a:spcPts val="0"/>
              </a:spcBef>
              <a:buClr>
                <a:schemeClr val="tx2"/>
              </a:buClr>
            </a:pPr>
            <a:r>
              <a:rPr lang="en-US" sz="1200" dirty="0"/>
              <a:t>Queries can be intelligently routed via partition key</a:t>
            </a:r>
            <a:endParaRPr lang="en-US" sz="1200" dirty="0">
              <a:cs typeface="Arial" panose="020B0604020202020204" pitchFamily="34" charset="0"/>
            </a:endParaRPr>
          </a:p>
          <a:p>
            <a:pPr marL="784225" lvl="2" indent="-223520">
              <a:buClr>
                <a:schemeClr val="tx2"/>
              </a:buClr>
            </a:pPr>
            <a:r>
              <a:rPr lang="en-US" sz="1200" dirty="0"/>
              <a:t>Omitting partition key on query requires fan-out</a:t>
            </a:r>
            <a:endParaRPr lang="en-US" sz="1200" dirty="0">
              <a:cs typeface="Arial" panose="020B0604020202020204" pitchFamily="34" charset="0"/>
            </a:endParaRPr>
          </a:p>
        </p:txBody>
      </p:sp>
      <p:grpSp>
        <p:nvGrpSpPr>
          <p:cNvPr id="64" name="Group 63">
            <a:extLst>
              <a:ext uri="{FF2B5EF4-FFF2-40B4-BE49-F238E27FC236}">
                <a16:creationId xmlns:a16="http://schemas.microsoft.com/office/drawing/2014/main" id="{59580809-861C-4150-A7AE-46B5C83A3604}"/>
              </a:ext>
            </a:extLst>
          </p:cNvPr>
          <p:cNvGrpSpPr/>
          <p:nvPr/>
        </p:nvGrpSpPr>
        <p:grpSpPr>
          <a:xfrm>
            <a:off x="9255295" y="2540266"/>
            <a:ext cx="774811" cy="1769461"/>
            <a:chOff x="9263121" y="2535599"/>
            <a:chExt cx="774811" cy="1769461"/>
          </a:xfrm>
        </p:grpSpPr>
        <p:cxnSp>
          <p:nvCxnSpPr>
            <p:cNvPr id="74" name="Straight Arrow Connector 73">
              <a:extLst>
                <a:ext uri="{FF2B5EF4-FFF2-40B4-BE49-F238E27FC236}">
                  <a16:creationId xmlns:a16="http://schemas.microsoft.com/office/drawing/2014/main" id="{F72562E5-DF4B-40D5-9A80-B35BCF75FC89}"/>
                </a:ext>
              </a:extLst>
            </p:cNvPr>
            <p:cNvCxnSpPr>
              <a:cxnSpLocks/>
            </p:cNvCxnSpPr>
            <p:nvPr/>
          </p:nvCxnSpPr>
          <p:spPr>
            <a:xfrm>
              <a:off x="9263121" y="3420329"/>
              <a:ext cx="774811" cy="0"/>
            </a:xfrm>
            <a:prstGeom prst="straightConnector1">
              <a:avLst/>
            </a:prstGeom>
            <a:noFill/>
            <a:ln w="19050" cap="sq">
              <a:solidFill>
                <a:schemeClr val="tx2"/>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75" name="Straight Arrow Connector 74">
              <a:extLst>
                <a:ext uri="{FF2B5EF4-FFF2-40B4-BE49-F238E27FC236}">
                  <a16:creationId xmlns:a16="http://schemas.microsoft.com/office/drawing/2014/main" id="{5BE771F0-9FD5-4DEA-BCDA-855F75833CBC}"/>
                </a:ext>
              </a:extLst>
            </p:cNvPr>
            <p:cNvCxnSpPr>
              <a:cxnSpLocks/>
            </p:cNvCxnSpPr>
            <p:nvPr/>
          </p:nvCxnSpPr>
          <p:spPr>
            <a:xfrm>
              <a:off x="9263121" y="3527556"/>
              <a:ext cx="686945" cy="777504"/>
            </a:xfrm>
            <a:prstGeom prst="straightConnector1">
              <a:avLst/>
            </a:prstGeom>
            <a:noFill/>
            <a:ln w="19050" cap="sq">
              <a:solidFill>
                <a:schemeClr val="tx2"/>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76" name="Straight Arrow Connector 75">
              <a:extLst>
                <a:ext uri="{FF2B5EF4-FFF2-40B4-BE49-F238E27FC236}">
                  <a16:creationId xmlns:a16="http://schemas.microsoft.com/office/drawing/2014/main" id="{6D595A8B-1191-43B3-A233-0CF8FED2C120}"/>
                </a:ext>
              </a:extLst>
            </p:cNvPr>
            <p:cNvCxnSpPr>
              <a:cxnSpLocks/>
            </p:cNvCxnSpPr>
            <p:nvPr/>
          </p:nvCxnSpPr>
          <p:spPr>
            <a:xfrm flipV="1">
              <a:off x="9263121" y="2535599"/>
              <a:ext cx="655603" cy="777504"/>
            </a:xfrm>
            <a:prstGeom prst="straightConnector1">
              <a:avLst/>
            </a:prstGeom>
            <a:noFill/>
            <a:ln w="19050" cap="sq">
              <a:solidFill>
                <a:schemeClr val="tx2"/>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28645142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2"/>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65"/>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8" grpId="0"/>
      <p:bldP spid="69" grpId="0"/>
      <p:bldP spid="70"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ontrol xmlns="http://schemas.microsoft.com/VisualStudio/2011/storyboarding/control">
  <Id Name="70d19f68-adcd-4021-95b9-111e39013798" Revision="1" Stencil="System.MyShapes" StencilVersion="1.0"/>
</Control>
</file>

<file path=customXml/item2.xml><?xml version="1.0" encoding="utf-8"?>
<Control xmlns="http://schemas.microsoft.com/VisualStudio/2011/storyboarding/control">
  <Id Name="70d19f68-adcd-4021-95b9-111e39013798" Revision="1" Stencil="System.MyShapes" StencilVersion="1.0"/>
</Control>
</file>

<file path=customXml/itemProps1.xml><?xml version="1.0" encoding="utf-8"?>
<ds:datastoreItem xmlns:ds="http://schemas.openxmlformats.org/officeDocument/2006/customXml" ds:itemID="{3D2DABB3-6646-48C4-BE5A-7BF5800B8A20}">
  <ds:schemaRefs>
    <ds:schemaRef ds:uri="http://schemas.microsoft.com/VisualStudio/2011/storyboarding/control"/>
  </ds:schemaRefs>
</ds:datastoreItem>
</file>

<file path=customXml/itemProps2.xml><?xml version="1.0" encoding="utf-8"?>
<ds:datastoreItem xmlns:ds="http://schemas.openxmlformats.org/officeDocument/2006/customXml" ds:itemID="{21A078F2-2CE7-4A00-AFB0-A6144267802C}">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Office Theme</Template>
  <TotalTime>13331</TotalTime>
  <Words>2069</Words>
  <Application>Microsoft Office PowerPoint</Application>
  <PresentationFormat>Widescreen</PresentationFormat>
  <Paragraphs>436</Paragraphs>
  <Slides>28</Slides>
  <Notes>24</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Partitioning</vt:lpstr>
      <vt:lpstr>Partitioning</vt:lpstr>
      <vt:lpstr>PowerPoint Presentation</vt:lpstr>
      <vt:lpstr>Partitioning</vt:lpstr>
      <vt:lpstr>Partitions</vt:lpstr>
      <vt:lpstr>Partitions</vt:lpstr>
      <vt:lpstr>Partitions</vt:lpstr>
      <vt:lpstr>RU’s divided among Partitions</vt:lpstr>
      <vt:lpstr>Partitions</vt:lpstr>
      <vt:lpstr>Partition Key Storage Limits</vt:lpstr>
      <vt:lpstr>Design Patterns for Large Partition Keys</vt:lpstr>
      <vt:lpstr>Design Patterns For Large Partition Keys </vt:lpstr>
      <vt:lpstr>Hot/Cold Partitions</vt:lpstr>
      <vt:lpstr>Query Fan-Out</vt:lpstr>
      <vt:lpstr>Cross-Partition SDK Example</vt:lpstr>
      <vt:lpstr>Cross-Partition SDK Example</vt:lpstr>
      <vt:lpstr>Cross-Partition SDK Example</vt:lpstr>
      <vt:lpstr>Cross-Partition Query</vt:lpstr>
      <vt:lpstr>Query Fan-Out</vt:lpstr>
      <vt:lpstr>Query Fan-Out</vt:lpstr>
      <vt:lpstr>Query Fan-Out</vt:lpstr>
      <vt:lpstr>Client-Side Query Fan-Out</vt:lpstr>
      <vt:lpstr>Review: Choosing a partition Key</vt:lpstr>
      <vt:lpstr>Review: Choosing a partition Key</vt:lpstr>
      <vt:lpstr>Partition Design</vt:lpstr>
      <vt:lpstr>Partition Key Choices</vt:lpstr>
      <vt:lpstr>Partition Key Choices</vt:lpstr>
      <vt:lpstr>Partitioning FAQ</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Liu</dc:creator>
  <cp:lastModifiedBy>Tim Sander</cp:lastModifiedBy>
  <cp:revision>28</cp:revision>
  <dcterms:created xsi:type="dcterms:W3CDTF">2017-02-06T09:01:24Z</dcterms:created>
  <dcterms:modified xsi:type="dcterms:W3CDTF">2019-06-11T20:00:08Z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andrl@microsoft.com</vt:lpwstr>
  </property>
  <property fmtid="{D5CDD505-2E9C-101B-9397-08002B2CF9AE}" pid="6" name="MSIP_Label_f42aa342-8706-4288-bd11-ebb85995028c_SetDate">
    <vt:lpwstr>2017-07-27T16:46:54.6934341-07:00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Tfs.IsStoryboard">
    <vt:bool>true</vt:bool>
  </property>
</Properties>
</file>