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31"/>
  </p:notesMasterIdLst>
  <p:handoutMasterIdLst>
    <p:handoutMasterId r:id="rId32"/>
  </p:handoutMasterIdLst>
  <p:sldIdLst>
    <p:sldId id="4589" r:id="rId4"/>
    <p:sldId id="296" r:id="rId5"/>
    <p:sldId id="4598" r:id="rId6"/>
    <p:sldId id="4694" r:id="rId7"/>
    <p:sldId id="1915" r:id="rId8"/>
    <p:sldId id="1927" r:id="rId9"/>
    <p:sldId id="1930" r:id="rId10"/>
    <p:sldId id="4599" r:id="rId11"/>
    <p:sldId id="1737" r:id="rId12"/>
    <p:sldId id="323" r:id="rId13"/>
    <p:sldId id="429" r:id="rId14"/>
    <p:sldId id="322" r:id="rId15"/>
    <p:sldId id="301" r:id="rId16"/>
    <p:sldId id="303" r:id="rId17"/>
    <p:sldId id="312" r:id="rId18"/>
    <p:sldId id="313" r:id="rId19"/>
    <p:sldId id="491" r:id="rId20"/>
    <p:sldId id="315" r:id="rId21"/>
    <p:sldId id="422" r:id="rId22"/>
    <p:sldId id="423" r:id="rId23"/>
    <p:sldId id="424" r:id="rId24"/>
    <p:sldId id="4601" r:id="rId25"/>
    <p:sldId id="4602" r:id="rId26"/>
    <p:sldId id="1931" r:id="rId27"/>
    <p:sldId id="1932" r:id="rId28"/>
    <p:sldId id="1933" r:id="rId29"/>
    <p:sldId id="460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tioning" id="{3321BC61-D41E-4691-BDA9-364CAB087DA5}">
          <p14:sldIdLst>
            <p14:sldId id="4589"/>
            <p14:sldId id="296"/>
            <p14:sldId id="4598"/>
            <p14:sldId id="4694"/>
            <p14:sldId id="1915"/>
            <p14:sldId id="1927"/>
            <p14:sldId id="1930"/>
            <p14:sldId id="4599"/>
            <p14:sldId id="1737"/>
            <p14:sldId id="323"/>
            <p14:sldId id="429"/>
            <p14:sldId id="322"/>
            <p14:sldId id="301"/>
            <p14:sldId id="303"/>
            <p14:sldId id="312"/>
            <p14:sldId id="313"/>
            <p14:sldId id="491"/>
            <p14:sldId id="315"/>
            <p14:sldId id="422"/>
            <p14:sldId id="423"/>
            <p14:sldId id="424"/>
            <p14:sldId id="4601"/>
            <p14:sldId id="4602"/>
            <p14:sldId id="1931"/>
            <p14:sldId id="1932"/>
            <p14:sldId id="1933"/>
            <p14:sldId id="46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80" d="100"/>
          <a:sy n="80" d="100"/>
        </p:scale>
        <p:origin x="1758" y="6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3/3/2020</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3/3/2020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a:t>
            </a:fld>
            <a:endParaRPr lang="en-US"/>
          </a:p>
        </p:txBody>
      </p:sp>
    </p:spTree>
    <p:extLst>
      <p:ext uri="{BB962C8B-B14F-4D97-AF65-F5344CB8AC3E}">
        <p14:creationId xmlns:p14="http://schemas.microsoft.com/office/powerpoint/2010/main" val="3644667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13</a:t>
            </a:fld>
            <a:endParaRPr lang="en-US"/>
          </a:p>
        </p:txBody>
      </p:sp>
    </p:spTree>
    <p:extLst>
      <p:ext uri="{BB962C8B-B14F-4D97-AF65-F5344CB8AC3E}">
        <p14:creationId xmlns:p14="http://schemas.microsoft.com/office/powerpoint/2010/main" val="17185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14</a:t>
            </a:fld>
            <a:endParaRPr lang="en-US"/>
          </a:p>
        </p:txBody>
      </p:sp>
    </p:spTree>
    <p:extLst>
      <p:ext uri="{BB962C8B-B14F-4D97-AF65-F5344CB8AC3E}">
        <p14:creationId xmlns:p14="http://schemas.microsoft.com/office/powerpoint/2010/main" val="3366518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15</a:t>
            </a:fld>
            <a:endParaRPr lang="en-US"/>
          </a:p>
        </p:txBody>
      </p:sp>
    </p:spTree>
    <p:extLst>
      <p:ext uri="{BB962C8B-B14F-4D97-AF65-F5344CB8AC3E}">
        <p14:creationId xmlns:p14="http://schemas.microsoft.com/office/powerpoint/2010/main" val="50303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16</a:t>
            </a:fld>
            <a:endParaRPr lang="en-US"/>
          </a:p>
        </p:txBody>
      </p:sp>
    </p:spTree>
    <p:extLst>
      <p:ext uri="{BB962C8B-B14F-4D97-AF65-F5344CB8AC3E}">
        <p14:creationId xmlns:p14="http://schemas.microsoft.com/office/powerpoint/2010/main" val="309514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3213939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18</a:t>
            </a:fld>
            <a:endParaRPr lang="en-US"/>
          </a:p>
        </p:txBody>
      </p:sp>
    </p:spTree>
    <p:extLst>
      <p:ext uri="{BB962C8B-B14F-4D97-AF65-F5344CB8AC3E}">
        <p14:creationId xmlns:p14="http://schemas.microsoft.com/office/powerpoint/2010/main" val="1610903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19</a:t>
            </a:fld>
            <a:endParaRPr lang="en-US"/>
          </a:p>
        </p:txBody>
      </p:sp>
    </p:spTree>
    <p:extLst>
      <p:ext uri="{BB962C8B-B14F-4D97-AF65-F5344CB8AC3E}">
        <p14:creationId xmlns:p14="http://schemas.microsoft.com/office/powerpoint/2010/main" val="1582588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20</a:t>
            </a:fld>
            <a:endParaRPr lang="en-US"/>
          </a:p>
        </p:txBody>
      </p:sp>
    </p:spTree>
    <p:extLst>
      <p:ext uri="{BB962C8B-B14F-4D97-AF65-F5344CB8AC3E}">
        <p14:creationId xmlns:p14="http://schemas.microsoft.com/office/powerpoint/2010/main" val="954701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1880060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22</a:t>
            </a:fld>
            <a:endParaRPr lang="en-US"/>
          </a:p>
        </p:txBody>
      </p:sp>
    </p:spTree>
    <p:extLst>
      <p:ext uri="{BB962C8B-B14F-4D97-AF65-F5344CB8AC3E}">
        <p14:creationId xmlns:p14="http://schemas.microsoft.com/office/powerpoint/2010/main" val="2377916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08361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23</a:t>
            </a:fld>
            <a:endParaRPr lang="en-US"/>
          </a:p>
        </p:txBody>
      </p:sp>
    </p:spTree>
    <p:extLst>
      <p:ext uri="{BB962C8B-B14F-4D97-AF65-F5344CB8AC3E}">
        <p14:creationId xmlns:p14="http://schemas.microsoft.com/office/powerpoint/2010/main" val="3140789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752199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77797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ID is likely a good choice for this data. Obviously we did not take into account the workload’s queries so this could impact the choice as well. For example, if the workload had a lot of filters based on Vehicle Model, this could make it a better choice.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80199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84416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16724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8165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9</a:t>
            </a:fld>
            <a:endParaRPr lang="en-US"/>
          </a:p>
        </p:txBody>
      </p:sp>
    </p:spTree>
    <p:extLst>
      <p:ext uri="{BB962C8B-B14F-4D97-AF65-F5344CB8AC3E}">
        <p14:creationId xmlns:p14="http://schemas.microsoft.com/office/powerpoint/2010/main" val="312459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next could of slides have example strategies that take advantage of the 403 status code</a:t>
            </a:r>
          </a:p>
        </p:txBody>
      </p:sp>
      <p:sp>
        <p:nvSpPr>
          <p:cNvPr id="4" name="Slide Number Placeholder 3"/>
          <p:cNvSpPr>
            <a:spLocks noGrp="1"/>
          </p:cNvSpPr>
          <p:nvPr>
            <p:ph type="sldNum" sz="quarter" idx="10"/>
          </p:nvPr>
        </p:nvSpPr>
        <p:spPr/>
        <p:txBody>
          <a:bodyPr/>
          <a:lstStyle/>
          <a:p>
            <a:fld id="{4249A09B-4A39-974B-9594-129A7470D52A}" type="slidenum">
              <a:rPr lang="en-US" smtClean="0"/>
              <a:t>10</a:t>
            </a:fld>
            <a:endParaRPr lang="en-US"/>
          </a:p>
        </p:txBody>
      </p:sp>
    </p:spTree>
    <p:extLst>
      <p:ext uri="{BB962C8B-B14F-4D97-AF65-F5344CB8AC3E}">
        <p14:creationId xmlns:p14="http://schemas.microsoft.com/office/powerpoint/2010/main" val="295833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endlessly increment partition key suffixes to work around any technical limitations for a specific partition (throughput and storage)</a:t>
            </a:r>
          </a:p>
        </p:txBody>
      </p:sp>
      <p:sp>
        <p:nvSpPr>
          <p:cNvPr id="4" name="Slide Number Placeholder 3"/>
          <p:cNvSpPr>
            <a:spLocks noGrp="1"/>
          </p:cNvSpPr>
          <p:nvPr>
            <p:ph type="sldNum" sz="quarter" idx="10"/>
          </p:nvPr>
        </p:nvSpPr>
        <p:spPr/>
        <p:txBody>
          <a:bodyPr/>
          <a:lstStyle/>
          <a:p>
            <a:fld id="{4249A09B-4A39-974B-9594-129A7470D52A}" type="slidenum">
              <a:rPr lang="en-US" smtClean="0"/>
              <a:t>11</a:t>
            </a:fld>
            <a:endParaRPr lang="en-US"/>
          </a:p>
        </p:txBody>
      </p:sp>
    </p:spTree>
    <p:extLst>
      <p:ext uri="{BB962C8B-B14F-4D97-AF65-F5344CB8AC3E}">
        <p14:creationId xmlns:p14="http://schemas.microsoft.com/office/powerpoint/2010/main" val="2263090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rgbClr val="505050"/>
                </a:solidFill>
              </a:rPr>
              <a:t>Using this example, you have effectively created a fixed-size collection of items that replaces the oldest items (determined by sorted unique key).</a:t>
            </a:r>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358102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47431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val="361791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3"/>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0315772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1pPr>
            <a:lvl2pPr marL="339661"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2pPr>
            <a:lvl3pPr marL="572979"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3pPr>
            <a:lvl4pPr marL="798362"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4pPr>
            <a:lvl5pPr marL="1030094"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38004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5" r:id="rId14"/>
    <p:sldLayoutId id="2147484427" r:id="rId15"/>
    <p:sldLayoutId id="2147484428" r:id="rId16"/>
    <p:sldLayoutId id="2147484431" r:id="rId17"/>
    <p:sldLayoutId id="214748443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AFD1AE66-9473-4A2E-8806-124AD3C71853}"/>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Partitioning</a:t>
            </a:r>
            <a:endParaRPr lang="en-US" dirty="0"/>
          </a:p>
        </p:txBody>
      </p:sp>
    </p:spTree>
    <p:extLst>
      <p:ext uri="{BB962C8B-B14F-4D97-AF65-F5344CB8AC3E}">
        <p14:creationId xmlns:p14="http://schemas.microsoft.com/office/powerpoint/2010/main" val="18890738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9A85DA-94A4-4EF6-9370-8E6BBA42AF48}"/>
              </a:ext>
            </a:extLst>
          </p:cNvPr>
          <p:cNvSpPr>
            <a:spLocks noGrp="1"/>
          </p:cNvSpPr>
          <p:nvPr>
            <p:ph type="body" sz="quarter" idx="10"/>
          </p:nvPr>
        </p:nvSpPr>
        <p:spPr>
          <a:xfrm>
            <a:off x="161208" y="1309378"/>
            <a:ext cx="5959859" cy="4136902"/>
          </a:xfrm>
        </p:spPr>
        <p:txBody>
          <a:bodyPr vert="horz" wrap="square" lIns="146304" tIns="91440" rIns="146304" bIns="91440" rtlCol="0" anchor="t">
            <a:spAutoFit/>
          </a:bodyPr>
          <a:lstStyle/>
          <a:p>
            <a:r>
              <a:rPr lang="en-US" sz="1600" dirty="0">
                <a:latin typeface="Arial" panose="020B0604020202020204" pitchFamily="34" charset="0"/>
                <a:cs typeface="Arial" panose="020B0604020202020204" pitchFamily="34" charset="0"/>
              </a:rPr>
              <a:t>Containers support unlimited storage by dynamically allocating additional physical partitions</a:t>
            </a:r>
          </a:p>
          <a:p>
            <a:r>
              <a:rPr lang="en-US" sz="1600" dirty="0">
                <a:latin typeface="Arial" panose="020B0604020202020204" pitchFamily="34" charset="0"/>
                <a:cs typeface="Arial" panose="020B0604020202020204" pitchFamily="34" charset="0"/>
              </a:rPr>
              <a:t>Storage for single partition key value (logical partition) is </a:t>
            </a:r>
            <a:r>
              <a:rPr lang="en-US" sz="1600" dirty="0" err="1">
                <a:latin typeface="Arial" panose="020B0604020202020204" pitchFamily="34" charset="0"/>
                <a:cs typeface="Arial" panose="020B0604020202020204" pitchFamily="34" charset="0"/>
              </a:rPr>
              <a:t>quota'ed</a:t>
            </a:r>
            <a:r>
              <a:rPr lang="en-US" sz="1600" dirty="0">
                <a:latin typeface="Arial" panose="020B0604020202020204" pitchFamily="34" charset="0"/>
                <a:cs typeface="Arial" panose="020B0604020202020204" pitchFamily="34" charset="0"/>
              </a:rPr>
              <a:t> to 20GB.</a:t>
            </a:r>
          </a:p>
          <a:p>
            <a:r>
              <a:rPr lang="en-US" sz="1600" dirty="0">
                <a:latin typeface="Arial" panose="020B0604020202020204" pitchFamily="34" charset="0"/>
                <a:cs typeface="Arial" panose="020B0604020202020204" pitchFamily="34" charset="0"/>
              </a:rPr>
              <a:t>When a partition key reaches its provisioned storage limit, requests to create new resources will return a HTTP Status Code of 403 (Forbidden).</a:t>
            </a:r>
          </a:p>
          <a:p>
            <a:pPr marL="0" lvl="1" indent="0">
              <a:buNone/>
            </a:pPr>
            <a:r>
              <a:rPr lang="en-US" sz="1600" dirty="0">
                <a:latin typeface="Arial" panose="020B0604020202020204" pitchFamily="34" charset="0"/>
                <a:cs typeface="Arial" panose="020B0604020202020204" pitchFamily="34" charset="0"/>
              </a:rPr>
              <a:t>Azure Cosmos DB will automatically add partitions, and may also return a 403 if:</a:t>
            </a:r>
          </a:p>
          <a:p>
            <a:pPr lvl="1"/>
            <a:r>
              <a:rPr lang="en-US" sz="1600" dirty="0">
                <a:latin typeface="Arial" panose="020B0604020202020204" pitchFamily="34" charset="0"/>
                <a:cs typeface="Arial" panose="020B0604020202020204" pitchFamily="34" charset="0"/>
              </a:rPr>
              <a:t>An authorization token has expired</a:t>
            </a:r>
          </a:p>
          <a:p>
            <a:pPr lvl="1"/>
            <a:r>
              <a:rPr lang="en-US" sz="1600" dirty="0">
                <a:latin typeface="Arial" panose="020B0604020202020204" pitchFamily="34" charset="0"/>
                <a:cs typeface="Arial" panose="020B0604020202020204" pitchFamily="34" charset="0"/>
              </a:rPr>
              <a:t>A programmatic element (UDF, Stored Procedure, Trigger) has been flagged for repeated violations</a:t>
            </a:r>
          </a:p>
        </p:txBody>
      </p:sp>
      <p:sp>
        <p:nvSpPr>
          <p:cNvPr id="3" name="Title 2">
            <a:extLst>
              <a:ext uri="{FF2B5EF4-FFF2-40B4-BE49-F238E27FC236}">
                <a16:creationId xmlns:a16="http://schemas.microsoft.com/office/drawing/2014/main" id="{7B2969DE-27B0-4557-85B9-DFB7B20D88C0}"/>
              </a:ext>
            </a:extLst>
          </p:cNvPr>
          <p:cNvSpPr>
            <a:spLocks noGrp="1"/>
          </p:cNvSpPr>
          <p:nvPr>
            <p:ph type="title"/>
          </p:nvPr>
        </p:nvSpPr>
        <p:spPr>
          <a:xfrm>
            <a:off x="161208" y="121807"/>
            <a:ext cx="6292516" cy="1144275"/>
          </a:xfrm>
        </p:spPr>
        <p:txBody>
          <a:bodyPr>
            <a:normAutofit fontScale="90000"/>
          </a:bodyPr>
          <a:lstStyle/>
          <a:p>
            <a:r>
              <a:rPr lang="en-US" sz="4000" dirty="0">
                <a:latin typeface="Arial" panose="020B0604020202020204" pitchFamily="34" charset="0"/>
                <a:cs typeface="Arial" panose="020B0604020202020204" pitchFamily="34" charset="0"/>
              </a:rPr>
              <a:t>Partition Key Storage Limits</a:t>
            </a:r>
          </a:p>
        </p:txBody>
      </p:sp>
      <p:sp>
        <p:nvSpPr>
          <p:cNvPr id="61" name="TextBox 60">
            <a:extLst>
              <a:ext uri="{FF2B5EF4-FFF2-40B4-BE49-F238E27FC236}">
                <a16:creationId xmlns:a16="http://schemas.microsoft.com/office/drawing/2014/main" id="{C91B19D6-4FDA-4322-9184-B356C05FFE8F}"/>
              </a:ext>
            </a:extLst>
          </p:cNvPr>
          <p:cNvSpPr txBox="1"/>
          <p:nvPr/>
        </p:nvSpPr>
        <p:spPr>
          <a:xfrm>
            <a:off x="9827845" y="1089976"/>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cxnSp>
        <p:nvCxnSpPr>
          <p:cNvPr id="65" name="Connector: Curved 53">
            <a:extLst>
              <a:ext uri="{FF2B5EF4-FFF2-40B4-BE49-F238E27FC236}">
                <a16:creationId xmlns:a16="http://schemas.microsoft.com/office/drawing/2014/main" id="{64756FDD-75BD-42D3-BBB8-49AB3796F03B}"/>
              </a:ext>
            </a:extLst>
          </p:cNvPr>
          <p:cNvCxnSpPr>
            <a:cxnSpLocks/>
          </p:cNvCxnSpPr>
          <p:nvPr/>
        </p:nvCxnSpPr>
        <p:spPr>
          <a:xfrm>
            <a:off x="10257072" y="1498742"/>
            <a:ext cx="0" cy="475930"/>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97" name="Rectangle 96">
            <a:extLst>
              <a:ext uri="{FF2B5EF4-FFF2-40B4-BE49-F238E27FC236}">
                <a16:creationId xmlns:a16="http://schemas.microsoft.com/office/drawing/2014/main" id="{AFAE4E3E-7AB8-48C5-A440-40724FD1441C}"/>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98" name="Group 97">
            <a:extLst>
              <a:ext uri="{FF2B5EF4-FFF2-40B4-BE49-F238E27FC236}">
                <a16:creationId xmlns:a16="http://schemas.microsoft.com/office/drawing/2014/main" id="{3FAB2C35-F1DF-4D5B-9E7E-56AE3BD38177}"/>
              </a:ext>
            </a:extLst>
          </p:cNvPr>
          <p:cNvGrpSpPr>
            <a:grpSpLocks noChangeAspect="1"/>
          </p:cNvGrpSpPr>
          <p:nvPr/>
        </p:nvGrpSpPr>
        <p:grpSpPr>
          <a:xfrm>
            <a:off x="8891723" y="4992232"/>
            <a:ext cx="350654" cy="302239"/>
            <a:chOff x="9192685" y="1928657"/>
            <a:chExt cx="644698" cy="555680"/>
          </a:xfrm>
        </p:grpSpPr>
        <p:sp>
          <p:nvSpPr>
            <p:cNvPr id="99" name="Star: 4 Points 8">
              <a:extLst>
                <a:ext uri="{FF2B5EF4-FFF2-40B4-BE49-F238E27FC236}">
                  <a16:creationId xmlns:a16="http://schemas.microsoft.com/office/drawing/2014/main" id="{82098332-BD80-4B7E-8FD3-6E55F995CC21}"/>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0" name="Star: 4 Points 8">
              <a:extLst>
                <a:ext uri="{FF2B5EF4-FFF2-40B4-BE49-F238E27FC236}">
                  <a16:creationId xmlns:a16="http://schemas.microsoft.com/office/drawing/2014/main" id="{726BE0FC-A955-49A1-B73D-E58CC94303A3}"/>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1" name="Oval 100">
              <a:extLst>
                <a:ext uri="{FF2B5EF4-FFF2-40B4-BE49-F238E27FC236}">
                  <a16:creationId xmlns:a16="http://schemas.microsoft.com/office/drawing/2014/main" id="{C314D41A-B344-43A1-A3B4-D7792F6A19E5}"/>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2" name="Oval 9">
              <a:extLst>
                <a:ext uri="{FF2B5EF4-FFF2-40B4-BE49-F238E27FC236}">
                  <a16:creationId xmlns:a16="http://schemas.microsoft.com/office/drawing/2014/main" id="{49363836-711D-4AD8-B20E-70F5CE636842}"/>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03" name="Cylinder 513">
            <a:extLst>
              <a:ext uri="{FF2B5EF4-FFF2-40B4-BE49-F238E27FC236}">
                <a16:creationId xmlns:a16="http://schemas.microsoft.com/office/drawing/2014/main" id="{9D435F80-E94B-415D-947A-16CD0819C98B}"/>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104" name="Straight Arrow Connector 103">
            <a:extLst>
              <a:ext uri="{FF2B5EF4-FFF2-40B4-BE49-F238E27FC236}">
                <a16:creationId xmlns:a16="http://schemas.microsoft.com/office/drawing/2014/main" id="{14D1F247-3D85-40C7-B9F0-2435C6180EB3}"/>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05" name="Group 104">
            <a:extLst>
              <a:ext uri="{FF2B5EF4-FFF2-40B4-BE49-F238E27FC236}">
                <a16:creationId xmlns:a16="http://schemas.microsoft.com/office/drawing/2014/main" id="{A23C0DB7-E434-4863-B400-DC11B5916B13}"/>
              </a:ext>
            </a:extLst>
          </p:cNvPr>
          <p:cNvGrpSpPr/>
          <p:nvPr/>
        </p:nvGrpSpPr>
        <p:grpSpPr>
          <a:xfrm>
            <a:off x="10062703" y="3245507"/>
            <a:ext cx="402639" cy="361217"/>
            <a:chOff x="1275510" y="6072184"/>
            <a:chExt cx="508602" cy="456278"/>
          </a:xfrm>
        </p:grpSpPr>
        <p:grpSp>
          <p:nvGrpSpPr>
            <p:cNvPr id="106" name="Group 105">
              <a:extLst>
                <a:ext uri="{FF2B5EF4-FFF2-40B4-BE49-F238E27FC236}">
                  <a16:creationId xmlns:a16="http://schemas.microsoft.com/office/drawing/2014/main" id="{694FBAB0-A64E-419D-929A-DC7A83E5C7FB}"/>
                </a:ext>
              </a:extLst>
            </p:cNvPr>
            <p:cNvGrpSpPr/>
            <p:nvPr/>
          </p:nvGrpSpPr>
          <p:grpSpPr>
            <a:xfrm>
              <a:off x="1275510" y="6224570"/>
              <a:ext cx="508602" cy="151498"/>
              <a:chOff x="551886" y="4945335"/>
              <a:chExt cx="508602" cy="151498"/>
            </a:xfrm>
          </p:grpSpPr>
          <p:sp>
            <p:nvSpPr>
              <p:cNvPr id="115" name="Rectangle 114">
                <a:extLst>
                  <a:ext uri="{FF2B5EF4-FFF2-40B4-BE49-F238E27FC236}">
                    <a16:creationId xmlns:a16="http://schemas.microsoft.com/office/drawing/2014/main" id="{BFD24178-7F16-4D8F-AD39-AD39B4C93A8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6" name="Oval 115">
                <a:extLst>
                  <a:ext uri="{FF2B5EF4-FFF2-40B4-BE49-F238E27FC236}">
                    <a16:creationId xmlns:a16="http://schemas.microsoft.com/office/drawing/2014/main" id="{0C6AA945-0E25-4C92-AAC7-04B43A4675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17" name="Straight Connector 116">
                <a:extLst>
                  <a:ext uri="{FF2B5EF4-FFF2-40B4-BE49-F238E27FC236}">
                    <a16:creationId xmlns:a16="http://schemas.microsoft.com/office/drawing/2014/main" id="{FD4250E0-105C-4EB8-B50A-30ECD183DBA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E1F62B2C-2DCA-4BD1-BF40-0CFA3D6F5FC3}"/>
                </a:ext>
              </a:extLst>
            </p:cNvPr>
            <p:cNvGrpSpPr/>
            <p:nvPr/>
          </p:nvGrpSpPr>
          <p:grpSpPr>
            <a:xfrm>
              <a:off x="1275510" y="6376964"/>
              <a:ext cx="508602" cy="151498"/>
              <a:chOff x="551886" y="4945335"/>
              <a:chExt cx="508602" cy="151498"/>
            </a:xfrm>
          </p:grpSpPr>
          <p:sp>
            <p:nvSpPr>
              <p:cNvPr id="112" name="Rectangle 111">
                <a:extLst>
                  <a:ext uri="{FF2B5EF4-FFF2-40B4-BE49-F238E27FC236}">
                    <a16:creationId xmlns:a16="http://schemas.microsoft.com/office/drawing/2014/main" id="{3B520273-BC78-4F06-8DFC-B11CC19EAE4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3" name="Oval 112">
                <a:extLst>
                  <a:ext uri="{FF2B5EF4-FFF2-40B4-BE49-F238E27FC236}">
                    <a16:creationId xmlns:a16="http://schemas.microsoft.com/office/drawing/2014/main" id="{692950EC-BC60-4A78-B06D-019BF8AAF39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14" name="Straight Connector 113">
                <a:extLst>
                  <a:ext uri="{FF2B5EF4-FFF2-40B4-BE49-F238E27FC236}">
                    <a16:creationId xmlns:a16="http://schemas.microsoft.com/office/drawing/2014/main" id="{9EA0AF36-65AB-4C72-ADD2-5A5115AA6D2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68969A98-A252-4A0A-8918-A1F6BEC582C4}"/>
                </a:ext>
              </a:extLst>
            </p:cNvPr>
            <p:cNvGrpSpPr/>
            <p:nvPr/>
          </p:nvGrpSpPr>
          <p:grpSpPr>
            <a:xfrm>
              <a:off x="1275510" y="6072184"/>
              <a:ext cx="508602" cy="151498"/>
              <a:chOff x="551886" y="4945335"/>
              <a:chExt cx="508602" cy="151498"/>
            </a:xfrm>
          </p:grpSpPr>
          <p:sp>
            <p:nvSpPr>
              <p:cNvPr id="109" name="Rectangle 108">
                <a:extLst>
                  <a:ext uri="{FF2B5EF4-FFF2-40B4-BE49-F238E27FC236}">
                    <a16:creationId xmlns:a16="http://schemas.microsoft.com/office/drawing/2014/main" id="{953A079B-5F53-44A4-AC11-E4E53F83C80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0" name="Oval 109">
                <a:extLst>
                  <a:ext uri="{FF2B5EF4-FFF2-40B4-BE49-F238E27FC236}">
                    <a16:creationId xmlns:a16="http://schemas.microsoft.com/office/drawing/2014/main" id="{62A1371A-107E-4995-8090-843150414F7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11" name="Straight Connector 110">
                <a:extLst>
                  <a:ext uri="{FF2B5EF4-FFF2-40B4-BE49-F238E27FC236}">
                    <a16:creationId xmlns:a16="http://schemas.microsoft.com/office/drawing/2014/main" id="{D9143310-920B-4667-8ECF-82267FFB65CB}"/>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8" name="Group 117">
            <a:extLst>
              <a:ext uri="{FF2B5EF4-FFF2-40B4-BE49-F238E27FC236}">
                <a16:creationId xmlns:a16="http://schemas.microsoft.com/office/drawing/2014/main" id="{CEDADDF1-6030-4C42-A612-08F79DA408E8}"/>
              </a:ext>
            </a:extLst>
          </p:cNvPr>
          <p:cNvGrpSpPr/>
          <p:nvPr/>
        </p:nvGrpSpPr>
        <p:grpSpPr>
          <a:xfrm>
            <a:off x="10059235" y="4171297"/>
            <a:ext cx="402639" cy="361217"/>
            <a:chOff x="1275510" y="6072184"/>
            <a:chExt cx="508602" cy="456278"/>
          </a:xfrm>
        </p:grpSpPr>
        <p:grpSp>
          <p:nvGrpSpPr>
            <p:cNvPr id="119" name="Group 118">
              <a:extLst>
                <a:ext uri="{FF2B5EF4-FFF2-40B4-BE49-F238E27FC236}">
                  <a16:creationId xmlns:a16="http://schemas.microsoft.com/office/drawing/2014/main" id="{9C107AE3-0627-4F01-B980-C1838921B834}"/>
                </a:ext>
              </a:extLst>
            </p:cNvPr>
            <p:cNvGrpSpPr/>
            <p:nvPr/>
          </p:nvGrpSpPr>
          <p:grpSpPr>
            <a:xfrm>
              <a:off x="1275510" y="6224570"/>
              <a:ext cx="508602" cy="151498"/>
              <a:chOff x="551886" y="4945335"/>
              <a:chExt cx="508602" cy="151498"/>
            </a:xfrm>
          </p:grpSpPr>
          <p:sp>
            <p:nvSpPr>
              <p:cNvPr id="128" name="Rectangle 127">
                <a:extLst>
                  <a:ext uri="{FF2B5EF4-FFF2-40B4-BE49-F238E27FC236}">
                    <a16:creationId xmlns:a16="http://schemas.microsoft.com/office/drawing/2014/main" id="{28F10163-6626-4E12-B5E4-07B2BD4F1B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9" name="Oval 128">
                <a:extLst>
                  <a:ext uri="{FF2B5EF4-FFF2-40B4-BE49-F238E27FC236}">
                    <a16:creationId xmlns:a16="http://schemas.microsoft.com/office/drawing/2014/main" id="{A719B4CB-6323-4083-827D-A8C6ED9CA83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30" name="Straight Connector 129">
                <a:extLst>
                  <a:ext uri="{FF2B5EF4-FFF2-40B4-BE49-F238E27FC236}">
                    <a16:creationId xmlns:a16="http://schemas.microsoft.com/office/drawing/2014/main" id="{CF5E4846-3AF1-44D4-8E08-ACD1ED2FD38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C2F6712E-5D8E-4268-A946-19B4E3C31CA4}"/>
                </a:ext>
              </a:extLst>
            </p:cNvPr>
            <p:cNvGrpSpPr/>
            <p:nvPr/>
          </p:nvGrpSpPr>
          <p:grpSpPr>
            <a:xfrm>
              <a:off x="1275510" y="6376964"/>
              <a:ext cx="508602" cy="151498"/>
              <a:chOff x="551886" y="4945335"/>
              <a:chExt cx="508602" cy="151498"/>
            </a:xfrm>
          </p:grpSpPr>
          <p:sp>
            <p:nvSpPr>
              <p:cNvPr id="125" name="Rectangle 124">
                <a:extLst>
                  <a:ext uri="{FF2B5EF4-FFF2-40B4-BE49-F238E27FC236}">
                    <a16:creationId xmlns:a16="http://schemas.microsoft.com/office/drawing/2014/main" id="{376A6498-D0F0-4B3B-9EF4-D9EB5A10C20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6" name="Oval 125">
                <a:extLst>
                  <a:ext uri="{FF2B5EF4-FFF2-40B4-BE49-F238E27FC236}">
                    <a16:creationId xmlns:a16="http://schemas.microsoft.com/office/drawing/2014/main" id="{EF0B40CA-A082-450A-93EE-404E3B32F8A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27" name="Straight Connector 126">
                <a:extLst>
                  <a:ext uri="{FF2B5EF4-FFF2-40B4-BE49-F238E27FC236}">
                    <a16:creationId xmlns:a16="http://schemas.microsoft.com/office/drawing/2014/main" id="{41292C40-58B6-480B-B073-D7E03B58F37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A9A4AF20-868D-49BA-8811-D0DB3095BF27}"/>
                </a:ext>
              </a:extLst>
            </p:cNvPr>
            <p:cNvGrpSpPr/>
            <p:nvPr/>
          </p:nvGrpSpPr>
          <p:grpSpPr>
            <a:xfrm>
              <a:off x="1275510" y="6072184"/>
              <a:ext cx="508602" cy="151498"/>
              <a:chOff x="551886" y="4945335"/>
              <a:chExt cx="508602" cy="151498"/>
            </a:xfrm>
          </p:grpSpPr>
          <p:sp>
            <p:nvSpPr>
              <p:cNvPr id="122" name="Rectangle 121">
                <a:extLst>
                  <a:ext uri="{FF2B5EF4-FFF2-40B4-BE49-F238E27FC236}">
                    <a16:creationId xmlns:a16="http://schemas.microsoft.com/office/drawing/2014/main" id="{9BD72D17-4E6D-4C84-A050-17B3FB5B9A1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2646713-3363-4C84-ABA4-5DDDEEED4E8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D319FEA7-EC19-485E-B6B8-B72435A4C35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31" name="Group 130">
            <a:extLst>
              <a:ext uri="{FF2B5EF4-FFF2-40B4-BE49-F238E27FC236}">
                <a16:creationId xmlns:a16="http://schemas.microsoft.com/office/drawing/2014/main" id="{91B81903-9802-4199-8E4D-D4F4D3D4733E}"/>
              </a:ext>
            </a:extLst>
          </p:cNvPr>
          <p:cNvGrpSpPr/>
          <p:nvPr/>
        </p:nvGrpSpPr>
        <p:grpSpPr>
          <a:xfrm>
            <a:off x="10068572" y="2208455"/>
            <a:ext cx="402639" cy="361217"/>
            <a:chOff x="1275510" y="6072184"/>
            <a:chExt cx="508602" cy="456278"/>
          </a:xfrm>
        </p:grpSpPr>
        <p:grpSp>
          <p:nvGrpSpPr>
            <p:cNvPr id="132" name="Group 131">
              <a:extLst>
                <a:ext uri="{FF2B5EF4-FFF2-40B4-BE49-F238E27FC236}">
                  <a16:creationId xmlns:a16="http://schemas.microsoft.com/office/drawing/2014/main" id="{27CD5C18-02F6-4747-B5B5-F6ADBD4580A8}"/>
                </a:ext>
              </a:extLst>
            </p:cNvPr>
            <p:cNvGrpSpPr/>
            <p:nvPr/>
          </p:nvGrpSpPr>
          <p:grpSpPr>
            <a:xfrm>
              <a:off x="1275510" y="6224570"/>
              <a:ext cx="508602" cy="151498"/>
              <a:chOff x="551886" y="4945335"/>
              <a:chExt cx="508602" cy="151498"/>
            </a:xfrm>
          </p:grpSpPr>
          <p:sp>
            <p:nvSpPr>
              <p:cNvPr id="141" name="Rectangle 140">
                <a:extLst>
                  <a:ext uri="{FF2B5EF4-FFF2-40B4-BE49-F238E27FC236}">
                    <a16:creationId xmlns:a16="http://schemas.microsoft.com/office/drawing/2014/main" id="{F0AFF35B-7E02-4C71-9ACC-7448510C38E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2FB32FA3-6932-4B4B-86D0-F43846B21E9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95C40FE1-BE2C-42D7-A6CD-154D1E7E0D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0F449271-8831-4E49-89FC-F5021BA932DA}"/>
                </a:ext>
              </a:extLst>
            </p:cNvPr>
            <p:cNvGrpSpPr/>
            <p:nvPr/>
          </p:nvGrpSpPr>
          <p:grpSpPr>
            <a:xfrm>
              <a:off x="1275510" y="6376964"/>
              <a:ext cx="508602" cy="151498"/>
              <a:chOff x="551886" y="4945335"/>
              <a:chExt cx="508602" cy="151498"/>
            </a:xfrm>
          </p:grpSpPr>
          <p:sp>
            <p:nvSpPr>
              <p:cNvPr id="138" name="Rectangle 137">
                <a:extLst>
                  <a:ext uri="{FF2B5EF4-FFF2-40B4-BE49-F238E27FC236}">
                    <a16:creationId xmlns:a16="http://schemas.microsoft.com/office/drawing/2014/main" id="{07B05DEE-D328-4689-86A5-FEBA65F7004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39" name="Oval 138">
                <a:extLst>
                  <a:ext uri="{FF2B5EF4-FFF2-40B4-BE49-F238E27FC236}">
                    <a16:creationId xmlns:a16="http://schemas.microsoft.com/office/drawing/2014/main" id="{B423F963-AD49-4906-80C8-98C5266977C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40" name="Straight Connector 139">
                <a:extLst>
                  <a:ext uri="{FF2B5EF4-FFF2-40B4-BE49-F238E27FC236}">
                    <a16:creationId xmlns:a16="http://schemas.microsoft.com/office/drawing/2014/main" id="{E683F13A-09A7-40D6-BEB7-F84AFF74F44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CD79CC18-1400-487C-A5EB-D751023B172E}"/>
                </a:ext>
              </a:extLst>
            </p:cNvPr>
            <p:cNvGrpSpPr/>
            <p:nvPr/>
          </p:nvGrpSpPr>
          <p:grpSpPr>
            <a:xfrm>
              <a:off x="1275510" y="6072184"/>
              <a:ext cx="508602" cy="151498"/>
              <a:chOff x="551886" y="4945335"/>
              <a:chExt cx="508602" cy="151498"/>
            </a:xfrm>
          </p:grpSpPr>
          <p:sp>
            <p:nvSpPr>
              <p:cNvPr id="135" name="Rectangle 134">
                <a:extLst>
                  <a:ext uri="{FF2B5EF4-FFF2-40B4-BE49-F238E27FC236}">
                    <a16:creationId xmlns:a16="http://schemas.microsoft.com/office/drawing/2014/main" id="{F1A9DD48-53B8-4A97-9015-B20F866C830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36" name="Oval 135">
                <a:extLst>
                  <a:ext uri="{FF2B5EF4-FFF2-40B4-BE49-F238E27FC236}">
                    <a16:creationId xmlns:a16="http://schemas.microsoft.com/office/drawing/2014/main" id="{1C7FBADF-C503-485D-8CFB-5E5302E2657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37" name="Straight Connector 136">
                <a:extLst>
                  <a:ext uri="{FF2B5EF4-FFF2-40B4-BE49-F238E27FC236}">
                    <a16:creationId xmlns:a16="http://schemas.microsoft.com/office/drawing/2014/main" id="{0C60A9CA-EFFF-47AD-8F38-70B82D4734C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4" name="Group 143">
            <a:extLst>
              <a:ext uri="{FF2B5EF4-FFF2-40B4-BE49-F238E27FC236}">
                <a16:creationId xmlns:a16="http://schemas.microsoft.com/office/drawing/2014/main" id="{A69894A4-9CEB-4F03-9D48-58BED7ED2C0B}"/>
              </a:ext>
            </a:extLst>
          </p:cNvPr>
          <p:cNvGrpSpPr/>
          <p:nvPr/>
        </p:nvGrpSpPr>
        <p:grpSpPr>
          <a:xfrm>
            <a:off x="7110192" y="3221771"/>
            <a:ext cx="549222" cy="424360"/>
            <a:chOff x="7203621" y="2226683"/>
            <a:chExt cx="482317" cy="372664"/>
          </a:xfrm>
        </p:grpSpPr>
        <p:grpSp>
          <p:nvGrpSpPr>
            <p:cNvPr id="145" name="Group 144">
              <a:extLst>
                <a:ext uri="{FF2B5EF4-FFF2-40B4-BE49-F238E27FC236}">
                  <a16:creationId xmlns:a16="http://schemas.microsoft.com/office/drawing/2014/main" id="{BE21CC1F-5DBC-4045-A066-AD6D11D642C4}"/>
                </a:ext>
              </a:extLst>
            </p:cNvPr>
            <p:cNvGrpSpPr/>
            <p:nvPr/>
          </p:nvGrpSpPr>
          <p:grpSpPr>
            <a:xfrm>
              <a:off x="7203621" y="2226683"/>
              <a:ext cx="482317" cy="372664"/>
              <a:chOff x="2107244" y="1575258"/>
              <a:chExt cx="310993" cy="343365"/>
            </a:xfrm>
            <a:noFill/>
          </p:grpSpPr>
          <p:sp>
            <p:nvSpPr>
              <p:cNvPr id="150" name="Rectangle 9">
                <a:extLst>
                  <a:ext uri="{FF2B5EF4-FFF2-40B4-BE49-F238E27FC236}">
                    <a16:creationId xmlns:a16="http://schemas.microsoft.com/office/drawing/2014/main" id="{B1B70D5C-9D25-402A-8130-5449B4FB910A}"/>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51" name="Line 10">
                <a:extLst>
                  <a:ext uri="{FF2B5EF4-FFF2-40B4-BE49-F238E27FC236}">
                    <a16:creationId xmlns:a16="http://schemas.microsoft.com/office/drawing/2014/main" id="{85DF50A4-48CF-4905-B4E4-DCE2B7E6C556}"/>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146" name="Group 145">
              <a:extLst>
                <a:ext uri="{FF2B5EF4-FFF2-40B4-BE49-F238E27FC236}">
                  <a16:creationId xmlns:a16="http://schemas.microsoft.com/office/drawing/2014/main" id="{E8ABCB99-AE5C-487C-B6F7-7FB5D8271CD8}"/>
                </a:ext>
              </a:extLst>
            </p:cNvPr>
            <p:cNvGrpSpPr/>
            <p:nvPr/>
          </p:nvGrpSpPr>
          <p:grpSpPr>
            <a:xfrm>
              <a:off x="7543900" y="2252646"/>
              <a:ext cx="103855" cy="25964"/>
              <a:chOff x="2287367" y="1599181"/>
              <a:chExt cx="95690" cy="23923"/>
            </a:xfrm>
            <a:noFill/>
          </p:grpSpPr>
          <p:sp>
            <p:nvSpPr>
              <p:cNvPr id="147" name="Oval 11">
                <a:extLst>
                  <a:ext uri="{FF2B5EF4-FFF2-40B4-BE49-F238E27FC236}">
                    <a16:creationId xmlns:a16="http://schemas.microsoft.com/office/drawing/2014/main" id="{FA95B7DB-B72F-4E8F-B095-B8F47B4B989B}"/>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48" name="Oval 12">
                <a:extLst>
                  <a:ext uri="{FF2B5EF4-FFF2-40B4-BE49-F238E27FC236}">
                    <a16:creationId xmlns:a16="http://schemas.microsoft.com/office/drawing/2014/main" id="{E1A2F716-4FD4-4539-AE1B-D65CCAF65A28}"/>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49" name="Oval 13">
                <a:extLst>
                  <a:ext uri="{FF2B5EF4-FFF2-40B4-BE49-F238E27FC236}">
                    <a16:creationId xmlns:a16="http://schemas.microsoft.com/office/drawing/2014/main" id="{C5B24519-511B-4ADE-913F-CC10BD9DFD68}"/>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152" name="Left Brace 151">
            <a:extLst>
              <a:ext uri="{FF2B5EF4-FFF2-40B4-BE49-F238E27FC236}">
                <a16:creationId xmlns:a16="http://schemas.microsoft.com/office/drawing/2014/main" id="{0E4AE87C-7DA0-488A-B48B-57996CCF2905}"/>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7DAC9BC9-A8FA-4959-A2B5-E74B85F9B9D1}"/>
              </a:ext>
            </a:extLst>
          </p:cNvPr>
          <p:cNvSpPr/>
          <p:nvPr/>
        </p:nvSpPr>
        <p:spPr bwMode="auto">
          <a:xfrm>
            <a:off x="9944100" y="2139950"/>
            <a:ext cx="634996" cy="508831"/>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Tree>
    <p:extLst>
      <p:ext uri="{BB962C8B-B14F-4D97-AF65-F5344CB8AC3E}">
        <p14:creationId xmlns:p14="http://schemas.microsoft.com/office/powerpoint/2010/main" val="813220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94CC-3909-43DA-A590-825F03A5CE00}"/>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Design Patterns for Large Partition Keys</a:t>
            </a:r>
          </a:p>
        </p:txBody>
      </p:sp>
      <p:sp>
        <p:nvSpPr>
          <p:cNvPr id="3" name="Text Placeholder 2">
            <a:extLst>
              <a:ext uri="{FF2B5EF4-FFF2-40B4-BE49-F238E27FC236}">
                <a16:creationId xmlns:a16="http://schemas.microsoft.com/office/drawing/2014/main" id="{0C19E5ED-D488-4AC0-A3B1-24684D296B09}"/>
              </a:ext>
            </a:extLst>
          </p:cNvPr>
          <p:cNvSpPr>
            <a:spLocks noGrp="1"/>
          </p:cNvSpPr>
          <p:nvPr>
            <p:ph type="body" sz="quarter" idx="11"/>
          </p:nvPr>
        </p:nvSpPr>
        <p:spPr>
          <a:xfrm>
            <a:off x="269874" y="1584156"/>
            <a:ext cx="5686789" cy="2811026"/>
          </a:xfrm>
        </p:spPr>
        <p:txBody>
          <a:bodyPr vert="horz" wrap="square" lIns="146304" tIns="91440" rIns="146304" bIns="91440" rtlCol="0" anchor="t">
            <a:spAutoFit/>
          </a:bodyPr>
          <a:lstStyle/>
          <a:p>
            <a:r>
              <a:rPr lang="en-US" dirty="0">
                <a:solidFill>
                  <a:schemeClr val="tx1"/>
                </a:solidFill>
              </a:rPr>
              <a:t>"Linked List Approach" By Spreading Data Across Incremental Partition Key Values</a:t>
            </a:r>
          </a:p>
          <a:p>
            <a:pPr marL="0" lvl="1" indent="0">
              <a:buNone/>
            </a:pPr>
            <a:endParaRPr lang="en-US" b="0" dirty="0">
              <a:solidFill>
                <a:srgbClr val="505050"/>
              </a:solidFill>
            </a:endParaRPr>
          </a:p>
          <a:p>
            <a:pPr marL="0" lvl="1" indent="0">
              <a:buNone/>
            </a:pPr>
            <a:r>
              <a:rPr lang="en-US" b="0" dirty="0">
                <a:solidFill>
                  <a:srgbClr val="505050"/>
                </a:solidFill>
              </a:rPr>
              <a:t>For workloads that exceed </a:t>
            </a:r>
            <a:r>
              <a:rPr lang="en-US" dirty="0">
                <a:solidFill>
                  <a:srgbClr val="505050"/>
                </a:solidFill>
              </a:rPr>
              <a:t>quotas</a:t>
            </a:r>
            <a:r>
              <a:rPr lang="en-US" b="0" dirty="0">
                <a:solidFill>
                  <a:srgbClr val="505050"/>
                </a:solidFill>
              </a:rPr>
              <a:t> for </a:t>
            </a:r>
            <a:r>
              <a:rPr lang="en-US" dirty="0">
                <a:solidFill>
                  <a:srgbClr val="505050"/>
                </a:solidFill>
              </a:rPr>
              <a:t>a single partition key value</a:t>
            </a:r>
            <a:r>
              <a:rPr lang="en-US" b="0" dirty="0">
                <a:solidFill>
                  <a:srgbClr val="505050"/>
                </a:solidFill>
              </a:rPr>
              <a:t>, you can logically </a:t>
            </a:r>
            <a:r>
              <a:rPr lang="en-US" dirty="0">
                <a:solidFill>
                  <a:srgbClr val="505050"/>
                </a:solidFill>
              </a:rPr>
              <a:t>spread</a:t>
            </a:r>
            <a:r>
              <a:rPr lang="en-US" b="0" dirty="0">
                <a:solidFill>
                  <a:srgbClr val="505050"/>
                </a:solidFill>
              </a:rPr>
              <a:t> items across multiple </a:t>
            </a:r>
            <a:r>
              <a:rPr lang="en-US" dirty="0">
                <a:solidFill>
                  <a:srgbClr val="505050"/>
                </a:solidFill>
              </a:rPr>
              <a:t>partition keys</a:t>
            </a:r>
            <a:r>
              <a:rPr lang="en-US" b="0" dirty="0">
                <a:solidFill>
                  <a:srgbClr val="505050"/>
                </a:solidFill>
              </a:rPr>
              <a:t> within a container by using a suffix on the partition </a:t>
            </a:r>
            <a:r>
              <a:rPr lang="en-US" dirty="0">
                <a:solidFill>
                  <a:srgbClr val="505050"/>
                </a:solidFill>
              </a:rPr>
              <a:t>key value</a:t>
            </a:r>
            <a:r>
              <a:rPr lang="en-US" b="0" dirty="0">
                <a:solidFill>
                  <a:srgbClr val="505050"/>
                </a:solidFill>
              </a:rPr>
              <a:t>.</a:t>
            </a:r>
          </a:p>
          <a:p>
            <a:pPr marL="0" lvl="1" indent="0">
              <a:buNone/>
            </a:pPr>
            <a:r>
              <a:rPr lang="en-US" b="0" dirty="0">
                <a:solidFill>
                  <a:srgbClr val="505050"/>
                </a:solidFill>
              </a:rPr>
              <a:t>As a partition fills up, you can determine when to </a:t>
            </a:r>
            <a:r>
              <a:rPr lang="en-US" dirty="0">
                <a:solidFill>
                  <a:srgbClr val="505050"/>
                </a:solidFill>
                <a:latin typeface="Arial" panose="020B0604020202020204" pitchFamily="34" charset="0"/>
                <a:cs typeface="Arial" panose="020B0604020202020204" pitchFamily="34" charset="0"/>
              </a:rPr>
              <a:t>increment</a:t>
            </a:r>
            <a:r>
              <a:rPr lang="en-US" b="0" dirty="0">
                <a:solidFill>
                  <a:srgbClr val="505050"/>
                </a:solidFill>
              </a:rPr>
              <a:t> the partition key value by looking for the 403 status code in your application’s logic.</a:t>
            </a:r>
            <a:r>
              <a:rPr lang="en-US" dirty="0">
                <a:solidFill>
                  <a:srgbClr val="505050"/>
                </a:solidFill>
              </a:rPr>
              <a:t> </a:t>
            </a:r>
            <a:endParaRPr lang="en-US" b="0" dirty="0">
              <a:solidFill>
                <a:srgbClr val="505050"/>
              </a:solidFill>
            </a:endParaRPr>
          </a:p>
        </p:txBody>
      </p:sp>
      <p:grpSp>
        <p:nvGrpSpPr>
          <p:cNvPr id="94" name="Group 93">
            <a:extLst>
              <a:ext uri="{FF2B5EF4-FFF2-40B4-BE49-F238E27FC236}">
                <a16:creationId xmlns:a16="http://schemas.microsoft.com/office/drawing/2014/main" id="{AD755108-314C-40AF-8AC0-4654627FFB1A}"/>
              </a:ext>
            </a:extLst>
          </p:cNvPr>
          <p:cNvGrpSpPr/>
          <p:nvPr/>
        </p:nvGrpSpPr>
        <p:grpSpPr>
          <a:xfrm>
            <a:off x="6709644" y="2003086"/>
            <a:ext cx="4484909" cy="4000748"/>
            <a:chOff x="6603191" y="1637326"/>
            <a:chExt cx="4484909" cy="4000748"/>
          </a:xfrm>
        </p:grpSpPr>
        <p:cxnSp>
          <p:nvCxnSpPr>
            <p:cNvPr id="31" name="Connector: Curved 53">
              <a:extLst>
                <a:ext uri="{FF2B5EF4-FFF2-40B4-BE49-F238E27FC236}">
                  <a16:creationId xmlns:a16="http://schemas.microsoft.com/office/drawing/2014/main" id="{9A58737C-967E-4CFD-B0EC-EE0443FF21A3}"/>
                </a:ext>
              </a:extLst>
            </p:cNvPr>
            <p:cNvCxnSpPr>
              <a:cxnSpLocks/>
            </p:cNvCxnSpPr>
            <p:nvPr/>
          </p:nvCxnSpPr>
          <p:spPr>
            <a:xfrm>
              <a:off x="10229646" y="2700782"/>
              <a:ext cx="0" cy="475930"/>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32" name="Connector: Curved 53">
              <a:extLst>
                <a:ext uri="{FF2B5EF4-FFF2-40B4-BE49-F238E27FC236}">
                  <a16:creationId xmlns:a16="http://schemas.microsoft.com/office/drawing/2014/main" id="{8FC66416-7770-4333-9301-3AD7BBF4887C}"/>
                </a:ext>
              </a:extLst>
            </p:cNvPr>
            <p:cNvCxnSpPr>
              <a:cxnSpLocks/>
            </p:cNvCxnSpPr>
            <p:nvPr/>
          </p:nvCxnSpPr>
          <p:spPr>
            <a:xfrm>
              <a:off x="10227769" y="3839538"/>
              <a:ext cx="0" cy="475930"/>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33" name="TextBox 32">
              <a:extLst>
                <a:ext uri="{FF2B5EF4-FFF2-40B4-BE49-F238E27FC236}">
                  <a16:creationId xmlns:a16="http://schemas.microsoft.com/office/drawing/2014/main" id="{0B45A278-656E-4C80-B8C9-B50FCC59B0B1}"/>
                </a:ext>
              </a:extLst>
            </p:cNvPr>
            <p:cNvSpPr txBox="1"/>
            <p:nvPr/>
          </p:nvSpPr>
          <p:spPr>
            <a:xfrm>
              <a:off x="10229646" y="2763314"/>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sp>
          <p:nvSpPr>
            <p:cNvPr id="34" name="TextBox 33">
              <a:extLst>
                <a:ext uri="{FF2B5EF4-FFF2-40B4-BE49-F238E27FC236}">
                  <a16:creationId xmlns:a16="http://schemas.microsoft.com/office/drawing/2014/main" id="{4943D42B-ED4B-4312-9A79-1FBBB8B530A9}"/>
                </a:ext>
              </a:extLst>
            </p:cNvPr>
            <p:cNvSpPr txBox="1"/>
            <p:nvPr/>
          </p:nvSpPr>
          <p:spPr>
            <a:xfrm>
              <a:off x="10227769" y="3902070"/>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cxnSp>
          <p:nvCxnSpPr>
            <p:cNvPr id="29" name="Connector: Curved 28">
              <a:extLst>
                <a:ext uri="{FF2B5EF4-FFF2-40B4-BE49-F238E27FC236}">
                  <a16:creationId xmlns:a16="http://schemas.microsoft.com/office/drawing/2014/main" id="{149331BB-5727-4EFC-82B9-A46F69C29CF2}"/>
                </a:ext>
              </a:extLst>
            </p:cNvPr>
            <p:cNvCxnSpPr>
              <a:cxnSpLocks/>
            </p:cNvCxnSpPr>
            <p:nvPr/>
          </p:nvCxnSpPr>
          <p:spPr>
            <a:xfrm rot="16200000" flipH="1">
              <a:off x="9775958" y="2311727"/>
              <a:ext cx="335139" cy="320040"/>
            </a:xfrm>
            <a:prstGeom prst="curvedConnector4">
              <a:avLst>
                <a:gd name="adj1" fmla="val -68211"/>
                <a:gd name="adj2" fmla="val 171429"/>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30" name="Connector: Curved 29">
              <a:extLst>
                <a:ext uri="{FF2B5EF4-FFF2-40B4-BE49-F238E27FC236}">
                  <a16:creationId xmlns:a16="http://schemas.microsoft.com/office/drawing/2014/main" id="{481BE561-4A10-4801-B904-482035330666}"/>
                </a:ext>
              </a:extLst>
            </p:cNvPr>
            <p:cNvCxnSpPr>
              <a:cxnSpLocks/>
            </p:cNvCxnSpPr>
            <p:nvPr/>
          </p:nvCxnSpPr>
          <p:spPr>
            <a:xfrm rot="16200000" flipH="1">
              <a:off x="9746002" y="3387020"/>
              <a:ext cx="335139" cy="320040"/>
            </a:xfrm>
            <a:prstGeom prst="curvedConnector4">
              <a:avLst>
                <a:gd name="adj1" fmla="val -68211"/>
                <a:gd name="adj2" fmla="val 171429"/>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37" name="Rectangle 36">
              <a:extLst>
                <a:ext uri="{FF2B5EF4-FFF2-40B4-BE49-F238E27FC236}">
                  <a16:creationId xmlns:a16="http://schemas.microsoft.com/office/drawing/2014/main" id="{162A71E9-F358-44B2-B230-DFC3DB808D82}"/>
                </a:ext>
              </a:extLst>
            </p:cNvPr>
            <p:cNvSpPr/>
            <p:nvPr/>
          </p:nvSpPr>
          <p:spPr bwMode="auto">
            <a:xfrm>
              <a:off x="8141538" y="16373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38" name="Group 37">
              <a:extLst>
                <a:ext uri="{FF2B5EF4-FFF2-40B4-BE49-F238E27FC236}">
                  <a16:creationId xmlns:a16="http://schemas.microsoft.com/office/drawing/2014/main" id="{4ABD0B1A-0FFF-46D2-8F6A-F485ED2A80B3}"/>
                </a:ext>
              </a:extLst>
            </p:cNvPr>
            <p:cNvGrpSpPr>
              <a:grpSpLocks noChangeAspect="1"/>
            </p:cNvGrpSpPr>
            <p:nvPr/>
          </p:nvGrpSpPr>
          <p:grpSpPr>
            <a:xfrm>
              <a:off x="8384722" y="5200932"/>
              <a:ext cx="350654" cy="302239"/>
              <a:chOff x="9192685" y="1928657"/>
              <a:chExt cx="644698" cy="555680"/>
            </a:xfrm>
          </p:grpSpPr>
          <p:sp>
            <p:nvSpPr>
              <p:cNvPr id="39" name="Star: 4 Points 8">
                <a:extLst>
                  <a:ext uri="{FF2B5EF4-FFF2-40B4-BE49-F238E27FC236}">
                    <a16:creationId xmlns:a16="http://schemas.microsoft.com/office/drawing/2014/main" id="{A952D10F-E2C0-475A-B968-CB769B0078F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0" name="Star: 4 Points 8">
                <a:extLst>
                  <a:ext uri="{FF2B5EF4-FFF2-40B4-BE49-F238E27FC236}">
                    <a16:creationId xmlns:a16="http://schemas.microsoft.com/office/drawing/2014/main" id="{D8792B9A-422C-4803-A197-22EFB9B75A0A}"/>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1" name="Oval 40">
                <a:extLst>
                  <a:ext uri="{FF2B5EF4-FFF2-40B4-BE49-F238E27FC236}">
                    <a16:creationId xmlns:a16="http://schemas.microsoft.com/office/drawing/2014/main" id="{3B25E225-1FEC-4F92-AA5B-66A1F6E9E29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2" name="Oval 9">
                <a:extLst>
                  <a:ext uri="{FF2B5EF4-FFF2-40B4-BE49-F238E27FC236}">
                    <a16:creationId xmlns:a16="http://schemas.microsoft.com/office/drawing/2014/main" id="{9A7D492E-BA46-4D04-BEDB-0FA8409B1AF2}"/>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3" name="Cylinder 513">
              <a:extLst>
                <a:ext uri="{FF2B5EF4-FFF2-40B4-BE49-F238E27FC236}">
                  <a16:creationId xmlns:a16="http://schemas.microsoft.com/office/drawing/2014/main" id="{9C8E3285-9643-435F-ABD9-7B54BFA6640C}"/>
                </a:ext>
              </a:extLst>
            </p:cNvPr>
            <p:cNvSpPr/>
            <p:nvPr/>
          </p:nvSpPr>
          <p:spPr bwMode="auto">
            <a:xfrm>
              <a:off x="8227902" y="33593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D94A79C7-3F1C-4BA3-9F06-0D0BA01D5527}"/>
                </a:ext>
              </a:extLst>
            </p:cNvPr>
            <p:cNvCxnSpPr>
              <a:cxnSpLocks/>
            </p:cNvCxnSpPr>
            <p:nvPr/>
          </p:nvCxnSpPr>
          <p:spPr>
            <a:xfrm>
              <a:off x="7349341" y="36376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5" name="Group 44">
              <a:extLst>
                <a:ext uri="{FF2B5EF4-FFF2-40B4-BE49-F238E27FC236}">
                  <a16:creationId xmlns:a16="http://schemas.microsoft.com/office/drawing/2014/main" id="{125D1AAF-EA45-41CD-A5D4-512506D12101}"/>
                </a:ext>
              </a:extLst>
            </p:cNvPr>
            <p:cNvGrpSpPr/>
            <p:nvPr/>
          </p:nvGrpSpPr>
          <p:grpSpPr>
            <a:xfrm>
              <a:off x="9555702" y="3454207"/>
              <a:ext cx="402639" cy="361217"/>
              <a:chOff x="1275510" y="6072184"/>
              <a:chExt cx="508602" cy="456278"/>
            </a:xfrm>
          </p:grpSpPr>
          <p:grpSp>
            <p:nvGrpSpPr>
              <p:cNvPr id="46" name="Group 45">
                <a:extLst>
                  <a:ext uri="{FF2B5EF4-FFF2-40B4-BE49-F238E27FC236}">
                    <a16:creationId xmlns:a16="http://schemas.microsoft.com/office/drawing/2014/main" id="{4C6F2266-7067-4D62-9B2C-3FEE92687F8D}"/>
                  </a:ext>
                </a:extLst>
              </p:cNvPr>
              <p:cNvGrpSpPr/>
              <p:nvPr/>
            </p:nvGrpSpPr>
            <p:grpSpPr>
              <a:xfrm>
                <a:off x="1275510" y="6224570"/>
                <a:ext cx="508602" cy="151498"/>
                <a:chOff x="551886" y="4945335"/>
                <a:chExt cx="508602" cy="151498"/>
              </a:xfrm>
            </p:grpSpPr>
            <p:sp>
              <p:nvSpPr>
                <p:cNvPr id="55" name="Rectangle 54">
                  <a:extLst>
                    <a:ext uri="{FF2B5EF4-FFF2-40B4-BE49-F238E27FC236}">
                      <a16:creationId xmlns:a16="http://schemas.microsoft.com/office/drawing/2014/main" id="{26283B7E-0DF4-4A89-88DF-AB1D30B8B13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6" name="Oval 55">
                  <a:extLst>
                    <a:ext uri="{FF2B5EF4-FFF2-40B4-BE49-F238E27FC236}">
                      <a16:creationId xmlns:a16="http://schemas.microsoft.com/office/drawing/2014/main" id="{9675478D-081B-446C-ADBA-0E5FA939D81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B8A93DB-18E2-40A7-BB0E-C0A0DB6ABDF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B09A6D2A-10D6-4E42-8A52-A0A458C4932A}"/>
                  </a:ext>
                </a:extLst>
              </p:cNvPr>
              <p:cNvGrpSpPr/>
              <p:nvPr/>
            </p:nvGrpSpPr>
            <p:grpSpPr>
              <a:xfrm>
                <a:off x="1275510" y="6376964"/>
                <a:ext cx="508602" cy="151498"/>
                <a:chOff x="551886" y="4945335"/>
                <a:chExt cx="508602" cy="151498"/>
              </a:xfrm>
            </p:grpSpPr>
            <p:sp>
              <p:nvSpPr>
                <p:cNvPr id="52" name="Rectangle 51">
                  <a:extLst>
                    <a:ext uri="{FF2B5EF4-FFF2-40B4-BE49-F238E27FC236}">
                      <a16:creationId xmlns:a16="http://schemas.microsoft.com/office/drawing/2014/main" id="{4E7B260F-C6ED-47AB-834A-EB82618FFB2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3" name="Oval 52">
                  <a:extLst>
                    <a:ext uri="{FF2B5EF4-FFF2-40B4-BE49-F238E27FC236}">
                      <a16:creationId xmlns:a16="http://schemas.microsoft.com/office/drawing/2014/main" id="{4926D481-94C2-456B-8A18-3329C88948B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4" name="Straight Connector 53">
                  <a:extLst>
                    <a:ext uri="{FF2B5EF4-FFF2-40B4-BE49-F238E27FC236}">
                      <a16:creationId xmlns:a16="http://schemas.microsoft.com/office/drawing/2014/main" id="{1CC8024D-93B0-4AD6-877F-8913E8E9513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AD574A46-0164-4614-A5D0-6BE6EA3AEBEE}"/>
                  </a:ext>
                </a:extLst>
              </p:cNvPr>
              <p:cNvGrpSpPr/>
              <p:nvPr/>
            </p:nvGrpSpPr>
            <p:grpSpPr>
              <a:xfrm>
                <a:off x="1275510" y="6072184"/>
                <a:ext cx="508602" cy="151498"/>
                <a:chOff x="551886" y="4945335"/>
                <a:chExt cx="508602" cy="151498"/>
              </a:xfrm>
            </p:grpSpPr>
            <p:sp>
              <p:nvSpPr>
                <p:cNvPr id="49" name="Rectangle 48">
                  <a:extLst>
                    <a:ext uri="{FF2B5EF4-FFF2-40B4-BE49-F238E27FC236}">
                      <a16:creationId xmlns:a16="http://schemas.microsoft.com/office/drawing/2014/main" id="{45FF8489-381B-46A8-B9EE-85A54F272DE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0" name="Oval 49">
                  <a:extLst>
                    <a:ext uri="{FF2B5EF4-FFF2-40B4-BE49-F238E27FC236}">
                      <a16:creationId xmlns:a16="http://schemas.microsoft.com/office/drawing/2014/main" id="{5787245D-AE6A-4374-8146-4B95429BEE2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ABD0CE9F-B45E-4615-8348-763E6BB97EF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 name="Group 57">
              <a:extLst>
                <a:ext uri="{FF2B5EF4-FFF2-40B4-BE49-F238E27FC236}">
                  <a16:creationId xmlns:a16="http://schemas.microsoft.com/office/drawing/2014/main" id="{75E67255-F31F-4C2F-97EC-FF90CB654FEA}"/>
                </a:ext>
              </a:extLst>
            </p:cNvPr>
            <p:cNvGrpSpPr/>
            <p:nvPr/>
          </p:nvGrpSpPr>
          <p:grpSpPr>
            <a:xfrm>
              <a:off x="9552234" y="4379997"/>
              <a:ext cx="402639" cy="361217"/>
              <a:chOff x="1275510" y="6072184"/>
              <a:chExt cx="508602" cy="456278"/>
            </a:xfrm>
          </p:grpSpPr>
          <p:grpSp>
            <p:nvGrpSpPr>
              <p:cNvPr id="59" name="Group 58">
                <a:extLst>
                  <a:ext uri="{FF2B5EF4-FFF2-40B4-BE49-F238E27FC236}">
                    <a16:creationId xmlns:a16="http://schemas.microsoft.com/office/drawing/2014/main" id="{712DC81D-5444-4D91-8BEE-06E0E4C0E1D6}"/>
                  </a:ext>
                </a:extLst>
              </p:cNvPr>
              <p:cNvGrpSpPr/>
              <p:nvPr/>
            </p:nvGrpSpPr>
            <p:grpSpPr>
              <a:xfrm>
                <a:off x="1275510" y="6224570"/>
                <a:ext cx="508602" cy="151498"/>
                <a:chOff x="551886" y="4945335"/>
                <a:chExt cx="508602" cy="151498"/>
              </a:xfrm>
            </p:grpSpPr>
            <p:sp>
              <p:nvSpPr>
                <p:cNvPr id="68" name="Rectangle 67">
                  <a:extLst>
                    <a:ext uri="{FF2B5EF4-FFF2-40B4-BE49-F238E27FC236}">
                      <a16:creationId xmlns:a16="http://schemas.microsoft.com/office/drawing/2014/main" id="{38896B17-E9AA-4932-A0A1-84E91B49951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9" name="Oval 68">
                  <a:extLst>
                    <a:ext uri="{FF2B5EF4-FFF2-40B4-BE49-F238E27FC236}">
                      <a16:creationId xmlns:a16="http://schemas.microsoft.com/office/drawing/2014/main" id="{278D6FAB-CC25-4ED9-9866-4D41ACC411B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9E713D07-40E0-4F0A-BF79-0783E6B7F1F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C2F19B3B-3FF3-4BEC-AAD4-40E0F85A30C1}"/>
                  </a:ext>
                </a:extLst>
              </p:cNvPr>
              <p:cNvGrpSpPr/>
              <p:nvPr/>
            </p:nvGrpSpPr>
            <p:grpSpPr>
              <a:xfrm>
                <a:off x="1275510" y="6376964"/>
                <a:ext cx="508602" cy="151498"/>
                <a:chOff x="551886" y="4945335"/>
                <a:chExt cx="508602" cy="151498"/>
              </a:xfrm>
            </p:grpSpPr>
            <p:sp>
              <p:nvSpPr>
                <p:cNvPr id="65" name="Rectangle 64">
                  <a:extLst>
                    <a:ext uri="{FF2B5EF4-FFF2-40B4-BE49-F238E27FC236}">
                      <a16:creationId xmlns:a16="http://schemas.microsoft.com/office/drawing/2014/main" id="{0E2C1AA9-2922-435D-9F1E-2F1C52F6984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id="{ED268D0A-2783-45A8-A8E0-15631C0D257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7" name="Straight Connector 66">
                  <a:extLst>
                    <a:ext uri="{FF2B5EF4-FFF2-40B4-BE49-F238E27FC236}">
                      <a16:creationId xmlns:a16="http://schemas.microsoft.com/office/drawing/2014/main" id="{220E9828-A78A-416F-911B-E06758AA971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82408547-CF67-4072-B609-5B2577AA7DD9}"/>
                  </a:ext>
                </a:extLst>
              </p:cNvPr>
              <p:cNvGrpSpPr/>
              <p:nvPr/>
            </p:nvGrpSpPr>
            <p:grpSpPr>
              <a:xfrm>
                <a:off x="1275510" y="6072184"/>
                <a:ext cx="508602" cy="151498"/>
                <a:chOff x="551886" y="4945335"/>
                <a:chExt cx="508602" cy="151498"/>
              </a:xfrm>
            </p:grpSpPr>
            <p:sp>
              <p:nvSpPr>
                <p:cNvPr id="62" name="Rectangle 61">
                  <a:extLst>
                    <a:ext uri="{FF2B5EF4-FFF2-40B4-BE49-F238E27FC236}">
                      <a16:creationId xmlns:a16="http://schemas.microsoft.com/office/drawing/2014/main" id="{5C676B2B-56D9-49DE-8713-DE028D1116E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3" name="Oval 62">
                  <a:extLst>
                    <a:ext uri="{FF2B5EF4-FFF2-40B4-BE49-F238E27FC236}">
                      <a16:creationId xmlns:a16="http://schemas.microsoft.com/office/drawing/2014/main" id="{9F307F3B-2ECC-4335-A965-A9875169D61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A76DD94B-C9C4-4259-9D7C-BCC311DA506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89916AB8-66EF-434E-998E-8F99B3F5F406}"/>
                </a:ext>
              </a:extLst>
            </p:cNvPr>
            <p:cNvGrpSpPr/>
            <p:nvPr/>
          </p:nvGrpSpPr>
          <p:grpSpPr>
            <a:xfrm>
              <a:off x="9561571" y="2417155"/>
              <a:ext cx="402639" cy="361217"/>
              <a:chOff x="1275510" y="6072184"/>
              <a:chExt cx="508602" cy="456278"/>
            </a:xfrm>
          </p:grpSpPr>
          <p:grpSp>
            <p:nvGrpSpPr>
              <p:cNvPr id="72" name="Group 71">
                <a:extLst>
                  <a:ext uri="{FF2B5EF4-FFF2-40B4-BE49-F238E27FC236}">
                    <a16:creationId xmlns:a16="http://schemas.microsoft.com/office/drawing/2014/main" id="{0BAE808B-C4DB-4FB8-B616-65DC1AC8C09C}"/>
                  </a:ext>
                </a:extLst>
              </p:cNvPr>
              <p:cNvGrpSpPr/>
              <p:nvPr/>
            </p:nvGrpSpPr>
            <p:grpSpPr>
              <a:xfrm>
                <a:off x="1275510" y="6224570"/>
                <a:ext cx="508602" cy="151498"/>
                <a:chOff x="551886" y="4945335"/>
                <a:chExt cx="508602" cy="151498"/>
              </a:xfrm>
            </p:grpSpPr>
            <p:sp>
              <p:nvSpPr>
                <p:cNvPr id="81" name="Rectangle 80">
                  <a:extLst>
                    <a:ext uri="{FF2B5EF4-FFF2-40B4-BE49-F238E27FC236}">
                      <a16:creationId xmlns:a16="http://schemas.microsoft.com/office/drawing/2014/main" id="{0F78B5C3-82FC-498F-815C-3DC7CDD34F1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2" name="Oval 81">
                  <a:extLst>
                    <a:ext uri="{FF2B5EF4-FFF2-40B4-BE49-F238E27FC236}">
                      <a16:creationId xmlns:a16="http://schemas.microsoft.com/office/drawing/2014/main" id="{225DA1F9-6837-40F8-9CCA-DE2DCB8083E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3" name="Straight Connector 82">
                  <a:extLst>
                    <a:ext uri="{FF2B5EF4-FFF2-40B4-BE49-F238E27FC236}">
                      <a16:creationId xmlns:a16="http://schemas.microsoft.com/office/drawing/2014/main" id="{0AC38262-30D6-4CCB-95A4-A843464E544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3C78727B-08C8-4638-B62A-CCC6D56421AE}"/>
                  </a:ext>
                </a:extLst>
              </p:cNvPr>
              <p:cNvGrpSpPr/>
              <p:nvPr/>
            </p:nvGrpSpPr>
            <p:grpSpPr>
              <a:xfrm>
                <a:off x="1275510" y="6376964"/>
                <a:ext cx="508602" cy="151498"/>
                <a:chOff x="551886" y="4945335"/>
                <a:chExt cx="508602" cy="151498"/>
              </a:xfrm>
            </p:grpSpPr>
            <p:sp>
              <p:nvSpPr>
                <p:cNvPr id="78" name="Rectangle 77">
                  <a:extLst>
                    <a:ext uri="{FF2B5EF4-FFF2-40B4-BE49-F238E27FC236}">
                      <a16:creationId xmlns:a16="http://schemas.microsoft.com/office/drawing/2014/main" id="{79C9074D-F10C-401A-BD99-458DCA053F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9" name="Oval 78">
                  <a:extLst>
                    <a:ext uri="{FF2B5EF4-FFF2-40B4-BE49-F238E27FC236}">
                      <a16:creationId xmlns:a16="http://schemas.microsoft.com/office/drawing/2014/main" id="{B8C3849B-DF8F-4DA3-8FC4-B1894FDA2B2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0" name="Straight Connector 79">
                  <a:extLst>
                    <a:ext uri="{FF2B5EF4-FFF2-40B4-BE49-F238E27FC236}">
                      <a16:creationId xmlns:a16="http://schemas.microsoft.com/office/drawing/2014/main" id="{CC5FE4BA-C72B-4A07-9DB6-F839CA0158B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BA086896-9189-4022-9114-B3B1107811F4}"/>
                  </a:ext>
                </a:extLst>
              </p:cNvPr>
              <p:cNvGrpSpPr/>
              <p:nvPr/>
            </p:nvGrpSpPr>
            <p:grpSpPr>
              <a:xfrm>
                <a:off x="1275510" y="6072184"/>
                <a:ext cx="508602" cy="151498"/>
                <a:chOff x="551886" y="4945335"/>
                <a:chExt cx="508602" cy="151498"/>
              </a:xfrm>
            </p:grpSpPr>
            <p:sp>
              <p:nvSpPr>
                <p:cNvPr id="75" name="Rectangle 74">
                  <a:extLst>
                    <a:ext uri="{FF2B5EF4-FFF2-40B4-BE49-F238E27FC236}">
                      <a16:creationId xmlns:a16="http://schemas.microsoft.com/office/drawing/2014/main" id="{C391F9CA-D381-4D5C-BD48-86F842BFEEE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6" name="Oval 75">
                  <a:extLst>
                    <a:ext uri="{FF2B5EF4-FFF2-40B4-BE49-F238E27FC236}">
                      <a16:creationId xmlns:a16="http://schemas.microsoft.com/office/drawing/2014/main" id="{68AA4A7B-3735-4F78-9A3F-B37156D8ACC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7" name="Straight Connector 76">
                  <a:extLst>
                    <a:ext uri="{FF2B5EF4-FFF2-40B4-BE49-F238E27FC236}">
                      <a16:creationId xmlns:a16="http://schemas.microsoft.com/office/drawing/2014/main" id="{8A49561C-799F-4548-9E84-4BA32A0A37B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4" name="Group 83">
              <a:extLst>
                <a:ext uri="{FF2B5EF4-FFF2-40B4-BE49-F238E27FC236}">
                  <a16:creationId xmlns:a16="http://schemas.microsoft.com/office/drawing/2014/main" id="{64B19CA5-0295-4FE2-9134-43E346C0043A}"/>
                </a:ext>
              </a:extLst>
            </p:cNvPr>
            <p:cNvGrpSpPr/>
            <p:nvPr/>
          </p:nvGrpSpPr>
          <p:grpSpPr>
            <a:xfrm>
              <a:off x="6603191" y="3430471"/>
              <a:ext cx="549222" cy="424360"/>
              <a:chOff x="7203621" y="2226683"/>
              <a:chExt cx="482317" cy="372664"/>
            </a:xfrm>
          </p:grpSpPr>
          <p:grpSp>
            <p:nvGrpSpPr>
              <p:cNvPr id="85" name="Group 84">
                <a:extLst>
                  <a:ext uri="{FF2B5EF4-FFF2-40B4-BE49-F238E27FC236}">
                    <a16:creationId xmlns:a16="http://schemas.microsoft.com/office/drawing/2014/main" id="{AE5C613A-0327-4574-AFFA-F294407FCB02}"/>
                  </a:ext>
                </a:extLst>
              </p:cNvPr>
              <p:cNvGrpSpPr/>
              <p:nvPr/>
            </p:nvGrpSpPr>
            <p:grpSpPr>
              <a:xfrm>
                <a:off x="7203621" y="2226683"/>
                <a:ext cx="482317" cy="372664"/>
                <a:chOff x="2107244" y="1575258"/>
                <a:chExt cx="310993" cy="343365"/>
              </a:xfrm>
              <a:noFill/>
            </p:grpSpPr>
            <p:sp>
              <p:nvSpPr>
                <p:cNvPr id="90" name="Rectangle 9">
                  <a:extLst>
                    <a:ext uri="{FF2B5EF4-FFF2-40B4-BE49-F238E27FC236}">
                      <a16:creationId xmlns:a16="http://schemas.microsoft.com/office/drawing/2014/main" id="{EBD8B220-B0C7-461C-B481-503B0BA3D1F9}"/>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1" name="Line 10">
                  <a:extLst>
                    <a:ext uri="{FF2B5EF4-FFF2-40B4-BE49-F238E27FC236}">
                      <a16:creationId xmlns:a16="http://schemas.microsoft.com/office/drawing/2014/main" id="{9A676360-A9C8-4ABD-AE3F-BBA47E26713F}"/>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86" name="Group 85">
                <a:extLst>
                  <a:ext uri="{FF2B5EF4-FFF2-40B4-BE49-F238E27FC236}">
                    <a16:creationId xmlns:a16="http://schemas.microsoft.com/office/drawing/2014/main" id="{20870432-44E5-4F4B-8DDE-247A444D6166}"/>
                  </a:ext>
                </a:extLst>
              </p:cNvPr>
              <p:cNvGrpSpPr/>
              <p:nvPr/>
            </p:nvGrpSpPr>
            <p:grpSpPr>
              <a:xfrm>
                <a:off x="7543900" y="2252646"/>
                <a:ext cx="103855" cy="25964"/>
                <a:chOff x="2287367" y="1599181"/>
                <a:chExt cx="95690" cy="23923"/>
              </a:xfrm>
              <a:noFill/>
            </p:grpSpPr>
            <p:sp>
              <p:nvSpPr>
                <p:cNvPr id="87" name="Oval 11">
                  <a:extLst>
                    <a:ext uri="{FF2B5EF4-FFF2-40B4-BE49-F238E27FC236}">
                      <a16:creationId xmlns:a16="http://schemas.microsoft.com/office/drawing/2014/main" id="{4F191A7B-2E62-4DB1-85BB-E260D2B524D8}"/>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88" name="Oval 12">
                  <a:extLst>
                    <a:ext uri="{FF2B5EF4-FFF2-40B4-BE49-F238E27FC236}">
                      <a16:creationId xmlns:a16="http://schemas.microsoft.com/office/drawing/2014/main" id="{8E5B57CB-59A0-4CA0-8CFE-3E873B088773}"/>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89" name="Oval 13">
                  <a:extLst>
                    <a:ext uri="{FF2B5EF4-FFF2-40B4-BE49-F238E27FC236}">
                      <a16:creationId xmlns:a16="http://schemas.microsoft.com/office/drawing/2014/main" id="{C38E59D4-A1F9-4D67-9B0D-7EADB2366F2D}"/>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92" name="Left Brace 91">
              <a:extLst>
                <a:ext uri="{FF2B5EF4-FFF2-40B4-BE49-F238E27FC236}">
                  <a16:creationId xmlns:a16="http://schemas.microsoft.com/office/drawing/2014/main" id="{8CD79622-D119-4001-9A16-0E4F137759C1}"/>
                </a:ext>
              </a:extLst>
            </p:cNvPr>
            <p:cNvSpPr/>
            <p:nvPr/>
          </p:nvSpPr>
          <p:spPr>
            <a:xfrm>
              <a:off x="8952099" y="22349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791416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6CC4-5662-4873-999E-B8FFFD7F7F2C}"/>
              </a:ext>
            </a:extLst>
          </p:cNvPr>
          <p:cNvSpPr>
            <a:spLocks noGrp="1"/>
          </p:cNvSpPr>
          <p:nvPr>
            <p:ph type="title"/>
          </p:nvPr>
        </p:nvSpPr>
        <p:spPr>
          <a:xfrm>
            <a:off x="269874" y="428852"/>
            <a:ext cx="11655206" cy="760324"/>
          </a:xfrm>
        </p:spPr>
        <p:txBody>
          <a:bodyPr>
            <a:normAutofit fontScale="90000"/>
          </a:bodyPr>
          <a:lstStyle/>
          <a:p>
            <a:r>
              <a:rPr lang="en-US" dirty="0">
                <a:latin typeface="Arial" panose="020B0604020202020204" pitchFamily="34" charset="0"/>
                <a:cs typeface="Arial" panose="020B0604020202020204" pitchFamily="34" charset="0"/>
              </a:rPr>
              <a:t>Design Patterns For Large Partition Keys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BB283F4-BCA6-4053-9111-92EA66C866C5}"/>
              </a:ext>
            </a:extLst>
          </p:cNvPr>
          <p:cNvSpPr>
            <a:spLocks noGrp="1"/>
          </p:cNvSpPr>
          <p:nvPr>
            <p:ph type="body" sz="quarter" idx="11"/>
          </p:nvPr>
        </p:nvSpPr>
        <p:spPr>
          <a:xfrm>
            <a:off x="324910" y="1469825"/>
            <a:ext cx="11145258" cy="1826141"/>
          </a:xfrm>
        </p:spPr>
        <p:txBody>
          <a:bodyPr vert="horz" wrap="square" lIns="146304" tIns="91440" rIns="146304" bIns="91440" rtlCol="0" anchor="t">
            <a:spAutoFit/>
          </a:bodyPr>
          <a:lstStyle/>
          <a:p>
            <a:r>
              <a:rPr lang="en-US" sz="2000" dirty="0"/>
              <a:t>"Circular Buffer" Approach By Reusing Unique Ids</a:t>
            </a:r>
          </a:p>
          <a:p>
            <a:pPr marL="0" lvl="1" indent="0">
              <a:buNone/>
            </a:pPr>
            <a:r>
              <a:rPr lang="en-US" sz="2000" dirty="0"/>
              <a:t>As you insert new items into a container’s partition, you can increment the unique id for each item in the partition.</a:t>
            </a:r>
          </a:p>
          <a:p>
            <a:pPr marL="0" lvl="1" indent="0">
              <a:buNone/>
            </a:pPr>
            <a:r>
              <a:rPr lang="en-US" sz="2000" dirty="0"/>
              <a:t>When you get a 403 status code, indicating the partition is full, you can restart your unique id and </a:t>
            </a:r>
            <a:r>
              <a:rPr lang="en-US" sz="2000" dirty="0" err="1"/>
              <a:t>upsert</a:t>
            </a:r>
            <a:r>
              <a:rPr lang="en-US" sz="2000" dirty="0"/>
              <a:t> the items to replace older documents. </a:t>
            </a:r>
          </a:p>
        </p:txBody>
      </p:sp>
      <p:grpSp>
        <p:nvGrpSpPr>
          <p:cNvPr id="4" name="Group 3">
            <a:extLst>
              <a:ext uri="{FF2B5EF4-FFF2-40B4-BE49-F238E27FC236}">
                <a16:creationId xmlns:a16="http://schemas.microsoft.com/office/drawing/2014/main" id="{80AA71FA-5C23-4FA7-9E1F-6861A8BC03D0}"/>
              </a:ext>
            </a:extLst>
          </p:cNvPr>
          <p:cNvGrpSpPr>
            <a:grpSpLocks noChangeAspect="1"/>
          </p:cNvGrpSpPr>
          <p:nvPr/>
        </p:nvGrpSpPr>
        <p:grpSpPr>
          <a:xfrm>
            <a:off x="524746" y="5146770"/>
            <a:ext cx="350654" cy="302239"/>
            <a:chOff x="9192685" y="1928657"/>
            <a:chExt cx="644698" cy="555680"/>
          </a:xfrm>
        </p:grpSpPr>
        <p:sp>
          <p:nvSpPr>
            <p:cNvPr id="5" name="Star: 4 Points 8">
              <a:extLst>
                <a:ext uri="{FF2B5EF4-FFF2-40B4-BE49-F238E27FC236}">
                  <a16:creationId xmlns:a16="http://schemas.microsoft.com/office/drawing/2014/main" id="{EE8A0D4C-DED5-4AA3-948E-354DC3F0A5C6}"/>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 name="Star: 4 Points 8">
              <a:extLst>
                <a:ext uri="{FF2B5EF4-FFF2-40B4-BE49-F238E27FC236}">
                  <a16:creationId xmlns:a16="http://schemas.microsoft.com/office/drawing/2014/main" id="{6EFF94CB-BA13-48F2-A3EA-779426D89797}"/>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Oval 6">
              <a:extLst>
                <a:ext uri="{FF2B5EF4-FFF2-40B4-BE49-F238E27FC236}">
                  <a16:creationId xmlns:a16="http://schemas.microsoft.com/office/drawing/2014/main" id="{4854244C-FB51-49AD-B984-1422C002D1AD}"/>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 name="Oval 9">
              <a:extLst>
                <a:ext uri="{FF2B5EF4-FFF2-40B4-BE49-F238E27FC236}">
                  <a16:creationId xmlns:a16="http://schemas.microsoft.com/office/drawing/2014/main" id="{80DEB6BC-93DF-405D-BC57-5C4422D56773}"/>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cxnSp>
        <p:nvCxnSpPr>
          <p:cNvPr id="9" name="Straight Arrow Connector 8">
            <a:extLst>
              <a:ext uri="{FF2B5EF4-FFF2-40B4-BE49-F238E27FC236}">
                <a16:creationId xmlns:a16="http://schemas.microsoft.com/office/drawing/2014/main" id="{F4C3A8FC-7E5F-4357-9C33-981E6B10CCCC}"/>
              </a:ext>
            </a:extLst>
          </p:cNvPr>
          <p:cNvCxnSpPr>
            <a:cxnSpLocks/>
          </p:cNvCxnSpPr>
          <p:nvPr/>
        </p:nvCxnSpPr>
        <p:spPr>
          <a:xfrm>
            <a:off x="1504659" y="5297889"/>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1" name="Cylinder 513">
            <a:extLst>
              <a:ext uri="{FF2B5EF4-FFF2-40B4-BE49-F238E27FC236}">
                <a16:creationId xmlns:a16="http://schemas.microsoft.com/office/drawing/2014/main" id="{0CDCF784-BA7A-4062-9DB7-54A8CCC885AF}"/>
              </a:ext>
            </a:extLst>
          </p:cNvPr>
          <p:cNvSpPr/>
          <p:nvPr/>
        </p:nvSpPr>
        <p:spPr bwMode="auto">
          <a:xfrm>
            <a:off x="2282171" y="4962751"/>
            <a:ext cx="640080" cy="670277"/>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2"/>
                </a:solidFill>
                <a:latin typeface="+mj-lt"/>
                <a:ea typeface="Segoe UI" pitchFamily="34" charset="0"/>
                <a:cs typeface="Arial" panose="020B0604020202020204" pitchFamily="34" charset="0"/>
              </a:rPr>
              <a:t>ARD</a:t>
            </a:r>
          </a:p>
        </p:txBody>
      </p:sp>
      <p:grpSp>
        <p:nvGrpSpPr>
          <p:cNvPr id="15" name="Group 14">
            <a:extLst>
              <a:ext uri="{FF2B5EF4-FFF2-40B4-BE49-F238E27FC236}">
                <a16:creationId xmlns:a16="http://schemas.microsoft.com/office/drawing/2014/main" id="{F1D00FA2-BE33-4E08-9377-E8DC905DB29B}"/>
              </a:ext>
            </a:extLst>
          </p:cNvPr>
          <p:cNvGrpSpPr/>
          <p:nvPr/>
        </p:nvGrpSpPr>
        <p:grpSpPr>
          <a:xfrm>
            <a:off x="989360" y="5117281"/>
            <a:ext cx="402639" cy="361217"/>
            <a:chOff x="1275510" y="6072184"/>
            <a:chExt cx="508602" cy="456278"/>
          </a:xfrm>
        </p:grpSpPr>
        <p:grpSp>
          <p:nvGrpSpPr>
            <p:cNvPr id="16" name="Group 15">
              <a:extLst>
                <a:ext uri="{FF2B5EF4-FFF2-40B4-BE49-F238E27FC236}">
                  <a16:creationId xmlns:a16="http://schemas.microsoft.com/office/drawing/2014/main" id="{978B658C-C533-4AC3-A47F-7279F112C2DB}"/>
                </a:ext>
              </a:extLst>
            </p:cNvPr>
            <p:cNvGrpSpPr/>
            <p:nvPr/>
          </p:nvGrpSpPr>
          <p:grpSpPr>
            <a:xfrm>
              <a:off x="1275510" y="6224570"/>
              <a:ext cx="508602" cy="151498"/>
              <a:chOff x="551886" y="4945335"/>
              <a:chExt cx="508602" cy="151498"/>
            </a:xfrm>
          </p:grpSpPr>
          <p:sp>
            <p:nvSpPr>
              <p:cNvPr id="25" name="Rectangle 24">
                <a:extLst>
                  <a:ext uri="{FF2B5EF4-FFF2-40B4-BE49-F238E27FC236}">
                    <a16:creationId xmlns:a16="http://schemas.microsoft.com/office/drawing/2014/main" id="{9451F683-7EFB-4897-8CDB-8C95432FCDF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6" name="Oval 25">
                <a:extLst>
                  <a:ext uri="{FF2B5EF4-FFF2-40B4-BE49-F238E27FC236}">
                    <a16:creationId xmlns:a16="http://schemas.microsoft.com/office/drawing/2014/main" id="{03DDA3A9-7E5F-43F9-9D46-F41906FF6CF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41DB6D4-E5B7-4941-BF0E-8C01AA0F0DF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DA6788BD-5CDE-4BDC-998B-26849C4F04A4}"/>
                </a:ext>
              </a:extLst>
            </p:cNvPr>
            <p:cNvGrpSpPr/>
            <p:nvPr/>
          </p:nvGrpSpPr>
          <p:grpSpPr>
            <a:xfrm>
              <a:off x="1275510" y="6376964"/>
              <a:ext cx="508602" cy="151498"/>
              <a:chOff x="551886" y="4945335"/>
              <a:chExt cx="508602" cy="151498"/>
            </a:xfrm>
          </p:grpSpPr>
          <p:sp>
            <p:nvSpPr>
              <p:cNvPr id="22" name="Rectangle 21">
                <a:extLst>
                  <a:ext uri="{FF2B5EF4-FFF2-40B4-BE49-F238E27FC236}">
                    <a16:creationId xmlns:a16="http://schemas.microsoft.com/office/drawing/2014/main" id="{703770A9-7454-4891-8B2B-B1E9FF0EEB8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3" name="Oval 22">
                <a:extLst>
                  <a:ext uri="{FF2B5EF4-FFF2-40B4-BE49-F238E27FC236}">
                    <a16:creationId xmlns:a16="http://schemas.microsoft.com/office/drawing/2014/main" id="{C98C0327-FC42-435B-A40E-A8DC8443B34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7042DBB9-3B02-49E8-A1E7-B5EF840A5F4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853C5E1-01D0-4C1E-93EF-27E1C22CE508}"/>
                </a:ext>
              </a:extLst>
            </p:cNvPr>
            <p:cNvGrpSpPr/>
            <p:nvPr/>
          </p:nvGrpSpPr>
          <p:grpSpPr>
            <a:xfrm>
              <a:off x="1275510" y="6072184"/>
              <a:ext cx="508602" cy="151498"/>
              <a:chOff x="551886" y="4945335"/>
              <a:chExt cx="508602" cy="151498"/>
            </a:xfrm>
          </p:grpSpPr>
          <p:sp>
            <p:nvSpPr>
              <p:cNvPr id="19" name="Rectangle 18">
                <a:extLst>
                  <a:ext uri="{FF2B5EF4-FFF2-40B4-BE49-F238E27FC236}">
                    <a16:creationId xmlns:a16="http://schemas.microsoft.com/office/drawing/2014/main" id="{42080385-8876-418D-9333-A7EF4F529BA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AE6FE1A4-FD41-4339-A43A-6F81D6BBCF5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B933EC2B-622D-493F-A76A-797F1A8FCA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34" name="Rectangle 33">
            <a:extLst>
              <a:ext uri="{FF2B5EF4-FFF2-40B4-BE49-F238E27FC236}">
                <a16:creationId xmlns:a16="http://schemas.microsoft.com/office/drawing/2014/main" id="{00AB6FCA-C925-4853-B091-A0E4043060E2}"/>
              </a:ext>
            </a:extLst>
          </p:cNvPr>
          <p:cNvSpPr/>
          <p:nvPr/>
        </p:nvSpPr>
        <p:spPr bwMode="auto">
          <a:xfrm>
            <a:off x="3621639" y="5075381"/>
            <a:ext cx="457200" cy="440265"/>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ea typeface="Segoe UI" pitchFamily="34" charset="0"/>
                <a:cs typeface="Arial" panose="020B0604020202020204" pitchFamily="34" charset="0"/>
              </a:rPr>
              <a:t>15</a:t>
            </a:r>
          </a:p>
        </p:txBody>
      </p:sp>
      <p:sp>
        <p:nvSpPr>
          <p:cNvPr id="35" name="Rectangle 34">
            <a:extLst>
              <a:ext uri="{FF2B5EF4-FFF2-40B4-BE49-F238E27FC236}">
                <a16:creationId xmlns:a16="http://schemas.microsoft.com/office/drawing/2014/main" id="{0C65B6D0-8464-4E26-A642-155B5EA0A2BD}"/>
              </a:ext>
            </a:extLst>
          </p:cNvPr>
          <p:cNvSpPr/>
          <p:nvPr/>
        </p:nvSpPr>
        <p:spPr bwMode="auto">
          <a:xfrm>
            <a:off x="407681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2</a:t>
            </a:r>
          </a:p>
        </p:txBody>
      </p:sp>
      <p:sp>
        <p:nvSpPr>
          <p:cNvPr id="36" name="Rectangle 35">
            <a:extLst>
              <a:ext uri="{FF2B5EF4-FFF2-40B4-BE49-F238E27FC236}">
                <a16:creationId xmlns:a16="http://schemas.microsoft.com/office/drawing/2014/main" id="{28B4CC88-78BD-49ED-B0D2-098D520A2FD5}"/>
              </a:ext>
            </a:extLst>
          </p:cNvPr>
          <p:cNvSpPr/>
          <p:nvPr/>
        </p:nvSpPr>
        <p:spPr bwMode="auto">
          <a:xfrm>
            <a:off x="544235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5</a:t>
            </a:r>
          </a:p>
        </p:txBody>
      </p:sp>
      <p:sp>
        <p:nvSpPr>
          <p:cNvPr id="37" name="Rectangle 36">
            <a:extLst>
              <a:ext uri="{FF2B5EF4-FFF2-40B4-BE49-F238E27FC236}">
                <a16:creationId xmlns:a16="http://schemas.microsoft.com/office/drawing/2014/main" id="{C51B00E0-C3FC-4184-9DB2-1075DAAAE8F8}"/>
              </a:ext>
            </a:extLst>
          </p:cNvPr>
          <p:cNvSpPr/>
          <p:nvPr/>
        </p:nvSpPr>
        <p:spPr bwMode="auto">
          <a:xfrm>
            <a:off x="453199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3</a:t>
            </a:r>
          </a:p>
        </p:txBody>
      </p:sp>
      <p:sp>
        <p:nvSpPr>
          <p:cNvPr id="38" name="Rectangle 37">
            <a:extLst>
              <a:ext uri="{FF2B5EF4-FFF2-40B4-BE49-F238E27FC236}">
                <a16:creationId xmlns:a16="http://schemas.microsoft.com/office/drawing/2014/main" id="{F98D8538-89B2-4197-80F9-34328E830B22}"/>
              </a:ext>
            </a:extLst>
          </p:cNvPr>
          <p:cNvSpPr/>
          <p:nvPr/>
        </p:nvSpPr>
        <p:spPr bwMode="auto">
          <a:xfrm>
            <a:off x="498717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4</a:t>
            </a:r>
          </a:p>
        </p:txBody>
      </p:sp>
      <p:sp>
        <p:nvSpPr>
          <p:cNvPr id="39" name="Rectangle 38">
            <a:extLst>
              <a:ext uri="{FF2B5EF4-FFF2-40B4-BE49-F238E27FC236}">
                <a16:creationId xmlns:a16="http://schemas.microsoft.com/office/drawing/2014/main" id="{FA961C65-4F4B-42C8-9B65-13BDD98B18BE}"/>
              </a:ext>
            </a:extLst>
          </p:cNvPr>
          <p:cNvSpPr/>
          <p:nvPr/>
        </p:nvSpPr>
        <p:spPr bwMode="auto">
          <a:xfrm>
            <a:off x="635271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7</a:t>
            </a:r>
          </a:p>
        </p:txBody>
      </p:sp>
      <p:sp>
        <p:nvSpPr>
          <p:cNvPr id="40" name="Rectangle 39">
            <a:extLst>
              <a:ext uri="{FF2B5EF4-FFF2-40B4-BE49-F238E27FC236}">
                <a16:creationId xmlns:a16="http://schemas.microsoft.com/office/drawing/2014/main" id="{1B832E83-3681-474F-8A1C-46A0334572D5}"/>
              </a:ext>
            </a:extLst>
          </p:cNvPr>
          <p:cNvSpPr/>
          <p:nvPr/>
        </p:nvSpPr>
        <p:spPr bwMode="auto">
          <a:xfrm>
            <a:off x="680789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8</a:t>
            </a:r>
          </a:p>
        </p:txBody>
      </p:sp>
      <p:sp>
        <p:nvSpPr>
          <p:cNvPr id="41" name="Rectangle 40">
            <a:extLst>
              <a:ext uri="{FF2B5EF4-FFF2-40B4-BE49-F238E27FC236}">
                <a16:creationId xmlns:a16="http://schemas.microsoft.com/office/drawing/2014/main" id="{7242A35F-1E05-41C1-9E84-4B6A12CC96DE}"/>
              </a:ext>
            </a:extLst>
          </p:cNvPr>
          <p:cNvSpPr/>
          <p:nvPr/>
        </p:nvSpPr>
        <p:spPr bwMode="auto">
          <a:xfrm>
            <a:off x="726307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9</a:t>
            </a:r>
          </a:p>
        </p:txBody>
      </p:sp>
      <p:sp>
        <p:nvSpPr>
          <p:cNvPr id="42" name="Rectangle 41">
            <a:extLst>
              <a:ext uri="{FF2B5EF4-FFF2-40B4-BE49-F238E27FC236}">
                <a16:creationId xmlns:a16="http://schemas.microsoft.com/office/drawing/2014/main" id="{6BEA276B-2919-447E-8B0F-E118A7BC2C10}"/>
              </a:ext>
            </a:extLst>
          </p:cNvPr>
          <p:cNvSpPr/>
          <p:nvPr/>
        </p:nvSpPr>
        <p:spPr bwMode="auto">
          <a:xfrm>
            <a:off x="589753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6</a:t>
            </a:r>
          </a:p>
        </p:txBody>
      </p:sp>
      <p:sp>
        <p:nvSpPr>
          <p:cNvPr id="43" name="Rectangle 42">
            <a:extLst>
              <a:ext uri="{FF2B5EF4-FFF2-40B4-BE49-F238E27FC236}">
                <a16:creationId xmlns:a16="http://schemas.microsoft.com/office/drawing/2014/main" id="{D09E594B-0857-47CA-8DDC-E6B34E6FC08C}"/>
              </a:ext>
            </a:extLst>
          </p:cNvPr>
          <p:cNvSpPr/>
          <p:nvPr/>
        </p:nvSpPr>
        <p:spPr bwMode="auto">
          <a:xfrm>
            <a:off x="771825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10</a:t>
            </a:r>
          </a:p>
        </p:txBody>
      </p:sp>
      <p:sp>
        <p:nvSpPr>
          <p:cNvPr id="44" name="Rectangle 43">
            <a:extLst>
              <a:ext uri="{FF2B5EF4-FFF2-40B4-BE49-F238E27FC236}">
                <a16:creationId xmlns:a16="http://schemas.microsoft.com/office/drawing/2014/main" id="{8F6A2397-7248-4722-90AC-5EF7FC205A67}"/>
              </a:ext>
            </a:extLst>
          </p:cNvPr>
          <p:cNvSpPr/>
          <p:nvPr/>
        </p:nvSpPr>
        <p:spPr bwMode="auto">
          <a:xfrm>
            <a:off x="862861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12</a:t>
            </a:r>
          </a:p>
        </p:txBody>
      </p:sp>
      <p:sp>
        <p:nvSpPr>
          <p:cNvPr id="45" name="Rectangle 44">
            <a:extLst>
              <a:ext uri="{FF2B5EF4-FFF2-40B4-BE49-F238E27FC236}">
                <a16:creationId xmlns:a16="http://schemas.microsoft.com/office/drawing/2014/main" id="{925F5249-DE75-4380-9391-A01256DD2681}"/>
              </a:ext>
            </a:extLst>
          </p:cNvPr>
          <p:cNvSpPr/>
          <p:nvPr/>
        </p:nvSpPr>
        <p:spPr bwMode="auto">
          <a:xfrm>
            <a:off x="9083799" y="5075381"/>
            <a:ext cx="485741"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13</a:t>
            </a:r>
          </a:p>
        </p:txBody>
      </p:sp>
      <p:sp>
        <p:nvSpPr>
          <p:cNvPr id="46" name="Rectangle 45">
            <a:extLst>
              <a:ext uri="{FF2B5EF4-FFF2-40B4-BE49-F238E27FC236}">
                <a16:creationId xmlns:a16="http://schemas.microsoft.com/office/drawing/2014/main" id="{7B570E0D-366E-48E0-8CFD-25E624311C38}"/>
              </a:ext>
            </a:extLst>
          </p:cNvPr>
          <p:cNvSpPr/>
          <p:nvPr/>
        </p:nvSpPr>
        <p:spPr bwMode="auto">
          <a:xfrm>
            <a:off x="9567520"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14</a:t>
            </a:r>
          </a:p>
        </p:txBody>
      </p:sp>
      <p:sp>
        <p:nvSpPr>
          <p:cNvPr id="47" name="Rectangle 46">
            <a:extLst>
              <a:ext uri="{FF2B5EF4-FFF2-40B4-BE49-F238E27FC236}">
                <a16:creationId xmlns:a16="http://schemas.microsoft.com/office/drawing/2014/main" id="{1D50C1AD-5884-4B47-ABB7-BBE7359126C2}"/>
              </a:ext>
            </a:extLst>
          </p:cNvPr>
          <p:cNvSpPr/>
          <p:nvPr/>
        </p:nvSpPr>
        <p:spPr bwMode="auto">
          <a:xfrm>
            <a:off x="817343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11</a:t>
            </a:r>
          </a:p>
        </p:txBody>
      </p:sp>
      <p:sp>
        <p:nvSpPr>
          <p:cNvPr id="48" name="Left Bracket 47">
            <a:extLst>
              <a:ext uri="{FF2B5EF4-FFF2-40B4-BE49-F238E27FC236}">
                <a16:creationId xmlns:a16="http://schemas.microsoft.com/office/drawing/2014/main" id="{943D66EC-0F3A-4C78-9A4A-1ECBD3D5484F}"/>
              </a:ext>
            </a:extLst>
          </p:cNvPr>
          <p:cNvSpPr/>
          <p:nvPr/>
        </p:nvSpPr>
        <p:spPr>
          <a:xfrm>
            <a:off x="3280228" y="4976430"/>
            <a:ext cx="97839" cy="640682"/>
          </a:xfrm>
          <a:prstGeom prst="leftBracket">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Connector: Curved 53">
            <a:extLst>
              <a:ext uri="{FF2B5EF4-FFF2-40B4-BE49-F238E27FC236}">
                <a16:creationId xmlns:a16="http://schemas.microsoft.com/office/drawing/2014/main" id="{2E2D1D4C-9E56-4688-91BC-8BD96C67183D}"/>
              </a:ext>
            </a:extLst>
          </p:cNvPr>
          <p:cNvCxnSpPr>
            <a:cxnSpLocks/>
            <a:stCxn id="51" idx="2"/>
          </p:cNvCxnSpPr>
          <p:nvPr/>
        </p:nvCxnSpPr>
        <p:spPr>
          <a:xfrm>
            <a:off x="10362426" y="4385626"/>
            <a:ext cx="0" cy="639658"/>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50" name="TextBox 49">
            <a:extLst>
              <a:ext uri="{FF2B5EF4-FFF2-40B4-BE49-F238E27FC236}">
                <a16:creationId xmlns:a16="http://schemas.microsoft.com/office/drawing/2014/main" id="{1F0639A1-14F7-41C6-9440-6B639DDC80D5}"/>
              </a:ext>
            </a:extLst>
          </p:cNvPr>
          <p:cNvSpPr txBox="1"/>
          <p:nvPr/>
        </p:nvSpPr>
        <p:spPr>
          <a:xfrm>
            <a:off x="10506156" y="4530022"/>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sp>
        <p:nvSpPr>
          <p:cNvPr id="51" name="Rectangle 50">
            <a:extLst>
              <a:ext uri="{FF2B5EF4-FFF2-40B4-BE49-F238E27FC236}">
                <a16:creationId xmlns:a16="http://schemas.microsoft.com/office/drawing/2014/main" id="{79194DE6-97F0-44D8-A78F-FC3B58E0F0AA}"/>
              </a:ext>
            </a:extLst>
          </p:cNvPr>
          <p:cNvSpPr/>
          <p:nvPr/>
        </p:nvSpPr>
        <p:spPr bwMode="auto">
          <a:xfrm>
            <a:off x="10133826" y="394536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15</a:t>
            </a:r>
          </a:p>
        </p:txBody>
      </p:sp>
      <p:sp>
        <p:nvSpPr>
          <p:cNvPr id="71" name="Rectangle 70">
            <a:extLst>
              <a:ext uri="{FF2B5EF4-FFF2-40B4-BE49-F238E27FC236}">
                <a16:creationId xmlns:a16="http://schemas.microsoft.com/office/drawing/2014/main" id="{25DF3C05-CA9E-467D-A90B-A00306B14BC2}"/>
              </a:ext>
            </a:extLst>
          </p:cNvPr>
          <p:cNvSpPr/>
          <p:nvPr/>
        </p:nvSpPr>
        <p:spPr bwMode="auto">
          <a:xfrm>
            <a:off x="10022704" y="5075381"/>
            <a:ext cx="1206112" cy="440265"/>
          </a:xfrm>
          <a:prstGeom prst="rect">
            <a:avLst/>
          </a:prstGeom>
          <a:solidFill>
            <a:schemeClr val="tx1">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Arial" panose="020B0604020202020204" pitchFamily="34" charset="0"/>
            </a:endParaRPr>
          </a:p>
        </p:txBody>
      </p:sp>
      <p:cxnSp>
        <p:nvCxnSpPr>
          <p:cNvPr id="28" name="Connector: Elbow 27">
            <a:extLst>
              <a:ext uri="{FF2B5EF4-FFF2-40B4-BE49-F238E27FC236}">
                <a16:creationId xmlns:a16="http://schemas.microsoft.com/office/drawing/2014/main" id="{2216F55B-7E0A-46B4-A6CF-6A6C06D3A7CA}"/>
              </a:ext>
            </a:extLst>
          </p:cNvPr>
          <p:cNvCxnSpPr>
            <a:stCxn id="51" idx="1"/>
            <a:endCxn id="34" idx="0"/>
          </p:cNvCxnSpPr>
          <p:nvPr/>
        </p:nvCxnSpPr>
        <p:spPr>
          <a:xfrm rot="10800000" flipV="1">
            <a:off x="3850240" y="4165493"/>
            <a:ext cx="6283587" cy="909887"/>
          </a:xfrm>
          <a:prstGeom prst="bentConnector2">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0782FAD-2177-49FA-8B6A-E16852A40E19}"/>
              </a:ext>
            </a:extLst>
          </p:cNvPr>
          <p:cNvCxnSpPr>
            <a:stCxn id="48" idx="1"/>
          </p:cNvCxnSpPr>
          <p:nvPr/>
        </p:nvCxnSpPr>
        <p:spPr>
          <a:xfrm flipH="1">
            <a:off x="3032290" y="5296771"/>
            <a:ext cx="247938"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963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Hot/Cold Partitions</a:t>
            </a:r>
          </a:p>
        </p:txBody>
      </p:sp>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784808"/>
            <a:ext cx="7031736" cy="1376087"/>
          </a:xfrm>
        </p:spPr>
        <p:txBody>
          <a:bodyPr/>
          <a:lstStyle/>
          <a:p>
            <a:r>
              <a:rPr lang="en-US" sz="1800" dirty="0"/>
              <a:t>Partition Usage Can Vary Over Time</a:t>
            </a:r>
          </a:p>
          <a:p>
            <a:endParaRPr lang="en-US" sz="1800" dirty="0"/>
          </a:p>
          <a:p>
            <a:r>
              <a:rPr lang="en-US" sz="1800" b="0" dirty="0">
                <a:solidFill>
                  <a:schemeClr val="tx1"/>
                </a:solidFill>
                <a:latin typeface="+mn-lt"/>
              </a:rPr>
              <a:t>Partitions that are approaching thresholds are referred to as </a:t>
            </a:r>
            <a:r>
              <a:rPr lang="en-US" sz="1800" dirty="0">
                <a:solidFill>
                  <a:schemeClr val="tx1"/>
                </a:solidFill>
              </a:rPr>
              <a:t>hot</a:t>
            </a:r>
            <a:r>
              <a:rPr lang="en-US" sz="1800" b="0" dirty="0">
                <a:solidFill>
                  <a:schemeClr val="tx1"/>
                </a:solidFill>
                <a:latin typeface="+mn-lt"/>
              </a:rPr>
              <a:t>. Partitions that are underutilized are referred to as </a:t>
            </a:r>
            <a:r>
              <a:rPr lang="en-US" sz="1800" dirty="0">
                <a:solidFill>
                  <a:schemeClr val="tx1"/>
                </a:solidFill>
              </a:rPr>
              <a:t>cold</a:t>
            </a:r>
            <a:r>
              <a:rPr lang="en-US" sz="1800" b="0" dirty="0">
                <a:solidFill>
                  <a:schemeClr val="tx1"/>
                </a:solidFill>
                <a:latin typeface="+mn-lt"/>
              </a:rPr>
              <a:t>.</a:t>
            </a:r>
          </a:p>
        </p:txBody>
      </p:sp>
      <p:cxnSp>
        <p:nvCxnSpPr>
          <p:cNvPr id="5" name="Straight Connector 4">
            <a:extLst>
              <a:ext uri="{FF2B5EF4-FFF2-40B4-BE49-F238E27FC236}">
                <a16:creationId xmlns:a16="http://schemas.microsoft.com/office/drawing/2014/main" id="{6331E7DA-240D-49B7-A87B-C6E2814D7B50}"/>
              </a:ext>
            </a:extLst>
          </p:cNvPr>
          <p:cNvCxnSpPr/>
          <p:nvPr/>
        </p:nvCxnSpPr>
        <p:spPr>
          <a:xfrm>
            <a:off x="1315345" y="6431485"/>
            <a:ext cx="956131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004CA52-2460-4E95-B5A5-F76F07080739}"/>
              </a:ext>
            </a:extLst>
          </p:cNvPr>
          <p:cNvCxnSpPr/>
          <p:nvPr/>
        </p:nvCxnSpPr>
        <p:spPr>
          <a:xfrm>
            <a:off x="1315345" y="3527699"/>
            <a:ext cx="9561310" cy="0"/>
          </a:xfrm>
          <a:prstGeom prst="line">
            <a:avLst/>
          </a:prstGeom>
          <a:ln w="9525"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EB85A656-F320-4D01-9E98-CBBF986096D2}"/>
              </a:ext>
            </a:extLst>
          </p:cNvPr>
          <p:cNvSpPr txBox="1"/>
          <p:nvPr/>
        </p:nvSpPr>
        <p:spPr>
          <a:xfrm>
            <a:off x="4199694" y="3307841"/>
            <a:ext cx="3792612" cy="166199"/>
          </a:xfrm>
          <a:prstGeom prst="rect">
            <a:avLst/>
          </a:prstGeom>
          <a:noFill/>
        </p:spPr>
        <p:txBody>
          <a:bodyPr wrap="square" lIns="0" tIns="0" rIns="0" bIns="0" rtlCol="0" anchor="ctr">
            <a:spAutoFit/>
          </a:bodyPr>
          <a:lstStyle/>
          <a:p>
            <a:pPr algn="ctr">
              <a:lnSpc>
                <a:spcPct val="90000"/>
              </a:lnSpc>
              <a:spcAft>
                <a:spcPts val="600"/>
              </a:spcAft>
            </a:pPr>
            <a:r>
              <a:rPr lang="en-US" sz="1200">
                <a:gradFill>
                  <a:gsLst>
                    <a:gs pos="2917">
                      <a:schemeClr val="tx1"/>
                    </a:gs>
                    <a:gs pos="30000">
                      <a:schemeClr val="tx1"/>
                    </a:gs>
                  </a:gsLst>
                  <a:lin ang="5400000" scaled="0"/>
                </a:gradFill>
              </a:rPr>
              <a:t>Abstract Storage or Throughput Threshold</a:t>
            </a:r>
          </a:p>
        </p:txBody>
      </p:sp>
      <p:sp>
        <p:nvSpPr>
          <p:cNvPr id="7" name="Rectangle 6">
            <a:extLst>
              <a:ext uri="{FF2B5EF4-FFF2-40B4-BE49-F238E27FC236}">
                <a16:creationId xmlns:a16="http://schemas.microsoft.com/office/drawing/2014/main" id="{B4BBB89F-1098-472C-98F0-6BA58CD85A67}"/>
              </a:ext>
            </a:extLst>
          </p:cNvPr>
          <p:cNvSpPr/>
          <p:nvPr/>
        </p:nvSpPr>
        <p:spPr bwMode="auto">
          <a:xfrm>
            <a:off x="1508401" y="3607992"/>
            <a:ext cx="1600200" cy="27432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Hot Partition</a:t>
            </a:r>
          </a:p>
        </p:txBody>
      </p:sp>
      <p:sp>
        <p:nvSpPr>
          <p:cNvPr id="10" name="Rectangle 9">
            <a:extLst>
              <a:ext uri="{FF2B5EF4-FFF2-40B4-BE49-F238E27FC236}">
                <a16:creationId xmlns:a16="http://schemas.microsoft.com/office/drawing/2014/main" id="{A0BD2F6C-4AC3-4CF7-BE99-4FA7A8716F31}"/>
              </a:ext>
            </a:extLst>
          </p:cNvPr>
          <p:cNvSpPr/>
          <p:nvPr/>
        </p:nvSpPr>
        <p:spPr bwMode="auto">
          <a:xfrm>
            <a:off x="7189648" y="5436792"/>
            <a:ext cx="1600200" cy="9144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Cold Partition</a:t>
            </a:r>
          </a:p>
        </p:txBody>
      </p:sp>
      <p:sp>
        <p:nvSpPr>
          <p:cNvPr id="12" name="Rectangle 11">
            <a:extLst>
              <a:ext uri="{FF2B5EF4-FFF2-40B4-BE49-F238E27FC236}">
                <a16:creationId xmlns:a16="http://schemas.microsoft.com/office/drawing/2014/main" id="{D833E622-D4B1-4673-AB06-ED0944816244}"/>
              </a:ext>
            </a:extLst>
          </p:cNvPr>
          <p:cNvSpPr/>
          <p:nvPr/>
        </p:nvSpPr>
        <p:spPr bwMode="auto">
          <a:xfrm>
            <a:off x="9083399" y="5665392"/>
            <a:ext cx="1600200" cy="6858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Cold Partition</a:t>
            </a:r>
          </a:p>
        </p:txBody>
      </p:sp>
      <p:sp>
        <p:nvSpPr>
          <p:cNvPr id="14" name="Rectangle 13">
            <a:extLst>
              <a:ext uri="{FF2B5EF4-FFF2-40B4-BE49-F238E27FC236}">
                <a16:creationId xmlns:a16="http://schemas.microsoft.com/office/drawing/2014/main" id="{9770E949-FFED-4AD8-9255-C703E1A3F685}"/>
              </a:ext>
            </a:extLst>
          </p:cNvPr>
          <p:cNvSpPr/>
          <p:nvPr/>
        </p:nvSpPr>
        <p:spPr bwMode="auto">
          <a:xfrm>
            <a:off x="3399594" y="4522392"/>
            <a:ext cx="1600200" cy="1828800"/>
          </a:xfrm>
          <a:prstGeom prst="rect">
            <a:avLst/>
          </a:prstGeom>
          <a:solidFill>
            <a:srgbClr val="8282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Partition</a:t>
            </a:r>
          </a:p>
        </p:txBody>
      </p:sp>
      <p:sp>
        <p:nvSpPr>
          <p:cNvPr id="15" name="Rectangle 14">
            <a:extLst>
              <a:ext uri="{FF2B5EF4-FFF2-40B4-BE49-F238E27FC236}">
                <a16:creationId xmlns:a16="http://schemas.microsoft.com/office/drawing/2014/main" id="{AF9679EE-DC86-43D3-ADC1-405315A7F682}"/>
              </a:ext>
            </a:extLst>
          </p:cNvPr>
          <p:cNvSpPr/>
          <p:nvPr/>
        </p:nvSpPr>
        <p:spPr bwMode="auto">
          <a:xfrm>
            <a:off x="5295897" y="4293792"/>
            <a:ext cx="1600200" cy="2057400"/>
          </a:xfrm>
          <a:prstGeom prst="rect">
            <a:avLst/>
          </a:prstGeom>
          <a:solidFill>
            <a:srgbClr val="8282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Partition</a:t>
            </a:r>
          </a:p>
        </p:txBody>
      </p:sp>
    </p:spTree>
    <p:extLst>
      <p:ext uri="{BB962C8B-B14F-4D97-AF65-F5344CB8AC3E}">
        <p14:creationId xmlns:p14="http://schemas.microsoft.com/office/powerpoint/2010/main" val="11227431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40" y="1591729"/>
            <a:ext cx="5365230" cy="3498602"/>
          </a:xfrm>
        </p:spPr>
        <p:txBody>
          <a:bodyPr>
            <a:noAutofit/>
          </a:bodyPr>
          <a:lstStyle/>
          <a:p>
            <a:r>
              <a:rPr lang="en-US" sz="2000" b="1" dirty="0">
                <a:latin typeface="Arial" panose="020B0604020202020204" pitchFamily="34" charset="0"/>
                <a:cs typeface="Arial" panose="020B0604020202020204" pitchFamily="34" charset="0"/>
              </a:rPr>
              <a:t>Cross-partition Queries Can Be Performed Server-side Or Client-side</a:t>
            </a:r>
          </a:p>
          <a:p>
            <a:pPr marL="0" lvl="1" indent="0">
              <a:buNone/>
            </a:pPr>
            <a:r>
              <a:rPr lang="en-US" dirty="0">
                <a:latin typeface="Arial" panose="020B0604020202020204" pitchFamily="34" charset="0"/>
                <a:cs typeface="Arial" panose="020B0604020202020204" pitchFamily="34" charset="0"/>
              </a:rPr>
              <a:t>Cross-partition queries are opt-in</a:t>
            </a:r>
          </a:p>
          <a:p>
            <a:pPr lvl="1"/>
            <a:r>
              <a:rPr lang="en-US" dirty="0">
                <a:latin typeface="Arial" panose="020B0604020202020204" pitchFamily="34" charset="0"/>
                <a:cs typeface="Arial" panose="020B0604020202020204" pitchFamily="34" charset="0"/>
              </a:rPr>
              <a:t>Cross-partition queries can be tuned and parallelized</a:t>
            </a:r>
          </a:p>
          <a:p>
            <a:pPr lvl="1"/>
            <a:endParaRPr lang="en-US" dirty="0">
              <a:latin typeface="Arial" panose="020B0604020202020204" pitchFamily="34" charset="0"/>
              <a:cs typeface="Arial" panose="020B0604020202020204" pitchFamily="34" charset="0"/>
            </a:endParaRPr>
          </a:p>
          <a:p>
            <a:pPr marL="0" lvl="1" indent="0">
              <a:buNone/>
            </a:pPr>
            <a:r>
              <a:rPr lang="en-US" dirty="0">
                <a:latin typeface="Arial" panose="020B0604020202020204" pitchFamily="34" charset="0"/>
                <a:cs typeface="Arial" panose="020B0604020202020204" pitchFamily="34" charset="0"/>
              </a:rPr>
              <a:t>Creates a bottleneck</a:t>
            </a:r>
          </a:p>
          <a:p>
            <a:pPr lvl="1"/>
            <a:r>
              <a:rPr lang="en-US" dirty="0">
                <a:latin typeface="Arial" panose="020B0604020202020204" pitchFamily="34" charset="0"/>
                <a:cs typeface="Arial" panose="020B0604020202020204" pitchFamily="34" charset="0"/>
              </a:rPr>
              <a:t>Must wait for all partitions to return before the query is “done”</a:t>
            </a:r>
          </a:p>
        </p:txBody>
      </p:sp>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69240" y="0"/>
            <a:ext cx="5265119" cy="1617666"/>
          </a:xfrm>
        </p:spPr>
        <p:txBody>
          <a:bodyPr>
            <a:normAutofit/>
          </a:bodyPr>
          <a:lstStyle/>
          <a:p>
            <a:r>
              <a:rPr lang="en-US" sz="4000" dirty="0">
                <a:latin typeface="Arial" panose="020B0604020202020204" pitchFamily="34" charset="0"/>
                <a:cs typeface="Arial" panose="020B0604020202020204" pitchFamily="34" charset="0"/>
              </a:rPr>
              <a:t>Query Fan-Out</a:t>
            </a:r>
          </a:p>
        </p:txBody>
      </p:sp>
      <p:sp>
        <p:nvSpPr>
          <p:cNvPr id="39" name="Rectangle 38">
            <a:extLst>
              <a:ext uri="{FF2B5EF4-FFF2-40B4-BE49-F238E27FC236}">
                <a16:creationId xmlns:a16="http://schemas.microsoft.com/office/drawing/2014/main" id="{52296C1E-1340-44D3-957F-716AAEF26E49}"/>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56920436-BDDC-48F4-A4B8-116A3256DBE9}"/>
              </a:ext>
            </a:extLst>
          </p:cNvPr>
          <p:cNvGrpSpPr>
            <a:grpSpLocks noChangeAspect="1"/>
          </p:cNvGrpSpPr>
          <p:nvPr/>
        </p:nvGrpSpPr>
        <p:grpSpPr>
          <a:xfrm>
            <a:off x="8891723" y="4992232"/>
            <a:ext cx="350654" cy="302239"/>
            <a:chOff x="9192685" y="1928657"/>
            <a:chExt cx="644698" cy="555680"/>
          </a:xfrm>
        </p:grpSpPr>
        <p:sp>
          <p:nvSpPr>
            <p:cNvPr id="41" name="Star: 4 Points 8">
              <a:extLst>
                <a:ext uri="{FF2B5EF4-FFF2-40B4-BE49-F238E27FC236}">
                  <a16:creationId xmlns:a16="http://schemas.microsoft.com/office/drawing/2014/main" id="{6EAF74C2-571E-4999-86D2-AD9FAF21FB6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2" name="Star: 4 Points 8">
              <a:extLst>
                <a:ext uri="{FF2B5EF4-FFF2-40B4-BE49-F238E27FC236}">
                  <a16:creationId xmlns:a16="http://schemas.microsoft.com/office/drawing/2014/main" id="{4DA0AA42-2BFE-4DCF-87B6-E8CE44869034}"/>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3" name="Oval 42">
              <a:extLst>
                <a:ext uri="{FF2B5EF4-FFF2-40B4-BE49-F238E27FC236}">
                  <a16:creationId xmlns:a16="http://schemas.microsoft.com/office/drawing/2014/main" id="{993154E0-894B-4E59-9FD2-F764AB9DB27C}"/>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4" name="Oval 9">
              <a:extLst>
                <a:ext uri="{FF2B5EF4-FFF2-40B4-BE49-F238E27FC236}">
                  <a16:creationId xmlns:a16="http://schemas.microsoft.com/office/drawing/2014/main" id="{421F9EB3-96D4-41FD-9381-C558292ED804}"/>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5" name="Cylinder 513">
            <a:extLst>
              <a:ext uri="{FF2B5EF4-FFF2-40B4-BE49-F238E27FC236}">
                <a16:creationId xmlns:a16="http://schemas.microsoft.com/office/drawing/2014/main" id="{5E7C9E7F-E510-4D2B-9C5D-BD7AB40F6AAB}"/>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3A5A2169-2B30-4771-B4B0-A359B4258E75}"/>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7" name="Group 46">
            <a:extLst>
              <a:ext uri="{FF2B5EF4-FFF2-40B4-BE49-F238E27FC236}">
                <a16:creationId xmlns:a16="http://schemas.microsoft.com/office/drawing/2014/main" id="{41B4E648-87CD-4811-994D-D9423591BC8C}"/>
              </a:ext>
            </a:extLst>
          </p:cNvPr>
          <p:cNvGrpSpPr/>
          <p:nvPr/>
        </p:nvGrpSpPr>
        <p:grpSpPr>
          <a:xfrm>
            <a:off x="10062703" y="3245507"/>
            <a:ext cx="402639" cy="361217"/>
            <a:chOff x="1275510" y="6072184"/>
            <a:chExt cx="508602" cy="456278"/>
          </a:xfrm>
        </p:grpSpPr>
        <p:grpSp>
          <p:nvGrpSpPr>
            <p:cNvPr id="48" name="Group 47">
              <a:extLst>
                <a:ext uri="{FF2B5EF4-FFF2-40B4-BE49-F238E27FC236}">
                  <a16:creationId xmlns:a16="http://schemas.microsoft.com/office/drawing/2014/main" id="{DCC91606-4665-465B-812C-837C60693610}"/>
                </a:ext>
              </a:extLst>
            </p:cNvPr>
            <p:cNvGrpSpPr/>
            <p:nvPr/>
          </p:nvGrpSpPr>
          <p:grpSpPr>
            <a:xfrm>
              <a:off x="1275510" y="6224570"/>
              <a:ext cx="508602" cy="151498"/>
              <a:chOff x="551886" y="4945335"/>
              <a:chExt cx="508602" cy="151498"/>
            </a:xfrm>
          </p:grpSpPr>
          <p:sp>
            <p:nvSpPr>
              <p:cNvPr id="57" name="Rectangle 56">
                <a:extLst>
                  <a:ext uri="{FF2B5EF4-FFF2-40B4-BE49-F238E27FC236}">
                    <a16:creationId xmlns:a16="http://schemas.microsoft.com/office/drawing/2014/main" id="{443910A2-B59B-4660-B50F-5CB64B4B671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57">
                <a:extLst>
                  <a:ext uri="{FF2B5EF4-FFF2-40B4-BE49-F238E27FC236}">
                    <a16:creationId xmlns:a16="http://schemas.microsoft.com/office/drawing/2014/main" id="{11D067C9-1F50-40D9-A90A-349FD77E522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301499A2-503B-4BA1-94DB-8EB36F78935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0B54B37-0AAD-483C-A94A-95FAEE3AAC1C}"/>
                </a:ext>
              </a:extLst>
            </p:cNvPr>
            <p:cNvGrpSpPr/>
            <p:nvPr/>
          </p:nvGrpSpPr>
          <p:grpSpPr>
            <a:xfrm>
              <a:off x="1275510" y="6376964"/>
              <a:ext cx="508602" cy="151498"/>
              <a:chOff x="551886" y="4945335"/>
              <a:chExt cx="508602" cy="151498"/>
            </a:xfrm>
          </p:grpSpPr>
          <p:sp>
            <p:nvSpPr>
              <p:cNvPr id="54" name="Rectangle 53">
                <a:extLst>
                  <a:ext uri="{FF2B5EF4-FFF2-40B4-BE49-F238E27FC236}">
                    <a16:creationId xmlns:a16="http://schemas.microsoft.com/office/drawing/2014/main" id="{045D89A7-1DEF-48CA-B06D-E28D138C0D2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5" name="Oval 54">
                <a:extLst>
                  <a:ext uri="{FF2B5EF4-FFF2-40B4-BE49-F238E27FC236}">
                    <a16:creationId xmlns:a16="http://schemas.microsoft.com/office/drawing/2014/main" id="{B1C2EE14-A928-4925-A162-88D0F043838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3A4F4406-AFDC-484B-88B9-47249DB80B1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F011E37-D216-4AAA-AB68-AFB02C843854}"/>
                </a:ext>
              </a:extLst>
            </p:cNvPr>
            <p:cNvGrpSpPr/>
            <p:nvPr/>
          </p:nvGrpSpPr>
          <p:grpSpPr>
            <a:xfrm>
              <a:off x="1275510" y="6072184"/>
              <a:ext cx="508602" cy="151498"/>
              <a:chOff x="551886" y="4945335"/>
              <a:chExt cx="508602" cy="151498"/>
            </a:xfrm>
          </p:grpSpPr>
          <p:sp>
            <p:nvSpPr>
              <p:cNvPr id="51" name="Rectangle 50">
                <a:extLst>
                  <a:ext uri="{FF2B5EF4-FFF2-40B4-BE49-F238E27FC236}">
                    <a16:creationId xmlns:a16="http://schemas.microsoft.com/office/drawing/2014/main" id="{4E79D7D6-F648-4F1B-AD8F-E5AACF28B73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id="{AE37CE4D-79D6-4DF1-A9D3-5F2C6EFFA88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3" name="Straight Connector 52">
                <a:extLst>
                  <a:ext uri="{FF2B5EF4-FFF2-40B4-BE49-F238E27FC236}">
                    <a16:creationId xmlns:a16="http://schemas.microsoft.com/office/drawing/2014/main" id="{721A1726-F460-4D0F-B75C-27E1162B278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 name="Group 59">
            <a:extLst>
              <a:ext uri="{FF2B5EF4-FFF2-40B4-BE49-F238E27FC236}">
                <a16:creationId xmlns:a16="http://schemas.microsoft.com/office/drawing/2014/main" id="{FC068AF7-F2A0-473D-A1BD-4607E5E3C8A6}"/>
              </a:ext>
            </a:extLst>
          </p:cNvPr>
          <p:cNvGrpSpPr/>
          <p:nvPr/>
        </p:nvGrpSpPr>
        <p:grpSpPr>
          <a:xfrm>
            <a:off x="10059235" y="4171297"/>
            <a:ext cx="402639" cy="361217"/>
            <a:chOff x="1275510" y="6072184"/>
            <a:chExt cx="508602" cy="456278"/>
          </a:xfrm>
        </p:grpSpPr>
        <p:grpSp>
          <p:nvGrpSpPr>
            <p:cNvPr id="61" name="Group 60">
              <a:extLst>
                <a:ext uri="{FF2B5EF4-FFF2-40B4-BE49-F238E27FC236}">
                  <a16:creationId xmlns:a16="http://schemas.microsoft.com/office/drawing/2014/main" id="{95673630-B3EC-4D33-8A64-4A6043D2A279}"/>
                </a:ext>
              </a:extLst>
            </p:cNvPr>
            <p:cNvGrpSpPr/>
            <p:nvPr/>
          </p:nvGrpSpPr>
          <p:grpSpPr>
            <a:xfrm>
              <a:off x="1275510" y="6224570"/>
              <a:ext cx="508602" cy="151498"/>
              <a:chOff x="551886" y="4945335"/>
              <a:chExt cx="508602" cy="151498"/>
            </a:xfrm>
          </p:grpSpPr>
          <p:sp>
            <p:nvSpPr>
              <p:cNvPr id="70" name="Rectangle 69">
                <a:extLst>
                  <a:ext uri="{FF2B5EF4-FFF2-40B4-BE49-F238E27FC236}">
                    <a16:creationId xmlns:a16="http://schemas.microsoft.com/office/drawing/2014/main" id="{A3C50B80-9281-483D-8098-43A7A51D75A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1" name="Oval 70">
                <a:extLst>
                  <a:ext uri="{FF2B5EF4-FFF2-40B4-BE49-F238E27FC236}">
                    <a16:creationId xmlns:a16="http://schemas.microsoft.com/office/drawing/2014/main" id="{1F7C683A-1CA3-4C96-B919-E1DF3033E67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2" name="Straight Connector 71">
                <a:extLst>
                  <a:ext uri="{FF2B5EF4-FFF2-40B4-BE49-F238E27FC236}">
                    <a16:creationId xmlns:a16="http://schemas.microsoft.com/office/drawing/2014/main" id="{906D46DB-CA1A-4953-8CCF-7AB49E45C9D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E75A1F9F-F15D-4646-9DCC-58BD186C72AC}"/>
                </a:ext>
              </a:extLst>
            </p:cNvPr>
            <p:cNvGrpSpPr/>
            <p:nvPr/>
          </p:nvGrpSpPr>
          <p:grpSpPr>
            <a:xfrm>
              <a:off x="1275510" y="6376964"/>
              <a:ext cx="508602" cy="151498"/>
              <a:chOff x="551886" y="4945335"/>
              <a:chExt cx="508602" cy="151498"/>
            </a:xfrm>
          </p:grpSpPr>
          <p:sp>
            <p:nvSpPr>
              <p:cNvPr id="67" name="Rectangle 66">
                <a:extLst>
                  <a:ext uri="{FF2B5EF4-FFF2-40B4-BE49-F238E27FC236}">
                    <a16:creationId xmlns:a16="http://schemas.microsoft.com/office/drawing/2014/main" id="{E07AF774-FE24-4B27-8614-3EBDEF77EBD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8" name="Oval 67">
                <a:extLst>
                  <a:ext uri="{FF2B5EF4-FFF2-40B4-BE49-F238E27FC236}">
                    <a16:creationId xmlns:a16="http://schemas.microsoft.com/office/drawing/2014/main" id="{4C9EDBDE-5F87-41B6-9D46-BC071EF2CEC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F564E132-1912-4BA1-AA2B-366AB3CCE34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02CF575D-D61E-4FBE-A8DC-549BDA6E77CE}"/>
                </a:ext>
              </a:extLst>
            </p:cNvPr>
            <p:cNvGrpSpPr/>
            <p:nvPr/>
          </p:nvGrpSpPr>
          <p:grpSpPr>
            <a:xfrm>
              <a:off x="1275510" y="6072184"/>
              <a:ext cx="508602" cy="151498"/>
              <a:chOff x="551886" y="4945335"/>
              <a:chExt cx="508602" cy="151498"/>
            </a:xfrm>
          </p:grpSpPr>
          <p:sp>
            <p:nvSpPr>
              <p:cNvPr id="64" name="Rectangle 63">
                <a:extLst>
                  <a:ext uri="{FF2B5EF4-FFF2-40B4-BE49-F238E27FC236}">
                    <a16:creationId xmlns:a16="http://schemas.microsoft.com/office/drawing/2014/main" id="{0AF7533F-9650-4FFC-B54C-36F7CBFB9E5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5" name="Oval 64">
                <a:extLst>
                  <a:ext uri="{FF2B5EF4-FFF2-40B4-BE49-F238E27FC236}">
                    <a16:creationId xmlns:a16="http://schemas.microsoft.com/office/drawing/2014/main" id="{74E582B3-8B95-4C4F-A8FB-A6EBE7776A1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6" name="Straight Connector 65">
                <a:extLst>
                  <a:ext uri="{FF2B5EF4-FFF2-40B4-BE49-F238E27FC236}">
                    <a16:creationId xmlns:a16="http://schemas.microsoft.com/office/drawing/2014/main" id="{3B15422F-1F09-4C3D-9304-4BDDE01E86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3" name="Group 72">
            <a:extLst>
              <a:ext uri="{FF2B5EF4-FFF2-40B4-BE49-F238E27FC236}">
                <a16:creationId xmlns:a16="http://schemas.microsoft.com/office/drawing/2014/main" id="{DC8D009B-8662-4CD5-BA23-63BE58F93962}"/>
              </a:ext>
            </a:extLst>
          </p:cNvPr>
          <p:cNvGrpSpPr/>
          <p:nvPr/>
        </p:nvGrpSpPr>
        <p:grpSpPr>
          <a:xfrm>
            <a:off x="10068572" y="2208455"/>
            <a:ext cx="402639" cy="361217"/>
            <a:chOff x="1275510" y="6072184"/>
            <a:chExt cx="508602" cy="456278"/>
          </a:xfrm>
        </p:grpSpPr>
        <p:grpSp>
          <p:nvGrpSpPr>
            <p:cNvPr id="74" name="Group 73">
              <a:extLst>
                <a:ext uri="{FF2B5EF4-FFF2-40B4-BE49-F238E27FC236}">
                  <a16:creationId xmlns:a16="http://schemas.microsoft.com/office/drawing/2014/main" id="{745E2622-CC71-4379-9C80-BFD35B78F1D8}"/>
                </a:ext>
              </a:extLst>
            </p:cNvPr>
            <p:cNvGrpSpPr/>
            <p:nvPr/>
          </p:nvGrpSpPr>
          <p:grpSpPr>
            <a:xfrm>
              <a:off x="1275510" y="6224570"/>
              <a:ext cx="508602" cy="151498"/>
              <a:chOff x="551886" y="4945335"/>
              <a:chExt cx="508602" cy="151498"/>
            </a:xfrm>
          </p:grpSpPr>
          <p:sp>
            <p:nvSpPr>
              <p:cNvPr id="83" name="Rectangle 82">
                <a:extLst>
                  <a:ext uri="{FF2B5EF4-FFF2-40B4-BE49-F238E27FC236}">
                    <a16:creationId xmlns:a16="http://schemas.microsoft.com/office/drawing/2014/main" id="{E5D9128D-D7C6-40A5-98DD-B4C2B267607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4" name="Oval 83">
                <a:extLst>
                  <a:ext uri="{FF2B5EF4-FFF2-40B4-BE49-F238E27FC236}">
                    <a16:creationId xmlns:a16="http://schemas.microsoft.com/office/drawing/2014/main" id="{BD6EC1C1-1955-4F0D-8130-A138DC9206B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23733BCE-4F23-4619-AEB2-08A1B4554A6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45FED26F-9724-4D78-9F54-08D25F41B6ED}"/>
                </a:ext>
              </a:extLst>
            </p:cNvPr>
            <p:cNvGrpSpPr/>
            <p:nvPr/>
          </p:nvGrpSpPr>
          <p:grpSpPr>
            <a:xfrm>
              <a:off x="1275510" y="6376964"/>
              <a:ext cx="508602" cy="151498"/>
              <a:chOff x="551886" y="4945335"/>
              <a:chExt cx="508602" cy="151498"/>
            </a:xfrm>
          </p:grpSpPr>
          <p:sp>
            <p:nvSpPr>
              <p:cNvPr id="80" name="Rectangle 79">
                <a:extLst>
                  <a:ext uri="{FF2B5EF4-FFF2-40B4-BE49-F238E27FC236}">
                    <a16:creationId xmlns:a16="http://schemas.microsoft.com/office/drawing/2014/main" id="{D96BE44E-DDF6-44E1-BB08-5DDEF5D50D0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1" name="Oval 80">
                <a:extLst>
                  <a:ext uri="{FF2B5EF4-FFF2-40B4-BE49-F238E27FC236}">
                    <a16:creationId xmlns:a16="http://schemas.microsoft.com/office/drawing/2014/main" id="{92F4285A-0D31-4BD8-970C-B48692D836C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2" name="Straight Connector 81">
                <a:extLst>
                  <a:ext uri="{FF2B5EF4-FFF2-40B4-BE49-F238E27FC236}">
                    <a16:creationId xmlns:a16="http://schemas.microsoft.com/office/drawing/2014/main" id="{1FBC101D-C260-446F-9236-C4DC82E55E5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B1B0EBA8-1DCF-430D-9C7D-47DF51B4F75F}"/>
                </a:ext>
              </a:extLst>
            </p:cNvPr>
            <p:cNvGrpSpPr/>
            <p:nvPr/>
          </p:nvGrpSpPr>
          <p:grpSpPr>
            <a:xfrm>
              <a:off x="1275510" y="6072184"/>
              <a:ext cx="508602" cy="151498"/>
              <a:chOff x="551886" y="4945335"/>
              <a:chExt cx="508602" cy="151498"/>
            </a:xfrm>
          </p:grpSpPr>
          <p:sp>
            <p:nvSpPr>
              <p:cNvPr id="77" name="Rectangle 76">
                <a:extLst>
                  <a:ext uri="{FF2B5EF4-FFF2-40B4-BE49-F238E27FC236}">
                    <a16:creationId xmlns:a16="http://schemas.microsoft.com/office/drawing/2014/main" id="{C7DBDD9B-EEC7-40CD-BF41-B69FC165760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8" name="Oval 77">
                <a:extLst>
                  <a:ext uri="{FF2B5EF4-FFF2-40B4-BE49-F238E27FC236}">
                    <a16:creationId xmlns:a16="http://schemas.microsoft.com/office/drawing/2014/main" id="{A8B7661A-8F92-4CD4-B92A-3D313A21940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08C02577-DFBC-467C-B3FC-F8D2D28CEB0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6" name="Group 85">
            <a:extLst>
              <a:ext uri="{FF2B5EF4-FFF2-40B4-BE49-F238E27FC236}">
                <a16:creationId xmlns:a16="http://schemas.microsoft.com/office/drawing/2014/main" id="{A52BDD60-CB60-4722-BF07-970022F091EC}"/>
              </a:ext>
            </a:extLst>
          </p:cNvPr>
          <p:cNvGrpSpPr/>
          <p:nvPr/>
        </p:nvGrpSpPr>
        <p:grpSpPr>
          <a:xfrm>
            <a:off x="7110192" y="3221771"/>
            <a:ext cx="549222" cy="424360"/>
            <a:chOff x="7203621" y="2226683"/>
            <a:chExt cx="482317" cy="372664"/>
          </a:xfrm>
        </p:grpSpPr>
        <p:grpSp>
          <p:nvGrpSpPr>
            <p:cNvPr id="87" name="Group 86">
              <a:extLst>
                <a:ext uri="{FF2B5EF4-FFF2-40B4-BE49-F238E27FC236}">
                  <a16:creationId xmlns:a16="http://schemas.microsoft.com/office/drawing/2014/main" id="{363B6453-B08D-4C4D-9434-A49402BE4368}"/>
                </a:ext>
              </a:extLst>
            </p:cNvPr>
            <p:cNvGrpSpPr/>
            <p:nvPr/>
          </p:nvGrpSpPr>
          <p:grpSpPr>
            <a:xfrm>
              <a:off x="7203621" y="2226683"/>
              <a:ext cx="482317" cy="372664"/>
              <a:chOff x="2107244" y="1575258"/>
              <a:chExt cx="310993" cy="343365"/>
            </a:xfrm>
            <a:noFill/>
          </p:grpSpPr>
          <p:sp>
            <p:nvSpPr>
              <p:cNvPr id="92" name="Rectangle 9">
                <a:extLst>
                  <a:ext uri="{FF2B5EF4-FFF2-40B4-BE49-F238E27FC236}">
                    <a16:creationId xmlns:a16="http://schemas.microsoft.com/office/drawing/2014/main" id="{54A08F8D-0E33-4487-A1AB-6355B76DB958}"/>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3" name="Line 10">
                <a:extLst>
                  <a:ext uri="{FF2B5EF4-FFF2-40B4-BE49-F238E27FC236}">
                    <a16:creationId xmlns:a16="http://schemas.microsoft.com/office/drawing/2014/main" id="{577ADE73-6C76-4C77-8AF6-299C46B90CFB}"/>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88" name="Group 87">
              <a:extLst>
                <a:ext uri="{FF2B5EF4-FFF2-40B4-BE49-F238E27FC236}">
                  <a16:creationId xmlns:a16="http://schemas.microsoft.com/office/drawing/2014/main" id="{107A7790-9335-4A10-AEFE-C39D42175E46}"/>
                </a:ext>
              </a:extLst>
            </p:cNvPr>
            <p:cNvGrpSpPr/>
            <p:nvPr/>
          </p:nvGrpSpPr>
          <p:grpSpPr>
            <a:xfrm>
              <a:off x="7543900" y="2252646"/>
              <a:ext cx="103855" cy="25964"/>
              <a:chOff x="2287367" y="1599181"/>
              <a:chExt cx="95690" cy="23923"/>
            </a:xfrm>
            <a:noFill/>
          </p:grpSpPr>
          <p:sp>
            <p:nvSpPr>
              <p:cNvPr id="89" name="Oval 11">
                <a:extLst>
                  <a:ext uri="{FF2B5EF4-FFF2-40B4-BE49-F238E27FC236}">
                    <a16:creationId xmlns:a16="http://schemas.microsoft.com/office/drawing/2014/main" id="{7AC058F7-A6B8-4A16-9BFA-C7A9B07FD1FA}"/>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0" name="Oval 12">
                <a:extLst>
                  <a:ext uri="{FF2B5EF4-FFF2-40B4-BE49-F238E27FC236}">
                    <a16:creationId xmlns:a16="http://schemas.microsoft.com/office/drawing/2014/main" id="{296E7E5A-FE1E-42EC-8356-1ED1EA6CCC48}"/>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1" name="Oval 13">
                <a:extLst>
                  <a:ext uri="{FF2B5EF4-FFF2-40B4-BE49-F238E27FC236}">
                    <a16:creationId xmlns:a16="http://schemas.microsoft.com/office/drawing/2014/main" id="{17E319CE-FABF-4BA4-A758-68E17686A804}"/>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103" name="Group 102">
            <a:extLst>
              <a:ext uri="{FF2B5EF4-FFF2-40B4-BE49-F238E27FC236}">
                <a16:creationId xmlns:a16="http://schemas.microsoft.com/office/drawing/2014/main" id="{50C79D16-DBC3-44CE-B450-7AC8973672DF}"/>
              </a:ext>
            </a:extLst>
          </p:cNvPr>
          <p:cNvGrpSpPr/>
          <p:nvPr/>
        </p:nvGrpSpPr>
        <p:grpSpPr>
          <a:xfrm>
            <a:off x="9255295" y="2540266"/>
            <a:ext cx="774811" cy="1769461"/>
            <a:chOff x="9263121" y="2535599"/>
            <a:chExt cx="774811" cy="1769461"/>
          </a:xfrm>
        </p:grpSpPr>
        <p:cxnSp>
          <p:nvCxnSpPr>
            <p:cNvPr id="104" name="Straight Arrow Connector 103">
              <a:extLst>
                <a:ext uri="{FF2B5EF4-FFF2-40B4-BE49-F238E27FC236}">
                  <a16:creationId xmlns:a16="http://schemas.microsoft.com/office/drawing/2014/main" id="{D03D46CD-6160-428B-A354-2A04C870ED29}"/>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Arrow Connector 104">
              <a:extLst>
                <a:ext uri="{FF2B5EF4-FFF2-40B4-BE49-F238E27FC236}">
                  <a16:creationId xmlns:a16="http://schemas.microsoft.com/office/drawing/2014/main" id="{7075AE90-0839-4B3C-AF0B-2EBA27BAB488}"/>
                </a:ext>
              </a:extLst>
            </p:cNvPr>
            <p:cNvCxnSpPr>
              <a:cxnSpLocks/>
            </p:cNvCxnSpPr>
            <p:nvPr/>
          </p:nvCxnSpPr>
          <p:spPr>
            <a:xfrm>
              <a:off x="9263121" y="3527556"/>
              <a:ext cx="686945"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Arrow Connector 105">
              <a:extLst>
                <a:ext uri="{FF2B5EF4-FFF2-40B4-BE49-F238E27FC236}">
                  <a16:creationId xmlns:a16="http://schemas.microsoft.com/office/drawing/2014/main" id="{B027C6DE-7079-4607-BD65-2C1E6029FDBB}"/>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7085655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69239" y="0"/>
            <a:ext cx="10515600" cy="1325563"/>
          </a:xfrm>
        </p:spPr>
        <p:txBody>
          <a:bodyPr>
            <a:normAutofit/>
          </a:bodyPr>
          <a:lstStyle/>
          <a:p>
            <a:r>
              <a:rPr lang="en-US" sz="4000" dirty="0">
                <a:latin typeface="Arial" panose="020B0604020202020204" pitchFamily="34" charset="0"/>
                <a:cs typeface="Arial" panose="020B0604020202020204" pitchFamily="34" charset="0"/>
              </a:rPr>
              <a:t>Cross-Partition SDK Example</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366663"/>
            <a:ext cx="11220919" cy="4155832"/>
          </a:xfrm>
        </p:spPr>
        <p:txBody>
          <a:bodyPr>
            <a:normAutofit/>
          </a:bodyPr>
          <a:lstStyle/>
          <a:p>
            <a:r>
              <a:rPr lang="en-US" sz="1800" dirty="0" err="1"/>
              <a:t>IQueryable</a:t>
            </a:r>
            <a:r>
              <a:rPr lang="en-US" sz="1800" dirty="0"/>
              <a:t>&lt;</a:t>
            </a:r>
            <a:r>
              <a:rPr lang="en-US" sz="1800" dirty="0" err="1"/>
              <a:t>DeviceReading</a:t>
            </a:r>
            <a:r>
              <a:rPr lang="en-US" sz="1800" dirty="0"/>
              <a:t>&gt; </a:t>
            </a:r>
            <a:r>
              <a:rPr lang="en-US" sz="1800" dirty="0" err="1"/>
              <a:t>crossPartitionQuery</a:t>
            </a:r>
            <a:r>
              <a:rPr lang="en-US" sz="1800" dirty="0"/>
              <a:t> = </a:t>
            </a:r>
            <a:r>
              <a:rPr lang="en-US" sz="1800" dirty="0" err="1"/>
              <a:t>client.CreateDocumentQuery</a:t>
            </a:r>
            <a:r>
              <a:rPr lang="en-US" sz="1800" dirty="0"/>
              <a:t>&lt;</a:t>
            </a:r>
            <a:r>
              <a:rPr lang="en-US" sz="1800" dirty="0" err="1"/>
              <a:t>DeviceReading</a:t>
            </a:r>
            <a:r>
              <a:rPr lang="en-US" sz="1800" dirty="0"/>
              <a:t>&gt;(</a:t>
            </a:r>
          </a:p>
          <a:p>
            <a:pPr lvl="1"/>
            <a:r>
              <a:rPr lang="en-US" sz="1800" dirty="0" err="1"/>
              <a:t>UriFactory.CreateDocumentCollectionUri</a:t>
            </a:r>
            <a:r>
              <a:rPr lang="en-US" sz="1800" dirty="0"/>
              <a:t>("</a:t>
            </a:r>
            <a:r>
              <a:rPr lang="en-US" sz="1800" dirty="0" err="1"/>
              <a:t>db</a:t>
            </a:r>
            <a:r>
              <a:rPr lang="en-US" sz="1800" dirty="0"/>
              <a:t>", "</a:t>
            </a:r>
            <a:r>
              <a:rPr lang="en-US" sz="1800" dirty="0" err="1"/>
              <a:t>coll</a:t>
            </a:r>
            <a:r>
              <a:rPr lang="en-US" sz="1800" dirty="0"/>
              <a:t>"), </a:t>
            </a:r>
          </a:p>
          <a:p>
            <a:pPr lvl="1"/>
            <a:r>
              <a:rPr lang="en-US" sz="1800" dirty="0"/>
              <a:t>new </a:t>
            </a:r>
            <a:r>
              <a:rPr lang="en-US" sz="1800" dirty="0" err="1"/>
              <a:t>FeedOptions</a:t>
            </a:r>
            <a:r>
              <a:rPr lang="en-US" sz="1800" dirty="0"/>
              <a:t> { </a:t>
            </a:r>
          </a:p>
          <a:p>
            <a:pPr lvl="1"/>
            <a:r>
              <a:rPr lang="en-US" sz="1800" dirty="0"/>
              <a:t>	</a:t>
            </a:r>
            <a:r>
              <a:rPr lang="en-US" sz="1800" dirty="0" err="1"/>
              <a:t>EnableCrossPartitionQuery</a:t>
            </a:r>
            <a:r>
              <a:rPr lang="en-US" sz="1800" dirty="0"/>
              <a:t> = true, </a:t>
            </a:r>
          </a:p>
          <a:p>
            <a:pPr lvl="1"/>
            <a:r>
              <a:rPr lang="en-US" sz="1800" dirty="0"/>
              <a:t>	</a:t>
            </a:r>
            <a:r>
              <a:rPr lang="en-US" sz="1800" dirty="0" err="1"/>
              <a:t>MaxDegreeOfParallelism</a:t>
            </a:r>
            <a:r>
              <a:rPr lang="en-US" sz="1800" dirty="0"/>
              <a:t> = 10, </a:t>
            </a:r>
          </a:p>
          <a:p>
            <a:pPr lvl="1"/>
            <a:r>
              <a:rPr lang="en-US" sz="1800" dirty="0"/>
              <a:t>	</a:t>
            </a:r>
            <a:r>
              <a:rPr lang="en-US" sz="1800" dirty="0" err="1"/>
              <a:t>MaxBufferedItemCount</a:t>
            </a:r>
            <a:r>
              <a:rPr lang="en-US" sz="1800" dirty="0"/>
              <a:t> = 100</a:t>
            </a:r>
          </a:p>
          <a:p>
            <a:pPr lvl="1"/>
            <a:r>
              <a:rPr lang="en-US" sz="1800" dirty="0"/>
              <a:t>})</a:t>
            </a:r>
          </a:p>
          <a:p>
            <a:pPr lvl="1"/>
            <a:r>
              <a:rPr lang="en-US" sz="1800" dirty="0"/>
              <a:t>.Where(m =&gt; </a:t>
            </a:r>
            <a:r>
              <a:rPr lang="en-US" sz="1800" dirty="0" err="1"/>
              <a:t>m.MetricType</a:t>
            </a:r>
            <a:r>
              <a:rPr lang="en-US" sz="1800" dirty="0"/>
              <a:t> == "Temperature" &amp;&amp; </a:t>
            </a:r>
            <a:r>
              <a:rPr lang="en-US" sz="1800" dirty="0" err="1"/>
              <a:t>m.MetricValue</a:t>
            </a:r>
            <a:r>
              <a:rPr lang="en-US" sz="1800" dirty="0"/>
              <a:t> &gt; 100)</a:t>
            </a:r>
          </a:p>
          <a:p>
            <a:pPr lvl="1"/>
            <a:r>
              <a:rPr lang="en-US" sz="1800" dirty="0"/>
              <a:t>.</a:t>
            </a:r>
            <a:r>
              <a:rPr lang="en-US" sz="1800" dirty="0" err="1"/>
              <a:t>OrderBy</a:t>
            </a:r>
            <a:r>
              <a:rPr lang="en-US" sz="1800" dirty="0"/>
              <a:t>(m =&gt; </a:t>
            </a:r>
            <a:r>
              <a:rPr lang="en-US" sz="1800" dirty="0" err="1"/>
              <a:t>m.MetricValue</a:t>
            </a:r>
            <a:r>
              <a:rPr lang="en-US" sz="1800" dirty="0"/>
              <a:t>);</a:t>
            </a:r>
          </a:p>
        </p:txBody>
      </p:sp>
      <p:grpSp>
        <p:nvGrpSpPr>
          <p:cNvPr id="10" name="Group 9">
            <a:extLst>
              <a:ext uri="{FF2B5EF4-FFF2-40B4-BE49-F238E27FC236}">
                <a16:creationId xmlns:a16="http://schemas.microsoft.com/office/drawing/2014/main" id="{FE46647F-AD78-44B9-87DC-B08D24DFBDE6}"/>
              </a:ext>
            </a:extLst>
          </p:cNvPr>
          <p:cNvGrpSpPr/>
          <p:nvPr/>
        </p:nvGrpSpPr>
        <p:grpSpPr>
          <a:xfrm>
            <a:off x="11169383" y="5988593"/>
            <a:ext cx="607510" cy="607510"/>
            <a:chOff x="11169383" y="5988593"/>
            <a:chExt cx="607510" cy="607510"/>
          </a:xfrm>
        </p:grpSpPr>
        <p:sp>
          <p:nvSpPr>
            <p:cNvPr id="8" name="Rectangle 7">
              <a:extLst>
                <a:ext uri="{FF2B5EF4-FFF2-40B4-BE49-F238E27FC236}">
                  <a16:creationId xmlns:a16="http://schemas.microsoft.com/office/drawing/2014/main" id="{F4DD8F83-8E8A-48BC-9987-49B8B121D105}"/>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A802D500-A210-4A6C-B5D6-B7C03FDBF4FA}"/>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Tree>
    <p:extLst>
      <p:ext uri="{BB962C8B-B14F-4D97-AF65-F5344CB8AC3E}">
        <p14:creationId xmlns:p14="http://schemas.microsoft.com/office/powerpoint/2010/main" val="30067902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134619" y="1366663"/>
            <a:ext cx="11922761" cy="3903169"/>
          </a:xfrm>
        </p:spPr>
        <p:txBody>
          <a:bodyPr>
            <a:noAutofit/>
          </a:bodyPr>
          <a:lstStyle/>
          <a:p>
            <a:r>
              <a:rPr lang="en-US" sz="1800" dirty="0"/>
              <a:t>var </a:t>
            </a:r>
            <a:r>
              <a:rPr lang="en-US" sz="1800" dirty="0" err="1"/>
              <a:t>querySpec</a:t>
            </a:r>
            <a:r>
              <a:rPr lang="en-US" sz="1800" dirty="0"/>
              <a:t> = {</a:t>
            </a:r>
          </a:p>
          <a:p>
            <a:r>
              <a:rPr lang="en-US" sz="1800" dirty="0"/>
              <a:t>	query: 'SELECT * FROM container c’</a:t>
            </a:r>
          </a:p>
          <a:p>
            <a:r>
              <a:rPr lang="en-US" sz="1800" dirty="0"/>
              <a:t>};</a:t>
            </a:r>
          </a:p>
          <a:p>
            <a:endParaRPr lang="en-US" sz="1800" dirty="0"/>
          </a:p>
          <a:p>
            <a:r>
              <a:rPr lang="en-US" sz="1800" dirty="0"/>
              <a:t>var </a:t>
            </a:r>
            <a:r>
              <a:rPr lang="en-US" sz="1800" dirty="0" err="1"/>
              <a:t>feedOptions</a:t>
            </a:r>
            <a:r>
              <a:rPr lang="en-US" sz="1800" dirty="0"/>
              <a:t> = {</a:t>
            </a:r>
          </a:p>
          <a:p>
            <a:r>
              <a:rPr lang="en-US" sz="1800" dirty="0"/>
              <a:t>	</a:t>
            </a:r>
            <a:r>
              <a:rPr lang="en-US" sz="1800" dirty="0" err="1"/>
              <a:t>enableCrossPartitionQuery</a:t>
            </a:r>
            <a:r>
              <a:rPr lang="en-US" sz="1800" dirty="0"/>
              <a:t> = true</a:t>
            </a:r>
          </a:p>
          <a:p>
            <a:r>
              <a:rPr lang="en-US" sz="1800" dirty="0"/>
              <a:t>	</a:t>
            </a:r>
            <a:r>
              <a:rPr lang="en-US" sz="1800" dirty="0" err="1"/>
              <a:t>maxDegreeOfParallelism</a:t>
            </a:r>
            <a:r>
              <a:rPr lang="en-US" sz="1800" dirty="0"/>
              <a:t> = 10</a:t>
            </a:r>
          </a:p>
          <a:p>
            <a:r>
              <a:rPr lang="en-US" sz="1800" dirty="0"/>
              <a:t>};</a:t>
            </a:r>
          </a:p>
          <a:p>
            <a:endParaRPr lang="en-US" sz="1800" dirty="0"/>
          </a:p>
          <a:p>
            <a:r>
              <a:rPr lang="en-US" sz="1800" dirty="0" err="1"/>
              <a:t>client.queryDocuments</a:t>
            </a:r>
            <a:r>
              <a:rPr lang="en-US" sz="1800" dirty="0"/>
              <a:t>(</a:t>
            </a:r>
            <a:r>
              <a:rPr lang="en-US" sz="1800" dirty="0" err="1"/>
              <a:t>collectionLink</a:t>
            </a:r>
            <a:r>
              <a:rPr lang="en-US" sz="1800" dirty="0"/>
              <a:t>, </a:t>
            </a:r>
            <a:r>
              <a:rPr lang="en-US" sz="1800" dirty="0" err="1"/>
              <a:t>querySpec</a:t>
            </a:r>
            <a:r>
              <a:rPr lang="en-US" sz="1800" dirty="0"/>
              <a:t>, </a:t>
            </a:r>
            <a:r>
              <a:rPr lang="en-US" sz="1800" dirty="0" err="1"/>
              <a:t>feedOptions</a:t>
            </a:r>
            <a:r>
              <a:rPr lang="en-US" sz="1800" dirty="0"/>
              <a:t>)</a:t>
            </a:r>
          </a:p>
          <a:p>
            <a:r>
              <a:rPr lang="en-US" sz="1800" dirty="0"/>
              <a:t>	.</a:t>
            </a:r>
            <a:r>
              <a:rPr lang="en-US" sz="1800" dirty="0" err="1"/>
              <a:t>toArray</a:t>
            </a:r>
            <a:r>
              <a:rPr lang="en-US" sz="1800" dirty="0"/>
              <a:t>(function (err, results) {</a:t>
            </a:r>
          </a:p>
          <a:p>
            <a:r>
              <a:rPr lang="en-US" sz="1800" dirty="0"/>
              <a:t>	}</a:t>
            </a:r>
          </a:p>
        </p:txBody>
      </p:sp>
      <p:pic>
        <p:nvPicPr>
          <p:cNvPr id="1026" name="Picture 2">
            <a:extLst>
              <a:ext uri="{FF2B5EF4-FFF2-40B4-BE49-F238E27FC236}">
                <a16:creationId xmlns:a16="http://schemas.microsoft.com/office/drawing/2014/main" id="{BA7C0772-3A73-4164-9616-DE491AA440B0}"/>
              </a:ext>
            </a:extLst>
          </p:cNvPr>
          <p:cNvPicPr>
            <a:picLocks noChangeAspect="1" noChangeArrowheads="1"/>
          </p:cNvPicPr>
          <p:nvPr/>
        </p:nvPicPr>
        <p:blipFill>
          <a:blip r:embed="rId3"/>
          <a:stretch>
            <a:fillRect/>
          </a:stretch>
        </p:blipFill>
        <p:spPr bwMode="auto">
          <a:xfrm>
            <a:off x="11027157" y="6173710"/>
            <a:ext cx="895604" cy="24091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426B02BF-40E6-4F8C-8D29-0AD5C24A8A00}"/>
              </a:ext>
            </a:extLst>
          </p:cNvPr>
          <p:cNvSpPr>
            <a:spLocks noGrp="1"/>
          </p:cNvSpPr>
          <p:nvPr>
            <p:ph type="title"/>
          </p:nvPr>
        </p:nvSpPr>
        <p:spPr>
          <a:xfrm>
            <a:off x="134619" y="0"/>
            <a:ext cx="10515600" cy="1325563"/>
          </a:xfrm>
        </p:spPr>
        <p:txBody>
          <a:bodyPr>
            <a:normAutofit/>
          </a:bodyPr>
          <a:lstStyle/>
          <a:p>
            <a:r>
              <a:rPr lang="en-US" sz="4000" dirty="0">
                <a:latin typeface="Arial" panose="020B0604020202020204" pitchFamily="34" charset="0"/>
                <a:cs typeface="Arial" panose="020B0604020202020204" pitchFamily="34" charset="0"/>
              </a:rPr>
              <a:t>Cross-Partition SDK Example</a:t>
            </a:r>
          </a:p>
        </p:txBody>
      </p:sp>
    </p:spTree>
    <p:extLst>
      <p:ext uri="{BB962C8B-B14F-4D97-AF65-F5344CB8AC3E}">
        <p14:creationId xmlns:p14="http://schemas.microsoft.com/office/powerpoint/2010/main" val="12855366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2D00AE-245B-4967-AF91-8AD064BF0135}"/>
              </a:ext>
            </a:extLst>
          </p:cNvPr>
          <p:cNvPicPr>
            <a:picLocks noChangeAspect="1"/>
          </p:cNvPicPr>
          <p:nvPr/>
        </p:nvPicPr>
        <p:blipFill>
          <a:blip r:embed="rId3"/>
          <a:stretch>
            <a:fillRect/>
          </a:stretch>
        </p:blipFill>
        <p:spPr>
          <a:xfrm>
            <a:off x="11083013" y="6065618"/>
            <a:ext cx="783890" cy="457200"/>
          </a:xfrm>
          <a:prstGeom prst="rect">
            <a:avLst/>
          </a:prstGeom>
        </p:spPr>
      </p:pic>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p:txBody>
          <a:bodyPr>
            <a:noAutofit/>
          </a:bodyPr>
          <a:lstStyle/>
          <a:p>
            <a:r>
              <a:rPr lang="en-US" sz="2800" dirty="0" err="1"/>
              <a:t>FeedOptions</a:t>
            </a:r>
            <a:r>
              <a:rPr lang="en-US" sz="2800" dirty="0"/>
              <a:t> options = new </a:t>
            </a:r>
            <a:r>
              <a:rPr lang="en-US" sz="2800" dirty="0" err="1"/>
              <a:t>FeedOptions</a:t>
            </a:r>
            <a:r>
              <a:rPr lang="en-US" sz="2800" dirty="0"/>
              <a:t>();</a:t>
            </a:r>
          </a:p>
          <a:p>
            <a:r>
              <a:rPr lang="en-US" sz="2800" dirty="0" err="1"/>
              <a:t>options.setEnableCrossPartitionQuery</a:t>
            </a:r>
            <a:r>
              <a:rPr lang="en-US" sz="2800" dirty="0"/>
              <a:t>(true);</a:t>
            </a:r>
          </a:p>
          <a:p>
            <a:endParaRPr lang="en-US" sz="2800" dirty="0"/>
          </a:p>
          <a:p>
            <a:r>
              <a:rPr lang="en-US" sz="2800" dirty="0"/>
              <a:t>Iterator&lt;Document&gt; it = </a:t>
            </a:r>
            <a:r>
              <a:rPr lang="en-US" sz="2800" dirty="0" err="1"/>
              <a:t>client.queryDocuments</a:t>
            </a:r>
            <a:r>
              <a:rPr lang="en-US" sz="2800" dirty="0"/>
              <a:t>(</a:t>
            </a:r>
          </a:p>
          <a:p>
            <a:r>
              <a:rPr lang="en-US" sz="2800" dirty="0"/>
              <a:t>    </a:t>
            </a:r>
            <a:r>
              <a:rPr lang="en-US" sz="2800" dirty="0" err="1"/>
              <a:t>collectionLink</a:t>
            </a:r>
            <a:r>
              <a:rPr lang="en-US" sz="2800" dirty="0"/>
              <a:t>, </a:t>
            </a:r>
          </a:p>
          <a:p>
            <a:r>
              <a:rPr lang="en-US" sz="2800" dirty="0"/>
              <a:t>    "SELECT * from r", </a:t>
            </a:r>
          </a:p>
          <a:p>
            <a:r>
              <a:rPr lang="en-US" sz="2800" dirty="0"/>
              <a:t>    options</a:t>
            </a:r>
          </a:p>
          <a:p>
            <a:r>
              <a:rPr lang="en-US" sz="2800" dirty="0"/>
              <a:t>).</a:t>
            </a:r>
            <a:r>
              <a:rPr lang="en-US" sz="2800" dirty="0" err="1"/>
              <a:t>getQueryIterator</a:t>
            </a:r>
            <a:r>
              <a:rPr lang="en-US" sz="2800" dirty="0"/>
              <a:t>();</a:t>
            </a:r>
          </a:p>
        </p:txBody>
      </p:sp>
      <p:sp>
        <p:nvSpPr>
          <p:cNvPr id="7" name="Title 1">
            <a:extLst>
              <a:ext uri="{FF2B5EF4-FFF2-40B4-BE49-F238E27FC236}">
                <a16:creationId xmlns:a16="http://schemas.microsoft.com/office/drawing/2014/main" id="{8FCE1E1D-F928-4AA9-A77E-2511730CDAEF}"/>
              </a:ext>
            </a:extLst>
          </p:cNvPr>
          <p:cNvSpPr>
            <a:spLocks noGrp="1"/>
          </p:cNvSpPr>
          <p:nvPr>
            <p:ph type="title"/>
          </p:nvPr>
        </p:nvSpPr>
        <p:spPr>
          <a:xfrm>
            <a:off x="269239" y="-49829"/>
            <a:ext cx="11353800" cy="1325563"/>
          </a:xfrm>
        </p:spPr>
        <p:txBody>
          <a:bodyPr>
            <a:normAutofit/>
          </a:bodyPr>
          <a:lstStyle/>
          <a:p>
            <a:r>
              <a:rPr lang="en-US" sz="4000" dirty="0">
                <a:latin typeface="Arial" panose="020B0604020202020204" pitchFamily="34" charset="0"/>
                <a:cs typeface="Arial" panose="020B0604020202020204" pitchFamily="34" charset="0"/>
              </a:rPr>
              <a:t>Cross-Partition SDK Example</a:t>
            </a:r>
          </a:p>
        </p:txBody>
      </p:sp>
    </p:spTree>
    <p:extLst>
      <p:ext uri="{BB962C8B-B14F-4D97-AF65-F5344CB8AC3E}">
        <p14:creationId xmlns:p14="http://schemas.microsoft.com/office/powerpoint/2010/main" val="3172169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F07E-E68E-4598-9DDD-6F8ADF0928A3}"/>
              </a:ext>
            </a:extLst>
          </p:cNvPr>
          <p:cNvSpPr>
            <a:spLocks noGrp="1"/>
          </p:cNvSpPr>
          <p:nvPr>
            <p:ph type="title"/>
          </p:nvPr>
        </p:nvSpPr>
        <p:spPr/>
        <p:txBody>
          <a:bodyPr/>
          <a:lstStyle/>
          <a:p>
            <a:r>
              <a:rPr lang="en-US"/>
              <a:t>Cross-Partition Query</a:t>
            </a:r>
          </a:p>
        </p:txBody>
      </p:sp>
    </p:spTree>
    <p:extLst>
      <p:ext uri="{BB962C8B-B14F-4D97-AF65-F5344CB8AC3E}">
        <p14:creationId xmlns:p14="http://schemas.microsoft.com/office/powerpoint/2010/main" val="3532303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Query Fan-Out</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3950825"/>
          </a:xfrm>
        </p:spPr>
        <p:txBody>
          <a:bodyPr/>
          <a:lstStyle/>
          <a:p>
            <a:pPr lvl="0"/>
            <a:r>
              <a:rPr lang="en-US" sz="1600" dirty="0">
                <a:solidFill>
                  <a:schemeClr val="tx1"/>
                </a:solidFill>
              </a:rPr>
              <a:t>Querying Across Partitions Is Not Always A Bad Thing</a:t>
            </a:r>
          </a:p>
          <a:p>
            <a:pPr lvl="0"/>
            <a:endParaRPr lang="en-US" b="0" dirty="0">
              <a:solidFill>
                <a:schemeClr val="tx1"/>
              </a:solidFill>
            </a:endParaRPr>
          </a:p>
          <a:p>
            <a:r>
              <a:rPr lang="en-US" sz="1600" b="0" dirty="0">
                <a:solidFill>
                  <a:schemeClr val="tx1"/>
                </a:solidFill>
              </a:rPr>
              <a:t>If you have </a:t>
            </a:r>
            <a:r>
              <a:rPr lang="en-US" sz="1600" dirty="0">
                <a:solidFill>
                  <a:schemeClr val="tx1"/>
                </a:solidFill>
              </a:rPr>
              <a:t>relevant data to return</a:t>
            </a:r>
            <a:r>
              <a:rPr lang="en-US" sz="1600" b="0" dirty="0">
                <a:solidFill>
                  <a:schemeClr val="tx1"/>
                </a:solidFill>
              </a:rPr>
              <a:t>, creating a cross-partition query is a perfectly acceptable workload with a predictable throughput. </a:t>
            </a:r>
          </a:p>
          <a:p>
            <a:endParaRPr lang="en-US" sz="1600" b="0" dirty="0">
              <a:solidFill>
                <a:schemeClr val="tx1"/>
              </a:solidFill>
            </a:endParaRPr>
          </a:p>
          <a:p>
            <a:r>
              <a:rPr lang="en-US" sz="1600" b="0" dirty="0">
                <a:solidFill>
                  <a:schemeClr val="tx1"/>
                </a:solidFill>
              </a:rPr>
              <a:t>In an ideal situation, queries are </a:t>
            </a:r>
            <a:r>
              <a:rPr lang="en-US" sz="1600" dirty="0">
                <a:solidFill>
                  <a:schemeClr val="tx1"/>
                </a:solidFill>
              </a:rPr>
              <a:t>filtered to only include relevant partitions</a:t>
            </a:r>
            <a:r>
              <a:rPr lang="en-US" sz="1600" b="0" dirty="0">
                <a:solidFill>
                  <a:schemeClr val="tx1"/>
                </a:solidFill>
              </a:rPr>
              <a:t>.</a:t>
            </a:r>
          </a:p>
          <a:p>
            <a:pPr lvl="0"/>
            <a:endParaRPr lang="en-US" dirty="0">
              <a:solidFill>
                <a:schemeClr val="tx1"/>
              </a:solidFill>
            </a:endParaRPr>
          </a:p>
          <a:p>
            <a:r>
              <a:rPr lang="en-US" sz="1600" dirty="0">
                <a:solidFill>
                  <a:schemeClr val="tx1"/>
                </a:solidFill>
              </a:rPr>
              <a:t>Blind Query Fan-outs Can Add Up</a:t>
            </a:r>
          </a:p>
          <a:p>
            <a:endParaRPr lang="en-US" b="0" dirty="0">
              <a:solidFill>
                <a:schemeClr val="tx1"/>
              </a:solidFill>
            </a:endParaRPr>
          </a:p>
          <a:p>
            <a:r>
              <a:rPr lang="en-US" sz="1600" b="0" dirty="0">
                <a:solidFill>
                  <a:schemeClr val="tx1"/>
                </a:solidFill>
              </a:rPr>
              <a:t>You are charged </a:t>
            </a:r>
            <a:r>
              <a:rPr lang="en-US" sz="1600" dirty="0">
                <a:solidFill>
                  <a:schemeClr val="tx1"/>
                </a:solidFill>
              </a:rPr>
              <a:t>~1 RU </a:t>
            </a:r>
            <a:r>
              <a:rPr lang="en-US" sz="1600" b="0" dirty="0">
                <a:solidFill>
                  <a:schemeClr val="tx1"/>
                </a:solidFill>
              </a:rPr>
              <a:t>for each partition that doesn’t have any relevant data.</a:t>
            </a:r>
          </a:p>
          <a:p>
            <a:endParaRPr lang="en-US" sz="1600" b="0" dirty="0">
              <a:solidFill>
                <a:schemeClr val="tx1"/>
              </a:solidFill>
            </a:endParaRPr>
          </a:p>
          <a:p>
            <a:r>
              <a:rPr lang="en-US" sz="1600" b="0" dirty="0">
                <a:solidFill>
                  <a:schemeClr val="tx1"/>
                </a:solidFill>
              </a:rPr>
              <a:t>Multiple fan-out queries can quickly max out RU/s for each partition</a:t>
            </a:r>
          </a:p>
        </p:txBody>
      </p:sp>
    </p:spTree>
    <p:extLst>
      <p:ext uri="{BB962C8B-B14F-4D97-AF65-F5344CB8AC3E}">
        <p14:creationId xmlns:p14="http://schemas.microsoft.com/office/powerpoint/2010/main" val="21545696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A2EE-5B8C-40B3-8852-4E431CE01E78}"/>
              </a:ext>
            </a:extLst>
          </p:cNvPr>
          <p:cNvSpPr>
            <a:spLocks noGrp="1"/>
          </p:cNvSpPr>
          <p:nvPr>
            <p:ph type="body" sz="quarter" idx="10"/>
          </p:nvPr>
        </p:nvSpPr>
        <p:spPr>
          <a:xfrm>
            <a:off x="269240" y="1591729"/>
            <a:ext cx="5265119" cy="2082621"/>
          </a:xfrm>
        </p:spPr>
        <p:txBody>
          <a:bodyPr>
            <a:normAutofit fontScale="70000" lnSpcReduction="20000"/>
          </a:bodyPr>
          <a:lstStyle/>
          <a:p>
            <a:r>
              <a:rPr lang="en-US" dirty="0">
                <a:latin typeface="Arial" panose="020B0604020202020204" pitchFamily="34" charset="0"/>
                <a:cs typeface="Arial" panose="020B0604020202020204" pitchFamily="34" charset="0"/>
              </a:rPr>
              <a:t>Leveraging Azure Cosmos DB to automatically scale your data across the globe</a:t>
            </a:r>
          </a:p>
          <a:p>
            <a:endParaRPr lang="en-US" dirty="0">
              <a:latin typeface="Arial" panose="020B0604020202020204" pitchFamily="34" charset="0"/>
              <a:cs typeface="Arial" panose="020B0604020202020204" pitchFamily="34" charset="0"/>
            </a:endParaRPr>
          </a:p>
          <a:p>
            <a:pPr algn="ctr"/>
            <a:r>
              <a:rPr lang="en-US" i="1" dirty="0">
                <a:latin typeface="Arial" panose="020B0604020202020204" pitchFamily="34" charset="0"/>
                <a:cs typeface="Arial" panose="020B0604020202020204" pitchFamily="34" charset="0"/>
              </a:rPr>
              <a:t>This module will reference partitioning in the context of all Azure Cosmos DB modules and APIs.</a:t>
            </a:r>
          </a:p>
        </p:txBody>
      </p:sp>
      <p:sp>
        <p:nvSpPr>
          <p:cNvPr id="3" name="Title 2">
            <a:extLst>
              <a:ext uri="{FF2B5EF4-FFF2-40B4-BE49-F238E27FC236}">
                <a16:creationId xmlns:a16="http://schemas.microsoft.com/office/drawing/2014/main" id="{D7A3EBEC-78C5-4066-974F-B03C7B478B32}"/>
              </a:ext>
            </a:extLst>
          </p:cNvPr>
          <p:cNvSpPr>
            <a:spLocks noGrp="1"/>
          </p:cNvSpPr>
          <p:nvPr>
            <p:ph type="title"/>
          </p:nvPr>
        </p:nvSpPr>
        <p:spPr>
          <a:xfrm>
            <a:off x="269240" y="1606"/>
            <a:ext cx="5265119" cy="1617666"/>
          </a:xfrm>
        </p:spPr>
        <p:txBody>
          <a:bodyPr>
            <a:normAutofit/>
          </a:bodyPr>
          <a:lstStyle/>
          <a:p>
            <a:r>
              <a:rPr lang="en-US" sz="4000" dirty="0">
                <a:latin typeface="Arial" panose="020B0604020202020204" pitchFamily="34" charset="0"/>
                <a:cs typeface="Arial" panose="020B0604020202020204" pitchFamily="34" charset="0"/>
              </a:rPr>
              <a:t>Partitioning</a:t>
            </a:r>
          </a:p>
        </p:txBody>
      </p:sp>
      <p:sp>
        <p:nvSpPr>
          <p:cNvPr id="51" name="TextBox 50">
            <a:extLst>
              <a:ext uri="{FF2B5EF4-FFF2-40B4-BE49-F238E27FC236}">
                <a16:creationId xmlns:a16="http://schemas.microsoft.com/office/drawing/2014/main" id="{15367CE1-7181-42FC-AC58-F0C21B794B13}"/>
              </a:ext>
            </a:extLst>
          </p:cNvPr>
          <p:cNvSpPr txBox="1"/>
          <p:nvPr/>
        </p:nvSpPr>
        <p:spPr>
          <a:xfrm>
            <a:off x="11433401" y="3511191"/>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a:gradFill>
                <a:gsLst>
                  <a:gs pos="2917">
                    <a:schemeClr val="tx1"/>
                  </a:gs>
                  <a:gs pos="30000">
                    <a:schemeClr val="tx1"/>
                  </a:gs>
                </a:gsLst>
                <a:lin ang="5400000" scaled="0"/>
              </a:gradFill>
            </a:endParaRPr>
          </a:p>
        </p:txBody>
      </p:sp>
      <p:sp>
        <p:nvSpPr>
          <p:cNvPr id="53" name="Rectangle 52">
            <a:extLst>
              <a:ext uri="{FF2B5EF4-FFF2-40B4-BE49-F238E27FC236}">
                <a16:creationId xmlns:a16="http://schemas.microsoft.com/office/drawing/2014/main" id="{1DD47C57-1623-4442-A108-24D8618681EF}"/>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B15F5F17-EFA8-4D44-B7C1-FB1D8AB7A6A0}"/>
              </a:ext>
            </a:extLst>
          </p:cNvPr>
          <p:cNvGrpSpPr>
            <a:grpSpLocks noChangeAspect="1"/>
          </p:cNvGrpSpPr>
          <p:nvPr/>
        </p:nvGrpSpPr>
        <p:grpSpPr>
          <a:xfrm>
            <a:off x="8891723" y="4992232"/>
            <a:ext cx="350654" cy="302239"/>
            <a:chOff x="9192685" y="1928657"/>
            <a:chExt cx="644698" cy="555680"/>
          </a:xfrm>
        </p:grpSpPr>
        <p:sp>
          <p:nvSpPr>
            <p:cNvPr id="55" name="Star: 4 Points 8">
              <a:extLst>
                <a:ext uri="{FF2B5EF4-FFF2-40B4-BE49-F238E27FC236}">
                  <a16:creationId xmlns:a16="http://schemas.microsoft.com/office/drawing/2014/main" id="{1D88D969-8C9B-4C7A-A99D-C84DE73227C9}"/>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6" name="Star: 4 Points 8">
              <a:extLst>
                <a:ext uri="{FF2B5EF4-FFF2-40B4-BE49-F238E27FC236}">
                  <a16:creationId xmlns:a16="http://schemas.microsoft.com/office/drawing/2014/main" id="{E221A91D-AB30-4D15-8493-ED997492D2B1}"/>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7" name="Oval 56">
              <a:extLst>
                <a:ext uri="{FF2B5EF4-FFF2-40B4-BE49-F238E27FC236}">
                  <a16:creationId xmlns:a16="http://schemas.microsoft.com/office/drawing/2014/main" id="{727648C5-28CF-4108-917A-BECB977D6EC8}"/>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9">
              <a:extLst>
                <a:ext uri="{FF2B5EF4-FFF2-40B4-BE49-F238E27FC236}">
                  <a16:creationId xmlns:a16="http://schemas.microsoft.com/office/drawing/2014/main" id="{8FD47842-1A0B-4588-9C51-08B3DA8B8A8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63" name="Cylinder 513">
            <a:extLst>
              <a:ext uri="{FF2B5EF4-FFF2-40B4-BE49-F238E27FC236}">
                <a16:creationId xmlns:a16="http://schemas.microsoft.com/office/drawing/2014/main" id="{9D385C66-8364-4545-BE93-C236C966F4EE}"/>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66" name="Straight Arrow Connector 65">
            <a:extLst>
              <a:ext uri="{FF2B5EF4-FFF2-40B4-BE49-F238E27FC236}">
                <a16:creationId xmlns:a16="http://schemas.microsoft.com/office/drawing/2014/main" id="{E32CA5C2-60C0-49C5-8B3D-3039E0B13067}"/>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a:extLst>
              <a:ext uri="{FF2B5EF4-FFF2-40B4-BE49-F238E27FC236}">
                <a16:creationId xmlns:a16="http://schemas.microsoft.com/office/drawing/2014/main" id="{E5D9F6F9-E699-4C93-88C9-3987731FA78C}"/>
              </a:ext>
            </a:extLst>
          </p:cNvPr>
          <p:cNvGrpSpPr/>
          <p:nvPr/>
        </p:nvGrpSpPr>
        <p:grpSpPr>
          <a:xfrm>
            <a:off x="10062703" y="3245507"/>
            <a:ext cx="402639" cy="361217"/>
            <a:chOff x="1275510" y="6072184"/>
            <a:chExt cx="508602" cy="456278"/>
          </a:xfrm>
        </p:grpSpPr>
        <p:grpSp>
          <p:nvGrpSpPr>
            <p:cNvPr id="34" name="Group 33">
              <a:extLst>
                <a:ext uri="{FF2B5EF4-FFF2-40B4-BE49-F238E27FC236}">
                  <a16:creationId xmlns:a16="http://schemas.microsoft.com/office/drawing/2014/main" id="{F67FD663-B113-49B1-A1E2-EFE5E2B43FB4}"/>
                </a:ext>
              </a:extLst>
            </p:cNvPr>
            <p:cNvGrpSpPr/>
            <p:nvPr/>
          </p:nvGrpSpPr>
          <p:grpSpPr>
            <a:xfrm>
              <a:off x="1275510" y="6224570"/>
              <a:ext cx="508602" cy="151498"/>
              <a:chOff x="551886" y="4945335"/>
              <a:chExt cx="508602" cy="151498"/>
            </a:xfrm>
          </p:grpSpPr>
          <p:sp>
            <p:nvSpPr>
              <p:cNvPr id="43" name="Rectangle 42">
                <a:extLst>
                  <a:ext uri="{FF2B5EF4-FFF2-40B4-BE49-F238E27FC236}">
                    <a16:creationId xmlns:a16="http://schemas.microsoft.com/office/drawing/2014/main" id="{BABBE927-E41A-4987-B0B1-F2BE05DD4CA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4" name="Oval 43">
                <a:extLst>
                  <a:ext uri="{FF2B5EF4-FFF2-40B4-BE49-F238E27FC236}">
                    <a16:creationId xmlns:a16="http://schemas.microsoft.com/office/drawing/2014/main" id="{DCB8F294-8196-45BC-A1CC-7E8223BB51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01D40131-6F1D-4C11-8A8F-F13F92BD6F7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9772A5F2-8C57-4FAB-99C4-43013EAF9BFE}"/>
                </a:ext>
              </a:extLst>
            </p:cNvPr>
            <p:cNvGrpSpPr/>
            <p:nvPr/>
          </p:nvGrpSpPr>
          <p:grpSpPr>
            <a:xfrm>
              <a:off x="1275510" y="6376964"/>
              <a:ext cx="508602" cy="151498"/>
              <a:chOff x="551886" y="4945335"/>
              <a:chExt cx="508602" cy="151498"/>
            </a:xfrm>
          </p:grpSpPr>
          <p:sp>
            <p:nvSpPr>
              <p:cNvPr id="40" name="Rectangle 39">
                <a:extLst>
                  <a:ext uri="{FF2B5EF4-FFF2-40B4-BE49-F238E27FC236}">
                    <a16:creationId xmlns:a16="http://schemas.microsoft.com/office/drawing/2014/main" id="{BBBDADDA-6C46-4CD6-BCEE-9EB05F8D6FE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1" name="Oval 40">
                <a:extLst>
                  <a:ext uri="{FF2B5EF4-FFF2-40B4-BE49-F238E27FC236}">
                    <a16:creationId xmlns:a16="http://schemas.microsoft.com/office/drawing/2014/main" id="{8BF08077-AC7C-421A-B0CD-F2A2CB6996C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D84D8344-61B6-4F95-9FD5-3CC003B45C4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C668C89A-BB7B-481A-A3C8-E24FF1D28B7D}"/>
                </a:ext>
              </a:extLst>
            </p:cNvPr>
            <p:cNvGrpSpPr/>
            <p:nvPr/>
          </p:nvGrpSpPr>
          <p:grpSpPr>
            <a:xfrm>
              <a:off x="1275510" y="6072184"/>
              <a:ext cx="508602" cy="151498"/>
              <a:chOff x="551886" y="4945335"/>
              <a:chExt cx="508602" cy="151498"/>
            </a:xfrm>
          </p:grpSpPr>
          <p:sp>
            <p:nvSpPr>
              <p:cNvPr id="37" name="Rectangle 36">
                <a:extLst>
                  <a:ext uri="{FF2B5EF4-FFF2-40B4-BE49-F238E27FC236}">
                    <a16:creationId xmlns:a16="http://schemas.microsoft.com/office/drawing/2014/main" id="{E9D84F24-632C-4436-9785-596BA6361E6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8" name="Oval 37">
                <a:extLst>
                  <a:ext uri="{FF2B5EF4-FFF2-40B4-BE49-F238E27FC236}">
                    <a16:creationId xmlns:a16="http://schemas.microsoft.com/office/drawing/2014/main" id="{0984E382-BB14-4C7C-802E-83CD37A192B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EC8E4295-E746-41FC-BFF2-9CD3D9CA090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6" name="Group 45">
            <a:extLst>
              <a:ext uri="{FF2B5EF4-FFF2-40B4-BE49-F238E27FC236}">
                <a16:creationId xmlns:a16="http://schemas.microsoft.com/office/drawing/2014/main" id="{5DDFA600-E6D9-4076-894D-3403CDE100E5}"/>
              </a:ext>
            </a:extLst>
          </p:cNvPr>
          <p:cNvGrpSpPr/>
          <p:nvPr/>
        </p:nvGrpSpPr>
        <p:grpSpPr>
          <a:xfrm>
            <a:off x="10059235" y="4171297"/>
            <a:ext cx="402639" cy="361217"/>
            <a:chOff x="1275510" y="6072184"/>
            <a:chExt cx="508602" cy="456278"/>
          </a:xfrm>
        </p:grpSpPr>
        <p:grpSp>
          <p:nvGrpSpPr>
            <p:cNvPr id="47" name="Group 46">
              <a:extLst>
                <a:ext uri="{FF2B5EF4-FFF2-40B4-BE49-F238E27FC236}">
                  <a16:creationId xmlns:a16="http://schemas.microsoft.com/office/drawing/2014/main" id="{AAF78699-7622-40F5-9B76-DDA44D75D044}"/>
                </a:ext>
              </a:extLst>
            </p:cNvPr>
            <p:cNvGrpSpPr/>
            <p:nvPr/>
          </p:nvGrpSpPr>
          <p:grpSpPr>
            <a:xfrm>
              <a:off x="1275510" y="6224570"/>
              <a:ext cx="508602" cy="151498"/>
              <a:chOff x="551886" y="4945335"/>
              <a:chExt cx="508602" cy="151498"/>
            </a:xfrm>
          </p:grpSpPr>
          <p:sp>
            <p:nvSpPr>
              <p:cNvPr id="85" name="Rectangle 84">
                <a:extLst>
                  <a:ext uri="{FF2B5EF4-FFF2-40B4-BE49-F238E27FC236}">
                    <a16:creationId xmlns:a16="http://schemas.microsoft.com/office/drawing/2014/main" id="{79477406-3FE2-4BB4-ACCC-63F86BC546D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F50BA691-F44F-4A4F-8FAD-97AEE8D1687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8613E1D7-A5BD-428D-BCA3-D0DE3124E94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5C28CFA6-182D-4A98-B028-07755512A64F}"/>
                </a:ext>
              </a:extLst>
            </p:cNvPr>
            <p:cNvGrpSpPr/>
            <p:nvPr/>
          </p:nvGrpSpPr>
          <p:grpSpPr>
            <a:xfrm>
              <a:off x="1275510" y="6376964"/>
              <a:ext cx="508602" cy="151498"/>
              <a:chOff x="551886" y="4945335"/>
              <a:chExt cx="508602" cy="151498"/>
            </a:xfrm>
          </p:grpSpPr>
          <p:sp>
            <p:nvSpPr>
              <p:cNvPr id="82" name="Rectangle 81">
                <a:extLst>
                  <a:ext uri="{FF2B5EF4-FFF2-40B4-BE49-F238E27FC236}">
                    <a16:creationId xmlns:a16="http://schemas.microsoft.com/office/drawing/2014/main" id="{D3C86775-18F5-4196-BC4F-33FAF4D18F6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id="{A7310EC6-DD0F-48C7-AC3E-107115D053A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DF127CF6-937F-411A-BDB2-818521CE267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F73FCC34-FDC9-4DCF-80C8-1BCD4F51BD20}"/>
                </a:ext>
              </a:extLst>
            </p:cNvPr>
            <p:cNvGrpSpPr/>
            <p:nvPr/>
          </p:nvGrpSpPr>
          <p:grpSpPr>
            <a:xfrm>
              <a:off x="1275510" y="6072184"/>
              <a:ext cx="508602" cy="151498"/>
              <a:chOff x="551886" y="4945335"/>
              <a:chExt cx="508602" cy="151498"/>
            </a:xfrm>
          </p:grpSpPr>
          <p:sp>
            <p:nvSpPr>
              <p:cNvPr id="50" name="Rectangle 49">
                <a:extLst>
                  <a:ext uri="{FF2B5EF4-FFF2-40B4-BE49-F238E27FC236}">
                    <a16:creationId xmlns:a16="http://schemas.microsoft.com/office/drawing/2014/main" id="{2CB46217-9B9E-4063-83AA-5551D933353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id="{490713EC-37B4-4665-A836-FF58D00C4B1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id="{C4C8FD20-9A74-4CBA-A8B5-C5F682FC3C0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4BC3EED6-67FD-4BBD-862C-46B2704B4A80}"/>
              </a:ext>
            </a:extLst>
          </p:cNvPr>
          <p:cNvGrpSpPr/>
          <p:nvPr/>
        </p:nvGrpSpPr>
        <p:grpSpPr>
          <a:xfrm>
            <a:off x="10068572" y="2208455"/>
            <a:ext cx="402639" cy="361217"/>
            <a:chOff x="1275510" y="6072184"/>
            <a:chExt cx="508602" cy="456278"/>
          </a:xfrm>
        </p:grpSpPr>
        <p:grpSp>
          <p:nvGrpSpPr>
            <p:cNvPr id="89" name="Group 88">
              <a:extLst>
                <a:ext uri="{FF2B5EF4-FFF2-40B4-BE49-F238E27FC236}">
                  <a16:creationId xmlns:a16="http://schemas.microsoft.com/office/drawing/2014/main" id="{2DEDE68F-096F-4FD5-81C2-BC6019A10AC7}"/>
                </a:ext>
              </a:extLst>
            </p:cNvPr>
            <p:cNvGrpSpPr/>
            <p:nvPr/>
          </p:nvGrpSpPr>
          <p:grpSpPr>
            <a:xfrm>
              <a:off x="1275510" y="6224570"/>
              <a:ext cx="508602" cy="151498"/>
              <a:chOff x="551886" y="4945335"/>
              <a:chExt cx="508602" cy="151498"/>
            </a:xfrm>
          </p:grpSpPr>
          <p:sp>
            <p:nvSpPr>
              <p:cNvPr id="98" name="Rectangle 97">
                <a:extLst>
                  <a:ext uri="{FF2B5EF4-FFF2-40B4-BE49-F238E27FC236}">
                    <a16:creationId xmlns:a16="http://schemas.microsoft.com/office/drawing/2014/main" id="{CED03015-B29F-4665-BE24-4B15AA227F2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9" name="Oval 98">
                <a:extLst>
                  <a:ext uri="{FF2B5EF4-FFF2-40B4-BE49-F238E27FC236}">
                    <a16:creationId xmlns:a16="http://schemas.microsoft.com/office/drawing/2014/main" id="{B40B8A56-2FBD-4F36-8CC8-39DF3497F0C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8082E762-933D-471B-AE0E-FB57C7D6874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DDAF3ECA-7713-4775-A688-72079458DD0B}"/>
                </a:ext>
              </a:extLst>
            </p:cNvPr>
            <p:cNvGrpSpPr/>
            <p:nvPr/>
          </p:nvGrpSpPr>
          <p:grpSpPr>
            <a:xfrm>
              <a:off x="1275510" y="6376964"/>
              <a:ext cx="508602" cy="151498"/>
              <a:chOff x="551886" y="4945335"/>
              <a:chExt cx="508602" cy="151498"/>
            </a:xfrm>
          </p:grpSpPr>
          <p:sp>
            <p:nvSpPr>
              <p:cNvPr id="95" name="Rectangle 94">
                <a:extLst>
                  <a:ext uri="{FF2B5EF4-FFF2-40B4-BE49-F238E27FC236}">
                    <a16:creationId xmlns:a16="http://schemas.microsoft.com/office/drawing/2014/main" id="{688DFC56-F5B1-4C6F-A276-47A1E825A8E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8F211C25-E17E-4873-A983-199B09C5C64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86DE5985-2A7B-439B-9AF3-4436653D651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CBC5D1B-2E84-45B1-B074-F637D659EADB}"/>
                </a:ext>
              </a:extLst>
            </p:cNvPr>
            <p:cNvGrpSpPr/>
            <p:nvPr/>
          </p:nvGrpSpPr>
          <p:grpSpPr>
            <a:xfrm>
              <a:off x="1275510" y="6072184"/>
              <a:ext cx="508602" cy="151498"/>
              <a:chOff x="551886" y="4945335"/>
              <a:chExt cx="508602" cy="151498"/>
            </a:xfrm>
          </p:grpSpPr>
          <p:sp>
            <p:nvSpPr>
              <p:cNvPr id="92" name="Rectangle 91">
                <a:extLst>
                  <a:ext uri="{FF2B5EF4-FFF2-40B4-BE49-F238E27FC236}">
                    <a16:creationId xmlns:a16="http://schemas.microsoft.com/office/drawing/2014/main" id="{DA1BD570-3F56-4655-AD78-113DC62EC17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B83FDAA5-9071-4CAD-AE44-37772ABF2CD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26C84037-AA32-4253-B324-EBE674CCA02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2" name="Group 101">
            <a:extLst>
              <a:ext uri="{FF2B5EF4-FFF2-40B4-BE49-F238E27FC236}">
                <a16:creationId xmlns:a16="http://schemas.microsoft.com/office/drawing/2014/main" id="{73F1E618-ED79-4E08-8167-536012D1D89F}"/>
              </a:ext>
            </a:extLst>
          </p:cNvPr>
          <p:cNvGrpSpPr/>
          <p:nvPr/>
        </p:nvGrpSpPr>
        <p:grpSpPr>
          <a:xfrm>
            <a:off x="7110192" y="3221771"/>
            <a:ext cx="549222" cy="424360"/>
            <a:chOff x="7203621" y="2226683"/>
            <a:chExt cx="482317" cy="372664"/>
          </a:xfrm>
        </p:grpSpPr>
        <p:grpSp>
          <p:nvGrpSpPr>
            <p:cNvPr id="105" name="Group 104">
              <a:extLst>
                <a:ext uri="{FF2B5EF4-FFF2-40B4-BE49-F238E27FC236}">
                  <a16:creationId xmlns:a16="http://schemas.microsoft.com/office/drawing/2014/main" id="{C97D68C7-6B01-4D87-A18E-1A35E0C50FE9}"/>
                </a:ext>
              </a:extLst>
            </p:cNvPr>
            <p:cNvGrpSpPr/>
            <p:nvPr/>
          </p:nvGrpSpPr>
          <p:grpSpPr>
            <a:xfrm>
              <a:off x="7203621" y="2226683"/>
              <a:ext cx="482317" cy="372664"/>
              <a:chOff x="2107244" y="1575258"/>
              <a:chExt cx="310993" cy="343365"/>
            </a:xfrm>
            <a:noFill/>
          </p:grpSpPr>
          <p:sp>
            <p:nvSpPr>
              <p:cNvPr id="110" name="Rectangle 9">
                <a:extLst>
                  <a:ext uri="{FF2B5EF4-FFF2-40B4-BE49-F238E27FC236}">
                    <a16:creationId xmlns:a16="http://schemas.microsoft.com/office/drawing/2014/main" id="{384C8EB1-2B62-4E4C-BFA5-B25DD08DB427}"/>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11" name="Line 10">
                <a:extLst>
                  <a:ext uri="{FF2B5EF4-FFF2-40B4-BE49-F238E27FC236}">
                    <a16:creationId xmlns:a16="http://schemas.microsoft.com/office/drawing/2014/main" id="{BD1F9008-30ED-46DC-AD78-070EB8A526C4}"/>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106" name="Group 105">
              <a:extLst>
                <a:ext uri="{FF2B5EF4-FFF2-40B4-BE49-F238E27FC236}">
                  <a16:creationId xmlns:a16="http://schemas.microsoft.com/office/drawing/2014/main" id="{E5E947FC-93BB-4A3A-A404-D5AD0346416C}"/>
                </a:ext>
              </a:extLst>
            </p:cNvPr>
            <p:cNvGrpSpPr/>
            <p:nvPr/>
          </p:nvGrpSpPr>
          <p:grpSpPr>
            <a:xfrm>
              <a:off x="7543900" y="2252646"/>
              <a:ext cx="103855" cy="25964"/>
              <a:chOff x="2287367" y="1599181"/>
              <a:chExt cx="95690" cy="23923"/>
            </a:xfrm>
            <a:noFill/>
          </p:grpSpPr>
          <p:sp>
            <p:nvSpPr>
              <p:cNvPr id="107" name="Oval 11">
                <a:extLst>
                  <a:ext uri="{FF2B5EF4-FFF2-40B4-BE49-F238E27FC236}">
                    <a16:creationId xmlns:a16="http://schemas.microsoft.com/office/drawing/2014/main" id="{CF4CC08C-0529-4AB6-83BD-85AC8316C0CB}"/>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08" name="Oval 12">
                <a:extLst>
                  <a:ext uri="{FF2B5EF4-FFF2-40B4-BE49-F238E27FC236}">
                    <a16:creationId xmlns:a16="http://schemas.microsoft.com/office/drawing/2014/main" id="{36935FAC-CB42-497B-AD47-3021E285227D}"/>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09" name="Oval 13">
                <a:extLst>
                  <a:ext uri="{FF2B5EF4-FFF2-40B4-BE49-F238E27FC236}">
                    <a16:creationId xmlns:a16="http://schemas.microsoft.com/office/drawing/2014/main" id="{D5D839E5-8BA5-4B88-BEC7-D28654D6172F}"/>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4" name="Left Brace 3">
            <a:extLst>
              <a:ext uri="{FF2B5EF4-FFF2-40B4-BE49-F238E27FC236}">
                <a16:creationId xmlns:a16="http://schemas.microsoft.com/office/drawing/2014/main" id="{2A42A844-24B3-4120-8C37-7AC7E0DFB952}"/>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60">
            <a:extLst>
              <a:ext uri="{FF2B5EF4-FFF2-40B4-BE49-F238E27FC236}">
                <a16:creationId xmlns:a16="http://schemas.microsoft.com/office/drawing/2014/main" id="{4D5CD279-44D2-4682-9AB4-0DA8BCC7EBB8}"/>
              </a:ext>
            </a:extLst>
          </p:cNvPr>
          <p:cNvPicPr>
            <a:picLocks noChangeAspect="1"/>
          </p:cNvPicPr>
          <p:nvPr/>
        </p:nvPicPr>
        <p:blipFill>
          <a:blip r:embed="rId3"/>
          <a:stretch>
            <a:fillRect/>
          </a:stretch>
        </p:blipFill>
        <p:spPr>
          <a:xfrm>
            <a:off x="449702" y="3993424"/>
            <a:ext cx="4788503" cy="2574212"/>
          </a:xfrm>
          <a:prstGeom prst="rect">
            <a:avLst/>
          </a:prstGeom>
        </p:spPr>
      </p:pic>
    </p:spTree>
    <p:extLst>
      <p:ext uri="{BB962C8B-B14F-4D97-AF65-F5344CB8AC3E}">
        <p14:creationId xmlns:p14="http://schemas.microsoft.com/office/powerpoint/2010/main" val="253133966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Query Fan-Out</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1"/>
          </p:nvPr>
        </p:nvSpPr>
        <p:spPr>
          <a:xfrm>
            <a:off x="269874" y="1584156"/>
            <a:ext cx="5934746" cy="1723549"/>
          </a:xfrm>
        </p:spPr>
        <p:txBody>
          <a:bodyPr>
            <a:normAutofit/>
          </a:bodyPr>
          <a:lstStyle/>
          <a:p>
            <a:pPr lvl="0"/>
            <a:r>
              <a:rPr lang="en-US" sz="1600" dirty="0">
                <a:solidFill>
                  <a:schemeClr val="tx1"/>
                </a:solidFill>
              </a:rPr>
              <a:t>Concurrency And Fan-out Queries</a:t>
            </a:r>
          </a:p>
          <a:p>
            <a:r>
              <a:rPr lang="en-US" sz="1600" dirty="0">
                <a:solidFill>
                  <a:srgbClr val="505050"/>
                </a:solidFill>
              </a:rPr>
              <a:t>&gt;10,000</a:t>
            </a:r>
            <a:r>
              <a:rPr lang="en-US" sz="1600" b="0" dirty="0">
                <a:solidFill>
                  <a:srgbClr val="505050"/>
                </a:solidFill>
              </a:rPr>
              <a:t> fan-out queries in a second can leave all partitions hot</a:t>
            </a:r>
          </a:p>
          <a:p>
            <a:r>
              <a:rPr lang="en-US" sz="1600" dirty="0"/>
              <a:t>Example: </a:t>
            </a:r>
            <a:r>
              <a:rPr lang="en-US" sz="1600" b="0" dirty="0">
                <a:solidFill>
                  <a:srgbClr val="505050"/>
                </a:solidFill>
              </a:rPr>
              <a:t>Query on a vehicle database, partitioned by model name, where the query is filtering by year without </a:t>
            </a:r>
            <a:r>
              <a:rPr lang="en-US" sz="1600" dirty="0">
                <a:solidFill>
                  <a:srgbClr val="505050"/>
                </a:solidFill>
              </a:rPr>
              <a:t>filtering to only include relevant partitions</a:t>
            </a:r>
            <a:r>
              <a:rPr lang="en-US" sz="1600" b="0" dirty="0">
                <a:solidFill>
                  <a:srgbClr val="505050"/>
                </a:solidFill>
              </a:rPr>
              <a:t>.</a:t>
            </a:r>
          </a:p>
        </p:txBody>
      </p:sp>
      <p:sp>
        <p:nvSpPr>
          <p:cNvPr id="3" name="TextBox 2">
            <a:extLst>
              <a:ext uri="{FF2B5EF4-FFF2-40B4-BE49-F238E27FC236}">
                <a16:creationId xmlns:a16="http://schemas.microsoft.com/office/drawing/2014/main" id="{5B452970-46BD-4E5B-BBC0-D8D35D275AA9}"/>
              </a:ext>
            </a:extLst>
          </p:cNvPr>
          <p:cNvSpPr txBox="1"/>
          <p:nvPr/>
        </p:nvSpPr>
        <p:spPr>
          <a:xfrm>
            <a:off x="269874" y="3558430"/>
            <a:ext cx="57546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WHERE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“2015”</a:t>
            </a:r>
          </a:p>
        </p:txBody>
      </p:sp>
      <p:sp>
        <p:nvSpPr>
          <p:cNvPr id="34" name="TextBox 33">
            <a:extLst>
              <a:ext uri="{FF2B5EF4-FFF2-40B4-BE49-F238E27FC236}">
                <a16:creationId xmlns:a16="http://schemas.microsoft.com/office/drawing/2014/main" id="{059202B7-60E1-4766-A252-1EC0C97D3079}"/>
              </a:ext>
            </a:extLst>
          </p:cNvPr>
          <p:cNvSpPr txBox="1"/>
          <p:nvPr/>
        </p:nvSpPr>
        <p:spPr>
          <a:xfrm>
            <a:off x="269874" y="4998949"/>
            <a:ext cx="57546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WHERE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“2016”</a:t>
            </a:r>
          </a:p>
        </p:txBody>
      </p:sp>
      <p:cxnSp>
        <p:nvCxnSpPr>
          <p:cNvPr id="36" name="Straight Arrow Connector 35">
            <a:extLst>
              <a:ext uri="{FF2B5EF4-FFF2-40B4-BE49-F238E27FC236}">
                <a16:creationId xmlns:a16="http://schemas.microsoft.com/office/drawing/2014/main" id="{8E0954A9-A06F-42EB-AD19-0E93BB513180}"/>
              </a:ext>
            </a:extLst>
          </p:cNvPr>
          <p:cNvCxnSpPr>
            <a:stCxn id="3" idx="2"/>
            <a:endCxn id="34" idx="0"/>
          </p:cNvCxnSpPr>
          <p:nvPr/>
        </p:nvCxnSpPr>
        <p:spPr>
          <a:xfrm>
            <a:off x="3147216" y="4047795"/>
            <a:ext cx="0" cy="95115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6A1F868-850C-42EB-92F7-6339DEFF75AE}"/>
              </a:ext>
            </a:extLst>
          </p:cNvPr>
          <p:cNvSpPr txBox="1"/>
          <p:nvPr/>
        </p:nvSpPr>
        <p:spPr>
          <a:xfrm>
            <a:off x="2315815" y="4371022"/>
            <a:ext cx="1662802" cy="304699"/>
          </a:xfrm>
          <a:prstGeom prst="rect">
            <a:avLst/>
          </a:prstGeom>
          <a:solidFill>
            <a:srgbClr val="F3F3F3"/>
          </a:solidFill>
        </p:spPr>
        <p:txBody>
          <a:bodyPr wrap="square" lIns="0" tIns="0" rIns="0" bIns="0"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&gt;10,000 more queries</a:t>
            </a:r>
            <a:br>
              <a:rPr lang="en-US" sz="1100" dirty="0">
                <a:gradFill>
                  <a:gsLst>
                    <a:gs pos="2917">
                      <a:schemeClr val="tx1"/>
                    </a:gs>
                    <a:gs pos="30000">
                      <a:schemeClr val="tx1"/>
                    </a:gs>
                  </a:gsLst>
                  <a:lin ang="5400000" scaled="0"/>
                </a:gradFill>
                <a:latin typeface="Arial" panose="020B0604020202020204" pitchFamily="34" charset="0"/>
              </a:rPr>
            </a:br>
            <a:r>
              <a:rPr lang="en-US" sz="1100" dirty="0">
                <a:gradFill>
                  <a:gsLst>
                    <a:gs pos="2917">
                      <a:schemeClr val="tx1"/>
                    </a:gs>
                    <a:gs pos="30000">
                      <a:schemeClr val="tx1"/>
                    </a:gs>
                  </a:gsLst>
                  <a:lin ang="5400000" scaled="0"/>
                </a:gradFill>
                <a:latin typeface="Arial" panose="020B0604020202020204" pitchFamily="34" charset="0"/>
              </a:rPr>
              <a:t>per second</a:t>
            </a:r>
          </a:p>
        </p:txBody>
      </p:sp>
      <p:sp>
        <p:nvSpPr>
          <p:cNvPr id="38" name="speech_2">
            <a:extLst>
              <a:ext uri="{FF2B5EF4-FFF2-40B4-BE49-F238E27FC236}">
                <a16:creationId xmlns:a16="http://schemas.microsoft.com/office/drawing/2014/main" id="{5346BCDA-1A1F-41B0-A8C5-9B3F77C46948}"/>
              </a:ext>
            </a:extLst>
          </p:cNvPr>
          <p:cNvSpPr>
            <a:spLocks noChangeAspect="1" noEditPoints="1"/>
          </p:cNvSpPr>
          <p:nvPr/>
        </p:nvSpPr>
        <p:spPr bwMode="auto">
          <a:xfrm rot="5400000" flipH="1">
            <a:off x="10434610" y="2057232"/>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pPr algn="ctr"/>
            <a:r>
              <a:rPr lang="en-US" sz="1200">
                <a:gradFill>
                  <a:gsLst>
                    <a:gs pos="0">
                      <a:srgbClr val="505050"/>
                    </a:gs>
                    <a:gs pos="100000">
                      <a:srgbClr val="505050"/>
                    </a:gs>
                  </a:gsLst>
                </a:gradFill>
              </a:rPr>
              <a:t>10,000 queries per second checking this partition</a:t>
            </a:r>
          </a:p>
        </p:txBody>
      </p:sp>
      <p:sp>
        <p:nvSpPr>
          <p:cNvPr id="39" name="speech_2">
            <a:extLst>
              <a:ext uri="{FF2B5EF4-FFF2-40B4-BE49-F238E27FC236}">
                <a16:creationId xmlns:a16="http://schemas.microsoft.com/office/drawing/2014/main" id="{97F33775-5245-47E2-83BF-62AA3FF92CA8}"/>
              </a:ext>
            </a:extLst>
          </p:cNvPr>
          <p:cNvSpPr>
            <a:spLocks noChangeAspect="1" noEditPoints="1"/>
          </p:cNvSpPr>
          <p:nvPr/>
        </p:nvSpPr>
        <p:spPr bwMode="auto">
          <a:xfrm rot="5400000" flipH="1">
            <a:off x="10434610" y="3291888"/>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pPr algn="ctr"/>
            <a:r>
              <a:rPr lang="en-US" sz="1200">
                <a:gradFill>
                  <a:gsLst>
                    <a:gs pos="0">
                      <a:srgbClr val="505050"/>
                    </a:gs>
                    <a:gs pos="100000">
                      <a:srgbClr val="505050"/>
                    </a:gs>
                  </a:gsLst>
                </a:gradFill>
              </a:rPr>
              <a:t>10,000 queries per second checking this partition</a:t>
            </a:r>
          </a:p>
        </p:txBody>
      </p:sp>
      <p:sp>
        <p:nvSpPr>
          <p:cNvPr id="40" name="speech_2">
            <a:extLst>
              <a:ext uri="{FF2B5EF4-FFF2-40B4-BE49-F238E27FC236}">
                <a16:creationId xmlns:a16="http://schemas.microsoft.com/office/drawing/2014/main" id="{870F1FE2-E304-4A4F-BA4E-8611D0F53F2A}"/>
              </a:ext>
            </a:extLst>
          </p:cNvPr>
          <p:cNvSpPr>
            <a:spLocks noChangeAspect="1" noEditPoints="1"/>
          </p:cNvSpPr>
          <p:nvPr/>
        </p:nvSpPr>
        <p:spPr bwMode="auto">
          <a:xfrm rot="5400000" flipH="1">
            <a:off x="10434610" y="4526544"/>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pPr algn="ctr"/>
            <a:r>
              <a:rPr lang="en-US" sz="1200">
                <a:gradFill>
                  <a:gsLst>
                    <a:gs pos="0">
                      <a:srgbClr val="505050"/>
                    </a:gs>
                    <a:gs pos="100000">
                      <a:srgbClr val="505050"/>
                    </a:gs>
                  </a:gsLst>
                </a:gradFill>
              </a:rPr>
              <a:t>10,000 queries per second checking this partition</a:t>
            </a:r>
          </a:p>
        </p:txBody>
      </p:sp>
      <p:sp>
        <p:nvSpPr>
          <p:cNvPr id="41" name="Speech Bubble: Rectangle with Corners Rounded 40">
            <a:extLst>
              <a:ext uri="{FF2B5EF4-FFF2-40B4-BE49-F238E27FC236}">
                <a16:creationId xmlns:a16="http://schemas.microsoft.com/office/drawing/2014/main" id="{E7AB4FF2-53AC-4A8A-857A-208741F618CA}"/>
              </a:ext>
            </a:extLst>
          </p:cNvPr>
          <p:cNvSpPr/>
          <p:nvPr/>
        </p:nvSpPr>
        <p:spPr bwMode="auto">
          <a:xfrm>
            <a:off x="8396746" y="1531329"/>
            <a:ext cx="1312143" cy="797209"/>
          </a:xfrm>
          <a:prstGeom prst="wedgeRoundRectCallou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Arial" panose="020B0604020202020204" pitchFamily="34" charset="0"/>
              </a:rPr>
              <a:t>All partitions are likely hot</a:t>
            </a:r>
          </a:p>
        </p:txBody>
      </p:sp>
      <p:grpSp>
        <p:nvGrpSpPr>
          <p:cNvPr id="106" name="Group 105">
            <a:extLst>
              <a:ext uri="{FF2B5EF4-FFF2-40B4-BE49-F238E27FC236}">
                <a16:creationId xmlns:a16="http://schemas.microsoft.com/office/drawing/2014/main" id="{D2DCDA0D-A87D-4CD1-AA48-761B9CBD05A8}"/>
              </a:ext>
            </a:extLst>
          </p:cNvPr>
          <p:cNvGrpSpPr/>
          <p:nvPr/>
        </p:nvGrpSpPr>
        <p:grpSpPr>
          <a:xfrm>
            <a:off x="6514538" y="2487978"/>
            <a:ext cx="3744037" cy="4000748"/>
            <a:chOff x="6514538" y="2487978"/>
            <a:chExt cx="3744037" cy="4000748"/>
          </a:xfrm>
        </p:grpSpPr>
        <p:sp>
          <p:nvSpPr>
            <p:cNvPr id="45" name="Rectangle 44">
              <a:extLst>
                <a:ext uri="{FF2B5EF4-FFF2-40B4-BE49-F238E27FC236}">
                  <a16:creationId xmlns:a16="http://schemas.microsoft.com/office/drawing/2014/main" id="{BC7415DC-86D4-4701-BC00-D16E202959E8}"/>
                </a:ext>
              </a:extLst>
            </p:cNvPr>
            <p:cNvSpPr/>
            <p:nvPr/>
          </p:nvSpPr>
          <p:spPr bwMode="auto">
            <a:xfrm>
              <a:off x="8052885" y="2487978"/>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559972F2-7F29-4272-8931-997B62725673}"/>
                </a:ext>
              </a:extLst>
            </p:cNvPr>
            <p:cNvGrpSpPr>
              <a:grpSpLocks noChangeAspect="1"/>
            </p:cNvGrpSpPr>
            <p:nvPr/>
          </p:nvGrpSpPr>
          <p:grpSpPr>
            <a:xfrm>
              <a:off x="8296069" y="6051584"/>
              <a:ext cx="350654" cy="302239"/>
              <a:chOff x="9192685" y="1928657"/>
              <a:chExt cx="644698" cy="555680"/>
            </a:xfrm>
          </p:grpSpPr>
          <p:sp>
            <p:nvSpPr>
              <p:cNvPr id="47" name="Star: 4 Points 8">
                <a:extLst>
                  <a:ext uri="{FF2B5EF4-FFF2-40B4-BE49-F238E27FC236}">
                    <a16:creationId xmlns:a16="http://schemas.microsoft.com/office/drawing/2014/main" id="{B452449E-0DAF-4030-A73D-9E8224633A2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8" name="Star: 4 Points 8">
                <a:extLst>
                  <a:ext uri="{FF2B5EF4-FFF2-40B4-BE49-F238E27FC236}">
                    <a16:creationId xmlns:a16="http://schemas.microsoft.com/office/drawing/2014/main" id="{0EB86539-F483-4DAC-8FAA-8F7472724997}"/>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9" name="Oval 48">
                <a:extLst>
                  <a:ext uri="{FF2B5EF4-FFF2-40B4-BE49-F238E27FC236}">
                    <a16:creationId xmlns:a16="http://schemas.microsoft.com/office/drawing/2014/main" id="{238779C3-6E84-4291-A5B0-3DDBB0E57F5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0" name="Oval 9">
                <a:extLst>
                  <a:ext uri="{FF2B5EF4-FFF2-40B4-BE49-F238E27FC236}">
                    <a16:creationId xmlns:a16="http://schemas.microsoft.com/office/drawing/2014/main" id="{0CFB6EF4-D50D-4C7C-BEEA-486D1D5A7C60}"/>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51" name="Cylinder 513">
              <a:extLst>
                <a:ext uri="{FF2B5EF4-FFF2-40B4-BE49-F238E27FC236}">
                  <a16:creationId xmlns:a16="http://schemas.microsoft.com/office/drawing/2014/main" id="{37433D90-4303-4836-807A-83F61B8EF751}"/>
                </a:ext>
              </a:extLst>
            </p:cNvPr>
            <p:cNvSpPr/>
            <p:nvPr/>
          </p:nvSpPr>
          <p:spPr bwMode="auto">
            <a:xfrm>
              <a:off x="8139249" y="4210026"/>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52" name="Straight Arrow Connector 51">
              <a:extLst>
                <a:ext uri="{FF2B5EF4-FFF2-40B4-BE49-F238E27FC236}">
                  <a16:creationId xmlns:a16="http://schemas.microsoft.com/office/drawing/2014/main" id="{17D6E443-D37C-4087-B288-53E294DCF940}"/>
                </a:ext>
              </a:extLst>
            </p:cNvPr>
            <p:cNvCxnSpPr>
              <a:cxnSpLocks/>
            </p:cNvCxnSpPr>
            <p:nvPr/>
          </p:nvCxnSpPr>
          <p:spPr>
            <a:xfrm>
              <a:off x="7260688" y="4488350"/>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53" name="Group 52">
              <a:extLst>
                <a:ext uri="{FF2B5EF4-FFF2-40B4-BE49-F238E27FC236}">
                  <a16:creationId xmlns:a16="http://schemas.microsoft.com/office/drawing/2014/main" id="{8E2ED9E6-5F23-4F47-B94F-7D611504EC3A}"/>
                </a:ext>
              </a:extLst>
            </p:cNvPr>
            <p:cNvGrpSpPr/>
            <p:nvPr/>
          </p:nvGrpSpPr>
          <p:grpSpPr>
            <a:xfrm>
              <a:off x="9467049" y="4304859"/>
              <a:ext cx="402639" cy="361217"/>
              <a:chOff x="1275510" y="6072184"/>
              <a:chExt cx="508602" cy="456278"/>
            </a:xfrm>
          </p:grpSpPr>
          <p:grpSp>
            <p:nvGrpSpPr>
              <p:cNvPr id="54" name="Group 53">
                <a:extLst>
                  <a:ext uri="{FF2B5EF4-FFF2-40B4-BE49-F238E27FC236}">
                    <a16:creationId xmlns:a16="http://schemas.microsoft.com/office/drawing/2014/main" id="{B9C2E87A-4BB2-4002-82D7-73A8A19D7D69}"/>
                  </a:ext>
                </a:extLst>
              </p:cNvPr>
              <p:cNvGrpSpPr/>
              <p:nvPr/>
            </p:nvGrpSpPr>
            <p:grpSpPr>
              <a:xfrm>
                <a:off x="1275510" y="6224570"/>
                <a:ext cx="508602" cy="151498"/>
                <a:chOff x="551886" y="4945335"/>
                <a:chExt cx="508602" cy="151498"/>
              </a:xfrm>
            </p:grpSpPr>
            <p:sp>
              <p:nvSpPr>
                <p:cNvPr id="63" name="Rectangle 62">
                  <a:extLst>
                    <a:ext uri="{FF2B5EF4-FFF2-40B4-BE49-F238E27FC236}">
                      <a16:creationId xmlns:a16="http://schemas.microsoft.com/office/drawing/2014/main" id="{D1AE8B85-44B2-4C27-B9B1-86CF05E5D62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4" name="Oval 63">
                  <a:extLst>
                    <a:ext uri="{FF2B5EF4-FFF2-40B4-BE49-F238E27FC236}">
                      <a16:creationId xmlns:a16="http://schemas.microsoft.com/office/drawing/2014/main" id="{4405C57C-DB10-43DD-873F-22EAA1A3172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727E4B37-3879-4582-BA44-357C3D8AC1B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79DB0F41-1F72-4372-9EED-E664B0A34EFA}"/>
                  </a:ext>
                </a:extLst>
              </p:cNvPr>
              <p:cNvGrpSpPr/>
              <p:nvPr/>
            </p:nvGrpSpPr>
            <p:grpSpPr>
              <a:xfrm>
                <a:off x="1275510" y="6376964"/>
                <a:ext cx="508602" cy="151498"/>
                <a:chOff x="551886" y="4945335"/>
                <a:chExt cx="508602" cy="151498"/>
              </a:xfrm>
            </p:grpSpPr>
            <p:sp>
              <p:nvSpPr>
                <p:cNvPr id="60" name="Rectangle 59">
                  <a:extLst>
                    <a:ext uri="{FF2B5EF4-FFF2-40B4-BE49-F238E27FC236}">
                      <a16:creationId xmlns:a16="http://schemas.microsoft.com/office/drawing/2014/main" id="{D33DBBA1-0A2A-463A-9549-6F58FCD5634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1" name="Oval 60">
                  <a:extLst>
                    <a:ext uri="{FF2B5EF4-FFF2-40B4-BE49-F238E27FC236}">
                      <a16:creationId xmlns:a16="http://schemas.microsoft.com/office/drawing/2014/main" id="{28DBC161-4BDF-40E2-9115-1854EAEC90D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2" name="Straight Connector 61">
                  <a:extLst>
                    <a:ext uri="{FF2B5EF4-FFF2-40B4-BE49-F238E27FC236}">
                      <a16:creationId xmlns:a16="http://schemas.microsoft.com/office/drawing/2014/main" id="{364CB82C-CBD0-448D-B9FE-34D4703B634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10D2356-28EF-4E45-93C9-961E7D5F5D11}"/>
                  </a:ext>
                </a:extLst>
              </p:cNvPr>
              <p:cNvGrpSpPr/>
              <p:nvPr/>
            </p:nvGrpSpPr>
            <p:grpSpPr>
              <a:xfrm>
                <a:off x="1275510" y="6072184"/>
                <a:ext cx="508602" cy="151498"/>
                <a:chOff x="551886" y="4945335"/>
                <a:chExt cx="508602" cy="151498"/>
              </a:xfrm>
            </p:grpSpPr>
            <p:sp>
              <p:nvSpPr>
                <p:cNvPr id="57" name="Rectangle 56">
                  <a:extLst>
                    <a:ext uri="{FF2B5EF4-FFF2-40B4-BE49-F238E27FC236}">
                      <a16:creationId xmlns:a16="http://schemas.microsoft.com/office/drawing/2014/main" id="{2C2A308E-A828-4C5E-B6B5-70CEE98EA7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57">
                  <a:extLst>
                    <a:ext uri="{FF2B5EF4-FFF2-40B4-BE49-F238E27FC236}">
                      <a16:creationId xmlns:a16="http://schemas.microsoft.com/office/drawing/2014/main" id="{5DE7B7DB-49CC-4B0D-A01C-4B819AE8A8C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373BE39D-83B2-40E5-9697-5B291B1CCED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CA322745-E940-4FDE-BC6F-A89B9C8A9965}"/>
                </a:ext>
              </a:extLst>
            </p:cNvPr>
            <p:cNvGrpSpPr/>
            <p:nvPr/>
          </p:nvGrpSpPr>
          <p:grpSpPr>
            <a:xfrm>
              <a:off x="9463581" y="5558162"/>
              <a:ext cx="402639" cy="361217"/>
              <a:chOff x="1275510" y="6072184"/>
              <a:chExt cx="508602" cy="456278"/>
            </a:xfrm>
          </p:grpSpPr>
          <p:grpSp>
            <p:nvGrpSpPr>
              <p:cNvPr id="67" name="Group 66">
                <a:extLst>
                  <a:ext uri="{FF2B5EF4-FFF2-40B4-BE49-F238E27FC236}">
                    <a16:creationId xmlns:a16="http://schemas.microsoft.com/office/drawing/2014/main" id="{2B0F9CF4-919D-4A40-A726-004CADF8C2E0}"/>
                  </a:ext>
                </a:extLst>
              </p:cNvPr>
              <p:cNvGrpSpPr/>
              <p:nvPr/>
            </p:nvGrpSpPr>
            <p:grpSpPr>
              <a:xfrm>
                <a:off x="1275510" y="6224570"/>
                <a:ext cx="508602" cy="151498"/>
                <a:chOff x="551886" y="4945335"/>
                <a:chExt cx="508602" cy="151498"/>
              </a:xfrm>
            </p:grpSpPr>
            <p:sp>
              <p:nvSpPr>
                <p:cNvPr id="76" name="Rectangle 75">
                  <a:extLst>
                    <a:ext uri="{FF2B5EF4-FFF2-40B4-BE49-F238E27FC236}">
                      <a16:creationId xmlns:a16="http://schemas.microsoft.com/office/drawing/2014/main" id="{544C9729-F640-4B5C-B814-721AC94678B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7" name="Oval 76">
                  <a:extLst>
                    <a:ext uri="{FF2B5EF4-FFF2-40B4-BE49-F238E27FC236}">
                      <a16:creationId xmlns:a16="http://schemas.microsoft.com/office/drawing/2014/main" id="{A55F91CF-AB4D-4D49-843C-5E34CF29F7C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85C2D958-5192-4CE0-A569-41775B59F73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55DFF5E3-E1E5-4B99-99DA-35EADCF55307}"/>
                  </a:ext>
                </a:extLst>
              </p:cNvPr>
              <p:cNvGrpSpPr/>
              <p:nvPr/>
            </p:nvGrpSpPr>
            <p:grpSpPr>
              <a:xfrm>
                <a:off x="1275510" y="6376964"/>
                <a:ext cx="508602" cy="151498"/>
                <a:chOff x="551886" y="4945335"/>
                <a:chExt cx="508602" cy="151498"/>
              </a:xfrm>
            </p:grpSpPr>
            <p:sp>
              <p:nvSpPr>
                <p:cNvPr id="73" name="Rectangle 72">
                  <a:extLst>
                    <a:ext uri="{FF2B5EF4-FFF2-40B4-BE49-F238E27FC236}">
                      <a16:creationId xmlns:a16="http://schemas.microsoft.com/office/drawing/2014/main" id="{F4264E87-1FC5-427A-A1AC-1A0E5A1D90E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4" name="Oval 73">
                  <a:extLst>
                    <a:ext uri="{FF2B5EF4-FFF2-40B4-BE49-F238E27FC236}">
                      <a16:creationId xmlns:a16="http://schemas.microsoft.com/office/drawing/2014/main" id="{4876ED3A-72C9-4B5D-9315-47CFC3EC4F6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5" name="Straight Connector 74">
                  <a:extLst>
                    <a:ext uri="{FF2B5EF4-FFF2-40B4-BE49-F238E27FC236}">
                      <a16:creationId xmlns:a16="http://schemas.microsoft.com/office/drawing/2014/main" id="{1572BD67-1812-49D6-86DD-DE9610E1798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C78E0B17-FAD1-4F15-A9B9-7177B8063B5A}"/>
                  </a:ext>
                </a:extLst>
              </p:cNvPr>
              <p:cNvGrpSpPr/>
              <p:nvPr/>
            </p:nvGrpSpPr>
            <p:grpSpPr>
              <a:xfrm>
                <a:off x="1275510" y="6072184"/>
                <a:ext cx="508602" cy="151498"/>
                <a:chOff x="551886" y="4945335"/>
                <a:chExt cx="508602" cy="151498"/>
              </a:xfrm>
            </p:grpSpPr>
            <p:sp>
              <p:nvSpPr>
                <p:cNvPr id="70" name="Rectangle 69">
                  <a:extLst>
                    <a:ext uri="{FF2B5EF4-FFF2-40B4-BE49-F238E27FC236}">
                      <a16:creationId xmlns:a16="http://schemas.microsoft.com/office/drawing/2014/main" id="{F7D4CD9F-9686-4385-98A6-4E1559FD9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1" name="Oval 70">
                  <a:extLst>
                    <a:ext uri="{FF2B5EF4-FFF2-40B4-BE49-F238E27FC236}">
                      <a16:creationId xmlns:a16="http://schemas.microsoft.com/office/drawing/2014/main" id="{5B761CAC-EB25-4DFE-9F6B-843B801CAE7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2" name="Straight Connector 71">
                  <a:extLst>
                    <a:ext uri="{FF2B5EF4-FFF2-40B4-BE49-F238E27FC236}">
                      <a16:creationId xmlns:a16="http://schemas.microsoft.com/office/drawing/2014/main" id="{E70CEBE9-45C7-4F3E-8DEF-0A80A95CC6C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9" name="Group 78">
              <a:extLst>
                <a:ext uri="{FF2B5EF4-FFF2-40B4-BE49-F238E27FC236}">
                  <a16:creationId xmlns:a16="http://schemas.microsoft.com/office/drawing/2014/main" id="{812990C3-ED56-46EA-A6EC-9929C03AE3C7}"/>
                </a:ext>
              </a:extLst>
            </p:cNvPr>
            <p:cNvGrpSpPr/>
            <p:nvPr/>
          </p:nvGrpSpPr>
          <p:grpSpPr>
            <a:xfrm>
              <a:off x="9472918" y="3138070"/>
              <a:ext cx="402639" cy="361217"/>
              <a:chOff x="1275510" y="6072184"/>
              <a:chExt cx="508602" cy="456278"/>
            </a:xfrm>
          </p:grpSpPr>
          <p:grpSp>
            <p:nvGrpSpPr>
              <p:cNvPr id="80" name="Group 79">
                <a:extLst>
                  <a:ext uri="{FF2B5EF4-FFF2-40B4-BE49-F238E27FC236}">
                    <a16:creationId xmlns:a16="http://schemas.microsoft.com/office/drawing/2014/main" id="{D17A3B00-2918-4B6F-9F0D-B1C107F01E1F}"/>
                  </a:ext>
                </a:extLst>
              </p:cNvPr>
              <p:cNvGrpSpPr/>
              <p:nvPr/>
            </p:nvGrpSpPr>
            <p:grpSpPr>
              <a:xfrm>
                <a:off x="1275510" y="6224570"/>
                <a:ext cx="508602" cy="151498"/>
                <a:chOff x="551886" y="4945335"/>
                <a:chExt cx="508602" cy="151498"/>
              </a:xfrm>
            </p:grpSpPr>
            <p:sp>
              <p:nvSpPr>
                <p:cNvPr id="89" name="Rectangle 88">
                  <a:extLst>
                    <a:ext uri="{FF2B5EF4-FFF2-40B4-BE49-F238E27FC236}">
                      <a16:creationId xmlns:a16="http://schemas.microsoft.com/office/drawing/2014/main" id="{DE07B5C0-8FEC-4032-81D6-3CE2796E902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id="{5DD59BD3-4DF1-4547-9C1C-A3104FBABB1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1" name="Straight Connector 90">
                  <a:extLst>
                    <a:ext uri="{FF2B5EF4-FFF2-40B4-BE49-F238E27FC236}">
                      <a16:creationId xmlns:a16="http://schemas.microsoft.com/office/drawing/2014/main" id="{10A276DF-DE6A-4C69-8620-822EE14CF4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AD22A35C-702B-4FE3-A453-B5EB1DC4FB1E}"/>
                  </a:ext>
                </a:extLst>
              </p:cNvPr>
              <p:cNvGrpSpPr/>
              <p:nvPr/>
            </p:nvGrpSpPr>
            <p:grpSpPr>
              <a:xfrm>
                <a:off x="1275510" y="6376964"/>
                <a:ext cx="508602" cy="151498"/>
                <a:chOff x="551886" y="4945335"/>
                <a:chExt cx="508602" cy="151498"/>
              </a:xfrm>
            </p:grpSpPr>
            <p:sp>
              <p:nvSpPr>
                <p:cNvPr id="86" name="Rectangle 85">
                  <a:extLst>
                    <a:ext uri="{FF2B5EF4-FFF2-40B4-BE49-F238E27FC236}">
                      <a16:creationId xmlns:a16="http://schemas.microsoft.com/office/drawing/2014/main" id="{5935FFAD-99A9-4EC8-BD5E-05500AEC9D7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7" name="Oval 86">
                  <a:extLst>
                    <a:ext uri="{FF2B5EF4-FFF2-40B4-BE49-F238E27FC236}">
                      <a16:creationId xmlns:a16="http://schemas.microsoft.com/office/drawing/2014/main" id="{3A0853D5-A27E-45AF-B933-3369EAEF592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D34C4EC9-75DE-4851-AC22-D9D24C8503B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4B2EE6F3-1EA1-4149-9A1C-4918106A93CD}"/>
                  </a:ext>
                </a:extLst>
              </p:cNvPr>
              <p:cNvGrpSpPr/>
              <p:nvPr/>
            </p:nvGrpSpPr>
            <p:grpSpPr>
              <a:xfrm>
                <a:off x="1275510" y="6072184"/>
                <a:ext cx="508602" cy="151498"/>
                <a:chOff x="551886" y="4945335"/>
                <a:chExt cx="508602" cy="151498"/>
              </a:xfrm>
            </p:grpSpPr>
            <p:sp>
              <p:nvSpPr>
                <p:cNvPr id="83" name="Rectangle 82">
                  <a:extLst>
                    <a:ext uri="{FF2B5EF4-FFF2-40B4-BE49-F238E27FC236}">
                      <a16:creationId xmlns:a16="http://schemas.microsoft.com/office/drawing/2014/main" id="{5C134437-C9FF-406F-AC14-166578F3121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4" name="Oval 83">
                  <a:extLst>
                    <a:ext uri="{FF2B5EF4-FFF2-40B4-BE49-F238E27FC236}">
                      <a16:creationId xmlns:a16="http://schemas.microsoft.com/office/drawing/2014/main" id="{5C72A097-1AD6-4D2E-BC6E-56DE524EC4D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E32AB6AC-540C-4CBA-B967-4C9864E57E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2" name="Group 91">
              <a:extLst>
                <a:ext uri="{FF2B5EF4-FFF2-40B4-BE49-F238E27FC236}">
                  <a16:creationId xmlns:a16="http://schemas.microsoft.com/office/drawing/2014/main" id="{1993A754-98FE-4AD4-819A-02644F58AF63}"/>
                </a:ext>
              </a:extLst>
            </p:cNvPr>
            <p:cNvGrpSpPr/>
            <p:nvPr/>
          </p:nvGrpSpPr>
          <p:grpSpPr>
            <a:xfrm>
              <a:off x="6514538" y="4281123"/>
              <a:ext cx="549222" cy="424360"/>
              <a:chOff x="7203621" y="2226683"/>
              <a:chExt cx="482317" cy="372664"/>
            </a:xfrm>
          </p:grpSpPr>
          <p:grpSp>
            <p:nvGrpSpPr>
              <p:cNvPr id="93" name="Group 92">
                <a:extLst>
                  <a:ext uri="{FF2B5EF4-FFF2-40B4-BE49-F238E27FC236}">
                    <a16:creationId xmlns:a16="http://schemas.microsoft.com/office/drawing/2014/main" id="{FB537324-01F4-4A56-A2E4-E31EEDB578A8}"/>
                  </a:ext>
                </a:extLst>
              </p:cNvPr>
              <p:cNvGrpSpPr/>
              <p:nvPr/>
            </p:nvGrpSpPr>
            <p:grpSpPr>
              <a:xfrm>
                <a:off x="7203621" y="2226683"/>
                <a:ext cx="482317" cy="372664"/>
                <a:chOff x="2107244" y="1575258"/>
                <a:chExt cx="310993" cy="343365"/>
              </a:xfrm>
              <a:noFill/>
            </p:grpSpPr>
            <p:sp>
              <p:nvSpPr>
                <p:cNvPr id="98" name="Rectangle 9">
                  <a:extLst>
                    <a:ext uri="{FF2B5EF4-FFF2-40B4-BE49-F238E27FC236}">
                      <a16:creationId xmlns:a16="http://schemas.microsoft.com/office/drawing/2014/main" id="{12CC4B18-30C0-45A2-B337-0ED0632A27AC}"/>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9" name="Line 10">
                  <a:extLst>
                    <a:ext uri="{FF2B5EF4-FFF2-40B4-BE49-F238E27FC236}">
                      <a16:creationId xmlns:a16="http://schemas.microsoft.com/office/drawing/2014/main" id="{1DD6A5FB-05F7-43D9-B9A9-266355A70C77}"/>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94" name="Group 93">
                <a:extLst>
                  <a:ext uri="{FF2B5EF4-FFF2-40B4-BE49-F238E27FC236}">
                    <a16:creationId xmlns:a16="http://schemas.microsoft.com/office/drawing/2014/main" id="{893FBDBF-EF37-4A7F-ADCE-DF170ED8E677}"/>
                  </a:ext>
                </a:extLst>
              </p:cNvPr>
              <p:cNvGrpSpPr/>
              <p:nvPr/>
            </p:nvGrpSpPr>
            <p:grpSpPr>
              <a:xfrm>
                <a:off x="7543900" y="2252646"/>
                <a:ext cx="103855" cy="25964"/>
                <a:chOff x="2287367" y="1599181"/>
                <a:chExt cx="95690" cy="23923"/>
              </a:xfrm>
              <a:noFill/>
            </p:grpSpPr>
            <p:sp>
              <p:nvSpPr>
                <p:cNvPr id="95" name="Oval 11">
                  <a:extLst>
                    <a:ext uri="{FF2B5EF4-FFF2-40B4-BE49-F238E27FC236}">
                      <a16:creationId xmlns:a16="http://schemas.microsoft.com/office/drawing/2014/main" id="{8BC76937-954D-4E19-BD2C-701C111DDFED}"/>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6" name="Oval 12">
                  <a:extLst>
                    <a:ext uri="{FF2B5EF4-FFF2-40B4-BE49-F238E27FC236}">
                      <a16:creationId xmlns:a16="http://schemas.microsoft.com/office/drawing/2014/main" id="{E3606409-6297-44D7-A89A-9DF562637DE9}"/>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7" name="Oval 13">
                  <a:extLst>
                    <a:ext uri="{FF2B5EF4-FFF2-40B4-BE49-F238E27FC236}">
                      <a16:creationId xmlns:a16="http://schemas.microsoft.com/office/drawing/2014/main" id="{B87B8B81-44DC-4658-8D6C-25699D64C064}"/>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100" name="Group 99">
              <a:extLst>
                <a:ext uri="{FF2B5EF4-FFF2-40B4-BE49-F238E27FC236}">
                  <a16:creationId xmlns:a16="http://schemas.microsoft.com/office/drawing/2014/main" id="{3FB3D9E3-44BA-48E5-BF9A-C0921552F22B}"/>
                </a:ext>
              </a:extLst>
            </p:cNvPr>
            <p:cNvGrpSpPr/>
            <p:nvPr/>
          </p:nvGrpSpPr>
          <p:grpSpPr>
            <a:xfrm>
              <a:off x="8659641" y="3599618"/>
              <a:ext cx="774811" cy="1958544"/>
              <a:chOff x="9263121" y="2535599"/>
              <a:chExt cx="774811" cy="1958544"/>
            </a:xfrm>
          </p:grpSpPr>
          <p:cxnSp>
            <p:nvCxnSpPr>
              <p:cNvPr id="101" name="Straight Arrow Connector 100">
                <a:extLst>
                  <a:ext uri="{FF2B5EF4-FFF2-40B4-BE49-F238E27FC236}">
                    <a16:creationId xmlns:a16="http://schemas.microsoft.com/office/drawing/2014/main" id="{0290458A-8C4B-4B22-AAA2-9EB4996F3B61}"/>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Arrow Connector 101">
                <a:extLst>
                  <a:ext uri="{FF2B5EF4-FFF2-40B4-BE49-F238E27FC236}">
                    <a16:creationId xmlns:a16="http://schemas.microsoft.com/office/drawing/2014/main" id="{A18C92C3-AD0F-4B99-BE85-E4032E1D0685}"/>
                  </a:ext>
                </a:extLst>
              </p:cNvPr>
              <p:cNvCxnSpPr>
                <a:cxnSpLocks/>
              </p:cNvCxnSpPr>
              <p:nvPr/>
            </p:nvCxnSpPr>
            <p:spPr>
              <a:xfrm>
                <a:off x="9263121" y="3527556"/>
                <a:ext cx="705727" cy="966587"/>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3" name="Straight Arrow Connector 102">
                <a:extLst>
                  <a:ext uri="{FF2B5EF4-FFF2-40B4-BE49-F238E27FC236}">
                    <a16:creationId xmlns:a16="http://schemas.microsoft.com/office/drawing/2014/main" id="{80798F31-89B0-49D0-887C-149EFD19AC2D}"/>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104" name="TextBox 103">
              <a:extLst>
                <a:ext uri="{FF2B5EF4-FFF2-40B4-BE49-F238E27FC236}">
                  <a16:creationId xmlns:a16="http://schemas.microsoft.com/office/drawing/2014/main" id="{F5971536-3F1B-4578-97F4-F70AE58AD86D}"/>
                </a:ext>
              </a:extLst>
            </p:cNvPr>
            <p:cNvSpPr txBox="1"/>
            <p:nvPr/>
          </p:nvSpPr>
          <p:spPr>
            <a:xfrm>
              <a:off x="7890335" y="4822625"/>
              <a:ext cx="939681" cy="276999"/>
            </a:xfrm>
            <a:prstGeom prst="rect">
              <a:avLst/>
            </a:prstGeom>
            <a:noFill/>
          </p:spPr>
          <p:txBody>
            <a:bodyPr wrap="none" rtlCol="0">
              <a:spAutoFit/>
            </a:bodyPr>
            <a:lstStyle/>
            <a:p>
              <a:pPr lvl="0" algn="ctr">
                <a:defRPr/>
              </a:pPr>
              <a:r>
                <a:rPr lang="en-US" sz="1200" dirty="0">
                  <a:solidFill>
                    <a:srgbClr val="0078D7"/>
                  </a:solidFill>
                  <a:cs typeface="Arial" panose="020B0604020202020204" pitchFamily="34" charset="0"/>
                </a:rPr>
                <a:t>PK = origin</a:t>
              </a:r>
            </a:p>
          </p:txBody>
        </p:sp>
      </p:grpSp>
      <p:grpSp>
        <p:nvGrpSpPr>
          <p:cNvPr id="105" name="Group 104">
            <a:extLst>
              <a:ext uri="{FF2B5EF4-FFF2-40B4-BE49-F238E27FC236}">
                <a16:creationId xmlns:a16="http://schemas.microsoft.com/office/drawing/2014/main" id="{A10C8A1F-44D3-4E43-8A1B-8BFBEE66D1F2}"/>
              </a:ext>
            </a:extLst>
          </p:cNvPr>
          <p:cNvGrpSpPr/>
          <p:nvPr/>
        </p:nvGrpSpPr>
        <p:grpSpPr>
          <a:xfrm>
            <a:off x="270533" y="6498014"/>
            <a:ext cx="2297278" cy="138499"/>
            <a:chOff x="270533" y="6498014"/>
            <a:chExt cx="2297278" cy="138499"/>
          </a:xfrm>
        </p:grpSpPr>
        <p:sp>
          <p:nvSpPr>
            <p:cNvPr id="107" name="TextBox 106">
              <a:extLst>
                <a:ext uri="{FF2B5EF4-FFF2-40B4-BE49-F238E27FC236}">
                  <a16:creationId xmlns:a16="http://schemas.microsoft.com/office/drawing/2014/main" id="{244FC966-00AA-4074-9482-20CE09DA99B4}"/>
                </a:ext>
              </a:extLst>
            </p:cNvPr>
            <p:cNvSpPr txBox="1"/>
            <p:nvPr/>
          </p:nvSpPr>
          <p:spPr>
            <a:xfrm>
              <a:off x="556131" y="6498014"/>
              <a:ext cx="2011680" cy="138499"/>
            </a:xfrm>
            <a:prstGeom prst="rect">
              <a:avLst/>
            </a:prstGeom>
            <a:noFill/>
          </p:spPr>
          <p:txBody>
            <a:bodyPr wrap="square" lIns="0" tIns="0" rIns="0" bIns="0" rtlCol="0" anchor="ctr">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normalizeH="0" noProof="0" dirty="0">
                  <a:ln>
                    <a:noFill/>
                  </a:ln>
                  <a:solidFill>
                    <a:srgbClr val="227B6D"/>
                  </a:solidFill>
                  <a:effectLst/>
                  <a:uLnTx/>
                  <a:uFillTx/>
                  <a:latin typeface="Arial" panose="020B0604020202020204" pitchFamily="34" charset="0"/>
                  <a:cs typeface="Arial" panose="020B0604020202020204" pitchFamily="34" charset="0"/>
                </a:rPr>
                <a:t>Example – </a:t>
              </a:r>
              <a:r>
                <a:rPr kumimoji="0" lang="en-US" sz="1000" b="0" i="0" u="none" strike="noStrike" kern="0" cap="none" normalizeH="0" noProof="0" dirty="0">
                  <a:ln>
                    <a:noFill/>
                  </a:ln>
                  <a:solidFill>
                    <a:srgbClr val="227B6D"/>
                  </a:solidFill>
                  <a:effectLst/>
                  <a:uLnTx/>
                  <a:uFillTx/>
                  <a:cs typeface="Arial" panose="020B0604020202020204" pitchFamily="34" charset="0"/>
                </a:rPr>
                <a:t>Contoso Connected Car</a:t>
              </a:r>
            </a:p>
          </p:txBody>
        </p:sp>
        <p:pic>
          <p:nvPicPr>
            <p:cNvPr id="108" name="Picture 54">
              <a:extLst>
                <a:ext uri="{FF2B5EF4-FFF2-40B4-BE49-F238E27FC236}">
                  <a16:creationId xmlns:a16="http://schemas.microsoft.com/office/drawing/2014/main" id="{0F0760C2-7142-4DFA-AB37-10F11509F389}"/>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5943121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dirty="0"/>
              <a:t>Query Fan-Out</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1"/>
          </p:nvPr>
        </p:nvSpPr>
        <p:spPr>
          <a:xfrm>
            <a:off x="269874" y="1584156"/>
            <a:ext cx="5686789" cy="1323439"/>
          </a:xfrm>
        </p:spPr>
        <p:txBody>
          <a:bodyPr/>
          <a:lstStyle/>
          <a:p>
            <a:pPr lvl="0"/>
            <a:r>
              <a:rPr lang="en-US" sz="1600" dirty="0">
                <a:solidFill>
                  <a:schemeClr val="tx1"/>
                </a:solidFill>
              </a:rPr>
              <a:t>Concurrency And Fan-Out Queries</a:t>
            </a:r>
          </a:p>
          <a:p>
            <a:r>
              <a:rPr lang="en-US" sz="1600" b="0" dirty="0">
                <a:solidFill>
                  <a:srgbClr val="505050"/>
                </a:solidFill>
                <a:latin typeface="+mn-lt"/>
              </a:rPr>
              <a:t>Filtering queries to only include relevant partition key values </a:t>
            </a:r>
            <a:r>
              <a:rPr lang="en-US" sz="1600" dirty="0">
                <a:solidFill>
                  <a:srgbClr val="505050"/>
                </a:solidFill>
              </a:rPr>
              <a:t>reduces the amount of wasted effort </a:t>
            </a:r>
            <a:r>
              <a:rPr lang="en-US" sz="1600" b="0" dirty="0">
                <a:solidFill>
                  <a:srgbClr val="505050"/>
                </a:solidFill>
              </a:rPr>
              <a:t>and focuses queries on those relevant partitions.</a:t>
            </a:r>
          </a:p>
        </p:txBody>
      </p:sp>
      <p:sp>
        <p:nvSpPr>
          <p:cNvPr id="3" name="TextBox 2">
            <a:extLst>
              <a:ext uri="{FF2B5EF4-FFF2-40B4-BE49-F238E27FC236}">
                <a16:creationId xmlns:a16="http://schemas.microsoft.com/office/drawing/2014/main" id="{5B452970-46BD-4E5B-BBC0-D8D35D275AA9}"/>
              </a:ext>
            </a:extLst>
          </p:cNvPr>
          <p:cNvSpPr txBox="1"/>
          <p:nvPr/>
        </p:nvSpPr>
        <p:spPr>
          <a:xfrm>
            <a:off x="269239" y="3558430"/>
            <a:ext cx="6130454"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	WHERE </a:t>
            </a:r>
            <a:r>
              <a:rPr lang="en-US" sz="1400" dirty="0" err="1">
                <a:gradFill>
                  <a:gsLst>
                    <a:gs pos="2917">
                      <a:schemeClr val="tx1"/>
                    </a:gs>
                    <a:gs pos="30000">
                      <a:schemeClr val="tx1"/>
                    </a:gs>
                  </a:gsLst>
                  <a:lin ang="5400000" scaled="0"/>
                </a:gradFill>
                <a:latin typeface="Arial" panose="020B0604020202020204" pitchFamily="34" charset="0"/>
              </a:rPr>
              <a:t>a.model</a:t>
            </a:r>
            <a:r>
              <a:rPr lang="en-US" sz="1400" dirty="0">
                <a:gradFill>
                  <a:gsLst>
                    <a:gs pos="2917">
                      <a:schemeClr val="tx1"/>
                    </a:gs>
                    <a:gs pos="30000">
                      <a:schemeClr val="tx1"/>
                    </a:gs>
                  </a:gsLst>
                  <a:lin ang="5400000" scaled="0"/>
                </a:gradFill>
                <a:latin typeface="Arial" panose="020B0604020202020204" pitchFamily="34" charset="0"/>
              </a:rPr>
              <a:t> = “TURLIC” AND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“2015”</a:t>
            </a:r>
          </a:p>
        </p:txBody>
      </p:sp>
      <p:sp>
        <p:nvSpPr>
          <p:cNvPr id="34" name="TextBox 33">
            <a:extLst>
              <a:ext uri="{FF2B5EF4-FFF2-40B4-BE49-F238E27FC236}">
                <a16:creationId xmlns:a16="http://schemas.microsoft.com/office/drawing/2014/main" id="{059202B7-60E1-4766-A252-1EC0C97D3079}"/>
              </a:ext>
            </a:extLst>
          </p:cNvPr>
          <p:cNvSpPr txBox="1"/>
          <p:nvPr/>
        </p:nvSpPr>
        <p:spPr>
          <a:xfrm>
            <a:off x="269239" y="5200682"/>
            <a:ext cx="6130454"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	WHERE </a:t>
            </a:r>
            <a:r>
              <a:rPr lang="en-US" sz="1400" dirty="0" err="1">
                <a:gradFill>
                  <a:gsLst>
                    <a:gs pos="2917">
                      <a:schemeClr val="tx1"/>
                    </a:gs>
                    <a:gs pos="30000">
                      <a:schemeClr val="tx1"/>
                    </a:gs>
                  </a:gsLst>
                  <a:lin ang="5400000" scaled="0"/>
                </a:gradFill>
                <a:latin typeface="Arial" panose="020B0604020202020204" pitchFamily="34" charset="0"/>
              </a:rPr>
              <a:t>a.model</a:t>
            </a:r>
            <a:r>
              <a:rPr lang="en-US" sz="1400" dirty="0">
                <a:gradFill>
                  <a:gsLst>
                    <a:gs pos="2917">
                      <a:schemeClr val="tx1"/>
                    </a:gs>
                    <a:gs pos="30000">
                      <a:schemeClr val="tx1"/>
                    </a:gs>
                  </a:gsLst>
                  <a:lin ang="5400000" scaled="0"/>
                </a:gradFill>
                <a:latin typeface="Arial" panose="020B0604020202020204" pitchFamily="34" charset="0"/>
              </a:rPr>
              <a:t> = “COASH” AND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“2016”</a:t>
            </a:r>
          </a:p>
        </p:txBody>
      </p:sp>
      <p:cxnSp>
        <p:nvCxnSpPr>
          <p:cNvPr id="36" name="Straight Arrow Connector 35">
            <a:extLst>
              <a:ext uri="{FF2B5EF4-FFF2-40B4-BE49-F238E27FC236}">
                <a16:creationId xmlns:a16="http://schemas.microsoft.com/office/drawing/2014/main" id="{8E0954A9-A06F-42EB-AD19-0E93BB513180}"/>
              </a:ext>
            </a:extLst>
          </p:cNvPr>
          <p:cNvCxnSpPr>
            <a:cxnSpLocks/>
            <a:stCxn id="3" idx="2"/>
            <a:endCxn id="34" idx="0"/>
          </p:cNvCxnSpPr>
          <p:nvPr/>
        </p:nvCxnSpPr>
        <p:spPr>
          <a:xfrm>
            <a:off x="3334466" y="4318638"/>
            <a:ext cx="0" cy="88204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6A1F868-850C-42EB-92F7-6339DEFF75AE}"/>
              </a:ext>
            </a:extLst>
          </p:cNvPr>
          <p:cNvSpPr txBox="1"/>
          <p:nvPr/>
        </p:nvSpPr>
        <p:spPr>
          <a:xfrm>
            <a:off x="2690950" y="4572755"/>
            <a:ext cx="1662802" cy="304699"/>
          </a:xfrm>
          <a:prstGeom prst="rect">
            <a:avLst/>
          </a:prstGeom>
          <a:solidFill>
            <a:srgbClr val="F3F3F3"/>
          </a:solidFill>
        </p:spPr>
        <p:txBody>
          <a:bodyPr wrap="square" lIns="0" tIns="0" rIns="0" bIns="0"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&gt;10,000 more queries</a:t>
            </a:r>
            <a:br>
              <a:rPr lang="en-US" sz="1100" dirty="0">
                <a:gradFill>
                  <a:gsLst>
                    <a:gs pos="2917">
                      <a:schemeClr val="tx1"/>
                    </a:gs>
                    <a:gs pos="30000">
                      <a:schemeClr val="tx1"/>
                    </a:gs>
                  </a:gsLst>
                  <a:lin ang="5400000" scaled="0"/>
                </a:gradFill>
                <a:latin typeface="Arial" panose="020B0604020202020204" pitchFamily="34" charset="0"/>
              </a:rPr>
            </a:br>
            <a:r>
              <a:rPr lang="en-US" sz="1100" dirty="0">
                <a:gradFill>
                  <a:gsLst>
                    <a:gs pos="2917">
                      <a:schemeClr val="tx1"/>
                    </a:gs>
                    <a:gs pos="30000">
                      <a:schemeClr val="tx1"/>
                    </a:gs>
                  </a:gsLst>
                  <a:lin ang="5400000" scaled="0"/>
                </a:gradFill>
                <a:latin typeface="Arial" panose="020B0604020202020204" pitchFamily="34" charset="0"/>
              </a:rPr>
              <a:t>per second</a:t>
            </a:r>
          </a:p>
        </p:txBody>
      </p:sp>
      <p:sp>
        <p:nvSpPr>
          <p:cNvPr id="38" name="speech_2">
            <a:extLst>
              <a:ext uri="{FF2B5EF4-FFF2-40B4-BE49-F238E27FC236}">
                <a16:creationId xmlns:a16="http://schemas.microsoft.com/office/drawing/2014/main" id="{5346BCDA-1A1F-41B0-A8C5-9B3F77C46948}"/>
              </a:ext>
            </a:extLst>
          </p:cNvPr>
          <p:cNvSpPr>
            <a:spLocks noChangeAspect="1" noEditPoints="1"/>
          </p:cNvSpPr>
          <p:nvPr/>
        </p:nvSpPr>
        <p:spPr bwMode="auto">
          <a:xfrm rot="5400000" flipH="1">
            <a:off x="10434610" y="2057232"/>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r>
              <a:rPr lang="en-US" sz="1200">
                <a:gradFill>
                  <a:gsLst>
                    <a:gs pos="0">
                      <a:srgbClr val="505050"/>
                    </a:gs>
                    <a:gs pos="100000">
                      <a:srgbClr val="505050"/>
                    </a:gs>
                  </a:gsLst>
                </a:gradFill>
              </a:rPr>
              <a:t>Only relevant queries checking this partition</a:t>
            </a:r>
          </a:p>
        </p:txBody>
      </p:sp>
      <p:sp>
        <p:nvSpPr>
          <p:cNvPr id="39" name="speech_2">
            <a:extLst>
              <a:ext uri="{FF2B5EF4-FFF2-40B4-BE49-F238E27FC236}">
                <a16:creationId xmlns:a16="http://schemas.microsoft.com/office/drawing/2014/main" id="{97F33775-5245-47E2-83BF-62AA3FF92CA8}"/>
              </a:ext>
            </a:extLst>
          </p:cNvPr>
          <p:cNvSpPr>
            <a:spLocks noChangeAspect="1" noEditPoints="1"/>
          </p:cNvSpPr>
          <p:nvPr/>
        </p:nvSpPr>
        <p:spPr bwMode="auto">
          <a:xfrm rot="5400000" flipH="1">
            <a:off x="10434610" y="3291888"/>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r>
              <a:rPr lang="en-US" sz="1200">
                <a:gradFill>
                  <a:gsLst>
                    <a:gs pos="0">
                      <a:srgbClr val="505050"/>
                    </a:gs>
                    <a:gs pos="100000">
                      <a:srgbClr val="505050"/>
                    </a:gs>
                  </a:gsLst>
                </a:gradFill>
              </a:rPr>
              <a:t>Only relevant queries checking this partition</a:t>
            </a:r>
          </a:p>
        </p:txBody>
      </p:sp>
      <p:sp>
        <p:nvSpPr>
          <p:cNvPr id="40" name="speech_2">
            <a:extLst>
              <a:ext uri="{FF2B5EF4-FFF2-40B4-BE49-F238E27FC236}">
                <a16:creationId xmlns:a16="http://schemas.microsoft.com/office/drawing/2014/main" id="{870F1FE2-E304-4A4F-BA4E-8611D0F53F2A}"/>
              </a:ext>
            </a:extLst>
          </p:cNvPr>
          <p:cNvSpPr>
            <a:spLocks noChangeAspect="1" noEditPoints="1"/>
          </p:cNvSpPr>
          <p:nvPr/>
        </p:nvSpPr>
        <p:spPr bwMode="auto">
          <a:xfrm rot="5400000" flipH="1">
            <a:off x="10434610" y="4526544"/>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r>
              <a:rPr lang="en-US" sz="1200">
                <a:gradFill>
                  <a:gsLst>
                    <a:gs pos="0">
                      <a:srgbClr val="505050"/>
                    </a:gs>
                    <a:gs pos="100000">
                      <a:srgbClr val="505050"/>
                    </a:gs>
                  </a:gsLst>
                </a:gradFill>
              </a:rPr>
              <a:t>Only relevant queries checking this partition</a:t>
            </a:r>
          </a:p>
        </p:txBody>
      </p:sp>
      <p:sp>
        <p:nvSpPr>
          <p:cNvPr id="45" name="Rectangle 44">
            <a:extLst>
              <a:ext uri="{FF2B5EF4-FFF2-40B4-BE49-F238E27FC236}">
                <a16:creationId xmlns:a16="http://schemas.microsoft.com/office/drawing/2014/main" id="{A5B0625E-13A0-49A1-BB2B-CE16A2451643}"/>
              </a:ext>
            </a:extLst>
          </p:cNvPr>
          <p:cNvSpPr/>
          <p:nvPr/>
        </p:nvSpPr>
        <p:spPr bwMode="auto">
          <a:xfrm>
            <a:off x="8052885" y="2487978"/>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821C128E-7D57-464B-8CD6-4C9218FCFAC6}"/>
              </a:ext>
            </a:extLst>
          </p:cNvPr>
          <p:cNvGrpSpPr>
            <a:grpSpLocks noChangeAspect="1"/>
          </p:cNvGrpSpPr>
          <p:nvPr/>
        </p:nvGrpSpPr>
        <p:grpSpPr>
          <a:xfrm>
            <a:off x="8296069" y="6051584"/>
            <a:ext cx="350654" cy="302239"/>
            <a:chOff x="9192685" y="1928657"/>
            <a:chExt cx="644698" cy="555680"/>
          </a:xfrm>
        </p:grpSpPr>
        <p:sp>
          <p:nvSpPr>
            <p:cNvPr id="101" name="Star: 4 Points 8">
              <a:extLst>
                <a:ext uri="{FF2B5EF4-FFF2-40B4-BE49-F238E27FC236}">
                  <a16:creationId xmlns:a16="http://schemas.microsoft.com/office/drawing/2014/main" id="{F4D21BBD-6F27-45B0-ACB4-877A9A91406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2" name="Star: 4 Points 8">
              <a:extLst>
                <a:ext uri="{FF2B5EF4-FFF2-40B4-BE49-F238E27FC236}">
                  <a16:creationId xmlns:a16="http://schemas.microsoft.com/office/drawing/2014/main" id="{140967A4-424F-437F-AB2B-8DE7ACF08108}"/>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3" name="Oval 102">
              <a:extLst>
                <a:ext uri="{FF2B5EF4-FFF2-40B4-BE49-F238E27FC236}">
                  <a16:creationId xmlns:a16="http://schemas.microsoft.com/office/drawing/2014/main" id="{D22D4BFB-A58C-4837-903A-2BA5AE342E5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4" name="Oval 9">
              <a:extLst>
                <a:ext uri="{FF2B5EF4-FFF2-40B4-BE49-F238E27FC236}">
                  <a16:creationId xmlns:a16="http://schemas.microsoft.com/office/drawing/2014/main" id="{60E3DDA9-7AC9-4163-9A5B-FE40B841E36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7" name="Cylinder 513">
            <a:extLst>
              <a:ext uri="{FF2B5EF4-FFF2-40B4-BE49-F238E27FC236}">
                <a16:creationId xmlns:a16="http://schemas.microsoft.com/office/drawing/2014/main" id="{7AA57495-69C0-46A3-BFCD-E09494263468}"/>
              </a:ext>
            </a:extLst>
          </p:cNvPr>
          <p:cNvSpPr/>
          <p:nvPr/>
        </p:nvSpPr>
        <p:spPr bwMode="auto">
          <a:xfrm>
            <a:off x="8139249" y="4210026"/>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48" name="Straight Arrow Connector 47">
            <a:extLst>
              <a:ext uri="{FF2B5EF4-FFF2-40B4-BE49-F238E27FC236}">
                <a16:creationId xmlns:a16="http://schemas.microsoft.com/office/drawing/2014/main" id="{614FDBB0-27AB-42A3-9B91-49E7881319D7}"/>
              </a:ext>
            </a:extLst>
          </p:cNvPr>
          <p:cNvCxnSpPr>
            <a:cxnSpLocks/>
          </p:cNvCxnSpPr>
          <p:nvPr/>
        </p:nvCxnSpPr>
        <p:spPr>
          <a:xfrm>
            <a:off x="7260688" y="4488350"/>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 name="Group 1">
            <a:extLst>
              <a:ext uri="{FF2B5EF4-FFF2-40B4-BE49-F238E27FC236}">
                <a16:creationId xmlns:a16="http://schemas.microsoft.com/office/drawing/2014/main" id="{37DD349C-F713-4290-A040-A4BBDAC6E8E2}"/>
              </a:ext>
            </a:extLst>
          </p:cNvPr>
          <p:cNvGrpSpPr/>
          <p:nvPr/>
        </p:nvGrpSpPr>
        <p:grpSpPr>
          <a:xfrm>
            <a:off x="9463581" y="3138070"/>
            <a:ext cx="411976" cy="2781309"/>
            <a:chOff x="9463581" y="3138070"/>
            <a:chExt cx="411976" cy="2781309"/>
          </a:xfrm>
        </p:grpSpPr>
        <p:grpSp>
          <p:nvGrpSpPr>
            <p:cNvPr id="49" name="Group 48">
              <a:extLst>
                <a:ext uri="{FF2B5EF4-FFF2-40B4-BE49-F238E27FC236}">
                  <a16:creationId xmlns:a16="http://schemas.microsoft.com/office/drawing/2014/main" id="{C6C0CEA3-CEEE-4141-913D-C297CD725765}"/>
                </a:ext>
              </a:extLst>
            </p:cNvPr>
            <p:cNvGrpSpPr/>
            <p:nvPr/>
          </p:nvGrpSpPr>
          <p:grpSpPr>
            <a:xfrm>
              <a:off x="9467049" y="4304859"/>
              <a:ext cx="402639" cy="361217"/>
              <a:chOff x="1275510" y="6072184"/>
              <a:chExt cx="508602" cy="456278"/>
            </a:xfrm>
          </p:grpSpPr>
          <p:grpSp>
            <p:nvGrpSpPr>
              <p:cNvPr id="89" name="Group 88">
                <a:extLst>
                  <a:ext uri="{FF2B5EF4-FFF2-40B4-BE49-F238E27FC236}">
                    <a16:creationId xmlns:a16="http://schemas.microsoft.com/office/drawing/2014/main" id="{7DBE5891-FBE3-45B2-9E60-70E7D6618374}"/>
                  </a:ext>
                </a:extLst>
              </p:cNvPr>
              <p:cNvGrpSpPr/>
              <p:nvPr/>
            </p:nvGrpSpPr>
            <p:grpSpPr>
              <a:xfrm>
                <a:off x="1275510" y="6224570"/>
                <a:ext cx="508602" cy="151498"/>
                <a:chOff x="551886" y="4945335"/>
                <a:chExt cx="508602" cy="151498"/>
              </a:xfrm>
            </p:grpSpPr>
            <p:sp>
              <p:nvSpPr>
                <p:cNvPr id="98" name="Rectangle 97">
                  <a:extLst>
                    <a:ext uri="{FF2B5EF4-FFF2-40B4-BE49-F238E27FC236}">
                      <a16:creationId xmlns:a16="http://schemas.microsoft.com/office/drawing/2014/main" id="{279B7887-1051-4908-84BE-1A689824687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9" name="Oval 98">
                  <a:extLst>
                    <a:ext uri="{FF2B5EF4-FFF2-40B4-BE49-F238E27FC236}">
                      <a16:creationId xmlns:a16="http://schemas.microsoft.com/office/drawing/2014/main" id="{4C96D3B5-BDA9-4335-AB53-A11F7FA270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44B1F58C-B243-4FFF-86B9-F85C17216E2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F1FB136F-7B0C-42F7-88A5-2BE807B0E539}"/>
                  </a:ext>
                </a:extLst>
              </p:cNvPr>
              <p:cNvGrpSpPr/>
              <p:nvPr/>
            </p:nvGrpSpPr>
            <p:grpSpPr>
              <a:xfrm>
                <a:off x="1275510" y="6376964"/>
                <a:ext cx="508602" cy="151498"/>
                <a:chOff x="551886" y="4945335"/>
                <a:chExt cx="508602" cy="151498"/>
              </a:xfrm>
            </p:grpSpPr>
            <p:sp>
              <p:nvSpPr>
                <p:cNvPr id="95" name="Rectangle 94">
                  <a:extLst>
                    <a:ext uri="{FF2B5EF4-FFF2-40B4-BE49-F238E27FC236}">
                      <a16:creationId xmlns:a16="http://schemas.microsoft.com/office/drawing/2014/main" id="{7568F7EA-A6A3-4CE0-9D60-2B8DF475C4B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AFCEE14B-DD57-412F-BE2B-2ECD6BD2D17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8C47241C-7CF8-409D-A7DA-5943AEAE6C2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8AFF5EC2-AC35-426F-A463-DE2B5BE131F4}"/>
                  </a:ext>
                </a:extLst>
              </p:cNvPr>
              <p:cNvGrpSpPr/>
              <p:nvPr/>
            </p:nvGrpSpPr>
            <p:grpSpPr>
              <a:xfrm>
                <a:off x="1275510" y="6072184"/>
                <a:ext cx="508602" cy="151498"/>
                <a:chOff x="551886" y="4945335"/>
                <a:chExt cx="508602" cy="151498"/>
              </a:xfrm>
            </p:grpSpPr>
            <p:sp>
              <p:nvSpPr>
                <p:cNvPr id="92" name="Rectangle 91">
                  <a:extLst>
                    <a:ext uri="{FF2B5EF4-FFF2-40B4-BE49-F238E27FC236}">
                      <a16:creationId xmlns:a16="http://schemas.microsoft.com/office/drawing/2014/main" id="{0DD690CC-5435-4E66-85E9-3DEC9719CDC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353CCCA3-C932-4D1E-A256-75039E0FFB5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39BE8258-BAD7-4EAB-9929-CA44682182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0" name="Group 49">
              <a:extLst>
                <a:ext uri="{FF2B5EF4-FFF2-40B4-BE49-F238E27FC236}">
                  <a16:creationId xmlns:a16="http://schemas.microsoft.com/office/drawing/2014/main" id="{E2E12DC3-7B64-420B-9973-BA7F4B8C1A41}"/>
                </a:ext>
              </a:extLst>
            </p:cNvPr>
            <p:cNvGrpSpPr/>
            <p:nvPr/>
          </p:nvGrpSpPr>
          <p:grpSpPr>
            <a:xfrm>
              <a:off x="9463581" y="5558162"/>
              <a:ext cx="402639" cy="361217"/>
              <a:chOff x="1275510" y="6072184"/>
              <a:chExt cx="508602" cy="456278"/>
            </a:xfrm>
          </p:grpSpPr>
          <p:grpSp>
            <p:nvGrpSpPr>
              <p:cNvPr id="77" name="Group 76">
                <a:extLst>
                  <a:ext uri="{FF2B5EF4-FFF2-40B4-BE49-F238E27FC236}">
                    <a16:creationId xmlns:a16="http://schemas.microsoft.com/office/drawing/2014/main" id="{7A29AAEA-9306-45F1-9942-013A91BA0D66}"/>
                  </a:ext>
                </a:extLst>
              </p:cNvPr>
              <p:cNvGrpSpPr/>
              <p:nvPr/>
            </p:nvGrpSpPr>
            <p:grpSpPr>
              <a:xfrm>
                <a:off x="1275510" y="6224570"/>
                <a:ext cx="508602" cy="151498"/>
                <a:chOff x="551886" y="4945335"/>
                <a:chExt cx="508602" cy="151498"/>
              </a:xfrm>
            </p:grpSpPr>
            <p:sp>
              <p:nvSpPr>
                <p:cNvPr id="86" name="Rectangle 85">
                  <a:extLst>
                    <a:ext uri="{FF2B5EF4-FFF2-40B4-BE49-F238E27FC236}">
                      <a16:creationId xmlns:a16="http://schemas.microsoft.com/office/drawing/2014/main" id="{BE024742-7172-4ABB-9455-653F6238A32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7" name="Oval 86">
                  <a:extLst>
                    <a:ext uri="{FF2B5EF4-FFF2-40B4-BE49-F238E27FC236}">
                      <a16:creationId xmlns:a16="http://schemas.microsoft.com/office/drawing/2014/main" id="{01D9C352-9DB1-454D-B6EE-90C53E5623F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2E43362D-DEF8-45D8-A8D1-6CF4533E919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C9C436A1-A3C9-4157-B278-D50A12D89A9B}"/>
                  </a:ext>
                </a:extLst>
              </p:cNvPr>
              <p:cNvGrpSpPr/>
              <p:nvPr/>
            </p:nvGrpSpPr>
            <p:grpSpPr>
              <a:xfrm>
                <a:off x="1275510" y="6376964"/>
                <a:ext cx="508602" cy="151498"/>
                <a:chOff x="551886" y="4945335"/>
                <a:chExt cx="508602" cy="151498"/>
              </a:xfrm>
            </p:grpSpPr>
            <p:sp>
              <p:nvSpPr>
                <p:cNvPr id="83" name="Rectangle 82">
                  <a:extLst>
                    <a:ext uri="{FF2B5EF4-FFF2-40B4-BE49-F238E27FC236}">
                      <a16:creationId xmlns:a16="http://schemas.microsoft.com/office/drawing/2014/main" id="{116520E3-8E74-4856-BF54-3843D80F942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4" name="Oval 83">
                  <a:extLst>
                    <a:ext uri="{FF2B5EF4-FFF2-40B4-BE49-F238E27FC236}">
                      <a16:creationId xmlns:a16="http://schemas.microsoft.com/office/drawing/2014/main" id="{AA02AFAF-DCC1-4FBB-BFCC-0FE1621BA66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2C9BF7F4-B2F5-49E1-A1E2-D98490F6FF5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5AB3943A-CF6D-4E6C-8D06-F33CD6859623}"/>
                  </a:ext>
                </a:extLst>
              </p:cNvPr>
              <p:cNvGrpSpPr/>
              <p:nvPr/>
            </p:nvGrpSpPr>
            <p:grpSpPr>
              <a:xfrm>
                <a:off x="1275510" y="6072184"/>
                <a:ext cx="508602" cy="151498"/>
                <a:chOff x="551886" y="4945335"/>
                <a:chExt cx="508602" cy="151498"/>
              </a:xfrm>
            </p:grpSpPr>
            <p:sp>
              <p:nvSpPr>
                <p:cNvPr id="80" name="Rectangle 79">
                  <a:extLst>
                    <a:ext uri="{FF2B5EF4-FFF2-40B4-BE49-F238E27FC236}">
                      <a16:creationId xmlns:a16="http://schemas.microsoft.com/office/drawing/2014/main" id="{B1BF6A12-2F74-41B6-ACD0-F8781AD58AD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1" name="Oval 80">
                  <a:extLst>
                    <a:ext uri="{FF2B5EF4-FFF2-40B4-BE49-F238E27FC236}">
                      <a16:creationId xmlns:a16="http://schemas.microsoft.com/office/drawing/2014/main" id="{01406AEA-F9BE-4EB1-A7FA-54E4C8062E7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2" name="Straight Connector 81">
                  <a:extLst>
                    <a:ext uri="{FF2B5EF4-FFF2-40B4-BE49-F238E27FC236}">
                      <a16:creationId xmlns:a16="http://schemas.microsoft.com/office/drawing/2014/main" id="{F782F7AB-0D9E-4F92-98C5-99D374F5B79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1" name="Group 50">
              <a:extLst>
                <a:ext uri="{FF2B5EF4-FFF2-40B4-BE49-F238E27FC236}">
                  <a16:creationId xmlns:a16="http://schemas.microsoft.com/office/drawing/2014/main" id="{D7C5E28B-AE5F-4C5A-8B56-32ABEA7E2527}"/>
                </a:ext>
              </a:extLst>
            </p:cNvPr>
            <p:cNvGrpSpPr/>
            <p:nvPr/>
          </p:nvGrpSpPr>
          <p:grpSpPr>
            <a:xfrm>
              <a:off x="9472918" y="3138070"/>
              <a:ext cx="402639" cy="361217"/>
              <a:chOff x="1275510" y="6072184"/>
              <a:chExt cx="508602" cy="456278"/>
            </a:xfrm>
          </p:grpSpPr>
          <p:grpSp>
            <p:nvGrpSpPr>
              <p:cNvPr id="65" name="Group 64">
                <a:extLst>
                  <a:ext uri="{FF2B5EF4-FFF2-40B4-BE49-F238E27FC236}">
                    <a16:creationId xmlns:a16="http://schemas.microsoft.com/office/drawing/2014/main" id="{DD4F0B96-C438-43E1-BB64-BC312357CE7D}"/>
                  </a:ext>
                </a:extLst>
              </p:cNvPr>
              <p:cNvGrpSpPr/>
              <p:nvPr/>
            </p:nvGrpSpPr>
            <p:grpSpPr>
              <a:xfrm>
                <a:off x="1275510" y="6224570"/>
                <a:ext cx="508602" cy="151498"/>
                <a:chOff x="551886" y="4945335"/>
                <a:chExt cx="508602" cy="151498"/>
              </a:xfrm>
            </p:grpSpPr>
            <p:sp>
              <p:nvSpPr>
                <p:cNvPr id="74" name="Rectangle 73">
                  <a:extLst>
                    <a:ext uri="{FF2B5EF4-FFF2-40B4-BE49-F238E27FC236}">
                      <a16:creationId xmlns:a16="http://schemas.microsoft.com/office/drawing/2014/main" id="{AD959C64-CB32-4DE4-B50C-8FF8891E9C1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5" name="Oval 74">
                  <a:extLst>
                    <a:ext uri="{FF2B5EF4-FFF2-40B4-BE49-F238E27FC236}">
                      <a16:creationId xmlns:a16="http://schemas.microsoft.com/office/drawing/2014/main" id="{5BE75E6D-11AB-426B-A9B9-987163B7833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19D69A94-6F1F-49F1-8C3F-955A093528C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9656636C-921A-4698-B3E9-808FA98753EC}"/>
                  </a:ext>
                </a:extLst>
              </p:cNvPr>
              <p:cNvGrpSpPr/>
              <p:nvPr/>
            </p:nvGrpSpPr>
            <p:grpSpPr>
              <a:xfrm>
                <a:off x="1275510" y="6376964"/>
                <a:ext cx="508602" cy="151498"/>
                <a:chOff x="551886" y="4945335"/>
                <a:chExt cx="508602" cy="151498"/>
              </a:xfrm>
            </p:grpSpPr>
            <p:sp>
              <p:nvSpPr>
                <p:cNvPr id="71" name="Rectangle 70">
                  <a:extLst>
                    <a:ext uri="{FF2B5EF4-FFF2-40B4-BE49-F238E27FC236}">
                      <a16:creationId xmlns:a16="http://schemas.microsoft.com/office/drawing/2014/main" id="{610E8169-3DBA-49AC-A5A0-7CEE68421BE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2" name="Oval 71">
                  <a:extLst>
                    <a:ext uri="{FF2B5EF4-FFF2-40B4-BE49-F238E27FC236}">
                      <a16:creationId xmlns:a16="http://schemas.microsoft.com/office/drawing/2014/main" id="{55DAF13B-D562-45A8-B3E9-8573A30FCD6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3" name="Straight Connector 72">
                  <a:extLst>
                    <a:ext uri="{FF2B5EF4-FFF2-40B4-BE49-F238E27FC236}">
                      <a16:creationId xmlns:a16="http://schemas.microsoft.com/office/drawing/2014/main" id="{FEB1DED5-21E9-4747-AA3F-D508E2135EE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E92BD6A1-A728-4454-92F7-F7F73F426459}"/>
                  </a:ext>
                </a:extLst>
              </p:cNvPr>
              <p:cNvGrpSpPr/>
              <p:nvPr/>
            </p:nvGrpSpPr>
            <p:grpSpPr>
              <a:xfrm>
                <a:off x="1275510" y="6072184"/>
                <a:ext cx="508602" cy="151498"/>
                <a:chOff x="551886" y="4945335"/>
                <a:chExt cx="508602" cy="151498"/>
              </a:xfrm>
            </p:grpSpPr>
            <p:sp>
              <p:nvSpPr>
                <p:cNvPr id="68" name="Rectangle 67">
                  <a:extLst>
                    <a:ext uri="{FF2B5EF4-FFF2-40B4-BE49-F238E27FC236}">
                      <a16:creationId xmlns:a16="http://schemas.microsoft.com/office/drawing/2014/main" id="{405DC873-0652-4B88-B786-E207D84BD81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9" name="Oval 68">
                  <a:extLst>
                    <a:ext uri="{FF2B5EF4-FFF2-40B4-BE49-F238E27FC236}">
                      <a16:creationId xmlns:a16="http://schemas.microsoft.com/office/drawing/2014/main" id="{3B27ABD4-E1F5-4266-AB4A-343D015887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3E8D3E94-44C1-42B7-A268-9CE3284D1BD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52" name="Group 51">
            <a:extLst>
              <a:ext uri="{FF2B5EF4-FFF2-40B4-BE49-F238E27FC236}">
                <a16:creationId xmlns:a16="http://schemas.microsoft.com/office/drawing/2014/main" id="{A324C3B2-201C-4FC8-8CDF-F7E9136317B3}"/>
              </a:ext>
            </a:extLst>
          </p:cNvPr>
          <p:cNvGrpSpPr/>
          <p:nvPr/>
        </p:nvGrpSpPr>
        <p:grpSpPr>
          <a:xfrm>
            <a:off x="6514538" y="4281123"/>
            <a:ext cx="549222" cy="424360"/>
            <a:chOff x="7203621" y="2226683"/>
            <a:chExt cx="482317" cy="372664"/>
          </a:xfrm>
        </p:grpSpPr>
        <p:grpSp>
          <p:nvGrpSpPr>
            <p:cNvPr id="58" name="Group 57">
              <a:extLst>
                <a:ext uri="{FF2B5EF4-FFF2-40B4-BE49-F238E27FC236}">
                  <a16:creationId xmlns:a16="http://schemas.microsoft.com/office/drawing/2014/main" id="{56F13B90-B8D4-4E43-B83B-FE1B01391FA3}"/>
                </a:ext>
              </a:extLst>
            </p:cNvPr>
            <p:cNvGrpSpPr/>
            <p:nvPr/>
          </p:nvGrpSpPr>
          <p:grpSpPr>
            <a:xfrm>
              <a:off x="7203621" y="2226683"/>
              <a:ext cx="482317" cy="372664"/>
              <a:chOff x="2107244" y="1575258"/>
              <a:chExt cx="310993" cy="343365"/>
            </a:xfrm>
            <a:noFill/>
          </p:grpSpPr>
          <p:sp>
            <p:nvSpPr>
              <p:cNvPr id="63" name="Rectangle 9">
                <a:extLst>
                  <a:ext uri="{FF2B5EF4-FFF2-40B4-BE49-F238E27FC236}">
                    <a16:creationId xmlns:a16="http://schemas.microsoft.com/office/drawing/2014/main" id="{4F868808-FD02-4272-AB5C-91D9E8E48103}"/>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4" name="Line 10">
                <a:extLst>
                  <a:ext uri="{FF2B5EF4-FFF2-40B4-BE49-F238E27FC236}">
                    <a16:creationId xmlns:a16="http://schemas.microsoft.com/office/drawing/2014/main" id="{C7347325-4807-4A72-A4FF-EB174B8C755A}"/>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59" name="Group 58">
              <a:extLst>
                <a:ext uri="{FF2B5EF4-FFF2-40B4-BE49-F238E27FC236}">
                  <a16:creationId xmlns:a16="http://schemas.microsoft.com/office/drawing/2014/main" id="{50EDC42B-446F-4F2B-B288-68E7C1CD51C5}"/>
                </a:ext>
              </a:extLst>
            </p:cNvPr>
            <p:cNvGrpSpPr/>
            <p:nvPr/>
          </p:nvGrpSpPr>
          <p:grpSpPr>
            <a:xfrm>
              <a:off x="7543900" y="2252646"/>
              <a:ext cx="103855" cy="25964"/>
              <a:chOff x="2287367" y="1599181"/>
              <a:chExt cx="95690" cy="23923"/>
            </a:xfrm>
            <a:noFill/>
          </p:grpSpPr>
          <p:sp>
            <p:nvSpPr>
              <p:cNvPr id="60" name="Oval 11">
                <a:extLst>
                  <a:ext uri="{FF2B5EF4-FFF2-40B4-BE49-F238E27FC236}">
                    <a16:creationId xmlns:a16="http://schemas.microsoft.com/office/drawing/2014/main" id="{C44EE789-DC30-476D-9B11-F95ED5713D67}"/>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1" name="Oval 12">
                <a:extLst>
                  <a:ext uri="{FF2B5EF4-FFF2-40B4-BE49-F238E27FC236}">
                    <a16:creationId xmlns:a16="http://schemas.microsoft.com/office/drawing/2014/main" id="{A641D0BA-AC40-48F5-A308-AE9407A62635}"/>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2" name="Oval 13">
                <a:extLst>
                  <a:ext uri="{FF2B5EF4-FFF2-40B4-BE49-F238E27FC236}">
                    <a16:creationId xmlns:a16="http://schemas.microsoft.com/office/drawing/2014/main" id="{969A285A-C6E7-4D5B-AC56-07E295733AC3}"/>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53" name="Group 52">
            <a:extLst>
              <a:ext uri="{FF2B5EF4-FFF2-40B4-BE49-F238E27FC236}">
                <a16:creationId xmlns:a16="http://schemas.microsoft.com/office/drawing/2014/main" id="{CECDDC89-E17B-41B0-BE54-D86C5E8E24C5}"/>
              </a:ext>
            </a:extLst>
          </p:cNvPr>
          <p:cNvGrpSpPr/>
          <p:nvPr/>
        </p:nvGrpSpPr>
        <p:grpSpPr>
          <a:xfrm>
            <a:off x="8659641" y="3599618"/>
            <a:ext cx="774811" cy="1958544"/>
            <a:chOff x="9263121" y="2535599"/>
            <a:chExt cx="774811" cy="1958544"/>
          </a:xfrm>
        </p:grpSpPr>
        <p:cxnSp>
          <p:nvCxnSpPr>
            <p:cNvPr id="55" name="Straight Arrow Connector 54">
              <a:extLst>
                <a:ext uri="{FF2B5EF4-FFF2-40B4-BE49-F238E27FC236}">
                  <a16:creationId xmlns:a16="http://schemas.microsoft.com/office/drawing/2014/main" id="{18D67FBE-C7CB-45CB-AD17-142255FC64B6}"/>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Arrow Connector 55">
              <a:extLst>
                <a:ext uri="{FF2B5EF4-FFF2-40B4-BE49-F238E27FC236}">
                  <a16:creationId xmlns:a16="http://schemas.microsoft.com/office/drawing/2014/main" id="{44E0CCA0-DC5B-4AEE-8756-703DB8B9DEF7}"/>
                </a:ext>
              </a:extLst>
            </p:cNvPr>
            <p:cNvCxnSpPr>
              <a:cxnSpLocks/>
            </p:cNvCxnSpPr>
            <p:nvPr/>
          </p:nvCxnSpPr>
          <p:spPr>
            <a:xfrm>
              <a:off x="9263121" y="3527556"/>
              <a:ext cx="705727" cy="966587"/>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Arrow Connector 56">
              <a:extLst>
                <a:ext uri="{FF2B5EF4-FFF2-40B4-BE49-F238E27FC236}">
                  <a16:creationId xmlns:a16="http://schemas.microsoft.com/office/drawing/2014/main" id="{425EAC7B-AFD3-4AAD-AA99-37A2B8890D57}"/>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54" name="TextBox 53">
            <a:extLst>
              <a:ext uri="{FF2B5EF4-FFF2-40B4-BE49-F238E27FC236}">
                <a16:creationId xmlns:a16="http://schemas.microsoft.com/office/drawing/2014/main" id="{5A93CEEB-9AEE-4DC3-BDD4-188F63B226E0}"/>
              </a:ext>
            </a:extLst>
          </p:cNvPr>
          <p:cNvSpPr txBox="1"/>
          <p:nvPr/>
        </p:nvSpPr>
        <p:spPr>
          <a:xfrm>
            <a:off x="7890337" y="4822625"/>
            <a:ext cx="939681"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78D7"/>
                </a:solidFill>
                <a:cs typeface="Arial" panose="020B0604020202020204" pitchFamily="34" charset="0"/>
              </a:rPr>
              <a:t>PK = origin</a:t>
            </a:r>
          </a:p>
        </p:txBody>
      </p:sp>
      <p:grpSp>
        <p:nvGrpSpPr>
          <p:cNvPr id="105" name="Group 104">
            <a:extLst>
              <a:ext uri="{FF2B5EF4-FFF2-40B4-BE49-F238E27FC236}">
                <a16:creationId xmlns:a16="http://schemas.microsoft.com/office/drawing/2014/main" id="{85EA0B18-C30A-4FED-AA69-C7A3C18AEEEE}"/>
              </a:ext>
            </a:extLst>
          </p:cNvPr>
          <p:cNvGrpSpPr/>
          <p:nvPr/>
        </p:nvGrpSpPr>
        <p:grpSpPr>
          <a:xfrm>
            <a:off x="270533" y="6498014"/>
            <a:ext cx="2297278" cy="138499"/>
            <a:chOff x="270533" y="6498014"/>
            <a:chExt cx="2297278" cy="138499"/>
          </a:xfrm>
        </p:grpSpPr>
        <p:sp>
          <p:nvSpPr>
            <p:cNvPr id="106" name="TextBox 105">
              <a:extLst>
                <a:ext uri="{FF2B5EF4-FFF2-40B4-BE49-F238E27FC236}">
                  <a16:creationId xmlns:a16="http://schemas.microsoft.com/office/drawing/2014/main" id="{EB8D2A1D-B6EC-47D8-878B-600D8CE1C36F}"/>
                </a:ext>
              </a:extLst>
            </p:cNvPr>
            <p:cNvSpPr txBox="1"/>
            <p:nvPr/>
          </p:nvSpPr>
          <p:spPr>
            <a:xfrm>
              <a:off x="556131" y="6498014"/>
              <a:ext cx="2011680" cy="138499"/>
            </a:xfrm>
            <a:prstGeom prst="rect">
              <a:avLst/>
            </a:prstGeom>
            <a:noFill/>
          </p:spPr>
          <p:txBody>
            <a:bodyPr wrap="square" lIns="0" tIns="0" rIns="0" bIns="0" rtlCol="0" anchor="ctr">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normalizeH="0" noProof="0" dirty="0">
                  <a:ln>
                    <a:noFill/>
                  </a:ln>
                  <a:solidFill>
                    <a:srgbClr val="227B6D"/>
                  </a:solidFill>
                  <a:effectLst/>
                  <a:uLnTx/>
                  <a:uFillTx/>
                  <a:latin typeface="Arial" panose="020B0604020202020204" pitchFamily="34" charset="0"/>
                  <a:cs typeface="Arial" panose="020B0604020202020204" pitchFamily="34" charset="0"/>
                </a:rPr>
                <a:t>Example – </a:t>
              </a:r>
              <a:r>
                <a:rPr kumimoji="0" lang="en-US" sz="1000" b="0" i="0" u="none" strike="noStrike" kern="0" cap="none" normalizeH="0" noProof="0" dirty="0">
                  <a:ln>
                    <a:noFill/>
                  </a:ln>
                  <a:solidFill>
                    <a:srgbClr val="227B6D"/>
                  </a:solidFill>
                  <a:effectLst/>
                  <a:uLnTx/>
                  <a:uFillTx/>
                  <a:cs typeface="Arial" panose="020B0604020202020204" pitchFamily="34" charset="0"/>
                </a:rPr>
                <a:t>Contoso Connected Car</a:t>
              </a:r>
            </a:p>
          </p:txBody>
        </p:sp>
        <p:pic>
          <p:nvPicPr>
            <p:cNvPr id="107" name="Picture 54">
              <a:extLst>
                <a:ext uri="{FF2B5EF4-FFF2-40B4-BE49-F238E27FC236}">
                  <a16:creationId xmlns:a16="http://schemas.microsoft.com/office/drawing/2014/main" id="{304E3B73-389E-4F55-9DDC-855378F3D95C}"/>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23893623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F8C4-09C7-4798-ADDC-3C574E750382}"/>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Review: Choosing a partition Key</a:t>
            </a:r>
          </a:p>
        </p:txBody>
      </p:sp>
      <p:sp>
        <p:nvSpPr>
          <p:cNvPr id="4" name="Text Placeholder 2">
            <a:extLst>
              <a:ext uri="{FF2B5EF4-FFF2-40B4-BE49-F238E27FC236}">
                <a16:creationId xmlns:a16="http://schemas.microsoft.com/office/drawing/2014/main" id="{6C6AC3EC-E10B-4292-9AA9-1DDA306F2734}"/>
              </a:ext>
            </a:extLst>
          </p:cNvPr>
          <p:cNvSpPr txBox="1">
            <a:spLocks/>
          </p:cNvSpPr>
          <p:nvPr/>
        </p:nvSpPr>
        <p:spPr>
          <a:xfrm>
            <a:off x="269241" y="1805042"/>
            <a:ext cx="11655839" cy="4216539"/>
          </a:xfrm>
          <a:prstGeom prst="rect">
            <a:avLst/>
          </a:prstGeom>
          <a:noFill/>
        </p:spPr>
        <p:txBody>
          <a:bodyPr vert="horz" wrap="square" lIns="91440" tIns="45720" rIns="91440" bIns="45720" rtlCol="0">
            <a:spAutoFit/>
          </a:bodyPr>
          <a:lstStyle>
            <a:lvl1pPr marL="0" marR="0" indent="0" algn="l" defTabSz="914344"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76" marR="0" indent="-236541" algn="l" defTabSz="914344"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1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0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00"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2400" dirty="0">
                <a:solidFill>
                  <a:prstClr val="black"/>
                </a:solidFill>
                <a:latin typeface="Arial" panose="020B0604020202020204" pitchFamily="34" charset="0"/>
                <a:cs typeface="Arial" panose="020B0604020202020204" pitchFamily="34" charset="0"/>
              </a:rPr>
              <a:t>For each Cosmos DB container, you should specify a partition key. </a:t>
            </a:r>
          </a:p>
          <a:p>
            <a:pPr>
              <a:defRPr/>
            </a:pPr>
            <a:endParaRPr lang="en-US" sz="2400" dirty="0">
              <a:solidFill>
                <a:prstClr val="black"/>
              </a:solidFill>
              <a:latin typeface="Arial" panose="020B0604020202020204" pitchFamily="34" charset="0"/>
              <a:cs typeface="Arial" panose="020B0604020202020204" pitchFamily="34" charset="0"/>
            </a:endParaRPr>
          </a:p>
          <a:p>
            <a:pPr>
              <a:defRPr/>
            </a:pPr>
            <a:r>
              <a:rPr lang="en-US" sz="2400" dirty="0">
                <a:solidFill>
                  <a:prstClr val="black"/>
                </a:solidFill>
                <a:latin typeface="Arial" panose="020B0604020202020204" pitchFamily="34" charset="0"/>
                <a:cs typeface="Arial" panose="020B0604020202020204" pitchFamily="34" charset="0"/>
              </a:rPr>
              <a:t>It should satisfy the following core properties:</a:t>
            </a:r>
          </a:p>
          <a:p>
            <a:pPr>
              <a:defRPr/>
            </a:pPr>
            <a:endParaRPr lang="en-US" sz="2400" dirty="0">
              <a:solidFill>
                <a:prstClr val="black"/>
              </a:solidFill>
              <a:latin typeface="Arial" panose="020B0604020202020204" pitchFamily="34" charset="0"/>
              <a:cs typeface="Arial" panose="020B0604020202020204" pitchFamily="34" charset="0"/>
            </a:endParaRPr>
          </a:p>
          <a:p>
            <a:pPr marL="915576" lvl="1" indent="-342900">
              <a:defRPr/>
            </a:pPr>
            <a:r>
              <a:rPr lang="en-US" sz="2800" dirty="0">
                <a:solidFill>
                  <a:prstClr val="black"/>
                </a:solidFill>
                <a:latin typeface="Arial" panose="020B0604020202020204" pitchFamily="34" charset="0"/>
                <a:cs typeface="Arial" panose="020B0604020202020204" pitchFamily="34" charset="0"/>
              </a:rPr>
              <a:t>Evenly distribute requests</a:t>
            </a:r>
          </a:p>
          <a:p>
            <a:pPr marL="915576" lvl="1" indent="-342900">
              <a:defRPr/>
            </a:pPr>
            <a:r>
              <a:rPr lang="en-US" sz="2800" dirty="0">
                <a:solidFill>
                  <a:prstClr val="black"/>
                </a:solidFill>
                <a:latin typeface="Arial" panose="020B0604020202020204" pitchFamily="34" charset="0"/>
                <a:cs typeface="Arial" panose="020B0604020202020204" pitchFamily="34" charset="0"/>
              </a:rPr>
              <a:t>Evenly distribute storage</a:t>
            </a:r>
          </a:p>
          <a:p>
            <a:pPr marL="915576" lvl="1" indent="-342900">
              <a:defRPr/>
            </a:pPr>
            <a:r>
              <a:rPr lang="en-US" sz="2800" dirty="0">
                <a:solidFill>
                  <a:prstClr val="black"/>
                </a:solidFill>
                <a:latin typeface="Arial" panose="020B0604020202020204" pitchFamily="34" charset="0"/>
                <a:cs typeface="Arial" panose="020B0604020202020204" pitchFamily="34" charset="0"/>
              </a:rPr>
              <a:t>Have a high cardinality (each partition can grow up to 10 GB in size)</a:t>
            </a:r>
          </a:p>
          <a:p>
            <a:pPr>
              <a:defRPr/>
            </a:pP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0184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F8C4-09C7-4798-ADDC-3C574E750382}"/>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Review: Choosing a partition Key</a:t>
            </a:r>
          </a:p>
        </p:txBody>
      </p:sp>
      <p:sp>
        <p:nvSpPr>
          <p:cNvPr id="4" name="Text Placeholder 2">
            <a:extLst>
              <a:ext uri="{FF2B5EF4-FFF2-40B4-BE49-F238E27FC236}">
                <a16:creationId xmlns:a16="http://schemas.microsoft.com/office/drawing/2014/main" id="{6C6AC3EC-E10B-4292-9AA9-1DDA306F2734}"/>
              </a:ext>
            </a:extLst>
          </p:cNvPr>
          <p:cNvSpPr txBox="1">
            <a:spLocks/>
          </p:cNvSpPr>
          <p:nvPr/>
        </p:nvSpPr>
        <p:spPr>
          <a:xfrm>
            <a:off x="269241" y="1684725"/>
            <a:ext cx="11655839" cy="6481774"/>
          </a:xfrm>
          <a:prstGeom prst="rect">
            <a:avLst/>
          </a:prstGeom>
          <a:noFill/>
        </p:spPr>
        <p:txBody>
          <a:bodyPr vert="horz" wrap="square" lIns="91440" tIns="45720" rIns="91440" bIns="45720" rtlCol="0">
            <a:spAutoFit/>
          </a:bodyPr>
          <a:lstStyle>
            <a:lvl1pPr marL="0" marR="0" indent="0" algn="l" defTabSz="914344"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76" marR="0" indent="-236541" algn="l" defTabSz="914344"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1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0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00"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2800" dirty="0">
                <a:solidFill>
                  <a:prstClr val="black"/>
                </a:solidFill>
                <a:latin typeface="Arial" panose="020B0604020202020204" pitchFamily="34" charset="0"/>
                <a:cs typeface="Arial" panose="020B0604020202020204" pitchFamily="34" charset="0"/>
              </a:rPr>
              <a:t>In addition, there are a few other areas to consider:</a:t>
            </a:r>
          </a:p>
          <a:p>
            <a:pPr>
              <a:defRPr/>
            </a:pPr>
            <a:endParaRPr lang="en-US" sz="2800" dirty="0">
              <a:solidFill>
                <a:prstClr val="black"/>
              </a:solidFill>
              <a:latin typeface="Arial" panose="020B0604020202020204" pitchFamily="34" charset="0"/>
              <a:cs typeface="Arial" panose="020B0604020202020204" pitchFamily="34" charset="0"/>
            </a:endParaRPr>
          </a:p>
          <a:p>
            <a:pPr>
              <a:defRPr/>
            </a:pPr>
            <a:r>
              <a:rPr lang="en-US" sz="2800" b="0" dirty="0">
                <a:solidFill>
                  <a:prstClr val="black"/>
                </a:solidFill>
                <a:latin typeface="Arial" panose="020B0604020202020204" pitchFamily="34" charset="0"/>
                <a:cs typeface="Arial" panose="020B0604020202020204" pitchFamily="34" charset="0"/>
              </a:rPr>
              <a:t>Queries can be intelligently routed via partition key:</a:t>
            </a:r>
          </a:p>
          <a:p>
            <a:pPr marL="915576" lvl="1" indent="-342900">
              <a:defRPr/>
            </a:pPr>
            <a:r>
              <a:rPr lang="en-US" sz="2800" dirty="0">
                <a:solidFill>
                  <a:prstClr val="black"/>
                </a:solidFill>
                <a:latin typeface="Arial" panose="020B0604020202020204" pitchFamily="34" charset="0"/>
                <a:cs typeface="Arial" panose="020B0604020202020204" pitchFamily="34" charset="0"/>
              </a:rPr>
              <a:t>Queries that are scoped to a single partition (or small set of partitions) will consume fewer RU’s than queries that must “fan-out” and check every partition</a:t>
            </a:r>
          </a:p>
          <a:p>
            <a:pPr marL="915576" lvl="1" indent="-342900">
              <a:defRPr/>
            </a:pPr>
            <a:r>
              <a:rPr lang="en-US" sz="2800" dirty="0">
                <a:solidFill>
                  <a:prstClr val="black"/>
                </a:solidFill>
                <a:latin typeface="Arial" panose="020B0604020202020204" pitchFamily="34" charset="0"/>
                <a:cs typeface="Arial" panose="020B0604020202020204" pitchFamily="34" charset="0"/>
              </a:rPr>
              <a:t>No partition key with query -&gt; requires fan-out</a:t>
            </a:r>
          </a:p>
          <a:p>
            <a:pPr>
              <a:defRPr/>
            </a:pPr>
            <a:endParaRPr lang="en-US" sz="2800" b="0" dirty="0">
              <a:solidFill>
                <a:prstClr val="black"/>
              </a:solidFill>
              <a:latin typeface="Arial" panose="020B0604020202020204" pitchFamily="34" charset="0"/>
              <a:cs typeface="Arial" panose="020B0604020202020204" pitchFamily="34" charset="0"/>
            </a:endParaRPr>
          </a:p>
          <a:p>
            <a:pPr>
              <a:defRPr/>
            </a:pPr>
            <a:r>
              <a:rPr lang="en-US" sz="2800" b="0" dirty="0">
                <a:solidFill>
                  <a:prstClr val="black"/>
                </a:solidFill>
                <a:latin typeface="Arial" panose="020B0604020202020204" pitchFamily="34" charset="0"/>
                <a:cs typeface="Arial" panose="020B0604020202020204" pitchFamily="34" charset="0"/>
              </a:rPr>
              <a:t>Multi-document transactions must be within a single partition</a:t>
            </a:r>
            <a:endParaRPr lang="en-US" sz="3200" b="0" dirty="0">
              <a:solidFill>
                <a:prstClr val="black"/>
              </a:solidFill>
              <a:latin typeface="Arial" panose="020B0604020202020204" pitchFamily="34" charset="0"/>
              <a:cs typeface="Arial" panose="020B0604020202020204" pitchFamily="34" charset="0"/>
            </a:endParaRPr>
          </a:p>
          <a:p>
            <a:pPr lvl="1" indent="0">
              <a:buNone/>
              <a:defRPr/>
            </a:pPr>
            <a:endParaRPr lang="en-US" sz="2800" dirty="0">
              <a:solidFill>
                <a:prstClr val="black"/>
              </a:solidFill>
              <a:latin typeface="Arial" panose="020B0604020202020204" pitchFamily="34" charset="0"/>
              <a:cs typeface="Arial" panose="020B0604020202020204" pitchFamily="34" charset="0"/>
            </a:endParaRPr>
          </a:p>
          <a:p>
            <a:pPr lvl="1" indent="0">
              <a:buNone/>
              <a:defRPr/>
            </a:pPr>
            <a:endParaRPr lang="en-US" sz="2800" dirty="0">
              <a:solidFill>
                <a:prstClr val="black"/>
              </a:solidFill>
              <a:latin typeface="Arial" panose="020B0604020202020204" pitchFamily="34" charset="0"/>
              <a:cs typeface="Arial" panose="020B0604020202020204" pitchFamily="34" charset="0"/>
            </a:endParaRPr>
          </a:p>
          <a:p>
            <a:pPr lvl="1" indent="0">
              <a:buNone/>
              <a:defRPr/>
            </a:pPr>
            <a:endParaRPr lang="en-US" sz="2800" dirty="0">
              <a:solidFill>
                <a:prstClr val="black"/>
              </a:solidFill>
              <a:latin typeface="Arial" panose="020B0604020202020204" pitchFamily="34" charset="0"/>
              <a:cs typeface="Arial" panose="020B0604020202020204" pitchFamily="34" charset="0"/>
            </a:endParaRPr>
          </a:p>
          <a:p>
            <a:pPr>
              <a:defRPr/>
            </a:pPr>
            <a:endParaRPr lang="en-US" sz="2400" b="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8279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63847-554E-4BE1-8442-658DE69F4589}"/>
              </a:ext>
            </a:extLst>
          </p:cNvPr>
          <p:cNvSpPr>
            <a:spLocks noGrp="1"/>
          </p:cNvSpPr>
          <p:nvPr>
            <p:ph type="body" sz="quarter" idx="10"/>
          </p:nvPr>
        </p:nvSpPr>
        <p:spPr>
          <a:xfrm>
            <a:off x="318984" y="953550"/>
            <a:ext cx="5265119" cy="5442067"/>
          </a:xfrm>
        </p:spPr>
        <p:txBody>
          <a:bodyPr vert="horz" wrap="square" lIns="146304" tIns="91440" rIns="146304" bIns="91440" rtlCol="0" anchor="t">
            <a:spAutoFit/>
          </a:bodyPr>
          <a:lstStyle/>
          <a:p>
            <a:pPr lvl="0"/>
            <a:r>
              <a:rPr lang="en-US" sz="1800" dirty="0">
                <a:latin typeface="Arial" panose="020B0604020202020204" pitchFamily="34" charset="0"/>
                <a:cs typeface="Arial" panose="020B0604020202020204" pitchFamily="34" charset="0"/>
              </a:rPr>
              <a:t>EXAMPLE SCENARIO</a:t>
            </a:r>
          </a:p>
          <a:p>
            <a:pPr marL="0" lvl="1" indent="0">
              <a:buNone/>
            </a:pPr>
            <a:r>
              <a:rPr lang="en-US" sz="1800" dirty="0">
                <a:latin typeface="Arial" panose="020B0604020202020204" pitchFamily="34" charset="0"/>
                <a:cs typeface="Arial" panose="020B0604020202020204" pitchFamily="34" charset="0"/>
              </a:rPr>
              <a:t>Contoso Connected Car is a vehicle telematics company. They are planning to store vehicle telemetry data from millions of vehicles every second in Azure Cosmos DB to power predictive maintenance, fleet management, and driver risk analysis.</a:t>
            </a:r>
          </a:p>
          <a:p>
            <a:pPr marL="0" lvl="1"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WHAT ARE A FEW POTENTIAL PARTITION KEY CHOICES?</a:t>
            </a:r>
          </a:p>
          <a:p>
            <a:pPr lvl="1"/>
            <a:r>
              <a:rPr lang="en-US" sz="1800" dirty="0">
                <a:latin typeface="Arial" panose="020B0604020202020204" pitchFamily="34" charset="0"/>
                <a:cs typeface="Arial" panose="020B0604020202020204" pitchFamily="34" charset="0"/>
              </a:rPr>
              <a:t>Vehicle Model</a:t>
            </a:r>
          </a:p>
          <a:p>
            <a:pPr lvl="1"/>
            <a:r>
              <a:rPr lang="en-US" sz="1800" dirty="0">
                <a:latin typeface="Arial" panose="020B0604020202020204" pitchFamily="34" charset="0"/>
                <a:cs typeface="Arial" panose="020B0604020202020204" pitchFamily="34" charset="0"/>
              </a:rPr>
              <a:t>Current Time</a:t>
            </a:r>
          </a:p>
          <a:p>
            <a:pPr lvl="1"/>
            <a:r>
              <a:rPr lang="en-US" sz="1800" dirty="0">
                <a:latin typeface="Arial" panose="020B0604020202020204" pitchFamily="34" charset="0"/>
                <a:cs typeface="Arial" panose="020B0604020202020204" pitchFamily="34" charset="0"/>
              </a:rPr>
              <a:t>Device Id</a:t>
            </a:r>
          </a:p>
          <a:p>
            <a:pPr lvl="1"/>
            <a:r>
              <a:rPr lang="en-US" sz="1800" dirty="0">
                <a:latin typeface="Arial" panose="020B0604020202020204" pitchFamily="34" charset="0"/>
                <a:cs typeface="Arial" panose="020B0604020202020204" pitchFamily="34" charset="0"/>
              </a:rPr>
              <a:t>Composite Key – Device ID + Current Time</a:t>
            </a:r>
          </a:p>
        </p:txBody>
      </p:sp>
      <p:sp>
        <p:nvSpPr>
          <p:cNvPr id="3" name="Title 2">
            <a:extLst>
              <a:ext uri="{FF2B5EF4-FFF2-40B4-BE49-F238E27FC236}">
                <a16:creationId xmlns:a16="http://schemas.microsoft.com/office/drawing/2014/main" id="{FC03A614-D9EA-42F9-99FC-AC28B5490E9A}"/>
              </a:ext>
            </a:extLst>
          </p:cNvPr>
          <p:cNvSpPr>
            <a:spLocks noGrp="1"/>
          </p:cNvSpPr>
          <p:nvPr>
            <p:ph type="title"/>
          </p:nvPr>
        </p:nvSpPr>
        <p:spPr>
          <a:xfrm>
            <a:off x="357402" y="0"/>
            <a:ext cx="5265119" cy="1052182"/>
          </a:xfrm>
        </p:spPr>
        <p:txBody>
          <a:bodyPr>
            <a:normAutofit/>
          </a:bodyPr>
          <a:lstStyle/>
          <a:p>
            <a:r>
              <a:rPr lang="en-US" sz="4000" dirty="0">
                <a:latin typeface="Arial" panose="020B0604020202020204" pitchFamily="34" charset="0"/>
                <a:cs typeface="Arial" panose="020B0604020202020204" pitchFamily="34" charset="0"/>
              </a:rPr>
              <a:t>Partition Design</a:t>
            </a:r>
          </a:p>
        </p:txBody>
      </p:sp>
      <p:pic>
        <p:nvPicPr>
          <p:cNvPr id="54" name="Picture 54">
            <a:extLst>
              <a:ext uri="{FF2B5EF4-FFF2-40B4-BE49-F238E27FC236}">
                <a16:creationId xmlns:a16="http://schemas.microsoft.com/office/drawing/2014/main" id="{C8791E51-C6DF-489B-8640-375C3B433452}"/>
              </a:ext>
            </a:extLst>
          </p:cNvPr>
          <p:cNvPicPr>
            <a:picLocks noChangeAspect="1"/>
          </p:cNvPicPr>
          <p:nvPr/>
        </p:nvPicPr>
        <p:blipFill>
          <a:blip r:embed="rId3"/>
          <a:stretch>
            <a:fillRect/>
          </a:stretch>
        </p:blipFill>
        <p:spPr>
          <a:xfrm>
            <a:off x="8611771" y="2835665"/>
            <a:ext cx="1438275" cy="1057275"/>
          </a:xfrm>
          <a:prstGeom prst="rect">
            <a:avLst/>
          </a:prstGeom>
        </p:spPr>
      </p:pic>
      <p:pic>
        <p:nvPicPr>
          <p:cNvPr id="56" name="Picture 56">
            <a:extLst>
              <a:ext uri="{FF2B5EF4-FFF2-40B4-BE49-F238E27FC236}">
                <a16:creationId xmlns:a16="http://schemas.microsoft.com/office/drawing/2014/main" id="{DE095976-6696-4464-8237-159187DFE63F}"/>
              </a:ext>
            </a:extLst>
          </p:cNvPr>
          <p:cNvPicPr>
            <a:picLocks noChangeAspect="1"/>
          </p:cNvPicPr>
          <p:nvPr/>
        </p:nvPicPr>
        <p:blipFill>
          <a:blip r:embed="rId4"/>
          <a:stretch>
            <a:fillRect/>
          </a:stretch>
        </p:blipFill>
        <p:spPr>
          <a:xfrm>
            <a:off x="9718829" y="2073665"/>
            <a:ext cx="1438275" cy="1057275"/>
          </a:xfrm>
          <a:prstGeom prst="rect">
            <a:avLst/>
          </a:prstGeom>
        </p:spPr>
      </p:pic>
      <p:pic>
        <p:nvPicPr>
          <p:cNvPr id="58" name="Picture 58" descr="A picture containing pool ball&#10;&#10;Description generated with very high confidence">
            <a:extLst>
              <a:ext uri="{FF2B5EF4-FFF2-40B4-BE49-F238E27FC236}">
                <a16:creationId xmlns:a16="http://schemas.microsoft.com/office/drawing/2014/main" id="{3F647630-692C-486A-B085-6CAE42689E26}"/>
              </a:ext>
            </a:extLst>
          </p:cNvPr>
          <p:cNvPicPr>
            <a:picLocks noChangeAspect="1"/>
          </p:cNvPicPr>
          <p:nvPr/>
        </p:nvPicPr>
        <p:blipFill>
          <a:blip r:embed="rId5"/>
          <a:stretch>
            <a:fillRect/>
          </a:stretch>
        </p:blipFill>
        <p:spPr>
          <a:xfrm>
            <a:off x="9718825" y="3791757"/>
            <a:ext cx="1438275" cy="1057275"/>
          </a:xfrm>
          <a:prstGeom prst="rect">
            <a:avLst/>
          </a:prstGeom>
        </p:spPr>
      </p:pic>
      <p:pic>
        <p:nvPicPr>
          <p:cNvPr id="60" name="Picture 60" descr="A picture containing object&#10;&#10;Description generated with high confidence">
            <a:extLst>
              <a:ext uri="{FF2B5EF4-FFF2-40B4-BE49-F238E27FC236}">
                <a16:creationId xmlns:a16="http://schemas.microsoft.com/office/drawing/2014/main" id="{8D8A08B1-C31A-4182-9351-A6E39ADD34DA}"/>
              </a:ext>
            </a:extLst>
          </p:cNvPr>
          <p:cNvPicPr>
            <a:picLocks noChangeAspect="1"/>
          </p:cNvPicPr>
          <p:nvPr/>
        </p:nvPicPr>
        <p:blipFill>
          <a:blip r:embed="rId6"/>
          <a:stretch>
            <a:fillRect/>
          </a:stretch>
        </p:blipFill>
        <p:spPr>
          <a:xfrm>
            <a:off x="7490337" y="3791761"/>
            <a:ext cx="1438275" cy="1057275"/>
          </a:xfrm>
          <a:prstGeom prst="rect">
            <a:avLst/>
          </a:prstGeom>
        </p:spPr>
      </p:pic>
      <p:pic>
        <p:nvPicPr>
          <p:cNvPr id="62" name="Picture 62">
            <a:extLst>
              <a:ext uri="{FF2B5EF4-FFF2-40B4-BE49-F238E27FC236}">
                <a16:creationId xmlns:a16="http://schemas.microsoft.com/office/drawing/2014/main" id="{9D9C6B99-09E0-43D2-8123-F79823C2A43A}"/>
              </a:ext>
            </a:extLst>
          </p:cNvPr>
          <p:cNvPicPr>
            <a:picLocks noChangeAspect="1"/>
          </p:cNvPicPr>
          <p:nvPr/>
        </p:nvPicPr>
        <p:blipFill>
          <a:blip r:embed="rId7"/>
          <a:stretch>
            <a:fillRect/>
          </a:stretch>
        </p:blipFill>
        <p:spPr>
          <a:xfrm>
            <a:off x="7490337" y="2073665"/>
            <a:ext cx="1438275" cy="1057275"/>
          </a:xfrm>
          <a:prstGeom prst="rect">
            <a:avLst/>
          </a:prstGeom>
        </p:spPr>
      </p:pic>
      <p:grpSp>
        <p:nvGrpSpPr>
          <p:cNvPr id="9" name="Group 8">
            <a:extLst>
              <a:ext uri="{FF2B5EF4-FFF2-40B4-BE49-F238E27FC236}">
                <a16:creationId xmlns:a16="http://schemas.microsoft.com/office/drawing/2014/main" id="{2CF6037A-A80A-41B7-B379-70D4814916EE}"/>
              </a:ext>
            </a:extLst>
          </p:cNvPr>
          <p:cNvGrpSpPr/>
          <p:nvPr/>
        </p:nvGrpSpPr>
        <p:grpSpPr>
          <a:xfrm>
            <a:off x="270534" y="6497998"/>
            <a:ext cx="2297279" cy="138499"/>
            <a:chOff x="270533" y="6498014"/>
            <a:chExt cx="2297278" cy="138499"/>
          </a:xfrm>
        </p:grpSpPr>
        <p:sp>
          <p:nvSpPr>
            <p:cNvPr id="10" name="TextBox 9">
              <a:extLst>
                <a:ext uri="{FF2B5EF4-FFF2-40B4-BE49-F238E27FC236}">
                  <a16:creationId xmlns:a16="http://schemas.microsoft.com/office/drawing/2014/main" id="{0118AEAD-8D7E-4B84-A348-F8C7CCE6AD65}"/>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1" name="Picture 54">
              <a:extLst>
                <a:ext uri="{FF2B5EF4-FFF2-40B4-BE49-F238E27FC236}">
                  <a16:creationId xmlns:a16="http://schemas.microsoft.com/office/drawing/2014/main" id="{12AA534C-B65E-43BA-9758-593AA2218C5D}"/>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4379782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 Key Choices</a:t>
            </a:r>
          </a:p>
        </p:txBody>
      </p:sp>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925686"/>
            <a:ext cx="4572000" cy="2360646"/>
          </a:xfrm>
        </p:spPr>
        <p:txBody>
          <a:bodyPr vert="horz" wrap="square" lIns="91440" tIns="45720" rIns="91440" bIns="45720" rtlCol="0" anchor="t">
            <a:spAutoFit/>
          </a:bodyPr>
          <a:lstStyle/>
          <a:p>
            <a:pPr algn="ctr"/>
            <a:r>
              <a:rPr lang="en-US" sz="1600" dirty="0"/>
              <a:t>VEHICLE MODEL </a:t>
            </a:r>
            <a:r>
              <a:rPr lang="en-US" sz="1600" dirty="0">
                <a:solidFill>
                  <a:schemeClr val="tx1"/>
                </a:solidFill>
              </a:rPr>
              <a:t>(e</a:t>
            </a:r>
            <a:r>
              <a:rPr lang="en-US" sz="1600" dirty="0">
                <a:solidFill>
                  <a:srgbClr val="0078D7"/>
                </a:solidFill>
              </a:rPr>
              <a:t>.</a:t>
            </a:r>
            <a:r>
              <a:rPr lang="en-US" sz="1600" dirty="0"/>
              <a:t>g. Model A)</a:t>
            </a:r>
            <a:endParaRPr lang="en-US" dirty="0"/>
          </a:p>
          <a:p>
            <a:pPr algn="ctr"/>
            <a:endParaRPr lang="en-US" sz="1500" dirty="0">
              <a:solidFill>
                <a:srgbClr val="0078D7"/>
              </a:solidFill>
            </a:endParaRPr>
          </a:p>
          <a:p>
            <a:pPr algn="ctr"/>
            <a:r>
              <a:rPr lang="en-US" sz="1500" b="0" dirty="0">
                <a:solidFill>
                  <a:schemeClr val="tx1"/>
                </a:solidFill>
              </a:rPr>
              <a:t>Most auto manufactures only have a couple dozen models. This will create a fixed number of logical partition key values; and is potentially the least granular option.</a:t>
            </a:r>
          </a:p>
          <a:p>
            <a:pPr algn="ctr"/>
            <a:r>
              <a:rPr lang="en-US" sz="1500" b="0" dirty="0">
                <a:solidFill>
                  <a:schemeClr val="tx1"/>
                </a:solidFill>
              </a:rPr>
              <a:t>Depending how uniform sales are across various models – this introduces possibilities for hot partition keys on both storage and throughput.</a:t>
            </a:r>
          </a:p>
        </p:txBody>
      </p:sp>
      <p:sp>
        <p:nvSpPr>
          <p:cNvPr id="55" name="Text Placeholder 4">
            <a:extLst>
              <a:ext uri="{FF2B5EF4-FFF2-40B4-BE49-F238E27FC236}">
                <a16:creationId xmlns:a16="http://schemas.microsoft.com/office/drawing/2014/main" id="{7E8D2A0F-F07A-4C01-8D7D-1D0B9F791FE2}"/>
              </a:ext>
            </a:extLst>
          </p:cNvPr>
          <p:cNvSpPr txBox="1">
            <a:spLocks/>
          </p:cNvSpPr>
          <p:nvPr/>
        </p:nvSpPr>
        <p:spPr>
          <a:xfrm>
            <a:off x="7346167" y="1925685"/>
            <a:ext cx="4572000" cy="2323713"/>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600" dirty="0">
                <a:solidFill>
                  <a:schemeClr val="tx1"/>
                </a:solidFill>
                <a:latin typeface="Arial" panose="020B0604020202020204" pitchFamily="34" charset="0"/>
                <a:cs typeface="Arial" panose="020B0604020202020204" pitchFamily="34" charset="0"/>
              </a:rPr>
              <a:t>CURRENT MONTH (e.g. 2018-04)</a:t>
            </a:r>
            <a:endParaRPr lang="en-US" dirty="0">
              <a:solidFill>
                <a:schemeClr val="tx1"/>
              </a:solidFill>
              <a:latin typeface="Arial" panose="020B0604020202020204" pitchFamily="34" charset="0"/>
              <a:cs typeface="Arial" panose="020B0604020202020204" pitchFamily="34" charset="0"/>
            </a:endParaRPr>
          </a:p>
          <a:p>
            <a:pPr algn="ctr" defTabSz="914344">
              <a:defRPr/>
            </a:pPr>
            <a:endParaRPr lang="en-US" sz="1500" dirty="0">
              <a:solidFill>
                <a:srgbClr val="0078D7"/>
              </a:solidFill>
              <a:latin typeface="Arial" panose="020B0604020202020204" pitchFamily="34" charset="0"/>
              <a:cs typeface="Arial" panose="020B0604020202020204" pitchFamily="34" charset="0"/>
            </a:endParaRPr>
          </a:p>
          <a:p>
            <a:pPr algn="ctr" defTabSz="914344">
              <a:defRPr/>
            </a:pPr>
            <a:r>
              <a:rPr lang="en-US" sz="1500" b="0" dirty="0">
                <a:solidFill>
                  <a:srgbClr val="505050"/>
                </a:solidFill>
                <a:latin typeface="Arial" panose="020B0604020202020204" pitchFamily="34" charset="0"/>
                <a:cs typeface="Arial" panose="020B0604020202020204" pitchFamily="34" charset="0"/>
              </a:rPr>
              <a:t>Auto manufacturers have transactions occurring throughout the year. This will create a more balanced distribution of storage across partition key values.</a:t>
            </a:r>
          </a:p>
          <a:p>
            <a:pPr algn="ctr" defTabSz="914344">
              <a:defRPr/>
            </a:pPr>
            <a:r>
              <a:rPr lang="en-US" sz="1500" b="0" dirty="0">
                <a:solidFill>
                  <a:srgbClr val="505050"/>
                </a:solidFill>
                <a:latin typeface="Arial" panose="020B0604020202020204" pitchFamily="34" charset="0"/>
                <a:cs typeface="Arial" panose="020B0604020202020204" pitchFamily="34" charset="0"/>
              </a:rPr>
              <a:t>However, most business transactions occur on recent data creating the possibility of a hot partition key for the current month on throughput.</a:t>
            </a:r>
          </a:p>
        </p:txBody>
      </p:sp>
      <p:pic>
        <p:nvPicPr>
          <p:cNvPr id="59" name="Picture 60">
            <a:extLst>
              <a:ext uri="{FF2B5EF4-FFF2-40B4-BE49-F238E27FC236}">
                <a16:creationId xmlns:a16="http://schemas.microsoft.com/office/drawing/2014/main" id="{370A569A-9851-44CD-932A-52ABC1C84087}"/>
              </a:ext>
            </a:extLst>
          </p:cNvPr>
          <p:cNvPicPr>
            <a:picLocks noChangeAspect="1"/>
          </p:cNvPicPr>
          <p:nvPr/>
        </p:nvPicPr>
        <p:blipFill>
          <a:blip r:embed="rId3"/>
          <a:stretch>
            <a:fillRect/>
          </a:stretch>
        </p:blipFill>
        <p:spPr>
          <a:xfrm>
            <a:off x="5376864" y="2900364"/>
            <a:ext cx="1438275" cy="1057275"/>
          </a:xfrm>
          <a:prstGeom prst="rect">
            <a:avLst/>
          </a:prstGeom>
        </p:spPr>
      </p:pic>
      <p:grpSp>
        <p:nvGrpSpPr>
          <p:cNvPr id="9" name="Group 8">
            <a:extLst>
              <a:ext uri="{FF2B5EF4-FFF2-40B4-BE49-F238E27FC236}">
                <a16:creationId xmlns:a16="http://schemas.microsoft.com/office/drawing/2014/main" id="{F7547EDC-70BB-4808-B07B-9668A03C5A2F}"/>
              </a:ext>
            </a:extLst>
          </p:cNvPr>
          <p:cNvGrpSpPr/>
          <p:nvPr/>
        </p:nvGrpSpPr>
        <p:grpSpPr>
          <a:xfrm>
            <a:off x="319479" y="4660868"/>
            <a:ext cx="4471523" cy="1325169"/>
            <a:chOff x="269239" y="4673773"/>
            <a:chExt cx="4471523" cy="1325169"/>
          </a:xfrm>
        </p:grpSpPr>
        <p:grpSp>
          <p:nvGrpSpPr>
            <p:cNvPr id="77" name="Group 76">
              <a:extLst>
                <a:ext uri="{FF2B5EF4-FFF2-40B4-BE49-F238E27FC236}">
                  <a16:creationId xmlns:a16="http://schemas.microsoft.com/office/drawing/2014/main" id="{B3ED5EA3-F52B-4C55-A8B2-2332430607C2}"/>
                </a:ext>
              </a:extLst>
            </p:cNvPr>
            <p:cNvGrpSpPr/>
            <p:nvPr/>
          </p:nvGrpSpPr>
          <p:grpSpPr>
            <a:xfrm>
              <a:off x="330985" y="5087022"/>
              <a:ext cx="1933907" cy="911920"/>
              <a:chOff x="8367892" y="4738093"/>
              <a:chExt cx="2326999" cy="1097280"/>
            </a:xfrm>
          </p:grpSpPr>
          <p:grpSp>
            <p:nvGrpSpPr>
              <p:cNvPr id="78" name="Group 77">
                <a:extLst>
                  <a:ext uri="{FF2B5EF4-FFF2-40B4-BE49-F238E27FC236}">
                    <a16:creationId xmlns:a16="http://schemas.microsoft.com/office/drawing/2014/main" id="{3A2E002C-F312-4036-B1A8-6EF29F4EA8D5}"/>
                  </a:ext>
                </a:extLst>
              </p:cNvPr>
              <p:cNvGrpSpPr/>
              <p:nvPr/>
            </p:nvGrpSpPr>
            <p:grpSpPr>
              <a:xfrm>
                <a:off x="8367892" y="4812062"/>
                <a:ext cx="914400" cy="949349"/>
                <a:chOff x="7890518" y="4812062"/>
                <a:chExt cx="914400" cy="949349"/>
              </a:xfrm>
            </p:grpSpPr>
            <p:sp>
              <p:nvSpPr>
                <p:cNvPr id="85" name="TextBox 84">
                  <a:extLst>
                    <a:ext uri="{FF2B5EF4-FFF2-40B4-BE49-F238E27FC236}">
                      <a16:creationId xmlns:a16="http://schemas.microsoft.com/office/drawing/2014/main" id="{6E037FC5-4B6B-4DE3-828E-CEA980CA01AF}"/>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Rodel</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86" name="TextBox 85">
                  <a:extLst>
                    <a:ext uri="{FF2B5EF4-FFF2-40B4-BE49-F238E27FC236}">
                      <a16:creationId xmlns:a16="http://schemas.microsoft.com/office/drawing/2014/main" id="{97CE4F15-E815-4504-A4FB-84C076027704}"/>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Prisma</a:t>
                  </a:r>
                </a:p>
              </p:txBody>
            </p:sp>
            <p:sp>
              <p:nvSpPr>
                <p:cNvPr id="87" name="TextBox 86">
                  <a:extLst>
                    <a:ext uri="{FF2B5EF4-FFF2-40B4-BE49-F238E27FC236}">
                      <a16:creationId xmlns:a16="http://schemas.microsoft.com/office/drawing/2014/main" id="{C5C82C28-1E2D-4912-8E0F-C5917103B74F}"/>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Turlic</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88" name="TextBox 87">
                  <a:extLst>
                    <a:ext uri="{FF2B5EF4-FFF2-40B4-BE49-F238E27FC236}">
                      <a16:creationId xmlns:a16="http://schemas.microsoft.com/office/drawing/2014/main" id="{85D12017-4361-42C0-AB99-A72EDD66F326}"/>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Coash</a:t>
                  </a:r>
                </a:p>
              </p:txBody>
            </p:sp>
          </p:grpSp>
          <p:cxnSp>
            <p:nvCxnSpPr>
              <p:cNvPr id="79" name="Straight Connector 78">
                <a:extLst>
                  <a:ext uri="{FF2B5EF4-FFF2-40B4-BE49-F238E27FC236}">
                    <a16:creationId xmlns:a16="http://schemas.microsoft.com/office/drawing/2014/main" id="{6D80EF3A-B6BF-4044-B156-6CED59446FA7}"/>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85E0D25C-EA59-4B7F-97BA-6BAD1BC4ADB9}"/>
                  </a:ext>
                </a:extLst>
              </p:cNvPr>
              <p:cNvGrpSpPr/>
              <p:nvPr/>
            </p:nvGrpSpPr>
            <p:grpSpPr>
              <a:xfrm>
                <a:off x="9643331" y="4821235"/>
                <a:ext cx="1051560" cy="930997"/>
                <a:chOff x="9643331" y="4821235"/>
                <a:chExt cx="1051560" cy="930997"/>
              </a:xfrm>
            </p:grpSpPr>
            <p:sp>
              <p:nvSpPr>
                <p:cNvPr id="81" name="Rectangle 80">
                  <a:extLst>
                    <a:ext uri="{FF2B5EF4-FFF2-40B4-BE49-F238E27FC236}">
                      <a16:creationId xmlns:a16="http://schemas.microsoft.com/office/drawing/2014/main" id="{52ADC728-A7C6-4B09-A754-D6EEDBF9C7B9}"/>
                    </a:ext>
                  </a:extLst>
                </p:cNvPr>
                <p:cNvSpPr/>
                <p:nvPr/>
              </p:nvSpPr>
              <p:spPr bwMode="auto">
                <a:xfrm>
                  <a:off x="9643331" y="4821235"/>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2" name="Rectangle 81">
                  <a:extLst>
                    <a:ext uri="{FF2B5EF4-FFF2-40B4-BE49-F238E27FC236}">
                      <a16:creationId xmlns:a16="http://schemas.microsoft.com/office/drawing/2014/main" id="{0BB1A34B-B46F-4744-8A19-6D3765E7D86C}"/>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3" name="Rectangle 82">
                  <a:extLst>
                    <a:ext uri="{FF2B5EF4-FFF2-40B4-BE49-F238E27FC236}">
                      <a16:creationId xmlns:a16="http://schemas.microsoft.com/office/drawing/2014/main" id="{8DC99A42-2152-485D-9CB1-2B5EB6C4B427}"/>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4" name="Rectangle 83">
                  <a:extLst>
                    <a:ext uri="{FF2B5EF4-FFF2-40B4-BE49-F238E27FC236}">
                      <a16:creationId xmlns:a16="http://schemas.microsoft.com/office/drawing/2014/main" id="{3348E875-6B77-48FD-B04F-9D06A6970760}"/>
                    </a:ext>
                  </a:extLst>
                </p:cNvPr>
                <p:cNvSpPr/>
                <p:nvPr/>
              </p:nvSpPr>
              <p:spPr bwMode="auto">
                <a:xfrm>
                  <a:off x="9643331" y="5569352"/>
                  <a:ext cx="33007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5" name="Text Placeholder 4">
              <a:extLst>
                <a:ext uri="{FF2B5EF4-FFF2-40B4-BE49-F238E27FC236}">
                  <a16:creationId xmlns:a16="http://schemas.microsoft.com/office/drawing/2014/main" id="{9703ECA1-06EC-4286-BA9F-94DD92349FA1}"/>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32" name="Text Placeholder 4">
              <a:extLst>
                <a:ext uri="{FF2B5EF4-FFF2-40B4-BE49-F238E27FC236}">
                  <a16:creationId xmlns:a16="http://schemas.microsoft.com/office/drawing/2014/main" id="{98F6027F-0EA8-45CB-A4AC-FFB97C2E3879}"/>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D689E683-C910-412F-A78C-B371CC3CE200}"/>
                </a:ext>
              </a:extLst>
            </p:cNvPr>
            <p:cNvGrpSpPr/>
            <p:nvPr/>
          </p:nvGrpSpPr>
          <p:grpSpPr>
            <a:xfrm>
              <a:off x="2745109" y="5087022"/>
              <a:ext cx="1933907" cy="911920"/>
              <a:chOff x="8367892" y="4738093"/>
              <a:chExt cx="2326999" cy="1097280"/>
            </a:xfrm>
          </p:grpSpPr>
          <p:grpSp>
            <p:nvGrpSpPr>
              <p:cNvPr id="76" name="Group 75">
                <a:extLst>
                  <a:ext uri="{FF2B5EF4-FFF2-40B4-BE49-F238E27FC236}">
                    <a16:creationId xmlns:a16="http://schemas.microsoft.com/office/drawing/2014/main" id="{346EA0D6-7647-48F8-A7EC-A8FF17037957}"/>
                  </a:ext>
                </a:extLst>
              </p:cNvPr>
              <p:cNvGrpSpPr/>
              <p:nvPr/>
            </p:nvGrpSpPr>
            <p:grpSpPr>
              <a:xfrm>
                <a:off x="8367892" y="4812062"/>
                <a:ext cx="914400" cy="949349"/>
                <a:chOff x="7890518" y="4812062"/>
                <a:chExt cx="914400" cy="949349"/>
              </a:xfrm>
            </p:grpSpPr>
            <p:sp>
              <p:nvSpPr>
                <p:cNvPr id="95" name="TextBox 94">
                  <a:extLst>
                    <a:ext uri="{FF2B5EF4-FFF2-40B4-BE49-F238E27FC236}">
                      <a16:creationId xmlns:a16="http://schemas.microsoft.com/office/drawing/2014/main" id="{FB5B6AC8-DF8D-4A3B-A770-D61CA8CD071F}"/>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Rodel</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96" name="TextBox 95">
                  <a:extLst>
                    <a:ext uri="{FF2B5EF4-FFF2-40B4-BE49-F238E27FC236}">
                      <a16:creationId xmlns:a16="http://schemas.microsoft.com/office/drawing/2014/main" id="{28C71E25-CB24-469C-8B9C-EB80C73CB96D}"/>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Prisma</a:t>
                  </a:r>
                </a:p>
              </p:txBody>
            </p:sp>
            <p:sp>
              <p:nvSpPr>
                <p:cNvPr id="97" name="TextBox 96">
                  <a:extLst>
                    <a:ext uri="{FF2B5EF4-FFF2-40B4-BE49-F238E27FC236}">
                      <a16:creationId xmlns:a16="http://schemas.microsoft.com/office/drawing/2014/main" id="{EF2E00DD-BA62-43F8-B515-13B4584169E5}"/>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Turlic</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98" name="TextBox 97">
                  <a:extLst>
                    <a:ext uri="{FF2B5EF4-FFF2-40B4-BE49-F238E27FC236}">
                      <a16:creationId xmlns:a16="http://schemas.microsoft.com/office/drawing/2014/main" id="{01DB8D28-7499-41B2-8164-22C6B6EB332D}"/>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Coash</a:t>
                  </a:r>
                </a:p>
              </p:txBody>
            </p:sp>
          </p:grpSp>
          <p:cxnSp>
            <p:nvCxnSpPr>
              <p:cNvPr id="89" name="Straight Connector 88">
                <a:extLst>
                  <a:ext uri="{FF2B5EF4-FFF2-40B4-BE49-F238E27FC236}">
                    <a16:creationId xmlns:a16="http://schemas.microsoft.com/office/drawing/2014/main" id="{C7AE9985-9120-4B7B-BF50-AEC1DAEBA2E1}"/>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ACA98A08-EBE6-42A2-8C27-27E9C2F1DEBB}"/>
                  </a:ext>
                </a:extLst>
              </p:cNvPr>
              <p:cNvGrpSpPr/>
              <p:nvPr/>
            </p:nvGrpSpPr>
            <p:grpSpPr>
              <a:xfrm>
                <a:off x="9643331" y="4821235"/>
                <a:ext cx="1051560" cy="930997"/>
                <a:chOff x="9643331" y="4821235"/>
                <a:chExt cx="1051560" cy="930997"/>
              </a:xfrm>
            </p:grpSpPr>
            <p:sp>
              <p:nvSpPr>
                <p:cNvPr id="91" name="Rectangle 90">
                  <a:extLst>
                    <a:ext uri="{FF2B5EF4-FFF2-40B4-BE49-F238E27FC236}">
                      <a16:creationId xmlns:a16="http://schemas.microsoft.com/office/drawing/2014/main" id="{E8868CC2-9CB3-4026-9BA4-DB587A529F75}"/>
                    </a:ext>
                  </a:extLst>
                </p:cNvPr>
                <p:cNvSpPr/>
                <p:nvPr/>
              </p:nvSpPr>
              <p:spPr bwMode="auto">
                <a:xfrm>
                  <a:off x="9643331" y="4821235"/>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Rectangle 91">
                  <a:extLst>
                    <a:ext uri="{FF2B5EF4-FFF2-40B4-BE49-F238E27FC236}">
                      <a16:creationId xmlns:a16="http://schemas.microsoft.com/office/drawing/2014/main" id="{E1BF1439-81B4-4098-B6C3-BD26CEDA69A7}"/>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3" name="Rectangle 92">
                  <a:extLst>
                    <a:ext uri="{FF2B5EF4-FFF2-40B4-BE49-F238E27FC236}">
                      <a16:creationId xmlns:a16="http://schemas.microsoft.com/office/drawing/2014/main" id="{BD9BD529-97FF-408D-8ECA-9D3EA74DE315}"/>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4" name="Rectangle 93">
                  <a:extLst>
                    <a:ext uri="{FF2B5EF4-FFF2-40B4-BE49-F238E27FC236}">
                      <a16:creationId xmlns:a16="http://schemas.microsoft.com/office/drawing/2014/main" id="{676877FB-FA43-4EFC-B9E4-B3ADA1844A3F}"/>
                    </a:ext>
                  </a:extLst>
                </p:cNvPr>
                <p:cNvSpPr/>
                <p:nvPr/>
              </p:nvSpPr>
              <p:spPr bwMode="auto">
                <a:xfrm>
                  <a:off x="9643331" y="5569352"/>
                  <a:ext cx="33007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99" name="Group 98">
            <a:extLst>
              <a:ext uri="{FF2B5EF4-FFF2-40B4-BE49-F238E27FC236}">
                <a16:creationId xmlns:a16="http://schemas.microsoft.com/office/drawing/2014/main" id="{3F7F4490-17A4-49D4-BD0E-7821F454C724}"/>
              </a:ext>
            </a:extLst>
          </p:cNvPr>
          <p:cNvGrpSpPr/>
          <p:nvPr/>
        </p:nvGrpSpPr>
        <p:grpSpPr>
          <a:xfrm>
            <a:off x="7396405" y="4660868"/>
            <a:ext cx="4471523" cy="1325169"/>
            <a:chOff x="269239" y="4673773"/>
            <a:chExt cx="4471523" cy="1325169"/>
          </a:xfrm>
        </p:grpSpPr>
        <p:grpSp>
          <p:nvGrpSpPr>
            <p:cNvPr id="100" name="Group 99">
              <a:extLst>
                <a:ext uri="{FF2B5EF4-FFF2-40B4-BE49-F238E27FC236}">
                  <a16:creationId xmlns:a16="http://schemas.microsoft.com/office/drawing/2014/main" id="{0F01F205-F33F-47F6-A218-DEA676CD6DC7}"/>
                </a:ext>
              </a:extLst>
            </p:cNvPr>
            <p:cNvGrpSpPr/>
            <p:nvPr/>
          </p:nvGrpSpPr>
          <p:grpSpPr>
            <a:xfrm>
              <a:off x="330984" y="5087022"/>
              <a:ext cx="1791503" cy="911920"/>
              <a:chOff x="8367892" y="4738093"/>
              <a:chExt cx="2155650" cy="1097280"/>
            </a:xfrm>
          </p:grpSpPr>
          <p:grpSp>
            <p:nvGrpSpPr>
              <p:cNvPr id="115" name="Group 114">
                <a:extLst>
                  <a:ext uri="{FF2B5EF4-FFF2-40B4-BE49-F238E27FC236}">
                    <a16:creationId xmlns:a16="http://schemas.microsoft.com/office/drawing/2014/main" id="{8314119D-8C9C-4F4C-A322-B947862ABF83}"/>
                  </a:ext>
                </a:extLst>
              </p:cNvPr>
              <p:cNvGrpSpPr/>
              <p:nvPr/>
            </p:nvGrpSpPr>
            <p:grpSpPr>
              <a:xfrm>
                <a:off x="8367892" y="4812062"/>
                <a:ext cx="914400" cy="949349"/>
                <a:chOff x="7890518" y="4812062"/>
                <a:chExt cx="914400" cy="949349"/>
              </a:xfrm>
            </p:grpSpPr>
            <p:sp>
              <p:nvSpPr>
                <p:cNvPr id="122" name="TextBox 121">
                  <a:extLst>
                    <a:ext uri="{FF2B5EF4-FFF2-40B4-BE49-F238E27FC236}">
                      <a16:creationId xmlns:a16="http://schemas.microsoft.com/office/drawing/2014/main" id="{11FC5E71-7C79-499D-AB50-CEF488FB18E6}"/>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2018-03</a:t>
                  </a:r>
                </a:p>
              </p:txBody>
            </p:sp>
            <p:sp>
              <p:nvSpPr>
                <p:cNvPr id="123" name="TextBox 122">
                  <a:extLst>
                    <a:ext uri="{FF2B5EF4-FFF2-40B4-BE49-F238E27FC236}">
                      <a16:creationId xmlns:a16="http://schemas.microsoft.com/office/drawing/2014/main" id="{D29F6AD6-229A-40D7-884C-05FAD869D92C}"/>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2018-04</a:t>
                  </a:r>
                </a:p>
              </p:txBody>
            </p:sp>
            <p:sp>
              <p:nvSpPr>
                <p:cNvPr id="124" name="TextBox 123">
                  <a:extLst>
                    <a:ext uri="{FF2B5EF4-FFF2-40B4-BE49-F238E27FC236}">
                      <a16:creationId xmlns:a16="http://schemas.microsoft.com/office/drawing/2014/main" id="{0E7F3632-12D2-4001-A0AF-A710D79A23ED}"/>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2018-05</a:t>
                  </a:r>
                </a:p>
              </p:txBody>
            </p:sp>
            <p:sp>
              <p:nvSpPr>
                <p:cNvPr id="125" name="TextBox 124">
                  <a:extLst>
                    <a:ext uri="{FF2B5EF4-FFF2-40B4-BE49-F238E27FC236}">
                      <a16:creationId xmlns:a16="http://schemas.microsoft.com/office/drawing/2014/main" id="{3CF06BFA-3351-47D6-892D-4B78C63EF4F4}"/>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2018-06</a:t>
                  </a:r>
                </a:p>
              </p:txBody>
            </p:sp>
          </p:grpSp>
          <p:cxnSp>
            <p:nvCxnSpPr>
              <p:cNvPr id="116" name="Straight Connector 115">
                <a:extLst>
                  <a:ext uri="{FF2B5EF4-FFF2-40B4-BE49-F238E27FC236}">
                    <a16:creationId xmlns:a16="http://schemas.microsoft.com/office/drawing/2014/main" id="{3A6FE9BD-6B75-4B8F-A9F4-5C7D3E31483F}"/>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850C333B-14F1-4981-9814-FACF889B51B9}"/>
                  </a:ext>
                </a:extLst>
              </p:cNvPr>
              <p:cNvGrpSpPr/>
              <p:nvPr/>
            </p:nvGrpSpPr>
            <p:grpSpPr>
              <a:xfrm>
                <a:off x="9643331" y="4821235"/>
                <a:ext cx="880211" cy="930997"/>
                <a:chOff x="9643331" y="4821235"/>
                <a:chExt cx="880211" cy="930997"/>
              </a:xfrm>
            </p:grpSpPr>
            <p:sp>
              <p:nvSpPr>
                <p:cNvPr id="118" name="Rectangle 117">
                  <a:extLst>
                    <a:ext uri="{FF2B5EF4-FFF2-40B4-BE49-F238E27FC236}">
                      <a16:creationId xmlns:a16="http://schemas.microsoft.com/office/drawing/2014/main" id="{E73B4701-747D-4E4F-8FBD-5FAF3D684987}"/>
                    </a:ext>
                  </a:extLst>
                </p:cNvPr>
                <p:cNvSpPr/>
                <p:nvPr/>
              </p:nvSpPr>
              <p:spPr bwMode="auto">
                <a:xfrm>
                  <a:off x="9643331" y="4821235"/>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1E5BEB9B-E13C-453E-BD18-0280DDBD6CB4}"/>
                    </a:ext>
                  </a:extLst>
                </p:cNvPr>
                <p:cNvSpPr/>
                <p:nvPr/>
              </p:nvSpPr>
              <p:spPr bwMode="auto">
                <a:xfrm>
                  <a:off x="9643331" y="5070606"/>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67F58F87-115C-4B8C-8CC7-6B85C6FE4248}"/>
                    </a:ext>
                  </a:extLst>
                </p:cNvPr>
                <p:cNvSpPr/>
                <p:nvPr/>
              </p:nvSpPr>
              <p:spPr bwMode="auto">
                <a:xfrm>
                  <a:off x="9643331" y="5319979"/>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0DB89ADE-F678-44F7-B27C-A665031CBC42}"/>
                    </a:ext>
                  </a:extLst>
                </p:cNvPr>
                <p:cNvSpPr/>
                <p:nvPr/>
              </p:nvSpPr>
              <p:spPr bwMode="auto">
                <a:xfrm>
                  <a:off x="9643331" y="5569352"/>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101" name="Text Placeholder 4">
              <a:extLst>
                <a:ext uri="{FF2B5EF4-FFF2-40B4-BE49-F238E27FC236}">
                  <a16:creationId xmlns:a16="http://schemas.microsoft.com/office/drawing/2014/main" id="{5AFFCFCC-A7AE-4543-8D99-4239793FB0B7}"/>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102" name="Text Placeholder 4">
              <a:extLst>
                <a:ext uri="{FF2B5EF4-FFF2-40B4-BE49-F238E27FC236}">
                  <a16:creationId xmlns:a16="http://schemas.microsoft.com/office/drawing/2014/main" id="{0589E302-2475-43D6-B064-CC8EE8B63F2F}"/>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103" name="Group 102">
              <a:extLst>
                <a:ext uri="{FF2B5EF4-FFF2-40B4-BE49-F238E27FC236}">
                  <a16:creationId xmlns:a16="http://schemas.microsoft.com/office/drawing/2014/main" id="{393402FB-1A2F-449E-925E-85F9BE4A40E2}"/>
                </a:ext>
              </a:extLst>
            </p:cNvPr>
            <p:cNvGrpSpPr/>
            <p:nvPr/>
          </p:nvGrpSpPr>
          <p:grpSpPr>
            <a:xfrm>
              <a:off x="2745108" y="5087022"/>
              <a:ext cx="1791503" cy="911920"/>
              <a:chOff x="8367892" y="4738093"/>
              <a:chExt cx="2155650" cy="1097280"/>
            </a:xfrm>
          </p:grpSpPr>
          <p:grpSp>
            <p:nvGrpSpPr>
              <p:cNvPr id="104" name="Group 103">
                <a:extLst>
                  <a:ext uri="{FF2B5EF4-FFF2-40B4-BE49-F238E27FC236}">
                    <a16:creationId xmlns:a16="http://schemas.microsoft.com/office/drawing/2014/main" id="{8A8BB63A-D741-45E3-971C-6092C92E8C57}"/>
                  </a:ext>
                </a:extLst>
              </p:cNvPr>
              <p:cNvGrpSpPr/>
              <p:nvPr/>
            </p:nvGrpSpPr>
            <p:grpSpPr>
              <a:xfrm>
                <a:off x="8367892" y="4812062"/>
                <a:ext cx="914400" cy="949349"/>
                <a:chOff x="7890518" y="4812062"/>
                <a:chExt cx="914400" cy="949349"/>
              </a:xfrm>
            </p:grpSpPr>
            <p:sp>
              <p:nvSpPr>
                <p:cNvPr id="111" name="TextBox 110">
                  <a:extLst>
                    <a:ext uri="{FF2B5EF4-FFF2-40B4-BE49-F238E27FC236}">
                      <a16:creationId xmlns:a16="http://schemas.microsoft.com/office/drawing/2014/main" id="{3668FC9D-8E3D-494C-BECE-9FD6011B784A}"/>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2018-03</a:t>
                  </a:r>
                </a:p>
              </p:txBody>
            </p:sp>
            <p:sp>
              <p:nvSpPr>
                <p:cNvPr id="112" name="TextBox 111">
                  <a:extLst>
                    <a:ext uri="{FF2B5EF4-FFF2-40B4-BE49-F238E27FC236}">
                      <a16:creationId xmlns:a16="http://schemas.microsoft.com/office/drawing/2014/main" id="{86B2F2AD-B5D7-4EED-B9BF-10AF92E306E1}"/>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2018-04</a:t>
                  </a:r>
                </a:p>
              </p:txBody>
            </p:sp>
            <p:sp>
              <p:nvSpPr>
                <p:cNvPr id="113" name="TextBox 112">
                  <a:extLst>
                    <a:ext uri="{FF2B5EF4-FFF2-40B4-BE49-F238E27FC236}">
                      <a16:creationId xmlns:a16="http://schemas.microsoft.com/office/drawing/2014/main" id="{CD9BD86A-9B9C-4983-910B-1568822CD00D}"/>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2018-05</a:t>
                  </a:r>
                </a:p>
              </p:txBody>
            </p:sp>
            <p:sp>
              <p:nvSpPr>
                <p:cNvPr id="114" name="TextBox 113">
                  <a:extLst>
                    <a:ext uri="{FF2B5EF4-FFF2-40B4-BE49-F238E27FC236}">
                      <a16:creationId xmlns:a16="http://schemas.microsoft.com/office/drawing/2014/main" id="{56A07EAE-6424-434B-99B2-47FAFD1F1E64}"/>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2018-06</a:t>
                  </a:r>
                </a:p>
              </p:txBody>
            </p:sp>
          </p:grpSp>
          <p:cxnSp>
            <p:nvCxnSpPr>
              <p:cNvPr id="105" name="Straight Connector 104">
                <a:extLst>
                  <a:ext uri="{FF2B5EF4-FFF2-40B4-BE49-F238E27FC236}">
                    <a16:creationId xmlns:a16="http://schemas.microsoft.com/office/drawing/2014/main" id="{1956BCF3-ED83-4A61-9EC7-1963C2C5DF80}"/>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AE524037-40DB-4248-9E32-FC47B7A9BAE9}"/>
                  </a:ext>
                </a:extLst>
              </p:cNvPr>
              <p:cNvGrpSpPr/>
              <p:nvPr/>
            </p:nvGrpSpPr>
            <p:grpSpPr>
              <a:xfrm>
                <a:off x="9643331" y="4821235"/>
                <a:ext cx="880211" cy="930997"/>
                <a:chOff x="9643331" y="4821235"/>
                <a:chExt cx="880211" cy="930997"/>
              </a:xfrm>
            </p:grpSpPr>
            <p:sp>
              <p:nvSpPr>
                <p:cNvPr id="107" name="Rectangle 106">
                  <a:extLst>
                    <a:ext uri="{FF2B5EF4-FFF2-40B4-BE49-F238E27FC236}">
                      <a16:creationId xmlns:a16="http://schemas.microsoft.com/office/drawing/2014/main" id="{A5D311A0-67B8-4383-B5F6-9D785E904FA9}"/>
                    </a:ext>
                  </a:extLst>
                </p:cNvPr>
                <p:cNvSpPr/>
                <p:nvPr/>
              </p:nvSpPr>
              <p:spPr bwMode="auto">
                <a:xfrm>
                  <a:off x="9643331" y="4821235"/>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8" name="Rectangle 107">
                  <a:extLst>
                    <a:ext uri="{FF2B5EF4-FFF2-40B4-BE49-F238E27FC236}">
                      <a16:creationId xmlns:a16="http://schemas.microsoft.com/office/drawing/2014/main" id="{41662D71-3815-4583-B6EA-8022AABE036D}"/>
                    </a:ext>
                  </a:extLst>
                </p:cNvPr>
                <p:cNvSpPr/>
                <p:nvPr/>
              </p:nvSpPr>
              <p:spPr bwMode="auto">
                <a:xfrm>
                  <a:off x="9643331" y="5070606"/>
                  <a:ext cx="220053"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9" name="Rectangle 108">
                  <a:extLst>
                    <a:ext uri="{FF2B5EF4-FFF2-40B4-BE49-F238E27FC236}">
                      <a16:creationId xmlns:a16="http://schemas.microsoft.com/office/drawing/2014/main" id="{50773FA4-CDD1-4F43-805F-9F65F84B2EEE}"/>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50323CCE-7EA8-4F99-B5D9-0001971EAE64}"/>
                    </a:ext>
                  </a:extLst>
                </p:cNvPr>
                <p:cNvSpPr/>
                <p:nvPr/>
              </p:nvSpPr>
              <p:spPr bwMode="auto">
                <a:xfrm>
                  <a:off x="9643331" y="5569352"/>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126" name="Group 125">
            <a:extLst>
              <a:ext uri="{FF2B5EF4-FFF2-40B4-BE49-F238E27FC236}">
                <a16:creationId xmlns:a16="http://schemas.microsoft.com/office/drawing/2014/main" id="{99B7132F-8D88-4D35-97C0-8BCB63F46F5E}"/>
              </a:ext>
            </a:extLst>
          </p:cNvPr>
          <p:cNvGrpSpPr/>
          <p:nvPr/>
        </p:nvGrpSpPr>
        <p:grpSpPr>
          <a:xfrm>
            <a:off x="270534" y="6497998"/>
            <a:ext cx="2297279" cy="138499"/>
            <a:chOff x="270533" y="6498014"/>
            <a:chExt cx="2297278" cy="138499"/>
          </a:xfrm>
        </p:grpSpPr>
        <p:sp>
          <p:nvSpPr>
            <p:cNvPr id="127" name="TextBox 126">
              <a:extLst>
                <a:ext uri="{FF2B5EF4-FFF2-40B4-BE49-F238E27FC236}">
                  <a16:creationId xmlns:a16="http://schemas.microsoft.com/office/drawing/2014/main" id="{54F456AE-652D-4535-B36D-F0893FE7060A}"/>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28" name="Picture 54">
              <a:extLst>
                <a:ext uri="{FF2B5EF4-FFF2-40B4-BE49-F238E27FC236}">
                  <a16:creationId xmlns:a16="http://schemas.microsoft.com/office/drawing/2014/main" id="{B0797360-1014-42C4-9B9B-28E4EBCC4E7A}"/>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
        <p:nvSpPr>
          <p:cNvPr id="63" name="Rectangle 62">
            <a:extLst>
              <a:ext uri="{FF2B5EF4-FFF2-40B4-BE49-F238E27FC236}">
                <a16:creationId xmlns:a16="http://schemas.microsoft.com/office/drawing/2014/main" id="{DD0EAD9A-328D-49A0-A4D4-EEF3757BE96B}"/>
              </a:ext>
            </a:extLst>
          </p:cNvPr>
          <p:cNvSpPr/>
          <p:nvPr/>
        </p:nvSpPr>
        <p:spPr bwMode="auto">
          <a:xfrm>
            <a:off x="381225" y="1616957"/>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4" name="Rectangle 63">
            <a:extLst>
              <a:ext uri="{FF2B5EF4-FFF2-40B4-BE49-F238E27FC236}">
                <a16:creationId xmlns:a16="http://schemas.microsoft.com/office/drawing/2014/main" id="{69A90CC1-DE91-4987-8642-612E0585CD90}"/>
              </a:ext>
            </a:extLst>
          </p:cNvPr>
          <p:cNvSpPr/>
          <p:nvPr/>
        </p:nvSpPr>
        <p:spPr bwMode="auto">
          <a:xfrm>
            <a:off x="6936140" y="1561552"/>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174949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31211329-B3E0-49B5-B978-334ABE4F9657}"/>
              </a:ext>
            </a:extLst>
          </p:cNvPr>
          <p:cNvGrpSpPr/>
          <p:nvPr/>
        </p:nvGrpSpPr>
        <p:grpSpPr>
          <a:xfrm>
            <a:off x="7102296" y="4660871"/>
            <a:ext cx="4765005" cy="1336480"/>
            <a:chOff x="-24243" y="4673773"/>
            <a:chExt cx="4765005" cy="1336479"/>
          </a:xfrm>
        </p:grpSpPr>
        <p:grpSp>
          <p:nvGrpSpPr>
            <p:cNvPr id="65" name="Group 64">
              <a:extLst>
                <a:ext uri="{FF2B5EF4-FFF2-40B4-BE49-F238E27FC236}">
                  <a16:creationId xmlns:a16="http://schemas.microsoft.com/office/drawing/2014/main" id="{74417325-D748-4C8F-B3D6-502C277EF0E1}"/>
                </a:ext>
              </a:extLst>
            </p:cNvPr>
            <p:cNvGrpSpPr/>
            <p:nvPr/>
          </p:nvGrpSpPr>
          <p:grpSpPr>
            <a:xfrm>
              <a:off x="-24243" y="5075722"/>
              <a:ext cx="2055295" cy="934530"/>
              <a:chOff x="7940454" y="4724493"/>
              <a:chExt cx="2473059" cy="1124485"/>
            </a:xfrm>
          </p:grpSpPr>
          <p:grpSp>
            <p:nvGrpSpPr>
              <p:cNvPr id="80" name="Group 79">
                <a:extLst>
                  <a:ext uri="{FF2B5EF4-FFF2-40B4-BE49-F238E27FC236}">
                    <a16:creationId xmlns:a16="http://schemas.microsoft.com/office/drawing/2014/main" id="{DFDE23F4-D145-4085-B070-17817C80E0E9}"/>
                  </a:ext>
                </a:extLst>
              </p:cNvPr>
              <p:cNvGrpSpPr/>
              <p:nvPr/>
            </p:nvGrpSpPr>
            <p:grpSpPr>
              <a:xfrm>
                <a:off x="7940454" y="4724493"/>
                <a:ext cx="1375338" cy="1124485"/>
                <a:chOff x="7463080" y="4724493"/>
                <a:chExt cx="1375338" cy="1124485"/>
              </a:xfrm>
            </p:grpSpPr>
            <p:sp>
              <p:nvSpPr>
                <p:cNvPr id="87" name="TextBox 86">
                  <a:extLst>
                    <a:ext uri="{FF2B5EF4-FFF2-40B4-BE49-F238E27FC236}">
                      <a16:creationId xmlns:a16="http://schemas.microsoft.com/office/drawing/2014/main" id="{265EB9AD-3599-41EC-A2C4-23F5EBE3B13B}"/>
                    </a:ext>
                  </a:extLst>
                </p:cNvPr>
                <p:cNvSpPr txBox="1"/>
                <p:nvPr/>
              </p:nvSpPr>
              <p:spPr>
                <a:xfrm>
                  <a:off x="7463086" y="4724493"/>
                  <a:ext cx="1375332" cy="350275"/>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C49E27EB-2018-05</a:t>
                  </a:r>
                </a:p>
              </p:txBody>
            </p:sp>
            <p:sp>
              <p:nvSpPr>
                <p:cNvPr id="88" name="TextBox 87">
                  <a:extLst>
                    <a:ext uri="{FF2B5EF4-FFF2-40B4-BE49-F238E27FC236}">
                      <a16:creationId xmlns:a16="http://schemas.microsoft.com/office/drawing/2014/main" id="{DC81F6CB-C799-4194-920A-986A1678F0C9}"/>
                    </a:ext>
                  </a:extLst>
                </p:cNvPr>
                <p:cNvSpPr txBox="1"/>
                <p:nvPr/>
              </p:nvSpPr>
              <p:spPr>
                <a:xfrm>
                  <a:off x="7463086" y="4982561"/>
                  <a:ext cx="1375330"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C49E27EB-2018-06</a:t>
                  </a:r>
                </a:p>
              </p:txBody>
            </p:sp>
            <p:sp>
              <p:nvSpPr>
                <p:cNvPr id="89" name="TextBox 88">
                  <a:extLst>
                    <a:ext uri="{FF2B5EF4-FFF2-40B4-BE49-F238E27FC236}">
                      <a16:creationId xmlns:a16="http://schemas.microsoft.com/office/drawing/2014/main" id="{BAF0C34B-8674-4899-B7E2-D978DE32B186}"/>
                    </a:ext>
                  </a:extLst>
                </p:cNvPr>
                <p:cNvSpPr txBox="1"/>
                <p:nvPr/>
              </p:nvSpPr>
              <p:spPr>
                <a:xfrm>
                  <a:off x="7463086" y="5240631"/>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4376B4BC-2018-05</a:t>
                  </a:r>
                </a:p>
              </p:txBody>
            </p:sp>
            <p:sp>
              <p:nvSpPr>
                <p:cNvPr id="90" name="TextBox 89">
                  <a:extLst>
                    <a:ext uri="{FF2B5EF4-FFF2-40B4-BE49-F238E27FC236}">
                      <a16:creationId xmlns:a16="http://schemas.microsoft.com/office/drawing/2014/main" id="{43230AD9-22DC-4756-8C55-EAEF65845121}"/>
                    </a:ext>
                  </a:extLst>
                </p:cNvPr>
                <p:cNvSpPr txBox="1"/>
                <p:nvPr/>
              </p:nvSpPr>
              <p:spPr>
                <a:xfrm>
                  <a:off x="7463080" y="549870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4376B4BC-2018-06</a:t>
                  </a:r>
                </a:p>
              </p:txBody>
            </p:sp>
          </p:grpSp>
          <p:cxnSp>
            <p:nvCxnSpPr>
              <p:cNvPr id="81" name="Straight Connector 80">
                <a:extLst>
                  <a:ext uri="{FF2B5EF4-FFF2-40B4-BE49-F238E27FC236}">
                    <a16:creationId xmlns:a16="http://schemas.microsoft.com/office/drawing/2014/main" id="{D33A1717-9FAA-4BC3-B391-65C6B9B4575B}"/>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A0EE2664-EB5F-4D04-B2B3-9A84EAA80588}"/>
                  </a:ext>
                </a:extLst>
              </p:cNvPr>
              <p:cNvGrpSpPr/>
              <p:nvPr/>
            </p:nvGrpSpPr>
            <p:grpSpPr>
              <a:xfrm>
                <a:off x="9643329" y="4821235"/>
                <a:ext cx="770184" cy="930997"/>
                <a:chOff x="9643329" y="4821235"/>
                <a:chExt cx="770184" cy="930997"/>
              </a:xfrm>
            </p:grpSpPr>
            <p:sp>
              <p:nvSpPr>
                <p:cNvPr id="83" name="Rectangle 82">
                  <a:extLst>
                    <a:ext uri="{FF2B5EF4-FFF2-40B4-BE49-F238E27FC236}">
                      <a16:creationId xmlns:a16="http://schemas.microsoft.com/office/drawing/2014/main" id="{DE93C7C0-D1DD-48B0-A731-74205ABDB625}"/>
                    </a:ext>
                  </a:extLst>
                </p:cNvPr>
                <p:cNvSpPr/>
                <p:nvPr/>
              </p:nvSpPr>
              <p:spPr bwMode="auto">
                <a:xfrm>
                  <a:off x="9643329" y="4821235"/>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4" name="Rectangle 83">
                  <a:extLst>
                    <a:ext uri="{FF2B5EF4-FFF2-40B4-BE49-F238E27FC236}">
                      <a16:creationId xmlns:a16="http://schemas.microsoft.com/office/drawing/2014/main" id="{4F14B0AA-6A8F-410E-8F8D-DB17F417F1C4}"/>
                    </a:ext>
                  </a:extLst>
                </p:cNvPr>
                <p:cNvSpPr/>
                <p:nvPr/>
              </p:nvSpPr>
              <p:spPr bwMode="auto">
                <a:xfrm>
                  <a:off x="9643331" y="5070606"/>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5" name="Rectangle 84">
                  <a:extLst>
                    <a:ext uri="{FF2B5EF4-FFF2-40B4-BE49-F238E27FC236}">
                      <a16:creationId xmlns:a16="http://schemas.microsoft.com/office/drawing/2014/main" id="{2DE93D50-7F1E-43D8-BF96-444A873039A7}"/>
                    </a:ext>
                  </a:extLst>
                </p:cNvPr>
                <p:cNvSpPr/>
                <p:nvPr/>
              </p:nvSpPr>
              <p:spPr bwMode="auto">
                <a:xfrm>
                  <a:off x="9643331" y="5319979"/>
                  <a:ext cx="55013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Rectangle 85">
                  <a:extLst>
                    <a:ext uri="{FF2B5EF4-FFF2-40B4-BE49-F238E27FC236}">
                      <a16:creationId xmlns:a16="http://schemas.microsoft.com/office/drawing/2014/main" id="{3B882986-F56D-42D8-83D3-846424790927}"/>
                    </a:ext>
                  </a:extLst>
                </p:cNvPr>
                <p:cNvSpPr/>
                <p:nvPr/>
              </p:nvSpPr>
              <p:spPr bwMode="auto">
                <a:xfrm>
                  <a:off x="9643331" y="5569352"/>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66" name="Text Placeholder 4">
              <a:extLst>
                <a:ext uri="{FF2B5EF4-FFF2-40B4-BE49-F238E27FC236}">
                  <a16:creationId xmlns:a16="http://schemas.microsoft.com/office/drawing/2014/main" id="{96643400-C4F5-43F2-AF90-33E4FCDFE6AC}"/>
                </a:ext>
              </a:extLst>
            </p:cNvPr>
            <p:cNvSpPr txBox="1">
              <a:spLocks/>
            </p:cNvSpPr>
            <p:nvPr/>
          </p:nvSpPr>
          <p:spPr>
            <a:xfrm>
              <a:off x="269240"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67" name="Text Placeholder 4">
              <a:extLst>
                <a:ext uri="{FF2B5EF4-FFF2-40B4-BE49-F238E27FC236}">
                  <a16:creationId xmlns:a16="http://schemas.microsoft.com/office/drawing/2014/main" id="{2470E9E8-EFA8-41CA-8106-BEF08AE4780E}"/>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68" name="Group 67">
              <a:extLst>
                <a:ext uri="{FF2B5EF4-FFF2-40B4-BE49-F238E27FC236}">
                  <a16:creationId xmlns:a16="http://schemas.microsoft.com/office/drawing/2014/main" id="{EEC1CE18-69E5-48EA-A3C6-F760E46F9E00}"/>
                </a:ext>
              </a:extLst>
            </p:cNvPr>
            <p:cNvGrpSpPr/>
            <p:nvPr/>
          </p:nvGrpSpPr>
          <p:grpSpPr>
            <a:xfrm>
              <a:off x="2389881" y="5075718"/>
              <a:ext cx="2055297" cy="934530"/>
              <a:chOff x="7940454" y="4724492"/>
              <a:chExt cx="2473061" cy="1124486"/>
            </a:xfrm>
          </p:grpSpPr>
          <p:grpSp>
            <p:nvGrpSpPr>
              <p:cNvPr id="69" name="Group 68">
                <a:extLst>
                  <a:ext uri="{FF2B5EF4-FFF2-40B4-BE49-F238E27FC236}">
                    <a16:creationId xmlns:a16="http://schemas.microsoft.com/office/drawing/2014/main" id="{E09FB11C-0F4F-45C9-B888-A3C62999DB0C}"/>
                  </a:ext>
                </a:extLst>
              </p:cNvPr>
              <p:cNvGrpSpPr/>
              <p:nvPr/>
            </p:nvGrpSpPr>
            <p:grpSpPr>
              <a:xfrm>
                <a:off x="7940454" y="4724492"/>
                <a:ext cx="1375338" cy="1124486"/>
                <a:chOff x="7463080" y="4724492"/>
                <a:chExt cx="1375338" cy="1124486"/>
              </a:xfrm>
            </p:grpSpPr>
            <p:sp>
              <p:nvSpPr>
                <p:cNvPr id="76" name="TextBox 75">
                  <a:extLst>
                    <a:ext uri="{FF2B5EF4-FFF2-40B4-BE49-F238E27FC236}">
                      <a16:creationId xmlns:a16="http://schemas.microsoft.com/office/drawing/2014/main" id="{EC4D963D-DFBA-44A9-B6A3-78921E92A133}"/>
                    </a:ext>
                  </a:extLst>
                </p:cNvPr>
                <p:cNvSpPr txBox="1"/>
                <p:nvPr/>
              </p:nvSpPr>
              <p:spPr>
                <a:xfrm>
                  <a:off x="7463080" y="4724492"/>
                  <a:ext cx="1375332" cy="350275"/>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C49E27EB-2018-05</a:t>
                  </a:r>
                </a:p>
              </p:txBody>
            </p:sp>
            <p:sp>
              <p:nvSpPr>
                <p:cNvPr id="77" name="TextBox 76">
                  <a:extLst>
                    <a:ext uri="{FF2B5EF4-FFF2-40B4-BE49-F238E27FC236}">
                      <a16:creationId xmlns:a16="http://schemas.microsoft.com/office/drawing/2014/main" id="{D36107D7-15F6-47DC-AF1E-4D0F5478887C}"/>
                    </a:ext>
                  </a:extLst>
                </p:cNvPr>
                <p:cNvSpPr txBox="1"/>
                <p:nvPr/>
              </p:nvSpPr>
              <p:spPr>
                <a:xfrm>
                  <a:off x="7463086" y="4982562"/>
                  <a:ext cx="1375330"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C49E27EB-2018-06</a:t>
                  </a:r>
                </a:p>
              </p:txBody>
            </p:sp>
            <p:sp>
              <p:nvSpPr>
                <p:cNvPr id="78" name="TextBox 77">
                  <a:extLst>
                    <a:ext uri="{FF2B5EF4-FFF2-40B4-BE49-F238E27FC236}">
                      <a16:creationId xmlns:a16="http://schemas.microsoft.com/office/drawing/2014/main" id="{2A7B84C1-51EE-42A0-AD6E-26DFE049498E}"/>
                    </a:ext>
                  </a:extLst>
                </p:cNvPr>
                <p:cNvSpPr txBox="1"/>
                <p:nvPr/>
              </p:nvSpPr>
              <p:spPr>
                <a:xfrm>
                  <a:off x="7463086" y="524063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4376B4BC-2018-05</a:t>
                  </a:r>
                </a:p>
              </p:txBody>
            </p:sp>
            <p:sp>
              <p:nvSpPr>
                <p:cNvPr id="79" name="TextBox 78">
                  <a:extLst>
                    <a:ext uri="{FF2B5EF4-FFF2-40B4-BE49-F238E27FC236}">
                      <a16:creationId xmlns:a16="http://schemas.microsoft.com/office/drawing/2014/main" id="{DF9B4A27-5905-4171-9B0C-EB7EBCA37439}"/>
                    </a:ext>
                  </a:extLst>
                </p:cNvPr>
                <p:cNvSpPr txBox="1"/>
                <p:nvPr/>
              </p:nvSpPr>
              <p:spPr>
                <a:xfrm>
                  <a:off x="7463086" y="549870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4376B4BC-2018-06</a:t>
                  </a:r>
                </a:p>
              </p:txBody>
            </p:sp>
          </p:grpSp>
          <p:cxnSp>
            <p:nvCxnSpPr>
              <p:cNvPr id="70" name="Straight Connector 69">
                <a:extLst>
                  <a:ext uri="{FF2B5EF4-FFF2-40B4-BE49-F238E27FC236}">
                    <a16:creationId xmlns:a16="http://schemas.microsoft.com/office/drawing/2014/main" id="{A4674573-A47A-4005-919E-302DC6A28D32}"/>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8A9850A1-16AA-4D8A-B82E-0029985258B9}"/>
                  </a:ext>
                </a:extLst>
              </p:cNvPr>
              <p:cNvGrpSpPr/>
              <p:nvPr/>
            </p:nvGrpSpPr>
            <p:grpSpPr>
              <a:xfrm>
                <a:off x="9643331" y="4821235"/>
                <a:ext cx="770184" cy="930997"/>
                <a:chOff x="9643331" y="4821235"/>
                <a:chExt cx="770184" cy="930997"/>
              </a:xfrm>
            </p:grpSpPr>
            <p:sp>
              <p:nvSpPr>
                <p:cNvPr id="72" name="Rectangle 71">
                  <a:extLst>
                    <a:ext uri="{FF2B5EF4-FFF2-40B4-BE49-F238E27FC236}">
                      <a16:creationId xmlns:a16="http://schemas.microsoft.com/office/drawing/2014/main" id="{FBEAE555-0EAB-4458-9B64-D57208F9CBB5}"/>
                    </a:ext>
                  </a:extLst>
                </p:cNvPr>
                <p:cNvSpPr/>
                <p:nvPr/>
              </p:nvSpPr>
              <p:spPr bwMode="auto">
                <a:xfrm>
                  <a:off x="9643331" y="4821235"/>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3" name="Rectangle 72">
                  <a:extLst>
                    <a:ext uri="{FF2B5EF4-FFF2-40B4-BE49-F238E27FC236}">
                      <a16:creationId xmlns:a16="http://schemas.microsoft.com/office/drawing/2014/main" id="{A34F8FE0-7891-4F3C-9B99-6C2F5F29E9FB}"/>
                    </a:ext>
                  </a:extLst>
                </p:cNvPr>
                <p:cNvSpPr/>
                <p:nvPr/>
              </p:nvSpPr>
              <p:spPr bwMode="auto">
                <a:xfrm>
                  <a:off x="9643331" y="5070606"/>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4" name="Rectangle 73">
                  <a:extLst>
                    <a:ext uri="{FF2B5EF4-FFF2-40B4-BE49-F238E27FC236}">
                      <a16:creationId xmlns:a16="http://schemas.microsoft.com/office/drawing/2014/main" id="{D92D650D-8E73-4E4E-BB98-9EB5E684974A}"/>
                    </a:ext>
                  </a:extLst>
                </p:cNvPr>
                <p:cNvSpPr/>
                <p:nvPr/>
              </p:nvSpPr>
              <p:spPr bwMode="auto">
                <a:xfrm>
                  <a:off x="9643331" y="5319979"/>
                  <a:ext cx="22005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5" name="Rectangle 74">
                  <a:extLst>
                    <a:ext uri="{FF2B5EF4-FFF2-40B4-BE49-F238E27FC236}">
                      <a16:creationId xmlns:a16="http://schemas.microsoft.com/office/drawing/2014/main" id="{CBF9CEE8-3D2A-44F5-B694-D68586C09D2D}"/>
                    </a:ext>
                  </a:extLst>
                </p:cNvPr>
                <p:cNvSpPr/>
                <p:nvPr/>
              </p:nvSpPr>
              <p:spPr bwMode="auto">
                <a:xfrm>
                  <a:off x="9643331" y="5569352"/>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 Key Choices</a:t>
            </a:r>
          </a:p>
        </p:txBody>
      </p:sp>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925685"/>
            <a:ext cx="4572000" cy="2152897"/>
          </a:xfrm>
        </p:spPr>
        <p:txBody>
          <a:bodyPr vert="horz" wrap="square" lIns="91440" tIns="45720" rIns="91440" bIns="45720" rtlCol="0" anchor="t">
            <a:spAutoFit/>
          </a:bodyPr>
          <a:lstStyle/>
          <a:p>
            <a:pPr lvl="0" algn="ctr"/>
            <a:r>
              <a:rPr lang="en-US" sz="1600" dirty="0"/>
              <a:t>DEVICE ID (e.g. Device123)</a:t>
            </a:r>
            <a:endParaRPr lang="en-US" dirty="0">
              <a:solidFill>
                <a:srgbClr val="0078D7"/>
              </a:solidFill>
            </a:endParaRPr>
          </a:p>
          <a:p>
            <a:pPr lvl="0" algn="ctr"/>
            <a:endParaRPr lang="en-US" sz="1500" dirty="0">
              <a:solidFill>
                <a:srgbClr val="0078D7"/>
              </a:solidFill>
            </a:endParaRPr>
          </a:p>
          <a:p>
            <a:pPr lvl="0" algn="ctr"/>
            <a:r>
              <a:rPr lang="en-US" sz="1500" b="0" dirty="0">
                <a:solidFill>
                  <a:srgbClr val="505050"/>
                </a:solidFill>
              </a:rPr>
              <a:t>Each car would have a unique device ID. This creates a large number of partition key values and would have a significant amount of granularity.</a:t>
            </a:r>
          </a:p>
          <a:p>
            <a:pPr lvl="0" algn="ctr"/>
            <a:r>
              <a:rPr lang="en-US" sz="1500" b="0" dirty="0">
                <a:solidFill>
                  <a:srgbClr val="505050"/>
                </a:solidFill>
              </a:rPr>
              <a:t>Depending on how many transactions occur per vehicle, it is possible to a specific partition key that reaches the storage limit per partition key</a:t>
            </a:r>
            <a:endParaRPr lang="en-US" sz="1500" dirty="0"/>
          </a:p>
        </p:txBody>
      </p:sp>
      <p:sp>
        <p:nvSpPr>
          <p:cNvPr id="55" name="Text Placeholder 4">
            <a:extLst>
              <a:ext uri="{FF2B5EF4-FFF2-40B4-BE49-F238E27FC236}">
                <a16:creationId xmlns:a16="http://schemas.microsoft.com/office/drawing/2014/main" id="{7E8D2A0F-F07A-4C01-8D7D-1D0B9F791FE2}"/>
              </a:ext>
            </a:extLst>
          </p:cNvPr>
          <p:cNvSpPr txBox="1">
            <a:spLocks/>
          </p:cNvSpPr>
          <p:nvPr/>
        </p:nvSpPr>
        <p:spPr>
          <a:xfrm>
            <a:off x="7353080" y="1925685"/>
            <a:ext cx="4572000" cy="2785378"/>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600" dirty="0">
                <a:solidFill>
                  <a:schemeClr val="tx1"/>
                </a:solidFill>
                <a:latin typeface="Arial" panose="020B0604020202020204" pitchFamily="34" charset="0"/>
                <a:cs typeface="Arial" panose="020B0604020202020204" pitchFamily="34" charset="0"/>
              </a:rPr>
              <a:t>COMPOSITE KEY (Device ID + Time)</a:t>
            </a:r>
            <a:endParaRPr lang="en-US" dirty="0">
              <a:solidFill>
                <a:schemeClr val="tx1"/>
              </a:solidFill>
              <a:latin typeface="Arial" panose="020B0604020202020204" pitchFamily="34" charset="0"/>
              <a:cs typeface="Arial" panose="020B0604020202020204" pitchFamily="34" charset="0"/>
            </a:endParaRPr>
          </a:p>
          <a:p>
            <a:pPr algn="ctr" defTabSz="914344">
              <a:defRPr/>
            </a:pPr>
            <a:endParaRPr lang="en-US" sz="1500" dirty="0">
              <a:solidFill>
                <a:srgbClr val="0078D7"/>
              </a:solidFill>
              <a:latin typeface="Arial" panose="020B0604020202020204" pitchFamily="34" charset="0"/>
              <a:cs typeface="Arial" panose="020B0604020202020204" pitchFamily="34" charset="0"/>
            </a:endParaRPr>
          </a:p>
          <a:p>
            <a:pPr algn="ctr" defTabSz="914344">
              <a:defRPr/>
            </a:pPr>
            <a:r>
              <a:rPr lang="en-US" sz="1500" b="0" dirty="0">
                <a:solidFill>
                  <a:srgbClr val="505050"/>
                </a:solidFill>
                <a:latin typeface="Arial" panose="020B0604020202020204" pitchFamily="34" charset="0"/>
                <a:cs typeface="Arial" panose="020B0604020202020204" pitchFamily="34" charset="0"/>
              </a:rPr>
              <a:t>This composite option increases the granularity of partition key values by combining the current month and a device ID. Specific partition key values have less of a risk of hitting storage limitations as they only relate to a single month of data for a specific vehicle.</a:t>
            </a:r>
          </a:p>
          <a:p>
            <a:pPr algn="ctr" defTabSz="914344">
              <a:defRPr/>
            </a:pPr>
            <a:r>
              <a:rPr lang="en-US" sz="1500" b="0" dirty="0">
                <a:solidFill>
                  <a:srgbClr val="505050"/>
                </a:solidFill>
                <a:latin typeface="Arial" panose="020B0604020202020204" pitchFamily="34" charset="0"/>
                <a:cs typeface="Arial" panose="020B0604020202020204" pitchFamily="34" charset="0"/>
              </a:rPr>
              <a:t>Throughput in this example would be distributed more to logical partition key values for the current month.</a:t>
            </a:r>
          </a:p>
        </p:txBody>
      </p:sp>
      <p:pic>
        <p:nvPicPr>
          <p:cNvPr id="59" name="Picture 60">
            <a:extLst>
              <a:ext uri="{FF2B5EF4-FFF2-40B4-BE49-F238E27FC236}">
                <a16:creationId xmlns:a16="http://schemas.microsoft.com/office/drawing/2014/main" id="{A69ABA1E-564D-4FE5-ADFC-3FD94A54B33A}"/>
              </a:ext>
            </a:extLst>
          </p:cNvPr>
          <p:cNvPicPr>
            <a:picLocks noChangeAspect="1"/>
          </p:cNvPicPr>
          <p:nvPr/>
        </p:nvPicPr>
        <p:blipFill>
          <a:blip r:embed="rId3"/>
          <a:stretch>
            <a:fillRect/>
          </a:stretch>
        </p:blipFill>
        <p:spPr>
          <a:xfrm>
            <a:off x="5376864" y="2900364"/>
            <a:ext cx="1438275" cy="1057275"/>
          </a:xfrm>
          <a:prstGeom prst="rect">
            <a:avLst/>
          </a:prstGeom>
        </p:spPr>
      </p:pic>
      <p:grpSp>
        <p:nvGrpSpPr>
          <p:cNvPr id="118" name="Group 117">
            <a:extLst>
              <a:ext uri="{FF2B5EF4-FFF2-40B4-BE49-F238E27FC236}">
                <a16:creationId xmlns:a16="http://schemas.microsoft.com/office/drawing/2014/main" id="{26A949F6-C1C3-4D9E-97CE-81972A2E6D6E}"/>
              </a:ext>
            </a:extLst>
          </p:cNvPr>
          <p:cNvGrpSpPr/>
          <p:nvPr/>
        </p:nvGrpSpPr>
        <p:grpSpPr>
          <a:xfrm>
            <a:off x="471879" y="4660870"/>
            <a:ext cx="4471523" cy="1325170"/>
            <a:chOff x="269239" y="4673773"/>
            <a:chExt cx="4471523" cy="1325169"/>
          </a:xfrm>
        </p:grpSpPr>
        <p:grpSp>
          <p:nvGrpSpPr>
            <p:cNvPr id="119" name="Group 118">
              <a:extLst>
                <a:ext uri="{FF2B5EF4-FFF2-40B4-BE49-F238E27FC236}">
                  <a16:creationId xmlns:a16="http://schemas.microsoft.com/office/drawing/2014/main" id="{D5717957-CBAC-448E-BAA5-B492EC31EA92}"/>
                </a:ext>
              </a:extLst>
            </p:cNvPr>
            <p:cNvGrpSpPr/>
            <p:nvPr/>
          </p:nvGrpSpPr>
          <p:grpSpPr>
            <a:xfrm>
              <a:off x="330985" y="5087022"/>
              <a:ext cx="1933907" cy="911920"/>
              <a:chOff x="8367892" y="4738093"/>
              <a:chExt cx="2326999" cy="1097280"/>
            </a:xfrm>
          </p:grpSpPr>
          <p:grpSp>
            <p:nvGrpSpPr>
              <p:cNvPr id="134" name="Group 133">
                <a:extLst>
                  <a:ext uri="{FF2B5EF4-FFF2-40B4-BE49-F238E27FC236}">
                    <a16:creationId xmlns:a16="http://schemas.microsoft.com/office/drawing/2014/main" id="{14A6C092-F0DB-42F3-A88D-5B591C49D19D}"/>
                  </a:ext>
                </a:extLst>
              </p:cNvPr>
              <p:cNvGrpSpPr/>
              <p:nvPr/>
            </p:nvGrpSpPr>
            <p:grpSpPr>
              <a:xfrm>
                <a:off x="8367892" y="4812062"/>
                <a:ext cx="914400" cy="949347"/>
                <a:chOff x="7890518" y="4812062"/>
                <a:chExt cx="914400" cy="949347"/>
              </a:xfrm>
            </p:grpSpPr>
            <p:sp>
              <p:nvSpPr>
                <p:cNvPr id="141" name="TextBox 140">
                  <a:extLst>
                    <a:ext uri="{FF2B5EF4-FFF2-40B4-BE49-F238E27FC236}">
                      <a16:creationId xmlns:a16="http://schemas.microsoft.com/office/drawing/2014/main" id="{FD13EC23-AABD-41F1-B1D8-1149AB1EC282}"/>
                    </a:ext>
                  </a:extLst>
                </p:cNvPr>
                <p:cNvSpPr txBox="1"/>
                <p:nvPr/>
              </p:nvSpPr>
              <p:spPr>
                <a:xfrm>
                  <a:off x="7890518" y="4812062"/>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a:t>
                  </a:r>
                </a:p>
              </p:txBody>
            </p:sp>
            <p:sp>
              <p:nvSpPr>
                <p:cNvPr id="142" name="TextBox 141">
                  <a:extLst>
                    <a:ext uri="{FF2B5EF4-FFF2-40B4-BE49-F238E27FC236}">
                      <a16:creationId xmlns:a16="http://schemas.microsoft.com/office/drawing/2014/main" id="{E53025CE-A4D3-4DF0-9E28-FF3A32826DE7}"/>
                    </a:ext>
                  </a:extLst>
                </p:cNvPr>
                <p:cNvSpPr txBox="1"/>
                <p:nvPr/>
              </p:nvSpPr>
              <p:spPr>
                <a:xfrm>
                  <a:off x="7890518" y="5070130"/>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FE53547A</a:t>
                  </a:r>
                </a:p>
              </p:txBody>
            </p:sp>
            <p:sp>
              <p:nvSpPr>
                <p:cNvPr id="143" name="TextBox 142">
                  <a:extLst>
                    <a:ext uri="{FF2B5EF4-FFF2-40B4-BE49-F238E27FC236}">
                      <a16:creationId xmlns:a16="http://schemas.microsoft.com/office/drawing/2014/main" id="{053EC840-B60C-4085-8DDE-5CB61308404D}"/>
                    </a:ext>
                  </a:extLst>
                </p:cNvPr>
                <p:cNvSpPr txBox="1"/>
                <p:nvPr/>
              </p:nvSpPr>
              <p:spPr>
                <a:xfrm>
                  <a:off x="7890518" y="532820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E84906BE</a:t>
                  </a:r>
                </a:p>
              </p:txBody>
            </p:sp>
            <p:sp>
              <p:nvSpPr>
                <p:cNvPr id="144" name="TextBox 143">
                  <a:extLst>
                    <a:ext uri="{FF2B5EF4-FFF2-40B4-BE49-F238E27FC236}">
                      <a16:creationId xmlns:a16="http://schemas.microsoft.com/office/drawing/2014/main" id="{1321D2D1-B76F-4C0F-B3BB-A090065ACBE0}"/>
                    </a:ext>
                  </a:extLst>
                </p:cNvPr>
                <p:cNvSpPr txBox="1"/>
                <p:nvPr/>
              </p:nvSpPr>
              <p:spPr>
                <a:xfrm>
                  <a:off x="7890518" y="558627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a:t>
                  </a:r>
                </a:p>
              </p:txBody>
            </p:sp>
          </p:grpSp>
          <p:cxnSp>
            <p:nvCxnSpPr>
              <p:cNvPr id="135" name="Straight Connector 134">
                <a:extLst>
                  <a:ext uri="{FF2B5EF4-FFF2-40B4-BE49-F238E27FC236}">
                    <a16:creationId xmlns:a16="http://schemas.microsoft.com/office/drawing/2014/main" id="{CD4DFF75-F219-476C-B14E-3D42EC624283}"/>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80883BB4-F016-48A2-86F7-42AE60E46EFE}"/>
                  </a:ext>
                </a:extLst>
              </p:cNvPr>
              <p:cNvGrpSpPr/>
              <p:nvPr/>
            </p:nvGrpSpPr>
            <p:grpSpPr>
              <a:xfrm>
                <a:off x="9643331" y="4821235"/>
                <a:ext cx="1051560" cy="930997"/>
                <a:chOff x="9643331" y="4821235"/>
                <a:chExt cx="1051560" cy="930997"/>
              </a:xfrm>
            </p:grpSpPr>
            <p:sp>
              <p:nvSpPr>
                <p:cNvPr id="137" name="Rectangle 136">
                  <a:extLst>
                    <a:ext uri="{FF2B5EF4-FFF2-40B4-BE49-F238E27FC236}">
                      <a16:creationId xmlns:a16="http://schemas.microsoft.com/office/drawing/2014/main" id="{9CC7B5F3-B722-493F-9EBA-E75B231ABDFA}"/>
                    </a:ext>
                  </a:extLst>
                </p:cNvPr>
                <p:cNvSpPr/>
                <p:nvPr/>
              </p:nvSpPr>
              <p:spPr bwMode="auto">
                <a:xfrm>
                  <a:off x="9643331" y="4821235"/>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8" name="Rectangle 137">
                  <a:extLst>
                    <a:ext uri="{FF2B5EF4-FFF2-40B4-BE49-F238E27FC236}">
                      <a16:creationId xmlns:a16="http://schemas.microsoft.com/office/drawing/2014/main" id="{F09C447C-457D-4ED5-8AFD-419F4707012F}"/>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3A2A6B59-A099-4E47-96EE-E93415BA3553}"/>
                    </a:ext>
                  </a:extLst>
                </p:cNvPr>
                <p:cNvSpPr/>
                <p:nvPr/>
              </p:nvSpPr>
              <p:spPr bwMode="auto">
                <a:xfrm>
                  <a:off x="9643331" y="5319979"/>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0" name="Rectangle 139">
                  <a:extLst>
                    <a:ext uri="{FF2B5EF4-FFF2-40B4-BE49-F238E27FC236}">
                      <a16:creationId xmlns:a16="http://schemas.microsoft.com/office/drawing/2014/main" id="{58D8CEC3-33D8-41C8-87F1-B85833A9C961}"/>
                    </a:ext>
                  </a:extLst>
                </p:cNvPr>
                <p:cNvSpPr/>
                <p:nvPr/>
              </p:nvSpPr>
              <p:spPr bwMode="auto">
                <a:xfrm>
                  <a:off x="9643331" y="5569352"/>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120" name="Text Placeholder 4">
              <a:extLst>
                <a:ext uri="{FF2B5EF4-FFF2-40B4-BE49-F238E27FC236}">
                  <a16:creationId xmlns:a16="http://schemas.microsoft.com/office/drawing/2014/main" id="{EBA9F23D-825D-4FD4-8A69-563F65A71889}"/>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121" name="Text Placeholder 4">
              <a:extLst>
                <a:ext uri="{FF2B5EF4-FFF2-40B4-BE49-F238E27FC236}">
                  <a16:creationId xmlns:a16="http://schemas.microsoft.com/office/drawing/2014/main" id="{A458CA22-21D0-4C6F-B78B-75E9BF071D8B}"/>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122" name="Group 121">
              <a:extLst>
                <a:ext uri="{FF2B5EF4-FFF2-40B4-BE49-F238E27FC236}">
                  <a16:creationId xmlns:a16="http://schemas.microsoft.com/office/drawing/2014/main" id="{4D16971B-BFA6-4425-99C4-B4CAAEE5FFFF}"/>
                </a:ext>
              </a:extLst>
            </p:cNvPr>
            <p:cNvGrpSpPr/>
            <p:nvPr/>
          </p:nvGrpSpPr>
          <p:grpSpPr>
            <a:xfrm>
              <a:off x="2745108" y="5087022"/>
              <a:ext cx="1882943" cy="911920"/>
              <a:chOff x="8367892" y="4738093"/>
              <a:chExt cx="2265676" cy="1097280"/>
            </a:xfrm>
          </p:grpSpPr>
          <p:grpSp>
            <p:nvGrpSpPr>
              <p:cNvPr id="123" name="Group 122">
                <a:extLst>
                  <a:ext uri="{FF2B5EF4-FFF2-40B4-BE49-F238E27FC236}">
                    <a16:creationId xmlns:a16="http://schemas.microsoft.com/office/drawing/2014/main" id="{338FD4E7-D64D-4F1E-9383-3FE8CC3F2BB4}"/>
                  </a:ext>
                </a:extLst>
              </p:cNvPr>
              <p:cNvGrpSpPr/>
              <p:nvPr/>
            </p:nvGrpSpPr>
            <p:grpSpPr>
              <a:xfrm>
                <a:off x="8367892" y="4812062"/>
                <a:ext cx="914400" cy="949347"/>
                <a:chOff x="7890518" y="4812062"/>
                <a:chExt cx="914400" cy="949347"/>
              </a:xfrm>
            </p:grpSpPr>
            <p:sp>
              <p:nvSpPr>
                <p:cNvPr id="130" name="TextBox 129">
                  <a:extLst>
                    <a:ext uri="{FF2B5EF4-FFF2-40B4-BE49-F238E27FC236}">
                      <a16:creationId xmlns:a16="http://schemas.microsoft.com/office/drawing/2014/main" id="{DFB9B4DA-5791-4CB4-B29A-75F4AB786211}"/>
                    </a:ext>
                  </a:extLst>
                </p:cNvPr>
                <p:cNvSpPr txBox="1"/>
                <p:nvPr/>
              </p:nvSpPr>
              <p:spPr>
                <a:xfrm>
                  <a:off x="7890518" y="4812062"/>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a:t>
                  </a:r>
                </a:p>
              </p:txBody>
            </p:sp>
            <p:sp>
              <p:nvSpPr>
                <p:cNvPr id="131" name="TextBox 130">
                  <a:extLst>
                    <a:ext uri="{FF2B5EF4-FFF2-40B4-BE49-F238E27FC236}">
                      <a16:creationId xmlns:a16="http://schemas.microsoft.com/office/drawing/2014/main" id="{67C33B33-D536-4F7D-84F7-590AEBB1FC65}"/>
                    </a:ext>
                  </a:extLst>
                </p:cNvPr>
                <p:cNvSpPr txBox="1"/>
                <p:nvPr/>
              </p:nvSpPr>
              <p:spPr>
                <a:xfrm>
                  <a:off x="7890518" y="5070130"/>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FE53547A</a:t>
                  </a:r>
                </a:p>
              </p:txBody>
            </p:sp>
            <p:sp>
              <p:nvSpPr>
                <p:cNvPr id="132" name="TextBox 131">
                  <a:extLst>
                    <a:ext uri="{FF2B5EF4-FFF2-40B4-BE49-F238E27FC236}">
                      <a16:creationId xmlns:a16="http://schemas.microsoft.com/office/drawing/2014/main" id="{0F174926-EF01-4C6C-8D55-BE7A5BD1A367}"/>
                    </a:ext>
                  </a:extLst>
                </p:cNvPr>
                <p:cNvSpPr txBox="1"/>
                <p:nvPr/>
              </p:nvSpPr>
              <p:spPr>
                <a:xfrm>
                  <a:off x="7890518" y="532820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E84906BE</a:t>
                  </a:r>
                </a:p>
              </p:txBody>
            </p:sp>
            <p:sp>
              <p:nvSpPr>
                <p:cNvPr id="133" name="TextBox 132">
                  <a:extLst>
                    <a:ext uri="{FF2B5EF4-FFF2-40B4-BE49-F238E27FC236}">
                      <a16:creationId xmlns:a16="http://schemas.microsoft.com/office/drawing/2014/main" id="{19739BC1-388B-4071-ADBD-A2C3D1F1C1BA}"/>
                    </a:ext>
                  </a:extLst>
                </p:cNvPr>
                <p:cNvSpPr txBox="1"/>
                <p:nvPr/>
              </p:nvSpPr>
              <p:spPr>
                <a:xfrm>
                  <a:off x="7890518" y="558627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a:t>
                  </a:r>
                </a:p>
              </p:txBody>
            </p:sp>
          </p:grpSp>
          <p:cxnSp>
            <p:nvCxnSpPr>
              <p:cNvPr id="124" name="Straight Connector 123">
                <a:extLst>
                  <a:ext uri="{FF2B5EF4-FFF2-40B4-BE49-F238E27FC236}">
                    <a16:creationId xmlns:a16="http://schemas.microsoft.com/office/drawing/2014/main" id="{6BA78BCC-0104-483A-A845-67EB7E46639B}"/>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28C37342-7503-4387-B8ED-5E6F16406A05}"/>
                  </a:ext>
                </a:extLst>
              </p:cNvPr>
              <p:cNvGrpSpPr/>
              <p:nvPr/>
            </p:nvGrpSpPr>
            <p:grpSpPr>
              <a:xfrm>
                <a:off x="9643330" y="4821235"/>
                <a:ext cx="990238" cy="930997"/>
                <a:chOff x="9643330" y="4821235"/>
                <a:chExt cx="990238" cy="930997"/>
              </a:xfrm>
            </p:grpSpPr>
            <p:sp>
              <p:nvSpPr>
                <p:cNvPr id="126" name="Rectangle 125">
                  <a:extLst>
                    <a:ext uri="{FF2B5EF4-FFF2-40B4-BE49-F238E27FC236}">
                      <a16:creationId xmlns:a16="http://schemas.microsoft.com/office/drawing/2014/main" id="{CC1EE0A4-3554-4454-9D6A-FA1367A529B2}"/>
                    </a:ext>
                  </a:extLst>
                </p:cNvPr>
                <p:cNvSpPr/>
                <p:nvPr/>
              </p:nvSpPr>
              <p:spPr bwMode="auto">
                <a:xfrm>
                  <a:off x="9643331" y="4821235"/>
                  <a:ext cx="88021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BA0888AB-A6CE-46DA-AF93-668A8A3B6B85}"/>
                    </a:ext>
                  </a:extLst>
                </p:cNvPr>
                <p:cNvSpPr/>
                <p:nvPr/>
              </p:nvSpPr>
              <p:spPr bwMode="auto">
                <a:xfrm>
                  <a:off x="9643332" y="5070606"/>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0C0AF0D2-02E0-4D25-BC64-F95E1120E3D6}"/>
                    </a:ext>
                  </a:extLst>
                </p:cNvPr>
                <p:cNvSpPr/>
                <p:nvPr/>
              </p:nvSpPr>
              <p:spPr bwMode="auto">
                <a:xfrm>
                  <a:off x="9643331" y="5319979"/>
                  <a:ext cx="66015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C12D155E-E17E-4597-B6B1-064538E767C9}"/>
                    </a:ext>
                  </a:extLst>
                </p:cNvPr>
                <p:cNvSpPr/>
                <p:nvPr/>
              </p:nvSpPr>
              <p:spPr bwMode="auto">
                <a:xfrm>
                  <a:off x="9643330" y="5569352"/>
                  <a:ext cx="99023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145" name="Group 144">
            <a:extLst>
              <a:ext uri="{FF2B5EF4-FFF2-40B4-BE49-F238E27FC236}">
                <a16:creationId xmlns:a16="http://schemas.microsoft.com/office/drawing/2014/main" id="{4D3CB587-AC6B-4964-A7D2-78EFFBE31221}"/>
              </a:ext>
            </a:extLst>
          </p:cNvPr>
          <p:cNvGrpSpPr/>
          <p:nvPr/>
        </p:nvGrpSpPr>
        <p:grpSpPr>
          <a:xfrm>
            <a:off x="270534" y="6497998"/>
            <a:ext cx="2297279" cy="138499"/>
            <a:chOff x="270533" y="6498014"/>
            <a:chExt cx="2297278" cy="138499"/>
          </a:xfrm>
        </p:grpSpPr>
        <p:sp>
          <p:nvSpPr>
            <p:cNvPr id="146" name="TextBox 145">
              <a:extLst>
                <a:ext uri="{FF2B5EF4-FFF2-40B4-BE49-F238E27FC236}">
                  <a16:creationId xmlns:a16="http://schemas.microsoft.com/office/drawing/2014/main" id="{E1A40930-8FC9-4B31-8D26-2A32B65F4EB2}"/>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47" name="Picture 54">
              <a:extLst>
                <a:ext uri="{FF2B5EF4-FFF2-40B4-BE49-F238E27FC236}">
                  <a16:creationId xmlns:a16="http://schemas.microsoft.com/office/drawing/2014/main" id="{44314511-A5BA-4CB9-96DA-1DA0AEAC339B}"/>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
        <p:nvSpPr>
          <p:cNvPr id="63" name="Rectangle 62">
            <a:extLst>
              <a:ext uri="{FF2B5EF4-FFF2-40B4-BE49-F238E27FC236}">
                <a16:creationId xmlns:a16="http://schemas.microsoft.com/office/drawing/2014/main" id="{840C80CA-BDA8-403E-BC66-903BDB005D8A}"/>
              </a:ext>
            </a:extLst>
          </p:cNvPr>
          <p:cNvSpPr/>
          <p:nvPr/>
        </p:nvSpPr>
        <p:spPr bwMode="auto">
          <a:xfrm>
            <a:off x="381225" y="1616957"/>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1" name="Rectangle 90">
            <a:extLst>
              <a:ext uri="{FF2B5EF4-FFF2-40B4-BE49-F238E27FC236}">
                <a16:creationId xmlns:a16="http://schemas.microsoft.com/office/drawing/2014/main" id="{CB30DDD8-286A-43FE-81B3-E9B44D36FA28}"/>
              </a:ext>
            </a:extLst>
          </p:cNvPr>
          <p:cNvSpPr/>
          <p:nvPr/>
        </p:nvSpPr>
        <p:spPr bwMode="auto">
          <a:xfrm>
            <a:off x="6998755" y="1639145"/>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297993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91" grpId="0" animBg="1"/>
      <p:bldP spid="91" grpId="1"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Partitioning FAQ</a:t>
            </a:r>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632311"/>
          </a:xfrm>
        </p:spPr>
        <p:txBody>
          <a:bodyPr>
            <a:normAutofit/>
          </a:bodyPr>
          <a:lstStyle/>
          <a:p>
            <a:r>
              <a:rPr lang="en-US" sz="1200" dirty="0"/>
              <a:t>You mentioned that RU’s are divided among partitions. If I pick a partition key with a high cardinality, I might have thousands (or more) logical partitions. Does this mean each one will only get a small amount of RU’s?</a:t>
            </a:r>
          </a:p>
          <a:p>
            <a:r>
              <a:rPr lang="en-US" sz="1200" i="1" dirty="0"/>
              <a:t>	No, RU’s are divided among </a:t>
            </a:r>
            <a:r>
              <a:rPr lang="en-US" sz="1200" i="1" u="sng" dirty="0"/>
              <a:t>physical</a:t>
            </a:r>
            <a:r>
              <a:rPr lang="en-US" sz="1200" i="1" dirty="0"/>
              <a:t> partitions. As a developer using Cosmos DB, you should specify a logical partition key with a high cardinality so that each logical partition stays small in size (under the 10 GB limit). This is a recommended approach. It is likely that you will have many different logical partitions on the same physical partition. Cosmos DB handles all of this for you automatically </a:t>
            </a:r>
            <a:r>
              <a:rPr lang="en-US" sz="1200" i="1" dirty="0">
                <a:sym typeface="Wingdings" panose="05000000000000000000" pitchFamily="2" charset="2"/>
              </a:rPr>
              <a:t></a:t>
            </a:r>
            <a:endParaRPr lang="en-US" sz="1200" i="1" dirty="0"/>
          </a:p>
          <a:p>
            <a:endParaRPr lang="en-US" sz="1200" b="0" dirty="0"/>
          </a:p>
          <a:p>
            <a:r>
              <a:rPr lang="en-US" sz="1200" b="0" dirty="0"/>
              <a:t>I can’t find a partition key that satisfies all properties mentioned earlier. What should I do?</a:t>
            </a:r>
          </a:p>
          <a:p>
            <a:r>
              <a:rPr lang="en-US" sz="1200" b="0" dirty="0"/>
              <a:t>	</a:t>
            </a:r>
            <a:r>
              <a:rPr lang="en-US" sz="1200" b="0" i="1" dirty="0"/>
              <a:t>There are clear-tradeoffs between different partition key choices. One trick that sometimes helps is combining different fields to create a synthetic partition key (like we showed in the example earlier). In most cases, you will need to weigh tradeoffs between different possible choices.</a:t>
            </a:r>
            <a:endParaRPr lang="en-US" sz="1200" b="0" dirty="0"/>
          </a:p>
          <a:p>
            <a:endParaRPr lang="en-US" sz="1200" dirty="0"/>
          </a:p>
          <a:p>
            <a:r>
              <a:rPr lang="en-US" sz="1200" dirty="0"/>
              <a:t>Do cross-partition fan-out queries use the index?</a:t>
            </a:r>
          </a:p>
          <a:p>
            <a:r>
              <a:rPr lang="en-US" sz="1200" dirty="0"/>
              <a:t>	</a:t>
            </a:r>
            <a:r>
              <a:rPr lang="en-US" sz="1200" b="0" i="1" dirty="0"/>
              <a:t>Yes, indexing and partitioning are two completely separate concepts. Cross-partition queries are different from full scans. You can have a cross-partition query that still leverages indexing policy. </a:t>
            </a:r>
            <a:r>
              <a:rPr lang="en-US" sz="1200" i="1" dirty="0"/>
              <a:t>You will be charged ~1 RU for every physical partition that you must read from (that doesn’t contain any results). For small data sizes, this extra cost is trivial. However, cross-partition queries should generally be avoided for frequent executed queries on large collections.</a:t>
            </a:r>
            <a:endParaRPr lang="en-US" sz="1200" dirty="0"/>
          </a:p>
          <a:p>
            <a:endParaRPr lang="en-US" sz="1200" dirty="0"/>
          </a:p>
          <a:p>
            <a:r>
              <a:rPr lang="en-US" sz="1200" dirty="0"/>
              <a:t>How can I manage physical partitions?</a:t>
            </a:r>
          </a:p>
          <a:p>
            <a:r>
              <a:rPr lang="en-US" sz="1200" dirty="0"/>
              <a:t>	</a:t>
            </a:r>
            <a:r>
              <a:rPr lang="en-US" sz="1200" i="1" dirty="0"/>
              <a:t>As a developer, you should only interact with and think about logical partitions (based on the partition key that you specify). Cosmos DB will manage all aspects of physical partitions automatically.</a:t>
            </a:r>
            <a:endParaRPr lang="en-US" sz="1200" dirty="0"/>
          </a:p>
          <a:p>
            <a:r>
              <a:rPr lang="en-US" dirty="0"/>
              <a:t>	</a:t>
            </a:r>
          </a:p>
        </p:txBody>
      </p:sp>
    </p:spTree>
    <p:extLst>
      <p:ext uri="{BB962C8B-B14F-4D97-AF65-F5344CB8AC3E}">
        <p14:creationId xmlns:p14="http://schemas.microsoft.com/office/powerpoint/2010/main" val="18074779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39803F09-636B-41CB-85F4-78B845E100A8}"/>
              </a:ext>
            </a:extLst>
          </p:cNvPr>
          <p:cNvSpPr txBox="1">
            <a:spLocks/>
          </p:cNvSpPr>
          <p:nvPr/>
        </p:nvSpPr>
        <p:spPr>
          <a:xfrm>
            <a:off x="101938" y="85869"/>
            <a:ext cx="115789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Partitioning- Why Do We Do It In The First Place?</a:t>
            </a:r>
          </a:p>
        </p:txBody>
      </p:sp>
      <p:sp>
        <p:nvSpPr>
          <p:cNvPr id="5" name="Text Placeholder 5">
            <a:extLst>
              <a:ext uri="{FF2B5EF4-FFF2-40B4-BE49-F238E27FC236}">
                <a16:creationId xmlns:a16="http://schemas.microsoft.com/office/drawing/2014/main" id="{D2315BBA-D411-4B50-80B9-A550284AA6A8}"/>
              </a:ext>
            </a:extLst>
          </p:cNvPr>
          <p:cNvSpPr txBox="1">
            <a:spLocks/>
          </p:cNvSpPr>
          <p:nvPr/>
        </p:nvSpPr>
        <p:spPr>
          <a:xfrm>
            <a:off x="101938" y="1633053"/>
            <a:ext cx="10614378" cy="52249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800"/>
              </a:spcAft>
              <a:buFont typeface="Arial" panose="020B0604020202020204" pitchFamily="34" charset="0"/>
              <a:buNone/>
              <a:defRPr sz="1800" kern="1200" spc="0" baseline="0">
                <a:solidFill>
                  <a:schemeClr val="tx1"/>
                </a:solidFill>
                <a:latin typeface="+mn-lt"/>
                <a:ea typeface="+mn-ea"/>
                <a:cs typeface="+mn-cs"/>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algn="l" defTabSz="762000" rtl="0" eaLnBrk="1" latinLnBrk="0" hangingPunct="1">
              <a:lnSpc>
                <a:spcPct val="90000"/>
              </a:lnSpc>
              <a:spcBef>
                <a:spcPts val="500"/>
              </a:spcBef>
              <a:buClr>
                <a:schemeClr val="tx2"/>
              </a:buClr>
              <a:buFont typeface="Arial" panose="020B0604020202020204" pitchFamily="34" charset="0"/>
              <a:buChar char="•"/>
              <a:defRPr sz="1200" kern="1200" spc="0" baseline="0">
                <a:solidFill>
                  <a:schemeClr val="tx1"/>
                </a:solidFill>
                <a:latin typeface="+mn-lt"/>
                <a:ea typeface="+mn-ea"/>
                <a:cs typeface="+mn-cs"/>
              </a:defRPr>
            </a:lvl3pPr>
            <a:lvl4pPr marL="914400" indent="-228600" algn="l" defTabSz="762000" rtl="0" eaLnBrk="1" latinLnBrk="0" hangingPunct="1">
              <a:lnSpc>
                <a:spcPct val="90000"/>
              </a:lnSpc>
              <a:spcBef>
                <a:spcPts val="500"/>
              </a:spcBef>
              <a:buClr>
                <a:schemeClr val="tx2"/>
              </a:buClr>
              <a:buFont typeface="Arial" panose="020B0604020202020204" pitchFamily="34" charset="0"/>
              <a:buChar char="•"/>
              <a:defRPr sz="1100" kern="1200" spc="0" baseline="0">
                <a:solidFill>
                  <a:schemeClr val="tx1"/>
                </a:solidFill>
                <a:latin typeface="+mn-lt"/>
                <a:ea typeface="+mn-ea"/>
                <a:cs typeface="+mn-cs"/>
              </a:defRPr>
            </a:lvl4pPr>
            <a:lvl5pPr marL="1258888" indent="-228600" algn="l" defTabSz="762000" rtl="0" eaLnBrk="1" latinLnBrk="0" hangingPunct="1">
              <a:lnSpc>
                <a:spcPct val="90000"/>
              </a:lnSpc>
              <a:spcBef>
                <a:spcPts val="500"/>
              </a:spcBef>
              <a:buClr>
                <a:schemeClr val="tx2"/>
              </a:buClr>
              <a:buFont typeface="Arial" panose="020B0604020202020204" pitchFamily="34" charset="0"/>
              <a:buChar char="•"/>
              <a:defRPr sz="110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Arial" panose="020B0604020202020204" pitchFamily="34" charset="0"/>
                <a:cs typeface="Arial" panose="020B0604020202020204" pitchFamily="34" charset="0"/>
              </a:rPr>
              <a:t>As data size grows, instead of buying more machines (scaling up) we distribute our data across multiple machines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Each machine is responsible for serving subset of the data.</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Analogy: Working in a team</a:t>
            </a:r>
          </a:p>
          <a:p>
            <a:endParaRPr lang="en-US" sz="2800" dirty="0"/>
          </a:p>
        </p:txBody>
      </p:sp>
    </p:spTree>
    <p:extLst>
      <p:ext uri="{BB962C8B-B14F-4D97-AF65-F5344CB8AC3E}">
        <p14:creationId xmlns:p14="http://schemas.microsoft.com/office/powerpoint/2010/main" val="18688768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B725B9-2ED1-4CBE-BD14-D2E36CDF8E02}"/>
              </a:ext>
            </a:extLst>
          </p:cNvPr>
          <p:cNvSpPr>
            <a:spLocks noGrp="1"/>
          </p:cNvSpPr>
          <p:nvPr>
            <p:ph type="title"/>
          </p:nvPr>
        </p:nvSpPr>
        <p:spPr>
          <a:xfrm>
            <a:off x="337851" y="54894"/>
            <a:ext cx="10515600" cy="1325563"/>
          </a:xfrm>
        </p:spPr>
        <p:txBody>
          <a:bodyPr>
            <a:normAutofit/>
          </a:bodyPr>
          <a:lstStyle/>
          <a:p>
            <a:r>
              <a:rPr lang="en-US" sz="4000" dirty="0">
                <a:latin typeface="Arial" panose="020B0604020202020204" pitchFamily="34" charset="0"/>
                <a:cs typeface="Arial" panose="020B0604020202020204" pitchFamily="34" charset="0"/>
              </a:rPr>
              <a:t>Partitioning</a:t>
            </a:r>
          </a:p>
        </p:txBody>
      </p:sp>
      <p:sp>
        <p:nvSpPr>
          <p:cNvPr id="7" name="Content Placeholder 2">
            <a:extLst>
              <a:ext uri="{FF2B5EF4-FFF2-40B4-BE49-F238E27FC236}">
                <a16:creationId xmlns:a16="http://schemas.microsoft.com/office/drawing/2014/main" id="{EC36CE53-4A34-49C2-936E-6613CCAF8DFD}"/>
              </a:ext>
            </a:extLst>
          </p:cNvPr>
          <p:cNvSpPr txBox="1">
            <a:spLocks/>
          </p:cNvSpPr>
          <p:nvPr/>
        </p:nvSpPr>
        <p:spPr>
          <a:xfrm>
            <a:off x="337851" y="1788986"/>
            <a:ext cx="11015949"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Logical partition: </a:t>
            </a:r>
            <a:r>
              <a:rPr lang="en-US" dirty="0">
                <a:latin typeface="Arial" panose="020B0604020202020204" pitchFamily="34" charset="0"/>
                <a:cs typeface="Arial" panose="020B0604020202020204" pitchFamily="34" charset="0"/>
              </a:rPr>
              <a:t>Stores all data associated with the same partition key value</a:t>
            </a:r>
          </a:p>
          <a:p>
            <a:pPr marL="0" indent="0">
              <a:buFont typeface="Arial" panose="020B0604020202020204" pitchFamily="34" charset="0"/>
              <a:buNone/>
            </a:pPr>
            <a:endParaRPr lang="en-US" b="1"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Physical partition: </a:t>
            </a:r>
            <a:r>
              <a:rPr lang="en-US" dirty="0">
                <a:latin typeface="Arial" panose="020B0604020202020204" pitchFamily="34" charset="0"/>
                <a:cs typeface="Arial" panose="020B0604020202020204" pitchFamily="34" charset="0"/>
              </a:rPr>
              <a:t>Fixed amount of reserved SSD-backed storage + compute.</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Cosmos DB distributes logical partitions among a smaller number of physical partitions.</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From user’s perspective: define 1 partition key per container</a:t>
            </a:r>
          </a:p>
          <a:p>
            <a:pPr marL="0"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19902062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a:xfrm>
            <a:off x="269240" y="289513"/>
            <a:ext cx="11655840" cy="899665"/>
          </a:xfrm>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11" name="Title 1">
            <a:extLst>
              <a:ext uri="{FF2B5EF4-FFF2-40B4-BE49-F238E27FC236}">
                <a16:creationId xmlns:a16="http://schemas.microsoft.com/office/drawing/2014/main" id="{7E994518-9D44-421F-9D96-EEFB0900354B}"/>
              </a:ext>
            </a:extLst>
          </p:cNvPr>
          <p:cNvSpPr txBox="1">
            <a:spLocks/>
          </p:cNvSpPr>
          <p:nvPr/>
        </p:nvSpPr>
        <p:spPr>
          <a:xfrm>
            <a:off x="269240" y="289513"/>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Partitions</a:t>
            </a:r>
          </a:p>
        </p:txBody>
      </p:sp>
      <p:sp>
        <p:nvSpPr>
          <p:cNvPr id="112" name="TextBox 111">
            <a:extLst>
              <a:ext uri="{FF2B5EF4-FFF2-40B4-BE49-F238E27FC236}">
                <a16:creationId xmlns:a16="http://schemas.microsoft.com/office/drawing/2014/main" id="{8B0F0041-8DB1-427F-A846-35E429BF396C}"/>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130" name="TextBox 129">
            <a:extLst>
              <a:ext uri="{FF2B5EF4-FFF2-40B4-BE49-F238E27FC236}">
                <a16:creationId xmlns:a16="http://schemas.microsoft.com/office/drawing/2014/main" id="{77693A3B-063F-4D62-9B4C-D366E9ECDAD6}"/>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131" name="Straight Arrow Connector 130">
            <a:extLst>
              <a:ext uri="{FF2B5EF4-FFF2-40B4-BE49-F238E27FC236}">
                <a16:creationId xmlns:a16="http://schemas.microsoft.com/office/drawing/2014/main" id="{274FB4EC-82A6-48EF-8FDA-08407486B63B}"/>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D50F9F7A-CEF5-48A3-84FD-FA38D6B68D33}"/>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72CBC69F-DDE5-4074-9836-54C0F8BF4E1B}"/>
              </a:ext>
            </a:extLst>
          </p:cNvPr>
          <p:cNvGrpSpPr/>
          <p:nvPr/>
        </p:nvGrpSpPr>
        <p:grpSpPr>
          <a:xfrm>
            <a:off x="834820" y="2195347"/>
            <a:ext cx="3500488" cy="3506023"/>
            <a:chOff x="1966391" y="2712977"/>
            <a:chExt cx="3500488" cy="3506023"/>
          </a:xfrm>
        </p:grpSpPr>
        <p:grpSp>
          <p:nvGrpSpPr>
            <p:cNvPr id="155" name="Group 154">
              <a:extLst>
                <a:ext uri="{FF2B5EF4-FFF2-40B4-BE49-F238E27FC236}">
                  <a16:creationId xmlns:a16="http://schemas.microsoft.com/office/drawing/2014/main" id="{55938189-B827-41C6-AF06-52833EDEB15C}"/>
                </a:ext>
              </a:extLst>
            </p:cNvPr>
            <p:cNvGrpSpPr/>
            <p:nvPr/>
          </p:nvGrpSpPr>
          <p:grpSpPr>
            <a:xfrm>
              <a:off x="2143610" y="4101695"/>
              <a:ext cx="1159601" cy="580317"/>
              <a:chOff x="7919988" y="2744429"/>
              <a:chExt cx="1159601" cy="580317"/>
            </a:xfrm>
            <a:solidFill>
              <a:schemeClr val="bg1">
                <a:lumMod val="95000"/>
              </a:schemeClr>
            </a:solidFill>
          </p:grpSpPr>
          <p:sp>
            <p:nvSpPr>
              <p:cNvPr id="189" name="Rectangle 188">
                <a:extLst>
                  <a:ext uri="{FF2B5EF4-FFF2-40B4-BE49-F238E27FC236}">
                    <a16:creationId xmlns:a16="http://schemas.microsoft.com/office/drawing/2014/main" id="{00988F40-B1DE-401B-8608-FF21BB676CD5}"/>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0" name="Rectangle 189">
                <a:extLst>
                  <a:ext uri="{FF2B5EF4-FFF2-40B4-BE49-F238E27FC236}">
                    <a16:creationId xmlns:a16="http://schemas.microsoft.com/office/drawing/2014/main" id="{C02DB3B6-A6A6-4DCF-82FD-85A526686CCA}"/>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3" name="Rectangle 192">
                <a:extLst>
                  <a:ext uri="{FF2B5EF4-FFF2-40B4-BE49-F238E27FC236}">
                    <a16:creationId xmlns:a16="http://schemas.microsoft.com/office/drawing/2014/main" id="{01A8FD69-2BCF-4904-BA99-C2FB3FB85EB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156" name="Straight Arrow Connector 155">
              <a:extLst>
                <a:ext uri="{FF2B5EF4-FFF2-40B4-BE49-F238E27FC236}">
                  <a16:creationId xmlns:a16="http://schemas.microsoft.com/office/drawing/2014/main" id="{9B00190F-2D0A-4DFB-BDBC-0BA42A37C13E}"/>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24A87DE1-5183-45D6-87C7-A062EE1CB26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id="{16F1B6C7-41B3-4F4C-AAAF-3B3C4557CDD0}"/>
                </a:ext>
              </a:extLst>
            </p:cNvPr>
            <p:cNvGrpSpPr/>
            <p:nvPr/>
          </p:nvGrpSpPr>
          <p:grpSpPr>
            <a:xfrm>
              <a:off x="2389347" y="3419793"/>
              <a:ext cx="745007" cy="417453"/>
              <a:chOff x="1275510" y="6072184"/>
              <a:chExt cx="508602" cy="456278"/>
            </a:xfrm>
          </p:grpSpPr>
          <p:grpSp>
            <p:nvGrpSpPr>
              <p:cNvPr id="168" name="Group 167">
                <a:extLst>
                  <a:ext uri="{FF2B5EF4-FFF2-40B4-BE49-F238E27FC236}">
                    <a16:creationId xmlns:a16="http://schemas.microsoft.com/office/drawing/2014/main" id="{A3150CA2-0FF0-4852-BA66-1FFE8E182294}"/>
                  </a:ext>
                </a:extLst>
              </p:cNvPr>
              <p:cNvGrpSpPr/>
              <p:nvPr/>
            </p:nvGrpSpPr>
            <p:grpSpPr>
              <a:xfrm>
                <a:off x="1275510" y="6224570"/>
                <a:ext cx="508602" cy="151498"/>
                <a:chOff x="551886" y="4945335"/>
                <a:chExt cx="508602" cy="151498"/>
              </a:xfrm>
            </p:grpSpPr>
            <p:sp>
              <p:nvSpPr>
                <p:cNvPr id="186" name="Rectangle 185">
                  <a:extLst>
                    <a:ext uri="{FF2B5EF4-FFF2-40B4-BE49-F238E27FC236}">
                      <a16:creationId xmlns:a16="http://schemas.microsoft.com/office/drawing/2014/main" id="{00B0622E-4E95-47B0-A9D0-4159BB9836B5}"/>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7" name="Oval 186">
                  <a:extLst>
                    <a:ext uri="{FF2B5EF4-FFF2-40B4-BE49-F238E27FC236}">
                      <a16:creationId xmlns:a16="http://schemas.microsoft.com/office/drawing/2014/main" id="{542A822B-D9E8-4D2C-A61A-1A8E1F52E0AE}"/>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88" name="Straight Connector 187">
                  <a:extLst>
                    <a:ext uri="{FF2B5EF4-FFF2-40B4-BE49-F238E27FC236}">
                      <a16:creationId xmlns:a16="http://schemas.microsoft.com/office/drawing/2014/main" id="{5415C48B-B967-4B3A-9516-2A4B4DC3076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8A65D28A-E453-4735-B6CB-EA21D2910198}"/>
                  </a:ext>
                </a:extLst>
              </p:cNvPr>
              <p:cNvGrpSpPr/>
              <p:nvPr/>
            </p:nvGrpSpPr>
            <p:grpSpPr>
              <a:xfrm>
                <a:off x="1275510" y="6376964"/>
                <a:ext cx="508602" cy="151498"/>
                <a:chOff x="551886" y="4945335"/>
                <a:chExt cx="508602" cy="151498"/>
              </a:xfrm>
            </p:grpSpPr>
            <p:sp>
              <p:nvSpPr>
                <p:cNvPr id="179" name="Rectangle 178">
                  <a:extLst>
                    <a:ext uri="{FF2B5EF4-FFF2-40B4-BE49-F238E27FC236}">
                      <a16:creationId xmlns:a16="http://schemas.microsoft.com/office/drawing/2014/main" id="{FC807671-37C5-466C-9DA6-70427C44509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4" name="Oval 183">
                  <a:extLst>
                    <a:ext uri="{FF2B5EF4-FFF2-40B4-BE49-F238E27FC236}">
                      <a16:creationId xmlns:a16="http://schemas.microsoft.com/office/drawing/2014/main" id="{2CDA45AB-7D7A-4B5F-9AA9-9592289C842B}"/>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85" name="Straight Connector 184">
                  <a:extLst>
                    <a:ext uri="{FF2B5EF4-FFF2-40B4-BE49-F238E27FC236}">
                      <a16:creationId xmlns:a16="http://schemas.microsoft.com/office/drawing/2014/main" id="{348335A1-2EE5-4903-9D8B-D3D983F8439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D41BE665-C843-4AE9-A769-016417094C40}"/>
                  </a:ext>
                </a:extLst>
              </p:cNvPr>
              <p:cNvGrpSpPr/>
              <p:nvPr/>
            </p:nvGrpSpPr>
            <p:grpSpPr>
              <a:xfrm>
                <a:off x="1275510" y="6072184"/>
                <a:ext cx="508602" cy="151498"/>
                <a:chOff x="551886" y="4945335"/>
                <a:chExt cx="508602" cy="151498"/>
              </a:xfrm>
            </p:grpSpPr>
            <p:sp>
              <p:nvSpPr>
                <p:cNvPr id="174" name="Rectangle 173">
                  <a:extLst>
                    <a:ext uri="{FF2B5EF4-FFF2-40B4-BE49-F238E27FC236}">
                      <a16:creationId xmlns:a16="http://schemas.microsoft.com/office/drawing/2014/main" id="{F8B957EF-95FC-4A34-905A-AC3C91EAB059}"/>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77" name="Oval 176">
                  <a:extLst>
                    <a:ext uri="{FF2B5EF4-FFF2-40B4-BE49-F238E27FC236}">
                      <a16:creationId xmlns:a16="http://schemas.microsoft.com/office/drawing/2014/main" id="{F782ADBE-4BA5-4867-AD7B-B5BBF93F357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78" name="Straight Connector 177">
                  <a:extLst>
                    <a:ext uri="{FF2B5EF4-FFF2-40B4-BE49-F238E27FC236}">
                      <a16:creationId xmlns:a16="http://schemas.microsoft.com/office/drawing/2014/main" id="{844D19BF-A333-462F-ACA9-8CFF51E5C93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62" name="Rectangle 161">
              <a:extLst>
                <a:ext uri="{FF2B5EF4-FFF2-40B4-BE49-F238E27FC236}">
                  <a16:creationId xmlns:a16="http://schemas.microsoft.com/office/drawing/2014/main" id="{23554466-129E-467D-B92F-7A0693786DDE}"/>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64" name="Group 163">
              <a:extLst>
                <a:ext uri="{FF2B5EF4-FFF2-40B4-BE49-F238E27FC236}">
                  <a16:creationId xmlns:a16="http://schemas.microsoft.com/office/drawing/2014/main" id="{E4016959-EF70-4734-93BA-597DBAEBB3B0}"/>
                </a:ext>
              </a:extLst>
            </p:cNvPr>
            <p:cNvGrpSpPr/>
            <p:nvPr/>
          </p:nvGrpSpPr>
          <p:grpSpPr>
            <a:xfrm>
              <a:off x="2113090" y="5352625"/>
              <a:ext cx="1159601" cy="580317"/>
              <a:chOff x="7919988" y="2744429"/>
              <a:chExt cx="1159601" cy="580317"/>
            </a:xfrm>
            <a:solidFill>
              <a:schemeClr val="bg1">
                <a:lumMod val="95000"/>
              </a:schemeClr>
            </a:solidFill>
          </p:grpSpPr>
          <p:sp>
            <p:nvSpPr>
              <p:cNvPr id="165" name="Rectangle 164">
                <a:extLst>
                  <a:ext uri="{FF2B5EF4-FFF2-40B4-BE49-F238E27FC236}">
                    <a16:creationId xmlns:a16="http://schemas.microsoft.com/office/drawing/2014/main" id="{702191A2-61CD-478C-96E3-7C796FC81647}"/>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6" name="Rectangle 165">
                <a:extLst>
                  <a:ext uri="{FF2B5EF4-FFF2-40B4-BE49-F238E27FC236}">
                    <a16:creationId xmlns:a16="http://schemas.microsoft.com/office/drawing/2014/main" id="{9FF6046D-D81A-41FC-912C-DCC23EA3F81D}"/>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5E7E913A-0179-4747-9838-EEC62995375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grpSp>
        <p:nvGrpSpPr>
          <p:cNvPr id="196" name="Group 195">
            <a:extLst>
              <a:ext uri="{FF2B5EF4-FFF2-40B4-BE49-F238E27FC236}">
                <a16:creationId xmlns:a16="http://schemas.microsoft.com/office/drawing/2014/main" id="{D7346B1A-E3FE-47AB-B791-05CE29B5B0EE}"/>
              </a:ext>
            </a:extLst>
          </p:cNvPr>
          <p:cNvGrpSpPr/>
          <p:nvPr/>
        </p:nvGrpSpPr>
        <p:grpSpPr>
          <a:xfrm>
            <a:off x="3400766" y="2733037"/>
            <a:ext cx="1674951" cy="2985091"/>
            <a:chOff x="1966391" y="3233909"/>
            <a:chExt cx="1674951" cy="2985091"/>
          </a:xfrm>
        </p:grpSpPr>
        <p:grpSp>
          <p:nvGrpSpPr>
            <p:cNvPr id="197" name="Group 196">
              <a:extLst>
                <a:ext uri="{FF2B5EF4-FFF2-40B4-BE49-F238E27FC236}">
                  <a16:creationId xmlns:a16="http://schemas.microsoft.com/office/drawing/2014/main" id="{C412C9D3-53E2-4C3B-B31F-EA873DD28D2E}"/>
                </a:ext>
              </a:extLst>
            </p:cNvPr>
            <p:cNvGrpSpPr/>
            <p:nvPr/>
          </p:nvGrpSpPr>
          <p:grpSpPr>
            <a:xfrm>
              <a:off x="2143610" y="4101695"/>
              <a:ext cx="1159601" cy="580317"/>
              <a:chOff x="7919988" y="2744429"/>
              <a:chExt cx="1159601" cy="580317"/>
            </a:xfrm>
            <a:solidFill>
              <a:schemeClr val="bg1">
                <a:lumMod val="95000"/>
              </a:schemeClr>
            </a:solidFill>
          </p:grpSpPr>
          <p:sp>
            <p:nvSpPr>
              <p:cNvPr id="213" name="Rectangle 212">
                <a:extLst>
                  <a:ext uri="{FF2B5EF4-FFF2-40B4-BE49-F238E27FC236}">
                    <a16:creationId xmlns:a16="http://schemas.microsoft.com/office/drawing/2014/main" id="{8EFB98BF-1680-489F-85B8-D84B4000421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4" name="Rectangle 213">
                <a:extLst>
                  <a:ext uri="{FF2B5EF4-FFF2-40B4-BE49-F238E27FC236}">
                    <a16:creationId xmlns:a16="http://schemas.microsoft.com/office/drawing/2014/main" id="{61C1B326-A362-4D63-A454-23E8474B2106}"/>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5" name="Rectangle 214">
                <a:extLst>
                  <a:ext uri="{FF2B5EF4-FFF2-40B4-BE49-F238E27FC236}">
                    <a16:creationId xmlns:a16="http://schemas.microsoft.com/office/drawing/2014/main" id="{7EF9654D-B7B9-4235-A01B-3268F6EE0AE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98" name="Rectangle 197">
              <a:extLst>
                <a:ext uri="{FF2B5EF4-FFF2-40B4-BE49-F238E27FC236}">
                  <a16:creationId xmlns:a16="http://schemas.microsoft.com/office/drawing/2014/main" id="{048E0EDA-AABE-41B5-B8A6-7C759697A355}"/>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99" name="Group 198">
              <a:extLst>
                <a:ext uri="{FF2B5EF4-FFF2-40B4-BE49-F238E27FC236}">
                  <a16:creationId xmlns:a16="http://schemas.microsoft.com/office/drawing/2014/main" id="{0F344D5A-709D-4C9C-89F6-72B13C2D8AFF}"/>
                </a:ext>
              </a:extLst>
            </p:cNvPr>
            <p:cNvGrpSpPr/>
            <p:nvPr/>
          </p:nvGrpSpPr>
          <p:grpSpPr>
            <a:xfrm>
              <a:off x="2389347" y="3419793"/>
              <a:ext cx="745007" cy="417453"/>
              <a:chOff x="1275510" y="6072184"/>
              <a:chExt cx="508602" cy="456278"/>
            </a:xfrm>
          </p:grpSpPr>
          <p:grpSp>
            <p:nvGrpSpPr>
              <p:cNvPr id="201" name="Group 200">
                <a:extLst>
                  <a:ext uri="{FF2B5EF4-FFF2-40B4-BE49-F238E27FC236}">
                    <a16:creationId xmlns:a16="http://schemas.microsoft.com/office/drawing/2014/main" id="{ECF8E9AD-BFB4-4105-B740-2CA7A8090A14}"/>
                  </a:ext>
                </a:extLst>
              </p:cNvPr>
              <p:cNvGrpSpPr/>
              <p:nvPr/>
            </p:nvGrpSpPr>
            <p:grpSpPr>
              <a:xfrm>
                <a:off x="1275510" y="6224570"/>
                <a:ext cx="508602" cy="151498"/>
                <a:chOff x="551886" y="4945335"/>
                <a:chExt cx="508602" cy="151498"/>
              </a:xfrm>
            </p:grpSpPr>
            <p:sp>
              <p:nvSpPr>
                <p:cNvPr id="210" name="Rectangle 209">
                  <a:extLst>
                    <a:ext uri="{FF2B5EF4-FFF2-40B4-BE49-F238E27FC236}">
                      <a16:creationId xmlns:a16="http://schemas.microsoft.com/office/drawing/2014/main" id="{00E4765D-7F50-4202-8952-42F22FDE706F}"/>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1" name="Oval 210">
                  <a:extLst>
                    <a:ext uri="{FF2B5EF4-FFF2-40B4-BE49-F238E27FC236}">
                      <a16:creationId xmlns:a16="http://schemas.microsoft.com/office/drawing/2014/main" id="{4724E1B5-898C-45B2-B9D3-3DB09BDC3E0C}"/>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12" name="Straight Connector 211">
                  <a:extLst>
                    <a:ext uri="{FF2B5EF4-FFF2-40B4-BE49-F238E27FC236}">
                      <a16:creationId xmlns:a16="http://schemas.microsoft.com/office/drawing/2014/main" id="{C4750A55-6B92-4063-B3F8-D1CACF65F99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6BC529F3-0216-4D82-B683-3B9ACD9490EB}"/>
                  </a:ext>
                </a:extLst>
              </p:cNvPr>
              <p:cNvGrpSpPr/>
              <p:nvPr/>
            </p:nvGrpSpPr>
            <p:grpSpPr>
              <a:xfrm>
                <a:off x="1275510" y="6376964"/>
                <a:ext cx="508602" cy="151498"/>
                <a:chOff x="551886" y="4945335"/>
                <a:chExt cx="508602" cy="151498"/>
              </a:xfrm>
            </p:grpSpPr>
            <p:sp>
              <p:nvSpPr>
                <p:cNvPr id="207" name="Rectangle 206">
                  <a:extLst>
                    <a:ext uri="{FF2B5EF4-FFF2-40B4-BE49-F238E27FC236}">
                      <a16:creationId xmlns:a16="http://schemas.microsoft.com/office/drawing/2014/main" id="{42C7B4B2-EE1D-4460-AFFE-7F60F8DC833A}"/>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8" name="Oval 207">
                  <a:extLst>
                    <a:ext uri="{FF2B5EF4-FFF2-40B4-BE49-F238E27FC236}">
                      <a16:creationId xmlns:a16="http://schemas.microsoft.com/office/drawing/2014/main" id="{4CB94DC0-21D7-4EB2-A4F1-7B69498B7943}"/>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09" name="Straight Connector 208">
                  <a:extLst>
                    <a:ext uri="{FF2B5EF4-FFF2-40B4-BE49-F238E27FC236}">
                      <a16:creationId xmlns:a16="http://schemas.microsoft.com/office/drawing/2014/main" id="{E13A6415-B611-446F-84D6-3E367C2406D2}"/>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1F76A17F-EF07-48A4-9C3D-FAFED935AEB4}"/>
                  </a:ext>
                </a:extLst>
              </p:cNvPr>
              <p:cNvGrpSpPr/>
              <p:nvPr/>
            </p:nvGrpSpPr>
            <p:grpSpPr>
              <a:xfrm>
                <a:off x="1275510" y="6072184"/>
                <a:ext cx="508602" cy="151498"/>
                <a:chOff x="551886" y="4945335"/>
                <a:chExt cx="508602" cy="151498"/>
              </a:xfrm>
            </p:grpSpPr>
            <p:sp>
              <p:nvSpPr>
                <p:cNvPr id="204" name="Rectangle 203">
                  <a:extLst>
                    <a:ext uri="{FF2B5EF4-FFF2-40B4-BE49-F238E27FC236}">
                      <a16:creationId xmlns:a16="http://schemas.microsoft.com/office/drawing/2014/main" id="{604D6573-9DF6-4EA0-B20C-D27A6E445F49}"/>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5" name="Oval 204">
                  <a:extLst>
                    <a:ext uri="{FF2B5EF4-FFF2-40B4-BE49-F238E27FC236}">
                      <a16:creationId xmlns:a16="http://schemas.microsoft.com/office/drawing/2014/main" id="{919DBE48-0659-4F44-94C7-4754B0A70076}"/>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06" name="Straight Connector 205">
                  <a:extLst>
                    <a:ext uri="{FF2B5EF4-FFF2-40B4-BE49-F238E27FC236}">
                      <a16:creationId xmlns:a16="http://schemas.microsoft.com/office/drawing/2014/main" id="{143C5B02-8AD5-4193-869F-3BCDC32CFF9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00" name="Rectangle 199">
              <a:extLst>
                <a:ext uri="{FF2B5EF4-FFF2-40B4-BE49-F238E27FC236}">
                  <a16:creationId xmlns:a16="http://schemas.microsoft.com/office/drawing/2014/main" id="{448C630C-4147-467F-81A0-1CD37E7C42A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216" name="Group 215">
            <a:extLst>
              <a:ext uri="{FF2B5EF4-FFF2-40B4-BE49-F238E27FC236}">
                <a16:creationId xmlns:a16="http://schemas.microsoft.com/office/drawing/2014/main" id="{D0C5DA08-3D96-4C4D-9AF0-617E6607D9F0}"/>
              </a:ext>
            </a:extLst>
          </p:cNvPr>
          <p:cNvGrpSpPr/>
          <p:nvPr/>
        </p:nvGrpSpPr>
        <p:grpSpPr>
          <a:xfrm>
            <a:off x="7391050" y="2733037"/>
            <a:ext cx="1674951" cy="2985091"/>
            <a:chOff x="9328755" y="3250668"/>
            <a:chExt cx="1674951" cy="2985091"/>
          </a:xfrm>
        </p:grpSpPr>
        <p:grpSp>
          <p:nvGrpSpPr>
            <p:cNvPr id="217" name="Group 216">
              <a:extLst>
                <a:ext uri="{FF2B5EF4-FFF2-40B4-BE49-F238E27FC236}">
                  <a16:creationId xmlns:a16="http://schemas.microsoft.com/office/drawing/2014/main" id="{ED384EE1-F18B-46F1-A2A8-C3985478E8C8}"/>
                </a:ext>
              </a:extLst>
            </p:cNvPr>
            <p:cNvGrpSpPr/>
            <p:nvPr/>
          </p:nvGrpSpPr>
          <p:grpSpPr>
            <a:xfrm>
              <a:off x="9328755" y="3250668"/>
              <a:ext cx="1674951" cy="2985091"/>
              <a:chOff x="1966391" y="3233909"/>
              <a:chExt cx="1674951" cy="2985091"/>
            </a:xfrm>
          </p:grpSpPr>
          <p:grpSp>
            <p:nvGrpSpPr>
              <p:cNvPr id="222" name="Group 221">
                <a:extLst>
                  <a:ext uri="{FF2B5EF4-FFF2-40B4-BE49-F238E27FC236}">
                    <a16:creationId xmlns:a16="http://schemas.microsoft.com/office/drawing/2014/main" id="{9928445B-78E2-491D-B51F-0716A978C685}"/>
                  </a:ext>
                </a:extLst>
              </p:cNvPr>
              <p:cNvGrpSpPr/>
              <p:nvPr/>
            </p:nvGrpSpPr>
            <p:grpSpPr>
              <a:xfrm>
                <a:off x="2143610" y="4101695"/>
                <a:ext cx="1159601" cy="580317"/>
                <a:chOff x="7919988" y="2744429"/>
                <a:chExt cx="1159601" cy="580317"/>
              </a:xfrm>
              <a:solidFill>
                <a:schemeClr val="bg1">
                  <a:lumMod val="95000"/>
                </a:schemeClr>
              </a:solidFill>
            </p:grpSpPr>
            <p:sp>
              <p:nvSpPr>
                <p:cNvPr id="241" name="Rectangle 240">
                  <a:extLst>
                    <a:ext uri="{FF2B5EF4-FFF2-40B4-BE49-F238E27FC236}">
                      <a16:creationId xmlns:a16="http://schemas.microsoft.com/office/drawing/2014/main" id="{0799C048-1FC5-427B-A533-35589D87DB7E}"/>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42" name="Rectangle 241">
                  <a:extLst>
                    <a:ext uri="{FF2B5EF4-FFF2-40B4-BE49-F238E27FC236}">
                      <a16:creationId xmlns:a16="http://schemas.microsoft.com/office/drawing/2014/main" id="{42687EEB-6563-4E86-9AF2-C2345645F2D0}"/>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43" name="Rectangle 242">
                  <a:extLst>
                    <a:ext uri="{FF2B5EF4-FFF2-40B4-BE49-F238E27FC236}">
                      <a16:creationId xmlns:a16="http://schemas.microsoft.com/office/drawing/2014/main" id="{EA144700-FF52-44B2-B39D-618EB8881923}"/>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223" name="Group 222">
                <a:extLst>
                  <a:ext uri="{FF2B5EF4-FFF2-40B4-BE49-F238E27FC236}">
                    <a16:creationId xmlns:a16="http://schemas.microsoft.com/office/drawing/2014/main" id="{826541D0-E7A2-42DE-89C0-59F16FB2336E}"/>
                  </a:ext>
                </a:extLst>
              </p:cNvPr>
              <p:cNvGrpSpPr/>
              <p:nvPr/>
            </p:nvGrpSpPr>
            <p:grpSpPr>
              <a:xfrm>
                <a:off x="2389347" y="3419793"/>
                <a:ext cx="745007" cy="417453"/>
                <a:chOff x="1275510" y="6072184"/>
                <a:chExt cx="508602" cy="456278"/>
              </a:xfrm>
            </p:grpSpPr>
            <p:grpSp>
              <p:nvGrpSpPr>
                <p:cNvPr id="229" name="Group 228">
                  <a:extLst>
                    <a:ext uri="{FF2B5EF4-FFF2-40B4-BE49-F238E27FC236}">
                      <a16:creationId xmlns:a16="http://schemas.microsoft.com/office/drawing/2014/main" id="{06A2E418-5AB1-41C1-91E3-C415EA777C5F}"/>
                    </a:ext>
                  </a:extLst>
                </p:cNvPr>
                <p:cNvGrpSpPr/>
                <p:nvPr/>
              </p:nvGrpSpPr>
              <p:grpSpPr>
                <a:xfrm>
                  <a:off x="1275510" y="6224570"/>
                  <a:ext cx="508602" cy="151498"/>
                  <a:chOff x="551886" y="4945335"/>
                  <a:chExt cx="508602" cy="151498"/>
                </a:xfrm>
              </p:grpSpPr>
              <p:sp>
                <p:nvSpPr>
                  <p:cNvPr id="238" name="Rectangle 237">
                    <a:extLst>
                      <a:ext uri="{FF2B5EF4-FFF2-40B4-BE49-F238E27FC236}">
                        <a16:creationId xmlns:a16="http://schemas.microsoft.com/office/drawing/2014/main" id="{4B6DFA58-902E-45B6-B1A5-E666DE41C9F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9" name="Oval 238">
                    <a:extLst>
                      <a:ext uri="{FF2B5EF4-FFF2-40B4-BE49-F238E27FC236}">
                        <a16:creationId xmlns:a16="http://schemas.microsoft.com/office/drawing/2014/main" id="{ADAB7003-A0DE-4E59-8E3C-442375B8BA0A}"/>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id="{8483C187-E357-4804-8A69-EBE9DB3A1CB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90C8B332-FF26-4768-89C3-78EBC8642783}"/>
                    </a:ext>
                  </a:extLst>
                </p:cNvPr>
                <p:cNvGrpSpPr/>
                <p:nvPr/>
              </p:nvGrpSpPr>
              <p:grpSpPr>
                <a:xfrm>
                  <a:off x="1275510" y="6376964"/>
                  <a:ext cx="508602" cy="151498"/>
                  <a:chOff x="551886" y="4945335"/>
                  <a:chExt cx="508602" cy="151498"/>
                </a:xfrm>
              </p:grpSpPr>
              <p:sp>
                <p:nvSpPr>
                  <p:cNvPr id="235" name="Rectangle 234">
                    <a:extLst>
                      <a:ext uri="{FF2B5EF4-FFF2-40B4-BE49-F238E27FC236}">
                        <a16:creationId xmlns:a16="http://schemas.microsoft.com/office/drawing/2014/main" id="{08603646-2C28-4221-A735-6E7204C664AA}"/>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6" name="Oval 235">
                    <a:extLst>
                      <a:ext uri="{FF2B5EF4-FFF2-40B4-BE49-F238E27FC236}">
                        <a16:creationId xmlns:a16="http://schemas.microsoft.com/office/drawing/2014/main" id="{F27065E2-8072-4E21-9121-5AAA4F73F8E4}"/>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37" name="Straight Connector 236">
                    <a:extLst>
                      <a:ext uri="{FF2B5EF4-FFF2-40B4-BE49-F238E27FC236}">
                        <a16:creationId xmlns:a16="http://schemas.microsoft.com/office/drawing/2014/main" id="{38010FA1-1BBF-42AC-ABBD-9226DADBCDAD}"/>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71848622-8010-41D7-B345-B2FFEA7867A9}"/>
                    </a:ext>
                  </a:extLst>
                </p:cNvPr>
                <p:cNvGrpSpPr/>
                <p:nvPr/>
              </p:nvGrpSpPr>
              <p:grpSpPr>
                <a:xfrm>
                  <a:off x="1275510" y="6072184"/>
                  <a:ext cx="508602" cy="151498"/>
                  <a:chOff x="551886" y="4945335"/>
                  <a:chExt cx="508602" cy="151498"/>
                </a:xfrm>
              </p:grpSpPr>
              <p:sp>
                <p:nvSpPr>
                  <p:cNvPr id="232" name="Rectangle 231">
                    <a:extLst>
                      <a:ext uri="{FF2B5EF4-FFF2-40B4-BE49-F238E27FC236}">
                        <a16:creationId xmlns:a16="http://schemas.microsoft.com/office/drawing/2014/main" id="{F6693EC3-2006-496B-B587-CCA3F43B393E}"/>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3" name="Oval 232">
                    <a:extLst>
                      <a:ext uri="{FF2B5EF4-FFF2-40B4-BE49-F238E27FC236}">
                        <a16:creationId xmlns:a16="http://schemas.microsoft.com/office/drawing/2014/main" id="{4CA922A7-64AB-4F65-A9E5-2DC173D57A90}"/>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34" name="Straight Connector 233">
                    <a:extLst>
                      <a:ext uri="{FF2B5EF4-FFF2-40B4-BE49-F238E27FC236}">
                        <a16:creationId xmlns:a16="http://schemas.microsoft.com/office/drawing/2014/main" id="{85CDAD97-4EB4-4B86-8225-DD516EBBE40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24" name="Rectangle 223">
                <a:extLst>
                  <a:ext uri="{FF2B5EF4-FFF2-40B4-BE49-F238E27FC236}">
                    <a16:creationId xmlns:a16="http://schemas.microsoft.com/office/drawing/2014/main" id="{88DE2BAC-4CF9-4D0B-B174-3812F03BE73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225" name="Group 224">
                <a:extLst>
                  <a:ext uri="{FF2B5EF4-FFF2-40B4-BE49-F238E27FC236}">
                    <a16:creationId xmlns:a16="http://schemas.microsoft.com/office/drawing/2014/main" id="{5166E371-BBD2-4165-A172-3F7142B3096F}"/>
                  </a:ext>
                </a:extLst>
              </p:cNvPr>
              <p:cNvGrpSpPr/>
              <p:nvPr/>
            </p:nvGrpSpPr>
            <p:grpSpPr>
              <a:xfrm>
                <a:off x="2143610" y="5534203"/>
                <a:ext cx="1159601" cy="580317"/>
                <a:chOff x="7950508" y="2926007"/>
                <a:chExt cx="1159601" cy="580317"/>
              </a:xfrm>
              <a:solidFill>
                <a:schemeClr val="bg1">
                  <a:lumMod val="95000"/>
                </a:schemeClr>
              </a:solidFill>
            </p:grpSpPr>
            <p:sp>
              <p:nvSpPr>
                <p:cNvPr id="226" name="Rectangle 225">
                  <a:extLst>
                    <a:ext uri="{FF2B5EF4-FFF2-40B4-BE49-F238E27FC236}">
                      <a16:creationId xmlns:a16="http://schemas.microsoft.com/office/drawing/2014/main" id="{177E72F0-5B52-447A-8A30-688E9EAC4E07}"/>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7" name="Rectangle 226">
                  <a:extLst>
                    <a:ext uri="{FF2B5EF4-FFF2-40B4-BE49-F238E27FC236}">
                      <a16:creationId xmlns:a16="http://schemas.microsoft.com/office/drawing/2014/main" id="{F830B3C1-5710-472F-A0ED-0D6ADB432B7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8" name="Rectangle 227">
                  <a:extLst>
                    <a:ext uri="{FF2B5EF4-FFF2-40B4-BE49-F238E27FC236}">
                      <a16:creationId xmlns:a16="http://schemas.microsoft.com/office/drawing/2014/main" id="{68B38995-8255-43AB-A4C3-F33A1A87B3CA}"/>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nvGrpSpPr>
            <p:cNvPr id="218" name="Group 217">
              <a:extLst>
                <a:ext uri="{FF2B5EF4-FFF2-40B4-BE49-F238E27FC236}">
                  <a16:creationId xmlns:a16="http://schemas.microsoft.com/office/drawing/2014/main" id="{918F8357-93F1-46E9-9080-D4BF0836D4F5}"/>
                </a:ext>
              </a:extLst>
            </p:cNvPr>
            <p:cNvGrpSpPr/>
            <p:nvPr/>
          </p:nvGrpSpPr>
          <p:grpSpPr>
            <a:xfrm>
              <a:off x="9502187" y="4834005"/>
              <a:ext cx="1159601" cy="580317"/>
              <a:chOff x="5896369" y="4821680"/>
              <a:chExt cx="1159601" cy="580317"/>
            </a:xfrm>
          </p:grpSpPr>
          <p:sp>
            <p:nvSpPr>
              <p:cNvPr id="219" name="Rectangle 218">
                <a:extLst>
                  <a:ext uri="{FF2B5EF4-FFF2-40B4-BE49-F238E27FC236}">
                    <a16:creationId xmlns:a16="http://schemas.microsoft.com/office/drawing/2014/main" id="{4FAB6FF8-F0D9-49CA-8E9C-39836E9FAC40}"/>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0" name="Rectangle 219">
                <a:extLst>
                  <a:ext uri="{FF2B5EF4-FFF2-40B4-BE49-F238E27FC236}">
                    <a16:creationId xmlns:a16="http://schemas.microsoft.com/office/drawing/2014/main" id="{E9C24E5A-3D23-4CA0-87AC-2224125591DF}"/>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1" name="Rectangle 220">
                <a:extLst>
                  <a:ext uri="{FF2B5EF4-FFF2-40B4-BE49-F238E27FC236}">
                    <a16:creationId xmlns:a16="http://schemas.microsoft.com/office/drawing/2014/main" id="{0D286E89-099F-401D-A629-7DBA26E764D3}"/>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cxnSp>
        <p:nvCxnSpPr>
          <p:cNvPr id="244" name="Straight Arrow Connector 243">
            <a:extLst>
              <a:ext uri="{FF2B5EF4-FFF2-40B4-BE49-F238E27FC236}">
                <a16:creationId xmlns:a16="http://schemas.microsoft.com/office/drawing/2014/main" id="{D362F206-1749-4566-AE6D-E7343717F600}"/>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FD1A6ED-318E-44DA-8BAE-815BBC79E2CE}"/>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246" name="TextBox 245">
            <a:extLst>
              <a:ext uri="{FF2B5EF4-FFF2-40B4-BE49-F238E27FC236}">
                <a16:creationId xmlns:a16="http://schemas.microsoft.com/office/drawing/2014/main" id="{DF37D966-0F03-4638-A856-D141E66BD8AA}"/>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247" name="TextBox 246">
            <a:extLst>
              <a:ext uri="{FF2B5EF4-FFF2-40B4-BE49-F238E27FC236}">
                <a16:creationId xmlns:a16="http://schemas.microsoft.com/office/drawing/2014/main" id="{D0B60509-AE39-4E19-B14D-D0847646471B}"/>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cxnSp>
        <p:nvCxnSpPr>
          <p:cNvPr id="250" name="Straight Connector 249">
            <a:extLst>
              <a:ext uri="{FF2B5EF4-FFF2-40B4-BE49-F238E27FC236}">
                <a16:creationId xmlns:a16="http://schemas.microsoft.com/office/drawing/2014/main" id="{F9F9CD8F-BE09-4236-9AFD-4BDCEB797EE1}"/>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52A593E-090F-4166-8E81-D4C42B05BF29}"/>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03B865-BFF9-437C-89DF-B899DC5AEC90}"/>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39085247-7854-492C-983C-5D14002BA593}"/>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4" name="TextBox 253">
            <a:extLst>
              <a:ext uri="{FF2B5EF4-FFF2-40B4-BE49-F238E27FC236}">
                <a16:creationId xmlns:a16="http://schemas.microsoft.com/office/drawing/2014/main" id="{0296262D-8DA4-4173-A6B4-7EE90DB3FEF3}"/>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255" name="TextBox 254">
            <a:extLst>
              <a:ext uri="{FF2B5EF4-FFF2-40B4-BE49-F238E27FC236}">
                <a16:creationId xmlns:a16="http://schemas.microsoft.com/office/drawing/2014/main" id="{6F30A8CF-B1A0-4501-93CC-C38B4B1BE1C6}"/>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256" name="TextBox 255">
            <a:extLst>
              <a:ext uri="{FF2B5EF4-FFF2-40B4-BE49-F238E27FC236}">
                <a16:creationId xmlns:a16="http://schemas.microsoft.com/office/drawing/2014/main" id="{476925F7-9357-4FE8-B68D-895CD11B81EE}"/>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spTree>
    <p:extLst>
      <p:ext uri="{BB962C8B-B14F-4D97-AF65-F5344CB8AC3E}">
        <p14:creationId xmlns:p14="http://schemas.microsoft.com/office/powerpoint/2010/main" val="18384071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6" name="TextBox 15">
            <a:extLst>
              <a:ext uri="{FF2B5EF4-FFF2-40B4-BE49-F238E27FC236}">
                <a16:creationId xmlns:a16="http://schemas.microsoft.com/office/drawing/2014/main" id="{A179C0E0-A413-4BF5-8616-BBCC4635328D}"/>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43" name="TextBox 42">
            <a:extLst>
              <a:ext uri="{FF2B5EF4-FFF2-40B4-BE49-F238E27FC236}">
                <a16:creationId xmlns:a16="http://schemas.microsoft.com/office/drawing/2014/main" id="{50D33BB8-F271-445C-B8F5-2C849233A5BD}"/>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id="{3358DD02-9AAA-4863-B736-86D0CF38F58C}"/>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E56AEDA-43E1-40FE-9377-2A3C9093BC70}"/>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8F15C9C-0BDC-4158-A37E-6B3197425134}"/>
              </a:ext>
            </a:extLst>
          </p:cNvPr>
          <p:cNvGrpSpPr/>
          <p:nvPr/>
        </p:nvGrpSpPr>
        <p:grpSpPr>
          <a:xfrm>
            <a:off x="834820" y="2195347"/>
            <a:ext cx="3500488" cy="3506023"/>
            <a:chOff x="1966391" y="2712977"/>
            <a:chExt cx="3500488" cy="3506023"/>
          </a:xfrm>
        </p:grpSpPr>
        <p:grpSp>
          <p:nvGrpSpPr>
            <p:cNvPr id="24" name="Group 23">
              <a:extLst>
                <a:ext uri="{FF2B5EF4-FFF2-40B4-BE49-F238E27FC236}">
                  <a16:creationId xmlns:a16="http://schemas.microsoft.com/office/drawing/2014/main"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id="{1A95B62E-D260-4996-9930-25FB850FDFCD}"/>
              </a:ext>
            </a:extLst>
          </p:cNvPr>
          <p:cNvSpPr txBox="1"/>
          <p:nvPr/>
        </p:nvSpPr>
        <p:spPr>
          <a:xfrm>
            <a:off x="8186628" y="1213609"/>
            <a:ext cx="4085537" cy="1292662"/>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Documents with same partition key value (City ID) are in same partition</a:t>
            </a:r>
          </a:p>
        </p:txBody>
      </p:sp>
      <p:grpSp>
        <p:nvGrpSpPr>
          <p:cNvPr id="103" name="Group 102">
            <a:extLst>
              <a:ext uri="{FF2B5EF4-FFF2-40B4-BE49-F238E27FC236}">
                <a16:creationId xmlns:a16="http://schemas.microsoft.com/office/drawing/2014/main" id="{EBCF7A23-4BE7-41EB-9430-9BC41E4ECFB9}"/>
              </a:ext>
            </a:extLst>
          </p:cNvPr>
          <p:cNvGrpSpPr/>
          <p:nvPr/>
        </p:nvGrpSpPr>
        <p:grpSpPr>
          <a:xfrm>
            <a:off x="3400766" y="2733037"/>
            <a:ext cx="1674951" cy="2985091"/>
            <a:chOff x="1966391" y="3233909"/>
            <a:chExt cx="1674951" cy="2985091"/>
          </a:xfrm>
        </p:grpSpPr>
        <p:grpSp>
          <p:nvGrpSpPr>
            <p:cNvPr id="104" name="Group 103">
              <a:extLst>
                <a:ext uri="{FF2B5EF4-FFF2-40B4-BE49-F238E27FC236}">
                  <a16:creationId xmlns:a16="http://schemas.microsoft.com/office/drawing/2014/main"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E12BA47E-DF7D-4193-95B2-644DAE5BC93D}"/>
              </a:ext>
            </a:extLst>
          </p:cNvPr>
          <p:cNvGrpSpPr/>
          <p:nvPr/>
        </p:nvGrpSpPr>
        <p:grpSpPr>
          <a:xfrm>
            <a:off x="7391050" y="2733037"/>
            <a:ext cx="1674951" cy="2985091"/>
            <a:chOff x="9328755" y="3250668"/>
            <a:chExt cx="1674951" cy="2985091"/>
          </a:xfrm>
        </p:grpSpPr>
        <p:grpSp>
          <p:nvGrpSpPr>
            <p:cNvPr id="128" name="Group 127">
              <a:extLst>
                <a:ext uri="{FF2B5EF4-FFF2-40B4-BE49-F238E27FC236}">
                  <a16:creationId xmlns:a16="http://schemas.microsoft.com/office/drawing/2014/main"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32" name="Group 131">
                <a:extLst>
                  <a:ext uri="{FF2B5EF4-FFF2-40B4-BE49-F238E27FC236}">
                    <a16:creationId xmlns:a16="http://schemas.microsoft.com/office/drawing/2014/main"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id="{DF018CD1-A879-48D6-A299-028F57045ABF}"/>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1D48E1C3-0BAC-4DA9-BF09-6E68BDA0BC6A}"/>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175" name="TextBox 174">
            <a:extLst>
              <a:ext uri="{FF2B5EF4-FFF2-40B4-BE49-F238E27FC236}">
                <a16:creationId xmlns:a16="http://schemas.microsoft.com/office/drawing/2014/main" id="{9367CC37-5CD7-48DB-AA59-3B39435ED45E}"/>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176" name="TextBox 175">
            <a:extLst>
              <a:ext uri="{FF2B5EF4-FFF2-40B4-BE49-F238E27FC236}">
                <a16:creationId xmlns:a16="http://schemas.microsoft.com/office/drawing/2014/main" id="{E02A00F2-1E13-4064-A44F-E2FACBC55E75}"/>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sp>
        <p:nvSpPr>
          <p:cNvPr id="95" name="Rectangle 94">
            <a:extLst>
              <a:ext uri="{FF2B5EF4-FFF2-40B4-BE49-F238E27FC236}">
                <a16:creationId xmlns:a16="http://schemas.microsoft.com/office/drawing/2014/main" id="{69527776-9529-46DC-9314-B7920FAF7123}"/>
              </a:ext>
            </a:extLst>
          </p:cNvPr>
          <p:cNvSpPr/>
          <p:nvPr/>
        </p:nvSpPr>
        <p:spPr bwMode="auto">
          <a:xfrm>
            <a:off x="7101352" y="1562946"/>
            <a:ext cx="926259"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sp>
        <p:nvSpPr>
          <p:cNvPr id="96" name="Rectangle 95">
            <a:extLst>
              <a:ext uri="{FF2B5EF4-FFF2-40B4-BE49-F238E27FC236}">
                <a16:creationId xmlns:a16="http://schemas.microsoft.com/office/drawing/2014/main" id="{A239757B-2BD2-454A-8C26-A795540AA842}"/>
              </a:ext>
            </a:extLst>
          </p:cNvPr>
          <p:cNvSpPr/>
          <p:nvPr/>
        </p:nvSpPr>
        <p:spPr bwMode="auto">
          <a:xfrm>
            <a:off x="7253752" y="1715346"/>
            <a:ext cx="926259"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100" dirty="0">
                <a:solidFill>
                  <a:srgbClr val="505050"/>
                </a:solidFill>
                <a:latin typeface="Arial" panose="020B0604020202020204" pitchFamily="34" charset="0"/>
                <a:ea typeface="Segoe UI" pitchFamily="34" charset="0"/>
                <a:cs typeface="Arial" panose="020B0604020202020204" pitchFamily="34" charset="0"/>
              </a:rPr>
              <a:t>Shanghai</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cxnSp>
        <p:nvCxnSpPr>
          <p:cNvPr id="102" name="Straight Connector 101">
            <a:extLst>
              <a:ext uri="{FF2B5EF4-FFF2-40B4-BE49-F238E27FC236}">
                <a16:creationId xmlns:a16="http://schemas.microsoft.com/office/drawing/2014/main" id="{482AF761-138E-47B7-B355-6C0F90BCCE90}"/>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EF9467-0260-4DE9-82D4-F527C389C82B}"/>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519FA7-CF6F-49F7-9E44-0B880214991B}"/>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F7B1A09-37FD-4E35-BFD2-FFD9E43CED60}"/>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2F7C3BE-9F07-4CB5-B98B-35768C409197}"/>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112" name="TextBox 111">
            <a:extLst>
              <a:ext uri="{FF2B5EF4-FFF2-40B4-BE49-F238E27FC236}">
                <a16:creationId xmlns:a16="http://schemas.microsoft.com/office/drawing/2014/main" id="{4C11CD21-D387-430D-8A61-ABD4D2839CEC}"/>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130" name="TextBox 129">
            <a:extLst>
              <a:ext uri="{FF2B5EF4-FFF2-40B4-BE49-F238E27FC236}">
                <a16:creationId xmlns:a16="http://schemas.microsoft.com/office/drawing/2014/main" id="{F33FB095-AD72-45FE-9882-538AF10EC646}"/>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spTree>
    <p:extLst>
      <p:ext uri="{BB962C8B-B14F-4D97-AF65-F5344CB8AC3E}">
        <p14:creationId xmlns:p14="http://schemas.microsoft.com/office/powerpoint/2010/main" val="4023108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2.70833E-6 -3.33333E-6 L -0.46901 0.28033 " pathEditMode="relative" rAng="0" ptsTypes="AA">
                                      <p:cBhvr>
                                        <p:cTn id="6" dur="2000" fill="hold"/>
                                        <p:tgtEl>
                                          <p:spTgt spid="95"/>
                                        </p:tgtEl>
                                        <p:attrNameLst>
                                          <p:attrName>ppt_x</p:attrName>
                                          <p:attrName>ppt_y</p:attrName>
                                        </p:attrNameLst>
                                      </p:cBhvr>
                                      <p:rCtr x="-23451" y="14005"/>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0" nodeType="clickEffect">
                                  <p:stCondLst>
                                    <p:cond delay="0"/>
                                  </p:stCondLst>
                                  <p:childTnLst>
                                    <p:animMotion origin="layout" path="M -2.70833E-6 4.44444E-6 L -0.28346 0.3868 " pathEditMode="relative" rAng="0" ptsTypes="AA">
                                      <p:cBhvr>
                                        <p:cTn id="18" dur="2000" fill="hold"/>
                                        <p:tgtEl>
                                          <p:spTgt spid="96"/>
                                        </p:tgtEl>
                                        <p:attrNameLst>
                                          <p:attrName>ppt_x</p:attrName>
                                          <p:attrName>ppt_y</p:attrName>
                                        </p:attrNameLst>
                                      </p:cBhvr>
                                      <p:rCtr x="-14180" y="19329"/>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96"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6" name="TextBox 15">
            <a:extLst>
              <a:ext uri="{FF2B5EF4-FFF2-40B4-BE49-F238E27FC236}">
                <a16:creationId xmlns:a16="http://schemas.microsoft.com/office/drawing/2014/main" id="{A179C0E0-A413-4BF5-8616-BBCC4635328D}"/>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43" name="TextBox 42">
            <a:extLst>
              <a:ext uri="{FF2B5EF4-FFF2-40B4-BE49-F238E27FC236}">
                <a16:creationId xmlns:a16="http://schemas.microsoft.com/office/drawing/2014/main" id="{50D33BB8-F271-445C-B8F5-2C849233A5BD}"/>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id="{3358DD02-9AAA-4863-B736-86D0CF38F58C}"/>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E56AEDA-43E1-40FE-9377-2A3C9093BC70}"/>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8F15C9C-0BDC-4158-A37E-6B3197425134}"/>
              </a:ext>
            </a:extLst>
          </p:cNvPr>
          <p:cNvGrpSpPr/>
          <p:nvPr/>
        </p:nvGrpSpPr>
        <p:grpSpPr>
          <a:xfrm>
            <a:off x="834820" y="2195347"/>
            <a:ext cx="3500488" cy="3506023"/>
            <a:chOff x="1966391" y="2712977"/>
            <a:chExt cx="3500488" cy="3506023"/>
          </a:xfrm>
        </p:grpSpPr>
        <p:grpSp>
          <p:nvGrpSpPr>
            <p:cNvPr id="24" name="Group 23">
              <a:extLst>
                <a:ext uri="{FF2B5EF4-FFF2-40B4-BE49-F238E27FC236}">
                  <a16:creationId xmlns:a16="http://schemas.microsoft.com/office/drawing/2014/main"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id="{1A95B62E-D260-4996-9930-25FB850FDFCD}"/>
              </a:ext>
            </a:extLst>
          </p:cNvPr>
          <p:cNvSpPr txBox="1"/>
          <p:nvPr/>
        </p:nvSpPr>
        <p:spPr>
          <a:xfrm>
            <a:off x="6775494" y="1505622"/>
            <a:ext cx="5427876"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Automatically split when close to full</a:t>
            </a:r>
          </a:p>
        </p:txBody>
      </p:sp>
      <p:grpSp>
        <p:nvGrpSpPr>
          <p:cNvPr id="103" name="Group 102">
            <a:extLst>
              <a:ext uri="{FF2B5EF4-FFF2-40B4-BE49-F238E27FC236}">
                <a16:creationId xmlns:a16="http://schemas.microsoft.com/office/drawing/2014/main" id="{EBCF7A23-4BE7-41EB-9430-9BC41E4ECFB9}"/>
              </a:ext>
            </a:extLst>
          </p:cNvPr>
          <p:cNvGrpSpPr/>
          <p:nvPr/>
        </p:nvGrpSpPr>
        <p:grpSpPr>
          <a:xfrm>
            <a:off x="3400766" y="2733037"/>
            <a:ext cx="1674951" cy="2985091"/>
            <a:chOff x="1966391" y="3233909"/>
            <a:chExt cx="1674951" cy="2985091"/>
          </a:xfrm>
        </p:grpSpPr>
        <p:grpSp>
          <p:nvGrpSpPr>
            <p:cNvPr id="104" name="Group 103">
              <a:extLst>
                <a:ext uri="{FF2B5EF4-FFF2-40B4-BE49-F238E27FC236}">
                  <a16:creationId xmlns:a16="http://schemas.microsoft.com/office/drawing/2014/main"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E12BA47E-DF7D-4193-95B2-644DAE5BC93D}"/>
              </a:ext>
            </a:extLst>
          </p:cNvPr>
          <p:cNvGrpSpPr/>
          <p:nvPr/>
        </p:nvGrpSpPr>
        <p:grpSpPr>
          <a:xfrm>
            <a:off x="7391050" y="2733037"/>
            <a:ext cx="1674951" cy="2985091"/>
            <a:chOff x="9328755" y="3250668"/>
            <a:chExt cx="1674951" cy="2985091"/>
          </a:xfrm>
        </p:grpSpPr>
        <p:grpSp>
          <p:nvGrpSpPr>
            <p:cNvPr id="128" name="Group 127">
              <a:extLst>
                <a:ext uri="{FF2B5EF4-FFF2-40B4-BE49-F238E27FC236}">
                  <a16:creationId xmlns:a16="http://schemas.microsoft.com/office/drawing/2014/main"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Tianjin</a:t>
                  </a:r>
                </a:p>
              </p:txBody>
            </p:sp>
          </p:grpSp>
          <p:grpSp>
            <p:nvGrpSpPr>
              <p:cNvPr id="132" name="Group 131">
                <a:extLst>
                  <a:ext uri="{FF2B5EF4-FFF2-40B4-BE49-F238E27FC236}">
                    <a16:creationId xmlns:a16="http://schemas.microsoft.com/office/drawing/2014/main"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Berlin</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Austin</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id="{DF018CD1-A879-48D6-A299-028F57045ABF}"/>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1D48E1C3-0BAC-4DA9-BF09-6E68BDA0BC6A}"/>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175" name="TextBox 174">
            <a:extLst>
              <a:ext uri="{FF2B5EF4-FFF2-40B4-BE49-F238E27FC236}">
                <a16:creationId xmlns:a16="http://schemas.microsoft.com/office/drawing/2014/main" id="{9367CC37-5CD7-48DB-AA59-3B39435ED45E}"/>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176" name="TextBox 175">
            <a:extLst>
              <a:ext uri="{FF2B5EF4-FFF2-40B4-BE49-F238E27FC236}">
                <a16:creationId xmlns:a16="http://schemas.microsoft.com/office/drawing/2014/main" id="{E02A00F2-1E13-4064-A44F-E2FACBC55E75}"/>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cxnSp>
        <p:nvCxnSpPr>
          <p:cNvPr id="102" name="Straight Connector 101">
            <a:extLst>
              <a:ext uri="{FF2B5EF4-FFF2-40B4-BE49-F238E27FC236}">
                <a16:creationId xmlns:a16="http://schemas.microsoft.com/office/drawing/2014/main" id="{482AF761-138E-47B7-B355-6C0F90BCCE90}"/>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EF9467-0260-4DE9-82D4-F527C389C82B}"/>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519FA7-CF6F-49F7-9E44-0B880214991B}"/>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F7B1A09-37FD-4E35-BFD2-FFD9E43CED60}"/>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2F7C3BE-9F07-4CB5-B98B-35768C409197}"/>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112" name="TextBox 111">
            <a:extLst>
              <a:ext uri="{FF2B5EF4-FFF2-40B4-BE49-F238E27FC236}">
                <a16:creationId xmlns:a16="http://schemas.microsoft.com/office/drawing/2014/main" id="{4C11CD21-D387-430D-8A61-ABD4D2839CEC}"/>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130" name="TextBox 129">
            <a:extLst>
              <a:ext uri="{FF2B5EF4-FFF2-40B4-BE49-F238E27FC236}">
                <a16:creationId xmlns:a16="http://schemas.microsoft.com/office/drawing/2014/main" id="{F33FB095-AD72-45FE-9882-538AF10EC646}"/>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cxnSp>
        <p:nvCxnSpPr>
          <p:cNvPr id="131" name="Straight Connector 130">
            <a:extLst>
              <a:ext uri="{FF2B5EF4-FFF2-40B4-BE49-F238E27FC236}">
                <a16:creationId xmlns:a16="http://schemas.microsoft.com/office/drawing/2014/main" id="{854BD3A7-EB10-441E-8DD6-74C0B3784771}"/>
              </a:ext>
            </a:extLst>
          </p:cNvPr>
          <p:cNvCxnSpPr>
            <a:cxnSpLocks/>
          </p:cNvCxnSpPr>
          <p:nvPr/>
        </p:nvCxnSpPr>
        <p:spPr>
          <a:xfrm>
            <a:off x="8404551" y="5749276"/>
            <a:ext cx="0" cy="5683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7A2D292-8B18-463E-B081-D94A6A99F054}"/>
              </a:ext>
            </a:extLst>
          </p:cNvPr>
          <p:cNvGrpSpPr/>
          <p:nvPr/>
        </p:nvGrpSpPr>
        <p:grpSpPr>
          <a:xfrm>
            <a:off x="7165435" y="6319062"/>
            <a:ext cx="2883951" cy="646331"/>
            <a:chOff x="8197312" y="1923701"/>
            <a:chExt cx="2883951" cy="646328"/>
          </a:xfrm>
        </p:grpSpPr>
        <p:sp>
          <p:nvSpPr>
            <p:cNvPr id="153" name="TextBox 152">
              <a:extLst>
                <a:ext uri="{FF2B5EF4-FFF2-40B4-BE49-F238E27FC236}">
                  <a16:creationId xmlns:a16="http://schemas.microsoft.com/office/drawing/2014/main" id="{E5DEA057-1303-4DA9-A133-BE386E95CB5A}"/>
                </a:ext>
              </a:extLst>
            </p:cNvPr>
            <p:cNvSpPr txBox="1"/>
            <p:nvPr/>
          </p:nvSpPr>
          <p:spPr>
            <a:xfrm>
              <a:off x="8197312" y="1923701"/>
              <a:ext cx="1113433" cy="646328"/>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X1</a:t>
              </a:r>
            </a:p>
          </p:txBody>
        </p:sp>
        <p:sp>
          <p:nvSpPr>
            <p:cNvPr id="154" name="TextBox 153">
              <a:extLst>
                <a:ext uri="{FF2B5EF4-FFF2-40B4-BE49-F238E27FC236}">
                  <a16:creationId xmlns:a16="http://schemas.microsoft.com/office/drawing/2014/main" id="{9CAEBAC9-E4D3-464A-A84A-C18660E5E4A6}"/>
                </a:ext>
              </a:extLst>
            </p:cNvPr>
            <p:cNvSpPr txBox="1"/>
            <p:nvPr/>
          </p:nvSpPr>
          <p:spPr>
            <a:xfrm>
              <a:off x="9358481" y="1923701"/>
              <a:ext cx="1722782" cy="369331"/>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X2</a:t>
              </a:r>
            </a:p>
          </p:txBody>
        </p:sp>
      </p:grpSp>
      <p:sp>
        <p:nvSpPr>
          <p:cNvPr id="155" name="TextBox 154">
            <a:extLst>
              <a:ext uri="{FF2B5EF4-FFF2-40B4-BE49-F238E27FC236}">
                <a16:creationId xmlns:a16="http://schemas.microsoft.com/office/drawing/2014/main" id="{4F5DFDE2-294A-459E-8267-8804F3F1ACAA}"/>
              </a:ext>
            </a:extLst>
          </p:cNvPr>
          <p:cNvSpPr txBox="1"/>
          <p:nvPr/>
        </p:nvSpPr>
        <p:spPr>
          <a:xfrm>
            <a:off x="10785149" y="3965506"/>
            <a:ext cx="413235" cy="338554"/>
          </a:xfrm>
          <a:prstGeom prst="rect">
            <a:avLst/>
          </a:prstGeom>
          <a:noFill/>
          <a:ln>
            <a:noFill/>
          </a:ln>
        </p:spPr>
        <p:txBody>
          <a:bodyPr wrap="square" rtlCol="0">
            <a:spAutoFit/>
          </a:bodyPr>
          <a:lstStyle/>
          <a:p>
            <a:pPr algn="ctr" defTabSz="932719">
              <a:defRPr/>
            </a:pPr>
            <a:r>
              <a:rPr lang="en-US" sz="1600" dirty="0">
                <a:solidFill>
                  <a:srgbClr val="0078D7"/>
                </a:solidFill>
                <a:latin typeface="Arial" panose="020B0604020202020204" pitchFamily="34" charset="0"/>
                <a:cs typeface="Arial" panose="020B0604020202020204" pitchFamily="34" charset="0"/>
              </a:rPr>
              <a:t>+</a:t>
            </a:r>
          </a:p>
        </p:txBody>
      </p:sp>
      <p:sp>
        <p:nvSpPr>
          <p:cNvPr id="156" name="TextBox 155">
            <a:extLst>
              <a:ext uri="{FF2B5EF4-FFF2-40B4-BE49-F238E27FC236}">
                <a16:creationId xmlns:a16="http://schemas.microsoft.com/office/drawing/2014/main" id="{B1EF2BF1-42BC-4B45-A7A8-C9107BC951D4}"/>
              </a:ext>
            </a:extLst>
          </p:cNvPr>
          <p:cNvSpPr txBox="1"/>
          <p:nvPr/>
        </p:nvSpPr>
        <p:spPr>
          <a:xfrm>
            <a:off x="9888638" y="5144492"/>
            <a:ext cx="915223" cy="461665"/>
          </a:xfrm>
          <a:prstGeom prst="rect">
            <a:avLst/>
          </a:prstGeom>
          <a:noFill/>
        </p:spPr>
        <p:txBody>
          <a:bodyPr wrap="square" rtlCol="0">
            <a:spAutoFit/>
          </a:bodyPr>
          <a:lstStyle/>
          <a:p>
            <a:pPr algn="ctr" defTabSz="932719">
              <a:defRPr/>
            </a:pPr>
            <a:r>
              <a:rPr lang="en-US" sz="1200" dirty="0">
                <a:solidFill>
                  <a:srgbClr val="0078D7"/>
                </a:solidFill>
                <a:latin typeface="Arial" panose="020B0604020202020204" pitchFamily="34" charset="0"/>
                <a:cs typeface="Arial" panose="020B0604020202020204" pitchFamily="34" charset="0"/>
              </a:rPr>
              <a:t>Partition </a:t>
            </a:r>
            <a:r>
              <a:rPr lang="en-US" sz="1200" i="1" dirty="0">
                <a:solidFill>
                  <a:srgbClr val="0078D7"/>
                </a:solidFill>
                <a:latin typeface="Arial" panose="020B0604020202020204" pitchFamily="34" charset="0"/>
                <a:cs typeface="Arial" panose="020B0604020202020204" pitchFamily="34" charset="0"/>
              </a:rPr>
              <a:t>x1</a:t>
            </a:r>
            <a:endParaRPr lang="en-US" sz="1200" dirty="0">
              <a:solidFill>
                <a:srgbClr val="0078D7"/>
              </a:solidFill>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B8A6BCE7-C3BA-42DF-B682-FF45F3DD48A0}"/>
              </a:ext>
            </a:extLst>
          </p:cNvPr>
          <p:cNvSpPr txBox="1"/>
          <p:nvPr/>
        </p:nvSpPr>
        <p:spPr>
          <a:xfrm>
            <a:off x="11182242" y="5131744"/>
            <a:ext cx="915223" cy="461665"/>
          </a:xfrm>
          <a:prstGeom prst="rect">
            <a:avLst/>
          </a:prstGeom>
          <a:noFill/>
        </p:spPr>
        <p:txBody>
          <a:bodyPr wrap="square" rtlCol="0">
            <a:spAutoFit/>
          </a:bodyPr>
          <a:lstStyle/>
          <a:p>
            <a:pPr algn="ctr" defTabSz="932719">
              <a:defRPr/>
            </a:pPr>
            <a:r>
              <a:rPr lang="en-US" sz="1200" dirty="0">
                <a:solidFill>
                  <a:srgbClr val="0078D7"/>
                </a:solidFill>
                <a:latin typeface="Arial" panose="020B0604020202020204" pitchFamily="34" charset="0"/>
                <a:cs typeface="Arial" panose="020B0604020202020204" pitchFamily="34" charset="0"/>
              </a:rPr>
              <a:t>Partition </a:t>
            </a:r>
            <a:r>
              <a:rPr lang="en-US" sz="1200" i="1" dirty="0">
                <a:solidFill>
                  <a:srgbClr val="0078D7"/>
                </a:solidFill>
                <a:latin typeface="Arial" panose="020B0604020202020204" pitchFamily="34" charset="0"/>
                <a:cs typeface="Arial" panose="020B0604020202020204" pitchFamily="34" charset="0"/>
              </a:rPr>
              <a:t>x2</a:t>
            </a:r>
          </a:p>
        </p:txBody>
      </p:sp>
      <p:graphicFrame>
        <p:nvGraphicFramePr>
          <p:cNvPr id="161" name="Table 160">
            <a:extLst>
              <a:ext uri="{FF2B5EF4-FFF2-40B4-BE49-F238E27FC236}">
                <a16:creationId xmlns:a16="http://schemas.microsoft.com/office/drawing/2014/main" id="{9F5ED8C6-948E-4AB9-98CC-626B32D8989B}"/>
              </a:ext>
            </a:extLst>
          </p:cNvPr>
          <p:cNvGraphicFramePr>
            <a:graphicFrameLocks noGrp="1"/>
          </p:cNvGraphicFramePr>
          <p:nvPr/>
        </p:nvGraphicFramePr>
        <p:xfrm>
          <a:off x="11275699" y="3178271"/>
          <a:ext cx="728307" cy="1913025"/>
        </p:xfrm>
        <a:graphic>
          <a:graphicData uri="http://schemas.openxmlformats.org/drawingml/2006/table">
            <a:tbl>
              <a:tblPr firstRow="1" bandRow="1">
                <a:tableStyleId>{5940675A-B579-460E-94D1-54222C63F5DA}</a:tableStyleId>
              </a:tblPr>
              <a:tblGrid>
                <a:gridCol w="728307">
                  <a:extLst>
                    <a:ext uri="{9D8B030D-6E8A-4147-A177-3AD203B41FA5}">
                      <a16:colId xmlns:a16="http://schemas.microsoft.com/office/drawing/2014/main" val="887149463"/>
                    </a:ext>
                  </a:extLst>
                </a:gridCol>
              </a:tblGrid>
              <a:tr h="637675">
                <a:tc>
                  <a:txBody>
                    <a:bodyPr/>
                    <a:lstStyle/>
                    <a:p>
                      <a:r>
                        <a:rPr lang="en-US" sz="1100">
                          <a:solidFill>
                            <a:schemeClr val="tx2"/>
                          </a:solidFill>
                        </a:rPr>
                        <a:t>Berlin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1973422"/>
                  </a:ext>
                </a:extLst>
              </a:tr>
              <a:tr h="637675">
                <a:tc>
                  <a:txBody>
                    <a:bodyPr/>
                    <a:lstStyle/>
                    <a:p>
                      <a:endParaRPr lang="en-US" sz="1100">
                        <a:solidFill>
                          <a:schemeClr val="tx2"/>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5457509"/>
                  </a:ext>
                </a:extLst>
              </a:tr>
              <a:tr h="637675">
                <a:tc>
                  <a:txBody>
                    <a:bodyPr/>
                    <a:lstStyle/>
                    <a:p>
                      <a:r>
                        <a:rPr lang="en-US" sz="1100">
                          <a:solidFill>
                            <a:schemeClr val="tx2"/>
                          </a:solidFill>
                        </a:rPr>
                        <a: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741359"/>
                  </a:ext>
                </a:extLst>
              </a:tr>
            </a:tbl>
          </a:graphicData>
        </a:graphic>
      </p:graphicFrame>
      <p:graphicFrame>
        <p:nvGraphicFramePr>
          <p:cNvPr id="162" name="Table 161">
            <a:extLst>
              <a:ext uri="{FF2B5EF4-FFF2-40B4-BE49-F238E27FC236}">
                <a16:creationId xmlns:a16="http://schemas.microsoft.com/office/drawing/2014/main" id="{6726AC5E-306A-45D0-9311-F3EDE671FCF2}"/>
              </a:ext>
            </a:extLst>
          </p:cNvPr>
          <p:cNvGraphicFramePr>
            <a:graphicFrameLocks noGrp="1"/>
          </p:cNvGraphicFramePr>
          <p:nvPr/>
        </p:nvGraphicFramePr>
        <p:xfrm>
          <a:off x="9979528" y="3178271"/>
          <a:ext cx="676593" cy="1913025"/>
        </p:xfrm>
        <a:graphic>
          <a:graphicData uri="http://schemas.openxmlformats.org/drawingml/2006/table">
            <a:tbl>
              <a:tblPr firstRow="1" bandRow="1">
                <a:tableStyleId>{5940675A-B579-460E-94D1-54222C63F5DA}</a:tableStyleId>
              </a:tblPr>
              <a:tblGrid>
                <a:gridCol w="676593">
                  <a:extLst>
                    <a:ext uri="{9D8B030D-6E8A-4147-A177-3AD203B41FA5}">
                      <a16:colId xmlns:a16="http://schemas.microsoft.com/office/drawing/2014/main" val="887149463"/>
                    </a:ext>
                  </a:extLst>
                </a:gridCol>
              </a:tblGrid>
              <a:tr h="637675">
                <a:tc>
                  <a:txBody>
                    <a:bodyPr/>
                    <a:lstStyle/>
                    <a:p>
                      <a:r>
                        <a:rPr lang="en-US" sz="1100">
                          <a:solidFill>
                            <a:schemeClr val="tx2"/>
                          </a:solidFill>
                        </a:rPr>
                        <a:t>Tianjin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1973422"/>
                  </a:ext>
                </a:extLst>
              </a:tr>
              <a:tr h="637675">
                <a:tc>
                  <a:txBody>
                    <a:bodyPr/>
                    <a:lstStyle/>
                    <a:p>
                      <a:r>
                        <a:rPr lang="en-US" sz="1100">
                          <a:solidFill>
                            <a:schemeClr val="tx2"/>
                          </a:solidFill>
                        </a:rPr>
                        <a:t>Austin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5457509"/>
                  </a:ext>
                </a:extLst>
              </a:tr>
              <a:tr h="637675">
                <a:tc>
                  <a:txBody>
                    <a:bodyPr/>
                    <a:lstStyle/>
                    <a:p>
                      <a:r>
                        <a:rPr lang="en-US" sz="1100">
                          <a:solidFill>
                            <a:schemeClr val="tx2"/>
                          </a:solidFill>
                        </a:rPr>
                        <a: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741359"/>
                  </a:ext>
                </a:extLst>
              </a:tr>
            </a:tbl>
          </a:graphicData>
        </a:graphic>
      </p:graphicFrame>
      <p:cxnSp>
        <p:nvCxnSpPr>
          <p:cNvPr id="164" name="Straight Arrow Connector 163">
            <a:extLst>
              <a:ext uri="{FF2B5EF4-FFF2-40B4-BE49-F238E27FC236}">
                <a16:creationId xmlns:a16="http://schemas.microsoft.com/office/drawing/2014/main" id="{1722EEAA-B244-47F9-900E-D222ABDFCF2C}"/>
              </a:ext>
            </a:extLst>
          </p:cNvPr>
          <p:cNvCxnSpPr>
            <a:cxnSpLocks/>
          </p:cNvCxnSpPr>
          <p:nvPr/>
        </p:nvCxnSpPr>
        <p:spPr>
          <a:xfrm>
            <a:off x="9327864" y="4149000"/>
            <a:ext cx="323136" cy="0"/>
          </a:xfrm>
          <a:prstGeom prst="straightConnector1">
            <a:avLst/>
          </a:prstGeom>
          <a:ln w="19050">
            <a:solidFill>
              <a:schemeClr val="tx2"/>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20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55" grpId="0"/>
      <p:bldP spid="156" grpId="0"/>
      <p:bldP spid="1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79C0E0-A413-4BF5-8616-BBCC4635328D}"/>
              </a:ext>
            </a:extLst>
          </p:cNvPr>
          <p:cNvSpPr txBox="1"/>
          <p:nvPr/>
        </p:nvSpPr>
        <p:spPr>
          <a:xfrm>
            <a:off x="5676346" y="2928102"/>
            <a:ext cx="1439796" cy="803952"/>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a:t>
            </a:r>
          </a:p>
        </p:txBody>
      </p:sp>
      <p:sp>
        <p:nvSpPr>
          <p:cNvPr id="43" name="TextBox 42">
            <a:extLst>
              <a:ext uri="{FF2B5EF4-FFF2-40B4-BE49-F238E27FC236}">
                <a16:creationId xmlns:a16="http://schemas.microsoft.com/office/drawing/2014/main" id="{50D33BB8-F271-445C-B8F5-2C849233A5BD}"/>
              </a:ext>
            </a:extLst>
          </p:cNvPr>
          <p:cNvSpPr txBox="1"/>
          <p:nvPr/>
        </p:nvSpPr>
        <p:spPr>
          <a:xfrm>
            <a:off x="4231102" y="1558293"/>
            <a:ext cx="2470627" cy="627776"/>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id="{3358DD02-9AAA-4863-B736-86D0CF38F58C}"/>
              </a:ext>
            </a:extLst>
          </p:cNvPr>
          <p:cNvCxnSpPr>
            <a:cxnSpLocks/>
          </p:cNvCxnSpPr>
          <p:nvPr/>
        </p:nvCxnSpPr>
        <p:spPr>
          <a:xfrm>
            <a:off x="4737777" y="2236539"/>
            <a:ext cx="0" cy="39280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E56AEDA-43E1-40FE-9377-2A3C9093BC70}"/>
              </a:ext>
            </a:extLst>
          </p:cNvPr>
          <p:cNvCxnSpPr>
            <a:cxnSpLocks/>
          </p:cNvCxnSpPr>
          <p:nvPr/>
        </p:nvCxnSpPr>
        <p:spPr>
          <a:xfrm>
            <a:off x="6680516" y="2192533"/>
            <a:ext cx="1808508" cy="4541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8F15C9C-0BDC-4158-A37E-6B3197425134}"/>
              </a:ext>
            </a:extLst>
          </p:cNvPr>
          <p:cNvGrpSpPr/>
          <p:nvPr/>
        </p:nvGrpSpPr>
        <p:grpSpPr>
          <a:xfrm>
            <a:off x="835566" y="2195523"/>
            <a:ext cx="3499992" cy="3505526"/>
            <a:chOff x="1966391" y="2712977"/>
            <a:chExt cx="3500488" cy="3506023"/>
          </a:xfrm>
        </p:grpSpPr>
        <p:grpSp>
          <p:nvGrpSpPr>
            <p:cNvPr id="24" name="Group 23">
              <a:extLst>
                <a:ext uri="{FF2B5EF4-FFF2-40B4-BE49-F238E27FC236}">
                  <a16:creationId xmlns:a16="http://schemas.microsoft.com/office/drawing/2014/main"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Beijing</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Seattle</a:t>
              </a: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id="{1A95B62E-D260-4996-9930-25FB850FDFCD}"/>
              </a:ext>
            </a:extLst>
          </p:cNvPr>
          <p:cNvSpPr txBox="1"/>
          <p:nvPr/>
        </p:nvSpPr>
        <p:spPr>
          <a:xfrm>
            <a:off x="9669583" y="1388985"/>
            <a:ext cx="2312351" cy="2289817"/>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Cosmos DB distributes RU/s evenly across physical partitions</a:t>
            </a:r>
          </a:p>
        </p:txBody>
      </p:sp>
      <p:grpSp>
        <p:nvGrpSpPr>
          <p:cNvPr id="103" name="Group 102">
            <a:extLst>
              <a:ext uri="{FF2B5EF4-FFF2-40B4-BE49-F238E27FC236}">
                <a16:creationId xmlns:a16="http://schemas.microsoft.com/office/drawing/2014/main" id="{EBCF7A23-4BE7-41EB-9430-9BC41E4ECFB9}"/>
              </a:ext>
            </a:extLst>
          </p:cNvPr>
          <p:cNvGrpSpPr/>
          <p:nvPr/>
        </p:nvGrpSpPr>
        <p:grpSpPr>
          <a:xfrm>
            <a:off x="3401149" y="2733137"/>
            <a:ext cx="1674714" cy="2984667"/>
            <a:chOff x="1966391" y="3233909"/>
            <a:chExt cx="1674951" cy="2985091"/>
          </a:xfrm>
        </p:grpSpPr>
        <p:grpSp>
          <p:nvGrpSpPr>
            <p:cNvPr id="104" name="Group 103">
              <a:extLst>
                <a:ext uri="{FF2B5EF4-FFF2-40B4-BE49-F238E27FC236}">
                  <a16:creationId xmlns:a16="http://schemas.microsoft.com/office/drawing/2014/main"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051"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Redmond</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E12BA47E-DF7D-4193-95B2-644DAE5BC93D}"/>
              </a:ext>
            </a:extLst>
          </p:cNvPr>
          <p:cNvGrpSpPr/>
          <p:nvPr/>
        </p:nvGrpSpPr>
        <p:grpSpPr>
          <a:xfrm>
            <a:off x="7390867" y="2733137"/>
            <a:ext cx="1674714" cy="2984667"/>
            <a:chOff x="9328755" y="3250668"/>
            <a:chExt cx="1674951" cy="2985091"/>
          </a:xfrm>
        </p:grpSpPr>
        <p:grpSp>
          <p:nvGrpSpPr>
            <p:cNvPr id="128" name="Group 127">
              <a:extLst>
                <a:ext uri="{FF2B5EF4-FFF2-40B4-BE49-F238E27FC236}">
                  <a16:creationId xmlns:a16="http://schemas.microsoft.com/office/drawing/2014/main"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Tianjin</a:t>
                  </a:r>
                </a:p>
              </p:txBody>
            </p:sp>
          </p:grpSp>
          <p:grpSp>
            <p:nvGrpSpPr>
              <p:cNvPr id="132" name="Group 131">
                <a:extLst>
                  <a:ext uri="{FF2B5EF4-FFF2-40B4-BE49-F238E27FC236}">
                    <a16:creationId xmlns:a16="http://schemas.microsoft.com/office/drawing/2014/main"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Berlin</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Austin</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id="{DF018CD1-A879-48D6-A299-028F57045ABF}"/>
              </a:ext>
            </a:extLst>
          </p:cNvPr>
          <p:cNvCxnSpPr>
            <a:cxnSpLocks/>
          </p:cNvCxnSpPr>
          <p:nvPr/>
        </p:nvCxnSpPr>
        <p:spPr>
          <a:xfrm>
            <a:off x="5971443" y="2268207"/>
            <a:ext cx="0" cy="39280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1D48E1C3-0BAC-4DA9-BF09-6E68BDA0BC6A}"/>
              </a:ext>
            </a:extLst>
          </p:cNvPr>
          <p:cNvSpPr txBox="1"/>
          <p:nvPr/>
        </p:nvSpPr>
        <p:spPr>
          <a:xfrm>
            <a:off x="791231" y="5771737"/>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1</a:t>
            </a:r>
          </a:p>
        </p:txBody>
      </p:sp>
      <p:sp>
        <p:nvSpPr>
          <p:cNvPr id="175" name="TextBox 174">
            <a:extLst>
              <a:ext uri="{FF2B5EF4-FFF2-40B4-BE49-F238E27FC236}">
                <a16:creationId xmlns:a16="http://schemas.microsoft.com/office/drawing/2014/main" id="{9367CC37-5CD7-48DB-AA59-3B39435ED45E}"/>
              </a:ext>
            </a:extLst>
          </p:cNvPr>
          <p:cNvSpPr txBox="1"/>
          <p:nvPr/>
        </p:nvSpPr>
        <p:spPr>
          <a:xfrm>
            <a:off x="3322341" y="5784869"/>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2</a:t>
            </a:r>
          </a:p>
        </p:txBody>
      </p:sp>
      <p:sp>
        <p:nvSpPr>
          <p:cNvPr id="176" name="TextBox 175">
            <a:extLst>
              <a:ext uri="{FF2B5EF4-FFF2-40B4-BE49-F238E27FC236}">
                <a16:creationId xmlns:a16="http://schemas.microsoft.com/office/drawing/2014/main" id="{E02A00F2-1E13-4064-A44F-E2FACBC55E75}"/>
              </a:ext>
            </a:extLst>
          </p:cNvPr>
          <p:cNvSpPr txBox="1"/>
          <p:nvPr/>
        </p:nvSpPr>
        <p:spPr>
          <a:xfrm>
            <a:off x="7402489" y="5822474"/>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5</a:t>
            </a:r>
          </a:p>
        </p:txBody>
      </p:sp>
      <p:cxnSp>
        <p:nvCxnSpPr>
          <p:cNvPr id="102" name="Straight Connector 101">
            <a:extLst>
              <a:ext uri="{FF2B5EF4-FFF2-40B4-BE49-F238E27FC236}">
                <a16:creationId xmlns:a16="http://schemas.microsoft.com/office/drawing/2014/main" id="{482AF761-138E-47B7-B355-6C0F90BCCE90}"/>
              </a:ext>
            </a:extLst>
          </p:cNvPr>
          <p:cNvCxnSpPr/>
          <p:nvPr/>
        </p:nvCxnSpPr>
        <p:spPr>
          <a:xfrm flipH="1">
            <a:off x="2806897" y="5723834"/>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EF9467-0260-4DE9-82D4-F527C389C82B}"/>
              </a:ext>
            </a:extLst>
          </p:cNvPr>
          <p:cNvCxnSpPr/>
          <p:nvPr/>
        </p:nvCxnSpPr>
        <p:spPr>
          <a:xfrm flipH="1">
            <a:off x="4925162" y="5737789"/>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519FA7-CF6F-49F7-9E44-0B880214991B}"/>
              </a:ext>
            </a:extLst>
          </p:cNvPr>
          <p:cNvCxnSpPr/>
          <p:nvPr/>
        </p:nvCxnSpPr>
        <p:spPr>
          <a:xfrm flipH="1">
            <a:off x="7273058" y="5748948"/>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F7B1A09-37FD-4E35-BFD2-FFD9E43CED60}"/>
              </a:ext>
            </a:extLst>
          </p:cNvPr>
          <p:cNvCxnSpPr/>
          <p:nvPr/>
        </p:nvCxnSpPr>
        <p:spPr>
          <a:xfrm>
            <a:off x="584405" y="5858735"/>
            <a:ext cx="9189080"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2F7C3BE-9F07-4CB5-B98B-35768C409197}"/>
              </a:ext>
            </a:extLst>
          </p:cNvPr>
          <p:cNvSpPr txBox="1"/>
          <p:nvPr/>
        </p:nvSpPr>
        <p:spPr>
          <a:xfrm>
            <a:off x="1130525" y="6452687"/>
            <a:ext cx="1353504"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1</a:t>
            </a:r>
          </a:p>
        </p:txBody>
      </p:sp>
      <p:sp>
        <p:nvSpPr>
          <p:cNvPr id="112" name="TextBox 111">
            <a:extLst>
              <a:ext uri="{FF2B5EF4-FFF2-40B4-BE49-F238E27FC236}">
                <a16:creationId xmlns:a16="http://schemas.microsoft.com/office/drawing/2014/main" id="{4C11CD21-D387-430D-8A61-ABD4D2839CEC}"/>
              </a:ext>
            </a:extLst>
          </p:cNvPr>
          <p:cNvSpPr txBox="1"/>
          <p:nvPr/>
        </p:nvSpPr>
        <p:spPr>
          <a:xfrm>
            <a:off x="3375590" y="6486079"/>
            <a:ext cx="1353504"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2</a:t>
            </a:r>
          </a:p>
        </p:txBody>
      </p:sp>
      <p:sp>
        <p:nvSpPr>
          <p:cNvPr id="130" name="TextBox 129">
            <a:extLst>
              <a:ext uri="{FF2B5EF4-FFF2-40B4-BE49-F238E27FC236}">
                <a16:creationId xmlns:a16="http://schemas.microsoft.com/office/drawing/2014/main" id="{F33FB095-AD72-45FE-9882-538AF10EC646}"/>
              </a:ext>
            </a:extLst>
          </p:cNvPr>
          <p:cNvSpPr txBox="1"/>
          <p:nvPr/>
        </p:nvSpPr>
        <p:spPr>
          <a:xfrm>
            <a:off x="7881064" y="6425798"/>
            <a:ext cx="1113277"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5</a:t>
            </a:r>
          </a:p>
        </p:txBody>
      </p:sp>
      <p:sp>
        <p:nvSpPr>
          <p:cNvPr id="4" name="TextBox 3">
            <a:extLst>
              <a:ext uri="{FF2B5EF4-FFF2-40B4-BE49-F238E27FC236}">
                <a16:creationId xmlns:a16="http://schemas.microsoft.com/office/drawing/2014/main" id="{79893BD4-3BC1-44CB-B0CF-75876109635E}"/>
              </a:ext>
            </a:extLst>
          </p:cNvPr>
          <p:cNvSpPr txBox="1"/>
          <p:nvPr/>
        </p:nvSpPr>
        <p:spPr>
          <a:xfrm>
            <a:off x="3060806" y="1026633"/>
            <a:ext cx="5267219"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10,000 RU/s provisioned for collection</a:t>
            </a:r>
          </a:p>
        </p:txBody>
      </p:sp>
      <p:sp>
        <p:nvSpPr>
          <p:cNvPr id="165" name="TextBox 164">
            <a:extLst>
              <a:ext uri="{FF2B5EF4-FFF2-40B4-BE49-F238E27FC236}">
                <a16:creationId xmlns:a16="http://schemas.microsoft.com/office/drawing/2014/main" id="{8EC1FBCA-19A8-466D-BA39-35B10D584E9A}"/>
              </a:ext>
            </a:extLst>
          </p:cNvPr>
          <p:cNvSpPr txBox="1"/>
          <p:nvPr/>
        </p:nvSpPr>
        <p:spPr>
          <a:xfrm>
            <a:off x="890932" y="2218010"/>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66" name="TextBox 165">
            <a:extLst>
              <a:ext uri="{FF2B5EF4-FFF2-40B4-BE49-F238E27FC236}">
                <a16:creationId xmlns:a16="http://schemas.microsoft.com/office/drawing/2014/main" id="{36672D8E-A08F-45C5-B2FC-6E34B9E6BE38}"/>
              </a:ext>
            </a:extLst>
          </p:cNvPr>
          <p:cNvSpPr txBox="1"/>
          <p:nvPr/>
        </p:nvSpPr>
        <p:spPr>
          <a:xfrm>
            <a:off x="3521729" y="2216174"/>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67" name="TextBox 166">
            <a:extLst>
              <a:ext uri="{FF2B5EF4-FFF2-40B4-BE49-F238E27FC236}">
                <a16:creationId xmlns:a16="http://schemas.microsoft.com/office/drawing/2014/main" id="{51B91A82-3410-4FE9-A0AE-C57C6AB3DDE1}"/>
              </a:ext>
            </a:extLst>
          </p:cNvPr>
          <p:cNvSpPr txBox="1"/>
          <p:nvPr/>
        </p:nvSpPr>
        <p:spPr>
          <a:xfrm>
            <a:off x="8255464" y="2226958"/>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53" name="Title 1">
            <a:extLst>
              <a:ext uri="{FF2B5EF4-FFF2-40B4-BE49-F238E27FC236}">
                <a16:creationId xmlns:a16="http://schemas.microsoft.com/office/drawing/2014/main" id="{E8091334-4674-4C41-A5C2-E3FF181961F2}"/>
              </a:ext>
            </a:extLst>
          </p:cNvPr>
          <p:cNvSpPr>
            <a:spLocks noGrp="1"/>
          </p:cNvSpPr>
          <p:nvPr>
            <p:ph type="title"/>
          </p:nvPr>
        </p:nvSpPr>
        <p:spPr>
          <a:xfrm>
            <a:off x="268080" y="180177"/>
            <a:ext cx="11655840" cy="899665"/>
          </a:xfrm>
        </p:spPr>
        <p:txBody>
          <a:bodyPr>
            <a:normAutofit/>
          </a:bodyPr>
          <a:lstStyle/>
          <a:p>
            <a:r>
              <a:rPr lang="en-US" sz="4000" dirty="0">
                <a:latin typeface="Arial" panose="020B0604020202020204" pitchFamily="34" charset="0"/>
                <a:cs typeface="Arial" panose="020B0604020202020204" pitchFamily="34" charset="0"/>
              </a:rPr>
              <a:t>RU’s divided among Partitions</a:t>
            </a:r>
          </a:p>
        </p:txBody>
      </p:sp>
    </p:spTree>
    <p:extLst>
      <p:ext uri="{BB962C8B-B14F-4D97-AF65-F5344CB8AC3E}">
        <p14:creationId xmlns:p14="http://schemas.microsoft.com/office/powerpoint/2010/main" val="2324839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5" name="Text Placeholder 4">
            <a:extLst>
              <a:ext uri="{FF2B5EF4-FFF2-40B4-BE49-F238E27FC236}">
                <a16:creationId xmlns:a16="http://schemas.microsoft.com/office/drawing/2014/main" id="{DEEB0F90-9187-4A41-B8C0-0656824CFE05}"/>
              </a:ext>
            </a:extLst>
          </p:cNvPr>
          <p:cNvSpPr>
            <a:spLocks noGrp="1"/>
          </p:cNvSpPr>
          <p:nvPr>
            <p:ph type="body" sz="quarter" idx="11"/>
          </p:nvPr>
        </p:nvSpPr>
        <p:spPr>
          <a:xfrm>
            <a:off x="258114" y="1428626"/>
            <a:ext cx="6080126" cy="866904"/>
          </a:xfrm>
        </p:spPr>
        <p:txBody>
          <a:bodyPr vert="horz" wrap="square" lIns="146304" tIns="91440" rIns="146304" bIns="91440" rtlCol="0" anchor="t">
            <a:spAutoFit/>
          </a:bodyPr>
          <a:lstStyle/>
          <a:p>
            <a:pPr lvl="0"/>
            <a:r>
              <a:rPr lang="en-US" sz="1400" dirty="0"/>
              <a:t>Best Practices: Design Goals for Choosing a Good Partition Key</a:t>
            </a:r>
          </a:p>
          <a:p>
            <a:pPr marL="236220" lvl="1" indent="-236220">
              <a:spcBef>
                <a:spcPts val="600"/>
              </a:spcBef>
            </a:pPr>
            <a:r>
              <a:rPr lang="en-US" sz="1400" dirty="0"/>
              <a:t>Distribute the overall request + storage volume</a:t>
            </a:r>
          </a:p>
          <a:p>
            <a:pPr marL="784225" lvl="2" indent="-223520">
              <a:spcBef>
                <a:spcPts val="0"/>
              </a:spcBef>
              <a:buClr>
                <a:schemeClr val="tx2"/>
              </a:buClr>
            </a:pPr>
            <a:r>
              <a:rPr lang="en-US" sz="1200" dirty="0"/>
              <a:t>Avoid “hot” partition keys</a:t>
            </a:r>
            <a:endParaRPr lang="en-US" sz="1200" dirty="0">
              <a:cs typeface="Arial" panose="020B0604020202020204" pitchFamily="34" charset="0"/>
            </a:endParaRPr>
          </a:p>
        </p:txBody>
      </p:sp>
      <p:sp>
        <p:nvSpPr>
          <p:cNvPr id="6" name="Rectangle 5">
            <a:extLst>
              <a:ext uri="{FF2B5EF4-FFF2-40B4-BE49-F238E27FC236}">
                <a16:creationId xmlns:a16="http://schemas.microsoft.com/office/drawing/2014/main" id="{0C88AF3F-9CE7-408A-AA1C-5ACA827688E8}"/>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7" name="Group 6">
            <a:extLst>
              <a:ext uri="{FF2B5EF4-FFF2-40B4-BE49-F238E27FC236}">
                <a16:creationId xmlns:a16="http://schemas.microsoft.com/office/drawing/2014/main" id="{7FE3762A-9981-4426-8FC4-F6910E9E8F89}"/>
              </a:ext>
            </a:extLst>
          </p:cNvPr>
          <p:cNvGrpSpPr>
            <a:grpSpLocks noChangeAspect="1"/>
          </p:cNvGrpSpPr>
          <p:nvPr/>
        </p:nvGrpSpPr>
        <p:grpSpPr>
          <a:xfrm>
            <a:off x="8891723" y="4992232"/>
            <a:ext cx="350654" cy="302239"/>
            <a:chOff x="9192685" y="1928657"/>
            <a:chExt cx="644698" cy="555680"/>
          </a:xfrm>
        </p:grpSpPr>
        <p:sp>
          <p:nvSpPr>
            <p:cNvPr id="8" name="Star: 4 Points 8">
              <a:extLst>
                <a:ext uri="{FF2B5EF4-FFF2-40B4-BE49-F238E27FC236}">
                  <a16:creationId xmlns:a16="http://schemas.microsoft.com/office/drawing/2014/main" id="{4F7B8095-31AE-47D4-834F-822C5F71D017}"/>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Star: 4 Points 8">
              <a:extLst>
                <a:ext uri="{FF2B5EF4-FFF2-40B4-BE49-F238E27FC236}">
                  <a16:creationId xmlns:a16="http://schemas.microsoft.com/office/drawing/2014/main" id="{CBC56D26-25BF-4C6E-AC9A-2B1D46EA6BCB}"/>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Oval 9">
              <a:extLst>
                <a:ext uri="{FF2B5EF4-FFF2-40B4-BE49-F238E27FC236}">
                  <a16:creationId xmlns:a16="http://schemas.microsoft.com/office/drawing/2014/main" id="{6A36B821-2F4F-4B50-AD77-53E8BDA9E5A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Oval 9">
              <a:extLst>
                <a:ext uri="{FF2B5EF4-FFF2-40B4-BE49-F238E27FC236}">
                  <a16:creationId xmlns:a16="http://schemas.microsoft.com/office/drawing/2014/main" id="{BBE6532D-1446-4FEF-B9E7-4CB8726B1905}"/>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3" name="Cylinder 513">
            <a:extLst>
              <a:ext uri="{FF2B5EF4-FFF2-40B4-BE49-F238E27FC236}">
                <a16:creationId xmlns:a16="http://schemas.microsoft.com/office/drawing/2014/main" id="{72FA908D-3796-4EC4-81CD-2DF63FCCBA7F}"/>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732EFBDA-E5CC-4B56-ACEB-06AB0FB149DF}"/>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5" name="Group 14">
            <a:extLst>
              <a:ext uri="{FF2B5EF4-FFF2-40B4-BE49-F238E27FC236}">
                <a16:creationId xmlns:a16="http://schemas.microsoft.com/office/drawing/2014/main" id="{080E8B30-6FBA-4146-8774-1DEB9575AFC2}"/>
              </a:ext>
            </a:extLst>
          </p:cNvPr>
          <p:cNvGrpSpPr/>
          <p:nvPr/>
        </p:nvGrpSpPr>
        <p:grpSpPr>
          <a:xfrm>
            <a:off x="10062703" y="3245507"/>
            <a:ext cx="402639" cy="361217"/>
            <a:chOff x="1275510" y="6072184"/>
            <a:chExt cx="508602" cy="456278"/>
          </a:xfrm>
        </p:grpSpPr>
        <p:grpSp>
          <p:nvGrpSpPr>
            <p:cNvPr id="16" name="Group 15">
              <a:extLst>
                <a:ext uri="{FF2B5EF4-FFF2-40B4-BE49-F238E27FC236}">
                  <a16:creationId xmlns:a16="http://schemas.microsoft.com/office/drawing/2014/main" id="{0B13D362-5F5F-4D58-92FC-FFFAE1A66F18}"/>
                </a:ext>
              </a:extLst>
            </p:cNvPr>
            <p:cNvGrpSpPr/>
            <p:nvPr/>
          </p:nvGrpSpPr>
          <p:grpSpPr>
            <a:xfrm>
              <a:off x="1275510" y="6224570"/>
              <a:ext cx="508602" cy="151498"/>
              <a:chOff x="551886" y="4945335"/>
              <a:chExt cx="508602" cy="151498"/>
            </a:xfrm>
          </p:grpSpPr>
          <p:sp>
            <p:nvSpPr>
              <p:cNvPr id="25" name="Rectangle 24">
                <a:extLst>
                  <a:ext uri="{FF2B5EF4-FFF2-40B4-BE49-F238E27FC236}">
                    <a16:creationId xmlns:a16="http://schemas.microsoft.com/office/drawing/2014/main" id="{00AB0E4C-12E1-413D-BA04-1BF182CBBB1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6" name="Oval 25">
                <a:extLst>
                  <a:ext uri="{FF2B5EF4-FFF2-40B4-BE49-F238E27FC236}">
                    <a16:creationId xmlns:a16="http://schemas.microsoft.com/office/drawing/2014/main" id="{D5C72125-D998-4884-A9FA-E9EC297E662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EC9201F2-CA94-423F-ADB3-9E7EE0C69B8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FB8FC2EB-D6C0-4029-B9F5-DFBD6DE64C7B}"/>
                </a:ext>
              </a:extLst>
            </p:cNvPr>
            <p:cNvGrpSpPr/>
            <p:nvPr/>
          </p:nvGrpSpPr>
          <p:grpSpPr>
            <a:xfrm>
              <a:off x="1275510" y="6376964"/>
              <a:ext cx="508602" cy="151498"/>
              <a:chOff x="551886" y="4945335"/>
              <a:chExt cx="508602" cy="151498"/>
            </a:xfrm>
          </p:grpSpPr>
          <p:sp>
            <p:nvSpPr>
              <p:cNvPr id="22" name="Rectangle 21">
                <a:extLst>
                  <a:ext uri="{FF2B5EF4-FFF2-40B4-BE49-F238E27FC236}">
                    <a16:creationId xmlns:a16="http://schemas.microsoft.com/office/drawing/2014/main" id="{B8EEAA5C-466D-4C41-BE35-5DDAE71737F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3" name="Oval 22">
                <a:extLst>
                  <a:ext uri="{FF2B5EF4-FFF2-40B4-BE49-F238E27FC236}">
                    <a16:creationId xmlns:a16="http://schemas.microsoft.com/office/drawing/2014/main" id="{4483D144-2C63-4A4B-B8CB-A0FB8BC129C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568619BA-4CF0-463D-A6BA-8FDCC1A006A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1798217D-C2A1-4A25-8556-E4209C817321}"/>
                </a:ext>
              </a:extLst>
            </p:cNvPr>
            <p:cNvGrpSpPr/>
            <p:nvPr/>
          </p:nvGrpSpPr>
          <p:grpSpPr>
            <a:xfrm>
              <a:off x="1275510" y="6072184"/>
              <a:ext cx="508602" cy="151498"/>
              <a:chOff x="551886" y="4945335"/>
              <a:chExt cx="508602" cy="151498"/>
            </a:xfrm>
          </p:grpSpPr>
          <p:sp>
            <p:nvSpPr>
              <p:cNvPr id="19" name="Rectangle 18">
                <a:extLst>
                  <a:ext uri="{FF2B5EF4-FFF2-40B4-BE49-F238E27FC236}">
                    <a16:creationId xmlns:a16="http://schemas.microsoft.com/office/drawing/2014/main" id="{5CF98334-2F92-4A99-95AB-F3F23A73836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4918BEBE-A197-4E71-9554-BD699CF651E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086F1437-A4EA-4FBF-97C1-2E9FCB7609B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98FE9AC2-3C33-4CC1-ACD0-B3ABA711AAAD}"/>
              </a:ext>
            </a:extLst>
          </p:cNvPr>
          <p:cNvGrpSpPr/>
          <p:nvPr/>
        </p:nvGrpSpPr>
        <p:grpSpPr>
          <a:xfrm>
            <a:off x="10059235" y="4171297"/>
            <a:ext cx="402639" cy="361217"/>
            <a:chOff x="1275510" y="6072184"/>
            <a:chExt cx="508602" cy="456278"/>
          </a:xfrm>
        </p:grpSpPr>
        <p:grpSp>
          <p:nvGrpSpPr>
            <p:cNvPr id="29" name="Group 28">
              <a:extLst>
                <a:ext uri="{FF2B5EF4-FFF2-40B4-BE49-F238E27FC236}">
                  <a16:creationId xmlns:a16="http://schemas.microsoft.com/office/drawing/2014/main" id="{FAC9AD2B-896C-4C30-8177-EA37B6ED5990}"/>
                </a:ext>
              </a:extLst>
            </p:cNvPr>
            <p:cNvGrpSpPr/>
            <p:nvPr/>
          </p:nvGrpSpPr>
          <p:grpSpPr>
            <a:xfrm>
              <a:off x="1275510" y="6224570"/>
              <a:ext cx="508602" cy="151498"/>
              <a:chOff x="551886" y="4945335"/>
              <a:chExt cx="508602" cy="151498"/>
            </a:xfrm>
          </p:grpSpPr>
          <p:sp>
            <p:nvSpPr>
              <p:cNvPr id="38" name="Rectangle 37">
                <a:extLst>
                  <a:ext uri="{FF2B5EF4-FFF2-40B4-BE49-F238E27FC236}">
                    <a16:creationId xmlns:a16="http://schemas.microsoft.com/office/drawing/2014/main" id="{59F53C4E-534B-4051-87FD-7F7ACC80DCA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9" name="Oval 38">
                <a:extLst>
                  <a:ext uri="{FF2B5EF4-FFF2-40B4-BE49-F238E27FC236}">
                    <a16:creationId xmlns:a16="http://schemas.microsoft.com/office/drawing/2014/main" id="{9D6D7DB1-D393-4135-B84D-94B46DADC05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E5543242-2B46-49CF-9BA2-B3A2B4CAE47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7422E44F-031C-4037-BEDB-D541A6AC2B28}"/>
                </a:ext>
              </a:extLst>
            </p:cNvPr>
            <p:cNvGrpSpPr/>
            <p:nvPr/>
          </p:nvGrpSpPr>
          <p:grpSpPr>
            <a:xfrm>
              <a:off x="1275510" y="6376964"/>
              <a:ext cx="508602" cy="151498"/>
              <a:chOff x="551886" y="4945335"/>
              <a:chExt cx="508602" cy="151498"/>
            </a:xfrm>
          </p:grpSpPr>
          <p:sp>
            <p:nvSpPr>
              <p:cNvPr id="35" name="Rectangle 34">
                <a:extLst>
                  <a:ext uri="{FF2B5EF4-FFF2-40B4-BE49-F238E27FC236}">
                    <a16:creationId xmlns:a16="http://schemas.microsoft.com/office/drawing/2014/main" id="{997D7597-92B8-486F-A571-B2E6F3E1C51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6" name="Oval 35">
                <a:extLst>
                  <a:ext uri="{FF2B5EF4-FFF2-40B4-BE49-F238E27FC236}">
                    <a16:creationId xmlns:a16="http://schemas.microsoft.com/office/drawing/2014/main" id="{5194B573-47B9-4C28-9C2F-3310B99C98B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19FF3AE3-2C56-4764-B50A-C5C011C99A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14E9B60-AFAC-43F5-A503-4597467945E4}"/>
                </a:ext>
              </a:extLst>
            </p:cNvPr>
            <p:cNvGrpSpPr/>
            <p:nvPr/>
          </p:nvGrpSpPr>
          <p:grpSpPr>
            <a:xfrm>
              <a:off x="1275510" y="6072184"/>
              <a:ext cx="508602" cy="151498"/>
              <a:chOff x="551886" y="4945335"/>
              <a:chExt cx="508602" cy="151498"/>
            </a:xfrm>
          </p:grpSpPr>
          <p:sp>
            <p:nvSpPr>
              <p:cNvPr id="32" name="Rectangle 31">
                <a:extLst>
                  <a:ext uri="{FF2B5EF4-FFF2-40B4-BE49-F238E27FC236}">
                    <a16:creationId xmlns:a16="http://schemas.microsoft.com/office/drawing/2014/main" id="{3C1D875F-B0D6-454D-B78B-ACE70B5C4AF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3" name="Oval 32">
                <a:extLst>
                  <a:ext uri="{FF2B5EF4-FFF2-40B4-BE49-F238E27FC236}">
                    <a16:creationId xmlns:a16="http://schemas.microsoft.com/office/drawing/2014/main" id="{2BC02858-9C7B-4196-BFD3-48AB4266DA6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64C3D81D-BAA4-442F-96F1-01E916AD2E3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78FBE63A-82CC-4F46-90B8-65F110DAE6FD}"/>
              </a:ext>
            </a:extLst>
          </p:cNvPr>
          <p:cNvGrpSpPr/>
          <p:nvPr/>
        </p:nvGrpSpPr>
        <p:grpSpPr>
          <a:xfrm>
            <a:off x="10068572" y="2208455"/>
            <a:ext cx="402639" cy="361217"/>
            <a:chOff x="1275510" y="6072184"/>
            <a:chExt cx="508602" cy="456278"/>
          </a:xfrm>
        </p:grpSpPr>
        <p:grpSp>
          <p:nvGrpSpPr>
            <p:cNvPr id="42" name="Group 41">
              <a:extLst>
                <a:ext uri="{FF2B5EF4-FFF2-40B4-BE49-F238E27FC236}">
                  <a16:creationId xmlns:a16="http://schemas.microsoft.com/office/drawing/2014/main" id="{DA41AB03-57C7-4946-94BD-AED714DE9DBD}"/>
                </a:ext>
              </a:extLst>
            </p:cNvPr>
            <p:cNvGrpSpPr/>
            <p:nvPr/>
          </p:nvGrpSpPr>
          <p:grpSpPr>
            <a:xfrm>
              <a:off x="1275510" y="6224570"/>
              <a:ext cx="508602" cy="151498"/>
              <a:chOff x="551886" y="4945335"/>
              <a:chExt cx="508602" cy="151498"/>
            </a:xfrm>
          </p:grpSpPr>
          <p:sp>
            <p:nvSpPr>
              <p:cNvPr id="51" name="Rectangle 50">
                <a:extLst>
                  <a:ext uri="{FF2B5EF4-FFF2-40B4-BE49-F238E27FC236}">
                    <a16:creationId xmlns:a16="http://schemas.microsoft.com/office/drawing/2014/main" id="{0249EB58-57D1-43D2-8591-D677307E6B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id="{D073F877-4E75-4788-B382-18E0D2760D2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3" name="Straight Connector 52">
                <a:extLst>
                  <a:ext uri="{FF2B5EF4-FFF2-40B4-BE49-F238E27FC236}">
                    <a16:creationId xmlns:a16="http://schemas.microsoft.com/office/drawing/2014/main" id="{E4C6FD08-24E1-44C5-B5CB-CC2A2E7237C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72500E9B-D824-49C3-BB50-8782D258A0FA}"/>
                </a:ext>
              </a:extLst>
            </p:cNvPr>
            <p:cNvGrpSpPr/>
            <p:nvPr/>
          </p:nvGrpSpPr>
          <p:grpSpPr>
            <a:xfrm>
              <a:off x="1275510" y="6376964"/>
              <a:ext cx="508602" cy="151498"/>
              <a:chOff x="551886" y="4945335"/>
              <a:chExt cx="508602" cy="151498"/>
            </a:xfrm>
          </p:grpSpPr>
          <p:sp>
            <p:nvSpPr>
              <p:cNvPr id="48" name="Rectangle 47">
                <a:extLst>
                  <a:ext uri="{FF2B5EF4-FFF2-40B4-BE49-F238E27FC236}">
                    <a16:creationId xmlns:a16="http://schemas.microsoft.com/office/drawing/2014/main" id="{15654C31-1986-454F-91E6-7FC3FEF30E5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9" name="Oval 48">
                <a:extLst>
                  <a:ext uri="{FF2B5EF4-FFF2-40B4-BE49-F238E27FC236}">
                    <a16:creationId xmlns:a16="http://schemas.microsoft.com/office/drawing/2014/main" id="{166F1607-F19F-48BA-A340-BB9226507BC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0" name="Straight Connector 49">
                <a:extLst>
                  <a:ext uri="{FF2B5EF4-FFF2-40B4-BE49-F238E27FC236}">
                    <a16:creationId xmlns:a16="http://schemas.microsoft.com/office/drawing/2014/main" id="{FE539D30-BE20-400B-A9BD-B0551E2D840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6075BF3B-99BA-425B-B7CE-A62197D68188}"/>
                </a:ext>
              </a:extLst>
            </p:cNvPr>
            <p:cNvGrpSpPr/>
            <p:nvPr/>
          </p:nvGrpSpPr>
          <p:grpSpPr>
            <a:xfrm>
              <a:off x="1275510" y="6072184"/>
              <a:ext cx="508602" cy="151498"/>
              <a:chOff x="551886" y="4945335"/>
              <a:chExt cx="508602" cy="151498"/>
            </a:xfrm>
          </p:grpSpPr>
          <p:sp>
            <p:nvSpPr>
              <p:cNvPr id="45" name="Rectangle 44">
                <a:extLst>
                  <a:ext uri="{FF2B5EF4-FFF2-40B4-BE49-F238E27FC236}">
                    <a16:creationId xmlns:a16="http://schemas.microsoft.com/office/drawing/2014/main" id="{E8AF486E-8188-4A14-9B79-65AC592843D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6" name="Oval 45">
                <a:extLst>
                  <a:ext uri="{FF2B5EF4-FFF2-40B4-BE49-F238E27FC236}">
                    <a16:creationId xmlns:a16="http://schemas.microsoft.com/office/drawing/2014/main" id="{65247DB0-F33E-43E9-A571-7EED65A0344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40B6E93E-BF5C-43CF-91BC-81D73FA8D3EB}"/>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4" name="Group 53">
            <a:extLst>
              <a:ext uri="{FF2B5EF4-FFF2-40B4-BE49-F238E27FC236}">
                <a16:creationId xmlns:a16="http://schemas.microsoft.com/office/drawing/2014/main" id="{A35A2F4E-EF5D-4607-8EF3-84D0E59AC407}"/>
              </a:ext>
            </a:extLst>
          </p:cNvPr>
          <p:cNvGrpSpPr/>
          <p:nvPr/>
        </p:nvGrpSpPr>
        <p:grpSpPr>
          <a:xfrm>
            <a:off x="7110192" y="3221771"/>
            <a:ext cx="549222" cy="424360"/>
            <a:chOff x="7203621" y="2226683"/>
            <a:chExt cx="482317" cy="372664"/>
          </a:xfrm>
        </p:grpSpPr>
        <p:grpSp>
          <p:nvGrpSpPr>
            <p:cNvPr id="55" name="Group 54">
              <a:extLst>
                <a:ext uri="{FF2B5EF4-FFF2-40B4-BE49-F238E27FC236}">
                  <a16:creationId xmlns:a16="http://schemas.microsoft.com/office/drawing/2014/main" id="{212A74A3-9FC8-44A7-A55F-571EAB4C389C}"/>
                </a:ext>
              </a:extLst>
            </p:cNvPr>
            <p:cNvGrpSpPr/>
            <p:nvPr/>
          </p:nvGrpSpPr>
          <p:grpSpPr>
            <a:xfrm>
              <a:off x="7203621" y="2226683"/>
              <a:ext cx="482317" cy="372664"/>
              <a:chOff x="2107244" y="1575258"/>
              <a:chExt cx="310993" cy="343365"/>
            </a:xfrm>
            <a:noFill/>
          </p:grpSpPr>
          <p:sp>
            <p:nvSpPr>
              <p:cNvPr id="60" name="Rectangle 9">
                <a:extLst>
                  <a:ext uri="{FF2B5EF4-FFF2-40B4-BE49-F238E27FC236}">
                    <a16:creationId xmlns:a16="http://schemas.microsoft.com/office/drawing/2014/main" id="{19F0EA93-8E57-42B9-A502-7E597975F2B6}"/>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1" name="Line 10">
                <a:extLst>
                  <a:ext uri="{FF2B5EF4-FFF2-40B4-BE49-F238E27FC236}">
                    <a16:creationId xmlns:a16="http://schemas.microsoft.com/office/drawing/2014/main" id="{D0E29EDB-6627-4B72-9A9F-93679247FC79}"/>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56" name="Group 55">
              <a:extLst>
                <a:ext uri="{FF2B5EF4-FFF2-40B4-BE49-F238E27FC236}">
                  <a16:creationId xmlns:a16="http://schemas.microsoft.com/office/drawing/2014/main" id="{701EBD46-C970-4215-9048-3535F81FD92D}"/>
                </a:ext>
              </a:extLst>
            </p:cNvPr>
            <p:cNvGrpSpPr/>
            <p:nvPr/>
          </p:nvGrpSpPr>
          <p:grpSpPr>
            <a:xfrm>
              <a:off x="7543900" y="2252646"/>
              <a:ext cx="103855" cy="25964"/>
              <a:chOff x="2287367" y="1599181"/>
              <a:chExt cx="95690" cy="23923"/>
            </a:xfrm>
            <a:noFill/>
          </p:grpSpPr>
          <p:sp>
            <p:nvSpPr>
              <p:cNvPr id="57" name="Oval 11">
                <a:extLst>
                  <a:ext uri="{FF2B5EF4-FFF2-40B4-BE49-F238E27FC236}">
                    <a16:creationId xmlns:a16="http://schemas.microsoft.com/office/drawing/2014/main" id="{5F11CEE9-6C67-473D-B576-A255E1F41241}"/>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8" name="Oval 12">
                <a:extLst>
                  <a:ext uri="{FF2B5EF4-FFF2-40B4-BE49-F238E27FC236}">
                    <a16:creationId xmlns:a16="http://schemas.microsoft.com/office/drawing/2014/main" id="{78042873-897C-4369-8D5E-DAE42C6C4172}"/>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9" name="Oval 13">
                <a:extLst>
                  <a:ext uri="{FF2B5EF4-FFF2-40B4-BE49-F238E27FC236}">
                    <a16:creationId xmlns:a16="http://schemas.microsoft.com/office/drawing/2014/main" id="{85EDAB6A-F239-4C4F-AD3D-73004858D028}"/>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62" name="Left Brace 61">
            <a:extLst>
              <a:ext uri="{FF2B5EF4-FFF2-40B4-BE49-F238E27FC236}">
                <a16:creationId xmlns:a16="http://schemas.microsoft.com/office/drawing/2014/main" id="{761DFB90-CC24-46F4-980E-FB03F1065536}"/>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 name="Group 11">
            <a:extLst>
              <a:ext uri="{FF2B5EF4-FFF2-40B4-BE49-F238E27FC236}">
                <a16:creationId xmlns:a16="http://schemas.microsoft.com/office/drawing/2014/main" id="{278652A3-074E-4401-ABB2-A356F8A2AC03}"/>
              </a:ext>
            </a:extLst>
          </p:cNvPr>
          <p:cNvGrpSpPr/>
          <p:nvPr/>
        </p:nvGrpSpPr>
        <p:grpSpPr>
          <a:xfrm>
            <a:off x="9452558" y="2284096"/>
            <a:ext cx="395935" cy="212257"/>
            <a:chOff x="9445924" y="2274656"/>
            <a:chExt cx="395935" cy="212257"/>
          </a:xfrm>
        </p:grpSpPr>
        <p:cxnSp>
          <p:nvCxnSpPr>
            <p:cNvPr id="63" name="Straight Arrow Connector 62">
              <a:extLst>
                <a:ext uri="{FF2B5EF4-FFF2-40B4-BE49-F238E27FC236}">
                  <a16:creationId xmlns:a16="http://schemas.microsoft.com/office/drawing/2014/main" id="{1C37F13F-D5DE-4B23-8A29-B307B0D48056}"/>
                </a:ext>
              </a:extLst>
            </p:cNvPr>
            <p:cNvCxnSpPr>
              <a:cxnSpLocks/>
            </p:cNvCxnSpPr>
            <p:nvPr/>
          </p:nvCxnSpPr>
          <p:spPr>
            <a:xfrm>
              <a:off x="9447453" y="2274656"/>
              <a:ext cx="393730" cy="0"/>
            </a:xfrm>
            <a:prstGeom prst="straightConnector1">
              <a:avLst/>
            </a:prstGeom>
            <a:noFill/>
            <a:ln w="19050" cap="sq">
              <a:solidFill>
                <a:schemeClr val="accent6"/>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07975CD4-BD70-4D63-9113-614B5E3B9384}"/>
                </a:ext>
              </a:extLst>
            </p:cNvPr>
            <p:cNvCxnSpPr>
              <a:cxnSpLocks/>
            </p:cNvCxnSpPr>
            <p:nvPr/>
          </p:nvCxnSpPr>
          <p:spPr>
            <a:xfrm>
              <a:off x="9445924" y="2378420"/>
              <a:ext cx="393730" cy="0"/>
            </a:xfrm>
            <a:prstGeom prst="straightConnector1">
              <a:avLst/>
            </a:prstGeom>
            <a:noFill/>
            <a:ln w="19050" cap="sq">
              <a:solidFill>
                <a:schemeClr val="accent6"/>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F82D247F-9950-48D0-9624-0B53E2E3236E}"/>
                </a:ext>
              </a:extLst>
            </p:cNvPr>
            <p:cNvCxnSpPr>
              <a:cxnSpLocks/>
            </p:cNvCxnSpPr>
            <p:nvPr/>
          </p:nvCxnSpPr>
          <p:spPr>
            <a:xfrm>
              <a:off x="9448129" y="2486913"/>
              <a:ext cx="393730" cy="0"/>
            </a:xfrm>
            <a:prstGeom prst="straightConnector1">
              <a:avLst/>
            </a:prstGeom>
            <a:noFill/>
            <a:ln w="19050" cap="sq">
              <a:solidFill>
                <a:schemeClr val="accent6"/>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65" name="Group 64">
            <a:extLst>
              <a:ext uri="{FF2B5EF4-FFF2-40B4-BE49-F238E27FC236}">
                <a16:creationId xmlns:a16="http://schemas.microsoft.com/office/drawing/2014/main" id="{0D54547F-2D99-4A8C-82F7-4E23C59EEB92}"/>
              </a:ext>
            </a:extLst>
          </p:cNvPr>
          <p:cNvGrpSpPr/>
          <p:nvPr/>
        </p:nvGrpSpPr>
        <p:grpSpPr>
          <a:xfrm>
            <a:off x="9445924" y="2385582"/>
            <a:ext cx="393730" cy="1956739"/>
            <a:chOff x="9445924" y="2385582"/>
            <a:chExt cx="393730" cy="1956739"/>
          </a:xfrm>
        </p:grpSpPr>
        <p:cxnSp>
          <p:nvCxnSpPr>
            <p:cNvPr id="71" name="Straight Arrow Connector 70">
              <a:extLst>
                <a:ext uri="{FF2B5EF4-FFF2-40B4-BE49-F238E27FC236}">
                  <a16:creationId xmlns:a16="http://schemas.microsoft.com/office/drawing/2014/main" id="{7FF8A856-988F-4A57-9679-113A7A5E2E1D}"/>
                </a:ext>
              </a:extLst>
            </p:cNvPr>
            <p:cNvCxnSpPr>
              <a:cxnSpLocks/>
            </p:cNvCxnSpPr>
            <p:nvPr/>
          </p:nvCxnSpPr>
          <p:spPr>
            <a:xfrm>
              <a:off x="9445924" y="2385582"/>
              <a:ext cx="393730" cy="0"/>
            </a:xfrm>
            <a:prstGeom prst="straightConnector1">
              <a:avLst/>
            </a:prstGeom>
            <a:noFill/>
            <a:ln w="19050" cap="sq">
              <a:solidFill>
                <a:schemeClr val="accent3"/>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69C9CFAE-F245-492B-ADF6-1CFDC1CCB5C9}"/>
                </a:ext>
              </a:extLst>
            </p:cNvPr>
            <p:cNvCxnSpPr>
              <a:cxnSpLocks/>
            </p:cNvCxnSpPr>
            <p:nvPr/>
          </p:nvCxnSpPr>
          <p:spPr>
            <a:xfrm>
              <a:off x="9445924" y="3424997"/>
              <a:ext cx="393730" cy="0"/>
            </a:xfrm>
            <a:prstGeom prst="straightConnector1">
              <a:avLst/>
            </a:prstGeom>
            <a:noFill/>
            <a:ln w="19050" cap="sq">
              <a:solidFill>
                <a:schemeClr val="accent3"/>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Arrow Connector 72">
              <a:extLst>
                <a:ext uri="{FF2B5EF4-FFF2-40B4-BE49-F238E27FC236}">
                  <a16:creationId xmlns:a16="http://schemas.microsoft.com/office/drawing/2014/main" id="{C5931B43-9762-4291-9B4C-3FFDD43DB1E1}"/>
                </a:ext>
              </a:extLst>
            </p:cNvPr>
            <p:cNvCxnSpPr>
              <a:cxnSpLocks/>
            </p:cNvCxnSpPr>
            <p:nvPr/>
          </p:nvCxnSpPr>
          <p:spPr>
            <a:xfrm>
              <a:off x="9445924" y="4342321"/>
              <a:ext cx="393730" cy="0"/>
            </a:xfrm>
            <a:prstGeom prst="straightConnector1">
              <a:avLst/>
            </a:prstGeom>
            <a:noFill/>
            <a:ln w="19050" cap="sq">
              <a:solidFill>
                <a:schemeClr val="accent3"/>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68" name="Text Placeholder 4">
            <a:extLst>
              <a:ext uri="{FF2B5EF4-FFF2-40B4-BE49-F238E27FC236}">
                <a16:creationId xmlns:a16="http://schemas.microsoft.com/office/drawing/2014/main" id="{DBAA85EA-3ED9-499C-A39D-AA05ECAECA5A}"/>
              </a:ext>
            </a:extLst>
          </p:cNvPr>
          <p:cNvSpPr txBox="1">
            <a:spLocks/>
          </p:cNvSpPr>
          <p:nvPr/>
        </p:nvSpPr>
        <p:spPr>
          <a:xfrm>
            <a:off x="269085" y="3041826"/>
            <a:ext cx="6080126" cy="1905137"/>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100000"/>
              </a:lnSpc>
              <a:spcBef>
                <a:spcPts val="1200"/>
              </a:spcBef>
              <a:spcAft>
                <a:spcPts val="0"/>
              </a:spcAft>
              <a:buClrTx/>
              <a:buSzPct val="90000"/>
              <a:buFont typeface="Arial" pitchFamily="34" charset="0"/>
              <a:buNone/>
              <a:tabLst/>
              <a:defRPr lang="en-US" sz="1600" b="1" kern="1200" spc="0" baseline="0" dirty="0" smtClean="0">
                <a:solidFill>
                  <a:schemeClr val="tx2"/>
                </a:solidFill>
                <a:latin typeface="Segoe UI Semibold" charset="0"/>
                <a:ea typeface="Segoe UI Semibold" charset="0"/>
                <a:cs typeface="Segoe UI Semibold" charset="0"/>
              </a:defRPr>
            </a:lvl1pPr>
            <a:lvl2pPr marL="236538" marR="0" indent="-236538" algn="l" defTabSz="914367" rtl="0" eaLnBrk="1" fontAlgn="auto" latinLnBrk="0" hangingPunct="1">
              <a:lnSpc>
                <a:spcPct val="100000"/>
              </a:lnSpc>
              <a:spcBef>
                <a:spcPts val="800"/>
              </a:spcBef>
              <a:spcAft>
                <a:spcPts val="400"/>
              </a:spcAft>
              <a:buClr>
                <a:schemeClr val="tx2"/>
              </a:buClr>
              <a:buSzPct val="90000"/>
              <a:buFont typeface="Arial" pitchFamily="34" charset="0"/>
              <a:buChar char="•"/>
              <a:tabLst/>
              <a:defRPr lang="en-US" sz="1600" kern="1200" spc="0" baseline="0" dirty="0" smtClean="0">
                <a:solidFill>
                  <a:schemeClr val="tx1"/>
                </a:solidFill>
                <a:latin typeface="Segoe UI Semilight" charset="0"/>
                <a:ea typeface="Segoe UI Semilight" charset="0"/>
                <a:cs typeface="Segoe UI Semilight" charset="0"/>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Steps for Success</a:t>
            </a:r>
          </a:p>
          <a:p>
            <a:pPr marL="236220" lvl="1" indent="-236220">
              <a:spcBef>
                <a:spcPts val="600"/>
              </a:spcBef>
            </a:pPr>
            <a:r>
              <a:rPr lang="en-US" sz="1400" dirty="0">
                <a:latin typeface="Arial" panose="020B0604020202020204" pitchFamily="34" charset="0"/>
                <a:cs typeface="Arial" panose="020B0604020202020204" pitchFamily="34" charset="0"/>
              </a:rPr>
              <a:t>Ballpark scale needs (size/throughput)</a:t>
            </a:r>
          </a:p>
          <a:p>
            <a:pPr marL="236220" lvl="1" indent="-236220">
              <a:spcBef>
                <a:spcPts val="0"/>
              </a:spcBef>
            </a:pPr>
            <a:r>
              <a:rPr lang="en-US" sz="1400" dirty="0">
                <a:latin typeface="Arial" panose="020B0604020202020204" pitchFamily="34" charset="0"/>
                <a:cs typeface="Arial" panose="020B0604020202020204" pitchFamily="34" charset="0"/>
              </a:rPr>
              <a:t>Understand the workload</a:t>
            </a:r>
          </a:p>
          <a:p>
            <a:pPr marL="236220" lvl="1" indent="-236220">
              <a:spcBef>
                <a:spcPts val="0"/>
              </a:spcBef>
            </a:pPr>
            <a:r>
              <a:rPr lang="en-US" sz="1400" dirty="0">
                <a:latin typeface="Arial" panose="020B0604020202020204" pitchFamily="34" charset="0"/>
                <a:cs typeface="Arial" panose="020B0604020202020204" pitchFamily="34" charset="0"/>
              </a:rPr>
              <a:t># of reads/sec vs writes per sec</a:t>
            </a:r>
          </a:p>
          <a:p>
            <a:pPr marL="784225" lvl="2" indent="-223520">
              <a:spcBef>
                <a:spcPts val="0"/>
              </a:spcBef>
              <a:buClr>
                <a:schemeClr val="tx2"/>
              </a:buClr>
            </a:pPr>
            <a:r>
              <a:rPr lang="en-US" sz="1200" dirty="0"/>
              <a:t>Use pareto principal (80/20 rule) to help optimize bulk of workload</a:t>
            </a:r>
            <a:endParaRPr lang="en-US" sz="1200" dirty="0">
              <a:cs typeface="Arial" panose="020B0604020202020204" pitchFamily="34" charset="0"/>
            </a:endParaRPr>
          </a:p>
          <a:p>
            <a:pPr marL="784225" lvl="2" indent="-223520">
              <a:buClr>
                <a:schemeClr val="tx2"/>
              </a:buClr>
            </a:pPr>
            <a:r>
              <a:rPr lang="en-US" sz="1200" dirty="0"/>
              <a:t>For reads – understand top 3-5 queries (look for common filters)</a:t>
            </a:r>
            <a:endParaRPr lang="en-US" sz="1200" dirty="0">
              <a:cs typeface="Arial" panose="020B0604020202020204" pitchFamily="34" charset="0"/>
            </a:endParaRPr>
          </a:p>
          <a:p>
            <a:pPr marL="784225" lvl="2" indent="-223520">
              <a:buClr>
                <a:schemeClr val="tx2"/>
              </a:buClr>
            </a:pPr>
            <a:r>
              <a:rPr lang="en-US" sz="1200" dirty="0"/>
              <a:t>For writes – understand transactional needs</a:t>
            </a:r>
            <a:endParaRPr lang="en-US" sz="1200" dirty="0">
              <a:cs typeface="Arial" panose="020B0604020202020204" pitchFamily="34" charset="0"/>
            </a:endParaRPr>
          </a:p>
        </p:txBody>
      </p:sp>
      <p:sp>
        <p:nvSpPr>
          <p:cNvPr id="69" name="Text Placeholder 4">
            <a:extLst>
              <a:ext uri="{FF2B5EF4-FFF2-40B4-BE49-F238E27FC236}">
                <a16:creationId xmlns:a16="http://schemas.microsoft.com/office/drawing/2014/main" id="{745017B2-B9EB-4A6E-9B10-E984C4A50B71}"/>
              </a:ext>
            </a:extLst>
          </p:cNvPr>
          <p:cNvSpPr txBox="1">
            <a:spLocks/>
          </p:cNvSpPr>
          <p:nvPr/>
        </p:nvSpPr>
        <p:spPr>
          <a:xfrm>
            <a:off x="258114" y="4943524"/>
            <a:ext cx="6080126" cy="1709186"/>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100000"/>
              </a:lnSpc>
              <a:spcBef>
                <a:spcPts val="1200"/>
              </a:spcBef>
              <a:spcAft>
                <a:spcPts val="0"/>
              </a:spcAft>
              <a:buClrTx/>
              <a:buSzPct val="90000"/>
              <a:buFont typeface="Arial" pitchFamily="34" charset="0"/>
              <a:buNone/>
              <a:tabLst/>
              <a:defRPr lang="en-US" sz="1600" b="1" kern="1200" spc="0" baseline="0" dirty="0" smtClean="0">
                <a:solidFill>
                  <a:schemeClr val="tx2"/>
                </a:solidFill>
                <a:latin typeface="Segoe UI Semibold" charset="0"/>
                <a:ea typeface="Segoe UI Semibold" charset="0"/>
                <a:cs typeface="Segoe UI Semibold" charset="0"/>
              </a:defRPr>
            </a:lvl1pPr>
            <a:lvl2pPr marL="236538" marR="0" indent="-236538" algn="l" defTabSz="914367" rtl="0" eaLnBrk="1" fontAlgn="auto" latinLnBrk="0" hangingPunct="1">
              <a:lnSpc>
                <a:spcPct val="100000"/>
              </a:lnSpc>
              <a:spcBef>
                <a:spcPts val="800"/>
              </a:spcBef>
              <a:spcAft>
                <a:spcPts val="400"/>
              </a:spcAft>
              <a:buClr>
                <a:schemeClr val="tx2"/>
              </a:buClr>
              <a:buSzPct val="90000"/>
              <a:buFont typeface="Arial" pitchFamily="34" charset="0"/>
              <a:buChar char="•"/>
              <a:tabLst/>
              <a:defRPr lang="en-US" sz="1600" kern="1200" spc="0" baseline="0" dirty="0" smtClean="0">
                <a:solidFill>
                  <a:schemeClr val="tx1"/>
                </a:solidFill>
                <a:latin typeface="Segoe UI Semilight" charset="0"/>
                <a:ea typeface="Segoe UI Semilight" charset="0"/>
                <a:cs typeface="Segoe UI Semilight" charset="0"/>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General Tips</a:t>
            </a:r>
          </a:p>
          <a:p>
            <a:pPr marL="236220" lvl="1" indent="-236220">
              <a:spcBef>
                <a:spcPts val="600"/>
              </a:spcBef>
            </a:pPr>
            <a:r>
              <a:rPr lang="en-US" sz="1400" dirty="0">
                <a:latin typeface="Arial" panose="020B0604020202020204" pitchFamily="34" charset="0"/>
                <a:cs typeface="Arial" panose="020B0604020202020204" pitchFamily="34" charset="0"/>
              </a:rPr>
              <a:t>Build a POC to strengthen your understanding of the workload and iterate (avoid analyses paralysis)</a:t>
            </a:r>
          </a:p>
          <a:p>
            <a:pPr marL="236220" lvl="1" indent="-236220">
              <a:spcBef>
                <a:spcPts val="600"/>
              </a:spcBef>
            </a:pPr>
            <a:r>
              <a:rPr lang="en-US" sz="1400" dirty="0">
                <a:latin typeface="Arial" panose="020B0604020202020204" pitchFamily="34" charset="0"/>
                <a:cs typeface="Arial" panose="020B0604020202020204" pitchFamily="34" charset="0"/>
              </a:rPr>
              <a:t>Don’t be afraid of having too many partition keys</a:t>
            </a:r>
          </a:p>
          <a:p>
            <a:pPr marL="784225" lvl="2" indent="-223520">
              <a:spcBef>
                <a:spcPts val="0"/>
              </a:spcBef>
              <a:buClr>
                <a:schemeClr val="tx2"/>
              </a:buClr>
            </a:pPr>
            <a:r>
              <a:rPr lang="en-US" sz="1200" dirty="0"/>
              <a:t>Partitions keys are logical</a:t>
            </a:r>
            <a:endParaRPr lang="en-US" sz="1200" dirty="0">
              <a:cs typeface="Arial" panose="020B0604020202020204" pitchFamily="34" charset="0"/>
            </a:endParaRPr>
          </a:p>
          <a:p>
            <a:pPr marL="784225" lvl="2" indent="-223520">
              <a:buClr>
                <a:schemeClr val="tx2"/>
              </a:buClr>
            </a:pPr>
            <a:r>
              <a:rPr lang="en-US" sz="1200" dirty="0"/>
              <a:t>More partition keys </a:t>
            </a:r>
            <a:r>
              <a:rPr lang="en-US" sz="1050" dirty="0">
                <a:latin typeface="Arial" panose="020B0604020202020204" pitchFamily="34" charset="0"/>
              </a:rPr>
              <a:t>leads to </a:t>
            </a:r>
            <a:r>
              <a:rPr lang="en-US" sz="1200" dirty="0"/>
              <a:t>more scalability</a:t>
            </a:r>
            <a:endParaRPr lang="en-US" sz="1200" dirty="0">
              <a:cs typeface="Arial" panose="020B0604020202020204" pitchFamily="34" charset="0"/>
            </a:endParaRPr>
          </a:p>
        </p:txBody>
      </p:sp>
      <p:sp>
        <p:nvSpPr>
          <p:cNvPr id="70" name="Text Placeholder 4">
            <a:extLst>
              <a:ext uri="{FF2B5EF4-FFF2-40B4-BE49-F238E27FC236}">
                <a16:creationId xmlns:a16="http://schemas.microsoft.com/office/drawing/2014/main" id="{08CE28C2-CA63-4D80-A876-563B5531F9B4}"/>
              </a:ext>
            </a:extLst>
          </p:cNvPr>
          <p:cNvSpPr txBox="1">
            <a:spLocks/>
          </p:cNvSpPr>
          <p:nvPr/>
        </p:nvSpPr>
        <p:spPr>
          <a:xfrm>
            <a:off x="258114" y="2215871"/>
            <a:ext cx="6080126" cy="857671"/>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100000"/>
              </a:lnSpc>
              <a:spcBef>
                <a:spcPts val="1200"/>
              </a:spcBef>
              <a:spcAft>
                <a:spcPts val="0"/>
              </a:spcAft>
              <a:buClrTx/>
              <a:buSzPct val="90000"/>
              <a:buFont typeface="Arial" pitchFamily="34" charset="0"/>
              <a:buNone/>
              <a:tabLst/>
              <a:defRPr lang="en-US" sz="1600" b="1" kern="1200" spc="0" baseline="0" dirty="0" smtClean="0">
                <a:solidFill>
                  <a:schemeClr val="tx2"/>
                </a:solidFill>
                <a:latin typeface="Segoe UI Semibold" charset="0"/>
                <a:ea typeface="Segoe UI Semibold" charset="0"/>
                <a:cs typeface="Segoe UI Semibold" charset="0"/>
              </a:defRPr>
            </a:lvl1pPr>
            <a:lvl2pPr marL="236538" marR="0" indent="-236538" algn="l" defTabSz="914367" rtl="0" eaLnBrk="1" fontAlgn="auto" latinLnBrk="0" hangingPunct="1">
              <a:lnSpc>
                <a:spcPct val="100000"/>
              </a:lnSpc>
              <a:spcBef>
                <a:spcPts val="800"/>
              </a:spcBef>
              <a:spcAft>
                <a:spcPts val="400"/>
              </a:spcAft>
              <a:buClr>
                <a:schemeClr val="tx2"/>
              </a:buClr>
              <a:buSzPct val="90000"/>
              <a:buFont typeface="Arial" pitchFamily="34" charset="0"/>
              <a:buChar char="•"/>
              <a:tabLst/>
              <a:defRPr lang="en-US" sz="1600" kern="1200" spc="0" baseline="0" dirty="0" smtClean="0">
                <a:solidFill>
                  <a:schemeClr val="tx1"/>
                </a:solidFill>
                <a:latin typeface="Segoe UI Semilight" charset="0"/>
                <a:ea typeface="Segoe UI Semilight" charset="0"/>
                <a:cs typeface="Segoe UI Semilight" charset="0"/>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36220" lvl="1" indent="-236220">
              <a:spcBef>
                <a:spcPts val="600"/>
              </a:spcBef>
            </a:pPr>
            <a:r>
              <a:rPr lang="en-US" sz="1400" dirty="0">
                <a:latin typeface="Arial" panose="020B0604020202020204" pitchFamily="34" charset="0"/>
                <a:cs typeface="Arial" panose="020B0604020202020204" pitchFamily="34" charset="0"/>
              </a:rPr>
              <a:t>Partition Key is scope for multi-record transactions and routing queries</a:t>
            </a:r>
          </a:p>
          <a:p>
            <a:pPr marL="784225" lvl="2" indent="-223520">
              <a:spcBef>
                <a:spcPts val="0"/>
              </a:spcBef>
              <a:buClr>
                <a:schemeClr val="tx2"/>
              </a:buClr>
            </a:pPr>
            <a:r>
              <a:rPr lang="en-US" sz="1200" dirty="0"/>
              <a:t>Queries can be intelligently routed via partition key</a:t>
            </a:r>
            <a:endParaRPr lang="en-US" sz="1200" dirty="0">
              <a:cs typeface="Arial" panose="020B0604020202020204" pitchFamily="34" charset="0"/>
            </a:endParaRPr>
          </a:p>
          <a:p>
            <a:pPr marL="784225" lvl="2" indent="-223520">
              <a:buClr>
                <a:schemeClr val="tx2"/>
              </a:buClr>
            </a:pPr>
            <a:r>
              <a:rPr lang="en-US" sz="1200" dirty="0"/>
              <a:t>Omitting partition key on query requires fan-out</a:t>
            </a:r>
            <a:endParaRPr lang="en-US" sz="1200" dirty="0">
              <a:cs typeface="Arial" panose="020B0604020202020204" pitchFamily="34" charset="0"/>
            </a:endParaRPr>
          </a:p>
        </p:txBody>
      </p:sp>
      <p:grpSp>
        <p:nvGrpSpPr>
          <p:cNvPr id="64" name="Group 63">
            <a:extLst>
              <a:ext uri="{FF2B5EF4-FFF2-40B4-BE49-F238E27FC236}">
                <a16:creationId xmlns:a16="http://schemas.microsoft.com/office/drawing/2014/main" id="{59580809-861C-4150-A7AE-46B5C83A3604}"/>
              </a:ext>
            </a:extLst>
          </p:cNvPr>
          <p:cNvGrpSpPr/>
          <p:nvPr/>
        </p:nvGrpSpPr>
        <p:grpSpPr>
          <a:xfrm>
            <a:off x="9255295" y="2540266"/>
            <a:ext cx="774811" cy="1769461"/>
            <a:chOff x="9263121" y="2535599"/>
            <a:chExt cx="774811" cy="1769461"/>
          </a:xfrm>
        </p:grpSpPr>
        <p:cxnSp>
          <p:nvCxnSpPr>
            <p:cNvPr id="74" name="Straight Arrow Connector 73">
              <a:extLst>
                <a:ext uri="{FF2B5EF4-FFF2-40B4-BE49-F238E27FC236}">
                  <a16:creationId xmlns:a16="http://schemas.microsoft.com/office/drawing/2014/main" id="{F72562E5-DF4B-40D5-9A80-B35BCF75FC89}"/>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Arrow Connector 74">
              <a:extLst>
                <a:ext uri="{FF2B5EF4-FFF2-40B4-BE49-F238E27FC236}">
                  <a16:creationId xmlns:a16="http://schemas.microsoft.com/office/drawing/2014/main" id="{5BE771F0-9FD5-4DEA-BCDA-855F75833CBC}"/>
                </a:ext>
              </a:extLst>
            </p:cNvPr>
            <p:cNvCxnSpPr>
              <a:cxnSpLocks/>
            </p:cNvCxnSpPr>
            <p:nvPr/>
          </p:nvCxnSpPr>
          <p:spPr>
            <a:xfrm>
              <a:off x="9263121" y="3527556"/>
              <a:ext cx="686945"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Arrow Connector 75">
              <a:extLst>
                <a:ext uri="{FF2B5EF4-FFF2-40B4-BE49-F238E27FC236}">
                  <a16:creationId xmlns:a16="http://schemas.microsoft.com/office/drawing/2014/main" id="{6D595A8B-1191-43B3-A233-0CF8FED2C120}"/>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64514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8" grpId="0"/>
      <p:bldP spid="69" grpId="0"/>
      <p:bldP spid="7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13333</TotalTime>
  <Words>2615</Words>
  <Application>Microsoft Office PowerPoint</Application>
  <PresentationFormat>Widescreen</PresentationFormat>
  <Paragraphs>430</Paragraphs>
  <Slides>27</Slides>
  <Notes>23</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Partitioning</vt:lpstr>
      <vt:lpstr>Partitioning</vt:lpstr>
      <vt:lpstr>PowerPoint Presentation</vt:lpstr>
      <vt:lpstr>Partitioning</vt:lpstr>
      <vt:lpstr>Partitions</vt:lpstr>
      <vt:lpstr>Partitions</vt:lpstr>
      <vt:lpstr>Partitions</vt:lpstr>
      <vt:lpstr>RU’s divided among Partitions</vt:lpstr>
      <vt:lpstr>Partitions</vt:lpstr>
      <vt:lpstr>Partition Key Storage Limits</vt:lpstr>
      <vt:lpstr>Design Patterns for Large Partition Keys</vt:lpstr>
      <vt:lpstr>Design Patterns For Large Partition Keys </vt:lpstr>
      <vt:lpstr>Hot/Cold Partitions</vt:lpstr>
      <vt:lpstr>Query Fan-Out</vt:lpstr>
      <vt:lpstr>Cross-Partition SDK Example</vt:lpstr>
      <vt:lpstr>Cross-Partition SDK Example</vt:lpstr>
      <vt:lpstr>Cross-Partition SDK Example</vt:lpstr>
      <vt:lpstr>Cross-Partition Query</vt:lpstr>
      <vt:lpstr>Query Fan-Out</vt:lpstr>
      <vt:lpstr>Query Fan-Out</vt:lpstr>
      <vt:lpstr>Query Fan-Out</vt:lpstr>
      <vt:lpstr>Review: Choosing a partition Key</vt:lpstr>
      <vt:lpstr>Review: Choosing a partition Key</vt:lpstr>
      <vt:lpstr>Partition Design</vt:lpstr>
      <vt:lpstr>Partition Key Choices</vt:lpstr>
      <vt:lpstr>Partition Key Choices</vt:lpstr>
      <vt:lpstr>Partitioning 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29</cp:revision>
  <dcterms:created xsi:type="dcterms:W3CDTF">2017-02-06T09:01:24Z</dcterms:created>
  <dcterms:modified xsi:type="dcterms:W3CDTF">2020-03-04T00:45:08Z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