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07" r:id="rId3"/>
  </p:sldMasterIdLst>
  <p:notesMasterIdLst>
    <p:notesMasterId r:id="rId41"/>
  </p:notesMasterIdLst>
  <p:handoutMasterIdLst>
    <p:handoutMasterId r:id="rId42"/>
  </p:handoutMasterIdLst>
  <p:sldIdLst>
    <p:sldId id="4591" r:id="rId4"/>
    <p:sldId id="4658" r:id="rId5"/>
    <p:sldId id="4669" r:id="rId6"/>
    <p:sldId id="1938" r:id="rId7"/>
    <p:sldId id="4670" r:id="rId8"/>
    <p:sldId id="4671" r:id="rId9"/>
    <p:sldId id="4672" r:id="rId10"/>
    <p:sldId id="4673" r:id="rId11"/>
    <p:sldId id="4674" r:id="rId12"/>
    <p:sldId id="4675" r:id="rId13"/>
    <p:sldId id="4676" r:id="rId14"/>
    <p:sldId id="4677" r:id="rId15"/>
    <p:sldId id="4678" r:id="rId16"/>
    <p:sldId id="4679" r:id="rId17"/>
    <p:sldId id="4681" r:id="rId18"/>
    <p:sldId id="4683" r:id="rId19"/>
    <p:sldId id="4690" r:id="rId20"/>
    <p:sldId id="4691" r:id="rId21"/>
    <p:sldId id="4684" r:id="rId22"/>
    <p:sldId id="4685" r:id="rId23"/>
    <p:sldId id="4686" r:id="rId24"/>
    <p:sldId id="4687" r:id="rId25"/>
    <p:sldId id="4688" r:id="rId26"/>
    <p:sldId id="4693" r:id="rId27"/>
    <p:sldId id="4592" r:id="rId28"/>
    <p:sldId id="4595" r:id="rId29"/>
    <p:sldId id="1738" r:id="rId30"/>
    <p:sldId id="4593" r:id="rId31"/>
    <p:sldId id="359" r:id="rId32"/>
    <p:sldId id="4594" r:id="rId33"/>
    <p:sldId id="1956" r:id="rId34"/>
    <p:sldId id="4694" r:id="rId35"/>
    <p:sldId id="4696" r:id="rId36"/>
    <p:sldId id="4695" r:id="rId37"/>
    <p:sldId id="4596" r:id="rId38"/>
    <p:sldId id="4597" r:id="rId39"/>
    <p:sldId id="1960"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ata Modeling" id="{A333FDFC-524B-42BE-900B-E0872282C684}">
          <p14:sldIdLst>
            <p14:sldId id="4591"/>
            <p14:sldId id="4658"/>
            <p14:sldId id="4669"/>
            <p14:sldId id="1938"/>
            <p14:sldId id="4670"/>
            <p14:sldId id="4671"/>
            <p14:sldId id="4672"/>
            <p14:sldId id="4673"/>
            <p14:sldId id="4674"/>
            <p14:sldId id="4675"/>
            <p14:sldId id="4676"/>
            <p14:sldId id="4677"/>
            <p14:sldId id="4678"/>
            <p14:sldId id="4679"/>
            <p14:sldId id="4681"/>
            <p14:sldId id="4683"/>
            <p14:sldId id="4690"/>
            <p14:sldId id="4691"/>
            <p14:sldId id="4684"/>
            <p14:sldId id="4685"/>
            <p14:sldId id="4686"/>
            <p14:sldId id="4687"/>
            <p14:sldId id="4688"/>
            <p14:sldId id="4693"/>
            <p14:sldId id="4592"/>
            <p14:sldId id="4595"/>
            <p14:sldId id="1738"/>
            <p14:sldId id="4593"/>
            <p14:sldId id="359"/>
            <p14:sldId id="4594"/>
            <p14:sldId id="1956"/>
            <p14:sldId id="4694"/>
            <p14:sldId id="4696"/>
            <p14:sldId id="4695"/>
            <p14:sldId id="4596"/>
            <p14:sldId id="4597"/>
            <p14:sldId id="196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borah Chen" initials="DC" lastIdx="3" clrIdx="0">
    <p:extLst>
      <p:ext uri="{19B8F6BF-5375-455C-9EA6-DF929625EA0E}">
        <p15:presenceInfo xmlns:p15="http://schemas.microsoft.com/office/powerpoint/2012/main" userId="S::dech@microsoft.com::7f97a314-c1c3-490d-b1ae-6b312725144a" providerId="AD"/>
      </p:ext>
    </p:extLst>
  </p:cmAuthor>
  <p:cmAuthor id="2" name="Mark Brown" initials="MB" lastIdx="3" clrIdx="1">
    <p:extLst>
      <p:ext uri="{19B8F6BF-5375-455C-9EA6-DF929625EA0E}">
        <p15:presenceInfo xmlns:p15="http://schemas.microsoft.com/office/powerpoint/2012/main" userId="S::mjbrown@microsoft.com::4983ebf2-44f1-441b-acdf-86ca987152c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A35"/>
    <a:srgbClr val="0000AA"/>
    <a:srgbClr val="0000BE"/>
    <a:srgbClr val="0F0582"/>
    <a:srgbClr val="0000BD"/>
    <a:srgbClr val="3A92B2"/>
    <a:srgbClr val="00B0F0"/>
    <a:srgbClr val="0E0074"/>
    <a:srgbClr val="FFFFFF"/>
    <a:srgbClr val="BAD8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626" autoAdjust="0"/>
  </p:normalViewPr>
  <p:slideViewPr>
    <p:cSldViewPr snapToGrid="0">
      <p:cViewPr>
        <p:scale>
          <a:sx n="55" d="100"/>
          <a:sy n="55" d="100"/>
        </p:scale>
        <p:origin x="1083" y="72"/>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68FF93-FDD0-4495-9C60-CDB0D344D9E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a:extLst>
              <a:ext uri="{FF2B5EF4-FFF2-40B4-BE49-F238E27FC236}">
                <a16:creationId xmlns:a16="http://schemas.microsoft.com/office/drawing/2014/main" id="{198B4715-DE7A-4B9B-BEDC-2370DECEB8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4B7EF2-1EE6-4B8F-B850-E865E66DA7A6}" type="datetimeFigureOut">
              <a:rPr lang="en-US" smtClean="0">
                <a:latin typeface="Arial" panose="020B0604020202020204" pitchFamily="34" charset="0"/>
              </a:rPr>
              <a:t>5/30/2019</a:t>
            </a:fld>
            <a:endParaRPr lang="en-US" dirty="0">
              <a:latin typeface="Arial" panose="020B0604020202020204" pitchFamily="34" charset="0"/>
            </a:endParaRPr>
          </a:p>
        </p:txBody>
      </p:sp>
      <p:sp>
        <p:nvSpPr>
          <p:cNvPr id="4" name="Footer Placeholder 3">
            <a:extLst>
              <a:ext uri="{FF2B5EF4-FFF2-40B4-BE49-F238E27FC236}">
                <a16:creationId xmlns:a16="http://schemas.microsoft.com/office/drawing/2014/main" id="{2ADB0325-4ECC-4F33-977D-65DB7545BF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Slide Number Placeholder 4">
            <a:extLst>
              <a:ext uri="{FF2B5EF4-FFF2-40B4-BE49-F238E27FC236}">
                <a16:creationId xmlns:a16="http://schemas.microsoft.com/office/drawing/2014/main" id="{3E36B4A0-7AA4-48E2-A241-08839A36882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909AB5-E7BE-4E94-B000-1F72F9099F6D}"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7409097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C3B508DD-CDB9-4EE9-8F98-E98C69349142}" type="datetimeFigureOut">
              <a:rPr lang="en-US" smtClean="0"/>
              <a:pPr/>
              <a:t>5/30/2019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DE955128-46DB-4B46-8D54-0B8BFA51CA0B}" type="slidenum">
              <a:rPr lang="en-US" smtClean="0"/>
              <a:pPr/>
              <a:t>‹#›</a:t>
            </a:fld>
            <a:endParaRPr lang="en-US" dirty="0"/>
          </a:p>
        </p:txBody>
      </p:sp>
    </p:spTree>
    <p:extLst>
      <p:ext uri="{BB962C8B-B14F-4D97-AF65-F5344CB8AC3E}">
        <p14:creationId xmlns:p14="http://schemas.microsoft.com/office/powerpoint/2010/main" val="245280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955128-46DB-4B46-8D54-0B8BFA51CA0B}" type="slidenum">
              <a:rPr lang="en-US" smtClean="0"/>
              <a:t>1</a:t>
            </a:fld>
            <a:endParaRPr lang="en-US"/>
          </a:p>
        </p:txBody>
      </p:sp>
    </p:spTree>
    <p:extLst>
      <p:ext uri="{BB962C8B-B14F-4D97-AF65-F5344CB8AC3E}">
        <p14:creationId xmlns:p14="http://schemas.microsoft.com/office/powerpoint/2010/main" val="1767182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30</a:t>
            </a:fld>
            <a:endParaRPr lang="en-US"/>
          </a:p>
        </p:txBody>
      </p:sp>
    </p:spTree>
    <p:extLst>
      <p:ext uri="{BB962C8B-B14F-4D97-AF65-F5344CB8AC3E}">
        <p14:creationId xmlns:p14="http://schemas.microsoft.com/office/powerpoint/2010/main" val="3649068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955128-46DB-4B46-8D54-0B8BFA51CA0B}" type="slidenum">
              <a:rPr lang="en-US" smtClean="0"/>
              <a:pPr/>
              <a:t>32</a:t>
            </a:fld>
            <a:endParaRPr lang="en-US" dirty="0"/>
          </a:p>
        </p:txBody>
      </p:sp>
    </p:spTree>
    <p:extLst>
      <p:ext uri="{BB962C8B-B14F-4D97-AF65-F5344CB8AC3E}">
        <p14:creationId xmlns:p14="http://schemas.microsoft.com/office/powerpoint/2010/main" val="675850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955128-46DB-4B46-8D54-0B8BFA51CA0B}" type="slidenum">
              <a:rPr lang="en-US" smtClean="0"/>
              <a:pPr/>
              <a:t>33</a:t>
            </a:fld>
            <a:endParaRPr lang="en-US" dirty="0"/>
          </a:p>
        </p:txBody>
      </p:sp>
    </p:spTree>
    <p:extLst>
      <p:ext uri="{BB962C8B-B14F-4D97-AF65-F5344CB8AC3E}">
        <p14:creationId xmlns:p14="http://schemas.microsoft.com/office/powerpoint/2010/main" val="489034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Index transformations are made online. This means that the documents indexed per the old policy are efficiently transformed per the new policy without affecting the write availability or the provisioned throughput of the collection. The consistency of read and write operations made by using the REST API, SDKs, or from within stored procedures and triggers is not affected during index transformation. There's no performance degradation or downtime to your apps when you make an indexing policy change.</a:t>
            </a:r>
          </a:p>
        </p:txBody>
      </p:sp>
      <p:sp>
        <p:nvSpPr>
          <p:cNvPr id="4" name="Slide Number Placeholder 3"/>
          <p:cNvSpPr>
            <a:spLocks noGrp="1"/>
          </p:cNvSpPr>
          <p:nvPr>
            <p:ph type="sldNum" sz="quarter" idx="10"/>
          </p:nvPr>
        </p:nvSpPr>
        <p:spPr/>
        <p:txBody>
          <a:bodyPr/>
          <a:lstStyle/>
          <a:p>
            <a:fld id="{4249A09B-4A39-974B-9594-129A7470D52A}" type="slidenum">
              <a:rPr lang="en-US" smtClean="0"/>
              <a:t>35</a:t>
            </a:fld>
            <a:endParaRPr lang="en-US"/>
          </a:p>
        </p:txBody>
      </p:sp>
    </p:spTree>
    <p:extLst>
      <p:ext uri="{BB962C8B-B14F-4D97-AF65-F5344CB8AC3E}">
        <p14:creationId xmlns:p14="http://schemas.microsoft.com/office/powerpoint/2010/main" val="2347374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Update index policy</a:t>
            </a:r>
          </a:p>
          <a:p>
            <a:pPr marL="228600" indent="-228600">
              <a:buAutoNum type="arabicPeriod"/>
            </a:pPr>
            <a:r>
              <a:rPr lang="en-US"/>
              <a:t>Query collection</a:t>
            </a:r>
          </a:p>
          <a:p>
            <a:pPr marL="228600" indent="-228600">
              <a:buAutoNum type="arabicPeriod"/>
            </a:pPr>
            <a:r>
              <a:rPr lang="en-US"/>
              <a:t>View Results</a:t>
            </a:r>
          </a:p>
          <a:p>
            <a:pPr marL="228600" indent="-228600">
              <a:buAutoNum type="arabicPeriod"/>
            </a:pPr>
            <a:r>
              <a:rPr lang="en-US"/>
              <a:t>Repeat Step 1</a:t>
            </a:r>
          </a:p>
        </p:txBody>
      </p:sp>
      <p:sp>
        <p:nvSpPr>
          <p:cNvPr id="4" name="Slide Number Placeholder 3"/>
          <p:cNvSpPr>
            <a:spLocks noGrp="1"/>
          </p:cNvSpPr>
          <p:nvPr>
            <p:ph type="sldNum" sz="quarter" idx="10"/>
          </p:nvPr>
        </p:nvSpPr>
        <p:spPr/>
        <p:txBody>
          <a:bodyPr/>
          <a:lstStyle/>
          <a:p>
            <a:fld id="{4249A09B-4A39-974B-9594-129A7470D52A}" type="slidenum">
              <a:rPr lang="en-US" smtClean="0"/>
              <a:t>36</a:t>
            </a:fld>
            <a:endParaRPr lang="en-US"/>
          </a:p>
        </p:txBody>
      </p:sp>
    </p:spTree>
    <p:extLst>
      <p:ext uri="{BB962C8B-B14F-4D97-AF65-F5344CB8AC3E}">
        <p14:creationId xmlns:p14="http://schemas.microsoft.com/office/powerpoint/2010/main" val="2510691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955128-46DB-4B46-8D54-0B8BFA51CA0B}" type="slidenum">
              <a:rPr lang="en-US" smtClean="0"/>
              <a:pPr/>
              <a:t>16</a:t>
            </a:fld>
            <a:endParaRPr lang="en-US" dirty="0"/>
          </a:p>
        </p:txBody>
      </p:sp>
    </p:spTree>
    <p:extLst>
      <p:ext uri="{BB962C8B-B14F-4D97-AF65-F5344CB8AC3E}">
        <p14:creationId xmlns:p14="http://schemas.microsoft.com/office/powerpoint/2010/main" val="2326423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955128-46DB-4B46-8D54-0B8BFA51CA0B}" type="slidenum">
              <a:rPr lang="en-US" smtClean="0"/>
              <a:pPr/>
              <a:t>17</a:t>
            </a:fld>
            <a:endParaRPr lang="en-US" dirty="0"/>
          </a:p>
        </p:txBody>
      </p:sp>
    </p:spTree>
    <p:extLst>
      <p:ext uri="{BB962C8B-B14F-4D97-AF65-F5344CB8AC3E}">
        <p14:creationId xmlns:p14="http://schemas.microsoft.com/office/powerpoint/2010/main" val="3513786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955128-46DB-4B46-8D54-0B8BFA51CA0B}" type="slidenum">
              <a:rPr lang="en-US" smtClean="0"/>
              <a:pPr/>
              <a:t>18</a:t>
            </a:fld>
            <a:endParaRPr lang="en-US" dirty="0"/>
          </a:p>
        </p:txBody>
      </p:sp>
    </p:spTree>
    <p:extLst>
      <p:ext uri="{BB962C8B-B14F-4D97-AF65-F5344CB8AC3E}">
        <p14:creationId xmlns:p14="http://schemas.microsoft.com/office/powerpoint/2010/main" val="826795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dirty="0">
                <a:solidFill>
                  <a:schemeClr val="bg1"/>
                </a:solidFill>
                <a:cs typeface="Arial" panose="020B0604020202020204" pitchFamily="34" charset="0"/>
              </a:rPr>
              <a:t>At </a:t>
            </a:r>
            <a:r>
              <a:rPr lang="en-US" sz="1200" u="sng" dirty="0">
                <a:solidFill>
                  <a:schemeClr val="bg1"/>
                </a:solidFill>
                <a:cs typeface="Arial" panose="020B0604020202020204" pitchFamily="34" charset="0"/>
              </a:rPr>
              <a:t>global scale</a:t>
            </a:r>
            <a:r>
              <a:rPr lang="en-US" sz="1200" dirty="0">
                <a:solidFill>
                  <a:schemeClr val="bg1"/>
                </a:solidFill>
                <a:cs typeface="Arial" panose="020B0604020202020204" pitchFamily="34" charset="0"/>
              </a:rPr>
              <a:t>, </a:t>
            </a:r>
            <a:r>
              <a:rPr lang="en-US" sz="1200" dirty="0">
                <a:solidFill>
                  <a:srgbClr val="00B050"/>
                </a:solidFill>
                <a:cs typeface="Arial" panose="020B0604020202020204" pitchFamily="34" charset="0"/>
              </a:rPr>
              <a:t>schema/index management is hard</a:t>
            </a:r>
          </a:p>
          <a:p>
            <a:pPr lvl="0"/>
            <a:endParaRPr lang="en-US" sz="1200" dirty="0">
              <a:solidFill>
                <a:schemeClr val="bg1"/>
              </a:solidFill>
              <a:cs typeface="Arial" panose="020B0604020202020204" pitchFamily="34" charset="0"/>
            </a:endParaRPr>
          </a:p>
          <a:p>
            <a:pPr lvl="0"/>
            <a:r>
              <a:rPr lang="en-US" sz="1200" dirty="0">
                <a:solidFill>
                  <a:schemeClr val="bg1"/>
                </a:solidFill>
                <a:cs typeface="Arial" panose="020B0604020202020204" pitchFamily="34" charset="0"/>
              </a:rPr>
              <a:t>Automatic and synchronous indexing of all ingested content – range and geo-spatial</a:t>
            </a:r>
          </a:p>
          <a:p>
            <a:pPr lvl="0"/>
            <a:endParaRPr lang="en-US" sz="1200" dirty="0">
              <a:solidFill>
                <a:schemeClr val="bg1"/>
              </a:solidFill>
              <a:cs typeface="Arial" panose="020B0604020202020204" pitchFamily="34" charset="0"/>
            </a:endParaRPr>
          </a:p>
          <a:p>
            <a:pPr lvl="0"/>
            <a:r>
              <a:rPr lang="en-US" sz="1050" dirty="0">
                <a:solidFill>
                  <a:schemeClr val="bg1"/>
                </a:solidFill>
                <a:cs typeface="Arial" panose="020B0604020202020204" pitchFamily="34" charset="0"/>
              </a:rPr>
              <a:t>No need to define schemas or secondary indices upfront</a:t>
            </a:r>
          </a:p>
          <a:p>
            <a:pPr lvl="0"/>
            <a:endParaRPr lang="en-US" sz="1200" dirty="0">
              <a:solidFill>
                <a:schemeClr val="bg1"/>
              </a:solidFill>
              <a:cs typeface="Arial" panose="020B0604020202020204" pitchFamily="34" charset="0"/>
            </a:endParaRPr>
          </a:p>
          <a:p>
            <a:pPr lvl="0"/>
            <a:r>
              <a:rPr lang="en-US" sz="1200" dirty="0">
                <a:solidFill>
                  <a:schemeClr val="bg1"/>
                </a:solidFill>
                <a:cs typeface="Arial" panose="020B0604020202020204" pitchFamily="34" charset="0"/>
              </a:rPr>
              <a:t>Resource governed, write optimized database engine with latch free and log structured techniques</a:t>
            </a:r>
          </a:p>
          <a:p>
            <a:pPr lvl="0"/>
            <a:endParaRPr lang="en-US" sz="1200" dirty="0">
              <a:solidFill>
                <a:schemeClr val="bg1"/>
              </a:solidFill>
              <a:cs typeface="Arial" panose="020B0604020202020204" pitchFamily="34" charset="0"/>
            </a:endParaRPr>
          </a:p>
          <a:p>
            <a:pPr lvl="0"/>
            <a:r>
              <a:rPr lang="en-US" sz="1200" dirty="0">
                <a:solidFill>
                  <a:schemeClr val="bg1"/>
                </a:solidFill>
                <a:cs typeface="Arial" panose="020B0604020202020204" pitchFamily="34" charset="0"/>
              </a:rPr>
              <a:t>Online and in-situ index transformations </a:t>
            </a:r>
          </a:p>
        </p:txBody>
      </p:sp>
      <p:sp>
        <p:nvSpPr>
          <p:cNvPr id="4" name="Slide Number Placeholder 3"/>
          <p:cNvSpPr>
            <a:spLocks noGrp="1"/>
          </p:cNvSpPr>
          <p:nvPr>
            <p:ph type="sldNum" sz="quarter" idx="10"/>
          </p:nvPr>
        </p:nvSpPr>
        <p:spPr/>
        <p:txBody>
          <a:bodyPr/>
          <a:lstStyle/>
          <a:p>
            <a:fld id="{49F67C77-7EFA-4CAA-A410-E92D82C8E6E1}" type="slidenum">
              <a:rPr lang="en-US" smtClean="0"/>
              <a:pPr/>
              <a:t>25</a:t>
            </a:fld>
            <a:endParaRPr lang="en-US"/>
          </a:p>
        </p:txBody>
      </p:sp>
    </p:spTree>
    <p:extLst>
      <p:ext uri="{BB962C8B-B14F-4D97-AF65-F5344CB8AC3E}">
        <p14:creationId xmlns:p14="http://schemas.microsoft.com/office/powerpoint/2010/main" val="2911582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a:t>Include or exclude documents and paths to and from the index</a:t>
            </a:r>
          </a:p>
          <a:p>
            <a:pPr marL="0" indent="0">
              <a:buFont typeface="Arial" panose="020B0604020202020204" pitchFamily="34" charset="0"/>
              <a:buNone/>
            </a:pPr>
            <a:r>
              <a:rPr lang="en-US"/>
              <a:t>You can exclude or include specific documents in the index when you insert or replace the documents in the collection. You can also include or exclude specific JSON properties, also called paths, to be indexed across documents that are included in an index. Paths include wildcard patterns.</a:t>
            </a:r>
          </a:p>
          <a:p>
            <a:pPr marL="0" indent="0">
              <a:buFont typeface="Arial" panose="020B0604020202020204" pitchFamily="34" charset="0"/>
              <a:buNone/>
            </a:pPr>
            <a:endParaRPr lang="en-US"/>
          </a:p>
          <a:p>
            <a:pPr marL="0" indent="0">
              <a:buFont typeface="Arial" panose="020B0604020202020204" pitchFamily="34" charset="0"/>
              <a:buNone/>
            </a:pPr>
            <a:r>
              <a:rPr lang="en-US" b="1"/>
              <a:t>Configure various index types</a:t>
            </a:r>
          </a:p>
          <a:p>
            <a:pPr marL="0" indent="0">
              <a:buFont typeface="Arial" panose="020B0604020202020204" pitchFamily="34" charset="0"/>
              <a:buNone/>
            </a:pPr>
            <a:r>
              <a:rPr lang="en-US"/>
              <a:t>For each included path, you can specify the type of index the path requires for a collection. You can specify the type of index based on the path's data, the expected query workload, and numeric/string “precision.”</a:t>
            </a:r>
          </a:p>
          <a:p>
            <a:pPr marL="0" indent="0">
              <a:buFont typeface="Arial" panose="020B0604020202020204" pitchFamily="34" charset="0"/>
              <a:buNone/>
            </a:pPr>
            <a:endParaRPr lang="en-US"/>
          </a:p>
          <a:p>
            <a:pPr marL="0" indent="0">
              <a:buFont typeface="Arial" panose="020B0604020202020204" pitchFamily="34" charset="0"/>
              <a:buNone/>
            </a:pPr>
            <a:r>
              <a:rPr lang="en-US" b="1"/>
              <a:t>Configure index update modes</a:t>
            </a:r>
          </a:p>
          <a:p>
            <a:pPr marL="0" indent="0">
              <a:buFont typeface="Arial" panose="020B0604020202020204" pitchFamily="34" charset="0"/>
              <a:buNone/>
            </a:pPr>
            <a:r>
              <a:rPr lang="en-US"/>
              <a:t>Azure Cosmos DB supports two indexing modes: Consistent and None. You can configure the indexing modes via the indexing policy on an Azure Cosmos DB collection.</a:t>
            </a:r>
          </a:p>
        </p:txBody>
      </p:sp>
      <p:sp>
        <p:nvSpPr>
          <p:cNvPr id="4" name="Slide Number Placeholder 3"/>
          <p:cNvSpPr>
            <a:spLocks noGrp="1"/>
          </p:cNvSpPr>
          <p:nvPr>
            <p:ph type="sldNum" sz="quarter" idx="10"/>
          </p:nvPr>
        </p:nvSpPr>
        <p:spPr/>
        <p:txBody>
          <a:bodyPr/>
          <a:lstStyle/>
          <a:p>
            <a:fld id="{4249A09B-4A39-974B-9594-129A7470D52A}" type="slidenum">
              <a:rPr lang="en-US" smtClean="0"/>
              <a:t>26</a:t>
            </a:fld>
            <a:endParaRPr lang="en-US"/>
          </a:p>
        </p:txBody>
      </p:sp>
    </p:spTree>
    <p:extLst>
      <p:ext uri="{BB962C8B-B14F-4D97-AF65-F5344CB8AC3E}">
        <p14:creationId xmlns:p14="http://schemas.microsoft.com/office/powerpoint/2010/main" val="350939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27</a:t>
            </a:fld>
            <a:endParaRPr lang="en-US"/>
          </a:p>
        </p:txBody>
      </p:sp>
    </p:spTree>
    <p:extLst>
      <p:ext uri="{BB962C8B-B14F-4D97-AF65-F5344CB8AC3E}">
        <p14:creationId xmlns:p14="http://schemas.microsoft.com/office/powerpoint/2010/main" val="1364806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28</a:t>
            </a:fld>
            <a:endParaRPr lang="en-US"/>
          </a:p>
        </p:txBody>
      </p:sp>
    </p:spTree>
    <p:extLst>
      <p:ext uri="{BB962C8B-B14F-4D97-AF65-F5344CB8AC3E}">
        <p14:creationId xmlns:p14="http://schemas.microsoft.com/office/powerpoint/2010/main" val="2688125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solidFill>
                  <a:schemeClr val="tx1"/>
                </a:solidFill>
              </a:rPr>
              <a:t>{</a:t>
            </a:r>
          </a:p>
          <a:p>
            <a:r>
              <a:rPr lang="en-US" sz="1200" b="0" dirty="0">
                <a:solidFill>
                  <a:schemeClr val="tx1"/>
                </a:solidFill>
              </a:rPr>
              <a:t>    "locations": [</a:t>
            </a:r>
          </a:p>
          <a:p>
            <a:r>
              <a:rPr lang="en-US" sz="1200" b="0" dirty="0">
                <a:solidFill>
                  <a:schemeClr val="tx1"/>
                </a:solidFill>
              </a:rPr>
              <a:t>        { </a:t>
            </a:r>
          </a:p>
          <a:p>
            <a:r>
              <a:rPr lang="en-US" sz="1200" b="0" dirty="0">
                <a:solidFill>
                  <a:schemeClr val="tx1"/>
                </a:solidFill>
              </a:rPr>
              <a:t>            "country": "Germany", </a:t>
            </a:r>
          </a:p>
          <a:p>
            <a:r>
              <a:rPr lang="en-US" sz="1200" b="0" dirty="0">
                <a:solidFill>
                  <a:schemeClr val="tx1"/>
                </a:solidFill>
              </a:rPr>
              <a:t>            "city": "Berlin" </a:t>
            </a:r>
          </a:p>
          <a:p>
            <a:r>
              <a:rPr lang="en-US" sz="1200" b="0" dirty="0">
                <a:solidFill>
                  <a:schemeClr val="tx1"/>
                </a:solidFill>
              </a:rPr>
              <a:t>        },</a:t>
            </a:r>
          </a:p>
          <a:p>
            <a:r>
              <a:rPr lang="en-US" sz="1200" b="0" dirty="0">
                <a:solidFill>
                  <a:schemeClr val="tx1"/>
                </a:solidFill>
              </a:rPr>
              <a:t>        { </a:t>
            </a:r>
          </a:p>
          <a:p>
            <a:r>
              <a:rPr lang="en-US" sz="1200" b="0" dirty="0">
                <a:solidFill>
                  <a:schemeClr val="tx1"/>
                </a:solidFill>
              </a:rPr>
              <a:t>            "country": "France", </a:t>
            </a:r>
          </a:p>
          <a:p>
            <a:r>
              <a:rPr lang="en-US" sz="1200" b="0" dirty="0">
                <a:solidFill>
                  <a:schemeClr val="tx1"/>
                </a:solidFill>
              </a:rPr>
              <a:t>            "city": "Paris" </a:t>
            </a:r>
          </a:p>
          <a:p>
            <a:r>
              <a:rPr lang="en-US" sz="1200" b="0" dirty="0">
                <a:solidFill>
                  <a:schemeClr val="tx1"/>
                </a:solidFill>
              </a:rPr>
              <a:t>        }</a:t>
            </a:r>
          </a:p>
          <a:p>
            <a:r>
              <a:rPr lang="en-US" sz="1200" b="0" dirty="0">
                <a:solidFill>
                  <a:schemeClr val="tx1"/>
                </a:solidFill>
              </a:rPr>
              <a:t>    ],</a:t>
            </a:r>
          </a:p>
          <a:p>
            <a:r>
              <a:rPr lang="en-US" sz="1200" b="0" dirty="0">
                <a:solidFill>
                  <a:schemeClr val="tx1"/>
                </a:solidFill>
              </a:rPr>
              <a:t>    "headquarter": "Belgium",</a:t>
            </a:r>
          </a:p>
          <a:p>
            <a:r>
              <a:rPr lang="en-US" sz="1200" b="0" dirty="0">
                <a:solidFill>
                  <a:schemeClr val="tx1"/>
                </a:solidFill>
              </a:rPr>
              <a:t>    "exports": [ </a:t>
            </a:r>
          </a:p>
          <a:p>
            <a:r>
              <a:rPr lang="en-US" sz="1200" b="0" dirty="0">
                <a:solidFill>
                  <a:schemeClr val="tx1"/>
                </a:solidFill>
              </a:rPr>
              <a:t>        { "city": "Moscow" },</a:t>
            </a:r>
          </a:p>
          <a:p>
            <a:r>
              <a:rPr lang="en-US" sz="1200" b="0" dirty="0">
                <a:solidFill>
                  <a:schemeClr val="tx1"/>
                </a:solidFill>
              </a:rPr>
              <a:t>        { "city": "Athens" }</a:t>
            </a:r>
          </a:p>
          <a:p>
            <a:r>
              <a:rPr lang="en-US" sz="1200" b="0" dirty="0">
                <a:solidFill>
                  <a:schemeClr val="tx1"/>
                </a:solidFill>
              </a:rPr>
              <a:t>     ]</a:t>
            </a:r>
          </a:p>
          <a:p>
            <a:r>
              <a:rPr lang="en-US" sz="1200" b="0" dirty="0">
                <a:solidFill>
                  <a:schemeClr val="tx1"/>
                </a:solidFill>
              </a:rPr>
              <a:t>}</a:t>
            </a:r>
          </a:p>
          <a:p>
            <a:endParaRPr lang="en-US" dirty="0"/>
          </a:p>
          <a:p>
            <a:endParaRPr lang="en-US" dirty="0"/>
          </a:p>
          <a:p>
            <a:r>
              <a:rPr lang="en-US" sz="1200" b="0" dirty="0">
                <a:solidFill>
                  <a:schemeClr val="tx1"/>
                </a:solidFill>
              </a:rPr>
              <a:t>{</a:t>
            </a:r>
          </a:p>
          <a:p>
            <a:r>
              <a:rPr lang="en-US" sz="1200" b="0" dirty="0">
                <a:solidFill>
                  <a:schemeClr val="tx1"/>
                </a:solidFill>
              </a:rPr>
              <a:t>    "locations": [</a:t>
            </a:r>
          </a:p>
          <a:p>
            <a:r>
              <a:rPr lang="en-US" sz="1200" b="0" dirty="0">
                <a:solidFill>
                  <a:schemeClr val="tx1"/>
                </a:solidFill>
              </a:rPr>
              <a:t>        { </a:t>
            </a:r>
          </a:p>
          <a:p>
            <a:r>
              <a:rPr lang="en-US" sz="1200" b="0" dirty="0">
                <a:solidFill>
                  <a:schemeClr val="tx1"/>
                </a:solidFill>
              </a:rPr>
              <a:t>            "country": "Germany", </a:t>
            </a:r>
          </a:p>
          <a:p>
            <a:r>
              <a:rPr lang="en-US" sz="1200" b="0" dirty="0">
                <a:solidFill>
                  <a:schemeClr val="tx1"/>
                </a:solidFill>
              </a:rPr>
              <a:t>            "city": "Bonn", </a:t>
            </a:r>
          </a:p>
          <a:p>
            <a:r>
              <a:rPr lang="en-US" sz="1200" b="0" dirty="0">
                <a:solidFill>
                  <a:schemeClr val="tx1"/>
                </a:solidFill>
              </a:rPr>
              <a:t>            "revenue": 200 </a:t>
            </a:r>
          </a:p>
          <a:p>
            <a:r>
              <a:rPr lang="en-US" sz="1200" b="0" dirty="0">
                <a:solidFill>
                  <a:schemeClr val="tx1"/>
                </a:solidFill>
              </a:rPr>
              <a:t>        }</a:t>
            </a:r>
          </a:p>
          <a:p>
            <a:r>
              <a:rPr lang="en-US" sz="1200" b="0" dirty="0">
                <a:solidFill>
                  <a:schemeClr val="tx1"/>
                </a:solidFill>
              </a:rPr>
              <a:t>    ],</a:t>
            </a:r>
          </a:p>
          <a:p>
            <a:r>
              <a:rPr lang="en-US" sz="1200" b="0" dirty="0">
                <a:solidFill>
                  <a:schemeClr val="tx1"/>
                </a:solidFill>
              </a:rPr>
              <a:t>    "headquarter": "Italy",</a:t>
            </a:r>
          </a:p>
          <a:p>
            <a:r>
              <a:rPr lang="en-US" sz="1200" b="0" dirty="0">
                <a:solidFill>
                  <a:schemeClr val="tx1"/>
                </a:solidFill>
              </a:rPr>
              <a:t>    "exports": [ </a:t>
            </a:r>
          </a:p>
          <a:p>
            <a:r>
              <a:rPr lang="en-US" sz="1200" b="0" dirty="0">
                <a:solidFill>
                  <a:schemeClr val="tx1"/>
                </a:solidFill>
              </a:rPr>
              <a:t>        { </a:t>
            </a:r>
          </a:p>
          <a:p>
            <a:r>
              <a:rPr lang="en-US" sz="1200" b="0" dirty="0">
                <a:solidFill>
                  <a:schemeClr val="tx1"/>
                </a:solidFill>
              </a:rPr>
              <a:t>            "city": "Berlin", </a:t>
            </a:r>
          </a:p>
          <a:p>
            <a:r>
              <a:rPr lang="en-US" sz="1200" b="0" dirty="0">
                <a:solidFill>
                  <a:schemeClr val="tx1"/>
                </a:solidFill>
              </a:rPr>
              <a:t>            "dealers": [ </a:t>
            </a:r>
          </a:p>
          <a:p>
            <a:r>
              <a:rPr lang="en-US" sz="1200" b="0" dirty="0">
                <a:solidFill>
                  <a:schemeClr val="tx1"/>
                </a:solidFill>
              </a:rPr>
              <a:t>                { "name": "Hans" } </a:t>
            </a:r>
          </a:p>
          <a:p>
            <a:r>
              <a:rPr lang="en-US" sz="1200" b="0" dirty="0">
                <a:solidFill>
                  <a:schemeClr val="tx1"/>
                </a:solidFill>
              </a:rPr>
              <a:t>            ] </a:t>
            </a:r>
          </a:p>
          <a:p>
            <a:r>
              <a:rPr lang="en-US" sz="1200" b="0" dirty="0">
                <a:solidFill>
                  <a:schemeClr val="tx1"/>
                </a:solidFill>
              </a:rPr>
              <a:t>        },</a:t>
            </a:r>
          </a:p>
          <a:p>
            <a:r>
              <a:rPr lang="en-US" sz="1200" b="0" dirty="0">
                <a:solidFill>
                  <a:schemeClr val="tx1"/>
                </a:solidFill>
              </a:rPr>
              <a:t>        { "city": "Athens" }</a:t>
            </a:r>
          </a:p>
          <a:p>
            <a:r>
              <a:rPr lang="en-US" sz="1200" b="0" dirty="0">
                <a:solidFill>
                  <a:schemeClr val="tx1"/>
                </a:solidFill>
              </a:rPr>
              <a:t>    ]</a:t>
            </a:r>
          </a:p>
          <a:p>
            <a:r>
              <a:rPr lang="en-US" sz="1200" b="0" dirty="0">
                <a:solidFill>
                  <a:schemeClr val="tx1"/>
                </a:solidFill>
              </a:rPr>
              <a:t>}</a:t>
            </a:r>
          </a:p>
          <a:p>
            <a:endParaRPr lang="en-US" dirty="0"/>
          </a:p>
        </p:txBody>
      </p:sp>
      <p:sp>
        <p:nvSpPr>
          <p:cNvPr id="4" name="Slide Number Placeholder 3"/>
          <p:cNvSpPr>
            <a:spLocks noGrp="1"/>
          </p:cNvSpPr>
          <p:nvPr>
            <p:ph type="sldNum" sz="quarter" idx="10"/>
          </p:nvPr>
        </p:nvSpPr>
        <p:spPr/>
        <p:txBody>
          <a:bodyPr/>
          <a:lstStyle/>
          <a:p>
            <a:fld id="{4249A09B-4A39-974B-9594-129A7470D52A}" type="slidenum">
              <a:rPr lang="en-US" smtClean="0"/>
              <a:t>29</a:t>
            </a:fld>
            <a:endParaRPr lang="en-US"/>
          </a:p>
        </p:txBody>
      </p:sp>
    </p:spTree>
    <p:extLst>
      <p:ext uri="{BB962C8B-B14F-4D97-AF65-F5344CB8AC3E}">
        <p14:creationId xmlns:p14="http://schemas.microsoft.com/office/powerpoint/2010/main" val="3787457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1120C9-890A-4013-ADCB-1DF4AE2150B6}" type="datetimeFigureOut">
              <a:rPr lang="en-US" smtClean="0"/>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3BC81-F2B5-4BD2-808C-0E2507328F7C}" type="slidenum">
              <a:rPr lang="en-US" smtClean="0"/>
              <a:t>‹#›</a:t>
            </a:fld>
            <a:endParaRPr lang="en-US"/>
          </a:p>
        </p:txBody>
      </p:sp>
    </p:spTree>
    <p:extLst>
      <p:ext uri="{BB962C8B-B14F-4D97-AF65-F5344CB8AC3E}">
        <p14:creationId xmlns:p14="http://schemas.microsoft.com/office/powerpoint/2010/main" val="229646595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988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57310575"/>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084173"/>
            <a:ext cx="11653523" cy="1161921"/>
          </a:xfrm>
          <a:noFill/>
        </p:spPr>
        <p:txBody>
          <a:bodyPr tIns="91440" bIns="91440" anchor="t" anchorCtr="0">
            <a:spAutoFit/>
          </a:bodyPr>
          <a:lstStyle>
            <a:lvl1pPr algn="l">
              <a:defRPr sz="7056" cap="none" spc="-99"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8678949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469984"/>
            <a:ext cx="12192000" cy="5395249"/>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39" y="1925685"/>
            <a:ext cx="11655839" cy="286232"/>
          </a:xfrm>
          <a:noFill/>
        </p:spPr>
        <p:txBody>
          <a:bodyPr wrap="square" lIns="91440" tIns="45720" rIns="91440" bIns="45720" rtlCol="0">
            <a:spAutoFit/>
          </a:bodyPr>
          <a:lstStyle>
            <a:lvl1pPr marL="0" indent="0">
              <a:buNone/>
              <a:defRPr lang="en-US" sz="1400" b="1"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marL="0" lvl="0" defTabSz="914400"/>
            <a:r>
              <a:rPr lang="en-US" dirty="0"/>
              <a:t>Edit Master text styles</a:t>
            </a:r>
          </a:p>
        </p:txBody>
      </p:sp>
    </p:spTree>
    <p:extLst>
      <p:ext uri="{BB962C8B-B14F-4D97-AF65-F5344CB8AC3E}">
        <p14:creationId xmlns:p14="http://schemas.microsoft.com/office/powerpoint/2010/main" val="31781355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stage_left">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a:extLst>
              <a:ext uri="{FF2B5EF4-FFF2-40B4-BE49-F238E27FC236}">
                <a16:creationId xmlns:a16="http://schemas.microsoft.com/office/drawing/2014/main" id="{5835769B-D947-4F65-8B06-B00FA97D0BD9}"/>
              </a:ext>
            </a:extLst>
          </p:cNvPr>
          <p:cNvSpPr>
            <a:spLocks noGrp="1"/>
          </p:cNvSpPr>
          <p:nvPr>
            <p:ph type="body" sz="quarter" idx="11"/>
          </p:nvPr>
        </p:nvSpPr>
        <p:spPr>
          <a:xfrm>
            <a:off x="269874" y="1584156"/>
            <a:ext cx="5686789" cy="4751330"/>
          </a:xfrm>
        </p:spPr>
        <p:txBody>
          <a:bodyPr/>
          <a:lstStyle>
            <a:lvl1pPr marL="0" indent="0">
              <a:spcBef>
                <a:spcPts val="1200"/>
              </a:spcBef>
              <a:buNone/>
              <a:defRPr lang="en-US" sz="1600" b="1" kern="1200" spc="0" baseline="0"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vl2pPr marL="236538" indent="-236538">
              <a:spcBef>
                <a:spcPts val="800"/>
              </a:spcBef>
              <a:spcAft>
                <a:spcPts val="400"/>
              </a:spcAft>
              <a:buClr>
                <a:schemeClr val="tx2"/>
              </a:buClr>
              <a:defRPr lang="en-US" sz="1600" kern="1200" spc="0"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353843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59505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12175C-3CF6-487A-9684-5B9CA6422935}" type="datetimeFigureOut">
              <a:rPr lang="en-US" smtClean="0"/>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EB9E8-CA3A-4349-8165-A1A8FED2E9F7}" type="slidenum">
              <a:rPr lang="en-US" smtClean="0"/>
              <a:t>‹#›</a:t>
            </a:fld>
            <a:endParaRPr lang="en-US"/>
          </a:p>
        </p:txBody>
      </p:sp>
    </p:spTree>
    <p:extLst>
      <p:ext uri="{BB962C8B-B14F-4D97-AF65-F5344CB8AC3E}">
        <p14:creationId xmlns:p14="http://schemas.microsoft.com/office/powerpoint/2010/main" val="2394173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12118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5/30/2019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8025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5/30/2019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99649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5/30/2019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6880018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1120C9-890A-4013-ADCB-1DF4AE2150B6}" type="datetimeFigureOut">
              <a:rPr lang="en-US" smtClean="0"/>
              <a:t>5/30/2019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C3BC81-F2B5-4BD2-808C-0E2507328F7C}" type="slidenum">
              <a:rPr lang="en-US" smtClean="0"/>
              <a:t>‹#›</a:t>
            </a:fld>
            <a:endParaRPr lang="en-US"/>
          </a:p>
        </p:txBody>
      </p:sp>
    </p:spTree>
    <p:extLst>
      <p:ext uri="{BB962C8B-B14F-4D97-AF65-F5344CB8AC3E}">
        <p14:creationId xmlns:p14="http://schemas.microsoft.com/office/powerpoint/2010/main" val="930040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88263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43777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5/30/2019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42930451"/>
      </p:ext>
    </p:extLst>
  </p:cSld>
  <p:clrMap bg1="lt1" tx1="dk1" bg2="lt2" tx2="dk2" accent1="accent1" accent2="accent2" accent3="accent3" accent4="accent4" accent5="accent5" accent6="accent6" hlink="hlink" folHlink="folHlink"/>
  <p:sldLayoutIdLst>
    <p:sldLayoutId id="2147484408" r:id="rId1"/>
    <p:sldLayoutId id="2147484409" r:id="rId2"/>
    <p:sldLayoutId id="2147484410" r:id="rId3"/>
    <p:sldLayoutId id="2147484411" r:id="rId4"/>
    <p:sldLayoutId id="2147484412" r:id="rId5"/>
    <p:sldLayoutId id="2147484413" r:id="rId6"/>
    <p:sldLayoutId id="2147484414" r:id="rId7"/>
    <p:sldLayoutId id="2147484415" r:id="rId8"/>
    <p:sldLayoutId id="2147484416" r:id="rId9"/>
    <p:sldLayoutId id="2147484417" r:id="rId10"/>
    <p:sldLayoutId id="2147484418" r:id="rId11"/>
    <p:sldLayoutId id="2147484421" r:id="rId12"/>
    <p:sldLayoutId id="2147484422" r:id="rId13"/>
    <p:sldLayoutId id="2147484427" r:id="rId14"/>
    <p:sldLayoutId id="2147484430"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sv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15.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E798FD9-AEFE-43CA-BA83-2E99A4F26D0A}"/>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773968" y="4574385"/>
            <a:ext cx="2418032" cy="2207768"/>
          </a:xfrm>
          <a:prstGeom prst="rect">
            <a:avLst/>
          </a:prstGeom>
        </p:spPr>
      </p:pic>
      <p:sp>
        <p:nvSpPr>
          <p:cNvPr id="2" name="Title 1">
            <a:extLst>
              <a:ext uri="{FF2B5EF4-FFF2-40B4-BE49-F238E27FC236}">
                <a16:creationId xmlns:a16="http://schemas.microsoft.com/office/drawing/2014/main" id="{F02B40F5-B965-4082-867D-03EE21226A29}"/>
              </a:ext>
            </a:extLst>
          </p:cNvPr>
          <p:cNvSpPr>
            <a:spLocks noGrp="1"/>
          </p:cNvSpPr>
          <p:nvPr>
            <p:ph type="title"/>
          </p:nvPr>
        </p:nvSpPr>
        <p:spPr>
          <a:xfrm>
            <a:off x="269240" y="2084173"/>
            <a:ext cx="11653523" cy="1181862"/>
          </a:xfrm>
        </p:spPr>
        <p:txBody>
          <a:bodyPr/>
          <a:lstStyle/>
          <a:p>
            <a:r>
              <a:rPr lang="en-US" sz="7200" spc="0" dirty="0">
                <a:ln>
                  <a:noFill/>
                </a:ln>
                <a:solidFill>
                  <a:prstClr val="white"/>
                </a:solidFill>
                <a:latin typeface="Arial" panose="020B0604020202020204" pitchFamily="34" charset="0"/>
              </a:rPr>
              <a:t>Data Modeling</a:t>
            </a:r>
            <a:endParaRPr lang="en-US" dirty="0"/>
          </a:p>
        </p:txBody>
      </p:sp>
    </p:spTree>
    <p:extLst>
      <p:ext uri="{BB962C8B-B14F-4D97-AF65-F5344CB8AC3E}">
        <p14:creationId xmlns:p14="http://schemas.microsoft.com/office/powerpoint/2010/main" val="363663680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EE8815B-72F7-4D72-ACAB-CA8908F53257}"/>
              </a:ext>
            </a:extLst>
          </p:cNvPr>
          <p:cNvSpPr txBox="1">
            <a:spLocks/>
          </p:cNvSpPr>
          <p:nvPr/>
        </p:nvSpPr>
        <p:spPr>
          <a:xfrm>
            <a:off x="156932" y="-5934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rial" panose="020B0604020202020204" pitchFamily="34" charset="0"/>
                <a:cs typeface="Arial" panose="020B0604020202020204" pitchFamily="34" charset="0"/>
              </a:rPr>
              <a:t>When To Embed #2</a:t>
            </a:r>
          </a:p>
        </p:txBody>
      </p:sp>
      <p:sp>
        <p:nvSpPr>
          <p:cNvPr id="6" name="Text Placeholder 2">
            <a:extLst>
              <a:ext uri="{FF2B5EF4-FFF2-40B4-BE49-F238E27FC236}">
                <a16:creationId xmlns:a16="http://schemas.microsoft.com/office/drawing/2014/main" id="{9F4C52E9-770F-4FDE-A066-FC2AC1BA2ED6}"/>
              </a:ext>
            </a:extLst>
          </p:cNvPr>
          <p:cNvSpPr txBox="1">
            <a:spLocks/>
          </p:cNvSpPr>
          <p:nvPr/>
        </p:nvSpPr>
        <p:spPr>
          <a:xfrm>
            <a:off x="584200" y="1435497"/>
            <a:ext cx="11018520" cy="15388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Arial" panose="020B0604020202020204" pitchFamily="34" charset="0"/>
                <a:cs typeface="Arial" panose="020B0604020202020204" pitchFamily="34" charset="0"/>
              </a:rPr>
              <a:t>Child data is dependent/intrinsic to a parent </a:t>
            </a:r>
          </a:p>
          <a:p>
            <a:pPr marL="228594" lvl="1"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228594" lvl="1" indent="0">
              <a:buFont typeface="Arial" panose="020B0604020202020204" pitchFamily="34" charset="0"/>
              <a:buNone/>
            </a:pPr>
            <a:endParaRPr lang="en-US" dirty="0"/>
          </a:p>
          <a:p>
            <a:pPr marL="228594" lvl="1" indent="0">
              <a:buFont typeface="Arial" panose="020B0604020202020204" pitchFamily="34" charset="0"/>
              <a:buNone/>
            </a:pPr>
            <a:endParaRPr lang="en-US" dirty="0"/>
          </a:p>
        </p:txBody>
      </p:sp>
      <p:sp>
        <p:nvSpPr>
          <p:cNvPr id="8" name="Rectangle 7">
            <a:extLst>
              <a:ext uri="{FF2B5EF4-FFF2-40B4-BE49-F238E27FC236}">
                <a16:creationId xmlns:a16="http://schemas.microsoft.com/office/drawing/2014/main" id="{FFD3A1F0-DFD3-455F-85E2-FBB28696B4EA}"/>
              </a:ext>
            </a:extLst>
          </p:cNvPr>
          <p:cNvSpPr/>
          <p:nvPr/>
        </p:nvSpPr>
        <p:spPr>
          <a:xfrm>
            <a:off x="477497" y="2175461"/>
            <a:ext cx="10195035" cy="3416320"/>
          </a:xfrm>
          <a:prstGeom prst="rect">
            <a:avLst/>
          </a:prstGeom>
        </p:spPr>
        <p:txBody>
          <a:bodyPr wrap="square">
            <a:spAutoFit/>
          </a:bodyPr>
          <a:lstStyle/>
          <a:p>
            <a:pPr defTabSz="1219170"/>
            <a:r>
              <a:rPr lang="en-US" sz="2400" dirty="0">
                <a:solidFill>
                  <a:srgbClr val="000000"/>
                </a:solidFill>
                <a:latin typeface="Arial" panose="020B0604020202020204" pitchFamily="34" charset="0"/>
              </a:rPr>
              <a:t>{</a:t>
            </a:r>
          </a:p>
          <a:p>
            <a:pPr marL="609585" lvl="1" defTabSz="1219170"/>
            <a:r>
              <a:rPr lang="en-US" sz="2400" dirty="0">
                <a:solidFill>
                  <a:srgbClr val="000000"/>
                </a:solidFill>
                <a:latin typeface="Arial" panose="020B0604020202020204" pitchFamily="34" charset="0"/>
              </a:rPr>
              <a:t>"id": "Order1", </a:t>
            </a:r>
          </a:p>
          <a:p>
            <a:pPr marL="609585" lvl="1" defTabSz="1219170"/>
            <a:r>
              <a:rPr lang="en-US" sz="2400" dirty="0">
                <a:solidFill>
                  <a:srgbClr val="000000"/>
                </a:solidFill>
                <a:latin typeface="Arial" panose="020B0604020202020204" pitchFamily="34" charset="0"/>
              </a:rPr>
              <a:t>"customer": "Customer1",</a:t>
            </a:r>
          </a:p>
          <a:p>
            <a:pPr marL="609585" lvl="1" defTabSz="1219170"/>
            <a:r>
              <a:rPr lang="en-US" sz="2400" dirty="0">
                <a:solidFill>
                  <a:srgbClr val="000000"/>
                </a:solidFill>
                <a:latin typeface="Arial" panose="020B0604020202020204" pitchFamily="34" charset="0"/>
              </a:rPr>
              <a:t>"</a:t>
            </a:r>
            <a:r>
              <a:rPr lang="en-US" sz="2400" dirty="0" err="1">
                <a:solidFill>
                  <a:srgbClr val="000000"/>
                </a:solidFill>
                <a:latin typeface="Arial" panose="020B0604020202020204" pitchFamily="34" charset="0"/>
              </a:rPr>
              <a:t>orderDate</a:t>
            </a:r>
            <a:r>
              <a:rPr lang="en-US" sz="2400" dirty="0">
                <a:solidFill>
                  <a:srgbClr val="000000"/>
                </a:solidFill>
                <a:latin typeface="Arial" panose="020B0604020202020204" pitchFamily="34" charset="0"/>
              </a:rPr>
              <a:t>": "2018-09-26",</a:t>
            </a:r>
          </a:p>
          <a:p>
            <a:pPr marL="609585" lvl="1" defTabSz="1219170"/>
            <a:r>
              <a:rPr lang="en-US" sz="2400" dirty="0">
                <a:solidFill>
                  <a:srgbClr val="000000"/>
                </a:solidFill>
                <a:highlight>
                  <a:srgbClr val="FFFF00"/>
                </a:highlight>
                <a:latin typeface="Arial" panose="020B0604020202020204" pitchFamily="34" charset="0"/>
              </a:rPr>
              <a:t>"</a:t>
            </a:r>
            <a:r>
              <a:rPr lang="en-US" sz="2400" dirty="0" err="1">
                <a:solidFill>
                  <a:srgbClr val="000000"/>
                </a:solidFill>
                <a:highlight>
                  <a:srgbClr val="FFFF00"/>
                </a:highlight>
                <a:latin typeface="Arial" panose="020B0604020202020204" pitchFamily="34" charset="0"/>
              </a:rPr>
              <a:t>itemsOrdered</a:t>
            </a:r>
            <a:r>
              <a:rPr lang="en-US" sz="2400" dirty="0">
                <a:solidFill>
                  <a:srgbClr val="000000"/>
                </a:solidFill>
                <a:highlight>
                  <a:srgbClr val="FFFF00"/>
                </a:highlight>
                <a:latin typeface="Arial" panose="020B0604020202020204" pitchFamily="34" charset="0"/>
              </a:rPr>
              <a:t>": [</a:t>
            </a:r>
          </a:p>
          <a:p>
            <a:pPr marL="1219170" lvl="2" defTabSz="1219170"/>
            <a:r>
              <a:rPr lang="en-US" sz="2400" dirty="0">
                <a:solidFill>
                  <a:srgbClr val="000000"/>
                </a:solidFill>
                <a:latin typeface="Arial" panose="020B0604020202020204" pitchFamily="34" charset="0"/>
              </a:rPr>
              <a:t>{"ID": 1, "</a:t>
            </a:r>
            <a:r>
              <a:rPr lang="en-US" sz="2400" dirty="0" err="1">
                <a:solidFill>
                  <a:srgbClr val="000000"/>
                </a:solidFill>
                <a:latin typeface="Arial" panose="020B0604020202020204" pitchFamily="34" charset="0"/>
              </a:rPr>
              <a:t>ItemName</a:t>
            </a:r>
            <a:r>
              <a:rPr lang="en-US" sz="2400" dirty="0">
                <a:solidFill>
                  <a:srgbClr val="000000"/>
                </a:solidFill>
                <a:latin typeface="Arial" panose="020B0604020202020204" pitchFamily="34" charset="0"/>
              </a:rPr>
              <a:t>": "hamburger", "Price":9.50, "Qty": 1}</a:t>
            </a:r>
          </a:p>
          <a:p>
            <a:pPr marL="1219170" lvl="2" defTabSz="1219170"/>
            <a:r>
              <a:rPr lang="en-US" sz="2400" dirty="0">
                <a:solidFill>
                  <a:srgbClr val="000000"/>
                </a:solidFill>
                <a:latin typeface="Arial" panose="020B0604020202020204" pitchFamily="34" charset="0"/>
              </a:rPr>
              <a:t>{"ID": 2, "</a:t>
            </a:r>
            <a:r>
              <a:rPr lang="en-US" sz="2400" dirty="0" err="1">
                <a:solidFill>
                  <a:srgbClr val="000000"/>
                </a:solidFill>
                <a:latin typeface="Arial" panose="020B0604020202020204" pitchFamily="34" charset="0"/>
              </a:rPr>
              <a:t>ItemName</a:t>
            </a:r>
            <a:r>
              <a:rPr lang="en-US" sz="2400" dirty="0">
                <a:solidFill>
                  <a:srgbClr val="000000"/>
                </a:solidFill>
                <a:latin typeface="Arial" panose="020B0604020202020204" pitchFamily="34" charset="0"/>
              </a:rPr>
              <a:t>": "cheeseburger", "Price":9.50, "Qty": 499}</a:t>
            </a:r>
          </a:p>
          <a:p>
            <a:pPr marL="609585" lvl="1" defTabSz="1219170"/>
            <a:r>
              <a:rPr lang="en-US" sz="2400" dirty="0">
                <a:solidFill>
                  <a:srgbClr val="000000"/>
                </a:solidFill>
                <a:latin typeface="Arial" panose="020B0604020202020204" pitchFamily="34" charset="0"/>
              </a:rPr>
              <a:t>]</a:t>
            </a:r>
          </a:p>
          <a:p>
            <a:pPr defTabSz="1219170"/>
            <a:r>
              <a:rPr lang="en-US" sz="2400" dirty="0">
                <a:solidFill>
                  <a:srgbClr val="000000"/>
                </a:solidFill>
                <a:latin typeface="Arial" panose="020B0604020202020204" pitchFamily="34" charset="0"/>
              </a:rPr>
              <a:t>}</a:t>
            </a:r>
          </a:p>
        </p:txBody>
      </p:sp>
      <p:sp>
        <p:nvSpPr>
          <p:cNvPr id="9" name="TextBox 8">
            <a:extLst>
              <a:ext uri="{FF2B5EF4-FFF2-40B4-BE49-F238E27FC236}">
                <a16:creationId xmlns:a16="http://schemas.microsoft.com/office/drawing/2014/main" id="{C462B772-0700-424A-A858-5C2E560883CA}"/>
              </a:ext>
            </a:extLst>
          </p:cNvPr>
          <p:cNvSpPr txBox="1"/>
          <p:nvPr/>
        </p:nvSpPr>
        <p:spPr>
          <a:xfrm>
            <a:off x="584200" y="5925362"/>
            <a:ext cx="7634891" cy="615553"/>
          </a:xfrm>
          <a:prstGeom prst="rect">
            <a:avLst/>
          </a:prstGeom>
          <a:noFill/>
        </p:spPr>
        <p:txBody>
          <a:bodyPr wrap="square" lIns="0" tIns="0" rIns="0" bIns="0" rtlCol="0">
            <a:spAutoFit/>
          </a:bodyPr>
          <a:lstStyle/>
          <a:p>
            <a:pPr defTabSz="1219170"/>
            <a:endParaRPr lang="en-US" sz="2000" dirty="0">
              <a:gradFill>
                <a:gsLst>
                  <a:gs pos="2917">
                    <a:srgbClr val="000000"/>
                  </a:gs>
                  <a:gs pos="30000">
                    <a:srgbClr val="000000"/>
                  </a:gs>
                </a:gsLst>
                <a:lin ang="5400000" scaled="0"/>
              </a:gradFill>
              <a:latin typeface="Arial" panose="020B0604020202020204" pitchFamily="34" charset="0"/>
            </a:endParaRPr>
          </a:p>
          <a:p>
            <a:pPr defTabSz="1219170"/>
            <a:r>
              <a:rPr lang="en-US" sz="2000" dirty="0">
                <a:gradFill>
                  <a:gsLst>
                    <a:gs pos="2917">
                      <a:srgbClr val="000000"/>
                    </a:gs>
                    <a:gs pos="30000">
                      <a:srgbClr val="000000"/>
                    </a:gs>
                  </a:gsLst>
                  <a:lin ang="5400000" scaled="0"/>
                </a:gradFill>
                <a:latin typeface="Arial" panose="020B0604020202020204" pitchFamily="34" charset="0"/>
              </a:rPr>
              <a:t>Items Ordered depends on Order</a:t>
            </a:r>
          </a:p>
        </p:txBody>
      </p:sp>
    </p:spTree>
    <p:extLst>
      <p:ext uri="{BB962C8B-B14F-4D97-AF65-F5344CB8AC3E}">
        <p14:creationId xmlns:p14="http://schemas.microsoft.com/office/powerpoint/2010/main" val="391733675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F3E1A1F-7FDC-4848-A8D1-FCBE5BDD2DBF}"/>
              </a:ext>
            </a:extLst>
          </p:cNvPr>
          <p:cNvSpPr txBox="1">
            <a:spLocks/>
          </p:cNvSpPr>
          <p:nvPr/>
        </p:nvSpPr>
        <p:spPr>
          <a:xfrm>
            <a:off x="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Arial" panose="020B0604020202020204" pitchFamily="34" charset="0"/>
                <a:cs typeface="Arial" panose="020B0604020202020204" pitchFamily="34" charset="0"/>
              </a:rPr>
              <a:t>When To Embed #3</a:t>
            </a:r>
          </a:p>
        </p:txBody>
      </p:sp>
      <p:sp>
        <p:nvSpPr>
          <p:cNvPr id="6" name="Text Placeholder 2">
            <a:extLst>
              <a:ext uri="{FF2B5EF4-FFF2-40B4-BE49-F238E27FC236}">
                <a16:creationId xmlns:a16="http://schemas.microsoft.com/office/drawing/2014/main" id="{CFAE75E1-7FC0-4F76-B2C3-7ED660B6F7CF}"/>
              </a:ext>
            </a:extLst>
          </p:cNvPr>
          <p:cNvSpPr txBox="1">
            <a:spLocks/>
          </p:cNvSpPr>
          <p:nvPr/>
        </p:nvSpPr>
        <p:spPr>
          <a:xfrm>
            <a:off x="584200" y="1435497"/>
            <a:ext cx="11018520" cy="15388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1:1 relationship</a:t>
            </a:r>
          </a:p>
          <a:p>
            <a:pPr marL="228594" lvl="1" indent="0">
              <a:buFont typeface="Arial" panose="020B0604020202020204" pitchFamily="34" charset="0"/>
              <a:buNone/>
            </a:pPr>
            <a:endParaRPr lang="en-US" dirty="0"/>
          </a:p>
          <a:p>
            <a:pPr marL="228594" lvl="1" indent="0">
              <a:buFont typeface="Arial" panose="020B0604020202020204" pitchFamily="34" charset="0"/>
              <a:buNone/>
            </a:pPr>
            <a:endParaRPr lang="en-US" dirty="0"/>
          </a:p>
          <a:p>
            <a:pPr marL="228594" lvl="1" indent="0">
              <a:buFont typeface="Arial" panose="020B0604020202020204" pitchFamily="34" charset="0"/>
              <a:buNone/>
            </a:pPr>
            <a:endParaRPr lang="en-US" dirty="0"/>
          </a:p>
        </p:txBody>
      </p:sp>
      <p:sp>
        <p:nvSpPr>
          <p:cNvPr id="8" name="Rectangle 7">
            <a:extLst>
              <a:ext uri="{FF2B5EF4-FFF2-40B4-BE49-F238E27FC236}">
                <a16:creationId xmlns:a16="http://schemas.microsoft.com/office/drawing/2014/main" id="{00F69257-E7B0-42EC-AA0F-A11ECE56A39D}"/>
              </a:ext>
            </a:extLst>
          </p:cNvPr>
          <p:cNvSpPr/>
          <p:nvPr/>
        </p:nvSpPr>
        <p:spPr>
          <a:xfrm>
            <a:off x="584200" y="2024770"/>
            <a:ext cx="8559800" cy="3702873"/>
          </a:xfrm>
          <a:prstGeom prst="rect">
            <a:avLst/>
          </a:prstGeom>
        </p:spPr>
        <p:txBody>
          <a:bodyPr wrap="square">
            <a:spAutoFit/>
          </a:bodyPr>
          <a:lstStyle/>
          <a:p>
            <a:pPr defTabSz="1219170"/>
            <a:r>
              <a:rPr lang="en-US" sz="2133" dirty="0">
                <a:solidFill>
                  <a:srgbClr val="000000"/>
                </a:solidFill>
                <a:latin typeface="Arial" panose="020B0604020202020204" pitchFamily="34" charset="0"/>
              </a:rPr>
              <a:t>{</a:t>
            </a:r>
          </a:p>
          <a:p>
            <a:pPr marL="609585" lvl="1" defTabSz="1219170"/>
            <a:r>
              <a:rPr lang="en-US" sz="2133" dirty="0">
                <a:solidFill>
                  <a:srgbClr val="000000"/>
                </a:solidFill>
                <a:latin typeface="Arial" panose="020B0604020202020204" pitchFamily="34" charset="0"/>
              </a:rPr>
              <a:t>"id": "1",</a:t>
            </a:r>
          </a:p>
          <a:p>
            <a:pPr marL="609585" lvl="1" defTabSz="1219170"/>
            <a:r>
              <a:rPr lang="en-US" sz="2133" dirty="0">
                <a:solidFill>
                  <a:srgbClr val="000000"/>
                </a:solidFill>
                <a:latin typeface="Arial" panose="020B0604020202020204" pitchFamily="34" charset="0"/>
              </a:rPr>
              <a:t>"name": "Alice",</a:t>
            </a:r>
          </a:p>
          <a:p>
            <a:pPr marL="609585" lvl="1" defTabSz="1219170"/>
            <a:r>
              <a:rPr lang="en-US" sz="2133" dirty="0">
                <a:solidFill>
                  <a:srgbClr val="000000"/>
                </a:solidFill>
                <a:latin typeface="Arial" panose="020B0604020202020204" pitchFamily="34" charset="0"/>
              </a:rPr>
              <a:t>"</a:t>
            </a:r>
            <a:r>
              <a:rPr lang="en-US" sz="2133" dirty="0">
                <a:solidFill>
                  <a:srgbClr val="000000"/>
                </a:solidFill>
                <a:highlight>
                  <a:srgbClr val="FFFF00"/>
                </a:highlight>
                <a:latin typeface="Arial" panose="020B0604020202020204" pitchFamily="34" charset="0"/>
              </a:rPr>
              <a:t>email</a:t>
            </a:r>
            <a:r>
              <a:rPr lang="en-US" sz="2133" dirty="0">
                <a:solidFill>
                  <a:srgbClr val="000000"/>
                </a:solidFill>
                <a:latin typeface="Arial" panose="020B0604020202020204" pitchFamily="34" charset="0"/>
              </a:rPr>
              <a:t>": "alice@contoso.com",</a:t>
            </a:r>
          </a:p>
          <a:p>
            <a:pPr marL="609585" lvl="1" defTabSz="1219170"/>
            <a:r>
              <a:rPr lang="en-US" sz="2133" dirty="0">
                <a:solidFill>
                  <a:srgbClr val="000000"/>
                </a:solidFill>
                <a:latin typeface="Arial" panose="020B0604020202020204" pitchFamily="34" charset="0"/>
              </a:rPr>
              <a:t>“</a:t>
            </a:r>
            <a:r>
              <a:rPr lang="en-US" sz="2133" dirty="0">
                <a:solidFill>
                  <a:srgbClr val="000000"/>
                </a:solidFill>
                <a:highlight>
                  <a:srgbClr val="FFFF00"/>
                </a:highlight>
                <a:latin typeface="Arial" panose="020B0604020202020204" pitchFamily="34" charset="0"/>
              </a:rPr>
              <a:t>phone</a:t>
            </a:r>
            <a:r>
              <a:rPr lang="en-US" sz="2133" dirty="0">
                <a:solidFill>
                  <a:srgbClr val="000000"/>
                </a:solidFill>
                <a:latin typeface="Arial" panose="020B0604020202020204" pitchFamily="34" charset="0"/>
              </a:rPr>
              <a:t>": “555-5555"</a:t>
            </a:r>
          </a:p>
          <a:p>
            <a:pPr marL="609585" lvl="1" defTabSz="1219170"/>
            <a:r>
              <a:rPr lang="en-US" sz="2133" dirty="0">
                <a:solidFill>
                  <a:srgbClr val="000000"/>
                </a:solidFill>
                <a:latin typeface="Arial" panose="020B0604020202020204" pitchFamily="34" charset="0"/>
              </a:rPr>
              <a:t>“</a:t>
            </a:r>
            <a:r>
              <a:rPr lang="en-US" sz="2133" dirty="0" err="1">
                <a:solidFill>
                  <a:srgbClr val="000000"/>
                </a:solidFill>
                <a:highlight>
                  <a:srgbClr val="FFFF00"/>
                </a:highlight>
                <a:latin typeface="Arial" panose="020B0604020202020204" pitchFamily="34" charset="0"/>
              </a:rPr>
              <a:t>loyaltyNumber</a:t>
            </a:r>
            <a:r>
              <a:rPr lang="en-US" sz="2133" dirty="0">
                <a:solidFill>
                  <a:srgbClr val="000000"/>
                </a:solidFill>
                <a:latin typeface="Arial" panose="020B0604020202020204" pitchFamily="34" charset="0"/>
              </a:rPr>
              <a:t>": 13838359,</a:t>
            </a:r>
          </a:p>
          <a:p>
            <a:pPr marL="609585" lvl="1" defTabSz="1219170"/>
            <a:r>
              <a:rPr lang="en-US" sz="2133" dirty="0">
                <a:solidFill>
                  <a:srgbClr val="000000"/>
                </a:solidFill>
                <a:latin typeface="Arial" panose="020B0604020202020204" pitchFamily="34" charset="0"/>
              </a:rPr>
              <a:t>"addresses": [</a:t>
            </a:r>
          </a:p>
          <a:p>
            <a:pPr marL="1219170" lvl="2" defTabSz="1219170"/>
            <a:r>
              <a:rPr lang="en-US" sz="2133" dirty="0">
                <a:solidFill>
                  <a:srgbClr val="000000"/>
                </a:solidFill>
                <a:latin typeface="Arial" panose="020B0604020202020204" pitchFamily="34" charset="0"/>
              </a:rPr>
              <a:t>{"street": "1 Contoso Way", "city": "Seattle"},</a:t>
            </a:r>
          </a:p>
          <a:p>
            <a:pPr marL="1219170" lvl="2" defTabSz="1219170"/>
            <a:r>
              <a:rPr lang="en-US" sz="2133" dirty="0">
                <a:solidFill>
                  <a:srgbClr val="000000"/>
                </a:solidFill>
                <a:latin typeface="Arial" panose="020B0604020202020204" pitchFamily="34" charset="0"/>
              </a:rPr>
              <a:t>{"street": "15 </a:t>
            </a:r>
            <a:r>
              <a:rPr lang="en-US" sz="2133" dirty="0" err="1">
                <a:solidFill>
                  <a:srgbClr val="000000"/>
                </a:solidFill>
                <a:latin typeface="Arial" panose="020B0604020202020204" pitchFamily="34" charset="0"/>
              </a:rPr>
              <a:t>Fabrikam</a:t>
            </a:r>
            <a:r>
              <a:rPr lang="en-US" sz="2133" dirty="0">
                <a:solidFill>
                  <a:srgbClr val="000000"/>
                </a:solidFill>
                <a:latin typeface="Arial" panose="020B0604020202020204" pitchFamily="34" charset="0"/>
              </a:rPr>
              <a:t> Lane", "city": "Orlando"}</a:t>
            </a:r>
          </a:p>
          <a:p>
            <a:pPr marL="609585" lvl="1" defTabSz="1219170"/>
            <a:r>
              <a:rPr lang="en-US" sz="2133" dirty="0">
                <a:solidFill>
                  <a:srgbClr val="000000"/>
                </a:solidFill>
                <a:latin typeface="Arial" panose="020B0604020202020204" pitchFamily="34" charset="0"/>
              </a:rPr>
              <a:t>]</a:t>
            </a:r>
          </a:p>
          <a:p>
            <a:pPr defTabSz="1219170"/>
            <a:r>
              <a:rPr lang="en-US" sz="2133" dirty="0">
                <a:solidFill>
                  <a:srgbClr val="000000"/>
                </a:solidFill>
                <a:latin typeface="Arial" panose="020B0604020202020204" pitchFamily="34" charset="0"/>
              </a:rPr>
              <a:t>}</a:t>
            </a:r>
          </a:p>
        </p:txBody>
      </p:sp>
      <p:sp>
        <p:nvSpPr>
          <p:cNvPr id="9" name="TextBox 8">
            <a:extLst>
              <a:ext uri="{FF2B5EF4-FFF2-40B4-BE49-F238E27FC236}">
                <a16:creationId xmlns:a16="http://schemas.microsoft.com/office/drawing/2014/main" id="{E38BC472-854E-4733-B727-CB3EA125C5C7}"/>
              </a:ext>
            </a:extLst>
          </p:cNvPr>
          <p:cNvSpPr txBox="1"/>
          <p:nvPr/>
        </p:nvSpPr>
        <p:spPr>
          <a:xfrm>
            <a:off x="584200" y="5701512"/>
            <a:ext cx="9514840" cy="923330"/>
          </a:xfrm>
          <a:prstGeom prst="rect">
            <a:avLst/>
          </a:prstGeom>
          <a:noFill/>
        </p:spPr>
        <p:txBody>
          <a:bodyPr wrap="square" lIns="0" tIns="0" rIns="0" bIns="0" rtlCol="0">
            <a:spAutoFit/>
          </a:bodyPr>
          <a:lstStyle/>
          <a:p>
            <a:pPr defTabSz="1219170"/>
            <a:endParaRPr lang="en-US" sz="2000" dirty="0">
              <a:gradFill>
                <a:gsLst>
                  <a:gs pos="2917">
                    <a:srgbClr val="000000"/>
                  </a:gs>
                  <a:gs pos="30000">
                    <a:srgbClr val="000000"/>
                  </a:gs>
                </a:gsLst>
                <a:lin ang="5400000" scaled="0"/>
              </a:gradFill>
              <a:latin typeface="Arial" panose="020B0604020202020204" pitchFamily="34" charset="0"/>
            </a:endParaRPr>
          </a:p>
          <a:p>
            <a:pPr defTabSz="1219170"/>
            <a:endParaRPr lang="en-US" sz="2000" dirty="0">
              <a:gradFill>
                <a:gsLst>
                  <a:gs pos="2917">
                    <a:srgbClr val="000000"/>
                  </a:gs>
                  <a:gs pos="30000">
                    <a:srgbClr val="000000"/>
                  </a:gs>
                </a:gsLst>
                <a:lin ang="5400000" scaled="0"/>
              </a:gradFill>
              <a:latin typeface="Arial" panose="020B0604020202020204" pitchFamily="34" charset="0"/>
            </a:endParaRPr>
          </a:p>
          <a:p>
            <a:pPr defTabSz="1219170"/>
            <a:r>
              <a:rPr lang="en-US" sz="2000" dirty="0">
                <a:gradFill>
                  <a:gsLst>
                    <a:gs pos="2917">
                      <a:srgbClr val="000000"/>
                    </a:gs>
                    <a:gs pos="30000">
                      <a:srgbClr val="000000"/>
                    </a:gs>
                  </a:gsLst>
                  <a:lin ang="5400000" scaled="0"/>
                </a:gradFill>
                <a:latin typeface="Arial" panose="020B0604020202020204" pitchFamily="34" charset="0"/>
              </a:rPr>
              <a:t>All customers have email, phone, loyalty number for 1:1 relationship</a:t>
            </a:r>
          </a:p>
        </p:txBody>
      </p:sp>
    </p:spTree>
    <p:extLst>
      <p:ext uri="{BB962C8B-B14F-4D97-AF65-F5344CB8AC3E}">
        <p14:creationId xmlns:p14="http://schemas.microsoft.com/office/powerpoint/2010/main" val="262818351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13CAB9-F960-46D3-9E64-F2353C7EB799}"/>
              </a:ext>
            </a:extLst>
          </p:cNvPr>
          <p:cNvSpPr txBox="1">
            <a:spLocks/>
          </p:cNvSpPr>
          <p:nvPr/>
        </p:nvSpPr>
        <p:spPr>
          <a:xfrm>
            <a:off x="-1"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Arial" panose="020B0604020202020204" pitchFamily="34" charset="0"/>
                <a:cs typeface="Arial" panose="020B0604020202020204" pitchFamily="34" charset="0"/>
              </a:rPr>
              <a:t>When To Embed #4, #5</a:t>
            </a:r>
          </a:p>
        </p:txBody>
      </p:sp>
      <p:sp>
        <p:nvSpPr>
          <p:cNvPr id="6" name="Text Placeholder 2">
            <a:extLst>
              <a:ext uri="{FF2B5EF4-FFF2-40B4-BE49-F238E27FC236}">
                <a16:creationId xmlns:a16="http://schemas.microsoft.com/office/drawing/2014/main" id="{1A44A73D-737B-4F9F-8192-8DAB27B552AE}"/>
              </a:ext>
            </a:extLst>
          </p:cNvPr>
          <p:cNvSpPr txBox="1">
            <a:spLocks/>
          </p:cNvSpPr>
          <p:nvPr/>
        </p:nvSpPr>
        <p:spPr>
          <a:xfrm>
            <a:off x="-1" y="1247257"/>
            <a:ext cx="12112689" cy="25730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Arial" panose="020B0604020202020204" pitchFamily="34" charset="0"/>
                <a:cs typeface="Arial" panose="020B0604020202020204" pitchFamily="34" charset="0"/>
              </a:rPr>
              <a:t>Similar rate of updates – does the data change at the same (slower)           pace? -&gt; Minimize writes</a:t>
            </a:r>
          </a:p>
          <a:p>
            <a:pPr marL="0" indent="0">
              <a:buNone/>
            </a:pPr>
            <a:r>
              <a:rPr lang="en-US" dirty="0">
                <a:latin typeface="Arial" panose="020B0604020202020204" pitchFamily="34" charset="0"/>
                <a:cs typeface="Arial" panose="020B0604020202020204" pitchFamily="34" charset="0"/>
              </a:rPr>
              <a:t>1:few relationships</a:t>
            </a:r>
          </a:p>
          <a:p>
            <a:endParaRPr lang="en-US" dirty="0"/>
          </a:p>
          <a:p>
            <a:pPr marL="228594" lvl="1" indent="0">
              <a:buFont typeface="Arial" panose="020B0604020202020204" pitchFamily="34" charset="0"/>
              <a:buNone/>
            </a:pPr>
            <a:endParaRPr lang="en-US" dirty="0"/>
          </a:p>
          <a:p>
            <a:pPr marL="228594" lvl="1" indent="0">
              <a:buFont typeface="Arial" panose="020B0604020202020204" pitchFamily="34" charset="0"/>
              <a:buNone/>
            </a:pPr>
            <a:endParaRPr lang="en-US" dirty="0"/>
          </a:p>
          <a:p>
            <a:pPr marL="228594" lvl="1" indent="0">
              <a:buFont typeface="Arial" panose="020B0604020202020204" pitchFamily="34" charset="0"/>
              <a:buNone/>
            </a:pPr>
            <a:endParaRPr lang="en-US" dirty="0"/>
          </a:p>
        </p:txBody>
      </p:sp>
      <p:sp>
        <p:nvSpPr>
          <p:cNvPr id="8" name="Rectangle 7">
            <a:extLst>
              <a:ext uri="{FF2B5EF4-FFF2-40B4-BE49-F238E27FC236}">
                <a16:creationId xmlns:a16="http://schemas.microsoft.com/office/drawing/2014/main" id="{B95BB18C-26DD-4DC2-9F80-95062AA2208F}"/>
              </a:ext>
            </a:extLst>
          </p:cNvPr>
          <p:cNvSpPr/>
          <p:nvPr/>
        </p:nvSpPr>
        <p:spPr>
          <a:xfrm>
            <a:off x="525361" y="3213421"/>
            <a:ext cx="8559800" cy="3232231"/>
          </a:xfrm>
          <a:prstGeom prst="rect">
            <a:avLst/>
          </a:prstGeom>
        </p:spPr>
        <p:txBody>
          <a:bodyPr wrap="square">
            <a:spAutoFit/>
          </a:bodyPr>
          <a:lstStyle/>
          <a:p>
            <a:pPr defTabSz="1219170"/>
            <a:r>
              <a:rPr lang="en-US" sz="2267" dirty="0">
                <a:solidFill>
                  <a:srgbClr val="000000"/>
                </a:solidFill>
                <a:latin typeface="Arial" panose="020B0604020202020204" pitchFamily="34" charset="0"/>
              </a:rPr>
              <a:t>{</a:t>
            </a:r>
          </a:p>
          <a:p>
            <a:pPr marL="609585" lvl="1" defTabSz="1219170"/>
            <a:r>
              <a:rPr lang="en-US" sz="2267" dirty="0">
                <a:solidFill>
                  <a:srgbClr val="000000"/>
                </a:solidFill>
                <a:latin typeface="Arial" panose="020B0604020202020204" pitchFamily="34" charset="0"/>
              </a:rPr>
              <a:t>"id": "1",</a:t>
            </a:r>
          </a:p>
          <a:p>
            <a:pPr marL="609585" lvl="1" defTabSz="1219170"/>
            <a:r>
              <a:rPr lang="en-US" sz="2267" dirty="0">
                <a:solidFill>
                  <a:srgbClr val="000000"/>
                </a:solidFill>
                <a:latin typeface="Arial" panose="020B0604020202020204" pitchFamily="34" charset="0"/>
              </a:rPr>
              <a:t>"name": "Alice",</a:t>
            </a:r>
          </a:p>
          <a:p>
            <a:pPr marL="609585" lvl="1" defTabSz="1219170"/>
            <a:r>
              <a:rPr lang="en-US" sz="2267" dirty="0">
                <a:solidFill>
                  <a:srgbClr val="000000"/>
                </a:solidFill>
                <a:latin typeface="Arial" panose="020B0604020202020204" pitchFamily="34" charset="0"/>
              </a:rPr>
              <a:t>"</a:t>
            </a:r>
            <a:r>
              <a:rPr lang="en-US" sz="2267" dirty="0">
                <a:solidFill>
                  <a:srgbClr val="000000"/>
                </a:solidFill>
                <a:highlight>
                  <a:srgbClr val="FFFF00"/>
                </a:highlight>
                <a:latin typeface="Arial" panose="020B0604020202020204" pitchFamily="34" charset="0"/>
              </a:rPr>
              <a:t>email</a:t>
            </a:r>
            <a:r>
              <a:rPr lang="en-US" sz="2267" dirty="0">
                <a:solidFill>
                  <a:srgbClr val="000000"/>
                </a:solidFill>
                <a:latin typeface="Arial" panose="020B0604020202020204" pitchFamily="34" charset="0"/>
              </a:rPr>
              <a:t>": "alice@contoso.com",</a:t>
            </a:r>
          </a:p>
          <a:p>
            <a:pPr marL="609585" lvl="1" defTabSz="1219170"/>
            <a:r>
              <a:rPr lang="en-US" sz="2267" dirty="0">
                <a:solidFill>
                  <a:srgbClr val="000000"/>
                </a:solidFill>
                <a:latin typeface="Arial" panose="020B0604020202020204" pitchFamily="34" charset="0"/>
              </a:rPr>
              <a:t>"</a:t>
            </a:r>
            <a:r>
              <a:rPr lang="en-US" sz="2267" dirty="0">
                <a:solidFill>
                  <a:srgbClr val="000000"/>
                </a:solidFill>
                <a:highlight>
                  <a:srgbClr val="FFFF00"/>
                </a:highlight>
                <a:latin typeface="Arial" panose="020B0604020202020204" pitchFamily="34" charset="0"/>
              </a:rPr>
              <a:t>addresses</a:t>
            </a:r>
            <a:r>
              <a:rPr lang="en-US" sz="2267" dirty="0">
                <a:solidFill>
                  <a:srgbClr val="000000"/>
                </a:solidFill>
                <a:latin typeface="Arial" panose="020B0604020202020204" pitchFamily="34" charset="0"/>
              </a:rPr>
              <a:t>": [</a:t>
            </a:r>
          </a:p>
          <a:p>
            <a:pPr marL="1219170" lvl="2" defTabSz="1219170"/>
            <a:r>
              <a:rPr lang="en-US" sz="2267" dirty="0">
                <a:solidFill>
                  <a:srgbClr val="000000"/>
                </a:solidFill>
                <a:latin typeface="Arial" panose="020B0604020202020204" pitchFamily="34" charset="0"/>
              </a:rPr>
              <a:t>{"street": "1 Contoso Way", "city": "Seattle"},</a:t>
            </a:r>
          </a:p>
          <a:p>
            <a:pPr marL="1219170" lvl="2" defTabSz="1219170"/>
            <a:r>
              <a:rPr lang="en-US" sz="2267" dirty="0">
                <a:solidFill>
                  <a:srgbClr val="000000"/>
                </a:solidFill>
                <a:latin typeface="Arial" panose="020B0604020202020204" pitchFamily="34" charset="0"/>
              </a:rPr>
              <a:t>{"street": "15 </a:t>
            </a:r>
            <a:r>
              <a:rPr lang="en-US" sz="2267" dirty="0" err="1">
                <a:solidFill>
                  <a:srgbClr val="000000"/>
                </a:solidFill>
                <a:latin typeface="Arial" panose="020B0604020202020204" pitchFamily="34" charset="0"/>
              </a:rPr>
              <a:t>Fabrikam</a:t>
            </a:r>
            <a:r>
              <a:rPr lang="en-US" sz="2267" dirty="0">
                <a:solidFill>
                  <a:srgbClr val="000000"/>
                </a:solidFill>
                <a:latin typeface="Arial" panose="020B0604020202020204" pitchFamily="34" charset="0"/>
              </a:rPr>
              <a:t> Lane", "city": "Orlando"}</a:t>
            </a:r>
          </a:p>
          <a:p>
            <a:pPr marL="609585" lvl="1" defTabSz="1219170"/>
            <a:r>
              <a:rPr lang="en-US" sz="2267" dirty="0">
                <a:solidFill>
                  <a:srgbClr val="000000"/>
                </a:solidFill>
                <a:latin typeface="Arial" panose="020B0604020202020204" pitchFamily="34" charset="0"/>
              </a:rPr>
              <a:t>]</a:t>
            </a:r>
          </a:p>
          <a:p>
            <a:pPr defTabSz="1219170"/>
            <a:r>
              <a:rPr lang="en-US" sz="2267" dirty="0">
                <a:solidFill>
                  <a:srgbClr val="000000"/>
                </a:solidFill>
                <a:latin typeface="Arial" panose="020B0604020202020204" pitchFamily="34" charset="0"/>
              </a:rPr>
              <a:t>}</a:t>
            </a:r>
          </a:p>
        </p:txBody>
      </p:sp>
      <p:sp>
        <p:nvSpPr>
          <p:cNvPr id="9" name="TextBox 8">
            <a:extLst>
              <a:ext uri="{FF2B5EF4-FFF2-40B4-BE49-F238E27FC236}">
                <a16:creationId xmlns:a16="http://schemas.microsoft.com/office/drawing/2014/main" id="{5ED6132A-A149-4463-85E6-CE30098D3A1A}"/>
              </a:ext>
            </a:extLst>
          </p:cNvPr>
          <p:cNvSpPr txBox="1"/>
          <p:nvPr/>
        </p:nvSpPr>
        <p:spPr>
          <a:xfrm>
            <a:off x="5257800" y="4325595"/>
            <a:ext cx="5616903" cy="307777"/>
          </a:xfrm>
          <a:prstGeom prst="rect">
            <a:avLst/>
          </a:prstGeom>
          <a:noFill/>
        </p:spPr>
        <p:txBody>
          <a:bodyPr wrap="square" lIns="0" tIns="0" rIns="0" bIns="0" rtlCol="0">
            <a:spAutoFit/>
          </a:bodyPr>
          <a:lstStyle/>
          <a:p>
            <a:pPr defTabSz="1219170"/>
            <a:r>
              <a:rPr lang="en-US" sz="2000" dirty="0">
                <a:gradFill>
                  <a:gsLst>
                    <a:gs pos="2917">
                      <a:srgbClr val="000000"/>
                    </a:gs>
                    <a:gs pos="30000">
                      <a:srgbClr val="000000"/>
                    </a:gs>
                  </a:gsLst>
                  <a:lin ang="5400000" scaled="0"/>
                </a:gradFill>
                <a:latin typeface="Arial" panose="020B0604020202020204" pitchFamily="34" charset="0"/>
              </a:rPr>
              <a:t>//Email, addresses don’t change too often</a:t>
            </a:r>
          </a:p>
        </p:txBody>
      </p:sp>
    </p:spTree>
    <p:extLst>
      <p:ext uri="{BB962C8B-B14F-4D97-AF65-F5344CB8AC3E}">
        <p14:creationId xmlns:p14="http://schemas.microsoft.com/office/powerpoint/2010/main" val="100054118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FD14C4C-26EA-4249-ACF1-A187F60E963C}"/>
              </a:ext>
            </a:extLst>
          </p:cNvPr>
          <p:cNvSpPr txBox="1">
            <a:spLocks/>
          </p:cNvSpPr>
          <p:nvPr/>
        </p:nvSpPr>
        <p:spPr>
          <a:xfrm>
            <a:off x="20683"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Arial" panose="020B0604020202020204" pitchFamily="34" charset="0"/>
                <a:cs typeface="Arial" panose="020B0604020202020204" pitchFamily="34" charset="0"/>
              </a:rPr>
              <a:t>When To Embed - Summary</a:t>
            </a:r>
          </a:p>
        </p:txBody>
      </p:sp>
      <p:sp>
        <p:nvSpPr>
          <p:cNvPr id="6" name="Text Placeholder 2">
            <a:extLst>
              <a:ext uri="{FF2B5EF4-FFF2-40B4-BE49-F238E27FC236}">
                <a16:creationId xmlns:a16="http://schemas.microsoft.com/office/drawing/2014/main" id="{43DB95AE-9F48-4FA2-9CBF-5043EED4AB2A}"/>
              </a:ext>
            </a:extLst>
          </p:cNvPr>
          <p:cNvSpPr txBox="1">
            <a:spLocks/>
          </p:cNvSpPr>
          <p:nvPr/>
        </p:nvSpPr>
        <p:spPr>
          <a:xfrm>
            <a:off x="586740" y="1325563"/>
            <a:ext cx="11018520" cy="5675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Data from entities is queried together</a:t>
            </a:r>
          </a:p>
          <a:p>
            <a:r>
              <a:rPr lang="en-US" dirty="0">
                <a:latin typeface="Arial" panose="020B0604020202020204" pitchFamily="34" charset="0"/>
                <a:cs typeface="Arial" panose="020B0604020202020204" pitchFamily="34" charset="0"/>
              </a:rPr>
              <a:t>Child data is dependent on a parent</a:t>
            </a:r>
          </a:p>
          <a:p>
            <a:r>
              <a:rPr lang="en-US" dirty="0">
                <a:latin typeface="Arial" panose="020B0604020202020204" pitchFamily="34" charset="0"/>
                <a:cs typeface="Arial" panose="020B0604020202020204" pitchFamily="34" charset="0"/>
              </a:rPr>
              <a:t>1:1 relationship</a:t>
            </a:r>
          </a:p>
          <a:p>
            <a:r>
              <a:rPr lang="en-US" dirty="0">
                <a:latin typeface="Arial" panose="020B0604020202020204" pitchFamily="34" charset="0"/>
                <a:cs typeface="Arial" panose="020B0604020202020204" pitchFamily="34" charset="0"/>
              </a:rPr>
              <a:t>Similar rate of updates – does the data change at the same pace</a:t>
            </a:r>
          </a:p>
          <a:p>
            <a:r>
              <a:rPr lang="en-US" dirty="0">
                <a:latin typeface="Arial" panose="020B0604020202020204" pitchFamily="34" charset="0"/>
                <a:cs typeface="Arial" panose="020B0604020202020204" pitchFamily="34" charset="0"/>
              </a:rPr>
              <a:t>1:few – the set of values is bounded</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Usually embedding provides </a:t>
            </a:r>
            <a:r>
              <a:rPr lang="en-US" dirty="0">
                <a:solidFill>
                  <a:schemeClr val="accent1"/>
                </a:solidFill>
                <a:latin typeface="Arial" panose="020B0604020202020204" pitchFamily="34" charset="0"/>
                <a:cs typeface="Arial" panose="020B0604020202020204" pitchFamily="34" charset="0"/>
              </a:rPr>
              <a:t>better read performance</a:t>
            </a:r>
          </a:p>
          <a:p>
            <a:r>
              <a:rPr lang="en-US" dirty="0">
                <a:latin typeface="Arial" panose="020B0604020202020204" pitchFamily="34" charset="0"/>
                <a:cs typeface="Arial" panose="020B0604020202020204" pitchFamily="34" charset="0"/>
              </a:rPr>
              <a:t>Follow-above to </a:t>
            </a:r>
            <a:r>
              <a:rPr lang="en-US" dirty="0">
                <a:solidFill>
                  <a:schemeClr val="accent4"/>
                </a:solidFill>
                <a:latin typeface="Arial" panose="020B0604020202020204" pitchFamily="34" charset="0"/>
                <a:cs typeface="Arial" panose="020B0604020202020204" pitchFamily="34" charset="0"/>
              </a:rPr>
              <a:t>minimize trade-off </a:t>
            </a:r>
            <a:r>
              <a:rPr lang="en-US" dirty="0">
                <a:latin typeface="Arial" panose="020B0604020202020204" pitchFamily="34" charset="0"/>
                <a:cs typeface="Arial" panose="020B0604020202020204" pitchFamily="34" charset="0"/>
              </a:rPr>
              <a:t>for write perf </a:t>
            </a:r>
          </a:p>
          <a:p>
            <a:pPr marL="228594" lvl="1" indent="0">
              <a:buFont typeface="Arial" panose="020B0604020202020204" pitchFamily="34" charset="0"/>
              <a:buNone/>
            </a:pPr>
            <a:endParaRPr lang="en-US" dirty="0"/>
          </a:p>
          <a:p>
            <a:pPr marL="228594" lvl="1" indent="0">
              <a:buFont typeface="Arial" panose="020B0604020202020204" pitchFamily="34" charset="0"/>
              <a:buNone/>
            </a:pPr>
            <a:endParaRPr lang="en-US" dirty="0"/>
          </a:p>
          <a:p>
            <a:pPr marL="228594" lvl="1" indent="0">
              <a:buFont typeface="Arial" panose="020B0604020202020204" pitchFamily="34" charset="0"/>
              <a:buNone/>
            </a:pPr>
            <a:endParaRPr lang="en-US" dirty="0"/>
          </a:p>
        </p:txBody>
      </p:sp>
    </p:spTree>
    <p:extLst>
      <p:ext uri="{BB962C8B-B14F-4D97-AF65-F5344CB8AC3E}">
        <p14:creationId xmlns:p14="http://schemas.microsoft.com/office/powerpoint/2010/main" val="40951048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E8DCC7-1B52-4AE3-BD78-3746293DBE17}"/>
              </a:ext>
            </a:extLst>
          </p:cNvPr>
          <p:cNvSpPr txBox="1">
            <a:spLocks/>
          </p:cNvSpPr>
          <p:nvPr/>
        </p:nvSpPr>
        <p:spPr>
          <a:xfrm>
            <a:off x="-12629"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Arial" panose="020B0604020202020204" pitchFamily="34" charset="0"/>
                <a:cs typeface="Arial" panose="020B0604020202020204" pitchFamily="34" charset="0"/>
              </a:rPr>
              <a:t>Modeling challenge #1: To embed or reference?</a:t>
            </a:r>
          </a:p>
        </p:txBody>
      </p:sp>
      <p:sp>
        <p:nvSpPr>
          <p:cNvPr id="6" name="Rectangle 5">
            <a:extLst>
              <a:ext uri="{FF2B5EF4-FFF2-40B4-BE49-F238E27FC236}">
                <a16:creationId xmlns:a16="http://schemas.microsoft.com/office/drawing/2014/main" id="{F7461A3E-43F3-4B2D-8DB4-96F97A18422B}"/>
              </a:ext>
            </a:extLst>
          </p:cNvPr>
          <p:cNvSpPr/>
          <p:nvPr/>
        </p:nvSpPr>
        <p:spPr>
          <a:xfrm>
            <a:off x="588262" y="1762012"/>
            <a:ext cx="9091767" cy="2308324"/>
          </a:xfrm>
          <a:prstGeom prst="rect">
            <a:avLst/>
          </a:prstGeom>
        </p:spPr>
        <p:txBody>
          <a:bodyPr wrap="square">
            <a:spAutoFit/>
          </a:bodyPr>
          <a:lstStyle/>
          <a:p>
            <a:pPr defTabSz="1219170"/>
            <a:r>
              <a:rPr lang="en-US" dirty="0">
                <a:solidFill>
                  <a:srgbClr val="000000"/>
                </a:solidFill>
                <a:latin typeface="Arial" panose="020B0604020202020204" pitchFamily="34" charset="0"/>
              </a:rPr>
              <a:t>{</a:t>
            </a:r>
          </a:p>
          <a:p>
            <a:pPr marL="609585" lvl="1" defTabSz="1219170"/>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menuID</a:t>
            </a:r>
            <a:r>
              <a:rPr lang="en-US" dirty="0">
                <a:solidFill>
                  <a:srgbClr val="000000"/>
                </a:solidFill>
                <a:latin typeface="Arial" panose="020B0604020202020204" pitchFamily="34" charset="0"/>
              </a:rPr>
              <a:t>": 1,</a:t>
            </a:r>
          </a:p>
          <a:p>
            <a:pPr marL="609585" lvl="1" defTabSz="1219170"/>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menuName</a:t>
            </a:r>
            <a:r>
              <a:rPr lang="en-US" dirty="0">
                <a:solidFill>
                  <a:srgbClr val="000000"/>
                </a:solidFill>
                <a:latin typeface="Arial" panose="020B0604020202020204" pitchFamily="34" charset="0"/>
              </a:rPr>
              <a:t>": "Lunch menu",</a:t>
            </a:r>
          </a:p>
          <a:p>
            <a:pPr marL="609585" lvl="1" defTabSz="1219170"/>
            <a:r>
              <a:rPr lang="en-US" dirty="0">
                <a:solidFill>
                  <a:srgbClr val="000000"/>
                </a:solidFill>
                <a:latin typeface="Arial" panose="020B0604020202020204" pitchFamily="34" charset="0"/>
              </a:rPr>
              <a:t>"items": [</a:t>
            </a:r>
          </a:p>
          <a:p>
            <a:pPr marL="1219170" lvl="2" defTabSz="1219170"/>
            <a:r>
              <a:rPr lang="en-US" dirty="0">
                <a:solidFill>
                  <a:srgbClr val="000000"/>
                </a:solidFill>
                <a:highlight>
                  <a:srgbClr val="FFFF00"/>
                </a:highlight>
                <a:latin typeface="Arial" panose="020B0604020202020204" pitchFamily="34" charset="0"/>
              </a:rPr>
              <a:t>{"ID": 1, "</a:t>
            </a:r>
            <a:r>
              <a:rPr lang="en-US" dirty="0" err="1">
                <a:solidFill>
                  <a:srgbClr val="000000"/>
                </a:solidFill>
                <a:highlight>
                  <a:srgbClr val="FFFF00"/>
                </a:highlight>
                <a:latin typeface="Arial" panose="020B0604020202020204" pitchFamily="34" charset="0"/>
              </a:rPr>
              <a:t>ItemName</a:t>
            </a:r>
            <a:r>
              <a:rPr lang="en-US" dirty="0">
                <a:solidFill>
                  <a:srgbClr val="000000"/>
                </a:solidFill>
                <a:highlight>
                  <a:srgbClr val="FFFF00"/>
                </a:highlight>
                <a:latin typeface="Arial" panose="020B0604020202020204" pitchFamily="34" charset="0"/>
              </a:rPr>
              <a:t>": "hamburger", "</a:t>
            </a:r>
            <a:r>
              <a:rPr lang="en-US" dirty="0" err="1">
                <a:solidFill>
                  <a:srgbClr val="000000"/>
                </a:solidFill>
                <a:highlight>
                  <a:srgbClr val="FFFF00"/>
                </a:highlight>
                <a:latin typeface="Arial" panose="020B0604020202020204" pitchFamily="34" charset="0"/>
              </a:rPr>
              <a:t>ItemDescription</a:t>
            </a:r>
            <a:r>
              <a:rPr lang="en-US" dirty="0">
                <a:solidFill>
                  <a:srgbClr val="000000"/>
                </a:solidFill>
                <a:highlight>
                  <a:srgbClr val="FFFF00"/>
                </a:highlight>
                <a:latin typeface="Arial" panose="020B0604020202020204" pitchFamily="34" charset="0"/>
              </a:rPr>
              <a:t>":...}</a:t>
            </a:r>
          </a:p>
          <a:p>
            <a:pPr marL="1219170" lvl="2" defTabSz="1219170"/>
            <a:r>
              <a:rPr lang="en-US" dirty="0">
                <a:solidFill>
                  <a:srgbClr val="000000"/>
                </a:solidFill>
                <a:highlight>
                  <a:srgbClr val="FFFF00"/>
                </a:highlight>
                <a:latin typeface="Arial" panose="020B0604020202020204" pitchFamily="34" charset="0"/>
              </a:rPr>
              <a:t>{"ID": 2, "</a:t>
            </a:r>
            <a:r>
              <a:rPr lang="en-US" dirty="0" err="1">
                <a:solidFill>
                  <a:srgbClr val="000000"/>
                </a:solidFill>
                <a:highlight>
                  <a:srgbClr val="FFFF00"/>
                </a:highlight>
                <a:latin typeface="Arial" panose="020B0604020202020204" pitchFamily="34" charset="0"/>
              </a:rPr>
              <a:t>ItemName</a:t>
            </a:r>
            <a:r>
              <a:rPr lang="en-US" dirty="0">
                <a:solidFill>
                  <a:srgbClr val="000000"/>
                </a:solidFill>
                <a:highlight>
                  <a:srgbClr val="FFFF00"/>
                </a:highlight>
                <a:latin typeface="Arial" panose="020B0604020202020204" pitchFamily="34" charset="0"/>
              </a:rPr>
              <a:t>": "cheeseburger", "</a:t>
            </a:r>
            <a:r>
              <a:rPr lang="en-US" dirty="0" err="1">
                <a:solidFill>
                  <a:srgbClr val="000000"/>
                </a:solidFill>
                <a:highlight>
                  <a:srgbClr val="FFFF00"/>
                </a:highlight>
                <a:latin typeface="Arial" panose="020B0604020202020204" pitchFamily="34" charset="0"/>
              </a:rPr>
              <a:t>ItemDescription</a:t>
            </a:r>
            <a:r>
              <a:rPr lang="en-US" dirty="0">
                <a:solidFill>
                  <a:srgbClr val="000000"/>
                </a:solidFill>
                <a:highlight>
                  <a:srgbClr val="FFFF00"/>
                </a:highlight>
                <a:latin typeface="Arial" panose="020B0604020202020204" pitchFamily="34" charset="0"/>
              </a:rPr>
              <a:t>":...}</a:t>
            </a:r>
          </a:p>
          <a:p>
            <a:pPr marL="609585" lvl="1" defTabSz="1219170"/>
            <a:r>
              <a:rPr lang="en-US" dirty="0">
                <a:solidFill>
                  <a:srgbClr val="000000"/>
                </a:solidFill>
                <a:latin typeface="Arial" panose="020B0604020202020204" pitchFamily="34" charset="0"/>
              </a:rPr>
              <a:t>]</a:t>
            </a:r>
          </a:p>
          <a:p>
            <a:pPr defTabSz="1219170"/>
            <a:r>
              <a:rPr lang="en-US" dirty="0">
                <a:solidFill>
                  <a:srgbClr val="000000"/>
                </a:solidFill>
                <a:latin typeface="Arial" panose="020B0604020202020204" pitchFamily="34" charset="0"/>
              </a:rPr>
              <a:t>}</a:t>
            </a:r>
          </a:p>
        </p:txBody>
      </p:sp>
      <p:sp>
        <p:nvSpPr>
          <p:cNvPr id="8" name="TextBox 7">
            <a:extLst>
              <a:ext uri="{FF2B5EF4-FFF2-40B4-BE49-F238E27FC236}">
                <a16:creationId xmlns:a16="http://schemas.microsoft.com/office/drawing/2014/main" id="{F3F656BE-4C71-4E1A-8F84-CAE33928660A}"/>
              </a:ext>
            </a:extLst>
          </p:cNvPr>
          <p:cNvSpPr txBox="1"/>
          <p:nvPr/>
        </p:nvSpPr>
        <p:spPr>
          <a:xfrm>
            <a:off x="588262" y="1198180"/>
            <a:ext cx="6043767" cy="307777"/>
          </a:xfrm>
          <a:prstGeom prst="rect">
            <a:avLst/>
          </a:prstGeom>
          <a:noFill/>
        </p:spPr>
        <p:txBody>
          <a:bodyPr wrap="square" lIns="0" tIns="0" rIns="0" bIns="0" rtlCol="0">
            <a:spAutoFit/>
          </a:bodyPr>
          <a:lstStyle/>
          <a:p>
            <a:pPr defTabSz="1219170"/>
            <a:r>
              <a:rPr lang="en-US" sz="2000" dirty="0">
                <a:gradFill>
                  <a:gsLst>
                    <a:gs pos="2917">
                      <a:srgbClr val="000000"/>
                    </a:gs>
                    <a:gs pos="30000">
                      <a:srgbClr val="000000"/>
                    </a:gs>
                  </a:gsLst>
                  <a:lin ang="5400000" scaled="0"/>
                </a:gradFill>
                <a:latin typeface="Arial" panose="020B0604020202020204" pitchFamily="34" charset="0"/>
              </a:rPr>
              <a:t>Embed</a:t>
            </a:r>
          </a:p>
        </p:txBody>
      </p:sp>
      <p:sp>
        <p:nvSpPr>
          <p:cNvPr id="9" name="Rectangle 8">
            <a:extLst>
              <a:ext uri="{FF2B5EF4-FFF2-40B4-BE49-F238E27FC236}">
                <a16:creationId xmlns:a16="http://schemas.microsoft.com/office/drawing/2014/main" id="{64617573-8ED1-4089-859C-B1CE5CE9A45F}"/>
              </a:ext>
            </a:extLst>
          </p:cNvPr>
          <p:cNvSpPr/>
          <p:nvPr/>
        </p:nvSpPr>
        <p:spPr>
          <a:xfrm>
            <a:off x="536028" y="4301918"/>
            <a:ext cx="6096000" cy="2585323"/>
          </a:xfrm>
          <a:prstGeom prst="rect">
            <a:avLst/>
          </a:prstGeom>
        </p:spPr>
        <p:txBody>
          <a:bodyPr>
            <a:spAutoFit/>
          </a:bodyPr>
          <a:lstStyle/>
          <a:p>
            <a:pPr defTabSz="1219170"/>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a:t>
            </a:r>
          </a:p>
          <a:p>
            <a:pPr marL="609585" lvl="1" defTabSz="1219170"/>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menuID</a:t>
            </a:r>
            <a:r>
              <a:rPr lang="en-US" dirty="0">
                <a:solidFill>
                  <a:srgbClr val="000000"/>
                </a:solidFill>
                <a:latin typeface="Arial" panose="020B0604020202020204" pitchFamily="34" charset="0"/>
              </a:rPr>
              <a:t>": 1,</a:t>
            </a:r>
          </a:p>
          <a:p>
            <a:pPr marL="609585" lvl="1" defTabSz="1219170"/>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menuName</a:t>
            </a:r>
            <a:r>
              <a:rPr lang="en-US" dirty="0">
                <a:solidFill>
                  <a:srgbClr val="000000"/>
                </a:solidFill>
                <a:latin typeface="Arial" panose="020B0604020202020204" pitchFamily="34" charset="0"/>
              </a:rPr>
              <a:t>": "Lunch menu",</a:t>
            </a:r>
          </a:p>
          <a:p>
            <a:pPr marL="609585" lvl="1" defTabSz="1219170"/>
            <a:r>
              <a:rPr lang="en-US" dirty="0">
                <a:solidFill>
                  <a:srgbClr val="000000"/>
                </a:solidFill>
                <a:latin typeface="Arial" panose="020B0604020202020204" pitchFamily="34" charset="0"/>
              </a:rPr>
              <a:t>"items": [</a:t>
            </a:r>
          </a:p>
          <a:p>
            <a:pPr marL="1219170" lvl="2" defTabSz="1219170"/>
            <a:r>
              <a:rPr lang="en-US" dirty="0">
                <a:solidFill>
                  <a:srgbClr val="000000"/>
                </a:solidFill>
                <a:highlight>
                  <a:srgbClr val="00FF00"/>
                </a:highlight>
                <a:latin typeface="Arial" panose="020B0604020202020204" pitchFamily="34" charset="0"/>
              </a:rPr>
              <a:t>{"ID": 1</a:t>
            </a:r>
            <a:r>
              <a:rPr lang="en-US" dirty="0">
                <a:solidFill>
                  <a:srgbClr val="000000"/>
                </a:solidFill>
                <a:latin typeface="Arial" panose="020B0604020202020204" pitchFamily="34" charset="0"/>
              </a:rPr>
              <a:t>}</a:t>
            </a:r>
          </a:p>
          <a:p>
            <a:pPr marL="1219170" lvl="2" defTabSz="1219170"/>
            <a:r>
              <a:rPr lang="en-US" dirty="0">
                <a:solidFill>
                  <a:srgbClr val="000000"/>
                </a:solidFill>
                <a:latin typeface="Arial" panose="020B0604020202020204" pitchFamily="34" charset="0"/>
              </a:rPr>
              <a:t>{"ID": 2}</a:t>
            </a:r>
          </a:p>
          <a:p>
            <a:pPr marL="609585" lvl="1" defTabSz="1219170"/>
            <a:r>
              <a:rPr lang="en-US" dirty="0">
                <a:solidFill>
                  <a:srgbClr val="000000"/>
                </a:solidFill>
                <a:latin typeface="Arial" panose="020B0604020202020204" pitchFamily="34" charset="0"/>
              </a:rPr>
              <a:t>]</a:t>
            </a:r>
          </a:p>
          <a:p>
            <a:pPr defTabSz="1219170"/>
            <a:r>
              <a:rPr lang="en-US" dirty="0">
                <a:solidFill>
                  <a:srgbClr val="000000"/>
                </a:solidFill>
                <a:latin typeface="Arial" panose="020B0604020202020204" pitchFamily="34" charset="0"/>
              </a:rPr>
              <a:t>}</a:t>
            </a:r>
          </a:p>
        </p:txBody>
      </p:sp>
      <p:sp>
        <p:nvSpPr>
          <p:cNvPr id="10" name="TextBox 9">
            <a:extLst>
              <a:ext uri="{FF2B5EF4-FFF2-40B4-BE49-F238E27FC236}">
                <a16:creationId xmlns:a16="http://schemas.microsoft.com/office/drawing/2014/main" id="{B30E6D6D-D1BE-4001-B2B7-91881C65D199}"/>
              </a:ext>
            </a:extLst>
          </p:cNvPr>
          <p:cNvSpPr txBox="1"/>
          <p:nvPr/>
        </p:nvSpPr>
        <p:spPr>
          <a:xfrm>
            <a:off x="588262" y="4265889"/>
            <a:ext cx="6043767" cy="307777"/>
          </a:xfrm>
          <a:prstGeom prst="rect">
            <a:avLst/>
          </a:prstGeom>
          <a:noFill/>
        </p:spPr>
        <p:txBody>
          <a:bodyPr wrap="square" lIns="0" tIns="0" rIns="0" bIns="0" rtlCol="0">
            <a:spAutoFit/>
          </a:bodyPr>
          <a:lstStyle/>
          <a:p>
            <a:pPr defTabSz="1219170"/>
            <a:r>
              <a:rPr lang="en-US" sz="2000" dirty="0">
                <a:gradFill>
                  <a:gsLst>
                    <a:gs pos="2917">
                      <a:srgbClr val="000000"/>
                    </a:gs>
                    <a:gs pos="30000">
                      <a:srgbClr val="000000"/>
                    </a:gs>
                  </a:gsLst>
                  <a:lin ang="5400000" scaled="0"/>
                </a:gradFill>
                <a:latin typeface="Arial" panose="020B0604020202020204" pitchFamily="34" charset="0"/>
              </a:rPr>
              <a:t>Reference</a:t>
            </a:r>
          </a:p>
        </p:txBody>
      </p:sp>
      <p:sp>
        <p:nvSpPr>
          <p:cNvPr id="11" name="Rectangle 10">
            <a:extLst>
              <a:ext uri="{FF2B5EF4-FFF2-40B4-BE49-F238E27FC236}">
                <a16:creationId xmlns:a16="http://schemas.microsoft.com/office/drawing/2014/main" id="{B152DF04-66B3-4711-9649-2AC5006175F7}"/>
              </a:ext>
            </a:extLst>
          </p:cNvPr>
          <p:cNvSpPr/>
          <p:nvPr/>
        </p:nvSpPr>
        <p:spPr>
          <a:xfrm>
            <a:off x="4708637" y="5252562"/>
            <a:ext cx="8334703" cy="646331"/>
          </a:xfrm>
          <a:prstGeom prst="rect">
            <a:avLst/>
          </a:prstGeom>
        </p:spPr>
        <p:txBody>
          <a:bodyPr wrap="square">
            <a:spAutoFit/>
          </a:bodyPr>
          <a:lstStyle/>
          <a:p>
            <a:pPr defTabSz="1219170"/>
            <a:r>
              <a:rPr lang="en-US" dirty="0">
                <a:solidFill>
                  <a:srgbClr val="000000"/>
                </a:solidFill>
                <a:highlight>
                  <a:srgbClr val="00FF00"/>
                </a:highlight>
                <a:latin typeface="Arial" panose="020B0604020202020204" pitchFamily="34" charset="0"/>
              </a:rPr>
              <a:t>{"ID": 1, </a:t>
            </a:r>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ItemName</a:t>
            </a:r>
            <a:r>
              <a:rPr lang="en-US" dirty="0">
                <a:solidFill>
                  <a:srgbClr val="000000"/>
                </a:solidFill>
                <a:latin typeface="Arial" panose="020B0604020202020204" pitchFamily="34" charset="0"/>
              </a:rPr>
              <a:t>": “hamburger", "</a:t>
            </a:r>
            <a:r>
              <a:rPr lang="en-US" dirty="0" err="1">
                <a:solidFill>
                  <a:srgbClr val="000000"/>
                </a:solidFill>
                <a:latin typeface="Arial" panose="020B0604020202020204" pitchFamily="34" charset="0"/>
              </a:rPr>
              <a:t>ItemDescription</a:t>
            </a:r>
            <a:r>
              <a:rPr lang="en-US" dirty="0">
                <a:solidFill>
                  <a:srgbClr val="000000"/>
                </a:solidFill>
                <a:latin typeface="Arial" panose="020B0604020202020204" pitchFamily="34" charset="0"/>
              </a:rPr>
              <a:t>":...}</a:t>
            </a:r>
          </a:p>
          <a:p>
            <a:pPr defTabSz="1219170"/>
            <a:r>
              <a:rPr lang="en-US" dirty="0">
                <a:solidFill>
                  <a:srgbClr val="000000"/>
                </a:solidFill>
                <a:latin typeface="Arial" panose="020B0604020202020204" pitchFamily="34" charset="0"/>
              </a:rPr>
              <a:t>{"ID": 2, "</a:t>
            </a:r>
            <a:r>
              <a:rPr lang="en-US" dirty="0" err="1">
                <a:solidFill>
                  <a:srgbClr val="000000"/>
                </a:solidFill>
                <a:latin typeface="Arial" panose="020B0604020202020204" pitchFamily="34" charset="0"/>
              </a:rPr>
              <a:t>ItemName</a:t>
            </a:r>
            <a:r>
              <a:rPr lang="en-US" dirty="0">
                <a:solidFill>
                  <a:srgbClr val="000000"/>
                </a:solidFill>
                <a:latin typeface="Arial" panose="020B0604020202020204" pitchFamily="34" charset="0"/>
              </a:rPr>
              <a:t>": “cheeseburger", "</a:t>
            </a:r>
            <a:r>
              <a:rPr lang="en-US" dirty="0" err="1">
                <a:solidFill>
                  <a:srgbClr val="000000"/>
                </a:solidFill>
                <a:latin typeface="Arial" panose="020B0604020202020204" pitchFamily="34" charset="0"/>
              </a:rPr>
              <a:t>ItemDescription</a:t>
            </a:r>
            <a:r>
              <a:rPr lang="en-US" dirty="0">
                <a:solidFill>
                  <a:srgbClr val="000000"/>
                </a:solidFill>
                <a:latin typeface="Arial" panose="020B0604020202020204" pitchFamily="34" charset="0"/>
              </a:rPr>
              <a:t>":...}</a:t>
            </a:r>
          </a:p>
        </p:txBody>
      </p:sp>
    </p:spTree>
    <p:extLst>
      <p:ext uri="{BB962C8B-B14F-4D97-AF65-F5344CB8AC3E}">
        <p14:creationId xmlns:p14="http://schemas.microsoft.com/office/powerpoint/2010/main" val="169080764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CCFD29F-E2C4-46E9-8E09-89B311687A67}"/>
              </a:ext>
            </a:extLst>
          </p:cNvPr>
          <p:cNvSpPr>
            <a:spLocks noGrp="1"/>
          </p:cNvSpPr>
          <p:nvPr>
            <p:ph type="title"/>
          </p:nvPr>
        </p:nvSpPr>
        <p:spPr>
          <a:xfrm>
            <a:off x="51" y="0"/>
            <a:ext cx="10515600" cy="1325563"/>
          </a:xfrm>
        </p:spPr>
        <p:txBody>
          <a:bodyPr>
            <a:normAutofit/>
          </a:bodyPr>
          <a:lstStyle/>
          <a:p>
            <a:r>
              <a:rPr lang="en-US" sz="4000" dirty="0">
                <a:latin typeface="Arial" panose="020B0604020202020204" pitchFamily="34" charset="0"/>
                <a:cs typeface="Arial" panose="020B0604020202020204" pitchFamily="34" charset="0"/>
              </a:rPr>
              <a:t>When To Reference #1</a:t>
            </a:r>
          </a:p>
        </p:txBody>
      </p:sp>
      <p:sp>
        <p:nvSpPr>
          <p:cNvPr id="9" name="Text Placeholder 2">
            <a:extLst>
              <a:ext uri="{FF2B5EF4-FFF2-40B4-BE49-F238E27FC236}">
                <a16:creationId xmlns:a16="http://schemas.microsoft.com/office/drawing/2014/main" id="{1FFCBE8A-CED0-402A-9F5F-41C2881EB3C8}"/>
              </a:ext>
            </a:extLst>
          </p:cNvPr>
          <p:cNvSpPr txBox="1">
            <a:spLocks/>
          </p:cNvSpPr>
          <p:nvPr/>
        </p:nvSpPr>
        <p:spPr>
          <a:xfrm>
            <a:off x="287434" y="1285326"/>
            <a:ext cx="11018520" cy="11695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1 : many (unbounded relationship)</a:t>
            </a:r>
          </a:p>
          <a:p>
            <a:pPr marL="228594" lvl="1" indent="0">
              <a:buFont typeface="Arial" panose="020B0604020202020204" pitchFamily="34" charset="0"/>
              <a:buNone/>
            </a:pPr>
            <a:endParaRPr lang="en-US" dirty="0"/>
          </a:p>
          <a:p>
            <a:pPr marL="228594" lvl="1" indent="0">
              <a:buFont typeface="Arial" panose="020B0604020202020204" pitchFamily="34" charset="0"/>
              <a:buNone/>
            </a:pPr>
            <a:endParaRPr lang="en-US" dirty="0"/>
          </a:p>
        </p:txBody>
      </p:sp>
      <p:sp>
        <p:nvSpPr>
          <p:cNvPr id="10" name="Rectangle 9">
            <a:extLst>
              <a:ext uri="{FF2B5EF4-FFF2-40B4-BE49-F238E27FC236}">
                <a16:creationId xmlns:a16="http://schemas.microsoft.com/office/drawing/2014/main" id="{2319AF8C-5B95-49BC-A015-DAB632E19CD5}"/>
              </a:ext>
            </a:extLst>
          </p:cNvPr>
          <p:cNvSpPr/>
          <p:nvPr/>
        </p:nvSpPr>
        <p:spPr>
          <a:xfrm>
            <a:off x="287434" y="1419726"/>
            <a:ext cx="10611853" cy="5509200"/>
          </a:xfrm>
          <a:prstGeom prst="rect">
            <a:avLst/>
          </a:prstGeom>
        </p:spPr>
        <p:txBody>
          <a:bodyPr wrap="square">
            <a:spAutoFit/>
          </a:bodyPr>
          <a:lstStyle/>
          <a:p>
            <a:pPr defTabSz="1219170"/>
            <a:br>
              <a:rPr lang="en-US" sz="1600" dirty="0">
                <a:solidFill>
                  <a:srgbClr val="000000"/>
                </a:solidFill>
                <a:latin typeface="Arial" panose="020B0604020202020204" pitchFamily="34" charset="0"/>
              </a:rPr>
            </a:br>
            <a:br>
              <a:rPr lang="en-US" sz="1600" dirty="0">
                <a:solidFill>
                  <a:srgbClr val="000000"/>
                </a:solidFill>
                <a:latin typeface="Arial" panose="020B0604020202020204" pitchFamily="34" charset="0"/>
              </a:rPr>
            </a:br>
            <a:r>
              <a:rPr lang="en-US" sz="1600" dirty="0">
                <a:solidFill>
                  <a:srgbClr val="000000"/>
                </a:solidFill>
                <a:latin typeface="Arial" panose="020B0604020202020204" pitchFamily="34" charset="0"/>
              </a:rPr>
              <a:t>{</a:t>
            </a:r>
          </a:p>
          <a:p>
            <a:pPr defTabSz="1219170"/>
            <a:r>
              <a:rPr lang="en-US" sz="1600" dirty="0">
                <a:solidFill>
                  <a:srgbClr val="000000"/>
                </a:solidFill>
                <a:latin typeface="Arial" panose="020B0604020202020204" pitchFamily="34" charset="0"/>
              </a:rPr>
              <a:t>"id": "1",</a:t>
            </a:r>
          </a:p>
          <a:p>
            <a:pPr defTabSz="1219170"/>
            <a:r>
              <a:rPr lang="en-US" sz="1600" dirty="0">
                <a:solidFill>
                  <a:srgbClr val="000000"/>
                </a:solidFill>
                <a:latin typeface="Arial" panose="020B0604020202020204" pitchFamily="34" charset="0"/>
              </a:rPr>
              <a:t>"name": "Alice",</a:t>
            </a:r>
          </a:p>
          <a:p>
            <a:pPr defTabSz="1219170"/>
            <a:r>
              <a:rPr lang="en-US" sz="1600" dirty="0">
                <a:solidFill>
                  <a:srgbClr val="000000"/>
                </a:solidFill>
                <a:latin typeface="Arial" panose="020B0604020202020204" pitchFamily="34" charset="0"/>
              </a:rPr>
              <a:t>"email": "alice@contoso.com",</a:t>
            </a:r>
          </a:p>
          <a:p>
            <a:pPr defTabSz="1219170"/>
            <a:r>
              <a:rPr lang="en-US" sz="1600" dirty="0">
                <a:solidFill>
                  <a:srgbClr val="000000"/>
                </a:solidFill>
                <a:highlight>
                  <a:srgbClr val="FFFF00"/>
                </a:highlight>
                <a:latin typeface="Arial" panose="020B0604020202020204" pitchFamily="34" charset="0"/>
              </a:rPr>
              <a:t>"Orders": [</a:t>
            </a:r>
          </a:p>
          <a:p>
            <a:pPr marL="609585" lvl="1" defTabSz="1219170"/>
            <a:r>
              <a:rPr lang="en-US" sz="1600" dirty="0">
                <a:solidFill>
                  <a:srgbClr val="000000"/>
                </a:solidFill>
                <a:latin typeface="Arial" panose="020B0604020202020204" pitchFamily="34" charset="0"/>
              </a:rPr>
              <a:t>{</a:t>
            </a:r>
          </a:p>
          <a:p>
            <a:pPr marL="1219170" lvl="2" defTabSz="1219170"/>
            <a:r>
              <a:rPr lang="en-US" sz="1600" dirty="0">
                <a:solidFill>
                  <a:srgbClr val="000000"/>
                </a:solidFill>
                <a:highlight>
                  <a:srgbClr val="FFFF00"/>
                </a:highlight>
                <a:latin typeface="Arial" panose="020B0604020202020204" pitchFamily="34" charset="0"/>
              </a:rPr>
              <a:t>"id": "Order1", </a:t>
            </a:r>
          </a:p>
          <a:p>
            <a:pPr marL="1219170" lvl="2" defTabSz="1219170"/>
            <a:r>
              <a:rPr lang="en-US" sz="1600" dirty="0">
                <a:solidFill>
                  <a:srgbClr val="000000"/>
                </a:solidFill>
                <a:latin typeface="Arial" panose="020B0604020202020204" pitchFamily="34" charset="0"/>
              </a:rPr>
              <a:t>"</a:t>
            </a:r>
            <a:r>
              <a:rPr lang="en-US" sz="1600" dirty="0" err="1">
                <a:solidFill>
                  <a:srgbClr val="000000"/>
                </a:solidFill>
                <a:latin typeface="Arial" panose="020B0604020202020204" pitchFamily="34" charset="0"/>
              </a:rPr>
              <a:t>orderDate</a:t>
            </a:r>
            <a:r>
              <a:rPr lang="en-US" sz="1600" dirty="0">
                <a:solidFill>
                  <a:srgbClr val="000000"/>
                </a:solidFill>
                <a:latin typeface="Arial" panose="020B0604020202020204" pitchFamily="34" charset="0"/>
              </a:rPr>
              <a:t>": "2018-09-18",</a:t>
            </a:r>
          </a:p>
          <a:p>
            <a:pPr marL="1219170" lvl="2" defTabSz="1219170"/>
            <a:r>
              <a:rPr lang="en-US" sz="1600" dirty="0">
                <a:solidFill>
                  <a:srgbClr val="000000"/>
                </a:solidFill>
                <a:latin typeface="Arial" panose="020B0604020202020204" pitchFamily="34" charset="0"/>
              </a:rPr>
              <a:t>"</a:t>
            </a:r>
            <a:r>
              <a:rPr lang="en-US" sz="1600" dirty="0" err="1">
                <a:solidFill>
                  <a:srgbClr val="000000"/>
                </a:solidFill>
                <a:latin typeface="Arial" panose="020B0604020202020204" pitchFamily="34" charset="0"/>
              </a:rPr>
              <a:t>itemsOrdered</a:t>
            </a:r>
            <a:r>
              <a:rPr lang="en-US" sz="1600" dirty="0">
                <a:solidFill>
                  <a:srgbClr val="000000"/>
                </a:solidFill>
                <a:latin typeface="Arial" panose="020B0604020202020204" pitchFamily="34" charset="0"/>
              </a:rPr>
              <a:t>": [</a:t>
            </a:r>
          </a:p>
          <a:p>
            <a:pPr marL="1828754" lvl="3" defTabSz="1219170"/>
            <a:r>
              <a:rPr lang="en-US" sz="1600" dirty="0">
                <a:solidFill>
                  <a:srgbClr val="000000"/>
                </a:solidFill>
                <a:latin typeface="Arial" panose="020B0604020202020204" pitchFamily="34" charset="0"/>
              </a:rPr>
              <a:t>{"ID": 1, "</a:t>
            </a:r>
            <a:r>
              <a:rPr lang="en-US" sz="1600" dirty="0" err="1">
                <a:solidFill>
                  <a:srgbClr val="000000"/>
                </a:solidFill>
                <a:latin typeface="Arial" panose="020B0604020202020204" pitchFamily="34" charset="0"/>
              </a:rPr>
              <a:t>ItemName</a:t>
            </a:r>
            <a:r>
              <a:rPr lang="en-US" sz="1600" dirty="0">
                <a:solidFill>
                  <a:srgbClr val="000000"/>
                </a:solidFill>
                <a:latin typeface="Arial" panose="020B0604020202020204" pitchFamily="34" charset="0"/>
              </a:rPr>
              <a:t>": "hamburger", "Price":9.50, "Qty": 1}</a:t>
            </a:r>
          </a:p>
          <a:p>
            <a:pPr marL="1828754" lvl="3" defTabSz="1219170"/>
            <a:r>
              <a:rPr lang="en-US" sz="1600" dirty="0">
                <a:solidFill>
                  <a:srgbClr val="000000"/>
                </a:solidFill>
                <a:latin typeface="Arial" panose="020B0604020202020204" pitchFamily="34" charset="0"/>
              </a:rPr>
              <a:t>{"ID": 2, "</a:t>
            </a:r>
            <a:r>
              <a:rPr lang="en-US" sz="1600" dirty="0" err="1">
                <a:solidFill>
                  <a:srgbClr val="000000"/>
                </a:solidFill>
                <a:latin typeface="Arial" panose="020B0604020202020204" pitchFamily="34" charset="0"/>
              </a:rPr>
              <a:t>ItemName</a:t>
            </a:r>
            <a:r>
              <a:rPr lang="en-US" sz="1600" dirty="0">
                <a:solidFill>
                  <a:srgbClr val="000000"/>
                </a:solidFill>
                <a:latin typeface="Arial" panose="020B0604020202020204" pitchFamily="34" charset="0"/>
              </a:rPr>
              <a:t>": "cheeseburger", "Price":9.50, "Qty": 499}]</a:t>
            </a:r>
          </a:p>
          <a:p>
            <a:pPr marL="609585" lvl="1" defTabSz="1219170"/>
            <a:r>
              <a:rPr lang="en-US" sz="1600" dirty="0">
                <a:solidFill>
                  <a:srgbClr val="000000"/>
                </a:solidFill>
                <a:latin typeface="Arial" panose="020B0604020202020204" pitchFamily="34" charset="0"/>
              </a:rPr>
              <a:t>}, </a:t>
            </a:r>
          </a:p>
          <a:p>
            <a:pPr marL="609585" lvl="1" defTabSz="1219170"/>
            <a:r>
              <a:rPr lang="en-US" sz="1600" dirty="0">
                <a:solidFill>
                  <a:srgbClr val="000000"/>
                </a:solidFill>
                <a:latin typeface="Arial" panose="020B0604020202020204" pitchFamily="34" charset="0"/>
              </a:rPr>
              <a:t>...</a:t>
            </a:r>
          </a:p>
          <a:p>
            <a:pPr marL="609585" lvl="1" defTabSz="1219170"/>
            <a:r>
              <a:rPr lang="en-US" sz="1600" dirty="0">
                <a:solidFill>
                  <a:srgbClr val="000000"/>
                </a:solidFill>
                <a:latin typeface="Arial" panose="020B0604020202020204" pitchFamily="34" charset="0"/>
              </a:rPr>
              <a:t>{</a:t>
            </a:r>
          </a:p>
          <a:p>
            <a:pPr marL="1219170" lvl="2" defTabSz="1219170"/>
            <a:r>
              <a:rPr lang="en-US" sz="1600" dirty="0">
                <a:solidFill>
                  <a:srgbClr val="000000"/>
                </a:solidFill>
                <a:highlight>
                  <a:srgbClr val="FFFF00"/>
                </a:highlight>
                <a:latin typeface="Arial" panose="020B0604020202020204" pitchFamily="34" charset="0"/>
              </a:rPr>
              <a:t>"id": "</a:t>
            </a:r>
            <a:r>
              <a:rPr lang="en-US" sz="1600" dirty="0" err="1">
                <a:solidFill>
                  <a:srgbClr val="000000"/>
                </a:solidFill>
                <a:highlight>
                  <a:srgbClr val="FFFF00"/>
                </a:highlight>
                <a:latin typeface="Arial" panose="020B0604020202020204" pitchFamily="34" charset="0"/>
              </a:rPr>
              <a:t>OrderNfinity</a:t>
            </a:r>
            <a:r>
              <a:rPr lang="en-US" sz="1600" dirty="0">
                <a:solidFill>
                  <a:srgbClr val="000000"/>
                </a:solidFill>
                <a:highlight>
                  <a:srgbClr val="FFFF00"/>
                </a:highlight>
                <a:latin typeface="Arial" panose="020B0604020202020204" pitchFamily="34" charset="0"/>
              </a:rPr>
              <a:t>", </a:t>
            </a:r>
          </a:p>
          <a:p>
            <a:pPr marL="1219170" lvl="2" defTabSz="1219170"/>
            <a:r>
              <a:rPr lang="en-US" sz="1600" dirty="0">
                <a:solidFill>
                  <a:srgbClr val="000000"/>
                </a:solidFill>
                <a:latin typeface="Arial" panose="020B0604020202020204" pitchFamily="34" charset="0"/>
              </a:rPr>
              <a:t>"</a:t>
            </a:r>
            <a:r>
              <a:rPr lang="en-US" sz="1600" dirty="0" err="1">
                <a:solidFill>
                  <a:srgbClr val="000000"/>
                </a:solidFill>
                <a:latin typeface="Arial" panose="020B0604020202020204" pitchFamily="34" charset="0"/>
              </a:rPr>
              <a:t>orderDate</a:t>
            </a:r>
            <a:r>
              <a:rPr lang="en-US" sz="1600" dirty="0">
                <a:solidFill>
                  <a:srgbClr val="000000"/>
                </a:solidFill>
                <a:latin typeface="Arial" panose="020B0604020202020204" pitchFamily="34" charset="0"/>
              </a:rPr>
              <a:t>": "2018-09-20",</a:t>
            </a:r>
          </a:p>
          <a:p>
            <a:pPr marL="1219170" lvl="2" defTabSz="1219170"/>
            <a:r>
              <a:rPr lang="en-US" sz="1600" dirty="0">
                <a:solidFill>
                  <a:srgbClr val="000000"/>
                </a:solidFill>
                <a:latin typeface="Arial" panose="020B0604020202020204" pitchFamily="34" charset="0"/>
              </a:rPr>
              <a:t>"</a:t>
            </a:r>
            <a:r>
              <a:rPr lang="en-US" sz="1600" dirty="0" err="1">
                <a:solidFill>
                  <a:srgbClr val="000000"/>
                </a:solidFill>
                <a:latin typeface="Arial" panose="020B0604020202020204" pitchFamily="34" charset="0"/>
              </a:rPr>
              <a:t>itemsOrdered</a:t>
            </a:r>
            <a:r>
              <a:rPr lang="en-US" sz="1600" dirty="0">
                <a:solidFill>
                  <a:srgbClr val="000000"/>
                </a:solidFill>
                <a:latin typeface="Arial" panose="020B0604020202020204" pitchFamily="34" charset="0"/>
              </a:rPr>
              <a:t>": [</a:t>
            </a:r>
          </a:p>
          <a:p>
            <a:pPr marL="1828754" lvl="3" defTabSz="1219170"/>
            <a:r>
              <a:rPr lang="en-US" sz="1600" dirty="0">
                <a:solidFill>
                  <a:srgbClr val="000000"/>
                </a:solidFill>
                <a:latin typeface="Arial" panose="020B0604020202020204" pitchFamily="34" charset="0"/>
              </a:rPr>
              <a:t>{"ID": 1, "</a:t>
            </a:r>
            <a:r>
              <a:rPr lang="en-US" sz="1600" dirty="0" err="1">
                <a:solidFill>
                  <a:srgbClr val="000000"/>
                </a:solidFill>
                <a:latin typeface="Arial" panose="020B0604020202020204" pitchFamily="34" charset="0"/>
              </a:rPr>
              <a:t>ItemName</a:t>
            </a:r>
            <a:r>
              <a:rPr lang="en-US" sz="1600" dirty="0">
                <a:solidFill>
                  <a:srgbClr val="000000"/>
                </a:solidFill>
                <a:latin typeface="Arial" panose="020B0604020202020204" pitchFamily="34" charset="0"/>
              </a:rPr>
              <a:t>": "hamburger", "Price":9.50, "Qty": 1}]</a:t>
            </a:r>
          </a:p>
          <a:p>
            <a:pPr marL="609585" lvl="1" defTabSz="1219170"/>
            <a:r>
              <a:rPr lang="en-US" sz="1600" dirty="0">
                <a:solidFill>
                  <a:srgbClr val="000000"/>
                </a:solidFill>
                <a:latin typeface="Arial" panose="020B0604020202020204" pitchFamily="34" charset="0"/>
              </a:rPr>
              <a:t>}]</a:t>
            </a:r>
          </a:p>
          <a:p>
            <a:pPr defTabSz="1219170"/>
            <a:r>
              <a:rPr lang="en-US" sz="1600" dirty="0">
                <a:solidFill>
                  <a:srgbClr val="000000"/>
                </a:solidFill>
                <a:latin typeface="Arial" panose="020B0604020202020204" pitchFamily="34" charset="0"/>
              </a:rPr>
              <a:t>}</a:t>
            </a:r>
          </a:p>
        </p:txBody>
      </p:sp>
      <p:sp>
        <p:nvSpPr>
          <p:cNvPr id="11" name="TextBox 10">
            <a:extLst>
              <a:ext uri="{FF2B5EF4-FFF2-40B4-BE49-F238E27FC236}">
                <a16:creationId xmlns:a16="http://schemas.microsoft.com/office/drawing/2014/main" id="{EE5AFDE3-B53F-454A-BD2B-804E85D298FA}"/>
              </a:ext>
            </a:extLst>
          </p:cNvPr>
          <p:cNvSpPr txBox="1"/>
          <p:nvPr/>
        </p:nvSpPr>
        <p:spPr>
          <a:xfrm>
            <a:off x="6658597" y="1824165"/>
            <a:ext cx="4551385" cy="1538883"/>
          </a:xfrm>
          <a:prstGeom prst="rect">
            <a:avLst/>
          </a:prstGeom>
          <a:noFill/>
        </p:spPr>
        <p:txBody>
          <a:bodyPr wrap="square" lIns="0" tIns="0" rIns="0" bIns="0" rtlCol="0">
            <a:spAutoFit/>
          </a:bodyPr>
          <a:lstStyle/>
          <a:p>
            <a:pPr defTabSz="1219170"/>
            <a:r>
              <a:rPr lang="en-US" sz="2000" b="1" dirty="0">
                <a:gradFill>
                  <a:gsLst>
                    <a:gs pos="2917">
                      <a:srgbClr val="000000"/>
                    </a:gs>
                    <a:gs pos="30000">
                      <a:srgbClr val="000000"/>
                    </a:gs>
                  </a:gsLst>
                  <a:lin ang="5400000" scaled="0"/>
                </a:gradFill>
                <a:latin typeface="Arial" panose="020B0604020202020204" pitchFamily="34" charset="0"/>
              </a:rPr>
              <a:t>Embedding doesn’t make sense:</a:t>
            </a:r>
          </a:p>
          <a:p>
            <a:pPr marL="380990" indent="-380990" defTabSz="1219170">
              <a:buFontTx/>
              <a:buChar char="-"/>
            </a:pPr>
            <a:r>
              <a:rPr lang="en-US" sz="2000" b="1" dirty="0">
                <a:gradFill>
                  <a:gsLst>
                    <a:gs pos="2917">
                      <a:srgbClr val="000000"/>
                    </a:gs>
                    <a:gs pos="30000">
                      <a:srgbClr val="000000"/>
                    </a:gs>
                  </a:gsLst>
                  <a:lin ang="5400000" scaled="0"/>
                </a:gradFill>
                <a:latin typeface="Arial" panose="020B0604020202020204" pitchFamily="34" charset="0"/>
              </a:rPr>
              <a:t>Too many writes to same document</a:t>
            </a:r>
          </a:p>
          <a:p>
            <a:pPr marL="380990" indent="-380990" defTabSz="1219170">
              <a:buFontTx/>
              <a:buChar char="-"/>
            </a:pPr>
            <a:endParaRPr lang="en-US" sz="2000" b="1" dirty="0">
              <a:gradFill>
                <a:gsLst>
                  <a:gs pos="2917">
                    <a:srgbClr val="000000"/>
                  </a:gs>
                  <a:gs pos="30000">
                    <a:srgbClr val="000000"/>
                  </a:gs>
                </a:gsLst>
                <a:lin ang="5400000" scaled="0"/>
              </a:gradFill>
              <a:latin typeface="Arial" panose="020B0604020202020204" pitchFamily="34" charset="0"/>
            </a:endParaRPr>
          </a:p>
          <a:p>
            <a:pPr marL="380990" indent="-380990" defTabSz="1219170">
              <a:buFontTx/>
              <a:buChar char="-"/>
            </a:pPr>
            <a:r>
              <a:rPr lang="en-US" sz="2000" b="1" dirty="0">
                <a:gradFill>
                  <a:gsLst>
                    <a:gs pos="2917">
                      <a:srgbClr val="000000"/>
                    </a:gs>
                    <a:gs pos="30000">
                      <a:srgbClr val="000000"/>
                    </a:gs>
                  </a:gsLst>
                  <a:lin ang="5400000" scaled="0"/>
                </a:gradFill>
                <a:latin typeface="Arial" panose="020B0604020202020204" pitchFamily="34" charset="0"/>
              </a:rPr>
              <a:t> 2MB document limit</a:t>
            </a:r>
          </a:p>
        </p:txBody>
      </p:sp>
    </p:spTree>
    <p:extLst>
      <p:ext uri="{BB962C8B-B14F-4D97-AF65-F5344CB8AC3E}">
        <p14:creationId xmlns:p14="http://schemas.microsoft.com/office/powerpoint/2010/main" val="318538258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C96EB-77A1-499B-AA5D-C9382F9EA295}"/>
              </a:ext>
            </a:extLst>
          </p:cNvPr>
          <p:cNvSpPr>
            <a:spLocks noGrp="1"/>
          </p:cNvSpPr>
          <p:nvPr>
            <p:ph type="title"/>
          </p:nvPr>
        </p:nvSpPr>
        <p:spPr>
          <a:xfrm>
            <a:off x="0" y="0"/>
            <a:ext cx="10515600" cy="1325563"/>
          </a:xfrm>
        </p:spPr>
        <p:txBody>
          <a:bodyPr>
            <a:normAutofit/>
          </a:bodyPr>
          <a:lstStyle/>
          <a:p>
            <a:r>
              <a:rPr lang="en-US" sz="4000" dirty="0">
                <a:latin typeface="Arial" panose="020B0604020202020204" pitchFamily="34" charset="0"/>
                <a:cs typeface="Arial" panose="020B0604020202020204" pitchFamily="34" charset="0"/>
              </a:rPr>
              <a:t>When To Reference #2</a:t>
            </a:r>
          </a:p>
        </p:txBody>
      </p:sp>
      <p:sp>
        <p:nvSpPr>
          <p:cNvPr id="3" name="Text Placeholder 2">
            <a:extLst>
              <a:ext uri="{FF2B5EF4-FFF2-40B4-BE49-F238E27FC236}">
                <a16:creationId xmlns:a16="http://schemas.microsoft.com/office/drawing/2014/main" id="{E4F5DAF0-4E99-4812-AC5D-692BEF079211}"/>
              </a:ext>
            </a:extLst>
          </p:cNvPr>
          <p:cNvSpPr txBox="1">
            <a:spLocks/>
          </p:cNvSpPr>
          <p:nvPr/>
        </p:nvSpPr>
        <p:spPr>
          <a:xfrm>
            <a:off x="680453" y="1325563"/>
            <a:ext cx="11018520" cy="11695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Data changes at different rates #2</a:t>
            </a:r>
          </a:p>
          <a:p>
            <a:pPr marL="228594" lvl="1" indent="0">
              <a:buFont typeface="Arial" panose="020B0604020202020204" pitchFamily="34" charset="0"/>
              <a:buNone/>
            </a:pPr>
            <a:endParaRPr lang="en-US" dirty="0"/>
          </a:p>
          <a:p>
            <a:pPr marL="228594" lvl="1" indent="0">
              <a:buFont typeface="Arial" panose="020B0604020202020204" pitchFamily="34" charset="0"/>
              <a:buNone/>
            </a:pPr>
            <a:endParaRPr lang="en-US" dirty="0"/>
          </a:p>
        </p:txBody>
      </p:sp>
      <p:sp>
        <p:nvSpPr>
          <p:cNvPr id="4" name="Rectangle 3">
            <a:extLst>
              <a:ext uri="{FF2B5EF4-FFF2-40B4-BE49-F238E27FC236}">
                <a16:creationId xmlns:a16="http://schemas.microsoft.com/office/drawing/2014/main" id="{B9A59FF8-2C5F-4500-8CAB-69484F283398}"/>
              </a:ext>
            </a:extLst>
          </p:cNvPr>
          <p:cNvSpPr/>
          <p:nvPr/>
        </p:nvSpPr>
        <p:spPr>
          <a:xfrm>
            <a:off x="680454" y="2304433"/>
            <a:ext cx="8376745" cy="3046988"/>
          </a:xfrm>
          <a:prstGeom prst="rect">
            <a:avLst/>
          </a:prstGeom>
        </p:spPr>
        <p:txBody>
          <a:bodyPr wrap="square">
            <a:spAutoFit/>
          </a:bodyPr>
          <a:lstStyle/>
          <a:p>
            <a:pPr defTabSz="1219170"/>
            <a:r>
              <a:rPr lang="en-US" sz="2400" dirty="0">
                <a:solidFill>
                  <a:srgbClr val="000000"/>
                </a:solidFill>
                <a:latin typeface="Arial" panose="020B0604020202020204" pitchFamily="34" charset="0"/>
              </a:rPr>
              <a:t>{</a:t>
            </a:r>
          </a:p>
          <a:p>
            <a:pPr defTabSz="1219170"/>
            <a:r>
              <a:rPr lang="en-US" sz="2400" dirty="0">
                <a:solidFill>
                  <a:srgbClr val="000000"/>
                </a:solidFill>
                <a:latin typeface="Arial" panose="020B0604020202020204" pitchFamily="34" charset="0"/>
              </a:rPr>
              <a:t>"id": "1",</a:t>
            </a:r>
          </a:p>
          <a:p>
            <a:pPr defTabSz="1219170"/>
            <a:r>
              <a:rPr lang="en-US" sz="2400" dirty="0">
                <a:solidFill>
                  <a:srgbClr val="000000"/>
                </a:solidFill>
                <a:latin typeface="Arial" panose="020B0604020202020204" pitchFamily="34" charset="0"/>
              </a:rPr>
              <a:t>"name": "Alice",</a:t>
            </a:r>
          </a:p>
          <a:p>
            <a:pPr defTabSz="1219170"/>
            <a:r>
              <a:rPr lang="en-US" sz="2400" dirty="0">
                <a:solidFill>
                  <a:srgbClr val="000000"/>
                </a:solidFill>
                <a:latin typeface="Arial" panose="020B0604020202020204" pitchFamily="34" charset="0"/>
              </a:rPr>
              <a:t>"email": "alice@contoso.com",</a:t>
            </a:r>
          </a:p>
          <a:p>
            <a:pPr defTabSz="1219170"/>
            <a:r>
              <a:rPr lang="en-US" sz="2400" dirty="0">
                <a:solidFill>
                  <a:srgbClr val="000000"/>
                </a:solidFill>
                <a:latin typeface="Arial" panose="020B0604020202020204" pitchFamily="34" charset="0"/>
              </a:rPr>
              <a:t>"stats":[</a:t>
            </a:r>
          </a:p>
          <a:p>
            <a:pPr marL="609585" lvl="1" defTabSz="1219170"/>
            <a:r>
              <a:rPr lang="en-US" sz="2400" dirty="0">
                <a:solidFill>
                  <a:srgbClr val="000000"/>
                </a:solidFill>
                <a:highlight>
                  <a:srgbClr val="FFFF00"/>
                </a:highlight>
                <a:latin typeface="Arial" panose="020B0604020202020204" pitchFamily="34" charset="0"/>
              </a:rPr>
              <a:t>{"</a:t>
            </a:r>
            <a:r>
              <a:rPr lang="en-US" sz="2400" dirty="0" err="1">
                <a:solidFill>
                  <a:srgbClr val="000000"/>
                </a:solidFill>
                <a:highlight>
                  <a:srgbClr val="FFFF00"/>
                </a:highlight>
                <a:latin typeface="Arial" panose="020B0604020202020204" pitchFamily="34" charset="0"/>
              </a:rPr>
              <a:t>TotalNumberOrders</a:t>
            </a:r>
            <a:r>
              <a:rPr lang="en-US" sz="2400" dirty="0">
                <a:solidFill>
                  <a:srgbClr val="000000"/>
                </a:solidFill>
                <a:highlight>
                  <a:srgbClr val="FFFF00"/>
                </a:highlight>
                <a:latin typeface="Arial" panose="020B0604020202020204" pitchFamily="34" charset="0"/>
              </a:rPr>
              <a:t>": 100}, </a:t>
            </a:r>
          </a:p>
          <a:p>
            <a:pPr marL="609585" lvl="1" defTabSz="1219170"/>
            <a:r>
              <a:rPr lang="en-US" sz="2400" dirty="0">
                <a:solidFill>
                  <a:srgbClr val="000000"/>
                </a:solidFill>
                <a:highlight>
                  <a:srgbClr val="FFFF00"/>
                </a:highlight>
                <a:latin typeface="Arial" panose="020B0604020202020204" pitchFamily="34" charset="0"/>
              </a:rPr>
              <a:t>{"</a:t>
            </a:r>
            <a:r>
              <a:rPr lang="en-US" sz="2400" dirty="0" err="1">
                <a:solidFill>
                  <a:srgbClr val="000000"/>
                </a:solidFill>
                <a:highlight>
                  <a:srgbClr val="FFFF00"/>
                </a:highlight>
                <a:latin typeface="Arial" panose="020B0604020202020204" pitchFamily="34" charset="0"/>
              </a:rPr>
              <a:t>TotalAmountSpent</a:t>
            </a:r>
            <a:r>
              <a:rPr lang="en-US" sz="2400" dirty="0">
                <a:solidFill>
                  <a:srgbClr val="000000"/>
                </a:solidFill>
                <a:highlight>
                  <a:srgbClr val="FFFF00"/>
                </a:highlight>
                <a:latin typeface="Arial" panose="020B0604020202020204" pitchFamily="34" charset="0"/>
              </a:rPr>
              <a:t>": 550}]</a:t>
            </a:r>
          </a:p>
          <a:p>
            <a:pPr defTabSz="1219170"/>
            <a:r>
              <a:rPr lang="en-US" sz="2400" dirty="0">
                <a:solidFill>
                  <a:srgbClr val="000000"/>
                </a:solidFill>
                <a:latin typeface="Arial" panose="020B0604020202020204" pitchFamily="34" charset="0"/>
              </a:rPr>
              <a:t>}</a:t>
            </a:r>
          </a:p>
        </p:txBody>
      </p:sp>
      <p:sp>
        <p:nvSpPr>
          <p:cNvPr id="5" name="TextBox 4">
            <a:extLst>
              <a:ext uri="{FF2B5EF4-FFF2-40B4-BE49-F238E27FC236}">
                <a16:creationId xmlns:a16="http://schemas.microsoft.com/office/drawing/2014/main" id="{E8D93BEF-D94B-495A-8EA5-8E954026DAE6}"/>
              </a:ext>
            </a:extLst>
          </p:cNvPr>
          <p:cNvSpPr txBox="1"/>
          <p:nvPr/>
        </p:nvSpPr>
        <p:spPr>
          <a:xfrm>
            <a:off x="7156788" y="2282572"/>
            <a:ext cx="4395053" cy="2873031"/>
          </a:xfrm>
          <a:prstGeom prst="rect">
            <a:avLst/>
          </a:prstGeom>
          <a:noFill/>
        </p:spPr>
        <p:txBody>
          <a:bodyPr wrap="square" lIns="0" tIns="0" rIns="0" bIns="0" rtlCol="0">
            <a:spAutoFit/>
          </a:bodyPr>
          <a:lstStyle/>
          <a:p>
            <a:pPr defTabSz="1219170"/>
            <a:r>
              <a:rPr lang="en-US" sz="2667" dirty="0">
                <a:gradFill>
                  <a:gsLst>
                    <a:gs pos="2917">
                      <a:srgbClr val="000000"/>
                    </a:gs>
                    <a:gs pos="30000">
                      <a:srgbClr val="000000"/>
                    </a:gs>
                  </a:gsLst>
                  <a:lin ang="5400000" scaled="0"/>
                </a:gradFill>
                <a:latin typeface="Arial" panose="020B0604020202020204" pitchFamily="34" charset="0"/>
              </a:rPr>
              <a:t>Number of orders, amount spent will likely change faster than email</a:t>
            </a:r>
          </a:p>
          <a:p>
            <a:pPr defTabSz="1219170"/>
            <a:endParaRPr lang="en-US" sz="2667" dirty="0">
              <a:gradFill>
                <a:gsLst>
                  <a:gs pos="2917">
                    <a:srgbClr val="000000"/>
                  </a:gs>
                  <a:gs pos="30000">
                    <a:srgbClr val="000000"/>
                  </a:gs>
                </a:gsLst>
                <a:lin ang="5400000" scaled="0"/>
              </a:gradFill>
              <a:latin typeface="Arial" panose="020B0604020202020204" pitchFamily="34" charset="0"/>
            </a:endParaRPr>
          </a:p>
          <a:p>
            <a:pPr defTabSz="1219170"/>
            <a:r>
              <a:rPr lang="en-US" sz="2667" b="1" dirty="0">
                <a:gradFill>
                  <a:gsLst>
                    <a:gs pos="2917">
                      <a:srgbClr val="000000"/>
                    </a:gs>
                    <a:gs pos="30000">
                      <a:srgbClr val="000000"/>
                    </a:gs>
                  </a:gsLst>
                  <a:lin ang="5400000" scaled="0"/>
                </a:gradFill>
                <a:latin typeface="Arial" panose="020B0604020202020204" pitchFamily="34" charset="0"/>
              </a:rPr>
              <a:t>Guidance: Store these aggregate data in own document, and reference it</a:t>
            </a:r>
          </a:p>
        </p:txBody>
      </p:sp>
    </p:spTree>
    <p:extLst>
      <p:ext uri="{BB962C8B-B14F-4D97-AF65-F5344CB8AC3E}">
        <p14:creationId xmlns:p14="http://schemas.microsoft.com/office/powerpoint/2010/main" val="26846879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C9AC6-2E79-42AF-A13D-8099681CD6AD}"/>
              </a:ext>
            </a:extLst>
          </p:cNvPr>
          <p:cNvSpPr>
            <a:spLocks noGrp="1"/>
          </p:cNvSpPr>
          <p:nvPr>
            <p:ph type="title"/>
          </p:nvPr>
        </p:nvSpPr>
        <p:spPr>
          <a:xfrm>
            <a:off x="0" y="14673"/>
            <a:ext cx="6876299" cy="817275"/>
          </a:xfrm>
        </p:spPr>
        <p:txBody>
          <a:bodyPr>
            <a:normAutofit/>
          </a:bodyPr>
          <a:lstStyle/>
          <a:p>
            <a:r>
              <a:rPr lang="en-US" sz="4000" dirty="0">
                <a:latin typeface="Arial" panose="020B0604020202020204" pitchFamily="34" charset="0"/>
                <a:cs typeface="Arial" panose="020B0604020202020204" pitchFamily="34" charset="0"/>
              </a:rPr>
              <a:t>When To Reference #3</a:t>
            </a:r>
          </a:p>
        </p:txBody>
      </p:sp>
      <p:sp>
        <p:nvSpPr>
          <p:cNvPr id="3" name="Text Placeholder 2">
            <a:extLst>
              <a:ext uri="{FF2B5EF4-FFF2-40B4-BE49-F238E27FC236}">
                <a16:creationId xmlns:a16="http://schemas.microsoft.com/office/drawing/2014/main" id="{E9C50650-8FE5-4845-BC94-39972A9D92EC}"/>
              </a:ext>
            </a:extLst>
          </p:cNvPr>
          <p:cNvSpPr txBox="1">
            <a:spLocks/>
          </p:cNvSpPr>
          <p:nvPr/>
        </p:nvSpPr>
        <p:spPr>
          <a:xfrm>
            <a:off x="487680" y="1339518"/>
            <a:ext cx="11018520" cy="67996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Many : Many relationships</a:t>
            </a:r>
          </a:p>
          <a:p>
            <a:endParaRPr lang="en-US" dirty="0"/>
          </a:p>
          <a:p>
            <a:pPr marL="228594" lvl="1" indent="0">
              <a:buFont typeface="Arial" panose="020B0604020202020204" pitchFamily="34" charset="0"/>
              <a:buNone/>
            </a:pPr>
            <a:endParaRPr lang="en-US" dirty="0"/>
          </a:p>
          <a:p>
            <a:pPr marL="228594" lvl="1" indent="0">
              <a:buFont typeface="Arial" panose="020B0604020202020204" pitchFamily="34" charset="0"/>
              <a:buNone/>
            </a:pPr>
            <a:endParaRPr lang="en-US" dirty="0"/>
          </a:p>
          <a:p>
            <a:pPr marL="228594" lvl="1" indent="0">
              <a:buFont typeface="Arial" panose="020B0604020202020204" pitchFamily="34" charset="0"/>
              <a:buNone/>
            </a:pPr>
            <a:endParaRPr lang="en-US" dirty="0"/>
          </a:p>
        </p:txBody>
      </p:sp>
      <p:sp>
        <p:nvSpPr>
          <p:cNvPr id="4" name="Rectangle 3">
            <a:extLst>
              <a:ext uri="{FF2B5EF4-FFF2-40B4-BE49-F238E27FC236}">
                <a16:creationId xmlns:a16="http://schemas.microsoft.com/office/drawing/2014/main" id="{D64076DE-D427-47D7-BD61-FE92AB67D4AC}"/>
              </a:ext>
            </a:extLst>
          </p:cNvPr>
          <p:cNvSpPr/>
          <p:nvPr/>
        </p:nvSpPr>
        <p:spPr>
          <a:xfrm>
            <a:off x="487680" y="1840908"/>
            <a:ext cx="6096000" cy="2585323"/>
          </a:xfrm>
          <a:prstGeom prst="rect">
            <a:avLst/>
          </a:prstGeom>
          <a:ln>
            <a:solidFill>
              <a:schemeClr val="accent1"/>
            </a:solidFill>
          </a:ln>
        </p:spPr>
        <p:txBody>
          <a:bodyPr>
            <a:spAutoFit/>
          </a:bodyPr>
          <a:lstStyle/>
          <a:p>
            <a:pPr defTabSz="1219170"/>
            <a:r>
              <a:rPr lang="en-US" dirty="0">
                <a:solidFill>
                  <a:srgbClr val="000000"/>
                </a:solidFill>
                <a:latin typeface="Arial" panose="020B0604020202020204" pitchFamily="34" charset="0"/>
              </a:rPr>
              <a:t>{</a:t>
            </a:r>
          </a:p>
          <a:p>
            <a:pPr defTabSz="1219170"/>
            <a:r>
              <a:rPr lang="en-US" dirty="0">
                <a:solidFill>
                  <a:srgbClr val="000000"/>
                </a:solidFill>
                <a:latin typeface="Arial" panose="020B0604020202020204" pitchFamily="34" charset="0"/>
              </a:rPr>
              <a:t>    "id": "speaker1",</a:t>
            </a:r>
          </a:p>
          <a:p>
            <a:pPr defTabSz="1219170"/>
            <a:r>
              <a:rPr lang="en-US" dirty="0">
                <a:solidFill>
                  <a:srgbClr val="000000"/>
                </a:solidFill>
                <a:latin typeface="Arial" panose="020B0604020202020204" pitchFamily="34" charset="0"/>
              </a:rPr>
              <a:t>    "name": "Alice",</a:t>
            </a:r>
          </a:p>
          <a:p>
            <a:pPr defTabSz="1219170"/>
            <a:r>
              <a:rPr lang="en-US" dirty="0">
                <a:solidFill>
                  <a:srgbClr val="000000"/>
                </a:solidFill>
                <a:latin typeface="Arial" panose="020B0604020202020204" pitchFamily="34" charset="0"/>
              </a:rPr>
              <a:t>    "email": "alice@contoso.com",</a:t>
            </a:r>
          </a:p>
          <a:p>
            <a:pPr defTabSz="1219170"/>
            <a:r>
              <a:rPr lang="en-US" dirty="0">
                <a:solidFill>
                  <a:srgbClr val="000000"/>
                </a:solidFill>
                <a:latin typeface="Arial" panose="020B0604020202020204" pitchFamily="34" charset="0"/>
              </a:rPr>
              <a:t>    "sessions":[</a:t>
            </a:r>
          </a:p>
          <a:p>
            <a:pPr defTabSz="1219170"/>
            <a:r>
              <a:rPr lang="en-US" dirty="0">
                <a:solidFill>
                  <a:srgbClr val="000000"/>
                </a:solidFill>
                <a:latin typeface="Arial" panose="020B0604020202020204" pitchFamily="34" charset="0"/>
              </a:rPr>
              <a:t>        {"id": "session1"},</a:t>
            </a:r>
          </a:p>
          <a:p>
            <a:pPr defTabSz="1219170"/>
            <a:r>
              <a:rPr lang="en-US" dirty="0">
                <a:solidFill>
                  <a:srgbClr val="000000"/>
                </a:solidFill>
                <a:latin typeface="Arial" panose="020B0604020202020204" pitchFamily="34" charset="0"/>
              </a:rPr>
              <a:t>        {"id": "session2"}</a:t>
            </a:r>
          </a:p>
          <a:p>
            <a:pPr defTabSz="1219170"/>
            <a:r>
              <a:rPr lang="en-US" dirty="0">
                <a:solidFill>
                  <a:srgbClr val="000000"/>
                </a:solidFill>
                <a:latin typeface="Arial" panose="020B0604020202020204" pitchFamily="34" charset="0"/>
              </a:rPr>
              <a:t>    ]</a:t>
            </a:r>
          </a:p>
          <a:p>
            <a:pPr defTabSz="1219170"/>
            <a:r>
              <a:rPr lang="en-US" dirty="0">
                <a:solidFill>
                  <a:srgbClr val="000000"/>
                </a:solidFill>
                <a:latin typeface="Arial" panose="020B0604020202020204" pitchFamily="34" charset="0"/>
              </a:rPr>
              <a:t>}</a:t>
            </a:r>
          </a:p>
        </p:txBody>
      </p:sp>
      <p:sp>
        <p:nvSpPr>
          <p:cNvPr id="5" name="Rectangle 4">
            <a:extLst>
              <a:ext uri="{FF2B5EF4-FFF2-40B4-BE49-F238E27FC236}">
                <a16:creationId xmlns:a16="http://schemas.microsoft.com/office/drawing/2014/main" id="{DAE29BCA-3D0B-40BE-9BF5-6527CD244C1B}"/>
              </a:ext>
            </a:extLst>
          </p:cNvPr>
          <p:cNvSpPr/>
          <p:nvPr/>
        </p:nvSpPr>
        <p:spPr>
          <a:xfrm>
            <a:off x="487680" y="4321153"/>
            <a:ext cx="6096000" cy="2585323"/>
          </a:xfrm>
          <a:prstGeom prst="rect">
            <a:avLst/>
          </a:prstGeom>
          <a:ln>
            <a:solidFill>
              <a:schemeClr val="accent1"/>
            </a:solidFill>
          </a:ln>
        </p:spPr>
        <p:txBody>
          <a:bodyPr>
            <a:spAutoFit/>
          </a:bodyPr>
          <a:lstStyle/>
          <a:p>
            <a:pPr defTabSz="1219170"/>
            <a:r>
              <a:rPr lang="en-US" dirty="0">
                <a:solidFill>
                  <a:srgbClr val="000000"/>
                </a:solidFill>
                <a:latin typeface="Arial" panose="020B0604020202020204" pitchFamily="34" charset="0"/>
              </a:rPr>
              <a:t>{</a:t>
            </a:r>
          </a:p>
          <a:p>
            <a:pPr defTabSz="1219170"/>
            <a:r>
              <a:rPr lang="en-US" dirty="0">
                <a:solidFill>
                  <a:srgbClr val="000000"/>
                </a:solidFill>
                <a:latin typeface="Arial" panose="020B0604020202020204" pitchFamily="34" charset="0"/>
              </a:rPr>
              <a:t>    "id": "speaker2",</a:t>
            </a:r>
          </a:p>
          <a:p>
            <a:pPr defTabSz="1219170"/>
            <a:r>
              <a:rPr lang="en-US" dirty="0">
                <a:solidFill>
                  <a:srgbClr val="000000"/>
                </a:solidFill>
                <a:latin typeface="Arial" panose="020B0604020202020204" pitchFamily="34" charset="0"/>
              </a:rPr>
              <a:t>    "name": "Bob",</a:t>
            </a:r>
          </a:p>
          <a:p>
            <a:pPr defTabSz="1219170"/>
            <a:r>
              <a:rPr lang="en-US" dirty="0">
                <a:solidFill>
                  <a:srgbClr val="000000"/>
                </a:solidFill>
                <a:latin typeface="Arial" panose="020B0604020202020204" pitchFamily="34" charset="0"/>
              </a:rPr>
              <a:t>    "email": "bob@contoso.com",</a:t>
            </a:r>
          </a:p>
          <a:p>
            <a:pPr defTabSz="1219170"/>
            <a:r>
              <a:rPr lang="en-US" dirty="0">
                <a:solidFill>
                  <a:srgbClr val="000000"/>
                </a:solidFill>
                <a:latin typeface="Arial" panose="020B0604020202020204" pitchFamily="34" charset="0"/>
              </a:rPr>
              <a:t>    "sessions":[</a:t>
            </a:r>
          </a:p>
          <a:p>
            <a:pPr defTabSz="1219170"/>
            <a:r>
              <a:rPr lang="en-US" dirty="0">
                <a:solidFill>
                  <a:srgbClr val="000000"/>
                </a:solidFill>
                <a:latin typeface="Arial" panose="020B0604020202020204" pitchFamily="34" charset="0"/>
              </a:rPr>
              <a:t>        {"id": "session1"},</a:t>
            </a:r>
          </a:p>
          <a:p>
            <a:pPr defTabSz="1219170"/>
            <a:r>
              <a:rPr lang="en-US" dirty="0">
                <a:solidFill>
                  <a:srgbClr val="000000"/>
                </a:solidFill>
                <a:latin typeface="Arial" panose="020B0604020202020204" pitchFamily="34" charset="0"/>
              </a:rPr>
              <a:t>        {"id": "session4"}</a:t>
            </a:r>
          </a:p>
          <a:p>
            <a:pPr defTabSz="1219170"/>
            <a:r>
              <a:rPr lang="en-US" dirty="0">
                <a:solidFill>
                  <a:srgbClr val="000000"/>
                </a:solidFill>
                <a:latin typeface="Arial" panose="020B0604020202020204" pitchFamily="34" charset="0"/>
              </a:rPr>
              <a:t>    ]</a:t>
            </a:r>
          </a:p>
          <a:p>
            <a:pPr defTabSz="1219170"/>
            <a:r>
              <a:rPr lang="en-US" dirty="0">
                <a:solidFill>
                  <a:srgbClr val="000000"/>
                </a:solidFill>
                <a:latin typeface="Arial" panose="020B0604020202020204" pitchFamily="34" charset="0"/>
              </a:rPr>
              <a:t>}</a:t>
            </a:r>
          </a:p>
        </p:txBody>
      </p:sp>
      <p:sp>
        <p:nvSpPr>
          <p:cNvPr id="6" name="Rectangle 5">
            <a:extLst>
              <a:ext uri="{FF2B5EF4-FFF2-40B4-BE49-F238E27FC236}">
                <a16:creationId xmlns:a16="http://schemas.microsoft.com/office/drawing/2014/main" id="{DB1FBDFB-F6A7-44D2-BFD3-1037C130F044}"/>
              </a:ext>
            </a:extLst>
          </p:cNvPr>
          <p:cNvSpPr/>
          <p:nvPr/>
        </p:nvSpPr>
        <p:spPr>
          <a:xfrm>
            <a:off x="7945120" y="2390531"/>
            <a:ext cx="3972560" cy="2585323"/>
          </a:xfrm>
          <a:prstGeom prst="rect">
            <a:avLst/>
          </a:prstGeom>
          <a:ln>
            <a:solidFill>
              <a:schemeClr val="accent4"/>
            </a:solidFill>
          </a:ln>
        </p:spPr>
        <p:txBody>
          <a:bodyPr wrap="square">
            <a:spAutoFit/>
          </a:bodyPr>
          <a:lstStyle/>
          <a:p>
            <a:pPr defTabSz="1219170"/>
            <a:endParaRPr lang="en-US" dirty="0">
              <a:solidFill>
                <a:srgbClr val="000000"/>
              </a:solidFill>
              <a:latin typeface="Arial" panose="020B0604020202020204" pitchFamily="34" charset="0"/>
            </a:endParaRPr>
          </a:p>
          <a:p>
            <a:pPr defTabSz="1219170"/>
            <a:r>
              <a:rPr lang="en-US" dirty="0">
                <a:solidFill>
                  <a:srgbClr val="000000"/>
                </a:solidFill>
                <a:latin typeface="Arial" panose="020B0604020202020204" pitchFamily="34" charset="0"/>
              </a:rPr>
              <a:t>{</a:t>
            </a:r>
          </a:p>
          <a:p>
            <a:pPr defTabSz="1219170"/>
            <a:r>
              <a:rPr lang="en-US" dirty="0">
                <a:solidFill>
                  <a:srgbClr val="000000"/>
                </a:solidFill>
                <a:latin typeface="Arial" panose="020B0604020202020204" pitchFamily="34" charset="0"/>
              </a:rPr>
              <a:t>    "id": "session1",</a:t>
            </a:r>
          </a:p>
          <a:p>
            <a:pPr defTabSz="1219170"/>
            <a:r>
              <a:rPr lang="en-US" dirty="0">
                <a:solidFill>
                  <a:srgbClr val="000000"/>
                </a:solidFill>
                <a:latin typeface="Arial" panose="020B0604020202020204" pitchFamily="34" charset="0"/>
              </a:rPr>
              <a:t>    "name": "Modelling Data 101",</a:t>
            </a:r>
          </a:p>
          <a:p>
            <a:pPr defTabSz="1219170"/>
            <a:r>
              <a:rPr lang="en-US" dirty="0">
                <a:solidFill>
                  <a:srgbClr val="000000"/>
                </a:solidFill>
                <a:latin typeface="Arial" panose="020B0604020202020204" pitchFamily="34" charset="0"/>
              </a:rPr>
              <a:t>    "speakers":[</a:t>
            </a:r>
          </a:p>
          <a:p>
            <a:pPr defTabSz="1219170"/>
            <a:r>
              <a:rPr lang="en-US" dirty="0">
                <a:solidFill>
                  <a:srgbClr val="000000"/>
                </a:solidFill>
                <a:latin typeface="Arial" panose="020B0604020202020204" pitchFamily="34" charset="0"/>
              </a:rPr>
              <a:t>        {"id": "speaker1"},</a:t>
            </a:r>
          </a:p>
          <a:p>
            <a:pPr defTabSz="1219170"/>
            <a:r>
              <a:rPr lang="en-US" dirty="0">
                <a:solidFill>
                  <a:srgbClr val="000000"/>
                </a:solidFill>
                <a:latin typeface="Arial" panose="020B0604020202020204" pitchFamily="34" charset="0"/>
              </a:rPr>
              <a:t>        {"id": "speaker2"}</a:t>
            </a:r>
          </a:p>
          <a:p>
            <a:pPr defTabSz="1219170"/>
            <a:r>
              <a:rPr lang="en-US" dirty="0">
                <a:solidFill>
                  <a:srgbClr val="000000"/>
                </a:solidFill>
                <a:latin typeface="Arial" panose="020B0604020202020204" pitchFamily="34" charset="0"/>
              </a:rPr>
              <a:t>    ]</a:t>
            </a:r>
          </a:p>
          <a:p>
            <a:pPr defTabSz="1219170"/>
            <a:r>
              <a:rPr lang="en-US" dirty="0">
                <a:solidFill>
                  <a:srgbClr val="000000"/>
                </a:solidFill>
                <a:latin typeface="Arial" panose="020B0604020202020204" pitchFamily="34" charset="0"/>
              </a:rPr>
              <a:t>}</a:t>
            </a:r>
          </a:p>
        </p:txBody>
      </p:sp>
      <p:cxnSp>
        <p:nvCxnSpPr>
          <p:cNvPr id="7" name="Straight Connector 6">
            <a:extLst>
              <a:ext uri="{FF2B5EF4-FFF2-40B4-BE49-F238E27FC236}">
                <a16:creationId xmlns:a16="http://schemas.microsoft.com/office/drawing/2014/main" id="{C90E3B11-E1B0-4AA9-87E3-79137301F065}"/>
              </a:ext>
            </a:extLst>
          </p:cNvPr>
          <p:cNvCxnSpPr/>
          <p:nvPr/>
        </p:nvCxnSpPr>
        <p:spPr>
          <a:xfrm>
            <a:off x="2661920" y="2353505"/>
            <a:ext cx="5933440" cy="1869440"/>
          </a:xfrm>
          <a:prstGeom prst="line">
            <a:avLst/>
          </a:prstGeom>
          <a:ln>
            <a:headEnd type="none" w="lg" len="med"/>
            <a:tailEnd type="none" w="lg" len="med"/>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DFB0E152-BA6C-4BEC-9291-760DDF784A76}"/>
              </a:ext>
            </a:extLst>
          </p:cNvPr>
          <p:cNvCxnSpPr>
            <a:cxnSpLocks/>
          </p:cNvCxnSpPr>
          <p:nvPr/>
        </p:nvCxnSpPr>
        <p:spPr>
          <a:xfrm flipV="1">
            <a:off x="2499360" y="4185920"/>
            <a:ext cx="6045200" cy="667408"/>
          </a:xfrm>
          <a:prstGeom prst="line">
            <a:avLst/>
          </a:prstGeom>
          <a:ln>
            <a:headEnd type="none" w="lg" len="med"/>
            <a:tailEnd type="none" w="lg" len="med"/>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AA7F607D-8792-4B0D-9DFD-F68A3293178C}"/>
              </a:ext>
            </a:extLst>
          </p:cNvPr>
          <p:cNvSpPr txBox="1"/>
          <p:nvPr/>
        </p:nvSpPr>
        <p:spPr>
          <a:xfrm>
            <a:off x="6934735" y="5171389"/>
            <a:ext cx="5608320" cy="1477328"/>
          </a:xfrm>
          <a:prstGeom prst="rect">
            <a:avLst/>
          </a:prstGeom>
          <a:noFill/>
        </p:spPr>
        <p:txBody>
          <a:bodyPr wrap="square" lIns="0" tIns="0" rIns="0" bIns="0" rtlCol="0">
            <a:spAutoFit/>
          </a:bodyPr>
          <a:lstStyle/>
          <a:p>
            <a:pPr defTabSz="1219170"/>
            <a:r>
              <a:rPr lang="en-US" sz="2400" dirty="0">
                <a:gradFill>
                  <a:gsLst>
                    <a:gs pos="2917">
                      <a:srgbClr val="000000"/>
                    </a:gs>
                    <a:gs pos="30000">
                      <a:srgbClr val="000000"/>
                    </a:gs>
                  </a:gsLst>
                  <a:lin ang="5400000" scaled="0"/>
                </a:gradFill>
                <a:latin typeface="Arial" panose="020B0604020202020204" pitchFamily="34" charset="0"/>
              </a:rPr>
              <a:t>Speakers have multiple sessions</a:t>
            </a:r>
          </a:p>
          <a:p>
            <a:pPr defTabSz="1219170"/>
            <a:r>
              <a:rPr lang="en-US" sz="2400" dirty="0">
                <a:gradFill>
                  <a:gsLst>
                    <a:gs pos="2917">
                      <a:srgbClr val="000000"/>
                    </a:gs>
                    <a:gs pos="30000">
                      <a:srgbClr val="000000"/>
                    </a:gs>
                  </a:gsLst>
                  <a:lin ang="5400000" scaled="0"/>
                </a:gradFill>
                <a:latin typeface="Arial" panose="020B0604020202020204" pitchFamily="34" charset="0"/>
              </a:rPr>
              <a:t>Sessions have multiple speakers</a:t>
            </a:r>
          </a:p>
          <a:p>
            <a:pPr defTabSz="1219170"/>
            <a:endParaRPr lang="en-US" sz="2400" dirty="0">
              <a:gradFill>
                <a:gsLst>
                  <a:gs pos="2917">
                    <a:srgbClr val="000000"/>
                  </a:gs>
                  <a:gs pos="30000">
                    <a:srgbClr val="000000"/>
                  </a:gs>
                </a:gsLst>
                <a:lin ang="5400000" scaled="0"/>
              </a:gradFill>
              <a:latin typeface="Arial" panose="020B0604020202020204" pitchFamily="34" charset="0"/>
            </a:endParaRPr>
          </a:p>
          <a:p>
            <a:pPr defTabSz="1219170"/>
            <a:r>
              <a:rPr lang="en-US" sz="2400" dirty="0">
                <a:gradFill>
                  <a:gsLst>
                    <a:gs pos="2917">
                      <a:srgbClr val="000000"/>
                    </a:gs>
                    <a:gs pos="30000">
                      <a:srgbClr val="000000"/>
                    </a:gs>
                  </a:gsLst>
                  <a:lin ang="5400000" scaled="0"/>
                </a:gradFill>
                <a:latin typeface="Arial" panose="020B0604020202020204" pitchFamily="34" charset="0"/>
              </a:rPr>
              <a:t>Have Speaker &amp; Session documents</a:t>
            </a:r>
          </a:p>
        </p:txBody>
      </p:sp>
    </p:spTree>
    <p:extLst>
      <p:ext uri="{BB962C8B-B14F-4D97-AF65-F5344CB8AC3E}">
        <p14:creationId xmlns:p14="http://schemas.microsoft.com/office/powerpoint/2010/main" val="311680381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B9CDC-AF05-40B4-9023-DC59BB19424E}"/>
              </a:ext>
            </a:extLst>
          </p:cNvPr>
          <p:cNvSpPr>
            <a:spLocks noGrp="1"/>
          </p:cNvSpPr>
          <p:nvPr>
            <p:ph type="title"/>
          </p:nvPr>
        </p:nvSpPr>
        <p:spPr>
          <a:xfrm>
            <a:off x="0" y="-10161"/>
            <a:ext cx="10515600" cy="1325563"/>
          </a:xfrm>
        </p:spPr>
        <p:txBody>
          <a:bodyPr/>
          <a:lstStyle/>
          <a:p>
            <a:r>
              <a:rPr lang="en-US" dirty="0">
                <a:latin typeface="Arial" panose="020B0604020202020204" pitchFamily="34" charset="0"/>
                <a:cs typeface="Arial" panose="020B0604020202020204" pitchFamily="34" charset="0"/>
              </a:rPr>
              <a:t>When To Reference #4</a:t>
            </a:r>
          </a:p>
        </p:txBody>
      </p:sp>
      <p:sp>
        <p:nvSpPr>
          <p:cNvPr id="3" name="Text Placeholder 2">
            <a:extLst>
              <a:ext uri="{FF2B5EF4-FFF2-40B4-BE49-F238E27FC236}">
                <a16:creationId xmlns:a16="http://schemas.microsoft.com/office/drawing/2014/main" id="{FB3CD2E6-F268-4F5B-B839-E439A072EAAA}"/>
              </a:ext>
            </a:extLst>
          </p:cNvPr>
          <p:cNvSpPr txBox="1">
            <a:spLocks/>
          </p:cNvSpPr>
          <p:nvPr/>
        </p:nvSpPr>
        <p:spPr>
          <a:xfrm>
            <a:off x="0" y="1202807"/>
            <a:ext cx="11018520" cy="5589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Arial" panose="020B0604020202020204" pitchFamily="34" charset="0"/>
                <a:cs typeface="Arial" panose="020B0604020202020204" pitchFamily="34" charset="0"/>
              </a:rPr>
              <a:t>What is referenced, is heavily referenced by many others</a:t>
            </a:r>
          </a:p>
          <a:p>
            <a:pPr marL="0" indent="0">
              <a:buNone/>
            </a:pPr>
            <a:endParaRPr lang="en-US" dirty="0"/>
          </a:p>
          <a:p>
            <a:pPr marL="228594" lvl="1" indent="0">
              <a:buFont typeface="Arial" panose="020B0604020202020204" pitchFamily="34" charset="0"/>
              <a:buNone/>
            </a:pPr>
            <a:endParaRPr lang="en-US" dirty="0"/>
          </a:p>
          <a:p>
            <a:pPr marL="228594" lvl="1" indent="0">
              <a:buFont typeface="Arial" panose="020B0604020202020204" pitchFamily="34" charset="0"/>
              <a:buNone/>
            </a:pPr>
            <a:endParaRPr lang="en-US" dirty="0"/>
          </a:p>
          <a:p>
            <a:pPr marL="228594" lvl="1" indent="0">
              <a:buFont typeface="Arial" panose="020B0604020202020204" pitchFamily="34" charset="0"/>
              <a:buNone/>
            </a:pPr>
            <a:endParaRPr lang="en-US" dirty="0"/>
          </a:p>
        </p:txBody>
      </p:sp>
      <p:sp>
        <p:nvSpPr>
          <p:cNvPr id="4" name="Rectangle 3">
            <a:extLst>
              <a:ext uri="{FF2B5EF4-FFF2-40B4-BE49-F238E27FC236}">
                <a16:creationId xmlns:a16="http://schemas.microsoft.com/office/drawing/2014/main" id="{6EFC6FEB-0842-40E7-B25A-D3E45BD7FC2A}"/>
              </a:ext>
            </a:extLst>
          </p:cNvPr>
          <p:cNvSpPr/>
          <p:nvPr/>
        </p:nvSpPr>
        <p:spPr>
          <a:xfrm>
            <a:off x="198922" y="1675695"/>
            <a:ext cx="6096000" cy="2585323"/>
          </a:xfrm>
          <a:prstGeom prst="rect">
            <a:avLst/>
          </a:prstGeom>
          <a:ln>
            <a:solidFill>
              <a:schemeClr val="accent1"/>
            </a:solidFill>
          </a:ln>
        </p:spPr>
        <p:txBody>
          <a:bodyPr>
            <a:spAutoFit/>
          </a:bodyPr>
          <a:lstStyle/>
          <a:p>
            <a:pPr defTabSz="1219170"/>
            <a:r>
              <a:rPr lang="en-US" dirty="0">
                <a:solidFill>
                  <a:srgbClr val="000000"/>
                </a:solidFill>
                <a:latin typeface="Arial" panose="020B0604020202020204" pitchFamily="34" charset="0"/>
              </a:rPr>
              <a:t>{</a:t>
            </a:r>
          </a:p>
          <a:p>
            <a:pPr defTabSz="1219170"/>
            <a:r>
              <a:rPr lang="en-US" dirty="0">
                <a:solidFill>
                  <a:srgbClr val="000000"/>
                </a:solidFill>
                <a:latin typeface="Arial" panose="020B0604020202020204" pitchFamily="34" charset="0"/>
              </a:rPr>
              <a:t>    "id": "speaker1",</a:t>
            </a:r>
          </a:p>
          <a:p>
            <a:pPr defTabSz="1219170"/>
            <a:r>
              <a:rPr lang="en-US" dirty="0">
                <a:solidFill>
                  <a:srgbClr val="000000"/>
                </a:solidFill>
                <a:latin typeface="Arial" panose="020B0604020202020204" pitchFamily="34" charset="0"/>
              </a:rPr>
              <a:t>    "name": "Alice",</a:t>
            </a:r>
          </a:p>
          <a:p>
            <a:pPr defTabSz="1219170"/>
            <a:r>
              <a:rPr lang="en-US" dirty="0">
                <a:solidFill>
                  <a:srgbClr val="000000"/>
                </a:solidFill>
                <a:latin typeface="Arial" panose="020B0604020202020204" pitchFamily="34" charset="0"/>
              </a:rPr>
              <a:t>    "email": "alice@contoso.com",</a:t>
            </a:r>
          </a:p>
          <a:p>
            <a:pPr defTabSz="1219170"/>
            <a:r>
              <a:rPr lang="en-US" dirty="0">
                <a:solidFill>
                  <a:srgbClr val="000000"/>
                </a:solidFill>
                <a:latin typeface="Arial" panose="020B0604020202020204" pitchFamily="34" charset="0"/>
              </a:rPr>
              <a:t>    "</a:t>
            </a:r>
            <a:r>
              <a:rPr lang="en-US" dirty="0">
                <a:solidFill>
                  <a:srgbClr val="000000"/>
                </a:solidFill>
                <a:highlight>
                  <a:srgbClr val="00FF00"/>
                </a:highlight>
                <a:latin typeface="Arial" panose="020B0604020202020204" pitchFamily="34" charset="0"/>
              </a:rPr>
              <a:t>sessions</a:t>
            </a:r>
            <a:r>
              <a:rPr lang="en-US" dirty="0">
                <a:solidFill>
                  <a:srgbClr val="000000"/>
                </a:solidFill>
                <a:latin typeface="Arial" panose="020B0604020202020204" pitchFamily="34" charset="0"/>
              </a:rPr>
              <a:t>":[</a:t>
            </a:r>
          </a:p>
          <a:p>
            <a:pPr defTabSz="1219170"/>
            <a:r>
              <a:rPr lang="en-US" dirty="0">
                <a:solidFill>
                  <a:srgbClr val="000000"/>
                </a:solidFill>
                <a:latin typeface="Arial" panose="020B0604020202020204" pitchFamily="34" charset="0"/>
              </a:rPr>
              <a:t>        {"id": "session1"},</a:t>
            </a:r>
          </a:p>
          <a:p>
            <a:pPr defTabSz="1219170"/>
            <a:r>
              <a:rPr lang="en-US" dirty="0">
                <a:solidFill>
                  <a:srgbClr val="000000"/>
                </a:solidFill>
                <a:latin typeface="Arial" panose="020B0604020202020204" pitchFamily="34" charset="0"/>
              </a:rPr>
              <a:t>        {"id": "session2"}</a:t>
            </a:r>
          </a:p>
          <a:p>
            <a:pPr defTabSz="1219170"/>
            <a:r>
              <a:rPr lang="en-US" dirty="0">
                <a:solidFill>
                  <a:srgbClr val="000000"/>
                </a:solidFill>
                <a:latin typeface="Arial" panose="020B0604020202020204" pitchFamily="34" charset="0"/>
              </a:rPr>
              <a:t>    ]</a:t>
            </a:r>
          </a:p>
          <a:p>
            <a:pPr defTabSz="1219170"/>
            <a:r>
              <a:rPr lang="en-US" dirty="0">
                <a:solidFill>
                  <a:srgbClr val="000000"/>
                </a:solidFill>
                <a:latin typeface="Arial" panose="020B0604020202020204" pitchFamily="34" charset="0"/>
              </a:rPr>
              <a:t>}</a:t>
            </a:r>
          </a:p>
        </p:txBody>
      </p:sp>
      <p:sp>
        <p:nvSpPr>
          <p:cNvPr id="5" name="Rectangle 4">
            <a:extLst>
              <a:ext uri="{FF2B5EF4-FFF2-40B4-BE49-F238E27FC236}">
                <a16:creationId xmlns:a16="http://schemas.microsoft.com/office/drawing/2014/main" id="{253477F8-26DE-4A39-981B-4F2FFEE0D957}"/>
              </a:ext>
            </a:extLst>
          </p:cNvPr>
          <p:cNvSpPr/>
          <p:nvPr/>
        </p:nvSpPr>
        <p:spPr>
          <a:xfrm>
            <a:off x="198922" y="4267745"/>
            <a:ext cx="6096000" cy="2585323"/>
          </a:xfrm>
          <a:prstGeom prst="rect">
            <a:avLst/>
          </a:prstGeom>
          <a:ln>
            <a:solidFill>
              <a:schemeClr val="accent1"/>
            </a:solidFill>
          </a:ln>
        </p:spPr>
        <p:txBody>
          <a:bodyPr>
            <a:spAutoFit/>
          </a:bodyPr>
          <a:lstStyle/>
          <a:p>
            <a:pPr defTabSz="1219170"/>
            <a:r>
              <a:rPr lang="en-US" dirty="0">
                <a:solidFill>
                  <a:srgbClr val="000000"/>
                </a:solidFill>
                <a:latin typeface="Arial" panose="020B0604020202020204" pitchFamily="34" charset="0"/>
              </a:rPr>
              <a:t>{</a:t>
            </a:r>
          </a:p>
          <a:p>
            <a:pPr defTabSz="1219170"/>
            <a:r>
              <a:rPr lang="en-US" dirty="0">
                <a:solidFill>
                  <a:srgbClr val="000000"/>
                </a:solidFill>
                <a:latin typeface="Arial" panose="020B0604020202020204" pitchFamily="34" charset="0"/>
              </a:rPr>
              <a:t>    "id": “attendee1",</a:t>
            </a:r>
          </a:p>
          <a:p>
            <a:pPr defTabSz="1219170"/>
            <a:r>
              <a:rPr lang="en-US" dirty="0">
                <a:solidFill>
                  <a:srgbClr val="000000"/>
                </a:solidFill>
                <a:latin typeface="Arial" panose="020B0604020202020204" pitchFamily="34" charset="0"/>
              </a:rPr>
              <a:t>    "name": “Eve",</a:t>
            </a:r>
          </a:p>
          <a:p>
            <a:pPr defTabSz="1219170"/>
            <a:r>
              <a:rPr lang="en-US" dirty="0">
                <a:solidFill>
                  <a:srgbClr val="000000"/>
                </a:solidFill>
                <a:latin typeface="Arial" panose="020B0604020202020204" pitchFamily="34" charset="0"/>
              </a:rPr>
              <a:t>    "email": “eve@contoso.com",</a:t>
            </a:r>
          </a:p>
          <a:p>
            <a:pPr defTabSz="1219170"/>
            <a:r>
              <a:rPr lang="en-US" dirty="0">
                <a:solidFill>
                  <a:srgbClr val="000000"/>
                </a:solidFill>
                <a:latin typeface="Arial" panose="020B0604020202020204" pitchFamily="34" charset="0"/>
              </a:rPr>
              <a:t>    “</a:t>
            </a:r>
            <a:r>
              <a:rPr lang="en-US" dirty="0" err="1">
                <a:solidFill>
                  <a:srgbClr val="000000"/>
                </a:solidFill>
                <a:highlight>
                  <a:srgbClr val="FFFF00"/>
                </a:highlight>
                <a:latin typeface="Arial" panose="020B0604020202020204" pitchFamily="34" charset="0"/>
              </a:rPr>
              <a:t>bookmarkedSessions</a:t>
            </a:r>
            <a:r>
              <a:rPr lang="en-US" dirty="0">
                <a:solidFill>
                  <a:srgbClr val="000000"/>
                </a:solidFill>
                <a:latin typeface="Arial" panose="020B0604020202020204" pitchFamily="34" charset="0"/>
              </a:rPr>
              <a:t>":[</a:t>
            </a:r>
          </a:p>
          <a:p>
            <a:pPr defTabSz="1219170"/>
            <a:r>
              <a:rPr lang="en-US" dirty="0">
                <a:solidFill>
                  <a:srgbClr val="000000"/>
                </a:solidFill>
                <a:latin typeface="Arial" panose="020B0604020202020204" pitchFamily="34" charset="0"/>
              </a:rPr>
              <a:t>        {"id": "session1"},</a:t>
            </a:r>
          </a:p>
          <a:p>
            <a:pPr defTabSz="1219170"/>
            <a:r>
              <a:rPr lang="en-US" dirty="0">
                <a:solidFill>
                  <a:srgbClr val="000000"/>
                </a:solidFill>
                <a:latin typeface="Arial" panose="020B0604020202020204" pitchFamily="34" charset="0"/>
              </a:rPr>
              <a:t>        {"id": "session4"}</a:t>
            </a:r>
          </a:p>
          <a:p>
            <a:pPr defTabSz="1219170"/>
            <a:r>
              <a:rPr lang="en-US" dirty="0">
                <a:solidFill>
                  <a:srgbClr val="000000"/>
                </a:solidFill>
                <a:latin typeface="Arial" panose="020B0604020202020204" pitchFamily="34" charset="0"/>
              </a:rPr>
              <a:t>    ]</a:t>
            </a:r>
          </a:p>
          <a:p>
            <a:pPr defTabSz="1219170"/>
            <a:r>
              <a:rPr lang="en-US" dirty="0">
                <a:solidFill>
                  <a:srgbClr val="000000"/>
                </a:solidFill>
                <a:latin typeface="Arial" panose="020B0604020202020204" pitchFamily="34" charset="0"/>
              </a:rPr>
              <a:t>}</a:t>
            </a:r>
          </a:p>
        </p:txBody>
      </p:sp>
      <p:sp>
        <p:nvSpPr>
          <p:cNvPr id="6" name="Rectangle 5">
            <a:extLst>
              <a:ext uri="{FF2B5EF4-FFF2-40B4-BE49-F238E27FC236}">
                <a16:creationId xmlns:a16="http://schemas.microsoft.com/office/drawing/2014/main" id="{FF47328A-CEFA-481F-A6B1-637EA5F28194}"/>
              </a:ext>
            </a:extLst>
          </p:cNvPr>
          <p:cNvSpPr/>
          <p:nvPr/>
        </p:nvSpPr>
        <p:spPr>
          <a:xfrm>
            <a:off x="7656362" y="2311410"/>
            <a:ext cx="3972560" cy="2585323"/>
          </a:xfrm>
          <a:prstGeom prst="rect">
            <a:avLst/>
          </a:prstGeom>
          <a:ln>
            <a:solidFill>
              <a:schemeClr val="accent4"/>
            </a:solidFill>
          </a:ln>
        </p:spPr>
        <p:txBody>
          <a:bodyPr wrap="square">
            <a:spAutoFit/>
          </a:bodyPr>
          <a:lstStyle/>
          <a:p>
            <a:pPr defTabSz="1219170"/>
            <a:endParaRPr lang="en-US" dirty="0">
              <a:solidFill>
                <a:srgbClr val="000000"/>
              </a:solidFill>
              <a:latin typeface="Arial" panose="020B0604020202020204" pitchFamily="34" charset="0"/>
            </a:endParaRPr>
          </a:p>
          <a:p>
            <a:pPr defTabSz="1219170"/>
            <a:r>
              <a:rPr lang="en-US" dirty="0">
                <a:solidFill>
                  <a:srgbClr val="000000"/>
                </a:solidFill>
                <a:latin typeface="Arial" panose="020B0604020202020204" pitchFamily="34" charset="0"/>
              </a:rPr>
              <a:t>{</a:t>
            </a:r>
          </a:p>
          <a:p>
            <a:pPr defTabSz="1219170"/>
            <a:r>
              <a:rPr lang="en-US" dirty="0">
                <a:solidFill>
                  <a:srgbClr val="000000"/>
                </a:solidFill>
                <a:latin typeface="Arial" panose="020B0604020202020204" pitchFamily="34" charset="0"/>
              </a:rPr>
              <a:t>    "id": "session1",</a:t>
            </a:r>
          </a:p>
          <a:p>
            <a:pPr defTabSz="1219170"/>
            <a:r>
              <a:rPr lang="en-US" dirty="0">
                <a:solidFill>
                  <a:srgbClr val="000000"/>
                </a:solidFill>
                <a:latin typeface="Arial" panose="020B0604020202020204" pitchFamily="34" charset="0"/>
              </a:rPr>
              <a:t>    "name": "Modelling Data 101",</a:t>
            </a:r>
          </a:p>
          <a:p>
            <a:pPr defTabSz="1219170"/>
            <a:r>
              <a:rPr lang="en-US" dirty="0">
                <a:solidFill>
                  <a:srgbClr val="000000"/>
                </a:solidFill>
                <a:latin typeface="Arial" panose="020B0604020202020204" pitchFamily="34" charset="0"/>
              </a:rPr>
              <a:t>    "speakers":[</a:t>
            </a:r>
          </a:p>
          <a:p>
            <a:pPr defTabSz="1219170"/>
            <a:r>
              <a:rPr lang="en-US" dirty="0">
                <a:solidFill>
                  <a:srgbClr val="000000"/>
                </a:solidFill>
                <a:latin typeface="Arial" panose="020B0604020202020204" pitchFamily="34" charset="0"/>
              </a:rPr>
              <a:t>        {"id": "speaker1"},</a:t>
            </a:r>
          </a:p>
          <a:p>
            <a:pPr defTabSz="1219170"/>
            <a:r>
              <a:rPr lang="en-US" dirty="0">
                <a:solidFill>
                  <a:srgbClr val="000000"/>
                </a:solidFill>
                <a:latin typeface="Arial" panose="020B0604020202020204" pitchFamily="34" charset="0"/>
              </a:rPr>
              <a:t>        {"id": "speaker2"}</a:t>
            </a:r>
          </a:p>
          <a:p>
            <a:pPr defTabSz="1219170"/>
            <a:r>
              <a:rPr lang="en-US" dirty="0">
                <a:solidFill>
                  <a:srgbClr val="000000"/>
                </a:solidFill>
                <a:latin typeface="Arial" panose="020B0604020202020204" pitchFamily="34" charset="0"/>
              </a:rPr>
              <a:t>    ]</a:t>
            </a:r>
          </a:p>
          <a:p>
            <a:pPr defTabSz="1219170"/>
            <a:r>
              <a:rPr lang="en-US" dirty="0">
                <a:solidFill>
                  <a:srgbClr val="000000"/>
                </a:solidFill>
                <a:latin typeface="Arial" panose="020B0604020202020204" pitchFamily="34" charset="0"/>
              </a:rPr>
              <a:t>}</a:t>
            </a:r>
          </a:p>
        </p:txBody>
      </p:sp>
      <p:cxnSp>
        <p:nvCxnSpPr>
          <p:cNvPr id="7" name="Straight Connector 6">
            <a:extLst>
              <a:ext uri="{FF2B5EF4-FFF2-40B4-BE49-F238E27FC236}">
                <a16:creationId xmlns:a16="http://schemas.microsoft.com/office/drawing/2014/main" id="{3093E786-987F-4E42-ACC1-03643403F43B}"/>
              </a:ext>
            </a:extLst>
          </p:cNvPr>
          <p:cNvCxnSpPr>
            <a:cxnSpLocks/>
          </p:cNvCxnSpPr>
          <p:nvPr/>
        </p:nvCxnSpPr>
        <p:spPr>
          <a:xfrm>
            <a:off x="2210602" y="2237359"/>
            <a:ext cx="5886651" cy="1666119"/>
          </a:xfrm>
          <a:prstGeom prst="line">
            <a:avLst/>
          </a:prstGeom>
          <a:ln>
            <a:headEnd type="none" w="lg" len="med"/>
            <a:tailEnd type="none" w="lg" len="med"/>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C1979ABF-CB28-4571-B574-80CB41BEACC5}"/>
              </a:ext>
            </a:extLst>
          </p:cNvPr>
          <p:cNvCxnSpPr>
            <a:cxnSpLocks/>
          </p:cNvCxnSpPr>
          <p:nvPr/>
        </p:nvCxnSpPr>
        <p:spPr>
          <a:xfrm flipV="1">
            <a:off x="3621505" y="3136402"/>
            <a:ext cx="4271211" cy="2309955"/>
          </a:xfrm>
          <a:prstGeom prst="line">
            <a:avLst/>
          </a:prstGeom>
          <a:ln>
            <a:headEnd type="none" w="lg" len="med"/>
            <a:tailEnd type="none" w="lg" len="med"/>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F84341E1-B3E4-4B0E-9481-3A57B34A2C85}"/>
              </a:ext>
            </a:extLst>
          </p:cNvPr>
          <p:cNvSpPr txBox="1"/>
          <p:nvPr/>
        </p:nvSpPr>
        <p:spPr>
          <a:xfrm>
            <a:off x="7656362" y="5061833"/>
            <a:ext cx="3972560" cy="1538883"/>
          </a:xfrm>
          <a:prstGeom prst="rect">
            <a:avLst/>
          </a:prstGeom>
          <a:noFill/>
        </p:spPr>
        <p:txBody>
          <a:bodyPr wrap="square" lIns="0" tIns="0" rIns="0" bIns="0" rtlCol="0">
            <a:spAutoFit/>
          </a:bodyPr>
          <a:lstStyle/>
          <a:p>
            <a:pPr defTabSz="1219170"/>
            <a:r>
              <a:rPr lang="en-US" sz="2000" dirty="0">
                <a:gradFill>
                  <a:gsLst>
                    <a:gs pos="2917">
                      <a:srgbClr val="000000"/>
                    </a:gs>
                    <a:gs pos="30000">
                      <a:srgbClr val="000000"/>
                    </a:gs>
                  </a:gsLst>
                  <a:lin ang="5400000" scaled="0"/>
                </a:gradFill>
                <a:latin typeface="Arial" panose="020B0604020202020204" pitchFamily="34" charset="0"/>
              </a:rPr>
              <a:t>Here, session is referenced by speakers and attendees</a:t>
            </a:r>
          </a:p>
          <a:p>
            <a:pPr defTabSz="1219170"/>
            <a:endParaRPr lang="en-US" sz="2000" dirty="0">
              <a:gradFill>
                <a:gsLst>
                  <a:gs pos="2917">
                    <a:srgbClr val="000000"/>
                  </a:gs>
                  <a:gs pos="30000">
                    <a:srgbClr val="000000"/>
                  </a:gs>
                </a:gsLst>
                <a:lin ang="5400000" scaled="0"/>
              </a:gradFill>
              <a:latin typeface="Arial" panose="020B0604020202020204" pitchFamily="34" charset="0"/>
            </a:endParaRPr>
          </a:p>
          <a:p>
            <a:pPr defTabSz="1219170"/>
            <a:r>
              <a:rPr lang="en-US" sz="2000" dirty="0">
                <a:gradFill>
                  <a:gsLst>
                    <a:gs pos="2917">
                      <a:srgbClr val="000000"/>
                    </a:gs>
                    <a:gs pos="30000">
                      <a:srgbClr val="000000"/>
                    </a:gs>
                  </a:gsLst>
                  <a:lin ang="5400000" scaled="0"/>
                </a:gradFill>
                <a:latin typeface="Arial" panose="020B0604020202020204" pitchFamily="34" charset="0"/>
              </a:rPr>
              <a:t>Allows you to update Session independently </a:t>
            </a:r>
          </a:p>
        </p:txBody>
      </p:sp>
    </p:spTree>
    <p:extLst>
      <p:ext uri="{BB962C8B-B14F-4D97-AF65-F5344CB8AC3E}">
        <p14:creationId xmlns:p14="http://schemas.microsoft.com/office/powerpoint/2010/main" val="32616941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69ACA-4A66-4999-B9D1-DA7E4F52E1D0}"/>
              </a:ext>
            </a:extLst>
          </p:cNvPr>
          <p:cNvSpPr>
            <a:spLocks noGrp="1"/>
          </p:cNvSpPr>
          <p:nvPr>
            <p:ph type="title"/>
          </p:nvPr>
        </p:nvSpPr>
        <p:spPr>
          <a:xfrm>
            <a:off x="9739" y="0"/>
            <a:ext cx="10515600" cy="1325563"/>
          </a:xfrm>
        </p:spPr>
        <p:txBody>
          <a:bodyPr>
            <a:normAutofit/>
          </a:bodyPr>
          <a:lstStyle/>
          <a:p>
            <a:r>
              <a:rPr lang="en-US" sz="4000" dirty="0">
                <a:latin typeface="Arial" panose="020B0604020202020204" pitchFamily="34" charset="0"/>
                <a:cs typeface="Arial" panose="020B0604020202020204" pitchFamily="34" charset="0"/>
              </a:rPr>
              <a:t>When To Reference Summary</a:t>
            </a:r>
          </a:p>
        </p:txBody>
      </p:sp>
      <p:sp>
        <p:nvSpPr>
          <p:cNvPr id="3" name="Text Placeholder 2">
            <a:extLst>
              <a:ext uri="{FF2B5EF4-FFF2-40B4-BE49-F238E27FC236}">
                <a16:creationId xmlns:a16="http://schemas.microsoft.com/office/drawing/2014/main" id="{6B379E9F-0638-4B90-920E-CBAA1E3ED505}"/>
              </a:ext>
            </a:extLst>
          </p:cNvPr>
          <p:cNvSpPr txBox="1">
            <a:spLocks/>
          </p:cNvSpPr>
          <p:nvPr/>
        </p:nvSpPr>
        <p:spPr>
          <a:xfrm>
            <a:off x="445168" y="1600200"/>
            <a:ext cx="10931491" cy="5257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1 : many (unbounded relationship)</a:t>
            </a:r>
          </a:p>
          <a:p>
            <a:r>
              <a:rPr lang="en-US" dirty="0">
                <a:latin typeface="Arial" panose="020B0604020202020204" pitchFamily="34" charset="0"/>
                <a:cs typeface="Arial" panose="020B0604020202020204" pitchFamily="34" charset="0"/>
              </a:rPr>
              <a:t>many : many relationships</a:t>
            </a:r>
          </a:p>
          <a:p>
            <a:r>
              <a:rPr lang="en-US" dirty="0">
                <a:latin typeface="Arial" panose="020B0604020202020204" pitchFamily="34" charset="0"/>
                <a:cs typeface="Arial" panose="020B0604020202020204" pitchFamily="34" charset="0"/>
              </a:rPr>
              <a:t>Data changes at different rates</a:t>
            </a:r>
          </a:p>
          <a:p>
            <a:r>
              <a:rPr lang="en-US" dirty="0">
                <a:latin typeface="Arial" panose="020B0604020202020204" pitchFamily="34" charset="0"/>
                <a:cs typeface="Arial" panose="020B0604020202020204" pitchFamily="34" charset="0"/>
              </a:rPr>
              <a:t>What is referenced, is heavily referenced by many others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Typically provides </a:t>
            </a:r>
            <a:r>
              <a:rPr lang="en-US" dirty="0">
                <a:solidFill>
                  <a:srgbClr val="00B050"/>
                </a:solidFill>
                <a:latin typeface="Arial" panose="020B0604020202020204" pitchFamily="34" charset="0"/>
                <a:cs typeface="Arial" panose="020B0604020202020204" pitchFamily="34" charset="0"/>
              </a:rPr>
              <a:t>better write performance</a:t>
            </a:r>
          </a:p>
          <a:p>
            <a:r>
              <a:rPr lang="en-US" dirty="0">
                <a:latin typeface="Arial" panose="020B0604020202020204" pitchFamily="34" charset="0"/>
                <a:cs typeface="Arial" panose="020B0604020202020204" pitchFamily="34" charset="0"/>
              </a:rPr>
              <a:t>But may require </a:t>
            </a:r>
            <a:r>
              <a:rPr lang="en-US" dirty="0">
                <a:solidFill>
                  <a:schemeClr val="accent1"/>
                </a:solidFill>
                <a:latin typeface="Arial" panose="020B0604020202020204" pitchFamily="34" charset="0"/>
                <a:cs typeface="Arial" panose="020B0604020202020204" pitchFamily="34" charset="0"/>
              </a:rPr>
              <a:t>more network calls for reads</a:t>
            </a:r>
          </a:p>
          <a:p>
            <a:pPr lvl="1"/>
            <a:endParaRPr lang="en-US" dirty="0"/>
          </a:p>
          <a:p>
            <a:pPr marL="228594" lvl="1" indent="0">
              <a:buFont typeface="Arial" panose="020B0604020202020204" pitchFamily="34" charset="0"/>
              <a:buNone/>
            </a:pPr>
            <a:endParaRPr lang="en-US" dirty="0"/>
          </a:p>
          <a:p>
            <a:pPr marL="228594" lvl="1" indent="0">
              <a:buFont typeface="Arial" panose="020B0604020202020204" pitchFamily="34" charset="0"/>
              <a:buNone/>
            </a:pPr>
            <a:endParaRPr lang="en-US" dirty="0"/>
          </a:p>
          <a:p>
            <a:pPr marL="228594" lvl="1" indent="0">
              <a:buFont typeface="Arial" panose="020B0604020202020204" pitchFamily="34" charset="0"/>
              <a:buNone/>
            </a:pPr>
            <a:endParaRPr lang="en-US" dirty="0"/>
          </a:p>
        </p:txBody>
      </p:sp>
    </p:spTree>
    <p:extLst>
      <p:ext uri="{BB962C8B-B14F-4D97-AF65-F5344CB8AC3E}">
        <p14:creationId xmlns:p14="http://schemas.microsoft.com/office/powerpoint/2010/main" val="71803115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6A1EC-775A-4077-9625-F55D18E8895A}"/>
              </a:ext>
            </a:extLst>
          </p:cNvPr>
          <p:cNvSpPr>
            <a:spLocks noGrp="1"/>
          </p:cNvSpPr>
          <p:nvPr>
            <p:ph type="title"/>
          </p:nvPr>
        </p:nvSpPr>
        <p:spPr/>
        <p:txBody>
          <a:bodyPr/>
          <a:lstStyle/>
          <a:p>
            <a:r>
              <a:rPr lang="en-US" dirty="0"/>
              <a:t>For guidance in delivering this section please view the following:</a:t>
            </a:r>
          </a:p>
        </p:txBody>
      </p:sp>
      <p:sp>
        <p:nvSpPr>
          <p:cNvPr id="3" name="Content Placeholder 2">
            <a:extLst>
              <a:ext uri="{FF2B5EF4-FFF2-40B4-BE49-F238E27FC236}">
                <a16:creationId xmlns:a16="http://schemas.microsoft.com/office/drawing/2014/main" id="{67F504F8-673E-45E3-BA81-BC5799B803C6}"/>
              </a:ext>
            </a:extLst>
          </p:cNvPr>
          <p:cNvSpPr>
            <a:spLocks noGrp="1"/>
          </p:cNvSpPr>
          <p:nvPr>
            <p:ph idx="1"/>
          </p:nvPr>
        </p:nvSpPr>
        <p:spPr/>
        <p:txBody>
          <a:bodyPr/>
          <a:lstStyle/>
          <a:p>
            <a:pPr marL="0" indent="0">
              <a:buNone/>
            </a:pPr>
            <a:r>
              <a:rPr lang="en-US" dirty="0"/>
              <a:t>https://www.bing.com/videos/search?q=cosmos+db+data+modeling+ignite+youtube&amp;view=detail&amp;mid=36B6E05A0FD76BB99B7F36B6E05A0FD76BB99B7F&amp;FORM=VIRE</a:t>
            </a:r>
          </a:p>
        </p:txBody>
      </p:sp>
    </p:spTree>
    <p:extLst>
      <p:ext uri="{BB962C8B-B14F-4D97-AF65-F5344CB8AC3E}">
        <p14:creationId xmlns:p14="http://schemas.microsoft.com/office/powerpoint/2010/main" val="2893752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77712-392D-40EE-ABC2-2006A016E7EB}"/>
              </a:ext>
            </a:extLst>
          </p:cNvPr>
          <p:cNvSpPr>
            <a:spLocks noGrp="1"/>
          </p:cNvSpPr>
          <p:nvPr>
            <p:ph type="title"/>
          </p:nvPr>
        </p:nvSpPr>
        <p:spPr>
          <a:xfrm>
            <a:off x="0" y="12715"/>
            <a:ext cx="10515600" cy="1325563"/>
          </a:xfrm>
        </p:spPr>
        <p:txBody>
          <a:bodyPr>
            <a:normAutofit/>
          </a:bodyPr>
          <a:lstStyle/>
          <a:p>
            <a:r>
              <a:rPr lang="en-US" sz="4000" dirty="0">
                <a:latin typeface="Arial" panose="020B0604020202020204" pitchFamily="34" charset="0"/>
                <a:cs typeface="Arial" panose="020B0604020202020204" pitchFamily="34" charset="0"/>
              </a:rPr>
              <a:t>But wait, you can do both!</a:t>
            </a:r>
          </a:p>
        </p:txBody>
      </p:sp>
      <p:sp>
        <p:nvSpPr>
          <p:cNvPr id="3" name="Text Placeholder 2">
            <a:extLst>
              <a:ext uri="{FF2B5EF4-FFF2-40B4-BE49-F238E27FC236}">
                <a16:creationId xmlns:a16="http://schemas.microsoft.com/office/drawing/2014/main" id="{4594282E-D78E-40EF-8D5D-24D549235D91}"/>
              </a:ext>
            </a:extLst>
          </p:cNvPr>
          <p:cNvSpPr txBox="1">
            <a:spLocks/>
          </p:cNvSpPr>
          <p:nvPr/>
        </p:nvSpPr>
        <p:spPr>
          <a:xfrm>
            <a:off x="512010" y="1508937"/>
            <a:ext cx="11018520" cy="15388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a:p>
            <a:pPr marL="228594" lvl="1" indent="0">
              <a:buFont typeface="Arial" panose="020B0604020202020204" pitchFamily="34" charset="0"/>
              <a:buNone/>
            </a:pPr>
            <a:endParaRPr lang="en-US"/>
          </a:p>
          <a:p>
            <a:pPr marL="228594" lvl="1" indent="0">
              <a:buFont typeface="Arial" panose="020B0604020202020204" pitchFamily="34" charset="0"/>
              <a:buNone/>
            </a:pPr>
            <a:endParaRPr lang="en-US"/>
          </a:p>
          <a:p>
            <a:pPr marL="228594" lvl="1" indent="0">
              <a:buFont typeface="Arial" panose="020B0604020202020204" pitchFamily="34" charset="0"/>
              <a:buNone/>
            </a:pPr>
            <a:endParaRPr lang="en-US"/>
          </a:p>
        </p:txBody>
      </p:sp>
      <p:sp>
        <p:nvSpPr>
          <p:cNvPr id="4" name="Rectangle 3">
            <a:extLst>
              <a:ext uri="{FF2B5EF4-FFF2-40B4-BE49-F238E27FC236}">
                <a16:creationId xmlns:a16="http://schemas.microsoft.com/office/drawing/2014/main" id="{F2149E35-1CCD-4854-9295-6B0063EFB49E}"/>
              </a:ext>
            </a:extLst>
          </p:cNvPr>
          <p:cNvSpPr/>
          <p:nvPr/>
        </p:nvSpPr>
        <p:spPr>
          <a:xfrm>
            <a:off x="357181" y="1338278"/>
            <a:ext cx="4791765" cy="4154984"/>
          </a:xfrm>
          <a:prstGeom prst="rect">
            <a:avLst/>
          </a:prstGeom>
          <a:ln>
            <a:solidFill>
              <a:schemeClr val="accent1"/>
            </a:solidFill>
          </a:ln>
        </p:spPr>
        <p:txBody>
          <a:bodyPr wrap="square">
            <a:spAutoFit/>
          </a:bodyPr>
          <a:lstStyle/>
          <a:p>
            <a:pPr defTabSz="1219170"/>
            <a:r>
              <a:rPr lang="en-US" sz="2400" dirty="0">
                <a:solidFill>
                  <a:srgbClr val="000000"/>
                </a:solidFill>
                <a:latin typeface="Arial" panose="020B0604020202020204" pitchFamily="34" charset="0"/>
              </a:rPr>
              <a:t>{</a:t>
            </a:r>
          </a:p>
          <a:p>
            <a:pPr defTabSz="1219170"/>
            <a:r>
              <a:rPr lang="en-US" sz="2400" dirty="0">
                <a:solidFill>
                  <a:srgbClr val="000000"/>
                </a:solidFill>
                <a:latin typeface="Arial" panose="020B0604020202020204" pitchFamily="34" charset="0"/>
              </a:rPr>
              <a:t>    "id": "speaker1",</a:t>
            </a:r>
          </a:p>
          <a:p>
            <a:pPr defTabSz="1219170"/>
            <a:r>
              <a:rPr lang="en-US" sz="2400" dirty="0">
                <a:solidFill>
                  <a:srgbClr val="000000"/>
                </a:solidFill>
                <a:latin typeface="Arial" panose="020B0604020202020204" pitchFamily="34" charset="0"/>
              </a:rPr>
              <a:t>    "name": "Alice",</a:t>
            </a:r>
          </a:p>
          <a:p>
            <a:pPr defTabSz="1219170"/>
            <a:r>
              <a:rPr lang="en-US" sz="2400" dirty="0">
                <a:solidFill>
                  <a:srgbClr val="000000"/>
                </a:solidFill>
                <a:latin typeface="Arial" panose="020B0604020202020204" pitchFamily="34" charset="0"/>
              </a:rPr>
              <a:t>    "email": "alice@contoso.com",</a:t>
            </a:r>
          </a:p>
          <a:p>
            <a:pPr defTabSz="1219170"/>
            <a:r>
              <a:rPr lang="en-US" sz="2400" dirty="0">
                <a:solidFill>
                  <a:srgbClr val="000000"/>
                </a:solidFill>
                <a:latin typeface="Arial" panose="020B0604020202020204" pitchFamily="34" charset="0"/>
              </a:rPr>
              <a:t>    </a:t>
            </a:r>
            <a:r>
              <a:rPr lang="en-US" sz="2400" dirty="0">
                <a:solidFill>
                  <a:srgbClr val="F0493E"/>
                </a:solidFill>
                <a:latin typeface="Arial" panose="020B0604020202020204" pitchFamily="34" charset="0"/>
              </a:rPr>
              <a:t>“address”:  </a:t>
            </a:r>
            <a:r>
              <a:rPr lang="en-US" sz="2400" dirty="0">
                <a:solidFill>
                  <a:srgbClr val="000000"/>
                </a:solidFill>
                <a:latin typeface="Arial" panose="020B0604020202020204" pitchFamily="34" charset="0"/>
              </a:rPr>
              <a:t>“1 Microsoft Way”</a:t>
            </a:r>
          </a:p>
          <a:p>
            <a:pPr defTabSz="1219170"/>
            <a:r>
              <a:rPr lang="en-US" sz="2400" dirty="0">
                <a:solidFill>
                  <a:srgbClr val="000000"/>
                </a:solidFill>
                <a:latin typeface="Arial" panose="020B0604020202020204" pitchFamily="34" charset="0"/>
              </a:rPr>
              <a:t>    </a:t>
            </a:r>
            <a:r>
              <a:rPr lang="en-US" sz="2400" dirty="0">
                <a:solidFill>
                  <a:srgbClr val="F0493E"/>
                </a:solidFill>
                <a:latin typeface="Arial" panose="020B0604020202020204" pitchFamily="34" charset="0"/>
              </a:rPr>
              <a:t>“phone”:  </a:t>
            </a:r>
            <a:r>
              <a:rPr lang="en-US" sz="2400" dirty="0">
                <a:solidFill>
                  <a:srgbClr val="000000"/>
                </a:solidFill>
                <a:latin typeface="Arial" panose="020B0604020202020204" pitchFamily="34" charset="0"/>
              </a:rPr>
              <a:t>“555-5555”</a:t>
            </a:r>
          </a:p>
          <a:p>
            <a:pPr defTabSz="1219170"/>
            <a:r>
              <a:rPr lang="en-US" sz="2400" dirty="0">
                <a:solidFill>
                  <a:srgbClr val="000000"/>
                </a:solidFill>
                <a:latin typeface="Arial" panose="020B0604020202020204" pitchFamily="34" charset="0"/>
              </a:rPr>
              <a:t>    "sessions":[</a:t>
            </a:r>
          </a:p>
          <a:p>
            <a:pPr defTabSz="1219170"/>
            <a:r>
              <a:rPr lang="en-US" sz="2400" dirty="0">
                <a:solidFill>
                  <a:srgbClr val="000000"/>
                </a:solidFill>
                <a:latin typeface="Arial" panose="020B0604020202020204" pitchFamily="34" charset="0"/>
              </a:rPr>
              <a:t>        {"id": "session1"},</a:t>
            </a:r>
          </a:p>
          <a:p>
            <a:pPr defTabSz="1219170"/>
            <a:r>
              <a:rPr lang="en-US" sz="2400" dirty="0">
                <a:solidFill>
                  <a:srgbClr val="000000"/>
                </a:solidFill>
                <a:latin typeface="Arial" panose="020B0604020202020204" pitchFamily="34" charset="0"/>
              </a:rPr>
              <a:t>        {"id": "session2"}</a:t>
            </a:r>
          </a:p>
          <a:p>
            <a:pPr defTabSz="1219170"/>
            <a:r>
              <a:rPr lang="en-US" sz="2400" dirty="0">
                <a:solidFill>
                  <a:srgbClr val="000000"/>
                </a:solidFill>
                <a:latin typeface="Arial" panose="020B0604020202020204" pitchFamily="34" charset="0"/>
              </a:rPr>
              <a:t>    ]</a:t>
            </a:r>
          </a:p>
          <a:p>
            <a:pPr defTabSz="1219170"/>
            <a:r>
              <a:rPr lang="en-US" sz="2400" dirty="0">
                <a:solidFill>
                  <a:srgbClr val="000000"/>
                </a:solidFill>
                <a:latin typeface="Arial" panose="020B0604020202020204" pitchFamily="34" charset="0"/>
              </a:rPr>
              <a:t>}</a:t>
            </a:r>
          </a:p>
        </p:txBody>
      </p:sp>
      <p:sp>
        <p:nvSpPr>
          <p:cNvPr id="5" name="Rectangle 4">
            <a:extLst>
              <a:ext uri="{FF2B5EF4-FFF2-40B4-BE49-F238E27FC236}">
                <a16:creationId xmlns:a16="http://schemas.microsoft.com/office/drawing/2014/main" id="{F421F9F7-9BCB-4D9B-A93E-8755DA8550EA}"/>
              </a:ext>
            </a:extLst>
          </p:cNvPr>
          <p:cNvSpPr/>
          <p:nvPr/>
        </p:nvSpPr>
        <p:spPr>
          <a:xfrm>
            <a:off x="5566779" y="1338278"/>
            <a:ext cx="6317388" cy="3785652"/>
          </a:xfrm>
          <a:prstGeom prst="rect">
            <a:avLst/>
          </a:prstGeom>
          <a:ln>
            <a:solidFill>
              <a:schemeClr val="accent4"/>
            </a:solidFill>
          </a:ln>
        </p:spPr>
        <p:txBody>
          <a:bodyPr wrap="square">
            <a:spAutoFit/>
          </a:bodyPr>
          <a:lstStyle/>
          <a:p>
            <a:pPr defTabSz="1219170"/>
            <a:endParaRPr lang="en-US" sz="2400" dirty="0">
              <a:solidFill>
                <a:srgbClr val="000000"/>
              </a:solidFill>
              <a:latin typeface="Arial" panose="020B0604020202020204" pitchFamily="34" charset="0"/>
            </a:endParaRPr>
          </a:p>
          <a:p>
            <a:pPr defTabSz="1219170"/>
            <a:r>
              <a:rPr lang="en-US" sz="2400" dirty="0">
                <a:solidFill>
                  <a:srgbClr val="000000"/>
                </a:solidFill>
                <a:latin typeface="Arial" panose="020B0604020202020204" pitchFamily="34" charset="0"/>
              </a:rPr>
              <a:t>{</a:t>
            </a:r>
          </a:p>
          <a:p>
            <a:pPr defTabSz="1219170"/>
            <a:r>
              <a:rPr lang="en-US" sz="2400" dirty="0">
                <a:solidFill>
                  <a:srgbClr val="000000"/>
                </a:solidFill>
                <a:latin typeface="Arial" panose="020B0604020202020204" pitchFamily="34" charset="0"/>
              </a:rPr>
              <a:t>    "id": “session1",</a:t>
            </a:r>
          </a:p>
          <a:p>
            <a:pPr defTabSz="1219170"/>
            <a:r>
              <a:rPr lang="en-US" sz="2400" dirty="0">
                <a:solidFill>
                  <a:srgbClr val="000000"/>
                </a:solidFill>
                <a:latin typeface="Arial" panose="020B0604020202020204" pitchFamily="34" charset="0"/>
              </a:rPr>
              <a:t>    "name": "Modelling Data 101",</a:t>
            </a:r>
          </a:p>
          <a:p>
            <a:pPr defTabSz="1219170"/>
            <a:r>
              <a:rPr lang="en-US" sz="2400" dirty="0">
                <a:solidFill>
                  <a:srgbClr val="000000"/>
                </a:solidFill>
                <a:latin typeface="Arial" panose="020B0604020202020204" pitchFamily="34" charset="0"/>
              </a:rPr>
              <a:t>    "speakers":[</a:t>
            </a:r>
          </a:p>
          <a:p>
            <a:pPr defTabSz="1219170"/>
            <a:r>
              <a:rPr lang="en-US" sz="2400" dirty="0">
                <a:solidFill>
                  <a:srgbClr val="000000"/>
                </a:solidFill>
                <a:latin typeface="Arial" panose="020B0604020202020204" pitchFamily="34" charset="0"/>
              </a:rPr>
              <a:t>        {"id": "speaker1“, </a:t>
            </a:r>
            <a:r>
              <a:rPr lang="en-US" sz="2400" dirty="0">
                <a:solidFill>
                  <a:srgbClr val="33C0CD"/>
                </a:solidFill>
                <a:latin typeface="Arial" panose="020B0604020202020204" pitchFamily="34" charset="0"/>
              </a:rPr>
              <a:t>“name”: “Alice”, “email”: “alice@contoso.com”</a:t>
            </a:r>
            <a:r>
              <a:rPr lang="en-US" sz="2400" dirty="0">
                <a:solidFill>
                  <a:srgbClr val="000000"/>
                </a:solidFill>
                <a:latin typeface="Arial" panose="020B0604020202020204" pitchFamily="34" charset="0"/>
              </a:rPr>
              <a:t>},</a:t>
            </a:r>
          </a:p>
          <a:p>
            <a:pPr defTabSz="1219170"/>
            <a:r>
              <a:rPr lang="en-US" sz="2400" dirty="0">
                <a:solidFill>
                  <a:srgbClr val="000000"/>
                </a:solidFill>
                <a:latin typeface="Arial" panose="020B0604020202020204" pitchFamily="34" charset="0"/>
              </a:rPr>
              <a:t>        {"id": "speaker2“, “name”: “Bob”}</a:t>
            </a:r>
          </a:p>
          <a:p>
            <a:pPr defTabSz="1219170"/>
            <a:r>
              <a:rPr lang="en-US" sz="2400" dirty="0">
                <a:solidFill>
                  <a:srgbClr val="000000"/>
                </a:solidFill>
                <a:latin typeface="Arial" panose="020B0604020202020204" pitchFamily="34" charset="0"/>
              </a:rPr>
              <a:t>    ]</a:t>
            </a:r>
          </a:p>
          <a:p>
            <a:pPr defTabSz="1219170"/>
            <a:r>
              <a:rPr lang="en-US" sz="2400" dirty="0">
                <a:solidFill>
                  <a:srgbClr val="000000"/>
                </a:solidFill>
                <a:latin typeface="Arial" panose="020B0604020202020204" pitchFamily="34" charset="0"/>
              </a:rPr>
              <a:t>}</a:t>
            </a:r>
          </a:p>
        </p:txBody>
      </p:sp>
      <p:sp>
        <p:nvSpPr>
          <p:cNvPr id="6" name="TextBox 5">
            <a:extLst>
              <a:ext uri="{FF2B5EF4-FFF2-40B4-BE49-F238E27FC236}">
                <a16:creationId xmlns:a16="http://schemas.microsoft.com/office/drawing/2014/main" id="{72892256-9E6C-4ACF-9E4A-6D9533BAB07C}"/>
              </a:ext>
            </a:extLst>
          </p:cNvPr>
          <p:cNvSpPr txBox="1"/>
          <p:nvPr/>
        </p:nvSpPr>
        <p:spPr>
          <a:xfrm>
            <a:off x="357182" y="6023484"/>
            <a:ext cx="10624457" cy="738664"/>
          </a:xfrm>
          <a:prstGeom prst="rect">
            <a:avLst/>
          </a:prstGeom>
          <a:noFill/>
        </p:spPr>
        <p:txBody>
          <a:bodyPr wrap="square" lIns="0" tIns="0" rIns="0" bIns="0" rtlCol="0">
            <a:spAutoFit/>
          </a:bodyPr>
          <a:lstStyle/>
          <a:p>
            <a:pPr defTabSz="1219170"/>
            <a:r>
              <a:rPr lang="en-US" sz="2400" b="1" dirty="0">
                <a:solidFill>
                  <a:srgbClr val="33C0CD"/>
                </a:solidFill>
                <a:latin typeface="Arial" panose="020B0604020202020204" pitchFamily="34" charset="0"/>
              </a:rPr>
              <a:t>Embed</a:t>
            </a:r>
            <a:r>
              <a:rPr lang="en-US" sz="2400" b="1" dirty="0">
                <a:gradFill>
                  <a:gsLst>
                    <a:gs pos="2917">
                      <a:srgbClr val="000000"/>
                    </a:gs>
                    <a:gs pos="30000">
                      <a:srgbClr val="000000"/>
                    </a:gs>
                  </a:gsLst>
                  <a:lin ang="5400000" scaled="0"/>
                </a:gradFill>
                <a:latin typeface="Arial" panose="020B0604020202020204" pitchFamily="34" charset="0"/>
              </a:rPr>
              <a:t> frequently used data, but use the </a:t>
            </a:r>
            <a:r>
              <a:rPr lang="en-US" sz="2400" b="1" dirty="0">
                <a:solidFill>
                  <a:srgbClr val="F0493E"/>
                </a:solidFill>
                <a:latin typeface="Arial" panose="020B0604020202020204" pitchFamily="34" charset="0"/>
              </a:rPr>
              <a:t>reference</a:t>
            </a:r>
            <a:r>
              <a:rPr lang="en-US" sz="2400" b="1" dirty="0">
                <a:gradFill>
                  <a:gsLst>
                    <a:gs pos="2917">
                      <a:srgbClr val="000000"/>
                    </a:gs>
                    <a:gs pos="30000">
                      <a:srgbClr val="000000"/>
                    </a:gs>
                  </a:gsLst>
                  <a:lin ang="5400000" scaled="0"/>
                </a:gradFill>
                <a:latin typeface="Arial" panose="020B0604020202020204" pitchFamily="34" charset="0"/>
              </a:rPr>
              <a:t> to get </a:t>
            </a:r>
            <a:r>
              <a:rPr lang="en-US" sz="2400" b="1" dirty="0">
                <a:solidFill>
                  <a:srgbClr val="F0493E"/>
                </a:solidFill>
                <a:latin typeface="Arial" panose="020B0604020202020204" pitchFamily="34" charset="0"/>
              </a:rPr>
              <a:t>less frequently used</a:t>
            </a:r>
          </a:p>
        </p:txBody>
      </p:sp>
      <p:sp>
        <p:nvSpPr>
          <p:cNvPr id="7" name="TextBox 6">
            <a:extLst>
              <a:ext uri="{FF2B5EF4-FFF2-40B4-BE49-F238E27FC236}">
                <a16:creationId xmlns:a16="http://schemas.microsoft.com/office/drawing/2014/main" id="{7334E93B-86DC-4AC0-9B13-9C1CBCAA5DE9}"/>
              </a:ext>
            </a:extLst>
          </p:cNvPr>
          <p:cNvSpPr txBox="1"/>
          <p:nvPr/>
        </p:nvSpPr>
        <p:spPr>
          <a:xfrm>
            <a:off x="357181" y="5594740"/>
            <a:ext cx="4490720" cy="307777"/>
          </a:xfrm>
          <a:prstGeom prst="rect">
            <a:avLst/>
          </a:prstGeom>
          <a:noFill/>
        </p:spPr>
        <p:txBody>
          <a:bodyPr wrap="square" lIns="0" tIns="0" rIns="0" bIns="0" rtlCol="0">
            <a:spAutoFit/>
          </a:bodyPr>
          <a:lstStyle/>
          <a:p>
            <a:pPr defTabSz="1219170"/>
            <a:r>
              <a:rPr lang="en-US" sz="2000" dirty="0">
                <a:gradFill>
                  <a:gsLst>
                    <a:gs pos="2917">
                      <a:srgbClr val="000000"/>
                    </a:gs>
                    <a:gs pos="30000">
                      <a:srgbClr val="000000"/>
                    </a:gs>
                  </a:gsLst>
                  <a:lin ang="5400000" scaled="0"/>
                </a:gradFill>
                <a:latin typeface="Arial" panose="020B0604020202020204" pitchFamily="34" charset="0"/>
              </a:rPr>
              <a:t>Speaker</a:t>
            </a:r>
          </a:p>
        </p:txBody>
      </p:sp>
      <p:sp>
        <p:nvSpPr>
          <p:cNvPr id="8" name="TextBox 7">
            <a:extLst>
              <a:ext uri="{FF2B5EF4-FFF2-40B4-BE49-F238E27FC236}">
                <a16:creationId xmlns:a16="http://schemas.microsoft.com/office/drawing/2014/main" id="{C99419C5-967B-4FE9-BC8F-EF8C4457009D}"/>
              </a:ext>
            </a:extLst>
          </p:cNvPr>
          <p:cNvSpPr txBox="1"/>
          <p:nvPr/>
        </p:nvSpPr>
        <p:spPr>
          <a:xfrm>
            <a:off x="5566778" y="5325368"/>
            <a:ext cx="4490720" cy="307777"/>
          </a:xfrm>
          <a:prstGeom prst="rect">
            <a:avLst/>
          </a:prstGeom>
          <a:noFill/>
        </p:spPr>
        <p:txBody>
          <a:bodyPr wrap="square" lIns="0" tIns="0" rIns="0" bIns="0" rtlCol="0">
            <a:spAutoFit/>
          </a:bodyPr>
          <a:lstStyle/>
          <a:p>
            <a:pPr defTabSz="1219170"/>
            <a:r>
              <a:rPr lang="en-US" sz="2000" dirty="0">
                <a:gradFill>
                  <a:gsLst>
                    <a:gs pos="2917">
                      <a:srgbClr val="000000"/>
                    </a:gs>
                    <a:gs pos="30000">
                      <a:srgbClr val="000000"/>
                    </a:gs>
                  </a:gsLst>
                  <a:lin ang="5400000" scaled="0"/>
                </a:gradFill>
                <a:latin typeface="Arial" panose="020B0604020202020204" pitchFamily="34" charset="0"/>
              </a:rPr>
              <a:t>Session</a:t>
            </a:r>
          </a:p>
        </p:txBody>
      </p:sp>
    </p:spTree>
    <p:extLst>
      <p:ext uri="{BB962C8B-B14F-4D97-AF65-F5344CB8AC3E}">
        <p14:creationId xmlns:p14="http://schemas.microsoft.com/office/powerpoint/2010/main" val="252150450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16007-ED09-4332-AE2D-5EE422835996}"/>
              </a:ext>
            </a:extLst>
          </p:cNvPr>
          <p:cNvSpPr>
            <a:spLocks noGrp="1"/>
          </p:cNvSpPr>
          <p:nvPr>
            <p:ph type="title"/>
          </p:nvPr>
        </p:nvSpPr>
        <p:spPr>
          <a:xfrm>
            <a:off x="0" y="0"/>
            <a:ext cx="12192000" cy="1107996"/>
          </a:xfrm>
        </p:spPr>
        <p:txBody>
          <a:bodyPr>
            <a:noAutofit/>
          </a:bodyPr>
          <a:lstStyle/>
          <a:p>
            <a:r>
              <a:rPr lang="en-US" sz="3600" dirty="0">
                <a:latin typeface="Arial" panose="020B0604020202020204" pitchFamily="34" charset="0"/>
                <a:cs typeface="Arial" panose="020B0604020202020204" pitchFamily="34" charset="0"/>
              </a:rPr>
              <a:t>Modelling Challenge #2: What entities go into a collection? </a:t>
            </a:r>
          </a:p>
        </p:txBody>
      </p:sp>
      <p:sp>
        <p:nvSpPr>
          <p:cNvPr id="3" name="Text Placeholder 2">
            <a:extLst>
              <a:ext uri="{FF2B5EF4-FFF2-40B4-BE49-F238E27FC236}">
                <a16:creationId xmlns:a16="http://schemas.microsoft.com/office/drawing/2014/main" id="{5FFDC441-9B89-4372-A785-265418F2B20F}"/>
              </a:ext>
            </a:extLst>
          </p:cNvPr>
          <p:cNvSpPr txBox="1">
            <a:spLocks/>
          </p:cNvSpPr>
          <p:nvPr/>
        </p:nvSpPr>
        <p:spPr>
          <a:xfrm>
            <a:off x="586740" y="1351276"/>
            <a:ext cx="11018520" cy="301621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Relational: One entity per table </a:t>
            </a:r>
          </a:p>
          <a:p>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In Cosmos DB &amp; NoSQL: </a:t>
            </a:r>
          </a:p>
          <a:p>
            <a:endParaRPr lang="en-US" sz="2400"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Option 1: One entity per collection</a:t>
            </a:r>
          </a:p>
          <a:p>
            <a:pPr lvl="1"/>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Option 2: Multiple entities per collection</a:t>
            </a:r>
          </a:p>
        </p:txBody>
      </p:sp>
    </p:spTree>
    <p:extLst>
      <p:ext uri="{BB962C8B-B14F-4D97-AF65-F5344CB8AC3E}">
        <p14:creationId xmlns:p14="http://schemas.microsoft.com/office/powerpoint/2010/main" val="28372602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D4E77-9E70-4049-B7A7-05720E0452AD}"/>
              </a:ext>
            </a:extLst>
          </p:cNvPr>
          <p:cNvSpPr>
            <a:spLocks noGrp="1"/>
          </p:cNvSpPr>
          <p:nvPr>
            <p:ph type="title"/>
          </p:nvPr>
        </p:nvSpPr>
        <p:spPr>
          <a:xfrm>
            <a:off x="0" y="0"/>
            <a:ext cx="11018520" cy="1107996"/>
          </a:xfrm>
        </p:spPr>
        <p:txBody>
          <a:bodyPr>
            <a:normAutofit/>
          </a:bodyPr>
          <a:lstStyle/>
          <a:p>
            <a:r>
              <a:rPr lang="en-US" sz="4000" dirty="0">
                <a:latin typeface="Arial" panose="020B0604020202020204" pitchFamily="34" charset="0"/>
                <a:cs typeface="Arial" panose="020B0604020202020204" pitchFamily="34" charset="0"/>
              </a:rPr>
              <a:t>Option 2: Multiple entities per collection </a:t>
            </a:r>
          </a:p>
        </p:txBody>
      </p:sp>
      <p:sp>
        <p:nvSpPr>
          <p:cNvPr id="3" name="Text Placeholder 2">
            <a:extLst>
              <a:ext uri="{FF2B5EF4-FFF2-40B4-BE49-F238E27FC236}">
                <a16:creationId xmlns:a16="http://schemas.microsoft.com/office/drawing/2014/main" id="{74001C20-1DEC-48D1-80AA-7631B949C1FD}"/>
              </a:ext>
            </a:extLst>
          </p:cNvPr>
          <p:cNvSpPr txBox="1">
            <a:spLocks/>
          </p:cNvSpPr>
          <p:nvPr/>
        </p:nvSpPr>
        <p:spPr>
          <a:xfrm>
            <a:off x="180474" y="1636295"/>
            <a:ext cx="12007463" cy="270830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Arial" panose="020B0604020202020204" pitchFamily="34" charset="0"/>
                <a:cs typeface="Arial" panose="020B0604020202020204" pitchFamily="34" charset="0"/>
              </a:rPr>
              <a:t>“Feels” weird, but it can greatly improve performance!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Makes sense when there are </a:t>
            </a:r>
            <a:r>
              <a:rPr lang="en-US" dirty="0">
                <a:solidFill>
                  <a:schemeClr val="accent1"/>
                </a:solidFill>
                <a:latin typeface="Arial" panose="020B0604020202020204" pitchFamily="34" charset="0"/>
                <a:cs typeface="Arial" panose="020B0604020202020204" pitchFamily="34" charset="0"/>
              </a:rPr>
              <a:t>similar access patterns</a:t>
            </a:r>
          </a:p>
          <a:p>
            <a:pPr marL="914389" lvl="1" indent="-457189">
              <a:buFontTx/>
              <a:buChar char="-"/>
            </a:pPr>
            <a:r>
              <a:rPr lang="en-US" dirty="0">
                <a:latin typeface="Arial" panose="020B0604020202020204" pitchFamily="34" charset="0"/>
                <a:cs typeface="Arial" panose="020B0604020202020204" pitchFamily="34" charset="0"/>
              </a:rPr>
              <a:t>If you need “join-like” capabilities, &amp; data is not already embedded</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Approach: Introduce “type” property</a:t>
            </a:r>
            <a:endParaRPr lang="en-US"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14736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34EAE4A-2A61-4CBE-93B9-6EDDF9388359}"/>
              </a:ext>
            </a:extLst>
          </p:cNvPr>
          <p:cNvSpPr/>
          <p:nvPr/>
        </p:nvSpPr>
        <p:spPr>
          <a:xfrm>
            <a:off x="1215287" y="3246413"/>
            <a:ext cx="6094444" cy="1991393"/>
          </a:xfrm>
          <a:prstGeom prst="rect">
            <a:avLst/>
          </a:prstGeom>
        </p:spPr>
        <p:txBody>
          <a:bodyPr>
            <a:spAutoFit/>
          </a:bodyPr>
          <a:lstStyle/>
          <a:p>
            <a:pPr marL="672290" defTabSz="914367"/>
            <a:r>
              <a:rPr lang="en-US" sz="1765" dirty="0">
                <a:solidFill>
                  <a:srgbClr val="505050"/>
                </a:solidFill>
                <a:latin typeface="Arial" panose="020B0604020202020204" pitchFamily="34" charset="0"/>
                <a:ea typeface="Calibri" panose="020F0502020204030204" pitchFamily="34" charset="0"/>
              </a:rPr>
              <a:t>{</a:t>
            </a:r>
          </a:p>
          <a:p>
            <a:pPr marL="672290" defTabSz="914367"/>
            <a:r>
              <a:rPr lang="en-US" sz="1765" dirty="0">
                <a:solidFill>
                  <a:srgbClr val="505050"/>
                </a:solidFill>
                <a:latin typeface="Arial" panose="020B0604020202020204" pitchFamily="34" charset="0"/>
                <a:ea typeface="Calibri" panose="020F0502020204030204" pitchFamily="34" charset="0"/>
              </a:rPr>
              <a:t>   "id": "Andrew",</a:t>
            </a:r>
          </a:p>
          <a:p>
            <a:pPr marL="672290" defTabSz="914367"/>
            <a:r>
              <a:rPr lang="en-US" sz="1765" dirty="0">
                <a:solidFill>
                  <a:srgbClr val="505050"/>
                </a:solidFill>
                <a:latin typeface="Arial" panose="020B0604020202020204" pitchFamily="34" charset="0"/>
                <a:ea typeface="Calibri" panose="020F0502020204030204" pitchFamily="34" charset="0"/>
              </a:rPr>
              <a:t>   "type": "Person",</a:t>
            </a:r>
          </a:p>
          <a:p>
            <a:pPr marL="672290" defTabSz="914367"/>
            <a:r>
              <a:rPr lang="en-US" sz="1765" dirty="0">
                <a:solidFill>
                  <a:srgbClr val="505050"/>
                </a:solidFill>
                <a:latin typeface="Arial" panose="020B0604020202020204" pitchFamily="34" charset="0"/>
                <a:ea typeface="Calibri" panose="020F0502020204030204" pitchFamily="34" charset="0"/>
              </a:rPr>
              <a:t>   "</a:t>
            </a:r>
            <a:r>
              <a:rPr lang="en-US" sz="1765" dirty="0" err="1">
                <a:solidFill>
                  <a:srgbClr val="505050"/>
                </a:solidFill>
                <a:latin typeface="Arial" panose="020B0604020202020204" pitchFamily="34" charset="0"/>
                <a:ea typeface="Calibri" panose="020F0502020204030204" pitchFamily="34" charset="0"/>
              </a:rPr>
              <a:t>familyId</a:t>
            </a:r>
            <a:r>
              <a:rPr lang="en-US" sz="1765" dirty="0">
                <a:solidFill>
                  <a:srgbClr val="505050"/>
                </a:solidFill>
                <a:latin typeface="Arial" panose="020B0604020202020204" pitchFamily="34" charset="0"/>
                <a:ea typeface="Calibri" panose="020F0502020204030204" pitchFamily="34" charset="0"/>
              </a:rPr>
              <a:t>": "Liu",</a:t>
            </a:r>
          </a:p>
          <a:p>
            <a:pPr marL="672290" defTabSz="914367"/>
            <a:r>
              <a:rPr lang="en-US" sz="1765" dirty="0">
                <a:solidFill>
                  <a:srgbClr val="505050"/>
                </a:solidFill>
                <a:latin typeface="Arial" panose="020B0604020202020204" pitchFamily="34" charset="0"/>
                <a:ea typeface="Calibri" panose="020F0502020204030204" pitchFamily="34" charset="0"/>
              </a:rPr>
              <a:t>   "</a:t>
            </a:r>
            <a:r>
              <a:rPr lang="en-US" sz="1765" dirty="0" err="1">
                <a:solidFill>
                  <a:srgbClr val="505050"/>
                </a:solidFill>
                <a:latin typeface="Arial" panose="020B0604020202020204" pitchFamily="34" charset="0"/>
                <a:ea typeface="Calibri" panose="020F0502020204030204" pitchFamily="34" charset="0"/>
              </a:rPr>
              <a:t>worksOn</a:t>
            </a:r>
            <a:r>
              <a:rPr lang="en-US" sz="1765" dirty="0">
                <a:solidFill>
                  <a:srgbClr val="505050"/>
                </a:solidFill>
                <a:latin typeface="Arial" panose="020B0604020202020204" pitchFamily="34" charset="0"/>
                <a:ea typeface="Calibri" panose="020F0502020204030204" pitchFamily="34" charset="0"/>
              </a:rPr>
              <a:t>": "Azure Cosmos DB"</a:t>
            </a:r>
          </a:p>
          <a:p>
            <a:pPr marL="672290" defTabSz="914367"/>
            <a:r>
              <a:rPr lang="en-US" sz="1765" dirty="0">
                <a:solidFill>
                  <a:srgbClr val="505050"/>
                </a:solidFill>
                <a:latin typeface="Arial" panose="020B0604020202020204" pitchFamily="34" charset="0"/>
                <a:ea typeface="Calibri" panose="020F0502020204030204" pitchFamily="34" charset="0"/>
              </a:rPr>
              <a:t>}</a:t>
            </a:r>
          </a:p>
          <a:p>
            <a:pPr marL="672290" defTabSz="914367"/>
            <a:endParaRPr lang="en-US" sz="1765" dirty="0">
              <a:solidFill>
                <a:srgbClr val="505050"/>
              </a:solidFill>
              <a:latin typeface="Arial" panose="020B0604020202020204" pitchFamily="34" charset="0"/>
              <a:ea typeface="Calibri" panose="020F0502020204030204" pitchFamily="34" charset="0"/>
            </a:endParaRPr>
          </a:p>
        </p:txBody>
      </p:sp>
      <p:sp>
        <p:nvSpPr>
          <p:cNvPr id="16" name="Rectangle 15">
            <a:extLst>
              <a:ext uri="{FF2B5EF4-FFF2-40B4-BE49-F238E27FC236}">
                <a16:creationId xmlns:a16="http://schemas.microsoft.com/office/drawing/2014/main" id="{C70A9525-ACB3-4468-9894-010CF3CA4C99}"/>
              </a:ext>
            </a:extLst>
          </p:cNvPr>
          <p:cNvSpPr/>
          <p:nvPr/>
        </p:nvSpPr>
        <p:spPr>
          <a:xfrm>
            <a:off x="2892837" y="2116669"/>
            <a:ext cx="6931706" cy="363946"/>
          </a:xfrm>
          <a:prstGeom prst="rect">
            <a:avLst/>
          </a:prstGeom>
        </p:spPr>
        <p:txBody>
          <a:bodyPr wrap="none">
            <a:spAutoFit/>
          </a:bodyPr>
          <a:lstStyle/>
          <a:p>
            <a:pPr defTabSz="914367"/>
            <a:r>
              <a:rPr lang="en-US" sz="1765" b="1" dirty="0">
                <a:solidFill>
                  <a:srgbClr val="505050"/>
                </a:solidFill>
                <a:latin typeface="Arial" panose="020B0604020202020204" pitchFamily="34" charset="0"/>
                <a:ea typeface="Calibri" panose="020F0502020204030204" pitchFamily="34" charset="0"/>
              </a:rPr>
              <a:t>For example, we have two types of documents: person and cat</a:t>
            </a:r>
            <a:endParaRPr lang="en-US" sz="1765" b="1" dirty="0">
              <a:solidFill>
                <a:srgbClr val="505050"/>
              </a:solidFill>
              <a:latin typeface="Arial" panose="020B0604020202020204" pitchFamily="34" charset="0"/>
            </a:endParaRPr>
          </a:p>
        </p:txBody>
      </p:sp>
      <p:sp>
        <p:nvSpPr>
          <p:cNvPr id="17" name="Rectangle 16">
            <a:extLst>
              <a:ext uri="{FF2B5EF4-FFF2-40B4-BE49-F238E27FC236}">
                <a16:creationId xmlns:a16="http://schemas.microsoft.com/office/drawing/2014/main" id="{D6A64741-AE54-47CA-AFA9-C7AFEBA65FE7}"/>
              </a:ext>
            </a:extLst>
          </p:cNvPr>
          <p:cNvSpPr/>
          <p:nvPr/>
        </p:nvSpPr>
        <p:spPr>
          <a:xfrm>
            <a:off x="6455489" y="2763278"/>
            <a:ext cx="6094444" cy="2806055"/>
          </a:xfrm>
          <a:prstGeom prst="rect">
            <a:avLst/>
          </a:prstGeom>
        </p:spPr>
        <p:txBody>
          <a:bodyPr>
            <a:spAutoFit/>
          </a:bodyPr>
          <a:lstStyle/>
          <a:p>
            <a:pPr marL="672290" defTabSz="914367"/>
            <a:r>
              <a:rPr lang="en-US" sz="1765" dirty="0">
                <a:solidFill>
                  <a:srgbClr val="505050"/>
                </a:solidFill>
                <a:latin typeface="Arial" panose="020B0604020202020204" pitchFamily="34" charset="0"/>
                <a:ea typeface="Calibri" panose="020F0502020204030204" pitchFamily="34" charset="0"/>
              </a:rPr>
              <a:t> </a:t>
            </a:r>
          </a:p>
          <a:p>
            <a:pPr marL="672290" defTabSz="914367"/>
            <a:r>
              <a:rPr lang="en-US" sz="1765" dirty="0">
                <a:solidFill>
                  <a:srgbClr val="505050"/>
                </a:solidFill>
                <a:latin typeface="Arial" panose="020B0604020202020204" pitchFamily="34" charset="0"/>
                <a:ea typeface="Calibri" panose="020F0502020204030204" pitchFamily="34" charset="0"/>
              </a:rPr>
              <a:t>{</a:t>
            </a:r>
          </a:p>
          <a:p>
            <a:pPr marL="672290" defTabSz="914367"/>
            <a:r>
              <a:rPr lang="en-US" sz="1765" dirty="0">
                <a:solidFill>
                  <a:srgbClr val="505050"/>
                </a:solidFill>
                <a:latin typeface="Arial" panose="020B0604020202020204" pitchFamily="34" charset="0"/>
                <a:ea typeface="Calibri" panose="020F0502020204030204" pitchFamily="34" charset="0"/>
              </a:rPr>
              <a:t>   "id": "Ralph",</a:t>
            </a:r>
          </a:p>
          <a:p>
            <a:pPr marL="672290" defTabSz="914367"/>
            <a:r>
              <a:rPr lang="en-US" sz="1765" dirty="0">
                <a:solidFill>
                  <a:srgbClr val="505050"/>
                </a:solidFill>
                <a:latin typeface="Arial" panose="020B0604020202020204" pitchFamily="34" charset="0"/>
                <a:ea typeface="Calibri" panose="020F0502020204030204" pitchFamily="34" charset="0"/>
              </a:rPr>
              <a:t>   "type": "Cat",</a:t>
            </a:r>
          </a:p>
          <a:p>
            <a:pPr marL="672290" defTabSz="914367"/>
            <a:r>
              <a:rPr lang="en-US" sz="1765" dirty="0">
                <a:solidFill>
                  <a:srgbClr val="505050"/>
                </a:solidFill>
                <a:latin typeface="Arial" panose="020B0604020202020204" pitchFamily="34" charset="0"/>
                <a:ea typeface="Calibri" panose="020F0502020204030204" pitchFamily="34" charset="0"/>
              </a:rPr>
              <a:t>   "</a:t>
            </a:r>
            <a:r>
              <a:rPr lang="en-US" sz="1765" dirty="0" err="1">
                <a:solidFill>
                  <a:srgbClr val="505050"/>
                </a:solidFill>
                <a:latin typeface="Arial" panose="020B0604020202020204" pitchFamily="34" charset="0"/>
                <a:ea typeface="Calibri" panose="020F0502020204030204" pitchFamily="34" charset="0"/>
              </a:rPr>
              <a:t>familyId</a:t>
            </a:r>
            <a:r>
              <a:rPr lang="en-US" sz="1765" dirty="0">
                <a:solidFill>
                  <a:srgbClr val="505050"/>
                </a:solidFill>
                <a:latin typeface="Arial" panose="020B0604020202020204" pitchFamily="34" charset="0"/>
                <a:ea typeface="Calibri" panose="020F0502020204030204" pitchFamily="34" charset="0"/>
              </a:rPr>
              <a:t>": "Liu",</a:t>
            </a:r>
          </a:p>
          <a:p>
            <a:pPr marL="672290" defTabSz="914367"/>
            <a:r>
              <a:rPr lang="en-US" sz="1765" dirty="0">
                <a:solidFill>
                  <a:srgbClr val="505050"/>
                </a:solidFill>
                <a:latin typeface="Arial" panose="020B0604020202020204" pitchFamily="34" charset="0"/>
                <a:ea typeface="Calibri" panose="020F0502020204030204" pitchFamily="34" charset="0"/>
              </a:rPr>
              <a:t>   "fur": {</a:t>
            </a:r>
          </a:p>
          <a:p>
            <a:pPr marL="672290" defTabSz="914367"/>
            <a:r>
              <a:rPr lang="en-US" sz="1765" dirty="0">
                <a:solidFill>
                  <a:srgbClr val="505050"/>
                </a:solidFill>
                <a:latin typeface="Arial" panose="020B0604020202020204" pitchFamily="34" charset="0"/>
                <a:ea typeface="Calibri" panose="020F0502020204030204" pitchFamily="34" charset="0"/>
              </a:rPr>
              <a:t>         "length": "short",</a:t>
            </a:r>
          </a:p>
          <a:p>
            <a:pPr marL="672290" defTabSz="914367"/>
            <a:r>
              <a:rPr lang="en-US" sz="1765" dirty="0">
                <a:solidFill>
                  <a:srgbClr val="505050"/>
                </a:solidFill>
                <a:latin typeface="Arial" panose="020B0604020202020204" pitchFamily="34" charset="0"/>
                <a:ea typeface="Calibri" panose="020F0502020204030204" pitchFamily="34" charset="0"/>
              </a:rPr>
              <a:t>         "color": "brown"</a:t>
            </a:r>
          </a:p>
          <a:p>
            <a:pPr marL="672290" defTabSz="914367"/>
            <a:r>
              <a:rPr lang="en-US" sz="1765" dirty="0">
                <a:solidFill>
                  <a:srgbClr val="505050"/>
                </a:solidFill>
                <a:latin typeface="Arial" panose="020B0604020202020204" pitchFamily="34" charset="0"/>
                <a:ea typeface="Calibri" panose="020F0502020204030204" pitchFamily="34" charset="0"/>
              </a:rPr>
              <a:t>   }</a:t>
            </a:r>
          </a:p>
          <a:p>
            <a:pPr marL="672290" defTabSz="914367"/>
            <a:r>
              <a:rPr lang="en-US" sz="1765" dirty="0">
                <a:solidFill>
                  <a:srgbClr val="505050"/>
                </a:solidFill>
                <a:latin typeface="Arial" panose="020B0604020202020204" pitchFamily="34" charset="0"/>
                <a:ea typeface="Calibri" panose="020F0502020204030204" pitchFamily="34" charset="0"/>
              </a:rPr>
              <a:t>}</a:t>
            </a:r>
            <a:endParaRPr lang="en-US" sz="1765" dirty="0">
              <a:solidFill>
                <a:srgbClr val="505050"/>
              </a:solidFill>
              <a:latin typeface="Arial" panose="020B0604020202020204" pitchFamily="34" charset="0"/>
            </a:endParaRPr>
          </a:p>
        </p:txBody>
      </p:sp>
      <p:sp>
        <p:nvSpPr>
          <p:cNvPr id="18" name="Rectangle 17">
            <a:extLst>
              <a:ext uri="{FF2B5EF4-FFF2-40B4-BE49-F238E27FC236}">
                <a16:creationId xmlns:a16="http://schemas.microsoft.com/office/drawing/2014/main" id="{FAF7DF54-FDBC-4670-A57C-312ABCDEEF75}"/>
              </a:ext>
            </a:extLst>
          </p:cNvPr>
          <p:cNvSpPr/>
          <p:nvPr/>
        </p:nvSpPr>
        <p:spPr>
          <a:xfrm>
            <a:off x="2490961" y="1471934"/>
            <a:ext cx="8341046" cy="362072"/>
          </a:xfrm>
          <a:prstGeom prst="rect">
            <a:avLst/>
          </a:prstGeom>
        </p:spPr>
        <p:txBody>
          <a:bodyPr wrap="square">
            <a:spAutoFit/>
          </a:bodyPr>
          <a:lstStyle/>
          <a:p>
            <a:pPr algn="ctr" defTabSz="914225">
              <a:defRPr/>
            </a:pPr>
            <a:r>
              <a:rPr lang="en-US" sz="1765" b="1" dirty="0">
                <a:solidFill>
                  <a:srgbClr val="505050"/>
                </a:solidFill>
                <a:latin typeface="Arial" panose="020B0604020202020204" pitchFamily="34" charset="0"/>
              </a:rPr>
              <a:t>Ability to query across multiple entity types with a single network request.</a:t>
            </a:r>
            <a:endParaRPr lang="en-US" sz="1961" b="1" dirty="0">
              <a:solidFill>
                <a:srgbClr val="D83B01"/>
              </a:solidFill>
              <a:latin typeface="Arial" panose="020B0604020202020204" pitchFamily="34" charset="0"/>
              <a:cs typeface="Arial" panose="020B0604020202020204" pitchFamily="34" charset="0"/>
            </a:endParaRPr>
          </a:p>
        </p:txBody>
      </p:sp>
      <p:sp>
        <p:nvSpPr>
          <p:cNvPr id="19" name="Title 1">
            <a:extLst>
              <a:ext uri="{FF2B5EF4-FFF2-40B4-BE49-F238E27FC236}">
                <a16:creationId xmlns:a16="http://schemas.microsoft.com/office/drawing/2014/main" id="{BF4B7257-E3D8-4FC3-866D-75DDA2A816B3}"/>
              </a:ext>
            </a:extLst>
          </p:cNvPr>
          <p:cNvSpPr txBox="1">
            <a:spLocks/>
          </p:cNvSpPr>
          <p:nvPr/>
        </p:nvSpPr>
        <p:spPr>
          <a:xfrm>
            <a:off x="2237874" y="135517"/>
            <a:ext cx="8241632" cy="1107996"/>
          </a:xfrm>
          <a:prstGeom prst="rect">
            <a:avLst/>
          </a:prstGeom>
        </p:spPr>
        <p:txBody>
          <a:bodyPr/>
          <a:lstStyle>
            <a:lvl1pPr algn="l" defTabSz="914225"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Arial" panose="020B0604020202020204" pitchFamily="34" charset="0"/>
                <a:cs typeface="Arial" panose="020B0604020202020204" pitchFamily="34" charset="0"/>
              </a:rPr>
              <a:t>Approach- Introduce Type Property</a:t>
            </a:r>
          </a:p>
        </p:txBody>
      </p:sp>
    </p:spTree>
    <p:extLst>
      <p:ext uri="{BB962C8B-B14F-4D97-AF65-F5344CB8AC3E}">
        <p14:creationId xmlns:p14="http://schemas.microsoft.com/office/powerpoint/2010/main" val="356816295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34EAE4A-2A61-4CBE-93B9-6EDDF9388359}"/>
              </a:ext>
            </a:extLst>
          </p:cNvPr>
          <p:cNvSpPr/>
          <p:nvPr/>
        </p:nvSpPr>
        <p:spPr>
          <a:xfrm>
            <a:off x="1215287" y="3246413"/>
            <a:ext cx="6094444" cy="1991393"/>
          </a:xfrm>
          <a:prstGeom prst="rect">
            <a:avLst/>
          </a:prstGeom>
        </p:spPr>
        <p:txBody>
          <a:bodyPr>
            <a:spAutoFit/>
          </a:bodyPr>
          <a:lstStyle/>
          <a:p>
            <a:pPr marL="672290" defTabSz="914367"/>
            <a:r>
              <a:rPr lang="en-US" sz="1765" dirty="0">
                <a:solidFill>
                  <a:srgbClr val="505050"/>
                </a:solidFill>
                <a:latin typeface="Arial" panose="020B0604020202020204" pitchFamily="34" charset="0"/>
                <a:ea typeface="Calibri" panose="020F0502020204030204" pitchFamily="34" charset="0"/>
              </a:rPr>
              <a:t>{</a:t>
            </a:r>
          </a:p>
          <a:p>
            <a:pPr marL="672290" defTabSz="914367"/>
            <a:r>
              <a:rPr lang="en-US" sz="1765" dirty="0">
                <a:solidFill>
                  <a:srgbClr val="505050"/>
                </a:solidFill>
                <a:latin typeface="Arial" panose="020B0604020202020204" pitchFamily="34" charset="0"/>
                <a:ea typeface="Calibri" panose="020F0502020204030204" pitchFamily="34" charset="0"/>
              </a:rPr>
              <a:t>   "id": "Andrew",</a:t>
            </a:r>
          </a:p>
          <a:p>
            <a:pPr marL="672290" defTabSz="914367"/>
            <a:r>
              <a:rPr lang="en-US" sz="1765" dirty="0">
                <a:solidFill>
                  <a:srgbClr val="505050"/>
                </a:solidFill>
                <a:latin typeface="Arial" panose="020B0604020202020204" pitchFamily="34" charset="0"/>
                <a:ea typeface="Calibri" panose="020F0502020204030204" pitchFamily="34" charset="0"/>
              </a:rPr>
              <a:t>  "</a:t>
            </a:r>
            <a:r>
              <a:rPr lang="en-US" sz="1765" dirty="0">
                <a:solidFill>
                  <a:srgbClr val="505050"/>
                </a:solidFill>
                <a:highlight>
                  <a:srgbClr val="FFFF00"/>
                </a:highlight>
                <a:latin typeface="Arial" panose="020B0604020202020204" pitchFamily="34" charset="0"/>
                <a:ea typeface="Calibri" panose="020F0502020204030204" pitchFamily="34" charset="0"/>
              </a:rPr>
              <a:t>type</a:t>
            </a:r>
            <a:r>
              <a:rPr lang="en-US" sz="1765" dirty="0">
                <a:solidFill>
                  <a:srgbClr val="505050"/>
                </a:solidFill>
                <a:latin typeface="Arial" panose="020B0604020202020204" pitchFamily="34" charset="0"/>
                <a:ea typeface="Calibri" panose="020F0502020204030204" pitchFamily="34" charset="0"/>
              </a:rPr>
              <a:t>": "Person",</a:t>
            </a:r>
          </a:p>
          <a:p>
            <a:pPr marL="672290" defTabSz="914367"/>
            <a:r>
              <a:rPr lang="en-US" sz="1765" dirty="0">
                <a:solidFill>
                  <a:srgbClr val="505050"/>
                </a:solidFill>
                <a:latin typeface="Arial" panose="020B0604020202020204" pitchFamily="34" charset="0"/>
                <a:ea typeface="Calibri" panose="020F0502020204030204" pitchFamily="34" charset="0"/>
              </a:rPr>
              <a:t>   "</a:t>
            </a:r>
            <a:r>
              <a:rPr lang="en-US" sz="1765" dirty="0" err="1">
                <a:solidFill>
                  <a:srgbClr val="505050"/>
                </a:solidFill>
                <a:latin typeface="Arial" panose="020B0604020202020204" pitchFamily="34" charset="0"/>
                <a:ea typeface="Calibri" panose="020F0502020204030204" pitchFamily="34" charset="0"/>
              </a:rPr>
              <a:t>familyId</a:t>
            </a:r>
            <a:r>
              <a:rPr lang="en-US" sz="1765" dirty="0">
                <a:solidFill>
                  <a:srgbClr val="505050"/>
                </a:solidFill>
                <a:latin typeface="Arial" panose="020B0604020202020204" pitchFamily="34" charset="0"/>
                <a:ea typeface="Calibri" panose="020F0502020204030204" pitchFamily="34" charset="0"/>
              </a:rPr>
              <a:t>": "Liu",</a:t>
            </a:r>
          </a:p>
          <a:p>
            <a:pPr marL="672290" defTabSz="914367"/>
            <a:r>
              <a:rPr lang="en-US" sz="1765" dirty="0">
                <a:solidFill>
                  <a:srgbClr val="505050"/>
                </a:solidFill>
                <a:latin typeface="Arial" panose="020B0604020202020204" pitchFamily="34" charset="0"/>
                <a:ea typeface="Calibri" panose="020F0502020204030204" pitchFamily="34" charset="0"/>
              </a:rPr>
              <a:t>   "</a:t>
            </a:r>
            <a:r>
              <a:rPr lang="en-US" sz="1765" dirty="0" err="1">
                <a:solidFill>
                  <a:srgbClr val="505050"/>
                </a:solidFill>
                <a:latin typeface="Arial" panose="020B0604020202020204" pitchFamily="34" charset="0"/>
                <a:ea typeface="Calibri" panose="020F0502020204030204" pitchFamily="34" charset="0"/>
              </a:rPr>
              <a:t>worksOn</a:t>
            </a:r>
            <a:r>
              <a:rPr lang="en-US" sz="1765" dirty="0">
                <a:solidFill>
                  <a:srgbClr val="505050"/>
                </a:solidFill>
                <a:latin typeface="Arial" panose="020B0604020202020204" pitchFamily="34" charset="0"/>
                <a:ea typeface="Calibri" panose="020F0502020204030204" pitchFamily="34" charset="0"/>
              </a:rPr>
              <a:t>": "Azure Cosmos DB"</a:t>
            </a:r>
          </a:p>
          <a:p>
            <a:pPr marL="672290" defTabSz="914367"/>
            <a:r>
              <a:rPr lang="en-US" sz="1765" dirty="0">
                <a:solidFill>
                  <a:srgbClr val="505050"/>
                </a:solidFill>
                <a:latin typeface="Arial" panose="020B0604020202020204" pitchFamily="34" charset="0"/>
                <a:ea typeface="Calibri" panose="020F0502020204030204" pitchFamily="34" charset="0"/>
              </a:rPr>
              <a:t>}</a:t>
            </a:r>
          </a:p>
          <a:p>
            <a:pPr marL="672290" defTabSz="914367"/>
            <a:endParaRPr lang="en-US" sz="1765" dirty="0">
              <a:solidFill>
                <a:srgbClr val="505050"/>
              </a:solidFill>
              <a:latin typeface="Arial" panose="020B0604020202020204" pitchFamily="34" charset="0"/>
              <a:ea typeface="Calibri" panose="020F0502020204030204" pitchFamily="34" charset="0"/>
            </a:endParaRPr>
          </a:p>
        </p:txBody>
      </p:sp>
      <p:sp>
        <p:nvSpPr>
          <p:cNvPr id="16" name="Rectangle 15">
            <a:extLst>
              <a:ext uri="{FF2B5EF4-FFF2-40B4-BE49-F238E27FC236}">
                <a16:creationId xmlns:a16="http://schemas.microsoft.com/office/drawing/2014/main" id="{C70A9525-ACB3-4468-9894-010CF3CA4C99}"/>
              </a:ext>
            </a:extLst>
          </p:cNvPr>
          <p:cNvSpPr/>
          <p:nvPr/>
        </p:nvSpPr>
        <p:spPr>
          <a:xfrm>
            <a:off x="2892837" y="2116669"/>
            <a:ext cx="6931706" cy="363946"/>
          </a:xfrm>
          <a:prstGeom prst="rect">
            <a:avLst/>
          </a:prstGeom>
        </p:spPr>
        <p:txBody>
          <a:bodyPr wrap="none">
            <a:spAutoFit/>
          </a:bodyPr>
          <a:lstStyle/>
          <a:p>
            <a:pPr defTabSz="914367"/>
            <a:r>
              <a:rPr lang="en-US" sz="1765" b="1" dirty="0">
                <a:solidFill>
                  <a:srgbClr val="505050"/>
                </a:solidFill>
                <a:latin typeface="Arial" panose="020B0604020202020204" pitchFamily="34" charset="0"/>
                <a:ea typeface="Calibri" panose="020F0502020204030204" pitchFamily="34" charset="0"/>
              </a:rPr>
              <a:t>For example, we have two types of documents: person and cat</a:t>
            </a:r>
            <a:endParaRPr lang="en-US" sz="1765" b="1" dirty="0">
              <a:solidFill>
                <a:srgbClr val="505050"/>
              </a:solidFill>
              <a:latin typeface="Arial" panose="020B0604020202020204" pitchFamily="34" charset="0"/>
            </a:endParaRPr>
          </a:p>
        </p:txBody>
      </p:sp>
      <p:sp>
        <p:nvSpPr>
          <p:cNvPr id="17" name="Rectangle 16">
            <a:extLst>
              <a:ext uri="{FF2B5EF4-FFF2-40B4-BE49-F238E27FC236}">
                <a16:creationId xmlns:a16="http://schemas.microsoft.com/office/drawing/2014/main" id="{D6A64741-AE54-47CA-AFA9-C7AFEBA65FE7}"/>
              </a:ext>
            </a:extLst>
          </p:cNvPr>
          <p:cNvSpPr/>
          <p:nvPr/>
        </p:nvSpPr>
        <p:spPr>
          <a:xfrm>
            <a:off x="6455489" y="2763278"/>
            <a:ext cx="6094444" cy="2806055"/>
          </a:xfrm>
          <a:prstGeom prst="rect">
            <a:avLst/>
          </a:prstGeom>
        </p:spPr>
        <p:txBody>
          <a:bodyPr>
            <a:spAutoFit/>
          </a:bodyPr>
          <a:lstStyle/>
          <a:p>
            <a:pPr marL="672290" defTabSz="914367"/>
            <a:r>
              <a:rPr lang="en-US" sz="1765" dirty="0">
                <a:solidFill>
                  <a:srgbClr val="505050"/>
                </a:solidFill>
                <a:latin typeface="Arial" panose="020B0604020202020204" pitchFamily="34" charset="0"/>
                <a:ea typeface="Calibri" panose="020F0502020204030204" pitchFamily="34" charset="0"/>
              </a:rPr>
              <a:t> </a:t>
            </a:r>
          </a:p>
          <a:p>
            <a:pPr marL="672290" defTabSz="914367"/>
            <a:r>
              <a:rPr lang="en-US" sz="1765" dirty="0">
                <a:solidFill>
                  <a:srgbClr val="505050"/>
                </a:solidFill>
                <a:latin typeface="Arial" panose="020B0604020202020204" pitchFamily="34" charset="0"/>
                <a:ea typeface="Calibri" panose="020F0502020204030204" pitchFamily="34" charset="0"/>
              </a:rPr>
              <a:t>{</a:t>
            </a:r>
          </a:p>
          <a:p>
            <a:pPr marL="672290" defTabSz="914367"/>
            <a:r>
              <a:rPr lang="en-US" sz="1765" dirty="0">
                <a:solidFill>
                  <a:srgbClr val="505050"/>
                </a:solidFill>
                <a:latin typeface="Arial" panose="020B0604020202020204" pitchFamily="34" charset="0"/>
                <a:ea typeface="Calibri" panose="020F0502020204030204" pitchFamily="34" charset="0"/>
              </a:rPr>
              <a:t>   "id": "Ralph",</a:t>
            </a:r>
          </a:p>
          <a:p>
            <a:pPr marL="672290" defTabSz="914367"/>
            <a:r>
              <a:rPr lang="en-US" sz="1765" dirty="0">
                <a:solidFill>
                  <a:srgbClr val="505050"/>
                </a:solidFill>
                <a:latin typeface="Arial" panose="020B0604020202020204" pitchFamily="34" charset="0"/>
                <a:ea typeface="Calibri" panose="020F0502020204030204" pitchFamily="34" charset="0"/>
              </a:rPr>
              <a:t>   "</a:t>
            </a:r>
            <a:r>
              <a:rPr lang="en-US" sz="1765" dirty="0">
                <a:solidFill>
                  <a:srgbClr val="505050"/>
                </a:solidFill>
                <a:highlight>
                  <a:srgbClr val="FFFF00"/>
                </a:highlight>
                <a:latin typeface="Arial" panose="020B0604020202020204" pitchFamily="34" charset="0"/>
                <a:ea typeface="Calibri" panose="020F0502020204030204" pitchFamily="34" charset="0"/>
              </a:rPr>
              <a:t>type</a:t>
            </a:r>
            <a:r>
              <a:rPr lang="en-US" sz="1765" dirty="0">
                <a:solidFill>
                  <a:srgbClr val="505050"/>
                </a:solidFill>
                <a:latin typeface="Arial" panose="020B0604020202020204" pitchFamily="34" charset="0"/>
                <a:ea typeface="Calibri" panose="020F0502020204030204" pitchFamily="34" charset="0"/>
              </a:rPr>
              <a:t>": “Cat",</a:t>
            </a:r>
          </a:p>
          <a:p>
            <a:pPr marL="672290" defTabSz="914367"/>
            <a:r>
              <a:rPr lang="en-US" sz="1765" dirty="0">
                <a:solidFill>
                  <a:srgbClr val="505050"/>
                </a:solidFill>
                <a:latin typeface="Arial" panose="020B0604020202020204" pitchFamily="34" charset="0"/>
                <a:ea typeface="Calibri" panose="020F0502020204030204" pitchFamily="34" charset="0"/>
              </a:rPr>
              <a:t>   "</a:t>
            </a:r>
            <a:r>
              <a:rPr lang="en-US" sz="1765" dirty="0" err="1">
                <a:solidFill>
                  <a:srgbClr val="505050"/>
                </a:solidFill>
                <a:latin typeface="Arial" panose="020B0604020202020204" pitchFamily="34" charset="0"/>
                <a:ea typeface="Calibri" panose="020F0502020204030204" pitchFamily="34" charset="0"/>
              </a:rPr>
              <a:t>familyId</a:t>
            </a:r>
            <a:r>
              <a:rPr lang="en-US" sz="1765" dirty="0">
                <a:solidFill>
                  <a:srgbClr val="505050"/>
                </a:solidFill>
                <a:latin typeface="Arial" panose="020B0604020202020204" pitchFamily="34" charset="0"/>
                <a:ea typeface="Calibri" panose="020F0502020204030204" pitchFamily="34" charset="0"/>
              </a:rPr>
              <a:t>": "Liu",</a:t>
            </a:r>
          </a:p>
          <a:p>
            <a:pPr marL="672290" defTabSz="914367"/>
            <a:r>
              <a:rPr lang="en-US" sz="1765" dirty="0">
                <a:solidFill>
                  <a:srgbClr val="505050"/>
                </a:solidFill>
                <a:latin typeface="Arial" panose="020B0604020202020204" pitchFamily="34" charset="0"/>
                <a:ea typeface="Calibri" panose="020F0502020204030204" pitchFamily="34" charset="0"/>
              </a:rPr>
              <a:t>   "fur": {</a:t>
            </a:r>
          </a:p>
          <a:p>
            <a:pPr marL="672290" defTabSz="914367"/>
            <a:r>
              <a:rPr lang="en-US" sz="1765" dirty="0">
                <a:solidFill>
                  <a:srgbClr val="505050"/>
                </a:solidFill>
                <a:latin typeface="Arial" panose="020B0604020202020204" pitchFamily="34" charset="0"/>
                <a:ea typeface="Calibri" panose="020F0502020204030204" pitchFamily="34" charset="0"/>
              </a:rPr>
              <a:t>         "length": "short",</a:t>
            </a:r>
          </a:p>
          <a:p>
            <a:pPr marL="672290" defTabSz="914367"/>
            <a:r>
              <a:rPr lang="en-US" sz="1765" dirty="0">
                <a:solidFill>
                  <a:srgbClr val="505050"/>
                </a:solidFill>
                <a:latin typeface="Arial" panose="020B0604020202020204" pitchFamily="34" charset="0"/>
                <a:ea typeface="Calibri" panose="020F0502020204030204" pitchFamily="34" charset="0"/>
              </a:rPr>
              <a:t>         "color": "brown"</a:t>
            </a:r>
          </a:p>
          <a:p>
            <a:pPr marL="672290" defTabSz="914367"/>
            <a:r>
              <a:rPr lang="en-US" sz="1765" dirty="0">
                <a:solidFill>
                  <a:srgbClr val="505050"/>
                </a:solidFill>
                <a:latin typeface="Arial" panose="020B0604020202020204" pitchFamily="34" charset="0"/>
                <a:ea typeface="Calibri" panose="020F0502020204030204" pitchFamily="34" charset="0"/>
              </a:rPr>
              <a:t>   }</a:t>
            </a:r>
          </a:p>
          <a:p>
            <a:pPr marL="672290" defTabSz="914367"/>
            <a:r>
              <a:rPr lang="en-US" sz="1765" dirty="0">
                <a:solidFill>
                  <a:srgbClr val="505050"/>
                </a:solidFill>
                <a:latin typeface="Arial" panose="020B0604020202020204" pitchFamily="34" charset="0"/>
                <a:ea typeface="Calibri" panose="020F0502020204030204" pitchFamily="34" charset="0"/>
              </a:rPr>
              <a:t>}</a:t>
            </a:r>
            <a:endParaRPr lang="en-US" sz="1765" dirty="0">
              <a:solidFill>
                <a:srgbClr val="505050"/>
              </a:solidFill>
              <a:latin typeface="Arial" panose="020B0604020202020204" pitchFamily="34" charset="0"/>
            </a:endParaRPr>
          </a:p>
        </p:txBody>
      </p:sp>
      <p:sp>
        <p:nvSpPr>
          <p:cNvPr id="18" name="Rectangle 17">
            <a:extLst>
              <a:ext uri="{FF2B5EF4-FFF2-40B4-BE49-F238E27FC236}">
                <a16:creationId xmlns:a16="http://schemas.microsoft.com/office/drawing/2014/main" id="{FAF7DF54-FDBC-4670-A57C-312ABCDEEF75}"/>
              </a:ext>
            </a:extLst>
          </p:cNvPr>
          <p:cNvSpPr/>
          <p:nvPr/>
        </p:nvSpPr>
        <p:spPr>
          <a:xfrm>
            <a:off x="2490961" y="1471934"/>
            <a:ext cx="8341046" cy="362072"/>
          </a:xfrm>
          <a:prstGeom prst="rect">
            <a:avLst/>
          </a:prstGeom>
        </p:spPr>
        <p:txBody>
          <a:bodyPr wrap="square">
            <a:spAutoFit/>
          </a:bodyPr>
          <a:lstStyle/>
          <a:p>
            <a:pPr algn="ctr" defTabSz="914225">
              <a:defRPr/>
            </a:pPr>
            <a:r>
              <a:rPr lang="en-US" sz="1765" b="1" dirty="0">
                <a:solidFill>
                  <a:srgbClr val="505050"/>
                </a:solidFill>
                <a:latin typeface="Arial" panose="020B0604020202020204" pitchFamily="34" charset="0"/>
              </a:rPr>
              <a:t>Ability to query across multiple entity types with a single network request.</a:t>
            </a:r>
            <a:endParaRPr lang="en-US" sz="1961" b="1" dirty="0">
              <a:solidFill>
                <a:srgbClr val="D83B01"/>
              </a:solidFill>
              <a:latin typeface="Arial" panose="020B0604020202020204" pitchFamily="34" charset="0"/>
              <a:cs typeface="Arial" panose="020B0604020202020204" pitchFamily="34" charset="0"/>
            </a:endParaRPr>
          </a:p>
        </p:txBody>
      </p:sp>
      <p:sp>
        <p:nvSpPr>
          <p:cNvPr id="19" name="Title 1">
            <a:extLst>
              <a:ext uri="{FF2B5EF4-FFF2-40B4-BE49-F238E27FC236}">
                <a16:creationId xmlns:a16="http://schemas.microsoft.com/office/drawing/2014/main" id="{BF4B7257-E3D8-4FC3-866D-75DDA2A816B3}"/>
              </a:ext>
            </a:extLst>
          </p:cNvPr>
          <p:cNvSpPr txBox="1">
            <a:spLocks/>
          </p:cNvSpPr>
          <p:nvPr/>
        </p:nvSpPr>
        <p:spPr>
          <a:xfrm>
            <a:off x="2237874" y="135517"/>
            <a:ext cx="8241632" cy="1107996"/>
          </a:xfrm>
          <a:prstGeom prst="rect">
            <a:avLst/>
          </a:prstGeom>
        </p:spPr>
        <p:txBody>
          <a:bodyPr/>
          <a:lstStyle>
            <a:lvl1pPr algn="l" defTabSz="914225"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Arial" panose="020B0604020202020204" pitchFamily="34" charset="0"/>
                <a:cs typeface="Arial" panose="020B0604020202020204" pitchFamily="34" charset="0"/>
              </a:rPr>
              <a:t>Approach- Introduce Type Property</a:t>
            </a:r>
          </a:p>
        </p:txBody>
      </p:sp>
      <p:sp>
        <p:nvSpPr>
          <p:cNvPr id="7" name="Rectangle 6">
            <a:extLst>
              <a:ext uri="{FF2B5EF4-FFF2-40B4-BE49-F238E27FC236}">
                <a16:creationId xmlns:a16="http://schemas.microsoft.com/office/drawing/2014/main" id="{E3E75DE3-F537-4EEE-9AF3-FA3389DBD452}"/>
              </a:ext>
            </a:extLst>
          </p:cNvPr>
          <p:cNvSpPr/>
          <p:nvPr/>
        </p:nvSpPr>
        <p:spPr>
          <a:xfrm>
            <a:off x="3263141" y="6358537"/>
            <a:ext cx="5665718" cy="363946"/>
          </a:xfrm>
          <a:prstGeom prst="rect">
            <a:avLst/>
          </a:prstGeom>
        </p:spPr>
        <p:txBody>
          <a:bodyPr wrap="none">
            <a:spAutoFit/>
          </a:bodyPr>
          <a:lstStyle/>
          <a:p>
            <a:pPr marL="896386" algn="ctr" defTabSz="914367"/>
            <a:r>
              <a:rPr lang="en-US" sz="1765" dirty="0">
                <a:solidFill>
                  <a:srgbClr val="505050"/>
                </a:solidFill>
                <a:latin typeface="Arial" panose="020B0604020202020204" pitchFamily="34" charset="0"/>
                <a:ea typeface="Calibri" panose="020F0502020204030204" pitchFamily="34" charset="0"/>
              </a:rPr>
              <a:t>SELECT * FROM c WHERE </a:t>
            </a:r>
            <a:r>
              <a:rPr lang="en-US" sz="1765" dirty="0" err="1">
                <a:solidFill>
                  <a:srgbClr val="505050"/>
                </a:solidFill>
                <a:latin typeface="Arial" panose="020B0604020202020204" pitchFamily="34" charset="0"/>
                <a:ea typeface="Calibri" panose="020F0502020204030204" pitchFamily="34" charset="0"/>
              </a:rPr>
              <a:t>c.familyId</a:t>
            </a:r>
            <a:r>
              <a:rPr lang="en-US" sz="1765" dirty="0">
                <a:solidFill>
                  <a:srgbClr val="505050"/>
                </a:solidFill>
                <a:latin typeface="Arial" panose="020B0604020202020204" pitchFamily="34" charset="0"/>
                <a:ea typeface="Calibri" panose="020F0502020204030204" pitchFamily="34" charset="0"/>
              </a:rPr>
              <a:t> = "Liu"</a:t>
            </a:r>
          </a:p>
        </p:txBody>
      </p:sp>
      <p:sp>
        <p:nvSpPr>
          <p:cNvPr id="8" name="Rectangle 7">
            <a:extLst>
              <a:ext uri="{FF2B5EF4-FFF2-40B4-BE49-F238E27FC236}">
                <a16:creationId xmlns:a16="http://schemas.microsoft.com/office/drawing/2014/main" id="{60960469-F8F5-4FC9-A5E2-40C583C63D1E}"/>
              </a:ext>
            </a:extLst>
          </p:cNvPr>
          <p:cNvSpPr/>
          <p:nvPr/>
        </p:nvSpPr>
        <p:spPr>
          <a:xfrm>
            <a:off x="272121" y="6003232"/>
            <a:ext cx="11647758" cy="331899"/>
          </a:xfrm>
          <a:prstGeom prst="rect">
            <a:avLst/>
          </a:prstGeom>
        </p:spPr>
        <p:txBody>
          <a:bodyPr wrap="square">
            <a:spAutoFit/>
          </a:bodyPr>
          <a:lstStyle/>
          <a:p>
            <a:pPr marL="448193" algn="ctr" defTabSz="914367"/>
            <a:r>
              <a:rPr lang="en-US" sz="1568" b="1" dirty="0">
                <a:solidFill>
                  <a:srgbClr val="505050"/>
                </a:solidFill>
                <a:latin typeface="Arial" panose="020B0604020202020204" pitchFamily="34" charset="0"/>
                <a:ea typeface="Calibri" panose="020F0502020204030204" pitchFamily="34" charset="0"/>
              </a:rPr>
              <a:t>We can query both types of documents without needing a JOIN simply by running a query without a filter on type:</a:t>
            </a:r>
          </a:p>
        </p:txBody>
      </p:sp>
    </p:spTree>
    <p:extLst>
      <p:ext uri="{BB962C8B-B14F-4D97-AF65-F5344CB8AC3E}">
        <p14:creationId xmlns:p14="http://schemas.microsoft.com/office/powerpoint/2010/main" val="236200684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69240" y="289511"/>
            <a:ext cx="11593897" cy="899665"/>
          </a:xfrm>
        </p:spPr>
        <p:txBody>
          <a:bodyPr>
            <a:normAutofit fontScale="90000"/>
          </a:bodyPr>
          <a:lstStyle/>
          <a:p>
            <a:r>
              <a:rPr lang="en-US" dirty="0">
                <a:latin typeface="Arial" panose="020B0604020202020204" pitchFamily="34" charset="0"/>
                <a:cs typeface="Arial" panose="020B0604020202020204" pitchFamily="34" charset="0"/>
              </a:rPr>
              <a:t>Handle any data with no schema or indexing required</a:t>
            </a:r>
          </a:p>
        </p:txBody>
      </p:sp>
      <p:sp>
        <p:nvSpPr>
          <p:cNvPr id="3" name="Text Placeholder 2"/>
          <p:cNvSpPr>
            <a:spLocks noGrp="1"/>
          </p:cNvSpPr>
          <p:nvPr>
            <p:ph type="body" sz="quarter" idx="10"/>
          </p:nvPr>
        </p:nvSpPr>
        <p:spPr>
          <a:xfrm>
            <a:off x="324394" y="1821486"/>
            <a:ext cx="6825361" cy="1267014"/>
          </a:xfrm>
        </p:spPr>
        <p:txBody>
          <a:bodyPr/>
          <a:lstStyle/>
          <a:p>
            <a:pPr lvl="0" defTabSz="914400">
              <a:lnSpc>
                <a:spcPct val="100000"/>
              </a:lnSpc>
              <a:spcBef>
                <a:spcPts val="1000"/>
              </a:spcBef>
              <a:spcAft>
                <a:spcPts val="0"/>
              </a:spcAft>
              <a:buClr>
                <a:schemeClr val="bg1"/>
              </a:buClr>
              <a:buSzTx/>
            </a:pPr>
            <a:r>
              <a:rPr lang="en-US" sz="1600" dirty="0"/>
              <a:t>Azure Cosmos DB’s schema-less service automatically indexes all your data, regardless of the data model, to delivery blazing fast queries. </a:t>
            </a:r>
          </a:p>
          <a:p>
            <a:pPr lvl="0" defTabSz="914400">
              <a:lnSpc>
                <a:spcPct val="100000"/>
              </a:lnSpc>
              <a:spcBef>
                <a:spcPts val="1000"/>
              </a:spcBef>
              <a:spcAft>
                <a:spcPts val="0"/>
              </a:spcAft>
              <a:buClr>
                <a:schemeClr val="bg1"/>
              </a:buClr>
              <a:buSzTx/>
            </a:pPr>
            <a:endParaRPr lang="en-US" sz="2000" dirty="0">
              <a:ea typeface="Segoe UI Semilight" charset="0"/>
            </a:endParaRPr>
          </a:p>
        </p:txBody>
      </p:sp>
      <p:graphicFrame>
        <p:nvGraphicFramePr>
          <p:cNvPr id="2" name="Table 1">
            <a:extLst>
              <a:ext uri="{FF2B5EF4-FFF2-40B4-BE49-F238E27FC236}">
                <a16:creationId xmlns:a16="http://schemas.microsoft.com/office/drawing/2014/main" id="{CB36A72F-F43E-48B1-B15F-F1610E97BFE6}"/>
              </a:ext>
            </a:extLst>
          </p:cNvPr>
          <p:cNvGraphicFramePr>
            <a:graphicFrameLocks noGrp="1"/>
          </p:cNvGraphicFramePr>
          <p:nvPr/>
        </p:nvGraphicFramePr>
        <p:xfrm>
          <a:off x="6703292" y="4377916"/>
          <a:ext cx="5059218" cy="1737360"/>
        </p:xfrm>
        <a:graphic>
          <a:graphicData uri="http://schemas.openxmlformats.org/drawingml/2006/table">
            <a:tbl>
              <a:tblPr bandRow="1">
                <a:tableStyleId>{5940675A-B579-460E-94D1-54222C63F5DA}</a:tableStyleId>
              </a:tblPr>
              <a:tblGrid>
                <a:gridCol w="671510">
                  <a:extLst>
                    <a:ext uri="{9D8B030D-6E8A-4147-A177-3AD203B41FA5}">
                      <a16:colId xmlns:a16="http://schemas.microsoft.com/office/drawing/2014/main" val="2670246503"/>
                    </a:ext>
                  </a:extLst>
                </a:gridCol>
                <a:gridCol w="772203">
                  <a:extLst>
                    <a:ext uri="{9D8B030D-6E8A-4147-A177-3AD203B41FA5}">
                      <a16:colId xmlns:a16="http://schemas.microsoft.com/office/drawing/2014/main" val="2840900199"/>
                    </a:ext>
                  </a:extLst>
                </a:gridCol>
                <a:gridCol w="872842">
                  <a:extLst>
                    <a:ext uri="{9D8B030D-6E8A-4147-A177-3AD203B41FA5}">
                      <a16:colId xmlns:a16="http://schemas.microsoft.com/office/drawing/2014/main" val="1650129827"/>
                    </a:ext>
                  </a:extLst>
                </a:gridCol>
                <a:gridCol w="845286">
                  <a:extLst>
                    <a:ext uri="{9D8B030D-6E8A-4147-A177-3AD203B41FA5}">
                      <a16:colId xmlns:a16="http://schemas.microsoft.com/office/drawing/2014/main" val="950206156"/>
                    </a:ext>
                  </a:extLst>
                </a:gridCol>
                <a:gridCol w="592510">
                  <a:extLst>
                    <a:ext uri="{9D8B030D-6E8A-4147-A177-3AD203B41FA5}">
                      <a16:colId xmlns:a16="http://schemas.microsoft.com/office/drawing/2014/main" val="3466473001"/>
                    </a:ext>
                  </a:extLst>
                </a:gridCol>
                <a:gridCol w="670386">
                  <a:extLst>
                    <a:ext uri="{9D8B030D-6E8A-4147-A177-3AD203B41FA5}">
                      <a16:colId xmlns:a16="http://schemas.microsoft.com/office/drawing/2014/main" val="2620842981"/>
                    </a:ext>
                  </a:extLst>
                </a:gridCol>
                <a:gridCol w="634481">
                  <a:extLst>
                    <a:ext uri="{9D8B030D-6E8A-4147-A177-3AD203B41FA5}">
                      <a16:colId xmlns:a16="http://schemas.microsoft.com/office/drawing/2014/main" val="4196825317"/>
                    </a:ext>
                  </a:extLst>
                </a:gridCol>
              </a:tblGrid>
              <a:tr h="274320">
                <a:tc>
                  <a:txBody>
                    <a:bodyPr/>
                    <a:lstStyle/>
                    <a:p>
                      <a:r>
                        <a:rPr lang="en-US" sz="900" dirty="0">
                          <a:solidFill>
                            <a:schemeClr val="bg1"/>
                          </a:solidFill>
                          <a:latin typeface="Arial" panose="020B0604020202020204" pitchFamily="34" charset="0"/>
                          <a:cs typeface="Arial" panose="020B0604020202020204" pitchFamily="34" charset="0"/>
                        </a:rPr>
                        <a:t>Item</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Arial" panose="020B0604020202020204" pitchFamily="34" charset="0"/>
                          <a:cs typeface="Arial" panose="020B0604020202020204" pitchFamily="34" charset="0"/>
                        </a:rPr>
                        <a:t>Color</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Arial" panose="020B0604020202020204" pitchFamily="34" charset="0"/>
                          <a:cs typeface="Arial" panose="020B0604020202020204" pitchFamily="34" charset="0"/>
                        </a:rPr>
                        <a:t>Microwave safe</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Arial" panose="020B0604020202020204" pitchFamily="34" charset="0"/>
                          <a:cs typeface="Arial" panose="020B0604020202020204" pitchFamily="34" charset="0"/>
                        </a:rPr>
                        <a:t>Liquid capacity</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Arial" panose="020B0604020202020204" pitchFamily="34" charset="0"/>
                          <a:cs typeface="Arial" panose="020B0604020202020204" pitchFamily="34" charset="0"/>
                        </a:rPr>
                        <a:t>CPU</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Arial" panose="020B0604020202020204" pitchFamily="34" charset="0"/>
                          <a:cs typeface="Arial" panose="020B0604020202020204" pitchFamily="34" charset="0"/>
                        </a:rPr>
                        <a:t>Memory</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Arial" panose="020B0604020202020204" pitchFamily="34" charset="0"/>
                          <a:cs typeface="Arial" panose="020B0604020202020204" pitchFamily="34" charset="0"/>
                        </a:rPr>
                        <a:t>Storage</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3070670819"/>
                  </a:ext>
                </a:extLst>
              </a:tr>
              <a:tr h="163740">
                <a:tc>
                  <a:txBody>
                    <a:bodyPr/>
                    <a:lstStyle/>
                    <a:p>
                      <a:r>
                        <a:rPr lang="en-US" sz="900"/>
                        <a:t>Geek mug</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Graphite</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Yes</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16ox</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50616045"/>
                  </a:ext>
                </a:extLst>
              </a:tr>
              <a:tr h="163740">
                <a:tc>
                  <a:txBody>
                    <a:bodyPr/>
                    <a:lstStyle/>
                    <a:p>
                      <a:r>
                        <a:rPr lang="en-US" sz="900"/>
                        <a:t>Coffee Bean mug</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Tan</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No</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12oz</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355582824"/>
                  </a:ext>
                </a:extLst>
              </a:tr>
              <a:tr h="262432">
                <a:tc>
                  <a:txBody>
                    <a:bodyPr/>
                    <a:lstStyle/>
                    <a:p>
                      <a:r>
                        <a:rPr lang="en-US" sz="900"/>
                        <a:t>Surface book</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Gray</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3.4 GHz Intel Skylake Core i7-6600U</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16GB</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1 TB SSD</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369059149"/>
                  </a:ext>
                </a:extLst>
              </a:tr>
            </a:tbl>
          </a:graphicData>
        </a:graphic>
      </p:graphicFrame>
      <p:sp>
        <p:nvSpPr>
          <p:cNvPr id="5" name="Rectangle 4"/>
          <p:cNvSpPr/>
          <p:nvPr/>
        </p:nvSpPr>
        <p:spPr>
          <a:xfrm>
            <a:off x="324394" y="2983704"/>
            <a:ext cx="6096000" cy="1585049"/>
          </a:xfrm>
          <a:prstGeom prst="rect">
            <a:avLst/>
          </a:prstGeom>
          <a:ln>
            <a:noFill/>
          </a:ln>
        </p:spPr>
        <p:txBody>
          <a:bodyPr>
            <a:spAutoFit/>
          </a:bodyPr>
          <a:lstStyle/>
          <a:p>
            <a:pPr marL="285750" lvl="0" indent="-285750">
              <a:spcBef>
                <a:spcPts val="1000"/>
              </a:spcBef>
              <a:buFont typeface="Arial" panose="020B0604020202020204" pitchFamily="34" charset="0"/>
              <a:buChar char="•"/>
            </a:pPr>
            <a:r>
              <a:rPr lang="en-US" dirty="0">
                <a:latin typeface="Arial" panose="020B0604020202020204" pitchFamily="34" charset="0"/>
                <a:cs typeface="Arial" panose="020B0604020202020204" pitchFamily="34" charset="0"/>
              </a:rPr>
              <a:t>Automatic index management </a:t>
            </a:r>
          </a:p>
          <a:p>
            <a:pPr marL="285750" lvl="0" indent="-285750">
              <a:spcBef>
                <a:spcPts val="1000"/>
              </a:spcBef>
              <a:buFont typeface="Arial" panose="020B0604020202020204" pitchFamily="34" charset="0"/>
              <a:buChar char="•"/>
            </a:pPr>
            <a:r>
              <a:rPr lang="en-US" dirty="0">
                <a:latin typeface="Arial" panose="020B0604020202020204" pitchFamily="34" charset="0"/>
                <a:cs typeface="Arial" panose="020B0604020202020204" pitchFamily="34" charset="0"/>
              </a:rPr>
              <a:t>Synchronous auto-indexing</a:t>
            </a:r>
          </a:p>
          <a:p>
            <a:pPr marL="285750" lvl="0" indent="-285750">
              <a:spcBef>
                <a:spcPts val="1000"/>
              </a:spcBef>
              <a:buFont typeface="Arial" panose="020B0604020202020204" pitchFamily="34" charset="0"/>
              <a:buChar char="•"/>
            </a:pPr>
            <a:r>
              <a:rPr lang="en-US" dirty="0">
                <a:latin typeface="Arial" panose="020B0604020202020204" pitchFamily="34" charset="0"/>
                <a:cs typeface="Arial" panose="020B0604020202020204" pitchFamily="34" charset="0"/>
              </a:rPr>
              <a:t>No schemas or secondary indices needed</a:t>
            </a:r>
          </a:p>
          <a:p>
            <a:pPr marL="285750" lvl="0" indent="-285750">
              <a:spcBef>
                <a:spcPts val="1000"/>
              </a:spcBef>
              <a:buFont typeface="Arial" panose="020B0604020202020204" pitchFamily="34" charset="0"/>
              <a:buChar char="•"/>
            </a:pPr>
            <a:r>
              <a:rPr lang="en-US" dirty="0">
                <a:latin typeface="Arial" panose="020B0604020202020204" pitchFamily="34" charset="0"/>
                <a:cs typeface="Arial" panose="020B0604020202020204" pitchFamily="34" charset="0"/>
              </a:rPr>
              <a:t>Works across every data model</a:t>
            </a:r>
          </a:p>
        </p:txBody>
      </p:sp>
      <p:grpSp>
        <p:nvGrpSpPr>
          <p:cNvPr id="4" name="Group 3"/>
          <p:cNvGrpSpPr/>
          <p:nvPr/>
        </p:nvGrpSpPr>
        <p:grpSpPr>
          <a:xfrm>
            <a:off x="7002812" y="2108320"/>
            <a:ext cx="4460177" cy="1956692"/>
            <a:chOff x="7015941" y="869829"/>
            <a:chExt cx="4460177" cy="1956692"/>
          </a:xfrm>
        </p:grpSpPr>
        <p:sp>
          <p:nvSpPr>
            <p:cNvPr id="15" name="Rectangle 327">
              <a:extLst>
                <a:ext uri="{FF2B5EF4-FFF2-40B4-BE49-F238E27FC236}">
                  <a16:creationId xmlns:a16="http://schemas.microsoft.com/office/drawing/2014/main" id="{25F2C32C-9B46-47D7-9253-06EACF62CF49}"/>
                </a:ext>
              </a:extLst>
            </p:cNvPr>
            <p:cNvSpPr>
              <a:spLocks noChangeArrowheads="1"/>
            </p:cNvSpPr>
            <p:nvPr/>
          </p:nvSpPr>
          <p:spPr bwMode="auto">
            <a:xfrm>
              <a:off x="8229918" y="869829"/>
              <a:ext cx="1983517" cy="1255834"/>
            </a:xfrm>
            <a:prstGeom prst="rect">
              <a:avLst/>
            </a:prstGeom>
            <a:no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328">
              <a:extLst>
                <a:ext uri="{FF2B5EF4-FFF2-40B4-BE49-F238E27FC236}">
                  <a16:creationId xmlns:a16="http://schemas.microsoft.com/office/drawing/2014/main" id="{5A569C50-F2AE-45A3-8BD6-C47C2F5A5DA2}"/>
                </a:ext>
              </a:extLst>
            </p:cNvPr>
            <p:cNvSpPr>
              <a:spLocks/>
            </p:cNvSpPr>
            <p:nvPr/>
          </p:nvSpPr>
          <p:spPr bwMode="auto">
            <a:xfrm>
              <a:off x="7669097" y="2114687"/>
              <a:ext cx="3079259" cy="539890"/>
            </a:xfrm>
            <a:custGeom>
              <a:avLst/>
              <a:gdLst>
                <a:gd name="T0" fmla="*/ 212 w 257"/>
                <a:gd name="T1" fmla="*/ 1 h 46"/>
                <a:gd name="T2" fmla="*/ 257 w 257"/>
                <a:gd name="T3" fmla="*/ 46 h 46"/>
                <a:gd name="T4" fmla="*/ 0 w 257"/>
                <a:gd name="T5" fmla="*/ 46 h 46"/>
                <a:gd name="T6" fmla="*/ 47 w 257"/>
                <a:gd name="T7" fmla="*/ 0 h 46"/>
              </a:gdLst>
              <a:ahLst/>
              <a:cxnLst>
                <a:cxn ang="0">
                  <a:pos x="T0" y="T1"/>
                </a:cxn>
                <a:cxn ang="0">
                  <a:pos x="T2" y="T3"/>
                </a:cxn>
                <a:cxn ang="0">
                  <a:pos x="T4" y="T5"/>
                </a:cxn>
                <a:cxn ang="0">
                  <a:pos x="T6" y="T7"/>
                </a:cxn>
              </a:cxnLst>
              <a:rect l="0" t="0" r="r" b="b"/>
              <a:pathLst>
                <a:path w="257" h="46">
                  <a:moveTo>
                    <a:pt x="212" y="1"/>
                  </a:moveTo>
                  <a:lnTo>
                    <a:pt x="257" y="46"/>
                  </a:lnTo>
                  <a:lnTo>
                    <a:pt x="0" y="46"/>
                  </a:lnTo>
                  <a:lnTo>
                    <a:pt x="47" y="0"/>
                  </a:lnTo>
                </a:path>
              </a:pathLst>
            </a:custGeom>
            <a:no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Shape 24">
              <a:extLst>
                <a:ext uri="{FF2B5EF4-FFF2-40B4-BE49-F238E27FC236}">
                  <a16:creationId xmlns:a16="http://schemas.microsoft.com/office/drawing/2014/main" id="{7EE55A72-4E13-4712-8122-4F57735ADE3A}"/>
                </a:ext>
              </a:extLst>
            </p:cNvPr>
            <p:cNvSpPr>
              <a:spLocks/>
            </p:cNvSpPr>
            <p:nvPr/>
          </p:nvSpPr>
          <p:spPr bwMode="auto">
            <a:xfrm>
              <a:off x="10333038" y="2189788"/>
              <a:ext cx="1143080" cy="636733"/>
            </a:xfrm>
            <a:custGeom>
              <a:avLst/>
              <a:gdLst>
                <a:gd name="connsiteX0" fmla="*/ 508308 w 592784"/>
                <a:gd name="connsiteY0" fmla="*/ 51904 h 330200"/>
                <a:gd name="connsiteX1" fmla="*/ 481405 w 592784"/>
                <a:gd name="connsiteY1" fmla="*/ 56497 h 330200"/>
                <a:gd name="connsiteX2" fmla="*/ 449262 w 592784"/>
                <a:gd name="connsiteY2" fmla="*/ 71213 h 330200"/>
                <a:gd name="connsiteX3" fmla="*/ 449262 w 592784"/>
                <a:gd name="connsiteY3" fmla="*/ 182348 h 330200"/>
                <a:gd name="connsiteX4" fmla="*/ 449075 w 592784"/>
                <a:gd name="connsiteY4" fmla="*/ 182763 h 330200"/>
                <a:gd name="connsiteX5" fmla="*/ 449262 w 592784"/>
                <a:gd name="connsiteY5" fmla="*/ 183356 h 330200"/>
                <a:gd name="connsiteX6" fmla="*/ 448623 w 592784"/>
                <a:gd name="connsiteY6" fmla="*/ 185383 h 330200"/>
                <a:gd name="connsiteX7" fmla="*/ 457305 w 592784"/>
                <a:gd name="connsiteY7" fmla="*/ 181910 h 330200"/>
                <a:gd name="connsiteX8" fmla="*/ 497136 w 592784"/>
                <a:gd name="connsiteY8" fmla="*/ 164042 h 330200"/>
                <a:gd name="connsiteX9" fmla="*/ 510525 w 592784"/>
                <a:gd name="connsiteY9" fmla="*/ 158648 h 330200"/>
                <a:gd name="connsiteX10" fmla="*/ 548013 w 592784"/>
                <a:gd name="connsiteY10" fmla="*/ 80433 h 330200"/>
                <a:gd name="connsiteX11" fmla="*/ 531947 w 592784"/>
                <a:gd name="connsiteY11" fmla="*/ 56160 h 330200"/>
                <a:gd name="connsiteX12" fmla="*/ 508308 w 592784"/>
                <a:gd name="connsiteY12" fmla="*/ 51904 h 330200"/>
                <a:gd name="connsiteX13" fmla="*/ 13292 w 592784"/>
                <a:gd name="connsiteY13" fmla="*/ 0 h 330200"/>
                <a:gd name="connsiteX14" fmla="*/ 433312 w 592784"/>
                <a:gd name="connsiteY14" fmla="*/ 0 h 330200"/>
                <a:gd name="connsiteX15" fmla="*/ 449262 w 592784"/>
                <a:gd name="connsiteY15" fmla="*/ 16090 h 330200"/>
                <a:gd name="connsiteX16" fmla="*/ 449262 w 592784"/>
                <a:gd name="connsiteY16" fmla="*/ 25337 h 330200"/>
                <a:gd name="connsiteX17" fmla="*/ 467681 w 592784"/>
                <a:gd name="connsiteY17" fmla="*/ 18739 h 330200"/>
                <a:gd name="connsiteX18" fmla="*/ 548013 w 592784"/>
                <a:gd name="connsiteY18" fmla="*/ 18401 h 330200"/>
                <a:gd name="connsiteX19" fmla="*/ 588179 w 592784"/>
                <a:gd name="connsiteY19" fmla="*/ 72342 h 330200"/>
                <a:gd name="connsiteX20" fmla="*/ 526591 w 592784"/>
                <a:gd name="connsiteY20" fmla="*/ 196406 h 330200"/>
                <a:gd name="connsiteX21" fmla="*/ 521236 w 592784"/>
                <a:gd name="connsiteY21" fmla="*/ 199103 h 330200"/>
                <a:gd name="connsiteX22" fmla="*/ 468016 w 592784"/>
                <a:gd name="connsiteY22" fmla="*/ 222365 h 330200"/>
                <a:gd name="connsiteX23" fmla="*/ 432607 w 592784"/>
                <a:gd name="connsiteY23" fmla="*/ 236120 h 330200"/>
                <a:gd name="connsiteX24" fmla="*/ 431610 w 592784"/>
                <a:gd name="connsiteY24" fmla="*/ 239278 h 330200"/>
                <a:gd name="connsiteX25" fmla="*/ 383469 w 592784"/>
                <a:gd name="connsiteY25" fmla="*/ 284945 h 330200"/>
                <a:gd name="connsiteX26" fmla="*/ 344364 w 592784"/>
                <a:gd name="connsiteY26" fmla="*/ 301808 h 330200"/>
                <a:gd name="connsiteX27" fmla="*/ 347663 w 592784"/>
                <a:gd name="connsiteY27" fmla="*/ 309033 h 330200"/>
                <a:gd name="connsiteX28" fmla="*/ 347663 w 592784"/>
                <a:gd name="connsiteY28" fmla="*/ 322263 h 330200"/>
                <a:gd name="connsiteX29" fmla="*/ 337033 w 592784"/>
                <a:gd name="connsiteY29" fmla="*/ 330200 h 330200"/>
                <a:gd name="connsiteX30" fmla="*/ 113817 w 592784"/>
                <a:gd name="connsiteY30" fmla="*/ 330200 h 330200"/>
                <a:gd name="connsiteX31" fmla="*/ 103188 w 592784"/>
                <a:gd name="connsiteY31" fmla="*/ 322263 h 330200"/>
                <a:gd name="connsiteX32" fmla="*/ 103188 w 592784"/>
                <a:gd name="connsiteY32" fmla="*/ 309033 h 330200"/>
                <a:gd name="connsiteX33" fmla="*/ 106225 w 592784"/>
                <a:gd name="connsiteY33" fmla="*/ 302380 h 330200"/>
                <a:gd name="connsiteX34" fmla="*/ 65793 w 592784"/>
                <a:gd name="connsiteY34" fmla="*/ 284945 h 330200"/>
                <a:gd name="connsiteX35" fmla="*/ 0 w 592784"/>
                <a:gd name="connsiteY35" fmla="*/ 183356 h 330200"/>
                <a:gd name="connsiteX36" fmla="*/ 163 w 592784"/>
                <a:gd name="connsiteY36" fmla="*/ 182840 h 330200"/>
                <a:gd name="connsiteX37" fmla="*/ 0 w 592784"/>
                <a:gd name="connsiteY37" fmla="*/ 182348 h 330200"/>
                <a:gd name="connsiteX38" fmla="*/ 0 w 592784"/>
                <a:gd name="connsiteY38" fmla="*/ 16090 h 330200"/>
                <a:gd name="connsiteX39" fmla="*/ 13292 w 592784"/>
                <a:gd name="connsiteY39"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92784" h="330200">
                  <a:moveTo>
                    <a:pt x="508308" y="51904"/>
                  </a:moveTo>
                  <a:cubicBezTo>
                    <a:pt x="499563" y="52199"/>
                    <a:pt x="490275" y="53969"/>
                    <a:pt x="481405" y="56497"/>
                  </a:cubicBezTo>
                  <a:lnTo>
                    <a:pt x="449262" y="71213"/>
                  </a:lnTo>
                  <a:lnTo>
                    <a:pt x="449262" y="182348"/>
                  </a:lnTo>
                  <a:lnTo>
                    <a:pt x="449075" y="182763"/>
                  </a:lnTo>
                  <a:lnTo>
                    <a:pt x="449262" y="183356"/>
                  </a:lnTo>
                  <a:lnTo>
                    <a:pt x="448623" y="185383"/>
                  </a:lnTo>
                  <a:lnTo>
                    <a:pt x="457305" y="181910"/>
                  </a:lnTo>
                  <a:cubicBezTo>
                    <a:pt x="477723" y="173481"/>
                    <a:pt x="493120" y="166739"/>
                    <a:pt x="497136" y="164042"/>
                  </a:cubicBezTo>
                  <a:cubicBezTo>
                    <a:pt x="502492" y="161345"/>
                    <a:pt x="505170" y="161345"/>
                    <a:pt x="510525" y="158648"/>
                  </a:cubicBezTo>
                  <a:cubicBezTo>
                    <a:pt x="531947" y="150557"/>
                    <a:pt x="561401" y="137071"/>
                    <a:pt x="548013" y="80433"/>
                  </a:cubicBezTo>
                  <a:cubicBezTo>
                    <a:pt x="545335" y="64251"/>
                    <a:pt x="537302" y="58857"/>
                    <a:pt x="531947" y="56160"/>
                  </a:cubicBezTo>
                  <a:cubicBezTo>
                    <a:pt x="525253" y="52789"/>
                    <a:pt x="517052" y="51609"/>
                    <a:pt x="508308" y="51904"/>
                  </a:cubicBezTo>
                  <a:close/>
                  <a:moveTo>
                    <a:pt x="13292" y="0"/>
                  </a:moveTo>
                  <a:cubicBezTo>
                    <a:pt x="433312" y="0"/>
                    <a:pt x="433312" y="0"/>
                    <a:pt x="433312" y="0"/>
                  </a:cubicBezTo>
                  <a:cubicBezTo>
                    <a:pt x="441287" y="0"/>
                    <a:pt x="449262" y="8045"/>
                    <a:pt x="449262" y="16090"/>
                  </a:cubicBezTo>
                  <a:lnTo>
                    <a:pt x="449262" y="25337"/>
                  </a:lnTo>
                  <a:lnTo>
                    <a:pt x="467681" y="18739"/>
                  </a:lnTo>
                  <a:cubicBezTo>
                    <a:pt x="492450" y="11659"/>
                    <a:pt x="522574" y="7613"/>
                    <a:pt x="548013" y="18401"/>
                  </a:cubicBezTo>
                  <a:cubicBezTo>
                    <a:pt x="561401" y="23795"/>
                    <a:pt x="580145" y="37281"/>
                    <a:pt x="588179" y="72342"/>
                  </a:cubicBezTo>
                  <a:cubicBezTo>
                    <a:pt x="609600" y="161345"/>
                    <a:pt x="550691" y="185618"/>
                    <a:pt x="526591" y="196406"/>
                  </a:cubicBezTo>
                  <a:cubicBezTo>
                    <a:pt x="523913" y="196406"/>
                    <a:pt x="521236" y="199103"/>
                    <a:pt x="521236" y="199103"/>
                  </a:cubicBezTo>
                  <a:cubicBezTo>
                    <a:pt x="514541" y="203149"/>
                    <a:pt x="492450" y="212589"/>
                    <a:pt x="468016" y="222365"/>
                  </a:cubicBezTo>
                  <a:lnTo>
                    <a:pt x="432607" y="236120"/>
                  </a:lnTo>
                  <a:lnTo>
                    <a:pt x="431610" y="239278"/>
                  </a:lnTo>
                  <a:cubicBezTo>
                    <a:pt x="420243" y="256467"/>
                    <a:pt x="403794" y="271946"/>
                    <a:pt x="383469" y="284945"/>
                  </a:cubicBezTo>
                  <a:lnTo>
                    <a:pt x="344364" y="301808"/>
                  </a:lnTo>
                  <a:lnTo>
                    <a:pt x="347663" y="309033"/>
                  </a:lnTo>
                  <a:lnTo>
                    <a:pt x="347663" y="322263"/>
                  </a:lnTo>
                  <a:cubicBezTo>
                    <a:pt x="347663" y="327554"/>
                    <a:pt x="342348" y="330200"/>
                    <a:pt x="337033" y="330200"/>
                  </a:cubicBezTo>
                  <a:cubicBezTo>
                    <a:pt x="113817" y="330200"/>
                    <a:pt x="113817" y="330200"/>
                    <a:pt x="113817" y="330200"/>
                  </a:cubicBezTo>
                  <a:cubicBezTo>
                    <a:pt x="108502" y="330200"/>
                    <a:pt x="103188" y="327554"/>
                    <a:pt x="103188" y="322263"/>
                  </a:cubicBezTo>
                  <a:cubicBezTo>
                    <a:pt x="103188" y="309033"/>
                    <a:pt x="103188" y="309033"/>
                    <a:pt x="103188" y="309033"/>
                  </a:cubicBezTo>
                  <a:lnTo>
                    <a:pt x="106225" y="302380"/>
                  </a:lnTo>
                  <a:lnTo>
                    <a:pt x="65793" y="284945"/>
                  </a:lnTo>
                  <a:cubicBezTo>
                    <a:pt x="25143" y="258946"/>
                    <a:pt x="0" y="223029"/>
                    <a:pt x="0" y="183356"/>
                  </a:cubicBezTo>
                  <a:lnTo>
                    <a:pt x="163" y="182840"/>
                  </a:lnTo>
                  <a:lnTo>
                    <a:pt x="0" y="182348"/>
                  </a:lnTo>
                  <a:cubicBezTo>
                    <a:pt x="0" y="16090"/>
                    <a:pt x="0" y="16090"/>
                    <a:pt x="0" y="16090"/>
                  </a:cubicBezTo>
                  <a:cubicBezTo>
                    <a:pt x="0" y="8045"/>
                    <a:pt x="5316" y="0"/>
                    <a:pt x="13292" y="0"/>
                  </a:cubicBezTo>
                  <a:close/>
                </a:path>
              </a:pathLst>
            </a:custGeom>
            <a:solidFill>
              <a:srgbClr val="F3F3F3"/>
            </a:solidFill>
            <a:ln w="12700">
              <a:solidFill>
                <a:schemeClr val="tx2"/>
              </a:solidFill>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8" name="Freeform 11">
              <a:extLst>
                <a:ext uri="{FF2B5EF4-FFF2-40B4-BE49-F238E27FC236}">
                  <a16:creationId xmlns:a16="http://schemas.microsoft.com/office/drawing/2014/main" id="{56063A5C-2611-4FD0-84CD-53ED5ED8602E}"/>
                </a:ext>
              </a:extLst>
            </p:cNvPr>
            <p:cNvSpPr>
              <a:spLocks/>
            </p:cNvSpPr>
            <p:nvPr/>
          </p:nvSpPr>
          <p:spPr bwMode="auto">
            <a:xfrm>
              <a:off x="10601773" y="2327715"/>
              <a:ext cx="303060" cy="296937"/>
            </a:xfrm>
            <a:custGeom>
              <a:avLst/>
              <a:gdLst>
                <a:gd name="T0" fmla="*/ 47 w 59"/>
                <a:gd name="T1" fmla="*/ 46 h 57"/>
                <a:gd name="T2" fmla="*/ 15 w 59"/>
                <a:gd name="T3" fmla="*/ 53 h 57"/>
                <a:gd name="T4" fmla="*/ 36 w 59"/>
                <a:gd name="T5" fmla="*/ 16 h 57"/>
                <a:gd name="T6" fmla="*/ 9 w 59"/>
                <a:gd name="T7" fmla="*/ 51 h 57"/>
                <a:gd name="T8" fmla="*/ 11 w 59"/>
                <a:gd name="T9" fmla="*/ 19 h 57"/>
                <a:gd name="T10" fmla="*/ 48 w 59"/>
                <a:gd name="T11" fmla="*/ 8 h 57"/>
                <a:gd name="T12" fmla="*/ 47 w 59"/>
                <a:gd name="T13" fmla="*/ 46 h 57"/>
              </a:gdLst>
              <a:ahLst/>
              <a:cxnLst>
                <a:cxn ang="0">
                  <a:pos x="T0" y="T1"/>
                </a:cxn>
                <a:cxn ang="0">
                  <a:pos x="T2" y="T3"/>
                </a:cxn>
                <a:cxn ang="0">
                  <a:pos x="T4" y="T5"/>
                </a:cxn>
                <a:cxn ang="0">
                  <a:pos x="T6" y="T7"/>
                </a:cxn>
                <a:cxn ang="0">
                  <a:pos x="T8" y="T9"/>
                </a:cxn>
                <a:cxn ang="0">
                  <a:pos x="T10" y="T11"/>
                </a:cxn>
                <a:cxn ang="0">
                  <a:pos x="T12" y="T13"/>
                </a:cxn>
              </a:cxnLst>
              <a:rect l="0" t="0" r="r" b="b"/>
              <a:pathLst>
                <a:path w="59" h="57">
                  <a:moveTo>
                    <a:pt x="47" y="46"/>
                  </a:moveTo>
                  <a:cubicBezTo>
                    <a:pt x="38" y="57"/>
                    <a:pt x="22" y="57"/>
                    <a:pt x="15" y="53"/>
                  </a:cubicBezTo>
                  <a:cubicBezTo>
                    <a:pt x="15" y="53"/>
                    <a:pt x="21" y="27"/>
                    <a:pt x="36" y="16"/>
                  </a:cubicBezTo>
                  <a:cubicBezTo>
                    <a:pt x="36" y="16"/>
                    <a:pt x="19" y="25"/>
                    <a:pt x="9" y="51"/>
                  </a:cubicBezTo>
                  <a:cubicBezTo>
                    <a:pt x="3" y="45"/>
                    <a:pt x="0" y="32"/>
                    <a:pt x="11" y="19"/>
                  </a:cubicBezTo>
                  <a:cubicBezTo>
                    <a:pt x="21" y="5"/>
                    <a:pt x="38" y="0"/>
                    <a:pt x="48" y="8"/>
                  </a:cubicBezTo>
                  <a:cubicBezTo>
                    <a:pt x="59" y="16"/>
                    <a:pt x="58" y="32"/>
                    <a:pt x="47" y="46"/>
                  </a:cubicBezTo>
                  <a:close/>
                </a:path>
              </a:pathLst>
            </a:custGeom>
            <a:noFill/>
            <a:ln w="12700">
              <a:solidFill>
                <a:schemeClr val="tx2"/>
              </a:solidFill>
              <a:bevel/>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2" name="Freeform 150">
              <a:extLst>
                <a:ext uri="{FF2B5EF4-FFF2-40B4-BE49-F238E27FC236}">
                  <a16:creationId xmlns:a16="http://schemas.microsoft.com/office/drawing/2014/main" id="{9CFB6490-B122-4C1D-9111-3A4888018722}"/>
                </a:ext>
              </a:extLst>
            </p:cNvPr>
            <p:cNvSpPr>
              <a:spLocks noEditPoints="1"/>
            </p:cNvSpPr>
            <p:nvPr/>
          </p:nvSpPr>
          <p:spPr bwMode="auto">
            <a:xfrm>
              <a:off x="7094600" y="1961803"/>
              <a:ext cx="990476" cy="856408"/>
            </a:xfrm>
            <a:custGeom>
              <a:avLst/>
              <a:gdLst>
                <a:gd name="T0" fmla="*/ 138 w 165"/>
                <a:gd name="T1" fmla="*/ 28 h 143"/>
                <a:gd name="T2" fmla="*/ 118 w 165"/>
                <a:gd name="T3" fmla="*/ 28 h 143"/>
                <a:gd name="T4" fmla="*/ 118 w 165"/>
                <a:gd name="T5" fmla="*/ 5 h 143"/>
                <a:gd name="T6" fmla="*/ 113 w 165"/>
                <a:gd name="T7" fmla="*/ 0 h 143"/>
                <a:gd name="T8" fmla="*/ 5 w 165"/>
                <a:gd name="T9" fmla="*/ 0 h 143"/>
                <a:gd name="T10" fmla="*/ 0 w 165"/>
                <a:gd name="T11" fmla="*/ 5 h 143"/>
                <a:gd name="T12" fmla="*/ 0 w 165"/>
                <a:gd name="T13" fmla="*/ 131 h 143"/>
                <a:gd name="T14" fmla="*/ 5 w 165"/>
                <a:gd name="T15" fmla="*/ 136 h 143"/>
                <a:gd name="T16" fmla="*/ 10 w 165"/>
                <a:gd name="T17" fmla="*/ 136 h 143"/>
                <a:gd name="T18" fmla="*/ 10 w 165"/>
                <a:gd name="T19" fmla="*/ 143 h 143"/>
                <a:gd name="T20" fmla="*/ 108 w 165"/>
                <a:gd name="T21" fmla="*/ 143 h 143"/>
                <a:gd name="T22" fmla="*/ 108 w 165"/>
                <a:gd name="T23" fmla="*/ 136 h 143"/>
                <a:gd name="T24" fmla="*/ 113 w 165"/>
                <a:gd name="T25" fmla="*/ 136 h 143"/>
                <a:gd name="T26" fmla="*/ 118 w 165"/>
                <a:gd name="T27" fmla="*/ 131 h 143"/>
                <a:gd name="T28" fmla="*/ 118 w 165"/>
                <a:gd name="T29" fmla="*/ 107 h 143"/>
                <a:gd name="T30" fmla="*/ 138 w 165"/>
                <a:gd name="T31" fmla="*/ 107 h 143"/>
                <a:gd name="T32" fmla="*/ 165 w 165"/>
                <a:gd name="T33" fmla="*/ 80 h 143"/>
                <a:gd name="T34" fmla="*/ 165 w 165"/>
                <a:gd name="T35" fmla="*/ 54 h 143"/>
                <a:gd name="T36" fmla="*/ 138 w 165"/>
                <a:gd name="T37" fmla="*/ 28 h 143"/>
                <a:gd name="T38" fmla="*/ 151 w 165"/>
                <a:gd name="T39" fmla="*/ 80 h 143"/>
                <a:gd name="T40" fmla="*/ 138 w 165"/>
                <a:gd name="T41" fmla="*/ 93 h 143"/>
                <a:gd name="T42" fmla="*/ 118 w 165"/>
                <a:gd name="T43" fmla="*/ 93 h 143"/>
                <a:gd name="T44" fmla="*/ 118 w 165"/>
                <a:gd name="T45" fmla="*/ 41 h 143"/>
                <a:gd name="T46" fmla="*/ 138 w 165"/>
                <a:gd name="T47" fmla="*/ 41 h 143"/>
                <a:gd name="T48" fmla="*/ 151 w 165"/>
                <a:gd name="T49" fmla="*/ 54 h 143"/>
                <a:gd name="T50" fmla="*/ 151 w 165"/>
                <a:gd name="T51" fmla="*/ 8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5" h="143">
                  <a:moveTo>
                    <a:pt x="138" y="28"/>
                  </a:moveTo>
                  <a:cubicBezTo>
                    <a:pt x="118" y="28"/>
                    <a:pt x="118" y="28"/>
                    <a:pt x="118" y="28"/>
                  </a:cubicBezTo>
                  <a:cubicBezTo>
                    <a:pt x="118" y="5"/>
                    <a:pt x="118" y="5"/>
                    <a:pt x="118" y="5"/>
                  </a:cubicBezTo>
                  <a:cubicBezTo>
                    <a:pt x="118" y="3"/>
                    <a:pt x="115" y="0"/>
                    <a:pt x="113" y="0"/>
                  </a:cubicBezTo>
                  <a:cubicBezTo>
                    <a:pt x="5" y="0"/>
                    <a:pt x="5" y="0"/>
                    <a:pt x="5" y="0"/>
                  </a:cubicBezTo>
                  <a:cubicBezTo>
                    <a:pt x="2" y="0"/>
                    <a:pt x="0" y="3"/>
                    <a:pt x="0" y="5"/>
                  </a:cubicBezTo>
                  <a:cubicBezTo>
                    <a:pt x="0" y="131"/>
                    <a:pt x="0" y="131"/>
                    <a:pt x="0" y="131"/>
                  </a:cubicBezTo>
                  <a:cubicBezTo>
                    <a:pt x="0" y="134"/>
                    <a:pt x="2" y="136"/>
                    <a:pt x="5" y="136"/>
                  </a:cubicBezTo>
                  <a:cubicBezTo>
                    <a:pt x="10" y="136"/>
                    <a:pt x="10" y="136"/>
                    <a:pt x="10" y="136"/>
                  </a:cubicBezTo>
                  <a:cubicBezTo>
                    <a:pt x="10" y="143"/>
                    <a:pt x="10" y="143"/>
                    <a:pt x="10" y="143"/>
                  </a:cubicBezTo>
                  <a:cubicBezTo>
                    <a:pt x="108" y="143"/>
                    <a:pt x="108" y="143"/>
                    <a:pt x="108" y="143"/>
                  </a:cubicBezTo>
                  <a:cubicBezTo>
                    <a:pt x="108" y="136"/>
                    <a:pt x="108" y="136"/>
                    <a:pt x="108" y="136"/>
                  </a:cubicBezTo>
                  <a:cubicBezTo>
                    <a:pt x="113" y="136"/>
                    <a:pt x="113" y="136"/>
                    <a:pt x="113" y="136"/>
                  </a:cubicBezTo>
                  <a:cubicBezTo>
                    <a:pt x="115" y="136"/>
                    <a:pt x="118" y="134"/>
                    <a:pt x="118" y="131"/>
                  </a:cubicBezTo>
                  <a:cubicBezTo>
                    <a:pt x="118" y="107"/>
                    <a:pt x="118" y="107"/>
                    <a:pt x="118" y="107"/>
                  </a:cubicBezTo>
                  <a:cubicBezTo>
                    <a:pt x="138" y="107"/>
                    <a:pt x="138" y="107"/>
                    <a:pt x="138" y="107"/>
                  </a:cubicBezTo>
                  <a:cubicBezTo>
                    <a:pt x="153" y="107"/>
                    <a:pt x="165" y="95"/>
                    <a:pt x="165" y="80"/>
                  </a:cubicBezTo>
                  <a:cubicBezTo>
                    <a:pt x="165" y="54"/>
                    <a:pt x="165" y="54"/>
                    <a:pt x="165" y="54"/>
                  </a:cubicBezTo>
                  <a:cubicBezTo>
                    <a:pt x="165" y="40"/>
                    <a:pt x="153" y="28"/>
                    <a:pt x="138" y="28"/>
                  </a:cubicBezTo>
                  <a:close/>
                  <a:moveTo>
                    <a:pt x="151" y="80"/>
                  </a:moveTo>
                  <a:cubicBezTo>
                    <a:pt x="151" y="87"/>
                    <a:pt x="145" y="93"/>
                    <a:pt x="138" y="93"/>
                  </a:cubicBezTo>
                  <a:cubicBezTo>
                    <a:pt x="118" y="93"/>
                    <a:pt x="118" y="93"/>
                    <a:pt x="118" y="93"/>
                  </a:cubicBezTo>
                  <a:cubicBezTo>
                    <a:pt x="118" y="41"/>
                    <a:pt x="118" y="41"/>
                    <a:pt x="118" y="41"/>
                  </a:cubicBezTo>
                  <a:cubicBezTo>
                    <a:pt x="138" y="41"/>
                    <a:pt x="138" y="41"/>
                    <a:pt x="138" y="41"/>
                  </a:cubicBezTo>
                  <a:cubicBezTo>
                    <a:pt x="145" y="41"/>
                    <a:pt x="151" y="47"/>
                    <a:pt x="151" y="54"/>
                  </a:cubicBezTo>
                  <a:lnTo>
                    <a:pt x="151" y="80"/>
                  </a:lnTo>
                  <a:close/>
                </a:path>
              </a:pathLst>
            </a:custGeom>
            <a:solidFill>
              <a:srgbClr val="F3F3F3"/>
            </a:solidFill>
            <a:ln w="12700">
              <a:solidFill>
                <a:schemeClr val="tx2"/>
              </a:solid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schemeClr val="tx2"/>
                </a:solidFill>
                <a:effectLst/>
                <a:uLnTx/>
                <a:uFillTx/>
              </a:endParaRPr>
            </a:p>
          </p:txBody>
        </p:sp>
        <p:grpSp>
          <p:nvGrpSpPr>
            <p:cNvPr id="19" name="Group 18"/>
            <p:cNvGrpSpPr/>
            <p:nvPr/>
          </p:nvGrpSpPr>
          <p:grpSpPr>
            <a:xfrm>
              <a:off x="7015941" y="2114955"/>
              <a:ext cx="883896" cy="703256"/>
              <a:chOff x="7015941" y="2114955"/>
              <a:chExt cx="883896" cy="703256"/>
            </a:xfrm>
          </p:grpSpPr>
          <p:sp>
            <p:nvSpPr>
              <p:cNvPr id="11" name="TextBox 10"/>
              <p:cNvSpPr txBox="1"/>
              <p:nvPr/>
            </p:nvSpPr>
            <p:spPr>
              <a:xfrm>
                <a:off x="7015941" y="2114955"/>
                <a:ext cx="883896" cy="544765"/>
              </a:xfrm>
              <a:prstGeom prst="rect">
                <a:avLst/>
              </a:prstGeom>
              <a:noFill/>
            </p:spPr>
            <p:txBody>
              <a:bodyPr wrap="none" lIns="182880" tIns="146304" rIns="182880" bIns="146304" rtlCol="0">
                <a:spAutoFit/>
              </a:bodyPr>
              <a:lstStyle/>
              <a:p>
                <a:pPr>
                  <a:lnSpc>
                    <a:spcPct val="90000"/>
                  </a:lnSpc>
                  <a:spcAft>
                    <a:spcPts val="600"/>
                  </a:spcAft>
                </a:pPr>
                <a:r>
                  <a:rPr lang="en-US">
                    <a:solidFill>
                      <a:srgbClr val="0177D7"/>
                    </a:solidFill>
                  </a:rPr>
                  <a:t>GEEK</a:t>
                </a:r>
              </a:p>
            </p:txBody>
          </p:sp>
          <p:cxnSp>
            <p:nvCxnSpPr>
              <p:cNvPr id="14" name="Straight Connector 13"/>
              <p:cNvCxnSpPr/>
              <p:nvPr/>
            </p:nvCxnSpPr>
            <p:spPr>
              <a:xfrm>
                <a:off x="7151454" y="2818211"/>
                <a:ext cx="591118" cy="0"/>
              </a:xfrm>
              <a:prstGeom prst="line">
                <a:avLst/>
              </a:prstGeom>
              <a:ln w="12700">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94845641"/>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50000">
                                      <p:stCondLst>
                                        <p:cond delay="200"/>
                                      </p:stCondLst>
                                      <p:childTnLst>
                                        <p:set>
                                          <p:cBhvr>
                                            <p:cTn id="10" dur="1" fill="hold">
                                              <p:stCondLst>
                                                <p:cond delay="0"/>
                                              </p:stCondLst>
                                            </p:cTn>
                                            <p:tgtEl>
                                              <p:spTgt spid="2"/>
                                            </p:tgtEl>
                                            <p:attrNameLst>
                                              <p:attrName>style.visibility</p:attrName>
                                            </p:attrNameLst>
                                          </p:cBhvr>
                                          <p:to>
                                            <p:strVal val="visible"/>
                                          </p:to>
                                        </p:set>
                                        <p:anim calcmode="lin" valueType="num" p14:bounceEnd="50000">
                                          <p:cBhvr additive="base">
                                            <p:cTn id="11"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B0C23-EB23-442F-AA69-31B4837D2540}"/>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Indexing Policies</a:t>
            </a:r>
          </a:p>
        </p:txBody>
      </p:sp>
      <p:sp>
        <p:nvSpPr>
          <p:cNvPr id="3" name="Text Placeholder 2">
            <a:extLst>
              <a:ext uri="{FF2B5EF4-FFF2-40B4-BE49-F238E27FC236}">
                <a16:creationId xmlns:a16="http://schemas.microsoft.com/office/drawing/2014/main" id="{CC4B86AE-2F2B-4BD4-A043-24A951B10183}"/>
              </a:ext>
            </a:extLst>
          </p:cNvPr>
          <p:cNvSpPr>
            <a:spLocks noGrp="1"/>
          </p:cNvSpPr>
          <p:nvPr>
            <p:ph type="body" sz="quarter" idx="11"/>
          </p:nvPr>
        </p:nvSpPr>
        <p:spPr>
          <a:xfrm>
            <a:off x="269874" y="1584156"/>
            <a:ext cx="5686789" cy="3211135"/>
          </a:xfrm>
        </p:spPr>
        <p:txBody>
          <a:bodyPr>
            <a:normAutofit/>
          </a:bodyPr>
          <a:lstStyle/>
          <a:p>
            <a:r>
              <a:rPr lang="en-US" dirty="0"/>
              <a:t>Custom Indexing Policies</a:t>
            </a:r>
          </a:p>
          <a:p>
            <a:pPr marL="0" lvl="1" indent="0">
              <a:buNone/>
            </a:pPr>
            <a:r>
              <a:rPr lang="en-US" dirty="0"/>
              <a:t>Though all Azure Cosmos DB data is indexed by default, you can specify a custom indexing policy for your collections. Custom indexing policies allow you to design and customize the shape of your index while maintaining schema flexibility.</a:t>
            </a:r>
          </a:p>
          <a:p>
            <a:pPr lvl="1"/>
            <a:r>
              <a:rPr lang="en-US" dirty="0"/>
              <a:t>Define trade-offs between storage, write and query performance, and query consistency</a:t>
            </a:r>
          </a:p>
          <a:p>
            <a:pPr lvl="1"/>
            <a:r>
              <a:rPr lang="en-US" dirty="0"/>
              <a:t>Include or exclude documents and paths to and from the index</a:t>
            </a:r>
          </a:p>
          <a:p>
            <a:pPr lvl="1"/>
            <a:r>
              <a:rPr lang="en-US" dirty="0"/>
              <a:t>Configure various index types</a:t>
            </a:r>
          </a:p>
        </p:txBody>
      </p:sp>
      <p:sp>
        <p:nvSpPr>
          <p:cNvPr id="4" name="Text Placeholder 4">
            <a:extLst>
              <a:ext uri="{FF2B5EF4-FFF2-40B4-BE49-F238E27FC236}">
                <a16:creationId xmlns:a16="http://schemas.microsoft.com/office/drawing/2014/main" id="{68F15314-A85E-467E-9983-11542D399BAB}"/>
              </a:ext>
            </a:extLst>
          </p:cNvPr>
          <p:cNvSpPr txBox="1">
            <a:spLocks/>
          </p:cNvSpPr>
          <p:nvPr/>
        </p:nvSpPr>
        <p:spPr>
          <a:xfrm>
            <a:off x="7175863" y="1584156"/>
            <a:ext cx="3989976" cy="4728987"/>
          </a:xfrm>
          <a:prstGeom prst="rect">
            <a:avLst/>
          </a:prstGeom>
          <a:noFill/>
        </p:spPr>
        <p:txBody>
          <a:bodyPr vert="horz" wrap="square" lIns="91440" tIns="45720" rIns="91440" bIns="45720" rtlCol="0" anchor="ctr">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150" b="0" dirty="0">
                <a:solidFill>
                  <a:schemeClr val="tx1"/>
                </a:solidFill>
                <a:latin typeface="Arial" panose="020B0604020202020204" pitchFamily="34" charset="0"/>
                <a:cs typeface="Arial" panose="020B0604020202020204" pitchFamily="34" charset="0"/>
              </a:rPr>
              <a:t>{</a:t>
            </a:r>
          </a:p>
          <a:p>
            <a:r>
              <a:rPr lang="en-US" sz="1150" b="0" dirty="0">
                <a:solidFill>
                  <a:schemeClr val="tx1"/>
                </a:solidFill>
                <a:latin typeface="Arial" panose="020B0604020202020204" pitchFamily="34" charset="0"/>
                <a:cs typeface="Arial" panose="020B0604020202020204" pitchFamily="34" charset="0"/>
              </a:rPr>
              <a:t>    "automatic": true,</a:t>
            </a:r>
          </a:p>
          <a:p>
            <a:r>
              <a:rPr lang="en-US" sz="1150" b="0" dirty="0">
                <a:solidFill>
                  <a:schemeClr val="tx1"/>
                </a:solidFill>
                <a:latin typeface="Arial" panose="020B0604020202020204" pitchFamily="34" charset="0"/>
                <a:cs typeface="Arial" panose="020B0604020202020204" pitchFamily="34" charset="0"/>
              </a:rPr>
              <a:t>    "</a:t>
            </a:r>
            <a:r>
              <a:rPr lang="en-US" sz="1150" b="0" dirty="0" err="1">
                <a:solidFill>
                  <a:schemeClr val="tx1"/>
                </a:solidFill>
                <a:latin typeface="Arial" panose="020B0604020202020204" pitchFamily="34" charset="0"/>
                <a:cs typeface="Arial" panose="020B0604020202020204" pitchFamily="34" charset="0"/>
              </a:rPr>
              <a:t>indexingMode</a:t>
            </a:r>
            <a:r>
              <a:rPr lang="en-US" sz="1150" b="0" dirty="0">
                <a:solidFill>
                  <a:schemeClr val="tx1"/>
                </a:solidFill>
                <a:latin typeface="Arial" panose="020B0604020202020204" pitchFamily="34" charset="0"/>
                <a:cs typeface="Arial" panose="020B0604020202020204" pitchFamily="34" charset="0"/>
              </a:rPr>
              <a:t>": "Consistent",</a:t>
            </a:r>
          </a:p>
          <a:p>
            <a:r>
              <a:rPr lang="en-US" sz="1150" b="0" dirty="0">
                <a:solidFill>
                  <a:schemeClr val="tx1"/>
                </a:solidFill>
                <a:latin typeface="Arial" panose="020B0604020202020204" pitchFamily="34" charset="0"/>
                <a:cs typeface="Arial" panose="020B0604020202020204" pitchFamily="34" charset="0"/>
              </a:rPr>
              <a:t>    "</a:t>
            </a:r>
            <a:r>
              <a:rPr lang="en-US" sz="1150" b="0" dirty="0" err="1">
                <a:solidFill>
                  <a:schemeClr val="tx1"/>
                </a:solidFill>
                <a:latin typeface="Arial" panose="020B0604020202020204" pitchFamily="34" charset="0"/>
                <a:cs typeface="Arial" panose="020B0604020202020204" pitchFamily="34" charset="0"/>
              </a:rPr>
              <a:t>includedPaths</a:t>
            </a:r>
            <a:r>
              <a:rPr lang="en-US" sz="1150" b="0" dirty="0">
                <a:solidFill>
                  <a:schemeClr val="tx1"/>
                </a:solidFill>
                <a:latin typeface="Arial" panose="020B0604020202020204" pitchFamily="34" charset="0"/>
                <a:cs typeface="Arial" panose="020B0604020202020204" pitchFamily="34" charset="0"/>
              </a:rPr>
              <a:t>": [{</a:t>
            </a:r>
          </a:p>
          <a:p>
            <a:r>
              <a:rPr lang="en-US" sz="1150" b="0" dirty="0">
                <a:solidFill>
                  <a:schemeClr val="tx1"/>
                </a:solidFill>
                <a:latin typeface="Arial" panose="020B0604020202020204" pitchFamily="34" charset="0"/>
                <a:cs typeface="Arial" panose="020B0604020202020204" pitchFamily="34" charset="0"/>
              </a:rPr>
              <a:t>        "path": "/*",</a:t>
            </a:r>
          </a:p>
          <a:p>
            <a:r>
              <a:rPr lang="en-US" sz="1150" b="0" dirty="0">
                <a:solidFill>
                  <a:schemeClr val="tx1"/>
                </a:solidFill>
                <a:latin typeface="Arial" panose="020B0604020202020204" pitchFamily="34" charset="0"/>
                <a:cs typeface="Arial" panose="020B0604020202020204" pitchFamily="34" charset="0"/>
              </a:rPr>
              <a:t>        "indexes": [{</a:t>
            </a:r>
          </a:p>
          <a:p>
            <a:r>
              <a:rPr lang="en-US" sz="1150" b="0" dirty="0">
                <a:solidFill>
                  <a:schemeClr val="tx1"/>
                </a:solidFill>
                <a:latin typeface="Arial" panose="020B0604020202020204" pitchFamily="34" charset="0"/>
                <a:cs typeface="Arial" panose="020B0604020202020204" pitchFamily="34" charset="0"/>
              </a:rPr>
              <a:t>            "kind": “Range",</a:t>
            </a:r>
          </a:p>
          <a:p>
            <a:r>
              <a:rPr lang="en-US" sz="1150" b="0" dirty="0">
                <a:solidFill>
                  <a:schemeClr val="tx1"/>
                </a:solidFill>
                <a:latin typeface="Arial" panose="020B0604020202020204" pitchFamily="34" charset="0"/>
                <a:cs typeface="Arial" panose="020B0604020202020204" pitchFamily="34" charset="0"/>
              </a:rPr>
              <a:t>            "</a:t>
            </a:r>
            <a:r>
              <a:rPr lang="en-US" sz="1150" b="0" dirty="0" err="1">
                <a:solidFill>
                  <a:schemeClr val="tx1"/>
                </a:solidFill>
                <a:latin typeface="Arial" panose="020B0604020202020204" pitchFamily="34" charset="0"/>
                <a:cs typeface="Arial" panose="020B0604020202020204" pitchFamily="34" charset="0"/>
              </a:rPr>
              <a:t>dataType</a:t>
            </a:r>
            <a:r>
              <a:rPr lang="en-US" sz="1150" b="0" dirty="0">
                <a:solidFill>
                  <a:schemeClr val="tx1"/>
                </a:solidFill>
                <a:latin typeface="Arial" panose="020B0604020202020204" pitchFamily="34" charset="0"/>
                <a:cs typeface="Arial" panose="020B0604020202020204" pitchFamily="34" charset="0"/>
              </a:rPr>
              <a:t>": "String",</a:t>
            </a:r>
          </a:p>
          <a:p>
            <a:r>
              <a:rPr lang="en-US" sz="1150" b="0" dirty="0">
                <a:solidFill>
                  <a:schemeClr val="tx1"/>
                </a:solidFill>
                <a:latin typeface="Arial" panose="020B0604020202020204" pitchFamily="34" charset="0"/>
                <a:cs typeface="Arial" panose="020B0604020202020204" pitchFamily="34" charset="0"/>
              </a:rPr>
              <a:t>            "precision": -1</a:t>
            </a:r>
          </a:p>
          <a:p>
            <a:r>
              <a:rPr lang="en-US" sz="1150" b="0" dirty="0">
                <a:solidFill>
                  <a:schemeClr val="tx1"/>
                </a:solidFill>
                <a:latin typeface="Arial" panose="020B0604020202020204" pitchFamily="34" charset="0"/>
                <a:cs typeface="Arial" panose="020B0604020202020204" pitchFamily="34" charset="0"/>
              </a:rPr>
              <a:t>        }, {</a:t>
            </a:r>
          </a:p>
          <a:p>
            <a:r>
              <a:rPr lang="en-US" sz="1150" b="0" dirty="0">
                <a:solidFill>
                  <a:schemeClr val="tx1"/>
                </a:solidFill>
                <a:latin typeface="Arial" panose="020B0604020202020204" pitchFamily="34" charset="0"/>
                <a:cs typeface="Arial" panose="020B0604020202020204" pitchFamily="34" charset="0"/>
              </a:rPr>
              <a:t>            "kind": "Range",</a:t>
            </a:r>
          </a:p>
          <a:p>
            <a:r>
              <a:rPr lang="en-US" sz="1150" b="0" dirty="0">
                <a:solidFill>
                  <a:schemeClr val="tx1"/>
                </a:solidFill>
                <a:latin typeface="Arial" panose="020B0604020202020204" pitchFamily="34" charset="0"/>
                <a:cs typeface="Arial" panose="020B0604020202020204" pitchFamily="34" charset="0"/>
              </a:rPr>
              <a:t>            "</a:t>
            </a:r>
            <a:r>
              <a:rPr lang="en-US" sz="1150" b="0" dirty="0" err="1">
                <a:solidFill>
                  <a:schemeClr val="tx1"/>
                </a:solidFill>
                <a:latin typeface="Arial" panose="020B0604020202020204" pitchFamily="34" charset="0"/>
                <a:cs typeface="Arial" panose="020B0604020202020204" pitchFamily="34" charset="0"/>
              </a:rPr>
              <a:t>dataType</a:t>
            </a:r>
            <a:r>
              <a:rPr lang="en-US" sz="1150" b="0" dirty="0">
                <a:solidFill>
                  <a:schemeClr val="tx1"/>
                </a:solidFill>
                <a:latin typeface="Arial" panose="020B0604020202020204" pitchFamily="34" charset="0"/>
                <a:cs typeface="Arial" panose="020B0604020202020204" pitchFamily="34" charset="0"/>
              </a:rPr>
              <a:t>": "Number",</a:t>
            </a:r>
          </a:p>
          <a:p>
            <a:r>
              <a:rPr lang="en-US" sz="1150" b="0" dirty="0">
                <a:solidFill>
                  <a:schemeClr val="tx1"/>
                </a:solidFill>
                <a:latin typeface="Arial" panose="020B0604020202020204" pitchFamily="34" charset="0"/>
                <a:cs typeface="Arial" panose="020B0604020202020204" pitchFamily="34" charset="0"/>
              </a:rPr>
              <a:t>            "precision": -1</a:t>
            </a:r>
          </a:p>
          <a:p>
            <a:r>
              <a:rPr lang="en-US" sz="1150" b="0" dirty="0">
                <a:solidFill>
                  <a:schemeClr val="tx1"/>
                </a:solidFill>
                <a:latin typeface="Arial" panose="020B0604020202020204" pitchFamily="34" charset="0"/>
                <a:cs typeface="Arial" panose="020B0604020202020204" pitchFamily="34" charset="0"/>
              </a:rPr>
              <a:t>        }, {</a:t>
            </a:r>
          </a:p>
          <a:p>
            <a:r>
              <a:rPr lang="en-US" sz="1150" b="0" dirty="0">
                <a:solidFill>
                  <a:schemeClr val="tx1"/>
                </a:solidFill>
                <a:latin typeface="Arial" panose="020B0604020202020204" pitchFamily="34" charset="0"/>
                <a:cs typeface="Arial" panose="020B0604020202020204" pitchFamily="34" charset="0"/>
              </a:rPr>
              <a:t>            "kind": "Spatial",</a:t>
            </a:r>
          </a:p>
          <a:p>
            <a:r>
              <a:rPr lang="en-US" sz="1150" b="0" dirty="0">
                <a:solidFill>
                  <a:schemeClr val="tx1"/>
                </a:solidFill>
                <a:latin typeface="Arial" panose="020B0604020202020204" pitchFamily="34" charset="0"/>
                <a:cs typeface="Arial" panose="020B0604020202020204" pitchFamily="34" charset="0"/>
              </a:rPr>
              <a:t>            "</a:t>
            </a:r>
            <a:r>
              <a:rPr lang="en-US" sz="1150" b="0" dirty="0" err="1">
                <a:solidFill>
                  <a:schemeClr val="tx1"/>
                </a:solidFill>
                <a:latin typeface="Arial" panose="020B0604020202020204" pitchFamily="34" charset="0"/>
                <a:cs typeface="Arial" panose="020B0604020202020204" pitchFamily="34" charset="0"/>
              </a:rPr>
              <a:t>dataType</a:t>
            </a:r>
            <a:r>
              <a:rPr lang="en-US" sz="1150" b="0" dirty="0">
                <a:solidFill>
                  <a:schemeClr val="tx1"/>
                </a:solidFill>
                <a:latin typeface="Arial" panose="020B0604020202020204" pitchFamily="34" charset="0"/>
                <a:cs typeface="Arial" panose="020B0604020202020204" pitchFamily="34" charset="0"/>
              </a:rPr>
              <a:t>": "Point"</a:t>
            </a:r>
          </a:p>
          <a:p>
            <a:r>
              <a:rPr lang="en-US" sz="1150" b="0" dirty="0">
                <a:solidFill>
                  <a:schemeClr val="tx1"/>
                </a:solidFill>
                <a:latin typeface="Arial" panose="020B0604020202020204" pitchFamily="34" charset="0"/>
                <a:cs typeface="Arial" panose="020B0604020202020204" pitchFamily="34" charset="0"/>
              </a:rPr>
              <a:t>        }]</a:t>
            </a:r>
          </a:p>
          <a:p>
            <a:r>
              <a:rPr lang="en-US" sz="1150" b="0" dirty="0">
                <a:solidFill>
                  <a:schemeClr val="tx1"/>
                </a:solidFill>
                <a:latin typeface="Arial" panose="020B0604020202020204" pitchFamily="34" charset="0"/>
                <a:cs typeface="Arial" panose="020B0604020202020204" pitchFamily="34" charset="0"/>
              </a:rPr>
              <a:t>    }],</a:t>
            </a:r>
          </a:p>
          <a:p>
            <a:r>
              <a:rPr lang="en-US" sz="1150" b="0" dirty="0">
                <a:solidFill>
                  <a:schemeClr val="tx1"/>
                </a:solidFill>
                <a:latin typeface="Arial" panose="020B0604020202020204" pitchFamily="34" charset="0"/>
                <a:cs typeface="Arial" panose="020B0604020202020204" pitchFamily="34" charset="0"/>
              </a:rPr>
              <a:t>    "</a:t>
            </a:r>
            <a:r>
              <a:rPr lang="en-US" sz="1150" b="0" dirty="0" err="1">
                <a:solidFill>
                  <a:schemeClr val="tx1"/>
                </a:solidFill>
                <a:latin typeface="Arial" panose="020B0604020202020204" pitchFamily="34" charset="0"/>
                <a:cs typeface="Arial" panose="020B0604020202020204" pitchFamily="34" charset="0"/>
              </a:rPr>
              <a:t>excludedPaths</a:t>
            </a:r>
            <a:r>
              <a:rPr lang="en-US" sz="1150" b="0" dirty="0">
                <a:solidFill>
                  <a:schemeClr val="tx1"/>
                </a:solidFill>
                <a:latin typeface="Arial" panose="020B0604020202020204" pitchFamily="34" charset="0"/>
                <a:cs typeface="Arial" panose="020B0604020202020204" pitchFamily="34" charset="0"/>
              </a:rPr>
              <a:t>": [{</a:t>
            </a:r>
          </a:p>
          <a:p>
            <a:r>
              <a:rPr lang="en-US" sz="1150" b="0" dirty="0">
                <a:solidFill>
                  <a:schemeClr val="tx1"/>
                </a:solidFill>
                <a:latin typeface="Arial" panose="020B0604020202020204" pitchFamily="34" charset="0"/>
                <a:cs typeface="Arial" panose="020B0604020202020204" pitchFamily="34" charset="0"/>
              </a:rPr>
              <a:t>        "path": "/</a:t>
            </a:r>
            <a:r>
              <a:rPr lang="en-US" sz="1150" b="0" dirty="0" err="1">
                <a:solidFill>
                  <a:schemeClr val="tx1"/>
                </a:solidFill>
                <a:latin typeface="Arial" panose="020B0604020202020204" pitchFamily="34" charset="0"/>
                <a:cs typeface="Arial" panose="020B0604020202020204" pitchFamily="34" charset="0"/>
              </a:rPr>
              <a:t>nonIndexedContent</a:t>
            </a:r>
            <a:r>
              <a:rPr lang="en-US" sz="1150" b="0" dirty="0">
                <a:solidFill>
                  <a:schemeClr val="tx1"/>
                </a:solidFill>
                <a:latin typeface="Arial" panose="020B0604020202020204" pitchFamily="34" charset="0"/>
                <a:cs typeface="Arial" panose="020B0604020202020204" pitchFamily="34" charset="0"/>
              </a:rPr>
              <a:t>/*"</a:t>
            </a:r>
          </a:p>
          <a:p>
            <a:r>
              <a:rPr lang="en-US" sz="1150" b="0" dirty="0">
                <a:solidFill>
                  <a:schemeClr val="tx1"/>
                </a:solidFill>
                <a:latin typeface="Arial" panose="020B0604020202020204" pitchFamily="34" charset="0"/>
                <a:cs typeface="Arial" panose="020B0604020202020204" pitchFamily="34" charset="0"/>
              </a:rPr>
              <a:t>    }]</a:t>
            </a:r>
          </a:p>
          <a:p>
            <a:r>
              <a:rPr lang="en-US" sz="1150" b="0"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5375074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B0C23-EB23-442F-AA69-31B4837D2540}"/>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Indexing JSON Documents</a:t>
            </a:r>
          </a:p>
        </p:txBody>
      </p:sp>
      <p:sp>
        <p:nvSpPr>
          <p:cNvPr id="6" name="Text Placeholder 4">
            <a:extLst>
              <a:ext uri="{FF2B5EF4-FFF2-40B4-BE49-F238E27FC236}">
                <a16:creationId xmlns:a16="http://schemas.microsoft.com/office/drawing/2014/main" id="{303F52EF-9BF1-4CB2-82E0-172E11F194DC}"/>
              </a:ext>
            </a:extLst>
          </p:cNvPr>
          <p:cNvSpPr txBox="1">
            <a:spLocks/>
          </p:cNvSpPr>
          <p:nvPr/>
        </p:nvSpPr>
        <p:spPr>
          <a:xfrm>
            <a:off x="269239" y="1925685"/>
            <a:ext cx="3657600" cy="4288866"/>
          </a:xfrm>
          <a:prstGeom prst="rect">
            <a:avLst/>
          </a:prstGeom>
          <a:noFill/>
        </p:spPr>
        <p:txBody>
          <a:bodyPr vert="horz" wrap="square" lIns="91440" tIns="45720" rIns="91440" bIns="45720" rtlCol="0">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350" b="0" dirty="0">
                <a:solidFill>
                  <a:schemeClr val="tx1"/>
                </a:solidFill>
                <a:latin typeface="Arial" panose="020B0604020202020204" pitchFamily="34" charset="0"/>
                <a:cs typeface="Arial" panose="020B0604020202020204" pitchFamily="34" charset="0"/>
              </a:rPr>
              <a:t>{</a:t>
            </a:r>
          </a:p>
          <a:p>
            <a:r>
              <a:rPr lang="en-US" sz="1350" b="0" dirty="0">
                <a:solidFill>
                  <a:schemeClr val="tx1"/>
                </a:solidFill>
                <a:latin typeface="Arial" panose="020B0604020202020204" pitchFamily="34" charset="0"/>
                <a:cs typeface="Arial" panose="020B0604020202020204" pitchFamily="34" charset="0"/>
              </a:rPr>
              <a:t>    "locations": [</a:t>
            </a:r>
          </a:p>
          <a:p>
            <a:r>
              <a:rPr lang="en-US" sz="1350" b="0" dirty="0">
                <a:solidFill>
                  <a:schemeClr val="tx1"/>
                </a:solidFill>
                <a:latin typeface="Arial" panose="020B0604020202020204" pitchFamily="34" charset="0"/>
                <a:cs typeface="Arial" panose="020B0604020202020204" pitchFamily="34" charset="0"/>
              </a:rPr>
              <a:t>        { </a:t>
            </a:r>
          </a:p>
          <a:p>
            <a:r>
              <a:rPr lang="en-US" sz="1350" b="0" dirty="0">
                <a:solidFill>
                  <a:schemeClr val="tx1"/>
                </a:solidFill>
                <a:latin typeface="Arial" panose="020B0604020202020204" pitchFamily="34" charset="0"/>
                <a:cs typeface="Arial" panose="020B0604020202020204" pitchFamily="34" charset="0"/>
              </a:rPr>
              <a:t>            "country": "Germany", </a:t>
            </a:r>
          </a:p>
          <a:p>
            <a:r>
              <a:rPr lang="en-US" sz="1350" b="0" dirty="0">
                <a:solidFill>
                  <a:schemeClr val="tx1"/>
                </a:solidFill>
                <a:latin typeface="Arial" panose="020B0604020202020204" pitchFamily="34" charset="0"/>
                <a:cs typeface="Arial" panose="020B0604020202020204" pitchFamily="34" charset="0"/>
              </a:rPr>
              <a:t>            "city": "Berlin" </a:t>
            </a:r>
          </a:p>
          <a:p>
            <a:r>
              <a:rPr lang="en-US" sz="1350" b="0" dirty="0">
                <a:solidFill>
                  <a:schemeClr val="tx1"/>
                </a:solidFill>
                <a:latin typeface="Arial" panose="020B0604020202020204" pitchFamily="34" charset="0"/>
                <a:cs typeface="Arial" panose="020B0604020202020204" pitchFamily="34" charset="0"/>
              </a:rPr>
              <a:t>        },</a:t>
            </a:r>
          </a:p>
          <a:p>
            <a:r>
              <a:rPr lang="en-US" sz="1350" b="0" dirty="0">
                <a:solidFill>
                  <a:schemeClr val="tx1"/>
                </a:solidFill>
                <a:latin typeface="Arial" panose="020B0604020202020204" pitchFamily="34" charset="0"/>
                <a:cs typeface="Arial" panose="020B0604020202020204" pitchFamily="34" charset="0"/>
              </a:rPr>
              <a:t>        { </a:t>
            </a:r>
          </a:p>
          <a:p>
            <a:r>
              <a:rPr lang="en-US" sz="1350" b="0" dirty="0">
                <a:solidFill>
                  <a:schemeClr val="tx1"/>
                </a:solidFill>
                <a:latin typeface="Arial" panose="020B0604020202020204" pitchFamily="34" charset="0"/>
                <a:cs typeface="Arial" panose="020B0604020202020204" pitchFamily="34" charset="0"/>
              </a:rPr>
              <a:t>            "country": "France", </a:t>
            </a:r>
          </a:p>
          <a:p>
            <a:r>
              <a:rPr lang="en-US" sz="1350" b="0" dirty="0">
                <a:solidFill>
                  <a:schemeClr val="tx1"/>
                </a:solidFill>
                <a:latin typeface="Arial" panose="020B0604020202020204" pitchFamily="34" charset="0"/>
                <a:cs typeface="Arial" panose="020B0604020202020204" pitchFamily="34" charset="0"/>
              </a:rPr>
              <a:t>            "city": "Paris" </a:t>
            </a:r>
          </a:p>
          <a:p>
            <a:r>
              <a:rPr lang="en-US" sz="1350" b="0" dirty="0">
                <a:solidFill>
                  <a:schemeClr val="tx1"/>
                </a:solidFill>
                <a:latin typeface="Arial" panose="020B0604020202020204" pitchFamily="34" charset="0"/>
                <a:cs typeface="Arial" panose="020B0604020202020204" pitchFamily="34" charset="0"/>
              </a:rPr>
              <a:t>        }</a:t>
            </a:r>
          </a:p>
          <a:p>
            <a:r>
              <a:rPr lang="en-US" sz="1350" b="0" dirty="0">
                <a:solidFill>
                  <a:schemeClr val="tx1"/>
                </a:solidFill>
                <a:latin typeface="Arial" panose="020B0604020202020204" pitchFamily="34" charset="0"/>
                <a:cs typeface="Arial" panose="020B0604020202020204" pitchFamily="34" charset="0"/>
              </a:rPr>
              <a:t>    ],</a:t>
            </a:r>
          </a:p>
          <a:p>
            <a:r>
              <a:rPr lang="en-US" sz="1350" b="0" dirty="0">
                <a:solidFill>
                  <a:schemeClr val="tx1"/>
                </a:solidFill>
                <a:latin typeface="Arial" panose="020B0604020202020204" pitchFamily="34" charset="0"/>
                <a:cs typeface="Arial" panose="020B0604020202020204" pitchFamily="34" charset="0"/>
              </a:rPr>
              <a:t>    "headquarter": "Belgium",</a:t>
            </a:r>
          </a:p>
          <a:p>
            <a:r>
              <a:rPr lang="en-US" sz="1350" b="0" dirty="0">
                <a:solidFill>
                  <a:schemeClr val="tx1"/>
                </a:solidFill>
                <a:latin typeface="Arial" panose="020B0604020202020204" pitchFamily="34" charset="0"/>
                <a:cs typeface="Arial" panose="020B0604020202020204" pitchFamily="34" charset="0"/>
              </a:rPr>
              <a:t>    "exports": [ </a:t>
            </a:r>
          </a:p>
          <a:p>
            <a:r>
              <a:rPr lang="en-US" sz="1350" b="0" dirty="0">
                <a:solidFill>
                  <a:schemeClr val="tx1"/>
                </a:solidFill>
                <a:latin typeface="Arial" panose="020B0604020202020204" pitchFamily="34" charset="0"/>
                <a:cs typeface="Arial" panose="020B0604020202020204" pitchFamily="34" charset="0"/>
              </a:rPr>
              <a:t>        { "city": "Moscow" },</a:t>
            </a:r>
          </a:p>
          <a:p>
            <a:r>
              <a:rPr lang="en-US" sz="1350" b="0" dirty="0">
                <a:solidFill>
                  <a:schemeClr val="tx1"/>
                </a:solidFill>
                <a:latin typeface="Arial" panose="020B0604020202020204" pitchFamily="34" charset="0"/>
                <a:cs typeface="Arial" panose="020B0604020202020204" pitchFamily="34" charset="0"/>
              </a:rPr>
              <a:t>        { "city": "Athens" }</a:t>
            </a:r>
          </a:p>
          <a:p>
            <a:r>
              <a:rPr lang="en-US" sz="1350" b="0" dirty="0">
                <a:solidFill>
                  <a:schemeClr val="tx1"/>
                </a:solidFill>
                <a:latin typeface="Arial" panose="020B0604020202020204" pitchFamily="34" charset="0"/>
                <a:cs typeface="Arial" panose="020B0604020202020204" pitchFamily="34" charset="0"/>
              </a:rPr>
              <a:t>     ]</a:t>
            </a:r>
          </a:p>
          <a:p>
            <a:r>
              <a:rPr lang="en-US" sz="1350" b="0" dirty="0">
                <a:solidFill>
                  <a:schemeClr val="tx1"/>
                </a:solidFill>
                <a:latin typeface="Arial" panose="020B0604020202020204" pitchFamily="34" charset="0"/>
                <a:cs typeface="Arial" panose="020B0604020202020204" pitchFamily="34" charset="0"/>
              </a:rPr>
              <a:t>}</a:t>
            </a:r>
          </a:p>
        </p:txBody>
      </p:sp>
      <p:grpSp>
        <p:nvGrpSpPr>
          <p:cNvPr id="148" name="Group 147">
            <a:extLst>
              <a:ext uri="{FF2B5EF4-FFF2-40B4-BE49-F238E27FC236}">
                <a16:creationId xmlns:a16="http://schemas.microsoft.com/office/drawing/2014/main" id="{ED6110CE-080F-4889-A56F-714D62881EA3}"/>
              </a:ext>
            </a:extLst>
          </p:cNvPr>
          <p:cNvGrpSpPr/>
          <p:nvPr/>
        </p:nvGrpSpPr>
        <p:grpSpPr>
          <a:xfrm>
            <a:off x="5457373" y="2480903"/>
            <a:ext cx="5334777" cy="2599234"/>
            <a:chOff x="528912" y="2056111"/>
            <a:chExt cx="5334777" cy="2599234"/>
          </a:xfrm>
        </p:grpSpPr>
        <p:sp>
          <p:nvSpPr>
            <p:cNvPr id="149" name="Rectangle 148">
              <a:extLst>
                <a:ext uri="{FF2B5EF4-FFF2-40B4-BE49-F238E27FC236}">
                  <a16:creationId xmlns:a16="http://schemas.microsoft.com/office/drawing/2014/main" id="{A70CF826-ABEB-4B7E-BFB5-0955F7602704}"/>
                </a:ext>
              </a:extLst>
            </p:cNvPr>
            <p:cNvSpPr/>
            <p:nvPr/>
          </p:nvSpPr>
          <p:spPr bwMode="auto">
            <a:xfrm>
              <a:off x="3411808" y="2056111"/>
              <a:ext cx="251285" cy="251286"/>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50" name="Rectangle 149">
              <a:extLst>
                <a:ext uri="{FF2B5EF4-FFF2-40B4-BE49-F238E27FC236}">
                  <a16:creationId xmlns:a16="http://schemas.microsoft.com/office/drawing/2014/main" id="{11EC984D-8E88-4707-8368-E928F16493F8}"/>
                </a:ext>
              </a:extLst>
            </p:cNvPr>
            <p:cNvSpPr/>
            <p:nvPr/>
          </p:nvSpPr>
          <p:spPr bwMode="auto">
            <a:xfrm>
              <a:off x="1803954" y="2539157"/>
              <a:ext cx="837618"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locations</a:t>
              </a:r>
            </a:p>
          </p:txBody>
        </p:sp>
        <p:sp>
          <p:nvSpPr>
            <p:cNvPr id="151" name="Rectangle 150">
              <a:extLst>
                <a:ext uri="{FF2B5EF4-FFF2-40B4-BE49-F238E27FC236}">
                  <a16:creationId xmlns:a16="http://schemas.microsoft.com/office/drawing/2014/main" id="{11D54DB9-A9AF-4850-AF3F-5E0BED4F9296}"/>
                </a:ext>
              </a:extLst>
            </p:cNvPr>
            <p:cNvSpPr/>
            <p:nvPr/>
          </p:nvSpPr>
          <p:spPr bwMode="auto">
            <a:xfrm>
              <a:off x="2992998" y="2539157"/>
              <a:ext cx="1088904"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headquarter</a:t>
              </a:r>
            </a:p>
          </p:txBody>
        </p:sp>
        <p:sp>
          <p:nvSpPr>
            <p:cNvPr id="152" name="Rectangle 151">
              <a:extLst>
                <a:ext uri="{FF2B5EF4-FFF2-40B4-BE49-F238E27FC236}">
                  <a16:creationId xmlns:a16="http://schemas.microsoft.com/office/drawing/2014/main" id="{B4D36886-452E-47C9-BDDC-2069832800B0}"/>
                </a:ext>
              </a:extLst>
            </p:cNvPr>
            <p:cNvSpPr/>
            <p:nvPr/>
          </p:nvSpPr>
          <p:spPr bwMode="auto">
            <a:xfrm>
              <a:off x="4275304" y="2539157"/>
              <a:ext cx="753856"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exports</a:t>
              </a:r>
            </a:p>
          </p:txBody>
        </p:sp>
        <p:sp>
          <p:nvSpPr>
            <p:cNvPr id="153" name="Rectangle 152">
              <a:extLst>
                <a:ext uri="{FF2B5EF4-FFF2-40B4-BE49-F238E27FC236}">
                  <a16:creationId xmlns:a16="http://schemas.microsoft.com/office/drawing/2014/main" id="{E8392471-F0DB-4145-8756-7C8E0FB723DD}"/>
                </a:ext>
              </a:extLst>
            </p:cNvPr>
            <p:cNvSpPr/>
            <p:nvPr/>
          </p:nvSpPr>
          <p:spPr bwMode="auto">
            <a:xfrm>
              <a:off x="1304478" y="3158885"/>
              <a:ext cx="335047"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0</a:t>
              </a:r>
            </a:p>
          </p:txBody>
        </p:sp>
        <p:sp>
          <p:nvSpPr>
            <p:cNvPr id="154" name="Rectangle 153">
              <a:extLst>
                <a:ext uri="{FF2B5EF4-FFF2-40B4-BE49-F238E27FC236}">
                  <a16:creationId xmlns:a16="http://schemas.microsoft.com/office/drawing/2014/main" id="{8AC6C5D5-61EA-4E21-AF9A-5FF2190AC1F8}"/>
                </a:ext>
              </a:extLst>
            </p:cNvPr>
            <p:cNvSpPr/>
            <p:nvPr/>
          </p:nvSpPr>
          <p:spPr bwMode="auto">
            <a:xfrm>
              <a:off x="570793" y="3780519"/>
              <a:ext cx="753856"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country</a:t>
              </a:r>
            </a:p>
          </p:txBody>
        </p:sp>
        <p:sp>
          <p:nvSpPr>
            <p:cNvPr id="155" name="Rectangle 154">
              <a:extLst>
                <a:ext uri="{FF2B5EF4-FFF2-40B4-BE49-F238E27FC236}">
                  <a16:creationId xmlns:a16="http://schemas.microsoft.com/office/drawing/2014/main" id="{05A3898F-54E9-4728-BA26-5887FE042392}"/>
                </a:ext>
              </a:extLst>
            </p:cNvPr>
            <p:cNvSpPr/>
            <p:nvPr/>
          </p:nvSpPr>
          <p:spPr bwMode="auto">
            <a:xfrm>
              <a:off x="1599199" y="3780519"/>
              <a:ext cx="418809"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city</a:t>
              </a:r>
            </a:p>
          </p:txBody>
        </p:sp>
        <p:sp>
          <p:nvSpPr>
            <p:cNvPr id="156" name="Rectangle 155">
              <a:extLst>
                <a:ext uri="{FF2B5EF4-FFF2-40B4-BE49-F238E27FC236}">
                  <a16:creationId xmlns:a16="http://schemas.microsoft.com/office/drawing/2014/main" id="{B6F9403D-D247-44C3-A176-DF3499EB8F1F}"/>
                </a:ext>
              </a:extLst>
            </p:cNvPr>
            <p:cNvSpPr/>
            <p:nvPr/>
          </p:nvSpPr>
          <p:spPr bwMode="auto">
            <a:xfrm>
              <a:off x="528912" y="4404059"/>
              <a:ext cx="837618"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Germany</a:t>
              </a:r>
            </a:p>
          </p:txBody>
        </p:sp>
        <p:sp>
          <p:nvSpPr>
            <p:cNvPr id="157" name="Rectangle 156">
              <a:extLst>
                <a:ext uri="{FF2B5EF4-FFF2-40B4-BE49-F238E27FC236}">
                  <a16:creationId xmlns:a16="http://schemas.microsoft.com/office/drawing/2014/main" id="{69974F16-5C5E-4114-ADCE-A94BB5F07C3B}"/>
                </a:ext>
              </a:extLst>
            </p:cNvPr>
            <p:cNvSpPr/>
            <p:nvPr/>
          </p:nvSpPr>
          <p:spPr bwMode="auto">
            <a:xfrm>
              <a:off x="1515437" y="4404059"/>
              <a:ext cx="586333"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Berlin</a:t>
              </a:r>
            </a:p>
          </p:txBody>
        </p:sp>
        <p:sp>
          <p:nvSpPr>
            <p:cNvPr id="158" name="Rectangle 157">
              <a:extLst>
                <a:ext uri="{FF2B5EF4-FFF2-40B4-BE49-F238E27FC236}">
                  <a16:creationId xmlns:a16="http://schemas.microsoft.com/office/drawing/2014/main" id="{0771F64F-50A6-41E0-B467-942152567DED}"/>
                </a:ext>
              </a:extLst>
            </p:cNvPr>
            <p:cNvSpPr/>
            <p:nvPr/>
          </p:nvSpPr>
          <p:spPr bwMode="auto">
            <a:xfrm>
              <a:off x="2460082" y="3158885"/>
              <a:ext cx="335047" cy="251286"/>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Arial" panose="020B0604020202020204" pitchFamily="34" charset="0"/>
                </a:rPr>
                <a:t>1</a:t>
              </a:r>
            </a:p>
          </p:txBody>
        </p:sp>
        <p:sp>
          <p:nvSpPr>
            <p:cNvPr id="159" name="Rectangle 158">
              <a:extLst>
                <a:ext uri="{FF2B5EF4-FFF2-40B4-BE49-F238E27FC236}">
                  <a16:creationId xmlns:a16="http://schemas.microsoft.com/office/drawing/2014/main" id="{1AD70CF2-F1D7-4C04-9B1F-AB19A1EB99A5}"/>
                </a:ext>
              </a:extLst>
            </p:cNvPr>
            <p:cNvSpPr/>
            <p:nvPr/>
          </p:nvSpPr>
          <p:spPr bwMode="auto">
            <a:xfrm>
              <a:off x="2250677" y="3780519"/>
              <a:ext cx="753856"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country</a:t>
              </a:r>
            </a:p>
          </p:txBody>
        </p:sp>
        <p:sp>
          <p:nvSpPr>
            <p:cNvPr id="160" name="Rectangle 159">
              <a:extLst>
                <a:ext uri="{FF2B5EF4-FFF2-40B4-BE49-F238E27FC236}">
                  <a16:creationId xmlns:a16="http://schemas.microsoft.com/office/drawing/2014/main" id="{45BE3760-D6F3-4242-9C1F-EAFCD870392A}"/>
                </a:ext>
              </a:extLst>
            </p:cNvPr>
            <p:cNvSpPr/>
            <p:nvPr/>
          </p:nvSpPr>
          <p:spPr bwMode="auto">
            <a:xfrm>
              <a:off x="3279084" y="3780519"/>
              <a:ext cx="418809"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city</a:t>
              </a:r>
            </a:p>
          </p:txBody>
        </p:sp>
        <p:sp>
          <p:nvSpPr>
            <p:cNvPr id="161" name="Rectangle 160">
              <a:extLst>
                <a:ext uri="{FF2B5EF4-FFF2-40B4-BE49-F238E27FC236}">
                  <a16:creationId xmlns:a16="http://schemas.microsoft.com/office/drawing/2014/main" id="{96928A4E-511B-4513-A7BC-0CC01A7877F2}"/>
                </a:ext>
              </a:extLst>
            </p:cNvPr>
            <p:cNvSpPr/>
            <p:nvPr/>
          </p:nvSpPr>
          <p:spPr bwMode="auto">
            <a:xfrm>
              <a:off x="2292558" y="4404059"/>
              <a:ext cx="670095"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France</a:t>
              </a:r>
            </a:p>
          </p:txBody>
        </p:sp>
        <p:sp>
          <p:nvSpPr>
            <p:cNvPr id="162" name="Rectangle 161">
              <a:extLst>
                <a:ext uri="{FF2B5EF4-FFF2-40B4-BE49-F238E27FC236}">
                  <a16:creationId xmlns:a16="http://schemas.microsoft.com/office/drawing/2014/main" id="{7A94F061-7489-437E-98A6-2386CE950052}"/>
                </a:ext>
              </a:extLst>
            </p:cNvPr>
            <p:cNvSpPr/>
            <p:nvPr/>
          </p:nvSpPr>
          <p:spPr bwMode="auto">
            <a:xfrm>
              <a:off x="3237203" y="4404059"/>
              <a:ext cx="502571"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Paris</a:t>
              </a:r>
            </a:p>
          </p:txBody>
        </p:sp>
        <p:sp>
          <p:nvSpPr>
            <p:cNvPr id="163" name="Rectangle 162">
              <a:extLst>
                <a:ext uri="{FF2B5EF4-FFF2-40B4-BE49-F238E27FC236}">
                  <a16:creationId xmlns:a16="http://schemas.microsoft.com/office/drawing/2014/main" id="{E2719BDE-55CE-4911-B7C8-2852A7C05691}"/>
                </a:ext>
              </a:extLst>
            </p:cNvPr>
            <p:cNvSpPr/>
            <p:nvPr/>
          </p:nvSpPr>
          <p:spPr bwMode="auto">
            <a:xfrm>
              <a:off x="4484709" y="3158885"/>
              <a:ext cx="335047"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0</a:t>
              </a:r>
            </a:p>
          </p:txBody>
        </p:sp>
        <p:sp>
          <p:nvSpPr>
            <p:cNvPr id="164" name="Rectangle 163">
              <a:extLst>
                <a:ext uri="{FF2B5EF4-FFF2-40B4-BE49-F238E27FC236}">
                  <a16:creationId xmlns:a16="http://schemas.microsoft.com/office/drawing/2014/main" id="{7D1C8FC4-3F20-4367-9FB0-951BE45ECEA8}"/>
                </a:ext>
              </a:extLst>
            </p:cNvPr>
            <p:cNvSpPr/>
            <p:nvPr/>
          </p:nvSpPr>
          <p:spPr bwMode="auto">
            <a:xfrm>
              <a:off x="5361118" y="3158885"/>
              <a:ext cx="335047"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1</a:t>
              </a:r>
            </a:p>
          </p:txBody>
        </p:sp>
        <p:sp>
          <p:nvSpPr>
            <p:cNvPr id="165" name="Rectangle 164">
              <a:extLst>
                <a:ext uri="{FF2B5EF4-FFF2-40B4-BE49-F238E27FC236}">
                  <a16:creationId xmlns:a16="http://schemas.microsoft.com/office/drawing/2014/main" id="{25DD6CE3-6720-46EA-AC70-63261CAF507B}"/>
                </a:ext>
              </a:extLst>
            </p:cNvPr>
            <p:cNvSpPr/>
            <p:nvPr/>
          </p:nvSpPr>
          <p:spPr bwMode="auto">
            <a:xfrm>
              <a:off x="5319237" y="3780519"/>
              <a:ext cx="418809"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city</a:t>
              </a:r>
            </a:p>
          </p:txBody>
        </p:sp>
        <p:sp>
          <p:nvSpPr>
            <p:cNvPr id="166" name="Rectangle 165">
              <a:extLst>
                <a:ext uri="{FF2B5EF4-FFF2-40B4-BE49-F238E27FC236}">
                  <a16:creationId xmlns:a16="http://schemas.microsoft.com/office/drawing/2014/main" id="{6507FF45-CD47-4290-82A2-A46D9671C470}"/>
                </a:ext>
              </a:extLst>
            </p:cNvPr>
            <p:cNvSpPr/>
            <p:nvPr/>
          </p:nvSpPr>
          <p:spPr bwMode="auto">
            <a:xfrm>
              <a:off x="5193594" y="4404059"/>
              <a:ext cx="670095"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Athens</a:t>
              </a:r>
            </a:p>
          </p:txBody>
        </p:sp>
        <p:sp>
          <p:nvSpPr>
            <p:cNvPr id="167" name="Rectangle 166">
              <a:extLst>
                <a:ext uri="{FF2B5EF4-FFF2-40B4-BE49-F238E27FC236}">
                  <a16:creationId xmlns:a16="http://schemas.microsoft.com/office/drawing/2014/main" id="{A821AD96-15BF-4C82-BE37-979F6F533448}"/>
                </a:ext>
              </a:extLst>
            </p:cNvPr>
            <p:cNvSpPr/>
            <p:nvPr/>
          </p:nvSpPr>
          <p:spPr bwMode="auto">
            <a:xfrm>
              <a:off x="4442828" y="3780519"/>
              <a:ext cx="418809"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city</a:t>
              </a:r>
            </a:p>
          </p:txBody>
        </p:sp>
        <p:sp>
          <p:nvSpPr>
            <p:cNvPr id="168" name="Rectangle 167">
              <a:extLst>
                <a:ext uri="{FF2B5EF4-FFF2-40B4-BE49-F238E27FC236}">
                  <a16:creationId xmlns:a16="http://schemas.microsoft.com/office/drawing/2014/main" id="{718657E5-AE72-4657-B2C7-E2FFD97B4B2F}"/>
                </a:ext>
              </a:extLst>
            </p:cNvPr>
            <p:cNvSpPr/>
            <p:nvPr/>
          </p:nvSpPr>
          <p:spPr bwMode="auto">
            <a:xfrm>
              <a:off x="4275304" y="4404059"/>
              <a:ext cx="753856"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Moscow</a:t>
              </a:r>
            </a:p>
          </p:txBody>
        </p:sp>
        <p:sp>
          <p:nvSpPr>
            <p:cNvPr id="169" name="Rectangle 168">
              <a:extLst>
                <a:ext uri="{FF2B5EF4-FFF2-40B4-BE49-F238E27FC236}">
                  <a16:creationId xmlns:a16="http://schemas.microsoft.com/office/drawing/2014/main" id="{C993B28D-71C0-43AE-848F-A3C8D741672B}"/>
                </a:ext>
              </a:extLst>
            </p:cNvPr>
            <p:cNvSpPr/>
            <p:nvPr/>
          </p:nvSpPr>
          <p:spPr bwMode="auto">
            <a:xfrm>
              <a:off x="3160522" y="3158885"/>
              <a:ext cx="753856"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Belgium</a:t>
              </a:r>
            </a:p>
          </p:txBody>
        </p:sp>
        <p:cxnSp>
          <p:nvCxnSpPr>
            <p:cNvPr id="170" name="Straight Arrow Connector 169">
              <a:extLst>
                <a:ext uri="{FF2B5EF4-FFF2-40B4-BE49-F238E27FC236}">
                  <a16:creationId xmlns:a16="http://schemas.microsoft.com/office/drawing/2014/main" id="{982C9689-FC73-4FF6-9EA4-768C52ED8DC7}"/>
                </a:ext>
              </a:extLst>
            </p:cNvPr>
            <p:cNvCxnSpPr>
              <a:stCxn id="154" idx="2"/>
              <a:endCxn id="156" idx="0"/>
            </p:cNvCxnSpPr>
            <p:nvPr/>
          </p:nvCxnSpPr>
          <p:spPr>
            <a:xfrm>
              <a:off x="947721" y="4031805"/>
              <a:ext cx="0" cy="3722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754ED035-0AE8-444C-AD4F-9F51C3FECA02}"/>
                </a:ext>
              </a:extLst>
            </p:cNvPr>
            <p:cNvCxnSpPr>
              <a:stCxn id="155" idx="2"/>
              <a:endCxn id="157" idx="0"/>
            </p:cNvCxnSpPr>
            <p:nvPr/>
          </p:nvCxnSpPr>
          <p:spPr>
            <a:xfrm>
              <a:off x="1808604" y="4031805"/>
              <a:ext cx="0" cy="3722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CCB1C8E1-F458-4F37-8AE9-D370EEE48FD5}"/>
                </a:ext>
              </a:extLst>
            </p:cNvPr>
            <p:cNvCxnSpPr>
              <a:stCxn id="159" idx="2"/>
              <a:endCxn id="161" idx="0"/>
            </p:cNvCxnSpPr>
            <p:nvPr/>
          </p:nvCxnSpPr>
          <p:spPr>
            <a:xfrm>
              <a:off x="2627605" y="4031805"/>
              <a:ext cx="1" cy="3722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CC2D5DD5-6A8E-493E-9034-90CBE42A7EC8}"/>
                </a:ext>
              </a:extLst>
            </p:cNvPr>
            <p:cNvCxnSpPr>
              <a:stCxn id="160" idx="2"/>
              <a:endCxn id="162" idx="0"/>
            </p:cNvCxnSpPr>
            <p:nvPr/>
          </p:nvCxnSpPr>
          <p:spPr>
            <a:xfrm>
              <a:off x="3488489" y="4031805"/>
              <a:ext cx="0" cy="3722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A732508C-D4C9-49CD-85A1-5FC2D885AC9A}"/>
                </a:ext>
              </a:extLst>
            </p:cNvPr>
            <p:cNvCxnSpPr>
              <a:stCxn id="167" idx="2"/>
              <a:endCxn id="168" idx="0"/>
            </p:cNvCxnSpPr>
            <p:nvPr/>
          </p:nvCxnSpPr>
          <p:spPr>
            <a:xfrm flipH="1">
              <a:off x="4652232" y="4031805"/>
              <a:ext cx="1" cy="3722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AA00E865-FB96-45DB-8016-A15ED2A6AAB1}"/>
                </a:ext>
              </a:extLst>
            </p:cNvPr>
            <p:cNvCxnSpPr>
              <a:stCxn id="165" idx="2"/>
              <a:endCxn id="166" idx="0"/>
            </p:cNvCxnSpPr>
            <p:nvPr/>
          </p:nvCxnSpPr>
          <p:spPr>
            <a:xfrm>
              <a:off x="5528642" y="4031805"/>
              <a:ext cx="0" cy="3722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69594529-84C9-44EE-AAA9-44EF3720BA0D}"/>
                </a:ext>
              </a:extLst>
            </p:cNvPr>
            <p:cNvCxnSpPr>
              <a:stCxn id="149" idx="2"/>
              <a:endCxn id="151" idx="0"/>
            </p:cNvCxnSpPr>
            <p:nvPr/>
          </p:nvCxnSpPr>
          <p:spPr>
            <a:xfrm flipH="1">
              <a:off x="3537450" y="2307397"/>
              <a:ext cx="1" cy="231760"/>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4389DE30-620D-48FA-9CB5-EEEF9EB7F936}"/>
                </a:ext>
              </a:extLst>
            </p:cNvPr>
            <p:cNvCxnSpPr>
              <a:stCxn id="151" idx="2"/>
              <a:endCxn id="169" idx="0"/>
            </p:cNvCxnSpPr>
            <p:nvPr/>
          </p:nvCxnSpPr>
          <p:spPr>
            <a:xfrm>
              <a:off x="3537450" y="2790443"/>
              <a:ext cx="0" cy="368442"/>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B60B11FB-6EF3-49A9-8B9F-C77572E38D64}"/>
                </a:ext>
              </a:extLst>
            </p:cNvPr>
            <p:cNvCxnSpPr>
              <a:stCxn id="163" idx="2"/>
              <a:endCxn id="167" idx="0"/>
            </p:cNvCxnSpPr>
            <p:nvPr/>
          </p:nvCxnSpPr>
          <p:spPr>
            <a:xfrm>
              <a:off x="4652233" y="3410171"/>
              <a:ext cx="0" cy="370348"/>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EF192C33-BE0B-4BEB-9597-9B55C558E3CE}"/>
                </a:ext>
              </a:extLst>
            </p:cNvPr>
            <p:cNvCxnSpPr>
              <a:stCxn id="164" idx="2"/>
              <a:endCxn id="165" idx="0"/>
            </p:cNvCxnSpPr>
            <p:nvPr/>
          </p:nvCxnSpPr>
          <p:spPr>
            <a:xfrm>
              <a:off x="5528642" y="3410171"/>
              <a:ext cx="0" cy="370348"/>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0" name="Connector: Elbow 179">
              <a:extLst>
                <a:ext uri="{FF2B5EF4-FFF2-40B4-BE49-F238E27FC236}">
                  <a16:creationId xmlns:a16="http://schemas.microsoft.com/office/drawing/2014/main" id="{1D78167C-C95B-408D-B377-9078A8EF26C3}"/>
                </a:ext>
              </a:extLst>
            </p:cNvPr>
            <p:cNvCxnSpPr>
              <a:stCxn id="152" idx="2"/>
              <a:endCxn id="164" idx="0"/>
            </p:cNvCxnSpPr>
            <p:nvPr/>
          </p:nvCxnSpPr>
          <p:spPr>
            <a:xfrm rot="16200000" flipH="1">
              <a:off x="4906216" y="2536459"/>
              <a:ext cx="368442" cy="876410"/>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1" name="Connector: Elbow 180">
              <a:extLst>
                <a:ext uri="{FF2B5EF4-FFF2-40B4-BE49-F238E27FC236}">
                  <a16:creationId xmlns:a16="http://schemas.microsoft.com/office/drawing/2014/main" id="{6F212C2B-C60E-4B42-9EF1-9CC5769C727F}"/>
                </a:ext>
              </a:extLst>
            </p:cNvPr>
            <p:cNvCxnSpPr>
              <a:stCxn id="153" idx="2"/>
              <a:endCxn id="154" idx="0"/>
            </p:cNvCxnSpPr>
            <p:nvPr/>
          </p:nvCxnSpPr>
          <p:spPr>
            <a:xfrm rot="5400000">
              <a:off x="1024688" y="3333205"/>
              <a:ext cx="370348" cy="524281"/>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2" name="Connector: Elbow 181">
              <a:extLst>
                <a:ext uri="{FF2B5EF4-FFF2-40B4-BE49-F238E27FC236}">
                  <a16:creationId xmlns:a16="http://schemas.microsoft.com/office/drawing/2014/main" id="{E34B10D7-5256-483E-8BD3-C3668C712408}"/>
                </a:ext>
              </a:extLst>
            </p:cNvPr>
            <p:cNvCxnSpPr>
              <a:stCxn id="153" idx="2"/>
              <a:endCxn id="155" idx="0"/>
            </p:cNvCxnSpPr>
            <p:nvPr/>
          </p:nvCxnSpPr>
          <p:spPr>
            <a:xfrm rot="16200000" flipH="1">
              <a:off x="1455129" y="3427044"/>
              <a:ext cx="370348" cy="336602"/>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3" name="Connector: Elbow 182">
              <a:extLst>
                <a:ext uri="{FF2B5EF4-FFF2-40B4-BE49-F238E27FC236}">
                  <a16:creationId xmlns:a16="http://schemas.microsoft.com/office/drawing/2014/main" id="{3A687B0F-C686-4A44-89BC-59A43DB58F69}"/>
                </a:ext>
              </a:extLst>
            </p:cNvPr>
            <p:cNvCxnSpPr>
              <a:stCxn id="150" idx="2"/>
              <a:endCxn id="153" idx="0"/>
            </p:cNvCxnSpPr>
            <p:nvPr/>
          </p:nvCxnSpPr>
          <p:spPr>
            <a:xfrm rot="5400000">
              <a:off x="1663162" y="2599284"/>
              <a:ext cx="368442" cy="750761"/>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4" name="Connector: Elbow 183">
              <a:extLst>
                <a:ext uri="{FF2B5EF4-FFF2-40B4-BE49-F238E27FC236}">
                  <a16:creationId xmlns:a16="http://schemas.microsoft.com/office/drawing/2014/main" id="{782AF689-EEDD-4FCD-BA0F-376869740CE0}"/>
                </a:ext>
              </a:extLst>
            </p:cNvPr>
            <p:cNvCxnSpPr>
              <a:stCxn id="150" idx="2"/>
              <a:endCxn id="158" idx="0"/>
            </p:cNvCxnSpPr>
            <p:nvPr/>
          </p:nvCxnSpPr>
          <p:spPr>
            <a:xfrm rot="16200000" flipH="1">
              <a:off x="2240963" y="2772242"/>
              <a:ext cx="368442" cy="404843"/>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5" name="Connector: Elbow 184">
              <a:extLst>
                <a:ext uri="{FF2B5EF4-FFF2-40B4-BE49-F238E27FC236}">
                  <a16:creationId xmlns:a16="http://schemas.microsoft.com/office/drawing/2014/main" id="{1FA4210D-60E3-4DF1-8BF6-C5198864B752}"/>
                </a:ext>
              </a:extLst>
            </p:cNvPr>
            <p:cNvCxnSpPr>
              <a:stCxn id="149" idx="2"/>
              <a:endCxn id="150" idx="0"/>
            </p:cNvCxnSpPr>
            <p:nvPr/>
          </p:nvCxnSpPr>
          <p:spPr>
            <a:xfrm rot="5400000">
              <a:off x="2764227" y="1765933"/>
              <a:ext cx="231760" cy="1314688"/>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6" name="Connector: Elbow 185">
              <a:extLst>
                <a:ext uri="{FF2B5EF4-FFF2-40B4-BE49-F238E27FC236}">
                  <a16:creationId xmlns:a16="http://schemas.microsoft.com/office/drawing/2014/main" id="{81E02BF5-5A84-4182-B0DA-74F78BD2CF49}"/>
                </a:ext>
              </a:extLst>
            </p:cNvPr>
            <p:cNvCxnSpPr>
              <a:stCxn id="149" idx="2"/>
              <a:endCxn id="152" idx="0"/>
            </p:cNvCxnSpPr>
            <p:nvPr/>
          </p:nvCxnSpPr>
          <p:spPr>
            <a:xfrm rot="16200000" flipH="1">
              <a:off x="3978961" y="1865886"/>
              <a:ext cx="231760" cy="1114781"/>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2414005A-9779-4BCE-AB40-DF5AE8A14B70}"/>
                </a:ext>
              </a:extLst>
            </p:cNvPr>
            <p:cNvCxnSpPr>
              <a:stCxn id="152" idx="2"/>
              <a:endCxn id="163" idx="0"/>
            </p:cNvCxnSpPr>
            <p:nvPr/>
          </p:nvCxnSpPr>
          <p:spPr>
            <a:xfrm>
              <a:off x="4652232" y="2790443"/>
              <a:ext cx="1" cy="368442"/>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2670B8C2-9BA8-4449-AB55-C4FE9779FE36}"/>
                </a:ext>
              </a:extLst>
            </p:cNvPr>
            <p:cNvCxnSpPr>
              <a:stCxn id="158" idx="2"/>
              <a:endCxn id="159" idx="0"/>
            </p:cNvCxnSpPr>
            <p:nvPr/>
          </p:nvCxnSpPr>
          <p:spPr>
            <a:xfrm flipH="1">
              <a:off x="2627605" y="3410171"/>
              <a:ext cx="1" cy="370348"/>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89" name="Connector: Elbow 188">
              <a:extLst>
                <a:ext uri="{FF2B5EF4-FFF2-40B4-BE49-F238E27FC236}">
                  <a16:creationId xmlns:a16="http://schemas.microsoft.com/office/drawing/2014/main" id="{F71EBF35-8C63-490A-A34E-282BDF2CF6B8}"/>
                </a:ext>
              </a:extLst>
            </p:cNvPr>
            <p:cNvCxnSpPr>
              <a:stCxn id="158" idx="2"/>
              <a:endCxn id="160" idx="0"/>
            </p:cNvCxnSpPr>
            <p:nvPr/>
          </p:nvCxnSpPr>
          <p:spPr>
            <a:xfrm rot="16200000" flipH="1">
              <a:off x="2872873" y="3164903"/>
              <a:ext cx="370348" cy="860883"/>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6814502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B0C23-EB23-442F-AA69-31B4837D2540}"/>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Indexing JSON Documents</a:t>
            </a:r>
            <a:endParaRPr lang="en-US" dirty="0"/>
          </a:p>
        </p:txBody>
      </p:sp>
      <p:sp>
        <p:nvSpPr>
          <p:cNvPr id="6" name="Text Placeholder 4">
            <a:extLst>
              <a:ext uri="{FF2B5EF4-FFF2-40B4-BE49-F238E27FC236}">
                <a16:creationId xmlns:a16="http://schemas.microsoft.com/office/drawing/2014/main" id="{303F52EF-9BF1-4CB2-82E0-172E11F194DC}"/>
              </a:ext>
            </a:extLst>
          </p:cNvPr>
          <p:cNvSpPr txBox="1">
            <a:spLocks/>
          </p:cNvSpPr>
          <p:nvPr/>
        </p:nvSpPr>
        <p:spPr>
          <a:xfrm>
            <a:off x="269239" y="1925685"/>
            <a:ext cx="3657600" cy="4787464"/>
          </a:xfrm>
          <a:prstGeom prst="rect">
            <a:avLst/>
          </a:prstGeom>
          <a:noFill/>
        </p:spPr>
        <p:txBody>
          <a:bodyPr vert="horz" wrap="square" lIns="91440" tIns="45720" rIns="91440" bIns="45720" rtlCol="0">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350" b="0" dirty="0">
                <a:solidFill>
                  <a:schemeClr val="tx1"/>
                </a:solidFill>
                <a:latin typeface="Arial" panose="020B0604020202020204" pitchFamily="34" charset="0"/>
                <a:cs typeface="Arial" panose="020B0604020202020204" pitchFamily="34" charset="0"/>
              </a:rPr>
              <a:t>{</a:t>
            </a:r>
          </a:p>
          <a:p>
            <a:r>
              <a:rPr lang="en-US" sz="1350" b="0" dirty="0">
                <a:solidFill>
                  <a:schemeClr val="tx1"/>
                </a:solidFill>
                <a:latin typeface="Arial" panose="020B0604020202020204" pitchFamily="34" charset="0"/>
                <a:cs typeface="Arial" panose="020B0604020202020204" pitchFamily="34" charset="0"/>
              </a:rPr>
              <a:t>    "locations": [</a:t>
            </a:r>
          </a:p>
          <a:p>
            <a:r>
              <a:rPr lang="en-US" sz="1350" b="0" dirty="0">
                <a:solidFill>
                  <a:schemeClr val="tx1"/>
                </a:solidFill>
                <a:latin typeface="Arial" panose="020B0604020202020204" pitchFamily="34" charset="0"/>
                <a:cs typeface="Arial" panose="020B0604020202020204" pitchFamily="34" charset="0"/>
              </a:rPr>
              <a:t>        { </a:t>
            </a:r>
          </a:p>
          <a:p>
            <a:r>
              <a:rPr lang="en-US" sz="1350" b="0" dirty="0">
                <a:solidFill>
                  <a:schemeClr val="tx1"/>
                </a:solidFill>
                <a:latin typeface="Arial" panose="020B0604020202020204" pitchFamily="34" charset="0"/>
                <a:cs typeface="Arial" panose="020B0604020202020204" pitchFamily="34" charset="0"/>
              </a:rPr>
              <a:t>            "country": "Germany", </a:t>
            </a:r>
          </a:p>
          <a:p>
            <a:r>
              <a:rPr lang="en-US" sz="1350" b="0" dirty="0">
                <a:solidFill>
                  <a:schemeClr val="tx1"/>
                </a:solidFill>
                <a:latin typeface="Arial" panose="020B0604020202020204" pitchFamily="34" charset="0"/>
                <a:cs typeface="Arial" panose="020B0604020202020204" pitchFamily="34" charset="0"/>
              </a:rPr>
              <a:t>            "city": "Bonn", </a:t>
            </a:r>
          </a:p>
          <a:p>
            <a:r>
              <a:rPr lang="en-US" sz="1350" b="0" dirty="0">
                <a:solidFill>
                  <a:schemeClr val="tx1"/>
                </a:solidFill>
                <a:latin typeface="Arial" panose="020B0604020202020204" pitchFamily="34" charset="0"/>
                <a:cs typeface="Arial" panose="020B0604020202020204" pitchFamily="34" charset="0"/>
              </a:rPr>
              <a:t>            "revenue": 200 </a:t>
            </a:r>
          </a:p>
          <a:p>
            <a:r>
              <a:rPr lang="en-US" sz="1350" b="0" dirty="0">
                <a:solidFill>
                  <a:schemeClr val="tx1"/>
                </a:solidFill>
                <a:latin typeface="Arial" panose="020B0604020202020204" pitchFamily="34" charset="0"/>
                <a:cs typeface="Arial" panose="020B0604020202020204" pitchFamily="34" charset="0"/>
              </a:rPr>
              <a:t>        }</a:t>
            </a:r>
          </a:p>
          <a:p>
            <a:r>
              <a:rPr lang="en-US" sz="1350" b="0" dirty="0">
                <a:solidFill>
                  <a:schemeClr val="tx1"/>
                </a:solidFill>
                <a:latin typeface="Arial" panose="020B0604020202020204" pitchFamily="34" charset="0"/>
                <a:cs typeface="Arial" panose="020B0604020202020204" pitchFamily="34" charset="0"/>
              </a:rPr>
              <a:t>    ],</a:t>
            </a:r>
          </a:p>
          <a:p>
            <a:r>
              <a:rPr lang="en-US" sz="1350" b="0" dirty="0">
                <a:solidFill>
                  <a:schemeClr val="tx1"/>
                </a:solidFill>
                <a:latin typeface="Arial" panose="020B0604020202020204" pitchFamily="34" charset="0"/>
                <a:cs typeface="Arial" panose="020B0604020202020204" pitchFamily="34" charset="0"/>
              </a:rPr>
              <a:t>    "headquarter": "Italy",</a:t>
            </a:r>
          </a:p>
          <a:p>
            <a:r>
              <a:rPr lang="en-US" sz="1350" b="0" dirty="0">
                <a:solidFill>
                  <a:schemeClr val="tx1"/>
                </a:solidFill>
                <a:latin typeface="Arial" panose="020B0604020202020204" pitchFamily="34" charset="0"/>
                <a:cs typeface="Arial" panose="020B0604020202020204" pitchFamily="34" charset="0"/>
              </a:rPr>
              <a:t>    "exports": [ </a:t>
            </a:r>
          </a:p>
          <a:p>
            <a:r>
              <a:rPr lang="en-US" sz="1350" b="0" dirty="0">
                <a:solidFill>
                  <a:schemeClr val="tx1"/>
                </a:solidFill>
                <a:latin typeface="Arial" panose="020B0604020202020204" pitchFamily="34" charset="0"/>
                <a:cs typeface="Arial" panose="020B0604020202020204" pitchFamily="34" charset="0"/>
              </a:rPr>
              <a:t>        { </a:t>
            </a:r>
          </a:p>
          <a:p>
            <a:r>
              <a:rPr lang="en-US" sz="1350" b="0" dirty="0">
                <a:solidFill>
                  <a:schemeClr val="tx1"/>
                </a:solidFill>
                <a:latin typeface="Arial" panose="020B0604020202020204" pitchFamily="34" charset="0"/>
                <a:cs typeface="Arial" panose="020B0604020202020204" pitchFamily="34" charset="0"/>
              </a:rPr>
              <a:t>            "city": "Berlin", </a:t>
            </a:r>
          </a:p>
          <a:p>
            <a:r>
              <a:rPr lang="en-US" sz="1350" b="0" dirty="0">
                <a:solidFill>
                  <a:schemeClr val="tx1"/>
                </a:solidFill>
                <a:latin typeface="Arial" panose="020B0604020202020204" pitchFamily="34" charset="0"/>
                <a:cs typeface="Arial" panose="020B0604020202020204" pitchFamily="34" charset="0"/>
              </a:rPr>
              <a:t>            "dealers": [ </a:t>
            </a:r>
          </a:p>
          <a:p>
            <a:r>
              <a:rPr lang="en-US" sz="1350" b="0" dirty="0">
                <a:solidFill>
                  <a:schemeClr val="tx1"/>
                </a:solidFill>
                <a:latin typeface="Arial" panose="020B0604020202020204" pitchFamily="34" charset="0"/>
                <a:cs typeface="Arial" panose="020B0604020202020204" pitchFamily="34" charset="0"/>
              </a:rPr>
              <a:t>                { "name": "Hans" } </a:t>
            </a:r>
          </a:p>
          <a:p>
            <a:r>
              <a:rPr lang="en-US" sz="1350" b="0" dirty="0">
                <a:solidFill>
                  <a:schemeClr val="tx1"/>
                </a:solidFill>
                <a:latin typeface="Arial" panose="020B0604020202020204" pitchFamily="34" charset="0"/>
                <a:cs typeface="Arial" panose="020B0604020202020204" pitchFamily="34" charset="0"/>
              </a:rPr>
              <a:t>            ] </a:t>
            </a:r>
          </a:p>
          <a:p>
            <a:r>
              <a:rPr lang="en-US" sz="1350" b="0" dirty="0">
                <a:solidFill>
                  <a:schemeClr val="tx1"/>
                </a:solidFill>
                <a:latin typeface="Arial" panose="020B0604020202020204" pitchFamily="34" charset="0"/>
                <a:cs typeface="Arial" panose="020B0604020202020204" pitchFamily="34" charset="0"/>
              </a:rPr>
              <a:t>        },</a:t>
            </a:r>
          </a:p>
          <a:p>
            <a:r>
              <a:rPr lang="en-US" sz="1350" b="0" dirty="0">
                <a:solidFill>
                  <a:schemeClr val="tx1"/>
                </a:solidFill>
                <a:latin typeface="Arial" panose="020B0604020202020204" pitchFamily="34" charset="0"/>
                <a:cs typeface="Arial" panose="020B0604020202020204" pitchFamily="34" charset="0"/>
              </a:rPr>
              <a:t>        { "city": "Athens" }</a:t>
            </a:r>
          </a:p>
          <a:p>
            <a:r>
              <a:rPr lang="en-US" sz="1350" b="0" dirty="0">
                <a:solidFill>
                  <a:schemeClr val="tx1"/>
                </a:solidFill>
                <a:latin typeface="Arial" panose="020B0604020202020204" pitchFamily="34" charset="0"/>
                <a:cs typeface="Arial" panose="020B0604020202020204" pitchFamily="34" charset="0"/>
              </a:rPr>
              <a:t>    ]</a:t>
            </a:r>
          </a:p>
          <a:p>
            <a:r>
              <a:rPr lang="en-US" sz="1350" b="0" dirty="0">
                <a:solidFill>
                  <a:schemeClr val="tx1"/>
                </a:solidFill>
                <a:latin typeface="Arial" panose="020B0604020202020204" pitchFamily="34" charset="0"/>
                <a:cs typeface="Arial" panose="020B0604020202020204" pitchFamily="34" charset="0"/>
              </a:rPr>
              <a:t>}</a:t>
            </a:r>
          </a:p>
        </p:txBody>
      </p:sp>
      <p:grpSp>
        <p:nvGrpSpPr>
          <p:cNvPr id="92" name="Group 91">
            <a:extLst>
              <a:ext uri="{FF2B5EF4-FFF2-40B4-BE49-F238E27FC236}">
                <a16:creationId xmlns:a16="http://schemas.microsoft.com/office/drawing/2014/main" id="{0521E8EB-02B4-45EF-A2AD-6501749B1345}"/>
              </a:ext>
            </a:extLst>
          </p:cNvPr>
          <p:cNvGrpSpPr/>
          <p:nvPr/>
        </p:nvGrpSpPr>
        <p:grpSpPr>
          <a:xfrm>
            <a:off x="5717196" y="2112460"/>
            <a:ext cx="5095934" cy="3846315"/>
            <a:chOff x="6712034" y="2054205"/>
            <a:chExt cx="5095934" cy="3846315"/>
          </a:xfrm>
        </p:grpSpPr>
        <p:sp>
          <p:nvSpPr>
            <p:cNvPr id="93" name="Rectangle 92">
              <a:extLst>
                <a:ext uri="{FF2B5EF4-FFF2-40B4-BE49-F238E27FC236}">
                  <a16:creationId xmlns:a16="http://schemas.microsoft.com/office/drawing/2014/main" id="{7EB2FFB2-3D2A-40D4-A11C-73B3FA60BF1B}"/>
                </a:ext>
              </a:extLst>
            </p:cNvPr>
            <p:cNvSpPr/>
            <p:nvPr/>
          </p:nvSpPr>
          <p:spPr bwMode="auto">
            <a:xfrm>
              <a:off x="9086919" y="2054205"/>
              <a:ext cx="255099" cy="255099"/>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94" name="Rectangle 93">
              <a:extLst>
                <a:ext uri="{FF2B5EF4-FFF2-40B4-BE49-F238E27FC236}">
                  <a16:creationId xmlns:a16="http://schemas.microsoft.com/office/drawing/2014/main" id="{34F17CB0-11A8-4D66-8A1E-CA2C26C8C4FE}"/>
                </a:ext>
              </a:extLst>
            </p:cNvPr>
            <p:cNvSpPr/>
            <p:nvPr/>
          </p:nvSpPr>
          <p:spPr bwMode="auto">
            <a:xfrm>
              <a:off x="7532705" y="2537251"/>
              <a:ext cx="850330"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locations</a:t>
              </a:r>
            </a:p>
          </p:txBody>
        </p:sp>
        <p:sp>
          <p:nvSpPr>
            <p:cNvPr id="95" name="Rectangle 94">
              <a:extLst>
                <a:ext uri="{FF2B5EF4-FFF2-40B4-BE49-F238E27FC236}">
                  <a16:creationId xmlns:a16="http://schemas.microsoft.com/office/drawing/2014/main" id="{D1F5975B-E7FC-4452-B00C-CF6FD94AD612}"/>
                </a:ext>
              </a:extLst>
            </p:cNvPr>
            <p:cNvSpPr/>
            <p:nvPr/>
          </p:nvSpPr>
          <p:spPr bwMode="auto">
            <a:xfrm>
              <a:off x="8661754" y="2537251"/>
              <a:ext cx="1105429"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headquarter</a:t>
              </a:r>
            </a:p>
          </p:txBody>
        </p:sp>
        <p:sp>
          <p:nvSpPr>
            <p:cNvPr id="96" name="Rectangle 95">
              <a:extLst>
                <a:ext uri="{FF2B5EF4-FFF2-40B4-BE49-F238E27FC236}">
                  <a16:creationId xmlns:a16="http://schemas.microsoft.com/office/drawing/2014/main" id="{24EFE661-42FD-48CF-A37C-35F55DDFC81E}"/>
                </a:ext>
              </a:extLst>
            </p:cNvPr>
            <p:cNvSpPr/>
            <p:nvPr/>
          </p:nvSpPr>
          <p:spPr bwMode="auto">
            <a:xfrm>
              <a:off x="9960869" y="2537251"/>
              <a:ext cx="765297"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exports</a:t>
              </a:r>
            </a:p>
          </p:txBody>
        </p:sp>
        <p:sp>
          <p:nvSpPr>
            <p:cNvPr id="103" name="Rectangle 102">
              <a:extLst>
                <a:ext uri="{FF2B5EF4-FFF2-40B4-BE49-F238E27FC236}">
                  <a16:creationId xmlns:a16="http://schemas.microsoft.com/office/drawing/2014/main" id="{19428E97-659C-4C21-962B-2063F04A9118}"/>
                </a:ext>
              </a:extLst>
            </p:cNvPr>
            <p:cNvSpPr/>
            <p:nvPr/>
          </p:nvSpPr>
          <p:spPr bwMode="auto">
            <a:xfrm>
              <a:off x="7787804" y="3158885"/>
              <a:ext cx="340132"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0</a:t>
              </a:r>
            </a:p>
          </p:txBody>
        </p:sp>
        <p:sp>
          <p:nvSpPr>
            <p:cNvPr id="104" name="Rectangle 103">
              <a:extLst>
                <a:ext uri="{FF2B5EF4-FFF2-40B4-BE49-F238E27FC236}">
                  <a16:creationId xmlns:a16="http://schemas.microsoft.com/office/drawing/2014/main" id="{5DA01DEC-A933-4A73-A2AA-AA4FEA06FA46}"/>
                </a:ext>
              </a:extLst>
            </p:cNvPr>
            <p:cNvSpPr/>
            <p:nvPr/>
          </p:nvSpPr>
          <p:spPr bwMode="auto">
            <a:xfrm>
              <a:off x="6748314" y="3780519"/>
              <a:ext cx="765297"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country</a:t>
              </a:r>
            </a:p>
          </p:txBody>
        </p:sp>
        <p:sp>
          <p:nvSpPr>
            <p:cNvPr id="106" name="Rectangle 105">
              <a:extLst>
                <a:ext uri="{FF2B5EF4-FFF2-40B4-BE49-F238E27FC236}">
                  <a16:creationId xmlns:a16="http://schemas.microsoft.com/office/drawing/2014/main" id="{A448F38D-CB7D-4B60-8DD2-09040C434496}"/>
                </a:ext>
              </a:extLst>
            </p:cNvPr>
            <p:cNvSpPr/>
            <p:nvPr/>
          </p:nvSpPr>
          <p:spPr bwMode="auto">
            <a:xfrm>
              <a:off x="7745288" y="3780519"/>
              <a:ext cx="425165"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city</a:t>
              </a:r>
            </a:p>
          </p:txBody>
        </p:sp>
        <p:sp>
          <p:nvSpPr>
            <p:cNvPr id="107" name="Rectangle 106">
              <a:extLst>
                <a:ext uri="{FF2B5EF4-FFF2-40B4-BE49-F238E27FC236}">
                  <a16:creationId xmlns:a16="http://schemas.microsoft.com/office/drawing/2014/main" id="{50901C5B-441A-4880-83F2-AD76A5C818C4}"/>
                </a:ext>
              </a:extLst>
            </p:cNvPr>
            <p:cNvSpPr/>
            <p:nvPr/>
          </p:nvSpPr>
          <p:spPr bwMode="auto">
            <a:xfrm>
              <a:off x="6712034" y="4402153"/>
              <a:ext cx="850330"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Germany</a:t>
              </a:r>
            </a:p>
          </p:txBody>
        </p:sp>
        <p:sp>
          <p:nvSpPr>
            <p:cNvPr id="109" name="Rectangle 108">
              <a:extLst>
                <a:ext uri="{FF2B5EF4-FFF2-40B4-BE49-F238E27FC236}">
                  <a16:creationId xmlns:a16="http://schemas.microsoft.com/office/drawing/2014/main" id="{370A756B-C607-49BE-B2F5-96B399631F9C}"/>
                </a:ext>
              </a:extLst>
            </p:cNvPr>
            <p:cNvSpPr/>
            <p:nvPr/>
          </p:nvSpPr>
          <p:spPr bwMode="auto">
            <a:xfrm>
              <a:off x="7660255" y="4402153"/>
              <a:ext cx="595231"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Bonn</a:t>
              </a:r>
            </a:p>
          </p:txBody>
        </p:sp>
        <p:sp>
          <p:nvSpPr>
            <p:cNvPr id="110" name="Rectangle 109">
              <a:extLst>
                <a:ext uri="{FF2B5EF4-FFF2-40B4-BE49-F238E27FC236}">
                  <a16:creationId xmlns:a16="http://schemas.microsoft.com/office/drawing/2014/main" id="{BE09A2CA-D051-42A1-B950-2EBE330BBB21}"/>
                </a:ext>
              </a:extLst>
            </p:cNvPr>
            <p:cNvSpPr/>
            <p:nvPr/>
          </p:nvSpPr>
          <p:spPr bwMode="auto">
            <a:xfrm>
              <a:off x="8392285" y="3780519"/>
              <a:ext cx="765297"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Arial" panose="020B0604020202020204" pitchFamily="34" charset="0"/>
                </a:rPr>
                <a:t>revenue</a:t>
              </a:r>
            </a:p>
          </p:txBody>
        </p:sp>
        <p:sp>
          <p:nvSpPr>
            <p:cNvPr id="111" name="Rectangle 110">
              <a:extLst>
                <a:ext uri="{FF2B5EF4-FFF2-40B4-BE49-F238E27FC236}">
                  <a16:creationId xmlns:a16="http://schemas.microsoft.com/office/drawing/2014/main" id="{5864B580-859B-4283-B165-5BF04FF5EB57}"/>
                </a:ext>
              </a:extLst>
            </p:cNvPr>
            <p:cNvSpPr/>
            <p:nvPr/>
          </p:nvSpPr>
          <p:spPr bwMode="auto">
            <a:xfrm>
              <a:off x="8525761" y="4402153"/>
              <a:ext cx="510198"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Arial" panose="020B0604020202020204" pitchFamily="34" charset="0"/>
                </a:rPr>
                <a:t>200</a:t>
              </a:r>
            </a:p>
          </p:txBody>
        </p:sp>
        <p:sp>
          <p:nvSpPr>
            <p:cNvPr id="112" name="Rectangle 111">
              <a:extLst>
                <a:ext uri="{FF2B5EF4-FFF2-40B4-BE49-F238E27FC236}">
                  <a16:creationId xmlns:a16="http://schemas.microsoft.com/office/drawing/2014/main" id="{7D08BACF-5460-4AB3-93DB-43BCE54A428F}"/>
                </a:ext>
              </a:extLst>
            </p:cNvPr>
            <p:cNvSpPr/>
            <p:nvPr/>
          </p:nvSpPr>
          <p:spPr bwMode="auto">
            <a:xfrm>
              <a:off x="10107310" y="3158885"/>
              <a:ext cx="340132"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0</a:t>
              </a:r>
            </a:p>
          </p:txBody>
        </p:sp>
        <p:sp>
          <p:nvSpPr>
            <p:cNvPr id="113" name="Rectangle 112">
              <a:extLst>
                <a:ext uri="{FF2B5EF4-FFF2-40B4-BE49-F238E27FC236}">
                  <a16:creationId xmlns:a16="http://schemas.microsoft.com/office/drawing/2014/main" id="{556FC651-626E-4550-AF78-1FC4527488B2}"/>
                </a:ext>
              </a:extLst>
            </p:cNvPr>
            <p:cNvSpPr/>
            <p:nvPr/>
          </p:nvSpPr>
          <p:spPr bwMode="auto">
            <a:xfrm>
              <a:off x="11099361" y="3158885"/>
              <a:ext cx="340132"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1</a:t>
              </a:r>
            </a:p>
          </p:txBody>
        </p:sp>
        <p:sp>
          <p:nvSpPr>
            <p:cNvPr id="114" name="Rectangle 113">
              <a:extLst>
                <a:ext uri="{FF2B5EF4-FFF2-40B4-BE49-F238E27FC236}">
                  <a16:creationId xmlns:a16="http://schemas.microsoft.com/office/drawing/2014/main" id="{33C0B1B4-6A0C-4897-9562-AAF0E9A712FB}"/>
                </a:ext>
              </a:extLst>
            </p:cNvPr>
            <p:cNvSpPr/>
            <p:nvPr/>
          </p:nvSpPr>
          <p:spPr bwMode="auto">
            <a:xfrm>
              <a:off x="11382803" y="3780519"/>
              <a:ext cx="425165"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city</a:t>
              </a:r>
            </a:p>
          </p:txBody>
        </p:sp>
        <p:sp>
          <p:nvSpPr>
            <p:cNvPr id="115" name="Rectangle 114">
              <a:extLst>
                <a:ext uri="{FF2B5EF4-FFF2-40B4-BE49-F238E27FC236}">
                  <a16:creationId xmlns:a16="http://schemas.microsoft.com/office/drawing/2014/main" id="{BAF40C9D-12E6-4B7E-A904-B55AC4F34063}"/>
                </a:ext>
              </a:extLst>
            </p:cNvPr>
            <p:cNvSpPr/>
            <p:nvPr/>
          </p:nvSpPr>
          <p:spPr bwMode="auto">
            <a:xfrm>
              <a:off x="9738834" y="3780519"/>
              <a:ext cx="425165"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city</a:t>
              </a:r>
            </a:p>
          </p:txBody>
        </p:sp>
        <p:sp>
          <p:nvSpPr>
            <p:cNvPr id="116" name="Rectangle 115">
              <a:extLst>
                <a:ext uri="{FF2B5EF4-FFF2-40B4-BE49-F238E27FC236}">
                  <a16:creationId xmlns:a16="http://schemas.microsoft.com/office/drawing/2014/main" id="{6B06E155-FF64-444D-B7EC-0DDA65D296DC}"/>
                </a:ext>
              </a:extLst>
            </p:cNvPr>
            <p:cNvSpPr/>
            <p:nvPr/>
          </p:nvSpPr>
          <p:spPr bwMode="auto">
            <a:xfrm>
              <a:off x="9658182" y="4402153"/>
              <a:ext cx="595231"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Berlin</a:t>
              </a:r>
            </a:p>
          </p:txBody>
        </p:sp>
        <p:sp>
          <p:nvSpPr>
            <p:cNvPr id="117" name="Rectangle 116">
              <a:extLst>
                <a:ext uri="{FF2B5EF4-FFF2-40B4-BE49-F238E27FC236}">
                  <a16:creationId xmlns:a16="http://schemas.microsoft.com/office/drawing/2014/main" id="{D6FB5850-3656-4AE0-9822-5215F5E9753E}"/>
                </a:ext>
              </a:extLst>
            </p:cNvPr>
            <p:cNvSpPr/>
            <p:nvPr/>
          </p:nvSpPr>
          <p:spPr bwMode="auto">
            <a:xfrm>
              <a:off x="8831820" y="3158885"/>
              <a:ext cx="765297"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Italy</a:t>
              </a:r>
            </a:p>
          </p:txBody>
        </p:sp>
        <p:sp>
          <p:nvSpPr>
            <p:cNvPr id="118" name="Rectangle 117">
              <a:extLst>
                <a:ext uri="{FF2B5EF4-FFF2-40B4-BE49-F238E27FC236}">
                  <a16:creationId xmlns:a16="http://schemas.microsoft.com/office/drawing/2014/main" id="{09B50079-1CF9-46BF-B2CF-8FD661428312}"/>
                </a:ext>
              </a:extLst>
            </p:cNvPr>
            <p:cNvSpPr/>
            <p:nvPr/>
          </p:nvSpPr>
          <p:spPr bwMode="auto">
            <a:xfrm>
              <a:off x="10390753" y="3780519"/>
              <a:ext cx="765297"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Arial" panose="020B0604020202020204" pitchFamily="34" charset="0"/>
                </a:rPr>
                <a:t>dealers</a:t>
              </a:r>
            </a:p>
          </p:txBody>
        </p:sp>
        <p:sp>
          <p:nvSpPr>
            <p:cNvPr id="119" name="Rectangle 118">
              <a:extLst>
                <a:ext uri="{FF2B5EF4-FFF2-40B4-BE49-F238E27FC236}">
                  <a16:creationId xmlns:a16="http://schemas.microsoft.com/office/drawing/2014/main" id="{5247AEC0-6D50-42B9-B49C-652F608E3E18}"/>
                </a:ext>
              </a:extLst>
            </p:cNvPr>
            <p:cNvSpPr/>
            <p:nvPr/>
          </p:nvSpPr>
          <p:spPr bwMode="auto">
            <a:xfrm>
              <a:off x="10603335" y="4402153"/>
              <a:ext cx="340132"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Arial" panose="020B0604020202020204" pitchFamily="34" charset="0"/>
                </a:rPr>
                <a:t>0</a:t>
              </a:r>
            </a:p>
          </p:txBody>
        </p:sp>
        <p:sp>
          <p:nvSpPr>
            <p:cNvPr id="120" name="Rectangle 119">
              <a:extLst>
                <a:ext uri="{FF2B5EF4-FFF2-40B4-BE49-F238E27FC236}">
                  <a16:creationId xmlns:a16="http://schemas.microsoft.com/office/drawing/2014/main" id="{3078DA85-52A1-433B-BDF5-9FE84376E801}"/>
                </a:ext>
              </a:extLst>
            </p:cNvPr>
            <p:cNvSpPr/>
            <p:nvPr/>
          </p:nvSpPr>
          <p:spPr bwMode="auto">
            <a:xfrm>
              <a:off x="10475786" y="5023787"/>
              <a:ext cx="595231"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Arial" panose="020B0604020202020204" pitchFamily="34" charset="0"/>
                </a:rPr>
                <a:t>name</a:t>
              </a:r>
            </a:p>
          </p:txBody>
        </p:sp>
        <p:sp>
          <p:nvSpPr>
            <p:cNvPr id="121" name="Rectangle 120">
              <a:extLst>
                <a:ext uri="{FF2B5EF4-FFF2-40B4-BE49-F238E27FC236}">
                  <a16:creationId xmlns:a16="http://schemas.microsoft.com/office/drawing/2014/main" id="{49E158A0-D5C3-4BFA-BED4-53534D9357C0}"/>
                </a:ext>
              </a:extLst>
            </p:cNvPr>
            <p:cNvSpPr/>
            <p:nvPr/>
          </p:nvSpPr>
          <p:spPr bwMode="auto">
            <a:xfrm>
              <a:off x="10475786" y="5645421"/>
              <a:ext cx="595231"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Arial" panose="020B0604020202020204" pitchFamily="34" charset="0"/>
                </a:rPr>
                <a:t>Hans</a:t>
              </a:r>
            </a:p>
          </p:txBody>
        </p:sp>
        <p:cxnSp>
          <p:nvCxnSpPr>
            <p:cNvPr id="122" name="Straight Arrow Connector 121">
              <a:extLst>
                <a:ext uri="{FF2B5EF4-FFF2-40B4-BE49-F238E27FC236}">
                  <a16:creationId xmlns:a16="http://schemas.microsoft.com/office/drawing/2014/main" id="{B90BE436-0D66-472E-B228-BD8876370489}"/>
                </a:ext>
              </a:extLst>
            </p:cNvPr>
            <p:cNvCxnSpPr>
              <a:stCxn id="94" idx="2"/>
              <a:endCxn id="103" idx="0"/>
            </p:cNvCxnSpPr>
            <p:nvPr/>
          </p:nvCxnSpPr>
          <p:spPr>
            <a:xfrm>
              <a:off x="7957870" y="2792350"/>
              <a:ext cx="0"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374354A6-6260-4778-9D00-C46489D80E8F}"/>
                </a:ext>
              </a:extLst>
            </p:cNvPr>
            <p:cNvCxnSpPr>
              <a:stCxn id="95" idx="2"/>
              <a:endCxn id="117" idx="0"/>
            </p:cNvCxnSpPr>
            <p:nvPr/>
          </p:nvCxnSpPr>
          <p:spPr>
            <a:xfrm>
              <a:off x="9214469" y="2792350"/>
              <a:ext cx="0"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4" name="Connector: Elbow 123">
              <a:extLst>
                <a:ext uri="{FF2B5EF4-FFF2-40B4-BE49-F238E27FC236}">
                  <a16:creationId xmlns:a16="http://schemas.microsoft.com/office/drawing/2014/main" id="{1DEA80C9-89E9-41CB-BD12-12DD27712D0A}"/>
                </a:ext>
              </a:extLst>
            </p:cNvPr>
            <p:cNvCxnSpPr>
              <a:stCxn id="96" idx="2"/>
              <a:endCxn id="112" idx="0"/>
            </p:cNvCxnSpPr>
            <p:nvPr/>
          </p:nvCxnSpPr>
          <p:spPr>
            <a:xfrm rot="5400000">
              <a:off x="10127180" y="2942546"/>
              <a:ext cx="366535" cy="66142"/>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5" name="Connector: Elbow 124">
              <a:extLst>
                <a:ext uri="{FF2B5EF4-FFF2-40B4-BE49-F238E27FC236}">
                  <a16:creationId xmlns:a16="http://schemas.microsoft.com/office/drawing/2014/main" id="{A7A8A4F0-6E1B-4A3F-AAB6-BE31255F1731}"/>
                </a:ext>
              </a:extLst>
            </p:cNvPr>
            <p:cNvCxnSpPr>
              <a:stCxn id="96" idx="2"/>
              <a:endCxn id="113" idx="0"/>
            </p:cNvCxnSpPr>
            <p:nvPr/>
          </p:nvCxnSpPr>
          <p:spPr>
            <a:xfrm rot="16200000" flipH="1">
              <a:off x="10623205" y="2512662"/>
              <a:ext cx="366535" cy="92590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6" name="Connector: Elbow 125">
              <a:extLst>
                <a:ext uri="{FF2B5EF4-FFF2-40B4-BE49-F238E27FC236}">
                  <a16:creationId xmlns:a16="http://schemas.microsoft.com/office/drawing/2014/main" id="{A1C78E45-0EDF-4F06-8BB6-40EB78E50D7A}"/>
                </a:ext>
              </a:extLst>
            </p:cNvPr>
            <p:cNvCxnSpPr>
              <a:stCxn id="93" idx="2"/>
              <a:endCxn id="94" idx="0"/>
            </p:cNvCxnSpPr>
            <p:nvPr/>
          </p:nvCxnSpPr>
          <p:spPr>
            <a:xfrm rot="5400000">
              <a:off x="8472197" y="1794978"/>
              <a:ext cx="227947" cy="125659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8" name="Connector: Elbow 127">
              <a:extLst>
                <a:ext uri="{FF2B5EF4-FFF2-40B4-BE49-F238E27FC236}">
                  <a16:creationId xmlns:a16="http://schemas.microsoft.com/office/drawing/2014/main" id="{DFCDC9B4-3016-4785-9036-77BEAF7C9710}"/>
                </a:ext>
              </a:extLst>
            </p:cNvPr>
            <p:cNvCxnSpPr>
              <a:stCxn id="93" idx="2"/>
              <a:endCxn id="96" idx="0"/>
            </p:cNvCxnSpPr>
            <p:nvPr/>
          </p:nvCxnSpPr>
          <p:spPr>
            <a:xfrm rot="16200000" flipH="1">
              <a:off x="9665020" y="1858752"/>
              <a:ext cx="227947" cy="112904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9" name="Connector: Elbow 128">
              <a:extLst>
                <a:ext uri="{FF2B5EF4-FFF2-40B4-BE49-F238E27FC236}">
                  <a16:creationId xmlns:a16="http://schemas.microsoft.com/office/drawing/2014/main" id="{4B5E78A1-EFA3-4A45-B6CB-A0B5FE55BF57}"/>
                </a:ext>
              </a:extLst>
            </p:cNvPr>
            <p:cNvCxnSpPr>
              <a:stCxn id="103" idx="2"/>
              <a:endCxn id="104" idx="0"/>
            </p:cNvCxnSpPr>
            <p:nvPr/>
          </p:nvCxnSpPr>
          <p:spPr>
            <a:xfrm rot="5400000">
              <a:off x="7361150" y="3183798"/>
              <a:ext cx="366535" cy="826907"/>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0" name="Connector: Elbow 129">
              <a:extLst>
                <a:ext uri="{FF2B5EF4-FFF2-40B4-BE49-F238E27FC236}">
                  <a16:creationId xmlns:a16="http://schemas.microsoft.com/office/drawing/2014/main" id="{0C8B753D-4567-4E30-95E7-D8F6FA451B05}"/>
                </a:ext>
              </a:extLst>
            </p:cNvPr>
            <p:cNvCxnSpPr>
              <a:stCxn id="103" idx="2"/>
              <a:endCxn id="110" idx="0"/>
            </p:cNvCxnSpPr>
            <p:nvPr/>
          </p:nvCxnSpPr>
          <p:spPr>
            <a:xfrm rot="16200000" flipH="1">
              <a:off x="8183135" y="3188719"/>
              <a:ext cx="366535" cy="817064"/>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1" name="Connector: Elbow 130">
              <a:extLst>
                <a:ext uri="{FF2B5EF4-FFF2-40B4-BE49-F238E27FC236}">
                  <a16:creationId xmlns:a16="http://schemas.microsoft.com/office/drawing/2014/main" id="{A804EAC6-4B37-4B1F-986D-22897E6B8FF3}"/>
                </a:ext>
              </a:extLst>
            </p:cNvPr>
            <p:cNvCxnSpPr>
              <a:stCxn id="112" idx="2"/>
              <a:endCxn id="115" idx="0"/>
            </p:cNvCxnSpPr>
            <p:nvPr/>
          </p:nvCxnSpPr>
          <p:spPr>
            <a:xfrm rot="5400000">
              <a:off x="9931130" y="3434272"/>
              <a:ext cx="366535" cy="32595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2" name="Connector: Elbow 131">
              <a:extLst>
                <a:ext uri="{FF2B5EF4-FFF2-40B4-BE49-F238E27FC236}">
                  <a16:creationId xmlns:a16="http://schemas.microsoft.com/office/drawing/2014/main" id="{C2EB8836-8026-4E29-9155-06FD69A6CAC2}"/>
                </a:ext>
              </a:extLst>
            </p:cNvPr>
            <p:cNvCxnSpPr>
              <a:stCxn id="112" idx="2"/>
              <a:endCxn id="118" idx="0"/>
            </p:cNvCxnSpPr>
            <p:nvPr/>
          </p:nvCxnSpPr>
          <p:spPr>
            <a:xfrm rot="16200000" flipH="1">
              <a:off x="10342122" y="3349238"/>
              <a:ext cx="366535" cy="496026"/>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3" name="Connector: Elbow 132">
              <a:extLst>
                <a:ext uri="{FF2B5EF4-FFF2-40B4-BE49-F238E27FC236}">
                  <a16:creationId xmlns:a16="http://schemas.microsoft.com/office/drawing/2014/main" id="{10680458-4B31-46B8-8D2B-0CE8890BDE01}"/>
                </a:ext>
              </a:extLst>
            </p:cNvPr>
            <p:cNvCxnSpPr>
              <a:stCxn id="113" idx="2"/>
              <a:endCxn id="114" idx="0"/>
            </p:cNvCxnSpPr>
            <p:nvPr/>
          </p:nvCxnSpPr>
          <p:spPr>
            <a:xfrm rot="16200000" flipH="1">
              <a:off x="11249139" y="3434271"/>
              <a:ext cx="366535" cy="32595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13A88283-2681-497B-9882-D91669EF96C4}"/>
                </a:ext>
              </a:extLst>
            </p:cNvPr>
            <p:cNvCxnSpPr>
              <a:stCxn id="93" idx="2"/>
              <a:endCxn id="95" idx="0"/>
            </p:cNvCxnSpPr>
            <p:nvPr/>
          </p:nvCxnSpPr>
          <p:spPr>
            <a:xfrm>
              <a:off x="9214469" y="2309304"/>
              <a:ext cx="0" cy="227947"/>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12617A8C-AFC9-4A1B-AD25-9E83EC3095FF}"/>
                </a:ext>
              </a:extLst>
            </p:cNvPr>
            <p:cNvCxnSpPr>
              <a:stCxn id="104" idx="2"/>
              <a:endCxn id="107" idx="0"/>
            </p:cNvCxnSpPr>
            <p:nvPr/>
          </p:nvCxnSpPr>
          <p:spPr>
            <a:xfrm>
              <a:off x="7130963" y="4035618"/>
              <a:ext cx="6236"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21E598BF-D2BA-4C3B-8101-D3DC5D8A29E5}"/>
                </a:ext>
              </a:extLst>
            </p:cNvPr>
            <p:cNvCxnSpPr>
              <a:stCxn id="106" idx="2"/>
              <a:endCxn id="109" idx="0"/>
            </p:cNvCxnSpPr>
            <p:nvPr/>
          </p:nvCxnSpPr>
          <p:spPr>
            <a:xfrm>
              <a:off x="7957871" y="4035618"/>
              <a:ext cx="0"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4B7E081C-E00B-46C0-9FED-469377D8E98B}"/>
                </a:ext>
              </a:extLst>
            </p:cNvPr>
            <p:cNvCxnSpPr>
              <a:stCxn id="110" idx="2"/>
              <a:endCxn id="111" idx="0"/>
            </p:cNvCxnSpPr>
            <p:nvPr/>
          </p:nvCxnSpPr>
          <p:spPr>
            <a:xfrm>
              <a:off x="8774934" y="4035618"/>
              <a:ext cx="5926"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4D516161-6562-4AF4-A828-E41B8827E355}"/>
                </a:ext>
              </a:extLst>
            </p:cNvPr>
            <p:cNvCxnSpPr>
              <a:stCxn id="115" idx="2"/>
              <a:endCxn id="116" idx="0"/>
            </p:cNvCxnSpPr>
            <p:nvPr/>
          </p:nvCxnSpPr>
          <p:spPr>
            <a:xfrm>
              <a:off x="9951417" y="4035618"/>
              <a:ext cx="4381"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C6A260C5-9B7D-44FD-AF51-201F184DD136}"/>
                </a:ext>
              </a:extLst>
            </p:cNvPr>
            <p:cNvCxnSpPr>
              <a:stCxn id="118" idx="2"/>
              <a:endCxn id="119" idx="0"/>
            </p:cNvCxnSpPr>
            <p:nvPr/>
          </p:nvCxnSpPr>
          <p:spPr>
            <a:xfrm flipH="1">
              <a:off x="10773401" y="4035618"/>
              <a:ext cx="1"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E3C59C85-076A-4557-8CD9-F972597D7688}"/>
                </a:ext>
              </a:extLst>
            </p:cNvPr>
            <p:cNvCxnSpPr>
              <a:stCxn id="119" idx="2"/>
              <a:endCxn id="120" idx="0"/>
            </p:cNvCxnSpPr>
            <p:nvPr/>
          </p:nvCxnSpPr>
          <p:spPr>
            <a:xfrm>
              <a:off x="10773401" y="4657252"/>
              <a:ext cx="1"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A31F9BD7-44D3-465C-88EE-98C2C41F50C6}"/>
                </a:ext>
              </a:extLst>
            </p:cNvPr>
            <p:cNvCxnSpPr>
              <a:stCxn id="120" idx="2"/>
              <a:endCxn id="121" idx="0"/>
            </p:cNvCxnSpPr>
            <p:nvPr/>
          </p:nvCxnSpPr>
          <p:spPr>
            <a:xfrm>
              <a:off x="10773402" y="5278886"/>
              <a:ext cx="0"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6E5756AE-740A-40EC-AEAC-4D0E7230FFFD}"/>
                </a:ext>
              </a:extLst>
            </p:cNvPr>
            <p:cNvCxnSpPr>
              <a:stCxn id="114" idx="2"/>
            </p:cNvCxnSpPr>
            <p:nvPr/>
          </p:nvCxnSpPr>
          <p:spPr>
            <a:xfrm flipH="1">
              <a:off x="11595385" y="4035618"/>
              <a:ext cx="1"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37B25074-B1C7-4C7E-86C4-566C217BCE8D}"/>
                </a:ext>
              </a:extLst>
            </p:cNvPr>
            <p:cNvCxnSpPr>
              <a:stCxn id="103" idx="2"/>
              <a:endCxn id="106" idx="0"/>
            </p:cNvCxnSpPr>
            <p:nvPr/>
          </p:nvCxnSpPr>
          <p:spPr>
            <a:xfrm>
              <a:off x="7957870" y="3413984"/>
              <a:ext cx="1"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0403416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B0C23-EB23-442F-AA69-31B4837D2540}"/>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Indexing JSON Documents</a:t>
            </a:r>
            <a:endParaRPr lang="en-US" sz="4000" dirty="0"/>
          </a:p>
        </p:txBody>
      </p:sp>
      <p:sp>
        <p:nvSpPr>
          <p:cNvPr id="77" name="Rectangle 76">
            <a:extLst>
              <a:ext uri="{FF2B5EF4-FFF2-40B4-BE49-F238E27FC236}">
                <a16:creationId xmlns:a16="http://schemas.microsoft.com/office/drawing/2014/main" id="{D8D8EFD9-E1E0-4AFA-8AC4-8C473A2A357E}"/>
              </a:ext>
            </a:extLst>
          </p:cNvPr>
          <p:cNvSpPr/>
          <p:nvPr/>
        </p:nvSpPr>
        <p:spPr bwMode="auto">
          <a:xfrm>
            <a:off x="11255253" y="4402153"/>
            <a:ext cx="680264"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Athens</a:t>
            </a:r>
          </a:p>
        </p:txBody>
      </p:sp>
      <p:grpSp>
        <p:nvGrpSpPr>
          <p:cNvPr id="4" name="Group 3">
            <a:extLst>
              <a:ext uri="{FF2B5EF4-FFF2-40B4-BE49-F238E27FC236}">
                <a16:creationId xmlns:a16="http://schemas.microsoft.com/office/drawing/2014/main" id="{3A41E674-B0AB-4B9D-8221-2C0064699BDB}"/>
              </a:ext>
            </a:extLst>
          </p:cNvPr>
          <p:cNvGrpSpPr/>
          <p:nvPr/>
        </p:nvGrpSpPr>
        <p:grpSpPr>
          <a:xfrm>
            <a:off x="6712034" y="2054205"/>
            <a:ext cx="5095934" cy="3846315"/>
            <a:chOff x="6712034" y="2054205"/>
            <a:chExt cx="5095934" cy="3846315"/>
          </a:xfrm>
        </p:grpSpPr>
        <p:sp>
          <p:nvSpPr>
            <p:cNvPr id="47" name="Rectangle 46">
              <a:extLst>
                <a:ext uri="{FF2B5EF4-FFF2-40B4-BE49-F238E27FC236}">
                  <a16:creationId xmlns:a16="http://schemas.microsoft.com/office/drawing/2014/main" id="{51F6647F-D768-43CE-A673-6751D6E60773}"/>
                </a:ext>
              </a:extLst>
            </p:cNvPr>
            <p:cNvSpPr/>
            <p:nvPr/>
          </p:nvSpPr>
          <p:spPr bwMode="auto">
            <a:xfrm>
              <a:off x="9086919" y="2054205"/>
              <a:ext cx="255099" cy="255099"/>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8" name="Rectangle 47">
              <a:extLst>
                <a:ext uri="{FF2B5EF4-FFF2-40B4-BE49-F238E27FC236}">
                  <a16:creationId xmlns:a16="http://schemas.microsoft.com/office/drawing/2014/main" id="{B6245738-29EA-45AC-87A1-07E381D521D7}"/>
                </a:ext>
              </a:extLst>
            </p:cNvPr>
            <p:cNvSpPr/>
            <p:nvPr/>
          </p:nvSpPr>
          <p:spPr bwMode="auto">
            <a:xfrm>
              <a:off x="7532705" y="2537251"/>
              <a:ext cx="850330"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locations</a:t>
              </a:r>
            </a:p>
          </p:txBody>
        </p:sp>
        <p:sp>
          <p:nvSpPr>
            <p:cNvPr id="49" name="Rectangle 48">
              <a:extLst>
                <a:ext uri="{FF2B5EF4-FFF2-40B4-BE49-F238E27FC236}">
                  <a16:creationId xmlns:a16="http://schemas.microsoft.com/office/drawing/2014/main" id="{33613987-C303-49F8-A1B7-2A73C44E006D}"/>
                </a:ext>
              </a:extLst>
            </p:cNvPr>
            <p:cNvSpPr/>
            <p:nvPr/>
          </p:nvSpPr>
          <p:spPr bwMode="auto">
            <a:xfrm>
              <a:off x="8661754" y="2537251"/>
              <a:ext cx="1105429"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headquarter</a:t>
              </a:r>
            </a:p>
          </p:txBody>
        </p:sp>
        <p:sp>
          <p:nvSpPr>
            <p:cNvPr id="50" name="Rectangle 49">
              <a:extLst>
                <a:ext uri="{FF2B5EF4-FFF2-40B4-BE49-F238E27FC236}">
                  <a16:creationId xmlns:a16="http://schemas.microsoft.com/office/drawing/2014/main" id="{107D31C3-E88C-4E90-ACFF-259354EA14AB}"/>
                </a:ext>
              </a:extLst>
            </p:cNvPr>
            <p:cNvSpPr/>
            <p:nvPr/>
          </p:nvSpPr>
          <p:spPr bwMode="auto">
            <a:xfrm>
              <a:off x="9960869" y="2537251"/>
              <a:ext cx="765297"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exports</a:t>
              </a:r>
            </a:p>
          </p:txBody>
        </p:sp>
        <p:sp>
          <p:nvSpPr>
            <p:cNvPr id="51" name="Rectangle 50">
              <a:extLst>
                <a:ext uri="{FF2B5EF4-FFF2-40B4-BE49-F238E27FC236}">
                  <a16:creationId xmlns:a16="http://schemas.microsoft.com/office/drawing/2014/main" id="{58C32129-7FC9-49B2-ACE6-D15E54425177}"/>
                </a:ext>
              </a:extLst>
            </p:cNvPr>
            <p:cNvSpPr/>
            <p:nvPr/>
          </p:nvSpPr>
          <p:spPr bwMode="auto">
            <a:xfrm>
              <a:off x="7787804" y="3158885"/>
              <a:ext cx="340132"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0</a:t>
              </a:r>
            </a:p>
          </p:txBody>
        </p:sp>
        <p:sp>
          <p:nvSpPr>
            <p:cNvPr id="52" name="Rectangle 51">
              <a:extLst>
                <a:ext uri="{FF2B5EF4-FFF2-40B4-BE49-F238E27FC236}">
                  <a16:creationId xmlns:a16="http://schemas.microsoft.com/office/drawing/2014/main" id="{7AC4C6BF-2064-4616-8121-07B02858AA08}"/>
                </a:ext>
              </a:extLst>
            </p:cNvPr>
            <p:cNvSpPr/>
            <p:nvPr/>
          </p:nvSpPr>
          <p:spPr bwMode="auto">
            <a:xfrm>
              <a:off x="6748314" y="3780519"/>
              <a:ext cx="765297"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country</a:t>
              </a:r>
            </a:p>
          </p:txBody>
        </p:sp>
        <p:sp>
          <p:nvSpPr>
            <p:cNvPr id="53" name="Rectangle 52">
              <a:extLst>
                <a:ext uri="{FF2B5EF4-FFF2-40B4-BE49-F238E27FC236}">
                  <a16:creationId xmlns:a16="http://schemas.microsoft.com/office/drawing/2014/main" id="{F47E703D-0404-4651-9167-DF31625EEDBF}"/>
                </a:ext>
              </a:extLst>
            </p:cNvPr>
            <p:cNvSpPr/>
            <p:nvPr/>
          </p:nvSpPr>
          <p:spPr bwMode="auto">
            <a:xfrm>
              <a:off x="7745288" y="3780519"/>
              <a:ext cx="425165"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city</a:t>
              </a:r>
            </a:p>
          </p:txBody>
        </p:sp>
        <p:sp>
          <p:nvSpPr>
            <p:cNvPr id="54" name="Rectangle 53">
              <a:extLst>
                <a:ext uri="{FF2B5EF4-FFF2-40B4-BE49-F238E27FC236}">
                  <a16:creationId xmlns:a16="http://schemas.microsoft.com/office/drawing/2014/main" id="{F7161CF3-C439-4F42-9B77-2C4AA67EFCB3}"/>
                </a:ext>
              </a:extLst>
            </p:cNvPr>
            <p:cNvSpPr/>
            <p:nvPr/>
          </p:nvSpPr>
          <p:spPr bwMode="auto">
            <a:xfrm>
              <a:off x="6712034" y="4402153"/>
              <a:ext cx="850330"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Germany</a:t>
              </a:r>
            </a:p>
          </p:txBody>
        </p:sp>
        <p:sp>
          <p:nvSpPr>
            <p:cNvPr id="55" name="Rectangle 54">
              <a:extLst>
                <a:ext uri="{FF2B5EF4-FFF2-40B4-BE49-F238E27FC236}">
                  <a16:creationId xmlns:a16="http://schemas.microsoft.com/office/drawing/2014/main" id="{6BCEE9DE-D4BF-49D0-9937-99697275F5AC}"/>
                </a:ext>
              </a:extLst>
            </p:cNvPr>
            <p:cNvSpPr/>
            <p:nvPr/>
          </p:nvSpPr>
          <p:spPr bwMode="auto">
            <a:xfrm>
              <a:off x="7660255" y="4402153"/>
              <a:ext cx="595231"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Bonn</a:t>
              </a:r>
            </a:p>
          </p:txBody>
        </p:sp>
        <p:sp>
          <p:nvSpPr>
            <p:cNvPr id="57" name="Rectangle 56">
              <a:extLst>
                <a:ext uri="{FF2B5EF4-FFF2-40B4-BE49-F238E27FC236}">
                  <a16:creationId xmlns:a16="http://schemas.microsoft.com/office/drawing/2014/main" id="{AD1B5913-76F3-4DB9-ABDD-5313EE7E150C}"/>
                </a:ext>
              </a:extLst>
            </p:cNvPr>
            <p:cNvSpPr/>
            <p:nvPr/>
          </p:nvSpPr>
          <p:spPr bwMode="auto">
            <a:xfrm>
              <a:off x="8392285" y="3780519"/>
              <a:ext cx="765297"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Arial" panose="020B0604020202020204" pitchFamily="34" charset="0"/>
                </a:rPr>
                <a:t>revenue</a:t>
              </a:r>
            </a:p>
          </p:txBody>
        </p:sp>
        <p:sp>
          <p:nvSpPr>
            <p:cNvPr id="58" name="Rectangle 57">
              <a:extLst>
                <a:ext uri="{FF2B5EF4-FFF2-40B4-BE49-F238E27FC236}">
                  <a16:creationId xmlns:a16="http://schemas.microsoft.com/office/drawing/2014/main" id="{C4A478FB-D9D4-4537-A8A3-B2CA847EF909}"/>
                </a:ext>
              </a:extLst>
            </p:cNvPr>
            <p:cNvSpPr/>
            <p:nvPr/>
          </p:nvSpPr>
          <p:spPr bwMode="auto">
            <a:xfrm>
              <a:off x="8525761" y="4402153"/>
              <a:ext cx="510198"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Arial" panose="020B0604020202020204" pitchFamily="34" charset="0"/>
                </a:rPr>
                <a:t>200</a:t>
              </a:r>
            </a:p>
          </p:txBody>
        </p:sp>
        <p:sp>
          <p:nvSpPr>
            <p:cNvPr id="72" name="Rectangle 71">
              <a:extLst>
                <a:ext uri="{FF2B5EF4-FFF2-40B4-BE49-F238E27FC236}">
                  <a16:creationId xmlns:a16="http://schemas.microsoft.com/office/drawing/2014/main" id="{F26936C9-0183-4BCF-B650-2D5AB5773508}"/>
                </a:ext>
              </a:extLst>
            </p:cNvPr>
            <p:cNvSpPr/>
            <p:nvPr/>
          </p:nvSpPr>
          <p:spPr bwMode="auto">
            <a:xfrm>
              <a:off x="10107310" y="3158885"/>
              <a:ext cx="340132"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0</a:t>
              </a:r>
            </a:p>
          </p:txBody>
        </p:sp>
        <p:sp>
          <p:nvSpPr>
            <p:cNvPr id="73" name="Rectangle 72">
              <a:extLst>
                <a:ext uri="{FF2B5EF4-FFF2-40B4-BE49-F238E27FC236}">
                  <a16:creationId xmlns:a16="http://schemas.microsoft.com/office/drawing/2014/main" id="{1ED92B2E-D025-452A-83FE-A6BEDE80A16A}"/>
                </a:ext>
              </a:extLst>
            </p:cNvPr>
            <p:cNvSpPr/>
            <p:nvPr/>
          </p:nvSpPr>
          <p:spPr bwMode="auto">
            <a:xfrm>
              <a:off x="11099361" y="3158885"/>
              <a:ext cx="340132"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1</a:t>
              </a:r>
            </a:p>
          </p:txBody>
        </p:sp>
        <p:sp>
          <p:nvSpPr>
            <p:cNvPr id="76" name="Rectangle 75">
              <a:extLst>
                <a:ext uri="{FF2B5EF4-FFF2-40B4-BE49-F238E27FC236}">
                  <a16:creationId xmlns:a16="http://schemas.microsoft.com/office/drawing/2014/main" id="{0376D9D8-2B41-45BC-A84A-2FB4DE4457ED}"/>
                </a:ext>
              </a:extLst>
            </p:cNvPr>
            <p:cNvSpPr/>
            <p:nvPr/>
          </p:nvSpPr>
          <p:spPr bwMode="auto">
            <a:xfrm>
              <a:off x="11382803" y="3780519"/>
              <a:ext cx="425165"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city</a:t>
              </a:r>
            </a:p>
          </p:txBody>
        </p:sp>
        <p:sp>
          <p:nvSpPr>
            <p:cNvPr id="82" name="Rectangle 81">
              <a:extLst>
                <a:ext uri="{FF2B5EF4-FFF2-40B4-BE49-F238E27FC236}">
                  <a16:creationId xmlns:a16="http://schemas.microsoft.com/office/drawing/2014/main" id="{9E4DD12F-5655-4B29-9784-7F4018456A36}"/>
                </a:ext>
              </a:extLst>
            </p:cNvPr>
            <p:cNvSpPr/>
            <p:nvPr/>
          </p:nvSpPr>
          <p:spPr bwMode="auto">
            <a:xfrm>
              <a:off x="9738834" y="3780519"/>
              <a:ext cx="425165"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city</a:t>
              </a:r>
            </a:p>
          </p:txBody>
        </p:sp>
        <p:sp>
          <p:nvSpPr>
            <p:cNvPr id="83" name="Rectangle 82">
              <a:extLst>
                <a:ext uri="{FF2B5EF4-FFF2-40B4-BE49-F238E27FC236}">
                  <a16:creationId xmlns:a16="http://schemas.microsoft.com/office/drawing/2014/main" id="{67A1B52B-1E27-41BC-8659-B3AB13632287}"/>
                </a:ext>
              </a:extLst>
            </p:cNvPr>
            <p:cNvSpPr/>
            <p:nvPr/>
          </p:nvSpPr>
          <p:spPr bwMode="auto">
            <a:xfrm>
              <a:off x="9658182" y="4402153"/>
              <a:ext cx="595231"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Berlin</a:t>
              </a:r>
            </a:p>
          </p:txBody>
        </p:sp>
        <p:sp>
          <p:nvSpPr>
            <p:cNvPr id="97" name="Rectangle 96">
              <a:extLst>
                <a:ext uri="{FF2B5EF4-FFF2-40B4-BE49-F238E27FC236}">
                  <a16:creationId xmlns:a16="http://schemas.microsoft.com/office/drawing/2014/main" id="{9412509B-626E-425B-83F9-A32651E43A97}"/>
                </a:ext>
              </a:extLst>
            </p:cNvPr>
            <p:cNvSpPr/>
            <p:nvPr/>
          </p:nvSpPr>
          <p:spPr bwMode="auto">
            <a:xfrm>
              <a:off x="8831820" y="3158885"/>
              <a:ext cx="765297"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Italy</a:t>
              </a:r>
            </a:p>
          </p:txBody>
        </p:sp>
        <p:sp>
          <p:nvSpPr>
            <p:cNvPr id="98" name="Rectangle 97">
              <a:extLst>
                <a:ext uri="{FF2B5EF4-FFF2-40B4-BE49-F238E27FC236}">
                  <a16:creationId xmlns:a16="http://schemas.microsoft.com/office/drawing/2014/main" id="{57B22356-0293-4ECC-AD1A-48433F08D234}"/>
                </a:ext>
              </a:extLst>
            </p:cNvPr>
            <p:cNvSpPr/>
            <p:nvPr/>
          </p:nvSpPr>
          <p:spPr bwMode="auto">
            <a:xfrm>
              <a:off x="10390753" y="3780519"/>
              <a:ext cx="765297"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Arial" panose="020B0604020202020204" pitchFamily="34" charset="0"/>
                </a:rPr>
                <a:t>dealers</a:t>
              </a:r>
            </a:p>
          </p:txBody>
        </p:sp>
        <p:sp>
          <p:nvSpPr>
            <p:cNvPr id="99" name="Rectangle 98">
              <a:extLst>
                <a:ext uri="{FF2B5EF4-FFF2-40B4-BE49-F238E27FC236}">
                  <a16:creationId xmlns:a16="http://schemas.microsoft.com/office/drawing/2014/main" id="{C783E079-C178-4EEB-907E-67147BA18359}"/>
                </a:ext>
              </a:extLst>
            </p:cNvPr>
            <p:cNvSpPr/>
            <p:nvPr/>
          </p:nvSpPr>
          <p:spPr bwMode="auto">
            <a:xfrm>
              <a:off x="10603335" y="4402153"/>
              <a:ext cx="340132"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Arial" panose="020B0604020202020204" pitchFamily="34" charset="0"/>
                </a:rPr>
                <a:t>0</a:t>
              </a:r>
            </a:p>
          </p:txBody>
        </p:sp>
        <p:sp>
          <p:nvSpPr>
            <p:cNvPr id="100" name="Rectangle 99">
              <a:extLst>
                <a:ext uri="{FF2B5EF4-FFF2-40B4-BE49-F238E27FC236}">
                  <a16:creationId xmlns:a16="http://schemas.microsoft.com/office/drawing/2014/main" id="{9B972678-024D-488D-8115-8868BC138DCC}"/>
                </a:ext>
              </a:extLst>
            </p:cNvPr>
            <p:cNvSpPr/>
            <p:nvPr/>
          </p:nvSpPr>
          <p:spPr bwMode="auto">
            <a:xfrm>
              <a:off x="10475786" y="5023787"/>
              <a:ext cx="595231"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Arial" panose="020B0604020202020204" pitchFamily="34" charset="0"/>
                </a:rPr>
                <a:t>name</a:t>
              </a:r>
            </a:p>
          </p:txBody>
        </p:sp>
        <p:sp>
          <p:nvSpPr>
            <p:cNvPr id="101" name="Rectangle 100">
              <a:extLst>
                <a:ext uri="{FF2B5EF4-FFF2-40B4-BE49-F238E27FC236}">
                  <a16:creationId xmlns:a16="http://schemas.microsoft.com/office/drawing/2014/main" id="{C3E9C82D-B362-4AAA-84D1-E254444D32DD}"/>
                </a:ext>
              </a:extLst>
            </p:cNvPr>
            <p:cNvSpPr/>
            <p:nvPr/>
          </p:nvSpPr>
          <p:spPr bwMode="auto">
            <a:xfrm>
              <a:off x="10475786" y="5645421"/>
              <a:ext cx="595231"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Arial" panose="020B0604020202020204" pitchFamily="34" charset="0"/>
                </a:rPr>
                <a:t>Hans</a:t>
              </a:r>
            </a:p>
          </p:txBody>
        </p:sp>
        <p:cxnSp>
          <p:nvCxnSpPr>
            <p:cNvPr id="114" name="Straight Arrow Connector 113">
              <a:extLst>
                <a:ext uri="{FF2B5EF4-FFF2-40B4-BE49-F238E27FC236}">
                  <a16:creationId xmlns:a16="http://schemas.microsoft.com/office/drawing/2014/main" id="{352D373A-9EAC-4447-9DFF-89438835FF7A}"/>
                </a:ext>
              </a:extLst>
            </p:cNvPr>
            <p:cNvCxnSpPr>
              <a:stCxn id="48" idx="2"/>
              <a:endCxn id="51" idx="0"/>
            </p:cNvCxnSpPr>
            <p:nvPr/>
          </p:nvCxnSpPr>
          <p:spPr>
            <a:xfrm>
              <a:off x="7957870" y="2792350"/>
              <a:ext cx="0"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CB106F57-0D4E-4C01-A4E3-FE03EE208882}"/>
                </a:ext>
              </a:extLst>
            </p:cNvPr>
            <p:cNvCxnSpPr>
              <a:stCxn id="49" idx="2"/>
              <a:endCxn id="97" idx="0"/>
            </p:cNvCxnSpPr>
            <p:nvPr/>
          </p:nvCxnSpPr>
          <p:spPr>
            <a:xfrm>
              <a:off x="9214469" y="2792350"/>
              <a:ext cx="0"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8" name="Connector: Elbow 117">
              <a:extLst>
                <a:ext uri="{FF2B5EF4-FFF2-40B4-BE49-F238E27FC236}">
                  <a16:creationId xmlns:a16="http://schemas.microsoft.com/office/drawing/2014/main" id="{B33DEEFF-F3AD-440D-AB45-BCEF02355357}"/>
                </a:ext>
              </a:extLst>
            </p:cNvPr>
            <p:cNvCxnSpPr>
              <a:stCxn id="50" idx="2"/>
              <a:endCxn id="72" idx="0"/>
            </p:cNvCxnSpPr>
            <p:nvPr/>
          </p:nvCxnSpPr>
          <p:spPr>
            <a:xfrm rot="5400000">
              <a:off x="10127180" y="2942546"/>
              <a:ext cx="366535" cy="66142"/>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Connector: Elbow 119">
              <a:extLst>
                <a:ext uri="{FF2B5EF4-FFF2-40B4-BE49-F238E27FC236}">
                  <a16:creationId xmlns:a16="http://schemas.microsoft.com/office/drawing/2014/main" id="{98D26C84-8354-4F3A-A048-D664BE551BF2}"/>
                </a:ext>
              </a:extLst>
            </p:cNvPr>
            <p:cNvCxnSpPr>
              <a:stCxn id="50" idx="2"/>
              <a:endCxn id="73" idx="0"/>
            </p:cNvCxnSpPr>
            <p:nvPr/>
          </p:nvCxnSpPr>
          <p:spPr>
            <a:xfrm rot="16200000" flipH="1">
              <a:off x="10623205" y="2512662"/>
              <a:ext cx="366535" cy="92590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2" name="Connector: Elbow 121">
              <a:extLst>
                <a:ext uri="{FF2B5EF4-FFF2-40B4-BE49-F238E27FC236}">
                  <a16:creationId xmlns:a16="http://schemas.microsoft.com/office/drawing/2014/main" id="{0CB014AD-8EC9-463F-80E1-397CBEA5B626}"/>
                </a:ext>
              </a:extLst>
            </p:cNvPr>
            <p:cNvCxnSpPr>
              <a:stCxn id="47" idx="2"/>
              <a:endCxn id="48" idx="0"/>
            </p:cNvCxnSpPr>
            <p:nvPr/>
          </p:nvCxnSpPr>
          <p:spPr>
            <a:xfrm rot="5400000">
              <a:off x="8472197" y="1794978"/>
              <a:ext cx="227947" cy="125659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4" name="Connector: Elbow 123">
              <a:extLst>
                <a:ext uri="{FF2B5EF4-FFF2-40B4-BE49-F238E27FC236}">
                  <a16:creationId xmlns:a16="http://schemas.microsoft.com/office/drawing/2014/main" id="{E916885D-D65E-4E40-8BFE-0D9698CA817D}"/>
                </a:ext>
              </a:extLst>
            </p:cNvPr>
            <p:cNvCxnSpPr>
              <a:stCxn id="47" idx="2"/>
              <a:endCxn id="50" idx="0"/>
            </p:cNvCxnSpPr>
            <p:nvPr/>
          </p:nvCxnSpPr>
          <p:spPr>
            <a:xfrm rot="16200000" flipH="1">
              <a:off x="9665020" y="1858752"/>
              <a:ext cx="227947" cy="112904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6" name="Connector: Elbow 125">
              <a:extLst>
                <a:ext uri="{FF2B5EF4-FFF2-40B4-BE49-F238E27FC236}">
                  <a16:creationId xmlns:a16="http://schemas.microsoft.com/office/drawing/2014/main" id="{9B840ED6-34D4-4A40-9592-531D5C6F2350}"/>
                </a:ext>
              </a:extLst>
            </p:cNvPr>
            <p:cNvCxnSpPr>
              <a:stCxn id="51" idx="2"/>
              <a:endCxn id="52" idx="0"/>
            </p:cNvCxnSpPr>
            <p:nvPr/>
          </p:nvCxnSpPr>
          <p:spPr>
            <a:xfrm rot="5400000">
              <a:off x="7361150" y="3183798"/>
              <a:ext cx="366535" cy="826907"/>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8" name="Connector: Elbow 127">
              <a:extLst>
                <a:ext uri="{FF2B5EF4-FFF2-40B4-BE49-F238E27FC236}">
                  <a16:creationId xmlns:a16="http://schemas.microsoft.com/office/drawing/2014/main" id="{A61EB632-C629-4111-9ABE-79612B414F70}"/>
                </a:ext>
              </a:extLst>
            </p:cNvPr>
            <p:cNvCxnSpPr>
              <a:stCxn id="51" idx="2"/>
              <a:endCxn id="57" idx="0"/>
            </p:cNvCxnSpPr>
            <p:nvPr/>
          </p:nvCxnSpPr>
          <p:spPr>
            <a:xfrm rot="16200000" flipH="1">
              <a:off x="8183135" y="3188719"/>
              <a:ext cx="366535" cy="817064"/>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0" name="Connector: Elbow 129">
              <a:extLst>
                <a:ext uri="{FF2B5EF4-FFF2-40B4-BE49-F238E27FC236}">
                  <a16:creationId xmlns:a16="http://schemas.microsoft.com/office/drawing/2014/main" id="{0A3A4839-EBEA-4CB3-AA52-71CF624600A1}"/>
                </a:ext>
              </a:extLst>
            </p:cNvPr>
            <p:cNvCxnSpPr>
              <a:stCxn id="72" idx="2"/>
              <a:endCxn id="82" idx="0"/>
            </p:cNvCxnSpPr>
            <p:nvPr/>
          </p:nvCxnSpPr>
          <p:spPr>
            <a:xfrm rot="5400000">
              <a:off x="9931130" y="3434272"/>
              <a:ext cx="366535" cy="32595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2" name="Connector: Elbow 131">
              <a:extLst>
                <a:ext uri="{FF2B5EF4-FFF2-40B4-BE49-F238E27FC236}">
                  <a16:creationId xmlns:a16="http://schemas.microsoft.com/office/drawing/2014/main" id="{B2196F05-20ED-473D-BC24-093379BA52D1}"/>
                </a:ext>
              </a:extLst>
            </p:cNvPr>
            <p:cNvCxnSpPr>
              <a:stCxn id="72" idx="2"/>
              <a:endCxn id="98" idx="0"/>
            </p:cNvCxnSpPr>
            <p:nvPr/>
          </p:nvCxnSpPr>
          <p:spPr>
            <a:xfrm rot="16200000" flipH="1">
              <a:off x="10342122" y="3349238"/>
              <a:ext cx="366535" cy="496026"/>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4" name="Connector: Elbow 133">
              <a:extLst>
                <a:ext uri="{FF2B5EF4-FFF2-40B4-BE49-F238E27FC236}">
                  <a16:creationId xmlns:a16="http://schemas.microsoft.com/office/drawing/2014/main" id="{41EA1C05-C2F0-4FD3-828D-B33583502409}"/>
                </a:ext>
              </a:extLst>
            </p:cNvPr>
            <p:cNvCxnSpPr>
              <a:stCxn id="73" idx="2"/>
              <a:endCxn id="76" idx="0"/>
            </p:cNvCxnSpPr>
            <p:nvPr/>
          </p:nvCxnSpPr>
          <p:spPr>
            <a:xfrm rot="16200000" flipH="1">
              <a:off x="11249139" y="3434271"/>
              <a:ext cx="366535" cy="32595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A441D6E7-6DBC-4483-BF15-D4E7125C3AF5}"/>
                </a:ext>
              </a:extLst>
            </p:cNvPr>
            <p:cNvCxnSpPr>
              <a:stCxn id="47" idx="2"/>
              <a:endCxn id="49" idx="0"/>
            </p:cNvCxnSpPr>
            <p:nvPr/>
          </p:nvCxnSpPr>
          <p:spPr>
            <a:xfrm>
              <a:off x="9214469" y="2309304"/>
              <a:ext cx="0" cy="227947"/>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B6AE146A-4272-4628-AC1D-EC95B6BCF267}"/>
                </a:ext>
              </a:extLst>
            </p:cNvPr>
            <p:cNvCxnSpPr>
              <a:stCxn id="52" idx="2"/>
              <a:endCxn id="54" idx="0"/>
            </p:cNvCxnSpPr>
            <p:nvPr/>
          </p:nvCxnSpPr>
          <p:spPr>
            <a:xfrm>
              <a:off x="7130963" y="4035618"/>
              <a:ext cx="6236"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B2A46F4F-B3E3-49AD-8F0E-48ACC24F358A}"/>
                </a:ext>
              </a:extLst>
            </p:cNvPr>
            <p:cNvCxnSpPr>
              <a:stCxn id="53" idx="2"/>
              <a:endCxn id="55" idx="0"/>
            </p:cNvCxnSpPr>
            <p:nvPr/>
          </p:nvCxnSpPr>
          <p:spPr>
            <a:xfrm>
              <a:off x="7957871" y="4035618"/>
              <a:ext cx="0"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18C2C651-9970-481C-9E3B-818A0A54B0A7}"/>
                </a:ext>
              </a:extLst>
            </p:cNvPr>
            <p:cNvCxnSpPr>
              <a:stCxn id="57" idx="2"/>
              <a:endCxn id="58" idx="0"/>
            </p:cNvCxnSpPr>
            <p:nvPr/>
          </p:nvCxnSpPr>
          <p:spPr>
            <a:xfrm>
              <a:off x="8774934" y="4035618"/>
              <a:ext cx="5926"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7339594D-BE23-4BCE-BE5B-47610A0CD02E}"/>
                </a:ext>
              </a:extLst>
            </p:cNvPr>
            <p:cNvCxnSpPr>
              <a:stCxn id="82" idx="2"/>
              <a:endCxn id="83" idx="0"/>
            </p:cNvCxnSpPr>
            <p:nvPr/>
          </p:nvCxnSpPr>
          <p:spPr>
            <a:xfrm>
              <a:off x="9951417" y="4035618"/>
              <a:ext cx="4381"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A3A307C6-40FE-4255-A12E-578F7DA4BCCC}"/>
                </a:ext>
              </a:extLst>
            </p:cNvPr>
            <p:cNvCxnSpPr>
              <a:stCxn id="98" idx="2"/>
              <a:endCxn id="99" idx="0"/>
            </p:cNvCxnSpPr>
            <p:nvPr/>
          </p:nvCxnSpPr>
          <p:spPr>
            <a:xfrm flipH="1">
              <a:off x="10773401" y="4035618"/>
              <a:ext cx="1"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4D972C58-C072-42E3-99F3-5AE106064C44}"/>
                </a:ext>
              </a:extLst>
            </p:cNvPr>
            <p:cNvCxnSpPr>
              <a:stCxn id="99" idx="2"/>
              <a:endCxn id="100" idx="0"/>
            </p:cNvCxnSpPr>
            <p:nvPr/>
          </p:nvCxnSpPr>
          <p:spPr>
            <a:xfrm>
              <a:off x="10773401" y="4657252"/>
              <a:ext cx="1"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7B8FCFB9-9CFD-4ACF-941C-85B3E0D4BE66}"/>
                </a:ext>
              </a:extLst>
            </p:cNvPr>
            <p:cNvCxnSpPr>
              <a:stCxn id="100" idx="2"/>
              <a:endCxn id="101" idx="0"/>
            </p:cNvCxnSpPr>
            <p:nvPr/>
          </p:nvCxnSpPr>
          <p:spPr>
            <a:xfrm>
              <a:off x="10773402" y="5278886"/>
              <a:ext cx="0"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273F1F33-B6DA-4F3F-A6E8-EC694CB7A7E9}"/>
                </a:ext>
              </a:extLst>
            </p:cNvPr>
            <p:cNvCxnSpPr>
              <a:stCxn id="76" idx="2"/>
              <a:endCxn id="77" idx="0"/>
            </p:cNvCxnSpPr>
            <p:nvPr/>
          </p:nvCxnSpPr>
          <p:spPr>
            <a:xfrm flipH="1">
              <a:off x="11595385" y="4035618"/>
              <a:ext cx="1"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475E9EDA-E58A-4E3A-992D-BDA033E16580}"/>
                </a:ext>
              </a:extLst>
            </p:cNvPr>
            <p:cNvCxnSpPr>
              <a:stCxn id="51" idx="2"/>
              <a:endCxn id="53" idx="0"/>
            </p:cNvCxnSpPr>
            <p:nvPr/>
          </p:nvCxnSpPr>
          <p:spPr>
            <a:xfrm>
              <a:off x="7957870" y="3413984"/>
              <a:ext cx="1"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9914A094-FEFC-4E55-BF1E-FC93857181FB}"/>
              </a:ext>
            </a:extLst>
          </p:cNvPr>
          <p:cNvGrpSpPr/>
          <p:nvPr/>
        </p:nvGrpSpPr>
        <p:grpSpPr>
          <a:xfrm>
            <a:off x="528912" y="2056111"/>
            <a:ext cx="5334777" cy="2599234"/>
            <a:chOff x="528912" y="2056111"/>
            <a:chExt cx="5334777" cy="2599234"/>
          </a:xfrm>
        </p:grpSpPr>
        <p:sp>
          <p:nvSpPr>
            <p:cNvPr id="9" name="Rectangle 8">
              <a:extLst>
                <a:ext uri="{FF2B5EF4-FFF2-40B4-BE49-F238E27FC236}">
                  <a16:creationId xmlns:a16="http://schemas.microsoft.com/office/drawing/2014/main" id="{D5E4E02D-413C-404C-91A9-85138797E398}"/>
                </a:ext>
              </a:extLst>
            </p:cNvPr>
            <p:cNvSpPr/>
            <p:nvPr/>
          </p:nvSpPr>
          <p:spPr bwMode="auto">
            <a:xfrm>
              <a:off x="3411808" y="2056111"/>
              <a:ext cx="251285" cy="251286"/>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0" name="Rectangle 9">
              <a:extLst>
                <a:ext uri="{FF2B5EF4-FFF2-40B4-BE49-F238E27FC236}">
                  <a16:creationId xmlns:a16="http://schemas.microsoft.com/office/drawing/2014/main" id="{4DE1E19D-B3A4-46DA-8219-C8F5847AE20A}"/>
                </a:ext>
              </a:extLst>
            </p:cNvPr>
            <p:cNvSpPr/>
            <p:nvPr/>
          </p:nvSpPr>
          <p:spPr bwMode="auto">
            <a:xfrm>
              <a:off x="1803954" y="2539157"/>
              <a:ext cx="837618"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locations</a:t>
              </a:r>
            </a:p>
          </p:txBody>
        </p:sp>
        <p:sp>
          <p:nvSpPr>
            <p:cNvPr id="11" name="Rectangle 10">
              <a:extLst>
                <a:ext uri="{FF2B5EF4-FFF2-40B4-BE49-F238E27FC236}">
                  <a16:creationId xmlns:a16="http://schemas.microsoft.com/office/drawing/2014/main" id="{AD966B7E-9792-42AA-B485-81FE44C1A426}"/>
                </a:ext>
              </a:extLst>
            </p:cNvPr>
            <p:cNvSpPr/>
            <p:nvPr/>
          </p:nvSpPr>
          <p:spPr bwMode="auto">
            <a:xfrm>
              <a:off x="2992998" y="2539157"/>
              <a:ext cx="1088904"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headquarter</a:t>
              </a:r>
            </a:p>
          </p:txBody>
        </p:sp>
        <p:sp>
          <p:nvSpPr>
            <p:cNvPr id="12" name="Rectangle 11">
              <a:extLst>
                <a:ext uri="{FF2B5EF4-FFF2-40B4-BE49-F238E27FC236}">
                  <a16:creationId xmlns:a16="http://schemas.microsoft.com/office/drawing/2014/main" id="{BDA1F111-61AD-4321-8ABA-837733DDCDD0}"/>
                </a:ext>
              </a:extLst>
            </p:cNvPr>
            <p:cNvSpPr/>
            <p:nvPr/>
          </p:nvSpPr>
          <p:spPr bwMode="auto">
            <a:xfrm>
              <a:off x="4275304" y="2539157"/>
              <a:ext cx="753856"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exports</a:t>
              </a:r>
            </a:p>
          </p:txBody>
        </p:sp>
        <p:sp>
          <p:nvSpPr>
            <p:cNvPr id="13" name="Rectangle 12">
              <a:extLst>
                <a:ext uri="{FF2B5EF4-FFF2-40B4-BE49-F238E27FC236}">
                  <a16:creationId xmlns:a16="http://schemas.microsoft.com/office/drawing/2014/main" id="{7830F8AD-1550-49F9-ADE2-5503D26DDCF6}"/>
                </a:ext>
              </a:extLst>
            </p:cNvPr>
            <p:cNvSpPr/>
            <p:nvPr/>
          </p:nvSpPr>
          <p:spPr bwMode="auto">
            <a:xfrm>
              <a:off x="1304478" y="3158885"/>
              <a:ext cx="335047"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0</a:t>
              </a:r>
            </a:p>
          </p:txBody>
        </p:sp>
        <p:sp>
          <p:nvSpPr>
            <p:cNvPr id="15" name="Rectangle 14">
              <a:extLst>
                <a:ext uri="{FF2B5EF4-FFF2-40B4-BE49-F238E27FC236}">
                  <a16:creationId xmlns:a16="http://schemas.microsoft.com/office/drawing/2014/main" id="{4B9A07D2-273E-42C3-8C0D-4DE2E558B049}"/>
                </a:ext>
              </a:extLst>
            </p:cNvPr>
            <p:cNvSpPr/>
            <p:nvPr/>
          </p:nvSpPr>
          <p:spPr bwMode="auto">
            <a:xfrm>
              <a:off x="570793" y="3780519"/>
              <a:ext cx="753856"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country</a:t>
              </a:r>
            </a:p>
          </p:txBody>
        </p:sp>
        <p:sp>
          <p:nvSpPr>
            <p:cNvPr id="16" name="Rectangle 15">
              <a:extLst>
                <a:ext uri="{FF2B5EF4-FFF2-40B4-BE49-F238E27FC236}">
                  <a16:creationId xmlns:a16="http://schemas.microsoft.com/office/drawing/2014/main" id="{C278114D-4AAC-4D76-9A17-845071E65B1F}"/>
                </a:ext>
              </a:extLst>
            </p:cNvPr>
            <p:cNvSpPr/>
            <p:nvPr/>
          </p:nvSpPr>
          <p:spPr bwMode="auto">
            <a:xfrm>
              <a:off x="1599199" y="3780519"/>
              <a:ext cx="418809"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city</a:t>
              </a:r>
            </a:p>
          </p:txBody>
        </p:sp>
        <p:sp>
          <p:nvSpPr>
            <p:cNvPr id="17" name="Rectangle 16">
              <a:extLst>
                <a:ext uri="{FF2B5EF4-FFF2-40B4-BE49-F238E27FC236}">
                  <a16:creationId xmlns:a16="http://schemas.microsoft.com/office/drawing/2014/main" id="{B2273184-49DC-4A32-87B5-41268E8326E4}"/>
                </a:ext>
              </a:extLst>
            </p:cNvPr>
            <p:cNvSpPr/>
            <p:nvPr/>
          </p:nvSpPr>
          <p:spPr bwMode="auto">
            <a:xfrm>
              <a:off x="528912" y="4404059"/>
              <a:ext cx="837618"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Germany</a:t>
              </a:r>
            </a:p>
          </p:txBody>
        </p:sp>
        <p:sp>
          <p:nvSpPr>
            <p:cNvPr id="18" name="Rectangle 17">
              <a:extLst>
                <a:ext uri="{FF2B5EF4-FFF2-40B4-BE49-F238E27FC236}">
                  <a16:creationId xmlns:a16="http://schemas.microsoft.com/office/drawing/2014/main" id="{4FDA34EB-72C3-4F16-AA02-00BE0CD54086}"/>
                </a:ext>
              </a:extLst>
            </p:cNvPr>
            <p:cNvSpPr/>
            <p:nvPr/>
          </p:nvSpPr>
          <p:spPr bwMode="auto">
            <a:xfrm>
              <a:off x="1515437" y="4404059"/>
              <a:ext cx="586333"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Berlin</a:t>
              </a:r>
            </a:p>
          </p:txBody>
        </p:sp>
        <p:sp>
          <p:nvSpPr>
            <p:cNvPr id="19" name="Rectangle 18">
              <a:extLst>
                <a:ext uri="{FF2B5EF4-FFF2-40B4-BE49-F238E27FC236}">
                  <a16:creationId xmlns:a16="http://schemas.microsoft.com/office/drawing/2014/main" id="{7E8F778E-B493-461C-8EF0-539587F46191}"/>
                </a:ext>
              </a:extLst>
            </p:cNvPr>
            <p:cNvSpPr/>
            <p:nvPr/>
          </p:nvSpPr>
          <p:spPr bwMode="auto">
            <a:xfrm>
              <a:off x="2460082" y="3158885"/>
              <a:ext cx="335047" cy="251286"/>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Arial" panose="020B0604020202020204" pitchFamily="34" charset="0"/>
                </a:rPr>
                <a:t>1</a:t>
              </a:r>
            </a:p>
          </p:txBody>
        </p:sp>
        <p:sp>
          <p:nvSpPr>
            <p:cNvPr id="20" name="Rectangle 19">
              <a:extLst>
                <a:ext uri="{FF2B5EF4-FFF2-40B4-BE49-F238E27FC236}">
                  <a16:creationId xmlns:a16="http://schemas.microsoft.com/office/drawing/2014/main" id="{87F8166F-CF3A-4F46-A544-B3698D617FC7}"/>
                </a:ext>
              </a:extLst>
            </p:cNvPr>
            <p:cNvSpPr/>
            <p:nvPr/>
          </p:nvSpPr>
          <p:spPr bwMode="auto">
            <a:xfrm>
              <a:off x="2250677" y="3780519"/>
              <a:ext cx="753856"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country</a:t>
              </a:r>
            </a:p>
          </p:txBody>
        </p:sp>
        <p:sp>
          <p:nvSpPr>
            <p:cNvPr id="21" name="Rectangle 20">
              <a:extLst>
                <a:ext uri="{FF2B5EF4-FFF2-40B4-BE49-F238E27FC236}">
                  <a16:creationId xmlns:a16="http://schemas.microsoft.com/office/drawing/2014/main" id="{DF8A25F8-42B5-4D1A-9D67-59930B4345CF}"/>
                </a:ext>
              </a:extLst>
            </p:cNvPr>
            <p:cNvSpPr/>
            <p:nvPr/>
          </p:nvSpPr>
          <p:spPr bwMode="auto">
            <a:xfrm>
              <a:off x="3279084" y="3780519"/>
              <a:ext cx="418809"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city</a:t>
              </a:r>
            </a:p>
          </p:txBody>
        </p:sp>
        <p:sp>
          <p:nvSpPr>
            <p:cNvPr id="22" name="Rectangle 21">
              <a:extLst>
                <a:ext uri="{FF2B5EF4-FFF2-40B4-BE49-F238E27FC236}">
                  <a16:creationId xmlns:a16="http://schemas.microsoft.com/office/drawing/2014/main" id="{0E62AB1C-D73B-4ACB-84A5-FA4AF40BD8EB}"/>
                </a:ext>
              </a:extLst>
            </p:cNvPr>
            <p:cNvSpPr/>
            <p:nvPr/>
          </p:nvSpPr>
          <p:spPr bwMode="auto">
            <a:xfrm>
              <a:off x="2292558" y="4404059"/>
              <a:ext cx="670095"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France</a:t>
              </a:r>
            </a:p>
          </p:txBody>
        </p:sp>
        <p:sp>
          <p:nvSpPr>
            <p:cNvPr id="23" name="Rectangle 22">
              <a:extLst>
                <a:ext uri="{FF2B5EF4-FFF2-40B4-BE49-F238E27FC236}">
                  <a16:creationId xmlns:a16="http://schemas.microsoft.com/office/drawing/2014/main" id="{5EA85D8C-C1D4-4E6F-A695-B856EE255E76}"/>
                </a:ext>
              </a:extLst>
            </p:cNvPr>
            <p:cNvSpPr/>
            <p:nvPr/>
          </p:nvSpPr>
          <p:spPr bwMode="auto">
            <a:xfrm>
              <a:off x="3237203" y="4404059"/>
              <a:ext cx="502571"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Paris</a:t>
              </a:r>
            </a:p>
          </p:txBody>
        </p:sp>
        <p:sp>
          <p:nvSpPr>
            <p:cNvPr id="79" name="Rectangle 78">
              <a:extLst>
                <a:ext uri="{FF2B5EF4-FFF2-40B4-BE49-F238E27FC236}">
                  <a16:creationId xmlns:a16="http://schemas.microsoft.com/office/drawing/2014/main" id="{25A17A95-2FD9-4731-BE4B-C65FB23A6208}"/>
                </a:ext>
              </a:extLst>
            </p:cNvPr>
            <p:cNvSpPr/>
            <p:nvPr/>
          </p:nvSpPr>
          <p:spPr bwMode="auto">
            <a:xfrm>
              <a:off x="4484709" y="3158885"/>
              <a:ext cx="335047"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0</a:t>
              </a:r>
            </a:p>
          </p:txBody>
        </p:sp>
        <p:sp>
          <p:nvSpPr>
            <p:cNvPr id="80" name="Rectangle 79">
              <a:extLst>
                <a:ext uri="{FF2B5EF4-FFF2-40B4-BE49-F238E27FC236}">
                  <a16:creationId xmlns:a16="http://schemas.microsoft.com/office/drawing/2014/main" id="{D0B623D4-E470-4B1B-B44F-CAD6E0435A82}"/>
                </a:ext>
              </a:extLst>
            </p:cNvPr>
            <p:cNvSpPr/>
            <p:nvPr/>
          </p:nvSpPr>
          <p:spPr bwMode="auto">
            <a:xfrm>
              <a:off x="5361118" y="3158885"/>
              <a:ext cx="335047"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1</a:t>
              </a:r>
            </a:p>
          </p:txBody>
        </p:sp>
        <p:sp>
          <p:nvSpPr>
            <p:cNvPr id="87" name="Rectangle 86">
              <a:extLst>
                <a:ext uri="{FF2B5EF4-FFF2-40B4-BE49-F238E27FC236}">
                  <a16:creationId xmlns:a16="http://schemas.microsoft.com/office/drawing/2014/main" id="{A1F3B763-F13D-4774-9F48-685E84199876}"/>
                </a:ext>
              </a:extLst>
            </p:cNvPr>
            <p:cNvSpPr/>
            <p:nvPr/>
          </p:nvSpPr>
          <p:spPr bwMode="auto">
            <a:xfrm>
              <a:off x="5319237" y="3780519"/>
              <a:ext cx="418809"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city</a:t>
              </a:r>
            </a:p>
          </p:txBody>
        </p:sp>
        <p:sp>
          <p:nvSpPr>
            <p:cNvPr id="88" name="Rectangle 87">
              <a:extLst>
                <a:ext uri="{FF2B5EF4-FFF2-40B4-BE49-F238E27FC236}">
                  <a16:creationId xmlns:a16="http://schemas.microsoft.com/office/drawing/2014/main" id="{B04CD2CF-3F41-4720-8CC3-5BA5BCEDCE5C}"/>
                </a:ext>
              </a:extLst>
            </p:cNvPr>
            <p:cNvSpPr/>
            <p:nvPr/>
          </p:nvSpPr>
          <p:spPr bwMode="auto">
            <a:xfrm>
              <a:off x="5193594" y="4404059"/>
              <a:ext cx="670095"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Athens</a:t>
              </a:r>
            </a:p>
          </p:txBody>
        </p:sp>
        <p:sp>
          <p:nvSpPr>
            <p:cNvPr id="90" name="Rectangle 89">
              <a:extLst>
                <a:ext uri="{FF2B5EF4-FFF2-40B4-BE49-F238E27FC236}">
                  <a16:creationId xmlns:a16="http://schemas.microsoft.com/office/drawing/2014/main" id="{A1C8B7CA-61A1-4E62-AA77-DFAB31C2280D}"/>
                </a:ext>
              </a:extLst>
            </p:cNvPr>
            <p:cNvSpPr/>
            <p:nvPr/>
          </p:nvSpPr>
          <p:spPr bwMode="auto">
            <a:xfrm>
              <a:off x="4442828" y="3780519"/>
              <a:ext cx="418809"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city</a:t>
              </a:r>
            </a:p>
          </p:txBody>
        </p:sp>
        <p:sp>
          <p:nvSpPr>
            <p:cNvPr id="91" name="Rectangle 90">
              <a:extLst>
                <a:ext uri="{FF2B5EF4-FFF2-40B4-BE49-F238E27FC236}">
                  <a16:creationId xmlns:a16="http://schemas.microsoft.com/office/drawing/2014/main" id="{1CB3BDF5-36FB-4D92-AD5D-34E389021445}"/>
                </a:ext>
              </a:extLst>
            </p:cNvPr>
            <p:cNvSpPr/>
            <p:nvPr/>
          </p:nvSpPr>
          <p:spPr bwMode="auto">
            <a:xfrm>
              <a:off x="4275304" y="4404059"/>
              <a:ext cx="753856"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Moscow</a:t>
              </a:r>
            </a:p>
          </p:txBody>
        </p:sp>
        <p:sp>
          <p:nvSpPr>
            <p:cNvPr id="110" name="Rectangle 109">
              <a:extLst>
                <a:ext uri="{FF2B5EF4-FFF2-40B4-BE49-F238E27FC236}">
                  <a16:creationId xmlns:a16="http://schemas.microsoft.com/office/drawing/2014/main" id="{5BD99300-F8CE-4AD5-A2B8-E887D1D587FF}"/>
                </a:ext>
              </a:extLst>
            </p:cNvPr>
            <p:cNvSpPr/>
            <p:nvPr/>
          </p:nvSpPr>
          <p:spPr bwMode="auto">
            <a:xfrm>
              <a:off x="3160522" y="3158885"/>
              <a:ext cx="753856"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Belgium</a:t>
              </a:r>
            </a:p>
          </p:txBody>
        </p:sp>
        <p:cxnSp>
          <p:nvCxnSpPr>
            <p:cNvPr id="168" name="Straight Arrow Connector 167">
              <a:extLst>
                <a:ext uri="{FF2B5EF4-FFF2-40B4-BE49-F238E27FC236}">
                  <a16:creationId xmlns:a16="http://schemas.microsoft.com/office/drawing/2014/main" id="{6764AEB3-C1F1-4236-95B8-2950904D0C39}"/>
                </a:ext>
              </a:extLst>
            </p:cNvPr>
            <p:cNvCxnSpPr>
              <a:stCxn id="15" idx="2"/>
              <a:endCxn id="17" idx="0"/>
            </p:cNvCxnSpPr>
            <p:nvPr/>
          </p:nvCxnSpPr>
          <p:spPr>
            <a:xfrm>
              <a:off x="947721" y="4031805"/>
              <a:ext cx="0" cy="3722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33D68E5C-C90C-429A-B0DB-77FBA15E4BA7}"/>
                </a:ext>
              </a:extLst>
            </p:cNvPr>
            <p:cNvCxnSpPr>
              <a:stCxn id="16" idx="2"/>
              <a:endCxn id="18" idx="0"/>
            </p:cNvCxnSpPr>
            <p:nvPr/>
          </p:nvCxnSpPr>
          <p:spPr>
            <a:xfrm>
              <a:off x="1808604" y="4031805"/>
              <a:ext cx="0" cy="3722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AB780F38-029F-46F6-B049-A3F87F594B4D}"/>
                </a:ext>
              </a:extLst>
            </p:cNvPr>
            <p:cNvCxnSpPr>
              <a:stCxn id="20" idx="2"/>
              <a:endCxn id="22" idx="0"/>
            </p:cNvCxnSpPr>
            <p:nvPr/>
          </p:nvCxnSpPr>
          <p:spPr>
            <a:xfrm>
              <a:off x="2627605" y="4031805"/>
              <a:ext cx="1" cy="3722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B31DAF99-6357-4F3E-8864-819371667D00}"/>
                </a:ext>
              </a:extLst>
            </p:cNvPr>
            <p:cNvCxnSpPr>
              <a:stCxn id="21" idx="2"/>
              <a:endCxn id="23" idx="0"/>
            </p:cNvCxnSpPr>
            <p:nvPr/>
          </p:nvCxnSpPr>
          <p:spPr>
            <a:xfrm>
              <a:off x="3488489" y="4031805"/>
              <a:ext cx="0" cy="3722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2D532883-A2E2-49DA-8798-6E16ABE42BFB}"/>
                </a:ext>
              </a:extLst>
            </p:cNvPr>
            <p:cNvCxnSpPr>
              <a:stCxn id="90" idx="2"/>
              <a:endCxn id="91" idx="0"/>
            </p:cNvCxnSpPr>
            <p:nvPr/>
          </p:nvCxnSpPr>
          <p:spPr>
            <a:xfrm flipH="1">
              <a:off x="4652232" y="4031805"/>
              <a:ext cx="1" cy="3722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FC2BE3E9-05C0-4A23-A34E-CE653B909C83}"/>
                </a:ext>
              </a:extLst>
            </p:cNvPr>
            <p:cNvCxnSpPr>
              <a:stCxn id="87" idx="2"/>
              <a:endCxn id="88" idx="0"/>
            </p:cNvCxnSpPr>
            <p:nvPr/>
          </p:nvCxnSpPr>
          <p:spPr>
            <a:xfrm>
              <a:off x="5528642" y="4031805"/>
              <a:ext cx="0" cy="3722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39810F32-B9E8-48FE-BE8E-0D4AB954DE14}"/>
                </a:ext>
              </a:extLst>
            </p:cNvPr>
            <p:cNvCxnSpPr>
              <a:stCxn id="9" idx="2"/>
              <a:endCxn id="11" idx="0"/>
            </p:cNvCxnSpPr>
            <p:nvPr/>
          </p:nvCxnSpPr>
          <p:spPr>
            <a:xfrm flipH="1">
              <a:off x="3537450" y="2307397"/>
              <a:ext cx="1" cy="231760"/>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5FD91329-29B8-4833-800D-8571852BBCBF}"/>
                </a:ext>
              </a:extLst>
            </p:cNvPr>
            <p:cNvCxnSpPr>
              <a:stCxn id="11" idx="2"/>
              <a:endCxn id="110" idx="0"/>
            </p:cNvCxnSpPr>
            <p:nvPr/>
          </p:nvCxnSpPr>
          <p:spPr>
            <a:xfrm>
              <a:off x="3537450" y="2790443"/>
              <a:ext cx="0" cy="368442"/>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06FEEF4C-2EDB-4949-B106-4F1E10F3BAE0}"/>
                </a:ext>
              </a:extLst>
            </p:cNvPr>
            <p:cNvCxnSpPr>
              <a:stCxn id="79" idx="2"/>
              <a:endCxn id="90" idx="0"/>
            </p:cNvCxnSpPr>
            <p:nvPr/>
          </p:nvCxnSpPr>
          <p:spPr>
            <a:xfrm>
              <a:off x="4652233" y="3410171"/>
              <a:ext cx="0" cy="370348"/>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DFEC3CB3-E891-42FC-8146-B4A785C5B91A}"/>
                </a:ext>
              </a:extLst>
            </p:cNvPr>
            <p:cNvCxnSpPr>
              <a:stCxn id="80" idx="2"/>
              <a:endCxn id="87" idx="0"/>
            </p:cNvCxnSpPr>
            <p:nvPr/>
          </p:nvCxnSpPr>
          <p:spPr>
            <a:xfrm>
              <a:off x="5528642" y="3410171"/>
              <a:ext cx="0" cy="370348"/>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8" name="Connector: Elbow 187">
              <a:extLst>
                <a:ext uri="{FF2B5EF4-FFF2-40B4-BE49-F238E27FC236}">
                  <a16:creationId xmlns:a16="http://schemas.microsoft.com/office/drawing/2014/main" id="{E96E2A69-E7AD-4549-AB6D-2D985C317CC9}"/>
                </a:ext>
              </a:extLst>
            </p:cNvPr>
            <p:cNvCxnSpPr>
              <a:stCxn id="12" idx="2"/>
              <a:endCxn id="80" idx="0"/>
            </p:cNvCxnSpPr>
            <p:nvPr/>
          </p:nvCxnSpPr>
          <p:spPr>
            <a:xfrm rot="16200000" flipH="1">
              <a:off x="4906216" y="2536459"/>
              <a:ext cx="368442" cy="876410"/>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0" name="Connector: Elbow 189">
              <a:extLst>
                <a:ext uri="{FF2B5EF4-FFF2-40B4-BE49-F238E27FC236}">
                  <a16:creationId xmlns:a16="http://schemas.microsoft.com/office/drawing/2014/main" id="{34063952-5C18-4B9F-8223-8882B7782936}"/>
                </a:ext>
              </a:extLst>
            </p:cNvPr>
            <p:cNvCxnSpPr>
              <a:stCxn id="13" idx="2"/>
              <a:endCxn id="15" idx="0"/>
            </p:cNvCxnSpPr>
            <p:nvPr/>
          </p:nvCxnSpPr>
          <p:spPr>
            <a:xfrm rot="5400000">
              <a:off x="1024688" y="3333205"/>
              <a:ext cx="370348" cy="524281"/>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2" name="Connector: Elbow 191">
              <a:extLst>
                <a:ext uri="{FF2B5EF4-FFF2-40B4-BE49-F238E27FC236}">
                  <a16:creationId xmlns:a16="http://schemas.microsoft.com/office/drawing/2014/main" id="{E2C136A6-EDFD-46C2-9200-215009FA3879}"/>
                </a:ext>
              </a:extLst>
            </p:cNvPr>
            <p:cNvCxnSpPr>
              <a:stCxn id="13" idx="2"/>
              <a:endCxn id="16" idx="0"/>
            </p:cNvCxnSpPr>
            <p:nvPr/>
          </p:nvCxnSpPr>
          <p:spPr>
            <a:xfrm rot="16200000" flipH="1">
              <a:off x="1455129" y="3427044"/>
              <a:ext cx="370348" cy="336602"/>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4" name="Connector: Elbow 193">
              <a:extLst>
                <a:ext uri="{FF2B5EF4-FFF2-40B4-BE49-F238E27FC236}">
                  <a16:creationId xmlns:a16="http://schemas.microsoft.com/office/drawing/2014/main" id="{96D937E7-3784-42EE-A90D-541223270227}"/>
                </a:ext>
              </a:extLst>
            </p:cNvPr>
            <p:cNvCxnSpPr>
              <a:stCxn id="10" idx="2"/>
              <a:endCxn id="13" idx="0"/>
            </p:cNvCxnSpPr>
            <p:nvPr/>
          </p:nvCxnSpPr>
          <p:spPr>
            <a:xfrm rot="5400000">
              <a:off x="1663162" y="2599284"/>
              <a:ext cx="368442" cy="750761"/>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6" name="Connector: Elbow 195">
              <a:extLst>
                <a:ext uri="{FF2B5EF4-FFF2-40B4-BE49-F238E27FC236}">
                  <a16:creationId xmlns:a16="http://schemas.microsoft.com/office/drawing/2014/main" id="{454BFFBE-D0EF-48A5-A5C3-43C02C799BD8}"/>
                </a:ext>
              </a:extLst>
            </p:cNvPr>
            <p:cNvCxnSpPr>
              <a:stCxn id="10" idx="2"/>
              <a:endCxn id="19" idx="0"/>
            </p:cNvCxnSpPr>
            <p:nvPr/>
          </p:nvCxnSpPr>
          <p:spPr>
            <a:xfrm rot="16200000" flipH="1">
              <a:off x="2240963" y="2772242"/>
              <a:ext cx="368442" cy="404843"/>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8" name="Connector: Elbow 197">
              <a:extLst>
                <a:ext uri="{FF2B5EF4-FFF2-40B4-BE49-F238E27FC236}">
                  <a16:creationId xmlns:a16="http://schemas.microsoft.com/office/drawing/2014/main" id="{97FA2636-2F80-4210-94BF-A9BB0314254D}"/>
                </a:ext>
              </a:extLst>
            </p:cNvPr>
            <p:cNvCxnSpPr>
              <a:stCxn id="9" idx="2"/>
              <a:endCxn id="10" idx="0"/>
            </p:cNvCxnSpPr>
            <p:nvPr/>
          </p:nvCxnSpPr>
          <p:spPr>
            <a:xfrm rot="5400000">
              <a:off x="2764227" y="1765933"/>
              <a:ext cx="231760" cy="1314688"/>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0" name="Connector: Elbow 199">
              <a:extLst>
                <a:ext uri="{FF2B5EF4-FFF2-40B4-BE49-F238E27FC236}">
                  <a16:creationId xmlns:a16="http://schemas.microsoft.com/office/drawing/2014/main" id="{5125D666-89A6-4495-A7A0-C6A7283A088B}"/>
                </a:ext>
              </a:extLst>
            </p:cNvPr>
            <p:cNvCxnSpPr>
              <a:stCxn id="9" idx="2"/>
              <a:endCxn id="12" idx="0"/>
            </p:cNvCxnSpPr>
            <p:nvPr/>
          </p:nvCxnSpPr>
          <p:spPr>
            <a:xfrm rot="16200000" flipH="1">
              <a:off x="3978961" y="1865886"/>
              <a:ext cx="231760" cy="1114781"/>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3BCDF8E8-19EC-46AB-99AC-68BF74327681}"/>
                </a:ext>
              </a:extLst>
            </p:cNvPr>
            <p:cNvCxnSpPr>
              <a:stCxn id="12" idx="2"/>
              <a:endCxn id="79" idx="0"/>
            </p:cNvCxnSpPr>
            <p:nvPr/>
          </p:nvCxnSpPr>
          <p:spPr>
            <a:xfrm>
              <a:off x="4652232" y="2790443"/>
              <a:ext cx="1" cy="368442"/>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D0B84A36-41D1-49B7-892A-1986D75CBF8D}"/>
                </a:ext>
              </a:extLst>
            </p:cNvPr>
            <p:cNvCxnSpPr>
              <a:stCxn id="19" idx="2"/>
              <a:endCxn id="20" idx="0"/>
            </p:cNvCxnSpPr>
            <p:nvPr/>
          </p:nvCxnSpPr>
          <p:spPr>
            <a:xfrm flipH="1">
              <a:off x="2627605" y="3410171"/>
              <a:ext cx="1" cy="370348"/>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08" name="Connector: Elbow 207">
              <a:extLst>
                <a:ext uri="{FF2B5EF4-FFF2-40B4-BE49-F238E27FC236}">
                  <a16:creationId xmlns:a16="http://schemas.microsoft.com/office/drawing/2014/main" id="{9F2F68AC-A175-428E-BFDF-27AB48F49448}"/>
                </a:ext>
              </a:extLst>
            </p:cNvPr>
            <p:cNvCxnSpPr>
              <a:stCxn id="19" idx="2"/>
              <a:endCxn id="21" idx="0"/>
            </p:cNvCxnSpPr>
            <p:nvPr/>
          </p:nvCxnSpPr>
          <p:spPr>
            <a:xfrm rot="16200000" flipH="1">
              <a:off x="2872873" y="3164903"/>
              <a:ext cx="370348" cy="860883"/>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5" name="TextBox 4">
            <a:extLst>
              <a:ext uri="{FF2B5EF4-FFF2-40B4-BE49-F238E27FC236}">
                <a16:creationId xmlns:a16="http://schemas.microsoft.com/office/drawing/2014/main" id="{6DF1FA28-EBD4-405C-A8EF-6DE72EBDBE2A}"/>
              </a:ext>
            </a:extLst>
          </p:cNvPr>
          <p:cNvSpPr txBox="1"/>
          <p:nvPr/>
        </p:nvSpPr>
        <p:spPr>
          <a:xfrm>
            <a:off x="5791316" y="2863476"/>
            <a:ext cx="984885" cy="1292662"/>
          </a:xfrm>
          <a:prstGeom prst="rect">
            <a:avLst/>
          </a:prstGeom>
          <a:noFill/>
        </p:spPr>
        <p:txBody>
          <a:bodyPr wrap="none" lIns="182880" tIns="146304" rIns="182880" bIns="146304" rtlCol="0">
            <a:spAutoFit/>
          </a:bodyPr>
          <a:lstStyle/>
          <a:p>
            <a:pPr>
              <a:lnSpc>
                <a:spcPct val="90000"/>
              </a:lnSpc>
              <a:spcAft>
                <a:spcPts val="600"/>
              </a:spcAft>
            </a:pPr>
            <a:r>
              <a:rPr lang="en-US" sz="7200">
                <a:gradFill>
                  <a:gsLst>
                    <a:gs pos="2917">
                      <a:schemeClr val="tx1"/>
                    </a:gs>
                    <a:gs pos="30000">
                      <a:schemeClr val="tx1"/>
                    </a:gs>
                  </a:gsLst>
                  <a:lin ang="5400000" scaled="0"/>
                </a:gradFill>
              </a:rPr>
              <a:t>+</a:t>
            </a:r>
          </a:p>
        </p:txBody>
      </p:sp>
    </p:spTree>
    <p:extLst>
      <p:ext uri="{BB962C8B-B14F-4D97-AF65-F5344CB8AC3E}">
        <p14:creationId xmlns:p14="http://schemas.microsoft.com/office/powerpoint/2010/main" val="122965320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0CD41-1837-47B1-878B-180AA9AC4E08}"/>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Data Modeling</a:t>
            </a:r>
            <a:endParaRPr lang="en-US" dirty="0"/>
          </a:p>
        </p:txBody>
      </p:sp>
      <p:sp>
        <p:nvSpPr>
          <p:cNvPr id="3" name="Text Placeholder 2">
            <a:extLst>
              <a:ext uri="{FF2B5EF4-FFF2-40B4-BE49-F238E27FC236}">
                <a16:creationId xmlns:a16="http://schemas.microsoft.com/office/drawing/2014/main" id="{1574883B-5760-4A3E-911B-E919783AAC04}"/>
              </a:ext>
            </a:extLst>
          </p:cNvPr>
          <p:cNvSpPr>
            <a:spLocks noGrp="1"/>
          </p:cNvSpPr>
          <p:nvPr>
            <p:ph type="body" sz="quarter" idx="11"/>
          </p:nvPr>
        </p:nvSpPr>
        <p:spPr>
          <a:xfrm>
            <a:off x="269874" y="1584156"/>
            <a:ext cx="11452939" cy="5970865"/>
          </a:xfrm>
        </p:spPr>
        <p:txBody>
          <a:bodyPr/>
          <a:lstStyle/>
          <a:p>
            <a:r>
              <a:rPr lang="en-US" sz="2400" dirty="0"/>
              <a:t>Is just as important with relational data!</a:t>
            </a:r>
          </a:p>
          <a:p>
            <a:endParaRPr lang="en-US" sz="2400" dirty="0"/>
          </a:p>
          <a:p>
            <a:r>
              <a:rPr lang="en-US" sz="2400" dirty="0"/>
              <a:t>There’s still a schema – just enforced at the application level</a:t>
            </a:r>
          </a:p>
          <a:p>
            <a:endParaRPr lang="en-US" sz="2400" dirty="0"/>
          </a:p>
          <a:p>
            <a:r>
              <a:rPr lang="en-US" sz="2400" dirty="0"/>
              <a:t>Plan upfront for best performance &amp; costs</a:t>
            </a:r>
          </a:p>
          <a:p>
            <a:r>
              <a:rPr lang="en-US" sz="2400" dirty="0"/>
              <a:t>	Feedback: “Small collections add up -&gt;$$$”</a:t>
            </a:r>
          </a:p>
          <a:p>
            <a:pPr marL="457200" lvl="1" indent="0">
              <a:buNone/>
            </a:pPr>
            <a:r>
              <a:rPr lang="en-US" sz="2400" dirty="0"/>
              <a:t>	Answer: Smart data modelling will help</a:t>
            </a:r>
          </a:p>
          <a:p>
            <a:endParaRPr lang="en-US" dirty="0"/>
          </a:p>
          <a:p>
            <a:endParaRPr lang="en-US" dirty="0"/>
          </a:p>
        </p:txBody>
      </p:sp>
    </p:spTree>
    <p:extLst>
      <p:ext uri="{BB962C8B-B14F-4D97-AF65-F5344CB8AC3E}">
        <p14:creationId xmlns:p14="http://schemas.microsoft.com/office/powerpoint/2010/main" val="392439704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B0C23-EB23-442F-AA69-31B4837D2540}"/>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Inverted Index</a:t>
            </a:r>
          </a:p>
        </p:txBody>
      </p:sp>
      <p:grpSp>
        <p:nvGrpSpPr>
          <p:cNvPr id="3" name="Group 2">
            <a:extLst>
              <a:ext uri="{FF2B5EF4-FFF2-40B4-BE49-F238E27FC236}">
                <a16:creationId xmlns:a16="http://schemas.microsoft.com/office/drawing/2014/main" id="{674E171D-2FA5-4129-B542-A1EC00FD1D18}"/>
              </a:ext>
            </a:extLst>
          </p:cNvPr>
          <p:cNvGrpSpPr/>
          <p:nvPr/>
        </p:nvGrpSpPr>
        <p:grpSpPr>
          <a:xfrm>
            <a:off x="1834732" y="1854798"/>
            <a:ext cx="8522536" cy="4316704"/>
            <a:chOff x="116144" y="1854798"/>
            <a:chExt cx="8522536" cy="4316704"/>
          </a:xfrm>
        </p:grpSpPr>
        <p:sp>
          <p:nvSpPr>
            <p:cNvPr id="95" name="Rectangle 94">
              <a:extLst>
                <a:ext uri="{FF2B5EF4-FFF2-40B4-BE49-F238E27FC236}">
                  <a16:creationId xmlns:a16="http://schemas.microsoft.com/office/drawing/2014/main" id="{95835D53-A841-42F0-BBF5-99315160C059}"/>
                </a:ext>
              </a:extLst>
            </p:cNvPr>
            <p:cNvSpPr/>
            <p:nvPr/>
          </p:nvSpPr>
          <p:spPr bwMode="auto">
            <a:xfrm>
              <a:off x="4618567" y="1857345"/>
              <a:ext cx="274320" cy="274320"/>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96" name="Rectangle 95">
              <a:extLst>
                <a:ext uri="{FF2B5EF4-FFF2-40B4-BE49-F238E27FC236}">
                  <a16:creationId xmlns:a16="http://schemas.microsoft.com/office/drawing/2014/main" id="{A1792EB3-3421-4CF5-8263-875DBE469799}"/>
                </a:ext>
              </a:extLst>
            </p:cNvPr>
            <p:cNvSpPr/>
            <p:nvPr/>
          </p:nvSpPr>
          <p:spPr bwMode="auto">
            <a:xfrm>
              <a:off x="2121855" y="2448876"/>
              <a:ext cx="91440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locations</a:t>
              </a:r>
            </a:p>
          </p:txBody>
        </p:sp>
        <p:sp>
          <p:nvSpPr>
            <p:cNvPr id="97" name="Rectangle 96">
              <a:extLst>
                <a:ext uri="{FF2B5EF4-FFF2-40B4-BE49-F238E27FC236}">
                  <a16:creationId xmlns:a16="http://schemas.microsoft.com/office/drawing/2014/main" id="{E679FBD7-E13B-4CBD-86C1-C2055053E41D}"/>
                </a:ext>
              </a:extLst>
            </p:cNvPr>
            <p:cNvSpPr/>
            <p:nvPr/>
          </p:nvSpPr>
          <p:spPr bwMode="auto">
            <a:xfrm>
              <a:off x="4161368" y="2448876"/>
              <a:ext cx="118872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headquarter</a:t>
              </a:r>
            </a:p>
          </p:txBody>
        </p:sp>
        <p:sp>
          <p:nvSpPr>
            <p:cNvPr id="98" name="Rectangle 97">
              <a:extLst>
                <a:ext uri="{FF2B5EF4-FFF2-40B4-BE49-F238E27FC236}">
                  <a16:creationId xmlns:a16="http://schemas.microsoft.com/office/drawing/2014/main" id="{FF73D807-83B3-4DBE-923E-941E02D65737}"/>
                </a:ext>
              </a:extLst>
            </p:cNvPr>
            <p:cNvSpPr/>
            <p:nvPr/>
          </p:nvSpPr>
          <p:spPr bwMode="auto">
            <a:xfrm>
              <a:off x="6419535" y="2448876"/>
              <a:ext cx="8229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exports</a:t>
              </a:r>
            </a:p>
          </p:txBody>
        </p:sp>
        <p:sp>
          <p:nvSpPr>
            <p:cNvPr id="99" name="Rectangle 98">
              <a:extLst>
                <a:ext uri="{FF2B5EF4-FFF2-40B4-BE49-F238E27FC236}">
                  <a16:creationId xmlns:a16="http://schemas.microsoft.com/office/drawing/2014/main" id="{C1C8FCFF-7C33-4360-8746-353626BAA78D}"/>
                </a:ext>
              </a:extLst>
            </p:cNvPr>
            <p:cNvSpPr/>
            <p:nvPr/>
          </p:nvSpPr>
          <p:spPr bwMode="auto">
            <a:xfrm>
              <a:off x="2002550" y="2949453"/>
              <a:ext cx="3657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0</a:t>
              </a:r>
            </a:p>
          </p:txBody>
        </p:sp>
        <p:sp>
          <p:nvSpPr>
            <p:cNvPr id="100" name="Rectangle 99">
              <a:extLst>
                <a:ext uri="{FF2B5EF4-FFF2-40B4-BE49-F238E27FC236}">
                  <a16:creationId xmlns:a16="http://schemas.microsoft.com/office/drawing/2014/main" id="{12CC4581-C550-46DF-BCE5-5DAF26CBC804}"/>
                </a:ext>
              </a:extLst>
            </p:cNvPr>
            <p:cNvSpPr/>
            <p:nvPr/>
          </p:nvSpPr>
          <p:spPr bwMode="auto">
            <a:xfrm>
              <a:off x="530845" y="3540984"/>
              <a:ext cx="8229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country</a:t>
              </a:r>
            </a:p>
          </p:txBody>
        </p:sp>
        <p:sp>
          <p:nvSpPr>
            <p:cNvPr id="101" name="Rectangle 100">
              <a:extLst>
                <a:ext uri="{FF2B5EF4-FFF2-40B4-BE49-F238E27FC236}">
                  <a16:creationId xmlns:a16="http://schemas.microsoft.com/office/drawing/2014/main" id="{3B808906-4EEE-42D2-AF09-05DC06A191D6}"/>
                </a:ext>
              </a:extLst>
            </p:cNvPr>
            <p:cNvSpPr/>
            <p:nvPr/>
          </p:nvSpPr>
          <p:spPr bwMode="auto">
            <a:xfrm>
              <a:off x="1720365" y="3540984"/>
              <a:ext cx="45720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city</a:t>
              </a:r>
            </a:p>
          </p:txBody>
        </p:sp>
        <p:sp>
          <p:nvSpPr>
            <p:cNvPr id="102" name="Rectangle 101">
              <a:extLst>
                <a:ext uri="{FF2B5EF4-FFF2-40B4-BE49-F238E27FC236}">
                  <a16:creationId xmlns:a16="http://schemas.microsoft.com/office/drawing/2014/main" id="{67D91F43-8FF7-42F8-884C-A28A48044C06}"/>
                </a:ext>
              </a:extLst>
            </p:cNvPr>
            <p:cNvSpPr/>
            <p:nvPr/>
          </p:nvSpPr>
          <p:spPr bwMode="auto">
            <a:xfrm>
              <a:off x="485578" y="4522197"/>
              <a:ext cx="91440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Germany</a:t>
              </a:r>
            </a:p>
          </p:txBody>
        </p:sp>
        <p:sp>
          <p:nvSpPr>
            <p:cNvPr id="103" name="Rectangle 102">
              <a:extLst>
                <a:ext uri="{FF2B5EF4-FFF2-40B4-BE49-F238E27FC236}">
                  <a16:creationId xmlns:a16="http://schemas.microsoft.com/office/drawing/2014/main" id="{29345323-B74E-4645-8F21-2DE799D34338}"/>
                </a:ext>
              </a:extLst>
            </p:cNvPr>
            <p:cNvSpPr/>
            <p:nvPr/>
          </p:nvSpPr>
          <p:spPr bwMode="auto">
            <a:xfrm>
              <a:off x="1344801" y="4106774"/>
              <a:ext cx="64008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Berlin</a:t>
              </a:r>
            </a:p>
          </p:txBody>
        </p:sp>
        <p:sp>
          <p:nvSpPr>
            <p:cNvPr id="104" name="Rectangle 103">
              <a:extLst>
                <a:ext uri="{FF2B5EF4-FFF2-40B4-BE49-F238E27FC236}">
                  <a16:creationId xmlns:a16="http://schemas.microsoft.com/office/drawing/2014/main" id="{C660FE1F-EDF4-479E-873E-7F1C67DC23BB}"/>
                </a:ext>
              </a:extLst>
            </p:cNvPr>
            <p:cNvSpPr/>
            <p:nvPr/>
          </p:nvSpPr>
          <p:spPr bwMode="auto">
            <a:xfrm>
              <a:off x="2542218" y="3540984"/>
              <a:ext cx="8229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revenue</a:t>
              </a:r>
            </a:p>
          </p:txBody>
        </p:sp>
        <p:sp>
          <p:nvSpPr>
            <p:cNvPr id="105" name="Rectangle 104">
              <a:extLst>
                <a:ext uri="{FF2B5EF4-FFF2-40B4-BE49-F238E27FC236}">
                  <a16:creationId xmlns:a16="http://schemas.microsoft.com/office/drawing/2014/main" id="{68F04D02-92F5-4422-B9A8-68663ECC3252}"/>
                </a:ext>
              </a:extLst>
            </p:cNvPr>
            <p:cNvSpPr/>
            <p:nvPr/>
          </p:nvSpPr>
          <p:spPr bwMode="auto">
            <a:xfrm>
              <a:off x="2679379" y="4815052"/>
              <a:ext cx="54864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200</a:t>
              </a:r>
            </a:p>
          </p:txBody>
        </p:sp>
        <p:sp>
          <p:nvSpPr>
            <p:cNvPr id="106" name="Rectangle 105">
              <a:extLst>
                <a:ext uri="{FF2B5EF4-FFF2-40B4-BE49-F238E27FC236}">
                  <a16:creationId xmlns:a16="http://schemas.microsoft.com/office/drawing/2014/main" id="{8C089008-B1CB-4382-9689-BE89D5AF9A98}"/>
                </a:ext>
              </a:extLst>
            </p:cNvPr>
            <p:cNvSpPr/>
            <p:nvPr/>
          </p:nvSpPr>
          <p:spPr bwMode="auto">
            <a:xfrm>
              <a:off x="6228510" y="2949453"/>
              <a:ext cx="3657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0</a:t>
              </a:r>
            </a:p>
          </p:txBody>
        </p:sp>
        <p:sp>
          <p:nvSpPr>
            <p:cNvPr id="107" name="Rectangle 106">
              <a:extLst>
                <a:ext uri="{FF2B5EF4-FFF2-40B4-BE49-F238E27FC236}">
                  <a16:creationId xmlns:a16="http://schemas.microsoft.com/office/drawing/2014/main" id="{B655708F-C99A-4B87-942D-CEAE5E7E3BBF}"/>
                </a:ext>
              </a:extLst>
            </p:cNvPr>
            <p:cNvSpPr/>
            <p:nvPr/>
          </p:nvSpPr>
          <p:spPr bwMode="auto">
            <a:xfrm>
              <a:off x="7088167" y="2949453"/>
              <a:ext cx="3657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1</a:t>
              </a:r>
            </a:p>
          </p:txBody>
        </p:sp>
        <p:sp>
          <p:nvSpPr>
            <p:cNvPr id="108" name="Rectangle 107">
              <a:extLst>
                <a:ext uri="{FF2B5EF4-FFF2-40B4-BE49-F238E27FC236}">
                  <a16:creationId xmlns:a16="http://schemas.microsoft.com/office/drawing/2014/main" id="{8CCEDF40-DC8B-450F-83CB-55E6C7D4B0B5}"/>
                </a:ext>
              </a:extLst>
            </p:cNvPr>
            <p:cNvSpPr/>
            <p:nvPr/>
          </p:nvSpPr>
          <p:spPr bwMode="auto">
            <a:xfrm>
              <a:off x="8045889" y="3540984"/>
              <a:ext cx="45720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city</a:t>
              </a:r>
            </a:p>
          </p:txBody>
        </p:sp>
        <p:sp>
          <p:nvSpPr>
            <p:cNvPr id="109" name="Rectangle 108">
              <a:extLst>
                <a:ext uri="{FF2B5EF4-FFF2-40B4-BE49-F238E27FC236}">
                  <a16:creationId xmlns:a16="http://schemas.microsoft.com/office/drawing/2014/main" id="{6DB6E000-26A6-4D61-9BFA-498AC60E42F3}"/>
                </a:ext>
              </a:extLst>
            </p:cNvPr>
            <p:cNvSpPr/>
            <p:nvPr/>
          </p:nvSpPr>
          <p:spPr bwMode="auto">
            <a:xfrm>
              <a:off x="7907160" y="4815052"/>
              <a:ext cx="73152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Athens</a:t>
              </a:r>
            </a:p>
          </p:txBody>
        </p:sp>
        <p:sp>
          <p:nvSpPr>
            <p:cNvPr id="110" name="Rectangle 109">
              <a:extLst>
                <a:ext uri="{FF2B5EF4-FFF2-40B4-BE49-F238E27FC236}">
                  <a16:creationId xmlns:a16="http://schemas.microsoft.com/office/drawing/2014/main" id="{F67531E6-CCE4-4349-BF44-415172A0FA2B}"/>
                </a:ext>
              </a:extLst>
            </p:cNvPr>
            <p:cNvSpPr/>
            <p:nvPr/>
          </p:nvSpPr>
          <p:spPr bwMode="auto">
            <a:xfrm>
              <a:off x="6182790" y="3540984"/>
              <a:ext cx="45720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city</a:t>
              </a:r>
            </a:p>
          </p:txBody>
        </p:sp>
        <p:sp>
          <p:nvSpPr>
            <p:cNvPr id="111" name="Rectangle 110">
              <a:extLst>
                <a:ext uri="{FF2B5EF4-FFF2-40B4-BE49-F238E27FC236}">
                  <a16:creationId xmlns:a16="http://schemas.microsoft.com/office/drawing/2014/main" id="{C0D16AAA-3269-416A-B039-343D3383C7AB}"/>
                </a:ext>
              </a:extLst>
            </p:cNvPr>
            <p:cNvSpPr/>
            <p:nvPr/>
          </p:nvSpPr>
          <p:spPr bwMode="auto">
            <a:xfrm>
              <a:off x="6091350" y="4815052"/>
              <a:ext cx="64008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Berlin</a:t>
              </a:r>
            </a:p>
          </p:txBody>
        </p:sp>
        <p:sp>
          <p:nvSpPr>
            <p:cNvPr id="112" name="Rectangle 111">
              <a:extLst>
                <a:ext uri="{FF2B5EF4-FFF2-40B4-BE49-F238E27FC236}">
                  <a16:creationId xmlns:a16="http://schemas.microsoft.com/office/drawing/2014/main" id="{7F07DCCD-4FAF-4F2B-83E9-93D32C414146}"/>
                </a:ext>
              </a:extLst>
            </p:cNvPr>
            <p:cNvSpPr/>
            <p:nvPr/>
          </p:nvSpPr>
          <p:spPr bwMode="auto">
            <a:xfrm>
              <a:off x="4904569" y="2949453"/>
              <a:ext cx="8229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Italy</a:t>
              </a:r>
            </a:p>
          </p:txBody>
        </p:sp>
        <p:sp>
          <p:nvSpPr>
            <p:cNvPr id="113" name="Rectangle 112">
              <a:extLst>
                <a:ext uri="{FF2B5EF4-FFF2-40B4-BE49-F238E27FC236}">
                  <a16:creationId xmlns:a16="http://schemas.microsoft.com/office/drawing/2014/main" id="{6971CD2C-B89B-45C7-B3EC-83783F8D5797}"/>
                </a:ext>
              </a:extLst>
            </p:cNvPr>
            <p:cNvSpPr/>
            <p:nvPr/>
          </p:nvSpPr>
          <p:spPr bwMode="auto">
            <a:xfrm>
              <a:off x="6859567" y="3540984"/>
              <a:ext cx="8229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dealers</a:t>
              </a:r>
            </a:p>
          </p:txBody>
        </p:sp>
        <p:sp>
          <p:nvSpPr>
            <p:cNvPr id="114" name="Rectangle 113">
              <a:extLst>
                <a:ext uri="{FF2B5EF4-FFF2-40B4-BE49-F238E27FC236}">
                  <a16:creationId xmlns:a16="http://schemas.microsoft.com/office/drawing/2014/main" id="{55C5B2FA-F2D9-4E46-9A67-BD2A425AD9E5}"/>
                </a:ext>
              </a:extLst>
            </p:cNvPr>
            <p:cNvSpPr/>
            <p:nvPr/>
          </p:nvSpPr>
          <p:spPr bwMode="auto">
            <a:xfrm>
              <a:off x="7088167" y="4815052"/>
              <a:ext cx="3657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0</a:t>
              </a:r>
            </a:p>
          </p:txBody>
        </p:sp>
        <p:sp>
          <p:nvSpPr>
            <p:cNvPr id="115" name="Rectangle 114">
              <a:extLst>
                <a:ext uri="{FF2B5EF4-FFF2-40B4-BE49-F238E27FC236}">
                  <a16:creationId xmlns:a16="http://schemas.microsoft.com/office/drawing/2014/main" id="{D3E8FBF6-661D-4FF2-8EE2-2E080D3BBA9E}"/>
                </a:ext>
              </a:extLst>
            </p:cNvPr>
            <p:cNvSpPr/>
            <p:nvPr/>
          </p:nvSpPr>
          <p:spPr bwMode="auto">
            <a:xfrm>
              <a:off x="6951007" y="5405134"/>
              <a:ext cx="64008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name</a:t>
              </a:r>
            </a:p>
          </p:txBody>
        </p:sp>
        <p:sp>
          <p:nvSpPr>
            <p:cNvPr id="116" name="Rectangle 115">
              <a:extLst>
                <a:ext uri="{FF2B5EF4-FFF2-40B4-BE49-F238E27FC236}">
                  <a16:creationId xmlns:a16="http://schemas.microsoft.com/office/drawing/2014/main" id="{C5BD9FF3-59EF-42EB-9215-720A0BC10973}"/>
                </a:ext>
              </a:extLst>
            </p:cNvPr>
            <p:cNvSpPr/>
            <p:nvPr/>
          </p:nvSpPr>
          <p:spPr bwMode="auto">
            <a:xfrm>
              <a:off x="6951007" y="5897182"/>
              <a:ext cx="64008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Hans</a:t>
              </a:r>
            </a:p>
          </p:txBody>
        </p:sp>
        <p:sp>
          <p:nvSpPr>
            <p:cNvPr id="117" name="Rectangle 116">
              <a:extLst>
                <a:ext uri="{FF2B5EF4-FFF2-40B4-BE49-F238E27FC236}">
                  <a16:creationId xmlns:a16="http://schemas.microsoft.com/office/drawing/2014/main" id="{BA00C19B-36C7-4FF4-A541-44DD3497B7C1}"/>
                </a:ext>
              </a:extLst>
            </p:cNvPr>
            <p:cNvSpPr/>
            <p:nvPr/>
          </p:nvSpPr>
          <p:spPr bwMode="auto">
            <a:xfrm>
              <a:off x="1808527" y="4815052"/>
              <a:ext cx="64008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Bonn</a:t>
              </a:r>
            </a:p>
          </p:txBody>
        </p:sp>
        <p:sp>
          <p:nvSpPr>
            <p:cNvPr id="118" name="Rectangle 117">
              <a:extLst>
                <a:ext uri="{FF2B5EF4-FFF2-40B4-BE49-F238E27FC236}">
                  <a16:creationId xmlns:a16="http://schemas.microsoft.com/office/drawing/2014/main" id="{D26CE8D8-43CE-4406-B68F-249C6E84C942}"/>
                </a:ext>
              </a:extLst>
            </p:cNvPr>
            <p:cNvSpPr/>
            <p:nvPr/>
          </p:nvSpPr>
          <p:spPr bwMode="auto">
            <a:xfrm>
              <a:off x="2751269" y="2949453"/>
              <a:ext cx="3657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1</a:t>
              </a:r>
            </a:p>
          </p:txBody>
        </p:sp>
        <p:sp>
          <p:nvSpPr>
            <p:cNvPr id="119" name="Rectangle 118">
              <a:extLst>
                <a:ext uri="{FF2B5EF4-FFF2-40B4-BE49-F238E27FC236}">
                  <a16:creationId xmlns:a16="http://schemas.microsoft.com/office/drawing/2014/main" id="{DC5E8237-9641-4C8F-965D-25BA8D6248C9}"/>
                </a:ext>
              </a:extLst>
            </p:cNvPr>
            <p:cNvSpPr/>
            <p:nvPr/>
          </p:nvSpPr>
          <p:spPr bwMode="auto">
            <a:xfrm>
              <a:off x="3719125" y="3540984"/>
              <a:ext cx="8229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country</a:t>
              </a:r>
            </a:p>
          </p:txBody>
        </p:sp>
        <p:sp>
          <p:nvSpPr>
            <p:cNvPr id="120" name="Rectangle 119">
              <a:extLst>
                <a:ext uri="{FF2B5EF4-FFF2-40B4-BE49-F238E27FC236}">
                  <a16:creationId xmlns:a16="http://schemas.microsoft.com/office/drawing/2014/main" id="{81B2EA5F-11C9-4D98-B957-6FB9891163E6}"/>
                </a:ext>
              </a:extLst>
            </p:cNvPr>
            <p:cNvSpPr/>
            <p:nvPr/>
          </p:nvSpPr>
          <p:spPr bwMode="auto">
            <a:xfrm>
              <a:off x="4904569" y="3540984"/>
              <a:ext cx="45720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city</a:t>
              </a:r>
            </a:p>
          </p:txBody>
        </p:sp>
        <p:sp>
          <p:nvSpPr>
            <p:cNvPr id="121" name="Rectangle 120">
              <a:extLst>
                <a:ext uri="{FF2B5EF4-FFF2-40B4-BE49-F238E27FC236}">
                  <a16:creationId xmlns:a16="http://schemas.microsoft.com/office/drawing/2014/main" id="{75CDD8A1-702C-4D29-8639-2F9440E8B6D2}"/>
                </a:ext>
              </a:extLst>
            </p:cNvPr>
            <p:cNvSpPr/>
            <p:nvPr/>
          </p:nvSpPr>
          <p:spPr bwMode="auto">
            <a:xfrm>
              <a:off x="3329397" y="4106774"/>
              <a:ext cx="73152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France</a:t>
              </a:r>
            </a:p>
          </p:txBody>
        </p:sp>
        <p:sp>
          <p:nvSpPr>
            <p:cNvPr id="122" name="Rectangle 121">
              <a:extLst>
                <a:ext uri="{FF2B5EF4-FFF2-40B4-BE49-F238E27FC236}">
                  <a16:creationId xmlns:a16="http://schemas.microsoft.com/office/drawing/2014/main" id="{133DF133-DC6B-4064-8FA9-C9808E508ECC}"/>
                </a:ext>
              </a:extLst>
            </p:cNvPr>
            <p:cNvSpPr/>
            <p:nvPr/>
          </p:nvSpPr>
          <p:spPr bwMode="auto">
            <a:xfrm>
              <a:off x="4263310" y="4106774"/>
              <a:ext cx="54864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Paris</a:t>
              </a:r>
            </a:p>
          </p:txBody>
        </p:sp>
        <p:sp>
          <p:nvSpPr>
            <p:cNvPr id="123" name="Rectangle 122">
              <a:extLst>
                <a:ext uri="{FF2B5EF4-FFF2-40B4-BE49-F238E27FC236}">
                  <a16:creationId xmlns:a16="http://schemas.microsoft.com/office/drawing/2014/main" id="{E73033FD-B1AD-4167-94B2-39DD5026FC11}"/>
                </a:ext>
              </a:extLst>
            </p:cNvPr>
            <p:cNvSpPr/>
            <p:nvPr/>
          </p:nvSpPr>
          <p:spPr bwMode="auto">
            <a:xfrm>
              <a:off x="3787597" y="2949453"/>
              <a:ext cx="8229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Belgium</a:t>
              </a:r>
            </a:p>
          </p:txBody>
        </p:sp>
        <p:sp>
          <p:nvSpPr>
            <p:cNvPr id="124" name="Rectangle 123">
              <a:extLst>
                <a:ext uri="{FF2B5EF4-FFF2-40B4-BE49-F238E27FC236}">
                  <a16:creationId xmlns:a16="http://schemas.microsoft.com/office/drawing/2014/main" id="{B50F02B2-DBB2-424B-B1DE-E799AC2AE0ED}"/>
                </a:ext>
              </a:extLst>
            </p:cNvPr>
            <p:cNvSpPr/>
            <p:nvPr/>
          </p:nvSpPr>
          <p:spPr bwMode="auto">
            <a:xfrm>
              <a:off x="5131273" y="4106774"/>
              <a:ext cx="8229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Moscow</a:t>
              </a:r>
            </a:p>
          </p:txBody>
        </p:sp>
        <p:sp>
          <p:nvSpPr>
            <p:cNvPr id="125" name="TextBox 124">
              <a:extLst>
                <a:ext uri="{FF2B5EF4-FFF2-40B4-BE49-F238E27FC236}">
                  <a16:creationId xmlns:a16="http://schemas.microsoft.com/office/drawing/2014/main" id="{E372C1B8-6938-4940-8755-8E8E2C27258C}"/>
                </a:ext>
              </a:extLst>
            </p:cNvPr>
            <p:cNvSpPr txBox="1"/>
            <p:nvPr/>
          </p:nvSpPr>
          <p:spPr>
            <a:xfrm>
              <a:off x="4252807" y="1854798"/>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26" name="TextBox 125">
              <a:extLst>
                <a:ext uri="{FF2B5EF4-FFF2-40B4-BE49-F238E27FC236}">
                  <a16:creationId xmlns:a16="http://schemas.microsoft.com/office/drawing/2014/main" id="{9E3831CF-019B-4BAF-A271-4745121F5AD7}"/>
                </a:ext>
              </a:extLst>
            </p:cNvPr>
            <p:cNvSpPr txBox="1"/>
            <p:nvPr/>
          </p:nvSpPr>
          <p:spPr>
            <a:xfrm>
              <a:off x="1762339" y="2448876"/>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27" name="TextBox 126">
              <a:extLst>
                <a:ext uri="{FF2B5EF4-FFF2-40B4-BE49-F238E27FC236}">
                  <a16:creationId xmlns:a16="http://schemas.microsoft.com/office/drawing/2014/main" id="{D72A107D-6D5F-45A8-AB24-E316483346D7}"/>
                </a:ext>
              </a:extLst>
            </p:cNvPr>
            <p:cNvSpPr txBox="1"/>
            <p:nvPr/>
          </p:nvSpPr>
          <p:spPr>
            <a:xfrm>
              <a:off x="3798673" y="2448876"/>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28" name="TextBox 127">
              <a:extLst>
                <a:ext uri="{FF2B5EF4-FFF2-40B4-BE49-F238E27FC236}">
                  <a16:creationId xmlns:a16="http://schemas.microsoft.com/office/drawing/2014/main" id="{CFED6688-540F-428A-B61C-F1B1EDFAC207}"/>
                </a:ext>
              </a:extLst>
            </p:cNvPr>
            <p:cNvSpPr txBox="1"/>
            <p:nvPr/>
          </p:nvSpPr>
          <p:spPr>
            <a:xfrm>
              <a:off x="6048695" y="2448876"/>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29" name="TextBox 128">
              <a:extLst>
                <a:ext uri="{FF2B5EF4-FFF2-40B4-BE49-F238E27FC236}">
                  <a16:creationId xmlns:a16="http://schemas.microsoft.com/office/drawing/2014/main" id="{0F1B797D-7A5D-4335-B49C-E8E857A4D30A}"/>
                </a:ext>
              </a:extLst>
            </p:cNvPr>
            <p:cNvSpPr txBox="1"/>
            <p:nvPr/>
          </p:nvSpPr>
          <p:spPr>
            <a:xfrm>
              <a:off x="1636790" y="2949453"/>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30" name="TextBox 129">
              <a:extLst>
                <a:ext uri="{FF2B5EF4-FFF2-40B4-BE49-F238E27FC236}">
                  <a16:creationId xmlns:a16="http://schemas.microsoft.com/office/drawing/2014/main" id="{2478404C-2D90-47EE-B4EE-C8808B518B48}"/>
                </a:ext>
              </a:extLst>
            </p:cNvPr>
            <p:cNvSpPr txBox="1"/>
            <p:nvPr/>
          </p:nvSpPr>
          <p:spPr>
            <a:xfrm>
              <a:off x="162668" y="3540984"/>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31" name="TextBox 130">
              <a:extLst>
                <a:ext uri="{FF2B5EF4-FFF2-40B4-BE49-F238E27FC236}">
                  <a16:creationId xmlns:a16="http://schemas.microsoft.com/office/drawing/2014/main" id="{7D4A91AD-F7F6-48F1-BF67-77B8D6A573A0}"/>
                </a:ext>
              </a:extLst>
            </p:cNvPr>
            <p:cNvSpPr txBox="1"/>
            <p:nvPr/>
          </p:nvSpPr>
          <p:spPr>
            <a:xfrm>
              <a:off x="1358100" y="3540984"/>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33" name="TextBox 132">
              <a:extLst>
                <a:ext uri="{FF2B5EF4-FFF2-40B4-BE49-F238E27FC236}">
                  <a16:creationId xmlns:a16="http://schemas.microsoft.com/office/drawing/2014/main" id="{2E962FA2-78EC-44C5-B05A-D9F7C726DEE2}"/>
                </a:ext>
              </a:extLst>
            </p:cNvPr>
            <p:cNvSpPr txBox="1"/>
            <p:nvPr/>
          </p:nvSpPr>
          <p:spPr>
            <a:xfrm>
              <a:off x="2175769" y="3540984"/>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34" name="TextBox 133">
              <a:extLst>
                <a:ext uri="{FF2B5EF4-FFF2-40B4-BE49-F238E27FC236}">
                  <a16:creationId xmlns:a16="http://schemas.microsoft.com/office/drawing/2014/main" id="{99A27879-6A28-495C-B559-1C2AE00FACB4}"/>
                </a:ext>
              </a:extLst>
            </p:cNvPr>
            <p:cNvSpPr txBox="1"/>
            <p:nvPr/>
          </p:nvSpPr>
          <p:spPr>
            <a:xfrm>
              <a:off x="116144" y="4520323"/>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35" name="TextBox 134">
              <a:extLst>
                <a:ext uri="{FF2B5EF4-FFF2-40B4-BE49-F238E27FC236}">
                  <a16:creationId xmlns:a16="http://schemas.microsoft.com/office/drawing/2014/main" id="{C6841069-1E9A-41B1-B2E5-FFF02D84A576}"/>
                </a:ext>
              </a:extLst>
            </p:cNvPr>
            <p:cNvSpPr txBox="1"/>
            <p:nvPr/>
          </p:nvSpPr>
          <p:spPr>
            <a:xfrm>
              <a:off x="1160156" y="4106774"/>
              <a:ext cx="18288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a:t>
              </a:r>
            </a:p>
          </p:txBody>
        </p:sp>
        <p:sp>
          <p:nvSpPr>
            <p:cNvPr id="136" name="TextBox 135">
              <a:extLst>
                <a:ext uri="{FF2B5EF4-FFF2-40B4-BE49-F238E27FC236}">
                  <a16:creationId xmlns:a16="http://schemas.microsoft.com/office/drawing/2014/main" id="{EBCCC0C3-5330-44A7-8E73-82B1A55105F6}"/>
                </a:ext>
              </a:extLst>
            </p:cNvPr>
            <p:cNvSpPr txBox="1"/>
            <p:nvPr/>
          </p:nvSpPr>
          <p:spPr>
            <a:xfrm>
              <a:off x="1574079" y="4815052"/>
              <a:ext cx="22860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{2}</a:t>
              </a:r>
            </a:p>
          </p:txBody>
        </p:sp>
        <p:sp>
          <p:nvSpPr>
            <p:cNvPr id="138" name="TextBox 137">
              <a:extLst>
                <a:ext uri="{FF2B5EF4-FFF2-40B4-BE49-F238E27FC236}">
                  <a16:creationId xmlns:a16="http://schemas.microsoft.com/office/drawing/2014/main" id="{550B1206-71DB-4C16-A5AE-D09310DE11C7}"/>
                </a:ext>
              </a:extLst>
            </p:cNvPr>
            <p:cNvSpPr txBox="1"/>
            <p:nvPr/>
          </p:nvSpPr>
          <p:spPr>
            <a:xfrm>
              <a:off x="2451613" y="4815052"/>
              <a:ext cx="22860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{2}</a:t>
              </a:r>
            </a:p>
          </p:txBody>
        </p:sp>
        <p:sp>
          <p:nvSpPr>
            <p:cNvPr id="139" name="TextBox 138">
              <a:extLst>
                <a:ext uri="{FF2B5EF4-FFF2-40B4-BE49-F238E27FC236}">
                  <a16:creationId xmlns:a16="http://schemas.microsoft.com/office/drawing/2014/main" id="{AA1D7BB8-D7E5-40D3-A5B0-F5E7A72530E9}"/>
                </a:ext>
              </a:extLst>
            </p:cNvPr>
            <p:cNvSpPr txBox="1"/>
            <p:nvPr/>
          </p:nvSpPr>
          <p:spPr>
            <a:xfrm>
              <a:off x="4677709" y="2949453"/>
              <a:ext cx="22860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{2}</a:t>
              </a:r>
            </a:p>
          </p:txBody>
        </p:sp>
        <p:sp>
          <p:nvSpPr>
            <p:cNvPr id="140" name="TextBox 139">
              <a:extLst>
                <a:ext uri="{FF2B5EF4-FFF2-40B4-BE49-F238E27FC236}">
                  <a16:creationId xmlns:a16="http://schemas.microsoft.com/office/drawing/2014/main" id="{C4BAC8B8-74B7-4FB0-A45D-C23967CF3822}"/>
                </a:ext>
              </a:extLst>
            </p:cNvPr>
            <p:cNvSpPr txBox="1"/>
            <p:nvPr/>
          </p:nvSpPr>
          <p:spPr>
            <a:xfrm>
              <a:off x="2569753" y="2949453"/>
              <a:ext cx="18288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a:t>
              </a:r>
            </a:p>
          </p:txBody>
        </p:sp>
        <p:sp>
          <p:nvSpPr>
            <p:cNvPr id="141" name="TextBox 140">
              <a:extLst>
                <a:ext uri="{FF2B5EF4-FFF2-40B4-BE49-F238E27FC236}">
                  <a16:creationId xmlns:a16="http://schemas.microsoft.com/office/drawing/2014/main" id="{38E1EC6B-0B8B-45E5-8D4A-5258769F78EB}"/>
                </a:ext>
              </a:extLst>
            </p:cNvPr>
            <p:cNvSpPr txBox="1"/>
            <p:nvPr/>
          </p:nvSpPr>
          <p:spPr>
            <a:xfrm>
              <a:off x="3149892" y="4106774"/>
              <a:ext cx="18288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a:t>
              </a:r>
            </a:p>
          </p:txBody>
        </p:sp>
        <p:sp>
          <p:nvSpPr>
            <p:cNvPr id="143" name="TextBox 142">
              <a:extLst>
                <a:ext uri="{FF2B5EF4-FFF2-40B4-BE49-F238E27FC236}">
                  <a16:creationId xmlns:a16="http://schemas.microsoft.com/office/drawing/2014/main" id="{547B12F8-51F8-453E-B3C4-E395565F5D06}"/>
                </a:ext>
              </a:extLst>
            </p:cNvPr>
            <p:cNvSpPr txBox="1"/>
            <p:nvPr/>
          </p:nvSpPr>
          <p:spPr>
            <a:xfrm>
              <a:off x="4075087" y="4106774"/>
              <a:ext cx="18288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a:t>
              </a:r>
            </a:p>
          </p:txBody>
        </p:sp>
        <p:sp>
          <p:nvSpPr>
            <p:cNvPr id="144" name="TextBox 143">
              <a:extLst>
                <a:ext uri="{FF2B5EF4-FFF2-40B4-BE49-F238E27FC236}">
                  <a16:creationId xmlns:a16="http://schemas.microsoft.com/office/drawing/2014/main" id="{0E866343-FB2D-40CB-AA28-54353885648A}"/>
                </a:ext>
              </a:extLst>
            </p:cNvPr>
            <p:cNvSpPr txBox="1"/>
            <p:nvPr/>
          </p:nvSpPr>
          <p:spPr>
            <a:xfrm>
              <a:off x="3348553" y="3540984"/>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54" name="TextBox 153">
              <a:extLst>
                <a:ext uri="{FF2B5EF4-FFF2-40B4-BE49-F238E27FC236}">
                  <a16:creationId xmlns:a16="http://schemas.microsoft.com/office/drawing/2014/main" id="{558CD779-4912-4035-866E-5E9144842FC5}"/>
                </a:ext>
              </a:extLst>
            </p:cNvPr>
            <p:cNvSpPr txBox="1"/>
            <p:nvPr/>
          </p:nvSpPr>
          <p:spPr>
            <a:xfrm>
              <a:off x="4538809" y="3540984"/>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55" name="TextBox 154">
              <a:extLst>
                <a:ext uri="{FF2B5EF4-FFF2-40B4-BE49-F238E27FC236}">
                  <a16:creationId xmlns:a16="http://schemas.microsoft.com/office/drawing/2014/main" id="{A1C2606F-B079-4019-B2F9-F543899DF3A6}"/>
                </a:ext>
              </a:extLst>
            </p:cNvPr>
            <p:cNvSpPr txBox="1"/>
            <p:nvPr/>
          </p:nvSpPr>
          <p:spPr>
            <a:xfrm>
              <a:off x="3604716" y="2949453"/>
              <a:ext cx="18288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a:t>
              </a:r>
            </a:p>
          </p:txBody>
        </p:sp>
        <p:sp>
          <p:nvSpPr>
            <p:cNvPr id="156" name="TextBox 155">
              <a:extLst>
                <a:ext uri="{FF2B5EF4-FFF2-40B4-BE49-F238E27FC236}">
                  <a16:creationId xmlns:a16="http://schemas.microsoft.com/office/drawing/2014/main" id="{ED6B3B66-2B7D-4683-953C-4FC15ACC5A51}"/>
                </a:ext>
              </a:extLst>
            </p:cNvPr>
            <p:cNvSpPr txBox="1"/>
            <p:nvPr/>
          </p:nvSpPr>
          <p:spPr>
            <a:xfrm>
              <a:off x="5860141" y="2949453"/>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57" name="TextBox 156">
              <a:extLst>
                <a:ext uri="{FF2B5EF4-FFF2-40B4-BE49-F238E27FC236}">
                  <a16:creationId xmlns:a16="http://schemas.microsoft.com/office/drawing/2014/main" id="{D53952D2-DF79-4F6E-B3D4-E20FEB3E30DA}"/>
                </a:ext>
              </a:extLst>
            </p:cNvPr>
            <p:cNvSpPr txBox="1"/>
            <p:nvPr/>
          </p:nvSpPr>
          <p:spPr>
            <a:xfrm>
              <a:off x="6691693" y="2949453"/>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58" name="TextBox 157">
              <a:extLst>
                <a:ext uri="{FF2B5EF4-FFF2-40B4-BE49-F238E27FC236}">
                  <a16:creationId xmlns:a16="http://schemas.microsoft.com/office/drawing/2014/main" id="{B01C752F-21DB-48EC-9A54-9B9082CB87C3}"/>
                </a:ext>
              </a:extLst>
            </p:cNvPr>
            <p:cNvSpPr txBox="1"/>
            <p:nvPr/>
          </p:nvSpPr>
          <p:spPr>
            <a:xfrm>
              <a:off x="5816326" y="3540984"/>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59" name="TextBox 158">
              <a:extLst>
                <a:ext uri="{FF2B5EF4-FFF2-40B4-BE49-F238E27FC236}">
                  <a16:creationId xmlns:a16="http://schemas.microsoft.com/office/drawing/2014/main" id="{18418AC7-7EC3-4F39-B142-5567430601ED}"/>
                </a:ext>
              </a:extLst>
            </p:cNvPr>
            <p:cNvSpPr txBox="1"/>
            <p:nvPr/>
          </p:nvSpPr>
          <p:spPr>
            <a:xfrm>
              <a:off x="7676715" y="3540984"/>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60" name="TextBox 159">
              <a:extLst>
                <a:ext uri="{FF2B5EF4-FFF2-40B4-BE49-F238E27FC236}">
                  <a16:creationId xmlns:a16="http://schemas.microsoft.com/office/drawing/2014/main" id="{064D80D9-0ECB-4A34-9E03-6470F1E3AACF}"/>
                </a:ext>
              </a:extLst>
            </p:cNvPr>
            <p:cNvSpPr txBox="1"/>
            <p:nvPr/>
          </p:nvSpPr>
          <p:spPr>
            <a:xfrm>
              <a:off x="6630967" y="3540984"/>
              <a:ext cx="22860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{2}</a:t>
              </a:r>
            </a:p>
          </p:txBody>
        </p:sp>
        <p:sp>
          <p:nvSpPr>
            <p:cNvPr id="161" name="TextBox 160">
              <a:extLst>
                <a:ext uri="{FF2B5EF4-FFF2-40B4-BE49-F238E27FC236}">
                  <a16:creationId xmlns:a16="http://schemas.microsoft.com/office/drawing/2014/main" id="{D5FC2568-F475-49DF-9248-145A49E99003}"/>
                </a:ext>
              </a:extLst>
            </p:cNvPr>
            <p:cNvSpPr txBox="1"/>
            <p:nvPr/>
          </p:nvSpPr>
          <p:spPr>
            <a:xfrm>
              <a:off x="6859567" y="4815052"/>
              <a:ext cx="22860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{2}</a:t>
              </a:r>
            </a:p>
          </p:txBody>
        </p:sp>
        <p:sp>
          <p:nvSpPr>
            <p:cNvPr id="162" name="TextBox 161">
              <a:extLst>
                <a:ext uri="{FF2B5EF4-FFF2-40B4-BE49-F238E27FC236}">
                  <a16:creationId xmlns:a16="http://schemas.microsoft.com/office/drawing/2014/main" id="{ACAEA97E-DABE-43A6-A08E-3636D8F832E8}"/>
                </a:ext>
              </a:extLst>
            </p:cNvPr>
            <p:cNvSpPr txBox="1"/>
            <p:nvPr/>
          </p:nvSpPr>
          <p:spPr>
            <a:xfrm>
              <a:off x="6722303" y="5897182"/>
              <a:ext cx="22860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{2}</a:t>
              </a:r>
            </a:p>
          </p:txBody>
        </p:sp>
        <p:sp>
          <p:nvSpPr>
            <p:cNvPr id="163" name="TextBox 162">
              <a:extLst>
                <a:ext uri="{FF2B5EF4-FFF2-40B4-BE49-F238E27FC236}">
                  <a16:creationId xmlns:a16="http://schemas.microsoft.com/office/drawing/2014/main" id="{1D5F3054-27A9-4E7D-82E4-310857BC0650}"/>
                </a:ext>
              </a:extLst>
            </p:cNvPr>
            <p:cNvSpPr txBox="1"/>
            <p:nvPr/>
          </p:nvSpPr>
          <p:spPr>
            <a:xfrm>
              <a:off x="6722303" y="5405134"/>
              <a:ext cx="22860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{2}</a:t>
              </a:r>
            </a:p>
          </p:txBody>
        </p:sp>
        <p:sp>
          <p:nvSpPr>
            <p:cNvPr id="164" name="TextBox 163">
              <a:extLst>
                <a:ext uri="{FF2B5EF4-FFF2-40B4-BE49-F238E27FC236}">
                  <a16:creationId xmlns:a16="http://schemas.microsoft.com/office/drawing/2014/main" id="{9E5A5467-31F3-44F0-90B3-D6C4591D9D08}"/>
                </a:ext>
              </a:extLst>
            </p:cNvPr>
            <p:cNvSpPr txBox="1"/>
            <p:nvPr/>
          </p:nvSpPr>
          <p:spPr>
            <a:xfrm>
              <a:off x="4952349" y="4106774"/>
              <a:ext cx="18288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a:t>
              </a:r>
            </a:p>
          </p:txBody>
        </p:sp>
        <p:sp>
          <p:nvSpPr>
            <p:cNvPr id="165" name="TextBox 164">
              <a:extLst>
                <a:ext uri="{FF2B5EF4-FFF2-40B4-BE49-F238E27FC236}">
                  <a16:creationId xmlns:a16="http://schemas.microsoft.com/office/drawing/2014/main" id="{DE88B052-A332-45BC-9A6D-36111C684F9F}"/>
                </a:ext>
              </a:extLst>
            </p:cNvPr>
            <p:cNvSpPr txBox="1"/>
            <p:nvPr/>
          </p:nvSpPr>
          <p:spPr>
            <a:xfrm>
              <a:off x="5866317" y="4815052"/>
              <a:ext cx="22860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{2}</a:t>
              </a:r>
            </a:p>
          </p:txBody>
        </p:sp>
        <p:sp>
          <p:nvSpPr>
            <p:cNvPr id="166" name="TextBox 165">
              <a:extLst>
                <a:ext uri="{FF2B5EF4-FFF2-40B4-BE49-F238E27FC236}">
                  <a16:creationId xmlns:a16="http://schemas.microsoft.com/office/drawing/2014/main" id="{60FF1135-6CE7-4648-AEAA-E61BC4D61B8B}"/>
                </a:ext>
              </a:extLst>
            </p:cNvPr>
            <p:cNvSpPr txBox="1"/>
            <p:nvPr/>
          </p:nvSpPr>
          <p:spPr>
            <a:xfrm>
              <a:off x="7672944" y="4815052"/>
              <a:ext cx="22860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{2}</a:t>
              </a:r>
            </a:p>
          </p:txBody>
        </p:sp>
        <p:cxnSp>
          <p:nvCxnSpPr>
            <p:cNvPr id="167" name="Connector: Elbow 166">
              <a:extLst>
                <a:ext uri="{FF2B5EF4-FFF2-40B4-BE49-F238E27FC236}">
                  <a16:creationId xmlns:a16="http://schemas.microsoft.com/office/drawing/2014/main" id="{11C20F63-28ED-48B5-A2F9-D6E98AE53187}"/>
                </a:ext>
              </a:extLst>
            </p:cNvPr>
            <p:cNvCxnSpPr>
              <a:stCxn id="95" idx="2"/>
              <a:endCxn id="98" idx="0"/>
            </p:cNvCxnSpPr>
            <p:nvPr/>
          </p:nvCxnSpPr>
          <p:spPr>
            <a:xfrm rot="16200000" flipH="1">
              <a:off x="5634766" y="1252626"/>
              <a:ext cx="317211" cy="2075288"/>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8" name="Connector: Elbow 167">
              <a:extLst>
                <a:ext uri="{FF2B5EF4-FFF2-40B4-BE49-F238E27FC236}">
                  <a16:creationId xmlns:a16="http://schemas.microsoft.com/office/drawing/2014/main" id="{1274FAAA-086C-4B35-A6CB-B88633B914DD}"/>
                </a:ext>
              </a:extLst>
            </p:cNvPr>
            <p:cNvCxnSpPr>
              <a:stCxn id="95" idx="2"/>
              <a:endCxn id="96" idx="0"/>
            </p:cNvCxnSpPr>
            <p:nvPr/>
          </p:nvCxnSpPr>
          <p:spPr>
            <a:xfrm rot="5400000">
              <a:off x="3508786" y="1201934"/>
              <a:ext cx="317211" cy="2176672"/>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1A30B129-32F2-437C-BA66-CC042ACD0843}"/>
                </a:ext>
              </a:extLst>
            </p:cNvPr>
            <p:cNvCxnSpPr>
              <a:stCxn id="95" idx="2"/>
              <a:endCxn id="97" idx="0"/>
            </p:cNvCxnSpPr>
            <p:nvPr/>
          </p:nvCxnSpPr>
          <p:spPr>
            <a:xfrm>
              <a:off x="4755727" y="2131665"/>
              <a:ext cx="1" cy="317211"/>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0" name="Connector: Elbow 169">
              <a:extLst>
                <a:ext uri="{FF2B5EF4-FFF2-40B4-BE49-F238E27FC236}">
                  <a16:creationId xmlns:a16="http://schemas.microsoft.com/office/drawing/2014/main" id="{39FDC6D6-C20F-415B-B769-E4B90A3DA7F4}"/>
                </a:ext>
              </a:extLst>
            </p:cNvPr>
            <p:cNvCxnSpPr>
              <a:stCxn id="96" idx="2"/>
              <a:endCxn id="99" idx="0"/>
            </p:cNvCxnSpPr>
            <p:nvPr/>
          </p:nvCxnSpPr>
          <p:spPr>
            <a:xfrm rot="5400000">
              <a:off x="2269115" y="2639512"/>
              <a:ext cx="226257" cy="393625"/>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1" name="Connector: Elbow 170">
              <a:extLst>
                <a:ext uri="{FF2B5EF4-FFF2-40B4-BE49-F238E27FC236}">
                  <a16:creationId xmlns:a16="http://schemas.microsoft.com/office/drawing/2014/main" id="{360D14B3-A5D9-4AE7-A54B-B92794F5D387}"/>
                </a:ext>
              </a:extLst>
            </p:cNvPr>
            <p:cNvCxnSpPr>
              <a:stCxn id="96" idx="2"/>
              <a:endCxn id="118" idx="0"/>
            </p:cNvCxnSpPr>
            <p:nvPr/>
          </p:nvCxnSpPr>
          <p:spPr>
            <a:xfrm rot="16200000" flipH="1">
              <a:off x="2643474" y="2658777"/>
              <a:ext cx="226257" cy="355094"/>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2" name="Connector: Elbow 171">
              <a:extLst>
                <a:ext uri="{FF2B5EF4-FFF2-40B4-BE49-F238E27FC236}">
                  <a16:creationId xmlns:a16="http://schemas.microsoft.com/office/drawing/2014/main" id="{5C5D524B-8EBF-471C-B6C4-522DAD2BE118}"/>
                </a:ext>
              </a:extLst>
            </p:cNvPr>
            <p:cNvCxnSpPr>
              <a:stCxn id="97" idx="2"/>
              <a:endCxn id="123" idx="0"/>
            </p:cNvCxnSpPr>
            <p:nvPr/>
          </p:nvCxnSpPr>
          <p:spPr>
            <a:xfrm rot="5400000">
              <a:off x="4364275" y="2557999"/>
              <a:ext cx="226257" cy="556651"/>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3" name="Connector: Elbow 172">
              <a:extLst>
                <a:ext uri="{FF2B5EF4-FFF2-40B4-BE49-F238E27FC236}">
                  <a16:creationId xmlns:a16="http://schemas.microsoft.com/office/drawing/2014/main" id="{5404DC53-7EFD-49F2-A8DD-CBA40897041C}"/>
                </a:ext>
              </a:extLst>
            </p:cNvPr>
            <p:cNvCxnSpPr>
              <a:stCxn id="97" idx="2"/>
              <a:endCxn id="112" idx="0"/>
            </p:cNvCxnSpPr>
            <p:nvPr/>
          </p:nvCxnSpPr>
          <p:spPr>
            <a:xfrm rot="16200000" flipH="1">
              <a:off x="4922760" y="2556163"/>
              <a:ext cx="226257" cy="560321"/>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4" name="Connector: Elbow 173">
              <a:extLst>
                <a:ext uri="{FF2B5EF4-FFF2-40B4-BE49-F238E27FC236}">
                  <a16:creationId xmlns:a16="http://schemas.microsoft.com/office/drawing/2014/main" id="{823CA00D-3CF7-4B9C-BCF6-1EA52D2BD4DD}"/>
                </a:ext>
              </a:extLst>
            </p:cNvPr>
            <p:cNvCxnSpPr>
              <a:stCxn id="98" idx="2"/>
              <a:endCxn id="106" idx="0"/>
            </p:cNvCxnSpPr>
            <p:nvPr/>
          </p:nvCxnSpPr>
          <p:spPr>
            <a:xfrm rot="5400000">
              <a:off x="6508075" y="2626512"/>
              <a:ext cx="226257" cy="419625"/>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5" name="Connector: Elbow 174">
              <a:extLst>
                <a:ext uri="{FF2B5EF4-FFF2-40B4-BE49-F238E27FC236}">
                  <a16:creationId xmlns:a16="http://schemas.microsoft.com/office/drawing/2014/main" id="{436FCEAB-DE46-4703-A187-C5D4D9AFF414}"/>
                </a:ext>
              </a:extLst>
            </p:cNvPr>
            <p:cNvCxnSpPr>
              <a:stCxn id="98" idx="2"/>
              <a:endCxn id="107" idx="0"/>
            </p:cNvCxnSpPr>
            <p:nvPr/>
          </p:nvCxnSpPr>
          <p:spPr>
            <a:xfrm rot="16200000" flipH="1">
              <a:off x="6937903" y="2616308"/>
              <a:ext cx="226257" cy="440032"/>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6" name="Connector: Elbow 175">
              <a:extLst>
                <a:ext uri="{FF2B5EF4-FFF2-40B4-BE49-F238E27FC236}">
                  <a16:creationId xmlns:a16="http://schemas.microsoft.com/office/drawing/2014/main" id="{AD660027-8A73-4B81-BB82-A888B13C7740}"/>
                </a:ext>
              </a:extLst>
            </p:cNvPr>
            <p:cNvCxnSpPr>
              <a:stCxn id="99" idx="2"/>
              <a:endCxn id="101" idx="0"/>
            </p:cNvCxnSpPr>
            <p:nvPr/>
          </p:nvCxnSpPr>
          <p:spPr>
            <a:xfrm rot="5400000">
              <a:off x="1908593" y="3264146"/>
              <a:ext cx="317211" cy="236465"/>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7" name="Connector: Elbow 176">
              <a:extLst>
                <a:ext uri="{FF2B5EF4-FFF2-40B4-BE49-F238E27FC236}">
                  <a16:creationId xmlns:a16="http://schemas.microsoft.com/office/drawing/2014/main" id="{5B1CB188-080C-4F01-8FB2-072469C3AEE5}"/>
                </a:ext>
              </a:extLst>
            </p:cNvPr>
            <p:cNvCxnSpPr>
              <a:stCxn id="99" idx="2"/>
              <a:endCxn id="100" idx="0"/>
            </p:cNvCxnSpPr>
            <p:nvPr/>
          </p:nvCxnSpPr>
          <p:spPr>
            <a:xfrm rot="5400000">
              <a:off x="1405273" y="2760826"/>
              <a:ext cx="317211" cy="1243105"/>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8" name="Connector: Elbow 177">
              <a:extLst>
                <a:ext uri="{FF2B5EF4-FFF2-40B4-BE49-F238E27FC236}">
                  <a16:creationId xmlns:a16="http://schemas.microsoft.com/office/drawing/2014/main" id="{6AA3BB6D-0156-430C-82A6-8A41B2235CCD}"/>
                </a:ext>
              </a:extLst>
            </p:cNvPr>
            <p:cNvCxnSpPr>
              <a:stCxn id="99" idx="2"/>
              <a:endCxn id="104" idx="0"/>
            </p:cNvCxnSpPr>
            <p:nvPr/>
          </p:nvCxnSpPr>
          <p:spPr>
            <a:xfrm rot="16200000" flipH="1">
              <a:off x="2410959" y="2998244"/>
              <a:ext cx="317211" cy="768268"/>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9" name="Connector: Elbow 178">
              <a:extLst>
                <a:ext uri="{FF2B5EF4-FFF2-40B4-BE49-F238E27FC236}">
                  <a16:creationId xmlns:a16="http://schemas.microsoft.com/office/drawing/2014/main" id="{0E7A1441-3586-467C-AC79-FE882E7CC204}"/>
                </a:ext>
              </a:extLst>
            </p:cNvPr>
            <p:cNvCxnSpPr>
              <a:stCxn id="118" idx="2"/>
              <a:endCxn id="119" idx="0"/>
            </p:cNvCxnSpPr>
            <p:nvPr/>
          </p:nvCxnSpPr>
          <p:spPr>
            <a:xfrm rot="16200000" flipH="1">
              <a:off x="3373772" y="2784150"/>
              <a:ext cx="317211" cy="1196456"/>
            </a:xfrm>
            <a:prstGeom prst="bentConnector3">
              <a:avLst>
                <a:gd name="adj1" fmla="val 30084"/>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1" name="Connector: Elbow 180">
              <a:extLst>
                <a:ext uri="{FF2B5EF4-FFF2-40B4-BE49-F238E27FC236}">
                  <a16:creationId xmlns:a16="http://schemas.microsoft.com/office/drawing/2014/main" id="{D857E8A2-434B-4761-97E1-DA0A1B979B26}"/>
                </a:ext>
              </a:extLst>
            </p:cNvPr>
            <p:cNvCxnSpPr>
              <a:stCxn id="118" idx="2"/>
              <a:endCxn id="120" idx="0"/>
            </p:cNvCxnSpPr>
            <p:nvPr/>
          </p:nvCxnSpPr>
          <p:spPr>
            <a:xfrm rot="16200000" flipH="1">
              <a:off x="3875054" y="2282868"/>
              <a:ext cx="317211" cy="2199020"/>
            </a:xfrm>
            <a:prstGeom prst="bentConnector3">
              <a:avLst>
                <a:gd name="adj1" fmla="val 30084"/>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2" name="Connector: Elbow 181">
              <a:extLst>
                <a:ext uri="{FF2B5EF4-FFF2-40B4-BE49-F238E27FC236}">
                  <a16:creationId xmlns:a16="http://schemas.microsoft.com/office/drawing/2014/main" id="{CACD7929-B327-4FE0-9C27-6276259784E3}"/>
                </a:ext>
              </a:extLst>
            </p:cNvPr>
            <p:cNvCxnSpPr>
              <a:stCxn id="106" idx="2"/>
              <a:endCxn id="113" idx="0"/>
            </p:cNvCxnSpPr>
            <p:nvPr/>
          </p:nvCxnSpPr>
          <p:spPr>
            <a:xfrm rot="16200000" flipH="1">
              <a:off x="6682613" y="2952549"/>
              <a:ext cx="317211" cy="859657"/>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4" name="Connector: Elbow 183">
              <a:extLst>
                <a:ext uri="{FF2B5EF4-FFF2-40B4-BE49-F238E27FC236}">
                  <a16:creationId xmlns:a16="http://schemas.microsoft.com/office/drawing/2014/main" id="{4B104C04-6274-4076-A45E-FE158BDE124E}"/>
                </a:ext>
              </a:extLst>
            </p:cNvPr>
            <p:cNvCxnSpPr>
              <a:stCxn id="107" idx="2"/>
              <a:endCxn id="108" idx="0"/>
            </p:cNvCxnSpPr>
            <p:nvPr/>
          </p:nvCxnSpPr>
          <p:spPr>
            <a:xfrm rot="16200000" flipH="1">
              <a:off x="7614163" y="2880657"/>
              <a:ext cx="317211" cy="1003442"/>
            </a:xfrm>
            <a:prstGeom prst="bentConnector3">
              <a:avLst>
                <a:gd name="adj1" fmla="val 27988"/>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C3C5B25D-29D7-4702-B724-A1CB0EF22532}"/>
                </a:ext>
              </a:extLst>
            </p:cNvPr>
            <p:cNvCxnSpPr>
              <a:stCxn id="106" idx="2"/>
              <a:endCxn id="110" idx="0"/>
            </p:cNvCxnSpPr>
            <p:nvPr/>
          </p:nvCxnSpPr>
          <p:spPr>
            <a:xfrm>
              <a:off x="6411390" y="3223773"/>
              <a:ext cx="0" cy="317211"/>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40039964-DB34-48EE-BC48-E07F23560282}"/>
                </a:ext>
              </a:extLst>
            </p:cNvPr>
            <p:cNvCxnSpPr>
              <a:stCxn id="110" idx="2"/>
              <a:endCxn id="111" idx="0"/>
            </p:cNvCxnSpPr>
            <p:nvPr/>
          </p:nvCxnSpPr>
          <p:spPr>
            <a:xfrm>
              <a:off x="6411390" y="3815304"/>
              <a:ext cx="0" cy="999748"/>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5A18E8D5-30A6-40CC-BE5A-CF3550EF429B}"/>
                </a:ext>
              </a:extLst>
            </p:cNvPr>
            <p:cNvCxnSpPr>
              <a:stCxn id="113" idx="2"/>
              <a:endCxn id="114" idx="0"/>
            </p:cNvCxnSpPr>
            <p:nvPr/>
          </p:nvCxnSpPr>
          <p:spPr>
            <a:xfrm>
              <a:off x="7271047" y="3815304"/>
              <a:ext cx="0" cy="999748"/>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06BB6E4A-FC7F-4347-9079-A65987D3FBBC}"/>
                </a:ext>
              </a:extLst>
            </p:cNvPr>
            <p:cNvCxnSpPr>
              <a:stCxn id="114" idx="2"/>
              <a:endCxn id="115" idx="0"/>
            </p:cNvCxnSpPr>
            <p:nvPr/>
          </p:nvCxnSpPr>
          <p:spPr>
            <a:xfrm>
              <a:off x="7271047" y="5089372"/>
              <a:ext cx="0" cy="315762"/>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D8B5C8FF-FD1A-4954-BD94-E8E6FA5CC54B}"/>
                </a:ext>
              </a:extLst>
            </p:cNvPr>
            <p:cNvCxnSpPr>
              <a:stCxn id="115" idx="2"/>
              <a:endCxn id="116" idx="0"/>
            </p:cNvCxnSpPr>
            <p:nvPr/>
          </p:nvCxnSpPr>
          <p:spPr>
            <a:xfrm>
              <a:off x="7271047" y="5679454"/>
              <a:ext cx="0" cy="217728"/>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9F53809B-EAEE-41F8-AC27-D0D9A516646E}"/>
                </a:ext>
              </a:extLst>
            </p:cNvPr>
            <p:cNvCxnSpPr>
              <a:stCxn id="108" idx="2"/>
              <a:endCxn id="109" idx="0"/>
            </p:cNvCxnSpPr>
            <p:nvPr/>
          </p:nvCxnSpPr>
          <p:spPr>
            <a:xfrm flipH="1">
              <a:off x="8272920" y="3815304"/>
              <a:ext cx="1569" cy="999748"/>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80D29E23-8BC0-4EE9-B1E7-2AFA54626ECD}"/>
                </a:ext>
              </a:extLst>
            </p:cNvPr>
            <p:cNvCxnSpPr>
              <a:cxnSpLocks/>
              <a:stCxn id="104" idx="2"/>
              <a:endCxn id="105" idx="0"/>
            </p:cNvCxnSpPr>
            <p:nvPr/>
          </p:nvCxnSpPr>
          <p:spPr>
            <a:xfrm>
              <a:off x="2953698" y="3815304"/>
              <a:ext cx="1" cy="999748"/>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82E3C23D-CDA1-405A-974D-33D698CD1EDB}"/>
                </a:ext>
              </a:extLst>
            </p:cNvPr>
            <p:cNvCxnSpPr>
              <a:cxnSpLocks/>
              <a:stCxn id="100" idx="2"/>
              <a:endCxn id="102" idx="0"/>
            </p:cNvCxnSpPr>
            <p:nvPr/>
          </p:nvCxnSpPr>
          <p:spPr>
            <a:xfrm>
              <a:off x="942325" y="3815304"/>
              <a:ext cx="453" cy="706893"/>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4" name="Connector: Elbow 193">
              <a:extLst>
                <a:ext uri="{FF2B5EF4-FFF2-40B4-BE49-F238E27FC236}">
                  <a16:creationId xmlns:a16="http://schemas.microsoft.com/office/drawing/2014/main" id="{2BE06F5B-7275-4F7A-8513-61C64E5EBFB1}"/>
                </a:ext>
              </a:extLst>
            </p:cNvPr>
            <p:cNvCxnSpPr>
              <a:stCxn id="110" idx="2"/>
              <a:endCxn id="124" idx="0"/>
            </p:cNvCxnSpPr>
            <p:nvPr/>
          </p:nvCxnSpPr>
          <p:spPr>
            <a:xfrm rot="5400000">
              <a:off x="5831337" y="3526721"/>
              <a:ext cx="291470" cy="868637"/>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5" name="Connector: Elbow 194">
              <a:extLst>
                <a:ext uri="{FF2B5EF4-FFF2-40B4-BE49-F238E27FC236}">
                  <a16:creationId xmlns:a16="http://schemas.microsoft.com/office/drawing/2014/main" id="{98FFB68F-6F31-4FE7-8DC6-6873FC548CD7}"/>
                </a:ext>
              </a:extLst>
            </p:cNvPr>
            <p:cNvCxnSpPr>
              <a:stCxn id="120" idx="2"/>
              <a:endCxn id="122" idx="0"/>
            </p:cNvCxnSpPr>
            <p:nvPr/>
          </p:nvCxnSpPr>
          <p:spPr>
            <a:xfrm rot="5400000">
              <a:off x="4689665" y="3663270"/>
              <a:ext cx="291470" cy="59553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7" name="Connector: Elbow 196">
              <a:extLst>
                <a:ext uri="{FF2B5EF4-FFF2-40B4-BE49-F238E27FC236}">
                  <a16:creationId xmlns:a16="http://schemas.microsoft.com/office/drawing/2014/main" id="{55C98EDA-0CC7-4D94-AE3D-B4552924F8B8}"/>
                </a:ext>
              </a:extLst>
            </p:cNvPr>
            <p:cNvCxnSpPr>
              <a:stCxn id="119" idx="2"/>
              <a:endCxn id="121" idx="0"/>
            </p:cNvCxnSpPr>
            <p:nvPr/>
          </p:nvCxnSpPr>
          <p:spPr>
            <a:xfrm rot="5400000">
              <a:off x="3767146" y="3743315"/>
              <a:ext cx="291470" cy="435448"/>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8" name="Connector: Elbow 197">
              <a:extLst>
                <a:ext uri="{FF2B5EF4-FFF2-40B4-BE49-F238E27FC236}">
                  <a16:creationId xmlns:a16="http://schemas.microsoft.com/office/drawing/2014/main" id="{3185B847-D839-4E96-9389-8F689221BE26}"/>
                </a:ext>
              </a:extLst>
            </p:cNvPr>
            <p:cNvCxnSpPr>
              <a:stCxn id="101" idx="2"/>
              <a:endCxn id="103" idx="0"/>
            </p:cNvCxnSpPr>
            <p:nvPr/>
          </p:nvCxnSpPr>
          <p:spPr>
            <a:xfrm rot="5400000">
              <a:off x="1661168" y="3818977"/>
              <a:ext cx="291470" cy="284124"/>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9" name="Connector: Elbow 198">
              <a:extLst>
                <a:ext uri="{FF2B5EF4-FFF2-40B4-BE49-F238E27FC236}">
                  <a16:creationId xmlns:a16="http://schemas.microsoft.com/office/drawing/2014/main" id="{5680A6A2-B13F-426D-8137-1CCCA639F3CD}"/>
                </a:ext>
              </a:extLst>
            </p:cNvPr>
            <p:cNvCxnSpPr>
              <a:stCxn id="101" idx="2"/>
              <a:endCxn id="117" idx="0"/>
            </p:cNvCxnSpPr>
            <p:nvPr/>
          </p:nvCxnSpPr>
          <p:spPr>
            <a:xfrm rot="16200000" flipH="1">
              <a:off x="1538892" y="4225377"/>
              <a:ext cx="999748" cy="179602"/>
            </a:xfrm>
            <a:prstGeom prst="bentConnector3">
              <a:avLst>
                <a:gd name="adj1" fmla="val 1441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7578831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6D55E-F129-4396-A9F4-9AD8F564487D}"/>
              </a:ext>
            </a:extLst>
          </p:cNvPr>
          <p:cNvSpPr>
            <a:spLocks noGrp="1"/>
          </p:cNvSpPr>
          <p:nvPr>
            <p:ph type="title"/>
          </p:nvPr>
        </p:nvSpPr>
        <p:spPr/>
        <p:txBody>
          <a:bodyPr/>
          <a:lstStyle/>
          <a:p>
            <a:r>
              <a:rPr lang="en-US" dirty="0"/>
              <a:t>Indexing Policy</a:t>
            </a:r>
          </a:p>
        </p:txBody>
      </p:sp>
      <p:sp>
        <p:nvSpPr>
          <p:cNvPr id="4" name="Rectangle 3">
            <a:extLst>
              <a:ext uri="{FF2B5EF4-FFF2-40B4-BE49-F238E27FC236}">
                <a16:creationId xmlns:a16="http://schemas.microsoft.com/office/drawing/2014/main" id="{F43FBE14-5476-4FFA-94A8-D8E422182F7A}"/>
              </a:ext>
            </a:extLst>
          </p:cNvPr>
          <p:cNvSpPr/>
          <p:nvPr/>
        </p:nvSpPr>
        <p:spPr>
          <a:xfrm>
            <a:off x="269240" y="1956751"/>
            <a:ext cx="6096000" cy="1754326"/>
          </a:xfrm>
          <a:prstGeom prst="rect">
            <a:avLst/>
          </a:prstGeom>
        </p:spPr>
        <p:txBody>
          <a:bodyPr>
            <a:spAutoFit/>
          </a:bodyPr>
          <a:lstStyle/>
          <a:p>
            <a:r>
              <a:rPr lang="en-US"/>
              <a:t>{</a:t>
            </a:r>
          </a:p>
          <a:p>
            <a:r>
              <a:rPr lang="en-US"/>
              <a:t>    "</a:t>
            </a:r>
            <a:r>
              <a:rPr lang="en-US" err="1"/>
              <a:t>indexingMode</a:t>
            </a:r>
            <a:r>
              <a:rPr lang="en-US"/>
              <a:t>": "none",</a:t>
            </a:r>
          </a:p>
          <a:p>
            <a:r>
              <a:rPr lang="en-US"/>
              <a:t>    "automatic": false,</a:t>
            </a:r>
          </a:p>
          <a:p>
            <a:r>
              <a:rPr lang="en-US"/>
              <a:t>    "</a:t>
            </a:r>
            <a:r>
              <a:rPr lang="en-US" err="1"/>
              <a:t>includedPaths</a:t>
            </a:r>
            <a:r>
              <a:rPr lang="en-US"/>
              <a:t>": [],</a:t>
            </a:r>
          </a:p>
          <a:p>
            <a:r>
              <a:rPr lang="en-US"/>
              <a:t>    "</a:t>
            </a:r>
            <a:r>
              <a:rPr lang="en-US" err="1"/>
              <a:t>excludedPaths</a:t>
            </a:r>
            <a:r>
              <a:rPr lang="en-US"/>
              <a:t>": []</a:t>
            </a:r>
          </a:p>
          <a:p>
            <a:r>
              <a:rPr lang="en-US"/>
              <a:t>}</a:t>
            </a:r>
          </a:p>
        </p:txBody>
      </p:sp>
      <p:sp>
        <p:nvSpPr>
          <p:cNvPr id="7" name="TextBox 6">
            <a:extLst>
              <a:ext uri="{FF2B5EF4-FFF2-40B4-BE49-F238E27FC236}">
                <a16:creationId xmlns:a16="http://schemas.microsoft.com/office/drawing/2014/main" id="{38FFC35D-96F4-44C4-B168-445B25EDBEE6}"/>
              </a:ext>
            </a:extLst>
          </p:cNvPr>
          <p:cNvSpPr txBox="1"/>
          <p:nvPr/>
        </p:nvSpPr>
        <p:spPr>
          <a:xfrm>
            <a:off x="537029" y="4296229"/>
            <a:ext cx="3802742" cy="627864"/>
          </a:xfrm>
          <a:prstGeom prst="rect">
            <a:avLst/>
          </a:prstGeom>
          <a:noFill/>
        </p:spPr>
        <p:txBody>
          <a:bodyPr wrap="square" lIns="182880" tIns="146304" rIns="182880" bIns="146304" rtlCol="0">
            <a:spAutoFit/>
          </a:bodyPr>
          <a:lstStyle/>
          <a:p>
            <a:pPr>
              <a:lnSpc>
                <a:spcPct val="90000"/>
              </a:lnSpc>
              <a:spcAft>
                <a:spcPts val="600"/>
              </a:spcAft>
            </a:pPr>
            <a:r>
              <a:rPr lang="en-US" sz="2400">
                <a:gradFill>
                  <a:gsLst>
                    <a:gs pos="2917">
                      <a:schemeClr val="tx1"/>
                    </a:gs>
                    <a:gs pos="30000">
                      <a:schemeClr val="tx1"/>
                    </a:gs>
                  </a:gsLst>
                  <a:lin ang="5400000" scaled="0"/>
                </a:gradFill>
              </a:rPr>
              <a:t>No indexing</a:t>
            </a:r>
          </a:p>
        </p:txBody>
      </p:sp>
      <p:sp>
        <p:nvSpPr>
          <p:cNvPr id="9" name="Rectangle 8">
            <a:extLst>
              <a:ext uri="{FF2B5EF4-FFF2-40B4-BE49-F238E27FC236}">
                <a16:creationId xmlns:a16="http://schemas.microsoft.com/office/drawing/2014/main" id="{664624D5-8447-4B35-8680-FFEDF075CEC9}"/>
              </a:ext>
            </a:extLst>
          </p:cNvPr>
          <p:cNvSpPr/>
          <p:nvPr/>
        </p:nvSpPr>
        <p:spPr>
          <a:xfrm>
            <a:off x="4557488" y="28033"/>
            <a:ext cx="7365271" cy="6771084"/>
          </a:xfrm>
          <a:prstGeom prst="rect">
            <a:avLst/>
          </a:prstGeom>
        </p:spPr>
        <p:txBody>
          <a:bodyPr wrap="square">
            <a:spAutoFit/>
          </a:bodyPr>
          <a:lstStyle/>
          <a:p>
            <a:r>
              <a:rPr lang="en-US" sz="1400"/>
              <a:t>{</a:t>
            </a:r>
          </a:p>
          <a:p>
            <a:r>
              <a:rPr lang="en-US" sz="1400"/>
              <a:t>    "</a:t>
            </a:r>
            <a:r>
              <a:rPr lang="en-US" sz="1400" err="1"/>
              <a:t>indexingMode</a:t>
            </a:r>
            <a:r>
              <a:rPr lang="en-US" sz="1400"/>
              <a:t>": "consistent",</a:t>
            </a:r>
          </a:p>
          <a:p>
            <a:r>
              <a:rPr lang="en-US" sz="1400"/>
              <a:t>    "automatic": true,</a:t>
            </a:r>
          </a:p>
          <a:p>
            <a:r>
              <a:rPr lang="en-US" sz="1400"/>
              <a:t>    "</a:t>
            </a:r>
            <a:r>
              <a:rPr lang="en-US" sz="1400" err="1"/>
              <a:t>includedPaths</a:t>
            </a:r>
            <a:r>
              <a:rPr lang="en-US" sz="1400"/>
              <a:t>": [</a:t>
            </a:r>
          </a:p>
          <a:p>
            <a:r>
              <a:rPr lang="en-US" sz="1400"/>
              <a:t>        {</a:t>
            </a:r>
          </a:p>
          <a:p>
            <a:r>
              <a:rPr lang="en-US" sz="1400"/>
              <a:t>            "path": "/age/?",</a:t>
            </a:r>
          </a:p>
          <a:p>
            <a:r>
              <a:rPr lang="en-US" sz="1400"/>
              <a:t>            "indexes": [</a:t>
            </a:r>
          </a:p>
          <a:p>
            <a:r>
              <a:rPr lang="en-US" sz="1400"/>
              <a:t>                {</a:t>
            </a:r>
          </a:p>
          <a:p>
            <a:r>
              <a:rPr lang="en-US" sz="1400"/>
              <a:t>                    "kind": "Range",</a:t>
            </a:r>
          </a:p>
          <a:p>
            <a:r>
              <a:rPr lang="en-US" sz="1400"/>
              <a:t>                    "</a:t>
            </a:r>
            <a:r>
              <a:rPr lang="en-US" sz="1400" err="1"/>
              <a:t>dataType</a:t>
            </a:r>
            <a:r>
              <a:rPr lang="en-US" sz="1400"/>
              <a:t>": "Number",</a:t>
            </a:r>
          </a:p>
          <a:p>
            <a:r>
              <a:rPr lang="en-US" sz="1400"/>
              <a:t>                    "precision": -1</a:t>
            </a:r>
          </a:p>
          <a:p>
            <a:r>
              <a:rPr lang="en-US" sz="1400"/>
              <a:t>                },</a:t>
            </a:r>
          </a:p>
          <a:p>
            <a:r>
              <a:rPr lang="en-US" sz="1400"/>
              <a:t>            ]</a:t>
            </a:r>
          </a:p>
          <a:p>
            <a:r>
              <a:rPr lang="en-US" sz="1400"/>
              <a:t>        },</a:t>
            </a:r>
          </a:p>
          <a:p>
            <a:r>
              <a:rPr lang="en-US" sz="1400"/>
              <a:t>        {</a:t>
            </a:r>
          </a:p>
          <a:p>
            <a:r>
              <a:rPr lang="en-US" sz="1400"/>
              <a:t>            "path": "/gender/?",</a:t>
            </a:r>
          </a:p>
          <a:p>
            <a:r>
              <a:rPr lang="en-US" sz="1400"/>
              <a:t>            "indexes": [</a:t>
            </a:r>
          </a:p>
          <a:p>
            <a:r>
              <a:rPr lang="en-US" sz="1400"/>
              <a:t>                {</a:t>
            </a:r>
          </a:p>
          <a:p>
            <a:r>
              <a:rPr lang="en-US" sz="1400"/>
              <a:t>                    "kind": "Range",</a:t>
            </a:r>
          </a:p>
          <a:p>
            <a:r>
              <a:rPr lang="en-US" sz="1400"/>
              <a:t>                    "</a:t>
            </a:r>
            <a:r>
              <a:rPr lang="en-US" sz="1400" err="1"/>
              <a:t>dataType</a:t>
            </a:r>
            <a:r>
              <a:rPr lang="en-US" sz="1400"/>
              <a:t>": "String",</a:t>
            </a:r>
          </a:p>
          <a:p>
            <a:r>
              <a:rPr lang="en-US" sz="1400"/>
              <a:t>                    "precision": -1</a:t>
            </a:r>
          </a:p>
          <a:p>
            <a:r>
              <a:rPr lang="en-US" sz="1400"/>
              <a:t>                },</a:t>
            </a:r>
          </a:p>
          <a:p>
            <a:r>
              <a:rPr lang="en-US" sz="1400"/>
              <a:t>            ]</a:t>
            </a:r>
          </a:p>
          <a:p>
            <a:r>
              <a:rPr lang="en-US" sz="1400"/>
              <a:t>        }</a:t>
            </a:r>
          </a:p>
          <a:p>
            <a:r>
              <a:rPr lang="en-US" sz="1400"/>
              <a:t>    ],</a:t>
            </a:r>
          </a:p>
          <a:p>
            <a:r>
              <a:rPr lang="en-US" sz="1400"/>
              <a:t>    "</a:t>
            </a:r>
            <a:r>
              <a:rPr lang="en-US" sz="1400" err="1"/>
              <a:t>excludedPaths</a:t>
            </a:r>
            <a:r>
              <a:rPr lang="en-US" sz="1400"/>
              <a:t>": [</a:t>
            </a:r>
          </a:p>
          <a:p>
            <a:r>
              <a:rPr lang="en-US" sz="1400"/>
              <a:t>        {</a:t>
            </a:r>
          </a:p>
          <a:p>
            <a:r>
              <a:rPr lang="en-US" sz="1400"/>
              <a:t>            "path": "/*"</a:t>
            </a:r>
          </a:p>
          <a:p>
            <a:r>
              <a:rPr lang="en-US" sz="1400"/>
              <a:t>        }</a:t>
            </a:r>
          </a:p>
          <a:p>
            <a:r>
              <a:rPr lang="en-US" sz="1400"/>
              <a:t>    ]</a:t>
            </a:r>
          </a:p>
          <a:p>
            <a:r>
              <a:rPr lang="en-US" sz="1400"/>
              <a:t>}</a:t>
            </a:r>
          </a:p>
        </p:txBody>
      </p:sp>
      <p:sp>
        <p:nvSpPr>
          <p:cNvPr id="10" name="TextBox 9">
            <a:extLst>
              <a:ext uri="{FF2B5EF4-FFF2-40B4-BE49-F238E27FC236}">
                <a16:creationId xmlns:a16="http://schemas.microsoft.com/office/drawing/2014/main" id="{8823039D-E9A0-41B0-B0BC-EA602A803F45}"/>
              </a:ext>
            </a:extLst>
          </p:cNvPr>
          <p:cNvSpPr txBox="1"/>
          <p:nvPr/>
        </p:nvSpPr>
        <p:spPr>
          <a:xfrm>
            <a:off x="7424058" y="4296229"/>
            <a:ext cx="3802742" cy="627864"/>
          </a:xfrm>
          <a:prstGeom prst="rect">
            <a:avLst/>
          </a:prstGeom>
          <a:noFill/>
        </p:spPr>
        <p:txBody>
          <a:bodyPr wrap="square" lIns="182880" tIns="146304" rIns="182880" bIns="146304" rtlCol="0">
            <a:spAutoFit/>
          </a:bodyPr>
          <a:lstStyle/>
          <a:p>
            <a:pPr>
              <a:lnSpc>
                <a:spcPct val="90000"/>
              </a:lnSpc>
              <a:spcAft>
                <a:spcPts val="600"/>
              </a:spcAft>
            </a:pPr>
            <a:r>
              <a:rPr lang="en-US" sz="2400">
                <a:gradFill>
                  <a:gsLst>
                    <a:gs pos="2917">
                      <a:schemeClr val="tx1"/>
                    </a:gs>
                    <a:gs pos="30000">
                      <a:schemeClr val="tx1"/>
                    </a:gs>
                  </a:gsLst>
                  <a:lin ang="5400000" scaled="0"/>
                </a:gradFill>
              </a:rPr>
              <a:t>Index some properties</a:t>
            </a:r>
          </a:p>
        </p:txBody>
      </p:sp>
    </p:spTree>
    <p:extLst>
      <p:ext uri="{BB962C8B-B14F-4D97-AF65-F5344CB8AC3E}">
        <p14:creationId xmlns:p14="http://schemas.microsoft.com/office/powerpoint/2010/main" val="86082965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96B93-DE87-464B-A6E7-0A4AE51AF026}"/>
              </a:ext>
            </a:extLst>
          </p:cNvPr>
          <p:cNvSpPr>
            <a:spLocks noGrp="1"/>
          </p:cNvSpPr>
          <p:nvPr>
            <p:ph type="title"/>
          </p:nvPr>
        </p:nvSpPr>
        <p:spPr>
          <a:xfrm>
            <a:off x="269240" y="289511"/>
            <a:ext cx="11655840" cy="899665"/>
          </a:xfrm>
        </p:spPr>
        <p:txBody>
          <a:bodyPr/>
          <a:lstStyle/>
          <a:p>
            <a:r>
              <a:rPr lang="en-US" dirty="0"/>
              <a:t>Range Indexes</a:t>
            </a:r>
          </a:p>
        </p:txBody>
      </p:sp>
      <p:sp>
        <p:nvSpPr>
          <p:cNvPr id="3" name="Text Placeholder 2">
            <a:extLst>
              <a:ext uri="{FF2B5EF4-FFF2-40B4-BE49-F238E27FC236}">
                <a16:creationId xmlns:a16="http://schemas.microsoft.com/office/drawing/2014/main" id="{B035F8F1-732F-4A82-A7E2-B1855349412E}"/>
              </a:ext>
            </a:extLst>
          </p:cNvPr>
          <p:cNvSpPr>
            <a:spLocks noGrp="1"/>
          </p:cNvSpPr>
          <p:nvPr>
            <p:ph type="body" sz="quarter" idx="11"/>
          </p:nvPr>
        </p:nvSpPr>
        <p:spPr>
          <a:xfrm>
            <a:off x="269874" y="1584156"/>
            <a:ext cx="11655206" cy="4751330"/>
          </a:xfrm>
        </p:spPr>
        <p:txBody>
          <a:bodyPr>
            <a:normAutofit fontScale="92500" lnSpcReduction="10000"/>
          </a:bodyPr>
          <a:lstStyle/>
          <a:p>
            <a:r>
              <a:rPr lang="en-US" sz="2800" dirty="0"/>
              <a:t>These </a:t>
            </a:r>
            <a:r>
              <a:rPr lang="en-US" sz="2800" u="sng" dirty="0"/>
              <a:t>are created by default </a:t>
            </a:r>
            <a:r>
              <a:rPr lang="en-US" sz="2800" dirty="0"/>
              <a:t>for each property and are needed for:</a:t>
            </a:r>
          </a:p>
          <a:p>
            <a:pPr lvl="0" eaLnBrk="0" fontAlgn="base" hangingPunct="0">
              <a:lnSpc>
                <a:spcPct val="100000"/>
              </a:lnSpc>
              <a:spcBef>
                <a:spcPct val="0"/>
              </a:spcBef>
              <a:spcAft>
                <a:spcPct val="0"/>
              </a:spcAft>
            </a:pPr>
            <a:endParaRPr lang="en-US" altLang="en-US" sz="2400" b="0" dirty="0">
              <a:solidFill>
                <a:schemeClr val="tx1"/>
              </a:solidFill>
            </a:endParaRPr>
          </a:p>
          <a:p>
            <a:pPr lvl="0" eaLnBrk="0" fontAlgn="base" hangingPunct="0">
              <a:lnSpc>
                <a:spcPct val="100000"/>
              </a:lnSpc>
              <a:spcBef>
                <a:spcPct val="0"/>
              </a:spcBef>
              <a:spcAft>
                <a:spcPct val="0"/>
              </a:spcAft>
            </a:pPr>
            <a:r>
              <a:rPr lang="en-US" altLang="en-US" sz="2400" dirty="0">
                <a:solidFill>
                  <a:srgbClr val="000000"/>
                </a:solidFill>
                <a:latin typeface="Segoe UI" panose="020B0502040204020203" pitchFamily="34" charset="0"/>
                <a:cs typeface="Segoe UI" panose="020B0502040204020203" pitchFamily="34" charset="0"/>
              </a:rPr>
              <a:t>Equality queries:</a:t>
            </a:r>
          </a:p>
          <a:p>
            <a:pPr lvl="0" eaLnBrk="0" fontAlgn="base" hangingPunct="0">
              <a:lnSpc>
                <a:spcPct val="100000"/>
              </a:lnSpc>
              <a:spcBef>
                <a:spcPct val="0"/>
              </a:spcBef>
              <a:spcAft>
                <a:spcPct val="0"/>
              </a:spcAft>
            </a:pPr>
            <a:r>
              <a:rPr lang="en-US" altLang="en-US" sz="2400" b="0" dirty="0">
                <a:solidFill>
                  <a:srgbClr val="000000"/>
                </a:solidFill>
                <a:latin typeface="Consolas" panose="020B0609020204030204" pitchFamily="49" charset="0"/>
                <a:cs typeface="Segoe UI" panose="020B0502040204020203" pitchFamily="34" charset="0"/>
              </a:rPr>
              <a:t>SELECT * FROM container c WHERE </a:t>
            </a:r>
            <a:r>
              <a:rPr lang="en-US" altLang="en-US" sz="2400" b="0" dirty="0" err="1">
                <a:solidFill>
                  <a:srgbClr val="000000"/>
                </a:solidFill>
                <a:latin typeface="Consolas" panose="020B0609020204030204" pitchFamily="49" charset="0"/>
                <a:cs typeface="Segoe UI" panose="020B0502040204020203" pitchFamily="34" charset="0"/>
              </a:rPr>
              <a:t>c.property</a:t>
            </a:r>
            <a:r>
              <a:rPr lang="en-US" altLang="en-US" sz="2400" b="0" dirty="0">
                <a:solidFill>
                  <a:srgbClr val="000000"/>
                </a:solidFill>
                <a:latin typeface="Consolas" panose="020B0609020204030204" pitchFamily="49" charset="0"/>
                <a:cs typeface="Segoe UI" panose="020B0502040204020203" pitchFamily="34" charset="0"/>
              </a:rPr>
              <a:t> = 'value’</a:t>
            </a:r>
            <a:endParaRPr lang="en-US" altLang="en-US" sz="2400" b="0" dirty="0">
              <a:solidFill>
                <a:srgbClr val="000000"/>
              </a:solidFill>
              <a:latin typeface="Segoe UI" panose="020B0502040204020203" pitchFamily="34" charset="0"/>
              <a:cs typeface="Segoe UI" panose="020B0502040204020203" pitchFamily="34" charset="0"/>
            </a:endParaRPr>
          </a:p>
          <a:p>
            <a:pPr lvl="0" eaLnBrk="0" fontAlgn="base" hangingPunct="0">
              <a:lnSpc>
                <a:spcPct val="100000"/>
              </a:lnSpc>
              <a:spcBef>
                <a:spcPct val="0"/>
              </a:spcBef>
              <a:spcAft>
                <a:spcPct val="0"/>
              </a:spcAft>
            </a:pPr>
            <a:endParaRPr lang="en-US" altLang="en-US" sz="2400" b="0" dirty="0">
              <a:solidFill>
                <a:srgbClr val="000000"/>
              </a:solidFill>
              <a:latin typeface="Segoe UI" panose="020B0502040204020203" pitchFamily="34" charset="0"/>
              <a:cs typeface="Segoe UI" panose="020B0502040204020203" pitchFamily="34" charset="0"/>
            </a:endParaRPr>
          </a:p>
          <a:p>
            <a:pPr lvl="0" eaLnBrk="0" fontAlgn="base" hangingPunct="0">
              <a:lnSpc>
                <a:spcPct val="100000"/>
              </a:lnSpc>
              <a:spcBef>
                <a:spcPct val="0"/>
              </a:spcBef>
              <a:spcAft>
                <a:spcPct val="0"/>
              </a:spcAft>
            </a:pPr>
            <a:r>
              <a:rPr lang="en-US" altLang="en-US" sz="2400" dirty="0">
                <a:solidFill>
                  <a:srgbClr val="000000"/>
                </a:solidFill>
                <a:latin typeface="Segoe UI" panose="020B0502040204020203" pitchFamily="34" charset="0"/>
                <a:cs typeface="Segoe UI" panose="020B0502040204020203" pitchFamily="34" charset="0"/>
              </a:rPr>
              <a:t>Range queries:</a:t>
            </a:r>
          </a:p>
          <a:p>
            <a:pPr lvl="0" eaLnBrk="0" fontAlgn="base" hangingPunct="0">
              <a:lnSpc>
                <a:spcPct val="100000"/>
              </a:lnSpc>
              <a:spcBef>
                <a:spcPct val="0"/>
              </a:spcBef>
              <a:spcAft>
                <a:spcPct val="0"/>
              </a:spcAft>
            </a:pPr>
            <a:r>
              <a:rPr lang="en-US" altLang="en-US" sz="2400" b="0" dirty="0">
                <a:solidFill>
                  <a:srgbClr val="000000"/>
                </a:solidFill>
                <a:latin typeface="Consolas" panose="020B0609020204030204" pitchFamily="49" charset="0"/>
                <a:cs typeface="Segoe UI" panose="020B0502040204020203" pitchFamily="34" charset="0"/>
              </a:rPr>
              <a:t>SELECT * FROM container c WHERE </a:t>
            </a:r>
            <a:r>
              <a:rPr lang="en-US" altLang="en-US" sz="2400" b="0" dirty="0" err="1">
                <a:solidFill>
                  <a:srgbClr val="000000"/>
                </a:solidFill>
                <a:latin typeface="Consolas" panose="020B0609020204030204" pitchFamily="49" charset="0"/>
                <a:cs typeface="Segoe UI" panose="020B0502040204020203" pitchFamily="34" charset="0"/>
              </a:rPr>
              <a:t>c.property</a:t>
            </a:r>
            <a:r>
              <a:rPr lang="en-US" altLang="en-US" sz="2400" b="0" dirty="0">
                <a:solidFill>
                  <a:srgbClr val="000000"/>
                </a:solidFill>
                <a:latin typeface="Consolas" panose="020B0609020204030204" pitchFamily="49" charset="0"/>
                <a:cs typeface="Segoe UI" panose="020B0502040204020203" pitchFamily="34" charset="0"/>
              </a:rPr>
              <a:t> &gt; 'value'</a:t>
            </a:r>
            <a:r>
              <a:rPr lang="en-US" altLang="en-US" sz="2400" b="0" dirty="0">
                <a:solidFill>
                  <a:srgbClr val="000000"/>
                </a:solidFill>
                <a:latin typeface="Segoe UI" panose="020B0502040204020203" pitchFamily="34" charset="0"/>
                <a:cs typeface="Segoe UI" panose="020B0502040204020203" pitchFamily="34" charset="0"/>
              </a:rPr>
              <a:t> (works for </a:t>
            </a:r>
            <a:r>
              <a:rPr lang="en-US" altLang="en-US" sz="2400" b="0" dirty="0">
                <a:solidFill>
                  <a:srgbClr val="000000"/>
                </a:solidFill>
                <a:latin typeface="Consolas" panose="020B0609020204030204" pitchFamily="49" charset="0"/>
                <a:cs typeface="Segoe UI" panose="020B0502040204020203" pitchFamily="34" charset="0"/>
              </a:rPr>
              <a:t>&gt;</a:t>
            </a:r>
            <a:r>
              <a:rPr lang="en-US" altLang="en-US" sz="2400" b="0" dirty="0">
                <a:solidFill>
                  <a:srgbClr val="000000"/>
                </a:solidFill>
                <a:latin typeface="Segoe UI" panose="020B0502040204020203" pitchFamily="34" charset="0"/>
                <a:cs typeface="Segoe UI" panose="020B0502040204020203" pitchFamily="34" charset="0"/>
              </a:rPr>
              <a:t>, </a:t>
            </a:r>
            <a:r>
              <a:rPr lang="en-US" altLang="en-US" sz="2400" b="0" dirty="0">
                <a:solidFill>
                  <a:srgbClr val="000000"/>
                </a:solidFill>
                <a:latin typeface="Consolas" panose="020B0609020204030204" pitchFamily="49" charset="0"/>
                <a:cs typeface="Segoe UI" panose="020B0502040204020203" pitchFamily="34" charset="0"/>
              </a:rPr>
              <a:t>&lt;</a:t>
            </a:r>
            <a:r>
              <a:rPr lang="en-US" altLang="en-US" sz="2400" b="0" dirty="0">
                <a:solidFill>
                  <a:srgbClr val="000000"/>
                </a:solidFill>
                <a:latin typeface="Segoe UI" panose="020B0502040204020203" pitchFamily="34" charset="0"/>
                <a:cs typeface="Segoe UI" panose="020B0502040204020203" pitchFamily="34" charset="0"/>
              </a:rPr>
              <a:t>, </a:t>
            </a:r>
            <a:r>
              <a:rPr lang="en-US" altLang="en-US" sz="2400" b="0" dirty="0">
                <a:solidFill>
                  <a:srgbClr val="000000"/>
                </a:solidFill>
                <a:latin typeface="Consolas" panose="020B0609020204030204" pitchFamily="49" charset="0"/>
                <a:cs typeface="Segoe UI" panose="020B0502040204020203" pitchFamily="34" charset="0"/>
              </a:rPr>
              <a:t>&gt;=</a:t>
            </a:r>
            <a:r>
              <a:rPr lang="en-US" altLang="en-US" sz="2400" b="0" dirty="0">
                <a:solidFill>
                  <a:srgbClr val="000000"/>
                </a:solidFill>
                <a:latin typeface="Segoe UI" panose="020B0502040204020203" pitchFamily="34" charset="0"/>
                <a:cs typeface="Segoe UI" panose="020B0502040204020203" pitchFamily="34" charset="0"/>
              </a:rPr>
              <a:t>, </a:t>
            </a:r>
            <a:r>
              <a:rPr lang="en-US" altLang="en-US" sz="2400" b="0" dirty="0">
                <a:solidFill>
                  <a:srgbClr val="000000"/>
                </a:solidFill>
                <a:latin typeface="Consolas" panose="020B0609020204030204" pitchFamily="49" charset="0"/>
                <a:cs typeface="Segoe UI" panose="020B0502040204020203" pitchFamily="34" charset="0"/>
              </a:rPr>
              <a:t>&lt;=</a:t>
            </a:r>
            <a:r>
              <a:rPr lang="en-US" altLang="en-US" sz="2400" b="0" dirty="0">
                <a:solidFill>
                  <a:srgbClr val="000000"/>
                </a:solidFill>
                <a:latin typeface="Segoe UI" panose="020B0502040204020203" pitchFamily="34" charset="0"/>
                <a:cs typeface="Segoe UI" panose="020B0502040204020203" pitchFamily="34" charset="0"/>
              </a:rPr>
              <a:t>, </a:t>
            </a:r>
            <a:r>
              <a:rPr lang="en-US" altLang="en-US" sz="2400" b="0" dirty="0">
                <a:solidFill>
                  <a:srgbClr val="000000"/>
                </a:solidFill>
                <a:latin typeface="Consolas" panose="020B0609020204030204" pitchFamily="49" charset="0"/>
                <a:cs typeface="Segoe UI" panose="020B0502040204020203" pitchFamily="34" charset="0"/>
              </a:rPr>
              <a:t>!=</a:t>
            </a:r>
            <a:r>
              <a:rPr lang="en-US" altLang="en-US" sz="2400" b="0" dirty="0">
                <a:solidFill>
                  <a:srgbClr val="000000"/>
                </a:solidFill>
                <a:latin typeface="Segoe UI" panose="020B0502040204020203" pitchFamily="34" charset="0"/>
                <a:cs typeface="Segoe UI" panose="020B0502040204020203" pitchFamily="34" charset="0"/>
              </a:rPr>
              <a:t>)</a:t>
            </a:r>
          </a:p>
          <a:p>
            <a:pPr lvl="0" eaLnBrk="0" fontAlgn="base" hangingPunct="0">
              <a:lnSpc>
                <a:spcPct val="100000"/>
              </a:lnSpc>
              <a:spcBef>
                <a:spcPct val="0"/>
              </a:spcBef>
              <a:spcAft>
                <a:spcPct val="0"/>
              </a:spcAft>
            </a:pPr>
            <a:endParaRPr lang="en-US" altLang="en-US" sz="2400" b="0" dirty="0">
              <a:solidFill>
                <a:srgbClr val="000000"/>
              </a:solidFill>
              <a:latin typeface="Consolas" panose="020B0609020204030204" pitchFamily="49" charset="0"/>
              <a:cs typeface="Segoe UI" panose="020B0502040204020203" pitchFamily="34" charset="0"/>
            </a:endParaRPr>
          </a:p>
          <a:p>
            <a:pPr lvl="0" eaLnBrk="0" fontAlgn="base" hangingPunct="0">
              <a:lnSpc>
                <a:spcPct val="100000"/>
              </a:lnSpc>
              <a:spcBef>
                <a:spcPct val="0"/>
              </a:spcBef>
              <a:spcAft>
                <a:spcPct val="0"/>
              </a:spcAft>
            </a:pPr>
            <a:r>
              <a:rPr lang="en-US" altLang="en-US" sz="2400" dirty="0">
                <a:solidFill>
                  <a:srgbClr val="000000"/>
                </a:solidFill>
                <a:latin typeface="Consolas" panose="020B0609020204030204" pitchFamily="49" charset="0"/>
                <a:cs typeface="Segoe UI" panose="020B0502040204020203" pitchFamily="34" charset="0"/>
              </a:rPr>
              <a:t>ORDER BY</a:t>
            </a:r>
            <a:r>
              <a:rPr lang="en-US" altLang="en-US" sz="2400" dirty="0">
                <a:solidFill>
                  <a:srgbClr val="000000"/>
                </a:solidFill>
                <a:latin typeface="Segoe UI" panose="020B0502040204020203" pitchFamily="34" charset="0"/>
                <a:cs typeface="Segoe UI" panose="020B0502040204020203" pitchFamily="34" charset="0"/>
              </a:rPr>
              <a:t> queries:</a:t>
            </a:r>
          </a:p>
          <a:p>
            <a:pPr lvl="0" eaLnBrk="0" fontAlgn="base" hangingPunct="0">
              <a:lnSpc>
                <a:spcPct val="100000"/>
              </a:lnSpc>
              <a:spcBef>
                <a:spcPct val="0"/>
              </a:spcBef>
              <a:spcAft>
                <a:spcPct val="0"/>
              </a:spcAft>
            </a:pPr>
            <a:r>
              <a:rPr lang="en-US" altLang="en-US" sz="2400" b="0" dirty="0">
                <a:solidFill>
                  <a:srgbClr val="000000"/>
                </a:solidFill>
                <a:latin typeface="Consolas" panose="020B0609020204030204" pitchFamily="49" charset="0"/>
                <a:cs typeface="Segoe UI" panose="020B0502040204020203" pitchFamily="34" charset="0"/>
              </a:rPr>
              <a:t>SELECT * FROM container c ORDER BY </a:t>
            </a:r>
            <a:r>
              <a:rPr lang="en-US" altLang="en-US" sz="2400" b="0" dirty="0" err="1">
                <a:solidFill>
                  <a:srgbClr val="000000"/>
                </a:solidFill>
                <a:latin typeface="Consolas" panose="020B0609020204030204" pitchFamily="49" charset="0"/>
                <a:cs typeface="Segoe UI" panose="020B0502040204020203" pitchFamily="34" charset="0"/>
              </a:rPr>
              <a:t>c.property</a:t>
            </a:r>
            <a:endParaRPr lang="en-US" altLang="en-US" sz="2400" b="0" dirty="0">
              <a:solidFill>
                <a:srgbClr val="000000"/>
              </a:solidFill>
              <a:latin typeface="Segoe UI" panose="020B0502040204020203" pitchFamily="34" charset="0"/>
              <a:cs typeface="Segoe UI" panose="020B0502040204020203" pitchFamily="34" charset="0"/>
            </a:endParaRPr>
          </a:p>
          <a:p>
            <a:pPr lvl="0" eaLnBrk="0" fontAlgn="base" hangingPunct="0">
              <a:lnSpc>
                <a:spcPct val="100000"/>
              </a:lnSpc>
              <a:spcBef>
                <a:spcPct val="0"/>
              </a:spcBef>
              <a:spcAft>
                <a:spcPct val="0"/>
              </a:spcAft>
            </a:pPr>
            <a:endParaRPr lang="en-US" altLang="en-US" sz="2400" b="0" dirty="0">
              <a:solidFill>
                <a:srgbClr val="000000"/>
              </a:solidFill>
              <a:latin typeface="Consolas" panose="020B0609020204030204" pitchFamily="49" charset="0"/>
              <a:cs typeface="Segoe UI" panose="020B0502040204020203" pitchFamily="34" charset="0"/>
            </a:endParaRPr>
          </a:p>
          <a:p>
            <a:pPr lvl="0" eaLnBrk="0" fontAlgn="base" hangingPunct="0">
              <a:lnSpc>
                <a:spcPct val="100000"/>
              </a:lnSpc>
              <a:spcBef>
                <a:spcPct val="0"/>
              </a:spcBef>
              <a:spcAft>
                <a:spcPct val="0"/>
              </a:spcAft>
            </a:pPr>
            <a:r>
              <a:rPr lang="en-US" altLang="en-US" sz="2400" dirty="0">
                <a:solidFill>
                  <a:srgbClr val="000000"/>
                </a:solidFill>
                <a:latin typeface="Consolas" panose="020B0609020204030204" pitchFamily="49" charset="0"/>
                <a:cs typeface="Segoe UI" panose="020B0502040204020203" pitchFamily="34" charset="0"/>
              </a:rPr>
              <a:t>JOIN</a:t>
            </a:r>
            <a:r>
              <a:rPr lang="en-US" altLang="en-US" sz="2400" dirty="0">
                <a:solidFill>
                  <a:srgbClr val="000000"/>
                </a:solidFill>
                <a:latin typeface="Segoe UI" panose="020B0502040204020203" pitchFamily="34" charset="0"/>
                <a:cs typeface="Segoe UI" panose="020B0502040204020203" pitchFamily="34" charset="0"/>
              </a:rPr>
              <a:t> queries:</a:t>
            </a:r>
          </a:p>
          <a:p>
            <a:pPr lvl="0" eaLnBrk="0" fontAlgn="base" hangingPunct="0">
              <a:lnSpc>
                <a:spcPct val="100000"/>
              </a:lnSpc>
              <a:spcBef>
                <a:spcPct val="0"/>
              </a:spcBef>
              <a:spcAft>
                <a:spcPct val="0"/>
              </a:spcAft>
            </a:pPr>
            <a:r>
              <a:rPr lang="en-US" altLang="en-US" sz="2400" b="0" dirty="0">
                <a:solidFill>
                  <a:srgbClr val="000000"/>
                </a:solidFill>
                <a:latin typeface="Consolas" panose="020B0609020204030204" pitchFamily="49" charset="0"/>
                <a:cs typeface="Segoe UI" panose="020B0502040204020203" pitchFamily="34" charset="0"/>
              </a:rPr>
              <a:t>SELECT child FROM container c JOIN child IN </a:t>
            </a:r>
            <a:r>
              <a:rPr lang="en-US" altLang="en-US" sz="2400" b="0" dirty="0" err="1">
                <a:solidFill>
                  <a:srgbClr val="000000"/>
                </a:solidFill>
                <a:latin typeface="Consolas" panose="020B0609020204030204" pitchFamily="49" charset="0"/>
                <a:cs typeface="Segoe UI" panose="020B0502040204020203" pitchFamily="34" charset="0"/>
              </a:rPr>
              <a:t>c.properties</a:t>
            </a:r>
            <a:r>
              <a:rPr lang="en-US" altLang="en-US" sz="2400" b="0" dirty="0">
                <a:solidFill>
                  <a:srgbClr val="000000"/>
                </a:solidFill>
                <a:latin typeface="Consolas" panose="020B0609020204030204" pitchFamily="49" charset="0"/>
                <a:cs typeface="Segoe UI" panose="020B0502040204020203" pitchFamily="34" charset="0"/>
              </a:rPr>
              <a:t> WHERE child = 'value'</a:t>
            </a:r>
            <a:endParaRPr lang="en-US" altLang="en-US" sz="2400" b="0" dirty="0">
              <a:solidFill>
                <a:srgbClr val="000000"/>
              </a:solidFill>
              <a:latin typeface="Segoe UI" panose="020B0502040204020203" pitchFamily="34" charset="0"/>
              <a:cs typeface="Segoe UI" panose="020B0502040204020203" pitchFamily="34" charset="0"/>
            </a:endParaRP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p:txBody>
      </p:sp>
      <p:sp>
        <p:nvSpPr>
          <p:cNvPr id="5" name="Rectangle 2">
            <a:extLst>
              <a:ext uri="{FF2B5EF4-FFF2-40B4-BE49-F238E27FC236}">
                <a16:creationId xmlns:a16="http://schemas.microsoft.com/office/drawing/2014/main" id="{EAFA922F-2EF7-46B4-BC2F-B550B44722AD}"/>
              </a:ext>
            </a:extLst>
          </p:cNvPr>
          <p:cNvSpPr>
            <a:spLocks noChangeArrowheads="1"/>
          </p:cNvSpPr>
          <p:nvPr/>
        </p:nvSpPr>
        <p:spPr bwMode="auto">
          <a:xfrm>
            <a:off x="0" y="-215419"/>
            <a:ext cx="182749" cy="430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80918" tIns="76176"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125112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96B93-DE87-464B-A6E7-0A4AE51AF026}"/>
              </a:ext>
            </a:extLst>
          </p:cNvPr>
          <p:cNvSpPr>
            <a:spLocks noGrp="1"/>
          </p:cNvSpPr>
          <p:nvPr>
            <p:ph type="title"/>
          </p:nvPr>
        </p:nvSpPr>
        <p:spPr>
          <a:xfrm>
            <a:off x="269240" y="289511"/>
            <a:ext cx="11655840" cy="899665"/>
          </a:xfrm>
        </p:spPr>
        <p:txBody>
          <a:bodyPr/>
          <a:lstStyle/>
          <a:p>
            <a:r>
              <a:rPr lang="en-US" dirty="0"/>
              <a:t>Spatial Indexes</a:t>
            </a:r>
          </a:p>
        </p:txBody>
      </p:sp>
      <p:sp>
        <p:nvSpPr>
          <p:cNvPr id="3" name="Text Placeholder 2">
            <a:extLst>
              <a:ext uri="{FF2B5EF4-FFF2-40B4-BE49-F238E27FC236}">
                <a16:creationId xmlns:a16="http://schemas.microsoft.com/office/drawing/2014/main" id="{B035F8F1-732F-4A82-A7E2-B1855349412E}"/>
              </a:ext>
            </a:extLst>
          </p:cNvPr>
          <p:cNvSpPr>
            <a:spLocks noGrp="1"/>
          </p:cNvSpPr>
          <p:nvPr>
            <p:ph type="body" sz="quarter" idx="11"/>
          </p:nvPr>
        </p:nvSpPr>
        <p:spPr>
          <a:xfrm>
            <a:off x="269874" y="1584156"/>
            <a:ext cx="11655206" cy="4751330"/>
          </a:xfrm>
        </p:spPr>
        <p:txBody>
          <a:bodyPr>
            <a:normAutofit/>
          </a:bodyPr>
          <a:lstStyle/>
          <a:p>
            <a:r>
              <a:rPr lang="en-US" sz="2800" dirty="0"/>
              <a:t>These </a:t>
            </a:r>
            <a:r>
              <a:rPr lang="en-US" sz="2800" u="sng" dirty="0"/>
              <a:t>must be added </a:t>
            </a:r>
            <a:r>
              <a:rPr lang="en-US" sz="2800" dirty="0"/>
              <a:t>and are needed for geospatial queries:</a:t>
            </a:r>
          </a:p>
          <a:p>
            <a:pPr lvl="0" eaLnBrk="0" fontAlgn="base" hangingPunct="0">
              <a:lnSpc>
                <a:spcPct val="100000"/>
              </a:lnSpc>
              <a:spcBef>
                <a:spcPct val="0"/>
              </a:spcBef>
              <a:spcAft>
                <a:spcPct val="0"/>
              </a:spcAft>
            </a:pPr>
            <a:endParaRPr lang="en-US" altLang="en-US" sz="2400" b="0" dirty="0">
              <a:solidFill>
                <a:schemeClr val="tx1"/>
              </a:solidFill>
            </a:endParaRP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p:txBody>
      </p:sp>
      <p:sp>
        <p:nvSpPr>
          <p:cNvPr id="5" name="Rectangle 2">
            <a:extLst>
              <a:ext uri="{FF2B5EF4-FFF2-40B4-BE49-F238E27FC236}">
                <a16:creationId xmlns:a16="http://schemas.microsoft.com/office/drawing/2014/main" id="{EAFA922F-2EF7-46B4-BC2F-B550B44722AD}"/>
              </a:ext>
            </a:extLst>
          </p:cNvPr>
          <p:cNvSpPr>
            <a:spLocks noChangeArrowheads="1"/>
          </p:cNvSpPr>
          <p:nvPr/>
        </p:nvSpPr>
        <p:spPr bwMode="auto">
          <a:xfrm>
            <a:off x="0" y="-215419"/>
            <a:ext cx="182749" cy="430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80918" tIns="76176"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C213BB59-84A8-4436-AED3-16726F61328C}"/>
              </a:ext>
            </a:extLst>
          </p:cNvPr>
          <p:cNvSpPr>
            <a:spLocks noChangeArrowheads="1"/>
          </p:cNvSpPr>
          <p:nvPr/>
        </p:nvSpPr>
        <p:spPr bwMode="auto">
          <a:xfrm>
            <a:off x="266920" y="2505777"/>
            <a:ext cx="11655206" cy="2646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918" tIns="76176"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Geospatial distance queries: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rPr>
              <a:t>SELECT * FROM container c WHERE ST_DISTANCE(</a:t>
            </a:r>
            <a:r>
              <a:rPr kumimoji="0" lang="en-US" altLang="en-US" sz="2200" b="0" i="0" u="none" strike="noStrike" cap="none" normalizeH="0" baseline="0" dirty="0" err="1">
                <a:ln>
                  <a:noFill/>
                </a:ln>
                <a:solidFill>
                  <a:srgbClr val="000000"/>
                </a:solidFill>
                <a:effectLst/>
                <a:latin typeface="Consolas" panose="020B0609020204030204" pitchFamily="49" charset="0"/>
                <a:cs typeface="Segoe UI" panose="020B0502040204020203" pitchFamily="34" charset="0"/>
              </a:rPr>
              <a:t>c.property</a:t>
            </a:r>
            <a:r>
              <a:rPr kumimoji="0" lang="en-US" altLang="en-US" sz="2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rPr>
              <a:t>, { "type": "Point", "coordinates": [0.0, 10.0] }) &lt; 40</a:t>
            </a:r>
            <a:endParaRPr kumimoji="0" lang="en-US" altLang="en-US" sz="2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Geospatial within queries: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rPr>
              <a:t>SELECT * FROM container c WHERE ST_WITHIN(</a:t>
            </a:r>
            <a:r>
              <a:rPr kumimoji="0" lang="en-US" altLang="en-US" sz="2200" b="0" i="0" u="none" strike="noStrike" cap="none" normalizeH="0" baseline="0" dirty="0" err="1">
                <a:ln>
                  <a:noFill/>
                </a:ln>
                <a:solidFill>
                  <a:srgbClr val="000000"/>
                </a:solidFill>
                <a:effectLst/>
                <a:latin typeface="Consolas" panose="020B0609020204030204" pitchFamily="49" charset="0"/>
                <a:cs typeface="Segoe UI" panose="020B0502040204020203" pitchFamily="34" charset="0"/>
              </a:rPr>
              <a:t>c.property</a:t>
            </a:r>
            <a:r>
              <a:rPr kumimoji="0" lang="en-US" altLang="en-US" sz="2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rPr>
              <a:t>, {"type": "Point", "coordinates": [0.0, 10.0] } })</a:t>
            </a:r>
            <a:endParaRPr kumimoji="0" lang="en-US" altLang="en-US" sz="2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367425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96B93-DE87-464B-A6E7-0A4AE51AF026}"/>
              </a:ext>
            </a:extLst>
          </p:cNvPr>
          <p:cNvSpPr>
            <a:spLocks noGrp="1"/>
          </p:cNvSpPr>
          <p:nvPr>
            <p:ph type="title"/>
          </p:nvPr>
        </p:nvSpPr>
        <p:spPr/>
        <p:txBody>
          <a:bodyPr/>
          <a:lstStyle/>
          <a:p>
            <a:r>
              <a:rPr lang="en-US" dirty="0"/>
              <a:t>Composite Indexes</a:t>
            </a:r>
          </a:p>
        </p:txBody>
      </p:sp>
      <p:sp>
        <p:nvSpPr>
          <p:cNvPr id="3" name="Text Placeholder 2">
            <a:extLst>
              <a:ext uri="{FF2B5EF4-FFF2-40B4-BE49-F238E27FC236}">
                <a16:creationId xmlns:a16="http://schemas.microsoft.com/office/drawing/2014/main" id="{B035F8F1-732F-4A82-A7E2-B1855349412E}"/>
              </a:ext>
            </a:extLst>
          </p:cNvPr>
          <p:cNvSpPr>
            <a:spLocks noGrp="1"/>
          </p:cNvSpPr>
          <p:nvPr>
            <p:ph type="body" sz="quarter" idx="11"/>
          </p:nvPr>
        </p:nvSpPr>
        <p:spPr>
          <a:xfrm>
            <a:off x="269874" y="1584156"/>
            <a:ext cx="11655206" cy="4751330"/>
          </a:xfrm>
        </p:spPr>
        <p:txBody>
          <a:bodyPr>
            <a:normAutofit/>
          </a:bodyPr>
          <a:lstStyle/>
          <a:p>
            <a:endParaRPr lang="en-US" sz="2800" dirty="0"/>
          </a:p>
          <a:p>
            <a:endParaRPr lang="en-US" sz="2800" dirty="0"/>
          </a:p>
          <a:p>
            <a:endParaRPr lang="en-US" sz="2800" dirty="0"/>
          </a:p>
          <a:p>
            <a:endParaRPr lang="en-US" sz="2800" dirty="0"/>
          </a:p>
          <a:p>
            <a:endParaRPr lang="en-US" sz="2800" dirty="0"/>
          </a:p>
        </p:txBody>
      </p:sp>
      <p:sp>
        <p:nvSpPr>
          <p:cNvPr id="4" name="Text Placeholder 2">
            <a:extLst>
              <a:ext uri="{FF2B5EF4-FFF2-40B4-BE49-F238E27FC236}">
                <a16:creationId xmlns:a16="http://schemas.microsoft.com/office/drawing/2014/main" id="{6853D164-3818-4711-A0EF-1DDEF6DB4DBB}"/>
              </a:ext>
            </a:extLst>
          </p:cNvPr>
          <p:cNvSpPr txBox="1">
            <a:spLocks/>
          </p:cNvSpPr>
          <p:nvPr/>
        </p:nvSpPr>
        <p:spPr>
          <a:xfrm>
            <a:off x="268397" y="1584156"/>
            <a:ext cx="11655206" cy="475133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Font typeface="Arial" panose="020B0604020202020204" pitchFamily="34" charset="0"/>
              <a:buNone/>
              <a:defRPr lang="en-US" sz="1600" b="1" kern="1200" spc="0" baseline="0"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vl2pPr marL="236538" indent="-236538" algn="l" defTabSz="914400" rtl="0" eaLnBrk="1" latinLnBrk="0" hangingPunct="1">
              <a:lnSpc>
                <a:spcPct val="90000"/>
              </a:lnSpc>
              <a:spcBef>
                <a:spcPts val="800"/>
              </a:spcBef>
              <a:spcAft>
                <a:spcPts val="400"/>
              </a:spcAft>
              <a:buClr>
                <a:schemeClr val="tx2"/>
              </a:buClr>
              <a:buFont typeface="Arial" panose="020B0604020202020204" pitchFamily="34" charset="0"/>
              <a:buChar char="•"/>
              <a:defRPr lang="en-US" sz="1600" kern="1200" spc="0"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t>These </a:t>
            </a:r>
            <a:r>
              <a:rPr lang="en-US" sz="2800" u="sng" dirty="0"/>
              <a:t>must be added </a:t>
            </a:r>
            <a:r>
              <a:rPr lang="en-US" sz="2800" dirty="0"/>
              <a:t>and are needed for queries that ORDER BY two or more properties.</a:t>
            </a:r>
          </a:p>
          <a:p>
            <a:endParaRPr lang="en-US" sz="2800" dirty="0"/>
          </a:p>
          <a:p>
            <a:pPr lvl="0" eaLnBrk="0" fontAlgn="base" hangingPunct="0">
              <a:lnSpc>
                <a:spcPct val="100000"/>
              </a:lnSpc>
              <a:spcBef>
                <a:spcPct val="0"/>
              </a:spcBef>
              <a:spcAft>
                <a:spcPct val="0"/>
              </a:spcAft>
            </a:pPr>
            <a:r>
              <a:rPr lang="en-US" altLang="en-US" sz="2200" dirty="0">
                <a:solidFill>
                  <a:srgbClr val="000000"/>
                </a:solidFill>
              </a:rPr>
              <a:t>ORDER BY queries on multiple properties:</a:t>
            </a:r>
            <a:endParaRPr lang="en-US" altLang="en-US" sz="2200" dirty="0">
              <a:solidFill>
                <a:schemeClr val="tx1"/>
              </a:solidFill>
            </a:endParaRPr>
          </a:p>
          <a:p>
            <a:pPr lvl="0" eaLnBrk="0" fontAlgn="base" hangingPunct="0">
              <a:lnSpc>
                <a:spcPct val="100000"/>
              </a:lnSpc>
              <a:spcBef>
                <a:spcPct val="0"/>
              </a:spcBef>
              <a:spcAft>
                <a:spcPct val="0"/>
              </a:spcAft>
            </a:pPr>
            <a:r>
              <a:rPr lang="en-US" altLang="en-US" sz="2200" b="0" dirty="0">
                <a:solidFill>
                  <a:srgbClr val="000000"/>
                </a:solidFill>
              </a:rPr>
              <a:t>SELECT * FROM container c ORDER BY </a:t>
            </a:r>
            <a:r>
              <a:rPr lang="en-US" altLang="en-US" sz="2200" b="0" dirty="0" err="1">
                <a:solidFill>
                  <a:srgbClr val="000000"/>
                </a:solidFill>
              </a:rPr>
              <a:t>c.firstName</a:t>
            </a:r>
            <a:r>
              <a:rPr lang="en-US" altLang="en-US" sz="2200" b="0" dirty="0">
                <a:solidFill>
                  <a:srgbClr val="000000"/>
                </a:solidFill>
              </a:rPr>
              <a:t>, </a:t>
            </a:r>
            <a:r>
              <a:rPr lang="en-US" altLang="en-US" sz="2200" b="0" dirty="0" err="1">
                <a:solidFill>
                  <a:srgbClr val="000000"/>
                </a:solidFill>
              </a:rPr>
              <a:t>c.lastName</a:t>
            </a:r>
            <a:endParaRPr lang="en-US" altLang="en-US" sz="2200" b="0" dirty="0">
              <a:solidFill>
                <a:schemeClr val="tx1"/>
              </a:solidFill>
            </a:endParaRPr>
          </a:p>
          <a:p>
            <a:endParaRPr lang="en-US" sz="2800" dirty="0"/>
          </a:p>
          <a:p>
            <a:r>
              <a:rPr lang="en-US" sz="2800" dirty="0"/>
              <a:t> </a:t>
            </a:r>
          </a:p>
          <a:p>
            <a:pPr eaLnBrk="0" fontAlgn="base" hangingPunct="0">
              <a:lnSpc>
                <a:spcPct val="100000"/>
              </a:lnSpc>
              <a:spcBef>
                <a:spcPct val="0"/>
              </a:spcBef>
              <a:spcAft>
                <a:spcPct val="0"/>
              </a:spcAft>
            </a:pPr>
            <a:endParaRPr lang="en-US" altLang="en-US" sz="2400" b="0" dirty="0">
              <a:solidFill>
                <a:schemeClr val="tx1"/>
              </a:solidFill>
            </a:endParaRP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p:txBody>
      </p:sp>
    </p:spTree>
    <p:extLst>
      <p:ext uri="{BB962C8B-B14F-4D97-AF65-F5344CB8AC3E}">
        <p14:creationId xmlns:p14="http://schemas.microsoft.com/office/powerpoint/2010/main" val="414446171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B0C23-EB23-442F-AA69-31B4837D2540}"/>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Online Index Transformations</a:t>
            </a:r>
          </a:p>
        </p:txBody>
      </p:sp>
      <p:sp>
        <p:nvSpPr>
          <p:cNvPr id="3" name="Text Placeholder 2">
            <a:extLst>
              <a:ext uri="{FF2B5EF4-FFF2-40B4-BE49-F238E27FC236}">
                <a16:creationId xmlns:a16="http://schemas.microsoft.com/office/drawing/2014/main" id="{CC4B86AE-2F2B-4BD4-A043-24A951B10183}"/>
              </a:ext>
            </a:extLst>
          </p:cNvPr>
          <p:cNvSpPr>
            <a:spLocks noGrp="1"/>
          </p:cNvSpPr>
          <p:nvPr>
            <p:ph type="body" sz="quarter" idx="11"/>
          </p:nvPr>
        </p:nvSpPr>
        <p:spPr>
          <a:xfrm>
            <a:off x="269874" y="1584156"/>
            <a:ext cx="5208059" cy="1992340"/>
          </a:xfrm>
        </p:spPr>
        <p:txBody>
          <a:bodyPr vert="horz" wrap="square" lIns="146304" tIns="91440" rIns="146304" bIns="91440" rtlCol="0" anchor="t">
            <a:spAutoFit/>
          </a:bodyPr>
          <a:lstStyle/>
          <a:p>
            <a:pPr lvl="0"/>
            <a:r>
              <a:rPr lang="en-US" dirty="0"/>
              <a:t>On-the-fly Index Changes</a:t>
            </a:r>
          </a:p>
          <a:p>
            <a:pPr marL="0" lvl="1" indent="0">
              <a:buNone/>
            </a:pPr>
            <a:r>
              <a:rPr lang="en-US" dirty="0"/>
              <a:t>In Azure Cosmos DB, you can make changes to the indexing policy of a collection on the fly. Changes can affect the shape of the index, including paths, precision values, and its consistency model. </a:t>
            </a:r>
          </a:p>
          <a:p>
            <a:pPr marL="0" lvl="1" indent="0">
              <a:buNone/>
            </a:pPr>
            <a:r>
              <a:rPr lang="en-US" dirty="0"/>
              <a:t>A change in indexing policy effectively requires a transformation of the old index into a new index.</a:t>
            </a:r>
          </a:p>
        </p:txBody>
      </p:sp>
      <p:sp>
        <p:nvSpPr>
          <p:cNvPr id="4" name="Isosceles Triangle 3">
            <a:extLst>
              <a:ext uri="{FF2B5EF4-FFF2-40B4-BE49-F238E27FC236}">
                <a16:creationId xmlns:a16="http://schemas.microsoft.com/office/drawing/2014/main" id="{FD5E3EBE-F6F4-49A8-8796-377DC33427BB}"/>
              </a:ext>
            </a:extLst>
          </p:cNvPr>
          <p:cNvSpPr/>
          <p:nvPr/>
        </p:nvSpPr>
        <p:spPr bwMode="auto">
          <a:xfrm>
            <a:off x="6018854" y="2440121"/>
            <a:ext cx="1638300" cy="2042264"/>
          </a:xfrm>
          <a:prstGeom prs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defTabSz="932472" fontAlgn="base">
              <a:lnSpc>
                <a:spcPct val="15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Arial" panose="020B0604020202020204" pitchFamily="34" charset="0"/>
              </a:rPr>
              <a:t>v1</a:t>
            </a:r>
            <a:r>
              <a:rPr lang="en-US" sz="1600" dirty="0">
                <a:gradFill>
                  <a:gsLst>
                    <a:gs pos="0">
                      <a:srgbClr val="FFFFFF"/>
                    </a:gs>
                    <a:gs pos="100000">
                      <a:srgbClr val="FFFFFF"/>
                    </a:gs>
                  </a:gsLst>
                  <a:lin ang="5400000" scaled="0"/>
                </a:gradFill>
                <a:ea typeface="Segoe UI" pitchFamily="34" charset="0"/>
                <a:cs typeface="Arial" panose="020B0604020202020204" pitchFamily="34" charset="0"/>
              </a:rPr>
              <a:t> Policy</a:t>
            </a:r>
          </a:p>
        </p:txBody>
      </p:sp>
      <p:sp>
        <p:nvSpPr>
          <p:cNvPr id="5" name="Isosceles Triangle 4">
            <a:extLst>
              <a:ext uri="{FF2B5EF4-FFF2-40B4-BE49-F238E27FC236}">
                <a16:creationId xmlns:a16="http://schemas.microsoft.com/office/drawing/2014/main" id="{E96FEDF1-0894-4FBF-A009-1B0BA979F85D}"/>
              </a:ext>
            </a:extLst>
          </p:cNvPr>
          <p:cNvSpPr/>
          <p:nvPr/>
        </p:nvSpPr>
        <p:spPr bwMode="auto">
          <a:xfrm>
            <a:off x="9976757" y="2440121"/>
            <a:ext cx="1638300" cy="2042264"/>
          </a:xfrm>
          <a:prstGeom prs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defTabSz="932472" fontAlgn="base">
              <a:lnSpc>
                <a:spcPct val="15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Arial" panose="020B0604020202020204" pitchFamily="34" charset="0"/>
              </a:rPr>
              <a:t>v2</a:t>
            </a:r>
            <a:r>
              <a:rPr lang="en-US" sz="1600" dirty="0">
                <a:gradFill>
                  <a:gsLst>
                    <a:gs pos="0">
                      <a:srgbClr val="FFFFFF"/>
                    </a:gs>
                    <a:gs pos="100000">
                      <a:srgbClr val="FFFFFF"/>
                    </a:gs>
                  </a:gsLst>
                  <a:lin ang="5400000" scaled="0"/>
                </a:gradFill>
                <a:ea typeface="Segoe UI" pitchFamily="34" charset="0"/>
                <a:cs typeface="Arial" panose="020B0604020202020204" pitchFamily="34" charset="0"/>
              </a:rPr>
              <a:t> Policy</a:t>
            </a:r>
          </a:p>
        </p:txBody>
      </p:sp>
      <p:grpSp>
        <p:nvGrpSpPr>
          <p:cNvPr id="23" name="Group 22">
            <a:extLst>
              <a:ext uri="{FF2B5EF4-FFF2-40B4-BE49-F238E27FC236}">
                <a16:creationId xmlns:a16="http://schemas.microsoft.com/office/drawing/2014/main" id="{604D0526-4E5C-40D3-8EEE-C3F18AF7B506}"/>
              </a:ext>
            </a:extLst>
          </p:cNvPr>
          <p:cNvGrpSpPr/>
          <p:nvPr/>
        </p:nvGrpSpPr>
        <p:grpSpPr>
          <a:xfrm>
            <a:off x="8059782" y="3052611"/>
            <a:ext cx="1599111" cy="1371600"/>
            <a:chOff x="6441077" y="3052611"/>
            <a:chExt cx="2926080" cy="1371600"/>
          </a:xfrm>
        </p:grpSpPr>
        <p:cxnSp>
          <p:nvCxnSpPr>
            <p:cNvPr id="7" name="Straight Arrow Connector 6">
              <a:extLst>
                <a:ext uri="{FF2B5EF4-FFF2-40B4-BE49-F238E27FC236}">
                  <a16:creationId xmlns:a16="http://schemas.microsoft.com/office/drawing/2014/main" id="{649F5164-0ECC-464F-B3B8-D44159C97FF5}"/>
                </a:ext>
              </a:extLst>
            </p:cNvPr>
            <p:cNvCxnSpPr/>
            <p:nvPr/>
          </p:nvCxnSpPr>
          <p:spPr>
            <a:xfrm flipH="1">
              <a:off x="6441077" y="3052611"/>
              <a:ext cx="609600" cy="137160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8" name="Straight Arrow Connector 7">
              <a:extLst>
                <a:ext uri="{FF2B5EF4-FFF2-40B4-BE49-F238E27FC236}">
                  <a16:creationId xmlns:a16="http://schemas.microsoft.com/office/drawing/2014/main" id="{EBEB2DAA-45DE-4099-B022-A6B82D753132}"/>
                </a:ext>
              </a:extLst>
            </p:cNvPr>
            <p:cNvCxnSpPr/>
            <p:nvPr/>
          </p:nvCxnSpPr>
          <p:spPr>
            <a:xfrm flipH="1">
              <a:off x="7213237" y="3052611"/>
              <a:ext cx="609600" cy="137160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9" name="Straight Arrow Connector 8">
              <a:extLst>
                <a:ext uri="{FF2B5EF4-FFF2-40B4-BE49-F238E27FC236}">
                  <a16:creationId xmlns:a16="http://schemas.microsoft.com/office/drawing/2014/main" id="{F2C3C93B-5986-4D02-A4C2-99F499A10724}"/>
                </a:ext>
              </a:extLst>
            </p:cNvPr>
            <p:cNvCxnSpPr/>
            <p:nvPr/>
          </p:nvCxnSpPr>
          <p:spPr>
            <a:xfrm flipH="1">
              <a:off x="7985397" y="3052611"/>
              <a:ext cx="609600" cy="137160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Arrow Connector 9">
              <a:extLst>
                <a:ext uri="{FF2B5EF4-FFF2-40B4-BE49-F238E27FC236}">
                  <a16:creationId xmlns:a16="http://schemas.microsoft.com/office/drawing/2014/main" id="{6ABA6E19-BD18-4E7A-A566-DEC9C19E8F7F}"/>
                </a:ext>
              </a:extLst>
            </p:cNvPr>
            <p:cNvCxnSpPr/>
            <p:nvPr/>
          </p:nvCxnSpPr>
          <p:spPr>
            <a:xfrm flipH="1">
              <a:off x="8757557" y="3052611"/>
              <a:ext cx="609600" cy="137160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cxnSp>
        <p:nvCxnSpPr>
          <p:cNvPr id="12" name="Straight Arrow Connector 11">
            <a:extLst>
              <a:ext uri="{FF2B5EF4-FFF2-40B4-BE49-F238E27FC236}">
                <a16:creationId xmlns:a16="http://schemas.microsoft.com/office/drawing/2014/main" id="{B9C7945E-92CC-4535-BD2A-1D61F59F5E70}"/>
              </a:ext>
            </a:extLst>
          </p:cNvPr>
          <p:cNvCxnSpPr>
            <a:cxnSpLocks/>
          </p:cNvCxnSpPr>
          <p:nvPr/>
        </p:nvCxnSpPr>
        <p:spPr>
          <a:xfrm>
            <a:off x="5608320" y="4705633"/>
            <a:ext cx="6090557"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5" name="TextBox 14">
            <a:extLst>
              <a:ext uri="{FF2B5EF4-FFF2-40B4-BE49-F238E27FC236}">
                <a16:creationId xmlns:a16="http://schemas.microsoft.com/office/drawing/2014/main" id="{E778DD62-83CF-4C9B-A471-6EAC6AA3A519}"/>
              </a:ext>
            </a:extLst>
          </p:cNvPr>
          <p:cNvSpPr txBox="1"/>
          <p:nvPr/>
        </p:nvSpPr>
        <p:spPr>
          <a:xfrm>
            <a:off x="7285335" y="2582258"/>
            <a:ext cx="3063240"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a:gradFill>
                  <a:gsLst>
                    <a:gs pos="2917">
                      <a:schemeClr val="tx1"/>
                    </a:gs>
                    <a:gs pos="30000">
                      <a:schemeClr val="tx1"/>
                    </a:gs>
                  </a:gsLst>
                  <a:lin ang="5400000" scaled="0"/>
                </a:gradFill>
              </a:rPr>
              <a:t>New document writes (CRUD) &amp; queries</a:t>
            </a:r>
          </a:p>
        </p:txBody>
      </p:sp>
      <p:sp>
        <p:nvSpPr>
          <p:cNvPr id="16" name="TextBox 15">
            <a:extLst>
              <a:ext uri="{FF2B5EF4-FFF2-40B4-BE49-F238E27FC236}">
                <a16:creationId xmlns:a16="http://schemas.microsoft.com/office/drawing/2014/main" id="{50C53113-1429-44D6-A6DE-ED1CBD6E1845}"/>
              </a:ext>
            </a:extLst>
          </p:cNvPr>
          <p:cNvSpPr txBox="1"/>
          <p:nvPr/>
        </p:nvSpPr>
        <p:spPr>
          <a:xfrm>
            <a:off x="5748927" y="5003451"/>
            <a:ext cx="2928620" cy="461665"/>
          </a:xfrm>
          <a:prstGeom prst="rect">
            <a:avLst/>
          </a:prstGeom>
          <a:noFill/>
          <a:ln w="12700">
            <a:solidFill>
              <a:schemeClr val="bg1">
                <a:lumMod val="50000"/>
              </a:schemeClr>
            </a:solidFill>
          </a:ln>
        </p:spPr>
        <p:txBody>
          <a:bodyPr wrap="square" lIns="91440" tIns="91440" rIns="9144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latin typeface="Arial" panose="020B0604020202020204" pitchFamily="34" charset="0"/>
              </a:rPr>
              <a:t>PUT	/</a:t>
            </a:r>
            <a:r>
              <a:rPr lang="en-US" sz="1000" dirty="0" err="1">
                <a:gradFill>
                  <a:gsLst>
                    <a:gs pos="2917">
                      <a:schemeClr val="tx1"/>
                    </a:gs>
                    <a:gs pos="30000">
                      <a:schemeClr val="tx1"/>
                    </a:gs>
                  </a:gsLst>
                  <a:lin ang="5400000" scaled="0"/>
                </a:gradFill>
                <a:latin typeface="Arial" panose="020B0604020202020204" pitchFamily="34" charset="0"/>
              </a:rPr>
              <a:t>colls</a:t>
            </a:r>
            <a:r>
              <a:rPr lang="en-US" sz="1000" dirty="0">
                <a:gradFill>
                  <a:gsLst>
                    <a:gs pos="2917">
                      <a:schemeClr val="tx1"/>
                    </a:gs>
                    <a:gs pos="30000">
                      <a:schemeClr val="tx1"/>
                    </a:gs>
                  </a:gsLst>
                  <a:lin ang="5400000" scaled="0"/>
                </a:gradFill>
                <a:latin typeface="Arial" panose="020B0604020202020204" pitchFamily="34" charset="0"/>
              </a:rPr>
              <a:t>/</a:t>
            </a:r>
            <a:r>
              <a:rPr lang="en-US" sz="1000" dirty="0" err="1">
                <a:gradFill>
                  <a:gsLst>
                    <a:gs pos="2917">
                      <a:schemeClr val="tx1"/>
                    </a:gs>
                    <a:gs pos="30000">
                      <a:schemeClr val="tx1"/>
                    </a:gs>
                  </a:gsLst>
                  <a:lin ang="5400000" scaled="0"/>
                </a:gradFill>
                <a:latin typeface="Arial" panose="020B0604020202020204" pitchFamily="34" charset="0"/>
              </a:rPr>
              <a:t>examplecollection</a:t>
            </a:r>
            <a:br>
              <a:rPr lang="en-US" sz="1000" dirty="0">
                <a:gradFill>
                  <a:gsLst>
                    <a:gs pos="2917">
                      <a:schemeClr val="tx1"/>
                    </a:gs>
                    <a:gs pos="30000">
                      <a:schemeClr val="tx1"/>
                    </a:gs>
                  </a:gsLst>
                  <a:lin ang="5400000" scaled="0"/>
                </a:gradFill>
                <a:latin typeface="Arial" panose="020B0604020202020204" pitchFamily="34" charset="0"/>
              </a:rPr>
            </a:br>
            <a:r>
              <a:rPr lang="en-US" sz="1000" dirty="0">
                <a:gradFill>
                  <a:gsLst>
                    <a:gs pos="2917">
                      <a:schemeClr val="tx1"/>
                    </a:gs>
                    <a:gs pos="30000">
                      <a:schemeClr val="tx1"/>
                    </a:gs>
                  </a:gsLst>
                  <a:lin ang="5400000" scaled="0"/>
                </a:gradFill>
                <a:latin typeface="Arial" panose="020B0604020202020204" pitchFamily="34" charset="0"/>
              </a:rPr>
              <a:t>{ </a:t>
            </a:r>
            <a:r>
              <a:rPr lang="en-US" sz="1000" dirty="0" err="1">
                <a:gradFill>
                  <a:gsLst>
                    <a:gs pos="2917">
                      <a:schemeClr val="tx1"/>
                    </a:gs>
                    <a:gs pos="30000">
                      <a:schemeClr val="tx1"/>
                    </a:gs>
                  </a:gsLst>
                  <a:lin ang="5400000" scaled="0"/>
                </a:gradFill>
                <a:latin typeface="Arial" panose="020B0604020202020204" pitchFamily="34" charset="0"/>
              </a:rPr>
              <a:t>indexingPolicy</a:t>
            </a:r>
            <a:r>
              <a:rPr lang="en-US" sz="1000" dirty="0">
                <a:gradFill>
                  <a:gsLst>
                    <a:gs pos="2917">
                      <a:schemeClr val="tx1"/>
                    </a:gs>
                    <a:gs pos="30000">
                      <a:schemeClr val="tx1"/>
                    </a:gs>
                  </a:gsLst>
                  <a:lin ang="5400000" scaled="0"/>
                </a:gradFill>
                <a:latin typeface="Arial" panose="020B0604020202020204" pitchFamily="34" charset="0"/>
              </a:rPr>
              <a:t>: … }</a:t>
            </a:r>
          </a:p>
        </p:txBody>
      </p:sp>
      <p:sp>
        <p:nvSpPr>
          <p:cNvPr id="17" name="TextBox 16">
            <a:extLst>
              <a:ext uri="{FF2B5EF4-FFF2-40B4-BE49-F238E27FC236}">
                <a16:creationId xmlns:a16="http://schemas.microsoft.com/office/drawing/2014/main" id="{50FAE8FA-5176-4C60-B7EB-AA80C89F1971}"/>
              </a:ext>
            </a:extLst>
          </p:cNvPr>
          <p:cNvSpPr txBox="1"/>
          <p:nvPr/>
        </p:nvSpPr>
        <p:spPr>
          <a:xfrm>
            <a:off x="8915037" y="5003451"/>
            <a:ext cx="2928620" cy="461665"/>
          </a:xfrm>
          <a:prstGeom prst="rect">
            <a:avLst/>
          </a:prstGeom>
          <a:noFill/>
          <a:ln w="12700">
            <a:solidFill>
              <a:schemeClr val="bg1">
                <a:lumMod val="50000"/>
              </a:schemeClr>
            </a:solidFill>
          </a:ln>
        </p:spPr>
        <p:txBody>
          <a:bodyPr wrap="square" lIns="91440" tIns="91440" rIns="9144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latin typeface="Arial" panose="020B0604020202020204" pitchFamily="34" charset="0"/>
              </a:rPr>
              <a:t>GET	/</a:t>
            </a:r>
            <a:r>
              <a:rPr lang="en-US" sz="1000" dirty="0" err="1">
                <a:gradFill>
                  <a:gsLst>
                    <a:gs pos="2917">
                      <a:schemeClr val="tx1"/>
                    </a:gs>
                    <a:gs pos="30000">
                      <a:schemeClr val="tx1"/>
                    </a:gs>
                  </a:gsLst>
                  <a:lin ang="5400000" scaled="0"/>
                </a:gradFill>
                <a:latin typeface="Arial" panose="020B0604020202020204" pitchFamily="34" charset="0"/>
              </a:rPr>
              <a:t>colls</a:t>
            </a:r>
            <a:r>
              <a:rPr lang="en-US" sz="1000" dirty="0">
                <a:gradFill>
                  <a:gsLst>
                    <a:gs pos="2917">
                      <a:schemeClr val="tx1"/>
                    </a:gs>
                    <a:gs pos="30000">
                      <a:schemeClr val="tx1"/>
                    </a:gs>
                  </a:gsLst>
                  <a:lin ang="5400000" scaled="0"/>
                </a:gradFill>
                <a:latin typeface="Arial" panose="020B0604020202020204" pitchFamily="34" charset="0"/>
              </a:rPr>
              <a:t>/</a:t>
            </a:r>
            <a:r>
              <a:rPr lang="en-US" sz="1000" dirty="0" err="1">
                <a:gradFill>
                  <a:gsLst>
                    <a:gs pos="2917">
                      <a:schemeClr val="tx1"/>
                    </a:gs>
                    <a:gs pos="30000">
                      <a:schemeClr val="tx1"/>
                    </a:gs>
                  </a:gsLst>
                  <a:lin ang="5400000" scaled="0"/>
                </a:gradFill>
                <a:latin typeface="Arial" panose="020B0604020202020204" pitchFamily="34" charset="0"/>
              </a:rPr>
              <a:t>examplecollection</a:t>
            </a:r>
            <a:br>
              <a:rPr lang="en-US" sz="1000" dirty="0">
                <a:gradFill>
                  <a:gsLst>
                    <a:gs pos="2917">
                      <a:schemeClr val="tx1"/>
                    </a:gs>
                    <a:gs pos="30000">
                      <a:schemeClr val="tx1"/>
                    </a:gs>
                  </a:gsLst>
                  <a:lin ang="5400000" scaled="0"/>
                </a:gradFill>
                <a:latin typeface="Arial" panose="020B0604020202020204" pitchFamily="34" charset="0"/>
              </a:rPr>
            </a:br>
            <a:r>
              <a:rPr lang="en-US" sz="1000" dirty="0">
                <a:gradFill>
                  <a:gsLst>
                    <a:gs pos="2917">
                      <a:schemeClr val="tx1"/>
                    </a:gs>
                    <a:gs pos="30000">
                      <a:schemeClr val="tx1"/>
                    </a:gs>
                  </a:gsLst>
                  <a:lin ang="5400000" scaled="0"/>
                </a:gradFill>
                <a:latin typeface="Arial" panose="020B0604020202020204" pitchFamily="34" charset="0"/>
              </a:rPr>
              <a:t>x-</a:t>
            </a:r>
            <a:r>
              <a:rPr lang="en-US" sz="1000" dirty="0" err="1">
                <a:gradFill>
                  <a:gsLst>
                    <a:gs pos="2917">
                      <a:schemeClr val="tx1"/>
                    </a:gs>
                    <a:gs pos="30000">
                      <a:schemeClr val="tx1"/>
                    </a:gs>
                  </a:gsLst>
                  <a:lin ang="5400000" scaled="0"/>
                </a:gradFill>
                <a:latin typeface="Arial" panose="020B0604020202020204" pitchFamily="34" charset="0"/>
              </a:rPr>
              <a:t>ms</a:t>
            </a:r>
            <a:r>
              <a:rPr lang="en-US" sz="1000" dirty="0">
                <a:gradFill>
                  <a:gsLst>
                    <a:gs pos="2917">
                      <a:schemeClr val="tx1"/>
                    </a:gs>
                    <a:gs pos="30000">
                      <a:schemeClr val="tx1"/>
                    </a:gs>
                  </a:gsLst>
                  <a:lin ang="5400000" scaled="0"/>
                </a:gradFill>
                <a:latin typeface="Arial" panose="020B0604020202020204" pitchFamily="34" charset="0"/>
              </a:rPr>
              <a:t>-index-transformation-progress: 100</a:t>
            </a:r>
          </a:p>
        </p:txBody>
      </p:sp>
      <p:cxnSp>
        <p:nvCxnSpPr>
          <p:cNvPr id="18" name="Straight Arrow Connector 17">
            <a:extLst>
              <a:ext uri="{FF2B5EF4-FFF2-40B4-BE49-F238E27FC236}">
                <a16:creationId xmlns:a16="http://schemas.microsoft.com/office/drawing/2014/main" id="{17E2F2F0-A100-47CE-A0F2-8C9D08CBD778}"/>
              </a:ext>
            </a:extLst>
          </p:cNvPr>
          <p:cNvCxnSpPr>
            <a:cxnSpLocks/>
          </p:cNvCxnSpPr>
          <p:nvPr/>
        </p:nvCxnSpPr>
        <p:spPr>
          <a:xfrm flipH="1" flipV="1">
            <a:off x="6838004" y="4746032"/>
            <a:ext cx="0" cy="241024"/>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Arrow Connector 19">
            <a:extLst>
              <a:ext uri="{FF2B5EF4-FFF2-40B4-BE49-F238E27FC236}">
                <a16:creationId xmlns:a16="http://schemas.microsoft.com/office/drawing/2014/main" id="{A7BE7757-81C3-4A47-907A-A992CCAA9636}"/>
              </a:ext>
            </a:extLst>
          </p:cNvPr>
          <p:cNvCxnSpPr>
            <a:cxnSpLocks/>
          </p:cNvCxnSpPr>
          <p:nvPr/>
        </p:nvCxnSpPr>
        <p:spPr>
          <a:xfrm flipH="1" flipV="1">
            <a:off x="10795907" y="4742362"/>
            <a:ext cx="0" cy="241024"/>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21" name="TextBox 20">
            <a:extLst>
              <a:ext uri="{FF2B5EF4-FFF2-40B4-BE49-F238E27FC236}">
                <a16:creationId xmlns:a16="http://schemas.microsoft.com/office/drawing/2014/main" id="{14FAB9E6-029F-4D52-A1C4-032E6F37B817}"/>
              </a:ext>
            </a:extLst>
          </p:cNvPr>
          <p:cNvSpPr txBox="1"/>
          <p:nvPr/>
        </p:nvSpPr>
        <p:spPr>
          <a:xfrm>
            <a:off x="5773783" y="4742362"/>
            <a:ext cx="182880" cy="152349"/>
          </a:xfrm>
          <a:prstGeom prst="rect">
            <a:avLst/>
          </a:prstGeom>
          <a:noFill/>
          <a:ln>
            <a:noFill/>
          </a:ln>
        </p:spPr>
        <p:txBody>
          <a:bodyPr wrap="square" lIns="0" tIns="0" rIns="0" bIns="0" rtlCol="0" anchor="ctr">
            <a:spAutoFit/>
          </a:bodyPr>
          <a:lstStyle/>
          <a:p>
            <a:pPr algn="ctr">
              <a:lnSpc>
                <a:spcPct val="90000"/>
              </a:lnSpc>
              <a:spcAft>
                <a:spcPts val="600"/>
              </a:spcAft>
            </a:pPr>
            <a:r>
              <a:rPr lang="en-US" sz="1100" dirty="0">
                <a:gradFill>
                  <a:gsLst>
                    <a:gs pos="2917">
                      <a:schemeClr val="tx1"/>
                    </a:gs>
                    <a:gs pos="30000">
                      <a:schemeClr val="tx1"/>
                    </a:gs>
                  </a:gsLst>
                  <a:lin ang="5400000" scaled="0"/>
                </a:gradFill>
                <a:latin typeface="Arial" panose="020B0604020202020204" pitchFamily="34" charset="0"/>
              </a:rPr>
              <a:t>t</a:t>
            </a:r>
            <a:r>
              <a:rPr lang="en-US" sz="1100" baseline="-25000" dirty="0">
                <a:gradFill>
                  <a:gsLst>
                    <a:gs pos="2917">
                      <a:schemeClr val="tx1"/>
                    </a:gs>
                    <a:gs pos="30000">
                      <a:schemeClr val="tx1"/>
                    </a:gs>
                  </a:gsLst>
                  <a:lin ang="5400000" scaled="0"/>
                </a:gradFill>
                <a:latin typeface="Arial" panose="020B0604020202020204" pitchFamily="34" charset="0"/>
              </a:rPr>
              <a:t>0</a:t>
            </a:r>
          </a:p>
        </p:txBody>
      </p:sp>
      <p:sp>
        <p:nvSpPr>
          <p:cNvPr id="22" name="TextBox 21">
            <a:extLst>
              <a:ext uri="{FF2B5EF4-FFF2-40B4-BE49-F238E27FC236}">
                <a16:creationId xmlns:a16="http://schemas.microsoft.com/office/drawing/2014/main" id="{852C0450-36C4-48CA-B531-ABC8EF798D09}"/>
              </a:ext>
            </a:extLst>
          </p:cNvPr>
          <p:cNvSpPr txBox="1"/>
          <p:nvPr/>
        </p:nvSpPr>
        <p:spPr>
          <a:xfrm>
            <a:off x="11332573" y="4742362"/>
            <a:ext cx="182880" cy="152349"/>
          </a:xfrm>
          <a:prstGeom prst="rect">
            <a:avLst/>
          </a:prstGeom>
          <a:noFill/>
          <a:ln>
            <a:noFill/>
          </a:ln>
        </p:spPr>
        <p:txBody>
          <a:bodyPr wrap="square" lIns="0" tIns="0" rIns="0" bIns="0" rtlCol="0" anchor="ctr">
            <a:spAutoFit/>
          </a:bodyPr>
          <a:lstStyle/>
          <a:p>
            <a:pPr algn="ctr">
              <a:lnSpc>
                <a:spcPct val="90000"/>
              </a:lnSpc>
              <a:spcAft>
                <a:spcPts val="600"/>
              </a:spcAft>
            </a:pPr>
            <a:r>
              <a:rPr lang="en-US" sz="1100" dirty="0">
                <a:gradFill>
                  <a:gsLst>
                    <a:gs pos="2917">
                      <a:schemeClr val="tx1"/>
                    </a:gs>
                    <a:gs pos="30000">
                      <a:schemeClr val="tx1"/>
                    </a:gs>
                  </a:gsLst>
                  <a:lin ang="5400000" scaled="0"/>
                </a:gradFill>
                <a:latin typeface="Arial" panose="020B0604020202020204" pitchFamily="34" charset="0"/>
              </a:rPr>
              <a:t>t</a:t>
            </a:r>
            <a:r>
              <a:rPr lang="en-US" sz="1100" baseline="-25000" dirty="0">
                <a:gradFill>
                  <a:gsLst>
                    <a:gs pos="2917">
                      <a:schemeClr val="tx1"/>
                    </a:gs>
                    <a:gs pos="30000">
                      <a:schemeClr val="tx1"/>
                    </a:gs>
                  </a:gsLst>
                  <a:lin ang="5400000" scaled="0"/>
                </a:gradFill>
                <a:latin typeface="Arial" panose="020B0604020202020204" pitchFamily="34" charset="0"/>
              </a:rPr>
              <a:t>1</a:t>
            </a:r>
          </a:p>
        </p:txBody>
      </p:sp>
    </p:spTree>
    <p:extLst>
      <p:ext uri="{BB962C8B-B14F-4D97-AF65-F5344CB8AC3E}">
        <p14:creationId xmlns:p14="http://schemas.microsoft.com/office/powerpoint/2010/main" val="316342617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B0C23-EB23-442F-AA69-31B4837D2540}"/>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Index Tuning</a:t>
            </a:r>
          </a:p>
        </p:txBody>
      </p:sp>
      <p:sp>
        <p:nvSpPr>
          <p:cNvPr id="3" name="Text Placeholder 2">
            <a:extLst>
              <a:ext uri="{FF2B5EF4-FFF2-40B4-BE49-F238E27FC236}">
                <a16:creationId xmlns:a16="http://schemas.microsoft.com/office/drawing/2014/main" id="{CC4B86AE-2F2B-4BD4-A043-24A951B10183}"/>
              </a:ext>
            </a:extLst>
          </p:cNvPr>
          <p:cNvSpPr>
            <a:spLocks noGrp="1"/>
          </p:cNvSpPr>
          <p:nvPr>
            <p:ph type="body" sz="quarter" idx="10"/>
          </p:nvPr>
        </p:nvSpPr>
        <p:spPr>
          <a:xfrm>
            <a:off x="269239" y="1925685"/>
            <a:ext cx="7031736" cy="2702278"/>
          </a:xfrm>
        </p:spPr>
        <p:txBody>
          <a:bodyPr/>
          <a:lstStyle/>
          <a:p>
            <a:pPr lvl="0"/>
            <a:r>
              <a:rPr lang="en-US" sz="1600" dirty="0">
                <a:solidFill>
                  <a:schemeClr val="tx1"/>
                </a:solidFill>
              </a:rPr>
              <a:t>Metrics Analysis</a:t>
            </a:r>
          </a:p>
          <a:p>
            <a:pPr lvl="0"/>
            <a:r>
              <a:rPr lang="en-US" sz="1600" b="0" dirty="0">
                <a:solidFill>
                  <a:srgbClr val="505050"/>
                </a:solidFill>
              </a:rPr>
              <a:t>The SQL APIs provide information about performance metrics, such as the index storage used and the throughput cost (request units) for every operation. You can use this information to compare various indexing policies, and for performance tuning.</a:t>
            </a:r>
          </a:p>
          <a:p>
            <a:pPr lvl="0"/>
            <a:r>
              <a:rPr lang="en-US" sz="1600" b="0" dirty="0">
                <a:solidFill>
                  <a:srgbClr val="505050"/>
                </a:solidFill>
              </a:rPr>
              <a:t>When running a </a:t>
            </a:r>
            <a:r>
              <a:rPr lang="en-US" sz="1600" dirty="0">
                <a:solidFill>
                  <a:srgbClr val="505050"/>
                </a:solidFill>
              </a:rPr>
              <a:t>HEAD</a:t>
            </a:r>
            <a:r>
              <a:rPr lang="en-US" sz="1600" b="0" dirty="0">
                <a:solidFill>
                  <a:srgbClr val="505050"/>
                </a:solidFill>
              </a:rPr>
              <a:t> or </a:t>
            </a:r>
            <a:r>
              <a:rPr lang="en-US" sz="1600" dirty="0">
                <a:solidFill>
                  <a:srgbClr val="505050"/>
                </a:solidFill>
              </a:rPr>
              <a:t>GET</a:t>
            </a:r>
            <a:r>
              <a:rPr lang="en-US" sz="1600" b="0" dirty="0">
                <a:solidFill>
                  <a:srgbClr val="505050"/>
                </a:solidFill>
              </a:rPr>
              <a:t> request against a collection resource, the</a:t>
            </a:r>
            <a:br>
              <a:rPr lang="en-US" sz="1600" b="0" dirty="0">
                <a:solidFill>
                  <a:srgbClr val="505050"/>
                </a:solidFill>
              </a:rPr>
            </a:br>
            <a:r>
              <a:rPr lang="en-US" sz="1600" dirty="0">
                <a:solidFill>
                  <a:srgbClr val="505050"/>
                </a:solidFill>
              </a:rPr>
              <a:t>x-</a:t>
            </a:r>
            <a:r>
              <a:rPr lang="en-US" sz="1600" dirty="0" err="1">
                <a:solidFill>
                  <a:srgbClr val="505050"/>
                </a:solidFill>
              </a:rPr>
              <a:t>ms</a:t>
            </a:r>
            <a:r>
              <a:rPr lang="en-US" sz="1600" dirty="0">
                <a:solidFill>
                  <a:srgbClr val="505050"/>
                </a:solidFill>
              </a:rPr>
              <a:t>-request-quota</a:t>
            </a:r>
            <a:r>
              <a:rPr lang="en-US" sz="1600" b="0" dirty="0">
                <a:solidFill>
                  <a:srgbClr val="505050"/>
                </a:solidFill>
              </a:rPr>
              <a:t> and the </a:t>
            </a:r>
            <a:r>
              <a:rPr lang="en-US" sz="1600" dirty="0">
                <a:solidFill>
                  <a:srgbClr val="505050"/>
                </a:solidFill>
              </a:rPr>
              <a:t>x-</a:t>
            </a:r>
            <a:r>
              <a:rPr lang="en-US" sz="1600" dirty="0" err="1">
                <a:solidFill>
                  <a:srgbClr val="505050"/>
                </a:solidFill>
              </a:rPr>
              <a:t>ms</a:t>
            </a:r>
            <a:r>
              <a:rPr lang="en-US" sz="1600" dirty="0">
                <a:solidFill>
                  <a:srgbClr val="505050"/>
                </a:solidFill>
              </a:rPr>
              <a:t>-request-usage</a:t>
            </a:r>
            <a:r>
              <a:rPr lang="en-US" sz="1600" b="0" dirty="0">
                <a:solidFill>
                  <a:srgbClr val="505050"/>
                </a:solidFill>
              </a:rPr>
              <a:t> headers provide the </a:t>
            </a:r>
            <a:r>
              <a:rPr lang="en-US" sz="1600" dirty="0">
                <a:solidFill>
                  <a:srgbClr val="505050"/>
                </a:solidFill>
              </a:rPr>
              <a:t>storage quota</a:t>
            </a:r>
            <a:r>
              <a:rPr lang="en-US" sz="1600" b="0" dirty="0">
                <a:solidFill>
                  <a:srgbClr val="505050"/>
                </a:solidFill>
              </a:rPr>
              <a:t> and </a:t>
            </a:r>
            <a:r>
              <a:rPr lang="en-US" sz="1600" dirty="0">
                <a:solidFill>
                  <a:srgbClr val="505050"/>
                </a:solidFill>
              </a:rPr>
              <a:t>usage</a:t>
            </a:r>
            <a:r>
              <a:rPr lang="en-US" sz="1600" b="0" dirty="0">
                <a:solidFill>
                  <a:srgbClr val="505050"/>
                </a:solidFill>
              </a:rPr>
              <a:t> of the collection.</a:t>
            </a:r>
          </a:p>
          <a:p>
            <a:pPr lvl="0"/>
            <a:r>
              <a:rPr lang="en-US" sz="1600" dirty="0">
                <a:solidFill>
                  <a:srgbClr val="505050"/>
                </a:solidFill>
              </a:rPr>
              <a:t>You can use this information to compare various indexing policies, and for performance tuning.</a:t>
            </a:r>
          </a:p>
        </p:txBody>
      </p:sp>
      <p:grpSp>
        <p:nvGrpSpPr>
          <p:cNvPr id="49" name="Group 48">
            <a:extLst>
              <a:ext uri="{FF2B5EF4-FFF2-40B4-BE49-F238E27FC236}">
                <a16:creationId xmlns:a16="http://schemas.microsoft.com/office/drawing/2014/main" id="{72DD179E-8AC0-426C-85DC-C654049F5EA3}"/>
              </a:ext>
            </a:extLst>
          </p:cNvPr>
          <p:cNvGrpSpPr/>
          <p:nvPr/>
        </p:nvGrpSpPr>
        <p:grpSpPr>
          <a:xfrm>
            <a:off x="7913010" y="1928077"/>
            <a:ext cx="3551878" cy="3244050"/>
            <a:chOff x="7913010" y="1928077"/>
            <a:chExt cx="3551878" cy="3244050"/>
          </a:xfrm>
        </p:grpSpPr>
        <p:sp>
          <p:nvSpPr>
            <p:cNvPr id="5" name="TextBox 4">
              <a:extLst>
                <a:ext uri="{FF2B5EF4-FFF2-40B4-BE49-F238E27FC236}">
                  <a16:creationId xmlns:a16="http://schemas.microsoft.com/office/drawing/2014/main" id="{3B0001A3-B344-467F-9A5C-20CCEB2790B7}"/>
                </a:ext>
              </a:extLst>
            </p:cNvPr>
            <p:cNvSpPr txBox="1"/>
            <p:nvPr/>
          </p:nvSpPr>
          <p:spPr>
            <a:xfrm>
              <a:off x="8694919" y="4682762"/>
              <a:ext cx="1357670"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a:gradFill>
                    <a:gsLst>
                      <a:gs pos="2917">
                        <a:schemeClr val="tx1"/>
                      </a:gs>
                      <a:gs pos="30000">
                        <a:schemeClr val="tx1"/>
                      </a:gs>
                    </a:gsLst>
                    <a:lin ang="5400000" scaled="0"/>
                  </a:gradFill>
                  <a:latin typeface="+mj-lt"/>
                </a:rPr>
                <a:t>Collection</a:t>
              </a:r>
            </a:p>
          </p:txBody>
        </p:sp>
        <p:grpSp>
          <p:nvGrpSpPr>
            <p:cNvPr id="8" name="Group 7">
              <a:extLst>
                <a:ext uri="{FF2B5EF4-FFF2-40B4-BE49-F238E27FC236}">
                  <a16:creationId xmlns:a16="http://schemas.microsoft.com/office/drawing/2014/main" id="{F726219A-45A1-498D-B986-FD4BBACF1117}"/>
                </a:ext>
              </a:extLst>
            </p:cNvPr>
            <p:cNvGrpSpPr/>
            <p:nvPr/>
          </p:nvGrpSpPr>
          <p:grpSpPr>
            <a:xfrm>
              <a:off x="9809899" y="1966914"/>
              <a:ext cx="485379" cy="412901"/>
              <a:chOff x="5872464" y="2045113"/>
              <a:chExt cx="485379" cy="412901"/>
            </a:xfrm>
            <a:noFill/>
          </p:grpSpPr>
          <p:grpSp>
            <p:nvGrpSpPr>
              <p:cNvPr id="22" name="Group 21">
                <a:extLst>
                  <a:ext uri="{FF2B5EF4-FFF2-40B4-BE49-F238E27FC236}">
                    <a16:creationId xmlns:a16="http://schemas.microsoft.com/office/drawing/2014/main" id="{BAC64F34-A434-4F72-9A74-8C5C3DC54EE1}"/>
                  </a:ext>
                </a:extLst>
              </p:cNvPr>
              <p:cNvGrpSpPr/>
              <p:nvPr/>
            </p:nvGrpSpPr>
            <p:grpSpPr>
              <a:xfrm>
                <a:off x="5872464" y="2045113"/>
                <a:ext cx="485379" cy="412901"/>
                <a:chOff x="2107244" y="1575258"/>
                <a:chExt cx="310993" cy="264555"/>
              </a:xfrm>
              <a:grpFill/>
            </p:grpSpPr>
            <p:sp>
              <p:nvSpPr>
                <p:cNvPr id="27" name="Rectangle 9">
                  <a:extLst>
                    <a:ext uri="{FF2B5EF4-FFF2-40B4-BE49-F238E27FC236}">
                      <a16:creationId xmlns:a16="http://schemas.microsoft.com/office/drawing/2014/main" id="{EAE92754-A73E-4D6A-8E50-C3ACE24E7A5E}"/>
                    </a:ext>
                  </a:extLst>
                </p:cNvPr>
                <p:cNvSpPr>
                  <a:spLocks noChangeArrowheads="1"/>
                </p:cNvSpPr>
                <p:nvPr/>
              </p:nvSpPr>
              <p:spPr bwMode="auto">
                <a:xfrm>
                  <a:off x="2107244" y="1575258"/>
                  <a:ext cx="310993" cy="264555"/>
                </a:xfrm>
                <a:prstGeom prst="rect">
                  <a:avLst/>
                </a:prstGeom>
                <a:grp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28" name="Line 10">
                  <a:extLst>
                    <a:ext uri="{FF2B5EF4-FFF2-40B4-BE49-F238E27FC236}">
                      <a16:creationId xmlns:a16="http://schemas.microsoft.com/office/drawing/2014/main" id="{29E6FB6C-3ADF-4DA3-B03D-CD431FB04268}"/>
                    </a:ext>
                  </a:extLst>
                </p:cNvPr>
                <p:cNvSpPr>
                  <a:spLocks noChangeShapeType="1"/>
                </p:cNvSpPr>
                <p:nvPr/>
              </p:nvSpPr>
              <p:spPr bwMode="auto">
                <a:xfrm flipH="1">
                  <a:off x="2107244" y="1647026"/>
                  <a:ext cx="310993" cy="0"/>
                </a:xfrm>
                <a:prstGeom prst="line">
                  <a:avLst/>
                </a:prstGeom>
                <a:grp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nvGrpSpPr>
              <p:cNvPr id="23" name="Group 22">
                <a:extLst>
                  <a:ext uri="{FF2B5EF4-FFF2-40B4-BE49-F238E27FC236}">
                    <a16:creationId xmlns:a16="http://schemas.microsoft.com/office/drawing/2014/main" id="{FA08D623-4067-4847-8E8E-FA2B4ED99E37}"/>
                  </a:ext>
                </a:extLst>
              </p:cNvPr>
              <p:cNvGrpSpPr/>
              <p:nvPr/>
            </p:nvGrpSpPr>
            <p:grpSpPr>
              <a:xfrm>
                <a:off x="6153589" y="2082451"/>
                <a:ext cx="149347" cy="37338"/>
                <a:chOff x="2287367" y="1599181"/>
                <a:chExt cx="95690" cy="23923"/>
              </a:xfrm>
              <a:grpFill/>
            </p:grpSpPr>
            <p:sp>
              <p:nvSpPr>
                <p:cNvPr id="24" name="Oval 11">
                  <a:extLst>
                    <a:ext uri="{FF2B5EF4-FFF2-40B4-BE49-F238E27FC236}">
                      <a16:creationId xmlns:a16="http://schemas.microsoft.com/office/drawing/2014/main" id="{07DB66FA-0E68-4981-AA7A-B6BAFB3A568D}"/>
                    </a:ext>
                  </a:extLst>
                </p:cNvPr>
                <p:cNvSpPr>
                  <a:spLocks noChangeArrowheads="1"/>
                </p:cNvSpPr>
                <p:nvPr/>
              </p:nvSpPr>
              <p:spPr bwMode="auto">
                <a:xfrm>
                  <a:off x="2287367" y="1599181"/>
                  <a:ext cx="23923" cy="23923"/>
                </a:xfrm>
                <a:prstGeom prst="ellipse">
                  <a:avLst/>
                </a:prstGeom>
                <a:solidFill>
                  <a:schemeClr val="tx2"/>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25" name="Oval 12">
                  <a:extLst>
                    <a:ext uri="{FF2B5EF4-FFF2-40B4-BE49-F238E27FC236}">
                      <a16:creationId xmlns:a16="http://schemas.microsoft.com/office/drawing/2014/main" id="{DB7C4CFB-B97E-4247-853D-ABF220CE562D}"/>
                    </a:ext>
                  </a:extLst>
                </p:cNvPr>
                <p:cNvSpPr>
                  <a:spLocks noChangeArrowheads="1"/>
                </p:cNvSpPr>
                <p:nvPr/>
              </p:nvSpPr>
              <p:spPr bwMode="auto">
                <a:xfrm>
                  <a:off x="2322547" y="1599181"/>
                  <a:ext cx="23923" cy="23923"/>
                </a:xfrm>
                <a:prstGeom prst="ellipse">
                  <a:avLst/>
                </a:prstGeom>
                <a:solidFill>
                  <a:schemeClr val="tx2"/>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26" name="Oval 13">
                  <a:extLst>
                    <a:ext uri="{FF2B5EF4-FFF2-40B4-BE49-F238E27FC236}">
                      <a16:creationId xmlns:a16="http://schemas.microsoft.com/office/drawing/2014/main" id="{B860E071-724C-4611-A698-50C28A230241}"/>
                    </a:ext>
                  </a:extLst>
                </p:cNvPr>
                <p:cNvSpPr>
                  <a:spLocks noChangeArrowheads="1"/>
                </p:cNvSpPr>
                <p:nvPr/>
              </p:nvSpPr>
              <p:spPr bwMode="auto">
                <a:xfrm>
                  <a:off x="2359134" y="1599181"/>
                  <a:ext cx="23923" cy="23923"/>
                </a:xfrm>
                <a:prstGeom prst="ellipse">
                  <a:avLst/>
                </a:prstGeom>
                <a:solidFill>
                  <a:schemeClr val="tx2"/>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sp>
          <p:nvSpPr>
            <p:cNvPr id="10" name="Rectangle 9">
              <a:extLst>
                <a:ext uri="{FF2B5EF4-FFF2-40B4-BE49-F238E27FC236}">
                  <a16:creationId xmlns:a16="http://schemas.microsoft.com/office/drawing/2014/main" id="{D38AC014-80D9-4AFA-AE1A-CE218CB40C4C}"/>
                </a:ext>
              </a:extLst>
            </p:cNvPr>
            <p:cNvSpPr/>
            <p:nvPr/>
          </p:nvSpPr>
          <p:spPr bwMode="auto">
            <a:xfrm>
              <a:off x="7937818" y="3119107"/>
              <a:ext cx="2871872" cy="2053019"/>
            </a:xfrm>
            <a:prstGeom prst="rect">
              <a:avLst/>
            </a:prstGeom>
            <a:noFill/>
            <a:ln>
              <a:solidFill>
                <a:schemeClr val="tx1">
                  <a:lumMod val="40000"/>
                  <a:lumOff val="6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nvGrpSpPr>
            <p:cNvPr id="11" name="Group 10">
              <a:extLst>
                <a:ext uri="{FF2B5EF4-FFF2-40B4-BE49-F238E27FC236}">
                  <a16:creationId xmlns:a16="http://schemas.microsoft.com/office/drawing/2014/main" id="{6E9551D6-7122-40C2-910C-8E4C9CE4C6F9}"/>
                </a:ext>
              </a:extLst>
            </p:cNvPr>
            <p:cNvGrpSpPr>
              <a:grpSpLocks noChangeAspect="1"/>
            </p:cNvGrpSpPr>
            <p:nvPr/>
          </p:nvGrpSpPr>
          <p:grpSpPr>
            <a:xfrm>
              <a:off x="10459036" y="4869887"/>
              <a:ext cx="350654" cy="302239"/>
              <a:chOff x="9192685" y="1928657"/>
              <a:chExt cx="644698" cy="555680"/>
            </a:xfrm>
          </p:grpSpPr>
          <p:sp>
            <p:nvSpPr>
              <p:cNvPr id="18" name="Star: 4 Points 8">
                <a:extLst>
                  <a:ext uri="{FF2B5EF4-FFF2-40B4-BE49-F238E27FC236}">
                    <a16:creationId xmlns:a16="http://schemas.microsoft.com/office/drawing/2014/main" id="{493B27C4-DBA6-400D-A456-23C9A7BB78F1}"/>
                  </a:ext>
                </a:extLst>
              </p:cNvPr>
              <p:cNvSpPr/>
              <p:nvPr/>
            </p:nvSpPr>
            <p:spPr bwMode="auto">
              <a:xfrm>
                <a:off x="9194898" y="1928657"/>
                <a:ext cx="180361" cy="180360"/>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9" name="Star: 4 Points 8">
                <a:extLst>
                  <a:ext uri="{FF2B5EF4-FFF2-40B4-BE49-F238E27FC236}">
                    <a16:creationId xmlns:a16="http://schemas.microsoft.com/office/drawing/2014/main" id="{30408A8E-C3DF-49DB-A9D2-3F68E704E43A}"/>
                  </a:ext>
                </a:extLst>
              </p:cNvPr>
              <p:cNvSpPr/>
              <p:nvPr/>
            </p:nvSpPr>
            <p:spPr bwMode="auto">
              <a:xfrm>
                <a:off x="9678078" y="2401294"/>
                <a:ext cx="83044" cy="83043"/>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0" name="Oval 19">
                <a:extLst>
                  <a:ext uri="{FF2B5EF4-FFF2-40B4-BE49-F238E27FC236}">
                    <a16:creationId xmlns:a16="http://schemas.microsoft.com/office/drawing/2014/main" id="{CEBFB279-DBEF-4407-BB3A-F5791A876EE6}"/>
                  </a:ext>
                </a:extLst>
              </p:cNvPr>
              <p:cNvSpPr/>
              <p:nvPr/>
            </p:nvSpPr>
            <p:spPr bwMode="auto">
              <a:xfrm>
                <a:off x="9310549" y="2033583"/>
                <a:ext cx="399213" cy="39921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1" name="Oval 9">
                <a:extLst>
                  <a:ext uri="{FF2B5EF4-FFF2-40B4-BE49-F238E27FC236}">
                    <a16:creationId xmlns:a16="http://schemas.microsoft.com/office/drawing/2014/main" id="{9E228279-A17D-4B57-9033-91FB8259AF11}"/>
                  </a:ext>
                </a:extLst>
              </p:cNvPr>
              <p:cNvSpPr/>
              <p:nvPr/>
            </p:nvSpPr>
            <p:spPr bwMode="auto">
              <a:xfrm rot="19667957">
                <a:off x="9192685" y="2144545"/>
                <a:ext cx="644698" cy="194050"/>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sp>
          <p:nvSpPr>
            <p:cNvPr id="13" name="Cylinder 513">
              <a:extLst>
                <a:ext uri="{FF2B5EF4-FFF2-40B4-BE49-F238E27FC236}">
                  <a16:creationId xmlns:a16="http://schemas.microsoft.com/office/drawing/2014/main" id="{296A14A3-5980-4E73-ABF1-30DA02DCAD09}"/>
                </a:ext>
              </a:extLst>
            </p:cNvPr>
            <p:cNvSpPr/>
            <p:nvPr/>
          </p:nvSpPr>
          <p:spPr bwMode="auto">
            <a:xfrm>
              <a:off x="8821613" y="3232004"/>
              <a:ext cx="1104283" cy="1450758"/>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Arial" panose="020B0604020202020204" pitchFamily="34" charset="0"/>
              </a:endParaRPr>
            </a:p>
          </p:txBody>
        </p:sp>
        <p:sp>
          <p:nvSpPr>
            <p:cNvPr id="17" name="Flowchart: Decision 16">
              <a:extLst>
                <a:ext uri="{FF2B5EF4-FFF2-40B4-BE49-F238E27FC236}">
                  <a16:creationId xmlns:a16="http://schemas.microsoft.com/office/drawing/2014/main" id="{F6B62D78-6B85-42DB-96CA-33C360748A7B}"/>
                </a:ext>
              </a:extLst>
            </p:cNvPr>
            <p:cNvSpPr/>
            <p:nvPr/>
          </p:nvSpPr>
          <p:spPr bwMode="auto">
            <a:xfrm>
              <a:off x="8926527" y="3995998"/>
              <a:ext cx="894454" cy="599284"/>
            </a:xfrm>
            <a:prstGeom prst="flowChartDecisi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Arial" panose="020B0604020202020204" pitchFamily="34" charset="0"/>
                </a:rPr>
                <a:t>Index</a:t>
              </a:r>
            </a:p>
          </p:txBody>
        </p:sp>
        <p:cxnSp>
          <p:nvCxnSpPr>
            <p:cNvPr id="32" name="Connector: Curved 31">
              <a:extLst>
                <a:ext uri="{FF2B5EF4-FFF2-40B4-BE49-F238E27FC236}">
                  <a16:creationId xmlns:a16="http://schemas.microsoft.com/office/drawing/2014/main" id="{050EBED1-BDA0-452B-A067-EE29EA8CDB09}"/>
                </a:ext>
              </a:extLst>
            </p:cNvPr>
            <p:cNvCxnSpPr>
              <a:cxnSpLocks/>
              <a:stCxn id="27" idx="3"/>
              <a:endCxn id="17" idx="3"/>
            </p:cNvCxnSpPr>
            <p:nvPr/>
          </p:nvCxnSpPr>
          <p:spPr>
            <a:xfrm flipH="1">
              <a:off x="9820981" y="2173365"/>
              <a:ext cx="474297" cy="2122275"/>
            </a:xfrm>
            <a:prstGeom prst="curvedConnector3">
              <a:avLst>
                <a:gd name="adj1" fmla="val -8033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F450BE3D-0D2B-4DB9-8832-4CAD376F93C5}"/>
                </a:ext>
              </a:extLst>
            </p:cNvPr>
            <p:cNvCxnSpPr>
              <a:cxnSpLocks/>
              <a:stCxn id="27" idx="2"/>
              <a:endCxn id="13" idx="1"/>
            </p:cNvCxnSpPr>
            <p:nvPr/>
          </p:nvCxnSpPr>
          <p:spPr>
            <a:xfrm rot="5400000">
              <a:off x="9287078" y="2466492"/>
              <a:ext cx="852189" cy="678834"/>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79E3A716-C22F-42F5-BCC5-21C70C12E218}"/>
                </a:ext>
              </a:extLst>
            </p:cNvPr>
            <p:cNvCxnSpPr>
              <a:cxnSpLocks/>
              <a:stCxn id="13" idx="2"/>
              <a:endCxn id="27" idx="1"/>
            </p:cNvCxnSpPr>
            <p:nvPr/>
          </p:nvCxnSpPr>
          <p:spPr>
            <a:xfrm rot="10800000" flipH="1">
              <a:off x="8821613" y="2173365"/>
              <a:ext cx="988286" cy="1784018"/>
            </a:xfrm>
            <a:prstGeom prst="curvedConnector3">
              <a:avLst>
                <a:gd name="adj1" fmla="val -2313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65F5C40-4698-492E-918B-2B89493F27B4}"/>
                </a:ext>
              </a:extLst>
            </p:cNvPr>
            <p:cNvSpPr txBox="1"/>
            <p:nvPr/>
          </p:nvSpPr>
          <p:spPr>
            <a:xfrm>
              <a:off x="10457881" y="1928077"/>
              <a:ext cx="1007007" cy="489365"/>
            </a:xfrm>
            <a:prstGeom prst="rect">
              <a:avLst/>
            </a:prstGeom>
            <a:noFill/>
          </p:spPr>
          <p:txBody>
            <a:bodyPr wrap="none" lIns="91440" tIns="91440" rIns="91440" bIns="91440" rtlCol="0" anchor="ctr" anchorCtr="0">
              <a:spAutoFit/>
            </a:bodyPr>
            <a:lstStyle/>
            <a:p>
              <a:pPr>
                <a:lnSpc>
                  <a:spcPct val="90000"/>
                </a:lnSpc>
                <a:spcAft>
                  <a:spcPts val="600"/>
                </a:spcAft>
              </a:pPr>
              <a:r>
                <a:rPr lang="en-US" sz="1100">
                  <a:gradFill>
                    <a:gsLst>
                      <a:gs pos="2917">
                        <a:schemeClr val="tx1"/>
                      </a:gs>
                      <a:gs pos="30000">
                        <a:schemeClr val="tx1"/>
                      </a:gs>
                    </a:gsLst>
                    <a:lin ang="5400000" scaled="0"/>
                  </a:gradFill>
                  <a:latin typeface="+mj-lt"/>
                </a:rPr>
                <a:t>Update Index </a:t>
              </a:r>
              <a:br>
                <a:rPr lang="en-US" sz="1100">
                  <a:gradFill>
                    <a:gsLst>
                      <a:gs pos="2917">
                        <a:schemeClr val="tx1"/>
                      </a:gs>
                      <a:gs pos="30000">
                        <a:schemeClr val="tx1"/>
                      </a:gs>
                    </a:gsLst>
                    <a:lin ang="5400000" scaled="0"/>
                  </a:gradFill>
                  <a:latin typeface="+mj-lt"/>
                </a:rPr>
              </a:br>
              <a:r>
                <a:rPr lang="en-US" sz="1100">
                  <a:gradFill>
                    <a:gsLst>
                      <a:gs pos="2917">
                        <a:schemeClr val="tx1"/>
                      </a:gs>
                      <a:gs pos="30000">
                        <a:schemeClr val="tx1"/>
                      </a:gs>
                    </a:gsLst>
                    <a:lin ang="5400000" scaled="0"/>
                  </a:gradFill>
                  <a:latin typeface="+mj-lt"/>
                </a:rPr>
                <a:t>Policy</a:t>
              </a:r>
            </a:p>
          </p:txBody>
        </p:sp>
        <p:sp>
          <p:nvSpPr>
            <p:cNvPr id="46" name="TextBox 45">
              <a:extLst>
                <a:ext uri="{FF2B5EF4-FFF2-40B4-BE49-F238E27FC236}">
                  <a16:creationId xmlns:a16="http://schemas.microsoft.com/office/drawing/2014/main" id="{BB2BDB78-0047-4B35-B190-3928F5731CD4}"/>
                </a:ext>
              </a:extLst>
            </p:cNvPr>
            <p:cNvSpPr txBox="1"/>
            <p:nvPr/>
          </p:nvSpPr>
          <p:spPr>
            <a:xfrm>
              <a:off x="9441628" y="2842920"/>
              <a:ext cx="1167307" cy="337015"/>
            </a:xfrm>
            <a:prstGeom prst="rect">
              <a:avLst/>
            </a:prstGeom>
            <a:noFill/>
          </p:spPr>
          <p:txBody>
            <a:bodyPr wrap="none" lIns="91440" tIns="91440" rIns="91440" bIns="91440" rtlCol="0" anchor="ctr" anchorCtr="0">
              <a:spAutoFit/>
            </a:bodyPr>
            <a:lstStyle/>
            <a:p>
              <a:pPr>
                <a:lnSpc>
                  <a:spcPct val="90000"/>
                </a:lnSpc>
                <a:spcAft>
                  <a:spcPts val="600"/>
                </a:spcAft>
              </a:pPr>
              <a:r>
                <a:rPr lang="en-US" sz="1100">
                  <a:gradFill>
                    <a:gsLst>
                      <a:gs pos="2917">
                        <a:schemeClr val="tx1"/>
                      </a:gs>
                      <a:gs pos="30000">
                        <a:schemeClr val="tx1"/>
                      </a:gs>
                    </a:gsLst>
                    <a:lin ang="5400000" scaled="0"/>
                  </a:gradFill>
                  <a:latin typeface="+mj-lt"/>
                </a:rPr>
                <a:t>Query Collection</a:t>
              </a:r>
            </a:p>
          </p:txBody>
        </p:sp>
        <p:sp>
          <p:nvSpPr>
            <p:cNvPr id="47" name="TextBox 46">
              <a:extLst>
                <a:ext uri="{FF2B5EF4-FFF2-40B4-BE49-F238E27FC236}">
                  <a16:creationId xmlns:a16="http://schemas.microsoft.com/office/drawing/2014/main" id="{9B40B7E7-8E0A-4BC4-AC49-3B2F2FD6AF4F}"/>
                </a:ext>
              </a:extLst>
            </p:cNvPr>
            <p:cNvSpPr txBox="1"/>
            <p:nvPr/>
          </p:nvSpPr>
          <p:spPr>
            <a:xfrm>
              <a:off x="7913010" y="2256614"/>
              <a:ext cx="989373" cy="337015"/>
            </a:xfrm>
            <a:prstGeom prst="rect">
              <a:avLst/>
            </a:prstGeom>
            <a:noFill/>
          </p:spPr>
          <p:txBody>
            <a:bodyPr wrap="none" lIns="91440" tIns="91440" rIns="91440" bIns="9144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latin typeface="+mj-lt"/>
                </a:rPr>
                <a:t>View Headers</a:t>
              </a:r>
            </a:p>
          </p:txBody>
        </p:sp>
      </p:grpSp>
    </p:spTree>
    <p:extLst>
      <p:ext uri="{BB962C8B-B14F-4D97-AF65-F5344CB8AC3E}">
        <p14:creationId xmlns:p14="http://schemas.microsoft.com/office/powerpoint/2010/main" val="136156366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D4B98-AD46-46CB-A54A-426DD7B4DC73}"/>
              </a:ext>
            </a:extLst>
          </p:cNvPr>
          <p:cNvSpPr>
            <a:spLocks noGrp="1"/>
          </p:cNvSpPr>
          <p:nvPr>
            <p:ph type="title"/>
          </p:nvPr>
        </p:nvSpPr>
        <p:spPr>
          <a:solidFill>
            <a:srgbClr val="FFFFFF"/>
          </a:solidFill>
        </p:spPr>
        <p:txBody>
          <a:bodyPr>
            <a:normAutofit/>
          </a:bodyPr>
          <a:lstStyle/>
          <a:p>
            <a:r>
              <a:rPr lang="en-US" sz="4000" dirty="0">
                <a:latin typeface="Arial" panose="020B0604020202020204" pitchFamily="34" charset="0"/>
                <a:cs typeface="Arial" panose="020B0604020202020204" pitchFamily="34" charset="0"/>
              </a:rPr>
              <a:t>Best Practices</a:t>
            </a:r>
          </a:p>
        </p:txBody>
      </p:sp>
      <p:sp>
        <p:nvSpPr>
          <p:cNvPr id="3" name="Text Placeholder 2">
            <a:extLst>
              <a:ext uri="{FF2B5EF4-FFF2-40B4-BE49-F238E27FC236}">
                <a16:creationId xmlns:a16="http://schemas.microsoft.com/office/drawing/2014/main" id="{0ADA74C0-A196-4F99-9347-5534DF036D23}"/>
              </a:ext>
            </a:extLst>
          </p:cNvPr>
          <p:cNvSpPr>
            <a:spLocks noGrp="1"/>
          </p:cNvSpPr>
          <p:nvPr>
            <p:ph type="body" sz="quarter" idx="10"/>
          </p:nvPr>
        </p:nvSpPr>
        <p:spPr>
          <a:xfrm>
            <a:off x="269241" y="1925686"/>
            <a:ext cx="11655839" cy="3707682"/>
          </a:xfrm>
        </p:spPr>
        <p:txBody>
          <a:bodyPr/>
          <a:lstStyle/>
          <a:p>
            <a:r>
              <a:rPr lang="en-US" sz="3200" dirty="0"/>
              <a:t>Understand query patterns – which properties are being used?</a:t>
            </a:r>
          </a:p>
          <a:p>
            <a:endParaRPr lang="en-US" sz="3200" dirty="0"/>
          </a:p>
          <a:p>
            <a:r>
              <a:rPr lang="en-US" sz="3200" dirty="0"/>
              <a:t>Understand impact on write cost – index update RU cost scales with # properties</a:t>
            </a:r>
          </a:p>
          <a:p>
            <a:endParaRPr lang="en-US" sz="3200" dirty="0">
              <a:latin typeface="+mn-lt"/>
            </a:endParaRPr>
          </a:p>
          <a:p>
            <a:endParaRPr lang="en-US" sz="3200" dirty="0">
              <a:latin typeface="+mn-lt"/>
            </a:endParaRPr>
          </a:p>
        </p:txBody>
      </p:sp>
    </p:spTree>
    <p:extLst>
      <p:ext uri="{BB962C8B-B14F-4D97-AF65-F5344CB8AC3E}">
        <p14:creationId xmlns:p14="http://schemas.microsoft.com/office/powerpoint/2010/main" val="195498885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9187B-EC84-425D-A38E-5AED66970A22}"/>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2 Extremes </a:t>
            </a:r>
          </a:p>
        </p:txBody>
      </p:sp>
      <p:pic>
        <p:nvPicPr>
          <p:cNvPr id="7" name="Graphic 6" descr="Laptop">
            <a:extLst>
              <a:ext uri="{FF2B5EF4-FFF2-40B4-BE49-F238E27FC236}">
                <a16:creationId xmlns:a16="http://schemas.microsoft.com/office/drawing/2014/main" id="{399EDEB5-506A-47D7-B0DA-C2E44BA774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1615" y="3585187"/>
            <a:ext cx="914400" cy="914400"/>
          </a:xfrm>
          <a:prstGeom prst="rect">
            <a:avLst/>
          </a:prstGeom>
        </p:spPr>
      </p:pic>
      <p:pic>
        <p:nvPicPr>
          <p:cNvPr id="9" name="Graphic 8" descr="Database">
            <a:extLst>
              <a:ext uri="{FF2B5EF4-FFF2-40B4-BE49-F238E27FC236}">
                <a16:creationId xmlns:a16="http://schemas.microsoft.com/office/drawing/2014/main" id="{6B6C1196-BB99-418B-BC76-D5CB465FC51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8369" y="2750104"/>
            <a:ext cx="914400" cy="914400"/>
          </a:xfrm>
          <a:prstGeom prst="rect">
            <a:avLst/>
          </a:prstGeom>
        </p:spPr>
      </p:pic>
      <p:pic>
        <p:nvPicPr>
          <p:cNvPr id="2054" name="Picture 6" descr="Image result for server icon">
            <a:extLst>
              <a:ext uri="{FF2B5EF4-FFF2-40B4-BE49-F238E27FC236}">
                <a16:creationId xmlns:a16="http://schemas.microsoft.com/office/drawing/2014/main" id="{B1F19D55-522F-4FC2-97E8-28531D7D51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58584" y="3522518"/>
            <a:ext cx="977069" cy="977069"/>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Left-Right 9">
            <a:extLst>
              <a:ext uri="{FF2B5EF4-FFF2-40B4-BE49-F238E27FC236}">
                <a16:creationId xmlns:a16="http://schemas.microsoft.com/office/drawing/2014/main" id="{18C318BE-5162-4332-AFBD-2964163A6068}"/>
              </a:ext>
            </a:extLst>
          </p:cNvPr>
          <p:cNvSpPr/>
          <p:nvPr/>
        </p:nvSpPr>
        <p:spPr bwMode="auto">
          <a:xfrm>
            <a:off x="2002972" y="3929745"/>
            <a:ext cx="1055915" cy="238377"/>
          </a:xfrm>
          <a:prstGeom prst="lef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dirty="0">
              <a:gradFill>
                <a:gsLst>
                  <a:gs pos="40075">
                    <a:srgbClr val="FFFFFF"/>
                  </a:gs>
                  <a:gs pos="30000">
                    <a:srgbClr val="FFFFFF"/>
                  </a:gs>
                </a:gsLst>
                <a:lin ang="5400000" scaled="0"/>
              </a:gradFill>
              <a:latin typeface="Arial" panose="020B0604020202020204" pitchFamily="34" charset="0"/>
            </a:endParaRPr>
          </a:p>
        </p:txBody>
      </p:sp>
      <p:sp>
        <p:nvSpPr>
          <p:cNvPr id="14" name="Arrow: Left-Right 13">
            <a:extLst>
              <a:ext uri="{FF2B5EF4-FFF2-40B4-BE49-F238E27FC236}">
                <a16:creationId xmlns:a16="http://schemas.microsoft.com/office/drawing/2014/main" id="{3EBEDA3B-773B-4F3D-9DC2-C0071DB0842B}"/>
              </a:ext>
            </a:extLst>
          </p:cNvPr>
          <p:cNvSpPr/>
          <p:nvPr/>
        </p:nvSpPr>
        <p:spPr bwMode="auto">
          <a:xfrm rot="19492335">
            <a:off x="4453881" y="3521930"/>
            <a:ext cx="1055915" cy="238377"/>
          </a:xfrm>
          <a:prstGeom prst="lef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dirty="0">
              <a:gradFill>
                <a:gsLst>
                  <a:gs pos="40075">
                    <a:srgbClr val="FFFFFF"/>
                  </a:gs>
                  <a:gs pos="30000">
                    <a:srgbClr val="FFFFFF"/>
                  </a:gs>
                </a:gsLst>
                <a:lin ang="5400000" scaled="0"/>
              </a:gradFill>
              <a:latin typeface="Arial" panose="020B0604020202020204" pitchFamily="34" charset="0"/>
            </a:endParaRPr>
          </a:p>
        </p:txBody>
      </p:sp>
      <p:sp>
        <p:nvSpPr>
          <p:cNvPr id="15" name="Arrow: Left-Right 14">
            <a:extLst>
              <a:ext uri="{FF2B5EF4-FFF2-40B4-BE49-F238E27FC236}">
                <a16:creationId xmlns:a16="http://schemas.microsoft.com/office/drawing/2014/main" id="{EA979A32-F03A-4CB8-9B2D-179CEB3C4B10}"/>
              </a:ext>
            </a:extLst>
          </p:cNvPr>
          <p:cNvSpPr/>
          <p:nvPr/>
        </p:nvSpPr>
        <p:spPr bwMode="auto">
          <a:xfrm rot="1956295">
            <a:off x="4492480" y="4397789"/>
            <a:ext cx="1055915" cy="238377"/>
          </a:xfrm>
          <a:prstGeom prst="lef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dirty="0">
              <a:gradFill>
                <a:gsLst>
                  <a:gs pos="40075">
                    <a:srgbClr val="FFFFFF"/>
                  </a:gs>
                  <a:gs pos="30000">
                    <a:srgbClr val="FFFFFF"/>
                  </a:gs>
                </a:gsLst>
                <a:lin ang="5400000" scaled="0"/>
              </a:gradFill>
              <a:latin typeface="Arial" panose="020B0604020202020204" pitchFamily="34" charset="0"/>
            </a:endParaRPr>
          </a:p>
        </p:txBody>
      </p:sp>
      <p:sp>
        <p:nvSpPr>
          <p:cNvPr id="11" name="TextBox 10">
            <a:extLst>
              <a:ext uri="{FF2B5EF4-FFF2-40B4-BE49-F238E27FC236}">
                <a16:creationId xmlns:a16="http://schemas.microsoft.com/office/drawing/2014/main" id="{D5025140-3752-42BF-ACD7-8E35FFAC225C}"/>
              </a:ext>
            </a:extLst>
          </p:cNvPr>
          <p:cNvSpPr txBox="1"/>
          <p:nvPr/>
        </p:nvSpPr>
        <p:spPr>
          <a:xfrm>
            <a:off x="5695859" y="3624986"/>
            <a:ext cx="656911" cy="307777"/>
          </a:xfrm>
          <a:prstGeom prst="rect">
            <a:avLst/>
          </a:prstGeom>
          <a:noFill/>
        </p:spPr>
        <p:txBody>
          <a:bodyPr wrap="square" lIns="0" tIns="0" rIns="0" bIns="0" rtlCol="0">
            <a:spAutoFit/>
          </a:bodyPr>
          <a:lstStyle/>
          <a:p>
            <a:pPr defTabSz="1219170"/>
            <a:r>
              <a:rPr lang="en-US" sz="2000" dirty="0">
                <a:gradFill>
                  <a:gsLst>
                    <a:gs pos="2917">
                      <a:srgbClr val="000000"/>
                    </a:gs>
                    <a:gs pos="30000">
                      <a:srgbClr val="000000"/>
                    </a:gs>
                  </a:gsLst>
                  <a:lin ang="5400000" scaled="0"/>
                </a:gradFill>
                <a:latin typeface="Arial" panose="020B0604020202020204" pitchFamily="34" charset="0"/>
              </a:rPr>
              <a:t>SQL</a:t>
            </a:r>
          </a:p>
        </p:txBody>
      </p:sp>
      <p:sp>
        <p:nvSpPr>
          <p:cNvPr id="18" name="TextBox 17">
            <a:extLst>
              <a:ext uri="{FF2B5EF4-FFF2-40B4-BE49-F238E27FC236}">
                <a16:creationId xmlns:a16="http://schemas.microsoft.com/office/drawing/2014/main" id="{468E8050-EC70-4966-9B0D-603784B55BCB}"/>
              </a:ext>
            </a:extLst>
          </p:cNvPr>
          <p:cNvSpPr txBox="1"/>
          <p:nvPr/>
        </p:nvSpPr>
        <p:spPr>
          <a:xfrm>
            <a:off x="5637549" y="5229090"/>
            <a:ext cx="1525252" cy="307777"/>
          </a:xfrm>
          <a:prstGeom prst="rect">
            <a:avLst/>
          </a:prstGeom>
          <a:noFill/>
        </p:spPr>
        <p:txBody>
          <a:bodyPr wrap="square" lIns="0" tIns="0" rIns="0" bIns="0" rtlCol="0">
            <a:spAutoFit/>
          </a:bodyPr>
          <a:lstStyle/>
          <a:p>
            <a:pPr defTabSz="1219170"/>
            <a:r>
              <a:rPr lang="en-US" sz="2000" dirty="0">
                <a:gradFill>
                  <a:gsLst>
                    <a:gs pos="2917">
                      <a:srgbClr val="000000"/>
                    </a:gs>
                    <a:gs pos="30000">
                      <a:srgbClr val="000000"/>
                    </a:gs>
                  </a:gsLst>
                  <a:lin ang="5400000" scaled="0"/>
                </a:gradFill>
                <a:latin typeface="Arial" panose="020B0604020202020204" pitchFamily="34" charset="0"/>
              </a:rPr>
              <a:t>NoSQL</a:t>
            </a:r>
          </a:p>
        </p:txBody>
      </p:sp>
      <p:grpSp>
        <p:nvGrpSpPr>
          <p:cNvPr id="3" name="Group 2">
            <a:extLst>
              <a:ext uri="{FF2B5EF4-FFF2-40B4-BE49-F238E27FC236}">
                <a16:creationId xmlns:a16="http://schemas.microsoft.com/office/drawing/2014/main" id="{929D3496-72BC-4F6F-AE3E-1CFD8852E815}"/>
              </a:ext>
            </a:extLst>
          </p:cNvPr>
          <p:cNvGrpSpPr/>
          <p:nvPr/>
        </p:nvGrpSpPr>
        <p:grpSpPr>
          <a:xfrm>
            <a:off x="7548807" y="294374"/>
            <a:ext cx="3196468" cy="3524020"/>
            <a:chOff x="7548806" y="294373"/>
            <a:chExt cx="3196468" cy="3524019"/>
          </a:xfrm>
        </p:grpSpPr>
        <p:pic>
          <p:nvPicPr>
            <p:cNvPr id="2052" name="Picture 4" descr="Cheeseburger with ingredients mid-air : Stock Photo">
              <a:extLst>
                <a:ext uri="{FF2B5EF4-FFF2-40B4-BE49-F238E27FC236}">
                  <a16:creationId xmlns:a16="http://schemas.microsoft.com/office/drawing/2014/main" id="{43A50E1D-44A3-431A-A5B0-BF83D61A2ED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34344" y="294373"/>
              <a:ext cx="2185342" cy="312088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4AA2A49B-BCFE-4BD8-99BD-1A00EC6455BB}"/>
                </a:ext>
              </a:extLst>
            </p:cNvPr>
            <p:cNvSpPr txBox="1"/>
            <p:nvPr/>
          </p:nvSpPr>
          <p:spPr>
            <a:xfrm>
              <a:off x="7548806" y="3510615"/>
              <a:ext cx="3196468" cy="307777"/>
            </a:xfrm>
            <a:prstGeom prst="rect">
              <a:avLst/>
            </a:prstGeom>
            <a:noFill/>
          </p:spPr>
          <p:txBody>
            <a:bodyPr wrap="square" lIns="0" tIns="0" rIns="0" bIns="0" rtlCol="0">
              <a:spAutoFit/>
            </a:bodyPr>
            <a:lstStyle/>
            <a:p>
              <a:pPr defTabSz="1219170"/>
              <a:r>
                <a:rPr lang="en-US" sz="2000" dirty="0">
                  <a:gradFill>
                    <a:gsLst>
                      <a:gs pos="2917">
                        <a:srgbClr val="000000"/>
                      </a:gs>
                      <a:gs pos="30000">
                        <a:srgbClr val="000000"/>
                      </a:gs>
                    </a:gsLst>
                    <a:lin ang="5400000" scaled="0"/>
                  </a:gradFill>
                  <a:latin typeface="Arial" panose="020B0604020202020204" pitchFamily="34" charset="0"/>
                </a:rPr>
                <a:t>Normalize everything</a:t>
              </a:r>
            </a:p>
          </p:txBody>
        </p:sp>
      </p:grpSp>
      <p:grpSp>
        <p:nvGrpSpPr>
          <p:cNvPr id="4" name="Group 3">
            <a:extLst>
              <a:ext uri="{FF2B5EF4-FFF2-40B4-BE49-F238E27FC236}">
                <a16:creationId xmlns:a16="http://schemas.microsoft.com/office/drawing/2014/main" id="{D0297DBA-4B27-4B90-9A51-9B9487F7E2C9}"/>
              </a:ext>
            </a:extLst>
          </p:cNvPr>
          <p:cNvGrpSpPr/>
          <p:nvPr/>
        </p:nvGrpSpPr>
        <p:grpSpPr>
          <a:xfrm>
            <a:off x="7548807" y="3960409"/>
            <a:ext cx="3196468" cy="2881479"/>
            <a:chOff x="7548806" y="3960407"/>
            <a:chExt cx="3196468" cy="2881478"/>
          </a:xfrm>
        </p:grpSpPr>
        <p:pic>
          <p:nvPicPr>
            <p:cNvPr id="2060" name="Picture 12" descr="Hamburger on white : Stock Photo">
              <a:extLst>
                <a:ext uri="{FF2B5EF4-FFF2-40B4-BE49-F238E27FC236}">
                  <a16:creationId xmlns:a16="http://schemas.microsoft.com/office/drawing/2014/main" id="{6AF3AD54-EEE3-4AD7-9F31-DEC63D473EB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96176" y="3960407"/>
              <a:ext cx="2261677" cy="2503958"/>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45CB0D60-6A61-45C2-A5FB-66F063877C06}"/>
                </a:ext>
              </a:extLst>
            </p:cNvPr>
            <p:cNvSpPr txBox="1"/>
            <p:nvPr/>
          </p:nvSpPr>
          <p:spPr>
            <a:xfrm>
              <a:off x="7548806" y="6534108"/>
              <a:ext cx="3196468" cy="307777"/>
            </a:xfrm>
            <a:prstGeom prst="rect">
              <a:avLst/>
            </a:prstGeom>
            <a:noFill/>
          </p:spPr>
          <p:txBody>
            <a:bodyPr wrap="square" lIns="0" tIns="0" rIns="0" bIns="0" rtlCol="0">
              <a:spAutoFit/>
            </a:bodyPr>
            <a:lstStyle/>
            <a:p>
              <a:pPr defTabSz="1219170"/>
              <a:r>
                <a:rPr lang="en-US" sz="2000" dirty="0">
                  <a:gradFill>
                    <a:gsLst>
                      <a:gs pos="2917">
                        <a:srgbClr val="000000"/>
                      </a:gs>
                      <a:gs pos="30000">
                        <a:srgbClr val="000000"/>
                      </a:gs>
                    </a:gsLst>
                    <a:lin ang="5400000" scaled="0"/>
                  </a:gradFill>
                  <a:latin typeface="Arial" panose="020B0604020202020204" pitchFamily="34" charset="0"/>
                </a:rPr>
                <a:t>Embed as 1 piece</a:t>
              </a:r>
            </a:p>
          </p:txBody>
        </p:sp>
      </p:grpSp>
      <p:pic>
        <p:nvPicPr>
          <p:cNvPr id="27" name="Graphic 26" descr="Database">
            <a:extLst>
              <a:ext uri="{FF2B5EF4-FFF2-40B4-BE49-F238E27FC236}">
                <a16:creationId xmlns:a16="http://schemas.microsoft.com/office/drawing/2014/main" id="{370E4C83-B93D-425D-90EF-538ACCB511C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68795" y="4293532"/>
            <a:ext cx="914400" cy="914400"/>
          </a:xfrm>
          <a:prstGeom prst="rect">
            <a:avLst/>
          </a:prstGeom>
        </p:spPr>
      </p:pic>
      <p:sp>
        <p:nvSpPr>
          <p:cNvPr id="20" name="TextBox 19">
            <a:extLst>
              <a:ext uri="{FF2B5EF4-FFF2-40B4-BE49-F238E27FC236}">
                <a16:creationId xmlns:a16="http://schemas.microsoft.com/office/drawing/2014/main" id="{4E9F2BEA-6E7B-4288-A230-3A4C6502CAA3}"/>
              </a:ext>
            </a:extLst>
          </p:cNvPr>
          <p:cNvSpPr txBox="1"/>
          <p:nvPr/>
        </p:nvSpPr>
        <p:spPr>
          <a:xfrm rot="19482356">
            <a:off x="4481457" y="3215466"/>
            <a:ext cx="794657" cy="307777"/>
          </a:xfrm>
          <a:prstGeom prst="rect">
            <a:avLst/>
          </a:prstGeom>
          <a:noFill/>
        </p:spPr>
        <p:txBody>
          <a:bodyPr wrap="square" lIns="0" tIns="0" rIns="0" bIns="0" rtlCol="0">
            <a:spAutoFit/>
          </a:bodyPr>
          <a:lstStyle/>
          <a:p>
            <a:pPr defTabSz="1219170"/>
            <a:r>
              <a:rPr lang="en-US" sz="2000" dirty="0">
                <a:gradFill>
                  <a:gsLst>
                    <a:gs pos="2917">
                      <a:srgbClr val="000000"/>
                    </a:gs>
                    <a:gs pos="30000">
                      <a:srgbClr val="000000"/>
                    </a:gs>
                  </a:gsLst>
                  <a:lin ang="5400000" scaled="0"/>
                </a:gradFill>
                <a:latin typeface="Arial" panose="020B0604020202020204" pitchFamily="34" charset="0"/>
              </a:rPr>
              <a:t>ORM</a:t>
            </a:r>
          </a:p>
        </p:txBody>
      </p:sp>
    </p:spTree>
    <p:extLst>
      <p:ext uri="{BB962C8B-B14F-4D97-AF65-F5344CB8AC3E}">
        <p14:creationId xmlns:p14="http://schemas.microsoft.com/office/powerpoint/2010/main" val="23540094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86DCD5B-3F11-431F-8F76-F00BE523B9C4}"/>
              </a:ext>
            </a:extLst>
          </p:cNvPr>
          <p:cNvSpPr txBox="1">
            <a:spLocks/>
          </p:cNvSpPr>
          <p:nvPr/>
        </p:nvSpPr>
        <p:spPr>
          <a:xfrm>
            <a:off x="269874"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mn-lt"/>
              </a:rPr>
              <a:t>Co</a:t>
            </a:r>
            <a:r>
              <a:rPr lang="en-US" sz="4000" dirty="0">
                <a:latin typeface="Arial" panose="020B0604020202020204" pitchFamily="34" charset="0"/>
                <a:cs typeface="Arial" panose="020B0604020202020204" pitchFamily="34" charset="0"/>
              </a:rPr>
              <a:t>ntoso Restaurant Menu</a:t>
            </a:r>
          </a:p>
        </p:txBody>
      </p:sp>
      <p:grpSp>
        <p:nvGrpSpPr>
          <p:cNvPr id="9" name="Group 8">
            <a:extLst>
              <a:ext uri="{FF2B5EF4-FFF2-40B4-BE49-F238E27FC236}">
                <a16:creationId xmlns:a16="http://schemas.microsoft.com/office/drawing/2014/main" id="{8239579D-5F95-4C31-9950-EFD052615A5C}"/>
              </a:ext>
            </a:extLst>
          </p:cNvPr>
          <p:cNvGrpSpPr/>
          <p:nvPr/>
        </p:nvGrpSpPr>
        <p:grpSpPr>
          <a:xfrm>
            <a:off x="588264" y="1581809"/>
            <a:ext cx="7930371" cy="2157073"/>
            <a:chOff x="588263" y="1581807"/>
            <a:chExt cx="7930371" cy="2157073"/>
          </a:xfrm>
        </p:grpSpPr>
        <p:sp>
          <p:nvSpPr>
            <p:cNvPr id="10" name="TextBox 9">
              <a:extLst>
                <a:ext uri="{FF2B5EF4-FFF2-40B4-BE49-F238E27FC236}">
                  <a16:creationId xmlns:a16="http://schemas.microsoft.com/office/drawing/2014/main" id="{A66A510D-5EC1-4BF5-B31A-1C5680276439}"/>
                </a:ext>
              </a:extLst>
            </p:cNvPr>
            <p:cNvSpPr txBox="1"/>
            <p:nvPr/>
          </p:nvSpPr>
          <p:spPr>
            <a:xfrm>
              <a:off x="588263" y="1608083"/>
              <a:ext cx="3026979" cy="2130797"/>
            </a:xfrm>
            <a:prstGeom prst="rect">
              <a:avLst/>
            </a:prstGeom>
            <a:noFill/>
            <a:ln>
              <a:solidFill>
                <a:schemeClr val="accent1"/>
              </a:solidFill>
            </a:ln>
          </p:spPr>
          <p:txBody>
            <a:bodyPr wrap="square" lIns="182880" tIns="182880" rIns="182880" bIns="0" rtlCol="0">
              <a:noAutofit/>
            </a:bodyPr>
            <a:lstStyle/>
            <a:p>
              <a:pPr defTabSz="1219170"/>
              <a:r>
                <a:rPr lang="en-US" sz="2000" b="1" dirty="0">
                  <a:gradFill>
                    <a:gsLst>
                      <a:gs pos="2917">
                        <a:srgbClr val="000000"/>
                      </a:gs>
                      <a:gs pos="30000">
                        <a:srgbClr val="000000"/>
                      </a:gs>
                    </a:gsLst>
                    <a:lin ang="5400000" scaled="0"/>
                  </a:gradFill>
                  <a:latin typeface="Arial" panose="020B0604020202020204" pitchFamily="34" charset="0"/>
                </a:rPr>
                <a:t>Menu Item</a:t>
              </a:r>
            </a:p>
            <a:p>
              <a:pPr defTabSz="1219170"/>
              <a:r>
                <a:rPr lang="en-US" sz="2000" dirty="0">
                  <a:gradFill>
                    <a:gsLst>
                      <a:gs pos="2917">
                        <a:srgbClr val="000000"/>
                      </a:gs>
                      <a:gs pos="30000">
                        <a:srgbClr val="000000"/>
                      </a:gs>
                    </a:gsLst>
                    <a:lin ang="5400000" scaled="0"/>
                  </a:gradFill>
                  <a:latin typeface="Arial" panose="020B0604020202020204" pitchFamily="34" charset="0"/>
                </a:rPr>
                <a:t>------------</a:t>
              </a:r>
            </a:p>
            <a:p>
              <a:pPr defTabSz="1219170"/>
              <a:r>
                <a:rPr lang="en-US" sz="2000" dirty="0">
                  <a:gradFill>
                    <a:gsLst>
                      <a:gs pos="2917">
                        <a:srgbClr val="000000"/>
                      </a:gs>
                      <a:gs pos="30000">
                        <a:srgbClr val="000000"/>
                      </a:gs>
                    </a:gsLst>
                    <a:lin ang="5400000" scaled="0"/>
                  </a:gradFill>
                  <a:latin typeface="Arial" panose="020B0604020202020204" pitchFamily="34" charset="0"/>
                </a:rPr>
                <a:t>ID</a:t>
              </a:r>
            </a:p>
            <a:p>
              <a:pPr defTabSz="1219170"/>
              <a:r>
                <a:rPr lang="en-US" sz="2000" dirty="0">
                  <a:gradFill>
                    <a:gsLst>
                      <a:gs pos="2917">
                        <a:srgbClr val="000000"/>
                      </a:gs>
                      <a:gs pos="30000">
                        <a:srgbClr val="000000"/>
                      </a:gs>
                    </a:gsLst>
                    <a:lin ang="5400000" scaled="0"/>
                  </a:gradFill>
                  <a:latin typeface="Arial" panose="020B0604020202020204" pitchFamily="34" charset="0"/>
                </a:rPr>
                <a:t>Item Name</a:t>
              </a:r>
            </a:p>
            <a:p>
              <a:pPr defTabSz="1219170"/>
              <a:r>
                <a:rPr lang="en-US" sz="2000" dirty="0">
                  <a:gradFill>
                    <a:gsLst>
                      <a:gs pos="2917">
                        <a:srgbClr val="000000"/>
                      </a:gs>
                      <a:gs pos="30000">
                        <a:srgbClr val="000000"/>
                      </a:gs>
                    </a:gsLst>
                    <a:lin ang="5400000" scaled="0"/>
                  </a:gradFill>
                  <a:latin typeface="Arial" panose="020B0604020202020204" pitchFamily="34" charset="0"/>
                </a:rPr>
                <a:t>Item Description</a:t>
              </a:r>
            </a:p>
            <a:p>
              <a:pPr defTabSz="1219170"/>
              <a:r>
                <a:rPr lang="en-US" sz="2000" dirty="0">
                  <a:gradFill>
                    <a:gsLst>
                      <a:gs pos="2917">
                        <a:srgbClr val="000000"/>
                      </a:gs>
                      <a:gs pos="30000">
                        <a:srgbClr val="000000"/>
                      </a:gs>
                    </a:gsLst>
                    <a:lin ang="5400000" scaled="0"/>
                  </a:gradFill>
                  <a:latin typeface="Arial" panose="020B0604020202020204" pitchFamily="34" charset="0"/>
                </a:rPr>
                <a:t>Item Category ID</a:t>
              </a:r>
            </a:p>
            <a:p>
              <a:pPr defTabSz="1219170"/>
              <a:endParaRPr lang="en-US" sz="2000" dirty="0">
                <a:gradFill>
                  <a:gsLst>
                    <a:gs pos="2917">
                      <a:srgbClr val="000000"/>
                    </a:gs>
                    <a:gs pos="30000">
                      <a:srgbClr val="000000"/>
                    </a:gs>
                  </a:gsLst>
                  <a:lin ang="5400000" scaled="0"/>
                </a:gradFill>
                <a:latin typeface="Arial" panose="020B0604020202020204" pitchFamily="34" charset="0"/>
              </a:endParaRPr>
            </a:p>
          </p:txBody>
        </p:sp>
        <p:sp>
          <p:nvSpPr>
            <p:cNvPr id="11" name="TextBox 10">
              <a:extLst>
                <a:ext uri="{FF2B5EF4-FFF2-40B4-BE49-F238E27FC236}">
                  <a16:creationId xmlns:a16="http://schemas.microsoft.com/office/drawing/2014/main" id="{34C9427B-4E60-4B43-AFBC-C9F538036F0C}"/>
                </a:ext>
              </a:extLst>
            </p:cNvPr>
            <p:cNvSpPr txBox="1"/>
            <p:nvPr/>
          </p:nvSpPr>
          <p:spPr>
            <a:xfrm>
              <a:off x="5491655" y="1581807"/>
              <a:ext cx="3026979" cy="1820917"/>
            </a:xfrm>
            <a:prstGeom prst="rect">
              <a:avLst/>
            </a:prstGeom>
            <a:noFill/>
            <a:ln>
              <a:solidFill>
                <a:schemeClr val="accent1"/>
              </a:solidFill>
            </a:ln>
          </p:spPr>
          <p:txBody>
            <a:bodyPr wrap="square" lIns="182880" tIns="182880" rIns="0" bIns="0" rtlCol="0">
              <a:noAutofit/>
            </a:bodyPr>
            <a:lstStyle/>
            <a:p>
              <a:pPr defTabSz="1219170"/>
              <a:r>
                <a:rPr lang="en-US" sz="2000" b="1" dirty="0">
                  <a:gradFill>
                    <a:gsLst>
                      <a:gs pos="2917">
                        <a:srgbClr val="000000"/>
                      </a:gs>
                      <a:gs pos="30000">
                        <a:srgbClr val="000000"/>
                      </a:gs>
                    </a:gsLst>
                    <a:lin ang="5400000" scaled="0"/>
                  </a:gradFill>
                  <a:latin typeface="Arial" panose="020B0604020202020204" pitchFamily="34" charset="0"/>
                </a:rPr>
                <a:t>Category</a:t>
              </a:r>
            </a:p>
            <a:p>
              <a:pPr defTabSz="1219170"/>
              <a:r>
                <a:rPr lang="en-US" sz="2000" dirty="0">
                  <a:gradFill>
                    <a:gsLst>
                      <a:gs pos="2917">
                        <a:srgbClr val="000000"/>
                      </a:gs>
                      <a:gs pos="30000">
                        <a:srgbClr val="000000"/>
                      </a:gs>
                    </a:gsLst>
                    <a:lin ang="5400000" scaled="0"/>
                  </a:gradFill>
                  <a:latin typeface="Arial" panose="020B0604020202020204" pitchFamily="34" charset="0"/>
                </a:rPr>
                <a:t>------------</a:t>
              </a:r>
            </a:p>
            <a:p>
              <a:pPr defTabSz="1219170"/>
              <a:r>
                <a:rPr lang="en-US" sz="2000" dirty="0">
                  <a:gradFill>
                    <a:gsLst>
                      <a:gs pos="2917">
                        <a:srgbClr val="000000"/>
                      </a:gs>
                      <a:gs pos="30000">
                        <a:srgbClr val="000000"/>
                      </a:gs>
                    </a:gsLst>
                    <a:lin ang="5400000" scaled="0"/>
                  </a:gradFill>
                  <a:latin typeface="Arial" panose="020B0604020202020204" pitchFamily="34" charset="0"/>
                </a:rPr>
                <a:t>ID</a:t>
              </a:r>
            </a:p>
            <a:p>
              <a:pPr defTabSz="1219170"/>
              <a:r>
                <a:rPr lang="en-US" sz="2000" dirty="0">
                  <a:gradFill>
                    <a:gsLst>
                      <a:gs pos="2917">
                        <a:srgbClr val="000000"/>
                      </a:gs>
                      <a:gs pos="30000">
                        <a:srgbClr val="000000"/>
                      </a:gs>
                    </a:gsLst>
                    <a:lin ang="5400000" scaled="0"/>
                  </a:gradFill>
                  <a:latin typeface="Arial" panose="020B0604020202020204" pitchFamily="34" charset="0"/>
                </a:rPr>
                <a:t>Category Name</a:t>
              </a:r>
            </a:p>
            <a:p>
              <a:pPr defTabSz="1219170"/>
              <a:r>
                <a:rPr lang="en-US" sz="2000" dirty="0">
                  <a:gradFill>
                    <a:gsLst>
                      <a:gs pos="2917">
                        <a:srgbClr val="000000"/>
                      </a:gs>
                      <a:gs pos="30000">
                        <a:srgbClr val="000000"/>
                      </a:gs>
                    </a:gsLst>
                    <a:lin ang="5400000" scaled="0"/>
                  </a:gradFill>
                  <a:latin typeface="Arial" panose="020B0604020202020204" pitchFamily="34" charset="0"/>
                </a:rPr>
                <a:t>Category Description</a:t>
              </a:r>
            </a:p>
            <a:p>
              <a:pPr defTabSz="1219170"/>
              <a:endParaRPr lang="en-US" sz="2000" dirty="0">
                <a:gradFill>
                  <a:gsLst>
                    <a:gs pos="2917">
                      <a:srgbClr val="000000"/>
                    </a:gs>
                    <a:gs pos="30000">
                      <a:srgbClr val="000000"/>
                    </a:gs>
                  </a:gsLst>
                  <a:lin ang="5400000" scaled="0"/>
                </a:gradFill>
                <a:latin typeface="Arial" panose="020B0604020202020204" pitchFamily="34" charset="0"/>
              </a:endParaRPr>
            </a:p>
          </p:txBody>
        </p:sp>
        <p:sp>
          <p:nvSpPr>
            <p:cNvPr id="12" name="Rectangle 11">
              <a:extLst>
                <a:ext uri="{FF2B5EF4-FFF2-40B4-BE49-F238E27FC236}">
                  <a16:creationId xmlns:a16="http://schemas.microsoft.com/office/drawing/2014/main" id="{8E51CF43-358D-4AAA-BECD-830C984A46D3}"/>
                </a:ext>
              </a:extLst>
            </p:cNvPr>
            <p:cNvSpPr/>
            <p:nvPr/>
          </p:nvSpPr>
          <p:spPr bwMode="auto">
            <a:xfrm>
              <a:off x="3615242" y="2396359"/>
              <a:ext cx="1876413" cy="6306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dirty="0">
                <a:gradFill>
                  <a:gsLst>
                    <a:gs pos="40075">
                      <a:srgbClr val="FFFFFF"/>
                    </a:gs>
                    <a:gs pos="30000">
                      <a:srgbClr val="FFFFFF"/>
                    </a:gs>
                  </a:gsLst>
                  <a:lin ang="5400000" scaled="0"/>
                </a:gradFill>
                <a:latin typeface="Arial" panose="020B0604020202020204" pitchFamily="34" charset="0"/>
              </a:endParaRPr>
            </a:p>
          </p:txBody>
        </p:sp>
      </p:grpSp>
      <p:sp>
        <p:nvSpPr>
          <p:cNvPr id="13" name="Rectangle 12">
            <a:extLst>
              <a:ext uri="{FF2B5EF4-FFF2-40B4-BE49-F238E27FC236}">
                <a16:creationId xmlns:a16="http://schemas.microsoft.com/office/drawing/2014/main" id="{C54A4502-2CBF-4682-B85F-941E8912D157}"/>
              </a:ext>
            </a:extLst>
          </p:cNvPr>
          <p:cNvSpPr/>
          <p:nvPr/>
        </p:nvSpPr>
        <p:spPr>
          <a:xfrm>
            <a:off x="567242" y="4117299"/>
            <a:ext cx="7479479" cy="2308324"/>
          </a:xfrm>
          <a:prstGeom prst="rect">
            <a:avLst/>
          </a:prstGeom>
        </p:spPr>
        <p:txBody>
          <a:bodyPr wrap="square">
            <a:spAutoFit/>
          </a:bodyPr>
          <a:lstStyle/>
          <a:p>
            <a:pPr defTabSz="1219170"/>
            <a:r>
              <a:rPr lang="en-US" dirty="0">
                <a:solidFill>
                  <a:srgbClr val="000000"/>
                </a:solidFill>
                <a:latin typeface="Arial" panose="020B0604020202020204" pitchFamily="34" charset="0"/>
              </a:rPr>
              <a:t>{</a:t>
            </a:r>
          </a:p>
          <a:p>
            <a:pPr marL="609585" lvl="1" defTabSz="1219170"/>
            <a:r>
              <a:rPr lang="en-US" dirty="0">
                <a:solidFill>
                  <a:srgbClr val="000000"/>
                </a:solidFill>
                <a:latin typeface="Arial" panose="020B0604020202020204" pitchFamily="34" charset="0"/>
              </a:rPr>
              <a:t>"ID": 1,</a:t>
            </a:r>
          </a:p>
          <a:p>
            <a:pPr marL="609585" lvl="1" defTabSz="1219170"/>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ItemName</a:t>
            </a:r>
            <a:r>
              <a:rPr lang="en-US" dirty="0">
                <a:solidFill>
                  <a:srgbClr val="000000"/>
                </a:solidFill>
                <a:latin typeface="Arial" panose="020B0604020202020204" pitchFamily="34" charset="0"/>
              </a:rPr>
              <a:t>": "hamburger",</a:t>
            </a:r>
          </a:p>
          <a:p>
            <a:pPr marL="609585" lvl="1" defTabSz="1219170"/>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ItemDescription</a:t>
            </a:r>
            <a:r>
              <a:rPr lang="en-US" dirty="0">
                <a:solidFill>
                  <a:srgbClr val="000000"/>
                </a:solidFill>
                <a:latin typeface="Arial" panose="020B0604020202020204" pitchFamily="34" charset="0"/>
              </a:rPr>
              <a:t>": "cheeseburger, no cheese",</a:t>
            </a:r>
          </a:p>
          <a:p>
            <a:pPr marL="609585" lvl="1" defTabSz="1219170"/>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CategoryId</a:t>
            </a:r>
            <a:r>
              <a:rPr lang="en-US" dirty="0">
                <a:solidFill>
                  <a:srgbClr val="000000"/>
                </a:solidFill>
                <a:latin typeface="Arial" panose="020B0604020202020204" pitchFamily="34" charset="0"/>
              </a:rPr>
              <a:t>": 5,</a:t>
            </a:r>
          </a:p>
          <a:p>
            <a:pPr marL="609585" lvl="1" defTabSz="1219170"/>
            <a:r>
              <a:rPr lang="en-US" dirty="0">
                <a:solidFill>
                  <a:srgbClr val="000000"/>
                </a:solidFill>
                <a:latin typeface="Arial" panose="020B0604020202020204" pitchFamily="34" charset="0"/>
              </a:rPr>
              <a:t>"Category": "sandwiches"</a:t>
            </a:r>
          </a:p>
          <a:p>
            <a:pPr marL="609585" lvl="1" defTabSz="1219170"/>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CategoryDescription</a:t>
            </a:r>
            <a:r>
              <a:rPr lang="en-US" dirty="0">
                <a:solidFill>
                  <a:srgbClr val="000000"/>
                </a:solidFill>
                <a:latin typeface="Arial" panose="020B0604020202020204" pitchFamily="34" charset="0"/>
              </a:rPr>
              <a:t>": "2 pieces of bread + filling"</a:t>
            </a:r>
          </a:p>
          <a:p>
            <a:pPr defTabSz="1219170"/>
            <a:r>
              <a:rPr lang="en-US" dirty="0">
                <a:solidFill>
                  <a:srgbClr val="000000"/>
                </a:solidFill>
                <a:latin typeface="Arial" panose="020B0604020202020204" pitchFamily="34" charset="0"/>
              </a:rPr>
              <a:t>}</a:t>
            </a:r>
          </a:p>
        </p:txBody>
      </p:sp>
      <p:sp>
        <p:nvSpPr>
          <p:cNvPr id="14" name="TextBox 13">
            <a:extLst>
              <a:ext uri="{FF2B5EF4-FFF2-40B4-BE49-F238E27FC236}">
                <a16:creationId xmlns:a16="http://schemas.microsoft.com/office/drawing/2014/main" id="{F971E043-E439-42B2-B45B-93A77843BFCF}"/>
              </a:ext>
            </a:extLst>
          </p:cNvPr>
          <p:cNvSpPr txBox="1"/>
          <p:nvPr/>
        </p:nvSpPr>
        <p:spPr>
          <a:xfrm>
            <a:off x="9165021" y="1934695"/>
            <a:ext cx="3026979" cy="923330"/>
          </a:xfrm>
          <a:prstGeom prst="rect">
            <a:avLst/>
          </a:prstGeom>
          <a:noFill/>
        </p:spPr>
        <p:txBody>
          <a:bodyPr wrap="square" lIns="0" tIns="0" rIns="0" bIns="0" rtlCol="0">
            <a:spAutoFit/>
          </a:bodyPr>
          <a:lstStyle/>
          <a:p>
            <a:pPr defTabSz="1219170"/>
            <a:r>
              <a:rPr lang="en-US" sz="2000" dirty="0">
                <a:gradFill>
                  <a:gsLst>
                    <a:gs pos="2917">
                      <a:srgbClr val="000000"/>
                    </a:gs>
                    <a:gs pos="30000">
                      <a:srgbClr val="000000"/>
                    </a:gs>
                  </a:gsLst>
                  <a:lin ang="5400000" scaled="0"/>
                </a:gradFill>
                <a:latin typeface="Arial" panose="020B0604020202020204" pitchFamily="34" charset="0"/>
              </a:rPr>
              <a:t>Relational modelling – Each menu item has a reference to a category.</a:t>
            </a:r>
          </a:p>
        </p:txBody>
      </p:sp>
      <p:sp>
        <p:nvSpPr>
          <p:cNvPr id="15" name="TextBox 14">
            <a:extLst>
              <a:ext uri="{FF2B5EF4-FFF2-40B4-BE49-F238E27FC236}">
                <a16:creationId xmlns:a16="http://schemas.microsoft.com/office/drawing/2014/main" id="{CD960D3C-50D2-48E7-BA32-6F7B1A4763F0}"/>
              </a:ext>
            </a:extLst>
          </p:cNvPr>
          <p:cNvSpPr txBox="1"/>
          <p:nvPr/>
        </p:nvSpPr>
        <p:spPr>
          <a:xfrm>
            <a:off x="9165022" y="4621869"/>
            <a:ext cx="2617076" cy="1231106"/>
          </a:xfrm>
          <a:prstGeom prst="rect">
            <a:avLst/>
          </a:prstGeom>
          <a:noFill/>
        </p:spPr>
        <p:txBody>
          <a:bodyPr wrap="square" lIns="0" tIns="0" rIns="0" bIns="0" rtlCol="0">
            <a:spAutoFit/>
          </a:bodyPr>
          <a:lstStyle/>
          <a:p>
            <a:pPr defTabSz="1219170"/>
            <a:r>
              <a:rPr lang="en-US" sz="2000" dirty="0">
                <a:gradFill>
                  <a:gsLst>
                    <a:gs pos="2917">
                      <a:srgbClr val="000000"/>
                    </a:gs>
                    <a:gs pos="30000">
                      <a:srgbClr val="000000"/>
                    </a:gs>
                  </a:gsLst>
                  <a:lin ang="5400000" scaled="0"/>
                </a:gradFill>
                <a:latin typeface="Arial" panose="020B0604020202020204" pitchFamily="34" charset="0"/>
              </a:rPr>
              <a:t>Non-relational modeling – each menu item is a self-contained document</a:t>
            </a:r>
          </a:p>
        </p:txBody>
      </p:sp>
    </p:spTree>
    <p:extLst>
      <p:ext uri="{BB962C8B-B14F-4D97-AF65-F5344CB8AC3E}">
        <p14:creationId xmlns:p14="http://schemas.microsoft.com/office/powerpoint/2010/main" val="31788571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8350BC7-6273-4E18-B233-3AA12A2C36AE}"/>
              </a:ext>
            </a:extLst>
          </p:cNvPr>
          <p:cNvSpPr txBox="1">
            <a:spLocks/>
          </p:cNvSpPr>
          <p:nvPr/>
        </p:nvSpPr>
        <p:spPr>
          <a:xfrm>
            <a:off x="117254" y="109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Arial" panose="020B0604020202020204" pitchFamily="34" charset="0"/>
                <a:cs typeface="Arial" panose="020B0604020202020204" pitchFamily="34" charset="0"/>
              </a:rPr>
              <a:t>Number 1 question…</a:t>
            </a:r>
          </a:p>
        </p:txBody>
      </p:sp>
      <p:sp>
        <p:nvSpPr>
          <p:cNvPr id="6" name="Text Placeholder 2">
            <a:extLst>
              <a:ext uri="{FF2B5EF4-FFF2-40B4-BE49-F238E27FC236}">
                <a16:creationId xmlns:a16="http://schemas.microsoft.com/office/drawing/2014/main" id="{608FDDB9-6B29-4720-9478-435BED77300E}"/>
              </a:ext>
            </a:extLst>
          </p:cNvPr>
          <p:cNvSpPr txBox="1">
            <a:spLocks/>
          </p:cNvSpPr>
          <p:nvPr/>
        </p:nvSpPr>
        <p:spPr>
          <a:xfrm>
            <a:off x="441104" y="1503201"/>
            <a:ext cx="11018520" cy="3521513"/>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“Where are my joins?”</a:t>
            </a:r>
          </a:p>
          <a:p>
            <a:endParaRPr lang="en-US" dirty="0"/>
          </a:p>
          <a:p>
            <a:pPr marL="0" indent="0">
              <a:buNone/>
            </a:pPr>
            <a:r>
              <a:rPr lang="en-US" dirty="0"/>
              <a:t>“Where are my joins!?!?”</a:t>
            </a:r>
          </a:p>
          <a:p>
            <a:endParaRPr lang="en-US" dirty="0">
              <a:solidFill>
                <a:schemeClr val="accent1"/>
              </a:solidFill>
            </a:endParaRPr>
          </a:p>
          <a:p>
            <a:pPr marL="0" indent="0">
              <a:buNone/>
            </a:pPr>
            <a:r>
              <a:rPr lang="en-US" dirty="0"/>
              <a:t>Naïve way: Normalize, make 2 network calls, merge client side</a:t>
            </a:r>
          </a:p>
          <a:p>
            <a:endParaRPr lang="en-US" dirty="0"/>
          </a:p>
          <a:p>
            <a:pPr marL="0" indent="0">
              <a:buNone/>
            </a:pPr>
            <a:r>
              <a:rPr lang="en-US" dirty="0"/>
              <a:t>But! We can model our data in a way to get the same functionality of a join, without the tradeoff</a:t>
            </a:r>
          </a:p>
        </p:txBody>
      </p:sp>
      <p:pic>
        <p:nvPicPr>
          <p:cNvPr id="8" name="Picture 7">
            <a:extLst>
              <a:ext uri="{FF2B5EF4-FFF2-40B4-BE49-F238E27FC236}">
                <a16:creationId xmlns:a16="http://schemas.microsoft.com/office/drawing/2014/main" id="{D0A4603D-E261-4D7D-8440-37A09F91CC40}"/>
              </a:ext>
            </a:extLst>
          </p:cNvPr>
          <p:cNvPicPr>
            <a:picLocks noChangeAspect="1"/>
          </p:cNvPicPr>
          <p:nvPr/>
        </p:nvPicPr>
        <p:blipFill>
          <a:blip r:embed="rId2"/>
          <a:stretch>
            <a:fillRect/>
          </a:stretch>
        </p:blipFill>
        <p:spPr>
          <a:xfrm>
            <a:off x="4075222" y="1336518"/>
            <a:ext cx="876301" cy="838201"/>
          </a:xfrm>
          <a:prstGeom prst="rect">
            <a:avLst/>
          </a:prstGeom>
        </p:spPr>
      </p:pic>
      <p:grpSp>
        <p:nvGrpSpPr>
          <p:cNvPr id="9" name="Group 8">
            <a:extLst>
              <a:ext uri="{FF2B5EF4-FFF2-40B4-BE49-F238E27FC236}">
                <a16:creationId xmlns:a16="http://schemas.microsoft.com/office/drawing/2014/main" id="{967E898B-0094-4A41-9A5C-8403484C8A86}"/>
              </a:ext>
            </a:extLst>
          </p:cNvPr>
          <p:cNvGrpSpPr/>
          <p:nvPr/>
        </p:nvGrpSpPr>
        <p:grpSpPr>
          <a:xfrm>
            <a:off x="4349589" y="2317614"/>
            <a:ext cx="1746412" cy="838201"/>
            <a:chOff x="4166079" y="1916619"/>
            <a:chExt cx="1501053" cy="719981"/>
          </a:xfrm>
        </p:grpSpPr>
        <p:pic>
          <p:nvPicPr>
            <p:cNvPr id="10" name="Picture 9">
              <a:extLst>
                <a:ext uri="{FF2B5EF4-FFF2-40B4-BE49-F238E27FC236}">
                  <a16:creationId xmlns:a16="http://schemas.microsoft.com/office/drawing/2014/main" id="{0739D738-962A-47E2-AC78-75D5600C53EA}"/>
                </a:ext>
              </a:extLst>
            </p:cNvPr>
            <p:cNvPicPr>
              <a:picLocks noChangeAspect="1"/>
            </p:cNvPicPr>
            <p:nvPr/>
          </p:nvPicPr>
          <p:blipFill>
            <a:blip r:embed="rId3"/>
            <a:stretch>
              <a:fillRect/>
            </a:stretch>
          </p:blipFill>
          <p:spPr>
            <a:xfrm>
              <a:off x="4166079" y="1941275"/>
              <a:ext cx="847725" cy="695325"/>
            </a:xfrm>
            <a:prstGeom prst="rect">
              <a:avLst/>
            </a:prstGeom>
          </p:spPr>
        </p:pic>
        <p:pic>
          <p:nvPicPr>
            <p:cNvPr id="11" name="Picture 10">
              <a:extLst>
                <a:ext uri="{FF2B5EF4-FFF2-40B4-BE49-F238E27FC236}">
                  <a16:creationId xmlns:a16="http://schemas.microsoft.com/office/drawing/2014/main" id="{9888B55A-232E-4005-A526-EE12ED857A2B}"/>
                </a:ext>
              </a:extLst>
            </p:cNvPr>
            <p:cNvPicPr>
              <a:picLocks noChangeAspect="1"/>
            </p:cNvPicPr>
            <p:nvPr/>
          </p:nvPicPr>
          <p:blipFill>
            <a:blip r:embed="rId4"/>
            <a:stretch>
              <a:fillRect/>
            </a:stretch>
          </p:blipFill>
          <p:spPr>
            <a:xfrm>
              <a:off x="4933707" y="1916619"/>
              <a:ext cx="733425" cy="628650"/>
            </a:xfrm>
            <a:prstGeom prst="rect">
              <a:avLst/>
            </a:prstGeom>
          </p:spPr>
        </p:pic>
      </p:grpSp>
      <p:pic>
        <p:nvPicPr>
          <p:cNvPr id="12" name="Picture 11">
            <a:extLst>
              <a:ext uri="{FF2B5EF4-FFF2-40B4-BE49-F238E27FC236}">
                <a16:creationId xmlns:a16="http://schemas.microsoft.com/office/drawing/2014/main" id="{858ED14B-B13C-4178-B5C4-E1D4B725ACD7}"/>
              </a:ext>
            </a:extLst>
          </p:cNvPr>
          <p:cNvPicPr>
            <a:picLocks noChangeAspect="1"/>
          </p:cNvPicPr>
          <p:nvPr/>
        </p:nvPicPr>
        <p:blipFill>
          <a:blip r:embed="rId5"/>
          <a:stretch>
            <a:fillRect/>
          </a:stretch>
        </p:blipFill>
        <p:spPr>
          <a:xfrm>
            <a:off x="3780320" y="4605499"/>
            <a:ext cx="1016000" cy="749300"/>
          </a:xfrm>
          <a:prstGeom prst="rect">
            <a:avLst/>
          </a:prstGeom>
        </p:spPr>
      </p:pic>
    </p:spTree>
    <p:extLst>
      <p:ext uri="{BB962C8B-B14F-4D97-AF65-F5344CB8AC3E}">
        <p14:creationId xmlns:p14="http://schemas.microsoft.com/office/powerpoint/2010/main" val="18429258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A7E83218-910D-4C73-B5E8-040319121723}"/>
              </a:ext>
            </a:extLst>
          </p:cNvPr>
          <p:cNvSpPr txBox="1">
            <a:spLocks/>
          </p:cNvSpPr>
          <p:nvPr/>
        </p:nvSpPr>
        <p:spPr>
          <a:xfrm>
            <a:off x="200297"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Arial" panose="020B0604020202020204" pitchFamily="34" charset="0"/>
                <a:cs typeface="Arial" panose="020B0604020202020204" pitchFamily="34" charset="0"/>
              </a:rPr>
              <a:t>Modeling Challenges</a:t>
            </a:r>
          </a:p>
        </p:txBody>
      </p:sp>
      <p:sp>
        <p:nvSpPr>
          <p:cNvPr id="6" name="Text Placeholder 5">
            <a:extLst>
              <a:ext uri="{FF2B5EF4-FFF2-40B4-BE49-F238E27FC236}">
                <a16:creationId xmlns:a16="http://schemas.microsoft.com/office/drawing/2014/main" id="{C0C95D82-0133-4271-8950-902494E9C981}"/>
              </a:ext>
            </a:extLst>
          </p:cNvPr>
          <p:cNvSpPr txBox="1">
            <a:spLocks/>
          </p:cNvSpPr>
          <p:nvPr/>
        </p:nvSpPr>
        <p:spPr>
          <a:xfrm>
            <a:off x="0" y="2071520"/>
            <a:ext cx="12192000" cy="405034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a:latin typeface="Arial" panose="020B0604020202020204" pitchFamily="34" charset="0"/>
                <a:cs typeface="Arial" panose="020B0604020202020204" pitchFamily="34" charset="0"/>
              </a:rPr>
              <a:t>#1: To de-normalize, or normalize? To embed, or to reference?</a:t>
            </a:r>
          </a:p>
          <a:p>
            <a:endParaRPr lang="en-US" sz="4000"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4000" dirty="0">
                <a:latin typeface="Arial" panose="020B0604020202020204" pitchFamily="34" charset="0"/>
                <a:cs typeface="Arial" panose="020B0604020202020204" pitchFamily="34" charset="0"/>
              </a:rPr>
              <a:t>#2: Put data types in same collection, or different?</a:t>
            </a:r>
          </a:p>
          <a:p>
            <a:endParaRPr lang="en-US" dirty="0"/>
          </a:p>
          <a:p>
            <a:endParaRPr lang="en-US" dirty="0"/>
          </a:p>
        </p:txBody>
      </p:sp>
    </p:spTree>
    <p:extLst>
      <p:ext uri="{BB962C8B-B14F-4D97-AF65-F5344CB8AC3E}">
        <p14:creationId xmlns:p14="http://schemas.microsoft.com/office/powerpoint/2010/main" val="37047381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10DE94-7257-42DB-B654-8C804FD30CF1}"/>
              </a:ext>
            </a:extLst>
          </p:cNvPr>
          <p:cNvSpPr>
            <a:spLocks noGrp="1"/>
          </p:cNvSpPr>
          <p:nvPr>
            <p:ph type="title"/>
          </p:nvPr>
        </p:nvSpPr>
        <p:spPr>
          <a:xfrm>
            <a:off x="156755" y="0"/>
            <a:ext cx="10515600" cy="1325563"/>
          </a:xfrm>
        </p:spPr>
        <p:txBody>
          <a:bodyPr>
            <a:normAutofit/>
          </a:bodyPr>
          <a:lstStyle/>
          <a:p>
            <a:r>
              <a:rPr lang="en-US" sz="4000" dirty="0">
                <a:latin typeface="Arial" panose="020B0604020202020204" pitchFamily="34" charset="0"/>
                <a:cs typeface="Arial" panose="020B0604020202020204" pitchFamily="34" charset="0"/>
              </a:rPr>
              <a:t>Modeling challenge #1: To embed or reference?</a:t>
            </a:r>
          </a:p>
        </p:txBody>
      </p:sp>
      <p:grpSp>
        <p:nvGrpSpPr>
          <p:cNvPr id="6" name="Group 5">
            <a:extLst>
              <a:ext uri="{FF2B5EF4-FFF2-40B4-BE49-F238E27FC236}">
                <a16:creationId xmlns:a16="http://schemas.microsoft.com/office/drawing/2014/main" id="{098F696E-6A84-42DF-8F8C-38F89762C2E2}"/>
              </a:ext>
            </a:extLst>
          </p:cNvPr>
          <p:cNvGrpSpPr/>
          <p:nvPr/>
        </p:nvGrpSpPr>
        <p:grpSpPr>
          <a:xfrm>
            <a:off x="588262" y="1334411"/>
            <a:ext cx="9091767" cy="2611654"/>
            <a:chOff x="588262" y="1198179"/>
            <a:chExt cx="9091766" cy="2747884"/>
          </a:xfrm>
        </p:grpSpPr>
        <p:sp>
          <p:nvSpPr>
            <p:cNvPr id="8" name="Rectangle 7">
              <a:extLst>
                <a:ext uri="{FF2B5EF4-FFF2-40B4-BE49-F238E27FC236}">
                  <a16:creationId xmlns:a16="http://schemas.microsoft.com/office/drawing/2014/main" id="{2143D47A-748E-4CD3-89DB-132B3D9AFFA2}"/>
                </a:ext>
              </a:extLst>
            </p:cNvPr>
            <p:cNvSpPr/>
            <p:nvPr/>
          </p:nvSpPr>
          <p:spPr>
            <a:xfrm>
              <a:off x="588262" y="1637739"/>
              <a:ext cx="9091766" cy="2308324"/>
            </a:xfrm>
            <a:prstGeom prst="rect">
              <a:avLst/>
            </a:prstGeom>
          </p:spPr>
          <p:txBody>
            <a:bodyPr wrap="square">
              <a:spAutoFit/>
            </a:bodyPr>
            <a:lstStyle/>
            <a:p>
              <a:pPr defTabSz="1219170"/>
              <a:r>
                <a:rPr lang="en-US" dirty="0">
                  <a:solidFill>
                    <a:srgbClr val="000000"/>
                  </a:solidFill>
                  <a:latin typeface="Arial" panose="020B0604020202020204" pitchFamily="34" charset="0"/>
                </a:rPr>
                <a:t>{</a:t>
              </a:r>
            </a:p>
            <a:p>
              <a:pPr marL="609585" lvl="1" defTabSz="1219170"/>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menuID</a:t>
              </a:r>
              <a:r>
                <a:rPr lang="en-US" dirty="0">
                  <a:solidFill>
                    <a:srgbClr val="000000"/>
                  </a:solidFill>
                  <a:latin typeface="Arial" panose="020B0604020202020204" pitchFamily="34" charset="0"/>
                </a:rPr>
                <a:t>": 1,</a:t>
              </a:r>
            </a:p>
            <a:p>
              <a:pPr marL="609585" lvl="1" defTabSz="1219170"/>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menuName</a:t>
              </a:r>
              <a:r>
                <a:rPr lang="en-US" dirty="0">
                  <a:solidFill>
                    <a:srgbClr val="000000"/>
                  </a:solidFill>
                  <a:latin typeface="Arial" panose="020B0604020202020204" pitchFamily="34" charset="0"/>
                </a:rPr>
                <a:t>": "Lunch menu",</a:t>
              </a:r>
            </a:p>
            <a:p>
              <a:pPr marL="609585" lvl="1" defTabSz="1219170"/>
              <a:r>
                <a:rPr lang="en-US" dirty="0">
                  <a:solidFill>
                    <a:srgbClr val="000000"/>
                  </a:solidFill>
                  <a:latin typeface="Arial" panose="020B0604020202020204" pitchFamily="34" charset="0"/>
                </a:rPr>
                <a:t>"items": [</a:t>
              </a:r>
            </a:p>
            <a:p>
              <a:pPr marL="1219170" lvl="2" defTabSz="1219170"/>
              <a:r>
                <a:rPr lang="en-US" dirty="0">
                  <a:solidFill>
                    <a:srgbClr val="000000"/>
                  </a:solidFill>
                  <a:highlight>
                    <a:srgbClr val="FFFF00"/>
                  </a:highlight>
                  <a:latin typeface="Arial" panose="020B0604020202020204" pitchFamily="34" charset="0"/>
                </a:rPr>
                <a:t>{"ID": 1, "</a:t>
              </a:r>
              <a:r>
                <a:rPr lang="en-US" dirty="0" err="1">
                  <a:solidFill>
                    <a:srgbClr val="000000"/>
                  </a:solidFill>
                  <a:highlight>
                    <a:srgbClr val="FFFF00"/>
                  </a:highlight>
                  <a:latin typeface="Arial" panose="020B0604020202020204" pitchFamily="34" charset="0"/>
                </a:rPr>
                <a:t>ItemName</a:t>
              </a:r>
              <a:r>
                <a:rPr lang="en-US" dirty="0">
                  <a:solidFill>
                    <a:srgbClr val="000000"/>
                  </a:solidFill>
                  <a:highlight>
                    <a:srgbClr val="FFFF00"/>
                  </a:highlight>
                  <a:latin typeface="Arial" panose="020B0604020202020204" pitchFamily="34" charset="0"/>
                </a:rPr>
                <a:t>": "hamburger", "</a:t>
              </a:r>
              <a:r>
                <a:rPr lang="en-US" dirty="0" err="1">
                  <a:solidFill>
                    <a:srgbClr val="000000"/>
                  </a:solidFill>
                  <a:highlight>
                    <a:srgbClr val="FFFF00"/>
                  </a:highlight>
                  <a:latin typeface="Arial" panose="020B0604020202020204" pitchFamily="34" charset="0"/>
                </a:rPr>
                <a:t>ItemDescription</a:t>
              </a:r>
              <a:r>
                <a:rPr lang="en-US" dirty="0">
                  <a:solidFill>
                    <a:srgbClr val="000000"/>
                  </a:solidFill>
                  <a:highlight>
                    <a:srgbClr val="FFFF00"/>
                  </a:highlight>
                  <a:latin typeface="Arial" panose="020B0604020202020204" pitchFamily="34" charset="0"/>
                </a:rPr>
                <a:t>":...}</a:t>
              </a:r>
            </a:p>
            <a:p>
              <a:pPr marL="1219170" lvl="2" defTabSz="1219170"/>
              <a:r>
                <a:rPr lang="en-US" dirty="0">
                  <a:solidFill>
                    <a:srgbClr val="000000"/>
                  </a:solidFill>
                  <a:highlight>
                    <a:srgbClr val="FFFF00"/>
                  </a:highlight>
                  <a:latin typeface="Arial" panose="020B0604020202020204" pitchFamily="34" charset="0"/>
                </a:rPr>
                <a:t>{"ID": 2, "</a:t>
              </a:r>
              <a:r>
                <a:rPr lang="en-US" dirty="0" err="1">
                  <a:solidFill>
                    <a:srgbClr val="000000"/>
                  </a:solidFill>
                  <a:highlight>
                    <a:srgbClr val="FFFF00"/>
                  </a:highlight>
                  <a:latin typeface="Arial" panose="020B0604020202020204" pitchFamily="34" charset="0"/>
                </a:rPr>
                <a:t>ItemName</a:t>
              </a:r>
              <a:r>
                <a:rPr lang="en-US" dirty="0">
                  <a:solidFill>
                    <a:srgbClr val="000000"/>
                  </a:solidFill>
                  <a:highlight>
                    <a:srgbClr val="FFFF00"/>
                  </a:highlight>
                  <a:latin typeface="Arial" panose="020B0604020202020204" pitchFamily="34" charset="0"/>
                </a:rPr>
                <a:t>": "cheeseburger", "</a:t>
              </a:r>
              <a:r>
                <a:rPr lang="en-US" dirty="0" err="1">
                  <a:solidFill>
                    <a:srgbClr val="000000"/>
                  </a:solidFill>
                  <a:highlight>
                    <a:srgbClr val="FFFF00"/>
                  </a:highlight>
                  <a:latin typeface="Arial" panose="020B0604020202020204" pitchFamily="34" charset="0"/>
                </a:rPr>
                <a:t>ItemDescription</a:t>
              </a:r>
              <a:r>
                <a:rPr lang="en-US" dirty="0">
                  <a:solidFill>
                    <a:srgbClr val="000000"/>
                  </a:solidFill>
                  <a:highlight>
                    <a:srgbClr val="FFFF00"/>
                  </a:highlight>
                  <a:latin typeface="Arial" panose="020B0604020202020204" pitchFamily="34" charset="0"/>
                </a:rPr>
                <a:t>":...}</a:t>
              </a:r>
            </a:p>
            <a:p>
              <a:pPr marL="609585" lvl="1" defTabSz="1219170"/>
              <a:r>
                <a:rPr lang="en-US" dirty="0">
                  <a:solidFill>
                    <a:srgbClr val="000000"/>
                  </a:solidFill>
                  <a:latin typeface="Arial" panose="020B0604020202020204" pitchFamily="34" charset="0"/>
                </a:rPr>
                <a:t>]</a:t>
              </a:r>
            </a:p>
            <a:p>
              <a:pPr defTabSz="1219170"/>
              <a:r>
                <a:rPr lang="en-US" dirty="0">
                  <a:solidFill>
                    <a:srgbClr val="000000"/>
                  </a:solidFill>
                  <a:latin typeface="Arial" panose="020B0604020202020204" pitchFamily="34" charset="0"/>
                </a:rPr>
                <a:t>}</a:t>
              </a:r>
            </a:p>
          </p:txBody>
        </p:sp>
        <p:sp>
          <p:nvSpPr>
            <p:cNvPr id="9" name="TextBox 8">
              <a:extLst>
                <a:ext uri="{FF2B5EF4-FFF2-40B4-BE49-F238E27FC236}">
                  <a16:creationId xmlns:a16="http://schemas.microsoft.com/office/drawing/2014/main" id="{41F8447F-E5DC-45AD-B3C3-0247C9EEE9B7}"/>
                </a:ext>
              </a:extLst>
            </p:cNvPr>
            <p:cNvSpPr txBox="1"/>
            <p:nvPr/>
          </p:nvSpPr>
          <p:spPr>
            <a:xfrm>
              <a:off x="588262" y="1198179"/>
              <a:ext cx="6043766" cy="307777"/>
            </a:xfrm>
            <a:prstGeom prst="rect">
              <a:avLst/>
            </a:prstGeom>
            <a:noFill/>
          </p:spPr>
          <p:txBody>
            <a:bodyPr wrap="square" lIns="0" tIns="0" rIns="0" bIns="0" rtlCol="0">
              <a:spAutoFit/>
            </a:bodyPr>
            <a:lstStyle/>
            <a:p>
              <a:pPr defTabSz="1219170"/>
              <a:r>
                <a:rPr lang="en-US" sz="2000" dirty="0">
                  <a:gradFill>
                    <a:gsLst>
                      <a:gs pos="2917">
                        <a:srgbClr val="000000"/>
                      </a:gs>
                      <a:gs pos="30000">
                        <a:srgbClr val="000000"/>
                      </a:gs>
                    </a:gsLst>
                    <a:lin ang="5400000" scaled="0"/>
                  </a:gradFill>
                  <a:latin typeface="Arial" panose="020B0604020202020204" pitchFamily="34" charset="0"/>
                </a:rPr>
                <a:t>Embed</a:t>
              </a:r>
            </a:p>
          </p:txBody>
        </p:sp>
      </p:grpSp>
      <p:grpSp>
        <p:nvGrpSpPr>
          <p:cNvPr id="10" name="Group 9">
            <a:extLst>
              <a:ext uri="{FF2B5EF4-FFF2-40B4-BE49-F238E27FC236}">
                <a16:creationId xmlns:a16="http://schemas.microsoft.com/office/drawing/2014/main" id="{F8272477-E12D-4AB7-9702-9BA7E981425D}"/>
              </a:ext>
            </a:extLst>
          </p:cNvPr>
          <p:cNvGrpSpPr/>
          <p:nvPr/>
        </p:nvGrpSpPr>
        <p:grpSpPr>
          <a:xfrm>
            <a:off x="367862" y="4129846"/>
            <a:ext cx="6264167" cy="2594171"/>
            <a:chOff x="367861" y="4265888"/>
            <a:chExt cx="6264167" cy="2594171"/>
          </a:xfrm>
        </p:grpSpPr>
        <p:sp>
          <p:nvSpPr>
            <p:cNvPr id="11" name="Rectangle 10">
              <a:extLst>
                <a:ext uri="{FF2B5EF4-FFF2-40B4-BE49-F238E27FC236}">
                  <a16:creationId xmlns:a16="http://schemas.microsoft.com/office/drawing/2014/main" id="{370FC656-C034-4B7B-89AB-F9FC3988339D}"/>
                </a:ext>
              </a:extLst>
            </p:cNvPr>
            <p:cNvSpPr/>
            <p:nvPr/>
          </p:nvSpPr>
          <p:spPr>
            <a:xfrm>
              <a:off x="367861" y="4274736"/>
              <a:ext cx="3827168" cy="2585323"/>
            </a:xfrm>
            <a:prstGeom prst="rect">
              <a:avLst/>
            </a:prstGeom>
            <a:ln>
              <a:solidFill>
                <a:schemeClr val="accent1"/>
              </a:solidFill>
            </a:ln>
          </p:spPr>
          <p:txBody>
            <a:bodyPr wrap="square">
              <a:spAutoFit/>
            </a:bodyPr>
            <a:lstStyle/>
            <a:p>
              <a:pPr defTabSz="1219170"/>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a:t>
              </a:r>
            </a:p>
            <a:p>
              <a:pPr marL="609585" lvl="1" defTabSz="1219170"/>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menuID</a:t>
              </a:r>
              <a:r>
                <a:rPr lang="en-US" dirty="0">
                  <a:solidFill>
                    <a:srgbClr val="000000"/>
                  </a:solidFill>
                  <a:latin typeface="Arial" panose="020B0604020202020204" pitchFamily="34" charset="0"/>
                </a:rPr>
                <a:t>": 1,</a:t>
              </a:r>
            </a:p>
            <a:p>
              <a:pPr marL="609585" lvl="1" defTabSz="1219170"/>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menuName</a:t>
              </a:r>
              <a:r>
                <a:rPr lang="en-US" dirty="0">
                  <a:solidFill>
                    <a:srgbClr val="000000"/>
                  </a:solidFill>
                  <a:latin typeface="Arial" panose="020B0604020202020204" pitchFamily="34" charset="0"/>
                </a:rPr>
                <a:t>": "Lunch menu",</a:t>
              </a:r>
            </a:p>
            <a:p>
              <a:pPr marL="609585" lvl="1" defTabSz="1219170"/>
              <a:r>
                <a:rPr lang="en-US" dirty="0">
                  <a:solidFill>
                    <a:srgbClr val="000000"/>
                  </a:solidFill>
                  <a:latin typeface="Arial" panose="020B0604020202020204" pitchFamily="34" charset="0"/>
                </a:rPr>
                <a:t>"items": [</a:t>
              </a:r>
            </a:p>
            <a:p>
              <a:pPr marL="1219170" lvl="2" defTabSz="1219170"/>
              <a:r>
                <a:rPr lang="en-US" dirty="0">
                  <a:solidFill>
                    <a:srgbClr val="000000"/>
                  </a:solidFill>
                  <a:highlight>
                    <a:srgbClr val="00FF00"/>
                  </a:highlight>
                  <a:latin typeface="Arial" panose="020B0604020202020204" pitchFamily="34" charset="0"/>
                </a:rPr>
                <a:t>{"ID": 1</a:t>
              </a:r>
              <a:r>
                <a:rPr lang="en-US" dirty="0">
                  <a:solidFill>
                    <a:srgbClr val="000000"/>
                  </a:solidFill>
                  <a:latin typeface="Arial" panose="020B0604020202020204" pitchFamily="34" charset="0"/>
                </a:rPr>
                <a:t>}</a:t>
              </a:r>
            </a:p>
            <a:p>
              <a:pPr marL="1219170" lvl="2" defTabSz="1219170"/>
              <a:r>
                <a:rPr lang="en-US" dirty="0">
                  <a:solidFill>
                    <a:srgbClr val="000000"/>
                  </a:solidFill>
                  <a:latin typeface="Arial" panose="020B0604020202020204" pitchFamily="34" charset="0"/>
                </a:rPr>
                <a:t>{"ID": 2}</a:t>
              </a:r>
            </a:p>
            <a:p>
              <a:pPr marL="609585" lvl="1" defTabSz="1219170"/>
              <a:r>
                <a:rPr lang="en-US" dirty="0">
                  <a:solidFill>
                    <a:srgbClr val="000000"/>
                  </a:solidFill>
                  <a:latin typeface="Arial" panose="020B0604020202020204" pitchFamily="34" charset="0"/>
                </a:rPr>
                <a:t>]</a:t>
              </a:r>
            </a:p>
            <a:p>
              <a:pPr defTabSz="1219170"/>
              <a:r>
                <a:rPr lang="en-US" dirty="0">
                  <a:solidFill>
                    <a:srgbClr val="000000"/>
                  </a:solidFill>
                  <a:latin typeface="Arial" panose="020B0604020202020204" pitchFamily="34" charset="0"/>
                </a:rPr>
                <a:t>}</a:t>
              </a:r>
            </a:p>
          </p:txBody>
        </p:sp>
        <p:sp>
          <p:nvSpPr>
            <p:cNvPr id="12" name="TextBox 11">
              <a:extLst>
                <a:ext uri="{FF2B5EF4-FFF2-40B4-BE49-F238E27FC236}">
                  <a16:creationId xmlns:a16="http://schemas.microsoft.com/office/drawing/2014/main" id="{FCB6982F-417F-408C-BAB5-BC8264C2E20A}"/>
                </a:ext>
              </a:extLst>
            </p:cNvPr>
            <p:cNvSpPr txBox="1"/>
            <p:nvPr/>
          </p:nvSpPr>
          <p:spPr>
            <a:xfrm>
              <a:off x="588262" y="4265888"/>
              <a:ext cx="6043766" cy="307777"/>
            </a:xfrm>
            <a:prstGeom prst="rect">
              <a:avLst/>
            </a:prstGeom>
            <a:noFill/>
          </p:spPr>
          <p:txBody>
            <a:bodyPr wrap="square" lIns="0" tIns="0" rIns="0" bIns="0" rtlCol="0">
              <a:spAutoFit/>
            </a:bodyPr>
            <a:lstStyle/>
            <a:p>
              <a:pPr defTabSz="1219170"/>
              <a:r>
                <a:rPr lang="en-US" sz="2000" dirty="0">
                  <a:gradFill>
                    <a:gsLst>
                      <a:gs pos="2917">
                        <a:srgbClr val="000000"/>
                      </a:gs>
                      <a:gs pos="30000">
                        <a:srgbClr val="000000"/>
                      </a:gs>
                    </a:gsLst>
                    <a:lin ang="5400000" scaled="0"/>
                  </a:gradFill>
                  <a:latin typeface="Arial" panose="020B0604020202020204" pitchFamily="34" charset="0"/>
                </a:rPr>
                <a:t>Reference</a:t>
              </a:r>
            </a:p>
          </p:txBody>
        </p:sp>
      </p:grpSp>
      <p:sp>
        <p:nvSpPr>
          <p:cNvPr id="13" name="Rectangle 12">
            <a:extLst>
              <a:ext uri="{FF2B5EF4-FFF2-40B4-BE49-F238E27FC236}">
                <a16:creationId xmlns:a16="http://schemas.microsoft.com/office/drawing/2014/main" id="{131E1384-353A-4C45-A2BA-0CA79B85F8D1}"/>
              </a:ext>
            </a:extLst>
          </p:cNvPr>
          <p:cNvSpPr/>
          <p:nvPr/>
        </p:nvSpPr>
        <p:spPr>
          <a:xfrm>
            <a:off x="4363197" y="5232152"/>
            <a:ext cx="7644319" cy="923330"/>
          </a:xfrm>
          <a:prstGeom prst="rect">
            <a:avLst/>
          </a:prstGeom>
          <a:ln>
            <a:solidFill>
              <a:schemeClr val="accent1"/>
            </a:solidFill>
          </a:ln>
        </p:spPr>
        <p:txBody>
          <a:bodyPr wrap="square">
            <a:spAutoFit/>
          </a:bodyPr>
          <a:lstStyle/>
          <a:p>
            <a:pPr defTabSz="1219170"/>
            <a:r>
              <a:rPr lang="en-US" dirty="0">
                <a:solidFill>
                  <a:srgbClr val="000000"/>
                </a:solidFill>
                <a:highlight>
                  <a:srgbClr val="00FF00"/>
                </a:highlight>
                <a:latin typeface="Arial" panose="020B0604020202020204" pitchFamily="34" charset="0"/>
              </a:rPr>
              <a:t>{"ID": 1, </a:t>
            </a:r>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ItemName</a:t>
            </a:r>
            <a:r>
              <a:rPr lang="en-US" dirty="0">
                <a:solidFill>
                  <a:srgbClr val="000000"/>
                </a:solidFill>
                <a:latin typeface="Arial" panose="020B0604020202020204" pitchFamily="34" charset="0"/>
              </a:rPr>
              <a:t>": “hamburger", "</a:t>
            </a:r>
            <a:r>
              <a:rPr lang="en-US" dirty="0" err="1">
                <a:solidFill>
                  <a:srgbClr val="000000"/>
                </a:solidFill>
                <a:latin typeface="Arial" panose="020B0604020202020204" pitchFamily="34" charset="0"/>
              </a:rPr>
              <a:t>ItemDescription</a:t>
            </a:r>
            <a:r>
              <a:rPr lang="en-US" dirty="0">
                <a:solidFill>
                  <a:srgbClr val="000000"/>
                </a:solidFill>
                <a:latin typeface="Arial" panose="020B0604020202020204" pitchFamily="34" charset="0"/>
              </a:rPr>
              <a:t>":...}</a:t>
            </a:r>
          </a:p>
          <a:p>
            <a:pPr defTabSz="1219170"/>
            <a:endParaRPr lang="en-US" dirty="0">
              <a:solidFill>
                <a:srgbClr val="000000"/>
              </a:solidFill>
              <a:latin typeface="Arial" panose="020B0604020202020204" pitchFamily="34" charset="0"/>
            </a:endParaRPr>
          </a:p>
          <a:p>
            <a:pPr defTabSz="1219170"/>
            <a:r>
              <a:rPr lang="en-US" dirty="0">
                <a:solidFill>
                  <a:srgbClr val="000000"/>
                </a:solidFill>
                <a:latin typeface="Arial" panose="020B0604020202020204" pitchFamily="34" charset="0"/>
              </a:rPr>
              <a:t>{"ID": 2, "</a:t>
            </a:r>
            <a:r>
              <a:rPr lang="en-US" dirty="0" err="1">
                <a:solidFill>
                  <a:srgbClr val="000000"/>
                </a:solidFill>
                <a:latin typeface="Arial" panose="020B0604020202020204" pitchFamily="34" charset="0"/>
              </a:rPr>
              <a:t>ItemName</a:t>
            </a:r>
            <a:r>
              <a:rPr lang="en-US" dirty="0">
                <a:solidFill>
                  <a:srgbClr val="000000"/>
                </a:solidFill>
                <a:latin typeface="Arial" panose="020B0604020202020204" pitchFamily="34" charset="0"/>
              </a:rPr>
              <a:t>": “cheeseburger", "</a:t>
            </a:r>
            <a:r>
              <a:rPr lang="en-US" dirty="0" err="1">
                <a:solidFill>
                  <a:srgbClr val="000000"/>
                </a:solidFill>
                <a:latin typeface="Arial" panose="020B0604020202020204" pitchFamily="34" charset="0"/>
              </a:rPr>
              <a:t>ItemDescription</a:t>
            </a:r>
            <a:r>
              <a:rPr lang="en-US" dirty="0">
                <a:solidFill>
                  <a:srgbClr val="000000"/>
                </a:solidFill>
                <a:latin typeface="Arial" panose="020B0604020202020204" pitchFamily="34" charset="0"/>
              </a:rPr>
              <a:t>":...}</a:t>
            </a:r>
          </a:p>
        </p:txBody>
      </p:sp>
      <p:sp>
        <p:nvSpPr>
          <p:cNvPr id="14" name="Rectangle 13">
            <a:extLst>
              <a:ext uri="{FF2B5EF4-FFF2-40B4-BE49-F238E27FC236}">
                <a16:creationId xmlns:a16="http://schemas.microsoft.com/office/drawing/2014/main" id="{B0B2E714-0A94-4802-BAC0-0701721CC749}"/>
              </a:ext>
            </a:extLst>
          </p:cNvPr>
          <p:cNvSpPr/>
          <p:nvPr/>
        </p:nvSpPr>
        <p:spPr bwMode="auto">
          <a:xfrm>
            <a:off x="367862" y="1325563"/>
            <a:ext cx="11456279" cy="2676956"/>
          </a:xfrm>
          <a:prstGeom prst="rect">
            <a:avLst/>
          </a:prstGeom>
          <a:noFill/>
          <a:ln w="571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dirty="0">
              <a:gradFill>
                <a:gsLst>
                  <a:gs pos="40075">
                    <a:srgbClr val="FFFFFF"/>
                  </a:gs>
                  <a:gs pos="30000">
                    <a:srgbClr val="FFFFFF"/>
                  </a:gs>
                </a:gsLst>
                <a:lin ang="5400000" scaled="0"/>
              </a:gradFill>
              <a:latin typeface="Arial" panose="020B0604020202020204" pitchFamily="34" charset="0"/>
            </a:endParaRPr>
          </a:p>
        </p:txBody>
      </p:sp>
      <p:cxnSp>
        <p:nvCxnSpPr>
          <p:cNvPr id="15" name="Straight Arrow Connector 14">
            <a:extLst>
              <a:ext uri="{FF2B5EF4-FFF2-40B4-BE49-F238E27FC236}">
                <a16:creationId xmlns:a16="http://schemas.microsoft.com/office/drawing/2014/main" id="{087D7AFA-552F-4EB7-B780-051B652D659B}"/>
              </a:ext>
            </a:extLst>
          </p:cNvPr>
          <p:cNvCxnSpPr>
            <a:cxnSpLocks/>
          </p:cNvCxnSpPr>
          <p:nvPr/>
        </p:nvCxnSpPr>
        <p:spPr>
          <a:xfrm flipV="1">
            <a:off x="2794000" y="5570341"/>
            <a:ext cx="1706880" cy="26149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65659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D9FED76-10C8-4FB8-B11F-8A12740A12BE}"/>
              </a:ext>
            </a:extLst>
          </p:cNvPr>
          <p:cNvSpPr txBox="1">
            <a:spLocks/>
          </p:cNvSpPr>
          <p:nvPr/>
        </p:nvSpPr>
        <p:spPr>
          <a:xfrm>
            <a:off x="9906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Arial" panose="020B0604020202020204" pitchFamily="34" charset="0"/>
                <a:cs typeface="Arial" panose="020B0604020202020204" pitchFamily="34" charset="0"/>
              </a:rPr>
              <a:t>When To Embed #1</a:t>
            </a:r>
          </a:p>
        </p:txBody>
      </p:sp>
      <p:sp>
        <p:nvSpPr>
          <p:cNvPr id="6" name="Rectangle 5">
            <a:extLst>
              <a:ext uri="{FF2B5EF4-FFF2-40B4-BE49-F238E27FC236}">
                <a16:creationId xmlns:a16="http://schemas.microsoft.com/office/drawing/2014/main" id="{164D94BD-D2C4-4056-9C36-DEEB75D16FB3}"/>
              </a:ext>
            </a:extLst>
          </p:cNvPr>
          <p:cNvSpPr/>
          <p:nvPr/>
        </p:nvSpPr>
        <p:spPr>
          <a:xfrm>
            <a:off x="0" y="1181184"/>
            <a:ext cx="10713720" cy="6124754"/>
          </a:xfrm>
          <a:prstGeom prst="rect">
            <a:avLst/>
          </a:prstGeom>
        </p:spPr>
        <p:txBody>
          <a:bodyPr wrap="square">
            <a:spAutoFit/>
          </a:bodyPr>
          <a:lstStyle/>
          <a:p>
            <a:pPr defTabSz="1219170"/>
            <a:r>
              <a:rPr lang="en-US" sz="2400" dirty="0">
                <a:solidFill>
                  <a:srgbClr val="000000"/>
                </a:solidFill>
                <a:latin typeface="Arial" panose="020B0604020202020204" pitchFamily="34" charset="0"/>
                <a:cs typeface="Arial" panose="020B0604020202020204" pitchFamily="34" charset="0"/>
              </a:rPr>
              <a:t>{</a:t>
            </a:r>
          </a:p>
          <a:p>
            <a:pPr marL="609585" lvl="1" defTabSz="1219170"/>
            <a:r>
              <a:rPr lang="en-US" sz="2400" dirty="0">
                <a:solidFill>
                  <a:srgbClr val="000000"/>
                </a:solidFill>
                <a:latin typeface="Arial" panose="020B0604020202020204" pitchFamily="34" charset="0"/>
                <a:cs typeface="Arial" panose="020B0604020202020204" pitchFamily="34" charset="0"/>
              </a:rPr>
              <a:t>"ID": 1,</a:t>
            </a:r>
          </a:p>
          <a:p>
            <a:pPr marL="609585" lvl="1" defTabSz="1219170"/>
            <a:r>
              <a:rPr lang="en-US" sz="2400" dirty="0">
                <a:solidFill>
                  <a:srgbClr val="000000"/>
                </a:solidFill>
                <a:latin typeface="Arial" panose="020B0604020202020204" pitchFamily="34" charset="0"/>
                <a:cs typeface="Arial" panose="020B0604020202020204" pitchFamily="34" charset="0"/>
              </a:rPr>
              <a:t>"</a:t>
            </a:r>
            <a:r>
              <a:rPr lang="en-US" sz="2400" dirty="0" err="1">
                <a:solidFill>
                  <a:srgbClr val="000000"/>
                </a:solidFill>
                <a:latin typeface="Arial" panose="020B0604020202020204" pitchFamily="34" charset="0"/>
                <a:cs typeface="Arial" panose="020B0604020202020204" pitchFamily="34" charset="0"/>
              </a:rPr>
              <a:t>ItemName</a:t>
            </a:r>
            <a:r>
              <a:rPr lang="en-US" sz="2400" dirty="0">
                <a:solidFill>
                  <a:srgbClr val="000000"/>
                </a:solidFill>
                <a:latin typeface="Arial" panose="020B0604020202020204" pitchFamily="34" charset="0"/>
                <a:cs typeface="Arial" panose="020B0604020202020204" pitchFamily="34" charset="0"/>
              </a:rPr>
              <a:t>": "hamburger",</a:t>
            </a:r>
          </a:p>
          <a:p>
            <a:pPr marL="609585" lvl="1" defTabSz="1219170"/>
            <a:r>
              <a:rPr lang="en-US" sz="2400" dirty="0">
                <a:solidFill>
                  <a:srgbClr val="000000"/>
                </a:solidFill>
                <a:latin typeface="Arial" panose="020B0604020202020204" pitchFamily="34" charset="0"/>
                <a:cs typeface="Arial" panose="020B0604020202020204" pitchFamily="34" charset="0"/>
              </a:rPr>
              <a:t>"</a:t>
            </a:r>
            <a:r>
              <a:rPr lang="en-US" sz="2400" dirty="0" err="1">
                <a:solidFill>
                  <a:srgbClr val="000000"/>
                </a:solidFill>
                <a:latin typeface="Arial" panose="020B0604020202020204" pitchFamily="34" charset="0"/>
                <a:cs typeface="Arial" panose="020B0604020202020204" pitchFamily="34" charset="0"/>
              </a:rPr>
              <a:t>ItemDescription</a:t>
            </a:r>
            <a:r>
              <a:rPr lang="en-US" sz="2400" dirty="0">
                <a:solidFill>
                  <a:srgbClr val="000000"/>
                </a:solidFill>
                <a:latin typeface="Arial" panose="020B0604020202020204" pitchFamily="34" charset="0"/>
                <a:cs typeface="Arial" panose="020B0604020202020204" pitchFamily="34" charset="0"/>
              </a:rPr>
              <a:t>": "cheeseburger, no cheese",</a:t>
            </a:r>
          </a:p>
          <a:p>
            <a:pPr marL="609585" lvl="1" defTabSz="1219170"/>
            <a:r>
              <a:rPr lang="en-US" sz="2400" dirty="0">
                <a:solidFill>
                  <a:srgbClr val="000000"/>
                </a:solidFill>
                <a:latin typeface="Arial" panose="020B0604020202020204" pitchFamily="34" charset="0"/>
                <a:cs typeface="Arial" panose="020B0604020202020204" pitchFamily="34" charset="0"/>
              </a:rPr>
              <a:t>"Category": "sandwiches",</a:t>
            </a:r>
          </a:p>
          <a:p>
            <a:pPr marL="609585" lvl="1" defTabSz="1219170"/>
            <a:r>
              <a:rPr lang="en-US" sz="2400" dirty="0">
                <a:solidFill>
                  <a:srgbClr val="000000"/>
                </a:solidFill>
                <a:latin typeface="Arial" panose="020B0604020202020204" pitchFamily="34" charset="0"/>
                <a:cs typeface="Arial" panose="020B0604020202020204" pitchFamily="34" charset="0"/>
              </a:rPr>
              <a:t>"</a:t>
            </a:r>
            <a:r>
              <a:rPr lang="en-US" sz="2400" dirty="0" err="1">
                <a:solidFill>
                  <a:srgbClr val="000000"/>
                </a:solidFill>
                <a:latin typeface="Arial" panose="020B0604020202020204" pitchFamily="34" charset="0"/>
                <a:cs typeface="Arial" panose="020B0604020202020204" pitchFamily="34" charset="0"/>
              </a:rPr>
              <a:t>CategoryDescription</a:t>
            </a:r>
            <a:r>
              <a:rPr lang="en-US" sz="2400" dirty="0">
                <a:solidFill>
                  <a:srgbClr val="000000"/>
                </a:solidFill>
                <a:latin typeface="Arial" panose="020B0604020202020204" pitchFamily="34" charset="0"/>
                <a:cs typeface="Arial" panose="020B0604020202020204" pitchFamily="34" charset="0"/>
              </a:rPr>
              <a:t>": "2 pieces of bread + filling",</a:t>
            </a:r>
          </a:p>
          <a:p>
            <a:pPr marL="609585" lvl="1" defTabSz="1219170"/>
            <a:r>
              <a:rPr lang="en-US" sz="2400" dirty="0">
                <a:solidFill>
                  <a:srgbClr val="000000"/>
                </a:solidFill>
                <a:latin typeface="Arial" panose="020B0604020202020204" pitchFamily="34" charset="0"/>
                <a:cs typeface="Arial" panose="020B0604020202020204" pitchFamily="34" charset="0"/>
              </a:rPr>
              <a:t>"</a:t>
            </a:r>
            <a:r>
              <a:rPr lang="en-US" sz="2400" dirty="0">
                <a:solidFill>
                  <a:srgbClr val="000000"/>
                </a:solidFill>
                <a:highlight>
                  <a:srgbClr val="FFFF00"/>
                </a:highlight>
                <a:latin typeface="Arial" panose="020B0604020202020204" pitchFamily="34" charset="0"/>
                <a:cs typeface="Arial" panose="020B0604020202020204" pitchFamily="34" charset="0"/>
              </a:rPr>
              <a:t>Ingredients</a:t>
            </a:r>
            <a:r>
              <a:rPr lang="en-US" sz="2400" dirty="0">
                <a:solidFill>
                  <a:srgbClr val="000000"/>
                </a:solidFill>
                <a:latin typeface="Arial" panose="020B0604020202020204" pitchFamily="34" charset="0"/>
                <a:cs typeface="Arial" panose="020B0604020202020204" pitchFamily="34" charset="0"/>
              </a:rPr>
              <a:t>": [</a:t>
            </a:r>
          </a:p>
          <a:p>
            <a:pPr marL="1219170" lvl="2" defTabSz="1219170"/>
            <a:r>
              <a:rPr lang="en-US" sz="2400" dirty="0">
                <a:solidFill>
                  <a:srgbClr val="000000"/>
                </a:solidFill>
                <a:latin typeface="Arial" panose="020B0604020202020204" pitchFamily="34" charset="0"/>
                <a:cs typeface="Arial" panose="020B0604020202020204" pitchFamily="34" charset="0"/>
              </a:rPr>
              <a:t>{"</a:t>
            </a:r>
            <a:r>
              <a:rPr lang="en-US" sz="2400" dirty="0" err="1">
                <a:solidFill>
                  <a:srgbClr val="000000"/>
                </a:solidFill>
                <a:highlight>
                  <a:srgbClr val="FFFF00"/>
                </a:highlight>
                <a:latin typeface="Arial" panose="020B0604020202020204" pitchFamily="34" charset="0"/>
                <a:cs typeface="Arial" panose="020B0604020202020204" pitchFamily="34" charset="0"/>
              </a:rPr>
              <a:t>ItemName</a:t>
            </a:r>
            <a:r>
              <a:rPr lang="en-US" sz="2400" dirty="0">
                <a:solidFill>
                  <a:srgbClr val="000000"/>
                </a:solidFill>
                <a:latin typeface="Arial" panose="020B0604020202020204" pitchFamily="34" charset="0"/>
                <a:cs typeface="Arial" panose="020B0604020202020204" pitchFamily="34" charset="0"/>
              </a:rPr>
              <a:t>": "bread", "</a:t>
            </a:r>
            <a:r>
              <a:rPr lang="en-US" sz="2400" dirty="0" err="1">
                <a:solidFill>
                  <a:srgbClr val="000000"/>
                </a:solidFill>
                <a:latin typeface="Arial" panose="020B0604020202020204" pitchFamily="34" charset="0"/>
                <a:cs typeface="Arial" panose="020B0604020202020204" pitchFamily="34" charset="0"/>
              </a:rPr>
              <a:t>calorieCount</a:t>
            </a:r>
            <a:r>
              <a:rPr lang="en-US" sz="2400" dirty="0">
                <a:solidFill>
                  <a:srgbClr val="000000"/>
                </a:solidFill>
                <a:latin typeface="Arial" panose="020B0604020202020204" pitchFamily="34" charset="0"/>
                <a:cs typeface="Arial" panose="020B0604020202020204" pitchFamily="34" charset="0"/>
              </a:rPr>
              <a:t>": 100, "Qty": "2 slices"},</a:t>
            </a:r>
          </a:p>
          <a:p>
            <a:pPr marL="1219170" lvl="2" defTabSz="1219170"/>
            <a:r>
              <a:rPr lang="en-US" sz="2400" dirty="0">
                <a:solidFill>
                  <a:srgbClr val="000000"/>
                </a:solidFill>
                <a:latin typeface="Arial" panose="020B0604020202020204" pitchFamily="34" charset="0"/>
                <a:cs typeface="Arial" panose="020B0604020202020204" pitchFamily="34" charset="0"/>
              </a:rPr>
              <a:t>{"</a:t>
            </a:r>
            <a:r>
              <a:rPr lang="en-US" sz="2400" dirty="0" err="1">
                <a:solidFill>
                  <a:srgbClr val="000000"/>
                </a:solidFill>
                <a:highlight>
                  <a:srgbClr val="FFFF00"/>
                </a:highlight>
                <a:latin typeface="Arial" panose="020B0604020202020204" pitchFamily="34" charset="0"/>
                <a:cs typeface="Arial" panose="020B0604020202020204" pitchFamily="34" charset="0"/>
              </a:rPr>
              <a:t>ItemName</a:t>
            </a:r>
            <a:r>
              <a:rPr lang="en-US" sz="2400" dirty="0">
                <a:solidFill>
                  <a:srgbClr val="000000"/>
                </a:solidFill>
                <a:latin typeface="Arial" panose="020B0604020202020204" pitchFamily="34" charset="0"/>
                <a:cs typeface="Arial" panose="020B0604020202020204" pitchFamily="34" charset="0"/>
              </a:rPr>
              <a:t>": "lettuce", "</a:t>
            </a:r>
            <a:r>
              <a:rPr lang="en-US" sz="2400" dirty="0" err="1">
                <a:solidFill>
                  <a:srgbClr val="000000"/>
                </a:solidFill>
                <a:latin typeface="Arial" panose="020B0604020202020204" pitchFamily="34" charset="0"/>
                <a:cs typeface="Arial" panose="020B0604020202020204" pitchFamily="34" charset="0"/>
              </a:rPr>
              <a:t>calorieCount</a:t>
            </a:r>
            <a:r>
              <a:rPr lang="en-US" sz="2400" dirty="0">
                <a:solidFill>
                  <a:srgbClr val="000000"/>
                </a:solidFill>
                <a:latin typeface="Arial" panose="020B0604020202020204" pitchFamily="34" charset="0"/>
                <a:cs typeface="Arial" panose="020B0604020202020204" pitchFamily="34" charset="0"/>
              </a:rPr>
              <a:t>": 10, "Qty": "1 slice"}</a:t>
            </a:r>
          </a:p>
          <a:p>
            <a:pPr marL="1219170" lvl="2" defTabSz="1219170"/>
            <a:r>
              <a:rPr lang="en-US" sz="2400" dirty="0">
                <a:solidFill>
                  <a:srgbClr val="000000"/>
                </a:solidFill>
                <a:latin typeface="Arial" panose="020B0604020202020204" pitchFamily="34" charset="0"/>
                <a:cs typeface="Arial" panose="020B0604020202020204" pitchFamily="34" charset="0"/>
              </a:rPr>
              <a:t>{"</a:t>
            </a:r>
            <a:r>
              <a:rPr lang="en-US" sz="2400" dirty="0" err="1">
                <a:solidFill>
                  <a:srgbClr val="000000"/>
                </a:solidFill>
                <a:highlight>
                  <a:srgbClr val="FFFF00"/>
                </a:highlight>
                <a:latin typeface="Arial" panose="020B0604020202020204" pitchFamily="34" charset="0"/>
                <a:cs typeface="Arial" panose="020B0604020202020204" pitchFamily="34" charset="0"/>
              </a:rPr>
              <a:t>ItemName</a:t>
            </a:r>
            <a:r>
              <a:rPr lang="en-US" sz="2400" dirty="0">
                <a:solidFill>
                  <a:srgbClr val="000000"/>
                </a:solidFill>
                <a:latin typeface="Arial" panose="020B0604020202020204" pitchFamily="34" charset="0"/>
                <a:cs typeface="Arial" panose="020B0604020202020204" pitchFamily="34" charset="0"/>
              </a:rPr>
              <a:t>": "tomato","</a:t>
            </a:r>
            <a:r>
              <a:rPr lang="en-US" sz="2400" dirty="0" err="1">
                <a:solidFill>
                  <a:srgbClr val="000000"/>
                </a:solidFill>
                <a:latin typeface="Arial" panose="020B0604020202020204" pitchFamily="34" charset="0"/>
                <a:cs typeface="Arial" panose="020B0604020202020204" pitchFamily="34" charset="0"/>
              </a:rPr>
              <a:t>calorieCount</a:t>
            </a:r>
            <a:r>
              <a:rPr lang="en-US" sz="2400" dirty="0">
                <a:solidFill>
                  <a:srgbClr val="000000"/>
                </a:solidFill>
                <a:latin typeface="Arial" panose="020B0604020202020204" pitchFamily="34" charset="0"/>
                <a:cs typeface="Arial" panose="020B0604020202020204" pitchFamily="34" charset="0"/>
              </a:rPr>
              <a:t>": 10, "Qty": "1 slice"}</a:t>
            </a:r>
          </a:p>
          <a:p>
            <a:pPr marL="1219170" lvl="2" defTabSz="1219170"/>
            <a:r>
              <a:rPr lang="en-US" sz="2400" dirty="0">
                <a:solidFill>
                  <a:srgbClr val="000000"/>
                </a:solidFill>
                <a:latin typeface="Arial" panose="020B0604020202020204" pitchFamily="34" charset="0"/>
                <a:cs typeface="Arial" panose="020B0604020202020204" pitchFamily="34" charset="0"/>
              </a:rPr>
              <a:t>{"</a:t>
            </a:r>
            <a:r>
              <a:rPr lang="en-US" sz="2400" dirty="0" err="1">
                <a:solidFill>
                  <a:srgbClr val="000000"/>
                </a:solidFill>
                <a:highlight>
                  <a:srgbClr val="FFFF00"/>
                </a:highlight>
                <a:latin typeface="Arial" panose="020B0604020202020204" pitchFamily="34" charset="0"/>
                <a:cs typeface="Arial" panose="020B0604020202020204" pitchFamily="34" charset="0"/>
              </a:rPr>
              <a:t>ItemName</a:t>
            </a:r>
            <a:r>
              <a:rPr lang="en-US" sz="2400" dirty="0">
                <a:solidFill>
                  <a:srgbClr val="000000"/>
                </a:solidFill>
                <a:latin typeface="Arial" panose="020B0604020202020204" pitchFamily="34" charset="0"/>
                <a:cs typeface="Arial" panose="020B0604020202020204" pitchFamily="34" charset="0"/>
              </a:rPr>
              <a:t>": "patty", "</a:t>
            </a:r>
            <a:r>
              <a:rPr lang="en-US" sz="2400" dirty="0" err="1">
                <a:solidFill>
                  <a:srgbClr val="000000"/>
                </a:solidFill>
                <a:latin typeface="Arial" panose="020B0604020202020204" pitchFamily="34" charset="0"/>
                <a:cs typeface="Arial" panose="020B0604020202020204" pitchFamily="34" charset="0"/>
              </a:rPr>
              <a:t>calorieCount</a:t>
            </a:r>
            <a:r>
              <a:rPr lang="en-US" sz="2400" dirty="0">
                <a:solidFill>
                  <a:srgbClr val="000000"/>
                </a:solidFill>
                <a:latin typeface="Arial" panose="020B0604020202020204" pitchFamily="34" charset="0"/>
                <a:cs typeface="Arial" panose="020B0604020202020204" pitchFamily="34" charset="0"/>
              </a:rPr>
              <a:t>": 700, "Qty": "1"}</a:t>
            </a:r>
          </a:p>
          <a:p>
            <a:pPr defTabSz="1219170"/>
            <a:r>
              <a:rPr lang="en-US" sz="2400" dirty="0">
                <a:solidFill>
                  <a:srgbClr val="000000"/>
                </a:solidFill>
                <a:latin typeface="Arial" panose="020B0604020202020204" pitchFamily="34" charset="0"/>
                <a:cs typeface="Arial" panose="020B0604020202020204" pitchFamily="34" charset="0"/>
              </a:rPr>
              <a:t>}</a:t>
            </a:r>
          </a:p>
          <a:p>
            <a:pPr defTabSz="1219170"/>
            <a:endParaRPr lang="en-US" dirty="0">
              <a:solidFill>
                <a:srgbClr val="000000"/>
              </a:solidFill>
              <a:latin typeface="Arial" panose="020B0604020202020204" pitchFamily="34" charset="0"/>
              <a:cs typeface="Arial" panose="020B0604020202020204" pitchFamily="34" charset="0"/>
            </a:endParaRPr>
          </a:p>
          <a:p>
            <a:pPr defTabSz="1219170"/>
            <a:r>
              <a:rPr lang="en-US" sz="2800" dirty="0">
                <a:latin typeface="Arial" panose="020B0604020202020204" pitchFamily="34" charset="0"/>
                <a:cs typeface="Arial" panose="020B0604020202020204" pitchFamily="34" charset="0"/>
              </a:rPr>
              <a:t>E.g. in Recipe, ingredients are always queried with the item </a:t>
            </a:r>
          </a:p>
          <a:p>
            <a:pPr defTabSz="1219170"/>
            <a:endParaRPr lang="en-US" dirty="0">
              <a:solidFill>
                <a:srgbClr val="000000"/>
              </a:solidFill>
              <a:latin typeface="Arial" panose="020B0604020202020204" pitchFamily="34" charset="0"/>
            </a:endParaRPr>
          </a:p>
          <a:p>
            <a:pPr defTabSz="1219170"/>
            <a:br>
              <a:rPr lang="en-US" sz="2000" dirty="0">
                <a:solidFill>
                  <a:srgbClr val="000000"/>
                </a:solidFill>
                <a:latin typeface="Arial" panose="020B0604020202020204" pitchFamily="34" charset="0"/>
              </a:rPr>
            </a:br>
            <a:endParaRPr lang="en-US" sz="2000" dirty="0">
              <a:solidFill>
                <a:srgbClr val="000000"/>
              </a:solidFill>
              <a:latin typeface="Arial" panose="020B0604020202020204" pitchFamily="34" charset="0"/>
            </a:endParaRPr>
          </a:p>
        </p:txBody>
      </p:sp>
    </p:spTree>
    <p:extLst>
      <p:ext uri="{BB962C8B-B14F-4D97-AF65-F5344CB8AC3E}">
        <p14:creationId xmlns:p14="http://schemas.microsoft.com/office/powerpoint/2010/main" val="1516134758"/>
      </p:ext>
    </p:extLst>
  </p:cSld>
  <p:clrMapOvr>
    <a:masterClrMapping/>
  </p:clrMapOvr>
  <p:transition>
    <p:fade/>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ontrol xmlns="http://schemas.microsoft.com/VisualStudio/2011/storyboarding/control">
  <Id Name="70d19f68-adcd-4021-95b9-111e39013798" Revision="1" Stencil="System.MyShapes" StencilVersion="1.0"/>
</Control>
</file>

<file path=customXml/item2.xml><?xml version="1.0" encoding="utf-8"?>
<Control xmlns="http://schemas.microsoft.com/VisualStudio/2011/storyboarding/control">
  <Id Name="70d19f68-adcd-4021-95b9-111e39013798" Revision="1" Stencil="System.MyShapes" StencilVersion="1.0"/>
</Control>
</file>

<file path=customXml/itemProps1.xml><?xml version="1.0" encoding="utf-8"?>
<ds:datastoreItem xmlns:ds="http://schemas.openxmlformats.org/officeDocument/2006/customXml" ds:itemID="{3D2DABB3-6646-48C4-BE5A-7BF5800B8A20}">
  <ds:schemaRefs>
    <ds:schemaRef ds:uri="http://schemas.microsoft.com/VisualStudio/2011/storyboarding/control"/>
  </ds:schemaRefs>
</ds:datastoreItem>
</file>

<file path=customXml/itemProps2.xml><?xml version="1.0" encoding="utf-8"?>
<ds:datastoreItem xmlns:ds="http://schemas.openxmlformats.org/officeDocument/2006/customXml" ds:itemID="{21A078F2-2CE7-4A00-AFB0-A6144267802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Office Theme</Template>
  <TotalTime>13312</TotalTime>
  <Words>3295</Words>
  <Application>Microsoft Office PowerPoint</Application>
  <PresentationFormat>Widescreen</PresentationFormat>
  <Paragraphs>798</Paragraphs>
  <Slides>37</Slides>
  <Notes>14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Consolas</vt:lpstr>
      <vt:lpstr>Segoe UI</vt:lpstr>
      <vt:lpstr>Office Theme</vt:lpstr>
      <vt:lpstr>Data Modeling</vt:lpstr>
      <vt:lpstr>For guidance in delivering this section please view the following:</vt:lpstr>
      <vt:lpstr>Data Modeling</vt:lpstr>
      <vt:lpstr>2 Extremes </vt:lpstr>
      <vt:lpstr>PowerPoint Presentation</vt:lpstr>
      <vt:lpstr>PowerPoint Presentation</vt:lpstr>
      <vt:lpstr>PowerPoint Presentation</vt:lpstr>
      <vt:lpstr>Modeling challenge #1: To embed or reference?</vt:lpstr>
      <vt:lpstr>PowerPoint Presentation</vt:lpstr>
      <vt:lpstr>PowerPoint Presentation</vt:lpstr>
      <vt:lpstr>PowerPoint Presentation</vt:lpstr>
      <vt:lpstr>PowerPoint Presentation</vt:lpstr>
      <vt:lpstr>PowerPoint Presentation</vt:lpstr>
      <vt:lpstr>PowerPoint Presentation</vt:lpstr>
      <vt:lpstr>When To Reference #1</vt:lpstr>
      <vt:lpstr>When To Reference #2</vt:lpstr>
      <vt:lpstr>When To Reference #3</vt:lpstr>
      <vt:lpstr>When To Reference #4</vt:lpstr>
      <vt:lpstr>When To Reference Summary</vt:lpstr>
      <vt:lpstr>But wait, you can do both!</vt:lpstr>
      <vt:lpstr>Modelling Challenge #2: What entities go into a collection? </vt:lpstr>
      <vt:lpstr>Option 2: Multiple entities per collection </vt:lpstr>
      <vt:lpstr>PowerPoint Presentation</vt:lpstr>
      <vt:lpstr>PowerPoint Presentation</vt:lpstr>
      <vt:lpstr>Handle any data with no schema or indexing required</vt:lpstr>
      <vt:lpstr>Indexing Policies</vt:lpstr>
      <vt:lpstr>Indexing JSON Documents</vt:lpstr>
      <vt:lpstr>Indexing JSON Documents</vt:lpstr>
      <vt:lpstr>Indexing JSON Documents</vt:lpstr>
      <vt:lpstr>Inverted Index</vt:lpstr>
      <vt:lpstr>Indexing Policy</vt:lpstr>
      <vt:lpstr>Range Indexes</vt:lpstr>
      <vt:lpstr>Spatial Indexes</vt:lpstr>
      <vt:lpstr>Composite Indexes</vt:lpstr>
      <vt:lpstr>Online Index Transformations</vt:lpstr>
      <vt:lpstr>Index Tuning</vt:lpstr>
      <vt:lpstr>Best 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Liu</dc:creator>
  <cp:lastModifiedBy>Tim Sander</cp:lastModifiedBy>
  <cp:revision>34</cp:revision>
  <dcterms:created xsi:type="dcterms:W3CDTF">2017-02-06T09:01:24Z</dcterms:created>
  <dcterms:modified xsi:type="dcterms:W3CDTF">2019-05-30T18:17:30Z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andrl@microsoft.com</vt:lpwstr>
  </property>
  <property fmtid="{D5CDD505-2E9C-101B-9397-08002B2CF9AE}" pid="6" name="MSIP_Label_f42aa342-8706-4288-bd11-ebb85995028c_SetDate">
    <vt:lpwstr>2017-07-27T16:46:54.6934341-07:00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Tfs.IsStoryboard">
    <vt:bool>true</vt:bool>
  </property>
</Properties>
</file>