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3"/>
  </p:notesMasterIdLst>
  <p:handoutMasterIdLst>
    <p:handoutMasterId r:id="rId34"/>
  </p:handoutMasterIdLst>
  <p:sldIdLst>
    <p:sldId id="4652" r:id="rId4"/>
    <p:sldId id="1964" r:id="rId5"/>
    <p:sldId id="1962" r:id="rId6"/>
    <p:sldId id="1965" r:id="rId7"/>
    <p:sldId id="1966" r:id="rId8"/>
    <p:sldId id="1967" r:id="rId9"/>
    <p:sldId id="1988" r:id="rId10"/>
    <p:sldId id="1969" r:id="rId11"/>
    <p:sldId id="4695" r:id="rId12"/>
    <p:sldId id="1970" r:id="rId13"/>
    <p:sldId id="1971" r:id="rId14"/>
    <p:sldId id="1972" r:id="rId15"/>
    <p:sldId id="1973" r:id="rId16"/>
    <p:sldId id="1974" r:id="rId17"/>
    <p:sldId id="4699" r:id="rId18"/>
    <p:sldId id="4697" r:id="rId19"/>
    <p:sldId id="1976" r:id="rId20"/>
    <p:sldId id="1977" r:id="rId21"/>
    <p:sldId id="1978" r:id="rId22"/>
    <p:sldId id="4700" r:id="rId23"/>
    <p:sldId id="1980" r:id="rId24"/>
    <p:sldId id="4701" r:id="rId25"/>
    <p:sldId id="4702" r:id="rId26"/>
    <p:sldId id="4703" r:id="rId27"/>
    <p:sldId id="4704" r:id="rId28"/>
    <p:sldId id="4707" r:id="rId29"/>
    <p:sldId id="4708" r:id="rId30"/>
    <p:sldId id="4705" r:id="rId31"/>
    <p:sldId id="19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Distribution" id="{71E7F838-F25E-44BA-B077-3D2650A2CAE5}">
          <p14:sldIdLst>
            <p14:sldId id="4652"/>
            <p14:sldId id="1964"/>
            <p14:sldId id="1962"/>
            <p14:sldId id="1965"/>
            <p14:sldId id="1966"/>
            <p14:sldId id="1967"/>
            <p14:sldId id="1988"/>
            <p14:sldId id="1969"/>
            <p14:sldId id="4695"/>
            <p14:sldId id="1970"/>
            <p14:sldId id="1971"/>
            <p14:sldId id="1972"/>
            <p14:sldId id="1973"/>
            <p14:sldId id="1974"/>
            <p14:sldId id="4699"/>
            <p14:sldId id="4697"/>
            <p14:sldId id="1976"/>
            <p14:sldId id="1977"/>
            <p14:sldId id="1978"/>
            <p14:sldId id="4700"/>
            <p14:sldId id="1980"/>
            <p14:sldId id="4701"/>
            <p14:sldId id="4702"/>
            <p14:sldId id="4703"/>
            <p14:sldId id="4704"/>
            <p14:sldId id="4707"/>
            <p14:sldId id="4708"/>
            <p14:sldId id="4705"/>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5/28/2019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2T17:37:58.370"/>
    </inkml:context>
    <inkml:brush xml:id="br0">
      <inkml:brushProperty name="width" value="0.03333" units="cm"/>
      <inkml:brushProperty name="height" value="0.03333" units="cm"/>
      <inkml:brushProperty name="ignorePressure" value="1"/>
    </inkml:brush>
  </inkml:definitions>
  <inkml:trace contextRef="#ctx0" brushRef="#br0">4749 4620,'0'0,"0"0,0 0,0 0,0 5,5 6,1 1,0-1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2T17:37:58.370"/>
    </inkml:context>
    <inkml:brush xml:id="br0">
      <inkml:brushProperty name="width" value="0.03333" units="cm"/>
      <inkml:brushProperty name="height" value="0.03333" units="cm"/>
      <inkml:brushProperty name="ignorePressure" value="1"/>
    </inkml:brush>
  </inkml:definitions>
  <inkml:trace contextRef="#ctx0" brushRef="#br0">4749 4620,'0'0,"0"0,0 0,0 0,0 5,5 6,1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5/28/2019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2306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537916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104239-5842-467B-A09D-4193CE28CF54}" type="datetime1">
              <a:rPr kumimoji="0" lang="en-US" sz="1800" b="0" i="0" u="none" strike="noStrike" kern="0" cap="none" spc="0" normalizeH="0" baseline="0" noProof="0" smtClean="0">
                <a:ln>
                  <a:noFill/>
                </a:ln>
                <a:solidFill>
                  <a:sysClr val="windowText" lastClr="000000"/>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5/28/2019</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4192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5/28/2019 1:52 PM</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6337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0820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6131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75634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9331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1717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3392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FD4FF3-214E-436E-9CCC-1EDE979D7AC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40123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45.emf"/></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45.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customXml" Target="../../customXml/item1.xml"/><Relationship Id="rId5" Type="http://schemas.openxmlformats.org/officeDocument/2006/relationships/image" Target="../media/image10.png"/><Relationship Id="rId4" Type="http://schemas.openxmlformats.org/officeDocument/2006/relationships/image" Target="../media/image9.tiff"/></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14B6EBF4-3E1E-4FC1-91A0-CDF980B7533D}"/>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Global Distribution</a:t>
            </a:r>
            <a:endParaRPr lang="en-US" dirty="0"/>
          </a:p>
        </p:txBody>
      </p:sp>
    </p:spTree>
    <p:extLst>
      <p:ext uri="{BB962C8B-B14F-4D97-AF65-F5344CB8AC3E}">
        <p14:creationId xmlns:p14="http://schemas.microsoft.com/office/powerpoint/2010/main" val="38739325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108188" cy="369332"/>
          </a:xfrm>
          <a:prstGeom prst="rect">
            <a:avLst/>
          </a:prstGeom>
          <a:noFill/>
        </p:spPr>
        <p:txBody>
          <a:bodyPr wrap="none" rtlCol="0">
            <a:spAutoFit/>
          </a:bodyPr>
          <a:lstStyle/>
          <a:p>
            <a:pPr lvl="0">
              <a:defRPr/>
            </a:pPr>
            <a:r>
              <a:rPr lang="en-US">
                <a:solidFill>
                  <a:prstClr val="black"/>
                </a:solidFill>
              </a:rPr>
              <a:t>(West US)</a:t>
            </a: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042273" cy="369332"/>
          </a:xfrm>
          <a:prstGeom prst="rect">
            <a:avLst/>
          </a:prstGeom>
          <a:noFill/>
        </p:spPr>
        <p:txBody>
          <a:bodyPr wrap="none" rtlCol="0">
            <a:spAutoFit/>
          </a:bodyPr>
          <a:lstStyle/>
          <a:p>
            <a:pPr lvl="0">
              <a:defRPr/>
            </a:pPr>
            <a:r>
              <a:rPr lang="en-US">
                <a:solidFill>
                  <a:prstClr val="black"/>
                </a:solidFill>
              </a:rPr>
              <a:t>(East US)</a:t>
            </a: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598002" cy="369332"/>
          </a:xfrm>
          <a:prstGeom prst="rect">
            <a:avLst/>
          </a:prstGeom>
          <a:noFill/>
        </p:spPr>
        <p:txBody>
          <a:bodyPr wrap="none" rtlCol="0">
            <a:spAutoFit/>
          </a:bodyPr>
          <a:lstStyle/>
          <a:p>
            <a:pPr lvl="0">
              <a:defRPr/>
            </a:pPr>
            <a:r>
              <a:rPr lang="en-US">
                <a:solidFill>
                  <a:prstClr val="black"/>
                </a:solidFill>
              </a:rPr>
              <a:t>(North Europe)</a:t>
            </a:r>
          </a:p>
        </p:txBody>
      </p:sp>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E1B71502-D461-429E-ACD1-5F072ABE56C5}"/>
                  </a:ext>
                </a:extLst>
              </p14:cNvPr>
              <p14:cNvContentPartPr/>
              <p14:nvPr/>
            </p14:nvContentPartPr>
            <p14:xfrm>
              <a:off x="2113727" y="2213009"/>
              <a:ext cx="6480" cy="14400"/>
            </p14:xfrm>
          </p:contentPart>
        </mc:Choice>
        <mc:Fallback xmlns="">
          <p:pic>
            <p:nvPicPr>
              <p:cNvPr id="59" name="Ink 58">
                <a:extLst>
                  <a:ext uri="{FF2B5EF4-FFF2-40B4-BE49-F238E27FC236}">
                    <a16:creationId xmlns:a16="http://schemas.microsoft.com/office/drawing/2014/main" id="{E1B71502-D461-429E-ACD1-5F072ABE56C5}"/>
                  </a:ext>
                </a:extLst>
              </p:cNvPr>
              <p:cNvPicPr/>
              <p:nvPr/>
            </p:nvPicPr>
            <p:blipFill>
              <a:blip r:embed="rId4"/>
              <a:stretch>
                <a:fillRect/>
              </a:stretch>
            </p:blipFill>
            <p:spPr>
              <a:xfrm>
                <a:off x="2107607" y="2206889"/>
                <a:ext cx="18000" cy="25920"/>
              </a:xfrm>
              <a:prstGeom prst="rect">
                <a:avLst/>
              </a:prstGeom>
            </p:spPr>
          </p:pic>
        </mc:Fallback>
      </mc:AlternateContent>
      <p:pic>
        <p:nvPicPr>
          <p:cNvPr id="7" name="Picture 6">
            <a:extLst>
              <a:ext uri="{FF2B5EF4-FFF2-40B4-BE49-F238E27FC236}">
                <a16:creationId xmlns:a16="http://schemas.microsoft.com/office/drawing/2014/main" id="{FB779E6B-7E6B-49C1-9D38-4AD323315DC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3" name="TextBox 2">
            <a:extLst>
              <a:ext uri="{FF2B5EF4-FFF2-40B4-BE49-F238E27FC236}">
                <a16:creationId xmlns:a16="http://schemas.microsoft.com/office/drawing/2014/main" id="{8741476F-BAE7-4A86-8158-4B568FF0970A}"/>
              </a:ext>
            </a:extLst>
          </p:cNvPr>
          <p:cNvSpPr txBox="1"/>
          <p:nvPr/>
        </p:nvSpPr>
        <p:spPr>
          <a:xfrm>
            <a:off x="4078514" y="291442"/>
            <a:ext cx="9450092" cy="584775"/>
          </a:xfrm>
          <a:prstGeom prst="rect">
            <a:avLst/>
          </a:prstGeom>
          <a:noFill/>
        </p:spPr>
        <p:txBody>
          <a:bodyPr wrap="square" rtlCol="0">
            <a:spAutoFit/>
          </a:bodyPr>
          <a:lstStyle/>
          <a:p>
            <a:r>
              <a:rPr lang="en-US" sz="3200"/>
              <a:t>3 different regions</a:t>
            </a:r>
          </a:p>
        </p:txBody>
      </p:sp>
      <p:sp>
        <p:nvSpPr>
          <p:cNvPr id="6" name="TextBox 5">
            <a:extLst>
              <a:ext uri="{FF2B5EF4-FFF2-40B4-BE49-F238E27FC236}">
                <a16:creationId xmlns:a16="http://schemas.microsoft.com/office/drawing/2014/main" id="{0CAA6F40-BF17-4745-9BA6-C28DF9326ED5}"/>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9" name="TextBox 8">
            <a:extLst>
              <a:ext uri="{FF2B5EF4-FFF2-40B4-BE49-F238E27FC236}">
                <a16:creationId xmlns:a16="http://schemas.microsoft.com/office/drawing/2014/main" id="{0C9DC716-0BE5-4D13-8104-8DB617F3E09B}"/>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0" name="TextBox 9">
            <a:extLst>
              <a:ext uri="{FF2B5EF4-FFF2-40B4-BE49-F238E27FC236}">
                <a16:creationId xmlns:a16="http://schemas.microsoft.com/office/drawing/2014/main" id="{60D32A92-F591-45D3-B94E-BF10AA9D404C}"/>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Tree>
    <p:extLst>
      <p:ext uri="{BB962C8B-B14F-4D97-AF65-F5344CB8AC3E}">
        <p14:creationId xmlns:p14="http://schemas.microsoft.com/office/powerpoint/2010/main" val="295503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E1B71502-D461-429E-ACD1-5F072ABE56C5}"/>
                  </a:ext>
                </a:extLst>
              </p14:cNvPr>
              <p14:cNvContentPartPr/>
              <p14:nvPr/>
            </p14:nvContentPartPr>
            <p14:xfrm>
              <a:off x="2113727" y="2213009"/>
              <a:ext cx="6480" cy="14400"/>
            </p14:xfrm>
          </p:contentPart>
        </mc:Choice>
        <mc:Fallback xmlns="">
          <p:pic>
            <p:nvPicPr>
              <p:cNvPr id="59" name="Ink 58">
                <a:extLst>
                  <a:ext uri="{FF2B5EF4-FFF2-40B4-BE49-F238E27FC236}">
                    <a16:creationId xmlns:a16="http://schemas.microsoft.com/office/drawing/2014/main" id="{E1B71502-D461-429E-ACD1-5F072ABE56C5}"/>
                  </a:ext>
                </a:extLst>
              </p:cNvPr>
              <p:cNvPicPr/>
              <p:nvPr/>
            </p:nvPicPr>
            <p:blipFill>
              <a:blip r:embed="rId4"/>
              <a:stretch>
                <a:fillRect/>
              </a:stretch>
            </p:blipFill>
            <p:spPr>
              <a:xfrm>
                <a:off x="2107607" y="2206889"/>
                <a:ext cx="18000" cy="25920"/>
              </a:xfrm>
              <a:prstGeom prst="rect">
                <a:avLst/>
              </a:prstGeom>
            </p:spPr>
          </p:pic>
        </mc:Fallback>
      </mc:AlternateContent>
      <p:pic>
        <p:nvPicPr>
          <p:cNvPr id="7" name="Picture 6">
            <a:extLst>
              <a:ext uri="{FF2B5EF4-FFF2-40B4-BE49-F238E27FC236}">
                <a16:creationId xmlns:a16="http://schemas.microsoft.com/office/drawing/2014/main" id="{FB779E6B-7E6B-49C1-9D38-4AD323315DC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8" name="TextBox 7">
            <a:extLst>
              <a:ext uri="{FF2B5EF4-FFF2-40B4-BE49-F238E27FC236}">
                <a16:creationId xmlns:a16="http://schemas.microsoft.com/office/drawing/2014/main" id="{9DED62C3-E42D-4530-BE70-39D3B7D4DA33}"/>
              </a:ext>
            </a:extLst>
          </p:cNvPr>
          <p:cNvSpPr txBox="1"/>
          <p:nvPr/>
        </p:nvSpPr>
        <p:spPr>
          <a:xfrm>
            <a:off x="2741908" y="287423"/>
            <a:ext cx="9450092" cy="584775"/>
          </a:xfrm>
          <a:prstGeom prst="rect">
            <a:avLst/>
          </a:prstGeom>
          <a:noFill/>
        </p:spPr>
        <p:txBody>
          <a:bodyPr wrap="square" rtlCol="0">
            <a:spAutoFit/>
          </a:bodyPr>
          <a:lstStyle/>
          <a:p>
            <a:r>
              <a:rPr lang="en-US" sz="3200"/>
              <a:t>3 different regions – value of record = 5</a:t>
            </a:r>
          </a:p>
        </p:txBody>
      </p:sp>
      <p:sp>
        <p:nvSpPr>
          <p:cNvPr id="9" name="TextBox 8">
            <a:extLst>
              <a:ext uri="{FF2B5EF4-FFF2-40B4-BE49-F238E27FC236}">
                <a16:creationId xmlns:a16="http://schemas.microsoft.com/office/drawing/2014/main" id="{39FB7138-4F14-4D8A-A5EC-E902AA7DB503}"/>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0" name="TextBox 9">
            <a:extLst>
              <a:ext uri="{FF2B5EF4-FFF2-40B4-BE49-F238E27FC236}">
                <a16:creationId xmlns:a16="http://schemas.microsoft.com/office/drawing/2014/main" id="{AA9E0641-4211-4FAC-ADF1-797AFFB801F1}"/>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1" name="TextBox 10">
            <a:extLst>
              <a:ext uri="{FF2B5EF4-FFF2-40B4-BE49-F238E27FC236}">
                <a16:creationId xmlns:a16="http://schemas.microsoft.com/office/drawing/2014/main" id="{117B7B2B-2367-48B1-8F2F-6808CFF7C3F9}"/>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Tree>
    <p:extLst>
      <p:ext uri="{BB962C8B-B14F-4D97-AF65-F5344CB8AC3E}">
        <p14:creationId xmlns:p14="http://schemas.microsoft.com/office/powerpoint/2010/main" val="423616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sp>
        <p:nvSpPr>
          <p:cNvPr id="9" name="TextBox 8">
            <a:extLst>
              <a:ext uri="{FF2B5EF4-FFF2-40B4-BE49-F238E27FC236}">
                <a16:creationId xmlns:a16="http://schemas.microsoft.com/office/drawing/2014/main" id="{B934FF61-CC3B-4010-8B67-97D08EC0AC28}"/>
              </a:ext>
            </a:extLst>
          </p:cNvPr>
          <p:cNvSpPr txBox="1"/>
          <p:nvPr/>
        </p:nvSpPr>
        <p:spPr>
          <a:xfrm>
            <a:off x="2090057" y="299073"/>
            <a:ext cx="9450092" cy="584775"/>
          </a:xfrm>
          <a:prstGeom prst="rect">
            <a:avLst/>
          </a:prstGeom>
          <a:noFill/>
        </p:spPr>
        <p:txBody>
          <a:bodyPr wrap="square" rtlCol="0">
            <a:spAutoFit/>
          </a:bodyPr>
          <a:lstStyle/>
          <a:p>
            <a:r>
              <a:rPr lang="en-US" sz="3200"/>
              <a:t>3 different regions – Value updated to 6 in Region A</a:t>
            </a:r>
          </a:p>
        </p:txBody>
      </p:sp>
      <p:sp>
        <p:nvSpPr>
          <p:cNvPr id="10" name="TextBox 9">
            <a:extLst>
              <a:ext uri="{FF2B5EF4-FFF2-40B4-BE49-F238E27FC236}">
                <a16:creationId xmlns:a16="http://schemas.microsoft.com/office/drawing/2014/main" id="{8BAC1E3C-1E82-4844-9365-B26A9024F57A}"/>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1" name="TextBox 10">
            <a:extLst>
              <a:ext uri="{FF2B5EF4-FFF2-40B4-BE49-F238E27FC236}">
                <a16:creationId xmlns:a16="http://schemas.microsoft.com/office/drawing/2014/main" id="{117F7712-30EF-4BE7-86CB-AD20CF4D2276}"/>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2" name="TextBox 11">
            <a:extLst>
              <a:ext uri="{FF2B5EF4-FFF2-40B4-BE49-F238E27FC236}">
                <a16:creationId xmlns:a16="http://schemas.microsoft.com/office/drawing/2014/main" id="{0E5E21C5-2715-4D7C-8A17-78400C21A22C}"/>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Tree>
    <p:extLst>
      <p:ext uri="{BB962C8B-B14F-4D97-AF65-F5344CB8AC3E}">
        <p14:creationId xmlns:p14="http://schemas.microsoft.com/office/powerpoint/2010/main" val="33253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sp>
        <p:nvSpPr>
          <p:cNvPr id="12" name="Explosion: 8 Points 11">
            <a:extLst>
              <a:ext uri="{FF2B5EF4-FFF2-40B4-BE49-F238E27FC236}">
                <a16:creationId xmlns:a16="http://schemas.microsoft.com/office/drawing/2014/main" id="{A3C86116-30A3-4AFD-A58C-9033B93D1866}"/>
              </a:ext>
            </a:extLst>
          </p:cNvPr>
          <p:cNvSpPr/>
          <p:nvPr/>
        </p:nvSpPr>
        <p:spPr>
          <a:xfrm>
            <a:off x="4887333" y="2893422"/>
            <a:ext cx="860324" cy="535578"/>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6" name="Straight Arrow Connector 15">
            <a:extLst>
              <a:ext uri="{FF2B5EF4-FFF2-40B4-BE49-F238E27FC236}">
                <a16:creationId xmlns:a16="http://schemas.microsoft.com/office/drawing/2014/main" id="{91D84938-3778-496B-B231-65280DB9BA1E}"/>
              </a:ext>
            </a:extLst>
          </p:cNvPr>
          <p:cNvCxnSpPr>
            <a:cxnSpLocks/>
          </p:cNvCxnSpPr>
          <p:nvPr/>
        </p:nvCxnSpPr>
        <p:spPr>
          <a:xfrm flipV="1">
            <a:off x="2194560" y="3429001"/>
            <a:ext cx="2692773" cy="2175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38C219-6B51-4831-92CF-DA3EB8733FAF}"/>
              </a:ext>
            </a:extLst>
          </p:cNvPr>
          <p:cNvSpPr txBox="1"/>
          <p:nvPr/>
        </p:nvSpPr>
        <p:spPr>
          <a:xfrm>
            <a:off x="21023" y="5782414"/>
            <a:ext cx="759855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What happens when a network partition is introduced?</a:t>
            </a:r>
          </a:p>
        </p:txBody>
      </p:sp>
      <p:sp>
        <p:nvSpPr>
          <p:cNvPr id="11" name="TextBox 10">
            <a:extLst>
              <a:ext uri="{FF2B5EF4-FFF2-40B4-BE49-F238E27FC236}">
                <a16:creationId xmlns:a16="http://schemas.microsoft.com/office/drawing/2014/main" id="{34C21100-734F-4400-8AA9-0787CDB6E191}"/>
              </a:ext>
            </a:extLst>
          </p:cNvPr>
          <p:cNvSpPr txBox="1"/>
          <p:nvPr/>
        </p:nvSpPr>
        <p:spPr>
          <a:xfrm>
            <a:off x="2090057" y="299073"/>
            <a:ext cx="9450092" cy="584775"/>
          </a:xfrm>
          <a:prstGeom prst="rect">
            <a:avLst/>
          </a:prstGeom>
          <a:noFill/>
        </p:spPr>
        <p:txBody>
          <a:bodyPr wrap="square" rtlCol="0">
            <a:spAutoFit/>
          </a:bodyPr>
          <a:lstStyle/>
          <a:p>
            <a:r>
              <a:rPr lang="en-US" sz="3200"/>
              <a:t>3 different regions – Network failure between A and B</a:t>
            </a:r>
          </a:p>
        </p:txBody>
      </p:sp>
      <p:sp>
        <p:nvSpPr>
          <p:cNvPr id="13" name="TextBox 12">
            <a:extLst>
              <a:ext uri="{FF2B5EF4-FFF2-40B4-BE49-F238E27FC236}">
                <a16:creationId xmlns:a16="http://schemas.microsoft.com/office/drawing/2014/main" id="{582F9555-3B62-4033-AC76-99A7D18BC110}"/>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4" name="TextBox 13">
            <a:extLst>
              <a:ext uri="{FF2B5EF4-FFF2-40B4-BE49-F238E27FC236}">
                <a16:creationId xmlns:a16="http://schemas.microsoft.com/office/drawing/2014/main" id="{E55E5F34-CEE2-4871-B627-F92F2EBA49C9}"/>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5" name="TextBox 14">
            <a:extLst>
              <a:ext uri="{FF2B5EF4-FFF2-40B4-BE49-F238E27FC236}">
                <a16:creationId xmlns:a16="http://schemas.microsoft.com/office/drawing/2014/main" id="{22E35B75-1B07-47D1-BF84-D4E72C8222AF}"/>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Tree>
    <p:extLst>
      <p:ext uri="{BB962C8B-B14F-4D97-AF65-F5344CB8AC3E}">
        <p14:creationId xmlns:p14="http://schemas.microsoft.com/office/powerpoint/2010/main" val="408911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cxnSp>
        <p:nvCxnSpPr>
          <p:cNvPr id="11" name="Straight Arrow Connector 10">
            <a:extLst>
              <a:ext uri="{FF2B5EF4-FFF2-40B4-BE49-F238E27FC236}">
                <a16:creationId xmlns:a16="http://schemas.microsoft.com/office/drawing/2014/main" id="{DB19AFCC-E421-4A10-A862-576D0EE8476A}"/>
              </a:ext>
            </a:extLst>
          </p:cNvPr>
          <p:cNvCxnSpPr>
            <a:cxnSpLocks/>
          </p:cNvCxnSpPr>
          <p:nvPr/>
        </p:nvCxnSpPr>
        <p:spPr>
          <a:xfrm flipH="1" flipV="1">
            <a:off x="7589527" y="4480562"/>
            <a:ext cx="222062" cy="11242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F72DDD-57F7-471E-938E-6AD032CF722C}"/>
              </a:ext>
            </a:extLst>
          </p:cNvPr>
          <p:cNvSpPr txBox="1"/>
          <p:nvPr/>
        </p:nvSpPr>
        <p:spPr>
          <a:xfrm>
            <a:off x="6603572" y="5561429"/>
            <a:ext cx="241604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panose="020B0604020202020204" pitchFamily="34" charset="0"/>
              </a:rPr>
              <a:t>Region B does a read</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2" name="Explosion: 8 Points 11">
            <a:extLst>
              <a:ext uri="{FF2B5EF4-FFF2-40B4-BE49-F238E27FC236}">
                <a16:creationId xmlns:a16="http://schemas.microsoft.com/office/drawing/2014/main" id="{A3C86116-30A3-4AFD-A58C-9033B93D1866}"/>
              </a:ext>
            </a:extLst>
          </p:cNvPr>
          <p:cNvSpPr/>
          <p:nvPr/>
        </p:nvSpPr>
        <p:spPr>
          <a:xfrm>
            <a:off x="4887333" y="2893422"/>
            <a:ext cx="860324" cy="535578"/>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6" name="Straight Arrow Connector 15">
            <a:extLst>
              <a:ext uri="{FF2B5EF4-FFF2-40B4-BE49-F238E27FC236}">
                <a16:creationId xmlns:a16="http://schemas.microsoft.com/office/drawing/2014/main" id="{91D84938-3778-496B-B231-65280DB9BA1E}"/>
              </a:ext>
            </a:extLst>
          </p:cNvPr>
          <p:cNvCxnSpPr>
            <a:cxnSpLocks/>
          </p:cNvCxnSpPr>
          <p:nvPr/>
        </p:nvCxnSpPr>
        <p:spPr>
          <a:xfrm flipV="1">
            <a:off x="2194560" y="3429001"/>
            <a:ext cx="2692773" cy="2175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38C219-6B51-4831-92CF-DA3EB8733FAF}"/>
              </a:ext>
            </a:extLst>
          </p:cNvPr>
          <p:cNvSpPr txBox="1"/>
          <p:nvPr/>
        </p:nvSpPr>
        <p:spPr>
          <a:xfrm>
            <a:off x="-64435" y="5661781"/>
            <a:ext cx="573746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What happens when a network partition is introduced?</a:t>
            </a:r>
          </a:p>
        </p:txBody>
      </p:sp>
      <p:sp>
        <p:nvSpPr>
          <p:cNvPr id="14" name="TextBox 13">
            <a:extLst>
              <a:ext uri="{FF2B5EF4-FFF2-40B4-BE49-F238E27FC236}">
                <a16:creationId xmlns:a16="http://schemas.microsoft.com/office/drawing/2014/main" id="{B4E62006-07C5-4146-86FE-4DBC7E590001}"/>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5" name="TextBox 14">
            <a:extLst>
              <a:ext uri="{FF2B5EF4-FFF2-40B4-BE49-F238E27FC236}">
                <a16:creationId xmlns:a16="http://schemas.microsoft.com/office/drawing/2014/main" id="{892AB06A-B58F-4A1A-9D20-B31566BEED30}"/>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8" name="TextBox 17">
            <a:extLst>
              <a:ext uri="{FF2B5EF4-FFF2-40B4-BE49-F238E27FC236}">
                <a16:creationId xmlns:a16="http://schemas.microsoft.com/office/drawing/2014/main" id="{5864BD9E-9AAC-48B1-B117-D68364688455}"/>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
        <p:nvSpPr>
          <p:cNvPr id="19" name="TextBox 18">
            <a:extLst>
              <a:ext uri="{FF2B5EF4-FFF2-40B4-BE49-F238E27FC236}">
                <a16:creationId xmlns:a16="http://schemas.microsoft.com/office/drawing/2014/main" id="{47ECCA69-8C97-44AB-BF6D-FAAF13B2E323}"/>
              </a:ext>
            </a:extLst>
          </p:cNvPr>
          <p:cNvSpPr txBox="1"/>
          <p:nvPr/>
        </p:nvSpPr>
        <p:spPr>
          <a:xfrm>
            <a:off x="20247" y="131712"/>
            <a:ext cx="4867086" cy="584775"/>
          </a:xfrm>
          <a:prstGeom prst="rect">
            <a:avLst/>
          </a:prstGeom>
          <a:noFill/>
        </p:spPr>
        <p:txBody>
          <a:bodyPr wrap="square" rtlCol="0">
            <a:spAutoFit/>
          </a:bodyPr>
          <a:lstStyle/>
          <a:p>
            <a:r>
              <a:rPr lang="en-US" sz="3200"/>
              <a:t>What should Region B see? </a:t>
            </a:r>
          </a:p>
        </p:txBody>
      </p:sp>
      <p:sp>
        <p:nvSpPr>
          <p:cNvPr id="20" name="TextBox 19">
            <a:extLst>
              <a:ext uri="{FF2B5EF4-FFF2-40B4-BE49-F238E27FC236}">
                <a16:creationId xmlns:a16="http://schemas.microsoft.com/office/drawing/2014/main" id="{07215200-6F9E-43F6-9E43-DD4D184371BB}"/>
              </a:ext>
            </a:extLst>
          </p:cNvPr>
          <p:cNvSpPr txBox="1"/>
          <p:nvPr/>
        </p:nvSpPr>
        <p:spPr>
          <a:xfrm>
            <a:off x="5120905" y="186044"/>
            <a:ext cx="7354734" cy="830997"/>
          </a:xfrm>
          <a:prstGeom prst="rect">
            <a:avLst/>
          </a:prstGeom>
          <a:noFill/>
        </p:spPr>
        <p:txBody>
          <a:bodyPr wrap="square" rtlCol="0">
            <a:spAutoFit/>
          </a:bodyPr>
          <a:lstStyle/>
          <a:p>
            <a:r>
              <a:rPr lang="en-US" sz="2400"/>
              <a:t>See 5: (prioritize availability)</a:t>
            </a:r>
          </a:p>
          <a:p>
            <a:r>
              <a:rPr lang="en-US" sz="2400"/>
              <a:t>Go offline until network is back: (prioritize consistency</a:t>
            </a:r>
          </a:p>
        </p:txBody>
      </p:sp>
    </p:spTree>
    <p:extLst>
      <p:ext uri="{BB962C8B-B14F-4D97-AF65-F5344CB8AC3E}">
        <p14:creationId xmlns:p14="http://schemas.microsoft.com/office/powerpoint/2010/main" val="84154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AA4E0D-CD21-4E0F-AAC5-D97387289E97}"/>
              </a:ext>
            </a:extLst>
          </p:cNvPr>
          <p:cNvSpPr>
            <a:spLocks noGrp="1"/>
          </p:cNvSpPr>
          <p:nvPr>
            <p:ph type="title"/>
          </p:nvPr>
        </p:nvSpPr>
        <p:spPr>
          <a:xfrm>
            <a:off x="741947" y="24063"/>
            <a:ext cx="10515600" cy="1325563"/>
          </a:xfrm>
        </p:spPr>
        <p:txBody>
          <a:bodyPr>
            <a:normAutofit/>
          </a:bodyPr>
          <a:lstStyle/>
          <a:p>
            <a:r>
              <a:rPr lang="en-US" sz="4000" dirty="0">
                <a:latin typeface="Arial" panose="020B0604020202020204" pitchFamily="34" charset="0"/>
                <a:cs typeface="Arial" panose="020B0604020202020204" pitchFamily="34" charset="0"/>
              </a:rPr>
              <a:t>CAP Theorem</a:t>
            </a:r>
          </a:p>
        </p:txBody>
      </p:sp>
      <p:sp>
        <p:nvSpPr>
          <p:cNvPr id="9" name="Content Placeholder 2">
            <a:extLst>
              <a:ext uri="{FF2B5EF4-FFF2-40B4-BE49-F238E27FC236}">
                <a16:creationId xmlns:a16="http://schemas.microsoft.com/office/drawing/2014/main" id="{EF0F898E-6177-433E-8510-C2B2BF7179CB}"/>
              </a:ext>
            </a:extLst>
          </p:cNvPr>
          <p:cNvSpPr txBox="1">
            <a:spLocks/>
          </p:cNvSpPr>
          <p:nvPr/>
        </p:nvSpPr>
        <p:spPr>
          <a:xfrm>
            <a:off x="192505" y="2098174"/>
            <a:ext cx="1179094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r>
              <a:rPr lang="en-US" b="1" dirty="0">
                <a:solidFill>
                  <a:prstClr val="black"/>
                </a:solidFill>
                <a:latin typeface="Arial" panose="020B0604020202020204" pitchFamily="34" charset="0"/>
                <a:cs typeface="Arial" panose="020B0604020202020204" pitchFamily="34" charset="0"/>
              </a:rPr>
              <a:t>Brewer’s CAP Theorem</a:t>
            </a:r>
            <a:r>
              <a:rPr lang="en-US" dirty="0">
                <a:solidFill>
                  <a:prstClr val="black"/>
                </a:solidFill>
                <a:latin typeface="Arial" panose="020B0604020202020204" pitchFamily="34" charset="0"/>
                <a:cs typeface="Arial" panose="020B0604020202020204" pitchFamily="34" charset="0"/>
              </a:rPr>
              <a:t>: impossible for distributed data store to simultaneously provide more than 2 out of the following 3 guarantees:</a:t>
            </a:r>
          </a:p>
          <a:p>
            <a:pPr marL="0" indent="0">
              <a:lnSpc>
                <a:spcPct val="100000"/>
              </a:lnSpc>
              <a:spcBef>
                <a:spcPts val="0"/>
              </a:spcBef>
              <a:buFont typeface="Arial" panose="020B0604020202020204" pitchFamily="34" charset="0"/>
              <a:buNone/>
              <a:defRPr/>
            </a:pPr>
            <a:r>
              <a:rPr lang="en-US" dirty="0">
                <a:solidFill>
                  <a:prstClr val="black"/>
                </a:solidFill>
                <a:latin typeface="Arial" panose="020B0604020202020204" pitchFamily="34" charset="0"/>
                <a:cs typeface="Arial" panose="020B0604020202020204" pitchFamily="34" charset="0"/>
              </a:rPr>
              <a:t>Consistency, Availability, Partition Tolerance (in the face of network failures)</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reality, we need to ensure partition tolerance, so tradeoff is between </a:t>
            </a:r>
            <a:r>
              <a:rPr lang="en-US" dirty="0">
                <a:solidFill>
                  <a:schemeClr val="accent2"/>
                </a:solidFill>
                <a:latin typeface="Arial" panose="020B0604020202020204" pitchFamily="34" charset="0"/>
                <a:cs typeface="Arial" panose="020B0604020202020204" pitchFamily="34" charset="0"/>
              </a:rPr>
              <a:t>consistency</a:t>
            </a:r>
            <a:r>
              <a:rPr lang="en-US" dirty="0">
                <a:latin typeface="Arial" panose="020B0604020202020204" pitchFamily="34" charset="0"/>
                <a:cs typeface="Arial" panose="020B0604020202020204" pitchFamily="34" charset="0"/>
              </a:rPr>
              <a:t> and </a:t>
            </a:r>
            <a:r>
              <a:rPr lang="en-US" dirty="0">
                <a:solidFill>
                  <a:schemeClr val="accent4"/>
                </a:solidFill>
                <a:latin typeface="Arial" panose="020B0604020202020204" pitchFamily="34" charset="0"/>
                <a:cs typeface="Arial" panose="020B0604020202020204" pitchFamily="34" charset="0"/>
              </a:rPr>
              <a:t>availability</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304829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D3B8-36AA-4FA7-B2EA-D9A67793D939}"/>
              </a:ext>
            </a:extLst>
          </p:cNvPr>
          <p:cNvSpPr>
            <a:spLocks noGrp="1"/>
          </p:cNvSpPr>
          <p:nvPr>
            <p:ph type="title"/>
          </p:nvPr>
        </p:nvSpPr>
        <p:spPr>
          <a:xfrm>
            <a:off x="838200" y="128673"/>
            <a:ext cx="10515600" cy="1325563"/>
          </a:xfrm>
        </p:spPr>
        <p:txBody>
          <a:bodyPr>
            <a:normAutofit/>
          </a:bodyPr>
          <a:lstStyle/>
          <a:p>
            <a:r>
              <a:rPr lang="en-US" sz="4000" dirty="0">
                <a:latin typeface="Arial" panose="020B0604020202020204" pitchFamily="34" charset="0"/>
                <a:cs typeface="Arial" panose="020B0604020202020204" pitchFamily="34" charset="0"/>
              </a:rPr>
              <a:t>What about in a normally functioning system?</a:t>
            </a:r>
          </a:p>
        </p:txBody>
      </p:sp>
      <p:sp>
        <p:nvSpPr>
          <p:cNvPr id="3" name="Content Placeholder 2">
            <a:extLst>
              <a:ext uri="{FF2B5EF4-FFF2-40B4-BE49-F238E27FC236}">
                <a16:creationId xmlns:a16="http://schemas.microsoft.com/office/drawing/2014/main" id="{A1822B42-6995-4E26-AF61-7CFBB951355A}"/>
              </a:ext>
            </a:extLst>
          </p:cNvPr>
          <p:cNvSpPr txBox="1">
            <a:spLocks/>
          </p:cNvSpPr>
          <p:nvPr/>
        </p:nvSpPr>
        <p:spPr>
          <a:xfrm>
            <a:off x="152400" y="1597024"/>
            <a:ext cx="11915274" cy="51605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prstClr val="black"/>
                </a:solidFill>
                <a:latin typeface="Arial" panose="020B0604020202020204" pitchFamily="34" charset="0"/>
                <a:cs typeface="Arial" panose="020B0604020202020204" pitchFamily="34" charset="0"/>
              </a:rPr>
              <a:t>PACELC Theorem:</a:t>
            </a:r>
            <a:r>
              <a:rPr lang="en-US" dirty="0">
                <a:solidFill>
                  <a:prstClr val="black"/>
                </a:solidFill>
                <a:latin typeface="Arial" panose="020B0604020202020204" pitchFamily="34" charset="0"/>
                <a:cs typeface="Arial" panose="020B0604020202020204" pitchFamily="34" charset="0"/>
              </a:rPr>
              <a:t> In the case of network partitioning (P) in a distributed computer system, one has to choose between availability (A) and consistency (C) (CAP Theorem)</a:t>
            </a:r>
          </a:p>
          <a:p>
            <a:pPr marL="0" indent="0">
              <a:buFont typeface="Arial" panose="020B0604020202020204" pitchFamily="34" charset="0"/>
              <a:buNone/>
            </a:pPr>
            <a:endParaRPr lang="en-US" dirty="0">
              <a:solidFill>
                <a:prstClr val="black"/>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solidFill>
                  <a:prstClr val="black"/>
                </a:solidFill>
                <a:latin typeface="Arial" panose="020B0604020202020204" pitchFamily="34" charset="0"/>
                <a:cs typeface="Arial" panose="020B0604020202020204" pitchFamily="34" charset="0"/>
              </a:rPr>
              <a:t>but else (E), even when the </a:t>
            </a:r>
            <a:r>
              <a:rPr lang="en-US" b="1" dirty="0">
                <a:solidFill>
                  <a:prstClr val="black"/>
                </a:solidFill>
                <a:latin typeface="Arial" panose="020B0604020202020204" pitchFamily="34" charset="0"/>
                <a:cs typeface="Arial" panose="020B0604020202020204" pitchFamily="34" charset="0"/>
              </a:rPr>
              <a:t>system is running normally</a:t>
            </a:r>
            <a:r>
              <a:rPr lang="en-US" dirty="0">
                <a:solidFill>
                  <a:prstClr val="black"/>
                </a:solidFill>
                <a:latin typeface="Arial" panose="020B0604020202020204" pitchFamily="34" charset="0"/>
                <a:cs typeface="Arial" panose="020B0604020202020204" pitchFamily="34" charset="0"/>
              </a:rPr>
              <a:t> in the absence of network failures, one has to choose between </a:t>
            </a:r>
            <a:r>
              <a:rPr lang="en-US" dirty="0">
                <a:solidFill>
                  <a:schemeClr val="accent4"/>
                </a:solidFill>
                <a:latin typeface="Arial" panose="020B0604020202020204" pitchFamily="34" charset="0"/>
                <a:cs typeface="Arial" panose="020B0604020202020204" pitchFamily="34" charset="0"/>
              </a:rPr>
              <a:t>latency (L)</a:t>
            </a:r>
            <a:r>
              <a:rPr lang="en-US" dirty="0">
                <a:solidFill>
                  <a:prstClr val="black"/>
                </a:solidFill>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consistency (C).</a:t>
            </a:r>
          </a:p>
          <a:p>
            <a:endParaRPr lang="en-US" dirty="0"/>
          </a:p>
        </p:txBody>
      </p:sp>
    </p:spTree>
    <p:extLst>
      <p:ext uri="{BB962C8B-B14F-4D97-AF65-F5344CB8AC3E}">
        <p14:creationId xmlns:p14="http://schemas.microsoft.com/office/powerpoint/2010/main" val="2394009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cxnSp>
        <p:nvCxnSpPr>
          <p:cNvPr id="9" name="Straight Arrow Connector 8">
            <a:extLst>
              <a:ext uri="{FF2B5EF4-FFF2-40B4-BE49-F238E27FC236}">
                <a16:creationId xmlns:a16="http://schemas.microsoft.com/office/drawing/2014/main" id="{FED8612F-B073-4107-9C68-FEE71760F7D1}"/>
              </a:ext>
            </a:extLst>
          </p:cNvPr>
          <p:cNvCxnSpPr>
            <a:cxnSpLocks/>
          </p:cNvCxnSpPr>
          <p:nvPr/>
        </p:nvCxnSpPr>
        <p:spPr>
          <a:xfrm>
            <a:off x="6075243" y="1110343"/>
            <a:ext cx="77363" cy="79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1ADB07-A549-460D-808E-E73BDF8CFD46}"/>
              </a:ext>
            </a:extLst>
          </p:cNvPr>
          <p:cNvSpPr txBox="1"/>
          <p:nvPr/>
        </p:nvSpPr>
        <p:spPr>
          <a:xfrm>
            <a:off x="1075154" y="5604821"/>
            <a:ext cx="108326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Latency: packet of information can travel as fast as speed of light.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Replication between distant geographic regions can take 100’s of milliseconds</a:t>
            </a:r>
          </a:p>
        </p:txBody>
      </p:sp>
      <p:cxnSp>
        <p:nvCxnSpPr>
          <p:cNvPr id="12" name="Straight Arrow Connector 11">
            <a:extLst>
              <a:ext uri="{FF2B5EF4-FFF2-40B4-BE49-F238E27FC236}">
                <a16:creationId xmlns:a16="http://schemas.microsoft.com/office/drawing/2014/main" id="{7938630C-5BEF-48C7-8A7D-5F764E60B239}"/>
              </a:ext>
            </a:extLst>
          </p:cNvPr>
          <p:cNvCxnSpPr>
            <a:cxnSpLocks/>
          </p:cNvCxnSpPr>
          <p:nvPr/>
        </p:nvCxnSpPr>
        <p:spPr>
          <a:xfrm flipH="1">
            <a:off x="5669280" y="1110343"/>
            <a:ext cx="328600" cy="23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71C1A4-EE83-42D7-9838-956C0112409F}"/>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3" name="TextBox 12">
            <a:extLst>
              <a:ext uri="{FF2B5EF4-FFF2-40B4-BE49-F238E27FC236}">
                <a16:creationId xmlns:a16="http://schemas.microsoft.com/office/drawing/2014/main" id="{0E529416-BB81-4CF3-A396-A3332ABE4087}"/>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4" name="TextBox 13">
            <a:extLst>
              <a:ext uri="{FF2B5EF4-FFF2-40B4-BE49-F238E27FC236}">
                <a16:creationId xmlns:a16="http://schemas.microsoft.com/office/drawing/2014/main" id="{5ADCFA74-2B26-4F57-A47A-095896025320}"/>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
        <p:nvSpPr>
          <p:cNvPr id="15" name="TextBox 14">
            <a:extLst>
              <a:ext uri="{FF2B5EF4-FFF2-40B4-BE49-F238E27FC236}">
                <a16:creationId xmlns:a16="http://schemas.microsoft.com/office/drawing/2014/main" id="{B19C5353-CA01-4E5D-8D83-5FC05DBF6290}"/>
              </a:ext>
            </a:extLst>
          </p:cNvPr>
          <p:cNvSpPr txBox="1"/>
          <p:nvPr/>
        </p:nvSpPr>
        <p:spPr>
          <a:xfrm>
            <a:off x="466914" y="255971"/>
            <a:ext cx="11507372" cy="584775"/>
          </a:xfrm>
          <a:prstGeom prst="rect">
            <a:avLst/>
          </a:prstGeom>
          <a:noFill/>
        </p:spPr>
        <p:txBody>
          <a:bodyPr wrap="square" rtlCol="0">
            <a:spAutoFit/>
          </a:bodyPr>
          <a:lstStyle/>
          <a:p>
            <a:r>
              <a:rPr lang="en-US" sz="3200"/>
              <a:t>Region A updates 5-&gt;6, replicates to region C</a:t>
            </a:r>
          </a:p>
        </p:txBody>
      </p:sp>
    </p:spTree>
    <p:extLst>
      <p:ext uri="{BB962C8B-B14F-4D97-AF65-F5344CB8AC3E}">
        <p14:creationId xmlns:p14="http://schemas.microsoft.com/office/powerpoint/2010/main" val="393879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cxnSp>
        <p:nvCxnSpPr>
          <p:cNvPr id="11" name="Straight Arrow Connector 10">
            <a:extLst>
              <a:ext uri="{FF2B5EF4-FFF2-40B4-BE49-F238E27FC236}">
                <a16:creationId xmlns:a16="http://schemas.microsoft.com/office/drawing/2014/main" id="{DB19AFCC-E421-4A10-A862-576D0EE8476A}"/>
              </a:ext>
            </a:extLst>
          </p:cNvPr>
          <p:cNvCxnSpPr>
            <a:cxnSpLocks/>
          </p:cNvCxnSpPr>
          <p:nvPr/>
        </p:nvCxnSpPr>
        <p:spPr>
          <a:xfrm flipH="1" flipV="1">
            <a:off x="7589527" y="4480562"/>
            <a:ext cx="222062" cy="11242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F72DDD-57F7-471E-938E-6AD032CF722C}"/>
              </a:ext>
            </a:extLst>
          </p:cNvPr>
          <p:cNvSpPr txBox="1"/>
          <p:nvPr/>
        </p:nvSpPr>
        <p:spPr>
          <a:xfrm>
            <a:off x="6218844" y="5561429"/>
            <a:ext cx="318548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Reader B: What is the value?</a:t>
            </a:r>
          </a:p>
        </p:txBody>
      </p:sp>
      <p:cxnSp>
        <p:nvCxnSpPr>
          <p:cNvPr id="14" name="Straight Arrow Connector 13">
            <a:extLst>
              <a:ext uri="{FF2B5EF4-FFF2-40B4-BE49-F238E27FC236}">
                <a16:creationId xmlns:a16="http://schemas.microsoft.com/office/drawing/2014/main" id="{8BF9B7F0-3D1F-421B-A0D8-CB4A2473208C}"/>
              </a:ext>
            </a:extLst>
          </p:cNvPr>
          <p:cNvCxnSpPr>
            <a:cxnSpLocks/>
          </p:cNvCxnSpPr>
          <p:nvPr/>
        </p:nvCxnSpPr>
        <p:spPr>
          <a:xfrm flipH="1">
            <a:off x="8782384" y="1402623"/>
            <a:ext cx="1677778" cy="80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2947B5-19E1-4A09-9F87-57CA15907FC7}"/>
              </a:ext>
            </a:extLst>
          </p:cNvPr>
          <p:cNvSpPr txBox="1"/>
          <p:nvPr/>
        </p:nvSpPr>
        <p:spPr>
          <a:xfrm>
            <a:off x="9063185" y="876217"/>
            <a:ext cx="292511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Reader C: What is the value?</a:t>
            </a:r>
          </a:p>
        </p:txBody>
      </p:sp>
      <p:sp>
        <p:nvSpPr>
          <p:cNvPr id="12" name="TextBox 11">
            <a:extLst>
              <a:ext uri="{FF2B5EF4-FFF2-40B4-BE49-F238E27FC236}">
                <a16:creationId xmlns:a16="http://schemas.microsoft.com/office/drawing/2014/main" id="{59751AA2-C146-4F62-8CDA-DD8DC1A43537}"/>
              </a:ext>
            </a:extLst>
          </p:cNvPr>
          <p:cNvSpPr txBox="1"/>
          <p:nvPr/>
        </p:nvSpPr>
        <p:spPr>
          <a:xfrm>
            <a:off x="3004457" y="2538362"/>
            <a:ext cx="1191293" cy="523220"/>
          </a:xfrm>
          <a:prstGeom prst="rect">
            <a:avLst/>
          </a:prstGeom>
          <a:noFill/>
        </p:spPr>
        <p:txBody>
          <a:bodyPr wrap="square" rtlCol="0">
            <a:spAutoFit/>
          </a:bodyPr>
          <a:lstStyle/>
          <a:p>
            <a:r>
              <a:rPr lang="en-US" sz="2800">
                <a:solidFill>
                  <a:schemeClr val="accent1"/>
                </a:solidFill>
              </a:rPr>
              <a:t>A</a:t>
            </a:r>
          </a:p>
        </p:txBody>
      </p:sp>
      <p:sp>
        <p:nvSpPr>
          <p:cNvPr id="16" name="TextBox 15">
            <a:extLst>
              <a:ext uri="{FF2B5EF4-FFF2-40B4-BE49-F238E27FC236}">
                <a16:creationId xmlns:a16="http://schemas.microsoft.com/office/drawing/2014/main" id="{AAE0DD0B-78E0-4B29-B8D2-76C30A39CDEB}"/>
              </a:ext>
            </a:extLst>
          </p:cNvPr>
          <p:cNvSpPr txBox="1"/>
          <p:nvPr/>
        </p:nvSpPr>
        <p:spPr>
          <a:xfrm>
            <a:off x="5334000" y="4000733"/>
            <a:ext cx="1191293" cy="523220"/>
          </a:xfrm>
          <a:prstGeom prst="rect">
            <a:avLst/>
          </a:prstGeom>
          <a:noFill/>
        </p:spPr>
        <p:txBody>
          <a:bodyPr wrap="square" rtlCol="0">
            <a:spAutoFit/>
          </a:bodyPr>
          <a:lstStyle/>
          <a:p>
            <a:r>
              <a:rPr lang="en-US" sz="2800">
                <a:solidFill>
                  <a:schemeClr val="accent1"/>
                </a:solidFill>
              </a:rPr>
              <a:t>B</a:t>
            </a:r>
          </a:p>
        </p:txBody>
      </p:sp>
      <p:sp>
        <p:nvSpPr>
          <p:cNvPr id="17" name="TextBox 16">
            <a:extLst>
              <a:ext uri="{FF2B5EF4-FFF2-40B4-BE49-F238E27FC236}">
                <a16:creationId xmlns:a16="http://schemas.microsoft.com/office/drawing/2014/main" id="{2B111BE9-FFB6-4C1A-8F4E-E33EE5CE97F2}"/>
              </a:ext>
            </a:extLst>
          </p:cNvPr>
          <p:cNvSpPr txBox="1"/>
          <p:nvPr/>
        </p:nvSpPr>
        <p:spPr>
          <a:xfrm>
            <a:off x="6525293" y="2480305"/>
            <a:ext cx="1191293" cy="523220"/>
          </a:xfrm>
          <a:prstGeom prst="rect">
            <a:avLst/>
          </a:prstGeom>
          <a:noFill/>
        </p:spPr>
        <p:txBody>
          <a:bodyPr wrap="square" rtlCol="0">
            <a:spAutoFit/>
          </a:bodyPr>
          <a:lstStyle/>
          <a:p>
            <a:r>
              <a:rPr lang="en-US" sz="2800">
                <a:solidFill>
                  <a:schemeClr val="accent1"/>
                </a:solidFill>
              </a:rPr>
              <a:t>C</a:t>
            </a:r>
          </a:p>
        </p:txBody>
      </p:sp>
      <p:sp>
        <p:nvSpPr>
          <p:cNvPr id="18" name="TextBox 17">
            <a:extLst>
              <a:ext uri="{FF2B5EF4-FFF2-40B4-BE49-F238E27FC236}">
                <a16:creationId xmlns:a16="http://schemas.microsoft.com/office/drawing/2014/main" id="{68B1CC8C-F227-4C42-AB72-AA4F528B5AAE}"/>
              </a:ext>
            </a:extLst>
          </p:cNvPr>
          <p:cNvSpPr txBox="1"/>
          <p:nvPr/>
        </p:nvSpPr>
        <p:spPr>
          <a:xfrm>
            <a:off x="203696" y="287423"/>
            <a:ext cx="11988304" cy="584775"/>
          </a:xfrm>
          <a:prstGeom prst="rect">
            <a:avLst/>
          </a:prstGeom>
          <a:noFill/>
        </p:spPr>
        <p:txBody>
          <a:bodyPr wrap="square" rtlCol="0">
            <a:spAutoFit/>
          </a:bodyPr>
          <a:lstStyle/>
          <a:p>
            <a:r>
              <a:rPr lang="en-US" sz="3200"/>
              <a:t>Region A updates 5-&gt;6, replicates to region C. </a:t>
            </a:r>
            <a:r>
              <a:rPr lang="en-US" sz="3200">
                <a:solidFill>
                  <a:schemeClr val="accent1"/>
                </a:solidFill>
              </a:rPr>
              <a:t>What value does B see?</a:t>
            </a:r>
          </a:p>
        </p:txBody>
      </p:sp>
    </p:spTree>
    <p:extLst>
      <p:ext uri="{BB962C8B-B14F-4D97-AF65-F5344CB8AC3E}">
        <p14:creationId xmlns:p14="http://schemas.microsoft.com/office/powerpoint/2010/main" val="9332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70DC8-6433-436F-8D30-4B5556259F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4300" y="1253179"/>
            <a:ext cx="6583401" cy="4351642"/>
          </a:xfrm>
          <a:prstGeom prst="rect">
            <a:avLst/>
          </a:prstGeom>
          <a:solidFill>
            <a:schemeClr val="bg1"/>
          </a:solidFill>
        </p:spPr>
      </p:pic>
      <p:sp>
        <p:nvSpPr>
          <p:cNvPr id="2" name="TextBox 1">
            <a:extLst>
              <a:ext uri="{FF2B5EF4-FFF2-40B4-BE49-F238E27FC236}">
                <a16:creationId xmlns:a16="http://schemas.microsoft.com/office/drawing/2014/main" id="{2BD5317A-FD1E-46C5-BD96-01B50BC7C9E2}"/>
              </a:ext>
            </a:extLst>
          </p:cNvPr>
          <p:cNvSpPr txBox="1"/>
          <p:nvPr/>
        </p:nvSpPr>
        <p:spPr>
          <a:xfrm>
            <a:off x="1358537" y="1253179"/>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73B3967E-D29B-415B-978B-8B74BFCF8AA1}"/>
              </a:ext>
            </a:extLst>
          </p:cNvPr>
          <p:cNvSpPr txBox="1"/>
          <p:nvPr/>
        </p:nvSpPr>
        <p:spPr>
          <a:xfrm>
            <a:off x="9791191" y="2110973"/>
            <a:ext cx="13409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a:t>
            </a:r>
            <a:r>
              <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rPr>
              <a:t>5</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6</a:t>
            </a:r>
            <a:endParaRPr kumimoji="0" lang="en-US" sz="1800" b="0" i="0" u="none" strike="sng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83FDD259-980E-442A-B490-FBBCF64728C7}"/>
              </a:ext>
            </a:extLst>
          </p:cNvPr>
          <p:cNvSpPr txBox="1"/>
          <p:nvPr/>
        </p:nvSpPr>
        <p:spPr>
          <a:xfrm>
            <a:off x="9270054" y="4000733"/>
            <a:ext cx="114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Value = 5</a:t>
            </a:r>
          </a:p>
        </p:txBody>
      </p:sp>
      <p:cxnSp>
        <p:nvCxnSpPr>
          <p:cNvPr id="7" name="Straight Arrow Connector 6">
            <a:extLst>
              <a:ext uri="{FF2B5EF4-FFF2-40B4-BE49-F238E27FC236}">
                <a16:creationId xmlns:a16="http://schemas.microsoft.com/office/drawing/2014/main" id="{9F014A11-A323-4F29-919A-4E72C805900D}"/>
              </a:ext>
            </a:extLst>
          </p:cNvPr>
          <p:cNvCxnSpPr/>
          <p:nvPr/>
        </p:nvCxnSpPr>
        <p:spPr>
          <a:xfrm>
            <a:off x="1358537" y="2105763"/>
            <a:ext cx="16720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1561DE-2939-4D85-80A5-C9B190FC94E6}"/>
              </a:ext>
            </a:extLst>
          </p:cNvPr>
          <p:cNvSpPr txBox="1"/>
          <p:nvPr/>
        </p:nvSpPr>
        <p:spPr>
          <a:xfrm>
            <a:off x="466914" y="2105763"/>
            <a:ext cx="164660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Update 5 =&gt; 6</a:t>
            </a:r>
          </a:p>
        </p:txBody>
      </p:sp>
      <p:cxnSp>
        <p:nvCxnSpPr>
          <p:cNvPr id="11" name="Straight Arrow Connector 10">
            <a:extLst>
              <a:ext uri="{FF2B5EF4-FFF2-40B4-BE49-F238E27FC236}">
                <a16:creationId xmlns:a16="http://schemas.microsoft.com/office/drawing/2014/main" id="{DB19AFCC-E421-4A10-A862-576D0EE8476A}"/>
              </a:ext>
            </a:extLst>
          </p:cNvPr>
          <p:cNvCxnSpPr>
            <a:cxnSpLocks/>
          </p:cNvCxnSpPr>
          <p:nvPr/>
        </p:nvCxnSpPr>
        <p:spPr>
          <a:xfrm flipH="1" flipV="1">
            <a:off x="7589527" y="4480562"/>
            <a:ext cx="222062" cy="11242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F9B7F0-3D1F-421B-A0D8-CB4A2473208C}"/>
              </a:ext>
            </a:extLst>
          </p:cNvPr>
          <p:cNvCxnSpPr>
            <a:cxnSpLocks/>
          </p:cNvCxnSpPr>
          <p:nvPr/>
        </p:nvCxnSpPr>
        <p:spPr>
          <a:xfrm flipH="1">
            <a:off x="8782384" y="1402623"/>
            <a:ext cx="1677778" cy="80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2947B5-19E1-4A09-9F87-57CA15907FC7}"/>
              </a:ext>
            </a:extLst>
          </p:cNvPr>
          <p:cNvSpPr txBox="1"/>
          <p:nvPr/>
        </p:nvSpPr>
        <p:spPr>
          <a:xfrm>
            <a:off x="9063185" y="876217"/>
            <a:ext cx="292511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Reader A: What is the value?</a:t>
            </a:r>
          </a:p>
        </p:txBody>
      </p:sp>
      <p:sp>
        <p:nvSpPr>
          <p:cNvPr id="12" name="TextBox 11">
            <a:extLst>
              <a:ext uri="{FF2B5EF4-FFF2-40B4-BE49-F238E27FC236}">
                <a16:creationId xmlns:a16="http://schemas.microsoft.com/office/drawing/2014/main" id="{40E684FE-D66D-4F46-AB8D-7306BB5B94FA}"/>
              </a:ext>
            </a:extLst>
          </p:cNvPr>
          <p:cNvSpPr txBox="1"/>
          <p:nvPr/>
        </p:nvSpPr>
        <p:spPr>
          <a:xfrm>
            <a:off x="5710334" y="34652"/>
            <a:ext cx="7354734" cy="830997"/>
          </a:xfrm>
          <a:prstGeom prst="rect">
            <a:avLst/>
          </a:prstGeom>
          <a:noFill/>
        </p:spPr>
        <p:txBody>
          <a:bodyPr wrap="square" rtlCol="0">
            <a:spAutoFit/>
          </a:bodyPr>
          <a:lstStyle/>
          <a:p>
            <a:r>
              <a:rPr lang="en-US" sz="2400"/>
              <a:t>See 5 immediately: (prioritize latency)</a:t>
            </a:r>
          </a:p>
          <a:p>
            <a:r>
              <a:rPr lang="en-US" sz="2400"/>
              <a:t>Wait for 6 to propagate: (prioritize consistency</a:t>
            </a:r>
          </a:p>
        </p:txBody>
      </p:sp>
      <p:sp>
        <p:nvSpPr>
          <p:cNvPr id="16" name="TextBox 15">
            <a:extLst>
              <a:ext uri="{FF2B5EF4-FFF2-40B4-BE49-F238E27FC236}">
                <a16:creationId xmlns:a16="http://schemas.microsoft.com/office/drawing/2014/main" id="{BA4CE30D-D6E1-4744-AEE1-39FCFF55738D}"/>
              </a:ext>
            </a:extLst>
          </p:cNvPr>
          <p:cNvSpPr txBox="1"/>
          <p:nvPr/>
        </p:nvSpPr>
        <p:spPr>
          <a:xfrm>
            <a:off x="203696" y="287423"/>
            <a:ext cx="11988304" cy="584775"/>
          </a:xfrm>
          <a:prstGeom prst="rect">
            <a:avLst/>
          </a:prstGeom>
          <a:noFill/>
        </p:spPr>
        <p:txBody>
          <a:bodyPr wrap="square" rtlCol="0">
            <a:spAutoFit/>
          </a:bodyPr>
          <a:lstStyle/>
          <a:p>
            <a:r>
              <a:rPr lang="en-US" sz="3200">
                <a:solidFill>
                  <a:schemeClr val="accent1"/>
                </a:solidFill>
              </a:rPr>
              <a:t>What value does B see?</a:t>
            </a:r>
          </a:p>
        </p:txBody>
      </p:sp>
    </p:spTree>
    <p:extLst>
      <p:ext uri="{BB962C8B-B14F-4D97-AF65-F5344CB8AC3E}">
        <p14:creationId xmlns:p14="http://schemas.microsoft.com/office/powerpoint/2010/main" val="391296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a:t>Multi-Master – Read/Write in any region</a:t>
            </a:r>
          </a:p>
        </p:txBody>
      </p:sp>
      <p:sp>
        <p:nvSpPr>
          <p:cNvPr id="132" name="Text Placeholder 2">
            <a:extLst>
              <a:ext uri="{FF2B5EF4-FFF2-40B4-BE49-F238E27FC236}">
                <a16:creationId xmlns:a16="http://schemas.microsoft.com/office/drawing/2014/main" id="{E0C9721F-816E-41B8-966C-343E5AED34E0}"/>
              </a:ext>
            </a:extLst>
          </p:cNvPr>
          <p:cNvSpPr txBox="1">
            <a:spLocks/>
          </p:cNvSpPr>
          <p:nvPr/>
        </p:nvSpPr>
        <p:spPr>
          <a:xfrm>
            <a:off x="328507" y="1565962"/>
            <a:ext cx="6014235" cy="4413131"/>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50000"/>
              </a:lnSpc>
              <a:spcBef>
                <a:spcPct val="20000"/>
              </a:spcBef>
              <a:spcAft>
                <a:spcPts val="0"/>
              </a:spcAft>
              <a:buClrTx/>
              <a:buSzPct val="90000"/>
              <a:buFont typeface="Arial" pitchFamily="34" charset="0"/>
              <a:buNone/>
              <a:tabLst/>
              <a:defRPr/>
            </a:pPr>
            <a:r>
              <a:rPr lang="en-US" sz="1800" dirty="0">
                <a:solidFill>
                  <a:srgbClr val="0078D7"/>
                </a:solidFill>
                <a:latin typeface="Arial" panose="020B0604020202020204" pitchFamily="34" charset="0"/>
                <a:cs typeface="Arial" panose="020B0604020202020204" pitchFamily="34" charset="0"/>
              </a:rPr>
              <a:t>Benefits</a:t>
            </a:r>
            <a:endParaRPr kumimoji="0" lang="en-US" sz="1800" b="1" i="0" u="none" strike="noStrike" kern="1200" cap="none" spc="0" normalizeH="0" baseline="0" noProof="0" dirty="0">
              <a:ln>
                <a:noFill/>
              </a:ln>
              <a:solidFill>
                <a:srgbClr val="0078D7"/>
              </a:solidFill>
              <a:effectLst/>
              <a:uLnTx/>
              <a:uFillTx/>
              <a:latin typeface="Arial" panose="020B0604020202020204" pitchFamily="34" charset="0"/>
              <a:cs typeface="Arial" panose="020B0604020202020204" pitchFamily="34" charset="0"/>
            </a:endParaRPr>
          </a:p>
          <a:p>
            <a:pPr marL="342900" marR="0" lvl="0" indent="-342900" algn="l" defTabSz="914367" rtl="0" eaLnBrk="1" fontAlgn="auto" latinLnBrk="0" hangingPunct="1">
              <a:lnSpc>
                <a:spcPct val="2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Arial" panose="020B0604020202020204" pitchFamily="34" charset="0"/>
                <a:ea typeface="Segoe UI Semilight" charset="0"/>
                <a:cs typeface="Arial" panose="020B0604020202020204" pitchFamily="34" charset="0"/>
              </a:rPr>
              <a:t>Write scalability around the world</a:t>
            </a:r>
          </a:p>
          <a:p>
            <a:pPr marL="342900" marR="0" lvl="0" indent="-342900" algn="l" defTabSz="914367" rtl="0" eaLnBrk="1" fontAlgn="auto" latinLnBrk="0" hangingPunct="1">
              <a:lnSpc>
                <a:spcPct val="2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Arial" panose="020B0604020202020204" pitchFamily="34" charset="0"/>
                <a:ea typeface="Segoe UI Semilight" charset="0"/>
                <a:cs typeface="Arial" panose="020B0604020202020204" pitchFamily="34" charset="0"/>
              </a:rPr>
              <a:t>Low latency (&lt;10ms P99 for 1kb document) writes around the world</a:t>
            </a:r>
          </a:p>
          <a:p>
            <a:pPr marL="342900" marR="0" lvl="0" indent="-342900" algn="l" defTabSz="914367" rtl="0" eaLnBrk="1" fontAlgn="auto" latinLnBrk="0" hangingPunct="1">
              <a:lnSpc>
                <a:spcPct val="2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Arial" panose="020B0604020202020204" pitchFamily="34" charset="0"/>
                <a:ea typeface="Segoe UI Semilight" charset="0"/>
                <a:cs typeface="Arial" panose="020B0604020202020204" pitchFamily="34" charset="0"/>
              </a:rPr>
              <a:t>99.999% High Availability around the world</a:t>
            </a:r>
          </a:p>
          <a:p>
            <a:pPr marL="342900" marR="0" lvl="0" indent="-342900" algn="l" defTabSz="914367" rtl="0" eaLnBrk="1" fontAlgn="auto" latinLnBrk="0" hangingPunct="1">
              <a:lnSpc>
                <a:spcPct val="2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Arial" panose="020B0604020202020204" pitchFamily="34" charset="0"/>
                <a:ea typeface="Segoe UI Semilight" charset="0"/>
                <a:cs typeface="Arial" panose="020B0604020202020204" pitchFamily="34" charset="0"/>
              </a:rPr>
              <a:t>Well-defined consistency models</a:t>
            </a:r>
          </a:p>
          <a:p>
            <a:pPr marL="342900" marR="0" lvl="0" indent="-342900" algn="l" defTabSz="914367" rtl="0" eaLnBrk="1" fontAlgn="auto" latinLnBrk="0" hangingPunct="1">
              <a:lnSpc>
                <a:spcPct val="2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Arial" panose="020B0604020202020204" pitchFamily="34" charset="0"/>
                <a:ea typeface="Segoe UI Semilight" charset="0"/>
                <a:cs typeface="Arial" panose="020B0604020202020204" pitchFamily="34" charset="0"/>
              </a:rPr>
              <a:t>Automatic conflict management</a:t>
            </a:r>
          </a:p>
        </p:txBody>
      </p:sp>
      <p:pic>
        <p:nvPicPr>
          <p:cNvPr id="4" name="Picture 3" descr="A close up of a map&#10;&#10;Description generated with high confidence">
            <a:extLst>
              <a:ext uri="{FF2B5EF4-FFF2-40B4-BE49-F238E27FC236}">
                <a16:creationId xmlns:a16="http://schemas.microsoft.com/office/drawing/2014/main" id="{932AA1E8-155F-4654-A54B-DF296A6C460C}"/>
              </a:ext>
            </a:extLst>
          </p:cNvPr>
          <p:cNvPicPr>
            <a:picLocks noChangeAspect="1"/>
          </p:cNvPicPr>
          <p:nvPr/>
        </p:nvPicPr>
        <p:blipFill>
          <a:blip r:embed="rId3"/>
          <a:stretch>
            <a:fillRect/>
          </a:stretch>
        </p:blipFill>
        <p:spPr>
          <a:xfrm>
            <a:off x="5296529" y="1704239"/>
            <a:ext cx="7656814" cy="4136576"/>
          </a:xfrm>
          <a:prstGeom prst="rect">
            <a:avLst/>
          </a:prstGeom>
        </p:spPr>
      </p:pic>
    </p:spTree>
    <p:extLst>
      <p:ext uri="{BB962C8B-B14F-4D97-AF65-F5344CB8AC3E}">
        <p14:creationId xmlns:p14="http://schemas.microsoft.com/office/powerpoint/2010/main" val="4220639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D3B8-36AA-4FA7-B2EA-D9A67793D939}"/>
              </a:ext>
            </a:extLst>
          </p:cNvPr>
          <p:cNvSpPr>
            <a:spLocks noGrp="1"/>
          </p:cNvSpPr>
          <p:nvPr>
            <p:ph type="title"/>
          </p:nvPr>
        </p:nvSpPr>
        <p:spPr>
          <a:xfrm>
            <a:off x="838200" y="128673"/>
            <a:ext cx="10515600" cy="1325563"/>
          </a:xfrm>
        </p:spPr>
        <p:txBody>
          <a:bodyPr>
            <a:normAutofit/>
          </a:bodyPr>
          <a:lstStyle/>
          <a:p>
            <a:r>
              <a:rPr lang="en-US" sz="4000" dirty="0">
                <a:latin typeface="Arial" panose="020B0604020202020204" pitchFamily="34" charset="0"/>
                <a:cs typeface="Arial" panose="020B0604020202020204" pitchFamily="34" charset="0"/>
              </a:rPr>
              <a:t>What about in a normally functioning system?</a:t>
            </a:r>
          </a:p>
        </p:txBody>
      </p:sp>
      <p:sp>
        <p:nvSpPr>
          <p:cNvPr id="3" name="Content Placeholder 2">
            <a:extLst>
              <a:ext uri="{FF2B5EF4-FFF2-40B4-BE49-F238E27FC236}">
                <a16:creationId xmlns:a16="http://schemas.microsoft.com/office/drawing/2014/main" id="{A1822B42-6995-4E26-AF61-7CFBB951355A}"/>
              </a:ext>
            </a:extLst>
          </p:cNvPr>
          <p:cNvSpPr txBox="1">
            <a:spLocks/>
          </p:cNvSpPr>
          <p:nvPr/>
        </p:nvSpPr>
        <p:spPr>
          <a:xfrm>
            <a:off x="152400" y="1597024"/>
            <a:ext cx="11915274" cy="51605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prstClr val="black"/>
                </a:solidFill>
                <a:latin typeface="Arial" panose="020B0604020202020204" pitchFamily="34" charset="0"/>
                <a:cs typeface="Arial" panose="020B0604020202020204" pitchFamily="34" charset="0"/>
              </a:rPr>
              <a:t>PACELC Theorem:</a:t>
            </a:r>
            <a:r>
              <a:rPr lang="en-US" dirty="0">
                <a:solidFill>
                  <a:prstClr val="black"/>
                </a:solidFill>
                <a:latin typeface="Arial" panose="020B0604020202020204" pitchFamily="34" charset="0"/>
                <a:cs typeface="Arial" panose="020B0604020202020204" pitchFamily="34" charset="0"/>
              </a:rPr>
              <a:t> In the case of network partitioning (P) in a distributed computer system, one has to choose between availability (A) and consistency (C) (CAP Theorem)</a:t>
            </a:r>
          </a:p>
          <a:p>
            <a:pPr marL="0" indent="0">
              <a:buFont typeface="Arial" panose="020B0604020202020204" pitchFamily="34" charset="0"/>
              <a:buNone/>
            </a:pPr>
            <a:endParaRPr lang="en-US" dirty="0">
              <a:solidFill>
                <a:prstClr val="black"/>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solidFill>
                  <a:prstClr val="black"/>
                </a:solidFill>
                <a:latin typeface="Arial" panose="020B0604020202020204" pitchFamily="34" charset="0"/>
                <a:cs typeface="Arial" panose="020B0604020202020204" pitchFamily="34" charset="0"/>
              </a:rPr>
              <a:t>but else (E), even when the </a:t>
            </a:r>
            <a:r>
              <a:rPr lang="en-US" b="1" dirty="0">
                <a:solidFill>
                  <a:prstClr val="black"/>
                </a:solidFill>
                <a:latin typeface="Arial" panose="020B0604020202020204" pitchFamily="34" charset="0"/>
                <a:cs typeface="Arial" panose="020B0604020202020204" pitchFamily="34" charset="0"/>
              </a:rPr>
              <a:t>system is running normally</a:t>
            </a:r>
            <a:r>
              <a:rPr lang="en-US" dirty="0">
                <a:solidFill>
                  <a:prstClr val="black"/>
                </a:solidFill>
                <a:latin typeface="Arial" panose="020B0604020202020204" pitchFamily="34" charset="0"/>
                <a:cs typeface="Arial" panose="020B0604020202020204" pitchFamily="34" charset="0"/>
              </a:rPr>
              <a:t> in the absence of network failures, one has to choose between </a:t>
            </a:r>
            <a:r>
              <a:rPr lang="en-US" dirty="0">
                <a:solidFill>
                  <a:schemeClr val="accent4"/>
                </a:solidFill>
                <a:latin typeface="Arial" panose="020B0604020202020204" pitchFamily="34" charset="0"/>
                <a:cs typeface="Arial" panose="020B0604020202020204" pitchFamily="34" charset="0"/>
              </a:rPr>
              <a:t>latency (L)</a:t>
            </a:r>
            <a:r>
              <a:rPr lang="en-US" dirty="0">
                <a:solidFill>
                  <a:prstClr val="black"/>
                </a:solidFill>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consistency (C).</a:t>
            </a:r>
          </a:p>
          <a:p>
            <a:endParaRPr lang="en-US" dirty="0"/>
          </a:p>
        </p:txBody>
      </p:sp>
    </p:spTree>
    <p:extLst>
      <p:ext uri="{BB962C8B-B14F-4D97-AF65-F5344CB8AC3E}">
        <p14:creationId xmlns:p14="http://schemas.microsoft.com/office/powerpoint/2010/main" val="2415483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2459038" y="204788"/>
            <a:ext cx="9732962" cy="985837"/>
          </a:xfrm>
        </p:spPr>
        <p:txBody>
          <a:bodyPr>
            <a:normAutofit/>
          </a:bodyPr>
          <a:lstStyle/>
          <a:p>
            <a:r>
              <a:rPr lang="en-US" dirty="0">
                <a:latin typeface="Arial" panose="020B0604020202020204" pitchFamily="34" charset="0"/>
                <a:cs typeface="Arial" panose="020B0604020202020204" pitchFamily="34" charset="0"/>
              </a:rPr>
              <a:t>Programmable Data Consistency </a:t>
            </a:r>
          </a:p>
        </p:txBody>
      </p:sp>
      <p:pic>
        <p:nvPicPr>
          <p:cNvPr id="8" name="Picture 2" descr="http://counterinception.com/sites/default/files/pictures/MatrixBluePillRedPi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071" y="1190944"/>
            <a:ext cx="7645619" cy="443103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991428" y="5439245"/>
            <a:ext cx="2833169" cy="784831"/>
          </a:xfrm>
          <a:prstGeom prst="rect">
            <a:avLst/>
          </a:prstGeom>
          <a:noFill/>
        </p:spPr>
        <p:txBody>
          <a:bodyPr wrap="square" rtlCol="0">
            <a:spAutoFit/>
          </a:bodyPr>
          <a:lstStyle/>
          <a:p>
            <a:pPr marL="0" marR="0" lvl="0" indent="0" algn="ctr" defTabSz="840201"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prstClr val="black"/>
                </a:solidFill>
                <a:effectLst/>
                <a:uLnTx/>
                <a:uFillTx/>
                <a:latin typeface="Arial" panose="020B0604020202020204" pitchFamily="34" charset="0"/>
                <a:ea typeface="+mn-ea"/>
                <a:cs typeface="+mn-cs"/>
              </a:rPr>
              <a:t>Strong consistency High latency</a:t>
            </a:r>
          </a:p>
        </p:txBody>
      </p:sp>
      <p:sp>
        <p:nvSpPr>
          <p:cNvPr id="11" name="TextBox 10"/>
          <p:cNvSpPr txBox="1"/>
          <p:nvPr/>
        </p:nvSpPr>
        <p:spPr>
          <a:xfrm>
            <a:off x="6110009" y="5439245"/>
            <a:ext cx="3079694" cy="784830"/>
          </a:xfrm>
          <a:prstGeom prst="rect">
            <a:avLst/>
          </a:prstGeom>
          <a:noFill/>
        </p:spPr>
        <p:txBody>
          <a:bodyPr wrap="square" rtlCol="0">
            <a:spAutoFit/>
          </a:bodyPr>
          <a:lstStyle/>
          <a:p>
            <a:pPr marL="0" marR="0" lvl="0" indent="0" algn="ctr" defTabSz="840201"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Eventual consistency, Low latency</a:t>
            </a:r>
          </a:p>
        </p:txBody>
      </p:sp>
      <p:sp>
        <p:nvSpPr>
          <p:cNvPr id="9" name="Title 1"/>
          <p:cNvSpPr txBox="1">
            <a:spLocks/>
          </p:cNvSpPr>
          <p:nvPr/>
        </p:nvSpPr>
        <p:spPr>
          <a:xfrm>
            <a:off x="-132239" y="1763066"/>
            <a:ext cx="2991585" cy="700233"/>
          </a:xfrm>
          <a:prstGeom prst="rect">
            <a:avLst/>
          </a:prstGeom>
        </p:spPr>
        <p:txBody>
          <a:bodyPr vert="horz" wrap="square" lIns="134444" tIns="84028" rIns="134444" bIns="84028" rtlCol="0" anchor="t">
            <a:noAutofit/>
          </a:bodyPr>
          <a:lstStyle>
            <a:lvl1pPr marL="282575" indent="-282575" algn="l" defTabSz="932742" rtl="0" eaLnBrk="1" latinLnBrk="0" hangingPunct="1">
              <a:lnSpc>
                <a:spcPct val="90000"/>
              </a:lnSpc>
              <a:spcBef>
                <a:spcPct val="0"/>
              </a:spcBef>
              <a:buNone/>
              <a:tabLst>
                <a:tab pos="282575" algn="l"/>
              </a:tabLst>
              <a:defRPr lang="en-US" sz="60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59644" marR="0" lvl="0" indent="-259644" algn="l" defTabSz="857055" rtl="0" eaLnBrk="1" fontAlgn="auto" latinLnBrk="0" hangingPunct="1">
              <a:lnSpc>
                <a:spcPct val="90000"/>
              </a:lnSpc>
              <a:spcBef>
                <a:spcPct val="0"/>
              </a:spcBef>
              <a:spcAft>
                <a:spcPts val="0"/>
              </a:spcAft>
              <a:buClrTx/>
              <a:buSzTx/>
              <a:buFontTx/>
              <a:buNone/>
              <a:tabLst>
                <a:tab pos="259644" algn="l"/>
              </a:tabLst>
              <a:defRPr/>
            </a:pPr>
            <a:r>
              <a:rPr kumimoji="0" lang="en-US" sz="4042" b="0" i="1" u="none" strike="noStrike" kern="1200" cap="none" spc="-102" normalizeH="0" baseline="0" noProof="0" dirty="0">
                <a:ln w="3175">
                  <a:noFill/>
                </a:ln>
                <a:gradFill>
                  <a:gsLst>
                    <a:gs pos="1250">
                      <a:prstClr val="black"/>
                    </a:gs>
                    <a:gs pos="100000">
                      <a:prstClr val="black"/>
                    </a:gs>
                  </a:gsLst>
                  <a:lin ang="5400000" scaled="0"/>
                </a:gradFill>
                <a:effectLst/>
                <a:uLnTx/>
                <a:uFillTx/>
                <a:latin typeface="Arial" panose="020B0604020202020204" pitchFamily="34" charset="0"/>
                <a:ea typeface="+mn-ea"/>
                <a:cs typeface="Arial" panose="020B0604020202020204" pitchFamily="34" charset="0"/>
              </a:rPr>
              <a:t>  Choice for most distributed apps</a:t>
            </a:r>
            <a:endParaRPr kumimoji="0" lang="en-US" sz="4042" b="0" i="1" u="none" strike="noStrike" kern="1200" cap="none" spc="-102" normalizeH="0" baseline="0" noProof="0" dirty="0">
              <a:ln w="3175">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 name="Right Brace 1"/>
          <p:cNvSpPr/>
          <p:nvPr/>
        </p:nvSpPr>
        <p:spPr>
          <a:xfrm rot="5400000">
            <a:off x="5774074" y="3363628"/>
            <a:ext cx="493238" cy="6058526"/>
          </a:xfrm>
          <a:prstGeom prst="rightBrace">
            <a:avLst>
              <a:gd name="adj1" fmla="val 135678"/>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88"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4513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B1D8CA2A-FE91-49C0-87E4-DAA3ADC9BF87}"/>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Arial" panose="020B0604020202020204" pitchFamily="34" charset="0"/>
                <a:cs typeface="Arial" panose="020B0604020202020204" pitchFamily="34" charset="0"/>
              </a:rPr>
              <a:t>Well-Defined Consistency Models</a:t>
            </a:r>
            <a:endParaRPr lang="en-US" sz="40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8C9AD198-07DE-4056-A3B5-DCED56D9E0A2}"/>
              </a:ext>
            </a:extLst>
          </p:cNvPr>
          <p:cNvGrpSpPr/>
          <p:nvPr>
            <p:custDataLst>
              <p:custData r:id="rId1"/>
            </p:custDataLst>
          </p:nvPr>
        </p:nvGrpSpPr>
        <p:grpSpPr>
          <a:xfrm>
            <a:off x="4334430" y="2933407"/>
            <a:ext cx="8287911" cy="3663480"/>
            <a:chOff x="4084637" y="3408629"/>
            <a:chExt cx="9017707" cy="3986070"/>
          </a:xfrm>
        </p:grpSpPr>
        <p:pic>
          <p:nvPicPr>
            <p:cNvPr id="9" name="Picture 8">
              <a:extLst>
                <a:ext uri="{FF2B5EF4-FFF2-40B4-BE49-F238E27FC236}">
                  <a16:creationId xmlns:a16="http://schemas.microsoft.com/office/drawing/2014/main" id="{8936F497-6B57-4DE0-A0B6-D2FECA029989}"/>
                </a:ext>
              </a:extLst>
            </p:cNvPr>
            <p:cNvPicPr>
              <a:picLocks noChangeAspect="1"/>
            </p:cNvPicPr>
            <p:nvPr/>
          </p:nvPicPr>
          <p:blipFill>
            <a:blip r:embed="rId3"/>
            <a:stretch>
              <a:fillRect/>
            </a:stretch>
          </p:blipFill>
          <p:spPr>
            <a:xfrm>
              <a:off x="5125102" y="3696582"/>
              <a:ext cx="6917962" cy="3698117"/>
            </a:xfrm>
            <a:prstGeom prst="rect">
              <a:avLst/>
            </a:prstGeom>
          </p:spPr>
        </p:pic>
        <p:pic>
          <p:nvPicPr>
            <p:cNvPr id="10" name="Picture 9">
              <a:extLst>
                <a:ext uri="{FF2B5EF4-FFF2-40B4-BE49-F238E27FC236}">
                  <a16:creationId xmlns:a16="http://schemas.microsoft.com/office/drawing/2014/main" id="{5F265DE7-39F7-40F4-A1D6-679BD0237C52}"/>
                </a:ext>
              </a:extLst>
            </p:cNvPr>
            <p:cNvPicPr>
              <a:picLocks noChangeAspect="1"/>
            </p:cNvPicPr>
            <p:nvPr/>
          </p:nvPicPr>
          <p:blipFill rotWithShape="1">
            <a:blip r:embed="rId4"/>
            <a:srcRect b="35324"/>
            <a:stretch/>
          </p:blipFill>
          <p:spPr>
            <a:xfrm>
              <a:off x="4084637" y="3408629"/>
              <a:ext cx="9017707" cy="3354853"/>
            </a:xfrm>
            <a:prstGeom prst="rect">
              <a:avLst/>
            </a:prstGeom>
          </p:spPr>
        </p:pic>
      </p:grpSp>
      <p:sp>
        <p:nvSpPr>
          <p:cNvPr id="27" name="Text Placeholder 9">
            <a:extLst>
              <a:ext uri="{FF2B5EF4-FFF2-40B4-BE49-F238E27FC236}">
                <a16:creationId xmlns:a16="http://schemas.microsoft.com/office/drawing/2014/main" id="{B33E2B9A-6F24-4640-A615-AEFC8671BA3F}"/>
              </a:ext>
            </a:extLst>
          </p:cNvPr>
          <p:cNvSpPr txBox="1">
            <a:spLocks/>
          </p:cNvSpPr>
          <p:nvPr/>
        </p:nvSpPr>
        <p:spPr>
          <a:xfrm>
            <a:off x="0" y="1531474"/>
            <a:ext cx="6608763" cy="4554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551"/>
              </a:spcAft>
              <a:buFont typeface="Arial" panose="020B0604020202020204" pitchFamily="34" charset="0"/>
              <a:buNone/>
            </a:pPr>
            <a:r>
              <a:rPr lang="en-US" sz="2400" dirty="0">
                <a:latin typeface="Arial" panose="020B0604020202020204" pitchFamily="34" charset="0"/>
                <a:cs typeface="Arial" panose="020B0604020202020204" pitchFamily="34" charset="0"/>
              </a:rPr>
              <a:t>Intuitive programming model</a:t>
            </a:r>
          </a:p>
          <a:p>
            <a:pPr lvl="1">
              <a:spcAft>
                <a:spcPts val="551"/>
              </a:spcAft>
            </a:pPr>
            <a:r>
              <a:rPr lang="en-US" sz="2000" dirty="0">
                <a:latin typeface="Arial" panose="020B0604020202020204" pitchFamily="34" charset="0"/>
                <a:cs typeface="Arial" panose="020B0604020202020204" pitchFamily="34" charset="0"/>
              </a:rPr>
              <a:t>5 Well-defined, consistency models</a:t>
            </a:r>
          </a:p>
          <a:p>
            <a:pPr lvl="1">
              <a:spcAft>
                <a:spcPts val="1655"/>
              </a:spcAft>
            </a:pPr>
            <a:r>
              <a:rPr lang="en-US" sz="2000" dirty="0">
                <a:latin typeface="Arial" panose="020B0604020202020204" pitchFamily="34" charset="0"/>
                <a:cs typeface="Arial" panose="020B0604020202020204" pitchFamily="34" charset="0"/>
              </a:rPr>
              <a:t>Overridable on a per-request basis</a:t>
            </a:r>
          </a:p>
          <a:p>
            <a:pPr>
              <a:spcAft>
                <a:spcPts val="551"/>
              </a:spcAft>
            </a:pPr>
            <a:endParaRPr lang="en-US" sz="2400" b="1" dirty="0">
              <a:latin typeface="Arial" panose="020B0604020202020204" pitchFamily="34" charset="0"/>
              <a:cs typeface="Arial" panose="020B0604020202020204" pitchFamily="34" charset="0"/>
            </a:endParaRPr>
          </a:p>
          <a:p>
            <a:pPr>
              <a:spcAft>
                <a:spcPts val="551"/>
              </a:spcAft>
            </a:pPr>
            <a:r>
              <a:rPr lang="en-US" sz="2400" dirty="0">
                <a:latin typeface="Arial" panose="020B0604020202020204" pitchFamily="34" charset="0"/>
                <a:cs typeface="Arial" panose="020B0604020202020204" pitchFamily="34" charset="0"/>
              </a:rPr>
              <a:t>Clear tradeoffs</a:t>
            </a:r>
          </a:p>
          <a:p>
            <a:pPr>
              <a:spcAft>
                <a:spcPts val="551"/>
              </a:spcAft>
            </a:pPr>
            <a:r>
              <a:rPr lang="en-US" sz="2400" dirty="0">
                <a:latin typeface="Arial" panose="020B0604020202020204" pitchFamily="34" charset="0"/>
                <a:cs typeface="Arial" panose="020B0604020202020204" pitchFamily="34" charset="0"/>
              </a:rPr>
              <a:t>Latency </a:t>
            </a:r>
          </a:p>
          <a:p>
            <a:pPr>
              <a:spcAft>
                <a:spcPts val="551"/>
              </a:spcAft>
            </a:pPr>
            <a:r>
              <a:rPr lang="en-US" sz="2400" dirty="0">
                <a:latin typeface="Arial" panose="020B0604020202020204" pitchFamily="34" charset="0"/>
                <a:cs typeface="Arial" panose="020B0604020202020204" pitchFamily="34" charset="0"/>
              </a:rPr>
              <a:t>Availability </a:t>
            </a:r>
          </a:p>
          <a:p>
            <a:pPr>
              <a:spcAft>
                <a:spcPts val="551"/>
              </a:spcAft>
            </a:pPr>
            <a:r>
              <a:rPr lang="en-US" sz="2400" dirty="0">
                <a:latin typeface="Arial" panose="020B0604020202020204" pitchFamily="34" charset="0"/>
                <a:cs typeface="Arial" panose="020B0604020202020204" pitchFamily="34" charset="0"/>
              </a:rPr>
              <a:t>Throughput</a:t>
            </a:r>
          </a:p>
        </p:txBody>
      </p:sp>
      <p:sp>
        <p:nvSpPr>
          <p:cNvPr id="28" name="Title 16">
            <a:extLst>
              <a:ext uri="{FF2B5EF4-FFF2-40B4-BE49-F238E27FC236}">
                <a16:creationId xmlns:a16="http://schemas.microsoft.com/office/drawing/2014/main" id="{1D18DDF8-89F2-4698-B9D0-A8290310CD59}"/>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Arial" panose="020B0604020202020204" pitchFamily="34" charset="0"/>
                <a:cs typeface="Arial" panose="020B0604020202020204" pitchFamily="34" charset="0"/>
              </a:rPr>
              <a:t>Well-Defined Consistency Models</a:t>
            </a:r>
            <a:endParaRPr lang="en-US" sz="4000"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D76E4E6D-A638-4E00-B649-87FABAC7FA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5041" y="5029178"/>
            <a:ext cx="3639601" cy="1552862"/>
          </a:xfrm>
          <a:prstGeom prst="rect">
            <a:avLst/>
          </a:prstGeom>
        </p:spPr>
      </p:pic>
    </p:spTree>
    <p:extLst>
      <p:ext uri="{BB962C8B-B14F-4D97-AF65-F5344CB8AC3E}">
        <p14:creationId xmlns:p14="http://schemas.microsoft.com/office/powerpoint/2010/main" val="2981903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B1D8CA2A-FE91-49C0-87E4-DAA3ADC9BF87}"/>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Arial" panose="020B0604020202020204" pitchFamily="34" charset="0"/>
                <a:cs typeface="Arial" panose="020B0604020202020204" pitchFamily="34" charset="0"/>
              </a:rPr>
              <a:t>Well-Defined Consistency Models</a:t>
            </a:r>
            <a:endParaRPr lang="en-US" sz="4000" dirty="0">
              <a:latin typeface="Arial" panose="020B0604020202020204" pitchFamily="34" charset="0"/>
              <a:cs typeface="Arial" panose="020B0604020202020204" pitchFamily="34" charset="0"/>
            </a:endParaRPr>
          </a:p>
        </p:txBody>
      </p:sp>
      <p:sp>
        <p:nvSpPr>
          <p:cNvPr id="28" name="Title 16">
            <a:extLst>
              <a:ext uri="{FF2B5EF4-FFF2-40B4-BE49-F238E27FC236}">
                <a16:creationId xmlns:a16="http://schemas.microsoft.com/office/drawing/2014/main" id="{1D18DDF8-89F2-4698-B9D0-A8290310CD59}"/>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Well-Defined Consistency Models</a:t>
            </a:r>
          </a:p>
        </p:txBody>
      </p:sp>
      <p:pic>
        <p:nvPicPr>
          <p:cNvPr id="11" name="Picture 2" descr="Azure Cosmos DB offers multiple, well defined (relaxed) consistency models to choose from">
            <a:extLst>
              <a:ext uri="{FF2B5EF4-FFF2-40B4-BE49-F238E27FC236}">
                <a16:creationId xmlns:a16="http://schemas.microsoft.com/office/drawing/2014/main" id="{87ED9C64-78C5-4B10-84FD-5734DAD22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304" y="2450428"/>
            <a:ext cx="6217393" cy="195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5548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B1D8CA2A-FE91-49C0-87E4-DAA3ADC9BF87}"/>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Arial" panose="020B0604020202020204" pitchFamily="34" charset="0"/>
                <a:cs typeface="Arial" panose="020B0604020202020204" pitchFamily="34" charset="0"/>
              </a:rPr>
              <a:t>Well-Defined Consistency Models</a:t>
            </a:r>
            <a:endParaRPr lang="en-US" sz="4000" dirty="0">
              <a:latin typeface="Arial" panose="020B0604020202020204" pitchFamily="34" charset="0"/>
              <a:cs typeface="Arial" panose="020B0604020202020204" pitchFamily="34" charset="0"/>
            </a:endParaRPr>
          </a:p>
        </p:txBody>
      </p:sp>
      <p:sp>
        <p:nvSpPr>
          <p:cNvPr id="28" name="Title 16">
            <a:extLst>
              <a:ext uri="{FF2B5EF4-FFF2-40B4-BE49-F238E27FC236}">
                <a16:creationId xmlns:a16="http://schemas.microsoft.com/office/drawing/2014/main" id="{1D18DDF8-89F2-4698-B9D0-A8290310CD59}"/>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Well-Defined Consistency Models</a:t>
            </a:r>
          </a:p>
        </p:txBody>
      </p:sp>
      <p:graphicFrame>
        <p:nvGraphicFramePr>
          <p:cNvPr id="5" name="Table 4">
            <a:extLst>
              <a:ext uri="{FF2B5EF4-FFF2-40B4-BE49-F238E27FC236}">
                <a16:creationId xmlns:a16="http://schemas.microsoft.com/office/drawing/2014/main" id="{DA91ACE0-0917-4B04-977C-B8BC4925114A}"/>
              </a:ext>
            </a:extLst>
          </p:cNvPr>
          <p:cNvGraphicFramePr>
            <a:graphicFrameLocks noGrp="1"/>
          </p:cNvGraphicFramePr>
          <p:nvPr>
            <p:extLst>
              <p:ext uri="{D42A27DB-BD31-4B8C-83A1-F6EECF244321}">
                <p14:modId xmlns:p14="http://schemas.microsoft.com/office/powerpoint/2010/main" val="57963935"/>
              </p:ext>
            </p:extLst>
          </p:nvPr>
        </p:nvGraphicFramePr>
        <p:xfrm>
          <a:off x="212221" y="1747674"/>
          <a:ext cx="11767558" cy="4663440"/>
        </p:xfrm>
        <a:graphic>
          <a:graphicData uri="http://schemas.openxmlformats.org/drawingml/2006/table">
            <a:tbl>
              <a:tblPr/>
              <a:tblGrid>
                <a:gridCol w="3427178">
                  <a:extLst>
                    <a:ext uri="{9D8B030D-6E8A-4147-A177-3AD203B41FA5}">
                      <a16:colId xmlns:a16="http://schemas.microsoft.com/office/drawing/2014/main" val="3161367515"/>
                    </a:ext>
                  </a:extLst>
                </a:gridCol>
                <a:gridCol w="8340380">
                  <a:extLst>
                    <a:ext uri="{9D8B030D-6E8A-4147-A177-3AD203B41FA5}">
                      <a16:colId xmlns:a16="http://schemas.microsoft.com/office/drawing/2014/main" val="3355261076"/>
                    </a:ext>
                  </a:extLst>
                </a:gridCol>
              </a:tblGrid>
              <a:tr h="0">
                <a:tc>
                  <a:txBody>
                    <a:bodyPr/>
                    <a:lstStyle/>
                    <a:p>
                      <a:pPr algn="l" fontAlgn="b"/>
                      <a:r>
                        <a:rPr lang="en-US" b="1" dirty="0">
                          <a:solidFill>
                            <a:schemeClr val="tx1"/>
                          </a:solidFill>
                          <a:effectLst/>
                          <a:latin typeface="Arial" panose="020B0604020202020204" pitchFamily="34" charset="0"/>
                        </a:rPr>
                        <a:t>Consistency Level</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b="1" dirty="0">
                          <a:solidFill>
                            <a:schemeClr val="tx1"/>
                          </a:solidFill>
                          <a:effectLst/>
                          <a:latin typeface="Arial" panose="020B0604020202020204" pitchFamily="34" charset="0"/>
                        </a:rPr>
                        <a:t>Guarantees</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75038802"/>
                  </a:ext>
                </a:extLst>
              </a:tr>
              <a:tr h="0">
                <a:tc>
                  <a:txBody>
                    <a:bodyPr/>
                    <a:lstStyle/>
                    <a:p>
                      <a:pPr fontAlgn="t"/>
                      <a:r>
                        <a:rPr lang="en-US" dirty="0">
                          <a:effectLst/>
                          <a:latin typeface="Arial" panose="020B0604020202020204" pitchFamily="34" charset="0"/>
                          <a:cs typeface="Arial" panose="020B0604020202020204" pitchFamily="34" charset="0"/>
                        </a:rPr>
                        <a:t>Strong</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a:effectLst/>
                          <a:latin typeface="Arial" panose="020B0604020202020204" pitchFamily="34" charset="0"/>
                          <a:cs typeface="Arial" panose="020B0604020202020204" pitchFamily="34" charset="0"/>
                        </a:rPr>
                        <a:t>Linearizability (once operation is complete, it </a:t>
                      </a:r>
                      <a:r>
                        <a:rPr lang="en-US" b="0" u="none">
                          <a:effectLst/>
                          <a:latin typeface="Arial" panose="020B0604020202020204" pitchFamily="34" charset="0"/>
                          <a:cs typeface="Arial" panose="020B0604020202020204" pitchFamily="34" charset="0"/>
                        </a:rPr>
                        <a:t>will</a:t>
                      </a:r>
                      <a:r>
                        <a:rPr lang="en-US">
                          <a:effectLst/>
                          <a:latin typeface="Arial" panose="020B0604020202020204" pitchFamily="34" charset="0"/>
                          <a:cs typeface="Arial" panose="020B0604020202020204" pitchFamily="34" charset="0"/>
                        </a:rPr>
                        <a:t> be visible to all)</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142386260"/>
                  </a:ext>
                </a:extLst>
              </a:tr>
              <a:tr h="0">
                <a:tc>
                  <a:txBody>
                    <a:bodyPr/>
                    <a:lstStyle/>
                    <a:p>
                      <a:pPr fontAlgn="t"/>
                      <a:r>
                        <a:rPr lang="en-US" dirty="0">
                          <a:effectLst/>
                          <a:latin typeface="Arial" panose="020B0604020202020204" pitchFamily="34" charset="0"/>
                          <a:cs typeface="Arial" panose="020B0604020202020204" pitchFamily="34" charset="0"/>
                        </a:rPr>
                        <a:t>Bounded Staleness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latin typeface="Arial" panose="020B0604020202020204" pitchFamily="34" charset="0"/>
                          <a:cs typeface="Arial" panose="020B0604020202020204" pitchFamily="34" charset="0"/>
                        </a:rPr>
                        <a:t>Consistent Prefix.</a:t>
                      </a:r>
                    </a:p>
                    <a:p>
                      <a:pPr fontAlgn="t"/>
                      <a:r>
                        <a:rPr lang="en-US" dirty="0">
                          <a:effectLst/>
                          <a:latin typeface="Arial" panose="020B0604020202020204" pitchFamily="34" charset="0"/>
                          <a:cs typeface="Arial" panose="020B0604020202020204" pitchFamily="34" charset="0"/>
                        </a:rPr>
                        <a:t>Reads lag behind writes by at most k prefixes or t interval</a:t>
                      </a:r>
                    </a:p>
                    <a:p>
                      <a:pPr fontAlgn="t"/>
                      <a:r>
                        <a:rPr lang="en-US" dirty="0">
                          <a:effectLst/>
                          <a:latin typeface="Arial" panose="020B0604020202020204" pitchFamily="34" charset="0"/>
                          <a:cs typeface="Arial" panose="020B0604020202020204" pitchFamily="34" charset="0"/>
                        </a:rPr>
                        <a:t>Similar properties to strong consistency (except within staleness window), while preserving 99.99% availability and low latency.</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840219728"/>
                  </a:ext>
                </a:extLst>
              </a:tr>
              <a:tr h="0">
                <a:tc>
                  <a:txBody>
                    <a:bodyPr/>
                    <a:lstStyle/>
                    <a:p>
                      <a:pPr fontAlgn="t"/>
                      <a:r>
                        <a:rPr lang="en-US">
                          <a:effectLst/>
                          <a:latin typeface="Arial" panose="020B0604020202020204" pitchFamily="34" charset="0"/>
                          <a:cs typeface="Arial" panose="020B0604020202020204" pitchFamily="34" charset="0"/>
                        </a:rPr>
                        <a:t>Session</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latin typeface="Arial" panose="020B0604020202020204" pitchFamily="34" charset="0"/>
                          <a:cs typeface="Arial" panose="020B0604020202020204" pitchFamily="34" charset="0"/>
                        </a:rPr>
                        <a:t>Consistent Prefix.</a:t>
                      </a:r>
                    </a:p>
                    <a:p>
                      <a:pPr fontAlgn="t"/>
                      <a:r>
                        <a:rPr lang="en-US" dirty="0">
                          <a:effectLst/>
                          <a:latin typeface="Arial" panose="020B0604020202020204" pitchFamily="34" charset="0"/>
                          <a:cs typeface="Arial" panose="020B0604020202020204" pitchFamily="34" charset="0"/>
                        </a:rPr>
                        <a:t>Within a session: monotonic reads, monotonic writes, read-your-writes, write-follows-reads</a:t>
                      </a:r>
                    </a:p>
                    <a:p>
                      <a:pPr fontAlgn="t"/>
                      <a:r>
                        <a:rPr lang="en-US" dirty="0">
                          <a:effectLst/>
                          <a:latin typeface="Arial" panose="020B0604020202020204" pitchFamily="34" charset="0"/>
                          <a:cs typeface="Arial" panose="020B0604020202020204" pitchFamily="34" charset="0"/>
                        </a:rPr>
                        <a:t>Predictable consistency for a session, high read throughput + low latency</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1154513"/>
                  </a:ext>
                </a:extLst>
              </a:tr>
              <a:tr h="0">
                <a:tc>
                  <a:txBody>
                    <a:bodyPr/>
                    <a:lstStyle/>
                    <a:p>
                      <a:pPr fontAlgn="t"/>
                      <a:r>
                        <a:rPr lang="en-US">
                          <a:effectLst/>
                          <a:latin typeface="Arial" panose="020B0604020202020204" pitchFamily="34" charset="0"/>
                          <a:cs typeface="Arial" panose="020B0604020202020204" pitchFamily="34" charset="0"/>
                        </a:rPr>
                        <a:t>Consistent Prefix</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latin typeface="Arial" panose="020B0604020202020204" pitchFamily="34" charset="0"/>
                          <a:cs typeface="Arial" panose="020B0604020202020204" pitchFamily="34" charset="0"/>
                        </a:rPr>
                        <a:t>Reads will never see out of order writes (no gaps).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42965067"/>
                  </a:ext>
                </a:extLst>
              </a:tr>
              <a:tr h="0">
                <a:tc>
                  <a:txBody>
                    <a:bodyPr/>
                    <a:lstStyle/>
                    <a:p>
                      <a:pPr fontAlgn="t"/>
                      <a:r>
                        <a:rPr lang="en-US">
                          <a:effectLst/>
                          <a:latin typeface="Arial" panose="020B0604020202020204" pitchFamily="34" charset="0"/>
                          <a:cs typeface="Arial" panose="020B0604020202020204" pitchFamily="34" charset="0"/>
                        </a:rPr>
                        <a:t>Eventual</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latin typeface="Arial" panose="020B0604020202020204" pitchFamily="34" charset="0"/>
                          <a:cs typeface="Arial" panose="020B0604020202020204" pitchFamily="34" charset="0"/>
                        </a:rPr>
                        <a:t>Potential for out of order reads. Lowest cost for reads of all consistency levels.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2152620"/>
                  </a:ext>
                </a:extLst>
              </a:tr>
            </a:tbl>
          </a:graphicData>
        </a:graphic>
      </p:graphicFrame>
    </p:spTree>
    <p:extLst>
      <p:ext uri="{BB962C8B-B14F-4D97-AF65-F5344CB8AC3E}">
        <p14:creationId xmlns:p14="http://schemas.microsoft.com/office/powerpoint/2010/main" val="20854990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0F269EB-38A8-42C1-8025-01FFE3D266D5}"/>
              </a:ext>
            </a:extLst>
          </p:cNvPr>
          <p:cNvSpPr>
            <a:spLocks noChangeArrowheads="1"/>
          </p:cNvSpPr>
          <p:nvPr/>
        </p:nvSpPr>
        <p:spPr bwMode="auto">
          <a:xfrm>
            <a:off x="484893" y="1664400"/>
            <a:ext cx="101309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Bounds set server-side via the Azure Portal  - </a:t>
            </a:r>
            <a:r>
              <a:rPr lang="en-US" sz="2400" dirty="0">
                <a:latin typeface="Arial" panose="020B0604020202020204" pitchFamily="34" charset="0"/>
                <a:cs typeface="Arial" panose="020B0604020202020204" pitchFamily="34" charset="0"/>
              </a:rPr>
              <a:t>Reads lag behind writes </a:t>
            </a:r>
            <a:r>
              <a:rPr lang="en-US" altLang="en-US" sz="2400" dirty="0">
                <a:solidFill>
                  <a:prstClr val="black"/>
                </a:solidFill>
                <a:latin typeface="Arial" panose="020B0604020202020204" pitchFamily="34" charset="0"/>
                <a:cs typeface="Arial" panose="020B0604020202020204" pitchFamily="34" charset="0"/>
              </a:rPr>
              <a:t>are </a:t>
            </a:r>
            <a:r>
              <a:rPr lang="en-US" sz="2400" dirty="0">
                <a:latin typeface="Arial" panose="020B0604020202020204" pitchFamily="34" charset="0"/>
                <a:cs typeface="Arial" panose="020B0604020202020204" pitchFamily="34" charset="0"/>
              </a:rPr>
              <a:t>by at most k prefixes or t interval</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A01EAA15-F8F2-44B9-824D-FADC089D5FB6}"/>
              </a:ext>
            </a:extLst>
          </p:cNvPr>
          <p:cNvPicPr>
            <a:picLocks noChangeAspect="1"/>
          </p:cNvPicPr>
          <p:nvPr/>
        </p:nvPicPr>
        <p:blipFill>
          <a:blip r:embed="rId2"/>
          <a:stretch>
            <a:fillRect/>
          </a:stretch>
        </p:blipFill>
        <p:spPr>
          <a:xfrm>
            <a:off x="484893" y="2793753"/>
            <a:ext cx="6590391" cy="3523008"/>
          </a:xfrm>
          <a:prstGeom prst="rect">
            <a:avLst/>
          </a:prstGeom>
        </p:spPr>
      </p:pic>
      <p:sp>
        <p:nvSpPr>
          <p:cNvPr id="9" name="Title 16">
            <a:extLst>
              <a:ext uri="{FF2B5EF4-FFF2-40B4-BE49-F238E27FC236}">
                <a16:creationId xmlns:a16="http://schemas.microsoft.com/office/drawing/2014/main" id="{A5AAB710-C532-4354-908C-C6B82D5CA0FB}"/>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Bounded-Staleness</a:t>
            </a:r>
          </a:p>
        </p:txBody>
      </p:sp>
      <p:pic>
        <p:nvPicPr>
          <p:cNvPr id="10" name="Picture 2" descr="Azure Cosmos DB offers multiple, well defined (relaxed) consistency models to choose from">
            <a:extLst>
              <a:ext uri="{FF2B5EF4-FFF2-40B4-BE49-F238E27FC236}">
                <a16:creationId xmlns:a16="http://schemas.microsoft.com/office/drawing/2014/main" id="{640D1D3A-4EFB-469B-898C-31C1D0E28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042" y="3810955"/>
            <a:ext cx="4728949" cy="14886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002973F-AFD4-420F-963D-B2C689A51F6B}"/>
              </a:ext>
            </a:extLst>
          </p:cNvPr>
          <p:cNvSpPr/>
          <p:nvPr/>
        </p:nvSpPr>
        <p:spPr>
          <a:xfrm>
            <a:off x="8241631" y="3810955"/>
            <a:ext cx="801647" cy="112246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19298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0F269EB-38A8-42C1-8025-01FFE3D266D5}"/>
              </a:ext>
            </a:extLst>
          </p:cNvPr>
          <p:cNvSpPr>
            <a:spLocks noChangeArrowheads="1"/>
          </p:cNvSpPr>
          <p:nvPr/>
        </p:nvSpPr>
        <p:spPr bwMode="auto">
          <a:xfrm>
            <a:off x="376609" y="1502631"/>
            <a:ext cx="101309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a:defRPr/>
            </a:pPr>
            <a:r>
              <a:rPr lang="en-US" altLang="en-US" sz="2400" dirty="0">
                <a:solidFill>
                  <a:prstClr val="black"/>
                </a:solidFill>
                <a:latin typeface="Arial" panose="020B0604020202020204" pitchFamily="34" charset="0"/>
              </a:rPr>
              <a:t>Session is controlled using a “session token”. – </a:t>
            </a:r>
            <a:r>
              <a:rPr lang="en-US" altLang="en-US" sz="2400" dirty="0">
                <a:solidFill>
                  <a:schemeClr val="accent1"/>
                </a:solidFill>
                <a:latin typeface="Arial" panose="020B0604020202020204" pitchFamily="34" charset="0"/>
              </a:rPr>
              <a:t>Read your own writes within a session</a:t>
            </a:r>
          </a:p>
          <a:p>
            <a:pPr marL="742950" lvl="1" indent="-285750" defTabSz="914400">
              <a:buFont typeface="Arial" panose="020B0604020202020204" pitchFamily="34" charset="0"/>
              <a:buChar char="•"/>
              <a:defRPr/>
            </a:pPr>
            <a:r>
              <a:rPr lang="en-US" altLang="en-US" sz="2400" dirty="0">
                <a:solidFill>
                  <a:prstClr val="black"/>
                </a:solidFill>
                <a:latin typeface="Arial" panose="020B0604020202020204" pitchFamily="34" charset="0"/>
              </a:rPr>
              <a:t>Session tokens are automatically cached by the Client SDK</a:t>
            </a:r>
          </a:p>
          <a:p>
            <a:pPr marL="742950" lvl="1" indent="-285750" defTabSz="914400">
              <a:buFont typeface="Arial" panose="020B0604020202020204" pitchFamily="34" charset="0"/>
              <a:buChar char="•"/>
              <a:defRPr/>
            </a:pPr>
            <a:r>
              <a:rPr lang="en-US" altLang="en-US" sz="2400" dirty="0">
                <a:solidFill>
                  <a:prstClr val="black"/>
                </a:solidFill>
                <a:latin typeface="Arial" panose="020B0604020202020204" pitchFamily="34" charset="0"/>
              </a:rPr>
              <a:t>Can be pulled out and used to override other requests (to preserve session between multiple clients)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itle 16">
            <a:extLst>
              <a:ext uri="{FF2B5EF4-FFF2-40B4-BE49-F238E27FC236}">
                <a16:creationId xmlns:a16="http://schemas.microsoft.com/office/drawing/2014/main" id="{A5AAB710-C532-4354-908C-C6B82D5CA0FB}"/>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Session Consistency</a:t>
            </a:r>
          </a:p>
        </p:txBody>
      </p:sp>
      <p:pic>
        <p:nvPicPr>
          <p:cNvPr id="10" name="Picture 2" descr="Azure Cosmos DB offers multiple, well defined (relaxed) consistency models to choose from">
            <a:extLst>
              <a:ext uri="{FF2B5EF4-FFF2-40B4-BE49-F238E27FC236}">
                <a16:creationId xmlns:a16="http://schemas.microsoft.com/office/drawing/2014/main" id="{640D1D3A-4EFB-469B-898C-31C1D0E28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611" y="4189122"/>
            <a:ext cx="4728949" cy="14886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002973F-AFD4-420F-963D-B2C689A51F6B}"/>
              </a:ext>
            </a:extLst>
          </p:cNvPr>
          <p:cNvSpPr/>
          <p:nvPr/>
        </p:nvSpPr>
        <p:spPr>
          <a:xfrm>
            <a:off x="8785261" y="4189122"/>
            <a:ext cx="801647" cy="112246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7" name="Rectangle 3">
            <a:extLst>
              <a:ext uri="{FF2B5EF4-FFF2-40B4-BE49-F238E27FC236}">
                <a16:creationId xmlns:a16="http://schemas.microsoft.com/office/drawing/2014/main" id="{0D17D48D-3484-4F34-8C1F-0729D50DC80D}"/>
              </a:ext>
            </a:extLst>
          </p:cNvPr>
          <p:cNvSpPr>
            <a:spLocks noChangeArrowheads="1"/>
          </p:cNvSpPr>
          <p:nvPr/>
        </p:nvSpPr>
        <p:spPr bwMode="auto">
          <a:xfrm>
            <a:off x="376609" y="3429000"/>
            <a:ext cx="6394373"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string</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sessionToken</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using</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DocumentClient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client = </a:t>
            </a: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DocumentClient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Uri(</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ResourceResponse</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&lt;Document&gt; response =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client.CreateDocumentAsync</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collectionLink</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      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id = </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"an id"</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value = </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"some value"</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).Result;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mn-ea"/>
                <a:cs typeface="+mn-cs"/>
              </a:rPr>
              <a:t>sessionToken</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 </a:t>
            </a:r>
            <a:r>
              <a:rPr kumimoji="0" lang="en-US" altLang="en-US" sz="12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mn-ea"/>
                <a:cs typeface="+mn-cs"/>
              </a:rPr>
              <a:t>response.SessionToken</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using</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DocumentClient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client = </a:t>
            </a: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DocumentClient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Uri(</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a:ln>
                  <a:noFill/>
                </a:ln>
                <a:solidFill>
                  <a:srgbClr val="A31515"/>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ResourceResponse</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&lt;Document&gt; read =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client.ReadDocumentAsync</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documentLink</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a:t>
            </a:r>
            <a:r>
              <a:rPr kumimoji="0" lang="en-US" altLang="en-US" sz="1200" b="0" i="0" u="none" strike="noStrike" kern="1200" cap="none" spc="0" normalizeH="0" baseline="0" noProof="0" dirty="0">
                <a:ln>
                  <a:noFill/>
                </a:ln>
                <a:solidFill>
                  <a:srgbClr val="0000FF"/>
                </a:solidFill>
                <a:effectLst/>
                <a:highlight>
                  <a:srgbClr val="FFFF00"/>
                </a:highligh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mn-ea"/>
                <a:cs typeface="+mn-cs"/>
              </a:rPr>
              <a:t>RequestOptions</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 </a:t>
            </a:r>
            <a:r>
              <a:rPr kumimoji="0" lang="en-US" altLang="en-US" sz="12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mn-ea"/>
                <a:cs typeface="+mn-cs"/>
              </a:rPr>
              <a:t>SessionToken</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 </a:t>
            </a:r>
            <a:r>
              <a:rPr kumimoji="0" lang="en-US" altLang="en-US" sz="12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mn-ea"/>
                <a:cs typeface="+mn-cs"/>
              </a:rPr>
              <a:t>sessionToken</a:t>
            </a:r>
            <a:r>
              <a:rPr kumimoji="0" lang="en-US" altLang="en-US" sz="12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).Result;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9436221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0F269EB-38A8-42C1-8025-01FFE3D266D5}"/>
              </a:ext>
            </a:extLst>
          </p:cNvPr>
          <p:cNvSpPr>
            <a:spLocks noChangeArrowheads="1"/>
          </p:cNvSpPr>
          <p:nvPr/>
        </p:nvSpPr>
        <p:spPr bwMode="auto">
          <a:xfrm>
            <a:off x="484893" y="1664400"/>
            <a:ext cx="101309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eaLnBrk="0" fontAlgn="base" hangingPunct="0">
              <a:spcBef>
                <a:spcPct val="0"/>
              </a:spcBef>
              <a:spcAft>
                <a:spcPct val="0"/>
              </a:spcAf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Bounds set server-side via the Azure Portal  - </a:t>
            </a:r>
            <a:r>
              <a:rPr lang="en-US" sz="2400" dirty="0">
                <a:latin typeface="Arial" panose="020B0604020202020204" pitchFamily="34" charset="0"/>
                <a:cs typeface="Arial" panose="020B0604020202020204" pitchFamily="34" charset="0"/>
              </a:rPr>
              <a:t>Reads lag behind writes </a:t>
            </a:r>
            <a:r>
              <a:rPr lang="en-US" altLang="en-US" sz="2400" dirty="0">
                <a:solidFill>
                  <a:prstClr val="black"/>
                </a:solidFill>
                <a:latin typeface="Arial" panose="020B0604020202020204" pitchFamily="34" charset="0"/>
                <a:cs typeface="Arial" panose="020B0604020202020204" pitchFamily="34" charset="0"/>
              </a:rPr>
              <a:t>are </a:t>
            </a:r>
            <a:r>
              <a:rPr lang="en-US" sz="2400" dirty="0">
                <a:latin typeface="Arial" panose="020B0604020202020204" pitchFamily="34" charset="0"/>
                <a:cs typeface="Arial" panose="020B0604020202020204" pitchFamily="34" charset="0"/>
              </a:rPr>
              <a:t>by at most k prefixes or t interval</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8" name="Picture 7">
            <a:extLst>
              <a:ext uri="{FF2B5EF4-FFF2-40B4-BE49-F238E27FC236}">
                <a16:creationId xmlns:a16="http://schemas.microsoft.com/office/drawing/2014/main" id="{A01EAA15-F8F2-44B9-824D-FADC089D5FB6}"/>
              </a:ext>
            </a:extLst>
          </p:cNvPr>
          <p:cNvPicPr>
            <a:picLocks noChangeAspect="1"/>
          </p:cNvPicPr>
          <p:nvPr/>
        </p:nvPicPr>
        <p:blipFill>
          <a:blip r:embed="rId2"/>
          <a:stretch>
            <a:fillRect/>
          </a:stretch>
        </p:blipFill>
        <p:spPr>
          <a:xfrm>
            <a:off x="484893" y="2793753"/>
            <a:ext cx="6590391" cy="3523008"/>
          </a:xfrm>
          <a:prstGeom prst="rect">
            <a:avLst/>
          </a:prstGeom>
        </p:spPr>
      </p:pic>
      <p:sp>
        <p:nvSpPr>
          <p:cNvPr id="9" name="Title 16">
            <a:extLst>
              <a:ext uri="{FF2B5EF4-FFF2-40B4-BE49-F238E27FC236}">
                <a16:creationId xmlns:a16="http://schemas.microsoft.com/office/drawing/2014/main" id="{A5AAB710-C532-4354-908C-C6B82D5CA0FB}"/>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Bounded-Staleness</a:t>
            </a:r>
          </a:p>
        </p:txBody>
      </p:sp>
      <p:pic>
        <p:nvPicPr>
          <p:cNvPr id="10" name="Picture 2" descr="Azure Cosmos DB offers multiple, well defined (relaxed) consistency models to choose from">
            <a:extLst>
              <a:ext uri="{FF2B5EF4-FFF2-40B4-BE49-F238E27FC236}">
                <a16:creationId xmlns:a16="http://schemas.microsoft.com/office/drawing/2014/main" id="{640D1D3A-4EFB-469B-898C-31C1D0E28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042" y="3810955"/>
            <a:ext cx="4728949" cy="14886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002973F-AFD4-420F-963D-B2C689A51F6B}"/>
              </a:ext>
            </a:extLst>
          </p:cNvPr>
          <p:cNvSpPr/>
          <p:nvPr/>
        </p:nvSpPr>
        <p:spPr>
          <a:xfrm>
            <a:off x="8241631" y="3810955"/>
            <a:ext cx="801647" cy="112246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84782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8C1E4F59-A747-475B-A951-2AF42140F335}"/>
              </a:ext>
            </a:extLst>
          </p:cNvPr>
          <p:cNvSpPr txBox="1">
            <a:spLocks/>
          </p:cNvSpPr>
          <p:nvPr/>
        </p:nvSpPr>
        <p:spPr>
          <a:xfrm>
            <a:off x="0" y="123825"/>
            <a:ext cx="10287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Relaxing Consistency</a:t>
            </a:r>
          </a:p>
        </p:txBody>
      </p:sp>
      <p:pic>
        <p:nvPicPr>
          <p:cNvPr id="3" name="Picture 2" descr="Azure Cosmos DB offers multiple, well defined (relaxed) consistency models to choose from">
            <a:extLst>
              <a:ext uri="{FF2B5EF4-FFF2-40B4-BE49-F238E27FC236}">
                <a16:creationId xmlns:a16="http://schemas.microsoft.com/office/drawing/2014/main" id="{BAACEE60-6FB6-4ABD-8128-308F1ED3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818" y="4223590"/>
            <a:ext cx="6217393" cy="19571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5D14371-B8EC-4547-B62D-7B6ED027EDDA}"/>
              </a:ext>
            </a:extLst>
          </p:cNvPr>
          <p:cNvSpPr/>
          <p:nvPr/>
        </p:nvSpPr>
        <p:spPr>
          <a:xfrm>
            <a:off x="8476189" y="4223590"/>
            <a:ext cx="966649" cy="149296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5" name="TextBox 4">
            <a:extLst>
              <a:ext uri="{FF2B5EF4-FFF2-40B4-BE49-F238E27FC236}">
                <a16:creationId xmlns:a16="http://schemas.microsoft.com/office/drawing/2014/main" id="{D65B8D81-354A-46BA-813D-3B91EBD0BA1D}"/>
              </a:ext>
            </a:extLst>
          </p:cNvPr>
          <p:cNvSpPr txBox="1"/>
          <p:nvPr/>
        </p:nvSpPr>
        <p:spPr>
          <a:xfrm>
            <a:off x="345708" y="2273036"/>
            <a:ext cx="57502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Consistency can be relaxed on a per-request basis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2">
            <a:extLst>
              <a:ext uri="{FF2B5EF4-FFF2-40B4-BE49-F238E27FC236}">
                <a16:creationId xmlns:a16="http://schemas.microsoft.com/office/drawing/2014/main" id="{55DE41E1-8921-42FC-9188-03187C72EC8E}"/>
              </a:ext>
            </a:extLst>
          </p:cNvPr>
          <p:cNvSpPr>
            <a:spLocks noChangeArrowheads="1"/>
          </p:cNvSpPr>
          <p:nvPr/>
        </p:nvSpPr>
        <p:spPr bwMode="auto">
          <a:xfrm>
            <a:off x="993164" y="2971314"/>
            <a:ext cx="63487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client.ReadDocumentAsync</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documentLink</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RequestOptions</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ConsistencyLevel</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 </a:t>
            </a:r>
            <a:r>
              <a:rPr kumimoji="0" lang="en-US" altLang="en-US"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ConsistencyLevel.Eventual</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b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937378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B10ECA-6485-4938-AE4F-490F0BBEFF04}"/>
              </a:ext>
            </a:extLst>
          </p:cNvPr>
          <p:cNvSpPr>
            <a:spLocks noGrp="1"/>
          </p:cNvSpPr>
          <p:nvPr>
            <p:ph type="title"/>
          </p:nvPr>
        </p:nvSpPr>
        <p:spPr/>
        <p:txBody>
          <a:bodyPr/>
          <a:lstStyle/>
          <a:p>
            <a:r>
              <a:rPr lang="en-US"/>
              <a:t>Music notes visualization</a:t>
            </a:r>
          </a:p>
        </p:txBody>
      </p:sp>
    </p:spTree>
    <p:extLst>
      <p:ext uri="{BB962C8B-B14F-4D97-AF65-F5344CB8AC3E}">
        <p14:creationId xmlns:p14="http://schemas.microsoft.com/office/powerpoint/2010/main" val="3369151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4DA-6665-4D14-9FAF-F1DBEF15917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How to use it</a:t>
            </a:r>
          </a:p>
        </p:txBody>
      </p:sp>
      <p:sp>
        <p:nvSpPr>
          <p:cNvPr id="3" name="Text Placeholder 2">
            <a:extLst>
              <a:ext uri="{FF2B5EF4-FFF2-40B4-BE49-F238E27FC236}">
                <a16:creationId xmlns:a16="http://schemas.microsoft.com/office/drawing/2014/main" id="{EACD16F3-3925-473F-915E-0C14FA4CEA4E}"/>
              </a:ext>
            </a:extLst>
          </p:cNvPr>
          <p:cNvSpPr>
            <a:spLocks noGrp="1"/>
          </p:cNvSpPr>
          <p:nvPr>
            <p:ph type="body" sz="quarter" idx="10"/>
          </p:nvPr>
        </p:nvSpPr>
        <p:spPr>
          <a:xfrm>
            <a:off x="269241" y="1925686"/>
            <a:ext cx="11655839" cy="1106970"/>
          </a:xfrm>
        </p:spPr>
        <p:txBody>
          <a:bodyPr/>
          <a:lstStyle/>
          <a:p>
            <a:pPr marL="571500" indent="-571500">
              <a:buFont typeface="Arial" panose="020B0604020202020204" pitchFamily="34" charset="0"/>
              <a:buChar char="•"/>
            </a:pPr>
            <a:r>
              <a:rPr lang="en-US" sz="2800" b="0" dirty="0"/>
              <a:t>Enable multi-master upon account creation</a:t>
            </a:r>
          </a:p>
          <a:p>
            <a:pPr marL="571500" indent="-571500">
              <a:buFont typeface="Arial" panose="020B0604020202020204" pitchFamily="34" charset="0"/>
              <a:buChar char="•"/>
            </a:pPr>
            <a:endParaRPr lang="en-US" sz="3600" dirty="0">
              <a:latin typeface="+mj-lt"/>
            </a:endParaRPr>
          </a:p>
        </p:txBody>
      </p:sp>
      <p:pic>
        <p:nvPicPr>
          <p:cNvPr id="4" name="Picture 3">
            <a:extLst>
              <a:ext uri="{FF2B5EF4-FFF2-40B4-BE49-F238E27FC236}">
                <a16:creationId xmlns:a16="http://schemas.microsoft.com/office/drawing/2014/main" id="{9FAAC705-D8E2-471C-B813-2A53B28F7657}"/>
              </a:ext>
            </a:extLst>
          </p:cNvPr>
          <p:cNvPicPr>
            <a:picLocks noChangeAspect="1"/>
          </p:cNvPicPr>
          <p:nvPr/>
        </p:nvPicPr>
        <p:blipFill rotWithShape="1">
          <a:blip r:embed="rId2"/>
          <a:srcRect r="45565"/>
          <a:stretch/>
        </p:blipFill>
        <p:spPr>
          <a:xfrm>
            <a:off x="1111070" y="2970894"/>
            <a:ext cx="4984930" cy="3141068"/>
          </a:xfrm>
          <a:prstGeom prst="rect">
            <a:avLst/>
          </a:prstGeom>
        </p:spPr>
      </p:pic>
    </p:spTree>
    <p:extLst>
      <p:ext uri="{BB962C8B-B14F-4D97-AF65-F5344CB8AC3E}">
        <p14:creationId xmlns:p14="http://schemas.microsoft.com/office/powerpoint/2010/main" val="34731407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4DA-6665-4D14-9FAF-F1DBEF15917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How to use it</a:t>
            </a:r>
          </a:p>
        </p:txBody>
      </p:sp>
      <p:sp>
        <p:nvSpPr>
          <p:cNvPr id="3" name="Text Placeholder 2">
            <a:extLst>
              <a:ext uri="{FF2B5EF4-FFF2-40B4-BE49-F238E27FC236}">
                <a16:creationId xmlns:a16="http://schemas.microsoft.com/office/drawing/2014/main" id="{EACD16F3-3925-473F-915E-0C14FA4CEA4E}"/>
              </a:ext>
            </a:extLst>
          </p:cNvPr>
          <p:cNvSpPr>
            <a:spLocks noGrp="1"/>
          </p:cNvSpPr>
          <p:nvPr>
            <p:ph type="body" sz="quarter" idx="10"/>
          </p:nvPr>
        </p:nvSpPr>
        <p:spPr>
          <a:xfrm>
            <a:off x="268081" y="1533923"/>
            <a:ext cx="11655839" cy="1106970"/>
          </a:xfrm>
        </p:spPr>
        <p:txBody>
          <a:bodyPr/>
          <a:lstStyle/>
          <a:p>
            <a:pPr marL="571500" indent="-571500">
              <a:buFont typeface="Arial" panose="020B0604020202020204" pitchFamily="34" charset="0"/>
              <a:buChar char="•"/>
            </a:pPr>
            <a:r>
              <a:rPr lang="en-US" sz="2800" b="0" dirty="0"/>
              <a:t>Add desired regions via Portal</a:t>
            </a:r>
          </a:p>
          <a:p>
            <a:pPr marL="571500" indent="-571500">
              <a:buFont typeface="Arial" panose="020B0604020202020204" pitchFamily="34" charset="0"/>
              <a:buChar char="•"/>
            </a:pPr>
            <a:endParaRPr lang="en-US" sz="3600" dirty="0">
              <a:latin typeface="+mj-lt"/>
            </a:endParaRPr>
          </a:p>
        </p:txBody>
      </p:sp>
      <p:pic>
        <p:nvPicPr>
          <p:cNvPr id="5" name="Picture 4">
            <a:extLst>
              <a:ext uri="{FF2B5EF4-FFF2-40B4-BE49-F238E27FC236}">
                <a16:creationId xmlns:a16="http://schemas.microsoft.com/office/drawing/2014/main" id="{2CD09D82-C959-4A46-9E4B-A7F4FE86CBF9}"/>
              </a:ext>
            </a:extLst>
          </p:cNvPr>
          <p:cNvPicPr>
            <a:picLocks noChangeAspect="1"/>
          </p:cNvPicPr>
          <p:nvPr/>
        </p:nvPicPr>
        <p:blipFill>
          <a:blip r:embed="rId2"/>
          <a:stretch>
            <a:fillRect/>
          </a:stretch>
        </p:blipFill>
        <p:spPr>
          <a:xfrm>
            <a:off x="1179095" y="2093073"/>
            <a:ext cx="5265248" cy="4570311"/>
          </a:xfrm>
          <a:prstGeom prst="rect">
            <a:avLst/>
          </a:prstGeom>
        </p:spPr>
      </p:pic>
    </p:spTree>
    <p:extLst>
      <p:ext uri="{BB962C8B-B14F-4D97-AF65-F5344CB8AC3E}">
        <p14:creationId xmlns:p14="http://schemas.microsoft.com/office/powerpoint/2010/main" val="10255453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4DA-6665-4D14-9FAF-F1DBEF15917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How to use it</a:t>
            </a:r>
          </a:p>
        </p:txBody>
      </p:sp>
      <p:sp>
        <p:nvSpPr>
          <p:cNvPr id="3" name="Text Placeholder 2">
            <a:extLst>
              <a:ext uri="{FF2B5EF4-FFF2-40B4-BE49-F238E27FC236}">
                <a16:creationId xmlns:a16="http://schemas.microsoft.com/office/drawing/2014/main" id="{EACD16F3-3925-473F-915E-0C14FA4CEA4E}"/>
              </a:ext>
            </a:extLst>
          </p:cNvPr>
          <p:cNvSpPr>
            <a:spLocks noGrp="1"/>
          </p:cNvSpPr>
          <p:nvPr>
            <p:ph type="body" sz="quarter" idx="10"/>
          </p:nvPr>
        </p:nvSpPr>
        <p:spPr>
          <a:xfrm>
            <a:off x="269241" y="1477462"/>
            <a:ext cx="11655839" cy="480131"/>
          </a:xfrm>
        </p:spPr>
        <p:txBody>
          <a:bodyPr/>
          <a:lstStyle/>
          <a:p>
            <a:pPr marL="571500" indent="-571500">
              <a:buFont typeface="Arial" panose="020B0604020202020204" pitchFamily="34" charset="0"/>
              <a:buChar char="•"/>
            </a:pPr>
            <a:r>
              <a:rPr lang="en-US" sz="2800" b="0" dirty="0"/>
              <a:t>Add preferred regions in SDK</a:t>
            </a:r>
          </a:p>
        </p:txBody>
      </p:sp>
      <p:pic>
        <p:nvPicPr>
          <p:cNvPr id="5" name="Picture 4">
            <a:extLst>
              <a:ext uri="{FF2B5EF4-FFF2-40B4-BE49-F238E27FC236}">
                <a16:creationId xmlns:a16="http://schemas.microsoft.com/office/drawing/2014/main" id="{719F7CC5-7145-4F60-BE33-5C1375D93A64}"/>
              </a:ext>
            </a:extLst>
          </p:cNvPr>
          <p:cNvPicPr>
            <a:picLocks noChangeAspect="1"/>
          </p:cNvPicPr>
          <p:nvPr/>
        </p:nvPicPr>
        <p:blipFill>
          <a:blip r:embed="rId2"/>
          <a:stretch>
            <a:fillRect/>
          </a:stretch>
        </p:blipFill>
        <p:spPr>
          <a:xfrm>
            <a:off x="745893" y="1991446"/>
            <a:ext cx="8107822" cy="4614728"/>
          </a:xfrm>
          <a:prstGeom prst="rect">
            <a:avLst/>
          </a:prstGeom>
        </p:spPr>
      </p:pic>
    </p:spTree>
    <p:extLst>
      <p:ext uri="{BB962C8B-B14F-4D97-AF65-F5344CB8AC3E}">
        <p14:creationId xmlns:p14="http://schemas.microsoft.com/office/powerpoint/2010/main" val="18113053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B7C9-3340-411D-A3A9-2DA16CDE323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What happens if region goes down?</a:t>
            </a:r>
          </a:p>
        </p:txBody>
      </p:sp>
      <p:graphicFrame>
        <p:nvGraphicFramePr>
          <p:cNvPr id="4" name="Table 3">
            <a:extLst>
              <a:ext uri="{FF2B5EF4-FFF2-40B4-BE49-F238E27FC236}">
                <a16:creationId xmlns:a16="http://schemas.microsoft.com/office/drawing/2014/main" id="{07AD9B7A-89C7-4A60-B8A8-90F7ABBAFF87}"/>
              </a:ext>
            </a:extLst>
          </p:cNvPr>
          <p:cNvGraphicFramePr>
            <a:graphicFrameLocks noGrp="1"/>
          </p:cNvGraphicFramePr>
          <p:nvPr>
            <p:extLst>
              <p:ext uri="{D42A27DB-BD31-4B8C-83A1-F6EECF244321}">
                <p14:modId xmlns:p14="http://schemas.microsoft.com/office/powerpoint/2010/main" val="1348691323"/>
              </p:ext>
            </p:extLst>
          </p:nvPr>
        </p:nvGraphicFramePr>
        <p:xfrm>
          <a:off x="580571" y="1660071"/>
          <a:ext cx="10958286" cy="4757133"/>
        </p:xfrm>
        <a:graphic>
          <a:graphicData uri="http://schemas.openxmlformats.org/drawingml/2006/table">
            <a:tbl>
              <a:tblPr firstRow="1" bandRow="1">
                <a:tableStyleId>{5C22544A-7EE6-4342-B048-85BDC9FD1C3A}</a:tableStyleId>
              </a:tblPr>
              <a:tblGrid>
                <a:gridCol w="3652762">
                  <a:extLst>
                    <a:ext uri="{9D8B030D-6E8A-4147-A177-3AD203B41FA5}">
                      <a16:colId xmlns:a16="http://schemas.microsoft.com/office/drawing/2014/main" val="1568949128"/>
                    </a:ext>
                  </a:extLst>
                </a:gridCol>
                <a:gridCol w="3652762">
                  <a:extLst>
                    <a:ext uri="{9D8B030D-6E8A-4147-A177-3AD203B41FA5}">
                      <a16:colId xmlns:a16="http://schemas.microsoft.com/office/drawing/2014/main" val="42518321"/>
                    </a:ext>
                  </a:extLst>
                </a:gridCol>
                <a:gridCol w="3652762">
                  <a:extLst>
                    <a:ext uri="{9D8B030D-6E8A-4147-A177-3AD203B41FA5}">
                      <a16:colId xmlns:a16="http://schemas.microsoft.com/office/drawing/2014/main" val="4019442188"/>
                    </a:ext>
                  </a:extLst>
                </a:gridCol>
              </a:tblGrid>
              <a:tr h="519171">
                <a:tc>
                  <a:txBody>
                    <a:bodyPr/>
                    <a:lstStyle/>
                    <a:p>
                      <a:r>
                        <a:rPr lang="en-US" sz="2400"/>
                        <a:t>Account type</a:t>
                      </a:r>
                    </a:p>
                  </a:txBody>
                  <a:tcPr/>
                </a:tc>
                <a:tc>
                  <a:txBody>
                    <a:bodyPr/>
                    <a:lstStyle/>
                    <a:p>
                      <a:r>
                        <a:rPr lang="en-US" sz="2400"/>
                        <a:t>Region goes down</a:t>
                      </a:r>
                    </a:p>
                  </a:txBody>
                  <a:tcPr/>
                </a:tc>
                <a:tc>
                  <a:txBody>
                    <a:bodyPr/>
                    <a:lstStyle/>
                    <a:p>
                      <a:r>
                        <a:rPr lang="en-US" sz="2400"/>
                        <a:t>What happens?</a:t>
                      </a:r>
                    </a:p>
                  </a:txBody>
                  <a:tcPr/>
                </a:tc>
                <a:extLst>
                  <a:ext uri="{0D108BD9-81ED-4DB2-BD59-A6C34878D82A}">
                    <a16:rowId xmlns:a16="http://schemas.microsoft.com/office/drawing/2014/main" val="1186522697"/>
                  </a:ext>
                </a:extLst>
              </a:tr>
              <a:tr h="2010900">
                <a:tc>
                  <a:txBody>
                    <a:bodyPr/>
                    <a:lstStyle/>
                    <a:p>
                      <a:r>
                        <a:rPr lang="en-US" sz="2400"/>
                        <a:t>Single-master</a:t>
                      </a:r>
                    </a:p>
                  </a:txBody>
                  <a:tcPr/>
                </a:tc>
                <a:tc>
                  <a:txBody>
                    <a:bodyPr/>
                    <a:lstStyle/>
                    <a:p>
                      <a:r>
                        <a:rPr lang="en-US" sz="2400"/>
                        <a:t>Write</a:t>
                      </a:r>
                    </a:p>
                  </a:txBody>
                  <a:tcPr/>
                </a:tc>
                <a:tc>
                  <a:txBody>
                    <a:bodyPr/>
                    <a:lstStyle/>
                    <a:p>
                      <a:r>
                        <a:rPr lang="en-US" sz="2400"/>
                        <a:t>Customer needs to enable automatic failover</a:t>
                      </a:r>
                    </a:p>
                    <a:p>
                      <a:endParaRPr lang="en-US" sz="2400"/>
                    </a:p>
                    <a:p>
                      <a:r>
                        <a:rPr lang="en-US" sz="2400"/>
                        <a:t>Read region will be promoted to write region </a:t>
                      </a:r>
                    </a:p>
                  </a:txBody>
                  <a:tcPr/>
                </a:tc>
                <a:extLst>
                  <a:ext uri="{0D108BD9-81ED-4DB2-BD59-A6C34878D82A}">
                    <a16:rowId xmlns:a16="http://schemas.microsoft.com/office/drawing/2014/main" val="925854141"/>
                  </a:ext>
                </a:extLst>
              </a:tr>
              <a:tr h="519171">
                <a:tc>
                  <a:txBody>
                    <a:bodyPr/>
                    <a:lstStyle/>
                    <a:p>
                      <a:endParaRPr lang="en-US" sz="2400"/>
                    </a:p>
                  </a:txBody>
                  <a:tcPr/>
                </a:tc>
                <a:tc>
                  <a:txBody>
                    <a:bodyPr/>
                    <a:lstStyle/>
                    <a:p>
                      <a:r>
                        <a:rPr lang="en-US" sz="2400"/>
                        <a:t>Read</a:t>
                      </a:r>
                    </a:p>
                  </a:txBody>
                  <a:tcPr/>
                </a:tc>
                <a:tc>
                  <a:txBody>
                    <a:bodyPr/>
                    <a:lstStyle/>
                    <a:p>
                      <a:r>
                        <a:rPr lang="en-US" sz="2400"/>
                        <a:t>SDK routes to next preferred region, or write region if none set</a:t>
                      </a:r>
                    </a:p>
                  </a:txBody>
                  <a:tcPr/>
                </a:tc>
                <a:extLst>
                  <a:ext uri="{0D108BD9-81ED-4DB2-BD59-A6C34878D82A}">
                    <a16:rowId xmlns:a16="http://schemas.microsoft.com/office/drawing/2014/main" val="2643505570"/>
                  </a:ext>
                </a:extLst>
              </a:tr>
              <a:tr h="519171">
                <a:tc>
                  <a:txBody>
                    <a:bodyPr/>
                    <a:lstStyle/>
                    <a:p>
                      <a:r>
                        <a:rPr lang="en-US" sz="2400"/>
                        <a:t>Multi-master</a:t>
                      </a:r>
                    </a:p>
                  </a:txBody>
                  <a:tcPr/>
                </a:tc>
                <a:tc>
                  <a:txBody>
                    <a:bodyPr/>
                    <a:lstStyle/>
                    <a:p>
                      <a:r>
                        <a:rPr lang="en-US" sz="2400"/>
                        <a:t>Write</a:t>
                      </a:r>
                    </a:p>
                  </a:txBody>
                  <a:tcPr/>
                </a:tc>
                <a:tc rowSpan="2">
                  <a:txBody>
                    <a:bodyPr/>
                    <a:lstStyle/>
                    <a:p>
                      <a:r>
                        <a:rPr lang="en-US" sz="2400"/>
                        <a:t>SDK routes to next preferred region</a:t>
                      </a:r>
                    </a:p>
                  </a:txBody>
                  <a:tcPr/>
                </a:tc>
                <a:extLst>
                  <a:ext uri="{0D108BD9-81ED-4DB2-BD59-A6C34878D82A}">
                    <a16:rowId xmlns:a16="http://schemas.microsoft.com/office/drawing/2014/main" val="4219998778"/>
                  </a:ext>
                </a:extLst>
              </a:tr>
              <a:tr h="519171">
                <a:tc>
                  <a:txBody>
                    <a:bodyPr/>
                    <a:lstStyle/>
                    <a:p>
                      <a:endParaRPr lang="en-US" sz="2400"/>
                    </a:p>
                  </a:txBody>
                  <a:tcPr/>
                </a:tc>
                <a:tc>
                  <a:txBody>
                    <a:bodyPr/>
                    <a:lstStyle/>
                    <a:p>
                      <a:r>
                        <a:rPr lang="en-US" sz="2400"/>
                        <a:t>Read</a:t>
                      </a:r>
                    </a:p>
                  </a:txBody>
                  <a:tcPr/>
                </a:tc>
                <a:tc vMerge="1">
                  <a:txBody>
                    <a:bodyPr/>
                    <a:lstStyle/>
                    <a:p>
                      <a:endParaRPr lang="en-US" sz="2400"/>
                    </a:p>
                  </a:txBody>
                  <a:tcPr/>
                </a:tc>
                <a:extLst>
                  <a:ext uri="{0D108BD9-81ED-4DB2-BD59-A6C34878D82A}">
                    <a16:rowId xmlns:a16="http://schemas.microsoft.com/office/drawing/2014/main" val="1286063526"/>
                  </a:ext>
                </a:extLst>
              </a:tr>
            </a:tbl>
          </a:graphicData>
        </a:graphic>
      </p:graphicFrame>
    </p:spTree>
    <p:extLst>
      <p:ext uri="{BB962C8B-B14F-4D97-AF65-F5344CB8AC3E}">
        <p14:creationId xmlns:p14="http://schemas.microsoft.com/office/powerpoint/2010/main" val="29029745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222D-6523-444D-8E2D-8A9922FE1E6E}"/>
              </a:ext>
            </a:extLst>
          </p:cNvPr>
          <p:cNvSpPr>
            <a:spLocks noGrp="1"/>
          </p:cNvSpPr>
          <p:nvPr>
            <p:ph type="title"/>
          </p:nvPr>
        </p:nvSpPr>
        <p:spPr>
          <a:xfrm>
            <a:off x="269240" y="289511"/>
            <a:ext cx="11655840" cy="1107996"/>
          </a:xfrm>
        </p:spPr>
        <p:txBody>
          <a:bodyPr>
            <a:normAutofit/>
          </a:bodyPr>
          <a:lstStyle/>
          <a:p>
            <a:r>
              <a:rPr lang="en-US" sz="4000" dirty="0">
                <a:latin typeface="Arial" panose="020B0604020202020204" pitchFamily="34" charset="0"/>
                <a:cs typeface="Arial" panose="020B0604020202020204" pitchFamily="34" charset="0"/>
              </a:rPr>
              <a:t>Consistency</a:t>
            </a:r>
          </a:p>
        </p:txBody>
      </p:sp>
      <p:sp>
        <p:nvSpPr>
          <p:cNvPr id="3" name="Text Placeholder 2">
            <a:extLst>
              <a:ext uri="{FF2B5EF4-FFF2-40B4-BE49-F238E27FC236}">
                <a16:creationId xmlns:a16="http://schemas.microsoft.com/office/drawing/2014/main" id="{509DEC7C-467E-4CB3-8156-E9917A6B4207}"/>
              </a:ext>
            </a:extLst>
          </p:cNvPr>
          <p:cNvSpPr>
            <a:spLocks noGrp="1"/>
          </p:cNvSpPr>
          <p:nvPr>
            <p:ph type="body" sz="quarter" idx="10"/>
          </p:nvPr>
        </p:nvSpPr>
        <p:spPr>
          <a:xfrm>
            <a:off x="268080" y="1650170"/>
            <a:ext cx="11655839" cy="3970318"/>
          </a:xfrm>
        </p:spPr>
        <p:txBody>
          <a:bodyPr/>
          <a:lstStyle/>
          <a:p>
            <a:pPr defTabSz="914377">
              <a:spcBef>
                <a:spcPts val="0"/>
              </a:spcBef>
              <a:buSzTx/>
              <a:defRPr/>
            </a:pPr>
            <a:r>
              <a:rPr lang="en-US" sz="2800" b="0" dirty="0">
                <a:solidFill>
                  <a:prstClr val="black"/>
                </a:solidFill>
                <a:latin typeface="Arial" panose="020B0604020202020204" pitchFamily="34" charset="0"/>
                <a:cs typeface="Arial" panose="020B0604020202020204" pitchFamily="34" charset="0"/>
              </a:rPr>
              <a:t>In a distributed system, where data is being replicated across regions, what version of data do readers see?</a:t>
            </a:r>
          </a:p>
          <a:p>
            <a:pPr defTabSz="914377">
              <a:spcBef>
                <a:spcPts val="0"/>
              </a:spcBef>
              <a:buSzTx/>
              <a:defRPr/>
            </a:pPr>
            <a:endParaRPr lang="en-US" sz="2800" b="0" dirty="0">
              <a:solidFill>
                <a:prstClr val="black"/>
              </a:solidFill>
              <a:latin typeface="Arial" panose="020B0604020202020204" pitchFamily="34" charset="0"/>
              <a:cs typeface="Arial" panose="020B0604020202020204" pitchFamily="34" charset="0"/>
            </a:endParaRPr>
          </a:p>
          <a:p>
            <a:pPr defTabSz="914377">
              <a:spcBef>
                <a:spcPts val="0"/>
              </a:spcBef>
              <a:buSzTx/>
              <a:defRPr/>
            </a:pPr>
            <a:r>
              <a:rPr lang="en-US" sz="2800" b="0" dirty="0">
                <a:solidFill>
                  <a:prstClr val="black"/>
                </a:solidFill>
                <a:latin typeface="Arial" panose="020B0604020202020204" pitchFamily="34" charset="0"/>
                <a:cs typeface="Arial" panose="020B0604020202020204" pitchFamily="34" charset="0"/>
              </a:rPr>
              <a:t>Latest version?</a:t>
            </a:r>
          </a:p>
          <a:p>
            <a:pPr defTabSz="914377">
              <a:spcBef>
                <a:spcPts val="0"/>
              </a:spcBef>
              <a:buSzTx/>
              <a:defRPr/>
            </a:pPr>
            <a:endParaRPr lang="en-US" sz="2800" b="0" dirty="0">
              <a:solidFill>
                <a:prstClr val="black"/>
              </a:solidFill>
              <a:latin typeface="Arial" panose="020B0604020202020204" pitchFamily="34" charset="0"/>
              <a:cs typeface="Arial" panose="020B0604020202020204" pitchFamily="34" charset="0"/>
            </a:endParaRPr>
          </a:p>
          <a:p>
            <a:pPr defTabSz="914377">
              <a:spcBef>
                <a:spcPts val="0"/>
              </a:spcBef>
              <a:buSzTx/>
              <a:defRPr/>
            </a:pPr>
            <a:r>
              <a:rPr lang="en-US" sz="2800" b="0" dirty="0">
                <a:solidFill>
                  <a:prstClr val="black"/>
                </a:solidFill>
                <a:latin typeface="Arial" panose="020B0604020202020204" pitchFamily="34" charset="0"/>
                <a:cs typeface="Arial" panose="020B0604020202020204" pitchFamily="34" charset="0"/>
              </a:rPr>
              <a:t>Old version?</a:t>
            </a:r>
          </a:p>
          <a:p>
            <a:pPr defTabSz="914377">
              <a:spcBef>
                <a:spcPts val="0"/>
              </a:spcBef>
              <a:buSzTx/>
              <a:defRPr/>
            </a:pPr>
            <a:endParaRPr lang="en-US" sz="2800" b="0" dirty="0">
              <a:solidFill>
                <a:prstClr val="black"/>
              </a:solidFill>
              <a:latin typeface="Arial" panose="020B0604020202020204" pitchFamily="34" charset="0"/>
              <a:cs typeface="Arial" panose="020B0604020202020204" pitchFamily="34" charset="0"/>
            </a:endParaRPr>
          </a:p>
          <a:p>
            <a:pPr defTabSz="914377">
              <a:spcBef>
                <a:spcPts val="0"/>
              </a:spcBef>
              <a:buSzTx/>
              <a:defRPr/>
            </a:pPr>
            <a:r>
              <a:rPr lang="en-US" sz="2800" b="0" dirty="0">
                <a:solidFill>
                  <a:prstClr val="black"/>
                </a:solidFill>
                <a:latin typeface="Arial" panose="020B0604020202020204" pitchFamily="34" charset="0"/>
                <a:cs typeface="Arial" panose="020B0604020202020204" pitchFamily="34" charset="0"/>
              </a:rPr>
              <a:t>Answer: Depends on consistency level</a:t>
            </a:r>
            <a:endParaRPr lang="en-US" sz="2800" b="0" dirty="0">
              <a:latin typeface="Arial" panose="020B0604020202020204" pitchFamily="34" charset="0"/>
              <a:cs typeface="Arial" panose="020B0604020202020204" pitchFamily="34" charset="0"/>
            </a:endParaRPr>
          </a:p>
          <a:p>
            <a:pPr marL="514338" indent="-514338" defTabSz="914377">
              <a:spcBef>
                <a:spcPts val="0"/>
              </a:spcBef>
              <a:buSzTx/>
              <a:buAutoNum type="arabicParenR"/>
              <a:defRPr/>
            </a:pPr>
            <a:endParaRPr lang="en-US" sz="2800" b="0" dirty="0">
              <a:solidFill>
                <a:prstClr val="black"/>
              </a:solidFill>
              <a:latin typeface="Arial" panose="020B0604020202020204" pitchFamily="34" charset="0"/>
              <a:cs typeface="Arial" panose="020B0604020202020204" pitchFamily="34" charset="0"/>
            </a:endParaRPr>
          </a:p>
          <a:p>
            <a:pPr marL="514338" indent="-514338" defTabSz="914377">
              <a:spcBef>
                <a:spcPts val="0"/>
              </a:spcBef>
              <a:buSzTx/>
              <a:buAutoNum type="arabicParenR"/>
              <a:defRPr/>
            </a:pPr>
            <a:endParaRPr lang="en-US" sz="2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650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555" y="2228929"/>
            <a:ext cx="10625304" cy="633625"/>
          </a:xfrm>
          <a:prstGeom prst="rect">
            <a:avLst/>
          </a:prstGeom>
          <a:noFill/>
        </p:spPr>
        <p:txBody>
          <a:bodyPr wrap="square" rtlCol="0">
            <a:spAutoFit/>
          </a:bodyPr>
          <a:lstStyle/>
          <a:p>
            <a:pPr algn="ctr" defTabSz="914225">
              <a:defRPr/>
            </a:pPr>
            <a:r>
              <a:rPr lang="en-US" sz="3529" dirty="0">
                <a:solidFill>
                  <a:srgbClr val="00B0F0"/>
                </a:solidFill>
                <a:latin typeface="Arial" panose="020B0604020202020204" pitchFamily="34" charset="0"/>
                <a:cs typeface="Arial" panose="020B0604020202020204" pitchFamily="34" charset="0"/>
              </a:rPr>
              <a:t>A</a:t>
            </a:r>
            <a:r>
              <a:rPr lang="en-US" sz="3529" b="1" u="sng" dirty="0">
                <a:solidFill>
                  <a:srgbClr val="00B0F0"/>
                </a:solidFill>
                <a:latin typeface="Arial" panose="020B0604020202020204" pitchFamily="34" charset="0"/>
                <a:cs typeface="Arial" panose="020B0604020202020204" pitchFamily="34" charset="0"/>
              </a:rPr>
              <a:t>C</a:t>
            </a:r>
            <a:r>
              <a:rPr lang="en-US" sz="3529" dirty="0">
                <a:solidFill>
                  <a:srgbClr val="00B0F0"/>
                </a:solidFill>
                <a:latin typeface="Arial" panose="020B0604020202020204" pitchFamily="34" charset="0"/>
                <a:cs typeface="Arial" panose="020B0604020202020204" pitchFamily="34" charset="0"/>
              </a:rPr>
              <a:t>ID != </a:t>
            </a:r>
            <a:r>
              <a:rPr lang="en-US" sz="3529" b="1" u="sng" dirty="0">
                <a:solidFill>
                  <a:srgbClr val="00B0F0"/>
                </a:solidFill>
                <a:latin typeface="Arial" panose="020B0604020202020204" pitchFamily="34" charset="0"/>
                <a:cs typeface="Arial" panose="020B0604020202020204" pitchFamily="34" charset="0"/>
              </a:rPr>
              <a:t>C</a:t>
            </a:r>
            <a:r>
              <a:rPr lang="en-US" sz="3529" dirty="0">
                <a:solidFill>
                  <a:srgbClr val="00B0F0"/>
                </a:solidFill>
                <a:latin typeface="Arial" panose="020B0604020202020204" pitchFamily="34" charset="0"/>
                <a:cs typeface="Arial" panose="020B0604020202020204" pitchFamily="34" charset="0"/>
              </a:rPr>
              <a:t>AP</a:t>
            </a:r>
            <a:endParaRPr lang="en-US" sz="3529" u="sng"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1113439" y="3570185"/>
            <a:ext cx="10625304" cy="362072"/>
          </a:xfrm>
          <a:prstGeom prst="rect">
            <a:avLst/>
          </a:prstGeom>
          <a:noFill/>
        </p:spPr>
        <p:txBody>
          <a:bodyPr wrap="square" rtlCol="0">
            <a:spAutoFit/>
          </a:bodyPr>
          <a:lstStyle/>
          <a:p>
            <a:pPr algn="ctr" defTabSz="914225">
              <a:defRPr/>
            </a:pPr>
            <a:r>
              <a:rPr lang="en-US" sz="1765" dirty="0">
                <a:solidFill>
                  <a:srgbClr val="505050"/>
                </a:solidFill>
                <a:latin typeface="Arial" panose="020B0604020202020204" pitchFamily="34" charset="0"/>
              </a:rPr>
              <a:t>Consistency </a:t>
            </a:r>
            <a:r>
              <a:rPr lang="en-US" sz="1765" dirty="0" err="1">
                <a:solidFill>
                  <a:srgbClr val="505050"/>
                </a:solidFill>
                <a:latin typeface="Arial" panose="020B0604020202020204" pitchFamily="34" charset="0"/>
              </a:rPr>
              <a:t>w.r.t.</a:t>
            </a:r>
            <a:r>
              <a:rPr lang="en-US" sz="1765" dirty="0">
                <a:solidFill>
                  <a:srgbClr val="505050"/>
                </a:solidFill>
                <a:latin typeface="Arial" panose="020B0604020202020204" pitchFamily="34" charset="0"/>
              </a:rPr>
              <a:t> Transactions is </a:t>
            </a:r>
            <a:r>
              <a:rPr lang="en-US" sz="1765" b="1" u="sng" dirty="0">
                <a:solidFill>
                  <a:srgbClr val="505050"/>
                </a:solidFill>
                <a:latin typeface="Arial" panose="020B0604020202020204" pitchFamily="34" charset="0"/>
              </a:rPr>
              <a:t>NOT</a:t>
            </a:r>
            <a:r>
              <a:rPr lang="en-US" sz="1765" dirty="0">
                <a:solidFill>
                  <a:srgbClr val="505050"/>
                </a:solidFill>
                <a:latin typeface="Arial" panose="020B0604020202020204" pitchFamily="34" charset="0"/>
              </a:rPr>
              <a:t> the same thing as Consistency </a:t>
            </a:r>
            <a:r>
              <a:rPr lang="en-US" sz="1765" dirty="0" err="1">
                <a:solidFill>
                  <a:srgbClr val="505050"/>
                </a:solidFill>
                <a:latin typeface="Arial" panose="020B0604020202020204" pitchFamily="34" charset="0"/>
              </a:rPr>
              <a:t>w.r.t.</a:t>
            </a:r>
            <a:r>
              <a:rPr lang="en-US" sz="1765" dirty="0">
                <a:solidFill>
                  <a:srgbClr val="505050"/>
                </a:solidFill>
                <a:latin typeface="Arial" panose="020B0604020202020204" pitchFamily="34" charset="0"/>
              </a:rPr>
              <a:t> Replication.</a:t>
            </a:r>
            <a:endParaRPr lang="en-US" sz="1961" dirty="0">
              <a:solidFill>
                <a:srgbClr val="D83B01"/>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57F8303C-5334-4233-B238-35BB36ED40D5}"/>
              </a:ext>
            </a:extLst>
          </p:cNvPr>
          <p:cNvCxnSpPr/>
          <p:nvPr/>
        </p:nvCxnSpPr>
        <p:spPr>
          <a:xfrm flipV="1">
            <a:off x="4279900" y="3981450"/>
            <a:ext cx="50800" cy="6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C367C3F-624A-4F6D-A050-A10D5CD8AB7A}"/>
              </a:ext>
            </a:extLst>
          </p:cNvPr>
          <p:cNvCxnSpPr/>
          <p:nvPr/>
        </p:nvCxnSpPr>
        <p:spPr>
          <a:xfrm flipV="1">
            <a:off x="9779000" y="4083050"/>
            <a:ext cx="7620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071CA0-C368-4ABF-BA50-03BD12B3296E}"/>
              </a:ext>
            </a:extLst>
          </p:cNvPr>
          <p:cNvSpPr txBox="1"/>
          <p:nvPr/>
        </p:nvSpPr>
        <p:spPr>
          <a:xfrm>
            <a:off x="1779032" y="4772283"/>
            <a:ext cx="4780518" cy="646331"/>
          </a:xfrm>
          <a:prstGeom prst="rect">
            <a:avLst/>
          </a:prstGeom>
          <a:noFill/>
        </p:spPr>
        <p:txBody>
          <a:bodyPr wrap="square" rtlCol="0">
            <a:spAutoFit/>
          </a:bodyPr>
          <a:lstStyle/>
          <a:p>
            <a:r>
              <a:rPr lang="en-US" i="1" dirty="0"/>
              <a:t>this is about moving from one valid state to another for a single given transaction</a:t>
            </a:r>
          </a:p>
        </p:txBody>
      </p:sp>
      <p:sp>
        <p:nvSpPr>
          <p:cNvPr id="10" name="TextBox 9">
            <a:extLst>
              <a:ext uri="{FF2B5EF4-FFF2-40B4-BE49-F238E27FC236}">
                <a16:creationId xmlns:a16="http://schemas.microsoft.com/office/drawing/2014/main" id="{8997133E-6AA6-47A9-80B2-8C0A0CCCFB0B}"/>
              </a:ext>
            </a:extLst>
          </p:cNvPr>
          <p:cNvSpPr txBox="1"/>
          <p:nvPr/>
        </p:nvSpPr>
        <p:spPr>
          <a:xfrm>
            <a:off x="7661275" y="4774347"/>
            <a:ext cx="4235450" cy="646331"/>
          </a:xfrm>
          <a:prstGeom prst="rect">
            <a:avLst/>
          </a:prstGeom>
          <a:noFill/>
        </p:spPr>
        <p:txBody>
          <a:bodyPr wrap="square" rtlCol="0">
            <a:spAutoFit/>
          </a:bodyPr>
          <a:lstStyle/>
          <a:p>
            <a:r>
              <a:rPr lang="en-US" i="1" dirty="0"/>
              <a:t>this about getting a consistent view across replicated copies of data</a:t>
            </a:r>
          </a:p>
        </p:txBody>
      </p:sp>
    </p:spTree>
    <p:extLst>
      <p:ext uri="{BB962C8B-B14F-4D97-AF65-F5344CB8AC3E}">
        <p14:creationId xmlns:p14="http://schemas.microsoft.com/office/powerpoint/2010/main" val="324724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EAA4E0D-CD21-4E0F-AAC5-D97387289E97}"/>
              </a:ext>
            </a:extLst>
          </p:cNvPr>
          <p:cNvSpPr>
            <a:spLocks noGrp="1"/>
          </p:cNvSpPr>
          <p:nvPr>
            <p:ph type="title"/>
          </p:nvPr>
        </p:nvSpPr>
        <p:spPr>
          <a:xfrm>
            <a:off x="741947" y="24063"/>
            <a:ext cx="10515600" cy="1325563"/>
          </a:xfrm>
        </p:spPr>
        <p:txBody>
          <a:bodyPr>
            <a:normAutofit/>
          </a:bodyPr>
          <a:lstStyle/>
          <a:p>
            <a:r>
              <a:rPr lang="en-US" sz="4000" dirty="0">
                <a:latin typeface="Arial" panose="020B0604020202020204" pitchFamily="34" charset="0"/>
                <a:cs typeface="Arial" panose="020B0604020202020204" pitchFamily="34" charset="0"/>
              </a:rPr>
              <a:t>CAP Theorem</a:t>
            </a:r>
          </a:p>
        </p:txBody>
      </p:sp>
      <p:sp>
        <p:nvSpPr>
          <p:cNvPr id="9" name="Content Placeholder 2">
            <a:extLst>
              <a:ext uri="{FF2B5EF4-FFF2-40B4-BE49-F238E27FC236}">
                <a16:creationId xmlns:a16="http://schemas.microsoft.com/office/drawing/2014/main" id="{EF0F898E-6177-433E-8510-C2B2BF7179CB}"/>
              </a:ext>
            </a:extLst>
          </p:cNvPr>
          <p:cNvSpPr txBox="1">
            <a:spLocks/>
          </p:cNvSpPr>
          <p:nvPr/>
        </p:nvSpPr>
        <p:spPr>
          <a:xfrm>
            <a:off x="192505" y="2098174"/>
            <a:ext cx="1179094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r>
              <a:rPr lang="en-US" b="1" dirty="0">
                <a:solidFill>
                  <a:prstClr val="black"/>
                </a:solidFill>
                <a:latin typeface="Arial" panose="020B0604020202020204" pitchFamily="34" charset="0"/>
                <a:cs typeface="Arial" panose="020B0604020202020204" pitchFamily="34" charset="0"/>
              </a:rPr>
              <a:t>Brewer’s CAP Theorem</a:t>
            </a:r>
            <a:r>
              <a:rPr lang="en-US" dirty="0">
                <a:solidFill>
                  <a:prstClr val="black"/>
                </a:solidFill>
                <a:latin typeface="Arial" panose="020B0604020202020204" pitchFamily="34" charset="0"/>
                <a:cs typeface="Arial" panose="020B0604020202020204" pitchFamily="34" charset="0"/>
              </a:rPr>
              <a:t>: impossible for distributed data store to simultaneously provide more than 2 out of the following 3 guarantees:</a:t>
            </a:r>
          </a:p>
          <a:p>
            <a:pPr marL="0" indent="0">
              <a:lnSpc>
                <a:spcPct val="100000"/>
              </a:lnSpc>
              <a:spcBef>
                <a:spcPts val="0"/>
              </a:spcBef>
              <a:buFont typeface="Arial" panose="020B0604020202020204" pitchFamily="34" charset="0"/>
              <a:buNone/>
              <a:defRPr/>
            </a:pPr>
            <a:r>
              <a:rPr lang="en-US" dirty="0">
                <a:solidFill>
                  <a:prstClr val="black"/>
                </a:solidFill>
                <a:latin typeface="Arial" panose="020B0604020202020204" pitchFamily="34" charset="0"/>
                <a:cs typeface="Arial" panose="020B0604020202020204" pitchFamily="34" charset="0"/>
              </a:rPr>
              <a:t>Consistency, Availability, Partition Tolerance (in the face of network failures)</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reality, we need to ensure partition tolerance, so tradeoff is between </a:t>
            </a:r>
            <a:r>
              <a:rPr lang="en-US" dirty="0">
                <a:solidFill>
                  <a:schemeClr val="accent2"/>
                </a:solidFill>
                <a:latin typeface="Arial" panose="020B0604020202020204" pitchFamily="34" charset="0"/>
                <a:cs typeface="Arial" panose="020B0604020202020204" pitchFamily="34" charset="0"/>
              </a:rPr>
              <a:t>consistency</a:t>
            </a:r>
            <a:r>
              <a:rPr lang="en-US" dirty="0">
                <a:latin typeface="Arial" panose="020B0604020202020204" pitchFamily="34" charset="0"/>
                <a:cs typeface="Arial" panose="020B0604020202020204" pitchFamily="34" charset="0"/>
              </a:rPr>
              <a:t> and </a:t>
            </a:r>
            <a:r>
              <a:rPr lang="en-US" dirty="0">
                <a:solidFill>
                  <a:schemeClr val="accent4"/>
                </a:solidFill>
                <a:latin typeface="Arial" panose="020B0604020202020204" pitchFamily="34" charset="0"/>
                <a:cs typeface="Arial" panose="020B0604020202020204" pitchFamily="34" charset="0"/>
              </a:rPr>
              <a:t>availability</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25525541"/>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13243</TotalTime>
  <Words>1338</Words>
  <Application>Microsoft Office PowerPoint</Application>
  <PresentationFormat>Widescreen</PresentationFormat>
  <Paragraphs>215</Paragraphs>
  <Slides>29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Global Distribution</vt:lpstr>
      <vt:lpstr>Multi-Master – Read/Write in any region</vt:lpstr>
      <vt:lpstr>How to use it</vt:lpstr>
      <vt:lpstr>How to use it</vt:lpstr>
      <vt:lpstr>How to use it</vt:lpstr>
      <vt:lpstr>What happens if region goes down?</vt:lpstr>
      <vt:lpstr>Consistency</vt:lpstr>
      <vt:lpstr>PowerPoint Presentation</vt:lpstr>
      <vt:lpstr>CAP Theorem</vt:lpstr>
      <vt:lpstr>PowerPoint Presentation</vt:lpstr>
      <vt:lpstr>PowerPoint Presentation</vt:lpstr>
      <vt:lpstr>PowerPoint Presentation</vt:lpstr>
      <vt:lpstr>PowerPoint Presentation</vt:lpstr>
      <vt:lpstr>PowerPoint Presentation</vt:lpstr>
      <vt:lpstr>CAP Theorem</vt:lpstr>
      <vt:lpstr>What about in a normally functioning system?</vt:lpstr>
      <vt:lpstr>PowerPoint Presentation</vt:lpstr>
      <vt:lpstr>PowerPoint Presentation</vt:lpstr>
      <vt:lpstr>PowerPoint Presentation</vt:lpstr>
      <vt:lpstr>What about in a normally functioning system?</vt:lpstr>
      <vt:lpstr>Programmable Data Consistency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Music notes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26</cp:revision>
  <dcterms:created xsi:type="dcterms:W3CDTF">2017-02-06T09:01:24Z</dcterms:created>
  <dcterms:modified xsi:type="dcterms:W3CDTF">2019-05-28T20:53:24Z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