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24"/>
  </p:notesMasterIdLst>
  <p:handoutMasterIdLst>
    <p:handoutMasterId r:id="rId25"/>
  </p:handoutMasterIdLst>
  <p:sldIdLst>
    <p:sldId id="4650" r:id="rId4"/>
    <p:sldId id="4624" r:id="rId5"/>
    <p:sldId id="362" r:id="rId6"/>
    <p:sldId id="4626" r:id="rId7"/>
    <p:sldId id="4627" r:id="rId8"/>
    <p:sldId id="4628" r:id="rId9"/>
    <p:sldId id="361" r:id="rId10"/>
    <p:sldId id="4629" r:id="rId11"/>
    <p:sldId id="4630" r:id="rId12"/>
    <p:sldId id="4631" r:id="rId13"/>
    <p:sldId id="4632" r:id="rId14"/>
    <p:sldId id="415" r:id="rId15"/>
    <p:sldId id="4633" r:id="rId16"/>
    <p:sldId id="4634" r:id="rId17"/>
    <p:sldId id="494" r:id="rId18"/>
    <p:sldId id="376" r:id="rId19"/>
    <p:sldId id="4635" r:id="rId20"/>
    <p:sldId id="4636" r:id="rId21"/>
    <p:sldId id="368" r:id="rId22"/>
    <p:sldId id="3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rver Side Programming" id="{A4FBC061-2A1A-4A69-8ED1-DAD0A1BE8A35}">
          <p14:sldIdLst>
            <p14:sldId id="4650"/>
            <p14:sldId id="4624"/>
            <p14:sldId id="362"/>
            <p14:sldId id="4626"/>
            <p14:sldId id="4627"/>
            <p14:sldId id="4628"/>
            <p14:sldId id="361"/>
            <p14:sldId id="4629"/>
            <p14:sldId id="4630"/>
            <p14:sldId id="4631"/>
            <p14:sldId id="4632"/>
            <p14:sldId id="415"/>
            <p14:sldId id="4633"/>
            <p14:sldId id="4634"/>
            <p14:sldId id="494"/>
            <p14:sldId id="376"/>
            <p14:sldId id="4635"/>
            <p14:sldId id="4636"/>
            <p14:sldId id="368"/>
            <p14:sldId id="3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26" autoAdjust="0"/>
  </p:normalViewPr>
  <p:slideViewPr>
    <p:cSldViewPr snapToGrid="0">
      <p:cViewPr varScale="1">
        <p:scale>
          <a:sx n="77" d="100"/>
          <a:sy n="77" d="100"/>
        </p:scale>
        <p:origin x="1170" y="7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ommentAuthors" Target="commentAuthor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5/28/2019</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5/28/2019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a:t>
            </a:fld>
            <a:endParaRPr lang="en-US"/>
          </a:p>
        </p:txBody>
      </p:sp>
    </p:spTree>
    <p:extLst>
      <p:ext uri="{BB962C8B-B14F-4D97-AF65-F5344CB8AC3E}">
        <p14:creationId xmlns:p14="http://schemas.microsoft.com/office/powerpoint/2010/main" val="1959358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Transactions are deeply and natively integrated into Cosmos DB’s JavaScript programming model. </a:t>
            </a:r>
          </a:p>
          <a:p>
            <a:endParaRPr lang="en-US"/>
          </a:p>
          <a:p>
            <a:r>
              <a:rPr lang="en-US"/>
              <a:t>In effect, the “BEGIN TRANSACTION” and “COMMIT TRANSACTION” statements in relational databases are implicit in Cosmos DB.</a:t>
            </a:r>
          </a:p>
          <a:p>
            <a:endParaRPr lang="en-US"/>
          </a:p>
          <a:p>
            <a:r>
              <a:rPr lang="en-US"/>
              <a:t>Throwing an exception is effectively equivalent to a “ROLLBACK TRANSACTION” in Cosmos DB.</a:t>
            </a:r>
          </a:p>
        </p:txBody>
      </p:sp>
      <p:sp>
        <p:nvSpPr>
          <p:cNvPr id="4" name="Slide Number Placeholder 3"/>
          <p:cNvSpPr>
            <a:spLocks noGrp="1"/>
          </p:cNvSpPr>
          <p:nvPr>
            <p:ph type="sldNum" sz="quarter" idx="10"/>
          </p:nvPr>
        </p:nvSpPr>
        <p:spPr/>
        <p:txBody>
          <a:bodyPr/>
          <a:lstStyle/>
          <a:p>
            <a:fld id="{4249A09B-4A39-974B-9594-129A7470D52A}" type="slidenum">
              <a:rPr lang="en-US" smtClean="0"/>
              <a:t>11</a:t>
            </a:fld>
            <a:endParaRPr lang="en-US"/>
          </a:p>
        </p:txBody>
      </p:sp>
    </p:spTree>
    <p:extLst>
      <p:ext uri="{BB962C8B-B14F-4D97-AF65-F5344CB8AC3E}">
        <p14:creationId xmlns:p14="http://schemas.microsoft.com/office/powerpoint/2010/main" val="2151510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12</a:t>
            </a:fld>
            <a:endParaRPr lang="en-US"/>
          </a:p>
        </p:txBody>
      </p:sp>
    </p:spTree>
    <p:extLst>
      <p:ext uri="{BB962C8B-B14F-4D97-AF65-F5344CB8AC3E}">
        <p14:creationId xmlns:p14="http://schemas.microsoft.com/office/powerpoint/2010/main" val="1219900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13</a:t>
            </a:fld>
            <a:endParaRPr lang="en-US"/>
          </a:p>
        </p:txBody>
      </p:sp>
    </p:spTree>
    <p:extLst>
      <p:ext uri="{BB962C8B-B14F-4D97-AF65-F5344CB8AC3E}">
        <p14:creationId xmlns:p14="http://schemas.microsoft.com/office/powerpoint/2010/main" val="2029243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14</a:t>
            </a:fld>
            <a:endParaRPr lang="en-US"/>
          </a:p>
        </p:txBody>
      </p:sp>
    </p:spTree>
    <p:extLst>
      <p:ext uri="{BB962C8B-B14F-4D97-AF65-F5344CB8AC3E}">
        <p14:creationId xmlns:p14="http://schemas.microsoft.com/office/powerpoint/2010/main" val="616282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15</a:t>
            </a:fld>
            <a:endParaRPr lang="en-US"/>
          </a:p>
        </p:txBody>
      </p:sp>
    </p:spTree>
    <p:extLst>
      <p:ext uri="{BB962C8B-B14F-4D97-AF65-F5344CB8AC3E}">
        <p14:creationId xmlns:p14="http://schemas.microsoft.com/office/powerpoint/2010/main" val="4097121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16</a:t>
            </a:fld>
            <a:endParaRPr lang="en-US"/>
          </a:p>
        </p:txBody>
      </p:sp>
    </p:spTree>
    <p:extLst>
      <p:ext uri="{BB962C8B-B14F-4D97-AF65-F5344CB8AC3E}">
        <p14:creationId xmlns:p14="http://schemas.microsoft.com/office/powerpoint/2010/main" val="1900878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UDFs can be run on secondary replicas of the Cosmos DB service.</a:t>
            </a:r>
          </a:p>
        </p:txBody>
      </p:sp>
      <p:sp>
        <p:nvSpPr>
          <p:cNvPr id="4" name="Slide Number Placeholder 3"/>
          <p:cNvSpPr>
            <a:spLocks noGrp="1"/>
          </p:cNvSpPr>
          <p:nvPr>
            <p:ph type="sldNum" sz="quarter" idx="10"/>
          </p:nvPr>
        </p:nvSpPr>
        <p:spPr/>
        <p:txBody>
          <a:bodyPr/>
          <a:lstStyle/>
          <a:p>
            <a:fld id="{4249A09B-4A39-974B-9594-129A7470D52A}" type="slidenum">
              <a:rPr lang="en-US" smtClean="0"/>
              <a:t>17</a:t>
            </a:fld>
            <a:endParaRPr lang="en-US"/>
          </a:p>
        </p:txBody>
      </p:sp>
    </p:spTree>
    <p:extLst>
      <p:ext uri="{BB962C8B-B14F-4D97-AF65-F5344CB8AC3E}">
        <p14:creationId xmlns:p14="http://schemas.microsoft.com/office/powerpoint/2010/main" val="2038971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18</a:t>
            </a:fld>
            <a:endParaRPr lang="en-US"/>
          </a:p>
        </p:txBody>
      </p:sp>
    </p:spTree>
    <p:extLst>
      <p:ext uri="{BB962C8B-B14F-4D97-AF65-F5344CB8AC3E}">
        <p14:creationId xmlns:p14="http://schemas.microsoft.com/office/powerpoint/2010/main" val="200015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19</a:t>
            </a:fld>
            <a:endParaRPr lang="en-US"/>
          </a:p>
        </p:txBody>
      </p:sp>
    </p:spTree>
    <p:extLst>
      <p:ext uri="{BB962C8B-B14F-4D97-AF65-F5344CB8AC3E}">
        <p14:creationId xmlns:p14="http://schemas.microsoft.com/office/powerpoint/2010/main" val="3448357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20</a:t>
            </a:fld>
            <a:endParaRPr lang="en-US"/>
          </a:p>
        </p:txBody>
      </p:sp>
    </p:spTree>
    <p:extLst>
      <p:ext uri="{BB962C8B-B14F-4D97-AF65-F5344CB8AC3E}">
        <p14:creationId xmlns:p14="http://schemas.microsoft.com/office/powerpoint/2010/main" val="528038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fact that JSON is intrinsically mapped to the </a:t>
            </a:r>
            <a:r>
              <a:rPr lang="en-US" err="1"/>
              <a:t>Javascript</a:t>
            </a:r>
            <a:r>
              <a:rPr lang="en-US"/>
              <a:t> language type system and is also the basic unit of storage in Cosmos DB allows for a number of optimizations like lazy materialization of JSON documents in the buffer pool and making them available on-demand to the executing code. </a:t>
            </a:r>
          </a:p>
          <a:p>
            <a:endParaRPr lang="en-US"/>
          </a:p>
          <a:p>
            <a:r>
              <a:rPr lang="en-US"/>
              <a:t>Azure Cosmos DB precompiles stored procedures, triggers and user defined functions (UDFs) to avoid JavaScript compilation cost for each invocation. The overhead of building the byte code for the procedural logic is amortized to a minimal value.</a:t>
            </a:r>
          </a:p>
        </p:txBody>
      </p:sp>
      <p:sp>
        <p:nvSpPr>
          <p:cNvPr id="4" name="Slide Number Placeholder 3"/>
          <p:cNvSpPr>
            <a:spLocks noGrp="1"/>
          </p:cNvSpPr>
          <p:nvPr>
            <p:ph type="sldNum" sz="quarter" idx="10"/>
          </p:nvPr>
        </p:nvSpPr>
        <p:spPr/>
        <p:txBody>
          <a:bodyPr/>
          <a:lstStyle/>
          <a:p>
            <a:fld id="{4249A09B-4A39-974B-9594-129A7470D52A}" type="slidenum">
              <a:rPr lang="en-US" smtClean="0"/>
              <a:t>3</a:t>
            </a:fld>
            <a:endParaRPr lang="en-US"/>
          </a:p>
        </p:txBody>
      </p:sp>
    </p:spTree>
    <p:extLst>
      <p:ext uri="{BB962C8B-B14F-4D97-AF65-F5344CB8AC3E}">
        <p14:creationId xmlns:p14="http://schemas.microsoft.com/office/powerpoint/2010/main" val="354062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stored procedure takes as input </a:t>
            </a:r>
            <a:r>
              <a:rPr lang="en-US" err="1"/>
              <a:t>documentToCreate</a:t>
            </a:r>
            <a:r>
              <a:rPr lang="en-US"/>
              <a:t>, the body of a document to be created in the current collection. All such operations are asynchronous and depend on JavaScript function callbacks. The callback function has two parameters, one for the error object in case the operation fails, and one for the created object. Inside the callback, users can either handle the exception or throw an error. In case a callback is not provided and there is an error, the Azure Cosmos DB runtime throws an error.</a:t>
            </a:r>
          </a:p>
          <a:p>
            <a:endParaRPr lang="en-US"/>
          </a:p>
          <a:p>
            <a:r>
              <a:rPr lang="en-US"/>
              <a:t>In the example above, the callback throws an error if the operation failed. Otherwise, it sets the id of the created document as the body of the response to the client. Here is how this stored procedure is executed with input parameters.</a:t>
            </a:r>
          </a:p>
        </p:txBody>
      </p:sp>
      <p:sp>
        <p:nvSpPr>
          <p:cNvPr id="4" name="Slide Number Placeholder 3"/>
          <p:cNvSpPr>
            <a:spLocks noGrp="1"/>
          </p:cNvSpPr>
          <p:nvPr>
            <p:ph type="sldNum" sz="quarter" idx="10"/>
          </p:nvPr>
        </p:nvSpPr>
        <p:spPr/>
        <p:txBody>
          <a:bodyPr/>
          <a:lstStyle/>
          <a:p>
            <a:fld id="{4249A09B-4A39-974B-9594-129A7470D52A}" type="slidenum">
              <a:rPr lang="en-US" smtClean="0"/>
              <a:t>4</a:t>
            </a:fld>
            <a:endParaRPr lang="en-US"/>
          </a:p>
        </p:txBody>
      </p:sp>
    </p:spTree>
    <p:extLst>
      <p:ext uri="{BB962C8B-B14F-4D97-AF65-F5344CB8AC3E}">
        <p14:creationId xmlns:p14="http://schemas.microsoft.com/office/powerpoint/2010/main" val="578278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ACID</a:t>
            </a:r>
          </a:p>
          <a:p>
            <a:pPr marL="628650" lvl="1" indent="-171450">
              <a:buFont typeface="Arial" panose="020B0604020202020204" pitchFamily="34" charset="0"/>
              <a:buChar char="•"/>
            </a:pPr>
            <a:r>
              <a:rPr lang="en-US" dirty="0"/>
              <a:t>Atomicity guarantees that all the work done inside a transaction is treated as a single unit where either all of it is committed or none. </a:t>
            </a:r>
          </a:p>
          <a:p>
            <a:pPr marL="628650" lvl="1" indent="-171450">
              <a:buFont typeface="Arial" panose="020B0604020202020204" pitchFamily="34" charset="0"/>
              <a:buChar char="•"/>
            </a:pPr>
            <a:r>
              <a:rPr lang="en-US" dirty="0"/>
              <a:t>Consistency makes sure that the data is always in a good internal state across transactions. </a:t>
            </a:r>
          </a:p>
          <a:p>
            <a:pPr marL="628650" lvl="1" indent="-171450">
              <a:buFont typeface="Arial" panose="020B0604020202020204" pitchFamily="34" charset="0"/>
              <a:buChar char="•"/>
            </a:pPr>
            <a:r>
              <a:rPr lang="en-US" dirty="0"/>
              <a:t>Isolation guarantees that no two transactions interfere with each other – generally, most commercial systems provide multiple isolation levels that can be used based on the application needs. </a:t>
            </a:r>
          </a:p>
          <a:p>
            <a:pPr marL="628650" lvl="1" indent="-171450">
              <a:buFont typeface="Arial" panose="020B0604020202020204" pitchFamily="34" charset="0"/>
              <a:buChar char="•"/>
            </a:pPr>
            <a:r>
              <a:rPr lang="en-US" dirty="0"/>
              <a:t>Durability ensures that any change that’s committed in the database will always be present.</a:t>
            </a:r>
          </a:p>
          <a:p>
            <a:pPr marL="628650" lvl="1" indent="-171450">
              <a:buFont typeface="Arial" panose="020B0604020202020204" pitchFamily="34" charset="0"/>
              <a:buChar char="•"/>
            </a:pPr>
            <a:endParaRPr lang="en-US" dirty="0"/>
          </a:p>
          <a:p>
            <a:pPr marL="0" lvl="0" indent="0">
              <a:buFont typeface="Arial" panose="020B0604020202020204" pitchFamily="34" charset="0"/>
              <a:buNone/>
            </a:pPr>
            <a:r>
              <a:rPr lang="en-US" dirty="0"/>
              <a:t>Since </a:t>
            </a:r>
            <a:r>
              <a:rPr lang="en-US" sz="1200" b="0" i="0" kern="1200" dirty="0">
                <a:solidFill>
                  <a:schemeClr val="tx1"/>
                </a:solidFill>
                <a:effectLst/>
                <a:ea typeface="+mn-ea"/>
                <a:cs typeface="+mn-cs"/>
              </a:rPr>
              <a:t>requests made within stored procedures and triggers execute in the same scope of a database session, we guarantee ACID for all operations that are part of a single stored procedure/trigger. Consider the following stored procedure definition.</a:t>
            </a:r>
          </a:p>
        </p:txBody>
      </p:sp>
      <p:sp>
        <p:nvSpPr>
          <p:cNvPr id="4" name="Slide Number Placeholder 3"/>
          <p:cNvSpPr>
            <a:spLocks noGrp="1"/>
          </p:cNvSpPr>
          <p:nvPr>
            <p:ph type="sldNum" sz="quarter" idx="10"/>
          </p:nvPr>
        </p:nvSpPr>
        <p:spPr/>
        <p:txBody>
          <a:bodyPr/>
          <a:lstStyle/>
          <a:p>
            <a:fld id="{4249A09B-4A39-974B-9594-129A7470D52A}" type="slidenum">
              <a:rPr lang="en-US" smtClean="0"/>
              <a:t>5</a:t>
            </a:fld>
            <a:endParaRPr lang="en-US"/>
          </a:p>
        </p:txBody>
      </p:sp>
    </p:spTree>
    <p:extLst>
      <p:ext uri="{BB962C8B-B14F-4D97-AF65-F5344CB8AC3E}">
        <p14:creationId xmlns:p14="http://schemas.microsoft.com/office/powerpoint/2010/main" val="4068360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request timeout </a:t>
            </a:r>
            <a:r>
              <a:rPr lang="en-US" sz="1200" b="0" i="0" kern="1200" dirty="0">
                <a:solidFill>
                  <a:schemeClr val="tx1"/>
                </a:solidFill>
                <a:effectLst/>
                <a:ea typeface="+mn-ea"/>
                <a:cs typeface="+mn-cs"/>
              </a:rPr>
              <a:t>constraint also applies to JavaScript functions (stored procedures, triggers and user-defined functions).</a:t>
            </a:r>
          </a:p>
          <a:p>
            <a:endParaRPr lang="en-US" sz="1200" b="0" i="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If the </a:t>
            </a:r>
            <a:r>
              <a:rPr lang="en-US" sz="1200" b="0" dirty="0" err="1">
                <a:solidFill>
                  <a:schemeClr val="tx1"/>
                </a:solidFill>
              </a:rPr>
              <a:t>boolean</a:t>
            </a:r>
            <a:r>
              <a:rPr lang="en-US" sz="1200" b="0" dirty="0">
                <a:solidFill>
                  <a:schemeClr val="tx1"/>
                </a:solidFill>
              </a:rPr>
              <a:t> value is false, it is an indication that the time limit is about to expire and that the procedure must wrap up execution.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Operations queued prior to the first unaccepted store operation are guaranteed to complete if the stored procedure completes in time and does not queue any more requests.</a:t>
            </a:r>
          </a:p>
        </p:txBody>
      </p:sp>
      <p:sp>
        <p:nvSpPr>
          <p:cNvPr id="4" name="Slide Number Placeholder 3"/>
          <p:cNvSpPr>
            <a:spLocks noGrp="1"/>
          </p:cNvSpPr>
          <p:nvPr>
            <p:ph type="sldNum" sz="quarter" idx="10"/>
          </p:nvPr>
        </p:nvSpPr>
        <p:spPr/>
        <p:txBody>
          <a:bodyPr/>
          <a:lstStyle/>
          <a:p>
            <a:fld id="{4249A09B-4A39-974B-9594-129A7470D52A}" type="slidenum">
              <a:rPr lang="en-US" smtClean="0"/>
              <a:t>6</a:t>
            </a:fld>
            <a:endParaRPr lang="en-US"/>
          </a:p>
        </p:txBody>
      </p:sp>
    </p:spTree>
    <p:extLst>
      <p:ext uri="{BB962C8B-B14F-4D97-AF65-F5344CB8AC3E}">
        <p14:creationId xmlns:p14="http://schemas.microsoft.com/office/powerpoint/2010/main" val="2904566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7</a:t>
            </a:fld>
            <a:endParaRPr lang="en-US"/>
          </a:p>
        </p:txBody>
      </p:sp>
    </p:spTree>
    <p:extLst>
      <p:ext uri="{BB962C8B-B14F-4D97-AF65-F5344CB8AC3E}">
        <p14:creationId xmlns:p14="http://schemas.microsoft.com/office/powerpoint/2010/main" val="3767449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http://es6-features.org/#PromiseUsage</a:t>
            </a:r>
          </a:p>
        </p:txBody>
      </p:sp>
      <p:sp>
        <p:nvSpPr>
          <p:cNvPr id="4" name="Slide Number Placeholder 3"/>
          <p:cNvSpPr>
            <a:spLocks noGrp="1"/>
          </p:cNvSpPr>
          <p:nvPr>
            <p:ph type="sldNum" sz="quarter" idx="10"/>
          </p:nvPr>
        </p:nvSpPr>
        <p:spPr/>
        <p:txBody>
          <a:bodyPr/>
          <a:lstStyle/>
          <a:p>
            <a:fld id="{4249A09B-4A39-974B-9594-129A7470D52A}" type="slidenum">
              <a:rPr lang="en-US" smtClean="0"/>
              <a:t>8</a:t>
            </a:fld>
            <a:endParaRPr lang="en-US"/>
          </a:p>
        </p:txBody>
      </p:sp>
    </p:spTree>
    <p:extLst>
      <p:ext uri="{BB962C8B-B14F-4D97-AF65-F5344CB8AC3E}">
        <p14:creationId xmlns:p14="http://schemas.microsoft.com/office/powerpoint/2010/main" val="532796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focus here is on identifying nested callbacks.</a:t>
            </a:r>
          </a:p>
        </p:txBody>
      </p:sp>
      <p:sp>
        <p:nvSpPr>
          <p:cNvPr id="4" name="Slide Number Placeholder 3"/>
          <p:cNvSpPr>
            <a:spLocks noGrp="1"/>
          </p:cNvSpPr>
          <p:nvPr>
            <p:ph type="sldNum" sz="quarter" idx="10"/>
          </p:nvPr>
        </p:nvSpPr>
        <p:spPr/>
        <p:txBody>
          <a:bodyPr/>
          <a:lstStyle/>
          <a:p>
            <a:fld id="{4249A09B-4A39-974B-9594-129A7470D52A}" type="slidenum">
              <a:rPr lang="en-US" smtClean="0"/>
              <a:t>9</a:t>
            </a:fld>
            <a:endParaRPr lang="en-US"/>
          </a:p>
        </p:txBody>
      </p:sp>
    </p:spTree>
    <p:extLst>
      <p:ext uri="{BB962C8B-B14F-4D97-AF65-F5344CB8AC3E}">
        <p14:creationId xmlns:p14="http://schemas.microsoft.com/office/powerpoint/2010/main" val="1943537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focus here is on identifying nested callbacks.</a:t>
            </a:r>
          </a:p>
        </p:txBody>
      </p:sp>
      <p:sp>
        <p:nvSpPr>
          <p:cNvPr id="4" name="Slide Number Placeholder 3"/>
          <p:cNvSpPr>
            <a:spLocks noGrp="1"/>
          </p:cNvSpPr>
          <p:nvPr>
            <p:ph type="sldNum" sz="quarter" idx="10"/>
          </p:nvPr>
        </p:nvSpPr>
        <p:spPr/>
        <p:txBody>
          <a:bodyPr/>
          <a:lstStyle/>
          <a:p>
            <a:fld id="{4249A09B-4A39-974B-9594-129A7470D52A}" type="slidenum">
              <a:rPr lang="en-US" smtClean="0"/>
              <a:t>10</a:t>
            </a:fld>
            <a:endParaRPr lang="en-US"/>
          </a:p>
        </p:txBody>
      </p:sp>
    </p:spTree>
    <p:extLst>
      <p:ext uri="{BB962C8B-B14F-4D97-AF65-F5344CB8AC3E}">
        <p14:creationId xmlns:p14="http://schemas.microsoft.com/office/powerpoint/2010/main" val="3665587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3178135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pc="100" baseline="0">
                <a:solidFill>
                  <a:schemeClr val="tx1"/>
                </a:solidFill>
              </a:defRPr>
            </a:lvl3pPr>
            <a:lvl4pPr marL="914400" indent="-228600" defTabSz="762000">
              <a:buClr>
                <a:schemeClr val="tx2"/>
              </a:buClr>
              <a:defRPr spc="100" baseline="0">
                <a:solidFill>
                  <a:schemeClr val="tx1"/>
                </a:solidFill>
              </a:defRPr>
            </a:lvl4pPr>
            <a:lvl5pPr marL="1258888" indent="-228600" defTabSz="762000">
              <a:buClr>
                <a:schemeClr val="tx2"/>
              </a:buClr>
              <a:defRPr spc="1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5474313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spcBef>
                <a:spcPts val="800"/>
              </a:spcBef>
              <a:spcAft>
                <a:spcPts val="400"/>
              </a:spcAft>
              <a:buClr>
                <a:schemeClr val="tx2"/>
              </a:buCl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353843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Arial" panose="020B0604020202020204" pitchFamily="34" charset="0"/>
              </a:defRPr>
            </a:lvl1pPr>
          </a:lstStyle>
          <a:p>
            <a:r>
              <a:rPr lang="en-US" dirty="0"/>
              <a:t>Demo title</a:t>
            </a:r>
          </a:p>
        </p:txBody>
      </p:sp>
      <p:sp>
        <p:nvSpPr>
          <p:cNvPr id="2" name="Rectangle 1"/>
          <p:cNvSpPr/>
          <p:nvPr userDrawn="1"/>
        </p:nvSpPr>
        <p:spPr>
          <a:xfrm>
            <a:off x="5529178" y="2715201"/>
            <a:ext cx="1133644" cy="369332"/>
          </a:xfrm>
          <a:prstGeom prst="rect">
            <a:avLst/>
          </a:prstGeom>
        </p:spPr>
        <p:txBody>
          <a:bodyPr wrap="none">
            <a:spAutoFit/>
          </a:bodyPr>
          <a:lstStyle/>
          <a:p>
            <a:pPr algn="ctr">
              <a:spcBef>
                <a:spcPts val="1200"/>
              </a:spcBef>
              <a:defRPr/>
            </a:pPr>
            <a:r>
              <a:rPr lang="en-US" sz="1800" cap="all" spc="500" dirty="0">
                <a:solidFill>
                  <a:srgbClr val="FFFFFF"/>
                </a:solidFill>
                <a:latin typeface="Arial" panose="020B0604020202020204" pitchFamily="34" charset="0"/>
                <a:ea typeface="Segoe UI Semilight" charset="0"/>
                <a:cs typeface="Arial" panose="020B0604020202020204" pitchFamily="34" charset="0"/>
              </a:rPr>
              <a:t>DEMO</a:t>
            </a:r>
          </a:p>
        </p:txBody>
      </p:sp>
    </p:spTree>
    <p:extLst>
      <p:ext uri="{BB962C8B-B14F-4D97-AF65-F5344CB8AC3E}">
        <p14:creationId xmlns:p14="http://schemas.microsoft.com/office/powerpoint/2010/main" val="3617914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1pPr>
            <a:lvl2pPr marL="339661"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2pPr>
            <a:lvl3pPr marL="572979"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3pPr>
            <a:lvl4pPr marL="798362"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4pPr>
            <a:lvl5pPr marL="1030094"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38004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21" r:id="rId12"/>
    <p:sldLayoutId id="2147484422" r:id="rId13"/>
    <p:sldLayoutId id="2147484425" r:id="rId14"/>
    <p:sldLayoutId id="2147484427" r:id="rId15"/>
    <p:sldLayoutId id="2147484428" r:id="rId16"/>
    <p:sldLayoutId id="214748443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146995CA-8AD5-45A9-A1A9-79096BFDB8FD}"/>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Server-Side Programming</a:t>
            </a:r>
            <a:endParaRPr lang="en-US" dirty="0"/>
          </a:p>
        </p:txBody>
      </p:sp>
    </p:spTree>
    <p:extLst>
      <p:ext uri="{BB962C8B-B14F-4D97-AF65-F5344CB8AC3E}">
        <p14:creationId xmlns:p14="http://schemas.microsoft.com/office/powerpoint/2010/main" val="255348877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838200" y="78975"/>
            <a:ext cx="10515600" cy="1325563"/>
          </a:xfrm>
        </p:spPr>
        <p:txBody>
          <a:bodyPr>
            <a:normAutofit/>
          </a:bodyPr>
          <a:lstStyle/>
          <a:p>
            <a:r>
              <a:rPr lang="en-US" sz="4000" dirty="0">
                <a:latin typeface="Arial" panose="020B0604020202020204" pitchFamily="34" charset="0"/>
                <a:cs typeface="Arial" panose="020B0604020202020204" pitchFamily="34" charset="0"/>
              </a:rPr>
              <a:t>Stored Procedure Control Flow</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197323"/>
            <a:ext cx="11653522" cy="4832092"/>
          </a:xfrm>
        </p:spPr>
        <p:txBody>
          <a:bodyPr>
            <a:normAutofit/>
          </a:bodyPr>
          <a:lstStyle/>
          <a:p>
            <a:pPr>
              <a:spcBef>
                <a:spcPts val="600"/>
              </a:spcBef>
              <a:spcAft>
                <a:spcPts val="600"/>
              </a:spcAft>
            </a:pPr>
            <a:r>
              <a:rPr lang="en-US" sz="1400" dirty="0"/>
              <a:t>function </a:t>
            </a:r>
            <a:r>
              <a:rPr lang="en-US" sz="1400" dirty="0" err="1"/>
              <a:t>createTwoDocuments</a:t>
            </a:r>
            <a:r>
              <a:rPr lang="en-US" sz="1400" dirty="0"/>
              <a:t>(</a:t>
            </a:r>
            <a:r>
              <a:rPr lang="en-US" sz="1400" dirty="0" err="1"/>
              <a:t>docA</a:t>
            </a:r>
            <a:r>
              <a:rPr lang="en-US" sz="1400" dirty="0"/>
              <a:t>, </a:t>
            </a:r>
            <a:r>
              <a:rPr lang="en-US" sz="1400" dirty="0" err="1"/>
              <a:t>docB</a:t>
            </a:r>
            <a:r>
              <a:rPr lang="en-US" sz="1400" dirty="0"/>
              <a:t>) {</a:t>
            </a:r>
          </a:p>
          <a:p>
            <a:pPr>
              <a:spcBef>
                <a:spcPts val="600"/>
              </a:spcBef>
              <a:spcAft>
                <a:spcPts val="600"/>
              </a:spcAft>
            </a:pPr>
            <a:r>
              <a:rPr lang="en-US" sz="1400" dirty="0"/>
              <a:t>    var </a:t>
            </a:r>
            <a:r>
              <a:rPr lang="en-US" sz="1400" dirty="0" err="1"/>
              <a:t>ctxt</a:t>
            </a:r>
            <a:r>
              <a:rPr lang="en-US" sz="1400" dirty="0"/>
              <a:t> = </a:t>
            </a:r>
            <a:r>
              <a:rPr lang="en-US" sz="1400" dirty="0" err="1"/>
              <a:t>getContext</a:t>
            </a:r>
            <a:r>
              <a:rPr lang="en-US" sz="1400" dirty="0"/>
              <a:t>(); var </a:t>
            </a:r>
            <a:r>
              <a:rPr lang="en-US" sz="1400" dirty="0" err="1"/>
              <a:t>coll</a:t>
            </a:r>
            <a:r>
              <a:rPr lang="en-US" sz="1400" dirty="0"/>
              <a:t> = </a:t>
            </a:r>
            <a:r>
              <a:rPr lang="en-US" sz="1400" dirty="0" err="1"/>
              <a:t>context.getCollection</a:t>
            </a:r>
            <a:r>
              <a:rPr lang="en-US" sz="1400" dirty="0"/>
              <a:t>(); var </a:t>
            </a:r>
            <a:r>
              <a:rPr lang="en-US" sz="1400" dirty="0" err="1"/>
              <a:t>collLink</a:t>
            </a:r>
            <a:r>
              <a:rPr lang="en-US" sz="1400" dirty="0"/>
              <a:t> = </a:t>
            </a:r>
            <a:r>
              <a:rPr lang="en-US" sz="1400" dirty="0" err="1"/>
              <a:t>coll.getSelfLink</a:t>
            </a:r>
            <a:r>
              <a:rPr lang="en-US" sz="1400" dirty="0"/>
              <a:t>();</a:t>
            </a:r>
          </a:p>
          <a:p>
            <a:pPr>
              <a:spcBef>
                <a:spcPts val="600"/>
              </a:spcBef>
              <a:spcAft>
                <a:spcPts val="600"/>
              </a:spcAft>
            </a:pPr>
            <a:r>
              <a:rPr lang="en-US" sz="1400" dirty="0"/>
              <a:t>    var </a:t>
            </a:r>
            <a:r>
              <a:rPr lang="en-US" sz="1400" dirty="0" err="1"/>
              <a:t>aAccepted</a:t>
            </a:r>
            <a:r>
              <a:rPr lang="en-US" sz="1400" dirty="0"/>
              <a:t> = </a:t>
            </a:r>
            <a:r>
              <a:rPr lang="en-US" sz="1400" dirty="0" err="1"/>
              <a:t>coll.createDocument</a:t>
            </a:r>
            <a:r>
              <a:rPr lang="en-US" sz="1400" dirty="0"/>
              <a:t>(</a:t>
            </a:r>
            <a:r>
              <a:rPr lang="en-US" sz="1400" dirty="0" err="1"/>
              <a:t>collLink</a:t>
            </a:r>
            <a:r>
              <a:rPr lang="en-US" sz="1400" dirty="0"/>
              <a:t>, </a:t>
            </a:r>
            <a:r>
              <a:rPr lang="en-US" sz="1400" dirty="0" err="1"/>
              <a:t>docA</a:t>
            </a:r>
            <a:r>
              <a:rPr lang="en-US" sz="1400" dirty="0"/>
              <a:t>, function(</a:t>
            </a:r>
            <a:r>
              <a:rPr lang="en-US" sz="1400" dirty="0" err="1"/>
              <a:t>docAError</a:t>
            </a:r>
            <a:r>
              <a:rPr lang="en-US" sz="1400" dirty="0"/>
              <a:t>, </a:t>
            </a:r>
            <a:r>
              <a:rPr lang="en-US" sz="1400" dirty="0" err="1"/>
              <a:t>docACreated</a:t>
            </a:r>
            <a:r>
              <a:rPr lang="en-US" sz="1400" dirty="0"/>
              <a:t>) { </a:t>
            </a:r>
          </a:p>
          <a:p>
            <a:pPr>
              <a:spcBef>
                <a:spcPts val="600"/>
              </a:spcBef>
              <a:spcAft>
                <a:spcPts val="600"/>
              </a:spcAft>
            </a:pPr>
            <a:r>
              <a:rPr lang="en-US" sz="1400" dirty="0"/>
              <a:t>        var </a:t>
            </a:r>
            <a:r>
              <a:rPr lang="en-US" sz="1400" dirty="0" err="1"/>
              <a:t>bAccepted</a:t>
            </a:r>
            <a:r>
              <a:rPr lang="en-US" sz="1400" dirty="0"/>
              <a:t> = </a:t>
            </a:r>
            <a:r>
              <a:rPr lang="en-US" sz="1400" dirty="0" err="1"/>
              <a:t>coll.createDocument</a:t>
            </a:r>
            <a:r>
              <a:rPr lang="en-US" sz="1400" dirty="0"/>
              <a:t>(</a:t>
            </a:r>
            <a:r>
              <a:rPr lang="en-US" sz="1400" dirty="0" err="1"/>
              <a:t>collLink</a:t>
            </a:r>
            <a:r>
              <a:rPr lang="en-US" sz="1400" dirty="0"/>
              <a:t>, </a:t>
            </a:r>
            <a:r>
              <a:rPr lang="en-US" sz="1400" dirty="0" err="1"/>
              <a:t>docB</a:t>
            </a:r>
            <a:r>
              <a:rPr lang="en-US" sz="1400" dirty="0"/>
              <a:t>, function(</a:t>
            </a:r>
            <a:r>
              <a:rPr lang="en-US" sz="1400" dirty="0" err="1"/>
              <a:t>docBError</a:t>
            </a:r>
            <a:r>
              <a:rPr lang="en-US" sz="1400" dirty="0"/>
              <a:t>, </a:t>
            </a:r>
            <a:r>
              <a:rPr lang="en-US" sz="1400" dirty="0" err="1"/>
              <a:t>docBCreated</a:t>
            </a:r>
            <a:r>
              <a:rPr lang="en-US" sz="1400" dirty="0"/>
              <a:t>) {             </a:t>
            </a:r>
          </a:p>
          <a:p>
            <a:pPr>
              <a:spcBef>
                <a:spcPts val="600"/>
              </a:spcBef>
              <a:spcAft>
                <a:spcPts val="600"/>
              </a:spcAft>
            </a:pPr>
            <a:r>
              <a:rPr lang="en-US" sz="1400" dirty="0"/>
              <a:t>            </a:t>
            </a:r>
            <a:r>
              <a:rPr lang="en-US" sz="1400" dirty="0" err="1"/>
              <a:t>context.getResponse</a:t>
            </a:r>
            <a:r>
              <a:rPr lang="en-US" sz="1400" dirty="0"/>
              <a:t>().</a:t>
            </a:r>
            <a:r>
              <a:rPr lang="en-US" sz="1400" dirty="0" err="1"/>
              <a:t>setBody</a:t>
            </a:r>
            <a:r>
              <a:rPr lang="en-US" sz="1400" dirty="0"/>
              <a:t>({ </a:t>
            </a:r>
          </a:p>
          <a:p>
            <a:pPr>
              <a:spcBef>
                <a:spcPts val="600"/>
              </a:spcBef>
              <a:spcAft>
                <a:spcPts val="600"/>
              </a:spcAft>
            </a:pPr>
            <a:r>
              <a:rPr lang="en-US" sz="1400" dirty="0"/>
              <a:t>                "</a:t>
            </a:r>
            <a:r>
              <a:rPr lang="en-US" sz="1400" dirty="0" err="1"/>
              <a:t>firstDocId</a:t>
            </a:r>
            <a:r>
              <a:rPr lang="en-US" sz="1400" dirty="0"/>
              <a:t>": docACreated.id, </a:t>
            </a:r>
          </a:p>
          <a:p>
            <a:pPr>
              <a:spcBef>
                <a:spcPts val="600"/>
              </a:spcBef>
              <a:spcAft>
                <a:spcPts val="600"/>
              </a:spcAft>
            </a:pPr>
            <a:r>
              <a:rPr lang="en-US" sz="1400" dirty="0"/>
              <a:t>                "</a:t>
            </a:r>
            <a:r>
              <a:rPr lang="en-US" sz="1400" dirty="0" err="1"/>
              <a:t>secondDocId</a:t>
            </a:r>
            <a:r>
              <a:rPr lang="en-US" sz="1400" dirty="0"/>
              <a:t>": docBCreated.id</a:t>
            </a:r>
          </a:p>
          <a:p>
            <a:pPr>
              <a:spcBef>
                <a:spcPts val="600"/>
              </a:spcBef>
              <a:spcAft>
                <a:spcPts val="600"/>
              </a:spcAft>
            </a:pPr>
            <a:r>
              <a:rPr lang="en-US" sz="1400" dirty="0"/>
              <a:t>            });</a:t>
            </a:r>
          </a:p>
          <a:p>
            <a:pPr>
              <a:spcBef>
                <a:spcPts val="600"/>
              </a:spcBef>
              <a:spcAft>
                <a:spcPts val="600"/>
              </a:spcAft>
            </a:pPr>
            <a:r>
              <a:rPr lang="en-US" sz="1400" dirty="0"/>
              <a:t>        });	</a:t>
            </a:r>
          </a:p>
          <a:p>
            <a:pPr>
              <a:spcBef>
                <a:spcPts val="600"/>
              </a:spcBef>
              <a:spcAft>
                <a:spcPts val="600"/>
              </a:spcAft>
            </a:pPr>
            <a:r>
              <a:rPr lang="en-US" sz="1400" dirty="0"/>
              <a:t>        if (!</a:t>
            </a:r>
            <a:r>
              <a:rPr lang="en-US" sz="1400" dirty="0" err="1"/>
              <a:t>aAccepted</a:t>
            </a:r>
            <a:r>
              <a:rPr lang="en-US" sz="1400" dirty="0"/>
              <a:t>) return;</a:t>
            </a:r>
          </a:p>
          <a:p>
            <a:pPr>
              <a:spcBef>
                <a:spcPts val="600"/>
              </a:spcBef>
              <a:spcAft>
                <a:spcPts val="600"/>
              </a:spcAft>
            </a:pPr>
            <a:r>
              <a:rPr lang="en-US" sz="1400" dirty="0"/>
              <a:t>    });</a:t>
            </a:r>
          </a:p>
          <a:p>
            <a:pPr>
              <a:spcBef>
                <a:spcPts val="600"/>
              </a:spcBef>
              <a:spcAft>
                <a:spcPts val="600"/>
              </a:spcAft>
            </a:pPr>
            <a:r>
              <a:rPr lang="en-US" sz="1400" dirty="0"/>
              <a:t>    if (!</a:t>
            </a:r>
            <a:r>
              <a:rPr lang="en-US" sz="1400" dirty="0" err="1"/>
              <a:t>bAccepted</a:t>
            </a:r>
            <a:r>
              <a:rPr lang="en-US" sz="1400" dirty="0"/>
              <a:t>) return;</a:t>
            </a:r>
          </a:p>
          <a:p>
            <a:pPr>
              <a:spcBef>
                <a:spcPts val="600"/>
              </a:spcBef>
              <a:spcAft>
                <a:spcPts val="600"/>
              </a:spcAft>
            </a:pPr>
            <a:r>
              <a:rPr lang="en-US" sz="1400" dirty="0"/>
              <a:t>}</a:t>
            </a:r>
          </a:p>
        </p:txBody>
      </p:sp>
      <p:sp>
        <p:nvSpPr>
          <p:cNvPr id="6" name="Speech Bubble: Rectangle 5">
            <a:extLst>
              <a:ext uri="{FF2B5EF4-FFF2-40B4-BE49-F238E27FC236}">
                <a16:creationId xmlns:a16="http://schemas.microsoft.com/office/drawing/2014/main" id="{73FB21C2-7E72-40E8-AD89-6BCFB1210E59}"/>
              </a:ext>
            </a:extLst>
          </p:cNvPr>
          <p:cNvSpPr/>
          <p:nvPr/>
        </p:nvSpPr>
        <p:spPr bwMode="auto">
          <a:xfrm>
            <a:off x="6607926" y="2937315"/>
            <a:ext cx="3093720" cy="830997"/>
          </a:xfrm>
          <a:prstGeom prst="wedgeRectCallout">
            <a:avLst>
              <a:gd name="adj1" fmla="val -40783"/>
              <a:gd name="adj2" fmla="val -85418"/>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0" rIns="91440" bIns="91440" numCol="1" anchor="ctr" anchorCtr="0" compatLnSpc="1">
            <a:prstTxWarp prst="textNoShape">
              <a:avLst/>
            </a:prstTxWarp>
            <a:spAutoFit/>
          </a:bodyPr>
          <a:lstStyle/>
          <a:p>
            <a:pPr algn="ctr"/>
            <a:r>
              <a:rPr lang="en-US" sz="1400">
                <a:gradFill>
                  <a:gsLst>
                    <a:gs pos="0">
                      <a:srgbClr val="505050"/>
                    </a:gs>
                    <a:gs pos="100000">
                      <a:srgbClr val="505050"/>
                    </a:gs>
                  </a:gsLst>
                </a:gradFill>
              </a:rPr>
              <a:t>Nesting your callbacks is just as valid of a method as using named callback functions</a:t>
            </a:r>
          </a:p>
        </p:txBody>
      </p:sp>
      <p:pic>
        <p:nvPicPr>
          <p:cNvPr id="9" name="Picture 2">
            <a:extLst>
              <a:ext uri="{FF2B5EF4-FFF2-40B4-BE49-F238E27FC236}">
                <a16:creationId xmlns:a16="http://schemas.microsoft.com/office/drawing/2014/main" id="{0763C324-B875-AE47-B1FA-7E95AEC4399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11132059" y="5963796"/>
            <a:ext cx="554112" cy="554112"/>
          </a:xfrm>
          <a:prstGeom prst="rect">
            <a:avLst/>
          </a:prstGeom>
          <a:solidFill>
            <a:schemeClr val="bg1"/>
          </a:solidFill>
        </p:spPr>
      </p:pic>
    </p:spTree>
    <p:extLst>
      <p:ext uri="{BB962C8B-B14F-4D97-AF65-F5344CB8AC3E}">
        <p14:creationId xmlns:p14="http://schemas.microsoft.com/office/powerpoint/2010/main" val="2471885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4275-969F-4622-B58A-186A22006D31}"/>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Rolling Back Transactions</a:t>
            </a:r>
          </a:p>
        </p:txBody>
      </p:sp>
      <p:sp>
        <p:nvSpPr>
          <p:cNvPr id="3" name="Text Placeholder 2">
            <a:extLst>
              <a:ext uri="{FF2B5EF4-FFF2-40B4-BE49-F238E27FC236}">
                <a16:creationId xmlns:a16="http://schemas.microsoft.com/office/drawing/2014/main" id="{05B425B3-0CD3-4929-8D69-EE8865C2EDD7}"/>
              </a:ext>
            </a:extLst>
          </p:cNvPr>
          <p:cNvSpPr>
            <a:spLocks noGrp="1"/>
          </p:cNvSpPr>
          <p:nvPr>
            <p:ph type="body" sz="quarter" idx="10"/>
          </p:nvPr>
        </p:nvSpPr>
        <p:spPr>
          <a:xfrm>
            <a:off x="269239" y="1925685"/>
            <a:ext cx="11655839" cy="1934889"/>
          </a:xfrm>
        </p:spPr>
        <p:txBody>
          <a:bodyPr vert="horz" wrap="square" lIns="91440" tIns="45720" rIns="91440" bIns="45720" rtlCol="0" anchor="t">
            <a:spAutoFit/>
          </a:bodyPr>
          <a:lstStyle/>
          <a:p>
            <a:r>
              <a:rPr lang="en-US" sz="1600" dirty="0">
                <a:solidFill>
                  <a:schemeClr val="tx1"/>
                </a:solidFill>
              </a:rPr>
              <a:t>Transaction Roll-Back</a:t>
            </a:r>
          </a:p>
          <a:p>
            <a:endParaRPr lang="en-US" sz="1600" dirty="0"/>
          </a:p>
          <a:p>
            <a:r>
              <a:rPr lang="en-US" sz="1600" b="0" dirty="0">
                <a:solidFill>
                  <a:schemeClr val="tx1"/>
                </a:solidFill>
              </a:rPr>
              <a:t>Inside a JavaScript function, all operations are automatically wrapped under a single transaction: </a:t>
            </a:r>
          </a:p>
          <a:p>
            <a:pPr marL="285750" indent="-285750">
              <a:buFont typeface="Arial" panose="020B0604020202020204" pitchFamily="34" charset="0"/>
              <a:buChar char="•"/>
            </a:pPr>
            <a:r>
              <a:rPr lang="en-US" sz="1600" b="0" dirty="0">
                <a:solidFill>
                  <a:schemeClr val="tx1"/>
                </a:solidFill>
              </a:rPr>
              <a:t>If the function completes without any exception, all data changes are committed</a:t>
            </a:r>
          </a:p>
          <a:p>
            <a:pPr marL="285750" indent="-285750">
              <a:buFont typeface="Arial" panose="020B0604020202020204" pitchFamily="34" charset="0"/>
              <a:buChar char="•"/>
            </a:pPr>
            <a:r>
              <a:rPr lang="en-US" sz="1600" b="0" dirty="0">
                <a:solidFill>
                  <a:schemeClr val="tx1"/>
                </a:solidFill>
              </a:rPr>
              <a:t>If there is any exception that’s thrown from the script, Azure Cosmos DB’s JavaScript runtime will roll back the whole transaction.</a:t>
            </a:r>
          </a:p>
        </p:txBody>
      </p:sp>
      <p:grpSp>
        <p:nvGrpSpPr>
          <p:cNvPr id="58" name="Group 57">
            <a:extLst>
              <a:ext uri="{FF2B5EF4-FFF2-40B4-BE49-F238E27FC236}">
                <a16:creationId xmlns:a16="http://schemas.microsoft.com/office/drawing/2014/main" id="{5AF52763-A9AB-4FBF-AD72-7C80E8F9DF8C}"/>
              </a:ext>
            </a:extLst>
          </p:cNvPr>
          <p:cNvGrpSpPr/>
          <p:nvPr/>
        </p:nvGrpSpPr>
        <p:grpSpPr>
          <a:xfrm>
            <a:off x="702489" y="4284752"/>
            <a:ext cx="10680616" cy="2105946"/>
            <a:chOff x="702489" y="4284752"/>
            <a:chExt cx="10680616" cy="2105946"/>
          </a:xfrm>
        </p:grpSpPr>
        <p:cxnSp>
          <p:nvCxnSpPr>
            <p:cNvPr id="4" name="Straight Arrow Connector 3">
              <a:extLst>
                <a:ext uri="{FF2B5EF4-FFF2-40B4-BE49-F238E27FC236}">
                  <a16:creationId xmlns:a16="http://schemas.microsoft.com/office/drawing/2014/main" id="{97969D07-7696-449D-9E10-A151CFAEB765}"/>
                </a:ext>
              </a:extLst>
            </p:cNvPr>
            <p:cNvCxnSpPr>
              <a:cxnSpLocks/>
            </p:cNvCxnSpPr>
            <p:nvPr/>
          </p:nvCxnSpPr>
          <p:spPr>
            <a:xfrm>
              <a:off x="3623263" y="5419756"/>
              <a:ext cx="36576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5" name="Cylinder 513">
              <a:extLst>
                <a:ext uri="{FF2B5EF4-FFF2-40B4-BE49-F238E27FC236}">
                  <a16:creationId xmlns:a16="http://schemas.microsoft.com/office/drawing/2014/main" id="{F080DD81-328E-4BF2-A17D-AF4A5A8B4E8C}"/>
                </a:ext>
              </a:extLst>
            </p:cNvPr>
            <p:cNvSpPr/>
            <p:nvPr/>
          </p:nvSpPr>
          <p:spPr bwMode="auto">
            <a:xfrm>
              <a:off x="10872906" y="5084618"/>
              <a:ext cx="510199" cy="670277"/>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5DCE5BFB-0796-401F-B477-DF721AEFE9C8}"/>
                </a:ext>
              </a:extLst>
            </p:cNvPr>
            <p:cNvCxnSpPr>
              <a:cxnSpLocks/>
            </p:cNvCxnSpPr>
            <p:nvPr/>
          </p:nvCxnSpPr>
          <p:spPr>
            <a:xfrm>
              <a:off x="2120911" y="5419755"/>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7" name="Group 6">
              <a:extLst>
                <a:ext uri="{FF2B5EF4-FFF2-40B4-BE49-F238E27FC236}">
                  <a16:creationId xmlns:a16="http://schemas.microsoft.com/office/drawing/2014/main" id="{260C5AE5-E316-4348-8407-81E84FB98CE0}"/>
                </a:ext>
              </a:extLst>
            </p:cNvPr>
            <p:cNvGrpSpPr/>
            <p:nvPr/>
          </p:nvGrpSpPr>
          <p:grpSpPr>
            <a:xfrm>
              <a:off x="3107964" y="5239148"/>
              <a:ext cx="402639" cy="361217"/>
              <a:chOff x="1275510" y="6072184"/>
              <a:chExt cx="508602" cy="456278"/>
            </a:xfrm>
          </p:grpSpPr>
          <p:grpSp>
            <p:nvGrpSpPr>
              <p:cNvPr id="8" name="Group 7">
                <a:extLst>
                  <a:ext uri="{FF2B5EF4-FFF2-40B4-BE49-F238E27FC236}">
                    <a16:creationId xmlns:a16="http://schemas.microsoft.com/office/drawing/2014/main" id="{0E6DD778-E9BD-4BB5-9536-B50A9547FA1B}"/>
                  </a:ext>
                </a:extLst>
              </p:cNvPr>
              <p:cNvGrpSpPr/>
              <p:nvPr/>
            </p:nvGrpSpPr>
            <p:grpSpPr>
              <a:xfrm>
                <a:off x="1275510" y="6224570"/>
                <a:ext cx="508602" cy="151498"/>
                <a:chOff x="551886" y="4945335"/>
                <a:chExt cx="508602" cy="151498"/>
              </a:xfrm>
            </p:grpSpPr>
            <p:sp>
              <p:nvSpPr>
                <p:cNvPr id="17" name="Rectangle 16">
                  <a:extLst>
                    <a:ext uri="{FF2B5EF4-FFF2-40B4-BE49-F238E27FC236}">
                      <a16:creationId xmlns:a16="http://schemas.microsoft.com/office/drawing/2014/main" id="{1B0E2F12-65CD-47E0-B498-F8CA250588F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8" name="Oval 17">
                  <a:extLst>
                    <a:ext uri="{FF2B5EF4-FFF2-40B4-BE49-F238E27FC236}">
                      <a16:creationId xmlns:a16="http://schemas.microsoft.com/office/drawing/2014/main" id="{A3D9604D-4BD3-4FAA-A5AC-C4C0168690A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9" name="Straight Connector 18">
                  <a:extLst>
                    <a:ext uri="{FF2B5EF4-FFF2-40B4-BE49-F238E27FC236}">
                      <a16:creationId xmlns:a16="http://schemas.microsoft.com/office/drawing/2014/main" id="{33E4A65B-11AD-45B9-8521-CD2A34BE941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279A6AD-6D59-4877-A7DB-97287616C2E4}"/>
                  </a:ext>
                </a:extLst>
              </p:cNvPr>
              <p:cNvGrpSpPr/>
              <p:nvPr/>
            </p:nvGrpSpPr>
            <p:grpSpPr>
              <a:xfrm>
                <a:off x="1275510" y="6376964"/>
                <a:ext cx="508602" cy="151498"/>
                <a:chOff x="551886" y="4945335"/>
                <a:chExt cx="508602" cy="151498"/>
              </a:xfrm>
            </p:grpSpPr>
            <p:sp>
              <p:nvSpPr>
                <p:cNvPr id="14" name="Rectangle 13">
                  <a:extLst>
                    <a:ext uri="{FF2B5EF4-FFF2-40B4-BE49-F238E27FC236}">
                      <a16:creationId xmlns:a16="http://schemas.microsoft.com/office/drawing/2014/main" id="{7151DC31-493B-45CF-91C6-FAA87DF3F04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5" name="Oval 14">
                  <a:extLst>
                    <a:ext uri="{FF2B5EF4-FFF2-40B4-BE49-F238E27FC236}">
                      <a16:creationId xmlns:a16="http://schemas.microsoft.com/office/drawing/2014/main" id="{922904B5-65AC-469D-9800-23757AAEBA8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6" name="Straight Connector 15">
                  <a:extLst>
                    <a:ext uri="{FF2B5EF4-FFF2-40B4-BE49-F238E27FC236}">
                      <a16:creationId xmlns:a16="http://schemas.microsoft.com/office/drawing/2014/main" id="{6AEEA6D1-1E83-4521-90AB-2761609EC4F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29B803-08A0-4644-BDDA-A65DCD6722E7}"/>
                  </a:ext>
                </a:extLst>
              </p:cNvPr>
              <p:cNvGrpSpPr/>
              <p:nvPr/>
            </p:nvGrpSpPr>
            <p:grpSpPr>
              <a:xfrm>
                <a:off x="1275510" y="6072184"/>
                <a:ext cx="508602" cy="151498"/>
                <a:chOff x="551886" y="4945335"/>
                <a:chExt cx="508602" cy="151498"/>
              </a:xfrm>
            </p:grpSpPr>
            <p:sp>
              <p:nvSpPr>
                <p:cNvPr id="11" name="Rectangle 10">
                  <a:extLst>
                    <a:ext uri="{FF2B5EF4-FFF2-40B4-BE49-F238E27FC236}">
                      <a16:creationId xmlns:a16="http://schemas.microsoft.com/office/drawing/2014/main" id="{606A83FC-1360-4C4B-BB49-5C672F73B2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2" name="Oval 11">
                  <a:extLst>
                    <a:ext uri="{FF2B5EF4-FFF2-40B4-BE49-F238E27FC236}">
                      <a16:creationId xmlns:a16="http://schemas.microsoft.com/office/drawing/2014/main" id="{08FF7291-DA4D-4302-8F3C-D3D4615F10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7624438B-8ACC-450A-B3AD-B6E024548AC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Arrow Connector 19">
              <a:extLst>
                <a:ext uri="{FF2B5EF4-FFF2-40B4-BE49-F238E27FC236}">
                  <a16:creationId xmlns:a16="http://schemas.microsoft.com/office/drawing/2014/main" id="{0B2287E2-36C9-492B-BDD0-E39666F08DF2}"/>
                </a:ext>
              </a:extLst>
            </p:cNvPr>
            <p:cNvCxnSpPr>
              <a:cxnSpLocks/>
            </p:cNvCxnSpPr>
            <p:nvPr/>
          </p:nvCxnSpPr>
          <p:spPr>
            <a:xfrm>
              <a:off x="4499563" y="5419756"/>
              <a:ext cx="36576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21" name="Group 20">
              <a:extLst>
                <a:ext uri="{FF2B5EF4-FFF2-40B4-BE49-F238E27FC236}">
                  <a16:creationId xmlns:a16="http://schemas.microsoft.com/office/drawing/2014/main" id="{25B69601-21F1-441B-B820-AF42BAE47943}"/>
                </a:ext>
              </a:extLst>
            </p:cNvPr>
            <p:cNvGrpSpPr/>
            <p:nvPr/>
          </p:nvGrpSpPr>
          <p:grpSpPr>
            <a:xfrm>
              <a:off x="4114113" y="5346698"/>
              <a:ext cx="292842" cy="146116"/>
              <a:chOff x="7300545" y="609388"/>
              <a:chExt cx="292842" cy="146116"/>
            </a:xfrm>
          </p:grpSpPr>
          <p:sp>
            <p:nvSpPr>
              <p:cNvPr id="22" name="Line 23">
                <a:extLst>
                  <a:ext uri="{FF2B5EF4-FFF2-40B4-BE49-F238E27FC236}">
                    <a16:creationId xmlns:a16="http://schemas.microsoft.com/office/drawing/2014/main" id="{4F13D401-E23F-4FAE-A83E-91F17D1F79D4}"/>
                  </a:ext>
                </a:extLst>
              </p:cNvPr>
              <p:cNvSpPr>
                <a:spLocks noChangeShapeType="1"/>
              </p:cNvSpPr>
              <p:nvPr/>
            </p:nvSpPr>
            <p:spPr bwMode="auto">
              <a:xfrm>
                <a:off x="7413110" y="623644"/>
                <a:ext cx="67712" cy="13186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solidFill>
                    <a:srgbClr val="3F3F3F"/>
                  </a:solidFill>
                  <a:effectLst/>
                  <a:uLnTx/>
                  <a:uFillTx/>
                  <a:latin typeface="Arial" panose="020B0604020202020204" pitchFamily="34" charset="0"/>
                  <a:ea typeface="+mn-ea"/>
                  <a:cs typeface="+mn-cs"/>
                </a:endParaRPr>
              </a:p>
            </p:txBody>
          </p:sp>
          <p:sp>
            <p:nvSpPr>
              <p:cNvPr id="23" name="Freeform 24">
                <a:extLst>
                  <a:ext uri="{FF2B5EF4-FFF2-40B4-BE49-F238E27FC236}">
                    <a16:creationId xmlns:a16="http://schemas.microsoft.com/office/drawing/2014/main" id="{98E9629B-CAA7-4AAF-AA76-341EBD0D007C}"/>
                  </a:ext>
                </a:extLst>
              </p:cNvPr>
              <p:cNvSpPr>
                <a:spLocks/>
              </p:cNvSpPr>
              <p:nvPr/>
            </p:nvSpPr>
            <p:spPr bwMode="auto">
              <a:xfrm>
                <a:off x="7525675" y="609389"/>
                <a:ext cx="67712" cy="146115"/>
              </a:xfrm>
              <a:custGeom>
                <a:avLst/>
                <a:gdLst>
                  <a:gd name="T0" fmla="*/ 0 w 19"/>
                  <a:gd name="T1" fmla="*/ 0 h 41"/>
                  <a:gd name="T2" fmla="*/ 19 w 19"/>
                  <a:gd name="T3" fmla="*/ 22 h 41"/>
                  <a:gd name="T4" fmla="*/ 0 w 19"/>
                  <a:gd name="T5" fmla="*/ 41 h 41"/>
                </a:gdLst>
                <a:ahLst/>
                <a:cxnLst>
                  <a:cxn ang="0">
                    <a:pos x="T0" y="T1"/>
                  </a:cxn>
                  <a:cxn ang="0">
                    <a:pos x="T2" y="T3"/>
                  </a:cxn>
                  <a:cxn ang="0">
                    <a:pos x="T4" y="T5"/>
                  </a:cxn>
                </a:cxnLst>
                <a:rect l="0" t="0" r="r" b="b"/>
                <a:pathLst>
                  <a:path w="19" h="41">
                    <a:moveTo>
                      <a:pt x="0" y="0"/>
                    </a:moveTo>
                    <a:lnTo>
                      <a:pt x="19" y="22"/>
                    </a:lnTo>
                    <a:lnTo>
                      <a:pt x="0" y="4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solidFill>
                    <a:srgbClr val="3F3F3F"/>
                  </a:solidFill>
                  <a:effectLst/>
                  <a:uLnTx/>
                  <a:uFillTx/>
                  <a:latin typeface="Arial" panose="020B0604020202020204" pitchFamily="34" charset="0"/>
                  <a:ea typeface="+mn-ea"/>
                  <a:cs typeface="+mn-cs"/>
                </a:endParaRPr>
              </a:p>
            </p:txBody>
          </p:sp>
          <p:sp>
            <p:nvSpPr>
              <p:cNvPr id="24" name="Freeform 24">
                <a:extLst>
                  <a:ext uri="{FF2B5EF4-FFF2-40B4-BE49-F238E27FC236}">
                    <a16:creationId xmlns:a16="http://schemas.microsoft.com/office/drawing/2014/main" id="{5FA067E8-FC7E-481A-9839-B59845DB1D78}"/>
                  </a:ext>
                </a:extLst>
              </p:cNvPr>
              <p:cNvSpPr>
                <a:spLocks/>
              </p:cNvSpPr>
              <p:nvPr/>
            </p:nvSpPr>
            <p:spPr bwMode="auto">
              <a:xfrm flipH="1">
                <a:off x="7300545" y="609388"/>
                <a:ext cx="67712" cy="146115"/>
              </a:xfrm>
              <a:custGeom>
                <a:avLst/>
                <a:gdLst>
                  <a:gd name="T0" fmla="*/ 0 w 19"/>
                  <a:gd name="T1" fmla="*/ 0 h 41"/>
                  <a:gd name="T2" fmla="*/ 19 w 19"/>
                  <a:gd name="T3" fmla="*/ 22 h 41"/>
                  <a:gd name="T4" fmla="*/ 0 w 19"/>
                  <a:gd name="T5" fmla="*/ 41 h 41"/>
                </a:gdLst>
                <a:ahLst/>
                <a:cxnLst>
                  <a:cxn ang="0">
                    <a:pos x="T0" y="T1"/>
                  </a:cxn>
                  <a:cxn ang="0">
                    <a:pos x="T2" y="T3"/>
                  </a:cxn>
                  <a:cxn ang="0">
                    <a:pos x="T4" y="T5"/>
                  </a:cxn>
                </a:cxnLst>
                <a:rect l="0" t="0" r="r" b="b"/>
                <a:pathLst>
                  <a:path w="19" h="41">
                    <a:moveTo>
                      <a:pt x="0" y="0"/>
                    </a:moveTo>
                    <a:lnTo>
                      <a:pt x="19" y="22"/>
                    </a:lnTo>
                    <a:lnTo>
                      <a:pt x="0" y="4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solidFill>
                    <a:srgbClr val="3F3F3F"/>
                  </a:solidFill>
                  <a:effectLst/>
                  <a:uLnTx/>
                  <a:uFillTx/>
                  <a:latin typeface="Arial" panose="020B0604020202020204" pitchFamily="34" charset="0"/>
                  <a:ea typeface="+mn-ea"/>
                  <a:cs typeface="+mn-cs"/>
                </a:endParaRPr>
              </a:p>
            </p:txBody>
          </p:sp>
        </p:grpSp>
        <p:pic>
          <p:nvPicPr>
            <p:cNvPr id="25" name="Picture 2">
              <a:extLst>
                <a:ext uri="{FF2B5EF4-FFF2-40B4-BE49-F238E27FC236}">
                  <a16:creationId xmlns:a16="http://schemas.microsoft.com/office/drawing/2014/main" id="{4EEB5339-18C0-420F-B400-3D6C30E197DD}"/>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4123976" y="4905790"/>
              <a:ext cx="273115" cy="273115"/>
            </a:xfrm>
            <a:prstGeom prst="rect">
              <a:avLst/>
            </a:prstGeom>
            <a:solidFill>
              <a:schemeClr val="bg1"/>
            </a:solidFill>
          </p:spPr>
        </p:pic>
        <p:grpSp>
          <p:nvGrpSpPr>
            <p:cNvPr id="40" name="Group 39">
              <a:extLst>
                <a:ext uri="{FF2B5EF4-FFF2-40B4-BE49-F238E27FC236}">
                  <a16:creationId xmlns:a16="http://schemas.microsoft.com/office/drawing/2014/main" id="{681D8989-D989-4282-8281-1C569D19E3BA}"/>
                </a:ext>
              </a:extLst>
            </p:cNvPr>
            <p:cNvGrpSpPr/>
            <p:nvPr/>
          </p:nvGrpSpPr>
          <p:grpSpPr>
            <a:xfrm>
              <a:off x="4951166" y="5104500"/>
              <a:ext cx="4791392" cy="640080"/>
              <a:chOff x="4303456" y="5104500"/>
              <a:chExt cx="4791392" cy="640080"/>
            </a:xfrm>
          </p:grpSpPr>
          <p:sp useBgFill="1">
            <p:nvSpPr>
              <p:cNvPr id="26" name="Rectangle 25">
                <a:extLst>
                  <a:ext uri="{FF2B5EF4-FFF2-40B4-BE49-F238E27FC236}">
                    <a16:creationId xmlns:a16="http://schemas.microsoft.com/office/drawing/2014/main" id="{84CDC088-930E-4181-AC06-B75E41FD60B7}"/>
                  </a:ext>
                </a:extLst>
              </p:cNvPr>
              <p:cNvSpPr/>
              <p:nvPr/>
            </p:nvSpPr>
            <p:spPr bwMode="auto">
              <a:xfrm>
                <a:off x="4303456" y="5104500"/>
                <a:ext cx="1097280" cy="640080"/>
              </a:xfrm>
              <a:prstGeom prst="rect">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Create New Document</a:t>
                </a:r>
              </a:p>
            </p:txBody>
          </p:sp>
          <p:sp useBgFill="1">
            <p:nvSpPr>
              <p:cNvPr id="27" name="Rectangle 26">
                <a:extLst>
                  <a:ext uri="{FF2B5EF4-FFF2-40B4-BE49-F238E27FC236}">
                    <a16:creationId xmlns:a16="http://schemas.microsoft.com/office/drawing/2014/main" id="{131FD830-69F9-42B1-92BF-684C4E5DB719}"/>
                  </a:ext>
                </a:extLst>
              </p:cNvPr>
              <p:cNvSpPr/>
              <p:nvPr/>
            </p:nvSpPr>
            <p:spPr bwMode="auto">
              <a:xfrm>
                <a:off x="5534827" y="5104500"/>
                <a:ext cx="1097280" cy="640080"/>
              </a:xfrm>
              <a:prstGeom prst="rect">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Query Collection</a:t>
                </a:r>
              </a:p>
            </p:txBody>
          </p:sp>
          <p:sp useBgFill="1">
            <p:nvSpPr>
              <p:cNvPr id="28" name="Rectangle 27">
                <a:extLst>
                  <a:ext uri="{FF2B5EF4-FFF2-40B4-BE49-F238E27FC236}">
                    <a16:creationId xmlns:a16="http://schemas.microsoft.com/office/drawing/2014/main" id="{8D87A40B-8FF3-41A8-8AB4-439DA88578F5}"/>
                  </a:ext>
                </a:extLst>
              </p:cNvPr>
              <p:cNvSpPr/>
              <p:nvPr/>
            </p:nvSpPr>
            <p:spPr bwMode="auto">
              <a:xfrm>
                <a:off x="6766198" y="5104500"/>
                <a:ext cx="1097280" cy="640080"/>
              </a:xfrm>
              <a:prstGeom prst="rect">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Update Existing Document</a:t>
                </a:r>
              </a:p>
            </p:txBody>
          </p:sp>
          <p:sp useBgFill="1">
            <p:nvSpPr>
              <p:cNvPr id="29" name="Rectangle 28">
                <a:extLst>
                  <a:ext uri="{FF2B5EF4-FFF2-40B4-BE49-F238E27FC236}">
                    <a16:creationId xmlns:a16="http://schemas.microsoft.com/office/drawing/2014/main" id="{21A8C7C5-F2D6-4AD6-A17C-9E415C2D3F6A}"/>
                  </a:ext>
                </a:extLst>
              </p:cNvPr>
              <p:cNvSpPr/>
              <p:nvPr/>
            </p:nvSpPr>
            <p:spPr bwMode="auto">
              <a:xfrm>
                <a:off x="7997568" y="5104500"/>
                <a:ext cx="1097280" cy="640080"/>
              </a:xfrm>
              <a:prstGeom prst="rect">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Delete Existing Document</a:t>
                </a:r>
              </a:p>
            </p:txBody>
          </p:sp>
        </p:grpSp>
        <p:sp>
          <p:nvSpPr>
            <p:cNvPr id="30" name="Flowchart: Alternate Process 29">
              <a:extLst>
                <a:ext uri="{FF2B5EF4-FFF2-40B4-BE49-F238E27FC236}">
                  <a16:creationId xmlns:a16="http://schemas.microsoft.com/office/drawing/2014/main" id="{C408612E-B087-4C9A-9C95-5CF43A70B80B}"/>
                </a:ext>
              </a:extLst>
            </p:cNvPr>
            <p:cNvSpPr/>
            <p:nvPr/>
          </p:nvSpPr>
          <p:spPr bwMode="auto">
            <a:xfrm>
              <a:off x="10075978" y="5243602"/>
              <a:ext cx="525834" cy="352309"/>
            </a:xfrm>
            <a:prstGeom prst="flowChartAlternateProcess">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31" name="Connector: Elbow 30">
              <a:extLst>
                <a:ext uri="{FF2B5EF4-FFF2-40B4-BE49-F238E27FC236}">
                  <a16:creationId xmlns:a16="http://schemas.microsoft.com/office/drawing/2014/main" id="{898EC25F-E6C5-401D-8239-C650AEC580ED}"/>
                </a:ext>
              </a:extLst>
            </p:cNvPr>
            <p:cNvCxnSpPr>
              <a:cxnSpLocks/>
              <a:stCxn id="39" idx="1"/>
            </p:cNvCxnSpPr>
            <p:nvPr/>
          </p:nvCxnSpPr>
          <p:spPr>
            <a:xfrm rot="5400000">
              <a:off x="4450483" y="3486697"/>
              <a:ext cx="349579" cy="5458423"/>
            </a:xfrm>
            <a:prstGeom prst="bentConnector4">
              <a:avLst>
                <a:gd name="adj1" fmla="val 100269"/>
                <a:gd name="adj2" fmla="val 51245"/>
              </a:avLst>
            </a:prstGeom>
            <a:ln w="19050">
              <a:solidFill>
                <a:srgbClr val="FF0000"/>
              </a:solidFill>
              <a:headEnd type="none"/>
              <a:tailEnd type="triangle"/>
            </a:ln>
          </p:spPr>
          <p:style>
            <a:lnRef idx="1">
              <a:schemeClr val="accent6"/>
            </a:lnRef>
            <a:fillRef idx="0">
              <a:schemeClr val="accent6"/>
            </a:fillRef>
            <a:effectRef idx="0">
              <a:schemeClr val="accent6"/>
            </a:effectRef>
            <a:fontRef idx="minor">
              <a:schemeClr val="tx1"/>
            </a:fontRef>
          </p:style>
        </p:cxnSp>
        <p:cxnSp>
          <p:nvCxnSpPr>
            <p:cNvPr id="32" name="Connector: Elbow 42">
              <a:extLst>
                <a:ext uri="{FF2B5EF4-FFF2-40B4-BE49-F238E27FC236}">
                  <a16:creationId xmlns:a16="http://schemas.microsoft.com/office/drawing/2014/main" id="{78E3C62E-AD84-4F06-9812-D15DD6DBD659}"/>
                </a:ext>
              </a:extLst>
            </p:cNvPr>
            <p:cNvCxnSpPr>
              <a:cxnSpLocks/>
            </p:cNvCxnSpPr>
            <p:nvPr/>
          </p:nvCxnSpPr>
          <p:spPr>
            <a:xfrm>
              <a:off x="10651440" y="5419757"/>
              <a:ext cx="182880" cy="0"/>
            </a:xfrm>
            <a:prstGeom prst="straightConnector1">
              <a:avLst/>
            </a:prstGeom>
            <a:ln w="19050">
              <a:solidFill>
                <a:srgbClr val="00B050"/>
              </a:solidFill>
              <a:headEnd type="none"/>
              <a:tailEnd type="triangle"/>
            </a:ln>
          </p:spPr>
          <p:style>
            <a:lnRef idx="1">
              <a:schemeClr val="accent6"/>
            </a:lnRef>
            <a:fillRef idx="0">
              <a:schemeClr val="accent6"/>
            </a:fillRef>
            <a:effectRef idx="0">
              <a:schemeClr val="accent6"/>
            </a:effectRef>
            <a:fontRef idx="minor">
              <a:schemeClr val="tx1"/>
            </a:fontRef>
          </p:style>
        </p:cxnSp>
        <p:sp>
          <p:nvSpPr>
            <p:cNvPr id="33" name="TextBox 32">
              <a:extLst>
                <a:ext uri="{FF2B5EF4-FFF2-40B4-BE49-F238E27FC236}">
                  <a16:creationId xmlns:a16="http://schemas.microsoft.com/office/drawing/2014/main" id="{585946B1-8278-40B2-9042-0C5414F70ECF}"/>
                </a:ext>
              </a:extLst>
            </p:cNvPr>
            <p:cNvSpPr txBox="1"/>
            <p:nvPr/>
          </p:nvSpPr>
          <p:spPr>
            <a:xfrm>
              <a:off x="3664792" y="6191116"/>
              <a:ext cx="1770101" cy="166199"/>
            </a:xfrm>
            <a:prstGeom prst="rect">
              <a:avLst/>
            </a:prstGeom>
            <a:noFill/>
            <a:ln>
              <a:noFill/>
            </a:ln>
          </p:spPr>
          <p:txBody>
            <a:bodyPr wrap="none" lIns="0" tIns="0" rIns="0" bIns="0" rtlCol="0">
              <a:spAutoFit/>
            </a:bodyPr>
            <a:lstStyle/>
            <a:p>
              <a:pPr algn="ctr">
                <a:lnSpc>
                  <a:spcPct val="90000"/>
                </a:lnSpc>
                <a:spcAft>
                  <a:spcPts val="600"/>
                </a:spcAft>
              </a:pPr>
              <a:r>
                <a:rPr lang="en-US" sz="1200">
                  <a:solidFill>
                    <a:srgbClr val="FF0000"/>
                  </a:solidFill>
                </a:rPr>
                <a:t>If exception, undo changes</a:t>
              </a:r>
            </a:p>
          </p:txBody>
        </p:sp>
        <p:cxnSp>
          <p:nvCxnSpPr>
            <p:cNvPr id="34" name="Connector: Elbow 42">
              <a:extLst>
                <a:ext uri="{FF2B5EF4-FFF2-40B4-BE49-F238E27FC236}">
                  <a16:creationId xmlns:a16="http://schemas.microsoft.com/office/drawing/2014/main" id="{B0899148-BA6B-4837-842B-09D26CE061FE}"/>
                </a:ext>
              </a:extLst>
            </p:cNvPr>
            <p:cNvCxnSpPr>
              <a:cxnSpLocks/>
            </p:cNvCxnSpPr>
            <p:nvPr/>
          </p:nvCxnSpPr>
          <p:spPr>
            <a:xfrm>
              <a:off x="9782024" y="5419757"/>
              <a:ext cx="263474"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7" name="Speech Bubble: Rectangle 36">
              <a:extLst>
                <a:ext uri="{FF2B5EF4-FFF2-40B4-BE49-F238E27FC236}">
                  <a16:creationId xmlns:a16="http://schemas.microsoft.com/office/drawing/2014/main" id="{0D4C5016-01DB-4DBB-8544-28E2A5FB882A}"/>
                </a:ext>
              </a:extLst>
            </p:cNvPr>
            <p:cNvSpPr/>
            <p:nvPr/>
          </p:nvSpPr>
          <p:spPr bwMode="auto">
            <a:xfrm>
              <a:off x="9128099" y="4284752"/>
              <a:ext cx="1950470" cy="553998"/>
            </a:xfrm>
            <a:prstGeom prst="wedgeRectCallout">
              <a:avLst>
                <a:gd name="adj1" fmla="val 12245"/>
                <a:gd name="adj2" fmla="val 99306"/>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none" lIns="91440" tIns="91440" rIns="91440" bIns="91440" numCol="1" anchor="ctr" anchorCtr="0" compatLnSpc="1">
              <a:prstTxWarp prst="textNoShape">
                <a:avLst/>
              </a:prstTxWarp>
              <a:spAutoFit/>
            </a:bodyPr>
            <a:lstStyle/>
            <a:p>
              <a:pPr algn="ctr"/>
              <a:r>
                <a:rPr lang="en-US" sz="1200" dirty="0">
                  <a:gradFill>
                    <a:gsLst>
                      <a:gs pos="0">
                        <a:srgbClr val="505050"/>
                      </a:gs>
                      <a:gs pos="100000">
                        <a:srgbClr val="505050"/>
                      </a:gs>
                    </a:gsLst>
                  </a:gradFill>
                  <a:cs typeface="Arial" panose="020B0604020202020204" pitchFamily="34" charset="0"/>
                </a:rPr>
                <a:t>Implicit</a:t>
              </a:r>
              <a:br>
                <a:rPr lang="en-US" sz="1200" dirty="0">
                  <a:gradFill>
                    <a:gsLst>
                      <a:gs pos="0">
                        <a:srgbClr val="505050"/>
                      </a:gs>
                      <a:gs pos="100000">
                        <a:srgbClr val="505050"/>
                      </a:gs>
                    </a:gsLst>
                  </a:gradFill>
                  <a:cs typeface="Arial" panose="020B0604020202020204" pitchFamily="34" charset="0"/>
                </a:rPr>
              </a:br>
              <a:r>
                <a:rPr lang="en-US" sz="1200" dirty="0">
                  <a:gradFill>
                    <a:gsLst>
                      <a:gs pos="0">
                        <a:srgbClr val="505050"/>
                      </a:gs>
                      <a:gs pos="100000">
                        <a:srgbClr val="505050"/>
                      </a:gs>
                    </a:gsLst>
                  </a:gradFill>
                  <a:cs typeface="Arial" panose="020B0604020202020204" pitchFamily="34" charset="0"/>
                </a:rPr>
                <a:t>COMMIT TRANSACTION</a:t>
              </a:r>
              <a:endParaRPr lang="en-US" sz="1200" dirty="0">
                <a:gradFill>
                  <a:gsLst>
                    <a:gs pos="0">
                      <a:srgbClr val="505050"/>
                    </a:gs>
                    <a:gs pos="100000">
                      <a:srgbClr val="505050"/>
                    </a:gs>
                  </a:gsLst>
                </a:gradFill>
              </a:endParaRPr>
            </a:p>
          </p:txBody>
        </p:sp>
        <p:sp>
          <p:nvSpPr>
            <p:cNvPr id="39" name="Left Bracket 38">
              <a:extLst>
                <a:ext uri="{FF2B5EF4-FFF2-40B4-BE49-F238E27FC236}">
                  <a16:creationId xmlns:a16="http://schemas.microsoft.com/office/drawing/2014/main" id="{5E7A27FF-DB98-4E76-9AAE-A65ECF842F90}"/>
                </a:ext>
              </a:extLst>
            </p:cNvPr>
            <p:cNvSpPr/>
            <p:nvPr/>
          </p:nvSpPr>
          <p:spPr>
            <a:xfrm rot="16200000" flipV="1">
              <a:off x="7218591" y="3416726"/>
              <a:ext cx="271783" cy="4977002"/>
            </a:xfrm>
            <a:prstGeom prst="leftBracket">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659A4476-510B-450E-A42D-86CC1B2821BC}"/>
                </a:ext>
              </a:extLst>
            </p:cNvPr>
            <p:cNvSpPr txBox="1"/>
            <p:nvPr/>
          </p:nvSpPr>
          <p:spPr>
            <a:xfrm>
              <a:off x="6759255" y="5827892"/>
              <a:ext cx="1190454" cy="166199"/>
            </a:xfrm>
            <a:prstGeom prst="rect">
              <a:avLst/>
            </a:prstGeom>
            <a:noFill/>
            <a:ln>
              <a:noFill/>
            </a:ln>
          </p:spPr>
          <p:txBody>
            <a:bodyPr wrap="none" lIns="0" tIns="0" rIns="0" bIns="0" rtlCol="0">
              <a:spAutoFit/>
            </a:bodyPr>
            <a:lstStyle/>
            <a:p>
              <a:pPr algn="ctr">
                <a:lnSpc>
                  <a:spcPct val="90000"/>
                </a:lnSpc>
                <a:spcAft>
                  <a:spcPts val="600"/>
                </a:spcAft>
              </a:pPr>
              <a:r>
                <a:rPr lang="en-US" sz="1200"/>
                <a:t>Transaction Scope</a:t>
              </a:r>
            </a:p>
          </p:txBody>
        </p:sp>
        <p:sp>
          <p:nvSpPr>
            <p:cNvPr id="55" name="Speech Bubble: Rectangle 54">
              <a:extLst>
                <a:ext uri="{FF2B5EF4-FFF2-40B4-BE49-F238E27FC236}">
                  <a16:creationId xmlns:a16="http://schemas.microsoft.com/office/drawing/2014/main" id="{52AD7CB2-D063-467F-ADE3-331CBCE6FC78}"/>
                </a:ext>
              </a:extLst>
            </p:cNvPr>
            <p:cNvSpPr/>
            <p:nvPr/>
          </p:nvSpPr>
          <p:spPr bwMode="auto">
            <a:xfrm>
              <a:off x="3516343" y="4284752"/>
              <a:ext cx="1807354" cy="553998"/>
            </a:xfrm>
            <a:prstGeom prst="wedgeRectCallout">
              <a:avLst>
                <a:gd name="adj1" fmla="val 12245"/>
                <a:gd name="adj2" fmla="val 99306"/>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none" lIns="91440" tIns="91440" rIns="91440" bIns="91440" numCol="1" anchor="ctr" anchorCtr="0" compatLnSpc="1">
              <a:prstTxWarp prst="textNoShape">
                <a:avLst/>
              </a:prstTxWarp>
              <a:spAutoFit/>
            </a:bodyPr>
            <a:lstStyle/>
            <a:p>
              <a:pPr algn="ctr"/>
              <a:r>
                <a:rPr lang="en-US" sz="1200" dirty="0">
                  <a:gradFill>
                    <a:gsLst>
                      <a:gs pos="0">
                        <a:srgbClr val="505050"/>
                      </a:gs>
                      <a:gs pos="100000">
                        <a:srgbClr val="505050"/>
                      </a:gs>
                    </a:gsLst>
                  </a:gradFill>
                  <a:cs typeface="Arial" panose="020B0604020202020204" pitchFamily="34" charset="0"/>
                </a:rPr>
                <a:t>Implicit</a:t>
              </a:r>
              <a:br>
                <a:rPr lang="en-US" sz="1200" dirty="0">
                  <a:gradFill>
                    <a:gsLst>
                      <a:gs pos="0">
                        <a:srgbClr val="505050"/>
                      </a:gs>
                      <a:gs pos="100000">
                        <a:srgbClr val="505050"/>
                      </a:gs>
                    </a:gsLst>
                  </a:gradFill>
                  <a:cs typeface="Arial" panose="020B0604020202020204" pitchFamily="34" charset="0"/>
                </a:rPr>
              </a:br>
              <a:r>
                <a:rPr lang="en-US" sz="1200" dirty="0">
                  <a:gradFill>
                    <a:gsLst>
                      <a:gs pos="0">
                        <a:srgbClr val="505050"/>
                      </a:gs>
                      <a:gs pos="100000">
                        <a:srgbClr val="505050"/>
                      </a:gs>
                    </a:gsLst>
                  </a:gradFill>
                  <a:cs typeface="Arial" panose="020B0604020202020204" pitchFamily="34" charset="0"/>
                </a:rPr>
                <a:t>BEGIN TRANSACTION</a:t>
              </a:r>
              <a:endParaRPr lang="en-US" sz="1200" dirty="0">
                <a:gradFill>
                  <a:gsLst>
                    <a:gs pos="0">
                      <a:srgbClr val="505050"/>
                    </a:gs>
                    <a:gs pos="100000">
                      <a:srgbClr val="505050"/>
                    </a:gs>
                  </a:gsLst>
                </a:gradFill>
              </a:endParaRPr>
            </a:p>
          </p:txBody>
        </p:sp>
        <p:sp>
          <p:nvSpPr>
            <p:cNvPr id="56" name="Speech Bubble: Rectangle 55">
              <a:extLst>
                <a:ext uri="{FF2B5EF4-FFF2-40B4-BE49-F238E27FC236}">
                  <a16:creationId xmlns:a16="http://schemas.microsoft.com/office/drawing/2014/main" id="{FDC79613-9B77-43B1-BD5C-9ACDF3A1F48A}"/>
                </a:ext>
              </a:extLst>
            </p:cNvPr>
            <p:cNvSpPr/>
            <p:nvPr/>
          </p:nvSpPr>
          <p:spPr bwMode="auto">
            <a:xfrm>
              <a:off x="702489" y="5637118"/>
              <a:ext cx="2147191" cy="553998"/>
            </a:xfrm>
            <a:prstGeom prst="wedgeRectCallout">
              <a:avLst>
                <a:gd name="adj1" fmla="val 36125"/>
                <a:gd name="adj2" fmla="val 74548"/>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none" lIns="91440" tIns="91440" rIns="91440" bIns="91440" numCol="1" anchor="ctr" anchorCtr="0" compatLnSpc="1">
              <a:prstTxWarp prst="textNoShape">
                <a:avLst/>
              </a:prstTxWarp>
              <a:spAutoFit/>
            </a:bodyPr>
            <a:lstStyle/>
            <a:p>
              <a:pPr algn="ctr"/>
              <a:r>
                <a:rPr lang="en-US" sz="1200" dirty="0">
                  <a:gradFill>
                    <a:gsLst>
                      <a:gs pos="0">
                        <a:srgbClr val="505050"/>
                      </a:gs>
                      <a:gs pos="100000">
                        <a:srgbClr val="505050"/>
                      </a:gs>
                    </a:gsLst>
                  </a:gradFill>
                  <a:cs typeface="Arial" panose="020B0604020202020204" pitchFamily="34" charset="0"/>
                </a:rPr>
                <a:t>Implicit</a:t>
              </a:r>
              <a:br>
                <a:rPr lang="en-US" sz="1200" dirty="0">
                  <a:gradFill>
                    <a:gsLst>
                      <a:gs pos="0">
                        <a:srgbClr val="505050"/>
                      </a:gs>
                      <a:gs pos="100000">
                        <a:srgbClr val="505050"/>
                      </a:gs>
                    </a:gsLst>
                  </a:gradFill>
                  <a:cs typeface="Arial" panose="020B0604020202020204" pitchFamily="34" charset="0"/>
                </a:rPr>
              </a:br>
              <a:r>
                <a:rPr lang="en-US" sz="1200" dirty="0">
                  <a:gradFill>
                    <a:gsLst>
                      <a:gs pos="0">
                        <a:srgbClr val="505050"/>
                      </a:gs>
                      <a:gs pos="100000">
                        <a:srgbClr val="505050"/>
                      </a:gs>
                    </a:gsLst>
                  </a:gradFill>
                  <a:cs typeface="Arial" panose="020B0604020202020204" pitchFamily="34" charset="0"/>
                </a:rPr>
                <a:t>ROLLBACK TRANSACTION</a:t>
              </a:r>
              <a:endParaRPr lang="en-US" sz="1200" dirty="0">
                <a:gradFill>
                  <a:gsLst>
                    <a:gs pos="0">
                      <a:srgbClr val="505050"/>
                    </a:gs>
                    <a:gs pos="100000">
                      <a:srgbClr val="505050"/>
                    </a:gs>
                  </a:gsLst>
                </a:gradFill>
              </a:endParaRPr>
            </a:p>
          </p:txBody>
        </p:sp>
      </p:grpSp>
    </p:spTree>
    <p:extLst>
      <p:ext uri="{BB962C8B-B14F-4D97-AF65-F5344CB8AC3E}">
        <p14:creationId xmlns:p14="http://schemas.microsoft.com/office/powerpoint/2010/main" val="18457264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95552" y="297658"/>
            <a:ext cx="12000896" cy="899665"/>
          </a:xfrm>
        </p:spPr>
        <p:txBody>
          <a:bodyPr>
            <a:normAutofit/>
          </a:bodyPr>
          <a:lstStyle/>
          <a:p>
            <a:r>
              <a:rPr lang="en-US" sz="4000" dirty="0">
                <a:latin typeface="Arial" panose="020B0604020202020204" pitchFamily="34" charset="0"/>
                <a:cs typeface="Arial" panose="020B0604020202020204" pitchFamily="34" charset="0"/>
              </a:rPr>
              <a:t>Transaction Rollback in Stored Procedure</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197323"/>
            <a:ext cx="11653522" cy="5632311"/>
          </a:xfrm>
        </p:spPr>
        <p:txBody>
          <a:bodyPr vert="horz" wrap="square" lIns="146304" tIns="91440" rIns="146304" bIns="91440" rtlCol="0" anchor="t">
            <a:spAutoFit/>
          </a:bodyPr>
          <a:lstStyle/>
          <a:p>
            <a:pPr>
              <a:spcBef>
                <a:spcPts val="600"/>
              </a:spcBef>
              <a:spcAft>
                <a:spcPts val="600"/>
              </a:spcAft>
            </a:pPr>
            <a:r>
              <a:rPr lang="en-US" sz="1600" err="1"/>
              <a:t>collection.createDocument</a:t>
            </a:r>
            <a:r>
              <a:rPr lang="en-US" sz="1600"/>
              <a:t>(</a:t>
            </a:r>
          </a:p>
          <a:p>
            <a:pPr>
              <a:spcBef>
                <a:spcPts val="600"/>
              </a:spcBef>
              <a:spcAft>
                <a:spcPts val="600"/>
              </a:spcAft>
            </a:pPr>
            <a:r>
              <a:rPr lang="en-US" sz="1600"/>
              <a:t>	</a:t>
            </a:r>
            <a:r>
              <a:rPr lang="en-US" sz="1600" err="1"/>
              <a:t>collection.getSelfLink</a:t>
            </a:r>
            <a:r>
              <a:rPr lang="en-US" sz="1600"/>
              <a:t>(),</a:t>
            </a:r>
          </a:p>
          <a:p>
            <a:pPr>
              <a:spcBef>
                <a:spcPts val="600"/>
              </a:spcBef>
              <a:spcAft>
                <a:spcPts val="600"/>
              </a:spcAft>
            </a:pPr>
            <a:r>
              <a:rPr lang="en-US" sz="1600"/>
              <a:t>	</a:t>
            </a:r>
            <a:r>
              <a:rPr lang="en-US" sz="1600" err="1"/>
              <a:t>documentToCreate</a:t>
            </a:r>
            <a:r>
              <a:rPr lang="en-US" sz="1600"/>
              <a:t>,</a:t>
            </a:r>
          </a:p>
          <a:p>
            <a:pPr>
              <a:spcBef>
                <a:spcPts val="600"/>
              </a:spcBef>
              <a:spcAft>
                <a:spcPts val="600"/>
              </a:spcAft>
            </a:pPr>
            <a:r>
              <a:rPr lang="en-US" sz="1600"/>
              <a:t>	function (error, </a:t>
            </a:r>
            <a:r>
              <a:rPr lang="en-US" sz="1600" err="1"/>
              <a:t>documentCreated</a:t>
            </a:r>
            <a:r>
              <a:rPr lang="en-US" sz="1600"/>
              <a:t>) {</a:t>
            </a:r>
          </a:p>
          <a:p>
            <a:pPr>
              <a:spcBef>
                <a:spcPts val="600"/>
              </a:spcBef>
              <a:spcAft>
                <a:spcPts val="600"/>
              </a:spcAft>
            </a:pPr>
            <a:r>
              <a:rPr lang="en-US" sz="1600"/>
              <a:t>		if (error) throw "Unable to create document, aborting...";</a:t>
            </a:r>
            <a:endParaRPr lang="en-US">
              <a:solidFill>
                <a:schemeClr val="tx1"/>
              </a:solidFill>
            </a:endParaRPr>
          </a:p>
          <a:p>
            <a:pPr>
              <a:spcBef>
                <a:spcPts val="600"/>
              </a:spcBef>
              <a:spcAft>
                <a:spcPts val="600"/>
              </a:spcAft>
            </a:pPr>
            <a:r>
              <a:rPr lang="en-US" sz="1600"/>
              <a:t>	}</a:t>
            </a:r>
          </a:p>
          <a:p>
            <a:pPr>
              <a:spcBef>
                <a:spcPts val="600"/>
              </a:spcBef>
              <a:spcAft>
                <a:spcPts val="600"/>
              </a:spcAft>
            </a:pPr>
            <a:r>
              <a:rPr lang="en-US" sz="1600"/>
              <a:t>);</a:t>
            </a:r>
          </a:p>
          <a:p>
            <a:pPr>
              <a:spcBef>
                <a:spcPts val="600"/>
              </a:spcBef>
              <a:spcAft>
                <a:spcPts val="600"/>
              </a:spcAft>
            </a:pPr>
            <a:r>
              <a:rPr lang="en-US" sz="1600" err="1"/>
              <a:t>collection.createDocument</a:t>
            </a:r>
            <a:r>
              <a:rPr lang="en-US" sz="1600"/>
              <a:t>(</a:t>
            </a:r>
          </a:p>
          <a:p>
            <a:pPr>
              <a:spcBef>
                <a:spcPts val="600"/>
              </a:spcBef>
              <a:spcAft>
                <a:spcPts val="600"/>
              </a:spcAft>
            </a:pPr>
            <a:r>
              <a:rPr lang="en-US" sz="1600"/>
              <a:t>	</a:t>
            </a:r>
            <a:r>
              <a:rPr lang="en-US" sz="1600" err="1"/>
              <a:t>documentToReplace</a:t>
            </a:r>
            <a:r>
              <a:rPr lang="en-US" sz="1600"/>
              <a:t>._self,</a:t>
            </a:r>
          </a:p>
          <a:p>
            <a:pPr>
              <a:spcBef>
                <a:spcPts val="600"/>
              </a:spcBef>
              <a:spcAft>
                <a:spcPts val="600"/>
              </a:spcAft>
            </a:pPr>
            <a:r>
              <a:rPr lang="en-US" sz="1600"/>
              <a:t>	</a:t>
            </a:r>
            <a:r>
              <a:rPr lang="en-US" sz="1600" err="1"/>
              <a:t>replacementDocument</a:t>
            </a:r>
            <a:r>
              <a:rPr lang="en-US" sz="1600"/>
              <a:t>,</a:t>
            </a:r>
          </a:p>
          <a:p>
            <a:pPr>
              <a:spcBef>
                <a:spcPts val="600"/>
              </a:spcBef>
              <a:spcAft>
                <a:spcPts val="600"/>
              </a:spcAft>
            </a:pPr>
            <a:r>
              <a:rPr lang="en-US" sz="1600"/>
              <a:t>	function (error, </a:t>
            </a:r>
            <a:r>
              <a:rPr lang="en-US" sz="1600" err="1"/>
              <a:t>documentReplaced</a:t>
            </a:r>
            <a:r>
              <a:rPr lang="en-US" sz="1600"/>
              <a:t>) {</a:t>
            </a:r>
          </a:p>
          <a:p>
            <a:pPr>
              <a:spcBef>
                <a:spcPts val="600"/>
              </a:spcBef>
              <a:spcAft>
                <a:spcPts val="600"/>
              </a:spcAft>
            </a:pPr>
            <a:r>
              <a:rPr lang="en-US" sz="1600"/>
              <a:t>		if (error) throw "Unable to update document, aborting...";</a:t>
            </a:r>
          </a:p>
          <a:p>
            <a:pPr>
              <a:spcBef>
                <a:spcPts val="600"/>
              </a:spcBef>
              <a:spcAft>
                <a:spcPts val="600"/>
              </a:spcAft>
            </a:pPr>
            <a:r>
              <a:rPr lang="en-US" sz="1600"/>
              <a:t>	}</a:t>
            </a:r>
          </a:p>
          <a:p>
            <a:pPr>
              <a:spcBef>
                <a:spcPts val="600"/>
              </a:spcBef>
              <a:spcAft>
                <a:spcPts val="600"/>
              </a:spcAft>
            </a:pPr>
            <a:r>
              <a:rPr lang="en-US" sz="1600"/>
              <a:t>);</a:t>
            </a:r>
          </a:p>
        </p:txBody>
      </p:sp>
      <p:pic>
        <p:nvPicPr>
          <p:cNvPr id="8" name="Picture 2">
            <a:extLst>
              <a:ext uri="{FF2B5EF4-FFF2-40B4-BE49-F238E27FC236}">
                <a16:creationId xmlns:a16="http://schemas.microsoft.com/office/drawing/2014/main" id="{8DDED33A-81DB-4143-983E-EBA4ED4513F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11132059" y="5963796"/>
            <a:ext cx="554112" cy="554112"/>
          </a:xfrm>
          <a:prstGeom prst="rect">
            <a:avLst/>
          </a:prstGeom>
          <a:solidFill>
            <a:schemeClr val="bg1"/>
          </a:solidFill>
        </p:spPr>
      </p:pic>
    </p:spTree>
    <p:extLst>
      <p:ext uri="{BB962C8B-B14F-4D97-AF65-F5344CB8AC3E}">
        <p14:creationId xmlns:p14="http://schemas.microsoft.com/office/powerpoint/2010/main" val="32455488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60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CD6B-AEE7-4E7F-BCFD-B5D518305095}"/>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Debugging Stored Procedures</a:t>
            </a:r>
          </a:p>
        </p:txBody>
      </p:sp>
      <p:sp>
        <p:nvSpPr>
          <p:cNvPr id="3" name="Text Placeholder 2">
            <a:extLst>
              <a:ext uri="{FF2B5EF4-FFF2-40B4-BE49-F238E27FC236}">
                <a16:creationId xmlns:a16="http://schemas.microsoft.com/office/drawing/2014/main" id="{11B0F5FA-B6CB-42BB-8ADF-243E04BBDD38}"/>
              </a:ext>
            </a:extLst>
          </p:cNvPr>
          <p:cNvSpPr>
            <a:spLocks noGrp="1"/>
          </p:cNvSpPr>
          <p:nvPr>
            <p:ph type="body" sz="quarter" idx="10"/>
          </p:nvPr>
        </p:nvSpPr>
        <p:spPr>
          <a:xfrm>
            <a:off x="269239" y="1925685"/>
            <a:ext cx="11655839" cy="3713324"/>
          </a:xfrm>
        </p:spPr>
        <p:txBody>
          <a:bodyPr vert="horz" wrap="square" lIns="91440" tIns="45720" rIns="91440" bIns="45720" rtlCol="0" anchor="t">
            <a:spAutoFit/>
          </a:bodyPr>
          <a:lstStyle/>
          <a:p>
            <a:r>
              <a:rPr lang="en-US" sz="1600" dirty="0"/>
              <a:t>CONSOLE LOGGING</a:t>
            </a:r>
          </a:p>
          <a:p>
            <a:endParaRPr lang="en-US" sz="1600" dirty="0"/>
          </a:p>
          <a:p>
            <a:r>
              <a:rPr lang="en-US" sz="1600" b="0" dirty="0">
                <a:solidFill>
                  <a:schemeClr val="tx1"/>
                </a:solidFill>
                <a:latin typeface="+mn-lt"/>
              </a:rPr>
              <a:t>Much like with traditional JavaScript applications, you can use </a:t>
            </a:r>
            <a:r>
              <a:rPr lang="en-US" sz="1600" dirty="0">
                <a:solidFill>
                  <a:schemeClr val="tx1"/>
                </a:solidFill>
              </a:rPr>
              <a:t>console.log() </a:t>
            </a:r>
            <a:r>
              <a:rPr lang="en-US" sz="1600" b="0" dirty="0">
                <a:solidFill>
                  <a:schemeClr val="tx1"/>
                </a:solidFill>
                <a:latin typeface="+mn-lt"/>
              </a:rPr>
              <a:t>to capture various telemetry and data points for your running code.</a:t>
            </a:r>
          </a:p>
          <a:p>
            <a:endParaRPr lang="en-US" sz="1600" dirty="0"/>
          </a:p>
          <a:p>
            <a:r>
              <a:rPr lang="en-US" sz="1600" dirty="0"/>
              <a:t>VIEWING SCRIPT LOGS</a:t>
            </a:r>
          </a:p>
          <a:p>
            <a:endParaRPr lang="en-US" sz="1600" dirty="0"/>
          </a:p>
          <a:p>
            <a:r>
              <a:rPr lang="en-US" sz="1600" dirty="0">
                <a:solidFill>
                  <a:schemeClr val="tx1"/>
                </a:solidFill>
              </a:rPr>
              <a:t>.NET</a:t>
            </a:r>
          </a:p>
          <a:p>
            <a:pPr marL="335915" lvl="1" indent="0">
              <a:buNone/>
            </a:pPr>
            <a:r>
              <a:rPr lang="en-US" sz="1600" b="0" dirty="0">
                <a:solidFill>
                  <a:schemeClr val="tx1"/>
                </a:solidFill>
                <a:latin typeface="+mn-lt"/>
              </a:rPr>
              <a:t>You must </a:t>
            </a:r>
            <a:r>
              <a:rPr lang="en-US" sz="1600" dirty="0">
                <a:solidFill>
                  <a:schemeClr val="tx1"/>
                </a:solidFill>
                <a:latin typeface="Arial" panose="020B0604020202020204" pitchFamily="34" charset="0"/>
                <a:cs typeface="Arial" panose="020B0604020202020204" pitchFamily="34" charset="0"/>
              </a:rPr>
              <a:t>opt-in</a:t>
            </a:r>
            <a:r>
              <a:rPr lang="en-US" sz="1600" b="0" dirty="0">
                <a:solidFill>
                  <a:schemeClr val="tx1"/>
                </a:solidFill>
                <a:latin typeface="+mn-lt"/>
              </a:rPr>
              <a:t> to viewing and capturing console output using the </a:t>
            </a:r>
            <a:r>
              <a:rPr lang="en-US" sz="1600" dirty="0" err="1">
                <a:solidFill>
                  <a:schemeClr val="tx1"/>
                </a:solidFill>
                <a:latin typeface="Arial" panose="020B0604020202020204" pitchFamily="34" charset="0"/>
                <a:cs typeface="Arial" panose="020B0604020202020204" pitchFamily="34" charset="0"/>
              </a:rPr>
              <a:t>EnableScriptLogging</a:t>
            </a:r>
            <a:r>
              <a:rPr lang="en-US" sz="1600" b="0" dirty="0">
                <a:solidFill>
                  <a:schemeClr val="tx1"/>
                </a:solidFill>
                <a:latin typeface="+mn-lt"/>
              </a:rPr>
              <a:t> </a:t>
            </a:r>
            <a:r>
              <a:rPr lang="en-US" sz="1600" b="0" dirty="0" err="1">
                <a:solidFill>
                  <a:schemeClr val="tx1"/>
                </a:solidFill>
                <a:latin typeface="+mn-lt"/>
              </a:rPr>
              <a:t>boolean</a:t>
            </a:r>
            <a:r>
              <a:rPr lang="en-US" sz="1600" b="0" dirty="0">
                <a:solidFill>
                  <a:schemeClr val="tx1"/>
                </a:solidFill>
                <a:latin typeface="+mn-lt"/>
              </a:rPr>
              <a:t> property available in the client SDK. The </a:t>
            </a:r>
            <a:r>
              <a:rPr lang="en-US" sz="1600" dirty="0"/>
              <a:t>SDK </a:t>
            </a:r>
            <a:r>
              <a:rPr lang="en-US" sz="1600" b="0" dirty="0">
                <a:solidFill>
                  <a:schemeClr val="tx1"/>
                </a:solidFill>
                <a:latin typeface="+mn-lt"/>
              </a:rPr>
              <a:t>has a </a:t>
            </a:r>
            <a:r>
              <a:rPr lang="en-US" sz="1600" dirty="0" err="1">
                <a:solidFill>
                  <a:schemeClr val="tx1"/>
                </a:solidFill>
                <a:latin typeface="Arial" panose="020B0604020202020204" pitchFamily="34" charset="0"/>
                <a:cs typeface="Arial" panose="020B0604020202020204" pitchFamily="34" charset="0"/>
              </a:rPr>
              <a:t>ScriptLog</a:t>
            </a:r>
            <a:r>
              <a:rPr lang="en-US" sz="1600" b="0" dirty="0">
                <a:solidFill>
                  <a:schemeClr val="tx1"/>
                </a:solidFill>
                <a:latin typeface="+mn-lt"/>
              </a:rPr>
              <a:t> property </a:t>
            </a:r>
            <a:r>
              <a:rPr lang="en-US" sz="1600" dirty="0"/>
              <a:t>on</a:t>
            </a:r>
            <a:r>
              <a:rPr lang="en-US" sz="1600" b="0" dirty="0">
                <a:solidFill>
                  <a:schemeClr val="tx1"/>
                </a:solidFill>
                <a:latin typeface="+mn-lt"/>
              </a:rPr>
              <a:t> the </a:t>
            </a:r>
            <a:r>
              <a:rPr lang="en-US" sz="1600" b="1" dirty="0" err="1">
                <a:solidFill>
                  <a:schemeClr val="tx1"/>
                </a:solidFill>
                <a:latin typeface="Arial" panose="020B0604020202020204" pitchFamily="34" charset="0"/>
                <a:cs typeface="Arial" panose="020B0604020202020204" pitchFamily="34" charset="0"/>
              </a:rPr>
              <a:t>StoredProcedureResponse</a:t>
            </a:r>
            <a:r>
              <a:rPr lang="en-US" sz="1600" b="1" dirty="0">
                <a:solidFill>
                  <a:schemeClr val="tx1"/>
                </a:solidFill>
                <a:latin typeface="Arial" panose="020B0604020202020204" pitchFamily="34" charset="0"/>
                <a:cs typeface="Arial" panose="020B0604020202020204" pitchFamily="34" charset="0"/>
              </a:rPr>
              <a:t> </a:t>
            </a:r>
            <a:r>
              <a:rPr lang="en-US" sz="1600" b="0" dirty="0">
                <a:solidFill>
                  <a:schemeClr val="tx1"/>
                </a:solidFill>
                <a:latin typeface="+mn-lt"/>
              </a:rPr>
              <a:t>class that contains the captured output of the JavaScript console log.</a:t>
            </a:r>
            <a:endParaRPr lang="en-US" sz="1600" b="0" dirty="0">
              <a:solidFill>
                <a:schemeClr val="tx1"/>
              </a:solidFill>
              <a:latin typeface="+mn-lt"/>
              <a:cs typeface="Arial" panose="020B0604020202020204" pitchFamily="34" charset="0"/>
            </a:endParaRPr>
          </a:p>
          <a:p>
            <a:endParaRPr lang="en-US" sz="1600" dirty="0"/>
          </a:p>
        </p:txBody>
      </p:sp>
    </p:spTree>
    <p:extLst>
      <p:ext uri="{BB962C8B-B14F-4D97-AF65-F5344CB8AC3E}">
        <p14:creationId xmlns:p14="http://schemas.microsoft.com/office/powerpoint/2010/main" val="24489594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838200" y="0"/>
            <a:ext cx="10515600" cy="1325563"/>
          </a:xfrm>
        </p:spPr>
        <p:txBody>
          <a:bodyPr>
            <a:normAutofit/>
          </a:bodyPr>
          <a:lstStyle/>
          <a:p>
            <a:r>
              <a:rPr lang="en-US" sz="4000" dirty="0">
                <a:latin typeface="Arial" panose="020B0604020202020204" pitchFamily="34" charset="0"/>
                <a:cs typeface="Arial" panose="020B0604020202020204" pitchFamily="34" charset="0"/>
              </a:rPr>
              <a:t>Debugging Stored Procedures</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197323"/>
            <a:ext cx="11653522" cy="3231654"/>
          </a:xfrm>
        </p:spPr>
        <p:txBody>
          <a:bodyPr>
            <a:normAutofit/>
          </a:bodyPr>
          <a:lstStyle/>
          <a:p>
            <a:pPr>
              <a:spcBef>
                <a:spcPts val="600"/>
              </a:spcBef>
              <a:spcAft>
                <a:spcPts val="600"/>
              </a:spcAft>
            </a:pPr>
            <a:r>
              <a:rPr lang="en-US" sz="1600" dirty="0"/>
              <a:t>var response = await </a:t>
            </a:r>
            <a:r>
              <a:rPr lang="en-US" sz="1600" dirty="0" err="1"/>
              <a:t>client.ExecuteStoredProcedureAsync</a:t>
            </a:r>
            <a:r>
              <a:rPr lang="en-US" sz="1600" dirty="0"/>
              <a:t>(</a:t>
            </a:r>
          </a:p>
          <a:p>
            <a:pPr>
              <a:spcBef>
                <a:spcPts val="600"/>
              </a:spcBef>
              <a:spcAft>
                <a:spcPts val="600"/>
              </a:spcAft>
            </a:pPr>
            <a:r>
              <a:rPr lang="en-US" sz="1600" dirty="0"/>
              <a:t>    </a:t>
            </a:r>
            <a:r>
              <a:rPr lang="en-US" sz="1600" dirty="0" err="1"/>
              <a:t>document.SelfLink</a:t>
            </a:r>
            <a:r>
              <a:rPr lang="en-US" sz="1600" dirty="0"/>
              <a:t>,</a:t>
            </a:r>
          </a:p>
          <a:p>
            <a:pPr>
              <a:spcBef>
                <a:spcPts val="600"/>
              </a:spcBef>
              <a:spcAft>
                <a:spcPts val="600"/>
              </a:spcAft>
            </a:pPr>
            <a:r>
              <a:rPr lang="en-US" sz="1600" dirty="0"/>
              <a:t>    new </a:t>
            </a:r>
            <a:r>
              <a:rPr lang="en-US" sz="1600" dirty="0" err="1"/>
              <a:t>RequestOptions</a:t>
            </a:r>
            <a:r>
              <a:rPr lang="en-US" sz="1600" dirty="0"/>
              <a:t> </a:t>
            </a:r>
          </a:p>
          <a:p>
            <a:pPr>
              <a:spcBef>
                <a:spcPts val="600"/>
              </a:spcBef>
              <a:spcAft>
                <a:spcPts val="600"/>
              </a:spcAft>
            </a:pPr>
            <a:r>
              <a:rPr lang="en-US" sz="1600" dirty="0"/>
              <a:t>    {</a:t>
            </a:r>
          </a:p>
          <a:p>
            <a:pPr>
              <a:spcBef>
                <a:spcPts val="600"/>
              </a:spcBef>
              <a:spcAft>
                <a:spcPts val="600"/>
              </a:spcAft>
            </a:pPr>
            <a:r>
              <a:rPr lang="en-US" sz="1600" dirty="0"/>
              <a:t>        </a:t>
            </a:r>
            <a:r>
              <a:rPr lang="en-US" sz="1600" dirty="0" err="1"/>
              <a:t>EnableScriptLogging</a:t>
            </a:r>
            <a:r>
              <a:rPr lang="en-US" sz="1600" dirty="0"/>
              <a:t> = true </a:t>
            </a:r>
          </a:p>
          <a:p>
            <a:pPr>
              <a:spcBef>
                <a:spcPts val="600"/>
              </a:spcBef>
              <a:spcAft>
                <a:spcPts val="600"/>
              </a:spcAft>
            </a:pPr>
            <a:r>
              <a:rPr lang="en-US" sz="1600" dirty="0"/>
              <a:t>    } </a:t>
            </a:r>
          </a:p>
          <a:p>
            <a:pPr>
              <a:spcBef>
                <a:spcPts val="600"/>
              </a:spcBef>
              <a:spcAft>
                <a:spcPts val="600"/>
              </a:spcAft>
            </a:pPr>
            <a:r>
              <a:rPr lang="en-US" sz="1600" dirty="0"/>
              <a:t>);</a:t>
            </a:r>
          </a:p>
          <a:p>
            <a:pPr>
              <a:spcBef>
                <a:spcPts val="600"/>
              </a:spcBef>
              <a:spcAft>
                <a:spcPts val="600"/>
              </a:spcAft>
            </a:pPr>
            <a:r>
              <a:rPr lang="en-US" sz="1600" dirty="0"/>
              <a:t>String </a:t>
            </a:r>
            <a:r>
              <a:rPr lang="en-US" sz="1600" dirty="0" err="1"/>
              <a:t>logData</a:t>
            </a:r>
            <a:r>
              <a:rPr lang="en-US" sz="1600" dirty="0"/>
              <a:t> = </a:t>
            </a:r>
            <a:r>
              <a:rPr lang="en-US" sz="1600" dirty="0" err="1"/>
              <a:t>response.ScriptLog</a:t>
            </a:r>
            <a:r>
              <a:rPr lang="en-US" sz="1600" dirty="0"/>
              <a:t>;</a:t>
            </a:r>
            <a:endParaRPr lang="en-US" sz="3200" dirty="0"/>
          </a:p>
        </p:txBody>
      </p:sp>
      <p:grpSp>
        <p:nvGrpSpPr>
          <p:cNvPr id="8" name="Group 7">
            <a:extLst>
              <a:ext uri="{FF2B5EF4-FFF2-40B4-BE49-F238E27FC236}">
                <a16:creationId xmlns:a16="http://schemas.microsoft.com/office/drawing/2014/main" id="{C7FF3725-E5D7-4343-9311-4C66ADCFB6FA}"/>
              </a:ext>
            </a:extLst>
          </p:cNvPr>
          <p:cNvGrpSpPr/>
          <p:nvPr/>
        </p:nvGrpSpPr>
        <p:grpSpPr>
          <a:xfrm>
            <a:off x="11169383" y="5988593"/>
            <a:ext cx="607510" cy="607510"/>
            <a:chOff x="11169383" y="5988593"/>
            <a:chExt cx="607510" cy="607510"/>
          </a:xfrm>
        </p:grpSpPr>
        <p:sp>
          <p:nvSpPr>
            <p:cNvPr id="9" name="Rectangle 8">
              <a:extLst>
                <a:ext uri="{FF2B5EF4-FFF2-40B4-BE49-F238E27FC236}">
                  <a16:creationId xmlns:a16="http://schemas.microsoft.com/office/drawing/2014/main" id="{CCBC0DAF-4713-41A0-95CB-7CEDCBE18EA2}"/>
                </a:ext>
              </a:extLst>
            </p:cNvPr>
            <p:cNvSpPr/>
            <p:nvPr/>
          </p:nvSpPr>
          <p:spPr bwMode="auto">
            <a:xfrm>
              <a:off x="11169383" y="5988593"/>
              <a:ext cx="607510" cy="60751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1C54456A-9EA7-462B-8719-77913B4444FA}"/>
                </a:ext>
              </a:extLst>
            </p:cNvPr>
            <p:cNvSpPr/>
            <p:nvPr/>
          </p:nvSpPr>
          <p:spPr bwMode="auto">
            <a:xfrm>
              <a:off x="11253107" y="6209947"/>
              <a:ext cx="435337" cy="16569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Tree>
    <p:extLst>
      <p:ext uri="{BB962C8B-B14F-4D97-AF65-F5344CB8AC3E}">
        <p14:creationId xmlns:p14="http://schemas.microsoft.com/office/powerpoint/2010/main" val="270107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838200" y="13210"/>
            <a:ext cx="10515600" cy="1325563"/>
          </a:xfrm>
        </p:spPr>
        <p:txBody>
          <a:bodyPr>
            <a:normAutofit/>
          </a:bodyPr>
          <a:lstStyle/>
          <a:p>
            <a:r>
              <a:rPr lang="en-US" sz="4000" dirty="0">
                <a:latin typeface="Arial" panose="020B0604020202020204" pitchFamily="34" charset="0"/>
                <a:cs typeface="Arial" panose="020B0604020202020204" pitchFamily="34" charset="0"/>
              </a:rPr>
              <a:t>Debugging Stored Procedures</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197323"/>
            <a:ext cx="11653522" cy="3231654"/>
          </a:xfrm>
        </p:spPr>
        <p:txBody>
          <a:bodyPr>
            <a:normAutofit/>
          </a:bodyPr>
          <a:lstStyle/>
          <a:p>
            <a:pPr>
              <a:spcBef>
                <a:spcPts val="600"/>
              </a:spcBef>
              <a:spcAft>
                <a:spcPts val="600"/>
              </a:spcAft>
            </a:pPr>
            <a:r>
              <a:rPr lang="en-US" sz="1600" err="1"/>
              <a:t>RequestOptions</a:t>
            </a:r>
            <a:r>
              <a:rPr lang="en-US" sz="1600"/>
              <a:t> </a:t>
            </a:r>
            <a:r>
              <a:rPr lang="en-US" sz="1600" err="1"/>
              <a:t>requestOptions</a:t>
            </a:r>
            <a:r>
              <a:rPr lang="en-US" sz="1600"/>
              <a:t> = new </a:t>
            </a:r>
            <a:r>
              <a:rPr lang="en-US" sz="1600" err="1"/>
              <a:t>RequestOptions</a:t>
            </a:r>
            <a:r>
              <a:rPr lang="en-US" sz="1600"/>
              <a:t>();</a:t>
            </a:r>
          </a:p>
          <a:p>
            <a:pPr>
              <a:spcBef>
                <a:spcPts val="600"/>
              </a:spcBef>
              <a:spcAft>
                <a:spcPts val="600"/>
              </a:spcAft>
            </a:pPr>
            <a:r>
              <a:rPr lang="en-US" sz="1600" err="1"/>
              <a:t>requestOptions.EnableScriptLogging</a:t>
            </a:r>
            <a:r>
              <a:rPr lang="en-US" sz="1600"/>
              <a:t> = true;</a:t>
            </a:r>
          </a:p>
          <a:p>
            <a:pPr>
              <a:spcBef>
                <a:spcPts val="600"/>
              </a:spcBef>
              <a:spcAft>
                <a:spcPts val="600"/>
              </a:spcAft>
            </a:pPr>
            <a:endParaRPr lang="en-US" sz="1600"/>
          </a:p>
          <a:p>
            <a:pPr>
              <a:spcBef>
                <a:spcPts val="600"/>
              </a:spcBef>
              <a:spcAft>
                <a:spcPts val="600"/>
              </a:spcAft>
            </a:pPr>
            <a:r>
              <a:rPr lang="en-US" sz="1600" err="1"/>
              <a:t>StoredProcedureResponse</a:t>
            </a:r>
            <a:r>
              <a:rPr lang="en-US" sz="1600"/>
              <a:t> response = </a:t>
            </a:r>
            <a:r>
              <a:rPr lang="en-US" sz="1600" err="1"/>
              <a:t>client.executeStoredProcedure</a:t>
            </a:r>
            <a:r>
              <a:rPr lang="en-US" sz="1600"/>
              <a:t>(</a:t>
            </a:r>
          </a:p>
          <a:p>
            <a:pPr>
              <a:spcBef>
                <a:spcPts val="600"/>
              </a:spcBef>
              <a:spcAft>
                <a:spcPts val="600"/>
              </a:spcAft>
            </a:pPr>
            <a:r>
              <a:rPr lang="en-US" sz="1600"/>
              <a:t>    storedProcLink,</a:t>
            </a:r>
          </a:p>
          <a:p>
            <a:pPr>
              <a:spcBef>
                <a:spcPts val="600"/>
              </a:spcBef>
              <a:spcAft>
                <a:spcPts val="600"/>
              </a:spcAft>
            </a:pPr>
            <a:r>
              <a:rPr lang="en-US" sz="1600"/>
              <a:t>    requestOptions, </a:t>
            </a:r>
          </a:p>
          <a:p>
            <a:pPr>
              <a:spcBef>
                <a:spcPts val="600"/>
              </a:spcBef>
              <a:spcAft>
                <a:spcPts val="600"/>
              </a:spcAft>
            </a:pPr>
            <a:r>
              <a:rPr lang="en-US" sz="1600"/>
              <a:t>    new Object[]{}</a:t>
            </a:r>
          </a:p>
          <a:p>
            <a:pPr>
              <a:spcBef>
                <a:spcPts val="600"/>
              </a:spcBef>
              <a:spcAft>
                <a:spcPts val="600"/>
              </a:spcAft>
            </a:pPr>
            <a:r>
              <a:rPr lang="en-US" sz="1600"/>
              <a:t>);</a:t>
            </a:r>
          </a:p>
        </p:txBody>
      </p:sp>
      <p:pic>
        <p:nvPicPr>
          <p:cNvPr id="8" name="Picture 7">
            <a:extLst>
              <a:ext uri="{FF2B5EF4-FFF2-40B4-BE49-F238E27FC236}">
                <a16:creationId xmlns:a16="http://schemas.microsoft.com/office/drawing/2014/main" id="{A7089076-2A11-4707-ADC6-4159BD56BC27}"/>
              </a:ext>
            </a:extLst>
          </p:cNvPr>
          <p:cNvPicPr>
            <a:picLocks noChangeAspect="1"/>
          </p:cNvPicPr>
          <p:nvPr/>
        </p:nvPicPr>
        <p:blipFill>
          <a:blip r:embed="rId3"/>
          <a:stretch>
            <a:fillRect/>
          </a:stretch>
        </p:blipFill>
        <p:spPr>
          <a:xfrm>
            <a:off x="11083013" y="6065618"/>
            <a:ext cx="783890" cy="457200"/>
          </a:xfrm>
          <a:prstGeom prst="rect">
            <a:avLst/>
          </a:prstGeom>
        </p:spPr>
      </p:pic>
    </p:spTree>
    <p:extLst>
      <p:ext uri="{BB962C8B-B14F-4D97-AF65-F5344CB8AC3E}">
        <p14:creationId xmlns:p14="http://schemas.microsoft.com/office/powerpoint/2010/main" val="364367124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911E-301D-4EF7-BFB8-C1DF97DD244E}"/>
              </a:ext>
            </a:extLst>
          </p:cNvPr>
          <p:cNvSpPr>
            <a:spLocks noGrp="1"/>
          </p:cNvSpPr>
          <p:nvPr>
            <p:ph type="title"/>
          </p:nvPr>
        </p:nvSpPr>
        <p:spPr/>
        <p:txBody>
          <a:bodyPr/>
          <a:lstStyle/>
          <a:p>
            <a:r>
              <a:rPr lang="en-US"/>
              <a:t>Authoring Stored Procedures</a:t>
            </a:r>
          </a:p>
        </p:txBody>
      </p:sp>
    </p:spTree>
    <p:extLst>
      <p:ext uri="{BB962C8B-B14F-4D97-AF65-F5344CB8AC3E}">
        <p14:creationId xmlns:p14="http://schemas.microsoft.com/office/powerpoint/2010/main" val="39498949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1A1B-BDD9-4261-B31C-3FE79E8A4EAC}"/>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User-Defined Functions</a:t>
            </a:r>
          </a:p>
        </p:txBody>
      </p:sp>
      <p:sp>
        <p:nvSpPr>
          <p:cNvPr id="3" name="Text Placeholder 2">
            <a:extLst>
              <a:ext uri="{FF2B5EF4-FFF2-40B4-BE49-F238E27FC236}">
                <a16:creationId xmlns:a16="http://schemas.microsoft.com/office/drawing/2014/main" id="{008E8D6C-85A9-40B0-8A4F-81D5B9275016}"/>
              </a:ext>
            </a:extLst>
          </p:cNvPr>
          <p:cNvSpPr>
            <a:spLocks noGrp="1"/>
          </p:cNvSpPr>
          <p:nvPr>
            <p:ph type="body" sz="quarter" idx="10"/>
          </p:nvPr>
        </p:nvSpPr>
        <p:spPr>
          <a:xfrm>
            <a:off x="269239" y="1925685"/>
            <a:ext cx="10295396" cy="1934889"/>
          </a:xfrm>
        </p:spPr>
        <p:txBody>
          <a:bodyPr vert="horz" wrap="square" lIns="91440" tIns="45720" rIns="91440" bIns="45720" rtlCol="0" anchor="t">
            <a:spAutoFit/>
          </a:bodyPr>
          <a:lstStyle/>
          <a:p>
            <a:r>
              <a:rPr lang="en-US" sz="1600" dirty="0"/>
              <a:t>UDF</a:t>
            </a:r>
          </a:p>
          <a:p>
            <a:endParaRPr lang="en-US" sz="1600" dirty="0"/>
          </a:p>
          <a:p>
            <a:pPr marL="285750" indent="-285750">
              <a:buChar char="•"/>
            </a:pPr>
            <a:r>
              <a:rPr lang="en-US" sz="1600" b="0" dirty="0">
                <a:solidFill>
                  <a:schemeClr val="tx1"/>
                </a:solidFill>
                <a:latin typeface="+mn-lt"/>
              </a:rPr>
              <a:t>User-defined functions (UDFs) are used to extend the Azure Cosmos DB SQL API’s query language grammar and implement custom business logic. UDFs can only be called from inside queries</a:t>
            </a:r>
          </a:p>
          <a:p>
            <a:pPr marL="285750" indent="-285750">
              <a:buChar char="•"/>
            </a:pPr>
            <a:endParaRPr lang="en-US" sz="1600" b="0" dirty="0">
              <a:solidFill>
                <a:schemeClr val="tx1"/>
              </a:solidFill>
              <a:latin typeface="+mn-lt"/>
            </a:endParaRPr>
          </a:p>
          <a:p>
            <a:pPr marL="285750" indent="-285750">
              <a:buChar char="•"/>
            </a:pPr>
            <a:r>
              <a:rPr lang="en-US" sz="1600" b="0" dirty="0">
                <a:solidFill>
                  <a:schemeClr val="tx1"/>
                </a:solidFill>
                <a:latin typeface="+mn-lt"/>
              </a:rPr>
              <a:t>They do not have access to the context object and are meant to be used as compute-only code</a:t>
            </a:r>
          </a:p>
        </p:txBody>
      </p:sp>
    </p:spTree>
    <p:extLst>
      <p:ext uri="{BB962C8B-B14F-4D97-AF65-F5344CB8AC3E}">
        <p14:creationId xmlns:p14="http://schemas.microsoft.com/office/powerpoint/2010/main" val="247032295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838200" y="46486"/>
            <a:ext cx="10515600" cy="1325563"/>
          </a:xfrm>
        </p:spPr>
        <p:txBody>
          <a:bodyPr>
            <a:normAutofit/>
          </a:bodyPr>
          <a:lstStyle/>
          <a:p>
            <a:r>
              <a:rPr lang="en-US" sz="4000" dirty="0">
                <a:latin typeface="Arial" panose="020B0604020202020204" pitchFamily="34" charset="0"/>
                <a:cs typeface="Arial" panose="020B0604020202020204" pitchFamily="34" charset="0"/>
              </a:rPr>
              <a:t>User-Defined Function Definition</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197323"/>
            <a:ext cx="11653522" cy="5632311"/>
          </a:xfrm>
        </p:spPr>
        <p:txBody>
          <a:bodyPr vert="horz" wrap="square" lIns="146304" tIns="91440" rIns="146304" bIns="91440" rtlCol="0" anchor="t">
            <a:spAutoFit/>
          </a:bodyPr>
          <a:lstStyle/>
          <a:p>
            <a:pPr>
              <a:spcBef>
                <a:spcPts val="600"/>
              </a:spcBef>
              <a:spcAft>
                <a:spcPts val="600"/>
              </a:spcAft>
            </a:pPr>
            <a:r>
              <a:rPr lang="en-US" sz="1800" err="1"/>
              <a:t>var</a:t>
            </a:r>
            <a:r>
              <a:rPr lang="en-US" sz="1800"/>
              <a:t> </a:t>
            </a:r>
            <a:r>
              <a:rPr lang="en-US" sz="1800" err="1"/>
              <a:t>taxUdf</a:t>
            </a:r>
            <a:r>
              <a:rPr lang="en-US" sz="1800"/>
              <a:t> = {</a:t>
            </a:r>
          </a:p>
          <a:p>
            <a:pPr>
              <a:spcBef>
                <a:spcPts val="600"/>
              </a:spcBef>
              <a:spcAft>
                <a:spcPts val="600"/>
              </a:spcAft>
            </a:pPr>
            <a:r>
              <a:rPr lang="en-US" sz="1800"/>
              <a:t>	id: "tax",</a:t>
            </a:r>
          </a:p>
          <a:p>
            <a:pPr>
              <a:spcBef>
                <a:spcPts val="600"/>
              </a:spcBef>
              <a:spcAft>
                <a:spcPts val="600"/>
              </a:spcAft>
            </a:pPr>
            <a:r>
              <a:rPr lang="en-US" sz="1800"/>
              <a:t>	</a:t>
            </a:r>
            <a:r>
              <a:rPr lang="en-US" sz="1800" err="1"/>
              <a:t>serverScript</a:t>
            </a:r>
            <a:r>
              <a:rPr lang="en-US" sz="1800"/>
              <a:t>: function tax(income) {</a:t>
            </a:r>
          </a:p>
          <a:p>
            <a:pPr>
              <a:spcBef>
                <a:spcPts val="600"/>
              </a:spcBef>
              <a:spcAft>
                <a:spcPts val="600"/>
              </a:spcAft>
            </a:pPr>
            <a:r>
              <a:rPr lang="en-US" sz="1800"/>
              <a:t>		if (income == undefined) </a:t>
            </a:r>
          </a:p>
          <a:p>
            <a:pPr>
              <a:spcBef>
                <a:spcPts val="600"/>
              </a:spcBef>
              <a:spcAft>
                <a:spcPts val="600"/>
              </a:spcAft>
            </a:pPr>
            <a:r>
              <a:rPr lang="en-US" sz="1800"/>
              <a:t>			throw 'no input’;</a:t>
            </a:r>
          </a:p>
          <a:p>
            <a:pPr>
              <a:spcBef>
                <a:spcPts val="600"/>
              </a:spcBef>
              <a:spcAft>
                <a:spcPts val="600"/>
              </a:spcAft>
            </a:pPr>
            <a:r>
              <a:rPr lang="en-US" sz="1800"/>
              <a:t>		if (income &lt; 1000) </a:t>
            </a:r>
          </a:p>
          <a:p>
            <a:pPr>
              <a:spcBef>
                <a:spcPts val="600"/>
              </a:spcBef>
              <a:spcAft>
                <a:spcPts val="600"/>
              </a:spcAft>
            </a:pPr>
            <a:r>
              <a:rPr lang="en-US" sz="1800"/>
              <a:t>			return income * 0.1;</a:t>
            </a:r>
          </a:p>
          <a:p>
            <a:pPr>
              <a:spcBef>
                <a:spcPts val="600"/>
              </a:spcBef>
              <a:spcAft>
                <a:spcPts val="600"/>
              </a:spcAft>
            </a:pPr>
            <a:r>
              <a:rPr lang="en-US" sz="1800"/>
              <a:t>		else if (income &lt; 10000) </a:t>
            </a:r>
          </a:p>
          <a:p>
            <a:pPr>
              <a:spcBef>
                <a:spcPts val="600"/>
              </a:spcBef>
              <a:spcAft>
                <a:spcPts val="600"/>
              </a:spcAft>
            </a:pPr>
            <a:r>
              <a:rPr lang="en-US" sz="1800"/>
              <a:t>			return income * 0.2;</a:t>
            </a:r>
          </a:p>
          <a:p>
            <a:pPr>
              <a:spcBef>
                <a:spcPts val="600"/>
              </a:spcBef>
              <a:spcAft>
                <a:spcPts val="600"/>
              </a:spcAft>
            </a:pPr>
            <a:r>
              <a:rPr lang="en-US" sz="1800"/>
              <a:t>		else</a:t>
            </a:r>
          </a:p>
          <a:p>
            <a:pPr>
              <a:spcBef>
                <a:spcPts val="600"/>
              </a:spcBef>
              <a:spcAft>
                <a:spcPts val="600"/>
              </a:spcAft>
            </a:pPr>
            <a:r>
              <a:rPr lang="en-US" sz="1800"/>
              <a:t>			return income * 0.4;</a:t>
            </a:r>
          </a:p>
          <a:p>
            <a:pPr>
              <a:spcBef>
                <a:spcPts val="600"/>
              </a:spcBef>
              <a:spcAft>
                <a:spcPts val="600"/>
              </a:spcAft>
            </a:pPr>
            <a:r>
              <a:rPr lang="en-US" sz="1800"/>
              <a:t>	}</a:t>
            </a:r>
          </a:p>
          <a:p>
            <a:pPr>
              <a:spcBef>
                <a:spcPts val="600"/>
              </a:spcBef>
              <a:spcAft>
                <a:spcPts val="600"/>
              </a:spcAft>
            </a:pPr>
            <a:r>
              <a:rPr lang="en-US" sz="1800"/>
              <a:t>}</a:t>
            </a:r>
          </a:p>
        </p:txBody>
      </p:sp>
      <p:pic>
        <p:nvPicPr>
          <p:cNvPr id="8" name="Picture 2">
            <a:extLst>
              <a:ext uri="{FF2B5EF4-FFF2-40B4-BE49-F238E27FC236}">
                <a16:creationId xmlns:a16="http://schemas.microsoft.com/office/drawing/2014/main" id="{0C462EF8-6F27-0147-8557-7E363C0CBFE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11132059" y="5963796"/>
            <a:ext cx="554112" cy="554112"/>
          </a:xfrm>
          <a:prstGeom prst="rect">
            <a:avLst/>
          </a:prstGeom>
          <a:solidFill>
            <a:schemeClr val="bg1"/>
          </a:solidFill>
        </p:spPr>
      </p:pic>
    </p:spTree>
    <p:extLst>
      <p:ext uri="{BB962C8B-B14F-4D97-AF65-F5344CB8AC3E}">
        <p14:creationId xmlns:p14="http://schemas.microsoft.com/office/powerpoint/2010/main" val="763303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60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838200" y="94669"/>
            <a:ext cx="10515600" cy="1325563"/>
          </a:xfrm>
        </p:spPr>
        <p:txBody>
          <a:bodyPr>
            <a:normAutofit/>
          </a:bodyPr>
          <a:lstStyle/>
          <a:p>
            <a:r>
              <a:rPr lang="en-US" sz="4000" dirty="0">
                <a:latin typeface="Arial" panose="020B0604020202020204" pitchFamily="34" charset="0"/>
                <a:cs typeface="Arial" panose="020B0604020202020204" pitchFamily="34" charset="0"/>
              </a:rPr>
              <a:t>User-Defined Function Usage In Queries</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197323"/>
            <a:ext cx="11653522" cy="2800767"/>
          </a:xfrm>
        </p:spPr>
        <p:txBody>
          <a:bodyPr>
            <a:normAutofit/>
          </a:bodyPr>
          <a:lstStyle/>
          <a:p>
            <a:pPr>
              <a:spcBef>
                <a:spcPts val="600"/>
              </a:spcBef>
              <a:spcAft>
                <a:spcPts val="600"/>
              </a:spcAft>
            </a:pPr>
            <a:r>
              <a:rPr lang="en-US" sz="2000"/>
              <a:t>SELECT </a:t>
            </a:r>
          </a:p>
          <a:p>
            <a:pPr>
              <a:spcBef>
                <a:spcPts val="600"/>
              </a:spcBef>
              <a:spcAft>
                <a:spcPts val="600"/>
              </a:spcAft>
            </a:pPr>
            <a:r>
              <a:rPr lang="en-US" sz="2000"/>
              <a:t>	* </a:t>
            </a:r>
          </a:p>
          <a:p>
            <a:pPr>
              <a:spcBef>
                <a:spcPts val="600"/>
              </a:spcBef>
              <a:spcAft>
                <a:spcPts val="600"/>
              </a:spcAft>
            </a:pPr>
            <a:r>
              <a:rPr lang="en-US" sz="2000"/>
              <a:t>FROM </a:t>
            </a:r>
          </a:p>
          <a:p>
            <a:pPr>
              <a:spcBef>
                <a:spcPts val="600"/>
              </a:spcBef>
              <a:spcAft>
                <a:spcPts val="600"/>
              </a:spcAft>
            </a:pPr>
            <a:r>
              <a:rPr lang="en-US" sz="2000"/>
              <a:t>	</a:t>
            </a:r>
            <a:r>
              <a:rPr lang="en-US" sz="2000" err="1"/>
              <a:t>TaxPayers</a:t>
            </a:r>
            <a:r>
              <a:rPr lang="en-US" sz="2000"/>
              <a:t> t </a:t>
            </a:r>
          </a:p>
          <a:p>
            <a:pPr>
              <a:spcBef>
                <a:spcPts val="600"/>
              </a:spcBef>
              <a:spcAft>
                <a:spcPts val="600"/>
              </a:spcAft>
            </a:pPr>
            <a:r>
              <a:rPr lang="en-US" sz="2000"/>
              <a:t>WHERE </a:t>
            </a:r>
          </a:p>
          <a:p>
            <a:pPr>
              <a:spcBef>
                <a:spcPts val="600"/>
              </a:spcBef>
              <a:spcAft>
                <a:spcPts val="600"/>
              </a:spcAft>
            </a:pPr>
            <a:r>
              <a:rPr lang="en-US" sz="2000"/>
              <a:t>	</a:t>
            </a:r>
            <a:r>
              <a:rPr lang="en-US" sz="2000" err="1"/>
              <a:t>udf.tax</a:t>
            </a:r>
            <a:r>
              <a:rPr lang="en-US" sz="2000"/>
              <a:t>(</a:t>
            </a:r>
            <a:r>
              <a:rPr lang="en-US" sz="2000" err="1"/>
              <a:t>t.income</a:t>
            </a:r>
            <a:r>
              <a:rPr lang="en-US" sz="2000"/>
              <a:t>) &gt; 20000</a:t>
            </a:r>
          </a:p>
        </p:txBody>
      </p:sp>
      <p:sp>
        <p:nvSpPr>
          <p:cNvPr id="7" name="TextBox 6">
            <a:extLst>
              <a:ext uri="{FF2B5EF4-FFF2-40B4-BE49-F238E27FC236}">
                <a16:creationId xmlns:a16="http://schemas.microsoft.com/office/drawing/2014/main" id="{C1427114-59E0-7345-AB84-AC56515004EC}"/>
              </a:ext>
            </a:extLst>
          </p:cNvPr>
          <p:cNvSpPr txBox="1"/>
          <p:nvPr/>
        </p:nvSpPr>
        <p:spPr>
          <a:xfrm>
            <a:off x="11073373" y="6199157"/>
            <a:ext cx="803169" cy="369332"/>
          </a:xfrm>
          <a:prstGeom prst="rect">
            <a:avLst/>
          </a:prstGeom>
          <a:noFill/>
        </p:spPr>
        <p:txBody>
          <a:bodyPr wrap="square" rtlCol="0" anchor="ctr">
            <a:spAutoFit/>
          </a:bodyPr>
          <a:lstStyle/>
          <a:p>
            <a:pPr algn="ctr"/>
            <a:r>
              <a:rPr lang="en-US" dirty="0">
                <a:solidFill>
                  <a:schemeClr val="tx2"/>
                </a:solidFill>
                <a:latin typeface="Arial" panose="020B0604020202020204" pitchFamily="34" charset="0"/>
                <a:cs typeface="Arial" panose="020B0604020202020204" pitchFamily="34" charset="0"/>
              </a:rPr>
              <a:t>SQL</a:t>
            </a:r>
          </a:p>
        </p:txBody>
      </p:sp>
    </p:spTree>
    <p:extLst>
      <p:ext uri="{BB962C8B-B14F-4D97-AF65-F5344CB8AC3E}">
        <p14:creationId xmlns:p14="http://schemas.microsoft.com/office/powerpoint/2010/main" val="1879671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60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ED75B6-9B05-4FE0-A641-F77C77A6222F}"/>
              </a:ext>
            </a:extLst>
          </p:cNvPr>
          <p:cNvSpPr>
            <a:spLocks noGrp="1"/>
          </p:cNvSpPr>
          <p:nvPr>
            <p:ph type="body" sz="quarter" idx="10"/>
          </p:nvPr>
        </p:nvSpPr>
        <p:spPr>
          <a:xfrm>
            <a:off x="269240" y="1591729"/>
            <a:ext cx="5265119" cy="3562001"/>
          </a:xfrm>
        </p:spPr>
        <p:txBody>
          <a:bodyPr vert="horz" wrap="square" lIns="146304" tIns="91440" rIns="146304" bIns="91440" rtlCol="0" anchor="t">
            <a:spAutoFit/>
          </a:bodyPr>
          <a:lstStyle/>
          <a:p>
            <a:r>
              <a:rPr lang="en-US" dirty="0"/>
              <a:t>Run native JavaScript server-side programming logic to performic atomic multi-record transactions.</a:t>
            </a:r>
          </a:p>
          <a:p>
            <a:endParaRPr lang="en-US" dirty="0"/>
          </a:p>
          <a:p>
            <a:pPr algn="ctr"/>
            <a:r>
              <a:rPr lang="en-US" i="1" dirty="0"/>
              <a:t>This module will reference programming in the context of the SQL API.</a:t>
            </a:r>
            <a:endParaRPr lang="en-US" i="1" dirty="0">
              <a:cs typeface="Arial" panose="020B0604020202020204" pitchFamily="34" charset="0"/>
            </a:endParaRPr>
          </a:p>
        </p:txBody>
      </p:sp>
      <p:sp>
        <p:nvSpPr>
          <p:cNvPr id="3" name="Title 2">
            <a:extLst>
              <a:ext uri="{FF2B5EF4-FFF2-40B4-BE49-F238E27FC236}">
                <a16:creationId xmlns:a16="http://schemas.microsoft.com/office/drawing/2014/main" id="{42FA6E84-DEE6-4D2D-9B07-229170F0C7A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Programming</a:t>
            </a:r>
          </a:p>
        </p:txBody>
      </p:sp>
      <p:grpSp>
        <p:nvGrpSpPr>
          <p:cNvPr id="21" name="Group 20">
            <a:extLst>
              <a:ext uri="{FF2B5EF4-FFF2-40B4-BE49-F238E27FC236}">
                <a16:creationId xmlns:a16="http://schemas.microsoft.com/office/drawing/2014/main" id="{8057C0CB-BA9E-4976-AC62-C4CE9D41DE5C}"/>
              </a:ext>
            </a:extLst>
          </p:cNvPr>
          <p:cNvGrpSpPr/>
          <p:nvPr/>
        </p:nvGrpSpPr>
        <p:grpSpPr>
          <a:xfrm>
            <a:off x="7002812" y="2108320"/>
            <a:ext cx="4460177" cy="4268947"/>
            <a:chOff x="7002812" y="2108320"/>
            <a:chExt cx="4460177" cy="4268947"/>
          </a:xfrm>
        </p:grpSpPr>
        <p:grpSp>
          <p:nvGrpSpPr>
            <p:cNvPr id="4" name="Group 3">
              <a:extLst>
                <a:ext uri="{FF2B5EF4-FFF2-40B4-BE49-F238E27FC236}">
                  <a16:creationId xmlns:a16="http://schemas.microsoft.com/office/drawing/2014/main" id="{3EAB0586-8EA8-49AB-B1AE-3CABEC542767}"/>
                </a:ext>
              </a:extLst>
            </p:cNvPr>
            <p:cNvGrpSpPr/>
            <p:nvPr/>
          </p:nvGrpSpPr>
          <p:grpSpPr>
            <a:xfrm>
              <a:off x="7002812" y="2108320"/>
              <a:ext cx="4460177" cy="1956692"/>
              <a:chOff x="7015941" y="869829"/>
              <a:chExt cx="4460177" cy="1956692"/>
            </a:xfrm>
          </p:grpSpPr>
          <p:sp>
            <p:nvSpPr>
              <p:cNvPr id="5" name="Rectangle 327">
                <a:extLst>
                  <a:ext uri="{FF2B5EF4-FFF2-40B4-BE49-F238E27FC236}">
                    <a16:creationId xmlns:a16="http://schemas.microsoft.com/office/drawing/2014/main" id="{C0C7B897-9953-4963-91FB-D37141DE167C}"/>
                  </a:ext>
                </a:extLst>
              </p:cNvPr>
              <p:cNvSpPr>
                <a:spLocks noChangeArrowheads="1"/>
              </p:cNvSpPr>
              <p:nvPr/>
            </p:nvSpPr>
            <p:spPr bwMode="auto">
              <a:xfrm>
                <a:off x="8229918" y="869829"/>
                <a:ext cx="1983517" cy="1255834"/>
              </a:xfrm>
              <a:prstGeom prst="rect">
                <a:avLst/>
              </a:pr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328">
                <a:extLst>
                  <a:ext uri="{FF2B5EF4-FFF2-40B4-BE49-F238E27FC236}">
                    <a16:creationId xmlns:a16="http://schemas.microsoft.com/office/drawing/2014/main" id="{BD3F25B5-01CF-43F5-BC8D-B468CE8207F0}"/>
                  </a:ext>
                </a:extLst>
              </p:cNvPr>
              <p:cNvSpPr>
                <a:spLocks/>
              </p:cNvSpPr>
              <p:nvPr/>
            </p:nvSpPr>
            <p:spPr bwMode="auto">
              <a:xfrm>
                <a:off x="7669097" y="2114687"/>
                <a:ext cx="3079259" cy="539890"/>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Shape 24">
                <a:extLst>
                  <a:ext uri="{FF2B5EF4-FFF2-40B4-BE49-F238E27FC236}">
                    <a16:creationId xmlns:a16="http://schemas.microsoft.com/office/drawing/2014/main" id="{BA77D023-B281-4BC9-AE28-374E4C18474A}"/>
                  </a:ext>
                </a:extLst>
              </p:cNvPr>
              <p:cNvSpPr>
                <a:spLocks/>
              </p:cNvSpPr>
              <p:nvPr/>
            </p:nvSpPr>
            <p:spPr bwMode="auto">
              <a:xfrm>
                <a:off x="10333038" y="2189788"/>
                <a:ext cx="1143080" cy="636733"/>
              </a:xfrm>
              <a:custGeom>
                <a:avLst/>
                <a:gdLst>
                  <a:gd name="connsiteX0" fmla="*/ 508308 w 592784"/>
                  <a:gd name="connsiteY0" fmla="*/ 51904 h 330200"/>
                  <a:gd name="connsiteX1" fmla="*/ 481405 w 592784"/>
                  <a:gd name="connsiteY1" fmla="*/ 56497 h 330200"/>
                  <a:gd name="connsiteX2" fmla="*/ 449262 w 592784"/>
                  <a:gd name="connsiteY2" fmla="*/ 71213 h 330200"/>
                  <a:gd name="connsiteX3" fmla="*/ 449262 w 592784"/>
                  <a:gd name="connsiteY3" fmla="*/ 182348 h 330200"/>
                  <a:gd name="connsiteX4" fmla="*/ 449075 w 592784"/>
                  <a:gd name="connsiteY4" fmla="*/ 182763 h 330200"/>
                  <a:gd name="connsiteX5" fmla="*/ 449262 w 592784"/>
                  <a:gd name="connsiteY5" fmla="*/ 183356 h 330200"/>
                  <a:gd name="connsiteX6" fmla="*/ 448623 w 592784"/>
                  <a:gd name="connsiteY6" fmla="*/ 185383 h 330200"/>
                  <a:gd name="connsiteX7" fmla="*/ 457305 w 592784"/>
                  <a:gd name="connsiteY7" fmla="*/ 181910 h 330200"/>
                  <a:gd name="connsiteX8" fmla="*/ 497136 w 592784"/>
                  <a:gd name="connsiteY8" fmla="*/ 164042 h 330200"/>
                  <a:gd name="connsiteX9" fmla="*/ 510525 w 592784"/>
                  <a:gd name="connsiteY9" fmla="*/ 158648 h 330200"/>
                  <a:gd name="connsiteX10" fmla="*/ 548013 w 592784"/>
                  <a:gd name="connsiteY10" fmla="*/ 80433 h 330200"/>
                  <a:gd name="connsiteX11" fmla="*/ 531947 w 592784"/>
                  <a:gd name="connsiteY11" fmla="*/ 56160 h 330200"/>
                  <a:gd name="connsiteX12" fmla="*/ 508308 w 592784"/>
                  <a:gd name="connsiteY12" fmla="*/ 51904 h 330200"/>
                  <a:gd name="connsiteX13" fmla="*/ 13292 w 592784"/>
                  <a:gd name="connsiteY13" fmla="*/ 0 h 330200"/>
                  <a:gd name="connsiteX14" fmla="*/ 433312 w 592784"/>
                  <a:gd name="connsiteY14" fmla="*/ 0 h 330200"/>
                  <a:gd name="connsiteX15" fmla="*/ 449262 w 592784"/>
                  <a:gd name="connsiteY15" fmla="*/ 16090 h 330200"/>
                  <a:gd name="connsiteX16" fmla="*/ 449262 w 592784"/>
                  <a:gd name="connsiteY16" fmla="*/ 25337 h 330200"/>
                  <a:gd name="connsiteX17" fmla="*/ 467681 w 592784"/>
                  <a:gd name="connsiteY17" fmla="*/ 18739 h 330200"/>
                  <a:gd name="connsiteX18" fmla="*/ 548013 w 592784"/>
                  <a:gd name="connsiteY18" fmla="*/ 18401 h 330200"/>
                  <a:gd name="connsiteX19" fmla="*/ 588179 w 592784"/>
                  <a:gd name="connsiteY19" fmla="*/ 72342 h 330200"/>
                  <a:gd name="connsiteX20" fmla="*/ 526591 w 592784"/>
                  <a:gd name="connsiteY20" fmla="*/ 196406 h 330200"/>
                  <a:gd name="connsiteX21" fmla="*/ 521236 w 592784"/>
                  <a:gd name="connsiteY21" fmla="*/ 199103 h 330200"/>
                  <a:gd name="connsiteX22" fmla="*/ 468016 w 592784"/>
                  <a:gd name="connsiteY22" fmla="*/ 222365 h 330200"/>
                  <a:gd name="connsiteX23" fmla="*/ 432607 w 592784"/>
                  <a:gd name="connsiteY23" fmla="*/ 236120 h 330200"/>
                  <a:gd name="connsiteX24" fmla="*/ 431610 w 592784"/>
                  <a:gd name="connsiteY24" fmla="*/ 239278 h 330200"/>
                  <a:gd name="connsiteX25" fmla="*/ 383469 w 592784"/>
                  <a:gd name="connsiteY25" fmla="*/ 284945 h 330200"/>
                  <a:gd name="connsiteX26" fmla="*/ 344364 w 592784"/>
                  <a:gd name="connsiteY26" fmla="*/ 301808 h 330200"/>
                  <a:gd name="connsiteX27" fmla="*/ 347663 w 592784"/>
                  <a:gd name="connsiteY27" fmla="*/ 309033 h 330200"/>
                  <a:gd name="connsiteX28" fmla="*/ 347663 w 592784"/>
                  <a:gd name="connsiteY28" fmla="*/ 322263 h 330200"/>
                  <a:gd name="connsiteX29" fmla="*/ 337033 w 592784"/>
                  <a:gd name="connsiteY29" fmla="*/ 330200 h 330200"/>
                  <a:gd name="connsiteX30" fmla="*/ 113817 w 592784"/>
                  <a:gd name="connsiteY30" fmla="*/ 330200 h 330200"/>
                  <a:gd name="connsiteX31" fmla="*/ 103188 w 592784"/>
                  <a:gd name="connsiteY31" fmla="*/ 322263 h 330200"/>
                  <a:gd name="connsiteX32" fmla="*/ 103188 w 592784"/>
                  <a:gd name="connsiteY32" fmla="*/ 309033 h 330200"/>
                  <a:gd name="connsiteX33" fmla="*/ 106225 w 592784"/>
                  <a:gd name="connsiteY33" fmla="*/ 302380 h 330200"/>
                  <a:gd name="connsiteX34" fmla="*/ 65793 w 592784"/>
                  <a:gd name="connsiteY34" fmla="*/ 284945 h 330200"/>
                  <a:gd name="connsiteX35" fmla="*/ 0 w 592784"/>
                  <a:gd name="connsiteY35" fmla="*/ 183356 h 330200"/>
                  <a:gd name="connsiteX36" fmla="*/ 163 w 592784"/>
                  <a:gd name="connsiteY36" fmla="*/ 182840 h 330200"/>
                  <a:gd name="connsiteX37" fmla="*/ 0 w 592784"/>
                  <a:gd name="connsiteY37" fmla="*/ 182348 h 330200"/>
                  <a:gd name="connsiteX38" fmla="*/ 0 w 592784"/>
                  <a:gd name="connsiteY38" fmla="*/ 16090 h 330200"/>
                  <a:gd name="connsiteX39" fmla="*/ 13292 w 592784"/>
                  <a:gd name="connsiteY3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2784" h="330200">
                    <a:moveTo>
                      <a:pt x="508308" y="51904"/>
                    </a:moveTo>
                    <a:cubicBezTo>
                      <a:pt x="499563" y="52199"/>
                      <a:pt x="490275" y="53969"/>
                      <a:pt x="481405" y="56497"/>
                    </a:cubicBezTo>
                    <a:lnTo>
                      <a:pt x="449262" y="71213"/>
                    </a:lnTo>
                    <a:lnTo>
                      <a:pt x="449262" y="182348"/>
                    </a:lnTo>
                    <a:lnTo>
                      <a:pt x="449075" y="182763"/>
                    </a:lnTo>
                    <a:lnTo>
                      <a:pt x="449262" y="183356"/>
                    </a:lnTo>
                    <a:lnTo>
                      <a:pt x="448623" y="185383"/>
                    </a:lnTo>
                    <a:lnTo>
                      <a:pt x="457305" y="181910"/>
                    </a:lnTo>
                    <a:cubicBezTo>
                      <a:pt x="477723" y="173481"/>
                      <a:pt x="493120" y="166739"/>
                      <a:pt x="497136" y="164042"/>
                    </a:cubicBezTo>
                    <a:cubicBezTo>
                      <a:pt x="502492" y="161345"/>
                      <a:pt x="505170" y="161345"/>
                      <a:pt x="510525" y="158648"/>
                    </a:cubicBezTo>
                    <a:cubicBezTo>
                      <a:pt x="531947" y="150557"/>
                      <a:pt x="561401" y="137071"/>
                      <a:pt x="548013" y="80433"/>
                    </a:cubicBezTo>
                    <a:cubicBezTo>
                      <a:pt x="545335" y="64251"/>
                      <a:pt x="537302" y="58857"/>
                      <a:pt x="531947" y="56160"/>
                    </a:cubicBezTo>
                    <a:cubicBezTo>
                      <a:pt x="525253" y="52789"/>
                      <a:pt x="517052" y="51609"/>
                      <a:pt x="508308" y="51904"/>
                    </a:cubicBezTo>
                    <a:close/>
                    <a:moveTo>
                      <a:pt x="13292" y="0"/>
                    </a:moveTo>
                    <a:cubicBezTo>
                      <a:pt x="433312" y="0"/>
                      <a:pt x="433312" y="0"/>
                      <a:pt x="433312" y="0"/>
                    </a:cubicBezTo>
                    <a:cubicBezTo>
                      <a:pt x="441287" y="0"/>
                      <a:pt x="449262" y="8045"/>
                      <a:pt x="449262" y="16090"/>
                    </a:cubicBezTo>
                    <a:lnTo>
                      <a:pt x="449262" y="25337"/>
                    </a:lnTo>
                    <a:lnTo>
                      <a:pt x="467681" y="18739"/>
                    </a:lnTo>
                    <a:cubicBezTo>
                      <a:pt x="492450" y="11659"/>
                      <a:pt x="522574" y="7613"/>
                      <a:pt x="548013" y="18401"/>
                    </a:cubicBezTo>
                    <a:cubicBezTo>
                      <a:pt x="561401" y="23795"/>
                      <a:pt x="580145" y="37281"/>
                      <a:pt x="588179" y="72342"/>
                    </a:cubicBezTo>
                    <a:cubicBezTo>
                      <a:pt x="609600" y="161345"/>
                      <a:pt x="550691" y="185618"/>
                      <a:pt x="526591" y="196406"/>
                    </a:cubicBezTo>
                    <a:cubicBezTo>
                      <a:pt x="523913" y="196406"/>
                      <a:pt x="521236" y="199103"/>
                      <a:pt x="521236" y="199103"/>
                    </a:cubicBezTo>
                    <a:cubicBezTo>
                      <a:pt x="514541" y="203149"/>
                      <a:pt x="492450" y="212589"/>
                      <a:pt x="468016" y="222365"/>
                    </a:cubicBezTo>
                    <a:lnTo>
                      <a:pt x="432607" y="236120"/>
                    </a:lnTo>
                    <a:lnTo>
                      <a:pt x="431610" y="239278"/>
                    </a:lnTo>
                    <a:cubicBezTo>
                      <a:pt x="420243" y="256467"/>
                      <a:pt x="403794" y="271946"/>
                      <a:pt x="383469" y="284945"/>
                    </a:cubicBezTo>
                    <a:lnTo>
                      <a:pt x="344364" y="301808"/>
                    </a:lnTo>
                    <a:lnTo>
                      <a:pt x="347663" y="309033"/>
                    </a:lnTo>
                    <a:lnTo>
                      <a:pt x="347663" y="322263"/>
                    </a:lnTo>
                    <a:cubicBezTo>
                      <a:pt x="347663" y="327554"/>
                      <a:pt x="342348" y="330200"/>
                      <a:pt x="337033" y="330200"/>
                    </a:cubicBezTo>
                    <a:cubicBezTo>
                      <a:pt x="113817" y="330200"/>
                      <a:pt x="113817" y="330200"/>
                      <a:pt x="113817" y="330200"/>
                    </a:cubicBezTo>
                    <a:cubicBezTo>
                      <a:pt x="108502" y="330200"/>
                      <a:pt x="103188" y="327554"/>
                      <a:pt x="103188" y="322263"/>
                    </a:cubicBezTo>
                    <a:cubicBezTo>
                      <a:pt x="103188" y="309033"/>
                      <a:pt x="103188" y="309033"/>
                      <a:pt x="103188" y="309033"/>
                    </a:cubicBezTo>
                    <a:lnTo>
                      <a:pt x="106225" y="302380"/>
                    </a:lnTo>
                    <a:lnTo>
                      <a:pt x="65793" y="284945"/>
                    </a:lnTo>
                    <a:cubicBezTo>
                      <a:pt x="25143" y="258946"/>
                      <a:pt x="0" y="223029"/>
                      <a:pt x="0" y="183356"/>
                    </a:cubicBezTo>
                    <a:lnTo>
                      <a:pt x="163" y="182840"/>
                    </a:lnTo>
                    <a:lnTo>
                      <a:pt x="0" y="182348"/>
                    </a:lnTo>
                    <a:cubicBezTo>
                      <a:pt x="0" y="16090"/>
                      <a:pt x="0" y="16090"/>
                      <a:pt x="0" y="16090"/>
                    </a:cubicBezTo>
                    <a:cubicBezTo>
                      <a:pt x="0" y="8045"/>
                      <a:pt x="5316" y="0"/>
                      <a:pt x="13292" y="0"/>
                    </a:cubicBezTo>
                    <a:close/>
                  </a:path>
                </a:pathLst>
              </a:custGeom>
              <a:solidFill>
                <a:srgbClr val="F3F3F3"/>
              </a:solidFill>
              <a:ln w="12700">
                <a:solidFill>
                  <a:schemeClr val="tx2"/>
                </a:solid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8" name="Freeform 11">
                <a:extLst>
                  <a:ext uri="{FF2B5EF4-FFF2-40B4-BE49-F238E27FC236}">
                    <a16:creationId xmlns:a16="http://schemas.microsoft.com/office/drawing/2014/main" id="{BAD2B51A-0D88-496E-BEC7-977CF07B3337}"/>
                  </a:ext>
                </a:extLst>
              </p:cNvPr>
              <p:cNvSpPr>
                <a:spLocks/>
              </p:cNvSpPr>
              <p:nvPr/>
            </p:nvSpPr>
            <p:spPr bwMode="auto">
              <a:xfrm>
                <a:off x="10601773" y="2327715"/>
                <a:ext cx="303060" cy="296937"/>
              </a:xfrm>
              <a:custGeom>
                <a:avLst/>
                <a:gdLst>
                  <a:gd name="T0" fmla="*/ 47 w 59"/>
                  <a:gd name="T1" fmla="*/ 46 h 57"/>
                  <a:gd name="T2" fmla="*/ 15 w 59"/>
                  <a:gd name="T3" fmla="*/ 53 h 57"/>
                  <a:gd name="T4" fmla="*/ 36 w 59"/>
                  <a:gd name="T5" fmla="*/ 16 h 57"/>
                  <a:gd name="T6" fmla="*/ 9 w 59"/>
                  <a:gd name="T7" fmla="*/ 51 h 57"/>
                  <a:gd name="T8" fmla="*/ 11 w 59"/>
                  <a:gd name="T9" fmla="*/ 19 h 57"/>
                  <a:gd name="T10" fmla="*/ 48 w 59"/>
                  <a:gd name="T11" fmla="*/ 8 h 57"/>
                  <a:gd name="T12" fmla="*/ 47 w 59"/>
                  <a:gd name="T13" fmla="*/ 46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47" y="46"/>
                    </a:moveTo>
                    <a:cubicBezTo>
                      <a:pt x="38" y="57"/>
                      <a:pt x="22" y="57"/>
                      <a:pt x="15" y="53"/>
                    </a:cubicBezTo>
                    <a:cubicBezTo>
                      <a:pt x="15" y="53"/>
                      <a:pt x="21" y="27"/>
                      <a:pt x="36" y="16"/>
                    </a:cubicBezTo>
                    <a:cubicBezTo>
                      <a:pt x="36" y="16"/>
                      <a:pt x="19" y="25"/>
                      <a:pt x="9" y="51"/>
                    </a:cubicBezTo>
                    <a:cubicBezTo>
                      <a:pt x="3" y="45"/>
                      <a:pt x="0" y="32"/>
                      <a:pt x="11" y="19"/>
                    </a:cubicBezTo>
                    <a:cubicBezTo>
                      <a:pt x="21" y="5"/>
                      <a:pt x="38" y="0"/>
                      <a:pt x="48" y="8"/>
                    </a:cubicBezTo>
                    <a:cubicBezTo>
                      <a:pt x="59" y="16"/>
                      <a:pt x="58" y="32"/>
                      <a:pt x="47" y="46"/>
                    </a:cubicBezTo>
                    <a:close/>
                  </a:path>
                </a:pathLst>
              </a:custGeom>
              <a:noFill/>
              <a:ln w="12700">
                <a:solidFill>
                  <a:schemeClr val="tx2"/>
                </a:solidFill>
                <a:bevel/>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9" name="Freeform 150">
                <a:extLst>
                  <a:ext uri="{FF2B5EF4-FFF2-40B4-BE49-F238E27FC236}">
                    <a16:creationId xmlns:a16="http://schemas.microsoft.com/office/drawing/2014/main" id="{1E450873-BD1F-41B1-B82C-A8F980A86ABA}"/>
                  </a:ext>
                </a:extLst>
              </p:cNvPr>
              <p:cNvSpPr>
                <a:spLocks noEditPoints="1"/>
              </p:cNvSpPr>
              <p:nvPr/>
            </p:nvSpPr>
            <p:spPr bwMode="auto">
              <a:xfrm>
                <a:off x="7094600" y="1961803"/>
                <a:ext cx="990476" cy="85640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F3F3F3"/>
              </a:solidFill>
              <a:ln w="12700">
                <a:solidFill>
                  <a:schemeClr val="tx2"/>
                </a:solid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chemeClr val="tx2"/>
                  </a:solidFill>
                  <a:effectLst/>
                  <a:uLnTx/>
                  <a:uFillTx/>
                </a:endParaRPr>
              </a:p>
            </p:txBody>
          </p:sp>
          <p:grpSp>
            <p:nvGrpSpPr>
              <p:cNvPr id="10" name="Group 9">
                <a:extLst>
                  <a:ext uri="{FF2B5EF4-FFF2-40B4-BE49-F238E27FC236}">
                    <a16:creationId xmlns:a16="http://schemas.microsoft.com/office/drawing/2014/main" id="{78903AE9-5CC7-43F3-AE1C-3B335AC68ED1}"/>
                  </a:ext>
                </a:extLst>
              </p:cNvPr>
              <p:cNvGrpSpPr/>
              <p:nvPr/>
            </p:nvGrpSpPr>
            <p:grpSpPr>
              <a:xfrm>
                <a:off x="7015941" y="2114955"/>
                <a:ext cx="883896" cy="703256"/>
                <a:chOff x="7015941" y="2114955"/>
                <a:chExt cx="883896" cy="703256"/>
              </a:xfrm>
            </p:grpSpPr>
            <p:sp>
              <p:nvSpPr>
                <p:cNvPr id="11" name="TextBox 10">
                  <a:extLst>
                    <a:ext uri="{FF2B5EF4-FFF2-40B4-BE49-F238E27FC236}">
                      <a16:creationId xmlns:a16="http://schemas.microsoft.com/office/drawing/2014/main" id="{20B44575-BB5B-420E-9906-D1184F62ACC3}"/>
                    </a:ext>
                  </a:extLst>
                </p:cNvPr>
                <p:cNvSpPr txBox="1"/>
                <p:nvPr/>
              </p:nvSpPr>
              <p:spPr>
                <a:xfrm>
                  <a:off x="7015941" y="2114955"/>
                  <a:ext cx="883896" cy="544765"/>
                </a:xfrm>
                <a:prstGeom prst="rect">
                  <a:avLst/>
                </a:prstGeom>
                <a:noFill/>
              </p:spPr>
              <p:txBody>
                <a:bodyPr wrap="none" lIns="182880" tIns="146304" rIns="182880" bIns="146304" rtlCol="0">
                  <a:spAutoFit/>
                </a:bodyPr>
                <a:lstStyle/>
                <a:p>
                  <a:pPr>
                    <a:lnSpc>
                      <a:spcPct val="90000"/>
                    </a:lnSpc>
                    <a:spcAft>
                      <a:spcPts val="600"/>
                    </a:spcAft>
                  </a:pPr>
                  <a:r>
                    <a:rPr lang="en-US">
                      <a:solidFill>
                        <a:srgbClr val="0177D7"/>
                      </a:solidFill>
                    </a:rPr>
                    <a:t>GEEK</a:t>
                  </a:r>
                </a:p>
              </p:txBody>
            </p:sp>
            <p:cxnSp>
              <p:nvCxnSpPr>
                <p:cNvPr id="12" name="Straight Connector 11">
                  <a:extLst>
                    <a:ext uri="{FF2B5EF4-FFF2-40B4-BE49-F238E27FC236}">
                      <a16:creationId xmlns:a16="http://schemas.microsoft.com/office/drawing/2014/main" id="{92DFA031-2DDA-4F17-AA29-CD248531BA3F}"/>
                    </a:ext>
                  </a:extLst>
                </p:cNvPr>
                <p:cNvCxnSpPr/>
                <p:nvPr/>
              </p:nvCxnSpPr>
              <p:spPr>
                <a:xfrm>
                  <a:off x="7151454" y="2818211"/>
                  <a:ext cx="591118"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3" name="Group 12">
              <a:extLst>
                <a:ext uri="{FF2B5EF4-FFF2-40B4-BE49-F238E27FC236}">
                  <a16:creationId xmlns:a16="http://schemas.microsoft.com/office/drawing/2014/main" id="{612602B1-3D2F-4BE1-8878-550A79CC14DE}"/>
                </a:ext>
              </a:extLst>
            </p:cNvPr>
            <p:cNvGrpSpPr/>
            <p:nvPr/>
          </p:nvGrpSpPr>
          <p:grpSpPr>
            <a:xfrm>
              <a:off x="8031753" y="4208433"/>
              <a:ext cx="2353587" cy="2168834"/>
              <a:chOff x="6446213" y="2411709"/>
              <a:chExt cx="3381962" cy="3116483"/>
            </a:xfrm>
          </p:grpSpPr>
          <p:grpSp>
            <p:nvGrpSpPr>
              <p:cNvPr id="14" name="Group 13">
                <a:extLst>
                  <a:ext uri="{FF2B5EF4-FFF2-40B4-BE49-F238E27FC236}">
                    <a16:creationId xmlns:a16="http://schemas.microsoft.com/office/drawing/2014/main" id="{6CA6E6A7-4C72-4552-BAB9-ACEA5C77279F}"/>
                  </a:ext>
                </a:extLst>
              </p:cNvPr>
              <p:cNvGrpSpPr/>
              <p:nvPr/>
            </p:nvGrpSpPr>
            <p:grpSpPr>
              <a:xfrm>
                <a:off x="6570436" y="2464633"/>
                <a:ext cx="2979660" cy="2979660"/>
                <a:chOff x="2448227" y="4402944"/>
                <a:chExt cx="3244970" cy="3244970"/>
              </a:xfrm>
            </p:grpSpPr>
            <p:sp>
              <p:nvSpPr>
                <p:cNvPr id="19" name="Freeform: Shape 962">
                  <a:extLst>
                    <a:ext uri="{FF2B5EF4-FFF2-40B4-BE49-F238E27FC236}">
                      <a16:creationId xmlns:a16="http://schemas.microsoft.com/office/drawing/2014/main" id="{22AA953A-4468-43A6-8C49-C1C96FE5C6AD}"/>
                    </a:ext>
                  </a:extLst>
                </p:cNvPr>
                <p:cNvSpPr/>
                <p:nvPr/>
              </p:nvSpPr>
              <p:spPr>
                <a:xfrm>
                  <a:off x="2448227" y="4402944"/>
                  <a:ext cx="3244970" cy="3244970"/>
                </a:xfrm>
                <a:prstGeom prst="ellipse">
                  <a:avLst/>
                </a:prstGeom>
                <a:solidFill>
                  <a:srgbClr val="F3F3F3"/>
                </a:solidFill>
                <a:ln w="12700" cap="flat" cmpd="sng" algn="ctr">
                  <a:solidFill>
                    <a:srgbClr val="0177D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
                    <a:cs typeface=""/>
                  </a:endParaRPr>
                </a:p>
              </p:txBody>
            </p:sp>
            <p:sp>
              <p:nvSpPr>
                <p:cNvPr id="20" name="Freeform: Shape 260">
                  <a:extLst>
                    <a:ext uri="{FF2B5EF4-FFF2-40B4-BE49-F238E27FC236}">
                      <a16:creationId xmlns:a16="http://schemas.microsoft.com/office/drawing/2014/main" id="{FCD1EA18-E30B-44F4-8D71-2FE4825856DD}"/>
                    </a:ext>
                  </a:extLst>
                </p:cNvPr>
                <p:cNvSpPr>
                  <a:spLocks/>
                </p:cNvSpPr>
                <p:nvPr/>
              </p:nvSpPr>
              <p:spPr bwMode="auto">
                <a:xfrm>
                  <a:off x="2548010" y="4565368"/>
                  <a:ext cx="3143459" cy="2997400"/>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sp>
            <p:nvSpPr>
              <p:cNvPr id="15" name="Freeform: Shape 111">
                <a:extLst>
                  <a:ext uri="{FF2B5EF4-FFF2-40B4-BE49-F238E27FC236}">
                    <a16:creationId xmlns:a16="http://schemas.microsoft.com/office/drawing/2014/main" id="{3F3FF3F4-3510-492E-8F5A-6908A5F96845}"/>
                  </a:ext>
                </a:extLst>
              </p:cNvPr>
              <p:cNvSpPr/>
              <p:nvPr/>
            </p:nvSpPr>
            <p:spPr>
              <a:xfrm rot="1800000">
                <a:off x="9269359" y="2728776"/>
                <a:ext cx="558816" cy="545677"/>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680 w 395762"/>
                  <a:gd name="connsiteY0" fmla="*/ 448641 h 471068"/>
                  <a:gd name="connsiteX1" fmla="*/ 320258 w 395762"/>
                  <a:gd name="connsiteY1" fmla="*/ 85 h 471068"/>
                  <a:gd name="connsiteX2" fmla="*/ 119076 w 395762"/>
                  <a:gd name="connsiteY2" fmla="*/ 471068 h 471068"/>
                  <a:gd name="connsiteX0" fmla="*/ 81234 w 490050"/>
                  <a:gd name="connsiteY0" fmla="*/ 466567 h 488994"/>
                  <a:gd name="connsiteX1" fmla="*/ 341812 w 490050"/>
                  <a:gd name="connsiteY1" fmla="*/ 18011 h 488994"/>
                  <a:gd name="connsiteX2" fmla="*/ 140630 w 490050"/>
                  <a:gd name="connsiteY2" fmla="*/ 488994 h 488994"/>
                  <a:gd name="connsiteX0" fmla="*/ 89642 w 498458"/>
                  <a:gd name="connsiteY0" fmla="*/ 464311 h 486738"/>
                  <a:gd name="connsiteX1" fmla="*/ 350220 w 498458"/>
                  <a:gd name="connsiteY1" fmla="*/ 15755 h 486738"/>
                  <a:gd name="connsiteX2" fmla="*/ 149038 w 498458"/>
                  <a:gd name="connsiteY2" fmla="*/ 486738 h 486738"/>
                </a:gdLst>
                <a:ahLst/>
                <a:cxnLst>
                  <a:cxn ang="0">
                    <a:pos x="connsiteX0" y="connsiteY0"/>
                  </a:cxn>
                  <a:cxn ang="0">
                    <a:pos x="connsiteX1" y="connsiteY1"/>
                  </a:cxn>
                  <a:cxn ang="0">
                    <a:pos x="connsiteX2" y="connsiteY2"/>
                  </a:cxn>
                </a:cxnLst>
                <a:rect l="l" t="t" r="r" b="b"/>
                <a:pathLst>
                  <a:path w="498458" h="486738">
                    <a:moveTo>
                      <a:pt x="89642" y="464311"/>
                    </a:moveTo>
                    <a:cubicBezTo>
                      <a:pt x="-153198" y="175717"/>
                      <a:pt x="152999" y="-64832"/>
                      <a:pt x="350220" y="15755"/>
                    </a:cubicBezTo>
                    <a:cubicBezTo>
                      <a:pt x="547441" y="96342"/>
                      <a:pt x="607618" y="484590"/>
                      <a:pt x="149038" y="486738"/>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1">
                <a:extLst>
                  <a:ext uri="{FF2B5EF4-FFF2-40B4-BE49-F238E27FC236}">
                    <a16:creationId xmlns:a16="http://schemas.microsoft.com/office/drawing/2014/main" id="{41691730-D25D-4E88-8B8A-1925B41D2115}"/>
                  </a:ext>
                </a:extLst>
              </p:cNvPr>
              <p:cNvSpPr/>
              <p:nvPr/>
            </p:nvSpPr>
            <p:spPr>
              <a:xfrm rot="8100000">
                <a:off x="8827541" y="5004366"/>
                <a:ext cx="530809" cy="523826"/>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Lst>
                <a:ahLst/>
                <a:cxnLst>
                  <a:cxn ang="0">
                    <a:pos x="connsiteX0" y="connsiteY0"/>
                  </a:cxn>
                  <a:cxn ang="0">
                    <a:pos x="connsiteX1" y="connsiteY1"/>
                  </a:cxn>
                  <a:cxn ang="0">
                    <a:pos x="connsiteX2" y="connsiteY2"/>
                  </a:cxn>
                </a:cxnLst>
                <a:rect l="l" t="t" r="r" b="b"/>
                <a:pathLst>
                  <a:path w="473476" h="467248">
                    <a:moveTo>
                      <a:pt x="79070" y="467248"/>
                    </a:moveTo>
                    <a:cubicBezTo>
                      <a:pt x="-144091" y="135059"/>
                      <a:pt x="157347" y="-63970"/>
                      <a:pt x="339648" y="18692"/>
                    </a:cubicBezTo>
                    <a:cubicBezTo>
                      <a:pt x="521949" y="101354"/>
                      <a:pt x="576901" y="459917"/>
                      <a:pt x="118321" y="462065"/>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1">
                <a:extLst>
                  <a:ext uri="{FF2B5EF4-FFF2-40B4-BE49-F238E27FC236}">
                    <a16:creationId xmlns:a16="http://schemas.microsoft.com/office/drawing/2014/main" id="{CA1A1817-C769-43C1-B8A4-1DD65277456A}"/>
                  </a:ext>
                </a:extLst>
              </p:cNvPr>
              <p:cNvSpPr/>
              <p:nvPr/>
            </p:nvSpPr>
            <p:spPr>
              <a:xfrm rot="14182638">
                <a:off x="6451950" y="3862645"/>
                <a:ext cx="537898" cy="549371"/>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674 w 395492"/>
                  <a:gd name="connsiteY0" fmla="*/ 448653 h 472739"/>
                  <a:gd name="connsiteX1" fmla="*/ 320252 w 395492"/>
                  <a:gd name="connsiteY1" fmla="*/ 97 h 472739"/>
                  <a:gd name="connsiteX2" fmla="*/ 118626 w 395492"/>
                  <a:gd name="connsiteY2" fmla="*/ 472739 h 472739"/>
                  <a:gd name="connsiteX0" fmla="*/ 76373 w 470933"/>
                  <a:gd name="connsiteY0" fmla="*/ 475330 h 499416"/>
                  <a:gd name="connsiteX1" fmla="*/ 336951 w 470933"/>
                  <a:gd name="connsiteY1" fmla="*/ 26774 h 499416"/>
                  <a:gd name="connsiteX2" fmla="*/ 135325 w 470933"/>
                  <a:gd name="connsiteY2" fmla="*/ 499416 h 499416"/>
                  <a:gd name="connsiteX0" fmla="*/ 74394 w 462877"/>
                  <a:gd name="connsiteY0" fmla="*/ 464114 h 488200"/>
                  <a:gd name="connsiteX1" fmla="*/ 334972 w 462877"/>
                  <a:gd name="connsiteY1" fmla="*/ 15558 h 488200"/>
                  <a:gd name="connsiteX2" fmla="*/ 133346 w 462877"/>
                  <a:gd name="connsiteY2" fmla="*/ 488200 h 488200"/>
                  <a:gd name="connsiteX0" fmla="*/ 75234 w 466324"/>
                  <a:gd name="connsiteY0" fmla="*/ 463820 h 487906"/>
                  <a:gd name="connsiteX1" fmla="*/ 335812 w 466324"/>
                  <a:gd name="connsiteY1" fmla="*/ 15264 h 487906"/>
                  <a:gd name="connsiteX2" fmla="*/ 134186 w 466324"/>
                  <a:gd name="connsiteY2" fmla="*/ 487906 h 487906"/>
                  <a:gd name="connsiteX0" fmla="*/ 78612 w 479800"/>
                  <a:gd name="connsiteY0" fmla="*/ 465948 h 490034"/>
                  <a:gd name="connsiteX1" fmla="*/ 339190 w 479800"/>
                  <a:gd name="connsiteY1" fmla="*/ 17392 h 490034"/>
                  <a:gd name="connsiteX2" fmla="*/ 137564 w 479800"/>
                  <a:gd name="connsiteY2" fmla="*/ 490034 h 490034"/>
                </a:gdLst>
                <a:ahLst/>
                <a:cxnLst>
                  <a:cxn ang="0">
                    <a:pos x="connsiteX0" y="connsiteY0"/>
                  </a:cxn>
                  <a:cxn ang="0">
                    <a:pos x="connsiteX1" y="connsiteY1"/>
                  </a:cxn>
                  <a:cxn ang="0">
                    <a:pos x="connsiteX2" y="connsiteY2"/>
                  </a:cxn>
                </a:cxnLst>
                <a:rect l="l" t="t" r="r" b="b"/>
                <a:pathLst>
                  <a:path w="479800" h="490034">
                    <a:moveTo>
                      <a:pt x="78612" y="465948"/>
                    </a:moveTo>
                    <a:cubicBezTo>
                      <a:pt x="-144549" y="133759"/>
                      <a:pt x="160117" y="-61294"/>
                      <a:pt x="339190" y="17392"/>
                    </a:cubicBezTo>
                    <a:cubicBezTo>
                      <a:pt x="518263" y="96078"/>
                      <a:pt x="596144" y="487886"/>
                      <a:pt x="137564" y="490034"/>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11">
                <a:extLst>
                  <a:ext uri="{FF2B5EF4-FFF2-40B4-BE49-F238E27FC236}">
                    <a16:creationId xmlns:a16="http://schemas.microsoft.com/office/drawing/2014/main" id="{3876BEB1-4CE3-436B-A581-13FE521EDB97}"/>
                  </a:ext>
                </a:extLst>
              </p:cNvPr>
              <p:cNvSpPr/>
              <p:nvPr/>
            </p:nvSpPr>
            <p:spPr>
              <a:xfrm rot="17825032">
                <a:off x="6592408" y="2422475"/>
                <a:ext cx="565092" cy="543560"/>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947 w 406999"/>
                  <a:gd name="connsiteY0" fmla="*/ 448655 h 472982"/>
                  <a:gd name="connsiteX1" fmla="*/ 320525 w 406999"/>
                  <a:gd name="connsiteY1" fmla="*/ 99 h 472982"/>
                  <a:gd name="connsiteX2" fmla="*/ 137463 w 406999"/>
                  <a:gd name="connsiteY2" fmla="*/ 472981 h 472982"/>
                  <a:gd name="connsiteX0" fmla="*/ 75758 w 476757"/>
                  <a:gd name="connsiteY0" fmla="*/ 454736 h 479062"/>
                  <a:gd name="connsiteX1" fmla="*/ 336336 w 476757"/>
                  <a:gd name="connsiteY1" fmla="*/ 6180 h 479062"/>
                  <a:gd name="connsiteX2" fmla="*/ 153274 w 476757"/>
                  <a:gd name="connsiteY2" fmla="*/ 479062 h 479062"/>
                  <a:gd name="connsiteX0" fmla="*/ 80536 w 495195"/>
                  <a:gd name="connsiteY0" fmla="*/ 457654 h 481980"/>
                  <a:gd name="connsiteX1" fmla="*/ 341114 w 495195"/>
                  <a:gd name="connsiteY1" fmla="*/ 9098 h 481980"/>
                  <a:gd name="connsiteX2" fmla="*/ 158052 w 495195"/>
                  <a:gd name="connsiteY2" fmla="*/ 481980 h 481980"/>
                  <a:gd name="connsiteX0" fmla="*/ 82932 w 504056"/>
                  <a:gd name="connsiteY0" fmla="*/ 460525 h 484851"/>
                  <a:gd name="connsiteX1" fmla="*/ 343510 w 504056"/>
                  <a:gd name="connsiteY1" fmla="*/ 11969 h 484851"/>
                  <a:gd name="connsiteX2" fmla="*/ 160448 w 504056"/>
                  <a:gd name="connsiteY2" fmla="*/ 484851 h 484851"/>
                </a:gdLst>
                <a:ahLst/>
                <a:cxnLst>
                  <a:cxn ang="0">
                    <a:pos x="connsiteX0" y="connsiteY0"/>
                  </a:cxn>
                  <a:cxn ang="0">
                    <a:pos x="connsiteX1" y="connsiteY1"/>
                  </a:cxn>
                  <a:cxn ang="0">
                    <a:pos x="connsiteX2" y="connsiteY2"/>
                  </a:cxn>
                </a:cxnLst>
                <a:rect l="l" t="t" r="r" b="b"/>
                <a:pathLst>
                  <a:path w="504056" h="484851">
                    <a:moveTo>
                      <a:pt x="82932" y="460525"/>
                    </a:moveTo>
                    <a:cubicBezTo>
                      <a:pt x="-140229" y="128336"/>
                      <a:pt x="135018" y="-49301"/>
                      <a:pt x="343510" y="11969"/>
                    </a:cubicBezTo>
                    <a:cubicBezTo>
                      <a:pt x="552002" y="73239"/>
                      <a:pt x="619028" y="482703"/>
                      <a:pt x="160448" y="484851"/>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9964129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911E-301D-4EF7-BFB8-C1DF97DD244E}"/>
              </a:ext>
            </a:extLst>
          </p:cNvPr>
          <p:cNvSpPr>
            <a:spLocks noGrp="1"/>
          </p:cNvSpPr>
          <p:nvPr>
            <p:ph type="title"/>
          </p:nvPr>
        </p:nvSpPr>
        <p:spPr/>
        <p:txBody>
          <a:bodyPr/>
          <a:lstStyle/>
          <a:p>
            <a:r>
              <a:rPr lang="en-US"/>
              <a:t>Authoring User-Defined Functions</a:t>
            </a:r>
          </a:p>
        </p:txBody>
      </p:sp>
    </p:spTree>
    <p:extLst>
      <p:ext uri="{BB962C8B-B14F-4D97-AF65-F5344CB8AC3E}">
        <p14:creationId xmlns:p14="http://schemas.microsoft.com/office/powerpoint/2010/main" val="10606876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7C3F83-86E5-4407-8AFF-7549A9F452CB}"/>
              </a:ext>
            </a:extLst>
          </p:cNvPr>
          <p:cNvSpPr>
            <a:spLocks noGrp="1"/>
          </p:cNvSpPr>
          <p:nvPr>
            <p:ph type="body" sz="quarter" idx="10"/>
          </p:nvPr>
        </p:nvSpPr>
        <p:spPr>
          <a:xfrm>
            <a:off x="269240" y="1591729"/>
            <a:ext cx="5265119" cy="2281394"/>
          </a:xfrm>
        </p:spPr>
        <p:txBody>
          <a:bodyPr vert="horz" wrap="square" lIns="146304" tIns="91440" rIns="146304" bIns="91440" rtlCol="0" anchor="t">
            <a:spAutoFit/>
          </a:bodyPr>
          <a:lstStyle/>
          <a:p>
            <a:pPr lvl="0"/>
            <a:r>
              <a:rPr lang="en-US" dirty="0">
                <a:latin typeface="Arial" panose="020B0604020202020204" pitchFamily="34" charset="0"/>
                <a:cs typeface="Arial" panose="020B0604020202020204" pitchFamily="34" charset="0"/>
              </a:rPr>
              <a:t>Benefits</a:t>
            </a:r>
          </a:p>
          <a:p>
            <a:pPr lvl="1"/>
            <a:r>
              <a:rPr lang="en-US" dirty="0"/>
              <a:t>Familiar programming language</a:t>
            </a:r>
          </a:p>
          <a:p>
            <a:pPr lvl="1"/>
            <a:r>
              <a:rPr lang="en-US" dirty="0"/>
              <a:t>Atomic Transactions</a:t>
            </a:r>
          </a:p>
          <a:p>
            <a:pPr lvl="1"/>
            <a:r>
              <a:rPr lang="en-US" dirty="0"/>
              <a:t>Built-in Optimizations</a:t>
            </a:r>
          </a:p>
          <a:p>
            <a:pPr lvl="1"/>
            <a:r>
              <a:rPr lang="en-US" dirty="0"/>
              <a:t>Business Logic Encapsulation</a:t>
            </a:r>
          </a:p>
        </p:txBody>
      </p:sp>
      <p:sp>
        <p:nvSpPr>
          <p:cNvPr id="3" name="Title 2">
            <a:extLst>
              <a:ext uri="{FF2B5EF4-FFF2-40B4-BE49-F238E27FC236}">
                <a16:creationId xmlns:a16="http://schemas.microsoft.com/office/drawing/2014/main" id="{A77F6659-B841-4FD4-B5E8-4EBB9632C567}"/>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Stored Procedures</a:t>
            </a:r>
          </a:p>
        </p:txBody>
      </p:sp>
      <p:grpSp>
        <p:nvGrpSpPr>
          <p:cNvPr id="59" name="Group 58">
            <a:extLst>
              <a:ext uri="{FF2B5EF4-FFF2-40B4-BE49-F238E27FC236}">
                <a16:creationId xmlns:a16="http://schemas.microsoft.com/office/drawing/2014/main" id="{686C74AD-918B-411C-AFFF-698B36F9B813}"/>
              </a:ext>
            </a:extLst>
          </p:cNvPr>
          <p:cNvGrpSpPr/>
          <p:nvPr/>
        </p:nvGrpSpPr>
        <p:grpSpPr>
          <a:xfrm>
            <a:off x="6930734" y="1197429"/>
            <a:ext cx="4512780" cy="4463142"/>
            <a:chOff x="7026616" y="1428626"/>
            <a:chExt cx="4045243" cy="4000748"/>
          </a:xfrm>
        </p:grpSpPr>
        <p:sp>
          <p:nvSpPr>
            <p:cNvPr id="4" name="Rectangle 3">
              <a:extLst>
                <a:ext uri="{FF2B5EF4-FFF2-40B4-BE49-F238E27FC236}">
                  <a16:creationId xmlns:a16="http://schemas.microsoft.com/office/drawing/2014/main" id="{7CDAFD03-2248-46A3-8489-716437DBE653}"/>
                </a:ext>
              </a:extLst>
            </p:cNvPr>
            <p:cNvSpPr/>
            <p:nvPr/>
          </p:nvSpPr>
          <p:spPr bwMode="auto">
            <a:xfrm>
              <a:off x="8328498" y="1428626"/>
              <a:ext cx="2743361"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5" name="Group 4">
              <a:extLst>
                <a:ext uri="{FF2B5EF4-FFF2-40B4-BE49-F238E27FC236}">
                  <a16:creationId xmlns:a16="http://schemas.microsoft.com/office/drawing/2014/main" id="{04469D16-456B-4D11-AFC5-AE9E6D84A4E8}"/>
                </a:ext>
              </a:extLst>
            </p:cNvPr>
            <p:cNvGrpSpPr>
              <a:grpSpLocks noChangeAspect="1"/>
            </p:cNvGrpSpPr>
            <p:nvPr/>
          </p:nvGrpSpPr>
          <p:grpSpPr>
            <a:xfrm>
              <a:off x="8571683" y="4992232"/>
              <a:ext cx="350654" cy="302239"/>
              <a:chOff x="9192685" y="1928657"/>
              <a:chExt cx="644698" cy="555680"/>
            </a:xfrm>
          </p:grpSpPr>
          <p:sp>
            <p:nvSpPr>
              <p:cNvPr id="6" name="Star: 4 Points 8">
                <a:extLst>
                  <a:ext uri="{FF2B5EF4-FFF2-40B4-BE49-F238E27FC236}">
                    <a16:creationId xmlns:a16="http://schemas.microsoft.com/office/drawing/2014/main" id="{99228C3A-8609-40AC-AA6A-2BBB7B11F388}"/>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Star: 4 Points 8">
                <a:extLst>
                  <a:ext uri="{FF2B5EF4-FFF2-40B4-BE49-F238E27FC236}">
                    <a16:creationId xmlns:a16="http://schemas.microsoft.com/office/drawing/2014/main" id="{2BD1728C-EB6F-4D17-941D-B983E15EE297}"/>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 name="Oval 7">
                <a:extLst>
                  <a:ext uri="{FF2B5EF4-FFF2-40B4-BE49-F238E27FC236}">
                    <a16:creationId xmlns:a16="http://schemas.microsoft.com/office/drawing/2014/main" id="{3B6ECAEA-8C42-4F31-B220-DA2F0D2CA303}"/>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 name="Oval 9">
                <a:extLst>
                  <a:ext uri="{FF2B5EF4-FFF2-40B4-BE49-F238E27FC236}">
                    <a16:creationId xmlns:a16="http://schemas.microsoft.com/office/drawing/2014/main" id="{43911A7E-AA77-430C-A12F-DBB269E7E190}"/>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cxnSp>
          <p:nvCxnSpPr>
            <p:cNvPr id="10" name="Straight Arrow Connector 9">
              <a:extLst>
                <a:ext uri="{FF2B5EF4-FFF2-40B4-BE49-F238E27FC236}">
                  <a16:creationId xmlns:a16="http://schemas.microsoft.com/office/drawing/2014/main" id="{433D51F5-2F44-4DA1-99EB-ADA3BDA1F2D0}"/>
                </a:ext>
              </a:extLst>
            </p:cNvPr>
            <p:cNvCxnSpPr>
              <a:cxnSpLocks/>
            </p:cNvCxnSpPr>
            <p:nvPr/>
          </p:nvCxnSpPr>
          <p:spPr>
            <a:xfrm>
              <a:off x="9008174" y="3428999"/>
              <a:ext cx="36576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3" name="Cylinder 513">
              <a:extLst>
                <a:ext uri="{FF2B5EF4-FFF2-40B4-BE49-F238E27FC236}">
                  <a16:creationId xmlns:a16="http://schemas.microsoft.com/office/drawing/2014/main" id="{82713DA9-40B2-41E2-888A-BED3D16C1A5B}"/>
                </a:ext>
              </a:extLst>
            </p:cNvPr>
            <p:cNvSpPr/>
            <p:nvPr/>
          </p:nvSpPr>
          <p:spPr bwMode="auto">
            <a:xfrm>
              <a:off x="10364807" y="3093861"/>
              <a:ext cx="510199" cy="670277"/>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4B3CF890-1BA0-4417-9FE2-16793E52C1E9}"/>
                </a:ext>
              </a:extLst>
            </p:cNvPr>
            <p:cNvCxnSpPr>
              <a:cxnSpLocks/>
            </p:cNvCxnSpPr>
            <p:nvPr/>
          </p:nvCxnSpPr>
          <p:spPr>
            <a:xfrm>
              <a:off x="7505822" y="34289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8" name="Freeform 5">
              <a:extLst>
                <a:ext uri="{FF2B5EF4-FFF2-40B4-BE49-F238E27FC236}">
                  <a16:creationId xmlns:a16="http://schemas.microsoft.com/office/drawing/2014/main" id="{EA57B4EB-7B30-44D2-91A1-CE60A320AFAC}"/>
                </a:ext>
              </a:extLst>
            </p:cNvPr>
            <p:cNvSpPr>
              <a:spLocks noEditPoints="1"/>
            </p:cNvSpPr>
            <p:nvPr/>
          </p:nvSpPr>
          <p:spPr bwMode="auto">
            <a:xfrm>
              <a:off x="7026616" y="3188148"/>
              <a:ext cx="289631" cy="481701"/>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sz="2400" kern="0" dirty="0">
                <a:solidFill>
                  <a:sysClr val="windowText" lastClr="000000"/>
                </a:solidFill>
                <a:latin typeface="Arial" panose="020B0604020202020204" pitchFamily="34" charset="0"/>
              </a:endParaRPr>
            </a:p>
          </p:txBody>
        </p:sp>
        <p:grpSp>
          <p:nvGrpSpPr>
            <p:cNvPr id="19" name="Group 18">
              <a:extLst>
                <a:ext uri="{FF2B5EF4-FFF2-40B4-BE49-F238E27FC236}">
                  <a16:creationId xmlns:a16="http://schemas.microsoft.com/office/drawing/2014/main" id="{FEE8C764-D745-4AD4-837E-D5C8BC0C7E8C}"/>
                </a:ext>
              </a:extLst>
            </p:cNvPr>
            <p:cNvGrpSpPr/>
            <p:nvPr/>
          </p:nvGrpSpPr>
          <p:grpSpPr>
            <a:xfrm>
              <a:off x="8492875" y="3248391"/>
              <a:ext cx="402639" cy="361217"/>
              <a:chOff x="1275510" y="6072184"/>
              <a:chExt cx="508602" cy="456278"/>
            </a:xfrm>
          </p:grpSpPr>
          <p:grpSp>
            <p:nvGrpSpPr>
              <p:cNvPr id="20" name="Group 19">
                <a:extLst>
                  <a:ext uri="{FF2B5EF4-FFF2-40B4-BE49-F238E27FC236}">
                    <a16:creationId xmlns:a16="http://schemas.microsoft.com/office/drawing/2014/main" id="{C0F12B36-A870-4F44-9584-12A44F43C114}"/>
                  </a:ext>
                </a:extLst>
              </p:cNvPr>
              <p:cNvGrpSpPr/>
              <p:nvPr/>
            </p:nvGrpSpPr>
            <p:grpSpPr>
              <a:xfrm>
                <a:off x="1275510" y="6224570"/>
                <a:ext cx="508602" cy="151498"/>
                <a:chOff x="551886" y="4945335"/>
                <a:chExt cx="508602" cy="151498"/>
              </a:xfrm>
            </p:grpSpPr>
            <p:sp>
              <p:nvSpPr>
                <p:cNvPr id="29" name="Rectangle 28">
                  <a:extLst>
                    <a:ext uri="{FF2B5EF4-FFF2-40B4-BE49-F238E27FC236}">
                      <a16:creationId xmlns:a16="http://schemas.microsoft.com/office/drawing/2014/main" id="{93C5004F-1C21-47CE-A44E-FBF19D77C814}"/>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0" name="Oval 29">
                  <a:extLst>
                    <a:ext uri="{FF2B5EF4-FFF2-40B4-BE49-F238E27FC236}">
                      <a16:creationId xmlns:a16="http://schemas.microsoft.com/office/drawing/2014/main" id="{B173A682-A3AA-489E-A810-150AE1C048C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31" name="Straight Connector 30">
                  <a:extLst>
                    <a:ext uri="{FF2B5EF4-FFF2-40B4-BE49-F238E27FC236}">
                      <a16:creationId xmlns:a16="http://schemas.microsoft.com/office/drawing/2014/main" id="{3CC2FE05-8743-447D-BBA5-311C5E99E6E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0224E4CE-E644-4B66-91D8-669F270F58D5}"/>
                  </a:ext>
                </a:extLst>
              </p:cNvPr>
              <p:cNvGrpSpPr/>
              <p:nvPr/>
            </p:nvGrpSpPr>
            <p:grpSpPr>
              <a:xfrm>
                <a:off x="1275510" y="6376964"/>
                <a:ext cx="508602" cy="151498"/>
                <a:chOff x="551886" y="4945335"/>
                <a:chExt cx="508602" cy="151498"/>
              </a:xfrm>
            </p:grpSpPr>
            <p:sp>
              <p:nvSpPr>
                <p:cNvPr id="26" name="Rectangle 25">
                  <a:extLst>
                    <a:ext uri="{FF2B5EF4-FFF2-40B4-BE49-F238E27FC236}">
                      <a16:creationId xmlns:a16="http://schemas.microsoft.com/office/drawing/2014/main" id="{434B8C2B-23F9-492B-8881-E1688E672A4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7" name="Oval 26">
                  <a:extLst>
                    <a:ext uri="{FF2B5EF4-FFF2-40B4-BE49-F238E27FC236}">
                      <a16:creationId xmlns:a16="http://schemas.microsoft.com/office/drawing/2014/main" id="{191E10F7-5EFB-4104-9CBB-A51FCCC1A10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8" name="Straight Connector 27">
                  <a:extLst>
                    <a:ext uri="{FF2B5EF4-FFF2-40B4-BE49-F238E27FC236}">
                      <a16:creationId xmlns:a16="http://schemas.microsoft.com/office/drawing/2014/main" id="{770F62D5-A813-4C39-8B97-69F1115224A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667689D3-5721-45D3-B468-364BD8CE5C55}"/>
                  </a:ext>
                </a:extLst>
              </p:cNvPr>
              <p:cNvGrpSpPr/>
              <p:nvPr/>
            </p:nvGrpSpPr>
            <p:grpSpPr>
              <a:xfrm>
                <a:off x="1275510" y="6072184"/>
                <a:ext cx="508602" cy="151498"/>
                <a:chOff x="551886" y="4945335"/>
                <a:chExt cx="508602" cy="151498"/>
              </a:xfrm>
            </p:grpSpPr>
            <p:sp>
              <p:nvSpPr>
                <p:cNvPr id="23" name="Rectangle 22">
                  <a:extLst>
                    <a:ext uri="{FF2B5EF4-FFF2-40B4-BE49-F238E27FC236}">
                      <a16:creationId xmlns:a16="http://schemas.microsoft.com/office/drawing/2014/main" id="{753EB8F0-E50B-4342-91EB-7756A02F727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4" name="Oval 23">
                  <a:extLst>
                    <a:ext uri="{FF2B5EF4-FFF2-40B4-BE49-F238E27FC236}">
                      <a16:creationId xmlns:a16="http://schemas.microsoft.com/office/drawing/2014/main" id="{C69E4395-E941-44AF-9927-DE3FE2EBE37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5" name="Straight Connector 24">
                  <a:extLst>
                    <a:ext uri="{FF2B5EF4-FFF2-40B4-BE49-F238E27FC236}">
                      <a16:creationId xmlns:a16="http://schemas.microsoft.com/office/drawing/2014/main" id="{5E31E8A4-742F-480F-BA2D-7B1FD311853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32" name="Straight Arrow Connector 31">
              <a:extLst>
                <a:ext uri="{FF2B5EF4-FFF2-40B4-BE49-F238E27FC236}">
                  <a16:creationId xmlns:a16="http://schemas.microsoft.com/office/drawing/2014/main" id="{06A59DAC-FB01-4D6A-AB61-865287CEF80D}"/>
                </a:ext>
              </a:extLst>
            </p:cNvPr>
            <p:cNvCxnSpPr>
              <a:cxnSpLocks/>
            </p:cNvCxnSpPr>
            <p:nvPr/>
          </p:nvCxnSpPr>
          <p:spPr>
            <a:xfrm>
              <a:off x="9884474" y="3428999"/>
              <a:ext cx="36576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56" name="Group 55">
              <a:extLst>
                <a:ext uri="{FF2B5EF4-FFF2-40B4-BE49-F238E27FC236}">
                  <a16:creationId xmlns:a16="http://schemas.microsoft.com/office/drawing/2014/main" id="{AF0AF533-B598-4EE3-B36D-E7F476F7AFE3}"/>
                </a:ext>
              </a:extLst>
            </p:cNvPr>
            <p:cNvGrpSpPr/>
            <p:nvPr/>
          </p:nvGrpSpPr>
          <p:grpSpPr>
            <a:xfrm>
              <a:off x="9499024" y="3355941"/>
              <a:ext cx="292842" cy="146116"/>
              <a:chOff x="7300545" y="609388"/>
              <a:chExt cx="292842" cy="146116"/>
            </a:xfrm>
          </p:grpSpPr>
          <p:sp>
            <p:nvSpPr>
              <p:cNvPr id="53" name="Line 23">
                <a:extLst>
                  <a:ext uri="{FF2B5EF4-FFF2-40B4-BE49-F238E27FC236}">
                    <a16:creationId xmlns:a16="http://schemas.microsoft.com/office/drawing/2014/main" id="{39B4EB8E-FF93-4CAA-BBBA-4456F080C306}"/>
                  </a:ext>
                </a:extLst>
              </p:cNvPr>
              <p:cNvSpPr>
                <a:spLocks noChangeShapeType="1"/>
              </p:cNvSpPr>
              <p:nvPr/>
            </p:nvSpPr>
            <p:spPr bwMode="auto">
              <a:xfrm>
                <a:off x="7413110" y="623644"/>
                <a:ext cx="67712" cy="13186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54" name="Freeform 24">
                <a:extLst>
                  <a:ext uri="{FF2B5EF4-FFF2-40B4-BE49-F238E27FC236}">
                    <a16:creationId xmlns:a16="http://schemas.microsoft.com/office/drawing/2014/main" id="{DD44EA76-319D-4A20-83E7-D3A84D9DDB0F}"/>
                  </a:ext>
                </a:extLst>
              </p:cNvPr>
              <p:cNvSpPr>
                <a:spLocks/>
              </p:cNvSpPr>
              <p:nvPr/>
            </p:nvSpPr>
            <p:spPr bwMode="auto">
              <a:xfrm>
                <a:off x="7525675" y="609389"/>
                <a:ext cx="67712" cy="146115"/>
              </a:xfrm>
              <a:custGeom>
                <a:avLst/>
                <a:gdLst>
                  <a:gd name="T0" fmla="*/ 0 w 19"/>
                  <a:gd name="T1" fmla="*/ 0 h 41"/>
                  <a:gd name="T2" fmla="*/ 19 w 19"/>
                  <a:gd name="T3" fmla="*/ 22 h 41"/>
                  <a:gd name="T4" fmla="*/ 0 w 19"/>
                  <a:gd name="T5" fmla="*/ 41 h 41"/>
                </a:gdLst>
                <a:ahLst/>
                <a:cxnLst>
                  <a:cxn ang="0">
                    <a:pos x="T0" y="T1"/>
                  </a:cxn>
                  <a:cxn ang="0">
                    <a:pos x="T2" y="T3"/>
                  </a:cxn>
                  <a:cxn ang="0">
                    <a:pos x="T4" y="T5"/>
                  </a:cxn>
                </a:cxnLst>
                <a:rect l="0" t="0" r="r" b="b"/>
                <a:pathLst>
                  <a:path w="19" h="41">
                    <a:moveTo>
                      <a:pt x="0" y="0"/>
                    </a:moveTo>
                    <a:lnTo>
                      <a:pt x="19" y="22"/>
                    </a:lnTo>
                    <a:lnTo>
                      <a:pt x="0" y="4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55" name="Freeform 24">
                <a:extLst>
                  <a:ext uri="{FF2B5EF4-FFF2-40B4-BE49-F238E27FC236}">
                    <a16:creationId xmlns:a16="http://schemas.microsoft.com/office/drawing/2014/main" id="{41A210BE-3412-420F-A493-D95B14FE8E51}"/>
                  </a:ext>
                </a:extLst>
              </p:cNvPr>
              <p:cNvSpPr>
                <a:spLocks/>
              </p:cNvSpPr>
              <p:nvPr/>
            </p:nvSpPr>
            <p:spPr bwMode="auto">
              <a:xfrm flipH="1">
                <a:off x="7300545" y="609388"/>
                <a:ext cx="67712" cy="146115"/>
              </a:xfrm>
              <a:custGeom>
                <a:avLst/>
                <a:gdLst>
                  <a:gd name="T0" fmla="*/ 0 w 19"/>
                  <a:gd name="T1" fmla="*/ 0 h 41"/>
                  <a:gd name="T2" fmla="*/ 19 w 19"/>
                  <a:gd name="T3" fmla="*/ 22 h 41"/>
                  <a:gd name="T4" fmla="*/ 0 w 19"/>
                  <a:gd name="T5" fmla="*/ 41 h 41"/>
                </a:gdLst>
                <a:ahLst/>
                <a:cxnLst>
                  <a:cxn ang="0">
                    <a:pos x="T0" y="T1"/>
                  </a:cxn>
                  <a:cxn ang="0">
                    <a:pos x="T2" y="T3"/>
                  </a:cxn>
                  <a:cxn ang="0">
                    <a:pos x="T4" y="T5"/>
                  </a:cxn>
                </a:cxnLst>
                <a:rect l="0" t="0" r="r" b="b"/>
                <a:pathLst>
                  <a:path w="19" h="41">
                    <a:moveTo>
                      <a:pt x="0" y="0"/>
                    </a:moveTo>
                    <a:lnTo>
                      <a:pt x="19" y="22"/>
                    </a:lnTo>
                    <a:lnTo>
                      <a:pt x="0" y="4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pic>
          <p:nvPicPr>
            <p:cNvPr id="58" name="Picture 2">
              <a:extLst>
                <a:ext uri="{FF2B5EF4-FFF2-40B4-BE49-F238E27FC236}">
                  <a16:creationId xmlns:a16="http://schemas.microsoft.com/office/drawing/2014/main" id="{0BA2B89C-551A-4EDE-A9C4-98527D1A7F7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9508887" y="2915033"/>
              <a:ext cx="273115" cy="273115"/>
            </a:xfrm>
            <a:prstGeom prst="rect">
              <a:avLst/>
            </a:prstGeom>
            <a:solidFill>
              <a:schemeClr val="bg1"/>
            </a:solidFill>
          </p:spPr>
        </p:pic>
      </p:grpSp>
    </p:spTree>
    <p:extLst>
      <p:ext uri="{BB962C8B-B14F-4D97-AF65-F5344CB8AC3E}">
        <p14:creationId xmlns:p14="http://schemas.microsoft.com/office/powerpoint/2010/main" val="12853025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488879" y="108271"/>
            <a:ext cx="10515600" cy="1325563"/>
          </a:xfrm>
        </p:spPr>
        <p:txBody>
          <a:bodyPr>
            <a:normAutofit/>
          </a:bodyPr>
          <a:lstStyle/>
          <a:p>
            <a:r>
              <a:rPr lang="en-US" sz="4000" dirty="0">
                <a:latin typeface="Arial" panose="020B0604020202020204" pitchFamily="34" charset="0"/>
                <a:cs typeface="Arial" panose="020B0604020202020204" pitchFamily="34" charset="0"/>
              </a:rPr>
              <a:t>Simple Stored Procedure</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197323"/>
            <a:ext cx="11653522" cy="5201424"/>
          </a:xfrm>
        </p:spPr>
        <p:txBody>
          <a:bodyPr>
            <a:normAutofit/>
          </a:bodyPr>
          <a:lstStyle/>
          <a:p>
            <a:pPr>
              <a:spcBef>
                <a:spcPts val="600"/>
              </a:spcBef>
              <a:spcAft>
                <a:spcPts val="600"/>
              </a:spcAft>
            </a:pPr>
            <a:r>
              <a:rPr lang="en-US" sz="1800" dirty="0"/>
              <a:t>function </a:t>
            </a:r>
            <a:r>
              <a:rPr lang="en-US" sz="1800" dirty="0" err="1"/>
              <a:t>createSampleDocument</a:t>
            </a:r>
            <a:r>
              <a:rPr lang="en-US" sz="1800" dirty="0"/>
              <a:t>(</a:t>
            </a:r>
            <a:r>
              <a:rPr lang="en-US" sz="1800" dirty="0" err="1"/>
              <a:t>documentToCreate</a:t>
            </a:r>
            <a:r>
              <a:rPr lang="en-US" sz="1800" dirty="0"/>
              <a:t>) {</a:t>
            </a:r>
          </a:p>
          <a:p>
            <a:pPr>
              <a:spcBef>
                <a:spcPts val="600"/>
              </a:spcBef>
              <a:spcAft>
                <a:spcPts val="600"/>
              </a:spcAft>
            </a:pPr>
            <a:r>
              <a:rPr lang="en-US" sz="1800" dirty="0"/>
              <a:t>	var context = </a:t>
            </a:r>
            <a:r>
              <a:rPr lang="en-US" sz="1800" dirty="0" err="1"/>
              <a:t>getContext</a:t>
            </a:r>
            <a:r>
              <a:rPr lang="en-US" sz="1800" dirty="0"/>
              <a:t>();</a:t>
            </a:r>
          </a:p>
          <a:p>
            <a:pPr>
              <a:spcBef>
                <a:spcPts val="600"/>
              </a:spcBef>
              <a:spcAft>
                <a:spcPts val="600"/>
              </a:spcAft>
            </a:pPr>
            <a:r>
              <a:rPr lang="en-US" sz="1800" dirty="0"/>
              <a:t>	var collection = </a:t>
            </a:r>
            <a:r>
              <a:rPr lang="en-US" sz="1800" dirty="0" err="1"/>
              <a:t>context.getCollection</a:t>
            </a:r>
            <a:r>
              <a:rPr lang="en-US" sz="1800" dirty="0"/>
              <a:t>();</a:t>
            </a:r>
          </a:p>
          <a:p>
            <a:pPr>
              <a:spcBef>
                <a:spcPts val="600"/>
              </a:spcBef>
              <a:spcAft>
                <a:spcPts val="600"/>
              </a:spcAft>
            </a:pPr>
            <a:r>
              <a:rPr lang="en-US" sz="1800" dirty="0"/>
              <a:t>	var accepted = </a:t>
            </a:r>
            <a:r>
              <a:rPr lang="en-US" sz="1800" dirty="0" err="1"/>
              <a:t>collection.createDocument</a:t>
            </a:r>
            <a:r>
              <a:rPr lang="en-US" sz="1800" dirty="0"/>
              <a:t>(</a:t>
            </a:r>
          </a:p>
          <a:p>
            <a:pPr>
              <a:spcBef>
                <a:spcPts val="600"/>
              </a:spcBef>
              <a:spcAft>
                <a:spcPts val="600"/>
              </a:spcAft>
            </a:pPr>
            <a:r>
              <a:rPr lang="en-US" sz="1800" dirty="0"/>
              <a:t>		</a:t>
            </a:r>
            <a:r>
              <a:rPr lang="en-US" sz="1800" dirty="0" err="1"/>
              <a:t>collection.getSelfLink</a:t>
            </a:r>
            <a:r>
              <a:rPr lang="en-US" sz="1800" dirty="0"/>
              <a:t>(),</a:t>
            </a:r>
          </a:p>
          <a:p>
            <a:pPr>
              <a:spcBef>
                <a:spcPts val="600"/>
              </a:spcBef>
              <a:spcAft>
                <a:spcPts val="600"/>
              </a:spcAft>
            </a:pPr>
            <a:r>
              <a:rPr lang="en-US" sz="1800" dirty="0"/>
              <a:t>		</a:t>
            </a:r>
            <a:r>
              <a:rPr lang="en-US" sz="1800" dirty="0" err="1"/>
              <a:t>documentToCreate</a:t>
            </a:r>
            <a:r>
              <a:rPr lang="en-US" sz="1800" dirty="0"/>
              <a:t>,</a:t>
            </a:r>
          </a:p>
          <a:p>
            <a:pPr>
              <a:spcBef>
                <a:spcPts val="600"/>
              </a:spcBef>
              <a:spcAft>
                <a:spcPts val="600"/>
              </a:spcAft>
            </a:pPr>
            <a:r>
              <a:rPr lang="en-US" sz="1800" dirty="0"/>
              <a:t>		function (error, </a:t>
            </a:r>
            <a:r>
              <a:rPr lang="en-US" sz="1800" dirty="0" err="1"/>
              <a:t>documentCreated</a:t>
            </a:r>
            <a:r>
              <a:rPr lang="en-US" sz="1800" dirty="0"/>
              <a:t>) {					</a:t>
            </a:r>
          </a:p>
          <a:p>
            <a:pPr>
              <a:spcBef>
                <a:spcPts val="600"/>
              </a:spcBef>
              <a:spcAft>
                <a:spcPts val="600"/>
              </a:spcAft>
            </a:pPr>
            <a:r>
              <a:rPr lang="en-US" sz="1800" dirty="0"/>
              <a:t>			</a:t>
            </a:r>
            <a:r>
              <a:rPr lang="en-US" sz="1800" dirty="0" err="1"/>
              <a:t>context.getResponse</a:t>
            </a:r>
            <a:r>
              <a:rPr lang="en-US" sz="1800" dirty="0"/>
              <a:t>().</a:t>
            </a:r>
            <a:r>
              <a:rPr lang="en-US" sz="1800" dirty="0" err="1"/>
              <a:t>setBody</a:t>
            </a:r>
            <a:r>
              <a:rPr lang="en-US" sz="1800" dirty="0"/>
              <a:t>(documentCreated.id)</a:t>
            </a:r>
          </a:p>
          <a:p>
            <a:pPr>
              <a:spcBef>
                <a:spcPts val="600"/>
              </a:spcBef>
              <a:spcAft>
                <a:spcPts val="600"/>
              </a:spcAft>
            </a:pPr>
            <a:r>
              <a:rPr lang="en-US" sz="1800" dirty="0"/>
              <a:t>		}</a:t>
            </a:r>
          </a:p>
          <a:p>
            <a:pPr>
              <a:spcBef>
                <a:spcPts val="600"/>
              </a:spcBef>
              <a:spcAft>
                <a:spcPts val="600"/>
              </a:spcAft>
            </a:pPr>
            <a:r>
              <a:rPr lang="en-US" sz="1800" dirty="0"/>
              <a:t>	);</a:t>
            </a:r>
          </a:p>
          <a:p>
            <a:pPr>
              <a:spcBef>
                <a:spcPts val="600"/>
              </a:spcBef>
              <a:spcAft>
                <a:spcPts val="600"/>
              </a:spcAft>
            </a:pPr>
            <a:r>
              <a:rPr lang="en-US" sz="1800" dirty="0"/>
              <a:t>	if (!accepted) return;</a:t>
            </a:r>
          </a:p>
          <a:p>
            <a:pPr>
              <a:spcBef>
                <a:spcPts val="600"/>
              </a:spcBef>
              <a:spcAft>
                <a:spcPts val="600"/>
              </a:spcAft>
            </a:pPr>
            <a:r>
              <a:rPr lang="en-US" sz="1800" dirty="0"/>
              <a:t>}</a:t>
            </a:r>
          </a:p>
        </p:txBody>
      </p:sp>
      <p:pic>
        <p:nvPicPr>
          <p:cNvPr id="6" name="Picture 2">
            <a:extLst>
              <a:ext uri="{FF2B5EF4-FFF2-40B4-BE49-F238E27FC236}">
                <a16:creationId xmlns:a16="http://schemas.microsoft.com/office/drawing/2014/main" id="{54BCE431-A28A-D840-896D-9A18C83EE19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11144044" y="5963796"/>
            <a:ext cx="554112" cy="554112"/>
          </a:xfrm>
          <a:prstGeom prst="rect">
            <a:avLst/>
          </a:prstGeom>
          <a:solidFill>
            <a:schemeClr val="bg1"/>
          </a:solidFill>
        </p:spPr>
      </p:pic>
    </p:spTree>
    <p:extLst>
      <p:ext uri="{BB962C8B-B14F-4D97-AF65-F5344CB8AC3E}">
        <p14:creationId xmlns:p14="http://schemas.microsoft.com/office/powerpoint/2010/main" val="1879005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60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AD48-222A-4224-9002-0E5506551475}"/>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Multi-Document Transactions</a:t>
            </a:r>
          </a:p>
        </p:txBody>
      </p:sp>
      <p:sp>
        <p:nvSpPr>
          <p:cNvPr id="3" name="Text Placeholder 2">
            <a:extLst>
              <a:ext uri="{FF2B5EF4-FFF2-40B4-BE49-F238E27FC236}">
                <a16:creationId xmlns:a16="http://schemas.microsoft.com/office/drawing/2014/main" id="{7CC7F203-2D0F-4609-B331-1A93F294CB29}"/>
              </a:ext>
            </a:extLst>
          </p:cNvPr>
          <p:cNvSpPr>
            <a:spLocks noGrp="1"/>
          </p:cNvSpPr>
          <p:nvPr>
            <p:ph type="body" sz="quarter" idx="11"/>
          </p:nvPr>
        </p:nvSpPr>
        <p:spPr>
          <a:xfrm>
            <a:off x="269874" y="1584156"/>
            <a:ext cx="5275793" cy="2213939"/>
          </a:xfrm>
        </p:spPr>
        <p:txBody>
          <a:bodyPr vert="horz" wrap="square" lIns="146304" tIns="91440" rIns="146304" bIns="91440" rtlCol="0" anchor="t">
            <a:spAutoFit/>
          </a:bodyPr>
          <a:lstStyle/>
          <a:p>
            <a:r>
              <a:rPr lang="en-US" sz="1600" dirty="0">
                <a:solidFill>
                  <a:schemeClr val="tx1"/>
                </a:solidFill>
              </a:rPr>
              <a:t>Database Transactions</a:t>
            </a:r>
            <a:endParaRPr lang="en-US" sz="1600" b="0" dirty="0">
              <a:solidFill>
                <a:schemeClr val="tx1"/>
              </a:solidFill>
            </a:endParaRPr>
          </a:p>
          <a:p>
            <a:pPr marL="0" lvl="1" indent="0">
              <a:buNone/>
            </a:pPr>
            <a:r>
              <a:rPr lang="en-US" dirty="0">
                <a:latin typeface="+mn-lt"/>
              </a:rPr>
              <a:t>In</a:t>
            </a:r>
            <a:r>
              <a:rPr lang="en-US" b="0" dirty="0">
                <a:solidFill>
                  <a:schemeClr val="tx1"/>
                </a:solidFill>
                <a:latin typeface="+mn-lt"/>
              </a:rPr>
              <a:t> a typical database</a:t>
            </a:r>
            <a:r>
              <a:rPr lang="en-US" dirty="0">
                <a:latin typeface="+mn-lt"/>
              </a:rPr>
              <a:t>, a</a:t>
            </a:r>
            <a:r>
              <a:rPr lang="en-US" b="0" dirty="0">
                <a:solidFill>
                  <a:schemeClr val="tx1"/>
                </a:solidFill>
                <a:latin typeface="+mn-lt"/>
              </a:rPr>
              <a:t> </a:t>
            </a:r>
            <a:r>
              <a:rPr lang="en-US" dirty="0">
                <a:latin typeface="+mn-lt"/>
              </a:rPr>
              <a:t>transaction </a:t>
            </a:r>
            <a:r>
              <a:rPr lang="en-US" b="0" dirty="0">
                <a:solidFill>
                  <a:schemeClr val="tx1"/>
                </a:solidFill>
                <a:latin typeface="+mn-lt"/>
              </a:rPr>
              <a:t>can be defined as a sequence of operations performed as a single logical unit of work. Each transaction provides ACID guarantees.</a:t>
            </a:r>
          </a:p>
          <a:p>
            <a:pPr marL="0" lvl="1" indent="0">
              <a:buNone/>
            </a:pPr>
            <a:r>
              <a:rPr lang="en-US" b="0" dirty="0">
                <a:solidFill>
                  <a:schemeClr val="tx1"/>
                </a:solidFill>
                <a:latin typeface="+mn-lt"/>
              </a:rPr>
              <a:t>In </a:t>
            </a:r>
            <a:r>
              <a:rPr lang="en-US" dirty="0">
                <a:latin typeface="+mn-lt"/>
              </a:rPr>
              <a:t>Azure Cosmos</a:t>
            </a:r>
            <a:r>
              <a:rPr lang="en-US" b="0" dirty="0">
                <a:solidFill>
                  <a:schemeClr val="tx1"/>
                </a:solidFill>
                <a:latin typeface="+mn-lt"/>
              </a:rPr>
              <a:t> DB, JavaScript is hosted in the same memory space as the database. Hence, requests made within stored procedures and triggers execute in the same scope of a database session.</a:t>
            </a:r>
          </a:p>
        </p:txBody>
      </p:sp>
      <p:cxnSp>
        <p:nvCxnSpPr>
          <p:cNvPr id="7" name="Straight Arrow Connector 6">
            <a:extLst>
              <a:ext uri="{FF2B5EF4-FFF2-40B4-BE49-F238E27FC236}">
                <a16:creationId xmlns:a16="http://schemas.microsoft.com/office/drawing/2014/main" id="{7633F655-2528-49D5-A12B-00C56E7C63B6}"/>
              </a:ext>
            </a:extLst>
          </p:cNvPr>
          <p:cNvCxnSpPr>
            <a:cxnSpLocks/>
          </p:cNvCxnSpPr>
          <p:nvPr/>
        </p:nvCxnSpPr>
        <p:spPr>
          <a:xfrm>
            <a:off x="4059380" y="5419756"/>
            <a:ext cx="36576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8" name="Cylinder 513">
            <a:extLst>
              <a:ext uri="{FF2B5EF4-FFF2-40B4-BE49-F238E27FC236}">
                <a16:creationId xmlns:a16="http://schemas.microsoft.com/office/drawing/2014/main" id="{3397131E-849C-4618-84C2-36496957D274}"/>
              </a:ext>
            </a:extLst>
          </p:cNvPr>
          <p:cNvSpPr/>
          <p:nvPr/>
        </p:nvSpPr>
        <p:spPr bwMode="auto">
          <a:xfrm>
            <a:off x="10241766" y="5084618"/>
            <a:ext cx="510199" cy="670277"/>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931A9928-7AFE-4E34-8894-0BB895C309F4}"/>
              </a:ext>
            </a:extLst>
          </p:cNvPr>
          <p:cNvCxnSpPr>
            <a:cxnSpLocks/>
          </p:cNvCxnSpPr>
          <p:nvPr/>
        </p:nvCxnSpPr>
        <p:spPr>
          <a:xfrm>
            <a:off x="2892869" y="5419755"/>
            <a:ext cx="36576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a:extLst>
              <a:ext uri="{FF2B5EF4-FFF2-40B4-BE49-F238E27FC236}">
                <a16:creationId xmlns:a16="http://schemas.microsoft.com/office/drawing/2014/main" id="{470B7093-5961-49E4-9E84-2700BA7CFE26}"/>
              </a:ext>
            </a:extLst>
          </p:cNvPr>
          <p:cNvGrpSpPr/>
          <p:nvPr/>
        </p:nvGrpSpPr>
        <p:grpSpPr>
          <a:xfrm>
            <a:off x="3447116" y="5239148"/>
            <a:ext cx="402639" cy="361217"/>
            <a:chOff x="1275510" y="6072184"/>
            <a:chExt cx="508602" cy="456278"/>
          </a:xfrm>
        </p:grpSpPr>
        <p:grpSp>
          <p:nvGrpSpPr>
            <p:cNvPr id="18" name="Group 17">
              <a:extLst>
                <a:ext uri="{FF2B5EF4-FFF2-40B4-BE49-F238E27FC236}">
                  <a16:creationId xmlns:a16="http://schemas.microsoft.com/office/drawing/2014/main" id="{C1E9EAF8-8DCD-43F6-9398-B6D78FE72052}"/>
                </a:ext>
              </a:extLst>
            </p:cNvPr>
            <p:cNvGrpSpPr/>
            <p:nvPr/>
          </p:nvGrpSpPr>
          <p:grpSpPr>
            <a:xfrm>
              <a:off x="1275510" y="6224570"/>
              <a:ext cx="508602" cy="151498"/>
              <a:chOff x="551886" y="4945335"/>
              <a:chExt cx="508602" cy="151498"/>
            </a:xfrm>
          </p:grpSpPr>
          <p:sp>
            <p:nvSpPr>
              <p:cNvPr id="27" name="Rectangle 26">
                <a:extLst>
                  <a:ext uri="{FF2B5EF4-FFF2-40B4-BE49-F238E27FC236}">
                    <a16:creationId xmlns:a16="http://schemas.microsoft.com/office/drawing/2014/main" id="{DC8A5CB8-15B2-4A78-888C-53AB617EA10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8" name="Oval 27">
                <a:extLst>
                  <a:ext uri="{FF2B5EF4-FFF2-40B4-BE49-F238E27FC236}">
                    <a16:creationId xmlns:a16="http://schemas.microsoft.com/office/drawing/2014/main" id="{76885DEA-FEF7-4EAF-9447-7596CB7DC00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9" name="Straight Connector 28">
                <a:extLst>
                  <a:ext uri="{FF2B5EF4-FFF2-40B4-BE49-F238E27FC236}">
                    <a16:creationId xmlns:a16="http://schemas.microsoft.com/office/drawing/2014/main" id="{EBD02C08-5AC9-429E-8141-E0F08BB5994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BA34369-1956-47CD-8393-A040757BE172}"/>
                </a:ext>
              </a:extLst>
            </p:cNvPr>
            <p:cNvGrpSpPr/>
            <p:nvPr/>
          </p:nvGrpSpPr>
          <p:grpSpPr>
            <a:xfrm>
              <a:off x="1275510" y="6376964"/>
              <a:ext cx="508602" cy="151498"/>
              <a:chOff x="551886" y="4945335"/>
              <a:chExt cx="508602" cy="151498"/>
            </a:xfrm>
          </p:grpSpPr>
          <p:sp>
            <p:nvSpPr>
              <p:cNvPr id="24" name="Rectangle 23">
                <a:extLst>
                  <a:ext uri="{FF2B5EF4-FFF2-40B4-BE49-F238E27FC236}">
                    <a16:creationId xmlns:a16="http://schemas.microsoft.com/office/drawing/2014/main" id="{568D0B05-2AB6-4883-8F54-2F24ACD02DA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5" name="Oval 24">
                <a:extLst>
                  <a:ext uri="{FF2B5EF4-FFF2-40B4-BE49-F238E27FC236}">
                    <a16:creationId xmlns:a16="http://schemas.microsoft.com/office/drawing/2014/main" id="{2A6CE643-2285-472D-82CD-A29E26BEF45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6" name="Straight Connector 25">
                <a:extLst>
                  <a:ext uri="{FF2B5EF4-FFF2-40B4-BE49-F238E27FC236}">
                    <a16:creationId xmlns:a16="http://schemas.microsoft.com/office/drawing/2014/main" id="{276953C0-4B3C-4289-B56C-6D04CAF839E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0221E12D-6F13-4662-8B16-DED22BB43C6A}"/>
                </a:ext>
              </a:extLst>
            </p:cNvPr>
            <p:cNvGrpSpPr/>
            <p:nvPr/>
          </p:nvGrpSpPr>
          <p:grpSpPr>
            <a:xfrm>
              <a:off x="1275510" y="6072184"/>
              <a:ext cx="508602" cy="151498"/>
              <a:chOff x="551886" y="4945335"/>
              <a:chExt cx="508602" cy="151498"/>
            </a:xfrm>
          </p:grpSpPr>
          <p:sp>
            <p:nvSpPr>
              <p:cNvPr id="21" name="Rectangle 20">
                <a:extLst>
                  <a:ext uri="{FF2B5EF4-FFF2-40B4-BE49-F238E27FC236}">
                    <a16:creationId xmlns:a16="http://schemas.microsoft.com/office/drawing/2014/main" id="{A28A1838-C4DD-43FA-B485-CAAA39AD1C8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2" name="Oval 21">
                <a:extLst>
                  <a:ext uri="{FF2B5EF4-FFF2-40B4-BE49-F238E27FC236}">
                    <a16:creationId xmlns:a16="http://schemas.microsoft.com/office/drawing/2014/main" id="{AFC1FDFA-B428-453C-B402-0D198E24FA4E}"/>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3" name="Straight Connector 22">
                <a:extLst>
                  <a:ext uri="{FF2B5EF4-FFF2-40B4-BE49-F238E27FC236}">
                    <a16:creationId xmlns:a16="http://schemas.microsoft.com/office/drawing/2014/main" id="{C96C8E5F-B3E8-426D-8432-15FE5483E4B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2" name="Straight Arrow Connector 11">
            <a:extLst>
              <a:ext uri="{FF2B5EF4-FFF2-40B4-BE49-F238E27FC236}">
                <a16:creationId xmlns:a16="http://schemas.microsoft.com/office/drawing/2014/main" id="{0F01635A-6C2B-4DEF-9820-33B9966DAB28}"/>
              </a:ext>
            </a:extLst>
          </p:cNvPr>
          <p:cNvCxnSpPr>
            <a:cxnSpLocks/>
          </p:cNvCxnSpPr>
          <p:nvPr/>
        </p:nvCxnSpPr>
        <p:spPr>
          <a:xfrm>
            <a:off x="5079372" y="5419756"/>
            <a:ext cx="36576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13" name="Group 12">
            <a:extLst>
              <a:ext uri="{FF2B5EF4-FFF2-40B4-BE49-F238E27FC236}">
                <a16:creationId xmlns:a16="http://schemas.microsoft.com/office/drawing/2014/main" id="{ECE69DD8-A18F-40D7-A4AC-7B122BD351BC}"/>
              </a:ext>
            </a:extLst>
          </p:cNvPr>
          <p:cNvGrpSpPr/>
          <p:nvPr/>
        </p:nvGrpSpPr>
        <p:grpSpPr>
          <a:xfrm>
            <a:off x="4602434" y="5346698"/>
            <a:ext cx="292842" cy="146116"/>
            <a:chOff x="7300545" y="609388"/>
            <a:chExt cx="292842" cy="146116"/>
          </a:xfrm>
        </p:grpSpPr>
        <p:sp>
          <p:nvSpPr>
            <p:cNvPr id="15" name="Line 23">
              <a:extLst>
                <a:ext uri="{FF2B5EF4-FFF2-40B4-BE49-F238E27FC236}">
                  <a16:creationId xmlns:a16="http://schemas.microsoft.com/office/drawing/2014/main" id="{D35711B0-646F-4348-B127-0E51067BE726}"/>
                </a:ext>
              </a:extLst>
            </p:cNvPr>
            <p:cNvSpPr>
              <a:spLocks noChangeShapeType="1"/>
            </p:cNvSpPr>
            <p:nvPr/>
          </p:nvSpPr>
          <p:spPr bwMode="auto">
            <a:xfrm>
              <a:off x="7413110" y="623644"/>
              <a:ext cx="67712" cy="13186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solidFill>
                  <a:srgbClr val="3F3F3F"/>
                </a:solidFill>
                <a:effectLst/>
                <a:uLnTx/>
                <a:uFillTx/>
                <a:latin typeface="Arial" panose="020B0604020202020204" pitchFamily="34" charset="0"/>
                <a:ea typeface="+mn-ea"/>
                <a:cs typeface="+mn-cs"/>
              </a:endParaRPr>
            </a:p>
          </p:txBody>
        </p:sp>
        <p:sp>
          <p:nvSpPr>
            <p:cNvPr id="16" name="Freeform 24">
              <a:extLst>
                <a:ext uri="{FF2B5EF4-FFF2-40B4-BE49-F238E27FC236}">
                  <a16:creationId xmlns:a16="http://schemas.microsoft.com/office/drawing/2014/main" id="{7C70F494-A051-4E8C-860A-C1CF8894BD7D}"/>
                </a:ext>
              </a:extLst>
            </p:cNvPr>
            <p:cNvSpPr>
              <a:spLocks/>
            </p:cNvSpPr>
            <p:nvPr/>
          </p:nvSpPr>
          <p:spPr bwMode="auto">
            <a:xfrm>
              <a:off x="7525675" y="609389"/>
              <a:ext cx="67712" cy="146115"/>
            </a:xfrm>
            <a:custGeom>
              <a:avLst/>
              <a:gdLst>
                <a:gd name="T0" fmla="*/ 0 w 19"/>
                <a:gd name="T1" fmla="*/ 0 h 41"/>
                <a:gd name="T2" fmla="*/ 19 w 19"/>
                <a:gd name="T3" fmla="*/ 22 h 41"/>
                <a:gd name="T4" fmla="*/ 0 w 19"/>
                <a:gd name="T5" fmla="*/ 41 h 41"/>
              </a:gdLst>
              <a:ahLst/>
              <a:cxnLst>
                <a:cxn ang="0">
                  <a:pos x="T0" y="T1"/>
                </a:cxn>
                <a:cxn ang="0">
                  <a:pos x="T2" y="T3"/>
                </a:cxn>
                <a:cxn ang="0">
                  <a:pos x="T4" y="T5"/>
                </a:cxn>
              </a:cxnLst>
              <a:rect l="0" t="0" r="r" b="b"/>
              <a:pathLst>
                <a:path w="19" h="41">
                  <a:moveTo>
                    <a:pt x="0" y="0"/>
                  </a:moveTo>
                  <a:lnTo>
                    <a:pt x="19" y="22"/>
                  </a:lnTo>
                  <a:lnTo>
                    <a:pt x="0" y="4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solidFill>
                  <a:srgbClr val="3F3F3F"/>
                </a:solidFill>
                <a:effectLst/>
                <a:uLnTx/>
                <a:uFillTx/>
                <a:latin typeface="Arial" panose="020B0604020202020204" pitchFamily="34" charset="0"/>
                <a:ea typeface="+mn-ea"/>
                <a:cs typeface="+mn-cs"/>
              </a:endParaRPr>
            </a:p>
          </p:txBody>
        </p:sp>
        <p:sp>
          <p:nvSpPr>
            <p:cNvPr id="17" name="Freeform 24">
              <a:extLst>
                <a:ext uri="{FF2B5EF4-FFF2-40B4-BE49-F238E27FC236}">
                  <a16:creationId xmlns:a16="http://schemas.microsoft.com/office/drawing/2014/main" id="{0DDEEFBC-29B4-4C3C-9FCB-80D383523797}"/>
                </a:ext>
              </a:extLst>
            </p:cNvPr>
            <p:cNvSpPr>
              <a:spLocks/>
            </p:cNvSpPr>
            <p:nvPr/>
          </p:nvSpPr>
          <p:spPr bwMode="auto">
            <a:xfrm flipH="1">
              <a:off x="7300545" y="609388"/>
              <a:ext cx="67712" cy="146115"/>
            </a:xfrm>
            <a:custGeom>
              <a:avLst/>
              <a:gdLst>
                <a:gd name="T0" fmla="*/ 0 w 19"/>
                <a:gd name="T1" fmla="*/ 0 h 41"/>
                <a:gd name="T2" fmla="*/ 19 w 19"/>
                <a:gd name="T3" fmla="*/ 22 h 41"/>
                <a:gd name="T4" fmla="*/ 0 w 19"/>
                <a:gd name="T5" fmla="*/ 41 h 41"/>
              </a:gdLst>
              <a:ahLst/>
              <a:cxnLst>
                <a:cxn ang="0">
                  <a:pos x="T0" y="T1"/>
                </a:cxn>
                <a:cxn ang="0">
                  <a:pos x="T2" y="T3"/>
                </a:cxn>
                <a:cxn ang="0">
                  <a:pos x="T4" y="T5"/>
                </a:cxn>
              </a:cxnLst>
              <a:rect l="0" t="0" r="r" b="b"/>
              <a:pathLst>
                <a:path w="19" h="41">
                  <a:moveTo>
                    <a:pt x="0" y="0"/>
                  </a:moveTo>
                  <a:lnTo>
                    <a:pt x="19" y="22"/>
                  </a:lnTo>
                  <a:lnTo>
                    <a:pt x="0" y="4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solidFill>
                  <a:srgbClr val="3F3F3F"/>
                </a:solidFill>
                <a:effectLst/>
                <a:uLnTx/>
                <a:uFillTx/>
                <a:latin typeface="Arial" panose="020B0604020202020204" pitchFamily="34" charset="0"/>
                <a:ea typeface="+mn-ea"/>
                <a:cs typeface="+mn-cs"/>
              </a:endParaRPr>
            </a:p>
          </p:txBody>
        </p:sp>
      </p:grpSp>
      <p:pic>
        <p:nvPicPr>
          <p:cNvPr id="14" name="Picture 2">
            <a:extLst>
              <a:ext uri="{FF2B5EF4-FFF2-40B4-BE49-F238E27FC236}">
                <a16:creationId xmlns:a16="http://schemas.microsoft.com/office/drawing/2014/main" id="{C42AD8A2-2657-43FD-A256-37406A2B682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4612297" y="4905790"/>
            <a:ext cx="273115" cy="273115"/>
          </a:xfrm>
          <a:prstGeom prst="rect">
            <a:avLst/>
          </a:prstGeom>
          <a:solidFill>
            <a:schemeClr val="bg1"/>
          </a:solidFill>
        </p:spPr>
      </p:pic>
      <p:sp>
        <p:nvSpPr>
          <p:cNvPr id="35" name="Rectangle 34">
            <a:extLst>
              <a:ext uri="{FF2B5EF4-FFF2-40B4-BE49-F238E27FC236}">
                <a16:creationId xmlns:a16="http://schemas.microsoft.com/office/drawing/2014/main" id="{B75CF214-5727-4308-B846-DCCD38E9CFB9}"/>
              </a:ext>
            </a:extLst>
          </p:cNvPr>
          <p:cNvSpPr/>
          <p:nvPr/>
        </p:nvSpPr>
        <p:spPr bwMode="auto">
          <a:xfrm>
            <a:off x="5624144" y="5104500"/>
            <a:ext cx="901795" cy="64008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Create New Document</a:t>
            </a:r>
          </a:p>
        </p:txBody>
      </p:sp>
      <p:sp>
        <p:nvSpPr>
          <p:cNvPr id="36" name="Rectangle 35">
            <a:extLst>
              <a:ext uri="{FF2B5EF4-FFF2-40B4-BE49-F238E27FC236}">
                <a16:creationId xmlns:a16="http://schemas.microsoft.com/office/drawing/2014/main" id="{CA761129-4E62-4C6E-9ED9-DF6413A4387A}"/>
              </a:ext>
            </a:extLst>
          </p:cNvPr>
          <p:cNvSpPr/>
          <p:nvPr/>
        </p:nvSpPr>
        <p:spPr bwMode="auto">
          <a:xfrm>
            <a:off x="6636141" y="5104500"/>
            <a:ext cx="901795" cy="64008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Query Collection</a:t>
            </a:r>
          </a:p>
        </p:txBody>
      </p:sp>
      <p:sp>
        <p:nvSpPr>
          <p:cNvPr id="37" name="Rectangle 36">
            <a:extLst>
              <a:ext uri="{FF2B5EF4-FFF2-40B4-BE49-F238E27FC236}">
                <a16:creationId xmlns:a16="http://schemas.microsoft.com/office/drawing/2014/main" id="{5D47C48F-44A0-4571-97CE-A8B6558B0B96}"/>
              </a:ext>
            </a:extLst>
          </p:cNvPr>
          <p:cNvSpPr/>
          <p:nvPr/>
        </p:nvSpPr>
        <p:spPr bwMode="auto">
          <a:xfrm>
            <a:off x="7648137" y="5104500"/>
            <a:ext cx="901795" cy="64008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Update Existing Document</a:t>
            </a:r>
          </a:p>
        </p:txBody>
      </p:sp>
      <p:sp>
        <p:nvSpPr>
          <p:cNvPr id="38" name="Rectangle 37">
            <a:extLst>
              <a:ext uri="{FF2B5EF4-FFF2-40B4-BE49-F238E27FC236}">
                <a16:creationId xmlns:a16="http://schemas.microsoft.com/office/drawing/2014/main" id="{7375A600-9A53-48D8-B6E7-692C4AFEF185}"/>
              </a:ext>
            </a:extLst>
          </p:cNvPr>
          <p:cNvSpPr/>
          <p:nvPr/>
        </p:nvSpPr>
        <p:spPr bwMode="auto">
          <a:xfrm>
            <a:off x="8660133" y="5104500"/>
            <a:ext cx="901795" cy="64008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Delete Existing Document</a:t>
            </a:r>
          </a:p>
        </p:txBody>
      </p:sp>
      <p:cxnSp>
        <p:nvCxnSpPr>
          <p:cNvPr id="48" name="Connector: Elbow 42">
            <a:extLst>
              <a:ext uri="{FF2B5EF4-FFF2-40B4-BE49-F238E27FC236}">
                <a16:creationId xmlns:a16="http://schemas.microsoft.com/office/drawing/2014/main" id="{3C550918-DB6A-4FF3-B2B9-7D4F72AA4ECE}"/>
              </a:ext>
            </a:extLst>
          </p:cNvPr>
          <p:cNvCxnSpPr>
            <a:cxnSpLocks/>
          </p:cNvCxnSpPr>
          <p:nvPr/>
        </p:nvCxnSpPr>
        <p:spPr>
          <a:xfrm>
            <a:off x="9696994" y="5419757"/>
            <a:ext cx="36576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50" name="Speech Bubble: Rectangle 49">
            <a:extLst>
              <a:ext uri="{FF2B5EF4-FFF2-40B4-BE49-F238E27FC236}">
                <a16:creationId xmlns:a16="http://schemas.microsoft.com/office/drawing/2014/main" id="{2B6F14A1-3A52-4D34-9FE9-9268AE219436}"/>
              </a:ext>
            </a:extLst>
          </p:cNvPr>
          <p:cNvSpPr/>
          <p:nvPr/>
        </p:nvSpPr>
        <p:spPr bwMode="auto">
          <a:xfrm>
            <a:off x="8759364" y="3818599"/>
            <a:ext cx="2849788" cy="1046440"/>
          </a:xfrm>
          <a:prstGeom prst="wedgeRectCallout">
            <a:avLst>
              <a:gd name="adj1" fmla="val 8908"/>
              <a:gd name="adj2" fmla="val 68560"/>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0" rIns="91440" bIns="91440" numCol="1" anchor="ctr" anchorCtr="0" compatLnSpc="1">
            <a:prstTxWarp prst="textNoShape">
              <a:avLst/>
            </a:prstTxWarp>
            <a:spAutoFit/>
          </a:bodyPr>
          <a:lstStyle/>
          <a:p>
            <a:r>
              <a:rPr lang="en-US" sz="1400"/>
              <a:t>Stored procedures utilize snapshot isolation to guarantee all reads within the transaction will see a consistent snapshot of the data</a:t>
            </a:r>
            <a:endParaRPr lang="en-US" sz="1100"/>
          </a:p>
        </p:txBody>
      </p:sp>
      <p:grpSp>
        <p:nvGrpSpPr>
          <p:cNvPr id="39" name="Group 326">
            <a:extLst>
              <a:ext uri="{FF2B5EF4-FFF2-40B4-BE49-F238E27FC236}">
                <a16:creationId xmlns:a16="http://schemas.microsoft.com/office/drawing/2014/main" id="{B74C9F5D-5964-4497-B491-D0755772F398}"/>
              </a:ext>
            </a:extLst>
          </p:cNvPr>
          <p:cNvGrpSpPr>
            <a:grpSpLocks noChangeAspect="1"/>
          </p:cNvGrpSpPr>
          <p:nvPr/>
        </p:nvGrpSpPr>
        <p:grpSpPr bwMode="auto">
          <a:xfrm>
            <a:off x="1996436" y="5178905"/>
            <a:ext cx="707946" cy="421460"/>
            <a:chOff x="6817" y="2557"/>
            <a:chExt cx="257" cy="153"/>
          </a:xfrm>
          <a:noFill/>
        </p:grpSpPr>
        <p:sp>
          <p:nvSpPr>
            <p:cNvPr id="40" name="Rectangle 327">
              <a:extLst>
                <a:ext uri="{FF2B5EF4-FFF2-40B4-BE49-F238E27FC236}">
                  <a16:creationId xmlns:a16="http://schemas.microsoft.com/office/drawing/2014/main" id="{CE204321-0CC6-4182-9C7D-D1C5C525C1E8}"/>
                </a:ext>
              </a:extLst>
            </p:cNvPr>
            <p:cNvSpPr>
              <a:spLocks noChangeArrowheads="1"/>
            </p:cNvSpPr>
            <p:nvPr/>
          </p:nvSpPr>
          <p:spPr bwMode="auto">
            <a:xfrm>
              <a:off x="6860" y="2557"/>
              <a:ext cx="169" cy="107"/>
            </a:xfrm>
            <a:prstGeom prst="rect">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8">
              <a:extLst>
                <a:ext uri="{FF2B5EF4-FFF2-40B4-BE49-F238E27FC236}">
                  <a16:creationId xmlns:a16="http://schemas.microsoft.com/office/drawing/2014/main" id="{2832970C-8BA1-4B02-BE39-9BAB289C608C}"/>
                </a:ext>
              </a:extLst>
            </p:cNvPr>
            <p:cNvSpPr>
              <a:spLocks/>
            </p:cNvSpPr>
            <p:nvPr/>
          </p:nvSpPr>
          <p:spPr bwMode="auto">
            <a:xfrm>
              <a:off x="6817" y="2664"/>
              <a:ext cx="257" cy="46"/>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351056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CD527-E1C9-42D1-9748-73C39E7C76F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Bounded Execution</a:t>
            </a:r>
          </a:p>
        </p:txBody>
      </p:sp>
      <p:sp>
        <p:nvSpPr>
          <p:cNvPr id="3" name="Text Placeholder 2">
            <a:extLst>
              <a:ext uri="{FF2B5EF4-FFF2-40B4-BE49-F238E27FC236}">
                <a16:creationId xmlns:a16="http://schemas.microsoft.com/office/drawing/2014/main" id="{B68D4F5F-D385-4DAC-BEFE-B9917EDB907E}"/>
              </a:ext>
            </a:extLst>
          </p:cNvPr>
          <p:cNvSpPr>
            <a:spLocks noGrp="1"/>
          </p:cNvSpPr>
          <p:nvPr>
            <p:ph type="body" sz="quarter" idx="10"/>
          </p:nvPr>
        </p:nvSpPr>
        <p:spPr>
          <a:xfrm>
            <a:off x="269238" y="1925685"/>
            <a:ext cx="10911379" cy="3555845"/>
          </a:xfrm>
        </p:spPr>
        <p:txBody>
          <a:bodyPr vert="horz" wrap="square" lIns="91440" tIns="45720" rIns="91440" bIns="45720" rtlCol="0" anchor="t">
            <a:spAutoFit/>
          </a:bodyPr>
          <a:lstStyle/>
          <a:p>
            <a:r>
              <a:rPr lang="en-US" sz="1600" dirty="0"/>
              <a:t>Execution Within Time Boundaries</a:t>
            </a:r>
          </a:p>
          <a:p>
            <a:endParaRPr lang="en-US" sz="1600" dirty="0"/>
          </a:p>
          <a:p>
            <a:r>
              <a:rPr lang="en-US" sz="1600" b="0" dirty="0">
                <a:solidFill>
                  <a:schemeClr val="tx1"/>
                </a:solidFill>
              </a:rPr>
              <a:t>All Azure Cosmos DB operations must complete within the server-specified request timeout duration. If an operation does not complete within that time limit, the transaction is rolled back. </a:t>
            </a:r>
          </a:p>
          <a:p>
            <a:endParaRPr lang="en-US" sz="1600" b="0" dirty="0">
              <a:solidFill>
                <a:schemeClr val="tx1"/>
              </a:solidFill>
            </a:endParaRPr>
          </a:p>
          <a:p>
            <a:r>
              <a:rPr lang="en-US" sz="1600" dirty="0"/>
              <a:t>Helper Boolean Value</a:t>
            </a:r>
          </a:p>
          <a:p>
            <a:endParaRPr lang="en-US" sz="1600" dirty="0"/>
          </a:p>
          <a:p>
            <a:r>
              <a:rPr lang="en-US" sz="1600" b="0" dirty="0">
                <a:solidFill>
                  <a:schemeClr val="tx1"/>
                </a:solidFill>
              </a:rPr>
              <a:t>All functions under the collection object (for create, read, replace, and delete of documents and attachments) return a </a:t>
            </a:r>
            <a:r>
              <a:rPr lang="en-US" sz="1600" dirty="0">
                <a:solidFill>
                  <a:schemeClr val="tx1"/>
                </a:solidFill>
              </a:rPr>
              <a:t>Boolean value</a:t>
            </a:r>
            <a:r>
              <a:rPr lang="en-US" sz="1600" b="0" dirty="0">
                <a:solidFill>
                  <a:schemeClr val="tx1"/>
                </a:solidFill>
              </a:rPr>
              <a:t> that represents whether that operation will complete: </a:t>
            </a:r>
          </a:p>
          <a:p>
            <a:pPr marL="285750" indent="-285750">
              <a:buFont typeface="Arial" panose="020B0604020202020204" pitchFamily="34" charset="0"/>
              <a:buChar char="•"/>
            </a:pPr>
            <a:r>
              <a:rPr lang="en-US" sz="1600" dirty="0">
                <a:solidFill>
                  <a:schemeClr val="tx1"/>
                </a:solidFill>
              </a:rPr>
              <a:t>If true</a:t>
            </a:r>
            <a:r>
              <a:rPr lang="en-US" sz="1600" b="0" dirty="0">
                <a:solidFill>
                  <a:schemeClr val="tx1"/>
                </a:solidFill>
              </a:rPr>
              <a:t>, the operation is expected to complete</a:t>
            </a:r>
          </a:p>
          <a:p>
            <a:pPr marL="285750" indent="-285750">
              <a:buFont typeface="Arial" panose="020B0604020202020204" pitchFamily="34" charset="0"/>
              <a:buChar char="•"/>
            </a:pPr>
            <a:r>
              <a:rPr lang="en-US" sz="1600" dirty="0">
                <a:solidFill>
                  <a:schemeClr val="tx1"/>
                </a:solidFill>
              </a:rPr>
              <a:t>If false</a:t>
            </a:r>
            <a:r>
              <a:rPr lang="en-US" sz="1600" b="0" dirty="0">
                <a:solidFill>
                  <a:schemeClr val="tx1"/>
                </a:solidFill>
              </a:rPr>
              <a:t>, the time limit will soon be reached and your function should end execution as soon as possible.</a:t>
            </a:r>
          </a:p>
        </p:txBody>
      </p:sp>
    </p:spTree>
    <p:extLst>
      <p:ext uri="{BB962C8B-B14F-4D97-AF65-F5344CB8AC3E}">
        <p14:creationId xmlns:p14="http://schemas.microsoft.com/office/powerpoint/2010/main" val="19262396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AD48-222A-4224-9002-0E5506551475}"/>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Transaction Continuation Model</a:t>
            </a:r>
          </a:p>
        </p:txBody>
      </p:sp>
      <p:sp>
        <p:nvSpPr>
          <p:cNvPr id="3" name="Text Placeholder 2">
            <a:extLst>
              <a:ext uri="{FF2B5EF4-FFF2-40B4-BE49-F238E27FC236}">
                <a16:creationId xmlns:a16="http://schemas.microsoft.com/office/drawing/2014/main" id="{7CC7F203-2D0F-4609-B331-1A93F294CB29}"/>
              </a:ext>
            </a:extLst>
          </p:cNvPr>
          <p:cNvSpPr>
            <a:spLocks noGrp="1"/>
          </p:cNvSpPr>
          <p:nvPr>
            <p:ph type="body" sz="quarter" idx="11"/>
          </p:nvPr>
        </p:nvSpPr>
        <p:spPr>
          <a:xfrm>
            <a:off x="269874" y="1584156"/>
            <a:ext cx="6161241" cy="1770741"/>
          </a:xfrm>
        </p:spPr>
        <p:txBody>
          <a:bodyPr vert="horz" wrap="square" lIns="146304" tIns="91440" rIns="146304" bIns="91440" rtlCol="0" anchor="t">
            <a:spAutoFit/>
          </a:bodyPr>
          <a:lstStyle/>
          <a:p>
            <a:r>
              <a:rPr lang="en-US" dirty="0"/>
              <a:t>CONTINUING LONG-RUNNING TRANSACTIONS</a:t>
            </a:r>
          </a:p>
          <a:p>
            <a:pPr marL="236220" lvl="1" indent="-236220"/>
            <a:r>
              <a:rPr lang="en-US" dirty="0"/>
              <a:t>JavaScript functions can implement a continuation-based model to batch/resume execution</a:t>
            </a:r>
          </a:p>
          <a:p>
            <a:pPr marL="236220" lvl="1" indent="-236220"/>
            <a:r>
              <a:rPr lang="en-US" dirty="0"/>
              <a:t>The continuation value can be any value of your own choosing. This value can then be used by your applications to </a:t>
            </a:r>
            <a:r>
              <a:rPr lang="en-US" dirty="0">
                <a:latin typeface="Arial" panose="020B0604020202020204" pitchFamily="34" charset="0"/>
                <a:cs typeface="Arial" panose="020B0604020202020204" pitchFamily="34" charset="0"/>
              </a:rPr>
              <a:t>resume a transaction from a new “starting point”</a:t>
            </a:r>
          </a:p>
        </p:txBody>
      </p:sp>
      <p:cxnSp>
        <p:nvCxnSpPr>
          <p:cNvPr id="4" name="Straight Arrow Connector 3">
            <a:extLst>
              <a:ext uri="{FF2B5EF4-FFF2-40B4-BE49-F238E27FC236}">
                <a16:creationId xmlns:a16="http://schemas.microsoft.com/office/drawing/2014/main" id="{3CEF1CEE-48BE-46B6-B7D4-A72F21EFC912}"/>
              </a:ext>
            </a:extLst>
          </p:cNvPr>
          <p:cNvCxnSpPr>
            <a:cxnSpLocks/>
          </p:cNvCxnSpPr>
          <p:nvPr/>
        </p:nvCxnSpPr>
        <p:spPr>
          <a:xfrm>
            <a:off x="5177810" y="4882802"/>
            <a:ext cx="36576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Arrow Connector 5">
            <a:extLst>
              <a:ext uri="{FF2B5EF4-FFF2-40B4-BE49-F238E27FC236}">
                <a16:creationId xmlns:a16="http://schemas.microsoft.com/office/drawing/2014/main" id="{9EF667C1-EDB3-41DA-B18A-251812908AE6}"/>
              </a:ext>
            </a:extLst>
          </p:cNvPr>
          <p:cNvCxnSpPr>
            <a:cxnSpLocks/>
          </p:cNvCxnSpPr>
          <p:nvPr/>
        </p:nvCxnSpPr>
        <p:spPr>
          <a:xfrm>
            <a:off x="3675458" y="4882801"/>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7" name="Group 6">
            <a:extLst>
              <a:ext uri="{FF2B5EF4-FFF2-40B4-BE49-F238E27FC236}">
                <a16:creationId xmlns:a16="http://schemas.microsoft.com/office/drawing/2014/main" id="{A1F1DB2D-1B05-468E-B53E-89E020DC7BC2}"/>
              </a:ext>
            </a:extLst>
          </p:cNvPr>
          <p:cNvGrpSpPr/>
          <p:nvPr/>
        </p:nvGrpSpPr>
        <p:grpSpPr>
          <a:xfrm>
            <a:off x="4662511" y="4702194"/>
            <a:ext cx="402639" cy="361217"/>
            <a:chOff x="1275510" y="6072184"/>
            <a:chExt cx="508602" cy="456278"/>
          </a:xfrm>
        </p:grpSpPr>
        <p:grpSp>
          <p:nvGrpSpPr>
            <p:cNvPr id="8" name="Group 7">
              <a:extLst>
                <a:ext uri="{FF2B5EF4-FFF2-40B4-BE49-F238E27FC236}">
                  <a16:creationId xmlns:a16="http://schemas.microsoft.com/office/drawing/2014/main" id="{7C433879-AF14-406C-A47B-7BA386F55A86}"/>
                </a:ext>
              </a:extLst>
            </p:cNvPr>
            <p:cNvGrpSpPr/>
            <p:nvPr/>
          </p:nvGrpSpPr>
          <p:grpSpPr>
            <a:xfrm>
              <a:off x="1275510" y="6224570"/>
              <a:ext cx="508602" cy="151498"/>
              <a:chOff x="551886" y="4945335"/>
              <a:chExt cx="508602" cy="151498"/>
            </a:xfrm>
          </p:grpSpPr>
          <p:sp>
            <p:nvSpPr>
              <p:cNvPr id="17" name="Rectangle 16">
                <a:extLst>
                  <a:ext uri="{FF2B5EF4-FFF2-40B4-BE49-F238E27FC236}">
                    <a16:creationId xmlns:a16="http://schemas.microsoft.com/office/drawing/2014/main" id="{A4208FB2-EC21-4686-851D-374E7FC17803}"/>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8" name="Oval 17">
                <a:extLst>
                  <a:ext uri="{FF2B5EF4-FFF2-40B4-BE49-F238E27FC236}">
                    <a16:creationId xmlns:a16="http://schemas.microsoft.com/office/drawing/2014/main" id="{D1A42DFC-21CC-4CBE-8A0F-7E36F27D62A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9" name="Straight Connector 18">
                <a:extLst>
                  <a:ext uri="{FF2B5EF4-FFF2-40B4-BE49-F238E27FC236}">
                    <a16:creationId xmlns:a16="http://schemas.microsoft.com/office/drawing/2014/main" id="{5BBABFFD-256C-4501-AD94-C4B5CC571B8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AD30ED6F-BBA2-4E2B-B796-37EA5306D542}"/>
                </a:ext>
              </a:extLst>
            </p:cNvPr>
            <p:cNvGrpSpPr/>
            <p:nvPr/>
          </p:nvGrpSpPr>
          <p:grpSpPr>
            <a:xfrm>
              <a:off x="1275510" y="6376964"/>
              <a:ext cx="508602" cy="151498"/>
              <a:chOff x="551886" y="4945335"/>
              <a:chExt cx="508602" cy="151498"/>
            </a:xfrm>
          </p:grpSpPr>
          <p:sp>
            <p:nvSpPr>
              <p:cNvPr id="14" name="Rectangle 13">
                <a:extLst>
                  <a:ext uri="{FF2B5EF4-FFF2-40B4-BE49-F238E27FC236}">
                    <a16:creationId xmlns:a16="http://schemas.microsoft.com/office/drawing/2014/main" id="{37F3826C-BE72-412A-ADC8-8E837707CBB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5" name="Oval 14">
                <a:extLst>
                  <a:ext uri="{FF2B5EF4-FFF2-40B4-BE49-F238E27FC236}">
                    <a16:creationId xmlns:a16="http://schemas.microsoft.com/office/drawing/2014/main" id="{17ADD2E1-64DA-49E0-B623-45D8C7F15F2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6" name="Straight Connector 15">
                <a:extLst>
                  <a:ext uri="{FF2B5EF4-FFF2-40B4-BE49-F238E27FC236}">
                    <a16:creationId xmlns:a16="http://schemas.microsoft.com/office/drawing/2014/main" id="{3B4EA739-3CCB-4C3A-A20E-96280D553F1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ACBFC045-607F-4954-9E41-80B280527CFE}"/>
                </a:ext>
              </a:extLst>
            </p:cNvPr>
            <p:cNvGrpSpPr/>
            <p:nvPr/>
          </p:nvGrpSpPr>
          <p:grpSpPr>
            <a:xfrm>
              <a:off x="1275510" y="6072184"/>
              <a:ext cx="508602" cy="151498"/>
              <a:chOff x="551886" y="4945335"/>
              <a:chExt cx="508602" cy="151498"/>
            </a:xfrm>
          </p:grpSpPr>
          <p:sp>
            <p:nvSpPr>
              <p:cNvPr id="11" name="Rectangle 10">
                <a:extLst>
                  <a:ext uri="{FF2B5EF4-FFF2-40B4-BE49-F238E27FC236}">
                    <a16:creationId xmlns:a16="http://schemas.microsoft.com/office/drawing/2014/main" id="{54E36F28-7A70-4059-AA7F-1E52B6F8554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2" name="Oval 11">
                <a:extLst>
                  <a:ext uri="{FF2B5EF4-FFF2-40B4-BE49-F238E27FC236}">
                    <a16:creationId xmlns:a16="http://schemas.microsoft.com/office/drawing/2014/main" id="{89FCB44A-29A9-4623-87E9-DEDEFBC4E15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C492349D-7793-4442-92E5-C4FED9B93B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Arrow Connector 19">
            <a:extLst>
              <a:ext uri="{FF2B5EF4-FFF2-40B4-BE49-F238E27FC236}">
                <a16:creationId xmlns:a16="http://schemas.microsoft.com/office/drawing/2014/main" id="{BC381410-C32B-4BCD-8D41-0AC4C8DAAA2D}"/>
              </a:ext>
            </a:extLst>
          </p:cNvPr>
          <p:cNvCxnSpPr>
            <a:cxnSpLocks/>
          </p:cNvCxnSpPr>
          <p:nvPr/>
        </p:nvCxnSpPr>
        <p:spPr>
          <a:xfrm>
            <a:off x="6054110" y="4887586"/>
            <a:ext cx="36576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21" name="Group 20">
            <a:extLst>
              <a:ext uri="{FF2B5EF4-FFF2-40B4-BE49-F238E27FC236}">
                <a16:creationId xmlns:a16="http://schemas.microsoft.com/office/drawing/2014/main" id="{4DB2B9D8-E121-4013-B864-03FC9FF5325F}"/>
              </a:ext>
            </a:extLst>
          </p:cNvPr>
          <p:cNvGrpSpPr/>
          <p:nvPr/>
        </p:nvGrpSpPr>
        <p:grpSpPr>
          <a:xfrm>
            <a:off x="5668660" y="4809744"/>
            <a:ext cx="292842" cy="146116"/>
            <a:chOff x="7300545" y="609388"/>
            <a:chExt cx="292842" cy="146116"/>
          </a:xfrm>
        </p:grpSpPr>
        <p:sp>
          <p:nvSpPr>
            <p:cNvPr id="22" name="Line 23">
              <a:extLst>
                <a:ext uri="{FF2B5EF4-FFF2-40B4-BE49-F238E27FC236}">
                  <a16:creationId xmlns:a16="http://schemas.microsoft.com/office/drawing/2014/main" id="{22C70098-589E-4984-BA90-8775E7A3F3A5}"/>
                </a:ext>
              </a:extLst>
            </p:cNvPr>
            <p:cNvSpPr>
              <a:spLocks noChangeShapeType="1"/>
            </p:cNvSpPr>
            <p:nvPr/>
          </p:nvSpPr>
          <p:spPr bwMode="auto">
            <a:xfrm>
              <a:off x="7413110" y="623644"/>
              <a:ext cx="67712" cy="13186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solidFill>
                  <a:srgbClr val="3F3F3F"/>
                </a:solidFill>
                <a:effectLst/>
                <a:uLnTx/>
                <a:uFillTx/>
                <a:latin typeface="Arial" panose="020B0604020202020204" pitchFamily="34" charset="0"/>
                <a:ea typeface="+mn-ea"/>
                <a:cs typeface="+mn-cs"/>
              </a:endParaRPr>
            </a:p>
          </p:txBody>
        </p:sp>
        <p:sp>
          <p:nvSpPr>
            <p:cNvPr id="23" name="Freeform 24">
              <a:extLst>
                <a:ext uri="{FF2B5EF4-FFF2-40B4-BE49-F238E27FC236}">
                  <a16:creationId xmlns:a16="http://schemas.microsoft.com/office/drawing/2014/main" id="{352AEE9C-65C9-4D99-8B73-330ECFEB27DD}"/>
                </a:ext>
              </a:extLst>
            </p:cNvPr>
            <p:cNvSpPr>
              <a:spLocks/>
            </p:cNvSpPr>
            <p:nvPr/>
          </p:nvSpPr>
          <p:spPr bwMode="auto">
            <a:xfrm>
              <a:off x="7525675" y="609389"/>
              <a:ext cx="67712" cy="146115"/>
            </a:xfrm>
            <a:custGeom>
              <a:avLst/>
              <a:gdLst>
                <a:gd name="T0" fmla="*/ 0 w 19"/>
                <a:gd name="T1" fmla="*/ 0 h 41"/>
                <a:gd name="T2" fmla="*/ 19 w 19"/>
                <a:gd name="T3" fmla="*/ 22 h 41"/>
                <a:gd name="T4" fmla="*/ 0 w 19"/>
                <a:gd name="T5" fmla="*/ 41 h 41"/>
              </a:gdLst>
              <a:ahLst/>
              <a:cxnLst>
                <a:cxn ang="0">
                  <a:pos x="T0" y="T1"/>
                </a:cxn>
                <a:cxn ang="0">
                  <a:pos x="T2" y="T3"/>
                </a:cxn>
                <a:cxn ang="0">
                  <a:pos x="T4" y="T5"/>
                </a:cxn>
              </a:cxnLst>
              <a:rect l="0" t="0" r="r" b="b"/>
              <a:pathLst>
                <a:path w="19" h="41">
                  <a:moveTo>
                    <a:pt x="0" y="0"/>
                  </a:moveTo>
                  <a:lnTo>
                    <a:pt x="19" y="22"/>
                  </a:lnTo>
                  <a:lnTo>
                    <a:pt x="0" y="4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solidFill>
                  <a:srgbClr val="3F3F3F"/>
                </a:solidFill>
                <a:effectLst/>
                <a:uLnTx/>
                <a:uFillTx/>
                <a:latin typeface="Arial" panose="020B0604020202020204" pitchFamily="34" charset="0"/>
                <a:ea typeface="+mn-ea"/>
                <a:cs typeface="+mn-cs"/>
              </a:endParaRPr>
            </a:p>
          </p:txBody>
        </p:sp>
        <p:sp>
          <p:nvSpPr>
            <p:cNvPr id="24" name="Freeform 24">
              <a:extLst>
                <a:ext uri="{FF2B5EF4-FFF2-40B4-BE49-F238E27FC236}">
                  <a16:creationId xmlns:a16="http://schemas.microsoft.com/office/drawing/2014/main" id="{76F5FEB1-0BBF-4E85-8AD6-1BA880E4BCAF}"/>
                </a:ext>
              </a:extLst>
            </p:cNvPr>
            <p:cNvSpPr>
              <a:spLocks/>
            </p:cNvSpPr>
            <p:nvPr/>
          </p:nvSpPr>
          <p:spPr bwMode="auto">
            <a:xfrm flipH="1">
              <a:off x="7300545" y="609388"/>
              <a:ext cx="67712" cy="146115"/>
            </a:xfrm>
            <a:custGeom>
              <a:avLst/>
              <a:gdLst>
                <a:gd name="T0" fmla="*/ 0 w 19"/>
                <a:gd name="T1" fmla="*/ 0 h 41"/>
                <a:gd name="T2" fmla="*/ 19 w 19"/>
                <a:gd name="T3" fmla="*/ 22 h 41"/>
                <a:gd name="T4" fmla="*/ 0 w 19"/>
                <a:gd name="T5" fmla="*/ 41 h 41"/>
              </a:gdLst>
              <a:ahLst/>
              <a:cxnLst>
                <a:cxn ang="0">
                  <a:pos x="T0" y="T1"/>
                </a:cxn>
                <a:cxn ang="0">
                  <a:pos x="T2" y="T3"/>
                </a:cxn>
                <a:cxn ang="0">
                  <a:pos x="T4" y="T5"/>
                </a:cxn>
              </a:cxnLst>
              <a:rect l="0" t="0" r="r" b="b"/>
              <a:pathLst>
                <a:path w="19" h="41">
                  <a:moveTo>
                    <a:pt x="0" y="0"/>
                  </a:moveTo>
                  <a:lnTo>
                    <a:pt x="19" y="22"/>
                  </a:lnTo>
                  <a:lnTo>
                    <a:pt x="0" y="4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solidFill>
                  <a:srgbClr val="3F3F3F"/>
                </a:solidFill>
                <a:effectLst/>
                <a:uLnTx/>
                <a:uFillTx/>
                <a:latin typeface="Arial" panose="020B0604020202020204" pitchFamily="34" charset="0"/>
                <a:ea typeface="+mn-ea"/>
                <a:cs typeface="+mn-cs"/>
              </a:endParaRPr>
            </a:p>
          </p:txBody>
        </p:sp>
      </p:grpSp>
      <p:pic>
        <p:nvPicPr>
          <p:cNvPr id="25" name="Picture 2">
            <a:extLst>
              <a:ext uri="{FF2B5EF4-FFF2-40B4-BE49-F238E27FC236}">
                <a16:creationId xmlns:a16="http://schemas.microsoft.com/office/drawing/2014/main" id="{3038274D-22D6-4ADE-8A38-984D135F28F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5678523" y="4368836"/>
            <a:ext cx="273115" cy="273115"/>
          </a:xfrm>
          <a:prstGeom prst="rect">
            <a:avLst/>
          </a:prstGeom>
          <a:solidFill>
            <a:schemeClr val="bg1"/>
          </a:solidFill>
        </p:spPr>
      </p:pic>
      <p:sp>
        <p:nvSpPr>
          <p:cNvPr id="26" name="Rectangle 25">
            <a:extLst>
              <a:ext uri="{FF2B5EF4-FFF2-40B4-BE49-F238E27FC236}">
                <a16:creationId xmlns:a16="http://schemas.microsoft.com/office/drawing/2014/main" id="{7225D347-1976-4E81-8F46-3895B8E8971D}"/>
              </a:ext>
            </a:extLst>
          </p:cNvPr>
          <p:cNvSpPr/>
          <p:nvPr/>
        </p:nvSpPr>
        <p:spPr bwMode="auto">
          <a:xfrm>
            <a:off x="6550969" y="3633494"/>
            <a:ext cx="5057694" cy="1918474"/>
          </a:xfrm>
          <a:prstGeom prst="rect">
            <a:avLst/>
          </a:prstGeom>
          <a:noFill/>
          <a:ln w="12700">
            <a:solidFill>
              <a:srgbClr val="7F7F7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Bulk Create Documents </a:t>
            </a:r>
          </a:p>
        </p:txBody>
      </p:sp>
      <p:cxnSp>
        <p:nvCxnSpPr>
          <p:cNvPr id="31" name="Connector: Elbow 30">
            <a:extLst>
              <a:ext uri="{FF2B5EF4-FFF2-40B4-BE49-F238E27FC236}">
                <a16:creationId xmlns:a16="http://schemas.microsoft.com/office/drawing/2014/main" id="{EBC5842C-8799-4EE4-A453-FE480A456853}"/>
              </a:ext>
            </a:extLst>
          </p:cNvPr>
          <p:cNvCxnSpPr>
            <a:cxnSpLocks/>
            <a:stCxn id="36" idx="2"/>
          </p:cNvCxnSpPr>
          <p:nvPr/>
        </p:nvCxnSpPr>
        <p:spPr>
          <a:xfrm rot="5400000">
            <a:off x="6001716" y="2754474"/>
            <a:ext cx="163557" cy="4818445"/>
          </a:xfrm>
          <a:prstGeom prst="bentConnector2">
            <a:avLst/>
          </a:prstGeom>
          <a:ln w="19050">
            <a:solidFill>
              <a:srgbClr val="0078D7"/>
            </a:solidFill>
            <a:headEnd type="none"/>
            <a:tailEnd type="triangle"/>
          </a:ln>
        </p:spPr>
        <p:style>
          <a:lnRef idx="1">
            <a:schemeClr val="accent6"/>
          </a:lnRef>
          <a:fillRef idx="0">
            <a:schemeClr val="accent6"/>
          </a:fillRef>
          <a:effectRef idx="0">
            <a:schemeClr val="accent6"/>
          </a:effectRef>
          <a:fontRef idx="minor">
            <a:schemeClr val="tx1"/>
          </a:fontRef>
        </p:style>
      </p:cxnSp>
      <p:sp>
        <p:nvSpPr>
          <p:cNvPr id="33" name="TextBox 32">
            <a:extLst>
              <a:ext uri="{FF2B5EF4-FFF2-40B4-BE49-F238E27FC236}">
                <a16:creationId xmlns:a16="http://schemas.microsoft.com/office/drawing/2014/main" id="{733EC9B6-C91A-4134-8C91-C410279B823B}"/>
              </a:ext>
            </a:extLst>
          </p:cNvPr>
          <p:cNvSpPr txBox="1"/>
          <p:nvPr/>
        </p:nvSpPr>
        <p:spPr>
          <a:xfrm>
            <a:off x="3974600" y="5363530"/>
            <a:ext cx="2225353" cy="166199"/>
          </a:xfrm>
          <a:prstGeom prst="rect">
            <a:avLst/>
          </a:prstGeom>
          <a:noFill/>
          <a:ln>
            <a:noFill/>
          </a:ln>
        </p:spPr>
        <p:txBody>
          <a:bodyPr wrap="none" lIns="0" tIns="0" rIns="0" bIns="0" rtlCol="0">
            <a:spAutoFit/>
          </a:bodyPr>
          <a:lstStyle/>
          <a:p>
            <a:pPr>
              <a:lnSpc>
                <a:spcPct val="90000"/>
              </a:lnSpc>
              <a:spcAft>
                <a:spcPts val="600"/>
              </a:spcAft>
            </a:pPr>
            <a:r>
              <a:rPr lang="en-US" sz="1200">
                <a:solidFill>
                  <a:srgbClr val="0078D7"/>
                </a:solidFill>
              </a:rPr>
              <a:t>Return a “pointer” to resume later</a:t>
            </a:r>
          </a:p>
        </p:txBody>
      </p:sp>
      <p:sp>
        <p:nvSpPr>
          <p:cNvPr id="38" name="Rectangle 37">
            <a:extLst>
              <a:ext uri="{FF2B5EF4-FFF2-40B4-BE49-F238E27FC236}">
                <a16:creationId xmlns:a16="http://schemas.microsoft.com/office/drawing/2014/main" id="{522F29E5-F466-435C-8FA2-6F698FBA4F71}"/>
              </a:ext>
            </a:extLst>
          </p:cNvPr>
          <p:cNvSpPr/>
          <p:nvPr/>
        </p:nvSpPr>
        <p:spPr bwMode="auto">
          <a:xfrm>
            <a:off x="9230472" y="4398654"/>
            <a:ext cx="914400" cy="68326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spAutoFit/>
          </a:bodyPr>
          <a:lstStyle/>
          <a:p>
            <a:pPr algn="ctr" defTabSz="932472" fontAlgn="base">
              <a:lnSpc>
                <a:spcPct val="90000"/>
              </a:lnSpc>
              <a:spcBef>
                <a:spcPct val="0"/>
              </a:spcBef>
              <a:spcAft>
                <a:spcPct val="0"/>
              </a:spcAft>
            </a:pPr>
            <a:r>
              <a:rPr lang="en-US" sz="1200" dirty="0">
                <a:solidFill>
                  <a:schemeClr val="tx2"/>
                </a:solidFill>
                <a:cs typeface="Arial" panose="020B0604020202020204" pitchFamily="34" charset="0"/>
              </a:rPr>
              <a:t>Observe</a:t>
            </a:r>
          </a:p>
          <a:p>
            <a:pPr algn="ctr" defTabSz="932472" fontAlgn="base">
              <a:lnSpc>
                <a:spcPct val="90000"/>
              </a:lnSpc>
              <a:spcBef>
                <a:spcPct val="0"/>
              </a:spcBef>
              <a:spcAft>
                <a:spcPct val="0"/>
              </a:spcAft>
            </a:pPr>
            <a:r>
              <a:rPr lang="en-US" sz="1200" dirty="0">
                <a:solidFill>
                  <a:schemeClr val="tx2"/>
                </a:solidFill>
                <a:cs typeface="Arial" panose="020B0604020202020204" pitchFamily="34" charset="0"/>
              </a:rPr>
              <a:t>Return</a:t>
            </a:r>
          </a:p>
          <a:p>
            <a:pPr algn="ctr" defTabSz="932472" fontAlgn="base">
              <a:lnSpc>
                <a:spcPct val="90000"/>
              </a:lnSpc>
              <a:spcBef>
                <a:spcPct val="0"/>
              </a:spcBef>
              <a:spcAft>
                <a:spcPct val="0"/>
              </a:spcAft>
            </a:pPr>
            <a:r>
              <a:rPr lang="en-US" sz="1200" dirty="0">
                <a:solidFill>
                  <a:schemeClr val="tx2"/>
                </a:solidFill>
                <a:cs typeface="Arial" panose="020B0604020202020204" pitchFamily="34" charset="0"/>
              </a:rPr>
              <a:t>Value</a:t>
            </a:r>
          </a:p>
        </p:txBody>
      </p:sp>
      <p:sp>
        <p:nvSpPr>
          <p:cNvPr id="36" name="Rectangle 35">
            <a:extLst>
              <a:ext uri="{FF2B5EF4-FFF2-40B4-BE49-F238E27FC236}">
                <a16:creationId xmlns:a16="http://schemas.microsoft.com/office/drawing/2014/main" id="{12556562-BC0E-4E63-A43B-B5E1AB8042B0}"/>
              </a:ext>
            </a:extLst>
          </p:cNvPr>
          <p:cNvSpPr/>
          <p:nvPr/>
        </p:nvSpPr>
        <p:spPr bwMode="auto">
          <a:xfrm>
            <a:off x="8035516" y="4398655"/>
            <a:ext cx="914400" cy="68326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Try Create</a:t>
            </a:r>
          </a:p>
        </p:txBody>
      </p:sp>
      <p:cxnSp>
        <p:nvCxnSpPr>
          <p:cNvPr id="37" name="Connector: Elbow 42">
            <a:extLst>
              <a:ext uri="{FF2B5EF4-FFF2-40B4-BE49-F238E27FC236}">
                <a16:creationId xmlns:a16="http://schemas.microsoft.com/office/drawing/2014/main" id="{33390E0D-F62E-4E07-B6DE-30AC0FC89B79}"/>
              </a:ext>
            </a:extLst>
          </p:cNvPr>
          <p:cNvCxnSpPr>
            <a:cxnSpLocks/>
            <a:stCxn id="43" idx="3"/>
            <a:endCxn id="36" idx="1"/>
          </p:cNvCxnSpPr>
          <p:nvPr/>
        </p:nvCxnSpPr>
        <p:spPr>
          <a:xfrm>
            <a:off x="7754960" y="4740287"/>
            <a:ext cx="280556"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2" name="Connector: Elbow 42">
            <a:extLst>
              <a:ext uri="{FF2B5EF4-FFF2-40B4-BE49-F238E27FC236}">
                <a16:creationId xmlns:a16="http://schemas.microsoft.com/office/drawing/2014/main" id="{A6DFA58A-8128-4F07-9BB5-E7B0F2FBE968}"/>
              </a:ext>
            </a:extLst>
          </p:cNvPr>
          <p:cNvCxnSpPr>
            <a:cxnSpLocks/>
            <a:stCxn id="36" idx="3"/>
            <a:endCxn id="38" idx="1"/>
          </p:cNvCxnSpPr>
          <p:nvPr/>
        </p:nvCxnSpPr>
        <p:spPr>
          <a:xfrm flipV="1">
            <a:off x="8949916" y="4740286"/>
            <a:ext cx="280556" cy="1"/>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3" name="Rectangle 42">
            <a:extLst>
              <a:ext uri="{FF2B5EF4-FFF2-40B4-BE49-F238E27FC236}">
                <a16:creationId xmlns:a16="http://schemas.microsoft.com/office/drawing/2014/main" id="{755621C3-79AC-4DA8-9512-05BBE08BE86E}"/>
              </a:ext>
            </a:extLst>
          </p:cNvPr>
          <p:cNvSpPr/>
          <p:nvPr/>
        </p:nvSpPr>
        <p:spPr bwMode="auto">
          <a:xfrm>
            <a:off x="6840560" y="4398655"/>
            <a:ext cx="914400" cy="68326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cs typeface="Arial" panose="020B0604020202020204" pitchFamily="34" charset="0"/>
              </a:rPr>
              <a:t>Each </a:t>
            </a:r>
            <a:br>
              <a:rPr lang="en-US" sz="1200" dirty="0">
                <a:solidFill>
                  <a:schemeClr val="tx2"/>
                </a:solidFill>
                <a:cs typeface="Arial" panose="020B0604020202020204" pitchFamily="34" charset="0"/>
              </a:rPr>
            </a:br>
            <a:r>
              <a:rPr lang="en-US" sz="1200" dirty="0">
                <a:solidFill>
                  <a:schemeClr val="tx2"/>
                </a:solidFill>
                <a:cs typeface="Arial" panose="020B0604020202020204" pitchFamily="34" charset="0"/>
              </a:rPr>
              <a:t>Document</a:t>
            </a:r>
          </a:p>
        </p:txBody>
      </p:sp>
      <p:cxnSp>
        <p:nvCxnSpPr>
          <p:cNvPr id="47" name="Connector: Elbow 42">
            <a:extLst>
              <a:ext uri="{FF2B5EF4-FFF2-40B4-BE49-F238E27FC236}">
                <a16:creationId xmlns:a16="http://schemas.microsoft.com/office/drawing/2014/main" id="{E8FAFE24-A086-416E-B39A-5BD8C35C4159}"/>
              </a:ext>
            </a:extLst>
          </p:cNvPr>
          <p:cNvCxnSpPr>
            <a:cxnSpLocks/>
            <a:stCxn id="38" idx="0"/>
            <a:endCxn id="43" idx="0"/>
          </p:cNvCxnSpPr>
          <p:nvPr/>
        </p:nvCxnSpPr>
        <p:spPr>
          <a:xfrm rot="16200000" flipH="1" flipV="1">
            <a:off x="8492715" y="3203698"/>
            <a:ext cx="1" cy="2389912"/>
          </a:xfrm>
          <a:prstGeom prst="bentConnector3">
            <a:avLst>
              <a:gd name="adj1" fmla="val -22860000000"/>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51" name="Rectangle 50">
            <a:extLst>
              <a:ext uri="{FF2B5EF4-FFF2-40B4-BE49-F238E27FC236}">
                <a16:creationId xmlns:a16="http://schemas.microsoft.com/office/drawing/2014/main" id="{AF9DFC7C-8962-4F50-980F-1F7270BB8CDD}"/>
              </a:ext>
            </a:extLst>
          </p:cNvPr>
          <p:cNvSpPr/>
          <p:nvPr/>
        </p:nvSpPr>
        <p:spPr bwMode="auto">
          <a:xfrm>
            <a:off x="10425428" y="4398655"/>
            <a:ext cx="914400" cy="68326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cs typeface="Arial" panose="020B0604020202020204" pitchFamily="34" charset="0"/>
              </a:rPr>
              <a:t>Done</a:t>
            </a:r>
          </a:p>
        </p:txBody>
      </p:sp>
      <p:cxnSp>
        <p:nvCxnSpPr>
          <p:cNvPr id="58" name="Connector: Elbow 42">
            <a:extLst>
              <a:ext uri="{FF2B5EF4-FFF2-40B4-BE49-F238E27FC236}">
                <a16:creationId xmlns:a16="http://schemas.microsoft.com/office/drawing/2014/main" id="{A47C1410-401B-412A-BFD3-A317A0F94219}"/>
              </a:ext>
            </a:extLst>
          </p:cNvPr>
          <p:cNvCxnSpPr>
            <a:cxnSpLocks/>
            <a:stCxn id="38" idx="3"/>
            <a:endCxn id="51" idx="1"/>
          </p:cNvCxnSpPr>
          <p:nvPr/>
        </p:nvCxnSpPr>
        <p:spPr>
          <a:xfrm>
            <a:off x="10144872" y="4740286"/>
            <a:ext cx="280556" cy="1"/>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39" name="Group 326">
            <a:extLst>
              <a:ext uri="{FF2B5EF4-FFF2-40B4-BE49-F238E27FC236}">
                <a16:creationId xmlns:a16="http://schemas.microsoft.com/office/drawing/2014/main" id="{63BEE5C3-DC71-4D0D-AAAA-14F2CFABFD33}"/>
              </a:ext>
            </a:extLst>
          </p:cNvPr>
          <p:cNvGrpSpPr>
            <a:grpSpLocks noChangeAspect="1"/>
          </p:cNvGrpSpPr>
          <p:nvPr/>
        </p:nvGrpSpPr>
        <p:grpSpPr bwMode="auto">
          <a:xfrm>
            <a:off x="2516101" y="4601937"/>
            <a:ext cx="992162" cy="590662"/>
            <a:chOff x="6817" y="2557"/>
            <a:chExt cx="257" cy="153"/>
          </a:xfrm>
          <a:noFill/>
        </p:grpSpPr>
        <p:sp>
          <p:nvSpPr>
            <p:cNvPr id="40" name="Rectangle 327">
              <a:extLst>
                <a:ext uri="{FF2B5EF4-FFF2-40B4-BE49-F238E27FC236}">
                  <a16:creationId xmlns:a16="http://schemas.microsoft.com/office/drawing/2014/main" id="{9D25BC44-79EE-48D1-A9A0-3F1EBE564E1B}"/>
                </a:ext>
              </a:extLst>
            </p:cNvPr>
            <p:cNvSpPr>
              <a:spLocks noChangeArrowheads="1"/>
            </p:cNvSpPr>
            <p:nvPr/>
          </p:nvSpPr>
          <p:spPr bwMode="auto">
            <a:xfrm>
              <a:off x="6860" y="2557"/>
              <a:ext cx="169" cy="107"/>
            </a:xfrm>
            <a:prstGeom prst="rect">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8">
              <a:extLst>
                <a:ext uri="{FF2B5EF4-FFF2-40B4-BE49-F238E27FC236}">
                  <a16:creationId xmlns:a16="http://schemas.microsoft.com/office/drawing/2014/main" id="{A2DA0D07-B91C-4403-A611-3D334E6195B4}"/>
                </a:ext>
              </a:extLst>
            </p:cNvPr>
            <p:cNvSpPr>
              <a:spLocks/>
            </p:cNvSpPr>
            <p:nvPr/>
          </p:nvSpPr>
          <p:spPr bwMode="auto">
            <a:xfrm>
              <a:off x="6817" y="2664"/>
              <a:ext cx="257" cy="46"/>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88662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4275-969F-4622-B58A-186A22006D31}"/>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CONTROL FLOW</a:t>
            </a:r>
          </a:p>
        </p:txBody>
      </p:sp>
      <p:sp>
        <p:nvSpPr>
          <p:cNvPr id="3" name="Text Placeholder 2">
            <a:extLst>
              <a:ext uri="{FF2B5EF4-FFF2-40B4-BE49-F238E27FC236}">
                <a16:creationId xmlns:a16="http://schemas.microsoft.com/office/drawing/2014/main" id="{05B425B3-0CD3-4929-8D69-EE8865C2EDD7}"/>
              </a:ext>
            </a:extLst>
          </p:cNvPr>
          <p:cNvSpPr>
            <a:spLocks noGrp="1"/>
          </p:cNvSpPr>
          <p:nvPr>
            <p:ph type="body" sz="quarter" idx="10"/>
          </p:nvPr>
        </p:nvSpPr>
        <p:spPr>
          <a:xfrm>
            <a:off x="269239" y="1925685"/>
            <a:ext cx="11655839" cy="2856167"/>
          </a:xfrm>
        </p:spPr>
        <p:txBody>
          <a:bodyPr vert="horz" wrap="square" lIns="91440" tIns="45720" rIns="91440" bIns="45720" rtlCol="0" anchor="t">
            <a:spAutoFit/>
          </a:bodyPr>
          <a:lstStyle/>
          <a:p>
            <a:r>
              <a:rPr lang="en-US" sz="1600" dirty="0" err="1"/>
              <a:t>Javascript</a:t>
            </a:r>
            <a:r>
              <a:rPr lang="en-US" sz="1600" dirty="0"/>
              <a:t> Control Flow</a:t>
            </a:r>
          </a:p>
          <a:p>
            <a:endParaRPr lang="en-US" sz="1600" dirty="0"/>
          </a:p>
          <a:p>
            <a:r>
              <a:rPr lang="en-US" sz="1600" b="0" dirty="0">
                <a:solidFill>
                  <a:schemeClr val="tx1"/>
                </a:solidFill>
                <a:latin typeface="+mn-lt"/>
              </a:rPr>
              <a:t>Stored procedures allow you to naturally express control flow, variable scoping, assignment, and integration of exception handling primitives with database transactions directly in terms of the JavaScript programming language.</a:t>
            </a:r>
          </a:p>
          <a:p>
            <a:endParaRPr lang="en-US" sz="1600" dirty="0"/>
          </a:p>
          <a:p>
            <a:r>
              <a:rPr lang="en-US" sz="1600" dirty="0"/>
              <a:t>ES6 Promises</a:t>
            </a:r>
          </a:p>
          <a:p>
            <a:endParaRPr lang="en-US" sz="1600" dirty="0"/>
          </a:p>
          <a:p>
            <a:r>
              <a:rPr lang="en-US" sz="1600" b="0" dirty="0">
                <a:solidFill>
                  <a:schemeClr val="tx1"/>
                </a:solidFill>
                <a:latin typeface="+mn-lt"/>
              </a:rPr>
              <a:t>ES6 promises can be used to implement promises for Azure Cosmos DB stored procedures. Unfortunately, </a:t>
            </a:r>
            <a:r>
              <a:rPr lang="en-US" sz="1600" dirty="0">
                <a:solidFill>
                  <a:schemeClr val="tx1"/>
                </a:solidFill>
              </a:rPr>
              <a:t>promises “swallow” exceptions by default</a:t>
            </a:r>
            <a:r>
              <a:rPr lang="en-US" sz="1600" b="0" dirty="0">
                <a:solidFill>
                  <a:schemeClr val="tx1"/>
                </a:solidFill>
                <a:latin typeface="+mn-lt"/>
              </a:rPr>
              <a:t>. It is recommended to use callbacks instead of ES6 promises.</a:t>
            </a:r>
          </a:p>
        </p:txBody>
      </p:sp>
    </p:spTree>
    <p:extLst>
      <p:ext uri="{BB962C8B-B14F-4D97-AF65-F5344CB8AC3E}">
        <p14:creationId xmlns:p14="http://schemas.microsoft.com/office/powerpoint/2010/main" val="10408879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1EECE2D3-91B2-4BAA-B6F4-5E8385AB372F}"/>
              </a:ext>
            </a:extLst>
          </p:cNvPr>
          <p:cNvSpPr/>
          <p:nvPr/>
        </p:nvSpPr>
        <p:spPr bwMode="auto">
          <a:xfrm>
            <a:off x="6570980" y="2067998"/>
            <a:ext cx="91440" cy="9144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4" name="Oval 13">
            <a:extLst>
              <a:ext uri="{FF2B5EF4-FFF2-40B4-BE49-F238E27FC236}">
                <a16:creationId xmlns:a16="http://schemas.microsoft.com/office/drawing/2014/main" id="{223273FD-052B-44DB-9868-888FF735EC98}"/>
              </a:ext>
            </a:extLst>
          </p:cNvPr>
          <p:cNvSpPr/>
          <p:nvPr/>
        </p:nvSpPr>
        <p:spPr bwMode="auto">
          <a:xfrm>
            <a:off x="6965950" y="2847778"/>
            <a:ext cx="91440" cy="9144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838200" y="82056"/>
            <a:ext cx="10515600" cy="1325563"/>
          </a:xfrm>
        </p:spPr>
        <p:txBody>
          <a:bodyPr>
            <a:normAutofit/>
          </a:bodyPr>
          <a:lstStyle/>
          <a:p>
            <a:r>
              <a:rPr lang="en-US" sz="4000" dirty="0">
                <a:latin typeface="Arial" panose="020B0604020202020204" pitchFamily="34" charset="0"/>
                <a:cs typeface="Arial" panose="020B0604020202020204" pitchFamily="34" charset="0"/>
              </a:rPr>
              <a:t>Stored Procedure Control Flow</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197323"/>
            <a:ext cx="11653522" cy="5201424"/>
          </a:xfrm>
        </p:spPr>
        <p:txBody>
          <a:bodyPr>
            <a:normAutofit/>
          </a:bodyPr>
          <a:lstStyle/>
          <a:p>
            <a:pPr>
              <a:spcBef>
                <a:spcPts val="600"/>
              </a:spcBef>
              <a:spcAft>
                <a:spcPts val="600"/>
              </a:spcAft>
            </a:pPr>
            <a:r>
              <a:rPr lang="en-US" sz="1400" dirty="0"/>
              <a:t>function </a:t>
            </a:r>
            <a:r>
              <a:rPr lang="en-US" sz="1400" dirty="0" err="1"/>
              <a:t>createTwoDocuments</a:t>
            </a:r>
            <a:r>
              <a:rPr lang="en-US" sz="1400" dirty="0"/>
              <a:t>(</a:t>
            </a:r>
            <a:r>
              <a:rPr lang="en-US" sz="1400" dirty="0" err="1"/>
              <a:t>docA</a:t>
            </a:r>
            <a:r>
              <a:rPr lang="en-US" sz="1400" dirty="0"/>
              <a:t>, </a:t>
            </a:r>
            <a:r>
              <a:rPr lang="en-US" sz="1400" dirty="0" err="1"/>
              <a:t>docB</a:t>
            </a:r>
            <a:r>
              <a:rPr lang="en-US" sz="1400" dirty="0"/>
              <a:t>) {</a:t>
            </a:r>
          </a:p>
          <a:p>
            <a:pPr>
              <a:spcBef>
                <a:spcPts val="600"/>
              </a:spcBef>
              <a:spcAft>
                <a:spcPts val="600"/>
              </a:spcAft>
            </a:pPr>
            <a:r>
              <a:rPr lang="en-US" sz="1400" dirty="0"/>
              <a:t>    var </a:t>
            </a:r>
            <a:r>
              <a:rPr lang="en-US" sz="1400" dirty="0" err="1"/>
              <a:t>ctxt</a:t>
            </a:r>
            <a:r>
              <a:rPr lang="en-US" sz="1400" dirty="0"/>
              <a:t> = </a:t>
            </a:r>
            <a:r>
              <a:rPr lang="en-US" sz="1400" dirty="0" err="1"/>
              <a:t>getContext</a:t>
            </a:r>
            <a:r>
              <a:rPr lang="en-US" sz="1400" dirty="0"/>
              <a:t>(); var </a:t>
            </a:r>
            <a:r>
              <a:rPr lang="en-US" sz="1400" dirty="0" err="1"/>
              <a:t>coll</a:t>
            </a:r>
            <a:r>
              <a:rPr lang="en-US" sz="1400" dirty="0"/>
              <a:t> = </a:t>
            </a:r>
            <a:r>
              <a:rPr lang="en-US" sz="1400" dirty="0" err="1"/>
              <a:t>context.getCollection</a:t>
            </a:r>
            <a:r>
              <a:rPr lang="en-US" sz="1400" dirty="0"/>
              <a:t>(); var </a:t>
            </a:r>
            <a:r>
              <a:rPr lang="en-US" sz="1400" dirty="0" err="1"/>
              <a:t>collLink</a:t>
            </a:r>
            <a:r>
              <a:rPr lang="en-US" sz="1400" dirty="0"/>
              <a:t> = </a:t>
            </a:r>
            <a:r>
              <a:rPr lang="en-US" sz="1400" dirty="0" err="1"/>
              <a:t>coll.getSelfLink</a:t>
            </a:r>
            <a:r>
              <a:rPr lang="en-US" sz="1400" dirty="0"/>
              <a:t>();</a:t>
            </a:r>
          </a:p>
          <a:p>
            <a:pPr>
              <a:spcBef>
                <a:spcPts val="600"/>
              </a:spcBef>
              <a:spcAft>
                <a:spcPts val="600"/>
              </a:spcAft>
            </a:pPr>
            <a:r>
              <a:rPr lang="en-US" sz="1400" dirty="0"/>
              <a:t>    var </a:t>
            </a:r>
            <a:r>
              <a:rPr lang="en-US" sz="1400" dirty="0" err="1"/>
              <a:t>aAccepted</a:t>
            </a:r>
            <a:r>
              <a:rPr lang="en-US" sz="1400" dirty="0"/>
              <a:t> = </a:t>
            </a:r>
            <a:r>
              <a:rPr lang="en-US" sz="1400" dirty="0" err="1"/>
              <a:t>coll.createDocument</a:t>
            </a:r>
            <a:r>
              <a:rPr lang="en-US" sz="1400" dirty="0"/>
              <a:t>(</a:t>
            </a:r>
            <a:r>
              <a:rPr lang="en-US" sz="1400" dirty="0" err="1"/>
              <a:t>collLink</a:t>
            </a:r>
            <a:r>
              <a:rPr lang="en-US" sz="1400" dirty="0"/>
              <a:t>, </a:t>
            </a:r>
            <a:r>
              <a:rPr lang="en-US" sz="1400" dirty="0" err="1"/>
              <a:t>docA</a:t>
            </a:r>
            <a:r>
              <a:rPr lang="en-US" sz="1400" dirty="0"/>
              <a:t>, </a:t>
            </a:r>
            <a:r>
              <a:rPr lang="en-US" sz="1400" dirty="0" err="1"/>
              <a:t>docACallback</a:t>
            </a:r>
            <a:r>
              <a:rPr lang="en-US" sz="1400" dirty="0"/>
              <a:t>); </a:t>
            </a:r>
          </a:p>
          <a:p>
            <a:pPr>
              <a:spcBef>
                <a:spcPts val="600"/>
              </a:spcBef>
              <a:spcAft>
                <a:spcPts val="600"/>
              </a:spcAft>
            </a:pPr>
            <a:r>
              <a:rPr lang="en-US" sz="1400" dirty="0"/>
              <a:t>    function </a:t>
            </a:r>
            <a:r>
              <a:rPr lang="en-US" sz="1400" dirty="0" err="1"/>
              <a:t>docACallback</a:t>
            </a:r>
            <a:r>
              <a:rPr lang="en-US" sz="1400" dirty="0"/>
              <a:t>(error, created) {             </a:t>
            </a:r>
          </a:p>
          <a:p>
            <a:pPr>
              <a:spcBef>
                <a:spcPts val="600"/>
              </a:spcBef>
              <a:spcAft>
                <a:spcPts val="600"/>
              </a:spcAft>
            </a:pPr>
            <a:r>
              <a:rPr lang="en-US" sz="1400" dirty="0"/>
              <a:t>        var </a:t>
            </a:r>
            <a:r>
              <a:rPr lang="en-US" sz="1400" dirty="0" err="1"/>
              <a:t>bAccepted</a:t>
            </a:r>
            <a:r>
              <a:rPr lang="en-US" sz="1400" dirty="0"/>
              <a:t> = </a:t>
            </a:r>
            <a:r>
              <a:rPr lang="en-US" sz="1400" dirty="0" err="1"/>
              <a:t>coll.createDocument</a:t>
            </a:r>
            <a:r>
              <a:rPr lang="en-US" sz="1400" dirty="0"/>
              <a:t>(</a:t>
            </a:r>
            <a:r>
              <a:rPr lang="en-US" sz="1400" dirty="0" err="1"/>
              <a:t>collLink</a:t>
            </a:r>
            <a:r>
              <a:rPr lang="en-US" sz="1400" dirty="0"/>
              <a:t>, </a:t>
            </a:r>
            <a:r>
              <a:rPr lang="en-US" sz="1400" dirty="0" err="1"/>
              <a:t>docB</a:t>
            </a:r>
            <a:r>
              <a:rPr lang="en-US" sz="1400" dirty="0"/>
              <a:t>, </a:t>
            </a:r>
            <a:r>
              <a:rPr lang="en-US" sz="1400" dirty="0" err="1"/>
              <a:t>docBCallback</a:t>
            </a:r>
            <a:r>
              <a:rPr lang="en-US" sz="1400" dirty="0"/>
              <a:t>);	</a:t>
            </a:r>
          </a:p>
          <a:p>
            <a:pPr>
              <a:spcBef>
                <a:spcPts val="600"/>
              </a:spcBef>
              <a:spcAft>
                <a:spcPts val="600"/>
              </a:spcAft>
            </a:pPr>
            <a:r>
              <a:rPr lang="en-US" sz="1400" dirty="0"/>
              <a:t>        if (!</a:t>
            </a:r>
            <a:r>
              <a:rPr lang="en-US" sz="1400" dirty="0" err="1"/>
              <a:t>bAccepted</a:t>
            </a:r>
            <a:r>
              <a:rPr lang="en-US" sz="1400" dirty="0"/>
              <a:t>) return;</a:t>
            </a:r>
          </a:p>
          <a:p>
            <a:pPr>
              <a:spcBef>
                <a:spcPts val="600"/>
              </a:spcBef>
              <a:spcAft>
                <a:spcPts val="600"/>
              </a:spcAft>
            </a:pPr>
            <a:r>
              <a:rPr lang="en-US" sz="1400" dirty="0"/>
              <a:t>    };</a:t>
            </a:r>
          </a:p>
          <a:p>
            <a:pPr>
              <a:spcBef>
                <a:spcPts val="600"/>
              </a:spcBef>
              <a:spcAft>
                <a:spcPts val="600"/>
              </a:spcAft>
            </a:pPr>
            <a:r>
              <a:rPr lang="en-US" sz="1400" dirty="0"/>
              <a:t>    function </a:t>
            </a:r>
            <a:r>
              <a:rPr lang="en-US" sz="1400" dirty="0" err="1"/>
              <a:t>docBCallback</a:t>
            </a:r>
            <a:r>
              <a:rPr lang="en-US" sz="1400" dirty="0"/>
              <a:t>(error, created) {             </a:t>
            </a:r>
          </a:p>
          <a:p>
            <a:pPr>
              <a:spcBef>
                <a:spcPts val="600"/>
              </a:spcBef>
              <a:spcAft>
                <a:spcPts val="600"/>
              </a:spcAft>
            </a:pPr>
            <a:r>
              <a:rPr lang="en-US" sz="1400" dirty="0"/>
              <a:t>        </a:t>
            </a:r>
            <a:r>
              <a:rPr lang="en-US" sz="1400" dirty="0" err="1"/>
              <a:t>context.getResponse</a:t>
            </a:r>
            <a:r>
              <a:rPr lang="en-US" sz="1400" dirty="0"/>
              <a:t>().</a:t>
            </a:r>
            <a:r>
              <a:rPr lang="en-US" sz="1400" dirty="0" err="1"/>
              <a:t>setBody</a:t>
            </a:r>
            <a:r>
              <a:rPr lang="en-US" sz="1400" dirty="0"/>
              <a:t>({ </a:t>
            </a:r>
          </a:p>
          <a:p>
            <a:pPr>
              <a:spcBef>
                <a:spcPts val="600"/>
              </a:spcBef>
              <a:spcAft>
                <a:spcPts val="600"/>
              </a:spcAft>
            </a:pPr>
            <a:r>
              <a:rPr lang="en-US" sz="1400" dirty="0"/>
              <a:t>            "</a:t>
            </a:r>
            <a:r>
              <a:rPr lang="en-US" sz="1400" dirty="0" err="1"/>
              <a:t>firstDocId</a:t>
            </a:r>
            <a:r>
              <a:rPr lang="en-US" sz="1400" dirty="0"/>
              <a:t>": created.id, </a:t>
            </a:r>
          </a:p>
          <a:p>
            <a:pPr>
              <a:spcBef>
                <a:spcPts val="600"/>
              </a:spcBef>
              <a:spcAft>
                <a:spcPts val="600"/>
              </a:spcAft>
            </a:pPr>
            <a:r>
              <a:rPr lang="en-US" sz="1400" dirty="0"/>
              <a:t>            "</a:t>
            </a:r>
            <a:r>
              <a:rPr lang="en-US" sz="1400" dirty="0" err="1"/>
              <a:t>secondDocId</a:t>
            </a:r>
            <a:r>
              <a:rPr lang="en-US" sz="1400" dirty="0"/>
              <a:t>": created.id</a:t>
            </a:r>
          </a:p>
          <a:p>
            <a:pPr>
              <a:spcBef>
                <a:spcPts val="600"/>
              </a:spcBef>
              <a:spcAft>
                <a:spcPts val="600"/>
              </a:spcAft>
            </a:pPr>
            <a:r>
              <a:rPr lang="en-US" sz="1400" dirty="0"/>
              <a:t>       });</a:t>
            </a:r>
          </a:p>
          <a:p>
            <a:pPr>
              <a:spcBef>
                <a:spcPts val="600"/>
              </a:spcBef>
              <a:spcAft>
                <a:spcPts val="600"/>
              </a:spcAft>
            </a:pPr>
            <a:r>
              <a:rPr lang="en-US" sz="1400" dirty="0"/>
              <a:t>    };</a:t>
            </a:r>
          </a:p>
          <a:p>
            <a:pPr>
              <a:spcBef>
                <a:spcPts val="600"/>
              </a:spcBef>
              <a:spcAft>
                <a:spcPts val="600"/>
              </a:spcAft>
            </a:pPr>
            <a:r>
              <a:rPr lang="en-US" sz="1400" dirty="0"/>
              <a:t>}</a:t>
            </a:r>
          </a:p>
        </p:txBody>
      </p:sp>
      <p:sp>
        <p:nvSpPr>
          <p:cNvPr id="3" name="Rectangle 2">
            <a:extLst>
              <a:ext uri="{FF2B5EF4-FFF2-40B4-BE49-F238E27FC236}">
                <a16:creationId xmlns:a16="http://schemas.microsoft.com/office/drawing/2014/main" id="{ED923ECD-836E-445E-B89E-40B3F6C74338}"/>
              </a:ext>
            </a:extLst>
          </p:cNvPr>
          <p:cNvSpPr/>
          <p:nvPr/>
        </p:nvSpPr>
        <p:spPr bwMode="auto">
          <a:xfrm>
            <a:off x="353126" y="2150548"/>
            <a:ext cx="7307580" cy="1485900"/>
          </a:xfrm>
          <a:prstGeom prst="rect">
            <a:avLst/>
          </a:prstGeom>
          <a:solidFill>
            <a:srgbClr val="C7C7C7">
              <a:alpha val="14902"/>
            </a:srgbClr>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 name="Connector: Elbow 5">
            <a:extLst>
              <a:ext uri="{FF2B5EF4-FFF2-40B4-BE49-F238E27FC236}">
                <a16:creationId xmlns:a16="http://schemas.microsoft.com/office/drawing/2014/main" id="{B0A28EA1-FE37-4019-9B57-44F2E4D600F1}"/>
              </a:ext>
            </a:extLst>
          </p:cNvPr>
          <p:cNvCxnSpPr>
            <a:cxnSpLocks/>
            <a:stCxn id="3" idx="3"/>
            <a:endCxn id="8" idx="0"/>
          </p:cNvCxnSpPr>
          <p:nvPr/>
        </p:nvCxnSpPr>
        <p:spPr>
          <a:xfrm flipH="1" flipV="1">
            <a:off x="6616700" y="2067998"/>
            <a:ext cx="1044006" cy="825500"/>
          </a:xfrm>
          <a:prstGeom prst="bentConnector4">
            <a:avLst>
              <a:gd name="adj1" fmla="val -21896"/>
              <a:gd name="adj2" fmla="val 127692"/>
            </a:avLst>
          </a:prstGeom>
          <a:solidFill>
            <a:srgbClr val="C7C7C7">
              <a:alpha val="14902"/>
            </a:srgbClr>
          </a:solidFill>
          <a:ln w="12700">
            <a:solidFill>
              <a:schemeClr val="tx2"/>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
        <p:nvSpPr>
          <p:cNvPr id="11" name="Rectangle 10">
            <a:extLst>
              <a:ext uri="{FF2B5EF4-FFF2-40B4-BE49-F238E27FC236}">
                <a16:creationId xmlns:a16="http://schemas.microsoft.com/office/drawing/2014/main" id="{4F65979C-1C26-442A-B08C-703E80986228}"/>
              </a:ext>
            </a:extLst>
          </p:cNvPr>
          <p:cNvSpPr/>
          <p:nvPr/>
        </p:nvSpPr>
        <p:spPr bwMode="auto">
          <a:xfrm>
            <a:off x="445671" y="3636448"/>
            <a:ext cx="4450080" cy="2148313"/>
          </a:xfrm>
          <a:prstGeom prst="rect">
            <a:avLst/>
          </a:prstGeom>
          <a:solidFill>
            <a:srgbClr val="C7C7C7">
              <a:alpha val="14902"/>
            </a:srgbClr>
          </a:solid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2" name="Connector: Elbow 11">
            <a:extLst>
              <a:ext uri="{FF2B5EF4-FFF2-40B4-BE49-F238E27FC236}">
                <a16:creationId xmlns:a16="http://schemas.microsoft.com/office/drawing/2014/main" id="{4E2FC0D9-5009-4C17-B07B-A717C0C9CCBA}"/>
              </a:ext>
            </a:extLst>
          </p:cNvPr>
          <p:cNvCxnSpPr>
            <a:cxnSpLocks/>
          </p:cNvCxnSpPr>
          <p:nvPr/>
        </p:nvCxnSpPr>
        <p:spPr>
          <a:xfrm flipV="1">
            <a:off x="4895751" y="2976048"/>
            <a:ext cx="2115919" cy="1771387"/>
          </a:xfrm>
          <a:prstGeom prst="bentConnector2">
            <a:avLst/>
          </a:prstGeom>
          <a:solidFill>
            <a:srgbClr val="C7C7C7">
              <a:alpha val="14902"/>
            </a:srgbClr>
          </a:solidFill>
          <a:ln w="12700">
            <a:solidFill>
              <a:srgbClr val="FF0000"/>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pic>
        <p:nvPicPr>
          <p:cNvPr id="15" name="Picture 2">
            <a:extLst>
              <a:ext uri="{FF2B5EF4-FFF2-40B4-BE49-F238E27FC236}">
                <a16:creationId xmlns:a16="http://schemas.microsoft.com/office/drawing/2014/main" id="{4EFDC4F0-6899-F947-AB5A-85DE50D94C8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11132059" y="5963796"/>
            <a:ext cx="554112" cy="554112"/>
          </a:xfrm>
          <a:prstGeom prst="rect">
            <a:avLst/>
          </a:prstGeom>
          <a:solidFill>
            <a:schemeClr val="bg1"/>
          </a:solidFill>
        </p:spPr>
      </p:pic>
    </p:spTree>
    <p:extLst>
      <p:ext uri="{BB962C8B-B14F-4D97-AF65-F5344CB8AC3E}">
        <p14:creationId xmlns:p14="http://schemas.microsoft.com/office/powerpoint/2010/main" val="25577650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60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customXml/itemProps2.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13243</TotalTime>
  <Words>1309</Words>
  <Application>Microsoft Office PowerPoint</Application>
  <PresentationFormat>Widescreen</PresentationFormat>
  <Paragraphs>227</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Server-Side Programming</vt:lpstr>
      <vt:lpstr>Programming</vt:lpstr>
      <vt:lpstr>Stored Procedures</vt:lpstr>
      <vt:lpstr>Simple Stored Procedure</vt:lpstr>
      <vt:lpstr>Multi-Document Transactions</vt:lpstr>
      <vt:lpstr>Bounded Execution</vt:lpstr>
      <vt:lpstr>Transaction Continuation Model</vt:lpstr>
      <vt:lpstr>CONTROL FLOW</vt:lpstr>
      <vt:lpstr>Stored Procedure Control Flow</vt:lpstr>
      <vt:lpstr>Stored Procedure Control Flow</vt:lpstr>
      <vt:lpstr>Rolling Back Transactions</vt:lpstr>
      <vt:lpstr>Transaction Rollback in Stored Procedure</vt:lpstr>
      <vt:lpstr>Debugging Stored Procedures</vt:lpstr>
      <vt:lpstr>Debugging Stored Procedures</vt:lpstr>
      <vt:lpstr>Debugging Stored Procedures</vt:lpstr>
      <vt:lpstr>Authoring Stored Procedures</vt:lpstr>
      <vt:lpstr>User-Defined Functions</vt:lpstr>
      <vt:lpstr>User-Defined Function Definition</vt:lpstr>
      <vt:lpstr>User-Defined Function Usage In Queries</vt:lpstr>
      <vt:lpstr>Authoring User-Defined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Tim Sander</cp:lastModifiedBy>
  <cp:revision>26</cp:revision>
  <dcterms:created xsi:type="dcterms:W3CDTF">2017-02-06T09:01:24Z</dcterms:created>
  <dcterms:modified xsi:type="dcterms:W3CDTF">2019-05-28T20:57:53Z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