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7" r:id="rId3"/>
  </p:sldMasterIdLst>
  <p:notesMasterIdLst>
    <p:notesMasterId r:id="rId35"/>
  </p:notesMasterIdLst>
  <p:handoutMasterIdLst>
    <p:handoutMasterId r:id="rId36"/>
  </p:handoutMasterIdLst>
  <p:sldIdLst>
    <p:sldId id="294" r:id="rId4"/>
    <p:sldId id="1705" r:id="rId5"/>
    <p:sldId id="1882" r:id="rId6"/>
    <p:sldId id="1883" r:id="rId7"/>
    <p:sldId id="1884" r:id="rId8"/>
    <p:sldId id="4584" r:id="rId9"/>
    <p:sldId id="1709" r:id="rId10"/>
    <p:sldId id="1710" r:id="rId11"/>
    <p:sldId id="1708" r:id="rId12"/>
    <p:sldId id="1711" r:id="rId13"/>
    <p:sldId id="1712" r:id="rId14"/>
    <p:sldId id="1714" r:id="rId15"/>
    <p:sldId id="1713" r:id="rId16"/>
    <p:sldId id="1715" r:id="rId17"/>
    <p:sldId id="4581" r:id="rId18"/>
    <p:sldId id="4547" r:id="rId19"/>
    <p:sldId id="407" r:id="rId20"/>
    <p:sldId id="4555" r:id="rId21"/>
    <p:sldId id="4546" r:id="rId22"/>
    <p:sldId id="4654" r:id="rId23"/>
    <p:sldId id="4548" r:id="rId24"/>
    <p:sldId id="4561" r:id="rId25"/>
    <p:sldId id="302" r:id="rId26"/>
    <p:sldId id="4580" r:id="rId27"/>
    <p:sldId id="4562" r:id="rId28"/>
    <p:sldId id="4549" r:id="rId29"/>
    <p:sldId id="4572" r:id="rId30"/>
    <p:sldId id="4575" r:id="rId31"/>
    <p:sldId id="4578" r:id="rId32"/>
    <p:sldId id="4168" r:id="rId33"/>
    <p:sldId id="170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72F083F-F331-495B-B6F0-CB4A8D9D5B56}">
          <p14:sldIdLst>
            <p14:sldId id="294"/>
          </p14:sldIdLst>
        </p14:section>
        <p14:section name="Introduction" id="{4C7A14AC-F47E-4E04-A80E-186AA8D1536D}">
          <p14:sldIdLst>
            <p14:sldId id="1705"/>
            <p14:sldId id="1882"/>
            <p14:sldId id="1883"/>
            <p14:sldId id="1884"/>
          </p14:sldIdLst>
        </p14:section>
        <p14:section name="Overview and Value Proposition" id="{C9F62028-CD88-406F-82E3-84E5F49A5B7E}">
          <p14:sldIdLst>
            <p14:sldId id="4584"/>
            <p14:sldId id="1709"/>
            <p14:sldId id="1710"/>
            <p14:sldId id="1708"/>
            <p14:sldId id="1711"/>
            <p14:sldId id="1712"/>
            <p14:sldId id="1714"/>
            <p14:sldId id="1713"/>
            <p14:sldId id="1715"/>
          </p14:sldIdLst>
        </p14:section>
        <p14:section name="Use cases" id="{D5A893A7-A253-4921-A317-006597AA8D41}">
          <p14:sldIdLst>
            <p14:sldId id="4581"/>
            <p14:sldId id="4547"/>
            <p14:sldId id="407"/>
            <p14:sldId id="4555"/>
            <p14:sldId id="4546"/>
            <p14:sldId id="4654"/>
            <p14:sldId id="4548"/>
            <p14:sldId id="4561"/>
            <p14:sldId id="302"/>
            <p14:sldId id="4580"/>
            <p14:sldId id="4562"/>
            <p14:sldId id="4549"/>
            <p14:sldId id="4572"/>
            <p14:sldId id="4575"/>
            <p14:sldId id="4578"/>
            <p14:sldId id="4168"/>
            <p14:sldId id="17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3" clrIdx="0">
    <p:extLst>
      <p:ext uri="{19B8F6BF-5375-455C-9EA6-DF929625EA0E}">
        <p15:presenceInfo xmlns:p15="http://schemas.microsoft.com/office/powerpoint/2012/main" userId="S::dech@microsoft.com::7f97a314-c1c3-490d-b1ae-6b312725144a" providerId="AD"/>
      </p:ext>
    </p:extLst>
  </p:cmAuthor>
  <p:cmAuthor id="2" name="Mark Brown" initials="MB" lastIdx="3" clrIdx="1">
    <p:extLst>
      <p:ext uri="{19B8F6BF-5375-455C-9EA6-DF929625EA0E}">
        <p15:presenceInfo xmlns:p15="http://schemas.microsoft.com/office/powerpoint/2012/main" userId="S::mjbrown@microsoft.com::4983ebf2-44f1-441b-acdf-86ca987152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A35"/>
    <a:srgbClr val="0000AA"/>
    <a:srgbClr val="0000BE"/>
    <a:srgbClr val="0F0582"/>
    <a:srgbClr val="0000BD"/>
    <a:srgbClr val="3A92B2"/>
    <a:srgbClr val="00B0F0"/>
    <a:srgbClr val="0E0074"/>
    <a:srgbClr val="FFFFFF"/>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26" autoAdjust="0"/>
  </p:normalViewPr>
  <p:slideViewPr>
    <p:cSldViewPr snapToGrid="0">
      <p:cViewPr varScale="1">
        <p:scale>
          <a:sx n="77" d="100"/>
          <a:sy n="77" d="100"/>
        </p:scale>
        <p:origin x="1170"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68FF93-FDD0-4495-9C60-CDB0D344D9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98B4715-DE7A-4B9B-BEDC-2370DECEB8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4B7EF2-1EE6-4B8F-B850-E865E66DA7A6}" type="datetimeFigureOut">
              <a:rPr lang="en-US" smtClean="0">
                <a:latin typeface="Arial" panose="020B0604020202020204" pitchFamily="34" charset="0"/>
              </a:rPr>
              <a:t>6/4/2019</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2ADB0325-4ECC-4F33-977D-65DB7545BF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3E36B4A0-7AA4-48E2-A241-08839A3688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909AB5-E7BE-4E94-B000-1F72F9099F6D}"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740909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C3B508DD-CDB9-4EE9-8F98-E98C69349142}" type="datetimeFigureOut">
              <a:rPr lang="en-US" smtClean="0"/>
              <a:pPr/>
              <a:t>6/4/2019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955128-46DB-4B46-8D54-0B8BFA51CA0B}" type="slidenum">
              <a:rPr lang="en-US" smtClean="0"/>
              <a:pPr/>
              <a:t>‹#›</a:t>
            </a:fld>
            <a:endParaRPr lang="en-US" dirty="0"/>
          </a:p>
        </p:txBody>
      </p:sp>
    </p:spTree>
    <p:extLst>
      <p:ext uri="{BB962C8B-B14F-4D97-AF65-F5344CB8AC3E}">
        <p14:creationId xmlns:p14="http://schemas.microsoft.com/office/powerpoint/2010/main" val="245280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1</a:t>
            </a:fld>
            <a:endParaRPr lang="en-US"/>
          </a:p>
        </p:txBody>
      </p:sp>
    </p:spTree>
    <p:extLst>
      <p:ext uri="{BB962C8B-B14F-4D97-AF65-F5344CB8AC3E}">
        <p14:creationId xmlns:p14="http://schemas.microsoft.com/office/powerpoint/2010/main" val="2904642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Multi – Model -&gt; Elastic Scale out</a:t>
            </a:r>
          </a:p>
          <a:p>
            <a:endParaRPr lang="en-US"/>
          </a:p>
          <a:p>
            <a:r>
              <a:rPr lang="en-US"/>
              <a:t>No need to convert you data to meet any particular model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71356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spc="160" dirty="0">
                <a:cs typeface="Arial" panose="020B0604020202020204" pitchFamily="34" charset="0"/>
              </a:rPr>
              <a:t>Automatic and synchronous indexing of all ingested content - hash, range, geo-spatial, and columnar</a:t>
            </a:r>
          </a:p>
          <a:p>
            <a:pPr marL="285750" indent="-285750">
              <a:lnSpc>
                <a:spcPct val="100000"/>
              </a:lnSpc>
              <a:spcBef>
                <a:spcPts val="400"/>
              </a:spcBef>
              <a:buClr>
                <a:schemeClr val="tx2"/>
              </a:buClr>
              <a:buFont typeface="Arial" charset="0"/>
              <a:buChar char="•"/>
            </a:pPr>
            <a:r>
              <a:rPr lang="en-US" sz="1100" spc="100" dirty="0">
                <a:cs typeface="Arial" panose="020B0604020202020204" pitchFamily="34" charset="0"/>
              </a:rPr>
              <a:t>No schemas or secondary indices ever needed</a:t>
            </a:r>
          </a:p>
          <a:p>
            <a:pPr marL="0" indent="0">
              <a:lnSpc>
                <a:spcPct val="100000"/>
              </a:lnSpc>
              <a:buNone/>
            </a:pPr>
            <a:r>
              <a:rPr lang="en-US" sz="1200" spc="160" dirty="0">
                <a:cs typeface="Arial" panose="020B0604020202020204" pitchFamily="34" charset="0"/>
              </a:rPr>
              <a:t>Resource governed, write optimized database engine with latch free and log structured techniques</a:t>
            </a:r>
          </a:p>
          <a:p>
            <a:pPr marL="0" indent="0">
              <a:lnSpc>
                <a:spcPct val="100000"/>
              </a:lnSpc>
              <a:buNone/>
            </a:pPr>
            <a:r>
              <a:rPr lang="en-US" sz="1200" spc="160" dirty="0">
                <a:cs typeface="Arial" panose="020B0604020202020204" pitchFamily="34" charset="0"/>
              </a:rPr>
              <a:t>Online and in-situ index transformations</a:t>
            </a:r>
          </a:p>
          <a:p>
            <a:pPr marL="0" indent="0">
              <a:lnSpc>
                <a:spcPct val="100000"/>
              </a:lnSpc>
              <a:buNone/>
            </a:pPr>
            <a:r>
              <a:rPr lang="en-US" sz="1200" spc="160" dirty="0">
                <a:cs typeface="Arial" panose="020B0604020202020204" pitchFamily="34" charset="0"/>
              </a:rPr>
              <a:t>While the database is fully schema-agnostic, schema-extraction is built in</a:t>
            </a:r>
          </a:p>
          <a:p>
            <a:pPr marL="285750" indent="-285750">
              <a:lnSpc>
                <a:spcPct val="100000"/>
              </a:lnSpc>
              <a:spcBef>
                <a:spcPts val="400"/>
              </a:spcBef>
              <a:buClr>
                <a:schemeClr val="tx2"/>
              </a:buClr>
              <a:buFont typeface="Arial" charset="0"/>
              <a:buChar char="•"/>
            </a:pPr>
            <a:r>
              <a:rPr lang="en-US" sz="1100" spc="100" dirty="0">
                <a:cs typeface="Arial" panose="020B0604020202020204" pitchFamily="34" charset="0"/>
              </a:rPr>
              <a:t>Customers can get Avro schemas from the database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52386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HA 99.999% for multi-region read;</a:t>
            </a:r>
            <a:r>
              <a:rPr lang="en-US" b="0" baseline="0"/>
              <a:t> 99.99% for single region deployments</a:t>
            </a: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942495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400" spc="160" dirty="0">
                <a:cs typeface="Arial" panose="020B0604020202020204" pitchFamily="34" charset="0"/>
              </a:rPr>
              <a:t>Encryption at Rest</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Always encrypted at rest and in motion</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Data, index, backups, and attachments encrypted</a:t>
            </a:r>
          </a:p>
          <a:p>
            <a:pPr marL="0" indent="0">
              <a:lnSpc>
                <a:spcPct val="100000"/>
              </a:lnSpc>
              <a:buNone/>
            </a:pPr>
            <a:r>
              <a:rPr lang="en-US" sz="1400" spc="160" dirty="0">
                <a:cs typeface="Arial" panose="020B0604020202020204" pitchFamily="34" charset="0"/>
              </a:rPr>
              <a:t>Encryption is enabled automatically by default </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No impact on performance, throughput or availability</a:t>
            </a:r>
          </a:p>
          <a:p>
            <a:pPr marL="285750" indent="-285750">
              <a:lnSpc>
                <a:spcPct val="100000"/>
              </a:lnSpc>
              <a:spcBef>
                <a:spcPts val="400"/>
              </a:spcBef>
              <a:buClr>
                <a:schemeClr val="tx2"/>
              </a:buClr>
              <a:buFont typeface="Arial" charset="0"/>
              <a:buChar char="•"/>
            </a:pPr>
            <a:r>
              <a:rPr lang="en-US" sz="1200" spc="100" dirty="0">
                <a:cs typeface="Arial" panose="020B0604020202020204" pitchFamily="34" charset="0"/>
              </a:rPr>
              <a:t>Transparent to your application</a:t>
            </a:r>
          </a:p>
          <a:p>
            <a:pPr marL="0" indent="0">
              <a:lnSpc>
                <a:spcPct val="100000"/>
              </a:lnSpc>
              <a:buNone/>
            </a:pPr>
            <a:r>
              <a:rPr lang="en-US" sz="1400" spc="160" dirty="0">
                <a:cs typeface="Arial" panose="020B0604020202020204" pitchFamily="34" charset="0"/>
              </a:rPr>
              <a:t>Comprehensive Azure compliance certification</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ISO 27001, ISO 27018, EUMC, HIPAA, PCI</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SOC1 and SOC2 (Audit complete, Certification in Q2 2017)</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FedRAMP, IRS 1075, UK Official (IL2) (Q2 2017) </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HITRUST (H2 2017)</a:t>
            </a:r>
          </a:p>
          <a:p>
            <a:pPr marL="285750" indent="-285750">
              <a:lnSpc>
                <a:spcPct val="100000"/>
              </a:lnSpc>
              <a:spcBef>
                <a:spcPts val="400"/>
              </a:spcBef>
              <a:buClr>
                <a:schemeClr val="tx2"/>
              </a:buClr>
              <a:buFont typeface="Arial" charset="0"/>
              <a:buChar char="•"/>
            </a:pPr>
            <a:r>
              <a:rPr lang="en-US" sz="1200" spc="50" dirty="0">
                <a:cs typeface="Arial" panose="020B0604020202020204" pitchFamily="34" charset="0"/>
              </a:rPr>
              <a:t>Updated and added to monthly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43834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Arial" panose="020B0604020202020204" pitchFamily="34" charset="0"/>
                <a:ea typeface="Segoe UI" pitchFamily="34" charset="0"/>
                <a:cs typeface="Arial" panose="020B0604020202020204"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6/4/2019 12:50 PM</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869977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17</a:t>
            </a:fld>
            <a:endParaRPr lang="en-US"/>
          </a:p>
        </p:txBody>
      </p:sp>
    </p:spTree>
    <p:extLst>
      <p:ext uri="{BB962C8B-B14F-4D97-AF65-F5344CB8AC3E}">
        <p14:creationId xmlns:p14="http://schemas.microsoft.com/office/powerpoint/2010/main" val="317572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642761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05050"/>
                </a:solidFill>
                <a:latin typeface="Arial" panose="020B0604020202020204" pitchFamily="34" charset="0"/>
              </a:rPr>
              <a:t>https://blogs.msdn.microsoft.com/azurecat/2018/05/17/azure-cosmos-db-customer-profile-jet-com/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597221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Arial" panose="020B0604020202020204" pitchFamily="34"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17139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Toyota’s</a:t>
            </a:r>
            <a:r>
              <a:rPr lang="en-US"/>
              <a:t> connected-car platform collects massive volumes of sensor data in Azure Cosmos DB to deliver real-time customer service and vehicle diagnostics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Elastically scale instantly to accommodate diverse and unpredictable IoT workloads without sacrificing ingestion or query performance</a:t>
            </a:r>
          </a:p>
          <a:p>
            <a:endParaRPr lang="en-US"/>
          </a:p>
          <a:p>
            <a:r>
              <a:rPr lang="en-US"/>
              <a:t>Seamlessly integrates car to the digital life of customers that is safe, productive and fun.</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09690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361551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IOT scenario is in the oil and gas industry.</a:t>
            </a:r>
          </a:p>
          <a:p>
            <a:r>
              <a:rPr lang="en-US"/>
              <a:t>XTO energy is a subsidiary of ExxonMobil, they specialize in gas production from low margin fields. Their equipment is often in extreme and remote locations with spotty connectivity which makes gathering telemetry a manual and expensive process.</a:t>
            </a:r>
          </a:p>
          <a:p>
            <a:endParaRPr lang="en-US"/>
          </a:p>
          <a:p>
            <a:r>
              <a:rPr lang="en-US"/>
              <a:t>Working with Microsoft we helped them design a system that would allow them a better, and cheaper way to gather this telemetry and automate much of the work behind it providing data both to uses at the home office as well as to users in the field working on the equipment.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368729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Gaming is another scenario where Cosmos DB provides some unique capabilities you won’t find in other data services.</a:t>
            </a:r>
          </a:p>
          <a:p>
            <a:r>
              <a:rPr lang="en-US"/>
              <a:t>When you combine our global distribution with low latency this is ideally suited to supporting high-volume gaming use cases where you have millions of players located all over the globe.</a:t>
            </a:r>
          </a:p>
          <a:p>
            <a:endParaRPr lang="en-US"/>
          </a:p>
          <a:p>
            <a:r>
              <a:rPr lang="en-US"/>
              <a:t>The </a:t>
            </a:r>
            <a:r>
              <a:rPr lang="en-US" b="1"/>
              <a:t>Walking Dead: No Man’s Land</a:t>
            </a:r>
            <a:r>
              <a:rPr lang="en-US"/>
              <a:t> chose Azure Cosmos DB to manage massive traffic spikes at its launch and as its popularity increased</a:t>
            </a:r>
          </a:p>
          <a:p>
            <a:endParaRPr lang="en-US" sz="1400"/>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67223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t>Another customer story is </a:t>
            </a:r>
            <a:r>
              <a:rPr lang="en-US" sz="1400" err="1"/>
              <a:t>clearTrend</a:t>
            </a:r>
            <a:r>
              <a:rPr lang="en-US" sz="1400"/>
              <a:t> who  has built a financial trend engine as Software as a Service for investment professionals that is completely managed, with zero dev ops.</a:t>
            </a:r>
          </a:p>
          <a:p>
            <a:endParaRPr lang="en-US" sz="1400"/>
          </a:p>
          <a:p>
            <a:r>
              <a:rPr lang="en-US" sz="1400"/>
              <a:t>Their use of Cosmos DB was centered around a few things. First, being schema agnostic allowed them to ingest and analyze very different kinds of data and also evolve their own schemas over time for their analytics. Second, </a:t>
            </a:r>
            <a:r>
              <a:rPr lang="en-US" sz="1400" err="1"/>
              <a:t>clearTrend</a:t>
            </a:r>
            <a:r>
              <a:rPr lang="en-US" sz="1400"/>
              <a:t> needed a service that would be super fast. In the investment world seconds can make the difference so they needed a back end that could deliver the kind of performance they needed to run their service for their customers, these investment professionals. Lastly, they needed to be able to programmatically re-size capacity to handle workload bursts. They have predictable workloads and the ability to easily scale Cosmos DB up and down was a great benefit to them.</a:t>
            </a:r>
          </a:p>
          <a:p>
            <a:endParaRPr lang="en-US" sz="1400"/>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076148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Yet another use case scenario is in real-time payments processing.</a:t>
            </a:r>
          </a:p>
          <a:p>
            <a:endParaRPr lang="en-US"/>
          </a:p>
          <a:p>
            <a:r>
              <a:rPr lang="en-US"/>
              <a:t>In this scenario </a:t>
            </a:r>
            <a:r>
              <a:rPr lang="en-US" err="1"/>
              <a:t>DnB</a:t>
            </a:r>
            <a:r>
              <a:rPr lang="en-US"/>
              <a:t> has built a centralized payment processing pipeline with analytics. Here too the goal was to build a complete solution on PaaS to ensure zero Dev Ops in offering a SaaS solution to their customers. Important characteristics here too is the solution need also to be incredibly fast, scale on demand and provide for global distribution of data, both for business continuity but also for low latency.</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216848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Fidelity built a new mortgage insurance application service for its customer using Cosmos DB.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Here too Fidelity chose Cosmos DB due to our global distribution capabilities that also provided low latency for fast application response times, high availability too. In addition, because Cosmos DB is schema agnostic, Cosmos DB is ideally suited for this type of scenario where you are fundamentally dealing with unstructured or rapidly changing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Lastly, implementing a service like this which has multiple steps during the process is a natural fit for our Change Feed feature which allows customers to create event-driven, micro-service architectures. In the case of a loan application process here, there are multiple steps in the process from initial application to submitting supporting documents, signing, etc. This is well suited for Cosmos DB.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93462B1F-8B89-4372-97A7-89F87DF8F9DE}" type="slidenum">
              <a:rPr lang="en-US" smtClean="0"/>
              <a:t>30</a:t>
            </a:fld>
            <a:endParaRPr lang="en-US"/>
          </a:p>
        </p:txBody>
      </p:sp>
    </p:spTree>
    <p:extLst>
      <p:ext uri="{BB962C8B-B14F-4D97-AF65-F5344CB8AC3E}">
        <p14:creationId xmlns:p14="http://schemas.microsoft.com/office/powerpoint/2010/main" val="3443539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ea typeface="+mn-ea"/>
                <a:cs typeface="+mn-cs"/>
              </a:rPr>
              <a:t>Here, we you can see some of the ways customers in different industries are using the scenarios we just talked about to solve their industry-specific needs and reach their goals.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CD8FA4-1071-49A2-919C-4FC47D4BB3E1}"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412386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Azure Cosmos DB </a:t>
            </a:r>
            <a:r>
              <a:rPr lang="en-US" sz="1200" dirty="0"/>
              <a:t>offers the first globally distributed, multi-model database service for building planet scale apps. It’s been powering Microsoft’s internet-scale services for years, and now it’s ready to launch yours.</a:t>
            </a:r>
          </a:p>
          <a:p>
            <a:r>
              <a:rPr lang="en-US" sz="1200" dirty="0"/>
              <a:t>Only Azure Cosmos DB makes </a:t>
            </a:r>
            <a:r>
              <a:rPr lang="en-US" sz="1200" b="1" dirty="0"/>
              <a:t>global distribution turn-key</a:t>
            </a:r>
            <a:r>
              <a:rPr lang="en-US" sz="1200" dirty="0"/>
              <a:t>. </a:t>
            </a:r>
          </a:p>
          <a:p>
            <a:endParaRPr lang="en-US" sz="1200" dirty="0"/>
          </a:p>
          <a:p>
            <a:r>
              <a:rPr lang="en-US" sz="1200" dirty="0"/>
              <a:t>You can </a:t>
            </a:r>
            <a:r>
              <a:rPr lang="en-US" sz="1200" b="1" dirty="0"/>
              <a:t>add Azure locations to your database anywhere across the world</a:t>
            </a:r>
            <a:r>
              <a:rPr lang="en-US" sz="1200" dirty="0"/>
              <a:t>, at any time, with a single click. Cosmos DB will seamlessly replicate your data and make it highly available. </a:t>
            </a:r>
          </a:p>
          <a:p>
            <a:r>
              <a:rPr lang="en-US" sz="1200" dirty="0"/>
              <a:t> </a:t>
            </a:r>
          </a:p>
          <a:p>
            <a:r>
              <a:rPr lang="en-US" sz="1200" dirty="0"/>
              <a:t>Cosmos DB allows you to </a:t>
            </a:r>
            <a:r>
              <a:rPr lang="en-US" sz="1200" b="1" dirty="0"/>
              <a:t>scale throughput and storage elastically</a:t>
            </a:r>
            <a:r>
              <a:rPr lang="en-US" sz="1200" dirty="0"/>
              <a:t>, and </a:t>
            </a:r>
            <a:r>
              <a:rPr lang="en-US" sz="1200" b="1" dirty="0"/>
              <a:t>globally</a:t>
            </a:r>
            <a:r>
              <a:rPr lang="en-US" sz="1200" dirty="0"/>
              <a:t>! You only pay for the throughput and storage you need – anywhere in the world, at any time.</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174810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Azure Cosmos DB </a:t>
            </a:r>
            <a:r>
              <a:rPr lang="en-US" sz="1200" dirty="0"/>
              <a:t>offers the first globally distributed, multi-model database service for building planet scale apps. It’s been powering Microsoft’s internet-scale services for years, and now it’s ready to launch yours.</a:t>
            </a:r>
          </a:p>
          <a:p>
            <a:r>
              <a:rPr lang="en-US" sz="1200" dirty="0"/>
              <a:t>Only Azure Cosmos DB makes </a:t>
            </a:r>
            <a:r>
              <a:rPr lang="en-US" sz="1200" b="1" dirty="0"/>
              <a:t>global distribution turn-key</a:t>
            </a:r>
            <a:r>
              <a:rPr lang="en-US" sz="1200" dirty="0"/>
              <a:t>. </a:t>
            </a:r>
          </a:p>
          <a:p>
            <a:endParaRPr lang="en-US" sz="1200" dirty="0"/>
          </a:p>
          <a:p>
            <a:r>
              <a:rPr lang="en-US" sz="1200" dirty="0"/>
              <a:t>You can </a:t>
            </a:r>
            <a:r>
              <a:rPr lang="en-US" sz="1200" b="1" dirty="0"/>
              <a:t>add Azure locations to your database anywhere across the world</a:t>
            </a:r>
            <a:r>
              <a:rPr lang="en-US" sz="1200" dirty="0"/>
              <a:t>, at any time, with a single click. Cosmos DB will seamlessly replicate your data and make it highly available. </a:t>
            </a:r>
          </a:p>
          <a:p>
            <a:r>
              <a:rPr lang="en-US" sz="1200" dirty="0"/>
              <a:t> </a:t>
            </a:r>
          </a:p>
          <a:p>
            <a:r>
              <a:rPr lang="en-US" sz="1200" dirty="0"/>
              <a:t>Cosmos DB allows you to </a:t>
            </a:r>
            <a:r>
              <a:rPr lang="en-US" sz="1200" b="1" dirty="0"/>
              <a:t>scale throughput and storage elastically</a:t>
            </a:r>
            <a:r>
              <a:rPr lang="en-US" sz="1200" dirty="0"/>
              <a:t>, and </a:t>
            </a:r>
            <a:r>
              <a:rPr lang="en-US" sz="1200" b="1" dirty="0"/>
              <a:t>globally</a:t>
            </a:r>
            <a:r>
              <a:rPr lang="en-US" sz="1200" dirty="0"/>
              <a:t>! You only pay for the throughput and storage you need – anywhere in the world, at any time.</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3117434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Azure Cosmos DB </a:t>
            </a:r>
            <a:r>
              <a:rPr lang="en-US" sz="1200" dirty="0"/>
              <a:t>offers the first globally distributed, multi-model database service for building planet scale apps. It’s been powering Microsoft’s internet-scale services for years, and now it’s ready to launch yours.</a:t>
            </a:r>
          </a:p>
          <a:p>
            <a:r>
              <a:rPr lang="en-US" sz="1200" dirty="0"/>
              <a:t>Only Azure Cosmos DB makes </a:t>
            </a:r>
            <a:r>
              <a:rPr lang="en-US" sz="1200" b="1" dirty="0"/>
              <a:t>global distribution turn-key</a:t>
            </a:r>
            <a:r>
              <a:rPr lang="en-US" sz="1200" dirty="0"/>
              <a:t>. </a:t>
            </a:r>
          </a:p>
          <a:p>
            <a:endParaRPr lang="en-US" sz="1200" dirty="0"/>
          </a:p>
          <a:p>
            <a:r>
              <a:rPr lang="en-US" sz="1200" dirty="0"/>
              <a:t>You can </a:t>
            </a:r>
            <a:r>
              <a:rPr lang="en-US" sz="1200" b="1" dirty="0"/>
              <a:t>add Azure locations to your database anywhere across the world</a:t>
            </a:r>
            <a:r>
              <a:rPr lang="en-US" sz="1200" dirty="0"/>
              <a:t>, at any time, with a single click. Cosmos DB will seamlessly replicate your data and make it highly available. </a:t>
            </a:r>
          </a:p>
          <a:p>
            <a:r>
              <a:rPr lang="en-US" sz="1200" dirty="0"/>
              <a:t> </a:t>
            </a:r>
          </a:p>
          <a:p>
            <a:r>
              <a:rPr lang="en-US" sz="1200" dirty="0"/>
              <a:t>Cosmos DB allows you to </a:t>
            </a:r>
            <a:r>
              <a:rPr lang="en-US" sz="1200" b="1" dirty="0"/>
              <a:t>scale throughput and storage elastically</a:t>
            </a:r>
            <a:r>
              <a:rPr lang="en-US" sz="1200" dirty="0"/>
              <a:t>, and </a:t>
            </a:r>
            <a:r>
              <a:rPr lang="en-US" sz="1200" b="1" dirty="0"/>
              <a:t>globally</a:t>
            </a:r>
            <a:r>
              <a:rPr lang="en-US" sz="1200" dirty="0"/>
              <a:t>! You only pay for the throughput and storage you need – anywhere in the world, at any time.</a:t>
            </a:r>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3021578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Elastic Scale out -&gt; Tunable Consistency</a:t>
            </a:r>
          </a:p>
          <a:p>
            <a:endParaRPr lang="en-US"/>
          </a:p>
          <a:p>
            <a:r>
              <a:rPr lang="en-US"/>
              <a:t>Small storage – large  throughput  (e.g. notification broadcast/poll)</a:t>
            </a:r>
          </a:p>
          <a:p>
            <a:r>
              <a:rPr lang="en-US"/>
              <a:t>Large storage – small throughput (e.g. classic data/log store)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27413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Single digit latency -&gt; SLA</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979174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Elastic Scale out -&gt; Tunable Consistency</a:t>
            </a:r>
          </a:p>
          <a:p>
            <a:endParaRPr lang="en-US"/>
          </a:p>
          <a:p>
            <a:r>
              <a:rPr lang="en-US"/>
              <a:t>Small storage – large  throughput  (e.g. notification broadcast/poll)</a:t>
            </a:r>
          </a:p>
          <a:p>
            <a:r>
              <a:rPr lang="en-US"/>
              <a:t>Large storage – small throughput (e.g. classic data/log store)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423645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Tunable Consistency -&gt; Single digit latency</a:t>
            </a:r>
          </a:p>
          <a:p>
            <a:endParaRPr lang="en-US" dirty="0"/>
          </a:p>
          <a:p>
            <a:r>
              <a:rPr lang="en-US" dirty="0"/>
              <a:t>Instead of forcing you to choose between eventual and strong consistency, Cosmos DB gives you many additional useful options.</a:t>
            </a:r>
          </a:p>
          <a:p>
            <a:endParaRPr lang="en-US" dirty="0"/>
          </a:p>
          <a:p>
            <a:r>
              <a:rPr lang="en-US" dirty="0">
                <a:effectLst/>
              </a:rPr>
              <a:t>Bounded Staleness - Consistent Prefix. Reads lag behind writes by k prefixes or t interval</a:t>
            </a:r>
          </a:p>
          <a:p>
            <a:r>
              <a:rPr lang="en-US" dirty="0">
                <a:effectLst/>
              </a:rPr>
              <a:t>Session - Consistent Prefix. Monotonic reads, monotonic writes, read-your-writes, write-follows-reads</a:t>
            </a:r>
          </a:p>
          <a:p>
            <a:r>
              <a:rPr lang="en-US" dirty="0">
                <a:effectLst/>
              </a:rPr>
              <a:t>Consistent Prefix - </a:t>
            </a:r>
            <a:r>
              <a:rPr lang="en-US" sz="1200" b="0" i="0" kern="1200" dirty="0">
                <a:solidFill>
                  <a:schemeClr val="tx1"/>
                </a:solidFill>
                <a:effectLst/>
                <a:ea typeface="+mn-ea"/>
                <a:cs typeface="+mn-cs"/>
              </a:rPr>
              <a:t>Updates returned are some prefix of all the updates, with no gaps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96BA33-6360-40A1-9606-58E0047CF44A}"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5831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120C9-890A-4013-ADCB-1DF4AE2150B6}"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964659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88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73105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bwMode="gray">
      <p:bgRef idx="1001">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B9D2F-F5F8-42D4-BF59-2CA4DB9E49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76C5A0B1-2BDC-4805-909D-0A060D505BA1}"/>
              </a:ext>
            </a:extLst>
          </p:cNvPr>
          <p:cNvSpPr/>
          <p:nvPr userDrawn="1"/>
        </p:nvSpPr>
        <p:spPr bwMode="auto">
          <a:xfrm>
            <a:off x="-1" y="0"/>
            <a:ext cx="8065827" cy="6858000"/>
          </a:xfrm>
          <a:prstGeom prst="rect">
            <a:avLst/>
          </a:prstGeom>
          <a:gradFill>
            <a:gsLst>
              <a:gs pos="28000">
                <a:srgbClr val="000000">
                  <a:alpha val="56000"/>
                </a:srgbClr>
              </a:gs>
              <a:gs pos="100000">
                <a:srgbClr val="000000">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MS logo white - EMF">
            <a:extLst>
              <a:ext uri="{FF2B5EF4-FFF2-40B4-BE49-F238E27FC236}">
                <a16:creationId xmlns:a16="http://schemas.microsoft.com/office/drawing/2014/main" id="{4B2448B7-4736-40F6-B6E5-8B83FDA251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1633" y="470067"/>
            <a:ext cx="1423303" cy="304828"/>
          </a:xfrm>
          <a:prstGeom prst="rect">
            <a:avLst/>
          </a:prstGeom>
        </p:spPr>
      </p:pic>
      <p:sp>
        <p:nvSpPr>
          <p:cNvPr id="11" name="Title 1">
            <a:extLst>
              <a:ext uri="{FF2B5EF4-FFF2-40B4-BE49-F238E27FC236}">
                <a16:creationId xmlns:a16="http://schemas.microsoft.com/office/drawing/2014/main" id="{381554F9-C402-420F-BE47-B4066E88E3B7}"/>
              </a:ext>
            </a:extLst>
          </p:cNvPr>
          <p:cNvSpPr>
            <a:spLocks noGrp="1"/>
          </p:cNvSpPr>
          <p:nvPr>
            <p:ph type="title" hasCustomPrompt="1"/>
          </p:nvPr>
        </p:nvSpPr>
        <p:spPr bwMode="gray">
          <a:xfrm>
            <a:off x="269302" y="1634613"/>
            <a:ext cx="6545155" cy="1793090"/>
          </a:xfrm>
          <a:noFill/>
        </p:spPr>
        <p:txBody>
          <a:bodyPr lIns="146304" tIns="91440" rIns="146304" bIns="91440" anchor="t" anchorCtr="0"/>
          <a:lstStyle>
            <a:lvl1pPr algn="l">
              <a:defRPr sz="5293" cap="none" spc="-98" baseline="0">
                <a:solidFill>
                  <a:schemeClr val="tx1"/>
                </a:solidFill>
                <a:latin typeface="+mj-lt"/>
              </a:defRPr>
            </a:lvl1pPr>
          </a:lstStyle>
          <a:p>
            <a:r>
              <a:rPr lang="en-US"/>
              <a:t>Presentation title</a:t>
            </a:r>
          </a:p>
        </p:txBody>
      </p:sp>
      <p:sp>
        <p:nvSpPr>
          <p:cNvPr id="12" name="Text Placeholder 4">
            <a:extLst>
              <a:ext uri="{FF2B5EF4-FFF2-40B4-BE49-F238E27FC236}">
                <a16:creationId xmlns:a16="http://schemas.microsoft.com/office/drawing/2014/main" id="{29BBA674-B9FC-4DBF-A40F-F694B1C5CE91}"/>
              </a:ext>
            </a:extLst>
          </p:cNvPr>
          <p:cNvSpPr>
            <a:spLocks noGrp="1"/>
          </p:cNvSpPr>
          <p:nvPr>
            <p:ph type="body" sz="quarter" idx="12" hasCustomPrompt="1"/>
          </p:nvPr>
        </p:nvSpPr>
        <p:spPr bwMode="gray">
          <a:xfrm>
            <a:off x="269302" y="3429000"/>
            <a:ext cx="6545155"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62172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3"/>
            <a:ext cx="11653523" cy="1161921"/>
          </a:xfrm>
          <a:noFill/>
        </p:spPr>
        <p:txBody>
          <a:bodyPr tIns="91440" bIns="91440" anchor="t" anchorCtr="0">
            <a:spAutoFit/>
          </a:bodyPr>
          <a:lstStyle>
            <a:lvl1pPr algn="l">
              <a:defRPr sz="7056" cap="none"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6789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3178135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7067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2"/>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88947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Arial" panose="020B0604020202020204" pitchFamily="34" charset="0"/>
                <a:ea typeface="Arial" panose="020B0604020202020204" pitchFamily="34" charset="0"/>
                <a:cs typeface="Arial" panose="020B0604020202020204" pitchFamily="34"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Arial" panose="020B0604020202020204" pitchFamily="34" charset="0"/>
                <a:ea typeface="Arial" panose="020B0604020202020204" pitchFamily="34" charset="0"/>
                <a:cs typeface="Arial" panose="020B0604020202020204" pitchFamily="34"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Arial" panose="020B0604020202020204" pitchFamily="34" charset="0"/>
                <a:ea typeface="Arial" panose="020B0604020202020204" pitchFamily="34" charset="0"/>
                <a:cs typeface="Arial" panose="020B0604020202020204" pitchFamily="34" charset="0"/>
              </a:defRPr>
            </a:lvl3pPr>
          </a:lstStyle>
          <a:p>
            <a:pPr lvl="0"/>
            <a:r>
              <a:rPr lang="en-US" dirty="0"/>
              <a:t>Edit Master text styles</a:t>
            </a:r>
          </a:p>
          <a:p>
            <a:pPr lvl="1"/>
            <a:r>
              <a:rPr lang="en-US" dirty="0"/>
              <a:t>Second level</a:t>
            </a:r>
          </a:p>
          <a:p>
            <a:pPr lvl="2"/>
            <a:r>
              <a:rPr lang="en-US" dirty="0"/>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1"/>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9293813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ase study">
    <p:bg>
      <p:bgRef idx="1001">
        <a:schemeClr val="bg1"/>
      </p:bgRef>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pc="100" baseline="0">
                <a:solidFill>
                  <a:schemeClr val="tx1"/>
                </a:solidFill>
              </a:defRPr>
            </a:lvl3pPr>
            <a:lvl4pPr marL="914400" indent="-228600" defTabSz="762000">
              <a:buClr>
                <a:schemeClr val="tx2"/>
              </a:buClr>
              <a:defRPr spc="100" baseline="0">
                <a:solidFill>
                  <a:schemeClr val="tx1"/>
                </a:solidFill>
              </a:defRPr>
            </a:lvl4pPr>
            <a:lvl5pPr marL="1258888" indent="-228600" defTabSz="762000">
              <a:buClr>
                <a:schemeClr val="tx2"/>
              </a:buClr>
              <a:defRPr spc="10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5474313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3_Blank">
    <p:bg>
      <p:bgPr>
        <a:solidFill>
          <a:srgbClr val="FFFFFF"/>
        </a:solidFill>
        <a:effectLst/>
      </p:bgPr>
    </p:bg>
    <p:spTree>
      <p:nvGrpSpPr>
        <p:cNvPr id="1" name=""/>
        <p:cNvGrpSpPr/>
        <p:nvPr/>
      </p:nvGrpSpPr>
      <p:grpSpPr>
        <a:xfrm>
          <a:off x="0" y="0"/>
          <a:ext cx="0" cy="0"/>
          <a:chOff x="0" y="0"/>
          <a:chExt cx="0" cy="0"/>
        </a:xfrm>
      </p:grpSpPr>
      <p:sp>
        <p:nvSpPr>
          <p:cNvPr id="413" name="Slide Number"/>
          <p:cNvSpPr>
            <a:spLocks noGrp="1"/>
          </p:cNvSpPr>
          <p:nvPr>
            <p:ph type="sldNum" sz="quarter" idx="2"/>
          </p:nvPr>
        </p:nvSpPr>
        <p:spPr>
          <a:xfrm>
            <a:off x="11105194" y="6412611"/>
            <a:ext cx="248609" cy="252604"/>
          </a:xfrm>
          <a:prstGeom prst="rect">
            <a:avLst/>
          </a:prstGeom>
        </p:spPr>
        <p:txBody>
          <a:bodyPr lIns="34289" tIns="34289" rIns="34289" bIns="34289"/>
          <a:lstStyle>
            <a:lvl1pPr defTabSz="914224">
              <a:defRPr sz="1200">
                <a:latin typeface="Arial" panose="020B0604020202020204" pitchFamily="34" charset="0"/>
                <a:ea typeface="Arial" panose="020B0604020202020204" pitchFamily="34" charset="0"/>
                <a:cs typeface="Arial" panose="020B0604020202020204" pitchFamily="34" charset="0"/>
                <a:sym typeface="Calibri"/>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7144149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2175C-3CF6-487A-9684-5B9CA6422935}"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39417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1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80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96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8800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6/4/2019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93004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826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377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6/4/2019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30451"/>
      </p:ext>
    </p:extLst>
  </p:cSld>
  <p:clrMap bg1="lt1" tx1="dk1" bg2="lt2" tx2="dk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19" r:id="rId12"/>
    <p:sldLayoutId id="2147484421" r:id="rId13"/>
    <p:sldLayoutId id="2147484422" r:id="rId14"/>
    <p:sldLayoutId id="2147484423" r:id="rId15"/>
    <p:sldLayoutId id="2147484424" r:id="rId16"/>
    <p:sldLayoutId id="2147484425" r:id="rId17"/>
    <p:sldLayoutId id="214748442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png"/><Relationship Id="rId21" Type="http://schemas.openxmlformats.org/officeDocument/2006/relationships/image" Target="../media/image30.png"/><Relationship Id="rId34" Type="http://schemas.openxmlformats.org/officeDocument/2006/relationships/image" Target="../media/image43.png"/><Relationship Id="rId42" Type="http://schemas.openxmlformats.org/officeDocument/2006/relationships/image" Target="../media/image51.png"/><Relationship Id="rId7" Type="http://schemas.openxmlformats.org/officeDocument/2006/relationships/image" Target="../media/image16.png"/><Relationship Id="rId2" Type="http://schemas.openxmlformats.org/officeDocument/2006/relationships/notesSlide" Target="../notesSlides/notesSlide14.xml"/><Relationship Id="rId16" Type="http://schemas.openxmlformats.org/officeDocument/2006/relationships/image" Target="../media/image25.png"/><Relationship Id="rId29" Type="http://schemas.openxmlformats.org/officeDocument/2006/relationships/image" Target="../media/image38.png"/><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png"/><Relationship Id="rId40" Type="http://schemas.openxmlformats.org/officeDocument/2006/relationships/image" Target="../media/image49.png"/><Relationship Id="rId45" Type="http://schemas.openxmlformats.org/officeDocument/2006/relationships/image" Target="../media/image54.png"/><Relationship Id="rId5" Type="http://schemas.openxmlformats.org/officeDocument/2006/relationships/image" Target="../media/image14.png"/><Relationship Id="rId15" Type="http://schemas.openxmlformats.org/officeDocument/2006/relationships/image" Target="../media/image24.jpeg"/><Relationship Id="rId23" Type="http://schemas.openxmlformats.org/officeDocument/2006/relationships/image" Target="../media/image32.jpe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4" Type="http://schemas.openxmlformats.org/officeDocument/2006/relationships/image" Target="../media/image53.png"/><Relationship Id="rId4" Type="http://schemas.openxmlformats.org/officeDocument/2006/relationships/image" Target="../media/image13.jpe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jpeg"/><Relationship Id="rId43" Type="http://schemas.openxmlformats.org/officeDocument/2006/relationships/image" Target="../media/image52.png"/><Relationship Id="rId8" Type="http://schemas.openxmlformats.org/officeDocument/2006/relationships/image" Target="../media/image17.png"/><Relationship Id="rId3" Type="http://schemas.openxmlformats.org/officeDocument/2006/relationships/image" Target="../media/image12.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38" Type="http://schemas.openxmlformats.org/officeDocument/2006/relationships/image" Target="../media/image47.jpeg"/><Relationship Id="rId46" Type="http://schemas.openxmlformats.org/officeDocument/2006/relationships/image" Target="../media/image55.jpg"/><Relationship Id="rId20" Type="http://schemas.openxmlformats.org/officeDocument/2006/relationships/image" Target="../media/image29.png"/><Relationship Id="rId41" Type="http://schemas.openxmlformats.org/officeDocument/2006/relationships/image" Target="../media/image50.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xml"/><Relationship Id="rId1" Type="http://schemas.openxmlformats.org/officeDocument/2006/relationships/slideLayout" Target="../slideLayouts/slideLayout17.xml"/><Relationship Id="rId5" Type="http://schemas.openxmlformats.org/officeDocument/2006/relationships/image" Target="../media/image64.sv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56.png"/><Relationship Id="rId5" Type="http://schemas.microsoft.com/office/2007/relationships/hdphoto" Target="../media/hdphoto1.wdp"/><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70.emf"/></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7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8" Type="http://schemas.openxmlformats.org/officeDocument/2006/relationships/hyperlink" Target="https://appsource.microsoft.com/en-us/product/web-apps/edsby.edsby?tab=Overview" TargetMode="External"/><Relationship Id="rId13" Type="http://schemas.openxmlformats.org/officeDocument/2006/relationships/hyperlink" Target="https://appsource.microsoft.com/en-us/product/web-apps/flintfox-trade-management-dist.2c631707-e421-4248-b22c-27b430af9fd9?tab=Overview" TargetMode="External"/><Relationship Id="rId18" Type="http://schemas.openxmlformats.org/officeDocument/2006/relationships/hyperlink" Target="https://www.youtube.com/watch?v=t2PNdyFUnWc" TargetMode="External"/><Relationship Id="rId3" Type="http://schemas.openxmlformats.org/officeDocument/2006/relationships/hyperlink" Target="https://appsource.microsoft.com/en-us/product/web-apps/avepoint.7738ac97-fd40-4ed3-aaab-327c3e0fe0b3?tab=Overview" TargetMode="External"/><Relationship Id="rId7" Type="http://schemas.openxmlformats.org/officeDocument/2006/relationships/hyperlink" Target="https://appsource.microsoft.com/en-us/product/web-apps/cgi.d9827e75-9119-45ef-a505-67deec14db48?tab=Overview" TargetMode="External"/><Relationship Id="rId12" Type="http://schemas.openxmlformats.org/officeDocument/2006/relationships/hyperlink" Target="https://appsource.microsoft.com/en-us/product/web-apps/numerix.32502914-857f-402f-a0b0-3cd948b4a5ba?tab=Overview" TargetMode="External"/><Relationship Id="rId17" Type="http://schemas.openxmlformats.org/officeDocument/2006/relationships/hyperlink" Target="https://appsource.microsoft.com/en-us/product/web-apps/proscpq.6c58581a-e15f-4378-aa84-5601a67a903a?tab=Overview" TargetMode="External"/><Relationship Id="rId2" Type="http://schemas.openxmlformats.org/officeDocument/2006/relationships/notesSlide" Target="../notesSlides/notesSlide25.xml"/><Relationship Id="rId16" Type="http://schemas.openxmlformats.org/officeDocument/2006/relationships/hyperlink" Target="https://appsource.microsoft.com/en-us/product/web-apps/apttus.6bd9f825-508e-4e73-9a45-c03176d6e734?tab=Overview" TargetMode="External"/><Relationship Id="rId1" Type="http://schemas.openxmlformats.org/officeDocument/2006/relationships/slideLayout" Target="../slideLayouts/slideLayout6.xml"/><Relationship Id="rId6" Type="http://schemas.openxmlformats.org/officeDocument/2006/relationships/hyperlink" Target="https://appsource.microsoft.com/en-us/product/web-apps/kensci.4831168d-903c-4ac9-a2fc-75952624b577?tab=Overview" TargetMode="External"/><Relationship Id="rId11" Type="http://schemas.openxmlformats.org/officeDocument/2006/relationships/hyperlink" Target="https://appsource.microsoft.com/en-us/product/web-apps/temenos.9632b3b6-0e0a-494d-88d8-39a5620999dc?tab=Overview" TargetMode="External"/><Relationship Id="rId5" Type="http://schemas.openxmlformats.org/officeDocument/2006/relationships/hyperlink" Target="https://appsource.microsoft.com/en-us/product/dynamics-365/tribridge_health360.2ca8cb47-4e93-4e1c-af86-784041b4d8a9?tab=Overview" TargetMode="External"/><Relationship Id="rId15" Type="http://schemas.openxmlformats.org/officeDocument/2006/relationships/hyperlink" Target="https://appsource.microsoft.com/en-us/product/web-apps/neal_analytics.8066ad01-1e61-40cd-bd33-9b86c65fa73a?tab=Overview" TargetMode="External"/><Relationship Id="rId10" Type="http://schemas.openxmlformats.org/officeDocument/2006/relationships/hyperlink" Target="https://appsource.microsoft.com/en-us/product/web-apps/veripark.27ae8b12-08c0-42e5-a69d-c39f14b4a2dd?tab=Overview&amp;wt.mc_id=AID627570_QSG_SCL_184866" TargetMode="External"/><Relationship Id="rId4" Type="http://schemas.openxmlformats.org/officeDocument/2006/relationships/hyperlink" Target="https://appsource.microsoft.com/en-us/product/web-apps/grantvantage.543837c7-3bee-41ca-9c29-c24d8a87e738?tab=Overview" TargetMode="External"/><Relationship Id="rId9" Type="http://schemas.openxmlformats.org/officeDocument/2006/relationships/hyperlink" Target="https://appsource.microsoft.com/en-us/product/web-apps/carveniche.bg170601?tab=Overview" TargetMode="External"/><Relationship Id="rId14" Type="http://schemas.openxmlformats.org/officeDocument/2006/relationships/hyperlink" Target="https://appsource.microsoft.com/en-us/product/web-apps/plexure.c82dc2fc-817b-487e-ae83-1658c1bc8ff2?tab=Over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5A3888-611A-4FC3-8A75-2D38F84CB14B}"/>
              </a:ext>
            </a:extLst>
          </p:cNvPr>
          <p:cNvSpPr>
            <a:spLocks noGrp="1"/>
          </p:cNvSpPr>
          <p:nvPr>
            <p:ph type="title"/>
          </p:nvPr>
        </p:nvSpPr>
        <p:spPr>
          <a:xfrm>
            <a:off x="269302" y="2016750"/>
            <a:ext cx="6545155" cy="1793090"/>
          </a:xfrm>
        </p:spPr>
        <p:txBody>
          <a:bodyPr/>
          <a:lstStyle/>
          <a:p>
            <a:pPr>
              <a:spcBef>
                <a:spcPts val="1200"/>
              </a:spcBef>
            </a:pPr>
            <a:r>
              <a:rPr lang="en-US" sz="5000" spc="0" dirty="0">
                <a:latin typeface="Arial" panose="020B0604020202020204" pitchFamily="34" charset="0"/>
                <a:ea typeface="Segoe UI Semilight" charset="0"/>
              </a:rPr>
              <a:t>Azure Cosmos DB</a:t>
            </a:r>
            <a:br>
              <a:rPr lang="en-US" sz="5000" spc="0" dirty="0">
                <a:latin typeface="Arial" panose="020B0604020202020204" pitchFamily="34" charset="0"/>
                <a:ea typeface="Segoe UI Semilight" charset="0"/>
              </a:rPr>
            </a:br>
            <a:r>
              <a:rPr lang="en-US" sz="2000" spc="0" dirty="0">
                <a:latin typeface="Arial" panose="020B0604020202020204" pitchFamily="34" charset="0"/>
                <a:ea typeface="Segoe UI Semilight" charset="0"/>
              </a:rPr>
              <a:t>Technical Deep Dive</a:t>
            </a:r>
            <a:endParaRPr lang="en-US" sz="3600" spc="0" dirty="0">
              <a:latin typeface="Arial" panose="020B0604020202020204" pitchFamily="34" charset="0"/>
              <a:ea typeface="Segoe UI Semilight" charset="0"/>
            </a:endParaRPr>
          </a:p>
        </p:txBody>
      </p:sp>
      <p:sp>
        <p:nvSpPr>
          <p:cNvPr id="9" name="Subtitle 2">
            <a:extLst>
              <a:ext uri="{FF2B5EF4-FFF2-40B4-BE49-F238E27FC236}">
                <a16:creationId xmlns:a16="http://schemas.microsoft.com/office/drawing/2014/main" id="{FA87184D-9D3E-46B5-A5D4-8E1D9812BF43}"/>
              </a:ext>
            </a:extLst>
          </p:cNvPr>
          <p:cNvSpPr>
            <a:spLocks noGrp="1"/>
          </p:cNvSpPr>
          <p:nvPr>
            <p:ph type="body" sz="quarter" idx="12"/>
          </p:nvPr>
        </p:nvSpPr>
        <p:spPr>
          <a:xfrm>
            <a:off x="269302" y="3811137"/>
            <a:ext cx="6545155" cy="1792326"/>
          </a:xfrm>
        </p:spPr>
        <p:txBody>
          <a:bodyPr anchor="t"/>
          <a:lstStyle/>
          <a:p>
            <a:r>
              <a:rPr lang="en-US" sz="2000" b="1" dirty="0">
                <a:latin typeface="Arial" panose="020B0604020202020204" pitchFamily="34" charset="0"/>
                <a:ea typeface="Segoe UI Semibold" charset="0"/>
                <a:cs typeface="Arial" panose="020B0604020202020204" pitchFamily="34" charset="0"/>
              </a:rPr>
              <a:t>&lt;Speaker&gt;</a:t>
            </a:r>
          </a:p>
          <a:p>
            <a:r>
              <a:rPr lang="en-US" sz="2000" b="1" dirty="0">
                <a:latin typeface="Arial" panose="020B0604020202020204" pitchFamily="34" charset="0"/>
                <a:ea typeface="Segoe UI Semibold" charset="0"/>
                <a:cs typeface="Arial" panose="020B0604020202020204" pitchFamily="34" charset="0"/>
              </a:rPr>
              <a:t>&lt;date&gt;</a:t>
            </a:r>
          </a:p>
        </p:txBody>
      </p:sp>
    </p:spTree>
    <p:extLst>
      <p:ext uri="{BB962C8B-B14F-4D97-AF65-F5344CB8AC3E}">
        <p14:creationId xmlns:p14="http://schemas.microsoft.com/office/powerpoint/2010/main" val="3805533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50"/>
                                        <p:tgtEl>
                                          <p:spTgt spid="8"/>
                                        </p:tgtEl>
                                      </p:cBhvr>
                                    </p:animEffect>
                                    <p:anim calcmode="lin" valueType="num">
                                      <p:cBhvr>
                                        <p:cTn id="8" dur="350" fill="hold"/>
                                        <p:tgtEl>
                                          <p:spTgt spid="8"/>
                                        </p:tgtEl>
                                        <p:attrNameLst>
                                          <p:attrName>ppt_x</p:attrName>
                                        </p:attrNameLst>
                                      </p:cBhvr>
                                      <p:tavLst>
                                        <p:tav tm="0">
                                          <p:val>
                                            <p:strVal val="#ppt_x"/>
                                          </p:val>
                                        </p:tav>
                                        <p:tav tm="100000">
                                          <p:val>
                                            <p:strVal val="#ppt_x"/>
                                          </p:val>
                                        </p:tav>
                                      </p:tavLst>
                                    </p:anim>
                                    <p:anim calcmode="lin" valueType="num">
                                      <p:cBhvr>
                                        <p:cTn id="9" dur="3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350"/>
                                        <p:tgtEl>
                                          <p:spTgt spid="9">
                                            <p:txEl>
                                              <p:pRg st="0" end="0"/>
                                            </p:txEl>
                                          </p:spTgt>
                                        </p:tgtEl>
                                      </p:cBhvr>
                                    </p:animEffect>
                                    <p:anim calcmode="lin" valueType="num">
                                      <p:cBhvr>
                                        <p:cTn id="13" dur="3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350" fill="hold"/>
                                        <p:tgtEl>
                                          <p:spTgt spid="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350"/>
                                        <p:tgtEl>
                                          <p:spTgt spid="9">
                                            <p:txEl>
                                              <p:pRg st="1" end="1"/>
                                            </p:txEl>
                                          </p:spTgt>
                                        </p:tgtEl>
                                      </p:cBhvr>
                                    </p:animEffect>
                                    <p:anim calcmode="lin" valueType="num">
                                      <p:cBhvr>
                                        <p:cTn id="18" dur="3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9" dur="3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699192" y="4353517"/>
            <a:ext cx="3293144" cy="1080378"/>
            <a:chOff x="1698567" y="4408240"/>
            <a:chExt cx="3293612" cy="1080531"/>
          </a:xfrm>
        </p:grpSpPr>
        <p:sp>
          <p:nvSpPr>
            <p:cNvPr id="32" name="Rectangle 31"/>
            <p:cNvSpPr/>
            <p:nvPr/>
          </p:nvSpPr>
          <p:spPr>
            <a:xfrm>
              <a:off x="1719403" y="4408240"/>
              <a:ext cx="618860" cy="618860"/>
            </a:xfrm>
            <a:prstGeom prst="rect">
              <a:avLst/>
            </a:prstGeom>
            <a:solidFill>
              <a:srgbClr val="F3F3F3"/>
            </a:solidFill>
            <a:ln w="19050" cap="flat" cmpd="sng" algn="ctr">
              <a:solidFill>
                <a:schemeClr val="tx2"/>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37" name="TextBox 36"/>
            <p:cNvSpPr txBox="1"/>
            <p:nvPr/>
          </p:nvSpPr>
          <p:spPr>
            <a:xfrm>
              <a:off x="1698567" y="5150169"/>
              <a:ext cx="660532"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Strong</a:t>
              </a:r>
            </a:p>
          </p:txBody>
        </p:sp>
        <p:sp>
          <p:nvSpPr>
            <p:cNvPr id="33" name="Rectangle: Rounded Corners 94"/>
            <p:cNvSpPr/>
            <p:nvPr/>
          </p:nvSpPr>
          <p:spPr>
            <a:xfrm>
              <a:off x="3765700" y="4408240"/>
              <a:ext cx="618860" cy="618860"/>
            </a:xfrm>
            <a:prstGeom prst="roundRect">
              <a:avLst/>
            </a:prstGeom>
            <a:solidFill>
              <a:srgbClr val="F3F3F3"/>
            </a:solidFill>
            <a:ln w="19050" cap="flat" cmpd="sng" algn="ctr">
              <a:solidFill>
                <a:schemeClr val="tx2">
                  <a:alpha val="85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38" name="TextBox 37"/>
            <p:cNvSpPr txBox="1"/>
            <p:nvPr/>
          </p:nvSpPr>
          <p:spPr>
            <a:xfrm>
              <a:off x="3158083" y="5150169"/>
              <a:ext cx="1834096"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Bounded-stateless</a:t>
              </a:r>
            </a:p>
          </p:txBody>
        </p:sp>
      </p:grpSp>
      <p:sp>
        <p:nvSpPr>
          <p:cNvPr id="34" name="Rectangle: Rounded Corners 95"/>
          <p:cNvSpPr/>
          <p:nvPr/>
        </p:nvSpPr>
        <p:spPr>
          <a:xfrm>
            <a:off x="5812037" y="4353517"/>
            <a:ext cx="618772" cy="618772"/>
          </a:xfrm>
          <a:prstGeom prst="roundRect">
            <a:avLst>
              <a:gd name="adj" fmla="val 32189"/>
            </a:avLst>
          </a:prstGeom>
          <a:solidFill>
            <a:srgbClr val="F3F3F3"/>
          </a:solidFill>
          <a:ln w="19050" cap="flat" cmpd="sng" algn="ctr">
            <a:solidFill>
              <a:schemeClr val="tx2">
                <a:alpha val="70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39" name="TextBox 38"/>
          <p:cNvSpPr txBox="1"/>
          <p:nvPr/>
        </p:nvSpPr>
        <p:spPr>
          <a:xfrm>
            <a:off x="5728689" y="5095341"/>
            <a:ext cx="785472" cy="338554"/>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Session</a:t>
            </a:r>
          </a:p>
        </p:txBody>
      </p:sp>
      <p:grpSp>
        <p:nvGrpSpPr>
          <p:cNvPr id="7" name="Group 6"/>
          <p:cNvGrpSpPr/>
          <p:nvPr/>
        </p:nvGrpSpPr>
        <p:grpSpPr>
          <a:xfrm>
            <a:off x="7329061" y="4353615"/>
            <a:ext cx="3321657" cy="1080281"/>
            <a:chOff x="7329235" y="4408240"/>
            <a:chExt cx="3322127" cy="1080434"/>
          </a:xfrm>
        </p:grpSpPr>
        <p:sp>
          <p:nvSpPr>
            <p:cNvPr id="35" name="Rectangle: Rounded Corners 96"/>
            <p:cNvSpPr/>
            <p:nvPr/>
          </p:nvSpPr>
          <p:spPr>
            <a:xfrm>
              <a:off x="7858295" y="4408240"/>
              <a:ext cx="618860" cy="618860"/>
            </a:xfrm>
            <a:prstGeom prst="roundRect">
              <a:avLst>
                <a:gd name="adj" fmla="val 42704"/>
              </a:avLst>
            </a:prstGeom>
            <a:solidFill>
              <a:srgbClr val="F3F3F3"/>
            </a:solidFill>
            <a:ln w="19050" cap="flat" cmpd="sng" algn="ctr">
              <a:solidFill>
                <a:schemeClr val="tx2">
                  <a:alpha val="55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40" name="TextBox 39"/>
            <p:cNvSpPr txBox="1"/>
            <p:nvPr/>
          </p:nvSpPr>
          <p:spPr>
            <a:xfrm>
              <a:off x="7329235" y="5150072"/>
              <a:ext cx="1676979"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Consistent prefix</a:t>
              </a:r>
            </a:p>
          </p:txBody>
        </p:sp>
        <p:sp>
          <p:nvSpPr>
            <p:cNvPr id="36" name="Oval 35"/>
            <p:cNvSpPr/>
            <p:nvPr/>
          </p:nvSpPr>
          <p:spPr>
            <a:xfrm>
              <a:off x="9914671" y="4408240"/>
              <a:ext cx="618860" cy="61886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41" name="TextBox 40"/>
            <p:cNvSpPr txBox="1"/>
            <p:nvPr/>
          </p:nvSpPr>
          <p:spPr>
            <a:xfrm>
              <a:off x="9796840" y="5150072"/>
              <a:ext cx="854522" cy="338602"/>
            </a:xfrm>
            <a:prstGeom prst="rect">
              <a:avLst/>
            </a:prstGeom>
            <a:noFill/>
          </p:spPr>
          <p:txBody>
            <a:bodyPr wrap="none" lIns="0" rIns="0"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Eventual</a:t>
              </a:r>
            </a:p>
          </p:txBody>
        </p:sp>
      </p:grpSp>
      <p:grpSp>
        <p:nvGrpSpPr>
          <p:cNvPr id="8" name="Group 7"/>
          <p:cNvGrpSpPr/>
          <p:nvPr/>
        </p:nvGrpSpPr>
        <p:grpSpPr>
          <a:xfrm>
            <a:off x="1821518" y="5539682"/>
            <a:ext cx="8538887" cy="266031"/>
            <a:chOff x="1820911" y="5539981"/>
            <a:chExt cx="8540098" cy="266068"/>
          </a:xfrm>
        </p:grpSpPr>
        <p:cxnSp>
          <p:nvCxnSpPr>
            <p:cNvPr id="6" name="Straight Connector 5">
              <a:extLst>
                <a:ext uri="{FF2B5EF4-FFF2-40B4-BE49-F238E27FC236}">
                  <a16:creationId xmlns:a16="http://schemas.microsoft.com/office/drawing/2014/main" id="{B9D8F60A-7D4F-4F2D-AB03-5DC3F09AA207}"/>
                </a:ext>
              </a:extLst>
            </p:cNvPr>
            <p:cNvCxnSpPr>
              <a:cxnSpLocks/>
            </p:cNvCxnSpPr>
            <p:nvPr/>
          </p:nvCxnSpPr>
          <p:spPr>
            <a:xfrm>
              <a:off x="1820911" y="5673015"/>
              <a:ext cx="8540098" cy="0"/>
            </a:xfrm>
            <a:prstGeom prst="line">
              <a:avLst/>
            </a:prstGeom>
            <a:noFill/>
            <a:ln w="19050" cap="sq">
              <a:solidFill>
                <a:schemeClr val="bg1">
                  <a:lumMod val="50000"/>
                </a:schemeClr>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Rectangle: Rounded Corners 95"/>
            <p:cNvSpPr/>
            <p:nvPr/>
          </p:nvSpPr>
          <p:spPr>
            <a:xfrm>
              <a:off x="6040081" y="5539981"/>
              <a:ext cx="101758" cy="266068"/>
            </a:xfrm>
            <a:prstGeom prst="rect">
              <a:avLst/>
            </a:prstGeom>
            <a:solidFill>
              <a:schemeClr val="tx2"/>
            </a:solidFill>
            <a:ln w="19050" cap="flat" cmpd="sng" algn="ctr">
              <a:no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grpSp>
      <p:sp>
        <p:nvSpPr>
          <p:cNvPr id="43" name="Title 10">
            <a:extLst>
              <a:ext uri="{FF2B5EF4-FFF2-40B4-BE49-F238E27FC236}">
                <a16:creationId xmlns:a16="http://schemas.microsoft.com/office/drawing/2014/main" id="{10DE7935-25A8-4290-A5B3-0BD64254F524}"/>
              </a:ext>
            </a:extLst>
          </p:cNvPr>
          <p:cNvSpPr>
            <a:spLocks noGrp="1"/>
          </p:cNvSpPr>
          <p:nvPr>
            <p:ph type="title"/>
          </p:nvPr>
        </p:nvSpPr>
        <p:spPr>
          <a:xfrm>
            <a:off x="268907" y="336048"/>
            <a:ext cx="11654187" cy="899537"/>
          </a:xfrm>
        </p:spPr>
        <p:txBody>
          <a:bodyPr>
            <a:normAutofit/>
          </a:bodyPr>
          <a:lstStyle/>
          <a:p>
            <a:pPr lvl="0"/>
            <a:r>
              <a:rPr lang="en-US" sz="4000" dirty="0">
                <a:latin typeface="Arial" panose="020B0604020202020204" pitchFamily="34" charset="0"/>
                <a:cs typeface="Arial" panose="020B0604020202020204" pitchFamily="34" charset="0"/>
              </a:rPr>
              <a:t>Five Well-Defined Consistency Models</a:t>
            </a:r>
          </a:p>
        </p:txBody>
      </p:sp>
      <p:sp>
        <p:nvSpPr>
          <p:cNvPr id="3" name="Text Placeholder 2">
            <a:extLst>
              <a:ext uri="{FF2B5EF4-FFF2-40B4-BE49-F238E27FC236}">
                <a16:creationId xmlns:a16="http://schemas.microsoft.com/office/drawing/2014/main" id="{E538B19A-62E5-4F4D-A05B-C1482CAF1746}"/>
              </a:ext>
            </a:extLst>
          </p:cNvPr>
          <p:cNvSpPr>
            <a:spLocks noGrp="1"/>
          </p:cNvSpPr>
          <p:nvPr>
            <p:ph type="body" sz="quarter" idx="10"/>
          </p:nvPr>
        </p:nvSpPr>
        <p:spPr>
          <a:xfrm>
            <a:off x="329326" y="1581313"/>
            <a:ext cx="11654186" cy="636072"/>
          </a:xfrm>
        </p:spPr>
        <p:txBody>
          <a:bodyPr/>
          <a:lstStyle/>
          <a:p>
            <a:r>
              <a:rPr lang="en-US" sz="1600" dirty="0"/>
              <a:t>Choose the best consistency model for your app</a:t>
            </a:r>
          </a:p>
          <a:p>
            <a:endParaRPr lang="en-US" dirty="0"/>
          </a:p>
        </p:txBody>
      </p:sp>
      <p:sp>
        <p:nvSpPr>
          <p:cNvPr id="2" name="Rectangle 1"/>
          <p:cNvSpPr/>
          <p:nvPr/>
        </p:nvSpPr>
        <p:spPr>
          <a:xfrm>
            <a:off x="327575" y="2057611"/>
            <a:ext cx="5621834" cy="2168940"/>
          </a:xfrm>
          <a:prstGeom prst="rect">
            <a:avLst/>
          </a:prstGeom>
        </p:spPr>
        <p:txBody>
          <a:bodyPr wrap="square">
            <a:spAutoFit/>
          </a:bodyPr>
          <a:lstStyle/>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Offers five consistency models</a:t>
            </a:r>
          </a:p>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Provides control over performance-consistency tradeoffs, backed by comprehensive SLAs.</a:t>
            </a:r>
          </a:p>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An intuitive programming model offering low latency and high availability for your planet-scale app.</a:t>
            </a:r>
          </a:p>
          <a:p>
            <a:pPr defTabSz="914225">
              <a:spcBef>
                <a:spcPts val="1400"/>
              </a:spcBef>
            </a:pPr>
            <a:endParaRPr lang="en-US" dirty="0">
              <a:solidFill>
                <a:srgbClr val="505050"/>
              </a:solidFill>
              <a:latin typeface="Arial" panose="020B0604020202020204" pitchFamily="34" charset="0"/>
              <a:ea typeface="Segoe UI Semilight" charset="0"/>
              <a:cs typeface="Arial" panose="020B0604020202020204" pitchFamily="34" charset="0"/>
            </a:endParaRPr>
          </a:p>
        </p:txBody>
      </p:sp>
    </p:spTree>
    <p:extLst>
      <p:ext uri="{BB962C8B-B14F-4D97-AF65-F5344CB8AC3E}">
        <p14:creationId xmlns:p14="http://schemas.microsoft.com/office/powerpoint/2010/main" val="862158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300" fill="hold"/>
                                        <p:tgtEl>
                                          <p:spTgt spid="7"/>
                                        </p:tgtEl>
                                        <p:attrNameLst>
                                          <p:attrName>ppt_x</p:attrName>
                                        </p:attrNameLst>
                                      </p:cBhvr>
                                      <p:tavLst>
                                        <p:tav tm="0">
                                          <p:val>
                                            <p:strVal val="1+#ppt_w/2"/>
                                          </p:val>
                                        </p:tav>
                                        <p:tav tm="100000">
                                          <p:val>
                                            <p:strVal val="#ppt_x"/>
                                          </p:val>
                                        </p:tav>
                                      </p:tavLst>
                                    </p:anim>
                                    <p:anim calcmode="lin" valueType="num">
                                      <p:cBhvr additive="base">
                                        <p:cTn id="12" dur="300" fill="hold"/>
                                        <p:tgtEl>
                                          <p:spTgt spid="7"/>
                                        </p:tgtEl>
                                        <p:attrNameLst>
                                          <p:attrName>ppt_y</p:attrName>
                                        </p:attrNameLst>
                                      </p:cBhvr>
                                      <p:tavLst>
                                        <p:tav tm="0">
                                          <p:val>
                                            <p:strVal val="#ppt_y"/>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3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300"/>
                                        <p:tgtEl>
                                          <p:spTgt spid="39"/>
                                        </p:tgtEl>
                                      </p:cBhvr>
                                    </p:animEffec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300" fill="hold"/>
                                        <p:tgtEl>
                                          <p:spTgt spid="8"/>
                                        </p:tgtEl>
                                        <p:attrNameLst>
                                          <p:attrName>ppt_x</p:attrName>
                                        </p:attrNameLst>
                                      </p:cBhvr>
                                      <p:tavLst>
                                        <p:tav tm="0">
                                          <p:val>
                                            <p:strVal val="#ppt_x"/>
                                          </p:val>
                                        </p:tav>
                                        <p:tav tm="100000">
                                          <p:val>
                                            <p:strVal val="#ppt_x"/>
                                          </p:val>
                                        </p:tav>
                                      </p:tavLst>
                                    </p:anim>
                                    <p:anim calcmode="lin" valueType="num">
                                      <p:cBhvr additive="base">
                                        <p:cTn id="22" dur="3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Freeform: Shape 99"/>
          <p:cNvSpPr/>
          <p:nvPr/>
        </p:nvSpPr>
        <p:spPr>
          <a:xfrm>
            <a:off x="-434874" y="5377679"/>
            <a:ext cx="13054491"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dirty="0">
              <a:solidFill>
                <a:srgbClr val="FFFFFF"/>
              </a:solidFill>
              <a:latin typeface="Arial" panose="020B0604020202020204" pitchFamily="34" charset="0"/>
            </a:endParaRPr>
          </a:p>
        </p:txBody>
      </p:sp>
      <p:sp>
        <p:nvSpPr>
          <p:cNvPr id="59" name="Title 10">
            <a:extLst>
              <a:ext uri="{FF2B5EF4-FFF2-40B4-BE49-F238E27FC236}">
                <a16:creationId xmlns:a16="http://schemas.microsoft.com/office/drawing/2014/main" id="{71F4463B-41C7-46A5-A111-F4B1D6348B4E}"/>
              </a:ext>
            </a:extLst>
          </p:cNvPr>
          <p:cNvSpPr>
            <a:spLocks noGrp="1"/>
          </p:cNvSpPr>
          <p:nvPr>
            <p:ph type="title"/>
          </p:nvPr>
        </p:nvSpPr>
        <p:spPr>
          <a:xfrm>
            <a:off x="268907" y="336048"/>
            <a:ext cx="11654187" cy="899537"/>
          </a:xfrm>
        </p:spPr>
        <p:txBody>
          <a:bodyPr>
            <a:normAutofit/>
          </a:bodyPr>
          <a:lstStyle/>
          <a:p>
            <a:r>
              <a:rPr lang="en-US" sz="4000" dirty="0">
                <a:latin typeface="Arial" panose="020B0604020202020204" pitchFamily="34" charset="0"/>
                <a:cs typeface="Arial" panose="020B0604020202020204" pitchFamily="34" charset="0"/>
              </a:rPr>
              <a:t>Multiple Data Models and API’s</a:t>
            </a:r>
          </a:p>
        </p:txBody>
      </p:sp>
      <p:sp>
        <p:nvSpPr>
          <p:cNvPr id="5" name="Text Placeholder 4">
            <a:extLst>
              <a:ext uri="{FF2B5EF4-FFF2-40B4-BE49-F238E27FC236}">
                <a16:creationId xmlns:a16="http://schemas.microsoft.com/office/drawing/2014/main" id="{634A8EAA-99DF-49EE-AC31-E2262E397488}"/>
              </a:ext>
            </a:extLst>
          </p:cNvPr>
          <p:cNvSpPr>
            <a:spLocks noGrp="1"/>
          </p:cNvSpPr>
          <p:nvPr>
            <p:ph type="body" sz="quarter" idx="10"/>
          </p:nvPr>
        </p:nvSpPr>
        <p:spPr>
          <a:xfrm>
            <a:off x="320862" y="1584417"/>
            <a:ext cx="5721131" cy="535531"/>
          </a:xfrm>
        </p:spPr>
        <p:txBody>
          <a:bodyPr/>
          <a:lstStyle/>
          <a:p>
            <a:pPr>
              <a:spcBef>
                <a:spcPts val="0"/>
              </a:spcBef>
            </a:pPr>
            <a:r>
              <a:rPr lang="en-US" sz="1600" dirty="0"/>
              <a:t>Use the model that fits your requirements, and the </a:t>
            </a:r>
            <a:r>
              <a:rPr lang="en-US" sz="1600" dirty="0" err="1"/>
              <a:t>apis</a:t>
            </a:r>
            <a:r>
              <a:rPr lang="en-US" sz="1600" dirty="0"/>
              <a:t>, tools, and frameworks you prefer</a:t>
            </a:r>
          </a:p>
        </p:txBody>
      </p:sp>
      <p:pic>
        <p:nvPicPr>
          <p:cNvPr id="114" name="Picture 113"/>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8698769" y="4943238"/>
            <a:ext cx="1101330" cy="431895"/>
          </a:xfrm>
          <a:prstGeom prst="rect">
            <a:avLst/>
          </a:prstGeom>
          <a:extLst>
            <a:ext uri="{909E8E84-426E-40DD-AFC4-6F175D3DCCD1}">
              <a14:hiddenFill xmlns:a14="http://schemas.microsoft.com/office/drawing/2010/main">
                <a:solidFill>
                  <a:srgbClr val="FFFFFF"/>
                </a:solidFill>
              </a14:hiddenFill>
            </a:ext>
          </a:extLst>
        </p:spPr>
      </p:pic>
      <p:grpSp>
        <p:nvGrpSpPr>
          <p:cNvPr id="115" name="Group 114"/>
          <p:cNvGrpSpPr/>
          <p:nvPr/>
        </p:nvGrpSpPr>
        <p:grpSpPr>
          <a:xfrm>
            <a:off x="8434411" y="5935307"/>
            <a:ext cx="586220" cy="377109"/>
            <a:chOff x="7117181" y="5146654"/>
            <a:chExt cx="663064" cy="426544"/>
          </a:xfrm>
          <a:solidFill>
            <a:schemeClr val="tx2"/>
          </a:solidFill>
        </p:grpSpPr>
        <p:sp>
          <p:nvSpPr>
            <p:cNvPr id="116" name="Oval 115"/>
            <p:cNvSpPr/>
            <p:nvPr/>
          </p:nvSpPr>
          <p:spPr bwMode="auto">
            <a:xfrm rot="715722">
              <a:off x="7117181" y="5146654"/>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7" name="Oval 116"/>
            <p:cNvSpPr/>
            <p:nvPr/>
          </p:nvSpPr>
          <p:spPr bwMode="auto">
            <a:xfrm>
              <a:off x="7476127" y="5224668"/>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8" name="Oval 117"/>
            <p:cNvSpPr/>
            <p:nvPr/>
          </p:nvSpPr>
          <p:spPr bwMode="auto">
            <a:xfrm>
              <a:off x="7296654"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19" name="Oval 118"/>
            <p:cNvSpPr/>
            <p:nvPr/>
          </p:nvSpPr>
          <p:spPr bwMode="auto">
            <a:xfrm>
              <a:off x="7655599" y="5448552"/>
              <a:ext cx="124646"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20" name="Straight Connector 119"/>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21" name="Straight Connector 12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22" name="Straight Connector 121"/>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23" name="Straight Connector 122"/>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grpSp>
        <p:nvGrpSpPr>
          <p:cNvPr id="124" name="Group 123"/>
          <p:cNvGrpSpPr/>
          <p:nvPr/>
        </p:nvGrpSpPr>
        <p:grpSpPr>
          <a:xfrm>
            <a:off x="6860166" y="5610360"/>
            <a:ext cx="499137" cy="473256"/>
            <a:chOff x="7128988" y="4166153"/>
            <a:chExt cx="604908" cy="573541"/>
          </a:xfrm>
          <a:solidFill>
            <a:schemeClr val="tx2"/>
          </a:solidFill>
        </p:grpSpPr>
        <p:cxnSp>
          <p:nvCxnSpPr>
            <p:cNvPr id="125" name="Straight Connector 124"/>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26" name="Straight Connector 125"/>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27" name="Oval 126"/>
            <p:cNvSpPr/>
            <p:nvPr/>
          </p:nvSpPr>
          <p:spPr bwMode="auto">
            <a:xfrm>
              <a:off x="7128988" y="4383154"/>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28" name="Straight Connector 127"/>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29" name="Straight Connector 128"/>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30" name="Oval 129"/>
            <p:cNvSpPr/>
            <p:nvPr/>
          </p:nvSpPr>
          <p:spPr bwMode="auto">
            <a:xfrm rot="20946206">
              <a:off x="7596733" y="460253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1" name="Oval 130"/>
            <p:cNvSpPr/>
            <p:nvPr/>
          </p:nvSpPr>
          <p:spPr bwMode="auto">
            <a:xfrm>
              <a:off x="7596733" y="4457071"/>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32" name="Straight Connector 131"/>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33" name="Oval 132"/>
            <p:cNvSpPr/>
            <p:nvPr/>
          </p:nvSpPr>
          <p:spPr bwMode="auto">
            <a:xfrm>
              <a:off x="7367095" y="4455710"/>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134" name="Straight Connector 133"/>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35" name="Oval 134"/>
            <p:cNvSpPr/>
            <p:nvPr/>
          </p:nvSpPr>
          <p:spPr bwMode="auto">
            <a:xfrm>
              <a:off x="7362861" y="4310599"/>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6" name="Oval 135"/>
            <p:cNvSpPr/>
            <p:nvPr/>
          </p:nvSpPr>
          <p:spPr bwMode="auto">
            <a:xfrm>
              <a:off x="7596733" y="4311612"/>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137" name="Oval 136"/>
            <p:cNvSpPr/>
            <p:nvPr/>
          </p:nvSpPr>
          <p:spPr bwMode="auto">
            <a:xfrm rot="377738">
              <a:off x="7596733" y="4166153"/>
              <a:ext cx="137163" cy="137163"/>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solidFill>
                  <a:srgbClr val="FFFFFF"/>
                </a:solidFill>
                <a:latin typeface="Arial" panose="020B0604020202020204" pitchFamily="34" charset="0"/>
              </a:endParaRPr>
            </a:p>
          </p:txBody>
        </p:sp>
      </p:grpSp>
      <p:sp>
        <p:nvSpPr>
          <p:cNvPr id="138" name="TextBox 137"/>
          <p:cNvSpPr txBox="1"/>
          <p:nvPr/>
        </p:nvSpPr>
        <p:spPr>
          <a:xfrm>
            <a:off x="4707684" y="6096059"/>
            <a:ext cx="1175157" cy="280678"/>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Column-family</a:t>
            </a:r>
          </a:p>
        </p:txBody>
      </p:sp>
      <p:sp>
        <p:nvSpPr>
          <p:cNvPr id="139" name="TextBox 138"/>
          <p:cNvSpPr txBox="1"/>
          <p:nvPr/>
        </p:nvSpPr>
        <p:spPr>
          <a:xfrm>
            <a:off x="6736628" y="6092412"/>
            <a:ext cx="886657" cy="280678"/>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Document</a:t>
            </a:r>
          </a:p>
        </p:txBody>
      </p:sp>
      <p:sp>
        <p:nvSpPr>
          <p:cNvPr id="141" name="TextBox 140"/>
          <p:cNvSpPr txBox="1"/>
          <p:nvPr/>
        </p:nvSpPr>
        <p:spPr>
          <a:xfrm>
            <a:off x="7034640" y="4789873"/>
            <a:ext cx="803055" cy="461665"/>
          </a:xfrm>
          <a:prstGeom prst="rect">
            <a:avLst/>
          </a:prstGeom>
          <a:noFill/>
        </p:spPr>
        <p:txBody>
          <a:bodyPr wrap="square" rtlCol="0" anchor="ctr">
            <a:spAutoFit/>
          </a:bodyPr>
          <a:lstStyle/>
          <a:p>
            <a:pPr defTabSz="914225"/>
            <a:r>
              <a:rPr lang="en-US" sz="1200" dirty="0">
                <a:solidFill>
                  <a:srgbClr val="0078D7"/>
                </a:solidFill>
                <a:latin typeface="Arial" panose="020B0604020202020204" pitchFamily="34" charset="0"/>
              </a:rPr>
              <a:t>Table API</a:t>
            </a:r>
          </a:p>
        </p:txBody>
      </p:sp>
      <p:grpSp>
        <p:nvGrpSpPr>
          <p:cNvPr id="142" name="Group 141">
            <a:extLst>
              <a:ext uri="{FF2B5EF4-FFF2-40B4-BE49-F238E27FC236}">
                <a16:creationId xmlns:a16="http://schemas.microsoft.com/office/drawing/2014/main" id="{6694D492-873A-4422-AF4B-BB463C0EB820}"/>
              </a:ext>
            </a:extLst>
          </p:cNvPr>
          <p:cNvGrpSpPr/>
          <p:nvPr/>
        </p:nvGrpSpPr>
        <p:grpSpPr>
          <a:xfrm>
            <a:off x="4874006" y="5817692"/>
            <a:ext cx="726818" cy="124628"/>
            <a:chOff x="4444077" y="3159364"/>
            <a:chExt cx="726921" cy="124646"/>
          </a:xfrm>
        </p:grpSpPr>
        <p:cxnSp>
          <p:nvCxnSpPr>
            <p:cNvPr id="143" name="Straight Connector 142"/>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44" name="Oval 143"/>
            <p:cNvSpPr/>
            <p:nvPr/>
          </p:nvSpPr>
          <p:spPr bwMode="auto">
            <a:xfrm>
              <a:off x="4444077" y="3159364"/>
              <a:ext cx="123457" cy="124646"/>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5" name="Oval 144"/>
            <p:cNvSpPr/>
            <p:nvPr/>
          </p:nvSpPr>
          <p:spPr bwMode="auto">
            <a:xfrm>
              <a:off x="4752871"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6" name="Oval 145"/>
            <p:cNvSpPr/>
            <p:nvPr/>
          </p:nvSpPr>
          <p:spPr bwMode="auto">
            <a:xfrm>
              <a:off x="4905809"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47" name="Oval 146"/>
            <p:cNvSpPr/>
            <p:nvPr/>
          </p:nvSpPr>
          <p:spPr bwMode="auto">
            <a:xfrm>
              <a:off x="5058738" y="3165016"/>
              <a:ext cx="112260" cy="113342"/>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grpSp>
        <p:nvGrpSpPr>
          <p:cNvPr id="148" name="Group 147">
            <a:extLst>
              <a:ext uri="{FF2B5EF4-FFF2-40B4-BE49-F238E27FC236}">
                <a16:creationId xmlns:a16="http://schemas.microsoft.com/office/drawing/2014/main" id="{DDD7D695-2830-48F0-B20A-C8EBCE02355F}"/>
              </a:ext>
            </a:extLst>
          </p:cNvPr>
          <p:cNvGrpSpPr/>
          <p:nvPr/>
        </p:nvGrpSpPr>
        <p:grpSpPr>
          <a:xfrm>
            <a:off x="3087052" y="5833749"/>
            <a:ext cx="643646" cy="429457"/>
            <a:chOff x="2573581" y="3248112"/>
            <a:chExt cx="643737" cy="429517"/>
          </a:xfrm>
        </p:grpSpPr>
        <p:cxnSp>
          <p:nvCxnSpPr>
            <p:cNvPr id="149" name="Straight Connector 148"/>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50" name="Oval 149"/>
            <p:cNvSpPr/>
            <p:nvPr/>
          </p:nvSpPr>
          <p:spPr bwMode="auto">
            <a:xfrm>
              <a:off x="2573581" y="3248112"/>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1" name="Oval 150"/>
            <p:cNvSpPr/>
            <p:nvPr/>
          </p:nvSpPr>
          <p:spPr bwMode="auto">
            <a:xfrm>
              <a:off x="3112870" y="3253396"/>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52" name="Straight Connector 151"/>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53" name="Oval 152"/>
            <p:cNvSpPr/>
            <p:nvPr/>
          </p:nvSpPr>
          <p:spPr bwMode="auto">
            <a:xfrm>
              <a:off x="2573581" y="3402277"/>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4" name="Oval 153"/>
            <p:cNvSpPr/>
            <p:nvPr/>
          </p:nvSpPr>
          <p:spPr bwMode="auto">
            <a:xfrm>
              <a:off x="3112870" y="3407561"/>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155" name="Straight Connector 154"/>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56" name="Oval 155"/>
            <p:cNvSpPr/>
            <p:nvPr/>
          </p:nvSpPr>
          <p:spPr bwMode="auto">
            <a:xfrm>
              <a:off x="2573581" y="3561085"/>
              <a:ext cx="114865" cy="116544"/>
            </a:xfrm>
            <a:prstGeom prst="ellipse">
              <a:avLst/>
            </a:prstGeom>
            <a:solidFill>
              <a:srgbClr val="F3F3F3"/>
            </a:solidFill>
            <a:ln w="12700" cap="flat" cmpd="sng" algn="ctr">
              <a:solidFill>
                <a:srgbClr val="0177D7"/>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157" name="Oval 156"/>
            <p:cNvSpPr/>
            <p:nvPr/>
          </p:nvSpPr>
          <p:spPr bwMode="auto">
            <a:xfrm>
              <a:off x="3112870" y="3566370"/>
              <a:ext cx="104448" cy="105974"/>
            </a:xfrm>
            <a:prstGeom prst="ellipse">
              <a:avLst/>
            </a:prstGeom>
            <a:solidFill>
              <a:srgbClr val="F3F3F3"/>
            </a:solidFill>
            <a:ln w="12700"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sp>
        <p:nvSpPr>
          <p:cNvPr id="158" name="TextBox 157"/>
          <p:cNvSpPr txBox="1"/>
          <p:nvPr/>
        </p:nvSpPr>
        <p:spPr>
          <a:xfrm>
            <a:off x="2978952" y="6354430"/>
            <a:ext cx="865930" cy="276999"/>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Key-value</a:t>
            </a:r>
          </a:p>
        </p:txBody>
      </p:sp>
      <p:grpSp>
        <p:nvGrpSpPr>
          <p:cNvPr id="159" name="Group 158">
            <a:extLst>
              <a:ext uri="{FF2B5EF4-FFF2-40B4-BE49-F238E27FC236}">
                <a16:creationId xmlns:a16="http://schemas.microsoft.com/office/drawing/2014/main" id="{7A600788-CDB1-43E6-B779-EB496C428ED0}"/>
              </a:ext>
            </a:extLst>
          </p:cNvPr>
          <p:cNvGrpSpPr/>
          <p:nvPr/>
        </p:nvGrpSpPr>
        <p:grpSpPr>
          <a:xfrm>
            <a:off x="6543852" y="4800420"/>
            <a:ext cx="494060" cy="440568"/>
            <a:chOff x="8276702" y="3303923"/>
            <a:chExt cx="657427" cy="586247"/>
          </a:xfrm>
        </p:grpSpPr>
        <p:sp>
          <p:nvSpPr>
            <p:cNvPr id="160" name="Hexagon 159">
              <a:extLst>
                <a:ext uri="{FF2B5EF4-FFF2-40B4-BE49-F238E27FC236}">
                  <a16:creationId xmlns:a16="http://schemas.microsoft.com/office/drawing/2014/main" id="{C3A5365E-B269-49F6-8F90-5455B73FABF9}"/>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nvGrpSpPr>
            <p:cNvPr id="161" name="Group 160">
              <a:extLst>
                <a:ext uri="{FF2B5EF4-FFF2-40B4-BE49-F238E27FC236}">
                  <a16:creationId xmlns:a16="http://schemas.microsoft.com/office/drawing/2014/main" id="{4D76FB87-D5DC-412E-91B8-1C861F3F01A1}"/>
                </a:ext>
              </a:extLst>
            </p:cNvPr>
            <p:cNvGrpSpPr/>
            <p:nvPr/>
          </p:nvGrpSpPr>
          <p:grpSpPr>
            <a:xfrm>
              <a:off x="8435042" y="3437010"/>
              <a:ext cx="340743" cy="339628"/>
              <a:chOff x="9378226" y="3437014"/>
              <a:chExt cx="340743" cy="339628"/>
            </a:xfrm>
          </p:grpSpPr>
          <p:sp>
            <p:nvSpPr>
              <p:cNvPr id="162" name="Freeform: Shape 134">
                <a:extLst>
                  <a:ext uri="{FF2B5EF4-FFF2-40B4-BE49-F238E27FC236}">
                    <a16:creationId xmlns:a16="http://schemas.microsoft.com/office/drawing/2014/main" id="{50C64348-4066-4F58-84B7-74168E4386C8}"/>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3" name="Freeform: Shape 135">
                <a:extLst>
                  <a:ext uri="{FF2B5EF4-FFF2-40B4-BE49-F238E27FC236}">
                    <a16:creationId xmlns:a16="http://schemas.microsoft.com/office/drawing/2014/main" id="{1E7BF480-3646-430D-81BC-28AEA96C9A2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4" name="Freeform: Shape 136">
                <a:extLst>
                  <a:ext uri="{FF2B5EF4-FFF2-40B4-BE49-F238E27FC236}">
                    <a16:creationId xmlns:a16="http://schemas.microsoft.com/office/drawing/2014/main" id="{FD50BFC2-6E3E-472D-8EB7-32DA8DD2C2FC}"/>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5" name="Freeform: Shape 137">
                <a:extLst>
                  <a:ext uri="{FF2B5EF4-FFF2-40B4-BE49-F238E27FC236}">
                    <a16:creationId xmlns:a16="http://schemas.microsoft.com/office/drawing/2014/main" id="{5C6B140B-FA53-4C38-BF12-0605D62726D9}"/>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6" name="Freeform: Shape 138">
                <a:extLst>
                  <a:ext uri="{FF2B5EF4-FFF2-40B4-BE49-F238E27FC236}">
                    <a16:creationId xmlns:a16="http://schemas.microsoft.com/office/drawing/2014/main" id="{E7237009-3E66-47AB-AEC8-EFCE62754ED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7" name="Freeform: Shape 139">
                <a:extLst>
                  <a:ext uri="{FF2B5EF4-FFF2-40B4-BE49-F238E27FC236}">
                    <a16:creationId xmlns:a16="http://schemas.microsoft.com/office/drawing/2014/main" id="{94B0A565-50DD-4E2C-AD85-83094F037E2A}"/>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8" name="Freeform: Shape 140">
                <a:extLst>
                  <a:ext uri="{FF2B5EF4-FFF2-40B4-BE49-F238E27FC236}">
                    <a16:creationId xmlns:a16="http://schemas.microsoft.com/office/drawing/2014/main" id="{9FC6EB87-407A-4C5A-9355-6DE278E931D4}"/>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69" name="Freeform: Shape 141">
                <a:extLst>
                  <a:ext uri="{FF2B5EF4-FFF2-40B4-BE49-F238E27FC236}">
                    <a16:creationId xmlns:a16="http://schemas.microsoft.com/office/drawing/2014/main" id="{740B7B80-3131-4722-AE3F-7CF7105918F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70" name="Freeform: Shape 142">
                <a:extLst>
                  <a:ext uri="{FF2B5EF4-FFF2-40B4-BE49-F238E27FC236}">
                    <a16:creationId xmlns:a16="http://schemas.microsoft.com/office/drawing/2014/main" id="{B461DE6F-BFCE-4DF2-92B5-0A81B460C386}"/>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sp>
            <p:nvSpPr>
              <p:cNvPr id="171" name="Freeform: Shape 143">
                <a:extLst>
                  <a:ext uri="{FF2B5EF4-FFF2-40B4-BE49-F238E27FC236}">
                    <a16:creationId xmlns:a16="http://schemas.microsoft.com/office/drawing/2014/main" id="{1B2E354D-67C7-4D01-B5B5-894BA504F12C}"/>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sz="1050" dirty="0">
                  <a:gradFill>
                    <a:gsLst>
                      <a:gs pos="0">
                        <a:srgbClr val="FFFFFF"/>
                      </a:gs>
                      <a:gs pos="100000">
                        <a:srgbClr val="FFFFFF"/>
                      </a:gs>
                    </a:gsLst>
                    <a:lin ang="5400000" scaled="0"/>
                  </a:gradFill>
                  <a:latin typeface="Arial" panose="020B0604020202020204" pitchFamily="34" charset="0"/>
                  <a:cs typeface="Arial" panose="020B0604020202020204" pitchFamily="34" charset="0"/>
                </a:endParaRPr>
              </a:p>
            </p:txBody>
          </p:sp>
        </p:grpSp>
      </p:grpSp>
      <p:sp>
        <p:nvSpPr>
          <p:cNvPr id="172" name="TextBox 171">
            <a:extLst>
              <a:ext uri="{FF2B5EF4-FFF2-40B4-BE49-F238E27FC236}">
                <a16:creationId xmlns:a16="http://schemas.microsoft.com/office/drawing/2014/main" id="{166E4E6D-81DD-4AAB-9651-B66FA8B88360}"/>
              </a:ext>
            </a:extLst>
          </p:cNvPr>
          <p:cNvSpPr txBox="1"/>
          <p:nvPr/>
        </p:nvSpPr>
        <p:spPr>
          <a:xfrm>
            <a:off x="1898363" y="5299768"/>
            <a:ext cx="803055" cy="280678"/>
          </a:xfrm>
          <a:prstGeom prst="rect">
            <a:avLst/>
          </a:prstGeom>
          <a:noFill/>
        </p:spPr>
        <p:txBody>
          <a:bodyPr wrap="square" rtlCol="0" anchor="ctr">
            <a:spAutoFit/>
          </a:bodyPr>
          <a:lstStyle/>
          <a:p>
            <a:pPr algn="ctr" defTabSz="914225"/>
            <a:r>
              <a:rPr lang="en-US" sz="1200" dirty="0">
                <a:solidFill>
                  <a:srgbClr val="0078D7"/>
                </a:solidFill>
                <a:latin typeface="Arial" panose="020B0604020202020204" pitchFamily="34" charset="0"/>
                <a:cs typeface="Arial" panose="020B0604020202020204" pitchFamily="34" charset="0"/>
              </a:rPr>
              <a:t>SQL</a:t>
            </a:r>
          </a:p>
        </p:txBody>
      </p:sp>
      <p:pic>
        <p:nvPicPr>
          <p:cNvPr id="173" name="Picture 172"/>
          <p:cNvPicPr>
            <a:picLocks noChangeAspect="1"/>
          </p:cNvPicPr>
          <p:nvPr/>
        </p:nvPicPr>
        <p:blipFill>
          <a:blip r:embed="rId4"/>
          <a:stretch>
            <a:fillRect/>
          </a:stretch>
        </p:blipFill>
        <p:spPr>
          <a:xfrm>
            <a:off x="3365142" y="4934254"/>
            <a:ext cx="631043" cy="418516"/>
          </a:xfrm>
          <a:prstGeom prst="rect">
            <a:avLst/>
          </a:prstGeom>
        </p:spPr>
      </p:pic>
      <p:sp>
        <p:nvSpPr>
          <p:cNvPr id="174" name="TextBox 173">
            <a:extLst>
              <a:ext uri="{FF2B5EF4-FFF2-40B4-BE49-F238E27FC236}">
                <a16:creationId xmlns:a16="http://schemas.microsoft.com/office/drawing/2014/main" id="{AD9C9A99-5A34-48F0-8113-90B132EF6B58}"/>
              </a:ext>
            </a:extLst>
          </p:cNvPr>
          <p:cNvSpPr txBox="1"/>
          <p:nvPr/>
        </p:nvSpPr>
        <p:spPr>
          <a:xfrm>
            <a:off x="4724398" y="4925505"/>
            <a:ext cx="1141204" cy="280678"/>
          </a:xfrm>
          <a:prstGeom prst="rect">
            <a:avLst/>
          </a:prstGeom>
          <a:noFill/>
        </p:spPr>
        <p:txBody>
          <a:bodyPr wrap="square" rtlCol="0" anchor="ctr">
            <a:spAutoFit/>
          </a:bodyPr>
          <a:lstStyle/>
          <a:p>
            <a:pPr algn="ctr" defTabSz="914225"/>
            <a:r>
              <a:rPr lang="en-US" sz="1200" dirty="0">
                <a:solidFill>
                  <a:srgbClr val="0078D7"/>
                </a:solidFill>
                <a:latin typeface="Arial" panose="020B0604020202020204" pitchFamily="34" charset="0"/>
              </a:rPr>
              <a:t>MongoDB</a:t>
            </a:r>
          </a:p>
        </p:txBody>
      </p:sp>
      <p:sp>
        <p:nvSpPr>
          <p:cNvPr id="175" name="TextBox 174"/>
          <p:cNvSpPr txBox="1"/>
          <p:nvPr/>
        </p:nvSpPr>
        <p:spPr>
          <a:xfrm>
            <a:off x="8502643" y="6334567"/>
            <a:ext cx="611052" cy="276999"/>
          </a:xfrm>
          <a:prstGeom prst="rect">
            <a:avLst/>
          </a:prstGeom>
          <a:noFill/>
        </p:spPr>
        <p:txBody>
          <a:bodyPr wrap="none" lIns="91427" rtlCol="0">
            <a:spAutoFit/>
          </a:bodyPr>
          <a:lstStyle/>
          <a:p>
            <a:pPr algn="ctr" defTabSz="914225">
              <a:defRPr/>
            </a:pPr>
            <a:r>
              <a:rPr lang="en-US" sz="1200" dirty="0">
                <a:solidFill>
                  <a:srgbClr val="0078D7"/>
                </a:solidFill>
                <a:latin typeface="Arial" panose="020B0604020202020204" pitchFamily="34" charset="0"/>
                <a:ea typeface="Segoe UI Semilight" charset="0"/>
                <a:cs typeface="Arial" panose="020B0604020202020204" pitchFamily="34" charset="0"/>
              </a:rPr>
              <a:t>Graph</a:t>
            </a:r>
          </a:p>
        </p:txBody>
      </p:sp>
      <p:sp>
        <p:nvSpPr>
          <p:cNvPr id="2" name="Rectangle 1"/>
          <p:cNvSpPr/>
          <p:nvPr/>
        </p:nvSpPr>
        <p:spPr>
          <a:xfrm>
            <a:off x="320862" y="2278426"/>
            <a:ext cx="5721131" cy="2388713"/>
          </a:xfrm>
          <a:prstGeom prst="rect">
            <a:avLst/>
          </a:prstGeom>
        </p:spPr>
        <p:txBody>
          <a:bodyPr wrap="square">
            <a:spAutoFit/>
          </a:bodyPr>
          <a:lstStyle/>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Cosmos DB offers a multitude of APIs to access and query data including, SQL, various popular OSS APIs, and native support for NoSQL workloads.</a:t>
            </a:r>
          </a:p>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Use key-value, columnar, graph, and document data</a:t>
            </a:r>
          </a:p>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Data is automatically indexed, with no schema or secondary indexes required</a:t>
            </a:r>
          </a:p>
          <a:p>
            <a:pPr defTabSz="914225">
              <a:spcBef>
                <a:spcPts val="1400"/>
              </a:spcBef>
              <a:buClr>
                <a:srgbClr val="0177D7"/>
              </a:buClr>
            </a:pPr>
            <a:r>
              <a:rPr lang="en-US" sz="1600" dirty="0">
                <a:solidFill>
                  <a:srgbClr val="505050"/>
                </a:solidFill>
                <a:latin typeface="Arial" panose="020B0604020202020204" pitchFamily="34" charset="0"/>
                <a:ea typeface="Segoe UI Semilight" charset="0"/>
                <a:cs typeface="Arial" panose="020B0604020202020204" pitchFamily="34" charset="0"/>
              </a:rPr>
              <a:t>Blazing fast queries with no lag</a:t>
            </a:r>
          </a:p>
        </p:txBody>
      </p:sp>
    </p:spTree>
    <p:extLst>
      <p:ext uri="{BB962C8B-B14F-4D97-AF65-F5344CB8AC3E}">
        <p14:creationId xmlns:p14="http://schemas.microsoft.com/office/powerpoint/2010/main" val="1779528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par>
                                <p:cTn id="8" presetID="10" presetClass="entr" presetSubtype="0" fill="hold" nodeType="withEffect">
                                  <p:stCondLst>
                                    <p:cond delay="20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500"/>
                                        <p:tgtEl>
                                          <p:spTgt spid="114"/>
                                        </p:tgtEl>
                                      </p:cBhvr>
                                    </p:animEffect>
                                  </p:childTnLst>
                                </p:cTn>
                              </p:par>
                              <p:par>
                                <p:cTn id="11" presetID="10" presetClass="entr" presetSubtype="0" fill="hold" nodeType="withEffect">
                                  <p:stCondLst>
                                    <p:cond delay="20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par>
                                <p:cTn id="14" presetID="10" presetClass="entr" presetSubtype="0" fill="hold" nodeType="withEffect">
                                  <p:stCondLst>
                                    <p:cond delay="200"/>
                                  </p:stCondLst>
                                  <p:childTnLst>
                                    <p:set>
                                      <p:cBhvr>
                                        <p:cTn id="15" dur="1" fill="hold">
                                          <p:stCondLst>
                                            <p:cond delay="0"/>
                                          </p:stCondLst>
                                        </p:cTn>
                                        <p:tgtEl>
                                          <p:spTgt spid="124"/>
                                        </p:tgtEl>
                                        <p:attrNameLst>
                                          <p:attrName>style.visibility</p:attrName>
                                        </p:attrNameLst>
                                      </p:cBhvr>
                                      <p:to>
                                        <p:strVal val="visible"/>
                                      </p:to>
                                    </p:set>
                                    <p:animEffect transition="in" filter="fade">
                                      <p:cBhvr>
                                        <p:cTn id="16" dur="500"/>
                                        <p:tgtEl>
                                          <p:spTgt spid="124"/>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138"/>
                                        </p:tgtEl>
                                        <p:attrNameLst>
                                          <p:attrName>style.visibility</p:attrName>
                                        </p:attrNameLst>
                                      </p:cBhvr>
                                      <p:to>
                                        <p:strVal val="visible"/>
                                      </p:to>
                                    </p:set>
                                    <p:animEffect transition="in" filter="fade">
                                      <p:cBhvr>
                                        <p:cTn id="19" dur="500"/>
                                        <p:tgtEl>
                                          <p:spTgt spid="138"/>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39"/>
                                        </p:tgtEl>
                                        <p:attrNameLst>
                                          <p:attrName>style.visibility</p:attrName>
                                        </p:attrNameLst>
                                      </p:cBhvr>
                                      <p:to>
                                        <p:strVal val="visible"/>
                                      </p:to>
                                    </p:set>
                                    <p:animEffect transition="in" filter="fade">
                                      <p:cBhvr>
                                        <p:cTn id="22" dur="500"/>
                                        <p:tgtEl>
                                          <p:spTgt spid="139"/>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141"/>
                                        </p:tgtEl>
                                        <p:attrNameLst>
                                          <p:attrName>style.visibility</p:attrName>
                                        </p:attrNameLst>
                                      </p:cBhvr>
                                      <p:to>
                                        <p:strVal val="visible"/>
                                      </p:to>
                                    </p:set>
                                    <p:animEffect transition="in" filter="fade">
                                      <p:cBhvr>
                                        <p:cTn id="25" dur="500"/>
                                        <p:tgtEl>
                                          <p:spTgt spid="141"/>
                                        </p:tgtEl>
                                      </p:cBhvr>
                                    </p:animEffect>
                                  </p:childTnLst>
                                </p:cTn>
                              </p:par>
                              <p:par>
                                <p:cTn id="26" presetID="10" presetClass="entr" presetSubtype="0" fill="hold" nodeType="withEffect">
                                  <p:stCondLst>
                                    <p:cond delay="200"/>
                                  </p:stCondLst>
                                  <p:childTnLst>
                                    <p:set>
                                      <p:cBhvr>
                                        <p:cTn id="27" dur="1" fill="hold">
                                          <p:stCondLst>
                                            <p:cond delay="0"/>
                                          </p:stCondLst>
                                        </p:cTn>
                                        <p:tgtEl>
                                          <p:spTgt spid="142"/>
                                        </p:tgtEl>
                                        <p:attrNameLst>
                                          <p:attrName>style.visibility</p:attrName>
                                        </p:attrNameLst>
                                      </p:cBhvr>
                                      <p:to>
                                        <p:strVal val="visible"/>
                                      </p:to>
                                    </p:set>
                                    <p:animEffect transition="in" filter="fade">
                                      <p:cBhvr>
                                        <p:cTn id="28" dur="500"/>
                                        <p:tgtEl>
                                          <p:spTgt spid="142"/>
                                        </p:tgtEl>
                                      </p:cBhvr>
                                    </p:animEffect>
                                  </p:childTnLst>
                                </p:cTn>
                              </p:par>
                              <p:par>
                                <p:cTn id="29" presetID="10" presetClass="entr" presetSubtype="0" fill="hold" nodeType="withEffect">
                                  <p:stCondLst>
                                    <p:cond delay="200"/>
                                  </p:stCondLst>
                                  <p:childTnLst>
                                    <p:set>
                                      <p:cBhvr>
                                        <p:cTn id="30" dur="1" fill="hold">
                                          <p:stCondLst>
                                            <p:cond delay="0"/>
                                          </p:stCondLst>
                                        </p:cTn>
                                        <p:tgtEl>
                                          <p:spTgt spid="148"/>
                                        </p:tgtEl>
                                        <p:attrNameLst>
                                          <p:attrName>style.visibility</p:attrName>
                                        </p:attrNameLst>
                                      </p:cBhvr>
                                      <p:to>
                                        <p:strVal val="visible"/>
                                      </p:to>
                                    </p:set>
                                    <p:animEffect transition="in" filter="fade">
                                      <p:cBhvr>
                                        <p:cTn id="31" dur="500"/>
                                        <p:tgtEl>
                                          <p:spTgt spid="148"/>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58"/>
                                        </p:tgtEl>
                                        <p:attrNameLst>
                                          <p:attrName>style.visibility</p:attrName>
                                        </p:attrNameLst>
                                      </p:cBhvr>
                                      <p:to>
                                        <p:strVal val="visible"/>
                                      </p:to>
                                    </p:set>
                                    <p:animEffect transition="in" filter="fade">
                                      <p:cBhvr>
                                        <p:cTn id="34" dur="500"/>
                                        <p:tgtEl>
                                          <p:spTgt spid="158"/>
                                        </p:tgtEl>
                                      </p:cBhvr>
                                    </p:animEffect>
                                  </p:childTnLst>
                                </p:cTn>
                              </p:par>
                              <p:par>
                                <p:cTn id="35" presetID="10" presetClass="entr" presetSubtype="0" fill="hold" nodeType="withEffect">
                                  <p:stCondLst>
                                    <p:cond delay="200"/>
                                  </p:stCondLst>
                                  <p:childTnLst>
                                    <p:set>
                                      <p:cBhvr>
                                        <p:cTn id="36" dur="1" fill="hold">
                                          <p:stCondLst>
                                            <p:cond delay="0"/>
                                          </p:stCondLst>
                                        </p:cTn>
                                        <p:tgtEl>
                                          <p:spTgt spid="159"/>
                                        </p:tgtEl>
                                        <p:attrNameLst>
                                          <p:attrName>style.visibility</p:attrName>
                                        </p:attrNameLst>
                                      </p:cBhvr>
                                      <p:to>
                                        <p:strVal val="visible"/>
                                      </p:to>
                                    </p:set>
                                    <p:animEffect transition="in" filter="fade">
                                      <p:cBhvr>
                                        <p:cTn id="37" dur="500"/>
                                        <p:tgtEl>
                                          <p:spTgt spid="159"/>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172"/>
                                        </p:tgtEl>
                                        <p:attrNameLst>
                                          <p:attrName>style.visibility</p:attrName>
                                        </p:attrNameLst>
                                      </p:cBhvr>
                                      <p:to>
                                        <p:strVal val="visible"/>
                                      </p:to>
                                    </p:set>
                                    <p:animEffect transition="in" filter="fade">
                                      <p:cBhvr>
                                        <p:cTn id="40" dur="500"/>
                                        <p:tgtEl>
                                          <p:spTgt spid="172"/>
                                        </p:tgtEl>
                                      </p:cBhvr>
                                    </p:animEffect>
                                  </p:childTnLst>
                                </p:cTn>
                              </p:par>
                              <p:par>
                                <p:cTn id="41" presetID="10" presetClass="entr" presetSubtype="0" fill="hold" nodeType="withEffect">
                                  <p:stCondLst>
                                    <p:cond delay="200"/>
                                  </p:stCondLst>
                                  <p:childTnLst>
                                    <p:set>
                                      <p:cBhvr>
                                        <p:cTn id="42" dur="1" fill="hold">
                                          <p:stCondLst>
                                            <p:cond delay="0"/>
                                          </p:stCondLst>
                                        </p:cTn>
                                        <p:tgtEl>
                                          <p:spTgt spid="173"/>
                                        </p:tgtEl>
                                        <p:attrNameLst>
                                          <p:attrName>style.visibility</p:attrName>
                                        </p:attrNameLst>
                                      </p:cBhvr>
                                      <p:to>
                                        <p:strVal val="visible"/>
                                      </p:to>
                                    </p:set>
                                    <p:animEffect transition="in" filter="fade">
                                      <p:cBhvr>
                                        <p:cTn id="43" dur="500"/>
                                        <p:tgtEl>
                                          <p:spTgt spid="173"/>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174"/>
                                        </p:tgtEl>
                                        <p:attrNameLst>
                                          <p:attrName>style.visibility</p:attrName>
                                        </p:attrNameLst>
                                      </p:cBhvr>
                                      <p:to>
                                        <p:strVal val="visible"/>
                                      </p:to>
                                    </p:set>
                                    <p:animEffect transition="in" filter="fade">
                                      <p:cBhvr>
                                        <p:cTn id="46" dur="500"/>
                                        <p:tgtEl>
                                          <p:spTgt spid="174"/>
                                        </p:tgtEl>
                                      </p:cBhvr>
                                    </p:animEffect>
                                  </p:childTnLst>
                                </p:cTn>
                              </p:par>
                              <p:par>
                                <p:cTn id="47" presetID="10" presetClass="entr" presetSubtype="0" fill="hold" grpId="0" nodeType="withEffect">
                                  <p:stCondLst>
                                    <p:cond delay="200"/>
                                  </p:stCondLst>
                                  <p:childTnLst>
                                    <p:set>
                                      <p:cBhvr>
                                        <p:cTn id="48" dur="1" fill="hold">
                                          <p:stCondLst>
                                            <p:cond delay="0"/>
                                          </p:stCondLst>
                                        </p:cTn>
                                        <p:tgtEl>
                                          <p:spTgt spid="175"/>
                                        </p:tgtEl>
                                        <p:attrNameLst>
                                          <p:attrName>style.visibility</p:attrName>
                                        </p:attrNameLst>
                                      </p:cBhvr>
                                      <p:to>
                                        <p:strVal val="visible"/>
                                      </p:to>
                                    </p:set>
                                    <p:animEffect transition="in" filter="fade">
                                      <p:cBhvr>
                                        <p:cTn id="4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38" grpId="0"/>
      <p:bldP spid="139" grpId="0"/>
      <p:bldP spid="141" grpId="0"/>
      <p:bldP spid="158" grpId="0"/>
      <p:bldP spid="172" grpId="0"/>
      <p:bldP spid="174" grpId="0"/>
      <p:bldP spid="1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0067" y="289957"/>
            <a:ext cx="11491640" cy="899537"/>
          </a:xfrm>
        </p:spPr>
        <p:txBody>
          <a:bodyPr>
            <a:normAutofit/>
          </a:bodyPr>
          <a:lstStyle/>
          <a:p>
            <a:r>
              <a:rPr lang="en-US" sz="3600" dirty="0">
                <a:latin typeface="Arial" panose="020B0604020202020204" pitchFamily="34" charset="0"/>
                <a:cs typeface="Arial" panose="020B0604020202020204" pitchFamily="34" charset="0"/>
              </a:rPr>
              <a:t>Handle any Data with no Schema or Indexing Required</a:t>
            </a:r>
          </a:p>
        </p:txBody>
      </p:sp>
      <p:sp>
        <p:nvSpPr>
          <p:cNvPr id="3" name="Text Placeholder 2"/>
          <p:cNvSpPr>
            <a:spLocks noGrp="1"/>
          </p:cNvSpPr>
          <p:nvPr>
            <p:ph type="body" sz="quarter" idx="10"/>
          </p:nvPr>
        </p:nvSpPr>
        <p:spPr>
          <a:xfrm>
            <a:off x="325213" y="1821714"/>
            <a:ext cx="6824393" cy="1512209"/>
          </a:xfrm>
        </p:spPr>
        <p:txBody>
          <a:bodyPr/>
          <a:lstStyle/>
          <a:p>
            <a:pPr defTabSz="914225">
              <a:spcBef>
                <a:spcPts val="1000"/>
              </a:spcBef>
              <a:buClr>
                <a:schemeClr val="bg1"/>
              </a:buClr>
              <a:buSzTx/>
            </a:pPr>
            <a:r>
              <a:rPr lang="en-US" sz="1600" dirty="0"/>
              <a:t>Azure Cosmos DB’s schema-less service automatically indexes all your data, regardless of the data model, to delivery blazing fast queries. </a:t>
            </a:r>
          </a:p>
          <a:p>
            <a:pPr defTabSz="914225">
              <a:spcBef>
                <a:spcPts val="1000"/>
              </a:spcBef>
              <a:buClr>
                <a:schemeClr val="bg1"/>
              </a:buClr>
              <a:buSzTx/>
            </a:pPr>
            <a:endParaRPr lang="en-US" sz="1600" dirty="0"/>
          </a:p>
          <a:p>
            <a:pPr defTabSz="914225">
              <a:spcBef>
                <a:spcPts val="1000"/>
              </a:spcBef>
              <a:buClr>
                <a:schemeClr val="bg1"/>
              </a:buClr>
              <a:buSzTx/>
            </a:pPr>
            <a:endParaRPr lang="en-US" sz="2000" dirty="0">
              <a:ea typeface="Segoe UI Semilight" charset="0"/>
            </a:endParaRPr>
          </a:p>
        </p:txBody>
      </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06" y="4377783"/>
          <a:ext cx="5058501" cy="2011529"/>
        </p:xfrm>
        <a:graphic>
          <a:graphicData uri="http://schemas.openxmlformats.org/drawingml/2006/table">
            <a:tbl>
              <a:tblPr bandRow="1">
                <a:tableStyleId>{5940675A-B579-460E-94D1-54222C63F5DA}</a:tableStyleId>
              </a:tblPr>
              <a:tblGrid>
                <a:gridCol w="671415">
                  <a:extLst>
                    <a:ext uri="{9D8B030D-6E8A-4147-A177-3AD203B41FA5}">
                      <a16:colId xmlns:a16="http://schemas.microsoft.com/office/drawing/2014/main" val="2670246503"/>
                    </a:ext>
                  </a:extLst>
                </a:gridCol>
                <a:gridCol w="772094">
                  <a:extLst>
                    <a:ext uri="{9D8B030D-6E8A-4147-A177-3AD203B41FA5}">
                      <a16:colId xmlns:a16="http://schemas.microsoft.com/office/drawing/2014/main" val="2840900199"/>
                    </a:ext>
                  </a:extLst>
                </a:gridCol>
                <a:gridCol w="872718">
                  <a:extLst>
                    <a:ext uri="{9D8B030D-6E8A-4147-A177-3AD203B41FA5}">
                      <a16:colId xmlns:a16="http://schemas.microsoft.com/office/drawing/2014/main" val="1650129827"/>
                    </a:ext>
                  </a:extLst>
                </a:gridCol>
                <a:gridCol w="845166">
                  <a:extLst>
                    <a:ext uri="{9D8B030D-6E8A-4147-A177-3AD203B41FA5}">
                      <a16:colId xmlns:a16="http://schemas.microsoft.com/office/drawing/2014/main" val="950206156"/>
                    </a:ext>
                  </a:extLst>
                </a:gridCol>
                <a:gridCol w="592426">
                  <a:extLst>
                    <a:ext uri="{9D8B030D-6E8A-4147-A177-3AD203B41FA5}">
                      <a16:colId xmlns:a16="http://schemas.microsoft.com/office/drawing/2014/main" val="3466473001"/>
                    </a:ext>
                  </a:extLst>
                </a:gridCol>
                <a:gridCol w="670291">
                  <a:extLst>
                    <a:ext uri="{9D8B030D-6E8A-4147-A177-3AD203B41FA5}">
                      <a16:colId xmlns:a16="http://schemas.microsoft.com/office/drawing/2014/main" val="2620842981"/>
                    </a:ext>
                  </a:extLst>
                </a:gridCol>
                <a:gridCol w="634391">
                  <a:extLst>
                    <a:ext uri="{9D8B030D-6E8A-4147-A177-3AD203B41FA5}">
                      <a16:colId xmlns:a16="http://schemas.microsoft.com/office/drawing/2014/main" val="4196825317"/>
                    </a:ext>
                  </a:extLst>
                </a:gridCol>
              </a:tblGrid>
              <a:tr h="365708">
                <a:tc>
                  <a:txBody>
                    <a:bodyPr/>
                    <a:lstStyle/>
                    <a:p>
                      <a:r>
                        <a:rPr lang="en-US" sz="900" dirty="0">
                          <a:solidFill>
                            <a:schemeClr val="bg1"/>
                          </a:solidFill>
                          <a:latin typeface="Arial" panose="020B0604020202020204" pitchFamily="34" charset="0"/>
                          <a:cs typeface="Arial" panose="020B0604020202020204" pitchFamily="34" charset="0"/>
                        </a:rPr>
                        <a:t>Item</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Color</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Microwave safe</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Liquid capacity</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CPU</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Memory</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dirty="0">
                          <a:solidFill>
                            <a:schemeClr val="bg1"/>
                          </a:solidFill>
                          <a:latin typeface="Arial" panose="020B0604020202020204" pitchFamily="34" charset="0"/>
                          <a:cs typeface="Arial" panose="020B0604020202020204" pitchFamily="34" charset="0"/>
                        </a:rPr>
                        <a:t>Storage</a:t>
                      </a:r>
                    </a:p>
                  </a:txBody>
                  <a:tcPr marL="91427" marR="91427" marT="45713" marB="45713"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365708">
                <a:tc>
                  <a:txBody>
                    <a:bodyPr/>
                    <a:lstStyle/>
                    <a:p>
                      <a:r>
                        <a:rPr lang="en-US" sz="900"/>
                        <a:t>Geek mug</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Graphite</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Yes</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16ox</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502849">
                <a:tc>
                  <a:txBody>
                    <a:bodyPr/>
                    <a:lstStyle/>
                    <a:p>
                      <a:r>
                        <a:rPr lang="en-US" sz="900"/>
                        <a:t>Coffee Bean mug</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Tan</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No</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12oz</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777130">
                <a:tc>
                  <a:txBody>
                    <a:bodyPr/>
                    <a:lstStyle/>
                    <a:p>
                      <a:r>
                        <a:rPr lang="en-US" sz="900"/>
                        <a:t>Surface book</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Gray</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3.4 GHz Intel Skylake Core i7-6600U</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16GB</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 TB SSD</a:t>
                      </a:r>
                    </a:p>
                  </a:txBody>
                  <a:tcPr marL="91427" marR="91427" marT="45713" marB="45713">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
        <p:nvSpPr>
          <p:cNvPr id="5" name="Rectangle 4"/>
          <p:cNvSpPr/>
          <p:nvPr/>
        </p:nvSpPr>
        <p:spPr>
          <a:xfrm>
            <a:off x="315383" y="2980753"/>
            <a:ext cx="6095136" cy="1824502"/>
          </a:xfrm>
          <a:prstGeom prst="rect">
            <a:avLst/>
          </a:prstGeom>
        </p:spPr>
        <p:txBody>
          <a:bodyPr>
            <a:spAutoFit/>
          </a:bodyPr>
          <a:lstStyle/>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Automatic index management </a:t>
            </a:r>
          </a:p>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Synchronous auto-indexing</a:t>
            </a:r>
          </a:p>
          <a:p>
            <a:pPr marL="285750" indent="-285750" defTabSz="914225">
              <a:spcBef>
                <a:spcPts val="1000"/>
              </a:spcBef>
              <a:buFont typeface="Arial" panose="020B0604020202020204" pitchFamily="34"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Freedom from schema + index management</a:t>
            </a:r>
          </a:p>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Works across every data model</a:t>
            </a:r>
          </a:p>
          <a:p>
            <a:pPr marL="285750" indent="-285750" defTabSz="914225">
              <a:spcBef>
                <a:spcPts val="1000"/>
              </a:spcBef>
              <a:buFont typeface="Arial" panose="020B0604020202020204" pitchFamily="34"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Ingest and serve data back out in milliseconds</a:t>
            </a:r>
          </a:p>
        </p:txBody>
      </p:sp>
      <p:grpSp>
        <p:nvGrpSpPr>
          <p:cNvPr id="4" name="Group 3"/>
          <p:cNvGrpSpPr/>
          <p:nvPr/>
        </p:nvGrpSpPr>
        <p:grpSpPr>
          <a:xfrm>
            <a:off x="7002684" y="2108508"/>
            <a:ext cx="4459545" cy="1956415"/>
            <a:chOff x="7015941" y="869829"/>
            <a:chExt cx="4460177" cy="1956692"/>
          </a:xfrm>
        </p:grpSpPr>
        <p:sp>
          <p:nvSpPr>
            <p:cNvPr id="15" name="Rectangle 327">
              <a:extLst>
                <a:ext uri="{FF2B5EF4-FFF2-40B4-BE49-F238E27FC236}">
                  <a16:creationId xmlns:a16="http://schemas.microsoft.com/office/drawing/2014/main"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latin typeface="Arial" panose="020B0604020202020204" pitchFamily="34" charset="0"/>
              </a:endParaRPr>
            </a:p>
          </p:txBody>
        </p:sp>
        <p:sp>
          <p:nvSpPr>
            <p:cNvPr id="16" name="Freeform 328">
              <a:extLst>
                <a:ext uri="{FF2B5EF4-FFF2-40B4-BE49-F238E27FC236}">
                  <a16:creationId xmlns:a16="http://schemas.microsoft.com/office/drawing/2014/main"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endParaRPr lang="en-US" dirty="0">
                <a:solidFill>
                  <a:srgbClr val="505050"/>
                </a:solidFill>
                <a:latin typeface="Arial" panose="020B0604020202020204" pitchFamily="34" charset="0"/>
              </a:endParaRPr>
            </a:p>
          </p:txBody>
        </p:sp>
        <p:sp>
          <p:nvSpPr>
            <p:cNvPr id="17" name="Freeform: Shape 24">
              <a:extLst>
                <a:ext uri="{FF2B5EF4-FFF2-40B4-BE49-F238E27FC236}">
                  <a16:creationId xmlns:a16="http://schemas.microsoft.com/office/drawing/2014/main"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18" name="Freeform 11">
              <a:extLst>
                <a:ext uri="{FF2B5EF4-FFF2-40B4-BE49-F238E27FC236}">
                  <a16:creationId xmlns:a16="http://schemas.microsoft.com/office/drawing/2014/main"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12" name="Freeform 150">
              <a:extLst>
                <a:ext uri="{FF2B5EF4-FFF2-40B4-BE49-F238E27FC236}">
                  <a16:creationId xmlns:a16="http://schemas.microsoft.com/office/drawing/2014/main"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27" tIns="45713" rIns="91427" bIns="45713" numCol="1" anchor="ctr" anchorCtr="0" compatLnSpc="1">
              <a:prstTxWarp prst="textNoShape">
                <a:avLst/>
              </a:prstTxWarp>
            </a:bodyPr>
            <a:lstStyle/>
            <a:p>
              <a:pPr defTabSz="914225">
                <a:defRPr/>
              </a:pPr>
              <a:endParaRPr lang="en-US" sz="700" kern="0" dirty="0">
                <a:solidFill>
                  <a:srgbClr val="0078D7"/>
                </a:solidFill>
                <a:latin typeface="Arial" panose="020B0604020202020204" pitchFamily="34" charset="0"/>
              </a:endParaRPr>
            </a:p>
          </p:txBody>
        </p:sp>
        <p:grpSp>
          <p:nvGrpSpPr>
            <p:cNvPr id="19" name="Group 18"/>
            <p:cNvGrpSpPr/>
            <p:nvPr/>
          </p:nvGrpSpPr>
          <p:grpSpPr>
            <a:xfrm>
              <a:off x="7015941" y="2114955"/>
              <a:ext cx="1010624" cy="703256"/>
              <a:chOff x="7015941" y="2114955"/>
              <a:chExt cx="1010624" cy="703256"/>
            </a:xfrm>
          </p:grpSpPr>
          <p:sp>
            <p:nvSpPr>
              <p:cNvPr id="11" name="TextBox 10"/>
              <p:cNvSpPr txBox="1"/>
              <p:nvPr/>
            </p:nvSpPr>
            <p:spPr>
              <a:xfrm>
                <a:off x="7015941" y="2114955"/>
                <a:ext cx="1010624" cy="544801"/>
              </a:xfrm>
              <a:prstGeom prst="rect">
                <a:avLst/>
              </a:prstGeom>
              <a:noFill/>
            </p:spPr>
            <p:txBody>
              <a:bodyPr wrap="none" lIns="182854" tIns="146284" rIns="182854" bIns="146284" rtlCol="0">
                <a:spAutoFit/>
              </a:bodyPr>
              <a:lstStyle/>
              <a:p>
                <a:pPr defTabSz="914225">
                  <a:lnSpc>
                    <a:spcPct val="90000"/>
                  </a:lnSpc>
                  <a:spcAft>
                    <a:spcPts val="600"/>
                  </a:spcAft>
                </a:pPr>
                <a:r>
                  <a:rPr lang="en-US" dirty="0">
                    <a:solidFill>
                      <a:srgbClr val="0177D7"/>
                    </a:solidFill>
                    <a:latin typeface="Arial" panose="020B0604020202020204" pitchFamily="34" charset="0"/>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7846152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0">
            <a:extLst>
              <a:ext uri="{FF2B5EF4-FFF2-40B4-BE49-F238E27FC236}">
                <a16:creationId xmlns:a16="http://schemas.microsoft.com/office/drawing/2014/main" id="{9299B8BE-B00A-4787-A37F-DCCDF7DDF4D1}"/>
              </a:ext>
            </a:extLst>
          </p:cNvPr>
          <p:cNvSpPr>
            <a:spLocks noGrp="1"/>
          </p:cNvSpPr>
          <p:nvPr>
            <p:ph type="title"/>
          </p:nvPr>
        </p:nvSpPr>
        <p:spPr>
          <a:xfrm>
            <a:off x="268907" y="345428"/>
            <a:ext cx="11654187" cy="899537"/>
          </a:xfrm>
        </p:spPr>
        <p:txBody>
          <a:bodyPr>
            <a:normAutofit/>
          </a:bodyPr>
          <a:lstStyle/>
          <a:p>
            <a:pPr lvl="0"/>
            <a:r>
              <a:rPr lang="en-US" sz="4000" dirty="0">
                <a:latin typeface="Arial" panose="020B0604020202020204" pitchFamily="34" charset="0"/>
                <a:cs typeface="Arial" panose="020B0604020202020204" pitchFamily="34" charset="0"/>
              </a:rPr>
              <a:t>Comprehensive SLA’s</a:t>
            </a:r>
            <a:endParaRPr lang="en-US" sz="4000" cap="none"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6253AE73-160C-4459-B599-846E3AE2C55F}"/>
              </a:ext>
            </a:extLst>
          </p:cNvPr>
          <p:cNvSpPr>
            <a:spLocks noGrp="1"/>
          </p:cNvSpPr>
          <p:nvPr>
            <p:ph type="body" sz="quarter" idx="10"/>
          </p:nvPr>
        </p:nvSpPr>
        <p:spPr>
          <a:xfrm>
            <a:off x="316554" y="1575871"/>
            <a:ext cx="7027969" cy="1158266"/>
          </a:xfrm>
        </p:spPr>
        <p:txBody>
          <a:bodyPr/>
          <a:lstStyle/>
          <a:p>
            <a:pPr defTabSz="914225">
              <a:buClr>
                <a:schemeClr val="bg1"/>
              </a:buClr>
            </a:pPr>
            <a:r>
              <a:rPr lang="en-US" sz="1600" dirty="0"/>
              <a:t>Run your app on world-class infrastructure. </a:t>
            </a:r>
          </a:p>
          <a:p>
            <a:pPr>
              <a:spcBef>
                <a:spcPts val="1400"/>
              </a:spcBef>
            </a:pPr>
            <a:r>
              <a:rPr lang="en-US" sz="1600" b="0" dirty="0">
                <a:solidFill>
                  <a:schemeClr val="tx1"/>
                </a:solidFill>
                <a:ea typeface="Segoe UI Semilight" charset="0"/>
              </a:rPr>
              <a:t>Azure Cosmos DB is the only service with financially-backed SLAs for millisecond latency at the 99th percentile, 99.999% HA and guaranteed throughput and consistency</a:t>
            </a:r>
          </a:p>
        </p:txBody>
      </p:sp>
      <p:grpSp>
        <p:nvGrpSpPr>
          <p:cNvPr id="4" name="Group 3"/>
          <p:cNvGrpSpPr/>
          <p:nvPr/>
        </p:nvGrpSpPr>
        <p:grpSpPr>
          <a:xfrm>
            <a:off x="1189734" y="3552935"/>
            <a:ext cx="4436140" cy="2595736"/>
            <a:chOff x="1189038" y="3552953"/>
            <a:chExt cx="4436769" cy="2596104"/>
          </a:xfrm>
        </p:grpSpPr>
        <p:sp>
          <p:nvSpPr>
            <p:cNvPr id="83" name="TextBox 82"/>
            <p:cNvSpPr txBox="1"/>
            <p:nvPr/>
          </p:nvSpPr>
          <p:spPr>
            <a:xfrm>
              <a:off x="4397134" y="3552953"/>
              <a:ext cx="672888" cy="343492"/>
            </a:xfrm>
            <a:prstGeom prst="rect">
              <a:avLst/>
            </a:prstGeom>
            <a:noFill/>
          </p:spPr>
          <p:txBody>
            <a:bodyPr wrap="squar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HA</a:t>
              </a:r>
            </a:p>
          </p:txBody>
        </p:sp>
        <p:sp>
          <p:nvSpPr>
            <p:cNvPr id="90" name="TextBox 89"/>
            <p:cNvSpPr txBox="1"/>
            <p:nvPr/>
          </p:nvSpPr>
          <p:spPr>
            <a:xfrm>
              <a:off x="1517071" y="3552953"/>
              <a:ext cx="983338" cy="343492"/>
            </a:xfrm>
            <a:prstGeom prst="rect">
              <a:avLst/>
            </a:prstGeom>
            <a:noFill/>
          </p:spPr>
          <p:txBody>
            <a:bodyPr wrap="squar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Latency</a:t>
              </a:r>
            </a:p>
          </p:txBody>
        </p:sp>
        <p:grpSp>
          <p:nvGrpSpPr>
            <p:cNvPr id="33" name="Group 32">
              <a:extLst>
                <a:ext uri="{FF2B5EF4-FFF2-40B4-BE49-F238E27FC236}">
                  <a16:creationId xmlns:a16="http://schemas.microsoft.com/office/drawing/2014/main" id="{4DF029D3-9086-4835-B2F3-C6B0DF40B286}"/>
                </a:ext>
              </a:extLst>
            </p:cNvPr>
            <p:cNvGrpSpPr/>
            <p:nvPr/>
          </p:nvGrpSpPr>
          <p:grpSpPr>
            <a:xfrm>
              <a:off x="1189038" y="4000957"/>
              <a:ext cx="1693569" cy="2142934"/>
              <a:chOff x="9079741" y="2473250"/>
              <a:chExt cx="838336" cy="1060779"/>
            </a:xfrm>
            <a:solidFill>
              <a:srgbClr val="F3F3F3"/>
            </a:solidFill>
          </p:grpSpPr>
          <p:grpSp>
            <p:nvGrpSpPr>
              <p:cNvPr id="34" name="Group 33">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37"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8"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35"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6" name="Oval 35">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E2C933D3-7899-47CD-8CC1-A1070C6491DE}"/>
                </a:ext>
              </a:extLst>
            </p:cNvPr>
            <p:cNvGrpSpPr/>
            <p:nvPr/>
          </p:nvGrpSpPr>
          <p:grpSpPr>
            <a:xfrm>
              <a:off x="1595311" y="4583038"/>
              <a:ext cx="892267" cy="502593"/>
              <a:chOff x="4750839" y="7810511"/>
              <a:chExt cx="936953" cy="527763"/>
            </a:xfrm>
            <a:solidFill>
              <a:schemeClr val="bg1"/>
            </a:solidFill>
          </p:grpSpPr>
          <p:sp>
            <p:nvSpPr>
              <p:cNvPr id="89" name="TextBox 88"/>
              <p:cNvSpPr txBox="1"/>
              <p:nvPr/>
            </p:nvSpPr>
            <p:spPr>
              <a:xfrm>
                <a:off x="4768936" y="7810511"/>
                <a:ext cx="861626" cy="358792"/>
              </a:xfrm>
              <a:prstGeom prst="rect">
                <a:avLst/>
              </a:prstGeom>
              <a:noFill/>
            </p:spPr>
            <p:txBody>
              <a:bodyPr wrap="none" rtlCol="0">
                <a:spAutoFit/>
              </a:bodyPr>
              <a:lstStyle/>
              <a:p>
                <a:pPr algn="ctr" defTabSz="914225">
                  <a:lnSpc>
                    <a:spcPct val="90000"/>
                  </a:lnSpc>
                </a:pPr>
                <a:r>
                  <a:rPr lang="en-US" spc="-10" dirty="0">
                    <a:solidFill>
                      <a:srgbClr val="0078D7"/>
                    </a:solidFill>
                    <a:latin typeface="Arial" panose="020B0604020202020204" pitchFamily="34" charset="0"/>
                    <a:ea typeface="Segoe UI Black" panose="020B0A02040204020203" pitchFamily="34" charset="0"/>
                    <a:cs typeface="Arial" panose="020B0604020202020204" pitchFamily="34" charset="0"/>
                  </a:rPr>
                  <a:t>&lt;10</a:t>
                </a:r>
                <a:r>
                  <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 </a:t>
                </a:r>
                <a:r>
                  <a:rPr lang="en-US" sz="1200" dirty="0" err="1">
                    <a:solidFill>
                      <a:srgbClr val="0078D7"/>
                    </a:solidFill>
                    <a:latin typeface="Arial" panose="020B0604020202020204" pitchFamily="34" charset="0"/>
                    <a:ea typeface="Segoe UI Black" panose="020B0A02040204020203" pitchFamily="34" charset="0"/>
                    <a:cs typeface="Segoe UI Black" panose="020B0A02040204020203" pitchFamily="34" charset="0"/>
                  </a:rPr>
                  <a:t>ms</a:t>
                </a:r>
                <a:endPar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endParaRPr>
              </a:p>
            </p:txBody>
          </p:sp>
          <p:sp>
            <p:nvSpPr>
              <p:cNvPr id="107" name="TextBox 106"/>
              <p:cNvSpPr txBox="1"/>
              <p:nvPr/>
            </p:nvSpPr>
            <p:spPr>
              <a:xfrm>
                <a:off x="4750839" y="8122679"/>
                <a:ext cx="936953" cy="215595"/>
              </a:xfrm>
              <a:prstGeom prst="rect">
                <a:avLst/>
              </a:prstGeom>
              <a:noFill/>
            </p:spPr>
            <p:txBody>
              <a:bodyPr wrap="square" rtlCol="0">
                <a:spAutoFit/>
              </a:bodyPr>
              <a:lstStyle/>
              <a:p>
                <a:pPr algn="ctr" defTabSz="914225">
                  <a:lnSpc>
                    <a:spcPct val="80000"/>
                  </a:lnSpc>
                </a:pPr>
                <a:r>
                  <a:rPr lang="en-US" sz="900" dirty="0">
                    <a:solidFill>
                      <a:srgbClr val="0078D7"/>
                    </a:solidFill>
                    <a:latin typeface="Arial" panose="020B0604020202020204" pitchFamily="34" charset="0"/>
                    <a:ea typeface="Segoe UI Black" panose="020B0A02040204020203" pitchFamily="34" charset="0"/>
                    <a:cs typeface="Arial" panose="020B0604020202020204" pitchFamily="34" charset="0"/>
                  </a:rPr>
                  <a:t>99</a:t>
                </a:r>
                <a:r>
                  <a:rPr lang="en-US" sz="900" baseline="30000" dirty="0">
                    <a:solidFill>
                      <a:srgbClr val="0078D7"/>
                    </a:solidFill>
                    <a:latin typeface="Arial" panose="020B0604020202020204" pitchFamily="34" charset="0"/>
                    <a:ea typeface="Segoe UI Black" panose="020B0A02040204020203" pitchFamily="34" charset="0"/>
                    <a:cs typeface="Arial" panose="020B0604020202020204" pitchFamily="34" charset="0"/>
                  </a:rPr>
                  <a:t>th</a:t>
                </a:r>
                <a:r>
                  <a:rPr lang="en-US" sz="900" dirty="0">
                    <a:solidFill>
                      <a:srgbClr val="0078D7"/>
                    </a:solidFill>
                    <a:latin typeface="Arial" panose="020B0604020202020204" pitchFamily="34" charset="0"/>
                    <a:ea typeface="Segoe UI Black" panose="020B0A02040204020203" pitchFamily="34" charset="0"/>
                    <a:cs typeface="Arial" panose="020B0604020202020204" pitchFamily="34" charset="0"/>
                  </a:rPr>
                  <a:t> </a:t>
                </a:r>
                <a:r>
                  <a:rPr lang="en-US" sz="800" spc="-10" dirty="0">
                    <a:solidFill>
                      <a:srgbClr val="0078D7"/>
                    </a:solidFill>
                    <a:latin typeface="Arial" panose="020B0604020202020204" pitchFamily="34" charset="0"/>
                    <a:cs typeface="Arial" panose="020B0604020202020204" pitchFamily="34" charset="0"/>
                  </a:rPr>
                  <a:t>percentile</a:t>
                </a:r>
                <a:endParaRPr lang="en-US" sz="950" spc="-10" dirty="0">
                  <a:solidFill>
                    <a:srgbClr val="0078D7"/>
                  </a:solidFill>
                  <a:latin typeface="Arial" panose="020B0604020202020204" pitchFamily="34" charset="0"/>
                  <a:cs typeface="Arial" panose="020B0604020202020204" pitchFamily="34" charset="0"/>
                </a:endParaRPr>
              </a:p>
            </p:txBody>
          </p:sp>
        </p:grpSp>
        <p:grpSp>
          <p:nvGrpSpPr>
            <p:cNvPr id="39" name="Group 38">
              <a:extLst>
                <a:ext uri="{FF2B5EF4-FFF2-40B4-BE49-F238E27FC236}">
                  <a16:creationId xmlns:a16="http://schemas.microsoft.com/office/drawing/2014/main" id="{4DF029D3-9086-4835-B2F3-C6B0DF40B286}"/>
                </a:ext>
              </a:extLst>
            </p:cNvPr>
            <p:cNvGrpSpPr/>
            <p:nvPr/>
          </p:nvGrpSpPr>
          <p:grpSpPr>
            <a:xfrm>
              <a:off x="3932238" y="4006123"/>
              <a:ext cx="1693569" cy="2142934"/>
              <a:chOff x="9079741" y="2473250"/>
              <a:chExt cx="838336" cy="1060779"/>
            </a:xfrm>
            <a:solidFill>
              <a:srgbClr val="F3F3F3"/>
            </a:solidFill>
          </p:grpSpPr>
          <p:grpSp>
            <p:nvGrpSpPr>
              <p:cNvPr id="40" name="Group 39">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43"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44"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1"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42" name="Oval 41">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5" name="TextBox 44"/>
            <p:cNvSpPr txBox="1"/>
            <p:nvPr/>
          </p:nvSpPr>
          <p:spPr>
            <a:xfrm>
              <a:off x="4366551" y="4611654"/>
              <a:ext cx="904543" cy="400167"/>
            </a:xfrm>
            <a:prstGeom prst="rect">
              <a:avLst/>
            </a:prstGeom>
            <a:noFill/>
          </p:spPr>
          <p:txBody>
            <a:bodyPr wrap="none" rtlCol="0">
              <a:spAutoFit/>
            </a:bodyPr>
            <a:lstStyle/>
            <a:p>
              <a:pPr algn="ctr" defTabSz="914225"/>
              <a:r>
                <a:rPr lang="en-US" sz="2000" dirty="0">
                  <a:solidFill>
                    <a:srgbClr val="0078D7"/>
                  </a:solidFill>
                  <a:latin typeface="Arial" panose="020B0604020202020204" pitchFamily="34" charset="0"/>
                  <a:ea typeface="Segoe UI Black" panose="020B0A02040204020203" pitchFamily="34" charset="0"/>
                  <a:cs typeface="Arial" panose="020B0604020202020204" pitchFamily="34" charset="0"/>
                </a:rPr>
                <a:t>99</a:t>
              </a:r>
              <a:r>
                <a:rPr lang="en-US" sz="12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.999%</a:t>
              </a:r>
            </a:p>
          </p:txBody>
        </p:sp>
      </p:grpSp>
      <p:grpSp>
        <p:nvGrpSpPr>
          <p:cNvPr id="5" name="Group 4"/>
          <p:cNvGrpSpPr/>
          <p:nvPr/>
        </p:nvGrpSpPr>
        <p:grpSpPr>
          <a:xfrm>
            <a:off x="6610789" y="3552936"/>
            <a:ext cx="4441305" cy="2590571"/>
            <a:chOff x="6610862" y="3552953"/>
            <a:chExt cx="4441935" cy="2590938"/>
          </a:xfrm>
        </p:grpSpPr>
        <p:sp>
          <p:nvSpPr>
            <p:cNvPr id="62" name="TextBox 61"/>
            <p:cNvSpPr txBox="1"/>
            <p:nvPr/>
          </p:nvSpPr>
          <p:spPr>
            <a:xfrm>
              <a:off x="6791312" y="3552953"/>
              <a:ext cx="1334209" cy="338602"/>
            </a:xfrm>
            <a:prstGeom prst="rect">
              <a:avLst/>
            </a:prstGeom>
            <a:noFill/>
          </p:spPr>
          <p:txBody>
            <a:bodyPr wrap="non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Throughput</a:t>
              </a:r>
            </a:p>
          </p:txBody>
        </p:sp>
        <p:sp>
          <p:nvSpPr>
            <p:cNvPr id="66" name="TextBox 65"/>
            <p:cNvSpPr txBox="1"/>
            <p:nvPr/>
          </p:nvSpPr>
          <p:spPr>
            <a:xfrm>
              <a:off x="9481680" y="3552953"/>
              <a:ext cx="1403147" cy="338602"/>
            </a:xfrm>
            <a:prstGeom prst="rect">
              <a:avLst/>
            </a:prstGeom>
            <a:noFill/>
          </p:spPr>
          <p:txBody>
            <a:bodyPr wrap="none" rtlCol="0">
              <a:spAutoFit/>
            </a:bodyPr>
            <a:lstStyle/>
            <a:p>
              <a:pPr algn="ctr" defTabSz="914225"/>
              <a:r>
                <a:rPr lang="en-US" sz="1600" b="1" dirty="0">
                  <a:solidFill>
                    <a:srgbClr val="0078D7"/>
                  </a:solidFill>
                  <a:latin typeface="Arial" panose="020B0604020202020204" pitchFamily="34" charset="0"/>
                  <a:ea typeface="Segoe UI Semibold" charset="0"/>
                  <a:cs typeface="Arial" panose="020B0604020202020204" pitchFamily="34" charset="0"/>
                </a:rPr>
                <a:t>Consistency</a:t>
              </a:r>
            </a:p>
          </p:txBody>
        </p:sp>
        <p:grpSp>
          <p:nvGrpSpPr>
            <p:cNvPr id="47" name="Group 46">
              <a:extLst>
                <a:ext uri="{FF2B5EF4-FFF2-40B4-BE49-F238E27FC236}">
                  <a16:creationId xmlns:a16="http://schemas.microsoft.com/office/drawing/2014/main" id="{4DF029D3-9086-4835-B2F3-C6B0DF40B286}"/>
                </a:ext>
              </a:extLst>
            </p:cNvPr>
            <p:cNvGrpSpPr/>
            <p:nvPr/>
          </p:nvGrpSpPr>
          <p:grpSpPr>
            <a:xfrm>
              <a:off x="6610862" y="3995791"/>
              <a:ext cx="1693569" cy="2142934"/>
              <a:chOff x="9079741" y="2473250"/>
              <a:chExt cx="838336" cy="1060779"/>
            </a:xfrm>
            <a:solidFill>
              <a:srgbClr val="F3F3F3"/>
            </a:solidFill>
          </p:grpSpPr>
          <p:grpSp>
            <p:nvGrpSpPr>
              <p:cNvPr id="48" name="Group 47">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51"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52"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9"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50" name="Oval 49">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46" name="TextBox 45"/>
            <p:cNvSpPr txBox="1"/>
            <p:nvPr/>
          </p:nvSpPr>
          <p:spPr>
            <a:xfrm>
              <a:off x="7002110" y="4708966"/>
              <a:ext cx="936440" cy="265009"/>
            </a:xfrm>
            <a:prstGeom prst="rect">
              <a:avLst/>
            </a:prstGeom>
            <a:noFill/>
          </p:spPr>
          <p:txBody>
            <a:bodyPr wrap="square" rtlCol="0">
              <a:spAutoFit/>
            </a:bodyPr>
            <a:lstStyle/>
            <a:p>
              <a:pPr algn="ctr" defTabSz="914225"/>
              <a:r>
                <a:rPr lang="en-US" sz="11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Guaranteed</a:t>
              </a:r>
            </a:p>
          </p:txBody>
        </p:sp>
        <p:grpSp>
          <p:nvGrpSpPr>
            <p:cNvPr id="59" name="Group 58">
              <a:extLst>
                <a:ext uri="{FF2B5EF4-FFF2-40B4-BE49-F238E27FC236}">
                  <a16:creationId xmlns:a16="http://schemas.microsoft.com/office/drawing/2014/main" id="{4DF029D3-9086-4835-B2F3-C6B0DF40B286}"/>
                </a:ext>
              </a:extLst>
            </p:cNvPr>
            <p:cNvGrpSpPr/>
            <p:nvPr/>
          </p:nvGrpSpPr>
          <p:grpSpPr>
            <a:xfrm>
              <a:off x="9359228" y="4000957"/>
              <a:ext cx="1693569" cy="2142934"/>
              <a:chOff x="9079741" y="2473250"/>
              <a:chExt cx="838336" cy="1060779"/>
            </a:xfrm>
            <a:solidFill>
              <a:srgbClr val="F3F3F3"/>
            </a:solidFill>
          </p:grpSpPr>
          <p:grpSp>
            <p:nvGrpSpPr>
              <p:cNvPr id="60" name="Group 59">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65"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8"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61"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64" name="Oval 63">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69" name="TextBox 68"/>
            <p:cNvSpPr txBox="1"/>
            <p:nvPr/>
          </p:nvSpPr>
          <p:spPr>
            <a:xfrm>
              <a:off x="9750476" y="4714132"/>
              <a:ext cx="936440" cy="265009"/>
            </a:xfrm>
            <a:prstGeom prst="rect">
              <a:avLst/>
            </a:prstGeom>
            <a:noFill/>
          </p:spPr>
          <p:txBody>
            <a:bodyPr wrap="square" rtlCol="0">
              <a:spAutoFit/>
            </a:bodyPr>
            <a:lstStyle/>
            <a:p>
              <a:pPr algn="ctr" defTabSz="914225"/>
              <a:r>
                <a:rPr lang="en-US" sz="1100" dirty="0">
                  <a:solidFill>
                    <a:srgbClr val="0078D7"/>
                  </a:solidFill>
                  <a:latin typeface="Arial" panose="020B0604020202020204" pitchFamily="34" charset="0"/>
                  <a:ea typeface="Segoe UI Black" panose="020B0A02040204020203" pitchFamily="34" charset="0"/>
                  <a:cs typeface="Segoe UI Black" panose="020B0A02040204020203" pitchFamily="34" charset="0"/>
                </a:rPr>
                <a:t>Guaranteed</a:t>
              </a:r>
            </a:p>
          </p:txBody>
        </p:sp>
      </p:grpSp>
    </p:spTree>
    <p:extLst>
      <p:ext uri="{BB962C8B-B14F-4D97-AF65-F5344CB8AC3E}">
        <p14:creationId xmlns:p14="http://schemas.microsoft.com/office/powerpoint/2010/main" val="318183061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0068" y="289957"/>
            <a:ext cx="11665258" cy="899537"/>
          </a:xfrm>
        </p:spPr>
        <p:txBody>
          <a:bodyPr>
            <a:normAutofit fontScale="90000"/>
          </a:bodyPr>
          <a:lstStyle/>
          <a:p>
            <a:pPr algn="l"/>
            <a:r>
              <a:rPr lang="en-US" dirty="0">
                <a:latin typeface="Arial" panose="020B0604020202020204" pitchFamily="34" charset="0"/>
                <a:cs typeface="Arial" panose="020B0604020202020204" pitchFamily="34" charset="0"/>
              </a:rPr>
              <a:t>Trust your Data to Industry-Leading Security &amp; Compliance</a:t>
            </a:r>
          </a:p>
        </p:txBody>
      </p:sp>
      <p:sp>
        <p:nvSpPr>
          <p:cNvPr id="3" name="Text Placeholder 2"/>
          <p:cNvSpPr>
            <a:spLocks noGrp="1"/>
          </p:cNvSpPr>
          <p:nvPr>
            <p:ph type="body" sz="quarter" idx="10"/>
          </p:nvPr>
        </p:nvSpPr>
        <p:spPr>
          <a:xfrm>
            <a:off x="316360" y="1811990"/>
            <a:ext cx="5852938" cy="829971"/>
          </a:xfrm>
        </p:spPr>
        <p:txBody>
          <a:bodyPr/>
          <a:lstStyle/>
          <a:p>
            <a:pPr lvl="0"/>
            <a:r>
              <a:rPr lang="en-US" sz="1600" dirty="0"/>
              <a:t>Azure is the world’s most trusted cloud, with more certifications than any other cloud provider.</a:t>
            </a:r>
          </a:p>
          <a:p>
            <a:pPr defTabSz="914225">
              <a:spcBef>
                <a:spcPts val="1000"/>
              </a:spcBef>
              <a:buClr>
                <a:schemeClr val="bg1"/>
              </a:buClr>
              <a:buSzTx/>
            </a:pPr>
            <a:endParaRPr lang="en-US" sz="1200" spc="50" dirty="0">
              <a:ea typeface="Segoe UI Semilight" charset="0"/>
            </a:endParaRPr>
          </a:p>
        </p:txBody>
      </p:sp>
      <p:grpSp>
        <p:nvGrpSpPr>
          <p:cNvPr id="13" name="Group 12">
            <a:extLst>
              <a:ext uri="{FF2B5EF4-FFF2-40B4-BE49-F238E27FC236}">
                <a16:creationId xmlns:a16="http://schemas.microsoft.com/office/drawing/2014/main" id="{684EDD64-DCBF-4657-8F05-4AD9B8753EF9}"/>
              </a:ext>
            </a:extLst>
          </p:cNvPr>
          <p:cNvGrpSpPr/>
          <p:nvPr/>
        </p:nvGrpSpPr>
        <p:grpSpPr>
          <a:xfrm>
            <a:off x="7853334" y="2976940"/>
            <a:ext cx="2324680" cy="2462520"/>
            <a:chOff x="8436858" y="2535046"/>
            <a:chExt cx="1539405" cy="1630683"/>
          </a:xfrm>
          <a:noFill/>
        </p:grpSpPr>
        <p:sp>
          <p:nvSpPr>
            <p:cNvPr id="14" name="Freeform 764">
              <a:extLst>
                <a:ext uri="{FF2B5EF4-FFF2-40B4-BE49-F238E27FC236}">
                  <a16:creationId xmlns:a16="http://schemas.microsoft.com/office/drawing/2014/main" id="{3CE76370-EDC0-4DD4-8920-C40300765F56}"/>
                </a:ext>
              </a:extLst>
            </p:cNvPr>
            <p:cNvSpPr>
              <a:spLocks/>
            </p:cNvSpPr>
            <p:nvPr/>
          </p:nvSpPr>
          <p:spPr bwMode="auto">
            <a:xfrm>
              <a:off x="8436858" y="2535046"/>
              <a:ext cx="1539405" cy="1630683"/>
            </a:xfrm>
            <a:custGeom>
              <a:avLst/>
              <a:gdLst>
                <a:gd name="T0" fmla="*/ 440 w 455"/>
                <a:gd name="T1" fmla="*/ 67 h 493"/>
                <a:gd name="T2" fmla="*/ 228 w 455"/>
                <a:gd name="T3" fmla="*/ 0 h 493"/>
                <a:gd name="T4" fmla="*/ 16 w 455"/>
                <a:gd name="T5" fmla="*/ 67 h 493"/>
                <a:gd name="T6" fmla="*/ 228 w 455"/>
                <a:gd name="T7" fmla="*/ 493 h 493"/>
                <a:gd name="T8" fmla="*/ 440 w 455"/>
                <a:gd name="T9" fmla="*/ 67 h 493"/>
              </a:gdLst>
              <a:ahLst/>
              <a:cxnLst>
                <a:cxn ang="0">
                  <a:pos x="T0" y="T1"/>
                </a:cxn>
                <a:cxn ang="0">
                  <a:pos x="T2" y="T3"/>
                </a:cxn>
                <a:cxn ang="0">
                  <a:pos x="T4" y="T5"/>
                </a:cxn>
                <a:cxn ang="0">
                  <a:pos x="T6" y="T7"/>
                </a:cxn>
                <a:cxn ang="0">
                  <a:pos x="T8" y="T9"/>
                </a:cxn>
              </a:cxnLst>
              <a:rect l="0" t="0" r="r" b="b"/>
              <a:pathLst>
                <a:path w="455" h="493">
                  <a:moveTo>
                    <a:pt x="440" y="67"/>
                  </a:moveTo>
                  <a:cubicBezTo>
                    <a:pt x="324" y="67"/>
                    <a:pt x="228" y="0"/>
                    <a:pt x="228" y="0"/>
                  </a:cubicBezTo>
                  <a:cubicBezTo>
                    <a:pt x="228" y="0"/>
                    <a:pt x="131" y="67"/>
                    <a:pt x="16" y="67"/>
                  </a:cubicBezTo>
                  <a:cubicBezTo>
                    <a:pt x="16" y="67"/>
                    <a:pt x="0" y="414"/>
                    <a:pt x="228" y="493"/>
                  </a:cubicBezTo>
                  <a:cubicBezTo>
                    <a:pt x="455" y="414"/>
                    <a:pt x="440" y="67"/>
                    <a:pt x="440" y="67"/>
                  </a:cubicBezTo>
                </a:path>
              </a:pathLst>
            </a:custGeom>
            <a:noFill/>
            <a:ln w="12700">
              <a:solidFill>
                <a:srgbClr val="0177D7"/>
              </a:solidFill>
              <a:miter lim="800000"/>
            </a:ln>
          </p:spPr>
          <p:txBody>
            <a:bodyPr vert="horz" wrap="square" lIns="89630" tIns="44814" rIns="89630" bIns="44814" numCol="1" anchor="t" anchorCtr="0" compatLnSpc="1">
              <a:prstTxWarp prst="textNoShape">
                <a:avLst/>
              </a:prstTxWarp>
            </a:bodyPr>
            <a:lstStyle/>
            <a:p>
              <a:pPr defTabSz="914225"/>
              <a:endParaRPr lang="en-US" sz="1765" dirty="0">
                <a:solidFill>
                  <a:srgbClr val="505050"/>
                </a:solidFill>
                <a:latin typeface="Arial" panose="020B0604020202020204" pitchFamily="34" charset="0"/>
              </a:endParaRPr>
            </a:p>
          </p:txBody>
        </p:sp>
        <p:sp>
          <p:nvSpPr>
            <p:cNvPr id="15" name="Freeform 785">
              <a:extLst>
                <a:ext uri="{FF2B5EF4-FFF2-40B4-BE49-F238E27FC236}">
                  <a16:creationId xmlns:a16="http://schemas.microsoft.com/office/drawing/2014/main" id="{01FA826D-5913-4B7F-97CB-0AEF159A722A}"/>
                </a:ext>
              </a:extLst>
            </p:cNvPr>
            <p:cNvSpPr>
              <a:spLocks/>
            </p:cNvSpPr>
            <p:nvPr/>
          </p:nvSpPr>
          <p:spPr bwMode="auto">
            <a:xfrm>
              <a:off x="8961782" y="2893235"/>
              <a:ext cx="489553" cy="794032"/>
            </a:xfrm>
            <a:custGeom>
              <a:avLst/>
              <a:gdLst>
                <a:gd name="connsiteX0" fmla="*/ 850106 w 1704975"/>
                <a:gd name="connsiteY0" fmla="*/ 1681163 h 2765425"/>
                <a:gd name="connsiteX1" fmla="*/ 677862 w 1704975"/>
                <a:gd name="connsiteY1" fmla="*/ 1857642 h 2765425"/>
                <a:gd name="connsiteX2" fmla="*/ 791051 w 1704975"/>
                <a:gd name="connsiteY2" fmla="*/ 2019415 h 2765425"/>
                <a:gd name="connsiteX3" fmla="*/ 791051 w 1704975"/>
                <a:gd name="connsiteY3" fmla="*/ 2293938 h 2765425"/>
                <a:gd name="connsiteX4" fmla="*/ 909161 w 1704975"/>
                <a:gd name="connsiteY4" fmla="*/ 2293938 h 2765425"/>
                <a:gd name="connsiteX5" fmla="*/ 909161 w 1704975"/>
                <a:gd name="connsiteY5" fmla="*/ 2019415 h 2765425"/>
                <a:gd name="connsiteX6" fmla="*/ 1022350 w 1704975"/>
                <a:gd name="connsiteY6" fmla="*/ 1857642 h 2765425"/>
                <a:gd name="connsiteX7" fmla="*/ 850106 w 1704975"/>
                <a:gd name="connsiteY7" fmla="*/ 1681163 h 2765425"/>
                <a:gd name="connsiteX8" fmla="*/ 850826 w 1704975"/>
                <a:gd name="connsiteY8" fmla="*/ 230842 h 2765425"/>
                <a:gd name="connsiteX9" fmla="*/ 561044 w 1704975"/>
                <a:gd name="connsiteY9" fmla="*/ 525534 h 2765425"/>
                <a:gd name="connsiteX10" fmla="*/ 561044 w 1704975"/>
                <a:gd name="connsiteY10" fmla="*/ 1118601 h 2765425"/>
                <a:gd name="connsiteX11" fmla="*/ 561044 w 1704975"/>
                <a:gd name="connsiteY11" fmla="*/ 1165225 h 2765425"/>
                <a:gd name="connsiteX12" fmla="*/ 1145520 w 1704975"/>
                <a:gd name="connsiteY12" fmla="*/ 1165225 h 2765425"/>
                <a:gd name="connsiteX13" fmla="*/ 1145520 w 1704975"/>
                <a:gd name="connsiteY13" fmla="*/ 1084017 h 2765425"/>
                <a:gd name="connsiteX14" fmla="*/ 1145520 w 1704975"/>
                <a:gd name="connsiteY14" fmla="*/ 525534 h 2765425"/>
                <a:gd name="connsiteX15" fmla="*/ 850826 w 1704975"/>
                <a:gd name="connsiteY15" fmla="*/ 230842 h 2765425"/>
                <a:gd name="connsiteX16" fmla="*/ 850826 w 1704975"/>
                <a:gd name="connsiteY16" fmla="*/ 0 h 2765425"/>
                <a:gd name="connsiteX17" fmla="*/ 1376363 w 1704975"/>
                <a:gd name="connsiteY17" fmla="*/ 525534 h 2765425"/>
                <a:gd name="connsiteX18" fmla="*/ 1376363 w 1704975"/>
                <a:gd name="connsiteY18" fmla="*/ 1165225 h 2765425"/>
                <a:gd name="connsiteX19" fmla="*/ 1704975 w 1704975"/>
                <a:gd name="connsiteY19" fmla="*/ 1165225 h 2765425"/>
                <a:gd name="connsiteX20" fmla="*/ 1704975 w 1704975"/>
                <a:gd name="connsiteY20" fmla="*/ 2765425 h 2765425"/>
                <a:gd name="connsiteX21" fmla="*/ 0 w 1704975"/>
                <a:gd name="connsiteY21" fmla="*/ 2765425 h 2765425"/>
                <a:gd name="connsiteX22" fmla="*/ 0 w 1704975"/>
                <a:gd name="connsiteY22" fmla="*/ 1165225 h 2765425"/>
                <a:gd name="connsiteX23" fmla="*/ 330200 w 1704975"/>
                <a:gd name="connsiteY23" fmla="*/ 1165225 h 2765425"/>
                <a:gd name="connsiteX24" fmla="*/ 330200 w 1704975"/>
                <a:gd name="connsiteY24" fmla="*/ 1084017 h 2765425"/>
                <a:gd name="connsiteX25" fmla="*/ 330200 w 1704975"/>
                <a:gd name="connsiteY25" fmla="*/ 525534 h 2765425"/>
                <a:gd name="connsiteX26" fmla="*/ 850826 w 1704975"/>
                <a:gd name="connsiteY26" fmla="*/ 0 h 276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4975" h="2765425">
                  <a:moveTo>
                    <a:pt x="850106" y="1681163"/>
                  </a:moveTo>
                  <a:cubicBezTo>
                    <a:pt x="756602" y="1681163"/>
                    <a:pt x="677862" y="1759598"/>
                    <a:pt x="677862" y="1857642"/>
                  </a:cubicBezTo>
                  <a:cubicBezTo>
                    <a:pt x="677862" y="1931175"/>
                    <a:pt x="727075" y="1994904"/>
                    <a:pt x="791051" y="2019415"/>
                  </a:cubicBezTo>
                  <a:cubicBezTo>
                    <a:pt x="791051" y="2293938"/>
                    <a:pt x="791051" y="2293938"/>
                    <a:pt x="791051" y="2293938"/>
                  </a:cubicBezTo>
                  <a:cubicBezTo>
                    <a:pt x="909161" y="2293938"/>
                    <a:pt x="909161" y="2293938"/>
                    <a:pt x="909161" y="2293938"/>
                  </a:cubicBezTo>
                  <a:cubicBezTo>
                    <a:pt x="909161" y="2019415"/>
                    <a:pt x="909161" y="2019415"/>
                    <a:pt x="909161" y="2019415"/>
                  </a:cubicBezTo>
                  <a:cubicBezTo>
                    <a:pt x="978059" y="1994904"/>
                    <a:pt x="1022350" y="1931175"/>
                    <a:pt x="1022350" y="1857642"/>
                  </a:cubicBezTo>
                  <a:cubicBezTo>
                    <a:pt x="1022350" y="1759598"/>
                    <a:pt x="948531" y="1681163"/>
                    <a:pt x="850106" y="1681163"/>
                  </a:cubicBezTo>
                  <a:close/>
                  <a:moveTo>
                    <a:pt x="850826" y="230842"/>
                  </a:moveTo>
                  <a:cubicBezTo>
                    <a:pt x="688744" y="230842"/>
                    <a:pt x="561044" y="363453"/>
                    <a:pt x="561044" y="525534"/>
                  </a:cubicBezTo>
                  <a:cubicBezTo>
                    <a:pt x="561044" y="864430"/>
                    <a:pt x="561044" y="1033877"/>
                    <a:pt x="561044" y="1118601"/>
                  </a:cubicBezTo>
                  <a:lnTo>
                    <a:pt x="561044" y="1165225"/>
                  </a:lnTo>
                  <a:lnTo>
                    <a:pt x="1145520" y="1165225"/>
                  </a:lnTo>
                  <a:lnTo>
                    <a:pt x="1145520" y="1084017"/>
                  </a:lnTo>
                  <a:cubicBezTo>
                    <a:pt x="1145520" y="525534"/>
                    <a:pt x="1145520" y="525534"/>
                    <a:pt x="1145520" y="525534"/>
                  </a:cubicBezTo>
                  <a:cubicBezTo>
                    <a:pt x="1145520" y="363453"/>
                    <a:pt x="1012908" y="230842"/>
                    <a:pt x="850826" y="230842"/>
                  </a:cubicBezTo>
                  <a:close/>
                  <a:moveTo>
                    <a:pt x="850826" y="0"/>
                  </a:moveTo>
                  <a:cubicBezTo>
                    <a:pt x="1140608" y="0"/>
                    <a:pt x="1376363" y="235754"/>
                    <a:pt x="1376363" y="525534"/>
                  </a:cubicBezTo>
                  <a:lnTo>
                    <a:pt x="1376363" y="1165225"/>
                  </a:lnTo>
                  <a:lnTo>
                    <a:pt x="1704975" y="1165225"/>
                  </a:lnTo>
                  <a:lnTo>
                    <a:pt x="1704975" y="2765425"/>
                  </a:lnTo>
                  <a:lnTo>
                    <a:pt x="0" y="2765425"/>
                  </a:lnTo>
                  <a:lnTo>
                    <a:pt x="0" y="1165225"/>
                  </a:lnTo>
                  <a:lnTo>
                    <a:pt x="330200" y="1165225"/>
                  </a:lnTo>
                  <a:lnTo>
                    <a:pt x="330200" y="1084017"/>
                  </a:lnTo>
                  <a:cubicBezTo>
                    <a:pt x="330200" y="525534"/>
                    <a:pt x="330200" y="525534"/>
                    <a:pt x="330200" y="525534"/>
                  </a:cubicBezTo>
                  <a:cubicBezTo>
                    <a:pt x="330200" y="235754"/>
                    <a:pt x="561044" y="0"/>
                    <a:pt x="850826" y="0"/>
                  </a:cubicBezTo>
                  <a:close/>
                </a:path>
              </a:pathLst>
            </a:custGeom>
            <a:grpFill/>
            <a:ln w="12700">
              <a:solidFill>
                <a:schemeClr val="tx2"/>
              </a:solidFill>
              <a:miter lim="800000"/>
              <a:headEnd/>
              <a:tailEnd/>
            </a:ln>
          </p:spPr>
          <p:txBody>
            <a:bodyPr vert="horz" wrap="square" lIns="91427" tIns="45713" rIns="91427" bIns="45713" numCol="1" anchor="t" anchorCtr="0" compatLnSpc="1">
              <a:prstTxWarp prst="textNoShape">
                <a:avLst/>
              </a:prstTxWarp>
              <a:noAutofit/>
            </a:bodyPr>
            <a:lstStyle/>
            <a:p>
              <a:pPr defTabSz="914225">
                <a:defRPr/>
              </a:pPr>
              <a:endParaRPr lang="en-US" kern="0" dirty="0">
                <a:solidFill>
                  <a:srgbClr val="505050"/>
                </a:solidFill>
                <a:latin typeface="Arial" panose="020B0604020202020204" pitchFamily="34" charset="0"/>
              </a:endParaRPr>
            </a:p>
          </p:txBody>
        </p:sp>
      </p:grpSp>
      <p:sp>
        <p:nvSpPr>
          <p:cNvPr id="2" name="Rectangle 1"/>
          <p:cNvSpPr/>
          <p:nvPr/>
        </p:nvSpPr>
        <p:spPr>
          <a:xfrm>
            <a:off x="359570" y="2515251"/>
            <a:ext cx="6095136" cy="1481478"/>
          </a:xfrm>
          <a:prstGeom prst="rect">
            <a:avLst/>
          </a:prstGeom>
        </p:spPr>
        <p:txBody>
          <a:bodyPr>
            <a:spAutoFit/>
          </a:bodyPr>
          <a:lstStyle/>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Enterprise grade security </a:t>
            </a:r>
          </a:p>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Encryption at Rest and Transit</a:t>
            </a:r>
          </a:p>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Encryption is enabled automatically by default </a:t>
            </a:r>
          </a:p>
          <a:p>
            <a:pPr marL="285695" indent="-285695" defTabSz="914225">
              <a:spcBef>
                <a:spcPts val="1000"/>
              </a:spcBef>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Comprehensive Azure compliance certification</a:t>
            </a:r>
          </a:p>
        </p:txBody>
      </p:sp>
      <p:grpSp>
        <p:nvGrpSpPr>
          <p:cNvPr id="4" name="Group 3"/>
          <p:cNvGrpSpPr/>
          <p:nvPr/>
        </p:nvGrpSpPr>
        <p:grpSpPr>
          <a:xfrm>
            <a:off x="6920386" y="1990693"/>
            <a:ext cx="4444492" cy="4386006"/>
            <a:chOff x="7128847" y="1677971"/>
            <a:chExt cx="4445122" cy="4386629"/>
          </a:xfrm>
        </p:grpSpPr>
        <p:grpSp>
          <p:nvGrpSpPr>
            <p:cNvPr id="9" name="Group 8"/>
            <p:cNvGrpSpPr/>
            <p:nvPr/>
          </p:nvGrpSpPr>
          <p:grpSpPr>
            <a:xfrm>
              <a:off x="10355568" y="1678135"/>
              <a:ext cx="656510" cy="656510"/>
              <a:chOff x="1453808" y="2147980"/>
              <a:chExt cx="177800" cy="177800"/>
            </a:xfrm>
          </p:grpSpPr>
          <p:sp>
            <p:nvSpPr>
              <p:cNvPr id="10" name="Oval 9"/>
              <p:cNvSpPr/>
              <p:nvPr/>
            </p:nvSpPr>
            <p:spPr bwMode="auto">
              <a:xfrm>
                <a:off x="1453808" y="2147980"/>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1" name="Freeform 10"/>
              <p:cNvSpPr/>
              <p:nvPr/>
            </p:nvSpPr>
            <p:spPr bwMode="auto">
              <a:xfrm>
                <a:off x="1490321" y="2203543"/>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12" name="Group 11"/>
            <p:cNvGrpSpPr/>
            <p:nvPr/>
          </p:nvGrpSpPr>
          <p:grpSpPr>
            <a:xfrm>
              <a:off x="7128847" y="4217678"/>
              <a:ext cx="442757" cy="442757"/>
              <a:chOff x="1517650" y="1863725"/>
              <a:chExt cx="177800" cy="177800"/>
            </a:xfrm>
          </p:grpSpPr>
          <p:sp>
            <p:nvSpPr>
              <p:cNvPr id="16" name="Oval 15"/>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17" name="Freeform 16"/>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18" name="Group 17"/>
            <p:cNvGrpSpPr/>
            <p:nvPr/>
          </p:nvGrpSpPr>
          <p:grpSpPr>
            <a:xfrm>
              <a:off x="10652015" y="4660435"/>
              <a:ext cx="921954" cy="921954"/>
              <a:chOff x="1517650" y="1863725"/>
              <a:chExt cx="177800" cy="177800"/>
            </a:xfrm>
          </p:grpSpPr>
          <p:sp>
            <p:nvSpPr>
              <p:cNvPr id="19" name="Oval 18"/>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0" name="Freeform 19"/>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21" name="Group 20"/>
            <p:cNvGrpSpPr/>
            <p:nvPr/>
          </p:nvGrpSpPr>
          <p:grpSpPr>
            <a:xfrm>
              <a:off x="7198616" y="1677971"/>
              <a:ext cx="598236" cy="598236"/>
              <a:chOff x="1567855" y="1980501"/>
              <a:chExt cx="177800" cy="177800"/>
            </a:xfrm>
          </p:grpSpPr>
          <p:sp>
            <p:nvSpPr>
              <p:cNvPr id="22" name="Oval 21"/>
              <p:cNvSpPr/>
              <p:nvPr/>
            </p:nvSpPr>
            <p:spPr bwMode="auto">
              <a:xfrm>
                <a:off x="1567855" y="1980501"/>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3" name="Freeform 22"/>
              <p:cNvSpPr/>
              <p:nvPr/>
            </p:nvSpPr>
            <p:spPr bwMode="auto">
              <a:xfrm>
                <a:off x="1604368" y="2036064"/>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24" name="Group 23"/>
            <p:cNvGrpSpPr/>
            <p:nvPr/>
          </p:nvGrpSpPr>
          <p:grpSpPr>
            <a:xfrm>
              <a:off x="8371008" y="5778599"/>
              <a:ext cx="286001" cy="286001"/>
              <a:chOff x="1517650" y="1863725"/>
              <a:chExt cx="177800" cy="177800"/>
            </a:xfrm>
          </p:grpSpPr>
          <p:sp>
            <p:nvSpPr>
              <p:cNvPr id="25" name="Oval 24"/>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6" name="Freeform 25"/>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nvGrpSpPr>
            <p:cNvPr id="27" name="Group 26"/>
            <p:cNvGrpSpPr/>
            <p:nvPr/>
          </p:nvGrpSpPr>
          <p:grpSpPr>
            <a:xfrm>
              <a:off x="11098640" y="3011830"/>
              <a:ext cx="286001" cy="286001"/>
              <a:chOff x="1517650" y="1863725"/>
              <a:chExt cx="177800" cy="177800"/>
            </a:xfrm>
          </p:grpSpPr>
          <p:sp>
            <p:nvSpPr>
              <p:cNvPr id="28" name="Oval 27"/>
              <p:cNvSpPr/>
              <p:nvPr/>
            </p:nvSpPr>
            <p:spPr bwMode="auto">
              <a:xfrm>
                <a:off x="1517650" y="1863725"/>
                <a:ext cx="177800" cy="177800"/>
              </a:xfrm>
              <a:prstGeom prst="ellipse">
                <a:avLst/>
              </a:pr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9" name="Freeform 28"/>
              <p:cNvSpPr/>
              <p:nvPr/>
            </p:nvSpPr>
            <p:spPr bwMode="auto">
              <a:xfrm>
                <a:off x="1554163" y="1919288"/>
                <a:ext cx="104775" cy="66675"/>
              </a:xfrm>
              <a:custGeom>
                <a:avLst/>
                <a:gdLst>
                  <a:gd name="connsiteX0" fmla="*/ 0 w 104775"/>
                  <a:gd name="connsiteY0" fmla="*/ 28575 h 66675"/>
                  <a:gd name="connsiteX1" fmla="*/ 38100 w 104775"/>
                  <a:gd name="connsiteY1" fmla="*/ 66675 h 66675"/>
                  <a:gd name="connsiteX2" fmla="*/ 104775 w 104775"/>
                  <a:gd name="connsiteY2" fmla="*/ 0 h 66675"/>
                </a:gdLst>
                <a:ahLst/>
                <a:cxnLst>
                  <a:cxn ang="0">
                    <a:pos x="connsiteX0" y="connsiteY0"/>
                  </a:cxn>
                  <a:cxn ang="0">
                    <a:pos x="connsiteX1" y="connsiteY1"/>
                  </a:cxn>
                  <a:cxn ang="0">
                    <a:pos x="connsiteX2" y="connsiteY2"/>
                  </a:cxn>
                </a:cxnLst>
                <a:rect l="l" t="t" r="r" b="b"/>
                <a:pathLst>
                  <a:path w="104775" h="66675">
                    <a:moveTo>
                      <a:pt x="0" y="28575"/>
                    </a:moveTo>
                    <a:lnTo>
                      <a:pt x="38100" y="66675"/>
                    </a:lnTo>
                    <a:lnTo>
                      <a:pt x="104775" y="0"/>
                    </a:lnTo>
                  </a:path>
                </a:pathLst>
              </a:custGeom>
              <a:noFill/>
              <a:ln w="12700">
                <a:solidFill>
                  <a:srgbClr val="0177D7">
                    <a:alpha val="50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grpSp>
    </p:spTree>
    <p:extLst>
      <p:ext uri="{BB962C8B-B14F-4D97-AF65-F5344CB8AC3E}">
        <p14:creationId xmlns:p14="http://schemas.microsoft.com/office/powerpoint/2010/main" val="973769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42495CD8-6516-4F21-B728-B0037909D550}"/>
              </a:ext>
            </a:extLst>
          </p:cNvPr>
          <p:cNvSpPr>
            <a:spLocks noGrp="1"/>
          </p:cNvSpPr>
          <p:nvPr>
            <p:ph type="title"/>
          </p:nvPr>
        </p:nvSpPr>
        <p:spPr/>
        <p:txBody>
          <a:bodyPr/>
          <a:lstStyle/>
          <a:p>
            <a:pPr lvl="0" defTabSz="914400">
              <a:defRPr/>
            </a:pPr>
            <a:r>
              <a:rPr lang="en-US" dirty="0">
                <a:solidFill>
                  <a:prstClr val="white"/>
                </a:solidFill>
                <a:latin typeface="Arial" panose="020B0604020202020204" pitchFamily="34" charset="0"/>
              </a:rPr>
              <a:t>Use Cases</a:t>
            </a:r>
            <a:endParaRPr lang="en-US" dirty="0"/>
          </a:p>
        </p:txBody>
      </p:sp>
    </p:spTree>
    <p:extLst>
      <p:ext uri="{BB962C8B-B14F-4D97-AF65-F5344CB8AC3E}">
        <p14:creationId xmlns:p14="http://schemas.microsoft.com/office/powerpoint/2010/main" val="17374309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17DD0358-C947-8046-B863-603E7BBC49AC}"/>
              </a:ext>
            </a:extLst>
          </p:cNvPr>
          <p:cNvSpPr/>
          <p:nvPr/>
        </p:nvSpPr>
        <p:spPr>
          <a:xfrm>
            <a:off x="2032900" y="593968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55" name="Rectangle 154">
            <a:extLst>
              <a:ext uri="{FF2B5EF4-FFF2-40B4-BE49-F238E27FC236}">
                <a16:creationId xmlns:a16="http://schemas.microsoft.com/office/drawing/2014/main" id="{96E4C8A3-962F-9C45-8950-B55F0129633B}"/>
              </a:ext>
            </a:extLst>
          </p:cNvPr>
          <p:cNvSpPr/>
          <p:nvPr/>
        </p:nvSpPr>
        <p:spPr>
          <a:xfrm>
            <a:off x="9375939" y="1580857"/>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56" name="Rectangle 155">
            <a:extLst>
              <a:ext uri="{FF2B5EF4-FFF2-40B4-BE49-F238E27FC236}">
                <a16:creationId xmlns:a16="http://schemas.microsoft.com/office/drawing/2014/main" id="{4FC8A686-EAAA-6046-899F-5031CC538ADF}"/>
              </a:ext>
            </a:extLst>
          </p:cNvPr>
          <p:cNvSpPr/>
          <p:nvPr/>
        </p:nvSpPr>
        <p:spPr>
          <a:xfrm>
            <a:off x="10615654" y="1580857"/>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57" name="Rectangle 156">
            <a:extLst>
              <a:ext uri="{FF2B5EF4-FFF2-40B4-BE49-F238E27FC236}">
                <a16:creationId xmlns:a16="http://schemas.microsoft.com/office/drawing/2014/main" id="{B4E576CC-076D-4542-BE9E-BEA202427BE1}"/>
              </a:ext>
            </a:extLst>
          </p:cNvPr>
          <p:cNvSpPr/>
          <p:nvPr/>
        </p:nvSpPr>
        <p:spPr>
          <a:xfrm>
            <a:off x="8136225"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58" name="Rectangle 157">
            <a:extLst>
              <a:ext uri="{FF2B5EF4-FFF2-40B4-BE49-F238E27FC236}">
                <a16:creationId xmlns:a16="http://schemas.microsoft.com/office/drawing/2014/main" id="{9720AE86-673B-FF48-A1C5-7F8D4AFAE1F8}"/>
              </a:ext>
            </a:extLst>
          </p:cNvPr>
          <p:cNvSpPr/>
          <p:nvPr/>
        </p:nvSpPr>
        <p:spPr>
          <a:xfrm>
            <a:off x="9375939"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59" name="Rectangle 158">
            <a:extLst>
              <a:ext uri="{FF2B5EF4-FFF2-40B4-BE49-F238E27FC236}">
                <a16:creationId xmlns:a16="http://schemas.microsoft.com/office/drawing/2014/main" id="{D17E243C-763A-2742-8714-A0C527F8C54D}"/>
              </a:ext>
            </a:extLst>
          </p:cNvPr>
          <p:cNvSpPr/>
          <p:nvPr/>
        </p:nvSpPr>
        <p:spPr>
          <a:xfrm>
            <a:off x="10615654"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0" name="Rectangle 159">
            <a:extLst>
              <a:ext uri="{FF2B5EF4-FFF2-40B4-BE49-F238E27FC236}">
                <a16:creationId xmlns:a16="http://schemas.microsoft.com/office/drawing/2014/main" id="{A98547A1-7126-144E-87E7-DDA7FB76CC53}"/>
              </a:ext>
            </a:extLst>
          </p:cNvPr>
          <p:cNvSpPr/>
          <p:nvPr/>
        </p:nvSpPr>
        <p:spPr>
          <a:xfrm>
            <a:off x="8136225"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1" name="Rectangle 160">
            <a:extLst>
              <a:ext uri="{FF2B5EF4-FFF2-40B4-BE49-F238E27FC236}">
                <a16:creationId xmlns:a16="http://schemas.microsoft.com/office/drawing/2014/main" id="{904EDD8B-B9BB-FA4E-8A75-11A9CA6F4E71}"/>
              </a:ext>
            </a:extLst>
          </p:cNvPr>
          <p:cNvSpPr/>
          <p:nvPr/>
        </p:nvSpPr>
        <p:spPr>
          <a:xfrm>
            <a:off x="9375939"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2" name="Rectangle 161">
            <a:extLst>
              <a:ext uri="{FF2B5EF4-FFF2-40B4-BE49-F238E27FC236}">
                <a16:creationId xmlns:a16="http://schemas.microsoft.com/office/drawing/2014/main" id="{DACF7562-5579-4940-99CC-023AE60BC622}"/>
              </a:ext>
            </a:extLst>
          </p:cNvPr>
          <p:cNvSpPr/>
          <p:nvPr/>
        </p:nvSpPr>
        <p:spPr>
          <a:xfrm>
            <a:off x="10615654"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3" name="Rectangle 162">
            <a:extLst>
              <a:ext uri="{FF2B5EF4-FFF2-40B4-BE49-F238E27FC236}">
                <a16:creationId xmlns:a16="http://schemas.microsoft.com/office/drawing/2014/main" id="{0140FA35-0FCA-C24F-9962-1581039391C4}"/>
              </a:ext>
            </a:extLst>
          </p:cNvPr>
          <p:cNvSpPr/>
          <p:nvPr/>
        </p:nvSpPr>
        <p:spPr>
          <a:xfrm>
            <a:off x="8136225"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4" name="Rectangle 163">
            <a:extLst>
              <a:ext uri="{FF2B5EF4-FFF2-40B4-BE49-F238E27FC236}">
                <a16:creationId xmlns:a16="http://schemas.microsoft.com/office/drawing/2014/main" id="{19E7A070-A627-FF42-BF9C-E5A41089DC77}"/>
              </a:ext>
            </a:extLst>
          </p:cNvPr>
          <p:cNvSpPr/>
          <p:nvPr/>
        </p:nvSpPr>
        <p:spPr>
          <a:xfrm>
            <a:off x="9375939"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5" name="Rectangle 164">
            <a:extLst>
              <a:ext uri="{FF2B5EF4-FFF2-40B4-BE49-F238E27FC236}">
                <a16:creationId xmlns:a16="http://schemas.microsoft.com/office/drawing/2014/main" id="{92CBE530-20F8-634F-8448-121397C488A0}"/>
              </a:ext>
            </a:extLst>
          </p:cNvPr>
          <p:cNvSpPr/>
          <p:nvPr/>
        </p:nvSpPr>
        <p:spPr>
          <a:xfrm>
            <a:off x="10615654"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6" name="Rectangle 165">
            <a:extLst>
              <a:ext uri="{FF2B5EF4-FFF2-40B4-BE49-F238E27FC236}">
                <a16:creationId xmlns:a16="http://schemas.microsoft.com/office/drawing/2014/main" id="{BA700E07-54C5-9C41-8407-458DAA970925}"/>
              </a:ext>
            </a:extLst>
          </p:cNvPr>
          <p:cNvSpPr/>
          <p:nvPr/>
        </p:nvSpPr>
        <p:spPr>
          <a:xfrm>
            <a:off x="8136225" y="5324721"/>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7" name="Rectangle 166">
            <a:extLst>
              <a:ext uri="{FF2B5EF4-FFF2-40B4-BE49-F238E27FC236}">
                <a16:creationId xmlns:a16="http://schemas.microsoft.com/office/drawing/2014/main" id="{8CB34816-673B-9144-B2C2-34CEEE0CECD7}"/>
              </a:ext>
            </a:extLst>
          </p:cNvPr>
          <p:cNvSpPr/>
          <p:nvPr/>
        </p:nvSpPr>
        <p:spPr>
          <a:xfrm>
            <a:off x="9375939" y="5324721"/>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nvGrpSpPr>
          <p:cNvPr id="169" name="Group 168">
            <a:extLst>
              <a:ext uri="{FF2B5EF4-FFF2-40B4-BE49-F238E27FC236}">
                <a16:creationId xmlns:a16="http://schemas.microsoft.com/office/drawing/2014/main" id="{6EEFDD18-584F-9F4B-889E-A1D732417F92}"/>
              </a:ext>
            </a:extLst>
          </p:cNvPr>
          <p:cNvGrpSpPr/>
          <p:nvPr/>
        </p:nvGrpSpPr>
        <p:grpSpPr>
          <a:xfrm>
            <a:off x="378900" y="1580857"/>
            <a:ext cx="3627040" cy="4597826"/>
            <a:chOff x="324308" y="1982337"/>
            <a:chExt cx="3627040" cy="4597826"/>
          </a:xfrm>
          <a:solidFill>
            <a:schemeClr val="bg1"/>
          </a:solidFill>
        </p:grpSpPr>
        <p:sp>
          <p:nvSpPr>
            <p:cNvPr id="170" name="Rectangle 169">
              <a:extLst>
                <a:ext uri="{FF2B5EF4-FFF2-40B4-BE49-F238E27FC236}">
                  <a16:creationId xmlns:a16="http://schemas.microsoft.com/office/drawing/2014/main" id="{5CE2DB77-3241-4D4E-B748-FFDD5BC3E2B6}"/>
                </a:ext>
              </a:extLst>
            </p:cNvPr>
            <p:cNvSpPr/>
            <p:nvPr/>
          </p:nvSpPr>
          <p:spPr>
            <a:xfrm>
              <a:off x="324308" y="1982337"/>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1" name="Rectangle 170">
              <a:extLst>
                <a:ext uri="{FF2B5EF4-FFF2-40B4-BE49-F238E27FC236}">
                  <a16:creationId xmlns:a16="http://schemas.microsoft.com/office/drawing/2014/main" id="{B3FAE11D-76BB-1547-8D79-8CAF75D927CF}"/>
                </a:ext>
              </a:extLst>
            </p:cNvPr>
            <p:cNvSpPr/>
            <p:nvPr/>
          </p:nvSpPr>
          <p:spPr>
            <a:xfrm>
              <a:off x="1564022" y="1982337"/>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2" name="Rectangle 171">
              <a:extLst>
                <a:ext uri="{FF2B5EF4-FFF2-40B4-BE49-F238E27FC236}">
                  <a16:creationId xmlns:a16="http://schemas.microsoft.com/office/drawing/2014/main" id="{9116259F-3226-7A42-A0AA-823D9CE3F530}"/>
                </a:ext>
              </a:extLst>
            </p:cNvPr>
            <p:cNvSpPr/>
            <p:nvPr/>
          </p:nvSpPr>
          <p:spPr>
            <a:xfrm>
              <a:off x="2803737" y="1982337"/>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3" name="Rectangle 172">
              <a:extLst>
                <a:ext uri="{FF2B5EF4-FFF2-40B4-BE49-F238E27FC236}">
                  <a16:creationId xmlns:a16="http://schemas.microsoft.com/office/drawing/2014/main" id="{42DE2539-E89D-9D45-9B4D-65194B44C14B}"/>
                </a:ext>
              </a:extLst>
            </p:cNvPr>
            <p:cNvSpPr/>
            <p:nvPr/>
          </p:nvSpPr>
          <p:spPr>
            <a:xfrm>
              <a:off x="324308" y="2918304"/>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4" name="Rectangle 173">
              <a:extLst>
                <a:ext uri="{FF2B5EF4-FFF2-40B4-BE49-F238E27FC236}">
                  <a16:creationId xmlns:a16="http://schemas.microsoft.com/office/drawing/2014/main" id="{536F5ACF-2A4C-C240-839C-B3DC29C098A2}"/>
                </a:ext>
              </a:extLst>
            </p:cNvPr>
            <p:cNvSpPr/>
            <p:nvPr/>
          </p:nvSpPr>
          <p:spPr>
            <a:xfrm>
              <a:off x="1564022" y="2918304"/>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5" name="Rectangle 174">
              <a:extLst>
                <a:ext uri="{FF2B5EF4-FFF2-40B4-BE49-F238E27FC236}">
                  <a16:creationId xmlns:a16="http://schemas.microsoft.com/office/drawing/2014/main" id="{B37A3595-C6B3-7B4D-BF20-DF39F61F83E5}"/>
                </a:ext>
              </a:extLst>
            </p:cNvPr>
            <p:cNvSpPr/>
            <p:nvPr/>
          </p:nvSpPr>
          <p:spPr>
            <a:xfrm>
              <a:off x="2803737" y="2918304"/>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6" name="Rectangle 175">
              <a:extLst>
                <a:ext uri="{FF2B5EF4-FFF2-40B4-BE49-F238E27FC236}">
                  <a16:creationId xmlns:a16="http://schemas.microsoft.com/office/drawing/2014/main" id="{CF0C661C-687F-A44C-86DA-A341E9F41F3A}"/>
                </a:ext>
              </a:extLst>
            </p:cNvPr>
            <p:cNvSpPr/>
            <p:nvPr/>
          </p:nvSpPr>
          <p:spPr>
            <a:xfrm>
              <a:off x="324308" y="3854269"/>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7" name="Rectangle 176">
              <a:extLst>
                <a:ext uri="{FF2B5EF4-FFF2-40B4-BE49-F238E27FC236}">
                  <a16:creationId xmlns:a16="http://schemas.microsoft.com/office/drawing/2014/main" id="{8593B441-AF4C-4741-A0C6-1399C796A40C}"/>
                </a:ext>
              </a:extLst>
            </p:cNvPr>
            <p:cNvSpPr/>
            <p:nvPr/>
          </p:nvSpPr>
          <p:spPr>
            <a:xfrm>
              <a:off x="1564022" y="3854269"/>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8" name="Rectangle 177">
              <a:extLst>
                <a:ext uri="{FF2B5EF4-FFF2-40B4-BE49-F238E27FC236}">
                  <a16:creationId xmlns:a16="http://schemas.microsoft.com/office/drawing/2014/main" id="{74B02570-FCA5-E942-A3B5-C843B9FD4A39}"/>
                </a:ext>
              </a:extLst>
            </p:cNvPr>
            <p:cNvSpPr/>
            <p:nvPr/>
          </p:nvSpPr>
          <p:spPr>
            <a:xfrm>
              <a:off x="2803737" y="3854269"/>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79" name="Rectangle 178">
              <a:extLst>
                <a:ext uri="{FF2B5EF4-FFF2-40B4-BE49-F238E27FC236}">
                  <a16:creationId xmlns:a16="http://schemas.microsoft.com/office/drawing/2014/main" id="{C3A81D80-4222-A142-ADB3-9E9491772D37}"/>
                </a:ext>
              </a:extLst>
            </p:cNvPr>
            <p:cNvSpPr/>
            <p:nvPr/>
          </p:nvSpPr>
          <p:spPr>
            <a:xfrm>
              <a:off x="324308" y="4790236"/>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0" name="Rectangle 179">
              <a:extLst>
                <a:ext uri="{FF2B5EF4-FFF2-40B4-BE49-F238E27FC236}">
                  <a16:creationId xmlns:a16="http://schemas.microsoft.com/office/drawing/2014/main" id="{F40D5A37-832D-6E43-857A-68978A6C692D}"/>
                </a:ext>
              </a:extLst>
            </p:cNvPr>
            <p:cNvSpPr/>
            <p:nvPr/>
          </p:nvSpPr>
          <p:spPr>
            <a:xfrm>
              <a:off x="1564022" y="4790236"/>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1" name="Rectangle 180">
              <a:extLst>
                <a:ext uri="{FF2B5EF4-FFF2-40B4-BE49-F238E27FC236}">
                  <a16:creationId xmlns:a16="http://schemas.microsoft.com/office/drawing/2014/main" id="{C8AE0414-2981-1C44-953F-3E5AD0BE2E53}"/>
                </a:ext>
              </a:extLst>
            </p:cNvPr>
            <p:cNvSpPr/>
            <p:nvPr/>
          </p:nvSpPr>
          <p:spPr>
            <a:xfrm>
              <a:off x="2803737" y="4790236"/>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2" name="Rectangle 181">
              <a:extLst>
                <a:ext uri="{FF2B5EF4-FFF2-40B4-BE49-F238E27FC236}">
                  <a16:creationId xmlns:a16="http://schemas.microsoft.com/office/drawing/2014/main" id="{1EBB91C2-C96F-2D49-941B-AB79611384D0}"/>
                </a:ext>
              </a:extLst>
            </p:cNvPr>
            <p:cNvSpPr/>
            <p:nvPr/>
          </p:nvSpPr>
          <p:spPr>
            <a:xfrm>
              <a:off x="324308" y="5726201"/>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3" name="Rectangle 182">
              <a:extLst>
                <a:ext uri="{FF2B5EF4-FFF2-40B4-BE49-F238E27FC236}">
                  <a16:creationId xmlns:a16="http://schemas.microsoft.com/office/drawing/2014/main" id="{148C96FD-B323-2F43-8F67-8848704C3FD1}"/>
                </a:ext>
              </a:extLst>
            </p:cNvPr>
            <p:cNvSpPr/>
            <p:nvPr/>
          </p:nvSpPr>
          <p:spPr>
            <a:xfrm>
              <a:off x="1564022" y="5726201"/>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4" name="Rectangle 183">
              <a:extLst>
                <a:ext uri="{FF2B5EF4-FFF2-40B4-BE49-F238E27FC236}">
                  <a16:creationId xmlns:a16="http://schemas.microsoft.com/office/drawing/2014/main" id="{088EDD86-5E25-5D49-B3FE-19CE1E449912}"/>
                </a:ext>
              </a:extLst>
            </p:cNvPr>
            <p:cNvSpPr/>
            <p:nvPr/>
          </p:nvSpPr>
          <p:spPr>
            <a:xfrm>
              <a:off x="2803737" y="5726201"/>
              <a:ext cx="1147611" cy="853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pic>
          <p:nvPicPr>
            <p:cNvPr id="185" name="Picture 12" descr="https://upload.wikimedia.org/wikipedia/en/thumb/0/0f/Johnson_Controls.svg/1280px-Johnson_Controls.svg.png">
              <a:extLst>
                <a:ext uri="{FF2B5EF4-FFF2-40B4-BE49-F238E27FC236}">
                  <a16:creationId xmlns:a16="http://schemas.microsoft.com/office/drawing/2014/main" id="{B9550C7A-67F8-D04B-A9B7-C386737906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5675" y="3110042"/>
              <a:ext cx="1023735" cy="470486"/>
            </a:xfrm>
            <a:prstGeom prst="rect">
              <a:avLst/>
            </a:prstGeom>
            <a:grpFill/>
          </p:spPr>
        </p:pic>
      </p:grpSp>
      <p:sp>
        <p:nvSpPr>
          <p:cNvPr id="186" name="Rectangle 185">
            <a:extLst>
              <a:ext uri="{FF2B5EF4-FFF2-40B4-BE49-F238E27FC236}">
                <a16:creationId xmlns:a16="http://schemas.microsoft.com/office/drawing/2014/main" id="{B5D988C9-5FCC-1440-90D6-445EB67E9038}"/>
              </a:ext>
            </a:extLst>
          </p:cNvPr>
          <p:cNvSpPr/>
          <p:nvPr/>
        </p:nvSpPr>
        <p:spPr>
          <a:xfrm>
            <a:off x="4257563" y="1580857"/>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7" name="Rectangle 186">
            <a:extLst>
              <a:ext uri="{FF2B5EF4-FFF2-40B4-BE49-F238E27FC236}">
                <a16:creationId xmlns:a16="http://schemas.microsoft.com/office/drawing/2014/main" id="{0EDF8EF3-AA36-EE49-998E-C4A8FDDF5AE1}"/>
              </a:ext>
            </a:extLst>
          </p:cNvPr>
          <p:cNvSpPr/>
          <p:nvPr/>
        </p:nvSpPr>
        <p:spPr>
          <a:xfrm>
            <a:off x="5497277" y="1580857"/>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8" name="Rectangle 187">
            <a:extLst>
              <a:ext uri="{FF2B5EF4-FFF2-40B4-BE49-F238E27FC236}">
                <a16:creationId xmlns:a16="http://schemas.microsoft.com/office/drawing/2014/main" id="{FC7B64A6-1781-7C48-B114-1285D9654274}"/>
              </a:ext>
            </a:extLst>
          </p:cNvPr>
          <p:cNvSpPr/>
          <p:nvPr/>
        </p:nvSpPr>
        <p:spPr>
          <a:xfrm>
            <a:off x="6736992" y="1580857"/>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89" name="Rectangle 188">
            <a:extLst>
              <a:ext uri="{FF2B5EF4-FFF2-40B4-BE49-F238E27FC236}">
                <a16:creationId xmlns:a16="http://schemas.microsoft.com/office/drawing/2014/main" id="{CAA2DDB0-CEF2-D54A-AC2C-4825909FC08D}"/>
              </a:ext>
            </a:extLst>
          </p:cNvPr>
          <p:cNvSpPr/>
          <p:nvPr/>
        </p:nvSpPr>
        <p:spPr>
          <a:xfrm>
            <a:off x="4257563"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0" name="Rectangle 189">
            <a:extLst>
              <a:ext uri="{FF2B5EF4-FFF2-40B4-BE49-F238E27FC236}">
                <a16:creationId xmlns:a16="http://schemas.microsoft.com/office/drawing/2014/main" id="{792E7F8E-8DEC-064B-B75A-4495782994E2}"/>
              </a:ext>
            </a:extLst>
          </p:cNvPr>
          <p:cNvSpPr/>
          <p:nvPr/>
        </p:nvSpPr>
        <p:spPr>
          <a:xfrm>
            <a:off x="5497277"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1" name="Rectangle 190">
            <a:extLst>
              <a:ext uri="{FF2B5EF4-FFF2-40B4-BE49-F238E27FC236}">
                <a16:creationId xmlns:a16="http://schemas.microsoft.com/office/drawing/2014/main" id="{60D6BAB2-2A4C-7540-9ED1-AA2F9A5E09F6}"/>
              </a:ext>
            </a:extLst>
          </p:cNvPr>
          <p:cNvSpPr/>
          <p:nvPr/>
        </p:nvSpPr>
        <p:spPr>
          <a:xfrm>
            <a:off x="6736992" y="2516824"/>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2" name="Rectangle 191">
            <a:extLst>
              <a:ext uri="{FF2B5EF4-FFF2-40B4-BE49-F238E27FC236}">
                <a16:creationId xmlns:a16="http://schemas.microsoft.com/office/drawing/2014/main" id="{D45C0990-841A-554C-AE8F-E2B147BCD72A}"/>
              </a:ext>
            </a:extLst>
          </p:cNvPr>
          <p:cNvSpPr/>
          <p:nvPr/>
        </p:nvSpPr>
        <p:spPr>
          <a:xfrm>
            <a:off x="4257563"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3" name="Rectangle 192">
            <a:extLst>
              <a:ext uri="{FF2B5EF4-FFF2-40B4-BE49-F238E27FC236}">
                <a16:creationId xmlns:a16="http://schemas.microsoft.com/office/drawing/2014/main" id="{2B86CAB9-1AD0-F44F-A5A9-88BDD7F0B70C}"/>
              </a:ext>
            </a:extLst>
          </p:cNvPr>
          <p:cNvSpPr/>
          <p:nvPr/>
        </p:nvSpPr>
        <p:spPr>
          <a:xfrm>
            <a:off x="5497277"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4" name="Rectangle 193">
            <a:extLst>
              <a:ext uri="{FF2B5EF4-FFF2-40B4-BE49-F238E27FC236}">
                <a16:creationId xmlns:a16="http://schemas.microsoft.com/office/drawing/2014/main" id="{01B3B8C4-BC89-114E-937B-BB6DBAA961A5}"/>
              </a:ext>
            </a:extLst>
          </p:cNvPr>
          <p:cNvSpPr/>
          <p:nvPr/>
        </p:nvSpPr>
        <p:spPr>
          <a:xfrm>
            <a:off x="6736992" y="3452789"/>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5" name="Rectangle 194">
            <a:extLst>
              <a:ext uri="{FF2B5EF4-FFF2-40B4-BE49-F238E27FC236}">
                <a16:creationId xmlns:a16="http://schemas.microsoft.com/office/drawing/2014/main" id="{5BD7A28D-EBE3-334C-8CEE-02279F52C600}"/>
              </a:ext>
            </a:extLst>
          </p:cNvPr>
          <p:cNvSpPr/>
          <p:nvPr/>
        </p:nvSpPr>
        <p:spPr>
          <a:xfrm>
            <a:off x="4257563"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6" name="Rectangle 195">
            <a:extLst>
              <a:ext uri="{FF2B5EF4-FFF2-40B4-BE49-F238E27FC236}">
                <a16:creationId xmlns:a16="http://schemas.microsoft.com/office/drawing/2014/main" id="{79EB27B3-03E6-EC49-9C4C-44168F95E36D}"/>
              </a:ext>
            </a:extLst>
          </p:cNvPr>
          <p:cNvSpPr/>
          <p:nvPr/>
        </p:nvSpPr>
        <p:spPr>
          <a:xfrm>
            <a:off x="5497277"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7" name="Rectangle 196">
            <a:extLst>
              <a:ext uri="{FF2B5EF4-FFF2-40B4-BE49-F238E27FC236}">
                <a16:creationId xmlns:a16="http://schemas.microsoft.com/office/drawing/2014/main" id="{70A9148B-8B70-414B-A73D-0CBE55E75B15}"/>
              </a:ext>
            </a:extLst>
          </p:cNvPr>
          <p:cNvSpPr/>
          <p:nvPr/>
        </p:nvSpPr>
        <p:spPr>
          <a:xfrm>
            <a:off x="6736992" y="4388756"/>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8" name="Rectangle 197">
            <a:extLst>
              <a:ext uri="{FF2B5EF4-FFF2-40B4-BE49-F238E27FC236}">
                <a16:creationId xmlns:a16="http://schemas.microsoft.com/office/drawing/2014/main" id="{A4EF2CFC-B079-9946-A478-82548040A989}"/>
              </a:ext>
            </a:extLst>
          </p:cNvPr>
          <p:cNvSpPr/>
          <p:nvPr/>
        </p:nvSpPr>
        <p:spPr>
          <a:xfrm>
            <a:off x="4257563" y="5324722"/>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99" name="Rectangle 198">
            <a:extLst>
              <a:ext uri="{FF2B5EF4-FFF2-40B4-BE49-F238E27FC236}">
                <a16:creationId xmlns:a16="http://schemas.microsoft.com/office/drawing/2014/main" id="{75951854-9CE1-D948-9CF6-B2C9CFCB14C5}"/>
              </a:ext>
            </a:extLst>
          </p:cNvPr>
          <p:cNvSpPr/>
          <p:nvPr/>
        </p:nvSpPr>
        <p:spPr>
          <a:xfrm>
            <a:off x="5497277" y="5324722"/>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pic>
        <p:nvPicPr>
          <p:cNvPr id="200" name="Picture 2" descr="http://content.asos-media.com/-/media/images/meta/asos-logo.jpg">
            <a:extLst>
              <a:ext uri="{FF2B5EF4-FFF2-40B4-BE49-F238E27FC236}">
                <a16:creationId xmlns:a16="http://schemas.microsoft.com/office/drawing/2014/main" id="{E01C0F38-D539-7848-9D98-249F7BF92B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9977" y="1834172"/>
            <a:ext cx="938732" cy="347331"/>
          </a:xfrm>
          <a:prstGeom prst="rect">
            <a:avLst/>
          </a:prstGeom>
          <a:solidFill>
            <a:schemeClr val="bg1"/>
          </a:solidFill>
        </p:spPr>
      </p:pic>
      <p:pic>
        <p:nvPicPr>
          <p:cNvPr id="201" name="Picture 16" descr="GEP LOGO">
            <a:extLst>
              <a:ext uri="{FF2B5EF4-FFF2-40B4-BE49-F238E27FC236}">
                <a16:creationId xmlns:a16="http://schemas.microsoft.com/office/drawing/2014/main" id="{B95A3AD4-7850-C046-B0F3-62CF168B963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249" r="17249"/>
          <a:stretch/>
        </p:blipFill>
        <p:spPr bwMode="auto">
          <a:xfrm>
            <a:off x="4355730" y="3708530"/>
            <a:ext cx="951274" cy="342482"/>
          </a:xfrm>
          <a:prstGeom prst="rect">
            <a:avLst/>
          </a:prstGeom>
          <a:solidFill>
            <a:schemeClr val="bg1"/>
          </a:solidFill>
        </p:spPr>
      </p:pic>
      <p:pic>
        <p:nvPicPr>
          <p:cNvPr id="202" name="Picture 201" descr="A picture containing object, thing, clock&#10;&#10;Description generated with very high confidence">
            <a:extLst>
              <a:ext uri="{FF2B5EF4-FFF2-40B4-BE49-F238E27FC236}">
                <a16:creationId xmlns:a16="http://schemas.microsoft.com/office/drawing/2014/main" id="{67E55641-8032-5A42-B87D-EAD0251286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1509" y="3766334"/>
            <a:ext cx="958574" cy="226875"/>
          </a:xfrm>
          <a:prstGeom prst="rect">
            <a:avLst/>
          </a:prstGeom>
          <a:solidFill>
            <a:schemeClr val="bg1"/>
          </a:solidFill>
        </p:spPr>
      </p:pic>
      <p:pic>
        <p:nvPicPr>
          <p:cNvPr id="203" name="Picture 20" descr="https://www.marcjacobs.com/on/demandware.static/-/Sites-marcjacobs-Library/default/dwe7f3799d/MJ_Logo_Updated.png">
            <a:extLst>
              <a:ext uri="{FF2B5EF4-FFF2-40B4-BE49-F238E27FC236}">
                <a16:creationId xmlns:a16="http://schemas.microsoft.com/office/drawing/2014/main" id="{98EEF101-13C9-D348-8549-8F54FAAB7BF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15059" y="1932836"/>
            <a:ext cx="1027546" cy="65915"/>
          </a:xfrm>
          <a:prstGeom prst="rect">
            <a:avLst/>
          </a:prstGeom>
          <a:solidFill>
            <a:schemeClr val="bg1"/>
          </a:solidFill>
        </p:spPr>
      </p:pic>
      <p:sp>
        <p:nvSpPr>
          <p:cNvPr id="204" name="Rectangle 203">
            <a:extLst>
              <a:ext uri="{FF2B5EF4-FFF2-40B4-BE49-F238E27FC236}">
                <a16:creationId xmlns:a16="http://schemas.microsoft.com/office/drawing/2014/main" id="{B89087BD-6C74-A449-9CA9-F530F4560D58}"/>
              </a:ext>
            </a:extLst>
          </p:cNvPr>
          <p:cNvSpPr/>
          <p:nvPr/>
        </p:nvSpPr>
        <p:spPr>
          <a:xfrm>
            <a:off x="6736992" y="5324721"/>
            <a:ext cx="1147611" cy="853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pic>
        <p:nvPicPr>
          <p:cNvPr id="205" name="Picture 4" descr="Image result for jet.com logo png">
            <a:extLst>
              <a:ext uri="{FF2B5EF4-FFF2-40B4-BE49-F238E27FC236}">
                <a16:creationId xmlns:a16="http://schemas.microsoft.com/office/drawing/2014/main" id="{3F5DA248-D8EC-794F-B00A-E8043EBAFB25}"/>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8875" r="29448" b="13133"/>
          <a:stretch/>
        </p:blipFill>
        <p:spPr bwMode="auto">
          <a:xfrm>
            <a:off x="433362" y="1725727"/>
            <a:ext cx="1044058" cy="480134"/>
          </a:xfrm>
          <a:prstGeom prst="rect">
            <a:avLst/>
          </a:prstGeom>
          <a:solidFill>
            <a:schemeClr val="bg1"/>
          </a:solidFill>
        </p:spPr>
      </p:pic>
      <p:pic>
        <p:nvPicPr>
          <p:cNvPr id="206" name="Picture 12" descr="Image result for walmart logo png">
            <a:extLst>
              <a:ext uri="{FF2B5EF4-FFF2-40B4-BE49-F238E27FC236}">
                <a16:creationId xmlns:a16="http://schemas.microsoft.com/office/drawing/2014/main" id="{F7A481E9-1C2F-2447-9236-8538E905647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74555" y="1890613"/>
            <a:ext cx="1082830" cy="262044"/>
          </a:xfrm>
          <a:prstGeom prst="rect">
            <a:avLst/>
          </a:prstGeom>
          <a:solidFill>
            <a:schemeClr val="bg1"/>
          </a:solidFill>
        </p:spPr>
      </p:pic>
      <p:pic>
        <p:nvPicPr>
          <p:cNvPr id="207" name="Picture 20" descr="https://upload.wikimedia.org/wikipedia/commons/thumb/5/56/Deloitte.svg/2000px-Deloitte.svg.png">
            <a:extLst>
              <a:ext uri="{FF2B5EF4-FFF2-40B4-BE49-F238E27FC236}">
                <a16:creationId xmlns:a16="http://schemas.microsoft.com/office/drawing/2014/main" id="{914CF48F-C7C0-FD48-B01E-E41A9B568CB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08804" y="2918327"/>
            <a:ext cx="1014331" cy="220617"/>
          </a:xfrm>
          <a:prstGeom prst="rect">
            <a:avLst/>
          </a:prstGeom>
          <a:solidFill>
            <a:schemeClr val="bg1"/>
          </a:solidFill>
        </p:spPr>
      </p:pic>
      <p:pic>
        <p:nvPicPr>
          <p:cNvPr id="208" name="Picture 4" descr="Image result for mojio logo">
            <a:extLst>
              <a:ext uri="{FF2B5EF4-FFF2-40B4-BE49-F238E27FC236}">
                <a16:creationId xmlns:a16="http://schemas.microsoft.com/office/drawing/2014/main" id="{ECD288D2-E373-5646-BC96-4B53B922DA2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8111" y="2647429"/>
            <a:ext cx="811637" cy="523875"/>
          </a:xfrm>
          <a:prstGeom prst="rect">
            <a:avLst/>
          </a:prstGeom>
          <a:solidFill>
            <a:schemeClr val="bg1"/>
          </a:solidFill>
        </p:spPr>
      </p:pic>
      <p:pic>
        <p:nvPicPr>
          <p:cNvPr id="209" name="Picture 8" descr="Image result for toyota logo png">
            <a:extLst>
              <a:ext uri="{FF2B5EF4-FFF2-40B4-BE49-F238E27FC236}">
                <a16:creationId xmlns:a16="http://schemas.microsoft.com/office/drawing/2014/main" id="{CC936B7A-6F18-6044-8A52-5A2FB0FDAD9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17408" y="3610379"/>
            <a:ext cx="628127" cy="527251"/>
          </a:xfrm>
          <a:prstGeom prst="rect">
            <a:avLst/>
          </a:prstGeom>
          <a:solidFill>
            <a:schemeClr val="bg1"/>
          </a:solidFill>
        </p:spPr>
      </p:pic>
      <p:pic>
        <p:nvPicPr>
          <p:cNvPr id="210" name="Picture 8" descr="Image result for coca-cola logo">
            <a:extLst>
              <a:ext uri="{FF2B5EF4-FFF2-40B4-BE49-F238E27FC236}">
                <a16:creationId xmlns:a16="http://schemas.microsoft.com/office/drawing/2014/main" id="{7D8C4067-E43B-824B-99DD-20D661E3B98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35934" y="1728035"/>
            <a:ext cx="988674" cy="327756"/>
          </a:xfrm>
          <a:prstGeom prst="rect">
            <a:avLst/>
          </a:prstGeom>
          <a:solidFill>
            <a:schemeClr val="bg1"/>
          </a:solidFill>
        </p:spPr>
      </p:pic>
      <p:pic>
        <p:nvPicPr>
          <p:cNvPr id="211" name="Picture 4" descr="Image result for adobe logo png">
            <a:extLst>
              <a:ext uri="{FF2B5EF4-FFF2-40B4-BE49-F238E27FC236}">
                <a16:creationId xmlns:a16="http://schemas.microsoft.com/office/drawing/2014/main" id="{56FACDFE-63E5-C348-B18D-7DE7709569D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54141" y="3714129"/>
            <a:ext cx="824748" cy="342481"/>
          </a:xfrm>
          <a:prstGeom prst="rect">
            <a:avLst/>
          </a:prstGeom>
          <a:solidFill>
            <a:schemeClr val="bg1"/>
          </a:solidFill>
        </p:spPr>
      </p:pic>
      <p:pic>
        <p:nvPicPr>
          <p:cNvPr id="212" name="Picture 2" descr="Image result for citrix logo png">
            <a:extLst>
              <a:ext uri="{FF2B5EF4-FFF2-40B4-BE49-F238E27FC236}">
                <a16:creationId xmlns:a16="http://schemas.microsoft.com/office/drawing/2014/main" id="{7EC56F32-AFEA-3643-BFD1-DACD5B9B435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6015" y="4682786"/>
            <a:ext cx="889740" cy="335432"/>
          </a:xfrm>
          <a:prstGeom prst="rect">
            <a:avLst/>
          </a:prstGeom>
          <a:solidFill>
            <a:schemeClr val="bg1"/>
          </a:solidFill>
        </p:spPr>
      </p:pic>
      <p:pic>
        <p:nvPicPr>
          <p:cNvPr id="213" name="Picture 10" descr="Image result for dominos logo png">
            <a:extLst>
              <a:ext uri="{FF2B5EF4-FFF2-40B4-BE49-F238E27FC236}">
                <a16:creationId xmlns:a16="http://schemas.microsoft.com/office/drawing/2014/main" id="{ABE40061-7A67-7148-A157-CFE6108428F9}"/>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668783" y="1580857"/>
            <a:ext cx="692411" cy="692411"/>
          </a:xfrm>
          <a:prstGeom prst="rect">
            <a:avLst/>
          </a:prstGeom>
          <a:solidFill>
            <a:schemeClr val="bg1"/>
          </a:solidFill>
        </p:spPr>
      </p:pic>
      <p:pic>
        <p:nvPicPr>
          <p:cNvPr id="215" name="Picture 20" descr="Image result for honeywell logo png">
            <a:extLst>
              <a:ext uri="{FF2B5EF4-FFF2-40B4-BE49-F238E27FC236}">
                <a16:creationId xmlns:a16="http://schemas.microsoft.com/office/drawing/2014/main" id="{F5615B74-16BA-2841-A90D-873873D24BC7}"/>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51185" y="5663057"/>
            <a:ext cx="1001636" cy="177290"/>
          </a:xfrm>
          <a:prstGeom prst="rect">
            <a:avLst/>
          </a:prstGeom>
          <a:solidFill>
            <a:schemeClr val="bg1"/>
          </a:solidFill>
        </p:spPr>
      </p:pic>
      <p:pic>
        <p:nvPicPr>
          <p:cNvPr id="216" name="Picture 32" descr="http://www.carlogos.org/logo/Rolls-Royce-text-logo-2000x600.png">
            <a:extLst>
              <a:ext uri="{FF2B5EF4-FFF2-40B4-BE49-F238E27FC236}">
                <a16:creationId xmlns:a16="http://schemas.microsoft.com/office/drawing/2014/main" id="{2A89EC0A-D7ED-D54C-A95A-A9F333A5FC9C}"/>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10302" t="21738" r="10345" b="22566"/>
          <a:stretch/>
        </p:blipFill>
        <p:spPr bwMode="auto">
          <a:xfrm>
            <a:off x="2375808" y="5659809"/>
            <a:ext cx="1047735" cy="220617"/>
          </a:xfrm>
          <a:prstGeom prst="rect">
            <a:avLst/>
          </a:prstGeom>
          <a:solidFill>
            <a:schemeClr val="bg1"/>
          </a:solidFill>
        </p:spPr>
      </p:pic>
      <p:pic>
        <p:nvPicPr>
          <p:cNvPr id="217" name="Picture 12" descr="Image result for wolters kluwer inc logo png">
            <a:extLst>
              <a:ext uri="{FF2B5EF4-FFF2-40B4-BE49-F238E27FC236}">
                <a16:creationId xmlns:a16="http://schemas.microsoft.com/office/drawing/2014/main" id="{2BE885B9-AC15-4A40-B4D9-EA37B15F6F21}"/>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584021" y="5691802"/>
            <a:ext cx="1036266" cy="165069"/>
          </a:xfrm>
          <a:prstGeom prst="rect">
            <a:avLst/>
          </a:prstGeom>
          <a:solidFill>
            <a:schemeClr val="bg1"/>
          </a:solidFill>
        </p:spPr>
      </p:pic>
      <p:pic>
        <p:nvPicPr>
          <p:cNvPr id="218" name="Picture 14" descr="Image result for pwc logo png">
            <a:extLst>
              <a:ext uri="{FF2B5EF4-FFF2-40B4-BE49-F238E27FC236}">
                <a16:creationId xmlns:a16="http://schemas.microsoft.com/office/drawing/2014/main" id="{D6078178-7691-2843-822E-C7EFDCFE268C}"/>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333408" y="5481397"/>
            <a:ext cx="760791" cy="577440"/>
          </a:xfrm>
          <a:prstGeom prst="rect">
            <a:avLst/>
          </a:prstGeom>
          <a:solidFill>
            <a:schemeClr val="bg1"/>
          </a:solidFill>
        </p:spPr>
      </p:pic>
      <p:pic>
        <p:nvPicPr>
          <p:cNvPr id="219" name="Picture 4" descr="Image result for real madrid logo png">
            <a:extLst>
              <a:ext uri="{FF2B5EF4-FFF2-40B4-BE49-F238E27FC236}">
                <a16:creationId xmlns:a16="http://schemas.microsoft.com/office/drawing/2014/main" id="{96018344-EF15-7D4A-9D17-EB91BDDC7D8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927683" y="4551371"/>
            <a:ext cx="562511" cy="562511"/>
          </a:xfrm>
          <a:prstGeom prst="rect">
            <a:avLst/>
          </a:prstGeom>
          <a:solidFill>
            <a:schemeClr val="bg1"/>
          </a:solidFill>
        </p:spPr>
      </p:pic>
      <p:pic>
        <p:nvPicPr>
          <p:cNvPr id="221" name="Picture 12" descr="Image result for ola logo">
            <a:extLst>
              <a:ext uri="{FF2B5EF4-FFF2-40B4-BE49-F238E27FC236}">
                <a16:creationId xmlns:a16="http://schemas.microsoft.com/office/drawing/2014/main" id="{8134C230-AF8C-AE48-8DB6-58172F0C204F}"/>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816709" y="5469999"/>
            <a:ext cx="1051378" cy="443605"/>
          </a:xfrm>
          <a:prstGeom prst="rect">
            <a:avLst/>
          </a:prstGeom>
          <a:solidFill>
            <a:schemeClr val="bg1"/>
          </a:solidFill>
        </p:spPr>
      </p:pic>
      <p:pic>
        <p:nvPicPr>
          <p:cNvPr id="222" name="Picture 14" descr="Image result for inmobi logo">
            <a:extLst>
              <a:ext uri="{FF2B5EF4-FFF2-40B4-BE49-F238E27FC236}">
                <a16:creationId xmlns:a16="http://schemas.microsoft.com/office/drawing/2014/main" id="{70B33AA1-701C-0241-A04B-7311CEF7E3AA}"/>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186271" y="3750073"/>
            <a:ext cx="1063154" cy="333274"/>
          </a:xfrm>
          <a:prstGeom prst="rect">
            <a:avLst/>
          </a:prstGeom>
          <a:solidFill>
            <a:schemeClr val="bg1"/>
          </a:solidFill>
        </p:spPr>
      </p:pic>
      <p:pic>
        <p:nvPicPr>
          <p:cNvPr id="223" name="Picture 8" descr="Image result for johnson and johnson logo png">
            <a:extLst>
              <a:ext uri="{FF2B5EF4-FFF2-40B4-BE49-F238E27FC236}">
                <a16:creationId xmlns:a16="http://schemas.microsoft.com/office/drawing/2014/main" id="{1E1683DD-EC4E-F349-AFF3-5747FA5CED38}"/>
              </a:ext>
            </a:extLst>
          </p:cNvPr>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t="24809" b="24809"/>
          <a:stretch/>
        </p:blipFill>
        <p:spPr bwMode="auto">
          <a:xfrm>
            <a:off x="6777935" y="1836743"/>
            <a:ext cx="1090233" cy="329568"/>
          </a:xfrm>
          <a:prstGeom prst="rect">
            <a:avLst/>
          </a:prstGeom>
          <a:solidFill>
            <a:schemeClr val="bg1"/>
          </a:solidFill>
        </p:spPr>
      </p:pic>
      <p:pic>
        <p:nvPicPr>
          <p:cNvPr id="224" name="Picture 22" descr="Image result for ford logo png">
            <a:extLst>
              <a:ext uri="{FF2B5EF4-FFF2-40B4-BE49-F238E27FC236}">
                <a16:creationId xmlns:a16="http://schemas.microsoft.com/office/drawing/2014/main" id="{CE9E55A4-7BD6-9B4F-B143-357B91C69C1D}"/>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460836" y="2780642"/>
            <a:ext cx="686522" cy="257446"/>
          </a:xfrm>
          <a:prstGeom prst="rect">
            <a:avLst/>
          </a:prstGeom>
          <a:solidFill>
            <a:schemeClr val="bg1"/>
          </a:solidFill>
        </p:spPr>
      </p:pic>
      <p:pic>
        <p:nvPicPr>
          <p:cNvPr id="226" name="Picture 2" descr="Image result for warner brothers logo png">
            <a:extLst>
              <a:ext uri="{FF2B5EF4-FFF2-40B4-BE49-F238E27FC236}">
                <a16:creationId xmlns:a16="http://schemas.microsoft.com/office/drawing/2014/main" id="{A84DAA73-EE1D-AC4A-A708-7C10737B5ABD}"/>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737154" y="3607115"/>
            <a:ext cx="609980" cy="530515"/>
          </a:xfrm>
          <a:prstGeom prst="rect">
            <a:avLst/>
          </a:prstGeom>
          <a:solidFill>
            <a:schemeClr val="bg1"/>
          </a:solidFill>
        </p:spPr>
      </p:pic>
      <p:pic>
        <p:nvPicPr>
          <p:cNvPr id="227" name="Picture 2" descr="Image result for next games logo png">
            <a:extLst>
              <a:ext uri="{FF2B5EF4-FFF2-40B4-BE49-F238E27FC236}">
                <a16:creationId xmlns:a16="http://schemas.microsoft.com/office/drawing/2014/main" id="{419E6698-5AB8-2B4E-9645-CDA1938E93B1}"/>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257563" y="4682455"/>
            <a:ext cx="1134279" cy="266565"/>
          </a:xfrm>
          <a:prstGeom prst="rect">
            <a:avLst/>
          </a:prstGeom>
          <a:solidFill>
            <a:schemeClr val="bg1"/>
          </a:solidFill>
        </p:spPr>
      </p:pic>
      <p:pic>
        <p:nvPicPr>
          <p:cNvPr id="228" name="Picture 8" descr="Image result for esri logo png">
            <a:extLst>
              <a:ext uri="{FF2B5EF4-FFF2-40B4-BE49-F238E27FC236}">
                <a16:creationId xmlns:a16="http://schemas.microsoft.com/office/drawing/2014/main" id="{DB3050A6-2673-1F41-AB21-31322001BBD7}"/>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831509" y="4682065"/>
            <a:ext cx="906176" cy="342648"/>
          </a:xfrm>
          <a:prstGeom prst="rect">
            <a:avLst/>
          </a:prstGeom>
          <a:solidFill>
            <a:schemeClr val="bg1"/>
          </a:solidFill>
        </p:spPr>
      </p:pic>
      <p:pic>
        <p:nvPicPr>
          <p:cNvPr id="229" name="Picture 14" descr="Image result for caterpillar logo png">
            <a:extLst>
              <a:ext uri="{FF2B5EF4-FFF2-40B4-BE49-F238E27FC236}">
                <a16:creationId xmlns:a16="http://schemas.microsoft.com/office/drawing/2014/main" id="{0046AE8F-CFA7-F346-A710-D7AB3D7561C0}"/>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988006" y="5663999"/>
            <a:ext cx="993153" cy="216426"/>
          </a:xfrm>
          <a:prstGeom prst="rect">
            <a:avLst/>
          </a:prstGeom>
          <a:solidFill>
            <a:schemeClr val="bg1"/>
          </a:solidFill>
        </p:spPr>
      </p:pic>
      <p:pic>
        <p:nvPicPr>
          <p:cNvPr id="230" name="Picture 6" descr="Image result for starbucks logo">
            <a:extLst>
              <a:ext uri="{FF2B5EF4-FFF2-40B4-BE49-F238E27FC236}">
                <a16:creationId xmlns:a16="http://schemas.microsoft.com/office/drawing/2014/main" id="{5DAA729C-6200-BE40-B636-0EB108D628AB}"/>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4435230" y="1630487"/>
            <a:ext cx="801655" cy="756379"/>
          </a:xfrm>
          <a:prstGeom prst="rect">
            <a:avLst/>
          </a:prstGeom>
          <a:solidFill>
            <a:schemeClr val="bg1"/>
          </a:solidFill>
        </p:spPr>
      </p:pic>
      <p:pic>
        <p:nvPicPr>
          <p:cNvPr id="231" name="Picture 4" descr="Image result for rakuten logo png">
            <a:extLst>
              <a:ext uri="{FF2B5EF4-FFF2-40B4-BE49-F238E27FC236}">
                <a16:creationId xmlns:a16="http://schemas.microsoft.com/office/drawing/2014/main" id="{4E105064-1E16-D54B-904B-C3BB768CF810}"/>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1607522" y="3785055"/>
            <a:ext cx="1011117" cy="161147"/>
          </a:xfrm>
          <a:prstGeom prst="rect">
            <a:avLst/>
          </a:prstGeom>
          <a:solidFill>
            <a:schemeClr val="bg1"/>
          </a:solidFill>
        </p:spPr>
      </p:pic>
      <p:pic>
        <p:nvPicPr>
          <p:cNvPr id="232" name="Picture 8" descr="Image result for dnb bank logo png">
            <a:extLst>
              <a:ext uri="{FF2B5EF4-FFF2-40B4-BE49-F238E27FC236}">
                <a16:creationId xmlns:a16="http://schemas.microsoft.com/office/drawing/2014/main" id="{93C01618-143F-3A44-AA29-9B0B291D7D00}"/>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7479833" y="5563718"/>
            <a:ext cx="1022896" cy="375968"/>
          </a:xfrm>
          <a:prstGeom prst="rect">
            <a:avLst/>
          </a:prstGeom>
          <a:solidFill>
            <a:schemeClr val="bg1"/>
          </a:solidFill>
        </p:spPr>
      </p:pic>
      <p:pic>
        <p:nvPicPr>
          <p:cNvPr id="233" name="Picture 12" descr="Image result for sitecore logo png">
            <a:extLst>
              <a:ext uri="{FF2B5EF4-FFF2-40B4-BE49-F238E27FC236}">
                <a16:creationId xmlns:a16="http://schemas.microsoft.com/office/drawing/2014/main" id="{072C836D-048B-7C4B-AA3C-7B23CAF1F23B}"/>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8199449" y="2787476"/>
            <a:ext cx="952225" cy="323862"/>
          </a:xfrm>
          <a:prstGeom prst="rect">
            <a:avLst/>
          </a:prstGeom>
          <a:solidFill>
            <a:schemeClr val="bg1"/>
          </a:solidFill>
        </p:spPr>
      </p:pic>
      <p:pic>
        <p:nvPicPr>
          <p:cNvPr id="234" name="Picture 8" descr="Image result for ge healthcare logo">
            <a:extLst>
              <a:ext uri="{FF2B5EF4-FFF2-40B4-BE49-F238E27FC236}">
                <a16:creationId xmlns:a16="http://schemas.microsoft.com/office/drawing/2014/main" id="{DF3A51DD-5D61-CC40-90E1-F3A3CA157E40}"/>
              </a:ext>
            </a:extLst>
          </p:cNvPr>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5606417" y="4626607"/>
            <a:ext cx="1010987" cy="401025"/>
          </a:xfrm>
          <a:prstGeom prst="rect">
            <a:avLst/>
          </a:prstGeom>
          <a:solidFill>
            <a:schemeClr val="bg1"/>
          </a:solidFill>
        </p:spPr>
      </p:pic>
      <p:pic>
        <p:nvPicPr>
          <p:cNvPr id="235" name="Picture 10" descr="Image result for sams club logo">
            <a:extLst>
              <a:ext uri="{FF2B5EF4-FFF2-40B4-BE49-F238E27FC236}">
                <a16:creationId xmlns:a16="http://schemas.microsoft.com/office/drawing/2014/main" id="{7E48AADC-A044-534C-89FB-C55E7D71A2C8}"/>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9478074" y="2737364"/>
            <a:ext cx="841620" cy="473411"/>
          </a:xfrm>
          <a:prstGeom prst="rect">
            <a:avLst/>
          </a:prstGeom>
          <a:solidFill>
            <a:schemeClr val="bg1"/>
          </a:solidFill>
        </p:spPr>
      </p:pic>
      <p:pic>
        <p:nvPicPr>
          <p:cNvPr id="236" name="Picture 12" descr="Image result for blackboard logo">
            <a:extLst>
              <a:ext uri="{FF2B5EF4-FFF2-40B4-BE49-F238E27FC236}">
                <a16:creationId xmlns:a16="http://schemas.microsoft.com/office/drawing/2014/main" id="{0345FA75-A17F-6F4D-BA32-690CCC494830}"/>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9513909" y="3500896"/>
            <a:ext cx="769951" cy="742950"/>
          </a:xfrm>
          <a:prstGeom prst="rect">
            <a:avLst/>
          </a:prstGeom>
          <a:solidFill>
            <a:schemeClr val="bg1"/>
          </a:solidFill>
        </p:spPr>
      </p:pic>
      <p:pic>
        <p:nvPicPr>
          <p:cNvPr id="237" name="Picture 14" descr="Image result for boeing logo">
            <a:extLst>
              <a:ext uri="{FF2B5EF4-FFF2-40B4-BE49-F238E27FC236}">
                <a16:creationId xmlns:a16="http://schemas.microsoft.com/office/drawing/2014/main" id="{1A8839C9-ACA3-CD48-B470-DBECD2F6D067}"/>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9418809" y="4740695"/>
            <a:ext cx="1061869" cy="263393"/>
          </a:xfrm>
          <a:prstGeom prst="rect">
            <a:avLst/>
          </a:prstGeom>
          <a:solidFill>
            <a:schemeClr val="bg1"/>
          </a:solidFill>
        </p:spPr>
      </p:pic>
      <p:pic>
        <p:nvPicPr>
          <p:cNvPr id="238" name="Picture 237" descr="http://old.onesky.org/sites/default/files/kcfinder/23/images/logos/capital_international_logo.jpg">
            <a:extLst>
              <a:ext uri="{FF2B5EF4-FFF2-40B4-BE49-F238E27FC236}">
                <a16:creationId xmlns:a16="http://schemas.microsoft.com/office/drawing/2014/main" id="{8B138BF0-A326-4C4E-A207-4656802316AA}"/>
              </a:ext>
            </a:extLst>
          </p:cNvPr>
          <p:cNvPicPr>
            <a:picLocks noChangeAspect="1" noChangeArrowheads="1"/>
          </p:cNvPicPr>
          <p:nvPr/>
        </p:nvPicPr>
        <p:blipFill rotWithShape="1">
          <a:blip r:embed="rId38" cstate="print">
            <a:extLst>
              <a:ext uri="{28A0092B-C50C-407E-A947-70E740481C1C}">
                <a14:useLocalDpi xmlns:a14="http://schemas.microsoft.com/office/drawing/2010/main" val="0"/>
              </a:ext>
            </a:extLst>
          </a:blip>
          <a:srcRect l="7631" t="26750" r="5979" b="26998"/>
          <a:stretch/>
        </p:blipFill>
        <p:spPr bwMode="auto">
          <a:xfrm>
            <a:off x="10099294" y="5703349"/>
            <a:ext cx="1237451" cy="194414"/>
          </a:xfrm>
          <a:prstGeom prst="rect">
            <a:avLst/>
          </a:prstGeom>
          <a:solidFill>
            <a:schemeClr val="bg1"/>
          </a:solidFill>
        </p:spPr>
      </p:pic>
      <p:pic>
        <p:nvPicPr>
          <p:cNvPr id="239" name="Picture 238" descr="Image result for bentley systems logo png">
            <a:extLst>
              <a:ext uri="{FF2B5EF4-FFF2-40B4-BE49-F238E27FC236}">
                <a16:creationId xmlns:a16="http://schemas.microsoft.com/office/drawing/2014/main" id="{3ABAF372-8F5E-7C48-BB52-6BF26A1150AD}"/>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10696800" y="4708511"/>
            <a:ext cx="985317" cy="241796"/>
          </a:xfrm>
          <a:prstGeom prst="rect">
            <a:avLst/>
          </a:prstGeom>
          <a:solidFill>
            <a:schemeClr val="bg1"/>
          </a:solidFill>
        </p:spPr>
      </p:pic>
      <p:pic>
        <p:nvPicPr>
          <p:cNvPr id="241" name="Picture 240" descr="Image result for schneider electric logo png">
            <a:extLst>
              <a:ext uri="{FF2B5EF4-FFF2-40B4-BE49-F238E27FC236}">
                <a16:creationId xmlns:a16="http://schemas.microsoft.com/office/drawing/2014/main" id="{94BB1F9A-43D3-6740-B64C-99F3357242CE}"/>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10801851" y="2840150"/>
            <a:ext cx="823105" cy="248218"/>
          </a:xfrm>
          <a:prstGeom prst="rect">
            <a:avLst/>
          </a:prstGeom>
          <a:solidFill>
            <a:schemeClr val="bg1"/>
          </a:solidFill>
        </p:spPr>
      </p:pic>
      <p:pic>
        <p:nvPicPr>
          <p:cNvPr id="242" name="Picture 241" descr="Image result for ericsson logo png">
            <a:extLst>
              <a:ext uri="{FF2B5EF4-FFF2-40B4-BE49-F238E27FC236}">
                <a16:creationId xmlns:a16="http://schemas.microsoft.com/office/drawing/2014/main" id="{D22466F5-4468-2B48-BE6B-3BAFEB792EAD}"/>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10656260" y="3706499"/>
            <a:ext cx="981719" cy="201363"/>
          </a:xfrm>
          <a:prstGeom prst="rect">
            <a:avLst/>
          </a:prstGeom>
          <a:solidFill>
            <a:schemeClr val="bg1"/>
          </a:solidFill>
        </p:spPr>
      </p:pic>
      <p:pic>
        <p:nvPicPr>
          <p:cNvPr id="243" name="Picture 2" descr="Image result for emirates logo">
            <a:extLst>
              <a:ext uri="{FF2B5EF4-FFF2-40B4-BE49-F238E27FC236}">
                <a16:creationId xmlns:a16="http://schemas.microsoft.com/office/drawing/2014/main" id="{A1C2958F-14A1-4540-9142-293131C15524}"/>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10746877" y="1643008"/>
            <a:ext cx="798757" cy="610605"/>
          </a:xfrm>
          <a:prstGeom prst="rect">
            <a:avLst/>
          </a:prstGeom>
          <a:solidFill>
            <a:schemeClr val="bg1"/>
          </a:solidFill>
        </p:spPr>
      </p:pic>
      <p:pic>
        <p:nvPicPr>
          <p:cNvPr id="244" name="Picture 4" descr="Image result for siemens logo">
            <a:extLst>
              <a:ext uri="{FF2B5EF4-FFF2-40B4-BE49-F238E27FC236}">
                <a16:creationId xmlns:a16="http://schemas.microsoft.com/office/drawing/2014/main" id="{EAB9C9F0-0150-B045-B080-CABC3672B3FA}"/>
              </a:ext>
            </a:extLst>
          </p:cNvPr>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6866686" y="2876954"/>
            <a:ext cx="888221" cy="211415"/>
          </a:xfrm>
          <a:prstGeom prst="rect">
            <a:avLst/>
          </a:prstGeom>
          <a:solidFill>
            <a:schemeClr val="bg1"/>
          </a:solidFill>
        </p:spPr>
      </p:pic>
      <p:sp>
        <p:nvSpPr>
          <p:cNvPr id="249" name="Title 16">
            <a:extLst>
              <a:ext uri="{FF2B5EF4-FFF2-40B4-BE49-F238E27FC236}">
                <a16:creationId xmlns:a16="http://schemas.microsoft.com/office/drawing/2014/main" id="{7BAF93F6-46E4-8240-B459-203B86C86421}"/>
              </a:ext>
            </a:extLst>
          </p:cNvPr>
          <p:cNvSpPr txBox="1">
            <a:spLocks/>
          </p:cNvSpPr>
          <p:nvPr/>
        </p:nvSpPr>
        <p:spPr>
          <a:xfrm>
            <a:off x="466354" y="307615"/>
            <a:ext cx="11018520" cy="123110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lgn="ctr">
              <a:defRPr/>
            </a:pPr>
            <a:r>
              <a:rPr lang="en-US" sz="4000" b="0" spc="500" dirty="0">
                <a:solidFill>
                  <a:schemeClr val="tx1"/>
                </a:solidFill>
                <a:latin typeface="Arial" panose="020B0604020202020204" pitchFamily="34" charset="0"/>
                <a:cs typeface="Arial" panose="020B0604020202020204" pitchFamily="34" charset="0"/>
              </a:rPr>
              <a:t>Serving Industry-Leading Enterprise Customers</a:t>
            </a:r>
            <a:endParaRPr kumimoji="0" lang="en-US" sz="4000" b="0" i="0" u="none" strike="noStrike" kern="1200" cap="none" spc="-50" normalizeH="0" baseline="0" noProof="0" dirty="0">
              <a:ln w="3175">
                <a:noFill/>
              </a:ln>
              <a:solidFill>
                <a:schemeClr val="tx1"/>
              </a:solidFill>
              <a:effectLst/>
              <a:uLnTx/>
              <a:uFillTx/>
              <a:latin typeface="Arial" panose="020B0604020202020204" pitchFamily="34" charset="0"/>
              <a:cs typeface="Arial" panose="020B0604020202020204" pitchFamily="34" charset="0"/>
            </a:endParaRPr>
          </a:p>
        </p:txBody>
      </p:sp>
      <p:pic>
        <p:nvPicPr>
          <p:cNvPr id="94" name="Picture 93">
            <a:extLst>
              <a:ext uri="{FF2B5EF4-FFF2-40B4-BE49-F238E27FC236}">
                <a16:creationId xmlns:a16="http://schemas.microsoft.com/office/drawing/2014/main" id="{76AAC414-95D4-AD45-9EC3-F7D91FC8EA49}"/>
              </a:ext>
            </a:extLst>
          </p:cNvPr>
          <p:cNvPicPr>
            <a:picLocks noChangeAspect="1"/>
          </p:cNvPicPr>
          <p:nvPr/>
        </p:nvPicPr>
        <p:blipFill>
          <a:blip r:embed="rId44"/>
          <a:stretch>
            <a:fillRect/>
          </a:stretch>
        </p:blipFill>
        <p:spPr>
          <a:xfrm>
            <a:off x="2920267" y="4568091"/>
            <a:ext cx="1034451" cy="518703"/>
          </a:xfrm>
          <a:prstGeom prst="rect">
            <a:avLst/>
          </a:prstGeom>
        </p:spPr>
      </p:pic>
      <p:pic>
        <p:nvPicPr>
          <p:cNvPr id="3" name="Picture 2">
            <a:extLst>
              <a:ext uri="{FF2B5EF4-FFF2-40B4-BE49-F238E27FC236}">
                <a16:creationId xmlns:a16="http://schemas.microsoft.com/office/drawing/2014/main" id="{4222195F-22FD-344F-B656-B590771AF1FB}"/>
              </a:ext>
            </a:extLst>
          </p:cNvPr>
          <p:cNvPicPr>
            <a:picLocks noChangeAspect="1"/>
          </p:cNvPicPr>
          <p:nvPr/>
        </p:nvPicPr>
        <p:blipFill>
          <a:blip r:embed="rId45"/>
          <a:stretch>
            <a:fillRect/>
          </a:stretch>
        </p:blipFill>
        <p:spPr>
          <a:xfrm>
            <a:off x="8217880" y="4355298"/>
            <a:ext cx="944287" cy="944287"/>
          </a:xfrm>
          <a:prstGeom prst="rect">
            <a:avLst/>
          </a:prstGeom>
        </p:spPr>
      </p:pic>
      <p:sp>
        <p:nvSpPr>
          <p:cNvPr id="4" name="Rectangle 3">
            <a:extLst>
              <a:ext uri="{FF2B5EF4-FFF2-40B4-BE49-F238E27FC236}">
                <a16:creationId xmlns:a16="http://schemas.microsoft.com/office/drawing/2014/main" id="{9A10A0BE-D7CB-D641-B7BB-34BCD33580CF}"/>
              </a:ext>
            </a:extLst>
          </p:cNvPr>
          <p:cNvSpPr/>
          <p:nvPr/>
        </p:nvSpPr>
        <p:spPr>
          <a:xfrm>
            <a:off x="5975614" y="3247027"/>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pic>
        <p:nvPicPr>
          <p:cNvPr id="6" name="Picture 5">
            <a:extLst>
              <a:ext uri="{FF2B5EF4-FFF2-40B4-BE49-F238E27FC236}">
                <a16:creationId xmlns:a16="http://schemas.microsoft.com/office/drawing/2014/main" id="{671DCBFD-B2E9-9C48-9FE8-B519FAD22F88}"/>
              </a:ext>
            </a:extLst>
          </p:cNvPr>
          <p:cNvPicPr>
            <a:picLocks noChangeAspect="1"/>
          </p:cNvPicPr>
          <p:nvPr/>
        </p:nvPicPr>
        <p:blipFill>
          <a:blip r:embed="rId46"/>
          <a:stretch>
            <a:fillRect/>
          </a:stretch>
        </p:blipFill>
        <p:spPr>
          <a:xfrm>
            <a:off x="5582849" y="2672657"/>
            <a:ext cx="988544" cy="533367"/>
          </a:xfrm>
          <a:prstGeom prst="rect">
            <a:avLst/>
          </a:prstGeom>
        </p:spPr>
      </p:pic>
    </p:spTree>
    <p:extLst>
      <p:ext uri="{BB962C8B-B14F-4D97-AF65-F5344CB8AC3E}">
        <p14:creationId xmlns:p14="http://schemas.microsoft.com/office/powerpoint/2010/main" val="82427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582265-D437-43DE-8894-A0F96529118A}"/>
              </a:ext>
            </a:extLst>
          </p:cNvPr>
          <p:cNvSpPr>
            <a:spLocks noGrp="1"/>
          </p:cNvSpPr>
          <p:nvPr>
            <p:ph type="title"/>
          </p:nvPr>
        </p:nvSpPr>
        <p:spPr/>
        <p:txBody>
          <a:bodyPr>
            <a:normAutofit/>
          </a:bodyPr>
          <a:lstStyle/>
          <a:p>
            <a:pPr algn="ctr"/>
            <a:r>
              <a:rPr lang="en-US" sz="4000" dirty="0">
                <a:solidFill>
                  <a:schemeClr val="accent1">
                    <a:lumMod val="75000"/>
                  </a:schemeClr>
                </a:solidFill>
                <a:latin typeface="Arial" panose="020B0604020202020204" pitchFamily="34" charset="0"/>
                <a:cs typeface="Arial" panose="020B0604020202020204" pitchFamily="34" charset="0"/>
              </a:rPr>
              <a:t>Top 10 Reasons Why Customers Use</a:t>
            </a:r>
            <a:br>
              <a:rPr lang="en-US" sz="4000" dirty="0">
                <a:solidFill>
                  <a:schemeClr val="accent1">
                    <a:lumMod val="75000"/>
                  </a:schemeClr>
                </a:solidFill>
                <a:latin typeface="Arial" panose="020B0604020202020204" pitchFamily="34" charset="0"/>
                <a:cs typeface="Arial" panose="020B0604020202020204" pitchFamily="34" charset="0"/>
              </a:rPr>
            </a:br>
            <a:r>
              <a:rPr lang="en-US" sz="4000" dirty="0">
                <a:solidFill>
                  <a:schemeClr val="accent1">
                    <a:lumMod val="75000"/>
                  </a:schemeClr>
                </a:solidFill>
                <a:latin typeface="Arial" panose="020B0604020202020204" pitchFamily="34" charset="0"/>
                <a:cs typeface="Arial" panose="020B0604020202020204" pitchFamily="34" charset="0"/>
              </a:rPr>
              <a:t>Azure Cosmos DB</a:t>
            </a:r>
          </a:p>
        </p:txBody>
      </p:sp>
      <p:grpSp>
        <p:nvGrpSpPr>
          <p:cNvPr id="55" name="Group 54"/>
          <p:cNvGrpSpPr/>
          <p:nvPr/>
        </p:nvGrpSpPr>
        <p:grpSpPr>
          <a:xfrm>
            <a:off x="7164168" y="2162738"/>
            <a:ext cx="2082409" cy="3832887"/>
            <a:chOff x="7164168" y="2162738"/>
            <a:chExt cx="2082409" cy="3832887"/>
          </a:xfrm>
        </p:grpSpPr>
        <p:sp>
          <p:nvSpPr>
            <p:cNvPr id="8" name="TextBox 7">
              <a:extLst>
                <a:ext uri="{FF2B5EF4-FFF2-40B4-BE49-F238E27FC236}">
                  <a16:creationId xmlns:a16="http://schemas.microsoft.com/office/drawing/2014/main" id="{3C284CC6-F706-49D6-9791-D63061F0330A}"/>
                </a:ext>
              </a:extLst>
            </p:cNvPr>
            <p:cNvSpPr txBox="1"/>
            <p:nvPr/>
          </p:nvSpPr>
          <p:spPr>
            <a:xfrm>
              <a:off x="7164168" y="2747554"/>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Natively supports </a:t>
              </a:r>
              <a:r>
                <a:rPr lang="en-US" sz="1600">
                  <a:solidFill>
                    <a:schemeClr val="tx2"/>
                  </a:solidFill>
                </a:rPr>
                <a:t>different types of data </a:t>
              </a:r>
              <a:r>
                <a:rPr lang="en-US" sz="1600">
                  <a:gradFill>
                    <a:gsLst>
                      <a:gs pos="2917">
                        <a:schemeClr val="tx1"/>
                      </a:gs>
                      <a:gs pos="30000">
                        <a:schemeClr val="tx1"/>
                      </a:gs>
                    </a:gsLst>
                    <a:lin ang="5400000" scaled="0"/>
                  </a:gradFill>
                </a:rPr>
                <a:t>at massive scale</a:t>
              </a:r>
            </a:p>
          </p:txBody>
        </p:sp>
        <p:sp>
          <p:nvSpPr>
            <p:cNvPr id="13" name="TextBox 12">
              <a:extLst>
                <a:ext uri="{FF2B5EF4-FFF2-40B4-BE49-F238E27FC236}">
                  <a16:creationId xmlns:a16="http://schemas.microsoft.com/office/drawing/2014/main" id="{64E8FBC9-26F7-4799-8101-661CDAF0E4F1}"/>
                </a:ext>
              </a:extLst>
            </p:cNvPr>
            <p:cNvSpPr txBox="1"/>
            <p:nvPr/>
          </p:nvSpPr>
          <p:spPr>
            <a:xfrm>
              <a:off x="7164168"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Provides </a:t>
              </a:r>
              <a:r>
                <a:rPr lang="en-US" sz="1600">
                  <a:solidFill>
                    <a:schemeClr val="tx2"/>
                  </a:solidFill>
                </a:rPr>
                <a:t>multi-tenancy and enterprise-grade security</a:t>
              </a:r>
            </a:p>
          </p:txBody>
        </p:sp>
        <p:grpSp>
          <p:nvGrpSpPr>
            <p:cNvPr id="22" name="Group 21">
              <a:extLst>
                <a:ext uri="{FF2B5EF4-FFF2-40B4-BE49-F238E27FC236}">
                  <a16:creationId xmlns:a16="http://schemas.microsoft.com/office/drawing/2014/main" id="{196F2F7C-6800-4AC4-AC9B-046BFC06DCB6}"/>
                </a:ext>
              </a:extLst>
            </p:cNvPr>
            <p:cNvGrpSpPr/>
            <p:nvPr/>
          </p:nvGrpSpPr>
          <p:grpSpPr>
            <a:xfrm>
              <a:off x="7339292" y="4415688"/>
              <a:ext cx="266966" cy="461546"/>
              <a:chOff x="9483369" y="4036570"/>
              <a:chExt cx="385258" cy="666058"/>
            </a:xfrm>
            <a:noFill/>
          </p:grpSpPr>
          <p:sp>
            <p:nvSpPr>
              <p:cNvPr id="23" name="Freeform: Shape 22">
                <a:extLst>
                  <a:ext uri="{FF2B5EF4-FFF2-40B4-BE49-F238E27FC236}">
                    <a16:creationId xmlns:a16="http://schemas.microsoft.com/office/drawing/2014/main" id="{FB855218-7205-4063-A0C1-8DE45D5D1F63}"/>
                  </a:ext>
                </a:extLst>
              </p:cNvPr>
              <p:cNvSpPr/>
              <p:nvPr/>
            </p:nvSpPr>
            <p:spPr bwMode="auto">
              <a:xfrm>
                <a:off x="9545328" y="4036570"/>
                <a:ext cx="261340" cy="417790"/>
              </a:xfrm>
              <a:custGeom>
                <a:avLst/>
                <a:gdLst>
                  <a:gd name="connsiteX0" fmla="*/ 79377 w 160100"/>
                  <a:gd name="connsiteY0" fmla="*/ 0 h 255944"/>
                  <a:gd name="connsiteX1" fmla="*/ 160100 w 160100"/>
                  <a:gd name="connsiteY1" fmla="*/ 80721 h 255944"/>
                  <a:gd name="connsiteX2" fmla="*/ 160100 w 160100"/>
                  <a:gd name="connsiteY2" fmla="*/ 233699 h 255944"/>
                  <a:gd name="connsiteX3" fmla="*/ 160100 w 160100"/>
                  <a:gd name="connsiteY3" fmla="*/ 255944 h 255944"/>
                  <a:gd name="connsiteX4" fmla="*/ 0 w 160100"/>
                  <a:gd name="connsiteY4" fmla="*/ 255944 h 255944"/>
                  <a:gd name="connsiteX5" fmla="*/ 0 w 160100"/>
                  <a:gd name="connsiteY5" fmla="*/ 243173 h 255944"/>
                  <a:gd name="connsiteX6" fmla="*/ 0 w 160100"/>
                  <a:gd name="connsiteY6" fmla="*/ 80721 h 255944"/>
                  <a:gd name="connsiteX7" fmla="*/ 79377 w 160100"/>
                  <a:gd name="connsiteY7" fmla="*/ 0 h 255944"/>
                  <a:gd name="connsiteX0" fmla="*/ 79377 w 160100"/>
                  <a:gd name="connsiteY0" fmla="*/ 0 h 321159"/>
                  <a:gd name="connsiteX1" fmla="*/ 160100 w 160100"/>
                  <a:gd name="connsiteY1" fmla="*/ 80721 h 321159"/>
                  <a:gd name="connsiteX2" fmla="*/ 160100 w 160100"/>
                  <a:gd name="connsiteY2" fmla="*/ 233699 h 321159"/>
                  <a:gd name="connsiteX3" fmla="*/ 160100 w 160100"/>
                  <a:gd name="connsiteY3" fmla="*/ 255944 h 321159"/>
                  <a:gd name="connsiteX4" fmla="*/ 66266 w 160100"/>
                  <a:gd name="connsiteY4" fmla="*/ 321159 h 321159"/>
                  <a:gd name="connsiteX5" fmla="*/ 0 w 160100"/>
                  <a:gd name="connsiteY5" fmla="*/ 255944 h 321159"/>
                  <a:gd name="connsiteX6" fmla="*/ 0 w 160100"/>
                  <a:gd name="connsiteY6" fmla="*/ 243173 h 321159"/>
                  <a:gd name="connsiteX7" fmla="*/ 0 w 160100"/>
                  <a:gd name="connsiteY7" fmla="*/ 80721 h 321159"/>
                  <a:gd name="connsiteX8" fmla="*/ 79377 w 160100"/>
                  <a:gd name="connsiteY8" fmla="*/ 0 h 321159"/>
                  <a:gd name="connsiteX0" fmla="*/ 66266 w 160100"/>
                  <a:gd name="connsiteY0" fmla="*/ 321159 h 412599"/>
                  <a:gd name="connsiteX1" fmla="*/ 0 w 160100"/>
                  <a:gd name="connsiteY1" fmla="*/ 255944 h 412599"/>
                  <a:gd name="connsiteX2" fmla="*/ 0 w 160100"/>
                  <a:gd name="connsiteY2" fmla="*/ 243173 h 412599"/>
                  <a:gd name="connsiteX3" fmla="*/ 0 w 160100"/>
                  <a:gd name="connsiteY3" fmla="*/ 80721 h 412599"/>
                  <a:gd name="connsiteX4" fmla="*/ 79377 w 160100"/>
                  <a:gd name="connsiteY4" fmla="*/ 0 h 412599"/>
                  <a:gd name="connsiteX5" fmla="*/ 160100 w 160100"/>
                  <a:gd name="connsiteY5" fmla="*/ 80721 h 412599"/>
                  <a:gd name="connsiteX6" fmla="*/ 160100 w 160100"/>
                  <a:gd name="connsiteY6" fmla="*/ 233699 h 412599"/>
                  <a:gd name="connsiteX7" fmla="*/ 160100 w 160100"/>
                  <a:gd name="connsiteY7" fmla="*/ 255944 h 412599"/>
                  <a:gd name="connsiteX8" fmla="*/ 157706 w 160100"/>
                  <a:gd name="connsiteY8" fmla="*/ 412599 h 412599"/>
                  <a:gd name="connsiteX0" fmla="*/ 0 w 160100"/>
                  <a:gd name="connsiteY0" fmla="*/ 255944 h 412599"/>
                  <a:gd name="connsiteX1" fmla="*/ 0 w 160100"/>
                  <a:gd name="connsiteY1" fmla="*/ 243173 h 412599"/>
                  <a:gd name="connsiteX2" fmla="*/ 0 w 160100"/>
                  <a:gd name="connsiteY2" fmla="*/ 80721 h 412599"/>
                  <a:gd name="connsiteX3" fmla="*/ 79377 w 160100"/>
                  <a:gd name="connsiteY3" fmla="*/ 0 h 412599"/>
                  <a:gd name="connsiteX4" fmla="*/ 160100 w 160100"/>
                  <a:gd name="connsiteY4" fmla="*/ 80721 h 412599"/>
                  <a:gd name="connsiteX5" fmla="*/ 160100 w 160100"/>
                  <a:gd name="connsiteY5" fmla="*/ 233699 h 412599"/>
                  <a:gd name="connsiteX6" fmla="*/ 160100 w 160100"/>
                  <a:gd name="connsiteY6" fmla="*/ 255944 h 412599"/>
                  <a:gd name="connsiteX7" fmla="*/ 157706 w 160100"/>
                  <a:gd name="connsiteY7" fmla="*/ 412599 h 412599"/>
                  <a:gd name="connsiteX0" fmla="*/ 0 w 160100"/>
                  <a:gd name="connsiteY0" fmla="*/ 255944 h 255944"/>
                  <a:gd name="connsiteX1" fmla="*/ 0 w 160100"/>
                  <a:gd name="connsiteY1" fmla="*/ 243173 h 255944"/>
                  <a:gd name="connsiteX2" fmla="*/ 0 w 160100"/>
                  <a:gd name="connsiteY2" fmla="*/ 80721 h 255944"/>
                  <a:gd name="connsiteX3" fmla="*/ 79377 w 160100"/>
                  <a:gd name="connsiteY3" fmla="*/ 0 h 255944"/>
                  <a:gd name="connsiteX4" fmla="*/ 160100 w 160100"/>
                  <a:gd name="connsiteY4" fmla="*/ 80721 h 255944"/>
                  <a:gd name="connsiteX5" fmla="*/ 160100 w 160100"/>
                  <a:gd name="connsiteY5" fmla="*/ 233699 h 255944"/>
                  <a:gd name="connsiteX6" fmla="*/ 160100 w 160100"/>
                  <a:gd name="connsiteY6" fmla="*/ 255944 h 25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100" h="255944">
                    <a:moveTo>
                      <a:pt x="0" y="255944"/>
                    </a:moveTo>
                    <a:lnTo>
                      <a:pt x="0" y="243173"/>
                    </a:lnTo>
                    <a:lnTo>
                      <a:pt x="0" y="80721"/>
                    </a:lnTo>
                    <a:cubicBezTo>
                      <a:pt x="0" y="36324"/>
                      <a:pt x="34979" y="0"/>
                      <a:pt x="79377" y="0"/>
                    </a:cubicBezTo>
                    <a:cubicBezTo>
                      <a:pt x="123774" y="0"/>
                      <a:pt x="160100" y="36324"/>
                      <a:pt x="160100" y="80721"/>
                    </a:cubicBezTo>
                    <a:lnTo>
                      <a:pt x="160100" y="233699"/>
                    </a:lnTo>
                    <a:lnTo>
                      <a:pt x="160100" y="255944"/>
                    </a:lnTo>
                  </a:path>
                </a:pathLst>
              </a:custGeom>
              <a:grpFill/>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endParaRPr lang="en-US" kern="0" dirty="0">
                  <a:solidFill>
                    <a:srgbClr val="505050"/>
                  </a:solidFill>
                  <a:latin typeface="Arial" panose="020B0604020202020204" pitchFamily="34" charset="0"/>
                </a:endParaRPr>
              </a:p>
            </p:txBody>
          </p:sp>
          <p:sp useBgFill="1">
            <p:nvSpPr>
              <p:cNvPr id="24" name="Freeform: Shape 23">
                <a:extLst>
                  <a:ext uri="{FF2B5EF4-FFF2-40B4-BE49-F238E27FC236}">
                    <a16:creationId xmlns:a16="http://schemas.microsoft.com/office/drawing/2014/main" id="{2359C72F-1BF9-4E8B-86AF-E2E0C58C0215}"/>
                  </a:ext>
                </a:extLst>
              </p:cNvPr>
              <p:cNvSpPr/>
              <p:nvPr/>
            </p:nvSpPr>
            <p:spPr bwMode="auto">
              <a:xfrm>
                <a:off x="9483369" y="4341050"/>
                <a:ext cx="385258" cy="361578"/>
              </a:xfrm>
              <a:custGeom>
                <a:avLst/>
                <a:gdLst>
                  <a:gd name="connsiteX0" fmla="*/ 0 w 467028"/>
                  <a:gd name="connsiteY0" fmla="*/ 0 h 438322"/>
                  <a:gd name="connsiteX1" fmla="*/ 40334 w 467028"/>
                  <a:gd name="connsiteY1" fmla="*/ 0 h 438322"/>
                  <a:gd name="connsiteX2" fmla="*/ 40334 w 467028"/>
                  <a:gd name="connsiteY2" fmla="*/ 55025 h 438322"/>
                  <a:gd name="connsiteX3" fmla="*/ 398202 w 467028"/>
                  <a:gd name="connsiteY3" fmla="*/ 55025 h 438322"/>
                  <a:gd name="connsiteX4" fmla="*/ 398202 w 467028"/>
                  <a:gd name="connsiteY4" fmla="*/ 0 h 438322"/>
                  <a:gd name="connsiteX5" fmla="*/ 467028 w 467028"/>
                  <a:gd name="connsiteY5" fmla="*/ 0 h 438322"/>
                  <a:gd name="connsiteX6" fmla="*/ 467028 w 467028"/>
                  <a:gd name="connsiteY6" fmla="*/ 438322 h 438322"/>
                  <a:gd name="connsiteX7" fmla="*/ 0 w 467028"/>
                  <a:gd name="connsiteY7" fmla="*/ 438322 h 438322"/>
                  <a:gd name="connsiteX8" fmla="*/ 0 w 467028"/>
                  <a:gd name="connsiteY8" fmla="*/ 0 h 438322"/>
                  <a:gd name="connsiteX9" fmla="*/ 232862 w 467028"/>
                  <a:gd name="connsiteY9" fmla="*/ 141324 h 438322"/>
                  <a:gd name="connsiteX10" fmla="*/ 185680 w 467028"/>
                  <a:gd name="connsiteY10" fmla="*/ 189665 h 438322"/>
                  <a:gd name="connsiteX11" fmla="*/ 216685 w 467028"/>
                  <a:gd name="connsiteY11" fmla="*/ 233977 h 438322"/>
                  <a:gd name="connsiteX12" fmla="*/ 216685 w 467028"/>
                  <a:gd name="connsiteY12" fmla="*/ 309174 h 438322"/>
                  <a:gd name="connsiteX13" fmla="*/ 249038 w 467028"/>
                  <a:gd name="connsiteY13" fmla="*/ 309174 h 438322"/>
                  <a:gd name="connsiteX14" fmla="*/ 249038 w 467028"/>
                  <a:gd name="connsiteY14" fmla="*/ 233977 h 438322"/>
                  <a:gd name="connsiteX15" fmla="*/ 280043 w 467028"/>
                  <a:gd name="connsiteY15" fmla="*/ 189665 h 438322"/>
                  <a:gd name="connsiteX16" fmla="*/ 232862 w 467028"/>
                  <a:gd name="connsiteY16" fmla="*/ 141324 h 438322"/>
                  <a:gd name="connsiteX0" fmla="*/ 0 w 467028"/>
                  <a:gd name="connsiteY0" fmla="*/ 0 h 438322"/>
                  <a:gd name="connsiteX1" fmla="*/ 40334 w 467028"/>
                  <a:gd name="connsiteY1" fmla="*/ 0 h 438322"/>
                  <a:gd name="connsiteX2" fmla="*/ 398202 w 467028"/>
                  <a:gd name="connsiteY2" fmla="*/ 55025 h 438322"/>
                  <a:gd name="connsiteX3" fmla="*/ 398202 w 467028"/>
                  <a:gd name="connsiteY3" fmla="*/ 0 h 438322"/>
                  <a:gd name="connsiteX4" fmla="*/ 467028 w 467028"/>
                  <a:gd name="connsiteY4" fmla="*/ 0 h 438322"/>
                  <a:gd name="connsiteX5" fmla="*/ 467028 w 467028"/>
                  <a:gd name="connsiteY5" fmla="*/ 438322 h 438322"/>
                  <a:gd name="connsiteX6" fmla="*/ 0 w 467028"/>
                  <a:gd name="connsiteY6" fmla="*/ 438322 h 438322"/>
                  <a:gd name="connsiteX7" fmla="*/ 0 w 467028"/>
                  <a:gd name="connsiteY7" fmla="*/ 0 h 438322"/>
                  <a:gd name="connsiteX8" fmla="*/ 232862 w 467028"/>
                  <a:gd name="connsiteY8" fmla="*/ 141324 h 438322"/>
                  <a:gd name="connsiteX9" fmla="*/ 185680 w 467028"/>
                  <a:gd name="connsiteY9" fmla="*/ 189665 h 438322"/>
                  <a:gd name="connsiteX10" fmla="*/ 216685 w 467028"/>
                  <a:gd name="connsiteY10" fmla="*/ 233977 h 438322"/>
                  <a:gd name="connsiteX11" fmla="*/ 216685 w 467028"/>
                  <a:gd name="connsiteY11" fmla="*/ 309174 h 438322"/>
                  <a:gd name="connsiteX12" fmla="*/ 249038 w 467028"/>
                  <a:gd name="connsiteY12" fmla="*/ 309174 h 438322"/>
                  <a:gd name="connsiteX13" fmla="*/ 249038 w 467028"/>
                  <a:gd name="connsiteY13" fmla="*/ 233977 h 438322"/>
                  <a:gd name="connsiteX14" fmla="*/ 280043 w 467028"/>
                  <a:gd name="connsiteY14" fmla="*/ 189665 h 438322"/>
                  <a:gd name="connsiteX15" fmla="*/ 232862 w 467028"/>
                  <a:gd name="connsiteY15" fmla="*/ 141324 h 438322"/>
                  <a:gd name="connsiteX0" fmla="*/ 0 w 467028"/>
                  <a:gd name="connsiteY0" fmla="*/ 0 h 438322"/>
                  <a:gd name="connsiteX1" fmla="*/ 40334 w 467028"/>
                  <a:gd name="connsiteY1" fmla="*/ 0 h 438322"/>
                  <a:gd name="connsiteX2" fmla="*/ 398202 w 467028"/>
                  <a:gd name="connsiteY2" fmla="*/ 0 h 438322"/>
                  <a:gd name="connsiteX3" fmla="*/ 467028 w 467028"/>
                  <a:gd name="connsiteY3" fmla="*/ 0 h 438322"/>
                  <a:gd name="connsiteX4" fmla="*/ 467028 w 467028"/>
                  <a:gd name="connsiteY4" fmla="*/ 438322 h 438322"/>
                  <a:gd name="connsiteX5" fmla="*/ 0 w 467028"/>
                  <a:gd name="connsiteY5" fmla="*/ 438322 h 438322"/>
                  <a:gd name="connsiteX6" fmla="*/ 0 w 467028"/>
                  <a:gd name="connsiteY6" fmla="*/ 0 h 438322"/>
                  <a:gd name="connsiteX7" fmla="*/ 232862 w 467028"/>
                  <a:gd name="connsiteY7" fmla="*/ 141324 h 438322"/>
                  <a:gd name="connsiteX8" fmla="*/ 185680 w 467028"/>
                  <a:gd name="connsiteY8" fmla="*/ 189665 h 438322"/>
                  <a:gd name="connsiteX9" fmla="*/ 216685 w 467028"/>
                  <a:gd name="connsiteY9" fmla="*/ 233977 h 438322"/>
                  <a:gd name="connsiteX10" fmla="*/ 216685 w 467028"/>
                  <a:gd name="connsiteY10" fmla="*/ 309174 h 438322"/>
                  <a:gd name="connsiteX11" fmla="*/ 249038 w 467028"/>
                  <a:gd name="connsiteY11" fmla="*/ 309174 h 438322"/>
                  <a:gd name="connsiteX12" fmla="*/ 249038 w 467028"/>
                  <a:gd name="connsiteY12" fmla="*/ 233977 h 438322"/>
                  <a:gd name="connsiteX13" fmla="*/ 280043 w 467028"/>
                  <a:gd name="connsiteY13" fmla="*/ 189665 h 438322"/>
                  <a:gd name="connsiteX14" fmla="*/ 232862 w 467028"/>
                  <a:gd name="connsiteY14" fmla="*/ 141324 h 438322"/>
                  <a:gd name="connsiteX0" fmla="*/ 0 w 467028"/>
                  <a:gd name="connsiteY0" fmla="*/ 0 h 438322"/>
                  <a:gd name="connsiteX1" fmla="*/ 40334 w 467028"/>
                  <a:gd name="connsiteY1" fmla="*/ 0 h 438322"/>
                  <a:gd name="connsiteX2" fmla="*/ 467028 w 467028"/>
                  <a:gd name="connsiteY2" fmla="*/ 0 h 438322"/>
                  <a:gd name="connsiteX3" fmla="*/ 467028 w 467028"/>
                  <a:gd name="connsiteY3" fmla="*/ 438322 h 438322"/>
                  <a:gd name="connsiteX4" fmla="*/ 0 w 467028"/>
                  <a:gd name="connsiteY4" fmla="*/ 438322 h 438322"/>
                  <a:gd name="connsiteX5" fmla="*/ 0 w 467028"/>
                  <a:gd name="connsiteY5" fmla="*/ 0 h 438322"/>
                  <a:gd name="connsiteX6" fmla="*/ 232862 w 467028"/>
                  <a:gd name="connsiteY6" fmla="*/ 141324 h 438322"/>
                  <a:gd name="connsiteX7" fmla="*/ 185680 w 467028"/>
                  <a:gd name="connsiteY7" fmla="*/ 189665 h 438322"/>
                  <a:gd name="connsiteX8" fmla="*/ 216685 w 467028"/>
                  <a:gd name="connsiteY8" fmla="*/ 233977 h 438322"/>
                  <a:gd name="connsiteX9" fmla="*/ 216685 w 467028"/>
                  <a:gd name="connsiteY9" fmla="*/ 309174 h 438322"/>
                  <a:gd name="connsiteX10" fmla="*/ 249038 w 467028"/>
                  <a:gd name="connsiteY10" fmla="*/ 309174 h 438322"/>
                  <a:gd name="connsiteX11" fmla="*/ 249038 w 467028"/>
                  <a:gd name="connsiteY11" fmla="*/ 233977 h 438322"/>
                  <a:gd name="connsiteX12" fmla="*/ 280043 w 467028"/>
                  <a:gd name="connsiteY12" fmla="*/ 189665 h 438322"/>
                  <a:gd name="connsiteX13" fmla="*/ 232862 w 467028"/>
                  <a:gd name="connsiteY13" fmla="*/ 141324 h 438322"/>
                  <a:gd name="connsiteX0" fmla="*/ 0 w 467028"/>
                  <a:gd name="connsiteY0" fmla="*/ 0 h 438322"/>
                  <a:gd name="connsiteX1" fmla="*/ 467028 w 467028"/>
                  <a:gd name="connsiteY1" fmla="*/ 0 h 438322"/>
                  <a:gd name="connsiteX2" fmla="*/ 467028 w 467028"/>
                  <a:gd name="connsiteY2" fmla="*/ 438322 h 438322"/>
                  <a:gd name="connsiteX3" fmla="*/ 0 w 467028"/>
                  <a:gd name="connsiteY3" fmla="*/ 438322 h 438322"/>
                  <a:gd name="connsiteX4" fmla="*/ 0 w 467028"/>
                  <a:gd name="connsiteY4" fmla="*/ 0 h 438322"/>
                  <a:gd name="connsiteX5" fmla="*/ 232862 w 467028"/>
                  <a:gd name="connsiteY5" fmla="*/ 141324 h 438322"/>
                  <a:gd name="connsiteX6" fmla="*/ 185680 w 467028"/>
                  <a:gd name="connsiteY6" fmla="*/ 189665 h 438322"/>
                  <a:gd name="connsiteX7" fmla="*/ 216685 w 467028"/>
                  <a:gd name="connsiteY7" fmla="*/ 233977 h 438322"/>
                  <a:gd name="connsiteX8" fmla="*/ 216685 w 467028"/>
                  <a:gd name="connsiteY8" fmla="*/ 309174 h 438322"/>
                  <a:gd name="connsiteX9" fmla="*/ 249038 w 467028"/>
                  <a:gd name="connsiteY9" fmla="*/ 309174 h 438322"/>
                  <a:gd name="connsiteX10" fmla="*/ 249038 w 467028"/>
                  <a:gd name="connsiteY10" fmla="*/ 233977 h 438322"/>
                  <a:gd name="connsiteX11" fmla="*/ 280043 w 467028"/>
                  <a:gd name="connsiteY11" fmla="*/ 189665 h 438322"/>
                  <a:gd name="connsiteX12" fmla="*/ 232862 w 467028"/>
                  <a:gd name="connsiteY12" fmla="*/ 141324 h 438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028" h="438322">
                    <a:moveTo>
                      <a:pt x="0" y="0"/>
                    </a:moveTo>
                    <a:lnTo>
                      <a:pt x="467028" y="0"/>
                    </a:lnTo>
                    <a:lnTo>
                      <a:pt x="467028" y="438322"/>
                    </a:lnTo>
                    <a:lnTo>
                      <a:pt x="0" y="438322"/>
                    </a:lnTo>
                    <a:lnTo>
                      <a:pt x="0" y="0"/>
                    </a:lnTo>
                    <a:close/>
                    <a:moveTo>
                      <a:pt x="232862" y="141324"/>
                    </a:moveTo>
                    <a:cubicBezTo>
                      <a:pt x="207249" y="141324"/>
                      <a:pt x="185680" y="162809"/>
                      <a:pt x="185680" y="189665"/>
                    </a:cubicBezTo>
                    <a:cubicBezTo>
                      <a:pt x="185680" y="209807"/>
                      <a:pt x="199161" y="227263"/>
                      <a:pt x="216685" y="233977"/>
                    </a:cubicBezTo>
                    <a:lnTo>
                      <a:pt x="216685" y="309174"/>
                    </a:lnTo>
                    <a:lnTo>
                      <a:pt x="249038" y="309174"/>
                    </a:lnTo>
                    <a:lnTo>
                      <a:pt x="249038" y="233977"/>
                    </a:lnTo>
                    <a:cubicBezTo>
                      <a:pt x="267911" y="227263"/>
                      <a:pt x="280043" y="209807"/>
                      <a:pt x="280043" y="189665"/>
                    </a:cubicBezTo>
                    <a:cubicBezTo>
                      <a:pt x="280043" y="162809"/>
                      <a:pt x="259822" y="141324"/>
                      <a:pt x="232862" y="141324"/>
                    </a:cubicBezTo>
                    <a:close/>
                  </a:path>
                </a:pathLst>
              </a:custGeom>
              <a:ln w="12700">
                <a:solidFill>
                  <a:schemeClr val="tx2"/>
                </a:solidFill>
                <a:miter lim="800000"/>
                <a:headEnd/>
                <a:tailEnd/>
              </a:ln>
            </p:spPr>
            <p:txBody>
              <a:bodyPr vert="horz" wrap="square" lIns="91440" tIns="45720" rIns="91440" bIns="45720" numCol="1" anchor="t" anchorCtr="0" compatLnSpc="1">
                <a:prstTxWarp prst="textNoShape">
                  <a:avLst/>
                </a:prstTxWarp>
                <a:noAutofit/>
              </a:bodyPr>
              <a:lstStyle/>
              <a:p>
                <a:endParaRPr lang="en-US" kern="0" dirty="0">
                  <a:solidFill>
                    <a:srgbClr val="505050"/>
                  </a:solidFill>
                  <a:latin typeface="Arial" panose="020B0604020202020204" pitchFamily="34" charset="0"/>
                </a:endParaRPr>
              </a:p>
            </p:txBody>
          </p:sp>
        </p:grpSp>
        <p:sp>
          <p:nvSpPr>
            <p:cNvPr id="25" name="Freeform 5">
              <a:extLst>
                <a:ext uri="{FF2B5EF4-FFF2-40B4-BE49-F238E27FC236}">
                  <a16:creationId xmlns:a16="http://schemas.microsoft.com/office/drawing/2014/main" id="{E53F5E30-CE6A-4CE1-86CA-8A9DFE560E6D}"/>
                </a:ext>
              </a:extLst>
            </p:cNvPr>
            <p:cNvSpPr>
              <a:spLocks noEditPoints="1"/>
            </p:cNvSpPr>
            <p:nvPr/>
          </p:nvSpPr>
          <p:spPr bwMode="auto">
            <a:xfrm>
              <a:off x="7339292" y="2162738"/>
              <a:ext cx="251420" cy="41815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dirty="0">
                <a:solidFill>
                  <a:sysClr val="windowText" lastClr="000000"/>
                </a:solidFill>
                <a:latin typeface="Arial" panose="020B0604020202020204" pitchFamily="34" charset="0"/>
              </a:endParaRPr>
            </a:p>
          </p:txBody>
        </p:sp>
      </p:grpSp>
      <p:grpSp>
        <p:nvGrpSpPr>
          <p:cNvPr id="2" name="Group 1"/>
          <p:cNvGrpSpPr/>
          <p:nvPr/>
        </p:nvGrpSpPr>
        <p:grpSpPr>
          <a:xfrm>
            <a:off x="351971" y="2162738"/>
            <a:ext cx="1977572" cy="3611288"/>
            <a:chOff x="351971" y="2162738"/>
            <a:chExt cx="1977572" cy="3611288"/>
          </a:xfrm>
        </p:grpSpPr>
        <p:sp>
          <p:nvSpPr>
            <p:cNvPr id="4" name="TextBox 3">
              <a:extLst>
                <a:ext uri="{FF2B5EF4-FFF2-40B4-BE49-F238E27FC236}">
                  <a16:creationId xmlns:a16="http://schemas.microsoft.com/office/drawing/2014/main" id="{E4E01665-C1A6-4E70-BB03-24B2B0DE77B8}"/>
                </a:ext>
              </a:extLst>
            </p:cNvPr>
            <p:cNvSpPr txBox="1"/>
            <p:nvPr/>
          </p:nvSpPr>
          <p:spPr>
            <a:xfrm>
              <a:off x="351971" y="2747554"/>
              <a:ext cx="1977572"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The 1</a:t>
              </a:r>
              <a:r>
                <a:rPr lang="en-US" sz="1600" baseline="30000">
                  <a:gradFill>
                    <a:gsLst>
                      <a:gs pos="2917">
                        <a:schemeClr val="tx1"/>
                      </a:gs>
                      <a:gs pos="30000">
                        <a:schemeClr val="tx1"/>
                      </a:gs>
                    </a:gsLst>
                    <a:lin ang="5400000" scaled="0"/>
                  </a:gradFill>
                </a:rPr>
                <a:t>st</a:t>
              </a:r>
              <a:r>
                <a:rPr lang="en-US" sz="1600">
                  <a:gradFill>
                    <a:gsLst>
                      <a:gs pos="2917">
                        <a:schemeClr val="tx1"/>
                      </a:gs>
                      <a:gs pos="30000">
                        <a:schemeClr val="tx1"/>
                      </a:gs>
                    </a:gsLst>
                    <a:lin ang="5400000" scaled="0"/>
                  </a:gradFill>
                </a:rPr>
                <a:t> and only database with </a:t>
              </a:r>
              <a:r>
                <a:rPr lang="en-US" sz="1600">
                  <a:solidFill>
                    <a:schemeClr val="tx2"/>
                  </a:solidFill>
                </a:rPr>
                <a:t>global distribution turnkey capability</a:t>
              </a:r>
            </a:p>
          </p:txBody>
        </p:sp>
        <p:sp>
          <p:nvSpPr>
            <p:cNvPr id="10" name="TextBox 9">
              <a:extLst>
                <a:ext uri="{FF2B5EF4-FFF2-40B4-BE49-F238E27FC236}">
                  <a16:creationId xmlns:a16="http://schemas.microsoft.com/office/drawing/2014/main" id="{40BC8211-ED08-422F-B8E4-85034ACCF383}"/>
                </a:ext>
              </a:extLst>
            </p:cNvPr>
            <p:cNvSpPr txBox="1"/>
            <p:nvPr/>
          </p:nvSpPr>
          <p:spPr>
            <a:xfrm>
              <a:off x="351971" y="5016896"/>
              <a:ext cx="1977572"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Enables </a:t>
              </a:r>
              <a:r>
                <a:rPr lang="en-US" sz="1600">
                  <a:solidFill>
                    <a:schemeClr val="tx2"/>
                  </a:solidFill>
                </a:rPr>
                <a:t>mission critical </a:t>
              </a:r>
              <a:r>
                <a:rPr lang="en-US" sz="1600">
                  <a:gradFill>
                    <a:gsLst>
                      <a:gs pos="2917">
                        <a:schemeClr val="tx1"/>
                      </a:gs>
                      <a:gs pos="30000">
                        <a:schemeClr val="tx1"/>
                      </a:gs>
                    </a:gsLst>
                    <a:lin ang="5400000" scaled="0"/>
                  </a:gradFill>
                </a:rPr>
                <a:t>intelligent applications</a:t>
              </a:r>
            </a:p>
          </p:txBody>
        </p:sp>
        <p:grpSp>
          <p:nvGrpSpPr>
            <p:cNvPr id="15" name="Group 14">
              <a:extLst>
                <a:ext uri="{FF2B5EF4-FFF2-40B4-BE49-F238E27FC236}">
                  <a16:creationId xmlns:a16="http://schemas.microsoft.com/office/drawing/2014/main" id="{2677FF4F-91E8-4CCE-AB3E-362F54D97E9B}"/>
                </a:ext>
              </a:extLst>
            </p:cNvPr>
            <p:cNvGrpSpPr/>
            <p:nvPr/>
          </p:nvGrpSpPr>
          <p:grpSpPr>
            <a:xfrm>
              <a:off x="527095" y="2162738"/>
              <a:ext cx="397581" cy="397581"/>
              <a:chOff x="11679011" y="5307417"/>
              <a:chExt cx="457200" cy="457200"/>
            </a:xfrm>
          </p:grpSpPr>
          <p:sp>
            <p:nvSpPr>
              <p:cNvPr id="16" name="Oval 15">
                <a:extLst>
                  <a:ext uri="{FF2B5EF4-FFF2-40B4-BE49-F238E27FC236}">
                    <a16:creationId xmlns:a16="http://schemas.microsoft.com/office/drawing/2014/main" id="{EF5EC1CF-000B-4FDF-AE51-A9D3B937ABE8}"/>
                  </a:ext>
                </a:extLst>
              </p:cNvPr>
              <p:cNvSpPr/>
              <p:nvPr/>
            </p:nvSpPr>
            <p:spPr bwMode="auto">
              <a:xfrm>
                <a:off x="11679011" y="5307417"/>
                <a:ext cx="4572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7" name="Oval 16">
                <a:extLst>
                  <a:ext uri="{FF2B5EF4-FFF2-40B4-BE49-F238E27FC236}">
                    <a16:creationId xmlns:a16="http://schemas.microsoft.com/office/drawing/2014/main" id="{6B001F16-DE9B-478B-A3A6-9C20DA1A10B9}"/>
                  </a:ext>
                </a:extLst>
              </p:cNvPr>
              <p:cNvSpPr/>
              <p:nvPr/>
            </p:nvSpPr>
            <p:spPr bwMode="auto">
              <a:xfrm>
                <a:off x="11794036" y="5307417"/>
                <a:ext cx="228600" cy="45720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5C6A0991-35FB-44AD-914C-DA053C902478}"/>
                  </a:ext>
                </a:extLst>
              </p:cNvPr>
              <p:cNvCxnSpPr/>
              <p:nvPr/>
            </p:nvCxnSpPr>
            <p:spPr>
              <a:xfrm>
                <a:off x="11679011" y="5536017"/>
                <a:ext cx="457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67CDA2C-D67D-4718-8469-47907BA6904B}"/>
                  </a:ext>
                </a:extLst>
              </p:cNvPr>
              <p:cNvCxnSpPr>
                <a:cxnSpLocks/>
              </p:cNvCxnSpPr>
              <p:nvPr/>
            </p:nvCxnSpPr>
            <p:spPr>
              <a:xfrm>
                <a:off x="11706226" y="5648676"/>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238576B-5A58-4E41-8E2B-59932DA799F8}"/>
                  </a:ext>
                </a:extLst>
              </p:cNvPr>
              <p:cNvCxnSpPr>
                <a:cxnSpLocks/>
              </p:cNvCxnSpPr>
              <p:nvPr/>
            </p:nvCxnSpPr>
            <p:spPr>
              <a:xfrm>
                <a:off x="11706226" y="5422168"/>
                <a:ext cx="40277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43DFC4-426F-4E12-8EB1-F3530416DBA4}"/>
                  </a:ext>
                </a:extLst>
              </p:cNvPr>
              <p:cNvCxnSpPr>
                <a:cxnSpLocks/>
              </p:cNvCxnSpPr>
              <p:nvPr/>
            </p:nvCxnSpPr>
            <p:spPr>
              <a:xfrm flipV="1">
                <a:off x="11908336" y="5307417"/>
                <a:ext cx="0" cy="45720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2" name="building_7">
              <a:extLst>
                <a:ext uri="{FF2B5EF4-FFF2-40B4-BE49-F238E27FC236}">
                  <a16:creationId xmlns:a16="http://schemas.microsoft.com/office/drawing/2014/main" id="{EA2A8FDA-B80A-4371-B202-BEA77EE2C5B3}"/>
                </a:ext>
              </a:extLst>
            </p:cNvPr>
            <p:cNvSpPr>
              <a:spLocks noChangeAspect="1" noEditPoints="1"/>
            </p:cNvSpPr>
            <p:nvPr/>
          </p:nvSpPr>
          <p:spPr bwMode="auto">
            <a:xfrm>
              <a:off x="527095" y="4470728"/>
              <a:ext cx="381083" cy="397580"/>
            </a:xfrm>
            <a:custGeom>
              <a:avLst/>
              <a:gdLst>
                <a:gd name="T0" fmla="*/ 231 w 231"/>
                <a:gd name="T1" fmla="*/ 241 h 241"/>
                <a:gd name="T2" fmla="*/ 0 w 231"/>
                <a:gd name="T3" fmla="*/ 241 h 241"/>
                <a:gd name="T4" fmla="*/ 135 w 231"/>
                <a:gd name="T5" fmla="*/ 241 h 241"/>
                <a:gd name="T6" fmla="*/ 135 w 231"/>
                <a:gd name="T7" fmla="*/ 111 h 241"/>
                <a:gd name="T8" fmla="*/ 14 w 231"/>
                <a:gd name="T9" fmla="*/ 111 h 241"/>
                <a:gd name="T10" fmla="*/ 14 w 231"/>
                <a:gd name="T11" fmla="*/ 241 h 241"/>
                <a:gd name="T12" fmla="*/ 217 w 231"/>
                <a:gd name="T13" fmla="*/ 241 h 241"/>
                <a:gd name="T14" fmla="*/ 217 w 231"/>
                <a:gd name="T15" fmla="*/ 58 h 241"/>
                <a:gd name="T16" fmla="*/ 101 w 231"/>
                <a:gd name="T17" fmla="*/ 58 h 241"/>
                <a:gd name="T18" fmla="*/ 101 w 231"/>
                <a:gd name="T19" fmla="*/ 97 h 241"/>
                <a:gd name="T20" fmla="*/ 140 w 231"/>
                <a:gd name="T21" fmla="*/ 44 h 241"/>
                <a:gd name="T22" fmla="*/ 140 w 231"/>
                <a:gd name="T23" fmla="*/ 0 h 241"/>
                <a:gd name="T24" fmla="*/ 82 w 231"/>
                <a:gd name="T25" fmla="*/ 44 h 241"/>
                <a:gd name="T26" fmla="*/ 82 w 231"/>
                <a:gd name="T27" fmla="*/ 92 h 241"/>
                <a:gd name="T28" fmla="*/ 178 w 231"/>
                <a:gd name="T29" fmla="*/ 241 h 241"/>
                <a:gd name="T30" fmla="*/ 178 w 231"/>
                <a:gd name="T31" fmla="*/ 198 h 241"/>
                <a:gd name="T32" fmla="*/ 150 w 231"/>
                <a:gd name="T33" fmla="*/ 198 h 241"/>
                <a:gd name="T34" fmla="*/ 97 w 231"/>
                <a:gd name="T35" fmla="*/ 241 h 241"/>
                <a:gd name="T36" fmla="*/ 97 w 231"/>
                <a:gd name="T37" fmla="*/ 198 h 241"/>
                <a:gd name="T38" fmla="*/ 58 w 231"/>
                <a:gd name="T39" fmla="*/ 198 h 241"/>
                <a:gd name="T40" fmla="*/ 58 w 231"/>
                <a:gd name="T41" fmla="*/ 239 h 241"/>
                <a:gd name="T42" fmla="*/ 97 w 231"/>
                <a:gd name="T43" fmla="*/ 241 h 241"/>
                <a:gd name="T44" fmla="*/ 97 w 231"/>
                <a:gd name="T45" fmla="*/ 198 h 241"/>
                <a:gd name="T46" fmla="*/ 58 w 231"/>
                <a:gd name="T47" fmla="*/ 198 h 241"/>
                <a:gd name="T48" fmla="*/ 58 w 231"/>
                <a:gd name="T49" fmla="*/ 239 h 241"/>
                <a:gd name="T50" fmla="*/ 227 w 231"/>
                <a:gd name="T51" fmla="*/ 164 h 241"/>
                <a:gd name="T52" fmla="*/ 227 w 231"/>
                <a:gd name="T53" fmla="*/ 16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1" h="241">
                  <a:moveTo>
                    <a:pt x="231" y="241"/>
                  </a:moveTo>
                  <a:lnTo>
                    <a:pt x="0" y="241"/>
                  </a:lnTo>
                  <a:moveTo>
                    <a:pt x="135" y="241"/>
                  </a:moveTo>
                  <a:lnTo>
                    <a:pt x="135" y="111"/>
                  </a:lnTo>
                  <a:lnTo>
                    <a:pt x="14" y="111"/>
                  </a:lnTo>
                  <a:lnTo>
                    <a:pt x="14" y="241"/>
                  </a:lnTo>
                  <a:moveTo>
                    <a:pt x="217" y="241"/>
                  </a:moveTo>
                  <a:lnTo>
                    <a:pt x="217" y="58"/>
                  </a:lnTo>
                  <a:lnTo>
                    <a:pt x="101" y="58"/>
                  </a:lnTo>
                  <a:lnTo>
                    <a:pt x="101" y="97"/>
                  </a:lnTo>
                  <a:moveTo>
                    <a:pt x="140" y="44"/>
                  </a:moveTo>
                  <a:lnTo>
                    <a:pt x="140" y="0"/>
                  </a:lnTo>
                  <a:lnTo>
                    <a:pt x="82" y="44"/>
                  </a:lnTo>
                  <a:lnTo>
                    <a:pt x="82" y="92"/>
                  </a:lnTo>
                  <a:moveTo>
                    <a:pt x="178" y="241"/>
                  </a:moveTo>
                  <a:lnTo>
                    <a:pt x="178" y="198"/>
                  </a:lnTo>
                  <a:lnTo>
                    <a:pt x="150" y="198"/>
                  </a:lnTo>
                  <a:moveTo>
                    <a:pt x="97" y="241"/>
                  </a:moveTo>
                  <a:lnTo>
                    <a:pt x="97" y="198"/>
                  </a:lnTo>
                  <a:lnTo>
                    <a:pt x="58" y="198"/>
                  </a:lnTo>
                  <a:lnTo>
                    <a:pt x="58" y="239"/>
                  </a:lnTo>
                  <a:moveTo>
                    <a:pt x="97" y="241"/>
                  </a:moveTo>
                  <a:lnTo>
                    <a:pt x="97" y="198"/>
                  </a:lnTo>
                  <a:lnTo>
                    <a:pt x="58" y="198"/>
                  </a:lnTo>
                  <a:lnTo>
                    <a:pt x="58" y="239"/>
                  </a:lnTo>
                  <a:moveTo>
                    <a:pt x="227" y="164"/>
                  </a:moveTo>
                  <a:lnTo>
                    <a:pt x="227" y="164"/>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5" name="TextBox 4">
            <a:extLst>
              <a:ext uri="{FF2B5EF4-FFF2-40B4-BE49-F238E27FC236}">
                <a16:creationId xmlns:a16="http://schemas.microsoft.com/office/drawing/2014/main" id="{3FBC79CC-A899-4924-92D5-9EC8C6BC0EBD}"/>
              </a:ext>
            </a:extLst>
          </p:cNvPr>
          <p:cNvSpPr txBox="1"/>
          <p:nvPr/>
        </p:nvSpPr>
        <p:spPr>
          <a:xfrm>
            <a:off x="2552812" y="2747554"/>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dirty="0">
                <a:gradFill>
                  <a:gsLst>
                    <a:gs pos="2917">
                      <a:schemeClr val="tx1"/>
                    </a:gs>
                    <a:gs pos="30000">
                      <a:schemeClr val="tx1"/>
                    </a:gs>
                  </a:gsLst>
                  <a:lin ang="5400000" scaled="0"/>
                </a:gradFill>
                <a:latin typeface="Arial" panose="020B0604020202020204" pitchFamily="34" charset="0"/>
                <a:ea typeface="Segoe UI Semilight" charset="0"/>
                <a:cs typeface="Arial" panose="020B0604020202020204" pitchFamily="34" charset="0"/>
              </a:rPr>
              <a:t>De</a:t>
            </a:r>
            <a:r>
              <a:rPr lang="en-US" sz="1600" dirty="0">
                <a:gradFill>
                  <a:gsLst>
                    <a:gs pos="2917">
                      <a:schemeClr val="tx1"/>
                    </a:gs>
                    <a:gs pos="30000">
                      <a:schemeClr val="tx1"/>
                    </a:gs>
                  </a:gsLst>
                  <a:lin ang="5400000" scaled="0"/>
                </a:gradFill>
              </a:rPr>
              <a:t>liver </a:t>
            </a:r>
            <a:r>
              <a:rPr lang="en-US" sz="1600" dirty="0">
                <a:solidFill>
                  <a:schemeClr val="tx2"/>
                </a:solidFill>
              </a:rPr>
              <a:t>massive storage/throughput scalability </a:t>
            </a:r>
            <a:r>
              <a:rPr lang="en-US" sz="1600" dirty="0">
                <a:gradFill>
                  <a:gsLst>
                    <a:gs pos="2917">
                      <a:schemeClr val="tx1"/>
                    </a:gs>
                    <a:gs pos="30000">
                      <a:schemeClr val="tx1"/>
                    </a:gs>
                  </a:gsLst>
                  <a:lin ang="5400000" scaled="0"/>
                </a:gradFill>
              </a:rPr>
              <a:t>database</a:t>
            </a:r>
          </a:p>
        </p:txBody>
      </p:sp>
      <p:sp>
        <p:nvSpPr>
          <p:cNvPr id="11" name="TextBox 10">
            <a:extLst>
              <a:ext uri="{FF2B5EF4-FFF2-40B4-BE49-F238E27FC236}">
                <a16:creationId xmlns:a16="http://schemas.microsoft.com/office/drawing/2014/main" id="{3A2BFEB7-9D3E-4AA4-ABC7-6E563B937D96}"/>
              </a:ext>
            </a:extLst>
          </p:cNvPr>
          <p:cNvSpPr txBox="1"/>
          <p:nvPr/>
        </p:nvSpPr>
        <p:spPr>
          <a:xfrm>
            <a:off x="2552812" y="5016896"/>
            <a:ext cx="2082409" cy="757130"/>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Gives high flexibility </a:t>
            </a:r>
            <a:r>
              <a:rPr lang="en-US" sz="1600">
                <a:solidFill>
                  <a:schemeClr val="tx2"/>
                </a:solidFill>
              </a:rPr>
              <a:t>to optimize for speed and cost</a:t>
            </a:r>
          </a:p>
        </p:txBody>
      </p:sp>
      <p:sp>
        <p:nvSpPr>
          <p:cNvPr id="33" name="Freeform 146">
            <a:extLst>
              <a:ext uri="{FF2B5EF4-FFF2-40B4-BE49-F238E27FC236}">
                <a16:creationId xmlns:a16="http://schemas.microsoft.com/office/drawing/2014/main" id="{DA0CBC89-8D98-4617-B93F-A453A4504285}"/>
              </a:ext>
            </a:extLst>
          </p:cNvPr>
          <p:cNvSpPr>
            <a:spLocks noChangeAspect="1"/>
          </p:cNvSpPr>
          <p:nvPr/>
        </p:nvSpPr>
        <p:spPr bwMode="auto">
          <a:xfrm>
            <a:off x="2727936" y="4558937"/>
            <a:ext cx="502593" cy="318296"/>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dirty="0">
              <a:solidFill>
                <a:srgbClr val="FFFFFF"/>
              </a:solidFill>
              <a:latin typeface="Arial" panose="020B0604020202020204" pitchFamily="34" charset="0"/>
              <a:ea typeface="Segoe UI" pitchFamily="34" charset="0"/>
              <a:cs typeface="Arial" panose="020B0604020202020204" pitchFamily="34" charset="0"/>
            </a:endParaRPr>
          </a:p>
        </p:txBody>
      </p:sp>
      <p:grpSp>
        <p:nvGrpSpPr>
          <p:cNvPr id="35" name="Group 34">
            <a:extLst>
              <a:ext uri="{FF2B5EF4-FFF2-40B4-BE49-F238E27FC236}">
                <a16:creationId xmlns:a16="http://schemas.microsoft.com/office/drawing/2014/main" id="{FC2D3CD4-51CE-41B9-87AE-73D071AD71DF}"/>
              </a:ext>
            </a:extLst>
          </p:cNvPr>
          <p:cNvGrpSpPr/>
          <p:nvPr/>
        </p:nvGrpSpPr>
        <p:grpSpPr>
          <a:xfrm>
            <a:off x="2727936" y="2230668"/>
            <a:ext cx="402639" cy="361232"/>
            <a:chOff x="1275510" y="6072184"/>
            <a:chExt cx="508602" cy="456298"/>
          </a:xfrm>
        </p:grpSpPr>
        <p:grpSp>
          <p:nvGrpSpPr>
            <p:cNvPr id="36" name="Group 35">
              <a:extLst>
                <a:ext uri="{FF2B5EF4-FFF2-40B4-BE49-F238E27FC236}">
                  <a16:creationId xmlns:a16="http://schemas.microsoft.com/office/drawing/2014/main" id="{212497D1-6088-4E46-9FEE-08B125BD925A}"/>
                </a:ext>
              </a:extLst>
            </p:cNvPr>
            <p:cNvGrpSpPr/>
            <p:nvPr/>
          </p:nvGrpSpPr>
          <p:grpSpPr>
            <a:xfrm>
              <a:off x="1275510" y="6224584"/>
              <a:ext cx="508602" cy="151498"/>
              <a:chOff x="551886" y="4945335"/>
              <a:chExt cx="508602" cy="151498"/>
            </a:xfrm>
          </p:grpSpPr>
          <p:sp>
            <p:nvSpPr>
              <p:cNvPr id="45" name="Rectangle 44">
                <a:extLst>
                  <a:ext uri="{FF2B5EF4-FFF2-40B4-BE49-F238E27FC236}">
                    <a16:creationId xmlns:a16="http://schemas.microsoft.com/office/drawing/2014/main" id="{D44C2743-03CC-449B-879B-3EE42551741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6" name="Oval 45">
                <a:extLst>
                  <a:ext uri="{FF2B5EF4-FFF2-40B4-BE49-F238E27FC236}">
                    <a16:creationId xmlns:a16="http://schemas.microsoft.com/office/drawing/2014/main" id="{BA8A8894-AC1A-484D-ABDC-DF4C6924268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E3E14144-1AD2-45B8-8EAF-D1201A533F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F02F3F2-B202-40E7-BEA0-9B3C9238A2AD}"/>
                </a:ext>
              </a:extLst>
            </p:cNvPr>
            <p:cNvGrpSpPr/>
            <p:nvPr/>
          </p:nvGrpSpPr>
          <p:grpSpPr>
            <a:xfrm>
              <a:off x="1275510" y="6376984"/>
              <a:ext cx="508602" cy="151498"/>
              <a:chOff x="551886" y="4945335"/>
              <a:chExt cx="508602" cy="151498"/>
            </a:xfrm>
          </p:grpSpPr>
          <p:sp>
            <p:nvSpPr>
              <p:cNvPr id="42" name="Rectangle 41">
                <a:extLst>
                  <a:ext uri="{FF2B5EF4-FFF2-40B4-BE49-F238E27FC236}">
                    <a16:creationId xmlns:a16="http://schemas.microsoft.com/office/drawing/2014/main" id="{40511CB9-882F-423E-8465-C906FEEA410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3" name="Oval 42">
                <a:extLst>
                  <a:ext uri="{FF2B5EF4-FFF2-40B4-BE49-F238E27FC236}">
                    <a16:creationId xmlns:a16="http://schemas.microsoft.com/office/drawing/2014/main" id="{458A8168-57E2-48DE-813E-9D91B2E348A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042D586D-FACF-4E15-9F74-A85183DFC1A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8596E95D-63EF-4A62-89B0-1B8A11FB84AF}"/>
                </a:ext>
              </a:extLst>
            </p:cNvPr>
            <p:cNvGrpSpPr/>
            <p:nvPr/>
          </p:nvGrpSpPr>
          <p:grpSpPr>
            <a:xfrm>
              <a:off x="1275510" y="6072184"/>
              <a:ext cx="508602" cy="151498"/>
              <a:chOff x="551886" y="4945335"/>
              <a:chExt cx="508602" cy="151498"/>
            </a:xfrm>
          </p:grpSpPr>
          <p:sp>
            <p:nvSpPr>
              <p:cNvPr id="39" name="Rectangle 38">
                <a:extLst>
                  <a:ext uri="{FF2B5EF4-FFF2-40B4-BE49-F238E27FC236}">
                    <a16:creationId xmlns:a16="http://schemas.microsoft.com/office/drawing/2014/main" id="{45B6E5AF-9B22-4A4B-879E-6C0314AA119C}"/>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40" name="Oval 39">
                <a:extLst>
                  <a:ext uri="{FF2B5EF4-FFF2-40B4-BE49-F238E27FC236}">
                    <a16:creationId xmlns:a16="http://schemas.microsoft.com/office/drawing/2014/main" id="{5509AE69-E393-4538-B779-1434562C9095}"/>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cxnSp>
            <p:nvCxnSpPr>
              <p:cNvPr id="41" name="Straight Connector 40">
                <a:extLst>
                  <a:ext uri="{FF2B5EF4-FFF2-40B4-BE49-F238E27FC236}">
                    <a16:creationId xmlns:a16="http://schemas.microsoft.com/office/drawing/2014/main" id="{383AA8A4-E2F1-4B58-AFFF-4BA4BB89567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6" name="Group 55"/>
          <p:cNvGrpSpPr/>
          <p:nvPr/>
        </p:nvGrpSpPr>
        <p:grpSpPr>
          <a:xfrm>
            <a:off x="9469845" y="2130818"/>
            <a:ext cx="2082409" cy="3864807"/>
            <a:chOff x="9469845" y="2130818"/>
            <a:chExt cx="2082409" cy="3864807"/>
          </a:xfrm>
        </p:grpSpPr>
        <p:sp>
          <p:nvSpPr>
            <p:cNvPr id="9" name="TextBox 8">
              <a:extLst>
                <a:ext uri="{FF2B5EF4-FFF2-40B4-BE49-F238E27FC236}">
                  <a16:creationId xmlns:a16="http://schemas.microsoft.com/office/drawing/2014/main" id="{B3DACEE5-E130-4C59-B833-F30B9E4DCE1A}"/>
                </a:ext>
              </a:extLst>
            </p:cNvPr>
            <p:cNvSpPr txBox="1"/>
            <p:nvPr/>
          </p:nvSpPr>
          <p:spPr>
            <a:xfrm>
              <a:off x="9469845" y="2747554"/>
              <a:ext cx="2082409" cy="12003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Boasts </a:t>
              </a:r>
              <a:r>
                <a:rPr lang="en-US" sz="1600">
                  <a:solidFill>
                    <a:schemeClr val="tx2"/>
                  </a:solidFill>
                </a:rPr>
                <a:t>5 well-defined consistency models </a:t>
              </a:r>
              <a:r>
                <a:rPr lang="en-US" sz="1600">
                  <a:gradFill>
                    <a:gsLst>
                      <a:gs pos="2917">
                        <a:schemeClr val="tx1"/>
                      </a:gs>
                      <a:gs pos="30000">
                        <a:schemeClr val="tx1"/>
                      </a:gs>
                    </a:gsLst>
                    <a:lin ang="5400000" scaled="0"/>
                  </a:gradFill>
                </a:rPr>
                <a:t>to pick the right consistency/latency/ throughput tradeoff</a:t>
              </a:r>
            </a:p>
          </p:txBody>
        </p:sp>
        <p:sp>
          <p:nvSpPr>
            <p:cNvPr id="14" name="TextBox 13">
              <a:extLst>
                <a:ext uri="{FF2B5EF4-FFF2-40B4-BE49-F238E27FC236}">
                  <a16:creationId xmlns:a16="http://schemas.microsoft.com/office/drawing/2014/main" id="{A1743157-520E-4DFC-89A4-B2B1B9FFF3C7}"/>
                </a:ext>
              </a:extLst>
            </p:cNvPr>
            <p:cNvSpPr txBox="1"/>
            <p:nvPr/>
          </p:nvSpPr>
          <p:spPr>
            <a:xfrm>
              <a:off x="9469845"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Naturally </a:t>
              </a:r>
              <a:r>
                <a:rPr lang="en-US" sz="1600">
                  <a:solidFill>
                    <a:schemeClr val="tx2"/>
                  </a:solidFill>
                </a:rPr>
                <a:t>analytics-ready</a:t>
              </a:r>
              <a:r>
                <a:rPr lang="en-US" sz="1600">
                  <a:gradFill>
                    <a:gsLst>
                      <a:gs pos="2917">
                        <a:schemeClr val="tx1"/>
                      </a:gs>
                      <a:gs pos="30000">
                        <a:schemeClr val="tx1"/>
                      </a:gs>
                    </a:gsLst>
                    <a:lin ang="5400000" scaled="0"/>
                  </a:gradFill>
                </a:rPr>
                <a:t> and perfect for </a:t>
              </a:r>
              <a:r>
                <a:rPr lang="en-US" sz="1600">
                  <a:solidFill>
                    <a:schemeClr val="tx2"/>
                  </a:solidFill>
                </a:rPr>
                <a:t>event-driven architectures</a:t>
              </a:r>
            </a:p>
          </p:txBody>
        </p:sp>
        <p:grpSp>
          <p:nvGrpSpPr>
            <p:cNvPr id="26" name="Group 25">
              <a:extLst>
                <a:ext uri="{FF2B5EF4-FFF2-40B4-BE49-F238E27FC236}">
                  <a16:creationId xmlns:a16="http://schemas.microsoft.com/office/drawing/2014/main" id="{4DF029D3-9086-4835-B2F3-C6B0DF40B286}"/>
                </a:ext>
              </a:extLst>
            </p:cNvPr>
            <p:cNvGrpSpPr/>
            <p:nvPr/>
          </p:nvGrpSpPr>
          <p:grpSpPr>
            <a:xfrm>
              <a:off x="9644969" y="2130818"/>
              <a:ext cx="355692" cy="450070"/>
              <a:chOff x="9079741" y="2473250"/>
              <a:chExt cx="838336" cy="1060779"/>
            </a:xfrm>
            <a:solidFill>
              <a:schemeClr val="bg1"/>
            </a:solidFill>
          </p:grpSpPr>
          <p:grpSp>
            <p:nvGrpSpPr>
              <p:cNvPr id="27" name="Group 26">
                <a:extLst>
                  <a:ext uri="{FF2B5EF4-FFF2-40B4-BE49-F238E27FC236}">
                    <a16:creationId xmlns:a16="http://schemas.microsoft.com/office/drawing/2014/main" id="{8A2A092F-479C-4DF4-B15B-C3095F41AA01}"/>
                  </a:ext>
                </a:extLst>
              </p:cNvPr>
              <p:cNvGrpSpPr/>
              <p:nvPr/>
            </p:nvGrpSpPr>
            <p:grpSpPr>
              <a:xfrm>
                <a:off x="9200636" y="3002224"/>
                <a:ext cx="596547" cy="531805"/>
                <a:chOff x="9209059" y="3002224"/>
                <a:chExt cx="596547" cy="531805"/>
              </a:xfrm>
              <a:grpFill/>
            </p:grpSpPr>
            <p:sp>
              <p:nvSpPr>
                <p:cNvPr id="30" name="Freeform: Shape 29">
                  <a:extLst>
                    <a:ext uri="{FF2B5EF4-FFF2-40B4-BE49-F238E27FC236}">
                      <a16:creationId xmlns:a16="http://schemas.microsoft.com/office/drawing/2014/main" id="{164AF23B-6642-4C7A-96EA-14D5B7DC7FFB}"/>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31" name="Freeform: Shape 30">
                  <a:extLst>
                    <a:ext uri="{FF2B5EF4-FFF2-40B4-BE49-F238E27FC236}">
                      <a16:creationId xmlns:a16="http://schemas.microsoft.com/office/drawing/2014/main" id="{78A44DC5-0120-4CC4-A0A4-23DF44ABD098}"/>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28" name="Star: 12 Points 27">
                <a:extLst>
                  <a:ext uri="{FF2B5EF4-FFF2-40B4-BE49-F238E27FC236}">
                    <a16:creationId xmlns:a16="http://schemas.microsoft.com/office/drawing/2014/main" id="{4EEE1946-A57D-4B2C-8C82-22C90D9EF4E2}"/>
                  </a:ext>
                </a:extLst>
              </p:cNvPr>
              <p:cNvSpPr/>
              <p:nvPr/>
            </p:nvSpPr>
            <p:spPr bwMode="auto">
              <a:xfrm>
                <a:off x="9079741" y="2473250"/>
                <a:ext cx="838336" cy="838336"/>
              </a:xfrm>
              <a:prstGeom prst="star12">
                <a:avLst>
                  <a:gd name="adj" fmla="val 40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29" name="Oval 28">
                <a:extLst>
                  <a:ext uri="{FF2B5EF4-FFF2-40B4-BE49-F238E27FC236}">
                    <a16:creationId xmlns:a16="http://schemas.microsoft.com/office/drawing/2014/main" id="{95BB437C-CBA0-4AC5-8AF1-737EC46E339F}"/>
                  </a:ext>
                </a:extLst>
              </p:cNvPr>
              <p:cNvSpPr/>
              <p:nvPr/>
            </p:nvSpPr>
            <p:spPr bwMode="auto">
              <a:xfrm>
                <a:off x="9253465" y="2646974"/>
                <a:ext cx="490884" cy="490884"/>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91A8ECC-5002-4DA1-B5AE-B392EF8134F4}"/>
                </a:ext>
              </a:extLst>
            </p:cNvPr>
            <p:cNvGrpSpPr/>
            <p:nvPr/>
          </p:nvGrpSpPr>
          <p:grpSpPr>
            <a:xfrm>
              <a:off x="9644969" y="4532296"/>
              <a:ext cx="264490" cy="336012"/>
              <a:chOff x="10698247" y="2486025"/>
              <a:chExt cx="452353" cy="574676"/>
            </a:xfrm>
          </p:grpSpPr>
          <p:sp>
            <p:nvSpPr>
              <p:cNvPr id="49" name="Rectangle 3">
                <a:extLst>
                  <a:ext uri="{FF2B5EF4-FFF2-40B4-BE49-F238E27FC236}">
                    <a16:creationId xmlns:a16="http://schemas.microsoft.com/office/drawing/2014/main" id="{0C79153D-2064-47A4-959B-0AC42E0843F7}"/>
                  </a:ext>
                </a:extLst>
              </p:cNvPr>
              <p:cNvSpPr/>
              <p:nvPr/>
            </p:nvSpPr>
            <p:spPr bwMode="auto">
              <a:xfrm>
                <a:off x="10698247" y="2486025"/>
                <a:ext cx="355436" cy="574676"/>
              </a:xfrm>
              <a:custGeom>
                <a:avLst/>
                <a:gdLst>
                  <a:gd name="connsiteX0" fmla="*/ 0 w 301625"/>
                  <a:gd name="connsiteY0" fmla="*/ 0 h 549275"/>
                  <a:gd name="connsiteX1" fmla="*/ 301625 w 301625"/>
                  <a:gd name="connsiteY1" fmla="*/ 0 h 549275"/>
                  <a:gd name="connsiteX2" fmla="*/ 301625 w 301625"/>
                  <a:gd name="connsiteY2" fmla="*/ 549275 h 549275"/>
                  <a:gd name="connsiteX3" fmla="*/ 0 w 301625"/>
                  <a:gd name="connsiteY3" fmla="*/ 5492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6350 w 301625"/>
                  <a:gd name="connsiteY3" fmla="*/ 384175 h 549275"/>
                  <a:gd name="connsiteX4" fmla="*/ 0 w 301625"/>
                  <a:gd name="connsiteY4" fmla="*/ 0 h 549275"/>
                  <a:gd name="connsiteX0" fmla="*/ 0 w 301625"/>
                  <a:gd name="connsiteY0" fmla="*/ 0 h 549275"/>
                  <a:gd name="connsiteX1" fmla="*/ 301625 w 301625"/>
                  <a:gd name="connsiteY1" fmla="*/ 0 h 549275"/>
                  <a:gd name="connsiteX2" fmla="*/ 301625 w 301625"/>
                  <a:gd name="connsiteY2" fmla="*/ 549275 h 549275"/>
                  <a:gd name="connsiteX3" fmla="*/ 3175 w 301625"/>
                  <a:gd name="connsiteY3" fmla="*/ 485775 h 549275"/>
                  <a:gd name="connsiteX4" fmla="*/ 0 w 301625"/>
                  <a:gd name="connsiteY4" fmla="*/ 0 h 549275"/>
                  <a:gd name="connsiteX0" fmla="*/ 0 w 301625"/>
                  <a:gd name="connsiteY0" fmla="*/ 0 h 549275"/>
                  <a:gd name="connsiteX1" fmla="*/ 298450 w 301625"/>
                  <a:gd name="connsiteY1" fmla="*/ 152400 h 549275"/>
                  <a:gd name="connsiteX2" fmla="*/ 301625 w 301625"/>
                  <a:gd name="connsiteY2" fmla="*/ 549275 h 549275"/>
                  <a:gd name="connsiteX3" fmla="*/ 3175 w 301625"/>
                  <a:gd name="connsiteY3" fmla="*/ 485775 h 549275"/>
                  <a:gd name="connsiteX4" fmla="*/ 0 w 301625"/>
                  <a:gd name="connsiteY4" fmla="*/ 0 h 549275"/>
                  <a:gd name="connsiteX0" fmla="*/ 0 w 330226"/>
                  <a:gd name="connsiteY0" fmla="*/ 0 h 549275"/>
                  <a:gd name="connsiteX1" fmla="*/ 330200 w 330226"/>
                  <a:gd name="connsiteY1" fmla="*/ 63500 h 549275"/>
                  <a:gd name="connsiteX2" fmla="*/ 301625 w 330226"/>
                  <a:gd name="connsiteY2" fmla="*/ 549275 h 549275"/>
                  <a:gd name="connsiteX3" fmla="*/ 3175 w 330226"/>
                  <a:gd name="connsiteY3" fmla="*/ 485775 h 549275"/>
                  <a:gd name="connsiteX4" fmla="*/ 0 w 330226"/>
                  <a:gd name="connsiteY4" fmla="*/ 0 h 549275"/>
                  <a:gd name="connsiteX0" fmla="*/ 0 w 349944"/>
                  <a:gd name="connsiteY0" fmla="*/ 0 h 549275"/>
                  <a:gd name="connsiteX1" fmla="*/ 330200 w 349944"/>
                  <a:gd name="connsiteY1" fmla="*/ 63500 h 549275"/>
                  <a:gd name="connsiteX2" fmla="*/ 311149 w 349944"/>
                  <a:gd name="connsiteY2" fmla="*/ 276225 h 549275"/>
                  <a:gd name="connsiteX3" fmla="*/ 301625 w 349944"/>
                  <a:gd name="connsiteY3" fmla="*/ 549275 h 549275"/>
                  <a:gd name="connsiteX4" fmla="*/ 3175 w 349944"/>
                  <a:gd name="connsiteY4" fmla="*/ 485775 h 549275"/>
                  <a:gd name="connsiteX5" fmla="*/ 0 w 349944"/>
                  <a:gd name="connsiteY5" fmla="*/ 0 h 549275"/>
                  <a:gd name="connsiteX0" fmla="*/ 0 w 350772"/>
                  <a:gd name="connsiteY0" fmla="*/ 0 h 549275"/>
                  <a:gd name="connsiteX1" fmla="*/ 330200 w 350772"/>
                  <a:gd name="connsiteY1" fmla="*/ 63500 h 549275"/>
                  <a:gd name="connsiteX2" fmla="*/ 311149 w 350772"/>
                  <a:gd name="connsiteY2" fmla="*/ 276225 h 549275"/>
                  <a:gd name="connsiteX3" fmla="*/ 301625 w 350772"/>
                  <a:gd name="connsiteY3" fmla="*/ 549275 h 549275"/>
                  <a:gd name="connsiteX4" fmla="*/ 3175 w 350772"/>
                  <a:gd name="connsiteY4" fmla="*/ 485775 h 549275"/>
                  <a:gd name="connsiteX5" fmla="*/ 0 w 350772"/>
                  <a:gd name="connsiteY5" fmla="*/ 0 h 549275"/>
                  <a:gd name="connsiteX0" fmla="*/ 0 w 358734"/>
                  <a:gd name="connsiteY0" fmla="*/ 0 h 549275"/>
                  <a:gd name="connsiteX1" fmla="*/ 330200 w 358734"/>
                  <a:gd name="connsiteY1" fmla="*/ 63500 h 549275"/>
                  <a:gd name="connsiteX2" fmla="*/ 339724 w 358734"/>
                  <a:gd name="connsiteY2" fmla="*/ 238125 h 549275"/>
                  <a:gd name="connsiteX3" fmla="*/ 301625 w 358734"/>
                  <a:gd name="connsiteY3" fmla="*/ 549275 h 549275"/>
                  <a:gd name="connsiteX4" fmla="*/ 3175 w 358734"/>
                  <a:gd name="connsiteY4" fmla="*/ 485775 h 549275"/>
                  <a:gd name="connsiteX5" fmla="*/ 0 w 358734"/>
                  <a:gd name="connsiteY5" fmla="*/ 0 h 549275"/>
                  <a:gd name="connsiteX0" fmla="*/ 0 w 343868"/>
                  <a:gd name="connsiteY0" fmla="*/ 0 h 549275"/>
                  <a:gd name="connsiteX1" fmla="*/ 330200 w 343868"/>
                  <a:gd name="connsiteY1" fmla="*/ 63500 h 549275"/>
                  <a:gd name="connsiteX2" fmla="*/ 339724 w 343868"/>
                  <a:gd name="connsiteY2" fmla="*/ 238125 h 549275"/>
                  <a:gd name="connsiteX3" fmla="*/ 301625 w 343868"/>
                  <a:gd name="connsiteY3" fmla="*/ 549275 h 549275"/>
                  <a:gd name="connsiteX4" fmla="*/ 3175 w 343868"/>
                  <a:gd name="connsiteY4" fmla="*/ 485775 h 549275"/>
                  <a:gd name="connsiteX5" fmla="*/ 0 w 343868"/>
                  <a:gd name="connsiteY5" fmla="*/ 0 h 549275"/>
                  <a:gd name="connsiteX0" fmla="*/ 0 w 342200"/>
                  <a:gd name="connsiteY0" fmla="*/ 0 h 549275"/>
                  <a:gd name="connsiteX1" fmla="*/ 330200 w 342200"/>
                  <a:gd name="connsiteY1" fmla="*/ 63500 h 549275"/>
                  <a:gd name="connsiteX2" fmla="*/ 339724 w 342200"/>
                  <a:gd name="connsiteY2" fmla="*/ 238125 h 549275"/>
                  <a:gd name="connsiteX3" fmla="*/ 301625 w 342200"/>
                  <a:gd name="connsiteY3" fmla="*/ 549275 h 549275"/>
                  <a:gd name="connsiteX4" fmla="*/ 3175 w 342200"/>
                  <a:gd name="connsiteY4" fmla="*/ 485775 h 549275"/>
                  <a:gd name="connsiteX5" fmla="*/ 0 w 342200"/>
                  <a:gd name="connsiteY5" fmla="*/ 0 h 549275"/>
                  <a:gd name="connsiteX0" fmla="*/ 0 w 339724"/>
                  <a:gd name="connsiteY0" fmla="*/ 0 h 549275"/>
                  <a:gd name="connsiteX1" fmla="*/ 330200 w 339724"/>
                  <a:gd name="connsiteY1" fmla="*/ 63500 h 549275"/>
                  <a:gd name="connsiteX2" fmla="*/ 339724 w 339724"/>
                  <a:gd name="connsiteY2" fmla="*/ 238125 h 549275"/>
                  <a:gd name="connsiteX3" fmla="*/ 301625 w 339724"/>
                  <a:gd name="connsiteY3" fmla="*/ 549275 h 549275"/>
                  <a:gd name="connsiteX4" fmla="*/ 3175 w 339724"/>
                  <a:gd name="connsiteY4" fmla="*/ 485775 h 549275"/>
                  <a:gd name="connsiteX5" fmla="*/ 0 w 339724"/>
                  <a:gd name="connsiteY5" fmla="*/ 0 h 549275"/>
                  <a:gd name="connsiteX0" fmla="*/ 0 w 340929"/>
                  <a:gd name="connsiteY0" fmla="*/ 0 h 549275"/>
                  <a:gd name="connsiteX1" fmla="*/ 330200 w 340929"/>
                  <a:gd name="connsiteY1" fmla="*/ 63500 h 549275"/>
                  <a:gd name="connsiteX2" fmla="*/ 339724 w 340929"/>
                  <a:gd name="connsiteY2" fmla="*/ 238125 h 549275"/>
                  <a:gd name="connsiteX3" fmla="*/ 336549 w 340929"/>
                  <a:gd name="connsiteY3" fmla="*/ 406400 h 549275"/>
                  <a:gd name="connsiteX4" fmla="*/ 301625 w 340929"/>
                  <a:gd name="connsiteY4" fmla="*/ 549275 h 549275"/>
                  <a:gd name="connsiteX5" fmla="*/ 3175 w 340929"/>
                  <a:gd name="connsiteY5" fmla="*/ 485775 h 549275"/>
                  <a:gd name="connsiteX6" fmla="*/ 0 w 34092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9"/>
                  <a:gd name="connsiteY0" fmla="*/ 0 h 549275"/>
                  <a:gd name="connsiteX1" fmla="*/ 330200 w 339739"/>
                  <a:gd name="connsiteY1" fmla="*/ 63500 h 549275"/>
                  <a:gd name="connsiteX2" fmla="*/ 339724 w 339739"/>
                  <a:gd name="connsiteY2" fmla="*/ 238125 h 549275"/>
                  <a:gd name="connsiteX3" fmla="*/ 282574 w 339739"/>
                  <a:gd name="connsiteY3" fmla="*/ 333375 h 549275"/>
                  <a:gd name="connsiteX4" fmla="*/ 301625 w 339739"/>
                  <a:gd name="connsiteY4" fmla="*/ 549275 h 549275"/>
                  <a:gd name="connsiteX5" fmla="*/ 3175 w 339739"/>
                  <a:gd name="connsiteY5" fmla="*/ 485775 h 549275"/>
                  <a:gd name="connsiteX6" fmla="*/ 0 w 339739"/>
                  <a:gd name="connsiteY6" fmla="*/ 0 h 549275"/>
                  <a:gd name="connsiteX0" fmla="*/ 0 w 339735"/>
                  <a:gd name="connsiteY0" fmla="*/ 0 h 549275"/>
                  <a:gd name="connsiteX1" fmla="*/ 330200 w 339735"/>
                  <a:gd name="connsiteY1" fmla="*/ 63500 h 549275"/>
                  <a:gd name="connsiteX2" fmla="*/ 339724 w 339735"/>
                  <a:gd name="connsiteY2" fmla="*/ 238125 h 549275"/>
                  <a:gd name="connsiteX3" fmla="*/ 263524 w 339735"/>
                  <a:gd name="connsiteY3" fmla="*/ 260350 h 549275"/>
                  <a:gd name="connsiteX4" fmla="*/ 301625 w 339735"/>
                  <a:gd name="connsiteY4" fmla="*/ 549275 h 549275"/>
                  <a:gd name="connsiteX5" fmla="*/ 3175 w 339735"/>
                  <a:gd name="connsiteY5" fmla="*/ 485775 h 549275"/>
                  <a:gd name="connsiteX6" fmla="*/ 0 w 339735"/>
                  <a:gd name="connsiteY6" fmla="*/ 0 h 549275"/>
                  <a:gd name="connsiteX0" fmla="*/ 0 w 339751"/>
                  <a:gd name="connsiteY0" fmla="*/ 0 h 549275"/>
                  <a:gd name="connsiteX1" fmla="*/ 330200 w 339751"/>
                  <a:gd name="connsiteY1" fmla="*/ 63500 h 549275"/>
                  <a:gd name="connsiteX2" fmla="*/ 339724 w 339751"/>
                  <a:gd name="connsiteY2" fmla="*/ 238125 h 549275"/>
                  <a:gd name="connsiteX3" fmla="*/ 304799 w 339751"/>
                  <a:gd name="connsiteY3" fmla="*/ 285750 h 549275"/>
                  <a:gd name="connsiteX4" fmla="*/ 301625 w 339751"/>
                  <a:gd name="connsiteY4" fmla="*/ 549275 h 549275"/>
                  <a:gd name="connsiteX5" fmla="*/ 3175 w 339751"/>
                  <a:gd name="connsiteY5" fmla="*/ 485775 h 549275"/>
                  <a:gd name="connsiteX6" fmla="*/ 0 w 339751"/>
                  <a:gd name="connsiteY6" fmla="*/ 0 h 549275"/>
                  <a:gd name="connsiteX0" fmla="*/ 0 w 339754"/>
                  <a:gd name="connsiteY0" fmla="*/ 0 h 549275"/>
                  <a:gd name="connsiteX1" fmla="*/ 330200 w 339754"/>
                  <a:gd name="connsiteY1" fmla="*/ 63500 h 549275"/>
                  <a:gd name="connsiteX2" fmla="*/ 339724 w 339754"/>
                  <a:gd name="connsiteY2" fmla="*/ 238125 h 549275"/>
                  <a:gd name="connsiteX3" fmla="*/ 304799 w 339754"/>
                  <a:gd name="connsiteY3" fmla="*/ 285750 h 549275"/>
                  <a:gd name="connsiteX4" fmla="*/ 301625 w 339754"/>
                  <a:gd name="connsiteY4" fmla="*/ 549275 h 549275"/>
                  <a:gd name="connsiteX5" fmla="*/ 3175 w 339754"/>
                  <a:gd name="connsiteY5" fmla="*/ 485775 h 549275"/>
                  <a:gd name="connsiteX6" fmla="*/ 0 w 33975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4"/>
                  <a:gd name="connsiteY0" fmla="*/ 0 h 549275"/>
                  <a:gd name="connsiteX1" fmla="*/ 330200 w 339724"/>
                  <a:gd name="connsiteY1" fmla="*/ 63500 h 549275"/>
                  <a:gd name="connsiteX2" fmla="*/ 339724 w 339724"/>
                  <a:gd name="connsiteY2" fmla="*/ 238125 h 549275"/>
                  <a:gd name="connsiteX3" fmla="*/ 304799 w 339724"/>
                  <a:gd name="connsiteY3" fmla="*/ 285750 h 549275"/>
                  <a:gd name="connsiteX4" fmla="*/ 301625 w 339724"/>
                  <a:gd name="connsiteY4" fmla="*/ 549275 h 549275"/>
                  <a:gd name="connsiteX5" fmla="*/ 3175 w 339724"/>
                  <a:gd name="connsiteY5" fmla="*/ 485775 h 549275"/>
                  <a:gd name="connsiteX6" fmla="*/ 0 w 339724"/>
                  <a:gd name="connsiteY6" fmla="*/ 0 h 549275"/>
                  <a:gd name="connsiteX0" fmla="*/ 0 w 339725"/>
                  <a:gd name="connsiteY0" fmla="*/ 0 h 549275"/>
                  <a:gd name="connsiteX1" fmla="*/ 339725 w 339725"/>
                  <a:gd name="connsiteY1" fmla="*/ 66675 h 549275"/>
                  <a:gd name="connsiteX2" fmla="*/ 339724 w 339725"/>
                  <a:gd name="connsiteY2" fmla="*/ 238125 h 549275"/>
                  <a:gd name="connsiteX3" fmla="*/ 304799 w 339725"/>
                  <a:gd name="connsiteY3" fmla="*/ 285750 h 549275"/>
                  <a:gd name="connsiteX4" fmla="*/ 301625 w 339725"/>
                  <a:gd name="connsiteY4" fmla="*/ 549275 h 549275"/>
                  <a:gd name="connsiteX5" fmla="*/ 3175 w 339725"/>
                  <a:gd name="connsiteY5" fmla="*/ 485775 h 549275"/>
                  <a:gd name="connsiteX6" fmla="*/ 0 w 339725"/>
                  <a:gd name="connsiteY6" fmla="*/ 0 h 54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725" h="549275">
                    <a:moveTo>
                      <a:pt x="0" y="0"/>
                    </a:moveTo>
                    <a:lnTo>
                      <a:pt x="339725" y="66675"/>
                    </a:lnTo>
                    <a:cubicBezTo>
                      <a:pt x="337608" y="128587"/>
                      <a:pt x="339724" y="192087"/>
                      <a:pt x="339724" y="238125"/>
                    </a:cubicBezTo>
                    <a:cubicBezTo>
                      <a:pt x="324907" y="266700"/>
                      <a:pt x="314324" y="271992"/>
                      <a:pt x="304799" y="285750"/>
                    </a:cubicBezTo>
                    <a:cubicBezTo>
                      <a:pt x="298449" y="337608"/>
                      <a:pt x="306387" y="472546"/>
                      <a:pt x="301625" y="549275"/>
                    </a:cubicBezTo>
                    <a:lnTo>
                      <a:pt x="3175" y="485775"/>
                    </a:lnTo>
                    <a:cubicBezTo>
                      <a:pt x="2117" y="323850"/>
                      <a:pt x="1058" y="161925"/>
                      <a:pt x="0" y="0"/>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0" name="Freeform 149">
                <a:extLst>
                  <a:ext uri="{FF2B5EF4-FFF2-40B4-BE49-F238E27FC236}">
                    <a16:creationId xmlns:a16="http://schemas.microsoft.com/office/drawing/2014/main" id="{5B383B52-B8D6-485C-85EB-C4034179AFDC}"/>
                  </a:ext>
                </a:extLst>
              </p:cNvPr>
              <p:cNvSpPr/>
              <p:nvPr/>
            </p:nvSpPr>
            <p:spPr bwMode="auto">
              <a:xfrm>
                <a:off x="10706100" y="2486025"/>
                <a:ext cx="444500" cy="495300"/>
              </a:xfrm>
              <a:custGeom>
                <a:avLst/>
                <a:gdLst>
                  <a:gd name="connsiteX0" fmla="*/ 0 w 425450"/>
                  <a:gd name="connsiteY0" fmla="*/ 0 h 495300"/>
                  <a:gd name="connsiteX1" fmla="*/ 381000 w 425450"/>
                  <a:gd name="connsiteY1" fmla="*/ 0 h 495300"/>
                  <a:gd name="connsiteX2" fmla="*/ 381000 w 425450"/>
                  <a:gd name="connsiteY2" fmla="*/ 231775 h 495300"/>
                  <a:gd name="connsiteX3" fmla="*/ 422275 w 425450"/>
                  <a:gd name="connsiteY3" fmla="*/ 266700 h 495300"/>
                  <a:gd name="connsiteX4" fmla="*/ 425450 w 425450"/>
                  <a:gd name="connsiteY4" fmla="*/ 419100 h 495300"/>
                  <a:gd name="connsiteX5" fmla="*/ 377825 w 425450"/>
                  <a:gd name="connsiteY5" fmla="*/ 450850 h 495300"/>
                  <a:gd name="connsiteX6" fmla="*/ 377825 w 425450"/>
                  <a:gd name="connsiteY6" fmla="*/ 495300 h 495300"/>
                  <a:gd name="connsiteX7" fmla="*/ 285750 w 425450"/>
                  <a:gd name="connsiteY7" fmla="*/ 495300 h 495300"/>
                  <a:gd name="connsiteX0" fmla="*/ 0 w 444500"/>
                  <a:gd name="connsiteY0" fmla="*/ 3175 h 495300"/>
                  <a:gd name="connsiteX1" fmla="*/ 400050 w 444500"/>
                  <a:gd name="connsiteY1" fmla="*/ 0 h 495300"/>
                  <a:gd name="connsiteX2" fmla="*/ 400050 w 444500"/>
                  <a:gd name="connsiteY2" fmla="*/ 231775 h 495300"/>
                  <a:gd name="connsiteX3" fmla="*/ 441325 w 444500"/>
                  <a:gd name="connsiteY3" fmla="*/ 266700 h 495300"/>
                  <a:gd name="connsiteX4" fmla="*/ 444500 w 444500"/>
                  <a:gd name="connsiteY4" fmla="*/ 419100 h 495300"/>
                  <a:gd name="connsiteX5" fmla="*/ 396875 w 444500"/>
                  <a:gd name="connsiteY5" fmla="*/ 450850 h 495300"/>
                  <a:gd name="connsiteX6" fmla="*/ 396875 w 444500"/>
                  <a:gd name="connsiteY6" fmla="*/ 495300 h 495300"/>
                  <a:gd name="connsiteX7" fmla="*/ 304800 w 444500"/>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500" h="495300">
                    <a:moveTo>
                      <a:pt x="0" y="3175"/>
                    </a:moveTo>
                    <a:lnTo>
                      <a:pt x="400050" y="0"/>
                    </a:lnTo>
                    <a:lnTo>
                      <a:pt x="400050" y="231775"/>
                    </a:lnTo>
                    <a:lnTo>
                      <a:pt x="441325" y="266700"/>
                    </a:lnTo>
                    <a:cubicBezTo>
                      <a:pt x="442383" y="317500"/>
                      <a:pt x="443442" y="368300"/>
                      <a:pt x="444500" y="419100"/>
                    </a:cubicBezTo>
                    <a:lnTo>
                      <a:pt x="396875" y="450850"/>
                    </a:lnTo>
                    <a:lnTo>
                      <a:pt x="396875" y="495300"/>
                    </a:lnTo>
                    <a:lnTo>
                      <a:pt x="304800" y="49530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grpSp>
        <p:nvGrpSpPr>
          <p:cNvPr id="54" name="Group 53"/>
          <p:cNvGrpSpPr/>
          <p:nvPr/>
        </p:nvGrpSpPr>
        <p:grpSpPr>
          <a:xfrm>
            <a:off x="4858490" y="2195140"/>
            <a:ext cx="2082409" cy="3800485"/>
            <a:chOff x="4858490" y="2195140"/>
            <a:chExt cx="2082409" cy="3800485"/>
          </a:xfrm>
        </p:grpSpPr>
        <p:sp>
          <p:nvSpPr>
            <p:cNvPr id="6" name="TextBox 5">
              <a:extLst>
                <a:ext uri="{FF2B5EF4-FFF2-40B4-BE49-F238E27FC236}">
                  <a16:creationId xmlns:a16="http://schemas.microsoft.com/office/drawing/2014/main" id="{233A87CB-0055-4506-A993-2CE2A6673F41}"/>
                </a:ext>
              </a:extLst>
            </p:cNvPr>
            <p:cNvSpPr txBox="1"/>
            <p:nvPr/>
          </p:nvSpPr>
          <p:spPr>
            <a:xfrm>
              <a:off x="4858490" y="2747554"/>
              <a:ext cx="2012573" cy="12003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Provides guaranteed </a:t>
              </a:r>
              <a:r>
                <a:rPr lang="en-US" sz="1600">
                  <a:solidFill>
                    <a:schemeClr val="tx2"/>
                  </a:solidFill>
                </a:rPr>
                <a:t>single digit millisecond latency at 99</a:t>
              </a:r>
              <a:r>
                <a:rPr lang="en-US" sz="1600" baseline="30000">
                  <a:solidFill>
                    <a:schemeClr val="tx2"/>
                  </a:solidFill>
                </a:rPr>
                <a:t>th</a:t>
              </a:r>
              <a:r>
                <a:rPr lang="en-US" sz="1600">
                  <a:solidFill>
                    <a:schemeClr val="tx2"/>
                  </a:solidFill>
                </a:rPr>
                <a:t> percentile worldwide</a:t>
              </a:r>
            </a:p>
          </p:txBody>
        </p:sp>
        <p:sp>
          <p:nvSpPr>
            <p:cNvPr id="12" name="TextBox 11">
              <a:extLst>
                <a:ext uri="{FF2B5EF4-FFF2-40B4-BE49-F238E27FC236}">
                  <a16:creationId xmlns:a16="http://schemas.microsoft.com/office/drawing/2014/main" id="{501844E5-ED9F-488F-800B-5B5A2D0C0E3D}"/>
                </a:ext>
              </a:extLst>
            </p:cNvPr>
            <p:cNvSpPr txBox="1"/>
            <p:nvPr/>
          </p:nvSpPr>
          <p:spPr>
            <a:xfrm>
              <a:off x="4858490" y="5016896"/>
              <a:ext cx="2082409" cy="978729"/>
            </a:xfrm>
            <a:prstGeom prst="rect">
              <a:avLst/>
            </a:prstGeom>
            <a:noFill/>
          </p:spPr>
          <p:txBody>
            <a:bodyPr wrap="square" lIns="91440" tIns="45720" rIns="91440" bIns="45720" rtlCol="0">
              <a:spAutoFit/>
            </a:bodyPr>
            <a:lstStyle/>
            <a:p>
              <a:pPr>
                <a:lnSpc>
                  <a:spcPct val="90000"/>
                </a:lnSpc>
                <a:spcAft>
                  <a:spcPts val="600"/>
                </a:spcAft>
              </a:pPr>
              <a:r>
                <a:rPr lang="en-US" sz="1600">
                  <a:gradFill>
                    <a:gsLst>
                      <a:gs pos="2917">
                        <a:schemeClr val="tx1"/>
                      </a:gs>
                      <a:gs pos="30000">
                        <a:schemeClr val="tx1"/>
                      </a:gs>
                    </a:gsLst>
                    <a:lin ang="5400000" scaled="0"/>
                  </a:gradFill>
                </a:rPr>
                <a:t>Tackles </a:t>
              </a:r>
              <a:r>
                <a:rPr lang="en-US" sz="1600">
                  <a:solidFill>
                    <a:schemeClr val="tx2"/>
                  </a:solidFill>
                </a:rPr>
                <a:t>big data </a:t>
              </a:r>
              <a:r>
                <a:rPr lang="en-US" sz="1600">
                  <a:gradFill>
                    <a:gsLst>
                      <a:gs pos="2917">
                        <a:schemeClr val="tx1"/>
                      </a:gs>
                      <a:gs pos="30000">
                        <a:schemeClr val="tx1"/>
                      </a:gs>
                    </a:gsLst>
                    <a:lin ang="5400000" scaled="0"/>
                  </a:gradFill>
                </a:rPr>
                <a:t>workloads with </a:t>
              </a:r>
              <a:r>
                <a:rPr lang="en-US" sz="1600">
                  <a:solidFill>
                    <a:schemeClr val="tx2"/>
                  </a:solidFill>
                </a:rPr>
                <a:t>high availability and reliability</a:t>
              </a:r>
            </a:p>
          </p:txBody>
        </p:sp>
        <p:sp>
          <p:nvSpPr>
            <p:cNvPr id="34" name="Cylinder 513">
              <a:extLst>
                <a:ext uri="{FF2B5EF4-FFF2-40B4-BE49-F238E27FC236}">
                  <a16:creationId xmlns:a16="http://schemas.microsoft.com/office/drawing/2014/main" id="{093B126F-DE7E-4526-A391-1D95E6DB6B12}"/>
                </a:ext>
              </a:extLst>
            </p:cNvPr>
            <p:cNvSpPr/>
            <p:nvPr/>
          </p:nvSpPr>
          <p:spPr bwMode="auto">
            <a:xfrm>
              <a:off x="5033614" y="4519750"/>
              <a:ext cx="381083" cy="35748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Arial" panose="020B0604020202020204" pitchFamily="34" charset="0"/>
              </a:endParaRPr>
            </a:p>
          </p:txBody>
        </p:sp>
        <p:grpSp>
          <p:nvGrpSpPr>
            <p:cNvPr id="51" name="Group 50">
              <a:extLst>
                <a:ext uri="{FF2B5EF4-FFF2-40B4-BE49-F238E27FC236}">
                  <a16:creationId xmlns:a16="http://schemas.microsoft.com/office/drawing/2014/main" id="{A4D5AC76-8C3B-4655-8B7F-36396F89A50B}"/>
                </a:ext>
              </a:extLst>
            </p:cNvPr>
            <p:cNvGrpSpPr/>
            <p:nvPr/>
          </p:nvGrpSpPr>
          <p:grpSpPr>
            <a:xfrm>
              <a:off x="5033614" y="2195140"/>
              <a:ext cx="397580" cy="399947"/>
              <a:chOff x="6316323" y="2622379"/>
              <a:chExt cx="561340" cy="564682"/>
            </a:xfrm>
          </p:grpSpPr>
          <p:sp>
            <p:nvSpPr>
              <p:cNvPr id="52" name="Freeform 10">
                <a:extLst>
                  <a:ext uri="{FF2B5EF4-FFF2-40B4-BE49-F238E27FC236}">
                    <a16:creationId xmlns:a16="http://schemas.microsoft.com/office/drawing/2014/main" id="{FCA24BAE-5162-44BF-A060-6DD9366B02D1}"/>
                  </a:ext>
                </a:extLst>
              </p:cNvPr>
              <p:cNvSpPr>
                <a:spLocks/>
              </p:cNvSpPr>
              <p:nvPr/>
            </p:nvSpPr>
            <p:spPr bwMode="auto">
              <a:xfrm>
                <a:off x="6333030" y="3026678"/>
                <a:ext cx="87988" cy="85760"/>
              </a:xfrm>
              <a:custGeom>
                <a:avLst/>
                <a:gdLst>
                  <a:gd name="T0" fmla="*/ 0 w 79"/>
                  <a:gd name="T1" fmla="*/ 77 h 77"/>
                  <a:gd name="T2" fmla="*/ 8 w 79"/>
                  <a:gd name="T3" fmla="*/ 0 h 77"/>
                  <a:gd name="T4" fmla="*/ 79 w 79"/>
                  <a:gd name="T5" fmla="*/ 24 h 77"/>
                </a:gdLst>
                <a:ahLst/>
                <a:cxnLst>
                  <a:cxn ang="0">
                    <a:pos x="T0" y="T1"/>
                  </a:cxn>
                  <a:cxn ang="0">
                    <a:pos x="T2" y="T3"/>
                  </a:cxn>
                  <a:cxn ang="0">
                    <a:pos x="T4" y="T5"/>
                  </a:cxn>
                </a:cxnLst>
                <a:rect l="0" t="0" r="r" b="b"/>
                <a:pathLst>
                  <a:path w="79" h="77">
                    <a:moveTo>
                      <a:pt x="0" y="77"/>
                    </a:moveTo>
                    <a:lnTo>
                      <a:pt x="8" y="0"/>
                    </a:lnTo>
                    <a:lnTo>
                      <a:pt x="79" y="24"/>
                    </a:ln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dirty="0">
                  <a:solidFill>
                    <a:srgbClr val="2F2F2F"/>
                  </a:solidFill>
                  <a:latin typeface="Arial" panose="020B0604020202020204" pitchFamily="34" charset="0"/>
                </a:endParaRPr>
              </a:p>
            </p:txBody>
          </p:sp>
          <p:sp>
            <p:nvSpPr>
              <p:cNvPr id="53" name="Freeform 11">
                <a:extLst>
                  <a:ext uri="{FF2B5EF4-FFF2-40B4-BE49-F238E27FC236}">
                    <a16:creationId xmlns:a16="http://schemas.microsoft.com/office/drawing/2014/main" id="{E9BC96CA-494A-4A95-8C30-ED59299D457E}"/>
                  </a:ext>
                </a:extLst>
              </p:cNvPr>
              <p:cNvSpPr>
                <a:spLocks/>
              </p:cNvSpPr>
              <p:nvPr/>
            </p:nvSpPr>
            <p:spPr bwMode="auto">
              <a:xfrm>
                <a:off x="6316323" y="2622379"/>
                <a:ext cx="561340" cy="564682"/>
              </a:xfrm>
              <a:custGeom>
                <a:avLst/>
                <a:gdLst>
                  <a:gd name="T0" fmla="*/ 0 w 235"/>
                  <a:gd name="T1" fmla="*/ 118 h 236"/>
                  <a:gd name="T2" fmla="*/ 118 w 235"/>
                  <a:gd name="T3" fmla="*/ 0 h 236"/>
                  <a:gd name="T4" fmla="*/ 235 w 235"/>
                  <a:gd name="T5" fmla="*/ 118 h 236"/>
                  <a:gd name="T6" fmla="*/ 118 w 235"/>
                  <a:gd name="T7" fmla="*/ 236 h 236"/>
                  <a:gd name="T8" fmla="*/ 12 w 235"/>
                  <a:gd name="T9" fmla="*/ 171 h 236"/>
                </a:gdLst>
                <a:ahLst/>
                <a:cxnLst>
                  <a:cxn ang="0">
                    <a:pos x="T0" y="T1"/>
                  </a:cxn>
                  <a:cxn ang="0">
                    <a:pos x="T2" y="T3"/>
                  </a:cxn>
                  <a:cxn ang="0">
                    <a:pos x="T4" y="T5"/>
                  </a:cxn>
                  <a:cxn ang="0">
                    <a:pos x="T6" y="T7"/>
                  </a:cxn>
                  <a:cxn ang="0">
                    <a:pos x="T8" y="T9"/>
                  </a:cxn>
                </a:cxnLst>
                <a:rect l="0" t="0" r="r" b="b"/>
                <a:pathLst>
                  <a:path w="235" h="236">
                    <a:moveTo>
                      <a:pt x="0" y="118"/>
                    </a:moveTo>
                    <a:cubicBezTo>
                      <a:pt x="0" y="53"/>
                      <a:pt x="52" y="0"/>
                      <a:pt x="118" y="0"/>
                    </a:cubicBezTo>
                    <a:cubicBezTo>
                      <a:pt x="183" y="0"/>
                      <a:pt x="235" y="53"/>
                      <a:pt x="235" y="118"/>
                    </a:cubicBezTo>
                    <a:cubicBezTo>
                      <a:pt x="235" y="183"/>
                      <a:pt x="183" y="236"/>
                      <a:pt x="118" y="236"/>
                    </a:cubicBezTo>
                    <a:cubicBezTo>
                      <a:pt x="71" y="236"/>
                      <a:pt x="31" y="209"/>
                      <a:pt x="12" y="171"/>
                    </a:cubicBezTo>
                  </a:path>
                </a:pathLst>
              </a:custGeom>
              <a:noFill/>
              <a:ln w="12700" cap="rnd">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142"/>
                <a:endParaRPr lang="en-US" dirty="0">
                  <a:solidFill>
                    <a:srgbClr val="2F2F2F"/>
                  </a:solidFill>
                  <a:latin typeface="Arial" panose="020B0604020202020204" pitchFamily="34" charset="0"/>
                </a:endParaRPr>
              </a:p>
            </p:txBody>
          </p:sp>
        </p:grpSp>
      </p:grpSp>
    </p:spTree>
    <p:extLst>
      <p:ext uri="{BB962C8B-B14F-4D97-AF65-F5344CB8AC3E}">
        <p14:creationId xmlns:p14="http://schemas.microsoft.com/office/powerpoint/2010/main" val="42646827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30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40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56F272-C8B0-4628-8DC2-AEAC4C5957D5}"/>
              </a:ext>
            </a:extLst>
          </p:cNvPr>
          <p:cNvSpPr>
            <a:spLocks noGrp="1"/>
          </p:cNvSpPr>
          <p:nvPr>
            <p:ph type="title"/>
          </p:nvPr>
        </p:nvSpPr>
        <p:spPr/>
        <p:txBody>
          <a:bodyPr/>
          <a:lstStyle/>
          <a:p>
            <a:r>
              <a:rPr lang="en-US"/>
              <a:t>Retail</a:t>
            </a:r>
          </a:p>
        </p:txBody>
      </p:sp>
      <p:pic>
        <p:nvPicPr>
          <p:cNvPr id="3" name="Picture 2">
            <a:extLst>
              <a:ext uri="{FF2B5EF4-FFF2-40B4-BE49-F238E27FC236}">
                <a16:creationId xmlns:a16="http://schemas.microsoft.com/office/drawing/2014/main" id="{C672B28A-23E8-41F1-82DF-022053137AE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Tree>
    <p:extLst>
      <p:ext uri="{BB962C8B-B14F-4D97-AF65-F5344CB8AC3E}">
        <p14:creationId xmlns:p14="http://schemas.microsoft.com/office/powerpoint/2010/main" val="31496856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01" y="339390"/>
            <a:ext cx="7366536" cy="899665"/>
          </a:xfrm>
        </p:spPr>
        <p:txBody>
          <a:bodyPr>
            <a:noAutofit/>
          </a:bodyPr>
          <a:lstStyle/>
          <a:p>
            <a:pPr algn="ctr"/>
            <a:r>
              <a:rPr lang="en-US" sz="3600" spc="500" dirty="0">
                <a:ln w="3175">
                  <a:noFill/>
                </a:ln>
                <a:latin typeface="Arial" panose="020B0604020202020204" pitchFamily="34" charset="0"/>
                <a:ea typeface="+mn-ea"/>
                <a:cs typeface="Arial" panose="020B0604020202020204" pitchFamily="34" charset="0"/>
              </a:rPr>
              <a:t>Handle Peak Sales Periods with Ease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type="body" sz="quarter" idx="11"/>
          </p:nvPr>
        </p:nvSpPr>
        <p:spPr>
          <a:xfrm>
            <a:off x="269239" y="1937275"/>
            <a:ext cx="5606043" cy="3236784"/>
          </a:xfrm>
        </p:spPr>
        <p:txBody>
          <a:bodyPr>
            <a:normAutofit/>
          </a:bodyPr>
          <a:lstStyle/>
          <a:p>
            <a:r>
              <a:rPr lang="en-US" dirty="0">
                <a:solidFill>
                  <a:schemeClr val="tx1"/>
                </a:solidFill>
              </a:rPr>
              <a:t>Offer customers fast and reliable service quality during seasonal and other high-traffic sales periods.</a:t>
            </a:r>
          </a:p>
          <a:p>
            <a:pPr marL="285750" lvl="1" indent="-285750">
              <a:spcBef>
                <a:spcPts val="1600"/>
              </a:spcBef>
              <a:spcAft>
                <a:spcPts val="0"/>
              </a:spcAft>
              <a:buFont typeface="Arial" charset="0"/>
              <a:buChar char="•"/>
            </a:pPr>
            <a:r>
              <a:rPr lang="en-US" sz="1600" dirty="0">
                <a:solidFill>
                  <a:schemeClr val="tx1"/>
                </a:solidFill>
              </a:rPr>
              <a:t>Instant, elastic scaling handles traffic and sales bursts</a:t>
            </a:r>
          </a:p>
          <a:p>
            <a:pPr marL="285750" lvl="1" indent="-285750">
              <a:spcBef>
                <a:spcPts val="1000"/>
              </a:spcBef>
              <a:spcAft>
                <a:spcPts val="0"/>
              </a:spcAft>
              <a:buFont typeface="Arial" charset="0"/>
              <a:buChar char="•"/>
            </a:pPr>
            <a:r>
              <a:rPr lang="en-US" sz="1600" dirty="0">
                <a:solidFill>
                  <a:schemeClr val="tx1"/>
                </a:solidFill>
              </a:rPr>
              <a:t>Provisioned throughput ensures predictable performance for mission critical microservices (e.g. shopping cart) </a:t>
            </a:r>
          </a:p>
          <a:p>
            <a:pPr marL="285750" lvl="1" indent="-285750">
              <a:spcBef>
                <a:spcPts val="1000"/>
              </a:spcBef>
              <a:spcAft>
                <a:spcPts val="0"/>
              </a:spcAft>
              <a:buFont typeface="Arial" charset="0"/>
              <a:buChar char="•"/>
            </a:pPr>
            <a:r>
              <a:rPr lang="en-US" sz="1600" dirty="0">
                <a:solidFill>
                  <a:schemeClr val="tx1"/>
                </a:solidFill>
              </a:rPr>
              <a:t>Low-latency data access from anywhere in the world for fast, robust user experiences</a:t>
            </a:r>
          </a:p>
          <a:p>
            <a:pPr marL="285750" lvl="1" indent="-285750">
              <a:spcBef>
                <a:spcPts val="1000"/>
              </a:spcBef>
              <a:spcAft>
                <a:spcPts val="0"/>
              </a:spcAft>
              <a:buFont typeface="Arial" charset="0"/>
              <a:buChar char="•"/>
            </a:pPr>
            <a:r>
              <a:rPr lang="en-US" sz="1600" dirty="0">
                <a:solidFill>
                  <a:schemeClr val="tx1"/>
                </a:solidFill>
              </a:rPr>
              <a:t>High availability across multiple data centers</a:t>
            </a:r>
          </a:p>
        </p:txBody>
      </p:sp>
      <p:grpSp>
        <p:nvGrpSpPr>
          <p:cNvPr id="6" name="Group 5">
            <a:extLst>
              <a:ext uri="{FF2B5EF4-FFF2-40B4-BE49-F238E27FC236}">
                <a16:creationId xmlns:a16="http://schemas.microsoft.com/office/drawing/2014/main" id="{9C762BC5-B9AA-45BC-A3C1-69082250574D}"/>
              </a:ext>
            </a:extLst>
          </p:cNvPr>
          <p:cNvGrpSpPr/>
          <p:nvPr/>
        </p:nvGrpSpPr>
        <p:grpSpPr>
          <a:xfrm>
            <a:off x="6320191" y="1178527"/>
            <a:ext cx="5257950" cy="3421686"/>
            <a:chOff x="6320191" y="1178527"/>
            <a:chExt cx="5257950" cy="3421686"/>
          </a:xfrm>
        </p:grpSpPr>
        <p:grpSp>
          <p:nvGrpSpPr>
            <p:cNvPr id="4" name="Group 3"/>
            <p:cNvGrpSpPr/>
            <p:nvPr/>
          </p:nvGrpSpPr>
          <p:grpSpPr>
            <a:xfrm>
              <a:off x="6320191" y="1178527"/>
              <a:ext cx="5257950" cy="3421686"/>
              <a:chOff x="6320191" y="1178527"/>
              <a:chExt cx="5257950" cy="3421686"/>
            </a:xfrm>
          </p:grpSpPr>
          <p:cxnSp>
            <p:nvCxnSpPr>
              <p:cNvPr id="10" name="Straight Arrow Connector 9">
                <a:extLst>
                  <a:ext uri="{FF2B5EF4-FFF2-40B4-BE49-F238E27FC236}">
                    <a16:creationId xmlns:a16="http://schemas.microsoft.com/office/drawing/2014/main" id="{0F2C561C-B19D-4C39-B2EB-F95246769E5E}"/>
                  </a:ext>
                </a:extLst>
              </p:cNvPr>
              <p:cNvCxnSpPr>
                <a:cxnSpLocks/>
              </p:cNvCxnSpPr>
              <p:nvPr/>
            </p:nvCxnSpPr>
            <p:spPr>
              <a:xfrm>
                <a:off x="6639638"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a:extLst>
                  <a:ext uri="{FF2B5EF4-FFF2-40B4-BE49-F238E27FC236}">
                    <a16:creationId xmlns:a16="http://schemas.microsoft.com/office/drawing/2014/main" id="{AD26746D-45F9-48A1-B6BC-090DEFD5A595}"/>
                  </a:ext>
                </a:extLst>
              </p:cNvPr>
              <p:cNvCxnSpPr>
                <a:cxnSpLocks/>
              </p:cNvCxnSpPr>
              <p:nvPr/>
            </p:nvCxnSpPr>
            <p:spPr>
              <a:xfrm>
                <a:off x="7528623"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CE784717-A40B-4021-B8FD-B25FCAC505B0}"/>
                  </a:ext>
                </a:extLst>
              </p:cNvPr>
              <p:cNvCxnSpPr>
                <a:cxnSpLocks/>
              </p:cNvCxnSpPr>
              <p:nvPr/>
            </p:nvCxnSpPr>
            <p:spPr>
              <a:xfrm>
                <a:off x="8554033"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0B9001DB-7BA4-4AE3-9F8D-3A98D4246AD6}"/>
                  </a:ext>
                </a:extLst>
              </p:cNvPr>
              <p:cNvCxnSpPr>
                <a:cxnSpLocks/>
              </p:cNvCxnSpPr>
              <p:nvPr/>
            </p:nvCxnSpPr>
            <p:spPr>
              <a:xfrm>
                <a:off x="9849794"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8" name="TextBox 17">
                <a:extLst>
                  <a:ext uri="{FF2B5EF4-FFF2-40B4-BE49-F238E27FC236}">
                    <a16:creationId xmlns:a16="http://schemas.microsoft.com/office/drawing/2014/main" id="{1AC0194B-725F-4BD6-B473-EFC283CABA00}"/>
                  </a:ext>
                </a:extLst>
              </p:cNvPr>
              <p:cNvSpPr txBox="1"/>
              <p:nvPr/>
            </p:nvSpPr>
            <p:spPr>
              <a:xfrm>
                <a:off x="7610837" y="2924347"/>
                <a:ext cx="1100103"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API Apps (backend)</a:t>
                </a:r>
              </a:p>
            </p:txBody>
          </p:sp>
          <p:sp>
            <p:nvSpPr>
              <p:cNvPr id="20" name="TextBox 19">
                <a:extLst>
                  <a:ext uri="{FF2B5EF4-FFF2-40B4-BE49-F238E27FC236}">
                    <a16:creationId xmlns:a16="http://schemas.microsoft.com/office/drawing/2014/main" id="{5A496006-E099-42EF-A55A-C65B88ACC10F}"/>
                  </a:ext>
                </a:extLst>
              </p:cNvPr>
              <p:cNvSpPr txBox="1"/>
              <p:nvPr/>
            </p:nvSpPr>
            <p:spPr>
              <a:xfrm>
                <a:off x="8788468" y="2924347"/>
                <a:ext cx="1166914"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Cosmos DB (database)</a:t>
                </a:r>
              </a:p>
            </p:txBody>
          </p:sp>
          <p:sp>
            <p:nvSpPr>
              <p:cNvPr id="21" name="TextBox 20">
                <a:extLst>
                  <a:ext uri="{FF2B5EF4-FFF2-40B4-BE49-F238E27FC236}">
                    <a16:creationId xmlns:a16="http://schemas.microsoft.com/office/drawing/2014/main" id="{48365542-AC73-4F4B-9BFD-37D5EDA7F120}"/>
                  </a:ext>
                </a:extLst>
              </p:cNvPr>
              <p:cNvSpPr txBox="1"/>
              <p:nvPr/>
            </p:nvSpPr>
            <p:spPr>
              <a:xfrm>
                <a:off x="9749056" y="2924347"/>
                <a:ext cx="1829085"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Apache Spark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(analytics)</a:t>
                </a:r>
              </a:p>
            </p:txBody>
          </p:sp>
          <p:sp>
            <p:nvSpPr>
              <p:cNvPr id="22" name="TextBox 21">
                <a:extLst>
                  <a:ext uri="{FF2B5EF4-FFF2-40B4-BE49-F238E27FC236}">
                    <a16:creationId xmlns:a16="http://schemas.microsoft.com/office/drawing/2014/main" id="{A6C45DBE-B609-48DD-B618-A39D61EA92CE}"/>
                  </a:ext>
                </a:extLst>
              </p:cNvPr>
              <p:cNvSpPr txBox="1"/>
              <p:nvPr/>
            </p:nvSpPr>
            <p:spPr>
              <a:xfrm>
                <a:off x="9966863" y="4215492"/>
                <a:ext cx="1420536"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Notification Hub (Push notifications)</a:t>
                </a:r>
              </a:p>
            </p:txBody>
          </p:sp>
          <p:sp>
            <p:nvSpPr>
              <p:cNvPr id="23" name="TextBox 22">
                <a:extLst>
                  <a:ext uri="{FF2B5EF4-FFF2-40B4-BE49-F238E27FC236}">
                    <a16:creationId xmlns:a16="http://schemas.microsoft.com/office/drawing/2014/main" id="{2543AEFE-C367-4F4E-A69B-DE43B76FADD4}"/>
                  </a:ext>
                </a:extLst>
              </p:cNvPr>
              <p:cNvSpPr txBox="1"/>
              <p:nvPr/>
            </p:nvSpPr>
            <p:spPr>
              <a:xfrm>
                <a:off x="8836749" y="4215492"/>
                <a:ext cx="1089242"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Functions</a:t>
                </a:r>
              </a:p>
            </p:txBody>
          </p:sp>
          <p:cxnSp>
            <p:nvCxnSpPr>
              <p:cNvPr id="24" name="Straight Arrow Connector 23">
                <a:extLst>
                  <a:ext uri="{FF2B5EF4-FFF2-40B4-BE49-F238E27FC236}">
                    <a16:creationId xmlns:a16="http://schemas.microsoft.com/office/drawing/2014/main" id="{3874AF89-7E20-47B3-8E82-3238E629FD45}"/>
                  </a:ext>
                </a:extLst>
              </p:cNvPr>
              <p:cNvCxnSpPr>
                <a:cxnSpLocks/>
              </p:cNvCxnSpPr>
              <p:nvPr/>
            </p:nvCxnSpPr>
            <p:spPr>
              <a:xfrm>
                <a:off x="9849794" y="3953746"/>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Arrow Connector 24">
                <a:extLst>
                  <a:ext uri="{FF2B5EF4-FFF2-40B4-BE49-F238E27FC236}">
                    <a16:creationId xmlns:a16="http://schemas.microsoft.com/office/drawing/2014/main" id="{E3A7D08C-C334-47BB-9570-94FA64C97FCA}"/>
                  </a:ext>
                </a:extLst>
              </p:cNvPr>
              <p:cNvCxnSpPr>
                <a:cxnSpLocks/>
              </p:cNvCxnSpPr>
              <p:nvPr/>
            </p:nvCxnSpPr>
            <p:spPr>
              <a:xfrm>
                <a:off x="9381370" y="3376687"/>
                <a:ext cx="0" cy="2617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a:extLst>
                  <a:ext uri="{FF2B5EF4-FFF2-40B4-BE49-F238E27FC236}">
                    <a16:creationId xmlns:a16="http://schemas.microsoft.com/office/drawing/2014/main" id="{05B8389B-F92A-474E-86C3-4468D5DD9239}"/>
                  </a:ext>
                </a:extLst>
              </p:cNvPr>
              <p:cNvCxnSpPr>
                <a:cxnSpLocks/>
              </p:cNvCxnSpPr>
              <p:nvPr/>
            </p:nvCxnSpPr>
            <p:spPr>
              <a:xfrm>
                <a:off x="9849794" y="1450033"/>
                <a:ext cx="401775" cy="0"/>
              </a:xfrm>
              <a:prstGeom prst="straightConnector1">
                <a:avLst/>
              </a:prstGeom>
              <a:noFill/>
              <a:ln w="19050" cap="sq">
                <a:solidFill>
                  <a:schemeClr val="bg1">
                    <a:lumMod val="50000"/>
                  </a:schemeClr>
                </a:solidFill>
                <a:prstDash val="solid"/>
                <a:round/>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Connector: Elbow 6">
                <a:extLst>
                  <a:ext uri="{FF2B5EF4-FFF2-40B4-BE49-F238E27FC236}">
                    <a16:creationId xmlns:a16="http://schemas.microsoft.com/office/drawing/2014/main" id="{A8AD75A0-90A7-4CC3-BE2D-D095F53D34CB}"/>
                  </a:ext>
                </a:extLst>
              </p:cNvPr>
              <p:cNvCxnSpPr/>
              <p:nvPr/>
            </p:nvCxnSpPr>
            <p:spPr>
              <a:xfrm rot="5400000" flipH="1" flipV="1">
                <a:off x="8065013" y="1525579"/>
                <a:ext cx="971550" cy="739558"/>
              </a:xfrm>
              <a:prstGeom prst="bentConnector3">
                <a:avLst>
                  <a:gd name="adj1" fmla="val 99300"/>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32" name="Group 31">
                <a:extLst>
                  <a:ext uri="{FF2B5EF4-FFF2-40B4-BE49-F238E27FC236}">
                    <a16:creationId xmlns:a16="http://schemas.microsoft.com/office/drawing/2014/main" id="{42AB3146-A569-45AA-B0A2-19B38BA1D8DB}"/>
                  </a:ext>
                </a:extLst>
              </p:cNvPr>
              <p:cNvGrpSpPr/>
              <p:nvPr/>
            </p:nvGrpSpPr>
            <p:grpSpPr>
              <a:xfrm>
                <a:off x="10463652" y="1178527"/>
                <a:ext cx="426959" cy="380732"/>
                <a:chOff x="2488012" y="1320237"/>
                <a:chExt cx="4696415" cy="4187934"/>
              </a:xfrm>
            </p:grpSpPr>
            <p:sp>
              <p:nvSpPr>
                <p:cNvPr id="33" name="Hexagon 32">
                  <a:extLst>
                    <a:ext uri="{FF2B5EF4-FFF2-40B4-BE49-F238E27FC236}">
                      <a16:creationId xmlns:a16="http://schemas.microsoft.com/office/drawing/2014/main" id="{D32CDC59-BB51-4E61-97EF-A06BFCA19D8E}"/>
                    </a:ext>
                  </a:extLst>
                </p:cNvPr>
                <p:cNvSpPr/>
                <p:nvPr/>
              </p:nvSpPr>
              <p:spPr bwMode="auto">
                <a:xfrm>
                  <a:off x="2488012" y="1320237"/>
                  <a:ext cx="4696415" cy="4187934"/>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4" name="Snip Single Corner Rectangle 26">
                  <a:extLst>
                    <a:ext uri="{FF2B5EF4-FFF2-40B4-BE49-F238E27FC236}">
                      <a16:creationId xmlns:a16="http://schemas.microsoft.com/office/drawing/2014/main" id="{A4DFFD03-AF8F-4FAF-8E9B-C15037DEEA75}"/>
                    </a:ext>
                  </a:extLst>
                </p:cNvPr>
                <p:cNvSpPr/>
                <p:nvPr/>
              </p:nvSpPr>
              <p:spPr bwMode="auto">
                <a:xfrm>
                  <a:off x="3677764" y="2189582"/>
                  <a:ext cx="2316905" cy="2449244"/>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nvGrpSpPr>
                <p:cNvPr id="35" name="Group 34">
                  <a:extLst>
                    <a:ext uri="{FF2B5EF4-FFF2-40B4-BE49-F238E27FC236}">
                      <a16:creationId xmlns:a16="http://schemas.microsoft.com/office/drawing/2014/main" id="{69EE4662-671A-45AE-90FF-A20BD6F11F58}"/>
                    </a:ext>
                  </a:extLst>
                </p:cNvPr>
                <p:cNvGrpSpPr/>
                <p:nvPr/>
              </p:nvGrpSpPr>
              <p:grpSpPr>
                <a:xfrm>
                  <a:off x="4271145" y="2716507"/>
                  <a:ext cx="790235" cy="1472560"/>
                  <a:chOff x="4917030" y="1019829"/>
                  <a:chExt cx="123056" cy="229308"/>
                </a:xfrm>
              </p:grpSpPr>
              <p:sp>
                <p:nvSpPr>
                  <p:cNvPr id="37" name="Freeform: Shape 36">
                    <a:extLst>
                      <a:ext uri="{FF2B5EF4-FFF2-40B4-BE49-F238E27FC236}">
                        <a16:creationId xmlns:a16="http://schemas.microsoft.com/office/drawing/2014/main" id="{98DB71DC-EEFE-44CA-85DB-2A574227F247}"/>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7CF9D5E5-6207-4456-87F1-32E0C00C06DD}"/>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15D55E68-A26F-4DE6-98E9-97FA629F0534}"/>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C0EB8100-E241-4211-B198-091D5DE35F0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36" name="Right Triangle 35">
                  <a:extLst>
                    <a:ext uri="{FF2B5EF4-FFF2-40B4-BE49-F238E27FC236}">
                      <a16:creationId xmlns:a16="http://schemas.microsoft.com/office/drawing/2014/main" id="{9374EC66-650A-4EFB-9C96-8E53049BC80A}"/>
                    </a:ext>
                  </a:extLst>
                </p:cNvPr>
                <p:cNvSpPr/>
                <p:nvPr/>
              </p:nvSpPr>
              <p:spPr bwMode="auto">
                <a:xfrm>
                  <a:off x="5326469" y="2189582"/>
                  <a:ext cx="668200" cy="662475"/>
                </a:xfrm>
                <a:prstGeom prst="r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nvGrpSpPr>
              <p:cNvPr id="41" name="Group 40">
                <a:extLst>
                  <a:ext uri="{FF2B5EF4-FFF2-40B4-BE49-F238E27FC236}">
                    <a16:creationId xmlns:a16="http://schemas.microsoft.com/office/drawing/2014/main" id="{FEA6FC49-A2B6-49E5-8596-E8B6129A2AC9}"/>
                  </a:ext>
                </a:extLst>
              </p:cNvPr>
              <p:cNvGrpSpPr/>
              <p:nvPr/>
            </p:nvGrpSpPr>
            <p:grpSpPr>
              <a:xfrm>
                <a:off x="9108745" y="2459403"/>
                <a:ext cx="545250" cy="469964"/>
                <a:chOff x="8376458" y="5925518"/>
                <a:chExt cx="1045926" cy="901512"/>
              </a:xfrm>
            </p:grpSpPr>
            <p:sp>
              <p:nvSpPr>
                <p:cNvPr id="42" name="Star: 4 Points 8">
                  <a:extLst>
                    <a:ext uri="{FF2B5EF4-FFF2-40B4-BE49-F238E27FC236}">
                      <a16:creationId xmlns:a16="http://schemas.microsoft.com/office/drawing/2014/main" id="{0F593330-38FB-47DE-9C14-5FCF82FFE124}"/>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3" name="Star: 4 Points 8">
                  <a:extLst>
                    <a:ext uri="{FF2B5EF4-FFF2-40B4-BE49-F238E27FC236}">
                      <a16:creationId xmlns:a16="http://schemas.microsoft.com/office/drawing/2014/main" id="{70947D27-BAF8-41BB-BE03-1DBF6927421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4" name="Oval 43">
                  <a:extLst>
                    <a:ext uri="{FF2B5EF4-FFF2-40B4-BE49-F238E27FC236}">
                      <a16:creationId xmlns:a16="http://schemas.microsoft.com/office/drawing/2014/main" id="{482CE631-4FA2-4F70-A6BB-0627CE8533EB}"/>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5" name="Oval 9">
                  <a:extLst>
                    <a:ext uri="{FF2B5EF4-FFF2-40B4-BE49-F238E27FC236}">
                      <a16:creationId xmlns:a16="http://schemas.microsoft.com/office/drawing/2014/main" id="{A5A787FB-7ED7-460F-A460-A8245607449D}"/>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46" name="Group 45">
                <a:extLst>
                  <a:ext uri="{FF2B5EF4-FFF2-40B4-BE49-F238E27FC236}">
                    <a16:creationId xmlns:a16="http://schemas.microsoft.com/office/drawing/2014/main" id="{30C5C548-ED4C-4751-98B7-FD3D6FE53176}"/>
                  </a:ext>
                </a:extLst>
              </p:cNvPr>
              <p:cNvGrpSpPr/>
              <p:nvPr/>
            </p:nvGrpSpPr>
            <p:grpSpPr>
              <a:xfrm>
                <a:off x="7062806" y="2534694"/>
                <a:ext cx="369592" cy="369592"/>
                <a:chOff x="3355898" y="4646593"/>
                <a:chExt cx="536092" cy="536092"/>
              </a:xfrm>
            </p:grpSpPr>
            <p:sp>
              <p:nvSpPr>
                <p:cNvPr id="47" name="Freeform 216">
                  <a:extLst>
                    <a:ext uri="{FF2B5EF4-FFF2-40B4-BE49-F238E27FC236}">
                      <a16:creationId xmlns:a16="http://schemas.microsoft.com/office/drawing/2014/main" id="{4DCA80E3-36AE-48E9-9891-45AB2A4616B3}"/>
                    </a:ext>
                  </a:extLst>
                </p:cNvPr>
                <p:cNvSpPr/>
                <p:nvPr/>
              </p:nvSpPr>
              <p:spPr bwMode="auto">
                <a:xfrm>
                  <a:off x="3355898" y="4646593"/>
                  <a:ext cx="536092" cy="536092"/>
                </a:xfrm>
                <a:prstGeom prst="octagon">
                  <a:avLst/>
                </a:prstGeom>
                <a:noFill/>
                <a:ln w="12700">
                  <a:solidFill>
                    <a:schemeClr val="tx2"/>
                  </a:solidFill>
                  <a:headEnd type="none" w="med"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48" name="Straight Arrow Connector 47">
                  <a:extLst>
                    <a:ext uri="{FF2B5EF4-FFF2-40B4-BE49-F238E27FC236}">
                      <a16:creationId xmlns:a16="http://schemas.microsoft.com/office/drawing/2014/main" id="{8F52F89F-0C12-47A4-8E11-0A21BFF614F3}"/>
                    </a:ext>
                  </a:extLst>
                </p:cNvPr>
                <p:cNvCxnSpPr>
                  <a:cxnSpLocks/>
                </p:cNvCxnSpPr>
                <p:nvPr/>
              </p:nvCxnSpPr>
              <p:spPr>
                <a:xfrm>
                  <a:off x="3442102" y="4718959"/>
                  <a:ext cx="216476" cy="222459"/>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15D133-7082-4827-8084-66EA14CAFE22}"/>
                    </a:ext>
                  </a:extLst>
                </p:cNvPr>
                <p:cNvCxnSpPr/>
                <p:nvPr/>
              </p:nvCxnSpPr>
              <p:spPr>
                <a:xfrm flipH="1" flipV="1">
                  <a:off x="3714089" y="4855915"/>
                  <a:ext cx="177901" cy="171006"/>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EBD1DD-C981-475B-BDCB-D96963EFA17D}"/>
                    </a:ext>
                  </a:extLst>
                </p:cNvPr>
                <p:cNvCxnSpPr/>
                <p:nvPr/>
              </p:nvCxnSpPr>
              <p:spPr>
                <a:xfrm flipH="1" flipV="1">
                  <a:off x="3530815" y="4977667"/>
                  <a:ext cx="202844" cy="205018"/>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
            <p:nvSpPr>
              <p:cNvPr id="51" name="Freeform: Shape 50">
                <a:extLst>
                  <a:ext uri="{FF2B5EF4-FFF2-40B4-BE49-F238E27FC236}">
                    <a16:creationId xmlns:a16="http://schemas.microsoft.com/office/drawing/2014/main" id="{9971DDBA-50AF-44B5-B61E-A99E919B0E7B}"/>
                  </a:ext>
                </a:extLst>
              </p:cNvPr>
              <p:cNvSpPr/>
              <p:nvPr/>
            </p:nvSpPr>
            <p:spPr bwMode="auto">
              <a:xfrm>
                <a:off x="10489861" y="3836764"/>
                <a:ext cx="374540" cy="365214"/>
              </a:xfrm>
              <a:custGeom>
                <a:avLst/>
                <a:gdLst>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1624 w 5237611"/>
                  <a:gd name="connsiteY11" fmla="*/ 3052063 h 5107218"/>
                  <a:gd name="connsiteX12" fmla="*/ 477987 w 5237611"/>
                  <a:gd name="connsiteY12" fmla="*/ 3115179 h 5107218"/>
                  <a:gd name="connsiteX13" fmla="*/ 829643 w 5237611"/>
                  <a:gd name="connsiteY13" fmla="*/ 3401787 h 5107218"/>
                  <a:gd name="connsiteX14" fmla="*/ 4407973 w 5237611"/>
                  <a:gd name="connsiteY14" fmla="*/ 3401787 h 5107218"/>
                  <a:gd name="connsiteX15" fmla="*/ 4766922 w 5237611"/>
                  <a:gd name="connsiteY15" fmla="*/ 3042838 h 5107218"/>
                  <a:gd name="connsiteX16" fmla="*/ 4766922 w 5237611"/>
                  <a:gd name="connsiteY16" fmla="*/ 2899232 h 5107218"/>
                  <a:gd name="connsiteX17" fmla="*/ 4767852 w 5237611"/>
                  <a:gd name="connsiteY17" fmla="*/ 2899232 h 5107218"/>
                  <a:gd name="connsiteX18" fmla="*/ 4767852 w 5237611"/>
                  <a:gd name="connsiteY18" fmla="*/ 2581731 h 5107218"/>
                  <a:gd name="connsiteX19" fmla="*/ 1164681 w 5237611"/>
                  <a:gd name="connsiteY19" fmla="*/ 2581731 h 5107218"/>
                  <a:gd name="connsiteX20" fmla="*/ 1164681 w 5237611"/>
                  <a:gd name="connsiteY20" fmla="*/ 3213100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899232 h 5107218"/>
                  <a:gd name="connsiteX17" fmla="*/ 4767852 w 5237611"/>
                  <a:gd name="connsiteY17" fmla="*/ 2581731 h 5107218"/>
                  <a:gd name="connsiteX18" fmla="*/ 1164681 w 5237611"/>
                  <a:gd name="connsiteY18" fmla="*/ 2581731 h 5107218"/>
                  <a:gd name="connsiteX19" fmla="*/ 1164681 w 5237611"/>
                  <a:gd name="connsiteY19" fmla="*/ 3213100 h 5107218"/>
                  <a:gd name="connsiteX20" fmla="*/ 1 w 5237611"/>
                  <a:gd name="connsiteY20" fmla="*/ 2139044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581731 h 5107218"/>
                  <a:gd name="connsiteX17" fmla="*/ 1164681 w 5237611"/>
                  <a:gd name="connsiteY17" fmla="*/ 2581731 h 5107218"/>
                  <a:gd name="connsiteX18" fmla="*/ 1164681 w 5237611"/>
                  <a:gd name="connsiteY18" fmla="*/ 3213100 h 5107218"/>
                  <a:gd name="connsiteX19" fmla="*/ 1 w 5237611"/>
                  <a:gd name="connsiteY19" fmla="*/ 2139044 h 5107218"/>
                  <a:gd name="connsiteX20" fmla="*/ 760637 w 5237611"/>
                  <a:gd name="connsiteY20" fmla="*/ 0 h 5107218"/>
                  <a:gd name="connsiteX21" fmla="*/ 4478839 w 5237611"/>
                  <a:gd name="connsiteY21" fmla="*/ 0 h 5107218"/>
                  <a:gd name="connsiteX22" fmla="*/ 5237611 w 5237611"/>
                  <a:gd name="connsiteY22" fmla="*/ 758772 h 5107218"/>
                  <a:gd name="connsiteX23" fmla="*/ 5237611 w 5237611"/>
                  <a:gd name="connsiteY23" fmla="*/ 1428267 h 5107218"/>
                  <a:gd name="connsiteX24" fmla="*/ 4767852 w 5237611"/>
                  <a:gd name="connsiteY24" fmla="*/ 995060 h 5107218"/>
                  <a:gd name="connsiteX25" fmla="*/ 4767852 w 5237611"/>
                  <a:gd name="connsiteY25" fmla="*/ 779863 h 5107218"/>
                  <a:gd name="connsiteX26" fmla="*/ 4408903 w 5237611"/>
                  <a:gd name="connsiteY26" fmla="*/ 420914 h 5107218"/>
                  <a:gd name="connsiteX27" fmla="*/ 830573 w 5237611"/>
                  <a:gd name="connsiteY27" fmla="*/ 420914 h 5107218"/>
                  <a:gd name="connsiteX28" fmla="*/ 471624 w 5237611"/>
                  <a:gd name="connsiteY28" fmla="*/ 779863 h 5107218"/>
                  <a:gd name="connsiteX29" fmla="*/ 471624 w 5237611"/>
                  <a:gd name="connsiteY29" fmla="*/ 1239157 h 5107218"/>
                  <a:gd name="connsiteX30" fmla="*/ 3929652 w 5237611"/>
                  <a:gd name="connsiteY30" fmla="*/ 1239157 h 5107218"/>
                  <a:gd name="connsiteX31" fmla="*/ 3929652 w 5237611"/>
                  <a:gd name="connsiteY31" fmla="*/ 680358 h 5107218"/>
                  <a:gd name="connsiteX32" fmla="*/ 5188767 w 5237611"/>
                  <a:gd name="connsiteY32" fmla="*/ 1841501 h 5107218"/>
                  <a:gd name="connsiteX33" fmla="*/ 0 w 5237611"/>
                  <a:gd name="connsiteY33" fmla="*/ 1841501 h 5107218"/>
                  <a:gd name="connsiteX34" fmla="*/ 1865 w 5237611"/>
                  <a:gd name="connsiteY34" fmla="*/ 758772 h 5107218"/>
                  <a:gd name="connsiteX35" fmla="*/ 760637 w 5237611"/>
                  <a:gd name="connsiteY35"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7852 w 5237611"/>
                  <a:gd name="connsiteY15" fmla="*/ 2581731 h 5107218"/>
                  <a:gd name="connsiteX16" fmla="*/ 1164681 w 5237611"/>
                  <a:gd name="connsiteY16" fmla="*/ 2581731 h 5107218"/>
                  <a:gd name="connsiteX17" fmla="*/ 1164681 w 5237611"/>
                  <a:gd name="connsiteY17" fmla="*/ 3213100 h 5107218"/>
                  <a:gd name="connsiteX18" fmla="*/ 1 w 5237611"/>
                  <a:gd name="connsiteY18" fmla="*/ 2139044 h 5107218"/>
                  <a:gd name="connsiteX19" fmla="*/ 760637 w 5237611"/>
                  <a:gd name="connsiteY19" fmla="*/ 0 h 5107218"/>
                  <a:gd name="connsiteX20" fmla="*/ 4478839 w 5237611"/>
                  <a:gd name="connsiteY20" fmla="*/ 0 h 5107218"/>
                  <a:gd name="connsiteX21" fmla="*/ 5237611 w 5237611"/>
                  <a:gd name="connsiteY21" fmla="*/ 758772 h 5107218"/>
                  <a:gd name="connsiteX22" fmla="*/ 5237611 w 5237611"/>
                  <a:gd name="connsiteY22" fmla="*/ 1428267 h 5107218"/>
                  <a:gd name="connsiteX23" fmla="*/ 4767852 w 5237611"/>
                  <a:gd name="connsiteY23" fmla="*/ 995060 h 5107218"/>
                  <a:gd name="connsiteX24" fmla="*/ 4767852 w 5237611"/>
                  <a:gd name="connsiteY24" fmla="*/ 779863 h 5107218"/>
                  <a:gd name="connsiteX25" fmla="*/ 4408903 w 5237611"/>
                  <a:gd name="connsiteY25" fmla="*/ 420914 h 5107218"/>
                  <a:gd name="connsiteX26" fmla="*/ 830573 w 5237611"/>
                  <a:gd name="connsiteY26" fmla="*/ 420914 h 5107218"/>
                  <a:gd name="connsiteX27" fmla="*/ 471624 w 5237611"/>
                  <a:gd name="connsiteY27" fmla="*/ 779863 h 5107218"/>
                  <a:gd name="connsiteX28" fmla="*/ 471624 w 5237611"/>
                  <a:gd name="connsiteY28" fmla="*/ 1239157 h 5107218"/>
                  <a:gd name="connsiteX29" fmla="*/ 3929652 w 5237611"/>
                  <a:gd name="connsiteY29" fmla="*/ 1239157 h 5107218"/>
                  <a:gd name="connsiteX30" fmla="*/ 3929652 w 5237611"/>
                  <a:gd name="connsiteY30" fmla="*/ 680358 h 5107218"/>
                  <a:gd name="connsiteX31" fmla="*/ 5188767 w 5237611"/>
                  <a:gd name="connsiteY31" fmla="*/ 1841501 h 5107218"/>
                  <a:gd name="connsiteX32" fmla="*/ 0 w 5237611"/>
                  <a:gd name="connsiteY32" fmla="*/ 1841501 h 5107218"/>
                  <a:gd name="connsiteX33" fmla="*/ 1865 w 5237611"/>
                  <a:gd name="connsiteY33" fmla="*/ 758772 h 5107218"/>
                  <a:gd name="connsiteX34" fmla="*/ 760637 w 5237611"/>
                  <a:gd name="connsiteY34" fmla="*/ 0 h 51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37611" h="5107218">
                    <a:moveTo>
                      <a:pt x="1" y="2139044"/>
                    </a:moveTo>
                    <a:lnTo>
                      <a:pt x="5237611" y="2139045"/>
                    </a:lnTo>
                    <a:lnTo>
                      <a:pt x="5237611" y="3103844"/>
                    </a:lnTo>
                    <a:cubicBezTo>
                      <a:pt x="5237611" y="3522902"/>
                      <a:pt x="4897897" y="3862616"/>
                      <a:pt x="4478839" y="3862616"/>
                    </a:cubicBezTo>
                    <a:lnTo>
                      <a:pt x="3245525" y="3862616"/>
                    </a:lnTo>
                    <a:lnTo>
                      <a:pt x="3385368" y="5107218"/>
                    </a:lnTo>
                    <a:lnTo>
                      <a:pt x="1623350" y="3862616"/>
                    </a:lnTo>
                    <a:lnTo>
                      <a:pt x="760637" y="3862616"/>
                    </a:lnTo>
                    <a:cubicBezTo>
                      <a:pt x="341579" y="3862616"/>
                      <a:pt x="1865" y="3522902"/>
                      <a:pt x="1865" y="3103844"/>
                    </a:cubicBezTo>
                    <a:lnTo>
                      <a:pt x="1865" y="2520997"/>
                    </a:lnTo>
                    <a:lnTo>
                      <a:pt x="471624" y="2954204"/>
                    </a:lnTo>
                    <a:lnTo>
                      <a:pt x="477987" y="3115179"/>
                    </a:lnTo>
                    <a:cubicBezTo>
                      <a:pt x="511457" y="3278746"/>
                      <a:pt x="656181" y="3401787"/>
                      <a:pt x="829643" y="3401787"/>
                    </a:cubicBezTo>
                    <a:lnTo>
                      <a:pt x="4407973" y="3401787"/>
                    </a:lnTo>
                    <a:cubicBezTo>
                      <a:pt x="4606215" y="3401787"/>
                      <a:pt x="4766922" y="3241080"/>
                      <a:pt x="4766922" y="3042838"/>
                    </a:cubicBezTo>
                    <a:lnTo>
                      <a:pt x="4767852" y="2581731"/>
                    </a:lnTo>
                    <a:lnTo>
                      <a:pt x="1164681" y="2581731"/>
                    </a:lnTo>
                    <a:lnTo>
                      <a:pt x="1164681" y="3213100"/>
                    </a:lnTo>
                    <a:lnTo>
                      <a:pt x="1" y="2139044"/>
                    </a:lnTo>
                    <a:close/>
                    <a:moveTo>
                      <a:pt x="760637" y="0"/>
                    </a:moveTo>
                    <a:lnTo>
                      <a:pt x="4478839" y="0"/>
                    </a:lnTo>
                    <a:cubicBezTo>
                      <a:pt x="4897897" y="0"/>
                      <a:pt x="5237611" y="339714"/>
                      <a:pt x="5237611" y="758772"/>
                    </a:cubicBezTo>
                    <a:lnTo>
                      <a:pt x="5237611" y="1428267"/>
                    </a:lnTo>
                    <a:lnTo>
                      <a:pt x="4767852" y="995060"/>
                    </a:lnTo>
                    <a:lnTo>
                      <a:pt x="4767852" y="779863"/>
                    </a:lnTo>
                    <a:cubicBezTo>
                      <a:pt x="4767852" y="581621"/>
                      <a:pt x="4607145" y="420914"/>
                      <a:pt x="4408903" y="420914"/>
                    </a:cubicBezTo>
                    <a:lnTo>
                      <a:pt x="830573" y="420914"/>
                    </a:lnTo>
                    <a:cubicBezTo>
                      <a:pt x="632331" y="420914"/>
                      <a:pt x="471624" y="581621"/>
                      <a:pt x="471624" y="779863"/>
                    </a:cubicBezTo>
                    <a:lnTo>
                      <a:pt x="471624" y="1239157"/>
                    </a:lnTo>
                    <a:lnTo>
                      <a:pt x="3929652" y="1239157"/>
                    </a:lnTo>
                    <a:lnTo>
                      <a:pt x="3929652" y="680358"/>
                    </a:lnTo>
                    <a:lnTo>
                      <a:pt x="5188767" y="1841501"/>
                    </a:lnTo>
                    <a:lnTo>
                      <a:pt x="0" y="1841501"/>
                    </a:lnTo>
                    <a:cubicBezTo>
                      <a:pt x="622" y="1480591"/>
                      <a:pt x="1243" y="1119682"/>
                      <a:pt x="1865" y="758772"/>
                    </a:cubicBezTo>
                    <a:cubicBezTo>
                      <a:pt x="1865" y="339714"/>
                      <a:pt x="341579" y="0"/>
                      <a:pt x="760637" y="0"/>
                    </a:cubicBezTo>
                    <a:close/>
                  </a:path>
                </a:pathLst>
              </a:cu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53" name="Group 52">
                <a:extLst>
                  <a:ext uri="{FF2B5EF4-FFF2-40B4-BE49-F238E27FC236}">
                    <a16:creationId xmlns:a16="http://schemas.microsoft.com/office/drawing/2014/main" id="{3D255387-6275-4F82-B3BF-156C3B834AAA}"/>
                  </a:ext>
                </a:extLst>
              </p:cNvPr>
              <p:cNvGrpSpPr/>
              <p:nvPr/>
            </p:nvGrpSpPr>
            <p:grpSpPr>
              <a:xfrm>
                <a:off x="9141930" y="3773670"/>
                <a:ext cx="478880" cy="428307"/>
                <a:chOff x="6773175" y="404044"/>
                <a:chExt cx="802419" cy="717677"/>
              </a:xfrm>
            </p:grpSpPr>
            <p:sp>
              <p:nvSpPr>
                <p:cNvPr id="54" name="Freeform 24">
                  <a:extLst>
                    <a:ext uri="{FF2B5EF4-FFF2-40B4-BE49-F238E27FC236}">
                      <a16:creationId xmlns:a16="http://schemas.microsoft.com/office/drawing/2014/main" id="{B4A48C86-B06D-463E-9530-8879432EEA16}"/>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5" name="Freeform 640">
                  <a:extLst>
                    <a:ext uri="{FF2B5EF4-FFF2-40B4-BE49-F238E27FC236}">
                      <a16:creationId xmlns:a16="http://schemas.microsoft.com/office/drawing/2014/main" id="{896A561F-B0AA-40A6-8FED-989EA58E9029}"/>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6" name="Freeform 28">
                  <a:extLst>
                    <a:ext uri="{FF2B5EF4-FFF2-40B4-BE49-F238E27FC236}">
                      <a16:creationId xmlns:a16="http://schemas.microsoft.com/office/drawing/2014/main" id="{CB691F13-BCB1-4D97-825A-517FCF730E3A}"/>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57" name="Freeform 5">
                <a:extLst>
                  <a:ext uri="{FF2B5EF4-FFF2-40B4-BE49-F238E27FC236}">
                    <a16:creationId xmlns:a16="http://schemas.microsoft.com/office/drawing/2014/main" id="{610CE6B9-34B3-4913-A0B9-760BD218388B}"/>
                  </a:ext>
                </a:extLst>
              </p:cNvPr>
              <p:cNvSpPr>
                <a:spLocks noEditPoints="1"/>
              </p:cNvSpPr>
              <p:nvPr/>
            </p:nvSpPr>
            <p:spPr bwMode="auto">
              <a:xfrm>
                <a:off x="6320191" y="2507495"/>
                <a:ext cx="226581" cy="37683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
            <p:nvSpPr>
              <p:cNvPr id="61" name="Freeform 5">
                <a:extLst>
                  <a:ext uri="{FF2B5EF4-FFF2-40B4-BE49-F238E27FC236}">
                    <a16:creationId xmlns:a16="http://schemas.microsoft.com/office/drawing/2014/main" id="{F384ECB9-40B2-43BB-BAE5-1EAC437CA6AC}"/>
                  </a:ext>
                </a:extLst>
              </p:cNvPr>
              <p:cNvSpPr>
                <a:spLocks/>
              </p:cNvSpPr>
              <p:nvPr/>
            </p:nvSpPr>
            <p:spPr bwMode="auto">
              <a:xfrm>
                <a:off x="7948025" y="2506426"/>
                <a:ext cx="458972" cy="396446"/>
              </a:xfrm>
              <a:custGeom>
                <a:avLst/>
                <a:gdLst>
                  <a:gd name="T0" fmla="*/ 1193 w 2760"/>
                  <a:gd name="T1" fmla="*/ 2195 h 2384"/>
                  <a:gd name="T2" fmla="*/ 1448 w 2760"/>
                  <a:gd name="T3" fmla="*/ 2149 h 2384"/>
                  <a:gd name="T4" fmla="*/ 1626 w 2760"/>
                  <a:gd name="T5" fmla="*/ 1997 h 2384"/>
                  <a:gd name="T6" fmla="*/ 1704 w 2760"/>
                  <a:gd name="T7" fmla="*/ 1809 h 2384"/>
                  <a:gd name="T8" fmla="*/ 1691 w 2760"/>
                  <a:gd name="T9" fmla="*/ 1592 h 2384"/>
                  <a:gd name="T10" fmla="*/ 1591 w 2760"/>
                  <a:gd name="T11" fmla="*/ 1414 h 2384"/>
                  <a:gd name="T12" fmla="*/ 1394 w 2760"/>
                  <a:gd name="T13" fmla="*/ 1284 h 2384"/>
                  <a:gd name="T14" fmla="*/ 1148 w 2760"/>
                  <a:gd name="T15" fmla="*/ 1267 h 2384"/>
                  <a:gd name="T16" fmla="*/ 905 w 2760"/>
                  <a:gd name="T17" fmla="*/ 1168 h 2384"/>
                  <a:gd name="T18" fmla="*/ 1190 w 2760"/>
                  <a:gd name="T19" fmla="*/ 1079 h 2384"/>
                  <a:gd name="T20" fmla="*/ 1542 w 2760"/>
                  <a:gd name="T21" fmla="*/ 1152 h 2384"/>
                  <a:gd name="T22" fmla="*/ 1789 w 2760"/>
                  <a:gd name="T23" fmla="*/ 1384 h 2384"/>
                  <a:gd name="T24" fmla="*/ 1883 w 2760"/>
                  <a:gd name="T25" fmla="*/ 1617 h 2384"/>
                  <a:gd name="T26" fmla="*/ 2415 w 2760"/>
                  <a:gd name="T27" fmla="*/ 1619 h 2384"/>
                  <a:gd name="T28" fmla="*/ 2567 w 2760"/>
                  <a:gd name="T29" fmla="*/ 1462 h 2384"/>
                  <a:gd name="T30" fmla="*/ 2545 w 2760"/>
                  <a:gd name="T31" fmla="*/ 1316 h 2384"/>
                  <a:gd name="T32" fmla="*/ 2386 w 2760"/>
                  <a:gd name="T33" fmla="*/ 1212 h 2384"/>
                  <a:gd name="T34" fmla="*/ 2238 w 2760"/>
                  <a:gd name="T35" fmla="*/ 1125 h 2384"/>
                  <a:gd name="T36" fmla="*/ 2244 w 2760"/>
                  <a:gd name="T37" fmla="*/ 722 h 2384"/>
                  <a:gd name="T38" fmla="*/ 2023 w 2760"/>
                  <a:gd name="T39" fmla="*/ 372 h 2384"/>
                  <a:gd name="T40" fmla="*/ 1656 w 2760"/>
                  <a:gd name="T41" fmla="*/ 216 h 2384"/>
                  <a:gd name="T42" fmla="*/ 1391 w 2760"/>
                  <a:gd name="T43" fmla="*/ 231 h 2384"/>
                  <a:gd name="T44" fmla="*/ 1157 w 2760"/>
                  <a:gd name="T45" fmla="*/ 344 h 2384"/>
                  <a:gd name="T46" fmla="*/ 989 w 2760"/>
                  <a:gd name="T47" fmla="*/ 516 h 2384"/>
                  <a:gd name="T48" fmla="*/ 876 w 2760"/>
                  <a:gd name="T49" fmla="*/ 765 h 2384"/>
                  <a:gd name="T50" fmla="*/ 699 w 2760"/>
                  <a:gd name="T51" fmla="*/ 725 h 2384"/>
                  <a:gd name="T52" fmla="*/ 368 w 2760"/>
                  <a:gd name="T53" fmla="*/ 816 h 2384"/>
                  <a:gd name="T54" fmla="*/ 204 w 2760"/>
                  <a:gd name="T55" fmla="*/ 1062 h 2384"/>
                  <a:gd name="T56" fmla="*/ 240 w 2760"/>
                  <a:gd name="T57" fmla="*/ 1363 h 2384"/>
                  <a:gd name="T58" fmla="*/ 430 w 2760"/>
                  <a:gd name="T59" fmla="*/ 1558 h 2384"/>
                  <a:gd name="T60" fmla="*/ 803 w 2760"/>
                  <a:gd name="T61" fmla="*/ 1612 h 2384"/>
                  <a:gd name="T62" fmla="*/ 992 w 2760"/>
                  <a:gd name="T63" fmla="*/ 1591 h 2384"/>
                  <a:gd name="T64" fmla="*/ 1180 w 2760"/>
                  <a:gd name="T65" fmla="*/ 1440 h 2384"/>
                  <a:gd name="T66" fmla="*/ 1422 w 2760"/>
                  <a:gd name="T67" fmla="*/ 1490 h 2384"/>
                  <a:gd name="T68" fmla="*/ 1541 w 2760"/>
                  <a:gd name="T69" fmla="*/ 1695 h 2384"/>
                  <a:gd name="T70" fmla="*/ 1421 w 2760"/>
                  <a:gd name="T71" fmla="*/ 1954 h 2384"/>
                  <a:gd name="T72" fmla="*/ 1169 w 2760"/>
                  <a:gd name="T73" fmla="*/ 1998 h 2384"/>
                  <a:gd name="T74" fmla="*/ 980 w 2760"/>
                  <a:gd name="T75" fmla="*/ 1832 h 2384"/>
                  <a:gd name="T76" fmla="*/ 643 w 2760"/>
                  <a:gd name="T77" fmla="*/ 1803 h 2384"/>
                  <a:gd name="T78" fmla="*/ 346 w 2760"/>
                  <a:gd name="T79" fmla="*/ 1733 h 2384"/>
                  <a:gd name="T80" fmla="*/ 105 w 2760"/>
                  <a:gd name="T81" fmla="*/ 1519 h 2384"/>
                  <a:gd name="T82" fmla="*/ 2 w 2760"/>
                  <a:gd name="T83" fmla="*/ 1221 h 2384"/>
                  <a:gd name="T84" fmla="*/ 74 w 2760"/>
                  <a:gd name="T85" fmla="*/ 864 h 2384"/>
                  <a:gd name="T86" fmla="*/ 326 w 2760"/>
                  <a:gd name="T87" fmla="*/ 609 h 2384"/>
                  <a:gd name="T88" fmla="*/ 649 w 2760"/>
                  <a:gd name="T89" fmla="*/ 528 h 2384"/>
                  <a:gd name="T90" fmla="*/ 769 w 2760"/>
                  <a:gd name="T91" fmla="*/ 508 h 2384"/>
                  <a:gd name="T92" fmla="*/ 1045 w 2760"/>
                  <a:gd name="T93" fmla="*/ 175 h 2384"/>
                  <a:gd name="T94" fmla="*/ 1403 w 2760"/>
                  <a:gd name="T95" fmla="*/ 16 h 2384"/>
                  <a:gd name="T96" fmla="*/ 1712 w 2760"/>
                  <a:gd name="T97" fmla="*/ 10 h 2384"/>
                  <a:gd name="T98" fmla="*/ 2006 w 2760"/>
                  <a:gd name="T99" fmla="*/ 117 h 2384"/>
                  <a:gd name="T100" fmla="*/ 2243 w 2760"/>
                  <a:gd name="T101" fmla="*/ 317 h 2384"/>
                  <a:gd name="T102" fmla="*/ 2425 w 2760"/>
                  <a:gd name="T103" fmla="*/ 658 h 2384"/>
                  <a:gd name="T104" fmla="*/ 2453 w 2760"/>
                  <a:gd name="T105" fmla="*/ 997 h 2384"/>
                  <a:gd name="T106" fmla="*/ 2590 w 2760"/>
                  <a:gd name="T107" fmla="*/ 1078 h 2384"/>
                  <a:gd name="T108" fmla="*/ 2758 w 2760"/>
                  <a:gd name="T109" fmla="*/ 1365 h 2384"/>
                  <a:gd name="T110" fmla="*/ 2673 w 2760"/>
                  <a:gd name="T111" fmla="*/ 1666 h 2384"/>
                  <a:gd name="T112" fmla="*/ 2428 w 2760"/>
                  <a:gd name="T113" fmla="*/ 1806 h 2384"/>
                  <a:gd name="T114" fmla="*/ 1886 w 2760"/>
                  <a:gd name="T115" fmla="*/ 1830 h 2384"/>
                  <a:gd name="T116" fmla="*/ 1807 w 2760"/>
                  <a:gd name="T117" fmla="*/ 2056 h 2384"/>
                  <a:gd name="T118" fmla="*/ 1603 w 2760"/>
                  <a:gd name="T119" fmla="*/ 2274 h 2384"/>
                  <a:gd name="T120" fmla="*/ 1346 w 2760"/>
                  <a:gd name="T121" fmla="*/ 2376 h 2384"/>
                  <a:gd name="T122" fmla="*/ 1044 w 2760"/>
                  <a:gd name="T123" fmla="*/ 2353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0" h="2384">
                    <a:moveTo>
                      <a:pt x="904" y="2290"/>
                    </a:moveTo>
                    <a:lnTo>
                      <a:pt x="904" y="2290"/>
                    </a:lnTo>
                    <a:lnTo>
                      <a:pt x="1001" y="2131"/>
                    </a:lnTo>
                    <a:lnTo>
                      <a:pt x="1001" y="2131"/>
                    </a:lnTo>
                    <a:lnTo>
                      <a:pt x="1024" y="2144"/>
                    </a:lnTo>
                    <a:lnTo>
                      <a:pt x="1048" y="2155"/>
                    </a:lnTo>
                    <a:lnTo>
                      <a:pt x="1073" y="2166"/>
                    </a:lnTo>
                    <a:lnTo>
                      <a:pt x="1096" y="2174"/>
                    </a:lnTo>
                    <a:lnTo>
                      <a:pt x="1120" y="2182"/>
                    </a:lnTo>
                    <a:lnTo>
                      <a:pt x="1144" y="2188"/>
                    </a:lnTo>
                    <a:lnTo>
                      <a:pt x="1168" y="2192"/>
                    </a:lnTo>
                    <a:lnTo>
                      <a:pt x="1193" y="2195"/>
                    </a:lnTo>
                    <a:lnTo>
                      <a:pt x="1217" y="2197"/>
                    </a:lnTo>
                    <a:lnTo>
                      <a:pt x="1241" y="2197"/>
                    </a:lnTo>
                    <a:lnTo>
                      <a:pt x="1266" y="2197"/>
                    </a:lnTo>
                    <a:lnTo>
                      <a:pt x="1291" y="2194"/>
                    </a:lnTo>
                    <a:lnTo>
                      <a:pt x="1316" y="2191"/>
                    </a:lnTo>
                    <a:lnTo>
                      <a:pt x="1341" y="2186"/>
                    </a:lnTo>
                    <a:lnTo>
                      <a:pt x="1366" y="2180"/>
                    </a:lnTo>
                    <a:lnTo>
                      <a:pt x="1391" y="2172"/>
                    </a:lnTo>
                    <a:lnTo>
                      <a:pt x="1391" y="2172"/>
                    </a:lnTo>
                    <a:lnTo>
                      <a:pt x="1411" y="2165"/>
                    </a:lnTo>
                    <a:lnTo>
                      <a:pt x="1429" y="2158"/>
                    </a:lnTo>
                    <a:lnTo>
                      <a:pt x="1448" y="2149"/>
                    </a:lnTo>
                    <a:lnTo>
                      <a:pt x="1465" y="2141"/>
                    </a:lnTo>
                    <a:lnTo>
                      <a:pt x="1482" y="2130"/>
                    </a:lnTo>
                    <a:lnTo>
                      <a:pt x="1499" y="2120"/>
                    </a:lnTo>
                    <a:lnTo>
                      <a:pt x="1515" y="2109"/>
                    </a:lnTo>
                    <a:lnTo>
                      <a:pt x="1530" y="2098"/>
                    </a:lnTo>
                    <a:lnTo>
                      <a:pt x="1546" y="2085"/>
                    </a:lnTo>
                    <a:lnTo>
                      <a:pt x="1561" y="2072"/>
                    </a:lnTo>
                    <a:lnTo>
                      <a:pt x="1574" y="2058"/>
                    </a:lnTo>
                    <a:lnTo>
                      <a:pt x="1588" y="2044"/>
                    </a:lnTo>
                    <a:lnTo>
                      <a:pt x="1602" y="2029"/>
                    </a:lnTo>
                    <a:lnTo>
                      <a:pt x="1614" y="2013"/>
                    </a:lnTo>
                    <a:lnTo>
                      <a:pt x="1626" y="1997"/>
                    </a:lnTo>
                    <a:lnTo>
                      <a:pt x="1637" y="1980"/>
                    </a:lnTo>
                    <a:lnTo>
                      <a:pt x="1637" y="1980"/>
                    </a:lnTo>
                    <a:lnTo>
                      <a:pt x="1648" y="1965"/>
                    </a:lnTo>
                    <a:lnTo>
                      <a:pt x="1657" y="1949"/>
                    </a:lnTo>
                    <a:lnTo>
                      <a:pt x="1665" y="1932"/>
                    </a:lnTo>
                    <a:lnTo>
                      <a:pt x="1674" y="1915"/>
                    </a:lnTo>
                    <a:lnTo>
                      <a:pt x="1680" y="1899"/>
                    </a:lnTo>
                    <a:lnTo>
                      <a:pt x="1686" y="1881"/>
                    </a:lnTo>
                    <a:lnTo>
                      <a:pt x="1693" y="1863"/>
                    </a:lnTo>
                    <a:lnTo>
                      <a:pt x="1697" y="1846"/>
                    </a:lnTo>
                    <a:lnTo>
                      <a:pt x="1701" y="1828"/>
                    </a:lnTo>
                    <a:lnTo>
                      <a:pt x="1704" y="1809"/>
                    </a:lnTo>
                    <a:lnTo>
                      <a:pt x="1707" y="1792"/>
                    </a:lnTo>
                    <a:lnTo>
                      <a:pt x="1709" y="1774"/>
                    </a:lnTo>
                    <a:lnTo>
                      <a:pt x="1710" y="1755"/>
                    </a:lnTo>
                    <a:lnTo>
                      <a:pt x="1712" y="1737"/>
                    </a:lnTo>
                    <a:lnTo>
                      <a:pt x="1710" y="1718"/>
                    </a:lnTo>
                    <a:lnTo>
                      <a:pt x="1710" y="1700"/>
                    </a:lnTo>
                    <a:lnTo>
                      <a:pt x="1708" y="1683"/>
                    </a:lnTo>
                    <a:lnTo>
                      <a:pt x="1706" y="1664"/>
                    </a:lnTo>
                    <a:lnTo>
                      <a:pt x="1703" y="1646"/>
                    </a:lnTo>
                    <a:lnTo>
                      <a:pt x="1700" y="1628"/>
                    </a:lnTo>
                    <a:lnTo>
                      <a:pt x="1695" y="1610"/>
                    </a:lnTo>
                    <a:lnTo>
                      <a:pt x="1691" y="1592"/>
                    </a:lnTo>
                    <a:lnTo>
                      <a:pt x="1684" y="1575"/>
                    </a:lnTo>
                    <a:lnTo>
                      <a:pt x="1678" y="1557"/>
                    </a:lnTo>
                    <a:lnTo>
                      <a:pt x="1671" y="1540"/>
                    </a:lnTo>
                    <a:lnTo>
                      <a:pt x="1663" y="1523"/>
                    </a:lnTo>
                    <a:lnTo>
                      <a:pt x="1655" y="1507"/>
                    </a:lnTo>
                    <a:lnTo>
                      <a:pt x="1647" y="1491"/>
                    </a:lnTo>
                    <a:lnTo>
                      <a:pt x="1636" y="1474"/>
                    </a:lnTo>
                    <a:lnTo>
                      <a:pt x="1626" y="1458"/>
                    </a:lnTo>
                    <a:lnTo>
                      <a:pt x="1615" y="1444"/>
                    </a:lnTo>
                    <a:lnTo>
                      <a:pt x="1604" y="1429"/>
                    </a:lnTo>
                    <a:lnTo>
                      <a:pt x="1604" y="1429"/>
                    </a:lnTo>
                    <a:lnTo>
                      <a:pt x="1591" y="1414"/>
                    </a:lnTo>
                    <a:lnTo>
                      <a:pt x="1577" y="1400"/>
                    </a:lnTo>
                    <a:lnTo>
                      <a:pt x="1564" y="1386"/>
                    </a:lnTo>
                    <a:lnTo>
                      <a:pt x="1549" y="1372"/>
                    </a:lnTo>
                    <a:lnTo>
                      <a:pt x="1533" y="1360"/>
                    </a:lnTo>
                    <a:lnTo>
                      <a:pt x="1518" y="1348"/>
                    </a:lnTo>
                    <a:lnTo>
                      <a:pt x="1501" y="1337"/>
                    </a:lnTo>
                    <a:lnTo>
                      <a:pt x="1484" y="1326"/>
                    </a:lnTo>
                    <a:lnTo>
                      <a:pt x="1467" y="1316"/>
                    </a:lnTo>
                    <a:lnTo>
                      <a:pt x="1450" y="1307"/>
                    </a:lnTo>
                    <a:lnTo>
                      <a:pt x="1431" y="1299"/>
                    </a:lnTo>
                    <a:lnTo>
                      <a:pt x="1413" y="1291"/>
                    </a:lnTo>
                    <a:lnTo>
                      <a:pt x="1394" y="1284"/>
                    </a:lnTo>
                    <a:lnTo>
                      <a:pt x="1374" y="1278"/>
                    </a:lnTo>
                    <a:lnTo>
                      <a:pt x="1355" y="1273"/>
                    </a:lnTo>
                    <a:lnTo>
                      <a:pt x="1335" y="1269"/>
                    </a:lnTo>
                    <a:lnTo>
                      <a:pt x="1315" y="1264"/>
                    </a:lnTo>
                    <a:lnTo>
                      <a:pt x="1295" y="1261"/>
                    </a:lnTo>
                    <a:lnTo>
                      <a:pt x="1274" y="1260"/>
                    </a:lnTo>
                    <a:lnTo>
                      <a:pt x="1254" y="1259"/>
                    </a:lnTo>
                    <a:lnTo>
                      <a:pt x="1233" y="1258"/>
                    </a:lnTo>
                    <a:lnTo>
                      <a:pt x="1212" y="1259"/>
                    </a:lnTo>
                    <a:lnTo>
                      <a:pt x="1191" y="1261"/>
                    </a:lnTo>
                    <a:lnTo>
                      <a:pt x="1169" y="1263"/>
                    </a:lnTo>
                    <a:lnTo>
                      <a:pt x="1148" y="1267"/>
                    </a:lnTo>
                    <a:lnTo>
                      <a:pt x="1127" y="1272"/>
                    </a:lnTo>
                    <a:lnTo>
                      <a:pt x="1106" y="1278"/>
                    </a:lnTo>
                    <a:lnTo>
                      <a:pt x="1085" y="1284"/>
                    </a:lnTo>
                    <a:lnTo>
                      <a:pt x="1064" y="1293"/>
                    </a:lnTo>
                    <a:lnTo>
                      <a:pt x="1043" y="1301"/>
                    </a:lnTo>
                    <a:lnTo>
                      <a:pt x="1022" y="1310"/>
                    </a:lnTo>
                    <a:lnTo>
                      <a:pt x="1001" y="1322"/>
                    </a:lnTo>
                    <a:lnTo>
                      <a:pt x="1001" y="1322"/>
                    </a:lnTo>
                    <a:lnTo>
                      <a:pt x="953" y="1245"/>
                    </a:lnTo>
                    <a:lnTo>
                      <a:pt x="953" y="1245"/>
                    </a:lnTo>
                    <a:lnTo>
                      <a:pt x="905" y="1168"/>
                    </a:lnTo>
                    <a:lnTo>
                      <a:pt x="905" y="1168"/>
                    </a:lnTo>
                    <a:lnTo>
                      <a:pt x="913" y="1162"/>
                    </a:lnTo>
                    <a:lnTo>
                      <a:pt x="922" y="1156"/>
                    </a:lnTo>
                    <a:lnTo>
                      <a:pt x="922" y="1156"/>
                    </a:lnTo>
                    <a:lnTo>
                      <a:pt x="953" y="1141"/>
                    </a:lnTo>
                    <a:lnTo>
                      <a:pt x="986" y="1127"/>
                    </a:lnTo>
                    <a:lnTo>
                      <a:pt x="1018" y="1114"/>
                    </a:lnTo>
                    <a:lnTo>
                      <a:pt x="1052" y="1104"/>
                    </a:lnTo>
                    <a:lnTo>
                      <a:pt x="1085" y="1095"/>
                    </a:lnTo>
                    <a:lnTo>
                      <a:pt x="1120" y="1087"/>
                    </a:lnTo>
                    <a:lnTo>
                      <a:pt x="1154" y="1082"/>
                    </a:lnTo>
                    <a:lnTo>
                      <a:pt x="1190" y="1079"/>
                    </a:lnTo>
                    <a:lnTo>
                      <a:pt x="1190" y="1079"/>
                    </a:lnTo>
                    <a:lnTo>
                      <a:pt x="1222" y="1077"/>
                    </a:lnTo>
                    <a:lnTo>
                      <a:pt x="1254" y="1077"/>
                    </a:lnTo>
                    <a:lnTo>
                      <a:pt x="1285" y="1078"/>
                    </a:lnTo>
                    <a:lnTo>
                      <a:pt x="1316" y="1081"/>
                    </a:lnTo>
                    <a:lnTo>
                      <a:pt x="1346" y="1085"/>
                    </a:lnTo>
                    <a:lnTo>
                      <a:pt x="1376" y="1090"/>
                    </a:lnTo>
                    <a:lnTo>
                      <a:pt x="1405" y="1098"/>
                    </a:lnTo>
                    <a:lnTo>
                      <a:pt x="1434" y="1106"/>
                    </a:lnTo>
                    <a:lnTo>
                      <a:pt x="1461" y="1115"/>
                    </a:lnTo>
                    <a:lnTo>
                      <a:pt x="1488" y="1127"/>
                    </a:lnTo>
                    <a:lnTo>
                      <a:pt x="1516" y="1139"/>
                    </a:lnTo>
                    <a:lnTo>
                      <a:pt x="1542" y="1152"/>
                    </a:lnTo>
                    <a:lnTo>
                      <a:pt x="1567" y="1166"/>
                    </a:lnTo>
                    <a:lnTo>
                      <a:pt x="1591" y="1182"/>
                    </a:lnTo>
                    <a:lnTo>
                      <a:pt x="1614" y="1197"/>
                    </a:lnTo>
                    <a:lnTo>
                      <a:pt x="1637" y="1215"/>
                    </a:lnTo>
                    <a:lnTo>
                      <a:pt x="1659" y="1233"/>
                    </a:lnTo>
                    <a:lnTo>
                      <a:pt x="1681" y="1252"/>
                    </a:lnTo>
                    <a:lnTo>
                      <a:pt x="1701" y="1273"/>
                    </a:lnTo>
                    <a:lnTo>
                      <a:pt x="1721" y="1293"/>
                    </a:lnTo>
                    <a:lnTo>
                      <a:pt x="1739" y="1315"/>
                    </a:lnTo>
                    <a:lnTo>
                      <a:pt x="1757" y="1337"/>
                    </a:lnTo>
                    <a:lnTo>
                      <a:pt x="1773" y="1360"/>
                    </a:lnTo>
                    <a:lnTo>
                      <a:pt x="1789" y="1384"/>
                    </a:lnTo>
                    <a:lnTo>
                      <a:pt x="1803" y="1408"/>
                    </a:lnTo>
                    <a:lnTo>
                      <a:pt x="1816" y="1433"/>
                    </a:lnTo>
                    <a:lnTo>
                      <a:pt x="1829" y="1458"/>
                    </a:lnTo>
                    <a:lnTo>
                      <a:pt x="1840" y="1484"/>
                    </a:lnTo>
                    <a:lnTo>
                      <a:pt x="1851" y="1511"/>
                    </a:lnTo>
                    <a:lnTo>
                      <a:pt x="1859" y="1537"/>
                    </a:lnTo>
                    <a:lnTo>
                      <a:pt x="1868" y="1564"/>
                    </a:lnTo>
                    <a:lnTo>
                      <a:pt x="1874" y="1592"/>
                    </a:lnTo>
                    <a:lnTo>
                      <a:pt x="1874" y="1592"/>
                    </a:lnTo>
                    <a:lnTo>
                      <a:pt x="1877" y="1602"/>
                    </a:lnTo>
                    <a:lnTo>
                      <a:pt x="1880" y="1610"/>
                    </a:lnTo>
                    <a:lnTo>
                      <a:pt x="1883" y="1617"/>
                    </a:lnTo>
                    <a:lnTo>
                      <a:pt x="1889" y="1622"/>
                    </a:lnTo>
                    <a:lnTo>
                      <a:pt x="1895" y="1625"/>
                    </a:lnTo>
                    <a:lnTo>
                      <a:pt x="1902" y="1628"/>
                    </a:lnTo>
                    <a:lnTo>
                      <a:pt x="1911" y="1629"/>
                    </a:lnTo>
                    <a:lnTo>
                      <a:pt x="1921" y="1629"/>
                    </a:lnTo>
                    <a:lnTo>
                      <a:pt x="1921" y="1629"/>
                    </a:lnTo>
                    <a:lnTo>
                      <a:pt x="2034" y="1627"/>
                    </a:lnTo>
                    <a:lnTo>
                      <a:pt x="2148" y="1626"/>
                    </a:lnTo>
                    <a:lnTo>
                      <a:pt x="2377" y="1623"/>
                    </a:lnTo>
                    <a:lnTo>
                      <a:pt x="2377" y="1623"/>
                    </a:lnTo>
                    <a:lnTo>
                      <a:pt x="2397" y="1622"/>
                    </a:lnTo>
                    <a:lnTo>
                      <a:pt x="2415" y="1619"/>
                    </a:lnTo>
                    <a:lnTo>
                      <a:pt x="2434" y="1613"/>
                    </a:lnTo>
                    <a:lnTo>
                      <a:pt x="2452" y="1606"/>
                    </a:lnTo>
                    <a:lnTo>
                      <a:pt x="2469" y="1598"/>
                    </a:lnTo>
                    <a:lnTo>
                      <a:pt x="2485" y="1587"/>
                    </a:lnTo>
                    <a:lnTo>
                      <a:pt x="2499" y="1576"/>
                    </a:lnTo>
                    <a:lnTo>
                      <a:pt x="2513" y="1563"/>
                    </a:lnTo>
                    <a:lnTo>
                      <a:pt x="2525" y="1548"/>
                    </a:lnTo>
                    <a:lnTo>
                      <a:pt x="2537" y="1534"/>
                    </a:lnTo>
                    <a:lnTo>
                      <a:pt x="2547" y="1517"/>
                    </a:lnTo>
                    <a:lnTo>
                      <a:pt x="2556" y="1500"/>
                    </a:lnTo>
                    <a:lnTo>
                      <a:pt x="2562" y="1481"/>
                    </a:lnTo>
                    <a:lnTo>
                      <a:pt x="2567" y="1462"/>
                    </a:lnTo>
                    <a:lnTo>
                      <a:pt x="2571" y="1444"/>
                    </a:lnTo>
                    <a:lnTo>
                      <a:pt x="2573" y="1424"/>
                    </a:lnTo>
                    <a:lnTo>
                      <a:pt x="2573" y="1424"/>
                    </a:lnTo>
                    <a:lnTo>
                      <a:pt x="2574" y="1412"/>
                    </a:lnTo>
                    <a:lnTo>
                      <a:pt x="2573" y="1401"/>
                    </a:lnTo>
                    <a:lnTo>
                      <a:pt x="2571" y="1389"/>
                    </a:lnTo>
                    <a:lnTo>
                      <a:pt x="2569" y="1378"/>
                    </a:lnTo>
                    <a:lnTo>
                      <a:pt x="2567" y="1367"/>
                    </a:lnTo>
                    <a:lnTo>
                      <a:pt x="2564" y="1357"/>
                    </a:lnTo>
                    <a:lnTo>
                      <a:pt x="2560" y="1346"/>
                    </a:lnTo>
                    <a:lnTo>
                      <a:pt x="2556" y="1336"/>
                    </a:lnTo>
                    <a:lnTo>
                      <a:pt x="2545" y="1316"/>
                    </a:lnTo>
                    <a:lnTo>
                      <a:pt x="2534" y="1297"/>
                    </a:lnTo>
                    <a:lnTo>
                      <a:pt x="2519" y="1279"/>
                    </a:lnTo>
                    <a:lnTo>
                      <a:pt x="2502" y="1263"/>
                    </a:lnTo>
                    <a:lnTo>
                      <a:pt x="2485" y="1249"/>
                    </a:lnTo>
                    <a:lnTo>
                      <a:pt x="2465" y="1237"/>
                    </a:lnTo>
                    <a:lnTo>
                      <a:pt x="2455" y="1232"/>
                    </a:lnTo>
                    <a:lnTo>
                      <a:pt x="2444" y="1227"/>
                    </a:lnTo>
                    <a:lnTo>
                      <a:pt x="2433" y="1222"/>
                    </a:lnTo>
                    <a:lnTo>
                      <a:pt x="2422" y="1218"/>
                    </a:lnTo>
                    <a:lnTo>
                      <a:pt x="2410" y="1216"/>
                    </a:lnTo>
                    <a:lnTo>
                      <a:pt x="2399" y="1213"/>
                    </a:lnTo>
                    <a:lnTo>
                      <a:pt x="2386" y="1212"/>
                    </a:lnTo>
                    <a:lnTo>
                      <a:pt x="2373" y="1211"/>
                    </a:lnTo>
                    <a:lnTo>
                      <a:pt x="2361" y="1210"/>
                    </a:lnTo>
                    <a:lnTo>
                      <a:pt x="2348" y="1210"/>
                    </a:lnTo>
                    <a:lnTo>
                      <a:pt x="2336" y="1211"/>
                    </a:lnTo>
                    <a:lnTo>
                      <a:pt x="2322" y="1213"/>
                    </a:lnTo>
                    <a:lnTo>
                      <a:pt x="2322" y="1213"/>
                    </a:lnTo>
                    <a:lnTo>
                      <a:pt x="2295" y="1217"/>
                    </a:lnTo>
                    <a:lnTo>
                      <a:pt x="2268" y="1220"/>
                    </a:lnTo>
                    <a:lnTo>
                      <a:pt x="2209" y="1228"/>
                    </a:lnTo>
                    <a:lnTo>
                      <a:pt x="2209" y="1228"/>
                    </a:lnTo>
                    <a:lnTo>
                      <a:pt x="2238" y="1125"/>
                    </a:lnTo>
                    <a:lnTo>
                      <a:pt x="2238" y="1125"/>
                    </a:lnTo>
                    <a:lnTo>
                      <a:pt x="2247" y="1091"/>
                    </a:lnTo>
                    <a:lnTo>
                      <a:pt x="2255" y="1057"/>
                    </a:lnTo>
                    <a:lnTo>
                      <a:pt x="2261" y="1022"/>
                    </a:lnTo>
                    <a:lnTo>
                      <a:pt x="2266" y="989"/>
                    </a:lnTo>
                    <a:lnTo>
                      <a:pt x="2269" y="955"/>
                    </a:lnTo>
                    <a:lnTo>
                      <a:pt x="2270" y="922"/>
                    </a:lnTo>
                    <a:lnTo>
                      <a:pt x="2270" y="888"/>
                    </a:lnTo>
                    <a:lnTo>
                      <a:pt x="2268" y="854"/>
                    </a:lnTo>
                    <a:lnTo>
                      <a:pt x="2265" y="821"/>
                    </a:lnTo>
                    <a:lnTo>
                      <a:pt x="2259" y="787"/>
                    </a:lnTo>
                    <a:lnTo>
                      <a:pt x="2253" y="755"/>
                    </a:lnTo>
                    <a:lnTo>
                      <a:pt x="2244" y="722"/>
                    </a:lnTo>
                    <a:lnTo>
                      <a:pt x="2234" y="690"/>
                    </a:lnTo>
                    <a:lnTo>
                      <a:pt x="2222" y="657"/>
                    </a:lnTo>
                    <a:lnTo>
                      <a:pt x="2208" y="625"/>
                    </a:lnTo>
                    <a:lnTo>
                      <a:pt x="2192" y="592"/>
                    </a:lnTo>
                    <a:lnTo>
                      <a:pt x="2192" y="592"/>
                    </a:lnTo>
                    <a:lnTo>
                      <a:pt x="2172" y="556"/>
                    </a:lnTo>
                    <a:lnTo>
                      <a:pt x="2151" y="521"/>
                    </a:lnTo>
                    <a:lnTo>
                      <a:pt x="2128" y="487"/>
                    </a:lnTo>
                    <a:lnTo>
                      <a:pt x="2104" y="456"/>
                    </a:lnTo>
                    <a:lnTo>
                      <a:pt x="2078" y="427"/>
                    </a:lnTo>
                    <a:lnTo>
                      <a:pt x="2051" y="398"/>
                    </a:lnTo>
                    <a:lnTo>
                      <a:pt x="2023" y="372"/>
                    </a:lnTo>
                    <a:lnTo>
                      <a:pt x="1992" y="348"/>
                    </a:lnTo>
                    <a:lnTo>
                      <a:pt x="1961" y="326"/>
                    </a:lnTo>
                    <a:lnTo>
                      <a:pt x="1928" y="305"/>
                    </a:lnTo>
                    <a:lnTo>
                      <a:pt x="1894" y="287"/>
                    </a:lnTo>
                    <a:lnTo>
                      <a:pt x="1858" y="270"/>
                    </a:lnTo>
                    <a:lnTo>
                      <a:pt x="1821" y="256"/>
                    </a:lnTo>
                    <a:lnTo>
                      <a:pt x="1784" y="243"/>
                    </a:lnTo>
                    <a:lnTo>
                      <a:pt x="1744" y="233"/>
                    </a:lnTo>
                    <a:lnTo>
                      <a:pt x="1703" y="223"/>
                    </a:lnTo>
                    <a:lnTo>
                      <a:pt x="1703" y="223"/>
                    </a:lnTo>
                    <a:lnTo>
                      <a:pt x="1680" y="219"/>
                    </a:lnTo>
                    <a:lnTo>
                      <a:pt x="1656" y="216"/>
                    </a:lnTo>
                    <a:lnTo>
                      <a:pt x="1633" y="214"/>
                    </a:lnTo>
                    <a:lnTo>
                      <a:pt x="1610" y="212"/>
                    </a:lnTo>
                    <a:lnTo>
                      <a:pt x="1587" y="211"/>
                    </a:lnTo>
                    <a:lnTo>
                      <a:pt x="1565" y="210"/>
                    </a:lnTo>
                    <a:lnTo>
                      <a:pt x="1542" y="210"/>
                    </a:lnTo>
                    <a:lnTo>
                      <a:pt x="1520" y="211"/>
                    </a:lnTo>
                    <a:lnTo>
                      <a:pt x="1498" y="212"/>
                    </a:lnTo>
                    <a:lnTo>
                      <a:pt x="1476" y="215"/>
                    </a:lnTo>
                    <a:lnTo>
                      <a:pt x="1455" y="217"/>
                    </a:lnTo>
                    <a:lnTo>
                      <a:pt x="1433" y="221"/>
                    </a:lnTo>
                    <a:lnTo>
                      <a:pt x="1412" y="225"/>
                    </a:lnTo>
                    <a:lnTo>
                      <a:pt x="1391" y="231"/>
                    </a:lnTo>
                    <a:lnTo>
                      <a:pt x="1370" y="236"/>
                    </a:lnTo>
                    <a:lnTo>
                      <a:pt x="1350" y="242"/>
                    </a:lnTo>
                    <a:lnTo>
                      <a:pt x="1330" y="250"/>
                    </a:lnTo>
                    <a:lnTo>
                      <a:pt x="1309" y="257"/>
                    </a:lnTo>
                    <a:lnTo>
                      <a:pt x="1289" y="265"/>
                    </a:lnTo>
                    <a:lnTo>
                      <a:pt x="1271" y="275"/>
                    </a:lnTo>
                    <a:lnTo>
                      <a:pt x="1251" y="284"/>
                    </a:lnTo>
                    <a:lnTo>
                      <a:pt x="1232" y="295"/>
                    </a:lnTo>
                    <a:lnTo>
                      <a:pt x="1213" y="306"/>
                    </a:lnTo>
                    <a:lnTo>
                      <a:pt x="1194" y="318"/>
                    </a:lnTo>
                    <a:lnTo>
                      <a:pt x="1175" y="330"/>
                    </a:lnTo>
                    <a:lnTo>
                      <a:pt x="1157" y="344"/>
                    </a:lnTo>
                    <a:lnTo>
                      <a:pt x="1139" y="357"/>
                    </a:lnTo>
                    <a:lnTo>
                      <a:pt x="1121" y="372"/>
                    </a:lnTo>
                    <a:lnTo>
                      <a:pt x="1104" y="387"/>
                    </a:lnTo>
                    <a:lnTo>
                      <a:pt x="1086" y="404"/>
                    </a:lnTo>
                    <a:lnTo>
                      <a:pt x="1069" y="419"/>
                    </a:lnTo>
                    <a:lnTo>
                      <a:pt x="1053" y="437"/>
                    </a:lnTo>
                    <a:lnTo>
                      <a:pt x="1053" y="437"/>
                    </a:lnTo>
                    <a:lnTo>
                      <a:pt x="1038" y="452"/>
                    </a:lnTo>
                    <a:lnTo>
                      <a:pt x="1025" y="468"/>
                    </a:lnTo>
                    <a:lnTo>
                      <a:pt x="1013" y="483"/>
                    </a:lnTo>
                    <a:lnTo>
                      <a:pt x="1000" y="499"/>
                    </a:lnTo>
                    <a:lnTo>
                      <a:pt x="989" y="516"/>
                    </a:lnTo>
                    <a:lnTo>
                      <a:pt x="978" y="533"/>
                    </a:lnTo>
                    <a:lnTo>
                      <a:pt x="957" y="567"/>
                    </a:lnTo>
                    <a:lnTo>
                      <a:pt x="940" y="603"/>
                    </a:lnTo>
                    <a:lnTo>
                      <a:pt x="923" y="640"/>
                    </a:lnTo>
                    <a:lnTo>
                      <a:pt x="909" y="677"/>
                    </a:lnTo>
                    <a:lnTo>
                      <a:pt x="897" y="716"/>
                    </a:lnTo>
                    <a:lnTo>
                      <a:pt x="897" y="716"/>
                    </a:lnTo>
                    <a:lnTo>
                      <a:pt x="890" y="737"/>
                    </a:lnTo>
                    <a:lnTo>
                      <a:pt x="884" y="752"/>
                    </a:lnTo>
                    <a:lnTo>
                      <a:pt x="882" y="757"/>
                    </a:lnTo>
                    <a:lnTo>
                      <a:pt x="879" y="762"/>
                    </a:lnTo>
                    <a:lnTo>
                      <a:pt x="876" y="765"/>
                    </a:lnTo>
                    <a:lnTo>
                      <a:pt x="873" y="767"/>
                    </a:lnTo>
                    <a:lnTo>
                      <a:pt x="868" y="768"/>
                    </a:lnTo>
                    <a:lnTo>
                      <a:pt x="864" y="770"/>
                    </a:lnTo>
                    <a:lnTo>
                      <a:pt x="859" y="768"/>
                    </a:lnTo>
                    <a:lnTo>
                      <a:pt x="853" y="767"/>
                    </a:lnTo>
                    <a:lnTo>
                      <a:pt x="837" y="763"/>
                    </a:lnTo>
                    <a:lnTo>
                      <a:pt x="817" y="756"/>
                    </a:lnTo>
                    <a:lnTo>
                      <a:pt x="817" y="756"/>
                    </a:lnTo>
                    <a:lnTo>
                      <a:pt x="788" y="745"/>
                    </a:lnTo>
                    <a:lnTo>
                      <a:pt x="758" y="737"/>
                    </a:lnTo>
                    <a:lnTo>
                      <a:pt x="728" y="731"/>
                    </a:lnTo>
                    <a:lnTo>
                      <a:pt x="699" y="725"/>
                    </a:lnTo>
                    <a:lnTo>
                      <a:pt x="670" y="722"/>
                    </a:lnTo>
                    <a:lnTo>
                      <a:pt x="641" y="721"/>
                    </a:lnTo>
                    <a:lnTo>
                      <a:pt x="613" y="722"/>
                    </a:lnTo>
                    <a:lnTo>
                      <a:pt x="584" y="724"/>
                    </a:lnTo>
                    <a:lnTo>
                      <a:pt x="556" y="729"/>
                    </a:lnTo>
                    <a:lnTo>
                      <a:pt x="528" y="735"/>
                    </a:lnTo>
                    <a:lnTo>
                      <a:pt x="501" y="743"/>
                    </a:lnTo>
                    <a:lnTo>
                      <a:pt x="473" y="754"/>
                    </a:lnTo>
                    <a:lnTo>
                      <a:pt x="446" y="766"/>
                    </a:lnTo>
                    <a:lnTo>
                      <a:pt x="420" y="780"/>
                    </a:lnTo>
                    <a:lnTo>
                      <a:pt x="394" y="797"/>
                    </a:lnTo>
                    <a:lnTo>
                      <a:pt x="368" y="816"/>
                    </a:lnTo>
                    <a:lnTo>
                      <a:pt x="368" y="816"/>
                    </a:lnTo>
                    <a:lnTo>
                      <a:pt x="345" y="833"/>
                    </a:lnTo>
                    <a:lnTo>
                      <a:pt x="324" y="853"/>
                    </a:lnTo>
                    <a:lnTo>
                      <a:pt x="304" y="874"/>
                    </a:lnTo>
                    <a:lnTo>
                      <a:pt x="286" y="895"/>
                    </a:lnTo>
                    <a:lnTo>
                      <a:pt x="269" y="917"/>
                    </a:lnTo>
                    <a:lnTo>
                      <a:pt x="255" y="940"/>
                    </a:lnTo>
                    <a:lnTo>
                      <a:pt x="241" y="963"/>
                    </a:lnTo>
                    <a:lnTo>
                      <a:pt x="229" y="988"/>
                    </a:lnTo>
                    <a:lnTo>
                      <a:pt x="220" y="1012"/>
                    </a:lnTo>
                    <a:lnTo>
                      <a:pt x="212" y="1037"/>
                    </a:lnTo>
                    <a:lnTo>
                      <a:pt x="204" y="1062"/>
                    </a:lnTo>
                    <a:lnTo>
                      <a:pt x="199" y="1087"/>
                    </a:lnTo>
                    <a:lnTo>
                      <a:pt x="195" y="1112"/>
                    </a:lnTo>
                    <a:lnTo>
                      <a:pt x="193" y="1137"/>
                    </a:lnTo>
                    <a:lnTo>
                      <a:pt x="192" y="1164"/>
                    </a:lnTo>
                    <a:lnTo>
                      <a:pt x="193" y="1189"/>
                    </a:lnTo>
                    <a:lnTo>
                      <a:pt x="195" y="1215"/>
                    </a:lnTo>
                    <a:lnTo>
                      <a:pt x="199" y="1240"/>
                    </a:lnTo>
                    <a:lnTo>
                      <a:pt x="204" y="1265"/>
                    </a:lnTo>
                    <a:lnTo>
                      <a:pt x="211" y="1291"/>
                    </a:lnTo>
                    <a:lnTo>
                      <a:pt x="219" y="1315"/>
                    </a:lnTo>
                    <a:lnTo>
                      <a:pt x="228" y="1339"/>
                    </a:lnTo>
                    <a:lnTo>
                      <a:pt x="240" y="1363"/>
                    </a:lnTo>
                    <a:lnTo>
                      <a:pt x="252" y="1386"/>
                    </a:lnTo>
                    <a:lnTo>
                      <a:pt x="266" y="1408"/>
                    </a:lnTo>
                    <a:lnTo>
                      <a:pt x="282" y="1430"/>
                    </a:lnTo>
                    <a:lnTo>
                      <a:pt x="299" y="1451"/>
                    </a:lnTo>
                    <a:lnTo>
                      <a:pt x="316" y="1471"/>
                    </a:lnTo>
                    <a:lnTo>
                      <a:pt x="335" y="1490"/>
                    </a:lnTo>
                    <a:lnTo>
                      <a:pt x="356" y="1508"/>
                    </a:lnTo>
                    <a:lnTo>
                      <a:pt x="378" y="1525"/>
                    </a:lnTo>
                    <a:lnTo>
                      <a:pt x="402" y="1541"/>
                    </a:lnTo>
                    <a:lnTo>
                      <a:pt x="402" y="1541"/>
                    </a:lnTo>
                    <a:lnTo>
                      <a:pt x="416" y="1549"/>
                    </a:lnTo>
                    <a:lnTo>
                      <a:pt x="430" y="1558"/>
                    </a:lnTo>
                    <a:lnTo>
                      <a:pt x="445" y="1565"/>
                    </a:lnTo>
                    <a:lnTo>
                      <a:pt x="460" y="1573"/>
                    </a:lnTo>
                    <a:lnTo>
                      <a:pt x="490" y="1584"/>
                    </a:lnTo>
                    <a:lnTo>
                      <a:pt x="521" y="1594"/>
                    </a:lnTo>
                    <a:lnTo>
                      <a:pt x="552" y="1601"/>
                    </a:lnTo>
                    <a:lnTo>
                      <a:pt x="583" y="1606"/>
                    </a:lnTo>
                    <a:lnTo>
                      <a:pt x="616" y="1609"/>
                    </a:lnTo>
                    <a:lnTo>
                      <a:pt x="649" y="1611"/>
                    </a:lnTo>
                    <a:lnTo>
                      <a:pt x="649" y="1611"/>
                    </a:lnTo>
                    <a:lnTo>
                      <a:pt x="688" y="1612"/>
                    </a:lnTo>
                    <a:lnTo>
                      <a:pt x="727" y="1612"/>
                    </a:lnTo>
                    <a:lnTo>
                      <a:pt x="803" y="1612"/>
                    </a:lnTo>
                    <a:lnTo>
                      <a:pt x="803" y="1612"/>
                    </a:lnTo>
                    <a:lnTo>
                      <a:pt x="877" y="1614"/>
                    </a:lnTo>
                    <a:lnTo>
                      <a:pt x="950" y="1618"/>
                    </a:lnTo>
                    <a:lnTo>
                      <a:pt x="950" y="1618"/>
                    </a:lnTo>
                    <a:lnTo>
                      <a:pt x="957" y="1618"/>
                    </a:lnTo>
                    <a:lnTo>
                      <a:pt x="964" y="1617"/>
                    </a:lnTo>
                    <a:lnTo>
                      <a:pt x="970" y="1614"/>
                    </a:lnTo>
                    <a:lnTo>
                      <a:pt x="975" y="1612"/>
                    </a:lnTo>
                    <a:lnTo>
                      <a:pt x="980" y="1608"/>
                    </a:lnTo>
                    <a:lnTo>
                      <a:pt x="985" y="1604"/>
                    </a:lnTo>
                    <a:lnTo>
                      <a:pt x="988" y="1599"/>
                    </a:lnTo>
                    <a:lnTo>
                      <a:pt x="992" y="1591"/>
                    </a:lnTo>
                    <a:lnTo>
                      <a:pt x="992" y="1591"/>
                    </a:lnTo>
                    <a:lnTo>
                      <a:pt x="1002" y="1573"/>
                    </a:lnTo>
                    <a:lnTo>
                      <a:pt x="1015" y="1554"/>
                    </a:lnTo>
                    <a:lnTo>
                      <a:pt x="1029" y="1536"/>
                    </a:lnTo>
                    <a:lnTo>
                      <a:pt x="1044" y="1519"/>
                    </a:lnTo>
                    <a:lnTo>
                      <a:pt x="1061" y="1504"/>
                    </a:lnTo>
                    <a:lnTo>
                      <a:pt x="1079" y="1490"/>
                    </a:lnTo>
                    <a:lnTo>
                      <a:pt x="1098" y="1477"/>
                    </a:lnTo>
                    <a:lnTo>
                      <a:pt x="1118" y="1466"/>
                    </a:lnTo>
                    <a:lnTo>
                      <a:pt x="1138" y="1456"/>
                    </a:lnTo>
                    <a:lnTo>
                      <a:pt x="1158" y="1448"/>
                    </a:lnTo>
                    <a:lnTo>
                      <a:pt x="1180" y="1440"/>
                    </a:lnTo>
                    <a:lnTo>
                      <a:pt x="1202" y="1436"/>
                    </a:lnTo>
                    <a:lnTo>
                      <a:pt x="1224" y="1433"/>
                    </a:lnTo>
                    <a:lnTo>
                      <a:pt x="1245" y="1431"/>
                    </a:lnTo>
                    <a:lnTo>
                      <a:pt x="1267" y="1432"/>
                    </a:lnTo>
                    <a:lnTo>
                      <a:pt x="1289" y="1434"/>
                    </a:lnTo>
                    <a:lnTo>
                      <a:pt x="1289" y="1434"/>
                    </a:lnTo>
                    <a:lnTo>
                      <a:pt x="1313" y="1439"/>
                    </a:lnTo>
                    <a:lnTo>
                      <a:pt x="1338" y="1447"/>
                    </a:lnTo>
                    <a:lnTo>
                      <a:pt x="1361" y="1455"/>
                    </a:lnTo>
                    <a:lnTo>
                      <a:pt x="1383" y="1465"/>
                    </a:lnTo>
                    <a:lnTo>
                      <a:pt x="1403" y="1476"/>
                    </a:lnTo>
                    <a:lnTo>
                      <a:pt x="1422" y="1490"/>
                    </a:lnTo>
                    <a:lnTo>
                      <a:pt x="1441" y="1503"/>
                    </a:lnTo>
                    <a:lnTo>
                      <a:pt x="1458" y="1519"/>
                    </a:lnTo>
                    <a:lnTo>
                      <a:pt x="1474" y="1536"/>
                    </a:lnTo>
                    <a:lnTo>
                      <a:pt x="1488" y="1554"/>
                    </a:lnTo>
                    <a:lnTo>
                      <a:pt x="1501" y="1573"/>
                    </a:lnTo>
                    <a:lnTo>
                      <a:pt x="1513" y="1592"/>
                    </a:lnTo>
                    <a:lnTo>
                      <a:pt x="1522" y="1613"/>
                    </a:lnTo>
                    <a:lnTo>
                      <a:pt x="1529" y="1635"/>
                    </a:lnTo>
                    <a:lnTo>
                      <a:pt x="1536" y="1659"/>
                    </a:lnTo>
                    <a:lnTo>
                      <a:pt x="1540" y="1682"/>
                    </a:lnTo>
                    <a:lnTo>
                      <a:pt x="1540" y="1682"/>
                    </a:lnTo>
                    <a:lnTo>
                      <a:pt x="1541" y="1695"/>
                    </a:lnTo>
                    <a:lnTo>
                      <a:pt x="1542" y="1709"/>
                    </a:lnTo>
                    <a:lnTo>
                      <a:pt x="1542" y="1735"/>
                    </a:lnTo>
                    <a:lnTo>
                      <a:pt x="1540" y="1761"/>
                    </a:lnTo>
                    <a:lnTo>
                      <a:pt x="1534" y="1787"/>
                    </a:lnTo>
                    <a:lnTo>
                      <a:pt x="1527" y="1812"/>
                    </a:lnTo>
                    <a:lnTo>
                      <a:pt x="1519" y="1836"/>
                    </a:lnTo>
                    <a:lnTo>
                      <a:pt x="1507" y="1859"/>
                    </a:lnTo>
                    <a:lnTo>
                      <a:pt x="1494" y="1881"/>
                    </a:lnTo>
                    <a:lnTo>
                      <a:pt x="1478" y="1902"/>
                    </a:lnTo>
                    <a:lnTo>
                      <a:pt x="1461" y="1921"/>
                    </a:lnTo>
                    <a:lnTo>
                      <a:pt x="1442" y="1938"/>
                    </a:lnTo>
                    <a:lnTo>
                      <a:pt x="1421" y="1954"/>
                    </a:lnTo>
                    <a:lnTo>
                      <a:pt x="1399" y="1969"/>
                    </a:lnTo>
                    <a:lnTo>
                      <a:pt x="1376" y="1981"/>
                    </a:lnTo>
                    <a:lnTo>
                      <a:pt x="1351" y="1992"/>
                    </a:lnTo>
                    <a:lnTo>
                      <a:pt x="1324" y="2000"/>
                    </a:lnTo>
                    <a:lnTo>
                      <a:pt x="1324" y="2000"/>
                    </a:lnTo>
                    <a:lnTo>
                      <a:pt x="1311" y="2003"/>
                    </a:lnTo>
                    <a:lnTo>
                      <a:pt x="1299" y="2007"/>
                    </a:lnTo>
                    <a:lnTo>
                      <a:pt x="1273" y="2010"/>
                    </a:lnTo>
                    <a:lnTo>
                      <a:pt x="1246" y="2010"/>
                    </a:lnTo>
                    <a:lnTo>
                      <a:pt x="1220" y="2009"/>
                    </a:lnTo>
                    <a:lnTo>
                      <a:pt x="1194" y="2004"/>
                    </a:lnTo>
                    <a:lnTo>
                      <a:pt x="1169" y="1998"/>
                    </a:lnTo>
                    <a:lnTo>
                      <a:pt x="1145" y="1991"/>
                    </a:lnTo>
                    <a:lnTo>
                      <a:pt x="1121" y="1980"/>
                    </a:lnTo>
                    <a:lnTo>
                      <a:pt x="1098" y="1968"/>
                    </a:lnTo>
                    <a:lnTo>
                      <a:pt x="1077" y="1953"/>
                    </a:lnTo>
                    <a:lnTo>
                      <a:pt x="1056" y="1937"/>
                    </a:lnTo>
                    <a:lnTo>
                      <a:pt x="1038" y="1920"/>
                    </a:lnTo>
                    <a:lnTo>
                      <a:pt x="1020" y="1900"/>
                    </a:lnTo>
                    <a:lnTo>
                      <a:pt x="1004" y="1879"/>
                    </a:lnTo>
                    <a:lnTo>
                      <a:pt x="998" y="1867"/>
                    </a:lnTo>
                    <a:lnTo>
                      <a:pt x="992" y="1856"/>
                    </a:lnTo>
                    <a:lnTo>
                      <a:pt x="986" y="1844"/>
                    </a:lnTo>
                    <a:lnTo>
                      <a:pt x="980" y="1832"/>
                    </a:lnTo>
                    <a:lnTo>
                      <a:pt x="980" y="1832"/>
                    </a:lnTo>
                    <a:lnTo>
                      <a:pt x="976" y="1824"/>
                    </a:lnTo>
                    <a:lnTo>
                      <a:pt x="973" y="1818"/>
                    </a:lnTo>
                    <a:lnTo>
                      <a:pt x="969" y="1813"/>
                    </a:lnTo>
                    <a:lnTo>
                      <a:pt x="964" y="1808"/>
                    </a:lnTo>
                    <a:lnTo>
                      <a:pt x="958" y="1806"/>
                    </a:lnTo>
                    <a:lnTo>
                      <a:pt x="952" y="1804"/>
                    </a:lnTo>
                    <a:lnTo>
                      <a:pt x="945" y="1803"/>
                    </a:lnTo>
                    <a:lnTo>
                      <a:pt x="936" y="1803"/>
                    </a:lnTo>
                    <a:lnTo>
                      <a:pt x="936" y="1803"/>
                    </a:lnTo>
                    <a:lnTo>
                      <a:pt x="790" y="1803"/>
                    </a:lnTo>
                    <a:lnTo>
                      <a:pt x="643" y="1803"/>
                    </a:lnTo>
                    <a:lnTo>
                      <a:pt x="643" y="1803"/>
                    </a:lnTo>
                    <a:lnTo>
                      <a:pt x="614" y="1803"/>
                    </a:lnTo>
                    <a:lnTo>
                      <a:pt x="586" y="1801"/>
                    </a:lnTo>
                    <a:lnTo>
                      <a:pt x="557" y="1798"/>
                    </a:lnTo>
                    <a:lnTo>
                      <a:pt x="529" y="1794"/>
                    </a:lnTo>
                    <a:lnTo>
                      <a:pt x="502" y="1789"/>
                    </a:lnTo>
                    <a:lnTo>
                      <a:pt x="474" y="1782"/>
                    </a:lnTo>
                    <a:lnTo>
                      <a:pt x="447" y="1774"/>
                    </a:lnTo>
                    <a:lnTo>
                      <a:pt x="421" y="1765"/>
                    </a:lnTo>
                    <a:lnTo>
                      <a:pt x="395" y="1756"/>
                    </a:lnTo>
                    <a:lnTo>
                      <a:pt x="370" y="1746"/>
                    </a:lnTo>
                    <a:lnTo>
                      <a:pt x="346" y="1733"/>
                    </a:lnTo>
                    <a:lnTo>
                      <a:pt x="322" y="1720"/>
                    </a:lnTo>
                    <a:lnTo>
                      <a:pt x="299" y="1707"/>
                    </a:lnTo>
                    <a:lnTo>
                      <a:pt x="275" y="1692"/>
                    </a:lnTo>
                    <a:lnTo>
                      <a:pt x="253" y="1676"/>
                    </a:lnTo>
                    <a:lnTo>
                      <a:pt x="231" y="1660"/>
                    </a:lnTo>
                    <a:lnTo>
                      <a:pt x="212" y="1642"/>
                    </a:lnTo>
                    <a:lnTo>
                      <a:pt x="192" y="1624"/>
                    </a:lnTo>
                    <a:lnTo>
                      <a:pt x="173" y="1604"/>
                    </a:lnTo>
                    <a:lnTo>
                      <a:pt x="154" y="1584"/>
                    </a:lnTo>
                    <a:lnTo>
                      <a:pt x="137" y="1563"/>
                    </a:lnTo>
                    <a:lnTo>
                      <a:pt x="120" y="1541"/>
                    </a:lnTo>
                    <a:lnTo>
                      <a:pt x="105" y="1519"/>
                    </a:lnTo>
                    <a:lnTo>
                      <a:pt x="90" y="1496"/>
                    </a:lnTo>
                    <a:lnTo>
                      <a:pt x="76" y="1472"/>
                    </a:lnTo>
                    <a:lnTo>
                      <a:pt x="64" y="1447"/>
                    </a:lnTo>
                    <a:lnTo>
                      <a:pt x="52" y="1422"/>
                    </a:lnTo>
                    <a:lnTo>
                      <a:pt x="42" y="1395"/>
                    </a:lnTo>
                    <a:lnTo>
                      <a:pt x="32" y="1369"/>
                    </a:lnTo>
                    <a:lnTo>
                      <a:pt x="24" y="1342"/>
                    </a:lnTo>
                    <a:lnTo>
                      <a:pt x="17" y="1314"/>
                    </a:lnTo>
                    <a:lnTo>
                      <a:pt x="12" y="1285"/>
                    </a:lnTo>
                    <a:lnTo>
                      <a:pt x="12" y="1285"/>
                    </a:lnTo>
                    <a:lnTo>
                      <a:pt x="6" y="1253"/>
                    </a:lnTo>
                    <a:lnTo>
                      <a:pt x="2" y="1221"/>
                    </a:lnTo>
                    <a:lnTo>
                      <a:pt x="0" y="1189"/>
                    </a:lnTo>
                    <a:lnTo>
                      <a:pt x="0" y="1157"/>
                    </a:lnTo>
                    <a:lnTo>
                      <a:pt x="1" y="1126"/>
                    </a:lnTo>
                    <a:lnTo>
                      <a:pt x="3" y="1095"/>
                    </a:lnTo>
                    <a:lnTo>
                      <a:pt x="7" y="1064"/>
                    </a:lnTo>
                    <a:lnTo>
                      <a:pt x="13" y="1034"/>
                    </a:lnTo>
                    <a:lnTo>
                      <a:pt x="20" y="1004"/>
                    </a:lnTo>
                    <a:lnTo>
                      <a:pt x="28" y="975"/>
                    </a:lnTo>
                    <a:lnTo>
                      <a:pt x="38" y="947"/>
                    </a:lnTo>
                    <a:lnTo>
                      <a:pt x="48" y="918"/>
                    </a:lnTo>
                    <a:lnTo>
                      <a:pt x="61" y="891"/>
                    </a:lnTo>
                    <a:lnTo>
                      <a:pt x="74" y="864"/>
                    </a:lnTo>
                    <a:lnTo>
                      <a:pt x="89" y="838"/>
                    </a:lnTo>
                    <a:lnTo>
                      <a:pt x="105" y="812"/>
                    </a:lnTo>
                    <a:lnTo>
                      <a:pt x="123" y="787"/>
                    </a:lnTo>
                    <a:lnTo>
                      <a:pt x="140" y="764"/>
                    </a:lnTo>
                    <a:lnTo>
                      <a:pt x="160" y="741"/>
                    </a:lnTo>
                    <a:lnTo>
                      <a:pt x="180" y="719"/>
                    </a:lnTo>
                    <a:lnTo>
                      <a:pt x="202" y="698"/>
                    </a:lnTo>
                    <a:lnTo>
                      <a:pt x="225" y="678"/>
                    </a:lnTo>
                    <a:lnTo>
                      <a:pt x="248" y="659"/>
                    </a:lnTo>
                    <a:lnTo>
                      <a:pt x="273" y="642"/>
                    </a:lnTo>
                    <a:lnTo>
                      <a:pt x="300" y="625"/>
                    </a:lnTo>
                    <a:lnTo>
                      <a:pt x="326" y="609"/>
                    </a:lnTo>
                    <a:lnTo>
                      <a:pt x="353" y="594"/>
                    </a:lnTo>
                    <a:lnTo>
                      <a:pt x="382" y="582"/>
                    </a:lnTo>
                    <a:lnTo>
                      <a:pt x="412" y="569"/>
                    </a:lnTo>
                    <a:lnTo>
                      <a:pt x="441" y="559"/>
                    </a:lnTo>
                    <a:lnTo>
                      <a:pt x="472" y="550"/>
                    </a:lnTo>
                    <a:lnTo>
                      <a:pt x="504" y="542"/>
                    </a:lnTo>
                    <a:lnTo>
                      <a:pt x="504" y="542"/>
                    </a:lnTo>
                    <a:lnTo>
                      <a:pt x="533" y="537"/>
                    </a:lnTo>
                    <a:lnTo>
                      <a:pt x="561" y="533"/>
                    </a:lnTo>
                    <a:lnTo>
                      <a:pt x="591" y="530"/>
                    </a:lnTo>
                    <a:lnTo>
                      <a:pt x="620" y="529"/>
                    </a:lnTo>
                    <a:lnTo>
                      <a:pt x="649" y="528"/>
                    </a:lnTo>
                    <a:lnTo>
                      <a:pt x="678" y="529"/>
                    </a:lnTo>
                    <a:lnTo>
                      <a:pt x="707" y="532"/>
                    </a:lnTo>
                    <a:lnTo>
                      <a:pt x="736" y="534"/>
                    </a:lnTo>
                    <a:lnTo>
                      <a:pt x="736" y="534"/>
                    </a:lnTo>
                    <a:lnTo>
                      <a:pt x="744" y="534"/>
                    </a:lnTo>
                    <a:lnTo>
                      <a:pt x="750" y="533"/>
                    </a:lnTo>
                    <a:lnTo>
                      <a:pt x="754" y="530"/>
                    </a:lnTo>
                    <a:lnTo>
                      <a:pt x="758" y="527"/>
                    </a:lnTo>
                    <a:lnTo>
                      <a:pt x="761" y="523"/>
                    </a:lnTo>
                    <a:lnTo>
                      <a:pt x="765" y="519"/>
                    </a:lnTo>
                    <a:lnTo>
                      <a:pt x="769" y="508"/>
                    </a:lnTo>
                    <a:lnTo>
                      <a:pt x="769" y="508"/>
                    </a:lnTo>
                    <a:lnTo>
                      <a:pt x="789" y="471"/>
                    </a:lnTo>
                    <a:lnTo>
                      <a:pt x="810" y="435"/>
                    </a:lnTo>
                    <a:lnTo>
                      <a:pt x="833" y="399"/>
                    </a:lnTo>
                    <a:lnTo>
                      <a:pt x="857" y="365"/>
                    </a:lnTo>
                    <a:lnTo>
                      <a:pt x="882" y="332"/>
                    </a:lnTo>
                    <a:lnTo>
                      <a:pt x="909" y="300"/>
                    </a:lnTo>
                    <a:lnTo>
                      <a:pt x="939" y="269"/>
                    </a:lnTo>
                    <a:lnTo>
                      <a:pt x="969" y="240"/>
                    </a:lnTo>
                    <a:lnTo>
                      <a:pt x="969" y="240"/>
                    </a:lnTo>
                    <a:lnTo>
                      <a:pt x="994" y="217"/>
                    </a:lnTo>
                    <a:lnTo>
                      <a:pt x="1019" y="195"/>
                    </a:lnTo>
                    <a:lnTo>
                      <a:pt x="1045" y="175"/>
                    </a:lnTo>
                    <a:lnTo>
                      <a:pt x="1073" y="155"/>
                    </a:lnTo>
                    <a:lnTo>
                      <a:pt x="1100" y="136"/>
                    </a:lnTo>
                    <a:lnTo>
                      <a:pt x="1128" y="120"/>
                    </a:lnTo>
                    <a:lnTo>
                      <a:pt x="1156" y="103"/>
                    </a:lnTo>
                    <a:lnTo>
                      <a:pt x="1185" y="88"/>
                    </a:lnTo>
                    <a:lnTo>
                      <a:pt x="1214" y="73"/>
                    </a:lnTo>
                    <a:lnTo>
                      <a:pt x="1244" y="61"/>
                    </a:lnTo>
                    <a:lnTo>
                      <a:pt x="1275" y="49"/>
                    </a:lnTo>
                    <a:lnTo>
                      <a:pt x="1306" y="39"/>
                    </a:lnTo>
                    <a:lnTo>
                      <a:pt x="1338" y="29"/>
                    </a:lnTo>
                    <a:lnTo>
                      <a:pt x="1370" y="22"/>
                    </a:lnTo>
                    <a:lnTo>
                      <a:pt x="1403" y="16"/>
                    </a:lnTo>
                    <a:lnTo>
                      <a:pt x="1436" y="10"/>
                    </a:lnTo>
                    <a:lnTo>
                      <a:pt x="1436" y="10"/>
                    </a:lnTo>
                    <a:lnTo>
                      <a:pt x="1465" y="6"/>
                    </a:lnTo>
                    <a:lnTo>
                      <a:pt x="1494" y="4"/>
                    </a:lnTo>
                    <a:lnTo>
                      <a:pt x="1522" y="2"/>
                    </a:lnTo>
                    <a:lnTo>
                      <a:pt x="1550" y="1"/>
                    </a:lnTo>
                    <a:lnTo>
                      <a:pt x="1577" y="0"/>
                    </a:lnTo>
                    <a:lnTo>
                      <a:pt x="1605" y="1"/>
                    </a:lnTo>
                    <a:lnTo>
                      <a:pt x="1632" y="2"/>
                    </a:lnTo>
                    <a:lnTo>
                      <a:pt x="1659" y="4"/>
                    </a:lnTo>
                    <a:lnTo>
                      <a:pt x="1685" y="7"/>
                    </a:lnTo>
                    <a:lnTo>
                      <a:pt x="1712" y="10"/>
                    </a:lnTo>
                    <a:lnTo>
                      <a:pt x="1738" y="16"/>
                    </a:lnTo>
                    <a:lnTo>
                      <a:pt x="1764" y="21"/>
                    </a:lnTo>
                    <a:lnTo>
                      <a:pt x="1789" y="27"/>
                    </a:lnTo>
                    <a:lnTo>
                      <a:pt x="1814" y="34"/>
                    </a:lnTo>
                    <a:lnTo>
                      <a:pt x="1839" y="41"/>
                    </a:lnTo>
                    <a:lnTo>
                      <a:pt x="1863" y="49"/>
                    </a:lnTo>
                    <a:lnTo>
                      <a:pt x="1889" y="59"/>
                    </a:lnTo>
                    <a:lnTo>
                      <a:pt x="1913" y="69"/>
                    </a:lnTo>
                    <a:lnTo>
                      <a:pt x="1936" y="80"/>
                    </a:lnTo>
                    <a:lnTo>
                      <a:pt x="1960" y="91"/>
                    </a:lnTo>
                    <a:lnTo>
                      <a:pt x="1983" y="104"/>
                    </a:lnTo>
                    <a:lnTo>
                      <a:pt x="2006" y="117"/>
                    </a:lnTo>
                    <a:lnTo>
                      <a:pt x="2029" y="131"/>
                    </a:lnTo>
                    <a:lnTo>
                      <a:pt x="2051" y="146"/>
                    </a:lnTo>
                    <a:lnTo>
                      <a:pt x="2073" y="161"/>
                    </a:lnTo>
                    <a:lnTo>
                      <a:pt x="2095" y="177"/>
                    </a:lnTo>
                    <a:lnTo>
                      <a:pt x="2116" y="195"/>
                    </a:lnTo>
                    <a:lnTo>
                      <a:pt x="2138" y="213"/>
                    </a:lnTo>
                    <a:lnTo>
                      <a:pt x="2159" y="231"/>
                    </a:lnTo>
                    <a:lnTo>
                      <a:pt x="2180" y="251"/>
                    </a:lnTo>
                    <a:lnTo>
                      <a:pt x="2200" y="270"/>
                    </a:lnTo>
                    <a:lnTo>
                      <a:pt x="2220" y="291"/>
                    </a:lnTo>
                    <a:lnTo>
                      <a:pt x="2220" y="291"/>
                    </a:lnTo>
                    <a:lnTo>
                      <a:pt x="2243" y="317"/>
                    </a:lnTo>
                    <a:lnTo>
                      <a:pt x="2264" y="342"/>
                    </a:lnTo>
                    <a:lnTo>
                      <a:pt x="2283" y="368"/>
                    </a:lnTo>
                    <a:lnTo>
                      <a:pt x="2303" y="394"/>
                    </a:lnTo>
                    <a:lnTo>
                      <a:pt x="2321" y="421"/>
                    </a:lnTo>
                    <a:lnTo>
                      <a:pt x="2338" y="450"/>
                    </a:lnTo>
                    <a:lnTo>
                      <a:pt x="2354" y="478"/>
                    </a:lnTo>
                    <a:lnTo>
                      <a:pt x="2368" y="506"/>
                    </a:lnTo>
                    <a:lnTo>
                      <a:pt x="2382" y="536"/>
                    </a:lnTo>
                    <a:lnTo>
                      <a:pt x="2394" y="566"/>
                    </a:lnTo>
                    <a:lnTo>
                      <a:pt x="2406" y="597"/>
                    </a:lnTo>
                    <a:lnTo>
                      <a:pt x="2415" y="627"/>
                    </a:lnTo>
                    <a:lnTo>
                      <a:pt x="2425" y="658"/>
                    </a:lnTo>
                    <a:lnTo>
                      <a:pt x="2432" y="691"/>
                    </a:lnTo>
                    <a:lnTo>
                      <a:pt x="2439" y="723"/>
                    </a:lnTo>
                    <a:lnTo>
                      <a:pt x="2445" y="756"/>
                    </a:lnTo>
                    <a:lnTo>
                      <a:pt x="2445" y="756"/>
                    </a:lnTo>
                    <a:lnTo>
                      <a:pt x="2449" y="784"/>
                    </a:lnTo>
                    <a:lnTo>
                      <a:pt x="2451" y="814"/>
                    </a:lnTo>
                    <a:lnTo>
                      <a:pt x="2452" y="842"/>
                    </a:lnTo>
                    <a:lnTo>
                      <a:pt x="2453" y="871"/>
                    </a:lnTo>
                    <a:lnTo>
                      <a:pt x="2453" y="930"/>
                    </a:lnTo>
                    <a:lnTo>
                      <a:pt x="2452" y="989"/>
                    </a:lnTo>
                    <a:lnTo>
                      <a:pt x="2452" y="989"/>
                    </a:lnTo>
                    <a:lnTo>
                      <a:pt x="2453" y="997"/>
                    </a:lnTo>
                    <a:lnTo>
                      <a:pt x="2454" y="1005"/>
                    </a:lnTo>
                    <a:lnTo>
                      <a:pt x="2456" y="1012"/>
                    </a:lnTo>
                    <a:lnTo>
                      <a:pt x="2459" y="1017"/>
                    </a:lnTo>
                    <a:lnTo>
                      <a:pt x="2464" y="1022"/>
                    </a:lnTo>
                    <a:lnTo>
                      <a:pt x="2469" y="1026"/>
                    </a:lnTo>
                    <a:lnTo>
                      <a:pt x="2476" y="1030"/>
                    </a:lnTo>
                    <a:lnTo>
                      <a:pt x="2486" y="1032"/>
                    </a:lnTo>
                    <a:lnTo>
                      <a:pt x="2486" y="1032"/>
                    </a:lnTo>
                    <a:lnTo>
                      <a:pt x="2514" y="1040"/>
                    </a:lnTo>
                    <a:lnTo>
                      <a:pt x="2540" y="1050"/>
                    </a:lnTo>
                    <a:lnTo>
                      <a:pt x="2565" y="1063"/>
                    </a:lnTo>
                    <a:lnTo>
                      <a:pt x="2590" y="1078"/>
                    </a:lnTo>
                    <a:lnTo>
                      <a:pt x="2612" y="1093"/>
                    </a:lnTo>
                    <a:lnTo>
                      <a:pt x="2634" y="1111"/>
                    </a:lnTo>
                    <a:lnTo>
                      <a:pt x="2654" y="1130"/>
                    </a:lnTo>
                    <a:lnTo>
                      <a:pt x="2673" y="1151"/>
                    </a:lnTo>
                    <a:lnTo>
                      <a:pt x="2690" y="1173"/>
                    </a:lnTo>
                    <a:lnTo>
                      <a:pt x="2704" y="1197"/>
                    </a:lnTo>
                    <a:lnTo>
                      <a:pt x="2718" y="1222"/>
                    </a:lnTo>
                    <a:lnTo>
                      <a:pt x="2730" y="1249"/>
                    </a:lnTo>
                    <a:lnTo>
                      <a:pt x="2740" y="1276"/>
                    </a:lnTo>
                    <a:lnTo>
                      <a:pt x="2747" y="1304"/>
                    </a:lnTo>
                    <a:lnTo>
                      <a:pt x="2754" y="1334"/>
                    </a:lnTo>
                    <a:lnTo>
                      <a:pt x="2758" y="1365"/>
                    </a:lnTo>
                    <a:lnTo>
                      <a:pt x="2758" y="1365"/>
                    </a:lnTo>
                    <a:lnTo>
                      <a:pt x="2760" y="1396"/>
                    </a:lnTo>
                    <a:lnTo>
                      <a:pt x="2760" y="1428"/>
                    </a:lnTo>
                    <a:lnTo>
                      <a:pt x="2758" y="1458"/>
                    </a:lnTo>
                    <a:lnTo>
                      <a:pt x="2755" y="1488"/>
                    </a:lnTo>
                    <a:lnTo>
                      <a:pt x="2748" y="1516"/>
                    </a:lnTo>
                    <a:lnTo>
                      <a:pt x="2741" y="1544"/>
                    </a:lnTo>
                    <a:lnTo>
                      <a:pt x="2732" y="1570"/>
                    </a:lnTo>
                    <a:lnTo>
                      <a:pt x="2720" y="1596"/>
                    </a:lnTo>
                    <a:lnTo>
                      <a:pt x="2707" y="1620"/>
                    </a:lnTo>
                    <a:lnTo>
                      <a:pt x="2691" y="1644"/>
                    </a:lnTo>
                    <a:lnTo>
                      <a:pt x="2673" y="1666"/>
                    </a:lnTo>
                    <a:lnTo>
                      <a:pt x="2654" y="1688"/>
                    </a:lnTo>
                    <a:lnTo>
                      <a:pt x="2632" y="1708"/>
                    </a:lnTo>
                    <a:lnTo>
                      <a:pt x="2609" y="1728"/>
                    </a:lnTo>
                    <a:lnTo>
                      <a:pt x="2583" y="1746"/>
                    </a:lnTo>
                    <a:lnTo>
                      <a:pt x="2556" y="1763"/>
                    </a:lnTo>
                    <a:lnTo>
                      <a:pt x="2556" y="1763"/>
                    </a:lnTo>
                    <a:lnTo>
                      <a:pt x="2536" y="1774"/>
                    </a:lnTo>
                    <a:lnTo>
                      <a:pt x="2515" y="1783"/>
                    </a:lnTo>
                    <a:lnTo>
                      <a:pt x="2494" y="1791"/>
                    </a:lnTo>
                    <a:lnTo>
                      <a:pt x="2473" y="1798"/>
                    </a:lnTo>
                    <a:lnTo>
                      <a:pt x="2451" y="1802"/>
                    </a:lnTo>
                    <a:lnTo>
                      <a:pt x="2428" y="1806"/>
                    </a:lnTo>
                    <a:lnTo>
                      <a:pt x="2406" y="1808"/>
                    </a:lnTo>
                    <a:lnTo>
                      <a:pt x="2382" y="1809"/>
                    </a:lnTo>
                    <a:lnTo>
                      <a:pt x="2382" y="1809"/>
                    </a:lnTo>
                    <a:lnTo>
                      <a:pt x="2149" y="1812"/>
                    </a:lnTo>
                    <a:lnTo>
                      <a:pt x="1916" y="1814"/>
                    </a:lnTo>
                    <a:lnTo>
                      <a:pt x="1916" y="1814"/>
                    </a:lnTo>
                    <a:lnTo>
                      <a:pt x="1907" y="1815"/>
                    </a:lnTo>
                    <a:lnTo>
                      <a:pt x="1901" y="1816"/>
                    </a:lnTo>
                    <a:lnTo>
                      <a:pt x="1896" y="1818"/>
                    </a:lnTo>
                    <a:lnTo>
                      <a:pt x="1892" y="1821"/>
                    </a:lnTo>
                    <a:lnTo>
                      <a:pt x="1889" y="1825"/>
                    </a:lnTo>
                    <a:lnTo>
                      <a:pt x="1886" y="1830"/>
                    </a:lnTo>
                    <a:lnTo>
                      <a:pt x="1884" y="1837"/>
                    </a:lnTo>
                    <a:lnTo>
                      <a:pt x="1882" y="1844"/>
                    </a:lnTo>
                    <a:lnTo>
                      <a:pt x="1882" y="1844"/>
                    </a:lnTo>
                    <a:lnTo>
                      <a:pt x="1878" y="1868"/>
                    </a:lnTo>
                    <a:lnTo>
                      <a:pt x="1873" y="1893"/>
                    </a:lnTo>
                    <a:lnTo>
                      <a:pt x="1867" y="1917"/>
                    </a:lnTo>
                    <a:lnTo>
                      <a:pt x="1858" y="1942"/>
                    </a:lnTo>
                    <a:lnTo>
                      <a:pt x="1850" y="1966"/>
                    </a:lnTo>
                    <a:lnTo>
                      <a:pt x="1840" y="1989"/>
                    </a:lnTo>
                    <a:lnTo>
                      <a:pt x="1830" y="2012"/>
                    </a:lnTo>
                    <a:lnTo>
                      <a:pt x="1818" y="2034"/>
                    </a:lnTo>
                    <a:lnTo>
                      <a:pt x="1807" y="2056"/>
                    </a:lnTo>
                    <a:lnTo>
                      <a:pt x="1793" y="2078"/>
                    </a:lnTo>
                    <a:lnTo>
                      <a:pt x="1780" y="2099"/>
                    </a:lnTo>
                    <a:lnTo>
                      <a:pt x="1765" y="2119"/>
                    </a:lnTo>
                    <a:lnTo>
                      <a:pt x="1750" y="2139"/>
                    </a:lnTo>
                    <a:lnTo>
                      <a:pt x="1734" y="2158"/>
                    </a:lnTo>
                    <a:lnTo>
                      <a:pt x="1717" y="2176"/>
                    </a:lnTo>
                    <a:lnTo>
                      <a:pt x="1699" y="2194"/>
                    </a:lnTo>
                    <a:lnTo>
                      <a:pt x="1681" y="2212"/>
                    </a:lnTo>
                    <a:lnTo>
                      <a:pt x="1662" y="2229"/>
                    </a:lnTo>
                    <a:lnTo>
                      <a:pt x="1643" y="2245"/>
                    </a:lnTo>
                    <a:lnTo>
                      <a:pt x="1622" y="2259"/>
                    </a:lnTo>
                    <a:lnTo>
                      <a:pt x="1603" y="2274"/>
                    </a:lnTo>
                    <a:lnTo>
                      <a:pt x="1582" y="2288"/>
                    </a:lnTo>
                    <a:lnTo>
                      <a:pt x="1560" y="2300"/>
                    </a:lnTo>
                    <a:lnTo>
                      <a:pt x="1538" y="2313"/>
                    </a:lnTo>
                    <a:lnTo>
                      <a:pt x="1515" y="2323"/>
                    </a:lnTo>
                    <a:lnTo>
                      <a:pt x="1492" y="2334"/>
                    </a:lnTo>
                    <a:lnTo>
                      <a:pt x="1469" y="2343"/>
                    </a:lnTo>
                    <a:lnTo>
                      <a:pt x="1444" y="2352"/>
                    </a:lnTo>
                    <a:lnTo>
                      <a:pt x="1420" y="2359"/>
                    </a:lnTo>
                    <a:lnTo>
                      <a:pt x="1396" y="2366"/>
                    </a:lnTo>
                    <a:lnTo>
                      <a:pt x="1371" y="2371"/>
                    </a:lnTo>
                    <a:lnTo>
                      <a:pt x="1346" y="2376"/>
                    </a:lnTo>
                    <a:lnTo>
                      <a:pt x="1346" y="2376"/>
                    </a:lnTo>
                    <a:lnTo>
                      <a:pt x="1321" y="2380"/>
                    </a:lnTo>
                    <a:lnTo>
                      <a:pt x="1295" y="2382"/>
                    </a:lnTo>
                    <a:lnTo>
                      <a:pt x="1268" y="2383"/>
                    </a:lnTo>
                    <a:lnTo>
                      <a:pt x="1243" y="2384"/>
                    </a:lnTo>
                    <a:lnTo>
                      <a:pt x="1218" y="2384"/>
                    </a:lnTo>
                    <a:lnTo>
                      <a:pt x="1192" y="2382"/>
                    </a:lnTo>
                    <a:lnTo>
                      <a:pt x="1168" y="2380"/>
                    </a:lnTo>
                    <a:lnTo>
                      <a:pt x="1143" y="2376"/>
                    </a:lnTo>
                    <a:lnTo>
                      <a:pt x="1118" y="2371"/>
                    </a:lnTo>
                    <a:lnTo>
                      <a:pt x="1094" y="2366"/>
                    </a:lnTo>
                    <a:lnTo>
                      <a:pt x="1068" y="2360"/>
                    </a:lnTo>
                    <a:lnTo>
                      <a:pt x="1044" y="2353"/>
                    </a:lnTo>
                    <a:lnTo>
                      <a:pt x="1020" y="2344"/>
                    </a:lnTo>
                    <a:lnTo>
                      <a:pt x="996" y="2336"/>
                    </a:lnTo>
                    <a:lnTo>
                      <a:pt x="973" y="2325"/>
                    </a:lnTo>
                    <a:lnTo>
                      <a:pt x="949" y="2315"/>
                    </a:lnTo>
                    <a:lnTo>
                      <a:pt x="949" y="2315"/>
                    </a:lnTo>
                    <a:lnTo>
                      <a:pt x="927" y="2303"/>
                    </a:lnTo>
                    <a:lnTo>
                      <a:pt x="904" y="2290"/>
                    </a:lnTo>
                    <a:lnTo>
                      <a:pt x="904" y="2290"/>
                    </a:lnTo>
                    <a:close/>
                  </a:path>
                </a:pathLst>
              </a:custGeom>
              <a:solidFill>
                <a:schemeClr val="tx2"/>
              </a:solidFill>
              <a:ln w="1587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grpSp>
            <p:nvGrpSpPr>
              <p:cNvPr id="70" name="Group 69">
                <a:extLst>
                  <a:ext uri="{FF2B5EF4-FFF2-40B4-BE49-F238E27FC236}">
                    <a16:creationId xmlns:a16="http://schemas.microsoft.com/office/drawing/2014/main" id="{C59C9D89-FB10-46BD-853A-959C4BC064B2}"/>
                  </a:ext>
                </a:extLst>
              </p:cNvPr>
              <p:cNvGrpSpPr/>
              <p:nvPr/>
            </p:nvGrpSpPr>
            <p:grpSpPr>
              <a:xfrm>
                <a:off x="9087722" y="1290701"/>
                <a:ext cx="587297" cy="254447"/>
                <a:chOff x="9486900" y="1775232"/>
                <a:chExt cx="587297" cy="254447"/>
              </a:xfrm>
            </p:grpSpPr>
            <p:sp>
              <p:nvSpPr>
                <p:cNvPr id="62" name="Freeform 146">
                  <a:extLst>
                    <a:ext uri="{FF2B5EF4-FFF2-40B4-BE49-F238E27FC236}">
                      <a16:creationId xmlns:a16="http://schemas.microsoft.com/office/drawing/2014/main" id="{28CA7174-1254-44E3-9C60-8516E22D53DA}"/>
                    </a:ext>
                  </a:extLst>
                </p:cNvPr>
                <p:cNvSpPr>
                  <a:spLocks noChangeAspect="1"/>
                </p:cNvSpPr>
                <p:nvPr/>
              </p:nvSpPr>
              <p:spPr bwMode="auto">
                <a:xfrm>
                  <a:off x="9672422" y="1775232"/>
                  <a:ext cx="401775" cy="25444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dirty="0">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cxnSp>
              <p:nvCxnSpPr>
                <p:cNvPr id="64" name="Straight Connector 63">
                  <a:extLst>
                    <a:ext uri="{FF2B5EF4-FFF2-40B4-BE49-F238E27FC236}">
                      <a16:creationId xmlns:a16="http://schemas.microsoft.com/office/drawing/2014/main" id="{F8952C0A-B926-4DA0-A2E2-E6B526A92CFA}"/>
                    </a:ext>
                  </a:extLst>
                </p:cNvPr>
                <p:cNvCxnSpPr>
                  <a:stCxn id="62" idx="4"/>
                </p:cNvCxnSpPr>
                <p:nvPr/>
              </p:nvCxnSpPr>
              <p:spPr>
                <a:xfrm flipH="1">
                  <a:off x="9546958" y="2029679"/>
                  <a:ext cx="21260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3B741BD-B395-40A1-B4E2-1B0CDD67C8D1}"/>
                    </a:ext>
                  </a:extLst>
                </p:cNvPr>
                <p:cNvCxnSpPr>
                  <a:cxnSpLocks/>
                  <a:stCxn id="62" idx="5"/>
                </p:cNvCxnSpPr>
                <p:nvPr/>
              </p:nvCxnSpPr>
              <p:spPr>
                <a:xfrm flipH="1" flipV="1">
                  <a:off x="9486900" y="1934564"/>
                  <a:ext cx="185541"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00D9F7-4919-49F3-81CE-1F47936F8778}"/>
                    </a:ext>
                  </a:extLst>
                </p:cNvPr>
                <p:cNvCxnSpPr>
                  <a:cxnSpLocks/>
                </p:cNvCxnSpPr>
                <p:nvPr/>
              </p:nvCxnSpPr>
              <p:spPr>
                <a:xfrm flipH="1">
                  <a:off x="9574157" y="1820264"/>
                  <a:ext cx="2291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FA96DA49-26C4-48BC-AC3F-50F423343349}"/>
                  </a:ext>
                </a:extLst>
              </p:cNvPr>
              <p:cNvSpPr txBox="1"/>
              <p:nvPr/>
            </p:nvSpPr>
            <p:spPr>
              <a:xfrm>
                <a:off x="8788468" y="1578149"/>
                <a:ext cx="1166914"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CDN</a:t>
                </a:r>
              </a:p>
            </p:txBody>
          </p:sp>
          <p:sp>
            <p:nvSpPr>
              <p:cNvPr id="72" name="TextBox 71">
                <a:extLst>
                  <a:ext uri="{FF2B5EF4-FFF2-40B4-BE49-F238E27FC236}">
                    <a16:creationId xmlns:a16="http://schemas.microsoft.com/office/drawing/2014/main" id="{61EE9FE8-0764-41E9-A5E1-FFA945A7C824}"/>
                  </a:ext>
                </a:extLst>
              </p:cNvPr>
              <p:cNvSpPr txBox="1"/>
              <p:nvPr/>
            </p:nvSpPr>
            <p:spPr>
              <a:xfrm>
                <a:off x="10093674" y="1578149"/>
                <a:ext cx="1166914"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Storage (files)</a:t>
                </a:r>
              </a:p>
            </p:txBody>
          </p:sp>
        </p:grpSp>
        <p:pic>
          <p:nvPicPr>
            <p:cNvPr id="59" name="Picture 2">
              <a:extLst>
                <a:ext uri="{FF2B5EF4-FFF2-40B4-BE49-F238E27FC236}">
                  <a16:creationId xmlns:a16="http://schemas.microsoft.com/office/drawing/2014/main" id="{F825A535-150F-4B99-98A4-8B588C1A9E55}"/>
                </a:ext>
              </a:extLst>
            </p:cNvPr>
            <p:cNvPicPr>
              <a:picLocks noChangeAspect="1" noChangeArrowheads="1"/>
            </p:cNvPicPr>
            <p:nvPr/>
          </p:nvPicPr>
          <p:blipFill>
            <a:blip r:embed="rId3"/>
            <a:stretch>
              <a:fillRect/>
            </a:stretch>
          </p:blipFill>
          <p:spPr bwMode="auto">
            <a:xfrm>
              <a:off x="10417430" y="2513455"/>
              <a:ext cx="535872" cy="2802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790503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865" y="487"/>
            <a:ext cx="12190271" cy="685702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6697" y="5333274"/>
            <a:ext cx="9917683" cy="5953420"/>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27" tIns="45713" rIns="91427" bIns="45713" numCol="1" anchor="t" anchorCtr="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9" name="Freeform: Shape 99"/>
          <p:cNvSpPr/>
          <p:nvPr/>
        </p:nvSpPr>
        <p:spPr>
          <a:xfrm>
            <a:off x="2214" y="5112187"/>
            <a:ext cx="12187573" cy="1745327"/>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7725" y="6154461"/>
            <a:ext cx="223208" cy="433573"/>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7859" y="6382096"/>
            <a:ext cx="223208" cy="431543"/>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67" y="5802748"/>
            <a:ext cx="223208" cy="433573"/>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4117" y="6187016"/>
            <a:ext cx="223208" cy="450258"/>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pitchFamily="34" charset="0"/>
              </a:endParaRPr>
            </a:p>
          </p:txBody>
        </p:sp>
      </p:grpSp>
      <p:sp>
        <p:nvSpPr>
          <p:cNvPr id="37" name="Freeform: Shape 99"/>
          <p:cNvSpPr/>
          <p:nvPr/>
        </p:nvSpPr>
        <p:spPr>
          <a:xfrm>
            <a:off x="-434874" y="3990063"/>
            <a:ext cx="13054491"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
        <p:nvSpPr>
          <p:cNvPr id="38" name="Freeform: Shape 99"/>
          <p:cNvSpPr/>
          <p:nvPr/>
        </p:nvSpPr>
        <p:spPr>
          <a:xfrm>
            <a:off x="-761543" y="2593371"/>
            <a:ext cx="13707829"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
        <p:nvSpPr>
          <p:cNvPr id="39" name="Rectangle 38"/>
          <p:cNvSpPr/>
          <p:nvPr/>
        </p:nvSpPr>
        <p:spPr bwMode="auto">
          <a:xfrm>
            <a:off x="866" y="487"/>
            <a:ext cx="12188922" cy="6857027"/>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 name="TextBox 6"/>
          <p:cNvSpPr txBox="1"/>
          <p:nvPr/>
        </p:nvSpPr>
        <p:spPr>
          <a:xfrm>
            <a:off x="937110" y="3165211"/>
            <a:ext cx="10321427" cy="870967"/>
          </a:xfrm>
          <a:prstGeom prst="rect">
            <a:avLst/>
          </a:prstGeom>
          <a:noFill/>
        </p:spPr>
        <p:txBody>
          <a:bodyPr wrap="none" lIns="182854" tIns="146284" rIns="182854" bIns="146284" rtlCol="0">
            <a:spAutoFit/>
          </a:bodyPr>
          <a:lstStyle/>
          <a:p>
            <a:pPr marL="0" marR="0" lvl="0" indent="0" algn="ctr" defTabSz="914225"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Segoe UI Semilight" charset="0"/>
                <a:cs typeface="Arial" panose="020B0604020202020204" pitchFamily="34" charset="0"/>
              </a:rPr>
              <a:t>A FULLY-MANAGED GLOBALLY DISTRIBUTED DATABASE SERVICE BUILT TO GUARANTEE </a:t>
            </a:r>
          </a:p>
          <a:p>
            <a:pPr marL="0" marR="0" lvl="0" indent="0" algn="ctr" defTabSz="914225"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Segoe UI Semilight" charset="0"/>
                <a:cs typeface="Arial" panose="020B0604020202020204" pitchFamily="34" charset="0"/>
              </a:rPr>
              <a:t>EXTREMELY LOW LATENCY AND MASSIVE SCALE FOR MODERN APPS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562752" y="2712469"/>
            <a:ext cx="9070142" cy="665370"/>
          </a:xfrm>
        </p:spPr>
        <p:txBody>
          <a:bodyPr>
            <a:normAutofit fontScale="90000"/>
          </a:bodyPr>
          <a:lstStyle/>
          <a:p>
            <a:r>
              <a:rPr lang="en-US" dirty="0">
                <a:solidFill>
                  <a:schemeClr val="bg1"/>
                </a:solidFill>
                <a:ea typeface="Segoe UI Semilight" charset="0"/>
              </a:rPr>
              <a:t>Azure Cosmos DB</a:t>
            </a:r>
            <a:br>
              <a:rPr lang="en-US" dirty="0">
                <a:solidFill>
                  <a:schemeClr val="bg1"/>
                </a:solidFill>
                <a:ea typeface="Segoe UI Semilight" charset="0"/>
              </a:rPr>
            </a:br>
            <a:r>
              <a:rPr lang="en-US" spc="250" dirty="0">
                <a:solidFill>
                  <a:schemeClr val="bg1"/>
                </a:solidFill>
                <a:ea typeface="Segoe UI Semilight" charset="0"/>
              </a:rPr>
              <a:t> </a:t>
            </a:r>
            <a:br>
              <a:rPr lang="en-US" spc="250" dirty="0">
                <a:solidFill>
                  <a:schemeClr val="bg1"/>
                </a:solidFill>
                <a:ea typeface="Segoe UI Semilight" charset="0"/>
              </a:rPr>
            </a:br>
            <a:br>
              <a:rPr lang="en-US" sz="1800" b="1" dirty="0">
                <a:solidFill>
                  <a:schemeClr val="bg1"/>
                </a:solidFill>
              </a:rPr>
            </a:br>
            <a:br>
              <a:rPr lang="en-US" sz="1800" b="1" dirty="0">
                <a:solidFill>
                  <a:schemeClr val="bg1"/>
                </a:solidFill>
              </a:rPr>
            </a:br>
            <a:endParaRPr lang="en-US" sz="1800" cap="none" dirty="0">
              <a:solidFill>
                <a:schemeClr val="bg1"/>
              </a:solidFill>
            </a:endParaRPr>
          </a:p>
        </p:txBody>
      </p:sp>
      <p:sp>
        <p:nvSpPr>
          <p:cNvPr id="40" name="Freeform: Shape 99"/>
          <p:cNvSpPr/>
          <p:nvPr/>
        </p:nvSpPr>
        <p:spPr>
          <a:xfrm>
            <a:off x="-958760" y="1144883"/>
            <a:ext cx="14102261"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
        <p:nvSpPr>
          <p:cNvPr id="41" name="Freeform: Shape 99"/>
          <p:cNvSpPr/>
          <p:nvPr/>
        </p:nvSpPr>
        <p:spPr>
          <a:xfrm>
            <a:off x="-1236308" y="-159195"/>
            <a:ext cx="14657356" cy="18694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ndParaRPr>
          </a:p>
        </p:txBody>
      </p:sp>
    </p:spTree>
    <p:extLst>
      <p:ext uri="{BB962C8B-B14F-4D97-AF65-F5344CB8AC3E}">
        <p14:creationId xmlns:p14="http://schemas.microsoft.com/office/powerpoint/2010/main" val="2565195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s://vignette.wikia.nocookie.net/logopedia/images/3/3c/Jet_logo.svg/revision/latest/scale-to-width-down/640?cb=20151210230924">
            <a:extLst>
              <a:ext uri="{FF2B5EF4-FFF2-40B4-BE49-F238E27FC236}">
                <a16:creationId xmlns:a16="http://schemas.microsoft.com/office/drawing/2014/main" id="{65AD9571-2BCA-416D-9570-380AFA21610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53138" y="5893238"/>
            <a:ext cx="784916" cy="321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3BB933-990A-4DEC-AEC3-31CAB66AFBD2}"/>
              </a:ext>
            </a:extLst>
          </p:cNvPr>
          <p:cNvSpPr/>
          <p:nvPr/>
        </p:nvSpPr>
        <p:spPr>
          <a:xfrm>
            <a:off x="4026193" y="5872279"/>
            <a:ext cx="7668950"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177D7"/>
                </a:solidFill>
                <a:effectLst/>
                <a:uLnTx/>
                <a:uFillTx/>
                <a:latin typeface="Arial" panose="020B0604020202020204" pitchFamily="34" charset="0"/>
                <a:ea typeface="Segoe UI Semilight" charset="0"/>
                <a:cs typeface="Arial" panose="020B0604020202020204" pitchFamily="34" charset="0"/>
              </a:rPr>
              <a:t>Walmart Labs (aka jet.com) ensures reliable app experience for customers on Black Friday, Cyber Monday, and other high traffic periods</a:t>
            </a:r>
          </a:p>
        </p:txBody>
      </p:sp>
      <p:pic>
        <p:nvPicPr>
          <p:cNvPr id="1026" name="Picture 2" descr="Image result for walmart labs">
            <a:extLst>
              <a:ext uri="{FF2B5EF4-FFF2-40B4-BE49-F238E27FC236}">
                <a16:creationId xmlns:a16="http://schemas.microsoft.com/office/drawing/2014/main" id="{02C8A912-C7F8-4479-8AB1-E35FE5C07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39" y="5893238"/>
            <a:ext cx="2374407" cy="45818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DC9148A4-5AAE-4B78-A49C-B9652CD79FC7}"/>
              </a:ext>
            </a:extLst>
          </p:cNvPr>
          <p:cNvSpPr txBox="1"/>
          <p:nvPr/>
        </p:nvSpPr>
        <p:spPr>
          <a:xfrm>
            <a:off x="529082" y="339390"/>
            <a:ext cx="11166061" cy="794023"/>
          </a:xfrm>
          <a:prstGeom prst="rect">
            <a:avLst/>
          </a:prstGeom>
          <a:noFill/>
        </p:spPr>
        <p:txBody>
          <a:bodyPr wrap="square" lIns="182854" tIns="146284" rIns="182854" bIns="146284" rtlCol="0">
            <a:spAutoFit/>
          </a:bodyPr>
          <a:lstStyle/>
          <a:p>
            <a:pPr algn="ctr" defTabSz="914367">
              <a:lnSpc>
                <a:spcPct val="90000"/>
              </a:lnSpc>
              <a:spcAft>
                <a:spcPts val="600"/>
              </a:spcAft>
            </a:pPr>
            <a:r>
              <a:rPr lang="en-US" sz="3600" spc="500" dirty="0">
                <a:ln w="3175">
                  <a:noFill/>
                </a:ln>
                <a:latin typeface="Arial" panose="020B0604020202020204" pitchFamily="34" charset="0"/>
                <a:cs typeface="Arial" panose="020B0604020202020204" pitchFamily="34" charset="0"/>
              </a:rPr>
              <a:t>Order &amp; Inventory Management Systems</a:t>
            </a:r>
            <a:endParaRPr lang="en-US" sz="36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BD3A621F-1C31-49D3-8772-BF13BB73861A}"/>
              </a:ext>
            </a:extLst>
          </p:cNvPr>
          <p:cNvSpPr txBox="1"/>
          <p:nvPr/>
        </p:nvSpPr>
        <p:spPr>
          <a:xfrm>
            <a:off x="180824" y="3394343"/>
            <a:ext cx="5039285" cy="2077451"/>
          </a:xfrm>
          <a:prstGeom prst="rect">
            <a:avLst/>
          </a:prstGeom>
          <a:noFill/>
        </p:spPr>
        <p:txBody>
          <a:bodyPr wrap="square" lIns="182854" tIns="146284" rIns="182854" bIns="146284" rtlCol="0">
            <a:spAutoFit/>
          </a:bodyPr>
          <a:lstStyle/>
          <a:p>
            <a:pPr marL="285750" indent="-285750" defTabSz="914367">
              <a:lnSpc>
                <a:spcPct val="90000"/>
              </a:lnSpc>
              <a:spcAft>
                <a:spcPts val="600"/>
              </a:spcAft>
              <a:buFont typeface="Arial" panose="020B0604020202020204" pitchFamily="34" charset="0"/>
              <a:buChar char="•"/>
            </a:pPr>
            <a:r>
              <a:rPr lang="en-US" sz="1600" b="1" dirty="0">
                <a:solidFill>
                  <a:srgbClr val="505050"/>
                </a:solidFill>
                <a:latin typeface="Arial" panose="020B0604020202020204" pitchFamily="34" charset="0"/>
              </a:rPr>
              <a:t>Event-sourcing architecture, </a:t>
            </a:r>
            <a:r>
              <a:rPr lang="en-US" sz="1600" dirty="0">
                <a:solidFill>
                  <a:srgbClr val="505050"/>
                </a:solidFill>
                <a:latin typeface="Arial" panose="020B0604020202020204" pitchFamily="34" charset="0"/>
              </a:rPr>
              <a:t>with Cosmos DB </a:t>
            </a:r>
            <a:r>
              <a:rPr lang="en-US" sz="1600" b="1" dirty="0">
                <a:solidFill>
                  <a:srgbClr val="505050"/>
                </a:solidFill>
                <a:latin typeface="Arial" panose="020B0604020202020204" pitchFamily="34" charset="0"/>
              </a:rPr>
              <a:t>Change Feed</a:t>
            </a:r>
          </a:p>
          <a:p>
            <a:pPr marL="285750" indent="-285750" defTabSz="914367">
              <a:lnSpc>
                <a:spcPct val="90000"/>
              </a:lnSpc>
              <a:spcAft>
                <a:spcPts val="600"/>
              </a:spcAft>
              <a:buFont typeface="Arial" panose="020B0604020202020204" pitchFamily="34" charset="0"/>
              <a:buChar char="•"/>
            </a:pPr>
            <a:r>
              <a:rPr lang="en-US" sz="1600" dirty="0">
                <a:solidFill>
                  <a:srgbClr val="505050"/>
                </a:solidFill>
                <a:latin typeface="Arial" panose="020B0604020202020204" pitchFamily="34" charset="0"/>
              </a:rPr>
              <a:t>Moved from </a:t>
            </a:r>
            <a:r>
              <a:rPr lang="en-US" sz="1600" b="1" dirty="0">
                <a:solidFill>
                  <a:srgbClr val="505050"/>
                </a:solidFill>
                <a:latin typeface="Arial" panose="020B0604020202020204" pitchFamily="34" charset="0"/>
              </a:rPr>
              <a:t>IaaS to </a:t>
            </a:r>
            <a:r>
              <a:rPr lang="en-US" sz="1600" b="1" dirty="0" err="1">
                <a:solidFill>
                  <a:srgbClr val="505050"/>
                </a:solidFill>
                <a:latin typeface="Arial" panose="020B0604020202020204" pitchFamily="34" charset="0"/>
              </a:rPr>
              <a:t>PasS</a:t>
            </a:r>
            <a:r>
              <a:rPr lang="en-US" sz="1600" b="1" dirty="0">
                <a:solidFill>
                  <a:srgbClr val="505050"/>
                </a:solidFill>
                <a:latin typeface="Arial" panose="020B0604020202020204" pitchFamily="34" charset="0"/>
              </a:rPr>
              <a:t> </a:t>
            </a:r>
            <a:r>
              <a:rPr lang="en-US" sz="1600" dirty="0">
                <a:solidFill>
                  <a:srgbClr val="505050"/>
                </a:solidFill>
                <a:latin typeface="Arial" panose="020B0604020202020204" pitchFamily="34" charset="0"/>
              </a:rPr>
              <a:t>for inventory system</a:t>
            </a:r>
          </a:p>
          <a:p>
            <a:pPr marL="285750" indent="-285750" defTabSz="914367">
              <a:lnSpc>
                <a:spcPct val="90000"/>
              </a:lnSpc>
              <a:spcAft>
                <a:spcPts val="600"/>
              </a:spcAft>
              <a:buFont typeface="Arial" panose="020B0604020202020204" pitchFamily="34" charset="0"/>
              <a:buChar char="•"/>
            </a:pPr>
            <a:r>
              <a:rPr lang="en-US" sz="1600" dirty="0">
                <a:solidFill>
                  <a:srgbClr val="505050"/>
                </a:solidFill>
                <a:latin typeface="Arial" panose="020B0604020202020204" pitchFamily="34" charset="0"/>
              </a:rPr>
              <a:t>Chosen to handle high write-ingest for events &amp; low latency guarantees</a:t>
            </a:r>
          </a:p>
          <a:p>
            <a:pPr marL="285750" indent="-285750" defTabSz="914367">
              <a:lnSpc>
                <a:spcPct val="90000"/>
              </a:lnSpc>
              <a:spcAft>
                <a:spcPts val="600"/>
              </a:spcAft>
              <a:buFont typeface="Arial" panose="020B0604020202020204" pitchFamily="34" charset="0"/>
              <a:buChar char="•"/>
            </a:pPr>
            <a:r>
              <a:rPr lang="en-US" sz="1600" dirty="0">
                <a:solidFill>
                  <a:srgbClr val="505050"/>
                </a:solidFill>
                <a:latin typeface="Arial" panose="020B0604020202020204" pitchFamily="34" charset="0"/>
              </a:rPr>
              <a:t>Scaled for </a:t>
            </a:r>
            <a:r>
              <a:rPr lang="en-US" sz="1600" b="1" dirty="0">
                <a:solidFill>
                  <a:srgbClr val="505050"/>
                </a:solidFill>
                <a:latin typeface="Arial" panose="020B0604020202020204" pitchFamily="34" charset="0"/>
              </a:rPr>
              <a:t>Black Friday</a:t>
            </a:r>
            <a:r>
              <a:rPr lang="en-US" sz="1600" dirty="0">
                <a:solidFill>
                  <a:srgbClr val="505050"/>
                </a:solidFill>
                <a:latin typeface="Arial" panose="020B0604020202020204" pitchFamily="34" charset="0"/>
              </a:rPr>
              <a:t>: 1 trillion RU’s over 24 hours</a:t>
            </a:r>
          </a:p>
        </p:txBody>
      </p:sp>
      <p:pic>
        <p:nvPicPr>
          <p:cNvPr id="66" name="Picture 2" descr="Image result for jet logo">
            <a:extLst>
              <a:ext uri="{FF2B5EF4-FFF2-40B4-BE49-F238E27FC236}">
                <a16:creationId xmlns:a16="http://schemas.microsoft.com/office/drawing/2014/main" id="{B7860B33-AAB1-4906-A8FD-7A21D4E88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538" y="1700097"/>
            <a:ext cx="3071199" cy="125447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6">
            <a:extLst>
              <a:ext uri="{FF2B5EF4-FFF2-40B4-BE49-F238E27FC236}">
                <a16:creationId xmlns:a16="http://schemas.microsoft.com/office/drawing/2014/main" id="{8729527B-18E1-4858-9DAB-BC7C2D208E2D}"/>
              </a:ext>
            </a:extLst>
          </p:cNvPr>
          <p:cNvPicPr>
            <a:picLocks noChangeAspect="1"/>
          </p:cNvPicPr>
          <p:nvPr/>
        </p:nvPicPr>
        <p:blipFill>
          <a:blip r:embed="rId6"/>
          <a:stretch>
            <a:fillRect/>
          </a:stretch>
        </p:blipFill>
        <p:spPr>
          <a:xfrm>
            <a:off x="5089063" y="2914328"/>
            <a:ext cx="6709858" cy="1245291"/>
          </a:xfrm>
          <a:prstGeom prst="rect">
            <a:avLst/>
          </a:prstGeom>
        </p:spPr>
      </p:pic>
    </p:spTree>
    <p:extLst>
      <p:ext uri="{BB962C8B-B14F-4D97-AF65-F5344CB8AC3E}">
        <p14:creationId xmlns:p14="http://schemas.microsoft.com/office/powerpoint/2010/main" val="225613382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9390"/>
            <a:ext cx="7070578" cy="1518517"/>
          </a:xfrm>
        </p:spPr>
        <p:txBody>
          <a:bodyPr>
            <a:noAutofit/>
          </a:bodyPr>
          <a:lstStyle/>
          <a:p>
            <a:pPr algn="ctr"/>
            <a:r>
              <a:rPr lang="en-US" sz="3200" spc="500" dirty="0">
                <a:ln w="3175">
                  <a:noFill/>
                </a:ln>
                <a:latin typeface="Arial" panose="020B0604020202020204" pitchFamily="34" charset="0"/>
                <a:cs typeface="Arial" panose="020B0604020202020204" pitchFamily="34" charset="0"/>
              </a:rPr>
              <a:t>Deliver Relevant Real-time Recommendation Systems</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type="body" sz="quarter" idx="11"/>
          </p:nvPr>
        </p:nvSpPr>
        <p:spPr>
          <a:xfrm>
            <a:off x="158639" y="2084905"/>
            <a:ext cx="5606043" cy="2990562"/>
          </a:xfrm>
        </p:spPr>
        <p:txBody>
          <a:bodyPr>
            <a:normAutofit/>
          </a:bodyPr>
          <a:lstStyle/>
          <a:p>
            <a:pPr lvl="0"/>
            <a:r>
              <a:rPr lang="en-US">
                <a:solidFill>
                  <a:schemeClr val="tx1"/>
                </a:solidFill>
              </a:rPr>
              <a:t>Help customers discover items they’ll love with real-time personalization and product recommendations.</a:t>
            </a:r>
          </a:p>
          <a:p>
            <a:pPr marL="285750" lvl="1" indent="-285750">
              <a:spcBef>
                <a:spcPts val="1600"/>
              </a:spcBef>
              <a:spcAft>
                <a:spcPts val="0"/>
              </a:spcAft>
              <a:buFont typeface="Arial" charset="0"/>
              <a:buChar char="•"/>
            </a:pPr>
            <a:r>
              <a:rPr lang="en-US" sz="1600">
                <a:solidFill>
                  <a:schemeClr val="tx1"/>
                </a:solidFill>
              </a:rPr>
              <a:t>Machine learning models generate real-time recommendations across product catalogues</a:t>
            </a:r>
          </a:p>
          <a:p>
            <a:pPr marL="285750" lvl="1" indent="-285750">
              <a:spcBef>
                <a:spcPts val="1000"/>
              </a:spcBef>
              <a:spcAft>
                <a:spcPts val="0"/>
              </a:spcAft>
              <a:buFont typeface="Arial" charset="0"/>
              <a:buChar char="•"/>
            </a:pPr>
            <a:r>
              <a:rPr lang="en-US" sz="1600">
                <a:solidFill>
                  <a:schemeClr val="tx1"/>
                </a:solidFill>
              </a:rPr>
              <a:t>High volumes of product data can be analyzed in milliseconds</a:t>
            </a:r>
          </a:p>
          <a:p>
            <a:pPr marL="285750" lvl="1" indent="-285750">
              <a:spcBef>
                <a:spcPts val="1000"/>
              </a:spcBef>
              <a:spcAft>
                <a:spcPts val="0"/>
              </a:spcAft>
              <a:buFont typeface="Arial" charset="0"/>
              <a:buChar char="•"/>
            </a:pPr>
            <a:r>
              <a:rPr lang="en-US" sz="1600">
                <a:solidFill>
                  <a:schemeClr val="tx1"/>
                </a:solidFill>
              </a:rPr>
              <a:t>Low-latency ensures high app performance worldwide</a:t>
            </a:r>
          </a:p>
          <a:p>
            <a:pPr marL="285750" lvl="1" indent="-285750">
              <a:spcBef>
                <a:spcPts val="1000"/>
              </a:spcBef>
              <a:spcAft>
                <a:spcPts val="0"/>
              </a:spcAft>
              <a:buFont typeface="Arial" charset="0"/>
              <a:buChar char="•"/>
            </a:pPr>
            <a:r>
              <a:rPr lang="en-US" sz="1600">
                <a:solidFill>
                  <a:schemeClr val="tx1"/>
                </a:solidFill>
              </a:rPr>
              <a:t>Tunable data consistency models for rapid insight</a:t>
            </a:r>
          </a:p>
        </p:txBody>
      </p:sp>
      <p:pic>
        <p:nvPicPr>
          <p:cNvPr id="14" name="Picture 13">
            <a:extLst>
              <a:ext uri="{FF2B5EF4-FFF2-40B4-BE49-F238E27FC236}">
                <a16:creationId xmlns:a16="http://schemas.microsoft.com/office/drawing/2014/main" id="{8C5D63A2-7AD7-4529-ADE0-910DE6F1C24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279426" y="5997865"/>
            <a:ext cx="1310464" cy="42888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A3777E1-0452-4889-9093-432098573143}"/>
              </a:ext>
            </a:extLst>
          </p:cNvPr>
          <p:cNvSpPr/>
          <p:nvPr/>
        </p:nvSpPr>
        <p:spPr>
          <a:xfrm>
            <a:off x="7753057" y="2779694"/>
            <a:ext cx="3144420" cy="1705656"/>
          </a:xfrm>
          <a:prstGeom prst="rect">
            <a:avLst/>
          </a:prstGeom>
          <a:solidFill>
            <a:srgbClr val="F3F3F3"/>
          </a:solidFill>
          <a:ln>
            <a:noFill/>
            <a:prstDash val="sysDot"/>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12" name="Rectangle 11">
            <a:extLst>
              <a:ext uri="{FF2B5EF4-FFF2-40B4-BE49-F238E27FC236}">
                <a16:creationId xmlns:a16="http://schemas.microsoft.com/office/drawing/2014/main" id="{72D1AEC0-D7C7-4696-A8F5-43A308AD36D6}"/>
              </a:ext>
            </a:extLst>
          </p:cNvPr>
          <p:cNvSpPr/>
          <p:nvPr/>
        </p:nvSpPr>
        <p:spPr>
          <a:xfrm>
            <a:off x="7753057" y="603003"/>
            <a:ext cx="3144420" cy="1637687"/>
          </a:xfrm>
          <a:prstGeom prst="rect">
            <a:avLst/>
          </a:prstGeom>
          <a:solidFill>
            <a:srgbClr val="F3F3F3"/>
          </a:solidFill>
          <a:ln>
            <a:noFill/>
            <a:prstDash val="sysDot"/>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cxnSp>
        <p:nvCxnSpPr>
          <p:cNvPr id="13" name="Straight Arrow Connector 12"/>
          <p:cNvCxnSpPr>
            <a:cxnSpLocks/>
          </p:cNvCxnSpPr>
          <p:nvPr/>
        </p:nvCxnSpPr>
        <p:spPr>
          <a:xfrm>
            <a:off x="6227247" y="2269389"/>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6" name="TextBox 15"/>
          <p:cNvSpPr txBox="1"/>
          <p:nvPr/>
        </p:nvSpPr>
        <p:spPr>
          <a:xfrm>
            <a:off x="9471708" y="1678914"/>
            <a:ext cx="1168200" cy="677108"/>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Cosmos DB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(distributed model store)</a:t>
            </a:r>
          </a:p>
        </p:txBody>
      </p:sp>
      <p:sp>
        <p:nvSpPr>
          <p:cNvPr id="17" name="TextBox 16"/>
          <p:cNvSpPr txBox="1"/>
          <p:nvPr/>
        </p:nvSpPr>
        <p:spPr>
          <a:xfrm>
            <a:off x="6401217" y="2474065"/>
            <a:ext cx="1368002" cy="530915"/>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.com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(Product Details Page)</a:t>
            </a:r>
          </a:p>
        </p:txBody>
      </p:sp>
      <p:sp>
        <p:nvSpPr>
          <p:cNvPr id="20" name="TextBox 19"/>
          <p:cNvSpPr txBox="1"/>
          <p:nvPr/>
        </p:nvSpPr>
        <p:spPr>
          <a:xfrm>
            <a:off x="7824700" y="3354416"/>
            <a:ext cx="1263944"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Event Hub</a:t>
            </a:r>
          </a:p>
        </p:txBody>
      </p:sp>
      <p:sp>
        <p:nvSpPr>
          <p:cNvPr id="21" name="TextBox 20"/>
          <p:cNvSpPr txBox="1"/>
          <p:nvPr/>
        </p:nvSpPr>
        <p:spPr>
          <a:xfrm>
            <a:off x="9284309" y="3354416"/>
            <a:ext cx="1542998"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Data Lake Storage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(offline raw data)</a:t>
            </a:r>
          </a:p>
        </p:txBody>
      </p:sp>
      <p:cxnSp>
        <p:nvCxnSpPr>
          <p:cNvPr id="23" name="Straight Arrow Connector 41"/>
          <p:cNvCxnSpPr>
            <a:cxnSpLocks/>
            <a:stCxn id="17" idx="2"/>
          </p:cNvCxnSpPr>
          <p:nvPr/>
        </p:nvCxnSpPr>
        <p:spPr>
          <a:xfrm rot="16200000" flipH="1">
            <a:off x="7506658" y="2583540"/>
            <a:ext cx="144776" cy="987656"/>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id="{9C1B3F7D-B30B-4F47-9C8E-E1CC6809D4C9}"/>
              </a:ext>
            </a:extLst>
          </p:cNvPr>
          <p:cNvSpPr txBox="1"/>
          <p:nvPr/>
        </p:nvSpPr>
        <p:spPr>
          <a:xfrm>
            <a:off x="10430077" y="3460923"/>
            <a:ext cx="2088818"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Apache Spark</a:t>
            </a:r>
          </a:p>
        </p:txBody>
      </p:sp>
      <p:pic>
        <p:nvPicPr>
          <p:cNvPr id="28" name="Picture 2">
            <a:extLst>
              <a:ext uri="{FF2B5EF4-FFF2-40B4-BE49-F238E27FC236}">
                <a16:creationId xmlns:a16="http://schemas.microsoft.com/office/drawing/2014/main" id="{B7F6519C-2086-4F3E-A3EE-7195D4AC6149}"/>
              </a:ext>
            </a:extLst>
          </p:cNvPr>
          <p:cNvPicPr>
            <a:picLocks noChangeAspect="1" noChangeArrowheads="1"/>
          </p:cNvPicPr>
          <p:nvPr/>
        </p:nvPicPr>
        <p:blipFill>
          <a:blip r:embed="rId4"/>
          <a:stretch>
            <a:fillRect/>
          </a:stretch>
        </p:blipFill>
        <p:spPr bwMode="auto">
          <a:xfrm>
            <a:off x="11265312" y="3142327"/>
            <a:ext cx="535872" cy="28028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9CD829A-7CF2-4DE4-AF34-CFE136686BA3}"/>
              </a:ext>
            </a:extLst>
          </p:cNvPr>
          <p:cNvSpPr txBox="1"/>
          <p:nvPr/>
        </p:nvSpPr>
        <p:spPr>
          <a:xfrm>
            <a:off x="10909072" y="2230582"/>
            <a:ext cx="1268805" cy="677108"/>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Data Factory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(scheduled job to refresh persisted models)</a:t>
            </a:r>
          </a:p>
        </p:txBody>
      </p:sp>
      <p:cxnSp>
        <p:nvCxnSpPr>
          <p:cNvPr id="34" name="Straight Arrow Connector 41">
            <a:extLst>
              <a:ext uri="{FF2B5EF4-FFF2-40B4-BE49-F238E27FC236}">
                <a16:creationId xmlns:a16="http://schemas.microsoft.com/office/drawing/2014/main" id="{31B900EF-DD0B-4013-9C25-7FF7FEAEF621}"/>
              </a:ext>
            </a:extLst>
          </p:cNvPr>
          <p:cNvCxnSpPr>
            <a:cxnSpLocks/>
          </p:cNvCxnSpPr>
          <p:nvPr/>
        </p:nvCxnSpPr>
        <p:spPr>
          <a:xfrm flipV="1">
            <a:off x="7103942" y="1489293"/>
            <a:ext cx="833949" cy="379947"/>
          </a:xfrm>
          <a:prstGeom prst="bentConnector3">
            <a:avLst>
              <a:gd name="adj1" fmla="val 398"/>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7" name="TextBox 36">
            <a:extLst>
              <a:ext uri="{FF2B5EF4-FFF2-40B4-BE49-F238E27FC236}">
                <a16:creationId xmlns:a16="http://schemas.microsoft.com/office/drawing/2014/main" id="{B353F165-77DB-4164-BA81-EA5AEC0FBD10}"/>
              </a:ext>
            </a:extLst>
          </p:cNvPr>
          <p:cNvSpPr txBox="1"/>
          <p:nvPr/>
        </p:nvSpPr>
        <p:spPr>
          <a:xfrm>
            <a:off x="7706713" y="1675099"/>
            <a:ext cx="1499918" cy="530915"/>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Service Fabric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(Personalization Decision Engine)</a:t>
            </a:r>
          </a:p>
        </p:txBody>
      </p:sp>
      <p:cxnSp>
        <p:nvCxnSpPr>
          <p:cNvPr id="19" name="Straight Arrow Connector 18"/>
          <p:cNvCxnSpPr>
            <a:cxnSpLocks/>
          </p:cNvCxnSpPr>
          <p:nvPr/>
        </p:nvCxnSpPr>
        <p:spPr>
          <a:xfrm>
            <a:off x="8953251" y="3191375"/>
            <a:ext cx="65843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a:extLst>
              <a:ext uri="{FF2B5EF4-FFF2-40B4-BE49-F238E27FC236}">
                <a16:creationId xmlns:a16="http://schemas.microsoft.com/office/drawing/2014/main" id="{CF5BFEE9-EFE4-4392-8A59-CA0D37AECE24}"/>
              </a:ext>
            </a:extLst>
          </p:cNvPr>
          <p:cNvCxnSpPr>
            <a:cxnSpLocks/>
          </p:cNvCxnSpPr>
          <p:nvPr/>
        </p:nvCxnSpPr>
        <p:spPr>
          <a:xfrm>
            <a:off x="8953250" y="1397314"/>
            <a:ext cx="483602" cy="0"/>
          </a:xfrm>
          <a:prstGeom prst="straightConnector1">
            <a:avLst/>
          </a:prstGeom>
          <a:noFill/>
          <a:ln w="19050" cap="sq">
            <a:solidFill>
              <a:schemeClr val="bg1">
                <a:lumMod val="50000"/>
              </a:schemeClr>
            </a:solidFill>
            <a:prstDash val="solid"/>
            <a:round/>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4DF7BCE1-1DF4-457B-A3FC-43AD70D230C5}"/>
              </a:ext>
            </a:extLst>
          </p:cNvPr>
          <p:cNvSpPr txBox="1"/>
          <p:nvPr/>
        </p:nvSpPr>
        <p:spPr>
          <a:xfrm>
            <a:off x="8070657" y="639754"/>
            <a:ext cx="2502608"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Online Recommendations 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HOT</a:t>
            </a:r>
            <a:r>
              <a:rPr kumimoji="0" lang="en-US" sz="12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path</a:t>
            </a: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40" name="TextBox 39">
            <a:extLst>
              <a:ext uri="{FF2B5EF4-FFF2-40B4-BE49-F238E27FC236}">
                <a16:creationId xmlns:a16="http://schemas.microsoft.com/office/drawing/2014/main" id="{20A303A2-175C-47CD-9A15-3E1A6DAB0066}"/>
              </a:ext>
            </a:extLst>
          </p:cNvPr>
          <p:cNvSpPr txBox="1"/>
          <p:nvPr/>
        </p:nvSpPr>
        <p:spPr>
          <a:xfrm>
            <a:off x="8088867" y="3873271"/>
            <a:ext cx="246618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t>Offline Recommendations Engine</a:t>
            </a:r>
            <a:br>
              <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rPr>
            </a:br>
            <a:r>
              <a:rPr kumimoji="0" lang="en-US" sz="1200" b="0" i="0" u="none" strike="noStrike" kern="1200" cap="none" spc="0" normalizeH="0" baseline="0" noProof="0" dirty="0">
                <a:ln>
                  <a:noFill/>
                </a:ln>
                <a:solidFill>
                  <a:srgbClr val="00BCF2"/>
                </a:solidFill>
                <a:effectLst/>
                <a:uLnTx/>
                <a:uFillTx/>
                <a:latin typeface="Arial" panose="020B0604020202020204" pitchFamily="34" charset="0"/>
                <a:ea typeface="+mn-ea"/>
                <a:cs typeface="Arial" panose="020B0604020202020204" pitchFamily="34" charset="0"/>
              </a:rPr>
              <a:t>COLD</a:t>
            </a:r>
            <a:r>
              <a:rPr kumimoji="0" lang="en-US" sz="1200" b="0" i="0" u="none" strike="noStrike" kern="1200" cap="none" spc="0" normalizeH="0" baseline="0" noProof="0" dirty="0">
                <a:ln>
                  <a:noFill/>
                </a:ln>
                <a:solidFill>
                  <a:srgbClr val="00BCF2"/>
                </a:solidFill>
                <a:effectLst/>
                <a:uLnTx/>
                <a:uFillTx/>
                <a:latin typeface="Arial" panose="020B0604020202020204" pitchFamily="34" charset="0"/>
                <a:ea typeface="+mn-ea"/>
                <a:cs typeface="+mn-cs"/>
              </a:rPr>
              <a:t> path</a:t>
            </a:r>
            <a:endParaRPr kumimoji="0" lang="en-US" sz="12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41" name="people_7" title="Icon of two people">
            <a:extLst>
              <a:ext uri="{FF2B5EF4-FFF2-40B4-BE49-F238E27FC236}">
                <a16:creationId xmlns:a16="http://schemas.microsoft.com/office/drawing/2014/main" id="{FC048550-8957-44D0-8A7F-264B136CFFCB}"/>
              </a:ext>
            </a:extLst>
          </p:cNvPr>
          <p:cNvSpPr>
            <a:spLocks noChangeAspect="1" noEditPoints="1"/>
          </p:cNvSpPr>
          <p:nvPr/>
        </p:nvSpPr>
        <p:spPr bwMode="auto">
          <a:xfrm>
            <a:off x="5691753" y="2062582"/>
            <a:ext cx="378871" cy="413614"/>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270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42" name="TextBox 41">
            <a:extLst>
              <a:ext uri="{FF2B5EF4-FFF2-40B4-BE49-F238E27FC236}">
                <a16:creationId xmlns:a16="http://schemas.microsoft.com/office/drawing/2014/main" id="{3383B5DD-68DB-46AC-9E8B-6E20E7637283}"/>
              </a:ext>
            </a:extLst>
          </p:cNvPr>
          <p:cNvSpPr txBox="1"/>
          <p:nvPr/>
        </p:nvSpPr>
        <p:spPr>
          <a:xfrm>
            <a:off x="5502524" y="2493243"/>
            <a:ext cx="762150"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Shoppers</a:t>
            </a:r>
          </a:p>
        </p:txBody>
      </p:sp>
      <p:cxnSp>
        <p:nvCxnSpPr>
          <p:cNvPr id="44" name="Straight Arrow Connector 41">
            <a:extLst>
              <a:ext uri="{FF2B5EF4-FFF2-40B4-BE49-F238E27FC236}">
                <a16:creationId xmlns:a16="http://schemas.microsoft.com/office/drawing/2014/main" id="{39177085-A1D0-4FF5-A74B-1A8A83BF3071}"/>
              </a:ext>
            </a:extLst>
          </p:cNvPr>
          <p:cNvCxnSpPr>
            <a:cxnSpLocks/>
            <a:stCxn id="31" idx="2"/>
          </p:cNvCxnSpPr>
          <p:nvPr/>
        </p:nvCxnSpPr>
        <p:spPr>
          <a:xfrm rot="5400000">
            <a:off x="10947337" y="2585540"/>
            <a:ext cx="273989" cy="918289"/>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Arrow Connector 41">
            <a:extLst>
              <a:ext uri="{FF2B5EF4-FFF2-40B4-BE49-F238E27FC236}">
                <a16:creationId xmlns:a16="http://schemas.microsoft.com/office/drawing/2014/main" id="{4D44A62F-0BC0-4363-8021-D0AD606E3999}"/>
              </a:ext>
            </a:extLst>
          </p:cNvPr>
          <p:cNvCxnSpPr>
            <a:cxnSpLocks/>
          </p:cNvCxnSpPr>
          <p:nvPr/>
        </p:nvCxnSpPr>
        <p:spPr>
          <a:xfrm rot="10800000">
            <a:off x="10594009" y="1489293"/>
            <a:ext cx="939603" cy="86587"/>
          </a:xfrm>
          <a:prstGeom prst="bentConnector3">
            <a:avLst>
              <a:gd name="adj1" fmla="val -51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47" name="Group 46">
            <a:extLst>
              <a:ext uri="{FF2B5EF4-FFF2-40B4-BE49-F238E27FC236}">
                <a16:creationId xmlns:a16="http://schemas.microsoft.com/office/drawing/2014/main" id="{9BF6D57B-AD6A-40FF-8CAD-1EE7B87BF48D}"/>
              </a:ext>
            </a:extLst>
          </p:cNvPr>
          <p:cNvGrpSpPr/>
          <p:nvPr/>
        </p:nvGrpSpPr>
        <p:grpSpPr>
          <a:xfrm>
            <a:off x="6842529" y="2013012"/>
            <a:ext cx="485379" cy="412901"/>
            <a:chOff x="5872464" y="2045113"/>
            <a:chExt cx="485379" cy="412901"/>
          </a:xfrm>
        </p:grpSpPr>
        <p:grpSp>
          <p:nvGrpSpPr>
            <p:cNvPr id="48" name="Group 47">
              <a:extLst>
                <a:ext uri="{FF2B5EF4-FFF2-40B4-BE49-F238E27FC236}">
                  <a16:creationId xmlns:a16="http://schemas.microsoft.com/office/drawing/2014/main" id="{923E86AB-2533-4ADC-BCAD-0D0516C1E820}"/>
                </a:ext>
              </a:extLst>
            </p:cNvPr>
            <p:cNvGrpSpPr/>
            <p:nvPr/>
          </p:nvGrpSpPr>
          <p:grpSpPr>
            <a:xfrm>
              <a:off x="5872464" y="2045113"/>
              <a:ext cx="485379" cy="412901"/>
              <a:chOff x="2107244" y="1575258"/>
              <a:chExt cx="310993" cy="264555"/>
            </a:xfrm>
          </p:grpSpPr>
          <p:sp>
            <p:nvSpPr>
              <p:cNvPr id="53" name="Rectangle 9">
                <a:extLst>
                  <a:ext uri="{FF2B5EF4-FFF2-40B4-BE49-F238E27FC236}">
                    <a16:creationId xmlns:a16="http://schemas.microsoft.com/office/drawing/2014/main" id="{9BB61043-636E-45BC-B360-D4EF52EF03DD}"/>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4" name="Line 10">
                <a:extLst>
                  <a:ext uri="{FF2B5EF4-FFF2-40B4-BE49-F238E27FC236}">
                    <a16:creationId xmlns:a16="http://schemas.microsoft.com/office/drawing/2014/main" id="{EF668CE7-77F2-46AE-A01A-AB639D52608D}"/>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nvGrpSpPr>
            <p:cNvPr id="49" name="Group 48">
              <a:extLst>
                <a:ext uri="{FF2B5EF4-FFF2-40B4-BE49-F238E27FC236}">
                  <a16:creationId xmlns:a16="http://schemas.microsoft.com/office/drawing/2014/main" id="{1A974EE8-A9DC-4A66-B79B-100457A16674}"/>
                </a:ext>
              </a:extLst>
            </p:cNvPr>
            <p:cNvGrpSpPr/>
            <p:nvPr/>
          </p:nvGrpSpPr>
          <p:grpSpPr>
            <a:xfrm>
              <a:off x="6153589" y="2082451"/>
              <a:ext cx="149347" cy="37338"/>
              <a:chOff x="2287367" y="1599181"/>
              <a:chExt cx="95690" cy="23923"/>
            </a:xfrm>
            <a:solidFill>
              <a:schemeClr val="tx2"/>
            </a:solidFill>
          </p:grpSpPr>
          <p:sp>
            <p:nvSpPr>
              <p:cNvPr id="50" name="Oval 11">
                <a:extLst>
                  <a:ext uri="{FF2B5EF4-FFF2-40B4-BE49-F238E27FC236}">
                    <a16:creationId xmlns:a16="http://schemas.microsoft.com/office/drawing/2014/main" id="{0B6C23DD-C26C-4A12-A7BB-6B0DF3D7F312}"/>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1" name="Oval 12">
                <a:extLst>
                  <a:ext uri="{FF2B5EF4-FFF2-40B4-BE49-F238E27FC236}">
                    <a16:creationId xmlns:a16="http://schemas.microsoft.com/office/drawing/2014/main" id="{114CBFAE-5071-4DD3-8196-64125BE59FA2}"/>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sp>
            <p:nvSpPr>
              <p:cNvPr id="52" name="Oval 13">
                <a:extLst>
                  <a:ext uri="{FF2B5EF4-FFF2-40B4-BE49-F238E27FC236}">
                    <a16:creationId xmlns:a16="http://schemas.microsoft.com/office/drawing/2014/main" id="{A12B77BF-A40B-4C56-A967-E1D27618EF60}"/>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Arial" panose="020B0604020202020204" pitchFamily="34" charset="0"/>
                  <a:ea typeface="+mn-ea"/>
                  <a:cs typeface="+mn-cs"/>
                </a:endParaRPr>
              </a:p>
            </p:txBody>
          </p:sp>
        </p:grpSp>
      </p:grpSp>
      <p:grpSp>
        <p:nvGrpSpPr>
          <p:cNvPr id="55" name="Group 54">
            <a:extLst>
              <a:ext uri="{FF2B5EF4-FFF2-40B4-BE49-F238E27FC236}">
                <a16:creationId xmlns:a16="http://schemas.microsoft.com/office/drawing/2014/main" id="{BC282EAA-BB12-48C7-8104-0E5537A85B5B}"/>
              </a:ext>
            </a:extLst>
          </p:cNvPr>
          <p:cNvGrpSpPr/>
          <p:nvPr/>
        </p:nvGrpSpPr>
        <p:grpSpPr>
          <a:xfrm>
            <a:off x="8256296" y="2920776"/>
            <a:ext cx="380836" cy="393642"/>
            <a:chOff x="6175919" y="4051028"/>
            <a:chExt cx="248788" cy="257154"/>
          </a:xfrm>
        </p:grpSpPr>
        <p:sp>
          <p:nvSpPr>
            <p:cNvPr id="56" name="Freeform: Shape 526">
              <a:extLst>
                <a:ext uri="{FF2B5EF4-FFF2-40B4-BE49-F238E27FC236}">
                  <a16:creationId xmlns:a16="http://schemas.microsoft.com/office/drawing/2014/main" id="{A385CCA8-CC54-4A57-B609-959889995403}"/>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7" name="Freeform: Shape 527">
              <a:extLst>
                <a:ext uri="{FF2B5EF4-FFF2-40B4-BE49-F238E27FC236}">
                  <a16:creationId xmlns:a16="http://schemas.microsoft.com/office/drawing/2014/main" id="{799722D8-262F-40DF-82E5-7B718FD3E88D}"/>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8" name="Freeform: Shape 529">
              <a:extLst>
                <a:ext uri="{FF2B5EF4-FFF2-40B4-BE49-F238E27FC236}">
                  <a16:creationId xmlns:a16="http://schemas.microsoft.com/office/drawing/2014/main" id="{0FD1AA87-3596-4E45-AA71-24D9527C72C0}"/>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9" name="Freeform: Shape 530">
              <a:extLst>
                <a:ext uri="{FF2B5EF4-FFF2-40B4-BE49-F238E27FC236}">
                  <a16:creationId xmlns:a16="http://schemas.microsoft.com/office/drawing/2014/main" id="{10FB45BF-D783-47F0-9A37-6371B390C3BD}"/>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 name="Freeform: Shape 531">
              <a:extLst>
                <a:ext uri="{FF2B5EF4-FFF2-40B4-BE49-F238E27FC236}">
                  <a16:creationId xmlns:a16="http://schemas.microsoft.com/office/drawing/2014/main" id="{9F3744A6-38A6-4D19-928F-47D0FE51721D}"/>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1" name="Freeform: Shape 532">
              <a:extLst>
                <a:ext uri="{FF2B5EF4-FFF2-40B4-BE49-F238E27FC236}">
                  <a16:creationId xmlns:a16="http://schemas.microsoft.com/office/drawing/2014/main" id="{4A0D1DC4-0254-4EFA-ABC3-DDC12E491DC8}"/>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2" name="Freeform: Shape 524">
              <a:extLst>
                <a:ext uri="{FF2B5EF4-FFF2-40B4-BE49-F238E27FC236}">
                  <a16:creationId xmlns:a16="http://schemas.microsoft.com/office/drawing/2014/main" id="{B515FACC-220B-4763-9602-2CE99BFFEF7D}"/>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3" name="Freeform: Shape 533">
              <a:extLst>
                <a:ext uri="{FF2B5EF4-FFF2-40B4-BE49-F238E27FC236}">
                  <a16:creationId xmlns:a16="http://schemas.microsoft.com/office/drawing/2014/main" id="{0208A469-EB04-4B6F-B7A2-86BD5F268AA3}"/>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64" name="Group 63">
            <a:extLst>
              <a:ext uri="{FF2B5EF4-FFF2-40B4-BE49-F238E27FC236}">
                <a16:creationId xmlns:a16="http://schemas.microsoft.com/office/drawing/2014/main" id="{761B6408-934E-4046-BA80-A720F996AAE9}"/>
              </a:ext>
            </a:extLst>
          </p:cNvPr>
          <p:cNvGrpSpPr/>
          <p:nvPr/>
        </p:nvGrpSpPr>
        <p:grpSpPr>
          <a:xfrm>
            <a:off x="9910201" y="2924622"/>
            <a:ext cx="291216" cy="382586"/>
            <a:chOff x="2494421" y="4564004"/>
            <a:chExt cx="338257" cy="444388"/>
          </a:xfrm>
          <a:noFill/>
        </p:grpSpPr>
        <p:sp>
          <p:nvSpPr>
            <p:cNvPr id="65" name="Cylinder 513">
              <a:extLst>
                <a:ext uri="{FF2B5EF4-FFF2-40B4-BE49-F238E27FC236}">
                  <a16:creationId xmlns:a16="http://schemas.microsoft.com/office/drawing/2014/main" id="{6E1E00C8-1CAD-4C85-BF41-255E7F84B840}"/>
                </a:ext>
              </a:extLst>
            </p:cNvPr>
            <p:cNvSpPr/>
            <p:nvPr/>
          </p:nvSpPr>
          <p:spPr bwMode="auto">
            <a:xfrm>
              <a:off x="2494421" y="4564004"/>
              <a:ext cx="338257" cy="444388"/>
            </a:xfrm>
            <a:prstGeom prst="can">
              <a:avLst>
                <a:gd name="adj" fmla="val 39530"/>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Segoe UI" pitchFamily="34" charset="0"/>
                <a:cs typeface="Arial" panose="020B0604020202020204" pitchFamily="34" charset="0"/>
              </a:endParaRPr>
            </a:p>
          </p:txBody>
        </p:sp>
        <p:sp>
          <p:nvSpPr>
            <p:cNvPr id="66" name="Freeform: Shape 65">
              <a:extLst>
                <a:ext uri="{FF2B5EF4-FFF2-40B4-BE49-F238E27FC236}">
                  <a16:creationId xmlns:a16="http://schemas.microsoft.com/office/drawing/2014/main" id="{B9D8D046-595C-428D-9170-54AC8FC7D16B}"/>
                </a:ext>
              </a:extLst>
            </p:cNvPr>
            <p:cNvSpPr/>
            <p:nvPr/>
          </p:nvSpPr>
          <p:spPr>
            <a:xfrm>
              <a:off x="2494421" y="4795838"/>
              <a:ext cx="338257" cy="34350"/>
            </a:xfrm>
            <a:custGeom>
              <a:avLst/>
              <a:gdLst>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476398 w 477631"/>
                <a:gd name="connsiteY10" fmla="*/ 179686 h 267141"/>
                <a:gd name="connsiteX11" fmla="*/ 238816 w 477631"/>
                <a:gd name="connsiteY11" fmla="*/ 267141 h 267141"/>
                <a:gd name="connsiteX12" fmla="*/ 1233 w 477631"/>
                <a:gd name="connsiteY12" fmla="*/ 179686 h 267141"/>
                <a:gd name="connsiteX13" fmla="*/ 365 w 477631"/>
                <a:gd name="connsiteY13" fmla="*/ 172672 h 267141"/>
                <a:gd name="connsiteX14" fmla="*/ 0 w 477631"/>
                <a:gd name="connsiteY14" fmla="*/ 172672 h 267141"/>
                <a:gd name="connsiteX15" fmla="*/ 0 w 477631"/>
                <a:gd name="connsiteY15" fmla="*/ 169725 h 267141"/>
                <a:gd name="connsiteX16" fmla="*/ 0 w 477631"/>
                <a:gd name="connsiteY16" fmla="*/ 24653 h 267141"/>
                <a:gd name="connsiteX17" fmla="*/ 5131 w 477631"/>
                <a:gd name="connsiteY17" fmla="*/ 28952 h 267141"/>
                <a:gd name="connsiteX18" fmla="*/ 68189 w 477631"/>
                <a:gd name="connsiteY18" fmla="*/ 47015 h 267141"/>
                <a:gd name="connsiteX19" fmla="*/ 150359 w 477631"/>
                <a:gd name="connsiteY19" fmla="*/ 9350 h 267141"/>
                <a:gd name="connsiteX20" fmla="*/ 152449 w 477631"/>
                <a:gd name="connsiteY20" fmla="*/ 4694 h 267141"/>
                <a:gd name="connsiteX21" fmla="*/ 154539 w 477631"/>
                <a:gd name="connsiteY21" fmla="*/ 9350 h 267141"/>
                <a:gd name="connsiteX22" fmla="*/ 236708 w 477631"/>
                <a:gd name="connsiteY22" fmla="*/ 47015 h 267141"/>
                <a:gd name="connsiteX23" fmla="*/ 318878 w 477631"/>
                <a:gd name="connsiteY23" fmla="*/ 9350 h 267141"/>
                <a:gd name="connsiteX24" fmla="*/ 323075 w 477631"/>
                <a:gd name="connsiteY24" fmla="*/ 0 h 267141"/>
                <a:gd name="connsiteX0" fmla="*/ 323075 w 477631"/>
                <a:gd name="connsiteY0" fmla="*/ 0 h 267141"/>
                <a:gd name="connsiteX1" fmla="*/ 327273 w 477631"/>
                <a:gd name="connsiteY1" fmla="*/ 9350 h 267141"/>
                <a:gd name="connsiteX2" fmla="*/ 409442 w 477631"/>
                <a:gd name="connsiteY2" fmla="*/ 47015 h 267141"/>
                <a:gd name="connsiteX3" fmla="*/ 472501 w 477631"/>
                <a:gd name="connsiteY3" fmla="*/ 28952 h 267141"/>
                <a:gd name="connsiteX4" fmla="*/ 477631 w 477631"/>
                <a:gd name="connsiteY4" fmla="*/ 24652 h 267141"/>
                <a:gd name="connsiteX5" fmla="*/ 477631 w 477631"/>
                <a:gd name="connsiteY5" fmla="*/ 169724 h 267141"/>
                <a:gd name="connsiteX6" fmla="*/ 477631 w 477631"/>
                <a:gd name="connsiteY6" fmla="*/ 169725 h 267141"/>
                <a:gd name="connsiteX7" fmla="*/ 477631 w 477631"/>
                <a:gd name="connsiteY7" fmla="*/ 169727 h 267141"/>
                <a:gd name="connsiteX8" fmla="*/ 477631 w 477631"/>
                <a:gd name="connsiteY8" fmla="*/ 172672 h 267141"/>
                <a:gd name="connsiteX9" fmla="*/ 477266 w 477631"/>
                <a:gd name="connsiteY9" fmla="*/ 172672 h 267141"/>
                <a:gd name="connsiteX10" fmla="*/ 238816 w 477631"/>
                <a:gd name="connsiteY10" fmla="*/ 267141 h 267141"/>
                <a:gd name="connsiteX11" fmla="*/ 1233 w 477631"/>
                <a:gd name="connsiteY11" fmla="*/ 179686 h 267141"/>
                <a:gd name="connsiteX12" fmla="*/ 365 w 477631"/>
                <a:gd name="connsiteY12" fmla="*/ 172672 h 267141"/>
                <a:gd name="connsiteX13" fmla="*/ 0 w 477631"/>
                <a:gd name="connsiteY13" fmla="*/ 172672 h 267141"/>
                <a:gd name="connsiteX14" fmla="*/ 0 w 477631"/>
                <a:gd name="connsiteY14" fmla="*/ 169725 h 267141"/>
                <a:gd name="connsiteX15" fmla="*/ 0 w 477631"/>
                <a:gd name="connsiteY15" fmla="*/ 24653 h 267141"/>
                <a:gd name="connsiteX16" fmla="*/ 5131 w 477631"/>
                <a:gd name="connsiteY16" fmla="*/ 28952 h 267141"/>
                <a:gd name="connsiteX17" fmla="*/ 68189 w 477631"/>
                <a:gd name="connsiteY17" fmla="*/ 47015 h 267141"/>
                <a:gd name="connsiteX18" fmla="*/ 150359 w 477631"/>
                <a:gd name="connsiteY18" fmla="*/ 9350 h 267141"/>
                <a:gd name="connsiteX19" fmla="*/ 152449 w 477631"/>
                <a:gd name="connsiteY19" fmla="*/ 4694 h 267141"/>
                <a:gd name="connsiteX20" fmla="*/ 154539 w 477631"/>
                <a:gd name="connsiteY20" fmla="*/ 9350 h 267141"/>
                <a:gd name="connsiteX21" fmla="*/ 236708 w 477631"/>
                <a:gd name="connsiteY21" fmla="*/ 47015 h 267141"/>
                <a:gd name="connsiteX22" fmla="*/ 318878 w 477631"/>
                <a:gd name="connsiteY22" fmla="*/ 9350 h 267141"/>
                <a:gd name="connsiteX23" fmla="*/ 323075 w 477631"/>
                <a:gd name="connsiteY23" fmla="*/ 0 h 267141"/>
                <a:gd name="connsiteX0" fmla="*/ 238816 w 477631"/>
                <a:gd name="connsiteY0" fmla="*/ 267141 h 358581"/>
                <a:gd name="connsiteX1" fmla="*/ 1233 w 477631"/>
                <a:gd name="connsiteY1" fmla="*/ 179686 h 358581"/>
                <a:gd name="connsiteX2" fmla="*/ 365 w 477631"/>
                <a:gd name="connsiteY2" fmla="*/ 172672 h 358581"/>
                <a:gd name="connsiteX3" fmla="*/ 0 w 477631"/>
                <a:gd name="connsiteY3" fmla="*/ 172672 h 358581"/>
                <a:gd name="connsiteX4" fmla="*/ 0 w 477631"/>
                <a:gd name="connsiteY4" fmla="*/ 169725 h 358581"/>
                <a:gd name="connsiteX5" fmla="*/ 0 w 477631"/>
                <a:gd name="connsiteY5" fmla="*/ 24653 h 358581"/>
                <a:gd name="connsiteX6" fmla="*/ 5131 w 477631"/>
                <a:gd name="connsiteY6" fmla="*/ 28952 h 358581"/>
                <a:gd name="connsiteX7" fmla="*/ 68189 w 477631"/>
                <a:gd name="connsiteY7" fmla="*/ 47015 h 358581"/>
                <a:gd name="connsiteX8" fmla="*/ 150359 w 477631"/>
                <a:gd name="connsiteY8" fmla="*/ 9350 h 358581"/>
                <a:gd name="connsiteX9" fmla="*/ 152449 w 477631"/>
                <a:gd name="connsiteY9" fmla="*/ 4694 h 358581"/>
                <a:gd name="connsiteX10" fmla="*/ 154539 w 477631"/>
                <a:gd name="connsiteY10" fmla="*/ 9350 h 358581"/>
                <a:gd name="connsiteX11" fmla="*/ 236708 w 477631"/>
                <a:gd name="connsiteY11" fmla="*/ 47015 h 358581"/>
                <a:gd name="connsiteX12" fmla="*/ 318878 w 477631"/>
                <a:gd name="connsiteY12" fmla="*/ 9350 h 358581"/>
                <a:gd name="connsiteX13" fmla="*/ 323075 w 477631"/>
                <a:gd name="connsiteY13" fmla="*/ 0 h 358581"/>
                <a:gd name="connsiteX14" fmla="*/ 327273 w 477631"/>
                <a:gd name="connsiteY14" fmla="*/ 9350 h 358581"/>
                <a:gd name="connsiteX15" fmla="*/ 409442 w 477631"/>
                <a:gd name="connsiteY15" fmla="*/ 47015 h 358581"/>
                <a:gd name="connsiteX16" fmla="*/ 472501 w 477631"/>
                <a:gd name="connsiteY16" fmla="*/ 28952 h 358581"/>
                <a:gd name="connsiteX17" fmla="*/ 477631 w 477631"/>
                <a:gd name="connsiteY17" fmla="*/ 24652 h 358581"/>
                <a:gd name="connsiteX18" fmla="*/ 477631 w 477631"/>
                <a:gd name="connsiteY18" fmla="*/ 169724 h 358581"/>
                <a:gd name="connsiteX19" fmla="*/ 477631 w 477631"/>
                <a:gd name="connsiteY19" fmla="*/ 169725 h 358581"/>
                <a:gd name="connsiteX20" fmla="*/ 477631 w 477631"/>
                <a:gd name="connsiteY20" fmla="*/ 169727 h 358581"/>
                <a:gd name="connsiteX21" fmla="*/ 477631 w 477631"/>
                <a:gd name="connsiteY21" fmla="*/ 172672 h 358581"/>
                <a:gd name="connsiteX22" fmla="*/ 477266 w 477631"/>
                <a:gd name="connsiteY22" fmla="*/ 172672 h 358581"/>
                <a:gd name="connsiteX23" fmla="*/ 330256 w 477631"/>
                <a:gd name="connsiteY23" fmla="*/ 358581 h 358581"/>
                <a:gd name="connsiteX0" fmla="*/ 1233 w 477631"/>
                <a:gd name="connsiteY0" fmla="*/ 179686 h 358581"/>
                <a:gd name="connsiteX1" fmla="*/ 365 w 477631"/>
                <a:gd name="connsiteY1" fmla="*/ 172672 h 358581"/>
                <a:gd name="connsiteX2" fmla="*/ 0 w 477631"/>
                <a:gd name="connsiteY2" fmla="*/ 172672 h 358581"/>
                <a:gd name="connsiteX3" fmla="*/ 0 w 477631"/>
                <a:gd name="connsiteY3" fmla="*/ 169725 h 358581"/>
                <a:gd name="connsiteX4" fmla="*/ 0 w 477631"/>
                <a:gd name="connsiteY4" fmla="*/ 24653 h 358581"/>
                <a:gd name="connsiteX5" fmla="*/ 5131 w 477631"/>
                <a:gd name="connsiteY5" fmla="*/ 28952 h 358581"/>
                <a:gd name="connsiteX6" fmla="*/ 68189 w 477631"/>
                <a:gd name="connsiteY6" fmla="*/ 47015 h 358581"/>
                <a:gd name="connsiteX7" fmla="*/ 150359 w 477631"/>
                <a:gd name="connsiteY7" fmla="*/ 9350 h 358581"/>
                <a:gd name="connsiteX8" fmla="*/ 152449 w 477631"/>
                <a:gd name="connsiteY8" fmla="*/ 4694 h 358581"/>
                <a:gd name="connsiteX9" fmla="*/ 154539 w 477631"/>
                <a:gd name="connsiteY9" fmla="*/ 9350 h 358581"/>
                <a:gd name="connsiteX10" fmla="*/ 236708 w 477631"/>
                <a:gd name="connsiteY10" fmla="*/ 47015 h 358581"/>
                <a:gd name="connsiteX11" fmla="*/ 318878 w 477631"/>
                <a:gd name="connsiteY11" fmla="*/ 9350 h 358581"/>
                <a:gd name="connsiteX12" fmla="*/ 323075 w 477631"/>
                <a:gd name="connsiteY12" fmla="*/ 0 h 358581"/>
                <a:gd name="connsiteX13" fmla="*/ 327273 w 477631"/>
                <a:gd name="connsiteY13" fmla="*/ 9350 h 358581"/>
                <a:gd name="connsiteX14" fmla="*/ 409442 w 477631"/>
                <a:gd name="connsiteY14" fmla="*/ 47015 h 358581"/>
                <a:gd name="connsiteX15" fmla="*/ 472501 w 477631"/>
                <a:gd name="connsiteY15" fmla="*/ 28952 h 358581"/>
                <a:gd name="connsiteX16" fmla="*/ 477631 w 477631"/>
                <a:gd name="connsiteY16" fmla="*/ 24652 h 358581"/>
                <a:gd name="connsiteX17" fmla="*/ 477631 w 477631"/>
                <a:gd name="connsiteY17" fmla="*/ 169724 h 358581"/>
                <a:gd name="connsiteX18" fmla="*/ 477631 w 477631"/>
                <a:gd name="connsiteY18" fmla="*/ 169725 h 358581"/>
                <a:gd name="connsiteX19" fmla="*/ 477631 w 477631"/>
                <a:gd name="connsiteY19" fmla="*/ 169727 h 358581"/>
                <a:gd name="connsiteX20" fmla="*/ 477631 w 477631"/>
                <a:gd name="connsiteY20" fmla="*/ 172672 h 358581"/>
                <a:gd name="connsiteX21" fmla="*/ 477266 w 477631"/>
                <a:gd name="connsiteY21" fmla="*/ 172672 h 358581"/>
                <a:gd name="connsiteX22" fmla="*/ 330256 w 477631"/>
                <a:gd name="connsiteY22" fmla="*/ 358581 h 358581"/>
                <a:gd name="connsiteX0" fmla="*/ 365 w 477631"/>
                <a:gd name="connsiteY0" fmla="*/ 172672 h 358581"/>
                <a:gd name="connsiteX1" fmla="*/ 0 w 477631"/>
                <a:gd name="connsiteY1" fmla="*/ 172672 h 358581"/>
                <a:gd name="connsiteX2" fmla="*/ 0 w 477631"/>
                <a:gd name="connsiteY2" fmla="*/ 169725 h 358581"/>
                <a:gd name="connsiteX3" fmla="*/ 0 w 477631"/>
                <a:gd name="connsiteY3" fmla="*/ 24653 h 358581"/>
                <a:gd name="connsiteX4" fmla="*/ 5131 w 477631"/>
                <a:gd name="connsiteY4" fmla="*/ 28952 h 358581"/>
                <a:gd name="connsiteX5" fmla="*/ 68189 w 477631"/>
                <a:gd name="connsiteY5" fmla="*/ 47015 h 358581"/>
                <a:gd name="connsiteX6" fmla="*/ 150359 w 477631"/>
                <a:gd name="connsiteY6" fmla="*/ 9350 h 358581"/>
                <a:gd name="connsiteX7" fmla="*/ 152449 w 477631"/>
                <a:gd name="connsiteY7" fmla="*/ 4694 h 358581"/>
                <a:gd name="connsiteX8" fmla="*/ 154539 w 477631"/>
                <a:gd name="connsiteY8" fmla="*/ 9350 h 358581"/>
                <a:gd name="connsiteX9" fmla="*/ 236708 w 477631"/>
                <a:gd name="connsiteY9" fmla="*/ 47015 h 358581"/>
                <a:gd name="connsiteX10" fmla="*/ 318878 w 477631"/>
                <a:gd name="connsiteY10" fmla="*/ 9350 h 358581"/>
                <a:gd name="connsiteX11" fmla="*/ 323075 w 477631"/>
                <a:gd name="connsiteY11" fmla="*/ 0 h 358581"/>
                <a:gd name="connsiteX12" fmla="*/ 327273 w 477631"/>
                <a:gd name="connsiteY12" fmla="*/ 9350 h 358581"/>
                <a:gd name="connsiteX13" fmla="*/ 409442 w 477631"/>
                <a:gd name="connsiteY13" fmla="*/ 47015 h 358581"/>
                <a:gd name="connsiteX14" fmla="*/ 472501 w 477631"/>
                <a:gd name="connsiteY14" fmla="*/ 28952 h 358581"/>
                <a:gd name="connsiteX15" fmla="*/ 477631 w 477631"/>
                <a:gd name="connsiteY15" fmla="*/ 24652 h 358581"/>
                <a:gd name="connsiteX16" fmla="*/ 477631 w 477631"/>
                <a:gd name="connsiteY16" fmla="*/ 169724 h 358581"/>
                <a:gd name="connsiteX17" fmla="*/ 477631 w 477631"/>
                <a:gd name="connsiteY17" fmla="*/ 169725 h 358581"/>
                <a:gd name="connsiteX18" fmla="*/ 477631 w 477631"/>
                <a:gd name="connsiteY18" fmla="*/ 169727 h 358581"/>
                <a:gd name="connsiteX19" fmla="*/ 477631 w 477631"/>
                <a:gd name="connsiteY19" fmla="*/ 172672 h 358581"/>
                <a:gd name="connsiteX20" fmla="*/ 477266 w 477631"/>
                <a:gd name="connsiteY20" fmla="*/ 172672 h 358581"/>
                <a:gd name="connsiteX21" fmla="*/ 330256 w 477631"/>
                <a:gd name="connsiteY21" fmla="*/ 358581 h 358581"/>
                <a:gd name="connsiteX0" fmla="*/ 365 w 477631"/>
                <a:gd name="connsiteY0" fmla="*/ 172672 h 358581"/>
                <a:gd name="connsiteX1" fmla="*/ 0 w 477631"/>
                <a:gd name="connsiteY1" fmla="*/ 172672 h 358581"/>
                <a:gd name="connsiteX2" fmla="*/ 0 w 477631"/>
                <a:gd name="connsiteY2" fmla="*/ 24653 h 358581"/>
                <a:gd name="connsiteX3" fmla="*/ 5131 w 477631"/>
                <a:gd name="connsiteY3" fmla="*/ 28952 h 358581"/>
                <a:gd name="connsiteX4" fmla="*/ 68189 w 477631"/>
                <a:gd name="connsiteY4" fmla="*/ 47015 h 358581"/>
                <a:gd name="connsiteX5" fmla="*/ 150359 w 477631"/>
                <a:gd name="connsiteY5" fmla="*/ 9350 h 358581"/>
                <a:gd name="connsiteX6" fmla="*/ 152449 w 477631"/>
                <a:gd name="connsiteY6" fmla="*/ 4694 h 358581"/>
                <a:gd name="connsiteX7" fmla="*/ 154539 w 477631"/>
                <a:gd name="connsiteY7" fmla="*/ 9350 h 358581"/>
                <a:gd name="connsiteX8" fmla="*/ 236708 w 477631"/>
                <a:gd name="connsiteY8" fmla="*/ 47015 h 358581"/>
                <a:gd name="connsiteX9" fmla="*/ 318878 w 477631"/>
                <a:gd name="connsiteY9" fmla="*/ 9350 h 358581"/>
                <a:gd name="connsiteX10" fmla="*/ 323075 w 477631"/>
                <a:gd name="connsiteY10" fmla="*/ 0 h 358581"/>
                <a:gd name="connsiteX11" fmla="*/ 327273 w 477631"/>
                <a:gd name="connsiteY11" fmla="*/ 9350 h 358581"/>
                <a:gd name="connsiteX12" fmla="*/ 409442 w 477631"/>
                <a:gd name="connsiteY12" fmla="*/ 47015 h 358581"/>
                <a:gd name="connsiteX13" fmla="*/ 472501 w 477631"/>
                <a:gd name="connsiteY13" fmla="*/ 28952 h 358581"/>
                <a:gd name="connsiteX14" fmla="*/ 477631 w 477631"/>
                <a:gd name="connsiteY14" fmla="*/ 24652 h 358581"/>
                <a:gd name="connsiteX15" fmla="*/ 477631 w 477631"/>
                <a:gd name="connsiteY15" fmla="*/ 169724 h 358581"/>
                <a:gd name="connsiteX16" fmla="*/ 477631 w 477631"/>
                <a:gd name="connsiteY16" fmla="*/ 169725 h 358581"/>
                <a:gd name="connsiteX17" fmla="*/ 477631 w 477631"/>
                <a:gd name="connsiteY17" fmla="*/ 169727 h 358581"/>
                <a:gd name="connsiteX18" fmla="*/ 477631 w 477631"/>
                <a:gd name="connsiteY18" fmla="*/ 172672 h 358581"/>
                <a:gd name="connsiteX19" fmla="*/ 477266 w 477631"/>
                <a:gd name="connsiteY19" fmla="*/ 172672 h 358581"/>
                <a:gd name="connsiteX20" fmla="*/ 330256 w 477631"/>
                <a:gd name="connsiteY20" fmla="*/ 358581 h 358581"/>
                <a:gd name="connsiteX0" fmla="*/ 365 w 477631"/>
                <a:gd name="connsiteY0" fmla="*/ 172672 h 358581"/>
                <a:gd name="connsiteX1" fmla="*/ 0 w 477631"/>
                <a:gd name="connsiteY1" fmla="*/ 24653 h 358581"/>
                <a:gd name="connsiteX2" fmla="*/ 5131 w 477631"/>
                <a:gd name="connsiteY2" fmla="*/ 28952 h 358581"/>
                <a:gd name="connsiteX3" fmla="*/ 68189 w 477631"/>
                <a:gd name="connsiteY3" fmla="*/ 47015 h 358581"/>
                <a:gd name="connsiteX4" fmla="*/ 150359 w 477631"/>
                <a:gd name="connsiteY4" fmla="*/ 9350 h 358581"/>
                <a:gd name="connsiteX5" fmla="*/ 152449 w 477631"/>
                <a:gd name="connsiteY5" fmla="*/ 4694 h 358581"/>
                <a:gd name="connsiteX6" fmla="*/ 154539 w 477631"/>
                <a:gd name="connsiteY6" fmla="*/ 9350 h 358581"/>
                <a:gd name="connsiteX7" fmla="*/ 236708 w 477631"/>
                <a:gd name="connsiteY7" fmla="*/ 47015 h 358581"/>
                <a:gd name="connsiteX8" fmla="*/ 318878 w 477631"/>
                <a:gd name="connsiteY8" fmla="*/ 9350 h 358581"/>
                <a:gd name="connsiteX9" fmla="*/ 323075 w 477631"/>
                <a:gd name="connsiteY9" fmla="*/ 0 h 358581"/>
                <a:gd name="connsiteX10" fmla="*/ 327273 w 477631"/>
                <a:gd name="connsiteY10" fmla="*/ 9350 h 358581"/>
                <a:gd name="connsiteX11" fmla="*/ 409442 w 477631"/>
                <a:gd name="connsiteY11" fmla="*/ 47015 h 358581"/>
                <a:gd name="connsiteX12" fmla="*/ 472501 w 477631"/>
                <a:gd name="connsiteY12" fmla="*/ 28952 h 358581"/>
                <a:gd name="connsiteX13" fmla="*/ 477631 w 477631"/>
                <a:gd name="connsiteY13" fmla="*/ 24652 h 358581"/>
                <a:gd name="connsiteX14" fmla="*/ 477631 w 477631"/>
                <a:gd name="connsiteY14" fmla="*/ 169724 h 358581"/>
                <a:gd name="connsiteX15" fmla="*/ 477631 w 477631"/>
                <a:gd name="connsiteY15" fmla="*/ 169725 h 358581"/>
                <a:gd name="connsiteX16" fmla="*/ 477631 w 477631"/>
                <a:gd name="connsiteY16" fmla="*/ 169727 h 358581"/>
                <a:gd name="connsiteX17" fmla="*/ 477631 w 477631"/>
                <a:gd name="connsiteY17" fmla="*/ 172672 h 358581"/>
                <a:gd name="connsiteX18" fmla="*/ 477266 w 477631"/>
                <a:gd name="connsiteY18" fmla="*/ 172672 h 358581"/>
                <a:gd name="connsiteX19" fmla="*/ 330256 w 477631"/>
                <a:gd name="connsiteY19" fmla="*/ 358581 h 358581"/>
                <a:gd name="connsiteX0" fmla="*/ 0 w 477631"/>
                <a:gd name="connsiteY0" fmla="*/ 24653 h 358581"/>
                <a:gd name="connsiteX1" fmla="*/ 5131 w 477631"/>
                <a:gd name="connsiteY1" fmla="*/ 28952 h 358581"/>
                <a:gd name="connsiteX2" fmla="*/ 68189 w 477631"/>
                <a:gd name="connsiteY2" fmla="*/ 47015 h 358581"/>
                <a:gd name="connsiteX3" fmla="*/ 150359 w 477631"/>
                <a:gd name="connsiteY3" fmla="*/ 9350 h 358581"/>
                <a:gd name="connsiteX4" fmla="*/ 152449 w 477631"/>
                <a:gd name="connsiteY4" fmla="*/ 4694 h 358581"/>
                <a:gd name="connsiteX5" fmla="*/ 154539 w 477631"/>
                <a:gd name="connsiteY5" fmla="*/ 9350 h 358581"/>
                <a:gd name="connsiteX6" fmla="*/ 236708 w 477631"/>
                <a:gd name="connsiteY6" fmla="*/ 47015 h 358581"/>
                <a:gd name="connsiteX7" fmla="*/ 318878 w 477631"/>
                <a:gd name="connsiteY7" fmla="*/ 9350 h 358581"/>
                <a:gd name="connsiteX8" fmla="*/ 323075 w 477631"/>
                <a:gd name="connsiteY8" fmla="*/ 0 h 358581"/>
                <a:gd name="connsiteX9" fmla="*/ 327273 w 477631"/>
                <a:gd name="connsiteY9" fmla="*/ 9350 h 358581"/>
                <a:gd name="connsiteX10" fmla="*/ 409442 w 477631"/>
                <a:gd name="connsiteY10" fmla="*/ 47015 h 358581"/>
                <a:gd name="connsiteX11" fmla="*/ 472501 w 477631"/>
                <a:gd name="connsiteY11" fmla="*/ 28952 h 358581"/>
                <a:gd name="connsiteX12" fmla="*/ 477631 w 477631"/>
                <a:gd name="connsiteY12" fmla="*/ 24652 h 358581"/>
                <a:gd name="connsiteX13" fmla="*/ 477631 w 477631"/>
                <a:gd name="connsiteY13" fmla="*/ 169724 h 358581"/>
                <a:gd name="connsiteX14" fmla="*/ 477631 w 477631"/>
                <a:gd name="connsiteY14" fmla="*/ 169725 h 358581"/>
                <a:gd name="connsiteX15" fmla="*/ 477631 w 477631"/>
                <a:gd name="connsiteY15" fmla="*/ 169727 h 358581"/>
                <a:gd name="connsiteX16" fmla="*/ 477631 w 477631"/>
                <a:gd name="connsiteY16" fmla="*/ 172672 h 358581"/>
                <a:gd name="connsiteX17" fmla="*/ 477266 w 477631"/>
                <a:gd name="connsiteY17" fmla="*/ 172672 h 358581"/>
                <a:gd name="connsiteX18" fmla="*/ 330256 w 477631"/>
                <a:gd name="connsiteY18" fmla="*/ 358581 h 358581"/>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17" fmla="*/ 477266 w 477631"/>
                <a:gd name="connsiteY17" fmla="*/ 172672 h 172672"/>
                <a:gd name="connsiteX0" fmla="*/ 0 w 477631"/>
                <a:gd name="connsiteY0" fmla="*/ 24653 h 172672"/>
                <a:gd name="connsiteX1" fmla="*/ 5131 w 477631"/>
                <a:gd name="connsiteY1" fmla="*/ 28952 h 172672"/>
                <a:gd name="connsiteX2" fmla="*/ 68189 w 477631"/>
                <a:gd name="connsiteY2" fmla="*/ 47015 h 172672"/>
                <a:gd name="connsiteX3" fmla="*/ 150359 w 477631"/>
                <a:gd name="connsiteY3" fmla="*/ 9350 h 172672"/>
                <a:gd name="connsiteX4" fmla="*/ 152449 w 477631"/>
                <a:gd name="connsiteY4" fmla="*/ 4694 h 172672"/>
                <a:gd name="connsiteX5" fmla="*/ 154539 w 477631"/>
                <a:gd name="connsiteY5" fmla="*/ 9350 h 172672"/>
                <a:gd name="connsiteX6" fmla="*/ 236708 w 477631"/>
                <a:gd name="connsiteY6" fmla="*/ 47015 h 172672"/>
                <a:gd name="connsiteX7" fmla="*/ 318878 w 477631"/>
                <a:gd name="connsiteY7" fmla="*/ 9350 h 172672"/>
                <a:gd name="connsiteX8" fmla="*/ 323075 w 477631"/>
                <a:gd name="connsiteY8" fmla="*/ 0 h 172672"/>
                <a:gd name="connsiteX9" fmla="*/ 327273 w 477631"/>
                <a:gd name="connsiteY9" fmla="*/ 9350 h 172672"/>
                <a:gd name="connsiteX10" fmla="*/ 409442 w 477631"/>
                <a:gd name="connsiteY10" fmla="*/ 47015 h 172672"/>
                <a:gd name="connsiteX11" fmla="*/ 472501 w 477631"/>
                <a:gd name="connsiteY11" fmla="*/ 28952 h 172672"/>
                <a:gd name="connsiteX12" fmla="*/ 477631 w 477631"/>
                <a:gd name="connsiteY12" fmla="*/ 24652 h 172672"/>
                <a:gd name="connsiteX13" fmla="*/ 477631 w 477631"/>
                <a:gd name="connsiteY13" fmla="*/ 169724 h 172672"/>
                <a:gd name="connsiteX14" fmla="*/ 477631 w 477631"/>
                <a:gd name="connsiteY14" fmla="*/ 169725 h 172672"/>
                <a:gd name="connsiteX15" fmla="*/ 477631 w 477631"/>
                <a:gd name="connsiteY15" fmla="*/ 169727 h 172672"/>
                <a:gd name="connsiteX16" fmla="*/ 477631 w 477631"/>
                <a:gd name="connsiteY16" fmla="*/ 172672 h 172672"/>
                <a:gd name="connsiteX0" fmla="*/ 0 w 477631"/>
                <a:gd name="connsiteY0" fmla="*/ 24653 h 169727"/>
                <a:gd name="connsiteX1" fmla="*/ 5131 w 477631"/>
                <a:gd name="connsiteY1" fmla="*/ 28952 h 169727"/>
                <a:gd name="connsiteX2" fmla="*/ 68189 w 477631"/>
                <a:gd name="connsiteY2" fmla="*/ 47015 h 169727"/>
                <a:gd name="connsiteX3" fmla="*/ 150359 w 477631"/>
                <a:gd name="connsiteY3" fmla="*/ 9350 h 169727"/>
                <a:gd name="connsiteX4" fmla="*/ 152449 w 477631"/>
                <a:gd name="connsiteY4" fmla="*/ 4694 h 169727"/>
                <a:gd name="connsiteX5" fmla="*/ 154539 w 477631"/>
                <a:gd name="connsiteY5" fmla="*/ 9350 h 169727"/>
                <a:gd name="connsiteX6" fmla="*/ 236708 w 477631"/>
                <a:gd name="connsiteY6" fmla="*/ 47015 h 169727"/>
                <a:gd name="connsiteX7" fmla="*/ 318878 w 477631"/>
                <a:gd name="connsiteY7" fmla="*/ 9350 h 169727"/>
                <a:gd name="connsiteX8" fmla="*/ 323075 w 477631"/>
                <a:gd name="connsiteY8" fmla="*/ 0 h 169727"/>
                <a:gd name="connsiteX9" fmla="*/ 327273 w 477631"/>
                <a:gd name="connsiteY9" fmla="*/ 9350 h 169727"/>
                <a:gd name="connsiteX10" fmla="*/ 409442 w 477631"/>
                <a:gd name="connsiteY10" fmla="*/ 47015 h 169727"/>
                <a:gd name="connsiteX11" fmla="*/ 472501 w 477631"/>
                <a:gd name="connsiteY11" fmla="*/ 28952 h 169727"/>
                <a:gd name="connsiteX12" fmla="*/ 477631 w 477631"/>
                <a:gd name="connsiteY12" fmla="*/ 24652 h 169727"/>
                <a:gd name="connsiteX13" fmla="*/ 477631 w 477631"/>
                <a:gd name="connsiteY13" fmla="*/ 169724 h 169727"/>
                <a:gd name="connsiteX14" fmla="*/ 477631 w 477631"/>
                <a:gd name="connsiteY14" fmla="*/ 169725 h 169727"/>
                <a:gd name="connsiteX15" fmla="*/ 477631 w 477631"/>
                <a:gd name="connsiteY15" fmla="*/ 169727 h 169727"/>
                <a:gd name="connsiteX0" fmla="*/ 0 w 477631"/>
                <a:gd name="connsiteY0" fmla="*/ 24653 h 169725"/>
                <a:gd name="connsiteX1" fmla="*/ 5131 w 477631"/>
                <a:gd name="connsiteY1" fmla="*/ 28952 h 169725"/>
                <a:gd name="connsiteX2" fmla="*/ 68189 w 477631"/>
                <a:gd name="connsiteY2" fmla="*/ 47015 h 169725"/>
                <a:gd name="connsiteX3" fmla="*/ 150359 w 477631"/>
                <a:gd name="connsiteY3" fmla="*/ 9350 h 169725"/>
                <a:gd name="connsiteX4" fmla="*/ 152449 w 477631"/>
                <a:gd name="connsiteY4" fmla="*/ 4694 h 169725"/>
                <a:gd name="connsiteX5" fmla="*/ 154539 w 477631"/>
                <a:gd name="connsiteY5" fmla="*/ 9350 h 169725"/>
                <a:gd name="connsiteX6" fmla="*/ 236708 w 477631"/>
                <a:gd name="connsiteY6" fmla="*/ 47015 h 169725"/>
                <a:gd name="connsiteX7" fmla="*/ 318878 w 477631"/>
                <a:gd name="connsiteY7" fmla="*/ 9350 h 169725"/>
                <a:gd name="connsiteX8" fmla="*/ 323075 w 477631"/>
                <a:gd name="connsiteY8" fmla="*/ 0 h 169725"/>
                <a:gd name="connsiteX9" fmla="*/ 327273 w 477631"/>
                <a:gd name="connsiteY9" fmla="*/ 9350 h 169725"/>
                <a:gd name="connsiteX10" fmla="*/ 409442 w 477631"/>
                <a:gd name="connsiteY10" fmla="*/ 47015 h 169725"/>
                <a:gd name="connsiteX11" fmla="*/ 472501 w 477631"/>
                <a:gd name="connsiteY11" fmla="*/ 28952 h 169725"/>
                <a:gd name="connsiteX12" fmla="*/ 477631 w 477631"/>
                <a:gd name="connsiteY12" fmla="*/ 24652 h 169725"/>
                <a:gd name="connsiteX13" fmla="*/ 477631 w 477631"/>
                <a:gd name="connsiteY13" fmla="*/ 169724 h 169725"/>
                <a:gd name="connsiteX14" fmla="*/ 477631 w 477631"/>
                <a:gd name="connsiteY14" fmla="*/ 169725 h 169725"/>
                <a:gd name="connsiteX0" fmla="*/ 0 w 477631"/>
                <a:gd name="connsiteY0" fmla="*/ 24653 h 169724"/>
                <a:gd name="connsiteX1" fmla="*/ 5131 w 477631"/>
                <a:gd name="connsiteY1" fmla="*/ 28952 h 169724"/>
                <a:gd name="connsiteX2" fmla="*/ 68189 w 477631"/>
                <a:gd name="connsiteY2" fmla="*/ 47015 h 169724"/>
                <a:gd name="connsiteX3" fmla="*/ 150359 w 477631"/>
                <a:gd name="connsiteY3" fmla="*/ 9350 h 169724"/>
                <a:gd name="connsiteX4" fmla="*/ 152449 w 477631"/>
                <a:gd name="connsiteY4" fmla="*/ 4694 h 169724"/>
                <a:gd name="connsiteX5" fmla="*/ 154539 w 477631"/>
                <a:gd name="connsiteY5" fmla="*/ 9350 h 169724"/>
                <a:gd name="connsiteX6" fmla="*/ 236708 w 477631"/>
                <a:gd name="connsiteY6" fmla="*/ 47015 h 169724"/>
                <a:gd name="connsiteX7" fmla="*/ 318878 w 477631"/>
                <a:gd name="connsiteY7" fmla="*/ 9350 h 169724"/>
                <a:gd name="connsiteX8" fmla="*/ 323075 w 477631"/>
                <a:gd name="connsiteY8" fmla="*/ 0 h 169724"/>
                <a:gd name="connsiteX9" fmla="*/ 327273 w 477631"/>
                <a:gd name="connsiteY9" fmla="*/ 9350 h 169724"/>
                <a:gd name="connsiteX10" fmla="*/ 409442 w 477631"/>
                <a:gd name="connsiteY10" fmla="*/ 47015 h 169724"/>
                <a:gd name="connsiteX11" fmla="*/ 472501 w 477631"/>
                <a:gd name="connsiteY11" fmla="*/ 28952 h 169724"/>
                <a:gd name="connsiteX12" fmla="*/ 477631 w 477631"/>
                <a:gd name="connsiteY12" fmla="*/ 24652 h 169724"/>
                <a:gd name="connsiteX13" fmla="*/ 477631 w 477631"/>
                <a:gd name="connsiteY13" fmla="*/ 169724 h 169724"/>
                <a:gd name="connsiteX0" fmla="*/ 0 w 477631"/>
                <a:gd name="connsiteY0" fmla="*/ 24653 h 47015"/>
                <a:gd name="connsiteX1" fmla="*/ 5131 w 477631"/>
                <a:gd name="connsiteY1" fmla="*/ 28952 h 47015"/>
                <a:gd name="connsiteX2" fmla="*/ 68189 w 477631"/>
                <a:gd name="connsiteY2" fmla="*/ 47015 h 47015"/>
                <a:gd name="connsiteX3" fmla="*/ 150359 w 477631"/>
                <a:gd name="connsiteY3" fmla="*/ 9350 h 47015"/>
                <a:gd name="connsiteX4" fmla="*/ 152449 w 477631"/>
                <a:gd name="connsiteY4" fmla="*/ 4694 h 47015"/>
                <a:gd name="connsiteX5" fmla="*/ 154539 w 477631"/>
                <a:gd name="connsiteY5" fmla="*/ 9350 h 47015"/>
                <a:gd name="connsiteX6" fmla="*/ 236708 w 477631"/>
                <a:gd name="connsiteY6" fmla="*/ 47015 h 47015"/>
                <a:gd name="connsiteX7" fmla="*/ 318878 w 477631"/>
                <a:gd name="connsiteY7" fmla="*/ 9350 h 47015"/>
                <a:gd name="connsiteX8" fmla="*/ 323075 w 477631"/>
                <a:gd name="connsiteY8" fmla="*/ 0 h 47015"/>
                <a:gd name="connsiteX9" fmla="*/ 327273 w 477631"/>
                <a:gd name="connsiteY9" fmla="*/ 9350 h 47015"/>
                <a:gd name="connsiteX10" fmla="*/ 409442 w 477631"/>
                <a:gd name="connsiteY10" fmla="*/ 47015 h 47015"/>
                <a:gd name="connsiteX11" fmla="*/ 472501 w 477631"/>
                <a:gd name="connsiteY11" fmla="*/ 28952 h 47015"/>
                <a:gd name="connsiteX12" fmla="*/ 477631 w 477631"/>
                <a:gd name="connsiteY12" fmla="*/ 24652 h 4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7631" h="47015">
                  <a:moveTo>
                    <a:pt x="0" y="24653"/>
                  </a:moveTo>
                  <a:lnTo>
                    <a:pt x="5131" y="28952"/>
                  </a:lnTo>
                  <a:cubicBezTo>
                    <a:pt x="21269" y="40112"/>
                    <a:pt x="43563" y="47015"/>
                    <a:pt x="68189" y="47015"/>
                  </a:cubicBezTo>
                  <a:cubicBezTo>
                    <a:pt x="105127" y="47015"/>
                    <a:pt x="136821" y="31484"/>
                    <a:pt x="150359" y="9350"/>
                  </a:cubicBezTo>
                  <a:lnTo>
                    <a:pt x="152449" y="4694"/>
                  </a:lnTo>
                  <a:lnTo>
                    <a:pt x="154539" y="9350"/>
                  </a:lnTo>
                  <a:cubicBezTo>
                    <a:pt x="168077" y="31484"/>
                    <a:pt x="199770" y="47015"/>
                    <a:pt x="236708" y="47015"/>
                  </a:cubicBezTo>
                  <a:cubicBezTo>
                    <a:pt x="273647" y="47015"/>
                    <a:pt x="305340" y="31484"/>
                    <a:pt x="318878" y="9350"/>
                  </a:cubicBezTo>
                  <a:lnTo>
                    <a:pt x="323075" y="0"/>
                  </a:lnTo>
                  <a:lnTo>
                    <a:pt x="327273" y="9350"/>
                  </a:lnTo>
                  <a:cubicBezTo>
                    <a:pt x="340810" y="31484"/>
                    <a:pt x="372504" y="47015"/>
                    <a:pt x="409442" y="47015"/>
                  </a:cubicBezTo>
                  <a:cubicBezTo>
                    <a:pt x="434068" y="47015"/>
                    <a:pt x="456363" y="40112"/>
                    <a:pt x="472501" y="28952"/>
                  </a:cubicBezTo>
                  <a:lnTo>
                    <a:pt x="477631" y="24652"/>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7"/>
                </a:solidFill>
                <a:effectLst/>
                <a:uLnTx/>
                <a:uFillTx/>
                <a:latin typeface="Arial" panose="020B0604020202020204" pitchFamily="34" charset="0"/>
                <a:ea typeface="+mn-ea"/>
                <a:cs typeface="Arial" panose="020B0604020202020204" pitchFamily="34" charset="0"/>
              </a:endParaRPr>
            </a:p>
          </p:txBody>
        </p:sp>
      </p:grpSp>
      <p:grpSp>
        <p:nvGrpSpPr>
          <p:cNvPr id="67" name="Group 66">
            <a:extLst>
              <a:ext uri="{FF2B5EF4-FFF2-40B4-BE49-F238E27FC236}">
                <a16:creationId xmlns:a16="http://schemas.microsoft.com/office/drawing/2014/main" id="{63F6F856-3DBA-4917-819D-9DAD02A93C63}"/>
              </a:ext>
            </a:extLst>
          </p:cNvPr>
          <p:cNvGrpSpPr/>
          <p:nvPr/>
        </p:nvGrpSpPr>
        <p:grpSpPr>
          <a:xfrm>
            <a:off x="9790234" y="1102179"/>
            <a:ext cx="531148" cy="457810"/>
            <a:chOff x="8376458" y="5925518"/>
            <a:chExt cx="1045926" cy="901512"/>
          </a:xfrm>
        </p:grpSpPr>
        <p:sp>
          <p:nvSpPr>
            <p:cNvPr id="68" name="Star: 4 Points 8">
              <a:extLst>
                <a:ext uri="{FF2B5EF4-FFF2-40B4-BE49-F238E27FC236}">
                  <a16:creationId xmlns:a16="http://schemas.microsoft.com/office/drawing/2014/main" id="{AC7797E5-A9BE-4585-82D7-38DE4B55BD16}"/>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 name="Star: 4 Points 8">
              <a:extLst>
                <a:ext uri="{FF2B5EF4-FFF2-40B4-BE49-F238E27FC236}">
                  <a16:creationId xmlns:a16="http://schemas.microsoft.com/office/drawing/2014/main" id="{9A291E74-10DF-4EDF-A26E-D0D455BD6B31}"/>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 name="Oval 69">
              <a:extLst>
                <a:ext uri="{FF2B5EF4-FFF2-40B4-BE49-F238E27FC236}">
                  <a16:creationId xmlns:a16="http://schemas.microsoft.com/office/drawing/2014/main" id="{2DAE7069-DD1B-4E2D-8E71-D9EAAA79B44A}"/>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1" name="Oval 9">
              <a:extLst>
                <a:ext uri="{FF2B5EF4-FFF2-40B4-BE49-F238E27FC236}">
                  <a16:creationId xmlns:a16="http://schemas.microsoft.com/office/drawing/2014/main" id="{BBFB7ACA-15A0-4050-B237-7DDFD8806E77}"/>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76" name="Group 75">
            <a:extLst>
              <a:ext uri="{FF2B5EF4-FFF2-40B4-BE49-F238E27FC236}">
                <a16:creationId xmlns:a16="http://schemas.microsoft.com/office/drawing/2014/main" id="{541BD43A-DA74-4005-9A97-C3012B2AED39}"/>
              </a:ext>
            </a:extLst>
          </p:cNvPr>
          <p:cNvGrpSpPr/>
          <p:nvPr/>
        </p:nvGrpSpPr>
        <p:grpSpPr>
          <a:xfrm>
            <a:off x="8196694" y="1139747"/>
            <a:ext cx="503002" cy="503824"/>
            <a:chOff x="7984841" y="884576"/>
            <a:chExt cx="607144" cy="608136"/>
          </a:xfrm>
          <a:solidFill>
            <a:srgbClr val="F3F3F3"/>
          </a:solidFill>
        </p:grpSpPr>
        <p:sp>
          <p:nvSpPr>
            <p:cNvPr id="77" name="Pentagon 76">
              <a:extLst>
                <a:ext uri="{FF2B5EF4-FFF2-40B4-BE49-F238E27FC236}">
                  <a16:creationId xmlns:a16="http://schemas.microsoft.com/office/drawing/2014/main" id="{DDD60A3E-A3A6-4D97-B6A0-DB3ED1CF55FA}"/>
                </a:ext>
              </a:extLst>
            </p:cNvPr>
            <p:cNvSpPr/>
            <p:nvPr/>
          </p:nvSpPr>
          <p:spPr bwMode="auto">
            <a:xfrm>
              <a:off x="8032201" y="974255"/>
              <a:ext cx="507642" cy="437611"/>
            </a:xfrm>
            <a:prstGeom prst="pentagon">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8" name="Oval 77">
              <a:extLst>
                <a:ext uri="{FF2B5EF4-FFF2-40B4-BE49-F238E27FC236}">
                  <a16:creationId xmlns:a16="http://schemas.microsoft.com/office/drawing/2014/main" id="{A98BB44F-CE1B-4814-8A9D-23198F2C9325}"/>
                </a:ext>
              </a:extLst>
            </p:cNvPr>
            <p:cNvSpPr/>
            <p:nvPr/>
          </p:nvSpPr>
          <p:spPr bwMode="auto">
            <a:xfrm>
              <a:off x="8197252" y="884576"/>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9" name="Oval 78">
              <a:extLst>
                <a:ext uri="{FF2B5EF4-FFF2-40B4-BE49-F238E27FC236}">
                  <a16:creationId xmlns:a16="http://schemas.microsoft.com/office/drawing/2014/main" id="{303A3190-07D2-46C1-B563-DDF24917B68F}"/>
                </a:ext>
              </a:extLst>
            </p:cNvPr>
            <p:cNvSpPr/>
            <p:nvPr/>
          </p:nvSpPr>
          <p:spPr bwMode="auto">
            <a:xfrm>
              <a:off x="7984841" y="1043891"/>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0" name="Oval 79">
              <a:extLst>
                <a:ext uri="{FF2B5EF4-FFF2-40B4-BE49-F238E27FC236}">
                  <a16:creationId xmlns:a16="http://schemas.microsoft.com/office/drawing/2014/main" id="{C14F74F2-03E0-4245-8271-87D1971D4070}"/>
                </a:ext>
              </a:extLst>
            </p:cNvPr>
            <p:cNvSpPr/>
            <p:nvPr/>
          </p:nvSpPr>
          <p:spPr bwMode="auto">
            <a:xfrm>
              <a:off x="8057090" y="1313354"/>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1" name="Oval 80">
              <a:extLst>
                <a:ext uri="{FF2B5EF4-FFF2-40B4-BE49-F238E27FC236}">
                  <a16:creationId xmlns:a16="http://schemas.microsoft.com/office/drawing/2014/main" id="{2F6E5869-6FB5-47CA-B5B8-0E9CC29D43DD}"/>
                </a:ext>
              </a:extLst>
            </p:cNvPr>
            <p:cNvSpPr/>
            <p:nvPr/>
          </p:nvSpPr>
          <p:spPr bwMode="auto">
            <a:xfrm>
              <a:off x="8342912" y="1313354"/>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82" name="Oval 81">
              <a:extLst>
                <a:ext uri="{FF2B5EF4-FFF2-40B4-BE49-F238E27FC236}">
                  <a16:creationId xmlns:a16="http://schemas.microsoft.com/office/drawing/2014/main" id="{8087A138-B7F6-46E8-8884-59B057DC1813}"/>
                </a:ext>
              </a:extLst>
            </p:cNvPr>
            <p:cNvSpPr/>
            <p:nvPr/>
          </p:nvSpPr>
          <p:spPr bwMode="auto">
            <a:xfrm>
              <a:off x="8412627" y="1043891"/>
              <a:ext cx="179358" cy="179358"/>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83" name="Group 82">
            <a:extLst>
              <a:ext uri="{FF2B5EF4-FFF2-40B4-BE49-F238E27FC236}">
                <a16:creationId xmlns:a16="http://schemas.microsoft.com/office/drawing/2014/main" id="{780EE140-11BD-42C6-B1B8-D52D2AEE3ADB}"/>
              </a:ext>
            </a:extLst>
          </p:cNvPr>
          <p:cNvGrpSpPr/>
          <p:nvPr/>
        </p:nvGrpSpPr>
        <p:grpSpPr>
          <a:xfrm>
            <a:off x="11321942" y="1687719"/>
            <a:ext cx="477594" cy="479676"/>
            <a:chOff x="5279190" y="5401430"/>
            <a:chExt cx="1101836" cy="1106637"/>
          </a:xfrm>
        </p:grpSpPr>
        <p:sp>
          <p:nvSpPr>
            <p:cNvPr id="84" name="Freeform: Shape 815">
              <a:extLst>
                <a:ext uri="{FF2B5EF4-FFF2-40B4-BE49-F238E27FC236}">
                  <a16:creationId xmlns:a16="http://schemas.microsoft.com/office/drawing/2014/main" id="{EE3979D6-4DE2-4203-A83F-7CA8209DD2A5}"/>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sp>
          <p:nvSpPr>
            <p:cNvPr id="85" name="Freeform: Shape 816">
              <a:extLst>
                <a:ext uri="{FF2B5EF4-FFF2-40B4-BE49-F238E27FC236}">
                  <a16:creationId xmlns:a16="http://schemas.microsoft.com/office/drawing/2014/main" id="{C10AF825-E7FB-4863-80E2-31C0CB318A72}"/>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sp>
          <p:nvSpPr>
            <p:cNvPr id="86" name="Freeform: Shape 817">
              <a:extLst>
                <a:ext uri="{FF2B5EF4-FFF2-40B4-BE49-F238E27FC236}">
                  <a16:creationId xmlns:a16="http://schemas.microsoft.com/office/drawing/2014/main" id="{6F0819C3-994D-4AD0-B4BC-6C26C7541EB3}"/>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sp>
          <p:nvSpPr>
            <p:cNvPr id="87" name="Freeform: Shape 818">
              <a:extLst>
                <a:ext uri="{FF2B5EF4-FFF2-40B4-BE49-F238E27FC236}">
                  <a16:creationId xmlns:a16="http://schemas.microsoft.com/office/drawing/2014/main" id="{E11BB33E-DBB0-4812-BCD1-218013BCDFB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sp useBgFill="1">
          <p:nvSpPr>
            <p:cNvPr id="88" name="Freeform: Shape 819">
              <a:extLst>
                <a:ext uri="{FF2B5EF4-FFF2-40B4-BE49-F238E27FC236}">
                  <a16:creationId xmlns:a16="http://schemas.microsoft.com/office/drawing/2014/main" id="{B727EA11-49B6-42BC-B7C6-3B9A7018BD40}"/>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sp>
        <p:nvSpPr>
          <p:cNvPr id="6" name="Rectangle 5">
            <a:extLst>
              <a:ext uri="{FF2B5EF4-FFF2-40B4-BE49-F238E27FC236}">
                <a16:creationId xmlns:a16="http://schemas.microsoft.com/office/drawing/2014/main" id="{9BE9C0AE-17B6-42ED-88D6-6A992CB28D4D}"/>
              </a:ext>
            </a:extLst>
          </p:cNvPr>
          <p:cNvSpPr/>
          <p:nvPr/>
        </p:nvSpPr>
        <p:spPr>
          <a:xfrm>
            <a:off x="1936807" y="5872279"/>
            <a:ext cx="959680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177D7"/>
                </a:solidFill>
                <a:effectLst/>
                <a:uLnTx/>
                <a:uFillTx/>
                <a:latin typeface="Arial" panose="020B0604020202020204" pitchFamily="34" charset="0"/>
                <a:ea typeface="Segoe UI Semilight" charset="0"/>
                <a:cs typeface="Arial" panose="020B0604020202020204" pitchFamily="34" charset="0"/>
              </a:rPr>
              <a:t>ASOS deliver personalized shopping experiences and real-time order updates to 15 Million customers. Helping them grow and win with millennial shoppers. </a:t>
            </a: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3398468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56F272-C8B0-4628-8DC2-AEAC4C5957D5}"/>
              </a:ext>
            </a:extLst>
          </p:cNvPr>
          <p:cNvSpPr>
            <a:spLocks noGrp="1"/>
          </p:cNvSpPr>
          <p:nvPr>
            <p:ph type="title"/>
          </p:nvPr>
        </p:nvSpPr>
        <p:spPr/>
        <p:txBody>
          <a:bodyPr/>
          <a:lstStyle/>
          <a:p>
            <a:r>
              <a:rPr lang="en-US"/>
              <a:t>IoT + Manufacturing</a:t>
            </a:r>
          </a:p>
        </p:txBody>
      </p:sp>
      <p:pic>
        <p:nvPicPr>
          <p:cNvPr id="3" name="Picture 2">
            <a:extLst>
              <a:ext uri="{FF2B5EF4-FFF2-40B4-BE49-F238E27FC236}">
                <a16:creationId xmlns:a16="http://schemas.microsoft.com/office/drawing/2014/main" id="{B8789ED1-CAED-4A3D-B617-459EA183220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Tree>
    <p:extLst>
      <p:ext uri="{BB962C8B-B14F-4D97-AF65-F5344CB8AC3E}">
        <p14:creationId xmlns:p14="http://schemas.microsoft.com/office/powerpoint/2010/main" val="42117750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eeklogo.com/images/T/toyota-logo-3A02221675-seeklogo.com.png">
            <a:extLst>
              <a:ext uri="{FF2B5EF4-FFF2-40B4-BE49-F238E27FC236}">
                <a16:creationId xmlns:a16="http://schemas.microsoft.com/office/drawing/2014/main" id="{599B6AB8-7C1C-4686-AC17-E8BA1E4150B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9297" y="5210020"/>
            <a:ext cx="955257" cy="79286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p:cNvSpPr>
            <a:spLocks noGrp="1"/>
          </p:cNvSpPr>
          <p:nvPr>
            <p:ph type="body" sz="quarter" idx="10"/>
          </p:nvPr>
        </p:nvSpPr>
        <p:spPr>
          <a:xfrm>
            <a:off x="271786" y="2499559"/>
            <a:ext cx="5265119" cy="2261517"/>
          </a:xfrm>
        </p:spPr>
        <p:txBody>
          <a:bodyPr/>
          <a:lstStyle/>
          <a:p>
            <a:pPr>
              <a:spcAft>
                <a:spcPts val="0"/>
              </a:spcAft>
            </a:pPr>
            <a:r>
              <a:rPr lang="en-US" sz="1800" dirty="0">
                <a:latin typeface="Arial" panose="020B0604020202020204" pitchFamily="34" charset="0"/>
                <a:ea typeface="Segoe UI Semilight" charset="0"/>
                <a:cs typeface="Arial" panose="020B0604020202020204" pitchFamily="34" charset="0"/>
              </a:rPr>
              <a:t>Diverse and unpredictable IoT sensor workloads require a responsive data platform</a:t>
            </a:r>
          </a:p>
          <a:p>
            <a:pPr lvl="1">
              <a:spcBef>
                <a:spcPts val="1600"/>
              </a:spcBef>
              <a:spcAft>
                <a:spcPts val="0"/>
              </a:spcAft>
            </a:pPr>
            <a:r>
              <a:rPr lang="en-US" sz="1800" dirty="0">
                <a:latin typeface="Arial" panose="020B0604020202020204" pitchFamily="34" charset="0"/>
                <a:ea typeface="Segoe UI Semilight" charset="0"/>
                <a:cs typeface="Arial" panose="020B0604020202020204" pitchFamily="34" charset="0"/>
              </a:rPr>
              <a:t>Real-time vehicle diagnostics</a:t>
            </a:r>
          </a:p>
          <a:p>
            <a:pPr lvl="1">
              <a:spcBef>
                <a:spcPts val="1000"/>
              </a:spcBef>
              <a:spcAft>
                <a:spcPts val="0"/>
              </a:spcAft>
            </a:pPr>
            <a:r>
              <a:rPr lang="en-US" sz="1800" dirty="0">
                <a:latin typeface="Arial" panose="020B0604020202020204" pitchFamily="34" charset="0"/>
                <a:ea typeface="Segoe UI Semilight" charset="0"/>
                <a:cs typeface="Arial" panose="020B0604020202020204" pitchFamily="34" charset="0"/>
              </a:rPr>
              <a:t>Instant elastic scaling</a:t>
            </a:r>
          </a:p>
          <a:p>
            <a:pPr lvl="1">
              <a:spcBef>
                <a:spcPts val="1000"/>
              </a:spcBef>
              <a:spcAft>
                <a:spcPts val="0"/>
              </a:spcAft>
            </a:pPr>
            <a:r>
              <a:rPr lang="en-US" sz="1800" dirty="0">
                <a:latin typeface="Arial" panose="020B0604020202020204" pitchFamily="34" charset="0"/>
                <a:ea typeface="Segoe UI Semilight" charset="0"/>
                <a:cs typeface="Arial" panose="020B0604020202020204" pitchFamily="34" charset="0"/>
              </a:rPr>
              <a:t>No loss in ingestion or query performance</a:t>
            </a:r>
          </a:p>
        </p:txBody>
      </p:sp>
      <p:sp>
        <p:nvSpPr>
          <p:cNvPr id="2" name="Title 1"/>
          <p:cNvSpPr>
            <a:spLocks noGrp="1"/>
          </p:cNvSpPr>
          <p:nvPr>
            <p:ph type="title"/>
          </p:nvPr>
        </p:nvSpPr>
        <p:spPr>
          <a:xfrm>
            <a:off x="234388" y="469595"/>
            <a:ext cx="6033258" cy="2028065"/>
          </a:xfrm>
        </p:spPr>
        <p:txBody>
          <a:bodyPr>
            <a:normAutofit fontScale="90000"/>
          </a:bodyPr>
          <a:lstStyle/>
          <a:p>
            <a:r>
              <a:rPr lang="en-US" sz="4000" spc="500" dirty="0">
                <a:ln w="3175">
                  <a:noFill/>
                </a:ln>
                <a:latin typeface="Arial" panose="020B0604020202020204" pitchFamily="34" charset="0"/>
                <a:cs typeface="Arial" panose="020B0604020202020204" pitchFamily="34" charset="0"/>
              </a:rPr>
              <a:t>Leverage IoT Telemetry to Build Differentiated Experiences</a:t>
            </a:r>
            <a:br>
              <a:rPr lang="en-US" dirty="0"/>
            </a:br>
            <a:endParaRPr lang="en-US" dirty="0"/>
          </a:p>
        </p:txBody>
      </p:sp>
      <p:grpSp>
        <p:nvGrpSpPr>
          <p:cNvPr id="3" name="Group 2"/>
          <p:cNvGrpSpPr/>
          <p:nvPr/>
        </p:nvGrpSpPr>
        <p:grpSpPr>
          <a:xfrm>
            <a:off x="6717320" y="2152529"/>
            <a:ext cx="5094509" cy="3057491"/>
            <a:chOff x="6717320" y="2152529"/>
            <a:chExt cx="5094509" cy="3057491"/>
          </a:xfrm>
        </p:grpSpPr>
        <p:cxnSp>
          <p:nvCxnSpPr>
            <p:cNvPr id="6" name="Straight Arrow Connector 5">
              <a:extLst>
                <a:ext uri="{FF2B5EF4-FFF2-40B4-BE49-F238E27FC236}">
                  <a16:creationId xmlns:a16="http://schemas.microsoft.com/office/drawing/2014/main" id="{F59B091E-7296-4FA4-8035-0E4876B4801D}"/>
                </a:ext>
              </a:extLst>
            </p:cNvPr>
            <p:cNvCxnSpPr>
              <a:cxnSpLocks/>
            </p:cNvCxnSpPr>
            <p:nvPr/>
          </p:nvCxnSpPr>
          <p:spPr>
            <a:xfrm>
              <a:off x="7199801"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Arrow Connector 6">
              <a:extLst>
                <a:ext uri="{FF2B5EF4-FFF2-40B4-BE49-F238E27FC236}">
                  <a16:creationId xmlns:a16="http://schemas.microsoft.com/office/drawing/2014/main" id="{D2470B1D-AD11-4055-B171-A964845D78DF}"/>
                </a:ext>
              </a:extLst>
            </p:cNvPr>
            <p:cNvCxnSpPr>
              <a:cxnSpLocks/>
            </p:cNvCxnSpPr>
            <p:nvPr/>
          </p:nvCxnSpPr>
          <p:spPr>
            <a:xfrm>
              <a:off x="8475607"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B6A15CF7-CFA6-4F4E-878C-C5F1E62FEF59}"/>
                </a:ext>
              </a:extLst>
            </p:cNvPr>
            <p:cNvCxnSpPr>
              <a:cxnSpLocks/>
            </p:cNvCxnSpPr>
            <p:nvPr/>
          </p:nvCxnSpPr>
          <p:spPr>
            <a:xfrm>
              <a:off x="10008315" y="2473728"/>
              <a:ext cx="4754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0" name="Group 9">
              <a:extLst>
                <a:ext uri="{FF2B5EF4-FFF2-40B4-BE49-F238E27FC236}">
                  <a16:creationId xmlns:a16="http://schemas.microsoft.com/office/drawing/2014/main" id="{52CFC570-45E4-4391-8699-56D729701BF7}"/>
                </a:ext>
              </a:extLst>
            </p:cNvPr>
            <p:cNvGrpSpPr/>
            <p:nvPr/>
          </p:nvGrpSpPr>
          <p:grpSpPr>
            <a:xfrm>
              <a:off x="6717320" y="2290518"/>
              <a:ext cx="370104" cy="366414"/>
              <a:chOff x="5439748" y="810062"/>
              <a:chExt cx="3414577" cy="3380554"/>
            </a:xfrm>
          </p:grpSpPr>
          <p:sp>
            <p:nvSpPr>
              <p:cNvPr id="11" name="Rectangle 10">
                <a:extLst>
                  <a:ext uri="{FF2B5EF4-FFF2-40B4-BE49-F238E27FC236}">
                    <a16:creationId xmlns:a16="http://schemas.microsoft.com/office/drawing/2014/main" id="{7175020B-44EA-4D7E-B45D-63652D003267}"/>
                  </a:ext>
                </a:extLst>
              </p:cNvPr>
              <p:cNvSpPr/>
              <p:nvPr/>
            </p:nvSpPr>
            <p:spPr bwMode="auto">
              <a:xfrm>
                <a:off x="5439749" y="810066"/>
                <a:ext cx="3414576" cy="3380548"/>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2" name="Connector: Elbow 602">
                <a:extLst>
                  <a:ext uri="{FF2B5EF4-FFF2-40B4-BE49-F238E27FC236}">
                    <a16:creationId xmlns:a16="http://schemas.microsoft.com/office/drawing/2014/main" id="{74229CC9-0822-45A6-96B6-930A1921689D}"/>
                  </a:ext>
                </a:extLst>
              </p:cNvPr>
              <p:cNvCxnSpPr>
                <a:cxnSpLocks/>
              </p:cNvCxnSpPr>
              <p:nvPr/>
            </p:nvCxnSpPr>
            <p:spPr>
              <a:xfrm rot="16200000" flipH="1">
                <a:off x="5052795" y="2336624"/>
                <a:ext cx="2240945" cy="1467039"/>
              </a:xfrm>
              <a:prstGeom prst="bentConnector3">
                <a:avLst>
                  <a:gd name="adj1" fmla="val -97"/>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603">
                <a:extLst>
                  <a:ext uri="{FF2B5EF4-FFF2-40B4-BE49-F238E27FC236}">
                    <a16:creationId xmlns:a16="http://schemas.microsoft.com/office/drawing/2014/main" id="{AA84EE99-BCA2-40A1-845F-10CE6CD075D2}"/>
                  </a:ext>
                </a:extLst>
              </p:cNvPr>
              <p:cNvCxnSpPr>
                <a:cxnSpLocks/>
              </p:cNvCxnSpPr>
              <p:nvPr/>
            </p:nvCxnSpPr>
            <p:spPr>
              <a:xfrm>
                <a:off x="6149878" y="2721162"/>
                <a:ext cx="263642" cy="1469451"/>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 name="Connector: Elbow 604">
                <a:extLst>
                  <a:ext uri="{FF2B5EF4-FFF2-40B4-BE49-F238E27FC236}">
                    <a16:creationId xmlns:a16="http://schemas.microsoft.com/office/drawing/2014/main" id="{926B3C99-2AD9-46AE-9E9C-492BDE2D2044}"/>
                  </a:ext>
                </a:extLst>
              </p:cNvPr>
              <p:cNvCxnSpPr>
                <a:cxnSpLocks/>
              </p:cNvCxnSpPr>
              <p:nvPr/>
            </p:nvCxnSpPr>
            <p:spPr>
              <a:xfrm>
                <a:off x="6634344" y="1280527"/>
                <a:ext cx="718930" cy="291008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 name="Connector: Elbow 605">
                <a:extLst>
                  <a:ext uri="{FF2B5EF4-FFF2-40B4-BE49-F238E27FC236}">
                    <a16:creationId xmlns:a16="http://schemas.microsoft.com/office/drawing/2014/main" id="{7EBED6A7-BE73-43BF-8C3E-0F0822178F27}"/>
                  </a:ext>
                </a:extLst>
              </p:cNvPr>
              <p:cNvCxnSpPr>
                <a:cxnSpLocks/>
              </p:cNvCxnSpPr>
              <p:nvPr/>
            </p:nvCxnSpPr>
            <p:spPr>
              <a:xfrm rot="16200000" flipH="1">
                <a:off x="7309507" y="1381112"/>
                <a:ext cx="1419382" cy="277282"/>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 name="Connector: Elbow 606">
                <a:extLst>
                  <a:ext uri="{FF2B5EF4-FFF2-40B4-BE49-F238E27FC236}">
                    <a16:creationId xmlns:a16="http://schemas.microsoft.com/office/drawing/2014/main" id="{2B99B6CF-E8CF-4280-91BA-3333437B6BDC}"/>
                  </a:ext>
                </a:extLst>
              </p:cNvPr>
              <p:cNvCxnSpPr>
                <a:cxnSpLocks/>
              </p:cNvCxnSpPr>
              <p:nvPr/>
            </p:nvCxnSpPr>
            <p:spPr>
              <a:xfrm rot="10800000" flipV="1">
                <a:off x="7880561" y="2962587"/>
                <a:ext cx="277279" cy="1228026"/>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FB746EC-290F-4694-B2AA-2F3EBD0F4D63}"/>
                  </a:ext>
                </a:extLst>
              </p:cNvPr>
              <p:cNvSpPr/>
              <p:nvPr/>
            </p:nvSpPr>
            <p:spPr bwMode="auto">
              <a:xfrm>
                <a:off x="6192695" y="105970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19" name="Oval 18">
                <a:extLst>
                  <a:ext uri="{FF2B5EF4-FFF2-40B4-BE49-F238E27FC236}">
                    <a16:creationId xmlns:a16="http://schemas.microsoft.com/office/drawing/2014/main" id="{CE72013D-F0B5-46A1-86D8-F8727D8FAA53}"/>
                  </a:ext>
                </a:extLst>
              </p:cNvPr>
              <p:cNvSpPr/>
              <p:nvPr/>
            </p:nvSpPr>
            <p:spPr bwMode="auto">
              <a:xfrm>
                <a:off x="5708229" y="2500337"/>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20" name="Oval 19">
                <a:extLst>
                  <a:ext uri="{FF2B5EF4-FFF2-40B4-BE49-F238E27FC236}">
                    <a16:creationId xmlns:a16="http://schemas.microsoft.com/office/drawing/2014/main" id="{F15DFD8D-F51B-4D39-A55C-CBCC63D2A336}"/>
                  </a:ext>
                </a:extLst>
              </p:cNvPr>
              <p:cNvSpPr/>
              <p:nvPr/>
            </p:nvSpPr>
            <p:spPr bwMode="auto">
              <a:xfrm>
                <a:off x="8157839" y="2008619"/>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sp>
            <p:nvSpPr>
              <p:cNvPr id="21" name="Oval 20">
                <a:extLst>
                  <a:ext uri="{FF2B5EF4-FFF2-40B4-BE49-F238E27FC236}">
                    <a16:creationId xmlns:a16="http://schemas.microsoft.com/office/drawing/2014/main" id="{2673DD81-538F-4C7B-AC95-BAB6F005C584}"/>
                  </a:ext>
                </a:extLst>
              </p:cNvPr>
              <p:cNvSpPr/>
              <p:nvPr/>
            </p:nvSpPr>
            <p:spPr bwMode="auto">
              <a:xfrm>
                <a:off x="8157839" y="2741762"/>
                <a:ext cx="441649" cy="441649"/>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nvGrpSpPr>
            <p:cNvPr id="22" name="Group 21">
              <a:extLst>
                <a:ext uri="{FF2B5EF4-FFF2-40B4-BE49-F238E27FC236}">
                  <a16:creationId xmlns:a16="http://schemas.microsoft.com/office/drawing/2014/main" id="{C635B5E6-3599-413F-9361-40C1E5F7A185}"/>
                </a:ext>
              </a:extLst>
            </p:cNvPr>
            <p:cNvGrpSpPr/>
            <p:nvPr/>
          </p:nvGrpSpPr>
          <p:grpSpPr>
            <a:xfrm>
              <a:off x="9201458" y="2259706"/>
              <a:ext cx="535870" cy="397228"/>
              <a:chOff x="-2575176" y="-1203590"/>
              <a:chExt cx="3082012" cy="2284628"/>
            </a:xfrm>
            <a:solidFill>
              <a:schemeClr val="tx2"/>
            </a:solidFill>
          </p:grpSpPr>
          <p:sp>
            <p:nvSpPr>
              <p:cNvPr id="23" name="Freeform 42">
                <a:extLst>
                  <a:ext uri="{FF2B5EF4-FFF2-40B4-BE49-F238E27FC236}">
                    <a16:creationId xmlns:a16="http://schemas.microsoft.com/office/drawing/2014/main" id="{20C26C01-7534-4125-BF23-BBD33BB48584}"/>
                  </a:ext>
                </a:extLst>
              </p:cNvPr>
              <p:cNvSpPr>
                <a:spLocks/>
              </p:cNvSpPr>
              <p:nvPr/>
            </p:nvSpPr>
            <p:spPr bwMode="auto">
              <a:xfrm>
                <a:off x="-2542324" y="188092"/>
                <a:ext cx="462897" cy="621177"/>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
            <p:nvSpPr>
              <p:cNvPr id="24" name="Freeform 43">
                <a:extLst>
                  <a:ext uri="{FF2B5EF4-FFF2-40B4-BE49-F238E27FC236}">
                    <a16:creationId xmlns:a16="http://schemas.microsoft.com/office/drawing/2014/main" id="{9F9A0F35-38DE-4039-B800-BB77238F645D}"/>
                  </a:ext>
                </a:extLst>
              </p:cNvPr>
              <p:cNvSpPr>
                <a:spLocks/>
              </p:cNvSpPr>
              <p:nvPr/>
            </p:nvSpPr>
            <p:spPr bwMode="auto">
              <a:xfrm>
                <a:off x="-986390" y="340396"/>
                <a:ext cx="477832" cy="651044"/>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
            <p:nvSpPr>
              <p:cNvPr id="25" name="Freeform 44">
                <a:extLst>
                  <a:ext uri="{FF2B5EF4-FFF2-40B4-BE49-F238E27FC236}">
                    <a16:creationId xmlns:a16="http://schemas.microsoft.com/office/drawing/2014/main" id="{F941E295-37DE-42B6-9E9D-BCC47A64D15D}"/>
                  </a:ext>
                </a:extLst>
              </p:cNvPr>
              <p:cNvSpPr>
                <a:spLocks noEditPoints="1"/>
              </p:cNvSpPr>
              <p:nvPr/>
            </p:nvSpPr>
            <p:spPr bwMode="auto">
              <a:xfrm>
                <a:off x="-2575176" y="-1203590"/>
                <a:ext cx="3082012" cy="2284628"/>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
            <p:nvSpPr>
              <p:cNvPr id="26" name="Freeform 45">
                <a:extLst>
                  <a:ext uri="{FF2B5EF4-FFF2-40B4-BE49-F238E27FC236}">
                    <a16:creationId xmlns:a16="http://schemas.microsoft.com/office/drawing/2014/main" id="{2CA6C9FB-A752-4394-9642-5CB05DA00135}"/>
                  </a:ext>
                </a:extLst>
              </p:cNvPr>
              <p:cNvSpPr>
                <a:spLocks/>
              </p:cNvSpPr>
              <p:nvPr/>
            </p:nvSpPr>
            <p:spPr bwMode="auto">
              <a:xfrm>
                <a:off x="-1422419" y="-770563"/>
                <a:ext cx="415114" cy="424072"/>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grpSp>
        <p:sp>
          <p:nvSpPr>
            <p:cNvPr id="33" name="TextBox 32">
              <a:extLst>
                <a:ext uri="{FF2B5EF4-FFF2-40B4-BE49-F238E27FC236}">
                  <a16:creationId xmlns:a16="http://schemas.microsoft.com/office/drawing/2014/main" id="{6F2BD34D-E735-40E3-9238-B98CB34B1CEF}"/>
                </a:ext>
              </a:extLst>
            </p:cNvPr>
            <p:cNvSpPr txBox="1"/>
            <p:nvPr/>
          </p:nvSpPr>
          <p:spPr>
            <a:xfrm>
              <a:off x="10264433" y="2775969"/>
              <a:ext cx="1547396" cy="263149"/>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Cosmos DB</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(Telemetry &amp; device state)</a:t>
              </a:r>
            </a:p>
          </p:txBody>
        </p:sp>
        <p:grpSp>
          <p:nvGrpSpPr>
            <p:cNvPr id="34" name="Group 33">
              <a:extLst>
                <a:ext uri="{FF2B5EF4-FFF2-40B4-BE49-F238E27FC236}">
                  <a16:creationId xmlns:a16="http://schemas.microsoft.com/office/drawing/2014/main" id="{AE724465-5BCB-4054-AFE3-491B228CE3FB}"/>
                </a:ext>
              </a:extLst>
            </p:cNvPr>
            <p:cNvGrpSpPr/>
            <p:nvPr/>
          </p:nvGrpSpPr>
          <p:grpSpPr>
            <a:xfrm>
              <a:off x="10717573" y="2152529"/>
              <a:ext cx="641116" cy="552594"/>
              <a:chOff x="8376458" y="5925518"/>
              <a:chExt cx="1045926" cy="901512"/>
            </a:xfrm>
            <a:noFill/>
          </p:grpSpPr>
          <p:sp>
            <p:nvSpPr>
              <p:cNvPr id="35" name="Star: 4 Points 8">
                <a:extLst>
                  <a:ext uri="{FF2B5EF4-FFF2-40B4-BE49-F238E27FC236}">
                    <a16:creationId xmlns:a16="http://schemas.microsoft.com/office/drawing/2014/main" id="{F23EBF84-47BE-4FC0-93F2-9D2477A9577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6" name="Star: 4 Points 8">
                <a:extLst>
                  <a:ext uri="{FF2B5EF4-FFF2-40B4-BE49-F238E27FC236}">
                    <a16:creationId xmlns:a16="http://schemas.microsoft.com/office/drawing/2014/main" id="{BED6C14A-4F78-4ABB-8C4C-1D36B2FC3419}"/>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7" name="Oval 36">
                <a:extLst>
                  <a:ext uri="{FF2B5EF4-FFF2-40B4-BE49-F238E27FC236}">
                    <a16:creationId xmlns:a16="http://schemas.microsoft.com/office/drawing/2014/main" id="{9808A8A9-ACB6-4495-8CAD-EBCA963C304F}"/>
                  </a:ext>
                </a:extLst>
              </p:cNvPr>
              <p:cNvSpPr/>
              <p:nvPr/>
            </p:nvSpPr>
            <p:spPr bwMode="auto">
              <a:xfrm>
                <a:off x="8567675" y="6095745"/>
                <a:ext cx="647663" cy="64766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38" name="Oval 9">
                <a:extLst>
                  <a:ext uri="{FF2B5EF4-FFF2-40B4-BE49-F238E27FC236}">
                    <a16:creationId xmlns:a16="http://schemas.microsoft.com/office/drawing/2014/main" id="{0335366F-C8AA-4F8A-91E0-8BA396A814B0}"/>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39" name="TextBox 38">
              <a:extLst>
                <a:ext uri="{FF2B5EF4-FFF2-40B4-BE49-F238E27FC236}">
                  <a16:creationId xmlns:a16="http://schemas.microsoft.com/office/drawing/2014/main" id="{A598752A-1B39-4A40-9104-EAB037D73B4C}"/>
                </a:ext>
              </a:extLst>
            </p:cNvPr>
            <p:cNvSpPr txBox="1"/>
            <p:nvPr/>
          </p:nvSpPr>
          <p:spPr>
            <a:xfrm>
              <a:off x="8930469" y="2775969"/>
              <a:ext cx="1077846" cy="263149"/>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Apache Storm on Azure HDInsight</a:t>
              </a:r>
            </a:p>
          </p:txBody>
        </p:sp>
        <p:sp>
          <p:nvSpPr>
            <p:cNvPr id="40" name="TextBox 39">
              <a:extLst>
                <a:ext uri="{FF2B5EF4-FFF2-40B4-BE49-F238E27FC236}">
                  <a16:creationId xmlns:a16="http://schemas.microsoft.com/office/drawing/2014/main" id="{BA55994B-6E01-4F1F-82BC-18254A900F06}"/>
                </a:ext>
              </a:extLst>
            </p:cNvPr>
            <p:cNvSpPr txBox="1"/>
            <p:nvPr/>
          </p:nvSpPr>
          <p:spPr>
            <a:xfrm>
              <a:off x="8930469" y="4146528"/>
              <a:ext cx="1077846" cy="263149"/>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Storage (archival)</a:t>
              </a:r>
            </a:p>
          </p:txBody>
        </p:sp>
        <p:sp>
          <p:nvSpPr>
            <p:cNvPr id="41" name="TextBox 40">
              <a:extLst>
                <a:ext uri="{FF2B5EF4-FFF2-40B4-BE49-F238E27FC236}">
                  <a16:creationId xmlns:a16="http://schemas.microsoft.com/office/drawing/2014/main" id="{43051842-C848-46C8-AB5F-D983E53EE7E5}"/>
                </a:ext>
              </a:extLst>
            </p:cNvPr>
            <p:cNvSpPr txBox="1"/>
            <p:nvPr/>
          </p:nvSpPr>
          <p:spPr>
            <a:xfrm>
              <a:off x="10338456" y="3942443"/>
              <a:ext cx="1399350" cy="394723"/>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Web Jobs (Change feed processor)</a:t>
              </a:r>
            </a:p>
          </p:txBody>
        </p:sp>
        <p:sp>
          <p:nvSpPr>
            <p:cNvPr id="42" name="TextBox 41">
              <a:extLst>
                <a:ext uri="{FF2B5EF4-FFF2-40B4-BE49-F238E27FC236}">
                  <a16:creationId xmlns:a16="http://schemas.microsoft.com/office/drawing/2014/main" id="{945CDD16-CC56-4DD8-81DE-08BDD30EAEE7}"/>
                </a:ext>
              </a:extLst>
            </p:cNvPr>
            <p:cNvSpPr txBox="1"/>
            <p:nvPr/>
          </p:nvSpPr>
          <p:spPr>
            <a:xfrm>
              <a:off x="10338456" y="5078446"/>
              <a:ext cx="1399350" cy="131574"/>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Logic apps</a:t>
              </a:r>
            </a:p>
          </p:txBody>
        </p:sp>
        <p:sp>
          <p:nvSpPr>
            <p:cNvPr id="44" name="TextBox 43">
              <a:extLst>
                <a:ext uri="{FF2B5EF4-FFF2-40B4-BE49-F238E27FC236}">
                  <a16:creationId xmlns:a16="http://schemas.microsoft.com/office/drawing/2014/main" id="{CD626B19-56CC-48FF-88F5-943F46576DCB}"/>
                </a:ext>
              </a:extLst>
            </p:cNvPr>
            <p:cNvSpPr txBox="1"/>
            <p:nvPr/>
          </p:nvSpPr>
          <p:spPr>
            <a:xfrm>
              <a:off x="7582602" y="2775969"/>
              <a:ext cx="1077846" cy="131574"/>
            </a:xfrm>
            <a:prstGeom prst="rect">
              <a:avLst/>
            </a:prstGeom>
            <a:noFill/>
          </p:spPr>
          <p:txBody>
            <a:bodyPr wrap="square" lIns="45720" tIns="0" rIns="45720" bIns="0"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IoT Hub</a:t>
              </a:r>
            </a:p>
          </p:txBody>
        </p:sp>
        <p:grpSp>
          <p:nvGrpSpPr>
            <p:cNvPr id="45" name="Group 44">
              <a:extLst>
                <a:ext uri="{FF2B5EF4-FFF2-40B4-BE49-F238E27FC236}">
                  <a16:creationId xmlns:a16="http://schemas.microsoft.com/office/drawing/2014/main" id="{FA42559B-EF8F-4BAC-875A-2375EC156DCB}"/>
                </a:ext>
              </a:extLst>
            </p:cNvPr>
            <p:cNvGrpSpPr/>
            <p:nvPr/>
          </p:nvGrpSpPr>
          <p:grpSpPr>
            <a:xfrm>
              <a:off x="9226218" y="3631474"/>
              <a:ext cx="473648" cy="422366"/>
              <a:chOff x="2488012" y="1320237"/>
              <a:chExt cx="4696415" cy="4187934"/>
            </a:xfrm>
          </p:grpSpPr>
          <p:sp>
            <p:nvSpPr>
              <p:cNvPr id="46" name="Hexagon 45">
                <a:extLst>
                  <a:ext uri="{FF2B5EF4-FFF2-40B4-BE49-F238E27FC236}">
                    <a16:creationId xmlns:a16="http://schemas.microsoft.com/office/drawing/2014/main" id="{A4256B50-EAE2-4630-8F84-D2DD2BD8EBD8}"/>
                  </a:ext>
                </a:extLst>
              </p:cNvPr>
              <p:cNvSpPr/>
              <p:nvPr/>
            </p:nvSpPr>
            <p:spPr bwMode="auto">
              <a:xfrm>
                <a:off x="2488012" y="1320237"/>
                <a:ext cx="4696415" cy="4187934"/>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47" name="Snip Single Corner Rectangle 26">
                <a:extLst>
                  <a:ext uri="{FF2B5EF4-FFF2-40B4-BE49-F238E27FC236}">
                    <a16:creationId xmlns:a16="http://schemas.microsoft.com/office/drawing/2014/main" id="{7F2EC39B-3357-4F9A-B796-709BD33DD627}"/>
                  </a:ext>
                </a:extLst>
              </p:cNvPr>
              <p:cNvSpPr/>
              <p:nvPr/>
            </p:nvSpPr>
            <p:spPr bwMode="auto">
              <a:xfrm>
                <a:off x="3677764" y="2189582"/>
                <a:ext cx="2316905" cy="2449244"/>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nvGrpSpPr>
              <p:cNvPr id="48" name="Group 47">
                <a:extLst>
                  <a:ext uri="{FF2B5EF4-FFF2-40B4-BE49-F238E27FC236}">
                    <a16:creationId xmlns:a16="http://schemas.microsoft.com/office/drawing/2014/main" id="{050145EC-AB68-4A4C-A781-CF4CE2DBF6A9}"/>
                  </a:ext>
                </a:extLst>
              </p:cNvPr>
              <p:cNvGrpSpPr/>
              <p:nvPr/>
            </p:nvGrpSpPr>
            <p:grpSpPr>
              <a:xfrm>
                <a:off x="4271183" y="2716511"/>
                <a:ext cx="790236" cy="1472561"/>
                <a:chOff x="4917030" y="1019829"/>
                <a:chExt cx="123056" cy="229308"/>
              </a:xfrm>
            </p:grpSpPr>
            <p:sp>
              <p:nvSpPr>
                <p:cNvPr id="50" name="Freeform: Shape 49">
                  <a:extLst>
                    <a:ext uri="{FF2B5EF4-FFF2-40B4-BE49-F238E27FC236}">
                      <a16:creationId xmlns:a16="http://schemas.microsoft.com/office/drawing/2014/main" id="{C1A694EE-50B0-4787-9B26-52355B70B9B4}"/>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C298285B-4C91-4C93-9F5B-3CF1D1696592}"/>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7E6B0F01-E004-47A6-A2BE-B2743583CD53}"/>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3" name="Freeform: Shape 52">
                  <a:extLst>
                    <a:ext uri="{FF2B5EF4-FFF2-40B4-BE49-F238E27FC236}">
                      <a16:creationId xmlns:a16="http://schemas.microsoft.com/office/drawing/2014/main" id="{7496A998-2B2A-45A3-B219-21E27939D47B}"/>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49" name="Right Triangle 48">
                <a:extLst>
                  <a:ext uri="{FF2B5EF4-FFF2-40B4-BE49-F238E27FC236}">
                    <a16:creationId xmlns:a16="http://schemas.microsoft.com/office/drawing/2014/main" id="{D22FEB6D-14DD-4F5E-85DB-07F68EAF9861}"/>
                  </a:ext>
                </a:extLst>
              </p:cNvPr>
              <p:cNvSpPr/>
              <p:nvPr/>
            </p:nvSpPr>
            <p:spPr bwMode="auto">
              <a:xfrm>
                <a:off x="5326469" y="2189582"/>
                <a:ext cx="668200" cy="662475"/>
              </a:xfrm>
              <a:prstGeom prst="r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nvGrpSpPr>
            <p:cNvPr id="54" name="Group 53">
              <a:extLst>
                <a:ext uri="{FF2B5EF4-FFF2-40B4-BE49-F238E27FC236}">
                  <a16:creationId xmlns:a16="http://schemas.microsoft.com/office/drawing/2014/main" id="{0084C9E6-0348-4B37-82D4-1A982628636A}"/>
                </a:ext>
              </a:extLst>
            </p:cNvPr>
            <p:cNvGrpSpPr/>
            <p:nvPr/>
          </p:nvGrpSpPr>
          <p:grpSpPr>
            <a:xfrm>
              <a:off x="10834782" y="3434750"/>
              <a:ext cx="365487" cy="365487"/>
              <a:chOff x="4199876" y="4606668"/>
              <a:chExt cx="596892" cy="596892"/>
            </a:xfrm>
            <a:noFill/>
          </p:grpSpPr>
          <p:sp>
            <p:nvSpPr>
              <p:cNvPr id="55" name="Freeform 220">
                <a:extLst>
                  <a:ext uri="{FF2B5EF4-FFF2-40B4-BE49-F238E27FC236}">
                    <a16:creationId xmlns:a16="http://schemas.microsoft.com/office/drawing/2014/main" id="{8C778B82-1AD2-4994-8FDD-CAFB1CC8805F}"/>
                  </a:ext>
                </a:extLst>
              </p:cNvPr>
              <p:cNvSpPr/>
              <p:nvPr/>
            </p:nvSpPr>
            <p:spPr bwMode="auto">
              <a:xfrm>
                <a:off x="4199876" y="4606668"/>
                <a:ext cx="596892" cy="596892"/>
              </a:xfrm>
              <a:prstGeom prst="ellipse">
                <a:avLst/>
              </a:prstGeom>
              <a:grp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7D092BAA-32FB-44AF-A002-2EE8B7148938}"/>
                  </a:ext>
                </a:extLst>
              </p:cNvPr>
              <p:cNvSpPr/>
              <p:nvPr/>
            </p:nvSpPr>
            <p:spPr bwMode="auto">
              <a:xfrm>
                <a:off x="4377418" y="4631871"/>
                <a:ext cx="402771" cy="375558"/>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grpFill/>
              <a:ln w="12700" cap="rnd">
                <a:solidFill>
                  <a:schemeClr val="tx2"/>
                </a:solidFill>
                <a:miter lim="800000"/>
                <a:headEnd/>
                <a:tailEn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7" name="Freeform: Shape 56">
                <a:extLst>
                  <a:ext uri="{FF2B5EF4-FFF2-40B4-BE49-F238E27FC236}">
                    <a16:creationId xmlns:a16="http://schemas.microsoft.com/office/drawing/2014/main" id="{F8A71545-FB70-4DD7-BF4E-83983B90E9B1}"/>
                  </a:ext>
                </a:extLst>
              </p:cNvPr>
              <p:cNvSpPr/>
              <p:nvPr/>
            </p:nvSpPr>
            <p:spPr bwMode="auto">
              <a:xfrm>
                <a:off x="4273495" y="4712235"/>
                <a:ext cx="460193" cy="375558"/>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grpFill/>
              <a:ln w="12700" cap="rnd">
                <a:solidFill>
                  <a:schemeClr val="tx2"/>
                </a:solidFill>
                <a:miter lim="800000"/>
                <a:headEnd/>
                <a:tailEn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8" name="Freeform: Shape 57">
                <a:extLst>
                  <a:ext uri="{FF2B5EF4-FFF2-40B4-BE49-F238E27FC236}">
                    <a16:creationId xmlns:a16="http://schemas.microsoft.com/office/drawing/2014/main" id="{168C205F-30DC-46CB-99CB-A72EFED1D55E}"/>
                  </a:ext>
                </a:extLst>
              </p:cNvPr>
              <p:cNvSpPr/>
              <p:nvPr/>
            </p:nvSpPr>
            <p:spPr bwMode="auto">
              <a:xfrm flipV="1">
                <a:off x="4284729" y="4692865"/>
                <a:ext cx="420775" cy="421839"/>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grpFill/>
              <a:ln w="12700" cap="rnd">
                <a:solidFill>
                  <a:schemeClr val="tx2"/>
                </a:solidFill>
                <a:miter lim="800000"/>
                <a:headEnd/>
                <a:tailEn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sp>
            <p:nvSpPr>
              <p:cNvPr id="59" name="Freeform 220">
                <a:extLst>
                  <a:ext uri="{FF2B5EF4-FFF2-40B4-BE49-F238E27FC236}">
                    <a16:creationId xmlns:a16="http://schemas.microsoft.com/office/drawing/2014/main" id="{C2B5A509-FA84-4D47-B80B-8AE918E7855A}"/>
                  </a:ext>
                </a:extLst>
              </p:cNvPr>
              <p:cNvSpPr/>
              <p:nvPr/>
            </p:nvSpPr>
            <p:spPr bwMode="auto">
              <a:xfrm>
                <a:off x="4271239" y="4834788"/>
                <a:ext cx="153804" cy="153804"/>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0" name="Freeform 220">
                <a:extLst>
                  <a:ext uri="{FF2B5EF4-FFF2-40B4-BE49-F238E27FC236}">
                    <a16:creationId xmlns:a16="http://schemas.microsoft.com/office/drawing/2014/main" id="{D89BA869-235D-43B0-A3F7-CBB3B3CA3029}"/>
                  </a:ext>
                </a:extLst>
              </p:cNvPr>
              <p:cNvSpPr/>
              <p:nvPr/>
            </p:nvSpPr>
            <p:spPr bwMode="auto">
              <a:xfrm>
                <a:off x="4605362" y="4861832"/>
                <a:ext cx="110604" cy="110604"/>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1" name="Freeform 220">
                <a:extLst>
                  <a:ext uri="{FF2B5EF4-FFF2-40B4-BE49-F238E27FC236}">
                    <a16:creationId xmlns:a16="http://schemas.microsoft.com/office/drawing/2014/main" id="{ED9095B9-D0DA-41C8-999B-7E8FEE7B0F22}"/>
                  </a:ext>
                </a:extLst>
              </p:cNvPr>
              <p:cNvSpPr/>
              <p:nvPr/>
            </p:nvSpPr>
            <p:spPr bwMode="auto">
              <a:xfrm>
                <a:off x="4482978" y="5012457"/>
                <a:ext cx="100549" cy="100549"/>
              </a:xfrm>
              <a:prstGeom prst="ellipse">
                <a:avLst/>
              </a:prstGeom>
              <a:solidFill>
                <a:schemeClr val="bg1">
                  <a:lumMod val="95000"/>
                </a:schemeClr>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pic>
          <p:nvPicPr>
            <p:cNvPr id="4" name="Graphic 3" descr="Gears">
              <a:extLst>
                <a:ext uri="{FF2B5EF4-FFF2-40B4-BE49-F238E27FC236}">
                  <a16:creationId xmlns:a16="http://schemas.microsoft.com/office/drawing/2014/main" id="{5B7653FE-AD5B-4148-A35B-F8871DDA8B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800000">
              <a:off x="10909629" y="3557190"/>
              <a:ext cx="408974" cy="408974"/>
            </a:xfrm>
            <a:prstGeom prst="rect">
              <a:avLst/>
            </a:prstGeom>
          </p:spPr>
        </p:pic>
        <p:grpSp>
          <p:nvGrpSpPr>
            <p:cNvPr id="62" name="Group 61">
              <a:extLst>
                <a:ext uri="{FF2B5EF4-FFF2-40B4-BE49-F238E27FC236}">
                  <a16:creationId xmlns:a16="http://schemas.microsoft.com/office/drawing/2014/main" id="{4DDC9DA9-08E0-44C9-BF2B-98F71B273655}"/>
                </a:ext>
              </a:extLst>
            </p:cNvPr>
            <p:cNvGrpSpPr/>
            <p:nvPr/>
          </p:nvGrpSpPr>
          <p:grpSpPr>
            <a:xfrm>
              <a:off x="7820657" y="2235362"/>
              <a:ext cx="423232" cy="437464"/>
              <a:chOff x="6175919" y="4051028"/>
              <a:chExt cx="248788" cy="257154"/>
            </a:xfrm>
          </p:grpSpPr>
          <p:sp>
            <p:nvSpPr>
              <p:cNvPr id="63" name="Freeform: Shape 526">
                <a:extLst>
                  <a:ext uri="{FF2B5EF4-FFF2-40B4-BE49-F238E27FC236}">
                    <a16:creationId xmlns:a16="http://schemas.microsoft.com/office/drawing/2014/main" id="{F93AC1B9-B25D-4998-ABBF-E8982FDE7DFD}"/>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4" name="Freeform: Shape 527">
                <a:extLst>
                  <a:ext uri="{FF2B5EF4-FFF2-40B4-BE49-F238E27FC236}">
                    <a16:creationId xmlns:a16="http://schemas.microsoft.com/office/drawing/2014/main" id="{12C936EF-EA21-475C-9A13-343247E6B557}"/>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5" name="Freeform: Shape 529">
                <a:extLst>
                  <a:ext uri="{FF2B5EF4-FFF2-40B4-BE49-F238E27FC236}">
                    <a16:creationId xmlns:a16="http://schemas.microsoft.com/office/drawing/2014/main" id="{6446A768-C5BE-4CE2-90E5-131E9679556E}"/>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6" name="Freeform: Shape 530">
                <a:extLst>
                  <a:ext uri="{FF2B5EF4-FFF2-40B4-BE49-F238E27FC236}">
                    <a16:creationId xmlns:a16="http://schemas.microsoft.com/office/drawing/2014/main" id="{81584ADE-C8DC-4662-9716-12D2382CA9B5}"/>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7" name="Freeform: Shape 531">
                <a:extLst>
                  <a:ext uri="{FF2B5EF4-FFF2-40B4-BE49-F238E27FC236}">
                    <a16:creationId xmlns:a16="http://schemas.microsoft.com/office/drawing/2014/main" id="{34ECEEC7-C53D-4F6E-A4D1-E6134FCFB2D7}"/>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8" name="Freeform: Shape 532">
                <a:extLst>
                  <a:ext uri="{FF2B5EF4-FFF2-40B4-BE49-F238E27FC236}">
                    <a16:creationId xmlns:a16="http://schemas.microsoft.com/office/drawing/2014/main" id="{093E18A4-9DA3-418D-AFA5-E4EB94EDF2A8}"/>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69" name="Freeform: Shape 524">
                <a:extLst>
                  <a:ext uri="{FF2B5EF4-FFF2-40B4-BE49-F238E27FC236}">
                    <a16:creationId xmlns:a16="http://schemas.microsoft.com/office/drawing/2014/main" id="{9CEAEEF5-F606-4ADC-938F-47524C61F4F8}"/>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70" name="Freeform: Shape 533">
                <a:extLst>
                  <a:ext uri="{FF2B5EF4-FFF2-40B4-BE49-F238E27FC236}">
                    <a16:creationId xmlns:a16="http://schemas.microsoft.com/office/drawing/2014/main" id="{DD2CF118-1436-41A3-89EA-2EFB20C90FC8}"/>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cxnSp>
          <p:nvCxnSpPr>
            <p:cNvPr id="72" name="Straight Arrow Connector 71">
              <a:extLst>
                <a:ext uri="{FF2B5EF4-FFF2-40B4-BE49-F238E27FC236}">
                  <a16:creationId xmlns:a16="http://schemas.microsoft.com/office/drawing/2014/main" id="{E0BE640A-10BA-4932-B127-431BDEA28B48}"/>
                </a:ext>
              </a:extLst>
            </p:cNvPr>
            <p:cNvCxnSpPr>
              <a:cxnSpLocks/>
            </p:cNvCxnSpPr>
            <p:nvPr/>
          </p:nvCxnSpPr>
          <p:spPr>
            <a:xfrm>
              <a:off x="11018461" y="3065737"/>
              <a:ext cx="0" cy="2696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Arrow Connector 74">
              <a:extLst>
                <a:ext uri="{FF2B5EF4-FFF2-40B4-BE49-F238E27FC236}">
                  <a16:creationId xmlns:a16="http://schemas.microsoft.com/office/drawing/2014/main" id="{CB14BD8B-9236-44DD-9984-D6AF61BFE124}"/>
                </a:ext>
              </a:extLst>
            </p:cNvPr>
            <p:cNvCxnSpPr>
              <a:cxnSpLocks/>
            </p:cNvCxnSpPr>
            <p:nvPr/>
          </p:nvCxnSpPr>
          <p:spPr>
            <a:xfrm>
              <a:off x="11018461" y="4274854"/>
              <a:ext cx="0" cy="2696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76" name="Group 25">
              <a:extLst>
                <a:ext uri="{FF2B5EF4-FFF2-40B4-BE49-F238E27FC236}">
                  <a16:creationId xmlns:a16="http://schemas.microsoft.com/office/drawing/2014/main" id="{2CB5C698-3BAA-47BC-A00C-F4C93C467660}"/>
                </a:ext>
              </a:extLst>
            </p:cNvPr>
            <p:cNvGrpSpPr>
              <a:grpSpLocks noChangeAspect="1"/>
            </p:cNvGrpSpPr>
            <p:nvPr/>
          </p:nvGrpSpPr>
          <p:grpSpPr bwMode="auto">
            <a:xfrm>
              <a:off x="10899969" y="4583467"/>
              <a:ext cx="447021" cy="438081"/>
              <a:chOff x="6108" y="2220"/>
              <a:chExt cx="150" cy="147"/>
            </a:xfrm>
          </p:grpSpPr>
          <p:sp>
            <p:nvSpPr>
              <p:cNvPr id="77" name="Freeform 26">
                <a:extLst>
                  <a:ext uri="{FF2B5EF4-FFF2-40B4-BE49-F238E27FC236}">
                    <a16:creationId xmlns:a16="http://schemas.microsoft.com/office/drawing/2014/main" id="{412F4206-14B0-4AC9-A3AA-882F825C0011}"/>
                  </a:ext>
                </a:extLst>
              </p:cNvPr>
              <p:cNvSpPr>
                <a:spLocks/>
              </p:cNvSpPr>
              <p:nvPr/>
            </p:nvSpPr>
            <p:spPr bwMode="auto">
              <a:xfrm>
                <a:off x="6110" y="2220"/>
                <a:ext cx="148" cy="146"/>
              </a:xfrm>
              <a:custGeom>
                <a:avLst/>
                <a:gdLst>
                  <a:gd name="T0" fmla="*/ 0 w 106"/>
                  <a:gd name="T1" fmla="*/ 89 h 105"/>
                  <a:gd name="T2" fmla="*/ 16 w 106"/>
                  <a:gd name="T3" fmla="*/ 105 h 105"/>
                  <a:gd name="T4" fmla="*/ 37 w 106"/>
                  <a:gd name="T5" fmla="*/ 97 h 105"/>
                  <a:gd name="T6" fmla="*/ 89 w 106"/>
                  <a:gd name="T7" fmla="*/ 46 h 105"/>
                  <a:gd name="T8" fmla="*/ 104 w 106"/>
                  <a:gd name="T9" fmla="*/ 3 h 105"/>
                  <a:gd name="T10" fmla="*/ 60 w 106"/>
                  <a:gd name="T11" fmla="*/ 18 h 105"/>
                  <a:gd name="T12" fmla="*/ 9 w 106"/>
                  <a:gd name="T13" fmla="*/ 70 h 105"/>
                  <a:gd name="T14" fmla="*/ 0 w 106"/>
                  <a:gd name="T15" fmla="*/ 89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5">
                    <a:moveTo>
                      <a:pt x="0" y="89"/>
                    </a:moveTo>
                    <a:cubicBezTo>
                      <a:pt x="16" y="105"/>
                      <a:pt x="16" y="105"/>
                      <a:pt x="16" y="105"/>
                    </a:cubicBezTo>
                    <a:cubicBezTo>
                      <a:pt x="37" y="97"/>
                      <a:pt x="37" y="97"/>
                      <a:pt x="37" y="97"/>
                    </a:cubicBezTo>
                    <a:cubicBezTo>
                      <a:pt x="89" y="46"/>
                      <a:pt x="89" y="46"/>
                      <a:pt x="89" y="46"/>
                    </a:cubicBezTo>
                    <a:cubicBezTo>
                      <a:pt x="89" y="46"/>
                      <a:pt x="106" y="23"/>
                      <a:pt x="104" y="3"/>
                    </a:cubicBezTo>
                    <a:cubicBezTo>
                      <a:pt x="104" y="3"/>
                      <a:pt x="80" y="0"/>
                      <a:pt x="60" y="18"/>
                    </a:cubicBezTo>
                    <a:cubicBezTo>
                      <a:pt x="9" y="70"/>
                      <a:pt x="9" y="70"/>
                      <a:pt x="9" y="70"/>
                    </a:cubicBezTo>
                    <a:lnTo>
                      <a:pt x="0" y="89"/>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Arial" panose="020B0604020202020204" pitchFamily="34" charset="0"/>
                  <a:ea typeface="+mn-ea"/>
                  <a:cs typeface="+mn-cs"/>
                </a:endParaRPr>
              </a:p>
            </p:txBody>
          </p:sp>
          <p:sp>
            <p:nvSpPr>
              <p:cNvPr id="78" name="Freeform 27">
                <a:extLst>
                  <a:ext uri="{FF2B5EF4-FFF2-40B4-BE49-F238E27FC236}">
                    <a16:creationId xmlns:a16="http://schemas.microsoft.com/office/drawing/2014/main" id="{DB921BA0-86AF-4C1C-A0C3-0BF426987F81}"/>
                  </a:ext>
                </a:extLst>
              </p:cNvPr>
              <p:cNvSpPr>
                <a:spLocks/>
              </p:cNvSpPr>
              <p:nvPr/>
            </p:nvSpPr>
            <p:spPr bwMode="auto">
              <a:xfrm>
                <a:off x="6108" y="2271"/>
                <a:ext cx="59" cy="46"/>
              </a:xfrm>
              <a:custGeom>
                <a:avLst/>
                <a:gdLst>
                  <a:gd name="T0" fmla="*/ 14 w 59"/>
                  <a:gd name="T1" fmla="*/ 46 h 46"/>
                  <a:gd name="T2" fmla="*/ 2 w 59"/>
                  <a:gd name="T3" fmla="*/ 34 h 46"/>
                  <a:gd name="T4" fmla="*/ 0 w 59"/>
                  <a:gd name="T5" fmla="*/ 0 h 46"/>
                  <a:gd name="T6" fmla="*/ 59 w 59"/>
                  <a:gd name="T7" fmla="*/ 0 h 46"/>
                </a:gdLst>
                <a:ahLst/>
                <a:cxnLst>
                  <a:cxn ang="0">
                    <a:pos x="T0" y="T1"/>
                  </a:cxn>
                  <a:cxn ang="0">
                    <a:pos x="T2" y="T3"/>
                  </a:cxn>
                  <a:cxn ang="0">
                    <a:pos x="T4" y="T5"/>
                  </a:cxn>
                  <a:cxn ang="0">
                    <a:pos x="T6" y="T7"/>
                  </a:cxn>
                </a:cxnLst>
                <a:rect l="0" t="0" r="r" b="b"/>
                <a:pathLst>
                  <a:path w="59" h="46">
                    <a:moveTo>
                      <a:pt x="14" y="46"/>
                    </a:moveTo>
                    <a:lnTo>
                      <a:pt x="2" y="34"/>
                    </a:lnTo>
                    <a:lnTo>
                      <a:pt x="0" y="0"/>
                    </a:lnTo>
                    <a:lnTo>
                      <a:pt x="59"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Arial" panose="020B0604020202020204" pitchFamily="34" charset="0"/>
                  <a:ea typeface="+mn-ea"/>
                  <a:cs typeface="+mn-cs"/>
                </a:endParaRPr>
              </a:p>
            </p:txBody>
          </p:sp>
          <p:sp>
            <p:nvSpPr>
              <p:cNvPr id="79" name="Freeform 28">
                <a:extLst>
                  <a:ext uri="{FF2B5EF4-FFF2-40B4-BE49-F238E27FC236}">
                    <a16:creationId xmlns:a16="http://schemas.microsoft.com/office/drawing/2014/main" id="{71A1FAE7-2AF9-4826-B8A1-8152A78D1D1F}"/>
                  </a:ext>
                </a:extLst>
              </p:cNvPr>
              <p:cNvSpPr>
                <a:spLocks/>
              </p:cNvSpPr>
              <p:nvPr/>
            </p:nvSpPr>
            <p:spPr bwMode="auto">
              <a:xfrm>
                <a:off x="6122" y="2313"/>
                <a:ext cx="84" cy="54"/>
              </a:xfrm>
              <a:custGeom>
                <a:avLst/>
                <a:gdLst>
                  <a:gd name="T0" fmla="*/ 0 w 84"/>
                  <a:gd name="T1" fmla="*/ 4 h 54"/>
                  <a:gd name="T2" fmla="*/ 49 w 84"/>
                  <a:gd name="T3" fmla="*/ 53 h 54"/>
                  <a:gd name="T4" fmla="*/ 83 w 84"/>
                  <a:gd name="T5" fmla="*/ 54 h 54"/>
                  <a:gd name="T6" fmla="*/ 84 w 84"/>
                  <a:gd name="T7" fmla="*/ 0 h 54"/>
                </a:gdLst>
                <a:ahLst/>
                <a:cxnLst>
                  <a:cxn ang="0">
                    <a:pos x="T0" y="T1"/>
                  </a:cxn>
                  <a:cxn ang="0">
                    <a:pos x="T2" y="T3"/>
                  </a:cxn>
                  <a:cxn ang="0">
                    <a:pos x="T4" y="T5"/>
                  </a:cxn>
                  <a:cxn ang="0">
                    <a:pos x="T6" y="T7"/>
                  </a:cxn>
                </a:cxnLst>
                <a:rect l="0" t="0" r="r" b="b"/>
                <a:pathLst>
                  <a:path w="84" h="54">
                    <a:moveTo>
                      <a:pt x="0" y="4"/>
                    </a:moveTo>
                    <a:lnTo>
                      <a:pt x="49" y="53"/>
                    </a:lnTo>
                    <a:lnTo>
                      <a:pt x="83" y="54"/>
                    </a:lnTo>
                    <a:lnTo>
                      <a:pt x="84"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Arial" panose="020B0604020202020204" pitchFamily="34" charset="0"/>
                  <a:ea typeface="+mn-ea"/>
                  <a:cs typeface="+mn-cs"/>
                </a:endParaRPr>
              </a:p>
            </p:txBody>
          </p:sp>
          <p:sp>
            <p:nvSpPr>
              <p:cNvPr id="80" name="Line 29">
                <a:extLst>
                  <a:ext uri="{FF2B5EF4-FFF2-40B4-BE49-F238E27FC236}">
                    <a16:creationId xmlns:a16="http://schemas.microsoft.com/office/drawing/2014/main" id="{655A07FB-06CD-431E-9049-5ECBFD16C15A}"/>
                  </a:ext>
                </a:extLst>
              </p:cNvPr>
              <p:cNvSpPr>
                <a:spLocks noChangeShapeType="1"/>
              </p:cNvSpPr>
              <p:nvPr/>
            </p:nvSpPr>
            <p:spPr bwMode="auto">
              <a:xfrm>
                <a:off x="6194" y="2245"/>
                <a:ext cx="40" cy="39"/>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Arial" panose="020B0604020202020204" pitchFamily="34" charset="0"/>
                  <a:ea typeface="+mn-ea"/>
                  <a:cs typeface="+mn-cs"/>
                </a:endParaRPr>
              </a:p>
            </p:txBody>
          </p:sp>
          <p:sp>
            <p:nvSpPr>
              <p:cNvPr id="81" name="Oval 30">
                <a:extLst>
                  <a:ext uri="{FF2B5EF4-FFF2-40B4-BE49-F238E27FC236}">
                    <a16:creationId xmlns:a16="http://schemas.microsoft.com/office/drawing/2014/main" id="{4D6BF292-F2B6-4677-BDBD-5C19364060A0}"/>
                  </a:ext>
                </a:extLst>
              </p:cNvPr>
              <p:cNvSpPr>
                <a:spLocks noChangeArrowheads="1"/>
              </p:cNvSpPr>
              <p:nvPr/>
            </p:nvSpPr>
            <p:spPr bwMode="auto">
              <a:xfrm>
                <a:off x="6180" y="2281"/>
                <a:ext cx="16" cy="17"/>
              </a:xfrm>
              <a:prstGeom prst="ellipse">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353535"/>
                  </a:solidFill>
                  <a:effectLst/>
                  <a:uLnTx/>
                  <a:uFillTx/>
                  <a:latin typeface="Arial" panose="020B0604020202020204" pitchFamily="34" charset="0"/>
                  <a:ea typeface="+mn-ea"/>
                  <a:cs typeface="+mn-cs"/>
                </a:endParaRPr>
              </a:p>
            </p:txBody>
          </p:sp>
        </p:grpSp>
        <p:cxnSp>
          <p:nvCxnSpPr>
            <p:cNvPr id="2051" name="Connector: Elbow 2050">
              <a:extLst>
                <a:ext uri="{FF2B5EF4-FFF2-40B4-BE49-F238E27FC236}">
                  <a16:creationId xmlns:a16="http://schemas.microsoft.com/office/drawing/2014/main" id="{05CC4E87-FCB6-4010-A5AB-2587160D7833}"/>
                </a:ext>
              </a:extLst>
            </p:cNvPr>
            <p:cNvCxnSpPr>
              <a:cxnSpLocks/>
              <a:endCxn id="44" idx="2"/>
            </p:cNvCxnSpPr>
            <p:nvPr/>
          </p:nvCxnSpPr>
          <p:spPr>
            <a:xfrm rot="10800000">
              <a:off x="8121526" y="2907543"/>
              <a:ext cx="2593939" cy="1866654"/>
            </a:xfrm>
            <a:prstGeom prst="bentConnector2">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Arrow Connector 87">
              <a:extLst>
                <a:ext uri="{FF2B5EF4-FFF2-40B4-BE49-F238E27FC236}">
                  <a16:creationId xmlns:a16="http://schemas.microsoft.com/office/drawing/2014/main" id="{D1A57905-C7BD-40D2-A95E-F69DD9A46EF9}"/>
                </a:ext>
              </a:extLst>
            </p:cNvPr>
            <p:cNvCxnSpPr>
              <a:cxnSpLocks/>
            </p:cNvCxnSpPr>
            <p:nvPr/>
          </p:nvCxnSpPr>
          <p:spPr>
            <a:xfrm>
              <a:off x="9434176" y="3065737"/>
              <a:ext cx="0" cy="474297"/>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0" name="Connector: Elbow 89">
              <a:extLst>
                <a:ext uri="{FF2B5EF4-FFF2-40B4-BE49-F238E27FC236}">
                  <a16:creationId xmlns:a16="http://schemas.microsoft.com/office/drawing/2014/main" id="{E1ED4BAC-D86B-4440-B0A4-D5620894DCAA}"/>
                </a:ext>
              </a:extLst>
            </p:cNvPr>
            <p:cNvCxnSpPr>
              <a:cxnSpLocks/>
              <a:stCxn id="41" idx="1"/>
              <a:endCxn id="33" idx="1"/>
            </p:cNvCxnSpPr>
            <p:nvPr/>
          </p:nvCxnSpPr>
          <p:spPr>
            <a:xfrm rot="10800000">
              <a:off x="10264434" y="2907545"/>
              <a:ext cx="74023" cy="1232261"/>
            </a:xfrm>
            <a:prstGeom prst="bentConnector3">
              <a:avLst>
                <a:gd name="adj1" fmla="val 408823"/>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5" name="Rectangle 4">
            <a:extLst>
              <a:ext uri="{FF2B5EF4-FFF2-40B4-BE49-F238E27FC236}">
                <a16:creationId xmlns:a16="http://schemas.microsoft.com/office/drawing/2014/main" id="{6CE52C11-C317-4EC9-A094-6D497EB3C495}"/>
              </a:ext>
            </a:extLst>
          </p:cNvPr>
          <p:cNvSpPr/>
          <p:nvPr/>
        </p:nvSpPr>
        <p:spPr>
          <a:xfrm>
            <a:off x="1793796" y="5190044"/>
            <a:ext cx="4192396" cy="923330"/>
          </a:xfrm>
          <a:prstGeom prst="rect">
            <a:avLst/>
          </a:prstGeom>
        </p:spPr>
        <p:txBody>
          <a:bodyPr wrap="square">
            <a:spAutoFit/>
          </a:bodyPr>
          <a:lstStyle/>
          <a:p>
            <a:pPr marL="0" marR="0" lvl="0" indent="0" algn="l" defTabSz="914400" rtl="0" eaLnBrk="1" fontAlgn="auto" latinLnBrk="0" hangingPunct="1">
              <a:lnSpc>
                <a:spcPct val="100000"/>
              </a:lnSpc>
              <a:spcBef>
                <a:spcPts val="281"/>
              </a:spcBef>
              <a:spcAft>
                <a:spcPts val="0"/>
              </a:spcAft>
              <a:buClrTx/>
              <a:buSzTx/>
              <a:buFontTx/>
              <a:buNone/>
              <a:tabLst/>
              <a:defRPr/>
            </a:pPr>
            <a:r>
              <a:rPr kumimoji="0" lang="en-US" sz="1800" b="1" i="0" u="none" strike="noStrike" kern="1200" cap="none" spc="0" normalizeH="0" baseline="0" noProof="0">
                <a:ln>
                  <a:noFill/>
                </a:ln>
                <a:solidFill>
                  <a:srgbClr val="0078D7"/>
                </a:solidFill>
                <a:effectLst/>
                <a:uLnTx/>
                <a:uFillTx/>
                <a:ea typeface="+mn-ea"/>
                <a:cs typeface="+mn-cs"/>
              </a:rPr>
              <a:t>Azure Cosmos DB was chosen due to its ability to ingest data at massive scale with high availability (99.99%) guarantee.</a:t>
            </a:r>
          </a:p>
        </p:txBody>
      </p:sp>
    </p:spTree>
    <p:extLst>
      <p:ext uri="{BB962C8B-B14F-4D97-AF65-F5344CB8AC3E}">
        <p14:creationId xmlns:p14="http://schemas.microsoft.com/office/powerpoint/2010/main" val="69846566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571343" y="2582269"/>
            <a:ext cx="5265119" cy="1909818"/>
          </a:xfrm>
        </p:spPr>
        <p:txBody>
          <a:bodyPr/>
          <a:lstStyle/>
          <a:p>
            <a:pPr>
              <a:spcAft>
                <a:spcPts val="0"/>
              </a:spcAft>
            </a:pPr>
            <a:r>
              <a:rPr lang="en-US" sz="1600" dirty="0">
                <a:latin typeface="Arial" panose="020B0604020202020204" pitchFamily="34" charset="0"/>
                <a:ea typeface="Segoe UI Semilight" charset="0"/>
                <a:cs typeface="Arial" panose="020B0604020202020204" pitchFamily="34" charset="0"/>
              </a:rPr>
              <a:t>Find a better way to monitor remote wells and collect data on performance</a:t>
            </a:r>
          </a:p>
          <a:p>
            <a:pPr lvl="1">
              <a:spcBef>
                <a:spcPts val="1600"/>
              </a:spcBef>
              <a:spcAft>
                <a:spcPts val="0"/>
              </a:spcAft>
            </a:pPr>
            <a:r>
              <a:rPr lang="en-US" sz="1600" dirty="0">
                <a:latin typeface="Arial" panose="020B0604020202020204" pitchFamily="34" charset="0"/>
                <a:ea typeface="Segoe UI Semilight" charset="0"/>
                <a:cs typeface="Arial" panose="020B0604020202020204" pitchFamily="34" charset="0"/>
              </a:rPr>
              <a:t>Must be cost efficient</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Unified device management and streaming</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Automate IOT and analytics</a:t>
            </a:r>
          </a:p>
        </p:txBody>
      </p:sp>
      <p:sp>
        <p:nvSpPr>
          <p:cNvPr id="2" name="Title 1"/>
          <p:cNvSpPr>
            <a:spLocks noGrp="1"/>
          </p:cNvSpPr>
          <p:nvPr>
            <p:ph type="title"/>
          </p:nvPr>
        </p:nvSpPr>
        <p:spPr>
          <a:xfrm>
            <a:off x="297617" y="372751"/>
            <a:ext cx="5812572" cy="2199732"/>
          </a:xfrm>
        </p:spPr>
        <p:txBody>
          <a:bodyPr>
            <a:normAutofit fontScale="90000"/>
          </a:bodyPr>
          <a:lstStyle/>
          <a:p>
            <a:r>
              <a:rPr lang="en-US" sz="4000" spc="500" dirty="0">
                <a:ln w="3175">
                  <a:noFill/>
                </a:ln>
                <a:latin typeface="Arial" panose="020B0604020202020204" pitchFamily="34" charset="0"/>
                <a:cs typeface="Arial" panose="020B0604020202020204" pitchFamily="34" charset="0"/>
              </a:rPr>
              <a:t>IoT, Big Data Optimize Operations at an Exxon Mobil Subsidiary</a:t>
            </a:r>
            <a:br>
              <a:rPr lang="en-US" dirty="0"/>
            </a:br>
            <a:endParaRPr lang="en-US" dirty="0"/>
          </a:p>
        </p:txBody>
      </p:sp>
      <p:sp>
        <p:nvSpPr>
          <p:cNvPr id="5" name="Rectangle 4">
            <a:extLst>
              <a:ext uri="{FF2B5EF4-FFF2-40B4-BE49-F238E27FC236}">
                <a16:creationId xmlns:a16="http://schemas.microsoft.com/office/drawing/2014/main" id="{6CE52C11-C317-4EC9-A094-6D497EB3C495}"/>
              </a:ext>
            </a:extLst>
          </p:cNvPr>
          <p:cNvSpPr/>
          <p:nvPr/>
        </p:nvSpPr>
        <p:spPr>
          <a:xfrm>
            <a:off x="2012005" y="5007921"/>
            <a:ext cx="4192396" cy="1477328"/>
          </a:xfrm>
          <a:prstGeom prst="rect">
            <a:avLst/>
          </a:prstGeom>
        </p:spPr>
        <p:txBody>
          <a:bodyPr wrap="square">
            <a:spAutoFit/>
          </a:bodyPr>
          <a:lstStyle/>
          <a:p>
            <a:pPr lvl="0">
              <a:spcBef>
                <a:spcPts val="281"/>
              </a:spcBef>
              <a:defRPr/>
            </a:pPr>
            <a:r>
              <a:rPr lang="en-US" b="1" dirty="0">
                <a:solidFill>
                  <a:srgbClr val="0078D7"/>
                </a:solidFill>
              </a:rPr>
              <a:t>“We had a team of five people working on this, and they built it from scratch. The ease of use of the Azure services and the support we got from Microsoft made that possible. .”</a:t>
            </a:r>
            <a:endParaRPr kumimoji="0" lang="en-US" sz="1800" b="1" i="0" u="none" strike="noStrike" kern="1200" cap="none" spc="0" normalizeH="0" baseline="0" noProof="0" dirty="0">
              <a:ln>
                <a:noFill/>
              </a:ln>
              <a:solidFill>
                <a:srgbClr val="0078D7"/>
              </a:solidFill>
              <a:effectLst/>
              <a:uLnTx/>
              <a:uFillTx/>
              <a:ea typeface="+mn-ea"/>
              <a:cs typeface="+mn-cs"/>
            </a:endParaRPr>
          </a:p>
        </p:txBody>
      </p:sp>
      <p:pic>
        <p:nvPicPr>
          <p:cNvPr id="82" name="Picture 81">
            <a:extLst>
              <a:ext uri="{FF2B5EF4-FFF2-40B4-BE49-F238E27FC236}">
                <a16:creationId xmlns:a16="http://schemas.microsoft.com/office/drawing/2014/main" id="{9A8EB6E2-37FE-485C-A273-FDB050587E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240" y="5144233"/>
            <a:ext cx="1524556" cy="860104"/>
          </a:xfrm>
          <a:prstGeom prst="rect">
            <a:avLst/>
          </a:prstGeom>
        </p:spPr>
      </p:pic>
      <p:pic>
        <p:nvPicPr>
          <p:cNvPr id="83" name="Picture 82">
            <a:extLst>
              <a:ext uri="{FF2B5EF4-FFF2-40B4-BE49-F238E27FC236}">
                <a16:creationId xmlns:a16="http://schemas.microsoft.com/office/drawing/2014/main" id="{425A7A14-C81F-4D5F-AF2B-876F59B2767E}"/>
              </a:ext>
            </a:extLst>
          </p:cNvPr>
          <p:cNvPicPr>
            <a:picLocks noChangeAspect="1"/>
          </p:cNvPicPr>
          <p:nvPr/>
        </p:nvPicPr>
        <p:blipFill>
          <a:blip r:embed="rId4"/>
          <a:stretch>
            <a:fillRect/>
          </a:stretch>
        </p:blipFill>
        <p:spPr>
          <a:xfrm>
            <a:off x="6110189" y="1111415"/>
            <a:ext cx="6081811" cy="3691940"/>
          </a:xfrm>
          <a:prstGeom prst="rect">
            <a:avLst/>
          </a:prstGeom>
        </p:spPr>
      </p:pic>
    </p:spTree>
    <p:extLst>
      <p:ext uri="{BB962C8B-B14F-4D97-AF65-F5344CB8AC3E}">
        <p14:creationId xmlns:p14="http://schemas.microsoft.com/office/powerpoint/2010/main" val="306303270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58E1A6-7914-4DAD-86D6-26D9A5911B4F}"/>
              </a:ext>
            </a:extLst>
          </p:cNvPr>
          <p:cNvSpPr>
            <a:spLocks noGrp="1"/>
          </p:cNvSpPr>
          <p:nvPr>
            <p:ph type="title"/>
          </p:nvPr>
        </p:nvSpPr>
        <p:spPr/>
        <p:txBody>
          <a:bodyPr/>
          <a:lstStyle/>
          <a:p>
            <a:r>
              <a:rPr lang="en-US"/>
              <a:t>Gaming</a:t>
            </a:r>
            <a:br>
              <a:rPr lang="en-US"/>
            </a:br>
            <a:br>
              <a:rPr lang="en-US"/>
            </a:br>
            <a:endParaRPr lang="en-US"/>
          </a:p>
        </p:txBody>
      </p:sp>
      <p:pic>
        <p:nvPicPr>
          <p:cNvPr id="4" name="Picture 3">
            <a:extLst>
              <a:ext uri="{FF2B5EF4-FFF2-40B4-BE49-F238E27FC236}">
                <a16:creationId xmlns:a16="http://schemas.microsoft.com/office/drawing/2014/main" id="{E3F31D0D-57AA-4F05-9D31-913E2ADA15A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Tree>
    <p:extLst>
      <p:ext uri="{BB962C8B-B14F-4D97-AF65-F5344CB8AC3E}">
        <p14:creationId xmlns:p14="http://schemas.microsoft.com/office/powerpoint/2010/main" val="24485392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4168797-8783-4C8F-A82D-070774992041}"/>
              </a:ext>
            </a:extLst>
          </p:cNvPr>
          <p:cNvGrpSpPr/>
          <p:nvPr/>
        </p:nvGrpSpPr>
        <p:grpSpPr>
          <a:xfrm>
            <a:off x="422734" y="4983888"/>
            <a:ext cx="962110" cy="917455"/>
            <a:chOff x="4709976" y="-525012"/>
            <a:chExt cx="1099004" cy="1047995"/>
          </a:xfrm>
        </p:grpSpPr>
        <p:pic>
          <p:nvPicPr>
            <p:cNvPr id="9" name="Picture 14" descr="https://d3pprwtscvzu47.cloudfront.net/nextgamesvanilla/ng_assets_251016/twd-logo-2016.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09976" y="-525012"/>
              <a:ext cx="1099004" cy="1047995"/>
            </a:xfrm>
            <a:prstGeom prst="rect">
              <a:avLst/>
            </a:prstGeom>
            <a:noFill/>
          </p:spPr>
        </p:pic>
        <p:pic>
          <p:nvPicPr>
            <p:cNvPr id="13" name="Picture 14" descr="https://d3pprwtscvzu47.cloudfront.net/nextgamesvanilla/ng_assets_251016/twd-logo-2016.png">
              <a:extLst>
                <a:ext uri="{FF2B5EF4-FFF2-40B4-BE49-F238E27FC236}">
                  <a16:creationId xmlns:a16="http://schemas.microsoft.com/office/drawing/2014/main" id="{3A3424DE-68E1-4CFB-91CE-93FE42D73E2B}"/>
                </a:ext>
              </a:extLst>
            </p:cNvPr>
            <p:cNvPicPr>
              <a:picLocks noChangeAspect="1" noChangeArrowheads="1"/>
            </p:cNvPicPr>
            <p:nvPr/>
          </p:nvPicPr>
          <p:blipFill rotWithShape="1">
            <a:blip r:embed="rId4" cstate="screen">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p:blipFill>
          <p:spPr bwMode="auto">
            <a:xfrm>
              <a:off x="4709976" y="-525012"/>
              <a:ext cx="1099004" cy="263755"/>
            </a:xfrm>
            <a:prstGeom prst="rect">
              <a:avLst/>
            </a:prstGeom>
            <a:noFill/>
          </p:spPr>
        </p:pic>
      </p:grpSp>
      <p:sp>
        <p:nvSpPr>
          <p:cNvPr id="3" name="Text Placeholder 2"/>
          <p:cNvSpPr>
            <a:spLocks noGrp="1"/>
          </p:cNvSpPr>
          <p:nvPr>
            <p:ph type="body" sz="quarter" idx="10"/>
          </p:nvPr>
        </p:nvSpPr>
        <p:spPr>
          <a:xfrm>
            <a:off x="468704" y="2286000"/>
            <a:ext cx="5344449" cy="2075568"/>
          </a:xfrm>
        </p:spPr>
        <p:txBody>
          <a:bodyPr/>
          <a:lstStyle/>
          <a:p>
            <a:pPr>
              <a:spcAft>
                <a:spcPts val="0"/>
              </a:spcAft>
            </a:pPr>
            <a:r>
              <a:rPr lang="en-US" sz="1600" dirty="0">
                <a:latin typeface="Arial" panose="020B0604020202020204" pitchFamily="34" charset="0"/>
                <a:ea typeface="Segoe UI Semilight" charset="0"/>
                <a:cs typeface="Arial" panose="020B0604020202020204" pitchFamily="34" charset="0"/>
              </a:rPr>
              <a:t>Need for a DB that to seamlessly respond to massive scale and performance demands</a:t>
            </a:r>
          </a:p>
          <a:p>
            <a:pPr lvl="1">
              <a:spcBef>
                <a:spcPts val="1600"/>
              </a:spcBef>
              <a:spcAft>
                <a:spcPts val="0"/>
              </a:spcAft>
            </a:pPr>
            <a:r>
              <a:rPr lang="en-US" sz="1600" dirty="0">
                <a:latin typeface="Arial" panose="020B0604020202020204" pitchFamily="34" charset="0"/>
                <a:ea typeface="Segoe UI Semilight" charset="0"/>
                <a:cs typeface="Arial" panose="020B0604020202020204" pitchFamily="34" charset="0"/>
              </a:rPr>
              <a:t>Multi-player game play with low latency</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Instant capacity scaling from launch onward</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Uninterrupted global user experience </a:t>
            </a:r>
          </a:p>
        </p:txBody>
      </p:sp>
      <p:sp>
        <p:nvSpPr>
          <p:cNvPr id="2" name="Title 1"/>
          <p:cNvSpPr>
            <a:spLocks noGrp="1"/>
          </p:cNvSpPr>
          <p:nvPr>
            <p:ph type="title"/>
          </p:nvPr>
        </p:nvSpPr>
        <p:spPr>
          <a:xfrm>
            <a:off x="269240" y="289511"/>
            <a:ext cx="5925450" cy="1617666"/>
          </a:xfrm>
        </p:spPr>
        <p:txBody>
          <a:bodyPr>
            <a:noAutofit/>
          </a:bodyPr>
          <a:lstStyle/>
          <a:p>
            <a:r>
              <a:rPr lang="en-US" sz="3200" spc="500" dirty="0">
                <a:ln w="3175">
                  <a:noFill/>
                </a:ln>
                <a:latin typeface="Arial" panose="020B0604020202020204" pitchFamily="34" charset="0"/>
                <a:cs typeface="Arial" panose="020B0604020202020204" pitchFamily="34" charset="0"/>
              </a:rPr>
              <a:t>Deliver High-Quality Experiences at any Scale Globally</a:t>
            </a:r>
            <a:endParaRPr lang="en-US" sz="3200" dirty="0"/>
          </a:p>
        </p:txBody>
      </p:sp>
      <p:sp>
        <p:nvSpPr>
          <p:cNvPr id="5" name="Rectangle 4">
            <a:extLst>
              <a:ext uri="{FF2B5EF4-FFF2-40B4-BE49-F238E27FC236}">
                <a16:creationId xmlns:a16="http://schemas.microsoft.com/office/drawing/2014/main" id="{F3F779F9-564E-4274-9720-B49EBBD51945}"/>
              </a:ext>
            </a:extLst>
          </p:cNvPr>
          <p:cNvSpPr/>
          <p:nvPr/>
        </p:nvSpPr>
        <p:spPr>
          <a:xfrm>
            <a:off x="1578289" y="5162679"/>
            <a:ext cx="4616401"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The </a:t>
            </a:r>
            <a:r>
              <a:rPr kumimoji="0" lang="en-US" sz="1400" b="1"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Walking Dead: No Man’s Land</a:t>
            </a: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 chose Azure Cosmos DB because of its extremely low latency and massive scale worldwide. </a:t>
            </a:r>
            <a:endPar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endParaRPr>
          </a:p>
        </p:txBody>
      </p:sp>
      <p:grpSp>
        <p:nvGrpSpPr>
          <p:cNvPr id="62" name="Group 61">
            <a:extLst>
              <a:ext uri="{FF2B5EF4-FFF2-40B4-BE49-F238E27FC236}">
                <a16:creationId xmlns:a16="http://schemas.microsoft.com/office/drawing/2014/main" id="{EEBB8BFD-76EF-4754-AE43-A71DD7CAEE19}"/>
              </a:ext>
            </a:extLst>
          </p:cNvPr>
          <p:cNvGrpSpPr/>
          <p:nvPr/>
        </p:nvGrpSpPr>
        <p:grpSpPr>
          <a:xfrm>
            <a:off x="6782899" y="1740993"/>
            <a:ext cx="5257950" cy="3421686"/>
            <a:chOff x="6320191" y="1178527"/>
            <a:chExt cx="5257950" cy="3421686"/>
          </a:xfrm>
        </p:grpSpPr>
        <p:grpSp>
          <p:nvGrpSpPr>
            <p:cNvPr id="80" name="Group 79">
              <a:extLst>
                <a:ext uri="{FF2B5EF4-FFF2-40B4-BE49-F238E27FC236}">
                  <a16:creationId xmlns:a16="http://schemas.microsoft.com/office/drawing/2014/main" id="{925A934C-3EF4-426D-BAF3-393517913509}"/>
                </a:ext>
              </a:extLst>
            </p:cNvPr>
            <p:cNvGrpSpPr/>
            <p:nvPr/>
          </p:nvGrpSpPr>
          <p:grpSpPr>
            <a:xfrm>
              <a:off x="6320191" y="1178527"/>
              <a:ext cx="5257950" cy="3421686"/>
              <a:chOff x="6320191" y="1178527"/>
              <a:chExt cx="5257950" cy="3421686"/>
            </a:xfrm>
          </p:grpSpPr>
          <p:cxnSp>
            <p:nvCxnSpPr>
              <p:cNvPr id="116" name="Straight Arrow Connector 115">
                <a:extLst>
                  <a:ext uri="{FF2B5EF4-FFF2-40B4-BE49-F238E27FC236}">
                    <a16:creationId xmlns:a16="http://schemas.microsoft.com/office/drawing/2014/main" id="{877FB946-B735-4431-9A25-900B78964AF3}"/>
                  </a:ext>
                </a:extLst>
              </p:cNvPr>
              <p:cNvCxnSpPr>
                <a:cxnSpLocks/>
              </p:cNvCxnSpPr>
              <p:nvPr/>
            </p:nvCxnSpPr>
            <p:spPr>
              <a:xfrm>
                <a:off x="6639638"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Arrow Connector 116">
                <a:extLst>
                  <a:ext uri="{FF2B5EF4-FFF2-40B4-BE49-F238E27FC236}">
                    <a16:creationId xmlns:a16="http://schemas.microsoft.com/office/drawing/2014/main" id="{9A76CF23-EA58-4B4F-8528-08E47BF7D7A8}"/>
                  </a:ext>
                </a:extLst>
              </p:cNvPr>
              <p:cNvCxnSpPr>
                <a:cxnSpLocks/>
              </p:cNvCxnSpPr>
              <p:nvPr/>
            </p:nvCxnSpPr>
            <p:spPr>
              <a:xfrm>
                <a:off x="7528623" y="2704611"/>
                <a:ext cx="3320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8" name="Straight Arrow Connector 117">
                <a:extLst>
                  <a:ext uri="{FF2B5EF4-FFF2-40B4-BE49-F238E27FC236}">
                    <a16:creationId xmlns:a16="http://schemas.microsoft.com/office/drawing/2014/main" id="{32AF01A4-C040-4E01-BEAB-CD61FFC859FE}"/>
                  </a:ext>
                </a:extLst>
              </p:cNvPr>
              <p:cNvCxnSpPr>
                <a:cxnSpLocks/>
              </p:cNvCxnSpPr>
              <p:nvPr/>
            </p:nvCxnSpPr>
            <p:spPr>
              <a:xfrm>
                <a:off x="8554033"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9" name="Straight Arrow Connector 118">
                <a:extLst>
                  <a:ext uri="{FF2B5EF4-FFF2-40B4-BE49-F238E27FC236}">
                    <a16:creationId xmlns:a16="http://schemas.microsoft.com/office/drawing/2014/main" id="{46FC6869-F860-456C-8D0E-6EF540B98ECC}"/>
                  </a:ext>
                </a:extLst>
              </p:cNvPr>
              <p:cNvCxnSpPr>
                <a:cxnSpLocks/>
              </p:cNvCxnSpPr>
              <p:nvPr/>
            </p:nvCxnSpPr>
            <p:spPr>
              <a:xfrm>
                <a:off x="9849794" y="2704611"/>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20" name="TextBox 119">
                <a:extLst>
                  <a:ext uri="{FF2B5EF4-FFF2-40B4-BE49-F238E27FC236}">
                    <a16:creationId xmlns:a16="http://schemas.microsoft.com/office/drawing/2014/main" id="{61C10ECE-4F76-4588-867C-DF223EF9E2A6}"/>
                  </a:ext>
                </a:extLst>
              </p:cNvPr>
              <p:cNvSpPr txBox="1"/>
              <p:nvPr/>
            </p:nvSpPr>
            <p:spPr>
              <a:xfrm>
                <a:off x="7610837" y="2924347"/>
                <a:ext cx="1100103"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API Apps (backend)</a:t>
                </a:r>
              </a:p>
            </p:txBody>
          </p:sp>
          <p:sp>
            <p:nvSpPr>
              <p:cNvPr id="121" name="TextBox 120">
                <a:extLst>
                  <a:ext uri="{FF2B5EF4-FFF2-40B4-BE49-F238E27FC236}">
                    <a16:creationId xmlns:a16="http://schemas.microsoft.com/office/drawing/2014/main" id="{A3AEEC80-9E99-42C0-8695-6C32A0D9A338}"/>
                  </a:ext>
                </a:extLst>
              </p:cNvPr>
              <p:cNvSpPr txBox="1"/>
              <p:nvPr/>
            </p:nvSpPr>
            <p:spPr>
              <a:xfrm>
                <a:off x="8788468" y="2924347"/>
                <a:ext cx="1166914"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Cosmos DB (database)</a:t>
                </a:r>
              </a:p>
            </p:txBody>
          </p:sp>
          <p:sp>
            <p:nvSpPr>
              <p:cNvPr id="122" name="TextBox 121">
                <a:extLst>
                  <a:ext uri="{FF2B5EF4-FFF2-40B4-BE49-F238E27FC236}">
                    <a16:creationId xmlns:a16="http://schemas.microsoft.com/office/drawing/2014/main" id="{858E51ED-0385-45B5-9451-AC9C3E24D362}"/>
                  </a:ext>
                </a:extLst>
              </p:cNvPr>
              <p:cNvSpPr txBox="1"/>
              <p:nvPr/>
            </p:nvSpPr>
            <p:spPr>
              <a:xfrm>
                <a:off x="9749056" y="2924347"/>
                <a:ext cx="1829085"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Apache Spark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(analytics)</a:t>
                </a:r>
              </a:p>
            </p:txBody>
          </p:sp>
          <p:sp>
            <p:nvSpPr>
              <p:cNvPr id="123" name="TextBox 122">
                <a:extLst>
                  <a:ext uri="{FF2B5EF4-FFF2-40B4-BE49-F238E27FC236}">
                    <a16:creationId xmlns:a16="http://schemas.microsoft.com/office/drawing/2014/main" id="{D0DA54AD-6C00-47CE-8682-63AF3F3DE296}"/>
                  </a:ext>
                </a:extLst>
              </p:cNvPr>
              <p:cNvSpPr txBox="1"/>
              <p:nvPr/>
            </p:nvSpPr>
            <p:spPr>
              <a:xfrm>
                <a:off x="9966863" y="4215492"/>
                <a:ext cx="1420536"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Notification Hub (Push notifications)</a:t>
                </a:r>
              </a:p>
            </p:txBody>
          </p:sp>
          <p:sp>
            <p:nvSpPr>
              <p:cNvPr id="124" name="TextBox 123">
                <a:extLst>
                  <a:ext uri="{FF2B5EF4-FFF2-40B4-BE49-F238E27FC236}">
                    <a16:creationId xmlns:a16="http://schemas.microsoft.com/office/drawing/2014/main" id="{F0AA721D-9DA1-4F2F-AA0F-40A6DE499BEE}"/>
                  </a:ext>
                </a:extLst>
              </p:cNvPr>
              <p:cNvSpPr txBox="1"/>
              <p:nvPr/>
            </p:nvSpPr>
            <p:spPr>
              <a:xfrm>
                <a:off x="8836749" y="4215492"/>
                <a:ext cx="1089242"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Functions</a:t>
                </a:r>
              </a:p>
            </p:txBody>
          </p:sp>
          <p:cxnSp>
            <p:nvCxnSpPr>
              <p:cNvPr id="125" name="Straight Arrow Connector 124">
                <a:extLst>
                  <a:ext uri="{FF2B5EF4-FFF2-40B4-BE49-F238E27FC236}">
                    <a16:creationId xmlns:a16="http://schemas.microsoft.com/office/drawing/2014/main" id="{0E9888C5-A504-4E39-B0C4-D432B8E3B02C}"/>
                  </a:ext>
                </a:extLst>
              </p:cNvPr>
              <p:cNvCxnSpPr>
                <a:cxnSpLocks/>
              </p:cNvCxnSpPr>
              <p:nvPr/>
            </p:nvCxnSpPr>
            <p:spPr>
              <a:xfrm>
                <a:off x="9849794" y="3953746"/>
                <a:ext cx="40177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6" name="Straight Arrow Connector 125">
                <a:extLst>
                  <a:ext uri="{FF2B5EF4-FFF2-40B4-BE49-F238E27FC236}">
                    <a16:creationId xmlns:a16="http://schemas.microsoft.com/office/drawing/2014/main" id="{2D398B8C-E67D-4065-B7F7-06CF1702294C}"/>
                  </a:ext>
                </a:extLst>
              </p:cNvPr>
              <p:cNvCxnSpPr>
                <a:cxnSpLocks/>
              </p:cNvCxnSpPr>
              <p:nvPr/>
            </p:nvCxnSpPr>
            <p:spPr>
              <a:xfrm>
                <a:off x="9381370" y="3376687"/>
                <a:ext cx="0" cy="261746"/>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Arrow Connector 126">
                <a:extLst>
                  <a:ext uri="{FF2B5EF4-FFF2-40B4-BE49-F238E27FC236}">
                    <a16:creationId xmlns:a16="http://schemas.microsoft.com/office/drawing/2014/main" id="{5CBB7B17-3A6B-42E2-9596-798C1161A1BE}"/>
                  </a:ext>
                </a:extLst>
              </p:cNvPr>
              <p:cNvCxnSpPr>
                <a:cxnSpLocks/>
              </p:cNvCxnSpPr>
              <p:nvPr/>
            </p:nvCxnSpPr>
            <p:spPr>
              <a:xfrm>
                <a:off x="9849794" y="1450033"/>
                <a:ext cx="401775" cy="0"/>
              </a:xfrm>
              <a:prstGeom prst="straightConnector1">
                <a:avLst/>
              </a:prstGeom>
              <a:noFill/>
              <a:ln w="19050" cap="sq">
                <a:solidFill>
                  <a:schemeClr val="bg1">
                    <a:lumMod val="50000"/>
                  </a:schemeClr>
                </a:solidFill>
                <a:prstDash val="solid"/>
                <a:round/>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8" name="Connector: Elbow 127">
                <a:extLst>
                  <a:ext uri="{FF2B5EF4-FFF2-40B4-BE49-F238E27FC236}">
                    <a16:creationId xmlns:a16="http://schemas.microsoft.com/office/drawing/2014/main" id="{8C7D5320-E4B4-4F89-B431-726DC1C5F414}"/>
                  </a:ext>
                </a:extLst>
              </p:cNvPr>
              <p:cNvCxnSpPr/>
              <p:nvPr/>
            </p:nvCxnSpPr>
            <p:spPr>
              <a:xfrm rot="5400000" flipH="1" flipV="1">
                <a:off x="8065013" y="1525579"/>
                <a:ext cx="971550" cy="739558"/>
              </a:xfrm>
              <a:prstGeom prst="bentConnector3">
                <a:avLst>
                  <a:gd name="adj1" fmla="val 99300"/>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29" name="Group 128">
                <a:extLst>
                  <a:ext uri="{FF2B5EF4-FFF2-40B4-BE49-F238E27FC236}">
                    <a16:creationId xmlns:a16="http://schemas.microsoft.com/office/drawing/2014/main" id="{442927C0-EFDD-4FA6-9B98-75E013D7B60B}"/>
                  </a:ext>
                </a:extLst>
              </p:cNvPr>
              <p:cNvGrpSpPr/>
              <p:nvPr/>
            </p:nvGrpSpPr>
            <p:grpSpPr>
              <a:xfrm>
                <a:off x="10463652" y="1178527"/>
                <a:ext cx="426959" cy="380732"/>
                <a:chOff x="2488012" y="1320237"/>
                <a:chExt cx="4696415" cy="4187934"/>
              </a:xfrm>
            </p:grpSpPr>
            <p:sp>
              <p:nvSpPr>
                <p:cNvPr id="154" name="Hexagon 153">
                  <a:extLst>
                    <a:ext uri="{FF2B5EF4-FFF2-40B4-BE49-F238E27FC236}">
                      <a16:creationId xmlns:a16="http://schemas.microsoft.com/office/drawing/2014/main" id="{5D2C777D-3F6C-4FC8-AF7F-B7354B49847F}"/>
                    </a:ext>
                  </a:extLst>
                </p:cNvPr>
                <p:cNvSpPr/>
                <p:nvPr/>
              </p:nvSpPr>
              <p:spPr bwMode="auto">
                <a:xfrm>
                  <a:off x="2488012" y="1320237"/>
                  <a:ext cx="4696415" cy="4187934"/>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5" name="Snip Single Corner Rectangle 26">
                  <a:extLst>
                    <a:ext uri="{FF2B5EF4-FFF2-40B4-BE49-F238E27FC236}">
                      <a16:creationId xmlns:a16="http://schemas.microsoft.com/office/drawing/2014/main" id="{37443C76-6318-43E4-B85B-045746C7031F}"/>
                    </a:ext>
                  </a:extLst>
                </p:cNvPr>
                <p:cNvSpPr/>
                <p:nvPr/>
              </p:nvSpPr>
              <p:spPr bwMode="auto">
                <a:xfrm>
                  <a:off x="3677764" y="2189582"/>
                  <a:ext cx="2316905" cy="2449244"/>
                </a:xfrm>
                <a:prstGeom prst="snip1Rect">
                  <a:avLst>
                    <a:gd name="adj" fmla="val 28736"/>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0" rIns="0" bIns="91440" numCol="1" spcCol="0" rtlCol="0" fromWordArt="0" anchor="ctr" anchorCtr="1"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dirty="0">
                    <a:ln>
                      <a:noFill/>
                    </a:ln>
                    <a:solidFill>
                      <a:srgbClr val="505050"/>
                    </a:solidFill>
                    <a:effectLst/>
                    <a:uLnTx/>
                    <a:uFillTx/>
                    <a:latin typeface="Arial" panose="020B0604020202020204" pitchFamily="34" charset="0"/>
                    <a:ea typeface="Segoe UI" pitchFamily="34" charset="0"/>
                    <a:cs typeface="Arial" panose="020B0604020202020204" pitchFamily="34" charset="0"/>
                  </a:endParaRPr>
                </a:p>
              </p:txBody>
            </p:sp>
            <p:grpSp>
              <p:nvGrpSpPr>
                <p:cNvPr id="156" name="Group 155">
                  <a:extLst>
                    <a:ext uri="{FF2B5EF4-FFF2-40B4-BE49-F238E27FC236}">
                      <a16:creationId xmlns:a16="http://schemas.microsoft.com/office/drawing/2014/main" id="{8820C275-C5A1-4362-AEFD-4CA9974BB993}"/>
                    </a:ext>
                  </a:extLst>
                </p:cNvPr>
                <p:cNvGrpSpPr/>
                <p:nvPr/>
              </p:nvGrpSpPr>
              <p:grpSpPr>
                <a:xfrm>
                  <a:off x="4271145" y="2716507"/>
                  <a:ext cx="790235" cy="1472560"/>
                  <a:chOff x="4917030" y="1019829"/>
                  <a:chExt cx="123056" cy="229308"/>
                </a:xfrm>
              </p:grpSpPr>
              <p:sp>
                <p:nvSpPr>
                  <p:cNvPr id="158" name="Freeform: Shape 157">
                    <a:extLst>
                      <a:ext uri="{FF2B5EF4-FFF2-40B4-BE49-F238E27FC236}">
                        <a16:creationId xmlns:a16="http://schemas.microsoft.com/office/drawing/2014/main" id="{D4FDEB2D-9624-4900-BE9A-91B50B4E1B2A}"/>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9" name="Freeform: Shape 158">
                    <a:extLst>
                      <a:ext uri="{FF2B5EF4-FFF2-40B4-BE49-F238E27FC236}">
                        <a16:creationId xmlns:a16="http://schemas.microsoft.com/office/drawing/2014/main" id="{BE032D51-5542-4D5E-A73E-793F5EA6FCCC}"/>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60" name="Freeform: Shape 159">
                    <a:extLst>
                      <a:ext uri="{FF2B5EF4-FFF2-40B4-BE49-F238E27FC236}">
                        <a16:creationId xmlns:a16="http://schemas.microsoft.com/office/drawing/2014/main" id="{801B3C6C-57FC-49B1-BAF9-A31E0C5CC504}"/>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61" name="Freeform: Shape 160">
                    <a:extLst>
                      <a:ext uri="{FF2B5EF4-FFF2-40B4-BE49-F238E27FC236}">
                        <a16:creationId xmlns:a16="http://schemas.microsoft.com/office/drawing/2014/main" id="{7C123D6B-07A9-426C-A9B7-F16036E1C5D3}"/>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2"/>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157" name="Right Triangle 156">
                  <a:extLst>
                    <a:ext uri="{FF2B5EF4-FFF2-40B4-BE49-F238E27FC236}">
                      <a16:creationId xmlns:a16="http://schemas.microsoft.com/office/drawing/2014/main" id="{FD7DB8FA-ADCA-4D45-BEE3-B84C0865FED1}"/>
                    </a:ext>
                  </a:extLst>
                </p:cNvPr>
                <p:cNvSpPr/>
                <p:nvPr/>
              </p:nvSpPr>
              <p:spPr bwMode="auto">
                <a:xfrm>
                  <a:off x="5326469" y="2189582"/>
                  <a:ext cx="668200" cy="662475"/>
                </a:xfrm>
                <a:prstGeom prst="r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mn-ea"/>
                    <a:cs typeface="Arial" panose="020B0604020202020204" pitchFamily="34" charset="0"/>
                  </a:endParaRPr>
                </a:p>
              </p:txBody>
            </p:sp>
          </p:grpSp>
          <p:grpSp>
            <p:nvGrpSpPr>
              <p:cNvPr id="130" name="Group 129">
                <a:extLst>
                  <a:ext uri="{FF2B5EF4-FFF2-40B4-BE49-F238E27FC236}">
                    <a16:creationId xmlns:a16="http://schemas.microsoft.com/office/drawing/2014/main" id="{DDB6836B-33F3-4927-ADC7-FAC04FFC33DE}"/>
                  </a:ext>
                </a:extLst>
              </p:cNvPr>
              <p:cNvGrpSpPr/>
              <p:nvPr/>
            </p:nvGrpSpPr>
            <p:grpSpPr>
              <a:xfrm>
                <a:off x="9108745" y="2459403"/>
                <a:ext cx="545250" cy="469964"/>
                <a:chOff x="8376458" y="5925518"/>
                <a:chExt cx="1045926" cy="901512"/>
              </a:xfrm>
            </p:grpSpPr>
            <p:sp>
              <p:nvSpPr>
                <p:cNvPr id="150" name="Star: 4 Points 8">
                  <a:extLst>
                    <a:ext uri="{FF2B5EF4-FFF2-40B4-BE49-F238E27FC236}">
                      <a16:creationId xmlns:a16="http://schemas.microsoft.com/office/drawing/2014/main" id="{2904587C-AD21-4BF0-A6A9-8926BA1B9B9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1" name="Star: 4 Points 8">
                  <a:extLst>
                    <a:ext uri="{FF2B5EF4-FFF2-40B4-BE49-F238E27FC236}">
                      <a16:creationId xmlns:a16="http://schemas.microsoft.com/office/drawing/2014/main" id="{3AF98AFF-A011-41B1-A6F3-C59B71852C85}"/>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2" name="Oval 151">
                  <a:extLst>
                    <a:ext uri="{FF2B5EF4-FFF2-40B4-BE49-F238E27FC236}">
                      <a16:creationId xmlns:a16="http://schemas.microsoft.com/office/drawing/2014/main" id="{BAB60FCD-8562-4B02-9658-A585B2795D9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sp>
              <p:nvSpPr>
                <p:cNvPr id="153" name="Oval 9">
                  <a:extLst>
                    <a:ext uri="{FF2B5EF4-FFF2-40B4-BE49-F238E27FC236}">
                      <a16:creationId xmlns:a16="http://schemas.microsoft.com/office/drawing/2014/main" id="{34E25AFD-E3DB-4C86-95F8-EB6853B8D5B0}"/>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grpSp>
            <p:nvGrpSpPr>
              <p:cNvPr id="131" name="Group 130">
                <a:extLst>
                  <a:ext uri="{FF2B5EF4-FFF2-40B4-BE49-F238E27FC236}">
                    <a16:creationId xmlns:a16="http://schemas.microsoft.com/office/drawing/2014/main" id="{DFAE9872-6999-4D3D-882C-8928114B5DB4}"/>
                  </a:ext>
                </a:extLst>
              </p:cNvPr>
              <p:cNvGrpSpPr/>
              <p:nvPr/>
            </p:nvGrpSpPr>
            <p:grpSpPr>
              <a:xfrm>
                <a:off x="7062806" y="2534694"/>
                <a:ext cx="369592" cy="369592"/>
                <a:chOff x="3355898" y="4646593"/>
                <a:chExt cx="536092" cy="536092"/>
              </a:xfrm>
            </p:grpSpPr>
            <p:sp>
              <p:nvSpPr>
                <p:cNvPr id="146" name="Freeform 216">
                  <a:extLst>
                    <a:ext uri="{FF2B5EF4-FFF2-40B4-BE49-F238E27FC236}">
                      <a16:creationId xmlns:a16="http://schemas.microsoft.com/office/drawing/2014/main" id="{B7EFCF3B-14D7-49E2-8245-90BCE8C5D104}"/>
                    </a:ext>
                  </a:extLst>
                </p:cNvPr>
                <p:cNvSpPr/>
                <p:nvPr/>
              </p:nvSpPr>
              <p:spPr bwMode="auto">
                <a:xfrm>
                  <a:off x="3355898" y="4646593"/>
                  <a:ext cx="536092" cy="536092"/>
                </a:xfrm>
                <a:prstGeom prst="octagon">
                  <a:avLst/>
                </a:prstGeom>
                <a:noFill/>
                <a:ln w="12700">
                  <a:solidFill>
                    <a:schemeClr val="tx2"/>
                  </a:solidFill>
                  <a:headEnd type="none" w="med"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cxnSp>
              <p:nvCxnSpPr>
                <p:cNvPr id="147" name="Straight Arrow Connector 146">
                  <a:extLst>
                    <a:ext uri="{FF2B5EF4-FFF2-40B4-BE49-F238E27FC236}">
                      <a16:creationId xmlns:a16="http://schemas.microsoft.com/office/drawing/2014/main" id="{0429DF5B-CA81-4BE9-A440-5913623A1B91}"/>
                    </a:ext>
                  </a:extLst>
                </p:cNvPr>
                <p:cNvCxnSpPr>
                  <a:cxnSpLocks/>
                </p:cNvCxnSpPr>
                <p:nvPr/>
              </p:nvCxnSpPr>
              <p:spPr>
                <a:xfrm>
                  <a:off x="3442102" y="4718959"/>
                  <a:ext cx="216476" cy="222459"/>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76B5CE70-3279-4568-8A78-9CB62298EA50}"/>
                    </a:ext>
                  </a:extLst>
                </p:cNvPr>
                <p:cNvCxnSpPr/>
                <p:nvPr/>
              </p:nvCxnSpPr>
              <p:spPr>
                <a:xfrm flipH="1" flipV="1">
                  <a:off x="3714089" y="4855915"/>
                  <a:ext cx="177901" cy="171006"/>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A2F45EAA-44B2-4458-9CAF-0979A1199FB6}"/>
                    </a:ext>
                  </a:extLst>
                </p:cNvPr>
                <p:cNvCxnSpPr/>
                <p:nvPr/>
              </p:nvCxnSpPr>
              <p:spPr>
                <a:xfrm flipH="1" flipV="1">
                  <a:off x="3530815" y="4977667"/>
                  <a:ext cx="202844" cy="205018"/>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grpSp>
          <p:sp>
            <p:nvSpPr>
              <p:cNvPr id="132" name="Freeform: Shape 131">
                <a:extLst>
                  <a:ext uri="{FF2B5EF4-FFF2-40B4-BE49-F238E27FC236}">
                    <a16:creationId xmlns:a16="http://schemas.microsoft.com/office/drawing/2014/main" id="{230A3F76-0EB5-46AF-9FEE-D5120A73E915}"/>
                  </a:ext>
                </a:extLst>
              </p:cNvPr>
              <p:cNvSpPr/>
              <p:nvPr/>
            </p:nvSpPr>
            <p:spPr bwMode="auto">
              <a:xfrm>
                <a:off x="10489861" y="3836764"/>
                <a:ext cx="374540" cy="365214"/>
              </a:xfrm>
              <a:custGeom>
                <a:avLst/>
                <a:gdLst>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1624 w 5237611"/>
                  <a:gd name="connsiteY11" fmla="*/ 3052063 h 5107218"/>
                  <a:gd name="connsiteX12" fmla="*/ 477987 w 5237611"/>
                  <a:gd name="connsiteY12" fmla="*/ 3115179 h 5107218"/>
                  <a:gd name="connsiteX13" fmla="*/ 829643 w 5237611"/>
                  <a:gd name="connsiteY13" fmla="*/ 3401787 h 5107218"/>
                  <a:gd name="connsiteX14" fmla="*/ 4407973 w 5237611"/>
                  <a:gd name="connsiteY14" fmla="*/ 3401787 h 5107218"/>
                  <a:gd name="connsiteX15" fmla="*/ 4766922 w 5237611"/>
                  <a:gd name="connsiteY15" fmla="*/ 3042838 h 5107218"/>
                  <a:gd name="connsiteX16" fmla="*/ 4766922 w 5237611"/>
                  <a:gd name="connsiteY16" fmla="*/ 2899232 h 5107218"/>
                  <a:gd name="connsiteX17" fmla="*/ 4767852 w 5237611"/>
                  <a:gd name="connsiteY17" fmla="*/ 2899232 h 5107218"/>
                  <a:gd name="connsiteX18" fmla="*/ 4767852 w 5237611"/>
                  <a:gd name="connsiteY18" fmla="*/ 2581731 h 5107218"/>
                  <a:gd name="connsiteX19" fmla="*/ 1164681 w 5237611"/>
                  <a:gd name="connsiteY19" fmla="*/ 2581731 h 5107218"/>
                  <a:gd name="connsiteX20" fmla="*/ 1164681 w 5237611"/>
                  <a:gd name="connsiteY20" fmla="*/ 3213100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899232 h 5107218"/>
                  <a:gd name="connsiteX17" fmla="*/ 4767852 w 5237611"/>
                  <a:gd name="connsiteY17" fmla="*/ 2581731 h 5107218"/>
                  <a:gd name="connsiteX18" fmla="*/ 1164681 w 5237611"/>
                  <a:gd name="connsiteY18" fmla="*/ 2581731 h 5107218"/>
                  <a:gd name="connsiteX19" fmla="*/ 1164681 w 5237611"/>
                  <a:gd name="connsiteY19" fmla="*/ 3213100 h 5107218"/>
                  <a:gd name="connsiteX20" fmla="*/ 1 w 5237611"/>
                  <a:gd name="connsiteY20" fmla="*/ 2139044 h 5107218"/>
                  <a:gd name="connsiteX21" fmla="*/ 760637 w 5237611"/>
                  <a:gd name="connsiteY21" fmla="*/ 0 h 5107218"/>
                  <a:gd name="connsiteX22" fmla="*/ 4478839 w 5237611"/>
                  <a:gd name="connsiteY22" fmla="*/ 0 h 5107218"/>
                  <a:gd name="connsiteX23" fmla="*/ 5237611 w 5237611"/>
                  <a:gd name="connsiteY23" fmla="*/ 758772 h 5107218"/>
                  <a:gd name="connsiteX24" fmla="*/ 5237611 w 5237611"/>
                  <a:gd name="connsiteY24" fmla="*/ 1428267 h 5107218"/>
                  <a:gd name="connsiteX25" fmla="*/ 4767852 w 5237611"/>
                  <a:gd name="connsiteY25" fmla="*/ 995060 h 5107218"/>
                  <a:gd name="connsiteX26" fmla="*/ 4767852 w 5237611"/>
                  <a:gd name="connsiteY26" fmla="*/ 779863 h 5107218"/>
                  <a:gd name="connsiteX27" fmla="*/ 4408903 w 5237611"/>
                  <a:gd name="connsiteY27" fmla="*/ 420914 h 5107218"/>
                  <a:gd name="connsiteX28" fmla="*/ 830573 w 5237611"/>
                  <a:gd name="connsiteY28" fmla="*/ 420914 h 5107218"/>
                  <a:gd name="connsiteX29" fmla="*/ 471624 w 5237611"/>
                  <a:gd name="connsiteY29" fmla="*/ 779863 h 5107218"/>
                  <a:gd name="connsiteX30" fmla="*/ 471624 w 5237611"/>
                  <a:gd name="connsiteY30" fmla="*/ 1239157 h 5107218"/>
                  <a:gd name="connsiteX31" fmla="*/ 3929652 w 5237611"/>
                  <a:gd name="connsiteY31" fmla="*/ 1239157 h 5107218"/>
                  <a:gd name="connsiteX32" fmla="*/ 3929652 w 5237611"/>
                  <a:gd name="connsiteY32" fmla="*/ 680358 h 5107218"/>
                  <a:gd name="connsiteX33" fmla="*/ 5188767 w 5237611"/>
                  <a:gd name="connsiteY33" fmla="*/ 1841501 h 5107218"/>
                  <a:gd name="connsiteX34" fmla="*/ 0 w 5237611"/>
                  <a:gd name="connsiteY34" fmla="*/ 1841501 h 5107218"/>
                  <a:gd name="connsiteX35" fmla="*/ 1865 w 5237611"/>
                  <a:gd name="connsiteY35" fmla="*/ 758772 h 5107218"/>
                  <a:gd name="connsiteX36" fmla="*/ 760637 w 5237611"/>
                  <a:gd name="connsiteY36"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6922 w 5237611"/>
                  <a:gd name="connsiteY15" fmla="*/ 2899232 h 5107218"/>
                  <a:gd name="connsiteX16" fmla="*/ 4767852 w 5237611"/>
                  <a:gd name="connsiteY16" fmla="*/ 2581731 h 5107218"/>
                  <a:gd name="connsiteX17" fmla="*/ 1164681 w 5237611"/>
                  <a:gd name="connsiteY17" fmla="*/ 2581731 h 5107218"/>
                  <a:gd name="connsiteX18" fmla="*/ 1164681 w 5237611"/>
                  <a:gd name="connsiteY18" fmla="*/ 3213100 h 5107218"/>
                  <a:gd name="connsiteX19" fmla="*/ 1 w 5237611"/>
                  <a:gd name="connsiteY19" fmla="*/ 2139044 h 5107218"/>
                  <a:gd name="connsiteX20" fmla="*/ 760637 w 5237611"/>
                  <a:gd name="connsiteY20" fmla="*/ 0 h 5107218"/>
                  <a:gd name="connsiteX21" fmla="*/ 4478839 w 5237611"/>
                  <a:gd name="connsiteY21" fmla="*/ 0 h 5107218"/>
                  <a:gd name="connsiteX22" fmla="*/ 5237611 w 5237611"/>
                  <a:gd name="connsiteY22" fmla="*/ 758772 h 5107218"/>
                  <a:gd name="connsiteX23" fmla="*/ 5237611 w 5237611"/>
                  <a:gd name="connsiteY23" fmla="*/ 1428267 h 5107218"/>
                  <a:gd name="connsiteX24" fmla="*/ 4767852 w 5237611"/>
                  <a:gd name="connsiteY24" fmla="*/ 995060 h 5107218"/>
                  <a:gd name="connsiteX25" fmla="*/ 4767852 w 5237611"/>
                  <a:gd name="connsiteY25" fmla="*/ 779863 h 5107218"/>
                  <a:gd name="connsiteX26" fmla="*/ 4408903 w 5237611"/>
                  <a:gd name="connsiteY26" fmla="*/ 420914 h 5107218"/>
                  <a:gd name="connsiteX27" fmla="*/ 830573 w 5237611"/>
                  <a:gd name="connsiteY27" fmla="*/ 420914 h 5107218"/>
                  <a:gd name="connsiteX28" fmla="*/ 471624 w 5237611"/>
                  <a:gd name="connsiteY28" fmla="*/ 779863 h 5107218"/>
                  <a:gd name="connsiteX29" fmla="*/ 471624 w 5237611"/>
                  <a:gd name="connsiteY29" fmla="*/ 1239157 h 5107218"/>
                  <a:gd name="connsiteX30" fmla="*/ 3929652 w 5237611"/>
                  <a:gd name="connsiteY30" fmla="*/ 1239157 h 5107218"/>
                  <a:gd name="connsiteX31" fmla="*/ 3929652 w 5237611"/>
                  <a:gd name="connsiteY31" fmla="*/ 680358 h 5107218"/>
                  <a:gd name="connsiteX32" fmla="*/ 5188767 w 5237611"/>
                  <a:gd name="connsiteY32" fmla="*/ 1841501 h 5107218"/>
                  <a:gd name="connsiteX33" fmla="*/ 0 w 5237611"/>
                  <a:gd name="connsiteY33" fmla="*/ 1841501 h 5107218"/>
                  <a:gd name="connsiteX34" fmla="*/ 1865 w 5237611"/>
                  <a:gd name="connsiteY34" fmla="*/ 758772 h 5107218"/>
                  <a:gd name="connsiteX35" fmla="*/ 760637 w 5237611"/>
                  <a:gd name="connsiteY35" fmla="*/ 0 h 5107218"/>
                  <a:gd name="connsiteX0" fmla="*/ 1 w 5237611"/>
                  <a:gd name="connsiteY0" fmla="*/ 2139044 h 5107218"/>
                  <a:gd name="connsiteX1" fmla="*/ 5237611 w 5237611"/>
                  <a:gd name="connsiteY1" fmla="*/ 2139045 h 5107218"/>
                  <a:gd name="connsiteX2" fmla="*/ 5237611 w 5237611"/>
                  <a:gd name="connsiteY2" fmla="*/ 3103844 h 5107218"/>
                  <a:gd name="connsiteX3" fmla="*/ 4478839 w 5237611"/>
                  <a:gd name="connsiteY3" fmla="*/ 3862616 h 5107218"/>
                  <a:gd name="connsiteX4" fmla="*/ 3245525 w 5237611"/>
                  <a:gd name="connsiteY4" fmla="*/ 3862616 h 5107218"/>
                  <a:gd name="connsiteX5" fmla="*/ 3385368 w 5237611"/>
                  <a:gd name="connsiteY5" fmla="*/ 5107218 h 5107218"/>
                  <a:gd name="connsiteX6" fmla="*/ 1623350 w 5237611"/>
                  <a:gd name="connsiteY6" fmla="*/ 3862616 h 5107218"/>
                  <a:gd name="connsiteX7" fmla="*/ 760637 w 5237611"/>
                  <a:gd name="connsiteY7" fmla="*/ 3862616 h 5107218"/>
                  <a:gd name="connsiteX8" fmla="*/ 1865 w 5237611"/>
                  <a:gd name="connsiteY8" fmla="*/ 3103844 h 5107218"/>
                  <a:gd name="connsiteX9" fmla="*/ 1865 w 5237611"/>
                  <a:gd name="connsiteY9" fmla="*/ 2520997 h 5107218"/>
                  <a:gd name="connsiteX10" fmla="*/ 471624 w 5237611"/>
                  <a:gd name="connsiteY10" fmla="*/ 2954204 h 5107218"/>
                  <a:gd name="connsiteX11" fmla="*/ 477987 w 5237611"/>
                  <a:gd name="connsiteY11" fmla="*/ 3115179 h 5107218"/>
                  <a:gd name="connsiteX12" fmla="*/ 829643 w 5237611"/>
                  <a:gd name="connsiteY12" fmla="*/ 3401787 h 5107218"/>
                  <a:gd name="connsiteX13" fmla="*/ 4407973 w 5237611"/>
                  <a:gd name="connsiteY13" fmla="*/ 3401787 h 5107218"/>
                  <a:gd name="connsiteX14" fmla="*/ 4766922 w 5237611"/>
                  <a:gd name="connsiteY14" fmla="*/ 3042838 h 5107218"/>
                  <a:gd name="connsiteX15" fmla="*/ 4767852 w 5237611"/>
                  <a:gd name="connsiteY15" fmla="*/ 2581731 h 5107218"/>
                  <a:gd name="connsiteX16" fmla="*/ 1164681 w 5237611"/>
                  <a:gd name="connsiteY16" fmla="*/ 2581731 h 5107218"/>
                  <a:gd name="connsiteX17" fmla="*/ 1164681 w 5237611"/>
                  <a:gd name="connsiteY17" fmla="*/ 3213100 h 5107218"/>
                  <a:gd name="connsiteX18" fmla="*/ 1 w 5237611"/>
                  <a:gd name="connsiteY18" fmla="*/ 2139044 h 5107218"/>
                  <a:gd name="connsiteX19" fmla="*/ 760637 w 5237611"/>
                  <a:gd name="connsiteY19" fmla="*/ 0 h 5107218"/>
                  <a:gd name="connsiteX20" fmla="*/ 4478839 w 5237611"/>
                  <a:gd name="connsiteY20" fmla="*/ 0 h 5107218"/>
                  <a:gd name="connsiteX21" fmla="*/ 5237611 w 5237611"/>
                  <a:gd name="connsiteY21" fmla="*/ 758772 h 5107218"/>
                  <a:gd name="connsiteX22" fmla="*/ 5237611 w 5237611"/>
                  <a:gd name="connsiteY22" fmla="*/ 1428267 h 5107218"/>
                  <a:gd name="connsiteX23" fmla="*/ 4767852 w 5237611"/>
                  <a:gd name="connsiteY23" fmla="*/ 995060 h 5107218"/>
                  <a:gd name="connsiteX24" fmla="*/ 4767852 w 5237611"/>
                  <a:gd name="connsiteY24" fmla="*/ 779863 h 5107218"/>
                  <a:gd name="connsiteX25" fmla="*/ 4408903 w 5237611"/>
                  <a:gd name="connsiteY25" fmla="*/ 420914 h 5107218"/>
                  <a:gd name="connsiteX26" fmla="*/ 830573 w 5237611"/>
                  <a:gd name="connsiteY26" fmla="*/ 420914 h 5107218"/>
                  <a:gd name="connsiteX27" fmla="*/ 471624 w 5237611"/>
                  <a:gd name="connsiteY27" fmla="*/ 779863 h 5107218"/>
                  <a:gd name="connsiteX28" fmla="*/ 471624 w 5237611"/>
                  <a:gd name="connsiteY28" fmla="*/ 1239157 h 5107218"/>
                  <a:gd name="connsiteX29" fmla="*/ 3929652 w 5237611"/>
                  <a:gd name="connsiteY29" fmla="*/ 1239157 h 5107218"/>
                  <a:gd name="connsiteX30" fmla="*/ 3929652 w 5237611"/>
                  <a:gd name="connsiteY30" fmla="*/ 680358 h 5107218"/>
                  <a:gd name="connsiteX31" fmla="*/ 5188767 w 5237611"/>
                  <a:gd name="connsiteY31" fmla="*/ 1841501 h 5107218"/>
                  <a:gd name="connsiteX32" fmla="*/ 0 w 5237611"/>
                  <a:gd name="connsiteY32" fmla="*/ 1841501 h 5107218"/>
                  <a:gd name="connsiteX33" fmla="*/ 1865 w 5237611"/>
                  <a:gd name="connsiteY33" fmla="*/ 758772 h 5107218"/>
                  <a:gd name="connsiteX34" fmla="*/ 760637 w 5237611"/>
                  <a:gd name="connsiteY34" fmla="*/ 0 h 510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37611" h="5107218">
                    <a:moveTo>
                      <a:pt x="1" y="2139044"/>
                    </a:moveTo>
                    <a:lnTo>
                      <a:pt x="5237611" y="2139045"/>
                    </a:lnTo>
                    <a:lnTo>
                      <a:pt x="5237611" y="3103844"/>
                    </a:lnTo>
                    <a:cubicBezTo>
                      <a:pt x="5237611" y="3522902"/>
                      <a:pt x="4897897" y="3862616"/>
                      <a:pt x="4478839" y="3862616"/>
                    </a:cubicBezTo>
                    <a:lnTo>
                      <a:pt x="3245525" y="3862616"/>
                    </a:lnTo>
                    <a:lnTo>
                      <a:pt x="3385368" y="5107218"/>
                    </a:lnTo>
                    <a:lnTo>
                      <a:pt x="1623350" y="3862616"/>
                    </a:lnTo>
                    <a:lnTo>
                      <a:pt x="760637" y="3862616"/>
                    </a:lnTo>
                    <a:cubicBezTo>
                      <a:pt x="341579" y="3862616"/>
                      <a:pt x="1865" y="3522902"/>
                      <a:pt x="1865" y="3103844"/>
                    </a:cubicBezTo>
                    <a:lnTo>
                      <a:pt x="1865" y="2520997"/>
                    </a:lnTo>
                    <a:lnTo>
                      <a:pt x="471624" y="2954204"/>
                    </a:lnTo>
                    <a:lnTo>
                      <a:pt x="477987" y="3115179"/>
                    </a:lnTo>
                    <a:cubicBezTo>
                      <a:pt x="511457" y="3278746"/>
                      <a:pt x="656181" y="3401787"/>
                      <a:pt x="829643" y="3401787"/>
                    </a:cubicBezTo>
                    <a:lnTo>
                      <a:pt x="4407973" y="3401787"/>
                    </a:lnTo>
                    <a:cubicBezTo>
                      <a:pt x="4606215" y="3401787"/>
                      <a:pt x="4766922" y="3241080"/>
                      <a:pt x="4766922" y="3042838"/>
                    </a:cubicBezTo>
                    <a:lnTo>
                      <a:pt x="4767852" y="2581731"/>
                    </a:lnTo>
                    <a:lnTo>
                      <a:pt x="1164681" y="2581731"/>
                    </a:lnTo>
                    <a:lnTo>
                      <a:pt x="1164681" y="3213100"/>
                    </a:lnTo>
                    <a:lnTo>
                      <a:pt x="1" y="2139044"/>
                    </a:lnTo>
                    <a:close/>
                    <a:moveTo>
                      <a:pt x="760637" y="0"/>
                    </a:moveTo>
                    <a:lnTo>
                      <a:pt x="4478839" y="0"/>
                    </a:lnTo>
                    <a:cubicBezTo>
                      <a:pt x="4897897" y="0"/>
                      <a:pt x="5237611" y="339714"/>
                      <a:pt x="5237611" y="758772"/>
                    </a:cubicBezTo>
                    <a:lnTo>
                      <a:pt x="5237611" y="1428267"/>
                    </a:lnTo>
                    <a:lnTo>
                      <a:pt x="4767852" y="995060"/>
                    </a:lnTo>
                    <a:lnTo>
                      <a:pt x="4767852" y="779863"/>
                    </a:lnTo>
                    <a:cubicBezTo>
                      <a:pt x="4767852" y="581621"/>
                      <a:pt x="4607145" y="420914"/>
                      <a:pt x="4408903" y="420914"/>
                    </a:cubicBezTo>
                    <a:lnTo>
                      <a:pt x="830573" y="420914"/>
                    </a:lnTo>
                    <a:cubicBezTo>
                      <a:pt x="632331" y="420914"/>
                      <a:pt x="471624" y="581621"/>
                      <a:pt x="471624" y="779863"/>
                    </a:cubicBezTo>
                    <a:lnTo>
                      <a:pt x="471624" y="1239157"/>
                    </a:lnTo>
                    <a:lnTo>
                      <a:pt x="3929652" y="1239157"/>
                    </a:lnTo>
                    <a:lnTo>
                      <a:pt x="3929652" y="680358"/>
                    </a:lnTo>
                    <a:lnTo>
                      <a:pt x="5188767" y="1841501"/>
                    </a:lnTo>
                    <a:lnTo>
                      <a:pt x="0" y="1841501"/>
                    </a:lnTo>
                    <a:cubicBezTo>
                      <a:pt x="622" y="1480591"/>
                      <a:pt x="1243" y="1119682"/>
                      <a:pt x="1865" y="758772"/>
                    </a:cubicBezTo>
                    <a:cubicBezTo>
                      <a:pt x="1865" y="339714"/>
                      <a:pt x="341579" y="0"/>
                      <a:pt x="760637" y="0"/>
                    </a:cubicBezTo>
                    <a:close/>
                  </a:path>
                </a:pathLst>
              </a:cu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nvGrpSpPr>
              <p:cNvPr id="133" name="Group 132">
                <a:extLst>
                  <a:ext uri="{FF2B5EF4-FFF2-40B4-BE49-F238E27FC236}">
                    <a16:creationId xmlns:a16="http://schemas.microsoft.com/office/drawing/2014/main" id="{4431B3A9-310F-48AB-A3EB-1976C9C6A1EF}"/>
                  </a:ext>
                </a:extLst>
              </p:cNvPr>
              <p:cNvGrpSpPr/>
              <p:nvPr/>
            </p:nvGrpSpPr>
            <p:grpSpPr>
              <a:xfrm>
                <a:off x="9141930" y="3773670"/>
                <a:ext cx="478880" cy="428307"/>
                <a:chOff x="6773175" y="404044"/>
                <a:chExt cx="802419" cy="717677"/>
              </a:xfrm>
            </p:grpSpPr>
            <p:sp>
              <p:nvSpPr>
                <p:cNvPr id="143" name="Freeform 24">
                  <a:extLst>
                    <a:ext uri="{FF2B5EF4-FFF2-40B4-BE49-F238E27FC236}">
                      <a16:creationId xmlns:a16="http://schemas.microsoft.com/office/drawing/2014/main" id="{9EBA34C1-D76B-47D5-9DA3-4222789697F9}"/>
                    </a:ext>
                  </a:extLst>
                </p:cNvPr>
                <p:cNvSpPr/>
                <p:nvPr/>
              </p:nvSpPr>
              <p:spPr bwMode="auto">
                <a:xfrm rot="16200000">
                  <a:off x="6667528"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4" name="Freeform 640">
                  <a:extLst>
                    <a:ext uri="{FF2B5EF4-FFF2-40B4-BE49-F238E27FC236}">
                      <a16:creationId xmlns:a16="http://schemas.microsoft.com/office/drawing/2014/main" id="{2C757CC3-4227-47FC-8CF7-2D045260799F}"/>
                    </a:ext>
                  </a:extLst>
                </p:cNvPr>
                <p:cNvSpPr/>
                <p:nvPr/>
              </p:nvSpPr>
              <p:spPr bwMode="auto">
                <a:xfrm rot="5400000">
                  <a:off x="7258651" y="649949"/>
                  <a:ext cx="422590" cy="211296"/>
                </a:xfrm>
                <a:custGeom>
                  <a:avLst/>
                  <a:gdLst>
                    <a:gd name="connsiteX0" fmla="*/ 0 w 342445"/>
                    <a:gd name="connsiteY0" fmla="*/ 171222 h 171223"/>
                    <a:gd name="connsiteX1" fmla="*/ 171222 w 342445"/>
                    <a:gd name="connsiteY1" fmla="*/ 0 h 171223"/>
                    <a:gd name="connsiteX2" fmla="*/ 342445 w 342445"/>
                    <a:gd name="connsiteY2" fmla="*/ 171223 h 171223"/>
                  </a:gdLst>
                  <a:ahLst/>
                  <a:cxnLst>
                    <a:cxn ang="0">
                      <a:pos x="connsiteX0" y="connsiteY0"/>
                    </a:cxn>
                    <a:cxn ang="0">
                      <a:pos x="connsiteX1" y="connsiteY1"/>
                    </a:cxn>
                    <a:cxn ang="0">
                      <a:pos x="connsiteX2" y="connsiteY2"/>
                    </a:cxn>
                  </a:cxnLst>
                  <a:rect l="l" t="t" r="r" b="b"/>
                  <a:pathLst>
                    <a:path w="342445" h="171223">
                      <a:moveTo>
                        <a:pt x="0" y="171222"/>
                      </a:moveTo>
                      <a:lnTo>
                        <a:pt x="171222" y="0"/>
                      </a:lnTo>
                      <a:lnTo>
                        <a:pt x="342445" y="171223"/>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5" name="Freeform 28">
                  <a:extLst>
                    <a:ext uri="{FF2B5EF4-FFF2-40B4-BE49-F238E27FC236}">
                      <a16:creationId xmlns:a16="http://schemas.microsoft.com/office/drawing/2014/main" id="{5B8493A9-455E-4C7E-8F55-C2F317841C88}"/>
                    </a:ext>
                  </a:extLst>
                </p:cNvPr>
                <p:cNvSpPr/>
                <p:nvPr/>
              </p:nvSpPr>
              <p:spPr bwMode="auto">
                <a:xfrm>
                  <a:off x="7001610" y="404044"/>
                  <a:ext cx="367945" cy="717677"/>
                </a:xfrm>
                <a:custGeom>
                  <a:avLst/>
                  <a:gdLst>
                    <a:gd name="connsiteX0" fmla="*/ 357016 w 367945"/>
                    <a:gd name="connsiteY0" fmla="*/ 0 h 717677"/>
                    <a:gd name="connsiteX1" fmla="*/ 123863 w 367945"/>
                    <a:gd name="connsiteY1" fmla="*/ 0 h 717677"/>
                    <a:gd name="connsiteX2" fmla="*/ 0 w 367945"/>
                    <a:gd name="connsiteY2" fmla="*/ 364303 h 717677"/>
                    <a:gd name="connsiteX3" fmla="*/ 156650 w 367945"/>
                    <a:gd name="connsiteY3" fmla="*/ 364303 h 717677"/>
                    <a:gd name="connsiteX4" fmla="*/ 29144 w 367945"/>
                    <a:gd name="connsiteY4" fmla="*/ 717677 h 717677"/>
                    <a:gd name="connsiteX5" fmla="*/ 367945 w 367945"/>
                    <a:gd name="connsiteY5" fmla="*/ 244083 h 717677"/>
                    <a:gd name="connsiteX6" fmla="*/ 211295 w 367945"/>
                    <a:gd name="connsiteY6" fmla="*/ 244083 h 717677"/>
                    <a:gd name="connsiteX7" fmla="*/ 357016 w 367945"/>
                    <a:gd name="connsiteY7" fmla="*/ 0 h 71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945" h="717677">
                      <a:moveTo>
                        <a:pt x="357016" y="0"/>
                      </a:moveTo>
                      <a:lnTo>
                        <a:pt x="123863" y="0"/>
                      </a:lnTo>
                      <a:lnTo>
                        <a:pt x="0" y="364303"/>
                      </a:lnTo>
                      <a:lnTo>
                        <a:pt x="156650" y="364303"/>
                      </a:lnTo>
                      <a:lnTo>
                        <a:pt x="29144" y="717677"/>
                      </a:lnTo>
                      <a:lnTo>
                        <a:pt x="367945" y="244083"/>
                      </a:lnTo>
                      <a:lnTo>
                        <a:pt x="211295" y="244083"/>
                      </a:lnTo>
                      <a:lnTo>
                        <a:pt x="357016" y="0"/>
                      </a:ln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Arial" panose="020B0604020202020204" pitchFamily="34" charset="0"/>
                    <a:ea typeface="Segoe UI" pitchFamily="34" charset="0"/>
                    <a:cs typeface="Arial" panose="020B0604020202020204" pitchFamily="34" charset="0"/>
                  </a:endParaRPr>
                </a:p>
              </p:txBody>
            </p:sp>
          </p:grpSp>
          <p:sp>
            <p:nvSpPr>
              <p:cNvPr id="134" name="Freeform 5">
                <a:extLst>
                  <a:ext uri="{FF2B5EF4-FFF2-40B4-BE49-F238E27FC236}">
                    <a16:creationId xmlns:a16="http://schemas.microsoft.com/office/drawing/2014/main" id="{0B1E382F-2C48-45C6-93EB-72A0A5C4590A}"/>
                  </a:ext>
                </a:extLst>
              </p:cNvPr>
              <p:cNvSpPr>
                <a:spLocks noEditPoints="1"/>
              </p:cNvSpPr>
              <p:nvPr/>
            </p:nvSpPr>
            <p:spPr bwMode="auto">
              <a:xfrm>
                <a:off x="6320191" y="2507495"/>
                <a:ext cx="226581" cy="37683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
            <p:nvSpPr>
              <p:cNvPr id="135" name="Freeform 5">
                <a:extLst>
                  <a:ext uri="{FF2B5EF4-FFF2-40B4-BE49-F238E27FC236}">
                    <a16:creationId xmlns:a16="http://schemas.microsoft.com/office/drawing/2014/main" id="{8B0DAE32-B927-4527-A608-5E5E199F9D60}"/>
                  </a:ext>
                </a:extLst>
              </p:cNvPr>
              <p:cNvSpPr>
                <a:spLocks/>
              </p:cNvSpPr>
              <p:nvPr/>
            </p:nvSpPr>
            <p:spPr bwMode="auto">
              <a:xfrm>
                <a:off x="7948025" y="2506426"/>
                <a:ext cx="458972" cy="396446"/>
              </a:xfrm>
              <a:custGeom>
                <a:avLst/>
                <a:gdLst>
                  <a:gd name="T0" fmla="*/ 1193 w 2760"/>
                  <a:gd name="T1" fmla="*/ 2195 h 2384"/>
                  <a:gd name="T2" fmla="*/ 1448 w 2760"/>
                  <a:gd name="T3" fmla="*/ 2149 h 2384"/>
                  <a:gd name="T4" fmla="*/ 1626 w 2760"/>
                  <a:gd name="T5" fmla="*/ 1997 h 2384"/>
                  <a:gd name="T6" fmla="*/ 1704 w 2760"/>
                  <a:gd name="T7" fmla="*/ 1809 h 2384"/>
                  <a:gd name="T8" fmla="*/ 1691 w 2760"/>
                  <a:gd name="T9" fmla="*/ 1592 h 2384"/>
                  <a:gd name="T10" fmla="*/ 1591 w 2760"/>
                  <a:gd name="T11" fmla="*/ 1414 h 2384"/>
                  <a:gd name="T12" fmla="*/ 1394 w 2760"/>
                  <a:gd name="T13" fmla="*/ 1284 h 2384"/>
                  <a:gd name="T14" fmla="*/ 1148 w 2760"/>
                  <a:gd name="T15" fmla="*/ 1267 h 2384"/>
                  <a:gd name="T16" fmla="*/ 905 w 2760"/>
                  <a:gd name="T17" fmla="*/ 1168 h 2384"/>
                  <a:gd name="T18" fmla="*/ 1190 w 2760"/>
                  <a:gd name="T19" fmla="*/ 1079 h 2384"/>
                  <a:gd name="T20" fmla="*/ 1542 w 2760"/>
                  <a:gd name="T21" fmla="*/ 1152 h 2384"/>
                  <a:gd name="T22" fmla="*/ 1789 w 2760"/>
                  <a:gd name="T23" fmla="*/ 1384 h 2384"/>
                  <a:gd name="T24" fmla="*/ 1883 w 2760"/>
                  <a:gd name="T25" fmla="*/ 1617 h 2384"/>
                  <a:gd name="T26" fmla="*/ 2415 w 2760"/>
                  <a:gd name="T27" fmla="*/ 1619 h 2384"/>
                  <a:gd name="T28" fmla="*/ 2567 w 2760"/>
                  <a:gd name="T29" fmla="*/ 1462 h 2384"/>
                  <a:gd name="T30" fmla="*/ 2545 w 2760"/>
                  <a:gd name="T31" fmla="*/ 1316 h 2384"/>
                  <a:gd name="T32" fmla="*/ 2386 w 2760"/>
                  <a:gd name="T33" fmla="*/ 1212 h 2384"/>
                  <a:gd name="T34" fmla="*/ 2238 w 2760"/>
                  <a:gd name="T35" fmla="*/ 1125 h 2384"/>
                  <a:gd name="T36" fmla="*/ 2244 w 2760"/>
                  <a:gd name="T37" fmla="*/ 722 h 2384"/>
                  <a:gd name="T38" fmla="*/ 2023 w 2760"/>
                  <a:gd name="T39" fmla="*/ 372 h 2384"/>
                  <a:gd name="T40" fmla="*/ 1656 w 2760"/>
                  <a:gd name="T41" fmla="*/ 216 h 2384"/>
                  <a:gd name="T42" fmla="*/ 1391 w 2760"/>
                  <a:gd name="T43" fmla="*/ 231 h 2384"/>
                  <a:gd name="T44" fmla="*/ 1157 w 2760"/>
                  <a:gd name="T45" fmla="*/ 344 h 2384"/>
                  <a:gd name="T46" fmla="*/ 989 w 2760"/>
                  <a:gd name="T47" fmla="*/ 516 h 2384"/>
                  <a:gd name="T48" fmla="*/ 876 w 2760"/>
                  <a:gd name="T49" fmla="*/ 765 h 2384"/>
                  <a:gd name="T50" fmla="*/ 699 w 2760"/>
                  <a:gd name="T51" fmla="*/ 725 h 2384"/>
                  <a:gd name="T52" fmla="*/ 368 w 2760"/>
                  <a:gd name="T53" fmla="*/ 816 h 2384"/>
                  <a:gd name="T54" fmla="*/ 204 w 2760"/>
                  <a:gd name="T55" fmla="*/ 1062 h 2384"/>
                  <a:gd name="T56" fmla="*/ 240 w 2760"/>
                  <a:gd name="T57" fmla="*/ 1363 h 2384"/>
                  <a:gd name="T58" fmla="*/ 430 w 2760"/>
                  <a:gd name="T59" fmla="*/ 1558 h 2384"/>
                  <a:gd name="T60" fmla="*/ 803 w 2760"/>
                  <a:gd name="T61" fmla="*/ 1612 h 2384"/>
                  <a:gd name="T62" fmla="*/ 992 w 2760"/>
                  <a:gd name="T63" fmla="*/ 1591 h 2384"/>
                  <a:gd name="T64" fmla="*/ 1180 w 2760"/>
                  <a:gd name="T65" fmla="*/ 1440 h 2384"/>
                  <a:gd name="T66" fmla="*/ 1422 w 2760"/>
                  <a:gd name="T67" fmla="*/ 1490 h 2384"/>
                  <a:gd name="T68" fmla="*/ 1541 w 2760"/>
                  <a:gd name="T69" fmla="*/ 1695 h 2384"/>
                  <a:gd name="T70" fmla="*/ 1421 w 2760"/>
                  <a:gd name="T71" fmla="*/ 1954 h 2384"/>
                  <a:gd name="T72" fmla="*/ 1169 w 2760"/>
                  <a:gd name="T73" fmla="*/ 1998 h 2384"/>
                  <a:gd name="T74" fmla="*/ 980 w 2760"/>
                  <a:gd name="T75" fmla="*/ 1832 h 2384"/>
                  <a:gd name="T76" fmla="*/ 643 w 2760"/>
                  <a:gd name="T77" fmla="*/ 1803 h 2384"/>
                  <a:gd name="T78" fmla="*/ 346 w 2760"/>
                  <a:gd name="T79" fmla="*/ 1733 h 2384"/>
                  <a:gd name="T80" fmla="*/ 105 w 2760"/>
                  <a:gd name="T81" fmla="*/ 1519 h 2384"/>
                  <a:gd name="T82" fmla="*/ 2 w 2760"/>
                  <a:gd name="T83" fmla="*/ 1221 h 2384"/>
                  <a:gd name="T84" fmla="*/ 74 w 2760"/>
                  <a:gd name="T85" fmla="*/ 864 h 2384"/>
                  <a:gd name="T86" fmla="*/ 326 w 2760"/>
                  <a:gd name="T87" fmla="*/ 609 h 2384"/>
                  <a:gd name="T88" fmla="*/ 649 w 2760"/>
                  <a:gd name="T89" fmla="*/ 528 h 2384"/>
                  <a:gd name="T90" fmla="*/ 769 w 2760"/>
                  <a:gd name="T91" fmla="*/ 508 h 2384"/>
                  <a:gd name="T92" fmla="*/ 1045 w 2760"/>
                  <a:gd name="T93" fmla="*/ 175 h 2384"/>
                  <a:gd name="T94" fmla="*/ 1403 w 2760"/>
                  <a:gd name="T95" fmla="*/ 16 h 2384"/>
                  <a:gd name="T96" fmla="*/ 1712 w 2760"/>
                  <a:gd name="T97" fmla="*/ 10 h 2384"/>
                  <a:gd name="T98" fmla="*/ 2006 w 2760"/>
                  <a:gd name="T99" fmla="*/ 117 h 2384"/>
                  <a:gd name="T100" fmla="*/ 2243 w 2760"/>
                  <a:gd name="T101" fmla="*/ 317 h 2384"/>
                  <a:gd name="T102" fmla="*/ 2425 w 2760"/>
                  <a:gd name="T103" fmla="*/ 658 h 2384"/>
                  <a:gd name="T104" fmla="*/ 2453 w 2760"/>
                  <a:gd name="T105" fmla="*/ 997 h 2384"/>
                  <a:gd name="T106" fmla="*/ 2590 w 2760"/>
                  <a:gd name="T107" fmla="*/ 1078 h 2384"/>
                  <a:gd name="T108" fmla="*/ 2758 w 2760"/>
                  <a:gd name="T109" fmla="*/ 1365 h 2384"/>
                  <a:gd name="T110" fmla="*/ 2673 w 2760"/>
                  <a:gd name="T111" fmla="*/ 1666 h 2384"/>
                  <a:gd name="T112" fmla="*/ 2428 w 2760"/>
                  <a:gd name="T113" fmla="*/ 1806 h 2384"/>
                  <a:gd name="T114" fmla="*/ 1886 w 2760"/>
                  <a:gd name="T115" fmla="*/ 1830 h 2384"/>
                  <a:gd name="T116" fmla="*/ 1807 w 2760"/>
                  <a:gd name="T117" fmla="*/ 2056 h 2384"/>
                  <a:gd name="T118" fmla="*/ 1603 w 2760"/>
                  <a:gd name="T119" fmla="*/ 2274 h 2384"/>
                  <a:gd name="T120" fmla="*/ 1346 w 2760"/>
                  <a:gd name="T121" fmla="*/ 2376 h 2384"/>
                  <a:gd name="T122" fmla="*/ 1044 w 2760"/>
                  <a:gd name="T123" fmla="*/ 2353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60" h="2384">
                    <a:moveTo>
                      <a:pt x="904" y="2290"/>
                    </a:moveTo>
                    <a:lnTo>
                      <a:pt x="904" y="2290"/>
                    </a:lnTo>
                    <a:lnTo>
                      <a:pt x="1001" y="2131"/>
                    </a:lnTo>
                    <a:lnTo>
                      <a:pt x="1001" y="2131"/>
                    </a:lnTo>
                    <a:lnTo>
                      <a:pt x="1024" y="2144"/>
                    </a:lnTo>
                    <a:lnTo>
                      <a:pt x="1048" y="2155"/>
                    </a:lnTo>
                    <a:lnTo>
                      <a:pt x="1073" y="2166"/>
                    </a:lnTo>
                    <a:lnTo>
                      <a:pt x="1096" y="2174"/>
                    </a:lnTo>
                    <a:lnTo>
                      <a:pt x="1120" y="2182"/>
                    </a:lnTo>
                    <a:lnTo>
                      <a:pt x="1144" y="2188"/>
                    </a:lnTo>
                    <a:lnTo>
                      <a:pt x="1168" y="2192"/>
                    </a:lnTo>
                    <a:lnTo>
                      <a:pt x="1193" y="2195"/>
                    </a:lnTo>
                    <a:lnTo>
                      <a:pt x="1217" y="2197"/>
                    </a:lnTo>
                    <a:lnTo>
                      <a:pt x="1241" y="2197"/>
                    </a:lnTo>
                    <a:lnTo>
                      <a:pt x="1266" y="2197"/>
                    </a:lnTo>
                    <a:lnTo>
                      <a:pt x="1291" y="2194"/>
                    </a:lnTo>
                    <a:lnTo>
                      <a:pt x="1316" y="2191"/>
                    </a:lnTo>
                    <a:lnTo>
                      <a:pt x="1341" y="2186"/>
                    </a:lnTo>
                    <a:lnTo>
                      <a:pt x="1366" y="2180"/>
                    </a:lnTo>
                    <a:lnTo>
                      <a:pt x="1391" y="2172"/>
                    </a:lnTo>
                    <a:lnTo>
                      <a:pt x="1391" y="2172"/>
                    </a:lnTo>
                    <a:lnTo>
                      <a:pt x="1411" y="2165"/>
                    </a:lnTo>
                    <a:lnTo>
                      <a:pt x="1429" y="2158"/>
                    </a:lnTo>
                    <a:lnTo>
                      <a:pt x="1448" y="2149"/>
                    </a:lnTo>
                    <a:lnTo>
                      <a:pt x="1465" y="2141"/>
                    </a:lnTo>
                    <a:lnTo>
                      <a:pt x="1482" y="2130"/>
                    </a:lnTo>
                    <a:lnTo>
                      <a:pt x="1499" y="2120"/>
                    </a:lnTo>
                    <a:lnTo>
                      <a:pt x="1515" y="2109"/>
                    </a:lnTo>
                    <a:lnTo>
                      <a:pt x="1530" y="2098"/>
                    </a:lnTo>
                    <a:lnTo>
                      <a:pt x="1546" y="2085"/>
                    </a:lnTo>
                    <a:lnTo>
                      <a:pt x="1561" y="2072"/>
                    </a:lnTo>
                    <a:lnTo>
                      <a:pt x="1574" y="2058"/>
                    </a:lnTo>
                    <a:lnTo>
                      <a:pt x="1588" y="2044"/>
                    </a:lnTo>
                    <a:lnTo>
                      <a:pt x="1602" y="2029"/>
                    </a:lnTo>
                    <a:lnTo>
                      <a:pt x="1614" y="2013"/>
                    </a:lnTo>
                    <a:lnTo>
                      <a:pt x="1626" y="1997"/>
                    </a:lnTo>
                    <a:lnTo>
                      <a:pt x="1637" y="1980"/>
                    </a:lnTo>
                    <a:lnTo>
                      <a:pt x="1637" y="1980"/>
                    </a:lnTo>
                    <a:lnTo>
                      <a:pt x="1648" y="1965"/>
                    </a:lnTo>
                    <a:lnTo>
                      <a:pt x="1657" y="1949"/>
                    </a:lnTo>
                    <a:lnTo>
                      <a:pt x="1665" y="1932"/>
                    </a:lnTo>
                    <a:lnTo>
                      <a:pt x="1674" y="1915"/>
                    </a:lnTo>
                    <a:lnTo>
                      <a:pt x="1680" y="1899"/>
                    </a:lnTo>
                    <a:lnTo>
                      <a:pt x="1686" y="1881"/>
                    </a:lnTo>
                    <a:lnTo>
                      <a:pt x="1693" y="1863"/>
                    </a:lnTo>
                    <a:lnTo>
                      <a:pt x="1697" y="1846"/>
                    </a:lnTo>
                    <a:lnTo>
                      <a:pt x="1701" y="1828"/>
                    </a:lnTo>
                    <a:lnTo>
                      <a:pt x="1704" y="1809"/>
                    </a:lnTo>
                    <a:lnTo>
                      <a:pt x="1707" y="1792"/>
                    </a:lnTo>
                    <a:lnTo>
                      <a:pt x="1709" y="1774"/>
                    </a:lnTo>
                    <a:lnTo>
                      <a:pt x="1710" y="1755"/>
                    </a:lnTo>
                    <a:lnTo>
                      <a:pt x="1712" y="1737"/>
                    </a:lnTo>
                    <a:lnTo>
                      <a:pt x="1710" y="1718"/>
                    </a:lnTo>
                    <a:lnTo>
                      <a:pt x="1710" y="1700"/>
                    </a:lnTo>
                    <a:lnTo>
                      <a:pt x="1708" y="1683"/>
                    </a:lnTo>
                    <a:lnTo>
                      <a:pt x="1706" y="1664"/>
                    </a:lnTo>
                    <a:lnTo>
                      <a:pt x="1703" y="1646"/>
                    </a:lnTo>
                    <a:lnTo>
                      <a:pt x="1700" y="1628"/>
                    </a:lnTo>
                    <a:lnTo>
                      <a:pt x="1695" y="1610"/>
                    </a:lnTo>
                    <a:lnTo>
                      <a:pt x="1691" y="1592"/>
                    </a:lnTo>
                    <a:lnTo>
                      <a:pt x="1684" y="1575"/>
                    </a:lnTo>
                    <a:lnTo>
                      <a:pt x="1678" y="1557"/>
                    </a:lnTo>
                    <a:lnTo>
                      <a:pt x="1671" y="1540"/>
                    </a:lnTo>
                    <a:lnTo>
                      <a:pt x="1663" y="1523"/>
                    </a:lnTo>
                    <a:lnTo>
                      <a:pt x="1655" y="1507"/>
                    </a:lnTo>
                    <a:lnTo>
                      <a:pt x="1647" y="1491"/>
                    </a:lnTo>
                    <a:lnTo>
                      <a:pt x="1636" y="1474"/>
                    </a:lnTo>
                    <a:lnTo>
                      <a:pt x="1626" y="1458"/>
                    </a:lnTo>
                    <a:lnTo>
                      <a:pt x="1615" y="1444"/>
                    </a:lnTo>
                    <a:lnTo>
                      <a:pt x="1604" y="1429"/>
                    </a:lnTo>
                    <a:lnTo>
                      <a:pt x="1604" y="1429"/>
                    </a:lnTo>
                    <a:lnTo>
                      <a:pt x="1591" y="1414"/>
                    </a:lnTo>
                    <a:lnTo>
                      <a:pt x="1577" y="1400"/>
                    </a:lnTo>
                    <a:lnTo>
                      <a:pt x="1564" y="1386"/>
                    </a:lnTo>
                    <a:lnTo>
                      <a:pt x="1549" y="1372"/>
                    </a:lnTo>
                    <a:lnTo>
                      <a:pt x="1533" y="1360"/>
                    </a:lnTo>
                    <a:lnTo>
                      <a:pt x="1518" y="1348"/>
                    </a:lnTo>
                    <a:lnTo>
                      <a:pt x="1501" y="1337"/>
                    </a:lnTo>
                    <a:lnTo>
                      <a:pt x="1484" y="1326"/>
                    </a:lnTo>
                    <a:lnTo>
                      <a:pt x="1467" y="1316"/>
                    </a:lnTo>
                    <a:lnTo>
                      <a:pt x="1450" y="1307"/>
                    </a:lnTo>
                    <a:lnTo>
                      <a:pt x="1431" y="1299"/>
                    </a:lnTo>
                    <a:lnTo>
                      <a:pt x="1413" y="1291"/>
                    </a:lnTo>
                    <a:lnTo>
                      <a:pt x="1394" y="1284"/>
                    </a:lnTo>
                    <a:lnTo>
                      <a:pt x="1374" y="1278"/>
                    </a:lnTo>
                    <a:lnTo>
                      <a:pt x="1355" y="1273"/>
                    </a:lnTo>
                    <a:lnTo>
                      <a:pt x="1335" y="1269"/>
                    </a:lnTo>
                    <a:lnTo>
                      <a:pt x="1315" y="1264"/>
                    </a:lnTo>
                    <a:lnTo>
                      <a:pt x="1295" y="1261"/>
                    </a:lnTo>
                    <a:lnTo>
                      <a:pt x="1274" y="1260"/>
                    </a:lnTo>
                    <a:lnTo>
                      <a:pt x="1254" y="1259"/>
                    </a:lnTo>
                    <a:lnTo>
                      <a:pt x="1233" y="1258"/>
                    </a:lnTo>
                    <a:lnTo>
                      <a:pt x="1212" y="1259"/>
                    </a:lnTo>
                    <a:lnTo>
                      <a:pt x="1191" y="1261"/>
                    </a:lnTo>
                    <a:lnTo>
                      <a:pt x="1169" y="1263"/>
                    </a:lnTo>
                    <a:lnTo>
                      <a:pt x="1148" y="1267"/>
                    </a:lnTo>
                    <a:lnTo>
                      <a:pt x="1127" y="1272"/>
                    </a:lnTo>
                    <a:lnTo>
                      <a:pt x="1106" y="1278"/>
                    </a:lnTo>
                    <a:lnTo>
                      <a:pt x="1085" y="1284"/>
                    </a:lnTo>
                    <a:lnTo>
                      <a:pt x="1064" y="1293"/>
                    </a:lnTo>
                    <a:lnTo>
                      <a:pt x="1043" y="1301"/>
                    </a:lnTo>
                    <a:lnTo>
                      <a:pt x="1022" y="1310"/>
                    </a:lnTo>
                    <a:lnTo>
                      <a:pt x="1001" y="1322"/>
                    </a:lnTo>
                    <a:lnTo>
                      <a:pt x="1001" y="1322"/>
                    </a:lnTo>
                    <a:lnTo>
                      <a:pt x="953" y="1245"/>
                    </a:lnTo>
                    <a:lnTo>
                      <a:pt x="953" y="1245"/>
                    </a:lnTo>
                    <a:lnTo>
                      <a:pt x="905" y="1168"/>
                    </a:lnTo>
                    <a:lnTo>
                      <a:pt x="905" y="1168"/>
                    </a:lnTo>
                    <a:lnTo>
                      <a:pt x="913" y="1162"/>
                    </a:lnTo>
                    <a:lnTo>
                      <a:pt x="922" y="1156"/>
                    </a:lnTo>
                    <a:lnTo>
                      <a:pt x="922" y="1156"/>
                    </a:lnTo>
                    <a:lnTo>
                      <a:pt x="953" y="1141"/>
                    </a:lnTo>
                    <a:lnTo>
                      <a:pt x="986" y="1127"/>
                    </a:lnTo>
                    <a:lnTo>
                      <a:pt x="1018" y="1114"/>
                    </a:lnTo>
                    <a:lnTo>
                      <a:pt x="1052" y="1104"/>
                    </a:lnTo>
                    <a:lnTo>
                      <a:pt x="1085" y="1095"/>
                    </a:lnTo>
                    <a:lnTo>
                      <a:pt x="1120" y="1087"/>
                    </a:lnTo>
                    <a:lnTo>
                      <a:pt x="1154" y="1082"/>
                    </a:lnTo>
                    <a:lnTo>
                      <a:pt x="1190" y="1079"/>
                    </a:lnTo>
                    <a:lnTo>
                      <a:pt x="1190" y="1079"/>
                    </a:lnTo>
                    <a:lnTo>
                      <a:pt x="1222" y="1077"/>
                    </a:lnTo>
                    <a:lnTo>
                      <a:pt x="1254" y="1077"/>
                    </a:lnTo>
                    <a:lnTo>
                      <a:pt x="1285" y="1078"/>
                    </a:lnTo>
                    <a:lnTo>
                      <a:pt x="1316" y="1081"/>
                    </a:lnTo>
                    <a:lnTo>
                      <a:pt x="1346" y="1085"/>
                    </a:lnTo>
                    <a:lnTo>
                      <a:pt x="1376" y="1090"/>
                    </a:lnTo>
                    <a:lnTo>
                      <a:pt x="1405" y="1098"/>
                    </a:lnTo>
                    <a:lnTo>
                      <a:pt x="1434" y="1106"/>
                    </a:lnTo>
                    <a:lnTo>
                      <a:pt x="1461" y="1115"/>
                    </a:lnTo>
                    <a:lnTo>
                      <a:pt x="1488" y="1127"/>
                    </a:lnTo>
                    <a:lnTo>
                      <a:pt x="1516" y="1139"/>
                    </a:lnTo>
                    <a:lnTo>
                      <a:pt x="1542" y="1152"/>
                    </a:lnTo>
                    <a:lnTo>
                      <a:pt x="1567" y="1166"/>
                    </a:lnTo>
                    <a:lnTo>
                      <a:pt x="1591" y="1182"/>
                    </a:lnTo>
                    <a:lnTo>
                      <a:pt x="1614" y="1197"/>
                    </a:lnTo>
                    <a:lnTo>
                      <a:pt x="1637" y="1215"/>
                    </a:lnTo>
                    <a:lnTo>
                      <a:pt x="1659" y="1233"/>
                    </a:lnTo>
                    <a:lnTo>
                      <a:pt x="1681" y="1252"/>
                    </a:lnTo>
                    <a:lnTo>
                      <a:pt x="1701" y="1273"/>
                    </a:lnTo>
                    <a:lnTo>
                      <a:pt x="1721" y="1293"/>
                    </a:lnTo>
                    <a:lnTo>
                      <a:pt x="1739" y="1315"/>
                    </a:lnTo>
                    <a:lnTo>
                      <a:pt x="1757" y="1337"/>
                    </a:lnTo>
                    <a:lnTo>
                      <a:pt x="1773" y="1360"/>
                    </a:lnTo>
                    <a:lnTo>
                      <a:pt x="1789" y="1384"/>
                    </a:lnTo>
                    <a:lnTo>
                      <a:pt x="1803" y="1408"/>
                    </a:lnTo>
                    <a:lnTo>
                      <a:pt x="1816" y="1433"/>
                    </a:lnTo>
                    <a:lnTo>
                      <a:pt x="1829" y="1458"/>
                    </a:lnTo>
                    <a:lnTo>
                      <a:pt x="1840" y="1484"/>
                    </a:lnTo>
                    <a:lnTo>
                      <a:pt x="1851" y="1511"/>
                    </a:lnTo>
                    <a:lnTo>
                      <a:pt x="1859" y="1537"/>
                    </a:lnTo>
                    <a:lnTo>
                      <a:pt x="1868" y="1564"/>
                    </a:lnTo>
                    <a:lnTo>
                      <a:pt x="1874" y="1592"/>
                    </a:lnTo>
                    <a:lnTo>
                      <a:pt x="1874" y="1592"/>
                    </a:lnTo>
                    <a:lnTo>
                      <a:pt x="1877" y="1602"/>
                    </a:lnTo>
                    <a:lnTo>
                      <a:pt x="1880" y="1610"/>
                    </a:lnTo>
                    <a:lnTo>
                      <a:pt x="1883" y="1617"/>
                    </a:lnTo>
                    <a:lnTo>
                      <a:pt x="1889" y="1622"/>
                    </a:lnTo>
                    <a:lnTo>
                      <a:pt x="1895" y="1625"/>
                    </a:lnTo>
                    <a:lnTo>
                      <a:pt x="1902" y="1628"/>
                    </a:lnTo>
                    <a:lnTo>
                      <a:pt x="1911" y="1629"/>
                    </a:lnTo>
                    <a:lnTo>
                      <a:pt x="1921" y="1629"/>
                    </a:lnTo>
                    <a:lnTo>
                      <a:pt x="1921" y="1629"/>
                    </a:lnTo>
                    <a:lnTo>
                      <a:pt x="2034" y="1627"/>
                    </a:lnTo>
                    <a:lnTo>
                      <a:pt x="2148" y="1626"/>
                    </a:lnTo>
                    <a:lnTo>
                      <a:pt x="2377" y="1623"/>
                    </a:lnTo>
                    <a:lnTo>
                      <a:pt x="2377" y="1623"/>
                    </a:lnTo>
                    <a:lnTo>
                      <a:pt x="2397" y="1622"/>
                    </a:lnTo>
                    <a:lnTo>
                      <a:pt x="2415" y="1619"/>
                    </a:lnTo>
                    <a:lnTo>
                      <a:pt x="2434" y="1613"/>
                    </a:lnTo>
                    <a:lnTo>
                      <a:pt x="2452" y="1606"/>
                    </a:lnTo>
                    <a:lnTo>
                      <a:pt x="2469" y="1598"/>
                    </a:lnTo>
                    <a:lnTo>
                      <a:pt x="2485" y="1587"/>
                    </a:lnTo>
                    <a:lnTo>
                      <a:pt x="2499" y="1576"/>
                    </a:lnTo>
                    <a:lnTo>
                      <a:pt x="2513" y="1563"/>
                    </a:lnTo>
                    <a:lnTo>
                      <a:pt x="2525" y="1548"/>
                    </a:lnTo>
                    <a:lnTo>
                      <a:pt x="2537" y="1534"/>
                    </a:lnTo>
                    <a:lnTo>
                      <a:pt x="2547" y="1517"/>
                    </a:lnTo>
                    <a:lnTo>
                      <a:pt x="2556" y="1500"/>
                    </a:lnTo>
                    <a:lnTo>
                      <a:pt x="2562" y="1481"/>
                    </a:lnTo>
                    <a:lnTo>
                      <a:pt x="2567" y="1462"/>
                    </a:lnTo>
                    <a:lnTo>
                      <a:pt x="2571" y="1444"/>
                    </a:lnTo>
                    <a:lnTo>
                      <a:pt x="2573" y="1424"/>
                    </a:lnTo>
                    <a:lnTo>
                      <a:pt x="2573" y="1424"/>
                    </a:lnTo>
                    <a:lnTo>
                      <a:pt x="2574" y="1412"/>
                    </a:lnTo>
                    <a:lnTo>
                      <a:pt x="2573" y="1401"/>
                    </a:lnTo>
                    <a:lnTo>
                      <a:pt x="2571" y="1389"/>
                    </a:lnTo>
                    <a:lnTo>
                      <a:pt x="2569" y="1378"/>
                    </a:lnTo>
                    <a:lnTo>
                      <a:pt x="2567" y="1367"/>
                    </a:lnTo>
                    <a:lnTo>
                      <a:pt x="2564" y="1357"/>
                    </a:lnTo>
                    <a:lnTo>
                      <a:pt x="2560" y="1346"/>
                    </a:lnTo>
                    <a:lnTo>
                      <a:pt x="2556" y="1336"/>
                    </a:lnTo>
                    <a:lnTo>
                      <a:pt x="2545" y="1316"/>
                    </a:lnTo>
                    <a:lnTo>
                      <a:pt x="2534" y="1297"/>
                    </a:lnTo>
                    <a:lnTo>
                      <a:pt x="2519" y="1279"/>
                    </a:lnTo>
                    <a:lnTo>
                      <a:pt x="2502" y="1263"/>
                    </a:lnTo>
                    <a:lnTo>
                      <a:pt x="2485" y="1249"/>
                    </a:lnTo>
                    <a:lnTo>
                      <a:pt x="2465" y="1237"/>
                    </a:lnTo>
                    <a:lnTo>
                      <a:pt x="2455" y="1232"/>
                    </a:lnTo>
                    <a:lnTo>
                      <a:pt x="2444" y="1227"/>
                    </a:lnTo>
                    <a:lnTo>
                      <a:pt x="2433" y="1222"/>
                    </a:lnTo>
                    <a:lnTo>
                      <a:pt x="2422" y="1218"/>
                    </a:lnTo>
                    <a:lnTo>
                      <a:pt x="2410" y="1216"/>
                    </a:lnTo>
                    <a:lnTo>
                      <a:pt x="2399" y="1213"/>
                    </a:lnTo>
                    <a:lnTo>
                      <a:pt x="2386" y="1212"/>
                    </a:lnTo>
                    <a:lnTo>
                      <a:pt x="2373" y="1211"/>
                    </a:lnTo>
                    <a:lnTo>
                      <a:pt x="2361" y="1210"/>
                    </a:lnTo>
                    <a:lnTo>
                      <a:pt x="2348" y="1210"/>
                    </a:lnTo>
                    <a:lnTo>
                      <a:pt x="2336" y="1211"/>
                    </a:lnTo>
                    <a:lnTo>
                      <a:pt x="2322" y="1213"/>
                    </a:lnTo>
                    <a:lnTo>
                      <a:pt x="2322" y="1213"/>
                    </a:lnTo>
                    <a:lnTo>
                      <a:pt x="2295" y="1217"/>
                    </a:lnTo>
                    <a:lnTo>
                      <a:pt x="2268" y="1220"/>
                    </a:lnTo>
                    <a:lnTo>
                      <a:pt x="2209" y="1228"/>
                    </a:lnTo>
                    <a:lnTo>
                      <a:pt x="2209" y="1228"/>
                    </a:lnTo>
                    <a:lnTo>
                      <a:pt x="2238" y="1125"/>
                    </a:lnTo>
                    <a:lnTo>
                      <a:pt x="2238" y="1125"/>
                    </a:lnTo>
                    <a:lnTo>
                      <a:pt x="2247" y="1091"/>
                    </a:lnTo>
                    <a:lnTo>
                      <a:pt x="2255" y="1057"/>
                    </a:lnTo>
                    <a:lnTo>
                      <a:pt x="2261" y="1022"/>
                    </a:lnTo>
                    <a:lnTo>
                      <a:pt x="2266" y="989"/>
                    </a:lnTo>
                    <a:lnTo>
                      <a:pt x="2269" y="955"/>
                    </a:lnTo>
                    <a:lnTo>
                      <a:pt x="2270" y="922"/>
                    </a:lnTo>
                    <a:lnTo>
                      <a:pt x="2270" y="888"/>
                    </a:lnTo>
                    <a:lnTo>
                      <a:pt x="2268" y="854"/>
                    </a:lnTo>
                    <a:lnTo>
                      <a:pt x="2265" y="821"/>
                    </a:lnTo>
                    <a:lnTo>
                      <a:pt x="2259" y="787"/>
                    </a:lnTo>
                    <a:lnTo>
                      <a:pt x="2253" y="755"/>
                    </a:lnTo>
                    <a:lnTo>
                      <a:pt x="2244" y="722"/>
                    </a:lnTo>
                    <a:lnTo>
                      <a:pt x="2234" y="690"/>
                    </a:lnTo>
                    <a:lnTo>
                      <a:pt x="2222" y="657"/>
                    </a:lnTo>
                    <a:lnTo>
                      <a:pt x="2208" y="625"/>
                    </a:lnTo>
                    <a:lnTo>
                      <a:pt x="2192" y="592"/>
                    </a:lnTo>
                    <a:lnTo>
                      <a:pt x="2192" y="592"/>
                    </a:lnTo>
                    <a:lnTo>
                      <a:pt x="2172" y="556"/>
                    </a:lnTo>
                    <a:lnTo>
                      <a:pt x="2151" y="521"/>
                    </a:lnTo>
                    <a:lnTo>
                      <a:pt x="2128" y="487"/>
                    </a:lnTo>
                    <a:lnTo>
                      <a:pt x="2104" y="456"/>
                    </a:lnTo>
                    <a:lnTo>
                      <a:pt x="2078" y="427"/>
                    </a:lnTo>
                    <a:lnTo>
                      <a:pt x="2051" y="398"/>
                    </a:lnTo>
                    <a:lnTo>
                      <a:pt x="2023" y="372"/>
                    </a:lnTo>
                    <a:lnTo>
                      <a:pt x="1992" y="348"/>
                    </a:lnTo>
                    <a:lnTo>
                      <a:pt x="1961" y="326"/>
                    </a:lnTo>
                    <a:lnTo>
                      <a:pt x="1928" y="305"/>
                    </a:lnTo>
                    <a:lnTo>
                      <a:pt x="1894" y="287"/>
                    </a:lnTo>
                    <a:lnTo>
                      <a:pt x="1858" y="270"/>
                    </a:lnTo>
                    <a:lnTo>
                      <a:pt x="1821" y="256"/>
                    </a:lnTo>
                    <a:lnTo>
                      <a:pt x="1784" y="243"/>
                    </a:lnTo>
                    <a:lnTo>
                      <a:pt x="1744" y="233"/>
                    </a:lnTo>
                    <a:lnTo>
                      <a:pt x="1703" y="223"/>
                    </a:lnTo>
                    <a:lnTo>
                      <a:pt x="1703" y="223"/>
                    </a:lnTo>
                    <a:lnTo>
                      <a:pt x="1680" y="219"/>
                    </a:lnTo>
                    <a:lnTo>
                      <a:pt x="1656" y="216"/>
                    </a:lnTo>
                    <a:lnTo>
                      <a:pt x="1633" y="214"/>
                    </a:lnTo>
                    <a:lnTo>
                      <a:pt x="1610" y="212"/>
                    </a:lnTo>
                    <a:lnTo>
                      <a:pt x="1587" y="211"/>
                    </a:lnTo>
                    <a:lnTo>
                      <a:pt x="1565" y="210"/>
                    </a:lnTo>
                    <a:lnTo>
                      <a:pt x="1542" y="210"/>
                    </a:lnTo>
                    <a:lnTo>
                      <a:pt x="1520" y="211"/>
                    </a:lnTo>
                    <a:lnTo>
                      <a:pt x="1498" y="212"/>
                    </a:lnTo>
                    <a:lnTo>
                      <a:pt x="1476" y="215"/>
                    </a:lnTo>
                    <a:lnTo>
                      <a:pt x="1455" y="217"/>
                    </a:lnTo>
                    <a:lnTo>
                      <a:pt x="1433" y="221"/>
                    </a:lnTo>
                    <a:lnTo>
                      <a:pt x="1412" y="225"/>
                    </a:lnTo>
                    <a:lnTo>
                      <a:pt x="1391" y="231"/>
                    </a:lnTo>
                    <a:lnTo>
                      <a:pt x="1370" y="236"/>
                    </a:lnTo>
                    <a:lnTo>
                      <a:pt x="1350" y="242"/>
                    </a:lnTo>
                    <a:lnTo>
                      <a:pt x="1330" y="250"/>
                    </a:lnTo>
                    <a:lnTo>
                      <a:pt x="1309" y="257"/>
                    </a:lnTo>
                    <a:lnTo>
                      <a:pt x="1289" y="265"/>
                    </a:lnTo>
                    <a:lnTo>
                      <a:pt x="1271" y="275"/>
                    </a:lnTo>
                    <a:lnTo>
                      <a:pt x="1251" y="284"/>
                    </a:lnTo>
                    <a:lnTo>
                      <a:pt x="1232" y="295"/>
                    </a:lnTo>
                    <a:lnTo>
                      <a:pt x="1213" y="306"/>
                    </a:lnTo>
                    <a:lnTo>
                      <a:pt x="1194" y="318"/>
                    </a:lnTo>
                    <a:lnTo>
                      <a:pt x="1175" y="330"/>
                    </a:lnTo>
                    <a:lnTo>
                      <a:pt x="1157" y="344"/>
                    </a:lnTo>
                    <a:lnTo>
                      <a:pt x="1139" y="357"/>
                    </a:lnTo>
                    <a:lnTo>
                      <a:pt x="1121" y="372"/>
                    </a:lnTo>
                    <a:lnTo>
                      <a:pt x="1104" y="387"/>
                    </a:lnTo>
                    <a:lnTo>
                      <a:pt x="1086" y="404"/>
                    </a:lnTo>
                    <a:lnTo>
                      <a:pt x="1069" y="419"/>
                    </a:lnTo>
                    <a:lnTo>
                      <a:pt x="1053" y="437"/>
                    </a:lnTo>
                    <a:lnTo>
                      <a:pt x="1053" y="437"/>
                    </a:lnTo>
                    <a:lnTo>
                      <a:pt x="1038" y="452"/>
                    </a:lnTo>
                    <a:lnTo>
                      <a:pt x="1025" y="468"/>
                    </a:lnTo>
                    <a:lnTo>
                      <a:pt x="1013" y="483"/>
                    </a:lnTo>
                    <a:lnTo>
                      <a:pt x="1000" y="499"/>
                    </a:lnTo>
                    <a:lnTo>
                      <a:pt x="989" y="516"/>
                    </a:lnTo>
                    <a:lnTo>
                      <a:pt x="978" y="533"/>
                    </a:lnTo>
                    <a:lnTo>
                      <a:pt x="957" y="567"/>
                    </a:lnTo>
                    <a:lnTo>
                      <a:pt x="940" y="603"/>
                    </a:lnTo>
                    <a:lnTo>
                      <a:pt x="923" y="640"/>
                    </a:lnTo>
                    <a:lnTo>
                      <a:pt x="909" y="677"/>
                    </a:lnTo>
                    <a:lnTo>
                      <a:pt x="897" y="716"/>
                    </a:lnTo>
                    <a:lnTo>
                      <a:pt x="897" y="716"/>
                    </a:lnTo>
                    <a:lnTo>
                      <a:pt x="890" y="737"/>
                    </a:lnTo>
                    <a:lnTo>
                      <a:pt x="884" y="752"/>
                    </a:lnTo>
                    <a:lnTo>
                      <a:pt x="882" y="757"/>
                    </a:lnTo>
                    <a:lnTo>
                      <a:pt x="879" y="762"/>
                    </a:lnTo>
                    <a:lnTo>
                      <a:pt x="876" y="765"/>
                    </a:lnTo>
                    <a:lnTo>
                      <a:pt x="873" y="767"/>
                    </a:lnTo>
                    <a:lnTo>
                      <a:pt x="868" y="768"/>
                    </a:lnTo>
                    <a:lnTo>
                      <a:pt x="864" y="770"/>
                    </a:lnTo>
                    <a:lnTo>
                      <a:pt x="859" y="768"/>
                    </a:lnTo>
                    <a:lnTo>
                      <a:pt x="853" y="767"/>
                    </a:lnTo>
                    <a:lnTo>
                      <a:pt x="837" y="763"/>
                    </a:lnTo>
                    <a:lnTo>
                      <a:pt x="817" y="756"/>
                    </a:lnTo>
                    <a:lnTo>
                      <a:pt x="817" y="756"/>
                    </a:lnTo>
                    <a:lnTo>
                      <a:pt x="788" y="745"/>
                    </a:lnTo>
                    <a:lnTo>
                      <a:pt x="758" y="737"/>
                    </a:lnTo>
                    <a:lnTo>
                      <a:pt x="728" y="731"/>
                    </a:lnTo>
                    <a:lnTo>
                      <a:pt x="699" y="725"/>
                    </a:lnTo>
                    <a:lnTo>
                      <a:pt x="670" y="722"/>
                    </a:lnTo>
                    <a:lnTo>
                      <a:pt x="641" y="721"/>
                    </a:lnTo>
                    <a:lnTo>
                      <a:pt x="613" y="722"/>
                    </a:lnTo>
                    <a:lnTo>
                      <a:pt x="584" y="724"/>
                    </a:lnTo>
                    <a:lnTo>
                      <a:pt x="556" y="729"/>
                    </a:lnTo>
                    <a:lnTo>
                      <a:pt x="528" y="735"/>
                    </a:lnTo>
                    <a:lnTo>
                      <a:pt x="501" y="743"/>
                    </a:lnTo>
                    <a:lnTo>
                      <a:pt x="473" y="754"/>
                    </a:lnTo>
                    <a:lnTo>
                      <a:pt x="446" y="766"/>
                    </a:lnTo>
                    <a:lnTo>
                      <a:pt x="420" y="780"/>
                    </a:lnTo>
                    <a:lnTo>
                      <a:pt x="394" y="797"/>
                    </a:lnTo>
                    <a:lnTo>
                      <a:pt x="368" y="816"/>
                    </a:lnTo>
                    <a:lnTo>
                      <a:pt x="368" y="816"/>
                    </a:lnTo>
                    <a:lnTo>
                      <a:pt x="345" y="833"/>
                    </a:lnTo>
                    <a:lnTo>
                      <a:pt x="324" y="853"/>
                    </a:lnTo>
                    <a:lnTo>
                      <a:pt x="304" y="874"/>
                    </a:lnTo>
                    <a:lnTo>
                      <a:pt x="286" y="895"/>
                    </a:lnTo>
                    <a:lnTo>
                      <a:pt x="269" y="917"/>
                    </a:lnTo>
                    <a:lnTo>
                      <a:pt x="255" y="940"/>
                    </a:lnTo>
                    <a:lnTo>
                      <a:pt x="241" y="963"/>
                    </a:lnTo>
                    <a:lnTo>
                      <a:pt x="229" y="988"/>
                    </a:lnTo>
                    <a:lnTo>
                      <a:pt x="220" y="1012"/>
                    </a:lnTo>
                    <a:lnTo>
                      <a:pt x="212" y="1037"/>
                    </a:lnTo>
                    <a:lnTo>
                      <a:pt x="204" y="1062"/>
                    </a:lnTo>
                    <a:lnTo>
                      <a:pt x="199" y="1087"/>
                    </a:lnTo>
                    <a:lnTo>
                      <a:pt x="195" y="1112"/>
                    </a:lnTo>
                    <a:lnTo>
                      <a:pt x="193" y="1137"/>
                    </a:lnTo>
                    <a:lnTo>
                      <a:pt x="192" y="1164"/>
                    </a:lnTo>
                    <a:lnTo>
                      <a:pt x="193" y="1189"/>
                    </a:lnTo>
                    <a:lnTo>
                      <a:pt x="195" y="1215"/>
                    </a:lnTo>
                    <a:lnTo>
                      <a:pt x="199" y="1240"/>
                    </a:lnTo>
                    <a:lnTo>
                      <a:pt x="204" y="1265"/>
                    </a:lnTo>
                    <a:lnTo>
                      <a:pt x="211" y="1291"/>
                    </a:lnTo>
                    <a:lnTo>
                      <a:pt x="219" y="1315"/>
                    </a:lnTo>
                    <a:lnTo>
                      <a:pt x="228" y="1339"/>
                    </a:lnTo>
                    <a:lnTo>
                      <a:pt x="240" y="1363"/>
                    </a:lnTo>
                    <a:lnTo>
                      <a:pt x="252" y="1386"/>
                    </a:lnTo>
                    <a:lnTo>
                      <a:pt x="266" y="1408"/>
                    </a:lnTo>
                    <a:lnTo>
                      <a:pt x="282" y="1430"/>
                    </a:lnTo>
                    <a:lnTo>
                      <a:pt x="299" y="1451"/>
                    </a:lnTo>
                    <a:lnTo>
                      <a:pt x="316" y="1471"/>
                    </a:lnTo>
                    <a:lnTo>
                      <a:pt x="335" y="1490"/>
                    </a:lnTo>
                    <a:lnTo>
                      <a:pt x="356" y="1508"/>
                    </a:lnTo>
                    <a:lnTo>
                      <a:pt x="378" y="1525"/>
                    </a:lnTo>
                    <a:lnTo>
                      <a:pt x="402" y="1541"/>
                    </a:lnTo>
                    <a:lnTo>
                      <a:pt x="402" y="1541"/>
                    </a:lnTo>
                    <a:lnTo>
                      <a:pt x="416" y="1549"/>
                    </a:lnTo>
                    <a:lnTo>
                      <a:pt x="430" y="1558"/>
                    </a:lnTo>
                    <a:lnTo>
                      <a:pt x="445" y="1565"/>
                    </a:lnTo>
                    <a:lnTo>
                      <a:pt x="460" y="1573"/>
                    </a:lnTo>
                    <a:lnTo>
                      <a:pt x="490" y="1584"/>
                    </a:lnTo>
                    <a:lnTo>
                      <a:pt x="521" y="1594"/>
                    </a:lnTo>
                    <a:lnTo>
                      <a:pt x="552" y="1601"/>
                    </a:lnTo>
                    <a:lnTo>
                      <a:pt x="583" y="1606"/>
                    </a:lnTo>
                    <a:lnTo>
                      <a:pt x="616" y="1609"/>
                    </a:lnTo>
                    <a:lnTo>
                      <a:pt x="649" y="1611"/>
                    </a:lnTo>
                    <a:lnTo>
                      <a:pt x="649" y="1611"/>
                    </a:lnTo>
                    <a:lnTo>
                      <a:pt x="688" y="1612"/>
                    </a:lnTo>
                    <a:lnTo>
                      <a:pt x="727" y="1612"/>
                    </a:lnTo>
                    <a:lnTo>
                      <a:pt x="803" y="1612"/>
                    </a:lnTo>
                    <a:lnTo>
                      <a:pt x="803" y="1612"/>
                    </a:lnTo>
                    <a:lnTo>
                      <a:pt x="877" y="1614"/>
                    </a:lnTo>
                    <a:lnTo>
                      <a:pt x="950" y="1618"/>
                    </a:lnTo>
                    <a:lnTo>
                      <a:pt x="950" y="1618"/>
                    </a:lnTo>
                    <a:lnTo>
                      <a:pt x="957" y="1618"/>
                    </a:lnTo>
                    <a:lnTo>
                      <a:pt x="964" y="1617"/>
                    </a:lnTo>
                    <a:lnTo>
                      <a:pt x="970" y="1614"/>
                    </a:lnTo>
                    <a:lnTo>
                      <a:pt x="975" y="1612"/>
                    </a:lnTo>
                    <a:lnTo>
                      <a:pt x="980" y="1608"/>
                    </a:lnTo>
                    <a:lnTo>
                      <a:pt x="985" y="1604"/>
                    </a:lnTo>
                    <a:lnTo>
                      <a:pt x="988" y="1599"/>
                    </a:lnTo>
                    <a:lnTo>
                      <a:pt x="992" y="1591"/>
                    </a:lnTo>
                    <a:lnTo>
                      <a:pt x="992" y="1591"/>
                    </a:lnTo>
                    <a:lnTo>
                      <a:pt x="1002" y="1573"/>
                    </a:lnTo>
                    <a:lnTo>
                      <a:pt x="1015" y="1554"/>
                    </a:lnTo>
                    <a:lnTo>
                      <a:pt x="1029" y="1536"/>
                    </a:lnTo>
                    <a:lnTo>
                      <a:pt x="1044" y="1519"/>
                    </a:lnTo>
                    <a:lnTo>
                      <a:pt x="1061" y="1504"/>
                    </a:lnTo>
                    <a:lnTo>
                      <a:pt x="1079" y="1490"/>
                    </a:lnTo>
                    <a:lnTo>
                      <a:pt x="1098" y="1477"/>
                    </a:lnTo>
                    <a:lnTo>
                      <a:pt x="1118" y="1466"/>
                    </a:lnTo>
                    <a:lnTo>
                      <a:pt x="1138" y="1456"/>
                    </a:lnTo>
                    <a:lnTo>
                      <a:pt x="1158" y="1448"/>
                    </a:lnTo>
                    <a:lnTo>
                      <a:pt x="1180" y="1440"/>
                    </a:lnTo>
                    <a:lnTo>
                      <a:pt x="1202" y="1436"/>
                    </a:lnTo>
                    <a:lnTo>
                      <a:pt x="1224" y="1433"/>
                    </a:lnTo>
                    <a:lnTo>
                      <a:pt x="1245" y="1431"/>
                    </a:lnTo>
                    <a:lnTo>
                      <a:pt x="1267" y="1432"/>
                    </a:lnTo>
                    <a:lnTo>
                      <a:pt x="1289" y="1434"/>
                    </a:lnTo>
                    <a:lnTo>
                      <a:pt x="1289" y="1434"/>
                    </a:lnTo>
                    <a:lnTo>
                      <a:pt x="1313" y="1439"/>
                    </a:lnTo>
                    <a:lnTo>
                      <a:pt x="1338" y="1447"/>
                    </a:lnTo>
                    <a:lnTo>
                      <a:pt x="1361" y="1455"/>
                    </a:lnTo>
                    <a:lnTo>
                      <a:pt x="1383" y="1465"/>
                    </a:lnTo>
                    <a:lnTo>
                      <a:pt x="1403" y="1476"/>
                    </a:lnTo>
                    <a:lnTo>
                      <a:pt x="1422" y="1490"/>
                    </a:lnTo>
                    <a:lnTo>
                      <a:pt x="1441" y="1503"/>
                    </a:lnTo>
                    <a:lnTo>
                      <a:pt x="1458" y="1519"/>
                    </a:lnTo>
                    <a:lnTo>
                      <a:pt x="1474" y="1536"/>
                    </a:lnTo>
                    <a:lnTo>
                      <a:pt x="1488" y="1554"/>
                    </a:lnTo>
                    <a:lnTo>
                      <a:pt x="1501" y="1573"/>
                    </a:lnTo>
                    <a:lnTo>
                      <a:pt x="1513" y="1592"/>
                    </a:lnTo>
                    <a:lnTo>
                      <a:pt x="1522" y="1613"/>
                    </a:lnTo>
                    <a:lnTo>
                      <a:pt x="1529" y="1635"/>
                    </a:lnTo>
                    <a:lnTo>
                      <a:pt x="1536" y="1659"/>
                    </a:lnTo>
                    <a:lnTo>
                      <a:pt x="1540" y="1682"/>
                    </a:lnTo>
                    <a:lnTo>
                      <a:pt x="1540" y="1682"/>
                    </a:lnTo>
                    <a:lnTo>
                      <a:pt x="1541" y="1695"/>
                    </a:lnTo>
                    <a:lnTo>
                      <a:pt x="1542" y="1709"/>
                    </a:lnTo>
                    <a:lnTo>
                      <a:pt x="1542" y="1735"/>
                    </a:lnTo>
                    <a:lnTo>
                      <a:pt x="1540" y="1761"/>
                    </a:lnTo>
                    <a:lnTo>
                      <a:pt x="1534" y="1787"/>
                    </a:lnTo>
                    <a:lnTo>
                      <a:pt x="1527" y="1812"/>
                    </a:lnTo>
                    <a:lnTo>
                      <a:pt x="1519" y="1836"/>
                    </a:lnTo>
                    <a:lnTo>
                      <a:pt x="1507" y="1859"/>
                    </a:lnTo>
                    <a:lnTo>
                      <a:pt x="1494" y="1881"/>
                    </a:lnTo>
                    <a:lnTo>
                      <a:pt x="1478" y="1902"/>
                    </a:lnTo>
                    <a:lnTo>
                      <a:pt x="1461" y="1921"/>
                    </a:lnTo>
                    <a:lnTo>
                      <a:pt x="1442" y="1938"/>
                    </a:lnTo>
                    <a:lnTo>
                      <a:pt x="1421" y="1954"/>
                    </a:lnTo>
                    <a:lnTo>
                      <a:pt x="1399" y="1969"/>
                    </a:lnTo>
                    <a:lnTo>
                      <a:pt x="1376" y="1981"/>
                    </a:lnTo>
                    <a:lnTo>
                      <a:pt x="1351" y="1992"/>
                    </a:lnTo>
                    <a:lnTo>
                      <a:pt x="1324" y="2000"/>
                    </a:lnTo>
                    <a:lnTo>
                      <a:pt x="1324" y="2000"/>
                    </a:lnTo>
                    <a:lnTo>
                      <a:pt x="1311" y="2003"/>
                    </a:lnTo>
                    <a:lnTo>
                      <a:pt x="1299" y="2007"/>
                    </a:lnTo>
                    <a:lnTo>
                      <a:pt x="1273" y="2010"/>
                    </a:lnTo>
                    <a:lnTo>
                      <a:pt x="1246" y="2010"/>
                    </a:lnTo>
                    <a:lnTo>
                      <a:pt x="1220" y="2009"/>
                    </a:lnTo>
                    <a:lnTo>
                      <a:pt x="1194" y="2004"/>
                    </a:lnTo>
                    <a:lnTo>
                      <a:pt x="1169" y="1998"/>
                    </a:lnTo>
                    <a:lnTo>
                      <a:pt x="1145" y="1991"/>
                    </a:lnTo>
                    <a:lnTo>
                      <a:pt x="1121" y="1980"/>
                    </a:lnTo>
                    <a:lnTo>
                      <a:pt x="1098" y="1968"/>
                    </a:lnTo>
                    <a:lnTo>
                      <a:pt x="1077" y="1953"/>
                    </a:lnTo>
                    <a:lnTo>
                      <a:pt x="1056" y="1937"/>
                    </a:lnTo>
                    <a:lnTo>
                      <a:pt x="1038" y="1920"/>
                    </a:lnTo>
                    <a:lnTo>
                      <a:pt x="1020" y="1900"/>
                    </a:lnTo>
                    <a:lnTo>
                      <a:pt x="1004" y="1879"/>
                    </a:lnTo>
                    <a:lnTo>
                      <a:pt x="998" y="1867"/>
                    </a:lnTo>
                    <a:lnTo>
                      <a:pt x="992" y="1856"/>
                    </a:lnTo>
                    <a:lnTo>
                      <a:pt x="986" y="1844"/>
                    </a:lnTo>
                    <a:lnTo>
                      <a:pt x="980" y="1832"/>
                    </a:lnTo>
                    <a:lnTo>
                      <a:pt x="980" y="1832"/>
                    </a:lnTo>
                    <a:lnTo>
                      <a:pt x="976" y="1824"/>
                    </a:lnTo>
                    <a:lnTo>
                      <a:pt x="973" y="1818"/>
                    </a:lnTo>
                    <a:lnTo>
                      <a:pt x="969" y="1813"/>
                    </a:lnTo>
                    <a:lnTo>
                      <a:pt x="964" y="1808"/>
                    </a:lnTo>
                    <a:lnTo>
                      <a:pt x="958" y="1806"/>
                    </a:lnTo>
                    <a:lnTo>
                      <a:pt x="952" y="1804"/>
                    </a:lnTo>
                    <a:lnTo>
                      <a:pt x="945" y="1803"/>
                    </a:lnTo>
                    <a:lnTo>
                      <a:pt x="936" y="1803"/>
                    </a:lnTo>
                    <a:lnTo>
                      <a:pt x="936" y="1803"/>
                    </a:lnTo>
                    <a:lnTo>
                      <a:pt x="790" y="1803"/>
                    </a:lnTo>
                    <a:lnTo>
                      <a:pt x="643" y="1803"/>
                    </a:lnTo>
                    <a:lnTo>
                      <a:pt x="643" y="1803"/>
                    </a:lnTo>
                    <a:lnTo>
                      <a:pt x="614" y="1803"/>
                    </a:lnTo>
                    <a:lnTo>
                      <a:pt x="586" y="1801"/>
                    </a:lnTo>
                    <a:lnTo>
                      <a:pt x="557" y="1798"/>
                    </a:lnTo>
                    <a:lnTo>
                      <a:pt x="529" y="1794"/>
                    </a:lnTo>
                    <a:lnTo>
                      <a:pt x="502" y="1789"/>
                    </a:lnTo>
                    <a:lnTo>
                      <a:pt x="474" y="1782"/>
                    </a:lnTo>
                    <a:lnTo>
                      <a:pt x="447" y="1774"/>
                    </a:lnTo>
                    <a:lnTo>
                      <a:pt x="421" y="1765"/>
                    </a:lnTo>
                    <a:lnTo>
                      <a:pt x="395" y="1756"/>
                    </a:lnTo>
                    <a:lnTo>
                      <a:pt x="370" y="1746"/>
                    </a:lnTo>
                    <a:lnTo>
                      <a:pt x="346" y="1733"/>
                    </a:lnTo>
                    <a:lnTo>
                      <a:pt x="322" y="1720"/>
                    </a:lnTo>
                    <a:lnTo>
                      <a:pt x="299" y="1707"/>
                    </a:lnTo>
                    <a:lnTo>
                      <a:pt x="275" y="1692"/>
                    </a:lnTo>
                    <a:lnTo>
                      <a:pt x="253" y="1676"/>
                    </a:lnTo>
                    <a:lnTo>
                      <a:pt x="231" y="1660"/>
                    </a:lnTo>
                    <a:lnTo>
                      <a:pt x="212" y="1642"/>
                    </a:lnTo>
                    <a:lnTo>
                      <a:pt x="192" y="1624"/>
                    </a:lnTo>
                    <a:lnTo>
                      <a:pt x="173" y="1604"/>
                    </a:lnTo>
                    <a:lnTo>
                      <a:pt x="154" y="1584"/>
                    </a:lnTo>
                    <a:lnTo>
                      <a:pt x="137" y="1563"/>
                    </a:lnTo>
                    <a:lnTo>
                      <a:pt x="120" y="1541"/>
                    </a:lnTo>
                    <a:lnTo>
                      <a:pt x="105" y="1519"/>
                    </a:lnTo>
                    <a:lnTo>
                      <a:pt x="90" y="1496"/>
                    </a:lnTo>
                    <a:lnTo>
                      <a:pt x="76" y="1472"/>
                    </a:lnTo>
                    <a:lnTo>
                      <a:pt x="64" y="1447"/>
                    </a:lnTo>
                    <a:lnTo>
                      <a:pt x="52" y="1422"/>
                    </a:lnTo>
                    <a:lnTo>
                      <a:pt x="42" y="1395"/>
                    </a:lnTo>
                    <a:lnTo>
                      <a:pt x="32" y="1369"/>
                    </a:lnTo>
                    <a:lnTo>
                      <a:pt x="24" y="1342"/>
                    </a:lnTo>
                    <a:lnTo>
                      <a:pt x="17" y="1314"/>
                    </a:lnTo>
                    <a:lnTo>
                      <a:pt x="12" y="1285"/>
                    </a:lnTo>
                    <a:lnTo>
                      <a:pt x="12" y="1285"/>
                    </a:lnTo>
                    <a:lnTo>
                      <a:pt x="6" y="1253"/>
                    </a:lnTo>
                    <a:lnTo>
                      <a:pt x="2" y="1221"/>
                    </a:lnTo>
                    <a:lnTo>
                      <a:pt x="0" y="1189"/>
                    </a:lnTo>
                    <a:lnTo>
                      <a:pt x="0" y="1157"/>
                    </a:lnTo>
                    <a:lnTo>
                      <a:pt x="1" y="1126"/>
                    </a:lnTo>
                    <a:lnTo>
                      <a:pt x="3" y="1095"/>
                    </a:lnTo>
                    <a:lnTo>
                      <a:pt x="7" y="1064"/>
                    </a:lnTo>
                    <a:lnTo>
                      <a:pt x="13" y="1034"/>
                    </a:lnTo>
                    <a:lnTo>
                      <a:pt x="20" y="1004"/>
                    </a:lnTo>
                    <a:lnTo>
                      <a:pt x="28" y="975"/>
                    </a:lnTo>
                    <a:lnTo>
                      <a:pt x="38" y="947"/>
                    </a:lnTo>
                    <a:lnTo>
                      <a:pt x="48" y="918"/>
                    </a:lnTo>
                    <a:lnTo>
                      <a:pt x="61" y="891"/>
                    </a:lnTo>
                    <a:lnTo>
                      <a:pt x="74" y="864"/>
                    </a:lnTo>
                    <a:lnTo>
                      <a:pt x="89" y="838"/>
                    </a:lnTo>
                    <a:lnTo>
                      <a:pt x="105" y="812"/>
                    </a:lnTo>
                    <a:lnTo>
                      <a:pt x="123" y="787"/>
                    </a:lnTo>
                    <a:lnTo>
                      <a:pt x="140" y="764"/>
                    </a:lnTo>
                    <a:lnTo>
                      <a:pt x="160" y="741"/>
                    </a:lnTo>
                    <a:lnTo>
                      <a:pt x="180" y="719"/>
                    </a:lnTo>
                    <a:lnTo>
                      <a:pt x="202" y="698"/>
                    </a:lnTo>
                    <a:lnTo>
                      <a:pt x="225" y="678"/>
                    </a:lnTo>
                    <a:lnTo>
                      <a:pt x="248" y="659"/>
                    </a:lnTo>
                    <a:lnTo>
                      <a:pt x="273" y="642"/>
                    </a:lnTo>
                    <a:lnTo>
                      <a:pt x="300" y="625"/>
                    </a:lnTo>
                    <a:lnTo>
                      <a:pt x="326" y="609"/>
                    </a:lnTo>
                    <a:lnTo>
                      <a:pt x="353" y="594"/>
                    </a:lnTo>
                    <a:lnTo>
                      <a:pt x="382" y="582"/>
                    </a:lnTo>
                    <a:lnTo>
                      <a:pt x="412" y="569"/>
                    </a:lnTo>
                    <a:lnTo>
                      <a:pt x="441" y="559"/>
                    </a:lnTo>
                    <a:lnTo>
                      <a:pt x="472" y="550"/>
                    </a:lnTo>
                    <a:lnTo>
                      <a:pt x="504" y="542"/>
                    </a:lnTo>
                    <a:lnTo>
                      <a:pt x="504" y="542"/>
                    </a:lnTo>
                    <a:lnTo>
                      <a:pt x="533" y="537"/>
                    </a:lnTo>
                    <a:lnTo>
                      <a:pt x="561" y="533"/>
                    </a:lnTo>
                    <a:lnTo>
                      <a:pt x="591" y="530"/>
                    </a:lnTo>
                    <a:lnTo>
                      <a:pt x="620" y="529"/>
                    </a:lnTo>
                    <a:lnTo>
                      <a:pt x="649" y="528"/>
                    </a:lnTo>
                    <a:lnTo>
                      <a:pt x="678" y="529"/>
                    </a:lnTo>
                    <a:lnTo>
                      <a:pt x="707" y="532"/>
                    </a:lnTo>
                    <a:lnTo>
                      <a:pt x="736" y="534"/>
                    </a:lnTo>
                    <a:lnTo>
                      <a:pt x="736" y="534"/>
                    </a:lnTo>
                    <a:lnTo>
                      <a:pt x="744" y="534"/>
                    </a:lnTo>
                    <a:lnTo>
                      <a:pt x="750" y="533"/>
                    </a:lnTo>
                    <a:lnTo>
                      <a:pt x="754" y="530"/>
                    </a:lnTo>
                    <a:lnTo>
                      <a:pt x="758" y="527"/>
                    </a:lnTo>
                    <a:lnTo>
                      <a:pt x="761" y="523"/>
                    </a:lnTo>
                    <a:lnTo>
                      <a:pt x="765" y="519"/>
                    </a:lnTo>
                    <a:lnTo>
                      <a:pt x="769" y="508"/>
                    </a:lnTo>
                    <a:lnTo>
                      <a:pt x="769" y="508"/>
                    </a:lnTo>
                    <a:lnTo>
                      <a:pt x="789" y="471"/>
                    </a:lnTo>
                    <a:lnTo>
                      <a:pt x="810" y="435"/>
                    </a:lnTo>
                    <a:lnTo>
                      <a:pt x="833" y="399"/>
                    </a:lnTo>
                    <a:lnTo>
                      <a:pt x="857" y="365"/>
                    </a:lnTo>
                    <a:lnTo>
                      <a:pt x="882" y="332"/>
                    </a:lnTo>
                    <a:lnTo>
                      <a:pt x="909" y="300"/>
                    </a:lnTo>
                    <a:lnTo>
                      <a:pt x="939" y="269"/>
                    </a:lnTo>
                    <a:lnTo>
                      <a:pt x="969" y="240"/>
                    </a:lnTo>
                    <a:lnTo>
                      <a:pt x="969" y="240"/>
                    </a:lnTo>
                    <a:lnTo>
                      <a:pt x="994" y="217"/>
                    </a:lnTo>
                    <a:lnTo>
                      <a:pt x="1019" y="195"/>
                    </a:lnTo>
                    <a:lnTo>
                      <a:pt x="1045" y="175"/>
                    </a:lnTo>
                    <a:lnTo>
                      <a:pt x="1073" y="155"/>
                    </a:lnTo>
                    <a:lnTo>
                      <a:pt x="1100" y="136"/>
                    </a:lnTo>
                    <a:lnTo>
                      <a:pt x="1128" y="120"/>
                    </a:lnTo>
                    <a:lnTo>
                      <a:pt x="1156" y="103"/>
                    </a:lnTo>
                    <a:lnTo>
                      <a:pt x="1185" y="88"/>
                    </a:lnTo>
                    <a:lnTo>
                      <a:pt x="1214" y="73"/>
                    </a:lnTo>
                    <a:lnTo>
                      <a:pt x="1244" y="61"/>
                    </a:lnTo>
                    <a:lnTo>
                      <a:pt x="1275" y="49"/>
                    </a:lnTo>
                    <a:lnTo>
                      <a:pt x="1306" y="39"/>
                    </a:lnTo>
                    <a:lnTo>
                      <a:pt x="1338" y="29"/>
                    </a:lnTo>
                    <a:lnTo>
                      <a:pt x="1370" y="22"/>
                    </a:lnTo>
                    <a:lnTo>
                      <a:pt x="1403" y="16"/>
                    </a:lnTo>
                    <a:lnTo>
                      <a:pt x="1436" y="10"/>
                    </a:lnTo>
                    <a:lnTo>
                      <a:pt x="1436" y="10"/>
                    </a:lnTo>
                    <a:lnTo>
                      <a:pt x="1465" y="6"/>
                    </a:lnTo>
                    <a:lnTo>
                      <a:pt x="1494" y="4"/>
                    </a:lnTo>
                    <a:lnTo>
                      <a:pt x="1522" y="2"/>
                    </a:lnTo>
                    <a:lnTo>
                      <a:pt x="1550" y="1"/>
                    </a:lnTo>
                    <a:lnTo>
                      <a:pt x="1577" y="0"/>
                    </a:lnTo>
                    <a:lnTo>
                      <a:pt x="1605" y="1"/>
                    </a:lnTo>
                    <a:lnTo>
                      <a:pt x="1632" y="2"/>
                    </a:lnTo>
                    <a:lnTo>
                      <a:pt x="1659" y="4"/>
                    </a:lnTo>
                    <a:lnTo>
                      <a:pt x="1685" y="7"/>
                    </a:lnTo>
                    <a:lnTo>
                      <a:pt x="1712" y="10"/>
                    </a:lnTo>
                    <a:lnTo>
                      <a:pt x="1738" y="16"/>
                    </a:lnTo>
                    <a:lnTo>
                      <a:pt x="1764" y="21"/>
                    </a:lnTo>
                    <a:lnTo>
                      <a:pt x="1789" y="27"/>
                    </a:lnTo>
                    <a:lnTo>
                      <a:pt x="1814" y="34"/>
                    </a:lnTo>
                    <a:lnTo>
                      <a:pt x="1839" y="41"/>
                    </a:lnTo>
                    <a:lnTo>
                      <a:pt x="1863" y="49"/>
                    </a:lnTo>
                    <a:lnTo>
                      <a:pt x="1889" y="59"/>
                    </a:lnTo>
                    <a:lnTo>
                      <a:pt x="1913" y="69"/>
                    </a:lnTo>
                    <a:lnTo>
                      <a:pt x="1936" y="80"/>
                    </a:lnTo>
                    <a:lnTo>
                      <a:pt x="1960" y="91"/>
                    </a:lnTo>
                    <a:lnTo>
                      <a:pt x="1983" y="104"/>
                    </a:lnTo>
                    <a:lnTo>
                      <a:pt x="2006" y="117"/>
                    </a:lnTo>
                    <a:lnTo>
                      <a:pt x="2029" y="131"/>
                    </a:lnTo>
                    <a:lnTo>
                      <a:pt x="2051" y="146"/>
                    </a:lnTo>
                    <a:lnTo>
                      <a:pt x="2073" y="161"/>
                    </a:lnTo>
                    <a:lnTo>
                      <a:pt x="2095" y="177"/>
                    </a:lnTo>
                    <a:lnTo>
                      <a:pt x="2116" y="195"/>
                    </a:lnTo>
                    <a:lnTo>
                      <a:pt x="2138" y="213"/>
                    </a:lnTo>
                    <a:lnTo>
                      <a:pt x="2159" y="231"/>
                    </a:lnTo>
                    <a:lnTo>
                      <a:pt x="2180" y="251"/>
                    </a:lnTo>
                    <a:lnTo>
                      <a:pt x="2200" y="270"/>
                    </a:lnTo>
                    <a:lnTo>
                      <a:pt x="2220" y="291"/>
                    </a:lnTo>
                    <a:lnTo>
                      <a:pt x="2220" y="291"/>
                    </a:lnTo>
                    <a:lnTo>
                      <a:pt x="2243" y="317"/>
                    </a:lnTo>
                    <a:lnTo>
                      <a:pt x="2264" y="342"/>
                    </a:lnTo>
                    <a:lnTo>
                      <a:pt x="2283" y="368"/>
                    </a:lnTo>
                    <a:lnTo>
                      <a:pt x="2303" y="394"/>
                    </a:lnTo>
                    <a:lnTo>
                      <a:pt x="2321" y="421"/>
                    </a:lnTo>
                    <a:lnTo>
                      <a:pt x="2338" y="450"/>
                    </a:lnTo>
                    <a:lnTo>
                      <a:pt x="2354" y="478"/>
                    </a:lnTo>
                    <a:lnTo>
                      <a:pt x="2368" y="506"/>
                    </a:lnTo>
                    <a:lnTo>
                      <a:pt x="2382" y="536"/>
                    </a:lnTo>
                    <a:lnTo>
                      <a:pt x="2394" y="566"/>
                    </a:lnTo>
                    <a:lnTo>
                      <a:pt x="2406" y="597"/>
                    </a:lnTo>
                    <a:lnTo>
                      <a:pt x="2415" y="627"/>
                    </a:lnTo>
                    <a:lnTo>
                      <a:pt x="2425" y="658"/>
                    </a:lnTo>
                    <a:lnTo>
                      <a:pt x="2432" y="691"/>
                    </a:lnTo>
                    <a:lnTo>
                      <a:pt x="2439" y="723"/>
                    </a:lnTo>
                    <a:lnTo>
                      <a:pt x="2445" y="756"/>
                    </a:lnTo>
                    <a:lnTo>
                      <a:pt x="2445" y="756"/>
                    </a:lnTo>
                    <a:lnTo>
                      <a:pt x="2449" y="784"/>
                    </a:lnTo>
                    <a:lnTo>
                      <a:pt x="2451" y="814"/>
                    </a:lnTo>
                    <a:lnTo>
                      <a:pt x="2452" y="842"/>
                    </a:lnTo>
                    <a:lnTo>
                      <a:pt x="2453" y="871"/>
                    </a:lnTo>
                    <a:lnTo>
                      <a:pt x="2453" y="930"/>
                    </a:lnTo>
                    <a:lnTo>
                      <a:pt x="2452" y="989"/>
                    </a:lnTo>
                    <a:lnTo>
                      <a:pt x="2452" y="989"/>
                    </a:lnTo>
                    <a:lnTo>
                      <a:pt x="2453" y="997"/>
                    </a:lnTo>
                    <a:lnTo>
                      <a:pt x="2454" y="1005"/>
                    </a:lnTo>
                    <a:lnTo>
                      <a:pt x="2456" y="1012"/>
                    </a:lnTo>
                    <a:lnTo>
                      <a:pt x="2459" y="1017"/>
                    </a:lnTo>
                    <a:lnTo>
                      <a:pt x="2464" y="1022"/>
                    </a:lnTo>
                    <a:lnTo>
                      <a:pt x="2469" y="1026"/>
                    </a:lnTo>
                    <a:lnTo>
                      <a:pt x="2476" y="1030"/>
                    </a:lnTo>
                    <a:lnTo>
                      <a:pt x="2486" y="1032"/>
                    </a:lnTo>
                    <a:lnTo>
                      <a:pt x="2486" y="1032"/>
                    </a:lnTo>
                    <a:lnTo>
                      <a:pt x="2514" y="1040"/>
                    </a:lnTo>
                    <a:lnTo>
                      <a:pt x="2540" y="1050"/>
                    </a:lnTo>
                    <a:lnTo>
                      <a:pt x="2565" y="1063"/>
                    </a:lnTo>
                    <a:lnTo>
                      <a:pt x="2590" y="1078"/>
                    </a:lnTo>
                    <a:lnTo>
                      <a:pt x="2612" y="1093"/>
                    </a:lnTo>
                    <a:lnTo>
                      <a:pt x="2634" y="1111"/>
                    </a:lnTo>
                    <a:lnTo>
                      <a:pt x="2654" y="1130"/>
                    </a:lnTo>
                    <a:lnTo>
                      <a:pt x="2673" y="1151"/>
                    </a:lnTo>
                    <a:lnTo>
                      <a:pt x="2690" y="1173"/>
                    </a:lnTo>
                    <a:lnTo>
                      <a:pt x="2704" y="1197"/>
                    </a:lnTo>
                    <a:lnTo>
                      <a:pt x="2718" y="1222"/>
                    </a:lnTo>
                    <a:lnTo>
                      <a:pt x="2730" y="1249"/>
                    </a:lnTo>
                    <a:lnTo>
                      <a:pt x="2740" y="1276"/>
                    </a:lnTo>
                    <a:lnTo>
                      <a:pt x="2747" y="1304"/>
                    </a:lnTo>
                    <a:lnTo>
                      <a:pt x="2754" y="1334"/>
                    </a:lnTo>
                    <a:lnTo>
                      <a:pt x="2758" y="1365"/>
                    </a:lnTo>
                    <a:lnTo>
                      <a:pt x="2758" y="1365"/>
                    </a:lnTo>
                    <a:lnTo>
                      <a:pt x="2760" y="1396"/>
                    </a:lnTo>
                    <a:lnTo>
                      <a:pt x="2760" y="1428"/>
                    </a:lnTo>
                    <a:lnTo>
                      <a:pt x="2758" y="1458"/>
                    </a:lnTo>
                    <a:lnTo>
                      <a:pt x="2755" y="1488"/>
                    </a:lnTo>
                    <a:lnTo>
                      <a:pt x="2748" y="1516"/>
                    </a:lnTo>
                    <a:lnTo>
                      <a:pt x="2741" y="1544"/>
                    </a:lnTo>
                    <a:lnTo>
                      <a:pt x="2732" y="1570"/>
                    </a:lnTo>
                    <a:lnTo>
                      <a:pt x="2720" y="1596"/>
                    </a:lnTo>
                    <a:lnTo>
                      <a:pt x="2707" y="1620"/>
                    </a:lnTo>
                    <a:lnTo>
                      <a:pt x="2691" y="1644"/>
                    </a:lnTo>
                    <a:lnTo>
                      <a:pt x="2673" y="1666"/>
                    </a:lnTo>
                    <a:lnTo>
                      <a:pt x="2654" y="1688"/>
                    </a:lnTo>
                    <a:lnTo>
                      <a:pt x="2632" y="1708"/>
                    </a:lnTo>
                    <a:lnTo>
                      <a:pt x="2609" y="1728"/>
                    </a:lnTo>
                    <a:lnTo>
                      <a:pt x="2583" y="1746"/>
                    </a:lnTo>
                    <a:lnTo>
                      <a:pt x="2556" y="1763"/>
                    </a:lnTo>
                    <a:lnTo>
                      <a:pt x="2556" y="1763"/>
                    </a:lnTo>
                    <a:lnTo>
                      <a:pt x="2536" y="1774"/>
                    </a:lnTo>
                    <a:lnTo>
                      <a:pt x="2515" y="1783"/>
                    </a:lnTo>
                    <a:lnTo>
                      <a:pt x="2494" y="1791"/>
                    </a:lnTo>
                    <a:lnTo>
                      <a:pt x="2473" y="1798"/>
                    </a:lnTo>
                    <a:lnTo>
                      <a:pt x="2451" y="1802"/>
                    </a:lnTo>
                    <a:lnTo>
                      <a:pt x="2428" y="1806"/>
                    </a:lnTo>
                    <a:lnTo>
                      <a:pt x="2406" y="1808"/>
                    </a:lnTo>
                    <a:lnTo>
                      <a:pt x="2382" y="1809"/>
                    </a:lnTo>
                    <a:lnTo>
                      <a:pt x="2382" y="1809"/>
                    </a:lnTo>
                    <a:lnTo>
                      <a:pt x="2149" y="1812"/>
                    </a:lnTo>
                    <a:lnTo>
                      <a:pt x="1916" y="1814"/>
                    </a:lnTo>
                    <a:lnTo>
                      <a:pt x="1916" y="1814"/>
                    </a:lnTo>
                    <a:lnTo>
                      <a:pt x="1907" y="1815"/>
                    </a:lnTo>
                    <a:lnTo>
                      <a:pt x="1901" y="1816"/>
                    </a:lnTo>
                    <a:lnTo>
                      <a:pt x="1896" y="1818"/>
                    </a:lnTo>
                    <a:lnTo>
                      <a:pt x="1892" y="1821"/>
                    </a:lnTo>
                    <a:lnTo>
                      <a:pt x="1889" y="1825"/>
                    </a:lnTo>
                    <a:lnTo>
                      <a:pt x="1886" y="1830"/>
                    </a:lnTo>
                    <a:lnTo>
                      <a:pt x="1884" y="1837"/>
                    </a:lnTo>
                    <a:lnTo>
                      <a:pt x="1882" y="1844"/>
                    </a:lnTo>
                    <a:lnTo>
                      <a:pt x="1882" y="1844"/>
                    </a:lnTo>
                    <a:lnTo>
                      <a:pt x="1878" y="1868"/>
                    </a:lnTo>
                    <a:lnTo>
                      <a:pt x="1873" y="1893"/>
                    </a:lnTo>
                    <a:lnTo>
                      <a:pt x="1867" y="1917"/>
                    </a:lnTo>
                    <a:lnTo>
                      <a:pt x="1858" y="1942"/>
                    </a:lnTo>
                    <a:lnTo>
                      <a:pt x="1850" y="1966"/>
                    </a:lnTo>
                    <a:lnTo>
                      <a:pt x="1840" y="1989"/>
                    </a:lnTo>
                    <a:lnTo>
                      <a:pt x="1830" y="2012"/>
                    </a:lnTo>
                    <a:lnTo>
                      <a:pt x="1818" y="2034"/>
                    </a:lnTo>
                    <a:lnTo>
                      <a:pt x="1807" y="2056"/>
                    </a:lnTo>
                    <a:lnTo>
                      <a:pt x="1793" y="2078"/>
                    </a:lnTo>
                    <a:lnTo>
                      <a:pt x="1780" y="2099"/>
                    </a:lnTo>
                    <a:lnTo>
                      <a:pt x="1765" y="2119"/>
                    </a:lnTo>
                    <a:lnTo>
                      <a:pt x="1750" y="2139"/>
                    </a:lnTo>
                    <a:lnTo>
                      <a:pt x="1734" y="2158"/>
                    </a:lnTo>
                    <a:lnTo>
                      <a:pt x="1717" y="2176"/>
                    </a:lnTo>
                    <a:lnTo>
                      <a:pt x="1699" y="2194"/>
                    </a:lnTo>
                    <a:lnTo>
                      <a:pt x="1681" y="2212"/>
                    </a:lnTo>
                    <a:lnTo>
                      <a:pt x="1662" y="2229"/>
                    </a:lnTo>
                    <a:lnTo>
                      <a:pt x="1643" y="2245"/>
                    </a:lnTo>
                    <a:lnTo>
                      <a:pt x="1622" y="2259"/>
                    </a:lnTo>
                    <a:lnTo>
                      <a:pt x="1603" y="2274"/>
                    </a:lnTo>
                    <a:lnTo>
                      <a:pt x="1582" y="2288"/>
                    </a:lnTo>
                    <a:lnTo>
                      <a:pt x="1560" y="2300"/>
                    </a:lnTo>
                    <a:lnTo>
                      <a:pt x="1538" y="2313"/>
                    </a:lnTo>
                    <a:lnTo>
                      <a:pt x="1515" y="2323"/>
                    </a:lnTo>
                    <a:lnTo>
                      <a:pt x="1492" y="2334"/>
                    </a:lnTo>
                    <a:lnTo>
                      <a:pt x="1469" y="2343"/>
                    </a:lnTo>
                    <a:lnTo>
                      <a:pt x="1444" y="2352"/>
                    </a:lnTo>
                    <a:lnTo>
                      <a:pt x="1420" y="2359"/>
                    </a:lnTo>
                    <a:lnTo>
                      <a:pt x="1396" y="2366"/>
                    </a:lnTo>
                    <a:lnTo>
                      <a:pt x="1371" y="2371"/>
                    </a:lnTo>
                    <a:lnTo>
                      <a:pt x="1346" y="2376"/>
                    </a:lnTo>
                    <a:lnTo>
                      <a:pt x="1346" y="2376"/>
                    </a:lnTo>
                    <a:lnTo>
                      <a:pt x="1321" y="2380"/>
                    </a:lnTo>
                    <a:lnTo>
                      <a:pt x="1295" y="2382"/>
                    </a:lnTo>
                    <a:lnTo>
                      <a:pt x="1268" y="2383"/>
                    </a:lnTo>
                    <a:lnTo>
                      <a:pt x="1243" y="2384"/>
                    </a:lnTo>
                    <a:lnTo>
                      <a:pt x="1218" y="2384"/>
                    </a:lnTo>
                    <a:lnTo>
                      <a:pt x="1192" y="2382"/>
                    </a:lnTo>
                    <a:lnTo>
                      <a:pt x="1168" y="2380"/>
                    </a:lnTo>
                    <a:lnTo>
                      <a:pt x="1143" y="2376"/>
                    </a:lnTo>
                    <a:lnTo>
                      <a:pt x="1118" y="2371"/>
                    </a:lnTo>
                    <a:lnTo>
                      <a:pt x="1094" y="2366"/>
                    </a:lnTo>
                    <a:lnTo>
                      <a:pt x="1068" y="2360"/>
                    </a:lnTo>
                    <a:lnTo>
                      <a:pt x="1044" y="2353"/>
                    </a:lnTo>
                    <a:lnTo>
                      <a:pt x="1020" y="2344"/>
                    </a:lnTo>
                    <a:lnTo>
                      <a:pt x="996" y="2336"/>
                    </a:lnTo>
                    <a:lnTo>
                      <a:pt x="973" y="2325"/>
                    </a:lnTo>
                    <a:lnTo>
                      <a:pt x="949" y="2315"/>
                    </a:lnTo>
                    <a:lnTo>
                      <a:pt x="949" y="2315"/>
                    </a:lnTo>
                    <a:lnTo>
                      <a:pt x="927" y="2303"/>
                    </a:lnTo>
                    <a:lnTo>
                      <a:pt x="904" y="2290"/>
                    </a:lnTo>
                    <a:lnTo>
                      <a:pt x="904" y="2290"/>
                    </a:lnTo>
                    <a:close/>
                  </a:path>
                </a:pathLst>
              </a:custGeom>
              <a:solidFill>
                <a:schemeClr val="tx2"/>
              </a:solidFill>
              <a:ln w="15875">
                <a:solidFill>
                  <a:schemeClr val="bg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Arial" panose="020B0604020202020204" pitchFamily="34" charset="0"/>
                  <a:ea typeface="+mn-ea"/>
                  <a:cs typeface="+mn-cs"/>
                </a:endParaRPr>
              </a:p>
            </p:txBody>
          </p:sp>
          <p:grpSp>
            <p:nvGrpSpPr>
              <p:cNvPr id="136" name="Group 135">
                <a:extLst>
                  <a:ext uri="{FF2B5EF4-FFF2-40B4-BE49-F238E27FC236}">
                    <a16:creationId xmlns:a16="http://schemas.microsoft.com/office/drawing/2014/main" id="{B9BECDC3-1FCD-4123-A87C-BD4ABA624C65}"/>
                  </a:ext>
                </a:extLst>
              </p:cNvPr>
              <p:cNvGrpSpPr/>
              <p:nvPr/>
            </p:nvGrpSpPr>
            <p:grpSpPr>
              <a:xfrm>
                <a:off x="9087722" y="1290701"/>
                <a:ext cx="587297" cy="254447"/>
                <a:chOff x="9486900" y="1775232"/>
                <a:chExt cx="587297" cy="254447"/>
              </a:xfrm>
            </p:grpSpPr>
            <p:sp>
              <p:nvSpPr>
                <p:cNvPr id="139" name="Freeform 146">
                  <a:extLst>
                    <a:ext uri="{FF2B5EF4-FFF2-40B4-BE49-F238E27FC236}">
                      <a16:creationId xmlns:a16="http://schemas.microsoft.com/office/drawing/2014/main" id="{4BDE8EA3-594C-464E-AA97-68467EC41625}"/>
                    </a:ext>
                  </a:extLst>
                </p:cNvPr>
                <p:cNvSpPr>
                  <a:spLocks noChangeAspect="1"/>
                </p:cNvSpPr>
                <p:nvPr/>
              </p:nvSpPr>
              <p:spPr bwMode="auto">
                <a:xfrm>
                  <a:off x="9672422" y="1775232"/>
                  <a:ext cx="401775" cy="25444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dirty="0">
                    <a:ln>
                      <a:noFill/>
                    </a:ln>
                    <a:solidFill>
                      <a:srgbClr val="FFFFFF"/>
                    </a:solidFill>
                    <a:effectLst/>
                    <a:uLnTx/>
                    <a:uFillTx/>
                    <a:latin typeface="Arial" panose="020B0604020202020204" pitchFamily="34" charset="0"/>
                    <a:ea typeface="Segoe UI" pitchFamily="34" charset="0"/>
                    <a:cs typeface="Arial" panose="020B0604020202020204" pitchFamily="34" charset="0"/>
                  </a:endParaRPr>
                </a:p>
              </p:txBody>
            </p:sp>
            <p:cxnSp>
              <p:nvCxnSpPr>
                <p:cNvPr id="140" name="Straight Connector 139">
                  <a:extLst>
                    <a:ext uri="{FF2B5EF4-FFF2-40B4-BE49-F238E27FC236}">
                      <a16:creationId xmlns:a16="http://schemas.microsoft.com/office/drawing/2014/main" id="{199EF1D3-ECDD-4692-AB6F-AB4F09B1AA49}"/>
                    </a:ext>
                  </a:extLst>
                </p:cNvPr>
                <p:cNvCxnSpPr>
                  <a:stCxn id="139" idx="4"/>
                </p:cNvCxnSpPr>
                <p:nvPr/>
              </p:nvCxnSpPr>
              <p:spPr>
                <a:xfrm flipH="1">
                  <a:off x="9546958" y="2029679"/>
                  <a:ext cx="21260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5C86DD7-AA57-45CA-98C1-634899A4649A}"/>
                    </a:ext>
                  </a:extLst>
                </p:cNvPr>
                <p:cNvCxnSpPr>
                  <a:cxnSpLocks/>
                  <a:stCxn id="139" idx="5"/>
                </p:cNvCxnSpPr>
                <p:nvPr/>
              </p:nvCxnSpPr>
              <p:spPr>
                <a:xfrm flipH="1" flipV="1">
                  <a:off x="9486900" y="1934564"/>
                  <a:ext cx="185541"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DC9EC2E-77EC-4C07-9B5A-F9F25A1CC8F6}"/>
                    </a:ext>
                  </a:extLst>
                </p:cNvPr>
                <p:cNvCxnSpPr>
                  <a:cxnSpLocks/>
                </p:cNvCxnSpPr>
                <p:nvPr/>
              </p:nvCxnSpPr>
              <p:spPr>
                <a:xfrm flipH="1">
                  <a:off x="9574157" y="1820264"/>
                  <a:ext cx="2291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2B881021-6BD3-49BA-8A27-69E51F70FD5B}"/>
                  </a:ext>
                </a:extLst>
              </p:cNvPr>
              <p:cNvSpPr txBox="1"/>
              <p:nvPr/>
            </p:nvSpPr>
            <p:spPr>
              <a:xfrm>
                <a:off x="8788468" y="1578149"/>
                <a:ext cx="1166914" cy="238527"/>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CDN</a:t>
                </a:r>
              </a:p>
            </p:txBody>
          </p:sp>
          <p:sp>
            <p:nvSpPr>
              <p:cNvPr id="138" name="TextBox 137">
                <a:extLst>
                  <a:ext uri="{FF2B5EF4-FFF2-40B4-BE49-F238E27FC236}">
                    <a16:creationId xmlns:a16="http://schemas.microsoft.com/office/drawing/2014/main" id="{1238B429-9A0B-4FE2-8D36-88F2B9BA36AA}"/>
                  </a:ext>
                </a:extLst>
              </p:cNvPr>
              <p:cNvSpPr txBox="1"/>
              <p:nvPr/>
            </p:nvSpPr>
            <p:spPr>
              <a:xfrm>
                <a:off x="10093674" y="1578149"/>
                <a:ext cx="1166914" cy="384721"/>
              </a:xfrm>
              <a:prstGeom prst="rect">
                <a:avLst/>
              </a:prstGeom>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gradFill>
                      <a:gsLst>
                        <a:gs pos="2917">
                          <a:srgbClr val="505050"/>
                        </a:gs>
                        <a:gs pos="30000">
                          <a:srgbClr val="505050"/>
                        </a:gs>
                      </a:gsLst>
                      <a:lin ang="5400000" scaled="0"/>
                    </a:gradFill>
                    <a:effectLst/>
                    <a:uLnTx/>
                    <a:uFillTx/>
                    <a:latin typeface="Arial" panose="020B0604020202020204" pitchFamily="34" charset="0"/>
                    <a:ea typeface="+mn-ea"/>
                    <a:cs typeface="Arial" panose="020B0604020202020204" pitchFamily="34" charset="0"/>
                  </a:rPr>
                  <a:t>Azure Storage (files)</a:t>
                </a:r>
              </a:p>
            </p:txBody>
          </p:sp>
        </p:grpSp>
        <p:pic>
          <p:nvPicPr>
            <p:cNvPr id="115" name="Picture 2">
              <a:extLst>
                <a:ext uri="{FF2B5EF4-FFF2-40B4-BE49-F238E27FC236}">
                  <a16:creationId xmlns:a16="http://schemas.microsoft.com/office/drawing/2014/main" id="{7D23A5B6-F7A5-44C7-833C-CBCEEA12076C}"/>
                </a:ext>
              </a:extLst>
            </p:cNvPr>
            <p:cNvPicPr>
              <a:picLocks noChangeAspect="1" noChangeArrowheads="1"/>
            </p:cNvPicPr>
            <p:nvPr/>
          </p:nvPicPr>
          <p:blipFill>
            <a:blip r:embed="rId6"/>
            <a:stretch>
              <a:fillRect/>
            </a:stretch>
          </p:blipFill>
          <p:spPr bwMode="auto">
            <a:xfrm>
              <a:off x="10417430" y="2513455"/>
              <a:ext cx="535872" cy="2802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7629236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58E1A6-7914-4DAD-86D6-26D9A5911B4F}"/>
              </a:ext>
            </a:extLst>
          </p:cNvPr>
          <p:cNvSpPr>
            <a:spLocks noGrp="1"/>
          </p:cNvSpPr>
          <p:nvPr>
            <p:ph type="title"/>
          </p:nvPr>
        </p:nvSpPr>
        <p:spPr/>
        <p:txBody>
          <a:bodyPr/>
          <a:lstStyle/>
          <a:p>
            <a:r>
              <a:rPr lang="en-US"/>
              <a:t>Financial Services</a:t>
            </a:r>
            <a:br>
              <a:rPr lang="en-US"/>
            </a:br>
            <a:br>
              <a:rPr lang="en-US"/>
            </a:br>
            <a:endParaRPr lang="en-US"/>
          </a:p>
        </p:txBody>
      </p:sp>
      <p:pic>
        <p:nvPicPr>
          <p:cNvPr id="4" name="Picture 3">
            <a:extLst>
              <a:ext uri="{FF2B5EF4-FFF2-40B4-BE49-F238E27FC236}">
                <a16:creationId xmlns:a16="http://schemas.microsoft.com/office/drawing/2014/main" id="{DB1B8824-703B-4266-B575-ED6E96DADB6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Tree>
    <p:extLst>
      <p:ext uri="{BB962C8B-B14F-4D97-AF65-F5344CB8AC3E}">
        <p14:creationId xmlns:p14="http://schemas.microsoft.com/office/powerpoint/2010/main" val="29274361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8753" y="2474091"/>
            <a:ext cx="5265119" cy="1909818"/>
          </a:xfrm>
        </p:spPr>
        <p:txBody>
          <a:bodyPr/>
          <a:lstStyle/>
          <a:p>
            <a:pPr>
              <a:spcAft>
                <a:spcPts val="0"/>
              </a:spcAft>
            </a:pPr>
            <a:r>
              <a:rPr lang="en-US" sz="1600" dirty="0">
                <a:latin typeface="Arial" panose="020B0604020202020204" pitchFamily="34" charset="0"/>
                <a:ea typeface="Segoe UI Semilight" charset="0"/>
                <a:cs typeface="Arial" panose="020B0604020202020204" pitchFamily="34" charset="0"/>
              </a:rPr>
              <a:t>Need for a DB that can handle any schema and adapt quickly to rapid changes</a:t>
            </a:r>
          </a:p>
          <a:p>
            <a:pPr lvl="1">
              <a:spcBef>
                <a:spcPts val="1600"/>
              </a:spcBef>
              <a:spcAft>
                <a:spcPts val="0"/>
              </a:spcAft>
            </a:pPr>
            <a:r>
              <a:rPr lang="en-US" sz="1600" dirty="0">
                <a:latin typeface="Arial" panose="020B0604020202020204" pitchFamily="34" charset="0"/>
                <a:ea typeface="Segoe UI Semilight" charset="0"/>
                <a:cs typeface="Arial" panose="020B0604020202020204" pitchFamily="34" charset="0"/>
              </a:rPr>
              <a:t>Financial SAAS engine with no dev ops</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Super fast to handle financial data</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Scalable on demand, globally distributed </a:t>
            </a:r>
          </a:p>
        </p:txBody>
      </p:sp>
      <p:sp>
        <p:nvSpPr>
          <p:cNvPr id="2" name="Title 1"/>
          <p:cNvSpPr>
            <a:spLocks noGrp="1"/>
          </p:cNvSpPr>
          <p:nvPr>
            <p:ph type="title"/>
          </p:nvPr>
        </p:nvSpPr>
        <p:spPr>
          <a:xfrm>
            <a:off x="388752" y="179995"/>
            <a:ext cx="5615006" cy="1617666"/>
          </a:xfrm>
        </p:spPr>
        <p:txBody>
          <a:bodyPr>
            <a:normAutofit/>
          </a:bodyPr>
          <a:lstStyle/>
          <a:p>
            <a:pPr algn="ctr"/>
            <a:r>
              <a:rPr lang="en-US" sz="3600" spc="500" dirty="0">
                <a:ln w="3175">
                  <a:noFill/>
                </a:ln>
                <a:latin typeface="Arial" panose="020B0604020202020204" pitchFamily="34" charset="0"/>
                <a:cs typeface="Arial" panose="020B0604020202020204" pitchFamily="34" charset="0"/>
              </a:rPr>
              <a:t>A Financial Trend SaaS Engine for Investors</a:t>
            </a:r>
            <a:endParaRPr lang="en-US" sz="3600" dirty="0"/>
          </a:p>
        </p:txBody>
      </p:sp>
      <p:sp>
        <p:nvSpPr>
          <p:cNvPr id="5" name="Rectangle 4">
            <a:extLst>
              <a:ext uri="{FF2B5EF4-FFF2-40B4-BE49-F238E27FC236}">
                <a16:creationId xmlns:a16="http://schemas.microsoft.com/office/drawing/2014/main" id="{F3F779F9-564E-4274-9720-B49EBBD51945}"/>
              </a:ext>
            </a:extLst>
          </p:cNvPr>
          <p:cNvSpPr/>
          <p:nvPr/>
        </p:nvSpPr>
        <p:spPr>
          <a:xfrm>
            <a:off x="2413591" y="5162679"/>
            <a:ext cx="3781099" cy="1169551"/>
          </a:xfrm>
          <a:prstGeom prst="rect">
            <a:avLst/>
          </a:prstGeom>
        </p:spPr>
        <p:txBody>
          <a:bodyPr wrap="square">
            <a:spAutoFit/>
          </a:bodyPr>
          <a:lstStyle/>
          <a:p>
            <a:pPr lvl="0">
              <a:defRPr/>
            </a:pPr>
            <a:r>
              <a:rPr lang="en-US" sz="1400" dirty="0">
                <a:solidFill>
                  <a:srgbClr val="0078D7"/>
                </a:solidFill>
              </a:rPr>
              <a:t>Business models are under attack, especially in the financial industry. Azure Cosmos DB is a technology that can adapt, evolve, and allow a business to innovate faster in order to turn opportunities into strategic advantages.</a:t>
            </a:r>
            <a:r>
              <a:rPr kumimoji="0" lang="en-US" sz="14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rPr>
              <a:t> </a:t>
            </a:r>
            <a:endPar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endParaRPr>
          </a:p>
        </p:txBody>
      </p:sp>
      <p:pic>
        <p:nvPicPr>
          <p:cNvPr id="12290" name="Picture 2" descr="https://cosmos-web.azurewebsites.net/images/customers/cleartrend.png?v=-B71ViEAhoul7wS72uieOYUpgNI0hYL2Lw61hTdhdZM">
            <a:extLst>
              <a:ext uri="{FF2B5EF4-FFF2-40B4-BE49-F238E27FC236}">
                <a16:creationId xmlns:a16="http://schemas.microsoft.com/office/drawing/2014/main" id="{CCFDC107-C762-4894-A5C9-742AF850B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53" y="5214362"/>
            <a:ext cx="1958834" cy="6548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A762296-4669-4E98-9F10-A6049E9ADA15}"/>
              </a:ext>
            </a:extLst>
          </p:cNvPr>
          <p:cNvPicPr>
            <a:picLocks noChangeAspect="1"/>
          </p:cNvPicPr>
          <p:nvPr/>
        </p:nvPicPr>
        <p:blipFill>
          <a:blip r:embed="rId4"/>
          <a:stretch>
            <a:fillRect/>
          </a:stretch>
        </p:blipFill>
        <p:spPr>
          <a:xfrm>
            <a:off x="6341934" y="1725432"/>
            <a:ext cx="5704292" cy="2896683"/>
          </a:xfrm>
          <a:prstGeom prst="rect">
            <a:avLst/>
          </a:prstGeom>
        </p:spPr>
      </p:pic>
    </p:spTree>
    <p:extLst>
      <p:ext uri="{BB962C8B-B14F-4D97-AF65-F5344CB8AC3E}">
        <p14:creationId xmlns:p14="http://schemas.microsoft.com/office/powerpoint/2010/main" val="392393391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7846" y="2474091"/>
            <a:ext cx="5998153" cy="1909818"/>
          </a:xfrm>
        </p:spPr>
        <p:txBody>
          <a:bodyPr/>
          <a:lstStyle/>
          <a:p>
            <a:pPr>
              <a:spcAft>
                <a:spcPts val="0"/>
              </a:spcAft>
            </a:pPr>
            <a:r>
              <a:rPr lang="en-US" sz="1600" dirty="0">
                <a:latin typeface="Arial" panose="020B0604020202020204" pitchFamily="34" charset="0"/>
                <a:ea typeface="Segoe UI Semilight" charset="0"/>
                <a:cs typeface="Arial" panose="020B0604020202020204" pitchFamily="34" charset="0"/>
              </a:rPr>
              <a:t>Steady state - 10M transactions/day, peak hours - 3-4K transactions/sec</a:t>
            </a:r>
          </a:p>
          <a:p>
            <a:pPr lvl="1">
              <a:spcBef>
                <a:spcPts val="1600"/>
              </a:spcBef>
              <a:spcAft>
                <a:spcPts val="0"/>
              </a:spcAft>
            </a:pPr>
            <a:r>
              <a:rPr lang="en-US" sz="1600" dirty="0">
                <a:latin typeface="Arial" panose="020B0604020202020204" pitchFamily="34" charset="0"/>
                <a:ea typeface="Segoe UI Semilight" charset="0"/>
                <a:cs typeface="Arial" panose="020B0604020202020204" pitchFamily="34" charset="0"/>
              </a:rPr>
              <a:t>Financial SAAS engine with no dev ops</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Super fast to handle financial data</a:t>
            </a:r>
          </a:p>
          <a:p>
            <a:pPr lvl="1">
              <a:spcBef>
                <a:spcPts val="1000"/>
              </a:spcBef>
              <a:spcAft>
                <a:spcPts val="0"/>
              </a:spcAft>
            </a:pPr>
            <a:r>
              <a:rPr lang="en-US" sz="1600" dirty="0">
                <a:latin typeface="Arial" panose="020B0604020202020204" pitchFamily="34" charset="0"/>
                <a:ea typeface="Segoe UI Semilight" charset="0"/>
                <a:cs typeface="Arial" panose="020B0604020202020204" pitchFamily="34" charset="0"/>
              </a:rPr>
              <a:t>Scalable on demand, globally distributed </a:t>
            </a:r>
          </a:p>
        </p:txBody>
      </p:sp>
      <p:sp>
        <p:nvSpPr>
          <p:cNvPr id="2" name="Title 1"/>
          <p:cNvSpPr>
            <a:spLocks noGrp="1"/>
          </p:cNvSpPr>
          <p:nvPr>
            <p:ph type="title"/>
          </p:nvPr>
        </p:nvSpPr>
        <p:spPr>
          <a:xfrm>
            <a:off x="269240" y="289511"/>
            <a:ext cx="5826759" cy="1617666"/>
          </a:xfrm>
        </p:spPr>
        <p:txBody>
          <a:bodyPr>
            <a:normAutofit fontScale="90000"/>
          </a:bodyPr>
          <a:lstStyle/>
          <a:p>
            <a:r>
              <a:rPr lang="en-US" spc="500" dirty="0">
                <a:ln w="3175">
                  <a:noFill/>
                </a:ln>
                <a:latin typeface="Arial" panose="020B0604020202020204" pitchFamily="34" charset="0"/>
                <a:cs typeface="Arial" panose="020B0604020202020204" pitchFamily="34" charset="0"/>
              </a:rPr>
              <a:t>Real-time Payments Pipeline</a:t>
            </a:r>
            <a:endParaRPr lang="en-US" dirty="0"/>
          </a:p>
        </p:txBody>
      </p:sp>
      <p:sp>
        <p:nvSpPr>
          <p:cNvPr id="5" name="Rectangle 4">
            <a:extLst>
              <a:ext uri="{FF2B5EF4-FFF2-40B4-BE49-F238E27FC236}">
                <a16:creationId xmlns:a16="http://schemas.microsoft.com/office/drawing/2014/main" id="{F3F779F9-564E-4274-9720-B49EBBD51945}"/>
              </a:ext>
            </a:extLst>
          </p:cNvPr>
          <p:cNvSpPr/>
          <p:nvPr/>
        </p:nvSpPr>
        <p:spPr>
          <a:xfrm>
            <a:off x="2413591" y="5162679"/>
            <a:ext cx="3781099" cy="1384995"/>
          </a:xfrm>
          <a:prstGeom prst="rect">
            <a:avLst/>
          </a:prstGeom>
        </p:spPr>
        <p:txBody>
          <a:bodyPr wrap="square">
            <a:spAutoFit/>
          </a:bodyPr>
          <a:lstStyle/>
          <a:p>
            <a:pPr lvl="0">
              <a:defRPr/>
            </a:pPr>
            <a:r>
              <a:rPr lang="en-US" sz="1400" dirty="0">
                <a:solidFill>
                  <a:srgbClr val="0078D7"/>
                </a:solidFill>
              </a:rPr>
              <a:t>Centralize payment pipelines, build real time processing, analytics. Goal to introduce a common pipeline accepting transactions from all different sources and distributing them to the right pipeline and also other sources like analytics.​</a:t>
            </a:r>
            <a:endParaRPr kumimoji="0" lang="en-US" sz="1600" b="0" i="0" u="none" strike="noStrike" kern="1200" cap="none" spc="0" normalizeH="0" baseline="0" noProof="0" dirty="0">
              <a:ln>
                <a:noFill/>
              </a:ln>
              <a:solidFill>
                <a:srgbClr val="0078D7"/>
              </a:solidFill>
              <a:effectLst/>
              <a:uLnTx/>
              <a:uFillTx/>
              <a:latin typeface="Arial" panose="020B0604020202020204" pitchFamily="34" charset="0"/>
              <a:ea typeface="+mn-ea"/>
              <a:cs typeface="+mn-cs"/>
            </a:endParaRPr>
          </a:p>
        </p:txBody>
      </p:sp>
      <p:pic>
        <p:nvPicPr>
          <p:cNvPr id="1026" name="Picture 2">
            <a:extLst>
              <a:ext uri="{FF2B5EF4-FFF2-40B4-BE49-F238E27FC236}">
                <a16:creationId xmlns:a16="http://schemas.microsoft.com/office/drawing/2014/main" id="{DF305CDB-9DFC-42F2-9849-E9D7C9CD5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196" y="5485516"/>
            <a:ext cx="1409700"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E298671-27BC-4AEA-B9AC-C81D43F68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1538288"/>
            <a:ext cx="5998153" cy="312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69936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defTabSz="914377">
              <a:defRPr/>
            </a:pPr>
            <a:endParaRPr lang="en-US" dirty="0">
              <a:solidFill>
                <a:srgbClr val="505050"/>
              </a:solidFill>
              <a:latin typeface="Arial" panose="020B0604020202020204" pitchFamily="34" charset="0"/>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06" name="TextBox 305"/>
          <p:cNvSpPr txBox="1"/>
          <p:nvPr/>
        </p:nvSpPr>
        <p:spPr>
          <a:xfrm>
            <a:off x="858168" y="5253415"/>
            <a:ext cx="2007281"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Elastic scale out </a:t>
            </a:r>
          </a:p>
          <a:p>
            <a:pPr algn="ctr" defTabSz="857103">
              <a:defRPr/>
            </a:pPr>
            <a:r>
              <a:rPr lang="en-US" sz="1200" kern="0" dirty="0">
                <a:solidFill>
                  <a:srgbClr val="002050"/>
                </a:solidFill>
                <a:latin typeface="Arial" panose="020B0604020202020204" pitchFamily="34" charset="0"/>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Guaranteed low latency at the 99</a:t>
            </a:r>
            <a:r>
              <a:rPr lang="en-US" sz="1200" kern="0" baseline="30000" dirty="0">
                <a:solidFill>
                  <a:srgbClr val="002050"/>
                </a:solidFill>
                <a:latin typeface="Arial" panose="020B0604020202020204" pitchFamily="34" charset="0"/>
                <a:cs typeface="Arial" panose="020B0604020202020204" pitchFamily="34" charset="0"/>
              </a:rPr>
              <a:t>th</a:t>
            </a:r>
            <a:r>
              <a:rPr lang="en-US" sz="1200" kern="0" dirty="0">
                <a:solidFill>
                  <a:srgbClr val="002050"/>
                </a:solidFill>
                <a:latin typeface="Arial" panose="020B0604020202020204" pitchFamily="34" charset="0"/>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algn="ctr" defTabSz="914377">
              <a:defRPr/>
            </a:pPr>
            <a:r>
              <a:rPr lang="en-US" sz="1600" kern="0" dirty="0">
                <a:solidFill>
                  <a:srgbClr val="00B0F0"/>
                </a:solidFill>
                <a:latin typeface="Arial" panose="020B0604020202020204" pitchFamily="34" charset="0"/>
                <a:cs typeface="Arial" panose="020B0604020202020204" pitchFamily="34" charset="0"/>
              </a:rPr>
              <a:t>A globally distributed, massively scalable, multi-model database service</a:t>
            </a:r>
          </a:p>
        </p:txBody>
      </p:sp>
      <p:sp>
        <p:nvSpPr>
          <p:cNvPr id="94" name="TextBox 93">
            <a:extLst>
              <a:ext uri="{FF2B5EF4-FFF2-40B4-BE49-F238E27FC236}">
                <a16:creationId xmlns:a16="http://schemas.microsoft.com/office/drawing/2014/main" id="{E8828C54-66EA-4CED-B600-26B67A06C2F4}"/>
              </a:ext>
            </a:extLst>
          </p:cNvPr>
          <p:cNvSpPr txBox="1"/>
          <p:nvPr/>
        </p:nvSpPr>
        <p:spPr>
          <a:xfrm>
            <a:off x="4232914" y="276283"/>
            <a:ext cx="4874991" cy="769441"/>
          </a:xfrm>
          <a:prstGeom prst="rect">
            <a:avLst/>
          </a:prstGeom>
          <a:noFill/>
        </p:spPr>
        <p:txBody>
          <a:bodyPr wrap="square" rtlCol="0">
            <a:spAutoFit/>
          </a:bodyPr>
          <a:lstStyle/>
          <a:p>
            <a:pPr algn="ctr" defTabSz="914377">
              <a:defRPr/>
            </a:pPr>
            <a:r>
              <a:rPr lang="en-US" sz="4400" dirty="0">
                <a:solidFill>
                  <a:srgbClr val="00B0F0"/>
                </a:solidFill>
                <a:latin typeface="Arial" panose="020B0604020202020204" pitchFamily="34" charset="0"/>
                <a:cs typeface="Arial" panose="020B0604020202020204" pitchFamily="34" charset="0"/>
              </a:rPr>
              <a:t>Azure Cosmos DB</a:t>
            </a:r>
          </a:p>
        </p:txBody>
      </p:sp>
      <p:pic>
        <p:nvPicPr>
          <p:cNvPr id="35" name="Picture 2" descr="Image result for cosmos db logo">
            <a:extLst>
              <a:ext uri="{FF2B5EF4-FFF2-40B4-BE49-F238E27FC236}">
                <a16:creationId xmlns:a16="http://schemas.microsoft.com/office/drawing/2014/main" id="{2C63E4CC-A17C-4B70-B5CC-89E5DFE0F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36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18C440-B876-4988-98B1-6948F2BF3088}"/>
              </a:ext>
            </a:extLst>
          </p:cNvPr>
          <p:cNvSpPr>
            <a:spLocks noGrp="1"/>
          </p:cNvSpPr>
          <p:nvPr>
            <p:ph type="body" sz="quarter" idx="10"/>
          </p:nvPr>
        </p:nvSpPr>
        <p:spPr>
          <a:xfrm>
            <a:off x="489446" y="2807487"/>
            <a:ext cx="5265119" cy="1966692"/>
          </a:xfrm>
        </p:spPr>
        <p:txBody>
          <a:bodyPr>
            <a:normAutofit/>
          </a:bodyPr>
          <a:lstStyle/>
          <a:p>
            <a:r>
              <a:rPr lang="en-US"/>
              <a:t>Fidelity chose Cosmos DB due to the Ease global distribution, ability to scale and fully managed service reducing the database management overhead.</a:t>
            </a:r>
          </a:p>
          <a:p>
            <a:endParaRPr lang="en-US"/>
          </a:p>
        </p:txBody>
      </p:sp>
      <p:sp>
        <p:nvSpPr>
          <p:cNvPr id="3" name="Title 2">
            <a:extLst>
              <a:ext uri="{FF2B5EF4-FFF2-40B4-BE49-F238E27FC236}">
                <a16:creationId xmlns:a16="http://schemas.microsoft.com/office/drawing/2014/main" id="{B07914F2-DD52-4BB7-AB70-518BF54BD3EC}"/>
              </a:ext>
            </a:extLst>
          </p:cNvPr>
          <p:cNvSpPr>
            <a:spLocks noGrp="1"/>
          </p:cNvSpPr>
          <p:nvPr>
            <p:ph type="title"/>
          </p:nvPr>
        </p:nvSpPr>
        <p:spPr>
          <a:xfrm>
            <a:off x="0" y="469814"/>
            <a:ext cx="6233375" cy="1617666"/>
          </a:xfrm>
        </p:spPr>
        <p:txBody>
          <a:bodyPr>
            <a:noAutofit/>
          </a:bodyPr>
          <a:lstStyle/>
          <a:p>
            <a:r>
              <a:rPr lang="en-US" sz="3600" spc="500" dirty="0">
                <a:ln w="3175">
                  <a:noFill/>
                </a:ln>
                <a:latin typeface="Arial" panose="020B0604020202020204" pitchFamily="34" charset="0"/>
                <a:cs typeface="Arial" panose="020B0604020202020204" pitchFamily="34" charset="0"/>
              </a:rPr>
              <a:t>Fidelity Built Mortgage Insurance App To Enhance Customer</a:t>
            </a:r>
            <a:endParaRPr lang="en-US" sz="3600" dirty="0"/>
          </a:p>
        </p:txBody>
      </p:sp>
      <p:sp>
        <p:nvSpPr>
          <p:cNvPr id="7" name="TextBox 6">
            <a:extLst>
              <a:ext uri="{FF2B5EF4-FFF2-40B4-BE49-F238E27FC236}">
                <a16:creationId xmlns:a16="http://schemas.microsoft.com/office/drawing/2014/main" id="{9696F4F4-A4BA-4072-83D9-C2EE51E69602}"/>
              </a:ext>
            </a:extLst>
          </p:cNvPr>
          <p:cNvSpPr txBox="1"/>
          <p:nvPr/>
        </p:nvSpPr>
        <p:spPr>
          <a:xfrm>
            <a:off x="6597084" y="798362"/>
            <a:ext cx="5265120" cy="3560975"/>
          </a:xfrm>
          <a:prstGeom prst="rect">
            <a:avLst/>
          </a:prstGeom>
          <a:noFill/>
        </p:spPr>
        <p:txBody>
          <a:bodyPr wrap="square" lIns="182880" tIns="146304" rIns="182880" bIns="146304" rtlCol="0">
            <a:spAutoFit/>
          </a:bodyPr>
          <a:lstStyle/>
          <a:p>
            <a:r>
              <a:rPr lang="en-US" sz="1400" b="1" dirty="0"/>
              <a:t>Fidelity built a new application – EXOS – it is the only mobile digital mortgage application designed specifically to extend and enhance every critical consumer touchpoint throughout the entire mortgage lending life cycle.</a:t>
            </a:r>
          </a:p>
          <a:p>
            <a:endParaRPr lang="en-US" sz="1400" b="1" dirty="0"/>
          </a:p>
          <a:p>
            <a:pPr marL="285750" indent="-285750">
              <a:buFont typeface="Arial" panose="020B0604020202020204" pitchFamily="34" charset="0"/>
              <a:buChar char="•"/>
            </a:pPr>
            <a:r>
              <a:rPr lang="en-US" sz="1400" dirty="0"/>
              <a:t>EXOS offers a real-time personalized experience for customers across the entire mortgage process  including</a:t>
            </a:r>
          </a:p>
          <a:p>
            <a:pPr marL="742950" lvl="1" indent="-285750">
              <a:buFont typeface="Arial" panose="020B0604020202020204" pitchFamily="34" charset="0"/>
              <a:buChar char="•"/>
            </a:pPr>
            <a:r>
              <a:rPr lang="en-US" sz="1400" dirty="0"/>
              <a:t>Appointment scheduling and communications – enhancing customer experience and process .</a:t>
            </a:r>
          </a:p>
          <a:p>
            <a:pPr marL="742950" lvl="1" indent="-285750">
              <a:buFont typeface="Arial" panose="020B0604020202020204" pitchFamily="34" charset="0"/>
              <a:buChar char="•"/>
            </a:pPr>
            <a:r>
              <a:rPr lang="en-US" sz="1400" dirty="0"/>
              <a:t>Ensuring consistent , personalized and accurate information for customer throughout the process. </a:t>
            </a:r>
          </a:p>
          <a:p>
            <a:pPr marL="742950" lvl="1" indent="-285750">
              <a:buFont typeface="Arial" panose="020B0604020202020204" pitchFamily="34" charset="0"/>
              <a:buChar char="•"/>
            </a:pPr>
            <a:r>
              <a:rPr lang="en-US" sz="1400" dirty="0"/>
              <a:t>EXOS Closing offers unmatched consumer satisfaction and transparency in to the closing process.</a:t>
            </a:r>
          </a:p>
          <a:p>
            <a:r>
              <a:rPr lang="en-US" sz="1400" dirty="0"/>
              <a:t> </a:t>
            </a:r>
          </a:p>
          <a:p>
            <a:pPr>
              <a:lnSpc>
                <a:spcPct val="90000"/>
              </a:lnSpc>
              <a:spcAft>
                <a:spcPts val="600"/>
              </a:spcAft>
            </a:pPr>
            <a:endParaRPr lang="en-US" dirty="0">
              <a:gradFill>
                <a:gsLst>
                  <a:gs pos="2917">
                    <a:schemeClr val="tx1"/>
                  </a:gs>
                  <a:gs pos="30000">
                    <a:schemeClr val="tx1"/>
                  </a:gs>
                </a:gsLst>
                <a:lin ang="5400000" scaled="0"/>
              </a:gradFill>
            </a:endParaRPr>
          </a:p>
        </p:txBody>
      </p:sp>
      <p:pic>
        <p:nvPicPr>
          <p:cNvPr id="5" name="Picture 4">
            <a:extLst>
              <a:ext uri="{FF2B5EF4-FFF2-40B4-BE49-F238E27FC236}">
                <a16:creationId xmlns:a16="http://schemas.microsoft.com/office/drawing/2014/main" id="{FD5FDECF-419D-46A0-A4E1-3B1B00A43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841" y="4486155"/>
            <a:ext cx="4957713" cy="1823327"/>
          </a:xfrm>
          <a:prstGeom prst="rect">
            <a:avLst/>
          </a:prstGeom>
        </p:spPr>
      </p:pic>
    </p:spTree>
    <p:extLst>
      <p:ext uri="{BB962C8B-B14F-4D97-AF65-F5344CB8AC3E}">
        <p14:creationId xmlns:p14="http://schemas.microsoft.com/office/powerpoint/2010/main" val="24630488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C228DEDE-E6BC-430D-9565-CD14824FAB3E}"/>
              </a:ext>
            </a:extLst>
          </p:cNvPr>
          <p:cNvSpPr txBox="1"/>
          <p:nvPr/>
        </p:nvSpPr>
        <p:spPr>
          <a:xfrm>
            <a:off x="677090" y="1535426"/>
            <a:ext cx="1120984" cy="369332"/>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Solution </a:t>
            </a:r>
          </a:p>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Areas</a:t>
            </a:r>
          </a:p>
        </p:txBody>
      </p:sp>
      <p:sp>
        <p:nvSpPr>
          <p:cNvPr id="71" name="TextBox 70">
            <a:extLst>
              <a:ext uri="{FF2B5EF4-FFF2-40B4-BE49-F238E27FC236}">
                <a16:creationId xmlns:a16="http://schemas.microsoft.com/office/drawing/2014/main" id="{B850B153-5B89-4495-810D-D4B6EF11AF79}"/>
              </a:ext>
            </a:extLst>
          </p:cNvPr>
          <p:cNvSpPr txBox="1"/>
          <p:nvPr/>
        </p:nvSpPr>
        <p:spPr>
          <a:xfrm>
            <a:off x="7136044" y="1733234"/>
            <a:ext cx="1342191" cy="184666"/>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Government</a:t>
            </a:r>
          </a:p>
        </p:txBody>
      </p:sp>
      <p:sp>
        <p:nvSpPr>
          <p:cNvPr id="76" name="TextBox 75">
            <a:extLst>
              <a:ext uri="{FF2B5EF4-FFF2-40B4-BE49-F238E27FC236}">
                <a16:creationId xmlns:a16="http://schemas.microsoft.com/office/drawing/2014/main" id="{3CDC6401-0639-42F3-881B-60138A00B39A}"/>
              </a:ext>
            </a:extLst>
          </p:cNvPr>
          <p:cNvSpPr txBox="1"/>
          <p:nvPr/>
        </p:nvSpPr>
        <p:spPr>
          <a:xfrm>
            <a:off x="8686121" y="1733234"/>
            <a:ext cx="1342191" cy="184666"/>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Health</a:t>
            </a:r>
          </a:p>
        </p:txBody>
      </p:sp>
      <p:sp>
        <p:nvSpPr>
          <p:cNvPr id="81" name="TextBox 80">
            <a:extLst>
              <a:ext uri="{FF2B5EF4-FFF2-40B4-BE49-F238E27FC236}">
                <a16:creationId xmlns:a16="http://schemas.microsoft.com/office/drawing/2014/main" id="{A95F28FA-F769-40E3-8B6C-70262763BFA5}"/>
              </a:ext>
            </a:extLst>
          </p:cNvPr>
          <p:cNvSpPr txBox="1"/>
          <p:nvPr/>
        </p:nvSpPr>
        <p:spPr>
          <a:xfrm>
            <a:off x="10299140" y="1733234"/>
            <a:ext cx="1342191" cy="184666"/>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Education</a:t>
            </a:r>
          </a:p>
        </p:txBody>
      </p:sp>
      <p:sp>
        <p:nvSpPr>
          <p:cNvPr id="86" name="TextBox 85">
            <a:extLst>
              <a:ext uri="{FF2B5EF4-FFF2-40B4-BE49-F238E27FC236}">
                <a16:creationId xmlns:a16="http://schemas.microsoft.com/office/drawing/2014/main" id="{F5E251A1-F231-4DF9-B5C8-B655B38CCDEF}"/>
              </a:ext>
            </a:extLst>
          </p:cNvPr>
          <p:cNvSpPr txBox="1"/>
          <p:nvPr/>
        </p:nvSpPr>
        <p:spPr>
          <a:xfrm>
            <a:off x="2439271" y="1548580"/>
            <a:ext cx="1345697" cy="369332"/>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Financial Services </a:t>
            </a:r>
          </a:p>
        </p:txBody>
      </p:sp>
      <p:sp>
        <p:nvSpPr>
          <p:cNvPr id="91" name="TextBox 90">
            <a:extLst>
              <a:ext uri="{FF2B5EF4-FFF2-40B4-BE49-F238E27FC236}">
                <a16:creationId xmlns:a16="http://schemas.microsoft.com/office/drawing/2014/main" id="{792FEF68-F2A8-47EE-AA79-17C64CEE49F5}"/>
              </a:ext>
            </a:extLst>
          </p:cNvPr>
          <p:cNvSpPr txBox="1"/>
          <p:nvPr/>
        </p:nvSpPr>
        <p:spPr>
          <a:xfrm>
            <a:off x="4035721" y="1733234"/>
            <a:ext cx="1345697" cy="184666"/>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Retail</a:t>
            </a:r>
          </a:p>
        </p:txBody>
      </p:sp>
      <p:sp>
        <p:nvSpPr>
          <p:cNvPr id="96" name="TextBox 95">
            <a:extLst>
              <a:ext uri="{FF2B5EF4-FFF2-40B4-BE49-F238E27FC236}">
                <a16:creationId xmlns:a16="http://schemas.microsoft.com/office/drawing/2014/main" id="{3F7DD2DB-44DB-404E-95B4-440A924B4354}"/>
              </a:ext>
            </a:extLst>
          </p:cNvPr>
          <p:cNvSpPr txBox="1"/>
          <p:nvPr/>
        </p:nvSpPr>
        <p:spPr>
          <a:xfrm>
            <a:off x="5440045" y="1548580"/>
            <a:ext cx="1546369" cy="369332"/>
          </a:xfrm>
          <a:prstGeom prst="rect">
            <a:avLst/>
          </a:prstGeom>
          <a:noFill/>
        </p:spPr>
        <p:txBody>
          <a:bodyPr wrap="square" lIns="0" tIns="0" rIns="0" bIns="0" rtlCol="0" anchor="ctr">
            <a:spAutoFit/>
          </a:bodyP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Manufacturing</a:t>
            </a:r>
            <a:br>
              <a:rPr lang="en-US" sz="1200" b="1" kern="0" spc="100" dirty="0">
                <a:solidFill>
                  <a:srgbClr val="0078D7"/>
                </a:solidFill>
                <a:latin typeface="Arial" panose="020B0604020202020204" pitchFamily="34" charset="0"/>
                <a:ea typeface="Segoe UI Semibold" charset="0"/>
                <a:cs typeface="Arial" panose="020B0604020202020204" pitchFamily="34" charset="0"/>
              </a:rPr>
            </a:br>
            <a:r>
              <a:rPr lang="en-US" sz="1200" b="1" kern="0" spc="100" dirty="0">
                <a:solidFill>
                  <a:srgbClr val="0078D7"/>
                </a:solidFill>
                <a:latin typeface="Arial" panose="020B0604020202020204" pitchFamily="34" charset="0"/>
                <a:ea typeface="Segoe UI Semibold" charset="0"/>
                <a:cs typeface="Arial" panose="020B0604020202020204" pitchFamily="34" charset="0"/>
              </a:rPr>
              <a:t>&amp; Resources</a:t>
            </a:r>
          </a:p>
        </p:txBody>
      </p:sp>
      <p:sp>
        <p:nvSpPr>
          <p:cNvPr id="46" name="Rectangle 45">
            <a:extLst>
              <a:ext uri="{FF2B5EF4-FFF2-40B4-BE49-F238E27FC236}">
                <a16:creationId xmlns:a16="http://schemas.microsoft.com/office/drawing/2014/main" id="{189F106A-386D-4BF9-9F3B-ECDD157D0AFF}"/>
              </a:ext>
            </a:extLst>
          </p:cNvPr>
          <p:cNvSpPr/>
          <p:nvPr/>
        </p:nvSpPr>
        <p:spPr>
          <a:xfrm>
            <a:off x="526683" y="1109795"/>
            <a:ext cx="9964726" cy="312029"/>
          </a:xfrm>
          <a:prstGeom prst="rect">
            <a:avLst/>
          </a:prstGeom>
        </p:spPr>
        <p:txBody>
          <a:bodyPr wrap="square">
            <a:spAutoFit/>
          </a:bodyPr>
          <a:lstStyle/>
          <a:p>
            <a:pPr defTabSz="914192">
              <a:defRPr/>
            </a:pPr>
            <a:r>
              <a:rPr lang="en-US" sz="1400" spc="100" dirty="0">
                <a:solidFill>
                  <a:prstClr val="black"/>
                </a:solidFill>
                <a:latin typeface="Arial" panose="020B0604020202020204" pitchFamily="34" charset="0"/>
                <a:ea typeface="Segoe UI Semilight" charset="0"/>
                <a:cs typeface="Arial" panose="020B0604020202020204" pitchFamily="34" charset="0"/>
              </a:rPr>
              <a:t>Highlight areas where data-driven app innovation can transform customer business</a:t>
            </a:r>
          </a:p>
        </p:txBody>
      </p:sp>
      <p:grpSp>
        <p:nvGrpSpPr>
          <p:cNvPr id="4" name="Group 3"/>
          <p:cNvGrpSpPr/>
          <p:nvPr/>
        </p:nvGrpSpPr>
        <p:grpSpPr>
          <a:xfrm>
            <a:off x="388038" y="2048911"/>
            <a:ext cx="11375693" cy="658274"/>
            <a:chOff x="387228" y="1823862"/>
            <a:chExt cx="10069823" cy="658368"/>
          </a:xfrm>
        </p:grpSpPr>
        <p:sp>
          <p:nvSpPr>
            <p:cNvPr id="59" name="Arrow: Pentagon 58">
              <a:extLst>
                <a:ext uri="{FF2B5EF4-FFF2-40B4-BE49-F238E27FC236}">
                  <a16:creationId xmlns:a16="http://schemas.microsoft.com/office/drawing/2014/main" id="{061C60AD-5955-4528-9496-9667DEEF6D2B}"/>
                </a:ext>
              </a:extLst>
            </p:cNvPr>
            <p:cNvSpPr/>
            <p:nvPr/>
          </p:nvSpPr>
          <p:spPr bwMode="auto">
            <a:xfrm>
              <a:off x="387228" y="1823862"/>
              <a:ext cx="1630038" cy="658368"/>
            </a:xfrm>
            <a:prstGeom prst="homePlate">
              <a:avLst>
                <a:gd name="adj" fmla="val 19222"/>
              </a:avLst>
            </a:prstGeom>
            <a:solidFill>
              <a:srgbClr val="0078D7"/>
            </a:solidFill>
            <a:ln w="25400" cap="flat" cmpd="sng" algn="ctr">
              <a:noFill/>
              <a:prstDash val="solid"/>
            </a:ln>
            <a:effectLst/>
          </p:spPr>
          <p:txBody>
            <a:bodyPr lIns="0" rIns="0" rtlCol="0" anchor="ctr"/>
            <a:lstStyle/>
            <a:p>
              <a:pPr marL="349183" indent="107929"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Transactional</a:t>
              </a:r>
            </a:p>
          </p:txBody>
        </p:sp>
        <p:sp>
          <p:nvSpPr>
            <p:cNvPr id="68" name="Rectangle 67">
              <a:extLst>
                <a:ext uri="{FF2B5EF4-FFF2-40B4-BE49-F238E27FC236}">
                  <a16:creationId xmlns:a16="http://schemas.microsoft.com/office/drawing/2014/main" id="{E99661D7-0E73-4DF8-9F2E-34AE93A4E56B}"/>
                </a:ext>
              </a:extLst>
            </p:cNvPr>
            <p:cNvSpPr/>
            <p:nvPr/>
          </p:nvSpPr>
          <p:spPr>
            <a:xfrm>
              <a:off x="6319155" y="1823862"/>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Citizen services tracking</a:t>
              </a:r>
            </a:p>
          </p:txBody>
        </p:sp>
        <p:sp>
          <p:nvSpPr>
            <p:cNvPr id="73" name="Rectangle 72">
              <a:extLst>
                <a:ext uri="{FF2B5EF4-FFF2-40B4-BE49-F238E27FC236}">
                  <a16:creationId xmlns:a16="http://schemas.microsoft.com/office/drawing/2014/main" id="{1A443011-F1D3-478B-9F8E-F739C097DCDF}"/>
                </a:ext>
              </a:extLst>
            </p:cNvPr>
            <p:cNvSpPr/>
            <p:nvPr/>
          </p:nvSpPr>
          <p:spPr>
            <a:xfrm>
              <a:off x="7716913" y="1823862"/>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Care coordination</a:t>
              </a:r>
            </a:p>
          </p:txBody>
        </p:sp>
        <p:sp>
          <p:nvSpPr>
            <p:cNvPr id="78" name="Rectangle 77">
              <a:extLst>
                <a:ext uri="{FF2B5EF4-FFF2-40B4-BE49-F238E27FC236}">
                  <a16:creationId xmlns:a16="http://schemas.microsoft.com/office/drawing/2014/main" id="{8E79075E-93D5-4C41-98F4-2B433EB44462}"/>
                </a:ext>
              </a:extLst>
            </p:cNvPr>
            <p:cNvSpPr/>
            <p:nvPr/>
          </p:nvSpPr>
          <p:spPr>
            <a:xfrm>
              <a:off x="9114669" y="1823862"/>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Educational lifecycle management</a:t>
              </a:r>
            </a:p>
          </p:txBody>
        </p:sp>
        <p:sp>
          <p:nvSpPr>
            <p:cNvPr id="83" name="Rectangle 82">
              <a:extLst>
                <a:ext uri="{FF2B5EF4-FFF2-40B4-BE49-F238E27FC236}">
                  <a16:creationId xmlns:a16="http://schemas.microsoft.com/office/drawing/2014/main" id="{A25AB39F-8AF3-4D68-9FAD-F36EB36C76B7}"/>
                </a:ext>
              </a:extLst>
            </p:cNvPr>
            <p:cNvSpPr/>
            <p:nvPr/>
          </p:nvSpPr>
          <p:spPr>
            <a:xfrm>
              <a:off x="2115366" y="1823862"/>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Customer experience management</a:t>
              </a:r>
            </a:p>
          </p:txBody>
        </p:sp>
        <p:sp>
          <p:nvSpPr>
            <p:cNvPr id="88" name="Rectangle 87">
              <a:extLst>
                <a:ext uri="{FF2B5EF4-FFF2-40B4-BE49-F238E27FC236}">
                  <a16:creationId xmlns:a16="http://schemas.microsoft.com/office/drawing/2014/main" id="{901B152C-E81E-4B3C-AF18-D3A4DA025139}"/>
                </a:ext>
              </a:extLst>
            </p:cNvPr>
            <p:cNvSpPr/>
            <p:nvPr/>
          </p:nvSpPr>
          <p:spPr>
            <a:xfrm>
              <a:off x="3516629" y="1823862"/>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Retail management system</a:t>
              </a:r>
            </a:p>
          </p:txBody>
        </p:sp>
        <p:sp>
          <p:nvSpPr>
            <p:cNvPr id="93" name="Rectangle 92">
              <a:extLst>
                <a:ext uri="{FF2B5EF4-FFF2-40B4-BE49-F238E27FC236}">
                  <a16:creationId xmlns:a16="http://schemas.microsoft.com/office/drawing/2014/main" id="{16ECC688-8D61-48B5-8176-61196274415C}"/>
                </a:ext>
              </a:extLst>
            </p:cNvPr>
            <p:cNvSpPr/>
            <p:nvPr/>
          </p:nvSpPr>
          <p:spPr>
            <a:xfrm>
              <a:off x="4917892" y="1823862"/>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Connected field service</a:t>
              </a:r>
            </a:p>
          </p:txBody>
        </p:sp>
      </p:grpSp>
      <p:grpSp>
        <p:nvGrpSpPr>
          <p:cNvPr id="5" name="Group 4"/>
          <p:cNvGrpSpPr/>
          <p:nvPr/>
        </p:nvGrpSpPr>
        <p:grpSpPr>
          <a:xfrm>
            <a:off x="388038" y="4961831"/>
            <a:ext cx="11375693" cy="658274"/>
            <a:chOff x="387228" y="2614740"/>
            <a:chExt cx="10069823" cy="658368"/>
          </a:xfrm>
        </p:grpSpPr>
        <p:sp>
          <p:nvSpPr>
            <p:cNvPr id="60" name="Arrow: Pentagon 59">
              <a:extLst>
                <a:ext uri="{FF2B5EF4-FFF2-40B4-BE49-F238E27FC236}">
                  <a16:creationId xmlns:a16="http://schemas.microsoft.com/office/drawing/2014/main" id="{25A2F7D9-48AD-4055-A256-A7B93D9EBEC3}"/>
                </a:ext>
              </a:extLst>
            </p:cNvPr>
            <p:cNvSpPr/>
            <p:nvPr/>
          </p:nvSpPr>
          <p:spPr bwMode="auto">
            <a:xfrm>
              <a:off x="387228" y="2614740"/>
              <a:ext cx="1630038" cy="658368"/>
            </a:xfrm>
            <a:prstGeom prst="homePlate">
              <a:avLst>
                <a:gd name="adj" fmla="val 18285"/>
              </a:avLst>
            </a:prstGeom>
            <a:solidFill>
              <a:srgbClr val="0078D7"/>
            </a:solidFill>
            <a:ln w="25400" cap="flat" cmpd="sng" algn="ctr">
              <a:noFill/>
              <a:prstDash val="solid"/>
            </a:ln>
            <a:effectLst/>
          </p:spPr>
          <p:txBody>
            <a:bodyPr lIns="0" rIns="0" rtlCol="0" anchor="ctr"/>
            <a:lstStyle/>
            <a:p>
              <a:pPr marL="914225" indent="-174591"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Examples of </a:t>
              </a:r>
            </a:p>
            <a:p>
              <a:pPr indent="631703"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SaaS apps</a:t>
              </a:r>
            </a:p>
          </p:txBody>
        </p:sp>
        <p:sp>
          <p:nvSpPr>
            <p:cNvPr id="69" name="Rectangle 68">
              <a:extLst>
                <a:ext uri="{FF2B5EF4-FFF2-40B4-BE49-F238E27FC236}">
                  <a16:creationId xmlns:a16="http://schemas.microsoft.com/office/drawing/2014/main" id="{CD60F89C-160C-4091-A375-43094C7C0447}"/>
                </a:ext>
              </a:extLst>
            </p:cNvPr>
            <p:cNvSpPr/>
            <p:nvPr/>
          </p:nvSpPr>
          <p:spPr>
            <a:xfrm>
              <a:off x="6319155" y="2614740"/>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3"/>
                </a:rPr>
                <a:t>Citizen Service Requests</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4"/>
                </a:rPr>
                <a:t>Grants Management</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p:txBody>
        </p:sp>
        <p:sp>
          <p:nvSpPr>
            <p:cNvPr id="74" name="Rectangle 73">
              <a:extLst>
                <a:ext uri="{FF2B5EF4-FFF2-40B4-BE49-F238E27FC236}">
                  <a16:creationId xmlns:a16="http://schemas.microsoft.com/office/drawing/2014/main" id="{91B64271-1B05-4691-B367-652524BCAC03}"/>
                </a:ext>
              </a:extLst>
            </p:cNvPr>
            <p:cNvSpPr/>
            <p:nvPr/>
          </p:nvSpPr>
          <p:spPr>
            <a:xfrm>
              <a:off x="7716913" y="2614740"/>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5"/>
                </a:rPr>
                <a:t>Patient Coordination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6"/>
                </a:rPr>
                <a:t>Risk prediction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588"/>
                </a:spcAft>
                <a:defRPr/>
              </a:pPr>
              <a:r>
                <a:rPr lang="en-US" sz="950" kern="0" spc="50" dirty="0">
                  <a:solidFill>
                    <a:srgbClr val="2F2F2F"/>
                  </a:solidFill>
                  <a:latin typeface="Arial" panose="020B0604020202020204" pitchFamily="34" charset="0"/>
                  <a:ea typeface="Segoe UI Semilight" charset="0"/>
                  <a:cs typeface="Arial" panose="020B0604020202020204" pitchFamily="34" charset="0"/>
                  <a:hlinkClick r:id="rId7"/>
                </a:rPr>
                <a:t>Medical Claim Analytics</a:t>
              </a:r>
              <a:endParaRPr lang="en-US" sz="950" kern="0" spc="50" dirty="0">
                <a:solidFill>
                  <a:srgbClr val="2F2F2F"/>
                </a:solidFill>
                <a:latin typeface="Arial" panose="020B0604020202020204" pitchFamily="34" charset="0"/>
                <a:ea typeface="Segoe UI Semilight" charset="0"/>
                <a:cs typeface="Arial" panose="020B0604020202020204" pitchFamily="34" charset="0"/>
              </a:endParaRPr>
            </a:p>
          </p:txBody>
        </p:sp>
        <p:sp>
          <p:nvSpPr>
            <p:cNvPr id="79" name="Rectangle 78">
              <a:extLst>
                <a:ext uri="{FF2B5EF4-FFF2-40B4-BE49-F238E27FC236}">
                  <a16:creationId xmlns:a16="http://schemas.microsoft.com/office/drawing/2014/main" id="{E6B1F468-B6A3-4AB9-A957-D9D409EA0D72}"/>
                </a:ext>
              </a:extLst>
            </p:cNvPr>
            <p:cNvSpPr/>
            <p:nvPr/>
          </p:nvSpPr>
          <p:spPr>
            <a:xfrm>
              <a:off x="9114669" y="2614740"/>
              <a:ext cx="1342382"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8"/>
                </a:rPr>
                <a:t>Learning Management System</a:t>
              </a:r>
              <a:endParaRPr lang="en-US" sz="1000" kern="0" spc="50" dirty="0">
                <a:solidFill>
                  <a:srgbClr val="2F2F2F"/>
                </a:solidFill>
                <a:latin typeface="Arial" panose="020B0604020202020204" pitchFamily="34" charset="0"/>
                <a:ea typeface="Segoe UI Semilight" charset="0"/>
                <a:cs typeface="Arial" panose="020B0604020202020204" pitchFamily="34" charset="0"/>
                <a:hlinkClick r:id="rId9"/>
              </a:endParaRPr>
            </a:p>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9"/>
                </a:rPr>
                <a:t>Personalized learning</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p:txBody>
        </p:sp>
        <p:sp>
          <p:nvSpPr>
            <p:cNvPr id="84" name="Rectangle 83">
              <a:extLst>
                <a:ext uri="{FF2B5EF4-FFF2-40B4-BE49-F238E27FC236}">
                  <a16:creationId xmlns:a16="http://schemas.microsoft.com/office/drawing/2014/main" id="{BD22990A-BDF2-4A9B-973F-9F10C74699CE}"/>
                </a:ext>
              </a:extLst>
            </p:cNvPr>
            <p:cNvSpPr/>
            <p:nvPr/>
          </p:nvSpPr>
          <p:spPr>
            <a:xfrm>
              <a:off x="2115366" y="2614740"/>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0"/>
                </a:rPr>
                <a:t>Customer Service</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1"/>
                </a:rPr>
                <a:t>Banking Screen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defRPr/>
              </a:pPr>
              <a:r>
                <a:rPr lang="en-US" sz="900" kern="0" spc="50" dirty="0">
                  <a:solidFill>
                    <a:srgbClr val="2F2F2F"/>
                  </a:solidFill>
                  <a:latin typeface="Arial" panose="020B0604020202020204" pitchFamily="34" charset="0"/>
                  <a:ea typeface="Segoe UI Semilight" charset="0"/>
                  <a:cs typeface="Arial" panose="020B0604020202020204" pitchFamily="34" charset="0"/>
                  <a:hlinkClick r:id="rId12"/>
                </a:rPr>
                <a:t>Compliance Assessments</a:t>
              </a:r>
              <a:endParaRPr lang="en-US" sz="900" kern="0" spc="50" dirty="0">
                <a:solidFill>
                  <a:srgbClr val="2F2F2F"/>
                </a:solidFill>
                <a:latin typeface="Arial" panose="020B0604020202020204" pitchFamily="34" charset="0"/>
                <a:ea typeface="Segoe UI Semilight" charset="0"/>
                <a:cs typeface="Arial" panose="020B0604020202020204" pitchFamily="34" charset="0"/>
              </a:endParaRPr>
            </a:p>
          </p:txBody>
        </p:sp>
        <p:sp>
          <p:nvSpPr>
            <p:cNvPr id="89" name="Rectangle 88">
              <a:extLst>
                <a:ext uri="{FF2B5EF4-FFF2-40B4-BE49-F238E27FC236}">
                  <a16:creationId xmlns:a16="http://schemas.microsoft.com/office/drawing/2014/main" id="{2181A048-C328-4E84-A6F7-D0D7ADC1666F}"/>
                </a:ext>
              </a:extLst>
            </p:cNvPr>
            <p:cNvSpPr/>
            <p:nvPr/>
          </p:nvSpPr>
          <p:spPr>
            <a:xfrm>
              <a:off x="3516629" y="2614740"/>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300"/>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3"/>
                </a:rPr>
                <a:t>Pricing &amp; Promotion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300"/>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4"/>
                </a:rPr>
                <a:t>Retail Personalization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300"/>
                </a:spcAft>
                <a:defRPr/>
              </a:pPr>
              <a:r>
                <a:rPr lang="en-US" sz="950" kern="0" spc="50" dirty="0">
                  <a:solidFill>
                    <a:srgbClr val="2F2F2F"/>
                  </a:solidFill>
                  <a:latin typeface="Arial" panose="020B0604020202020204" pitchFamily="34" charset="0"/>
                  <a:ea typeface="Segoe UI Semilight" charset="0"/>
                  <a:cs typeface="Arial" panose="020B0604020202020204" pitchFamily="34" charset="0"/>
                  <a:hlinkClick r:id="rId15"/>
                </a:rPr>
                <a:t>Inventory Optimization</a:t>
              </a:r>
              <a:endParaRPr lang="en-US" sz="950" kern="0" spc="50" dirty="0">
                <a:solidFill>
                  <a:srgbClr val="2F2F2F"/>
                </a:solidFill>
                <a:latin typeface="Arial" panose="020B0604020202020204" pitchFamily="34" charset="0"/>
                <a:ea typeface="Segoe UI Semilight" charset="0"/>
                <a:cs typeface="Arial" panose="020B0604020202020204" pitchFamily="34" charset="0"/>
              </a:endParaRPr>
            </a:p>
          </p:txBody>
        </p:sp>
        <p:sp>
          <p:nvSpPr>
            <p:cNvPr id="94" name="Rectangle 93">
              <a:extLst>
                <a:ext uri="{FF2B5EF4-FFF2-40B4-BE49-F238E27FC236}">
                  <a16:creationId xmlns:a16="http://schemas.microsoft.com/office/drawing/2014/main" id="{9D40888B-40F8-4358-B976-37C511DE382B}"/>
                </a:ext>
              </a:extLst>
            </p:cNvPr>
            <p:cNvSpPr/>
            <p:nvPr/>
          </p:nvSpPr>
          <p:spPr>
            <a:xfrm>
              <a:off x="4917892" y="2614740"/>
              <a:ext cx="1345888" cy="658368"/>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300"/>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6"/>
                </a:rPr>
                <a:t>Quote-to-cash system</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300"/>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hlinkClick r:id="rId17"/>
                </a:rPr>
                <a:t>Sales automation</a:t>
              </a: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spcAft>
                  <a:spcPts val="300"/>
                </a:spcAft>
                <a:defRPr/>
              </a:pPr>
              <a:r>
                <a:rPr lang="en-US" sz="950" kern="0" spc="50" dirty="0">
                  <a:solidFill>
                    <a:srgbClr val="2F2F2F"/>
                  </a:solidFill>
                  <a:latin typeface="Arial" panose="020B0604020202020204" pitchFamily="34" charset="0"/>
                  <a:ea typeface="Segoe UI Semilight" charset="0"/>
                  <a:cs typeface="Arial" panose="020B0604020202020204" pitchFamily="34" charset="0"/>
                  <a:hlinkClick r:id="rId18"/>
                </a:rPr>
                <a:t>Predictive Maintenance</a:t>
              </a:r>
              <a:endParaRPr lang="en-US" sz="950" kern="0" spc="50" dirty="0">
                <a:solidFill>
                  <a:srgbClr val="2F2F2F"/>
                </a:solidFill>
                <a:latin typeface="Arial" panose="020B0604020202020204" pitchFamily="34" charset="0"/>
                <a:ea typeface="Segoe UI Semilight" charset="0"/>
                <a:cs typeface="Arial" panose="020B0604020202020204" pitchFamily="34" charset="0"/>
              </a:endParaRPr>
            </a:p>
          </p:txBody>
        </p:sp>
      </p:grpSp>
      <p:grpSp>
        <p:nvGrpSpPr>
          <p:cNvPr id="6" name="Group 5"/>
          <p:cNvGrpSpPr/>
          <p:nvPr/>
        </p:nvGrpSpPr>
        <p:grpSpPr>
          <a:xfrm>
            <a:off x="388038" y="3489552"/>
            <a:ext cx="11375693" cy="655190"/>
            <a:chOff x="387228" y="3322213"/>
            <a:chExt cx="10069823" cy="655283"/>
          </a:xfrm>
        </p:grpSpPr>
        <p:sp>
          <p:nvSpPr>
            <p:cNvPr id="61" name="Arrow: Pentagon 60">
              <a:extLst>
                <a:ext uri="{FF2B5EF4-FFF2-40B4-BE49-F238E27FC236}">
                  <a16:creationId xmlns:a16="http://schemas.microsoft.com/office/drawing/2014/main" id="{C7498421-3860-4A48-8E45-B51C8171C44D}"/>
                </a:ext>
              </a:extLst>
            </p:cNvPr>
            <p:cNvSpPr/>
            <p:nvPr/>
          </p:nvSpPr>
          <p:spPr bwMode="auto">
            <a:xfrm>
              <a:off x="387228" y="3322213"/>
              <a:ext cx="1630038" cy="655283"/>
            </a:xfrm>
            <a:prstGeom prst="homePlate">
              <a:avLst>
                <a:gd name="adj" fmla="val 18951"/>
              </a:avLst>
            </a:prstGeom>
            <a:solidFill>
              <a:srgbClr val="0078D7"/>
            </a:solidFill>
            <a:ln w="25400" cap="flat" cmpd="sng" algn="ctr">
              <a:noFill/>
              <a:prstDash val="solid"/>
            </a:ln>
            <a:effectLst/>
          </p:spPr>
          <p:txBody>
            <a:bodyPr lIns="0" rIns="0" rtlCol="0" anchor="ctr"/>
            <a:lstStyle/>
            <a:p>
              <a:pPr marL="631703" indent="-174591"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Big data </a:t>
              </a:r>
              <a:br>
                <a:rPr lang="en-US" sz="1200" b="1" kern="0" spc="100" dirty="0">
                  <a:solidFill>
                    <a:prstClr val="white"/>
                  </a:solidFill>
                  <a:latin typeface="Arial" panose="020B0604020202020204" pitchFamily="34" charset="0"/>
                  <a:ea typeface="Segoe UI Semibold" charset="0"/>
                  <a:cs typeface="Arial" panose="020B0604020202020204" pitchFamily="34" charset="0"/>
                </a:rPr>
              </a:br>
              <a:r>
                <a:rPr lang="en-US" sz="1200" b="1" kern="0" spc="100" dirty="0">
                  <a:solidFill>
                    <a:prstClr val="white"/>
                  </a:solidFill>
                  <a:latin typeface="Arial" panose="020B0604020202020204" pitchFamily="34" charset="0"/>
                  <a:ea typeface="Segoe UI Semibold" charset="0"/>
                  <a:cs typeface="Arial" panose="020B0604020202020204" pitchFamily="34" charset="0"/>
                </a:rPr>
                <a:t>processing</a:t>
              </a:r>
            </a:p>
          </p:txBody>
        </p:sp>
        <p:sp>
          <p:nvSpPr>
            <p:cNvPr id="70" name="Rectangle 69">
              <a:extLst>
                <a:ext uri="{FF2B5EF4-FFF2-40B4-BE49-F238E27FC236}">
                  <a16:creationId xmlns:a16="http://schemas.microsoft.com/office/drawing/2014/main" id="{E563D75F-86DC-427C-AC69-AF7D50C07F6A}"/>
                </a:ext>
              </a:extLst>
            </p:cNvPr>
            <p:cNvSpPr/>
            <p:nvPr/>
          </p:nvSpPr>
          <p:spPr>
            <a:xfrm>
              <a:off x="6319155" y="3322213"/>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Enterprise grade control</a:t>
              </a:r>
            </a:p>
          </p:txBody>
        </p:sp>
        <p:sp>
          <p:nvSpPr>
            <p:cNvPr id="75" name="Rectangle 74">
              <a:extLst>
                <a:ext uri="{FF2B5EF4-FFF2-40B4-BE49-F238E27FC236}">
                  <a16:creationId xmlns:a16="http://schemas.microsoft.com/office/drawing/2014/main" id="{3A8D9CED-2C9E-46F4-9284-18D384F3356A}"/>
                </a:ext>
              </a:extLst>
            </p:cNvPr>
            <p:cNvSpPr/>
            <p:nvPr/>
          </p:nvSpPr>
          <p:spPr>
            <a:xfrm>
              <a:off x="7716913" y="3322213"/>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Genomic data</a:t>
              </a:r>
            </a:p>
          </p:txBody>
        </p:sp>
        <p:sp>
          <p:nvSpPr>
            <p:cNvPr id="80" name="Rectangle 79">
              <a:extLst>
                <a:ext uri="{FF2B5EF4-FFF2-40B4-BE49-F238E27FC236}">
                  <a16:creationId xmlns:a16="http://schemas.microsoft.com/office/drawing/2014/main" id="{9D74A93F-8A10-4F33-BB14-D30183479743}"/>
                </a:ext>
              </a:extLst>
            </p:cNvPr>
            <p:cNvSpPr/>
            <p:nvPr/>
          </p:nvSpPr>
          <p:spPr>
            <a:xfrm>
              <a:off x="9114669" y="3322213"/>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Student analytics</a:t>
              </a:r>
            </a:p>
          </p:txBody>
        </p:sp>
        <p:sp>
          <p:nvSpPr>
            <p:cNvPr id="85" name="Rectangle 84">
              <a:extLst>
                <a:ext uri="{FF2B5EF4-FFF2-40B4-BE49-F238E27FC236}">
                  <a16:creationId xmlns:a16="http://schemas.microsoft.com/office/drawing/2014/main" id="{B7CEE646-1A19-4051-9F69-53A82322A29F}"/>
                </a:ext>
              </a:extLst>
            </p:cNvPr>
            <p:cNvSpPr/>
            <p:nvPr/>
          </p:nvSpPr>
          <p:spPr>
            <a:xfrm>
              <a:off x="2115366" y="3322213"/>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Risk compute</a:t>
              </a:r>
            </a:p>
          </p:txBody>
        </p:sp>
        <p:sp>
          <p:nvSpPr>
            <p:cNvPr id="90" name="Rectangle 89">
              <a:extLst>
                <a:ext uri="{FF2B5EF4-FFF2-40B4-BE49-F238E27FC236}">
                  <a16:creationId xmlns:a16="http://schemas.microsoft.com/office/drawing/2014/main" id="{FA54F9E5-42C9-40C9-8887-2890BF4472A7}"/>
                </a:ext>
              </a:extLst>
            </p:cNvPr>
            <p:cNvSpPr/>
            <p:nvPr/>
          </p:nvSpPr>
          <p:spPr>
            <a:xfrm>
              <a:off x="3516629" y="3322213"/>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Demand forecasting</a:t>
              </a:r>
            </a:p>
          </p:txBody>
        </p:sp>
        <p:sp>
          <p:nvSpPr>
            <p:cNvPr id="95" name="Rectangle 94">
              <a:extLst>
                <a:ext uri="{FF2B5EF4-FFF2-40B4-BE49-F238E27FC236}">
                  <a16:creationId xmlns:a16="http://schemas.microsoft.com/office/drawing/2014/main" id="{E7FB206D-EA93-4896-92E8-C32C9429B639}"/>
                </a:ext>
              </a:extLst>
            </p:cNvPr>
            <p:cNvSpPr/>
            <p:nvPr/>
          </p:nvSpPr>
          <p:spPr>
            <a:xfrm>
              <a:off x="4917892" y="3322213"/>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Server logs</a:t>
              </a:r>
            </a:p>
            <a:p>
              <a:pPr defTabSz="896043">
                <a:defRPr/>
              </a:pPr>
              <a:endParaRPr lang="en-US" sz="1000" kern="0" spc="50" dirty="0">
                <a:solidFill>
                  <a:srgbClr val="2F2F2F"/>
                </a:solidFill>
                <a:latin typeface="Arial" panose="020B0604020202020204" pitchFamily="34" charset="0"/>
                <a:ea typeface="Segoe UI Semilight" charset="0"/>
                <a:cs typeface="Arial" panose="020B0604020202020204" pitchFamily="34" charset="0"/>
              </a:endParaRPr>
            </a:p>
          </p:txBody>
        </p:sp>
      </p:grpSp>
      <p:grpSp>
        <p:nvGrpSpPr>
          <p:cNvPr id="7" name="Group 6"/>
          <p:cNvGrpSpPr/>
          <p:nvPr/>
        </p:nvGrpSpPr>
        <p:grpSpPr>
          <a:xfrm>
            <a:off x="388038" y="2775348"/>
            <a:ext cx="11375693" cy="658274"/>
            <a:chOff x="387228" y="4024575"/>
            <a:chExt cx="10069823" cy="658368"/>
          </a:xfrm>
        </p:grpSpPr>
        <p:sp>
          <p:nvSpPr>
            <p:cNvPr id="38" name="Arrow: Pentagon 37"/>
            <p:cNvSpPr/>
            <p:nvPr/>
          </p:nvSpPr>
          <p:spPr bwMode="auto">
            <a:xfrm>
              <a:off x="387228" y="4024575"/>
              <a:ext cx="1630038" cy="658368"/>
            </a:xfrm>
            <a:prstGeom prst="homePlate">
              <a:avLst>
                <a:gd name="adj" fmla="val 18951"/>
              </a:avLst>
            </a:prstGeom>
            <a:solidFill>
              <a:srgbClr val="0078D7"/>
            </a:solidFill>
            <a:ln w="25400" cap="flat" cmpd="sng" algn="ctr">
              <a:noFill/>
              <a:prstDash val="solid"/>
            </a:ln>
            <a:effectLst/>
          </p:spPr>
          <p:txBody>
            <a:bodyPr lIns="0" rIns="0" rtlCol="0" anchor="ctr"/>
            <a:lstStyle/>
            <a:p>
              <a:pPr marL="631703" indent="-120627"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Real-time experiences</a:t>
              </a:r>
            </a:p>
          </p:txBody>
        </p:sp>
        <p:sp>
          <p:nvSpPr>
            <p:cNvPr id="41" name="Rectangle 40"/>
            <p:cNvSpPr/>
            <p:nvPr/>
          </p:nvSpPr>
          <p:spPr>
            <a:xfrm>
              <a:off x="6319155" y="4024575"/>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Secure global platform</a:t>
              </a:r>
            </a:p>
          </p:txBody>
        </p:sp>
        <p:sp>
          <p:nvSpPr>
            <p:cNvPr id="42" name="Rectangle 41"/>
            <p:cNvSpPr/>
            <p:nvPr/>
          </p:nvSpPr>
          <p:spPr>
            <a:xfrm>
              <a:off x="7716913" y="4024575"/>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Customer care experience</a:t>
              </a:r>
            </a:p>
          </p:txBody>
        </p:sp>
        <p:sp>
          <p:nvSpPr>
            <p:cNvPr id="44" name="Rectangle 43"/>
            <p:cNvSpPr/>
            <p:nvPr/>
          </p:nvSpPr>
          <p:spPr>
            <a:xfrm>
              <a:off x="9114669" y="4024575"/>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Global collaboration</a:t>
              </a:r>
            </a:p>
          </p:txBody>
        </p:sp>
        <p:sp>
          <p:nvSpPr>
            <p:cNvPr id="47" name="Rectangle 46"/>
            <p:cNvSpPr/>
            <p:nvPr/>
          </p:nvSpPr>
          <p:spPr>
            <a:xfrm>
              <a:off x="2115366" y="4024575"/>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Seamless services</a:t>
              </a:r>
            </a:p>
          </p:txBody>
        </p:sp>
        <p:sp>
          <p:nvSpPr>
            <p:cNvPr id="48" name="Rectangle 47"/>
            <p:cNvSpPr/>
            <p:nvPr/>
          </p:nvSpPr>
          <p:spPr>
            <a:xfrm>
              <a:off x="3516629" y="4024575"/>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Commerce experience</a:t>
              </a:r>
            </a:p>
          </p:txBody>
        </p:sp>
        <p:sp>
          <p:nvSpPr>
            <p:cNvPr id="49" name="Rectangle 48"/>
            <p:cNvSpPr/>
            <p:nvPr/>
          </p:nvSpPr>
          <p:spPr>
            <a:xfrm>
              <a:off x="4917892" y="4024575"/>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Supply chain visibility</a:t>
              </a:r>
            </a:p>
          </p:txBody>
        </p:sp>
      </p:grpSp>
      <p:grpSp>
        <p:nvGrpSpPr>
          <p:cNvPr id="8" name="Group 7"/>
          <p:cNvGrpSpPr/>
          <p:nvPr/>
        </p:nvGrpSpPr>
        <p:grpSpPr>
          <a:xfrm>
            <a:off x="388038" y="4223773"/>
            <a:ext cx="11375696" cy="658274"/>
            <a:chOff x="387228" y="4734559"/>
            <a:chExt cx="10069823" cy="658368"/>
          </a:xfrm>
        </p:grpSpPr>
        <p:sp>
          <p:nvSpPr>
            <p:cNvPr id="39" name="Arrow: Pentagon 38"/>
            <p:cNvSpPr/>
            <p:nvPr/>
          </p:nvSpPr>
          <p:spPr bwMode="auto">
            <a:xfrm>
              <a:off x="387228" y="4734559"/>
              <a:ext cx="1630038" cy="658368"/>
            </a:xfrm>
            <a:prstGeom prst="homePlate">
              <a:avLst>
                <a:gd name="adj" fmla="val 18951"/>
              </a:avLst>
            </a:prstGeom>
            <a:solidFill>
              <a:srgbClr val="0078D7"/>
            </a:solidFill>
            <a:ln w="25400" cap="flat" cmpd="sng" algn="ctr">
              <a:noFill/>
              <a:prstDash val="solid"/>
            </a:ln>
            <a:effectLst/>
          </p:spPr>
          <p:txBody>
            <a:bodyPr lIns="0" rIns="0" rtlCol="0" anchor="ctr"/>
            <a:lstStyle/>
            <a:p>
              <a:pPr algn="ctr" defTabSz="896043">
                <a:defRPr/>
              </a:pPr>
              <a:r>
                <a:rPr lang="en-US" sz="1200" b="1" kern="0" spc="100" dirty="0">
                  <a:solidFill>
                    <a:prstClr val="white"/>
                  </a:solidFill>
                  <a:latin typeface="Arial" panose="020B0604020202020204" pitchFamily="34" charset="0"/>
                  <a:ea typeface="Segoe UI Semibold" charset="0"/>
                  <a:cs typeface="Arial" panose="020B0604020202020204" pitchFamily="34" charset="0"/>
                </a:rPr>
                <a:t>AI</a:t>
              </a:r>
            </a:p>
          </p:txBody>
        </p:sp>
        <p:sp>
          <p:nvSpPr>
            <p:cNvPr id="50" name="Rectangle 49"/>
            <p:cNvSpPr/>
            <p:nvPr/>
          </p:nvSpPr>
          <p:spPr>
            <a:xfrm>
              <a:off x="6319155" y="4734559"/>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Smart buildings</a:t>
              </a:r>
            </a:p>
          </p:txBody>
        </p:sp>
        <p:sp>
          <p:nvSpPr>
            <p:cNvPr id="51" name="Rectangle 50"/>
            <p:cNvSpPr/>
            <p:nvPr/>
          </p:nvSpPr>
          <p:spPr>
            <a:xfrm>
              <a:off x="7716913" y="4734559"/>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Automated appointments</a:t>
              </a:r>
            </a:p>
          </p:txBody>
        </p:sp>
        <p:sp>
          <p:nvSpPr>
            <p:cNvPr id="52" name="Rectangle 51"/>
            <p:cNvSpPr/>
            <p:nvPr/>
          </p:nvSpPr>
          <p:spPr>
            <a:xfrm>
              <a:off x="9114669" y="4734559"/>
              <a:ext cx="1342382"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spcAft>
                  <a:spcPts val="588"/>
                </a:spcAft>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Intelligent resources for students</a:t>
              </a:r>
            </a:p>
          </p:txBody>
        </p:sp>
        <p:sp>
          <p:nvSpPr>
            <p:cNvPr id="53" name="Rectangle 52"/>
            <p:cNvSpPr/>
            <p:nvPr/>
          </p:nvSpPr>
          <p:spPr>
            <a:xfrm>
              <a:off x="2115366" y="4734559"/>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Risk mitigation</a:t>
              </a:r>
            </a:p>
          </p:txBody>
        </p:sp>
        <p:sp>
          <p:nvSpPr>
            <p:cNvPr id="54" name="Rectangle 53"/>
            <p:cNvSpPr/>
            <p:nvPr/>
          </p:nvSpPr>
          <p:spPr>
            <a:xfrm>
              <a:off x="3516629" y="4734559"/>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Learn customer habits</a:t>
              </a:r>
            </a:p>
          </p:txBody>
        </p:sp>
        <p:sp>
          <p:nvSpPr>
            <p:cNvPr id="55" name="Rectangle 54"/>
            <p:cNvSpPr/>
            <p:nvPr/>
          </p:nvSpPr>
          <p:spPr>
            <a:xfrm>
              <a:off x="4917892" y="4734559"/>
              <a:ext cx="1345888" cy="655283"/>
            </a:xfrm>
            <a:prstGeom prst="rect">
              <a:avLst/>
            </a:prstGeom>
            <a:solidFill>
              <a:sysClr val="window" lastClr="FFFFFF"/>
            </a:solidFill>
            <a:ln w="6350" cap="flat" cmpd="sng" algn="ctr">
              <a:solidFill>
                <a:schemeClr val="bg1">
                  <a:lumMod val="85000"/>
                </a:schemeClr>
              </a:solidFill>
              <a:prstDash val="solid"/>
            </a:ln>
            <a:effectLst/>
          </p:spPr>
          <p:txBody>
            <a:bodyPr lIns="71692" rIns="71692" rtlCol="0" anchor="ctr"/>
            <a:lstStyle/>
            <a:p>
              <a:pPr defTabSz="896043">
                <a:defRPr/>
              </a:pPr>
              <a:r>
                <a:rPr lang="en-US" sz="1000" kern="0" spc="50" dirty="0">
                  <a:solidFill>
                    <a:srgbClr val="2F2F2F"/>
                  </a:solidFill>
                  <a:latin typeface="Arial" panose="020B0604020202020204" pitchFamily="34" charset="0"/>
                  <a:ea typeface="Segoe UI Semilight" charset="0"/>
                  <a:cs typeface="Arial" panose="020B0604020202020204" pitchFamily="34" charset="0"/>
                </a:rPr>
                <a:t>Predictive processes</a:t>
              </a:r>
            </a:p>
          </p:txBody>
        </p:sp>
      </p:grpSp>
      <p:sp>
        <p:nvSpPr>
          <p:cNvPr id="62" name="Arrow: Pentagon 38"/>
          <p:cNvSpPr/>
          <p:nvPr/>
        </p:nvSpPr>
        <p:spPr bwMode="auto">
          <a:xfrm>
            <a:off x="388038" y="5788443"/>
            <a:ext cx="1841424" cy="658274"/>
          </a:xfrm>
          <a:prstGeom prst="homePlate">
            <a:avLst>
              <a:gd name="adj" fmla="val 18951"/>
            </a:avLst>
          </a:prstGeom>
          <a:noFill/>
          <a:ln w="12700" cap="flat" cmpd="sng" algn="ctr">
            <a:solidFill>
              <a:srgbClr val="0078D7"/>
            </a:solidFill>
            <a:prstDash val="sysDash"/>
          </a:ln>
          <a:effectLst/>
        </p:spPr>
        <p:txBody>
          <a:bodyPr lIns="0" rIns="0" rtlCol="0" anchor="ctr"/>
          <a:lstStyle/>
          <a:p>
            <a:pPr algn="ctr" defTabSz="896043">
              <a:defRPr/>
            </a:pPr>
            <a:r>
              <a:rPr lang="en-US" sz="1200" b="1" kern="0" spc="100" dirty="0">
                <a:solidFill>
                  <a:srgbClr val="0078D7"/>
                </a:solidFill>
                <a:latin typeface="Arial" panose="020B0604020202020204" pitchFamily="34" charset="0"/>
                <a:ea typeface="Segoe UI Semibold" charset="0"/>
                <a:cs typeface="Arial" panose="020B0604020202020204" pitchFamily="34" charset="0"/>
              </a:rPr>
              <a:t>Unique need</a:t>
            </a:r>
          </a:p>
        </p:txBody>
      </p:sp>
      <p:sp>
        <p:nvSpPr>
          <p:cNvPr id="63" name="Rectangle 62"/>
          <p:cNvSpPr/>
          <p:nvPr/>
        </p:nvSpPr>
        <p:spPr>
          <a:xfrm>
            <a:off x="7089227" y="5788444"/>
            <a:ext cx="151646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spcAft>
                <a:spcPts val="588"/>
              </a:spcAft>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Security</a:t>
            </a:r>
          </a:p>
        </p:txBody>
      </p:sp>
      <p:sp>
        <p:nvSpPr>
          <p:cNvPr id="64" name="Rectangle 63"/>
          <p:cNvSpPr/>
          <p:nvPr/>
        </p:nvSpPr>
        <p:spPr>
          <a:xfrm>
            <a:off x="8668249" y="5788444"/>
            <a:ext cx="151646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spcAft>
                <a:spcPts val="588"/>
              </a:spcAft>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Compliance</a:t>
            </a:r>
          </a:p>
        </p:txBody>
      </p:sp>
      <p:sp>
        <p:nvSpPr>
          <p:cNvPr id="65" name="Rectangle 64"/>
          <p:cNvSpPr/>
          <p:nvPr/>
        </p:nvSpPr>
        <p:spPr>
          <a:xfrm>
            <a:off x="10247269" y="5788444"/>
            <a:ext cx="151646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spcAft>
                <a:spcPts val="588"/>
              </a:spcAft>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Innovation</a:t>
            </a:r>
          </a:p>
        </p:txBody>
      </p:sp>
      <p:sp>
        <p:nvSpPr>
          <p:cNvPr id="66" name="Rectangle 65"/>
          <p:cNvSpPr/>
          <p:nvPr/>
        </p:nvSpPr>
        <p:spPr>
          <a:xfrm>
            <a:off x="2340285" y="5788444"/>
            <a:ext cx="152042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Security</a:t>
            </a:r>
          </a:p>
        </p:txBody>
      </p:sp>
      <p:sp>
        <p:nvSpPr>
          <p:cNvPr id="67" name="Rectangle 66"/>
          <p:cNvSpPr/>
          <p:nvPr/>
        </p:nvSpPr>
        <p:spPr>
          <a:xfrm>
            <a:off x="3923266" y="5788444"/>
            <a:ext cx="152042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User experience</a:t>
            </a:r>
          </a:p>
        </p:txBody>
      </p:sp>
      <p:sp>
        <p:nvSpPr>
          <p:cNvPr id="72" name="Rectangle 71"/>
          <p:cNvSpPr/>
          <p:nvPr/>
        </p:nvSpPr>
        <p:spPr>
          <a:xfrm>
            <a:off x="5506246" y="5788444"/>
            <a:ext cx="1520425" cy="655190"/>
          </a:xfrm>
          <a:prstGeom prst="rect">
            <a:avLst/>
          </a:prstGeom>
          <a:solidFill>
            <a:sysClr val="window" lastClr="FFFFFF"/>
          </a:solidFill>
          <a:ln w="12700" cap="flat" cmpd="sng" algn="ctr">
            <a:solidFill>
              <a:srgbClr val="0078D7"/>
            </a:solidFill>
            <a:prstDash val="sysDash"/>
          </a:ln>
          <a:effectLst/>
        </p:spPr>
        <p:txBody>
          <a:bodyPr lIns="71692" rIns="71692" rtlCol="0" anchor="ctr"/>
          <a:lstStyle/>
          <a:p>
            <a:pPr algn="ctr" defTabSz="896043">
              <a:defRPr/>
            </a:pPr>
            <a:r>
              <a:rPr lang="en-US" sz="1200" b="1" kern="0" spc="50" dirty="0">
                <a:solidFill>
                  <a:srgbClr val="0078D7"/>
                </a:solidFill>
                <a:latin typeface="Arial" panose="020B0604020202020204" pitchFamily="34" charset="0"/>
                <a:ea typeface="Segoe UI Semibold" charset="0"/>
                <a:cs typeface="Arial" panose="020B0604020202020204" pitchFamily="34" charset="0"/>
              </a:rPr>
              <a:t>Scale</a:t>
            </a:r>
          </a:p>
        </p:txBody>
      </p:sp>
      <p:sp>
        <p:nvSpPr>
          <p:cNvPr id="2" name="Title 1">
            <a:extLst>
              <a:ext uri="{FF2B5EF4-FFF2-40B4-BE49-F238E27FC236}">
                <a16:creationId xmlns:a16="http://schemas.microsoft.com/office/drawing/2014/main" id="{6D6E2696-BB13-456C-A8AC-860B3897CCF9}"/>
              </a:ext>
            </a:extLst>
          </p:cNvPr>
          <p:cNvSpPr>
            <a:spLocks noGrp="1"/>
          </p:cNvSpPr>
          <p:nvPr>
            <p:ph type="title"/>
          </p:nvPr>
        </p:nvSpPr>
        <p:spPr>
          <a:xfrm>
            <a:off x="270066" y="289959"/>
            <a:ext cx="11654187" cy="842482"/>
          </a:xfrm>
        </p:spPr>
        <p:txBody>
          <a:bodyPr>
            <a:normAutofit/>
          </a:bodyPr>
          <a:lstStyle/>
          <a:p>
            <a:r>
              <a:rPr lang="en-US" spc="500" dirty="0">
                <a:ln w="3175">
                  <a:noFill/>
                </a:ln>
                <a:latin typeface="Arial" panose="020B0604020202020204" pitchFamily="34" charset="0"/>
                <a:cs typeface="Arial" panose="020B0604020202020204" pitchFamily="34" charset="0"/>
              </a:rPr>
              <a:t>Solve Industry Specific Needs</a:t>
            </a:r>
            <a:endParaRPr lang="en-US" dirty="0"/>
          </a:p>
        </p:txBody>
      </p:sp>
      <p:grpSp>
        <p:nvGrpSpPr>
          <p:cNvPr id="58" name="Group 57">
            <a:extLst>
              <a:ext uri="{FF2B5EF4-FFF2-40B4-BE49-F238E27FC236}">
                <a16:creationId xmlns:a16="http://schemas.microsoft.com/office/drawing/2014/main" id="{151366E2-C328-4ECE-8928-37DF04D8EDC7}"/>
              </a:ext>
            </a:extLst>
          </p:cNvPr>
          <p:cNvGrpSpPr/>
          <p:nvPr/>
        </p:nvGrpSpPr>
        <p:grpSpPr>
          <a:xfrm>
            <a:off x="516516" y="2169759"/>
            <a:ext cx="416008" cy="375456"/>
            <a:chOff x="1972491" y="1956534"/>
            <a:chExt cx="1672047" cy="1404410"/>
          </a:xfrm>
        </p:grpSpPr>
        <p:sp>
          <p:nvSpPr>
            <p:cNvPr id="77" name="Cylinder 513">
              <a:extLst>
                <a:ext uri="{FF2B5EF4-FFF2-40B4-BE49-F238E27FC236}">
                  <a16:creationId xmlns:a16="http://schemas.microsoft.com/office/drawing/2014/main" id="{335B1153-835C-4957-A1CE-DC4D7887F918}"/>
                </a:ext>
              </a:extLst>
            </p:cNvPr>
            <p:cNvSpPr/>
            <p:nvPr/>
          </p:nvSpPr>
          <p:spPr bwMode="auto">
            <a:xfrm>
              <a:off x="1972491" y="1956534"/>
              <a:ext cx="770709" cy="1012524"/>
            </a:xfrm>
            <a:prstGeom prst="can">
              <a:avLst>
                <a:gd name="adj" fmla="val 39530"/>
              </a:avLst>
            </a:prstGeom>
            <a:solidFill>
              <a:schemeClr val="bg1"/>
            </a:solidFill>
            <a:ln w="12700">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dirty="0">
                <a:solidFill>
                  <a:srgbClr val="44546A"/>
                </a:solidFill>
                <a:latin typeface="Arial" panose="020B0604020202020204" pitchFamily="34" charset="0"/>
                <a:ea typeface="Segoe UI" pitchFamily="34" charset="0"/>
                <a:cs typeface="Arial" panose="020B0604020202020204" pitchFamily="34" charset="0"/>
              </a:endParaRPr>
            </a:p>
          </p:txBody>
        </p:sp>
        <p:sp>
          <p:nvSpPr>
            <p:cNvPr id="82" name="Cylinder 513">
              <a:extLst>
                <a:ext uri="{FF2B5EF4-FFF2-40B4-BE49-F238E27FC236}">
                  <a16:creationId xmlns:a16="http://schemas.microsoft.com/office/drawing/2014/main" id="{FC7CD641-F144-4945-8593-89EAB09AA78B}"/>
                </a:ext>
              </a:extLst>
            </p:cNvPr>
            <p:cNvSpPr/>
            <p:nvPr/>
          </p:nvSpPr>
          <p:spPr bwMode="auto">
            <a:xfrm>
              <a:off x="2873829" y="1956534"/>
              <a:ext cx="770709" cy="1012524"/>
            </a:xfrm>
            <a:prstGeom prst="can">
              <a:avLst>
                <a:gd name="adj" fmla="val 39530"/>
              </a:avLst>
            </a:prstGeom>
            <a:solidFill>
              <a:schemeClr val="bg1"/>
            </a:solidFill>
            <a:ln w="12700">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dirty="0">
                <a:solidFill>
                  <a:srgbClr val="44546A"/>
                </a:solidFill>
                <a:latin typeface="Arial" panose="020B0604020202020204" pitchFamily="34" charset="0"/>
                <a:ea typeface="Segoe UI" pitchFamily="34" charset="0"/>
                <a:cs typeface="Arial" panose="020B0604020202020204" pitchFamily="34" charset="0"/>
              </a:endParaRPr>
            </a:p>
          </p:txBody>
        </p:sp>
        <p:sp>
          <p:nvSpPr>
            <p:cNvPr id="87" name="Cylinder 513">
              <a:extLst>
                <a:ext uri="{FF2B5EF4-FFF2-40B4-BE49-F238E27FC236}">
                  <a16:creationId xmlns:a16="http://schemas.microsoft.com/office/drawing/2014/main" id="{0BF57ADC-F51E-446B-8583-D96B43145134}"/>
                </a:ext>
              </a:extLst>
            </p:cNvPr>
            <p:cNvSpPr/>
            <p:nvPr/>
          </p:nvSpPr>
          <p:spPr bwMode="auto">
            <a:xfrm>
              <a:off x="2400159" y="2258138"/>
              <a:ext cx="839430" cy="1102806"/>
            </a:xfrm>
            <a:prstGeom prst="can">
              <a:avLst>
                <a:gd name="adj" fmla="val 39530"/>
              </a:avLst>
            </a:prstGeom>
            <a:solidFill>
              <a:schemeClr val="bg1"/>
            </a:solid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dirty="0">
                <a:solidFill>
                  <a:srgbClr val="44546A"/>
                </a:solidFill>
                <a:latin typeface="Arial" panose="020B0604020202020204" pitchFamily="34" charset="0"/>
                <a:ea typeface="Segoe UI" pitchFamily="34" charset="0"/>
                <a:cs typeface="Arial" panose="020B0604020202020204" pitchFamily="34" charset="0"/>
              </a:endParaRPr>
            </a:p>
          </p:txBody>
        </p:sp>
      </p:grpSp>
      <p:grpSp>
        <p:nvGrpSpPr>
          <p:cNvPr id="92" name="Group 91">
            <a:extLst>
              <a:ext uri="{FF2B5EF4-FFF2-40B4-BE49-F238E27FC236}">
                <a16:creationId xmlns:a16="http://schemas.microsoft.com/office/drawing/2014/main" id="{47ABA036-7AD7-4B12-AF5F-DD2B6A381DA4}"/>
              </a:ext>
            </a:extLst>
          </p:cNvPr>
          <p:cNvGrpSpPr/>
          <p:nvPr/>
        </p:nvGrpSpPr>
        <p:grpSpPr>
          <a:xfrm>
            <a:off x="516502" y="2869003"/>
            <a:ext cx="416006" cy="469322"/>
            <a:chOff x="10134599" y="2924174"/>
            <a:chExt cx="809625" cy="809625"/>
          </a:xfrm>
        </p:grpSpPr>
        <p:sp>
          <p:nvSpPr>
            <p:cNvPr id="97" name="Freeform 29">
              <a:extLst>
                <a:ext uri="{FF2B5EF4-FFF2-40B4-BE49-F238E27FC236}">
                  <a16:creationId xmlns:a16="http://schemas.microsoft.com/office/drawing/2014/main" id="{808CB8E9-CEA0-455B-8AAF-05CCF810EB87}"/>
                </a:ext>
              </a:extLst>
            </p:cNvPr>
            <p:cNvSpPr/>
            <p:nvPr/>
          </p:nvSpPr>
          <p:spPr bwMode="auto">
            <a:xfrm>
              <a:off x="10188575" y="3044825"/>
              <a:ext cx="298450" cy="638175"/>
            </a:xfrm>
            <a:custGeom>
              <a:avLst/>
              <a:gdLst>
                <a:gd name="connsiteX0" fmla="*/ 25400 w 298450"/>
                <a:gd name="connsiteY0" fmla="*/ 47625 h 638175"/>
                <a:gd name="connsiteX1" fmla="*/ 193675 w 298450"/>
                <a:gd name="connsiteY1" fmla="*/ 47625 h 638175"/>
                <a:gd name="connsiteX2" fmla="*/ 231775 w 298450"/>
                <a:gd name="connsiteY2" fmla="*/ 0 h 638175"/>
                <a:gd name="connsiteX3" fmla="*/ 298450 w 298450"/>
                <a:gd name="connsiteY3" fmla="*/ 79375 h 638175"/>
                <a:gd name="connsiteX4" fmla="*/ 193675 w 298450"/>
                <a:gd name="connsiteY4" fmla="*/ 171450 h 638175"/>
                <a:gd name="connsiteX5" fmla="*/ 174625 w 298450"/>
                <a:gd name="connsiteY5" fmla="*/ 250825 h 638175"/>
                <a:gd name="connsiteX6" fmla="*/ 190500 w 298450"/>
                <a:gd name="connsiteY6" fmla="*/ 323850 h 638175"/>
                <a:gd name="connsiteX7" fmla="*/ 139700 w 298450"/>
                <a:gd name="connsiteY7" fmla="*/ 346075 h 638175"/>
                <a:gd name="connsiteX8" fmla="*/ 82550 w 298450"/>
                <a:gd name="connsiteY8" fmla="*/ 285750 h 638175"/>
                <a:gd name="connsiteX9" fmla="*/ 47625 w 298450"/>
                <a:gd name="connsiteY9" fmla="*/ 285750 h 638175"/>
                <a:gd name="connsiteX10" fmla="*/ 0 w 298450"/>
                <a:gd name="connsiteY10" fmla="*/ 396875 h 638175"/>
                <a:gd name="connsiteX11" fmla="*/ 38100 w 298450"/>
                <a:gd name="connsiteY11" fmla="*/ 492125 h 638175"/>
                <a:gd name="connsiteX12" fmla="*/ 120650 w 298450"/>
                <a:gd name="connsiteY12" fmla="*/ 495300 h 638175"/>
                <a:gd name="connsiteX13" fmla="*/ 180975 w 298450"/>
                <a:gd name="connsiteY13" fmla="*/ 533400 h 638175"/>
                <a:gd name="connsiteX14" fmla="*/ 193675 w 298450"/>
                <a:gd name="connsiteY14" fmla="*/ 600075 h 638175"/>
                <a:gd name="connsiteX15" fmla="*/ 165100 w 298450"/>
                <a:gd name="connsiteY15" fmla="*/ 638175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450" h="638175">
                  <a:moveTo>
                    <a:pt x="25400" y="47625"/>
                  </a:moveTo>
                  <a:lnTo>
                    <a:pt x="193675" y="47625"/>
                  </a:lnTo>
                  <a:lnTo>
                    <a:pt x="231775" y="0"/>
                  </a:lnTo>
                  <a:lnTo>
                    <a:pt x="298450" y="79375"/>
                  </a:lnTo>
                  <a:lnTo>
                    <a:pt x="193675" y="171450"/>
                  </a:lnTo>
                  <a:lnTo>
                    <a:pt x="174625" y="250825"/>
                  </a:lnTo>
                  <a:lnTo>
                    <a:pt x="190500" y="323850"/>
                  </a:lnTo>
                  <a:lnTo>
                    <a:pt x="139700" y="346075"/>
                  </a:lnTo>
                  <a:lnTo>
                    <a:pt x="82550" y="285750"/>
                  </a:lnTo>
                  <a:lnTo>
                    <a:pt x="47625" y="285750"/>
                  </a:lnTo>
                  <a:lnTo>
                    <a:pt x="0" y="396875"/>
                  </a:lnTo>
                  <a:lnTo>
                    <a:pt x="38100" y="492125"/>
                  </a:lnTo>
                  <a:lnTo>
                    <a:pt x="120650" y="495300"/>
                  </a:lnTo>
                  <a:lnTo>
                    <a:pt x="180975" y="533400"/>
                  </a:lnTo>
                  <a:lnTo>
                    <a:pt x="193675" y="600075"/>
                  </a:lnTo>
                  <a:lnTo>
                    <a:pt x="165100" y="638175"/>
                  </a:lnTo>
                </a:path>
              </a:pathLst>
            </a:custGeom>
            <a:noFill/>
            <a:ln w="12700" cap="rnd" cmpd="sng" algn="ctr">
              <a:solidFill>
                <a:schemeClr val="bg1"/>
              </a:solidFill>
              <a:prstDash val="solid"/>
              <a:headEnd type="none" w="med" len="med"/>
              <a:tailEnd type="none" w="med" len="med"/>
            </a:ln>
            <a:effectLst/>
          </p:spPr>
          <p:txBody>
            <a:bodyPr rtlCol="0" anchor="ctr"/>
            <a:lstStyle/>
            <a:p>
              <a:pPr algn="ctr" defTabSz="914225">
                <a:defRPr/>
              </a:pPr>
              <a:endParaRPr lang="en-US" kern="0" dirty="0">
                <a:solidFill>
                  <a:srgbClr val="E6E6E6"/>
                </a:solidFill>
                <a:latin typeface="Arial" panose="020B0604020202020204" pitchFamily="34" charset="0"/>
                <a:ea typeface=""/>
                <a:cs typeface=""/>
              </a:endParaRPr>
            </a:p>
          </p:txBody>
        </p:sp>
        <p:sp>
          <p:nvSpPr>
            <p:cNvPr id="98" name="Freeform 30">
              <a:extLst>
                <a:ext uri="{FF2B5EF4-FFF2-40B4-BE49-F238E27FC236}">
                  <a16:creationId xmlns:a16="http://schemas.microsoft.com/office/drawing/2014/main" id="{64817A40-88BF-43D8-AB19-66DC4096FE96}"/>
                </a:ext>
              </a:extLst>
            </p:cNvPr>
            <p:cNvSpPr/>
            <p:nvPr/>
          </p:nvSpPr>
          <p:spPr bwMode="auto">
            <a:xfrm>
              <a:off x="10534650" y="2984500"/>
              <a:ext cx="403225" cy="631825"/>
            </a:xfrm>
            <a:custGeom>
              <a:avLst/>
              <a:gdLst>
                <a:gd name="connsiteX0" fmla="*/ 212725 w 403225"/>
                <a:gd name="connsiteY0" fmla="*/ 0 h 631825"/>
                <a:gd name="connsiteX1" fmla="*/ 60325 w 403225"/>
                <a:gd name="connsiteY1" fmla="*/ 76200 h 631825"/>
                <a:gd name="connsiteX2" fmla="*/ 92075 w 403225"/>
                <a:gd name="connsiteY2" fmla="*/ 168275 h 631825"/>
                <a:gd name="connsiteX3" fmla="*/ 171450 w 403225"/>
                <a:gd name="connsiteY3" fmla="*/ 168275 h 631825"/>
                <a:gd name="connsiteX4" fmla="*/ 139700 w 403225"/>
                <a:gd name="connsiteY4" fmla="*/ 215900 h 631825"/>
                <a:gd name="connsiteX5" fmla="*/ 60325 w 403225"/>
                <a:gd name="connsiteY5" fmla="*/ 254000 h 631825"/>
                <a:gd name="connsiteX6" fmla="*/ 0 w 403225"/>
                <a:gd name="connsiteY6" fmla="*/ 346075 h 631825"/>
                <a:gd name="connsiteX7" fmla="*/ 19050 w 403225"/>
                <a:gd name="connsiteY7" fmla="*/ 438150 h 631825"/>
                <a:gd name="connsiteX8" fmla="*/ 104775 w 403225"/>
                <a:gd name="connsiteY8" fmla="*/ 482600 h 631825"/>
                <a:gd name="connsiteX9" fmla="*/ 133350 w 403225"/>
                <a:gd name="connsiteY9" fmla="*/ 457200 h 631825"/>
                <a:gd name="connsiteX10" fmla="*/ 155575 w 403225"/>
                <a:gd name="connsiteY10" fmla="*/ 527050 h 631825"/>
                <a:gd name="connsiteX11" fmla="*/ 133350 w 403225"/>
                <a:gd name="connsiteY11" fmla="*/ 631825 h 631825"/>
                <a:gd name="connsiteX12" fmla="*/ 203200 w 403225"/>
                <a:gd name="connsiteY12" fmla="*/ 603250 h 631825"/>
                <a:gd name="connsiteX13" fmla="*/ 231775 w 403225"/>
                <a:gd name="connsiteY13" fmla="*/ 561975 h 631825"/>
                <a:gd name="connsiteX14" fmla="*/ 234950 w 403225"/>
                <a:gd name="connsiteY14" fmla="*/ 346075 h 631825"/>
                <a:gd name="connsiteX15" fmla="*/ 184150 w 403225"/>
                <a:gd name="connsiteY15" fmla="*/ 276225 h 631825"/>
                <a:gd name="connsiteX16" fmla="*/ 228600 w 403225"/>
                <a:gd name="connsiteY16" fmla="*/ 241300 h 631825"/>
                <a:gd name="connsiteX17" fmla="*/ 288925 w 403225"/>
                <a:gd name="connsiteY17" fmla="*/ 273050 h 631825"/>
                <a:gd name="connsiteX18" fmla="*/ 342900 w 403225"/>
                <a:gd name="connsiteY18" fmla="*/ 346075 h 631825"/>
                <a:gd name="connsiteX19" fmla="*/ 336550 w 403225"/>
                <a:gd name="connsiteY19" fmla="*/ 393700 h 631825"/>
                <a:gd name="connsiteX20" fmla="*/ 403225 w 403225"/>
                <a:gd name="connsiteY20" fmla="*/ 38100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225" h="631825">
                  <a:moveTo>
                    <a:pt x="212725" y="0"/>
                  </a:moveTo>
                  <a:lnTo>
                    <a:pt x="60325" y="76200"/>
                  </a:lnTo>
                  <a:lnTo>
                    <a:pt x="92075" y="168275"/>
                  </a:lnTo>
                  <a:lnTo>
                    <a:pt x="171450" y="168275"/>
                  </a:lnTo>
                  <a:lnTo>
                    <a:pt x="139700" y="215900"/>
                  </a:lnTo>
                  <a:lnTo>
                    <a:pt x="60325" y="254000"/>
                  </a:lnTo>
                  <a:lnTo>
                    <a:pt x="0" y="346075"/>
                  </a:lnTo>
                  <a:lnTo>
                    <a:pt x="19050" y="438150"/>
                  </a:lnTo>
                  <a:lnTo>
                    <a:pt x="104775" y="482600"/>
                  </a:lnTo>
                  <a:lnTo>
                    <a:pt x="133350" y="457200"/>
                  </a:lnTo>
                  <a:lnTo>
                    <a:pt x="155575" y="527050"/>
                  </a:lnTo>
                  <a:lnTo>
                    <a:pt x="133350" y="631825"/>
                  </a:lnTo>
                  <a:lnTo>
                    <a:pt x="203200" y="603250"/>
                  </a:lnTo>
                  <a:lnTo>
                    <a:pt x="231775" y="561975"/>
                  </a:lnTo>
                  <a:cubicBezTo>
                    <a:pt x="232833" y="490008"/>
                    <a:pt x="233892" y="418042"/>
                    <a:pt x="234950" y="346075"/>
                  </a:cubicBezTo>
                  <a:lnTo>
                    <a:pt x="184150" y="276225"/>
                  </a:lnTo>
                  <a:lnTo>
                    <a:pt x="228600" y="241300"/>
                  </a:lnTo>
                  <a:lnTo>
                    <a:pt x="288925" y="273050"/>
                  </a:lnTo>
                  <a:lnTo>
                    <a:pt x="342900" y="346075"/>
                  </a:lnTo>
                  <a:lnTo>
                    <a:pt x="336550" y="393700"/>
                  </a:lnTo>
                  <a:lnTo>
                    <a:pt x="403225" y="381000"/>
                  </a:lnTo>
                </a:path>
              </a:pathLst>
            </a:custGeom>
            <a:noFill/>
            <a:ln w="12700" cap="rnd" cmpd="sng" algn="ctr">
              <a:solidFill>
                <a:schemeClr val="bg1"/>
              </a:solidFill>
              <a:prstDash val="solid"/>
              <a:headEnd type="none" w="med" len="med"/>
              <a:tailEnd type="none" w="med" len="med"/>
            </a:ln>
            <a:effectLst/>
          </p:spPr>
          <p:txBody>
            <a:bodyPr rtlCol="0" anchor="ctr"/>
            <a:lstStyle/>
            <a:p>
              <a:pPr algn="ctr" defTabSz="914225">
                <a:defRPr/>
              </a:pPr>
              <a:endParaRPr lang="en-US" kern="0" dirty="0">
                <a:solidFill>
                  <a:srgbClr val="E6E6E6"/>
                </a:solidFill>
                <a:latin typeface="Arial" panose="020B0604020202020204" pitchFamily="34" charset="0"/>
                <a:ea typeface=""/>
                <a:cs typeface=""/>
              </a:endParaRPr>
            </a:p>
          </p:txBody>
        </p:sp>
        <p:sp>
          <p:nvSpPr>
            <p:cNvPr id="99" name="Oval 98">
              <a:extLst>
                <a:ext uri="{FF2B5EF4-FFF2-40B4-BE49-F238E27FC236}">
                  <a16:creationId xmlns:a16="http://schemas.microsoft.com/office/drawing/2014/main" id="{FE533427-FFFA-42D6-AB91-D25D518D837F}"/>
                </a:ext>
              </a:extLst>
            </p:cNvPr>
            <p:cNvSpPr/>
            <p:nvPr/>
          </p:nvSpPr>
          <p:spPr bwMode="auto">
            <a:xfrm>
              <a:off x="10134599" y="2924174"/>
              <a:ext cx="809625" cy="809625"/>
            </a:xfrm>
            <a:prstGeom prst="ellipse">
              <a:avLst/>
            </a:prstGeom>
            <a:noFill/>
            <a:ln w="12700" cap="flat" cmpd="sng" algn="ctr">
              <a:solidFill>
                <a:schemeClr val="bg1"/>
              </a:solid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grpSp>
        <p:nvGrpSpPr>
          <p:cNvPr id="100" name="Group 4">
            <a:extLst>
              <a:ext uri="{FF2B5EF4-FFF2-40B4-BE49-F238E27FC236}">
                <a16:creationId xmlns:a16="http://schemas.microsoft.com/office/drawing/2014/main" id="{EA45E7DC-B017-4E8A-955C-4C5518C977C9}"/>
              </a:ext>
            </a:extLst>
          </p:cNvPr>
          <p:cNvGrpSpPr>
            <a:grpSpLocks noChangeAspect="1"/>
          </p:cNvGrpSpPr>
          <p:nvPr/>
        </p:nvGrpSpPr>
        <p:grpSpPr bwMode="auto">
          <a:xfrm>
            <a:off x="594850" y="4370489"/>
            <a:ext cx="182854" cy="320330"/>
            <a:chOff x="866" y="3346"/>
            <a:chExt cx="137" cy="240"/>
          </a:xfrm>
        </p:grpSpPr>
        <p:sp>
          <p:nvSpPr>
            <p:cNvPr id="101" name="Freeform 5">
              <a:extLst>
                <a:ext uri="{FF2B5EF4-FFF2-40B4-BE49-F238E27FC236}">
                  <a16:creationId xmlns:a16="http://schemas.microsoft.com/office/drawing/2014/main" id="{D41BC2B5-1AD5-4250-A42B-8105251E89D4}"/>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02" name="Freeform 6">
              <a:extLst>
                <a:ext uri="{FF2B5EF4-FFF2-40B4-BE49-F238E27FC236}">
                  <a16:creationId xmlns:a16="http://schemas.microsoft.com/office/drawing/2014/main" id="{168D7D9A-AD18-4D43-A04A-14EDAFABEDD1}"/>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03" name="Freeform 7">
              <a:extLst>
                <a:ext uri="{FF2B5EF4-FFF2-40B4-BE49-F238E27FC236}">
                  <a16:creationId xmlns:a16="http://schemas.microsoft.com/office/drawing/2014/main" id="{D16047D4-8C98-47EE-8554-F50322A5AEE4}"/>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04" name="Freeform 8">
              <a:extLst>
                <a:ext uri="{FF2B5EF4-FFF2-40B4-BE49-F238E27FC236}">
                  <a16:creationId xmlns:a16="http://schemas.microsoft.com/office/drawing/2014/main" id="{E1C9909D-73D1-4CAA-99F9-42D6B0DFBB96}"/>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grpSp>
      <p:grpSp>
        <p:nvGrpSpPr>
          <p:cNvPr id="105" name="Group 104">
            <a:extLst>
              <a:ext uri="{FF2B5EF4-FFF2-40B4-BE49-F238E27FC236}">
                <a16:creationId xmlns:a16="http://schemas.microsoft.com/office/drawing/2014/main" id="{F3040A87-7C9D-46BB-95EC-B23AE8D6F4BE}"/>
              </a:ext>
            </a:extLst>
          </p:cNvPr>
          <p:cNvGrpSpPr/>
          <p:nvPr/>
        </p:nvGrpSpPr>
        <p:grpSpPr>
          <a:xfrm>
            <a:off x="424311" y="5059786"/>
            <a:ext cx="665613" cy="375456"/>
            <a:chOff x="263140" y="5848914"/>
            <a:chExt cx="1259348" cy="694437"/>
          </a:xfrm>
        </p:grpSpPr>
        <p:sp>
          <p:nvSpPr>
            <p:cNvPr id="106" name="Freeform 128">
              <a:extLst>
                <a:ext uri="{FF2B5EF4-FFF2-40B4-BE49-F238E27FC236}">
                  <a16:creationId xmlns:a16="http://schemas.microsoft.com/office/drawing/2014/main" id="{A8EF254B-24C1-446A-B404-AC0710975E66}"/>
                </a:ext>
              </a:extLst>
            </p:cNvPr>
            <p:cNvSpPr>
              <a:spLocks noChangeAspect="1"/>
            </p:cNvSpPr>
            <p:nvPr/>
          </p:nvSpPr>
          <p:spPr bwMode="auto">
            <a:xfrm>
              <a:off x="263140" y="5937371"/>
              <a:ext cx="632532" cy="34941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chemeClr val="bg1">
                  <a:lumMod val="65000"/>
                </a:schemeClr>
              </a:solid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333333"/>
                </a:solidFill>
                <a:latin typeface="Arial" panose="020B0604020202020204" pitchFamily="34" charset="0"/>
              </a:endParaRPr>
            </a:p>
          </p:txBody>
        </p:sp>
        <p:sp>
          <p:nvSpPr>
            <p:cNvPr id="107" name="Freeform 128">
              <a:extLst>
                <a:ext uri="{FF2B5EF4-FFF2-40B4-BE49-F238E27FC236}">
                  <a16:creationId xmlns:a16="http://schemas.microsoft.com/office/drawing/2014/main" id="{6F34C231-8F7D-44EF-9F6A-57781588D6D6}"/>
                </a:ext>
              </a:extLst>
            </p:cNvPr>
            <p:cNvSpPr>
              <a:spLocks noChangeAspect="1"/>
            </p:cNvSpPr>
            <p:nvPr/>
          </p:nvSpPr>
          <p:spPr bwMode="auto">
            <a:xfrm>
              <a:off x="424402" y="5996059"/>
              <a:ext cx="990728" cy="54729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12700">
              <a:solidFill>
                <a:srgbClr val="0078D7"/>
              </a:solid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333333"/>
                </a:solidFill>
                <a:latin typeface="Arial" panose="020B0604020202020204" pitchFamily="34" charset="0"/>
              </a:endParaRPr>
            </a:p>
          </p:txBody>
        </p:sp>
        <p:sp>
          <p:nvSpPr>
            <p:cNvPr id="108" name="Freeform 128">
              <a:extLst>
                <a:ext uri="{FF2B5EF4-FFF2-40B4-BE49-F238E27FC236}">
                  <a16:creationId xmlns:a16="http://schemas.microsoft.com/office/drawing/2014/main" id="{CD6EC6F4-4DA0-4C7F-9603-19269C48F22F}"/>
                </a:ext>
              </a:extLst>
            </p:cNvPr>
            <p:cNvSpPr>
              <a:spLocks noChangeAspect="1"/>
            </p:cNvSpPr>
            <p:nvPr/>
          </p:nvSpPr>
          <p:spPr bwMode="auto">
            <a:xfrm>
              <a:off x="1208020" y="5848914"/>
              <a:ext cx="314468" cy="17371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rgbClr val="A6A6A6"/>
              </a:solidFill>
            </a:ln>
          </p:spPr>
          <p:txBody>
            <a:bodyPr vert="horz" wrap="square" lIns="91427" tIns="45713" rIns="91427" bIns="45713" numCol="1" anchor="t" anchorCtr="0" compatLnSpc="1">
              <a:prstTxWarp prst="textNoShape">
                <a:avLst/>
              </a:prstTxWarp>
            </a:bodyPr>
            <a:lstStyle/>
            <a:p>
              <a:pPr defTabSz="914225">
                <a:defRPr/>
              </a:pPr>
              <a:endParaRPr lang="en-US" dirty="0">
                <a:solidFill>
                  <a:srgbClr val="333333"/>
                </a:solidFill>
                <a:latin typeface="Arial" panose="020B0604020202020204" pitchFamily="34" charset="0"/>
              </a:endParaRPr>
            </a:p>
          </p:txBody>
        </p:sp>
      </p:grpSp>
      <p:grpSp>
        <p:nvGrpSpPr>
          <p:cNvPr id="109" name="Group 20">
            <a:extLst>
              <a:ext uri="{FF2B5EF4-FFF2-40B4-BE49-F238E27FC236}">
                <a16:creationId xmlns:a16="http://schemas.microsoft.com/office/drawing/2014/main" id="{2C577B0B-F11D-410D-A408-01A5761C4D97}"/>
              </a:ext>
            </a:extLst>
          </p:cNvPr>
          <p:cNvGrpSpPr>
            <a:grpSpLocks noChangeAspect="1"/>
          </p:cNvGrpSpPr>
          <p:nvPr/>
        </p:nvGrpSpPr>
        <p:grpSpPr bwMode="auto">
          <a:xfrm>
            <a:off x="-3835537" y="4069843"/>
            <a:ext cx="353" cy="357102"/>
            <a:chOff x="3764" y="3313"/>
            <a:chExt cx="353" cy="309"/>
          </a:xfrm>
        </p:grpSpPr>
        <p:sp>
          <p:nvSpPr>
            <p:cNvPr id="110" name="Freeform 21">
              <a:extLst>
                <a:ext uri="{FF2B5EF4-FFF2-40B4-BE49-F238E27FC236}">
                  <a16:creationId xmlns:a16="http://schemas.microsoft.com/office/drawing/2014/main" id="{48DB81E4-2FE8-4735-B7D3-50FE597D74AA}"/>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1" name="Freeform 22">
              <a:extLst>
                <a:ext uri="{FF2B5EF4-FFF2-40B4-BE49-F238E27FC236}">
                  <a16:creationId xmlns:a16="http://schemas.microsoft.com/office/drawing/2014/main" id="{B457EC1A-D306-4E7A-8D51-018069C9267B}"/>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2" name="Freeform 23">
              <a:extLst>
                <a:ext uri="{FF2B5EF4-FFF2-40B4-BE49-F238E27FC236}">
                  <a16:creationId xmlns:a16="http://schemas.microsoft.com/office/drawing/2014/main" id="{55BAC7D2-D75C-43D4-AFB8-288E6640B1EF}"/>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3" name="Freeform 24">
              <a:extLst>
                <a:ext uri="{FF2B5EF4-FFF2-40B4-BE49-F238E27FC236}">
                  <a16:creationId xmlns:a16="http://schemas.microsoft.com/office/drawing/2014/main" id="{58BE1149-0BDB-499B-99B5-F35BE5198C84}"/>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4" name="Freeform 25">
              <a:extLst>
                <a:ext uri="{FF2B5EF4-FFF2-40B4-BE49-F238E27FC236}">
                  <a16:creationId xmlns:a16="http://schemas.microsoft.com/office/drawing/2014/main" id="{A1F2408E-79F8-42E4-A751-5601908A8292}"/>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5" name="Freeform 26">
              <a:extLst>
                <a:ext uri="{FF2B5EF4-FFF2-40B4-BE49-F238E27FC236}">
                  <a16:creationId xmlns:a16="http://schemas.microsoft.com/office/drawing/2014/main" id="{FD1866AC-E52F-4B07-82D3-B9CA3AEC98A6}"/>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6" name="Freeform 27">
              <a:extLst>
                <a:ext uri="{FF2B5EF4-FFF2-40B4-BE49-F238E27FC236}">
                  <a16:creationId xmlns:a16="http://schemas.microsoft.com/office/drawing/2014/main" id="{C3DD24E6-9DCF-4C96-A44B-59F6D0750DDB}"/>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7" name="Freeform 28">
              <a:extLst>
                <a:ext uri="{FF2B5EF4-FFF2-40B4-BE49-F238E27FC236}">
                  <a16:creationId xmlns:a16="http://schemas.microsoft.com/office/drawing/2014/main" id="{46A0D608-8C6F-4BB1-B949-93CF81C233A6}"/>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8" name="Freeform 29">
              <a:extLst>
                <a:ext uri="{FF2B5EF4-FFF2-40B4-BE49-F238E27FC236}">
                  <a16:creationId xmlns:a16="http://schemas.microsoft.com/office/drawing/2014/main" id="{EB2EB2D4-F182-4AD6-B2B4-C128BE6B2C20}"/>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19" name="Freeform 30">
              <a:extLst>
                <a:ext uri="{FF2B5EF4-FFF2-40B4-BE49-F238E27FC236}">
                  <a16:creationId xmlns:a16="http://schemas.microsoft.com/office/drawing/2014/main" id="{AB39024B-81D5-489D-A1A9-845567C49CB1}"/>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0" name="Freeform 31">
              <a:extLst>
                <a:ext uri="{FF2B5EF4-FFF2-40B4-BE49-F238E27FC236}">
                  <a16:creationId xmlns:a16="http://schemas.microsoft.com/office/drawing/2014/main" id="{604785EF-FDBC-448E-9EC4-25F7E8A5F6F1}"/>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1" name="Freeform 32">
              <a:extLst>
                <a:ext uri="{FF2B5EF4-FFF2-40B4-BE49-F238E27FC236}">
                  <a16:creationId xmlns:a16="http://schemas.microsoft.com/office/drawing/2014/main" id="{93D658E2-65AF-40CE-A73C-9649C0A99EF1}"/>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2" name="Freeform 33">
              <a:extLst>
                <a:ext uri="{FF2B5EF4-FFF2-40B4-BE49-F238E27FC236}">
                  <a16:creationId xmlns:a16="http://schemas.microsoft.com/office/drawing/2014/main" id="{5863A08E-722F-4CAC-BBBA-E00ECB20734F}"/>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3" name="Freeform 34">
              <a:extLst>
                <a:ext uri="{FF2B5EF4-FFF2-40B4-BE49-F238E27FC236}">
                  <a16:creationId xmlns:a16="http://schemas.microsoft.com/office/drawing/2014/main" id="{5F00CE64-E70F-4A33-A6ED-91932559BD12}"/>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4" name="Freeform 35">
              <a:extLst>
                <a:ext uri="{FF2B5EF4-FFF2-40B4-BE49-F238E27FC236}">
                  <a16:creationId xmlns:a16="http://schemas.microsoft.com/office/drawing/2014/main" id="{40D9C940-3D06-42FF-9E6F-A94D346DEDD2}"/>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5" name="Freeform 36">
              <a:extLst>
                <a:ext uri="{FF2B5EF4-FFF2-40B4-BE49-F238E27FC236}">
                  <a16:creationId xmlns:a16="http://schemas.microsoft.com/office/drawing/2014/main" id="{93E58B66-A7DF-4D20-A4F9-506887935DAC}"/>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6" name="Freeform 37">
              <a:extLst>
                <a:ext uri="{FF2B5EF4-FFF2-40B4-BE49-F238E27FC236}">
                  <a16:creationId xmlns:a16="http://schemas.microsoft.com/office/drawing/2014/main" id="{63C51BC5-8A6A-48C4-BD5D-AC5694A01F0C}"/>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27" name="Freeform 38">
              <a:extLst>
                <a:ext uri="{FF2B5EF4-FFF2-40B4-BE49-F238E27FC236}">
                  <a16:creationId xmlns:a16="http://schemas.microsoft.com/office/drawing/2014/main" id="{A28D6B8D-296A-4E5E-87B0-F00298A4EB34}"/>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grpSp>
      <p:grpSp>
        <p:nvGrpSpPr>
          <p:cNvPr id="128" name="Group 20">
            <a:extLst>
              <a:ext uri="{FF2B5EF4-FFF2-40B4-BE49-F238E27FC236}">
                <a16:creationId xmlns:a16="http://schemas.microsoft.com/office/drawing/2014/main" id="{708F9A04-79A9-426F-93A6-D59BC70960A5}"/>
              </a:ext>
            </a:extLst>
          </p:cNvPr>
          <p:cNvGrpSpPr>
            <a:grpSpLocks noChangeAspect="1"/>
          </p:cNvGrpSpPr>
          <p:nvPr/>
        </p:nvGrpSpPr>
        <p:grpSpPr bwMode="auto">
          <a:xfrm>
            <a:off x="524555" y="3646462"/>
            <a:ext cx="407952" cy="357101"/>
            <a:chOff x="3764" y="3313"/>
            <a:chExt cx="353" cy="309"/>
          </a:xfrm>
        </p:grpSpPr>
        <p:sp>
          <p:nvSpPr>
            <p:cNvPr id="129" name="Freeform 21">
              <a:extLst>
                <a:ext uri="{FF2B5EF4-FFF2-40B4-BE49-F238E27FC236}">
                  <a16:creationId xmlns:a16="http://schemas.microsoft.com/office/drawing/2014/main" id="{575E26C6-9EFB-4A18-AB4C-57FFFA714918}"/>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0" name="Freeform 22">
              <a:extLst>
                <a:ext uri="{FF2B5EF4-FFF2-40B4-BE49-F238E27FC236}">
                  <a16:creationId xmlns:a16="http://schemas.microsoft.com/office/drawing/2014/main" id="{65A0CDC0-98D7-42EB-9CB7-1CEA569E4643}"/>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1" name="Freeform 23">
              <a:extLst>
                <a:ext uri="{FF2B5EF4-FFF2-40B4-BE49-F238E27FC236}">
                  <a16:creationId xmlns:a16="http://schemas.microsoft.com/office/drawing/2014/main" id="{3B065287-8101-4740-B889-4E502BA4D96D}"/>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2" name="Freeform 24">
              <a:extLst>
                <a:ext uri="{FF2B5EF4-FFF2-40B4-BE49-F238E27FC236}">
                  <a16:creationId xmlns:a16="http://schemas.microsoft.com/office/drawing/2014/main" id="{7DA51B61-E5E3-4D5F-A772-526065C78E99}"/>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3" name="Freeform 25">
              <a:extLst>
                <a:ext uri="{FF2B5EF4-FFF2-40B4-BE49-F238E27FC236}">
                  <a16:creationId xmlns:a16="http://schemas.microsoft.com/office/drawing/2014/main" id="{5F2D425F-071D-4756-A50F-F6EBC175E45D}"/>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4" name="Freeform 26">
              <a:extLst>
                <a:ext uri="{FF2B5EF4-FFF2-40B4-BE49-F238E27FC236}">
                  <a16:creationId xmlns:a16="http://schemas.microsoft.com/office/drawing/2014/main" id="{57D62E92-99C5-4894-A66E-9C8661D7613D}"/>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5" name="Freeform 27">
              <a:extLst>
                <a:ext uri="{FF2B5EF4-FFF2-40B4-BE49-F238E27FC236}">
                  <a16:creationId xmlns:a16="http://schemas.microsoft.com/office/drawing/2014/main" id="{E0A937AD-6157-4F44-B51F-FB420AA7B33F}"/>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6" name="Freeform 28">
              <a:extLst>
                <a:ext uri="{FF2B5EF4-FFF2-40B4-BE49-F238E27FC236}">
                  <a16:creationId xmlns:a16="http://schemas.microsoft.com/office/drawing/2014/main" id="{0F12B3EA-3EAE-4D4D-8D82-D3BB45E444C6}"/>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7" name="Freeform 29">
              <a:extLst>
                <a:ext uri="{FF2B5EF4-FFF2-40B4-BE49-F238E27FC236}">
                  <a16:creationId xmlns:a16="http://schemas.microsoft.com/office/drawing/2014/main" id="{8D4B33C2-4178-4D73-B098-0CB4FC00D769}"/>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8" name="Freeform 30">
              <a:extLst>
                <a:ext uri="{FF2B5EF4-FFF2-40B4-BE49-F238E27FC236}">
                  <a16:creationId xmlns:a16="http://schemas.microsoft.com/office/drawing/2014/main" id="{032149AE-184C-4D41-8FEC-2A444126D75E}"/>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39" name="Freeform 31">
              <a:extLst>
                <a:ext uri="{FF2B5EF4-FFF2-40B4-BE49-F238E27FC236}">
                  <a16:creationId xmlns:a16="http://schemas.microsoft.com/office/drawing/2014/main" id="{7CFA2302-8347-4B18-B4A6-741A906D0A20}"/>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0" name="Freeform 32">
              <a:extLst>
                <a:ext uri="{FF2B5EF4-FFF2-40B4-BE49-F238E27FC236}">
                  <a16:creationId xmlns:a16="http://schemas.microsoft.com/office/drawing/2014/main" id="{3844508F-1DCE-4DDF-9C72-69555763B603}"/>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1" name="Freeform 33">
              <a:extLst>
                <a:ext uri="{FF2B5EF4-FFF2-40B4-BE49-F238E27FC236}">
                  <a16:creationId xmlns:a16="http://schemas.microsoft.com/office/drawing/2014/main" id="{4BE853CD-311D-4F29-B490-782BFF40186B}"/>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2" name="Freeform 34">
              <a:extLst>
                <a:ext uri="{FF2B5EF4-FFF2-40B4-BE49-F238E27FC236}">
                  <a16:creationId xmlns:a16="http://schemas.microsoft.com/office/drawing/2014/main" id="{11B0162F-01B7-4656-ACF8-E802329E594A}"/>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3" name="Freeform 35">
              <a:extLst>
                <a:ext uri="{FF2B5EF4-FFF2-40B4-BE49-F238E27FC236}">
                  <a16:creationId xmlns:a16="http://schemas.microsoft.com/office/drawing/2014/main" id="{2A576DEC-0F95-477F-B359-467A9933F760}"/>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4" name="Freeform 36">
              <a:extLst>
                <a:ext uri="{FF2B5EF4-FFF2-40B4-BE49-F238E27FC236}">
                  <a16:creationId xmlns:a16="http://schemas.microsoft.com/office/drawing/2014/main" id="{06545FC0-0DD2-4CCA-A2E5-5A1703824D4D}"/>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5" name="Freeform 37">
              <a:extLst>
                <a:ext uri="{FF2B5EF4-FFF2-40B4-BE49-F238E27FC236}">
                  <a16:creationId xmlns:a16="http://schemas.microsoft.com/office/drawing/2014/main" id="{336C8458-EC7C-4FAA-A160-84BB3DF50DB7}"/>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sp>
          <p:nvSpPr>
            <p:cNvPr id="146" name="Freeform 38">
              <a:extLst>
                <a:ext uri="{FF2B5EF4-FFF2-40B4-BE49-F238E27FC236}">
                  <a16:creationId xmlns:a16="http://schemas.microsoft.com/office/drawing/2014/main" id="{0B50BA25-07BB-485F-B227-6371EC4886BA}"/>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dirty="0">
                <a:solidFill>
                  <a:prstClr val="black"/>
                </a:solidFill>
                <a:latin typeface="Arial" panose="020B0604020202020204" pitchFamily="34" charset="0"/>
              </a:endParaRPr>
            </a:p>
          </p:txBody>
        </p:sp>
      </p:grpSp>
    </p:spTree>
    <p:extLst>
      <p:ext uri="{BB962C8B-B14F-4D97-AF65-F5344CB8AC3E}">
        <p14:creationId xmlns:p14="http://schemas.microsoft.com/office/powerpoint/2010/main" val="29718220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defTabSz="914377">
              <a:defRPr/>
            </a:pPr>
            <a:endParaRPr lang="en-US" dirty="0">
              <a:solidFill>
                <a:srgbClr val="505050"/>
              </a:solidFill>
              <a:latin typeface="Arial" panose="020B0604020202020204" pitchFamily="34" charset="0"/>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Elastic scale out </a:t>
            </a:r>
          </a:p>
          <a:p>
            <a:pPr algn="ctr" defTabSz="857103">
              <a:defRPr/>
            </a:pPr>
            <a:r>
              <a:rPr lang="en-US" sz="1200" kern="0" dirty="0">
                <a:solidFill>
                  <a:srgbClr val="002050"/>
                </a:solidFill>
                <a:latin typeface="Arial" panose="020B0604020202020204" pitchFamily="34" charset="0"/>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Guaranteed low latency at the 99</a:t>
            </a:r>
            <a:r>
              <a:rPr lang="en-US" sz="1200" kern="0" baseline="30000" dirty="0">
                <a:solidFill>
                  <a:srgbClr val="002050"/>
                </a:solidFill>
                <a:latin typeface="Arial" panose="020B0604020202020204" pitchFamily="34" charset="0"/>
                <a:cs typeface="Arial" panose="020B0604020202020204" pitchFamily="34" charset="0"/>
              </a:rPr>
              <a:t>th</a:t>
            </a:r>
            <a:r>
              <a:rPr lang="en-US" sz="1200" kern="0" dirty="0">
                <a:solidFill>
                  <a:srgbClr val="002050"/>
                </a:solidFill>
                <a:latin typeface="Arial" panose="020B0604020202020204" pitchFamily="34" charset="0"/>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algn="ctr" defTabSz="914377">
              <a:defRPr/>
            </a:pPr>
            <a:r>
              <a:rPr lang="en-US" sz="1600" kern="0" dirty="0">
                <a:solidFill>
                  <a:srgbClr val="00B0F0"/>
                </a:solidFill>
                <a:latin typeface="Arial" panose="020B0604020202020204" pitchFamily="34" charset="0"/>
                <a:cs typeface="Arial" panose="020B0604020202020204" pitchFamily="34" charset="0"/>
              </a:rPr>
              <a:t>A globally distributed, massively scalable, multi-model database service</a:t>
            </a:r>
          </a:p>
        </p:txBody>
      </p:sp>
      <p:pic>
        <p:nvPicPr>
          <p:cNvPr id="80" name="Picture 2" descr="Image result for cosmos db logo">
            <a:extLst>
              <a:ext uri="{FF2B5EF4-FFF2-40B4-BE49-F238E27FC236}">
                <a16:creationId xmlns:a16="http://schemas.microsoft.com/office/drawing/2014/main" id="{749B9E48-2FF9-41A0-A9D9-0FC91D6E2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FAD81359-D8AE-4805-BEDC-42B6CB1CE452}"/>
              </a:ext>
            </a:extLst>
          </p:cNvPr>
          <p:cNvSpPr txBox="1"/>
          <p:nvPr/>
        </p:nvSpPr>
        <p:spPr>
          <a:xfrm>
            <a:off x="4232914" y="276283"/>
            <a:ext cx="4874991" cy="769441"/>
          </a:xfrm>
          <a:prstGeom prst="rect">
            <a:avLst/>
          </a:prstGeom>
          <a:noFill/>
        </p:spPr>
        <p:txBody>
          <a:bodyPr wrap="square" rtlCol="0">
            <a:spAutoFit/>
          </a:bodyPr>
          <a:lstStyle/>
          <a:p>
            <a:pPr algn="ctr" defTabSz="914377">
              <a:defRPr/>
            </a:pPr>
            <a:r>
              <a:rPr lang="en-US" sz="4400" dirty="0">
                <a:solidFill>
                  <a:srgbClr val="00B0F0"/>
                </a:solidFill>
                <a:latin typeface="Arial" panose="020B0604020202020204" pitchFamily="34" charset="0"/>
                <a:cs typeface="Arial" panose="020B0604020202020204" pitchFamily="34" charset="0"/>
              </a:rPr>
              <a:t>Azure Cosmos DB</a:t>
            </a:r>
          </a:p>
        </p:txBody>
      </p:sp>
    </p:spTree>
    <p:extLst>
      <p:ext uri="{BB962C8B-B14F-4D97-AF65-F5344CB8AC3E}">
        <p14:creationId xmlns:p14="http://schemas.microsoft.com/office/powerpoint/2010/main" val="33761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defTabSz="914377">
              <a:defRPr/>
            </a:pPr>
            <a:endParaRPr lang="en-US" dirty="0">
              <a:solidFill>
                <a:srgbClr val="505050"/>
              </a:solidFill>
              <a:latin typeface="Arial" panose="020B0604020202020204" pitchFamily="34" charset="0"/>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275" name="Freeform: Shape 827"/>
          <p:cNvSpPr/>
          <p:nvPr/>
        </p:nvSpPr>
        <p:spPr>
          <a:xfrm>
            <a:off x="5491752" y="2339971"/>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pic>
        <p:nvPicPr>
          <p:cNvPr id="278" name="Picture 277" descr="https://upload.wikimedia.org/wikipedia/en/thumb/5/54/Gremlin_%28programming_language%29.png/383px-Gremlin_%28programming_language%29.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54983" y="2303341"/>
            <a:ext cx="1560031" cy="606907"/>
          </a:xfrm>
          <a:prstGeom prst="rect">
            <a:avLst/>
          </a:prstGeom>
          <a:extLst>
            <a:ext uri="{909E8E84-426E-40DD-AFC4-6F175D3DCCD1}">
              <a14:hiddenFill xmlns:a14="http://schemas.microsoft.com/office/drawing/2010/main">
                <a:solidFill>
                  <a:srgbClr val="FFFFFF"/>
                </a:solidFill>
              </a14:hiddenFill>
            </a:ext>
          </a:extLst>
        </p:spPr>
      </p:pic>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solidFill>
                  <a:srgbClr val="FFFFFF"/>
                </a:solidFill>
                <a:latin typeface="Arial" panose="020B0604020202020204" pitchFamily="34" charset="0"/>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Elastic scale out </a:t>
            </a:r>
          </a:p>
          <a:p>
            <a:pPr algn="ctr" defTabSz="857103">
              <a:defRPr/>
            </a:pPr>
            <a:r>
              <a:rPr lang="en-US" sz="1200" kern="0" dirty="0">
                <a:solidFill>
                  <a:srgbClr val="002050"/>
                </a:solidFill>
                <a:latin typeface="Arial" panose="020B0604020202020204" pitchFamily="34" charset="0"/>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Guaranteed low latency at the 99</a:t>
            </a:r>
            <a:r>
              <a:rPr lang="en-US" sz="1200" kern="0" baseline="30000" dirty="0">
                <a:solidFill>
                  <a:srgbClr val="002050"/>
                </a:solidFill>
                <a:latin typeface="Arial" panose="020B0604020202020204" pitchFamily="34" charset="0"/>
                <a:cs typeface="Arial" panose="020B0604020202020204" pitchFamily="34" charset="0"/>
              </a:rPr>
              <a:t>th</a:t>
            </a:r>
            <a:r>
              <a:rPr lang="en-US" sz="1200" kern="0" dirty="0">
                <a:solidFill>
                  <a:srgbClr val="002050"/>
                </a:solidFill>
                <a:latin typeface="Arial" panose="020B0604020202020204" pitchFamily="34" charset="0"/>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algn="ctr" defTabSz="857103">
              <a:defRPr/>
            </a:pPr>
            <a:r>
              <a:rPr lang="en-US" sz="1200" kern="0" dirty="0">
                <a:solidFill>
                  <a:srgbClr val="002050"/>
                </a:solidFill>
                <a:latin typeface="Arial" panose="020B0604020202020204" pitchFamily="34" charset="0"/>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15" name="Graphic 908" descr="Marke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0" name="Graphic 913" descr="Marke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25" name="Graphic 918" descr="Marke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algn="ctr" defTabSz="914377">
                  <a:defRPr/>
                </a:pPr>
                <a:endParaRPr lang="en-US" kern="0" dirty="0">
                  <a:solidFill>
                    <a:srgbClr val="FFFFFF"/>
                  </a:solidFill>
                  <a:latin typeface="Arial" panose="020B0604020202020204" pitchFamily="34" charset="0"/>
                </a:endParaRPr>
              </a:p>
            </p:txBody>
          </p:sp>
          <p:pic>
            <p:nvPicPr>
              <p:cNvPr id="330" name="Graphic 923" descr="Marke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grpSp>
        <p:nvGrpSpPr>
          <p:cNvPr id="5" name="Group 4">
            <a:extLst>
              <a:ext uri="{FF2B5EF4-FFF2-40B4-BE49-F238E27FC236}">
                <a16:creationId xmlns:a16="http://schemas.microsoft.com/office/drawing/2014/main" id="{ECCE9881-E168-4911-AB63-FF350B180474}"/>
              </a:ext>
            </a:extLst>
          </p:cNvPr>
          <p:cNvGrpSpPr/>
          <p:nvPr/>
        </p:nvGrpSpPr>
        <p:grpSpPr>
          <a:xfrm>
            <a:off x="1281630" y="2487891"/>
            <a:ext cx="1922328" cy="623188"/>
            <a:chOff x="4305593" y="2273388"/>
            <a:chExt cx="1922328" cy="623188"/>
          </a:xfrm>
        </p:grpSpPr>
        <p:sp>
          <p:nvSpPr>
            <p:cNvPr id="277" name="Freeform: Shape 28"/>
            <p:cNvSpPr/>
            <p:nvPr/>
          </p:nvSpPr>
          <p:spPr>
            <a:xfrm>
              <a:off x="4305593" y="2273388"/>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pitchFamily="34" charset="0"/>
              </a:endParaRPr>
            </a:p>
          </p:txBody>
        </p:sp>
        <p:sp>
          <p:nvSpPr>
            <p:cNvPr id="333" name="TextBox 332"/>
            <p:cNvSpPr txBox="1"/>
            <p:nvPr/>
          </p:nvSpPr>
          <p:spPr>
            <a:xfrm>
              <a:off x="5068501" y="2435141"/>
              <a:ext cx="1159420" cy="369332"/>
            </a:xfrm>
            <a:prstGeom prst="rect">
              <a:avLst/>
            </a:prstGeom>
            <a:noFill/>
          </p:spPr>
          <p:txBody>
            <a:bodyPr wrap="none" rtlCol="0">
              <a:spAutoFit/>
            </a:bodyPr>
            <a:lstStyle/>
            <a:p>
              <a:pPr defTabSz="914377">
                <a:defRPr/>
              </a:pPr>
              <a:r>
                <a:rPr lang="en-US" dirty="0">
                  <a:solidFill>
                    <a:srgbClr val="505050"/>
                  </a:solidFill>
                  <a:latin typeface="Arial" panose="020B0604020202020204" pitchFamily="34" charset="0"/>
                </a:rPr>
                <a:t>Table API</a:t>
              </a:r>
            </a:p>
          </p:txBody>
        </p:sp>
      </p:gr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080" fontAlgn="base">
                  <a:spcBef>
                    <a:spcPct val="0"/>
                  </a:spcBef>
                  <a:spcAft>
                    <a:spcPct val="0"/>
                  </a:spcAft>
                  <a:defRPr/>
                </a:pPr>
                <a:endParaRPr lang="en-US" sz="1961" kern="0" dirty="0">
                  <a:gradFill>
                    <a:gsLst>
                      <a:gs pos="0">
                        <a:srgbClr val="FFFFFF"/>
                      </a:gs>
                      <a:gs pos="100000">
                        <a:srgbClr val="FFFFFF"/>
                      </a:gs>
                    </a:gsLst>
                    <a:lin ang="5400000" scaled="0"/>
                  </a:gradFill>
                  <a:latin typeface="Arial" panose="020B0604020202020204" pitchFamily="34" charset="0"/>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algn="ctr" defTabSz="914377">
                <a:defRPr/>
              </a:pPr>
              <a:r>
                <a:rPr lang="en-US" sz="1051" dirty="0">
                  <a:solidFill>
                    <a:srgbClr val="0078D7"/>
                  </a:solidFill>
                  <a:latin typeface="Arial" panose="020B0604020202020204" pitchFamily="34" charset="0"/>
                  <a:cs typeface="Arial" panose="020B0604020202020204" pitchFamily="34" charset="0"/>
                </a:rPr>
                <a:t>Key-value</a:t>
              </a:r>
            </a:p>
          </p:txBody>
        </p:sp>
      </p:grpSp>
      <p:pic>
        <p:nvPicPr>
          <p:cNvPr id="352" name="Picture 4" descr="Image result for cassandra logo">
            <a:extLst>
              <a:ext uri="{FF2B5EF4-FFF2-40B4-BE49-F238E27FC236}">
                <a16:creationId xmlns:a16="http://schemas.microsoft.com/office/drawing/2014/main" id="{42F40478-300F-49F0-B1BD-AA193E7242F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9031" y="2216337"/>
            <a:ext cx="933059" cy="625448"/>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algn="ctr" defTabSz="914377">
              <a:defRPr/>
            </a:pPr>
            <a:r>
              <a:rPr lang="en-US" sz="1600" kern="0" dirty="0">
                <a:solidFill>
                  <a:srgbClr val="00B0F0"/>
                </a:solidFill>
                <a:latin typeface="Arial" panose="020B0604020202020204" pitchFamily="34" charset="0"/>
                <a:cs typeface="Arial" panose="020B0604020202020204" pitchFamily="34" charset="0"/>
              </a:rPr>
              <a:t>A globally distributed, massively scalable, multi-model database service</a:t>
            </a:r>
          </a:p>
        </p:txBody>
      </p:sp>
      <p:grpSp>
        <p:nvGrpSpPr>
          <p:cNvPr id="4" name="Group 3">
            <a:extLst>
              <a:ext uri="{FF2B5EF4-FFF2-40B4-BE49-F238E27FC236}">
                <a16:creationId xmlns:a16="http://schemas.microsoft.com/office/drawing/2014/main" id="{23105B10-D8EE-4B57-8297-DB7C319B8284}"/>
              </a:ext>
            </a:extLst>
          </p:cNvPr>
          <p:cNvGrpSpPr/>
          <p:nvPr/>
        </p:nvGrpSpPr>
        <p:grpSpPr>
          <a:xfrm>
            <a:off x="6881916" y="2296498"/>
            <a:ext cx="2090344" cy="546149"/>
            <a:chOff x="1907932" y="2479150"/>
            <a:chExt cx="2090345" cy="546150"/>
          </a:xfrm>
        </p:grpSpPr>
        <p:pic>
          <p:nvPicPr>
            <p:cNvPr id="2" name="Picture 1">
              <a:extLst>
                <a:ext uri="{FF2B5EF4-FFF2-40B4-BE49-F238E27FC236}">
                  <a16:creationId xmlns:a16="http://schemas.microsoft.com/office/drawing/2014/main" id="{69E2A0DB-49DE-4437-8D21-B5DAB753CA99}"/>
                </a:ext>
              </a:extLst>
            </p:cNvPr>
            <p:cNvPicPr>
              <a:picLocks noChangeAspect="1"/>
            </p:cNvPicPr>
            <p:nvPr/>
          </p:nvPicPr>
          <p:blipFill>
            <a:blip r:embed="rId7"/>
            <a:stretch>
              <a:fillRect/>
            </a:stretch>
          </p:blipFill>
          <p:spPr>
            <a:xfrm>
              <a:off x="1907932" y="2479150"/>
              <a:ext cx="477971" cy="526743"/>
            </a:xfrm>
            <a:prstGeom prst="rect">
              <a:avLst/>
            </a:prstGeom>
          </p:spPr>
        </p:pic>
        <p:sp>
          <p:nvSpPr>
            <p:cNvPr id="3" name="TextBox 2">
              <a:extLst>
                <a:ext uri="{FF2B5EF4-FFF2-40B4-BE49-F238E27FC236}">
                  <a16:creationId xmlns:a16="http://schemas.microsoft.com/office/drawing/2014/main" id="{32E50446-FE9F-45A9-A722-12D032E44288}"/>
                </a:ext>
              </a:extLst>
            </p:cNvPr>
            <p:cNvSpPr txBox="1"/>
            <p:nvPr/>
          </p:nvSpPr>
          <p:spPr>
            <a:xfrm>
              <a:off x="2337244" y="2563634"/>
              <a:ext cx="1661033" cy="461666"/>
            </a:xfrm>
            <a:prstGeom prst="rect">
              <a:avLst/>
            </a:prstGeom>
            <a:noFill/>
          </p:spPr>
          <p:txBody>
            <a:bodyPr wrap="none" rtlCol="0">
              <a:spAutoFit/>
            </a:bodyPr>
            <a:lstStyle/>
            <a:p>
              <a:pPr defTabSz="914344"/>
              <a:r>
                <a:rPr lang="en-US" sz="1200" dirty="0">
                  <a:solidFill>
                    <a:srgbClr val="1A1A1A">
                      <a:lumMod val="75000"/>
                      <a:lumOff val="25000"/>
                    </a:srgbClr>
                  </a:solidFill>
                  <a:latin typeface="Arial" panose="020B0604020202020204" pitchFamily="34" charset="0"/>
                  <a:cs typeface="Arial" panose="020B0604020202020204" pitchFamily="34" charset="0"/>
                </a:rPr>
                <a:t>Cosmos DB’s API for </a:t>
              </a:r>
            </a:p>
            <a:p>
              <a:pPr defTabSz="914344"/>
              <a:r>
                <a:rPr lang="en-US" sz="1200" dirty="0">
                  <a:solidFill>
                    <a:srgbClr val="1A1A1A">
                      <a:lumMod val="75000"/>
                      <a:lumOff val="25000"/>
                    </a:srgbClr>
                  </a:solidFill>
                  <a:latin typeface="Arial" panose="020B0604020202020204" pitchFamily="34" charset="0"/>
                  <a:cs typeface="Arial" panose="020B0604020202020204" pitchFamily="34" charset="0"/>
                </a:rPr>
                <a:t>MongoDB</a:t>
              </a:r>
            </a:p>
          </p:txBody>
        </p:sp>
      </p:grpSp>
      <p:pic>
        <p:nvPicPr>
          <p:cNvPr id="89" name="Picture 2" descr="Image result for cosmos db logo">
            <a:extLst>
              <a:ext uri="{FF2B5EF4-FFF2-40B4-BE49-F238E27FC236}">
                <a16:creationId xmlns:a16="http://schemas.microsoft.com/office/drawing/2014/main" id="{BB3AD7A0-CF54-4FB1-A46B-F51977810F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BCDE82AC-3B61-4827-9950-DC24FBA2C0AA}"/>
              </a:ext>
            </a:extLst>
          </p:cNvPr>
          <p:cNvSpPr txBox="1"/>
          <p:nvPr/>
        </p:nvSpPr>
        <p:spPr>
          <a:xfrm>
            <a:off x="4232914" y="276283"/>
            <a:ext cx="4874991" cy="769441"/>
          </a:xfrm>
          <a:prstGeom prst="rect">
            <a:avLst/>
          </a:prstGeom>
          <a:noFill/>
        </p:spPr>
        <p:txBody>
          <a:bodyPr wrap="square" rtlCol="0">
            <a:spAutoFit/>
          </a:bodyPr>
          <a:lstStyle/>
          <a:p>
            <a:pPr algn="ctr" defTabSz="914377">
              <a:defRPr/>
            </a:pPr>
            <a:r>
              <a:rPr lang="en-US" sz="4400" dirty="0">
                <a:solidFill>
                  <a:srgbClr val="00B0F0"/>
                </a:solidFill>
                <a:latin typeface="Arial" panose="020B0604020202020204" pitchFamily="34" charset="0"/>
                <a:cs typeface="Arial" panose="020B0604020202020204" pitchFamily="34" charset="0"/>
              </a:rPr>
              <a:t>Azure Cosmos DB</a:t>
            </a:r>
          </a:p>
        </p:txBody>
      </p:sp>
    </p:spTree>
    <p:extLst>
      <p:ext uri="{BB962C8B-B14F-4D97-AF65-F5344CB8AC3E}">
        <p14:creationId xmlns:p14="http://schemas.microsoft.com/office/powerpoint/2010/main" val="22429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EA4F9-EC5D-48F9-A773-8AAD0077D549}"/>
              </a:ext>
            </a:extLst>
          </p:cNvPr>
          <p:cNvSpPr txBox="1">
            <a:spLocks/>
          </p:cNvSpPr>
          <p:nvPr/>
        </p:nvSpPr>
        <p:spPr>
          <a:xfrm>
            <a:off x="2104035" y="2840698"/>
            <a:ext cx="7983930" cy="11079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1" i="0" u="none" strike="noStrike" kern="1200" cap="none" spc="0" normalizeH="0" baseline="0" noProof="0" dirty="0">
              <a:ln>
                <a:noFill/>
              </a:ln>
              <a:solidFill>
                <a:prstClr val="white"/>
              </a:solidFill>
              <a:effectLst/>
              <a:uLnTx/>
              <a:uFillTx/>
              <a:latin typeface="Arial" panose="020B0604020202020204" pitchFamily="34" charset="0"/>
              <a:ea typeface="+mj-ea"/>
              <a:cs typeface="+mj-cs"/>
            </a:endParaRPr>
          </a:p>
        </p:txBody>
      </p:sp>
      <p:pic>
        <p:nvPicPr>
          <p:cNvPr id="7" name="Picture 6">
            <a:extLst>
              <a:ext uri="{FF2B5EF4-FFF2-40B4-BE49-F238E27FC236}">
                <a16:creationId xmlns:a16="http://schemas.microsoft.com/office/drawing/2014/main" id="{BE798FD9-AEFE-43CA-BA83-2E99A4F26D0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773968" y="4574385"/>
            <a:ext cx="2418032" cy="2207768"/>
          </a:xfrm>
          <a:prstGeom prst="rect">
            <a:avLst/>
          </a:prstGeom>
        </p:spPr>
      </p:pic>
      <p:sp>
        <p:nvSpPr>
          <p:cNvPr id="2" name="Title 1">
            <a:extLst>
              <a:ext uri="{FF2B5EF4-FFF2-40B4-BE49-F238E27FC236}">
                <a16:creationId xmlns:a16="http://schemas.microsoft.com/office/drawing/2014/main" id="{1DD807A0-478A-49BC-BF82-E41105426952}"/>
              </a:ext>
            </a:extLst>
          </p:cNvPr>
          <p:cNvSpPr>
            <a:spLocks noGrp="1"/>
          </p:cNvSpPr>
          <p:nvPr>
            <p:ph type="title"/>
          </p:nvPr>
        </p:nvSpPr>
        <p:spPr>
          <a:xfrm>
            <a:off x="269240" y="2084173"/>
            <a:ext cx="11653523" cy="2179058"/>
          </a:xfrm>
        </p:spPr>
        <p:txBody>
          <a:bodyPr/>
          <a:lstStyle/>
          <a:p>
            <a:r>
              <a:rPr lang="en-US" sz="7200" spc="0" dirty="0">
                <a:ln>
                  <a:noFill/>
                </a:ln>
                <a:solidFill>
                  <a:prstClr val="white"/>
                </a:solidFill>
                <a:latin typeface="Arial" panose="020B0604020202020204" pitchFamily="34" charset="0"/>
              </a:rPr>
              <a:t>Overview  &amp; Value Proposition</a:t>
            </a:r>
            <a:endParaRPr lang="en-US" dirty="0"/>
          </a:p>
        </p:txBody>
      </p:sp>
    </p:spTree>
    <p:extLst>
      <p:ext uri="{BB962C8B-B14F-4D97-AF65-F5344CB8AC3E}">
        <p14:creationId xmlns:p14="http://schemas.microsoft.com/office/powerpoint/2010/main" val="22400543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id="{0E8213A7-609E-4BCC-A0D9-1430910CE3D7}"/>
              </a:ext>
            </a:extLst>
          </p:cNvPr>
          <p:cNvSpPr>
            <a:spLocks noGrp="1"/>
          </p:cNvSpPr>
          <p:nvPr>
            <p:ph type="title"/>
          </p:nvPr>
        </p:nvSpPr>
        <p:spPr>
          <a:xfrm>
            <a:off x="268907" y="336445"/>
            <a:ext cx="11654187" cy="899537"/>
          </a:xfrm>
        </p:spPr>
        <p:txBody>
          <a:bodyPr>
            <a:normAutofit/>
          </a:bodyPr>
          <a:lstStyle/>
          <a:p>
            <a:r>
              <a:rPr lang="en-US" sz="4000" dirty="0">
                <a:latin typeface="Arial" panose="020B0604020202020204" pitchFamily="34" charset="0"/>
                <a:cs typeface="Arial" panose="020B0604020202020204" pitchFamily="34" charset="0"/>
              </a:rPr>
              <a:t>Elastically Scale Storage and Throughput</a:t>
            </a:r>
          </a:p>
        </p:txBody>
      </p:sp>
      <p:grpSp>
        <p:nvGrpSpPr>
          <p:cNvPr id="4" name="Group 3"/>
          <p:cNvGrpSpPr/>
          <p:nvPr/>
        </p:nvGrpSpPr>
        <p:grpSpPr>
          <a:xfrm>
            <a:off x="6323258" y="2512743"/>
            <a:ext cx="4733227" cy="3508677"/>
            <a:chOff x="5302125" y="2696029"/>
            <a:chExt cx="4733898" cy="3509174"/>
          </a:xfrm>
        </p:grpSpPr>
        <p:sp>
          <p:nvSpPr>
            <p:cNvPr id="67" name="Freeform: Shape 83"/>
            <p:cNvSpPr/>
            <p:nvPr/>
          </p:nvSpPr>
          <p:spPr>
            <a:xfrm>
              <a:off x="5506076" y="3062507"/>
              <a:ext cx="2375513" cy="2490614"/>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19050" cap="sq">
              <a:solidFill>
                <a:schemeClr val="bg1">
                  <a:lumMod val="50000"/>
                </a:schemeClr>
              </a:solidFill>
              <a:prstDash val="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49" name="Cylinder 513">
              <a:extLst>
                <a:ext uri="{FF2B5EF4-FFF2-40B4-BE49-F238E27FC236}">
                  <a16:creationId xmlns:a16="http://schemas.microsoft.com/office/drawing/2014/main" id="{9714E062-2856-46E1-83E4-9DC69D552117}"/>
                </a:ext>
              </a:extLst>
            </p:cNvPr>
            <p:cNvSpPr/>
            <p:nvPr/>
          </p:nvSpPr>
          <p:spPr bwMode="auto">
            <a:xfrm>
              <a:off x="7291463" y="3401692"/>
              <a:ext cx="590127" cy="775284"/>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dirty="0">
                <a:solidFill>
                  <a:srgbClr val="0078D7"/>
                </a:solidFill>
                <a:latin typeface="Arial" panose="020B0604020202020204" pitchFamily="34" charset="0"/>
                <a:ea typeface="Segoe UI" pitchFamily="34" charset="0"/>
                <a:cs typeface="Arial" panose="020B0604020202020204" pitchFamily="34" charset="0"/>
              </a:endParaRPr>
            </a:p>
          </p:txBody>
        </p:sp>
        <p:sp>
          <p:nvSpPr>
            <p:cNvPr id="50" name="Cylinder 513">
              <a:extLst>
                <a:ext uri="{FF2B5EF4-FFF2-40B4-BE49-F238E27FC236}">
                  <a16:creationId xmlns:a16="http://schemas.microsoft.com/office/drawing/2014/main" id="{56B5361F-9FC7-4504-8A5F-894FF45429EB}"/>
                </a:ext>
              </a:extLst>
            </p:cNvPr>
            <p:cNvSpPr/>
            <p:nvPr/>
          </p:nvSpPr>
          <p:spPr bwMode="auto">
            <a:xfrm>
              <a:off x="6544179" y="4554043"/>
              <a:ext cx="399132" cy="524363"/>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dirty="0">
                <a:solidFill>
                  <a:srgbClr val="0078D7"/>
                </a:solidFill>
                <a:latin typeface="Arial" panose="020B0604020202020204" pitchFamily="34" charset="0"/>
                <a:ea typeface="Segoe UI" pitchFamily="34" charset="0"/>
                <a:cs typeface="Arial" panose="020B0604020202020204" pitchFamily="34" charset="0"/>
              </a:endParaRPr>
            </a:p>
          </p:txBody>
        </p:sp>
        <p:sp>
          <p:nvSpPr>
            <p:cNvPr id="51" name="Cylinder 513">
              <a:extLst>
                <a:ext uri="{FF2B5EF4-FFF2-40B4-BE49-F238E27FC236}">
                  <a16:creationId xmlns:a16="http://schemas.microsoft.com/office/drawing/2014/main" id="{DEDA90D5-BA19-43F2-BDB9-82A7767B7681}"/>
                </a:ext>
              </a:extLst>
            </p:cNvPr>
            <p:cNvSpPr/>
            <p:nvPr/>
          </p:nvSpPr>
          <p:spPr bwMode="auto">
            <a:xfrm>
              <a:off x="5449633" y="5271776"/>
              <a:ext cx="298529" cy="392195"/>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endParaRPr lang="en-US" dirty="0">
                <a:solidFill>
                  <a:srgbClr val="0078D7"/>
                </a:solidFill>
                <a:latin typeface="Arial" panose="020B0604020202020204" pitchFamily="34" charset="0"/>
                <a:ea typeface="Segoe UI" pitchFamily="34" charset="0"/>
                <a:cs typeface="Arial" panose="020B0604020202020204" pitchFamily="34" charset="0"/>
              </a:endParaRPr>
            </a:p>
          </p:txBody>
        </p:sp>
        <p:sp>
          <p:nvSpPr>
            <p:cNvPr id="24" name="Freeform: Shape 83"/>
            <p:cNvSpPr/>
            <p:nvPr/>
          </p:nvSpPr>
          <p:spPr>
            <a:xfrm>
              <a:off x="5506555" y="4402852"/>
              <a:ext cx="4231967" cy="1579601"/>
            </a:xfrm>
            <a:custGeom>
              <a:avLst/>
              <a:gdLst>
                <a:gd name="connsiteX0" fmla="*/ 0 w 4763589"/>
                <a:gd name="connsiteY0" fmla="*/ 2403565 h 2504203"/>
                <a:gd name="connsiteX1" fmla="*/ 2669177 w 4763589"/>
                <a:gd name="connsiteY1" fmla="*/ 2220685 h 2504203"/>
                <a:gd name="connsiteX2" fmla="*/ 4763589 w 4763589"/>
                <a:gd name="connsiteY2" fmla="*/ 0 h 2504203"/>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14882"/>
                <a:gd name="connsiteX1" fmla="*/ 4763589 w 4763589"/>
                <a:gd name="connsiteY1" fmla="*/ 0 h 2414882"/>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 name="connsiteX0" fmla="*/ 0 w 4763589"/>
                <a:gd name="connsiteY0" fmla="*/ 2403565 h 2403565"/>
                <a:gd name="connsiteX1" fmla="*/ 4763589 w 4763589"/>
                <a:gd name="connsiteY1" fmla="*/ 0 h 2403565"/>
              </a:gdLst>
              <a:ahLst/>
              <a:cxnLst>
                <a:cxn ang="0">
                  <a:pos x="connsiteX0" y="connsiteY0"/>
                </a:cxn>
                <a:cxn ang="0">
                  <a:pos x="connsiteX1" y="connsiteY1"/>
                </a:cxn>
              </a:cxnLst>
              <a:rect l="l" t="t" r="r" b="b"/>
              <a:pathLst>
                <a:path w="4763589" h="2403565">
                  <a:moveTo>
                    <a:pt x="0" y="2403565"/>
                  </a:moveTo>
                  <a:cubicBezTo>
                    <a:pt x="1612078" y="2269470"/>
                    <a:pt x="3695453" y="1313760"/>
                    <a:pt x="4763589" y="0"/>
                  </a:cubicBezTo>
                </a:path>
              </a:pathLst>
            </a:custGeom>
            <a:noFill/>
            <a:ln w="19050" cap="sq">
              <a:solidFill>
                <a:schemeClr val="bg1">
                  <a:lumMod val="50000"/>
                </a:schemeClr>
              </a:solidFill>
              <a:prstDash val="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nvGrpSpPr>
            <p:cNvPr id="16" name="Group 15">
              <a:extLst>
                <a:ext uri="{FF2B5EF4-FFF2-40B4-BE49-F238E27FC236}">
                  <a16:creationId xmlns:a16="http://schemas.microsoft.com/office/drawing/2014/main" id="{02C792B7-BE39-4C7E-920E-C47A0892067D}"/>
                </a:ext>
              </a:extLst>
            </p:cNvPr>
            <p:cNvGrpSpPr/>
            <p:nvPr/>
          </p:nvGrpSpPr>
          <p:grpSpPr>
            <a:xfrm>
              <a:off x="5302125" y="5863184"/>
              <a:ext cx="446516" cy="342019"/>
              <a:chOff x="3718247" y="4770744"/>
              <a:chExt cx="646924" cy="495526"/>
            </a:xfrm>
          </p:grpSpPr>
          <p:grpSp>
            <p:nvGrpSpPr>
              <p:cNvPr id="14" name="Group 13">
                <a:extLst>
                  <a:ext uri="{FF2B5EF4-FFF2-40B4-BE49-F238E27FC236}">
                    <a16:creationId xmlns:a16="http://schemas.microsoft.com/office/drawing/2014/main" id="{9F297C38-0F2C-418D-825E-9A62CF153F63}"/>
                  </a:ext>
                </a:extLst>
              </p:cNvPr>
              <p:cNvGrpSpPr/>
              <p:nvPr/>
            </p:nvGrpSpPr>
            <p:grpSpPr>
              <a:xfrm>
                <a:off x="3718247" y="4770744"/>
                <a:ext cx="646924" cy="495526"/>
                <a:chOff x="3663818" y="4750128"/>
                <a:chExt cx="755782" cy="536757"/>
              </a:xfrm>
              <a:solidFill>
                <a:schemeClr val="bg1"/>
              </a:solidFill>
            </p:grpSpPr>
            <p:sp>
              <p:nvSpPr>
                <p:cNvPr id="62" name="Rectangle 61">
                  <a:extLst>
                    <a:ext uri="{FF2B5EF4-FFF2-40B4-BE49-F238E27FC236}">
                      <a16:creationId xmlns:a16="http://schemas.microsoft.com/office/drawing/2014/main" id="{2B334885-7668-44F7-A94F-3A0F6146F374}"/>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65" name="Line 7">
                  <a:extLst>
                    <a:ext uri="{FF2B5EF4-FFF2-40B4-BE49-F238E27FC236}">
                      <a16:creationId xmlns:a16="http://schemas.microsoft.com/office/drawing/2014/main" id="{4CD7D5AD-84C2-48B9-8F32-3FC73C0F99C1}"/>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71" name="Line 8">
                  <a:extLst>
                    <a:ext uri="{FF2B5EF4-FFF2-40B4-BE49-F238E27FC236}">
                      <a16:creationId xmlns:a16="http://schemas.microsoft.com/office/drawing/2014/main" id="{BE0FCE4E-9216-4FAB-B815-A9A70C201611}"/>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grpSp>
          <p:grpSp>
            <p:nvGrpSpPr>
              <p:cNvPr id="72" name="Group 71">
                <a:extLst>
                  <a:ext uri="{FF2B5EF4-FFF2-40B4-BE49-F238E27FC236}">
                    <a16:creationId xmlns:a16="http://schemas.microsoft.com/office/drawing/2014/main" id="{295257D3-F508-4F74-AC49-A77ABEB213DA}"/>
                  </a:ext>
                </a:extLst>
              </p:cNvPr>
              <p:cNvGrpSpPr/>
              <p:nvPr/>
            </p:nvGrpSpPr>
            <p:grpSpPr>
              <a:xfrm rot="5400000">
                <a:off x="3917402" y="4806749"/>
                <a:ext cx="249246" cy="312514"/>
                <a:chOff x="13906501" y="3886200"/>
                <a:chExt cx="619125" cy="776287"/>
              </a:xfrm>
            </p:grpSpPr>
            <p:sp>
              <p:nvSpPr>
                <p:cNvPr id="73" name="Freeform 17">
                  <a:extLst>
                    <a:ext uri="{FF2B5EF4-FFF2-40B4-BE49-F238E27FC236}">
                      <a16:creationId xmlns:a16="http://schemas.microsoft.com/office/drawing/2014/main" id="{B9E4D99E-8F81-4276-810E-0C0B3CCC69A5}"/>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4" name="Freeform 18">
                  <a:extLst>
                    <a:ext uri="{FF2B5EF4-FFF2-40B4-BE49-F238E27FC236}">
                      <a16:creationId xmlns:a16="http://schemas.microsoft.com/office/drawing/2014/main" id="{C4BB0E53-D066-4652-9259-2607B97553D1}"/>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5" name="Line 19">
                  <a:extLst>
                    <a:ext uri="{FF2B5EF4-FFF2-40B4-BE49-F238E27FC236}">
                      <a16:creationId xmlns:a16="http://schemas.microsoft.com/office/drawing/2014/main" id="{5E2A0D07-464A-4548-9EDA-16D0100FD55F}"/>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6" name="Freeform 20">
                  <a:extLst>
                    <a:ext uri="{FF2B5EF4-FFF2-40B4-BE49-F238E27FC236}">
                      <a16:creationId xmlns:a16="http://schemas.microsoft.com/office/drawing/2014/main" id="{B0D380AF-50AA-4034-9C46-BA8D34E68D0B}"/>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7" name="Line 21">
                  <a:extLst>
                    <a:ext uri="{FF2B5EF4-FFF2-40B4-BE49-F238E27FC236}">
                      <a16:creationId xmlns:a16="http://schemas.microsoft.com/office/drawing/2014/main" id="{CCB7BF6B-E91F-49F3-A2FA-9C442BA5C574}"/>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8" name="Freeform 22">
                  <a:extLst>
                    <a:ext uri="{FF2B5EF4-FFF2-40B4-BE49-F238E27FC236}">
                      <a16:creationId xmlns:a16="http://schemas.microsoft.com/office/drawing/2014/main" id="{E14A6190-7928-4C28-9FF0-090FEA9C327B}"/>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79" name="Line 23">
                  <a:extLst>
                    <a:ext uri="{FF2B5EF4-FFF2-40B4-BE49-F238E27FC236}">
                      <a16:creationId xmlns:a16="http://schemas.microsoft.com/office/drawing/2014/main" id="{115A367A-AEC4-4913-AD59-195D70D610B2}"/>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grpSp>
        </p:grpSp>
        <p:grpSp>
          <p:nvGrpSpPr>
            <p:cNvPr id="80" name="Group 79">
              <a:extLst>
                <a:ext uri="{FF2B5EF4-FFF2-40B4-BE49-F238E27FC236}">
                  <a16:creationId xmlns:a16="http://schemas.microsoft.com/office/drawing/2014/main" id="{3C4157FA-3F98-4A5C-869E-8432A01FD617}"/>
                </a:ext>
              </a:extLst>
            </p:cNvPr>
            <p:cNvGrpSpPr/>
            <p:nvPr/>
          </p:nvGrpSpPr>
          <p:grpSpPr>
            <a:xfrm>
              <a:off x="6961740" y="5507788"/>
              <a:ext cx="593706" cy="454763"/>
              <a:chOff x="3718247" y="4770744"/>
              <a:chExt cx="646924" cy="495526"/>
            </a:xfrm>
          </p:grpSpPr>
          <p:grpSp>
            <p:nvGrpSpPr>
              <p:cNvPr id="81" name="Group 80">
                <a:extLst>
                  <a:ext uri="{FF2B5EF4-FFF2-40B4-BE49-F238E27FC236}">
                    <a16:creationId xmlns:a16="http://schemas.microsoft.com/office/drawing/2014/main" id="{658F34A8-6C2E-4225-8213-3FB707B6290B}"/>
                  </a:ext>
                </a:extLst>
              </p:cNvPr>
              <p:cNvGrpSpPr/>
              <p:nvPr/>
            </p:nvGrpSpPr>
            <p:grpSpPr>
              <a:xfrm>
                <a:off x="3718247" y="4770744"/>
                <a:ext cx="646924" cy="495526"/>
                <a:chOff x="3663818" y="4750128"/>
                <a:chExt cx="755782" cy="536757"/>
              </a:xfrm>
              <a:solidFill>
                <a:schemeClr val="bg1"/>
              </a:solidFill>
            </p:grpSpPr>
            <p:sp>
              <p:nvSpPr>
                <p:cNvPr id="90" name="Rectangle 89">
                  <a:extLst>
                    <a:ext uri="{FF2B5EF4-FFF2-40B4-BE49-F238E27FC236}">
                      <a16:creationId xmlns:a16="http://schemas.microsoft.com/office/drawing/2014/main" id="{1DBB00C1-0FD0-4E71-B151-91AF62D2811D}"/>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91" name="Line 7">
                  <a:extLst>
                    <a:ext uri="{FF2B5EF4-FFF2-40B4-BE49-F238E27FC236}">
                      <a16:creationId xmlns:a16="http://schemas.microsoft.com/office/drawing/2014/main" id="{AADD20DF-6ED6-4EA9-866A-032F6C7362ED}"/>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92" name="Line 8">
                  <a:extLst>
                    <a:ext uri="{FF2B5EF4-FFF2-40B4-BE49-F238E27FC236}">
                      <a16:creationId xmlns:a16="http://schemas.microsoft.com/office/drawing/2014/main" id="{BCBBBF9A-5277-4D5D-9314-ECD465DCF9A3}"/>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grpSp>
          <p:grpSp>
            <p:nvGrpSpPr>
              <p:cNvPr id="82" name="Group 81">
                <a:extLst>
                  <a:ext uri="{FF2B5EF4-FFF2-40B4-BE49-F238E27FC236}">
                    <a16:creationId xmlns:a16="http://schemas.microsoft.com/office/drawing/2014/main" id="{541EE0BC-D3CB-463B-B84C-FEA13965F0C0}"/>
                  </a:ext>
                </a:extLst>
              </p:cNvPr>
              <p:cNvGrpSpPr/>
              <p:nvPr/>
            </p:nvGrpSpPr>
            <p:grpSpPr>
              <a:xfrm rot="5400000">
                <a:off x="3917402" y="4806749"/>
                <a:ext cx="249246" cy="312514"/>
                <a:chOff x="13906501" y="3886200"/>
                <a:chExt cx="619125" cy="776287"/>
              </a:xfrm>
            </p:grpSpPr>
            <p:sp>
              <p:nvSpPr>
                <p:cNvPr id="83" name="Freeform 17">
                  <a:extLst>
                    <a:ext uri="{FF2B5EF4-FFF2-40B4-BE49-F238E27FC236}">
                      <a16:creationId xmlns:a16="http://schemas.microsoft.com/office/drawing/2014/main" id="{1CA2BF34-BEF2-431B-A2F7-573A458AA512}"/>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4" name="Freeform 18">
                  <a:extLst>
                    <a:ext uri="{FF2B5EF4-FFF2-40B4-BE49-F238E27FC236}">
                      <a16:creationId xmlns:a16="http://schemas.microsoft.com/office/drawing/2014/main" id="{C203B033-DD6A-4348-8CEE-C4B8B474541D}"/>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5" name="Line 19">
                  <a:extLst>
                    <a:ext uri="{FF2B5EF4-FFF2-40B4-BE49-F238E27FC236}">
                      <a16:creationId xmlns:a16="http://schemas.microsoft.com/office/drawing/2014/main" id="{97CBA7B4-9D5D-4472-AC83-AC6ADEB5CDFD}"/>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6" name="Freeform 20">
                  <a:extLst>
                    <a:ext uri="{FF2B5EF4-FFF2-40B4-BE49-F238E27FC236}">
                      <a16:creationId xmlns:a16="http://schemas.microsoft.com/office/drawing/2014/main" id="{C62F58ED-0193-4E49-B7A3-2B0AD23D58ED}"/>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7" name="Line 21">
                  <a:extLst>
                    <a:ext uri="{FF2B5EF4-FFF2-40B4-BE49-F238E27FC236}">
                      <a16:creationId xmlns:a16="http://schemas.microsoft.com/office/drawing/2014/main" id="{7AE6FA09-F717-4FF9-ADB1-F531B9907D68}"/>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8" name="Freeform 22">
                  <a:extLst>
                    <a:ext uri="{FF2B5EF4-FFF2-40B4-BE49-F238E27FC236}">
                      <a16:creationId xmlns:a16="http://schemas.microsoft.com/office/drawing/2014/main" id="{0651B06E-7B1D-4AF4-AD8A-C61A733FF19B}"/>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89" name="Line 23">
                  <a:extLst>
                    <a:ext uri="{FF2B5EF4-FFF2-40B4-BE49-F238E27FC236}">
                      <a16:creationId xmlns:a16="http://schemas.microsoft.com/office/drawing/2014/main" id="{0325BE46-61A0-4DFA-B46E-E8A95C87389D}"/>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grpSp>
        </p:grpSp>
        <p:grpSp>
          <p:nvGrpSpPr>
            <p:cNvPr id="93" name="Group 92">
              <a:extLst>
                <a:ext uri="{FF2B5EF4-FFF2-40B4-BE49-F238E27FC236}">
                  <a16:creationId xmlns:a16="http://schemas.microsoft.com/office/drawing/2014/main" id="{036DE11C-B2D8-4844-9B05-465C1A08377C}"/>
                </a:ext>
              </a:extLst>
            </p:cNvPr>
            <p:cNvGrpSpPr/>
            <p:nvPr/>
          </p:nvGrpSpPr>
          <p:grpSpPr>
            <a:xfrm>
              <a:off x="8600089" y="4606350"/>
              <a:ext cx="843370" cy="646000"/>
              <a:chOff x="3718247" y="4770744"/>
              <a:chExt cx="646924" cy="495526"/>
            </a:xfrm>
          </p:grpSpPr>
          <p:grpSp>
            <p:nvGrpSpPr>
              <p:cNvPr id="94" name="Group 93">
                <a:extLst>
                  <a:ext uri="{FF2B5EF4-FFF2-40B4-BE49-F238E27FC236}">
                    <a16:creationId xmlns:a16="http://schemas.microsoft.com/office/drawing/2014/main" id="{CC8B00BC-3B29-49E7-975E-17D0DDBFF72F}"/>
                  </a:ext>
                </a:extLst>
              </p:cNvPr>
              <p:cNvGrpSpPr/>
              <p:nvPr/>
            </p:nvGrpSpPr>
            <p:grpSpPr>
              <a:xfrm>
                <a:off x="3718247" y="4770744"/>
                <a:ext cx="646924" cy="495526"/>
                <a:chOff x="3663818" y="4750128"/>
                <a:chExt cx="755782" cy="536757"/>
              </a:xfrm>
              <a:solidFill>
                <a:schemeClr val="bg1"/>
              </a:solidFill>
            </p:grpSpPr>
            <p:sp>
              <p:nvSpPr>
                <p:cNvPr id="103" name="Rectangle 102">
                  <a:extLst>
                    <a:ext uri="{FF2B5EF4-FFF2-40B4-BE49-F238E27FC236}">
                      <a16:creationId xmlns:a16="http://schemas.microsoft.com/office/drawing/2014/main" id="{3189914F-DF75-4ABB-9124-D6A86104A77A}"/>
                    </a:ext>
                  </a:extLst>
                </p:cNvPr>
                <p:cNvSpPr>
                  <a:spLocks noChangeArrowheads="1"/>
                </p:cNvSpPr>
                <p:nvPr/>
              </p:nvSpPr>
              <p:spPr bwMode="auto">
                <a:xfrm>
                  <a:off x="3663818" y="4750128"/>
                  <a:ext cx="755782" cy="425704"/>
                </a:xfrm>
                <a:prstGeom prst="rect">
                  <a:avLst/>
                </a:prstGeom>
                <a:solidFill>
                  <a:srgbClr val="F3F3F3"/>
                </a:solid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104" name="Line 7">
                  <a:extLst>
                    <a:ext uri="{FF2B5EF4-FFF2-40B4-BE49-F238E27FC236}">
                      <a16:creationId xmlns:a16="http://schemas.microsoft.com/office/drawing/2014/main" id="{65EDB751-A0A2-4537-B4B1-28EB3BDB0B8B}"/>
                    </a:ext>
                  </a:extLst>
                </p:cNvPr>
                <p:cNvSpPr>
                  <a:spLocks noChangeShapeType="1"/>
                </p:cNvSpPr>
                <p:nvPr/>
              </p:nvSpPr>
              <p:spPr bwMode="auto">
                <a:xfrm>
                  <a:off x="4040167" y="5175832"/>
                  <a:ext cx="0" cy="111053"/>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sp>
              <p:nvSpPr>
                <p:cNvPr id="105" name="Line 8">
                  <a:extLst>
                    <a:ext uri="{FF2B5EF4-FFF2-40B4-BE49-F238E27FC236}">
                      <a16:creationId xmlns:a16="http://schemas.microsoft.com/office/drawing/2014/main" id="{66A95A07-451B-4B45-9F51-3226343B7CCF}"/>
                    </a:ext>
                  </a:extLst>
                </p:cNvPr>
                <p:cNvSpPr>
                  <a:spLocks noChangeShapeType="1"/>
                </p:cNvSpPr>
                <p:nvPr/>
              </p:nvSpPr>
              <p:spPr bwMode="auto">
                <a:xfrm>
                  <a:off x="3910604" y="5286885"/>
                  <a:ext cx="265295" cy="0"/>
                </a:xfrm>
                <a:prstGeom prst="line">
                  <a:avLst/>
                </a:prstGeom>
                <a:grpFill/>
                <a:ln w="12700" cap="rnd">
                  <a:solidFill>
                    <a:schemeClr val="tx2"/>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dirty="0">
                    <a:solidFill>
                      <a:srgbClr val="505050"/>
                    </a:solidFill>
                    <a:latin typeface="Arial" panose="020B0604020202020204" pitchFamily="34" charset="0"/>
                  </a:endParaRPr>
                </a:p>
              </p:txBody>
            </p:sp>
          </p:grpSp>
          <p:grpSp>
            <p:nvGrpSpPr>
              <p:cNvPr id="95" name="Group 94">
                <a:extLst>
                  <a:ext uri="{FF2B5EF4-FFF2-40B4-BE49-F238E27FC236}">
                    <a16:creationId xmlns:a16="http://schemas.microsoft.com/office/drawing/2014/main" id="{52F0B13A-F8BD-4F78-8C96-CC82184D94CD}"/>
                  </a:ext>
                </a:extLst>
              </p:cNvPr>
              <p:cNvGrpSpPr/>
              <p:nvPr/>
            </p:nvGrpSpPr>
            <p:grpSpPr>
              <a:xfrm rot="5400000">
                <a:off x="3917402" y="4806749"/>
                <a:ext cx="249246" cy="312514"/>
                <a:chOff x="13906501" y="3886200"/>
                <a:chExt cx="619125" cy="776287"/>
              </a:xfrm>
            </p:grpSpPr>
            <p:sp>
              <p:nvSpPr>
                <p:cNvPr id="96" name="Freeform 17">
                  <a:extLst>
                    <a:ext uri="{FF2B5EF4-FFF2-40B4-BE49-F238E27FC236}">
                      <a16:creationId xmlns:a16="http://schemas.microsoft.com/office/drawing/2014/main" id="{C930A99C-4EE4-4A81-9423-4A395120E703}"/>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97" name="Freeform 18">
                  <a:extLst>
                    <a:ext uri="{FF2B5EF4-FFF2-40B4-BE49-F238E27FC236}">
                      <a16:creationId xmlns:a16="http://schemas.microsoft.com/office/drawing/2014/main" id="{61ABA24D-5F17-4D32-94F1-A4CD17AF25D7}"/>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98" name="Line 19">
                  <a:extLst>
                    <a:ext uri="{FF2B5EF4-FFF2-40B4-BE49-F238E27FC236}">
                      <a16:creationId xmlns:a16="http://schemas.microsoft.com/office/drawing/2014/main" id="{610A8FF9-B5C3-4DE2-B893-0760C616C353}"/>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99" name="Freeform 20">
                  <a:extLst>
                    <a:ext uri="{FF2B5EF4-FFF2-40B4-BE49-F238E27FC236}">
                      <a16:creationId xmlns:a16="http://schemas.microsoft.com/office/drawing/2014/main" id="{D91A2DF0-38C0-4B36-A117-944B096CB831}"/>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100" name="Line 21">
                  <a:extLst>
                    <a:ext uri="{FF2B5EF4-FFF2-40B4-BE49-F238E27FC236}">
                      <a16:creationId xmlns:a16="http://schemas.microsoft.com/office/drawing/2014/main" id="{0A12B0EE-24AF-460A-8E1B-C02030F34C68}"/>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101" name="Freeform 22">
                  <a:extLst>
                    <a:ext uri="{FF2B5EF4-FFF2-40B4-BE49-F238E27FC236}">
                      <a16:creationId xmlns:a16="http://schemas.microsoft.com/office/drawing/2014/main" id="{CAFDB06C-6F7F-4FB6-892D-1F240602F73C}"/>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sp>
              <p:nvSpPr>
                <p:cNvPr id="102" name="Line 23">
                  <a:extLst>
                    <a:ext uri="{FF2B5EF4-FFF2-40B4-BE49-F238E27FC236}">
                      <a16:creationId xmlns:a16="http://schemas.microsoft.com/office/drawing/2014/main" id="{EDB29DEA-0054-4AA7-B84B-B51E3AC6D7D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kern="0" dirty="0">
                    <a:solidFill>
                      <a:srgbClr val="FFFFFF"/>
                    </a:solidFill>
                    <a:latin typeface="Arial" panose="020B0604020202020204" pitchFamily="34" charset="0"/>
                    <a:ea typeface="MS PGothic" panose="020B0600070205080204" pitchFamily="34" charset="-128"/>
                  </a:endParaRPr>
                </a:p>
              </p:txBody>
            </p:sp>
          </p:grpSp>
        </p:grpSp>
        <p:sp>
          <p:nvSpPr>
            <p:cNvPr id="52" name="Freeform: Shape 51">
              <a:extLst>
                <a:ext uri="{FF2B5EF4-FFF2-40B4-BE49-F238E27FC236}">
                  <a16:creationId xmlns:a16="http://schemas.microsoft.com/office/drawing/2014/main" id="{29C540AE-24FE-44FE-B1FD-829947A63FCA}"/>
                </a:ext>
              </a:extLst>
            </p:cNvPr>
            <p:cNvSpPr/>
            <p:nvPr/>
          </p:nvSpPr>
          <p:spPr bwMode="auto">
            <a:xfrm>
              <a:off x="7642126" y="2696029"/>
              <a:ext cx="498531" cy="252107"/>
            </a:xfrm>
            <a:custGeom>
              <a:avLst/>
              <a:gdLst/>
              <a:ahLst/>
              <a:cxnLst/>
              <a:rect l="l" t="t" r="r" b="b"/>
              <a:pathLst>
                <a:path w="367526" h="185858">
                  <a:moveTo>
                    <a:pt x="87999" y="0"/>
                  </a:moveTo>
                  <a:cubicBezTo>
                    <a:pt x="126946" y="0"/>
                    <a:pt x="158908" y="24075"/>
                    <a:pt x="183886" y="72224"/>
                  </a:cubicBezTo>
                  <a:cubicBezTo>
                    <a:pt x="197033" y="48889"/>
                    <a:pt x="212151" y="31018"/>
                    <a:pt x="229242" y="18611"/>
                  </a:cubicBezTo>
                  <a:cubicBezTo>
                    <a:pt x="246332" y="6204"/>
                    <a:pt x="263176" y="0"/>
                    <a:pt x="279773" y="0"/>
                  </a:cubicBezTo>
                  <a:cubicBezTo>
                    <a:pt x="306066" y="0"/>
                    <a:pt x="327265" y="8504"/>
                    <a:pt x="343370" y="25512"/>
                  </a:cubicBezTo>
                  <a:cubicBezTo>
                    <a:pt x="359474" y="42521"/>
                    <a:pt x="367526" y="64664"/>
                    <a:pt x="367526" y="91943"/>
                  </a:cubicBezTo>
                  <a:cubicBezTo>
                    <a:pt x="367526" y="117415"/>
                    <a:pt x="359104" y="139435"/>
                    <a:pt x="342260" y="158004"/>
                  </a:cubicBezTo>
                  <a:cubicBezTo>
                    <a:pt x="325416" y="176574"/>
                    <a:pt x="304587" y="185858"/>
                    <a:pt x="279773" y="185858"/>
                  </a:cubicBezTo>
                  <a:cubicBezTo>
                    <a:pt x="241156" y="185858"/>
                    <a:pt x="209029" y="161784"/>
                    <a:pt x="183393" y="113635"/>
                  </a:cubicBezTo>
                  <a:cubicBezTo>
                    <a:pt x="169918" y="137134"/>
                    <a:pt x="154718" y="155046"/>
                    <a:pt x="137791" y="167371"/>
                  </a:cubicBezTo>
                  <a:cubicBezTo>
                    <a:pt x="120865" y="179696"/>
                    <a:pt x="104268" y="185858"/>
                    <a:pt x="87999" y="185858"/>
                  </a:cubicBezTo>
                  <a:cubicBezTo>
                    <a:pt x="61870" y="185858"/>
                    <a:pt x="40672" y="177395"/>
                    <a:pt x="24403" y="160469"/>
                  </a:cubicBezTo>
                  <a:cubicBezTo>
                    <a:pt x="8134" y="143543"/>
                    <a:pt x="0" y="121359"/>
                    <a:pt x="0" y="93915"/>
                  </a:cubicBezTo>
                  <a:cubicBezTo>
                    <a:pt x="0" y="68444"/>
                    <a:pt x="8463" y="46424"/>
                    <a:pt x="25389" y="27854"/>
                  </a:cubicBezTo>
                  <a:cubicBezTo>
                    <a:pt x="42315" y="9285"/>
                    <a:pt x="63185" y="0"/>
                    <a:pt x="87999" y="0"/>
                  </a:cubicBezTo>
                  <a:close/>
                  <a:moveTo>
                    <a:pt x="87999" y="19720"/>
                  </a:moveTo>
                  <a:cubicBezTo>
                    <a:pt x="67786" y="19720"/>
                    <a:pt x="51518" y="26663"/>
                    <a:pt x="39193" y="40549"/>
                  </a:cubicBezTo>
                  <a:cubicBezTo>
                    <a:pt x="26868" y="54435"/>
                    <a:pt x="20706" y="72224"/>
                    <a:pt x="20706" y="93915"/>
                  </a:cubicBezTo>
                  <a:cubicBezTo>
                    <a:pt x="20706" y="114128"/>
                    <a:pt x="27032" y="131136"/>
                    <a:pt x="39686" y="144940"/>
                  </a:cubicBezTo>
                  <a:cubicBezTo>
                    <a:pt x="52339" y="158744"/>
                    <a:pt x="68444" y="165646"/>
                    <a:pt x="87999" y="165646"/>
                  </a:cubicBezTo>
                  <a:cubicBezTo>
                    <a:pt x="119386" y="165646"/>
                    <a:pt x="148144" y="141407"/>
                    <a:pt x="174273" y="92929"/>
                  </a:cubicBezTo>
                  <a:cubicBezTo>
                    <a:pt x="150609" y="44123"/>
                    <a:pt x="121851" y="19720"/>
                    <a:pt x="87999" y="19720"/>
                  </a:cubicBezTo>
                  <a:close/>
                  <a:moveTo>
                    <a:pt x="279773" y="19720"/>
                  </a:moveTo>
                  <a:cubicBezTo>
                    <a:pt x="248222" y="19720"/>
                    <a:pt x="219464" y="44123"/>
                    <a:pt x="193500" y="92929"/>
                  </a:cubicBezTo>
                  <a:cubicBezTo>
                    <a:pt x="216670" y="141407"/>
                    <a:pt x="245428" y="165646"/>
                    <a:pt x="279773" y="165646"/>
                  </a:cubicBezTo>
                  <a:cubicBezTo>
                    <a:pt x="299986" y="165646"/>
                    <a:pt x="316132" y="158744"/>
                    <a:pt x="328210" y="144940"/>
                  </a:cubicBezTo>
                  <a:cubicBezTo>
                    <a:pt x="340288" y="131136"/>
                    <a:pt x="346328" y="113471"/>
                    <a:pt x="346328" y="91943"/>
                  </a:cubicBezTo>
                  <a:cubicBezTo>
                    <a:pt x="346328" y="71402"/>
                    <a:pt x="340042" y="54229"/>
                    <a:pt x="327471" y="40426"/>
                  </a:cubicBezTo>
                  <a:cubicBezTo>
                    <a:pt x="314899" y="26622"/>
                    <a:pt x="299000" y="19720"/>
                    <a:pt x="279773" y="19720"/>
                  </a:cubicBezTo>
                  <a:close/>
                </a:path>
              </a:pathLst>
            </a:custGeom>
            <a:solidFill>
              <a:schemeClr val="tx2"/>
            </a:solidFill>
            <a:ln w="9525">
              <a:solidFill>
                <a:srgbClr val="F3F3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5C7BE85B-A779-4E7D-8BD3-5BAF96BC1E50}"/>
                </a:ext>
              </a:extLst>
            </p:cNvPr>
            <p:cNvSpPr/>
            <p:nvPr/>
          </p:nvSpPr>
          <p:spPr bwMode="auto">
            <a:xfrm>
              <a:off x="9537492" y="4090196"/>
              <a:ext cx="498531" cy="252107"/>
            </a:xfrm>
            <a:custGeom>
              <a:avLst/>
              <a:gdLst/>
              <a:ahLst/>
              <a:cxnLst/>
              <a:rect l="l" t="t" r="r" b="b"/>
              <a:pathLst>
                <a:path w="367526" h="185858">
                  <a:moveTo>
                    <a:pt x="87999" y="0"/>
                  </a:moveTo>
                  <a:cubicBezTo>
                    <a:pt x="126946" y="0"/>
                    <a:pt x="158908" y="24075"/>
                    <a:pt x="183886" y="72224"/>
                  </a:cubicBezTo>
                  <a:cubicBezTo>
                    <a:pt x="197033" y="48889"/>
                    <a:pt x="212151" y="31018"/>
                    <a:pt x="229242" y="18611"/>
                  </a:cubicBezTo>
                  <a:cubicBezTo>
                    <a:pt x="246332" y="6204"/>
                    <a:pt x="263176" y="0"/>
                    <a:pt x="279773" y="0"/>
                  </a:cubicBezTo>
                  <a:cubicBezTo>
                    <a:pt x="306066" y="0"/>
                    <a:pt x="327265" y="8504"/>
                    <a:pt x="343370" y="25512"/>
                  </a:cubicBezTo>
                  <a:cubicBezTo>
                    <a:pt x="359474" y="42521"/>
                    <a:pt x="367526" y="64664"/>
                    <a:pt x="367526" y="91943"/>
                  </a:cubicBezTo>
                  <a:cubicBezTo>
                    <a:pt x="367526" y="117415"/>
                    <a:pt x="359104" y="139435"/>
                    <a:pt x="342260" y="158004"/>
                  </a:cubicBezTo>
                  <a:cubicBezTo>
                    <a:pt x="325416" y="176574"/>
                    <a:pt x="304587" y="185858"/>
                    <a:pt x="279773" y="185858"/>
                  </a:cubicBezTo>
                  <a:cubicBezTo>
                    <a:pt x="241156" y="185858"/>
                    <a:pt x="209029" y="161784"/>
                    <a:pt x="183393" y="113635"/>
                  </a:cubicBezTo>
                  <a:cubicBezTo>
                    <a:pt x="169918" y="137134"/>
                    <a:pt x="154718" y="155046"/>
                    <a:pt x="137791" y="167371"/>
                  </a:cubicBezTo>
                  <a:cubicBezTo>
                    <a:pt x="120865" y="179696"/>
                    <a:pt x="104268" y="185858"/>
                    <a:pt x="87999" y="185858"/>
                  </a:cubicBezTo>
                  <a:cubicBezTo>
                    <a:pt x="61870" y="185858"/>
                    <a:pt x="40672" y="177395"/>
                    <a:pt x="24403" y="160469"/>
                  </a:cubicBezTo>
                  <a:cubicBezTo>
                    <a:pt x="8134" y="143543"/>
                    <a:pt x="0" y="121359"/>
                    <a:pt x="0" y="93915"/>
                  </a:cubicBezTo>
                  <a:cubicBezTo>
                    <a:pt x="0" y="68444"/>
                    <a:pt x="8463" y="46424"/>
                    <a:pt x="25389" y="27854"/>
                  </a:cubicBezTo>
                  <a:cubicBezTo>
                    <a:pt x="42315" y="9285"/>
                    <a:pt x="63185" y="0"/>
                    <a:pt x="87999" y="0"/>
                  </a:cubicBezTo>
                  <a:close/>
                  <a:moveTo>
                    <a:pt x="87999" y="19720"/>
                  </a:moveTo>
                  <a:cubicBezTo>
                    <a:pt x="67786" y="19720"/>
                    <a:pt x="51518" y="26663"/>
                    <a:pt x="39193" y="40549"/>
                  </a:cubicBezTo>
                  <a:cubicBezTo>
                    <a:pt x="26868" y="54435"/>
                    <a:pt x="20706" y="72224"/>
                    <a:pt x="20706" y="93915"/>
                  </a:cubicBezTo>
                  <a:cubicBezTo>
                    <a:pt x="20706" y="114128"/>
                    <a:pt x="27032" y="131136"/>
                    <a:pt x="39686" y="144940"/>
                  </a:cubicBezTo>
                  <a:cubicBezTo>
                    <a:pt x="52339" y="158744"/>
                    <a:pt x="68444" y="165646"/>
                    <a:pt x="87999" y="165646"/>
                  </a:cubicBezTo>
                  <a:cubicBezTo>
                    <a:pt x="119386" y="165646"/>
                    <a:pt x="148144" y="141407"/>
                    <a:pt x="174273" y="92929"/>
                  </a:cubicBezTo>
                  <a:cubicBezTo>
                    <a:pt x="150609" y="44123"/>
                    <a:pt x="121851" y="19720"/>
                    <a:pt x="87999" y="19720"/>
                  </a:cubicBezTo>
                  <a:close/>
                  <a:moveTo>
                    <a:pt x="279773" y="19720"/>
                  </a:moveTo>
                  <a:cubicBezTo>
                    <a:pt x="248222" y="19720"/>
                    <a:pt x="219464" y="44123"/>
                    <a:pt x="193500" y="92929"/>
                  </a:cubicBezTo>
                  <a:cubicBezTo>
                    <a:pt x="216670" y="141407"/>
                    <a:pt x="245428" y="165646"/>
                    <a:pt x="279773" y="165646"/>
                  </a:cubicBezTo>
                  <a:cubicBezTo>
                    <a:pt x="299986" y="165646"/>
                    <a:pt x="316132" y="158744"/>
                    <a:pt x="328210" y="144940"/>
                  </a:cubicBezTo>
                  <a:cubicBezTo>
                    <a:pt x="340288" y="131136"/>
                    <a:pt x="346328" y="113471"/>
                    <a:pt x="346328" y="91943"/>
                  </a:cubicBezTo>
                  <a:cubicBezTo>
                    <a:pt x="346328" y="71402"/>
                    <a:pt x="340042" y="54229"/>
                    <a:pt x="327471" y="40426"/>
                  </a:cubicBezTo>
                  <a:cubicBezTo>
                    <a:pt x="314899" y="26622"/>
                    <a:pt x="299000" y="19720"/>
                    <a:pt x="279773" y="19720"/>
                  </a:cubicBezTo>
                  <a:close/>
                </a:path>
              </a:pathLst>
            </a:custGeom>
            <a:solidFill>
              <a:schemeClr val="tx2"/>
            </a:solidFill>
            <a:ln w="9525">
              <a:solidFill>
                <a:srgbClr val="F3F3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endParaRPr>
            </a:p>
          </p:txBody>
        </p:sp>
      </p:grpSp>
      <p:sp>
        <p:nvSpPr>
          <p:cNvPr id="53" name="Text Placeholder 2">
            <a:extLst>
              <a:ext uri="{FF2B5EF4-FFF2-40B4-BE49-F238E27FC236}">
                <a16:creationId xmlns:a16="http://schemas.microsoft.com/office/drawing/2014/main" id="{B574CAA1-FFA2-4A42-BEB5-61B1D76726BE}"/>
              </a:ext>
            </a:extLst>
          </p:cNvPr>
          <p:cNvSpPr txBox="1">
            <a:spLocks/>
          </p:cNvSpPr>
          <p:nvPr/>
        </p:nvSpPr>
        <p:spPr>
          <a:xfrm>
            <a:off x="329327" y="1566227"/>
            <a:ext cx="4997493" cy="3219329"/>
          </a:xfrm>
          <a:prstGeom prst="rect">
            <a:avLst/>
          </a:prstGeom>
          <a:noFill/>
        </p:spPr>
        <p:txBody>
          <a:bodyPr vert="horz" wrap="square" lIns="91427" tIns="45713" rIns="91427" bIns="45713"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lang="en-US" sz="1400" b="1" kern="1200" spc="0" baseline="0" dirty="0" smtClean="0">
                <a:solidFill>
                  <a:schemeClr val="tx2"/>
                </a:solidFill>
                <a:latin typeface="Segoe UI Semibold" charset="0"/>
                <a:ea typeface="Segoe UI Semibold" charset="0"/>
                <a:cs typeface="Segoe UI Semibold"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600" dirty="0">
                <a:solidFill>
                  <a:srgbClr val="505050"/>
                </a:solidFill>
                <a:latin typeface="Arial" panose="020B0604020202020204" pitchFamily="34" charset="0"/>
                <a:ea typeface="Segoe UI Semilight" charset="0"/>
                <a:cs typeface="Arial" panose="020B0604020202020204" pitchFamily="34" charset="0"/>
              </a:rPr>
              <a:t>Independently and elastically scale storage and throughput across regions </a:t>
            </a:r>
            <a:r>
              <a:rPr lang="mr-IN" sz="1600" dirty="0">
                <a:solidFill>
                  <a:srgbClr val="505050"/>
                </a:solidFill>
                <a:latin typeface="Arial" panose="020B0604020202020204" pitchFamily="34" charset="0"/>
                <a:ea typeface="Segoe UI Semilight" charset="0"/>
                <a:cs typeface="Segoe UI Semilight" charset="0"/>
              </a:rPr>
              <a:t>–</a:t>
            </a:r>
            <a:r>
              <a:rPr lang="en-US" sz="1600" dirty="0">
                <a:solidFill>
                  <a:srgbClr val="505050"/>
                </a:solidFill>
                <a:latin typeface="Arial" panose="020B0604020202020204" pitchFamily="34" charset="0"/>
                <a:ea typeface="Segoe UI Semilight" charset="0"/>
                <a:cs typeface="Arial" panose="020B0604020202020204" pitchFamily="34" charset="0"/>
              </a:rPr>
              <a:t> even during unpredictable traffic bursts </a:t>
            </a:r>
            <a:r>
              <a:rPr lang="mr-IN" sz="1600" dirty="0">
                <a:solidFill>
                  <a:srgbClr val="505050"/>
                </a:solidFill>
                <a:latin typeface="Arial" panose="020B0604020202020204" pitchFamily="34" charset="0"/>
                <a:ea typeface="Segoe UI Semilight" charset="0"/>
                <a:cs typeface="Segoe UI Semilight" charset="0"/>
              </a:rPr>
              <a:t>–</a:t>
            </a:r>
            <a:r>
              <a:rPr lang="en-US" sz="1600" dirty="0">
                <a:solidFill>
                  <a:srgbClr val="505050"/>
                </a:solidFill>
                <a:latin typeface="Arial" panose="020B0604020202020204" pitchFamily="34" charset="0"/>
                <a:ea typeface="Segoe UI Semilight" charset="0"/>
                <a:cs typeface="Arial" panose="020B0604020202020204" pitchFamily="34" charset="0"/>
              </a:rPr>
              <a:t> with a database that adapts to your app’s needs.</a:t>
            </a:r>
          </a:p>
          <a:p>
            <a:pPr defTabSz="914192"/>
            <a:endParaRPr lang="en-US" sz="1600" dirty="0">
              <a:solidFill>
                <a:srgbClr val="505050"/>
              </a:solidFill>
              <a:latin typeface="+mj-lt"/>
              <a:ea typeface="Segoe UI Semilight" charset="0"/>
              <a:cs typeface="Arial" panose="020B0604020202020204" pitchFamily="34" charset="0"/>
            </a:endParaRPr>
          </a:p>
          <a:p>
            <a:pPr marL="285750" indent="-285750" defTabSz="914225">
              <a:buFont typeface="Arial" panose="020B0604020202020204" pitchFamily="34" charset="0"/>
              <a:buChar char="•"/>
            </a:pPr>
            <a:r>
              <a:rPr lang="en-US" sz="1600" b="0" spc="50" dirty="0">
                <a:solidFill>
                  <a:srgbClr val="505050"/>
                </a:solidFill>
                <a:latin typeface="Arial" panose="020B0604020202020204" pitchFamily="34" charset="0"/>
                <a:ea typeface="Segoe UI Semilight" charset="0"/>
                <a:cs typeface="Arial" panose="020B0604020202020204" pitchFamily="34" charset="0"/>
              </a:rPr>
              <a:t>Elastically scale throughput from 10 to 100s of millions of requests/sec across multiple regions</a:t>
            </a:r>
          </a:p>
          <a:p>
            <a:pPr marL="285695" indent="-285695" defTabSz="914225">
              <a:buFont typeface="Arial" charset="0"/>
              <a:buChar char="•"/>
            </a:pPr>
            <a:r>
              <a:rPr lang="en-US" sz="1600" b="0" spc="50" dirty="0">
                <a:solidFill>
                  <a:srgbClr val="505050"/>
                </a:solidFill>
                <a:latin typeface="Arial" panose="020B0604020202020204" pitchFamily="34" charset="0"/>
                <a:ea typeface="Segoe UI Semilight" charset="0"/>
                <a:cs typeface="Arial" panose="020B0604020202020204" pitchFamily="34" charset="0"/>
              </a:rPr>
              <a:t>Support for requests/sec for different workloads</a:t>
            </a:r>
          </a:p>
          <a:p>
            <a:pPr marL="285695" indent="-285695" defTabSz="914225">
              <a:buFont typeface="Arial" charset="0"/>
              <a:buChar char="•"/>
            </a:pPr>
            <a:r>
              <a:rPr lang="en-US" sz="1600" b="0" spc="50" dirty="0">
                <a:solidFill>
                  <a:srgbClr val="505050"/>
                </a:solidFill>
                <a:latin typeface="Arial" panose="020B0604020202020204" pitchFamily="34" charset="0"/>
                <a:ea typeface="Segoe UI Semilight" charset="0"/>
                <a:cs typeface="Arial" panose="020B0604020202020204" pitchFamily="34" charset="0"/>
              </a:rPr>
              <a:t>Pay only for the throughput and storage you need</a:t>
            </a:r>
          </a:p>
          <a:p>
            <a:pPr defTabSz="914192"/>
            <a:endParaRPr lang="en-US" sz="1600" dirty="0">
              <a:solidFill>
                <a:srgbClr val="505050"/>
              </a:solidFill>
              <a:latin typeface="+mj-lt"/>
              <a:ea typeface="Segoe UI Semilight" charset="0"/>
              <a:cs typeface="Arial" panose="020B0604020202020204" pitchFamily="34" charset="0"/>
            </a:endParaRPr>
          </a:p>
        </p:txBody>
      </p:sp>
      <p:sp>
        <p:nvSpPr>
          <p:cNvPr id="2" name="TextBox 1"/>
          <p:cNvSpPr txBox="1"/>
          <p:nvPr/>
        </p:nvSpPr>
        <p:spPr>
          <a:xfrm>
            <a:off x="10836661" y="4013118"/>
            <a:ext cx="369345" cy="634443"/>
          </a:xfrm>
          <a:prstGeom prst="rect">
            <a:avLst/>
          </a:prstGeom>
          <a:noFill/>
        </p:spPr>
        <p:txBody>
          <a:bodyPr wrap="none" lIns="182854" tIns="146284" rIns="182854" bIns="146284" rtlCol="0">
            <a:spAutoFit/>
          </a:bodyPr>
          <a:lstStyle/>
          <a:p>
            <a:pPr defTabSz="914225">
              <a:lnSpc>
                <a:spcPct val="90000"/>
              </a:lnSpc>
              <a:spcAft>
                <a:spcPts val="600"/>
              </a:spcAft>
            </a:pPr>
            <a:endParaRPr lang="en-US" sz="2400" dirty="0">
              <a:gradFill>
                <a:gsLst>
                  <a:gs pos="2917">
                    <a:srgbClr val="505050"/>
                  </a:gs>
                  <a:gs pos="30000">
                    <a:srgbClr val="505050"/>
                  </a:gs>
                </a:gsLst>
                <a:lin ang="5400000" scaled="0"/>
              </a:gradFill>
              <a:latin typeface="Arial" panose="020B0604020202020204" pitchFamily="34" charset="0"/>
            </a:endParaRPr>
          </a:p>
        </p:txBody>
      </p:sp>
    </p:spTree>
    <p:extLst>
      <p:ext uri="{BB962C8B-B14F-4D97-AF65-F5344CB8AC3E}">
        <p14:creationId xmlns:p14="http://schemas.microsoft.com/office/powerpoint/2010/main" val="152958862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0">
            <a:extLst>
              <a:ext uri="{FF2B5EF4-FFF2-40B4-BE49-F238E27FC236}">
                <a16:creationId xmlns:a16="http://schemas.microsoft.com/office/drawing/2014/main" id="{574312C3-EA84-4CC4-BA7D-749FD351AF35}"/>
              </a:ext>
            </a:extLst>
          </p:cNvPr>
          <p:cNvSpPr>
            <a:spLocks noGrp="1"/>
          </p:cNvSpPr>
          <p:nvPr>
            <p:ph type="title"/>
          </p:nvPr>
        </p:nvSpPr>
        <p:spPr>
          <a:xfrm>
            <a:off x="268907" y="336048"/>
            <a:ext cx="11654187" cy="899537"/>
          </a:xfrm>
        </p:spPr>
        <p:txBody>
          <a:bodyPr>
            <a:normAutofit/>
          </a:bodyPr>
          <a:lstStyle/>
          <a:p>
            <a:r>
              <a:rPr lang="en-US" sz="4000" dirty="0">
                <a:latin typeface="Arial" panose="020B0604020202020204" pitchFamily="34" charset="0"/>
                <a:cs typeface="Arial" panose="020B0604020202020204" pitchFamily="34" charset="0"/>
              </a:rPr>
              <a:t>Guaranteed Low Latency</a:t>
            </a:r>
          </a:p>
        </p:txBody>
      </p:sp>
      <p:sp>
        <p:nvSpPr>
          <p:cNvPr id="4" name="Text Placeholder 3">
            <a:extLst>
              <a:ext uri="{FF2B5EF4-FFF2-40B4-BE49-F238E27FC236}">
                <a16:creationId xmlns:a16="http://schemas.microsoft.com/office/drawing/2014/main" id="{01575AA7-E4F5-48BA-B815-B7B8471EBD43}"/>
              </a:ext>
            </a:extLst>
          </p:cNvPr>
          <p:cNvSpPr>
            <a:spLocks noGrp="1"/>
          </p:cNvSpPr>
          <p:nvPr>
            <p:ph type="body" sz="quarter" idx="10"/>
          </p:nvPr>
        </p:nvSpPr>
        <p:spPr>
          <a:xfrm>
            <a:off x="327319" y="1584764"/>
            <a:ext cx="4801470" cy="1661757"/>
          </a:xfrm>
        </p:spPr>
        <p:txBody>
          <a:bodyPr/>
          <a:lstStyle/>
          <a:p>
            <a:r>
              <a:rPr lang="en-US" sz="1600" dirty="0"/>
              <a:t>Provide users around the world with fast access to data</a:t>
            </a:r>
          </a:p>
          <a:p>
            <a:endParaRPr lang="en-US" dirty="0"/>
          </a:p>
          <a:p>
            <a:r>
              <a:rPr lang="en-US" sz="1600" b="0" dirty="0">
                <a:solidFill>
                  <a:schemeClr val="tx1"/>
                </a:solidFill>
                <a:ea typeface="Segoe UI Semilight" charset="0"/>
              </a:rPr>
              <a:t>Serve &lt;10 </a:t>
            </a:r>
            <a:r>
              <a:rPr lang="en-US" sz="1600" b="0" dirty="0" err="1">
                <a:solidFill>
                  <a:schemeClr val="tx1"/>
                </a:solidFill>
                <a:ea typeface="Segoe UI Semilight" charset="0"/>
              </a:rPr>
              <a:t>ms</a:t>
            </a:r>
            <a:r>
              <a:rPr lang="en-US" sz="1600" b="0" dirty="0">
                <a:solidFill>
                  <a:schemeClr val="tx1"/>
                </a:solidFill>
                <a:ea typeface="Segoe UI Semilight" charset="0"/>
              </a:rPr>
              <a:t> read and &lt;10 </a:t>
            </a:r>
            <a:r>
              <a:rPr lang="en-US" sz="1600" b="0" dirty="0" err="1">
                <a:solidFill>
                  <a:schemeClr val="tx1"/>
                </a:solidFill>
                <a:ea typeface="Segoe UI Semilight" charset="0"/>
              </a:rPr>
              <a:t>ms</a:t>
            </a:r>
            <a:r>
              <a:rPr lang="en-US" sz="1600" b="0" dirty="0">
                <a:solidFill>
                  <a:schemeClr val="tx1"/>
                </a:solidFill>
                <a:ea typeface="Segoe UI Semilight" charset="0"/>
              </a:rPr>
              <a:t> write requests at the 99th percentile from the region nearest to users, while delivering data globally. </a:t>
            </a:r>
          </a:p>
        </p:txBody>
      </p:sp>
      <p:grpSp>
        <p:nvGrpSpPr>
          <p:cNvPr id="2" name="Group 1"/>
          <p:cNvGrpSpPr/>
          <p:nvPr/>
        </p:nvGrpSpPr>
        <p:grpSpPr>
          <a:xfrm>
            <a:off x="6862472" y="2112245"/>
            <a:ext cx="3381482" cy="3116041"/>
            <a:chOff x="6446213" y="2411709"/>
            <a:chExt cx="3381962" cy="3116483"/>
          </a:xfrm>
        </p:grpSpPr>
        <p:grpSp>
          <p:nvGrpSpPr>
            <p:cNvPr id="3" name="Group 2">
              <a:extLst>
                <a:ext uri="{FF2B5EF4-FFF2-40B4-BE49-F238E27FC236}">
                  <a16:creationId xmlns:a16="http://schemas.microsoft.com/office/drawing/2014/main" id="{0BD2A45E-DAD6-4CD0-BD3E-13FD37299741}"/>
                </a:ext>
              </a:extLst>
            </p:cNvPr>
            <p:cNvGrpSpPr/>
            <p:nvPr/>
          </p:nvGrpSpPr>
          <p:grpSpPr>
            <a:xfrm>
              <a:off x="6570436" y="2464633"/>
              <a:ext cx="2979660" cy="2979660"/>
              <a:chOff x="2448227" y="4402944"/>
              <a:chExt cx="3244970" cy="3244970"/>
            </a:xfrm>
          </p:grpSpPr>
          <p:sp>
            <p:nvSpPr>
              <p:cNvPr id="213" name="Freeform: Shape 962">
                <a:extLst>
                  <a:ext uri="{FF2B5EF4-FFF2-40B4-BE49-F238E27FC236}">
                    <a16:creationId xmlns:a16="http://schemas.microsoft.com/office/drawing/2014/main" id="{C20F2FD9-6C67-41CD-AA54-D380A54DEDD5}"/>
                  </a:ext>
                </a:extLst>
              </p:cNvPr>
              <p:cNvSpPr/>
              <p:nvPr/>
            </p:nvSpPr>
            <p:spPr>
              <a:xfrm>
                <a:off x="2448227" y="4402944"/>
                <a:ext cx="3244970" cy="3244970"/>
              </a:xfrm>
              <a:prstGeom prst="ellipse">
                <a:avLst/>
              </a:prstGeom>
              <a:solidFill>
                <a:srgbClr val="F3F3F3"/>
              </a:solidFill>
              <a:ln w="12700" cap="flat" cmpd="sng" algn="ctr">
                <a:solidFill>
                  <a:srgbClr val="0177D7"/>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27" name="Freeform: Shape 260">
                <a:extLst>
                  <a:ext uri="{FF2B5EF4-FFF2-40B4-BE49-F238E27FC236}">
                    <a16:creationId xmlns:a16="http://schemas.microsoft.com/office/drawing/2014/main" id="{D73A84C9-58E9-4F72-89ED-CC8E84D758F6}"/>
                  </a:ext>
                </a:extLst>
              </p:cNvPr>
              <p:cNvSpPr>
                <a:spLocks/>
              </p:cNvSpPr>
              <p:nvPr/>
            </p:nvSpPr>
            <p:spPr bwMode="auto">
              <a:xfrm>
                <a:off x="2548010" y="4565368"/>
                <a:ext cx="3143459" cy="2997400"/>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grpSp>
        <p:sp>
          <p:nvSpPr>
            <p:cNvPr id="55" name="Freeform: Shape 111"/>
            <p:cNvSpPr/>
            <p:nvPr/>
          </p:nvSpPr>
          <p:spPr>
            <a:xfrm rot="1800000">
              <a:off x="9269359" y="2728776"/>
              <a:ext cx="558816" cy="545677"/>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80 w 395762"/>
                <a:gd name="connsiteY0" fmla="*/ 448641 h 471068"/>
                <a:gd name="connsiteX1" fmla="*/ 320258 w 395762"/>
                <a:gd name="connsiteY1" fmla="*/ 85 h 471068"/>
                <a:gd name="connsiteX2" fmla="*/ 119076 w 395762"/>
                <a:gd name="connsiteY2" fmla="*/ 471068 h 471068"/>
                <a:gd name="connsiteX0" fmla="*/ 81234 w 490050"/>
                <a:gd name="connsiteY0" fmla="*/ 466567 h 488994"/>
                <a:gd name="connsiteX1" fmla="*/ 341812 w 490050"/>
                <a:gd name="connsiteY1" fmla="*/ 18011 h 488994"/>
                <a:gd name="connsiteX2" fmla="*/ 140630 w 490050"/>
                <a:gd name="connsiteY2" fmla="*/ 488994 h 488994"/>
                <a:gd name="connsiteX0" fmla="*/ 89642 w 498458"/>
                <a:gd name="connsiteY0" fmla="*/ 464311 h 486738"/>
                <a:gd name="connsiteX1" fmla="*/ 350220 w 498458"/>
                <a:gd name="connsiteY1" fmla="*/ 15755 h 486738"/>
                <a:gd name="connsiteX2" fmla="*/ 149038 w 498458"/>
                <a:gd name="connsiteY2" fmla="*/ 486738 h 486738"/>
              </a:gdLst>
              <a:ahLst/>
              <a:cxnLst>
                <a:cxn ang="0">
                  <a:pos x="connsiteX0" y="connsiteY0"/>
                </a:cxn>
                <a:cxn ang="0">
                  <a:pos x="connsiteX1" y="connsiteY1"/>
                </a:cxn>
                <a:cxn ang="0">
                  <a:pos x="connsiteX2" y="connsiteY2"/>
                </a:cxn>
              </a:cxnLst>
              <a:rect l="l" t="t" r="r" b="b"/>
              <a:pathLst>
                <a:path w="498458" h="486738">
                  <a:moveTo>
                    <a:pt x="89642" y="464311"/>
                  </a:moveTo>
                  <a:cubicBezTo>
                    <a:pt x="-153198" y="175717"/>
                    <a:pt x="152999" y="-64832"/>
                    <a:pt x="350220" y="15755"/>
                  </a:cubicBezTo>
                  <a:cubicBezTo>
                    <a:pt x="547441" y="96342"/>
                    <a:pt x="607618" y="484590"/>
                    <a:pt x="149038" y="486738"/>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241" name="Freeform: Shape 111">
              <a:extLst>
                <a:ext uri="{FF2B5EF4-FFF2-40B4-BE49-F238E27FC236}">
                  <a16:creationId xmlns:a16="http://schemas.microsoft.com/office/drawing/2014/main" id="{198F52E7-F741-4F69-8365-D1ABA9A4C309}"/>
                </a:ext>
              </a:extLst>
            </p:cNvPr>
            <p:cNvSpPr/>
            <p:nvPr/>
          </p:nvSpPr>
          <p:spPr>
            <a:xfrm rot="8100000">
              <a:off x="8827541" y="5004366"/>
              <a:ext cx="530809" cy="523826"/>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Lst>
              <a:ahLst/>
              <a:cxnLst>
                <a:cxn ang="0">
                  <a:pos x="connsiteX0" y="connsiteY0"/>
                </a:cxn>
                <a:cxn ang="0">
                  <a:pos x="connsiteX1" y="connsiteY1"/>
                </a:cxn>
                <a:cxn ang="0">
                  <a:pos x="connsiteX2" y="connsiteY2"/>
                </a:cxn>
              </a:cxnLst>
              <a:rect l="l" t="t" r="r" b="b"/>
              <a:pathLst>
                <a:path w="473476" h="467248">
                  <a:moveTo>
                    <a:pt x="79070" y="467248"/>
                  </a:moveTo>
                  <a:cubicBezTo>
                    <a:pt x="-144091" y="135059"/>
                    <a:pt x="157347" y="-63970"/>
                    <a:pt x="339648" y="18692"/>
                  </a:cubicBezTo>
                  <a:cubicBezTo>
                    <a:pt x="521949" y="101354"/>
                    <a:pt x="576901" y="459917"/>
                    <a:pt x="118321" y="462065"/>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242" name="Freeform: Shape 111">
              <a:extLst>
                <a:ext uri="{FF2B5EF4-FFF2-40B4-BE49-F238E27FC236}">
                  <a16:creationId xmlns:a16="http://schemas.microsoft.com/office/drawing/2014/main" id="{388E5035-487E-49AA-B04E-23DEA5F7E278}"/>
                </a:ext>
              </a:extLst>
            </p:cNvPr>
            <p:cNvSpPr/>
            <p:nvPr/>
          </p:nvSpPr>
          <p:spPr>
            <a:xfrm rot="14182638">
              <a:off x="6451950" y="3862645"/>
              <a:ext cx="537898" cy="549371"/>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74 w 395492"/>
                <a:gd name="connsiteY0" fmla="*/ 448653 h 472739"/>
                <a:gd name="connsiteX1" fmla="*/ 320252 w 395492"/>
                <a:gd name="connsiteY1" fmla="*/ 97 h 472739"/>
                <a:gd name="connsiteX2" fmla="*/ 118626 w 395492"/>
                <a:gd name="connsiteY2" fmla="*/ 472739 h 472739"/>
                <a:gd name="connsiteX0" fmla="*/ 76373 w 470933"/>
                <a:gd name="connsiteY0" fmla="*/ 475330 h 499416"/>
                <a:gd name="connsiteX1" fmla="*/ 336951 w 470933"/>
                <a:gd name="connsiteY1" fmla="*/ 26774 h 499416"/>
                <a:gd name="connsiteX2" fmla="*/ 135325 w 470933"/>
                <a:gd name="connsiteY2" fmla="*/ 499416 h 499416"/>
                <a:gd name="connsiteX0" fmla="*/ 74394 w 462877"/>
                <a:gd name="connsiteY0" fmla="*/ 464114 h 488200"/>
                <a:gd name="connsiteX1" fmla="*/ 334972 w 462877"/>
                <a:gd name="connsiteY1" fmla="*/ 15558 h 488200"/>
                <a:gd name="connsiteX2" fmla="*/ 133346 w 462877"/>
                <a:gd name="connsiteY2" fmla="*/ 488200 h 488200"/>
                <a:gd name="connsiteX0" fmla="*/ 75234 w 466324"/>
                <a:gd name="connsiteY0" fmla="*/ 463820 h 487906"/>
                <a:gd name="connsiteX1" fmla="*/ 335812 w 466324"/>
                <a:gd name="connsiteY1" fmla="*/ 15264 h 487906"/>
                <a:gd name="connsiteX2" fmla="*/ 134186 w 466324"/>
                <a:gd name="connsiteY2" fmla="*/ 487906 h 487906"/>
                <a:gd name="connsiteX0" fmla="*/ 78612 w 479800"/>
                <a:gd name="connsiteY0" fmla="*/ 465948 h 490034"/>
                <a:gd name="connsiteX1" fmla="*/ 339190 w 479800"/>
                <a:gd name="connsiteY1" fmla="*/ 17392 h 490034"/>
                <a:gd name="connsiteX2" fmla="*/ 137564 w 479800"/>
                <a:gd name="connsiteY2" fmla="*/ 490034 h 490034"/>
              </a:gdLst>
              <a:ahLst/>
              <a:cxnLst>
                <a:cxn ang="0">
                  <a:pos x="connsiteX0" y="connsiteY0"/>
                </a:cxn>
                <a:cxn ang="0">
                  <a:pos x="connsiteX1" y="connsiteY1"/>
                </a:cxn>
                <a:cxn ang="0">
                  <a:pos x="connsiteX2" y="connsiteY2"/>
                </a:cxn>
              </a:cxnLst>
              <a:rect l="l" t="t" r="r" b="b"/>
              <a:pathLst>
                <a:path w="479800" h="490034">
                  <a:moveTo>
                    <a:pt x="78612" y="465948"/>
                  </a:moveTo>
                  <a:cubicBezTo>
                    <a:pt x="-144549" y="133759"/>
                    <a:pt x="160117" y="-61294"/>
                    <a:pt x="339190" y="17392"/>
                  </a:cubicBezTo>
                  <a:cubicBezTo>
                    <a:pt x="518263" y="96078"/>
                    <a:pt x="596144" y="487886"/>
                    <a:pt x="137564" y="490034"/>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sp>
          <p:nvSpPr>
            <p:cNvPr id="243" name="Freeform: Shape 111">
              <a:extLst>
                <a:ext uri="{FF2B5EF4-FFF2-40B4-BE49-F238E27FC236}">
                  <a16:creationId xmlns:a16="http://schemas.microsoft.com/office/drawing/2014/main" id="{8955AE68-D13E-4A2F-A772-8FB480191F09}"/>
                </a:ext>
              </a:extLst>
            </p:cNvPr>
            <p:cNvSpPr/>
            <p:nvPr/>
          </p:nvSpPr>
          <p:spPr>
            <a:xfrm rot="17825032">
              <a:off x="6592408" y="2422475"/>
              <a:ext cx="565092" cy="54356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947 w 406999"/>
                <a:gd name="connsiteY0" fmla="*/ 448655 h 472982"/>
                <a:gd name="connsiteX1" fmla="*/ 320525 w 406999"/>
                <a:gd name="connsiteY1" fmla="*/ 99 h 472982"/>
                <a:gd name="connsiteX2" fmla="*/ 137463 w 406999"/>
                <a:gd name="connsiteY2" fmla="*/ 472981 h 472982"/>
                <a:gd name="connsiteX0" fmla="*/ 75758 w 476757"/>
                <a:gd name="connsiteY0" fmla="*/ 454736 h 479062"/>
                <a:gd name="connsiteX1" fmla="*/ 336336 w 476757"/>
                <a:gd name="connsiteY1" fmla="*/ 6180 h 479062"/>
                <a:gd name="connsiteX2" fmla="*/ 153274 w 476757"/>
                <a:gd name="connsiteY2" fmla="*/ 479062 h 479062"/>
                <a:gd name="connsiteX0" fmla="*/ 80536 w 495195"/>
                <a:gd name="connsiteY0" fmla="*/ 457654 h 481980"/>
                <a:gd name="connsiteX1" fmla="*/ 341114 w 495195"/>
                <a:gd name="connsiteY1" fmla="*/ 9098 h 481980"/>
                <a:gd name="connsiteX2" fmla="*/ 158052 w 495195"/>
                <a:gd name="connsiteY2" fmla="*/ 481980 h 481980"/>
                <a:gd name="connsiteX0" fmla="*/ 82932 w 504056"/>
                <a:gd name="connsiteY0" fmla="*/ 460525 h 484851"/>
                <a:gd name="connsiteX1" fmla="*/ 343510 w 504056"/>
                <a:gd name="connsiteY1" fmla="*/ 11969 h 484851"/>
                <a:gd name="connsiteX2" fmla="*/ 160448 w 504056"/>
                <a:gd name="connsiteY2" fmla="*/ 484851 h 484851"/>
              </a:gdLst>
              <a:ahLst/>
              <a:cxnLst>
                <a:cxn ang="0">
                  <a:pos x="connsiteX0" y="connsiteY0"/>
                </a:cxn>
                <a:cxn ang="0">
                  <a:pos x="connsiteX1" y="connsiteY1"/>
                </a:cxn>
                <a:cxn ang="0">
                  <a:pos x="connsiteX2" y="connsiteY2"/>
                </a:cxn>
              </a:cxnLst>
              <a:rect l="l" t="t" r="r" b="b"/>
              <a:pathLst>
                <a:path w="504056" h="484851">
                  <a:moveTo>
                    <a:pt x="82932" y="460525"/>
                  </a:moveTo>
                  <a:cubicBezTo>
                    <a:pt x="-140229" y="128336"/>
                    <a:pt x="135018" y="-49301"/>
                    <a:pt x="343510" y="11969"/>
                  </a:cubicBezTo>
                  <a:cubicBezTo>
                    <a:pt x="552002" y="73239"/>
                    <a:pt x="619028" y="482703"/>
                    <a:pt x="160448" y="484851"/>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dirty="0">
                <a:solidFill>
                  <a:srgbClr val="FFFFFF"/>
                </a:solidFill>
                <a:latin typeface="Arial" panose="020B0604020202020204" pitchFamily="34" charset="0"/>
              </a:endParaRPr>
            </a:p>
          </p:txBody>
        </p:sp>
      </p:grpSp>
    </p:spTree>
    <p:extLst>
      <p:ext uri="{BB962C8B-B14F-4D97-AF65-F5344CB8AC3E}">
        <p14:creationId xmlns:p14="http://schemas.microsoft.com/office/powerpoint/2010/main" val="315704207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id="{0E8213A7-609E-4BCC-A0D9-1430910CE3D7}"/>
              </a:ext>
            </a:extLst>
          </p:cNvPr>
          <p:cNvSpPr>
            <a:spLocks noGrp="1"/>
          </p:cNvSpPr>
          <p:nvPr>
            <p:ph type="title"/>
          </p:nvPr>
        </p:nvSpPr>
        <p:spPr>
          <a:xfrm>
            <a:off x="268907" y="336048"/>
            <a:ext cx="11654187" cy="899537"/>
          </a:xfrm>
          <a:noFill/>
          <a:ln>
            <a:noFill/>
          </a:ln>
        </p:spPr>
        <p:txBody>
          <a:bodyPr>
            <a:normAutofit/>
          </a:bodyPr>
          <a:lstStyle/>
          <a:p>
            <a:pPr lvl="0"/>
            <a:r>
              <a:rPr lang="en-US" sz="4000" dirty="0">
                <a:latin typeface="Arial" panose="020B0604020202020204" pitchFamily="34" charset="0"/>
                <a:cs typeface="Arial" panose="020B0604020202020204" pitchFamily="34" charset="0"/>
              </a:rPr>
              <a:t>Turnkey Global Distribution</a:t>
            </a:r>
          </a:p>
        </p:txBody>
      </p:sp>
      <p:sp>
        <p:nvSpPr>
          <p:cNvPr id="3" name="Text Placeholder 2">
            <a:extLst>
              <a:ext uri="{FF2B5EF4-FFF2-40B4-BE49-F238E27FC236}">
                <a16:creationId xmlns:a16="http://schemas.microsoft.com/office/drawing/2014/main" id="{B574CAA1-FFA2-4A42-BEB5-61B1D76726BE}"/>
              </a:ext>
            </a:extLst>
          </p:cNvPr>
          <p:cNvSpPr>
            <a:spLocks noGrp="1"/>
          </p:cNvSpPr>
          <p:nvPr>
            <p:ph type="body" sz="quarter" idx="10"/>
          </p:nvPr>
        </p:nvSpPr>
        <p:spPr>
          <a:xfrm>
            <a:off x="320861" y="1574541"/>
            <a:ext cx="4962456" cy="1429109"/>
          </a:xfrm>
        </p:spPr>
        <p:txBody>
          <a:bodyPr/>
          <a:lstStyle/>
          <a:p>
            <a:r>
              <a:rPr lang="en-US" sz="1600" dirty="0"/>
              <a:t>Put your data where your users are in minutes </a:t>
            </a:r>
          </a:p>
          <a:p>
            <a:endParaRPr lang="en-US" dirty="0"/>
          </a:p>
          <a:p>
            <a:r>
              <a:rPr lang="en-US" sz="1600" b="0" dirty="0">
                <a:solidFill>
                  <a:schemeClr val="tx1"/>
                </a:solidFill>
                <a:ea typeface="Segoe UI Semilight" charset="0"/>
              </a:rPr>
              <a:t>Automatically replicate all your data around the world, and across more regions than Amazon and Google combined.</a:t>
            </a:r>
          </a:p>
        </p:txBody>
      </p:sp>
      <p:sp>
        <p:nvSpPr>
          <p:cNvPr id="47" name="Content Placeholder 2">
            <a:extLst>
              <a:ext uri="{FF2B5EF4-FFF2-40B4-BE49-F238E27FC236}">
                <a16:creationId xmlns:a16="http://schemas.microsoft.com/office/drawing/2014/main" id="{43F16E5B-CB15-4BD8-8B72-A7466CE5085E}"/>
              </a:ext>
            </a:extLst>
          </p:cNvPr>
          <p:cNvSpPr txBox="1">
            <a:spLocks/>
          </p:cNvSpPr>
          <p:nvPr/>
        </p:nvSpPr>
        <p:spPr>
          <a:xfrm>
            <a:off x="332602" y="3217419"/>
            <a:ext cx="4170803" cy="2028233"/>
          </a:xfrm>
          <a:prstGeom prst="rect">
            <a:avLst/>
          </a:prstGeom>
        </p:spPr>
        <p:txBody>
          <a:bodyPr vert="horz" wrap="square" lIns="91427" tIns="45713" rIns="91427" bIns="45713"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695" indent="-285695" defTabSz="914225">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Available in </a:t>
            </a:r>
            <a:r>
              <a:rPr lang="en-US" sz="1600" spc="50" dirty="0">
                <a:solidFill>
                  <a:srgbClr val="505050"/>
                </a:solidFill>
                <a:latin typeface="Arial" panose="020B0604020202020204" pitchFamily="34" charset="0"/>
                <a:ea typeface="Segoe UI Semilight" charset="0"/>
                <a:cs typeface="Arial" panose="020B0604020202020204" pitchFamily="34" charset="0"/>
                <a:hlinkClick r:id="rId3"/>
              </a:rPr>
              <a:t>all Azure regions</a:t>
            </a:r>
            <a:endParaRPr lang="en-US" sz="1600" spc="50" dirty="0">
              <a:solidFill>
                <a:srgbClr val="505050"/>
              </a:solidFill>
              <a:latin typeface="Arial" panose="020B0604020202020204" pitchFamily="34" charset="0"/>
              <a:ea typeface="Segoe UI Semilight" charset="0"/>
              <a:cs typeface="Arial" panose="020B0604020202020204" pitchFamily="34" charset="0"/>
            </a:endParaRPr>
          </a:p>
          <a:p>
            <a:pPr marL="285695" indent="-285695" defTabSz="914225">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Manual and automatic failover</a:t>
            </a:r>
          </a:p>
          <a:p>
            <a:pPr marL="285695" indent="-285695" defTabSz="914225">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Automatic &amp; synchronous multi-region replication</a:t>
            </a:r>
          </a:p>
          <a:p>
            <a:pPr marL="285695" indent="-285695" defTabSz="914225">
              <a:buFont typeface="Arial" charset="0"/>
              <a:buChar char="•"/>
            </a:pPr>
            <a:r>
              <a:rPr lang="en-US" sz="1600" spc="50" dirty="0">
                <a:solidFill>
                  <a:srgbClr val="505050"/>
                </a:solidFill>
                <a:latin typeface="Arial" panose="020B0604020202020204" pitchFamily="34" charset="0"/>
                <a:ea typeface="Segoe UI Semilight" charset="0"/>
                <a:cs typeface="Arial" panose="020B0604020202020204" pitchFamily="34" charset="0"/>
              </a:rPr>
              <a:t>Configure multiple write regions to further reduce latency and increase availability</a:t>
            </a:r>
          </a:p>
        </p:txBody>
      </p:sp>
      <p:grpSp>
        <p:nvGrpSpPr>
          <p:cNvPr id="275" name="Group 274">
            <a:extLst>
              <a:ext uri="{FF2B5EF4-FFF2-40B4-BE49-F238E27FC236}">
                <a16:creationId xmlns:a16="http://schemas.microsoft.com/office/drawing/2014/main" id="{60830E49-56BB-4558-91F9-F7D88BE6ED81}"/>
              </a:ext>
            </a:extLst>
          </p:cNvPr>
          <p:cNvGrpSpPr/>
          <p:nvPr/>
        </p:nvGrpSpPr>
        <p:grpSpPr>
          <a:xfrm>
            <a:off x="6822327" y="1988697"/>
            <a:ext cx="3363138" cy="3363138"/>
            <a:chOff x="6423231" y="2630244"/>
            <a:chExt cx="3987098" cy="3987098"/>
          </a:xfrm>
          <a:solidFill>
            <a:schemeClr val="tx2"/>
          </a:solidFill>
        </p:grpSpPr>
        <p:sp>
          <p:nvSpPr>
            <p:cNvPr id="449" name="Freeform: Shape 962">
              <a:extLst>
                <a:ext uri="{FF2B5EF4-FFF2-40B4-BE49-F238E27FC236}">
                  <a16:creationId xmlns:a16="http://schemas.microsoft.com/office/drawing/2014/main" id="{11159680-1FF3-4CD8-87FA-B247926EE639}"/>
                </a:ext>
              </a:extLst>
            </p:cNvPr>
            <p:cNvSpPr/>
            <p:nvPr/>
          </p:nvSpPr>
          <p:spPr>
            <a:xfrm>
              <a:off x="6423231" y="2630244"/>
              <a:ext cx="3987098" cy="3987098"/>
            </a:xfrm>
            <a:prstGeom prst="ellipse">
              <a:avLst/>
            </a:prstGeom>
            <a:solidFill>
              <a:srgbClr val="F3F3F3"/>
            </a:solidFill>
            <a:ln w="12700" cap="flat" cmpd="sng" algn="ctr">
              <a:solidFill>
                <a:schemeClr val="bg1">
                  <a:lumMod val="50000"/>
                </a:schemeClr>
              </a:solidFill>
              <a:prstDash val="solid"/>
              <a:miter lim="800000"/>
            </a:ln>
            <a:effectLst/>
          </p:spPr>
          <p:txBody>
            <a:bodyPr rtlCol="0" anchor="ctr"/>
            <a:lstStyle/>
            <a:p>
              <a:pPr algn="ctr" defTabSz="914225">
                <a:defRPr/>
              </a:pPr>
              <a:endParaRPr lang="en-US" kern="0" dirty="0">
                <a:solidFill>
                  <a:srgbClr val="FFFFFF"/>
                </a:solidFill>
                <a:latin typeface="Arial" panose="020B0604020202020204" pitchFamily="34" charset="0"/>
                <a:ea typeface=""/>
                <a:cs typeface=""/>
              </a:endParaRPr>
            </a:p>
          </p:txBody>
        </p:sp>
        <p:sp>
          <p:nvSpPr>
            <p:cNvPr id="276" name="Freeform: Shape 260">
              <a:extLst>
                <a:ext uri="{FF2B5EF4-FFF2-40B4-BE49-F238E27FC236}">
                  <a16:creationId xmlns:a16="http://schemas.microsoft.com/office/drawing/2014/main" id="{AAF35BB7-00A3-41C1-906C-25186818DB38}"/>
                </a:ext>
              </a:extLst>
            </p:cNvPr>
            <p:cNvSpPr>
              <a:spLocks/>
            </p:cNvSpPr>
            <p:nvPr/>
          </p:nvSpPr>
          <p:spPr bwMode="auto">
            <a:xfrm>
              <a:off x="6545835" y="2829815"/>
              <a:ext cx="3862373" cy="3682908"/>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lumMod val="75000"/>
                  </a:srgbClr>
                </a:solidFill>
                <a:latin typeface="Arial" panose="020B0604020202020204" pitchFamily="34" charset="0"/>
              </a:endParaRPr>
            </a:p>
          </p:txBody>
        </p:sp>
        <p:sp>
          <p:nvSpPr>
            <p:cNvPr id="277" name="Freeform: Shape 262">
              <a:extLst>
                <a:ext uri="{FF2B5EF4-FFF2-40B4-BE49-F238E27FC236}">
                  <a16:creationId xmlns:a16="http://schemas.microsoft.com/office/drawing/2014/main" id="{21E04999-D2FB-4C5D-BB53-88295536B5BA}"/>
                </a:ext>
              </a:extLst>
            </p:cNvPr>
            <p:cNvSpPr>
              <a:spLocks/>
            </p:cNvSpPr>
            <p:nvPr/>
          </p:nvSpPr>
          <p:spPr bwMode="auto">
            <a:xfrm>
              <a:off x="7739441"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71" y="0"/>
                    <a:pt x="78158" y="17499"/>
                    <a:pt x="78158" y="39087"/>
                  </a:cubicBezTo>
                  <a:cubicBezTo>
                    <a:pt x="78158" y="60673"/>
                    <a:pt x="60671" y="78173"/>
                    <a:pt x="39085" y="78173"/>
                  </a:cubicBezTo>
                  <a:cubicBezTo>
                    <a:pt x="17492" y="78173"/>
                    <a:pt x="0" y="60673"/>
                    <a:pt x="0" y="39087"/>
                  </a:cubicBezTo>
                  <a:cubicBezTo>
                    <a:pt x="0" y="17499"/>
                    <a:pt x="17492"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78" name="Freeform: Shape 263">
              <a:extLst>
                <a:ext uri="{FF2B5EF4-FFF2-40B4-BE49-F238E27FC236}">
                  <a16:creationId xmlns:a16="http://schemas.microsoft.com/office/drawing/2014/main" id="{C72ED89F-CD59-4E6C-AD1C-40FA9BCBAABC}"/>
                </a:ext>
              </a:extLst>
            </p:cNvPr>
            <p:cNvSpPr>
              <a:spLocks/>
            </p:cNvSpPr>
            <p:nvPr/>
          </p:nvSpPr>
          <p:spPr bwMode="auto">
            <a:xfrm>
              <a:off x="8397089"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62" y="0"/>
                    <a:pt x="78158" y="17499"/>
                    <a:pt x="78158" y="39087"/>
                  </a:cubicBezTo>
                  <a:cubicBezTo>
                    <a:pt x="78158" y="60673"/>
                    <a:pt x="60662" y="78173"/>
                    <a:pt x="39085" y="78173"/>
                  </a:cubicBezTo>
                  <a:cubicBezTo>
                    <a:pt x="17507" y="78173"/>
                    <a:pt x="0" y="60673"/>
                    <a:pt x="0" y="39087"/>
                  </a:cubicBezTo>
                  <a:cubicBezTo>
                    <a:pt x="0" y="17499"/>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79" name="Freeform: Shape 264">
              <a:extLst>
                <a:ext uri="{FF2B5EF4-FFF2-40B4-BE49-F238E27FC236}">
                  <a16:creationId xmlns:a16="http://schemas.microsoft.com/office/drawing/2014/main" id="{374A1BA6-D659-4AAA-8E7A-579330085438}"/>
                </a:ext>
              </a:extLst>
            </p:cNvPr>
            <p:cNvSpPr>
              <a:spLocks/>
            </p:cNvSpPr>
            <p:nvPr/>
          </p:nvSpPr>
          <p:spPr bwMode="auto">
            <a:xfrm>
              <a:off x="7552504" y="2914996"/>
              <a:ext cx="78172" cy="78172"/>
            </a:xfrm>
            <a:custGeom>
              <a:avLst/>
              <a:gdLst>
                <a:gd name="connsiteX0" fmla="*/ 39083 w 78172"/>
                <a:gd name="connsiteY0" fmla="*/ 0 h 78172"/>
                <a:gd name="connsiteX1" fmla="*/ 78172 w 78172"/>
                <a:gd name="connsiteY1" fmla="*/ 39087 h 78172"/>
                <a:gd name="connsiteX2" fmla="*/ 39083 w 78172"/>
                <a:gd name="connsiteY2" fmla="*/ 78172 h 78172"/>
                <a:gd name="connsiteX3" fmla="*/ 0 w 78172"/>
                <a:gd name="connsiteY3" fmla="*/ 39087 h 78172"/>
                <a:gd name="connsiteX4" fmla="*/ 39083 w 78172"/>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2">
                  <a:moveTo>
                    <a:pt x="39083" y="0"/>
                  </a:moveTo>
                  <a:cubicBezTo>
                    <a:pt x="60667" y="0"/>
                    <a:pt x="78172" y="17502"/>
                    <a:pt x="78172" y="39087"/>
                  </a:cubicBezTo>
                  <a:cubicBezTo>
                    <a:pt x="78172" y="60674"/>
                    <a:pt x="60667" y="78172"/>
                    <a:pt x="39083" y="78172"/>
                  </a:cubicBezTo>
                  <a:cubicBezTo>
                    <a:pt x="17498" y="78172"/>
                    <a:pt x="0" y="60674"/>
                    <a:pt x="0" y="39087"/>
                  </a:cubicBezTo>
                  <a:cubicBezTo>
                    <a:pt x="0" y="17502"/>
                    <a:pt x="17498"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0" name="Freeform: Shape 265">
              <a:extLst>
                <a:ext uri="{FF2B5EF4-FFF2-40B4-BE49-F238E27FC236}">
                  <a16:creationId xmlns:a16="http://schemas.microsoft.com/office/drawing/2014/main" id="{A917DFA6-28F3-4E7C-9E37-A654AC17DCE3}"/>
                </a:ext>
              </a:extLst>
            </p:cNvPr>
            <p:cNvSpPr>
              <a:spLocks/>
            </p:cNvSpPr>
            <p:nvPr/>
          </p:nvSpPr>
          <p:spPr bwMode="auto">
            <a:xfrm>
              <a:off x="7836438" y="2914996"/>
              <a:ext cx="78171" cy="78172"/>
            </a:xfrm>
            <a:custGeom>
              <a:avLst/>
              <a:gdLst>
                <a:gd name="connsiteX0" fmla="*/ 39080 w 78171"/>
                <a:gd name="connsiteY0" fmla="*/ 0 h 78172"/>
                <a:gd name="connsiteX1" fmla="*/ 78171 w 78171"/>
                <a:gd name="connsiteY1" fmla="*/ 39087 h 78172"/>
                <a:gd name="connsiteX2" fmla="*/ 39080 w 78171"/>
                <a:gd name="connsiteY2" fmla="*/ 78172 h 78172"/>
                <a:gd name="connsiteX3" fmla="*/ 0 w 78171"/>
                <a:gd name="connsiteY3" fmla="*/ 39087 h 78172"/>
                <a:gd name="connsiteX4" fmla="*/ 39080 w 7817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2">
                  <a:moveTo>
                    <a:pt x="39080" y="0"/>
                  </a:moveTo>
                  <a:cubicBezTo>
                    <a:pt x="60668" y="0"/>
                    <a:pt x="78171" y="17502"/>
                    <a:pt x="78171" y="39087"/>
                  </a:cubicBezTo>
                  <a:cubicBezTo>
                    <a:pt x="78171" y="60674"/>
                    <a:pt x="60668" y="78172"/>
                    <a:pt x="39080" y="78172"/>
                  </a:cubicBezTo>
                  <a:cubicBezTo>
                    <a:pt x="17496" y="78172"/>
                    <a:pt x="0" y="60674"/>
                    <a:pt x="0" y="39087"/>
                  </a:cubicBezTo>
                  <a:cubicBezTo>
                    <a:pt x="0" y="17502"/>
                    <a:pt x="17496"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1" name="Freeform: Shape 266">
              <a:extLst>
                <a:ext uri="{FF2B5EF4-FFF2-40B4-BE49-F238E27FC236}">
                  <a16:creationId xmlns:a16="http://schemas.microsoft.com/office/drawing/2014/main" id="{52345C3C-38AF-4A4D-9DF3-774083D9734E}"/>
                </a:ext>
              </a:extLst>
            </p:cNvPr>
            <p:cNvSpPr>
              <a:spLocks/>
            </p:cNvSpPr>
            <p:nvPr/>
          </p:nvSpPr>
          <p:spPr bwMode="auto">
            <a:xfrm>
              <a:off x="8491709" y="2914996"/>
              <a:ext cx="78198" cy="78172"/>
            </a:xfrm>
            <a:custGeom>
              <a:avLst/>
              <a:gdLst>
                <a:gd name="connsiteX0" fmla="*/ 39098 w 78198"/>
                <a:gd name="connsiteY0" fmla="*/ 0 h 78172"/>
                <a:gd name="connsiteX1" fmla="*/ 78198 w 78198"/>
                <a:gd name="connsiteY1" fmla="*/ 39087 h 78172"/>
                <a:gd name="connsiteX2" fmla="*/ 39098 w 78198"/>
                <a:gd name="connsiteY2" fmla="*/ 78172 h 78172"/>
                <a:gd name="connsiteX3" fmla="*/ 0 w 78198"/>
                <a:gd name="connsiteY3" fmla="*/ 39087 h 78172"/>
                <a:gd name="connsiteX4" fmla="*/ 39098 w 78198"/>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72">
                  <a:moveTo>
                    <a:pt x="39098" y="0"/>
                  </a:moveTo>
                  <a:cubicBezTo>
                    <a:pt x="60690" y="0"/>
                    <a:pt x="78198" y="17501"/>
                    <a:pt x="78198" y="39087"/>
                  </a:cubicBezTo>
                  <a:cubicBezTo>
                    <a:pt x="78198" y="60674"/>
                    <a:pt x="60690" y="78172"/>
                    <a:pt x="39098" y="78172"/>
                  </a:cubicBezTo>
                  <a:cubicBezTo>
                    <a:pt x="17503" y="78172"/>
                    <a:pt x="0" y="60674"/>
                    <a:pt x="0" y="39087"/>
                  </a:cubicBezTo>
                  <a:cubicBezTo>
                    <a:pt x="0" y="17501"/>
                    <a:pt x="17503"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2" name="Freeform: Shape 267">
              <a:extLst>
                <a:ext uri="{FF2B5EF4-FFF2-40B4-BE49-F238E27FC236}">
                  <a16:creationId xmlns:a16="http://schemas.microsoft.com/office/drawing/2014/main" id="{5692D4A9-4CA5-47ED-96CC-CEAD7BC33F7F}"/>
                </a:ext>
              </a:extLst>
            </p:cNvPr>
            <p:cNvSpPr>
              <a:spLocks/>
            </p:cNvSpPr>
            <p:nvPr/>
          </p:nvSpPr>
          <p:spPr bwMode="auto">
            <a:xfrm>
              <a:off x="8678634" y="2914996"/>
              <a:ext cx="78181" cy="78172"/>
            </a:xfrm>
            <a:custGeom>
              <a:avLst/>
              <a:gdLst>
                <a:gd name="connsiteX0" fmla="*/ 39087 w 78181"/>
                <a:gd name="connsiteY0" fmla="*/ 0 h 78172"/>
                <a:gd name="connsiteX1" fmla="*/ 78181 w 78181"/>
                <a:gd name="connsiteY1" fmla="*/ 39086 h 78172"/>
                <a:gd name="connsiteX2" fmla="*/ 39087 w 78181"/>
                <a:gd name="connsiteY2" fmla="*/ 78172 h 78172"/>
                <a:gd name="connsiteX3" fmla="*/ 0 w 78181"/>
                <a:gd name="connsiteY3" fmla="*/ 39086 h 78172"/>
                <a:gd name="connsiteX4" fmla="*/ 39087 w 7818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72">
                  <a:moveTo>
                    <a:pt x="39087" y="0"/>
                  </a:moveTo>
                  <a:cubicBezTo>
                    <a:pt x="60677" y="0"/>
                    <a:pt x="78181" y="17501"/>
                    <a:pt x="78181" y="39086"/>
                  </a:cubicBezTo>
                  <a:cubicBezTo>
                    <a:pt x="78181" y="60674"/>
                    <a:pt x="60677" y="78172"/>
                    <a:pt x="39087" y="78172"/>
                  </a:cubicBezTo>
                  <a:cubicBezTo>
                    <a:pt x="17495" y="78172"/>
                    <a:pt x="0" y="60674"/>
                    <a:pt x="0" y="39086"/>
                  </a:cubicBezTo>
                  <a:cubicBezTo>
                    <a:pt x="0" y="17501"/>
                    <a:pt x="17495"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3" name="Freeform: Shape 268">
              <a:extLst>
                <a:ext uri="{FF2B5EF4-FFF2-40B4-BE49-F238E27FC236}">
                  <a16:creationId xmlns:a16="http://schemas.microsoft.com/office/drawing/2014/main" id="{E8EA1035-EA40-416A-AE0C-77224B6A0589}"/>
                </a:ext>
              </a:extLst>
            </p:cNvPr>
            <p:cNvSpPr>
              <a:spLocks/>
            </p:cNvSpPr>
            <p:nvPr/>
          </p:nvSpPr>
          <p:spPr bwMode="auto">
            <a:xfrm>
              <a:off x="7739441" y="3004900"/>
              <a:ext cx="78157" cy="78180"/>
            </a:xfrm>
            <a:custGeom>
              <a:avLst/>
              <a:gdLst>
                <a:gd name="connsiteX0" fmla="*/ 39083 w 78157"/>
                <a:gd name="connsiteY0" fmla="*/ 0 h 78180"/>
                <a:gd name="connsiteX1" fmla="*/ 78157 w 78157"/>
                <a:gd name="connsiteY1" fmla="*/ 39085 h 78180"/>
                <a:gd name="connsiteX2" fmla="*/ 39083 w 78157"/>
                <a:gd name="connsiteY2" fmla="*/ 78180 h 78180"/>
                <a:gd name="connsiteX3" fmla="*/ 0 w 78157"/>
                <a:gd name="connsiteY3" fmla="*/ 39085 h 78180"/>
                <a:gd name="connsiteX4" fmla="*/ 39083 w 78157"/>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80">
                  <a:moveTo>
                    <a:pt x="39083" y="0"/>
                  </a:moveTo>
                  <a:cubicBezTo>
                    <a:pt x="60671" y="0"/>
                    <a:pt x="78157" y="17500"/>
                    <a:pt x="78157" y="39085"/>
                  </a:cubicBezTo>
                  <a:cubicBezTo>
                    <a:pt x="78157" y="60673"/>
                    <a:pt x="60671" y="78180"/>
                    <a:pt x="39083" y="78180"/>
                  </a:cubicBezTo>
                  <a:cubicBezTo>
                    <a:pt x="17492" y="78180"/>
                    <a:pt x="0" y="60673"/>
                    <a:pt x="0" y="39085"/>
                  </a:cubicBezTo>
                  <a:cubicBezTo>
                    <a:pt x="0" y="17500"/>
                    <a:pt x="17492"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4" name="Freeform: Shape 269">
              <a:extLst>
                <a:ext uri="{FF2B5EF4-FFF2-40B4-BE49-F238E27FC236}">
                  <a16:creationId xmlns:a16="http://schemas.microsoft.com/office/drawing/2014/main" id="{C5C88850-483D-4408-81B8-C1B72EDF6BF5}"/>
                </a:ext>
              </a:extLst>
            </p:cNvPr>
            <p:cNvSpPr>
              <a:spLocks/>
            </p:cNvSpPr>
            <p:nvPr/>
          </p:nvSpPr>
          <p:spPr bwMode="auto">
            <a:xfrm>
              <a:off x="8397089" y="3004900"/>
              <a:ext cx="78158" cy="78180"/>
            </a:xfrm>
            <a:custGeom>
              <a:avLst/>
              <a:gdLst>
                <a:gd name="connsiteX0" fmla="*/ 39085 w 78158"/>
                <a:gd name="connsiteY0" fmla="*/ 0 h 78180"/>
                <a:gd name="connsiteX1" fmla="*/ 78158 w 78158"/>
                <a:gd name="connsiteY1" fmla="*/ 39085 h 78180"/>
                <a:gd name="connsiteX2" fmla="*/ 39085 w 78158"/>
                <a:gd name="connsiteY2" fmla="*/ 78180 h 78180"/>
                <a:gd name="connsiteX3" fmla="*/ 0 w 78158"/>
                <a:gd name="connsiteY3" fmla="*/ 39085 h 78180"/>
                <a:gd name="connsiteX4" fmla="*/ 39085 w 7815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80">
                  <a:moveTo>
                    <a:pt x="39085" y="0"/>
                  </a:moveTo>
                  <a:cubicBezTo>
                    <a:pt x="60662" y="0"/>
                    <a:pt x="78158" y="17500"/>
                    <a:pt x="78158" y="39085"/>
                  </a:cubicBezTo>
                  <a:cubicBezTo>
                    <a:pt x="78158" y="60673"/>
                    <a:pt x="60662" y="78180"/>
                    <a:pt x="39085" y="78180"/>
                  </a:cubicBezTo>
                  <a:cubicBezTo>
                    <a:pt x="17507" y="78180"/>
                    <a:pt x="0" y="60673"/>
                    <a:pt x="0" y="39085"/>
                  </a:cubicBezTo>
                  <a:cubicBezTo>
                    <a:pt x="0" y="17500"/>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5" name="Freeform: Shape 270">
              <a:extLst>
                <a:ext uri="{FF2B5EF4-FFF2-40B4-BE49-F238E27FC236}">
                  <a16:creationId xmlns:a16="http://schemas.microsoft.com/office/drawing/2014/main" id="{14621C1A-55B7-4C9D-B1B0-E29492FAB46F}"/>
                </a:ext>
              </a:extLst>
            </p:cNvPr>
            <p:cNvSpPr>
              <a:spLocks/>
            </p:cNvSpPr>
            <p:nvPr/>
          </p:nvSpPr>
          <p:spPr bwMode="auto">
            <a:xfrm>
              <a:off x="8491709" y="3004900"/>
              <a:ext cx="78198" cy="78180"/>
            </a:xfrm>
            <a:custGeom>
              <a:avLst/>
              <a:gdLst>
                <a:gd name="connsiteX0" fmla="*/ 39098 w 78198"/>
                <a:gd name="connsiteY0" fmla="*/ 0 h 78180"/>
                <a:gd name="connsiteX1" fmla="*/ 78198 w 78198"/>
                <a:gd name="connsiteY1" fmla="*/ 39085 h 78180"/>
                <a:gd name="connsiteX2" fmla="*/ 39098 w 78198"/>
                <a:gd name="connsiteY2" fmla="*/ 78180 h 78180"/>
                <a:gd name="connsiteX3" fmla="*/ 0 w 78198"/>
                <a:gd name="connsiteY3" fmla="*/ 39085 h 78180"/>
                <a:gd name="connsiteX4" fmla="*/ 39098 w 7819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80">
                  <a:moveTo>
                    <a:pt x="39098" y="0"/>
                  </a:moveTo>
                  <a:cubicBezTo>
                    <a:pt x="60690" y="0"/>
                    <a:pt x="78198" y="17500"/>
                    <a:pt x="78198" y="39085"/>
                  </a:cubicBezTo>
                  <a:cubicBezTo>
                    <a:pt x="78198" y="60673"/>
                    <a:pt x="60690" y="78180"/>
                    <a:pt x="39098" y="78180"/>
                  </a:cubicBezTo>
                  <a:cubicBezTo>
                    <a:pt x="17503" y="78180"/>
                    <a:pt x="0" y="60673"/>
                    <a:pt x="0" y="39085"/>
                  </a:cubicBezTo>
                  <a:cubicBezTo>
                    <a:pt x="0" y="17500"/>
                    <a:pt x="17503"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6" name="Freeform: Shape 271">
              <a:extLst>
                <a:ext uri="{FF2B5EF4-FFF2-40B4-BE49-F238E27FC236}">
                  <a16:creationId xmlns:a16="http://schemas.microsoft.com/office/drawing/2014/main" id="{4B2D33C9-3A31-4136-A665-C09C6E034E6F}"/>
                </a:ext>
              </a:extLst>
            </p:cNvPr>
            <p:cNvSpPr>
              <a:spLocks/>
            </p:cNvSpPr>
            <p:nvPr/>
          </p:nvSpPr>
          <p:spPr bwMode="auto">
            <a:xfrm>
              <a:off x="9338735" y="3004900"/>
              <a:ext cx="78174" cy="78180"/>
            </a:xfrm>
            <a:custGeom>
              <a:avLst/>
              <a:gdLst>
                <a:gd name="connsiteX0" fmla="*/ 39087 w 78174"/>
                <a:gd name="connsiteY0" fmla="*/ 0 h 78180"/>
                <a:gd name="connsiteX1" fmla="*/ 78174 w 78174"/>
                <a:gd name="connsiteY1" fmla="*/ 39085 h 78180"/>
                <a:gd name="connsiteX2" fmla="*/ 39087 w 78174"/>
                <a:gd name="connsiteY2" fmla="*/ 78180 h 78180"/>
                <a:gd name="connsiteX3" fmla="*/ 0 w 78174"/>
                <a:gd name="connsiteY3" fmla="*/ 39085 h 78180"/>
                <a:gd name="connsiteX4" fmla="*/ 39087 w 78174"/>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80">
                  <a:moveTo>
                    <a:pt x="39087" y="0"/>
                  </a:moveTo>
                  <a:cubicBezTo>
                    <a:pt x="60674" y="0"/>
                    <a:pt x="78174" y="17500"/>
                    <a:pt x="78174" y="39085"/>
                  </a:cubicBezTo>
                  <a:cubicBezTo>
                    <a:pt x="78174" y="60673"/>
                    <a:pt x="60674" y="78180"/>
                    <a:pt x="39087" y="78180"/>
                  </a:cubicBezTo>
                  <a:cubicBezTo>
                    <a:pt x="17500" y="78180"/>
                    <a:pt x="0" y="60673"/>
                    <a:pt x="0" y="39085"/>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7" name="Freeform: Shape 272">
              <a:extLst>
                <a:ext uri="{FF2B5EF4-FFF2-40B4-BE49-F238E27FC236}">
                  <a16:creationId xmlns:a16="http://schemas.microsoft.com/office/drawing/2014/main" id="{28D2D63F-AC9A-4D3D-82F7-8515206FE617}"/>
                </a:ext>
              </a:extLst>
            </p:cNvPr>
            <p:cNvSpPr>
              <a:spLocks/>
            </p:cNvSpPr>
            <p:nvPr/>
          </p:nvSpPr>
          <p:spPr bwMode="auto">
            <a:xfrm>
              <a:off x="7176354" y="3087715"/>
              <a:ext cx="78178" cy="78171"/>
            </a:xfrm>
            <a:custGeom>
              <a:avLst/>
              <a:gdLst>
                <a:gd name="connsiteX0" fmla="*/ 39077 w 78178"/>
                <a:gd name="connsiteY0" fmla="*/ 0 h 78171"/>
                <a:gd name="connsiteX1" fmla="*/ 78178 w 78178"/>
                <a:gd name="connsiteY1" fmla="*/ 39086 h 78171"/>
                <a:gd name="connsiteX2" fmla="*/ 39077 w 78178"/>
                <a:gd name="connsiteY2" fmla="*/ 78171 h 78171"/>
                <a:gd name="connsiteX3" fmla="*/ 0 w 78178"/>
                <a:gd name="connsiteY3" fmla="*/ 39086 h 78171"/>
                <a:gd name="connsiteX4" fmla="*/ 39077 w 7817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1">
                  <a:moveTo>
                    <a:pt x="39077" y="0"/>
                  </a:moveTo>
                  <a:cubicBezTo>
                    <a:pt x="60680" y="0"/>
                    <a:pt x="78178" y="17499"/>
                    <a:pt x="78178" y="39086"/>
                  </a:cubicBezTo>
                  <a:cubicBezTo>
                    <a:pt x="78178" y="60672"/>
                    <a:pt x="60680" y="78171"/>
                    <a:pt x="39077" y="78171"/>
                  </a:cubicBezTo>
                  <a:cubicBezTo>
                    <a:pt x="17504" y="78171"/>
                    <a:pt x="0" y="60672"/>
                    <a:pt x="0" y="39086"/>
                  </a:cubicBezTo>
                  <a:cubicBezTo>
                    <a:pt x="0" y="17499"/>
                    <a:pt x="17504" y="0"/>
                    <a:pt x="3907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8" name="Freeform: Shape 273">
              <a:extLst>
                <a:ext uri="{FF2B5EF4-FFF2-40B4-BE49-F238E27FC236}">
                  <a16:creationId xmlns:a16="http://schemas.microsoft.com/office/drawing/2014/main" id="{A15ED915-7FFA-4FE9-8758-8D5D39E410F6}"/>
                </a:ext>
              </a:extLst>
            </p:cNvPr>
            <p:cNvSpPr>
              <a:spLocks/>
            </p:cNvSpPr>
            <p:nvPr/>
          </p:nvSpPr>
          <p:spPr bwMode="auto">
            <a:xfrm>
              <a:off x="7270995" y="3087715"/>
              <a:ext cx="78165" cy="78171"/>
            </a:xfrm>
            <a:custGeom>
              <a:avLst/>
              <a:gdLst>
                <a:gd name="connsiteX0" fmla="*/ 39082 w 78165"/>
                <a:gd name="connsiteY0" fmla="*/ 0 h 78171"/>
                <a:gd name="connsiteX1" fmla="*/ 78165 w 78165"/>
                <a:gd name="connsiteY1" fmla="*/ 39086 h 78171"/>
                <a:gd name="connsiteX2" fmla="*/ 39082 w 78165"/>
                <a:gd name="connsiteY2" fmla="*/ 78171 h 78171"/>
                <a:gd name="connsiteX3" fmla="*/ 0 w 78165"/>
                <a:gd name="connsiteY3" fmla="*/ 39086 h 78171"/>
                <a:gd name="connsiteX4" fmla="*/ 39082 w 78165"/>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1">
                  <a:moveTo>
                    <a:pt x="39082" y="0"/>
                  </a:moveTo>
                  <a:cubicBezTo>
                    <a:pt x="60665" y="0"/>
                    <a:pt x="78165" y="17499"/>
                    <a:pt x="78165" y="39086"/>
                  </a:cubicBezTo>
                  <a:cubicBezTo>
                    <a:pt x="78165" y="60672"/>
                    <a:pt x="60665" y="78171"/>
                    <a:pt x="39082" y="78171"/>
                  </a:cubicBezTo>
                  <a:cubicBezTo>
                    <a:pt x="17490" y="78171"/>
                    <a:pt x="0" y="60672"/>
                    <a:pt x="0" y="39086"/>
                  </a:cubicBezTo>
                  <a:cubicBezTo>
                    <a:pt x="0" y="17499"/>
                    <a:pt x="17490"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89" name="Freeform: Shape 274">
              <a:extLst>
                <a:ext uri="{FF2B5EF4-FFF2-40B4-BE49-F238E27FC236}">
                  <a16:creationId xmlns:a16="http://schemas.microsoft.com/office/drawing/2014/main" id="{0EAD3DF0-BCEC-41E9-AB83-D4C31B85062B}"/>
                </a:ext>
              </a:extLst>
            </p:cNvPr>
            <p:cNvSpPr>
              <a:spLocks/>
            </p:cNvSpPr>
            <p:nvPr/>
          </p:nvSpPr>
          <p:spPr bwMode="auto">
            <a:xfrm>
              <a:off x="7363256" y="3087715"/>
              <a:ext cx="78160" cy="78171"/>
            </a:xfrm>
            <a:custGeom>
              <a:avLst/>
              <a:gdLst>
                <a:gd name="connsiteX0" fmla="*/ 39081 w 78160"/>
                <a:gd name="connsiteY0" fmla="*/ 0 h 78171"/>
                <a:gd name="connsiteX1" fmla="*/ 78160 w 78160"/>
                <a:gd name="connsiteY1" fmla="*/ 39086 h 78171"/>
                <a:gd name="connsiteX2" fmla="*/ 39081 w 78160"/>
                <a:gd name="connsiteY2" fmla="*/ 78171 h 78171"/>
                <a:gd name="connsiteX3" fmla="*/ 0 w 78160"/>
                <a:gd name="connsiteY3" fmla="*/ 39086 h 78171"/>
                <a:gd name="connsiteX4" fmla="*/ 39081 w 78160"/>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1">
                  <a:moveTo>
                    <a:pt x="39081" y="0"/>
                  </a:moveTo>
                  <a:cubicBezTo>
                    <a:pt x="60664" y="0"/>
                    <a:pt x="78160" y="17499"/>
                    <a:pt x="78160" y="39086"/>
                  </a:cubicBezTo>
                  <a:cubicBezTo>
                    <a:pt x="78160" y="60672"/>
                    <a:pt x="60664" y="78171"/>
                    <a:pt x="39081" y="78171"/>
                  </a:cubicBezTo>
                  <a:cubicBezTo>
                    <a:pt x="17497" y="78171"/>
                    <a:pt x="0" y="60672"/>
                    <a:pt x="0" y="39086"/>
                  </a:cubicBezTo>
                  <a:cubicBezTo>
                    <a:pt x="0" y="17499"/>
                    <a:pt x="17497"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0" name="Freeform: Shape 275">
              <a:extLst>
                <a:ext uri="{FF2B5EF4-FFF2-40B4-BE49-F238E27FC236}">
                  <a16:creationId xmlns:a16="http://schemas.microsoft.com/office/drawing/2014/main" id="{FFF20815-7995-441D-89AA-F3C9CA5ABD47}"/>
                </a:ext>
              </a:extLst>
            </p:cNvPr>
            <p:cNvSpPr>
              <a:spLocks/>
            </p:cNvSpPr>
            <p:nvPr/>
          </p:nvSpPr>
          <p:spPr bwMode="auto">
            <a:xfrm>
              <a:off x="7926335" y="3087715"/>
              <a:ext cx="78188" cy="78171"/>
            </a:xfrm>
            <a:custGeom>
              <a:avLst/>
              <a:gdLst>
                <a:gd name="connsiteX0" fmla="*/ 39096 w 78188"/>
                <a:gd name="connsiteY0" fmla="*/ 0 h 78171"/>
                <a:gd name="connsiteX1" fmla="*/ 78188 w 78188"/>
                <a:gd name="connsiteY1" fmla="*/ 39085 h 78171"/>
                <a:gd name="connsiteX2" fmla="*/ 39096 w 78188"/>
                <a:gd name="connsiteY2" fmla="*/ 78171 h 78171"/>
                <a:gd name="connsiteX3" fmla="*/ 0 w 78188"/>
                <a:gd name="connsiteY3" fmla="*/ 39085 h 78171"/>
                <a:gd name="connsiteX4" fmla="*/ 39096 w 7818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8" h="78171">
                  <a:moveTo>
                    <a:pt x="39096" y="0"/>
                  </a:moveTo>
                  <a:cubicBezTo>
                    <a:pt x="60682" y="0"/>
                    <a:pt x="78188" y="17499"/>
                    <a:pt x="78188" y="39085"/>
                  </a:cubicBezTo>
                  <a:cubicBezTo>
                    <a:pt x="78188" y="60672"/>
                    <a:pt x="60682" y="78171"/>
                    <a:pt x="39096" y="78171"/>
                  </a:cubicBezTo>
                  <a:cubicBezTo>
                    <a:pt x="17502" y="78171"/>
                    <a:pt x="0" y="60672"/>
                    <a:pt x="0" y="39085"/>
                  </a:cubicBezTo>
                  <a:cubicBezTo>
                    <a:pt x="0" y="17499"/>
                    <a:pt x="17502" y="0"/>
                    <a:pt x="3909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1" name="Freeform: Shape 276">
              <a:extLst>
                <a:ext uri="{FF2B5EF4-FFF2-40B4-BE49-F238E27FC236}">
                  <a16:creationId xmlns:a16="http://schemas.microsoft.com/office/drawing/2014/main" id="{81114598-04F0-4229-9477-BE7B22E0FBC1}"/>
                </a:ext>
              </a:extLst>
            </p:cNvPr>
            <p:cNvSpPr>
              <a:spLocks/>
            </p:cNvSpPr>
            <p:nvPr/>
          </p:nvSpPr>
          <p:spPr bwMode="auto">
            <a:xfrm>
              <a:off x="8210185" y="3087715"/>
              <a:ext cx="78173" cy="78171"/>
            </a:xfrm>
            <a:custGeom>
              <a:avLst/>
              <a:gdLst>
                <a:gd name="connsiteX0" fmla="*/ 39084 w 78173"/>
                <a:gd name="connsiteY0" fmla="*/ 0 h 78171"/>
                <a:gd name="connsiteX1" fmla="*/ 78173 w 78173"/>
                <a:gd name="connsiteY1" fmla="*/ 39085 h 78171"/>
                <a:gd name="connsiteX2" fmla="*/ 39084 w 78173"/>
                <a:gd name="connsiteY2" fmla="*/ 78171 h 78171"/>
                <a:gd name="connsiteX3" fmla="*/ 0 w 78173"/>
                <a:gd name="connsiteY3" fmla="*/ 39085 h 78171"/>
                <a:gd name="connsiteX4" fmla="*/ 39084 w 78173"/>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1">
                  <a:moveTo>
                    <a:pt x="39084" y="0"/>
                  </a:moveTo>
                  <a:cubicBezTo>
                    <a:pt x="60664" y="0"/>
                    <a:pt x="78173" y="17499"/>
                    <a:pt x="78173" y="39085"/>
                  </a:cubicBezTo>
                  <a:cubicBezTo>
                    <a:pt x="78173" y="60672"/>
                    <a:pt x="60664" y="78171"/>
                    <a:pt x="39084" y="78171"/>
                  </a:cubicBezTo>
                  <a:cubicBezTo>
                    <a:pt x="17490" y="78171"/>
                    <a:pt x="0" y="60672"/>
                    <a:pt x="0" y="39085"/>
                  </a:cubicBezTo>
                  <a:cubicBezTo>
                    <a:pt x="0" y="17499"/>
                    <a:pt x="17490"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2" name="Freeform: Shape 277">
              <a:extLst>
                <a:ext uri="{FF2B5EF4-FFF2-40B4-BE49-F238E27FC236}">
                  <a16:creationId xmlns:a16="http://schemas.microsoft.com/office/drawing/2014/main" id="{DB45C61B-A5E9-443F-80FD-D83D52211A0B}"/>
                </a:ext>
              </a:extLst>
            </p:cNvPr>
            <p:cNvSpPr>
              <a:spLocks/>
            </p:cNvSpPr>
            <p:nvPr/>
          </p:nvSpPr>
          <p:spPr bwMode="auto">
            <a:xfrm>
              <a:off x="7457876" y="3179987"/>
              <a:ext cx="78162" cy="78175"/>
            </a:xfrm>
            <a:custGeom>
              <a:avLst/>
              <a:gdLst>
                <a:gd name="connsiteX0" fmla="*/ 39082 w 78162"/>
                <a:gd name="connsiteY0" fmla="*/ 0 h 78175"/>
                <a:gd name="connsiteX1" fmla="*/ 78162 w 78162"/>
                <a:gd name="connsiteY1" fmla="*/ 39088 h 78175"/>
                <a:gd name="connsiteX2" fmla="*/ 39082 w 78162"/>
                <a:gd name="connsiteY2" fmla="*/ 78175 h 78175"/>
                <a:gd name="connsiteX3" fmla="*/ 0 w 78162"/>
                <a:gd name="connsiteY3" fmla="*/ 39088 h 78175"/>
                <a:gd name="connsiteX4" fmla="*/ 39082 w 78162"/>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2" h="78175">
                  <a:moveTo>
                    <a:pt x="39082" y="0"/>
                  </a:moveTo>
                  <a:cubicBezTo>
                    <a:pt x="60666" y="0"/>
                    <a:pt x="78162" y="17499"/>
                    <a:pt x="78162" y="39088"/>
                  </a:cubicBezTo>
                  <a:cubicBezTo>
                    <a:pt x="78162" y="60674"/>
                    <a:pt x="60666" y="78175"/>
                    <a:pt x="39082" y="78175"/>
                  </a:cubicBezTo>
                  <a:cubicBezTo>
                    <a:pt x="17501" y="78175"/>
                    <a:pt x="0" y="60674"/>
                    <a:pt x="0" y="39088"/>
                  </a:cubicBezTo>
                  <a:cubicBezTo>
                    <a:pt x="0" y="17499"/>
                    <a:pt x="17501"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3" name="Freeform: Shape 278">
              <a:extLst>
                <a:ext uri="{FF2B5EF4-FFF2-40B4-BE49-F238E27FC236}">
                  <a16:creationId xmlns:a16="http://schemas.microsoft.com/office/drawing/2014/main" id="{B1F62540-5EB9-482A-BF17-92ED966F957F}"/>
                </a:ext>
              </a:extLst>
            </p:cNvPr>
            <p:cNvSpPr>
              <a:spLocks/>
            </p:cNvSpPr>
            <p:nvPr/>
          </p:nvSpPr>
          <p:spPr bwMode="auto">
            <a:xfrm>
              <a:off x="8397089" y="3179987"/>
              <a:ext cx="78158" cy="78175"/>
            </a:xfrm>
            <a:custGeom>
              <a:avLst/>
              <a:gdLst>
                <a:gd name="connsiteX0" fmla="*/ 39085 w 78158"/>
                <a:gd name="connsiteY0" fmla="*/ 0 h 78175"/>
                <a:gd name="connsiteX1" fmla="*/ 78158 w 78158"/>
                <a:gd name="connsiteY1" fmla="*/ 39088 h 78175"/>
                <a:gd name="connsiteX2" fmla="*/ 39085 w 78158"/>
                <a:gd name="connsiteY2" fmla="*/ 78175 h 78175"/>
                <a:gd name="connsiteX3" fmla="*/ 0 w 78158"/>
                <a:gd name="connsiteY3" fmla="*/ 39088 h 78175"/>
                <a:gd name="connsiteX4" fmla="*/ 39085 w 7815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5">
                  <a:moveTo>
                    <a:pt x="39085" y="0"/>
                  </a:moveTo>
                  <a:cubicBezTo>
                    <a:pt x="60662" y="0"/>
                    <a:pt x="78158" y="17499"/>
                    <a:pt x="78158" y="39088"/>
                  </a:cubicBezTo>
                  <a:cubicBezTo>
                    <a:pt x="78158" y="60674"/>
                    <a:pt x="60662" y="78175"/>
                    <a:pt x="39085" y="78175"/>
                  </a:cubicBezTo>
                  <a:cubicBezTo>
                    <a:pt x="17507" y="78175"/>
                    <a:pt x="0" y="60674"/>
                    <a:pt x="0" y="39088"/>
                  </a:cubicBezTo>
                  <a:cubicBezTo>
                    <a:pt x="0" y="17499"/>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4" name="Freeform: Shape 279">
              <a:extLst>
                <a:ext uri="{FF2B5EF4-FFF2-40B4-BE49-F238E27FC236}">
                  <a16:creationId xmlns:a16="http://schemas.microsoft.com/office/drawing/2014/main" id="{EF5FB543-C406-4353-A166-EA31DF62C495}"/>
                </a:ext>
              </a:extLst>
            </p:cNvPr>
            <p:cNvSpPr>
              <a:spLocks/>
            </p:cNvSpPr>
            <p:nvPr/>
          </p:nvSpPr>
          <p:spPr bwMode="auto">
            <a:xfrm>
              <a:off x="7176351" y="3260429"/>
              <a:ext cx="78178" cy="78175"/>
            </a:xfrm>
            <a:custGeom>
              <a:avLst/>
              <a:gdLst>
                <a:gd name="connsiteX0" fmla="*/ 39080 w 78178"/>
                <a:gd name="connsiteY0" fmla="*/ 0 h 78175"/>
                <a:gd name="connsiteX1" fmla="*/ 78178 w 78178"/>
                <a:gd name="connsiteY1" fmla="*/ 39086 h 78175"/>
                <a:gd name="connsiteX2" fmla="*/ 39080 w 78178"/>
                <a:gd name="connsiteY2" fmla="*/ 78175 h 78175"/>
                <a:gd name="connsiteX3" fmla="*/ 0 w 78178"/>
                <a:gd name="connsiteY3" fmla="*/ 39086 h 78175"/>
                <a:gd name="connsiteX4" fmla="*/ 39080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80" y="0"/>
                  </a:moveTo>
                  <a:cubicBezTo>
                    <a:pt x="60682" y="0"/>
                    <a:pt x="78178" y="17502"/>
                    <a:pt x="78178" y="39086"/>
                  </a:cubicBezTo>
                  <a:cubicBezTo>
                    <a:pt x="78178" y="60674"/>
                    <a:pt x="60682" y="78175"/>
                    <a:pt x="39080" y="78175"/>
                  </a:cubicBezTo>
                  <a:cubicBezTo>
                    <a:pt x="17506" y="78175"/>
                    <a:pt x="0" y="60674"/>
                    <a:pt x="0" y="39086"/>
                  </a:cubicBezTo>
                  <a:cubicBezTo>
                    <a:pt x="0" y="17502"/>
                    <a:pt x="17506"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5" name="Freeform: Shape 280">
              <a:extLst>
                <a:ext uri="{FF2B5EF4-FFF2-40B4-BE49-F238E27FC236}">
                  <a16:creationId xmlns:a16="http://schemas.microsoft.com/office/drawing/2014/main" id="{0A71E84A-9518-4CD8-80E9-7B80210EC375}"/>
                </a:ext>
              </a:extLst>
            </p:cNvPr>
            <p:cNvSpPr>
              <a:spLocks/>
            </p:cNvSpPr>
            <p:nvPr/>
          </p:nvSpPr>
          <p:spPr bwMode="auto">
            <a:xfrm>
              <a:off x="7552500" y="3260429"/>
              <a:ext cx="78171" cy="78175"/>
            </a:xfrm>
            <a:custGeom>
              <a:avLst/>
              <a:gdLst>
                <a:gd name="connsiteX0" fmla="*/ 39083 w 78171"/>
                <a:gd name="connsiteY0" fmla="*/ 0 h 78175"/>
                <a:gd name="connsiteX1" fmla="*/ 78171 w 78171"/>
                <a:gd name="connsiteY1" fmla="*/ 39086 h 78175"/>
                <a:gd name="connsiteX2" fmla="*/ 39083 w 78171"/>
                <a:gd name="connsiteY2" fmla="*/ 78175 h 78175"/>
                <a:gd name="connsiteX3" fmla="*/ 0 w 78171"/>
                <a:gd name="connsiteY3" fmla="*/ 39086 h 78175"/>
                <a:gd name="connsiteX4" fmla="*/ 39083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3" y="0"/>
                  </a:moveTo>
                  <a:cubicBezTo>
                    <a:pt x="60667" y="0"/>
                    <a:pt x="78171" y="17501"/>
                    <a:pt x="78171" y="39086"/>
                  </a:cubicBezTo>
                  <a:cubicBezTo>
                    <a:pt x="78171" y="60674"/>
                    <a:pt x="60667" y="78175"/>
                    <a:pt x="39083" y="78175"/>
                  </a:cubicBezTo>
                  <a:cubicBezTo>
                    <a:pt x="17498" y="78175"/>
                    <a:pt x="0" y="60674"/>
                    <a:pt x="0" y="39086"/>
                  </a:cubicBezTo>
                  <a:cubicBezTo>
                    <a:pt x="0" y="17501"/>
                    <a:pt x="17498"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6" name="Freeform: Shape 281">
              <a:extLst>
                <a:ext uri="{FF2B5EF4-FFF2-40B4-BE49-F238E27FC236}">
                  <a16:creationId xmlns:a16="http://schemas.microsoft.com/office/drawing/2014/main" id="{0D4097BA-2DEA-462B-A8D8-B6B1C0095F2F}"/>
                </a:ext>
              </a:extLst>
            </p:cNvPr>
            <p:cNvSpPr>
              <a:spLocks/>
            </p:cNvSpPr>
            <p:nvPr/>
          </p:nvSpPr>
          <p:spPr bwMode="auto">
            <a:xfrm>
              <a:off x="8210185" y="3260429"/>
              <a:ext cx="78173" cy="78175"/>
            </a:xfrm>
            <a:custGeom>
              <a:avLst/>
              <a:gdLst>
                <a:gd name="connsiteX0" fmla="*/ 39084 w 78173"/>
                <a:gd name="connsiteY0" fmla="*/ 0 h 78175"/>
                <a:gd name="connsiteX1" fmla="*/ 78173 w 78173"/>
                <a:gd name="connsiteY1" fmla="*/ 39086 h 78175"/>
                <a:gd name="connsiteX2" fmla="*/ 39084 w 78173"/>
                <a:gd name="connsiteY2" fmla="*/ 78175 h 78175"/>
                <a:gd name="connsiteX3" fmla="*/ 0 w 78173"/>
                <a:gd name="connsiteY3" fmla="*/ 39086 h 78175"/>
                <a:gd name="connsiteX4" fmla="*/ 39084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4" y="0"/>
                  </a:moveTo>
                  <a:cubicBezTo>
                    <a:pt x="60664" y="0"/>
                    <a:pt x="78173" y="17501"/>
                    <a:pt x="78173" y="39086"/>
                  </a:cubicBezTo>
                  <a:cubicBezTo>
                    <a:pt x="78173" y="60674"/>
                    <a:pt x="60664" y="78175"/>
                    <a:pt x="39084" y="78175"/>
                  </a:cubicBezTo>
                  <a:cubicBezTo>
                    <a:pt x="17490" y="78175"/>
                    <a:pt x="0" y="60674"/>
                    <a:pt x="0" y="39086"/>
                  </a:cubicBezTo>
                  <a:cubicBezTo>
                    <a:pt x="0" y="17501"/>
                    <a:pt x="17490"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7" name="Freeform: Shape 282">
              <a:extLst>
                <a:ext uri="{FF2B5EF4-FFF2-40B4-BE49-F238E27FC236}">
                  <a16:creationId xmlns:a16="http://schemas.microsoft.com/office/drawing/2014/main" id="{3FCB64A1-3F86-48DB-B36D-61DBD2CAF373}"/>
                </a:ext>
              </a:extLst>
            </p:cNvPr>
            <p:cNvSpPr>
              <a:spLocks/>
            </p:cNvSpPr>
            <p:nvPr/>
          </p:nvSpPr>
          <p:spPr bwMode="auto">
            <a:xfrm>
              <a:off x="8586371" y="3260429"/>
              <a:ext cx="78166" cy="78175"/>
            </a:xfrm>
            <a:custGeom>
              <a:avLst/>
              <a:gdLst>
                <a:gd name="connsiteX0" fmla="*/ 39081 w 78166"/>
                <a:gd name="connsiteY0" fmla="*/ 0 h 78175"/>
                <a:gd name="connsiteX1" fmla="*/ 78166 w 78166"/>
                <a:gd name="connsiteY1" fmla="*/ 39086 h 78175"/>
                <a:gd name="connsiteX2" fmla="*/ 39081 w 78166"/>
                <a:gd name="connsiteY2" fmla="*/ 78175 h 78175"/>
                <a:gd name="connsiteX3" fmla="*/ 0 w 78166"/>
                <a:gd name="connsiteY3" fmla="*/ 39086 h 78175"/>
                <a:gd name="connsiteX4" fmla="*/ 39081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81" y="0"/>
                  </a:moveTo>
                  <a:cubicBezTo>
                    <a:pt x="60674" y="0"/>
                    <a:pt x="78166" y="17501"/>
                    <a:pt x="78166" y="39086"/>
                  </a:cubicBezTo>
                  <a:cubicBezTo>
                    <a:pt x="78166" y="60674"/>
                    <a:pt x="60674" y="78175"/>
                    <a:pt x="39081" y="78175"/>
                  </a:cubicBezTo>
                  <a:cubicBezTo>
                    <a:pt x="17499" y="78175"/>
                    <a:pt x="0" y="60674"/>
                    <a:pt x="0" y="39086"/>
                  </a:cubicBezTo>
                  <a:cubicBezTo>
                    <a:pt x="0" y="17501"/>
                    <a:pt x="17499"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8" name="Freeform: Shape 283">
              <a:extLst>
                <a:ext uri="{FF2B5EF4-FFF2-40B4-BE49-F238E27FC236}">
                  <a16:creationId xmlns:a16="http://schemas.microsoft.com/office/drawing/2014/main" id="{A8729307-C031-4DA5-A5D1-54F503FAB8ED}"/>
                </a:ext>
              </a:extLst>
            </p:cNvPr>
            <p:cNvSpPr>
              <a:spLocks/>
            </p:cNvSpPr>
            <p:nvPr/>
          </p:nvSpPr>
          <p:spPr bwMode="auto">
            <a:xfrm>
              <a:off x="9525649" y="3260429"/>
              <a:ext cx="78174" cy="78176"/>
            </a:xfrm>
            <a:custGeom>
              <a:avLst/>
              <a:gdLst>
                <a:gd name="connsiteX0" fmla="*/ 39087 w 78174"/>
                <a:gd name="connsiteY0" fmla="*/ 0 h 78176"/>
                <a:gd name="connsiteX1" fmla="*/ 78174 w 78174"/>
                <a:gd name="connsiteY1" fmla="*/ 39087 h 78176"/>
                <a:gd name="connsiteX2" fmla="*/ 39087 w 78174"/>
                <a:gd name="connsiteY2" fmla="*/ 78176 h 78176"/>
                <a:gd name="connsiteX3" fmla="*/ 0 w 78174"/>
                <a:gd name="connsiteY3" fmla="*/ 39087 h 78176"/>
                <a:gd name="connsiteX4" fmla="*/ 39087 w 78174"/>
                <a:gd name="connsiteY4" fmla="*/ 0 h 78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6">
                  <a:moveTo>
                    <a:pt x="39087" y="0"/>
                  </a:moveTo>
                  <a:cubicBezTo>
                    <a:pt x="60674" y="0"/>
                    <a:pt x="78174" y="17501"/>
                    <a:pt x="78174" y="39087"/>
                  </a:cubicBezTo>
                  <a:cubicBezTo>
                    <a:pt x="78174" y="60673"/>
                    <a:pt x="60674" y="78176"/>
                    <a:pt x="39087" y="78176"/>
                  </a:cubicBezTo>
                  <a:cubicBezTo>
                    <a:pt x="17500" y="78176"/>
                    <a:pt x="0" y="60673"/>
                    <a:pt x="0" y="39087"/>
                  </a:cubicBezTo>
                  <a:cubicBezTo>
                    <a:pt x="0" y="17501"/>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299" name="Freeform: Shape 284">
              <a:extLst>
                <a:ext uri="{FF2B5EF4-FFF2-40B4-BE49-F238E27FC236}">
                  <a16:creationId xmlns:a16="http://schemas.microsoft.com/office/drawing/2014/main" id="{D7582E72-EB2A-4491-A146-C69AF6CC8FC5}"/>
                </a:ext>
              </a:extLst>
            </p:cNvPr>
            <p:cNvSpPr>
              <a:spLocks/>
            </p:cNvSpPr>
            <p:nvPr/>
          </p:nvSpPr>
          <p:spPr bwMode="auto">
            <a:xfrm>
              <a:off x="7739432" y="3343241"/>
              <a:ext cx="78157" cy="78156"/>
            </a:xfrm>
            <a:custGeom>
              <a:avLst/>
              <a:gdLst>
                <a:gd name="connsiteX0" fmla="*/ 39084 w 78157"/>
                <a:gd name="connsiteY0" fmla="*/ 0 h 78156"/>
                <a:gd name="connsiteX1" fmla="*/ 78157 w 78157"/>
                <a:gd name="connsiteY1" fmla="*/ 39087 h 78156"/>
                <a:gd name="connsiteX2" fmla="*/ 39084 w 78157"/>
                <a:gd name="connsiteY2" fmla="*/ 78156 h 78156"/>
                <a:gd name="connsiteX3" fmla="*/ 0 w 78157"/>
                <a:gd name="connsiteY3" fmla="*/ 39087 h 78156"/>
                <a:gd name="connsiteX4" fmla="*/ 39084 w 78157"/>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56">
                  <a:moveTo>
                    <a:pt x="39084" y="0"/>
                  </a:moveTo>
                  <a:cubicBezTo>
                    <a:pt x="60670" y="0"/>
                    <a:pt x="78157" y="17499"/>
                    <a:pt x="78157" y="39087"/>
                  </a:cubicBezTo>
                  <a:cubicBezTo>
                    <a:pt x="78157" y="60656"/>
                    <a:pt x="60670" y="78156"/>
                    <a:pt x="39084" y="78156"/>
                  </a:cubicBezTo>
                  <a:cubicBezTo>
                    <a:pt x="17492" y="78156"/>
                    <a:pt x="0" y="60656"/>
                    <a:pt x="0" y="39087"/>
                  </a:cubicBezTo>
                  <a:cubicBezTo>
                    <a:pt x="0" y="17499"/>
                    <a:pt x="17492"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0" name="Freeform: Shape 285">
              <a:extLst>
                <a:ext uri="{FF2B5EF4-FFF2-40B4-BE49-F238E27FC236}">
                  <a16:creationId xmlns:a16="http://schemas.microsoft.com/office/drawing/2014/main" id="{D3A9D06D-5092-4895-9300-7ADA7A6E9BC9}"/>
                </a:ext>
              </a:extLst>
            </p:cNvPr>
            <p:cNvSpPr>
              <a:spLocks/>
            </p:cNvSpPr>
            <p:nvPr/>
          </p:nvSpPr>
          <p:spPr bwMode="auto">
            <a:xfrm>
              <a:off x="8210185" y="3343241"/>
              <a:ext cx="78171" cy="78156"/>
            </a:xfrm>
            <a:custGeom>
              <a:avLst/>
              <a:gdLst>
                <a:gd name="connsiteX0" fmla="*/ 39081 w 78171"/>
                <a:gd name="connsiteY0" fmla="*/ 0 h 78156"/>
                <a:gd name="connsiteX1" fmla="*/ 78171 w 78171"/>
                <a:gd name="connsiteY1" fmla="*/ 39087 h 78156"/>
                <a:gd name="connsiteX2" fmla="*/ 39081 w 78171"/>
                <a:gd name="connsiteY2" fmla="*/ 78156 h 78156"/>
                <a:gd name="connsiteX3" fmla="*/ 0 w 78171"/>
                <a:gd name="connsiteY3" fmla="*/ 39087 h 78156"/>
                <a:gd name="connsiteX4" fmla="*/ 39081 w 78171"/>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56">
                  <a:moveTo>
                    <a:pt x="39081" y="0"/>
                  </a:moveTo>
                  <a:cubicBezTo>
                    <a:pt x="60660" y="0"/>
                    <a:pt x="78171" y="17499"/>
                    <a:pt x="78171" y="39087"/>
                  </a:cubicBezTo>
                  <a:cubicBezTo>
                    <a:pt x="78171" y="60656"/>
                    <a:pt x="60660" y="78156"/>
                    <a:pt x="39081" y="78156"/>
                  </a:cubicBezTo>
                  <a:cubicBezTo>
                    <a:pt x="17488" y="78156"/>
                    <a:pt x="0" y="60656"/>
                    <a:pt x="0" y="39087"/>
                  </a:cubicBezTo>
                  <a:cubicBezTo>
                    <a:pt x="0" y="17499"/>
                    <a:pt x="17488"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1" name="Freeform: Shape 286">
              <a:extLst>
                <a:ext uri="{FF2B5EF4-FFF2-40B4-BE49-F238E27FC236}">
                  <a16:creationId xmlns:a16="http://schemas.microsoft.com/office/drawing/2014/main" id="{9EC7AB20-58A0-47CB-9FC3-80143A99329D}"/>
                </a:ext>
              </a:extLst>
            </p:cNvPr>
            <p:cNvSpPr>
              <a:spLocks/>
            </p:cNvSpPr>
            <p:nvPr/>
          </p:nvSpPr>
          <p:spPr bwMode="auto">
            <a:xfrm>
              <a:off x="8397089" y="3343241"/>
              <a:ext cx="78158" cy="78156"/>
            </a:xfrm>
            <a:custGeom>
              <a:avLst/>
              <a:gdLst>
                <a:gd name="connsiteX0" fmla="*/ 39085 w 78158"/>
                <a:gd name="connsiteY0" fmla="*/ 0 h 78156"/>
                <a:gd name="connsiteX1" fmla="*/ 78158 w 78158"/>
                <a:gd name="connsiteY1" fmla="*/ 39087 h 78156"/>
                <a:gd name="connsiteX2" fmla="*/ 39085 w 78158"/>
                <a:gd name="connsiteY2" fmla="*/ 78156 h 78156"/>
                <a:gd name="connsiteX3" fmla="*/ 0 w 78158"/>
                <a:gd name="connsiteY3" fmla="*/ 39087 h 78156"/>
                <a:gd name="connsiteX4" fmla="*/ 39085 w 78158"/>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56">
                  <a:moveTo>
                    <a:pt x="39085" y="0"/>
                  </a:moveTo>
                  <a:cubicBezTo>
                    <a:pt x="60662" y="0"/>
                    <a:pt x="78158" y="17499"/>
                    <a:pt x="78158" y="39087"/>
                  </a:cubicBezTo>
                  <a:cubicBezTo>
                    <a:pt x="78158" y="60656"/>
                    <a:pt x="60662" y="78156"/>
                    <a:pt x="39085" y="78156"/>
                  </a:cubicBezTo>
                  <a:cubicBezTo>
                    <a:pt x="17507" y="78156"/>
                    <a:pt x="0" y="60656"/>
                    <a:pt x="0" y="39087"/>
                  </a:cubicBezTo>
                  <a:cubicBezTo>
                    <a:pt x="0" y="17499"/>
                    <a:pt x="17507"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2" name="Freeform: Shape 287">
              <a:extLst>
                <a:ext uri="{FF2B5EF4-FFF2-40B4-BE49-F238E27FC236}">
                  <a16:creationId xmlns:a16="http://schemas.microsoft.com/office/drawing/2014/main" id="{C025257E-23F4-4EAB-9A72-45BDC3AA8E5F}"/>
                </a:ext>
              </a:extLst>
            </p:cNvPr>
            <p:cNvSpPr>
              <a:spLocks/>
            </p:cNvSpPr>
            <p:nvPr/>
          </p:nvSpPr>
          <p:spPr bwMode="auto">
            <a:xfrm>
              <a:off x="8491707" y="3343241"/>
              <a:ext cx="78195" cy="78156"/>
            </a:xfrm>
            <a:custGeom>
              <a:avLst/>
              <a:gdLst>
                <a:gd name="connsiteX0" fmla="*/ 39098 w 78195"/>
                <a:gd name="connsiteY0" fmla="*/ 0 h 78156"/>
                <a:gd name="connsiteX1" fmla="*/ 78195 w 78195"/>
                <a:gd name="connsiteY1" fmla="*/ 39087 h 78156"/>
                <a:gd name="connsiteX2" fmla="*/ 39098 w 78195"/>
                <a:gd name="connsiteY2" fmla="*/ 78156 h 78156"/>
                <a:gd name="connsiteX3" fmla="*/ 0 w 78195"/>
                <a:gd name="connsiteY3" fmla="*/ 39087 h 78156"/>
                <a:gd name="connsiteX4" fmla="*/ 39098 w 7819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5" h="78156">
                  <a:moveTo>
                    <a:pt x="39098" y="0"/>
                  </a:moveTo>
                  <a:cubicBezTo>
                    <a:pt x="60690" y="0"/>
                    <a:pt x="78195" y="17499"/>
                    <a:pt x="78195" y="39087"/>
                  </a:cubicBezTo>
                  <a:cubicBezTo>
                    <a:pt x="78195" y="60656"/>
                    <a:pt x="60690" y="78156"/>
                    <a:pt x="39098" y="78156"/>
                  </a:cubicBezTo>
                  <a:cubicBezTo>
                    <a:pt x="17504" y="78156"/>
                    <a:pt x="0" y="60656"/>
                    <a:pt x="0" y="39087"/>
                  </a:cubicBezTo>
                  <a:cubicBezTo>
                    <a:pt x="0" y="17499"/>
                    <a:pt x="17504"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3" name="Freeform: Shape 288">
              <a:extLst>
                <a:ext uri="{FF2B5EF4-FFF2-40B4-BE49-F238E27FC236}">
                  <a16:creationId xmlns:a16="http://schemas.microsoft.com/office/drawing/2014/main" id="{6274D796-DCDC-4B12-999D-E35DD91CD1DD}"/>
                </a:ext>
              </a:extLst>
            </p:cNvPr>
            <p:cNvSpPr>
              <a:spLocks/>
            </p:cNvSpPr>
            <p:nvPr/>
          </p:nvSpPr>
          <p:spPr bwMode="auto">
            <a:xfrm>
              <a:off x="9431009" y="3343241"/>
              <a:ext cx="78174" cy="78156"/>
            </a:xfrm>
            <a:custGeom>
              <a:avLst/>
              <a:gdLst>
                <a:gd name="connsiteX0" fmla="*/ 39088 w 78174"/>
                <a:gd name="connsiteY0" fmla="*/ 0 h 78156"/>
                <a:gd name="connsiteX1" fmla="*/ 78174 w 78174"/>
                <a:gd name="connsiteY1" fmla="*/ 39086 h 78156"/>
                <a:gd name="connsiteX2" fmla="*/ 39088 w 78174"/>
                <a:gd name="connsiteY2" fmla="*/ 78156 h 78156"/>
                <a:gd name="connsiteX3" fmla="*/ 0 w 78174"/>
                <a:gd name="connsiteY3" fmla="*/ 39086 h 78156"/>
                <a:gd name="connsiteX4" fmla="*/ 39088 w 78174"/>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56">
                  <a:moveTo>
                    <a:pt x="39088" y="0"/>
                  </a:moveTo>
                  <a:cubicBezTo>
                    <a:pt x="60675" y="0"/>
                    <a:pt x="78174" y="17499"/>
                    <a:pt x="78174" y="39086"/>
                  </a:cubicBezTo>
                  <a:cubicBezTo>
                    <a:pt x="78174" y="60656"/>
                    <a:pt x="60675" y="78156"/>
                    <a:pt x="39088" y="78156"/>
                  </a:cubicBezTo>
                  <a:cubicBezTo>
                    <a:pt x="17500" y="78156"/>
                    <a:pt x="0" y="60656"/>
                    <a:pt x="0" y="39086"/>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4" name="Freeform: Shape 289">
              <a:extLst>
                <a:ext uri="{FF2B5EF4-FFF2-40B4-BE49-F238E27FC236}">
                  <a16:creationId xmlns:a16="http://schemas.microsoft.com/office/drawing/2014/main" id="{B35DE945-8647-4848-B78E-BA07991257B9}"/>
                </a:ext>
              </a:extLst>
            </p:cNvPr>
            <p:cNvSpPr>
              <a:spLocks/>
            </p:cNvSpPr>
            <p:nvPr/>
          </p:nvSpPr>
          <p:spPr bwMode="auto">
            <a:xfrm>
              <a:off x="9617922" y="3343241"/>
              <a:ext cx="78175" cy="78156"/>
            </a:xfrm>
            <a:custGeom>
              <a:avLst/>
              <a:gdLst>
                <a:gd name="connsiteX0" fmla="*/ 39087 w 78175"/>
                <a:gd name="connsiteY0" fmla="*/ 0 h 78156"/>
                <a:gd name="connsiteX1" fmla="*/ 78175 w 78175"/>
                <a:gd name="connsiteY1" fmla="*/ 39086 h 78156"/>
                <a:gd name="connsiteX2" fmla="*/ 39087 w 78175"/>
                <a:gd name="connsiteY2" fmla="*/ 78156 h 78156"/>
                <a:gd name="connsiteX3" fmla="*/ 0 w 78175"/>
                <a:gd name="connsiteY3" fmla="*/ 39086 h 78156"/>
                <a:gd name="connsiteX4" fmla="*/ 39087 w 7817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56">
                  <a:moveTo>
                    <a:pt x="39087" y="0"/>
                  </a:moveTo>
                  <a:cubicBezTo>
                    <a:pt x="60675" y="0"/>
                    <a:pt x="78175" y="17499"/>
                    <a:pt x="78175" y="39086"/>
                  </a:cubicBezTo>
                  <a:cubicBezTo>
                    <a:pt x="78175" y="60656"/>
                    <a:pt x="60675" y="78156"/>
                    <a:pt x="39087" y="78156"/>
                  </a:cubicBezTo>
                  <a:cubicBezTo>
                    <a:pt x="17500" y="78156"/>
                    <a:pt x="0" y="60656"/>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5" name="Freeform: Shape 290">
              <a:extLst>
                <a:ext uri="{FF2B5EF4-FFF2-40B4-BE49-F238E27FC236}">
                  <a16:creationId xmlns:a16="http://schemas.microsoft.com/office/drawing/2014/main" id="{6BC1737E-504E-4E94-A198-925E3E48057B}"/>
                </a:ext>
              </a:extLst>
            </p:cNvPr>
            <p:cNvSpPr>
              <a:spLocks/>
            </p:cNvSpPr>
            <p:nvPr/>
          </p:nvSpPr>
          <p:spPr bwMode="auto">
            <a:xfrm>
              <a:off x="7176339" y="3435498"/>
              <a:ext cx="78179" cy="78173"/>
            </a:xfrm>
            <a:custGeom>
              <a:avLst/>
              <a:gdLst>
                <a:gd name="connsiteX0" fmla="*/ 39079 w 78179"/>
                <a:gd name="connsiteY0" fmla="*/ 0 h 78173"/>
                <a:gd name="connsiteX1" fmla="*/ 78179 w 78179"/>
                <a:gd name="connsiteY1" fmla="*/ 39086 h 78173"/>
                <a:gd name="connsiteX2" fmla="*/ 39079 w 78179"/>
                <a:gd name="connsiteY2" fmla="*/ 78173 h 78173"/>
                <a:gd name="connsiteX3" fmla="*/ 0 w 78179"/>
                <a:gd name="connsiteY3" fmla="*/ 39086 h 78173"/>
                <a:gd name="connsiteX4" fmla="*/ 39079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79" y="0"/>
                  </a:moveTo>
                  <a:cubicBezTo>
                    <a:pt x="60680" y="0"/>
                    <a:pt x="78179" y="17499"/>
                    <a:pt x="78179" y="39086"/>
                  </a:cubicBezTo>
                  <a:cubicBezTo>
                    <a:pt x="78179" y="60674"/>
                    <a:pt x="60680" y="78173"/>
                    <a:pt x="39079" y="78173"/>
                  </a:cubicBezTo>
                  <a:cubicBezTo>
                    <a:pt x="17505" y="78173"/>
                    <a:pt x="0" y="60674"/>
                    <a:pt x="0" y="39086"/>
                  </a:cubicBezTo>
                  <a:cubicBezTo>
                    <a:pt x="0" y="17499"/>
                    <a:pt x="17505" y="0"/>
                    <a:pt x="3907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6" name="Freeform: Shape 291">
              <a:extLst>
                <a:ext uri="{FF2B5EF4-FFF2-40B4-BE49-F238E27FC236}">
                  <a16:creationId xmlns:a16="http://schemas.microsoft.com/office/drawing/2014/main" id="{24B4550B-2589-441D-9C3B-17BC2D5CDD3E}"/>
                </a:ext>
              </a:extLst>
            </p:cNvPr>
            <p:cNvSpPr>
              <a:spLocks/>
            </p:cNvSpPr>
            <p:nvPr/>
          </p:nvSpPr>
          <p:spPr bwMode="auto">
            <a:xfrm>
              <a:off x="8117974" y="3435498"/>
              <a:ext cx="78105" cy="78173"/>
            </a:xfrm>
            <a:custGeom>
              <a:avLst/>
              <a:gdLst>
                <a:gd name="connsiteX0" fmla="*/ 39007 w 78105"/>
                <a:gd name="connsiteY0" fmla="*/ 0 h 78173"/>
                <a:gd name="connsiteX1" fmla="*/ 78105 w 78105"/>
                <a:gd name="connsiteY1" fmla="*/ 39086 h 78173"/>
                <a:gd name="connsiteX2" fmla="*/ 39007 w 78105"/>
                <a:gd name="connsiteY2" fmla="*/ 78173 h 78173"/>
                <a:gd name="connsiteX3" fmla="*/ 0 w 78105"/>
                <a:gd name="connsiteY3" fmla="*/ 39086 h 78173"/>
                <a:gd name="connsiteX4" fmla="*/ 39007 w 7810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 h="78173">
                  <a:moveTo>
                    <a:pt x="39007" y="0"/>
                  </a:moveTo>
                  <a:cubicBezTo>
                    <a:pt x="60601" y="0"/>
                    <a:pt x="78105" y="17499"/>
                    <a:pt x="78105" y="39086"/>
                  </a:cubicBezTo>
                  <a:cubicBezTo>
                    <a:pt x="78105" y="60674"/>
                    <a:pt x="60601" y="78173"/>
                    <a:pt x="39007" y="78173"/>
                  </a:cubicBezTo>
                  <a:cubicBezTo>
                    <a:pt x="17497" y="78173"/>
                    <a:pt x="0" y="60674"/>
                    <a:pt x="0" y="39086"/>
                  </a:cubicBezTo>
                  <a:cubicBezTo>
                    <a:pt x="0" y="17499"/>
                    <a:pt x="17497" y="0"/>
                    <a:pt x="3900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7" name="Freeform: Shape 292">
              <a:extLst>
                <a:ext uri="{FF2B5EF4-FFF2-40B4-BE49-F238E27FC236}">
                  <a16:creationId xmlns:a16="http://schemas.microsoft.com/office/drawing/2014/main" id="{BF5A012B-022C-4A03-8609-EC066372FBA9}"/>
                </a:ext>
              </a:extLst>
            </p:cNvPr>
            <p:cNvSpPr>
              <a:spLocks/>
            </p:cNvSpPr>
            <p:nvPr/>
          </p:nvSpPr>
          <p:spPr bwMode="auto">
            <a:xfrm>
              <a:off x="8304800" y="3435498"/>
              <a:ext cx="78180" cy="78173"/>
            </a:xfrm>
            <a:custGeom>
              <a:avLst/>
              <a:gdLst>
                <a:gd name="connsiteX0" fmla="*/ 39107 w 78180"/>
                <a:gd name="connsiteY0" fmla="*/ 0 h 78173"/>
                <a:gd name="connsiteX1" fmla="*/ 78180 w 78180"/>
                <a:gd name="connsiteY1" fmla="*/ 39086 h 78173"/>
                <a:gd name="connsiteX2" fmla="*/ 39107 w 78180"/>
                <a:gd name="connsiteY2" fmla="*/ 78173 h 78173"/>
                <a:gd name="connsiteX3" fmla="*/ 0 w 78180"/>
                <a:gd name="connsiteY3" fmla="*/ 39086 h 78173"/>
                <a:gd name="connsiteX4" fmla="*/ 39107 w 78180"/>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3">
                  <a:moveTo>
                    <a:pt x="39107" y="0"/>
                  </a:moveTo>
                  <a:cubicBezTo>
                    <a:pt x="60695" y="0"/>
                    <a:pt x="78180" y="17499"/>
                    <a:pt x="78180" y="39086"/>
                  </a:cubicBezTo>
                  <a:cubicBezTo>
                    <a:pt x="78180" y="60674"/>
                    <a:pt x="60695" y="78173"/>
                    <a:pt x="39107" y="78173"/>
                  </a:cubicBezTo>
                  <a:cubicBezTo>
                    <a:pt x="17515" y="78173"/>
                    <a:pt x="0" y="60674"/>
                    <a:pt x="0" y="39086"/>
                  </a:cubicBezTo>
                  <a:cubicBezTo>
                    <a:pt x="0" y="17499"/>
                    <a:pt x="17515" y="0"/>
                    <a:pt x="3910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8" name="Freeform: Shape 293">
              <a:extLst>
                <a:ext uri="{FF2B5EF4-FFF2-40B4-BE49-F238E27FC236}">
                  <a16:creationId xmlns:a16="http://schemas.microsoft.com/office/drawing/2014/main" id="{F042CF19-9A8F-4E25-ACB5-0261E29EF970}"/>
                </a:ext>
              </a:extLst>
            </p:cNvPr>
            <p:cNvSpPr>
              <a:spLocks/>
            </p:cNvSpPr>
            <p:nvPr/>
          </p:nvSpPr>
          <p:spPr bwMode="auto">
            <a:xfrm>
              <a:off x="8678634" y="3435498"/>
              <a:ext cx="78179" cy="78173"/>
            </a:xfrm>
            <a:custGeom>
              <a:avLst/>
              <a:gdLst>
                <a:gd name="connsiteX0" fmla="*/ 39087 w 78179"/>
                <a:gd name="connsiteY0" fmla="*/ 0 h 78173"/>
                <a:gd name="connsiteX1" fmla="*/ 78179 w 78179"/>
                <a:gd name="connsiteY1" fmla="*/ 39086 h 78173"/>
                <a:gd name="connsiteX2" fmla="*/ 39087 w 78179"/>
                <a:gd name="connsiteY2" fmla="*/ 78173 h 78173"/>
                <a:gd name="connsiteX3" fmla="*/ 0 w 78179"/>
                <a:gd name="connsiteY3" fmla="*/ 39086 h 78173"/>
                <a:gd name="connsiteX4" fmla="*/ 39087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87" y="0"/>
                  </a:moveTo>
                  <a:cubicBezTo>
                    <a:pt x="60677" y="0"/>
                    <a:pt x="78179" y="17499"/>
                    <a:pt x="78179" y="39086"/>
                  </a:cubicBezTo>
                  <a:cubicBezTo>
                    <a:pt x="78179" y="60674"/>
                    <a:pt x="60677" y="78173"/>
                    <a:pt x="39087" y="78173"/>
                  </a:cubicBezTo>
                  <a:cubicBezTo>
                    <a:pt x="17495" y="78173"/>
                    <a:pt x="0" y="60674"/>
                    <a:pt x="0" y="39086"/>
                  </a:cubicBezTo>
                  <a:cubicBezTo>
                    <a:pt x="0" y="17499"/>
                    <a:pt x="17495"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09" name="Freeform: Shape 294">
              <a:extLst>
                <a:ext uri="{FF2B5EF4-FFF2-40B4-BE49-F238E27FC236}">
                  <a16:creationId xmlns:a16="http://schemas.microsoft.com/office/drawing/2014/main" id="{3B267277-1264-481F-B4C7-FA5D3B903D2F}"/>
                </a:ext>
              </a:extLst>
            </p:cNvPr>
            <p:cNvSpPr>
              <a:spLocks/>
            </p:cNvSpPr>
            <p:nvPr/>
          </p:nvSpPr>
          <p:spPr bwMode="auto">
            <a:xfrm>
              <a:off x="9431009" y="343549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0" name="Freeform: Shape 295">
              <a:extLst>
                <a:ext uri="{FF2B5EF4-FFF2-40B4-BE49-F238E27FC236}">
                  <a16:creationId xmlns:a16="http://schemas.microsoft.com/office/drawing/2014/main" id="{E95A6C7B-4E5B-4FC2-8CDD-A7864DB7B50A}"/>
                </a:ext>
              </a:extLst>
            </p:cNvPr>
            <p:cNvSpPr>
              <a:spLocks/>
            </p:cNvSpPr>
            <p:nvPr/>
          </p:nvSpPr>
          <p:spPr bwMode="auto">
            <a:xfrm>
              <a:off x="6762230" y="3473791"/>
              <a:ext cx="26139" cy="34517"/>
            </a:xfrm>
            <a:custGeom>
              <a:avLst/>
              <a:gdLst>
                <a:gd name="connsiteX0" fmla="*/ 25811 w 26139"/>
                <a:gd name="connsiteY0" fmla="*/ 0 h 34517"/>
                <a:gd name="connsiteX1" fmla="*/ 26139 w 26139"/>
                <a:gd name="connsiteY1" fmla="*/ 793 h 34517"/>
                <a:gd name="connsiteX2" fmla="*/ 14691 w 26139"/>
                <a:gd name="connsiteY2" fmla="*/ 28432 h 34517"/>
                <a:gd name="connsiteX3" fmla="*/ 0 w 26139"/>
                <a:gd name="connsiteY3" fmla="*/ 34517 h 34517"/>
                <a:gd name="connsiteX4" fmla="*/ 25811 w 26139"/>
                <a:gd name="connsiteY4" fmla="*/ 0 h 3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9" h="34517">
                  <a:moveTo>
                    <a:pt x="25811" y="0"/>
                  </a:moveTo>
                  <a:lnTo>
                    <a:pt x="26139" y="793"/>
                  </a:lnTo>
                  <a:cubicBezTo>
                    <a:pt x="26139" y="11587"/>
                    <a:pt x="21765" y="21359"/>
                    <a:pt x="14691" y="28432"/>
                  </a:cubicBezTo>
                  <a:lnTo>
                    <a:pt x="0" y="34517"/>
                  </a:lnTo>
                  <a:lnTo>
                    <a:pt x="25811"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1" name="Freeform: Shape 296">
              <a:extLst>
                <a:ext uri="{FF2B5EF4-FFF2-40B4-BE49-F238E27FC236}">
                  <a16:creationId xmlns:a16="http://schemas.microsoft.com/office/drawing/2014/main" id="{F406ED9E-AF92-480D-9293-4AB9715302E7}"/>
                </a:ext>
              </a:extLst>
            </p:cNvPr>
            <p:cNvSpPr>
              <a:spLocks/>
            </p:cNvSpPr>
            <p:nvPr/>
          </p:nvSpPr>
          <p:spPr bwMode="auto">
            <a:xfrm>
              <a:off x="7270971" y="3520672"/>
              <a:ext cx="78165" cy="78174"/>
            </a:xfrm>
            <a:custGeom>
              <a:avLst/>
              <a:gdLst>
                <a:gd name="connsiteX0" fmla="*/ 39083 w 78165"/>
                <a:gd name="connsiteY0" fmla="*/ 0 h 78174"/>
                <a:gd name="connsiteX1" fmla="*/ 78165 w 78165"/>
                <a:gd name="connsiteY1" fmla="*/ 39087 h 78174"/>
                <a:gd name="connsiteX2" fmla="*/ 39083 w 78165"/>
                <a:gd name="connsiteY2" fmla="*/ 78174 h 78174"/>
                <a:gd name="connsiteX3" fmla="*/ 0 w 78165"/>
                <a:gd name="connsiteY3" fmla="*/ 39087 h 78174"/>
                <a:gd name="connsiteX4" fmla="*/ 39083 w 7816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4">
                  <a:moveTo>
                    <a:pt x="39083" y="0"/>
                  </a:moveTo>
                  <a:cubicBezTo>
                    <a:pt x="60669" y="0"/>
                    <a:pt x="78165" y="17500"/>
                    <a:pt x="78165" y="39087"/>
                  </a:cubicBezTo>
                  <a:cubicBezTo>
                    <a:pt x="78165" y="60675"/>
                    <a:pt x="60669" y="78174"/>
                    <a:pt x="39083" y="78174"/>
                  </a:cubicBezTo>
                  <a:cubicBezTo>
                    <a:pt x="17490" y="78174"/>
                    <a:pt x="0" y="60675"/>
                    <a:pt x="0" y="39087"/>
                  </a:cubicBezTo>
                  <a:cubicBezTo>
                    <a:pt x="0" y="17500"/>
                    <a:pt x="17490" y="0"/>
                    <a:pt x="3908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2" name="Freeform: Shape 297">
              <a:extLst>
                <a:ext uri="{FF2B5EF4-FFF2-40B4-BE49-F238E27FC236}">
                  <a16:creationId xmlns:a16="http://schemas.microsoft.com/office/drawing/2014/main" id="{CF5C07FB-C903-4237-B81F-48169F839B63}"/>
                </a:ext>
              </a:extLst>
            </p:cNvPr>
            <p:cNvSpPr>
              <a:spLocks/>
            </p:cNvSpPr>
            <p:nvPr/>
          </p:nvSpPr>
          <p:spPr bwMode="auto">
            <a:xfrm>
              <a:off x="7649490" y="3520672"/>
              <a:ext cx="78191" cy="78174"/>
            </a:xfrm>
            <a:custGeom>
              <a:avLst/>
              <a:gdLst>
                <a:gd name="connsiteX0" fmla="*/ 39100 w 78191"/>
                <a:gd name="connsiteY0" fmla="*/ 0 h 78174"/>
                <a:gd name="connsiteX1" fmla="*/ 78191 w 78191"/>
                <a:gd name="connsiteY1" fmla="*/ 39087 h 78174"/>
                <a:gd name="connsiteX2" fmla="*/ 39100 w 78191"/>
                <a:gd name="connsiteY2" fmla="*/ 78174 h 78174"/>
                <a:gd name="connsiteX3" fmla="*/ 0 w 78191"/>
                <a:gd name="connsiteY3" fmla="*/ 39087 h 78174"/>
                <a:gd name="connsiteX4" fmla="*/ 39100 w 7819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1" h="78174">
                  <a:moveTo>
                    <a:pt x="39100" y="0"/>
                  </a:moveTo>
                  <a:cubicBezTo>
                    <a:pt x="60693" y="0"/>
                    <a:pt x="78191" y="17500"/>
                    <a:pt x="78191" y="39087"/>
                  </a:cubicBezTo>
                  <a:cubicBezTo>
                    <a:pt x="78191" y="60675"/>
                    <a:pt x="60693" y="78174"/>
                    <a:pt x="39100" y="78174"/>
                  </a:cubicBezTo>
                  <a:cubicBezTo>
                    <a:pt x="17505" y="78174"/>
                    <a:pt x="0" y="60675"/>
                    <a:pt x="0" y="39087"/>
                  </a:cubicBezTo>
                  <a:cubicBezTo>
                    <a:pt x="0" y="17500"/>
                    <a:pt x="17505" y="0"/>
                    <a:pt x="3910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3" name="Freeform: Shape 298">
              <a:extLst>
                <a:ext uri="{FF2B5EF4-FFF2-40B4-BE49-F238E27FC236}">
                  <a16:creationId xmlns:a16="http://schemas.microsoft.com/office/drawing/2014/main" id="{58302A4A-5181-406F-B0B8-71BBF35D95C3}"/>
                </a:ext>
              </a:extLst>
            </p:cNvPr>
            <p:cNvSpPr>
              <a:spLocks/>
            </p:cNvSpPr>
            <p:nvPr/>
          </p:nvSpPr>
          <p:spPr bwMode="auto">
            <a:xfrm>
              <a:off x="8117967" y="3520672"/>
              <a:ext cx="78112" cy="78174"/>
            </a:xfrm>
            <a:custGeom>
              <a:avLst/>
              <a:gdLst>
                <a:gd name="connsiteX0" fmla="*/ 39014 w 78112"/>
                <a:gd name="connsiteY0" fmla="*/ 0 h 78174"/>
                <a:gd name="connsiteX1" fmla="*/ 78112 w 78112"/>
                <a:gd name="connsiteY1" fmla="*/ 39087 h 78174"/>
                <a:gd name="connsiteX2" fmla="*/ 39014 w 78112"/>
                <a:gd name="connsiteY2" fmla="*/ 78174 h 78174"/>
                <a:gd name="connsiteX3" fmla="*/ 0 w 78112"/>
                <a:gd name="connsiteY3" fmla="*/ 39087 h 78174"/>
                <a:gd name="connsiteX4" fmla="*/ 39014 w 7811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12" h="78174">
                  <a:moveTo>
                    <a:pt x="39014" y="0"/>
                  </a:moveTo>
                  <a:cubicBezTo>
                    <a:pt x="60608" y="0"/>
                    <a:pt x="78112" y="17500"/>
                    <a:pt x="78112" y="39087"/>
                  </a:cubicBezTo>
                  <a:cubicBezTo>
                    <a:pt x="78112" y="60675"/>
                    <a:pt x="60608" y="78174"/>
                    <a:pt x="39014" y="78174"/>
                  </a:cubicBezTo>
                  <a:cubicBezTo>
                    <a:pt x="17498" y="78174"/>
                    <a:pt x="0" y="60675"/>
                    <a:pt x="0" y="39087"/>
                  </a:cubicBezTo>
                  <a:cubicBezTo>
                    <a:pt x="0" y="17500"/>
                    <a:pt x="17498" y="0"/>
                    <a:pt x="3901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4" name="Freeform: Shape 299">
              <a:extLst>
                <a:ext uri="{FF2B5EF4-FFF2-40B4-BE49-F238E27FC236}">
                  <a16:creationId xmlns:a16="http://schemas.microsoft.com/office/drawing/2014/main" id="{B4362CEC-0ADF-4A94-A881-851477C4146C}"/>
                </a:ext>
              </a:extLst>
            </p:cNvPr>
            <p:cNvSpPr>
              <a:spLocks/>
            </p:cNvSpPr>
            <p:nvPr/>
          </p:nvSpPr>
          <p:spPr bwMode="auto">
            <a:xfrm>
              <a:off x="9525647" y="352067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5" name="Freeform: Shape 300">
              <a:extLst>
                <a:ext uri="{FF2B5EF4-FFF2-40B4-BE49-F238E27FC236}">
                  <a16:creationId xmlns:a16="http://schemas.microsoft.com/office/drawing/2014/main" id="{DCAA4D26-7786-493A-A9E9-46838A680CEF}"/>
                </a:ext>
              </a:extLst>
            </p:cNvPr>
            <p:cNvSpPr>
              <a:spLocks/>
            </p:cNvSpPr>
            <p:nvPr/>
          </p:nvSpPr>
          <p:spPr bwMode="auto">
            <a:xfrm>
              <a:off x="9807202" y="352067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5"/>
                    <a:pt x="60674" y="78174"/>
                    <a:pt x="39087" y="78174"/>
                  </a:cubicBezTo>
                  <a:cubicBezTo>
                    <a:pt x="17499" y="78174"/>
                    <a:pt x="0" y="60675"/>
                    <a:pt x="0" y="39087"/>
                  </a:cubicBezTo>
                  <a:cubicBezTo>
                    <a:pt x="0" y="17500"/>
                    <a:pt x="17499"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6" name="Freeform: Shape 301">
              <a:extLst>
                <a:ext uri="{FF2B5EF4-FFF2-40B4-BE49-F238E27FC236}">
                  <a16:creationId xmlns:a16="http://schemas.microsoft.com/office/drawing/2014/main" id="{18AB47F0-9592-4F3C-AFDC-FA804753732F}"/>
                </a:ext>
              </a:extLst>
            </p:cNvPr>
            <p:cNvSpPr>
              <a:spLocks/>
            </p:cNvSpPr>
            <p:nvPr/>
          </p:nvSpPr>
          <p:spPr bwMode="auto">
            <a:xfrm>
              <a:off x="6710183" y="3608216"/>
              <a:ext cx="78175" cy="78175"/>
            </a:xfrm>
            <a:custGeom>
              <a:avLst/>
              <a:gdLst>
                <a:gd name="connsiteX0" fmla="*/ 39086 w 78175"/>
                <a:gd name="connsiteY0" fmla="*/ 0 h 78175"/>
                <a:gd name="connsiteX1" fmla="*/ 78175 w 78175"/>
                <a:gd name="connsiteY1" fmla="*/ 39087 h 78175"/>
                <a:gd name="connsiteX2" fmla="*/ 39086 w 78175"/>
                <a:gd name="connsiteY2" fmla="*/ 78175 h 78175"/>
                <a:gd name="connsiteX3" fmla="*/ 0 w 78175"/>
                <a:gd name="connsiteY3" fmla="*/ 39087 h 78175"/>
                <a:gd name="connsiteX4" fmla="*/ 39086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6" y="0"/>
                  </a:moveTo>
                  <a:cubicBezTo>
                    <a:pt x="60676" y="0"/>
                    <a:pt x="78175" y="17500"/>
                    <a:pt x="78175" y="39087"/>
                  </a:cubicBezTo>
                  <a:cubicBezTo>
                    <a:pt x="78175" y="60675"/>
                    <a:pt x="60676"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7" name="Freeform: Shape 302">
              <a:extLst>
                <a:ext uri="{FF2B5EF4-FFF2-40B4-BE49-F238E27FC236}">
                  <a16:creationId xmlns:a16="http://schemas.microsoft.com/office/drawing/2014/main" id="{05EB74E9-F0CE-4E2E-99C5-14CE96823218}"/>
                </a:ext>
              </a:extLst>
            </p:cNvPr>
            <p:cNvSpPr>
              <a:spLocks/>
            </p:cNvSpPr>
            <p:nvPr/>
          </p:nvSpPr>
          <p:spPr bwMode="auto">
            <a:xfrm>
              <a:off x="6897115" y="3608216"/>
              <a:ext cx="78170" cy="78175"/>
            </a:xfrm>
            <a:custGeom>
              <a:avLst/>
              <a:gdLst>
                <a:gd name="connsiteX0" fmla="*/ 39066 w 78170"/>
                <a:gd name="connsiteY0" fmla="*/ 0 h 78175"/>
                <a:gd name="connsiteX1" fmla="*/ 78170 w 78170"/>
                <a:gd name="connsiteY1" fmla="*/ 39087 h 78175"/>
                <a:gd name="connsiteX2" fmla="*/ 39066 w 78170"/>
                <a:gd name="connsiteY2" fmla="*/ 78175 h 78175"/>
                <a:gd name="connsiteX3" fmla="*/ 0 w 78170"/>
                <a:gd name="connsiteY3" fmla="*/ 39087 h 78175"/>
                <a:gd name="connsiteX4" fmla="*/ 39066 w 7817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5">
                  <a:moveTo>
                    <a:pt x="39066" y="0"/>
                  </a:moveTo>
                  <a:cubicBezTo>
                    <a:pt x="60653" y="0"/>
                    <a:pt x="78170" y="17500"/>
                    <a:pt x="78170" y="39087"/>
                  </a:cubicBezTo>
                  <a:cubicBezTo>
                    <a:pt x="78170" y="60675"/>
                    <a:pt x="60653" y="78175"/>
                    <a:pt x="39066" y="78175"/>
                  </a:cubicBezTo>
                  <a:cubicBezTo>
                    <a:pt x="17502" y="78175"/>
                    <a:pt x="0" y="60675"/>
                    <a:pt x="0" y="39087"/>
                  </a:cubicBezTo>
                  <a:cubicBezTo>
                    <a:pt x="0" y="17500"/>
                    <a:pt x="17502" y="0"/>
                    <a:pt x="3906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8" name="Freeform: Shape 303">
              <a:extLst>
                <a:ext uri="{FF2B5EF4-FFF2-40B4-BE49-F238E27FC236}">
                  <a16:creationId xmlns:a16="http://schemas.microsoft.com/office/drawing/2014/main" id="{9BECDD58-5C1D-49DF-BCBB-673BBE88C71B}"/>
                </a:ext>
              </a:extLst>
            </p:cNvPr>
            <p:cNvSpPr>
              <a:spLocks/>
            </p:cNvSpPr>
            <p:nvPr/>
          </p:nvSpPr>
          <p:spPr bwMode="auto">
            <a:xfrm>
              <a:off x="7552476" y="3608216"/>
              <a:ext cx="78171" cy="78175"/>
            </a:xfrm>
            <a:custGeom>
              <a:avLst/>
              <a:gdLst>
                <a:gd name="connsiteX0" fmla="*/ 39082 w 78171"/>
                <a:gd name="connsiteY0" fmla="*/ 0 h 78175"/>
                <a:gd name="connsiteX1" fmla="*/ 78171 w 78171"/>
                <a:gd name="connsiteY1" fmla="*/ 39087 h 78175"/>
                <a:gd name="connsiteX2" fmla="*/ 39082 w 78171"/>
                <a:gd name="connsiteY2" fmla="*/ 78175 h 78175"/>
                <a:gd name="connsiteX3" fmla="*/ 0 w 78171"/>
                <a:gd name="connsiteY3" fmla="*/ 39087 h 78175"/>
                <a:gd name="connsiteX4" fmla="*/ 39082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2" y="0"/>
                  </a:moveTo>
                  <a:cubicBezTo>
                    <a:pt x="60665" y="0"/>
                    <a:pt x="78171" y="17500"/>
                    <a:pt x="78171" y="39087"/>
                  </a:cubicBezTo>
                  <a:cubicBezTo>
                    <a:pt x="78171" y="60675"/>
                    <a:pt x="60665" y="78175"/>
                    <a:pt x="39082" y="78175"/>
                  </a:cubicBezTo>
                  <a:cubicBezTo>
                    <a:pt x="17497" y="78175"/>
                    <a:pt x="0" y="60675"/>
                    <a:pt x="0" y="39087"/>
                  </a:cubicBezTo>
                  <a:cubicBezTo>
                    <a:pt x="0" y="17500"/>
                    <a:pt x="17497"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19" name="Freeform: Shape 304">
              <a:extLst>
                <a:ext uri="{FF2B5EF4-FFF2-40B4-BE49-F238E27FC236}">
                  <a16:creationId xmlns:a16="http://schemas.microsoft.com/office/drawing/2014/main" id="{E7322B24-C2E5-4A7F-BC5D-FA01512CFF91}"/>
                </a:ext>
              </a:extLst>
            </p:cNvPr>
            <p:cNvSpPr>
              <a:spLocks/>
            </p:cNvSpPr>
            <p:nvPr/>
          </p:nvSpPr>
          <p:spPr bwMode="auto">
            <a:xfrm>
              <a:off x="8210183" y="3608216"/>
              <a:ext cx="78173" cy="78175"/>
            </a:xfrm>
            <a:custGeom>
              <a:avLst/>
              <a:gdLst>
                <a:gd name="connsiteX0" fmla="*/ 39082 w 78173"/>
                <a:gd name="connsiteY0" fmla="*/ 0 h 78175"/>
                <a:gd name="connsiteX1" fmla="*/ 78173 w 78173"/>
                <a:gd name="connsiteY1" fmla="*/ 39087 h 78175"/>
                <a:gd name="connsiteX2" fmla="*/ 39082 w 78173"/>
                <a:gd name="connsiteY2" fmla="*/ 78175 h 78175"/>
                <a:gd name="connsiteX3" fmla="*/ 0 w 78173"/>
                <a:gd name="connsiteY3" fmla="*/ 39087 h 78175"/>
                <a:gd name="connsiteX4" fmla="*/ 39082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2" y="0"/>
                  </a:moveTo>
                  <a:cubicBezTo>
                    <a:pt x="60660" y="0"/>
                    <a:pt x="78173" y="17500"/>
                    <a:pt x="78173" y="39087"/>
                  </a:cubicBezTo>
                  <a:cubicBezTo>
                    <a:pt x="78173" y="60675"/>
                    <a:pt x="60660" y="78175"/>
                    <a:pt x="39082" y="78175"/>
                  </a:cubicBezTo>
                  <a:cubicBezTo>
                    <a:pt x="17487" y="78175"/>
                    <a:pt x="0" y="60675"/>
                    <a:pt x="0" y="39087"/>
                  </a:cubicBezTo>
                  <a:cubicBezTo>
                    <a:pt x="0" y="17500"/>
                    <a:pt x="17487"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0" name="Freeform: Shape 305">
              <a:extLst>
                <a:ext uri="{FF2B5EF4-FFF2-40B4-BE49-F238E27FC236}">
                  <a16:creationId xmlns:a16="http://schemas.microsoft.com/office/drawing/2014/main" id="{B62E926B-5411-4EC3-B825-92AA4A708E7E}"/>
                </a:ext>
              </a:extLst>
            </p:cNvPr>
            <p:cNvSpPr>
              <a:spLocks/>
            </p:cNvSpPr>
            <p:nvPr/>
          </p:nvSpPr>
          <p:spPr bwMode="auto">
            <a:xfrm>
              <a:off x="9151821" y="3608216"/>
              <a:ext cx="78180" cy="78175"/>
            </a:xfrm>
            <a:custGeom>
              <a:avLst/>
              <a:gdLst>
                <a:gd name="connsiteX0" fmla="*/ 39086 w 78180"/>
                <a:gd name="connsiteY0" fmla="*/ 0 h 78175"/>
                <a:gd name="connsiteX1" fmla="*/ 78180 w 78180"/>
                <a:gd name="connsiteY1" fmla="*/ 39087 h 78175"/>
                <a:gd name="connsiteX2" fmla="*/ 39086 w 78180"/>
                <a:gd name="connsiteY2" fmla="*/ 78175 h 78175"/>
                <a:gd name="connsiteX3" fmla="*/ 0 w 78180"/>
                <a:gd name="connsiteY3" fmla="*/ 39087 h 78175"/>
                <a:gd name="connsiteX4" fmla="*/ 39086 w 7818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5">
                  <a:moveTo>
                    <a:pt x="39086" y="0"/>
                  </a:moveTo>
                  <a:cubicBezTo>
                    <a:pt x="60675" y="0"/>
                    <a:pt x="78180" y="17500"/>
                    <a:pt x="78180" y="39087"/>
                  </a:cubicBezTo>
                  <a:cubicBezTo>
                    <a:pt x="78180" y="60675"/>
                    <a:pt x="60675" y="78175"/>
                    <a:pt x="39086" y="78175"/>
                  </a:cubicBezTo>
                  <a:cubicBezTo>
                    <a:pt x="17502" y="78175"/>
                    <a:pt x="0" y="60675"/>
                    <a:pt x="0" y="39087"/>
                  </a:cubicBezTo>
                  <a:cubicBezTo>
                    <a:pt x="0" y="17500"/>
                    <a:pt x="17502"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1" name="Freeform: Shape 306">
              <a:extLst>
                <a:ext uri="{FF2B5EF4-FFF2-40B4-BE49-F238E27FC236}">
                  <a16:creationId xmlns:a16="http://schemas.microsoft.com/office/drawing/2014/main" id="{5C8422EF-FAAC-46BE-B279-E5B6D6FB20F7}"/>
                </a:ext>
              </a:extLst>
            </p:cNvPr>
            <p:cNvSpPr>
              <a:spLocks/>
            </p:cNvSpPr>
            <p:nvPr/>
          </p:nvSpPr>
          <p:spPr bwMode="auto">
            <a:xfrm>
              <a:off x="9617922"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2" name="Freeform: Shape 307">
              <a:extLst>
                <a:ext uri="{FF2B5EF4-FFF2-40B4-BE49-F238E27FC236}">
                  <a16:creationId xmlns:a16="http://schemas.microsoft.com/office/drawing/2014/main" id="{6517861C-3472-410C-9005-29778B9FC870}"/>
                </a:ext>
              </a:extLst>
            </p:cNvPr>
            <p:cNvSpPr>
              <a:spLocks/>
            </p:cNvSpPr>
            <p:nvPr/>
          </p:nvSpPr>
          <p:spPr bwMode="auto">
            <a:xfrm>
              <a:off x="9899477"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3" name="Freeform: Shape 308">
              <a:extLst>
                <a:ext uri="{FF2B5EF4-FFF2-40B4-BE49-F238E27FC236}">
                  <a16:creationId xmlns:a16="http://schemas.microsoft.com/office/drawing/2014/main" id="{400430EE-DF87-440F-B3CB-B0362561328E}"/>
                </a:ext>
              </a:extLst>
            </p:cNvPr>
            <p:cNvSpPr>
              <a:spLocks/>
            </p:cNvSpPr>
            <p:nvPr/>
          </p:nvSpPr>
          <p:spPr bwMode="auto">
            <a:xfrm>
              <a:off x="6655778" y="3629276"/>
              <a:ext cx="40306" cy="57114"/>
            </a:xfrm>
            <a:custGeom>
              <a:avLst/>
              <a:gdLst>
                <a:gd name="connsiteX0" fmla="*/ 32839 w 40306"/>
                <a:gd name="connsiteY0" fmla="*/ 0 h 57114"/>
                <a:gd name="connsiteX1" fmla="*/ 40306 w 40306"/>
                <a:gd name="connsiteY1" fmla="*/ 18026 h 57114"/>
                <a:gd name="connsiteX2" fmla="*/ 1218 w 40306"/>
                <a:gd name="connsiteY2" fmla="*/ 57114 h 57114"/>
                <a:gd name="connsiteX3" fmla="*/ 0 w 40306"/>
                <a:gd name="connsiteY3" fmla="*/ 56609 h 57114"/>
                <a:gd name="connsiteX4" fmla="*/ 5942 w 40306"/>
                <a:gd name="connsiteY4" fmla="*/ 44273 h 57114"/>
                <a:gd name="connsiteX5" fmla="*/ 32839 w 40306"/>
                <a:gd name="connsiteY5" fmla="*/ 0 h 5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6" h="57114">
                  <a:moveTo>
                    <a:pt x="32839" y="0"/>
                  </a:moveTo>
                  <a:lnTo>
                    <a:pt x="40306" y="18026"/>
                  </a:lnTo>
                  <a:cubicBezTo>
                    <a:pt x="40306" y="39614"/>
                    <a:pt x="22806" y="57114"/>
                    <a:pt x="1218" y="57114"/>
                  </a:cubicBezTo>
                  <a:lnTo>
                    <a:pt x="0" y="56609"/>
                  </a:lnTo>
                  <a:lnTo>
                    <a:pt x="5942" y="44273"/>
                  </a:lnTo>
                  <a:lnTo>
                    <a:pt x="32839"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4" name="Freeform: Shape 309">
              <a:extLst>
                <a:ext uri="{FF2B5EF4-FFF2-40B4-BE49-F238E27FC236}">
                  <a16:creationId xmlns:a16="http://schemas.microsoft.com/office/drawing/2014/main" id="{0AFA2082-9505-4139-8112-DC2899554948}"/>
                </a:ext>
              </a:extLst>
            </p:cNvPr>
            <p:cNvSpPr>
              <a:spLocks/>
            </p:cNvSpPr>
            <p:nvPr/>
          </p:nvSpPr>
          <p:spPr bwMode="auto">
            <a:xfrm>
              <a:off x="6804820" y="3693393"/>
              <a:ext cx="78189" cy="78173"/>
            </a:xfrm>
            <a:custGeom>
              <a:avLst/>
              <a:gdLst>
                <a:gd name="connsiteX0" fmla="*/ 39090 w 78189"/>
                <a:gd name="connsiteY0" fmla="*/ 0 h 78173"/>
                <a:gd name="connsiteX1" fmla="*/ 78189 w 78189"/>
                <a:gd name="connsiteY1" fmla="*/ 39087 h 78173"/>
                <a:gd name="connsiteX2" fmla="*/ 39090 w 78189"/>
                <a:gd name="connsiteY2" fmla="*/ 78173 h 78173"/>
                <a:gd name="connsiteX3" fmla="*/ 0 w 78189"/>
                <a:gd name="connsiteY3" fmla="*/ 39087 h 78173"/>
                <a:gd name="connsiteX4" fmla="*/ 39090 w 7818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9" h="78173">
                  <a:moveTo>
                    <a:pt x="39090" y="0"/>
                  </a:moveTo>
                  <a:cubicBezTo>
                    <a:pt x="60671" y="0"/>
                    <a:pt x="78189" y="17500"/>
                    <a:pt x="78189" y="39087"/>
                  </a:cubicBezTo>
                  <a:cubicBezTo>
                    <a:pt x="78189" y="60673"/>
                    <a:pt x="60671" y="78173"/>
                    <a:pt x="39090" y="78173"/>
                  </a:cubicBezTo>
                  <a:cubicBezTo>
                    <a:pt x="17499" y="78173"/>
                    <a:pt x="0" y="60673"/>
                    <a:pt x="0" y="39087"/>
                  </a:cubicBezTo>
                  <a:cubicBezTo>
                    <a:pt x="0" y="17500"/>
                    <a:pt x="17499" y="0"/>
                    <a:pt x="3909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5" name="Freeform: Shape 310">
              <a:extLst>
                <a:ext uri="{FF2B5EF4-FFF2-40B4-BE49-F238E27FC236}">
                  <a16:creationId xmlns:a16="http://schemas.microsoft.com/office/drawing/2014/main" id="{C67F20B5-6E0B-49A8-B39D-745B40572695}"/>
                </a:ext>
              </a:extLst>
            </p:cNvPr>
            <p:cNvSpPr>
              <a:spLocks/>
            </p:cNvSpPr>
            <p:nvPr/>
          </p:nvSpPr>
          <p:spPr bwMode="auto">
            <a:xfrm>
              <a:off x="7176318" y="3693393"/>
              <a:ext cx="78177" cy="78173"/>
            </a:xfrm>
            <a:custGeom>
              <a:avLst/>
              <a:gdLst>
                <a:gd name="connsiteX0" fmla="*/ 39075 w 78177"/>
                <a:gd name="connsiteY0" fmla="*/ 0 h 78173"/>
                <a:gd name="connsiteX1" fmla="*/ 78177 w 78177"/>
                <a:gd name="connsiteY1" fmla="*/ 39087 h 78173"/>
                <a:gd name="connsiteX2" fmla="*/ 39075 w 78177"/>
                <a:gd name="connsiteY2" fmla="*/ 78173 h 78173"/>
                <a:gd name="connsiteX3" fmla="*/ 0 w 78177"/>
                <a:gd name="connsiteY3" fmla="*/ 39087 h 78173"/>
                <a:gd name="connsiteX4" fmla="*/ 39075 w 7817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3">
                  <a:moveTo>
                    <a:pt x="39075" y="0"/>
                  </a:moveTo>
                  <a:cubicBezTo>
                    <a:pt x="60680" y="0"/>
                    <a:pt x="78177" y="17500"/>
                    <a:pt x="78177" y="39087"/>
                  </a:cubicBezTo>
                  <a:cubicBezTo>
                    <a:pt x="78177" y="60673"/>
                    <a:pt x="60680" y="78173"/>
                    <a:pt x="39075" y="78173"/>
                  </a:cubicBezTo>
                  <a:cubicBezTo>
                    <a:pt x="17505" y="78173"/>
                    <a:pt x="0" y="60673"/>
                    <a:pt x="0" y="39087"/>
                  </a:cubicBezTo>
                  <a:cubicBezTo>
                    <a:pt x="0" y="17500"/>
                    <a:pt x="17505" y="0"/>
                    <a:pt x="3907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6" name="Freeform: Shape 311">
              <a:extLst>
                <a:ext uri="{FF2B5EF4-FFF2-40B4-BE49-F238E27FC236}">
                  <a16:creationId xmlns:a16="http://schemas.microsoft.com/office/drawing/2014/main" id="{F70BA692-BB47-4DB3-B925-54829017DD34}"/>
                </a:ext>
              </a:extLst>
            </p:cNvPr>
            <p:cNvSpPr>
              <a:spLocks/>
            </p:cNvSpPr>
            <p:nvPr/>
          </p:nvSpPr>
          <p:spPr bwMode="auto">
            <a:xfrm>
              <a:off x="8964923" y="3693393"/>
              <a:ext cx="78167" cy="78173"/>
            </a:xfrm>
            <a:custGeom>
              <a:avLst/>
              <a:gdLst>
                <a:gd name="connsiteX0" fmla="*/ 39078 w 78167"/>
                <a:gd name="connsiteY0" fmla="*/ 0 h 78173"/>
                <a:gd name="connsiteX1" fmla="*/ 78167 w 78167"/>
                <a:gd name="connsiteY1" fmla="*/ 39087 h 78173"/>
                <a:gd name="connsiteX2" fmla="*/ 39078 w 78167"/>
                <a:gd name="connsiteY2" fmla="*/ 78173 h 78173"/>
                <a:gd name="connsiteX3" fmla="*/ 0 w 78167"/>
                <a:gd name="connsiteY3" fmla="*/ 39087 h 78173"/>
                <a:gd name="connsiteX4" fmla="*/ 39078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78" y="0"/>
                  </a:moveTo>
                  <a:cubicBezTo>
                    <a:pt x="60666" y="0"/>
                    <a:pt x="78167" y="17500"/>
                    <a:pt x="78167" y="39087"/>
                  </a:cubicBezTo>
                  <a:cubicBezTo>
                    <a:pt x="78167" y="60673"/>
                    <a:pt x="60666" y="78173"/>
                    <a:pt x="39078" y="78173"/>
                  </a:cubicBezTo>
                  <a:cubicBezTo>
                    <a:pt x="17502" y="78173"/>
                    <a:pt x="0" y="60673"/>
                    <a:pt x="0" y="39087"/>
                  </a:cubicBezTo>
                  <a:cubicBezTo>
                    <a:pt x="0" y="17500"/>
                    <a:pt x="17502" y="0"/>
                    <a:pt x="3907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7" name="Freeform: Shape 312">
              <a:extLst>
                <a:ext uri="{FF2B5EF4-FFF2-40B4-BE49-F238E27FC236}">
                  <a16:creationId xmlns:a16="http://schemas.microsoft.com/office/drawing/2014/main" id="{FD3DD1D4-6D76-454A-BA78-61C22DB06FAC}"/>
                </a:ext>
              </a:extLst>
            </p:cNvPr>
            <p:cNvSpPr>
              <a:spLocks/>
            </p:cNvSpPr>
            <p:nvPr/>
          </p:nvSpPr>
          <p:spPr bwMode="auto">
            <a:xfrm>
              <a:off x="9338734" y="3693394"/>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500"/>
                    <a:pt x="78174" y="39086"/>
                  </a:cubicBezTo>
                  <a:cubicBezTo>
                    <a:pt x="78174" y="60673"/>
                    <a:pt x="60674"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8" name="Freeform: Shape 313">
              <a:extLst>
                <a:ext uri="{FF2B5EF4-FFF2-40B4-BE49-F238E27FC236}">
                  <a16:creationId xmlns:a16="http://schemas.microsoft.com/office/drawing/2014/main" id="{0461F710-5EA7-4459-B29A-53CA07E5E878}"/>
                </a:ext>
              </a:extLst>
            </p:cNvPr>
            <p:cNvSpPr>
              <a:spLocks/>
            </p:cNvSpPr>
            <p:nvPr/>
          </p:nvSpPr>
          <p:spPr bwMode="auto">
            <a:xfrm>
              <a:off x="961792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29" name="Freeform: Shape 314">
              <a:extLst>
                <a:ext uri="{FF2B5EF4-FFF2-40B4-BE49-F238E27FC236}">
                  <a16:creationId xmlns:a16="http://schemas.microsoft.com/office/drawing/2014/main" id="{F9F0C9E4-C61E-420C-B62C-C154FCC6EF12}"/>
                </a:ext>
              </a:extLst>
            </p:cNvPr>
            <p:cNvSpPr>
              <a:spLocks/>
            </p:cNvSpPr>
            <p:nvPr/>
          </p:nvSpPr>
          <p:spPr bwMode="auto">
            <a:xfrm>
              <a:off x="980720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0" name="Freeform: Shape 315">
              <a:extLst>
                <a:ext uri="{FF2B5EF4-FFF2-40B4-BE49-F238E27FC236}">
                  <a16:creationId xmlns:a16="http://schemas.microsoft.com/office/drawing/2014/main" id="{7B0A165D-9270-4648-8324-E8F773F67EC3}"/>
                </a:ext>
              </a:extLst>
            </p:cNvPr>
            <p:cNvSpPr>
              <a:spLocks/>
            </p:cNvSpPr>
            <p:nvPr/>
          </p:nvSpPr>
          <p:spPr bwMode="auto">
            <a:xfrm>
              <a:off x="10091123" y="3693394"/>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500"/>
                    <a:pt x="78174" y="39086"/>
                  </a:cubicBezTo>
                  <a:cubicBezTo>
                    <a:pt x="78174" y="60673"/>
                    <a:pt x="60675" y="78173"/>
                    <a:pt x="39088" y="78173"/>
                  </a:cubicBezTo>
                  <a:cubicBezTo>
                    <a:pt x="17500" y="78173"/>
                    <a:pt x="0" y="60673"/>
                    <a:pt x="0" y="39086"/>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1" name="Freeform: Shape 316">
              <a:extLst>
                <a:ext uri="{FF2B5EF4-FFF2-40B4-BE49-F238E27FC236}">
                  <a16:creationId xmlns:a16="http://schemas.microsoft.com/office/drawing/2014/main" id="{9A1AB279-CA42-443E-AEC0-2454D6FF5EDB}"/>
                </a:ext>
              </a:extLst>
            </p:cNvPr>
            <p:cNvSpPr>
              <a:spLocks/>
            </p:cNvSpPr>
            <p:nvPr/>
          </p:nvSpPr>
          <p:spPr bwMode="auto">
            <a:xfrm>
              <a:off x="10185763" y="3721072"/>
              <a:ext cx="26549" cy="45301"/>
            </a:xfrm>
            <a:custGeom>
              <a:avLst/>
              <a:gdLst>
                <a:gd name="connsiteX0" fmla="*/ 4726 w 26549"/>
                <a:gd name="connsiteY0" fmla="*/ 0 h 45301"/>
                <a:gd name="connsiteX1" fmla="*/ 26549 w 26549"/>
                <a:gd name="connsiteY1" fmla="*/ 45301 h 45301"/>
                <a:gd name="connsiteX2" fmla="*/ 11449 w 26549"/>
                <a:gd name="connsiteY2" fmla="*/ 39047 h 45301"/>
                <a:gd name="connsiteX3" fmla="*/ 0 w 26549"/>
                <a:gd name="connsiteY3" fmla="*/ 11408 h 45301"/>
                <a:gd name="connsiteX4" fmla="*/ 4726 w 26549"/>
                <a:gd name="connsiteY4" fmla="*/ 0 h 45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9" h="45301">
                  <a:moveTo>
                    <a:pt x="4726" y="0"/>
                  </a:moveTo>
                  <a:lnTo>
                    <a:pt x="26549" y="45301"/>
                  </a:lnTo>
                  <a:lnTo>
                    <a:pt x="11449" y="39047"/>
                  </a:lnTo>
                  <a:cubicBezTo>
                    <a:pt x="4375" y="31974"/>
                    <a:pt x="0" y="22202"/>
                    <a:pt x="0" y="11408"/>
                  </a:cubicBezTo>
                  <a:lnTo>
                    <a:pt x="4726"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2" name="Freeform: Shape 317">
              <a:extLst>
                <a:ext uri="{FF2B5EF4-FFF2-40B4-BE49-F238E27FC236}">
                  <a16:creationId xmlns:a16="http://schemas.microsoft.com/office/drawing/2014/main" id="{B4FC8C2D-BAB5-43E3-837B-90CCD2BE4677}"/>
                </a:ext>
              </a:extLst>
            </p:cNvPr>
            <p:cNvSpPr>
              <a:spLocks/>
            </p:cNvSpPr>
            <p:nvPr/>
          </p:nvSpPr>
          <p:spPr bwMode="auto">
            <a:xfrm>
              <a:off x="6617902" y="3776203"/>
              <a:ext cx="78172" cy="78173"/>
            </a:xfrm>
            <a:custGeom>
              <a:avLst/>
              <a:gdLst>
                <a:gd name="connsiteX0" fmla="*/ 39086 w 78172"/>
                <a:gd name="connsiteY0" fmla="*/ 0 h 78173"/>
                <a:gd name="connsiteX1" fmla="*/ 78172 w 78172"/>
                <a:gd name="connsiteY1" fmla="*/ 39086 h 78173"/>
                <a:gd name="connsiteX2" fmla="*/ 39086 w 78172"/>
                <a:gd name="connsiteY2" fmla="*/ 78173 h 78173"/>
                <a:gd name="connsiteX3" fmla="*/ 0 w 78172"/>
                <a:gd name="connsiteY3" fmla="*/ 39086 h 78173"/>
                <a:gd name="connsiteX4" fmla="*/ 39086 w 78172"/>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3">
                  <a:moveTo>
                    <a:pt x="39086" y="0"/>
                  </a:moveTo>
                  <a:cubicBezTo>
                    <a:pt x="60673" y="0"/>
                    <a:pt x="78172" y="17499"/>
                    <a:pt x="78172" y="39086"/>
                  </a:cubicBezTo>
                  <a:cubicBezTo>
                    <a:pt x="78172" y="60673"/>
                    <a:pt x="60673" y="78173"/>
                    <a:pt x="39086" y="78173"/>
                  </a:cubicBezTo>
                  <a:cubicBezTo>
                    <a:pt x="17499" y="78173"/>
                    <a:pt x="0" y="60673"/>
                    <a:pt x="0" y="39086"/>
                  </a:cubicBezTo>
                  <a:cubicBezTo>
                    <a:pt x="0" y="17499"/>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3" name="Freeform: Shape 318">
              <a:extLst>
                <a:ext uri="{FF2B5EF4-FFF2-40B4-BE49-F238E27FC236}">
                  <a16:creationId xmlns:a16="http://schemas.microsoft.com/office/drawing/2014/main" id="{7F6FBB6E-DB1F-4500-9413-FFF0E2757FEB}"/>
                </a:ext>
              </a:extLst>
            </p:cNvPr>
            <p:cNvSpPr>
              <a:spLocks/>
            </p:cNvSpPr>
            <p:nvPr/>
          </p:nvSpPr>
          <p:spPr bwMode="auto">
            <a:xfrm>
              <a:off x="7084012" y="3776203"/>
              <a:ext cx="78196" cy="78173"/>
            </a:xfrm>
            <a:custGeom>
              <a:avLst/>
              <a:gdLst>
                <a:gd name="connsiteX0" fmla="*/ 39098 w 78196"/>
                <a:gd name="connsiteY0" fmla="*/ 0 h 78173"/>
                <a:gd name="connsiteX1" fmla="*/ 78196 w 78196"/>
                <a:gd name="connsiteY1" fmla="*/ 39086 h 78173"/>
                <a:gd name="connsiteX2" fmla="*/ 39098 w 78196"/>
                <a:gd name="connsiteY2" fmla="*/ 78173 h 78173"/>
                <a:gd name="connsiteX3" fmla="*/ 0 w 78196"/>
                <a:gd name="connsiteY3" fmla="*/ 39086 h 78173"/>
                <a:gd name="connsiteX4" fmla="*/ 39098 w 78196"/>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6" h="78173">
                  <a:moveTo>
                    <a:pt x="39098" y="0"/>
                  </a:moveTo>
                  <a:cubicBezTo>
                    <a:pt x="60692" y="0"/>
                    <a:pt x="78196" y="17499"/>
                    <a:pt x="78196" y="39086"/>
                  </a:cubicBezTo>
                  <a:cubicBezTo>
                    <a:pt x="78196" y="60673"/>
                    <a:pt x="60692" y="78173"/>
                    <a:pt x="39098" y="78173"/>
                  </a:cubicBezTo>
                  <a:cubicBezTo>
                    <a:pt x="17505" y="78173"/>
                    <a:pt x="0" y="60673"/>
                    <a:pt x="0" y="39086"/>
                  </a:cubicBezTo>
                  <a:cubicBezTo>
                    <a:pt x="0" y="17499"/>
                    <a:pt x="17505" y="0"/>
                    <a:pt x="3909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4" name="Freeform: Shape 319">
              <a:extLst>
                <a:ext uri="{FF2B5EF4-FFF2-40B4-BE49-F238E27FC236}">
                  <a16:creationId xmlns:a16="http://schemas.microsoft.com/office/drawing/2014/main" id="{2C89A20C-B243-486E-82D2-ABCB04863A5D}"/>
                </a:ext>
              </a:extLst>
            </p:cNvPr>
            <p:cNvSpPr>
              <a:spLocks/>
            </p:cNvSpPr>
            <p:nvPr/>
          </p:nvSpPr>
          <p:spPr bwMode="auto">
            <a:xfrm>
              <a:off x="7270954" y="3776203"/>
              <a:ext cx="78164" cy="78173"/>
            </a:xfrm>
            <a:custGeom>
              <a:avLst/>
              <a:gdLst>
                <a:gd name="connsiteX0" fmla="*/ 39081 w 78164"/>
                <a:gd name="connsiteY0" fmla="*/ 0 h 78173"/>
                <a:gd name="connsiteX1" fmla="*/ 78164 w 78164"/>
                <a:gd name="connsiteY1" fmla="*/ 39086 h 78173"/>
                <a:gd name="connsiteX2" fmla="*/ 39081 w 78164"/>
                <a:gd name="connsiteY2" fmla="*/ 78173 h 78173"/>
                <a:gd name="connsiteX3" fmla="*/ 0 w 78164"/>
                <a:gd name="connsiteY3" fmla="*/ 39086 h 78173"/>
                <a:gd name="connsiteX4" fmla="*/ 39081 w 7816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73">
                  <a:moveTo>
                    <a:pt x="39081" y="0"/>
                  </a:moveTo>
                  <a:cubicBezTo>
                    <a:pt x="60665" y="0"/>
                    <a:pt x="78164" y="17499"/>
                    <a:pt x="78164" y="39086"/>
                  </a:cubicBezTo>
                  <a:cubicBezTo>
                    <a:pt x="78164" y="60673"/>
                    <a:pt x="60665" y="78173"/>
                    <a:pt x="39081" y="78173"/>
                  </a:cubicBezTo>
                  <a:cubicBezTo>
                    <a:pt x="17488" y="78173"/>
                    <a:pt x="0" y="60673"/>
                    <a:pt x="0" y="39086"/>
                  </a:cubicBezTo>
                  <a:cubicBezTo>
                    <a:pt x="0" y="17499"/>
                    <a:pt x="17488"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5" name="Freeform: Shape 320">
              <a:extLst>
                <a:ext uri="{FF2B5EF4-FFF2-40B4-BE49-F238E27FC236}">
                  <a16:creationId xmlns:a16="http://schemas.microsoft.com/office/drawing/2014/main" id="{AA123D7B-CE13-4449-9FB8-8FF9AAF9BFF9}"/>
                </a:ext>
              </a:extLst>
            </p:cNvPr>
            <p:cNvSpPr>
              <a:spLocks/>
            </p:cNvSpPr>
            <p:nvPr/>
          </p:nvSpPr>
          <p:spPr bwMode="auto">
            <a:xfrm>
              <a:off x="7836400" y="3776203"/>
              <a:ext cx="78169" cy="78173"/>
            </a:xfrm>
            <a:custGeom>
              <a:avLst/>
              <a:gdLst>
                <a:gd name="connsiteX0" fmla="*/ 39080 w 78169"/>
                <a:gd name="connsiteY0" fmla="*/ 0 h 78173"/>
                <a:gd name="connsiteX1" fmla="*/ 78169 w 78169"/>
                <a:gd name="connsiteY1" fmla="*/ 39086 h 78173"/>
                <a:gd name="connsiteX2" fmla="*/ 39080 w 78169"/>
                <a:gd name="connsiteY2" fmla="*/ 78173 h 78173"/>
                <a:gd name="connsiteX3" fmla="*/ 0 w 78169"/>
                <a:gd name="connsiteY3" fmla="*/ 39086 h 78173"/>
                <a:gd name="connsiteX4" fmla="*/ 39080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0" y="0"/>
                  </a:moveTo>
                  <a:cubicBezTo>
                    <a:pt x="60667" y="0"/>
                    <a:pt x="78169" y="17499"/>
                    <a:pt x="78169" y="39086"/>
                  </a:cubicBezTo>
                  <a:cubicBezTo>
                    <a:pt x="78169" y="60673"/>
                    <a:pt x="60667" y="78173"/>
                    <a:pt x="39080" y="78173"/>
                  </a:cubicBezTo>
                  <a:cubicBezTo>
                    <a:pt x="17498" y="78173"/>
                    <a:pt x="0" y="60673"/>
                    <a:pt x="0" y="39086"/>
                  </a:cubicBezTo>
                  <a:cubicBezTo>
                    <a:pt x="0" y="17499"/>
                    <a:pt x="17498"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6" name="Freeform: Shape 321">
              <a:extLst>
                <a:ext uri="{FF2B5EF4-FFF2-40B4-BE49-F238E27FC236}">
                  <a16:creationId xmlns:a16="http://schemas.microsoft.com/office/drawing/2014/main" id="{69E6802A-EFB4-4F97-9E34-041D8938749C}"/>
                </a:ext>
              </a:extLst>
            </p:cNvPr>
            <p:cNvSpPr>
              <a:spLocks/>
            </p:cNvSpPr>
            <p:nvPr/>
          </p:nvSpPr>
          <p:spPr bwMode="auto">
            <a:xfrm>
              <a:off x="9712562"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7" name="Freeform: Shape 322">
              <a:extLst>
                <a:ext uri="{FF2B5EF4-FFF2-40B4-BE49-F238E27FC236}">
                  <a16:creationId xmlns:a16="http://schemas.microsoft.com/office/drawing/2014/main" id="{AA1783D0-F476-43F1-9543-FFA9019DD5E2}"/>
                </a:ext>
              </a:extLst>
            </p:cNvPr>
            <p:cNvSpPr>
              <a:spLocks/>
            </p:cNvSpPr>
            <p:nvPr/>
          </p:nvSpPr>
          <p:spPr bwMode="auto">
            <a:xfrm>
              <a:off x="9899478"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8" name="Freeform: Shape 323">
              <a:extLst>
                <a:ext uri="{FF2B5EF4-FFF2-40B4-BE49-F238E27FC236}">
                  <a16:creationId xmlns:a16="http://schemas.microsoft.com/office/drawing/2014/main" id="{C821CE4E-F147-4F70-B185-09A91F882A5A}"/>
                </a:ext>
              </a:extLst>
            </p:cNvPr>
            <p:cNvSpPr>
              <a:spLocks/>
            </p:cNvSpPr>
            <p:nvPr/>
          </p:nvSpPr>
          <p:spPr bwMode="auto">
            <a:xfrm>
              <a:off x="6577698" y="3806367"/>
              <a:ext cx="23736" cy="41651"/>
            </a:xfrm>
            <a:custGeom>
              <a:avLst/>
              <a:gdLst>
                <a:gd name="connsiteX0" fmla="*/ 20041 w 23736"/>
                <a:gd name="connsiteY0" fmla="*/ 0 h 41651"/>
                <a:gd name="connsiteX1" fmla="*/ 23736 w 23736"/>
                <a:gd name="connsiteY1" fmla="*/ 8922 h 41651"/>
                <a:gd name="connsiteX2" fmla="*/ 12288 w 23736"/>
                <a:gd name="connsiteY2" fmla="*/ 36561 h 41651"/>
                <a:gd name="connsiteX3" fmla="*/ 0 w 23736"/>
                <a:gd name="connsiteY3" fmla="*/ 41651 h 41651"/>
                <a:gd name="connsiteX4" fmla="*/ 74 w 23736"/>
                <a:gd name="connsiteY4" fmla="*/ 41448 h 41651"/>
                <a:gd name="connsiteX5" fmla="*/ 20041 w 23736"/>
                <a:gd name="connsiteY5" fmla="*/ 0 h 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6" h="41651">
                  <a:moveTo>
                    <a:pt x="20041" y="0"/>
                  </a:moveTo>
                  <a:lnTo>
                    <a:pt x="23736" y="8922"/>
                  </a:lnTo>
                  <a:cubicBezTo>
                    <a:pt x="23736" y="19716"/>
                    <a:pt x="19361" y="29487"/>
                    <a:pt x="12288" y="36561"/>
                  </a:cubicBezTo>
                  <a:lnTo>
                    <a:pt x="0" y="41651"/>
                  </a:lnTo>
                  <a:lnTo>
                    <a:pt x="74" y="41448"/>
                  </a:lnTo>
                  <a:lnTo>
                    <a:pt x="20041"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39" name="Freeform: Shape 324">
              <a:extLst>
                <a:ext uri="{FF2B5EF4-FFF2-40B4-BE49-F238E27FC236}">
                  <a16:creationId xmlns:a16="http://schemas.microsoft.com/office/drawing/2014/main" id="{8250A5CE-3928-4B5F-85E8-78CB5D3ED5DA}"/>
                </a:ext>
              </a:extLst>
            </p:cNvPr>
            <p:cNvSpPr>
              <a:spLocks/>
            </p:cNvSpPr>
            <p:nvPr/>
          </p:nvSpPr>
          <p:spPr bwMode="auto">
            <a:xfrm>
              <a:off x="6710171" y="3863742"/>
              <a:ext cx="78175" cy="78173"/>
            </a:xfrm>
            <a:custGeom>
              <a:avLst/>
              <a:gdLst>
                <a:gd name="connsiteX0" fmla="*/ 39086 w 78175"/>
                <a:gd name="connsiteY0" fmla="*/ 0 h 78173"/>
                <a:gd name="connsiteX1" fmla="*/ 78175 w 78175"/>
                <a:gd name="connsiteY1" fmla="*/ 39087 h 78173"/>
                <a:gd name="connsiteX2" fmla="*/ 39086 w 78175"/>
                <a:gd name="connsiteY2" fmla="*/ 78173 h 78173"/>
                <a:gd name="connsiteX3" fmla="*/ 0 w 78175"/>
                <a:gd name="connsiteY3" fmla="*/ 39087 h 78173"/>
                <a:gd name="connsiteX4" fmla="*/ 39086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6" y="0"/>
                  </a:moveTo>
                  <a:cubicBezTo>
                    <a:pt x="60676" y="0"/>
                    <a:pt x="78175" y="17499"/>
                    <a:pt x="78175" y="39087"/>
                  </a:cubicBezTo>
                  <a:cubicBezTo>
                    <a:pt x="78175" y="60673"/>
                    <a:pt x="60676" y="78173"/>
                    <a:pt x="39086" y="78173"/>
                  </a:cubicBezTo>
                  <a:cubicBezTo>
                    <a:pt x="17500" y="78173"/>
                    <a:pt x="0" y="60673"/>
                    <a:pt x="0" y="39087"/>
                  </a:cubicBezTo>
                  <a:cubicBezTo>
                    <a:pt x="0" y="17499"/>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0" name="Freeform: Shape 325">
              <a:extLst>
                <a:ext uri="{FF2B5EF4-FFF2-40B4-BE49-F238E27FC236}">
                  <a16:creationId xmlns:a16="http://schemas.microsoft.com/office/drawing/2014/main" id="{8CBA6E73-4ED3-4345-8133-3F584B9106AE}"/>
                </a:ext>
              </a:extLst>
            </p:cNvPr>
            <p:cNvSpPr>
              <a:spLocks/>
            </p:cNvSpPr>
            <p:nvPr/>
          </p:nvSpPr>
          <p:spPr bwMode="auto">
            <a:xfrm>
              <a:off x="7552465" y="3863742"/>
              <a:ext cx="78171" cy="78173"/>
            </a:xfrm>
            <a:custGeom>
              <a:avLst/>
              <a:gdLst>
                <a:gd name="connsiteX0" fmla="*/ 39081 w 78171"/>
                <a:gd name="connsiteY0" fmla="*/ 0 h 78173"/>
                <a:gd name="connsiteX1" fmla="*/ 78171 w 78171"/>
                <a:gd name="connsiteY1" fmla="*/ 39087 h 78173"/>
                <a:gd name="connsiteX2" fmla="*/ 39081 w 78171"/>
                <a:gd name="connsiteY2" fmla="*/ 78173 h 78173"/>
                <a:gd name="connsiteX3" fmla="*/ 0 w 78171"/>
                <a:gd name="connsiteY3" fmla="*/ 39087 h 78173"/>
                <a:gd name="connsiteX4" fmla="*/ 39081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1" y="0"/>
                  </a:moveTo>
                  <a:cubicBezTo>
                    <a:pt x="60666" y="0"/>
                    <a:pt x="78171" y="17499"/>
                    <a:pt x="78171" y="39087"/>
                  </a:cubicBezTo>
                  <a:cubicBezTo>
                    <a:pt x="78171" y="60673"/>
                    <a:pt x="60666" y="78173"/>
                    <a:pt x="39081" y="78173"/>
                  </a:cubicBezTo>
                  <a:cubicBezTo>
                    <a:pt x="17497" y="78173"/>
                    <a:pt x="0" y="60673"/>
                    <a:pt x="0" y="39087"/>
                  </a:cubicBezTo>
                  <a:cubicBezTo>
                    <a:pt x="0" y="17499"/>
                    <a:pt x="17497" y="0"/>
                    <a:pt x="3908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1" name="Freeform: Shape 326">
              <a:extLst>
                <a:ext uri="{FF2B5EF4-FFF2-40B4-BE49-F238E27FC236}">
                  <a16:creationId xmlns:a16="http://schemas.microsoft.com/office/drawing/2014/main" id="{841757E2-5731-4B82-A8D7-B921CFA7C5B3}"/>
                </a:ext>
              </a:extLst>
            </p:cNvPr>
            <p:cNvSpPr>
              <a:spLocks/>
            </p:cNvSpPr>
            <p:nvPr/>
          </p:nvSpPr>
          <p:spPr bwMode="auto">
            <a:xfrm>
              <a:off x="8870278" y="3863742"/>
              <a:ext cx="78171" cy="78173"/>
            </a:xfrm>
            <a:custGeom>
              <a:avLst/>
              <a:gdLst>
                <a:gd name="connsiteX0" fmla="*/ 39087 w 78171"/>
                <a:gd name="connsiteY0" fmla="*/ 0 h 78173"/>
                <a:gd name="connsiteX1" fmla="*/ 78171 w 78171"/>
                <a:gd name="connsiteY1" fmla="*/ 39087 h 78173"/>
                <a:gd name="connsiteX2" fmla="*/ 39087 w 78171"/>
                <a:gd name="connsiteY2" fmla="*/ 78173 h 78173"/>
                <a:gd name="connsiteX3" fmla="*/ 0 w 78171"/>
                <a:gd name="connsiteY3" fmla="*/ 39087 h 78173"/>
                <a:gd name="connsiteX4" fmla="*/ 39087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7" y="0"/>
                  </a:moveTo>
                  <a:cubicBezTo>
                    <a:pt x="60677" y="0"/>
                    <a:pt x="78171" y="17499"/>
                    <a:pt x="78171" y="39087"/>
                  </a:cubicBezTo>
                  <a:cubicBezTo>
                    <a:pt x="78171" y="60673"/>
                    <a:pt x="60677" y="78173"/>
                    <a:pt x="39087" y="78173"/>
                  </a:cubicBezTo>
                  <a:cubicBezTo>
                    <a:pt x="17503" y="78173"/>
                    <a:pt x="0" y="60673"/>
                    <a:pt x="0" y="39087"/>
                  </a:cubicBezTo>
                  <a:cubicBezTo>
                    <a:pt x="0" y="17499"/>
                    <a:pt x="17503"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2" name="Freeform: Shape 327">
              <a:extLst>
                <a:ext uri="{FF2B5EF4-FFF2-40B4-BE49-F238E27FC236}">
                  <a16:creationId xmlns:a16="http://schemas.microsoft.com/office/drawing/2014/main" id="{94A34BCE-E6EA-4D4E-A27A-B7E3CA1903CF}"/>
                </a:ext>
              </a:extLst>
            </p:cNvPr>
            <p:cNvSpPr>
              <a:spLocks/>
            </p:cNvSpPr>
            <p:nvPr/>
          </p:nvSpPr>
          <p:spPr bwMode="auto">
            <a:xfrm>
              <a:off x="9057191" y="3863742"/>
              <a:ext cx="78167" cy="78173"/>
            </a:xfrm>
            <a:custGeom>
              <a:avLst/>
              <a:gdLst>
                <a:gd name="connsiteX0" fmla="*/ 39082 w 78167"/>
                <a:gd name="connsiteY0" fmla="*/ 0 h 78173"/>
                <a:gd name="connsiteX1" fmla="*/ 78167 w 78167"/>
                <a:gd name="connsiteY1" fmla="*/ 39087 h 78173"/>
                <a:gd name="connsiteX2" fmla="*/ 39082 w 78167"/>
                <a:gd name="connsiteY2" fmla="*/ 78173 h 78173"/>
                <a:gd name="connsiteX3" fmla="*/ 0 w 78167"/>
                <a:gd name="connsiteY3" fmla="*/ 39087 h 78173"/>
                <a:gd name="connsiteX4" fmla="*/ 3908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82" y="0"/>
                  </a:moveTo>
                  <a:cubicBezTo>
                    <a:pt x="60667" y="0"/>
                    <a:pt x="78167" y="17499"/>
                    <a:pt x="78167" y="39087"/>
                  </a:cubicBezTo>
                  <a:cubicBezTo>
                    <a:pt x="78167" y="60673"/>
                    <a:pt x="60667" y="78173"/>
                    <a:pt x="39082" y="78173"/>
                  </a:cubicBezTo>
                  <a:cubicBezTo>
                    <a:pt x="17495" y="78173"/>
                    <a:pt x="0" y="60673"/>
                    <a:pt x="0" y="39087"/>
                  </a:cubicBezTo>
                  <a:cubicBezTo>
                    <a:pt x="0" y="17499"/>
                    <a:pt x="17495"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3" name="Freeform: Shape 328">
              <a:extLst>
                <a:ext uri="{FF2B5EF4-FFF2-40B4-BE49-F238E27FC236}">
                  <a16:creationId xmlns:a16="http://schemas.microsoft.com/office/drawing/2014/main" id="{AD57E63D-895E-47BF-830A-F54398BFB87C}"/>
                </a:ext>
              </a:extLst>
            </p:cNvPr>
            <p:cNvSpPr>
              <a:spLocks/>
            </p:cNvSpPr>
            <p:nvPr/>
          </p:nvSpPr>
          <p:spPr bwMode="auto">
            <a:xfrm>
              <a:off x="9244105" y="3863742"/>
              <a:ext cx="78163" cy="78173"/>
            </a:xfrm>
            <a:custGeom>
              <a:avLst/>
              <a:gdLst>
                <a:gd name="connsiteX0" fmla="*/ 39097 w 78163"/>
                <a:gd name="connsiteY0" fmla="*/ 0 h 78173"/>
                <a:gd name="connsiteX1" fmla="*/ 78163 w 78163"/>
                <a:gd name="connsiteY1" fmla="*/ 39087 h 78173"/>
                <a:gd name="connsiteX2" fmla="*/ 39097 w 78163"/>
                <a:gd name="connsiteY2" fmla="*/ 78173 h 78173"/>
                <a:gd name="connsiteX3" fmla="*/ 0 w 78163"/>
                <a:gd name="connsiteY3" fmla="*/ 39087 h 78173"/>
                <a:gd name="connsiteX4" fmla="*/ 39097 w 78163"/>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3" h="78173">
                  <a:moveTo>
                    <a:pt x="39097" y="0"/>
                  </a:moveTo>
                  <a:cubicBezTo>
                    <a:pt x="60663" y="0"/>
                    <a:pt x="78163" y="17499"/>
                    <a:pt x="78163" y="39087"/>
                  </a:cubicBezTo>
                  <a:cubicBezTo>
                    <a:pt x="78163" y="60673"/>
                    <a:pt x="60663" y="78173"/>
                    <a:pt x="39097" y="78173"/>
                  </a:cubicBezTo>
                  <a:cubicBezTo>
                    <a:pt x="17504" y="78173"/>
                    <a:pt x="0" y="60673"/>
                    <a:pt x="0" y="39087"/>
                  </a:cubicBezTo>
                  <a:cubicBezTo>
                    <a:pt x="0" y="17499"/>
                    <a:pt x="17504" y="0"/>
                    <a:pt x="3909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4" name="Freeform: Shape 329">
              <a:extLst>
                <a:ext uri="{FF2B5EF4-FFF2-40B4-BE49-F238E27FC236}">
                  <a16:creationId xmlns:a16="http://schemas.microsoft.com/office/drawing/2014/main" id="{55DEF965-BE76-4D75-9845-9A2F435733A7}"/>
                </a:ext>
              </a:extLst>
            </p:cNvPr>
            <p:cNvSpPr>
              <a:spLocks/>
            </p:cNvSpPr>
            <p:nvPr/>
          </p:nvSpPr>
          <p:spPr bwMode="auto">
            <a:xfrm>
              <a:off x="9431009" y="3863742"/>
              <a:ext cx="78174" cy="78173"/>
            </a:xfrm>
            <a:custGeom>
              <a:avLst/>
              <a:gdLst>
                <a:gd name="connsiteX0" fmla="*/ 39088 w 78174"/>
                <a:gd name="connsiteY0" fmla="*/ 0 h 78173"/>
                <a:gd name="connsiteX1" fmla="*/ 78174 w 78174"/>
                <a:gd name="connsiteY1" fmla="*/ 39087 h 78173"/>
                <a:gd name="connsiteX2" fmla="*/ 39088 w 78174"/>
                <a:gd name="connsiteY2" fmla="*/ 78173 h 78173"/>
                <a:gd name="connsiteX3" fmla="*/ 0 w 78174"/>
                <a:gd name="connsiteY3" fmla="*/ 39087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7"/>
                  </a:cubicBezTo>
                  <a:cubicBezTo>
                    <a:pt x="78174" y="60673"/>
                    <a:pt x="60675" y="78173"/>
                    <a:pt x="39088" y="78173"/>
                  </a:cubicBezTo>
                  <a:cubicBezTo>
                    <a:pt x="17500" y="78173"/>
                    <a:pt x="0" y="60673"/>
                    <a:pt x="0" y="39087"/>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5" name="Freeform: Shape 330">
              <a:extLst>
                <a:ext uri="{FF2B5EF4-FFF2-40B4-BE49-F238E27FC236}">
                  <a16:creationId xmlns:a16="http://schemas.microsoft.com/office/drawing/2014/main" id="{7B149D8A-3096-4DA4-A4F2-CFD73DB91760}"/>
                </a:ext>
              </a:extLst>
            </p:cNvPr>
            <p:cNvSpPr>
              <a:spLocks/>
            </p:cNvSpPr>
            <p:nvPr/>
          </p:nvSpPr>
          <p:spPr bwMode="auto">
            <a:xfrm>
              <a:off x="9617922" y="3863742"/>
              <a:ext cx="78175" cy="78173"/>
            </a:xfrm>
            <a:custGeom>
              <a:avLst/>
              <a:gdLst>
                <a:gd name="connsiteX0" fmla="*/ 39087 w 78175"/>
                <a:gd name="connsiteY0" fmla="*/ 0 h 78173"/>
                <a:gd name="connsiteX1" fmla="*/ 78175 w 78175"/>
                <a:gd name="connsiteY1" fmla="*/ 39087 h 78173"/>
                <a:gd name="connsiteX2" fmla="*/ 39087 w 78175"/>
                <a:gd name="connsiteY2" fmla="*/ 78173 h 78173"/>
                <a:gd name="connsiteX3" fmla="*/ 0 w 78175"/>
                <a:gd name="connsiteY3" fmla="*/ 39087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7"/>
                  </a:cubicBezTo>
                  <a:cubicBezTo>
                    <a:pt x="78175" y="60673"/>
                    <a:pt x="60675" y="78173"/>
                    <a:pt x="39087" y="78173"/>
                  </a:cubicBezTo>
                  <a:cubicBezTo>
                    <a:pt x="17500" y="78173"/>
                    <a:pt x="0" y="60673"/>
                    <a:pt x="0" y="39087"/>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6" name="Freeform: Shape 331">
              <a:extLst>
                <a:ext uri="{FF2B5EF4-FFF2-40B4-BE49-F238E27FC236}">
                  <a16:creationId xmlns:a16="http://schemas.microsoft.com/office/drawing/2014/main" id="{7485B9A5-FA37-4D6D-B869-D82968659437}"/>
                </a:ext>
              </a:extLst>
            </p:cNvPr>
            <p:cNvSpPr>
              <a:spLocks/>
            </p:cNvSpPr>
            <p:nvPr/>
          </p:nvSpPr>
          <p:spPr bwMode="auto">
            <a:xfrm>
              <a:off x="7363205" y="3948918"/>
              <a:ext cx="78164" cy="78161"/>
            </a:xfrm>
            <a:custGeom>
              <a:avLst/>
              <a:gdLst>
                <a:gd name="connsiteX0" fmla="*/ 39082 w 78164"/>
                <a:gd name="connsiteY0" fmla="*/ 0 h 78161"/>
                <a:gd name="connsiteX1" fmla="*/ 78164 w 78164"/>
                <a:gd name="connsiteY1" fmla="*/ 39086 h 78161"/>
                <a:gd name="connsiteX2" fmla="*/ 39082 w 78164"/>
                <a:gd name="connsiteY2" fmla="*/ 78161 h 78161"/>
                <a:gd name="connsiteX3" fmla="*/ 0 w 78164"/>
                <a:gd name="connsiteY3" fmla="*/ 39086 h 78161"/>
                <a:gd name="connsiteX4" fmla="*/ 39082 w 7816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61">
                  <a:moveTo>
                    <a:pt x="39082" y="0"/>
                  </a:moveTo>
                  <a:cubicBezTo>
                    <a:pt x="60666" y="0"/>
                    <a:pt x="78164" y="17499"/>
                    <a:pt x="78164" y="39086"/>
                  </a:cubicBezTo>
                  <a:cubicBezTo>
                    <a:pt x="78164" y="60673"/>
                    <a:pt x="60666" y="78161"/>
                    <a:pt x="39082" y="78161"/>
                  </a:cubicBezTo>
                  <a:cubicBezTo>
                    <a:pt x="17497" y="78161"/>
                    <a:pt x="0" y="60673"/>
                    <a:pt x="0" y="39086"/>
                  </a:cubicBezTo>
                  <a:cubicBezTo>
                    <a:pt x="0" y="17499"/>
                    <a:pt x="17497"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7" name="Freeform: Shape 332">
              <a:extLst>
                <a:ext uri="{FF2B5EF4-FFF2-40B4-BE49-F238E27FC236}">
                  <a16:creationId xmlns:a16="http://schemas.microsoft.com/office/drawing/2014/main" id="{D5973B3A-B5D0-4E0A-B191-15AFA6A7040F}"/>
                </a:ext>
              </a:extLst>
            </p:cNvPr>
            <p:cNvSpPr>
              <a:spLocks/>
            </p:cNvSpPr>
            <p:nvPr/>
          </p:nvSpPr>
          <p:spPr bwMode="auto">
            <a:xfrm>
              <a:off x="7739391" y="3948918"/>
              <a:ext cx="78161" cy="78161"/>
            </a:xfrm>
            <a:custGeom>
              <a:avLst/>
              <a:gdLst>
                <a:gd name="connsiteX0" fmla="*/ 39087 w 78161"/>
                <a:gd name="connsiteY0" fmla="*/ 0 h 78161"/>
                <a:gd name="connsiteX1" fmla="*/ 78161 w 78161"/>
                <a:gd name="connsiteY1" fmla="*/ 39086 h 78161"/>
                <a:gd name="connsiteX2" fmla="*/ 39087 w 78161"/>
                <a:gd name="connsiteY2" fmla="*/ 78161 h 78161"/>
                <a:gd name="connsiteX3" fmla="*/ 0 w 78161"/>
                <a:gd name="connsiteY3" fmla="*/ 39086 h 78161"/>
                <a:gd name="connsiteX4" fmla="*/ 39087 w 7816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1" h="78161">
                  <a:moveTo>
                    <a:pt x="39087" y="0"/>
                  </a:moveTo>
                  <a:cubicBezTo>
                    <a:pt x="60670" y="0"/>
                    <a:pt x="78161" y="17499"/>
                    <a:pt x="78161" y="39086"/>
                  </a:cubicBezTo>
                  <a:cubicBezTo>
                    <a:pt x="78161" y="60673"/>
                    <a:pt x="60670" y="78161"/>
                    <a:pt x="39087" y="78161"/>
                  </a:cubicBezTo>
                  <a:cubicBezTo>
                    <a:pt x="17497" y="78161"/>
                    <a:pt x="0" y="60673"/>
                    <a:pt x="0" y="39086"/>
                  </a:cubicBezTo>
                  <a:cubicBezTo>
                    <a:pt x="0" y="17499"/>
                    <a:pt x="17497"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8" name="Freeform: Shape 333">
              <a:extLst>
                <a:ext uri="{FF2B5EF4-FFF2-40B4-BE49-F238E27FC236}">
                  <a16:creationId xmlns:a16="http://schemas.microsoft.com/office/drawing/2014/main" id="{0E539FD7-F14B-47F7-89F5-74AE0BA8948A}"/>
                </a:ext>
              </a:extLst>
            </p:cNvPr>
            <p:cNvSpPr>
              <a:spLocks/>
            </p:cNvSpPr>
            <p:nvPr/>
          </p:nvSpPr>
          <p:spPr bwMode="auto">
            <a:xfrm>
              <a:off x="7926291" y="3948918"/>
              <a:ext cx="78181" cy="78161"/>
            </a:xfrm>
            <a:custGeom>
              <a:avLst/>
              <a:gdLst>
                <a:gd name="connsiteX0" fmla="*/ 39094 w 78181"/>
                <a:gd name="connsiteY0" fmla="*/ 0 h 78161"/>
                <a:gd name="connsiteX1" fmla="*/ 78181 w 78181"/>
                <a:gd name="connsiteY1" fmla="*/ 39086 h 78161"/>
                <a:gd name="connsiteX2" fmla="*/ 39094 w 78181"/>
                <a:gd name="connsiteY2" fmla="*/ 78161 h 78161"/>
                <a:gd name="connsiteX3" fmla="*/ 0 w 78181"/>
                <a:gd name="connsiteY3" fmla="*/ 39086 h 78161"/>
                <a:gd name="connsiteX4" fmla="*/ 39094 w 7818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61">
                  <a:moveTo>
                    <a:pt x="39094" y="0"/>
                  </a:moveTo>
                  <a:cubicBezTo>
                    <a:pt x="60680" y="0"/>
                    <a:pt x="78181" y="17499"/>
                    <a:pt x="78181" y="39086"/>
                  </a:cubicBezTo>
                  <a:cubicBezTo>
                    <a:pt x="78181" y="60673"/>
                    <a:pt x="60680" y="78161"/>
                    <a:pt x="39094" y="78161"/>
                  </a:cubicBezTo>
                  <a:cubicBezTo>
                    <a:pt x="17501" y="78161"/>
                    <a:pt x="0" y="60673"/>
                    <a:pt x="0" y="39086"/>
                  </a:cubicBezTo>
                  <a:cubicBezTo>
                    <a:pt x="0" y="17499"/>
                    <a:pt x="17501" y="0"/>
                    <a:pt x="3909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49" name="Freeform: Shape 334">
              <a:extLst>
                <a:ext uri="{FF2B5EF4-FFF2-40B4-BE49-F238E27FC236}">
                  <a16:creationId xmlns:a16="http://schemas.microsoft.com/office/drawing/2014/main" id="{7431F5E2-9F15-48B3-9004-D93C61CE26E3}"/>
                </a:ext>
              </a:extLst>
            </p:cNvPr>
            <p:cNvSpPr>
              <a:spLocks/>
            </p:cNvSpPr>
            <p:nvPr/>
          </p:nvSpPr>
          <p:spPr bwMode="auto">
            <a:xfrm>
              <a:off x="933873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0" name="Freeform: Shape 335">
              <a:extLst>
                <a:ext uri="{FF2B5EF4-FFF2-40B4-BE49-F238E27FC236}">
                  <a16:creationId xmlns:a16="http://schemas.microsoft.com/office/drawing/2014/main" id="{46BF4B33-D0DA-4588-ADDC-A127C7C988BD}"/>
                </a:ext>
              </a:extLst>
            </p:cNvPr>
            <p:cNvSpPr>
              <a:spLocks/>
            </p:cNvSpPr>
            <p:nvPr/>
          </p:nvSpPr>
          <p:spPr bwMode="auto">
            <a:xfrm>
              <a:off x="9996483" y="3948918"/>
              <a:ext cx="78174" cy="78161"/>
            </a:xfrm>
            <a:custGeom>
              <a:avLst/>
              <a:gdLst>
                <a:gd name="connsiteX0" fmla="*/ 39088 w 78174"/>
                <a:gd name="connsiteY0" fmla="*/ 0 h 78161"/>
                <a:gd name="connsiteX1" fmla="*/ 78174 w 78174"/>
                <a:gd name="connsiteY1" fmla="*/ 39086 h 78161"/>
                <a:gd name="connsiteX2" fmla="*/ 39088 w 78174"/>
                <a:gd name="connsiteY2" fmla="*/ 78161 h 78161"/>
                <a:gd name="connsiteX3" fmla="*/ 0 w 78174"/>
                <a:gd name="connsiteY3" fmla="*/ 39086 h 78161"/>
                <a:gd name="connsiteX4" fmla="*/ 39088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8" y="0"/>
                  </a:moveTo>
                  <a:cubicBezTo>
                    <a:pt x="60675" y="0"/>
                    <a:pt x="78174" y="17499"/>
                    <a:pt x="78174" y="39086"/>
                  </a:cubicBezTo>
                  <a:cubicBezTo>
                    <a:pt x="78174" y="60673"/>
                    <a:pt x="60675" y="78161"/>
                    <a:pt x="39088" y="78161"/>
                  </a:cubicBezTo>
                  <a:cubicBezTo>
                    <a:pt x="17500" y="78161"/>
                    <a:pt x="0" y="60673"/>
                    <a:pt x="0" y="39086"/>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1" name="Freeform: Shape 336">
              <a:extLst>
                <a:ext uri="{FF2B5EF4-FFF2-40B4-BE49-F238E27FC236}">
                  <a16:creationId xmlns:a16="http://schemas.microsoft.com/office/drawing/2014/main" id="{99A7B7F9-04B2-4FCC-87F3-2723385D2B43}"/>
                </a:ext>
              </a:extLst>
            </p:cNvPr>
            <p:cNvSpPr>
              <a:spLocks/>
            </p:cNvSpPr>
            <p:nvPr/>
          </p:nvSpPr>
          <p:spPr bwMode="auto">
            <a:xfrm>
              <a:off x="1018576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2" name="Freeform: Shape 337">
              <a:extLst>
                <a:ext uri="{FF2B5EF4-FFF2-40B4-BE49-F238E27FC236}">
                  <a16:creationId xmlns:a16="http://schemas.microsoft.com/office/drawing/2014/main" id="{1B6D461D-2972-4CF3-B29E-B9AC897AA5B2}"/>
                </a:ext>
              </a:extLst>
            </p:cNvPr>
            <p:cNvSpPr>
              <a:spLocks/>
            </p:cNvSpPr>
            <p:nvPr/>
          </p:nvSpPr>
          <p:spPr bwMode="auto">
            <a:xfrm>
              <a:off x="6897096" y="3948918"/>
              <a:ext cx="78170" cy="78162"/>
            </a:xfrm>
            <a:custGeom>
              <a:avLst/>
              <a:gdLst>
                <a:gd name="connsiteX0" fmla="*/ 39067 w 78170"/>
                <a:gd name="connsiteY0" fmla="*/ 0 h 78162"/>
                <a:gd name="connsiteX1" fmla="*/ 78170 w 78170"/>
                <a:gd name="connsiteY1" fmla="*/ 39087 h 78162"/>
                <a:gd name="connsiteX2" fmla="*/ 39067 w 78170"/>
                <a:gd name="connsiteY2" fmla="*/ 78162 h 78162"/>
                <a:gd name="connsiteX3" fmla="*/ 0 w 78170"/>
                <a:gd name="connsiteY3" fmla="*/ 39087 h 78162"/>
                <a:gd name="connsiteX4" fmla="*/ 39067 w 78170"/>
                <a:gd name="connsiteY4" fmla="*/ 0 h 7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62">
                  <a:moveTo>
                    <a:pt x="39067" y="0"/>
                  </a:moveTo>
                  <a:cubicBezTo>
                    <a:pt x="60660" y="0"/>
                    <a:pt x="78170" y="17500"/>
                    <a:pt x="78170" y="39087"/>
                  </a:cubicBezTo>
                  <a:cubicBezTo>
                    <a:pt x="78170" y="60674"/>
                    <a:pt x="60660" y="78162"/>
                    <a:pt x="39067" y="78162"/>
                  </a:cubicBezTo>
                  <a:cubicBezTo>
                    <a:pt x="17501" y="78162"/>
                    <a:pt x="0" y="60674"/>
                    <a:pt x="0" y="39087"/>
                  </a:cubicBezTo>
                  <a:cubicBezTo>
                    <a:pt x="0" y="17500"/>
                    <a:pt x="17501" y="0"/>
                    <a:pt x="3906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3" name="Freeform: Shape 338">
              <a:extLst>
                <a:ext uri="{FF2B5EF4-FFF2-40B4-BE49-F238E27FC236}">
                  <a16:creationId xmlns:a16="http://schemas.microsoft.com/office/drawing/2014/main" id="{89A4D317-AEF6-4317-B533-106C110673DD}"/>
                </a:ext>
              </a:extLst>
            </p:cNvPr>
            <p:cNvSpPr>
              <a:spLocks/>
            </p:cNvSpPr>
            <p:nvPr/>
          </p:nvSpPr>
          <p:spPr bwMode="auto">
            <a:xfrm>
              <a:off x="10278039" y="3959196"/>
              <a:ext cx="39113" cy="67883"/>
            </a:xfrm>
            <a:custGeom>
              <a:avLst/>
              <a:gdLst>
                <a:gd name="connsiteX0" fmla="*/ 14271 w 39113"/>
                <a:gd name="connsiteY0" fmla="*/ 0 h 67883"/>
                <a:gd name="connsiteX1" fmla="*/ 39113 w 39113"/>
                <a:gd name="connsiteY1" fmla="*/ 67872 h 67883"/>
                <a:gd name="connsiteX2" fmla="*/ 39088 w 39113"/>
                <a:gd name="connsiteY2" fmla="*/ 67883 h 67883"/>
                <a:gd name="connsiteX3" fmla="*/ 0 w 39113"/>
                <a:gd name="connsiteY3" fmla="*/ 28808 h 67883"/>
                <a:gd name="connsiteX4" fmla="*/ 11449 w 39113"/>
                <a:gd name="connsiteY4" fmla="*/ 1170 h 67883"/>
                <a:gd name="connsiteX5" fmla="*/ 14271 w 39113"/>
                <a:gd name="connsiteY5" fmla="*/ 0 h 67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13" h="67883">
                  <a:moveTo>
                    <a:pt x="14271" y="0"/>
                  </a:moveTo>
                  <a:lnTo>
                    <a:pt x="39113" y="67872"/>
                  </a:lnTo>
                  <a:lnTo>
                    <a:pt x="39088" y="67883"/>
                  </a:lnTo>
                  <a:cubicBezTo>
                    <a:pt x="17500" y="67883"/>
                    <a:pt x="0" y="50395"/>
                    <a:pt x="0" y="28808"/>
                  </a:cubicBezTo>
                  <a:cubicBezTo>
                    <a:pt x="0" y="18014"/>
                    <a:pt x="4375" y="8243"/>
                    <a:pt x="11449" y="1170"/>
                  </a:cubicBezTo>
                  <a:lnTo>
                    <a:pt x="14271"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4" name="Freeform: Shape 339">
              <a:extLst>
                <a:ext uri="{FF2B5EF4-FFF2-40B4-BE49-F238E27FC236}">
                  <a16:creationId xmlns:a16="http://schemas.microsoft.com/office/drawing/2014/main" id="{E4EFA43B-F927-45AB-AFA1-564A9ACB77C3}"/>
                </a:ext>
              </a:extLst>
            </p:cNvPr>
            <p:cNvSpPr>
              <a:spLocks/>
            </p:cNvSpPr>
            <p:nvPr/>
          </p:nvSpPr>
          <p:spPr bwMode="auto">
            <a:xfrm>
              <a:off x="6991734" y="4038814"/>
              <a:ext cx="78160" cy="78175"/>
            </a:xfrm>
            <a:custGeom>
              <a:avLst/>
              <a:gdLst>
                <a:gd name="connsiteX0" fmla="*/ 39076 w 78160"/>
                <a:gd name="connsiteY0" fmla="*/ 0 h 78175"/>
                <a:gd name="connsiteX1" fmla="*/ 78160 w 78160"/>
                <a:gd name="connsiteY1" fmla="*/ 39087 h 78175"/>
                <a:gd name="connsiteX2" fmla="*/ 39076 w 78160"/>
                <a:gd name="connsiteY2" fmla="*/ 78175 h 78175"/>
                <a:gd name="connsiteX3" fmla="*/ 0 w 78160"/>
                <a:gd name="connsiteY3" fmla="*/ 39087 h 78175"/>
                <a:gd name="connsiteX4" fmla="*/ 39076 w 7816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5">
                  <a:moveTo>
                    <a:pt x="39076" y="0"/>
                  </a:moveTo>
                  <a:cubicBezTo>
                    <a:pt x="60662" y="0"/>
                    <a:pt x="78160" y="17500"/>
                    <a:pt x="78160" y="39087"/>
                  </a:cubicBezTo>
                  <a:cubicBezTo>
                    <a:pt x="78160" y="60674"/>
                    <a:pt x="60662" y="78175"/>
                    <a:pt x="39076" y="78175"/>
                  </a:cubicBezTo>
                  <a:cubicBezTo>
                    <a:pt x="17481" y="78175"/>
                    <a:pt x="0" y="60674"/>
                    <a:pt x="0" y="39087"/>
                  </a:cubicBezTo>
                  <a:cubicBezTo>
                    <a:pt x="0" y="17500"/>
                    <a:pt x="17481" y="0"/>
                    <a:pt x="3907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5" name="Freeform: Shape 340">
              <a:extLst>
                <a:ext uri="{FF2B5EF4-FFF2-40B4-BE49-F238E27FC236}">
                  <a16:creationId xmlns:a16="http://schemas.microsoft.com/office/drawing/2014/main" id="{2779926D-2FF9-4975-AB22-3F8C1EA6C9EB}"/>
                </a:ext>
              </a:extLst>
            </p:cNvPr>
            <p:cNvSpPr>
              <a:spLocks/>
            </p:cNvSpPr>
            <p:nvPr/>
          </p:nvSpPr>
          <p:spPr bwMode="auto">
            <a:xfrm>
              <a:off x="7176294" y="4038814"/>
              <a:ext cx="78178" cy="78175"/>
            </a:xfrm>
            <a:custGeom>
              <a:avLst/>
              <a:gdLst>
                <a:gd name="connsiteX0" fmla="*/ 39074 w 78178"/>
                <a:gd name="connsiteY0" fmla="*/ 0 h 78175"/>
                <a:gd name="connsiteX1" fmla="*/ 78178 w 78178"/>
                <a:gd name="connsiteY1" fmla="*/ 39087 h 78175"/>
                <a:gd name="connsiteX2" fmla="*/ 39074 w 78178"/>
                <a:gd name="connsiteY2" fmla="*/ 78175 h 78175"/>
                <a:gd name="connsiteX3" fmla="*/ 0 w 78178"/>
                <a:gd name="connsiteY3" fmla="*/ 39087 h 78175"/>
                <a:gd name="connsiteX4" fmla="*/ 39074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74" y="0"/>
                  </a:moveTo>
                  <a:cubicBezTo>
                    <a:pt x="60679" y="0"/>
                    <a:pt x="78178" y="17500"/>
                    <a:pt x="78178" y="39087"/>
                  </a:cubicBezTo>
                  <a:cubicBezTo>
                    <a:pt x="78178" y="60674"/>
                    <a:pt x="60679" y="78175"/>
                    <a:pt x="39074" y="78175"/>
                  </a:cubicBezTo>
                  <a:cubicBezTo>
                    <a:pt x="17504" y="78175"/>
                    <a:pt x="0" y="60674"/>
                    <a:pt x="0" y="39087"/>
                  </a:cubicBezTo>
                  <a:cubicBezTo>
                    <a:pt x="0" y="17500"/>
                    <a:pt x="17504" y="0"/>
                    <a:pt x="3907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6" name="Freeform: Shape 341">
              <a:extLst>
                <a:ext uri="{FF2B5EF4-FFF2-40B4-BE49-F238E27FC236}">
                  <a16:creationId xmlns:a16="http://schemas.microsoft.com/office/drawing/2014/main" id="{33905928-04A1-4B35-84D2-903004D45DC1}"/>
                </a:ext>
              </a:extLst>
            </p:cNvPr>
            <p:cNvSpPr>
              <a:spLocks/>
            </p:cNvSpPr>
            <p:nvPr/>
          </p:nvSpPr>
          <p:spPr bwMode="auto">
            <a:xfrm>
              <a:off x="9338735"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7" name="Freeform: Shape 342">
              <a:extLst>
                <a:ext uri="{FF2B5EF4-FFF2-40B4-BE49-F238E27FC236}">
                  <a16:creationId xmlns:a16="http://schemas.microsoft.com/office/drawing/2014/main" id="{147C629B-9EC9-4273-B5EE-0AA5AF5584A9}"/>
                </a:ext>
              </a:extLst>
            </p:cNvPr>
            <p:cNvSpPr>
              <a:spLocks/>
            </p:cNvSpPr>
            <p:nvPr/>
          </p:nvSpPr>
          <p:spPr bwMode="auto">
            <a:xfrm>
              <a:off x="9525649"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8" name="Freeform: Shape 343">
              <a:extLst>
                <a:ext uri="{FF2B5EF4-FFF2-40B4-BE49-F238E27FC236}">
                  <a16:creationId xmlns:a16="http://schemas.microsoft.com/office/drawing/2014/main" id="{3CE464E0-812E-4636-89A5-6C030BAC79F3}"/>
                </a:ext>
              </a:extLst>
            </p:cNvPr>
            <p:cNvSpPr>
              <a:spLocks/>
            </p:cNvSpPr>
            <p:nvPr/>
          </p:nvSpPr>
          <p:spPr bwMode="auto">
            <a:xfrm>
              <a:off x="9807203" y="4038814"/>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59" name="Freeform: Shape 344">
              <a:extLst>
                <a:ext uri="{FF2B5EF4-FFF2-40B4-BE49-F238E27FC236}">
                  <a16:creationId xmlns:a16="http://schemas.microsoft.com/office/drawing/2014/main" id="{AD1FCF26-6DAD-4E97-B125-F9A672CBE27A}"/>
                </a:ext>
              </a:extLst>
            </p:cNvPr>
            <p:cNvSpPr>
              <a:spLocks/>
            </p:cNvSpPr>
            <p:nvPr/>
          </p:nvSpPr>
          <p:spPr bwMode="auto">
            <a:xfrm>
              <a:off x="9899478" y="4038814"/>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0" name="Freeform: Shape 345">
              <a:extLst>
                <a:ext uri="{FF2B5EF4-FFF2-40B4-BE49-F238E27FC236}">
                  <a16:creationId xmlns:a16="http://schemas.microsoft.com/office/drawing/2014/main" id="{5EB1E0A6-8D29-4112-BF5D-0326FE8D7326}"/>
                </a:ext>
              </a:extLst>
            </p:cNvPr>
            <p:cNvSpPr>
              <a:spLocks/>
            </p:cNvSpPr>
            <p:nvPr/>
          </p:nvSpPr>
          <p:spPr bwMode="auto">
            <a:xfrm>
              <a:off x="10278039" y="4038814"/>
              <a:ext cx="60390" cy="78175"/>
            </a:xfrm>
            <a:custGeom>
              <a:avLst/>
              <a:gdLst>
                <a:gd name="connsiteX0" fmla="*/ 39088 w 60390"/>
                <a:gd name="connsiteY0" fmla="*/ 0 h 78175"/>
                <a:gd name="connsiteX1" fmla="*/ 42972 w 60390"/>
                <a:gd name="connsiteY1" fmla="*/ 1609 h 78175"/>
                <a:gd name="connsiteX2" fmla="*/ 60390 w 60390"/>
                <a:gd name="connsiteY2" fmla="*/ 69351 h 78175"/>
                <a:gd name="connsiteX3" fmla="*/ 39088 w 60390"/>
                <a:gd name="connsiteY3" fmla="*/ 78175 h 78175"/>
                <a:gd name="connsiteX4" fmla="*/ 0 w 60390"/>
                <a:gd name="connsiteY4" fmla="*/ 39087 h 78175"/>
                <a:gd name="connsiteX5" fmla="*/ 39088 w 60390"/>
                <a:gd name="connsiteY5" fmla="*/ 0 h 7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90" h="78175">
                  <a:moveTo>
                    <a:pt x="39088" y="0"/>
                  </a:moveTo>
                  <a:lnTo>
                    <a:pt x="42972" y="1609"/>
                  </a:lnTo>
                  <a:lnTo>
                    <a:pt x="60390" y="69351"/>
                  </a:lnTo>
                  <a:lnTo>
                    <a:pt x="39088" y="78175"/>
                  </a:ln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1" name="Freeform: Shape 346">
              <a:extLst>
                <a:ext uri="{FF2B5EF4-FFF2-40B4-BE49-F238E27FC236}">
                  <a16:creationId xmlns:a16="http://schemas.microsoft.com/office/drawing/2014/main" id="{B2F20B1D-131F-4A39-83F3-BF4BE2087515}"/>
                </a:ext>
              </a:extLst>
            </p:cNvPr>
            <p:cNvSpPr>
              <a:spLocks/>
            </p:cNvSpPr>
            <p:nvPr/>
          </p:nvSpPr>
          <p:spPr bwMode="auto">
            <a:xfrm>
              <a:off x="8964923" y="4121622"/>
              <a:ext cx="78170" cy="78174"/>
            </a:xfrm>
            <a:custGeom>
              <a:avLst/>
              <a:gdLst>
                <a:gd name="connsiteX0" fmla="*/ 39082 w 78170"/>
                <a:gd name="connsiteY0" fmla="*/ 0 h 78174"/>
                <a:gd name="connsiteX1" fmla="*/ 78170 w 78170"/>
                <a:gd name="connsiteY1" fmla="*/ 39087 h 78174"/>
                <a:gd name="connsiteX2" fmla="*/ 39082 w 78170"/>
                <a:gd name="connsiteY2" fmla="*/ 78174 h 78174"/>
                <a:gd name="connsiteX3" fmla="*/ 0 w 78170"/>
                <a:gd name="connsiteY3" fmla="*/ 39087 h 78174"/>
                <a:gd name="connsiteX4" fmla="*/ 39082 w 78170"/>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4">
                  <a:moveTo>
                    <a:pt x="39082" y="0"/>
                  </a:moveTo>
                  <a:cubicBezTo>
                    <a:pt x="60670" y="0"/>
                    <a:pt x="78170" y="17500"/>
                    <a:pt x="78170" y="39087"/>
                  </a:cubicBezTo>
                  <a:cubicBezTo>
                    <a:pt x="78170" y="60675"/>
                    <a:pt x="60670" y="78174"/>
                    <a:pt x="39082" y="78174"/>
                  </a:cubicBezTo>
                  <a:cubicBezTo>
                    <a:pt x="17506" y="78174"/>
                    <a:pt x="0" y="60675"/>
                    <a:pt x="0" y="39087"/>
                  </a:cubicBezTo>
                  <a:cubicBezTo>
                    <a:pt x="0" y="17500"/>
                    <a:pt x="17506" y="0"/>
                    <a:pt x="3908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2" name="Freeform: Shape 347">
              <a:extLst>
                <a:ext uri="{FF2B5EF4-FFF2-40B4-BE49-F238E27FC236}">
                  <a16:creationId xmlns:a16="http://schemas.microsoft.com/office/drawing/2014/main" id="{1E5A850D-37D0-4144-9F0E-C76615045539}"/>
                </a:ext>
              </a:extLst>
            </p:cNvPr>
            <p:cNvSpPr>
              <a:spLocks/>
            </p:cNvSpPr>
            <p:nvPr/>
          </p:nvSpPr>
          <p:spPr bwMode="auto">
            <a:xfrm>
              <a:off x="7649459" y="4121624"/>
              <a:ext cx="78187" cy="78174"/>
            </a:xfrm>
            <a:custGeom>
              <a:avLst/>
              <a:gdLst>
                <a:gd name="connsiteX0" fmla="*/ 39097 w 78187"/>
                <a:gd name="connsiteY0" fmla="*/ 0 h 78174"/>
                <a:gd name="connsiteX1" fmla="*/ 78187 w 78187"/>
                <a:gd name="connsiteY1" fmla="*/ 39087 h 78174"/>
                <a:gd name="connsiteX2" fmla="*/ 39097 w 78187"/>
                <a:gd name="connsiteY2" fmla="*/ 78174 h 78174"/>
                <a:gd name="connsiteX3" fmla="*/ 0 w 78187"/>
                <a:gd name="connsiteY3" fmla="*/ 39087 h 78174"/>
                <a:gd name="connsiteX4" fmla="*/ 39097 w 78187"/>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7" h="78174">
                  <a:moveTo>
                    <a:pt x="39097" y="0"/>
                  </a:moveTo>
                  <a:cubicBezTo>
                    <a:pt x="60688" y="0"/>
                    <a:pt x="78187" y="17500"/>
                    <a:pt x="78187" y="39087"/>
                  </a:cubicBezTo>
                  <a:cubicBezTo>
                    <a:pt x="78187" y="60674"/>
                    <a:pt x="60688" y="78174"/>
                    <a:pt x="39097" y="78174"/>
                  </a:cubicBezTo>
                  <a:cubicBezTo>
                    <a:pt x="17504" y="78174"/>
                    <a:pt x="0" y="60674"/>
                    <a:pt x="0" y="39087"/>
                  </a:cubicBezTo>
                  <a:cubicBezTo>
                    <a:pt x="0" y="17500"/>
                    <a:pt x="17504" y="0"/>
                    <a:pt x="3909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3" name="Freeform: Shape 348">
              <a:extLst>
                <a:ext uri="{FF2B5EF4-FFF2-40B4-BE49-F238E27FC236}">
                  <a16:creationId xmlns:a16="http://schemas.microsoft.com/office/drawing/2014/main" id="{76F8BDCE-C8C4-4B94-B792-4791CECD75BA}"/>
                </a:ext>
              </a:extLst>
            </p:cNvPr>
            <p:cNvSpPr>
              <a:spLocks/>
            </p:cNvSpPr>
            <p:nvPr/>
          </p:nvSpPr>
          <p:spPr bwMode="auto">
            <a:xfrm>
              <a:off x="9617923" y="4121624"/>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4" name="Freeform: Shape 349">
              <a:extLst>
                <a:ext uri="{FF2B5EF4-FFF2-40B4-BE49-F238E27FC236}">
                  <a16:creationId xmlns:a16="http://schemas.microsoft.com/office/drawing/2014/main" id="{F2D64FD6-E16E-4793-9B1C-547980802F3D}"/>
                </a:ext>
              </a:extLst>
            </p:cNvPr>
            <p:cNvSpPr>
              <a:spLocks/>
            </p:cNvSpPr>
            <p:nvPr/>
          </p:nvSpPr>
          <p:spPr bwMode="auto">
            <a:xfrm>
              <a:off x="7083989" y="4206799"/>
              <a:ext cx="78190" cy="78175"/>
            </a:xfrm>
            <a:custGeom>
              <a:avLst/>
              <a:gdLst>
                <a:gd name="connsiteX0" fmla="*/ 39095 w 78190"/>
                <a:gd name="connsiteY0" fmla="*/ 0 h 78175"/>
                <a:gd name="connsiteX1" fmla="*/ 78190 w 78190"/>
                <a:gd name="connsiteY1" fmla="*/ 39087 h 78175"/>
                <a:gd name="connsiteX2" fmla="*/ 39095 w 78190"/>
                <a:gd name="connsiteY2" fmla="*/ 78175 h 78175"/>
                <a:gd name="connsiteX3" fmla="*/ 0 w 78190"/>
                <a:gd name="connsiteY3" fmla="*/ 39087 h 78175"/>
                <a:gd name="connsiteX4" fmla="*/ 39095 w 7819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0" h="78175">
                  <a:moveTo>
                    <a:pt x="39095" y="0"/>
                  </a:moveTo>
                  <a:cubicBezTo>
                    <a:pt x="60687" y="0"/>
                    <a:pt x="78190" y="17500"/>
                    <a:pt x="78190" y="39087"/>
                  </a:cubicBezTo>
                  <a:cubicBezTo>
                    <a:pt x="78190" y="60674"/>
                    <a:pt x="60687"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5" name="Freeform: Shape 350">
              <a:extLst>
                <a:ext uri="{FF2B5EF4-FFF2-40B4-BE49-F238E27FC236}">
                  <a16:creationId xmlns:a16="http://schemas.microsoft.com/office/drawing/2014/main" id="{D957E51F-57CA-471E-B35D-C486CF0DF990}"/>
                </a:ext>
              </a:extLst>
            </p:cNvPr>
            <p:cNvSpPr>
              <a:spLocks/>
            </p:cNvSpPr>
            <p:nvPr/>
          </p:nvSpPr>
          <p:spPr bwMode="auto">
            <a:xfrm>
              <a:off x="7457818" y="4206799"/>
              <a:ext cx="78167" cy="78175"/>
            </a:xfrm>
            <a:custGeom>
              <a:avLst/>
              <a:gdLst>
                <a:gd name="connsiteX0" fmla="*/ 39084 w 78167"/>
                <a:gd name="connsiteY0" fmla="*/ 0 h 78175"/>
                <a:gd name="connsiteX1" fmla="*/ 78167 w 78167"/>
                <a:gd name="connsiteY1" fmla="*/ 39087 h 78175"/>
                <a:gd name="connsiteX2" fmla="*/ 39084 w 78167"/>
                <a:gd name="connsiteY2" fmla="*/ 78175 h 78175"/>
                <a:gd name="connsiteX3" fmla="*/ 0 w 78167"/>
                <a:gd name="connsiteY3" fmla="*/ 39087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7"/>
                  </a:cubicBezTo>
                  <a:cubicBezTo>
                    <a:pt x="78167" y="60674"/>
                    <a:pt x="60669" y="78175"/>
                    <a:pt x="39084" y="78175"/>
                  </a:cubicBezTo>
                  <a:cubicBezTo>
                    <a:pt x="17498" y="78175"/>
                    <a:pt x="0" y="60674"/>
                    <a:pt x="0" y="39087"/>
                  </a:cubicBezTo>
                  <a:cubicBezTo>
                    <a:pt x="0" y="17500"/>
                    <a:pt x="17498"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6" name="Freeform: Shape 351">
              <a:extLst>
                <a:ext uri="{FF2B5EF4-FFF2-40B4-BE49-F238E27FC236}">
                  <a16:creationId xmlns:a16="http://schemas.microsoft.com/office/drawing/2014/main" id="{C6E4A49B-7FEC-4DA1-96DA-CD8DA0E00D23}"/>
                </a:ext>
              </a:extLst>
            </p:cNvPr>
            <p:cNvSpPr>
              <a:spLocks/>
            </p:cNvSpPr>
            <p:nvPr/>
          </p:nvSpPr>
          <p:spPr bwMode="auto">
            <a:xfrm>
              <a:off x="7649456" y="4206799"/>
              <a:ext cx="78184" cy="78175"/>
            </a:xfrm>
            <a:custGeom>
              <a:avLst/>
              <a:gdLst>
                <a:gd name="connsiteX0" fmla="*/ 39095 w 78184"/>
                <a:gd name="connsiteY0" fmla="*/ 0 h 78175"/>
                <a:gd name="connsiteX1" fmla="*/ 78184 w 78184"/>
                <a:gd name="connsiteY1" fmla="*/ 39087 h 78175"/>
                <a:gd name="connsiteX2" fmla="*/ 39095 w 78184"/>
                <a:gd name="connsiteY2" fmla="*/ 78175 h 78175"/>
                <a:gd name="connsiteX3" fmla="*/ 0 w 78184"/>
                <a:gd name="connsiteY3" fmla="*/ 39087 h 78175"/>
                <a:gd name="connsiteX4" fmla="*/ 39095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95" y="0"/>
                  </a:moveTo>
                  <a:cubicBezTo>
                    <a:pt x="60686" y="0"/>
                    <a:pt x="78184" y="17500"/>
                    <a:pt x="78184" y="39087"/>
                  </a:cubicBezTo>
                  <a:cubicBezTo>
                    <a:pt x="78184" y="60674"/>
                    <a:pt x="60686"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7" name="Freeform: Shape 352">
              <a:extLst>
                <a:ext uri="{FF2B5EF4-FFF2-40B4-BE49-F238E27FC236}">
                  <a16:creationId xmlns:a16="http://schemas.microsoft.com/office/drawing/2014/main" id="{A0B52F0D-EFF2-4635-8F12-702A1F94A542}"/>
                </a:ext>
              </a:extLst>
            </p:cNvPr>
            <p:cNvSpPr>
              <a:spLocks/>
            </p:cNvSpPr>
            <p:nvPr/>
          </p:nvSpPr>
          <p:spPr bwMode="auto">
            <a:xfrm>
              <a:off x="9807203" y="4206799"/>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8" name="Freeform: Shape 353">
              <a:extLst>
                <a:ext uri="{FF2B5EF4-FFF2-40B4-BE49-F238E27FC236}">
                  <a16:creationId xmlns:a16="http://schemas.microsoft.com/office/drawing/2014/main" id="{1B9DB4B0-CA7A-465D-AEEF-CF84447AB64F}"/>
                </a:ext>
              </a:extLst>
            </p:cNvPr>
            <p:cNvSpPr>
              <a:spLocks/>
            </p:cNvSpPr>
            <p:nvPr/>
          </p:nvSpPr>
          <p:spPr bwMode="auto">
            <a:xfrm>
              <a:off x="9996483"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69" name="Freeform: Shape 354">
              <a:extLst>
                <a:ext uri="{FF2B5EF4-FFF2-40B4-BE49-F238E27FC236}">
                  <a16:creationId xmlns:a16="http://schemas.microsoft.com/office/drawing/2014/main" id="{86D1262A-F1DA-450F-90C5-357078B7D68B}"/>
                </a:ext>
              </a:extLst>
            </p:cNvPr>
            <p:cNvSpPr>
              <a:spLocks/>
            </p:cNvSpPr>
            <p:nvPr/>
          </p:nvSpPr>
          <p:spPr bwMode="auto">
            <a:xfrm>
              <a:off x="10278039"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0" name="Freeform: Shape 355">
              <a:extLst>
                <a:ext uri="{FF2B5EF4-FFF2-40B4-BE49-F238E27FC236}">
                  <a16:creationId xmlns:a16="http://schemas.microsoft.com/office/drawing/2014/main" id="{2CEA3476-D6B9-4BB1-A589-988AC8B435F1}"/>
                </a:ext>
              </a:extLst>
            </p:cNvPr>
            <p:cNvSpPr>
              <a:spLocks/>
            </p:cNvSpPr>
            <p:nvPr/>
          </p:nvSpPr>
          <p:spPr bwMode="auto">
            <a:xfrm>
              <a:off x="6804797" y="4206800"/>
              <a:ext cx="78184" cy="78175"/>
            </a:xfrm>
            <a:custGeom>
              <a:avLst/>
              <a:gdLst>
                <a:gd name="connsiteX0" fmla="*/ 39089 w 78184"/>
                <a:gd name="connsiteY0" fmla="*/ 0 h 78175"/>
                <a:gd name="connsiteX1" fmla="*/ 78184 w 78184"/>
                <a:gd name="connsiteY1" fmla="*/ 39087 h 78175"/>
                <a:gd name="connsiteX2" fmla="*/ 39089 w 78184"/>
                <a:gd name="connsiteY2" fmla="*/ 78175 h 78175"/>
                <a:gd name="connsiteX3" fmla="*/ 0 w 78184"/>
                <a:gd name="connsiteY3" fmla="*/ 39087 h 78175"/>
                <a:gd name="connsiteX4" fmla="*/ 39089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89" y="0"/>
                  </a:moveTo>
                  <a:cubicBezTo>
                    <a:pt x="60672" y="0"/>
                    <a:pt x="78184" y="17500"/>
                    <a:pt x="78184" y="39087"/>
                  </a:cubicBezTo>
                  <a:cubicBezTo>
                    <a:pt x="78184" y="60674"/>
                    <a:pt x="60672" y="78175"/>
                    <a:pt x="39089" y="78175"/>
                  </a:cubicBezTo>
                  <a:cubicBezTo>
                    <a:pt x="17500" y="78175"/>
                    <a:pt x="0" y="60674"/>
                    <a:pt x="0" y="39087"/>
                  </a:cubicBezTo>
                  <a:cubicBezTo>
                    <a:pt x="0" y="17500"/>
                    <a:pt x="17500" y="0"/>
                    <a:pt x="3908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1" name="Freeform: Shape 356">
              <a:extLst>
                <a:ext uri="{FF2B5EF4-FFF2-40B4-BE49-F238E27FC236}">
                  <a16:creationId xmlns:a16="http://schemas.microsoft.com/office/drawing/2014/main" id="{9248ACC0-741B-4158-9C75-13E0A71742DA}"/>
                </a:ext>
              </a:extLst>
            </p:cNvPr>
            <p:cNvSpPr>
              <a:spLocks/>
            </p:cNvSpPr>
            <p:nvPr/>
          </p:nvSpPr>
          <p:spPr bwMode="auto">
            <a:xfrm>
              <a:off x="8117910" y="5658497"/>
              <a:ext cx="78169" cy="78175"/>
            </a:xfrm>
            <a:custGeom>
              <a:avLst/>
              <a:gdLst>
                <a:gd name="connsiteX0" fmla="*/ 39073 w 78169"/>
                <a:gd name="connsiteY0" fmla="*/ 0 h 78175"/>
                <a:gd name="connsiteX1" fmla="*/ 78169 w 78169"/>
                <a:gd name="connsiteY1" fmla="*/ 39087 h 78175"/>
                <a:gd name="connsiteX2" fmla="*/ 39073 w 78169"/>
                <a:gd name="connsiteY2" fmla="*/ 78175 h 78175"/>
                <a:gd name="connsiteX3" fmla="*/ 0 w 78169"/>
                <a:gd name="connsiteY3" fmla="*/ 39087 h 78175"/>
                <a:gd name="connsiteX4" fmla="*/ 39073 w 78169"/>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5">
                  <a:moveTo>
                    <a:pt x="39073" y="0"/>
                  </a:moveTo>
                  <a:cubicBezTo>
                    <a:pt x="60660" y="0"/>
                    <a:pt x="78169" y="17500"/>
                    <a:pt x="78169" y="39087"/>
                  </a:cubicBezTo>
                  <a:cubicBezTo>
                    <a:pt x="78169" y="60674"/>
                    <a:pt x="60660" y="78175"/>
                    <a:pt x="39073" y="78175"/>
                  </a:cubicBezTo>
                  <a:cubicBezTo>
                    <a:pt x="17499" y="78175"/>
                    <a:pt x="0" y="60674"/>
                    <a:pt x="0" y="39087"/>
                  </a:cubicBezTo>
                  <a:cubicBezTo>
                    <a:pt x="0" y="17500"/>
                    <a:pt x="17499" y="0"/>
                    <a:pt x="3907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2" name="Freeform: Shape 357">
              <a:extLst>
                <a:ext uri="{FF2B5EF4-FFF2-40B4-BE49-F238E27FC236}">
                  <a16:creationId xmlns:a16="http://schemas.microsoft.com/office/drawing/2014/main" id="{BDA4B180-DA8F-415E-B47A-74B0033F41F5}"/>
                </a:ext>
              </a:extLst>
            </p:cNvPr>
            <p:cNvSpPr>
              <a:spLocks/>
            </p:cNvSpPr>
            <p:nvPr/>
          </p:nvSpPr>
          <p:spPr bwMode="auto">
            <a:xfrm>
              <a:off x="7457814" y="4294342"/>
              <a:ext cx="78167" cy="78175"/>
            </a:xfrm>
            <a:custGeom>
              <a:avLst/>
              <a:gdLst>
                <a:gd name="connsiteX0" fmla="*/ 39084 w 78167"/>
                <a:gd name="connsiteY0" fmla="*/ 0 h 78175"/>
                <a:gd name="connsiteX1" fmla="*/ 78167 w 78167"/>
                <a:gd name="connsiteY1" fmla="*/ 39088 h 78175"/>
                <a:gd name="connsiteX2" fmla="*/ 39084 w 78167"/>
                <a:gd name="connsiteY2" fmla="*/ 78175 h 78175"/>
                <a:gd name="connsiteX3" fmla="*/ 0 w 78167"/>
                <a:gd name="connsiteY3" fmla="*/ 39088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8"/>
                  </a:cubicBezTo>
                  <a:cubicBezTo>
                    <a:pt x="78167" y="60675"/>
                    <a:pt x="60669" y="78175"/>
                    <a:pt x="39084" y="78175"/>
                  </a:cubicBezTo>
                  <a:cubicBezTo>
                    <a:pt x="17499" y="78175"/>
                    <a:pt x="0" y="60675"/>
                    <a:pt x="0" y="39088"/>
                  </a:cubicBezTo>
                  <a:cubicBezTo>
                    <a:pt x="0" y="17500"/>
                    <a:pt x="17499"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3" name="Freeform: Shape 358">
              <a:extLst>
                <a:ext uri="{FF2B5EF4-FFF2-40B4-BE49-F238E27FC236}">
                  <a16:creationId xmlns:a16="http://schemas.microsoft.com/office/drawing/2014/main" id="{0FEA0D65-3CA7-444E-9ED4-47FD21885057}"/>
                </a:ext>
              </a:extLst>
            </p:cNvPr>
            <p:cNvSpPr>
              <a:spLocks/>
            </p:cNvSpPr>
            <p:nvPr/>
          </p:nvSpPr>
          <p:spPr bwMode="auto">
            <a:xfrm>
              <a:off x="8870275" y="4294342"/>
              <a:ext cx="78173" cy="78175"/>
            </a:xfrm>
            <a:custGeom>
              <a:avLst/>
              <a:gdLst>
                <a:gd name="connsiteX0" fmla="*/ 39088 w 78173"/>
                <a:gd name="connsiteY0" fmla="*/ 0 h 78175"/>
                <a:gd name="connsiteX1" fmla="*/ 78173 w 78173"/>
                <a:gd name="connsiteY1" fmla="*/ 39088 h 78175"/>
                <a:gd name="connsiteX2" fmla="*/ 39088 w 78173"/>
                <a:gd name="connsiteY2" fmla="*/ 78175 h 78175"/>
                <a:gd name="connsiteX3" fmla="*/ 0 w 78173"/>
                <a:gd name="connsiteY3" fmla="*/ 39088 h 78175"/>
                <a:gd name="connsiteX4" fmla="*/ 39088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8" y="0"/>
                  </a:moveTo>
                  <a:cubicBezTo>
                    <a:pt x="60677" y="0"/>
                    <a:pt x="78173" y="17500"/>
                    <a:pt x="78173" y="39088"/>
                  </a:cubicBezTo>
                  <a:cubicBezTo>
                    <a:pt x="78173" y="60675"/>
                    <a:pt x="60677" y="78175"/>
                    <a:pt x="39088" y="78175"/>
                  </a:cubicBezTo>
                  <a:cubicBezTo>
                    <a:pt x="17502" y="78175"/>
                    <a:pt x="0" y="60675"/>
                    <a:pt x="0" y="39088"/>
                  </a:cubicBezTo>
                  <a:cubicBezTo>
                    <a:pt x="0" y="17500"/>
                    <a:pt x="17502"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4" name="Freeform: Shape 359">
              <a:extLst>
                <a:ext uri="{FF2B5EF4-FFF2-40B4-BE49-F238E27FC236}">
                  <a16:creationId xmlns:a16="http://schemas.microsoft.com/office/drawing/2014/main" id="{239F74BB-59E2-4C77-9C62-8F01E1AECD5E}"/>
                </a:ext>
              </a:extLst>
            </p:cNvPr>
            <p:cNvSpPr>
              <a:spLocks/>
            </p:cNvSpPr>
            <p:nvPr/>
          </p:nvSpPr>
          <p:spPr bwMode="auto">
            <a:xfrm>
              <a:off x="933873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5" name="Freeform: Shape 360">
              <a:extLst>
                <a:ext uri="{FF2B5EF4-FFF2-40B4-BE49-F238E27FC236}">
                  <a16:creationId xmlns:a16="http://schemas.microsoft.com/office/drawing/2014/main" id="{1C78B1A2-566A-4694-8E10-8395AFF612AB}"/>
                </a:ext>
              </a:extLst>
            </p:cNvPr>
            <p:cNvSpPr>
              <a:spLocks/>
            </p:cNvSpPr>
            <p:nvPr/>
          </p:nvSpPr>
          <p:spPr bwMode="auto">
            <a:xfrm>
              <a:off x="9525649"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6" name="Freeform: Shape 361">
              <a:extLst>
                <a:ext uri="{FF2B5EF4-FFF2-40B4-BE49-F238E27FC236}">
                  <a16:creationId xmlns:a16="http://schemas.microsoft.com/office/drawing/2014/main" id="{ED06E757-1E72-4FBB-B3A4-6A6BB7D60DC5}"/>
                </a:ext>
              </a:extLst>
            </p:cNvPr>
            <p:cNvSpPr>
              <a:spLocks/>
            </p:cNvSpPr>
            <p:nvPr/>
          </p:nvSpPr>
          <p:spPr bwMode="auto">
            <a:xfrm>
              <a:off x="9807203" y="4294342"/>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7" name="Freeform: Shape 362">
              <a:extLst>
                <a:ext uri="{FF2B5EF4-FFF2-40B4-BE49-F238E27FC236}">
                  <a16:creationId xmlns:a16="http://schemas.microsoft.com/office/drawing/2014/main" id="{8E798661-1554-4F9D-AA36-01ECB288DBC9}"/>
                </a:ext>
              </a:extLst>
            </p:cNvPr>
            <p:cNvSpPr>
              <a:spLocks/>
            </p:cNvSpPr>
            <p:nvPr/>
          </p:nvSpPr>
          <p:spPr bwMode="auto">
            <a:xfrm>
              <a:off x="1018576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8" name="Freeform: Shape 363">
              <a:extLst>
                <a:ext uri="{FF2B5EF4-FFF2-40B4-BE49-F238E27FC236}">
                  <a16:creationId xmlns:a16="http://schemas.microsoft.com/office/drawing/2014/main" id="{B894C487-E776-4EF9-A9AF-09AC992EE893}"/>
                </a:ext>
              </a:extLst>
            </p:cNvPr>
            <p:cNvSpPr>
              <a:spLocks/>
            </p:cNvSpPr>
            <p:nvPr/>
          </p:nvSpPr>
          <p:spPr bwMode="auto">
            <a:xfrm>
              <a:off x="10278039" y="4294342"/>
              <a:ext cx="78174" cy="78175"/>
            </a:xfrm>
            <a:custGeom>
              <a:avLst/>
              <a:gdLst>
                <a:gd name="connsiteX0" fmla="*/ 39088 w 78174"/>
                <a:gd name="connsiteY0" fmla="*/ 0 h 78175"/>
                <a:gd name="connsiteX1" fmla="*/ 78174 w 78174"/>
                <a:gd name="connsiteY1" fmla="*/ 39088 h 78175"/>
                <a:gd name="connsiteX2" fmla="*/ 39088 w 78174"/>
                <a:gd name="connsiteY2" fmla="*/ 78175 h 78175"/>
                <a:gd name="connsiteX3" fmla="*/ 0 w 78174"/>
                <a:gd name="connsiteY3" fmla="*/ 39088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8"/>
                  </a:cubicBezTo>
                  <a:cubicBezTo>
                    <a:pt x="78174"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79" name="Freeform: Shape 364">
              <a:extLst>
                <a:ext uri="{FF2B5EF4-FFF2-40B4-BE49-F238E27FC236}">
                  <a16:creationId xmlns:a16="http://schemas.microsoft.com/office/drawing/2014/main" id="{A4567B62-B414-43C5-941C-DCE1DDB39B49}"/>
                </a:ext>
              </a:extLst>
            </p:cNvPr>
            <p:cNvSpPr>
              <a:spLocks/>
            </p:cNvSpPr>
            <p:nvPr/>
          </p:nvSpPr>
          <p:spPr bwMode="auto">
            <a:xfrm>
              <a:off x="10372679" y="4312209"/>
              <a:ext cx="16571" cy="50981"/>
            </a:xfrm>
            <a:custGeom>
              <a:avLst/>
              <a:gdLst>
                <a:gd name="connsiteX0" fmla="*/ 8790 w 16571"/>
                <a:gd name="connsiteY0" fmla="*/ 0 h 50981"/>
                <a:gd name="connsiteX1" fmla="*/ 16571 w 16571"/>
                <a:gd name="connsiteY1" fmla="*/ 50981 h 50981"/>
                <a:gd name="connsiteX2" fmla="*/ 11449 w 16571"/>
                <a:gd name="connsiteY2" fmla="*/ 48859 h 50981"/>
                <a:gd name="connsiteX3" fmla="*/ 0 w 16571"/>
                <a:gd name="connsiteY3" fmla="*/ 21221 h 50981"/>
                <a:gd name="connsiteX4" fmla="*/ 8790 w 16571"/>
                <a:gd name="connsiteY4" fmla="*/ 0 h 5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 h="50981">
                  <a:moveTo>
                    <a:pt x="8790" y="0"/>
                  </a:moveTo>
                  <a:lnTo>
                    <a:pt x="16571" y="50981"/>
                  </a:lnTo>
                  <a:lnTo>
                    <a:pt x="11449" y="48859"/>
                  </a:lnTo>
                  <a:cubicBezTo>
                    <a:pt x="4375" y="41786"/>
                    <a:pt x="0" y="32014"/>
                    <a:pt x="0" y="21221"/>
                  </a:cubicBezTo>
                  <a:lnTo>
                    <a:pt x="8790"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0" name="Freeform: Shape 365">
              <a:extLst>
                <a:ext uri="{FF2B5EF4-FFF2-40B4-BE49-F238E27FC236}">
                  <a16:creationId xmlns:a16="http://schemas.microsoft.com/office/drawing/2014/main" id="{A7025254-6657-4491-9A7F-2D69B2F6F409}"/>
                </a:ext>
              </a:extLst>
            </p:cNvPr>
            <p:cNvSpPr>
              <a:spLocks/>
            </p:cNvSpPr>
            <p:nvPr/>
          </p:nvSpPr>
          <p:spPr bwMode="auto">
            <a:xfrm>
              <a:off x="6991714" y="4377151"/>
              <a:ext cx="78166" cy="78175"/>
            </a:xfrm>
            <a:custGeom>
              <a:avLst/>
              <a:gdLst>
                <a:gd name="connsiteX0" fmla="*/ 39078 w 78166"/>
                <a:gd name="connsiteY0" fmla="*/ 0 h 78175"/>
                <a:gd name="connsiteX1" fmla="*/ 78166 w 78166"/>
                <a:gd name="connsiteY1" fmla="*/ 39088 h 78175"/>
                <a:gd name="connsiteX2" fmla="*/ 39078 w 78166"/>
                <a:gd name="connsiteY2" fmla="*/ 78175 h 78175"/>
                <a:gd name="connsiteX3" fmla="*/ 0 w 78166"/>
                <a:gd name="connsiteY3" fmla="*/ 39088 h 78175"/>
                <a:gd name="connsiteX4" fmla="*/ 39078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78" y="0"/>
                  </a:moveTo>
                  <a:cubicBezTo>
                    <a:pt x="60666" y="0"/>
                    <a:pt x="78166" y="17500"/>
                    <a:pt x="78166" y="39088"/>
                  </a:cubicBezTo>
                  <a:cubicBezTo>
                    <a:pt x="78166" y="60674"/>
                    <a:pt x="60666" y="78175"/>
                    <a:pt x="39078" y="78175"/>
                  </a:cubicBezTo>
                  <a:cubicBezTo>
                    <a:pt x="17486" y="78175"/>
                    <a:pt x="0" y="60674"/>
                    <a:pt x="0" y="39088"/>
                  </a:cubicBezTo>
                  <a:cubicBezTo>
                    <a:pt x="0" y="17500"/>
                    <a:pt x="17486" y="0"/>
                    <a:pt x="3907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1" name="Freeform: Shape 366">
              <a:extLst>
                <a:ext uri="{FF2B5EF4-FFF2-40B4-BE49-F238E27FC236}">
                  <a16:creationId xmlns:a16="http://schemas.microsoft.com/office/drawing/2014/main" id="{90F1A3C5-F167-4BE1-A2FF-3AD5A5C838A5}"/>
                </a:ext>
              </a:extLst>
            </p:cNvPr>
            <p:cNvSpPr>
              <a:spLocks/>
            </p:cNvSpPr>
            <p:nvPr/>
          </p:nvSpPr>
          <p:spPr bwMode="auto">
            <a:xfrm>
              <a:off x="9151821" y="4377151"/>
              <a:ext cx="78177" cy="78175"/>
            </a:xfrm>
            <a:custGeom>
              <a:avLst/>
              <a:gdLst>
                <a:gd name="connsiteX0" fmla="*/ 39086 w 78177"/>
                <a:gd name="connsiteY0" fmla="*/ 0 h 78175"/>
                <a:gd name="connsiteX1" fmla="*/ 78177 w 78177"/>
                <a:gd name="connsiteY1" fmla="*/ 39088 h 78175"/>
                <a:gd name="connsiteX2" fmla="*/ 39086 w 78177"/>
                <a:gd name="connsiteY2" fmla="*/ 78175 h 78175"/>
                <a:gd name="connsiteX3" fmla="*/ 0 w 78177"/>
                <a:gd name="connsiteY3" fmla="*/ 39088 h 78175"/>
                <a:gd name="connsiteX4" fmla="*/ 39086 w 7817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5">
                  <a:moveTo>
                    <a:pt x="39086" y="0"/>
                  </a:moveTo>
                  <a:cubicBezTo>
                    <a:pt x="60675" y="0"/>
                    <a:pt x="78177" y="17500"/>
                    <a:pt x="78177" y="39088"/>
                  </a:cubicBezTo>
                  <a:cubicBezTo>
                    <a:pt x="78177" y="60674"/>
                    <a:pt x="60675" y="78175"/>
                    <a:pt x="39086" y="78175"/>
                  </a:cubicBezTo>
                  <a:cubicBezTo>
                    <a:pt x="17500" y="78175"/>
                    <a:pt x="0" y="60674"/>
                    <a:pt x="0" y="39088"/>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2" name="Freeform: Shape 367">
              <a:extLst>
                <a:ext uri="{FF2B5EF4-FFF2-40B4-BE49-F238E27FC236}">
                  <a16:creationId xmlns:a16="http://schemas.microsoft.com/office/drawing/2014/main" id="{81991406-6D63-420E-B800-B70F9826F462}"/>
                </a:ext>
              </a:extLst>
            </p:cNvPr>
            <p:cNvSpPr>
              <a:spLocks/>
            </p:cNvSpPr>
            <p:nvPr/>
          </p:nvSpPr>
          <p:spPr bwMode="auto">
            <a:xfrm>
              <a:off x="9244101" y="4377151"/>
              <a:ext cx="78167" cy="78175"/>
            </a:xfrm>
            <a:custGeom>
              <a:avLst/>
              <a:gdLst>
                <a:gd name="connsiteX0" fmla="*/ 39094 w 78167"/>
                <a:gd name="connsiteY0" fmla="*/ 0 h 78175"/>
                <a:gd name="connsiteX1" fmla="*/ 78167 w 78167"/>
                <a:gd name="connsiteY1" fmla="*/ 39088 h 78175"/>
                <a:gd name="connsiteX2" fmla="*/ 39094 w 78167"/>
                <a:gd name="connsiteY2" fmla="*/ 78175 h 78175"/>
                <a:gd name="connsiteX3" fmla="*/ 0 w 78167"/>
                <a:gd name="connsiteY3" fmla="*/ 39088 h 78175"/>
                <a:gd name="connsiteX4" fmla="*/ 3909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94" y="0"/>
                  </a:moveTo>
                  <a:cubicBezTo>
                    <a:pt x="60667" y="0"/>
                    <a:pt x="78167" y="17500"/>
                    <a:pt x="78167" y="39088"/>
                  </a:cubicBezTo>
                  <a:cubicBezTo>
                    <a:pt x="78167" y="60674"/>
                    <a:pt x="60667" y="78175"/>
                    <a:pt x="39094" y="78175"/>
                  </a:cubicBezTo>
                  <a:cubicBezTo>
                    <a:pt x="17502" y="78175"/>
                    <a:pt x="0" y="60674"/>
                    <a:pt x="0" y="39088"/>
                  </a:cubicBezTo>
                  <a:cubicBezTo>
                    <a:pt x="0" y="17500"/>
                    <a:pt x="17502" y="0"/>
                    <a:pt x="3909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3" name="Freeform: Shape 368">
              <a:extLst>
                <a:ext uri="{FF2B5EF4-FFF2-40B4-BE49-F238E27FC236}">
                  <a16:creationId xmlns:a16="http://schemas.microsoft.com/office/drawing/2014/main" id="{3B4FC13C-8C65-4348-A4A4-B3F3876ED18B}"/>
                </a:ext>
              </a:extLst>
            </p:cNvPr>
            <p:cNvSpPr>
              <a:spLocks/>
            </p:cNvSpPr>
            <p:nvPr/>
          </p:nvSpPr>
          <p:spPr bwMode="auto">
            <a:xfrm>
              <a:off x="7083978" y="4462328"/>
              <a:ext cx="78186" cy="78175"/>
            </a:xfrm>
            <a:custGeom>
              <a:avLst/>
              <a:gdLst>
                <a:gd name="connsiteX0" fmla="*/ 39093 w 78186"/>
                <a:gd name="connsiteY0" fmla="*/ 0 h 78175"/>
                <a:gd name="connsiteX1" fmla="*/ 78186 w 78186"/>
                <a:gd name="connsiteY1" fmla="*/ 39087 h 78175"/>
                <a:gd name="connsiteX2" fmla="*/ 39093 w 78186"/>
                <a:gd name="connsiteY2" fmla="*/ 78175 h 78175"/>
                <a:gd name="connsiteX3" fmla="*/ 0 w 78186"/>
                <a:gd name="connsiteY3" fmla="*/ 39087 h 78175"/>
                <a:gd name="connsiteX4" fmla="*/ 39093 w 7818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6" h="78175">
                  <a:moveTo>
                    <a:pt x="39093" y="0"/>
                  </a:moveTo>
                  <a:cubicBezTo>
                    <a:pt x="60685" y="0"/>
                    <a:pt x="78186" y="17500"/>
                    <a:pt x="78186" y="39087"/>
                  </a:cubicBezTo>
                  <a:cubicBezTo>
                    <a:pt x="78186" y="60675"/>
                    <a:pt x="60685" y="78175"/>
                    <a:pt x="39093" y="78175"/>
                  </a:cubicBezTo>
                  <a:cubicBezTo>
                    <a:pt x="17503" y="78175"/>
                    <a:pt x="0" y="60675"/>
                    <a:pt x="0" y="39087"/>
                  </a:cubicBezTo>
                  <a:cubicBezTo>
                    <a:pt x="0" y="17500"/>
                    <a:pt x="17503" y="0"/>
                    <a:pt x="39093"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4" name="Freeform: Shape 369">
              <a:extLst>
                <a:ext uri="{FF2B5EF4-FFF2-40B4-BE49-F238E27FC236}">
                  <a16:creationId xmlns:a16="http://schemas.microsoft.com/office/drawing/2014/main" id="{AFB93073-E270-4594-BDBE-9F9FC1847D43}"/>
                </a:ext>
              </a:extLst>
            </p:cNvPr>
            <p:cNvSpPr>
              <a:spLocks/>
            </p:cNvSpPr>
            <p:nvPr/>
          </p:nvSpPr>
          <p:spPr bwMode="auto">
            <a:xfrm>
              <a:off x="7270908" y="4462328"/>
              <a:ext cx="78169" cy="78173"/>
            </a:xfrm>
            <a:custGeom>
              <a:avLst/>
              <a:gdLst>
                <a:gd name="connsiteX0" fmla="*/ 39085 w 78169"/>
                <a:gd name="connsiteY0" fmla="*/ 0 h 78173"/>
                <a:gd name="connsiteX1" fmla="*/ 78169 w 78169"/>
                <a:gd name="connsiteY1" fmla="*/ 39086 h 78173"/>
                <a:gd name="connsiteX2" fmla="*/ 39085 w 78169"/>
                <a:gd name="connsiteY2" fmla="*/ 78173 h 78173"/>
                <a:gd name="connsiteX3" fmla="*/ 0 w 78169"/>
                <a:gd name="connsiteY3" fmla="*/ 39086 h 78173"/>
                <a:gd name="connsiteX4" fmla="*/ 39085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5" y="0"/>
                  </a:moveTo>
                  <a:cubicBezTo>
                    <a:pt x="60671" y="0"/>
                    <a:pt x="78169" y="17499"/>
                    <a:pt x="78169" y="39086"/>
                  </a:cubicBezTo>
                  <a:cubicBezTo>
                    <a:pt x="78169" y="60674"/>
                    <a:pt x="60671" y="78173"/>
                    <a:pt x="39085" y="78173"/>
                  </a:cubicBezTo>
                  <a:cubicBezTo>
                    <a:pt x="17496" y="78173"/>
                    <a:pt x="0" y="60674"/>
                    <a:pt x="0" y="39086"/>
                  </a:cubicBezTo>
                  <a:cubicBezTo>
                    <a:pt x="0" y="17499"/>
                    <a:pt x="17496"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5" name="Freeform: Shape 370">
              <a:extLst>
                <a:ext uri="{FF2B5EF4-FFF2-40B4-BE49-F238E27FC236}">
                  <a16:creationId xmlns:a16="http://schemas.microsoft.com/office/drawing/2014/main" id="{E518AEE2-6126-4533-9F08-80F9C7E94386}"/>
                </a:ext>
              </a:extLst>
            </p:cNvPr>
            <p:cNvSpPr>
              <a:spLocks/>
            </p:cNvSpPr>
            <p:nvPr/>
          </p:nvSpPr>
          <p:spPr bwMode="auto">
            <a:xfrm>
              <a:off x="9244101" y="4462328"/>
              <a:ext cx="78167" cy="78173"/>
            </a:xfrm>
            <a:custGeom>
              <a:avLst/>
              <a:gdLst>
                <a:gd name="connsiteX0" fmla="*/ 39092 w 78167"/>
                <a:gd name="connsiteY0" fmla="*/ 0 h 78173"/>
                <a:gd name="connsiteX1" fmla="*/ 78167 w 78167"/>
                <a:gd name="connsiteY1" fmla="*/ 39086 h 78173"/>
                <a:gd name="connsiteX2" fmla="*/ 39092 w 78167"/>
                <a:gd name="connsiteY2" fmla="*/ 78173 h 78173"/>
                <a:gd name="connsiteX3" fmla="*/ 0 w 78167"/>
                <a:gd name="connsiteY3" fmla="*/ 39086 h 78173"/>
                <a:gd name="connsiteX4" fmla="*/ 3909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92" y="0"/>
                  </a:moveTo>
                  <a:cubicBezTo>
                    <a:pt x="60667" y="0"/>
                    <a:pt x="78167" y="17499"/>
                    <a:pt x="78167" y="39086"/>
                  </a:cubicBezTo>
                  <a:cubicBezTo>
                    <a:pt x="78167" y="60674"/>
                    <a:pt x="60667" y="78173"/>
                    <a:pt x="39092" y="78173"/>
                  </a:cubicBezTo>
                  <a:cubicBezTo>
                    <a:pt x="17502" y="78173"/>
                    <a:pt x="0" y="60674"/>
                    <a:pt x="0" y="39086"/>
                  </a:cubicBezTo>
                  <a:cubicBezTo>
                    <a:pt x="0" y="17499"/>
                    <a:pt x="17502" y="0"/>
                    <a:pt x="3909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6" name="Freeform: Shape 371">
              <a:extLst>
                <a:ext uri="{FF2B5EF4-FFF2-40B4-BE49-F238E27FC236}">
                  <a16:creationId xmlns:a16="http://schemas.microsoft.com/office/drawing/2014/main" id="{3C63BC50-9D62-49AF-94CE-525423C6E12F}"/>
                </a:ext>
              </a:extLst>
            </p:cNvPr>
            <p:cNvSpPr>
              <a:spLocks/>
            </p:cNvSpPr>
            <p:nvPr/>
          </p:nvSpPr>
          <p:spPr bwMode="auto">
            <a:xfrm>
              <a:off x="9525649" y="446232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7" name="Freeform: Shape 372">
              <a:extLst>
                <a:ext uri="{FF2B5EF4-FFF2-40B4-BE49-F238E27FC236}">
                  <a16:creationId xmlns:a16="http://schemas.microsoft.com/office/drawing/2014/main" id="{5541EC38-E393-4DE8-8995-EAE6B2B3C8FE}"/>
                </a:ext>
              </a:extLst>
            </p:cNvPr>
            <p:cNvSpPr>
              <a:spLocks/>
            </p:cNvSpPr>
            <p:nvPr/>
          </p:nvSpPr>
          <p:spPr bwMode="auto">
            <a:xfrm>
              <a:off x="10091123" y="4462328"/>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5"/>
                    <a:pt x="60675" y="78175"/>
                    <a:pt x="39088" y="78175"/>
                  </a:cubicBezTo>
                  <a:cubicBezTo>
                    <a:pt x="17500" y="78175"/>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8" name="Freeform: Shape 373">
              <a:extLst>
                <a:ext uri="{FF2B5EF4-FFF2-40B4-BE49-F238E27FC236}">
                  <a16:creationId xmlns:a16="http://schemas.microsoft.com/office/drawing/2014/main" id="{721C0B13-4DC0-455A-9082-26773F016396}"/>
                </a:ext>
              </a:extLst>
            </p:cNvPr>
            <p:cNvSpPr>
              <a:spLocks/>
            </p:cNvSpPr>
            <p:nvPr/>
          </p:nvSpPr>
          <p:spPr bwMode="auto">
            <a:xfrm>
              <a:off x="10185763" y="4462328"/>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6"/>
                  </a:cubicBezTo>
                  <a:cubicBezTo>
                    <a:pt x="78174" y="60674"/>
                    <a:pt x="60675" y="78173"/>
                    <a:pt x="39088" y="78173"/>
                  </a:cubicBezTo>
                  <a:cubicBezTo>
                    <a:pt x="17500" y="78173"/>
                    <a:pt x="0" y="60674"/>
                    <a:pt x="0" y="39086"/>
                  </a:cubicBezTo>
                  <a:cubicBezTo>
                    <a:pt x="0" y="17499"/>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89" name="Freeform: Shape 374">
              <a:extLst>
                <a:ext uri="{FF2B5EF4-FFF2-40B4-BE49-F238E27FC236}">
                  <a16:creationId xmlns:a16="http://schemas.microsoft.com/office/drawing/2014/main" id="{6DF28AD4-315D-48C1-A7F9-CE587E9CA0D8}"/>
                </a:ext>
              </a:extLst>
            </p:cNvPr>
            <p:cNvSpPr>
              <a:spLocks/>
            </p:cNvSpPr>
            <p:nvPr/>
          </p:nvSpPr>
          <p:spPr bwMode="auto">
            <a:xfrm>
              <a:off x="10372678" y="4467079"/>
              <a:ext cx="31157" cy="70138"/>
            </a:xfrm>
            <a:custGeom>
              <a:avLst/>
              <a:gdLst>
                <a:gd name="connsiteX0" fmla="*/ 27616 w 31157"/>
                <a:gd name="connsiteY0" fmla="*/ 0 h 70138"/>
                <a:gd name="connsiteX1" fmla="*/ 31157 w 31157"/>
                <a:gd name="connsiteY1" fmla="*/ 70138 h 70138"/>
                <a:gd name="connsiteX2" fmla="*/ 11448 w 31157"/>
                <a:gd name="connsiteY2" fmla="*/ 61974 h 70138"/>
                <a:gd name="connsiteX3" fmla="*/ 0 w 31157"/>
                <a:gd name="connsiteY3" fmla="*/ 34335 h 70138"/>
                <a:gd name="connsiteX4" fmla="*/ 11448 w 31157"/>
                <a:gd name="connsiteY4" fmla="*/ 6697 h 70138"/>
                <a:gd name="connsiteX5" fmla="*/ 27616 w 31157"/>
                <a:gd name="connsiteY5" fmla="*/ 0 h 7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7" h="70138">
                  <a:moveTo>
                    <a:pt x="27616" y="0"/>
                  </a:moveTo>
                  <a:lnTo>
                    <a:pt x="31157" y="70138"/>
                  </a:lnTo>
                  <a:lnTo>
                    <a:pt x="11448" y="61974"/>
                  </a:lnTo>
                  <a:cubicBezTo>
                    <a:pt x="4375" y="54901"/>
                    <a:pt x="0" y="45129"/>
                    <a:pt x="0" y="34335"/>
                  </a:cubicBezTo>
                  <a:cubicBezTo>
                    <a:pt x="0" y="23542"/>
                    <a:pt x="4375" y="13770"/>
                    <a:pt x="11448" y="6697"/>
                  </a:cubicBezTo>
                  <a:lnTo>
                    <a:pt x="27616"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0" name="Freeform: Shape 375">
              <a:extLst>
                <a:ext uri="{FF2B5EF4-FFF2-40B4-BE49-F238E27FC236}">
                  <a16:creationId xmlns:a16="http://schemas.microsoft.com/office/drawing/2014/main" id="{C89FD51B-B6B5-4A5F-8D5C-BE9AC150CE40}"/>
                </a:ext>
              </a:extLst>
            </p:cNvPr>
            <p:cNvSpPr>
              <a:spLocks/>
            </p:cNvSpPr>
            <p:nvPr/>
          </p:nvSpPr>
          <p:spPr bwMode="auto">
            <a:xfrm>
              <a:off x="8964914" y="4547501"/>
              <a:ext cx="78172" cy="78174"/>
            </a:xfrm>
            <a:custGeom>
              <a:avLst/>
              <a:gdLst>
                <a:gd name="connsiteX0" fmla="*/ 39084 w 78172"/>
                <a:gd name="connsiteY0" fmla="*/ 0 h 78174"/>
                <a:gd name="connsiteX1" fmla="*/ 78172 w 78172"/>
                <a:gd name="connsiteY1" fmla="*/ 39088 h 78174"/>
                <a:gd name="connsiteX2" fmla="*/ 39084 w 78172"/>
                <a:gd name="connsiteY2" fmla="*/ 78174 h 78174"/>
                <a:gd name="connsiteX3" fmla="*/ 0 w 78172"/>
                <a:gd name="connsiteY3" fmla="*/ 39088 h 78174"/>
                <a:gd name="connsiteX4" fmla="*/ 39084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4" y="0"/>
                  </a:moveTo>
                  <a:cubicBezTo>
                    <a:pt x="60673" y="0"/>
                    <a:pt x="78172" y="17500"/>
                    <a:pt x="78172" y="39088"/>
                  </a:cubicBezTo>
                  <a:cubicBezTo>
                    <a:pt x="78172" y="60675"/>
                    <a:pt x="60673" y="78174"/>
                    <a:pt x="39084" y="78174"/>
                  </a:cubicBezTo>
                  <a:cubicBezTo>
                    <a:pt x="17503" y="78174"/>
                    <a:pt x="0" y="60675"/>
                    <a:pt x="0" y="39088"/>
                  </a:cubicBezTo>
                  <a:cubicBezTo>
                    <a:pt x="0" y="17500"/>
                    <a:pt x="17503"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1" name="Freeform: Shape 376">
              <a:extLst>
                <a:ext uri="{FF2B5EF4-FFF2-40B4-BE49-F238E27FC236}">
                  <a16:creationId xmlns:a16="http://schemas.microsoft.com/office/drawing/2014/main" id="{E4BC2224-B74F-4087-81A7-9385410444F9}"/>
                </a:ext>
              </a:extLst>
            </p:cNvPr>
            <p:cNvSpPr>
              <a:spLocks/>
            </p:cNvSpPr>
            <p:nvPr/>
          </p:nvSpPr>
          <p:spPr bwMode="auto">
            <a:xfrm>
              <a:off x="9338735" y="4547501"/>
              <a:ext cx="78174" cy="78174"/>
            </a:xfrm>
            <a:custGeom>
              <a:avLst/>
              <a:gdLst>
                <a:gd name="connsiteX0" fmla="*/ 39087 w 78174"/>
                <a:gd name="connsiteY0" fmla="*/ 0 h 78174"/>
                <a:gd name="connsiteX1" fmla="*/ 78174 w 78174"/>
                <a:gd name="connsiteY1" fmla="*/ 39088 h 78174"/>
                <a:gd name="connsiteX2" fmla="*/ 39087 w 78174"/>
                <a:gd name="connsiteY2" fmla="*/ 78174 h 78174"/>
                <a:gd name="connsiteX3" fmla="*/ 0 w 78174"/>
                <a:gd name="connsiteY3" fmla="*/ 39088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8"/>
                  </a:cubicBezTo>
                  <a:cubicBezTo>
                    <a:pt x="78174" y="60675"/>
                    <a:pt x="60674" y="78174"/>
                    <a:pt x="39087" y="78174"/>
                  </a:cubicBezTo>
                  <a:cubicBezTo>
                    <a:pt x="17500" y="78174"/>
                    <a:pt x="0" y="60675"/>
                    <a:pt x="0" y="39088"/>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2" name="Freeform: Shape 377">
              <a:extLst>
                <a:ext uri="{FF2B5EF4-FFF2-40B4-BE49-F238E27FC236}">
                  <a16:creationId xmlns:a16="http://schemas.microsoft.com/office/drawing/2014/main" id="{EDFD9C61-5495-4431-8D6E-E4A405FB254E}"/>
                </a:ext>
              </a:extLst>
            </p:cNvPr>
            <p:cNvSpPr>
              <a:spLocks/>
            </p:cNvSpPr>
            <p:nvPr/>
          </p:nvSpPr>
          <p:spPr bwMode="auto">
            <a:xfrm>
              <a:off x="10278039" y="4547501"/>
              <a:ext cx="78174" cy="78174"/>
            </a:xfrm>
            <a:custGeom>
              <a:avLst/>
              <a:gdLst>
                <a:gd name="connsiteX0" fmla="*/ 39088 w 78174"/>
                <a:gd name="connsiteY0" fmla="*/ 0 h 78174"/>
                <a:gd name="connsiteX1" fmla="*/ 78174 w 78174"/>
                <a:gd name="connsiteY1" fmla="*/ 39088 h 78174"/>
                <a:gd name="connsiteX2" fmla="*/ 39088 w 78174"/>
                <a:gd name="connsiteY2" fmla="*/ 78174 h 78174"/>
                <a:gd name="connsiteX3" fmla="*/ 0 w 78174"/>
                <a:gd name="connsiteY3" fmla="*/ 39088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8"/>
                  </a:cubicBezTo>
                  <a:cubicBezTo>
                    <a:pt x="78174" y="60675"/>
                    <a:pt x="60675" y="78174"/>
                    <a:pt x="39088" y="78174"/>
                  </a:cubicBezTo>
                  <a:cubicBezTo>
                    <a:pt x="17500" y="78174"/>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3" name="Freeform: Shape 378">
              <a:extLst>
                <a:ext uri="{FF2B5EF4-FFF2-40B4-BE49-F238E27FC236}">
                  <a16:creationId xmlns:a16="http://schemas.microsoft.com/office/drawing/2014/main" id="{9E436AB9-61CD-49CD-8A77-2640E6507337}"/>
                </a:ext>
              </a:extLst>
            </p:cNvPr>
            <p:cNvSpPr>
              <a:spLocks/>
            </p:cNvSpPr>
            <p:nvPr/>
          </p:nvSpPr>
          <p:spPr bwMode="auto">
            <a:xfrm>
              <a:off x="10372679" y="4550510"/>
              <a:ext cx="35528" cy="73683"/>
            </a:xfrm>
            <a:custGeom>
              <a:avLst/>
              <a:gdLst>
                <a:gd name="connsiteX0" fmla="*/ 31827 w 35528"/>
                <a:gd name="connsiteY0" fmla="*/ 0 h 73683"/>
                <a:gd name="connsiteX1" fmla="*/ 35528 w 35528"/>
                <a:gd name="connsiteY1" fmla="*/ 73284 h 73683"/>
                <a:gd name="connsiteX2" fmla="*/ 35508 w 35528"/>
                <a:gd name="connsiteY2" fmla="*/ 73683 h 73683"/>
                <a:gd name="connsiteX3" fmla="*/ 11449 w 35528"/>
                <a:gd name="connsiteY3" fmla="*/ 63718 h 73683"/>
                <a:gd name="connsiteX4" fmla="*/ 0 w 35528"/>
                <a:gd name="connsiteY4" fmla="*/ 36080 h 73683"/>
                <a:gd name="connsiteX5" fmla="*/ 11449 w 35528"/>
                <a:gd name="connsiteY5" fmla="*/ 8441 h 73683"/>
                <a:gd name="connsiteX6" fmla="*/ 31827 w 35528"/>
                <a:gd name="connsiteY6" fmla="*/ 0 h 7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 h="73683">
                  <a:moveTo>
                    <a:pt x="31827" y="0"/>
                  </a:moveTo>
                  <a:lnTo>
                    <a:pt x="35528" y="73284"/>
                  </a:lnTo>
                  <a:lnTo>
                    <a:pt x="35508" y="73683"/>
                  </a:lnTo>
                  <a:lnTo>
                    <a:pt x="11449" y="63718"/>
                  </a:lnTo>
                  <a:cubicBezTo>
                    <a:pt x="4375" y="56645"/>
                    <a:pt x="0" y="46874"/>
                    <a:pt x="0" y="36080"/>
                  </a:cubicBezTo>
                  <a:cubicBezTo>
                    <a:pt x="0" y="25286"/>
                    <a:pt x="4375" y="15514"/>
                    <a:pt x="11449" y="8441"/>
                  </a:cubicBezTo>
                  <a:lnTo>
                    <a:pt x="31827" y="0"/>
                  </a:ln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4" name="Freeform: Shape 379">
              <a:extLst>
                <a:ext uri="{FF2B5EF4-FFF2-40B4-BE49-F238E27FC236}">
                  <a16:creationId xmlns:a16="http://schemas.microsoft.com/office/drawing/2014/main" id="{26DA7A38-B3E2-4FD8-9DDD-780FF37CE135}"/>
                </a:ext>
              </a:extLst>
            </p:cNvPr>
            <p:cNvSpPr>
              <a:spLocks/>
            </p:cNvSpPr>
            <p:nvPr/>
          </p:nvSpPr>
          <p:spPr bwMode="auto">
            <a:xfrm>
              <a:off x="6991701" y="4635044"/>
              <a:ext cx="78168" cy="78174"/>
            </a:xfrm>
            <a:custGeom>
              <a:avLst/>
              <a:gdLst>
                <a:gd name="connsiteX0" fmla="*/ 39080 w 78168"/>
                <a:gd name="connsiteY0" fmla="*/ 0 h 78174"/>
                <a:gd name="connsiteX1" fmla="*/ 78168 w 78168"/>
                <a:gd name="connsiteY1" fmla="*/ 39087 h 78174"/>
                <a:gd name="connsiteX2" fmla="*/ 39080 w 78168"/>
                <a:gd name="connsiteY2" fmla="*/ 78174 h 78174"/>
                <a:gd name="connsiteX3" fmla="*/ 0 w 78168"/>
                <a:gd name="connsiteY3" fmla="*/ 39087 h 78174"/>
                <a:gd name="connsiteX4" fmla="*/ 39080 w 78168"/>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8" h="78174">
                  <a:moveTo>
                    <a:pt x="39080" y="0"/>
                  </a:moveTo>
                  <a:cubicBezTo>
                    <a:pt x="60670" y="0"/>
                    <a:pt x="78168" y="17499"/>
                    <a:pt x="78168" y="39087"/>
                  </a:cubicBezTo>
                  <a:cubicBezTo>
                    <a:pt x="78168" y="60674"/>
                    <a:pt x="60670" y="78174"/>
                    <a:pt x="39080" y="78174"/>
                  </a:cubicBezTo>
                  <a:cubicBezTo>
                    <a:pt x="17490" y="78174"/>
                    <a:pt x="0" y="60674"/>
                    <a:pt x="0" y="39087"/>
                  </a:cubicBezTo>
                  <a:cubicBezTo>
                    <a:pt x="0" y="17499"/>
                    <a:pt x="17490" y="0"/>
                    <a:pt x="39080"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5" name="Freeform: Shape 380">
              <a:extLst>
                <a:ext uri="{FF2B5EF4-FFF2-40B4-BE49-F238E27FC236}">
                  <a16:creationId xmlns:a16="http://schemas.microsoft.com/office/drawing/2014/main" id="{7AAAD886-AC93-4327-8B3C-2D462F3DFBCB}"/>
                </a:ext>
              </a:extLst>
            </p:cNvPr>
            <p:cNvSpPr>
              <a:spLocks/>
            </p:cNvSpPr>
            <p:nvPr/>
          </p:nvSpPr>
          <p:spPr bwMode="auto">
            <a:xfrm>
              <a:off x="9151821" y="4635045"/>
              <a:ext cx="78176" cy="78175"/>
            </a:xfrm>
            <a:custGeom>
              <a:avLst/>
              <a:gdLst>
                <a:gd name="connsiteX0" fmla="*/ 39086 w 78176"/>
                <a:gd name="connsiteY0" fmla="*/ 0 h 78175"/>
                <a:gd name="connsiteX1" fmla="*/ 78176 w 78176"/>
                <a:gd name="connsiteY1" fmla="*/ 39087 h 78175"/>
                <a:gd name="connsiteX2" fmla="*/ 39086 w 78176"/>
                <a:gd name="connsiteY2" fmla="*/ 78175 h 78175"/>
                <a:gd name="connsiteX3" fmla="*/ 0 w 78176"/>
                <a:gd name="connsiteY3" fmla="*/ 39087 h 78175"/>
                <a:gd name="connsiteX4" fmla="*/ 39086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6" y="0"/>
                  </a:moveTo>
                  <a:cubicBezTo>
                    <a:pt x="60674" y="0"/>
                    <a:pt x="78176" y="17500"/>
                    <a:pt x="78176" y="39087"/>
                  </a:cubicBezTo>
                  <a:cubicBezTo>
                    <a:pt x="78176" y="60674"/>
                    <a:pt x="60674" y="78175"/>
                    <a:pt x="39086" y="78175"/>
                  </a:cubicBezTo>
                  <a:cubicBezTo>
                    <a:pt x="17500" y="78175"/>
                    <a:pt x="0" y="60674"/>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6" name="Freeform: Shape 381">
              <a:extLst>
                <a:ext uri="{FF2B5EF4-FFF2-40B4-BE49-F238E27FC236}">
                  <a16:creationId xmlns:a16="http://schemas.microsoft.com/office/drawing/2014/main" id="{72CCE75B-F4BD-41CF-9F65-1E37157B9D24}"/>
                </a:ext>
              </a:extLst>
            </p:cNvPr>
            <p:cNvSpPr>
              <a:spLocks/>
            </p:cNvSpPr>
            <p:nvPr/>
          </p:nvSpPr>
          <p:spPr bwMode="auto">
            <a:xfrm>
              <a:off x="9617922" y="4635045"/>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7" name="Freeform: Shape 382">
              <a:extLst>
                <a:ext uri="{FF2B5EF4-FFF2-40B4-BE49-F238E27FC236}">
                  <a16:creationId xmlns:a16="http://schemas.microsoft.com/office/drawing/2014/main" id="{729CFF85-1D2A-48A0-A70D-170E65121519}"/>
                </a:ext>
              </a:extLst>
            </p:cNvPr>
            <p:cNvSpPr>
              <a:spLocks/>
            </p:cNvSpPr>
            <p:nvPr/>
          </p:nvSpPr>
          <p:spPr bwMode="auto">
            <a:xfrm>
              <a:off x="9899478" y="4635044"/>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499"/>
                    <a:pt x="78175" y="39087"/>
                  </a:cubicBezTo>
                  <a:cubicBezTo>
                    <a:pt x="78175" y="60674"/>
                    <a:pt x="60675"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8" name="Freeform: Shape 383">
              <a:extLst>
                <a:ext uri="{FF2B5EF4-FFF2-40B4-BE49-F238E27FC236}">
                  <a16:creationId xmlns:a16="http://schemas.microsoft.com/office/drawing/2014/main" id="{B60C390D-9F92-4D17-B95A-5E0D4BC96DFD}"/>
                </a:ext>
              </a:extLst>
            </p:cNvPr>
            <p:cNvSpPr>
              <a:spLocks/>
            </p:cNvSpPr>
            <p:nvPr/>
          </p:nvSpPr>
          <p:spPr bwMode="auto">
            <a:xfrm>
              <a:off x="9244099" y="4722588"/>
              <a:ext cx="78169" cy="78174"/>
            </a:xfrm>
            <a:custGeom>
              <a:avLst/>
              <a:gdLst>
                <a:gd name="connsiteX0" fmla="*/ 39091 w 78169"/>
                <a:gd name="connsiteY0" fmla="*/ 0 h 78174"/>
                <a:gd name="connsiteX1" fmla="*/ 78169 w 78169"/>
                <a:gd name="connsiteY1" fmla="*/ 39087 h 78174"/>
                <a:gd name="connsiteX2" fmla="*/ 39091 w 78169"/>
                <a:gd name="connsiteY2" fmla="*/ 78174 h 78174"/>
                <a:gd name="connsiteX3" fmla="*/ 0 w 78169"/>
                <a:gd name="connsiteY3" fmla="*/ 39087 h 78174"/>
                <a:gd name="connsiteX4" fmla="*/ 39091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91" y="0"/>
                  </a:moveTo>
                  <a:cubicBezTo>
                    <a:pt x="60669" y="0"/>
                    <a:pt x="78169" y="17500"/>
                    <a:pt x="78169" y="39087"/>
                  </a:cubicBezTo>
                  <a:cubicBezTo>
                    <a:pt x="78169" y="60674"/>
                    <a:pt x="60669" y="78174"/>
                    <a:pt x="39091" y="78174"/>
                  </a:cubicBezTo>
                  <a:cubicBezTo>
                    <a:pt x="17501" y="78174"/>
                    <a:pt x="0" y="60674"/>
                    <a:pt x="0" y="39087"/>
                  </a:cubicBezTo>
                  <a:cubicBezTo>
                    <a:pt x="0" y="17500"/>
                    <a:pt x="17501" y="0"/>
                    <a:pt x="39091"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399" name="Freeform: Shape 384">
              <a:extLst>
                <a:ext uri="{FF2B5EF4-FFF2-40B4-BE49-F238E27FC236}">
                  <a16:creationId xmlns:a16="http://schemas.microsoft.com/office/drawing/2014/main" id="{634A9CD2-4235-477D-9C48-5E67FBA64405}"/>
                </a:ext>
              </a:extLst>
            </p:cNvPr>
            <p:cNvSpPr>
              <a:spLocks/>
            </p:cNvSpPr>
            <p:nvPr/>
          </p:nvSpPr>
          <p:spPr bwMode="auto">
            <a:xfrm>
              <a:off x="9525649" y="4722588"/>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0" name="Freeform: Shape 385">
              <a:extLst>
                <a:ext uri="{FF2B5EF4-FFF2-40B4-BE49-F238E27FC236}">
                  <a16:creationId xmlns:a16="http://schemas.microsoft.com/office/drawing/2014/main" id="{351301BE-982E-453F-9D2F-4FBABA3F4C91}"/>
                </a:ext>
              </a:extLst>
            </p:cNvPr>
            <p:cNvSpPr>
              <a:spLocks/>
            </p:cNvSpPr>
            <p:nvPr/>
          </p:nvSpPr>
          <p:spPr bwMode="auto">
            <a:xfrm>
              <a:off x="9712562" y="4722588"/>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1" name="Freeform: Shape 386">
              <a:extLst>
                <a:ext uri="{FF2B5EF4-FFF2-40B4-BE49-F238E27FC236}">
                  <a16:creationId xmlns:a16="http://schemas.microsoft.com/office/drawing/2014/main" id="{7B0FC90D-BE72-4CE1-835E-5968EAD0ED7D}"/>
                </a:ext>
              </a:extLst>
            </p:cNvPr>
            <p:cNvSpPr>
              <a:spLocks/>
            </p:cNvSpPr>
            <p:nvPr/>
          </p:nvSpPr>
          <p:spPr bwMode="auto">
            <a:xfrm>
              <a:off x="7176250" y="4803030"/>
              <a:ext cx="78176" cy="78174"/>
            </a:xfrm>
            <a:custGeom>
              <a:avLst/>
              <a:gdLst>
                <a:gd name="connsiteX0" fmla="*/ 39079 w 78176"/>
                <a:gd name="connsiteY0" fmla="*/ 0 h 78174"/>
                <a:gd name="connsiteX1" fmla="*/ 78176 w 78176"/>
                <a:gd name="connsiteY1" fmla="*/ 39087 h 78174"/>
                <a:gd name="connsiteX2" fmla="*/ 39079 w 78176"/>
                <a:gd name="connsiteY2" fmla="*/ 78174 h 78174"/>
                <a:gd name="connsiteX3" fmla="*/ 0 w 78176"/>
                <a:gd name="connsiteY3" fmla="*/ 39087 h 78174"/>
                <a:gd name="connsiteX4" fmla="*/ 39079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79" y="0"/>
                  </a:moveTo>
                  <a:cubicBezTo>
                    <a:pt x="60677" y="0"/>
                    <a:pt x="78176" y="17500"/>
                    <a:pt x="78176" y="39087"/>
                  </a:cubicBezTo>
                  <a:cubicBezTo>
                    <a:pt x="78176" y="60674"/>
                    <a:pt x="60677" y="78174"/>
                    <a:pt x="39079" y="78174"/>
                  </a:cubicBezTo>
                  <a:cubicBezTo>
                    <a:pt x="17502" y="78174"/>
                    <a:pt x="0" y="60674"/>
                    <a:pt x="0" y="39087"/>
                  </a:cubicBezTo>
                  <a:cubicBezTo>
                    <a:pt x="0" y="17500"/>
                    <a:pt x="17502" y="0"/>
                    <a:pt x="3907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2" name="Freeform: Shape 387">
              <a:extLst>
                <a:ext uri="{FF2B5EF4-FFF2-40B4-BE49-F238E27FC236}">
                  <a16:creationId xmlns:a16="http://schemas.microsoft.com/office/drawing/2014/main" id="{97E407BF-AB02-4B3D-9071-DF083CBF9DFF}"/>
                </a:ext>
              </a:extLst>
            </p:cNvPr>
            <p:cNvSpPr>
              <a:spLocks/>
            </p:cNvSpPr>
            <p:nvPr/>
          </p:nvSpPr>
          <p:spPr bwMode="auto">
            <a:xfrm>
              <a:off x="7649436" y="4803030"/>
              <a:ext cx="78179" cy="78174"/>
            </a:xfrm>
            <a:custGeom>
              <a:avLst/>
              <a:gdLst>
                <a:gd name="connsiteX0" fmla="*/ 39092 w 78179"/>
                <a:gd name="connsiteY0" fmla="*/ 0 h 78174"/>
                <a:gd name="connsiteX1" fmla="*/ 78179 w 78179"/>
                <a:gd name="connsiteY1" fmla="*/ 39087 h 78174"/>
                <a:gd name="connsiteX2" fmla="*/ 39092 w 78179"/>
                <a:gd name="connsiteY2" fmla="*/ 78174 h 78174"/>
                <a:gd name="connsiteX3" fmla="*/ 0 w 78179"/>
                <a:gd name="connsiteY3" fmla="*/ 39087 h 78174"/>
                <a:gd name="connsiteX4" fmla="*/ 39092 w 7817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4">
                  <a:moveTo>
                    <a:pt x="39092" y="0"/>
                  </a:moveTo>
                  <a:cubicBezTo>
                    <a:pt x="60680" y="0"/>
                    <a:pt x="78179" y="17500"/>
                    <a:pt x="78179" y="39087"/>
                  </a:cubicBezTo>
                  <a:cubicBezTo>
                    <a:pt x="78179" y="60674"/>
                    <a:pt x="60680" y="78174"/>
                    <a:pt x="39092" y="78174"/>
                  </a:cubicBezTo>
                  <a:cubicBezTo>
                    <a:pt x="17502" y="78174"/>
                    <a:pt x="0" y="60674"/>
                    <a:pt x="0" y="39087"/>
                  </a:cubicBezTo>
                  <a:cubicBezTo>
                    <a:pt x="0" y="17500"/>
                    <a:pt x="17502" y="0"/>
                    <a:pt x="39092"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3" name="Freeform: Shape 388">
              <a:extLst>
                <a:ext uri="{FF2B5EF4-FFF2-40B4-BE49-F238E27FC236}">
                  <a16:creationId xmlns:a16="http://schemas.microsoft.com/office/drawing/2014/main" id="{DA42365E-59AC-4763-8A86-055331559751}"/>
                </a:ext>
              </a:extLst>
            </p:cNvPr>
            <p:cNvSpPr>
              <a:spLocks/>
            </p:cNvSpPr>
            <p:nvPr/>
          </p:nvSpPr>
          <p:spPr bwMode="auto">
            <a:xfrm>
              <a:off x="9899478" y="480303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4" name="Freeform: Shape 389">
              <a:extLst>
                <a:ext uri="{FF2B5EF4-FFF2-40B4-BE49-F238E27FC236}">
                  <a16:creationId xmlns:a16="http://schemas.microsoft.com/office/drawing/2014/main" id="{E626BF3A-FBDD-4408-B113-31E3CE442A98}"/>
                </a:ext>
              </a:extLst>
            </p:cNvPr>
            <p:cNvSpPr>
              <a:spLocks/>
            </p:cNvSpPr>
            <p:nvPr/>
          </p:nvSpPr>
          <p:spPr bwMode="auto">
            <a:xfrm>
              <a:off x="7363157" y="4885841"/>
              <a:ext cx="78169" cy="78174"/>
            </a:xfrm>
            <a:custGeom>
              <a:avLst/>
              <a:gdLst>
                <a:gd name="connsiteX0" fmla="*/ 39084 w 78169"/>
                <a:gd name="connsiteY0" fmla="*/ 0 h 78174"/>
                <a:gd name="connsiteX1" fmla="*/ 78169 w 78169"/>
                <a:gd name="connsiteY1" fmla="*/ 39087 h 78174"/>
                <a:gd name="connsiteX2" fmla="*/ 39084 w 78169"/>
                <a:gd name="connsiteY2" fmla="*/ 78174 h 78174"/>
                <a:gd name="connsiteX3" fmla="*/ 0 w 78169"/>
                <a:gd name="connsiteY3" fmla="*/ 39087 h 78174"/>
                <a:gd name="connsiteX4" fmla="*/ 39084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84" y="0"/>
                  </a:moveTo>
                  <a:cubicBezTo>
                    <a:pt x="60670" y="0"/>
                    <a:pt x="78169" y="17500"/>
                    <a:pt x="78169" y="39087"/>
                  </a:cubicBezTo>
                  <a:cubicBezTo>
                    <a:pt x="78169" y="60674"/>
                    <a:pt x="60670" y="78174"/>
                    <a:pt x="39084" y="78174"/>
                  </a:cubicBezTo>
                  <a:cubicBezTo>
                    <a:pt x="17498" y="78174"/>
                    <a:pt x="0" y="60674"/>
                    <a:pt x="0" y="39087"/>
                  </a:cubicBezTo>
                  <a:cubicBezTo>
                    <a:pt x="0" y="17500"/>
                    <a:pt x="17498" y="0"/>
                    <a:pt x="39084"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5" name="Freeform: Shape 390">
              <a:extLst>
                <a:ext uri="{FF2B5EF4-FFF2-40B4-BE49-F238E27FC236}">
                  <a16:creationId xmlns:a16="http://schemas.microsoft.com/office/drawing/2014/main" id="{EC50777C-4F2E-4344-B035-D136304805D8}"/>
                </a:ext>
              </a:extLst>
            </p:cNvPr>
            <p:cNvSpPr>
              <a:spLocks/>
            </p:cNvSpPr>
            <p:nvPr/>
          </p:nvSpPr>
          <p:spPr bwMode="auto">
            <a:xfrm>
              <a:off x="8773265" y="4885841"/>
              <a:ext cx="78175" cy="78174"/>
            </a:xfrm>
            <a:custGeom>
              <a:avLst/>
              <a:gdLst>
                <a:gd name="connsiteX0" fmla="*/ 39089 w 78175"/>
                <a:gd name="connsiteY0" fmla="*/ 0 h 78174"/>
                <a:gd name="connsiteX1" fmla="*/ 78175 w 78175"/>
                <a:gd name="connsiteY1" fmla="*/ 39087 h 78174"/>
                <a:gd name="connsiteX2" fmla="*/ 39089 w 78175"/>
                <a:gd name="connsiteY2" fmla="*/ 78174 h 78174"/>
                <a:gd name="connsiteX3" fmla="*/ 0 w 78175"/>
                <a:gd name="connsiteY3" fmla="*/ 39087 h 78174"/>
                <a:gd name="connsiteX4" fmla="*/ 39089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9" y="0"/>
                  </a:moveTo>
                  <a:cubicBezTo>
                    <a:pt x="60674" y="0"/>
                    <a:pt x="78175" y="17500"/>
                    <a:pt x="78175" y="39087"/>
                  </a:cubicBezTo>
                  <a:cubicBezTo>
                    <a:pt x="78175" y="60674"/>
                    <a:pt x="60674" y="78174"/>
                    <a:pt x="39089" y="78174"/>
                  </a:cubicBezTo>
                  <a:cubicBezTo>
                    <a:pt x="17498" y="78174"/>
                    <a:pt x="0" y="60674"/>
                    <a:pt x="0" y="39087"/>
                  </a:cubicBezTo>
                  <a:cubicBezTo>
                    <a:pt x="0" y="17500"/>
                    <a:pt x="17498" y="0"/>
                    <a:pt x="39089"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6" name="Freeform: Shape 391">
              <a:extLst>
                <a:ext uri="{FF2B5EF4-FFF2-40B4-BE49-F238E27FC236}">
                  <a16:creationId xmlns:a16="http://schemas.microsoft.com/office/drawing/2014/main" id="{EC30AF07-DA10-4E38-8BF8-6686BBB2287A}"/>
                </a:ext>
              </a:extLst>
            </p:cNvPr>
            <p:cNvSpPr>
              <a:spLocks/>
            </p:cNvSpPr>
            <p:nvPr/>
          </p:nvSpPr>
          <p:spPr bwMode="auto">
            <a:xfrm>
              <a:off x="9057184" y="4885841"/>
              <a:ext cx="78172" cy="78174"/>
            </a:xfrm>
            <a:custGeom>
              <a:avLst/>
              <a:gdLst>
                <a:gd name="connsiteX0" fmla="*/ 39085 w 78172"/>
                <a:gd name="connsiteY0" fmla="*/ 0 h 78174"/>
                <a:gd name="connsiteX1" fmla="*/ 78172 w 78172"/>
                <a:gd name="connsiteY1" fmla="*/ 39087 h 78174"/>
                <a:gd name="connsiteX2" fmla="*/ 39085 w 78172"/>
                <a:gd name="connsiteY2" fmla="*/ 78174 h 78174"/>
                <a:gd name="connsiteX3" fmla="*/ 0 w 78172"/>
                <a:gd name="connsiteY3" fmla="*/ 39087 h 78174"/>
                <a:gd name="connsiteX4" fmla="*/ 39085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5" y="0"/>
                  </a:moveTo>
                  <a:cubicBezTo>
                    <a:pt x="60673" y="0"/>
                    <a:pt x="78172" y="17500"/>
                    <a:pt x="78172" y="39087"/>
                  </a:cubicBezTo>
                  <a:cubicBezTo>
                    <a:pt x="78172" y="60674"/>
                    <a:pt x="60673" y="78174"/>
                    <a:pt x="39085" y="78174"/>
                  </a:cubicBezTo>
                  <a:cubicBezTo>
                    <a:pt x="17498" y="78174"/>
                    <a:pt x="0" y="60674"/>
                    <a:pt x="0" y="39087"/>
                  </a:cubicBezTo>
                  <a:cubicBezTo>
                    <a:pt x="0" y="17500"/>
                    <a:pt x="17498"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7" name="Freeform: Shape 392">
              <a:extLst>
                <a:ext uri="{FF2B5EF4-FFF2-40B4-BE49-F238E27FC236}">
                  <a16:creationId xmlns:a16="http://schemas.microsoft.com/office/drawing/2014/main" id="{F8F4B9BA-9998-4418-9628-738A377B62C8}"/>
                </a:ext>
              </a:extLst>
            </p:cNvPr>
            <p:cNvSpPr>
              <a:spLocks/>
            </p:cNvSpPr>
            <p:nvPr/>
          </p:nvSpPr>
          <p:spPr bwMode="auto">
            <a:xfrm>
              <a:off x="9338734" y="4885841"/>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8" name="Freeform: Shape 393">
              <a:extLst>
                <a:ext uri="{FF2B5EF4-FFF2-40B4-BE49-F238E27FC236}">
                  <a16:creationId xmlns:a16="http://schemas.microsoft.com/office/drawing/2014/main" id="{C3EB3CD5-3DC1-47EF-8753-92540006F462}"/>
                </a:ext>
              </a:extLst>
            </p:cNvPr>
            <p:cNvSpPr>
              <a:spLocks/>
            </p:cNvSpPr>
            <p:nvPr/>
          </p:nvSpPr>
          <p:spPr bwMode="auto">
            <a:xfrm>
              <a:off x="9525649" y="488584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09" name="Freeform: Shape 394">
              <a:extLst>
                <a:ext uri="{FF2B5EF4-FFF2-40B4-BE49-F238E27FC236}">
                  <a16:creationId xmlns:a16="http://schemas.microsoft.com/office/drawing/2014/main" id="{01600477-0218-41A0-8C73-9C2AEA8D3AB0}"/>
                </a:ext>
              </a:extLst>
            </p:cNvPr>
            <p:cNvSpPr>
              <a:spLocks/>
            </p:cNvSpPr>
            <p:nvPr/>
          </p:nvSpPr>
          <p:spPr bwMode="auto">
            <a:xfrm>
              <a:off x="971256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0" name="Freeform: Shape 395">
              <a:extLst>
                <a:ext uri="{FF2B5EF4-FFF2-40B4-BE49-F238E27FC236}">
                  <a16:creationId xmlns:a16="http://schemas.microsoft.com/office/drawing/2014/main" id="{6D38B864-6D4D-486D-8E06-439C3ABD1316}"/>
                </a:ext>
              </a:extLst>
            </p:cNvPr>
            <p:cNvSpPr>
              <a:spLocks/>
            </p:cNvSpPr>
            <p:nvPr/>
          </p:nvSpPr>
          <p:spPr bwMode="auto">
            <a:xfrm>
              <a:off x="980720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1" name="Freeform: Shape 396">
              <a:extLst>
                <a:ext uri="{FF2B5EF4-FFF2-40B4-BE49-F238E27FC236}">
                  <a16:creationId xmlns:a16="http://schemas.microsoft.com/office/drawing/2014/main" id="{1AACBC45-1FE7-4413-A1F1-E0104C294A98}"/>
                </a:ext>
              </a:extLst>
            </p:cNvPr>
            <p:cNvSpPr>
              <a:spLocks/>
            </p:cNvSpPr>
            <p:nvPr/>
          </p:nvSpPr>
          <p:spPr bwMode="auto">
            <a:xfrm>
              <a:off x="9151821" y="4975750"/>
              <a:ext cx="78176" cy="78174"/>
            </a:xfrm>
            <a:custGeom>
              <a:avLst/>
              <a:gdLst>
                <a:gd name="connsiteX0" fmla="*/ 39086 w 78176"/>
                <a:gd name="connsiteY0" fmla="*/ 0 h 78174"/>
                <a:gd name="connsiteX1" fmla="*/ 78176 w 78176"/>
                <a:gd name="connsiteY1" fmla="*/ 39087 h 78174"/>
                <a:gd name="connsiteX2" fmla="*/ 39086 w 78176"/>
                <a:gd name="connsiteY2" fmla="*/ 78174 h 78174"/>
                <a:gd name="connsiteX3" fmla="*/ 0 w 78176"/>
                <a:gd name="connsiteY3" fmla="*/ 39087 h 78174"/>
                <a:gd name="connsiteX4" fmla="*/ 39086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86" y="0"/>
                  </a:moveTo>
                  <a:cubicBezTo>
                    <a:pt x="60674" y="0"/>
                    <a:pt x="78176" y="17500"/>
                    <a:pt x="78176" y="39087"/>
                  </a:cubicBezTo>
                  <a:cubicBezTo>
                    <a:pt x="78176" y="60674"/>
                    <a:pt x="60674" y="78174"/>
                    <a:pt x="39086" y="78174"/>
                  </a:cubicBezTo>
                  <a:cubicBezTo>
                    <a:pt x="17500" y="78174"/>
                    <a:pt x="0" y="60674"/>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2" name="Freeform: Shape 397">
              <a:extLst>
                <a:ext uri="{FF2B5EF4-FFF2-40B4-BE49-F238E27FC236}">
                  <a16:creationId xmlns:a16="http://schemas.microsoft.com/office/drawing/2014/main" id="{B7BEF2B3-BFA8-4B63-9ABF-BA9039F3CD39}"/>
                </a:ext>
              </a:extLst>
            </p:cNvPr>
            <p:cNvSpPr>
              <a:spLocks/>
            </p:cNvSpPr>
            <p:nvPr/>
          </p:nvSpPr>
          <p:spPr bwMode="auto">
            <a:xfrm>
              <a:off x="9712563" y="4975750"/>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3" name="Freeform: Shape 398">
              <a:extLst>
                <a:ext uri="{FF2B5EF4-FFF2-40B4-BE49-F238E27FC236}">
                  <a16:creationId xmlns:a16="http://schemas.microsoft.com/office/drawing/2014/main" id="{48E8A3BC-8943-49BE-9852-B7F55DDECC25}"/>
                </a:ext>
              </a:extLst>
            </p:cNvPr>
            <p:cNvSpPr>
              <a:spLocks/>
            </p:cNvSpPr>
            <p:nvPr/>
          </p:nvSpPr>
          <p:spPr bwMode="auto">
            <a:xfrm>
              <a:off x="9899478" y="497575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4" name="Freeform: Shape 399">
              <a:extLst>
                <a:ext uri="{FF2B5EF4-FFF2-40B4-BE49-F238E27FC236}">
                  <a16:creationId xmlns:a16="http://schemas.microsoft.com/office/drawing/2014/main" id="{9DE28169-F400-469A-B242-2EA1262B3369}"/>
                </a:ext>
              </a:extLst>
            </p:cNvPr>
            <p:cNvSpPr>
              <a:spLocks/>
            </p:cNvSpPr>
            <p:nvPr/>
          </p:nvSpPr>
          <p:spPr bwMode="auto">
            <a:xfrm>
              <a:off x="10091123" y="4975750"/>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5" name="Freeform: Shape 400">
              <a:extLst>
                <a:ext uri="{FF2B5EF4-FFF2-40B4-BE49-F238E27FC236}">
                  <a16:creationId xmlns:a16="http://schemas.microsoft.com/office/drawing/2014/main" id="{E5BEB003-CBCF-4470-B3CA-CA5C8CCB3018}"/>
                </a:ext>
              </a:extLst>
            </p:cNvPr>
            <p:cNvSpPr>
              <a:spLocks/>
            </p:cNvSpPr>
            <p:nvPr/>
          </p:nvSpPr>
          <p:spPr bwMode="auto">
            <a:xfrm>
              <a:off x="7836346" y="5063292"/>
              <a:ext cx="78173" cy="78174"/>
            </a:xfrm>
            <a:custGeom>
              <a:avLst/>
              <a:gdLst>
                <a:gd name="connsiteX0" fmla="*/ 39085 w 78173"/>
                <a:gd name="connsiteY0" fmla="*/ 0 h 78174"/>
                <a:gd name="connsiteX1" fmla="*/ 78173 w 78173"/>
                <a:gd name="connsiteY1" fmla="*/ 39087 h 78174"/>
                <a:gd name="connsiteX2" fmla="*/ 39085 w 78173"/>
                <a:gd name="connsiteY2" fmla="*/ 78174 h 78174"/>
                <a:gd name="connsiteX3" fmla="*/ 0 w 78173"/>
                <a:gd name="connsiteY3" fmla="*/ 39087 h 78174"/>
                <a:gd name="connsiteX4" fmla="*/ 39085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5" y="0"/>
                  </a:moveTo>
                  <a:cubicBezTo>
                    <a:pt x="60672" y="0"/>
                    <a:pt x="78173" y="17500"/>
                    <a:pt x="78173" y="39087"/>
                  </a:cubicBezTo>
                  <a:cubicBezTo>
                    <a:pt x="78173" y="60674"/>
                    <a:pt x="60672" y="78174"/>
                    <a:pt x="39085" y="78174"/>
                  </a:cubicBezTo>
                  <a:cubicBezTo>
                    <a:pt x="17500" y="78174"/>
                    <a:pt x="0" y="60674"/>
                    <a:pt x="0" y="39087"/>
                  </a:cubicBezTo>
                  <a:cubicBezTo>
                    <a:pt x="0" y="17500"/>
                    <a:pt x="17500"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6" name="Freeform: Shape 401">
              <a:extLst>
                <a:ext uri="{FF2B5EF4-FFF2-40B4-BE49-F238E27FC236}">
                  <a16:creationId xmlns:a16="http://schemas.microsoft.com/office/drawing/2014/main" id="{DFB8D103-A18A-4104-8CAF-B6195ED2951E}"/>
                </a:ext>
              </a:extLst>
            </p:cNvPr>
            <p:cNvSpPr>
              <a:spLocks/>
            </p:cNvSpPr>
            <p:nvPr/>
          </p:nvSpPr>
          <p:spPr bwMode="auto">
            <a:xfrm>
              <a:off x="9338735"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7" name="Freeform: Shape 402">
              <a:extLst>
                <a:ext uri="{FF2B5EF4-FFF2-40B4-BE49-F238E27FC236}">
                  <a16:creationId xmlns:a16="http://schemas.microsoft.com/office/drawing/2014/main" id="{6AAD60BA-985F-4F02-8B38-19F7A601A68B}"/>
                </a:ext>
              </a:extLst>
            </p:cNvPr>
            <p:cNvSpPr>
              <a:spLocks/>
            </p:cNvSpPr>
            <p:nvPr/>
          </p:nvSpPr>
          <p:spPr bwMode="auto">
            <a:xfrm>
              <a:off x="9525649"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8" name="Freeform: Shape 403">
              <a:extLst>
                <a:ext uri="{FF2B5EF4-FFF2-40B4-BE49-F238E27FC236}">
                  <a16:creationId xmlns:a16="http://schemas.microsoft.com/office/drawing/2014/main" id="{50DE4CB1-0376-4AA6-BB15-9D0E6F526F17}"/>
                </a:ext>
              </a:extLst>
            </p:cNvPr>
            <p:cNvSpPr>
              <a:spLocks/>
            </p:cNvSpPr>
            <p:nvPr/>
          </p:nvSpPr>
          <p:spPr bwMode="auto">
            <a:xfrm>
              <a:off x="9996483" y="5148466"/>
              <a:ext cx="78174" cy="78174"/>
            </a:xfrm>
            <a:custGeom>
              <a:avLst/>
              <a:gdLst>
                <a:gd name="connsiteX0" fmla="*/ 39086 w 78174"/>
                <a:gd name="connsiteY0" fmla="*/ 0 h 78174"/>
                <a:gd name="connsiteX1" fmla="*/ 78174 w 78174"/>
                <a:gd name="connsiteY1" fmla="*/ 39087 h 78174"/>
                <a:gd name="connsiteX2" fmla="*/ 39086 w 78174"/>
                <a:gd name="connsiteY2" fmla="*/ 78174 h 78174"/>
                <a:gd name="connsiteX3" fmla="*/ 0 w 78174"/>
                <a:gd name="connsiteY3" fmla="*/ 39087 h 78174"/>
                <a:gd name="connsiteX4" fmla="*/ 39086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6" y="0"/>
                  </a:moveTo>
                  <a:cubicBezTo>
                    <a:pt x="60674" y="0"/>
                    <a:pt x="78174" y="17500"/>
                    <a:pt x="78174" y="39087"/>
                  </a:cubicBezTo>
                  <a:cubicBezTo>
                    <a:pt x="78174" y="60674"/>
                    <a:pt x="60674"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19" name="Freeform: Shape 404">
              <a:extLst>
                <a:ext uri="{FF2B5EF4-FFF2-40B4-BE49-F238E27FC236}">
                  <a16:creationId xmlns:a16="http://schemas.microsoft.com/office/drawing/2014/main" id="{71BD5B34-5494-4270-989E-C48B972F3FEA}"/>
                </a:ext>
              </a:extLst>
            </p:cNvPr>
            <p:cNvSpPr>
              <a:spLocks/>
            </p:cNvSpPr>
            <p:nvPr/>
          </p:nvSpPr>
          <p:spPr bwMode="auto">
            <a:xfrm>
              <a:off x="7552421" y="5148468"/>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2" y="0"/>
                    <a:pt x="78173" y="17500"/>
                    <a:pt x="78173" y="39087"/>
                  </a:cubicBezTo>
                  <a:cubicBezTo>
                    <a:pt x="78173" y="60674"/>
                    <a:pt x="60672"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0" name="Freeform: Shape 405">
              <a:extLst>
                <a:ext uri="{FF2B5EF4-FFF2-40B4-BE49-F238E27FC236}">
                  <a16:creationId xmlns:a16="http://schemas.microsoft.com/office/drawing/2014/main" id="{D1457C97-2FF1-4397-9AFF-7A8C4A633D5B}"/>
                </a:ext>
              </a:extLst>
            </p:cNvPr>
            <p:cNvSpPr>
              <a:spLocks/>
            </p:cNvSpPr>
            <p:nvPr/>
          </p:nvSpPr>
          <p:spPr bwMode="auto">
            <a:xfrm>
              <a:off x="9807203" y="5148468"/>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1" name="Freeform: Shape 406">
              <a:extLst>
                <a:ext uri="{FF2B5EF4-FFF2-40B4-BE49-F238E27FC236}">
                  <a16:creationId xmlns:a16="http://schemas.microsoft.com/office/drawing/2014/main" id="{34794ED3-34CB-469E-B686-C5FBAF60DB70}"/>
                </a:ext>
              </a:extLst>
            </p:cNvPr>
            <p:cNvSpPr>
              <a:spLocks/>
            </p:cNvSpPr>
            <p:nvPr/>
          </p:nvSpPr>
          <p:spPr bwMode="auto">
            <a:xfrm>
              <a:off x="8023255" y="5231276"/>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4" y="0"/>
                    <a:pt x="78175" y="17500"/>
                    <a:pt x="78175" y="39087"/>
                  </a:cubicBezTo>
                  <a:cubicBezTo>
                    <a:pt x="78175" y="60674"/>
                    <a:pt x="60674"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2" name="Freeform: Shape 407">
              <a:extLst>
                <a:ext uri="{FF2B5EF4-FFF2-40B4-BE49-F238E27FC236}">
                  <a16:creationId xmlns:a16="http://schemas.microsoft.com/office/drawing/2014/main" id="{85650886-CA25-4B82-BE43-4C8C47127046}"/>
                </a:ext>
              </a:extLst>
            </p:cNvPr>
            <p:cNvSpPr>
              <a:spLocks/>
            </p:cNvSpPr>
            <p:nvPr/>
          </p:nvSpPr>
          <p:spPr bwMode="auto">
            <a:xfrm>
              <a:off x="9338734" y="5231276"/>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3" name="Freeform: Shape 408">
              <a:extLst>
                <a:ext uri="{FF2B5EF4-FFF2-40B4-BE49-F238E27FC236}">
                  <a16:creationId xmlns:a16="http://schemas.microsoft.com/office/drawing/2014/main" id="{7343AFF6-A782-486F-A2B2-BAB3932A3650}"/>
                </a:ext>
              </a:extLst>
            </p:cNvPr>
            <p:cNvSpPr>
              <a:spLocks/>
            </p:cNvSpPr>
            <p:nvPr/>
          </p:nvSpPr>
          <p:spPr bwMode="auto">
            <a:xfrm>
              <a:off x="9712562" y="5231276"/>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4" name="Freeform: Shape 409">
              <a:extLst>
                <a:ext uri="{FF2B5EF4-FFF2-40B4-BE49-F238E27FC236}">
                  <a16:creationId xmlns:a16="http://schemas.microsoft.com/office/drawing/2014/main" id="{3590B709-A839-4F87-9D35-45E302653600}"/>
                </a:ext>
              </a:extLst>
            </p:cNvPr>
            <p:cNvSpPr>
              <a:spLocks/>
            </p:cNvSpPr>
            <p:nvPr/>
          </p:nvSpPr>
          <p:spPr bwMode="auto">
            <a:xfrm>
              <a:off x="7457781" y="5316452"/>
              <a:ext cx="78171" cy="78174"/>
            </a:xfrm>
            <a:custGeom>
              <a:avLst/>
              <a:gdLst>
                <a:gd name="connsiteX0" fmla="*/ 39085 w 78171"/>
                <a:gd name="connsiteY0" fmla="*/ 0 h 78174"/>
                <a:gd name="connsiteX1" fmla="*/ 78171 w 78171"/>
                <a:gd name="connsiteY1" fmla="*/ 39087 h 78174"/>
                <a:gd name="connsiteX2" fmla="*/ 39085 w 78171"/>
                <a:gd name="connsiteY2" fmla="*/ 78174 h 78174"/>
                <a:gd name="connsiteX3" fmla="*/ 0 w 78171"/>
                <a:gd name="connsiteY3" fmla="*/ 39087 h 78174"/>
                <a:gd name="connsiteX4" fmla="*/ 39085 w 7817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4">
                  <a:moveTo>
                    <a:pt x="39085" y="0"/>
                  </a:moveTo>
                  <a:cubicBezTo>
                    <a:pt x="60672" y="0"/>
                    <a:pt x="78171" y="17500"/>
                    <a:pt x="78171" y="39087"/>
                  </a:cubicBezTo>
                  <a:cubicBezTo>
                    <a:pt x="78171" y="60674"/>
                    <a:pt x="60672" y="78174"/>
                    <a:pt x="39085" y="78174"/>
                  </a:cubicBezTo>
                  <a:cubicBezTo>
                    <a:pt x="17499" y="78174"/>
                    <a:pt x="0" y="60674"/>
                    <a:pt x="0" y="39087"/>
                  </a:cubicBezTo>
                  <a:cubicBezTo>
                    <a:pt x="0" y="17500"/>
                    <a:pt x="17499" y="0"/>
                    <a:pt x="39085"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5" name="Freeform: Shape 410">
              <a:extLst>
                <a:ext uri="{FF2B5EF4-FFF2-40B4-BE49-F238E27FC236}">
                  <a16:creationId xmlns:a16="http://schemas.microsoft.com/office/drawing/2014/main" id="{628BBCEC-F879-4475-8076-E82762758A53}"/>
                </a:ext>
              </a:extLst>
            </p:cNvPr>
            <p:cNvSpPr>
              <a:spLocks/>
            </p:cNvSpPr>
            <p:nvPr/>
          </p:nvSpPr>
          <p:spPr bwMode="auto">
            <a:xfrm>
              <a:off x="8210157"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3" y="0"/>
                    <a:pt x="78174" y="17500"/>
                    <a:pt x="78174" y="39087"/>
                  </a:cubicBezTo>
                  <a:cubicBezTo>
                    <a:pt x="78174" y="60674"/>
                    <a:pt x="60673"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6" name="Freeform: Shape 411">
              <a:extLst>
                <a:ext uri="{FF2B5EF4-FFF2-40B4-BE49-F238E27FC236}">
                  <a16:creationId xmlns:a16="http://schemas.microsoft.com/office/drawing/2014/main" id="{6E1BE50C-F212-4E25-B51E-45FC8F0116DB}"/>
                </a:ext>
              </a:extLst>
            </p:cNvPr>
            <p:cNvSpPr>
              <a:spLocks/>
            </p:cNvSpPr>
            <p:nvPr/>
          </p:nvSpPr>
          <p:spPr bwMode="auto">
            <a:xfrm>
              <a:off x="9338734"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7" name="Freeform: Shape 412">
              <a:extLst>
                <a:ext uri="{FF2B5EF4-FFF2-40B4-BE49-F238E27FC236}">
                  <a16:creationId xmlns:a16="http://schemas.microsoft.com/office/drawing/2014/main" id="{10F9779F-D194-49D5-8AD4-7DF316B829E2}"/>
                </a:ext>
              </a:extLst>
            </p:cNvPr>
            <p:cNvSpPr>
              <a:spLocks/>
            </p:cNvSpPr>
            <p:nvPr/>
          </p:nvSpPr>
          <p:spPr bwMode="auto">
            <a:xfrm>
              <a:off x="9525647" y="531645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8" name="Freeform: Shape 413">
              <a:extLst>
                <a:ext uri="{FF2B5EF4-FFF2-40B4-BE49-F238E27FC236}">
                  <a16:creationId xmlns:a16="http://schemas.microsoft.com/office/drawing/2014/main" id="{25B8E25F-FD01-46A3-B9CA-6B7FB5638D51}"/>
                </a:ext>
              </a:extLst>
            </p:cNvPr>
            <p:cNvSpPr>
              <a:spLocks/>
            </p:cNvSpPr>
            <p:nvPr/>
          </p:nvSpPr>
          <p:spPr bwMode="auto">
            <a:xfrm>
              <a:off x="7836338" y="5408726"/>
              <a:ext cx="78173" cy="78175"/>
            </a:xfrm>
            <a:custGeom>
              <a:avLst/>
              <a:gdLst>
                <a:gd name="connsiteX0" fmla="*/ 39086 w 78173"/>
                <a:gd name="connsiteY0" fmla="*/ 0 h 78175"/>
                <a:gd name="connsiteX1" fmla="*/ 78173 w 78173"/>
                <a:gd name="connsiteY1" fmla="*/ 39087 h 78175"/>
                <a:gd name="connsiteX2" fmla="*/ 39086 w 78173"/>
                <a:gd name="connsiteY2" fmla="*/ 78175 h 78175"/>
                <a:gd name="connsiteX3" fmla="*/ 0 w 78173"/>
                <a:gd name="connsiteY3" fmla="*/ 39087 h 78175"/>
                <a:gd name="connsiteX4" fmla="*/ 39086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6" y="0"/>
                  </a:moveTo>
                  <a:cubicBezTo>
                    <a:pt x="60672" y="0"/>
                    <a:pt x="78173" y="17500"/>
                    <a:pt x="78173" y="39087"/>
                  </a:cubicBezTo>
                  <a:cubicBezTo>
                    <a:pt x="78173" y="60675"/>
                    <a:pt x="60672"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29" name="Freeform: Shape 414">
              <a:extLst>
                <a:ext uri="{FF2B5EF4-FFF2-40B4-BE49-F238E27FC236}">
                  <a16:creationId xmlns:a16="http://schemas.microsoft.com/office/drawing/2014/main" id="{FDBB6987-9370-4F13-B5CF-E71757DC6FB1}"/>
                </a:ext>
              </a:extLst>
            </p:cNvPr>
            <p:cNvSpPr>
              <a:spLocks/>
            </p:cNvSpPr>
            <p:nvPr/>
          </p:nvSpPr>
          <p:spPr bwMode="auto">
            <a:xfrm>
              <a:off x="8023251" y="5408726"/>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5"/>
                    <a:pt x="60675"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0" name="Freeform: Shape 415">
              <a:extLst>
                <a:ext uri="{FF2B5EF4-FFF2-40B4-BE49-F238E27FC236}">
                  <a16:creationId xmlns:a16="http://schemas.microsoft.com/office/drawing/2014/main" id="{7939FE7E-0318-4293-8789-730E370F20DE}"/>
                </a:ext>
              </a:extLst>
            </p:cNvPr>
            <p:cNvSpPr>
              <a:spLocks/>
            </p:cNvSpPr>
            <p:nvPr/>
          </p:nvSpPr>
          <p:spPr bwMode="auto">
            <a:xfrm>
              <a:off x="8304793" y="5408726"/>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8" y="0"/>
                    <a:pt x="78174" y="17500"/>
                    <a:pt x="78174" y="39087"/>
                  </a:cubicBezTo>
                  <a:cubicBezTo>
                    <a:pt x="78174" y="60675"/>
                    <a:pt x="60678" y="78175"/>
                    <a:pt x="39088" y="78175"/>
                  </a:cubicBezTo>
                  <a:cubicBezTo>
                    <a:pt x="17501" y="78175"/>
                    <a:pt x="0" y="60675"/>
                    <a:pt x="0" y="39087"/>
                  </a:cubicBezTo>
                  <a:cubicBezTo>
                    <a:pt x="0" y="17500"/>
                    <a:pt x="17501"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1" name="Freeform: Shape 416">
              <a:extLst>
                <a:ext uri="{FF2B5EF4-FFF2-40B4-BE49-F238E27FC236}">
                  <a16:creationId xmlns:a16="http://schemas.microsoft.com/office/drawing/2014/main" id="{D6751951-6180-4D64-8871-E0F27EFD9533}"/>
                </a:ext>
              </a:extLst>
            </p:cNvPr>
            <p:cNvSpPr>
              <a:spLocks/>
            </p:cNvSpPr>
            <p:nvPr/>
          </p:nvSpPr>
          <p:spPr bwMode="auto">
            <a:xfrm>
              <a:off x="7552414" y="5493902"/>
              <a:ext cx="78174" cy="78175"/>
            </a:xfrm>
            <a:custGeom>
              <a:avLst/>
              <a:gdLst>
                <a:gd name="connsiteX0" fmla="*/ 39086 w 78174"/>
                <a:gd name="connsiteY0" fmla="*/ 0 h 78175"/>
                <a:gd name="connsiteX1" fmla="*/ 78174 w 78174"/>
                <a:gd name="connsiteY1" fmla="*/ 39088 h 78175"/>
                <a:gd name="connsiteX2" fmla="*/ 39086 w 78174"/>
                <a:gd name="connsiteY2" fmla="*/ 78175 h 78175"/>
                <a:gd name="connsiteX3" fmla="*/ 0 w 78174"/>
                <a:gd name="connsiteY3" fmla="*/ 39088 h 78175"/>
                <a:gd name="connsiteX4" fmla="*/ 39086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6" y="0"/>
                  </a:moveTo>
                  <a:cubicBezTo>
                    <a:pt x="60673" y="0"/>
                    <a:pt x="78174" y="17500"/>
                    <a:pt x="78174" y="39088"/>
                  </a:cubicBezTo>
                  <a:cubicBezTo>
                    <a:pt x="78174" y="60675"/>
                    <a:pt x="60673" y="78175"/>
                    <a:pt x="39086" y="78175"/>
                  </a:cubicBezTo>
                  <a:cubicBezTo>
                    <a:pt x="17500" y="78175"/>
                    <a:pt x="0" y="60675"/>
                    <a:pt x="0" y="39088"/>
                  </a:cubicBezTo>
                  <a:cubicBezTo>
                    <a:pt x="0" y="17500"/>
                    <a:pt x="17500"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2" name="Freeform: Shape 417">
              <a:extLst>
                <a:ext uri="{FF2B5EF4-FFF2-40B4-BE49-F238E27FC236}">
                  <a16:creationId xmlns:a16="http://schemas.microsoft.com/office/drawing/2014/main" id="{817F9DE8-BB8B-429B-97F1-B28B3E8EDEE7}"/>
                </a:ext>
              </a:extLst>
            </p:cNvPr>
            <p:cNvSpPr>
              <a:spLocks/>
            </p:cNvSpPr>
            <p:nvPr/>
          </p:nvSpPr>
          <p:spPr bwMode="auto">
            <a:xfrm>
              <a:off x="9338735"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3" name="Freeform: Shape 418">
              <a:extLst>
                <a:ext uri="{FF2B5EF4-FFF2-40B4-BE49-F238E27FC236}">
                  <a16:creationId xmlns:a16="http://schemas.microsoft.com/office/drawing/2014/main" id="{2ABCE6AD-B964-4D1E-924E-92DBB94C83BF}"/>
                </a:ext>
              </a:extLst>
            </p:cNvPr>
            <p:cNvSpPr>
              <a:spLocks/>
            </p:cNvSpPr>
            <p:nvPr/>
          </p:nvSpPr>
          <p:spPr bwMode="auto">
            <a:xfrm>
              <a:off x="9525649"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4" name="Freeform: Shape 419">
              <a:extLst>
                <a:ext uri="{FF2B5EF4-FFF2-40B4-BE49-F238E27FC236}">
                  <a16:creationId xmlns:a16="http://schemas.microsoft.com/office/drawing/2014/main" id="{C3008541-559A-4C39-BAFB-352D81DB84AF}"/>
                </a:ext>
              </a:extLst>
            </p:cNvPr>
            <p:cNvSpPr>
              <a:spLocks/>
            </p:cNvSpPr>
            <p:nvPr/>
          </p:nvSpPr>
          <p:spPr bwMode="auto">
            <a:xfrm>
              <a:off x="9712563" y="5749431"/>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5" name="Freeform: Shape 420">
              <a:extLst>
                <a:ext uri="{FF2B5EF4-FFF2-40B4-BE49-F238E27FC236}">
                  <a16:creationId xmlns:a16="http://schemas.microsoft.com/office/drawing/2014/main" id="{7F2A6EAB-2B5A-429C-8311-D6A85B3C1048}"/>
                </a:ext>
              </a:extLst>
            </p:cNvPr>
            <p:cNvSpPr>
              <a:spLocks/>
            </p:cNvSpPr>
            <p:nvPr/>
          </p:nvSpPr>
          <p:spPr bwMode="auto">
            <a:xfrm>
              <a:off x="9996483" y="5749432"/>
              <a:ext cx="57354" cy="67253"/>
            </a:xfrm>
            <a:custGeom>
              <a:avLst/>
              <a:gdLst>
                <a:gd name="connsiteX0" fmla="*/ 39088 w 57354"/>
                <a:gd name="connsiteY0" fmla="*/ 0 h 67253"/>
                <a:gd name="connsiteX1" fmla="*/ 57354 w 57354"/>
                <a:gd name="connsiteY1" fmla="*/ 7567 h 67253"/>
                <a:gd name="connsiteX2" fmla="*/ 12722 w 57354"/>
                <a:gd name="connsiteY2" fmla="*/ 67253 h 67253"/>
                <a:gd name="connsiteX3" fmla="*/ 11448 w 57354"/>
                <a:gd name="connsiteY3" fmla="*/ 66726 h 67253"/>
                <a:gd name="connsiteX4" fmla="*/ 0 w 57354"/>
                <a:gd name="connsiteY4" fmla="*/ 39087 h 67253"/>
                <a:gd name="connsiteX5" fmla="*/ 39088 w 57354"/>
                <a:gd name="connsiteY5" fmla="*/ 0 h 6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54" h="67253">
                  <a:moveTo>
                    <a:pt x="39088" y="0"/>
                  </a:moveTo>
                  <a:lnTo>
                    <a:pt x="57354" y="7567"/>
                  </a:lnTo>
                  <a:lnTo>
                    <a:pt x="12722" y="67253"/>
                  </a:lnTo>
                  <a:lnTo>
                    <a:pt x="11448" y="66726"/>
                  </a:lnTo>
                  <a:cubicBezTo>
                    <a:pt x="4375" y="59653"/>
                    <a:pt x="0" y="49881"/>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6" name="Freeform: Shape 421">
              <a:extLst>
                <a:ext uri="{FF2B5EF4-FFF2-40B4-BE49-F238E27FC236}">
                  <a16:creationId xmlns:a16="http://schemas.microsoft.com/office/drawing/2014/main" id="{B14180A8-E6F4-4016-9A2C-FA596F953C24}"/>
                </a:ext>
              </a:extLst>
            </p:cNvPr>
            <p:cNvSpPr>
              <a:spLocks/>
            </p:cNvSpPr>
            <p:nvPr/>
          </p:nvSpPr>
          <p:spPr bwMode="auto">
            <a:xfrm>
              <a:off x="7836333" y="5749432"/>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3" y="0"/>
                    <a:pt x="78173" y="17500"/>
                    <a:pt x="78173" y="39087"/>
                  </a:cubicBezTo>
                  <a:cubicBezTo>
                    <a:pt x="78173" y="60674"/>
                    <a:pt x="60673"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7" name="Freeform: Shape 422">
              <a:extLst>
                <a:ext uri="{FF2B5EF4-FFF2-40B4-BE49-F238E27FC236}">
                  <a16:creationId xmlns:a16="http://schemas.microsoft.com/office/drawing/2014/main" id="{E35D2962-CA00-44E8-8BF8-FBC9AC06F4C7}"/>
                </a:ext>
              </a:extLst>
            </p:cNvPr>
            <p:cNvSpPr>
              <a:spLocks/>
            </p:cNvSpPr>
            <p:nvPr/>
          </p:nvSpPr>
          <p:spPr bwMode="auto">
            <a:xfrm>
              <a:off x="9617923" y="549390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8" name="Freeform: Shape 423">
              <a:extLst>
                <a:ext uri="{FF2B5EF4-FFF2-40B4-BE49-F238E27FC236}">
                  <a16:creationId xmlns:a16="http://schemas.microsoft.com/office/drawing/2014/main" id="{B8B543CB-F3F8-4F45-8869-CC637A843DE4}"/>
                </a:ext>
              </a:extLst>
            </p:cNvPr>
            <p:cNvSpPr>
              <a:spLocks/>
            </p:cNvSpPr>
            <p:nvPr/>
          </p:nvSpPr>
          <p:spPr bwMode="auto">
            <a:xfrm>
              <a:off x="7649416" y="5836973"/>
              <a:ext cx="78176" cy="78175"/>
            </a:xfrm>
            <a:custGeom>
              <a:avLst/>
              <a:gdLst>
                <a:gd name="connsiteX0" fmla="*/ 39088 w 78176"/>
                <a:gd name="connsiteY0" fmla="*/ 0 h 78175"/>
                <a:gd name="connsiteX1" fmla="*/ 78176 w 78176"/>
                <a:gd name="connsiteY1" fmla="*/ 39088 h 78175"/>
                <a:gd name="connsiteX2" fmla="*/ 39088 w 78176"/>
                <a:gd name="connsiteY2" fmla="*/ 78175 h 78175"/>
                <a:gd name="connsiteX3" fmla="*/ 0 w 78176"/>
                <a:gd name="connsiteY3" fmla="*/ 39088 h 78175"/>
                <a:gd name="connsiteX4" fmla="*/ 39088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8" y="0"/>
                  </a:moveTo>
                  <a:cubicBezTo>
                    <a:pt x="60675" y="0"/>
                    <a:pt x="78176" y="17500"/>
                    <a:pt x="78176" y="39088"/>
                  </a:cubicBezTo>
                  <a:cubicBezTo>
                    <a:pt x="78176"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39" name="Freeform: Shape 424">
              <a:extLst>
                <a:ext uri="{FF2B5EF4-FFF2-40B4-BE49-F238E27FC236}">
                  <a16:creationId xmlns:a16="http://schemas.microsoft.com/office/drawing/2014/main" id="{762675BD-7BEE-4828-9826-D9FD7734C84A}"/>
                </a:ext>
              </a:extLst>
            </p:cNvPr>
            <p:cNvSpPr>
              <a:spLocks/>
            </p:cNvSpPr>
            <p:nvPr/>
          </p:nvSpPr>
          <p:spPr bwMode="auto">
            <a:xfrm>
              <a:off x="9712563" y="5836973"/>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0" name="Freeform: Shape 425">
              <a:extLst>
                <a:ext uri="{FF2B5EF4-FFF2-40B4-BE49-F238E27FC236}">
                  <a16:creationId xmlns:a16="http://schemas.microsoft.com/office/drawing/2014/main" id="{0BEB23C8-7EAC-4D2B-AD1F-26C346E5D228}"/>
                </a:ext>
              </a:extLst>
            </p:cNvPr>
            <p:cNvSpPr>
              <a:spLocks/>
            </p:cNvSpPr>
            <p:nvPr/>
          </p:nvSpPr>
          <p:spPr bwMode="auto">
            <a:xfrm>
              <a:off x="7836328" y="5922149"/>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4" y="0"/>
                    <a:pt x="78175" y="17500"/>
                    <a:pt x="78175" y="39087"/>
                  </a:cubicBezTo>
                  <a:cubicBezTo>
                    <a:pt x="78175"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1" name="Freeform: Shape 426">
              <a:extLst>
                <a:ext uri="{FF2B5EF4-FFF2-40B4-BE49-F238E27FC236}">
                  <a16:creationId xmlns:a16="http://schemas.microsoft.com/office/drawing/2014/main" id="{AE91453A-25AB-45AB-AF60-1673F7BF8212}"/>
                </a:ext>
              </a:extLst>
            </p:cNvPr>
            <p:cNvSpPr>
              <a:spLocks/>
            </p:cNvSpPr>
            <p:nvPr/>
          </p:nvSpPr>
          <p:spPr bwMode="auto">
            <a:xfrm>
              <a:off x="9338735" y="5922149"/>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2" name="Freeform: Shape 427">
              <a:extLst>
                <a:ext uri="{FF2B5EF4-FFF2-40B4-BE49-F238E27FC236}">
                  <a16:creationId xmlns:a16="http://schemas.microsoft.com/office/drawing/2014/main" id="{40A75819-E6D2-44EA-8470-1B0BE10BEBDA}"/>
                </a:ext>
              </a:extLst>
            </p:cNvPr>
            <p:cNvSpPr>
              <a:spLocks/>
            </p:cNvSpPr>
            <p:nvPr/>
          </p:nvSpPr>
          <p:spPr bwMode="auto">
            <a:xfrm>
              <a:off x="9525649" y="5922149"/>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3" name="Freeform: Shape 428">
              <a:extLst>
                <a:ext uri="{FF2B5EF4-FFF2-40B4-BE49-F238E27FC236}">
                  <a16:creationId xmlns:a16="http://schemas.microsoft.com/office/drawing/2014/main" id="{16DF62DB-A754-4B66-91D6-0225230CCFCF}"/>
                </a:ext>
              </a:extLst>
            </p:cNvPr>
            <p:cNvSpPr>
              <a:spLocks/>
            </p:cNvSpPr>
            <p:nvPr/>
          </p:nvSpPr>
          <p:spPr bwMode="auto">
            <a:xfrm>
              <a:off x="7926235" y="600732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5" y="0"/>
                    <a:pt x="78174" y="17500"/>
                    <a:pt x="78174" y="39087"/>
                  </a:cubicBezTo>
                  <a:cubicBezTo>
                    <a:pt x="78174"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4" name="Freeform: Shape 429">
              <a:extLst>
                <a:ext uri="{FF2B5EF4-FFF2-40B4-BE49-F238E27FC236}">
                  <a16:creationId xmlns:a16="http://schemas.microsoft.com/office/drawing/2014/main" id="{E12D85AC-F910-446F-AF32-D00940A55D3B}"/>
                </a:ext>
              </a:extLst>
            </p:cNvPr>
            <p:cNvSpPr>
              <a:spLocks/>
            </p:cNvSpPr>
            <p:nvPr/>
          </p:nvSpPr>
          <p:spPr bwMode="auto">
            <a:xfrm>
              <a:off x="9525649" y="6007325"/>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5" name="Freeform: Shape 430">
              <a:extLst>
                <a:ext uri="{FF2B5EF4-FFF2-40B4-BE49-F238E27FC236}">
                  <a16:creationId xmlns:a16="http://schemas.microsoft.com/office/drawing/2014/main" id="{322C4F01-A062-4F38-85C8-A3CCA70D8B24}"/>
                </a:ext>
              </a:extLst>
            </p:cNvPr>
            <p:cNvSpPr>
              <a:spLocks/>
            </p:cNvSpPr>
            <p:nvPr/>
          </p:nvSpPr>
          <p:spPr bwMode="auto">
            <a:xfrm>
              <a:off x="9617923" y="6007325"/>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6" name="Freeform: Shape 431">
              <a:extLst>
                <a:ext uri="{FF2B5EF4-FFF2-40B4-BE49-F238E27FC236}">
                  <a16:creationId xmlns:a16="http://schemas.microsoft.com/office/drawing/2014/main" id="{087BCF86-1A32-4767-9761-743FF5B0A323}"/>
                </a:ext>
              </a:extLst>
            </p:cNvPr>
            <p:cNvSpPr>
              <a:spLocks/>
            </p:cNvSpPr>
            <p:nvPr/>
          </p:nvSpPr>
          <p:spPr bwMode="auto">
            <a:xfrm>
              <a:off x="7649412" y="6094867"/>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499"/>
                    <a:pt x="78174" y="39087"/>
                  </a:cubicBezTo>
                  <a:cubicBezTo>
                    <a:pt x="78174" y="60674"/>
                    <a:pt x="60674"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7" name="Freeform: Shape 432">
              <a:extLst>
                <a:ext uri="{FF2B5EF4-FFF2-40B4-BE49-F238E27FC236}">
                  <a16:creationId xmlns:a16="http://schemas.microsoft.com/office/drawing/2014/main" id="{893274B8-9D7F-4A78-B3E1-42C175D818AE}"/>
                </a:ext>
              </a:extLst>
            </p:cNvPr>
            <p:cNvSpPr>
              <a:spLocks/>
            </p:cNvSpPr>
            <p:nvPr/>
          </p:nvSpPr>
          <p:spPr bwMode="auto">
            <a:xfrm>
              <a:off x="7836324" y="6177678"/>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sp>
          <p:nvSpPr>
            <p:cNvPr id="448" name="Freeform: Shape 433">
              <a:extLst>
                <a:ext uri="{FF2B5EF4-FFF2-40B4-BE49-F238E27FC236}">
                  <a16:creationId xmlns:a16="http://schemas.microsoft.com/office/drawing/2014/main" id="{5CCB5F88-552B-4CCC-BAEE-83E23BF23C66}"/>
                </a:ext>
              </a:extLst>
            </p:cNvPr>
            <p:cNvSpPr>
              <a:spLocks/>
            </p:cNvSpPr>
            <p:nvPr/>
          </p:nvSpPr>
          <p:spPr bwMode="auto">
            <a:xfrm>
              <a:off x="7649409" y="635039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27" tIns="45713" rIns="91427" bIns="45713" numCol="1" anchor="t" anchorCtr="0" compatLnSpc="1">
              <a:prstTxWarp prst="textNoShape">
                <a:avLst/>
              </a:prstTxWarp>
              <a:noAutofit/>
            </a:bodyPr>
            <a:lstStyle/>
            <a:p>
              <a:pPr defTabSz="914225"/>
              <a:endParaRPr lang="en-US" dirty="0">
                <a:solidFill>
                  <a:srgbClr val="505050"/>
                </a:solidFill>
                <a:latin typeface="Arial" panose="020B0604020202020204" pitchFamily="34" charset="0"/>
              </a:endParaRPr>
            </a:p>
          </p:txBody>
        </p:sp>
      </p:grpSp>
    </p:spTree>
    <p:extLst>
      <p:ext uri="{BB962C8B-B14F-4D97-AF65-F5344CB8AC3E}">
        <p14:creationId xmlns:p14="http://schemas.microsoft.com/office/powerpoint/2010/main" val="208198826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14:bounceEnd="50000">
                                          <p:cBhvr additive="base">
                                            <p:cTn id="7" dur="500" fill="hold"/>
                                            <p:tgtEl>
                                              <p:spTgt spid="27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1+#ppt_w/2"/>
                                              </p:val>
                                            </p:tav>
                                            <p:tav tm="100000">
                                              <p:val>
                                                <p:strVal val="#ppt_x"/>
                                              </p:val>
                                            </p:tav>
                                          </p:tavLst>
                                        </p:anim>
                                        <p:anim calcmode="lin" valueType="num">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70d19f68-adcd-4021-95b9-111e39013798" Revision="1" Stencil="System.MyShapes" StencilVersion="1.0"/>
</Control>
</file>

<file path=customXml/item2.xml><?xml version="1.0" encoding="utf-8"?>
<Control xmlns="http://schemas.microsoft.com/VisualStudio/2011/storyboarding/control">
  <Id Name="70d19f68-adcd-4021-95b9-111e39013798" Revision="1" Stencil="System.MyShapes" StencilVersion="1.0"/>
</Control>
</file>

<file path=customXml/itemProps1.xml><?xml version="1.0" encoding="utf-8"?>
<ds:datastoreItem xmlns:ds="http://schemas.openxmlformats.org/officeDocument/2006/customXml" ds:itemID="{21A078F2-2CE7-4A00-AFB0-A6144267802C}">
  <ds:schemaRefs>
    <ds:schemaRef ds:uri="http://schemas.microsoft.com/VisualStudio/2011/storyboarding/control"/>
  </ds:schemaRefs>
</ds:datastoreItem>
</file>

<file path=customXml/itemProps2.xml><?xml version="1.0" encoding="utf-8"?>
<ds:datastoreItem xmlns:ds="http://schemas.openxmlformats.org/officeDocument/2006/customXml" ds:itemID="{3D2DABB3-6646-48C4-BE5A-7BF5800B8A2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Office Theme</Template>
  <TotalTime>13248</TotalTime>
  <Words>2878</Words>
  <Application>Microsoft Office PowerPoint</Application>
  <PresentationFormat>Widescreen</PresentationFormat>
  <Paragraphs>426</Paragraphs>
  <Slides>31</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Azure Cosmos DB Technical Deep Dive</vt:lpstr>
      <vt:lpstr>Azure Cosmos DB     </vt:lpstr>
      <vt:lpstr>PowerPoint Presentation</vt:lpstr>
      <vt:lpstr>PowerPoint Presentation</vt:lpstr>
      <vt:lpstr>PowerPoint Presentation</vt:lpstr>
      <vt:lpstr>Overview  &amp; Value Proposition</vt:lpstr>
      <vt:lpstr>Elastically Scale Storage and Throughput</vt:lpstr>
      <vt:lpstr>Guaranteed Low Latency</vt:lpstr>
      <vt:lpstr>Turnkey Global Distribution</vt:lpstr>
      <vt:lpstr>Five Well-Defined Consistency Models</vt:lpstr>
      <vt:lpstr>Multiple Data Models and API’s</vt:lpstr>
      <vt:lpstr>Handle any Data with no Schema or Indexing Required</vt:lpstr>
      <vt:lpstr>Comprehensive SLA’s</vt:lpstr>
      <vt:lpstr>Trust your Data to Industry-Leading Security &amp; Compliance</vt:lpstr>
      <vt:lpstr>Use Cases</vt:lpstr>
      <vt:lpstr>PowerPoint Presentation</vt:lpstr>
      <vt:lpstr>Top 10 Reasons Why Customers Use Azure Cosmos DB</vt:lpstr>
      <vt:lpstr>Retail</vt:lpstr>
      <vt:lpstr>Handle Peak Sales Periods with Ease</vt:lpstr>
      <vt:lpstr>PowerPoint Presentation</vt:lpstr>
      <vt:lpstr>Deliver Relevant Real-time Recommendation Systems</vt:lpstr>
      <vt:lpstr>IoT + Manufacturing</vt:lpstr>
      <vt:lpstr>Leverage IoT Telemetry to Build Differentiated Experiences </vt:lpstr>
      <vt:lpstr>IoT, Big Data Optimize Operations at an Exxon Mobil Subsidiary </vt:lpstr>
      <vt:lpstr>Gaming  </vt:lpstr>
      <vt:lpstr>Deliver High-Quality Experiences at any Scale Globally</vt:lpstr>
      <vt:lpstr>Financial Services  </vt:lpstr>
      <vt:lpstr>A Financial Trend SaaS Engine for Investors</vt:lpstr>
      <vt:lpstr>Real-time Payments Pipeline</vt:lpstr>
      <vt:lpstr>Fidelity Built Mortgage Insurance App To Enhance Customer</vt:lpstr>
      <vt:lpstr>Solve Industry Specific Needs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Liu</dc:creator>
  <cp:lastModifiedBy>Tim Sander</cp:lastModifiedBy>
  <cp:revision>30</cp:revision>
  <dcterms:created xsi:type="dcterms:W3CDTF">2017-02-06T09:01:24Z</dcterms:created>
  <dcterms:modified xsi:type="dcterms:W3CDTF">2019-06-04T19:53:04Z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andrl@microsoft.com</vt:lpwstr>
  </property>
  <property fmtid="{D5CDD505-2E9C-101B-9397-08002B2CF9AE}" pid="6" name="MSIP_Label_f42aa342-8706-4288-bd11-ebb85995028c_SetDate">
    <vt:lpwstr>2017-07-27T16:46:54.6934341-07:00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Tfs.IsStoryboard">
    <vt:bool>true</vt:bool>
  </property>
</Properties>
</file>