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3"/>
  </p:sldMasterIdLst>
  <p:notesMasterIdLst>
    <p:notesMasterId r:id="rId20"/>
  </p:notesMasterIdLst>
  <p:handoutMasterIdLst>
    <p:handoutMasterId r:id="rId21"/>
  </p:handoutMasterIdLst>
  <p:sldIdLst>
    <p:sldId id="4653" r:id="rId4"/>
    <p:sldId id="4709" r:id="rId5"/>
    <p:sldId id="4719" r:id="rId6"/>
    <p:sldId id="4710" r:id="rId7"/>
    <p:sldId id="4711" r:id="rId8"/>
    <p:sldId id="4712" r:id="rId9"/>
    <p:sldId id="4721" r:id="rId10"/>
    <p:sldId id="4714" r:id="rId11"/>
    <p:sldId id="1936" r:id="rId12"/>
    <p:sldId id="4713" r:id="rId13"/>
    <p:sldId id="4720" r:id="rId14"/>
    <p:sldId id="4715" r:id="rId15"/>
    <p:sldId id="1600" r:id="rId16"/>
    <p:sldId id="373" r:id="rId17"/>
    <p:sldId id="4718" r:id="rId18"/>
    <p:sldId id="4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nge Feed" id="{77AF9154-904D-4040-BA1B-070B8087B057}">
          <p14:sldIdLst>
            <p14:sldId id="4653"/>
            <p14:sldId id="4709"/>
            <p14:sldId id="4719"/>
            <p14:sldId id="4710"/>
            <p14:sldId id="4711"/>
            <p14:sldId id="4712"/>
            <p14:sldId id="4721"/>
            <p14:sldId id="4714"/>
            <p14:sldId id="1936"/>
            <p14:sldId id="4713"/>
            <p14:sldId id="4720"/>
            <p14:sldId id="4715"/>
            <p14:sldId id="1600"/>
            <p14:sldId id="373"/>
            <p14:sldId id="4718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Chen" initials="DC" lastIdx="3" clrIdx="0">
    <p:extLst>
      <p:ext uri="{19B8F6BF-5375-455C-9EA6-DF929625EA0E}">
        <p15:presenceInfo xmlns:p15="http://schemas.microsoft.com/office/powerpoint/2012/main" userId="S::dech@microsoft.com::7f97a314-c1c3-490d-b1ae-6b312725144a" providerId="AD"/>
      </p:ext>
    </p:extLst>
  </p:cmAuthor>
  <p:cmAuthor id="2" name="Mark Brown" initials="MB" lastIdx="3" clrIdx="1">
    <p:extLst>
      <p:ext uri="{19B8F6BF-5375-455C-9EA6-DF929625EA0E}">
        <p15:presenceInfo xmlns:p15="http://schemas.microsoft.com/office/powerpoint/2012/main" userId="S::mjbrown@microsoft.com::4983ebf2-44f1-441b-acdf-86ca987152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0000AA"/>
    <a:srgbClr val="0000BE"/>
    <a:srgbClr val="0F0582"/>
    <a:srgbClr val="0000BD"/>
    <a:srgbClr val="3A92B2"/>
    <a:srgbClr val="00B0F0"/>
    <a:srgbClr val="0E0074"/>
    <a:srgbClr val="FFFFFF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26" autoAdjust="0"/>
  </p:normalViewPr>
  <p:slideViewPr>
    <p:cSldViewPr snapToGrid="0">
      <p:cViewPr varScale="1">
        <p:scale>
          <a:sx n="76" d="100"/>
          <a:sy n="76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68FF93-FDD0-4495-9C60-CDB0D344D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4715-DE7A-4B9B-BEDC-2370DECEB8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7EF2-1EE6-4B8F-B850-E865E66DA7A6}" type="datetimeFigureOut">
              <a:rPr lang="en-US" smtClean="0">
                <a:latin typeface="Arial" panose="020B0604020202020204" pitchFamily="34" charset="0"/>
              </a:rPr>
              <a:t>6/24/2019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0325-4ECC-4F33-977D-65DB7545B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B4A0-7AA4-48E2-A241-08839A368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09AB5-E7BE-4E94-B000-1F72F9099F6D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0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B508DD-CDB9-4EE9-8F98-E98C69349142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E955128-46DB-4B46-8D54-0B8BFA51C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available here: https://github.com/Azure-Samples/cosmosdb-materialized-views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55128-46DB-4B46-8D54-0B8BFA51CA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available here: https://github.com/Azure-Samples/cosmosdb-materialized-views.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55128-46DB-4B46-8D54-0B8BFA51C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6/24/2019 2:28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74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0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3" cy="1161921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6" cap="none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789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135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06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66663"/>
            <a:ext cx="11653522" cy="1434239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39661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72979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98362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3009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800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04DEB-A2FD-47E2-863C-BC52EB636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6442" y="3084533"/>
            <a:ext cx="9859116" cy="738664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lang="en-US" sz="40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529178" y="271520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1800" cap="all" spc="500" dirty="0">
                <a:solidFill>
                  <a:srgbClr val="FFFFFF"/>
                </a:solidFill>
                <a:latin typeface="Arial" panose="020B0604020202020204" pitchFamily="34" charset="0"/>
                <a:ea typeface="Segoe UI Semilight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217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75C-3CF6-487A-9684-5B9CA642293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B9E8-CA3A-4349-8165-A1A8FED2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01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21" r:id="rId12"/>
    <p:sldLayoutId id="2147484422" r:id="rId13"/>
    <p:sldLayoutId id="2147484423" r:id="rId14"/>
    <p:sldLayoutId id="2147484432" r:id="rId15"/>
    <p:sldLayoutId id="214748443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98FD9-AEFE-43CA-BA83-2E99A4F26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68" y="4574385"/>
            <a:ext cx="2418032" cy="2207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C7373-01C3-4F30-AD8C-52B5D1FC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181862"/>
          </a:xfrm>
        </p:spPr>
        <p:txBody>
          <a:bodyPr/>
          <a:lstStyle/>
          <a:p>
            <a:r>
              <a:rPr lang="en-US" sz="7200" spc="0" dirty="0">
                <a:ln>
                  <a:noFill/>
                </a:ln>
                <a:solidFill>
                  <a:prstClr val="white"/>
                </a:solidFill>
                <a:latin typeface="Arial" panose="020B0604020202020204" pitchFamily="34" charset="0"/>
              </a:rPr>
              <a:t>Change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73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F1CF-0156-4649-9F4A-2761D687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Three different ways to use the Change Feed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921E2-87CD-46BE-A10F-6E9547602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548"/>
              </p:ext>
            </p:extLst>
          </p:nvPr>
        </p:nvGraphicFramePr>
        <p:xfrm>
          <a:off x="563879" y="1840686"/>
          <a:ext cx="11064241" cy="4216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63">
                  <a:extLst>
                    <a:ext uri="{9D8B030D-6E8A-4147-A177-3AD203B41FA5}">
                      <a16:colId xmlns:a16="http://schemas.microsoft.com/office/drawing/2014/main" val="1439597733"/>
                    </a:ext>
                  </a:extLst>
                </a:gridCol>
                <a:gridCol w="1966977">
                  <a:extLst>
                    <a:ext uri="{9D8B030D-6E8A-4147-A177-3AD203B41FA5}">
                      <a16:colId xmlns:a16="http://schemas.microsoft.com/office/drawing/2014/main" val="234410396"/>
                    </a:ext>
                  </a:extLst>
                </a:gridCol>
                <a:gridCol w="6720501">
                  <a:extLst>
                    <a:ext uri="{9D8B030D-6E8A-4147-A177-3AD203B41FA5}">
                      <a16:colId xmlns:a16="http://schemas.microsoft.com/office/drawing/2014/main" val="1602253400"/>
                    </a:ext>
                  </a:extLst>
                </a:gridCol>
              </a:tblGrid>
              <a:tr h="53541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Implementation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Use Case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Advantages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1446689242"/>
                  </a:ext>
                </a:extLst>
              </a:tr>
              <a:tr h="11993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Azure Functions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Serverless applications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Easy to implement. </a:t>
                      </a:r>
                    </a:p>
                    <a:p>
                      <a:pPr algn="ctr"/>
                      <a:r>
                        <a:rPr lang="en-US" sz="2000"/>
                        <a:t>Used as a trigger, input or output binding to an Azure Function.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4214272625"/>
                  </a:ext>
                </a:extLst>
              </a:tr>
              <a:tr h="118236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Change Feed </a:t>
                      </a:r>
                    </a:p>
                    <a:p>
                      <a:pPr algn="ctr"/>
                      <a:r>
                        <a:rPr lang="en-US" sz="2000"/>
                        <a:t>Processor Library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Distributed applications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Ability to distribute the processing of events towards multiple clients. Requires a “leases collection”.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3060184176"/>
                  </a:ext>
                </a:extLst>
              </a:tr>
              <a:tr h="12988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SQL API SDK for .NET or Java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Not recommended</a:t>
                      </a:r>
                    </a:p>
                  </a:txBody>
                  <a:tcPr marL="89642" marR="89642" marT="44821" marB="448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Requires manual implementation in a .NET or Java application.</a:t>
                      </a:r>
                    </a:p>
                  </a:txBody>
                  <a:tcPr marL="89642" marR="89642" marT="44821" marB="44821" anchor="ctr"/>
                </a:tc>
                <a:extLst>
                  <a:ext uri="{0D108BD9-81ED-4DB2-BD59-A6C34878D82A}">
                    <a16:rowId xmlns:a16="http://schemas.microsoft.com/office/drawing/2014/main" val="331986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954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606B-2CA9-42B7-900C-F3F0F7BD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Lease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8BC65-D052-4748-97ED-443F5F69A6D9}"/>
              </a:ext>
            </a:extLst>
          </p:cNvPr>
          <p:cNvSpPr txBox="1"/>
          <p:nvPr/>
        </p:nvSpPr>
        <p:spPr>
          <a:xfrm>
            <a:off x="269240" y="1733844"/>
            <a:ext cx="11655840" cy="44127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Required when you consume the change feed through the Change Feed Processor Library or an Azure Function Cosmos DB Trigger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In the lease collection, a document is created for each physical partition to bookmark the latest document that was processed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In general, 400 RU’s should be enough for the lease collection. For very large workloads, you may need to increase up to a few thousand RU’s.</a:t>
            </a:r>
            <a:endParaRPr lang="en-US" b="1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You should partition your lease collection by “id”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endParaRPr lang="en-US" sz="2353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354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994-F457-47B3-BBA4-39D1E236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10680"/>
            <a:ext cx="1174282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Change Feed Processor Library – Behind the scenes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3A99102-9472-4260-A6D3-A3B4E0E08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114" y="1913020"/>
            <a:ext cx="5290128" cy="3983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Spin up instances of the processor 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host has consumers = observer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host assigns itself leases on partitions to monitor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On each change, logic in consumers gets 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1 lease collection stored in Cosmos DB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C3B26-9F94-42C3-A331-36A30A58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80" y="1788538"/>
            <a:ext cx="616567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8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ing the Azure Cosmos DB change feed processor host">
            <a:extLst>
              <a:ext uri="{FF2B5EF4-FFF2-40B4-BE49-F238E27FC236}">
                <a16:creationId xmlns:a16="http://schemas.microsoft.com/office/drawing/2014/main" id="{954076FD-1790-4F67-9982-21530264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2" y="528851"/>
            <a:ext cx="11026336" cy="58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906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4B0-691F-4AC3-844D-213EEDFC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89" y="0"/>
            <a:ext cx="1185311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Change Feed Processor – Interface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0A53-F6BE-4901-B9F8-EFE42A49B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889" y="1547137"/>
            <a:ext cx="5120908" cy="5491337"/>
          </a:xfrm>
        </p:spPr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DocumentFeedObserver</a:t>
            </a:r>
            <a:r>
              <a:rPr lang="en-US" dirty="0"/>
              <a:t> : </a:t>
            </a:r>
            <a:r>
              <a:rPr lang="en-US" dirty="0" err="1"/>
              <a:t>IChangeFeedObserver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public Task </a:t>
            </a:r>
            <a:r>
              <a:rPr lang="en-US" dirty="0" err="1"/>
              <a:t>IChangeFeedObserver.ProcessChangesAsync</a:t>
            </a:r>
            <a:r>
              <a:rPr lang="en-US" dirty="0"/>
              <a:t>(</a:t>
            </a:r>
            <a:r>
              <a:rPr lang="en-US" dirty="0" err="1"/>
              <a:t>ChangeFeedObserverContext</a:t>
            </a:r>
            <a:r>
              <a:rPr lang="en-US" dirty="0"/>
              <a:t> context, </a:t>
            </a:r>
            <a:r>
              <a:rPr lang="en-US" dirty="0" err="1"/>
              <a:t>IReadOnlyList</a:t>
            </a:r>
            <a:r>
              <a:rPr lang="en-US" dirty="0"/>
              <a:t>&lt;Document&gt; docs)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("Change feed: {0} documents", </a:t>
            </a:r>
            <a:r>
              <a:rPr lang="en-US" dirty="0" err="1"/>
              <a:t>Interlocked.Add</a:t>
            </a:r>
            <a:r>
              <a:rPr lang="en-US" dirty="0"/>
              <a:t>(ref </a:t>
            </a:r>
            <a:r>
              <a:rPr lang="en-US" dirty="0" err="1"/>
              <a:t>totalDocs</a:t>
            </a:r>
            <a:r>
              <a:rPr lang="en-US" dirty="0"/>
              <a:t>, </a:t>
            </a:r>
            <a:r>
              <a:rPr lang="en-US" dirty="0" err="1"/>
              <a:t>docs.Count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foreach(Document doc in docs)</a:t>
            </a:r>
          </a:p>
          <a:p>
            <a:pPr lvl="1"/>
            <a:r>
              <a:rPr lang="en-US" dirty="0"/>
              <a:t>	{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doc.Id.ToString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	return </a:t>
            </a:r>
            <a:r>
              <a:rPr lang="en-US" dirty="0" err="1"/>
              <a:t>Task.CompletedTask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CB40A5-78CD-455D-A5A7-47C7EBF9779F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DCA8C4-AE12-4401-8D0E-A471FF60062A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7A793B-3A18-46DB-A142-3492818C8E30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106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4B0-691F-4AC3-844D-213EEDFC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89" y="0"/>
            <a:ext cx="1151422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Change Feed Processor - Registration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CB40A5-78CD-455D-A5A7-47C7EBF9779F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DCA8C4-AE12-4401-8D0E-A471FF60062A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7A793B-3A18-46DB-A142-3492818C8E30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A37E78-0D90-40F2-B885-AA2F2EFDB5AA}"/>
              </a:ext>
            </a:extLst>
          </p:cNvPr>
          <p:cNvSpPr txBox="1">
            <a:spLocks/>
          </p:cNvSpPr>
          <p:nvPr/>
        </p:nvSpPr>
        <p:spPr>
          <a:xfrm>
            <a:off x="421639" y="1519063"/>
            <a:ext cx="7783898" cy="424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66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297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983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009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DocumentFeedObserver</a:t>
            </a:r>
            <a:r>
              <a:rPr lang="en-US" sz="2000" dirty="0"/>
              <a:t> </a:t>
            </a:r>
            <a:r>
              <a:rPr lang="en-US" sz="2000" dirty="0" err="1"/>
              <a:t>docObserver</a:t>
            </a:r>
            <a:r>
              <a:rPr lang="en-US" sz="2000" dirty="0"/>
              <a:t> = new </a:t>
            </a:r>
            <a:r>
              <a:rPr lang="en-US" sz="2000" dirty="0" err="1"/>
              <a:t>DocumentFeedObserver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ChangeFeedEventHost</a:t>
            </a:r>
            <a:r>
              <a:rPr lang="en-US" sz="2000" dirty="0"/>
              <a:t> host = new </a:t>
            </a:r>
            <a:r>
              <a:rPr lang="en-US" sz="2000" dirty="0" err="1"/>
              <a:t>ChangeFeedEventHost</a:t>
            </a:r>
            <a:r>
              <a:rPr lang="en-US" sz="2000" dirty="0"/>
              <a:t>(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hostName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documentCollectionLocation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leaseCollectionLocation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feedOptions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feedHostOptions</a:t>
            </a:r>
            <a:endParaRPr lang="en-US" sz="2000" dirty="0"/>
          </a:p>
          <a:p>
            <a:r>
              <a:rPr lang="en-US" sz="2000" dirty="0"/>
              <a:t>);</a:t>
            </a:r>
          </a:p>
          <a:p>
            <a:r>
              <a:rPr lang="en-US" sz="2000" dirty="0"/>
              <a:t>await </a:t>
            </a:r>
            <a:r>
              <a:rPr lang="en-US" sz="2000" dirty="0" err="1"/>
              <a:t>host.RegisterObserverAsync</a:t>
            </a:r>
            <a:r>
              <a:rPr lang="en-US" sz="2000" dirty="0"/>
              <a:t>(</a:t>
            </a:r>
            <a:r>
              <a:rPr lang="en-US" sz="2000" dirty="0" err="1"/>
              <a:t>docObserverFactory</a:t>
            </a:r>
            <a:r>
              <a:rPr lang="en-US" sz="20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648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3241E81-7841-48C6-AEE6-C0035B2DE2DA}"/>
              </a:ext>
            </a:extLst>
          </p:cNvPr>
          <p:cNvSpPr txBox="1">
            <a:spLocks/>
          </p:cNvSpPr>
          <p:nvPr/>
        </p:nvSpPr>
        <p:spPr>
          <a:xfrm>
            <a:off x="48126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Azure Cosmos DB Change Feed Summary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B456CBB-BFF9-41D0-9D17-1549DBBAF4E9}"/>
              </a:ext>
            </a:extLst>
          </p:cNvPr>
          <p:cNvSpPr txBox="1">
            <a:spLocks/>
          </p:cNvSpPr>
          <p:nvPr/>
        </p:nvSpPr>
        <p:spPr>
          <a:xfrm>
            <a:off x="481262" y="1720514"/>
            <a:ext cx="10984833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66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297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983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009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Automatically enabled in any Cosmos DB database account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Uses the existing allocated request units for processing events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Executed on </a:t>
            </a:r>
            <a:r>
              <a:rPr lang="en-US" sz="2400" b="1" dirty="0"/>
              <a:t>insert </a:t>
            </a:r>
            <a:r>
              <a:rPr lang="en-US" sz="2400" dirty="0"/>
              <a:t>and </a:t>
            </a:r>
            <a:r>
              <a:rPr lang="en-US" sz="2400" b="1" dirty="0"/>
              <a:t>update operations</a:t>
            </a:r>
            <a:r>
              <a:rPr lang="en-US" sz="2400" dirty="0"/>
              <a:t>. Delete support can be implemented by creating a property called </a:t>
            </a:r>
            <a:r>
              <a:rPr lang="en-US" sz="2400" dirty="0" err="1"/>
              <a:t>isDeleted</a:t>
            </a:r>
            <a:r>
              <a:rPr lang="en-US" sz="2400" dirty="0"/>
              <a:t> (or similar), modifying this property (to act as an update), and then setting a TTL on the document to delete it.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742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EF8C58CB-E0F1-418D-8711-93DFA38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4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Cosmos DB Change Feed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D09B7D-9A2E-4F3B-9C71-552491AEF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00" r="65113" b="31587"/>
          <a:stretch/>
        </p:blipFill>
        <p:spPr>
          <a:xfrm>
            <a:off x="3854938" y="2144521"/>
            <a:ext cx="4482123" cy="2241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AEBF13-E046-49CF-8798-6AB80BD3A34E}"/>
              </a:ext>
            </a:extLst>
          </p:cNvPr>
          <p:cNvSpPr txBox="1"/>
          <p:nvPr/>
        </p:nvSpPr>
        <p:spPr>
          <a:xfrm>
            <a:off x="1501822" y="4769144"/>
            <a:ext cx="91883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Persistent log of documents within an Azure Cosmos DB collection in the order in which they were modified</a:t>
            </a:r>
          </a:p>
        </p:txBody>
      </p:sp>
    </p:spTree>
    <p:extLst>
      <p:ext uri="{BB962C8B-B14F-4D97-AF65-F5344CB8AC3E}">
        <p14:creationId xmlns:p14="http://schemas.microsoft.com/office/powerpoint/2010/main" val="4405033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EF8C58CB-E0F1-418D-8711-93DFA38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Common Change Feed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34A0D-87B4-4EBE-9E8B-C5FD41B4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16" y="1592629"/>
            <a:ext cx="8957968" cy="5016681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7742070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2D9092-9B90-43BC-8700-139B504A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8" y="73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Common Scenarios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0D14BA-EE3F-4BC9-BCCF-AC6DB47BB869}"/>
              </a:ext>
            </a:extLst>
          </p:cNvPr>
          <p:cNvGrpSpPr/>
          <p:nvPr/>
        </p:nvGrpSpPr>
        <p:grpSpPr>
          <a:xfrm>
            <a:off x="3385555" y="3250828"/>
            <a:ext cx="1680558" cy="1960651"/>
            <a:chOff x="2103437" y="2865126"/>
            <a:chExt cx="1828800" cy="213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309D94-1993-44DC-A367-B4BCF781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437" y="3320473"/>
              <a:ext cx="1219200" cy="112003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AFC3085-03D7-485F-9C34-4ED0DD5551F3}"/>
                </a:ext>
              </a:extLst>
            </p:cNvPr>
            <p:cNvSpPr/>
            <p:nvPr/>
          </p:nvSpPr>
          <p:spPr bwMode="auto">
            <a:xfrm>
              <a:off x="2103437" y="2865126"/>
              <a:ext cx="1828800" cy="213360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680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B8685A-DE93-4D0A-9078-961A066BBDF2}"/>
              </a:ext>
            </a:extLst>
          </p:cNvPr>
          <p:cNvSpPr txBox="1"/>
          <p:nvPr/>
        </p:nvSpPr>
        <p:spPr>
          <a:xfrm>
            <a:off x="5493335" y="2326417"/>
            <a:ext cx="1750581" cy="1188113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algn="ctr"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Persistent Event Store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F86A26-4CAA-441B-82AF-2566854FBB8D}"/>
              </a:ext>
            </a:extLst>
          </p:cNvPr>
          <p:cNvCxnSpPr/>
          <p:nvPr/>
        </p:nvCxnSpPr>
        <p:spPr>
          <a:xfrm>
            <a:off x="1845045" y="4183885"/>
            <a:ext cx="14004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497348-19A8-442A-A39F-B93F78388FCB}"/>
              </a:ext>
            </a:extLst>
          </p:cNvPr>
          <p:cNvSpPr txBox="1"/>
          <p:nvPr/>
        </p:nvSpPr>
        <p:spPr>
          <a:xfrm>
            <a:off x="1572343" y="3749512"/>
            <a:ext cx="1361517" cy="505264"/>
          </a:xfrm>
          <a:prstGeom prst="rect">
            <a:avLst/>
          </a:prstGeom>
          <a:noFill/>
        </p:spPr>
        <p:txBody>
          <a:bodyPr wrap="non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New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8CDA1-D6F3-4FFA-B0CB-271DA38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415" y="3395395"/>
            <a:ext cx="784423" cy="17094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1E8DA-D1DC-487F-97FA-136A253A25D8}"/>
              </a:ext>
            </a:extLst>
          </p:cNvPr>
          <p:cNvCxnSpPr/>
          <p:nvPr/>
        </p:nvCxnSpPr>
        <p:spPr>
          <a:xfrm>
            <a:off x="5206160" y="4250117"/>
            <a:ext cx="7702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AC936E-F538-4BDC-B21B-ED419C0AF26D}"/>
              </a:ext>
            </a:extLst>
          </p:cNvPr>
          <p:cNvSpPr/>
          <p:nvPr/>
        </p:nvSpPr>
        <p:spPr bwMode="auto">
          <a:xfrm>
            <a:off x="8357206" y="2575681"/>
            <a:ext cx="1960651" cy="75406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 </a:t>
            </a:r>
          </a:p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#1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793CC3-111F-4791-8E62-79321D8EA656}"/>
              </a:ext>
            </a:extLst>
          </p:cNvPr>
          <p:cNvSpPr/>
          <p:nvPr/>
        </p:nvSpPr>
        <p:spPr bwMode="auto">
          <a:xfrm>
            <a:off x="8357206" y="4882073"/>
            <a:ext cx="1960651" cy="75406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 #3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2B22DC-728F-4212-841D-F69E95F799DB}"/>
              </a:ext>
            </a:extLst>
          </p:cNvPr>
          <p:cNvSpPr/>
          <p:nvPr/>
        </p:nvSpPr>
        <p:spPr bwMode="auto">
          <a:xfrm>
            <a:off x="8357206" y="3456715"/>
            <a:ext cx="1960651" cy="754066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Microservice #2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121226-F449-472E-8026-63B4F953C5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77991" y="2952715"/>
            <a:ext cx="1379215" cy="11469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B3CD00-B600-467E-8343-E889AECE991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977991" y="4337748"/>
            <a:ext cx="1379215" cy="9213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659673-49D7-4267-9565-99547FDE897B}"/>
              </a:ext>
            </a:extLst>
          </p:cNvPr>
          <p:cNvCxnSpPr>
            <a:stCxn id="14" idx="1"/>
          </p:cNvCxnSpPr>
          <p:nvPr/>
        </p:nvCxnSpPr>
        <p:spPr>
          <a:xfrm flipH="1">
            <a:off x="6977991" y="3833747"/>
            <a:ext cx="1379215" cy="3501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031A2C-3C6B-4B45-9A5B-7FE0368CAB00}"/>
              </a:ext>
            </a:extLst>
          </p:cNvPr>
          <p:cNvSpPr txBox="1"/>
          <p:nvPr/>
        </p:nvSpPr>
        <p:spPr>
          <a:xfrm>
            <a:off x="8567276" y="1712991"/>
            <a:ext cx="1540512" cy="95920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algn="ctr"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Read From Change Feed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7C8A8-A482-433B-901F-39813D630C0B}"/>
              </a:ext>
            </a:extLst>
          </p:cNvPr>
          <p:cNvSpPr txBox="1"/>
          <p:nvPr/>
        </p:nvSpPr>
        <p:spPr>
          <a:xfrm>
            <a:off x="8326616" y="5604083"/>
            <a:ext cx="2024510" cy="95920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algn="ctr"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Trigger Action From Change Feed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75990ED-A614-4F72-8865-E3DAD7763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869" y="1667705"/>
            <a:ext cx="10925086" cy="36933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Event Sourcing (Microservices)</a:t>
            </a:r>
          </a:p>
        </p:txBody>
      </p:sp>
    </p:spTree>
    <p:extLst>
      <p:ext uri="{BB962C8B-B14F-4D97-AF65-F5344CB8AC3E}">
        <p14:creationId xmlns:p14="http://schemas.microsoft.com/office/powerpoint/2010/main" val="12277073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B74D-CE95-456A-871C-ACDC74B936FF}"/>
              </a:ext>
            </a:extLst>
          </p:cNvPr>
          <p:cNvSpPr txBox="1">
            <a:spLocks/>
          </p:cNvSpPr>
          <p:nvPr/>
        </p:nvSpPr>
        <p:spPr>
          <a:xfrm>
            <a:off x="306959" y="381241"/>
            <a:ext cx="8084642" cy="90008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/>
            <a:r>
              <a:rPr lang="en-US" sz="4000" spc="-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Retail Order Processing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E3D9F5-C5A6-45C5-8097-F73F26077EAF}"/>
              </a:ext>
            </a:extLst>
          </p:cNvPr>
          <p:cNvGrpSpPr/>
          <p:nvPr/>
        </p:nvGrpSpPr>
        <p:grpSpPr>
          <a:xfrm>
            <a:off x="2750715" y="2080806"/>
            <a:ext cx="6791801" cy="3480464"/>
            <a:chOff x="2311973" y="1766793"/>
            <a:chExt cx="6792765" cy="34809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5170B1-64E1-4D3A-9554-5017D8E90E78}"/>
                </a:ext>
              </a:extLst>
            </p:cNvPr>
            <p:cNvSpPr txBox="1"/>
            <p:nvPr/>
          </p:nvSpPr>
          <p:spPr>
            <a:xfrm>
              <a:off x="2737920" y="1766793"/>
              <a:ext cx="2800288" cy="43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(E-Commerce Checkout API)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F52CC1-4A19-46D0-A0B4-A110F55F948D}"/>
                </a:ext>
              </a:extLst>
            </p:cNvPr>
            <p:cNvCxnSpPr>
              <a:cxnSpLocks/>
            </p:cNvCxnSpPr>
            <p:nvPr/>
          </p:nvCxnSpPr>
          <p:spPr>
            <a:xfrm>
              <a:off x="4480878" y="2689337"/>
              <a:ext cx="1001389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1854BB-3035-49B6-9DCF-2E6CD3346A43}"/>
                </a:ext>
              </a:extLst>
            </p:cNvPr>
            <p:cNvSpPr txBox="1"/>
            <p:nvPr/>
          </p:nvSpPr>
          <p:spPr>
            <a:xfrm>
              <a:off x="5455357" y="1789273"/>
              <a:ext cx="1314559" cy="60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Cosmos DB (Order Event Store)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47B67-7A19-4CDD-8995-E5466784D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651" y="2150653"/>
              <a:ext cx="632169" cy="13776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F94977-1BE1-44C9-B43F-F1081A7F5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728" y="3672646"/>
              <a:ext cx="1358960" cy="458825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A3BC09-DAFC-4649-A0CE-DECB157D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182" y="4144668"/>
              <a:ext cx="516032" cy="5160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0E7F2-D7A7-49A2-B703-39DB943CCE7A}"/>
                </a:ext>
              </a:extLst>
            </p:cNvPr>
            <p:cNvSpPr txBox="1"/>
            <p:nvPr/>
          </p:nvSpPr>
          <p:spPr>
            <a:xfrm>
              <a:off x="3737236" y="4665727"/>
              <a:ext cx="1557924" cy="43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(Microservice 1: Tax)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A925A8-C3A4-4AD7-879F-D174B01E3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110" y="4144668"/>
              <a:ext cx="516032" cy="5160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AF0C70-7957-4053-842E-F9C6F8E2B427}"/>
                </a:ext>
              </a:extLst>
            </p:cNvPr>
            <p:cNvSpPr txBox="1"/>
            <p:nvPr/>
          </p:nvSpPr>
          <p:spPr>
            <a:xfrm>
              <a:off x="5086907" y="4660700"/>
              <a:ext cx="1896437" cy="43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(Microservice 2: Payment)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F28AC5-209F-4001-8C95-02E817B59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504" y="4131471"/>
              <a:ext cx="516032" cy="5160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8D42C8-8996-4C8F-BDCF-E531A521FCF7}"/>
                </a:ext>
              </a:extLst>
            </p:cNvPr>
            <p:cNvSpPr txBox="1"/>
            <p:nvPr/>
          </p:nvSpPr>
          <p:spPr>
            <a:xfrm>
              <a:off x="7208301" y="4647503"/>
              <a:ext cx="1896437" cy="60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Functions</a:t>
              </a:r>
            </a:p>
            <a:p>
              <a:pPr algn="ctr" defTabSz="914367"/>
              <a:r>
                <a:rPr lang="en-US" sz="1100" dirty="0">
                  <a:solidFill>
                    <a:srgbClr val="3535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(Microservice N: Fulfillment)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AB3CB-A40C-4BDD-8708-DBB24EE723A2}"/>
                </a:ext>
              </a:extLst>
            </p:cNvPr>
            <p:cNvSpPr txBox="1"/>
            <p:nvPr/>
          </p:nvSpPr>
          <p:spPr>
            <a:xfrm>
              <a:off x="6850470" y="4286341"/>
              <a:ext cx="569468" cy="369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67"/>
              <a:r>
                <a:rPr lang="en-US" dirty="0">
                  <a:solidFill>
                    <a:srgbClr val="353535"/>
                  </a:solidFill>
                  <a:latin typeface="Arial" panose="020B0604020202020204" pitchFamily="34" charset="0"/>
                </a:rPr>
                <a:t>. . .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00C57F-79C7-42BA-AF99-8DD2E2DE1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940" y="3762087"/>
              <a:ext cx="226420" cy="310546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EDC355-88EB-4717-A57B-2A03C2A5E80F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62" y="3752385"/>
              <a:ext cx="334650" cy="32024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424453E-7EE6-4BED-BCA8-B9ABE23E4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518" y="3543034"/>
              <a:ext cx="1333780" cy="405492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0DE475-82CF-4376-8682-7499862CB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296" y="3772732"/>
              <a:ext cx="196059" cy="299901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6768DE-9D02-4E4A-BED6-75CC96CEE5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3900" y="3653017"/>
              <a:ext cx="319759" cy="2955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D70F1B6-361E-42FD-B830-4154C912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048" y="2431321"/>
              <a:ext cx="516032" cy="51603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C96C058-B8A1-40F6-9A14-56CA3CD58258}"/>
                </a:ext>
              </a:extLst>
            </p:cNvPr>
            <p:cNvCxnSpPr>
              <a:cxnSpLocks/>
            </p:cNvCxnSpPr>
            <p:nvPr/>
          </p:nvCxnSpPr>
          <p:spPr>
            <a:xfrm>
              <a:off x="3002913" y="2678516"/>
              <a:ext cx="786723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A7DE24-2BC3-49DD-94F6-0F63344F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1973" y="2420204"/>
              <a:ext cx="551989" cy="478210"/>
            </a:xfrm>
            <a:prstGeom prst="rect">
              <a:avLst/>
            </a:prstGeom>
          </p:spPr>
        </p:pic>
        <p:pic>
          <p:nvPicPr>
            <p:cNvPr id="24" name="Graphic 23" descr="Shopping cart">
              <a:extLst>
                <a:ext uri="{FF2B5EF4-FFF2-40B4-BE49-F238E27FC236}">
                  <a16:creationId xmlns:a16="http://schemas.microsoft.com/office/drawing/2014/main" id="{9A203EBF-41FB-418C-B2DD-7B3698ABE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48753" y="2573232"/>
              <a:ext cx="266246" cy="26624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1E68DAC-B923-4D63-B5ED-94DB8A78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73464" y="2310815"/>
              <a:ext cx="859869" cy="791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5188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D931-0E5B-4F2A-B453-82933D8F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Real-time data movement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07CA-3CB8-4521-9765-FB13C38E2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746" y="2231735"/>
            <a:ext cx="10320252" cy="369332"/>
          </a:xfrm>
        </p:spPr>
        <p:txBody>
          <a:bodyPr/>
          <a:lstStyle/>
          <a:p>
            <a:r>
              <a:rPr lang="en-US" sz="2000" dirty="0"/>
              <a:t>Data Movement /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E54C3-07A9-47EE-A838-D4C041EC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21" y="4146879"/>
            <a:ext cx="1058346" cy="9722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4095A6-E3EA-4320-B37B-79220665EE63}"/>
              </a:ext>
            </a:extLst>
          </p:cNvPr>
          <p:cNvSpPr/>
          <p:nvPr/>
        </p:nvSpPr>
        <p:spPr bwMode="auto">
          <a:xfrm>
            <a:off x="2244303" y="4088819"/>
            <a:ext cx="1719813" cy="154329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F6A23-CC86-483B-9BAC-1008FBD7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13" y="2501768"/>
            <a:ext cx="1058346" cy="9722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398620-7EDE-45E7-95F4-9E8AB1B2282E}"/>
              </a:ext>
            </a:extLst>
          </p:cNvPr>
          <p:cNvSpPr/>
          <p:nvPr/>
        </p:nvSpPr>
        <p:spPr bwMode="auto">
          <a:xfrm>
            <a:off x="6750591" y="2428971"/>
            <a:ext cx="1719813" cy="154329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E8F77-BF01-4E5B-8427-933AEA95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99" y="3755094"/>
            <a:ext cx="876443" cy="1909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AFAED-6FF7-4A89-9310-E6A807064F3F}"/>
              </a:ext>
            </a:extLst>
          </p:cNvPr>
          <p:cNvSpPr txBox="1"/>
          <p:nvPr/>
        </p:nvSpPr>
        <p:spPr>
          <a:xfrm>
            <a:off x="2067072" y="3323553"/>
            <a:ext cx="2182839" cy="882581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Main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40A15-B8A6-4C9E-A0AD-82871DA3D9A9}"/>
              </a:ext>
            </a:extLst>
          </p:cNvPr>
          <p:cNvSpPr txBox="1"/>
          <p:nvPr/>
        </p:nvSpPr>
        <p:spPr>
          <a:xfrm>
            <a:off x="6865838" y="1482672"/>
            <a:ext cx="2366121" cy="882581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Backup Collection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E992C2-343C-40A7-8E6A-21713B64D87A}"/>
              </a:ext>
            </a:extLst>
          </p:cNvPr>
          <p:cNvCxnSpPr>
            <a:cxnSpLocks/>
          </p:cNvCxnSpPr>
          <p:nvPr/>
        </p:nvCxnSpPr>
        <p:spPr>
          <a:xfrm>
            <a:off x="1123931" y="4628881"/>
            <a:ext cx="8909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A50D7A-4A07-4CC9-9723-55AA1FF5F348}"/>
              </a:ext>
            </a:extLst>
          </p:cNvPr>
          <p:cNvCxnSpPr>
            <a:cxnSpLocks/>
          </p:cNvCxnSpPr>
          <p:nvPr/>
        </p:nvCxnSpPr>
        <p:spPr>
          <a:xfrm>
            <a:off x="4116696" y="4651787"/>
            <a:ext cx="709697" cy="4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8C1D6E-655B-4CC1-B1AC-858FAE38CE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92642" y="3015278"/>
            <a:ext cx="963126" cy="16948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E339DB-CFA5-4775-B12A-AB865870AC3B}"/>
              </a:ext>
            </a:extLst>
          </p:cNvPr>
          <p:cNvSpPr txBox="1"/>
          <p:nvPr/>
        </p:nvSpPr>
        <p:spPr>
          <a:xfrm>
            <a:off x="6531767" y="4066095"/>
            <a:ext cx="3909254" cy="577049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Secondary Collections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7CF22D-5AC9-45B0-AB8D-65C848F8692A}"/>
              </a:ext>
            </a:extLst>
          </p:cNvPr>
          <p:cNvGrpSpPr/>
          <p:nvPr/>
        </p:nvGrpSpPr>
        <p:grpSpPr>
          <a:xfrm>
            <a:off x="6865838" y="4817033"/>
            <a:ext cx="926053" cy="695741"/>
            <a:chOff x="7132637" y="3907001"/>
            <a:chExt cx="1066800" cy="9618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5E45B0-08A2-4E9E-B67B-8AE3995F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571" y="4031982"/>
              <a:ext cx="774931" cy="711898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67FFC0-57A0-40D2-9A87-027AA7F0F8E8}"/>
                </a:ext>
              </a:extLst>
            </p:cNvPr>
            <p:cNvSpPr/>
            <p:nvPr/>
          </p:nvSpPr>
          <p:spPr bwMode="auto">
            <a:xfrm>
              <a:off x="7132637" y="3907001"/>
              <a:ext cx="1066800" cy="96186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680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FCBCD4-4647-4EB7-8669-1E01EB184448}"/>
              </a:ext>
            </a:extLst>
          </p:cNvPr>
          <p:cNvGrpSpPr/>
          <p:nvPr/>
        </p:nvGrpSpPr>
        <p:grpSpPr>
          <a:xfrm>
            <a:off x="6865838" y="6083173"/>
            <a:ext cx="926053" cy="695741"/>
            <a:chOff x="7132637" y="3907001"/>
            <a:chExt cx="1066800" cy="9618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FB02C0-A0E8-4004-9724-DAF4404E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571" y="4031982"/>
              <a:ext cx="774931" cy="711898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F3879E5-60B4-4128-8614-94E6922A5724}"/>
                </a:ext>
              </a:extLst>
            </p:cNvPr>
            <p:cNvSpPr/>
            <p:nvPr/>
          </p:nvSpPr>
          <p:spPr bwMode="auto">
            <a:xfrm>
              <a:off x="7132637" y="3907001"/>
              <a:ext cx="1066800" cy="96186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5680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E6A3F22-8D05-4990-BBA2-F41C5C857FDD}"/>
              </a:ext>
            </a:extLst>
          </p:cNvPr>
          <p:cNvSpPr/>
          <p:nvPr/>
        </p:nvSpPr>
        <p:spPr>
          <a:xfrm rot="5400000">
            <a:off x="7201722" y="5454434"/>
            <a:ext cx="634498" cy="848458"/>
          </a:xfrm>
          <a:prstGeom prst="rect">
            <a:avLst/>
          </a:prstGeom>
          <a:noFill/>
        </p:spPr>
        <p:txBody>
          <a:bodyPr wrap="square" lIns="84027" tIns="42015" rIns="84027" bIns="42015">
            <a:spAutoFit/>
          </a:bodyPr>
          <a:lstStyle/>
          <a:p>
            <a:pPr algn="ctr" defTabSz="857085"/>
            <a:r>
              <a:rPr lang="en-US" sz="4962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B1C2A-4AF2-452A-B867-054DEE315CB9}"/>
              </a:ext>
            </a:extLst>
          </p:cNvPr>
          <p:cNvCxnSpPr>
            <a:cxnSpLocks/>
          </p:cNvCxnSpPr>
          <p:nvPr/>
        </p:nvCxnSpPr>
        <p:spPr>
          <a:xfrm flipV="1">
            <a:off x="5815489" y="5070828"/>
            <a:ext cx="840279" cy="483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322773-FF40-40B6-97C8-DBBED84F5BDB}"/>
              </a:ext>
            </a:extLst>
          </p:cNvPr>
          <p:cNvCxnSpPr>
            <a:cxnSpLocks/>
          </p:cNvCxnSpPr>
          <p:nvPr/>
        </p:nvCxnSpPr>
        <p:spPr>
          <a:xfrm>
            <a:off x="5815490" y="5313399"/>
            <a:ext cx="874509" cy="3443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8769C-DCF8-491C-8D0D-A6731E7E9559}"/>
              </a:ext>
            </a:extLst>
          </p:cNvPr>
          <p:cNvCxnSpPr>
            <a:cxnSpLocks/>
          </p:cNvCxnSpPr>
          <p:nvPr/>
        </p:nvCxnSpPr>
        <p:spPr>
          <a:xfrm>
            <a:off x="5815488" y="5418129"/>
            <a:ext cx="847658" cy="842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799306-2BEB-4FEB-842C-B27E5A492DA9}"/>
              </a:ext>
            </a:extLst>
          </p:cNvPr>
          <p:cNvSpPr txBox="1"/>
          <p:nvPr/>
        </p:nvSpPr>
        <p:spPr>
          <a:xfrm>
            <a:off x="506155" y="4350154"/>
            <a:ext cx="1439642" cy="72997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CRUD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1381E7-2605-45EF-B582-8746372F0CC0}"/>
              </a:ext>
            </a:extLst>
          </p:cNvPr>
          <p:cNvSpPr txBox="1"/>
          <p:nvPr/>
        </p:nvSpPr>
        <p:spPr>
          <a:xfrm>
            <a:off x="4745460" y="2966924"/>
            <a:ext cx="1963575" cy="72997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Replicate Updates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8ACB4-69EF-4EE0-89CB-8111D8727916}"/>
              </a:ext>
            </a:extLst>
          </p:cNvPr>
          <p:cNvSpPr txBox="1"/>
          <p:nvPr/>
        </p:nvSpPr>
        <p:spPr>
          <a:xfrm>
            <a:off x="9921804" y="2489415"/>
            <a:ext cx="2030675" cy="95920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Access upon main collection 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DA98F-8ED8-4B43-BD2F-FADA1EADFCFE}"/>
              </a:ext>
            </a:extLst>
          </p:cNvPr>
          <p:cNvSpPr txBox="1"/>
          <p:nvPr/>
        </p:nvSpPr>
        <p:spPr>
          <a:xfrm>
            <a:off x="9386674" y="5128423"/>
            <a:ext cx="1918253" cy="729975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i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Read access, e.g. for analytics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702E73-A298-4CCF-A800-D3248CA9F564}"/>
              </a:ext>
            </a:extLst>
          </p:cNvPr>
          <p:cNvCxnSpPr>
            <a:cxnSpLocks/>
          </p:cNvCxnSpPr>
          <p:nvPr/>
        </p:nvCxnSpPr>
        <p:spPr>
          <a:xfrm flipH="1">
            <a:off x="9692152" y="2966456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A43B24-31B5-4EE6-A6FF-C8C99E4A1398}"/>
              </a:ext>
            </a:extLst>
          </p:cNvPr>
          <p:cNvCxnSpPr>
            <a:cxnSpLocks/>
          </p:cNvCxnSpPr>
          <p:nvPr/>
        </p:nvCxnSpPr>
        <p:spPr>
          <a:xfrm flipH="1">
            <a:off x="8887241" y="5049980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6B2B0C-813D-42F5-B29C-6538C9B5035D}"/>
              </a:ext>
            </a:extLst>
          </p:cNvPr>
          <p:cNvCxnSpPr>
            <a:cxnSpLocks/>
          </p:cNvCxnSpPr>
          <p:nvPr/>
        </p:nvCxnSpPr>
        <p:spPr>
          <a:xfrm flipH="1">
            <a:off x="8887240" y="5679246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28B22-F1B4-4F63-B670-C34D3871C34E}"/>
              </a:ext>
            </a:extLst>
          </p:cNvPr>
          <p:cNvCxnSpPr>
            <a:cxnSpLocks/>
          </p:cNvCxnSpPr>
          <p:nvPr/>
        </p:nvCxnSpPr>
        <p:spPr>
          <a:xfrm flipH="1">
            <a:off x="8887240" y="6308270"/>
            <a:ext cx="539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399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D931-0E5B-4F2A-B453-82933D8F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Real-time data movement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8FEE3-9F39-4A9B-AD32-41F6B934B144}"/>
              </a:ext>
            </a:extLst>
          </p:cNvPr>
          <p:cNvSpPr txBox="1"/>
          <p:nvPr/>
        </p:nvSpPr>
        <p:spPr>
          <a:xfrm>
            <a:off x="269240" y="1733844"/>
            <a:ext cx="11655840" cy="498748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This is useful for:</a:t>
            </a:r>
          </a:p>
          <a:p>
            <a:pPr marL="342900" indent="-342900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Performing a live migration from one Cosmos container to another</a:t>
            </a:r>
          </a:p>
          <a:p>
            <a:pPr marL="800100" lvl="1" indent="-342900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i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For example, to a container with a different partition key</a:t>
            </a: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 </a:t>
            </a:r>
          </a:p>
          <a:p>
            <a:pPr marL="342900" indent="-342900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Replicating data to another collection optimize for different read operations</a:t>
            </a:r>
          </a:p>
          <a:p>
            <a:pPr marL="800100" lvl="1" indent="-342900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i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For read-heavy workloads, sometimes it makes sense to replicate the same data two or more times (with different schema or different partition keys) to optimize for different read operation</a:t>
            </a:r>
          </a:p>
          <a:p>
            <a:pPr marL="342900" indent="-342900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Replicating data to another type of storage (colder storage with less-rich query capabilities such as Azure Blob Storage)</a:t>
            </a:r>
          </a:p>
          <a:p>
            <a:pPr marL="800100" lvl="1" indent="-342900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i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You can ingest data directly into Azure Cosmos DB and keep another data source synchronized. Then, you can set a TTL (time-to-live) on your Cosmos containers to have documents automatically deleted from Cosmos DB when the data is no longer “hot” and heavily accessed.</a:t>
            </a:r>
          </a:p>
        </p:txBody>
      </p:sp>
    </p:spTree>
    <p:extLst>
      <p:ext uri="{BB962C8B-B14F-4D97-AF65-F5344CB8AC3E}">
        <p14:creationId xmlns:p14="http://schemas.microsoft.com/office/powerpoint/2010/main" val="42090072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D931-0E5B-4F2A-B453-82933D8F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 Materialized View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16202E-CD40-4944-8E63-2E46DCD2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69090"/>
              </p:ext>
            </p:extLst>
          </p:nvPr>
        </p:nvGraphicFramePr>
        <p:xfrm>
          <a:off x="1473735" y="4059200"/>
          <a:ext cx="3431140" cy="16833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06819">
                  <a:extLst>
                    <a:ext uri="{9D8B030D-6E8A-4147-A177-3AD203B41FA5}">
                      <a16:colId xmlns:a16="http://schemas.microsoft.com/office/drawing/2014/main" val="4232046326"/>
                    </a:ext>
                  </a:extLst>
                </a:gridCol>
                <a:gridCol w="713787">
                  <a:extLst>
                    <a:ext uri="{9D8B030D-6E8A-4147-A177-3AD203B41FA5}">
                      <a16:colId xmlns:a16="http://schemas.microsoft.com/office/drawing/2014/main" val="3171829340"/>
                    </a:ext>
                  </a:extLst>
                </a:gridCol>
                <a:gridCol w="898411">
                  <a:extLst>
                    <a:ext uri="{9D8B030D-6E8A-4147-A177-3AD203B41FA5}">
                      <a16:colId xmlns:a16="http://schemas.microsoft.com/office/drawing/2014/main" val="989213635"/>
                    </a:ext>
                  </a:extLst>
                </a:gridCol>
                <a:gridCol w="712123">
                  <a:extLst>
                    <a:ext uri="{9D8B030D-6E8A-4147-A177-3AD203B41FA5}">
                      <a16:colId xmlns:a16="http://schemas.microsoft.com/office/drawing/2014/main" val="1976668509"/>
                    </a:ext>
                  </a:extLst>
                </a:gridCol>
              </a:tblGrid>
              <a:tr h="426878">
                <a:tc>
                  <a:txBody>
                    <a:bodyPr/>
                    <a:lstStyle/>
                    <a:p>
                      <a:r>
                        <a:rPr lang="en-US" sz="1100" err="1"/>
                        <a:t>SubscriptionID</a:t>
                      </a:r>
                      <a:r>
                        <a:rPr lang="en-US" sz="1100"/>
                        <a:t> 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UserID</a:t>
                      </a:r>
                      <a:r>
                        <a:rPr lang="en-US" sz="1100"/>
                        <a:t> 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 Date 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…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681137956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123abc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Ben6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6/17/17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3381889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456efg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Ben6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3/14/17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910572605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789hij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Jen4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8/1/16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1375666439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012klm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Joe3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3/4/17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177662649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79D400E-EA1B-4FBD-A3D4-2D5264E2E098}"/>
              </a:ext>
            </a:extLst>
          </p:cNvPr>
          <p:cNvSpPr/>
          <p:nvPr/>
        </p:nvSpPr>
        <p:spPr bwMode="auto">
          <a:xfrm>
            <a:off x="5465060" y="2377771"/>
            <a:ext cx="1960651" cy="59490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7B78C0-D18C-4728-BAF6-5D877082FB1A}"/>
              </a:ext>
            </a:extLst>
          </p:cNvPr>
          <p:cNvCxnSpPr>
            <a:cxnSpLocks/>
          </p:cNvCxnSpPr>
          <p:nvPr/>
        </p:nvCxnSpPr>
        <p:spPr>
          <a:xfrm flipH="1">
            <a:off x="4659793" y="3094550"/>
            <a:ext cx="1050349" cy="6510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DB371D-FBE7-4029-B403-8016E19A9DAB}"/>
              </a:ext>
            </a:extLst>
          </p:cNvPr>
          <p:cNvSpPr/>
          <p:nvPr/>
        </p:nvSpPr>
        <p:spPr bwMode="auto">
          <a:xfrm>
            <a:off x="1262208" y="3806825"/>
            <a:ext cx="3852737" cy="2072981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noFill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1FC628-5E03-4FD2-B690-BBAAB36B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72" y="3119171"/>
            <a:ext cx="655042" cy="6017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D4B413-DBA5-47EE-ADD2-4469D81435A3}"/>
              </a:ext>
            </a:extLst>
          </p:cNvPr>
          <p:cNvSpPr txBox="1"/>
          <p:nvPr/>
        </p:nvSpPr>
        <p:spPr>
          <a:xfrm>
            <a:off x="2085615" y="3094550"/>
            <a:ext cx="2655876" cy="577049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Azure Cosmos DB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92D976F-EF43-4D64-89BE-FBDC88CF4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81" y="4021270"/>
            <a:ext cx="927808" cy="20219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CA909F-7987-41BF-899B-D3DDF7EA18CA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5114945" y="4843316"/>
            <a:ext cx="866538" cy="1889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DB0CAF-4B17-4D9D-8F57-700CC8A4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82327"/>
              </p:ext>
            </p:extLst>
          </p:nvPr>
        </p:nvGraphicFramePr>
        <p:xfrm>
          <a:off x="7775829" y="4326541"/>
          <a:ext cx="2205732" cy="12224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35243">
                  <a:extLst>
                    <a:ext uri="{9D8B030D-6E8A-4147-A177-3AD203B41FA5}">
                      <a16:colId xmlns:a16="http://schemas.microsoft.com/office/drawing/2014/main" val="4232046326"/>
                    </a:ext>
                  </a:extLst>
                </a:gridCol>
                <a:gridCol w="1470489">
                  <a:extLst>
                    <a:ext uri="{9D8B030D-6E8A-4147-A177-3AD203B41FA5}">
                      <a16:colId xmlns:a16="http://schemas.microsoft.com/office/drawing/2014/main" val="3171829340"/>
                    </a:ext>
                  </a:extLst>
                </a:gridCol>
              </a:tblGrid>
              <a:tr h="280094">
                <a:tc>
                  <a:txBody>
                    <a:bodyPr/>
                    <a:lstStyle/>
                    <a:p>
                      <a:r>
                        <a:rPr lang="en-US" sz="1100" err="1"/>
                        <a:t>UserID</a:t>
                      </a:r>
                      <a:endParaRPr lang="en-US" sz="1100"/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Total Subscriptions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681137956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Ben6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23381889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Jen4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910572605"/>
                  </a:ext>
                </a:extLst>
              </a:tr>
              <a:tr h="314123">
                <a:tc>
                  <a:txBody>
                    <a:bodyPr/>
                    <a:lstStyle/>
                    <a:p>
                      <a:r>
                        <a:rPr lang="en-US" sz="1500"/>
                        <a:t>Joe3</a:t>
                      </a:r>
                    </a:p>
                  </a:txBody>
                  <a:tcPr marL="84027" marR="84027" marT="42015" marB="42015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84027" marR="84027" marT="42015" marB="42015"/>
                </a:tc>
                <a:extLst>
                  <a:ext uri="{0D108BD9-81ED-4DB2-BD59-A6C34878D82A}">
                    <a16:rowId xmlns:a16="http://schemas.microsoft.com/office/drawing/2014/main" val="137566643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564924-71D1-4A81-AC7B-43C13BBC2C1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909290" y="4937771"/>
            <a:ext cx="726491" cy="944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0C7D7BF-5DD1-4364-92FD-05C71F2B56F2}"/>
              </a:ext>
            </a:extLst>
          </p:cNvPr>
          <p:cNvSpPr/>
          <p:nvPr/>
        </p:nvSpPr>
        <p:spPr bwMode="auto">
          <a:xfrm>
            <a:off x="7635782" y="4199247"/>
            <a:ext cx="2520836" cy="1540512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56" tIns="134445" rIns="168056" bIns="1344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80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noFill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5D1F0-239E-44BC-B222-493564B9077D}"/>
              </a:ext>
            </a:extLst>
          </p:cNvPr>
          <p:cNvSpPr txBox="1"/>
          <p:nvPr/>
        </p:nvSpPr>
        <p:spPr>
          <a:xfrm>
            <a:off x="7915874" y="3770968"/>
            <a:ext cx="2470428" cy="500632"/>
          </a:xfrm>
          <a:prstGeom prst="rect">
            <a:avLst/>
          </a:prstGeom>
          <a:noFill/>
        </p:spPr>
        <p:txBody>
          <a:bodyPr wrap="square" lIns="168056" tIns="134445" rIns="168056" bIns="134445" rtlCol="0">
            <a:spAutoFit/>
          </a:bodyPr>
          <a:lstStyle/>
          <a:p>
            <a:pPr defTabSz="857085">
              <a:lnSpc>
                <a:spcPct val="90000"/>
              </a:lnSpc>
              <a:spcAft>
                <a:spcPts val="551"/>
              </a:spcAft>
            </a:pPr>
            <a:r>
              <a:rPr lang="en-US" sz="1655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Materialized View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27EB8F-34FA-416C-B855-1F033D842E00}"/>
              </a:ext>
            </a:extLst>
          </p:cNvPr>
          <p:cNvCxnSpPr>
            <a:cxnSpLocks/>
          </p:cNvCxnSpPr>
          <p:nvPr/>
        </p:nvCxnSpPr>
        <p:spPr>
          <a:xfrm flipH="1" flipV="1">
            <a:off x="7450511" y="3131064"/>
            <a:ext cx="1165596" cy="6144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2E99FA94-5F1C-4401-A37E-0859DB1F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13" y="4542434"/>
            <a:ext cx="655042" cy="6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93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2C0D-3FCC-4193-9362-A24F452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42" y="3084533"/>
            <a:ext cx="9859116" cy="1292662"/>
          </a:xfrm>
        </p:spPr>
        <p:txBody>
          <a:bodyPr/>
          <a:lstStyle/>
          <a:p>
            <a:r>
              <a:rPr lang="en-US" dirty="0"/>
              <a:t>Building a materialized view using the Azure Cosmos DB Change Feed</a:t>
            </a:r>
          </a:p>
        </p:txBody>
      </p:sp>
    </p:spTree>
    <p:extLst>
      <p:ext uri="{BB962C8B-B14F-4D97-AF65-F5344CB8AC3E}">
        <p14:creationId xmlns:p14="http://schemas.microsoft.com/office/powerpoint/2010/main" val="3555402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2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Props1.xml><?xml version="1.0" encoding="utf-8"?>
<ds:datastoreItem xmlns:ds="http://schemas.openxmlformats.org/officeDocument/2006/customXml" ds:itemID="{3D2DABB3-6646-48C4-BE5A-7BF5800B8A2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A078F2-2CE7-4A00-AFB0-A614426780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13380</TotalTime>
  <Words>710</Words>
  <Application>Microsoft Office PowerPoint</Application>
  <PresentationFormat>Widescreen</PresentationFormat>
  <Paragraphs>143</Paragraphs>
  <Slides>16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Change Feed</vt:lpstr>
      <vt:lpstr>Cosmos DB Change Feed</vt:lpstr>
      <vt:lpstr>Common Change Feed Scenarios</vt:lpstr>
      <vt:lpstr>Common Scenarios </vt:lpstr>
      <vt:lpstr>PowerPoint Presentation</vt:lpstr>
      <vt:lpstr>2. Real-time data movement</vt:lpstr>
      <vt:lpstr>2. Real-time data movement </vt:lpstr>
      <vt:lpstr>3. Materialized View</vt:lpstr>
      <vt:lpstr>Building a materialized view using the Azure Cosmos DB Change Feed</vt:lpstr>
      <vt:lpstr>Three different ways to use the Change Feed</vt:lpstr>
      <vt:lpstr>Lease collection</vt:lpstr>
      <vt:lpstr>Change Feed Processor Library – Behind the scenes</vt:lpstr>
      <vt:lpstr>PowerPoint Presentation</vt:lpstr>
      <vt:lpstr>Change Feed Processor – Interface Implementation</vt:lpstr>
      <vt:lpstr>Change Feed Processor - Registration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Liu</dc:creator>
  <cp:lastModifiedBy>Tim Sander</cp:lastModifiedBy>
  <cp:revision>40</cp:revision>
  <dcterms:created xsi:type="dcterms:W3CDTF">2017-02-06T09:01:24Z</dcterms:created>
  <dcterms:modified xsi:type="dcterms:W3CDTF">2019-06-24T23:43:54Z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andrl@microsoft.com</vt:lpwstr>
  </property>
  <property fmtid="{D5CDD505-2E9C-101B-9397-08002B2CF9AE}" pid="6" name="MSIP_Label_f42aa342-8706-4288-bd11-ebb85995028c_SetDate">
    <vt:lpwstr>2017-07-27T16:46:54.6934341-07:00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Tfs.IsStoryboard">
    <vt:bool>true</vt:bool>
  </property>
</Properties>
</file>