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257" r:id="rId6"/>
    <p:sldId id="1923" r:id="rId7"/>
    <p:sldId id="1922" r:id="rId8"/>
    <p:sldId id="258" r:id="rId9"/>
    <p:sldId id="1919" r:id="rId10"/>
    <p:sldId id="1920" r:id="rId11"/>
    <p:sldId id="1924" r:id="rId12"/>
    <p:sldId id="1926" r:id="rId13"/>
    <p:sldId id="1927" r:id="rId14"/>
    <p:sldId id="1945" r:id="rId15"/>
    <p:sldId id="1929" r:id="rId16"/>
    <p:sldId id="1930" r:id="rId17"/>
    <p:sldId id="1925" r:id="rId18"/>
    <p:sldId id="1933" r:id="rId19"/>
    <p:sldId id="1932" r:id="rId20"/>
    <p:sldId id="1935" r:id="rId21"/>
    <p:sldId id="1936" r:id="rId22"/>
    <p:sldId id="1939" r:id="rId23"/>
    <p:sldId id="1937" r:id="rId24"/>
    <p:sldId id="1938" r:id="rId25"/>
    <p:sldId id="1941" r:id="rId26"/>
    <p:sldId id="1943" r:id="rId27"/>
    <p:sldId id="153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AE2F87-C8AE-C84C-0DC0-59AC0FC8504C}" v="64" dt="2020-05-08T21:16:23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Bosquez" userId="S::lbosq@microsoft.com::d38a8a1f-34ae-4df9-b563-6128f106a78a" providerId="AD" clId="Web-{2BAE2F87-C8AE-C84C-0DC0-59AC0FC8504C}"/>
    <pc:docChg chg="modSld">
      <pc:chgData name="Luis Bosquez" userId="S::lbosq@microsoft.com::d38a8a1f-34ae-4df9-b563-6128f106a78a" providerId="AD" clId="Web-{2BAE2F87-C8AE-C84C-0DC0-59AC0FC8504C}" dt="2020-05-08T21:16:23.048" v="61" actId="20577"/>
      <pc:docMkLst>
        <pc:docMk/>
      </pc:docMkLst>
      <pc:sldChg chg="modSp">
        <pc:chgData name="Luis Bosquez" userId="S::lbosq@microsoft.com::d38a8a1f-34ae-4df9-b563-6128f106a78a" providerId="AD" clId="Web-{2BAE2F87-C8AE-C84C-0DC0-59AC0FC8504C}" dt="2020-05-08T21:14:40.329" v="1" actId="14100"/>
        <pc:sldMkLst>
          <pc:docMk/>
          <pc:sldMk cId="1222253893" sldId="1939"/>
        </pc:sldMkLst>
        <pc:spChg chg="mod">
          <ac:chgData name="Luis Bosquez" userId="S::lbosq@microsoft.com::d38a8a1f-34ae-4df9-b563-6128f106a78a" providerId="AD" clId="Web-{2BAE2F87-C8AE-C84C-0DC0-59AC0FC8504C}" dt="2020-05-08T21:14:40.329" v="1" actId="14100"/>
          <ac:spMkLst>
            <pc:docMk/>
            <pc:sldMk cId="1222253893" sldId="1939"/>
            <ac:spMk id="7" creationId="{8ABF0A70-F327-4423-9614-365A7274599B}"/>
          </ac:spMkLst>
        </pc:spChg>
      </pc:sldChg>
      <pc:sldChg chg="delSp modSp">
        <pc:chgData name="Luis Bosquez" userId="S::lbosq@microsoft.com::d38a8a1f-34ae-4df9-b563-6128f106a78a" providerId="AD" clId="Web-{2BAE2F87-C8AE-C84C-0DC0-59AC0FC8504C}" dt="2020-05-08T21:16:22.907" v="59" actId="20577"/>
        <pc:sldMkLst>
          <pc:docMk/>
          <pc:sldMk cId="4097756838" sldId="1941"/>
        </pc:sldMkLst>
        <pc:spChg chg="mod">
          <ac:chgData name="Luis Bosquez" userId="S::lbosq@microsoft.com::d38a8a1f-34ae-4df9-b563-6128f106a78a" providerId="AD" clId="Web-{2BAE2F87-C8AE-C84C-0DC0-59AC0FC8504C}" dt="2020-05-08T21:16:22.907" v="59" actId="20577"/>
          <ac:spMkLst>
            <pc:docMk/>
            <pc:sldMk cId="4097756838" sldId="1941"/>
            <ac:spMk id="3" creationId="{2135D319-684C-4E13-AAB4-04E51CE5C989}"/>
          </ac:spMkLst>
        </pc:spChg>
        <pc:spChg chg="mod">
          <ac:chgData name="Luis Bosquez" userId="S::lbosq@microsoft.com::d38a8a1f-34ae-4df9-b563-6128f106a78a" providerId="AD" clId="Web-{2BAE2F87-C8AE-C84C-0DC0-59AC0FC8504C}" dt="2020-05-08T21:16:22.876" v="58" actId="1076"/>
          <ac:spMkLst>
            <pc:docMk/>
            <pc:sldMk cId="4097756838" sldId="1941"/>
            <ac:spMk id="7" creationId="{8ABF0A70-F327-4423-9614-365A7274599B}"/>
          </ac:spMkLst>
        </pc:spChg>
        <pc:spChg chg="del">
          <ac:chgData name="Luis Bosquez" userId="S::lbosq@microsoft.com::d38a8a1f-34ae-4df9-b563-6128f106a78a" providerId="AD" clId="Web-{2BAE2F87-C8AE-C84C-0DC0-59AC0FC8504C}" dt="2020-05-08T21:15:57.891" v="20"/>
          <ac:spMkLst>
            <pc:docMk/>
            <pc:sldMk cId="4097756838" sldId="1941"/>
            <ac:spMk id="8" creationId="{531412BE-0238-4885-BEF0-B99F7B77FD9D}"/>
          </ac:spMkLst>
        </pc:spChg>
        <pc:spChg chg="del">
          <ac:chgData name="Luis Bosquez" userId="S::lbosq@microsoft.com::d38a8a1f-34ae-4df9-b563-6128f106a78a" providerId="AD" clId="Web-{2BAE2F87-C8AE-C84C-0DC0-59AC0FC8504C}" dt="2020-05-08T21:15:57.876" v="19"/>
          <ac:spMkLst>
            <pc:docMk/>
            <pc:sldMk cId="4097756838" sldId="1941"/>
            <ac:spMk id="9" creationId="{25B0CD76-06FF-42CD-B9FC-583F9EE87119}"/>
          </ac:spMkLst>
        </pc:spChg>
      </pc:sldChg>
    </pc:docChg>
  </pc:docChgLst>
  <pc:docChgLst>
    <pc:chgData name="Luis Bosquez" userId="d38a8a1f-34ae-4df9-b563-6128f106a78a" providerId="ADAL" clId="{A1CF6193-F5E0-4906-91A3-E62FF2D50E7A}"/>
    <pc:docChg chg="delSld modSld">
      <pc:chgData name="Luis Bosquez" userId="d38a8a1f-34ae-4df9-b563-6128f106a78a" providerId="ADAL" clId="{A1CF6193-F5E0-4906-91A3-E62FF2D50E7A}" dt="2019-11-15T15:02:32.370" v="8" actId="20577"/>
      <pc:docMkLst>
        <pc:docMk/>
      </pc:docMkLst>
      <pc:sldChg chg="del">
        <pc:chgData name="Luis Bosquez" userId="d38a8a1f-34ae-4df9-b563-6128f106a78a" providerId="ADAL" clId="{A1CF6193-F5E0-4906-91A3-E62FF2D50E7A}" dt="2019-11-15T12:59:15.540" v="0" actId="47"/>
        <pc:sldMkLst>
          <pc:docMk/>
          <pc:sldMk cId="667706620" sldId="1928"/>
        </pc:sldMkLst>
      </pc:sldChg>
      <pc:sldChg chg="modSp mod">
        <pc:chgData name="Luis Bosquez" userId="d38a8a1f-34ae-4df9-b563-6128f106a78a" providerId="ADAL" clId="{A1CF6193-F5E0-4906-91A3-E62FF2D50E7A}" dt="2019-11-15T15:02:32.370" v="8" actId="20577"/>
        <pc:sldMkLst>
          <pc:docMk/>
          <pc:sldMk cId="1125203991" sldId="1937"/>
        </pc:sldMkLst>
        <pc:spChg chg="mod">
          <ac:chgData name="Luis Bosquez" userId="d38a8a1f-34ae-4df9-b563-6128f106a78a" providerId="ADAL" clId="{A1CF6193-F5E0-4906-91A3-E62FF2D50E7A}" dt="2019-11-15T15:02:32.370" v="8" actId="20577"/>
          <ac:spMkLst>
            <pc:docMk/>
            <pc:sldMk cId="1125203991" sldId="1937"/>
            <ac:spMk id="8" creationId="{531412BE-0238-4885-BEF0-B99F7B77FD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FC9BE-561E-4339-8DFC-5493674EFD1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CEFA9-2FC5-42A1-81DB-409D19B75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5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11/2/2020 2:48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FD3C-7280-4699-8360-6B0A75488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A214B-7B81-4EF8-9E81-5F96A4795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7603F-D709-4479-9E84-A968C59F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A82-25AB-4B9C-888B-042001F213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78CFA-2CAB-4C78-8AB2-376FD9E5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4EE12-40CF-468E-AB36-93556BDC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CFAD-E675-4945-9919-360D1299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9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80F6-4F2C-4B16-A51B-7FEC360E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E3BC9-CE8D-49ED-8151-B6C79A367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67C1A-DD12-4139-9FB1-775DC8EE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A82-25AB-4B9C-888B-042001F213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2F490-F004-48DC-BEE4-ADB1E6C5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6456C-9C30-43B6-BC7E-A355A8FE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CFAD-E675-4945-9919-360D1299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4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3512F-8B5D-4939-B90B-57EB74A4B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25117-A162-4FA7-91FE-1C95D4FAD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065F5-66CA-48F7-BB40-9C8B774E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A82-25AB-4B9C-888B-042001F213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9E2C6-8BAE-40C3-93BF-9924B53E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90F7F-7401-47A2-B3B3-D2C05D6A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CFAD-E675-4945-9919-360D1299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00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52434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ext Box 3" descr="This is a copyright notice that should be included on the final slide.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964107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F160-CF75-4891-8D3C-99928A4E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A90DB-900F-477B-9831-9DAD81F45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0CE4D-7C78-4EE0-9B53-B0F7723A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A82-25AB-4B9C-888B-042001F213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AC17E-5C16-47FF-8091-D2D7C312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AF0AB-453D-4407-96A2-2E4BEFD4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CFAD-E675-4945-9919-360D1299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2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194A-F314-4222-AEA0-72454480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59A2E-4DC1-4933-9C6E-5525E0DC2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0CAC9-7501-45CA-9CFE-EDBF8DCF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A82-25AB-4B9C-888B-042001F213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9488A-66BE-486F-8CAF-45440163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A8A60-3EA4-4949-8B7E-86B5C8EE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CFAD-E675-4945-9919-360D1299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9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E0D6-56AF-4E94-AA25-969DFCA1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C0728-DAB9-4771-8E6E-8FCEE7964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9B6B6-441D-4A5C-8CA1-CD4EC1E7A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4DAD2-FD5D-4E38-8423-71F418E9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A82-25AB-4B9C-888B-042001F213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725B0-0D91-4C5C-B0E9-00E6880B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C0A5F-EFCF-44EF-9CFA-4927A4CE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CFAD-E675-4945-9919-360D1299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7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BBCC-DCF3-441E-81CB-173E660C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AE0F8-E99C-4DCD-9651-ABD351994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4F529-56DB-4CF2-BB54-2D9BBB7DD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5303F-D172-43B8-B19D-1227C48A7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07D84-F2CA-470C-B588-46D4D68DC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F45FA-F6F1-4B83-B7F0-52BF296A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A82-25AB-4B9C-888B-042001F213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7E2F5-5280-4011-9FA4-FF4AC624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5F5FF-1388-4445-A199-585005D9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CFAD-E675-4945-9919-360D1299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9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D320-2980-41BD-A372-19548BE1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86FF2-E64C-4713-A61B-0E54308C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A82-25AB-4B9C-888B-042001F213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EDB1F-606B-4770-91A0-C4704BA0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7C4C2-F181-4018-B7C1-F1D9CDA7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CFAD-E675-4945-9919-360D1299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7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F1F93-85E0-4E8E-A354-AADA0CD9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A82-25AB-4B9C-888B-042001F213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B156C-3CF4-47F4-A4F2-3CC22367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53A14-241D-4056-BBCB-506E848C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CFAD-E675-4945-9919-360D1299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0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0EDE1-493A-4FCD-84AF-69CE8227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A7F87-A22D-4EE7-BD19-74971794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1BB65-E5D5-4511-94A3-A14A66691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576AB-AC64-468A-BE45-3DDCC586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A82-25AB-4B9C-888B-042001F213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7CB00-A11C-45EA-8261-847A27ED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9F99B-1056-4EE3-A39F-5039F7DD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CFAD-E675-4945-9919-360D1299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6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2AFA-16AA-4EBB-A3A6-3303AECA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C76DC-3194-438B-931C-090129654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784BC-ABC2-4710-926B-A555C2832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76868-EA92-4812-BE81-53643330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A82-25AB-4B9C-888B-042001F213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F4E31-027E-47DC-AEC8-971666A4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26FC8-865B-4360-A5D1-7627E870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CFAD-E675-4945-9919-360D1299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4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E077B-8C78-4B48-879A-D22C3398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CCBAE-B0BF-42A8-A086-9BBF21E1B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4456B-AEA9-4B9C-A725-5CFCB1A04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0FA82-25AB-4B9C-888B-042001F213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08ACA-94A9-4748-9665-AE9A1E311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42642-09E5-4031-A4F0-22B8AB9DB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7CFAD-E675-4945-9919-360D1299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7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tinkerpop.apache.org/javadocs/current/full/" TargetMode="External"/><Relationship Id="rId13" Type="http://schemas.openxmlformats.org/officeDocument/2006/relationships/hyperlink" Target="https://tinkerpop.apache.org/docs/3.3.1/reference/#gremlin-python" TargetMode="External"/><Relationship Id="rId18" Type="http://schemas.openxmlformats.org/officeDocument/2006/relationships/hyperlink" Target="https://docs.microsoft.com/en-us/azure/cosmos-db/create-graph-php" TargetMode="External"/><Relationship Id="rId3" Type="http://schemas.openxmlformats.org/officeDocument/2006/relationships/image" Target="../media/image5.png"/><Relationship Id="rId21" Type="http://schemas.openxmlformats.org/officeDocument/2006/relationships/hyperlink" Target="https://docs.microsoft.com/en-us/azure/cosmos-db/create-graph-gremlin-console" TargetMode="External"/><Relationship Id="rId7" Type="http://schemas.openxmlformats.org/officeDocument/2006/relationships/hyperlink" Target="https://mvnrepository.com/artifact/com.tinkerpop.gremlin/gremlin-java" TargetMode="External"/><Relationship Id="rId12" Type="http://schemas.openxmlformats.org/officeDocument/2006/relationships/hyperlink" Target="https://docs.microsoft.com/en-us/azure/cosmos-db/create-graph-nodejs" TargetMode="External"/><Relationship Id="rId17" Type="http://schemas.openxmlformats.org/officeDocument/2006/relationships/hyperlink" Target="https://github.com/PommeVerte/gremlin-php" TargetMode="External"/><Relationship Id="rId2" Type="http://schemas.openxmlformats.org/officeDocument/2006/relationships/hyperlink" Target="https://docs.microsoft.com/en-us/azure/cosmos-db/gremlin-support" TargetMode="External"/><Relationship Id="rId16" Type="http://schemas.openxmlformats.org/officeDocument/2006/relationships/hyperlink" Target="https://packagist.org/packages/brightzone/gremlin-php" TargetMode="External"/><Relationship Id="rId20" Type="http://schemas.openxmlformats.org/officeDocument/2006/relationships/hyperlink" Target="https://tinkerpop.apache.org/docs/current/reference/#gremlin-conso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cosmos-db/create-graph-dotnet" TargetMode="External"/><Relationship Id="rId11" Type="http://schemas.openxmlformats.org/officeDocument/2006/relationships/hyperlink" Target="https://github.com/jbmusso/gremlin-javascript" TargetMode="External"/><Relationship Id="rId5" Type="http://schemas.openxmlformats.org/officeDocument/2006/relationships/hyperlink" Target="https://github.com/apache/tinkerpop/tree/master/gremlin-dotnet" TargetMode="External"/><Relationship Id="rId15" Type="http://schemas.openxmlformats.org/officeDocument/2006/relationships/hyperlink" Target="https://docs.microsoft.com/en-us/azure/cosmos-db/create-graph-python" TargetMode="External"/><Relationship Id="rId10" Type="http://schemas.openxmlformats.org/officeDocument/2006/relationships/hyperlink" Target="https://www.npmjs.com/package/gremlin" TargetMode="External"/><Relationship Id="rId19" Type="http://schemas.openxmlformats.org/officeDocument/2006/relationships/hyperlink" Target="https://tinkerpop.apache.org/downloads.html" TargetMode="External"/><Relationship Id="rId4" Type="http://schemas.openxmlformats.org/officeDocument/2006/relationships/hyperlink" Target="https://tinkerpop.apache.org/docs/3.3.1/reference/#gremlin-DotNet" TargetMode="External"/><Relationship Id="rId9" Type="http://schemas.openxmlformats.org/officeDocument/2006/relationships/hyperlink" Target="https://docs.microsoft.com/en-us/azure/cosmos-db/create-graph-java" TargetMode="External"/><Relationship Id="rId14" Type="http://schemas.openxmlformats.org/officeDocument/2006/relationships/hyperlink" Target="https://github.com/apache/tinkerpop/tree/master/gremlin-pytho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LuisBosquez/azure-cosmos-db-graph-working-guides/blob/master/graph-backend-json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en-us/azure/cosmos-db/gremlin-supp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osmos-db/gremlin-support" TargetMode="External"/><Relationship Id="rId2" Type="http://schemas.openxmlformats.org/officeDocument/2006/relationships/hyperlink" Target="https://1drv.ms/p/s!As-FsdCIqMmj7Svsns1TnygOFoI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cs.microsoft.com/en-us/azure/cosmos-db/graph-introduction" TargetMode="External"/><Relationship Id="rId4" Type="http://schemas.openxmlformats.org/officeDocument/2006/relationships/hyperlink" Target="http://tinkerpop.apache.org/docs/3.4.1/reference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b-engines.com/en/ranking/graph+dbm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orodriguez.com/2011/02/08/property-graph-algorithm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inkerpop.apache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tinkerpop.apache.org/#graph-system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en-us/azure/cosmos-db/gremlin-suppor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en-us/azure/cosmos-db/gremlin-suppo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4EC6-D3B3-4CE1-8B30-26EAF625C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Graph database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74C5C-A072-474E-9675-D360CFE7B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21907"/>
          </a:xfrm>
        </p:spPr>
        <p:txBody>
          <a:bodyPr/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Using Azure Cosmos DB Gremlin API</a:t>
            </a:r>
          </a:p>
        </p:txBody>
      </p:sp>
    </p:spTree>
    <p:extLst>
      <p:ext uri="{BB962C8B-B14F-4D97-AF65-F5344CB8AC3E}">
        <p14:creationId xmlns:p14="http://schemas.microsoft.com/office/powerpoint/2010/main" val="241775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6B6E-446E-4EA5-9B03-BDF0CF47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Apache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Tinkerpop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Compatibility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76D5E-7A3F-4DCB-A374-5D5C54EB3B90}"/>
              </a:ext>
            </a:extLst>
          </p:cNvPr>
          <p:cNvSpPr txBox="1"/>
          <p:nvPr/>
        </p:nvSpPr>
        <p:spPr>
          <a:xfrm>
            <a:off x="2237361" y="6298166"/>
            <a:ext cx="978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Cosmos DB Gremlin API support: </a:t>
            </a:r>
            <a:r>
              <a:rPr lang="en-US">
                <a:hlinkClick r:id="rId2"/>
              </a:rPr>
              <a:t>https://docs.microsoft.com/en-us/azure/cosmos-db/gremlin-support</a:t>
            </a:r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7C4F97-2EDE-4AE0-A4F5-4298B2FB92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1" t="-1997" r="16261" b="-235"/>
          <a:stretch/>
        </p:blipFill>
        <p:spPr>
          <a:xfrm>
            <a:off x="8954311" y="102141"/>
            <a:ext cx="2806430" cy="2120630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1B783A2-71D0-4FD2-840A-E5D2307A4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769154"/>
              </p:ext>
            </p:extLst>
          </p:nvPr>
        </p:nvGraphicFramePr>
        <p:xfrm>
          <a:off x="838200" y="1690688"/>
          <a:ext cx="9489451" cy="3895792"/>
        </p:xfrm>
        <a:graphic>
          <a:graphicData uri="http://schemas.openxmlformats.org/drawingml/2006/table">
            <a:tbl>
              <a:tblPr/>
              <a:tblGrid>
                <a:gridCol w="1526650">
                  <a:extLst>
                    <a:ext uri="{9D8B030D-6E8A-4147-A177-3AD203B41FA5}">
                      <a16:colId xmlns:a16="http://schemas.microsoft.com/office/drawing/2014/main" val="527234091"/>
                    </a:ext>
                  </a:extLst>
                </a:gridCol>
                <a:gridCol w="3218075">
                  <a:extLst>
                    <a:ext uri="{9D8B030D-6E8A-4147-A177-3AD203B41FA5}">
                      <a16:colId xmlns:a16="http://schemas.microsoft.com/office/drawing/2014/main" val="1397054947"/>
                    </a:ext>
                  </a:extLst>
                </a:gridCol>
                <a:gridCol w="2372363">
                  <a:extLst>
                    <a:ext uri="{9D8B030D-6E8A-4147-A177-3AD203B41FA5}">
                      <a16:colId xmlns:a16="http://schemas.microsoft.com/office/drawing/2014/main" val="1691275427"/>
                    </a:ext>
                  </a:extLst>
                </a:gridCol>
                <a:gridCol w="2372363">
                  <a:extLst>
                    <a:ext uri="{9D8B030D-6E8A-4147-A177-3AD203B41FA5}">
                      <a16:colId xmlns:a16="http://schemas.microsoft.com/office/drawing/2014/main" val="734791964"/>
                    </a:ext>
                  </a:extLst>
                </a:gridCol>
              </a:tblGrid>
              <a:tr h="570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spc="20" baseline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</a:p>
                  </a:txBody>
                  <a:tcPr marL="36720" marR="36720" marT="27540" marB="27540" anchor="b">
                    <a:lnL w="12700" cap="flat" cmpd="sng" algn="ctr">
                      <a:solidFill>
                        <a:srgbClr val="40C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B0FB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spc="20" baseline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Source</a:t>
                      </a:r>
                    </a:p>
                  </a:txBody>
                  <a:tcPr marL="36720" marR="36720" marT="27540" marB="27540" anchor="b">
                    <a:lnL w="12700" cap="flat" cmpd="sng" algn="ctr">
                      <a:solidFill>
                        <a:srgbClr val="D0D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F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E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B005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spc="20" baseline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Getting Started</a:t>
                      </a:r>
                    </a:p>
                  </a:txBody>
                  <a:tcPr marL="36720" marR="36720" marT="27540" marB="27540" anchor="b">
                    <a:lnL w="12700" cap="flat" cmpd="sng" algn="ctr">
                      <a:solidFill>
                        <a:srgbClr val="30F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FA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F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035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spc="20" baseline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Version</a:t>
                      </a:r>
                    </a:p>
                  </a:txBody>
                  <a:tcPr marL="36720" marR="36720" marT="27540" marB="27540" anchor="b">
                    <a:lnL w="12700" cap="flat" cmpd="sng" algn="ctr">
                      <a:solidFill>
                        <a:srgbClr val="C0FA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FA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FA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04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343186"/>
                  </a:ext>
                </a:extLst>
              </a:tr>
              <a:tr h="55093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4"/>
                        </a:rPr>
                        <a:t>.NET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>
                    <a:lnL w="12700" cap="flat" cmpd="sng" algn="ctr">
                      <a:solidFill>
                        <a:srgbClr val="B0FB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05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B0FB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4C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5"/>
                        </a:rPr>
                        <a:t>Gremlin.NET on GitHub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>
                    <a:lnL w="12700" cap="flat" cmpd="sng" algn="ctr">
                      <a:solidFill>
                        <a:srgbClr val="B005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35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B005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705A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6"/>
                        </a:rPr>
                        <a:t>Create Graph using .NET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>
                    <a:lnL w="12700" cap="flat" cmpd="sng" algn="ctr">
                      <a:solidFill>
                        <a:srgbClr val="2035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2035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08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spc="20" baseline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3.4.0-RC2</a:t>
                      </a:r>
                    </a:p>
                  </a:txBody>
                  <a:tcPr marL="36720" marR="36720" marT="27540" marB="27540">
                    <a:lnL w="12700" cap="flat" cmpd="sng" algn="ctr">
                      <a:solidFill>
                        <a:srgbClr val="E04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04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A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309806"/>
                  </a:ext>
                </a:extLst>
              </a:tr>
              <a:tr h="55093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7"/>
                        </a:rPr>
                        <a:t>Java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>
                    <a:lnL w="12700" cap="flat" cmpd="sng" algn="ctr">
                      <a:solidFill>
                        <a:srgbClr val="C04C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A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4C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C1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8"/>
                        </a:rPr>
                        <a:t>Gremlin </a:t>
                      </a:r>
                      <a:r>
                        <a:rPr lang="en-US" sz="1600" u="none" strike="noStrike" spc="20" baseline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8"/>
                        </a:rPr>
                        <a:t>JavaDoc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>
                    <a:lnL w="12700" cap="flat" cmpd="sng" algn="ctr">
                      <a:solidFill>
                        <a:srgbClr val="705A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8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705A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0DD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9"/>
                        </a:rPr>
                        <a:t>Create Graph using Java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>
                    <a:lnL w="12700" cap="flat" cmpd="sng" algn="ctr">
                      <a:solidFill>
                        <a:srgbClr val="E08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A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08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60F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spc="20" baseline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3.2.0+</a:t>
                      </a:r>
                    </a:p>
                  </a:txBody>
                  <a:tcPr marL="36720" marR="36720" marT="27540" marB="27540">
                    <a:lnL w="12700" cap="flat" cmpd="sng" algn="ctr">
                      <a:solidFill>
                        <a:srgbClr val="C0A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A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A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B0F3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593482"/>
                  </a:ext>
                </a:extLst>
              </a:tr>
              <a:tr h="55093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10"/>
                        </a:rPr>
                        <a:t>Node.js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>
                    <a:lnL w="12700" cap="flat" cmpd="sng" algn="ctr">
                      <a:solidFill>
                        <a:srgbClr val="00C1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DD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C1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B00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11"/>
                        </a:rPr>
                        <a:t>Gremlin-JavaScript on GitHub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>
                    <a:lnL w="12700" cap="flat" cmpd="sng" algn="ctr">
                      <a:solidFill>
                        <a:srgbClr val="90DD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F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0DD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02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12"/>
                        </a:rPr>
                        <a:t>Create Graph using Node.js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>
                    <a:lnL w="12700" cap="flat" cmpd="sng" algn="ctr">
                      <a:solidFill>
                        <a:srgbClr val="60F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F3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60F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702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spc="20" baseline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3.3.4+</a:t>
                      </a:r>
                    </a:p>
                  </a:txBody>
                  <a:tcPr marL="36720" marR="36720" marT="27540" marB="27540">
                    <a:lnL w="12700" cap="flat" cmpd="sng" algn="ctr">
                      <a:solidFill>
                        <a:srgbClr val="B0F3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F3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B0F3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02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734123"/>
                  </a:ext>
                </a:extLst>
              </a:tr>
              <a:tr h="55093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13"/>
                        </a:rPr>
                        <a:t>Python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>
                    <a:lnL w="12700" cap="flat" cmpd="sng" algn="ctr">
                      <a:solidFill>
                        <a:srgbClr val="B00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B00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02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14"/>
                        </a:rPr>
                        <a:t>Gremlin-Python on GitHub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>
                    <a:lnL w="12700" cap="flat" cmpd="sng" algn="ctr">
                      <a:solidFill>
                        <a:srgbClr val="202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2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202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05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15"/>
                        </a:rPr>
                        <a:t>Create Graph using Python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>
                    <a:lnL w="12700" cap="flat" cmpd="sng" algn="ctr">
                      <a:solidFill>
                        <a:srgbClr val="702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2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702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5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spc="20" baseline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3.2.7</a:t>
                      </a:r>
                    </a:p>
                  </a:txBody>
                  <a:tcPr marL="36720" marR="36720" marT="27540" marB="27540">
                    <a:lnL w="12700" cap="flat" cmpd="sng" algn="ctr">
                      <a:solidFill>
                        <a:srgbClr val="902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2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02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80EC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313162"/>
                  </a:ext>
                </a:extLst>
              </a:tr>
              <a:tr h="55093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16"/>
                        </a:rPr>
                        <a:t>PHP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>
                    <a:lnL w="12700" cap="flat" cmpd="sng" algn="ctr">
                      <a:solidFill>
                        <a:srgbClr val="F02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02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80E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17"/>
                        </a:rPr>
                        <a:t>Gremlin-PHP on GitHub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>
                    <a:lnL w="12700" cap="flat" cmpd="sng" algn="ctr">
                      <a:solidFill>
                        <a:srgbClr val="405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05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60F4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18"/>
                        </a:rPr>
                        <a:t>Create Graph using PHP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>
                    <a:lnL w="12700" cap="flat" cmpd="sng" algn="ctr">
                      <a:solidFill>
                        <a:srgbClr val="005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EC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5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EE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spc="20" baseline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3.1.0</a:t>
                      </a:r>
                    </a:p>
                  </a:txBody>
                  <a:tcPr marL="36720" marR="36720" marT="27540" marB="27540">
                    <a:lnL w="12700" cap="flat" cmpd="sng" algn="ctr">
                      <a:solidFill>
                        <a:srgbClr val="80EC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EC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80EC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500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272834"/>
                  </a:ext>
                </a:extLst>
              </a:tr>
              <a:tr h="57055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19"/>
                        </a:rPr>
                        <a:t>Gremlin console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>
                    <a:lnL w="12700" cap="flat" cmpd="sng" algn="ctr">
                      <a:solidFill>
                        <a:srgbClr val="80E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F4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80E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E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20"/>
                        </a:rPr>
                        <a:t>TinkerPop</a:t>
                      </a:r>
                      <a:r>
                        <a:rPr lang="en-US" sz="1600" u="none" strike="noStrike" spc="20" baseline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20"/>
                        </a:rPr>
                        <a:t> docs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>
                    <a:lnL w="12700" cap="flat" cmpd="sng" algn="ctr">
                      <a:solidFill>
                        <a:srgbClr val="60F4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EE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60F4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F4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spc="20" baseline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21"/>
                        </a:rPr>
                        <a:t>Create Graph using Gremlin Console</a:t>
                      </a:r>
                      <a:endParaRPr lang="en-US" sz="1600" spc="20" baseline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720" marR="36720" marT="27540" marB="27540">
                    <a:lnL w="12700" cap="flat" cmpd="sng" algn="ctr">
                      <a:solidFill>
                        <a:srgbClr val="C0EE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0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EE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EE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spc="20" baseline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3.2.0 +</a:t>
                      </a:r>
                    </a:p>
                  </a:txBody>
                  <a:tcPr marL="36720" marR="36720" marT="27540" marB="27540">
                    <a:lnL w="12700" cap="flat" cmpd="sng" algn="ctr">
                      <a:solidFill>
                        <a:srgbClr val="500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0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500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0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438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64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6B6E-446E-4EA5-9B03-BDF0CF47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Apache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Tinkerpop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Compatibility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76D5E-7A3F-4DCB-A374-5D5C54EB3B90}"/>
              </a:ext>
            </a:extLst>
          </p:cNvPr>
          <p:cNvSpPr txBox="1"/>
          <p:nvPr/>
        </p:nvSpPr>
        <p:spPr>
          <a:xfrm>
            <a:off x="5428430" y="6176963"/>
            <a:ext cx="633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Cosmos DB Gremlin API support: </a:t>
            </a:r>
            <a:r>
              <a:rPr lang="en-US" dirty="0">
                <a:solidFill>
                  <a:schemeClr val="accent1"/>
                </a:solidFill>
              </a:rPr>
              <a:t>aka.ms/</a:t>
            </a:r>
            <a:r>
              <a:rPr lang="en-US" dirty="0" err="1">
                <a:solidFill>
                  <a:schemeClr val="accent1"/>
                </a:solidFill>
              </a:rPr>
              <a:t>cosmosdb</a:t>
            </a:r>
            <a:r>
              <a:rPr lang="en-US" dirty="0">
                <a:solidFill>
                  <a:schemeClr val="accent1"/>
                </a:solidFill>
              </a:rPr>
              <a:t>-gremlin-steps</a:t>
            </a:r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7C4F97-2EDE-4AE0-A4F5-4298B2FB92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1" t="-1997" r="16261" b="-235"/>
          <a:stretch/>
        </p:blipFill>
        <p:spPr>
          <a:xfrm>
            <a:off x="8954311" y="102141"/>
            <a:ext cx="2806430" cy="212063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4AF8D7-911D-434A-90ED-271395085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Cosmos DB supported Gremlin steps: 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/>
              <a:t>CRUD</a:t>
            </a:r>
          </a:p>
          <a:p>
            <a:r>
              <a:rPr lang="en-US"/>
              <a:t>Aggregation </a:t>
            </a:r>
          </a:p>
          <a:p>
            <a:r>
              <a:rPr lang="en-US"/>
              <a:t>Computation</a:t>
            </a:r>
          </a:p>
          <a:p>
            <a:r>
              <a:rPr lang="en-US"/>
              <a:t>Projection</a:t>
            </a:r>
          </a:p>
          <a:p>
            <a:r>
              <a:rPr lang="en-US"/>
              <a:t>Cosmos DB specific steps</a:t>
            </a:r>
          </a:p>
          <a:p>
            <a:pPr lvl="1"/>
            <a:r>
              <a:rPr lang="en-US"/>
              <a:t>Partitioning Strategy</a:t>
            </a:r>
          </a:p>
          <a:p>
            <a:pPr lvl="1"/>
            <a:r>
              <a:rPr lang="en-US"/>
              <a:t>Execution Profile</a:t>
            </a:r>
          </a:p>
        </p:txBody>
      </p:sp>
    </p:spTree>
    <p:extLst>
      <p:ext uri="{BB962C8B-B14F-4D97-AF65-F5344CB8AC3E}">
        <p14:creationId xmlns:p14="http://schemas.microsoft.com/office/powerpoint/2010/main" val="3664520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A815D5-A1BE-469A-A70D-4CF173C41C55}"/>
              </a:ext>
            </a:extLst>
          </p:cNvPr>
          <p:cNvSpPr/>
          <p:nvPr/>
        </p:nvSpPr>
        <p:spPr>
          <a:xfrm>
            <a:off x="1131652" y="2272781"/>
            <a:ext cx="2991255" cy="225893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56B6E-446E-4EA5-9B03-BDF0CF47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Multi-model capabilities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76D5E-7A3F-4DCB-A374-5D5C54EB3B90}"/>
              </a:ext>
            </a:extLst>
          </p:cNvPr>
          <p:cNvSpPr txBox="1"/>
          <p:nvPr/>
        </p:nvSpPr>
        <p:spPr>
          <a:xfrm>
            <a:off x="815612" y="6151721"/>
            <a:ext cx="1056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https://github.com/LuisBosquez/azure-cosmos-db-graph-working-guides/blob/master/graph-backend-json.md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1D5434-2C91-4647-B176-F6E29314F6B2}"/>
              </a:ext>
            </a:extLst>
          </p:cNvPr>
          <p:cNvGrpSpPr/>
          <p:nvPr/>
        </p:nvGrpSpPr>
        <p:grpSpPr>
          <a:xfrm>
            <a:off x="5527717" y="2180338"/>
            <a:ext cx="1600213" cy="2431655"/>
            <a:chOff x="6040864" y="2595113"/>
            <a:chExt cx="1600213" cy="243165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1EAEA6B-7F8F-40F4-91C2-ED1B8B3220D9}"/>
                </a:ext>
              </a:extLst>
            </p:cNvPr>
            <p:cNvGrpSpPr/>
            <p:nvPr/>
          </p:nvGrpSpPr>
          <p:grpSpPr>
            <a:xfrm>
              <a:off x="6040864" y="2595113"/>
              <a:ext cx="1600213" cy="2431655"/>
              <a:chOff x="6040864" y="2595113"/>
              <a:chExt cx="1600213" cy="2431655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6613095-B6CD-4491-8F09-46DAF2C0A18C}"/>
                  </a:ext>
                </a:extLst>
              </p:cNvPr>
              <p:cNvSpPr/>
              <p:nvPr/>
            </p:nvSpPr>
            <p:spPr>
              <a:xfrm>
                <a:off x="6040864" y="3951862"/>
                <a:ext cx="1600213" cy="107490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B74D3CC-9238-4A48-A2F1-A6DEA33838C0}"/>
                  </a:ext>
                </a:extLst>
              </p:cNvPr>
              <p:cNvSpPr/>
              <p:nvPr/>
            </p:nvSpPr>
            <p:spPr>
              <a:xfrm>
                <a:off x="6040864" y="2595113"/>
                <a:ext cx="1600213" cy="107490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363F9B-9C33-4939-81EF-F14AC5BBF0FC}"/>
                </a:ext>
              </a:extLst>
            </p:cNvPr>
            <p:cNvSpPr txBox="1"/>
            <p:nvPr/>
          </p:nvSpPr>
          <p:spPr>
            <a:xfrm>
              <a:off x="6214600" y="2962086"/>
              <a:ext cx="1245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Document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F0AF55-A2B4-490A-81B4-E26F19B3ACC4}"/>
                </a:ext>
              </a:extLst>
            </p:cNvPr>
            <p:cNvSpPr txBox="1"/>
            <p:nvPr/>
          </p:nvSpPr>
          <p:spPr>
            <a:xfrm>
              <a:off x="6434211" y="4304649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Graph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D5F8D50-B154-4925-A3FD-32DE80203A2C}"/>
              </a:ext>
            </a:extLst>
          </p:cNvPr>
          <p:cNvSpPr/>
          <p:nvPr/>
        </p:nvSpPr>
        <p:spPr>
          <a:xfrm>
            <a:off x="2328153" y="2547312"/>
            <a:ext cx="1600213" cy="76495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2CF16-7A2A-40E4-88C8-2198FE9A1B86}"/>
              </a:ext>
            </a:extLst>
          </p:cNvPr>
          <p:cNvSpPr txBox="1"/>
          <p:nvPr/>
        </p:nvSpPr>
        <p:spPr>
          <a:xfrm>
            <a:off x="2389916" y="2609300"/>
            <a:ext cx="1476686" cy="459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Cosmos DB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API SDK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923D3C2-D6B7-41E8-B519-B70C690838E5}"/>
              </a:ext>
            </a:extLst>
          </p:cNvPr>
          <p:cNvSpPr/>
          <p:nvPr/>
        </p:nvSpPr>
        <p:spPr>
          <a:xfrm>
            <a:off x="2328153" y="3486918"/>
            <a:ext cx="1600213" cy="76495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01A82E-9DBE-4C7C-9604-2EFB2F18B3D9}"/>
              </a:ext>
            </a:extLst>
          </p:cNvPr>
          <p:cNvSpPr txBox="1"/>
          <p:nvPr/>
        </p:nvSpPr>
        <p:spPr>
          <a:xfrm>
            <a:off x="2402548" y="3681491"/>
            <a:ext cx="146405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Gremlin SDK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B09AE1E-C2D3-4139-AD72-52C698ADADC0}"/>
              </a:ext>
            </a:extLst>
          </p:cNvPr>
          <p:cNvSpPr/>
          <p:nvPr/>
        </p:nvSpPr>
        <p:spPr>
          <a:xfrm>
            <a:off x="1300426" y="2554646"/>
            <a:ext cx="831054" cy="17045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723245D-38E9-4F2E-8E89-5A56316EFFAE}"/>
              </a:ext>
            </a:extLst>
          </p:cNvPr>
          <p:cNvGrpSpPr/>
          <p:nvPr/>
        </p:nvGrpSpPr>
        <p:grpSpPr>
          <a:xfrm>
            <a:off x="7553916" y="2282392"/>
            <a:ext cx="3321608" cy="2227548"/>
            <a:chOff x="7553916" y="2510995"/>
            <a:chExt cx="3321608" cy="2227548"/>
          </a:xfrm>
        </p:grpSpPr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97C4F97-2EDE-4AE0-A4F5-4298B2FB92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1" t="-1997" r="16261" b="-235"/>
            <a:stretch/>
          </p:blipFill>
          <p:spPr>
            <a:xfrm>
              <a:off x="8069094" y="2564454"/>
              <a:ext cx="2806430" cy="2120630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3DB8FA2-4B19-4832-B4BB-5DE69FFAA7E6}"/>
                </a:ext>
              </a:extLst>
            </p:cNvPr>
            <p:cNvGrpSpPr/>
            <p:nvPr/>
          </p:nvGrpSpPr>
          <p:grpSpPr>
            <a:xfrm>
              <a:off x="7553916" y="2510995"/>
              <a:ext cx="669110" cy="2227548"/>
              <a:chOff x="7638311" y="2413917"/>
              <a:chExt cx="669110" cy="2227548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AE8E010F-64A1-4B9F-A27E-9AF971D04BCC}"/>
                  </a:ext>
                </a:extLst>
              </p:cNvPr>
              <p:cNvSpPr/>
              <p:nvPr/>
            </p:nvSpPr>
            <p:spPr>
              <a:xfrm>
                <a:off x="7638314" y="2413917"/>
                <a:ext cx="669107" cy="369332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2090613B-5DAD-45B3-A7A5-439B32B24818}"/>
                  </a:ext>
                </a:extLst>
              </p:cNvPr>
              <p:cNvSpPr/>
              <p:nvPr/>
            </p:nvSpPr>
            <p:spPr>
              <a:xfrm>
                <a:off x="7638313" y="2883217"/>
                <a:ext cx="669107" cy="369332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57CF7525-003D-4043-A85A-E6531ADE3D40}"/>
                  </a:ext>
                </a:extLst>
              </p:cNvPr>
              <p:cNvSpPr/>
              <p:nvPr/>
            </p:nvSpPr>
            <p:spPr>
              <a:xfrm>
                <a:off x="7638312" y="3346189"/>
                <a:ext cx="669107" cy="369332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6E6BA49F-DFE1-4445-A55D-4B490F888E73}"/>
                  </a:ext>
                </a:extLst>
              </p:cNvPr>
              <p:cNvSpPr/>
              <p:nvPr/>
            </p:nvSpPr>
            <p:spPr>
              <a:xfrm>
                <a:off x="7638311" y="3809161"/>
                <a:ext cx="669107" cy="369332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924ED10-5268-455A-AE37-86E177CC2E7B}"/>
                  </a:ext>
                </a:extLst>
              </p:cNvPr>
              <p:cNvSpPr/>
              <p:nvPr/>
            </p:nvSpPr>
            <p:spPr>
              <a:xfrm>
                <a:off x="7638311" y="4272133"/>
                <a:ext cx="669107" cy="369332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4D3167-49FA-44D9-9F9E-083DBB607CE8}"/>
              </a:ext>
            </a:extLst>
          </p:cNvPr>
          <p:cNvCxnSpPr>
            <a:stCxn id="17" idx="3"/>
            <a:endCxn id="9" idx="1"/>
          </p:cNvCxnSpPr>
          <p:nvPr/>
        </p:nvCxnSpPr>
        <p:spPr>
          <a:xfrm flipV="1">
            <a:off x="3928366" y="2717791"/>
            <a:ext cx="1599351" cy="2119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6E15A6-DC08-4968-AAD2-3D2D4D42421C}"/>
              </a:ext>
            </a:extLst>
          </p:cNvPr>
          <p:cNvCxnSpPr>
            <a:cxnSpLocks/>
            <a:stCxn id="20" idx="3"/>
            <a:endCxn id="8" idx="1"/>
          </p:cNvCxnSpPr>
          <p:nvPr/>
        </p:nvCxnSpPr>
        <p:spPr>
          <a:xfrm>
            <a:off x="3928366" y="3869395"/>
            <a:ext cx="1599351" cy="20514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B6D9617-ABB2-4251-9B51-DC05801F6E1E}"/>
              </a:ext>
            </a:extLst>
          </p:cNvPr>
          <p:cNvSpPr txBox="1"/>
          <p:nvPr/>
        </p:nvSpPr>
        <p:spPr>
          <a:xfrm>
            <a:off x="5666221" y="4864457"/>
            <a:ext cx="131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Database endpoints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28EE8F-6975-4E6C-B56B-C1B97BF342C1}"/>
              </a:ext>
            </a:extLst>
          </p:cNvPr>
          <p:cNvSpPr txBox="1"/>
          <p:nvPr/>
        </p:nvSpPr>
        <p:spPr>
          <a:xfrm>
            <a:off x="7725243" y="4868811"/>
            <a:ext cx="246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Cosmos DB </a:t>
            </a:r>
          </a:p>
          <a:p>
            <a:pPr algn="ctr"/>
            <a:r>
              <a:rPr lang="en-US"/>
              <a:t>Partitioned storage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8BD335-2492-4E92-B76D-A4AD2845BBA7}"/>
              </a:ext>
            </a:extLst>
          </p:cNvPr>
          <p:cNvSpPr txBox="1"/>
          <p:nvPr/>
        </p:nvSpPr>
        <p:spPr>
          <a:xfrm>
            <a:off x="1005495" y="4868582"/>
            <a:ext cx="346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Application-layer</a:t>
            </a:r>
          </a:p>
          <a:p>
            <a:pPr algn="ctr"/>
            <a:r>
              <a:rPr lang="en-US"/>
              <a:t>with dual connectivity patterns</a:t>
            </a:r>
          </a:p>
        </p:txBody>
      </p:sp>
    </p:spTree>
    <p:extLst>
      <p:ext uri="{BB962C8B-B14F-4D97-AF65-F5344CB8AC3E}">
        <p14:creationId xmlns:p14="http://schemas.microsoft.com/office/powerpoint/2010/main" val="2030247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6B6E-446E-4EA5-9B03-BDF0CF47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Multi-model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D319-684C-4E13-AAB4-04E51CE5C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7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latin typeface="Segoe UI Light" panose="020B0502040204020203" pitchFamily="34" charset="0"/>
                <a:cs typeface="Segoe UI Light" panose="020B0502040204020203" pitchFamily="34" charset="0"/>
              </a:rPr>
              <a:t>Advantages for using document endpoint</a:t>
            </a:r>
          </a:p>
          <a:p>
            <a:pPr marL="0" indent="0">
              <a:buNone/>
            </a:pP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Cost-efficient point-reads and point-writes</a:t>
            </a:r>
          </a:p>
          <a:p>
            <a:pPr marL="0" indent="0">
              <a:buNone/>
            </a:pP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	Direct mode bypasses query engine</a:t>
            </a:r>
          </a:p>
          <a:p>
            <a:pPr marL="0" indent="0">
              <a:buNone/>
            </a:pP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Paginated results for index-based queries</a:t>
            </a:r>
          </a:p>
          <a:p>
            <a:pPr marL="0" indent="0">
              <a:buNone/>
            </a:pP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	Use continuation tokens</a:t>
            </a:r>
          </a:p>
          <a:p>
            <a:pPr marL="0" indent="0">
              <a:buNone/>
            </a:pP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Compatibility with Cosmos DB server-layer programmability :</a:t>
            </a:r>
          </a:p>
          <a:p>
            <a:pPr marL="0" indent="0">
              <a:buNone/>
            </a:pP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	Change Feed Processor</a:t>
            </a:r>
          </a:p>
          <a:p>
            <a:pPr marL="0" indent="0">
              <a:buNone/>
            </a:pP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	Stored procedures, UDF, Triggers</a:t>
            </a:r>
          </a:p>
          <a:p>
            <a:pPr marL="0" indent="0">
              <a:buNone/>
            </a:pP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	Azure service compatibility: Azure Search, Data Factory, etc.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7C4F97-2EDE-4AE0-A4F5-4298B2FB92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1" t="-1997" r="16261" b="-235"/>
          <a:stretch/>
        </p:blipFill>
        <p:spPr>
          <a:xfrm>
            <a:off x="8954311" y="102141"/>
            <a:ext cx="2806430" cy="21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43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43D1A2-948F-4762-BBB9-2321C9F6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93557-EC72-4B04-8492-6B6D86CA7E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Azure Cosmos DB Gremlin API in Notebooks</a:t>
            </a:r>
          </a:p>
        </p:txBody>
      </p:sp>
    </p:spTree>
    <p:extLst>
      <p:ext uri="{BB962C8B-B14F-4D97-AF65-F5344CB8AC3E}">
        <p14:creationId xmlns:p14="http://schemas.microsoft.com/office/powerpoint/2010/main" val="3113005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6B6E-446E-4EA5-9B03-BDF0CF47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Gremlin query 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D319-684C-4E13-AAB4-04E51CE5C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758"/>
            <a:ext cx="10515600" cy="4826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Kinds of Gremlin query operations: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modification (DML)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Point lookup functions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Filtering functions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Traversal functions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Aggregation functions</a:t>
            </a:r>
          </a:p>
          <a:p>
            <a:pPr marL="0" indent="0">
              <a:buNone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First stop: </a:t>
            </a:r>
            <a:r>
              <a:rPr lang="en-US" sz="2400" dirty="0">
                <a:hlinkClick r:id="rId2"/>
              </a:rPr>
              <a:t>https://docs.microsoft.com/en-us/azure/cosmos-db/gremlin-support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7C4F97-2EDE-4AE0-A4F5-4298B2FB92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1" t="-1997" r="16261" b="-235"/>
          <a:stretch/>
        </p:blipFill>
        <p:spPr>
          <a:xfrm>
            <a:off x="8954311" y="102141"/>
            <a:ext cx="2806430" cy="2120630"/>
          </a:xfrm>
          <a:prstGeom prst="rect">
            <a:avLst/>
          </a:prstGeom>
        </p:spPr>
      </p:pic>
      <p:pic>
        <p:nvPicPr>
          <p:cNvPr id="5" name="Picture 4" descr="Picture 8">
            <a:extLst>
              <a:ext uri="{FF2B5EF4-FFF2-40B4-BE49-F238E27FC236}">
                <a16:creationId xmlns:a16="http://schemas.microsoft.com/office/drawing/2014/main" id="{F80D7BB5-9225-41E8-B351-76CE4D4FB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626" y="4604942"/>
            <a:ext cx="3264477" cy="126609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442995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6B6E-446E-4EA5-9B03-BDF0CF47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DML Gremlin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D319-684C-4E13-AAB4-04E51CE5C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7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Create vertices and add properties</a:t>
            </a:r>
          </a:p>
          <a:p>
            <a:pPr marL="0" indent="0">
              <a:buNone/>
            </a:pP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Create edges with </a:t>
            </a:r>
            <a:r>
              <a:rPr lang="en-US" sz="2400">
                <a:latin typeface="Consolas" panose="020B0609020204030204" pitchFamily="49" charset="0"/>
                <a:cs typeface="Segoe UI Light" panose="020B0502040204020203" pitchFamily="34" charset="0"/>
              </a:rPr>
              <a:t>to()</a:t>
            </a: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 or </a:t>
            </a:r>
            <a:r>
              <a:rPr lang="en-US" sz="2400">
                <a:latin typeface="Consolas" panose="020B0609020204030204" pitchFamily="49" charset="0"/>
                <a:cs typeface="Segoe UI Light" panose="020B0502040204020203" pitchFamily="34" charset="0"/>
              </a:rPr>
              <a:t>from()</a:t>
            </a:r>
          </a:p>
          <a:p>
            <a:pPr marL="0" indent="0">
              <a:buNone/>
            </a:pP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Add/modify properties for vertices or edges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7C4F97-2EDE-4AE0-A4F5-4298B2FB92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1" t="-1997" r="16261" b="-235"/>
          <a:stretch/>
        </p:blipFill>
        <p:spPr>
          <a:xfrm>
            <a:off x="8954311" y="102141"/>
            <a:ext cx="2806430" cy="2120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BF0A70-F327-4423-9614-365A7274599B}"/>
              </a:ext>
            </a:extLst>
          </p:cNvPr>
          <p:cNvSpPr txBox="1"/>
          <p:nvPr/>
        </p:nvSpPr>
        <p:spPr>
          <a:xfrm>
            <a:off x="938113" y="2323840"/>
            <a:ext cx="7862986" cy="7386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365760" tIns="182880" rIns="365760" bIns="18288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g.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addV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&lt;label&gt;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.property(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[...]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412BE-0238-4885-BEF0-B99F7B77FD9D}"/>
              </a:ext>
            </a:extLst>
          </p:cNvPr>
          <p:cNvSpPr txBox="1"/>
          <p:nvPr/>
        </p:nvSpPr>
        <p:spPr>
          <a:xfrm>
            <a:off x="938113" y="3625095"/>
            <a:ext cx="7862986" cy="7386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365760" tIns="182880" rIns="365760" bIns="182880" rtlCol="0">
            <a:spAutoFit/>
          </a:bodyPr>
          <a:lstStyle/>
          <a:p>
            <a:pPr lvl="0" defTabSz="914367">
              <a:defRPr/>
            </a:pP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g.V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&lt;id&gt;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&lt;label&gt;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.to(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g.V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&lt;id&gt;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B0CD76-06FF-42CD-B9FC-583F9EE87119}"/>
              </a:ext>
            </a:extLst>
          </p:cNvPr>
          <p:cNvSpPr txBox="1"/>
          <p:nvPr/>
        </p:nvSpPr>
        <p:spPr>
          <a:xfrm>
            <a:off x="938113" y="5088027"/>
            <a:ext cx="7862986" cy="7386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365760" tIns="182880" rIns="365760" bIns="182880" rtlCol="0">
            <a:spAutoFit/>
          </a:bodyPr>
          <a:lstStyle/>
          <a:p>
            <a:pPr lvl="0" defTabSz="914367">
              <a:defRPr/>
            </a:pP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g.V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&lt;id&gt;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.property(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key&gt;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&lt;value&gt;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741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6B6E-446E-4EA5-9B03-BDF0CF47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Point-lookups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D319-684C-4E13-AAB4-04E51CE5C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7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Vertex point-lookup by ID</a:t>
            </a:r>
          </a:p>
          <a:p>
            <a:pPr marL="0" indent="0">
              <a:buNone/>
            </a:pP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Edges point-lookup by ID</a:t>
            </a:r>
            <a:endParaRPr lang="en-US" sz="240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Vertex point-lookup by ID and partition key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7C4F97-2EDE-4AE0-A4F5-4298B2FB92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1" t="-1997" r="16261" b="-235"/>
          <a:stretch/>
        </p:blipFill>
        <p:spPr>
          <a:xfrm>
            <a:off x="8954311" y="102141"/>
            <a:ext cx="2806430" cy="2120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BF0A70-F327-4423-9614-365A7274599B}"/>
              </a:ext>
            </a:extLst>
          </p:cNvPr>
          <p:cNvSpPr txBox="1"/>
          <p:nvPr/>
        </p:nvSpPr>
        <p:spPr>
          <a:xfrm>
            <a:off x="938113" y="2323840"/>
            <a:ext cx="7862986" cy="7386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365760" tIns="182880" rIns="365760" bIns="18288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g.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&lt;id&gt;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412BE-0238-4885-BEF0-B99F7B77FD9D}"/>
              </a:ext>
            </a:extLst>
          </p:cNvPr>
          <p:cNvSpPr txBox="1"/>
          <p:nvPr/>
        </p:nvSpPr>
        <p:spPr>
          <a:xfrm>
            <a:off x="938113" y="3625095"/>
            <a:ext cx="7862986" cy="7386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365760" tIns="182880" rIns="365760" bIns="182880" rtlCol="0">
            <a:spAutoFit/>
          </a:bodyPr>
          <a:lstStyle/>
          <a:p>
            <a:pPr lvl="0" defTabSz="914367">
              <a:defRPr/>
            </a:pP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&lt;id&gt;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B0CD76-06FF-42CD-B9FC-583F9EE87119}"/>
              </a:ext>
            </a:extLst>
          </p:cNvPr>
          <p:cNvSpPr txBox="1"/>
          <p:nvPr/>
        </p:nvSpPr>
        <p:spPr>
          <a:xfrm>
            <a:off x="938113" y="5088027"/>
            <a:ext cx="7862986" cy="7386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365760" tIns="182880" rIns="365760" bIns="182880" rtlCol="0">
            <a:spAutoFit/>
          </a:bodyPr>
          <a:lstStyle/>
          <a:p>
            <a:pPr lvl="0" defTabSz="914367">
              <a:defRPr/>
            </a:pP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g.V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[&lt;pk&gt;,&lt;id&gt;]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3599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6B6E-446E-4EA5-9B03-BDF0CF47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Filtering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D319-684C-4E13-AAB4-04E51CE5C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7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Property filtering using </a:t>
            </a:r>
            <a:r>
              <a:rPr lang="en-US" sz="2400">
                <a:latin typeface="Consolas" panose="020B0609020204030204" pitchFamily="49" charset="0"/>
                <a:cs typeface="Segoe UI Light" panose="020B0502040204020203" pitchFamily="34" charset="0"/>
              </a:rPr>
              <a:t>.has()</a:t>
            </a:r>
          </a:p>
          <a:p>
            <a:pPr marL="0" indent="0">
              <a:buNone/>
            </a:pP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Traversal condition filtering using </a:t>
            </a:r>
            <a:r>
              <a:rPr lang="en-US" sz="2400">
                <a:latin typeface="Consolas" panose="020B0609020204030204" pitchFamily="49" charset="0"/>
                <a:cs typeface="Segoe UI Light" panose="020B0502040204020203" pitchFamily="34" charset="0"/>
              </a:rPr>
              <a:t>.where()</a:t>
            </a: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40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Comparison parameters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7C4F97-2EDE-4AE0-A4F5-4298B2FB92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1" t="-1997" r="16261" b="-235"/>
          <a:stretch/>
        </p:blipFill>
        <p:spPr>
          <a:xfrm>
            <a:off x="8954311" y="102141"/>
            <a:ext cx="2806430" cy="2120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BF0A70-F327-4423-9614-365A7274599B}"/>
              </a:ext>
            </a:extLst>
          </p:cNvPr>
          <p:cNvSpPr txBox="1"/>
          <p:nvPr/>
        </p:nvSpPr>
        <p:spPr>
          <a:xfrm>
            <a:off x="938113" y="2323840"/>
            <a:ext cx="7862986" cy="7386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365760" tIns="182880" rIns="365760" bIns="182880" rtlCol="0">
            <a:spAutoFit/>
          </a:bodyPr>
          <a:lstStyle/>
          <a:p>
            <a:pPr lvl="0" defTabSz="914367">
              <a:defRPr/>
            </a:pP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g.V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.has(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'name'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'Luis'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412BE-0238-4885-BEF0-B99F7B77FD9D}"/>
              </a:ext>
            </a:extLst>
          </p:cNvPr>
          <p:cNvSpPr txBox="1"/>
          <p:nvPr/>
        </p:nvSpPr>
        <p:spPr>
          <a:xfrm>
            <a:off x="938112" y="3625095"/>
            <a:ext cx="10684119" cy="7386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365760" tIns="182880" rIns="365760" bIns="182880" rtlCol="0">
            <a:spAutoFit/>
          </a:bodyPr>
          <a:lstStyle/>
          <a:p>
            <a:pPr lvl="0" defTabSz="914367">
              <a:defRPr/>
            </a:pP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g.V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&lt;id&gt;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&lt;id&gt;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.where(</a:t>
            </a:r>
            <a:r>
              <a:rPr lang="en-US" sz="2400" err="1">
                <a:solidFill>
                  <a:schemeClr val="accent6"/>
                </a:solidFill>
                <a:latin typeface="Consolas" panose="020B0609020204030204" pitchFamily="49" charset="0"/>
              </a:rPr>
              <a:t>inV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().has(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'distance'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'3'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B0CD76-06FF-42CD-B9FC-583F9EE87119}"/>
              </a:ext>
            </a:extLst>
          </p:cNvPr>
          <p:cNvSpPr txBox="1"/>
          <p:nvPr/>
        </p:nvSpPr>
        <p:spPr>
          <a:xfrm>
            <a:off x="938113" y="5088027"/>
            <a:ext cx="7862986" cy="7386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365760" tIns="182880" rIns="365760" bIns="182880" rtlCol="0">
            <a:spAutoFit/>
          </a:bodyPr>
          <a:lstStyle/>
          <a:p>
            <a:pPr lvl="0" defTabSz="914367">
              <a:defRPr/>
            </a:pP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g.V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().has(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'distance'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300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5081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6B6E-446E-4EA5-9B03-BDF0CF47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Filtering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D319-684C-4E13-AAB4-04E51CE5C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7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Result set filtering using </a:t>
            </a:r>
            <a:r>
              <a:rPr lang="en-US" sz="2400">
                <a:latin typeface="Consolas" panose="020B0609020204030204" pitchFamily="49" charset="0"/>
                <a:cs typeface="Segoe UI Light" panose="020B0502040204020203" pitchFamily="34" charset="0"/>
              </a:rPr>
              <a:t>.range()</a:t>
            </a: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 or</a:t>
            </a:r>
            <a:r>
              <a:rPr lang="en-US" sz="2400">
                <a:latin typeface="Consolas" panose="020B0609020204030204" pitchFamily="49" charset="0"/>
                <a:cs typeface="Segoe UI Light" panose="020B0502040204020203" pitchFamily="34" charset="0"/>
              </a:rPr>
              <a:t> .limit()</a:t>
            </a:r>
          </a:p>
          <a:p>
            <a:pPr marL="0" indent="0">
              <a:buNone/>
            </a:pP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7C4F97-2EDE-4AE0-A4F5-4298B2FB92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1" t="-1997" r="16261" b="-235"/>
          <a:stretch/>
        </p:blipFill>
        <p:spPr>
          <a:xfrm>
            <a:off x="8954311" y="102141"/>
            <a:ext cx="2806430" cy="2120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BF0A70-F327-4423-9614-365A7274599B}"/>
              </a:ext>
            </a:extLst>
          </p:cNvPr>
          <p:cNvSpPr txBox="1"/>
          <p:nvPr/>
        </p:nvSpPr>
        <p:spPr>
          <a:xfrm>
            <a:off x="938113" y="2323840"/>
            <a:ext cx="7862986" cy="18466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365760" tIns="182880" rIns="365760" bIns="182880" rtlCol="0">
            <a:spAutoFit/>
          </a:bodyPr>
          <a:lstStyle/>
          <a:p>
            <a:pPr lvl="0" defTabSz="914367">
              <a:defRPr/>
            </a:pP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g.V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.limit(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100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</a:p>
          <a:p>
            <a:pPr defTabSz="914367">
              <a:defRPr/>
            </a:pPr>
            <a:endParaRPr lang="en-US" sz="24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g.V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.range(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1, 100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endParaRPr lang="en-US" sz="24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 defTabSz="914367"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25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8907-6D77-4BD9-8930-C8EE0673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Introduction to graph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301B-CB16-4825-9E50-160759CED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344"/>
            <a:ext cx="10515600" cy="4730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"Database engine optimized for storing and querying entities and relationships."</a:t>
            </a:r>
          </a:p>
          <a:p>
            <a:pPr marL="0" indent="0">
              <a:buNone/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Non-relational standard</a:t>
            </a:r>
          </a:p>
          <a:p>
            <a:pPr lvl="1"/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Schema-less: No need to pre-define the data structure.</a:t>
            </a:r>
          </a:p>
          <a:p>
            <a:pPr lvl="1"/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Specify schema for reads, not writes.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2A310-0292-4608-8E1E-AE2EDD650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571" y="4152485"/>
            <a:ext cx="6035563" cy="18716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67B6B8-5E7B-4405-9840-B94C512BF646}"/>
              </a:ext>
            </a:extLst>
          </p:cNvPr>
          <p:cNvSpPr txBox="1"/>
          <p:nvPr/>
        </p:nvSpPr>
        <p:spPr>
          <a:xfrm>
            <a:off x="1535031" y="5337905"/>
            <a:ext cx="856004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>
                <a:solidFill>
                  <a:srgbClr val="00B050"/>
                </a:solidFill>
              </a:rPr>
              <a:t>Objects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09A123-E4D7-48F9-8211-FCE61CF1E72D}"/>
              </a:ext>
            </a:extLst>
          </p:cNvPr>
          <p:cNvCxnSpPr>
            <a:cxnSpLocks/>
          </p:cNvCxnSpPr>
          <p:nvPr/>
        </p:nvCxnSpPr>
        <p:spPr>
          <a:xfrm flipV="1">
            <a:off x="2371725" y="4757940"/>
            <a:ext cx="706846" cy="659477"/>
          </a:xfrm>
          <a:prstGeom prst="straightConnector1">
            <a:avLst/>
          </a:prstGeom>
          <a:ln>
            <a:solidFill>
              <a:srgbClr val="00B05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0FFF78-8DFA-4A27-BFCF-C7C6BF577F1C}"/>
              </a:ext>
            </a:extLst>
          </p:cNvPr>
          <p:cNvCxnSpPr>
            <a:cxnSpLocks/>
          </p:cNvCxnSpPr>
          <p:nvPr/>
        </p:nvCxnSpPr>
        <p:spPr>
          <a:xfrm flipV="1">
            <a:off x="2371725" y="4757940"/>
            <a:ext cx="3170877" cy="659477"/>
          </a:xfrm>
          <a:prstGeom prst="straightConnector1">
            <a:avLst/>
          </a:prstGeom>
          <a:ln>
            <a:solidFill>
              <a:srgbClr val="00B05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83B590-1723-4147-B12A-773AE47CC6C1}"/>
              </a:ext>
            </a:extLst>
          </p:cNvPr>
          <p:cNvSpPr txBox="1"/>
          <p:nvPr/>
        </p:nvSpPr>
        <p:spPr>
          <a:xfrm>
            <a:off x="5360672" y="6348533"/>
            <a:ext cx="149650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Relationships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634593-E3F9-4321-9F5F-1847C95A144F}"/>
              </a:ext>
            </a:extLst>
          </p:cNvPr>
          <p:cNvCxnSpPr>
            <a:cxnSpLocks/>
          </p:cNvCxnSpPr>
          <p:nvPr/>
        </p:nvCxnSpPr>
        <p:spPr>
          <a:xfrm flipH="1" flipV="1">
            <a:off x="5284480" y="5725194"/>
            <a:ext cx="516245" cy="623339"/>
          </a:xfrm>
          <a:prstGeom prst="straightConnector1">
            <a:avLst/>
          </a:prstGeom>
          <a:ln>
            <a:solidFill>
              <a:schemeClr val="accent5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364B6E-7731-4683-856E-9C54039E9627}"/>
              </a:ext>
            </a:extLst>
          </p:cNvPr>
          <p:cNvCxnSpPr>
            <a:cxnSpLocks/>
          </p:cNvCxnSpPr>
          <p:nvPr/>
        </p:nvCxnSpPr>
        <p:spPr>
          <a:xfrm flipV="1">
            <a:off x="6267450" y="5725194"/>
            <a:ext cx="717985" cy="675607"/>
          </a:xfrm>
          <a:prstGeom prst="straightConnector1">
            <a:avLst/>
          </a:prstGeom>
          <a:ln>
            <a:solidFill>
              <a:schemeClr val="accent5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90F9CC-5C2F-46E6-BD9B-432634B188B6}"/>
              </a:ext>
            </a:extLst>
          </p:cNvPr>
          <p:cNvCxnSpPr>
            <a:cxnSpLocks/>
          </p:cNvCxnSpPr>
          <p:nvPr/>
        </p:nvCxnSpPr>
        <p:spPr>
          <a:xfrm>
            <a:off x="2371725" y="5417417"/>
            <a:ext cx="3246144" cy="228265"/>
          </a:xfrm>
          <a:prstGeom prst="straightConnector1">
            <a:avLst/>
          </a:prstGeom>
          <a:ln>
            <a:solidFill>
              <a:srgbClr val="00B05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027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6B6E-446E-4EA5-9B03-BDF0CF47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Traversal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D319-684C-4E13-AAB4-04E51CE5C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7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Adjacency exploration </a:t>
            </a:r>
            <a:r>
              <a:rPr lang="en-US" sz="2400">
                <a:latin typeface="Consolas" panose="020B0609020204030204" pitchFamily="49" charset="0"/>
                <a:cs typeface="Segoe UI Light" panose="020B0502040204020203" pitchFamily="34" charset="0"/>
              </a:rPr>
              <a:t>.out()</a:t>
            </a:r>
          </a:p>
          <a:p>
            <a:pPr marL="0" indent="0">
              <a:buNone/>
            </a:pP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sz="2400">
                <a:latin typeface="Consolas" panose="020B0609020204030204" pitchFamily="49" charset="0"/>
                <a:cs typeface="Segoe UI Light" panose="020B0502040204020203" pitchFamily="34" charset="0"/>
              </a:rPr>
              <a:t>.repeat()</a:t>
            </a: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 function with </a:t>
            </a:r>
            <a:r>
              <a:rPr lang="en-US" sz="2400">
                <a:latin typeface="Consolas" panose="020B0609020204030204" pitchFamily="49" charset="0"/>
                <a:cs typeface="Segoe UI Light" panose="020B0502040204020203" pitchFamily="34" charset="0"/>
              </a:rPr>
              <a:t>.until() </a:t>
            </a: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predicate.</a:t>
            </a:r>
            <a:endParaRPr lang="en-US" sz="240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sz="2400">
                <a:latin typeface="Consolas" panose="020B0609020204030204" pitchFamily="49" charset="0"/>
                <a:cs typeface="Segoe UI Light" panose="020B0502040204020203" pitchFamily="34" charset="0"/>
              </a:rPr>
              <a:t>.repeat()</a:t>
            </a: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 function with </a:t>
            </a:r>
            <a:r>
              <a:rPr lang="en-US" sz="2400">
                <a:latin typeface="Consolas" panose="020B0609020204030204" pitchFamily="49" charset="0"/>
                <a:cs typeface="Segoe UI Light" panose="020B0502040204020203" pitchFamily="34" charset="0"/>
              </a:rPr>
              <a:t>.times() </a:t>
            </a: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predicate.</a:t>
            </a:r>
            <a:endParaRPr lang="en-US" sz="240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7C4F97-2EDE-4AE0-A4F5-4298B2FB92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1" t="-1997" r="16261" b="-235"/>
          <a:stretch/>
        </p:blipFill>
        <p:spPr>
          <a:xfrm>
            <a:off x="8954311" y="102141"/>
            <a:ext cx="2806430" cy="2120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BF0A70-F327-4423-9614-365A7274599B}"/>
              </a:ext>
            </a:extLst>
          </p:cNvPr>
          <p:cNvSpPr txBox="1"/>
          <p:nvPr/>
        </p:nvSpPr>
        <p:spPr>
          <a:xfrm>
            <a:off x="938113" y="2323840"/>
            <a:ext cx="7862986" cy="7386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365760" tIns="182880" rIns="365760" bIns="182880" rtlCol="0">
            <a:spAutoFit/>
          </a:bodyPr>
          <a:lstStyle/>
          <a:p>
            <a:pPr lvl="0" defTabSz="914367">
              <a:defRPr/>
            </a:pP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g.V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&lt;id&gt;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).out()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.has(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'name'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'Luis'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412BE-0238-4885-BEF0-B99F7B77FD9D}"/>
              </a:ext>
            </a:extLst>
          </p:cNvPr>
          <p:cNvSpPr txBox="1"/>
          <p:nvPr/>
        </p:nvSpPr>
        <p:spPr>
          <a:xfrm>
            <a:off x="938112" y="3625095"/>
            <a:ext cx="10684119" cy="7386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365760" tIns="182880" rIns="365760" bIns="182880" rtlCol="0">
            <a:spAutoFit/>
          </a:bodyPr>
          <a:lstStyle/>
          <a:p>
            <a:pPr lvl="0" defTabSz="914367">
              <a:defRPr/>
            </a:pPr>
            <a:r>
              <a:rPr lang="en-US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g.V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&lt;id&gt;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.repeat(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out()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.until(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has(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'name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'Luis'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B0CD76-06FF-42CD-B9FC-583F9EE87119}"/>
              </a:ext>
            </a:extLst>
          </p:cNvPr>
          <p:cNvSpPr txBox="1"/>
          <p:nvPr/>
        </p:nvSpPr>
        <p:spPr>
          <a:xfrm>
            <a:off x="938113" y="5088027"/>
            <a:ext cx="10684118" cy="7386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365760" tIns="182880" rIns="365760" bIns="182880" rtlCol="0">
            <a:spAutoFit/>
          </a:bodyPr>
          <a:lstStyle/>
          <a:p>
            <a:pPr defTabSz="914367">
              <a:defRPr/>
            </a:pP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g.V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&lt;id&gt;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.repeat(</a:t>
            </a: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out()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).times(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))</a:t>
            </a:r>
            <a:endParaRPr lang="en-US" sz="240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203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6B6E-446E-4EA5-9B03-BDF0CF47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Traversal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D319-684C-4E13-AAB4-04E51CE5C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2770"/>
            <a:ext cx="10515600" cy="3947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Best practice is to include </a:t>
            </a:r>
            <a:r>
              <a:rPr lang="en-US" sz="2400">
                <a:latin typeface="Consolas" panose="020B0609020204030204" pitchFamily="49" charset="0"/>
                <a:cs typeface="Segoe UI Light" panose="020B0502040204020203" pitchFamily="34" charset="0"/>
              </a:rPr>
              <a:t>.</a:t>
            </a:r>
            <a:r>
              <a:rPr lang="en-US" sz="2400" err="1">
                <a:latin typeface="Consolas" panose="020B0609020204030204" pitchFamily="49" charset="0"/>
                <a:cs typeface="Segoe UI Light" panose="020B0502040204020203" pitchFamily="34" charset="0"/>
              </a:rPr>
              <a:t>simplePath</a:t>
            </a:r>
            <a:r>
              <a:rPr lang="en-US" sz="2400">
                <a:latin typeface="Consolas" panose="020B0609020204030204" pitchFamily="49" charset="0"/>
                <a:cs typeface="Segoe UI Light" panose="020B0502040204020203" pitchFamily="34" charset="0"/>
              </a:rPr>
              <a:t>() </a:t>
            </a: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and</a:t>
            </a:r>
            <a:r>
              <a:rPr lang="en-US" sz="2400">
                <a:latin typeface="Consolas" panose="020B0609020204030204" pitchFamily="49" charset="0"/>
                <a:cs typeface="Segoe UI Light" panose="020B0502040204020203" pitchFamily="34" charset="0"/>
              </a:rPr>
              <a:t> .</a:t>
            </a:r>
            <a:r>
              <a:rPr lang="en-US" sz="2400" err="1">
                <a:latin typeface="Consolas" panose="020B0609020204030204" pitchFamily="49" charset="0"/>
                <a:cs typeface="Segoe UI Light" panose="020B0502040204020203" pitchFamily="34" charset="0"/>
              </a:rPr>
              <a:t>dedup</a:t>
            </a:r>
            <a:r>
              <a:rPr lang="en-US" sz="2400">
                <a:latin typeface="Consolas" panose="020B0609020204030204" pitchFamily="49" charset="0"/>
                <a:cs typeface="Segoe UI Light" panose="020B0502040204020203" pitchFamily="34" charset="0"/>
              </a:rPr>
              <a:t>() </a:t>
            </a: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in all </a:t>
            </a:r>
            <a:r>
              <a:rPr lang="en-US" sz="2400">
                <a:latin typeface="Consolas" panose="020B0609020204030204" pitchFamily="49" charset="0"/>
                <a:cs typeface="Segoe UI Light" panose="020B0502040204020203" pitchFamily="34" charset="0"/>
              </a:rPr>
              <a:t>.repeat()</a:t>
            </a: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 traversals to avoid cyclic traversals and recursive results.</a:t>
            </a:r>
          </a:p>
          <a:p>
            <a:pPr marL="0" indent="0">
              <a:buNone/>
            </a:pPr>
            <a:endParaRPr lang="en-US" sz="240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7C4F97-2EDE-4AE0-A4F5-4298B2FB92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1" t="-1997" r="16261" b="-235"/>
          <a:stretch/>
        </p:blipFill>
        <p:spPr>
          <a:xfrm>
            <a:off x="8954311" y="102141"/>
            <a:ext cx="2806430" cy="2120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BF0A70-F327-4423-9614-365A7274599B}"/>
              </a:ext>
            </a:extLst>
          </p:cNvPr>
          <p:cNvSpPr txBox="1"/>
          <p:nvPr/>
        </p:nvSpPr>
        <p:spPr>
          <a:xfrm>
            <a:off x="1005920" y="3157902"/>
            <a:ext cx="10180160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365760" tIns="182880" rIns="365760" bIns="182880" rtlCol="0">
            <a:spAutoFit/>
          </a:bodyPr>
          <a:lstStyle/>
          <a:p>
            <a:pPr lvl="0" defTabSz="914367">
              <a:defRPr/>
            </a:pP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g.V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&lt;id&gt;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914367">
              <a:defRPr/>
            </a:pP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.repeat(out()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.</a:t>
            </a:r>
            <a:r>
              <a:rPr lang="en-US" sz="2400" err="1">
                <a:solidFill>
                  <a:schemeClr val="accent6"/>
                </a:solidFill>
                <a:latin typeface="Consolas" panose="020B0609020204030204" pitchFamily="49" charset="0"/>
              </a:rPr>
              <a:t>simplePath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().</a:t>
            </a:r>
            <a:r>
              <a:rPr lang="en-US" sz="2400" err="1">
                <a:solidFill>
                  <a:schemeClr val="accent6"/>
                </a:solidFill>
                <a:latin typeface="Consolas" panose="020B0609020204030204" pitchFamily="49" charset="0"/>
              </a:rPr>
              <a:t>dedup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914367">
              <a:defRPr/>
            </a:pP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.until(has(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'distance'</a:t>
            </a: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'3'</a:t>
            </a: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409931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6B6E-446E-4EA5-9B03-BDF0CF47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Aggregation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D319-684C-4E13-AAB4-04E51CE5C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5306"/>
            <a:ext cx="10515600" cy="25747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>
              <a:latin typeface="Consolas"/>
              <a:cs typeface="Segoe UI Light"/>
            </a:endParaRPr>
          </a:p>
          <a:p>
            <a:pPr marL="0" indent="0">
              <a:buNone/>
            </a:pP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goe UI Light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7C4F97-2EDE-4AE0-A4F5-4298B2FB92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1" t="-1997" r="16261" b="-235"/>
          <a:stretch/>
        </p:blipFill>
        <p:spPr>
          <a:xfrm>
            <a:off x="8954311" y="102141"/>
            <a:ext cx="2806430" cy="2120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BF0A70-F327-4423-9614-365A7274599B}"/>
              </a:ext>
            </a:extLst>
          </p:cNvPr>
          <p:cNvSpPr txBox="1"/>
          <p:nvPr/>
        </p:nvSpPr>
        <p:spPr>
          <a:xfrm>
            <a:off x="938113" y="4061200"/>
            <a:ext cx="9373923" cy="7386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365760" tIns="182880" rIns="365760" bIns="182880" rtlCol="0" anchor="t">
            <a:spAutoFit/>
          </a:bodyPr>
          <a:lstStyle/>
          <a:p>
            <a:pPr defTabSz="914367"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</a:rPr>
              <a:t>g.V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</a:rPr>
              <a:t>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&lt;id&gt;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</a:rPr>
              <a:t>).</a:t>
            </a:r>
            <a:r>
              <a:rPr lang="en-US" sz="2400" dirty="0">
                <a:solidFill>
                  <a:srgbClr val="FFFFFF"/>
                </a:solidFill>
                <a:latin typeface="Consolas"/>
              </a:rPr>
              <a:t>sum() | .avg() | group().by() ...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756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CB7416-8523-482C-BFC5-8EFE9AF0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08904-DF5F-4FD7-B803-942FEBB21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411048" cy="4351338"/>
          </a:xfrm>
        </p:spPr>
        <p:txBody>
          <a:bodyPr/>
          <a:lstStyle/>
          <a:p>
            <a:r>
              <a:rPr lang="en-US"/>
              <a:t>Introduction to Gremlin API: </a:t>
            </a:r>
            <a:r>
              <a:rPr lang="en-US">
                <a:hlinkClick r:id="rId2"/>
              </a:rPr>
              <a:t>https://1drv.ms/p/s!As-FsdCIqMmj7Svsns1TnygOFoIS</a:t>
            </a:r>
            <a:r>
              <a:rPr lang="en-US"/>
              <a:t> </a:t>
            </a:r>
          </a:p>
          <a:p>
            <a:r>
              <a:rPr lang="en-US"/>
              <a:t>Support of Gremlin surface area: </a:t>
            </a:r>
            <a:r>
              <a:rPr lang="en-US">
                <a:hlinkClick r:id="rId3"/>
              </a:rPr>
              <a:t>https://docs.microsoft.com/en-us/azure/cosmos-db/gremlin-support</a:t>
            </a:r>
            <a:r>
              <a:rPr lang="en-US"/>
              <a:t> </a:t>
            </a:r>
          </a:p>
          <a:p>
            <a:r>
              <a:rPr lang="en-US"/>
              <a:t>Apache </a:t>
            </a:r>
            <a:r>
              <a:rPr lang="en-US" err="1"/>
              <a:t>Tinkerpop</a:t>
            </a:r>
            <a:r>
              <a:rPr lang="en-US"/>
              <a:t> 3.4.1 Reference: </a:t>
            </a:r>
            <a:r>
              <a:rPr lang="en-US">
                <a:hlinkClick r:id="rId4"/>
              </a:rPr>
              <a:t>http://tinkerpop.apache.org/docs/3.4.1/reference/</a:t>
            </a:r>
            <a:endParaRPr lang="en-US"/>
          </a:p>
          <a:p>
            <a:r>
              <a:rPr lang="en-US"/>
              <a:t>Cosmos DB Gremlin API introduction: </a:t>
            </a:r>
            <a:r>
              <a:rPr lang="en-US">
                <a:hlinkClick r:id="rId5"/>
              </a:rPr>
              <a:t>https://docs.microsoft.com/en-us/azure/cosmos-db/graph-introduction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99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3707-CB44-42EF-BCA2-C74BC22E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Introduction to graph databases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D1836-E583-4342-8830-45DB05025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5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Main technology types:</a:t>
            </a:r>
          </a:p>
          <a:p>
            <a:pPr marL="0" indent="0">
              <a:buNone/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	Property Graph vs Resource Description Framework (RDF)</a:t>
            </a:r>
          </a:p>
          <a:p>
            <a:pPr marL="0" indent="0">
              <a:buNone/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	Rich entities vs descriptive relationships</a:t>
            </a:r>
          </a:p>
          <a:p>
            <a:pPr marL="0" indent="0">
              <a:buNone/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	Graph data modeling and query language implications</a:t>
            </a:r>
          </a:p>
          <a:p>
            <a:pPr marL="0" indent="0">
              <a:buNone/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Biggest technologies:</a:t>
            </a:r>
          </a:p>
          <a:p>
            <a:pPr lvl="1"/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Apache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Tinkerpop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, Gremlin (Property graph)</a:t>
            </a:r>
          </a:p>
          <a:p>
            <a:pPr lvl="1"/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Cypher (Property graph)</a:t>
            </a:r>
          </a:p>
          <a:p>
            <a:pPr lvl="1"/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SPARQL (RDF graph)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E9BFAC-FE1E-4AB5-9A90-E36C93823179}"/>
              </a:ext>
            </a:extLst>
          </p:cNvPr>
          <p:cNvSpPr txBox="1"/>
          <p:nvPr/>
        </p:nvSpPr>
        <p:spPr>
          <a:xfrm>
            <a:off x="5272391" y="674418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D1678-E48F-4BDF-8591-615C21997F28}"/>
              </a:ext>
            </a:extLst>
          </p:cNvPr>
          <p:cNvSpPr txBox="1"/>
          <p:nvPr/>
        </p:nvSpPr>
        <p:spPr>
          <a:xfrm>
            <a:off x="7076872" y="6203329"/>
            <a:ext cx="478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https://db-engines.com/en/ranking/graph+dbms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7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8907-6D77-4BD9-8930-C8EE0673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Introduction to graph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301B-CB16-4825-9E50-160759CED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344"/>
            <a:ext cx="10515600" cy="4730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latin typeface="Segoe UI Light" panose="020B0502040204020203" pitchFamily="34" charset="0"/>
                <a:cs typeface="Segoe UI Light" panose="020B0502040204020203" pitchFamily="34" charset="0"/>
              </a:rPr>
              <a:t>Engine operations 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are optimized for graph traversals.</a:t>
            </a:r>
          </a:p>
          <a:p>
            <a:pPr marL="457200" lvl="1" indent="0">
              <a:buNone/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RDBMS query engines focused on table scans vs graph related operations.</a:t>
            </a:r>
          </a:p>
          <a:p>
            <a:pPr marL="0" indent="0">
              <a:buNone/>
            </a:pPr>
            <a:r>
              <a:rPr lang="en-US" b="1">
                <a:latin typeface="Segoe UI Light" panose="020B0502040204020203" pitchFamily="34" charset="0"/>
                <a:cs typeface="Segoe UI Light" panose="020B0502040204020203" pitchFamily="34" charset="0"/>
              </a:rPr>
              <a:t>Query language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designed around traversals.</a:t>
            </a:r>
          </a:p>
          <a:p>
            <a:pPr marL="457200" lvl="1" indent="0">
              <a:buNone/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Traversal: Running collection of objects that follow the graph's topology.</a:t>
            </a:r>
          </a:p>
          <a:p>
            <a:pPr marL="0" indent="0">
              <a:buNone/>
            </a:pPr>
            <a:r>
              <a:rPr lang="en-US" b="1">
                <a:latin typeface="Segoe UI Light" panose="020B0502040204020203" pitchFamily="34" charset="0"/>
                <a:cs typeface="Segoe UI Light" panose="020B0502040204020203" pitchFamily="34" charset="0"/>
              </a:rPr>
              <a:t>Compute runtime 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attached to a storage engine:</a:t>
            </a:r>
          </a:p>
          <a:p>
            <a:pPr marL="457200" lvl="1" indent="0">
              <a:buNone/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Graph traversals can be computationally heavy operations.</a:t>
            </a:r>
          </a:p>
          <a:p>
            <a:pPr marL="457200" lvl="1" indent="0">
              <a:buNone/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Usually persistence layer is a separate database.</a:t>
            </a:r>
          </a:p>
          <a:p>
            <a:pPr marL="457200" lvl="1" indent="0">
              <a:buNone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32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6B6E-446E-4EA5-9B03-BDF0CF47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Property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D319-684C-4E13-AAB4-04E51CE5C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8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Two main objects: Vertices (nodes) and edges (relationships).</a:t>
            </a:r>
          </a:p>
          <a:p>
            <a:pPr marL="0" indent="0">
              <a:buNone/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Entities and relationships enriched with embedded properties. </a:t>
            </a:r>
          </a:p>
          <a:p>
            <a:pPr marL="457200" lvl="1" indent="0">
              <a:buNone/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Mutable key-value pairs.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76D5E-7A3F-4DCB-A374-5D5C54EB3B90}"/>
              </a:ext>
            </a:extLst>
          </p:cNvPr>
          <p:cNvSpPr txBox="1"/>
          <p:nvPr/>
        </p:nvSpPr>
        <p:spPr>
          <a:xfrm>
            <a:off x="5141067" y="6311900"/>
            <a:ext cx="673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https://markorodriguez.com/2011/02/08/property-graph-algorithms/</a:t>
            </a:r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03CEED3-EBCB-4580-BECB-436AAD862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80895"/>
              </p:ext>
            </p:extLst>
          </p:nvPr>
        </p:nvGraphicFramePr>
        <p:xfrm>
          <a:off x="1802142" y="3634967"/>
          <a:ext cx="85877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585">
                  <a:extLst>
                    <a:ext uri="{9D8B030D-6E8A-4147-A177-3AD203B41FA5}">
                      <a16:colId xmlns:a16="http://schemas.microsoft.com/office/drawing/2014/main" val="3432947078"/>
                    </a:ext>
                  </a:extLst>
                </a:gridCol>
                <a:gridCol w="1608160">
                  <a:extLst>
                    <a:ext uri="{9D8B030D-6E8A-4147-A177-3AD203B41FA5}">
                      <a16:colId xmlns:a16="http://schemas.microsoft.com/office/drawing/2014/main" val="4265025949"/>
                    </a:ext>
                  </a:extLst>
                </a:gridCol>
                <a:gridCol w="5328971">
                  <a:extLst>
                    <a:ext uri="{9D8B030D-6E8A-4147-A177-3AD203B41FA5}">
                      <a16:colId xmlns:a16="http://schemas.microsoft.com/office/drawing/2014/main" val="1603486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89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Unique identifier. Auto-generated if not provided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9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Entity type identifier. Query filtering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5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Partition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Integer,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Horizontal data distribution key. Query filtering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775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135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9101-FFE0-4CDA-8DBD-610B3D5D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Apache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Tinkerpop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Standard</a:t>
            </a:r>
            <a:b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Graph objects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F8AC65-2F78-4EE5-9042-73D67701C953}"/>
              </a:ext>
            </a:extLst>
          </p:cNvPr>
          <p:cNvGrpSpPr/>
          <p:nvPr/>
        </p:nvGrpSpPr>
        <p:grpSpPr>
          <a:xfrm>
            <a:off x="1720779" y="1876739"/>
            <a:ext cx="8750441" cy="1646486"/>
            <a:chOff x="1781865" y="1690688"/>
            <a:chExt cx="8911896" cy="16464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2AC065-D7D1-48BE-BD47-2DF63F73B2A5}"/>
                </a:ext>
              </a:extLst>
            </p:cNvPr>
            <p:cNvSpPr txBox="1"/>
            <p:nvPr/>
          </p:nvSpPr>
          <p:spPr>
            <a:xfrm>
              <a:off x="3707198" y="1705958"/>
              <a:ext cx="156316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accent1">
                      <a:lumMod val="75000"/>
                    </a:schemeClr>
                  </a:solidFill>
                </a:rPr>
                <a:t>vertex</a:t>
              </a:r>
            </a:p>
            <a:p>
              <a:r>
                <a:rPr lang="en-US" sz="2000">
                  <a:solidFill>
                    <a:schemeClr val="tx2"/>
                  </a:solidFill>
                </a:rPr>
                <a:t>id: Luis</a:t>
              </a:r>
            </a:p>
            <a:p>
              <a:r>
                <a:rPr lang="en-US" sz="2000">
                  <a:solidFill>
                    <a:srgbClr val="7030A0"/>
                  </a:solidFill>
                </a:rPr>
                <a:t>label: person</a:t>
              </a:r>
            </a:p>
            <a:p>
              <a:r>
                <a:rPr lang="en-US" sz="2000">
                  <a:solidFill>
                    <a:schemeClr val="accent2">
                      <a:lumMod val="75000"/>
                    </a:schemeClr>
                  </a:solidFill>
                </a:rPr>
                <a:t>properties: </a:t>
              </a:r>
            </a:p>
            <a:p>
              <a:pPr marL="285750" indent="-182880"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chemeClr val="accent2">
                      <a:lumMod val="75000"/>
                    </a:schemeClr>
                  </a:solidFill>
                </a:rPr>
                <a:t>age: 27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D34E440-0883-43D0-9CB2-B3BDAD35CEEA}"/>
                </a:ext>
              </a:extLst>
            </p:cNvPr>
            <p:cNvSpPr/>
            <p:nvPr/>
          </p:nvSpPr>
          <p:spPr>
            <a:xfrm>
              <a:off x="1781865" y="1690688"/>
              <a:ext cx="1600200" cy="1600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Luis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20D9814-9F8D-4792-A008-E15E0CAE97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7689" y="1848590"/>
              <a:ext cx="1555088" cy="1284397"/>
            </a:xfrm>
            <a:prstGeom prst="straightConnector1">
              <a:avLst/>
            </a:prstGeom>
            <a:ln w="762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ACBDA6-8CC4-47CC-9BAC-155D5F48C16B}"/>
                </a:ext>
              </a:extLst>
            </p:cNvPr>
            <p:cNvSpPr txBox="1"/>
            <p:nvPr/>
          </p:nvSpPr>
          <p:spPr>
            <a:xfrm>
              <a:off x="8357910" y="1705958"/>
              <a:ext cx="233585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rgbClr val="00B050"/>
                  </a:solidFill>
                </a:rPr>
                <a:t>edge</a:t>
              </a:r>
            </a:p>
            <a:p>
              <a:r>
                <a:rPr lang="en-US" sz="2000"/>
                <a:t>id: </a:t>
              </a:r>
              <a:r>
                <a:rPr lang="en-US" sz="2000" err="1"/>
                <a:t>edgeId</a:t>
              </a:r>
              <a:endParaRPr lang="en-US" sz="2000"/>
            </a:p>
            <a:p>
              <a:r>
                <a:rPr lang="en-US" sz="2000">
                  <a:solidFill>
                    <a:srgbClr val="7030A0"/>
                  </a:solidFill>
                </a:rPr>
                <a:t>label: </a:t>
              </a:r>
              <a:r>
                <a:rPr lang="en-US" sz="2000" err="1">
                  <a:solidFill>
                    <a:srgbClr val="7030A0"/>
                  </a:solidFill>
                </a:rPr>
                <a:t>worksAt</a:t>
              </a:r>
              <a:endParaRPr lang="en-US" sz="2000">
                <a:solidFill>
                  <a:srgbClr val="7030A0"/>
                </a:solidFill>
              </a:endParaRPr>
            </a:p>
            <a:p>
              <a:r>
                <a:rPr lang="en-US" sz="2000">
                  <a:solidFill>
                    <a:schemeClr val="accent2">
                      <a:lumMod val="75000"/>
                    </a:schemeClr>
                  </a:solidFill>
                </a:rPr>
                <a:t>properties: </a:t>
              </a:r>
            </a:p>
            <a:p>
              <a:pPr marL="285750" indent="-182880"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chemeClr val="accent2">
                      <a:lumMod val="75000"/>
                    </a:schemeClr>
                  </a:solidFill>
                </a:rPr>
                <a:t>distance: 10miles</a:t>
              </a:r>
            </a:p>
          </p:txBody>
        </p:sp>
      </p:grpSp>
      <p:pic>
        <p:nvPicPr>
          <p:cNvPr id="9" name="Picture 8" descr="Picture 8">
            <a:extLst>
              <a:ext uri="{FF2B5EF4-FFF2-40B4-BE49-F238E27FC236}">
                <a16:creationId xmlns:a16="http://schemas.microsoft.com/office/drawing/2014/main" id="{00F147CD-B6B1-4571-AF86-A75AE380D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520" y="4334005"/>
            <a:ext cx="3675422" cy="142547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F839F79-DB32-4AFA-9347-BC48F600CA97}"/>
              </a:ext>
            </a:extLst>
          </p:cNvPr>
          <p:cNvGrpSpPr/>
          <p:nvPr/>
        </p:nvGrpSpPr>
        <p:grpSpPr>
          <a:xfrm>
            <a:off x="6234254" y="4475081"/>
            <a:ext cx="5417841" cy="1284397"/>
            <a:chOff x="6253709" y="4560440"/>
            <a:chExt cx="5417841" cy="128439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80C0EB8-9A2C-4597-9AB7-FC36DDCB77DB}"/>
                </a:ext>
              </a:extLst>
            </p:cNvPr>
            <p:cNvSpPr/>
            <p:nvPr/>
          </p:nvSpPr>
          <p:spPr>
            <a:xfrm>
              <a:off x="6253709" y="4560440"/>
              <a:ext cx="5417841" cy="128439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6E2670-06C4-4FA6-BCDC-8F4E63CA04C6}"/>
                </a:ext>
              </a:extLst>
            </p:cNvPr>
            <p:cNvSpPr txBox="1"/>
            <p:nvPr/>
          </p:nvSpPr>
          <p:spPr>
            <a:xfrm>
              <a:off x="6253709" y="4864084"/>
              <a:ext cx="5417841" cy="677108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txBody>
            <a:bodyPr wrap="square" lIns="365760" tIns="182880" rIns="365760" bIns="182880" rtlCol="0">
              <a:spAutoFit/>
            </a:bodyPr>
            <a:lstStyle/>
            <a:p>
              <a:pPr lvl="0" algn="ctr" defTabSz="914367">
                <a:defRPr/>
              </a:pP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g.V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3620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'id'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).out(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'</a:t>
              </a: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rel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'</a:t>
              </a:r>
              <a:r>
                <a:rPr lang="en-US" sz="2000">
                  <a:solidFill>
                    <a:srgbClr val="FFFFFF"/>
                  </a:solidFill>
                  <a:latin typeface="Consolas" panose="020B0609020204030204" pitchFamily="49" charset="0"/>
                </a:rPr>
                <a:t>).has(</a:t>
              </a:r>
              <a:r>
                <a:rPr lang="en-US" sz="2000">
                  <a:solidFill>
                    <a:srgbClr val="FF660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2000" err="1">
                  <a:solidFill>
                    <a:srgbClr val="FF6600"/>
                  </a:solidFill>
                  <a:latin typeface="Consolas" panose="020B0609020204030204" pitchFamily="49" charset="0"/>
                </a:rPr>
                <a:t>attr</a:t>
              </a:r>
              <a:r>
                <a:rPr lang="en-US" sz="2000">
                  <a:solidFill>
                    <a:srgbClr val="FF660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2000">
                  <a:solidFill>
                    <a:srgbClr val="FFFFFF"/>
                  </a:solidFill>
                  <a:latin typeface="Consolas" panose="020B0609020204030204" pitchFamily="49" charset="0"/>
                </a:rPr>
                <a:t>)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CF38A59-66C5-4D5D-B5B2-887C2B8572AD}"/>
              </a:ext>
            </a:extLst>
          </p:cNvPr>
          <p:cNvSpPr txBox="1"/>
          <p:nvPr/>
        </p:nvSpPr>
        <p:spPr>
          <a:xfrm>
            <a:off x="8822410" y="6332274"/>
            <a:ext cx="282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3"/>
              </a:rPr>
              <a:t>http://tinkerpop.apache.org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47946"/>
      </p:ext>
    </p:extLst>
  </p:cSld>
  <p:clrMapOvr>
    <a:masterClrMapping/>
  </p:clrMapOvr>
  <p:transition advTm="157924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6B6E-446E-4EA5-9B03-BDF0CF47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Apache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Tinkerpop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D319-684C-4E13-AAB4-04E51CE5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Open-source connectivity libraries: </a:t>
            </a:r>
          </a:p>
          <a:p>
            <a:pPr marL="0" indent="0">
              <a:buNone/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	Java, Python, .NET,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, PHP, Go, etc...</a:t>
            </a:r>
          </a:p>
          <a:p>
            <a:pPr marL="0" indent="0">
              <a:buNone/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Frameworks and tooling:</a:t>
            </a:r>
          </a:p>
          <a:p>
            <a:pPr marL="0" indent="0">
              <a:buNone/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	Data processing, visualization utilities, etc...</a:t>
            </a:r>
          </a:p>
          <a:p>
            <a:pPr marL="0" indent="0">
              <a:buNone/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Large number of on-premise vendors</a:t>
            </a:r>
          </a:p>
          <a:p>
            <a:pPr marL="0" indent="0">
              <a:buNone/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	Vendor-specific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76D5E-7A3F-4DCB-A374-5D5C54EB3B90}"/>
              </a:ext>
            </a:extLst>
          </p:cNvPr>
          <p:cNvSpPr txBox="1"/>
          <p:nvPr/>
        </p:nvSpPr>
        <p:spPr>
          <a:xfrm>
            <a:off x="4863829" y="6308209"/>
            <a:ext cx="699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Full list of OSS integrations: </a:t>
            </a:r>
            <a:r>
              <a:rPr lang="en-US">
                <a:hlinkClick r:id="rId2"/>
              </a:rPr>
              <a:t>http://tinkerpop.apache.org/#graph-systems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2AB864-D932-4A16-B7F4-FAEC99918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934" y="4331279"/>
            <a:ext cx="1887005" cy="184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62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6B6E-446E-4EA5-9B03-BDF0CF47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Azure Cosmos DB Gremlin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D319-684C-4E13-AAB4-04E51CE5C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2770"/>
            <a:ext cx="10234188" cy="3947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Only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fully-managed horizontally-scalable PaaS graph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database service.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Graph engine based on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Apache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Tinkerpop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standard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Adapted to a horizontally-scalable distributed storage system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Extended with Cosmos DB specific features: resource throttling, retry 	logic, and distributed runtime diagnostics.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Wire-protocol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compatibility with OSS connectors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libraries.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76D5E-7A3F-4DCB-A374-5D5C54EB3B90}"/>
              </a:ext>
            </a:extLst>
          </p:cNvPr>
          <p:cNvSpPr txBox="1"/>
          <p:nvPr/>
        </p:nvSpPr>
        <p:spPr>
          <a:xfrm>
            <a:off x="2237361" y="6298166"/>
            <a:ext cx="978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Cosmos DB Gremlin API support: </a:t>
            </a:r>
            <a:r>
              <a:rPr lang="en-US">
                <a:hlinkClick r:id="rId2"/>
              </a:rPr>
              <a:t>https://docs.microsoft.com/en-us/azure/cosmos-db/gremlin-support</a:t>
            </a:r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7C4F97-2EDE-4AE0-A4F5-4298B2FB92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1" t="-1997" r="16261" b="-235"/>
          <a:stretch/>
        </p:blipFill>
        <p:spPr>
          <a:xfrm>
            <a:off x="8954311" y="102141"/>
            <a:ext cx="2806430" cy="21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2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6B6E-446E-4EA5-9B03-BDF0CF47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Fully-managed graph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D319-684C-4E13-AAB4-04E51CE5C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7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PaaS deployment model</a:t>
            </a:r>
          </a:p>
          <a:p>
            <a:pPr marL="0" indent="0">
              <a:buNone/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No management of physical-level infrastructure</a:t>
            </a: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Request-based capacity model</a:t>
            </a:r>
          </a:p>
          <a:p>
            <a:pPr marL="0" indent="0">
              <a:buNone/>
            </a:pP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	Request Units (RU) as the main currency for capacity management</a:t>
            </a:r>
          </a:p>
          <a:p>
            <a:pPr marL="0" indent="0">
              <a:buNone/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Horizontally-scalable storage and throughput via partitioning</a:t>
            </a:r>
          </a:p>
          <a:p>
            <a:pPr marL="0" indent="0">
              <a:buNone/>
            </a:pP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	Automated partitioning system, transparent to application layer</a:t>
            </a:r>
          </a:p>
          <a:p>
            <a:pPr marL="0" indent="0">
              <a:buNone/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Elastically-scalable capacity</a:t>
            </a:r>
          </a:p>
          <a:p>
            <a:pPr marL="0" indent="0">
              <a:buNone/>
            </a:pP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	Capability to set request capacity by the hour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76D5E-7A3F-4DCB-A374-5D5C54EB3B90}"/>
              </a:ext>
            </a:extLst>
          </p:cNvPr>
          <p:cNvSpPr txBox="1"/>
          <p:nvPr/>
        </p:nvSpPr>
        <p:spPr>
          <a:xfrm>
            <a:off x="2237361" y="6298166"/>
            <a:ext cx="978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Cosmos DB Gremlin API support: </a:t>
            </a:r>
            <a:r>
              <a:rPr lang="en-US">
                <a:hlinkClick r:id="rId2"/>
              </a:rPr>
              <a:t>https://docs.microsoft.com/en-us/azure/cosmos-db/gremlin-support</a:t>
            </a:r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7C4F97-2EDE-4AE0-A4F5-4298B2FB92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1" t="-1997" r="16261" b="-235"/>
          <a:stretch/>
        </p:blipFill>
        <p:spPr>
          <a:xfrm>
            <a:off x="8954311" y="102141"/>
            <a:ext cx="2806430" cy="21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C2D9216EE84743901FD43C2313F0BE" ma:contentTypeVersion="13" ma:contentTypeDescription="Create a new document." ma:contentTypeScope="" ma:versionID="a8ce87b5a8920fe31f8e9fa21c52bd8d">
  <xsd:schema xmlns:xsd="http://www.w3.org/2001/XMLSchema" xmlns:xs="http://www.w3.org/2001/XMLSchema" xmlns:p="http://schemas.microsoft.com/office/2006/metadata/properties" xmlns:ns1="http://schemas.microsoft.com/sharepoint/v3" xmlns:ns2="f183190d-1c38-4501-a45f-35d83bc2c0fb" xmlns:ns3="e94bf71d-07c1-463c-952f-27137e63cb2a" targetNamespace="http://schemas.microsoft.com/office/2006/metadata/properties" ma:root="true" ma:fieldsID="e0fc54189a6d2169afb019d6c29bde1b" ns1:_="" ns2:_="" ns3:_="">
    <xsd:import namespace="http://schemas.microsoft.com/sharepoint/v3"/>
    <xsd:import namespace="f183190d-1c38-4501-a45f-35d83bc2c0fb"/>
    <xsd:import namespace="e94bf71d-07c1-463c-952f-27137e63cb2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83190d-1c38-4501-a45f-35d83bc2c0f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bf71d-07c1-463c-952f-27137e63cb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e94bf71d-07c1-463c-952f-27137e63cb2a" xsi:nil="true"/>
  </documentManagement>
</p:properties>
</file>

<file path=customXml/itemProps1.xml><?xml version="1.0" encoding="utf-8"?>
<ds:datastoreItem xmlns:ds="http://schemas.openxmlformats.org/officeDocument/2006/customXml" ds:itemID="{DB00F769-5997-4435-8DB3-03CDE149EE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183190d-1c38-4501-a45f-35d83bc2c0fb"/>
    <ds:schemaRef ds:uri="e94bf71d-07c1-463c-952f-27137e63cb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834ED2-5AFD-4C26-9607-68A3BDDBCC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8F7F06-C3D0-4164-9B89-B32D01AF9638}">
  <ds:schemaRefs>
    <ds:schemaRef ds:uri="e94bf71d-07c1-463c-952f-27137e63cb2a"/>
    <ds:schemaRef ds:uri="http://schemas.microsoft.com/office/infopath/2007/PartnerControls"/>
    <ds:schemaRef ds:uri="http://purl.org/dc/terms/"/>
    <ds:schemaRef ds:uri="http://schemas.microsoft.com/sharepoint/v3"/>
    <ds:schemaRef ds:uri="http://schemas.openxmlformats.org/package/2006/metadata/core-properties"/>
    <ds:schemaRef ds:uri="http://purl.org/dc/dcmitype/"/>
    <ds:schemaRef ds:uri="f183190d-1c38-4501-a45f-35d83bc2c0fb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1235</Words>
  <Application>Microsoft Office PowerPoint</Application>
  <PresentationFormat>Widescreen</PresentationFormat>
  <Paragraphs>228</Paragraphs>
  <Slides>24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Segoe UI</vt:lpstr>
      <vt:lpstr>Segoe UI Light</vt:lpstr>
      <vt:lpstr>Office Theme</vt:lpstr>
      <vt:lpstr>Graph database workshop</vt:lpstr>
      <vt:lpstr>Introduction to graph databases</vt:lpstr>
      <vt:lpstr>Introduction to graph databases</vt:lpstr>
      <vt:lpstr>Introduction to graph databases</vt:lpstr>
      <vt:lpstr>Property Graphs</vt:lpstr>
      <vt:lpstr>Apache Tinkerpop Standard Graph objects</vt:lpstr>
      <vt:lpstr>Apache Tinkerpop Standard</vt:lpstr>
      <vt:lpstr>Azure Cosmos DB Gremlin API</vt:lpstr>
      <vt:lpstr>Fully-managed graph database</vt:lpstr>
      <vt:lpstr>Apache Tinkerpop Compatibility</vt:lpstr>
      <vt:lpstr>Apache Tinkerpop Compatibility</vt:lpstr>
      <vt:lpstr>Multi-model capabilities</vt:lpstr>
      <vt:lpstr>Multi-model capabilities</vt:lpstr>
      <vt:lpstr>Demo</vt:lpstr>
      <vt:lpstr>Gremlin query primer</vt:lpstr>
      <vt:lpstr>DML Gremlin queries</vt:lpstr>
      <vt:lpstr>Point-lookups</vt:lpstr>
      <vt:lpstr>Filtering functions</vt:lpstr>
      <vt:lpstr>Filtering functions</vt:lpstr>
      <vt:lpstr>Traversal functions</vt:lpstr>
      <vt:lpstr>Traversal functions</vt:lpstr>
      <vt:lpstr>Aggregation functions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Bosquez</dc:creator>
  <cp:lastModifiedBy>Andrew Liu</cp:lastModifiedBy>
  <cp:revision>13</cp:revision>
  <dcterms:created xsi:type="dcterms:W3CDTF">2019-10-06T20:03:10Z</dcterms:created>
  <dcterms:modified xsi:type="dcterms:W3CDTF">2020-11-02T22:48:32Z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lbosq@microsoft.com</vt:lpwstr>
  </property>
  <property fmtid="{D5CDD505-2E9C-101B-9397-08002B2CF9AE}" pid="5" name="MSIP_Label_f42aa342-8706-4288-bd11-ebb85995028c_SetDate">
    <vt:lpwstr>2019-10-06T20:29:15.4745410Z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7ae46b39-63fd-4e7f-b2d7-52139629ee3a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0x01010030C2D9216EE84743901FD43C2313F0BE</vt:lpwstr>
  </property>
</Properties>
</file>