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7"/>
  </p:notesMasterIdLst>
  <p:handoutMasterIdLst>
    <p:handoutMasterId r:id="rId18"/>
  </p:handoutMasterIdLst>
  <p:sldIdLst>
    <p:sldId id="4586" r:id="rId4"/>
    <p:sldId id="4664" r:id="rId5"/>
    <p:sldId id="1894" r:id="rId6"/>
    <p:sldId id="1895" r:id="rId7"/>
    <p:sldId id="412" r:id="rId8"/>
    <p:sldId id="1936" r:id="rId9"/>
    <p:sldId id="1896" r:id="rId10"/>
    <p:sldId id="4665" r:id="rId11"/>
    <p:sldId id="4666" r:id="rId12"/>
    <p:sldId id="4668" r:id="rId13"/>
    <p:sldId id="571" r:id="rId14"/>
    <p:sldId id="1914" r:id="rId15"/>
    <p:sldId id="45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est Units &amp; Billing" id="{99CE8299-CCDE-4603-A8D5-E8E4D94AFD8D}">
          <p14:sldIdLst>
            <p14:sldId id="4586"/>
            <p14:sldId id="4664"/>
            <p14:sldId id="1894"/>
            <p14:sldId id="1895"/>
            <p14:sldId id="412"/>
            <p14:sldId id="1936"/>
            <p14:sldId id="1896"/>
            <p14:sldId id="4665"/>
            <p14:sldId id="4666"/>
            <p14:sldId id="4668"/>
            <p14:sldId id="571"/>
            <p14:sldId id="1914"/>
            <p14:sldId id="45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p:cViewPr varScale="1">
        <p:scale>
          <a:sx n="55" d="100"/>
          <a:sy n="55" d="100"/>
        </p:scale>
        <p:origin x="1083" y="4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7/8/2019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7/8/2019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zure/azure-cosmos-dotnet-v2/tree/master/samples/documentdb-benchma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5496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12</a:t>
            </a:fld>
            <a:endParaRPr lang="en-US" dirty="0"/>
          </a:p>
        </p:txBody>
      </p:sp>
    </p:spTree>
    <p:extLst>
      <p:ext uri="{BB962C8B-B14F-4D97-AF65-F5344CB8AC3E}">
        <p14:creationId xmlns:p14="http://schemas.microsoft.com/office/powerpoint/2010/main" val="11807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23577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RU’s each operation consumes depends on many factors which include:</a:t>
            </a:r>
          </a:p>
          <a:p>
            <a:pPr marL="171450" indent="-171450">
              <a:buFontTx/>
              <a:buChar char="-"/>
            </a:pPr>
            <a:r>
              <a:rPr lang="en-US" dirty="0"/>
              <a:t>Document size</a:t>
            </a:r>
          </a:p>
          <a:p>
            <a:pPr marL="171450" indent="-171450">
              <a:buFontTx/>
              <a:buChar char="-"/>
            </a:pPr>
            <a:r>
              <a:rPr lang="en-US" dirty="0"/>
              <a:t>Number of indexed fields</a:t>
            </a:r>
          </a:p>
          <a:p>
            <a:pPr marL="171450" indent="-171450">
              <a:buFontTx/>
              <a:buChar char="-"/>
            </a:pPr>
            <a:r>
              <a:rPr lang="en-US" dirty="0"/>
              <a:t>Type of indexes</a:t>
            </a:r>
          </a:p>
          <a:p>
            <a:pPr marL="171450" indent="-171450">
              <a:buFontTx/>
              <a:buChar char="-"/>
            </a:pPr>
            <a:r>
              <a:rPr lang="en-US" dirty="0"/>
              <a:t>Consistency model choice</a:t>
            </a:r>
          </a:p>
          <a:p>
            <a:pPr marL="0" indent="0">
              <a:buFontTx/>
              <a:buNone/>
            </a:pPr>
            <a:endParaRPr lang="en-US" dirty="0"/>
          </a:p>
          <a:p>
            <a:pPr marL="0" indent="0">
              <a:buFontTx/>
              <a:buNone/>
            </a:pPr>
            <a:r>
              <a:rPr lang="en-US" dirty="0"/>
              <a:t>Not all queries will consume equal numbers of RU’s. Some operations are more computationally complex or require scans through more documents and therefore use more RU’s.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5170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93274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Scaling Up RU/s for high write ingest</a:t>
            </a:r>
          </a:p>
          <a:p>
            <a:endParaRPr lang="en-US" sz="1200"/>
          </a:p>
          <a:p>
            <a:r>
              <a:rPr lang="en-US" sz="1200"/>
              <a:t>You can show the power of elastically scalable throughput using this demo:</a:t>
            </a:r>
          </a:p>
          <a:p>
            <a:r>
              <a:rPr lang="en-US" sz="1200">
                <a:hlinkClick r:id="rId3"/>
              </a:rPr>
              <a:t>https://github.com/Azure/azure-cosmos-dotnet-v2/tree/master/samples/documentdb-benchmark</a:t>
            </a:r>
            <a:endParaRPr lang="en-US" sz="1200"/>
          </a:p>
          <a:p>
            <a:endParaRPr lang="en-US" sz="1200"/>
          </a:p>
          <a:p>
            <a:r>
              <a:rPr lang="en-US" sz="1200"/>
              <a:t>Important: Make sure you run the benchmarking tool on an Azure VM in the same region as your Cosmos DB account.</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6</a:t>
            </a:fld>
            <a:endParaRPr lang="en-US"/>
          </a:p>
        </p:txBody>
      </p:sp>
    </p:spTree>
    <p:extLst>
      <p:ext uri="{BB962C8B-B14F-4D97-AF65-F5344CB8AC3E}">
        <p14:creationId xmlns:p14="http://schemas.microsoft.com/office/powerpoint/2010/main" val="372720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1326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1354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4053349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7" r:id="rId13"/>
    <p:sldLayoutId id="2147484428" r:id="rId14"/>
    <p:sldLayoutId id="214748442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en-us/pricing/details/cosmos-d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7CC3D55A-6369-459E-9632-913F337C1816}"/>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Request Units &amp; Billing</a:t>
            </a:r>
            <a:endParaRPr lang="en-US" dirty="0"/>
          </a:p>
        </p:txBody>
      </p:sp>
    </p:spTree>
    <p:extLst>
      <p:ext uri="{BB962C8B-B14F-4D97-AF65-F5344CB8AC3E}">
        <p14:creationId xmlns:p14="http://schemas.microsoft.com/office/powerpoint/2010/main" val="36025211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149" y="408266"/>
            <a:ext cx="9810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Pricing Example – Do this exercise to ballpark cost + RU/s required</a:t>
            </a:r>
          </a:p>
        </p:txBody>
      </p:sp>
      <p:sp>
        <p:nvSpPr>
          <p:cNvPr id="32" name="TextBox 31">
            <a:extLst>
              <a:ext uri="{FF2B5EF4-FFF2-40B4-BE49-F238E27FC236}">
                <a16:creationId xmlns:a16="http://schemas.microsoft.com/office/drawing/2014/main" id="{0D5E035F-90C1-456A-ABB3-D73A686E5D27}"/>
              </a:ext>
            </a:extLst>
          </p:cNvPr>
          <p:cNvSpPr txBox="1"/>
          <p:nvPr/>
        </p:nvSpPr>
        <p:spPr>
          <a:xfrm>
            <a:off x="579148" y="893436"/>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Storage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2C155688-1024-4BA9-AD37-BA047E41729F}"/>
              </a:ext>
            </a:extLst>
          </p:cNvPr>
          <p:cNvGraphicFramePr>
            <a:graphicFrameLocks noGrp="1"/>
          </p:cNvGraphicFramePr>
          <p:nvPr/>
        </p:nvGraphicFramePr>
        <p:xfrm>
          <a:off x="673996" y="1269413"/>
          <a:ext cx="9288640" cy="1266825"/>
        </p:xfrm>
        <a:graphic>
          <a:graphicData uri="http://schemas.openxmlformats.org/drawingml/2006/table">
            <a:tbl>
              <a:tblPr>
                <a:tableStyleId>{5C22544A-7EE6-4342-B048-85BDC9FD1C3A}</a:tableStyleId>
              </a:tblPr>
              <a:tblGrid>
                <a:gridCol w="4886717">
                  <a:extLst>
                    <a:ext uri="{9D8B030D-6E8A-4147-A177-3AD203B41FA5}">
                      <a16:colId xmlns:a16="http://schemas.microsoft.com/office/drawing/2014/main" val="1327948975"/>
                    </a:ext>
                  </a:extLst>
                </a:gridCol>
                <a:gridCol w="4401923">
                  <a:extLst>
                    <a:ext uri="{9D8B030D-6E8A-4147-A177-3AD203B41FA5}">
                      <a16:colId xmlns:a16="http://schemas.microsoft.com/office/drawing/2014/main" val="458719478"/>
                    </a:ext>
                  </a:extLst>
                </a:gridCol>
              </a:tblGrid>
              <a:tr h="190500">
                <a:tc>
                  <a:txBody>
                    <a:bodyPr/>
                    <a:lstStyle/>
                    <a:p>
                      <a:pPr algn="l" fontAlgn="b"/>
                      <a:r>
                        <a:rPr lang="en-US" sz="1600" u="none" strike="noStrike" dirty="0">
                          <a:effectLst/>
                        </a:rPr>
                        <a:t> Avg Record Size (KB)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527197482"/>
                  </a:ext>
                </a:extLst>
              </a:tr>
              <a:tr h="200025">
                <a:tc>
                  <a:txBody>
                    <a:bodyPr/>
                    <a:lstStyle/>
                    <a:p>
                      <a:pPr algn="l" fontAlgn="b"/>
                      <a:r>
                        <a:rPr lang="en-US" sz="1600" u="none" strike="noStrike" dirty="0">
                          <a:effectLst/>
                        </a:rPr>
                        <a:t> Number of Records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100,000,000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20952624"/>
                  </a:ext>
                </a:extLst>
              </a:tr>
              <a:tr h="190500">
                <a:tc>
                  <a:txBody>
                    <a:bodyPr/>
                    <a:lstStyle/>
                    <a:p>
                      <a:pPr algn="l" fontAlgn="b"/>
                      <a:r>
                        <a:rPr lang="en-US" sz="1600" u="none" strike="noStrike" dirty="0">
                          <a:effectLst/>
                        </a:rPr>
                        <a:t> Total Storage (GB) </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100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7540633"/>
                  </a:ext>
                </a:extLst>
              </a:tr>
              <a:tr h="200025">
                <a:tc>
                  <a:txBody>
                    <a:bodyPr/>
                    <a:lstStyle/>
                    <a:p>
                      <a:pPr algn="l" fontAlgn="b"/>
                      <a:r>
                        <a:rPr lang="en-US" sz="1600" u="none" strike="noStrike" dirty="0">
                          <a:effectLst/>
                        </a:rPr>
                        <a:t>Monthly Cost per GB</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$0.25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17146638"/>
                  </a:ext>
                </a:extLst>
              </a:tr>
              <a:tr h="200025">
                <a:tc>
                  <a:txBody>
                    <a:bodyPr/>
                    <a:lstStyle/>
                    <a:p>
                      <a:pPr algn="l" fontAlgn="b"/>
                      <a:r>
                        <a:rPr lang="en-US" sz="1600" b="1" u="none" strike="noStrike" dirty="0">
                          <a:effectLst/>
                        </a:rPr>
                        <a:t>Expected Monthly Cost for Storage</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$25.00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125981"/>
                  </a:ext>
                </a:extLst>
              </a:tr>
            </a:tbl>
          </a:graphicData>
        </a:graphic>
      </p:graphicFrame>
      <p:sp>
        <p:nvSpPr>
          <p:cNvPr id="35" name="TextBox 34">
            <a:extLst>
              <a:ext uri="{FF2B5EF4-FFF2-40B4-BE49-F238E27FC236}">
                <a16:creationId xmlns:a16="http://schemas.microsoft.com/office/drawing/2014/main" id="{F942C578-EF81-4A0A-9263-45C27BD237D7}"/>
              </a:ext>
            </a:extLst>
          </p:cNvPr>
          <p:cNvSpPr txBox="1"/>
          <p:nvPr/>
        </p:nvSpPr>
        <p:spPr>
          <a:xfrm>
            <a:off x="571519" y="2589202"/>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Throughput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507679504"/>
              </p:ext>
            </p:extLst>
          </p:nvPr>
        </p:nvGraphicFramePr>
        <p:xfrm>
          <a:off x="666368" y="2940890"/>
          <a:ext cx="9296268" cy="760095"/>
        </p:xfrm>
        <a:graphic>
          <a:graphicData uri="http://schemas.openxmlformats.org/drawingml/2006/table">
            <a:tbl>
              <a:tblPr>
                <a:tableStyleId>{5C22544A-7EE6-4342-B048-85BDC9FD1C3A}</a:tableStyleId>
              </a:tblPr>
              <a:tblGrid>
                <a:gridCol w="3304521">
                  <a:extLst>
                    <a:ext uri="{9D8B030D-6E8A-4147-A177-3AD203B41FA5}">
                      <a16:colId xmlns:a16="http://schemas.microsoft.com/office/drawing/2014/main" val="653658921"/>
                    </a:ext>
                  </a:extLst>
                </a:gridCol>
                <a:gridCol w="2512384">
                  <a:extLst>
                    <a:ext uri="{9D8B030D-6E8A-4147-A177-3AD203B41FA5}">
                      <a16:colId xmlns:a16="http://schemas.microsoft.com/office/drawing/2014/main" val="96964796"/>
                    </a:ext>
                  </a:extLst>
                </a:gridCol>
                <a:gridCol w="2115593">
                  <a:extLst>
                    <a:ext uri="{9D8B030D-6E8A-4147-A177-3AD203B41FA5}">
                      <a16:colId xmlns:a16="http://schemas.microsoft.com/office/drawing/2014/main" val="2813250456"/>
                    </a:ext>
                  </a:extLst>
                </a:gridCol>
                <a:gridCol w="1363770">
                  <a:extLst>
                    <a:ext uri="{9D8B030D-6E8A-4147-A177-3AD203B41FA5}">
                      <a16:colId xmlns:a16="http://schemas.microsoft.com/office/drawing/2014/main" val="4140088661"/>
                    </a:ext>
                  </a:extLst>
                </a:gridCol>
              </a:tblGrid>
              <a:tr h="190500">
                <a:tc>
                  <a:txBody>
                    <a:bodyPr/>
                    <a:lstStyle/>
                    <a:p>
                      <a:pPr algn="l" fontAlgn="b"/>
                      <a:r>
                        <a:rPr lang="en-US" sz="1600" u="none" strike="noStrike" dirty="0">
                          <a:effectLst/>
                        </a:rPr>
                        <a:t>Operation Type</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Number of Requests per sec</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Avg RU's per Request</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RU's Needed</a:t>
                      </a:r>
                      <a:endParaRPr lang="en-US" sz="1600" b="1"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190500">
                <a:tc>
                  <a:txBody>
                    <a:bodyPr/>
                    <a:lstStyle/>
                    <a:p>
                      <a:pPr algn="l" fontAlgn="b"/>
                      <a:r>
                        <a:rPr lang="en-US" sz="1600" u="none" strike="noStrike" dirty="0">
                          <a:effectLst/>
                        </a:rPr>
                        <a:t>Create</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190500">
                <a:tc>
                  <a:txBody>
                    <a:bodyPr/>
                    <a:lstStyle/>
                    <a:p>
                      <a:pPr algn="l" fontAlgn="b"/>
                      <a:r>
                        <a:rPr lang="en-US" sz="1600" u="none" strike="noStrike" dirty="0">
                          <a:effectLst/>
                        </a:rPr>
                        <a:t>Read</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04497687"/>
                  </a:ext>
                </a:extLst>
              </a:tr>
            </a:tbl>
          </a:graphicData>
        </a:graphic>
      </p:graphicFrame>
      <p:graphicFrame>
        <p:nvGraphicFramePr>
          <p:cNvPr id="10" name="Table 9">
            <a:extLst>
              <a:ext uri="{FF2B5EF4-FFF2-40B4-BE49-F238E27FC236}">
                <a16:creationId xmlns:a16="http://schemas.microsoft.com/office/drawing/2014/main" id="{CD2590E4-9EF5-4CE0-AB2D-CF415145B0C0}"/>
              </a:ext>
            </a:extLst>
          </p:cNvPr>
          <p:cNvGraphicFramePr>
            <a:graphicFrameLocks noGrp="1"/>
          </p:cNvGraphicFramePr>
          <p:nvPr>
            <p:extLst>
              <p:ext uri="{D42A27DB-BD31-4B8C-83A1-F6EECF244321}">
                <p14:modId xmlns:p14="http://schemas.microsoft.com/office/powerpoint/2010/main" val="3021864882"/>
              </p:ext>
            </p:extLst>
          </p:nvPr>
        </p:nvGraphicFramePr>
        <p:xfrm>
          <a:off x="666368" y="3976331"/>
          <a:ext cx="9296268" cy="1013460"/>
        </p:xfrm>
        <a:graphic>
          <a:graphicData uri="http://schemas.openxmlformats.org/drawingml/2006/table">
            <a:tbl>
              <a:tblPr>
                <a:tableStyleId>{5C22544A-7EE6-4342-B048-85BDC9FD1C3A}</a:tableStyleId>
              </a:tblPr>
              <a:tblGrid>
                <a:gridCol w="4890730">
                  <a:extLst>
                    <a:ext uri="{9D8B030D-6E8A-4147-A177-3AD203B41FA5}">
                      <a16:colId xmlns:a16="http://schemas.microsoft.com/office/drawing/2014/main" val="3480470802"/>
                    </a:ext>
                  </a:extLst>
                </a:gridCol>
                <a:gridCol w="4405538">
                  <a:extLst>
                    <a:ext uri="{9D8B030D-6E8A-4147-A177-3AD203B41FA5}">
                      <a16:colId xmlns:a16="http://schemas.microsoft.com/office/drawing/2014/main" val="2443293706"/>
                    </a:ext>
                  </a:extLst>
                </a:gridCol>
              </a:tblGrid>
              <a:tr h="190500">
                <a:tc>
                  <a:txBody>
                    <a:bodyPr/>
                    <a:lstStyle/>
                    <a:p>
                      <a:pPr algn="l" fontAlgn="b"/>
                      <a:r>
                        <a:rPr lang="en-US" sz="1600" u="none" strike="noStrike" dirty="0">
                          <a:effectLst/>
                        </a:rPr>
                        <a:t>Total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900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8686710"/>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Hourly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$0.008</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953031"/>
                  </a:ext>
                </a:extLst>
              </a:tr>
              <a:tr h="190500">
                <a:tc>
                  <a:txBody>
                    <a:bodyPr/>
                    <a:lstStyle/>
                    <a:p>
                      <a:pPr algn="l" fontAlgn="b"/>
                      <a:r>
                        <a:rPr lang="en-US" sz="1600" u="none" strike="noStrike" dirty="0">
                          <a:effectLst/>
                        </a:rPr>
                        <a:t>Monthly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$6.00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53518832"/>
                  </a:ext>
                </a:extLst>
              </a:tr>
              <a:tr h="190500">
                <a:tc>
                  <a:txBody>
                    <a:bodyPr/>
                    <a:lstStyle/>
                    <a:p>
                      <a:pPr algn="l" fontAlgn="b"/>
                      <a:r>
                        <a:rPr lang="en-US" sz="1600" u="none" strike="noStrike" dirty="0">
                          <a:effectLst/>
                        </a:rPr>
                        <a:t>Expected Monthly Cost for Throughput</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$54.00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42655531"/>
                  </a:ext>
                </a:extLst>
              </a:tr>
            </a:tbl>
          </a:graphicData>
        </a:graphic>
      </p:graphicFrame>
      <p:sp>
        <p:nvSpPr>
          <p:cNvPr id="38" name="TextBox 37">
            <a:extLst>
              <a:ext uri="{FF2B5EF4-FFF2-40B4-BE49-F238E27FC236}">
                <a16:creationId xmlns:a16="http://schemas.microsoft.com/office/drawing/2014/main" id="{72D67F2A-07E2-47B3-9C51-53099392D668}"/>
              </a:ext>
            </a:extLst>
          </p:cNvPr>
          <p:cNvSpPr txBox="1"/>
          <p:nvPr/>
        </p:nvSpPr>
        <p:spPr>
          <a:xfrm>
            <a:off x="571519" y="5121623"/>
            <a:ext cx="2725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 Monthly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F071584-27BE-416F-A0B6-8FA09C082F10}"/>
              </a:ext>
            </a:extLst>
          </p:cNvPr>
          <p:cNvSpPr txBox="1"/>
          <p:nvPr/>
        </p:nvSpPr>
        <p:spPr>
          <a:xfrm>
            <a:off x="594715" y="5546050"/>
            <a:ext cx="7024295" cy="830997"/>
          </a:xfrm>
          <a:prstGeom prst="rect">
            <a:avLst/>
          </a:prstGeom>
          <a:noFill/>
        </p:spPr>
        <p:txBody>
          <a:bodyPr wrap="none" rtlCol="0">
            <a:spAutoFit/>
          </a:bodyPr>
          <a:lstStyle/>
          <a:p>
            <a:r>
              <a:rPr lang="en-US" sz="1600"/>
              <a:t>[Total Monthly Cost] = [Monthly Cost for Storage] + [Monthly Cost for Throughput]</a:t>
            </a:r>
          </a:p>
          <a:p>
            <a:r>
              <a:rPr lang="en-US" sz="1600"/>
              <a:t>                                      =   $25                                       +   $54</a:t>
            </a:r>
          </a:p>
          <a:p>
            <a:r>
              <a:rPr lang="en-US" sz="1600"/>
              <a:t>                                      =   $79 per month</a:t>
            </a:r>
          </a:p>
        </p:txBody>
      </p:sp>
      <p:sp>
        <p:nvSpPr>
          <p:cNvPr id="12" name="TextBox 11">
            <a:extLst>
              <a:ext uri="{FF2B5EF4-FFF2-40B4-BE49-F238E27FC236}">
                <a16:creationId xmlns:a16="http://schemas.microsoft.com/office/drawing/2014/main" id="{53E3821C-2421-4A1B-A1B9-1F7C22014167}"/>
              </a:ext>
            </a:extLst>
          </p:cNvPr>
          <p:cNvSpPr txBox="1"/>
          <p:nvPr/>
        </p:nvSpPr>
        <p:spPr>
          <a:xfrm>
            <a:off x="4515087"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254451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FBC-C2D4-4428-882B-D6C31D4515D9}"/>
              </a:ext>
            </a:extLst>
          </p:cNvPr>
          <p:cNvSpPr>
            <a:spLocks noGrp="1"/>
          </p:cNvSpPr>
          <p:nvPr>
            <p:ph type="title"/>
          </p:nvPr>
        </p:nvSpPr>
        <p:spPr>
          <a:xfrm>
            <a:off x="181918" y="260937"/>
            <a:ext cx="5062511" cy="1499616"/>
          </a:xfrm>
        </p:spPr>
        <p:txBody>
          <a:bodyPr vert="horz" lIns="91440" tIns="45720" rIns="91440" bIns="45720" rtlCol="0" anchor="ctr">
            <a:normAutofit/>
          </a:bodyPr>
          <a:lstStyle/>
          <a:p>
            <a:pPr algn="l" defTabSz="914400"/>
            <a:r>
              <a:rPr lang="en-US" sz="4000" kern="1200" cap="none" dirty="0">
                <a:solidFill>
                  <a:srgbClr val="FFFFFF"/>
                </a:solidFill>
                <a:ea typeface="+mj-ea"/>
              </a:rPr>
              <a:t>Azure Cosmos DB</a:t>
            </a:r>
            <a:br>
              <a:rPr lang="en-US" sz="4000" kern="1200" cap="none" dirty="0">
                <a:solidFill>
                  <a:srgbClr val="FFFFFF"/>
                </a:solidFill>
                <a:ea typeface="+mj-ea"/>
              </a:rPr>
            </a:br>
            <a:r>
              <a:rPr lang="en-US" sz="4000" kern="1200" cap="none" dirty="0">
                <a:solidFill>
                  <a:srgbClr val="FFFFFF"/>
                </a:solidFill>
                <a:ea typeface="+mj-ea"/>
              </a:rPr>
              <a:t>Reserved Capacity</a:t>
            </a:r>
          </a:p>
        </p:txBody>
      </p:sp>
      <p:sp>
        <p:nvSpPr>
          <p:cNvPr id="3" name="Text Placeholder 2">
            <a:extLst>
              <a:ext uri="{FF2B5EF4-FFF2-40B4-BE49-F238E27FC236}">
                <a16:creationId xmlns:a16="http://schemas.microsoft.com/office/drawing/2014/main" id="{7469B150-FED2-4C2F-8844-7883CA6E7B15}"/>
              </a:ext>
            </a:extLst>
          </p:cNvPr>
          <p:cNvSpPr>
            <a:spLocks noGrp="1"/>
          </p:cNvSpPr>
          <p:nvPr>
            <p:ph type="body" sz="quarter" idx="10"/>
          </p:nvPr>
        </p:nvSpPr>
        <p:spPr>
          <a:xfrm>
            <a:off x="181918" y="1760553"/>
            <a:ext cx="5081232" cy="3931920"/>
          </a:xfrm>
        </p:spPr>
        <p:txBody>
          <a:bodyPr vert="horz" lIns="91440" tIns="45720" rIns="91440" bIns="45720" rtlCol="0">
            <a:normAutofit/>
          </a:bodyPr>
          <a:lstStyle/>
          <a:p>
            <a:pPr defTabSz="914400">
              <a:lnSpc>
                <a:spcPct val="90000"/>
              </a:lnSpc>
            </a:pPr>
            <a:r>
              <a:rPr lang="en-US" sz="1700" dirty="0">
                <a:solidFill>
                  <a:srgbClr val="FFFFFF"/>
                </a:solidFill>
                <a:latin typeface="+mn-lt"/>
                <a:cs typeface="+mn-cs"/>
              </a:rPr>
              <a:t>Azure Cosmos DB Reserved Capacity helps you save money by pre-paying for one-year or three-years of Cosmos DB capacity allowing you to get a discount on the Cosmos DB resources, e.g., databases, containers (tables/collections/graphs) you use. </a:t>
            </a:r>
          </a:p>
          <a:p>
            <a:pPr defTabSz="914400">
              <a:lnSpc>
                <a:spcPct val="90000"/>
              </a:lnSpc>
            </a:pPr>
            <a:r>
              <a:rPr lang="en-US" sz="1700" dirty="0">
                <a:solidFill>
                  <a:srgbClr val="FFFFFF"/>
                </a:solidFill>
                <a:latin typeface="+mn-lt"/>
                <a:cs typeface="+mn-cs"/>
              </a:rPr>
              <a:t>Azure Cosmos DB Reserved Capacity can significantly reduce your Cosmos DB costs—up to 65 percent on regular prices–with one-year or three-year upfront commitment. </a:t>
            </a:r>
          </a:p>
          <a:p>
            <a:pPr defTabSz="914400">
              <a:lnSpc>
                <a:spcPct val="90000"/>
              </a:lnSpc>
            </a:pPr>
            <a:r>
              <a:rPr lang="en-US" sz="1700" dirty="0">
                <a:solidFill>
                  <a:srgbClr val="FFFFFF"/>
                </a:solidFill>
                <a:latin typeface="+mn-lt"/>
                <a:cs typeface="+mn-cs"/>
              </a:rPr>
              <a:t>Reserved Capacity provides a billing discount and does not affect the runtime state of your Cosmos DB resources.</a:t>
            </a:r>
          </a:p>
          <a:p>
            <a:pPr indent="-228600" defTabSz="914400">
              <a:lnSpc>
                <a:spcPct val="90000"/>
              </a:lnSpc>
              <a:buFont typeface="Arial" panose="020B0604020202020204" pitchFamily="34" charset="0"/>
              <a:buChar char="•"/>
            </a:pPr>
            <a:endParaRPr lang="en-US" sz="1700" dirty="0">
              <a:solidFill>
                <a:srgbClr val="FFFFFF"/>
              </a:solidFill>
              <a:latin typeface="+mn-lt"/>
              <a:cs typeface="+mn-cs"/>
            </a:endParaRPr>
          </a:p>
        </p:txBody>
      </p:sp>
      <p:graphicFrame>
        <p:nvGraphicFramePr>
          <p:cNvPr id="6" name="Table 5">
            <a:extLst>
              <a:ext uri="{FF2B5EF4-FFF2-40B4-BE49-F238E27FC236}">
                <a16:creationId xmlns:a16="http://schemas.microsoft.com/office/drawing/2014/main" id="{082916C3-4D93-4E6E-A127-3A1F216FA79A}"/>
              </a:ext>
            </a:extLst>
          </p:cNvPr>
          <p:cNvGraphicFramePr>
            <a:graphicFrameLocks noGrp="1"/>
          </p:cNvGraphicFramePr>
          <p:nvPr>
            <p:extLst>
              <p:ext uri="{D42A27DB-BD31-4B8C-83A1-F6EECF244321}">
                <p14:modId xmlns:p14="http://schemas.microsoft.com/office/powerpoint/2010/main" val="186019548"/>
              </p:ext>
            </p:extLst>
          </p:nvPr>
        </p:nvGraphicFramePr>
        <p:xfrm>
          <a:off x="6291304" y="640507"/>
          <a:ext cx="4669322" cy="2888650"/>
        </p:xfrm>
        <a:graphic>
          <a:graphicData uri="http://schemas.openxmlformats.org/drawingml/2006/table">
            <a:tbl>
              <a:tblPr firstRow="1" firstCol="1" bandRow="1">
                <a:noFill/>
                <a:tableStyleId>{5C22544A-7EE6-4342-B048-85BDC9FD1C3A}</a:tableStyleId>
              </a:tblPr>
              <a:tblGrid>
                <a:gridCol w="1505634">
                  <a:extLst>
                    <a:ext uri="{9D8B030D-6E8A-4147-A177-3AD203B41FA5}">
                      <a16:colId xmlns:a16="http://schemas.microsoft.com/office/drawing/2014/main" val="1232228675"/>
                    </a:ext>
                  </a:extLst>
                </a:gridCol>
                <a:gridCol w="717776">
                  <a:extLst>
                    <a:ext uri="{9D8B030D-6E8A-4147-A177-3AD203B41FA5}">
                      <a16:colId xmlns:a16="http://schemas.microsoft.com/office/drawing/2014/main" val="3898732442"/>
                    </a:ext>
                  </a:extLst>
                </a:gridCol>
                <a:gridCol w="864068">
                  <a:extLst>
                    <a:ext uri="{9D8B030D-6E8A-4147-A177-3AD203B41FA5}">
                      <a16:colId xmlns:a16="http://schemas.microsoft.com/office/drawing/2014/main" val="1073098866"/>
                    </a:ext>
                  </a:extLst>
                </a:gridCol>
                <a:gridCol w="717776">
                  <a:extLst>
                    <a:ext uri="{9D8B030D-6E8A-4147-A177-3AD203B41FA5}">
                      <a16:colId xmlns:a16="http://schemas.microsoft.com/office/drawing/2014/main" val="3817410430"/>
                    </a:ext>
                  </a:extLst>
                </a:gridCol>
                <a:gridCol w="864068">
                  <a:extLst>
                    <a:ext uri="{9D8B030D-6E8A-4147-A177-3AD203B41FA5}">
                      <a16:colId xmlns:a16="http://schemas.microsoft.com/office/drawing/2014/main" val="237717581"/>
                    </a:ext>
                  </a:extLst>
                </a:gridCol>
              </a:tblGrid>
              <a:tr h="315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 </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1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3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extLst>
                  <a:ext uri="{0D108BD9-81ED-4DB2-BD59-A6C34878D82A}">
                    <a16:rowId xmlns:a16="http://schemas.microsoft.com/office/drawing/2014/main" val="685877820"/>
                  </a:ext>
                </a:extLst>
              </a:tr>
              <a:tr h="552926">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Throughput</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65949622"/>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First 100K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10818947"/>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400K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4899003"/>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2.5M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10328848"/>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Over 3M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1259956"/>
                  </a:ext>
                </a:extLst>
              </a:tr>
            </a:tbl>
          </a:graphicData>
        </a:graphic>
      </p:graphicFrame>
      <p:graphicFrame>
        <p:nvGraphicFramePr>
          <p:cNvPr id="7" name="Table 6">
            <a:extLst>
              <a:ext uri="{FF2B5EF4-FFF2-40B4-BE49-F238E27FC236}">
                <a16:creationId xmlns:a16="http://schemas.microsoft.com/office/drawing/2014/main" id="{7F1C6DF5-F872-46F3-BDFB-70443D293967}"/>
              </a:ext>
            </a:extLst>
          </p:cNvPr>
          <p:cNvGraphicFramePr>
            <a:graphicFrameLocks noGrp="1"/>
          </p:cNvGraphicFramePr>
          <p:nvPr>
            <p:extLst>
              <p:ext uri="{D42A27DB-BD31-4B8C-83A1-F6EECF244321}">
                <p14:modId xmlns:p14="http://schemas.microsoft.com/office/powerpoint/2010/main" val="3595688189"/>
              </p:ext>
            </p:extLst>
          </p:nvPr>
        </p:nvGraphicFramePr>
        <p:xfrm>
          <a:off x="6143281" y="4311310"/>
          <a:ext cx="4874310" cy="2106289"/>
        </p:xfrm>
        <a:graphic>
          <a:graphicData uri="http://schemas.openxmlformats.org/drawingml/2006/table">
            <a:tbl>
              <a:tblPr firstRow="1" firstCol="1" bandRow="1">
                <a:tableStyleId>{5940675A-B579-460E-94D1-54222C63F5DA}</a:tableStyleId>
              </a:tblPr>
              <a:tblGrid>
                <a:gridCol w="927308">
                  <a:extLst>
                    <a:ext uri="{9D8B030D-6E8A-4147-A177-3AD203B41FA5}">
                      <a16:colId xmlns:a16="http://schemas.microsoft.com/office/drawing/2014/main" val="2509708242"/>
                    </a:ext>
                  </a:extLst>
                </a:gridCol>
                <a:gridCol w="915419">
                  <a:extLst>
                    <a:ext uri="{9D8B030D-6E8A-4147-A177-3AD203B41FA5}">
                      <a16:colId xmlns:a16="http://schemas.microsoft.com/office/drawing/2014/main" val="371384804"/>
                    </a:ext>
                  </a:extLst>
                </a:gridCol>
                <a:gridCol w="915419">
                  <a:extLst>
                    <a:ext uri="{9D8B030D-6E8A-4147-A177-3AD203B41FA5}">
                      <a16:colId xmlns:a16="http://schemas.microsoft.com/office/drawing/2014/main" val="2904001647"/>
                    </a:ext>
                  </a:extLst>
                </a:gridCol>
                <a:gridCol w="1058082">
                  <a:extLst>
                    <a:ext uri="{9D8B030D-6E8A-4147-A177-3AD203B41FA5}">
                      <a16:colId xmlns:a16="http://schemas.microsoft.com/office/drawing/2014/main" val="2955896942"/>
                    </a:ext>
                  </a:extLst>
                </a:gridCol>
                <a:gridCol w="1058082">
                  <a:extLst>
                    <a:ext uri="{9D8B030D-6E8A-4147-A177-3AD203B41FA5}">
                      <a16:colId xmlns:a16="http://schemas.microsoft.com/office/drawing/2014/main" val="3352944948"/>
                    </a:ext>
                  </a:extLst>
                </a:gridCol>
              </a:tblGrid>
              <a:tr h="201333">
                <a:tc>
                  <a:txBody>
                    <a:bodyPr/>
                    <a:lstStyle/>
                    <a:p>
                      <a:pPr marL="0" marR="0">
                        <a:lnSpc>
                          <a:spcPct val="107000"/>
                        </a:lnSpc>
                        <a:spcBef>
                          <a:spcPts val="0"/>
                        </a:spcBef>
                        <a:spcAft>
                          <a:spcPts val="800"/>
                        </a:spcAft>
                      </a:pPr>
                      <a:r>
                        <a:rPr lang="en-US" sz="900" b="1" dirty="0">
                          <a:effectLst/>
                        </a:rPr>
                        <a:t>Amount</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12851443"/>
                  </a:ext>
                </a:extLst>
              </a:tr>
              <a:tr h="201333">
                <a:tc>
                  <a:txBody>
                    <a:bodyPr/>
                    <a:lstStyle/>
                    <a:p>
                      <a:pPr marL="0" marR="0">
                        <a:lnSpc>
                          <a:spcPct val="107000"/>
                        </a:lnSpc>
                        <a:spcBef>
                          <a:spcPts val="0"/>
                        </a:spcBef>
                        <a:spcAft>
                          <a:spcPts val="800"/>
                        </a:spcAft>
                      </a:pPr>
                      <a:r>
                        <a:rPr lang="en-US" sz="900" dirty="0">
                          <a:effectLst/>
                        </a:rPr>
                        <a:t>100,000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548800879"/>
                  </a:ext>
                </a:extLst>
              </a:tr>
              <a:tr h="201333">
                <a:tc>
                  <a:txBody>
                    <a:bodyPr/>
                    <a:lstStyle/>
                    <a:p>
                      <a:pPr marL="0" marR="0">
                        <a:lnSpc>
                          <a:spcPct val="107000"/>
                        </a:lnSpc>
                        <a:spcBef>
                          <a:spcPts val="0"/>
                        </a:spcBef>
                        <a:spcAft>
                          <a:spcPts val="800"/>
                        </a:spcAft>
                      </a:pPr>
                      <a:r>
                        <a:rPr lang="en-US" sz="900" dirty="0">
                          <a:effectLst/>
                        </a:rPr>
                        <a:t>500,000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333549154"/>
                  </a:ext>
                </a:extLst>
              </a:tr>
              <a:tr h="201333">
                <a:tc>
                  <a:txBody>
                    <a:bodyPr/>
                    <a:lstStyle/>
                    <a:p>
                      <a:pPr marL="0" marR="0">
                        <a:lnSpc>
                          <a:spcPct val="107000"/>
                        </a:lnSpc>
                        <a:spcBef>
                          <a:spcPts val="0"/>
                        </a:spcBef>
                        <a:spcAft>
                          <a:spcPts val="800"/>
                        </a:spcAft>
                      </a:pPr>
                      <a:r>
                        <a:rPr lang="en-US" sz="900" dirty="0">
                          <a:effectLst/>
                        </a:rPr>
                        <a:t>1,000,000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27.00%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32.00%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44.50%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77616370"/>
                  </a:ext>
                </a:extLst>
              </a:tr>
              <a:tr h="201333">
                <a:tc>
                  <a:txBody>
                    <a:bodyPr/>
                    <a:lstStyle/>
                    <a:p>
                      <a:pPr marL="0" marR="0">
                        <a:lnSpc>
                          <a:spcPct val="107000"/>
                        </a:lnSpc>
                        <a:spcBef>
                          <a:spcPts val="0"/>
                        </a:spcBef>
                        <a:spcAft>
                          <a:spcPts val="800"/>
                        </a:spcAft>
                      </a:pPr>
                      <a:r>
                        <a:rPr lang="en-US" sz="900" dirty="0">
                          <a:effectLst/>
                        </a:rPr>
                        <a:t>2,000,000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28.50%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33.50%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35791685"/>
                  </a:ext>
                </a:extLst>
              </a:tr>
              <a:tr h="201333">
                <a:tc>
                  <a:txBody>
                    <a:bodyPr/>
                    <a:lstStyle/>
                    <a:p>
                      <a:pPr marL="0" marR="0">
                        <a:lnSpc>
                          <a:spcPct val="107000"/>
                        </a:lnSpc>
                        <a:spcBef>
                          <a:spcPts val="0"/>
                        </a:spcBef>
                        <a:spcAft>
                          <a:spcPts val="800"/>
                        </a:spcAft>
                      </a:pPr>
                      <a:r>
                        <a:rPr lang="en-US" sz="900" dirty="0">
                          <a:effectLst/>
                        </a:rPr>
                        <a:t>3,000,000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030654210"/>
                  </a:ext>
                </a:extLst>
              </a:tr>
              <a:tr h="201333">
                <a:tc>
                  <a:txBody>
                    <a:bodyPr/>
                    <a:lstStyle/>
                    <a:p>
                      <a:pPr marL="0" marR="0">
                        <a:lnSpc>
                          <a:spcPct val="107000"/>
                        </a:lnSpc>
                        <a:spcBef>
                          <a:spcPts val="0"/>
                        </a:spcBef>
                        <a:spcAft>
                          <a:spcPts val="800"/>
                        </a:spcAft>
                      </a:pPr>
                      <a:r>
                        <a:rPr lang="en-US" sz="900" dirty="0">
                          <a:effectLst/>
                        </a:rPr>
                        <a:t>5,000,000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49.90%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84941137"/>
                  </a:ext>
                </a:extLst>
              </a:tr>
              <a:tr h="201333">
                <a:tc>
                  <a:txBody>
                    <a:bodyPr/>
                    <a:lstStyle/>
                    <a:p>
                      <a:pPr marL="0" marR="0">
                        <a:lnSpc>
                          <a:spcPct val="107000"/>
                        </a:lnSpc>
                        <a:spcBef>
                          <a:spcPts val="0"/>
                        </a:spcBef>
                        <a:spcAft>
                          <a:spcPts val="800"/>
                        </a:spcAft>
                      </a:pPr>
                      <a:r>
                        <a:rPr lang="en-US" sz="900" dirty="0">
                          <a:effectLst/>
                        </a:rPr>
                        <a:t>10,000,000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45.20%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59.95%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903208541"/>
                  </a:ext>
                </a:extLst>
              </a:tr>
              <a:tr h="201333">
                <a:tc>
                  <a:txBody>
                    <a:bodyPr/>
                    <a:lstStyle/>
                    <a:p>
                      <a:pPr marL="0" marR="0">
                        <a:lnSpc>
                          <a:spcPct val="107000"/>
                        </a:lnSpc>
                        <a:spcBef>
                          <a:spcPts val="0"/>
                        </a:spcBef>
                        <a:spcAft>
                          <a:spcPts val="800"/>
                        </a:spcAft>
                      </a:pPr>
                      <a:r>
                        <a:rPr lang="en-US" sz="900" dirty="0">
                          <a:effectLst/>
                        </a:rPr>
                        <a:t>20,000,000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57.48%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62.48%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261309869"/>
                  </a:ext>
                </a:extLst>
              </a:tr>
              <a:tr h="201333">
                <a:tc>
                  <a:txBody>
                    <a:bodyPr/>
                    <a:lstStyle/>
                    <a:p>
                      <a:pPr marL="0" marR="0">
                        <a:lnSpc>
                          <a:spcPct val="107000"/>
                        </a:lnSpc>
                        <a:spcBef>
                          <a:spcPts val="0"/>
                        </a:spcBef>
                        <a:spcAft>
                          <a:spcPts val="800"/>
                        </a:spcAft>
                      </a:pPr>
                      <a:r>
                        <a:rPr lang="en-US" sz="900" dirty="0">
                          <a:effectLst/>
                        </a:rPr>
                        <a:t>30,000,000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58.32%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63.32%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082621335"/>
                  </a:ext>
                </a:extLst>
              </a:tr>
            </a:tbl>
          </a:graphicData>
        </a:graphic>
      </p:graphicFrame>
      <p:sp>
        <p:nvSpPr>
          <p:cNvPr id="12" name="Rectangle 11">
            <a:extLst>
              <a:ext uri="{FF2B5EF4-FFF2-40B4-BE49-F238E27FC236}">
                <a16:creationId xmlns:a16="http://schemas.microsoft.com/office/drawing/2014/main" id="{8765611E-ECB2-4AAB-85B8-2757A5D1FD24}"/>
              </a:ext>
            </a:extLst>
          </p:cNvPr>
          <p:cNvSpPr/>
          <p:nvPr/>
        </p:nvSpPr>
        <p:spPr>
          <a:xfrm>
            <a:off x="6105361" y="3953704"/>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Effective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10" name="Rectangle 9">
            <a:extLst>
              <a:ext uri="{FF2B5EF4-FFF2-40B4-BE49-F238E27FC236}">
                <a16:creationId xmlns:a16="http://schemas.microsoft.com/office/drawing/2014/main" id="{F8B1DAAB-E398-4103-BEB6-875D1632BCD8}"/>
              </a:ext>
            </a:extLst>
          </p:cNvPr>
          <p:cNvSpPr/>
          <p:nvPr/>
        </p:nvSpPr>
        <p:spPr>
          <a:xfrm>
            <a:off x="6086640" y="260937"/>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Marginal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9096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t>Cosmos DB Provisioned Throughput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1400" dirty="0"/>
              <a:t>Is my bill dependent on how much provisioned throughput I consume?</a:t>
            </a:r>
          </a:p>
          <a:p>
            <a:r>
              <a:rPr lang="en-US" sz="1400" b="0" i="1" dirty="0"/>
              <a:t>	No, your bill is based on provisioned throughput, not consumed throughput. Therefore, your bill is predictable. If you provision, say, 1000 RU’s you know you will be billed for exactly that amount.</a:t>
            </a:r>
          </a:p>
          <a:p>
            <a:endParaRPr lang="en-US" sz="1400" b="0" dirty="0"/>
          </a:p>
          <a:p>
            <a:r>
              <a:rPr lang="en-US" sz="1400" dirty="0"/>
              <a:t>Is it possible to scale provisioned throughput?</a:t>
            </a:r>
          </a:p>
          <a:p>
            <a:r>
              <a:rPr lang="en-US" sz="1400" b="0" dirty="0"/>
              <a:t>	</a:t>
            </a:r>
            <a:r>
              <a:rPr lang="en-US" sz="1400" b="0" i="1" dirty="0"/>
              <a:t>Yes, it is easily to scale provisioned throughput through the portal, Azure CLI, or </a:t>
            </a:r>
            <a:r>
              <a:rPr lang="en-US" sz="1400" b="0" i="1" dirty="0" err="1"/>
              <a:t>sdk’s</a:t>
            </a:r>
            <a:r>
              <a:rPr lang="en-US" sz="1400" b="0" i="1" dirty="0"/>
              <a:t>. You are only billed for the peak throughput that you provision during each hour.</a:t>
            </a:r>
            <a:endParaRPr lang="en-US" sz="1400" b="0" dirty="0"/>
          </a:p>
          <a:p>
            <a:endParaRPr lang="en-US" sz="1400" dirty="0"/>
          </a:p>
          <a:p>
            <a:r>
              <a:rPr lang="en-US" sz="1400" dirty="0"/>
              <a:t>How does Cosmos DB geo-replication affect pricing?</a:t>
            </a:r>
          </a:p>
          <a:p>
            <a:r>
              <a:rPr lang="en-US" sz="1400" b="0" dirty="0"/>
              <a:t>	</a:t>
            </a:r>
            <a:r>
              <a:rPr lang="en-US" sz="1400" b="0" i="1" dirty="0"/>
              <a:t>When you geo-replicate Cosmos DB accounts to additional regions, we have a full copy of your data (storage as well as RU’s) in each region. Therefore, you are billed for the total storage and provisioned RU’s across all regions. More information is here: </a:t>
            </a:r>
            <a:r>
              <a:rPr lang="en-US" sz="1400" b="0" dirty="0">
                <a:hlinkClick r:id="rId2"/>
              </a:rPr>
              <a:t>https://azure.microsoft.com/en-us/pricing/details/cosmos-db/</a:t>
            </a:r>
            <a:endParaRPr lang="en-US" sz="1400" b="0" dirty="0"/>
          </a:p>
          <a:p>
            <a:endParaRPr lang="en-US" sz="1400" dirty="0"/>
          </a:p>
          <a:p>
            <a:r>
              <a:rPr lang="en-US" sz="1400" dirty="0"/>
              <a:t>I have a lot of collections and it’s very expensive. How can I reduce costs?</a:t>
            </a:r>
          </a:p>
          <a:p>
            <a:r>
              <a:rPr lang="en-US" sz="1400" b="0" dirty="0"/>
              <a:t>	</a:t>
            </a:r>
            <a:r>
              <a:rPr lang="en-US" sz="1400" b="0" i="1" dirty="0"/>
              <a:t>Cosmos DB gives you options to set throughput at either the database or container/collection level. You can simply provision throughput for a database and have this throughput shared among all selected collections within the database</a:t>
            </a:r>
            <a:endParaRPr lang="en-US" sz="1400" b="0" dirty="0"/>
          </a:p>
          <a:p>
            <a:endParaRPr lang="en-US" dirty="0"/>
          </a:p>
          <a:p>
            <a:endParaRPr lang="en-US" dirty="0"/>
          </a:p>
        </p:txBody>
      </p:sp>
    </p:spTree>
    <p:extLst>
      <p:ext uri="{BB962C8B-B14F-4D97-AF65-F5344CB8AC3E}">
        <p14:creationId xmlns:p14="http://schemas.microsoft.com/office/powerpoint/2010/main" val="3931084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40548808-205D-449B-B942-F61864173731}"/>
              </a:ext>
            </a:extLst>
          </p:cNvPr>
          <p:cNvSpPr txBox="1">
            <a:spLocks/>
          </p:cNvSpPr>
          <p:nvPr/>
        </p:nvSpPr>
        <p:spPr>
          <a:xfrm>
            <a:off x="393031" y="131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Billing Model</a:t>
            </a:r>
          </a:p>
        </p:txBody>
      </p:sp>
      <p:sp>
        <p:nvSpPr>
          <p:cNvPr id="52" name="Content Placeholder 2">
            <a:extLst>
              <a:ext uri="{FF2B5EF4-FFF2-40B4-BE49-F238E27FC236}">
                <a16:creationId xmlns:a16="http://schemas.microsoft.com/office/drawing/2014/main" id="{585E87FA-299F-4DD2-958B-839ADEFB7BB6}"/>
              </a:ext>
            </a:extLst>
          </p:cNvPr>
          <p:cNvSpPr txBox="1">
            <a:spLocks/>
          </p:cNvSpPr>
          <p:nvPr/>
        </p:nvSpPr>
        <p:spPr>
          <a:xfrm>
            <a:off x="393031" y="1417359"/>
            <a:ext cx="10515600" cy="50323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2 components: Storage + Throughput</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endParaRPr lang="en-US" dirty="0"/>
          </a:p>
          <a:p>
            <a:endParaRPr lang="en-US" dirty="0"/>
          </a:p>
          <a:p>
            <a:endParaRPr lang="en-US" sz="1000" dirty="0"/>
          </a:p>
          <a:p>
            <a:pPr marL="0" indent="0">
              <a:buFont typeface="Arial" panose="020B0604020202020204" pitchFamily="34" charset="0"/>
              <a:buNone/>
            </a:pPr>
            <a:r>
              <a:rPr lang="en-US" dirty="0"/>
              <a:t>You are billed on consumed storage and provisioned throughput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Collections in a database can share throughput</a:t>
            </a:r>
          </a:p>
          <a:p>
            <a:pPr marL="0" indent="0">
              <a:buFont typeface="Arial" panose="020B0604020202020204" pitchFamily="34" charset="0"/>
              <a:buNone/>
            </a:pPr>
            <a:endParaRPr lang="en-US" dirty="0"/>
          </a:p>
        </p:txBody>
      </p:sp>
      <p:graphicFrame>
        <p:nvGraphicFramePr>
          <p:cNvPr id="53" name="Table 52">
            <a:extLst>
              <a:ext uri="{FF2B5EF4-FFF2-40B4-BE49-F238E27FC236}">
                <a16:creationId xmlns:a16="http://schemas.microsoft.com/office/drawing/2014/main" id="{5B8F15BF-8231-471D-9E42-7C4C5A46416A}"/>
              </a:ext>
            </a:extLst>
          </p:cNvPr>
          <p:cNvGraphicFramePr>
            <a:graphicFrameLocks noGrp="1"/>
          </p:cNvGraphicFramePr>
          <p:nvPr>
            <p:extLst>
              <p:ext uri="{D42A27DB-BD31-4B8C-83A1-F6EECF244321}">
                <p14:modId xmlns:p14="http://schemas.microsoft.com/office/powerpoint/2010/main" val="4070036660"/>
              </p:ext>
            </p:extLst>
          </p:nvPr>
        </p:nvGraphicFramePr>
        <p:xfrm>
          <a:off x="2032000" y="2428748"/>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93678563"/>
                    </a:ext>
                  </a:extLst>
                </a:gridCol>
                <a:gridCol w="4064000">
                  <a:extLst>
                    <a:ext uri="{9D8B030D-6E8A-4147-A177-3AD203B41FA5}">
                      <a16:colId xmlns:a16="http://schemas.microsoft.com/office/drawing/2014/main" val="2210173638"/>
                    </a:ext>
                  </a:extLst>
                </a:gridCol>
              </a:tblGrid>
              <a:tr h="370840">
                <a:tc>
                  <a:txBody>
                    <a:bodyPr/>
                    <a:lstStyle/>
                    <a:p>
                      <a:r>
                        <a:rPr lang="en-US"/>
                        <a:t>Unit</a:t>
                      </a:r>
                    </a:p>
                  </a:txBody>
                  <a:tcPr/>
                </a:tc>
                <a:tc>
                  <a:txBody>
                    <a:bodyPr/>
                    <a:lstStyle/>
                    <a:p>
                      <a:r>
                        <a:rPr lang="en-US" dirty="0"/>
                        <a:t>Price (for most Azure regions)</a:t>
                      </a:r>
                    </a:p>
                  </a:txBody>
                  <a:tcPr/>
                </a:tc>
                <a:extLst>
                  <a:ext uri="{0D108BD9-81ED-4DB2-BD59-A6C34878D82A}">
                    <a16:rowId xmlns:a16="http://schemas.microsoft.com/office/drawing/2014/main" val="625062377"/>
                  </a:ext>
                </a:extLst>
              </a:tr>
              <a:tr h="370840">
                <a:tc>
                  <a:txBody>
                    <a:bodyPr/>
                    <a:lstStyle/>
                    <a:p>
                      <a:r>
                        <a:rPr lang="en-US"/>
                        <a:t>SSD Storage (per GB)</a:t>
                      </a:r>
                    </a:p>
                  </a:txBody>
                  <a:tcPr/>
                </a:tc>
                <a:tc>
                  <a:txBody>
                    <a:bodyPr/>
                    <a:lstStyle/>
                    <a:p>
                      <a:r>
                        <a:rPr lang="en-US"/>
                        <a:t>$0.25 per month</a:t>
                      </a:r>
                    </a:p>
                  </a:txBody>
                  <a:tcPr/>
                </a:tc>
                <a:extLst>
                  <a:ext uri="{0D108BD9-81ED-4DB2-BD59-A6C34878D82A}">
                    <a16:rowId xmlns:a16="http://schemas.microsoft.com/office/drawing/2014/main" val="339709160"/>
                  </a:ext>
                </a:extLst>
              </a:tr>
              <a:tr h="370840">
                <a:tc>
                  <a:txBody>
                    <a:bodyPr/>
                    <a:lstStyle/>
                    <a:p>
                      <a:r>
                        <a:rPr lang="en-US"/>
                        <a:t>Provisioned Throughput (single region writes)</a:t>
                      </a:r>
                    </a:p>
                  </a:txBody>
                  <a:tcPr/>
                </a:tc>
                <a:tc>
                  <a:txBody>
                    <a:bodyPr/>
                    <a:lstStyle/>
                    <a:p>
                      <a:r>
                        <a:rPr lang="en-US" dirty="0"/>
                        <a:t>$0.008/hour per 100 RU/s</a:t>
                      </a:r>
                    </a:p>
                  </a:txBody>
                  <a:tcPr/>
                </a:tc>
                <a:extLst>
                  <a:ext uri="{0D108BD9-81ED-4DB2-BD59-A6C34878D82A}">
                    <a16:rowId xmlns:a16="http://schemas.microsoft.com/office/drawing/2014/main" val="484377089"/>
                  </a:ext>
                </a:extLst>
              </a:tr>
              <a:tr h="370840">
                <a:tc>
                  <a:txBody>
                    <a:bodyPr/>
                    <a:lstStyle/>
                    <a:p>
                      <a:r>
                        <a:rPr lang="en-US"/>
                        <a:t>Provisioned Throughput (multi-region writes)</a:t>
                      </a:r>
                    </a:p>
                  </a:txBody>
                  <a:tcPr/>
                </a:tc>
                <a:tc>
                  <a:txBody>
                    <a:bodyPr/>
                    <a:lstStyle/>
                    <a:p>
                      <a:r>
                        <a:rPr lang="en-US" dirty="0"/>
                        <a:t>$0.016/hour per 100 multi-master RU/s</a:t>
                      </a:r>
                    </a:p>
                  </a:txBody>
                  <a:tcPr/>
                </a:tc>
                <a:extLst>
                  <a:ext uri="{0D108BD9-81ED-4DB2-BD59-A6C34878D82A}">
                    <a16:rowId xmlns:a16="http://schemas.microsoft.com/office/drawing/2014/main" val="4019631662"/>
                  </a:ext>
                </a:extLst>
              </a:tr>
            </a:tbl>
          </a:graphicData>
        </a:graphic>
      </p:graphicFrame>
      <p:sp>
        <p:nvSpPr>
          <p:cNvPr id="54" name="TextBox 53">
            <a:extLst>
              <a:ext uri="{FF2B5EF4-FFF2-40B4-BE49-F238E27FC236}">
                <a16:creationId xmlns:a16="http://schemas.microsoft.com/office/drawing/2014/main" id="{628FF00F-830B-4FFF-9E79-6100A0A8AE43}"/>
              </a:ext>
            </a:extLst>
          </p:cNvPr>
          <p:cNvSpPr txBox="1"/>
          <p:nvPr/>
        </p:nvSpPr>
        <p:spPr>
          <a:xfrm>
            <a:off x="4851972"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41454937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3" y="1584156"/>
            <a:ext cx="10731127" cy="5816977"/>
          </a:xfrm>
        </p:spPr>
        <p:txBody>
          <a:bodyPr vert="horz" wrap="square" lIns="146304" tIns="91440" rIns="146304" bIns="91440" rtlCol="0" anchor="t">
            <a:spAutoFit/>
          </a:bodyPr>
          <a:lstStyle/>
          <a:p>
            <a:pPr marL="0" lvl="1" indent="0">
              <a:lnSpc>
                <a:spcPct val="200000"/>
              </a:lnSpc>
              <a:buNone/>
            </a:pPr>
            <a:r>
              <a:rPr lang="en-US" sz="2400" b="1">
                <a:solidFill>
                  <a:srgbClr val="0078D7"/>
                </a:solidFill>
              </a:rPr>
              <a:t>Request Units (RUs) is a rate-based currency – e.g. 1000 RU/second</a:t>
            </a:r>
            <a:endParaRPr lang="en-US" sz="2400" b="1"/>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r>
              <a:rPr lang="en-US" sz="2400"/>
              <a:t>Abstracts physical resources for performing requests</a:t>
            </a:r>
          </a:p>
          <a:p>
            <a:pPr marL="0" lvl="1" indent="0">
              <a:buNone/>
            </a:pPr>
            <a:endParaRPr lang="en-US" sz="2000"/>
          </a:p>
          <a:p>
            <a:pPr marL="0" lvl="1" indent="0">
              <a:buNone/>
            </a:pPr>
            <a:endParaRPr lang="en-US" sz="2000"/>
          </a:p>
        </p:txBody>
      </p:sp>
      <p:grpSp>
        <p:nvGrpSpPr>
          <p:cNvPr id="115" name="Group 114">
            <a:extLst>
              <a:ext uri="{FF2B5EF4-FFF2-40B4-BE49-F238E27FC236}">
                <a16:creationId xmlns:a16="http://schemas.microsoft.com/office/drawing/2014/main" id="{52F66C7B-656A-41A8-90F1-406DF1351BDB}"/>
              </a:ext>
            </a:extLst>
          </p:cNvPr>
          <p:cNvGrpSpPr/>
          <p:nvPr/>
        </p:nvGrpSpPr>
        <p:grpSpPr>
          <a:xfrm>
            <a:off x="471000" y="2934000"/>
            <a:ext cx="3758850" cy="2113380"/>
            <a:chOff x="7676376" y="2825676"/>
            <a:chExt cx="3220224" cy="1810543"/>
          </a:xfrm>
        </p:grpSpPr>
        <p:sp>
          <p:nvSpPr>
            <p:cNvPr id="8" name="Rectangle 7">
              <a:extLst>
                <a:ext uri="{FF2B5EF4-FFF2-40B4-BE49-F238E27FC236}">
                  <a16:creationId xmlns:a16="http://schemas.microsoft.com/office/drawing/2014/main"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3" name="Freeform 6">
                <a:extLst>
                  <a:ext uri="{FF2B5EF4-FFF2-40B4-BE49-F238E27FC236}">
                    <a16:creationId xmlns:a16="http://schemas.microsoft.com/office/drawing/2014/main"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4" name="Freeform 7">
                <a:extLst>
                  <a:ext uri="{FF2B5EF4-FFF2-40B4-BE49-F238E27FC236}">
                    <a16:creationId xmlns:a16="http://schemas.microsoft.com/office/drawing/2014/main"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5" name="Freeform 8">
                <a:extLst>
                  <a:ext uri="{FF2B5EF4-FFF2-40B4-BE49-F238E27FC236}">
                    <a16:creationId xmlns:a16="http://schemas.microsoft.com/office/drawing/2014/main"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6" name="Freeform 9">
                <a:extLst>
                  <a:ext uri="{FF2B5EF4-FFF2-40B4-BE49-F238E27FC236}">
                    <a16:creationId xmlns:a16="http://schemas.microsoft.com/office/drawing/2014/main"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8" name="Oval 15">
                  <a:extLst>
                    <a:ext uri="{FF2B5EF4-FFF2-40B4-BE49-F238E27FC236}">
                      <a16:creationId xmlns:a16="http://schemas.microsoft.com/office/drawing/2014/main"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9" name="Oval 16">
                  <a:extLst>
                    <a:ext uri="{FF2B5EF4-FFF2-40B4-BE49-F238E27FC236}">
                      <a16:creationId xmlns:a16="http://schemas.microsoft.com/office/drawing/2014/main"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10" name="Oval 17">
                  <a:extLst>
                    <a:ext uri="{FF2B5EF4-FFF2-40B4-BE49-F238E27FC236}">
                      <a16:creationId xmlns:a16="http://schemas.microsoft.com/office/drawing/2014/main"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sp>
          <p:nvSpPr>
            <p:cNvPr id="112" name="TextBox 111">
              <a:extLst>
                <a:ext uri="{FF2B5EF4-FFF2-40B4-BE49-F238E27FC236}">
                  <a16:creationId xmlns:a16="http://schemas.microsoft.com/office/drawing/2014/main"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IOPS</a:t>
              </a:r>
            </a:p>
          </p:txBody>
        </p:sp>
        <p:sp>
          <p:nvSpPr>
            <p:cNvPr id="113" name="TextBox 112">
              <a:extLst>
                <a:ext uri="{FF2B5EF4-FFF2-40B4-BE49-F238E27FC236}">
                  <a16:creationId xmlns:a16="http://schemas.microsoft.com/office/drawing/2014/main"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CPU</a:t>
              </a:r>
            </a:p>
          </p:txBody>
        </p:sp>
        <p:sp>
          <p:nvSpPr>
            <p:cNvPr id="114" name="TextBox 113">
              <a:extLst>
                <a:ext uri="{FF2B5EF4-FFF2-40B4-BE49-F238E27FC236}">
                  <a16:creationId xmlns:a16="http://schemas.microsoft.com/office/drawing/2014/main"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Memory</a:t>
              </a:r>
            </a:p>
          </p:txBody>
        </p:sp>
      </p:grpSp>
      <p:pic>
        <p:nvPicPr>
          <p:cNvPr id="5" name="Picture 4">
            <a:extLst>
              <a:ext uri="{FF2B5EF4-FFF2-40B4-BE49-F238E27FC236}">
                <a16:creationId xmlns:a16="http://schemas.microsoft.com/office/drawing/2014/main" id="{74C931E0-9DB6-46F0-9A7B-FA862CDD2937}"/>
              </a:ext>
            </a:extLst>
          </p:cNvPr>
          <p:cNvPicPr>
            <a:picLocks noChangeAspect="1"/>
          </p:cNvPicPr>
          <p:nvPr/>
        </p:nvPicPr>
        <p:blipFill>
          <a:blip r:embed="rId3"/>
          <a:stretch>
            <a:fillRect/>
          </a:stretch>
        </p:blipFill>
        <p:spPr>
          <a:xfrm>
            <a:off x="6328064" y="2846934"/>
            <a:ext cx="4672936" cy="2240885"/>
          </a:xfrm>
          <a:prstGeom prst="rect">
            <a:avLst/>
          </a:prstGeom>
        </p:spPr>
      </p:pic>
    </p:spTree>
    <p:extLst>
      <p:ext uri="{BB962C8B-B14F-4D97-AF65-F5344CB8AC3E}">
        <p14:creationId xmlns:p14="http://schemas.microsoft.com/office/powerpoint/2010/main" val="2665265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id="{9EFDA1BF-047A-4947-8FDF-B591515C15C7}"/>
              </a:ext>
            </a:extLst>
          </p:cNvPr>
          <p:cNvSpPr>
            <a:spLocks noGrp="1"/>
          </p:cNvSpPr>
          <p:nvPr>
            <p:ph type="body" sz="quarter" idx="11"/>
          </p:nvPr>
        </p:nvSpPr>
        <p:spPr>
          <a:xfrm>
            <a:off x="269874" y="1584156"/>
            <a:ext cx="6273452" cy="3012748"/>
          </a:xfrm>
        </p:spPr>
        <p:txBody>
          <a:bodyPr vert="horz" wrap="square" lIns="146304" tIns="91440" rIns="146304" bIns="91440" rtlCol="0" anchor="t">
            <a:spAutoFit/>
          </a:bodyPr>
          <a:lstStyle/>
          <a:p>
            <a:pPr marL="0" lvl="1" indent="0">
              <a:lnSpc>
                <a:spcPct val="200000"/>
              </a:lnSpc>
              <a:buNone/>
            </a:pPr>
            <a:r>
              <a:rPr lang="en-US" sz="2000" dirty="0">
                <a:solidFill>
                  <a:srgbClr val="0078D7"/>
                </a:solidFill>
                <a:latin typeface="Arial" panose="020B0604020202020204" pitchFamily="34" charset="0"/>
                <a:cs typeface="Arial" panose="020B0604020202020204" pitchFamily="34" charset="0"/>
              </a:rPr>
              <a:t>Each request consumes # of RU</a:t>
            </a:r>
            <a:endParaRPr lang="en-US" sz="2000" dirty="0"/>
          </a:p>
          <a:p>
            <a:pPr marL="0" lvl="1" indent="0">
              <a:lnSpc>
                <a:spcPct val="200000"/>
              </a:lnSpc>
              <a:buNone/>
            </a:pPr>
            <a:r>
              <a:rPr lang="en-US" sz="2000" dirty="0"/>
              <a:t>Approx. 1 RU =  1 read of 1 KB document</a:t>
            </a:r>
          </a:p>
          <a:p>
            <a:pPr marL="0" lvl="1" indent="0">
              <a:lnSpc>
                <a:spcPct val="200000"/>
              </a:lnSpc>
              <a:buNone/>
            </a:pPr>
            <a:r>
              <a:rPr lang="en-US" sz="2000" dirty="0"/>
              <a:t>Approx. 5 RU = 1 write of a 1KB document</a:t>
            </a:r>
          </a:p>
          <a:p>
            <a:pPr marL="0" lvl="1" indent="0">
              <a:lnSpc>
                <a:spcPct val="200000"/>
              </a:lnSpc>
              <a:buNone/>
            </a:pPr>
            <a:r>
              <a:rPr lang="en-US" sz="2000" dirty="0"/>
              <a:t>Query: Depends on query &amp; documents involved</a:t>
            </a:r>
          </a:p>
        </p:txBody>
      </p:sp>
      <p:sp>
        <p:nvSpPr>
          <p:cNvPr id="22" name="Rectangle 21">
            <a:extLst>
              <a:ext uri="{FF2B5EF4-FFF2-40B4-BE49-F238E27FC236}">
                <a16:creationId xmlns:a16="http://schemas.microsoft.com/office/drawing/2014/main" id="{FF829A84-D6DE-4421-8461-81F858EAE4DB}"/>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GET</a:t>
            </a:r>
          </a:p>
        </p:txBody>
      </p:sp>
      <p:cxnSp>
        <p:nvCxnSpPr>
          <p:cNvPr id="23" name="Straight Arrow Connector 22">
            <a:extLst>
              <a:ext uri="{FF2B5EF4-FFF2-40B4-BE49-F238E27FC236}">
                <a16:creationId xmlns:a16="http://schemas.microsoft.com/office/drawing/2014/main" id="{6D33A2B6-E99C-4870-B99C-27BB2EFB64C2}"/>
              </a:ext>
            </a:extLst>
          </p:cNvPr>
          <p:cNvCxnSpPr>
            <a:cxnSpLocks/>
            <a:stCxn id="22" idx="3"/>
            <a:endCxn id="787"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0E287F-7126-4348-AA80-70434DC1D5CC}"/>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POST</a:t>
            </a:r>
          </a:p>
        </p:txBody>
      </p:sp>
      <p:cxnSp>
        <p:nvCxnSpPr>
          <p:cNvPr id="28" name="Straight Arrow Connector 27">
            <a:extLst>
              <a:ext uri="{FF2B5EF4-FFF2-40B4-BE49-F238E27FC236}">
                <a16:creationId xmlns:a16="http://schemas.microsoft.com/office/drawing/2014/main" id="{BE42A53C-A3CA-4862-A84E-18953FE6AD75}"/>
              </a:ext>
            </a:extLst>
          </p:cNvPr>
          <p:cNvCxnSpPr>
            <a:cxnSpLocks/>
            <a:stCxn id="27"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27470C-ADD6-47FA-B275-A2976FD8F3A2}"/>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PUT</a:t>
            </a:r>
          </a:p>
        </p:txBody>
      </p:sp>
      <p:cxnSp>
        <p:nvCxnSpPr>
          <p:cNvPr id="32" name="Straight Arrow Connector 31">
            <a:extLst>
              <a:ext uri="{FF2B5EF4-FFF2-40B4-BE49-F238E27FC236}">
                <a16:creationId xmlns:a16="http://schemas.microsoft.com/office/drawing/2014/main" id="{3FD47464-93D2-40F7-B750-186C3254BF8F}"/>
              </a:ext>
            </a:extLst>
          </p:cNvPr>
          <p:cNvCxnSpPr>
            <a:cxnSpLocks/>
            <a:stCxn id="31" idx="3"/>
            <a:endCxn id="791"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07B338-B3A5-4388-8BF4-BBE01755AC92}"/>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Query</a:t>
            </a:r>
          </a:p>
        </p:txBody>
      </p:sp>
      <p:cxnSp>
        <p:nvCxnSpPr>
          <p:cNvPr id="37" name="Straight Arrow Connector 36">
            <a:extLst>
              <a:ext uri="{FF2B5EF4-FFF2-40B4-BE49-F238E27FC236}">
                <a16:creationId xmlns:a16="http://schemas.microsoft.com/office/drawing/2014/main" id="{109D2C45-23F0-4D75-9FA3-EF3AD2A8633E}"/>
              </a:ext>
            </a:extLst>
          </p:cNvPr>
          <p:cNvCxnSpPr>
            <a:cxnSpLocks/>
            <a:stCxn id="36"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BD49C9-5D01-45EF-94CF-933344BDD62A}"/>
              </a:ext>
            </a:extLst>
          </p:cNvPr>
          <p:cNvSpPr txBox="1"/>
          <p:nvPr/>
        </p:nvSpPr>
        <p:spPr>
          <a:xfrm>
            <a:off x="8155936" y="6241454"/>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grpSp>
        <p:nvGrpSpPr>
          <p:cNvPr id="13" name="Group 12">
            <a:extLst>
              <a:ext uri="{FF2B5EF4-FFF2-40B4-BE49-F238E27FC236}">
                <a16:creationId xmlns:a16="http://schemas.microsoft.com/office/drawing/2014/main" id="{855E984D-E4AD-4EF9-9E35-EB652415DAFD}"/>
              </a:ext>
            </a:extLst>
          </p:cNvPr>
          <p:cNvGrpSpPr/>
          <p:nvPr/>
        </p:nvGrpSpPr>
        <p:grpSpPr>
          <a:xfrm>
            <a:off x="9778278" y="1628825"/>
            <a:ext cx="851793" cy="476453"/>
            <a:chOff x="1240191" y="5112911"/>
            <a:chExt cx="982310" cy="549458"/>
          </a:xfrm>
        </p:grpSpPr>
        <p:sp>
          <p:nvSpPr>
            <p:cNvPr id="470" name="Rectangle 469">
              <a:extLst>
                <a:ext uri="{FF2B5EF4-FFF2-40B4-BE49-F238E27FC236}">
                  <a16:creationId xmlns:a16="http://schemas.microsoft.com/office/drawing/2014/main" id="{46F3CE9E-1CB7-401C-B04E-2CA0142D3976}"/>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671F6682-389D-4F49-9747-268A0437B204}"/>
                </a:ext>
              </a:extLst>
            </p:cNvPr>
            <p:cNvGrpSpPr/>
            <p:nvPr/>
          </p:nvGrpSpPr>
          <p:grpSpPr>
            <a:xfrm>
              <a:off x="1672750" y="5209655"/>
              <a:ext cx="191307" cy="345271"/>
              <a:chOff x="1711103" y="5209655"/>
              <a:chExt cx="191307" cy="345271"/>
            </a:xfrm>
          </p:grpSpPr>
          <p:sp>
            <p:nvSpPr>
              <p:cNvPr id="508" name="Rectangle 507">
                <a:extLst>
                  <a:ext uri="{FF2B5EF4-FFF2-40B4-BE49-F238E27FC236}">
                    <a16:creationId xmlns:a16="http://schemas.microsoft.com/office/drawing/2014/main" id="{9293B542-CDC0-4E5E-B91A-97C09987DC10}"/>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9" name="Oval 508">
                <a:extLst>
                  <a:ext uri="{FF2B5EF4-FFF2-40B4-BE49-F238E27FC236}">
                    <a16:creationId xmlns:a16="http://schemas.microsoft.com/office/drawing/2014/main" id="{C214DE56-8929-44D3-8089-0D8939F3035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10" name="Straight Connector 509">
                <a:extLst>
                  <a:ext uri="{FF2B5EF4-FFF2-40B4-BE49-F238E27FC236}">
                    <a16:creationId xmlns:a16="http://schemas.microsoft.com/office/drawing/2014/main" id="{9703814B-CD90-49C0-8A74-B061822BFDB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id="{3A96C39A-25DB-411A-B550-C5515E603AA5}"/>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6" name="Oval 505">
                <a:extLst>
                  <a:ext uri="{FF2B5EF4-FFF2-40B4-BE49-F238E27FC236}">
                    <a16:creationId xmlns:a16="http://schemas.microsoft.com/office/drawing/2014/main" id="{8840A537-1A3C-49AE-9A5C-3E1D6FC49B20}"/>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7" name="Straight Connector 506">
                <a:extLst>
                  <a:ext uri="{FF2B5EF4-FFF2-40B4-BE49-F238E27FC236}">
                    <a16:creationId xmlns:a16="http://schemas.microsoft.com/office/drawing/2014/main" id="{81D42511-1517-4451-86A7-73BBBF1AD7D0}"/>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F3B0079E-B0DB-4405-95B0-D604296CD366}"/>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3" name="Oval 502">
                <a:extLst>
                  <a:ext uri="{FF2B5EF4-FFF2-40B4-BE49-F238E27FC236}">
                    <a16:creationId xmlns:a16="http://schemas.microsoft.com/office/drawing/2014/main" id="{F5D151D4-23C8-4199-94C2-7C79F998BC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4" name="Straight Connector 503">
                <a:extLst>
                  <a:ext uri="{FF2B5EF4-FFF2-40B4-BE49-F238E27FC236}">
                    <a16:creationId xmlns:a16="http://schemas.microsoft.com/office/drawing/2014/main" id="{7D7663C8-C294-4B9F-BF97-0280BEAAEFDD}"/>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9" name="Rectangle 498">
                <a:extLst>
                  <a:ext uri="{FF2B5EF4-FFF2-40B4-BE49-F238E27FC236}">
                    <a16:creationId xmlns:a16="http://schemas.microsoft.com/office/drawing/2014/main" id="{3215A77C-BFA8-4ECC-93E4-5F08BCF6C695}"/>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0" name="Oval 499">
                <a:extLst>
                  <a:ext uri="{FF2B5EF4-FFF2-40B4-BE49-F238E27FC236}">
                    <a16:creationId xmlns:a16="http://schemas.microsoft.com/office/drawing/2014/main" id="{89F6BB90-A0C2-4834-9024-EEB4014815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1" name="Straight Connector 500">
                <a:extLst>
                  <a:ext uri="{FF2B5EF4-FFF2-40B4-BE49-F238E27FC236}">
                    <a16:creationId xmlns:a16="http://schemas.microsoft.com/office/drawing/2014/main" id="{608584A2-A762-415C-A8F5-CBFD2EDDEE9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6" name="Rectangle 495">
                <a:extLst>
                  <a:ext uri="{FF2B5EF4-FFF2-40B4-BE49-F238E27FC236}">
                    <a16:creationId xmlns:a16="http://schemas.microsoft.com/office/drawing/2014/main" id="{084A5585-566A-4092-AA11-2839DB3548C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7" name="Oval 496">
                <a:extLst>
                  <a:ext uri="{FF2B5EF4-FFF2-40B4-BE49-F238E27FC236}">
                    <a16:creationId xmlns:a16="http://schemas.microsoft.com/office/drawing/2014/main" id="{DAA1B80D-D06E-4813-A685-D807A3E6F830}"/>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8" name="Straight Connector 497">
                <a:extLst>
                  <a:ext uri="{FF2B5EF4-FFF2-40B4-BE49-F238E27FC236}">
                    <a16:creationId xmlns:a16="http://schemas.microsoft.com/office/drawing/2014/main" id="{84FA80F2-1C08-4955-8AD8-24CFB13EBA1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id="{BC3E16B9-05E8-4BCE-8673-452CFFB2EC49}"/>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4" name="Oval 493">
                <a:extLst>
                  <a:ext uri="{FF2B5EF4-FFF2-40B4-BE49-F238E27FC236}">
                    <a16:creationId xmlns:a16="http://schemas.microsoft.com/office/drawing/2014/main" id="{660C836D-0DAB-4816-B9AD-0CB853E13BAB}"/>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5" name="Straight Connector 494">
                <a:extLst>
                  <a:ext uri="{FF2B5EF4-FFF2-40B4-BE49-F238E27FC236}">
                    <a16:creationId xmlns:a16="http://schemas.microsoft.com/office/drawing/2014/main" id="{E8D745EA-62DD-4714-80B6-AE3F282BF955}"/>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2" name="Flowchart: Direct Access Storage 471">
              <a:extLst>
                <a:ext uri="{FF2B5EF4-FFF2-40B4-BE49-F238E27FC236}">
                  <a16:creationId xmlns:a16="http://schemas.microsoft.com/office/drawing/2014/main" id="{7CBC2353-97DB-4633-8140-91B158030D99}"/>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292026C6-B32D-48D7-83A3-2FFC3D43051D}"/>
                </a:ext>
              </a:extLst>
            </p:cNvPr>
            <p:cNvGrpSpPr/>
            <p:nvPr/>
          </p:nvGrpSpPr>
          <p:grpSpPr>
            <a:xfrm>
              <a:off x="1351512" y="5207391"/>
              <a:ext cx="220437" cy="345503"/>
              <a:chOff x="1355289" y="5207391"/>
              <a:chExt cx="220437" cy="345503"/>
            </a:xfrm>
          </p:grpSpPr>
          <p:sp>
            <p:nvSpPr>
              <p:cNvPr id="477" name="Rectangle 5">
                <a:extLst>
                  <a:ext uri="{FF2B5EF4-FFF2-40B4-BE49-F238E27FC236}">
                    <a16:creationId xmlns:a16="http://schemas.microsoft.com/office/drawing/2014/main" id="{054C7C60-D9AC-4A53-AC77-2AF5C8BF9FE4}"/>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8" name="Freeform 6">
                <a:extLst>
                  <a:ext uri="{FF2B5EF4-FFF2-40B4-BE49-F238E27FC236}">
                    <a16:creationId xmlns:a16="http://schemas.microsoft.com/office/drawing/2014/main" id="{FCEC6BD7-4703-4F54-9ECD-69CEAC7F0D6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9" name="Freeform 7">
                <a:extLst>
                  <a:ext uri="{FF2B5EF4-FFF2-40B4-BE49-F238E27FC236}">
                    <a16:creationId xmlns:a16="http://schemas.microsoft.com/office/drawing/2014/main" id="{F5CCBDD1-EF3D-43B8-929C-D616A890619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0" name="Freeform 8">
                <a:extLst>
                  <a:ext uri="{FF2B5EF4-FFF2-40B4-BE49-F238E27FC236}">
                    <a16:creationId xmlns:a16="http://schemas.microsoft.com/office/drawing/2014/main" id="{AE1348D0-1C5A-44E1-97CB-200279AFBEF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1" name="Freeform 9">
                <a:extLst>
                  <a:ext uri="{FF2B5EF4-FFF2-40B4-BE49-F238E27FC236}">
                    <a16:creationId xmlns:a16="http://schemas.microsoft.com/office/drawing/2014/main" id="{48CBC3C6-2509-4160-A35F-0C3E5E45F56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482" name="Group 481">
                <a:extLst>
                  <a:ext uri="{FF2B5EF4-FFF2-40B4-BE49-F238E27FC236}">
                    <a16:creationId xmlns:a16="http://schemas.microsoft.com/office/drawing/2014/main" id="{67640F41-D789-4A9A-87EF-48F92E43085A}"/>
                  </a:ext>
                </a:extLst>
              </p:cNvPr>
              <p:cNvGrpSpPr/>
              <p:nvPr/>
            </p:nvGrpSpPr>
            <p:grpSpPr>
              <a:xfrm>
                <a:off x="1521861" y="5255179"/>
                <a:ext cx="19398" cy="206484"/>
                <a:chOff x="7742330" y="5312676"/>
                <a:chExt cx="35450" cy="436485"/>
              </a:xfrm>
              <a:solidFill>
                <a:schemeClr val="tx1"/>
              </a:solidFill>
            </p:grpSpPr>
            <p:sp>
              <p:nvSpPr>
                <p:cNvPr id="483" name="Oval 14">
                  <a:extLst>
                    <a:ext uri="{FF2B5EF4-FFF2-40B4-BE49-F238E27FC236}">
                      <a16:creationId xmlns:a16="http://schemas.microsoft.com/office/drawing/2014/main" id="{7B709353-0617-46DE-9D4E-866F33F5E96B}"/>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4" name="Oval 15">
                  <a:extLst>
                    <a:ext uri="{FF2B5EF4-FFF2-40B4-BE49-F238E27FC236}">
                      <a16:creationId xmlns:a16="http://schemas.microsoft.com/office/drawing/2014/main" id="{C5E4122A-123B-4268-A420-924AA42E61F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5" name="Oval 16">
                  <a:extLst>
                    <a:ext uri="{FF2B5EF4-FFF2-40B4-BE49-F238E27FC236}">
                      <a16:creationId xmlns:a16="http://schemas.microsoft.com/office/drawing/2014/main" id="{2F5FE160-08D1-49FC-9AEB-77DDE566038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6" name="Oval 17">
                  <a:extLst>
                    <a:ext uri="{FF2B5EF4-FFF2-40B4-BE49-F238E27FC236}">
                      <a16:creationId xmlns:a16="http://schemas.microsoft.com/office/drawing/2014/main" id="{E58A5E8C-CC1B-48F1-8AF0-EAB5171468F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16" name="Group 15">
            <a:extLst>
              <a:ext uri="{FF2B5EF4-FFF2-40B4-BE49-F238E27FC236}">
                <a16:creationId xmlns:a16="http://schemas.microsoft.com/office/drawing/2014/main" id="{E1112A41-EB9D-488F-92D4-A490651B6CE8}"/>
              </a:ext>
            </a:extLst>
          </p:cNvPr>
          <p:cNvGrpSpPr/>
          <p:nvPr/>
        </p:nvGrpSpPr>
        <p:grpSpPr>
          <a:xfrm>
            <a:off x="9778278" y="2444627"/>
            <a:ext cx="851793" cy="1022700"/>
            <a:chOff x="9778278" y="2475154"/>
            <a:chExt cx="851793" cy="1022700"/>
          </a:xfrm>
        </p:grpSpPr>
        <p:grpSp>
          <p:nvGrpSpPr>
            <p:cNvPr id="511" name="Group 510">
              <a:extLst>
                <a:ext uri="{FF2B5EF4-FFF2-40B4-BE49-F238E27FC236}">
                  <a16:creationId xmlns:a16="http://schemas.microsoft.com/office/drawing/2014/main" id="{DC193AFB-4FE9-49DC-88AE-8A904D292CA7}"/>
                </a:ext>
              </a:extLst>
            </p:cNvPr>
            <p:cNvGrpSpPr/>
            <p:nvPr/>
          </p:nvGrpSpPr>
          <p:grpSpPr>
            <a:xfrm>
              <a:off x="9778278" y="2475154"/>
              <a:ext cx="851793" cy="476453"/>
              <a:chOff x="1240191" y="5112911"/>
              <a:chExt cx="982310" cy="549458"/>
            </a:xfrm>
          </p:grpSpPr>
          <p:sp>
            <p:nvSpPr>
              <p:cNvPr id="512" name="Rectangle 511">
                <a:extLst>
                  <a:ext uri="{FF2B5EF4-FFF2-40B4-BE49-F238E27FC236}">
                    <a16:creationId xmlns:a16="http://schemas.microsoft.com/office/drawing/2014/main" id="{10F73A18-D7E9-4B27-BC7E-E72816855EE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3" name="Group 512">
                <a:extLst>
                  <a:ext uri="{FF2B5EF4-FFF2-40B4-BE49-F238E27FC236}">
                    <a16:creationId xmlns:a16="http://schemas.microsoft.com/office/drawing/2014/main" id="{A56EEBD7-B2E2-4C87-ACC7-C27D52B4543C}"/>
                  </a:ext>
                </a:extLst>
              </p:cNvPr>
              <p:cNvGrpSpPr/>
              <p:nvPr/>
            </p:nvGrpSpPr>
            <p:grpSpPr>
              <a:xfrm>
                <a:off x="1672750" y="5209655"/>
                <a:ext cx="191307" cy="345271"/>
                <a:chOff x="1711103" y="5209655"/>
                <a:chExt cx="191307" cy="345271"/>
              </a:xfrm>
            </p:grpSpPr>
            <p:sp>
              <p:nvSpPr>
                <p:cNvPr id="526" name="Rectangle 525">
                  <a:extLst>
                    <a:ext uri="{FF2B5EF4-FFF2-40B4-BE49-F238E27FC236}">
                      <a16:creationId xmlns:a16="http://schemas.microsoft.com/office/drawing/2014/main" id="{076145E0-77DE-45A8-BCE9-8489F891393A}"/>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7" name="Oval 526">
                  <a:extLst>
                    <a:ext uri="{FF2B5EF4-FFF2-40B4-BE49-F238E27FC236}">
                      <a16:creationId xmlns:a16="http://schemas.microsoft.com/office/drawing/2014/main" id="{9FC446C8-1DFF-477D-904D-023589678B8B}"/>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28" name="Straight Connector 527">
                  <a:extLst>
                    <a:ext uri="{FF2B5EF4-FFF2-40B4-BE49-F238E27FC236}">
                      <a16:creationId xmlns:a16="http://schemas.microsoft.com/office/drawing/2014/main" id="{79B538F1-ADE7-4E05-BEFD-CDD2FD5FDE6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id="{AC6E2B1F-294C-403E-AF1F-0A2BACA8089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0" name="Oval 529">
                  <a:extLst>
                    <a:ext uri="{FF2B5EF4-FFF2-40B4-BE49-F238E27FC236}">
                      <a16:creationId xmlns:a16="http://schemas.microsoft.com/office/drawing/2014/main" id="{024BF06D-4A6E-42F1-850D-F85C42E6423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1" name="Straight Connector 530">
                  <a:extLst>
                    <a:ext uri="{FF2B5EF4-FFF2-40B4-BE49-F238E27FC236}">
                      <a16:creationId xmlns:a16="http://schemas.microsoft.com/office/drawing/2014/main" id="{5B675A6B-AE6A-45EA-AC3B-6D36476710F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0D430A88-9244-44D7-8B55-28D0CC44942A}"/>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3" name="Oval 532">
                  <a:extLst>
                    <a:ext uri="{FF2B5EF4-FFF2-40B4-BE49-F238E27FC236}">
                      <a16:creationId xmlns:a16="http://schemas.microsoft.com/office/drawing/2014/main" id="{530ECA9F-C5A7-4FD0-AC34-35DA223637C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4" name="Straight Connector 533">
                  <a:extLst>
                    <a:ext uri="{FF2B5EF4-FFF2-40B4-BE49-F238E27FC236}">
                      <a16:creationId xmlns:a16="http://schemas.microsoft.com/office/drawing/2014/main" id="{4F55F136-5776-4B2B-85C7-12C31461EC4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id="{EC455C87-D910-4B56-B81F-2775809238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6" name="Oval 535">
                  <a:extLst>
                    <a:ext uri="{FF2B5EF4-FFF2-40B4-BE49-F238E27FC236}">
                      <a16:creationId xmlns:a16="http://schemas.microsoft.com/office/drawing/2014/main" id="{7D2C078D-E6D4-40E3-8AB5-C9A1E3F4BC8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7" name="Straight Connector 536">
                  <a:extLst>
                    <a:ext uri="{FF2B5EF4-FFF2-40B4-BE49-F238E27FC236}">
                      <a16:creationId xmlns:a16="http://schemas.microsoft.com/office/drawing/2014/main" id="{55E2A695-1957-40A6-AA3D-70055A56BBD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8" name="Rectangle 537">
                  <a:extLst>
                    <a:ext uri="{FF2B5EF4-FFF2-40B4-BE49-F238E27FC236}">
                      <a16:creationId xmlns:a16="http://schemas.microsoft.com/office/drawing/2014/main" id="{D4638145-8E63-4E9C-A319-95D7B8A4C49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9" name="Oval 538">
                  <a:extLst>
                    <a:ext uri="{FF2B5EF4-FFF2-40B4-BE49-F238E27FC236}">
                      <a16:creationId xmlns:a16="http://schemas.microsoft.com/office/drawing/2014/main" id="{3FF62702-EA49-4E27-B920-9A072F303457}"/>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0" name="Straight Connector 539">
                  <a:extLst>
                    <a:ext uri="{FF2B5EF4-FFF2-40B4-BE49-F238E27FC236}">
                      <a16:creationId xmlns:a16="http://schemas.microsoft.com/office/drawing/2014/main" id="{39C24C89-9ADD-4AEE-825A-4275B756043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1" name="Rectangle 540">
                  <a:extLst>
                    <a:ext uri="{FF2B5EF4-FFF2-40B4-BE49-F238E27FC236}">
                      <a16:creationId xmlns:a16="http://schemas.microsoft.com/office/drawing/2014/main" id="{44D98591-7646-4964-9369-4AF616790CF3}"/>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42" name="Oval 541">
                  <a:extLst>
                    <a:ext uri="{FF2B5EF4-FFF2-40B4-BE49-F238E27FC236}">
                      <a16:creationId xmlns:a16="http://schemas.microsoft.com/office/drawing/2014/main" id="{F57B3066-826D-4282-9CFE-8C52C15072A0}"/>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3" name="Straight Connector 542">
                  <a:extLst>
                    <a:ext uri="{FF2B5EF4-FFF2-40B4-BE49-F238E27FC236}">
                      <a16:creationId xmlns:a16="http://schemas.microsoft.com/office/drawing/2014/main" id="{64C1B8EE-679D-49BC-A4D3-5096547AE3B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4" name="Flowchart: Direct Access Storage 513">
                <a:extLst>
                  <a:ext uri="{FF2B5EF4-FFF2-40B4-BE49-F238E27FC236}">
                    <a16:creationId xmlns:a16="http://schemas.microsoft.com/office/drawing/2014/main" id="{14F6D3E9-03E5-4E33-B202-9C44C9D30E01}"/>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5" name="Group 514">
                <a:extLst>
                  <a:ext uri="{FF2B5EF4-FFF2-40B4-BE49-F238E27FC236}">
                    <a16:creationId xmlns:a16="http://schemas.microsoft.com/office/drawing/2014/main" id="{DC7D74DA-6214-4DF2-A8A7-2B47DD13D04D}"/>
                  </a:ext>
                </a:extLst>
              </p:cNvPr>
              <p:cNvGrpSpPr/>
              <p:nvPr/>
            </p:nvGrpSpPr>
            <p:grpSpPr>
              <a:xfrm>
                <a:off x="1351512" y="5207391"/>
                <a:ext cx="220437" cy="345503"/>
                <a:chOff x="1355289" y="5207391"/>
                <a:chExt cx="220437" cy="345503"/>
              </a:xfrm>
            </p:grpSpPr>
            <p:sp>
              <p:nvSpPr>
                <p:cNvPr id="516" name="Rectangle 5">
                  <a:extLst>
                    <a:ext uri="{FF2B5EF4-FFF2-40B4-BE49-F238E27FC236}">
                      <a16:creationId xmlns:a16="http://schemas.microsoft.com/office/drawing/2014/main" id="{AD470A80-55D0-4874-84FA-40811965E34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7" name="Freeform 6">
                  <a:extLst>
                    <a:ext uri="{FF2B5EF4-FFF2-40B4-BE49-F238E27FC236}">
                      <a16:creationId xmlns:a16="http://schemas.microsoft.com/office/drawing/2014/main" id="{CF60FB82-9E5D-4B07-98FC-AB741BD3366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8" name="Freeform 7">
                  <a:extLst>
                    <a:ext uri="{FF2B5EF4-FFF2-40B4-BE49-F238E27FC236}">
                      <a16:creationId xmlns:a16="http://schemas.microsoft.com/office/drawing/2014/main" id="{149DD966-8F24-4AF2-BBBC-5A787804C827}"/>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9" name="Freeform 8">
                  <a:extLst>
                    <a:ext uri="{FF2B5EF4-FFF2-40B4-BE49-F238E27FC236}">
                      <a16:creationId xmlns:a16="http://schemas.microsoft.com/office/drawing/2014/main" id="{94952D7D-C7C6-40A1-82BF-FD9B0D8030BE}"/>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0" name="Freeform 9">
                  <a:extLst>
                    <a:ext uri="{FF2B5EF4-FFF2-40B4-BE49-F238E27FC236}">
                      <a16:creationId xmlns:a16="http://schemas.microsoft.com/office/drawing/2014/main" id="{CAC62F1B-F4FB-4AB5-85A3-F2B7788B25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21" name="Group 520">
                  <a:extLst>
                    <a:ext uri="{FF2B5EF4-FFF2-40B4-BE49-F238E27FC236}">
                      <a16:creationId xmlns:a16="http://schemas.microsoft.com/office/drawing/2014/main" id="{2DB334B2-D7EF-4FB8-A648-B79895457970}"/>
                    </a:ext>
                  </a:extLst>
                </p:cNvPr>
                <p:cNvGrpSpPr/>
                <p:nvPr/>
              </p:nvGrpSpPr>
              <p:grpSpPr>
                <a:xfrm>
                  <a:off x="1521861" y="5255179"/>
                  <a:ext cx="19398" cy="206484"/>
                  <a:chOff x="7742330" y="5312676"/>
                  <a:chExt cx="35450" cy="436485"/>
                </a:xfrm>
                <a:solidFill>
                  <a:schemeClr val="tx1"/>
                </a:solidFill>
              </p:grpSpPr>
              <p:sp>
                <p:nvSpPr>
                  <p:cNvPr id="522" name="Oval 14">
                    <a:extLst>
                      <a:ext uri="{FF2B5EF4-FFF2-40B4-BE49-F238E27FC236}">
                        <a16:creationId xmlns:a16="http://schemas.microsoft.com/office/drawing/2014/main" id="{55555005-E254-4E96-A6F8-E4D3D09974C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3" name="Oval 15">
                    <a:extLst>
                      <a:ext uri="{FF2B5EF4-FFF2-40B4-BE49-F238E27FC236}">
                        <a16:creationId xmlns:a16="http://schemas.microsoft.com/office/drawing/2014/main" id="{3B08213D-F54A-4DB6-BE1A-AB04CFA42A2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4" name="Oval 16">
                    <a:extLst>
                      <a:ext uri="{FF2B5EF4-FFF2-40B4-BE49-F238E27FC236}">
                        <a16:creationId xmlns:a16="http://schemas.microsoft.com/office/drawing/2014/main" id="{97A8529B-6CD4-4D28-A9E1-6CC0581C4A53}"/>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5" name="Oval 17">
                    <a:extLst>
                      <a:ext uri="{FF2B5EF4-FFF2-40B4-BE49-F238E27FC236}">
                        <a16:creationId xmlns:a16="http://schemas.microsoft.com/office/drawing/2014/main" id="{BC846122-E381-43D8-8773-2552A7C2CC9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544" name="Group 543">
              <a:extLst>
                <a:ext uri="{FF2B5EF4-FFF2-40B4-BE49-F238E27FC236}">
                  <a16:creationId xmlns:a16="http://schemas.microsoft.com/office/drawing/2014/main" id="{43226D1F-E09C-488A-BB1B-5FA66CD2C5A1}"/>
                </a:ext>
              </a:extLst>
            </p:cNvPr>
            <p:cNvGrpSpPr/>
            <p:nvPr/>
          </p:nvGrpSpPr>
          <p:grpSpPr>
            <a:xfrm>
              <a:off x="9778278" y="3021401"/>
              <a:ext cx="851793" cy="476453"/>
              <a:chOff x="1240191" y="5112911"/>
              <a:chExt cx="982310" cy="549458"/>
            </a:xfrm>
          </p:grpSpPr>
          <p:sp>
            <p:nvSpPr>
              <p:cNvPr id="545" name="Rectangle 544">
                <a:extLst>
                  <a:ext uri="{FF2B5EF4-FFF2-40B4-BE49-F238E27FC236}">
                    <a16:creationId xmlns:a16="http://schemas.microsoft.com/office/drawing/2014/main" id="{968F04DF-2611-41D3-AED6-BCF4E6ED65BF}"/>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6" name="Group 545">
                <a:extLst>
                  <a:ext uri="{FF2B5EF4-FFF2-40B4-BE49-F238E27FC236}">
                    <a16:creationId xmlns:a16="http://schemas.microsoft.com/office/drawing/2014/main" id="{C591886A-B883-4246-8905-1DFE750B8AE0}"/>
                  </a:ext>
                </a:extLst>
              </p:cNvPr>
              <p:cNvGrpSpPr/>
              <p:nvPr/>
            </p:nvGrpSpPr>
            <p:grpSpPr>
              <a:xfrm>
                <a:off x="1672750" y="5209655"/>
                <a:ext cx="191307" cy="345271"/>
                <a:chOff x="1711103" y="5209655"/>
                <a:chExt cx="191307" cy="345271"/>
              </a:xfrm>
            </p:grpSpPr>
            <p:sp>
              <p:nvSpPr>
                <p:cNvPr id="559" name="Rectangle 558">
                  <a:extLst>
                    <a:ext uri="{FF2B5EF4-FFF2-40B4-BE49-F238E27FC236}">
                      <a16:creationId xmlns:a16="http://schemas.microsoft.com/office/drawing/2014/main" id="{17067D53-DAD6-4A87-A398-AF21C96C65A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0" name="Oval 559">
                  <a:extLst>
                    <a:ext uri="{FF2B5EF4-FFF2-40B4-BE49-F238E27FC236}">
                      <a16:creationId xmlns:a16="http://schemas.microsoft.com/office/drawing/2014/main" id="{EACEC12D-CAC4-4FAD-B0EB-612DA825F865}"/>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1" name="Straight Connector 560">
                  <a:extLst>
                    <a:ext uri="{FF2B5EF4-FFF2-40B4-BE49-F238E27FC236}">
                      <a16:creationId xmlns:a16="http://schemas.microsoft.com/office/drawing/2014/main" id="{285BA52D-53B3-44D4-BE6A-0FB650264ED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5DDE2415-B705-4CCF-969D-DAD5D98255DB}"/>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3" name="Oval 562">
                  <a:extLst>
                    <a:ext uri="{FF2B5EF4-FFF2-40B4-BE49-F238E27FC236}">
                      <a16:creationId xmlns:a16="http://schemas.microsoft.com/office/drawing/2014/main" id="{22DDD0AE-38DE-487F-AF29-ECF6E07BD4D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4" name="Straight Connector 563">
                  <a:extLst>
                    <a:ext uri="{FF2B5EF4-FFF2-40B4-BE49-F238E27FC236}">
                      <a16:creationId xmlns:a16="http://schemas.microsoft.com/office/drawing/2014/main" id="{68B78539-BCF6-4BFC-B651-18E2FAE16808}"/>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312332D9-9508-416E-8412-2E38C9C1DD1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6" name="Oval 565">
                  <a:extLst>
                    <a:ext uri="{FF2B5EF4-FFF2-40B4-BE49-F238E27FC236}">
                      <a16:creationId xmlns:a16="http://schemas.microsoft.com/office/drawing/2014/main" id="{E1354E50-ACDA-447A-AC75-76B2A3119FD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7" name="Straight Connector 566">
                  <a:extLst>
                    <a:ext uri="{FF2B5EF4-FFF2-40B4-BE49-F238E27FC236}">
                      <a16:creationId xmlns:a16="http://schemas.microsoft.com/office/drawing/2014/main" id="{902B5072-F8BC-4322-B372-95E6D0CA48B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id="{462072DF-5944-4388-B5AC-4D1541105FAD}"/>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9" name="Oval 568">
                  <a:extLst>
                    <a:ext uri="{FF2B5EF4-FFF2-40B4-BE49-F238E27FC236}">
                      <a16:creationId xmlns:a16="http://schemas.microsoft.com/office/drawing/2014/main" id="{1E50879B-61B1-4BB8-B553-CD7CCF0AB6AE}"/>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0" name="Straight Connector 569">
                  <a:extLst>
                    <a:ext uri="{FF2B5EF4-FFF2-40B4-BE49-F238E27FC236}">
                      <a16:creationId xmlns:a16="http://schemas.microsoft.com/office/drawing/2014/main" id="{2DB05D31-02AE-4057-8D75-9AFC8F8AF52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1" name="Rectangle 570">
                  <a:extLst>
                    <a:ext uri="{FF2B5EF4-FFF2-40B4-BE49-F238E27FC236}">
                      <a16:creationId xmlns:a16="http://schemas.microsoft.com/office/drawing/2014/main" id="{C60D03CE-C78C-49B2-8DE0-97163187F598}"/>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2" name="Oval 571">
                  <a:extLst>
                    <a:ext uri="{FF2B5EF4-FFF2-40B4-BE49-F238E27FC236}">
                      <a16:creationId xmlns:a16="http://schemas.microsoft.com/office/drawing/2014/main" id="{30C09EF8-3042-4D5E-A5E5-2F15F8464105}"/>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3" name="Straight Connector 572">
                  <a:extLst>
                    <a:ext uri="{FF2B5EF4-FFF2-40B4-BE49-F238E27FC236}">
                      <a16:creationId xmlns:a16="http://schemas.microsoft.com/office/drawing/2014/main" id="{6E548D31-44DB-4878-8C65-F499E505F70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032E832F-4E8C-40C1-A4E4-E128CA79D50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5" name="Oval 574">
                  <a:extLst>
                    <a:ext uri="{FF2B5EF4-FFF2-40B4-BE49-F238E27FC236}">
                      <a16:creationId xmlns:a16="http://schemas.microsoft.com/office/drawing/2014/main" id="{126B892F-9352-4F80-B61D-2A281459FA39}"/>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6" name="Straight Connector 575">
                  <a:extLst>
                    <a:ext uri="{FF2B5EF4-FFF2-40B4-BE49-F238E27FC236}">
                      <a16:creationId xmlns:a16="http://schemas.microsoft.com/office/drawing/2014/main" id="{436D0979-EBDA-4A44-A4F5-1DA0C1C1C5E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7" name="Flowchart: Direct Access Storage 546">
                <a:extLst>
                  <a:ext uri="{FF2B5EF4-FFF2-40B4-BE49-F238E27FC236}">
                    <a16:creationId xmlns:a16="http://schemas.microsoft.com/office/drawing/2014/main" id="{CA73BBC7-974C-43F1-9731-E3FE97A282EE}"/>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8" name="Group 547">
                <a:extLst>
                  <a:ext uri="{FF2B5EF4-FFF2-40B4-BE49-F238E27FC236}">
                    <a16:creationId xmlns:a16="http://schemas.microsoft.com/office/drawing/2014/main" id="{8313A220-76E8-4F7D-BC3A-83CDC311A53B}"/>
                  </a:ext>
                </a:extLst>
              </p:cNvPr>
              <p:cNvGrpSpPr/>
              <p:nvPr/>
            </p:nvGrpSpPr>
            <p:grpSpPr>
              <a:xfrm>
                <a:off x="1351512" y="5207391"/>
                <a:ext cx="220437" cy="345503"/>
                <a:chOff x="1355289" y="5207391"/>
                <a:chExt cx="220437" cy="345503"/>
              </a:xfrm>
            </p:grpSpPr>
            <p:sp>
              <p:nvSpPr>
                <p:cNvPr id="549" name="Rectangle 5">
                  <a:extLst>
                    <a:ext uri="{FF2B5EF4-FFF2-40B4-BE49-F238E27FC236}">
                      <a16:creationId xmlns:a16="http://schemas.microsoft.com/office/drawing/2014/main" id="{48F6FF19-8473-47B7-A3D8-04B5134C8472}"/>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0" name="Freeform 6">
                  <a:extLst>
                    <a:ext uri="{FF2B5EF4-FFF2-40B4-BE49-F238E27FC236}">
                      <a16:creationId xmlns:a16="http://schemas.microsoft.com/office/drawing/2014/main" id="{2DB87B00-3C75-42D8-8C59-F9835FCAD3F1}"/>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1" name="Freeform 7">
                  <a:extLst>
                    <a:ext uri="{FF2B5EF4-FFF2-40B4-BE49-F238E27FC236}">
                      <a16:creationId xmlns:a16="http://schemas.microsoft.com/office/drawing/2014/main" id="{58428773-30E5-4AB8-B28B-5B4534FA810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2" name="Freeform 8">
                  <a:extLst>
                    <a:ext uri="{FF2B5EF4-FFF2-40B4-BE49-F238E27FC236}">
                      <a16:creationId xmlns:a16="http://schemas.microsoft.com/office/drawing/2014/main" id="{FBD73DF1-9FCB-4C18-94FC-D575F8A67B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3" name="Freeform 9">
                  <a:extLst>
                    <a:ext uri="{FF2B5EF4-FFF2-40B4-BE49-F238E27FC236}">
                      <a16:creationId xmlns:a16="http://schemas.microsoft.com/office/drawing/2014/main" id="{619DD936-7EF8-47AA-A214-28F435DA8CF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54" name="Group 553">
                  <a:extLst>
                    <a:ext uri="{FF2B5EF4-FFF2-40B4-BE49-F238E27FC236}">
                      <a16:creationId xmlns:a16="http://schemas.microsoft.com/office/drawing/2014/main" id="{842BE57D-2C48-48DF-95AB-FBC9FD3AAAE1}"/>
                    </a:ext>
                  </a:extLst>
                </p:cNvPr>
                <p:cNvGrpSpPr/>
                <p:nvPr/>
              </p:nvGrpSpPr>
              <p:grpSpPr>
                <a:xfrm>
                  <a:off x="1521861" y="5255179"/>
                  <a:ext cx="19398" cy="206484"/>
                  <a:chOff x="7742330" y="5312676"/>
                  <a:chExt cx="35450" cy="436485"/>
                </a:xfrm>
                <a:solidFill>
                  <a:schemeClr val="tx1"/>
                </a:solidFill>
              </p:grpSpPr>
              <p:sp>
                <p:nvSpPr>
                  <p:cNvPr id="555" name="Oval 14">
                    <a:extLst>
                      <a:ext uri="{FF2B5EF4-FFF2-40B4-BE49-F238E27FC236}">
                        <a16:creationId xmlns:a16="http://schemas.microsoft.com/office/drawing/2014/main" id="{859BC497-7ADE-4A9A-9561-1BC11EF36D9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6" name="Oval 15">
                    <a:extLst>
                      <a:ext uri="{FF2B5EF4-FFF2-40B4-BE49-F238E27FC236}">
                        <a16:creationId xmlns:a16="http://schemas.microsoft.com/office/drawing/2014/main" id="{AED8B433-B2DA-4A0F-A1DF-9A0C592C43E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7" name="Oval 16">
                    <a:extLst>
                      <a:ext uri="{FF2B5EF4-FFF2-40B4-BE49-F238E27FC236}">
                        <a16:creationId xmlns:a16="http://schemas.microsoft.com/office/drawing/2014/main" id="{1545BF52-26A8-495B-A1BE-C09A59EE865D}"/>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8" name="Oval 17">
                    <a:extLst>
                      <a:ext uri="{FF2B5EF4-FFF2-40B4-BE49-F238E27FC236}">
                        <a16:creationId xmlns:a16="http://schemas.microsoft.com/office/drawing/2014/main" id="{225C5D17-8DBA-4E12-89A1-406A31C8E72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5" name="Group 14">
            <a:extLst>
              <a:ext uri="{FF2B5EF4-FFF2-40B4-BE49-F238E27FC236}">
                <a16:creationId xmlns:a16="http://schemas.microsoft.com/office/drawing/2014/main" id="{D18D79B0-0CC3-4901-8999-159A74DDB210}"/>
              </a:ext>
            </a:extLst>
          </p:cNvPr>
          <p:cNvGrpSpPr/>
          <p:nvPr/>
        </p:nvGrpSpPr>
        <p:grpSpPr>
          <a:xfrm>
            <a:off x="9778278" y="3806676"/>
            <a:ext cx="851793" cy="1022700"/>
            <a:chOff x="9778278" y="3910431"/>
            <a:chExt cx="851793" cy="1022700"/>
          </a:xfrm>
        </p:grpSpPr>
        <p:grpSp>
          <p:nvGrpSpPr>
            <p:cNvPr id="577" name="Group 576">
              <a:extLst>
                <a:ext uri="{FF2B5EF4-FFF2-40B4-BE49-F238E27FC236}">
                  <a16:creationId xmlns:a16="http://schemas.microsoft.com/office/drawing/2014/main" id="{90757F10-8EA9-4100-9046-33635935E0F2}"/>
                </a:ext>
              </a:extLst>
            </p:cNvPr>
            <p:cNvGrpSpPr/>
            <p:nvPr/>
          </p:nvGrpSpPr>
          <p:grpSpPr>
            <a:xfrm>
              <a:off x="9778278" y="3910431"/>
              <a:ext cx="851793" cy="476453"/>
              <a:chOff x="1240191" y="5112911"/>
              <a:chExt cx="982310" cy="549458"/>
            </a:xfrm>
          </p:grpSpPr>
          <p:sp>
            <p:nvSpPr>
              <p:cNvPr id="578" name="Rectangle 577">
                <a:extLst>
                  <a:ext uri="{FF2B5EF4-FFF2-40B4-BE49-F238E27FC236}">
                    <a16:creationId xmlns:a16="http://schemas.microsoft.com/office/drawing/2014/main" id="{5D6F6B22-6A91-4234-898C-99678C0BF8C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79" name="Group 578">
                <a:extLst>
                  <a:ext uri="{FF2B5EF4-FFF2-40B4-BE49-F238E27FC236}">
                    <a16:creationId xmlns:a16="http://schemas.microsoft.com/office/drawing/2014/main" id="{0D42F795-7FA1-49F1-B9C7-D4B7EF3CF65B}"/>
                  </a:ext>
                </a:extLst>
              </p:cNvPr>
              <p:cNvGrpSpPr/>
              <p:nvPr/>
            </p:nvGrpSpPr>
            <p:grpSpPr>
              <a:xfrm>
                <a:off x="1672750" y="5209655"/>
                <a:ext cx="191307" cy="345271"/>
                <a:chOff x="1711103" y="5209655"/>
                <a:chExt cx="191307" cy="345271"/>
              </a:xfrm>
            </p:grpSpPr>
            <p:sp>
              <p:nvSpPr>
                <p:cNvPr id="592" name="Rectangle 591">
                  <a:extLst>
                    <a:ext uri="{FF2B5EF4-FFF2-40B4-BE49-F238E27FC236}">
                      <a16:creationId xmlns:a16="http://schemas.microsoft.com/office/drawing/2014/main" id="{4525B44E-7B6B-474A-9DB7-56BB0976BD01}"/>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3" name="Oval 592">
                  <a:extLst>
                    <a:ext uri="{FF2B5EF4-FFF2-40B4-BE49-F238E27FC236}">
                      <a16:creationId xmlns:a16="http://schemas.microsoft.com/office/drawing/2014/main" id="{41A1AD81-4927-429D-B832-A1D56D8AEF92}"/>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4" name="Straight Connector 593">
                  <a:extLst>
                    <a:ext uri="{FF2B5EF4-FFF2-40B4-BE49-F238E27FC236}">
                      <a16:creationId xmlns:a16="http://schemas.microsoft.com/office/drawing/2014/main" id="{EC39A1D6-DAF7-41B1-B52D-F0B4DBF877A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012F179-0F33-40E2-8E92-08FC08DCAA4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6" name="Oval 595">
                  <a:extLst>
                    <a:ext uri="{FF2B5EF4-FFF2-40B4-BE49-F238E27FC236}">
                      <a16:creationId xmlns:a16="http://schemas.microsoft.com/office/drawing/2014/main" id="{1D054CBA-369D-4513-9404-AD8DB655792F}"/>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7" name="Straight Connector 596">
                  <a:extLst>
                    <a:ext uri="{FF2B5EF4-FFF2-40B4-BE49-F238E27FC236}">
                      <a16:creationId xmlns:a16="http://schemas.microsoft.com/office/drawing/2014/main" id="{F8297FC0-16A4-4AF0-9017-D1F7DB00CA7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id="{085D1F1A-2650-4355-9DE0-B84561DAA21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9" name="Oval 598">
                  <a:extLst>
                    <a:ext uri="{FF2B5EF4-FFF2-40B4-BE49-F238E27FC236}">
                      <a16:creationId xmlns:a16="http://schemas.microsoft.com/office/drawing/2014/main" id="{BCE9FE18-02F7-4F53-AF5C-EB421F69601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0" name="Straight Connector 599">
                  <a:extLst>
                    <a:ext uri="{FF2B5EF4-FFF2-40B4-BE49-F238E27FC236}">
                      <a16:creationId xmlns:a16="http://schemas.microsoft.com/office/drawing/2014/main" id="{0EA7B3D9-84E1-45A7-942D-BBCA9980F1A9}"/>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1" name="Rectangle 600">
                  <a:extLst>
                    <a:ext uri="{FF2B5EF4-FFF2-40B4-BE49-F238E27FC236}">
                      <a16:creationId xmlns:a16="http://schemas.microsoft.com/office/drawing/2014/main" id="{71440E11-DE88-4EC5-81E7-7852937DF28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2" name="Oval 601">
                  <a:extLst>
                    <a:ext uri="{FF2B5EF4-FFF2-40B4-BE49-F238E27FC236}">
                      <a16:creationId xmlns:a16="http://schemas.microsoft.com/office/drawing/2014/main" id="{8D9AE121-E065-44E2-BF89-BFF146DB2ACB}"/>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3" name="Straight Connector 602">
                  <a:extLst>
                    <a:ext uri="{FF2B5EF4-FFF2-40B4-BE49-F238E27FC236}">
                      <a16:creationId xmlns:a16="http://schemas.microsoft.com/office/drawing/2014/main" id="{F3592BA5-1A2B-4B4E-A0BB-C7906F8B0B6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4" name="Rectangle 603">
                  <a:extLst>
                    <a:ext uri="{FF2B5EF4-FFF2-40B4-BE49-F238E27FC236}">
                      <a16:creationId xmlns:a16="http://schemas.microsoft.com/office/drawing/2014/main" id="{98F89821-794A-4BDC-AFD4-11734472DE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5" name="Oval 604">
                  <a:extLst>
                    <a:ext uri="{FF2B5EF4-FFF2-40B4-BE49-F238E27FC236}">
                      <a16:creationId xmlns:a16="http://schemas.microsoft.com/office/drawing/2014/main" id="{2EA831D6-94B7-4E65-A9E5-BA78908D98C8}"/>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6" name="Straight Connector 605">
                  <a:extLst>
                    <a:ext uri="{FF2B5EF4-FFF2-40B4-BE49-F238E27FC236}">
                      <a16:creationId xmlns:a16="http://schemas.microsoft.com/office/drawing/2014/main" id="{20EF5959-E9F5-4C09-8614-38CBF3316D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4290D62B-2724-4B31-99DF-E95A5F8039DF}"/>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8" name="Oval 607">
                  <a:extLst>
                    <a:ext uri="{FF2B5EF4-FFF2-40B4-BE49-F238E27FC236}">
                      <a16:creationId xmlns:a16="http://schemas.microsoft.com/office/drawing/2014/main" id="{6C7EDC5F-63DB-419A-9D6D-2226CED1DAD4}"/>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9" name="Straight Connector 608">
                  <a:extLst>
                    <a:ext uri="{FF2B5EF4-FFF2-40B4-BE49-F238E27FC236}">
                      <a16:creationId xmlns:a16="http://schemas.microsoft.com/office/drawing/2014/main" id="{4853E139-E935-4418-B9EC-EFA4FC790BEB}"/>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0" name="Flowchart: Direct Access Storage 579">
                <a:extLst>
                  <a:ext uri="{FF2B5EF4-FFF2-40B4-BE49-F238E27FC236}">
                    <a16:creationId xmlns:a16="http://schemas.microsoft.com/office/drawing/2014/main" id="{569CAFDA-796C-4760-BF49-E6F967C8F55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81" name="Group 580">
                <a:extLst>
                  <a:ext uri="{FF2B5EF4-FFF2-40B4-BE49-F238E27FC236}">
                    <a16:creationId xmlns:a16="http://schemas.microsoft.com/office/drawing/2014/main" id="{B1791439-6980-4D44-8BC5-C9C199AD082B}"/>
                  </a:ext>
                </a:extLst>
              </p:cNvPr>
              <p:cNvGrpSpPr/>
              <p:nvPr/>
            </p:nvGrpSpPr>
            <p:grpSpPr>
              <a:xfrm>
                <a:off x="1351512" y="5207391"/>
                <a:ext cx="220437" cy="345503"/>
                <a:chOff x="1355289" y="5207391"/>
                <a:chExt cx="220437" cy="345503"/>
              </a:xfrm>
            </p:grpSpPr>
            <p:sp>
              <p:nvSpPr>
                <p:cNvPr id="582" name="Rectangle 5">
                  <a:extLst>
                    <a:ext uri="{FF2B5EF4-FFF2-40B4-BE49-F238E27FC236}">
                      <a16:creationId xmlns:a16="http://schemas.microsoft.com/office/drawing/2014/main" id="{C57F2FFC-DB3C-4237-A7C7-6484317EE5DC}"/>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3" name="Freeform 6">
                  <a:extLst>
                    <a:ext uri="{FF2B5EF4-FFF2-40B4-BE49-F238E27FC236}">
                      <a16:creationId xmlns:a16="http://schemas.microsoft.com/office/drawing/2014/main" id="{2B0F5DFA-D5CB-494D-B17F-62392EFD5A3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4" name="Freeform 7">
                  <a:extLst>
                    <a:ext uri="{FF2B5EF4-FFF2-40B4-BE49-F238E27FC236}">
                      <a16:creationId xmlns:a16="http://schemas.microsoft.com/office/drawing/2014/main" id="{289F2107-23B4-471D-A67D-D803861A61C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5" name="Freeform 8">
                  <a:extLst>
                    <a:ext uri="{FF2B5EF4-FFF2-40B4-BE49-F238E27FC236}">
                      <a16:creationId xmlns:a16="http://schemas.microsoft.com/office/drawing/2014/main" id="{25D4BFDE-68BA-4C28-B10F-37B3DBC6D9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6" name="Freeform 9">
                  <a:extLst>
                    <a:ext uri="{FF2B5EF4-FFF2-40B4-BE49-F238E27FC236}">
                      <a16:creationId xmlns:a16="http://schemas.microsoft.com/office/drawing/2014/main" id="{148B2E83-4ED6-4FFB-A779-5E7BD42EE13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87" name="Group 586">
                  <a:extLst>
                    <a:ext uri="{FF2B5EF4-FFF2-40B4-BE49-F238E27FC236}">
                      <a16:creationId xmlns:a16="http://schemas.microsoft.com/office/drawing/2014/main" id="{3E997ABF-9361-4DAD-92F8-6C5934564B44}"/>
                    </a:ext>
                  </a:extLst>
                </p:cNvPr>
                <p:cNvGrpSpPr/>
                <p:nvPr/>
              </p:nvGrpSpPr>
              <p:grpSpPr>
                <a:xfrm>
                  <a:off x="1521861" y="5255179"/>
                  <a:ext cx="19398" cy="206484"/>
                  <a:chOff x="7742330" y="5312676"/>
                  <a:chExt cx="35450" cy="436485"/>
                </a:xfrm>
                <a:solidFill>
                  <a:schemeClr val="tx1"/>
                </a:solidFill>
              </p:grpSpPr>
              <p:sp>
                <p:nvSpPr>
                  <p:cNvPr id="588" name="Oval 14">
                    <a:extLst>
                      <a:ext uri="{FF2B5EF4-FFF2-40B4-BE49-F238E27FC236}">
                        <a16:creationId xmlns:a16="http://schemas.microsoft.com/office/drawing/2014/main" id="{53C35F49-8B50-4F29-80FF-B77863BD2A5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9" name="Oval 15">
                    <a:extLst>
                      <a:ext uri="{FF2B5EF4-FFF2-40B4-BE49-F238E27FC236}">
                        <a16:creationId xmlns:a16="http://schemas.microsoft.com/office/drawing/2014/main" id="{4352986A-5D82-418C-AD51-4C11A498C3D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0" name="Oval 16">
                    <a:extLst>
                      <a:ext uri="{FF2B5EF4-FFF2-40B4-BE49-F238E27FC236}">
                        <a16:creationId xmlns:a16="http://schemas.microsoft.com/office/drawing/2014/main" id="{663417E1-8A96-4C7A-9512-E01DE935579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1" name="Oval 17">
                    <a:extLst>
                      <a:ext uri="{FF2B5EF4-FFF2-40B4-BE49-F238E27FC236}">
                        <a16:creationId xmlns:a16="http://schemas.microsoft.com/office/drawing/2014/main" id="{3B313349-14D0-4C0A-823A-B3B7D91BFBD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10" name="Group 609">
              <a:extLst>
                <a:ext uri="{FF2B5EF4-FFF2-40B4-BE49-F238E27FC236}">
                  <a16:creationId xmlns:a16="http://schemas.microsoft.com/office/drawing/2014/main" id="{448F13FD-1D1D-4EA7-A97E-A461EE8A61CB}"/>
                </a:ext>
              </a:extLst>
            </p:cNvPr>
            <p:cNvGrpSpPr/>
            <p:nvPr/>
          </p:nvGrpSpPr>
          <p:grpSpPr>
            <a:xfrm>
              <a:off x="9778278" y="4456678"/>
              <a:ext cx="851793" cy="476453"/>
              <a:chOff x="1240191" y="5112911"/>
              <a:chExt cx="982310" cy="549458"/>
            </a:xfrm>
          </p:grpSpPr>
          <p:sp>
            <p:nvSpPr>
              <p:cNvPr id="611" name="Rectangle 610">
                <a:extLst>
                  <a:ext uri="{FF2B5EF4-FFF2-40B4-BE49-F238E27FC236}">
                    <a16:creationId xmlns:a16="http://schemas.microsoft.com/office/drawing/2014/main" id="{732B3344-01B6-4E97-A085-472ACA06A25E}"/>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2" name="Group 611">
                <a:extLst>
                  <a:ext uri="{FF2B5EF4-FFF2-40B4-BE49-F238E27FC236}">
                    <a16:creationId xmlns:a16="http://schemas.microsoft.com/office/drawing/2014/main" id="{EC5FAA80-47E3-4AEB-B8E4-7C0BD3CA4DBC}"/>
                  </a:ext>
                </a:extLst>
              </p:cNvPr>
              <p:cNvGrpSpPr/>
              <p:nvPr/>
            </p:nvGrpSpPr>
            <p:grpSpPr>
              <a:xfrm>
                <a:off x="1672750" y="5209655"/>
                <a:ext cx="191307" cy="345271"/>
                <a:chOff x="1711103" y="5209655"/>
                <a:chExt cx="191307" cy="345271"/>
              </a:xfrm>
            </p:grpSpPr>
            <p:sp>
              <p:nvSpPr>
                <p:cNvPr id="625" name="Rectangle 624">
                  <a:extLst>
                    <a:ext uri="{FF2B5EF4-FFF2-40B4-BE49-F238E27FC236}">
                      <a16:creationId xmlns:a16="http://schemas.microsoft.com/office/drawing/2014/main" id="{E4036BF0-E68E-4CF3-8364-C885046CFC4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6" name="Oval 625">
                  <a:extLst>
                    <a:ext uri="{FF2B5EF4-FFF2-40B4-BE49-F238E27FC236}">
                      <a16:creationId xmlns:a16="http://schemas.microsoft.com/office/drawing/2014/main" id="{5EABAF2C-03A7-487F-B0DC-8ECCE1AD045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27" name="Straight Connector 626">
                  <a:extLst>
                    <a:ext uri="{FF2B5EF4-FFF2-40B4-BE49-F238E27FC236}">
                      <a16:creationId xmlns:a16="http://schemas.microsoft.com/office/drawing/2014/main" id="{DE9F35B9-EE15-4269-A709-67C9F50A4B1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id="{9A2D1E7B-E8DC-45F5-B7DC-FCCCD59BF9B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9" name="Oval 628">
                  <a:extLst>
                    <a:ext uri="{FF2B5EF4-FFF2-40B4-BE49-F238E27FC236}">
                      <a16:creationId xmlns:a16="http://schemas.microsoft.com/office/drawing/2014/main" id="{052D62B4-E14F-4152-ADA2-8C5A96B891A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0" name="Straight Connector 629">
                  <a:extLst>
                    <a:ext uri="{FF2B5EF4-FFF2-40B4-BE49-F238E27FC236}">
                      <a16:creationId xmlns:a16="http://schemas.microsoft.com/office/drawing/2014/main" id="{11D7225B-B9E5-454C-9620-B043822ECDE7}"/>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1" name="Rectangle 630">
                  <a:extLst>
                    <a:ext uri="{FF2B5EF4-FFF2-40B4-BE49-F238E27FC236}">
                      <a16:creationId xmlns:a16="http://schemas.microsoft.com/office/drawing/2014/main" id="{3431F2F7-96F4-432A-9FC6-F0363BBD74B4}"/>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2" name="Oval 631">
                  <a:extLst>
                    <a:ext uri="{FF2B5EF4-FFF2-40B4-BE49-F238E27FC236}">
                      <a16:creationId xmlns:a16="http://schemas.microsoft.com/office/drawing/2014/main" id="{E140706C-F7CE-4E89-8102-1638855D537B}"/>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3" name="Straight Connector 632">
                  <a:extLst>
                    <a:ext uri="{FF2B5EF4-FFF2-40B4-BE49-F238E27FC236}">
                      <a16:creationId xmlns:a16="http://schemas.microsoft.com/office/drawing/2014/main" id="{BFF50551-ED96-4759-A58E-3BC5B1A7D18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4" name="Rectangle 633">
                  <a:extLst>
                    <a:ext uri="{FF2B5EF4-FFF2-40B4-BE49-F238E27FC236}">
                      <a16:creationId xmlns:a16="http://schemas.microsoft.com/office/drawing/2014/main" id="{8820165A-1EE8-47F7-845C-D0E22F30E92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5" name="Oval 634">
                  <a:extLst>
                    <a:ext uri="{FF2B5EF4-FFF2-40B4-BE49-F238E27FC236}">
                      <a16:creationId xmlns:a16="http://schemas.microsoft.com/office/drawing/2014/main" id="{E7D07C8B-3C55-49E2-826C-A7E93C1791B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6" name="Straight Connector 635">
                  <a:extLst>
                    <a:ext uri="{FF2B5EF4-FFF2-40B4-BE49-F238E27FC236}">
                      <a16:creationId xmlns:a16="http://schemas.microsoft.com/office/drawing/2014/main" id="{50BD42C1-60D6-4A51-B275-164224A3CDB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C58C055B-640E-407E-B230-B444FE53E0E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8" name="Oval 637">
                  <a:extLst>
                    <a:ext uri="{FF2B5EF4-FFF2-40B4-BE49-F238E27FC236}">
                      <a16:creationId xmlns:a16="http://schemas.microsoft.com/office/drawing/2014/main" id="{236622F9-6F57-4B2D-A3F9-66B8504645CA}"/>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9" name="Straight Connector 638">
                  <a:extLst>
                    <a:ext uri="{FF2B5EF4-FFF2-40B4-BE49-F238E27FC236}">
                      <a16:creationId xmlns:a16="http://schemas.microsoft.com/office/drawing/2014/main" id="{6DD39A70-492F-4C36-899F-ADC7A6ECDE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0" name="Rectangle 639">
                  <a:extLst>
                    <a:ext uri="{FF2B5EF4-FFF2-40B4-BE49-F238E27FC236}">
                      <a16:creationId xmlns:a16="http://schemas.microsoft.com/office/drawing/2014/main" id="{1DB6500E-09DA-474D-8AE1-80396B6073C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1" name="Oval 640">
                  <a:extLst>
                    <a:ext uri="{FF2B5EF4-FFF2-40B4-BE49-F238E27FC236}">
                      <a16:creationId xmlns:a16="http://schemas.microsoft.com/office/drawing/2014/main" id="{3E3EF0C4-1957-43DC-9367-355413F8353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42" name="Straight Connector 641">
                  <a:extLst>
                    <a:ext uri="{FF2B5EF4-FFF2-40B4-BE49-F238E27FC236}">
                      <a16:creationId xmlns:a16="http://schemas.microsoft.com/office/drawing/2014/main" id="{348C5095-F97C-4D16-B8D1-C40E7EE4316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3" name="Flowchart: Direct Access Storage 612">
                <a:extLst>
                  <a:ext uri="{FF2B5EF4-FFF2-40B4-BE49-F238E27FC236}">
                    <a16:creationId xmlns:a16="http://schemas.microsoft.com/office/drawing/2014/main" id="{43D107C6-9BD8-4311-94FA-C8FBA232922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4" name="Group 613">
                <a:extLst>
                  <a:ext uri="{FF2B5EF4-FFF2-40B4-BE49-F238E27FC236}">
                    <a16:creationId xmlns:a16="http://schemas.microsoft.com/office/drawing/2014/main" id="{FBA2FB00-CEA4-4978-A6D3-838017750451}"/>
                  </a:ext>
                </a:extLst>
              </p:cNvPr>
              <p:cNvGrpSpPr/>
              <p:nvPr/>
            </p:nvGrpSpPr>
            <p:grpSpPr>
              <a:xfrm>
                <a:off x="1351512" y="5207391"/>
                <a:ext cx="220437" cy="345503"/>
                <a:chOff x="1355289" y="5207391"/>
                <a:chExt cx="220437" cy="345503"/>
              </a:xfrm>
            </p:grpSpPr>
            <p:sp>
              <p:nvSpPr>
                <p:cNvPr id="615" name="Rectangle 5">
                  <a:extLst>
                    <a:ext uri="{FF2B5EF4-FFF2-40B4-BE49-F238E27FC236}">
                      <a16:creationId xmlns:a16="http://schemas.microsoft.com/office/drawing/2014/main" id="{DF869E31-009C-4575-9013-EA34EE9CA567}"/>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6" name="Freeform 6">
                  <a:extLst>
                    <a:ext uri="{FF2B5EF4-FFF2-40B4-BE49-F238E27FC236}">
                      <a16:creationId xmlns:a16="http://schemas.microsoft.com/office/drawing/2014/main" id="{8E221D83-BFF2-4906-9391-838216244D7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7" name="Freeform 7">
                  <a:extLst>
                    <a:ext uri="{FF2B5EF4-FFF2-40B4-BE49-F238E27FC236}">
                      <a16:creationId xmlns:a16="http://schemas.microsoft.com/office/drawing/2014/main" id="{9BDA72DC-B8D6-4ADB-95F6-C81C293D3C8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8" name="Freeform 8">
                  <a:extLst>
                    <a:ext uri="{FF2B5EF4-FFF2-40B4-BE49-F238E27FC236}">
                      <a16:creationId xmlns:a16="http://schemas.microsoft.com/office/drawing/2014/main" id="{CFCA290D-EEC0-421A-879F-5CD91038404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9" name="Freeform 9">
                  <a:extLst>
                    <a:ext uri="{FF2B5EF4-FFF2-40B4-BE49-F238E27FC236}">
                      <a16:creationId xmlns:a16="http://schemas.microsoft.com/office/drawing/2014/main" id="{61D00554-E9A0-412F-AB58-0E919936E94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20" name="Group 619">
                  <a:extLst>
                    <a:ext uri="{FF2B5EF4-FFF2-40B4-BE49-F238E27FC236}">
                      <a16:creationId xmlns:a16="http://schemas.microsoft.com/office/drawing/2014/main" id="{B7A59153-6474-452A-8732-242C295FD512}"/>
                    </a:ext>
                  </a:extLst>
                </p:cNvPr>
                <p:cNvGrpSpPr/>
                <p:nvPr/>
              </p:nvGrpSpPr>
              <p:grpSpPr>
                <a:xfrm>
                  <a:off x="1521861" y="5255179"/>
                  <a:ext cx="19398" cy="206484"/>
                  <a:chOff x="7742330" y="5312676"/>
                  <a:chExt cx="35450" cy="436485"/>
                </a:xfrm>
                <a:solidFill>
                  <a:schemeClr val="tx1"/>
                </a:solidFill>
              </p:grpSpPr>
              <p:sp>
                <p:nvSpPr>
                  <p:cNvPr id="621" name="Oval 14">
                    <a:extLst>
                      <a:ext uri="{FF2B5EF4-FFF2-40B4-BE49-F238E27FC236}">
                        <a16:creationId xmlns:a16="http://schemas.microsoft.com/office/drawing/2014/main" id="{24B49CED-B43D-4EE7-87BC-DC433853AD7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2" name="Oval 15">
                    <a:extLst>
                      <a:ext uri="{FF2B5EF4-FFF2-40B4-BE49-F238E27FC236}">
                        <a16:creationId xmlns:a16="http://schemas.microsoft.com/office/drawing/2014/main" id="{B9025A61-8698-40ED-8F83-58B4276C01A0}"/>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3" name="Oval 16">
                    <a:extLst>
                      <a:ext uri="{FF2B5EF4-FFF2-40B4-BE49-F238E27FC236}">
                        <a16:creationId xmlns:a16="http://schemas.microsoft.com/office/drawing/2014/main" id="{022BB700-F493-4410-AB8E-B5B21590AA8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4" name="Oval 17">
                    <a:extLst>
                      <a:ext uri="{FF2B5EF4-FFF2-40B4-BE49-F238E27FC236}">
                        <a16:creationId xmlns:a16="http://schemas.microsoft.com/office/drawing/2014/main" id="{30BEEB8F-D9F0-4C65-8E2B-2DD35B59C5F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4" name="Group 13">
            <a:extLst>
              <a:ext uri="{FF2B5EF4-FFF2-40B4-BE49-F238E27FC236}">
                <a16:creationId xmlns:a16="http://schemas.microsoft.com/office/drawing/2014/main" id="{7AA72C64-3166-42AD-80D1-A428024F226A}"/>
              </a:ext>
            </a:extLst>
          </p:cNvPr>
          <p:cNvGrpSpPr/>
          <p:nvPr/>
        </p:nvGrpSpPr>
        <p:grpSpPr>
          <a:xfrm>
            <a:off x="9781411" y="5168725"/>
            <a:ext cx="1036720" cy="1162907"/>
            <a:chOff x="9593351" y="5325526"/>
            <a:chExt cx="1036720" cy="1162907"/>
          </a:xfrm>
        </p:grpSpPr>
        <p:grpSp>
          <p:nvGrpSpPr>
            <p:cNvPr id="643" name="Group 642">
              <a:extLst>
                <a:ext uri="{FF2B5EF4-FFF2-40B4-BE49-F238E27FC236}">
                  <a16:creationId xmlns:a16="http://schemas.microsoft.com/office/drawing/2014/main" id="{164A3662-0889-4C54-969D-8FB8491DC0B9}"/>
                </a:ext>
              </a:extLst>
            </p:cNvPr>
            <p:cNvGrpSpPr/>
            <p:nvPr/>
          </p:nvGrpSpPr>
          <p:grpSpPr>
            <a:xfrm>
              <a:off x="9778278" y="5325526"/>
              <a:ext cx="851793" cy="476453"/>
              <a:chOff x="1240191" y="5112911"/>
              <a:chExt cx="982310" cy="549458"/>
            </a:xfrm>
          </p:grpSpPr>
          <p:sp>
            <p:nvSpPr>
              <p:cNvPr id="644" name="Rectangle 643">
                <a:extLst>
                  <a:ext uri="{FF2B5EF4-FFF2-40B4-BE49-F238E27FC236}">
                    <a16:creationId xmlns:a16="http://schemas.microsoft.com/office/drawing/2014/main" id="{9316994E-354F-4109-8A1E-BC9C00C6A69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5" name="Group 644">
                <a:extLst>
                  <a:ext uri="{FF2B5EF4-FFF2-40B4-BE49-F238E27FC236}">
                    <a16:creationId xmlns:a16="http://schemas.microsoft.com/office/drawing/2014/main" id="{26E340A7-D42D-4405-847B-9CC7984F4452}"/>
                  </a:ext>
                </a:extLst>
              </p:cNvPr>
              <p:cNvGrpSpPr/>
              <p:nvPr/>
            </p:nvGrpSpPr>
            <p:grpSpPr>
              <a:xfrm>
                <a:off x="1672750" y="5209655"/>
                <a:ext cx="191307" cy="345271"/>
                <a:chOff x="1711103" y="5209655"/>
                <a:chExt cx="191307" cy="345271"/>
              </a:xfrm>
            </p:grpSpPr>
            <p:sp>
              <p:nvSpPr>
                <p:cNvPr id="658" name="Rectangle 657">
                  <a:extLst>
                    <a:ext uri="{FF2B5EF4-FFF2-40B4-BE49-F238E27FC236}">
                      <a16:creationId xmlns:a16="http://schemas.microsoft.com/office/drawing/2014/main" id="{31E42165-8F43-468F-A625-4CA320F5B3B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9" name="Oval 658">
                  <a:extLst>
                    <a:ext uri="{FF2B5EF4-FFF2-40B4-BE49-F238E27FC236}">
                      <a16:creationId xmlns:a16="http://schemas.microsoft.com/office/drawing/2014/main" id="{38724FF6-6FA8-41BF-8A06-06B587AB41E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0" name="Straight Connector 659">
                  <a:extLst>
                    <a:ext uri="{FF2B5EF4-FFF2-40B4-BE49-F238E27FC236}">
                      <a16:creationId xmlns:a16="http://schemas.microsoft.com/office/drawing/2014/main" id="{561AFC75-561E-4515-8E96-E1696BD068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1" name="Rectangle 660">
                  <a:extLst>
                    <a:ext uri="{FF2B5EF4-FFF2-40B4-BE49-F238E27FC236}">
                      <a16:creationId xmlns:a16="http://schemas.microsoft.com/office/drawing/2014/main" id="{AB2D098C-5140-4AA6-BA2B-026F27D5D9D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2" name="Oval 661">
                  <a:extLst>
                    <a:ext uri="{FF2B5EF4-FFF2-40B4-BE49-F238E27FC236}">
                      <a16:creationId xmlns:a16="http://schemas.microsoft.com/office/drawing/2014/main" id="{A9DEE9FE-FF1C-4BF7-BAEB-9371CCE7B689}"/>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3" name="Straight Connector 662">
                  <a:extLst>
                    <a:ext uri="{FF2B5EF4-FFF2-40B4-BE49-F238E27FC236}">
                      <a16:creationId xmlns:a16="http://schemas.microsoft.com/office/drawing/2014/main" id="{E1C693EA-4CF7-4B49-8091-0483B2EAEB8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id="{8D50EA71-9A5D-42DD-B35B-9015180FA28F}"/>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5" name="Oval 664">
                  <a:extLst>
                    <a:ext uri="{FF2B5EF4-FFF2-40B4-BE49-F238E27FC236}">
                      <a16:creationId xmlns:a16="http://schemas.microsoft.com/office/drawing/2014/main" id="{AF10D0C4-D946-4F10-A83C-845F01287B4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6" name="Straight Connector 665">
                  <a:extLst>
                    <a:ext uri="{FF2B5EF4-FFF2-40B4-BE49-F238E27FC236}">
                      <a16:creationId xmlns:a16="http://schemas.microsoft.com/office/drawing/2014/main" id="{76FCE62A-72D5-4521-9818-18C7B096D1D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C9740CFF-C4F5-4E45-A875-A643B0C9D4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8" name="Oval 667">
                  <a:extLst>
                    <a:ext uri="{FF2B5EF4-FFF2-40B4-BE49-F238E27FC236}">
                      <a16:creationId xmlns:a16="http://schemas.microsoft.com/office/drawing/2014/main" id="{26308DF9-670C-44ED-8400-34C15BE47BA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9" name="Straight Connector 668">
                  <a:extLst>
                    <a:ext uri="{FF2B5EF4-FFF2-40B4-BE49-F238E27FC236}">
                      <a16:creationId xmlns:a16="http://schemas.microsoft.com/office/drawing/2014/main" id="{59D88582-A3E4-4D93-BAC1-793E88FC0DD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0" name="Rectangle 669">
                  <a:extLst>
                    <a:ext uri="{FF2B5EF4-FFF2-40B4-BE49-F238E27FC236}">
                      <a16:creationId xmlns:a16="http://schemas.microsoft.com/office/drawing/2014/main" id="{DF882C89-8EA1-4308-A63E-989A7E778F8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1" name="Oval 670">
                  <a:extLst>
                    <a:ext uri="{FF2B5EF4-FFF2-40B4-BE49-F238E27FC236}">
                      <a16:creationId xmlns:a16="http://schemas.microsoft.com/office/drawing/2014/main" id="{BA30E717-1159-414A-A461-DE671269654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2" name="Straight Connector 671">
                  <a:extLst>
                    <a:ext uri="{FF2B5EF4-FFF2-40B4-BE49-F238E27FC236}">
                      <a16:creationId xmlns:a16="http://schemas.microsoft.com/office/drawing/2014/main" id="{2AE26467-15FC-4B02-92F6-04220C23B18F}"/>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0F29EE49-ACEF-498D-AA3A-317D36B432EB}"/>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4" name="Oval 673">
                  <a:extLst>
                    <a:ext uri="{FF2B5EF4-FFF2-40B4-BE49-F238E27FC236}">
                      <a16:creationId xmlns:a16="http://schemas.microsoft.com/office/drawing/2014/main" id="{FB1C52A3-1965-4D19-A02C-DD1D6029ED2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5" name="Straight Connector 674">
                  <a:extLst>
                    <a:ext uri="{FF2B5EF4-FFF2-40B4-BE49-F238E27FC236}">
                      <a16:creationId xmlns:a16="http://schemas.microsoft.com/office/drawing/2014/main" id="{D58CE8ED-6AA0-4068-9F1E-D386AEBDAE6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6" name="Flowchart: Direct Access Storage 645">
                <a:extLst>
                  <a:ext uri="{FF2B5EF4-FFF2-40B4-BE49-F238E27FC236}">
                    <a16:creationId xmlns:a16="http://schemas.microsoft.com/office/drawing/2014/main" id="{5A089003-7BBA-49CD-8278-1F5C4D15503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7" name="Group 646">
                <a:extLst>
                  <a:ext uri="{FF2B5EF4-FFF2-40B4-BE49-F238E27FC236}">
                    <a16:creationId xmlns:a16="http://schemas.microsoft.com/office/drawing/2014/main" id="{280EC4D4-0EF1-464B-A0EC-D8C11C6D0C51}"/>
                  </a:ext>
                </a:extLst>
              </p:cNvPr>
              <p:cNvGrpSpPr/>
              <p:nvPr/>
            </p:nvGrpSpPr>
            <p:grpSpPr>
              <a:xfrm>
                <a:off x="1351512" y="5207391"/>
                <a:ext cx="220437" cy="345503"/>
                <a:chOff x="1355289" y="5207391"/>
                <a:chExt cx="220437" cy="345503"/>
              </a:xfrm>
            </p:grpSpPr>
            <p:sp>
              <p:nvSpPr>
                <p:cNvPr id="648" name="Rectangle 5">
                  <a:extLst>
                    <a:ext uri="{FF2B5EF4-FFF2-40B4-BE49-F238E27FC236}">
                      <a16:creationId xmlns:a16="http://schemas.microsoft.com/office/drawing/2014/main" id="{AED0C6CD-308A-4184-B306-AB4EF0EA3DE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49" name="Freeform 6">
                  <a:extLst>
                    <a:ext uri="{FF2B5EF4-FFF2-40B4-BE49-F238E27FC236}">
                      <a16:creationId xmlns:a16="http://schemas.microsoft.com/office/drawing/2014/main" id="{1577EAF2-F1E9-4CC5-AA6A-E95AF980181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0" name="Freeform 7">
                  <a:extLst>
                    <a:ext uri="{FF2B5EF4-FFF2-40B4-BE49-F238E27FC236}">
                      <a16:creationId xmlns:a16="http://schemas.microsoft.com/office/drawing/2014/main" id="{16CF327B-D6CA-432B-8CB7-BBC294584CA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1" name="Freeform 8">
                  <a:extLst>
                    <a:ext uri="{FF2B5EF4-FFF2-40B4-BE49-F238E27FC236}">
                      <a16:creationId xmlns:a16="http://schemas.microsoft.com/office/drawing/2014/main" id="{D861234A-438A-44DA-8551-A7B1478DBD2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2" name="Freeform 9">
                  <a:extLst>
                    <a:ext uri="{FF2B5EF4-FFF2-40B4-BE49-F238E27FC236}">
                      <a16:creationId xmlns:a16="http://schemas.microsoft.com/office/drawing/2014/main" id="{DFCB808B-07B2-43FA-9503-7AC56D041DC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53" name="Group 652">
                  <a:extLst>
                    <a:ext uri="{FF2B5EF4-FFF2-40B4-BE49-F238E27FC236}">
                      <a16:creationId xmlns:a16="http://schemas.microsoft.com/office/drawing/2014/main" id="{CAC890FD-0F71-4759-8CDC-9C1B3FF70C6F}"/>
                    </a:ext>
                  </a:extLst>
                </p:cNvPr>
                <p:cNvGrpSpPr/>
                <p:nvPr/>
              </p:nvGrpSpPr>
              <p:grpSpPr>
                <a:xfrm>
                  <a:off x="1521861" y="5255179"/>
                  <a:ext cx="19398" cy="206484"/>
                  <a:chOff x="7742330" y="5312676"/>
                  <a:chExt cx="35450" cy="436485"/>
                </a:xfrm>
                <a:solidFill>
                  <a:schemeClr val="tx1"/>
                </a:solidFill>
              </p:grpSpPr>
              <p:sp>
                <p:nvSpPr>
                  <p:cNvPr id="654" name="Oval 14">
                    <a:extLst>
                      <a:ext uri="{FF2B5EF4-FFF2-40B4-BE49-F238E27FC236}">
                        <a16:creationId xmlns:a16="http://schemas.microsoft.com/office/drawing/2014/main" id="{AC19BEDC-A183-4625-B85B-CFBE4F8AF27C}"/>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5" name="Oval 15">
                    <a:extLst>
                      <a:ext uri="{FF2B5EF4-FFF2-40B4-BE49-F238E27FC236}">
                        <a16:creationId xmlns:a16="http://schemas.microsoft.com/office/drawing/2014/main" id="{9B2850A7-62EA-491D-91B1-E3F50DF1400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6" name="Oval 16">
                    <a:extLst>
                      <a:ext uri="{FF2B5EF4-FFF2-40B4-BE49-F238E27FC236}">
                        <a16:creationId xmlns:a16="http://schemas.microsoft.com/office/drawing/2014/main" id="{92CA053C-573F-4B83-8DFC-AE389002D08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7" name="Oval 17">
                    <a:extLst>
                      <a:ext uri="{FF2B5EF4-FFF2-40B4-BE49-F238E27FC236}">
                        <a16:creationId xmlns:a16="http://schemas.microsoft.com/office/drawing/2014/main" id="{C9C93B2E-0CFD-48EC-8F71-3299B03B90C8}"/>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76" name="Group 675">
              <a:extLst>
                <a:ext uri="{FF2B5EF4-FFF2-40B4-BE49-F238E27FC236}">
                  <a16:creationId xmlns:a16="http://schemas.microsoft.com/office/drawing/2014/main" id="{F1BE21D0-3AFB-42D1-A206-4073277C754C}"/>
                </a:ext>
              </a:extLst>
            </p:cNvPr>
            <p:cNvGrpSpPr/>
            <p:nvPr/>
          </p:nvGrpSpPr>
          <p:grpSpPr>
            <a:xfrm>
              <a:off x="9778278" y="5871773"/>
              <a:ext cx="851793" cy="476453"/>
              <a:chOff x="1240191" y="5112911"/>
              <a:chExt cx="982310" cy="549458"/>
            </a:xfrm>
          </p:grpSpPr>
          <p:sp>
            <p:nvSpPr>
              <p:cNvPr id="677" name="Rectangle 676">
                <a:extLst>
                  <a:ext uri="{FF2B5EF4-FFF2-40B4-BE49-F238E27FC236}">
                    <a16:creationId xmlns:a16="http://schemas.microsoft.com/office/drawing/2014/main" id="{7647E5BE-2E11-4592-85FA-83C75914E4E2}"/>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78" name="Group 677">
                <a:extLst>
                  <a:ext uri="{FF2B5EF4-FFF2-40B4-BE49-F238E27FC236}">
                    <a16:creationId xmlns:a16="http://schemas.microsoft.com/office/drawing/2014/main" id="{F121D138-3645-48C6-A814-9A51E8470F1E}"/>
                  </a:ext>
                </a:extLst>
              </p:cNvPr>
              <p:cNvGrpSpPr/>
              <p:nvPr/>
            </p:nvGrpSpPr>
            <p:grpSpPr>
              <a:xfrm>
                <a:off x="1672750" y="5209655"/>
                <a:ext cx="191307" cy="345271"/>
                <a:chOff x="1711103" y="5209655"/>
                <a:chExt cx="191307" cy="345271"/>
              </a:xfrm>
            </p:grpSpPr>
            <p:sp>
              <p:nvSpPr>
                <p:cNvPr id="691" name="Rectangle 690">
                  <a:extLst>
                    <a:ext uri="{FF2B5EF4-FFF2-40B4-BE49-F238E27FC236}">
                      <a16:creationId xmlns:a16="http://schemas.microsoft.com/office/drawing/2014/main" id="{4555ED64-DADA-4C3F-84EE-29B1E7AA597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2" name="Oval 691">
                  <a:extLst>
                    <a:ext uri="{FF2B5EF4-FFF2-40B4-BE49-F238E27FC236}">
                      <a16:creationId xmlns:a16="http://schemas.microsoft.com/office/drawing/2014/main" id="{06586F56-C39B-478A-A547-20D5CF769E8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3" name="Straight Connector 692">
                  <a:extLst>
                    <a:ext uri="{FF2B5EF4-FFF2-40B4-BE49-F238E27FC236}">
                      <a16:creationId xmlns:a16="http://schemas.microsoft.com/office/drawing/2014/main" id="{76BA626D-1228-44F5-8654-3BBF412D58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4" name="Rectangle 693">
                  <a:extLst>
                    <a:ext uri="{FF2B5EF4-FFF2-40B4-BE49-F238E27FC236}">
                      <a16:creationId xmlns:a16="http://schemas.microsoft.com/office/drawing/2014/main" id="{B920B90A-36D5-43A5-8B4F-12139EE9D2F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5" name="Oval 694">
                  <a:extLst>
                    <a:ext uri="{FF2B5EF4-FFF2-40B4-BE49-F238E27FC236}">
                      <a16:creationId xmlns:a16="http://schemas.microsoft.com/office/drawing/2014/main" id="{58288F03-71B3-468B-ABCA-7AA2CD99C1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6" name="Straight Connector 695">
                  <a:extLst>
                    <a:ext uri="{FF2B5EF4-FFF2-40B4-BE49-F238E27FC236}">
                      <a16:creationId xmlns:a16="http://schemas.microsoft.com/office/drawing/2014/main" id="{62B2EDE3-FCCD-44A7-AE12-72825927FCB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235AAE6A-8DF4-433D-8C41-98140942FC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8" name="Oval 697">
                  <a:extLst>
                    <a:ext uri="{FF2B5EF4-FFF2-40B4-BE49-F238E27FC236}">
                      <a16:creationId xmlns:a16="http://schemas.microsoft.com/office/drawing/2014/main" id="{9D2F3819-2DFF-4B7E-A704-E1D29B3BB02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9" name="Straight Connector 698">
                  <a:extLst>
                    <a:ext uri="{FF2B5EF4-FFF2-40B4-BE49-F238E27FC236}">
                      <a16:creationId xmlns:a16="http://schemas.microsoft.com/office/drawing/2014/main" id="{4A15B90C-CE2A-4283-8C48-1FA5B630E79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0" name="Rectangle 699">
                  <a:extLst>
                    <a:ext uri="{FF2B5EF4-FFF2-40B4-BE49-F238E27FC236}">
                      <a16:creationId xmlns:a16="http://schemas.microsoft.com/office/drawing/2014/main" id="{36221749-7590-4E67-A0A9-674A91BB9BA6}"/>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1" name="Oval 700">
                  <a:extLst>
                    <a:ext uri="{FF2B5EF4-FFF2-40B4-BE49-F238E27FC236}">
                      <a16:creationId xmlns:a16="http://schemas.microsoft.com/office/drawing/2014/main" id="{CF0D0ED6-A0FF-4B37-93D9-419D12F8A70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2" name="Straight Connector 701">
                  <a:extLst>
                    <a:ext uri="{FF2B5EF4-FFF2-40B4-BE49-F238E27FC236}">
                      <a16:creationId xmlns:a16="http://schemas.microsoft.com/office/drawing/2014/main" id="{3410FC58-7E88-4068-86D2-BDB93760BCD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id="{07CC18A3-2CBE-4FEA-B0A7-80626DEC045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4" name="Oval 703">
                  <a:extLst>
                    <a:ext uri="{FF2B5EF4-FFF2-40B4-BE49-F238E27FC236}">
                      <a16:creationId xmlns:a16="http://schemas.microsoft.com/office/drawing/2014/main" id="{07C8AEE8-7BBE-4F52-ACFB-2485B6B6938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5" name="Straight Connector 704">
                  <a:extLst>
                    <a:ext uri="{FF2B5EF4-FFF2-40B4-BE49-F238E27FC236}">
                      <a16:creationId xmlns:a16="http://schemas.microsoft.com/office/drawing/2014/main" id="{52CF66D0-B296-4590-86C6-20788A85C77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6" name="Rectangle 705">
                  <a:extLst>
                    <a:ext uri="{FF2B5EF4-FFF2-40B4-BE49-F238E27FC236}">
                      <a16:creationId xmlns:a16="http://schemas.microsoft.com/office/drawing/2014/main" id="{7817B240-464D-4D19-B717-B962DBEF8DA1}"/>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7" name="Oval 706">
                  <a:extLst>
                    <a:ext uri="{FF2B5EF4-FFF2-40B4-BE49-F238E27FC236}">
                      <a16:creationId xmlns:a16="http://schemas.microsoft.com/office/drawing/2014/main" id="{D8340B54-ED62-4110-8A5D-B9F17A622721}"/>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8" name="Straight Connector 707">
                  <a:extLst>
                    <a:ext uri="{FF2B5EF4-FFF2-40B4-BE49-F238E27FC236}">
                      <a16:creationId xmlns:a16="http://schemas.microsoft.com/office/drawing/2014/main" id="{75062AAE-D028-44A9-AD07-68D8EE3ED116}"/>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9" name="Flowchart: Direct Access Storage 678">
                <a:extLst>
                  <a:ext uri="{FF2B5EF4-FFF2-40B4-BE49-F238E27FC236}">
                    <a16:creationId xmlns:a16="http://schemas.microsoft.com/office/drawing/2014/main" id="{9C367112-A22C-423E-8AFD-0E2AD1DF965F}"/>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80" name="Group 679">
                <a:extLst>
                  <a:ext uri="{FF2B5EF4-FFF2-40B4-BE49-F238E27FC236}">
                    <a16:creationId xmlns:a16="http://schemas.microsoft.com/office/drawing/2014/main" id="{95E04AAE-5DE9-4EBC-9ADD-CF3E5591F6CB}"/>
                  </a:ext>
                </a:extLst>
              </p:cNvPr>
              <p:cNvGrpSpPr/>
              <p:nvPr/>
            </p:nvGrpSpPr>
            <p:grpSpPr>
              <a:xfrm>
                <a:off x="1351512" y="5207391"/>
                <a:ext cx="220437" cy="345503"/>
                <a:chOff x="1355289" y="5207391"/>
                <a:chExt cx="220437" cy="345503"/>
              </a:xfrm>
            </p:grpSpPr>
            <p:sp>
              <p:nvSpPr>
                <p:cNvPr id="681" name="Rectangle 5">
                  <a:extLst>
                    <a:ext uri="{FF2B5EF4-FFF2-40B4-BE49-F238E27FC236}">
                      <a16:creationId xmlns:a16="http://schemas.microsoft.com/office/drawing/2014/main" id="{D0368D1F-0294-4F3D-92CC-211A3A9D7788}"/>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2" name="Freeform 6">
                  <a:extLst>
                    <a:ext uri="{FF2B5EF4-FFF2-40B4-BE49-F238E27FC236}">
                      <a16:creationId xmlns:a16="http://schemas.microsoft.com/office/drawing/2014/main" id="{25C046EF-21CB-491F-943E-7CB81E5E67C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3" name="Freeform 7">
                  <a:extLst>
                    <a:ext uri="{FF2B5EF4-FFF2-40B4-BE49-F238E27FC236}">
                      <a16:creationId xmlns:a16="http://schemas.microsoft.com/office/drawing/2014/main" id="{6FC8A8D1-6646-444A-9649-D4CD43AA1C6B}"/>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4" name="Freeform 8">
                  <a:extLst>
                    <a:ext uri="{FF2B5EF4-FFF2-40B4-BE49-F238E27FC236}">
                      <a16:creationId xmlns:a16="http://schemas.microsoft.com/office/drawing/2014/main" id="{BA9F7350-B30D-4E0A-AD89-5961BBCA5F1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5" name="Freeform 9">
                  <a:extLst>
                    <a:ext uri="{FF2B5EF4-FFF2-40B4-BE49-F238E27FC236}">
                      <a16:creationId xmlns:a16="http://schemas.microsoft.com/office/drawing/2014/main" id="{C97AC12A-AA43-49DB-94F6-323C9E4C9A1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86" name="Group 685">
                  <a:extLst>
                    <a:ext uri="{FF2B5EF4-FFF2-40B4-BE49-F238E27FC236}">
                      <a16:creationId xmlns:a16="http://schemas.microsoft.com/office/drawing/2014/main" id="{D42122DF-6C9F-41BA-88C2-482720D93253}"/>
                    </a:ext>
                  </a:extLst>
                </p:cNvPr>
                <p:cNvGrpSpPr/>
                <p:nvPr/>
              </p:nvGrpSpPr>
              <p:grpSpPr>
                <a:xfrm>
                  <a:off x="1521861" y="5255179"/>
                  <a:ext cx="19398" cy="206484"/>
                  <a:chOff x="7742330" y="5312676"/>
                  <a:chExt cx="35450" cy="436485"/>
                </a:xfrm>
                <a:solidFill>
                  <a:schemeClr val="tx1"/>
                </a:solidFill>
              </p:grpSpPr>
              <p:sp>
                <p:nvSpPr>
                  <p:cNvPr id="687" name="Oval 14">
                    <a:extLst>
                      <a:ext uri="{FF2B5EF4-FFF2-40B4-BE49-F238E27FC236}">
                        <a16:creationId xmlns:a16="http://schemas.microsoft.com/office/drawing/2014/main" id="{7FC6E2CD-5258-4524-8A23-9FD8E78EE1B5}"/>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8" name="Oval 15">
                    <a:extLst>
                      <a:ext uri="{FF2B5EF4-FFF2-40B4-BE49-F238E27FC236}">
                        <a16:creationId xmlns:a16="http://schemas.microsoft.com/office/drawing/2014/main" id="{70A0A8DE-AE8E-44E4-BFB1-953C91158ADD}"/>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9" name="Oval 16">
                    <a:extLst>
                      <a:ext uri="{FF2B5EF4-FFF2-40B4-BE49-F238E27FC236}">
                        <a16:creationId xmlns:a16="http://schemas.microsoft.com/office/drawing/2014/main" id="{DE85B41E-9C37-4861-B781-4460EEE1CB0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90" name="Oval 17">
                    <a:extLst>
                      <a:ext uri="{FF2B5EF4-FFF2-40B4-BE49-F238E27FC236}">
                        <a16:creationId xmlns:a16="http://schemas.microsoft.com/office/drawing/2014/main" id="{0FE5BFE8-07EF-427F-8784-F488FD5DF0C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09" name="Group 708">
              <a:extLst>
                <a:ext uri="{FF2B5EF4-FFF2-40B4-BE49-F238E27FC236}">
                  <a16:creationId xmlns:a16="http://schemas.microsoft.com/office/drawing/2014/main" id="{324AD804-4240-478E-B7D2-38877CC1D444}"/>
                </a:ext>
              </a:extLst>
            </p:cNvPr>
            <p:cNvGrpSpPr/>
            <p:nvPr/>
          </p:nvGrpSpPr>
          <p:grpSpPr>
            <a:xfrm>
              <a:off x="9593351" y="5465733"/>
              <a:ext cx="851793" cy="476453"/>
              <a:chOff x="1240191" y="5112911"/>
              <a:chExt cx="982310" cy="549458"/>
            </a:xfrm>
          </p:grpSpPr>
          <p:sp>
            <p:nvSpPr>
              <p:cNvPr id="710" name="Rectangle 709">
                <a:extLst>
                  <a:ext uri="{FF2B5EF4-FFF2-40B4-BE49-F238E27FC236}">
                    <a16:creationId xmlns:a16="http://schemas.microsoft.com/office/drawing/2014/main" id="{FDED5721-4DBF-4F40-87F0-F60D1BEDC9D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1" name="Group 710">
                <a:extLst>
                  <a:ext uri="{FF2B5EF4-FFF2-40B4-BE49-F238E27FC236}">
                    <a16:creationId xmlns:a16="http://schemas.microsoft.com/office/drawing/2014/main" id="{691D8E31-4CBA-481D-932D-731EE8A1481D}"/>
                  </a:ext>
                </a:extLst>
              </p:cNvPr>
              <p:cNvGrpSpPr/>
              <p:nvPr/>
            </p:nvGrpSpPr>
            <p:grpSpPr>
              <a:xfrm>
                <a:off x="1672750" y="5209655"/>
                <a:ext cx="191307" cy="345271"/>
                <a:chOff x="1711103" y="5209655"/>
                <a:chExt cx="191307" cy="345271"/>
              </a:xfrm>
            </p:grpSpPr>
            <p:sp>
              <p:nvSpPr>
                <p:cNvPr id="724" name="Rectangle 723">
                  <a:extLst>
                    <a:ext uri="{FF2B5EF4-FFF2-40B4-BE49-F238E27FC236}">
                      <a16:creationId xmlns:a16="http://schemas.microsoft.com/office/drawing/2014/main" id="{E2D14B56-0A6D-4248-88BA-9343743E380C}"/>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5" name="Oval 724">
                  <a:extLst>
                    <a:ext uri="{FF2B5EF4-FFF2-40B4-BE49-F238E27FC236}">
                      <a16:creationId xmlns:a16="http://schemas.microsoft.com/office/drawing/2014/main" id="{3BAF63B8-1CB7-4EEB-8014-328F0444948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6" name="Straight Connector 725">
                  <a:extLst>
                    <a:ext uri="{FF2B5EF4-FFF2-40B4-BE49-F238E27FC236}">
                      <a16:creationId xmlns:a16="http://schemas.microsoft.com/office/drawing/2014/main" id="{2798375A-320E-43D2-B2F2-EF69131DFA4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6E9BBFA5-2485-492D-A0B1-AA7F252AD41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8" name="Oval 727">
                  <a:extLst>
                    <a:ext uri="{FF2B5EF4-FFF2-40B4-BE49-F238E27FC236}">
                      <a16:creationId xmlns:a16="http://schemas.microsoft.com/office/drawing/2014/main" id="{1482081E-8ADD-4EA5-989C-ACCB31A1660D}"/>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9" name="Straight Connector 728">
                  <a:extLst>
                    <a:ext uri="{FF2B5EF4-FFF2-40B4-BE49-F238E27FC236}">
                      <a16:creationId xmlns:a16="http://schemas.microsoft.com/office/drawing/2014/main" id="{5EFBB534-3C34-4270-96FB-843B9FED90D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0" name="Rectangle 729">
                  <a:extLst>
                    <a:ext uri="{FF2B5EF4-FFF2-40B4-BE49-F238E27FC236}">
                      <a16:creationId xmlns:a16="http://schemas.microsoft.com/office/drawing/2014/main" id="{CA71B942-434D-44E8-A57B-769D22E9010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1" name="Oval 730">
                  <a:extLst>
                    <a:ext uri="{FF2B5EF4-FFF2-40B4-BE49-F238E27FC236}">
                      <a16:creationId xmlns:a16="http://schemas.microsoft.com/office/drawing/2014/main" id="{51A06536-AED1-453D-93A9-716175A4685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2" name="Straight Connector 731">
                  <a:extLst>
                    <a:ext uri="{FF2B5EF4-FFF2-40B4-BE49-F238E27FC236}">
                      <a16:creationId xmlns:a16="http://schemas.microsoft.com/office/drawing/2014/main" id="{F650E626-2996-4DAF-99D9-0587F394D5E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id="{BB80160A-D3BE-4AF6-9C35-4E52F6E98C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4" name="Oval 733">
                  <a:extLst>
                    <a:ext uri="{FF2B5EF4-FFF2-40B4-BE49-F238E27FC236}">
                      <a16:creationId xmlns:a16="http://schemas.microsoft.com/office/drawing/2014/main" id="{C3A46F28-0E89-4FF5-9BCB-B05257FD3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5" name="Straight Connector 734">
                  <a:extLst>
                    <a:ext uri="{FF2B5EF4-FFF2-40B4-BE49-F238E27FC236}">
                      <a16:creationId xmlns:a16="http://schemas.microsoft.com/office/drawing/2014/main" id="{4D109E4E-E736-444D-8022-C35A94241D34}"/>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6" name="Rectangle 735">
                  <a:extLst>
                    <a:ext uri="{FF2B5EF4-FFF2-40B4-BE49-F238E27FC236}">
                      <a16:creationId xmlns:a16="http://schemas.microsoft.com/office/drawing/2014/main" id="{0709B24B-30E3-4FD3-80E7-69667C4222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7" name="Oval 736">
                  <a:extLst>
                    <a:ext uri="{FF2B5EF4-FFF2-40B4-BE49-F238E27FC236}">
                      <a16:creationId xmlns:a16="http://schemas.microsoft.com/office/drawing/2014/main" id="{AA2C9089-1172-4F87-84AB-98B6F6112CA9}"/>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8" name="Straight Connector 737">
                  <a:extLst>
                    <a:ext uri="{FF2B5EF4-FFF2-40B4-BE49-F238E27FC236}">
                      <a16:creationId xmlns:a16="http://schemas.microsoft.com/office/drawing/2014/main" id="{6CB33FCD-AC9F-4E2B-8D97-39CBCB20AD4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9" name="Rectangle 738">
                  <a:extLst>
                    <a:ext uri="{FF2B5EF4-FFF2-40B4-BE49-F238E27FC236}">
                      <a16:creationId xmlns:a16="http://schemas.microsoft.com/office/drawing/2014/main" id="{778C29CF-EF8C-4DF9-8729-8628C0B5A69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40" name="Oval 739">
                  <a:extLst>
                    <a:ext uri="{FF2B5EF4-FFF2-40B4-BE49-F238E27FC236}">
                      <a16:creationId xmlns:a16="http://schemas.microsoft.com/office/drawing/2014/main" id="{6AA60040-B22A-4CCB-9591-9A22F3C9D57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id="{FA27E8CD-B104-4F94-988B-659DDFF6A343}"/>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2" name="Flowchart: Direct Access Storage 711">
                <a:extLst>
                  <a:ext uri="{FF2B5EF4-FFF2-40B4-BE49-F238E27FC236}">
                    <a16:creationId xmlns:a16="http://schemas.microsoft.com/office/drawing/2014/main" id="{466394E9-273D-48EC-94FD-903477DB4E1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3" name="Group 712">
                <a:extLst>
                  <a:ext uri="{FF2B5EF4-FFF2-40B4-BE49-F238E27FC236}">
                    <a16:creationId xmlns:a16="http://schemas.microsoft.com/office/drawing/2014/main" id="{95BB0515-51FC-40AC-BF60-B1FC077B69DB}"/>
                  </a:ext>
                </a:extLst>
              </p:cNvPr>
              <p:cNvGrpSpPr/>
              <p:nvPr/>
            </p:nvGrpSpPr>
            <p:grpSpPr>
              <a:xfrm>
                <a:off x="1351512" y="5207391"/>
                <a:ext cx="220437" cy="345503"/>
                <a:chOff x="1355289" y="5207391"/>
                <a:chExt cx="220437" cy="345503"/>
              </a:xfrm>
            </p:grpSpPr>
            <p:sp>
              <p:nvSpPr>
                <p:cNvPr id="714" name="Rectangle 5">
                  <a:extLst>
                    <a:ext uri="{FF2B5EF4-FFF2-40B4-BE49-F238E27FC236}">
                      <a16:creationId xmlns:a16="http://schemas.microsoft.com/office/drawing/2014/main" id="{D098C9FD-086A-4FD8-9F67-1B57BBD134A9}"/>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5" name="Freeform 6">
                  <a:extLst>
                    <a:ext uri="{FF2B5EF4-FFF2-40B4-BE49-F238E27FC236}">
                      <a16:creationId xmlns:a16="http://schemas.microsoft.com/office/drawing/2014/main" id="{745C2521-C23D-4155-888C-FE9150CC909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6" name="Freeform 7">
                  <a:extLst>
                    <a:ext uri="{FF2B5EF4-FFF2-40B4-BE49-F238E27FC236}">
                      <a16:creationId xmlns:a16="http://schemas.microsoft.com/office/drawing/2014/main" id="{876B2F6D-97FE-453C-8EC3-2740A309EFE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7" name="Freeform 8">
                  <a:extLst>
                    <a:ext uri="{FF2B5EF4-FFF2-40B4-BE49-F238E27FC236}">
                      <a16:creationId xmlns:a16="http://schemas.microsoft.com/office/drawing/2014/main" id="{8FA484A2-1451-40AB-BD40-35123EB21459}"/>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8" name="Freeform 9">
                  <a:extLst>
                    <a:ext uri="{FF2B5EF4-FFF2-40B4-BE49-F238E27FC236}">
                      <a16:creationId xmlns:a16="http://schemas.microsoft.com/office/drawing/2014/main" id="{D4966F22-2BF1-44B6-8848-7E16D02A9E9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19" name="Group 718">
                  <a:extLst>
                    <a:ext uri="{FF2B5EF4-FFF2-40B4-BE49-F238E27FC236}">
                      <a16:creationId xmlns:a16="http://schemas.microsoft.com/office/drawing/2014/main" id="{4B09D255-8E64-419D-B27D-F7517125CA7F}"/>
                    </a:ext>
                  </a:extLst>
                </p:cNvPr>
                <p:cNvGrpSpPr/>
                <p:nvPr/>
              </p:nvGrpSpPr>
              <p:grpSpPr>
                <a:xfrm>
                  <a:off x="1521861" y="5255179"/>
                  <a:ext cx="19398" cy="206484"/>
                  <a:chOff x="7742330" y="5312676"/>
                  <a:chExt cx="35450" cy="436485"/>
                </a:xfrm>
                <a:solidFill>
                  <a:schemeClr val="tx1"/>
                </a:solidFill>
              </p:grpSpPr>
              <p:sp>
                <p:nvSpPr>
                  <p:cNvPr id="720" name="Oval 14">
                    <a:extLst>
                      <a:ext uri="{FF2B5EF4-FFF2-40B4-BE49-F238E27FC236}">
                        <a16:creationId xmlns:a16="http://schemas.microsoft.com/office/drawing/2014/main" id="{902038FA-1F28-4BB3-BDE1-FE133545615A}"/>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1" name="Oval 15">
                    <a:extLst>
                      <a:ext uri="{FF2B5EF4-FFF2-40B4-BE49-F238E27FC236}">
                        <a16:creationId xmlns:a16="http://schemas.microsoft.com/office/drawing/2014/main" id="{A31E0CEC-8E5F-4940-A45C-DB46C29F3C3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2" name="Oval 16">
                    <a:extLst>
                      <a:ext uri="{FF2B5EF4-FFF2-40B4-BE49-F238E27FC236}">
                        <a16:creationId xmlns:a16="http://schemas.microsoft.com/office/drawing/2014/main" id="{115510F1-610E-4691-9773-1F501C64C81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3" name="Oval 17">
                    <a:extLst>
                      <a:ext uri="{FF2B5EF4-FFF2-40B4-BE49-F238E27FC236}">
                        <a16:creationId xmlns:a16="http://schemas.microsoft.com/office/drawing/2014/main" id="{D1317409-CF98-4A95-97AF-682E4D5EE7B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42" name="Group 741">
              <a:extLst>
                <a:ext uri="{FF2B5EF4-FFF2-40B4-BE49-F238E27FC236}">
                  <a16:creationId xmlns:a16="http://schemas.microsoft.com/office/drawing/2014/main" id="{2C30D05B-C74A-415C-9DFD-DA4D74A1C95F}"/>
                </a:ext>
              </a:extLst>
            </p:cNvPr>
            <p:cNvGrpSpPr/>
            <p:nvPr/>
          </p:nvGrpSpPr>
          <p:grpSpPr>
            <a:xfrm>
              <a:off x="9593351" y="6011980"/>
              <a:ext cx="851793" cy="476453"/>
              <a:chOff x="1240191" y="5112911"/>
              <a:chExt cx="982310" cy="549458"/>
            </a:xfrm>
          </p:grpSpPr>
          <p:sp>
            <p:nvSpPr>
              <p:cNvPr id="743" name="Rectangle 742">
                <a:extLst>
                  <a:ext uri="{FF2B5EF4-FFF2-40B4-BE49-F238E27FC236}">
                    <a16:creationId xmlns:a16="http://schemas.microsoft.com/office/drawing/2014/main" id="{36D291F3-646C-4561-AA33-31564241071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4" name="Group 743">
                <a:extLst>
                  <a:ext uri="{FF2B5EF4-FFF2-40B4-BE49-F238E27FC236}">
                    <a16:creationId xmlns:a16="http://schemas.microsoft.com/office/drawing/2014/main" id="{AB26B913-7555-43A5-8FF9-830AA66BB787}"/>
                  </a:ext>
                </a:extLst>
              </p:cNvPr>
              <p:cNvGrpSpPr/>
              <p:nvPr/>
            </p:nvGrpSpPr>
            <p:grpSpPr>
              <a:xfrm>
                <a:off x="1672750" y="5209655"/>
                <a:ext cx="191307" cy="345271"/>
                <a:chOff x="1711103" y="5209655"/>
                <a:chExt cx="191307" cy="345271"/>
              </a:xfrm>
            </p:grpSpPr>
            <p:sp>
              <p:nvSpPr>
                <p:cNvPr id="757" name="Rectangle 756">
                  <a:extLst>
                    <a:ext uri="{FF2B5EF4-FFF2-40B4-BE49-F238E27FC236}">
                      <a16:creationId xmlns:a16="http://schemas.microsoft.com/office/drawing/2014/main" id="{A713A109-2D15-4273-856F-CD070BEED3F7}"/>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58" name="Oval 757">
                  <a:extLst>
                    <a:ext uri="{FF2B5EF4-FFF2-40B4-BE49-F238E27FC236}">
                      <a16:creationId xmlns:a16="http://schemas.microsoft.com/office/drawing/2014/main" id="{3825BEF7-77D6-4116-AC54-50BCFC5FA70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59" name="Straight Connector 758">
                  <a:extLst>
                    <a:ext uri="{FF2B5EF4-FFF2-40B4-BE49-F238E27FC236}">
                      <a16:creationId xmlns:a16="http://schemas.microsoft.com/office/drawing/2014/main" id="{7572472D-D435-4E25-A88C-3C6C14A2D5E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id="{89C41F6F-DA32-4A20-A17D-EAC4A64C0E8E}"/>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1" name="Oval 760">
                  <a:extLst>
                    <a:ext uri="{FF2B5EF4-FFF2-40B4-BE49-F238E27FC236}">
                      <a16:creationId xmlns:a16="http://schemas.microsoft.com/office/drawing/2014/main" id="{AF790108-20B1-4BE9-8ACE-233C6A2ACEF4}"/>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2" name="Straight Connector 761">
                  <a:extLst>
                    <a:ext uri="{FF2B5EF4-FFF2-40B4-BE49-F238E27FC236}">
                      <a16:creationId xmlns:a16="http://schemas.microsoft.com/office/drawing/2014/main" id="{8217FAE1-3BCF-40DA-A6E8-330EAA71A08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3" name="Rectangle 762">
                  <a:extLst>
                    <a:ext uri="{FF2B5EF4-FFF2-40B4-BE49-F238E27FC236}">
                      <a16:creationId xmlns:a16="http://schemas.microsoft.com/office/drawing/2014/main" id="{A173B570-4176-4457-8974-FCD6E9EE82C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4" name="Oval 763">
                  <a:extLst>
                    <a:ext uri="{FF2B5EF4-FFF2-40B4-BE49-F238E27FC236}">
                      <a16:creationId xmlns:a16="http://schemas.microsoft.com/office/drawing/2014/main" id="{7D0113FA-5BC8-4809-ADB7-A25A3F5B183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5" name="Straight Connector 764">
                  <a:extLst>
                    <a:ext uri="{FF2B5EF4-FFF2-40B4-BE49-F238E27FC236}">
                      <a16:creationId xmlns:a16="http://schemas.microsoft.com/office/drawing/2014/main" id="{37511474-8DBA-4937-BD95-DB6749EBE95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6" name="Rectangle 765">
                  <a:extLst>
                    <a:ext uri="{FF2B5EF4-FFF2-40B4-BE49-F238E27FC236}">
                      <a16:creationId xmlns:a16="http://schemas.microsoft.com/office/drawing/2014/main" id="{AE951EA5-23F1-4FDD-B6BC-9ECF5E0119D2}"/>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7" name="Oval 766">
                  <a:extLst>
                    <a:ext uri="{FF2B5EF4-FFF2-40B4-BE49-F238E27FC236}">
                      <a16:creationId xmlns:a16="http://schemas.microsoft.com/office/drawing/2014/main" id="{70858C9B-E213-4DA2-85CF-DABB36D4DAA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8" name="Straight Connector 767">
                  <a:extLst>
                    <a:ext uri="{FF2B5EF4-FFF2-40B4-BE49-F238E27FC236}">
                      <a16:creationId xmlns:a16="http://schemas.microsoft.com/office/drawing/2014/main" id="{1FA96BBC-6994-4369-B4C4-0CBD7EC108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id="{F219C9B4-B0B6-4A02-BE0E-AF0C0C3A572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0" name="Oval 769">
                  <a:extLst>
                    <a:ext uri="{FF2B5EF4-FFF2-40B4-BE49-F238E27FC236}">
                      <a16:creationId xmlns:a16="http://schemas.microsoft.com/office/drawing/2014/main" id="{B3E7F497-6FC7-4705-AEAD-CE2C84496C8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1" name="Straight Connector 770">
                  <a:extLst>
                    <a:ext uri="{FF2B5EF4-FFF2-40B4-BE49-F238E27FC236}">
                      <a16:creationId xmlns:a16="http://schemas.microsoft.com/office/drawing/2014/main" id="{236600A9-3D97-4467-8DBA-0B50F7A1193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3362DABB-C244-472A-A202-496AE1A2C0D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3" name="Oval 772">
                  <a:extLst>
                    <a:ext uri="{FF2B5EF4-FFF2-40B4-BE49-F238E27FC236}">
                      <a16:creationId xmlns:a16="http://schemas.microsoft.com/office/drawing/2014/main" id="{01AA03E1-C08D-4884-A6EB-39569B44F2F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4" name="Straight Connector 773">
                  <a:extLst>
                    <a:ext uri="{FF2B5EF4-FFF2-40B4-BE49-F238E27FC236}">
                      <a16:creationId xmlns:a16="http://schemas.microsoft.com/office/drawing/2014/main" id="{F241A9AF-FE6C-4589-BF66-7E7E9776895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5" name="Flowchart: Direct Access Storage 744">
                <a:extLst>
                  <a:ext uri="{FF2B5EF4-FFF2-40B4-BE49-F238E27FC236}">
                    <a16:creationId xmlns:a16="http://schemas.microsoft.com/office/drawing/2014/main" id="{D63532E9-98FD-49C2-BF46-2B94762616C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6" name="Group 745">
                <a:extLst>
                  <a:ext uri="{FF2B5EF4-FFF2-40B4-BE49-F238E27FC236}">
                    <a16:creationId xmlns:a16="http://schemas.microsoft.com/office/drawing/2014/main" id="{EAA580BF-5AEC-4990-AD4D-9D0FB88CA127}"/>
                  </a:ext>
                </a:extLst>
              </p:cNvPr>
              <p:cNvGrpSpPr/>
              <p:nvPr/>
            </p:nvGrpSpPr>
            <p:grpSpPr>
              <a:xfrm>
                <a:off x="1351512" y="5207391"/>
                <a:ext cx="220437" cy="345503"/>
                <a:chOff x="1355289" y="5207391"/>
                <a:chExt cx="220437" cy="345503"/>
              </a:xfrm>
            </p:grpSpPr>
            <p:sp>
              <p:nvSpPr>
                <p:cNvPr id="747" name="Rectangle 5">
                  <a:extLst>
                    <a:ext uri="{FF2B5EF4-FFF2-40B4-BE49-F238E27FC236}">
                      <a16:creationId xmlns:a16="http://schemas.microsoft.com/office/drawing/2014/main" id="{81F4A278-9D1C-40E5-9012-3DA11DD7C37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8" name="Freeform 6">
                  <a:extLst>
                    <a:ext uri="{FF2B5EF4-FFF2-40B4-BE49-F238E27FC236}">
                      <a16:creationId xmlns:a16="http://schemas.microsoft.com/office/drawing/2014/main" id="{119F36E7-749C-49A2-85E6-57F1354D3D2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9" name="Freeform 7">
                  <a:extLst>
                    <a:ext uri="{FF2B5EF4-FFF2-40B4-BE49-F238E27FC236}">
                      <a16:creationId xmlns:a16="http://schemas.microsoft.com/office/drawing/2014/main" id="{D86D1C04-D0FE-478E-BB9C-1C5785EC3B2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0" name="Freeform 8">
                  <a:extLst>
                    <a:ext uri="{FF2B5EF4-FFF2-40B4-BE49-F238E27FC236}">
                      <a16:creationId xmlns:a16="http://schemas.microsoft.com/office/drawing/2014/main" id="{DF1A8F7D-5E6F-4EDB-8C84-1DCF82D143F6}"/>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1" name="Freeform 9">
                  <a:extLst>
                    <a:ext uri="{FF2B5EF4-FFF2-40B4-BE49-F238E27FC236}">
                      <a16:creationId xmlns:a16="http://schemas.microsoft.com/office/drawing/2014/main" id="{16CD2672-2640-44CE-B2AB-0FB63029988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52" name="Group 751">
                  <a:extLst>
                    <a:ext uri="{FF2B5EF4-FFF2-40B4-BE49-F238E27FC236}">
                      <a16:creationId xmlns:a16="http://schemas.microsoft.com/office/drawing/2014/main" id="{BB276028-4A8F-4AC4-A53F-C1D8A609BD52}"/>
                    </a:ext>
                  </a:extLst>
                </p:cNvPr>
                <p:cNvGrpSpPr/>
                <p:nvPr/>
              </p:nvGrpSpPr>
              <p:grpSpPr>
                <a:xfrm>
                  <a:off x="1521861" y="5255179"/>
                  <a:ext cx="19398" cy="206484"/>
                  <a:chOff x="7742330" y="5312676"/>
                  <a:chExt cx="35450" cy="436485"/>
                </a:xfrm>
                <a:solidFill>
                  <a:schemeClr val="tx1"/>
                </a:solidFill>
              </p:grpSpPr>
              <p:sp>
                <p:nvSpPr>
                  <p:cNvPr id="753" name="Oval 14">
                    <a:extLst>
                      <a:ext uri="{FF2B5EF4-FFF2-40B4-BE49-F238E27FC236}">
                        <a16:creationId xmlns:a16="http://schemas.microsoft.com/office/drawing/2014/main" id="{20A5C4D4-25D1-4598-B216-AE52A3E9B67F}"/>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4" name="Oval 15">
                    <a:extLst>
                      <a:ext uri="{FF2B5EF4-FFF2-40B4-BE49-F238E27FC236}">
                        <a16:creationId xmlns:a16="http://schemas.microsoft.com/office/drawing/2014/main" id="{6EBD04D3-5536-4AB7-848A-F6DC204DD19A}"/>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5" name="Oval 16">
                    <a:extLst>
                      <a:ext uri="{FF2B5EF4-FFF2-40B4-BE49-F238E27FC236}">
                        <a16:creationId xmlns:a16="http://schemas.microsoft.com/office/drawing/2014/main" id="{7DA76E81-AD86-40F2-8BDA-1BB14A1B683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6" name="Oval 17">
                    <a:extLst>
                      <a:ext uri="{FF2B5EF4-FFF2-40B4-BE49-F238E27FC236}">
                        <a16:creationId xmlns:a16="http://schemas.microsoft.com/office/drawing/2014/main" id="{C23EC0CA-9B09-42EA-AA19-C3BF86A3870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sp>
        <p:nvSpPr>
          <p:cNvPr id="775" name="TextBox 774">
            <a:extLst>
              <a:ext uri="{FF2B5EF4-FFF2-40B4-BE49-F238E27FC236}">
                <a16:creationId xmlns:a16="http://schemas.microsoft.com/office/drawing/2014/main" id="{CCFBF4CE-4C48-4DAA-9729-C0FF19B9C641}"/>
              </a:ext>
            </a:extLst>
          </p:cNvPr>
          <p:cNvSpPr txBox="1"/>
          <p:nvPr/>
        </p:nvSpPr>
        <p:spPr>
          <a:xfrm>
            <a:off x="9376179" y="1700852"/>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6" name="TextBox 775">
            <a:extLst>
              <a:ext uri="{FF2B5EF4-FFF2-40B4-BE49-F238E27FC236}">
                <a16:creationId xmlns:a16="http://schemas.microsoft.com/office/drawing/2014/main" id="{8ABAF454-F612-4B82-BE9E-6AD0AF4A6A49}"/>
              </a:ext>
            </a:extLst>
          </p:cNvPr>
          <p:cNvSpPr txBox="1"/>
          <p:nvPr/>
        </p:nvSpPr>
        <p:spPr>
          <a:xfrm>
            <a:off x="9376179" y="2789778"/>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7" name="TextBox 776">
            <a:extLst>
              <a:ext uri="{FF2B5EF4-FFF2-40B4-BE49-F238E27FC236}">
                <a16:creationId xmlns:a16="http://schemas.microsoft.com/office/drawing/2014/main" id="{98F4338D-8B39-4B4D-921A-CEEB6470A50D}"/>
              </a:ext>
            </a:extLst>
          </p:cNvPr>
          <p:cNvSpPr txBox="1"/>
          <p:nvPr/>
        </p:nvSpPr>
        <p:spPr>
          <a:xfrm>
            <a:off x="9376179" y="4151827"/>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8" name="TextBox 777">
            <a:extLst>
              <a:ext uri="{FF2B5EF4-FFF2-40B4-BE49-F238E27FC236}">
                <a16:creationId xmlns:a16="http://schemas.microsoft.com/office/drawing/2014/main" id="{FF47740B-6618-40BE-9D2A-FC80496DC48C}"/>
              </a:ext>
            </a:extLst>
          </p:cNvPr>
          <p:cNvSpPr txBox="1"/>
          <p:nvPr/>
        </p:nvSpPr>
        <p:spPr>
          <a:xfrm>
            <a:off x="9376179" y="5583979"/>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87" name="Rectangle 786">
            <a:extLst>
              <a:ext uri="{FF2B5EF4-FFF2-40B4-BE49-F238E27FC236}">
                <a16:creationId xmlns:a16="http://schemas.microsoft.com/office/drawing/2014/main" id="{BA4202D4-8A7F-4937-A1D9-95166A1CEA7D}"/>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1" name="Rectangle 790">
            <a:extLst>
              <a:ext uri="{FF2B5EF4-FFF2-40B4-BE49-F238E27FC236}">
                <a16:creationId xmlns:a16="http://schemas.microsoft.com/office/drawing/2014/main" id="{150A5CC1-A517-4D6C-B976-6454E83EA245}"/>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95" name="Group 794">
            <a:extLst>
              <a:ext uri="{FF2B5EF4-FFF2-40B4-BE49-F238E27FC236}">
                <a16:creationId xmlns:a16="http://schemas.microsoft.com/office/drawing/2014/main" id="{6953C157-4E82-48BB-8B6F-FEE72A9B40AC}"/>
              </a:ext>
            </a:extLst>
          </p:cNvPr>
          <p:cNvGrpSpPr/>
          <p:nvPr/>
        </p:nvGrpSpPr>
        <p:grpSpPr>
          <a:xfrm>
            <a:off x="7919988" y="2744429"/>
            <a:ext cx="1159601" cy="580317"/>
            <a:chOff x="7919988" y="2744429"/>
            <a:chExt cx="1159601" cy="580317"/>
          </a:xfrm>
          <a:solidFill>
            <a:schemeClr val="bg1">
              <a:lumMod val="95000"/>
            </a:schemeClr>
          </a:solidFill>
        </p:grpSpPr>
        <p:sp>
          <p:nvSpPr>
            <p:cNvPr id="793" name="Rectangle 792">
              <a:extLst>
                <a:ext uri="{FF2B5EF4-FFF2-40B4-BE49-F238E27FC236}">
                  <a16:creationId xmlns:a16="http://schemas.microsoft.com/office/drawing/2014/main" id="{DD1F8A53-7E2D-46C2-A5B2-E18930135260}"/>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0" name="Rectangle 789">
              <a:extLst>
                <a:ext uri="{FF2B5EF4-FFF2-40B4-BE49-F238E27FC236}">
                  <a16:creationId xmlns:a16="http://schemas.microsoft.com/office/drawing/2014/main" id="{82337A4C-ACFC-4B9E-A5A4-CB08D0ED34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4" name="Rectangle 793">
              <a:extLst>
                <a:ext uri="{FF2B5EF4-FFF2-40B4-BE49-F238E27FC236}">
                  <a16:creationId xmlns:a16="http://schemas.microsoft.com/office/drawing/2014/main" id="{F4E0E017-CF30-40C0-B138-6493635040B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98" name="Group 797">
            <a:extLst>
              <a:ext uri="{FF2B5EF4-FFF2-40B4-BE49-F238E27FC236}">
                <a16:creationId xmlns:a16="http://schemas.microsoft.com/office/drawing/2014/main" id="{5493FDB8-5325-4C51-8E96-6B9CE73BB36E}"/>
              </a:ext>
            </a:extLst>
          </p:cNvPr>
          <p:cNvGrpSpPr/>
          <p:nvPr/>
        </p:nvGrpSpPr>
        <p:grpSpPr>
          <a:xfrm>
            <a:off x="7919988" y="5460020"/>
            <a:ext cx="1159601" cy="580317"/>
            <a:chOff x="7919988" y="2744429"/>
            <a:chExt cx="1159601" cy="580317"/>
          </a:xfrm>
          <a:solidFill>
            <a:schemeClr val="bg1">
              <a:lumMod val="95000"/>
            </a:schemeClr>
          </a:solidFill>
        </p:grpSpPr>
        <p:sp>
          <p:nvSpPr>
            <p:cNvPr id="799" name="Rectangle 798">
              <a:extLst>
                <a:ext uri="{FF2B5EF4-FFF2-40B4-BE49-F238E27FC236}">
                  <a16:creationId xmlns:a16="http://schemas.microsoft.com/office/drawing/2014/main" id="{9C01DB10-B35C-4FBA-86CF-1CE2822604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0" name="Rectangle 799">
              <a:extLst>
                <a:ext uri="{FF2B5EF4-FFF2-40B4-BE49-F238E27FC236}">
                  <a16:creationId xmlns:a16="http://schemas.microsoft.com/office/drawing/2014/main" id="{98666428-6C9B-498B-AEB0-BC8D3860F89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1" name="Rectangle 800">
              <a:extLst>
                <a:ext uri="{FF2B5EF4-FFF2-40B4-BE49-F238E27FC236}">
                  <a16:creationId xmlns:a16="http://schemas.microsoft.com/office/drawing/2014/main" id="{983B9418-2E1E-42CA-9B24-CBA1D01A532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27" name="Rectangle 326">
            <a:extLst>
              <a:ext uri="{FF2B5EF4-FFF2-40B4-BE49-F238E27FC236}">
                <a16:creationId xmlns:a16="http://schemas.microsoft.com/office/drawing/2014/main" id="{0D4584D3-45DD-4DFD-AD08-0C378BAC454B}"/>
              </a:ext>
            </a:extLst>
          </p:cNvPr>
          <p:cNvSpPr/>
          <p:nvPr/>
        </p:nvSpPr>
        <p:spPr bwMode="auto">
          <a:xfrm>
            <a:off x="5982122" y="1417570"/>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8" name="Rectangle 327">
            <a:extLst>
              <a:ext uri="{FF2B5EF4-FFF2-40B4-BE49-F238E27FC236}">
                <a16:creationId xmlns:a16="http://schemas.microsoft.com/office/drawing/2014/main" id="{E8BD64C8-B7D8-4CCD-80BD-E505F6497B46}"/>
              </a:ext>
            </a:extLst>
          </p:cNvPr>
          <p:cNvSpPr/>
          <p:nvPr/>
        </p:nvSpPr>
        <p:spPr bwMode="auto">
          <a:xfrm>
            <a:off x="6003939" y="2289729"/>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9" name="Rectangle 328">
            <a:extLst>
              <a:ext uri="{FF2B5EF4-FFF2-40B4-BE49-F238E27FC236}">
                <a16:creationId xmlns:a16="http://schemas.microsoft.com/office/drawing/2014/main" id="{02BB118A-3B5C-4DF2-BB1A-D485400B0905}"/>
              </a:ext>
            </a:extLst>
          </p:cNvPr>
          <p:cNvSpPr/>
          <p:nvPr/>
        </p:nvSpPr>
        <p:spPr bwMode="auto">
          <a:xfrm>
            <a:off x="6003939" y="5038336"/>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647087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7" grpId="1" animBg="1"/>
      <p:bldP spid="328" grpId="0" animBg="1"/>
      <p:bldP spid="328" grpId="1" animBg="1"/>
      <p:bldP spid="3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p:txBody>
          <a:bodyPr/>
          <a:lstStyle/>
          <a:p>
            <a:r>
              <a:rPr lang="en-US"/>
              <a:t>Request Units- Provisioned throughput</a:t>
            </a: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6903661" cy="4216539"/>
          </a:xfrm>
        </p:spPr>
        <p:txBody>
          <a:bodyPr vert="horz" wrap="square" lIns="146304" tIns="91440" rIns="146304" bIns="91440" rtlCol="0" anchor="t">
            <a:spAutoFit/>
          </a:bodyPr>
          <a:lstStyle/>
          <a:p>
            <a:pPr>
              <a:lnSpc>
                <a:spcPct val="200000"/>
              </a:lnSpc>
            </a:pPr>
            <a:r>
              <a:rPr lang="en-US" sz="2000" dirty="0"/>
              <a:t>Provisioned in terms of RU/sec – e.g. 1000 RU/s</a:t>
            </a:r>
          </a:p>
          <a:p>
            <a:pPr>
              <a:lnSpc>
                <a:spcPct val="200000"/>
              </a:lnSpc>
            </a:pPr>
            <a:r>
              <a:rPr lang="en-US" sz="2000" dirty="0"/>
              <a:t>Billed for highest RU/s in 1 hour</a:t>
            </a:r>
          </a:p>
          <a:p>
            <a:pPr marL="0" lvl="1" indent="0">
              <a:lnSpc>
                <a:spcPct val="200000"/>
              </a:lnSpc>
              <a:buNone/>
            </a:pPr>
            <a:r>
              <a:rPr lang="en-US" sz="2000" dirty="0"/>
              <a:t>Easy to increase and decrease on demand</a:t>
            </a:r>
          </a:p>
          <a:p>
            <a:pPr marL="0" lvl="1" indent="0">
              <a:lnSpc>
                <a:spcPct val="200000"/>
              </a:lnSpc>
              <a:buNone/>
            </a:pPr>
            <a:r>
              <a:rPr lang="en-US" sz="2000" dirty="0"/>
              <a:t>Rate limiting based on amount of throughput provisioned</a:t>
            </a:r>
          </a:p>
          <a:p>
            <a:pPr lvl="0" defTabSz="914400">
              <a:spcBef>
                <a:spcPts val="0"/>
              </a:spcBef>
              <a:buSzTx/>
              <a:defRPr/>
            </a:pPr>
            <a:endParaRPr lang="en-US" sz="2000" b="0" dirty="0">
              <a:solidFill>
                <a:prstClr val="black">
                  <a:lumMod val="75000"/>
                  <a:lumOff val="25000"/>
                </a:prstClr>
              </a:solidFill>
              <a:latin typeface="+mn-lt"/>
            </a:endParaRPr>
          </a:p>
          <a:p>
            <a:pPr lvl="0" defTabSz="914400">
              <a:spcBef>
                <a:spcPts val="0"/>
              </a:spcBef>
              <a:buSzTx/>
              <a:defRPr/>
            </a:pPr>
            <a:r>
              <a:rPr lang="en-US" sz="2000" b="0" dirty="0">
                <a:solidFill>
                  <a:prstClr val="black">
                    <a:lumMod val="75000"/>
                    <a:lumOff val="25000"/>
                  </a:prstClr>
                </a:solidFill>
                <a:latin typeface="+mn-lt"/>
              </a:rPr>
              <a:t>Background processes like TTL expiration, index transformations scheduled when quiescent</a:t>
            </a:r>
          </a:p>
          <a:p>
            <a:pPr lvl="0" defTabSz="914400">
              <a:spcBef>
                <a:spcPts val="0"/>
              </a:spcBef>
              <a:buSzTx/>
              <a:defRPr/>
            </a:pPr>
            <a:endParaRPr lang="en-US" sz="2000" b="0" dirty="0">
              <a:solidFill>
                <a:prstClr val="black">
                  <a:lumMod val="75000"/>
                  <a:lumOff val="25000"/>
                </a:prstClr>
              </a:solidFill>
              <a:latin typeface="+mn-lt"/>
            </a:endParaRPr>
          </a:p>
        </p:txBody>
      </p:sp>
      <p:sp>
        <p:nvSpPr>
          <p:cNvPr id="5" name="TextBox 4">
            <a:extLst>
              <a:ext uri="{FF2B5EF4-FFF2-40B4-BE49-F238E27FC236}">
                <a16:creationId xmlns:a16="http://schemas.microsoft.com/office/drawing/2014/main" id="{7A1F75BD-C057-4606-B688-37CBEDA8488A}"/>
              </a:ext>
            </a:extLst>
          </p:cNvPr>
          <p:cNvSpPr txBox="1"/>
          <p:nvPr/>
        </p:nvSpPr>
        <p:spPr>
          <a:xfrm>
            <a:off x="8009577" y="4564547"/>
            <a:ext cx="1417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Min RU/sec</a:t>
            </a:r>
          </a:p>
        </p:txBody>
      </p:sp>
      <p:sp>
        <p:nvSpPr>
          <p:cNvPr id="6" name="TextBox 5">
            <a:extLst>
              <a:ext uri="{FF2B5EF4-FFF2-40B4-BE49-F238E27FC236}">
                <a16:creationId xmlns:a16="http://schemas.microsoft.com/office/drawing/2014/main" id="{FE2DE40F-7E84-4483-9B3E-4EE11A0BA233}"/>
              </a:ext>
            </a:extLst>
          </p:cNvPr>
          <p:cNvSpPr txBox="1"/>
          <p:nvPr/>
        </p:nvSpPr>
        <p:spPr>
          <a:xfrm>
            <a:off x="8018735" y="3644532"/>
            <a:ext cx="14171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Max RU/sec</a:t>
            </a:r>
          </a:p>
        </p:txBody>
      </p:sp>
      <p:sp>
        <p:nvSpPr>
          <p:cNvPr id="7" name="Rounded Rectangle 548">
            <a:extLst>
              <a:ext uri="{FF2B5EF4-FFF2-40B4-BE49-F238E27FC236}">
                <a16:creationId xmlns:a16="http://schemas.microsoft.com/office/drawing/2014/main"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ounded Rectangle 549">
            <a:extLst>
              <a:ext uri="{FF2B5EF4-FFF2-40B4-BE49-F238E27FC236}">
                <a16:creationId xmlns:a16="http://schemas.microsoft.com/office/drawing/2014/main"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8">
            <a:extLst>
              <a:ext uri="{FF2B5EF4-FFF2-40B4-BE49-F238E27FC236}">
                <a16:creationId xmlns:a16="http://schemas.microsoft.com/office/drawing/2014/main"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Lst>
          </p:cNvPr>
          <p:cNvSpPr txBox="1"/>
          <p:nvPr/>
        </p:nvSpPr>
        <p:spPr>
          <a:xfrm rot="16200000">
            <a:off x="5375985" y="3844429"/>
            <a:ext cx="3763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Incoming Requests</a:t>
            </a:r>
          </a:p>
        </p:txBody>
      </p:sp>
      <p:sp>
        <p:nvSpPr>
          <p:cNvPr id="15" name="TextBox 14">
            <a:extLst>
              <a:ext uri="{FF2B5EF4-FFF2-40B4-BE49-F238E27FC236}">
                <a16:creationId xmlns:a16="http://schemas.microsoft.com/office/drawing/2014/main" id="{E44C1E7B-3B65-4113-A00A-C5CE38D916FA}"/>
              </a:ext>
            </a:extLst>
          </p:cNvPr>
          <p:cNvSpPr txBox="1"/>
          <p:nvPr/>
        </p:nvSpPr>
        <p:spPr>
          <a:xfrm>
            <a:off x="9435932" y="5175613"/>
            <a:ext cx="22850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 process background operations  </a:t>
            </a:r>
          </a:p>
        </p:txBody>
      </p:sp>
      <p:sp>
        <p:nvSpPr>
          <p:cNvPr id="16" name="Right Bracket 15">
            <a:extLst>
              <a:ext uri="{FF2B5EF4-FFF2-40B4-BE49-F238E27FC236}">
                <a16:creationId xmlns:a16="http://schemas.microsoft.com/office/drawing/2014/main"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ight Bracket 16">
            <a:extLst>
              <a:ext uri="{FF2B5EF4-FFF2-40B4-BE49-F238E27FC236}">
                <a16:creationId xmlns:a16="http://schemas.microsoft.com/office/drawing/2014/main"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ounded Rectangle 559">
            <a:extLst>
              <a:ext uri="{FF2B5EF4-FFF2-40B4-BE49-F238E27FC236}">
                <a16:creationId xmlns:a16="http://schemas.microsoft.com/office/drawing/2014/main"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2" name="Group 31">
            <a:extLst>
              <a:ext uri="{FF2B5EF4-FFF2-40B4-BE49-F238E27FC236}">
                <a16:creationId xmlns:a16="http://schemas.microsoft.com/office/drawing/2014/main"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id="{D3781D96-B4DF-40E4-8994-5285D76A9CEA}"/>
              </a:ext>
            </a:extLst>
          </p:cNvPr>
          <p:cNvSpPr txBox="1"/>
          <p:nvPr/>
        </p:nvSpPr>
        <p:spPr>
          <a:xfrm>
            <a:off x="9435933" y="2749763"/>
            <a:ext cx="1740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Rate limiting – SDK retry </a:t>
            </a:r>
          </a:p>
        </p:txBody>
      </p:sp>
      <p:sp>
        <p:nvSpPr>
          <p:cNvPr id="28" name="TextBox 27">
            <a:extLst>
              <a:ext uri="{FF2B5EF4-FFF2-40B4-BE49-F238E27FC236}">
                <a16:creationId xmlns:a16="http://schemas.microsoft.com/office/drawing/2014/main" id="{A4673368-06C0-4308-AB69-0B560736B859}"/>
              </a:ext>
            </a:extLst>
          </p:cNvPr>
          <p:cNvSpPr txBox="1"/>
          <p:nvPr/>
        </p:nvSpPr>
        <p:spPr>
          <a:xfrm>
            <a:off x="9435933" y="3949709"/>
            <a:ext cx="1740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a:t>
            </a:r>
          </a:p>
        </p:txBody>
      </p:sp>
      <p:sp>
        <p:nvSpPr>
          <p:cNvPr id="29" name="Rectangle 28">
            <a:extLst>
              <a:ext uri="{FF2B5EF4-FFF2-40B4-BE49-F238E27FC236}">
                <a16:creationId xmlns:a16="http://schemas.microsoft.com/office/drawing/2014/main" id="{920C1550-C725-4C03-8CEC-BF07BC280CE5}"/>
              </a:ext>
            </a:extLst>
          </p:cNvPr>
          <p:cNvSpPr/>
          <p:nvPr/>
        </p:nvSpPr>
        <p:spPr bwMode="auto">
          <a:xfrm>
            <a:off x="7594150" y="4465749"/>
            <a:ext cx="4493079" cy="1678766"/>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0" name="Rectangle 29">
            <a:extLst>
              <a:ext uri="{FF2B5EF4-FFF2-40B4-BE49-F238E27FC236}">
                <a16:creationId xmlns:a16="http://schemas.microsoft.com/office/drawing/2014/main" id="{BEE25FBE-5EB6-4FE0-B1EB-51A6CC4C17D3}"/>
              </a:ext>
            </a:extLst>
          </p:cNvPr>
          <p:cNvSpPr/>
          <p:nvPr/>
        </p:nvSpPr>
        <p:spPr bwMode="auto">
          <a:xfrm>
            <a:off x="7594149" y="3625152"/>
            <a:ext cx="4493079" cy="93818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1" name="Rectangle 30">
            <a:extLst>
              <a:ext uri="{FF2B5EF4-FFF2-40B4-BE49-F238E27FC236}">
                <a16:creationId xmlns:a16="http://schemas.microsoft.com/office/drawing/2014/main" id="{7DF2C0EE-D5E7-4105-B9CA-B9B528E12782}"/>
              </a:ext>
            </a:extLst>
          </p:cNvPr>
          <p:cNvSpPr/>
          <p:nvPr/>
        </p:nvSpPr>
        <p:spPr bwMode="auto">
          <a:xfrm>
            <a:off x="7603364" y="1834792"/>
            <a:ext cx="4493079" cy="1764168"/>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413977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2C0D-3FCC-4193-9362-A24F452C3BA7}"/>
              </a:ext>
            </a:extLst>
          </p:cNvPr>
          <p:cNvSpPr>
            <a:spLocks noGrp="1"/>
          </p:cNvSpPr>
          <p:nvPr>
            <p:ph type="title"/>
          </p:nvPr>
        </p:nvSpPr>
        <p:spPr/>
        <p:txBody>
          <a:bodyPr/>
          <a:lstStyle/>
          <a:p>
            <a:r>
              <a:rPr lang="en-US"/>
              <a:t>Scaling RU/s using .NET SDK</a:t>
            </a:r>
          </a:p>
        </p:txBody>
      </p:sp>
    </p:spTree>
    <p:extLst>
      <p:ext uri="{BB962C8B-B14F-4D97-AF65-F5344CB8AC3E}">
        <p14:creationId xmlns:p14="http://schemas.microsoft.com/office/powerpoint/2010/main" val="3555402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nvGraphicFramePr>
        <p:xfrm>
          <a:off x="559358" y="1026090"/>
          <a:ext cx="11341642" cy="3357933"/>
        </p:xfrm>
        <a:graphic>
          <a:graphicData uri="http://schemas.openxmlformats.org/drawingml/2006/table">
            <a:tbl>
              <a:tblPr>
                <a:tableStyleId>{5C22544A-7EE6-4342-B048-85BDC9FD1C3A}</a:tableStyleId>
              </a:tblPr>
              <a:tblGrid>
                <a:gridCol w="2476642">
                  <a:extLst>
                    <a:ext uri="{9D8B030D-6E8A-4147-A177-3AD203B41FA5}">
                      <a16:colId xmlns:a16="http://schemas.microsoft.com/office/drawing/2014/main" val="653658921"/>
                    </a:ext>
                  </a:extLst>
                </a:gridCol>
                <a:gridCol w="3105000">
                  <a:extLst>
                    <a:ext uri="{9D8B030D-6E8A-4147-A177-3AD203B41FA5}">
                      <a16:colId xmlns:a16="http://schemas.microsoft.com/office/drawing/2014/main" val="96964796"/>
                    </a:ext>
                  </a:extLst>
                </a:gridCol>
                <a:gridCol w="3150000">
                  <a:extLst>
                    <a:ext uri="{9D8B030D-6E8A-4147-A177-3AD203B41FA5}">
                      <a16:colId xmlns:a16="http://schemas.microsoft.com/office/drawing/2014/main" val="2813250456"/>
                    </a:ext>
                  </a:extLst>
                </a:gridCol>
                <a:gridCol w="2610000">
                  <a:extLst>
                    <a:ext uri="{9D8B030D-6E8A-4147-A177-3AD203B41FA5}">
                      <a16:colId xmlns:a16="http://schemas.microsoft.com/office/drawing/2014/main" val="4140088661"/>
                    </a:ext>
                  </a:extLst>
                </a:gridCol>
              </a:tblGrid>
              <a:tr h="864884">
                <a:tc>
                  <a:txBody>
                    <a:bodyPr/>
                    <a:lstStyle/>
                    <a:p>
                      <a:pPr algn="ctr" fontAlgn="b"/>
                      <a:r>
                        <a:rPr lang="en-US" sz="2400" b="1" u="none" strike="noStrike" dirty="0">
                          <a:solidFill>
                            <a:schemeClr val="tx1"/>
                          </a:solidFill>
                          <a:effectLst/>
                        </a:rPr>
                        <a:t>Operation Type</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Requests per sec</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RU's per Request</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RU's Needed</a:t>
                      </a:r>
                      <a:endParaRPr lang="en-US" sz="24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671557">
                <a:tc>
                  <a:txBody>
                    <a:bodyPr/>
                    <a:lstStyle/>
                    <a:p>
                      <a:pPr algn="ctr" fontAlgn="b"/>
                      <a:r>
                        <a:rPr lang="en-US" sz="2400" u="none" strike="noStrike" dirty="0">
                          <a:solidFill>
                            <a:schemeClr val="tx1"/>
                          </a:solidFill>
                          <a:effectLst/>
                        </a:rPr>
                        <a:t>Write Single Document</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a:t>
                      </a: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100,000</a:t>
                      </a:r>
                      <a:endParaRPr lang="en-US" sz="24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438001">
                <a:tc>
                  <a:txBody>
                    <a:bodyPr/>
                    <a:lstStyle/>
                    <a:p>
                      <a:pPr algn="l" fontAlgn="b"/>
                      <a:r>
                        <a:rPr lang="en-US" sz="2400" b="0" i="0" u="none" strike="noStrike" dirty="0">
                          <a:solidFill>
                            <a:schemeClr val="tx1"/>
                          </a:solidFill>
                          <a:effectLst/>
                          <a:latin typeface="Arial" panose="020B0604020202020204" pitchFamily="34" charset="0"/>
                        </a:rPr>
                        <a:t>      Top Query #1</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70,000</a:t>
                      </a:r>
                    </a:p>
                  </a:txBody>
                  <a:tcPr marL="9525" marR="9525" marT="9525" marB="0" anchor="b"/>
                </a:tc>
                <a:extLst>
                  <a:ext uri="{0D108BD9-81ED-4DB2-BD59-A6C34878D82A}">
                    <a16:rowId xmlns:a16="http://schemas.microsoft.com/office/drawing/2014/main" val="420449768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#2</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20,000</a:t>
                      </a:r>
                    </a:p>
                  </a:txBody>
                  <a:tcPr marL="9525" marR="9525" marT="9525" marB="0" anchor="b"/>
                </a:tc>
                <a:extLst>
                  <a:ext uri="{0D108BD9-81ED-4DB2-BD59-A6C34878D82A}">
                    <a16:rowId xmlns:a16="http://schemas.microsoft.com/office/drawing/2014/main" val="400993899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#3</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10,000</a:t>
                      </a:r>
                    </a:p>
                  </a:txBody>
                  <a:tcPr marL="9525" marR="9525" marT="9525" marB="0" anchor="b"/>
                </a:tc>
                <a:extLst>
                  <a:ext uri="{0D108BD9-81ED-4DB2-BD59-A6C34878D82A}">
                    <a16:rowId xmlns:a16="http://schemas.microsoft.com/office/drawing/2014/main" val="160335620"/>
                  </a:ext>
                </a:extLst>
              </a:tr>
              <a:tr h="438001">
                <a:tc>
                  <a:txBody>
                    <a:bodyPr/>
                    <a:lstStyle/>
                    <a:p>
                      <a:pPr algn="ctr" fontAlgn="b"/>
                      <a:r>
                        <a:rPr lang="en-US" sz="2400" b="1" i="0" u="none" strike="noStrike">
                          <a:solidFill>
                            <a:schemeClr val="tx1"/>
                          </a:solidFill>
                          <a:effectLst/>
                          <a:latin typeface="+mj-lt"/>
                        </a:rPr>
                        <a:t>Total RU/s</a:t>
                      </a:r>
                    </a:p>
                  </a:txBody>
                  <a:tcPr marL="9525" marR="9525" marT="9525" marB="0" anchor="b">
                    <a:solidFill>
                      <a:schemeClr val="accent4">
                        <a:lumMod val="20000"/>
                        <a:lumOff val="80000"/>
                      </a:schemeClr>
                    </a:solidFill>
                  </a:tcPr>
                </a:tc>
                <a:tc gridSpan="2">
                  <a:txBody>
                    <a:bodyPr/>
                    <a:lstStyle/>
                    <a:p>
                      <a:pPr algn="r" fontAlgn="b"/>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hMerge="1">
                  <a:txBody>
                    <a:bodyPr/>
                    <a:lstStyle/>
                    <a:p>
                      <a:pPr algn="r" fontAlgn="b"/>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mj-lt"/>
                        </a:rPr>
                        <a:t>200,000 RU/s</a:t>
                      </a:r>
                    </a:p>
                  </a:txBody>
                  <a:tcPr marL="9525" marR="9525" marT="9525" marB="0" anchor="b"/>
                </a:tc>
                <a:extLst>
                  <a:ext uri="{0D108BD9-81ED-4DB2-BD59-A6C34878D82A}">
                    <a16:rowId xmlns:a16="http://schemas.microsoft.com/office/drawing/2014/main" val="1044859210"/>
                  </a:ext>
                </a:extLst>
              </a:tr>
            </a:tbl>
          </a:graphicData>
        </a:graphic>
      </p:graphicFrame>
      <p:sp>
        <p:nvSpPr>
          <p:cNvPr id="13" name="Title 1">
            <a:extLst>
              <a:ext uri="{FF2B5EF4-FFF2-40B4-BE49-F238E27FC236}">
                <a16:creationId xmlns:a16="http://schemas.microsoft.com/office/drawing/2014/main" id="{B257167A-6F2D-4C89-8DCF-403C537FBA65}"/>
              </a:ext>
            </a:extLst>
          </p:cNvPr>
          <p:cNvSpPr txBox="1">
            <a:spLocks/>
          </p:cNvSpPr>
          <p:nvPr/>
        </p:nvSpPr>
        <p:spPr>
          <a:xfrm>
            <a:off x="-521047" y="22775"/>
            <a:ext cx="11655840" cy="899665"/>
          </a:xfrm>
          <a:prstGeom prst="rect">
            <a:avLst/>
          </a:prstGeom>
        </p:spPr>
        <p:txBody>
          <a:bodyPr vert="horz" wrap="square" lIns="146304" tIns="91440" rIns="146304" bIns="91440" rtlCol="0" anchor="b">
            <a:noAutofit/>
          </a:bodyPr>
          <a:lstStyle>
            <a:lvl1pPr algn="ctr" defTabSz="914367" rtl="0" eaLnBrk="1" latinLnBrk="0" hangingPunct="1">
              <a:lnSpc>
                <a:spcPct val="90000"/>
              </a:lnSpc>
              <a:spcBef>
                <a:spcPct val="0"/>
              </a:spcBef>
              <a:buNone/>
              <a:defRPr lang="en-US" sz="6000" b="0" kern="1200" cap="all" spc="500" baseline="0">
                <a:ln w="3175">
                  <a:noFill/>
                </a:ln>
                <a:solidFill>
                  <a:schemeClr val="tx2"/>
                </a:solidFill>
                <a:effectLst/>
                <a:latin typeface="Segoe UI Semilight" charset="0"/>
                <a:ea typeface="+mn-ea"/>
                <a:cs typeface="Segoe UI Semilight"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all" spc="500" normalizeH="0" baseline="0" noProof="0" dirty="0">
                <a:ln w="3175">
                  <a:noFill/>
                </a:ln>
                <a:solidFill>
                  <a:srgbClr val="0078D7"/>
                </a:solidFill>
                <a:effectLst/>
                <a:uLnTx/>
                <a:uFillTx/>
                <a:latin typeface="Arial" panose="020B0604020202020204" pitchFamily="34" charset="0"/>
                <a:ea typeface="+mn-ea"/>
                <a:cs typeface="Arial" panose="020B0604020202020204" pitchFamily="34" charset="0"/>
              </a:rPr>
              <a:t>Estimating required RU/s</a:t>
            </a:r>
          </a:p>
        </p:txBody>
      </p:sp>
      <p:sp>
        <p:nvSpPr>
          <p:cNvPr id="4" name="TextBox 3">
            <a:extLst>
              <a:ext uri="{FF2B5EF4-FFF2-40B4-BE49-F238E27FC236}">
                <a16:creationId xmlns:a16="http://schemas.microsoft.com/office/drawing/2014/main" id="{FD2C6AA1-F7A6-4EB8-A20E-5705E94041EA}"/>
              </a:ext>
            </a:extLst>
          </p:cNvPr>
          <p:cNvSpPr txBox="1"/>
          <p:nvPr/>
        </p:nvSpPr>
        <p:spPr>
          <a:xfrm>
            <a:off x="291000" y="4384023"/>
            <a:ext cx="10814848" cy="2397579"/>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Guidance:</a:t>
            </a:r>
          </a:p>
          <a:p>
            <a:pPr marL="342900" indent="-342900">
              <a:lnSpc>
                <a:spcPct val="90000"/>
              </a:lnSpc>
              <a:spcAft>
                <a:spcPts val="600"/>
              </a:spcAft>
              <a:buFont typeface="Arial" panose="020B0604020202020204" pitchFamily="34" charset="0"/>
              <a:buChar char="•"/>
            </a:pPr>
            <a:r>
              <a:rPr lang="en-US" sz="2000" b="1">
                <a:gradFill>
                  <a:gsLst>
                    <a:gs pos="2917">
                      <a:schemeClr val="tx1"/>
                    </a:gs>
                    <a:gs pos="30000">
                      <a:schemeClr val="tx1"/>
                    </a:gs>
                  </a:gsLst>
                  <a:lin ang="5400000" scaled="0"/>
                </a:gradFill>
              </a:rPr>
              <a:t>Identify query &amp; access patterns </a:t>
            </a:r>
            <a:r>
              <a:rPr lang="en-US" sz="2000">
                <a:gradFill>
                  <a:gsLst>
                    <a:gs pos="2917">
                      <a:schemeClr val="tx1"/>
                    </a:gs>
                    <a:gs pos="30000">
                      <a:schemeClr val="tx1"/>
                    </a:gs>
                  </a:gsLst>
                  <a:lin ang="5400000" scaled="0"/>
                </a:gradFill>
              </a:rPr>
              <a:t>– e.g. top 5 queries, or # reads/writes per second</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Use ‘</a:t>
            </a:r>
            <a:r>
              <a:rPr lang="en-US" sz="2000" b="1">
                <a:gradFill>
                  <a:gsLst>
                    <a:gs pos="2917">
                      <a:schemeClr val="tx1"/>
                    </a:gs>
                    <a:gs pos="30000">
                      <a:schemeClr val="tx1"/>
                    </a:gs>
                  </a:gsLst>
                  <a:lin ang="5400000" scaled="0"/>
                </a:gradFill>
              </a:rPr>
              <a:t>Request Charge’ </a:t>
            </a:r>
            <a:r>
              <a:rPr lang="en-US" sz="2000">
                <a:gradFill>
                  <a:gsLst>
                    <a:gs pos="2917">
                      <a:schemeClr val="tx1"/>
                    </a:gs>
                    <a:gs pos="30000">
                      <a:schemeClr val="tx1"/>
                    </a:gs>
                  </a:gsLst>
                  <a:lin ang="5400000" scaled="0"/>
                </a:gradFill>
              </a:rPr>
              <a:t>property from SDK + sample document to see # RU / operation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POC / Load test -&gt; Scale up, and scale down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Scale 5-10x above the average number of RU’s needed per second</a:t>
            </a:r>
          </a:p>
          <a:p>
            <a:pPr>
              <a:lnSpc>
                <a:spcPct val="90000"/>
              </a:lnSpc>
              <a:spcAft>
                <a:spcPts val="600"/>
              </a:spcAft>
            </a:pP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799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does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val="300802889"/>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customXml/itemProps2.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1197</Words>
  <Application>Microsoft Office PowerPoint</Application>
  <PresentationFormat>Widescreen</PresentationFormat>
  <Paragraphs>278</Paragraphs>
  <Slides>13</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Request Units &amp; Billing</vt:lpstr>
      <vt:lpstr>PowerPoint Presentation</vt:lpstr>
      <vt:lpstr>Request Units</vt:lpstr>
      <vt:lpstr>Request Units</vt:lpstr>
      <vt:lpstr>Request Units- Provisioned throughput</vt:lpstr>
      <vt:lpstr>Scaling RU/s using .NET SDK</vt:lpstr>
      <vt:lpstr>PowerPoint Presentation</vt:lpstr>
      <vt:lpstr>PowerPoint Presentation</vt:lpstr>
      <vt:lpstr>Database vs Container Level Throughput</vt:lpstr>
      <vt:lpstr>PowerPoint Presentation</vt:lpstr>
      <vt:lpstr>Cosmos DB reserved Capacity can provide up to 65% savings</vt:lpstr>
      <vt:lpstr>Azure Cosmos DB Reserved Capacity</vt:lpstr>
      <vt:lpstr>Cosmos DB Provisioned Throughput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27</cp:revision>
  <dcterms:created xsi:type="dcterms:W3CDTF">2017-02-06T09:01:24Z</dcterms:created>
  <dcterms:modified xsi:type="dcterms:W3CDTF">2019-07-09T03:00:28Z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