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4"/>
    <p:sldMasterId id="2147483711" r:id="rId5"/>
    <p:sldMasterId id="2147483743" r:id="rId6"/>
  </p:sldMasterIdLst>
  <p:notesMasterIdLst>
    <p:notesMasterId r:id="rId98"/>
  </p:notesMasterIdLst>
  <p:sldIdLst>
    <p:sldId id="2147483428" r:id="rId7"/>
    <p:sldId id="2042" r:id="rId8"/>
    <p:sldId id="2049" r:id="rId9"/>
    <p:sldId id="2156" r:id="rId10"/>
    <p:sldId id="2099" r:id="rId11"/>
    <p:sldId id="2098" r:id="rId12"/>
    <p:sldId id="2044" r:id="rId13"/>
    <p:sldId id="2157" r:id="rId14"/>
    <p:sldId id="2158" r:id="rId15"/>
    <p:sldId id="2045" r:id="rId16"/>
    <p:sldId id="2047" r:id="rId17"/>
    <p:sldId id="2053" r:id="rId18"/>
    <p:sldId id="2054" r:id="rId19"/>
    <p:sldId id="2055" r:id="rId20"/>
    <p:sldId id="2056" r:id="rId21"/>
    <p:sldId id="2057" r:id="rId22"/>
    <p:sldId id="2058" r:id="rId23"/>
    <p:sldId id="2059" r:id="rId24"/>
    <p:sldId id="2076137695" r:id="rId25"/>
    <p:sldId id="2141" r:id="rId26"/>
    <p:sldId id="2140" r:id="rId27"/>
    <p:sldId id="2142" r:id="rId28"/>
    <p:sldId id="2143" r:id="rId29"/>
    <p:sldId id="2144" r:id="rId30"/>
    <p:sldId id="2076137702" r:id="rId31"/>
    <p:sldId id="2145" r:id="rId32"/>
    <p:sldId id="2076137700" r:id="rId33"/>
    <p:sldId id="2076137701" r:id="rId34"/>
    <p:sldId id="2146" r:id="rId35"/>
    <p:sldId id="2147" r:id="rId36"/>
    <p:sldId id="2148" r:id="rId37"/>
    <p:sldId id="2076137696" r:id="rId38"/>
    <p:sldId id="2076137699" r:id="rId39"/>
    <p:sldId id="4648" r:id="rId40"/>
    <p:sldId id="2076137697" r:id="rId41"/>
    <p:sldId id="2061" r:id="rId42"/>
    <p:sldId id="2073" r:id="rId43"/>
    <p:sldId id="2074" r:id="rId44"/>
    <p:sldId id="2149" r:id="rId45"/>
    <p:sldId id="2060" r:id="rId46"/>
    <p:sldId id="2064" r:id="rId47"/>
    <p:sldId id="2076" r:id="rId48"/>
    <p:sldId id="2150" r:id="rId49"/>
    <p:sldId id="2078" r:id="rId50"/>
    <p:sldId id="2127" r:id="rId51"/>
    <p:sldId id="2079" r:id="rId52"/>
    <p:sldId id="2080" r:id="rId53"/>
    <p:sldId id="2082" r:id="rId54"/>
    <p:sldId id="2083" r:id="rId55"/>
    <p:sldId id="2081" r:id="rId56"/>
    <p:sldId id="2084" r:id="rId57"/>
    <p:sldId id="2085" r:id="rId58"/>
    <p:sldId id="2086" r:id="rId59"/>
    <p:sldId id="2087" r:id="rId60"/>
    <p:sldId id="2151" r:id="rId61"/>
    <p:sldId id="2090" r:id="rId62"/>
    <p:sldId id="2091" r:id="rId63"/>
    <p:sldId id="2093" r:id="rId64"/>
    <p:sldId id="2092" r:id="rId65"/>
    <p:sldId id="2129" r:id="rId66"/>
    <p:sldId id="2095" r:id="rId67"/>
    <p:sldId id="2096" r:id="rId68"/>
    <p:sldId id="2097" r:id="rId69"/>
    <p:sldId id="2101" r:id="rId70"/>
    <p:sldId id="2102" r:id="rId71"/>
    <p:sldId id="2103" r:id="rId72"/>
    <p:sldId id="2104" r:id="rId73"/>
    <p:sldId id="2105" r:id="rId74"/>
    <p:sldId id="2152" r:id="rId75"/>
    <p:sldId id="2107" r:id="rId76"/>
    <p:sldId id="2108" r:id="rId77"/>
    <p:sldId id="2110" r:id="rId78"/>
    <p:sldId id="2111" r:id="rId79"/>
    <p:sldId id="2109" r:id="rId80"/>
    <p:sldId id="2112" r:id="rId81"/>
    <p:sldId id="2113" r:id="rId82"/>
    <p:sldId id="2153" r:id="rId83"/>
    <p:sldId id="2115" r:id="rId84"/>
    <p:sldId id="2116" r:id="rId85"/>
    <p:sldId id="2117" r:id="rId86"/>
    <p:sldId id="2118" r:id="rId87"/>
    <p:sldId id="2154" r:id="rId88"/>
    <p:sldId id="2155" r:id="rId89"/>
    <p:sldId id="2122" r:id="rId90"/>
    <p:sldId id="2132" r:id="rId91"/>
    <p:sldId id="2094" r:id="rId92"/>
    <p:sldId id="2136" r:id="rId93"/>
    <p:sldId id="2123" r:id="rId94"/>
    <p:sldId id="2076137698" r:id="rId95"/>
    <p:sldId id="2124" r:id="rId96"/>
    <p:sldId id="2125" r:id="rId97"/>
  </p:sldIdLst>
  <p:sldSz cx="12192000" cy="6858000"/>
  <p:notesSz cx="6858000" cy="174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EEF6FD-AE48-4D1C-A12A-1BD9E25F4B9A}">
          <p14:sldIdLst>
            <p14:sldId id="2147483428"/>
            <p14:sldId id="2042"/>
            <p14:sldId id="2049"/>
            <p14:sldId id="2156"/>
            <p14:sldId id="2099"/>
            <p14:sldId id="2098"/>
            <p14:sldId id="2044"/>
            <p14:sldId id="2157"/>
            <p14:sldId id="2158"/>
            <p14:sldId id="2045"/>
            <p14:sldId id="2047"/>
            <p14:sldId id="2053"/>
            <p14:sldId id="2054"/>
            <p14:sldId id="2055"/>
            <p14:sldId id="2056"/>
            <p14:sldId id="2057"/>
            <p14:sldId id="2058"/>
            <p14:sldId id="2059"/>
            <p14:sldId id="2076137695"/>
            <p14:sldId id="2141"/>
            <p14:sldId id="2140"/>
            <p14:sldId id="2142"/>
            <p14:sldId id="2143"/>
            <p14:sldId id="2144"/>
            <p14:sldId id="2076137702"/>
            <p14:sldId id="2145"/>
            <p14:sldId id="2076137700"/>
            <p14:sldId id="2076137701"/>
            <p14:sldId id="2146"/>
            <p14:sldId id="2147"/>
            <p14:sldId id="2148"/>
            <p14:sldId id="2076137696"/>
            <p14:sldId id="2076137699"/>
            <p14:sldId id="4648"/>
            <p14:sldId id="2076137697"/>
            <p14:sldId id="2061"/>
            <p14:sldId id="2073"/>
            <p14:sldId id="2074"/>
            <p14:sldId id="2149"/>
            <p14:sldId id="2060"/>
            <p14:sldId id="2064"/>
            <p14:sldId id="2076"/>
            <p14:sldId id="2150"/>
            <p14:sldId id="2078"/>
            <p14:sldId id="2127"/>
            <p14:sldId id="2079"/>
            <p14:sldId id="2080"/>
            <p14:sldId id="2082"/>
            <p14:sldId id="2083"/>
            <p14:sldId id="2081"/>
            <p14:sldId id="2084"/>
            <p14:sldId id="2085"/>
            <p14:sldId id="2086"/>
            <p14:sldId id="2087"/>
            <p14:sldId id="2151"/>
            <p14:sldId id="2090"/>
            <p14:sldId id="2091"/>
            <p14:sldId id="2093"/>
            <p14:sldId id="2092"/>
            <p14:sldId id="2129"/>
            <p14:sldId id="2095"/>
            <p14:sldId id="2096"/>
            <p14:sldId id="2097"/>
            <p14:sldId id="2101"/>
            <p14:sldId id="2102"/>
            <p14:sldId id="2103"/>
            <p14:sldId id="2104"/>
            <p14:sldId id="2105"/>
            <p14:sldId id="2152"/>
            <p14:sldId id="2107"/>
            <p14:sldId id="2108"/>
            <p14:sldId id="2110"/>
            <p14:sldId id="2111"/>
            <p14:sldId id="2109"/>
            <p14:sldId id="2112"/>
            <p14:sldId id="2113"/>
            <p14:sldId id="2153"/>
            <p14:sldId id="2115"/>
            <p14:sldId id="2116"/>
            <p14:sldId id="2117"/>
            <p14:sldId id="2118"/>
            <p14:sldId id="2154"/>
            <p14:sldId id="2155"/>
            <p14:sldId id="2122"/>
            <p14:sldId id="2132"/>
            <p14:sldId id="2094"/>
            <p14:sldId id="2136"/>
            <p14:sldId id="2123"/>
            <p14:sldId id="2076137698"/>
            <p14:sldId id="2124"/>
            <p14:sldId id="2125"/>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3776A12-36A6-0464-FB12-C22E26D454A1}" name="Saranya Sriram" initials="" userId="saranyas@microsoft.com" providerId="O365"/>
  <p188:author id="{AA254B1D-5E15-F4C5-3E4A-E1DCF4AAFE26}" name="Gary Hope" initials="GH" userId="S::garyhope@microsoft.com::c7b777c2-372f-4690-b0e5-9be72cf4b7d9" providerId="AD"/>
  <p188:author id="{A28D9D3B-4A11-AE35-31FC-BCC4DDE5A082}" name="Mark Brown" initials="MB" userId="S::mjbrown@microsoft.com::4983ebf2-44f1-441b-acdf-86ca987152cf" providerId="AD"/>
  <p188:author id="{79E1644B-EE6C-2174-10EB-5E7B519DE30B}" name="Rodrigo Souza" initials="RS" userId="S::rosouz@microsoft.com::3f1b70c4-e612-4552-8d48-b67fafb1b6d4" providerId="AD"/>
  <p188:author id="{006E375B-4363-8D28-40BE-3925AC9320F7}" name="Saranya Sriram" initials="SS" userId="S::saranyas@microsoft.com::31246c95-b325-49bd-b9d7-da3f09848d21" providerId="AD"/>
  <p188:author id="{83366A69-F28B-FCD1-6C85-977587DD3DBC}" name="Andrew Liu (AZURE COSMOS DB)" initials="AD" userId="S::andrl@microsoft.com::ddff1f27-dc0a-4c76-967f-6bb462701cdf" providerId="AD"/>
  <p188:author id="{83B22C72-8A10-DBAB-AD98-3582A02E5C92}" name="Andy Feldman" initials="" userId="anfeldma@microsoft.com" providerId="O365"/>
  <p188:author id="{BA924077-605A-982B-7148-F49C221745C6}" name="Luis Bosquez" initials="LB" userId="S::lbosq@microsoft.com::d38a8a1f-34ae-4df9-b563-6128f106a78a" providerId="AD"/>
  <p188:author id="{D217407C-CE09-0F0A-7C0E-FF1B40A80FFC}" name="Gary Hope" initials="" userId="garyhope@microsoft.com" providerId="O365"/>
  <p188:author id="{AAA3EBA0-3B96-1B99-81B3-1F0FF171C352}" name="George Georgiev" initials="" userId="georgeor@microsoft.com" providerId="O365"/>
  <p188:author id="{68E83DA5-F02B-1D73-F552-8C87311DB3AB}" name="Tim Sander" initials="" userId="tisande@microsoft.com" providerId="O365"/>
  <p188:author id="{53CCBEB7-786E-15F9-5244-A5B1523A2B32}" name="Tim Sander" initials="TS" userId="S::tisande@microsoft.com::dd556728-83ae-481d-a428-4646e6b501cc" providerId="AD"/>
  <p188:author id="{B99EA9BA-CAD1-17A2-4E1E-5C7B8B36B131}" name="George Georgiev" initials="GG" userId="S::georgeor@microsoft.com::c90e5e0e-7a03-49e9-bd75-549f5f331080" providerId="AD"/>
  <p188:author id="{2D8E4EC8-4BF3-73FA-FA41-D25DC6CA944E}" name="Theo van Kraay" initials="" userId="thvankra@microsoft.com" providerId="O365"/>
  <p188:author id="{4F8D65DF-6644-FAAA-4C43-74CE469D52BB}" name="Sri Chintala" initials="SC" userId="S::srchi@microsoft.com::d4df9ca4-df46-4961-bd7c-2da9896cfd5c" providerId="AD"/>
  <p188:author id="{99AF95E1-9F62-BC46-6F36-F397302B4561}" name="Andrew Liu (AZURE COSMOS DB)" initials="" userId="andrl@microsoft.com" providerId="O365"/>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Deborah Chen" initials="DC" lastIdx="1" clrIdx="0">
    <p:extLst>
      <p:ext uri="{19B8F6BF-5375-455C-9EA6-DF929625EA0E}">
        <p15:presenceInfo xmlns:p15="http://schemas.microsoft.com/office/powerpoint/2012/main" userId="S::dech@microsoft.com::7f97a314-c1c3-490d-b1ae-6b312725144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3"/>
    <a:srgbClr val="FF43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14A80A-2EAC-4BDE-B537-36BBF637F1BE}" v="2" dt="2025-08-26T06:05:18.3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95" autoAdjust="0"/>
    <p:restoredTop sz="67949" autoAdjust="0"/>
  </p:normalViewPr>
  <p:slideViewPr>
    <p:cSldViewPr snapToGrid="0">
      <p:cViewPr varScale="1">
        <p:scale>
          <a:sx n="43" d="100"/>
          <a:sy n="43" d="100"/>
        </p:scale>
        <p:origin x="1438" y="25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theme" Target="theme/theme1.xml"/><Relationship Id="rId5" Type="http://schemas.openxmlformats.org/officeDocument/2006/relationships/slideMaster" Target="slideMasters/slideMaster2.xml"/><Relationship Id="rId90" Type="http://schemas.openxmlformats.org/officeDocument/2006/relationships/slide" Target="slides/slide84.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commentAuthors" Target="commentAuthors.xml"/><Relationship Id="rId10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microsoft.com/office/2015/10/relationships/revisionInfo" Target="revisionInfo.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presProps" Target="presProps.xml"/><Relationship Id="rId105" Type="http://schemas.microsoft.com/office/2018/10/relationships/authors" Target="author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notesMaster" Target="notesMasters/notesMaster1.xml"/><Relationship Id="rId3" Type="http://schemas.openxmlformats.org/officeDocument/2006/relationships/customXml" Target="../customXml/item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E2617-7F5D-4216-8006-3FCE126CDB14}" type="datetimeFigureOut">
              <a:rPr lang="en-US" smtClean="0"/>
              <a:t>8/26/2025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847C82-B7C8-4CEE-9EB8-C8B7A4D5C780}" type="slidenum">
              <a:rPr lang="en-US" smtClean="0"/>
              <a:t>‹#›</a:t>
            </a:fld>
            <a:endParaRPr lang="en-US"/>
          </a:p>
        </p:txBody>
      </p:sp>
    </p:spTree>
    <p:extLst>
      <p:ext uri="{BB962C8B-B14F-4D97-AF65-F5344CB8AC3E}">
        <p14:creationId xmlns:p14="http://schemas.microsoft.com/office/powerpoint/2010/main" val="22461781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29ABDCF-0071-4C18-BCC3-E556CD0A133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5000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get started re-modeling this relational database in Cosmos DB</a:t>
            </a:r>
          </a:p>
        </p:txBody>
      </p:sp>
      <p:sp>
        <p:nvSpPr>
          <p:cNvPr id="4" name="Slide Number Placeholder 3"/>
          <p:cNvSpPr>
            <a:spLocks noGrp="1"/>
          </p:cNvSpPr>
          <p:nvPr>
            <p:ph type="sldNum" sz="quarter" idx="5"/>
          </p:nvPr>
        </p:nvSpPr>
        <p:spPr/>
        <p:txBody>
          <a:bodyPr/>
          <a:lstStyle/>
          <a:p>
            <a:fld id="{381B81E1-D1CF-456A-834B-29B6EF528848}" type="slidenum">
              <a:rPr lang="en-US" smtClean="0"/>
              <a:t>12</a:t>
            </a:fld>
            <a:endParaRPr lang="en-US" dirty="0"/>
          </a:p>
        </p:txBody>
      </p:sp>
    </p:spTree>
    <p:extLst>
      <p:ext uri="{BB962C8B-B14F-4D97-AF65-F5344CB8AC3E}">
        <p14:creationId xmlns:p14="http://schemas.microsoft.com/office/powerpoint/2010/main" val="4155915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the customer entities.</a:t>
            </a:r>
          </a:p>
          <a:p>
            <a:endParaRPr lang="en-US" dirty="0"/>
          </a:p>
          <a:p>
            <a:r>
              <a:rPr lang="en-US" dirty="0"/>
              <a:t>We have three tables here.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&lt;Click&gt; First we will translate each table to a corresponding JSON document.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Now we could keep these in separate containers in Cosmos but let’s look at what operations we need to support. That includes both creating a customer and retrieving a customer. </a:t>
            </a:r>
          </a:p>
          <a:p>
            <a:endParaRPr lang="en-US" dirty="0"/>
          </a:p>
          <a:p>
            <a:r>
              <a:rPr lang="en-US" dirty="0"/>
              <a:t>Given that Cosmos DB stores data as JSON another approach we could take is to &lt;click&gt;</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49197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Embed the address and password tables into our customer table. </a:t>
            </a:r>
          </a:p>
          <a:p>
            <a:endParaRPr lang="en-US" dirty="0"/>
          </a:p>
          <a:p>
            <a:r>
              <a:rPr lang="en-US" dirty="0"/>
              <a:t>Now when I create a new customer, I only need to insert data into a single container.</a:t>
            </a:r>
          </a:p>
          <a:p>
            <a:endParaRPr lang="en-US" dirty="0"/>
          </a:p>
          <a:p>
            <a:r>
              <a:rPr lang="en-US" dirty="0"/>
              <a:t>Reading data is also easier because I only need to read from a single container as well.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go into the portal and run the queries necessary to get all of the customer data we need.</a:t>
            </a:r>
          </a:p>
          <a:p>
            <a:endParaRPr lang="en-US" dirty="0"/>
          </a:p>
          <a:p>
            <a:r>
              <a:rPr lang="en-US" dirty="0"/>
              <a:t>So both operations are now both faster and less expensive to execute because I’ve embedded the data into a single container.</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77250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at this point people often ask. When would you embed data verses when you would reference it?</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83771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1B81E1-D1CF-456A-834B-29B6EF528848}" type="slidenum">
              <a:rPr lang="en-US" smtClean="0"/>
              <a:t>16</a:t>
            </a:fld>
            <a:endParaRPr lang="en-US"/>
          </a:p>
        </p:txBody>
      </p:sp>
    </p:spTree>
    <p:extLst>
      <p:ext uri="{BB962C8B-B14F-4D97-AF65-F5344CB8AC3E}">
        <p14:creationId xmlns:p14="http://schemas.microsoft.com/office/powerpoint/2010/main" val="1715289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we have 1:1 and 1:few relationships between our entities, and because we usually retrieve all the data corresponding to a customer at once, it makes sense to embed everything in the same JSON document.</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81250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defined our first entity we will store our customers in a container named 'customer’. </a:t>
            </a:r>
          </a:p>
          <a:p>
            <a:endParaRPr lang="en-US" dirty="0"/>
          </a:p>
          <a:p>
            <a:r>
              <a:rPr lang="en-US" dirty="0"/>
              <a:t>When creating a new container, we also have to define its partition key… And you may be asking, well what is a partition key?</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47089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&lt;click&gt; Remember earlier I referred to a Cosmos DB </a:t>
            </a:r>
            <a:r>
              <a:rPr lang="en-US" b="0" dirty="0"/>
              <a:t>container as </a:t>
            </a:r>
            <a:r>
              <a:rPr lang="en-US" b="1" dirty="0"/>
              <a:t>an abstraction over a cluster of physical servers</a:t>
            </a:r>
            <a:r>
              <a:rPr lang="en-US" dirty="0"/>
              <a:t>.</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2642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storing documents in a Cosmos DB container, these documents end up being dispatched to different physical servers. So the question is, how do I decide that this document should go to this server, and that document to that server?</a:t>
            </a:r>
          </a:p>
          <a:p>
            <a:endParaRPr lang="en-US" dirty="0"/>
          </a:p>
          <a:p>
            <a:r>
              <a:rPr lang="en-US" dirty="0"/>
              <a:t>Technically, we're not directly assigning documents to servers. Instead, documents are being written to &lt;click&gt; logical partitions, and it's these logical partitions that sit on different physical servers.</a:t>
            </a:r>
          </a:p>
          <a:p>
            <a:endParaRPr lang="en-US" dirty="0"/>
          </a:p>
          <a:p>
            <a:r>
              <a:rPr lang="en-US" dirty="0"/>
              <a:t>&lt;click&gt; And so from a user's perspective, you don't really need to care about physical servers when designing your data model; just that your data gets written to different logical partitions.</a:t>
            </a:r>
          </a:p>
          <a:p>
            <a:endParaRPr lang="en-US" dirty="0"/>
          </a:p>
          <a:p>
            <a:r>
              <a:rPr lang="en-US" dirty="0"/>
              <a:t>So how do I decide which logical partition a document should go to? </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05550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that's where the partition key comes in! When creating a new Cosmos DB container, you define the container's partition key, which is the name of the property Cosmos DB will use to decide which logical partition your data should go to. Think of it as an address to route your data.</a:t>
            </a:r>
          </a:p>
          <a:p>
            <a:endParaRPr lang="en-US" dirty="0"/>
          </a:p>
          <a:p>
            <a:r>
              <a:rPr lang="en-US" dirty="0"/>
              <a:t>&lt;click&gt; Using the example of a container partitioned by username, we would end up with a logical partition with data where username equals Andrew, a second logical partition with data where username equals Deborah, and so on.</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92248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8/26/2025 11:32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406338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2 constraints to keep in mind when designing your data model on Cosmos DB:</a:t>
            </a:r>
          </a:p>
          <a:p>
            <a:pPr marL="171450" indent="-171450">
              <a:buFontTx/>
              <a:buChar char="-"/>
            </a:pPr>
            <a:r>
              <a:rPr lang="en-US" dirty="0"/>
              <a:t>Each document has a max size of 2 MB. Remember before when I talked about when to embed or reference? Well one reason is because each document can be no larger than 2MB which is why you don’t want unbounded arrays in your documents. It also is not efficient if you have a document that is frequently updated, growing larger each time.</a:t>
            </a:r>
          </a:p>
          <a:p>
            <a:pPr marL="171450" indent="-171450">
              <a:buFontTx/>
              <a:buChar char="-"/>
            </a:pPr>
            <a:endParaRPr lang="en-US" dirty="0"/>
          </a:p>
          <a:p>
            <a:pPr marL="171450" indent="-171450">
              <a:buFontTx/>
              <a:buChar char="-"/>
            </a:pPr>
            <a:r>
              <a:rPr lang="en-US" dirty="0"/>
              <a:t>&lt;click&gt; Also Each logical partition has a max size of 20 GB, so you can't have more than 20 GB of documents where username equals Andrew</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55095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working with data, we want to strive to achieve an even distribution of data across our different logical partitions. If one partition gets a lot more data stored on it than the others, this is what we call &lt;click&gt; a hot partition, and we want to avoid that.</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00220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goes for the requests as well. </a:t>
            </a:r>
          </a:p>
          <a:p>
            <a:endParaRPr lang="en-US" dirty="0"/>
          </a:p>
          <a:p>
            <a:r>
              <a:rPr lang="en-US" dirty="0"/>
              <a:t>If all or most of your &lt;click&gt; requests hit the same logical partition, &lt;click&gt; this is going to be a bottleneck that will drastically limit the overall scalability of your model.</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59874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end up with a design where storage and throughput are more or less evenly distributed across our different logical partitions.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8/26/2025 11:32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0554251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partition key plays an important role in both performance and scalability.</a:t>
            </a:r>
          </a:p>
          <a:p>
            <a:endParaRPr lang="en-US" dirty="0"/>
          </a:p>
          <a:p>
            <a:r>
              <a:rPr lang="en-US" dirty="0"/>
              <a:t>&lt;click&gt; Let's take again the example of a container partitioned by username. If we were to issue this SQL query, you'd notice that it filters on the 'username' property, &lt;click&gt; which is our partition key.</a:t>
            </a:r>
          </a:p>
          <a:p>
            <a:endParaRPr lang="en-US" dirty="0"/>
          </a:p>
          <a:p>
            <a:r>
              <a:rPr lang="en-US" dirty="0"/>
              <a:t> And because Cosmos DB understands that, it will send this query to a single partition. &lt;click&gt;</a:t>
            </a:r>
          </a:p>
          <a:p>
            <a:endParaRPr lang="en-US" dirty="0"/>
          </a:p>
          <a:p>
            <a:r>
              <a:rPr lang="en-US" dirty="0"/>
              <a:t>That means this query will always hit &lt;click&gt; one single physical server, so its performance will always be good.</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507148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our query filtered on something else, &lt;click&gt; like '</a:t>
            </a:r>
            <a:r>
              <a:rPr lang="en-US" dirty="0" err="1"/>
              <a:t>favoriteColor</a:t>
            </a:r>
            <a:r>
              <a:rPr lang="en-US" dirty="0"/>
              <a:t>' here, we would have no idea where the actual results are. So in this case, &lt;click&gt; Cosmos DB fans-out the query to each and every logical partition. And as you've probably guessed already, this is going to hit each &lt;click&gt; underlying physical server. </a:t>
            </a:r>
          </a:p>
          <a:p>
            <a:endParaRPr lang="en-US" dirty="0"/>
          </a:p>
          <a:p>
            <a:r>
              <a:rPr lang="en-US" dirty="0"/>
              <a:t>This is what we call a cross-partition query, more specifically this is a fan-out query, meaning it will hit every single physical partition. Such a query will work, but will have an impact on the latency, throughput cost and scalability.</a:t>
            </a:r>
          </a:p>
          <a:p>
            <a:endParaRPr lang="en-US" dirty="0"/>
          </a:p>
          <a:p>
            <a:r>
              <a:rPr lang="en-US" dirty="0"/>
              <a:t>Now for small containers this performance impact is not that bad. In fact, for a container with just a single physical partition you will not notice any impact in performance at all. However, as your database grows larger, the impact becomes more and more worse as you have to hit more and more servers to answer your query.</a:t>
            </a:r>
          </a:p>
          <a:p>
            <a:endParaRPr lang="en-US" dirty="0"/>
          </a:p>
          <a:p>
            <a:r>
              <a:rPr lang="en-US" dirty="0"/>
              <a:t>And it’s this scenario precisely that traps so many people new to this type of database. Typically developers will do dev and test on a small dataset and conclude that their design is good because the performance they measured was acceptable. In a NoSQL database you don’t truly know if your design is scalable until you actually measure under load or have a very good idea of the concurrency of your operations.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143681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828059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3B979-FC83-42EC-EE77-21B7FB2E8A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FA7F4E-07BF-3FAF-DD2A-A9D87D44F3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8EE42D-EC57-F77A-616A-AFAA8282415A}"/>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C9C1D244-E9E5-1766-1015-321AA45C5B95}"/>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540D971A-2598-6445-889A-48A01E8252DC}"/>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5296DF27-693F-D1AF-4404-6FB33377B196}"/>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73C05E59-3ECE-804B-61FE-5E228B21DDEA}"/>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894098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second = 1 million RU = $80/hour</a:t>
            </a:r>
          </a:p>
          <a:p>
            <a:r>
              <a:rPr lang="en-US" dirty="0"/>
              <a:t>10 seconds = 100,000 RU = $8/hour</a:t>
            </a:r>
          </a:p>
          <a:p>
            <a:r>
              <a:rPr lang="en-US" dirty="0"/>
              <a:t>1 minute = 17,000 RU = $1.36/hour</a:t>
            </a:r>
          </a:p>
          <a:p>
            <a:r>
              <a:rPr lang="en-US" dirty="0"/>
              <a:t>1 month = 4 RU (1000 RU/s  = .08c)</a:t>
            </a:r>
          </a:p>
        </p:txBody>
      </p:sp>
      <p:sp>
        <p:nvSpPr>
          <p:cNvPr id="4" name="Slide Number Placeholder 3"/>
          <p:cNvSpPr>
            <a:spLocks noGrp="1"/>
          </p:cNvSpPr>
          <p:nvPr>
            <p:ph type="sldNum" sz="quarter" idx="5"/>
          </p:nvPr>
        </p:nvSpPr>
        <p:spPr/>
        <p:txBody>
          <a:bodyPr/>
          <a:lstStyle/>
          <a:p>
            <a:fld id="{F5E03C75-6F14-4F86-96F3-5C2F86C7B87A}" type="slidenum">
              <a:rPr lang="en-US" smtClean="0"/>
              <a:t>34</a:t>
            </a:fld>
            <a:endParaRPr lang="en-US"/>
          </a:p>
        </p:txBody>
      </p:sp>
    </p:spTree>
    <p:extLst>
      <p:ext uri="{BB962C8B-B14F-4D97-AF65-F5344CB8AC3E}">
        <p14:creationId xmlns:p14="http://schemas.microsoft.com/office/powerpoint/2010/main" val="27600108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with all that knowledge about partitioning, how do we choose the right partition key for our customers?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03967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847C82-B7C8-4CEE-9EB8-C8B7A4D5C780}" type="slidenum">
              <a:rPr lang="en-US" smtClean="0"/>
              <a:t>3</a:t>
            </a:fld>
            <a:endParaRPr lang="en-US"/>
          </a:p>
        </p:txBody>
      </p:sp>
    </p:spTree>
    <p:extLst>
      <p:ext uri="{BB962C8B-B14F-4D97-AF65-F5344CB8AC3E}">
        <p14:creationId xmlns:p14="http://schemas.microsoft.com/office/powerpoint/2010/main" val="713433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before when I showed the operations we needed to do for customers? </a:t>
            </a:r>
          </a:p>
          <a:p>
            <a:endParaRPr lang="en-US" dirty="0"/>
          </a:p>
          <a:p>
            <a:r>
              <a:rPr lang="en-US" dirty="0"/>
              <a:t>We had three things to do. We need to create a customer, edit a customer and we also need to retrieve a customer. &lt;click&gt; In this case we’ll do this by their id.</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681108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id of the JSON documents we're going to store in this container should make for a suitable partition key.</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157381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when using the id as the partition key, we end up with as many logical partitions as there are documents in the container, with each partition containing only one document. </a:t>
            </a:r>
          </a:p>
          <a:p>
            <a:endParaRPr lang="en-US" dirty="0"/>
          </a:p>
          <a:p>
            <a:r>
              <a:rPr lang="en-US" dirty="0"/>
              <a:t>And that’s actually perfectly fine! Many users are concerned about having a very high number of logical partitions, but no need to worry. </a:t>
            </a:r>
          </a:p>
          <a:p>
            <a:endParaRPr lang="en-US" dirty="0"/>
          </a:p>
          <a:p>
            <a:r>
              <a:rPr lang="en-US" dirty="0"/>
              <a:t>Logical partitions are a virtual concept. Cosmos DB co-locates logical partitions on the same physical servers and moves them to different physical servers when needed.  And there's no upper limit to how many logical partitions you can have in a container.</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0830863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next let’s look at the product tables</a:t>
            </a:r>
          </a:p>
        </p:txBody>
      </p:sp>
      <p:sp>
        <p:nvSpPr>
          <p:cNvPr id="4" name="Slide Number Placeholder 3"/>
          <p:cNvSpPr>
            <a:spLocks noGrp="1"/>
          </p:cNvSpPr>
          <p:nvPr>
            <p:ph type="sldNum" sz="quarter" idx="5"/>
          </p:nvPr>
        </p:nvSpPr>
        <p:spPr/>
        <p:txBody>
          <a:bodyPr/>
          <a:lstStyle/>
          <a:p>
            <a:fld id="{381B81E1-D1CF-456A-834B-29B6EF528848}" type="slidenum">
              <a:rPr lang="en-US" smtClean="0"/>
              <a:t>40</a:t>
            </a:fld>
            <a:endParaRPr lang="en-US"/>
          </a:p>
        </p:txBody>
      </p:sp>
    </p:spTree>
    <p:extLst>
      <p:ext uri="{BB962C8B-B14F-4D97-AF65-F5344CB8AC3E}">
        <p14:creationId xmlns:p14="http://schemas.microsoft.com/office/powerpoint/2010/main" val="15283394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up is the product category table.</a:t>
            </a:r>
          </a:p>
          <a:p>
            <a:endParaRPr lang="en-US" dirty="0"/>
          </a:p>
          <a:p>
            <a:r>
              <a:rPr lang="en-US" dirty="0"/>
              <a:t>We will do the same thing we did earlier, which is translating the entity into a JSON document.</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7521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will store that document in a new container called '</a:t>
            </a:r>
            <a:r>
              <a:rPr lang="en-US" dirty="0" err="1"/>
              <a:t>productCategory</a:t>
            </a:r>
            <a:r>
              <a:rPr lang="en-US" dirty="0"/>
              <a:t>’. </a:t>
            </a:r>
          </a:p>
          <a:p>
            <a:endParaRPr lang="en-US" dirty="0"/>
          </a:p>
          <a:p>
            <a:r>
              <a:rPr lang="en-US" dirty="0"/>
              <a:t>Next, we need to figure out what its partition key should be.</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260528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we look at the requests we'll need to support in our app.</a:t>
            </a:r>
          </a:p>
          <a:p>
            <a:endParaRPr lang="en-US" dirty="0"/>
          </a:p>
          <a:p>
            <a:r>
              <a:rPr lang="en-US" dirty="0"/>
              <a:t>Here we need to create a product category and edit a category.</a:t>
            </a:r>
          </a:p>
          <a:p>
            <a:endParaRPr lang="en-US" dirty="0"/>
          </a:p>
          <a:p>
            <a:r>
              <a:rPr lang="en-US" dirty="0"/>
              <a:t>&lt;click&gt; We also need to list all product categories. &lt;click&gt;</a:t>
            </a:r>
          </a:p>
          <a:p>
            <a:r>
              <a:rPr lang="en-US" dirty="0"/>
              <a:t>Again I want to point that when looking at the operations you need to support, it’s important to know the volume of those operations as well.</a:t>
            </a:r>
          </a:p>
          <a:p>
            <a:r>
              <a:rPr lang="en-US" dirty="0"/>
              <a:t>For instance, we probably aren’t creating or editing product categories very often. But the query to list all product categories happens very frequently.</a:t>
            </a:r>
          </a:p>
          <a:p>
            <a:endParaRPr lang="en-US" dirty="0"/>
          </a:p>
          <a:p>
            <a:r>
              <a:rPr lang="en-US" dirty="0"/>
              <a:t>There’s another issue here however. There’s no WHERE filter on this query. So how do we make this a single partition query?</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97881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the answer is to use a little trick we can apply here and create a new property and give it a constant value in our document. </a:t>
            </a:r>
          </a:p>
          <a:p>
            <a:endParaRPr lang="en-US" dirty="0"/>
          </a:p>
          <a:p>
            <a:r>
              <a:rPr lang="en-US" dirty="0"/>
              <a:t>Here I’ve created a property called type and given it a value of category. </a:t>
            </a:r>
          </a:p>
          <a:p>
            <a:r>
              <a:rPr lang="en-US" dirty="0"/>
              <a:t>Now I can partition by this 'type' property set a value of 'category' in each document.</a:t>
            </a:r>
          </a:p>
          <a:p>
            <a:endParaRPr lang="en-US" dirty="0"/>
          </a:p>
          <a:p>
            <a:r>
              <a:rPr lang="en-US" dirty="0"/>
              <a:t>Now I realize some people may think looks a bit weird. But later on I’m going to iterate on this design and you’ll see how this actually makes sense.</a:t>
            </a:r>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369248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in this demo I’ll show you the query for product categories and we will measure its RU charge in our app.</a:t>
            </a:r>
          </a:p>
          <a:p>
            <a:endParaRPr lang="en-US" dirty="0"/>
          </a:p>
          <a:p>
            <a:r>
              <a:rPr lang="en-US" dirty="0"/>
              <a:t>Demo C</a:t>
            </a:r>
          </a:p>
        </p:txBody>
      </p:sp>
      <p:sp>
        <p:nvSpPr>
          <p:cNvPr id="4" name="Slide Number Placeholder 3"/>
          <p:cNvSpPr>
            <a:spLocks noGrp="1"/>
          </p:cNvSpPr>
          <p:nvPr>
            <p:ph type="sldNum" sz="quarter" idx="5"/>
          </p:nvPr>
        </p:nvSpPr>
        <p:spPr/>
        <p:txBody>
          <a:bodyPr/>
          <a:lstStyle/>
          <a:p>
            <a:fld id="{381B81E1-D1CF-456A-834B-29B6EF528848}" type="slidenum">
              <a:rPr lang="en-US" smtClean="0"/>
              <a:t>45</a:t>
            </a:fld>
            <a:endParaRPr lang="en-US"/>
          </a:p>
        </p:txBody>
      </p:sp>
    </p:spTree>
    <p:extLst>
      <p:ext uri="{BB962C8B-B14F-4D97-AF65-F5344CB8AC3E}">
        <p14:creationId xmlns:p14="http://schemas.microsoft.com/office/powerpoint/2010/main" val="20114572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next let’s look at product tags.</a:t>
            </a:r>
          </a:p>
        </p:txBody>
      </p:sp>
      <p:sp>
        <p:nvSpPr>
          <p:cNvPr id="4" name="Slide Number Placeholder 3"/>
          <p:cNvSpPr>
            <a:spLocks noGrp="1"/>
          </p:cNvSpPr>
          <p:nvPr>
            <p:ph type="sldNum" sz="quarter" idx="5"/>
          </p:nvPr>
        </p:nvSpPr>
        <p:spPr/>
        <p:txBody>
          <a:bodyPr/>
          <a:lstStyle/>
          <a:p>
            <a:fld id="{381B81E1-D1CF-456A-834B-29B6EF528848}" type="slidenum">
              <a:rPr lang="en-US" smtClean="0"/>
              <a:t>46</a:t>
            </a:fld>
            <a:endParaRPr lang="en-US"/>
          </a:p>
        </p:txBody>
      </p:sp>
    </p:spTree>
    <p:extLst>
      <p:ext uri="{BB962C8B-B14F-4D97-AF65-F5344CB8AC3E}">
        <p14:creationId xmlns:p14="http://schemas.microsoft.com/office/powerpoint/2010/main" val="3072863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talk about the horizontal scale aspects of Cosmos DB.</a:t>
            </a:r>
          </a:p>
          <a:p>
            <a:r>
              <a:rPr lang="en-US" dirty="0"/>
              <a:t>&lt;Click&gt; Unless your workload is very small with a low amount of data and requests, your data will likely be&lt;click&gt; </a:t>
            </a:r>
            <a:r>
              <a:rPr lang="en-US" b="1" dirty="0"/>
              <a:t>stored on a number of different physical servers</a:t>
            </a:r>
            <a:r>
              <a:rPr lang="en-US" dirty="0"/>
              <a:t> or partitions within something we call a container. Now in Cosmos we abstract all this away but under the hood you’re reading and writing data in and out of Cosmos, </a:t>
            </a:r>
            <a:r>
              <a:rPr lang="en-US" b="1" dirty="0"/>
              <a:t>across a cluster of servers</a:t>
            </a:r>
            <a:r>
              <a:rPr lang="en-US" dirty="0"/>
              <a:t>.</a:t>
            </a:r>
          </a:p>
          <a:p>
            <a:endParaRPr lang="en-US" dirty="0"/>
          </a:p>
          <a:p>
            <a:r>
              <a:rPr lang="en-US" dirty="0"/>
              <a:t>This is better known as “scale out” and its how we achieve horizontal scalability, enabling: &lt;CLICK&gt;</a:t>
            </a:r>
          </a:p>
          <a:p>
            <a:pPr marL="171450" indent="-171450">
              <a:buFontTx/>
              <a:buChar char="-"/>
            </a:pPr>
            <a:r>
              <a:rPr lang="en-US" dirty="0"/>
              <a:t>Unlimited storage. So when you need more storage, we simply add more servers to your cluster.</a:t>
            </a:r>
          </a:p>
          <a:p>
            <a:pPr marL="171450" indent="-171450">
              <a:buFontTx/>
              <a:buChar char="-"/>
            </a:pPr>
            <a:r>
              <a:rPr lang="en-US" dirty="0"/>
              <a:t>&lt;CLICK&gt; This also provides unlimited throughput as each server adds additional capacity &lt;click&gt; to handle requests when you need it. </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579632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apply the same process for product tags, by defining a JSON document.</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499580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will store tags in its own container named '</a:t>
            </a:r>
            <a:r>
              <a:rPr lang="en-US" dirty="0" err="1"/>
              <a:t>productTag</a:t>
            </a:r>
            <a:r>
              <a:rPr lang="en-US" dirty="0"/>
              <a:t>'.</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262385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turns out that tags actually share the exact same access patterns as categories.</a:t>
            </a:r>
          </a:p>
          <a:p>
            <a:endParaRPr lang="en-US" dirty="0"/>
          </a:p>
          <a:p>
            <a:r>
              <a:rPr lang="en-US" dirty="0"/>
              <a:t>So we'll just go ahead and apply the same strategy here.</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9725465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will partition the container by 'type’. And set its value to 'tag’ for each document.</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71224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next let’s look at the product table.</a:t>
            </a:r>
          </a:p>
        </p:txBody>
      </p:sp>
      <p:sp>
        <p:nvSpPr>
          <p:cNvPr id="4" name="Slide Number Placeholder 3"/>
          <p:cNvSpPr>
            <a:spLocks noGrp="1"/>
          </p:cNvSpPr>
          <p:nvPr>
            <p:ph type="sldNum" sz="quarter" idx="5"/>
          </p:nvPr>
        </p:nvSpPr>
        <p:spPr/>
        <p:txBody>
          <a:bodyPr/>
          <a:lstStyle/>
          <a:p>
            <a:fld id="{381B81E1-D1CF-456A-834B-29B6EF528848}" type="slidenum">
              <a:rPr lang="en-US" smtClean="0"/>
              <a:t>51</a:t>
            </a:fld>
            <a:endParaRPr lang="en-US"/>
          </a:p>
        </p:txBody>
      </p:sp>
    </p:spTree>
    <p:extLst>
      <p:ext uri="{BB962C8B-B14F-4D97-AF65-F5344CB8AC3E}">
        <p14:creationId xmlns:p14="http://schemas.microsoft.com/office/powerpoint/2010/main" val="12152657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I’ll translate my schema to JSON. </a:t>
            </a:r>
          </a:p>
          <a:p>
            <a:endParaRPr lang="en-US" dirty="0"/>
          </a:p>
          <a:p>
            <a:r>
              <a:rPr lang="en-US" dirty="0"/>
              <a:t>&lt;click&gt; Next I want to look at the relationship to the </a:t>
            </a:r>
            <a:r>
              <a:rPr lang="en-US" dirty="0" err="1"/>
              <a:t>productTags</a:t>
            </a:r>
            <a:r>
              <a:rPr lang="en-US" dirty="0"/>
              <a:t> table. </a:t>
            </a:r>
          </a:p>
          <a:p>
            <a:r>
              <a:rPr lang="en-US" dirty="0"/>
              <a:t>Our product table here has a many to many relationship with tags. </a:t>
            </a:r>
          </a:p>
          <a:p>
            <a:r>
              <a:rPr lang="en-US" dirty="0"/>
              <a:t>I need to access the </a:t>
            </a:r>
            <a:r>
              <a:rPr lang="en-US" dirty="0" err="1"/>
              <a:t>productTags</a:t>
            </a:r>
            <a:r>
              <a:rPr lang="en-US" dirty="0"/>
              <a:t> in my application meaning that when I display a product I need the tags to appear as well.</a:t>
            </a:r>
          </a:p>
          <a:p>
            <a:r>
              <a:rPr lang="en-US" dirty="0"/>
              <a:t>I also need to be able to query for a product using tags.</a:t>
            </a:r>
          </a:p>
          <a:p>
            <a:endParaRPr lang="en-US" dirty="0"/>
          </a:p>
          <a:p>
            <a:r>
              <a:rPr lang="en-US" dirty="0"/>
              <a:t>Now I could do this in one of two ways. I could store the product info in the </a:t>
            </a:r>
            <a:r>
              <a:rPr lang="en-US" dirty="0" err="1"/>
              <a:t>productTags</a:t>
            </a:r>
            <a:r>
              <a:rPr lang="en-US" dirty="0"/>
              <a:t> table, or I could materialize the tags in my product table. </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6987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given there are much fewer tags per product than products per tags it makes more sense to materialize the </a:t>
            </a:r>
            <a:r>
              <a:rPr lang="en-US" dirty="0" err="1"/>
              <a:t>productTags</a:t>
            </a:r>
            <a:r>
              <a:rPr lang="en-US" dirty="0"/>
              <a:t> and embed them in my product table. </a:t>
            </a:r>
          </a:p>
          <a:p>
            <a:r>
              <a:rPr lang="en-US" dirty="0"/>
              <a:t>Remember too that there is a 1:few relationship between product and tags so this too makes it a good candidate for embedding.</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4280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store products in their own container, named 'product'.</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4200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figure out a good partition key. </a:t>
            </a:r>
          </a:p>
          <a:p>
            <a:r>
              <a:rPr lang="en-US" dirty="0"/>
              <a:t>Again, we will look at the operations we need to perform and decide on a partition key.</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We of course need to create and edit a product.</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But the interesting operation is querying for a product by category. This is likely how customers will search for products.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We need to list all the products that match a specific category, so the corresponding &lt;click&gt;</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SQL query would be "</a:t>
            </a:r>
            <a:r>
              <a:rPr lang="en-US" sz="900" dirty="0"/>
              <a:t>SELECT * FROM c WHERE </a:t>
            </a:r>
            <a:r>
              <a:rPr lang="en-US" sz="900" dirty="0" err="1"/>
              <a:t>c.categoryId</a:t>
            </a:r>
            <a:r>
              <a:rPr lang="en-US" sz="900" dirty="0"/>
              <a:t> = '</a:t>
            </a:r>
            <a:r>
              <a:rPr lang="en-US" sz="900" dirty="0" err="1"/>
              <a:t>CategoryA</a:t>
            </a:r>
            <a:r>
              <a:rPr lang="en-US" sz="900" dirty="0"/>
              <a:t>’</a:t>
            </a:r>
            <a:r>
              <a:rPr lang="en-US" dirty="0"/>
              <a:t>”.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will return all products for that category.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In order to make this query single-partition, &lt;click&gt; we would need to have all products from the same category sit in the same logical partition.</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861552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t>
            </a:r>
            <a:r>
              <a:rPr lang="en-US" dirty="0" err="1"/>
              <a:t>categoryId</a:t>
            </a:r>
            <a:r>
              <a:rPr lang="en-US" dirty="0"/>
              <a:t>' is a good partition key here, as it will allow us to retrieve all products in a category very efficiently.</a:t>
            </a:r>
          </a:p>
          <a:p>
            <a:endParaRPr lang="en-US" dirty="0"/>
          </a:p>
          <a:p>
            <a:r>
              <a:rPr lang="en-US" dirty="0"/>
              <a:t>&lt;click&gt; But now the problem is that every time I query for products in that category, I get a category ID and a bunch of tag IDs. </a:t>
            </a:r>
          </a:p>
          <a:p>
            <a:r>
              <a:rPr lang="en-US" dirty="0"/>
              <a:t>What I really need  is to display the category name and a list of tag names in each product.</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736898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Cosmos DB is also “non-relational”.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when working with relational databases, you have the ability to &lt;CLICK&gt; define relational constraints between the different entities you're storing. This lets you define things like foreign keys between entity types and perform JOIN operations across these entity types. &lt;click&gt; </a:t>
            </a:r>
          </a:p>
          <a:p>
            <a:endParaRPr lang="en-US" dirty="0"/>
          </a:p>
          <a:p>
            <a:r>
              <a:rPr lang="en-US" dirty="0"/>
              <a:t>Non-relational databases like Cosmos DB don't implement these relational constraints. Why?</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926373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achieve that, I would need to first run my query that I defined on products…</a:t>
            </a:r>
          </a:p>
          <a:p>
            <a:endParaRPr lang="en-US" dirty="0"/>
          </a:p>
          <a:p>
            <a:r>
              <a:rPr lang="en-US" dirty="0"/>
              <a:t>&lt;click&gt; Then issue a second query on my product Categories container to retrieve the name of the category…</a:t>
            </a:r>
          </a:p>
          <a:p>
            <a:endParaRPr lang="en-US" dirty="0"/>
          </a:p>
          <a:p>
            <a:r>
              <a:rPr lang="en-US" dirty="0"/>
              <a:t>&lt;click&gt; And then for each product returned, issue multiple queries to fetch the corresponding tag names.</a:t>
            </a:r>
          </a:p>
          <a:p>
            <a:endParaRPr lang="en-US" dirty="0"/>
          </a:p>
          <a:p>
            <a:r>
              <a:rPr lang="en-US" dirty="0"/>
              <a:t>Now this would work, but it's not very scalable. And you may be asking yourself &lt;click&gt; hey why not just use joins?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151782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as I mentioned previously. Cosmos DB is a non-relational data store. It doesn’t support joins across containers. </a:t>
            </a:r>
          </a:p>
          <a:p>
            <a:endParaRPr lang="en-US" dirty="0"/>
          </a:p>
          <a:p>
            <a:r>
              <a:rPr lang="en-US" dirty="0"/>
              <a:t>Data that is modeled in this type of data store is optimized such that it can be served in a single request.</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719684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our products table we are going to add additional properties including:</a:t>
            </a:r>
          </a:p>
          <a:p>
            <a:pPr marL="171450" indent="-171450">
              <a:buFontTx/>
              <a:buChar char="-"/>
            </a:pPr>
            <a:r>
              <a:rPr lang="en-US" dirty="0"/>
              <a:t>&lt;click&gt; The name of the category</a:t>
            </a:r>
          </a:p>
          <a:p>
            <a:pPr marL="171450" indent="-171450">
              <a:buFontTx/>
              <a:buChar char="-"/>
            </a:pPr>
            <a:r>
              <a:rPr lang="en-US" dirty="0"/>
              <a:t>&lt;click&gt; and the name for each for each tag</a:t>
            </a:r>
          </a:p>
          <a:p>
            <a:pPr marL="0" indent="0">
              <a:buFontTx/>
              <a:buNone/>
            </a:pPr>
            <a:endParaRPr lang="en-US" dirty="0"/>
          </a:p>
          <a:p>
            <a:pPr marL="0" indent="0">
              <a:buFontTx/>
              <a:buNone/>
            </a:pPr>
            <a:r>
              <a:rPr lang="en-US" dirty="0"/>
              <a:t>By doing this, we make sure that we can retrieve all the data we eventually need to return to the clients in just one request.</a:t>
            </a:r>
          </a:p>
          <a:p>
            <a:pPr marL="0" indent="0">
              <a:buFontTx/>
              <a:buNone/>
            </a:pPr>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197288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see what that looks like when we add the category and tag names into our products container.</a:t>
            </a:r>
          </a:p>
          <a:p>
            <a:endParaRPr lang="en-US" dirty="0"/>
          </a:p>
          <a:p>
            <a:r>
              <a:rPr lang="en-US" dirty="0"/>
              <a:t>Show </a:t>
            </a:r>
            <a:r>
              <a:rPr lang="en-US" dirty="0" err="1"/>
              <a:t>ListAllProductCategories</a:t>
            </a:r>
            <a:r>
              <a:rPr lang="en-US" dirty="0"/>
              <a:t> ()</a:t>
            </a:r>
          </a:p>
          <a:p>
            <a:endParaRPr lang="en-US" dirty="0"/>
          </a:p>
          <a:p>
            <a:r>
              <a:rPr lang="en-US" dirty="0"/>
              <a:t>Demo D</a:t>
            </a:r>
          </a:p>
          <a:p>
            <a:endParaRPr lang="en-US" dirty="0"/>
          </a:p>
        </p:txBody>
      </p:sp>
      <p:sp>
        <p:nvSpPr>
          <p:cNvPr id="4" name="Slide Number Placeholder 3"/>
          <p:cNvSpPr>
            <a:spLocks noGrp="1"/>
          </p:cNvSpPr>
          <p:nvPr>
            <p:ph type="sldNum" sz="quarter" idx="5"/>
          </p:nvPr>
        </p:nvSpPr>
        <p:spPr/>
        <p:txBody>
          <a:bodyPr/>
          <a:lstStyle/>
          <a:p>
            <a:fld id="{381B81E1-D1CF-456A-834B-29B6EF528848}" type="slidenum">
              <a:rPr lang="en-US" smtClean="0"/>
              <a:t>60</a:t>
            </a:fld>
            <a:endParaRPr lang="en-US"/>
          </a:p>
        </p:txBody>
      </p:sp>
    </p:spTree>
    <p:extLst>
      <p:ext uri="{BB962C8B-B14F-4D97-AF65-F5344CB8AC3E}">
        <p14:creationId xmlns:p14="http://schemas.microsoft.com/office/powerpoint/2010/main" val="20532678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So now when we create a new product we will need to populate these additional properties. &lt;click&gt; </a:t>
            </a:r>
          </a:p>
          <a:p>
            <a:pPr marL="0" indent="0">
              <a:buFontTx/>
              <a:buNone/>
            </a:pPr>
            <a:r>
              <a:rPr lang="en-US" dirty="0"/>
              <a:t>But what if we rename a category or a tag? </a:t>
            </a:r>
          </a:p>
          <a:p>
            <a:pPr marL="0" indent="0">
              <a:buFontTx/>
              <a:buNone/>
            </a:pPr>
            <a:r>
              <a:rPr lang="en-US" dirty="0"/>
              <a:t>How do we manage that “referential integrity” between containers? </a:t>
            </a:r>
          </a:p>
          <a:p>
            <a:pPr marL="0" indent="0">
              <a:buFontTx/>
              <a:buNone/>
            </a:pPr>
            <a:endParaRPr lang="en-US" dirty="0"/>
          </a:p>
          <a:p>
            <a:pPr marL="0" indent="0">
              <a:buFontTx/>
              <a:buNone/>
            </a:pPr>
            <a:r>
              <a:rPr lang="en-US" dirty="0"/>
              <a:t>Well as it turns out Cosmos DB has a way to handle that.</a:t>
            </a:r>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199451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it’s called Change Feed.</a:t>
            </a:r>
          </a:p>
          <a:p>
            <a:endParaRPr lang="en-US" dirty="0"/>
          </a:p>
          <a:p>
            <a:r>
              <a:rPr lang="en-US" dirty="0"/>
              <a:t>Change Feed is an API that lives within every Cosmos DB container. &lt;click&gt; When ever any data is written to Cosmos DB, such as an insert or an update, Change Feed streams these changes to an API that you can listen to and then use that event to respond to the data that was changed.</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869346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our case we will have listen to changes that occur to our product categories container as well as the product tags container. &lt;click&gt; </a:t>
            </a:r>
          </a:p>
          <a:p>
            <a:r>
              <a:rPr lang="en-US" dirty="0"/>
              <a:t>And every time data is updated, it will also propagate the change to the products container accordingly.</a:t>
            </a:r>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6689314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we’re now on to our last entity, sales orders.</a:t>
            </a:r>
          </a:p>
        </p:txBody>
      </p:sp>
      <p:sp>
        <p:nvSpPr>
          <p:cNvPr id="4" name="Slide Number Placeholder 3"/>
          <p:cNvSpPr>
            <a:spLocks noGrp="1"/>
          </p:cNvSpPr>
          <p:nvPr>
            <p:ph type="sldNum" sz="quarter" idx="5"/>
          </p:nvPr>
        </p:nvSpPr>
        <p:spPr/>
        <p:txBody>
          <a:bodyPr/>
          <a:lstStyle/>
          <a:p>
            <a:fld id="{381B81E1-D1CF-456A-834B-29B6EF528848}" type="slidenum">
              <a:rPr lang="en-US" smtClean="0"/>
              <a:t>64</a:t>
            </a:fld>
            <a:endParaRPr lang="en-US"/>
          </a:p>
        </p:txBody>
      </p:sp>
    </p:spTree>
    <p:extLst>
      <p:ext uri="{BB962C8B-B14F-4D97-AF65-F5344CB8AC3E}">
        <p14:creationId xmlns:p14="http://schemas.microsoft.com/office/powerpoint/2010/main" val="33621083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process as before, we start by creating the JSON for each entity.</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58976386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obviously another good candidate for embedding because it’s a 1:few relationship. </a:t>
            </a:r>
          </a:p>
          <a:p>
            <a:r>
              <a:rPr lang="en-US" dirty="0"/>
              <a:t>And it also makes sense to embed the details with the sales order so we can query for the entire order with a single efficient point read.</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2444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because Cosmos is horizontally scalable and </a:t>
            </a:r>
            <a:r>
              <a:rPr lang="en-US" b="1" dirty="0">
                <a:sym typeface="Wingdings" panose="05000000000000000000" pitchFamily="2" charset="2"/>
              </a:rPr>
              <a:t>your data will likely be spread across multiple servers</a:t>
            </a:r>
            <a:r>
              <a:rPr lang="en-US" dirty="0">
                <a:sym typeface="Wingdings" panose="05000000000000000000" pitchFamily="2" charset="2"/>
              </a:rPr>
              <a:t> – tens or hundreds depending on your storage and throughput requirements.</a:t>
            </a:r>
          </a:p>
          <a:p>
            <a:endParaRPr lang="en-US" dirty="0">
              <a:sym typeface="Wingdings" panose="05000000000000000000" pitchFamily="2" charset="2"/>
            </a:endParaRPr>
          </a:p>
          <a:p>
            <a:r>
              <a:rPr lang="en-US" dirty="0">
                <a:sym typeface="Wingdings" panose="05000000000000000000" pitchFamily="2" charset="2"/>
              </a:rPr>
              <a:t>Now I don’t want to suggest that its not technically possible to enforce relational constraints across a cluster of servers but doing so would have </a:t>
            </a:r>
            <a:r>
              <a:rPr lang="en-US" b="1" dirty="0">
                <a:sym typeface="Wingdings" panose="05000000000000000000" pitchFamily="2" charset="2"/>
              </a:rPr>
              <a:t>an enormous impact on the performance, and availability</a:t>
            </a:r>
            <a:r>
              <a:rPr lang="en-US" dirty="0">
                <a:sym typeface="Wingdings" panose="05000000000000000000" pitchFamily="2" charset="2"/>
              </a:rPr>
              <a:t> for your database. </a:t>
            </a:r>
          </a:p>
          <a:p>
            <a:endParaRPr lang="en-US" dirty="0">
              <a:sym typeface="Wingdings" panose="05000000000000000000" pitchFamily="2" charset="2"/>
            </a:endParaRPr>
          </a:p>
          <a:p>
            <a:r>
              <a:rPr lang="en-US" dirty="0">
                <a:sym typeface="Wingdings" panose="05000000000000000000" pitchFamily="2" charset="2"/>
              </a:rPr>
              <a:t>And because Cosmos DB is designed to provide predictable performance, Cosmos does not provide a way </a:t>
            </a:r>
            <a:r>
              <a:rPr lang="en-US" b="0" dirty="0">
                <a:sym typeface="Wingdings" panose="05000000000000000000" pitchFamily="2" charset="2"/>
              </a:rPr>
              <a:t>to declare relational constraints</a:t>
            </a:r>
            <a:r>
              <a:rPr lang="en-US" dirty="0">
                <a:sym typeface="Wingdings" panose="05000000000000000000" pitchFamily="2" charset="2"/>
              </a:rPr>
              <a:t>.</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9627995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next we will store sales orders in its own container.</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0719140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look again at the expected operations to decide on the partition key.</a:t>
            </a:r>
          </a:p>
          <a:p>
            <a:endParaRPr lang="en-US" dirty="0"/>
          </a:p>
          <a:p>
            <a:r>
              <a:rPr lang="en-US" dirty="0"/>
              <a:t>So of course we need to create a new sales order…</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1164639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And we need to list all sales order for a customer. Let’s look at this first query.</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a:t>
            </a:r>
            <a:r>
              <a:rPr lang="en-US" sz="900" dirty="0"/>
              <a:t>SELECT * FROM c WHERE </a:t>
            </a:r>
            <a:r>
              <a:rPr lang="en-US" sz="900" dirty="0" err="1"/>
              <a:t>c.customerId</a:t>
            </a:r>
            <a:r>
              <a:rPr lang="en-US" sz="900" dirty="0"/>
              <a:t> = '</a:t>
            </a:r>
            <a:r>
              <a:rPr lang="en-US" sz="900" dirty="0" err="1"/>
              <a:t>CustomerA</a:t>
            </a:r>
            <a:r>
              <a:rPr lang="en-US" sz="900" dirty="0"/>
              <a:t>’</a:t>
            </a:r>
            <a:r>
              <a:rPr lang="en-US" dirty="0"/>
              <a:t>”. &lt;click&gt;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So to make sure this is a single-partition query, we would need all sales order for a customer to sit in the same logical partition.</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946826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we’ll make customer Id our partition key here.</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2492281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go any further, let's take a step back.</a:t>
            </a:r>
          </a:p>
          <a:p>
            <a:endParaRPr lang="en-US" dirty="0"/>
          </a:p>
          <a:p>
            <a:r>
              <a:rPr lang="en-US" dirty="0"/>
              <a:t>When looking at the containers we've defined so far, it's interesting to note that we already have a container that is partitioned by the customer’s id, and that is the customers container.</a:t>
            </a:r>
          </a:p>
          <a:p>
            <a:endParaRPr lang="en-US" dirty="0"/>
          </a:p>
          <a:p>
            <a:r>
              <a:rPr lang="en-US" dirty="0"/>
              <a:t>So could we store customers and sales orders in the same container?</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241101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 is definitely &lt;click&gt; YES!</a:t>
            </a:r>
          </a:p>
          <a:p>
            <a:r>
              <a:rPr lang="en-US" dirty="0"/>
              <a:t>Not only is this technically possible, it is a best practice for a NoSQL database.</a:t>
            </a:r>
          </a:p>
          <a:p>
            <a:endParaRPr lang="en-US" dirty="0"/>
          </a:p>
          <a:p>
            <a:r>
              <a:rPr lang="en-US" dirty="0"/>
              <a:t>&lt;click&gt; Cosmos DB is schema-agnostic so this is something that is totally supported.</a:t>
            </a:r>
          </a:p>
          <a:p>
            <a:endParaRPr lang="en-US" dirty="0"/>
          </a:p>
          <a:p>
            <a:r>
              <a:rPr lang="en-US" dirty="0"/>
              <a:t>&lt;Click&gt; And is suitable when data share similar access patters and share the same partition key.</a:t>
            </a:r>
          </a:p>
        </p:txBody>
      </p:sp>
      <p:sp>
        <p:nvSpPr>
          <p:cNvPr id="4" name="Slide Number Placeholder 3"/>
          <p:cNvSpPr>
            <a:spLocks noGrp="1"/>
          </p:cNvSpPr>
          <p:nvPr>
            <p:ph type="sldNum" sz="quarter" idx="5"/>
          </p:nvPr>
        </p:nvSpPr>
        <p:spPr/>
        <p:txBody>
          <a:bodyPr/>
          <a:lstStyle/>
          <a:p>
            <a:fld id="{381B81E1-D1CF-456A-834B-29B6EF528848}" type="slidenum">
              <a:rPr lang="en-US" smtClean="0"/>
              <a:t>72</a:t>
            </a:fld>
            <a:endParaRPr lang="en-US"/>
          </a:p>
        </p:txBody>
      </p:sp>
    </p:spTree>
    <p:extLst>
      <p:ext uri="{BB962C8B-B14F-4D97-AF65-F5344CB8AC3E}">
        <p14:creationId xmlns:p14="http://schemas.microsoft.com/office/powerpoint/2010/main" val="25549707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instead of storing customers and sales orders in the different containers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6135852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going to put them both in the customers container.</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0996452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also going to change the partition key from id to customer Id </a:t>
            </a:r>
          </a:p>
          <a:p>
            <a:r>
              <a:rPr lang="en-US" dirty="0"/>
              <a:t>And I’ll also add customerId as a property to each customer document.</a:t>
            </a:r>
          </a:p>
          <a:p>
            <a:r>
              <a:rPr lang="en-US" dirty="0"/>
              <a:t>Customer documents now will have the same value for id and the new customer Id partition key property.</a:t>
            </a:r>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63430628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to help distinguish the sales order and customer entities within the container </a:t>
            </a:r>
          </a:p>
          <a:p>
            <a:r>
              <a:rPr lang="en-US" dirty="0"/>
              <a:t>I’ll also add an additional 'type' property that has the value of “customer” and “</a:t>
            </a:r>
            <a:r>
              <a:rPr lang="en-US" dirty="0" err="1"/>
              <a:t>salesOrder</a:t>
            </a:r>
            <a:r>
              <a:rPr lang="en-US" dirty="0"/>
              <a:t>” for each entity. </a:t>
            </a:r>
          </a:p>
          <a:p>
            <a:r>
              <a:rPr lang="en-US" dirty="0"/>
              <a:t>This way I can query for each separately if I want.</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796058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is Cosmos DB ok to use for relational workloads?</a:t>
            </a:r>
          </a:p>
          <a:p>
            <a:endParaRPr lang="en-US" dirty="0"/>
          </a:p>
          <a:p>
            <a:r>
              <a:rPr lang="en-US" dirty="0"/>
              <a:t>&lt;click&gt; YES! It definitely is. In fact most workload on Cosmos are relational.</a:t>
            </a:r>
          </a:p>
          <a:p>
            <a:endParaRPr lang="en-US" dirty="0"/>
          </a:p>
          <a:p>
            <a:r>
              <a:rPr lang="en-US" dirty="0"/>
              <a:t>&lt;click&gt; You just need to learn to use different techniques to implement the relationships between your entities.</a:t>
            </a:r>
          </a:p>
          <a:p>
            <a:endParaRPr lang="en-US" dirty="0"/>
          </a:p>
          <a:p>
            <a:r>
              <a:rPr lang="en-US" dirty="0"/>
              <a:t>The approach is very different than designing a data model for a relational database.</a:t>
            </a:r>
          </a:p>
          <a:p>
            <a:endParaRPr lang="en-US" dirty="0"/>
          </a:p>
          <a:p>
            <a:r>
              <a:rPr lang="en-US" dirty="0"/>
              <a:t>&lt;click&gt; For those that are new to this type of database you should not follow your intuitions. Best practices in the relational world don’t translate well to this type of database and may even be anti-patterns.</a:t>
            </a:r>
          </a:p>
        </p:txBody>
      </p:sp>
      <p:sp>
        <p:nvSpPr>
          <p:cNvPr id="4" name="Slide Number Placeholder 3"/>
          <p:cNvSpPr>
            <a:spLocks noGrp="1"/>
          </p:cNvSpPr>
          <p:nvPr>
            <p:ph type="sldNum" sz="quarter" idx="5"/>
          </p:nvPr>
        </p:nvSpPr>
        <p:spPr/>
        <p:txBody>
          <a:bodyPr/>
          <a:lstStyle/>
          <a:p>
            <a:fld id="{381B81E1-D1CF-456A-834B-29B6EF528848}" type="slidenum">
              <a:rPr lang="en-US" smtClean="0"/>
              <a:t>7</a:t>
            </a:fld>
            <a:endParaRPr lang="en-US" dirty="0"/>
          </a:p>
        </p:txBody>
      </p:sp>
    </p:spTree>
    <p:extLst>
      <p:ext uri="{BB962C8B-B14F-4D97-AF65-F5344CB8AC3E}">
        <p14:creationId xmlns:p14="http://schemas.microsoft.com/office/powerpoint/2010/main" val="239883463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what we have is a customers container where each logical partition will contain exactly one customer row and all that customer’s sales orders.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869648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 now to get all of the sales orders for a customer we simply run with this updated query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Segoe UI"/>
              </a:rPr>
              <a:t>SELECT * FROM c WHERE </a:t>
            </a:r>
            <a:r>
              <a:rPr lang="en-US" sz="1200" dirty="0" err="1">
                <a:solidFill>
                  <a:srgbClr val="000000"/>
                </a:solidFill>
                <a:latin typeface="Segoe UI"/>
              </a:rPr>
              <a:t>c.customerId</a:t>
            </a:r>
            <a:r>
              <a:rPr lang="en-US" sz="1200" dirty="0">
                <a:solidFill>
                  <a:srgbClr val="000000"/>
                </a:solidFill>
                <a:latin typeface="Segoe UI"/>
              </a:rPr>
              <a:t> = '</a:t>
            </a:r>
            <a:r>
              <a:rPr lang="en-US" sz="1200" dirty="0" err="1">
                <a:solidFill>
                  <a:srgbClr val="000000"/>
                </a:solidFill>
                <a:latin typeface="Segoe UI"/>
              </a:rPr>
              <a:t>CustomerA</a:t>
            </a:r>
            <a:r>
              <a:rPr lang="en-US" sz="1200" dirty="0">
                <a:solidFill>
                  <a:srgbClr val="000000"/>
                </a:solidFill>
                <a:latin typeface="Segoe UI"/>
              </a:rPr>
              <a:t>' AND </a:t>
            </a:r>
            <a:r>
              <a:rPr lang="en-US" sz="1200" dirty="0" err="1">
                <a:solidFill>
                  <a:srgbClr val="000000"/>
                </a:solidFill>
                <a:latin typeface="Segoe UI"/>
              </a:rPr>
              <a:t>c.type</a:t>
            </a:r>
            <a:r>
              <a:rPr lang="en-US" sz="1200" dirty="0">
                <a:solidFill>
                  <a:srgbClr val="000000"/>
                </a:solidFill>
                <a:latin typeface="Segoe UI"/>
              </a:rPr>
              <a:t> = '</a:t>
            </a:r>
            <a:r>
              <a:rPr lang="en-US" sz="1200" dirty="0" err="1">
                <a:solidFill>
                  <a:srgbClr val="000000"/>
                </a:solidFill>
                <a:latin typeface="Segoe UI"/>
              </a:rPr>
              <a:t>salesOrder</a:t>
            </a:r>
            <a:r>
              <a:rPr lang="en-US" sz="1200" dirty="0">
                <a:solidFill>
                  <a:srgbClr val="000000"/>
                </a:solidFill>
                <a:latin typeface="Segoe UI"/>
              </a:rPr>
              <a:t>'</a:t>
            </a:r>
          </a:p>
          <a:p>
            <a:endParaRPr lang="en-US" dirty="0"/>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1183874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let's look at the last request we need to serve.</a:t>
            </a:r>
          </a:p>
          <a:p>
            <a:r>
              <a:rPr lang="en-US" dirty="0"/>
              <a:t>We want to query our top 10 customers based upon the number of sales orders they’ve had.</a:t>
            </a:r>
          </a:p>
          <a:p>
            <a:endParaRPr lang="en-US" dirty="0"/>
          </a:p>
          <a:p>
            <a:r>
              <a:rPr lang="en-US" dirty="0"/>
              <a:t>This request requires you to count the number of sales orders for each customer</a:t>
            </a:r>
          </a:p>
          <a:p>
            <a:r>
              <a:rPr lang="en-US" dirty="0"/>
              <a:t>Then sort these counts in descending order, and then return the first 10 corresponding customers. </a:t>
            </a:r>
          </a:p>
          <a:p>
            <a:endParaRPr lang="en-US" dirty="0"/>
          </a:p>
          <a:p>
            <a:r>
              <a:rPr lang="en-US" dirty="0"/>
              <a:t>Even though customers and sales orders sit in the same container, this is not something you can currently do with Cosmos DB's query language.</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63557532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again, the solution is to </a:t>
            </a:r>
            <a:r>
              <a:rPr lang="en-US" dirty="0" err="1"/>
              <a:t>denormalize</a:t>
            </a:r>
            <a:r>
              <a:rPr lang="en-US" dirty="0"/>
              <a:t>.</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5207981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time, we're going to </a:t>
            </a:r>
            <a:r>
              <a:rPr lang="en-US" dirty="0" err="1"/>
              <a:t>denormalize</a:t>
            </a:r>
            <a:r>
              <a:rPr lang="en-US" dirty="0"/>
              <a:t> the count of sales orders in the customer entity.</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0949463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we want to achieve is that…</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89913843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time we add a sales order, &lt;click&gt; we also update the corresponding customer to increment its count of sales orders.</a:t>
            </a:r>
          </a:p>
          <a:p>
            <a:endParaRPr lang="en-US" dirty="0"/>
          </a:p>
          <a:p>
            <a:r>
              <a:rPr lang="en-US" dirty="0"/>
              <a:t>Here we can benefit from the fact that each customer and their sales orders sit in the same logical partition.</a:t>
            </a:r>
          </a:p>
          <a:p>
            <a:r>
              <a:rPr lang="en-US" dirty="0"/>
              <a:t>And Cosmos DB supports transactions for data sitting in the same logical partition.</a:t>
            </a:r>
          </a:p>
          <a:p>
            <a:r>
              <a:rPr lang="en-US" dirty="0"/>
              <a:t>So these 2 operations can be performed in a transaction with a stored procedure or using a new feature in our SDK called Transactional Batch.</a:t>
            </a:r>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52493412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 our last request can now be served with this query.</a:t>
            </a:r>
          </a:p>
          <a:p>
            <a:pPr defTabSz="913727"/>
            <a:r>
              <a:rPr lang="en-US" sz="1200" dirty="0">
                <a:solidFill>
                  <a:srgbClr val="000000"/>
                </a:solidFill>
                <a:latin typeface="Segoe UI"/>
              </a:rPr>
              <a:t>SELECT * FROM c WHERE </a:t>
            </a:r>
            <a:r>
              <a:rPr lang="en-US" sz="1200" dirty="0" err="1">
                <a:solidFill>
                  <a:srgbClr val="000000"/>
                </a:solidFill>
                <a:latin typeface="Segoe UI"/>
              </a:rPr>
              <a:t>c.type</a:t>
            </a:r>
            <a:r>
              <a:rPr lang="en-US" sz="1200" dirty="0">
                <a:solidFill>
                  <a:srgbClr val="000000"/>
                </a:solidFill>
                <a:latin typeface="Segoe UI"/>
              </a:rPr>
              <a:t> = 'customer’ ORDER BY </a:t>
            </a:r>
            <a:r>
              <a:rPr lang="en-US" sz="1200" dirty="0" err="1">
                <a:solidFill>
                  <a:srgbClr val="000000"/>
                </a:solidFill>
                <a:latin typeface="Segoe UI"/>
              </a:rPr>
              <a:t>c.salesOrderCount</a:t>
            </a:r>
            <a:r>
              <a:rPr lang="en-US" sz="1200" dirty="0">
                <a:solidFill>
                  <a:srgbClr val="000000"/>
                </a:solidFill>
                <a:latin typeface="Segoe UI"/>
              </a:rPr>
              <a:t> DESC</a:t>
            </a:r>
          </a:p>
          <a:p>
            <a:endParaRPr lang="en-US" dirty="0"/>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5533432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know if you noticed but that last query was a cross partition query. </a:t>
            </a:r>
          </a:p>
          <a:p>
            <a:r>
              <a:rPr lang="en-US" dirty="0"/>
              <a:t>Remember before I said that you want to try to avoid these.</a:t>
            </a:r>
          </a:p>
          <a:p>
            <a:r>
              <a:rPr lang="en-US" dirty="0"/>
              <a:t>But in reality, they are ok for operations like this that aren’t run very frequently.</a:t>
            </a:r>
          </a:p>
          <a:p>
            <a:endParaRPr lang="en-US" dirty="0"/>
          </a:p>
          <a:p>
            <a:r>
              <a:rPr lang="en-US" dirty="0"/>
              <a:t>It’s also important to keep in mind that its not necessary to make every query a single partition query. </a:t>
            </a:r>
          </a:p>
          <a:p>
            <a:r>
              <a:rPr lang="en-US" dirty="0"/>
              <a:t>This is both not practical and often does not save enough money to pursue.</a:t>
            </a:r>
          </a:p>
          <a:p>
            <a:r>
              <a:rPr lang="en-US" dirty="0"/>
              <a:t>When analyzing your access patterns, the key is to ensure that those operations that are run most frequently are the ones you want to focus on. </a:t>
            </a:r>
          </a:p>
          <a:p>
            <a:r>
              <a:rPr lang="en-US" dirty="0"/>
              <a:t>Queries like this one that may get run once a month are not a big deal.</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5533432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we’re nearly at the end remodeling our database.</a:t>
            </a:r>
          </a:p>
          <a:p>
            <a:r>
              <a:rPr lang="en-US" dirty="0"/>
              <a:t>So far we've created the following containers to support our design for our ecommerce application.</a:t>
            </a:r>
          </a:p>
          <a:p>
            <a:r>
              <a:rPr lang="en-US" dirty="0"/>
              <a:t>We have a customers container that contains both customers and sales order entities.</a:t>
            </a:r>
          </a:p>
          <a:p>
            <a:r>
              <a:rPr lang="en-US" dirty="0"/>
              <a:t>We have a products container that contains products and denormalized product category and product tags.</a:t>
            </a:r>
          </a:p>
          <a:p>
            <a:r>
              <a:rPr lang="en-US" dirty="0"/>
              <a:t>And we have a container each for product category and product tags.</a:t>
            </a:r>
          </a:p>
          <a:p>
            <a:endParaRPr lang="en-US" dirty="0"/>
          </a:p>
          <a:p>
            <a:r>
              <a:rPr lang="en-US" dirty="0"/>
              <a:t>But there’s one more place where we can optimize even further. </a:t>
            </a:r>
          </a:p>
          <a:p>
            <a:r>
              <a:rPr lang="en-US" dirty="0"/>
              <a:t>Notice that both product category and product tag share the same partition key…</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24317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put this to practice. I’m going to spend the rest of this session taking a relational database that anyone who’s used SQL Server should know, the Adventure Works 2017 database. Well actually just a small part of it. </a:t>
            </a:r>
          </a:p>
          <a:p>
            <a:endParaRPr lang="en-US" dirty="0"/>
          </a:p>
          <a:p>
            <a:r>
              <a:rPr lang="en-US" dirty="0"/>
              <a:t>These tables represent the canonical ecommerce workload. We’ve got &lt;click though the tables as you read them out&gt;</a:t>
            </a:r>
          </a:p>
          <a:p>
            <a:endParaRPr lang="en-US" dirty="0"/>
          </a:p>
          <a:p>
            <a:r>
              <a:rPr lang="en-US" dirty="0"/>
              <a:t>With a non-relational document database like Cosmos DB, there isn't much we can do with that. You would never use these tables as is because the cost and performance for trying to perform operations on the data would be prohibitive. </a:t>
            </a:r>
          </a:p>
          <a:p>
            <a:endParaRPr lang="en-US" dirty="0"/>
          </a:p>
          <a:p>
            <a:r>
              <a:rPr lang="en-US" dirty="0"/>
              <a:t>Another thing I want to point out too is that in a relational database, the relationships between data are important for modeling the database. For a NoSQL database these are only part of the story. What is most important when designing a data model for a NoSQL database is the </a:t>
            </a:r>
            <a:r>
              <a:rPr lang="en-US" b="1" dirty="0"/>
              <a:t>access patterns for your application. </a:t>
            </a:r>
            <a:r>
              <a:rPr lang="en-US" dirty="0"/>
              <a:t>As I will show you throughout this talk, the design decisions we're going to make rely on these access patterns to the data.</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3020618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as you may have guessed. </a:t>
            </a:r>
          </a:p>
          <a:p>
            <a:r>
              <a:rPr lang="en-US" dirty="0"/>
              <a:t>Because they share that same partition key, we can just group them together in the same container, which we could rename to '</a:t>
            </a:r>
            <a:r>
              <a:rPr lang="en-US" dirty="0" err="1"/>
              <a:t>productMeta</a:t>
            </a:r>
            <a:r>
              <a:rPr lang="en-US" dirty="0"/>
              <a:t>’.</a:t>
            </a:r>
          </a:p>
          <a:p>
            <a:r>
              <a:rPr lang="en-US" dirty="0"/>
              <a:t>Now we can use queries like these to get all our product tags and all our product categories.</a:t>
            </a:r>
          </a:p>
          <a:p>
            <a:r>
              <a:rPr lang="en-US" dirty="0"/>
              <a:t>In fact, this pattern works for any kind of master or reference data you need to maintain.</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2431795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is our final design optimized. We’ve gone from 9 tables in our relational database to just three containers. All of them optimized to serve our e-commerce application at scale and do so efficiently.</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0651931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key take </a:t>
            </a:r>
            <a:r>
              <a:rPr lang="en-US" dirty="0" err="1"/>
              <a:t>aways</a:t>
            </a:r>
            <a:r>
              <a:rPr lang="en-US" dirty="0"/>
              <a:t> in today’s session.</a:t>
            </a:r>
          </a:p>
          <a:p>
            <a:endParaRPr lang="en-US" dirty="0"/>
          </a:p>
          <a:p>
            <a:r>
              <a:rPr lang="en-US" dirty="0"/>
              <a:t>Always start by looking at the access patterns for your data and design around the most important and used operations.</a:t>
            </a:r>
          </a:p>
          <a:p>
            <a:endParaRPr lang="en-US" dirty="0"/>
          </a:p>
          <a:p>
            <a:r>
              <a:rPr lang="en-US" dirty="0"/>
              <a:t>Partitioning is absolutely critical to achieving optimal performance and scale. </a:t>
            </a:r>
          </a:p>
          <a:p>
            <a:r>
              <a:rPr lang="en-US" dirty="0"/>
              <a:t>A container with a good partition strategy will provide the same performance and latency regardless of size.</a:t>
            </a:r>
          </a:p>
          <a:p>
            <a:endParaRPr lang="en-US" dirty="0"/>
          </a:p>
          <a:p>
            <a:r>
              <a:rPr lang="en-US" dirty="0"/>
              <a:t>You want to materialize the relationships between your entities either by:</a:t>
            </a:r>
          </a:p>
          <a:p>
            <a:r>
              <a:rPr lang="en-US" dirty="0"/>
              <a:t>-embedding them</a:t>
            </a:r>
          </a:p>
          <a:p>
            <a:r>
              <a:rPr lang="en-US" dirty="0"/>
              <a:t>-</a:t>
            </a:r>
            <a:r>
              <a:rPr lang="en-US" dirty="0" err="1"/>
              <a:t>denormalizing</a:t>
            </a:r>
            <a:r>
              <a:rPr lang="en-US" dirty="0"/>
              <a:t> and aggregating </a:t>
            </a:r>
          </a:p>
          <a:p>
            <a:r>
              <a:rPr lang="en-US" dirty="0"/>
              <a:t>-and storing related entities together.</a:t>
            </a:r>
          </a:p>
          <a:p>
            <a:endParaRPr lang="en-US" dirty="0"/>
          </a:p>
          <a:p>
            <a:r>
              <a:rPr lang="en-US" dirty="0"/>
              <a:t>Finally, you want to use the tools built into Cosmos DB itself to manage the denormalization including change feed, stored procedures or even better, transactional batch.</a:t>
            </a:r>
          </a:p>
        </p:txBody>
      </p:sp>
      <p:sp>
        <p:nvSpPr>
          <p:cNvPr id="4" name="Slide Number Placeholder 3"/>
          <p:cNvSpPr>
            <a:spLocks noGrp="1"/>
          </p:cNvSpPr>
          <p:nvPr>
            <p:ph type="sldNum" sz="quarter" idx="5"/>
          </p:nvPr>
        </p:nvSpPr>
        <p:spPr/>
        <p:txBody>
          <a:bodyPr/>
          <a:lstStyle/>
          <a:p>
            <a:fld id="{381B81E1-D1CF-456A-834B-29B6EF528848}" type="slidenum">
              <a:rPr lang="en-US" smtClean="0"/>
              <a:t>90</a:t>
            </a:fld>
            <a:endParaRPr lang="en-US"/>
          </a:p>
        </p:txBody>
      </p:sp>
    </p:spTree>
    <p:extLst>
      <p:ext uri="{BB962C8B-B14F-4D97-AF65-F5344CB8AC3E}">
        <p14:creationId xmlns:p14="http://schemas.microsoft.com/office/powerpoint/2010/main" val="412161209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you’re interested in getting the demos you saw today as well as the data and resources to try this yourself, feel free to checkout the link here at the top on GitHub.</a:t>
            </a:r>
          </a:p>
          <a:p>
            <a:endParaRPr lang="en-US" dirty="0"/>
          </a:p>
          <a:p>
            <a:r>
              <a:rPr lang="en-US" dirty="0"/>
              <a:t>The second link here is for an article that goes through some of what I showed here today but uses a blog platform as the use case.</a:t>
            </a:r>
          </a:p>
          <a:p>
            <a:endParaRPr lang="en-US" dirty="0"/>
          </a:p>
          <a:p>
            <a:r>
              <a:rPr lang="en-US" dirty="0"/>
              <a:t>Also definitely check out all our awesome videos out on our you tube channel.</a:t>
            </a:r>
          </a:p>
          <a:p>
            <a:endParaRPr lang="en-US" dirty="0"/>
          </a:p>
          <a:p>
            <a:r>
              <a:rPr lang="en-US" dirty="0"/>
              <a:t>And finally, gotcosmos.com which has links to lots of great content as well as our blog.</a:t>
            </a:r>
          </a:p>
        </p:txBody>
      </p:sp>
      <p:sp>
        <p:nvSpPr>
          <p:cNvPr id="4" name="Slide Number Placeholder 3"/>
          <p:cNvSpPr>
            <a:spLocks noGrp="1"/>
          </p:cNvSpPr>
          <p:nvPr>
            <p:ph type="sldNum" sz="quarter" idx="5"/>
          </p:nvPr>
        </p:nvSpPr>
        <p:spPr/>
        <p:txBody>
          <a:bodyPr/>
          <a:lstStyle/>
          <a:p>
            <a:fld id="{381B81E1-D1CF-456A-834B-29B6EF528848}" type="slidenum">
              <a:rPr lang="en-US" smtClean="0"/>
              <a:t>91</a:t>
            </a:fld>
            <a:endParaRPr lang="en-US"/>
          </a:p>
        </p:txBody>
      </p:sp>
    </p:spTree>
    <p:extLst>
      <p:ext uri="{BB962C8B-B14F-4D97-AF65-F5344CB8AC3E}">
        <p14:creationId xmlns:p14="http://schemas.microsoft.com/office/powerpoint/2010/main" val="898025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real e-commerce platform would obviously need to implement many more kinds of requests, but this subset is enough to guide our first implementation and illustrate the different design techniques we want to showcase.</a:t>
            </a:r>
          </a:p>
          <a:p>
            <a:endParaRPr lang="en-US" dirty="0"/>
          </a:p>
          <a:p>
            <a:r>
              <a:rPr lang="en-US" dirty="0"/>
              <a:t>Here’s what our mini ecommerce site will have to do…</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8/26/2025 11:32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19913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417DE-D009-4CD9-A09B-D0EF983C2AB1}"/>
              </a:ext>
            </a:extLst>
          </p:cNvPr>
          <p:cNvSpPr>
            <a:spLocks noGrp="1"/>
          </p:cNvSpPr>
          <p:nvPr>
            <p:ph type="title"/>
          </p:nvPr>
        </p:nvSpPr>
        <p:spPr>
          <a:xfrm>
            <a:off x="838200" y="365126"/>
            <a:ext cx="9624345" cy="963226"/>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A2509CD-0F40-45E9-A1C3-C94A326BF562}"/>
              </a:ext>
            </a:extLst>
          </p:cNvPr>
          <p:cNvSpPr>
            <a:spLocks noGrp="1"/>
          </p:cNvSpPr>
          <p:nvPr>
            <p:ph idx="1"/>
          </p:nvPr>
        </p:nvSpPr>
        <p:spPr>
          <a:xfrm>
            <a:off x="838200" y="1568824"/>
            <a:ext cx="10515600" cy="46081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6160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48199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1" y="1435100"/>
            <a:ext cx="11018838" cy="1611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157181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3_Section Header">
    <p:bg>
      <p:bgPr>
        <a:solidFill>
          <a:srgbClr val="0070C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1142986"/>
            <a:ext cx="10363200" cy="1362075"/>
          </a:xfrm>
        </p:spPr>
        <p:txBody>
          <a:bodyPr anchor="b"/>
          <a:lstStyle>
            <a:lvl1pPr algn="l">
              <a:defRPr sz="4000" b="1" cap="all">
                <a:solidFill>
                  <a:schemeClr val="bg1"/>
                </a:solidFill>
              </a:defRPr>
            </a:lvl1pPr>
          </a:lstStyle>
          <a:p>
            <a:r>
              <a:rPr lang="en-US" dirty="0"/>
              <a:t>Click to edit Master title style</a:t>
            </a:r>
            <a:endParaRPr lang="en-IN" dirty="0"/>
          </a:p>
        </p:txBody>
      </p:sp>
      <p:sp>
        <p:nvSpPr>
          <p:cNvPr id="3" name="Text Placeholder 2"/>
          <p:cNvSpPr>
            <a:spLocks noGrp="1"/>
          </p:cNvSpPr>
          <p:nvPr>
            <p:ph type="body" idx="1"/>
          </p:nvPr>
        </p:nvSpPr>
        <p:spPr>
          <a:xfrm>
            <a:off x="963084" y="2500308"/>
            <a:ext cx="10363200" cy="1500187"/>
          </a:xfrm>
        </p:spPr>
        <p:txBody>
          <a:bodyPr anchor="t"/>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Rectangle 3">
            <a:extLst>
              <a:ext uri="{FF2B5EF4-FFF2-40B4-BE49-F238E27FC236}">
                <a16:creationId xmlns:a16="http://schemas.microsoft.com/office/drawing/2014/main" id="{805349D1-E0AC-4884-A962-48789DE0899E}"/>
              </a:ext>
            </a:extLst>
          </p:cNvPr>
          <p:cNvSpPr/>
          <p:nvPr userDrawn="1"/>
        </p:nvSpPr>
        <p:spPr>
          <a:xfrm>
            <a:off x="6816548" y="6453336"/>
            <a:ext cx="4899734" cy="2880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357872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302670"/>
            <a:ext cx="4978400" cy="1231106"/>
          </a:xfrm>
          <a:noFill/>
        </p:spPr>
        <p:txBody>
          <a:bodyPr wrap="square" lIns="0" tIns="0" rIns="0" bIns="0" anchor="b" anchorCtr="0">
            <a:spAutoFit/>
          </a:bodyPr>
          <a:lstStyle>
            <a:lvl1pPr>
              <a:defRPr sz="40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97840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C6B9E508-E424-C5B2-1415-EF47F2EDB13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672563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32">
          <p15:clr>
            <a:srgbClr val="5ACBF0"/>
          </p15:clr>
        </p15:guide>
        <p15:guide id="2" orient="horz" pos="2520">
          <p15:clr>
            <a:srgbClr val="5ACBF0"/>
          </p15:clr>
        </p15:guide>
        <p15:guide id="3" pos="6144">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690669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417DE-D009-4CD9-A09B-D0EF983C2AB1}"/>
              </a:ext>
            </a:extLst>
          </p:cNvPr>
          <p:cNvSpPr>
            <a:spLocks noGrp="1"/>
          </p:cNvSpPr>
          <p:nvPr>
            <p:ph type="title"/>
          </p:nvPr>
        </p:nvSpPr>
        <p:spPr>
          <a:xfrm>
            <a:off x="838200" y="365126"/>
            <a:ext cx="9624345" cy="963226"/>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7A2509CD-0F40-45E9-A1C3-C94A326BF562}"/>
              </a:ext>
            </a:extLst>
          </p:cNvPr>
          <p:cNvSpPr>
            <a:spLocks noGrp="1"/>
          </p:cNvSpPr>
          <p:nvPr>
            <p:ph idx="1"/>
          </p:nvPr>
        </p:nvSpPr>
        <p:spPr>
          <a:xfrm>
            <a:off x="838200" y="1568824"/>
            <a:ext cx="10515600" cy="46081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477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296720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D6FC3-8F0A-46D7-AAF5-2B818BA5EB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E83502-9289-4503-89BD-F91141F40A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35BDE2-B615-4364-AD1B-54F119FDBD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0544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BCADE-8C2A-4273-8E6F-588B599639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D272E0-8DE9-4B45-B20E-4ED2E82A09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C438BB-4709-4869-9234-BACEFCAD0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C06CD0-2BB5-44F8-BFDC-F7E33A261E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C96ED0-0881-463E-96A0-5835756E87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9131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50474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4202" y="365125"/>
            <a:ext cx="9878344" cy="898899"/>
          </a:xfrm>
        </p:spPr>
        <p:txBody>
          <a:bodyPr/>
          <a:lstStyle>
            <a:lvl1pPr>
              <a:defRPr lang="en-US" sz="3800" b="0" kern="1200" cap="none" spc="-50" baseline="0">
                <a:ln w="3175">
                  <a:noFill/>
                </a:ln>
                <a:solidFill>
                  <a:srgbClr val="0078D3"/>
                </a:solidFill>
                <a:effectLst/>
                <a:latin typeface="Segoe UI" pitchFamily="34" charset="0"/>
                <a:ea typeface="+mn-ea"/>
                <a:cs typeface="Segoe UI"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1"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598369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4202" y="365125"/>
            <a:ext cx="9878344" cy="898899"/>
          </a:xfrm>
        </p:spPr>
        <p:txBody>
          <a:bodyPr/>
          <a:lstStyle>
            <a:lvl1pPr>
              <a:defRPr>
                <a:solidFill>
                  <a:srgbClr val="0078D3"/>
                </a:solidFill>
              </a:defRPr>
            </a:lvl1pPr>
          </a:lstStyle>
          <a:p>
            <a:r>
              <a:rPr lang="en-US" dirty="0"/>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1"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494139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1" y="1435100"/>
            <a:ext cx="11018838" cy="1611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813575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1" y="1435100"/>
            <a:ext cx="11018838" cy="1611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195235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1" y="1435100"/>
            <a:ext cx="11018838" cy="1611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574486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image" Target="../media/image4.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3.xml"/><Relationship Id="rId1" Type="http://schemas.openxmlformats.org/officeDocument/2006/relationships/slideLayout" Target="../slideLayouts/slideLayout16.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692012-5500-4E63-B00C-134CE927C6C7}"/>
              </a:ext>
            </a:extLst>
          </p:cNvPr>
          <p:cNvSpPr>
            <a:spLocks noGrp="1"/>
          </p:cNvSpPr>
          <p:nvPr>
            <p:ph type="title"/>
          </p:nvPr>
        </p:nvSpPr>
        <p:spPr>
          <a:xfrm>
            <a:off x="838200" y="365125"/>
            <a:ext cx="9624345" cy="89889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C1FABA-A053-4C02-8E6D-0EA21F51A6C0}"/>
              </a:ext>
            </a:extLst>
          </p:cNvPr>
          <p:cNvSpPr>
            <a:spLocks noGrp="1"/>
          </p:cNvSpPr>
          <p:nvPr>
            <p:ph type="body" idx="1"/>
          </p:nvPr>
        </p:nvSpPr>
        <p:spPr>
          <a:xfrm>
            <a:off x="838200" y="1532965"/>
            <a:ext cx="10515600" cy="46439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descr="A close up of graphics&#10;&#10;Description automatically generated">
            <a:extLst>
              <a:ext uri="{FF2B5EF4-FFF2-40B4-BE49-F238E27FC236}">
                <a16:creationId xmlns:a16="http://schemas.microsoft.com/office/drawing/2014/main" id="{0B5325B3-5C6F-4F94-B4F3-AFCBB1B0FBA4}"/>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714141" y="41378"/>
            <a:ext cx="1279317" cy="1279317"/>
          </a:xfrm>
          <a:prstGeom prst="rect">
            <a:avLst/>
          </a:prstGeom>
        </p:spPr>
      </p:pic>
    </p:spTree>
    <p:extLst>
      <p:ext uri="{BB962C8B-B14F-4D97-AF65-F5344CB8AC3E}">
        <p14:creationId xmlns:p14="http://schemas.microsoft.com/office/powerpoint/2010/main" val="517112891"/>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3" r:id="rId4"/>
    <p:sldLayoutId id="2147483702" r:id="rId5"/>
    <p:sldLayoutId id="2147483703" r:id="rId6"/>
    <p:sldLayoutId id="2147483705" r:id="rId7"/>
    <p:sldLayoutId id="2147483706" r:id="rId8"/>
    <p:sldLayoutId id="2147483707" r:id="rId9"/>
    <p:sldLayoutId id="2147483708" r:id="rId10"/>
    <p:sldLayoutId id="2147483709" r:id="rId11"/>
    <p:sldLayoutId id="2147483710" r:id="rId12"/>
    <p:sldLayoutId id="2147483751" r:id="rId13"/>
  </p:sldLayoutIdLst>
  <p:txStyles>
    <p:titleStyle>
      <a:lvl1pPr algn="l" defTabSz="914400" rtl="0" eaLnBrk="1" latinLnBrk="0" hangingPunct="1">
        <a:lnSpc>
          <a:spcPct val="90000"/>
        </a:lnSpc>
        <a:spcBef>
          <a:spcPct val="0"/>
        </a:spcBef>
        <a:buNone/>
        <a:defRPr sz="4400" kern="1200">
          <a:solidFill>
            <a:schemeClr val="tx1"/>
          </a:solidFill>
          <a:latin typeface="Segoe UI Semibold" panose="020B0702040204020203" pitchFamily="34" charset="0"/>
          <a:ea typeface="+mj-ea"/>
          <a:cs typeface="Segoe UI Semibold" panose="020B07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4"/>
          <a:srcRect l="762"/>
          <a:stretch/>
        </p:blipFill>
        <p:spPr>
          <a:xfrm rot="5400000">
            <a:off x="9464500" y="2843773"/>
            <a:ext cx="6858000" cy="1170455"/>
          </a:xfrm>
          <a:prstGeom prst="rect">
            <a:avLst/>
          </a:prstGeom>
        </p:spPr>
      </p:pic>
      <p:pic>
        <p:nvPicPr>
          <p:cNvPr id="5" name="Picture 4" descr="A close up of graphics&#10;&#10;Description automatically generated">
            <a:extLst>
              <a:ext uri="{FF2B5EF4-FFF2-40B4-BE49-F238E27FC236}">
                <a16:creationId xmlns:a16="http://schemas.microsoft.com/office/drawing/2014/main" id="{D6D7765B-75DD-4DE9-957B-8BCBB636641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714141" y="41378"/>
            <a:ext cx="1279317" cy="1279317"/>
          </a:xfrm>
          <a:prstGeom prst="rect">
            <a:avLst/>
          </a:prstGeom>
        </p:spPr>
      </p:pic>
    </p:spTree>
    <p:extLst>
      <p:ext uri="{BB962C8B-B14F-4D97-AF65-F5344CB8AC3E}">
        <p14:creationId xmlns:p14="http://schemas.microsoft.com/office/powerpoint/2010/main" val="1996447329"/>
      </p:ext>
    </p:extLst>
  </p:cSld>
  <p:clrMap bg1="lt1" tx1="dk1" bg2="lt2" tx2="dk2" accent1="accent1" accent2="accent2" accent3="accent3" accent4="accent4" accent5="accent5" accent6="accent6" hlink="hlink" folHlink="folHlink"/>
  <p:sldLayoutIdLst>
    <p:sldLayoutId id="2147483721" r:id="rId1"/>
    <p:sldLayoutId id="2147483750" r:id="rId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464500" y="2843773"/>
            <a:ext cx="6858000" cy="1170455"/>
          </a:xfrm>
          <a:prstGeom prst="rect">
            <a:avLst/>
          </a:prstGeom>
        </p:spPr>
      </p:pic>
      <p:pic>
        <p:nvPicPr>
          <p:cNvPr id="5" name="Picture 4" descr="A close up of graphics&#10;&#10;Description automatically generated">
            <a:extLst>
              <a:ext uri="{FF2B5EF4-FFF2-40B4-BE49-F238E27FC236}">
                <a16:creationId xmlns:a16="http://schemas.microsoft.com/office/drawing/2014/main" id="{66133FA5-2799-473D-979C-16032062B97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14141" y="41378"/>
            <a:ext cx="1279317" cy="1279317"/>
          </a:xfrm>
          <a:prstGeom prst="rect">
            <a:avLst/>
          </a:prstGeom>
        </p:spPr>
      </p:pic>
    </p:spTree>
    <p:extLst>
      <p:ext uri="{BB962C8B-B14F-4D97-AF65-F5344CB8AC3E}">
        <p14:creationId xmlns:p14="http://schemas.microsoft.com/office/powerpoint/2010/main" val="3217483642"/>
      </p:ext>
    </p:extLst>
  </p:cSld>
  <p:clrMap bg1="lt1" tx1="dk1" bg2="lt2" tx2="dk2" accent1="accent1" accent2="accent2" accent3="accent3" accent4="accent4" accent5="accent5" accent6="accent6" hlink="hlink" folHlink="folHlink"/>
  <p:sldLayoutIdLst>
    <p:sldLayoutId id="2147483749"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aka.ms/cosmos-hierarchical-partitioning" TargetMode="Externa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aka.ms/CosmosRedistributeThroughput" TargetMode="Externa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aka.ms/CosmosDynamicAutoscale" TargetMode="External"/><Relationship Id="rId1" Type="http://schemas.openxmlformats.org/officeDocument/2006/relationships/slideLayout" Target="../slideLayouts/slideLayout15.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5.xml"/><Relationship Id="rId4" Type="http://schemas.openxmlformats.org/officeDocument/2006/relationships/hyperlink" Target="https://learn.microsoft.com/en-us/azure/cosmos-db/request-units" TargetMode="External"/></Relationships>
</file>

<file path=ppt/slides/_rels/slide35.xml.rels><?xml version="1.0" encoding="UTF-8" standalone="yes"?>
<Relationships xmlns="http://schemas.openxmlformats.org/package/2006/relationships"><Relationship Id="rId2" Type="http://schemas.openxmlformats.org/officeDocument/2006/relationships/hyperlink" Target="https://learn.microsoft.com/en-us/azure/cosmos-db/scaling-provisioned-throughput-best-practices" TargetMode="Externa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6.xml"/><Relationship Id="rId5" Type="http://schemas.openxmlformats.org/officeDocument/2006/relationships/image" Target="../media/image1.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0.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5.xml"/><Relationship Id="rId1" Type="http://schemas.openxmlformats.org/officeDocument/2006/relationships/slideLayout" Target="../slideLayouts/slideLayout10.xml"/><Relationship Id="rId5" Type="http://schemas.openxmlformats.org/officeDocument/2006/relationships/image" Target="../media/image13.png"/><Relationship Id="rId4" Type="http://schemas.microsoft.com/office/2007/relationships/hdphoto" Target="../media/hdphoto2.wdp"/></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6.xml"/><Relationship Id="rId1" Type="http://schemas.openxmlformats.org/officeDocument/2006/relationships/slideLayout" Target="../slideLayouts/slideLayout10.xml"/><Relationship Id="rId5" Type="http://schemas.openxmlformats.org/officeDocument/2006/relationships/image" Target="../media/image31.png"/><Relationship Id="rId4" Type="http://schemas.microsoft.com/office/2007/relationships/hdphoto" Target="../media/hdphoto2.wdp"/></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7.xml"/><Relationship Id="rId1" Type="http://schemas.openxmlformats.org/officeDocument/2006/relationships/slideLayout" Target="../slideLayouts/slideLayout10.xml"/><Relationship Id="rId4" Type="http://schemas.openxmlformats.org/officeDocument/2006/relationships/image" Target="../media/image33.png"/></Relationships>
</file>

<file path=ppt/slides/_rels/slide6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2.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5.xml"/><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6.xml"/><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7.xml"/><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8.xml"/><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0.xml"/><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www.inflationtool.com/us-dollar/1970-to-present-value?amount=260&amp;year2=2022&amp;frequency=yearly" TargetMode="External"/><Relationship Id="rId2" Type="http://schemas.openxmlformats.org/officeDocument/2006/relationships/hyperlink" Target="https://jcmit.net/diskprice.htm" TargetMode="Externa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8" Type="http://schemas.openxmlformats.org/officeDocument/2006/relationships/hyperlink" Target="https://www.meetup.com/azure-cosmos-db-global-user-group/" TargetMode="External"/><Relationship Id="rId3" Type="http://schemas.openxmlformats.org/officeDocument/2006/relationships/hyperlink" Target="https://github.com/AzureCosmosDB/CosmicWorks" TargetMode="External"/><Relationship Id="rId7" Type="http://schemas.openxmlformats.org/officeDocument/2006/relationships/hyperlink" Target="https://www.youtube.com/azurecosmosdb" TargetMode="External"/><Relationship Id="rId2" Type="http://schemas.openxmlformats.org/officeDocument/2006/relationships/notesSlide" Target="../notesSlides/notesSlide83.xml"/><Relationship Id="rId1" Type="http://schemas.openxmlformats.org/officeDocument/2006/relationships/slideLayout" Target="../slideLayouts/slideLayout1.xml"/><Relationship Id="rId6" Type="http://schemas.openxmlformats.org/officeDocument/2006/relationships/hyperlink" Target="https://aka.ms/msl-modeling-partitioning-2" TargetMode="External"/><Relationship Id="rId5" Type="http://schemas.openxmlformats.org/officeDocument/2006/relationships/hyperlink" Target="https://aka.ms/msl-modeling-partitioning-1" TargetMode="External"/><Relationship Id="rId4" Type="http://schemas.openxmlformats.org/officeDocument/2006/relationships/hyperlink" Target="https://github.com/AzureCosmosDB/CosmicWorksJava" TargetMode="External"/><Relationship Id="rId9" Type="http://schemas.openxmlformats.org/officeDocument/2006/relationships/hyperlink" Target="https://gotcosmos.com/t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0E6E8-9EF2-1BB4-7E74-CE29A0C751B4}"/>
              </a:ext>
            </a:extLst>
          </p:cNvPr>
          <p:cNvSpPr>
            <a:spLocks noGrp="1"/>
          </p:cNvSpPr>
          <p:nvPr>
            <p:ph type="title"/>
          </p:nvPr>
        </p:nvSpPr>
        <p:spPr/>
        <p:txBody>
          <a:bodyPr/>
          <a:lstStyle/>
          <a:p>
            <a:r>
              <a:rPr lang="en-US"/>
              <a:t>Azure Cosmos DB</a:t>
            </a:r>
            <a:endParaRPr lang="en-AU"/>
          </a:p>
        </p:txBody>
      </p:sp>
      <p:sp>
        <p:nvSpPr>
          <p:cNvPr id="4" name="Text Placeholder 3">
            <a:extLst>
              <a:ext uri="{FF2B5EF4-FFF2-40B4-BE49-F238E27FC236}">
                <a16:creationId xmlns:a16="http://schemas.microsoft.com/office/drawing/2014/main" id="{0FA925E3-1711-A813-1313-17E6DC18C601}"/>
              </a:ext>
            </a:extLst>
          </p:cNvPr>
          <p:cNvSpPr>
            <a:spLocks noGrp="1"/>
          </p:cNvSpPr>
          <p:nvPr>
            <p:ph type="body" sz="quarter" idx="12"/>
          </p:nvPr>
        </p:nvSpPr>
        <p:spPr>
          <a:xfrm>
            <a:off x="584200" y="3962400"/>
            <a:ext cx="4978400" cy="221599"/>
          </a:xfrm>
        </p:spPr>
        <p:txBody>
          <a:bodyPr/>
          <a:lstStyle/>
          <a:p>
            <a:r>
              <a:rPr lang="en-US" b="1" dirty="0"/>
              <a:t>Data Modeling &amp; Optimization</a:t>
            </a:r>
            <a:endParaRPr lang="en-AU" dirty="0"/>
          </a:p>
        </p:txBody>
      </p:sp>
    </p:spTree>
    <p:extLst>
      <p:ext uri="{BB962C8B-B14F-4D97-AF65-F5344CB8AC3E}">
        <p14:creationId xmlns:p14="http://schemas.microsoft.com/office/powerpoint/2010/main" val="2797059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10C545C-1AFD-4082-838A-D11D83114424}"/>
              </a:ext>
            </a:extLst>
          </p:cNvPr>
          <p:cNvSpPr/>
          <p:nvPr/>
        </p:nvSpPr>
        <p:spPr bwMode="auto">
          <a:xfrm>
            <a:off x="9707761" y="3448038"/>
            <a:ext cx="1179496" cy="7964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D31E73B6-F9BB-4E40-A8D2-3CE835843B15}"/>
              </a:ext>
            </a:extLst>
          </p:cNvPr>
          <p:cNvSpPr/>
          <p:nvPr/>
        </p:nvSpPr>
        <p:spPr bwMode="auto">
          <a:xfrm>
            <a:off x="9587697" y="1253844"/>
            <a:ext cx="1432697" cy="100434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Rectangle 5">
            <a:extLst>
              <a:ext uri="{FF2B5EF4-FFF2-40B4-BE49-F238E27FC236}">
                <a16:creationId xmlns:a16="http://schemas.microsoft.com/office/drawing/2014/main" id="{DF737392-0EB5-4F98-92CA-3A4C50F88301}"/>
              </a:ext>
            </a:extLst>
          </p:cNvPr>
          <p:cNvSpPr/>
          <p:nvPr/>
        </p:nvSpPr>
        <p:spPr bwMode="auto">
          <a:xfrm>
            <a:off x="7920189" y="1258827"/>
            <a:ext cx="1315934" cy="2046431"/>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 name="Rectangle 3">
            <a:extLst>
              <a:ext uri="{FF2B5EF4-FFF2-40B4-BE49-F238E27FC236}">
                <a16:creationId xmlns:a16="http://schemas.microsoft.com/office/drawing/2014/main" id="{3ECB9669-405D-4E2A-A0C9-0C3BA73FF505}"/>
              </a:ext>
            </a:extLst>
          </p:cNvPr>
          <p:cNvSpPr/>
          <p:nvPr/>
        </p:nvSpPr>
        <p:spPr bwMode="auto">
          <a:xfrm>
            <a:off x="6217534" y="1253846"/>
            <a:ext cx="1204752" cy="18388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19F91ECE-CDBE-4AAB-8C41-D801D331A33D}"/>
              </a:ext>
            </a:extLst>
          </p:cNvPr>
          <p:cNvSpPr>
            <a:spLocks noGrp="1"/>
          </p:cNvSpPr>
          <p:nvPr>
            <p:ph type="title"/>
          </p:nvPr>
        </p:nvSpPr>
        <p:spPr>
          <a:xfrm>
            <a:off x="591849" y="459136"/>
            <a:ext cx="11011346" cy="553637"/>
          </a:xfrm>
        </p:spPr>
        <p:txBody>
          <a:bodyPr>
            <a:normAutofit fontScale="90000"/>
          </a:bodyPr>
          <a:lstStyle/>
          <a:p>
            <a:r>
              <a:rPr lang="en-US" dirty="0"/>
              <a:t>Let's look at a concrete example</a:t>
            </a:r>
          </a:p>
        </p:txBody>
      </p:sp>
      <p:sp>
        <p:nvSpPr>
          <p:cNvPr id="3" name="Content Placeholder 2">
            <a:extLst>
              <a:ext uri="{FF2B5EF4-FFF2-40B4-BE49-F238E27FC236}">
                <a16:creationId xmlns:a16="http://schemas.microsoft.com/office/drawing/2014/main" id="{1CA0C91A-C949-406C-98E8-B6593BF10F1D}"/>
              </a:ext>
            </a:extLst>
          </p:cNvPr>
          <p:cNvSpPr>
            <a:spLocks noGrp="1"/>
          </p:cNvSpPr>
          <p:nvPr>
            <p:ph sz="quarter" idx="10"/>
          </p:nvPr>
        </p:nvSpPr>
        <p:spPr>
          <a:xfrm>
            <a:off x="587789" y="1436400"/>
            <a:ext cx="11011664" cy="3235701"/>
          </a:xfrm>
        </p:spPr>
        <p:txBody>
          <a:bodyPr>
            <a:normAutofit lnSpcReduction="10000"/>
          </a:bodyPr>
          <a:lstStyle/>
          <a:p>
            <a:r>
              <a:rPr lang="en-US" dirty="0"/>
              <a:t>E-commerce workload</a:t>
            </a:r>
          </a:p>
          <a:p>
            <a:endParaRPr lang="en-US" dirty="0"/>
          </a:p>
          <a:p>
            <a:r>
              <a:rPr lang="en-US" dirty="0"/>
              <a:t>Customers</a:t>
            </a:r>
          </a:p>
          <a:p>
            <a:r>
              <a:rPr lang="en-US" dirty="0"/>
              <a:t>Products</a:t>
            </a:r>
          </a:p>
          <a:p>
            <a:pPr lvl="1"/>
            <a:r>
              <a:rPr lang="en-US" dirty="0"/>
              <a:t>Categories</a:t>
            </a:r>
          </a:p>
          <a:p>
            <a:pPr lvl="1"/>
            <a:r>
              <a:rPr lang="en-US" dirty="0"/>
              <a:t>Tags</a:t>
            </a:r>
          </a:p>
          <a:p>
            <a:r>
              <a:rPr lang="en-US" dirty="0"/>
              <a:t>Sales Orders</a:t>
            </a:r>
          </a:p>
        </p:txBody>
      </p:sp>
      <p:sp>
        <p:nvSpPr>
          <p:cNvPr id="8" name="Rectangle 7">
            <a:extLst>
              <a:ext uri="{FF2B5EF4-FFF2-40B4-BE49-F238E27FC236}">
                <a16:creationId xmlns:a16="http://schemas.microsoft.com/office/drawing/2014/main" id="{F09C43EC-FFCC-4FEB-B87A-8EC0A3A3368B}"/>
              </a:ext>
            </a:extLst>
          </p:cNvPr>
          <p:cNvSpPr/>
          <p:nvPr/>
        </p:nvSpPr>
        <p:spPr bwMode="auto">
          <a:xfrm>
            <a:off x="6217534" y="3448038"/>
            <a:ext cx="1204752" cy="7964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9" name="Rectangle 8">
            <a:extLst>
              <a:ext uri="{FF2B5EF4-FFF2-40B4-BE49-F238E27FC236}">
                <a16:creationId xmlns:a16="http://schemas.microsoft.com/office/drawing/2014/main" id="{E1E1BCDA-310F-4DA3-8313-1EBE570CF34A}"/>
              </a:ext>
            </a:extLst>
          </p:cNvPr>
          <p:cNvSpPr/>
          <p:nvPr/>
        </p:nvSpPr>
        <p:spPr bwMode="auto">
          <a:xfrm>
            <a:off x="7978385" y="3448038"/>
            <a:ext cx="1179497" cy="16118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 name="Rectangle 10">
            <a:extLst>
              <a:ext uri="{FF2B5EF4-FFF2-40B4-BE49-F238E27FC236}">
                <a16:creationId xmlns:a16="http://schemas.microsoft.com/office/drawing/2014/main" id="{FB0265AA-C8DF-413A-9C46-7194977FC013}"/>
              </a:ext>
            </a:extLst>
          </p:cNvPr>
          <p:cNvSpPr/>
          <p:nvPr/>
        </p:nvSpPr>
        <p:spPr bwMode="auto">
          <a:xfrm>
            <a:off x="9707762" y="4350488"/>
            <a:ext cx="1179498" cy="7982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Rectangle 11">
            <a:extLst>
              <a:ext uri="{FF2B5EF4-FFF2-40B4-BE49-F238E27FC236}">
                <a16:creationId xmlns:a16="http://schemas.microsoft.com/office/drawing/2014/main" id="{E39EE5B6-4A3F-4BC3-89CE-C8B324D1B058}"/>
              </a:ext>
            </a:extLst>
          </p:cNvPr>
          <p:cNvSpPr/>
          <p:nvPr/>
        </p:nvSpPr>
        <p:spPr bwMode="auto">
          <a:xfrm>
            <a:off x="6108693" y="5130629"/>
            <a:ext cx="1430993" cy="8018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2E14D907-31F5-4B91-B349-4A3D1B631218}"/>
              </a:ext>
            </a:extLst>
          </p:cNvPr>
          <p:cNvSpPr/>
          <p:nvPr/>
        </p:nvSpPr>
        <p:spPr bwMode="auto">
          <a:xfrm>
            <a:off x="7863325" y="5124683"/>
            <a:ext cx="1405747" cy="16200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5" name="Picture 4">
            <a:extLst>
              <a:ext uri="{FF2B5EF4-FFF2-40B4-BE49-F238E27FC236}">
                <a16:creationId xmlns:a16="http://schemas.microsoft.com/office/drawing/2014/main" id="{F8A58CD7-75BC-4F90-B8A0-62993102A480}"/>
              </a:ext>
            </a:extLst>
          </p:cNvPr>
          <p:cNvPicPr>
            <a:picLocks noChangeAspect="1"/>
          </p:cNvPicPr>
          <p:nvPr/>
        </p:nvPicPr>
        <p:blipFill>
          <a:blip r:embed="rId3"/>
          <a:srcRect/>
          <a:stretch/>
        </p:blipFill>
        <p:spPr>
          <a:xfrm>
            <a:off x="5657056" y="1071222"/>
            <a:ext cx="5696190" cy="5871299"/>
          </a:xfrm>
          <a:prstGeom prst="rect">
            <a:avLst/>
          </a:prstGeom>
        </p:spPr>
      </p:pic>
    </p:spTree>
    <p:extLst>
      <p:ext uri="{BB962C8B-B14F-4D97-AF65-F5344CB8AC3E}">
        <p14:creationId xmlns:p14="http://schemas.microsoft.com/office/powerpoint/2010/main" val="32500028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par>
                                <p:cTn id="32" presetID="10" presetClass="exit" presetSubtype="0" fill="hold" grpId="1" nodeType="with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500"/>
                                        <p:tgtEl>
                                          <p:spTgt spid="3">
                                            <p:txEl>
                                              <p:pRg st="4" end="4"/>
                                            </p:txEl>
                                          </p:spTgt>
                                        </p:tgtEl>
                                      </p:cBhvr>
                                    </p:animEffect>
                                  </p:childTnLst>
                                </p:cTn>
                              </p:par>
                              <p:par>
                                <p:cTn id="43" presetID="10" presetClass="exit" presetSubtype="0" fill="hold" grpId="1" nodeType="withEffect">
                                  <p:stCondLst>
                                    <p:cond delay="0"/>
                                  </p:stCondLst>
                                  <p:childTnLst>
                                    <p:animEffect transition="out" filter="fade">
                                      <p:cBhvr>
                                        <p:cTn id="44" dur="500"/>
                                        <p:tgtEl>
                                          <p:spTgt spid="9"/>
                                        </p:tgtEl>
                                      </p:cBhvr>
                                    </p:animEffect>
                                    <p:set>
                                      <p:cBhvr>
                                        <p:cTn id="45" dur="1" fill="hold">
                                          <p:stCondLst>
                                            <p:cond delay="499"/>
                                          </p:stCondLst>
                                        </p:cTn>
                                        <p:tgtEl>
                                          <p:spTgt spid="9"/>
                                        </p:tgtEl>
                                        <p:attrNameLst>
                                          <p:attrName>style.visibility</p:attrName>
                                        </p:attrNameLst>
                                      </p:cBhvr>
                                      <p:to>
                                        <p:strVal val="hidden"/>
                                      </p:to>
                                    </p:set>
                                  </p:childTnLst>
                                </p:cTn>
                              </p:par>
                              <p:par>
                                <p:cTn id="46" presetID="10" presetClass="entr" presetSubtype="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5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animEffect transition="in" filter="fade">
                                      <p:cBhvr>
                                        <p:cTn id="53" dur="500"/>
                                        <p:tgtEl>
                                          <p:spTgt spid="3">
                                            <p:txEl>
                                              <p:pRg st="5" end="5"/>
                                            </p:txEl>
                                          </p:spTgt>
                                        </p:tgtEl>
                                      </p:cBhvr>
                                    </p:animEffect>
                                  </p:childTnLst>
                                </p:cTn>
                              </p:par>
                              <p:par>
                                <p:cTn id="54" presetID="10" presetClass="exit" presetSubtype="0" fill="hold" grpId="1" nodeType="withEffect">
                                  <p:stCondLst>
                                    <p:cond delay="0"/>
                                  </p:stCondLst>
                                  <p:childTnLst>
                                    <p:animEffect transition="out" filter="fade">
                                      <p:cBhvr>
                                        <p:cTn id="55" dur="500"/>
                                        <p:tgtEl>
                                          <p:spTgt spid="8"/>
                                        </p:tgtEl>
                                      </p:cBhvr>
                                    </p:animEffect>
                                    <p:set>
                                      <p:cBhvr>
                                        <p:cTn id="56" dur="1" fill="hold">
                                          <p:stCondLst>
                                            <p:cond delay="499"/>
                                          </p:stCondLst>
                                        </p:cTn>
                                        <p:tgtEl>
                                          <p:spTgt spid="8"/>
                                        </p:tgtEl>
                                        <p:attrNameLst>
                                          <p:attrName>style.visibility</p:attrName>
                                        </p:attrNameLst>
                                      </p:cBhvr>
                                      <p:to>
                                        <p:strVal val="hidden"/>
                                      </p:to>
                                    </p:set>
                                  </p:childTnLst>
                                </p:cTn>
                              </p:par>
                              <p:par>
                                <p:cTn id="57" presetID="10" presetClass="entr" presetSubtype="0"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Effect transition="in" filter="fade">
                                      <p:cBhvr>
                                        <p:cTn id="67" dur="500"/>
                                        <p:tgtEl>
                                          <p:spTgt spid="3">
                                            <p:txEl>
                                              <p:pRg st="6" end="6"/>
                                            </p:txEl>
                                          </p:spTgt>
                                        </p:tgtEl>
                                      </p:cBhvr>
                                    </p:animEffect>
                                  </p:childTnLst>
                                </p:cTn>
                              </p:par>
                              <p:par>
                                <p:cTn id="68" presetID="10" presetClass="exit" presetSubtype="0" fill="hold" grpId="1" nodeType="withEffect">
                                  <p:stCondLst>
                                    <p:cond delay="0"/>
                                  </p:stCondLst>
                                  <p:childTnLst>
                                    <p:animEffect transition="out" filter="fade">
                                      <p:cBhvr>
                                        <p:cTn id="69" dur="500"/>
                                        <p:tgtEl>
                                          <p:spTgt spid="10"/>
                                        </p:tgtEl>
                                      </p:cBhvr>
                                    </p:animEffect>
                                    <p:set>
                                      <p:cBhvr>
                                        <p:cTn id="70" dur="1" fill="hold">
                                          <p:stCondLst>
                                            <p:cond delay="499"/>
                                          </p:stCondLst>
                                        </p:cTn>
                                        <p:tgtEl>
                                          <p:spTgt spid="10"/>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11"/>
                                        </p:tgtEl>
                                      </p:cBhvr>
                                    </p:animEffect>
                                    <p:set>
                                      <p:cBhvr>
                                        <p:cTn id="73" dur="1" fill="hold">
                                          <p:stCondLst>
                                            <p:cond delay="499"/>
                                          </p:stCondLst>
                                        </p:cTn>
                                        <p:tgtEl>
                                          <p:spTgt spid="11"/>
                                        </p:tgtEl>
                                        <p:attrNameLst>
                                          <p:attrName>style.visibility</p:attrName>
                                        </p:attrNameLst>
                                      </p:cBhvr>
                                      <p:to>
                                        <p:strVal val="hidden"/>
                                      </p:to>
                                    </p:set>
                                  </p:childTnLst>
                                </p:cTn>
                              </p:par>
                              <p:par>
                                <p:cTn id="74" presetID="10" presetClass="entr" presetSubtype="0" fill="hold" grpId="0" nodeType="withEffect">
                                  <p:stCondLst>
                                    <p:cond delay="0"/>
                                  </p:stCondLst>
                                  <p:childTnLst>
                                    <p:set>
                                      <p:cBhvr>
                                        <p:cTn id="75" dur="1" fill="hold">
                                          <p:stCondLst>
                                            <p:cond delay="0"/>
                                          </p:stCondLst>
                                        </p:cTn>
                                        <p:tgtEl>
                                          <p:spTgt spid="12"/>
                                        </p:tgtEl>
                                        <p:attrNameLst>
                                          <p:attrName>style.visibility</p:attrName>
                                        </p:attrNameLst>
                                      </p:cBhvr>
                                      <p:to>
                                        <p:strVal val="visible"/>
                                      </p:to>
                                    </p:set>
                                    <p:animEffect transition="in" filter="fade">
                                      <p:cBhvr>
                                        <p:cTn id="76" dur="500"/>
                                        <p:tgtEl>
                                          <p:spTgt spid="12"/>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12"/>
                                        </p:tgtEl>
                                      </p:cBhvr>
                                    </p:animEffect>
                                    <p:set>
                                      <p:cBhvr>
                                        <p:cTn id="81" dur="1" fill="hold">
                                          <p:stCondLst>
                                            <p:cond delay="499"/>
                                          </p:stCondLst>
                                        </p:cTn>
                                        <p:tgtEl>
                                          <p:spTgt spid="12"/>
                                        </p:tgtEl>
                                        <p:attrNameLst>
                                          <p:attrName>style.visibility</p:attrName>
                                        </p:attrNameLst>
                                      </p:cBhvr>
                                      <p:to>
                                        <p:strVal val="hidden"/>
                                      </p:to>
                                    </p:set>
                                  </p:childTnLst>
                                </p:cTn>
                              </p:par>
                              <p:par>
                                <p:cTn id="82" presetID="10" presetClass="entr" presetSubtype="0" fill="hold" grpId="0" nodeType="withEffect">
                                  <p:stCondLst>
                                    <p:cond delay="0"/>
                                  </p:stCondLst>
                                  <p:childTnLst>
                                    <p:set>
                                      <p:cBhvr>
                                        <p:cTn id="83" dur="1" fill="hold">
                                          <p:stCondLst>
                                            <p:cond delay="0"/>
                                          </p:stCondLst>
                                        </p:cTn>
                                        <p:tgtEl>
                                          <p:spTgt spid="13"/>
                                        </p:tgtEl>
                                        <p:attrNameLst>
                                          <p:attrName>style.visibility</p:attrName>
                                        </p:attrNameLst>
                                      </p:cBhvr>
                                      <p:to>
                                        <p:strVal val="visible"/>
                                      </p:to>
                                    </p:set>
                                    <p:animEffect transition="in" filter="fade">
                                      <p:cBhvr>
                                        <p:cTn id="8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7" grpId="0" animBg="1"/>
      <p:bldP spid="7" grpId="1" animBg="1"/>
      <p:bldP spid="6" grpId="0" animBg="1"/>
      <p:bldP spid="6" grpId="1" animBg="1"/>
      <p:bldP spid="4" grpId="0" animBg="1"/>
      <p:bldP spid="4" grpId="1" animBg="1"/>
      <p:bldP spid="8" grpId="0" animBg="1"/>
      <p:bldP spid="8" grpId="1" animBg="1"/>
      <p:bldP spid="9" grpId="0" animBg="1"/>
      <p:bldP spid="9" grpId="1" animBg="1"/>
      <p:bldP spid="11" grpId="0" animBg="1"/>
      <p:bldP spid="11" grpId="1" animBg="1"/>
      <p:bldP spid="12" grpId="0" animBg="1"/>
      <p:bldP spid="12" grpId="1"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5D387-CAE7-4584-9A5E-49CD40545027}"/>
              </a:ext>
            </a:extLst>
          </p:cNvPr>
          <p:cNvSpPr>
            <a:spLocks noGrp="1"/>
          </p:cNvSpPr>
          <p:nvPr>
            <p:ph type="title"/>
          </p:nvPr>
        </p:nvSpPr>
        <p:spPr/>
        <p:txBody>
          <a:bodyPr>
            <a:normAutofit fontScale="90000"/>
          </a:bodyPr>
          <a:lstStyle/>
          <a:p>
            <a:r>
              <a:rPr lang="en-US" dirty="0"/>
              <a:t>Identifying the operations for our app</a:t>
            </a:r>
          </a:p>
        </p:txBody>
      </p:sp>
      <p:sp>
        <p:nvSpPr>
          <p:cNvPr id="3" name="Content Placeholder 2">
            <a:extLst>
              <a:ext uri="{FF2B5EF4-FFF2-40B4-BE49-F238E27FC236}">
                <a16:creationId xmlns:a16="http://schemas.microsoft.com/office/drawing/2014/main" id="{596294F5-4CC3-4557-931D-ADA74DFA3411}"/>
              </a:ext>
            </a:extLst>
          </p:cNvPr>
          <p:cNvSpPr>
            <a:spLocks noGrp="1"/>
          </p:cNvSpPr>
          <p:nvPr>
            <p:ph sz="half" idx="1"/>
          </p:nvPr>
        </p:nvSpPr>
        <p:spPr/>
        <p:txBody>
          <a:bodyPr>
            <a:normAutofit fontScale="85000" lnSpcReduction="20000"/>
          </a:bodyPr>
          <a:lstStyle/>
          <a:p>
            <a:r>
              <a:rPr lang="en-US" dirty="0"/>
              <a:t>Create a customer</a:t>
            </a:r>
          </a:p>
          <a:p>
            <a:r>
              <a:rPr lang="en-US" dirty="0"/>
              <a:t>Edit a customer</a:t>
            </a:r>
          </a:p>
          <a:p>
            <a:r>
              <a:rPr lang="en-US" dirty="0"/>
              <a:t>Retrieve a customer</a:t>
            </a:r>
          </a:p>
          <a:p>
            <a:endParaRPr lang="en-US" dirty="0"/>
          </a:p>
          <a:p>
            <a:r>
              <a:rPr lang="en-US" dirty="0"/>
              <a:t>Create a product category</a:t>
            </a:r>
          </a:p>
          <a:p>
            <a:r>
              <a:rPr lang="en-US" dirty="0"/>
              <a:t>Edit a product category</a:t>
            </a:r>
          </a:p>
          <a:p>
            <a:r>
              <a:rPr lang="en-US" dirty="0"/>
              <a:t>List all product categories</a:t>
            </a:r>
          </a:p>
          <a:p>
            <a:endParaRPr lang="en-US" dirty="0"/>
          </a:p>
          <a:p>
            <a:r>
              <a:rPr lang="en-US" dirty="0"/>
              <a:t>Create a product tag</a:t>
            </a:r>
          </a:p>
          <a:p>
            <a:r>
              <a:rPr lang="en-US" dirty="0"/>
              <a:t>Edit a product tag</a:t>
            </a:r>
          </a:p>
          <a:p>
            <a:r>
              <a:rPr lang="en-US" dirty="0"/>
              <a:t>List all product tags</a:t>
            </a:r>
          </a:p>
        </p:txBody>
      </p:sp>
      <p:sp>
        <p:nvSpPr>
          <p:cNvPr id="4" name="Content Placeholder 3">
            <a:extLst>
              <a:ext uri="{FF2B5EF4-FFF2-40B4-BE49-F238E27FC236}">
                <a16:creationId xmlns:a16="http://schemas.microsoft.com/office/drawing/2014/main" id="{3DDBB1E6-1546-42C3-A908-F130C48FD666}"/>
              </a:ext>
            </a:extLst>
          </p:cNvPr>
          <p:cNvSpPr>
            <a:spLocks noGrp="1"/>
          </p:cNvSpPr>
          <p:nvPr>
            <p:ph sz="half" idx="2"/>
          </p:nvPr>
        </p:nvSpPr>
        <p:spPr/>
        <p:txBody>
          <a:bodyPr>
            <a:normAutofit fontScale="85000" lnSpcReduction="20000"/>
          </a:bodyPr>
          <a:lstStyle/>
          <a:p>
            <a:r>
              <a:rPr lang="en-US" dirty="0"/>
              <a:t>Create a product</a:t>
            </a:r>
          </a:p>
          <a:p>
            <a:r>
              <a:rPr lang="en-US" dirty="0"/>
              <a:t>Edit a product</a:t>
            </a:r>
          </a:p>
          <a:p>
            <a:r>
              <a:rPr lang="en-US" dirty="0"/>
              <a:t>List all products from a category</a:t>
            </a:r>
            <a:br>
              <a:rPr lang="en-US" dirty="0"/>
            </a:br>
            <a:r>
              <a:rPr lang="en-US" sz="2398" dirty="0"/>
              <a:t>(with name of category and tags)</a:t>
            </a:r>
            <a:endParaRPr lang="en-US" dirty="0"/>
          </a:p>
          <a:p>
            <a:endParaRPr lang="en-US" dirty="0"/>
          </a:p>
          <a:p>
            <a:r>
              <a:rPr lang="en-US" dirty="0"/>
              <a:t>Create a sales order</a:t>
            </a:r>
          </a:p>
          <a:p>
            <a:r>
              <a:rPr lang="en-US" dirty="0"/>
              <a:t>List all sales order for a customer</a:t>
            </a:r>
          </a:p>
          <a:p>
            <a:r>
              <a:rPr lang="en-US" dirty="0"/>
              <a:t>Query top 10 customers by number of sales orders</a:t>
            </a:r>
          </a:p>
        </p:txBody>
      </p:sp>
    </p:spTree>
    <p:extLst>
      <p:ext uri="{BB962C8B-B14F-4D97-AF65-F5344CB8AC3E}">
        <p14:creationId xmlns:p14="http://schemas.microsoft.com/office/powerpoint/2010/main" val="327761408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995CE-9685-4A6A-85F3-F67DB5DDD544}"/>
              </a:ext>
            </a:extLst>
          </p:cNvPr>
          <p:cNvSpPr>
            <a:spLocks noGrp="1"/>
          </p:cNvSpPr>
          <p:nvPr>
            <p:ph type="title"/>
          </p:nvPr>
        </p:nvSpPr>
        <p:spPr>
          <a:xfrm>
            <a:off x="591850" y="434898"/>
            <a:ext cx="11011347" cy="584775"/>
          </a:xfrm>
        </p:spPr>
        <p:txBody>
          <a:bodyPr>
            <a:normAutofit fontScale="90000"/>
          </a:bodyPr>
          <a:lstStyle/>
          <a:p>
            <a:r>
              <a:rPr lang="en-US" dirty="0"/>
              <a:t>Let’s get started!</a:t>
            </a:r>
          </a:p>
        </p:txBody>
      </p:sp>
      <p:grpSp>
        <p:nvGrpSpPr>
          <p:cNvPr id="3" name="Group 2">
            <a:extLst>
              <a:ext uri="{FF2B5EF4-FFF2-40B4-BE49-F238E27FC236}">
                <a16:creationId xmlns:a16="http://schemas.microsoft.com/office/drawing/2014/main" id="{7A33FBD8-D3D8-40AB-9830-CA8F666D621E}"/>
              </a:ext>
            </a:extLst>
          </p:cNvPr>
          <p:cNvGrpSpPr/>
          <p:nvPr/>
        </p:nvGrpSpPr>
        <p:grpSpPr>
          <a:xfrm>
            <a:off x="3292424" y="1024407"/>
            <a:ext cx="5607150" cy="5779523"/>
            <a:chOff x="3292424" y="1024407"/>
            <a:chExt cx="5607150" cy="5779523"/>
          </a:xfrm>
        </p:grpSpPr>
        <p:pic>
          <p:nvPicPr>
            <p:cNvPr id="14" name="Picture 13" descr="A screenshot of a cell phone&#10;&#10;Description automatically generated">
              <a:extLst>
                <a:ext uri="{FF2B5EF4-FFF2-40B4-BE49-F238E27FC236}">
                  <a16:creationId xmlns:a16="http://schemas.microsoft.com/office/drawing/2014/main" id="{9022E269-4FCB-452B-B677-E950DED8EA24}"/>
                </a:ext>
              </a:extLst>
            </p:cNvPr>
            <p:cNvPicPr>
              <a:picLocks noChangeAspect="1"/>
            </p:cNvPicPr>
            <p:nvPr/>
          </p:nvPicPr>
          <p:blipFill>
            <a:blip r:embed="rId3"/>
            <a:stretch>
              <a:fillRect/>
            </a:stretch>
          </p:blipFill>
          <p:spPr>
            <a:xfrm>
              <a:off x="3292424" y="1024407"/>
              <a:ext cx="5607150" cy="5779523"/>
            </a:xfrm>
            <a:prstGeom prst="rect">
              <a:avLst/>
            </a:prstGeom>
          </p:spPr>
        </p:pic>
        <p:pic>
          <p:nvPicPr>
            <p:cNvPr id="16" name="Picture 15" descr="A screenshot of a cell phone&#10;&#10;Description automatically generated">
              <a:extLst>
                <a:ext uri="{FF2B5EF4-FFF2-40B4-BE49-F238E27FC236}">
                  <a16:creationId xmlns:a16="http://schemas.microsoft.com/office/drawing/2014/main" id="{3A59993F-44A2-49FB-88FF-BE1797B3ED10}"/>
                </a:ext>
              </a:extLst>
            </p:cNvPr>
            <p:cNvPicPr>
              <a:picLocks noChangeAspect="1"/>
            </p:cNvPicPr>
            <p:nvPr/>
          </p:nvPicPr>
          <p:blipFill>
            <a:blip r:embed="rId4"/>
            <a:stretch>
              <a:fillRect/>
            </a:stretch>
          </p:blipFill>
          <p:spPr>
            <a:xfrm>
              <a:off x="3887123" y="1095954"/>
              <a:ext cx="4879558" cy="2240856"/>
            </a:xfrm>
            <a:prstGeom prst="rect">
              <a:avLst/>
            </a:prstGeom>
          </p:spPr>
        </p:pic>
      </p:grpSp>
    </p:spTree>
    <p:extLst>
      <p:ext uri="{BB962C8B-B14F-4D97-AF65-F5344CB8AC3E}">
        <p14:creationId xmlns:p14="http://schemas.microsoft.com/office/powerpoint/2010/main" val="74019956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995CE-9685-4A6A-85F3-F67DB5DDD544}"/>
              </a:ext>
            </a:extLst>
          </p:cNvPr>
          <p:cNvSpPr>
            <a:spLocks noGrp="1"/>
          </p:cNvSpPr>
          <p:nvPr>
            <p:ph type="title"/>
          </p:nvPr>
        </p:nvSpPr>
        <p:spPr/>
        <p:txBody>
          <a:bodyPr/>
          <a:lstStyle/>
          <a:p>
            <a:r>
              <a:rPr lang="en-US" dirty="0"/>
              <a:t>Starting with the Customer entity</a:t>
            </a:r>
          </a:p>
        </p:txBody>
      </p:sp>
      <p:sp>
        <p:nvSpPr>
          <p:cNvPr id="5" name="Rectangle: Folded Corner 4">
            <a:extLst>
              <a:ext uri="{FF2B5EF4-FFF2-40B4-BE49-F238E27FC236}">
                <a16:creationId xmlns:a16="http://schemas.microsoft.com/office/drawing/2014/main" id="{C7AC324E-B6AB-486C-8DAC-386ED63CEDEB}"/>
              </a:ext>
            </a:extLst>
          </p:cNvPr>
          <p:cNvSpPr/>
          <p:nvPr/>
        </p:nvSpPr>
        <p:spPr bwMode="auto">
          <a:xfrm>
            <a:off x="3674341" y="3505692"/>
            <a:ext cx="2309648" cy="2240857"/>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"title":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"firstName":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"lastName":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"emailAddress":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"phoneNumber":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"creationDate":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7" name="Rectangle: Folded Corner 6">
            <a:extLst>
              <a:ext uri="{FF2B5EF4-FFF2-40B4-BE49-F238E27FC236}">
                <a16:creationId xmlns:a16="http://schemas.microsoft.com/office/drawing/2014/main" id="{7A85827A-C762-4053-8EF4-4DF4BD76C2E4}"/>
              </a:ext>
            </a:extLst>
          </p:cNvPr>
          <p:cNvSpPr/>
          <p:nvPr/>
        </p:nvSpPr>
        <p:spPr bwMode="auto">
          <a:xfrm>
            <a:off x="6384033" y="3505692"/>
            <a:ext cx="2061331" cy="2402343"/>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"customerId":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"addressLine1":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"addressLine2":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"city":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"state":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"zipCode":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"country":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8" name="Rectangle: Folded Corner 7">
            <a:extLst>
              <a:ext uri="{FF2B5EF4-FFF2-40B4-BE49-F238E27FC236}">
                <a16:creationId xmlns:a16="http://schemas.microsoft.com/office/drawing/2014/main" id="{C3472490-3724-45E3-BE54-0E598B0A55A8}"/>
              </a:ext>
            </a:extLst>
          </p:cNvPr>
          <p:cNvSpPr/>
          <p:nvPr/>
        </p:nvSpPr>
        <p:spPr bwMode="auto">
          <a:xfrm>
            <a:off x="8845407" y="3505689"/>
            <a:ext cx="2061332" cy="1564682"/>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"customerId ":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"hash":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"salt":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pic>
        <p:nvPicPr>
          <p:cNvPr id="9" name="Picture 8" descr="A screenshot of a cell phone&#10;&#10;Description automatically generated">
            <a:extLst>
              <a:ext uri="{FF2B5EF4-FFF2-40B4-BE49-F238E27FC236}">
                <a16:creationId xmlns:a16="http://schemas.microsoft.com/office/drawing/2014/main" id="{8A61165A-39BD-44C0-9E79-932D96765188}"/>
              </a:ext>
            </a:extLst>
          </p:cNvPr>
          <p:cNvPicPr>
            <a:picLocks noChangeAspect="1"/>
          </p:cNvPicPr>
          <p:nvPr/>
        </p:nvPicPr>
        <p:blipFill>
          <a:blip r:embed="rId3"/>
          <a:stretch>
            <a:fillRect/>
          </a:stretch>
        </p:blipFill>
        <p:spPr>
          <a:xfrm>
            <a:off x="5216958" y="1078416"/>
            <a:ext cx="4879558" cy="2240856"/>
          </a:xfrm>
          <a:prstGeom prst="rect">
            <a:avLst/>
          </a:prstGeom>
        </p:spPr>
      </p:pic>
      <p:sp>
        <p:nvSpPr>
          <p:cNvPr id="11" name="Rectangle 10">
            <a:extLst>
              <a:ext uri="{FF2B5EF4-FFF2-40B4-BE49-F238E27FC236}">
                <a16:creationId xmlns:a16="http://schemas.microsoft.com/office/drawing/2014/main" id="{9CD74564-78A7-48C5-9D02-2B2DFFC35070}"/>
              </a:ext>
            </a:extLst>
          </p:cNvPr>
          <p:cNvSpPr/>
          <p:nvPr/>
        </p:nvSpPr>
        <p:spPr bwMode="auto">
          <a:xfrm>
            <a:off x="3674341" y="3862740"/>
            <a:ext cx="2309648" cy="233114"/>
          </a:xfrm>
          <a:prstGeom prst="rect">
            <a:avLst/>
          </a:prstGeom>
          <a:solidFill>
            <a:schemeClr val="bg1">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2" name="Rectangle 11">
            <a:extLst>
              <a:ext uri="{FF2B5EF4-FFF2-40B4-BE49-F238E27FC236}">
                <a16:creationId xmlns:a16="http://schemas.microsoft.com/office/drawing/2014/main" id="{D029A105-FB76-44B7-82DA-AAC55A3B2040}"/>
              </a:ext>
            </a:extLst>
          </p:cNvPr>
          <p:cNvSpPr/>
          <p:nvPr/>
        </p:nvSpPr>
        <p:spPr bwMode="auto">
          <a:xfrm>
            <a:off x="6384033" y="4079198"/>
            <a:ext cx="2061331" cy="233114"/>
          </a:xfrm>
          <a:prstGeom prst="rect">
            <a:avLst/>
          </a:prstGeom>
          <a:solidFill>
            <a:schemeClr val="bg1">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2662E31C-FC16-49B3-8D70-778F7EA1CD2C}"/>
              </a:ext>
            </a:extLst>
          </p:cNvPr>
          <p:cNvSpPr/>
          <p:nvPr/>
        </p:nvSpPr>
        <p:spPr bwMode="auto">
          <a:xfrm>
            <a:off x="8845407" y="4078994"/>
            <a:ext cx="2061331" cy="233114"/>
          </a:xfrm>
          <a:prstGeom prst="rect">
            <a:avLst/>
          </a:prstGeom>
          <a:solidFill>
            <a:schemeClr val="bg1">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5" name="Connector: Elbow 14">
            <a:extLst>
              <a:ext uri="{FF2B5EF4-FFF2-40B4-BE49-F238E27FC236}">
                <a16:creationId xmlns:a16="http://schemas.microsoft.com/office/drawing/2014/main" id="{751C1588-F517-4C45-A8C6-23DE22583F86}"/>
              </a:ext>
            </a:extLst>
          </p:cNvPr>
          <p:cNvCxnSpPr>
            <a:cxnSpLocks/>
            <a:stCxn id="11" idx="3"/>
            <a:endCxn id="12" idx="1"/>
          </p:cNvCxnSpPr>
          <p:nvPr/>
        </p:nvCxnSpPr>
        <p:spPr>
          <a:xfrm>
            <a:off x="5983990" y="3979298"/>
            <a:ext cx="400043" cy="216458"/>
          </a:xfrm>
          <a:prstGeom prst="bentConnector3">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831C897C-944F-4EB8-BF40-6896874B74F9}"/>
              </a:ext>
            </a:extLst>
          </p:cNvPr>
          <p:cNvCxnSpPr>
            <a:cxnSpLocks/>
            <a:stCxn id="12" idx="3"/>
            <a:endCxn id="13" idx="1"/>
          </p:cNvCxnSpPr>
          <p:nvPr/>
        </p:nvCxnSpPr>
        <p:spPr>
          <a:xfrm flipV="1">
            <a:off x="8445364" y="4195552"/>
            <a:ext cx="400043" cy="205"/>
          </a:xfrm>
          <a:prstGeom prst="bentConnector3">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Content Placeholder 3">
            <a:extLst>
              <a:ext uri="{FF2B5EF4-FFF2-40B4-BE49-F238E27FC236}">
                <a16:creationId xmlns:a16="http://schemas.microsoft.com/office/drawing/2014/main" id="{CD1E8BDD-9820-4515-9B7D-52EC908E6198}"/>
              </a:ext>
            </a:extLst>
          </p:cNvPr>
          <p:cNvSpPr txBox="1">
            <a:spLocks/>
          </p:cNvSpPr>
          <p:nvPr/>
        </p:nvSpPr>
        <p:spPr>
          <a:xfrm>
            <a:off x="283600" y="1720395"/>
            <a:ext cx="3623771" cy="1463927"/>
          </a:xfrm>
          <a:prstGeom prst="rect">
            <a:avLst/>
          </a:prstGeom>
        </p:spPr>
        <p:txBody>
          <a:bodyPr/>
          <a:lstStyle>
            <a:lvl1pPr marL="228440" marR="0" indent="-228440" algn="l" defTabSz="93208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798"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6880" marR="0" indent="-228440" algn="l" defTabSz="93208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99" kern="1200" spc="0" baseline="0">
                <a:gradFill>
                  <a:gsLst>
                    <a:gs pos="1250">
                      <a:schemeClr val="tx1"/>
                    </a:gs>
                    <a:gs pos="100000">
                      <a:schemeClr val="tx1"/>
                    </a:gs>
                  </a:gsLst>
                  <a:lin ang="5400000" scaled="0"/>
                </a:gradFill>
                <a:latin typeface="+mn-lt"/>
                <a:ea typeface="+mn-ea"/>
                <a:cs typeface="+mn-cs"/>
              </a:defRPr>
            </a:lvl2pPr>
            <a:lvl3pPr marL="656765" marR="0" indent="-199885" algn="l" defTabSz="93208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99" kern="1200" spc="0" baseline="0">
                <a:gradFill>
                  <a:gsLst>
                    <a:gs pos="1250">
                      <a:schemeClr val="tx1"/>
                    </a:gs>
                    <a:gs pos="100000">
                      <a:schemeClr val="tx1"/>
                    </a:gs>
                  </a:gsLst>
                  <a:lin ang="5400000" scaled="0"/>
                </a:gradFill>
                <a:latin typeface="+mn-lt"/>
                <a:ea typeface="+mn-ea"/>
                <a:cs typeface="+mn-cs"/>
              </a:defRPr>
            </a:lvl3pPr>
            <a:lvl4pPr marL="842373" marR="0" indent="-180848" algn="l" defTabSz="93208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99" kern="1200" spc="0" baseline="0">
                <a:gradFill>
                  <a:gsLst>
                    <a:gs pos="1250">
                      <a:schemeClr val="tx1"/>
                    </a:gs>
                    <a:gs pos="100000">
                      <a:schemeClr val="tx1"/>
                    </a:gs>
                  </a:gsLst>
                  <a:lin ang="5400000" scaled="0"/>
                </a:gradFill>
                <a:latin typeface="+mn-lt"/>
                <a:ea typeface="+mn-ea"/>
                <a:cs typeface="+mn-cs"/>
              </a:defRPr>
            </a:lvl4pPr>
            <a:lvl5pPr marL="1023221" marR="0" indent="-168157" algn="l" defTabSz="93208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99" kern="1200" spc="0" baseline="0">
                <a:gradFill>
                  <a:gsLst>
                    <a:gs pos="1250">
                      <a:schemeClr val="tx1"/>
                    </a:gs>
                    <a:gs pos="100000">
                      <a:schemeClr val="tx1"/>
                    </a:gs>
                  </a:gsLst>
                  <a:lin ang="5400000" scaled="0"/>
                </a:gradFill>
                <a:latin typeface="+mn-lt"/>
                <a:ea typeface="+mn-ea"/>
                <a:cs typeface="+mn-cs"/>
              </a:defRPr>
            </a:lvl5pPr>
            <a:lvl6pPr marL="2563244" indent="-233023" algn="l" defTabSz="932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29290" indent="-233023" algn="l" defTabSz="932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5335" indent="-233023" algn="l" defTabSz="932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1380" indent="-233023" algn="l" defTabSz="932089" rtl="0" eaLnBrk="1" latinLnBrk="0" hangingPunct="1">
              <a:spcBef>
                <a:spcPct val="20000"/>
              </a:spcBef>
              <a:buFont typeface="Arial" pitchFamily="34" charset="0"/>
              <a:buChar char="•"/>
              <a:defRPr sz="1999" kern="1200">
                <a:solidFill>
                  <a:schemeClr val="tx1"/>
                </a:solidFill>
                <a:latin typeface="+mn-lt"/>
                <a:ea typeface="+mn-ea"/>
                <a:cs typeface="+mn-cs"/>
              </a:defRPr>
            </a:lvl9pPr>
          </a:lstStyle>
          <a:p>
            <a:r>
              <a:rPr lang="en-US" dirty="0"/>
              <a:t>Create a customer</a:t>
            </a:r>
          </a:p>
          <a:p>
            <a:r>
              <a:rPr lang="en-US" dirty="0"/>
              <a:t>Edit a customer</a:t>
            </a:r>
          </a:p>
          <a:p>
            <a:r>
              <a:rPr lang="en-US" dirty="0"/>
              <a:t>Retrieve a customer</a:t>
            </a:r>
          </a:p>
          <a:p>
            <a:endParaRPr lang="en-US" dirty="0"/>
          </a:p>
        </p:txBody>
      </p:sp>
    </p:spTree>
    <p:extLst>
      <p:ext uri="{BB962C8B-B14F-4D97-AF65-F5344CB8AC3E}">
        <p14:creationId xmlns:p14="http://schemas.microsoft.com/office/powerpoint/2010/main" val="6492097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500"/>
                                        <p:tgtEl>
                                          <p:spTgt spid="16"/>
                                        </p:tgtEl>
                                      </p:cBhvr>
                                    </p:animEffect>
                                  </p:childTnLst>
                                </p:cTn>
                              </p:par>
                            </p:childTnLst>
                          </p:cTn>
                        </p:par>
                        <p:par>
                          <p:cTn id="29" fill="hold">
                            <p:stCondLst>
                              <p:cond delay="2000"/>
                            </p:stCondLst>
                            <p:childTnLst>
                              <p:par>
                                <p:cTn id="30" presetID="10" presetClass="entr" presetSubtype="0"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11" grpId="0" animBg="1"/>
      <p:bldP spid="12" grpId="0" animBg="1"/>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995CE-9685-4A6A-85F3-F67DB5DDD544}"/>
              </a:ext>
            </a:extLst>
          </p:cNvPr>
          <p:cNvSpPr>
            <a:spLocks noGrp="1"/>
          </p:cNvSpPr>
          <p:nvPr>
            <p:ph type="title"/>
          </p:nvPr>
        </p:nvSpPr>
        <p:spPr/>
        <p:txBody>
          <a:bodyPr/>
          <a:lstStyle/>
          <a:p>
            <a:r>
              <a:rPr lang="en-US" dirty="0"/>
              <a:t>Starting with the Customer entity</a:t>
            </a:r>
          </a:p>
        </p:txBody>
      </p:sp>
      <p:sp>
        <p:nvSpPr>
          <p:cNvPr id="5" name="Rectangle: Folded Corner 4">
            <a:extLst>
              <a:ext uri="{FF2B5EF4-FFF2-40B4-BE49-F238E27FC236}">
                <a16:creationId xmlns:a16="http://schemas.microsoft.com/office/drawing/2014/main" id="{C7AC324E-B6AB-486C-8DAC-386ED63CEDEB}"/>
              </a:ext>
            </a:extLst>
          </p:cNvPr>
          <p:cNvSpPr/>
          <p:nvPr/>
        </p:nvSpPr>
        <p:spPr bwMode="auto">
          <a:xfrm>
            <a:off x="7731051" y="1476229"/>
            <a:ext cx="2286297" cy="4761318"/>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"title":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"firstName":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"lastName":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"emailAddress":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"phoneNumber":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"creationDate":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"addresses":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"addressLine1":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"addressLine2":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"city":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"state":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"zipCode":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"country":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"password":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"hash":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"salt":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pic>
        <p:nvPicPr>
          <p:cNvPr id="9" name="Picture 8" descr="A screenshot of a cell phone&#10;&#10;Description automatically generated">
            <a:extLst>
              <a:ext uri="{FF2B5EF4-FFF2-40B4-BE49-F238E27FC236}">
                <a16:creationId xmlns:a16="http://schemas.microsoft.com/office/drawing/2014/main" id="{8A61165A-39BD-44C0-9E79-932D96765188}"/>
              </a:ext>
            </a:extLst>
          </p:cNvPr>
          <p:cNvPicPr>
            <a:picLocks noChangeAspect="1"/>
          </p:cNvPicPr>
          <p:nvPr/>
        </p:nvPicPr>
        <p:blipFill>
          <a:blip r:embed="rId3"/>
          <a:stretch>
            <a:fillRect/>
          </a:stretch>
        </p:blipFill>
        <p:spPr>
          <a:xfrm>
            <a:off x="1758767" y="2400762"/>
            <a:ext cx="4879558" cy="2240856"/>
          </a:xfrm>
          <a:prstGeom prst="rect">
            <a:avLst/>
          </a:prstGeom>
        </p:spPr>
      </p:pic>
      <p:sp>
        <p:nvSpPr>
          <p:cNvPr id="14" name="Rectangle 13">
            <a:extLst>
              <a:ext uri="{FF2B5EF4-FFF2-40B4-BE49-F238E27FC236}">
                <a16:creationId xmlns:a16="http://schemas.microsoft.com/office/drawing/2014/main" id="{D0A220E3-F21E-407F-A26A-737765870C9F}"/>
              </a:ext>
            </a:extLst>
          </p:cNvPr>
          <p:cNvSpPr/>
          <p:nvPr/>
        </p:nvSpPr>
        <p:spPr bwMode="auto">
          <a:xfrm>
            <a:off x="7731050" y="3346247"/>
            <a:ext cx="2286297" cy="1710969"/>
          </a:xfrm>
          <a:prstGeom prst="rect">
            <a:avLst/>
          </a:prstGeom>
          <a:solidFill>
            <a:schemeClr val="bg1">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7" name="Rectangle 16">
            <a:extLst>
              <a:ext uri="{FF2B5EF4-FFF2-40B4-BE49-F238E27FC236}">
                <a16:creationId xmlns:a16="http://schemas.microsoft.com/office/drawing/2014/main" id="{48B05841-BB00-4041-9373-407359568B3D}"/>
              </a:ext>
            </a:extLst>
          </p:cNvPr>
          <p:cNvSpPr/>
          <p:nvPr/>
        </p:nvSpPr>
        <p:spPr bwMode="auto">
          <a:xfrm>
            <a:off x="7731050" y="5057217"/>
            <a:ext cx="2286297" cy="847173"/>
          </a:xfrm>
          <a:prstGeom prst="rect">
            <a:avLst/>
          </a:prstGeom>
          <a:solidFill>
            <a:schemeClr val="bg1">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12333753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childTnLst>
                          </p:cTn>
                        </p:par>
                        <p:par>
                          <p:cTn id="8" fill="hold">
                            <p:stCondLst>
                              <p:cond delay="3000"/>
                            </p:stCondLst>
                            <p:childTnLst>
                              <p:par>
                                <p:cTn id="9" presetID="10" presetClass="exit" presetSubtype="0" fill="hold" grpId="1" nodeType="afterEffect">
                                  <p:stCondLst>
                                    <p:cond delay="0"/>
                                  </p:stCondLst>
                                  <p:childTnLst>
                                    <p:animEffect transition="out" filter="fade">
                                      <p:cBhvr>
                                        <p:cTn id="10" dur="500"/>
                                        <p:tgtEl>
                                          <p:spTgt spid="14"/>
                                        </p:tgtEl>
                                      </p:cBhvr>
                                    </p:animEffect>
                                    <p:set>
                                      <p:cBhvr>
                                        <p:cTn id="11" dur="1" fill="hold">
                                          <p:stCondLst>
                                            <p:cond delay="499"/>
                                          </p:stCondLst>
                                        </p:cTn>
                                        <p:tgtEl>
                                          <p:spTgt spid="14"/>
                                        </p:tgtEl>
                                        <p:attrNameLst>
                                          <p:attrName>style.visibility</p:attrName>
                                        </p:attrNameLst>
                                      </p:cBhvr>
                                      <p:to>
                                        <p:strVal val="hidden"/>
                                      </p:to>
                                    </p:set>
                                  </p:childTnLst>
                                </p:cTn>
                              </p:par>
                            </p:childTnLst>
                          </p:cTn>
                        </p:par>
                        <p:par>
                          <p:cTn id="12" fill="hold">
                            <p:stCondLst>
                              <p:cond delay="3500"/>
                            </p:stCondLst>
                            <p:childTnLst>
                              <p:par>
                                <p:cTn id="13" presetID="10"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5CB426B0-3E6B-4921-9A61-D24FA6B3B5D9}"/>
              </a:ext>
            </a:extLst>
          </p:cNvPr>
          <p:cNvSpPr/>
          <p:nvPr/>
        </p:nvSpPr>
        <p:spPr bwMode="auto">
          <a:xfrm>
            <a:off x="7184795" y="2894163"/>
            <a:ext cx="2098463" cy="2449342"/>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"customerId":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"addressLine1":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"addressLine2":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"city":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"state":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"zipCode":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"country":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2" name="Title 1">
            <a:extLst>
              <a:ext uri="{FF2B5EF4-FFF2-40B4-BE49-F238E27FC236}">
                <a16:creationId xmlns:a16="http://schemas.microsoft.com/office/drawing/2014/main" id="{60405A6F-EC68-44F4-8645-8F295C1792F5}"/>
              </a:ext>
            </a:extLst>
          </p:cNvPr>
          <p:cNvSpPr>
            <a:spLocks noGrp="1"/>
          </p:cNvSpPr>
          <p:nvPr>
            <p:ph type="title"/>
          </p:nvPr>
        </p:nvSpPr>
        <p:spPr/>
        <p:txBody>
          <a:bodyPr/>
          <a:lstStyle/>
          <a:p>
            <a:r>
              <a:rPr lang="en-US" dirty="0"/>
              <a:t>To embed or to reference?</a:t>
            </a:r>
          </a:p>
        </p:txBody>
      </p:sp>
      <p:sp>
        <p:nvSpPr>
          <p:cNvPr id="3" name="Rectangle: Folded Corner 2">
            <a:extLst>
              <a:ext uri="{FF2B5EF4-FFF2-40B4-BE49-F238E27FC236}">
                <a16:creationId xmlns:a16="http://schemas.microsoft.com/office/drawing/2014/main" id="{B880A13F-B563-4B37-8F57-23399D1728F9}"/>
              </a:ext>
            </a:extLst>
          </p:cNvPr>
          <p:cNvSpPr/>
          <p:nvPr/>
        </p:nvSpPr>
        <p:spPr bwMode="auto">
          <a:xfrm>
            <a:off x="4864624" y="1520423"/>
            <a:ext cx="2234366" cy="2206433"/>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"title":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"firstName":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"lastName":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"emailAddress":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"phoneNumber":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"creationDate":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5" name="Rectangle: Folded Corner 4">
            <a:extLst>
              <a:ext uri="{FF2B5EF4-FFF2-40B4-BE49-F238E27FC236}">
                <a16:creationId xmlns:a16="http://schemas.microsoft.com/office/drawing/2014/main" id="{59BC2036-3682-4597-A724-2797EC8ED8E1}"/>
              </a:ext>
            </a:extLst>
          </p:cNvPr>
          <p:cNvSpPr/>
          <p:nvPr/>
        </p:nvSpPr>
        <p:spPr bwMode="auto">
          <a:xfrm>
            <a:off x="9369060" y="4535251"/>
            <a:ext cx="2098464" cy="1570240"/>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"customerId ":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"hash":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"salt":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13" name="Rectangle: Folded Corner 12">
            <a:extLst>
              <a:ext uri="{FF2B5EF4-FFF2-40B4-BE49-F238E27FC236}">
                <a16:creationId xmlns:a16="http://schemas.microsoft.com/office/drawing/2014/main" id="{FEF50A02-B6A1-46BF-9663-C65EACFAE4B6}"/>
              </a:ext>
            </a:extLst>
          </p:cNvPr>
          <p:cNvSpPr/>
          <p:nvPr/>
        </p:nvSpPr>
        <p:spPr bwMode="auto">
          <a:xfrm>
            <a:off x="1113911" y="1520424"/>
            <a:ext cx="2234366" cy="4716255"/>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"title":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"firstName":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"lastName":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"emailAddress":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"phoneNumber":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"creationDate":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"addresses":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"addressLine1":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"addressLine2":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"city":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"state":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"zipCode":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"country":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"password":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"hash":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"salt":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Tree>
    <p:extLst>
      <p:ext uri="{BB962C8B-B14F-4D97-AF65-F5344CB8AC3E}">
        <p14:creationId xmlns:p14="http://schemas.microsoft.com/office/powerpoint/2010/main" val="283732052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FDE0D-EA65-457F-8289-31D11E1B817A}"/>
              </a:ext>
            </a:extLst>
          </p:cNvPr>
          <p:cNvSpPr>
            <a:spLocks noGrp="1"/>
          </p:cNvSpPr>
          <p:nvPr>
            <p:ph type="title"/>
          </p:nvPr>
        </p:nvSpPr>
        <p:spPr/>
        <p:txBody>
          <a:bodyPr/>
          <a:lstStyle/>
          <a:p>
            <a:r>
              <a:rPr lang="en-US" dirty="0"/>
              <a:t>To embed or to reference?</a:t>
            </a:r>
          </a:p>
        </p:txBody>
      </p:sp>
      <p:sp>
        <p:nvSpPr>
          <p:cNvPr id="3" name="Text Placeholder 2">
            <a:extLst>
              <a:ext uri="{FF2B5EF4-FFF2-40B4-BE49-F238E27FC236}">
                <a16:creationId xmlns:a16="http://schemas.microsoft.com/office/drawing/2014/main" id="{646CB911-0A81-44F3-BF6D-4877A675B41F}"/>
              </a:ext>
            </a:extLst>
          </p:cNvPr>
          <p:cNvSpPr>
            <a:spLocks noGrp="1"/>
          </p:cNvSpPr>
          <p:nvPr>
            <p:ph sz="half" idx="1"/>
          </p:nvPr>
        </p:nvSpPr>
        <p:spPr/>
        <p:txBody>
          <a:bodyPr/>
          <a:lstStyle/>
          <a:p>
            <a:r>
              <a:rPr lang="en-US" dirty="0"/>
              <a:t>Embed when:</a:t>
            </a:r>
          </a:p>
          <a:p>
            <a:pPr marL="456880" indent="-456880">
              <a:buFontTx/>
              <a:buChar char="-"/>
            </a:pPr>
            <a:r>
              <a:rPr lang="en-US" dirty="0"/>
              <a:t>1:1 relationship</a:t>
            </a:r>
          </a:p>
          <a:p>
            <a:pPr marL="456880" indent="-456880">
              <a:buFontTx/>
              <a:buChar char="-"/>
            </a:pPr>
            <a:r>
              <a:rPr lang="en-US" dirty="0"/>
              <a:t>1:few relationship</a:t>
            </a:r>
          </a:p>
          <a:p>
            <a:pPr marL="456880" indent="-456880">
              <a:buFontTx/>
              <a:buChar char="-"/>
            </a:pPr>
            <a:r>
              <a:rPr lang="en-US" dirty="0"/>
              <a:t>Related items are queried or updated together</a:t>
            </a:r>
          </a:p>
        </p:txBody>
      </p:sp>
      <p:sp>
        <p:nvSpPr>
          <p:cNvPr id="4" name="Text Placeholder 3">
            <a:extLst>
              <a:ext uri="{FF2B5EF4-FFF2-40B4-BE49-F238E27FC236}">
                <a16:creationId xmlns:a16="http://schemas.microsoft.com/office/drawing/2014/main" id="{4739E2D8-D1E0-4AE7-AAA4-E70E9CBFA68A}"/>
              </a:ext>
            </a:extLst>
          </p:cNvPr>
          <p:cNvSpPr>
            <a:spLocks noGrp="1"/>
          </p:cNvSpPr>
          <p:nvPr>
            <p:ph sz="half" idx="2"/>
          </p:nvPr>
        </p:nvSpPr>
        <p:spPr/>
        <p:txBody>
          <a:bodyPr/>
          <a:lstStyle/>
          <a:p>
            <a:r>
              <a:rPr lang="en-US" dirty="0"/>
              <a:t>Reference when:</a:t>
            </a:r>
          </a:p>
          <a:p>
            <a:pPr marL="456880" indent="-456880">
              <a:buFontTx/>
              <a:buChar char="-"/>
            </a:pPr>
            <a:r>
              <a:rPr lang="en-US" dirty="0"/>
              <a:t>1:many relationship (especially if unbounded)</a:t>
            </a:r>
          </a:p>
          <a:p>
            <a:pPr marL="456880" indent="-456880">
              <a:buFontTx/>
              <a:buChar char="-"/>
            </a:pPr>
            <a:r>
              <a:rPr lang="en-US" dirty="0" err="1"/>
              <a:t>Many:many</a:t>
            </a:r>
            <a:r>
              <a:rPr lang="en-US" dirty="0"/>
              <a:t> relationship</a:t>
            </a:r>
          </a:p>
          <a:p>
            <a:pPr marL="456880" indent="-456880">
              <a:buFontTx/>
              <a:buChar char="-"/>
            </a:pPr>
            <a:r>
              <a:rPr lang="en-US" dirty="0"/>
              <a:t>Related items are queried or updated independently</a:t>
            </a:r>
          </a:p>
          <a:p>
            <a:pPr marL="914080" lvl="1" indent="-456880">
              <a:buFontTx/>
              <a:buChar char="-"/>
            </a:pPr>
            <a:r>
              <a:rPr lang="en-US" dirty="0"/>
              <a:t>though patch() can help with client side resources</a:t>
            </a:r>
          </a:p>
          <a:p>
            <a:pPr marL="456880" indent="-456880">
              <a:buFontTx/>
              <a:buChar char="-"/>
            </a:pPr>
            <a:endParaRPr lang="en-US" dirty="0"/>
          </a:p>
        </p:txBody>
      </p:sp>
    </p:spTree>
    <p:extLst>
      <p:ext uri="{BB962C8B-B14F-4D97-AF65-F5344CB8AC3E}">
        <p14:creationId xmlns:p14="http://schemas.microsoft.com/office/powerpoint/2010/main" val="176456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7CF54-09AA-472E-9DCD-F992E81E47D9}"/>
              </a:ext>
            </a:extLst>
          </p:cNvPr>
          <p:cNvSpPr>
            <a:spLocks noGrp="1"/>
          </p:cNvSpPr>
          <p:nvPr>
            <p:ph type="title"/>
          </p:nvPr>
        </p:nvSpPr>
        <p:spPr/>
        <p:txBody>
          <a:bodyPr/>
          <a:lstStyle/>
          <a:p>
            <a:r>
              <a:rPr lang="en-US" dirty="0"/>
              <a:t>Our first entity: Customer</a:t>
            </a:r>
          </a:p>
        </p:txBody>
      </p:sp>
      <p:sp>
        <p:nvSpPr>
          <p:cNvPr id="3" name="Rectangle: Folded Corner 2">
            <a:extLst>
              <a:ext uri="{FF2B5EF4-FFF2-40B4-BE49-F238E27FC236}">
                <a16:creationId xmlns:a16="http://schemas.microsoft.com/office/drawing/2014/main" id="{46CA23B4-D756-4290-93A2-870AF006D79E}"/>
              </a:ext>
            </a:extLst>
          </p:cNvPr>
          <p:cNvSpPr/>
          <p:nvPr/>
        </p:nvSpPr>
        <p:spPr bwMode="auto">
          <a:xfrm>
            <a:off x="4521915" y="1267782"/>
            <a:ext cx="3148170" cy="5248343"/>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"title":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"firstName":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"lastName":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"emailAddress":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"phoneNumber":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"creationDate":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"addresses":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"addressLine1":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"addressLine2":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"password":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"hash":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"salt":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Tree>
    <p:extLst>
      <p:ext uri="{BB962C8B-B14F-4D97-AF65-F5344CB8AC3E}">
        <p14:creationId xmlns:p14="http://schemas.microsoft.com/office/powerpoint/2010/main" val="261911326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7CF54-09AA-472E-9DCD-F992E81E47D9}"/>
              </a:ext>
            </a:extLst>
          </p:cNvPr>
          <p:cNvSpPr>
            <a:spLocks noGrp="1"/>
          </p:cNvSpPr>
          <p:nvPr>
            <p:ph type="title"/>
          </p:nvPr>
        </p:nvSpPr>
        <p:spPr/>
        <p:txBody>
          <a:bodyPr/>
          <a:lstStyle/>
          <a:p>
            <a:r>
              <a:rPr lang="en-US" dirty="0"/>
              <a:t>Customer</a:t>
            </a:r>
          </a:p>
        </p:txBody>
      </p:sp>
      <p:sp>
        <p:nvSpPr>
          <p:cNvPr id="3" name="Rectangle: Folded Corner 2">
            <a:extLst>
              <a:ext uri="{FF2B5EF4-FFF2-40B4-BE49-F238E27FC236}">
                <a16:creationId xmlns:a16="http://schemas.microsoft.com/office/drawing/2014/main" id="{46CA23B4-D756-4290-93A2-870AF006D79E}"/>
              </a:ext>
            </a:extLst>
          </p:cNvPr>
          <p:cNvSpPr/>
          <p:nvPr/>
        </p:nvSpPr>
        <p:spPr bwMode="auto">
          <a:xfrm>
            <a:off x="7066688" y="1267782"/>
            <a:ext cx="3148170" cy="5248343"/>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"title":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"firstName":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"lastName":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"emailAddress":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"phoneNumber":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"creationDate":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"addresses":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"addressLine1":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"addressLine2":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"password":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"hash":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"salt":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4" name="Cylinder 3">
            <a:extLst>
              <a:ext uri="{FF2B5EF4-FFF2-40B4-BE49-F238E27FC236}">
                <a16:creationId xmlns:a16="http://schemas.microsoft.com/office/drawing/2014/main" id="{BE362E45-026D-435D-B483-AB028FAD18F3}"/>
              </a:ext>
            </a:extLst>
          </p:cNvPr>
          <p:cNvSpPr/>
          <p:nvPr/>
        </p:nvSpPr>
        <p:spPr bwMode="auto">
          <a:xfrm>
            <a:off x="2883100" y="2810838"/>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customer</a:t>
            </a: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a:t>
            </a:r>
          </a:p>
        </p:txBody>
      </p:sp>
      <p:cxnSp>
        <p:nvCxnSpPr>
          <p:cNvPr id="5" name="Connector: Elbow 4">
            <a:extLst>
              <a:ext uri="{FF2B5EF4-FFF2-40B4-BE49-F238E27FC236}">
                <a16:creationId xmlns:a16="http://schemas.microsoft.com/office/drawing/2014/main" id="{D6F4F9CD-520B-4D3C-A28E-490AD9D2570D}"/>
              </a:ext>
            </a:extLst>
          </p:cNvPr>
          <p:cNvCxnSpPr>
            <a:cxnSpLocks/>
            <a:stCxn id="4" idx="4"/>
            <a:endCxn id="3" idx="1"/>
          </p:cNvCxnSpPr>
          <p:nvPr/>
        </p:nvCxnSpPr>
        <p:spPr>
          <a:xfrm>
            <a:off x="4054920" y="3429000"/>
            <a:ext cx="3011768" cy="462952"/>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1138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6828-54A7-AAAA-ED72-40CEC7426539}"/>
              </a:ext>
            </a:extLst>
          </p:cNvPr>
          <p:cNvSpPr>
            <a:spLocks noGrp="1"/>
          </p:cNvSpPr>
          <p:nvPr>
            <p:ph type="title"/>
          </p:nvPr>
        </p:nvSpPr>
        <p:spPr>
          <a:xfrm>
            <a:off x="588263" y="457200"/>
            <a:ext cx="11018520" cy="553998"/>
          </a:xfrm>
        </p:spPr>
        <p:txBody>
          <a:bodyPr wrap="square" anchor="t">
            <a:normAutofit fontScale="90000"/>
          </a:bodyPr>
          <a:lstStyle/>
          <a:p>
            <a:r>
              <a:rPr lang="en-US" dirty="0"/>
              <a:t>Key tips on document modeling</a:t>
            </a:r>
          </a:p>
        </p:txBody>
      </p:sp>
      <p:sp>
        <p:nvSpPr>
          <p:cNvPr id="5" name="Content Placeholder 4">
            <a:extLst>
              <a:ext uri="{FF2B5EF4-FFF2-40B4-BE49-F238E27FC236}">
                <a16:creationId xmlns:a16="http://schemas.microsoft.com/office/drawing/2014/main" id="{DBC508D0-B52A-FD94-89E2-7A3F32EF4EAF}"/>
              </a:ext>
            </a:extLst>
          </p:cNvPr>
          <p:cNvSpPr>
            <a:spLocks noGrp="1"/>
          </p:cNvSpPr>
          <p:nvPr>
            <p:ph sz="half" idx="1"/>
          </p:nvPr>
        </p:nvSpPr>
        <p:spPr>
          <a:xfrm>
            <a:off x="838200" y="1825625"/>
            <a:ext cx="5738870" cy="4762462"/>
          </a:xfrm>
        </p:spPr>
        <p:txBody>
          <a:bodyPr wrap="square">
            <a:normAutofit fontScale="92500" lnSpcReduction="10000"/>
          </a:bodyPr>
          <a:lstStyle/>
          <a:p>
            <a:pPr>
              <a:lnSpc>
                <a:spcPct val="90000"/>
              </a:lnSpc>
            </a:pPr>
            <a:r>
              <a:rPr lang="en-US" sz="2400" dirty="0"/>
              <a:t>Keep small but matched to access patterns</a:t>
            </a:r>
          </a:p>
          <a:p>
            <a:pPr lvl="1">
              <a:lnSpc>
                <a:spcPct val="90000"/>
              </a:lnSpc>
            </a:pPr>
            <a:r>
              <a:rPr lang="en-US" sz="2400" dirty="0"/>
              <a:t>1K=10RU</a:t>
            </a:r>
            <a:endParaRPr lang="en-US" dirty="0"/>
          </a:p>
          <a:p>
            <a:pPr lvl="1">
              <a:lnSpc>
                <a:spcPct val="90000"/>
              </a:lnSpc>
            </a:pPr>
            <a:r>
              <a:rPr lang="en-US" sz="2400" dirty="0"/>
              <a:t>256K=~100RU</a:t>
            </a:r>
          </a:p>
          <a:p>
            <a:pPr lvl="1">
              <a:lnSpc>
                <a:spcPct val="90000"/>
              </a:lnSpc>
            </a:pPr>
            <a:r>
              <a:rPr lang="en-US" sz="2400" dirty="0"/>
              <a:t>500K=~200RU</a:t>
            </a:r>
          </a:p>
          <a:p>
            <a:pPr lvl="1">
              <a:lnSpc>
                <a:spcPct val="90000"/>
              </a:lnSpc>
            </a:pPr>
            <a:r>
              <a:rPr lang="en-US" sz="2400" dirty="0"/>
              <a:t>1MB=~1000RU</a:t>
            </a:r>
          </a:p>
          <a:p>
            <a:r>
              <a:rPr lang="en-US" sz="2400" dirty="0"/>
              <a:t>Shred documents with highly asymmetrical access patterns</a:t>
            </a:r>
          </a:p>
          <a:p>
            <a:pPr>
              <a:lnSpc>
                <a:spcPct val="90000"/>
              </a:lnSpc>
            </a:pPr>
            <a:r>
              <a:rPr lang="en-US" sz="2400" dirty="0"/>
              <a:t>Flatter (3 max to keep optimal)</a:t>
            </a:r>
          </a:p>
          <a:p>
            <a:pPr lvl="1"/>
            <a:r>
              <a:rPr lang="en-US" sz="2000" dirty="0"/>
              <a:t>Cheaper &amp; faster to index </a:t>
            </a:r>
          </a:p>
          <a:p>
            <a:pPr lvl="1"/>
            <a:r>
              <a:rPr lang="en-US" sz="2000" dirty="0"/>
              <a:t>Cheaper &amp; faster to serialize &amp; deserialize</a:t>
            </a:r>
          </a:p>
          <a:p>
            <a:pPr>
              <a:lnSpc>
                <a:spcPct val="90000"/>
              </a:lnSpc>
            </a:pPr>
            <a:r>
              <a:rPr lang="en-US" sz="2400" dirty="0"/>
              <a:t>Indexing using “all except” pattern, so new properties are indexed</a:t>
            </a:r>
          </a:p>
          <a:p>
            <a:pPr>
              <a:lnSpc>
                <a:spcPct val="90000"/>
              </a:lnSpc>
            </a:pPr>
            <a:r>
              <a:rPr lang="en-US" sz="2400" dirty="0"/>
              <a:t>Create a base document class when mixing entities and versioning</a:t>
            </a:r>
          </a:p>
          <a:p>
            <a:pPr>
              <a:lnSpc>
                <a:spcPct val="90000"/>
              </a:lnSpc>
            </a:pPr>
            <a:endParaRPr lang="en-US" sz="2400" dirty="0"/>
          </a:p>
        </p:txBody>
      </p:sp>
      <p:pic>
        <p:nvPicPr>
          <p:cNvPr id="7" name="Picture 6">
            <a:extLst>
              <a:ext uri="{FF2B5EF4-FFF2-40B4-BE49-F238E27FC236}">
                <a16:creationId xmlns:a16="http://schemas.microsoft.com/office/drawing/2014/main" id="{C1AFC7F4-F737-A4EB-008B-9D199C0D6E62}"/>
              </a:ext>
            </a:extLst>
          </p:cNvPr>
          <p:cNvPicPr>
            <a:picLocks noChangeAspect="1"/>
          </p:cNvPicPr>
          <p:nvPr/>
        </p:nvPicPr>
        <p:blipFill>
          <a:blip r:embed="rId2"/>
          <a:stretch>
            <a:fillRect/>
          </a:stretch>
        </p:blipFill>
        <p:spPr>
          <a:xfrm>
            <a:off x="6655856" y="1825625"/>
            <a:ext cx="4214287" cy="4351338"/>
          </a:xfrm>
          <a:prstGeom prst="rect">
            <a:avLst/>
          </a:prstGeom>
          <a:noFill/>
        </p:spPr>
      </p:pic>
    </p:spTree>
    <p:extLst>
      <p:ext uri="{BB962C8B-B14F-4D97-AF65-F5344CB8AC3E}">
        <p14:creationId xmlns:p14="http://schemas.microsoft.com/office/powerpoint/2010/main" val="2000448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FE76-2C45-4F11-90C5-1DE8458E148E}"/>
              </a:ext>
            </a:extLst>
          </p:cNvPr>
          <p:cNvSpPr>
            <a:spLocks noGrp="1"/>
          </p:cNvSpPr>
          <p:nvPr>
            <p:ph type="title"/>
          </p:nvPr>
        </p:nvSpPr>
        <p:spPr/>
        <p:txBody>
          <a:bodyPr/>
          <a:lstStyle/>
          <a:p>
            <a:r>
              <a:rPr lang="en-US" dirty="0"/>
              <a:t>Session's objectives</a:t>
            </a:r>
          </a:p>
        </p:txBody>
      </p:sp>
      <p:sp>
        <p:nvSpPr>
          <p:cNvPr id="3" name="Content Placeholder 2">
            <a:extLst>
              <a:ext uri="{FF2B5EF4-FFF2-40B4-BE49-F238E27FC236}">
                <a16:creationId xmlns:a16="http://schemas.microsoft.com/office/drawing/2014/main" id="{3F7824D4-17C1-4325-818E-33C82DDF96E8}"/>
              </a:ext>
            </a:extLst>
          </p:cNvPr>
          <p:cNvSpPr>
            <a:spLocks noGrp="1"/>
          </p:cNvSpPr>
          <p:nvPr>
            <p:ph sz="quarter" idx="10"/>
          </p:nvPr>
        </p:nvSpPr>
        <p:spPr>
          <a:xfrm>
            <a:off x="587789" y="1436398"/>
            <a:ext cx="11011664" cy="4296858"/>
          </a:xfrm>
        </p:spPr>
        <p:txBody>
          <a:bodyPr>
            <a:normAutofit/>
          </a:bodyPr>
          <a:lstStyle/>
          <a:p>
            <a:r>
              <a:rPr lang="en-US" dirty="0"/>
              <a:t>Understand key data modeling concepts and best practices</a:t>
            </a:r>
          </a:p>
          <a:p>
            <a:endParaRPr lang="en-US" dirty="0"/>
          </a:p>
          <a:p>
            <a:r>
              <a:rPr lang="en-US" dirty="0"/>
              <a:t>Understand key concepts for partitioning </a:t>
            </a:r>
          </a:p>
          <a:p>
            <a:endParaRPr lang="en-US" dirty="0"/>
          </a:p>
          <a:p>
            <a:r>
              <a:rPr lang="en-US" dirty="0"/>
              <a:t>Apply them to a real-world scenario</a:t>
            </a:r>
          </a:p>
          <a:p>
            <a:endParaRPr lang="en-US" dirty="0"/>
          </a:p>
          <a:p>
            <a:r>
              <a:rPr lang="en-US" dirty="0"/>
              <a:t>Understand how Cosmos DB differs from relational databases when designing a data model</a:t>
            </a:r>
          </a:p>
          <a:p>
            <a:endParaRPr lang="en-US" dirty="0"/>
          </a:p>
        </p:txBody>
      </p:sp>
    </p:spTree>
    <p:extLst>
      <p:ext uri="{BB962C8B-B14F-4D97-AF65-F5344CB8AC3E}">
        <p14:creationId xmlns:p14="http://schemas.microsoft.com/office/powerpoint/2010/main" val="19373928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43D5-522F-4A1A-818D-87175679AC05}"/>
              </a:ext>
            </a:extLst>
          </p:cNvPr>
          <p:cNvSpPr>
            <a:spLocks noGrp="1"/>
          </p:cNvSpPr>
          <p:nvPr>
            <p:ph type="title"/>
          </p:nvPr>
        </p:nvSpPr>
        <p:spPr/>
        <p:txBody>
          <a:bodyPr/>
          <a:lstStyle/>
          <a:p>
            <a:r>
              <a:rPr lang="en-US" dirty="0"/>
              <a:t>What is partitioning?</a:t>
            </a:r>
          </a:p>
        </p:txBody>
      </p:sp>
      <p:pic>
        <p:nvPicPr>
          <p:cNvPr id="6" name="Picture 5" descr="A close up of a logo&#10;&#10;Description automatically generated">
            <a:extLst>
              <a:ext uri="{FF2B5EF4-FFF2-40B4-BE49-F238E27FC236}">
                <a16:creationId xmlns:a16="http://schemas.microsoft.com/office/drawing/2014/main" id="{00864BF3-87AF-4A18-95EC-99EBC3F01862}"/>
              </a:ext>
            </a:extLst>
          </p:cNvPr>
          <p:cNvPicPr>
            <a:picLocks noChangeAspect="1"/>
          </p:cNvPicPr>
          <p:nvPr/>
        </p:nvPicPr>
        <p:blipFill>
          <a:blip r:embed="rId3">
            <a:duotone>
              <a:schemeClr val="accent2">
                <a:shade val="45000"/>
                <a:satMod val="135000"/>
              </a:schemeClr>
              <a:prstClr val="white"/>
            </a:duotone>
          </a:blip>
          <a:stretch>
            <a:fillRect/>
          </a:stretch>
        </p:blipFill>
        <p:spPr>
          <a:xfrm>
            <a:off x="757881" y="4078101"/>
            <a:ext cx="1013255" cy="372055"/>
          </a:xfrm>
          <a:prstGeom prst="rect">
            <a:avLst/>
          </a:prstGeom>
        </p:spPr>
      </p:pic>
      <p:pic>
        <p:nvPicPr>
          <p:cNvPr id="9" name="Picture 8" descr="A close up of a logo&#10;&#10;Description automatically generated">
            <a:extLst>
              <a:ext uri="{FF2B5EF4-FFF2-40B4-BE49-F238E27FC236}">
                <a16:creationId xmlns:a16="http://schemas.microsoft.com/office/drawing/2014/main" id="{8CED9260-9412-4B36-85E2-2C94995BB51B}"/>
              </a:ext>
            </a:extLst>
          </p:cNvPr>
          <p:cNvPicPr>
            <a:picLocks noChangeAspect="1"/>
          </p:cNvPicPr>
          <p:nvPr/>
        </p:nvPicPr>
        <p:blipFill>
          <a:blip r:embed="rId3">
            <a:duotone>
              <a:schemeClr val="accent2">
                <a:shade val="45000"/>
                <a:satMod val="135000"/>
              </a:schemeClr>
              <a:prstClr val="white"/>
            </a:duotone>
          </a:blip>
          <a:stretch>
            <a:fillRect/>
          </a:stretch>
        </p:blipFill>
        <p:spPr>
          <a:xfrm>
            <a:off x="2368379" y="4078101"/>
            <a:ext cx="1013255" cy="372055"/>
          </a:xfrm>
          <a:prstGeom prst="rect">
            <a:avLst/>
          </a:prstGeom>
        </p:spPr>
      </p:pic>
      <p:pic>
        <p:nvPicPr>
          <p:cNvPr id="12" name="Picture 11" descr="A close up of a logo&#10;&#10;Description automatically generated">
            <a:extLst>
              <a:ext uri="{FF2B5EF4-FFF2-40B4-BE49-F238E27FC236}">
                <a16:creationId xmlns:a16="http://schemas.microsoft.com/office/drawing/2014/main" id="{26E1CE3F-B73C-4E5A-B109-C0A6014651FC}"/>
              </a:ext>
            </a:extLst>
          </p:cNvPr>
          <p:cNvPicPr>
            <a:picLocks noChangeAspect="1"/>
          </p:cNvPicPr>
          <p:nvPr/>
        </p:nvPicPr>
        <p:blipFill>
          <a:blip r:embed="rId3">
            <a:duotone>
              <a:schemeClr val="accent2">
                <a:shade val="45000"/>
                <a:satMod val="135000"/>
              </a:schemeClr>
              <a:prstClr val="white"/>
            </a:duotone>
          </a:blip>
          <a:stretch>
            <a:fillRect/>
          </a:stretch>
        </p:blipFill>
        <p:spPr>
          <a:xfrm>
            <a:off x="3978875" y="4078101"/>
            <a:ext cx="1013255" cy="372055"/>
          </a:xfrm>
          <a:prstGeom prst="rect">
            <a:avLst/>
          </a:prstGeom>
        </p:spPr>
      </p:pic>
      <p:pic>
        <p:nvPicPr>
          <p:cNvPr id="15" name="Picture 14" descr="A close up of a logo&#10;&#10;Description automatically generated">
            <a:extLst>
              <a:ext uri="{FF2B5EF4-FFF2-40B4-BE49-F238E27FC236}">
                <a16:creationId xmlns:a16="http://schemas.microsoft.com/office/drawing/2014/main" id="{88B47630-55FA-445A-91B1-E39B7FF303DB}"/>
              </a:ext>
            </a:extLst>
          </p:cNvPr>
          <p:cNvPicPr>
            <a:picLocks noChangeAspect="1"/>
          </p:cNvPicPr>
          <p:nvPr/>
        </p:nvPicPr>
        <p:blipFill>
          <a:blip r:embed="rId3">
            <a:duotone>
              <a:schemeClr val="accent2">
                <a:shade val="45000"/>
                <a:satMod val="135000"/>
              </a:schemeClr>
              <a:prstClr val="white"/>
            </a:duotone>
          </a:blip>
          <a:stretch>
            <a:fillRect/>
          </a:stretch>
        </p:blipFill>
        <p:spPr>
          <a:xfrm>
            <a:off x="5589372" y="4078101"/>
            <a:ext cx="1013255" cy="372055"/>
          </a:xfrm>
          <a:prstGeom prst="rect">
            <a:avLst/>
          </a:prstGeom>
        </p:spPr>
      </p:pic>
      <p:pic>
        <p:nvPicPr>
          <p:cNvPr id="18" name="Picture 17" descr="A close up of a logo&#10;&#10;Description automatically generated">
            <a:extLst>
              <a:ext uri="{FF2B5EF4-FFF2-40B4-BE49-F238E27FC236}">
                <a16:creationId xmlns:a16="http://schemas.microsoft.com/office/drawing/2014/main" id="{2568D1E9-3E3C-4DEA-9041-C805757FA26B}"/>
              </a:ext>
            </a:extLst>
          </p:cNvPr>
          <p:cNvPicPr>
            <a:picLocks noChangeAspect="1"/>
          </p:cNvPicPr>
          <p:nvPr/>
        </p:nvPicPr>
        <p:blipFill>
          <a:blip r:embed="rId3">
            <a:duotone>
              <a:schemeClr val="accent2">
                <a:shade val="45000"/>
                <a:satMod val="135000"/>
              </a:schemeClr>
              <a:prstClr val="white"/>
            </a:duotone>
          </a:blip>
          <a:stretch>
            <a:fillRect/>
          </a:stretch>
        </p:blipFill>
        <p:spPr>
          <a:xfrm>
            <a:off x="7199869" y="4078101"/>
            <a:ext cx="1013255" cy="372055"/>
          </a:xfrm>
          <a:prstGeom prst="rect">
            <a:avLst/>
          </a:prstGeom>
        </p:spPr>
      </p:pic>
      <p:pic>
        <p:nvPicPr>
          <p:cNvPr id="21" name="Picture 20" descr="A close up of a logo&#10;&#10;Description automatically generated">
            <a:extLst>
              <a:ext uri="{FF2B5EF4-FFF2-40B4-BE49-F238E27FC236}">
                <a16:creationId xmlns:a16="http://schemas.microsoft.com/office/drawing/2014/main" id="{C53BD7A9-D3C2-46B5-859D-FEFC0E91F7A4}"/>
              </a:ext>
            </a:extLst>
          </p:cNvPr>
          <p:cNvPicPr>
            <a:picLocks noChangeAspect="1"/>
          </p:cNvPicPr>
          <p:nvPr/>
        </p:nvPicPr>
        <p:blipFill>
          <a:blip r:embed="rId3">
            <a:duotone>
              <a:schemeClr val="accent2">
                <a:shade val="45000"/>
                <a:satMod val="135000"/>
              </a:schemeClr>
              <a:prstClr val="white"/>
            </a:duotone>
          </a:blip>
          <a:stretch>
            <a:fillRect/>
          </a:stretch>
        </p:blipFill>
        <p:spPr>
          <a:xfrm>
            <a:off x="8810366" y="4075261"/>
            <a:ext cx="1013255" cy="372055"/>
          </a:xfrm>
          <a:prstGeom prst="rect">
            <a:avLst/>
          </a:prstGeom>
        </p:spPr>
      </p:pic>
      <p:pic>
        <p:nvPicPr>
          <p:cNvPr id="24" name="Picture 23" descr="A close up of a logo&#10;&#10;Description automatically generated">
            <a:extLst>
              <a:ext uri="{FF2B5EF4-FFF2-40B4-BE49-F238E27FC236}">
                <a16:creationId xmlns:a16="http://schemas.microsoft.com/office/drawing/2014/main" id="{BD9D0AC0-950A-4D11-9A88-9FF37BC133C9}"/>
              </a:ext>
            </a:extLst>
          </p:cNvPr>
          <p:cNvPicPr>
            <a:picLocks noChangeAspect="1"/>
          </p:cNvPicPr>
          <p:nvPr/>
        </p:nvPicPr>
        <p:blipFill>
          <a:blip r:embed="rId3">
            <a:duotone>
              <a:schemeClr val="accent2">
                <a:shade val="45000"/>
                <a:satMod val="135000"/>
              </a:schemeClr>
              <a:prstClr val="white"/>
            </a:duotone>
          </a:blip>
          <a:stretch>
            <a:fillRect/>
          </a:stretch>
        </p:blipFill>
        <p:spPr>
          <a:xfrm>
            <a:off x="10420863" y="4080769"/>
            <a:ext cx="1013255" cy="372055"/>
          </a:xfrm>
          <a:prstGeom prst="rect">
            <a:avLst/>
          </a:prstGeom>
        </p:spPr>
      </p:pic>
      <p:sp>
        <p:nvSpPr>
          <p:cNvPr id="27" name="Arrow: Up-Down 26">
            <a:extLst>
              <a:ext uri="{FF2B5EF4-FFF2-40B4-BE49-F238E27FC236}">
                <a16:creationId xmlns:a16="http://schemas.microsoft.com/office/drawing/2014/main" id="{EFFD7E21-FEF0-43DD-BE12-0744A5AF65E9}"/>
              </a:ext>
            </a:extLst>
          </p:cNvPr>
          <p:cNvSpPr/>
          <p:nvPr/>
        </p:nvSpPr>
        <p:spPr bwMode="auto">
          <a:xfrm>
            <a:off x="5886450" y="3112973"/>
            <a:ext cx="419100" cy="952500"/>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Cylinder 27">
            <a:extLst>
              <a:ext uri="{FF2B5EF4-FFF2-40B4-BE49-F238E27FC236}">
                <a16:creationId xmlns:a16="http://schemas.microsoft.com/office/drawing/2014/main" id="{0BFDFCCD-B8CB-411C-861B-AF2C3466E421}"/>
              </a:ext>
            </a:extLst>
          </p:cNvPr>
          <p:cNvSpPr/>
          <p:nvPr/>
        </p:nvSpPr>
        <p:spPr bwMode="auto">
          <a:xfrm>
            <a:off x="5589373" y="2535839"/>
            <a:ext cx="1013254" cy="1210962"/>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Arrow: Bent-Up 28">
            <a:extLst>
              <a:ext uri="{FF2B5EF4-FFF2-40B4-BE49-F238E27FC236}">
                <a16:creationId xmlns:a16="http://schemas.microsoft.com/office/drawing/2014/main" id="{34E07EBC-5FBF-4EBE-886D-BC7A3D4EE880}"/>
              </a:ext>
            </a:extLst>
          </p:cNvPr>
          <p:cNvSpPr/>
          <p:nvPr/>
        </p:nvSpPr>
        <p:spPr bwMode="auto">
          <a:xfrm rot="10800000">
            <a:off x="4310380" y="3458582"/>
            <a:ext cx="1838798" cy="606891"/>
          </a:xfrm>
          <a:prstGeom prst="bentUpArrow">
            <a:avLst>
              <a:gd name="adj1" fmla="val 25000"/>
              <a:gd name="adj2" fmla="val 32090"/>
              <a:gd name="adj3" fmla="val 344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Arrow: Bent-Up 29">
            <a:extLst>
              <a:ext uri="{FF2B5EF4-FFF2-40B4-BE49-F238E27FC236}">
                <a16:creationId xmlns:a16="http://schemas.microsoft.com/office/drawing/2014/main" id="{D5ABF4BB-C609-4367-B9CF-4FFBE243CB7C}"/>
              </a:ext>
            </a:extLst>
          </p:cNvPr>
          <p:cNvSpPr/>
          <p:nvPr/>
        </p:nvSpPr>
        <p:spPr bwMode="auto">
          <a:xfrm rot="10800000">
            <a:off x="2681494" y="3458582"/>
            <a:ext cx="1838798" cy="606891"/>
          </a:xfrm>
          <a:prstGeom prst="bentUpArrow">
            <a:avLst>
              <a:gd name="adj1" fmla="val 25000"/>
              <a:gd name="adj2" fmla="val 32090"/>
              <a:gd name="adj3" fmla="val 344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1" name="Arrow: Bent-Up 30">
            <a:extLst>
              <a:ext uri="{FF2B5EF4-FFF2-40B4-BE49-F238E27FC236}">
                <a16:creationId xmlns:a16="http://schemas.microsoft.com/office/drawing/2014/main" id="{871F7B14-9223-43AA-82B0-3DB7EE43A379}"/>
              </a:ext>
            </a:extLst>
          </p:cNvPr>
          <p:cNvSpPr/>
          <p:nvPr/>
        </p:nvSpPr>
        <p:spPr bwMode="auto">
          <a:xfrm rot="10800000">
            <a:off x="1092724" y="3457748"/>
            <a:ext cx="1838798" cy="606891"/>
          </a:xfrm>
          <a:prstGeom prst="bentUpArrow">
            <a:avLst>
              <a:gd name="adj1" fmla="val 25000"/>
              <a:gd name="adj2" fmla="val 32090"/>
              <a:gd name="adj3" fmla="val 344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3" name="Arrow: Bent-Up 32">
            <a:extLst>
              <a:ext uri="{FF2B5EF4-FFF2-40B4-BE49-F238E27FC236}">
                <a16:creationId xmlns:a16="http://schemas.microsoft.com/office/drawing/2014/main" id="{D30C15E8-5DBF-41D7-B7AC-9C51240B9468}"/>
              </a:ext>
            </a:extLst>
          </p:cNvPr>
          <p:cNvSpPr/>
          <p:nvPr/>
        </p:nvSpPr>
        <p:spPr bwMode="auto">
          <a:xfrm rot="10800000" flipH="1">
            <a:off x="6185082" y="3457747"/>
            <a:ext cx="1721938" cy="606891"/>
          </a:xfrm>
          <a:prstGeom prst="bentUpArrow">
            <a:avLst>
              <a:gd name="adj1" fmla="val 25000"/>
              <a:gd name="adj2" fmla="val 32090"/>
              <a:gd name="adj3" fmla="val 344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Arrow: Bent-Up 33">
            <a:extLst>
              <a:ext uri="{FF2B5EF4-FFF2-40B4-BE49-F238E27FC236}">
                <a16:creationId xmlns:a16="http://schemas.microsoft.com/office/drawing/2014/main" id="{0EFA08CB-2883-47D9-840B-9F91498EA815}"/>
              </a:ext>
            </a:extLst>
          </p:cNvPr>
          <p:cNvSpPr/>
          <p:nvPr/>
        </p:nvSpPr>
        <p:spPr bwMode="auto">
          <a:xfrm rot="10800000" flipH="1">
            <a:off x="7764256" y="3458672"/>
            <a:ext cx="1721938" cy="606891"/>
          </a:xfrm>
          <a:prstGeom prst="bentUpArrow">
            <a:avLst>
              <a:gd name="adj1" fmla="val 25000"/>
              <a:gd name="adj2" fmla="val 32090"/>
              <a:gd name="adj3" fmla="val 344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Arrow: Bent-Up 34">
            <a:extLst>
              <a:ext uri="{FF2B5EF4-FFF2-40B4-BE49-F238E27FC236}">
                <a16:creationId xmlns:a16="http://schemas.microsoft.com/office/drawing/2014/main" id="{A947B3F4-631E-41C7-9F84-240CBEFD982C}"/>
              </a:ext>
            </a:extLst>
          </p:cNvPr>
          <p:cNvSpPr/>
          <p:nvPr/>
        </p:nvSpPr>
        <p:spPr bwMode="auto">
          <a:xfrm rot="10800000" flipH="1">
            <a:off x="9353026" y="3457747"/>
            <a:ext cx="1721938" cy="606891"/>
          </a:xfrm>
          <a:prstGeom prst="bentUpArrow">
            <a:avLst>
              <a:gd name="adj1" fmla="val 25000"/>
              <a:gd name="adj2" fmla="val 32090"/>
              <a:gd name="adj3" fmla="val 344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37" name="Group 36">
            <a:extLst>
              <a:ext uri="{FF2B5EF4-FFF2-40B4-BE49-F238E27FC236}">
                <a16:creationId xmlns:a16="http://schemas.microsoft.com/office/drawing/2014/main" id="{5229E069-8216-4B39-84CB-5D70F215E299}"/>
              </a:ext>
            </a:extLst>
          </p:cNvPr>
          <p:cNvGrpSpPr/>
          <p:nvPr/>
        </p:nvGrpSpPr>
        <p:grpSpPr>
          <a:xfrm>
            <a:off x="5741773" y="2875966"/>
            <a:ext cx="712421" cy="712421"/>
            <a:chOff x="2419350" y="4887768"/>
            <a:chExt cx="883920" cy="883920"/>
          </a:xfrm>
        </p:grpSpPr>
        <p:sp>
          <p:nvSpPr>
            <p:cNvPr id="38" name="Oval 37">
              <a:extLst>
                <a:ext uri="{FF2B5EF4-FFF2-40B4-BE49-F238E27FC236}">
                  <a16:creationId xmlns:a16="http://schemas.microsoft.com/office/drawing/2014/main" id="{C67C66AA-656A-44BE-BCC9-E304B6DC31E8}"/>
                </a:ext>
              </a:extLst>
            </p:cNvPr>
            <p:cNvSpPr/>
            <p:nvPr/>
          </p:nvSpPr>
          <p:spPr bwMode="auto">
            <a:xfrm>
              <a:off x="2419350" y="4887768"/>
              <a:ext cx="883920" cy="883920"/>
            </a:xfrm>
            <a:prstGeom prst="ellips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50000" r="50000" b="50000"/>
              </a:path>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39" name="Picture 38">
              <a:extLst>
                <a:ext uri="{FF2B5EF4-FFF2-40B4-BE49-F238E27FC236}">
                  <a16:creationId xmlns:a16="http://schemas.microsoft.com/office/drawing/2014/main" id="{01BA5704-9E04-4D73-8BFC-BAA1B246444C}"/>
                </a:ext>
              </a:extLst>
            </p:cNvPr>
            <p:cNvPicPr>
              <a:picLocks noChangeAspect="1"/>
            </p:cNvPicPr>
            <p:nvPr/>
          </p:nvPicPr>
          <p:blipFill>
            <a:blip r:embed="rId4"/>
            <a:srcRect/>
            <a:stretch/>
          </p:blipFill>
          <p:spPr>
            <a:xfrm>
              <a:off x="2567817" y="5008744"/>
              <a:ext cx="624376" cy="624376"/>
            </a:xfrm>
            <a:prstGeom prst="rect">
              <a:avLst/>
            </a:prstGeom>
          </p:spPr>
        </p:pic>
      </p:grpSp>
    </p:spTree>
    <p:extLst>
      <p:ext uri="{BB962C8B-B14F-4D97-AF65-F5344CB8AC3E}">
        <p14:creationId xmlns:p14="http://schemas.microsoft.com/office/powerpoint/2010/main" val="2241562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500"/>
                                        <p:tgtEl>
                                          <p:spTgt spid="37"/>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up)">
                                      <p:cBhvr>
                                        <p:cTn id="14" dur="500"/>
                                        <p:tgtEl>
                                          <p:spTgt spid="27"/>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wipe(up)">
                                      <p:cBhvr>
                                        <p:cTn id="20" dur="500"/>
                                        <p:tgtEl>
                                          <p:spTgt spid="30"/>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wipe(up)">
                                      <p:cBhvr>
                                        <p:cTn id="23" dur="500"/>
                                        <p:tgtEl>
                                          <p:spTgt spid="31"/>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up)">
                                      <p:cBhvr>
                                        <p:cTn id="26" dur="500"/>
                                        <p:tgtEl>
                                          <p:spTgt spid="33"/>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wipe(up)">
                                      <p:cBhvr>
                                        <p:cTn id="29" dur="500"/>
                                        <p:tgtEl>
                                          <p:spTgt spid="34"/>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par>
                                <p:cTn id="37" presetID="10"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0"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par>
                                <p:cTn id="49" presetID="10" presetClass="entr" presetSubtype="0" fill="hold"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3" grpId="0" animBg="1"/>
      <p:bldP spid="34" grpId="0" animBg="1"/>
      <p:bldP spid="3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43D5-522F-4A1A-818D-87175679AC05}"/>
              </a:ext>
            </a:extLst>
          </p:cNvPr>
          <p:cNvSpPr>
            <a:spLocks noGrp="1"/>
          </p:cNvSpPr>
          <p:nvPr>
            <p:ph type="title"/>
          </p:nvPr>
        </p:nvSpPr>
        <p:spPr/>
        <p:txBody>
          <a:bodyPr/>
          <a:lstStyle/>
          <a:p>
            <a:r>
              <a:rPr lang="en-US" dirty="0"/>
              <a:t>What is partitioning?</a:t>
            </a:r>
          </a:p>
        </p:txBody>
      </p:sp>
      <p:pic>
        <p:nvPicPr>
          <p:cNvPr id="12" name="Picture 11" descr="A close up of a logo&#10;&#10;Description automatically generated">
            <a:extLst>
              <a:ext uri="{FF2B5EF4-FFF2-40B4-BE49-F238E27FC236}">
                <a16:creationId xmlns:a16="http://schemas.microsoft.com/office/drawing/2014/main" id="{26E1CE3F-B73C-4E5A-B109-C0A6014651FC}"/>
              </a:ext>
            </a:extLst>
          </p:cNvPr>
          <p:cNvPicPr>
            <a:picLocks noChangeAspect="1"/>
          </p:cNvPicPr>
          <p:nvPr/>
        </p:nvPicPr>
        <p:blipFill>
          <a:blip r:embed="rId3">
            <a:duotone>
              <a:schemeClr val="accent2">
                <a:shade val="45000"/>
                <a:satMod val="135000"/>
              </a:schemeClr>
              <a:prstClr val="white"/>
            </a:duotone>
          </a:blip>
          <a:stretch>
            <a:fillRect/>
          </a:stretch>
        </p:blipFill>
        <p:spPr>
          <a:xfrm>
            <a:off x="850246" y="1616909"/>
            <a:ext cx="2948177" cy="1082535"/>
          </a:xfrm>
          <a:prstGeom prst="rect">
            <a:avLst/>
          </a:prstGeom>
        </p:spPr>
      </p:pic>
      <p:sp>
        <p:nvSpPr>
          <p:cNvPr id="36" name="Rectangle: Rounded Corners 35">
            <a:extLst>
              <a:ext uri="{FF2B5EF4-FFF2-40B4-BE49-F238E27FC236}">
                <a16:creationId xmlns:a16="http://schemas.microsoft.com/office/drawing/2014/main" id="{52041003-5CDC-4D48-9F29-AC89E2C796A8}"/>
              </a:ext>
            </a:extLst>
          </p:cNvPr>
          <p:cNvSpPr/>
          <p:nvPr/>
        </p:nvSpPr>
        <p:spPr bwMode="auto">
          <a:xfrm>
            <a:off x="850246" y="1658158"/>
            <a:ext cx="2948177" cy="3959111"/>
          </a:xfrm>
          <a:prstGeom prst="roundRect">
            <a:avLst>
              <a:gd name="adj" fmla="val 6659"/>
            </a:avLst>
          </a:prstGeom>
          <a:noFill/>
          <a:ln w="76200">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0" name="Picture 39" descr="A close up of a logo&#10;&#10;Description automatically generated">
            <a:extLst>
              <a:ext uri="{FF2B5EF4-FFF2-40B4-BE49-F238E27FC236}">
                <a16:creationId xmlns:a16="http://schemas.microsoft.com/office/drawing/2014/main" id="{0B805668-BAD3-4374-9998-A01841636474}"/>
              </a:ext>
            </a:extLst>
          </p:cNvPr>
          <p:cNvPicPr>
            <a:picLocks noChangeAspect="1"/>
          </p:cNvPicPr>
          <p:nvPr/>
        </p:nvPicPr>
        <p:blipFill>
          <a:blip r:embed="rId3">
            <a:duotone>
              <a:schemeClr val="accent2">
                <a:shade val="45000"/>
                <a:satMod val="135000"/>
              </a:schemeClr>
              <a:prstClr val="white"/>
            </a:duotone>
          </a:blip>
          <a:stretch>
            <a:fillRect/>
          </a:stretch>
        </p:blipFill>
        <p:spPr>
          <a:xfrm>
            <a:off x="4643426" y="1616909"/>
            <a:ext cx="2948177" cy="1082535"/>
          </a:xfrm>
          <a:prstGeom prst="rect">
            <a:avLst/>
          </a:prstGeom>
        </p:spPr>
      </p:pic>
      <p:sp>
        <p:nvSpPr>
          <p:cNvPr id="41" name="Rectangle: Rounded Corners 40">
            <a:extLst>
              <a:ext uri="{FF2B5EF4-FFF2-40B4-BE49-F238E27FC236}">
                <a16:creationId xmlns:a16="http://schemas.microsoft.com/office/drawing/2014/main" id="{9410A4BD-EC1D-42DF-8ABA-728283E6E9B1}"/>
              </a:ext>
            </a:extLst>
          </p:cNvPr>
          <p:cNvSpPr/>
          <p:nvPr/>
        </p:nvSpPr>
        <p:spPr bwMode="auto">
          <a:xfrm>
            <a:off x="4643426" y="1658158"/>
            <a:ext cx="2948177" cy="3959111"/>
          </a:xfrm>
          <a:prstGeom prst="roundRect">
            <a:avLst>
              <a:gd name="adj" fmla="val 6659"/>
            </a:avLst>
          </a:prstGeom>
          <a:noFill/>
          <a:ln w="76200">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2" name="Picture 41" descr="A close up of a logo&#10;&#10;Description automatically generated">
            <a:extLst>
              <a:ext uri="{FF2B5EF4-FFF2-40B4-BE49-F238E27FC236}">
                <a16:creationId xmlns:a16="http://schemas.microsoft.com/office/drawing/2014/main" id="{1433B87A-88DF-4CCE-AB31-A37349A8C2F2}"/>
              </a:ext>
            </a:extLst>
          </p:cNvPr>
          <p:cNvPicPr>
            <a:picLocks noChangeAspect="1"/>
          </p:cNvPicPr>
          <p:nvPr/>
        </p:nvPicPr>
        <p:blipFill>
          <a:blip r:embed="rId3">
            <a:duotone>
              <a:schemeClr val="accent2">
                <a:shade val="45000"/>
                <a:satMod val="135000"/>
              </a:schemeClr>
              <a:prstClr val="white"/>
            </a:duotone>
          </a:blip>
          <a:stretch>
            <a:fillRect/>
          </a:stretch>
        </p:blipFill>
        <p:spPr>
          <a:xfrm>
            <a:off x="8436607" y="1658158"/>
            <a:ext cx="2948177" cy="1082535"/>
          </a:xfrm>
          <a:prstGeom prst="rect">
            <a:avLst/>
          </a:prstGeom>
        </p:spPr>
      </p:pic>
      <p:sp>
        <p:nvSpPr>
          <p:cNvPr id="43" name="Rectangle: Rounded Corners 42">
            <a:extLst>
              <a:ext uri="{FF2B5EF4-FFF2-40B4-BE49-F238E27FC236}">
                <a16:creationId xmlns:a16="http://schemas.microsoft.com/office/drawing/2014/main" id="{290DE0A6-6FFF-48E7-8BB1-1350D0432094}"/>
              </a:ext>
            </a:extLst>
          </p:cNvPr>
          <p:cNvSpPr/>
          <p:nvPr/>
        </p:nvSpPr>
        <p:spPr bwMode="auto">
          <a:xfrm>
            <a:off x="8436607" y="1699407"/>
            <a:ext cx="2948177" cy="3959111"/>
          </a:xfrm>
          <a:prstGeom prst="roundRect">
            <a:avLst>
              <a:gd name="adj" fmla="val 6659"/>
            </a:avLst>
          </a:prstGeom>
          <a:noFill/>
          <a:ln w="76200">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4" name="Picture 43" descr="A close up of a logo&#10;&#10;Description automatically generated">
            <a:extLst>
              <a:ext uri="{FF2B5EF4-FFF2-40B4-BE49-F238E27FC236}">
                <a16:creationId xmlns:a16="http://schemas.microsoft.com/office/drawing/2014/main" id="{EA62E3F9-30DB-4C7F-BDB3-6B9DD0005701}"/>
              </a:ext>
            </a:extLst>
          </p:cNvPr>
          <p:cNvPicPr>
            <a:picLocks noChangeAspect="1"/>
          </p:cNvPicPr>
          <p:nvPr/>
        </p:nvPicPr>
        <p:blipFill>
          <a:blip r:embed="rId4">
            <a:duotone>
              <a:schemeClr val="accent2">
                <a:shade val="45000"/>
                <a:satMod val="135000"/>
              </a:schemeClr>
              <a:prstClr val="white"/>
            </a:duotone>
          </a:blip>
          <a:stretch>
            <a:fillRect/>
          </a:stretch>
        </p:blipFill>
        <p:spPr>
          <a:xfrm>
            <a:off x="1041106" y="2926219"/>
            <a:ext cx="609894" cy="609894"/>
          </a:xfrm>
          <a:prstGeom prst="rect">
            <a:avLst/>
          </a:prstGeom>
        </p:spPr>
      </p:pic>
      <p:pic>
        <p:nvPicPr>
          <p:cNvPr id="45" name="Picture 44" descr="A close up of a logo&#10;&#10;Description automatically generated">
            <a:extLst>
              <a:ext uri="{FF2B5EF4-FFF2-40B4-BE49-F238E27FC236}">
                <a16:creationId xmlns:a16="http://schemas.microsoft.com/office/drawing/2014/main" id="{3D5DF0D7-A001-4742-BD1B-C5D64C204F71}"/>
              </a:ext>
            </a:extLst>
          </p:cNvPr>
          <p:cNvPicPr>
            <a:picLocks noChangeAspect="1"/>
          </p:cNvPicPr>
          <p:nvPr/>
        </p:nvPicPr>
        <p:blipFill>
          <a:blip r:embed="rId4">
            <a:duotone>
              <a:schemeClr val="accent2">
                <a:shade val="45000"/>
                <a:satMod val="135000"/>
              </a:schemeClr>
              <a:prstClr val="white"/>
            </a:duotone>
          </a:blip>
          <a:stretch>
            <a:fillRect/>
          </a:stretch>
        </p:blipFill>
        <p:spPr>
          <a:xfrm>
            <a:off x="1714440" y="2926219"/>
            <a:ext cx="609894" cy="609894"/>
          </a:xfrm>
          <a:prstGeom prst="rect">
            <a:avLst/>
          </a:prstGeom>
        </p:spPr>
      </p:pic>
      <p:pic>
        <p:nvPicPr>
          <p:cNvPr id="46" name="Picture 45" descr="A close up of a logo&#10;&#10;Description automatically generated">
            <a:extLst>
              <a:ext uri="{FF2B5EF4-FFF2-40B4-BE49-F238E27FC236}">
                <a16:creationId xmlns:a16="http://schemas.microsoft.com/office/drawing/2014/main" id="{5529A3A0-83E0-4F91-8797-1ACC95E5A192}"/>
              </a:ext>
            </a:extLst>
          </p:cNvPr>
          <p:cNvPicPr>
            <a:picLocks noChangeAspect="1"/>
          </p:cNvPicPr>
          <p:nvPr/>
        </p:nvPicPr>
        <p:blipFill>
          <a:blip r:embed="rId4">
            <a:duotone>
              <a:schemeClr val="accent2">
                <a:shade val="45000"/>
                <a:satMod val="135000"/>
              </a:schemeClr>
              <a:prstClr val="white"/>
            </a:duotone>
          </a:blip>
          <a:stretch>
            <a:fillRect/>
          </a:stretch>
        </p:blipFill>
        <p:spPr>
          <a:xfrm>
            <a:off x="1041106" y="3690157"/>
            <a:ext cx="609894" cy="609894"/>
          </a:xfrm>
          <a:prstGeom prst="rect">
            <a:avLst/>
          </a:prstGeom>
        </p:spPr>
      </p:pic>
      <p:pic>
        <p:nvPicPr>
          <p:cNvPr id="47" name="Picture 46" descr="A close up of a logo&#10;&#10;Description automatically generated">
            <a:extLst>
              <a:ext uri="{FF2B5EF4-FFF2-40B4-BE49-F238E27FC236}">
                <a16:creationId xmlns:a16="http://schemas.microsoft.com/office/drawing/2014/main" id="{D5179290-6F0D-46DE-8243-ED19BA952BA9}"/>
              </a:ext>
            </a:extLst>
          </p:cNvPr>
          <p:cNvPicPr>
            <a:picLocks noChangeAspect="1"/>
          </p:cNvPicPr>
          <p:nvPr/>
        </p:nvPicPr>
        <p:blipFill>
          <a:blip r:embed="rId4">
            <a:duotone>
              <a:schemeClr val="accent2">
                <a:shade val="45000"/>
                <a:satMod val="135000"/>
              </a:schemeClr>
              <a:prstClr val="white"/>
            </a:duotone>
          </a:blip>
          <a:stretch>
            <a:fillRect/>
          </a:stretch>
        </p:blipFill>
        <p:spPr>
          <a:xfrm>
            <a:off x="1714440" y="3690157"/>
            <a:ext cx="609894" cy="609894"/>
          </a:xfrm>
          <a:prstGeom prst="rect">
            <a:avLst/>
          </a:prstGeom>
        </p:spPr>
      </p:pic>
      <p:pic>
        <p:nvPicPr>
          <p:cNvPr id="48" name="Picture 47" descr="A close up of a logo&#10;&#10;Description automatically generated">
            <a:extLst>
              <a:ext uri="{FF2B5EF4-FFF2-40B4-BE49-F238E27FC236}">
                <a16:creationId xmlns:a16="http://schemas.microsoft.com/office/drawing/2014/main" id="{1D65F9BD-4AB1-4F43-A958-831168C42F8F}"/>
              </a:ext>
            </a:extLst>
          </p:cNvPr>
          <p:cNvPicPr>
            <a:picLocks noChangeAspect="1"/>
          </p:cNvPicPr>
          <p:nvPr/>
        </p:nvPicPr>
        <p:blipFill>
          <a:blip r:embed="rId4">
            <a:duotone>
              <a:schemeClr val="accent2">
                <a:shade val="45000"/>
                <a:satMod val="135000"/>
              </a:schemeClr>
              <a:prstClr val="white"/>
            </a:duotone>
          </a:blip>
          <a:stretch>
            <a:fillRect/>
          </a:stretch>
        </p:blipFill>
        <p:spPr>
          <a:xfrm>
            <a:off x="1549106" y="4653713"/>
            <a:ext cx="609894" cy="609894"/>
          </a:xfrm>
          <a:prstGeom prst="rect">
            <a:avLst/>
          </a:prstGeom>
        </p:spPr>
      </p:pic>
      <p:pic>
        <p:nvPicPr>
          <p:cNvPr id="49" name="Picture 48" descr="A close up of a logo&#10;&#10;Description automatically generated">
            <a:extLst>
              <a:ext uri="{FF2B5EF4-FFF2-40B4-BE49-F238E27FC236}">
                <a16:creationId xmlns:a16="http://schemas.microsoft.com/office/drawing/2014/main" id="{545F8FF8-D017-41B6-B802-90E81AAE5165}"/>
              </a:ext>
            </a:extLst>
          </p:cNvPr>
          <p:cNvPicPr>
            <a:picLocks noChangeAspect="1"/>
          </p:cNvPicPr>
          <p:nvPr/>
        </p:nvPicPr>
        <p:blipFill>
          <a:blip r:embed="rId4">
            <a:duotone>
              <a:schemeClr val="accent2">
                <a:shade val="45000"/>
                <a:satMod val="135000"/>
              </a:schemeClr>
              <a:prstClr val="white"/>
            </a:duotone>
          </a:blip>
          <a:stretch>
            <a:fillRect/>
          </a:stretch>
        </p:blipFill>
        <p:spPr>
          <a:xfrm>
            <a:off x="2222440" y="4653713"/>
            <a:ext cx="609894" cy="609894"/>
          </a:xfrm>
          <a:prstGeom prst="rect">
            <a:avLst/>
          </a:prstGeom>
        </p:spPr>
      </p:pic>
      <p:pic>
        <p:nvPicPr>
          <p:cNvPr id="50" name="Picture 49" descr="A close up of a logo&#10;&#10;Description automatically generated">
            <a:extLst>
              <a:ext uri="{FF2B5EF4-FFF2-40B4-BE49-F238E27FC236}">
                <a16:creationId xmlns:a16="http://schemas.microsoft.com/office/drawing/2014/main" id="{B64F98E0-8BFC-4E4D-9C32-631D4ABABEC3}"/>
              </a:ext>
            </a:extLst>
          </p:cNvPr>
          <p:cNvPicPr>
            <a:picLocks noChangeAspect="1"/>
          </p:cNvPicPr>
          <p:nvPr/>
        </p:nvPicPr>
        <p:blipFill>
          <a:blip r:embed="rId4">
            <a:duotone>
              <a:schemeClr val="accent2">
                <a:shade val="45000"/>
                <a:satMod val="135000"/>
              </a:schemeClr>
              <a:prstClr val="white"/>
            </a:duotone>
          </a:blip>
          <a:stretch>
            <a:fillRect/>
          </a:stretch>
        </p:blipFill>
        <p:spPr>
          <a:xfrm>
            <a:off x="2895774" y="4653713"/>
            <a:ext cx="609894" cy="609894"/>
          </a:xfrm>
          <a:prstGeom prst="rect">
            <a:avLst/>
          </a:prstGeom>
        </p:spPr>
      </p:pic>
      <p:pic>
        <p:nvPicPr>
          <p:cNvPr id="51" name="Picture 50" descr="A close up of a logo&#10;&#10;Description automatically generated">
            <a:extLst>
              <a:ext uri="{FF2B5EF4-FFF2-40B4-BE49-F238E27FC236}">
                <a16:creationId xmlns:a16="http://schemas.microsoft.com/office/drawing/2014/main" id="{33F8C879-36BC-4ABD-937A-12D31512124E}"/>
              </a:ext>
            </a:extLst>
          </p:cNvPr>
          <p:cNvPicPr>
            <a:picLocks noChangeAspect="1"/>
          </p:cNvPicPr>
          <p:nvPr/>
        </p:nvPicPr>
        <p:blipFill>
          <a:blip r:embed="rId4">
            <a:duotone>
              <a:schemeClr val="accent2">
                <a:shade val="45000"/>
                <a:satMod val="135000"/>
              </a:schemeClr>
              <a:prstClr val="white"/>
            </a:duotone>
          </a:blip>
          <a:stretch>
            <a:fillRect/>
          </a:stretch>
        </p:blipFill>
        <p:spPr>
          <a:xfrm>
            <a:off x="5117719" y="3066352"/>
            <a:ext cx="609894" cy="609894"/>
          </a:xfrm>
          <a:prstGeom prst="rect">
            <a:avLst/>
          </a:prstGeom>
        </p:spPr>
      </p:pic>
      <p:pic>
        <p:nvPicPr>
          <p:cNvPr id="52" name="Picture 51" descr="A close up of a logo&#10;&#10;Description automatically generated">
            <a:extLst>
              <a:ext uri="{FF2B5EF4-FFF2-40B4-BE49-F238E27FC236}">
                <a16:creationId xmlns:a16="http://schemas.microsoft.com/office/drawing/2014/main" id="{CDD9E124-8C2B-41AC-98A9-3ABAECF32624}"/>
              </a:ext>
            </a:extLst>
          </p:cNvPr>
          <p:cNvPicPr>
            <a:picLocks noChangeAspect="1"/>
          </p:cNvPicPr>
          <p:nvPr/>
        </p:nvPicPr>
        <p:blipFill>
          <a:blip r:embed="rId4">
            <a:duotone>
              <a:schemeClr val="accent2">
                <a:shade val="45000"/>
                <a:satMod val="135000"/>
              </a:schemeClr>
              <a:prstClr val="white"/>
            </a:duotone>
          </a:blip>
          <a:stretch>
            <a:fillRect/>
          </a:stretch>
        </p:blipFill>
        <p:spPr>
          <a:xfrm>
            <a:off x="5791053" y="3066352"/>
            <a:ext cx="609894" cy="609894"/>
          </a:xfrm>
          <a:prstGeom prst="rect">
            <a:avLst/>
          </a:prstGeom>
        </p:spPr>
      </p:pic>
      <p:pic>
        <p:nvPicPr>
          <p:cNvPr id="53" name="Picture 52" descr="A close up of a logo&#10;&#10;Description automatically generated">
            <a:extLst>
              <a:ext uri="{FF2B5EF4-FFF2-40B4-BE49-F238E27FC236}">
                <a16:creationId xmlns:a16="http://schemas.microsoft.com/office/drawing/2014/main" id="{4671CC7A-9E42-4A08-8DDD-0285EA7D091A}"/>
              </a:ext>
            </a:extLst>
          </p:cNvPr>
          <p:cNvPicPr>
            <a:picLocks noChangeAspect="1"/>
          </p:cNvPicPr>
          <p:nvPr/>
        </p:nvPicPr>
        <p:blipFill>
          <a:blip r:embed="rId4">
            <a:duotone>
              <a:schemeClr val="accent2">
                <a:shade val="45000"/>
                <a:satMod val="135000"/>
              </a:schemeClr>
              <a:prstClr val="white"/>
            </a:duotone>
          </a:blip>
          <a:stretch>
            <a:fillRect/>
          </a:stretch>
        </p:blipFill>
        <p:spPr>
          <a:xfrm>
            <a:off x="6464387" y="3066352"/>
            <a:ext cx="609894" cy="609894"/>
          </a:xfrm>
          <a:prstGeom prst="rect">
            <a:avLst/>
          </a:prstGeom>
        </p:spPr>
      </p:pic>
      <p:pic>
        <p:nvPicPr>
          <p:cNvPr id="54" name="Picture 53" descr="A close up of a logo&#10;&#10;Description automatically generated">
            <a:extLst>
              <a:ext uri="{FF2B5EF4-FFF2-40B4-BE49-F238E27FC236}">
                <a16:creationId xmlns:a16="http://schemas.microsoft.com/office/drawing/2014/main" id="{725295C1-824A-45EA-BD2B-7D4D157D2831}"/>
              </a:ext>
            </a:extLst>
          </p:cNvPr>
          <p:cNvPicPr>
            <a:picLocks noChangeAspect="1"/>
          </p:cNvPicPr>
          <p:nvPr/>
        </p:nvPicPr>
        <p:blipFill>
          <a:blip r:embed="rId4">
            <a:duotone>
              <a:schemeClr val="accent2">
                <a:shade val="45000"/>
                <a:satMod val="135000"/>
              </a:schemeClr>
              <a:prstClr val="white"/>
            </a:duotone>
          </a:blip>
          <a:stretch>
            <a:fillRect/>
          </a:stretch>
        </p:blipFill>
        <p:spPr>
          <a:xfrm>
            <a:off x="5117719" y="3853409"/>
            <a:ext cx="609894" cy="609894"/>
          </a:xfrm>
          <a:prstGeom prst="rect">
            <a:avLst/>
          </a:prstGeom>
        </p:spPr>
      </p:pic>
      <p:pic>
        <p:nvPicPr>
          <p:cNvPr id="55" name="Picture 54" descr="A close up of a logo&#10;&#10;Description automatically generated">
            <a:extLst>
              <a:ext uri="{FF2B5EF4-FFF2-40B4-BE49-F238E27FC236}">
                <a16:creationId xmlns:a16="http://schemas.microsoft.com/office/drawing/2014/main" id="{FA3BAAFB-CE1A-43D2-8467-B9886B18F590}"/>
              </a:ext>
            </a:extLst>
          </p:cNvPr>
          <p:cNvPicPr>
            <a:picLocks noChangeAspect="1"/>
          </p:cNvPicPr>
          <p:nvPr/>
        </p:nvPicPr>
        <p:blipFill>
          <a:blip r:embed="rId4">
            <a:duotone>
              <a:schemeClr val="accent2">
                <a:shade val="45000"/>
                <a:satMod val="135000"/>
              </a:schemeClr>
              <a:prstClr val="white"/>
            </a:duotone>
          </a:blip>
          <a:stretch>
            <a:fillRect/>
          </a:stretch>
        </p:blipFill>
        <p:spPr>
          <a:xfrm>
            <a:off x="5791053" y="3853409"/>
            <a:ext cx="609894" cy="609894"/>
          </a:xfrm>
          <a:prstGeom prst="rect">
            <a:avLst/>
          </a:prstGeom>
        </p:spPr>
      </p:pic>
      <p:pic>
        <p:nvPicPr>
          <p:cNvPr id="56" name="Picture 55" descr="A close up of a logo&#10;&#10;Description automatically generated">
            <a:extLst>
              <a:ext uri="{FF2B5EF4-FFF2-40B4-BE49-F238E27FC236}">
                <a16:creationId xmlns:a16="http://schemas.microsoft.com/office/drawing/2014/main" id="{96766791-FCB6-4991-8D1D-4145870ADF2C}"/>
              </a:ext>
            </a:extLst>
          </p:cNvPr>
          <p:cNvPicPr>
            <a:picLocks noChangeAspect="1"/>
          </p:cNvPicPr>
          <p:nvPr/>
        </p:nvPicPr>
        <p:blipFill>
          <a:blip r:embed="rId4">
            <a:duotone>
              <a:schemeClr val="accent2">
                <a:shade val="45000"/>
                <a:satMod val="135000"/>
              </a:schemeClr>
              <a:prstClr val="white"/>
            </a:duotone>
          </a:blip>
          <a:stretch>
            <a:fillRect/>
          </a:stretch>
        </p:blipFill>
        <p:spPr>
          <a:xfrm>
            <a:off x="6464387" y="3853409"/>
            <a:ext cx="609894" cy="609894"/>
          </a:xfrm>
          <a:prstGeom prst="rect">
            <a:avLst/>
          </a:prstGeom>
        </p:spPr>
      </p:pic>
      <p:pic>
        <p:nvPicPr>
          <p:cNvPr id="57" name="Picture 56" descr="A close up of a logo&#10;&#10;Description automatically generated">
            <a:extLst>
              <a:ext uri="{FF2B5EF4-FFF2-40B4-BE49-F238E27FC236}">
                <a16:creationId xmlns:a16="http://schemas.microsoft.com/office/drawing/2014/main" id="{46D6CF9B-BE60-439C-8F67-DADEF16E0F72}"/>
              </a:ext>
            </a:extLst>
          </p:cNvPr>
          <p:cNvPicPr>
            <a:picLocks noChangeAspect="1"/>
          </p:cNvPicPr>
          <p:nvPr/>
        </p:nvPicPr>
        <p:blipFill>
          <a:blip r:embed="rId4">
            <a:duotone>
              <a:schemeClr val="accent2">
                <a:shade val="45000"/>
                <a:satMod val="135000"/>
              </a:schemeClr>
              <a:prstClr val="white"/>
            </a:duotone>
          </a:blip>
          <a:stretch>
            <a:fillRect/>
          </a:stretch>
        </p:blipFill>
        <p:spPr>
          <a:xfrm>
            <a:off x="5117719" y="4640466"/>
            <a:ext cx="609894" cy="609894"/>
          </a:xfrm>
          <a:prstGeom prst="rect">
            <a:avLst/>
          </a:prstGeom>
        </p:spPr>
      </p:pic>
      <p:pic>
        <p:nvPicPr>
          <p:cNvPr id="58" name="Picture 57" descr="A close up of a logo&#10;&#10;Description automatically generated">
            <a:extLst>
              <a:ext uri="{FF2B5EF4-FFF2-40B4-BE49-F238E27FC236}">
                <a16:creationId xmlns:a16="http://schemas.microsoft.com/office/drawing/2014/main" id="{D43E53A8-DB0D-4908-A71B-C5365AFC61D0}"/>
              </a:ext>
            </a:extLst>
          </p:cNvPr>
          <p:cNvPicPr>
            <a:picLocks noChangeAspect="1"/>
          </p:cNvPicPr>
          <p:nvPr/>
        </p:nvPicPr>
        <p:blipFill>
          <a:blip r:embed="rId4">
            <a:duotone>
              <a:schemeClr val="accent2">
                <a:shade val="45000"/>
                <a:satMod val="135000"/>
              </a:schemeClr>
              <a:prstClr val="white"/>
            </a:duotone>
          </a:blip>
          <a:stretch>
            <a:fillRect/>
          </a:stretch>
        </p:blipFill>
        <p:spPr>
          <a:xfrm>
            <a:off x="5791053" y="4640466"/>
            <a:ext cx="609894" cy="609894"/>
          </a:xfrm>
          <a:prstGeom prst="rect">
            <a:avLst/>
          </a:prstGeom>
        </p:spPr>
      </p:pic>
      <p:pic>
        <p:nvPicPr>
          <p:cNvPr id="59" name="Picture 58" descr="A close up of a logo&#10;&#10;Description automatically generated">
            <a:extLst>
              <a:ext uri="{FF2B5EF4-FFF2-40B4-BE49-F238E27FC236}">
                <a16:creationId xmlns:a16="http://schemas.microsoft.com/office/drawing/2014/main" id="{A5CDF762-DB58-4917-8941-2416BF86B487}"/>
              </a:ext>
            </a:extLst>
          </p:cNvPr>
          <p:cNvPicPr>
            <a:picLocks noChangeAspect="1"/>
          </p:cNvPicPr>
          <p:nvPr/>
        </p:nvPicPr>
        <p:blipFill>
          <a:blip r:embed="rId4">
            <a:duotone>
              <a:schemeClr val="accent2">
                <a:shade val="45000"/>
                <a:satMod val="135000"/>
              </a:schemeClr>
              <a:prstClr val="white"/>
            </a:duotone>
          </a:blip>
          <a:stretch>
            <a:fillRect/>
          </a:stretch>
        </p:blipFill>
        <p:spPr>
          <a:xfrm>
            <a:off x="6464387" y="4640466"/>
            <a:ext cx="609894" cy="609894"/>
          </a:xfrm>
          <a:prstGeom prst="rect">
            <a:avLst/>
          </a:prstGeom>
        </p:spPr>
      </p:pic>
      <p:pic>
        <p:nvPicPr>
          <p:cNvPr id="60" name="Picture 59" descr="A close up of a logo&#10;&#10;Description automatically generated">
            <a:extLst>
              <a:ext uri="{FF2B5EF4-FFF2-40B4-BE49-F238E27FC236}">
                <a16:creationId xmlns:a16="http://schemas.microsoft.com/office/drawing/2014/main" id="{F858DDEB-E5F5-4E2E-BE9A-3BC03EC29148}"/>
              </a:ext>
            </a:extLst>
          </p:cNvPr>
          <p:cNvPicPr>
            <a:picLocks noChangeAspect="1"/>
          </p:cNvPicPr>
          <p:nvPr/>
        </p:nvPicPr>
        <p:blipFill>
          <a:blip r:embed="rId4">
            <a:duotone>
              <a:schemeClr val="accent2">
                <a:shade val="45000"/>
                <a:satMod val="135000"/>
              </a:schemeClr>
              <a:prstClr val="white"/>
            </a:duotone>
          </a:blip>
          <a:stretch>
            <a:fillRect/>
          </a:stretch>
        </p:blipFill>
        <p:spPr>
          <a:xfrm>
            <a:off x="8622892" y="2903100"/>
            <a:ext cx="609894" cy="609894"/>
          </a:xfrm>
          <a:prstGeom prst="rect">
            <a:avLst/>
          </a:prstGeom>
        </p:spPr>
      </p:pic>
      <p:pic>
        <p:nvPicPr>
          <p:cNvPr id="61" name="Picture 60" descr="A close up of a logo&#10;&#10;Description automatically generated">
            <a:extLst>
              <a:ext uri="{FF2B5EF4-FFF2-40B4-BE49-F238E27FC236}">
                <a16:creationId xmlns:a16="http://schemas.microsoft.com/office/drawing/2014/main" id="{526B2770-FA1F-49CF-B0BA-6D72F7F9BDC9}"/>
              </a:ext>
            </a:extLst>
          </p:cNvPr>
          <p:cNvPicPr>
            <a:picLocks noChangeAspect="1"/>
          </p:cNvPicPr>
          <p:nvPr/>
        </p:nvPicPr>
        <p:blipFill>
          <a:blip r:embed="rId4">
            <a:duotone>
              <a:schemeClr val="accent2">
                <a:shade val="45000"/>
                <a:satMod val="135000"/>
              </a:schemeClr>
              <a:prstClr val="white"/>
            </a:duotone>
          </a:blip>
          <a:stretch>
            <a:fillRect/>
          </a:stretch>
        </p:blipFill>
        <p:spPr>
          <a:xfrm>
            <a:off x="9296226" y="2903100"/>
            <a:ext cx="609894" cy="609894"/>
          </a:xfrm>
          <a:prstGeom prst="rect">
            <a:avLst/>
          </a:prstGeom>
        </p:spPr>
      </p:pic>
      <p:pic>
        <p:nvPicPr>
          <p:cNvPr id="64" name="Picture 63" descr="A close up of a logo&#10;&#10;Description automatically generated">
            <a:extLst>
              <a:ext uri="{FF2B5EF4-FFF2-40B4-BE49-F238E27FC236}">
                <a16:creationId xmlns:a16="http://schemas.microsoft.com/office/drawing/2014/main" id="{C3F87356-9007-4699-9F89-7048E04DD6CC}"/>
              </a:ext>
            </a:extLst>
          </p:cNvPr>
          <p:cNvPicPr>
            <a:picLocks noChangeAspect="1"/>
          </p:cNvPicPr>
          <p:nvPr/>
        </p:nvPicPr>
        <p:blipFill>
          <a:blip r:embed="rId4">
            <a:duotone>
              <a:schemeClr val="accent2">
                <a:shade val="45000"/>
                <a:satMod val="135000"/>
              </a:schemeClr>
              <a:prstClr val="white"/>
            </a:duotone>
          </a:blip>
          <a:stretch>
            <a:fillRect/>
          </a:stretch>
        </p:blipFill>
        <p:spPr>
          <a:xfrm>
            <a:off x="9232786" y="3896794"/>
            <a:ext cx="609894" cy="609894"/>
          </a:xfrm>
          <a:prstGeom prst="rect">
            <a:avLst/>
          </a:prstGeom>
        </p:spPr>
      </p:pic>
      <p:pic>
        <p:nvPicPr>
          <p:cNvPr id="65" name="Picture 64" descr="A close up of a logo&#10;&#10;Description automatically generated">
            <a:extLst>
              <a:ext uri="{FF2B5EF4-FFF2-40B4-BE49-F238E27FC236}">
                <a16:creationId xmlns:a16="http://schemas.microsoft.com/office/drawing/2014/main" id="{A0BBC717-8202-4E00-9924-EB2E9BD62C08}"/>
              </a:ext>
            </a:extLst>
          </p:cNvPr>
          <p:cNvPicPr>
            <a:picLocks noChangeAspect="1"/>
          </p:cNvPicPr>
          <p:nvPr/>
        </p:nvPicPr>
        <p:blipFill>
          <a:blip r:embed="rId4">
            <a:duotone>
              <a:schemeClr val="accent2">
                <a:shade val="45000"/>
                <a:satMod val="135000"/>
              </a:schemeClr>
              <a:prstClr val="white"/>
            </a:duotone>
          </a:blip>
          <a:stretch>
            <a:fillRect/>
          </a:stretch>
        </p:blipFill>
        <p:spPr>
          <a:xfrm>
            <a:off x="9906120" y="3896794"/>
            <a:ext cx="609894" cy="609894"/>
          </a:xfrm>
          <a:prstGeom prst="rect">
            <a:avLst/>
          </a:prstGeom>
        </p:spPr>
      </p:pic>
      <p:pic>
        <p:nvPicPr>
          <p:cNvPr id="67" name="Picture 66" descr="A close up of a logo&#10;&#10;Description automatically generated">
            <a:extLst>
              <a:ext uri="{FF2B5EF4-FFF2-40B4-BE49-F238E27FC236}">
                <a16:creationId xmlns:a16="http://schemas.microsoft.com/office/drawing/2014/main" id="{90184937-6CA8-4BDF-A04A-5CBFE937746F}"/>
              </a:ext>
            </a:extLst>
          </p:cNvPr>
          <p:cNvPicPr>
            <a:picLocks noChangeAspect="1"/>
          </p:cNvPicPr>
          <p:nvPr/>
        </p:nvPicPr>
        <p:blipFill>
          <a:blip r:embed="rId4">
            <a:duotone>
              <a:schemeClr val="accent2">
                <a:shade val="45000"/>
                <a:satMod val="135000"/>
              </a:schemeClr>
              <a:prstClr val="white"/>
            </a:duotone>
          </a:blip>
          <a:stretch>
            <a:fillRect/>
          </a:stretch>
        </p:blipFill>
        <p:spPr>
          <a:xfrm>
            <a:off x="9906120" y="4832259"/>
            <a:ext cx="609894" cy="609894"/>
          </a:xfrm>
          <a:prstGeom prst="rect">
            <a:avLst/>
          </a:prstGeom>
        </p:spPr>
      </p:pic>
      <p:pic>
        <p:nvPicPr>
          <p:cNvPr id="68" name="Picture 67" descr="A close up of a logo&#10;&#10;Description automatically generated">
            <a:extLst>
              <a:ext uri="{FF2B5EF4-FFF2-40B4-BE49-F238E27FC236}">
                <a16:creationId xmlns:a16="http://schemas.microsoft.com/office/drawing/2014/main" id="{2E2CB1CD-615A-4222-8A49-F680F45A49A7}"/>
              </a:ext>
            </a:extLst>
          </p:cNvPr>
          <p:cNvPicPr>
            <a:picLocks noChangeAspect="1"/>
          </p:cNvPicPr>
          <p:nvPr/>
        </p:nvPicPr>
        <p:blipFill>
          <a:blip r:embed="rId4">
            <a:duotone>
              <a:schemeClr val="accent2">
                <a:shade val="45000"/>
                <a:satMod val="135000"/>
              </a:schemeClr>
              <a:prstClr val="white"/>
            </a:duotone>
          </a:blip>
          <a:stretch>
            <a:fillRect/>
          </a:stretch>
        </p:blipFill>
        <p:spPr>
          <a:xfrm>
            <a:off x="10579454" y="4832259"/>
            <a:ext cx="609894" cy="609894"/>
          </a:xfrm>
          <a:prstGeom prst="rect">
            <a:avLst/>
          </a:prstGeom>
        </p:spPr>
      </p:pic>
      <p:sp>
        <p:nvSpPr>
          <p:cNvPr id="3" name="Rectangle: Rounded Corners 2">
            <a:extLst>
              <a:ext uri="{FF2B5EF4-FFF2-40B4-BE49-F238E27FC236}">
                <a16:creationId xmlns:a16="http://schemas.microsoft.com/office/drawing/2014/main" id="{F0E3C2D4-EE68-44FA-A7FE-89C44A51F4C9}"/>
              </a:ext>
            </a:extLst>
          </p:cNvPr>
          <p:cNvSpPr/>
          <p:nvPr/>
        </p:nvSpPr>
        <p:spPr bwMode="auto">
          <a:xfrm>
            <a:off x="982995" y="2805373"/>
            <a:ext cx="1417305" cy="1591083"/>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9" name="Rectangle: Rounded Corners 68">
            <a:extLst>
              <a:ext uri="{FF2B5EF4-FFF2-40B4-BE49-F238E27FC236}">
                <a16:creationId xmlns:a16="http://schemas.microsoft.com/office/drawing/2014/main" id="{EE2657A9-A3DD-4260-A214-E875FA5F6D79}"/>
              </a:ext>
            </a:extLst>
          </p:cNvPr>
          <p:cNvSpPr/>
          <p:nvPr/>
        </p:nvSpPr>
        <p:spPr bwMode="auto">
          <a:xfrm>
            <a:off x="1509713" y="4550500"/>
            <a:ext cx="2032885" cy="831794"/>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Rounded Corners 69">
            <a:extLst>
              <a:ext uri="{FF2B5EF4-FFF2-40B4-BE49-F238E27FC236}">
                <a16:creationId xmlns:a16="http://schemas.microsoft.com/office/drawing/2014/main" id="{B5BACEE4-D8AF-4342-A856-8E22F123FD6B}"/>
              </a:ext>
            </a:extLst>
          </p:cNvPr>
          <p:cNvSpPr/>
          <p:nvPr/>
        </p:nvSpPr>
        <p:spPr bwMode="auto">
          <a:xfrm>
            <a:off x="5047082" y="2960801"/>
            <a:ext cx="2097146" cy="2421493"/>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Rectangle: Rounded Corners 70">
            <a:extLst>
              <a:ext uri="{FF2B5EF4-FFF2-40B4-BE49-F238E27FC236}">
                <a16:creationId xmlns:a16="http://schemas.microsoft.com/office/drawing/2014/main" id="{A3E591CD-838C-488C-ADB4-7FD6E448E98B}"/>
              </a:ext>
            </a:extLst>
          </p:cNvPr>
          <p:cNvSpPr/>
          <p:nvPr/>
        </p:nvSpPr>
        <p:spPr bwMode="auto">
          <a:xfrm>
            <a:off x="8587574" y="2800611"/>
            <a:ext cx="1366052" cy="819557"/>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Rounded Corners 71">
            <a:extLst>
              <a:ext uri="{FF2B5EF4-FFF2-40B4-BE49-F238E27FC236}">
                <a16:creationId xmlns:a16="http://schemas.microsoft.com/office/drawing/2014/main" id="{B19C3BD0-97A0-4717-B34C-CC957D264F7F}"/>
              </a:ext>
            </a:extLst>
          </p:cNvPr>
          <p:cNvSpPr/>
          <p:nvPr/>
        </p:nvSpPr>
        <p:spPr bwMode="auto">
          <a:xfrm>
            <a:off x="9199113" y="3789827"/>
            <a:ext cx="1366052" cy="819557"/>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Rounded Corners 72">
            <a:extLst>
              <a:ext uri="{FF2B5EF4-FFF2-40B4-BE49-F238E27FC236}">
                <a16:creationId xmlns:a16="http://schemas.microsoft.com/office/drawing/2014/main" id="{3580DBA3-E3D7-4D9F-8258-84D125BD67F5}"/>
              </a:ext>
            </a:extLst>
          </p:cNvPr>
          <p:cNvSpPr/>
          <p:nvPr/>
        </p:nvSpPr>
        <p:spPr bwMode="auto">
          <a:xfrm>
            <a:off x="9870087" y="4716351"/>
            <a:ext cx="1366052" cy="819557"/>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 name="TextBox 3">
            <a:extLst>
              <a:ext uri="{FF2B5EF4-FFF2-40B4-BE49-F238E27FC236}">
                <a16:creationId xmlns:a16="http://schemas.microsoft.com/office/drawing/2014/main" id="{D03889F5-2DB1-4CBE-AC11-8EDAAEAB2710}"/>
              </a:ext>
            </a:extLst>
          </p:cNvPr>
          <p:cNvSpPr txBox="1"/>
          <p:nvPr/>
        </p:nvSpPr>
        <p:spPr>
          <a:xfrm>
            <a:off x="4643426" y="6066732"/>
            <a:ext cx="2895279" cy="43088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243A5E">
                    <a:lumMod val="60000"/>
                    <a:lumOff val="40000"/>
                  </a:srgbClr>
                </a:solidFill>
                <a:effectLst/>
                <a:uLnTx/>
                <a:uFillTx/>
                <a:latin typeface="Segoe UI"/>
                <a:ea typeface="+mn-ea"/>
                <a:cs typeface="+mn-cs"/>
              </a:rPr>
              <a:t>logical partitions</a:t>
            </a:r>
          </a:p>
        </p:txBody>
      </p:sp>
      <p:cxnSp>
        <p:nvCxnSpPr>
          <p:cNvPr id="32" name="Straight Connector 31">
            <a:extLst>
              <a:ext uri="{FF2B5EF4-FFF2-40B4-BE49-F238E27FC236}">
                <a16:creationId xmlns:a16="http://schemas.microsoft.com/office/drawing/2014/main" id="{233D9F7A-B4E7-4262-A740-42756E2D955A}"/>
              </a:ext>
            </a:extLst>
          </p:cNvPr>
          <p:cNvCxnSpPr>
            <a:stCxn id="4" idx="3"/>
            <a:endCxn id="73" idx="1"/>
          </p:cNvCxnSpPr>
          <p:nvPr/>
        </p:nvCxnSpPr>
        <p:spPr>
          <a:xfrm flipV="1">
            <a:off x="7538705" y="5126130"/>
            <a:ext cx="2331382" cy="1156046"/>
          </a:xfrm>
          <a:prstGeom prst="line">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74" name="Straight Connector 73">
            <a:extLst>
              <a:ext uri="{FF2B5EF4-FFF2-40B4-BE49-F238E27FC236}">
                <a16:creationId xmlns:a16="http://schemas.microsoft.com/office/drawing/2014/main" id="{C4C259E6-8EDE-4864-8B32-1AA018EB7D1C}"/>
              </a:ext>
            </a:extLst>
          </p:cNvPr>
          <p:cNvCxnSpPr>
            <a:cxnSpLocks/>
            <a:stCxn id="4" idx="0"/>
            <a:endCxn id="70" idx="2"/>
          </p:cNvCxnSpPr>
          <p:nvPr/>
        </p:nvCxnSpPr>
        <p:spPr>
          <a:xfrm flipV="1">
            <a:off x="6091066" y="5382294"/>
            <a:ext cx="4589" cy="684438"/>
          </a:xfrm>
          <a:prstGeom prst="line">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75" name="Straight Connector 74">
            <a:extLst>
              <a:ext uri="{FF2B5EF4-FFF2-40B4-BE49-F238E27FC236}">
                <a16:creationId xmlns:a16="http://schemas.microsoft.com/office/drawing/2014/main" id="{FBA2318B-678A-449D-A98A-49B306D8FE94}"/>
              </a:ext>
            </a:extLst>
          </p:cNvPr>
          <p:cNvCxnSpPr>
            <a:cxnSpLocks/>
            <a:stCxn id="4" idx="1"/>
            <a:endCxn id="69" idx="2"/>
          </p:cNvCxnSpPr>
          <p:nvPr/>
        </p:nvCxnSpPr>
        <p:spPr>
          <a:xfrm flipH="1" flipV="1">
            <a:off x="2526156" y="5382294"/>
            <a:ext cx="2117270" cy="899882"/>
          </a:xfrm>
          <a:prstGeom prst="line">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39358387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up)">
                                      <p:cBhvr>
                                        <p:cTn id="7" dur="500"/>
                                        <p:tgtEl>
                                          <p:spTgt spid="3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up)">
                                      <p:cBhvr>
                                        <p:cTn id="10" dur="500"/>
                                        <p:tgtEl>
                                          <p:spTgt spid="41"/>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up)">
                                      <p:cBhvr>
                                        <p:cTn id="13" dur="500"/>
                                        <p:tgtEl>
                                          <p:spTgt spid="43"/>
                                        </p:tgtEl>
                                      </p:cBhvr>
                                    </p:animEffect>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44"/>
                                        </p:tgtEl>
                                        <p:attrNameLst>
                                          <p:attrName>style.visibility</p:attrName>
                                        </p:attrNameLst>
                                      </p:cBhvr>
                                      <p:to>
                                        <p:strVal val="visible"/>
                                      </p:to>
                                    </p:set>
                                    <p:anim calcmode="lin" valueType="num">
                                      <p:cBhvr additive="base">
                                        <p:cTn id="17" dur="150" fill="hold"/>
                                        <p:tgtEl>
                                          <p:spTgt spid="44"/>
                                        </p:tgtEl>
                                        <p:attrNameLst>
                                          <p:attrName>ppt_x</p:attrName>
                                        </p:attrNameLst>
                                      </p:cBhvr>
                                      <p:tavLst>
                                        <p:tav tm="0">
                                          <p:val>
                                            <p:strVal val="#ppt_x"/>
                                          </p:val>
                                        </p:tav>
                                        <p:tav tm="100000">
                                          <p:val>
                                            <p:strVal val="#ppt_x"/>
                                          </p:val>
                                        </p:tav>
                                      </p:tavLst>
                                    </p:anim>
                                    <p:anim calcmode="lin" valueType="num">
                                      <p:cBhvr additive="base">
                                        <p:cTn id="18" dur="150" fill="hold"/>
                                        <p:tgtEl>
                                          <p:spTgt spid="44"/>
                                        </p:tgtEl>
                                        <p:attrNameLst>
                                          <p:attrName>ppt_y</p:attrName>
                                        </p:attrNameLst>
                                      </p:cBhvr>
                                      <p:tavLst>
                                        <p:tav tm="0">
                                          <p:val>
                                            <p:strVal val="1+#ppt_h/2"/>
                                          </p:val>
                                        </p:tav>
                                        <p:tav tm="100000">
                                          <p:val>
                                            <p:strVal val="#ppt_y"/>
                                          </p:val>
                                        </p:tav>
                                      </p:tavLst>
                                    </p:anim>
                                  </p:childTnLst>
                                </p:cTn>
                              </p:par>
                            </p:childTnLst>
                          </p:cTn>
                        </p:par>
                        <p:par>
                          <p:cTn id="19" fill="hold">
                            <p:stCondLst>
                              <p:cond delay="650"/>
                            </p:stCondLst>
                            <p:childTnLst>
                              <p:par>
                                <p:cTn id="20" presetID="2" presetClass="entr" presetSubtype="4" fill="hold" nodeType="after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additive="base">
                                        <p:cTn id="22" dur="150" fill="hold"/>
                                        <p:tgtEl>
                                          <p:spTgt spid="45"/>
                                        </p:tgtEl>
                                        <p:attrNameLst>
                                          <p:attrName>ppt_x</p:attrName>
                                        </p:attrNameLst>
                                      </p:cBhvr>
                                      <p:tavLst>
                                        <p:tav tm="0">
                                          <p:val>
                                            <p:strVal val="#ppt_x"/>
                                          </p:val>
                                        </p:tav>
                                        <p:tav tm="100000">
                                          <p:val>
                                            <p:strVal val="#ppt_x"/>
                                          </p:val>
                                        </p:tav>
                                      </p:tavLst>
                                    </p:anim>
                                    <p:anim calcmode="lin" valueType="num">
                                      <p:cBhvr additive="base">
                                        <p:cTn id="23" dur="150" fill="hold"/>
                                        <p:tgtEl>
                                          <p:spTgt spid="45"/>
                                        </p:tgtEl>
                                        <p:attrNameLst>
                                          <p:attrName>ppt_y</p:attrName>
                                        </p:attrNameLst>
                                      </p:cBhvr>
                                      <p:tavLst>
                                        <p:tav tm="0">
                                          <p:val>
                                            <p:strVal val="1+#ppt_h/2"/>
                                          </p:val>
                                        </p:tav>
                                        <p:tav tm="100000">
                                          <p:val>
                                            <p:strVal val="#ppt_y"/>
                                          </p:val>
                                        </p:tav>
                                      </p:tavLst>
                                    </p:anim>
                                  </p:childTnLst>
                                </p:cTn>
                              </p:par>
                            </p:childTnLst>
                          </p:cTn>
                        </p:par>
                        <p:par>
                          <p:cTn id="24" fill="hold">
                            <p:stCondLst>
                              <p:cond delay="800"/>
                            </p:stCondLst>
                            <p:childTnLst>
                              <p:par>
                                <p:cTn id="25" presetID="2" presetClass="entr" presetSubtype="4" fill="hold" nodeType="afterEffect">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cBhvr additive="base">
                                        <p:cTn id="27" dur="150" fill="hold"/>
                                        <p:tgtEl>
                                          <p:spTgt spid="51"/>
                                        </p:tgtEl>
                                        <p:attrNameLst>
                                          <p:attrName>ppt_x</p:attrName>
                                        </p:attrNameLst>
                                      </p:cBhvr>
                                      <p:tavLst>
                                        <p:tav tm="0">
                                          <p:val>
                                            <p:strVal val="#ppt_x"/>
                                          </p:val>
                                        </p:tav>
                                        <p:tav tm="100000">
                                          <p:val>
                                            <p:strVal val="#ppt_x"/>
                                          </p:val>
                                        </p:tav>
                                      </p:tavLst>
                                    </p:anim>
                                    <p:anim calcmode="lin" valueType="num">
                                      <p:cBhvr additive="base">
                                        <p:cTn id="28" dur="150" fill="hold"/>
                                        <p:tgtEl>
                                          <p:spTgt spid="51"/>
                                        </p:tgtEl>
                                        <p:attrNameLst>
                                          <p:attrName>ppt_y</p:attrName>
                                        </p:attrNameLst>
                                      </p:cBhvr>
                                      <p:tavLst>
                                        <p:tav tm="0">
                                          <p:val>
                                            <p:strVal val="1+#ppt_h/2"/>
                                          </p:val>
                                        </p:tav>
                                        <p:tav tm="100000">
                                          <p:val>
                                            <p:strVal val="#ppt_y"/>
                                          </p:val>
                                        </p:tav>
                                      </p:tavLst>
                                    </p:anim>
                                  </p:childTnLst>
                                </p:cTn>
                              </p:par>
                            </p:childTnLst>
                          </p:cTn>
                        </p:par>
                        <p:par>
                          <p:cTn id="29" fill="hold">
                            <p:stCondLst>
                              <p:cond delay="950"/>
                            </p:stCondLst>
                            <p:childTnLst>
                              <p:par>
                                <p:cTn id="30" presetID="2" presetClass="entr" presetSubtype="4" fill="hold" nodeType="afterEffect">
                                  <p:stCondLst>
                                    <p:cond delay="0"/>
                                  </p:stCondLst>
                                  <p:childTnLst>
                                    <p:set>
                                      <p:cBhvr>
                                        <p:cTn id="31" dur="1" fill="hold">
                                          <p:stCondLst>
                                            <p:cond delay="0"/>
                                          </p:stCondLst>
                                        </p:cTn>
                                        <p:tgtEl>
                                          <p:spTgt spid="60"/>
                                        </p:tgtEl>
                                        <p:attrNameLst>
                                          <p:attrName>style.visibility</p:attrName>
                                        </p:attrNameLst>
                                      </p:cBhvr>
                                      <p:to>
                                        <p:strVal val="visible"/>
                                      </p:to>
                                    </p:set>
                                    <p:anim calcmode="lin" valueType="num">
                                      <p:cBhvr additive="base">
                                        <p:cTn id="32" dur="150" fill="hold"/>
                                        <p:tgtEl>
                                          <p:spTgt spid="60"/>
                                        </p:tgtEl>
                                        <p:attrNameLst>
                                          <p:attrName>ppt_x</p:attrName>
                                        </p:attrNameLst>
                                      </p:cBhvr>
                                      <p:tavLst>
                                        <p:tav tm="0">
                                          <p:val>
                                            <p:strVal val="#ppt_x"/>
                                          </p:val>
                                        </p:tav>
                                        <p:tav tm="100000">
                                          <p:val>
                                            <p:strVal val="#ppt_x"/>
                                          </p:val>
                                        </p:tav>
                                      </p:tavLst>
                                    </p:anim>
                                    <p:anim calcmode="lin" valueType="num">
                                      <p:cBhvr additive="base">
                                        <p:cTn id="33" dur="150" fill="hold"/>
                                        <p:tgtEl>
                                          <p:spTgt spid="60"/>
                                        </p:tgtEl>
                                        <p:attrNameLst>
                                          <p:attrName>ppt_y</p:attrName>
                                        </p:attrNameLst>
                                      </p:cBhvr>
                                      <p:tavLst>
                                        <p:tav tm="0">
                                          <p:val>
                                            <p:strVal val="1+#ppt_h/2"/>
                                          </p:val>
                                        </p:tav>
                                        <p:tav tm="100000">
                                          <p:val>
                                            <p:strVal val="#ppt_y"/>
                                          </p:val>
                                        </p:tav>
                                      </p:tavLst>
                                    </p:anim>
                                  </p:childTnLst>
                                </p:cTn>
                              </p:par>
                            </p:childTnLst>
                          </p:cTn>
                        </p:par>
                        <p:par>
                          <p:cTn id="34" fill="hold">
                            <p:stCondLst>
                              <p:cond delay="1100"/>
                            </p:stCondLst>
                            <p:childTnLst>
                              <p:par>
                                <p:cTn id="35" presetID="2" presetClass="entr" presetSubtype="4" fill="hold" nodeType="afterEffect">
                                  <p:stCondLst>
                                    <p:cond delay="0"/>
                                  </p:stCondLst>
                                  <p:childTnLst>
                                    <p:set>
                                      <p:cBhvr>
                                        <p:cTn id="36" dur="1" fill="hold">
                                          <p:stCondLst>
                                            <p:cond delay="0"/>
                                          </p:stCondLst>
                                        </p:cTn>
                                        <p:tgtEl>
                                          <p:spTgt spid="48"/>
                                        </p:tgtEl>
                                        <p:attrNameLst>
                                          <p:attrName>style.visibility</p:attrName>
                                        </p:attrNameLst>
                                      </p:cBhvr>
                                      <p:to>
                                        <p:strVal val="visible"/>
                                      </p:to>
                                    </p:set>
                                    <p:anim calcmode="lin" valueType="num">
                                      <p:cBhvr additive="base">
                                        <p:cTn id="37" dur="150" fill="hold"/>
                                        <p:tgtEl>
                                          <p:spTgt spid="48"/>
                                        </p:tgtEl>
                                        <p:attrNameLst>
                                          <p:attrName>ppt_x</p:attrName>
                                        </p:attrNameLst>
                                      </p:cBhvr>
                                      <p:tavLst>
                                        <p:tav tm="0">
                                          <p:val>
                                            <p:strVal val="#ppt_x"/>
                                          </p:val>
                                        </p:tav>
                                        <p:tav tm="100000">
                                          <p:val>
                                            <p:strVal val="#ppt_x"/>
                                          </p:val>
                                        </p:tav>
                                      </p:tavLst>
                                    </p:anim>
                                    <p:anim calcmode="lin" valueType="num">
                                      <p:cBhvr additive="base">
                                        <p:cTn id="38" dur="150" fill="hold"/>
                                        <p:tgtEl>
                                          <p:spTgt spid="48"/>
                                        </p:tgtEl>
                                        <p:attrNameLst>
                                          <p:attrName>ppt_y</p:attrName>
                                        </p:attrNameLst>
                                      </p:cBhvr>
                                      <p:tavLst>
                                        <p:tav tm="0">
                                          <p:val>
                                            <p:strVal val="1+#ppt_h/2"/>
                                          </p:val>
                                        </p:tav>
                                        <p:tav tm="100000">
                                          <p:val>
                                            <p:strVal val="#ppt_y"/>
                                          </p:val>
                                        </p:tav>
                                      </p:tavLst>
                                    </p:anim>
                                  </p:childTnLst>
                                </p:cTn>
                              </p:par>
                            </p:childTnLst>
                          </p:cTn>
                        </p:par>
                        <p:par>
                          <p:cTn id="39" fill="hold">
                            <p:stCondLst>
                              <p:cond delay="1250"/>
                            </p:stCondLst>
                            <p:childTnLst>
                              <p:par>
                                <p:cTn id="40" presetID="2" presetClass="entr" presetSubtype="4" fill="hold" nodeType="afterEffect">
                                  <p:stCondLst>
                                    <p:cond delay="0"/>
                                  </p:stCondLst>
                                  <p:childTnLst>
                                    <p:set>
                                      <p:cBhvr>
                                        <p:cTn id="41" dur="1" fill="hold">
                                          <p:stCondLst>
                                            <p:cond delay="0"/>
                                          </p:stCondLst>
                                        </p:cTn>
                                        <p:tgtEl>
                                          <p:spTgt spid="67"/>
                                        </p:tgtEl>
                                        <p:attrNameLst>
                                          <p:attrName>style.visibility</p:attrName>
                                        </p:attrNameLst>
                                      </p:cBhvr>
                                      <p:to>
                                        <p:strVal val="visible"/>
                                      </p:to>
                                    </p:set>
                                    <p:anim calcmode="lin" valueType="num">
                                      <p:cBhvr additive="base">
                                        <p:cTn id="42" dur="150" fill="hold"/>
                                        <p:tgtEl>
                                          <p:spTgt spid="67"/>
                                        </p:tgtEl>
                                        <p:attrNameLst>
                                          <p:attrName>ppt_x</p:attrName>
                                        </p:attrNameLst>
                                      </p:cBhvr>
                                      <p:tavLst>
                                        <p:tav tm="0">
                                          <p:val>
                                            <p:strVal val="#ppt_x"/>
                                          </p:val>
                                        </p:tav>
                                        <p:tav tm="100000">
                                          <p:val>
                                            <p:strVal val="#ppt_x"/>
                                          </p:val>
                                        </p:tav>
                                      </p:tavLst>
                                    </p:anim>
                                    <p:anim calcmode="lin" valueType="num">
                                      <p:cBhvr additive="base">
                                        <p:cTn id="43" dur="150" fill="hold"/>
                                        <p:tgtEl>
                                          <p:spTgt spid="67"/>
                                        </p:tgtEl>
                                        <p:attrNameLst>
                                          <p:attrName>ppt_y</p:attrName>
                                        </p:attrNameLst>
                                      </p:cBhvr>
                                      <p:tavLst>
                                        <p:tav tm="0">
                                          <p:val>
                                            <p:strVal val="1+#ppt_h/2"/>
                                          </p:val>
                                        </p:tav>
                                        <p:tav tm="100000">
                                          <p:val>
                                            <p:strVal val="#ppt_y"/>
                                          </p:val>
                                        </p:tav>
                                      </p:tavLst>
                                    </p:anim>
                                  </p:childTnLst>
                                </p:cTn>
                              </p:par>
                            </p:childTnLst>
                          </p:cTn>
                        </p:par>
                        <p:par>
                          <p:cTn id="44" fill="hold">
                            <p:stCondLst>
                              <p:cond delay="1400"/>
                            </p:stCondLst>
                            <p:childTnLst>
                              <p:par>
                                <p:cTn id="45" presetID="2" presetClass="entr" presetSubtype="4" fill="hold" nodeType="afterEffect">
                                  <p:stCondLst>
                                    <p:cond delay="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150" fill="hold"/>
                                        <p:tgtEl>
                                          <p:spTgt spid="52"/>
                                        </p:tgtEl>
                                        <p:attrNameLst>
                                          <p:attrName>ppt_x</p:attrName>
                                        </p:attrNameLst>
                                      </p:cBhvr>
                                      <p:tavLst>
                                        <p:tav tm="0">
                                          <p:val>
                                            <p:strVal val="#ppt_x"/>
                                          </p:val>
                                        </p:tav>
                                        <p:tav tm="100000">
                                          <p:val>
                                            <p:strVal val="#ppt_x"/>
                                          </p:val>
                                        </p:tav>
                                      </p:tavLst>
                                    </p:anim>
                                    <p:anim calcmode="lin" valueType="num">
                                      <p:cBhvr additive="base">
                                        <p:cTn id="48" dur="150" fill="hold"/>
                                        <p:tgtEl>
                                          <p:spTgt spid="52"/>
                                        </p:tgtEl>
                                        <p:attrNameLst>
                                          <p:attrName>ppt_y</p:attrName>
                                        </p:attrNameLst>
                                      </p:cBhvr>
                                      <p:tavLst>
                                        <p:tav tm="0">
                                          <p:val>
                                            <p:strVal val="1+#ppt_h/2"/>
                                          </p:val>
                                        </p:tav>
                                        <p:tav tm="100000">
                                          <p:val>
                                            <p:strVal val="#ppt_y"/>
                                          </p:val>
                                        </p:tav>
                                      </p:tavLst>
                                    </p:anim>
                                  </p:childTnLst>
                                </p:cTn>
                              </p:par>
                            </p:childTnLst>
                          </p:cTn>
                        </p:par>
                        <p:par>
                          <p:cTn id="49" fill="hold">
                            <p:stCondLst>
                              <p:cond delay="1550"/>
                            </p:stCondLst>
                            <p:childTnLst>
                              <p:par>
                                <p:cTn id="50" presetID="2" presetClass="entr" presetSubtype="4" fill="hold" nodeType="afterEffect">
                                  <p:stCondLst>
                                    <p:cond delay="0"/>
                                  </p:stCondLst>
                                  <p:childTnLst>
                                    <p:set>
                                      <p:cBhvr>
                                        <p:cTn id="51" dur="1" fill="hold">
                                          <p:stCondLst>
                                            <p:cond delay="0"/>
                                          </p:stCondLst>
                                        </p:cTn>
                                        <p:tgtEl>
                                          <p:spTgt spid="53"/>
                                        </p:tgtEl>
                                        <p:attrNameLst>
                                          <p:attrName>style.visibility</p:attrName>
                                        </p:attrNameLst>
                                      </p:cBhvr>
                                      <p:to>
                                        <p:strVal val="visible"/>
                                      </p:to>
                                    </p:set>
                                    <p:anim calcmode="lin" valueType="num">
                                      <p:cBhvr additive="base">
                                        <p:cTn id="52" dur="150" fill="hold"/>
                                        <p:tgtEl>
                                          <p:spTgt spid="53"/>
                                        </p:tgtEl>
                                        <p:attrNameLst>
                                          <p:attrName>ppt_x</p:attrName>
                                        </p:attrNameLst>
                                      </p:cBhvr>
                                      <p:tavLst>
                                        <p:tav tm="0">
                                          <p:val>
                                            <p:strVal val="#ppt_x"/>
                                          </p:val>
                                        </p:tav>
                                        <p:tav tm="100000">
                                          <p:val>
                                            <p:strVal val="#ppt_x"/>
                                          </p:val>
                                        </p:tav>
                                      </p:tavLst>
                                    </p:anim>
                                    <p:anim calcmode="lin" valueType="num">
                                      <p:cBhvr additive="base">
                                        <p:cTn id="53" dur="150" fill="hold"/>
                                        <p:tgtEl>
                                          <p:spTgt spid="53"/>
                                        </p:tgtEl>
                                        <p:attrNameLst>
                                          <p:attrName>ppt_y</p:attrName>
                                        </p:attrNameLst>
                                      </p:cBhvr>
                                      <p:tavLst>
                                        <p:tav tm="0">
                                          <p:val>
                                            <p:strVal val="1+#ppt_h/2"/>
                                          </p:val>
                                        </p:tav>
                                        <p:tav tm="100000">
                                          <p:val>
                                            <p:strVal val="#ppt_y"/>
                                          </p:val>
                                        </p:tav>
                                      </p:tavLst>
                                    </p:anim>
                                  </p:childTnLst>
                                </p:cTn>
                              </p:par>
                            </p:childTnLst>
                          </p:cTn>
                        </p:par>
                        <p:par>
                          <p:cTn id="54" fill="hold">
                            <p:stCondLst>
                              <p:cond delay="1700"/>
                            </p:stCondLst>
                            <p:childTnLst>
                              <p:par>
                                <p:cTn id="55" presetID="2" presetClass="entr" presetSubtype="4" fill="hold" nodeType="afterEffect">
                                  <p:stCondLst>
                                    <p:cond delay="0"/>
                                  </p:stCondLst>
                                  <p:childTnLst>
                                    <p:set>
                                      <p:cBhvr>
                                        <p:cTn id="56" dur="1" fill="hold">
                                          <p:stCondLst>
                                            <p:cond delay="0"/>
                                          </p:stCondLst>
                                        </p:cTn>
                                        <p:tgtEl>
                                          <p:spTgt spid="46"/>
                                        </p:tgtEl>
                                        <p:attrNameLst>
                                          <p:attrName>style.visibility</p:attrName>
                                        </p:attrNameLst>
                                      </p:cBhvr>
                                      <p:to>
                                        <p:strVal val="visible"/>
                                      </p:to>
                                    </p:set>
                                    <p:anim calcmode="lin" valueType="num">
                                      <p:cBhvr additive="base">
                                        <p:cTn id="57" dur="150" fill="hold"/>
                                        <p:tgtEl>
                                          <p:spTgt spid="46"/>
                                        </p:tgtEl>
                                        <p:attrNameLst>
                                          <p:attrName>ppt_x</p:attrName>
                                        </p:attrNameLst>
                                      </p:cBhvr>
                                      <p:tavLst>
                                        <p:tav tm="0">
                                          <p:val>
                                            <p:strVal val="#ppt_x"/>
                                          </p:val>
                                        </p:tav>
                                        <p:tav tm="100000">
                                          <p:val>
                                            <p:strVal val="#ppt_x"/>
                                          </p:val>
                                        </p:tav>
                                      </p:tavLst>
                                    </p:anim>
                                    <p:anim calcmode="lin" valueType="num">
                                      <p:cBhvr additive="base">
                                        <p:cTn id="58" dur="150" fill="hold"/>
                                        <p:tgtEl>
                                          <p:spTgt spid="46"/>
                                        </p:tgtEl>
                                        <p:attrNameLst>
                                          <p:attrName>ppt_y</p:attrName>
                                        </p:attrNameLst>
                                      </p:cBhvr>
                                      <p:tavLst>
                                        <p:tav tm="0">
                                          <p:val>
                                            <p:strVal val="1+#ppt_h/2"/>
                                          </p:val>
                                        </p:tav>
                                        <p:tav tm="100000">
                                          <p:val>
                                            <p:strVal val="#ppt_y"/>
                                          </p:val>
                                        </p:tav>
                                      </p:tavLst>
                                    </p:anim>
                                  </p:childTnLst>
                                </p:cTn>
                              </p:par>
                            </p:childTnLst>
                          </p:cTn>
                        </p:par>
                        <p:par>
                          <p:cTn id="59" fill="hold">
                            <p:stCondLst>
                              <p:cond delay="1850"/>
                            </p:stCondLst>
                            <p:childTnLst>
                              <p:par>
                                <p:cTn id="60" presetID="2" presetClass="entr" presetSubtype="4" fill="hold" nodeType="afterEffect">
                                  <p:stCondLst>
                                    <p:cond delay="0"/>
                                  </p:stCondLst>
                                  <p:childTnLst>
                                    <p:set>
                                      <p:cBhvr>
                                        <p:cTn id="61" dur="1" fill="hold">
                                          <p:stCondLst>
                                            <p:cond delay="0"/>
                                          </p:stCondLst>
                                        </p:cTn>
                                        <p:tgtEl>
                                          <p:spTgt spid="54"/>
                                        </p:tgtEl>
                                        <p:attrNameLst>
                                          <p:attrName>style.visibility</p:attrName>
                                        </p:attrNameLst>
                                      </p:cBhvr>
                                      <p:to>
                                        <p:strVal val="visible"/>
                                      </p:to>
                                    </p:set>
                                    <p:anim calcmode="lin" valueType="num">
                                      <p:cBhvr additive="base">
                                        <p:cTn id="62" dur="150" fill="hold"/>
                                        <p:tgtEl>
                                          <p:spTgt spid="54"/>
                                        </p:tgtEl>
                                        <p:attrNameLst>
                                          <p:attrName>ppt_x</p:attrName>
                                        </p:attrNameLst>
                                      </p:cBhvr>
                                      <p:tavLst>
                                        <p:tav tm="0">
                                          <p:val>
                                            <p:strVal val="#ppt_x"/>
                                          </p:val>
                                        </p:tav>
                                        <p:tav tm="100000">
                                          <p:val>
                                            <p:strVal val="#ppt_x"/>
                                          </p:val>
                                        </p:tav>
                                      </p:tavLst>
                                    </p:anim>
                                    <p:anim calcmode="lin" valueType="num">
                                      <p:cBhvr additive="base">
                                        <p:cTn id="63" dur="150" fill="hold"/>
                                        <p:tgtEl>
                                          <p:spTgt spid="54"/>
                                        </p:tgtEl>
                                        <p:attrNameLst>
                                          <p:attrName>ppt_y</p:attrName>
                                        </p:attrNameLst>
                                      </p:cBhvr>
                                      <p:tavLst>
                                        <p:tav tm="0">
                                          <p:val>
                                            <p:strVal val="1+#ppt_h/2"/>
                                          </p:val>
                                        </p:tav>
                                        <p:tav tm="100000">
                                          <p:val>
                                            <p:strVal val="#ppt_y"/>
                                          </p:val>
                                        </p:tav>
                                      </p:tavLst>
                                    </p:anim>
                                  </p:childTnLst>
                                </p:cTn>
                              </p:par>
                            </p:childTnLst>
                          </p:cTn>
                        </p:par>
                        <p:par>
                          <p:cTn id="64" fill="hold">
                            <p:stCondLst>
                              <p:cond delay="2000"/>
                            </p:stCondLst>
                            <p:childTnLst>
                              <p:par>
                                <p:cTn id="65" presetID="2" presetClass="entr" presetSubtype="4" fill="hold" nodeType="afterEffect">
                                  <p:stCondLst>
                                    <p:cond delay="0"/>
                                  </p:stCondLst>
                                  <p:childTnLst>
                                    <p:set>
                                      <p:cBhvr>
                                        <p:cTn id="66" dur="1" fill="hold">
                                          <p:stCondLst>
                                            <p:cond delay="0"/>
                                          </p:stCondLst>
                                        </p:cTn>
                                        <p:tgtEl>
                                          <p:spTgt spid="49"/>
                                        </p:tgtEl>
                                        <p:attrNameLst>
                                          <p:attrName>style.visibility</p:attrName>
                                        </p:attrNameLst>
                                      </p:cBhvr>
                                      <p:to>
                                        <p:strVal val="visible"/>
                                      </p:to>
                                    </p:set>
                                    <p:anim calcmode="lin" valueType="num">
                                      <p:cBhvr additive="base">
                                        <p:cTn id="67" dur="150" fill="hold"/>
                                        <p:tgtEl>
                                          <p:spTgt spid="49"/>
                                        </p:tgtEl>
                                        <p:attrNameLst>
                                          <p:attrName>ppt_x</p:attrName>
                                        </p:attrNameLst>
                                      </p:cBhvr>
                                      <p:tavLst>
                                        <p:tav tm="0">
                                          <p:val>
                                            <p:strVal val="#ppt_x"/>
                                          </p:val>
                                        </p:tav>
                                        <p:tav tm="100000">
                                          <p:val>
                                            <p:strVal val="#ppt_x"/>
                                          </p:val>
                                        </p:tav>
                                      </p:tavLst>
                                    </p:anim>
                                    <p:anim calcmode="lin" valueType="num">
                                      <p:cBhvr additive="base">
                                        <p:cTn id="68" dur="150" fill="hold"/>
                                        <p:tgtEl>
                                          <p:spTgt spid="49"/>
                                        </p:tgtEl>
                                        <p:attrNameLst>
                                          <p:attrName>ppt_y</p:attrName>
                                        </p:attrNameLst>
                                      </p:cBhvr>
                                      <p:tavLst>
                                        <p:tav tm="0">
                                          <p:val>
                                            <p:strVal val="1+#ppt_h/2"/>
                                          </p:val>
                                        </p:tav>
                                        <p:tav tm="100000">
                                          <p:val>
                                            <p:strVal val="#ppt_y"/>
                                          </p:val>
                                        </p:tav>
                                      </p:tavLst>
                                    </p:anim>
                                  </p:childTnLst>
                                </p:cTn>
                              </p:par>
                            </p:childTnLst>
                          </p:cTn>
                        </p:par>
                        <p:par>
                          <p:cTn id="69" fill="hold">
                            <p:stCondLst>
                              <p:cond delay="2150"/>
                            </p:stCondLst>
                            <p:childTnLst>
                              <p:par>
                                <p:cTn id="70" presetID="2" presetClass="entr" presetSubtype="4" fill="hold" nodeType="afterEffect">
                                  <p:stCondLst>
                                    <p:cond delay="0"/>
                                  </p:stCondLst>
                                  <p:childTnLst>
                                    <p:set>
                                      <p:cBhvr>
                                        <p:cTn id="71" dur="1" fill="hold">
                                          <p:stCondLst>
                                            <p:cond delay="0"/>
                                          </p:stCondLst>
                                        </p:cTn>
                                        <p:tgtEl>
                                          <p:spTgt spid="61"/>
                                        </p:tgtEl>
                                        <p:attrNameLst>
                                          <p:attrName>style.visibility</p:attrName>
                                        </p:attrNameLst>
                                      </p:cBhvr>
                                      <p:to>
                                        <p:strVal val="visible"/>
                                      </p:to>
                                    </p:set>
                                    <p:anim calcmode="lin" valueType="num">
                                      <p:cBhvr additive="base">
                                        <p:cTn id="72" dur="150" fill="hold"/>
                                        <p:tgtEl>
                                          <p:spTgt spid="61"/>
                                        </p:tgtEl>
                                        <p:attrNameLst>
                                          <p:attrName>ppt_x</p:attrName>
                                        </p:attrNameLst>
                                      </p:cBhvr>
                                      <p:tavLst>
                                        <p:tav tm="0">
                                          <p:val>
                                            <p:strVal val="#ppt_x"/>
                                          </p:val>
                                        </p:tav>
                                        <p:tav tm="100000">
                                          <p:val>
                                            <p:strVal val="#ppt_x"/>
                                          </p:val>
                                        </p:tav>
                                      </p:tavLst>
                                    </p:anim>
                                    <p:anim calcmode="lin" valueType="num">
                                      <p:cBhvr additive="base">
                                        <p:cTn id="73" dur="150" fill="hold"/>
                                        <p:tgtEl>
                                          <p:spTgt spid="61"/>
                                        </p:tgtEl>
                                        <p:attrNameLst>
                                          <p:attrName>ppt_y</p:attrName>
                                        </p:attrNameLst>
                                      </p:cBhvr>
                                      <p:tavLst>
                                        <p:tav tm="0">
                                          <p:val>
                                            <p:strVal val="1+#ppt_h/2"/>
                                          </p:val>
                                        </p:tav>
                                        <p:tav tm="100000">
                                          <p:val>
                                            <p:strVal val="#ppt_y"/>
                                          </p:val>
                                        </p:tav>
                                      </p:tavLst>
                                    </p:anim>
                                  </p:childTnLst>
                                </p:cTn>
                              </p:par>
                            </p:childTnLst>
                          </p:cTn>
                        </p:par>
                        <p:par>
                          <p:cTn id="74" fill="hold">
                            <p:stCondLst>
                              <p:cond delay="2300"/>
                            </p:stCondLst>
                            <p:childTnLst>
                              <p:par>
                                <p:cTn id="75" presetID="2" presetClass="entr" presetSubtype="4" fill="hold" nodeType="afterEffect">
                                  <p:stCondLst>
                                    <p:cond delay="0"/>
                                  </p:stCondLst>
                                  <p:childTnLst>
                                    <p:set>
                                      <p:cBhvr>
                                        <p:cTn id="76" dur="1" fill="hold">
                                          <p:stCondLst>
                                            <p:cond delay="0"/>
                                          </p:stCondLst>
                                        </p:cTn>
                                        <p:tgtEl>
                                          <p:spTgt spid="55"/>
                                        </p:tgtEl>
                                        <p:attrNameLst>
                                          <p:attrName>style.visibility</p:attrName>
                                        </p:attrNameLst>
                                      </p:cBhvr>
                                      <p:to>
                                        <p:strVal val="visible"/>
                                      </p:to>
                                    </p:set>
                                    <p:anim calcmode="lin" valueType="num">
                                      <p:cBhvr additive="base">
                                        <p:cTn id="77" dur="150" fill="hold"/>
                                        <p:tgtEl>
                                          <p:spTgt spid="55"/>
                                        </p:tgtEl>
                                        <p:attrNameLst>
                                          <p:attrName>ppt_x</p:attrName>
                                        </p:attrNameLst>
                                      </p:cBhvr>
                                      <p:tavLst>
                                        <p:tav tm="0">
                                          <p:val>
                                            <p:strVal val="#ppt_x"/>
                                          </p:val>
                                        </p:tav>
                                        <p:tav tm="100000">
                                          <p:val>
                                            <p:strVal val="#ppt_x"/>
                                          </p:val>
                                        </p:tav>
                                      </p:tavLst>
                                    </p:anim>
                                    <p:anim calcmode="lin" valueType="num">
                                      <p:cBhvr additive="base">
                                        <p:cTn id="78" dur="150" fill="hold"/>
                                        <p:tgtEl>
                                          <p:spTgt spid="55"/>
                                        </p:tgtEl>
                                        <p:attrNameLst>
                                          <p:attrName>ppt_y</p:attrName>
                                        </p:attrNameLst>
                                      </p:cBhvr>
                                      <p:tavLst>
                                        <p:tav tm="0">
                                          <p:val>
                                            <p:strVal val="1+#ppt_h/2"/>
                                          </p:val>
                                        </p:tav>
                                        <p:tav tm="100000">
                                          <p:val>
                                            <p:strVal val="#ppt_y"/>
                                          </p:val>
                                        </p:tav>
                                      </p:tavLst>
                                    </p:anim>
                                  </p:childTnLst>
                                </p:cTn>
                              </p:par>
                            </p:childTnLst>
                          </p:cTn>
                        </p:par>
                        <p:par>
                          <p:cTn id="79" fill="hold">
                            <p:stCondLst>
                              <p:cond delay="2450"/>
                            </p:stCondLst>
                            <p:childTnLst>
                              <p:par>
                                <p:cTn id="80" presetID="2" presetClass="entr" presetSubtype="4" fill="hold" nodeType="afterEffect">
                                  <p:stCondLst>
                                    <p:cond delay="0"/>
                                  </p:stCondLst>
                                  <p:childTnLst>
                                    <p:set>
                                      <p:cBhvr>
                                        <p:cTn id="81" dur="1" fill="hold">
                                          <p:stCondLst>
                                            <p:cond delay="0"/>
                                          </p:stCondLst>
                                        </p:cTn>
                                        <p:tgtEl>
                                          <p:spTgt spid="56"/>
                                        </p:tgtEl>
                                        <p:attrNameLst>
                                          <p:attrName>style.visibility</p:attrName>
                                        </p:attrNameLst>
                                      </p:cBhvr>
                                      <p:to>
                                        <p:strVal val="visible"/>
                                      </p:to>
                                    </p:set>
                                    <p:anim calcmode="lin" valueType="num">
                                      <p:cBhvr additive="base">
                                        <p:cTn id="82" dur="150" fill="hold"/>
                                        <p:tgtEl>
                                          <p:spTgt spid="56"/>
                                        </p:tgtEl>
                                        <p:attrNameLst>
                                          <p:attrName>ppt_x</p:attrName>
                                        </p:attrNameLst>
                                      </p:cBhvr>
                                      <p:tavLst>
                                        <p:tav tm="0">
                                          <p:val>
                                            <p:strVal val="#ppt_x"/>
                                          </p:val>
                                        </p:tav>
                                        <p:tav tm="100000">
                                          <p:val>
                                            <p:strVal val="#ppt_x"/>
                                          </p:val>
                                        </p:tav>
                                      </p:tavLst>
                                    </p:anim>
                                    <p:anim calcmode="lin" valueType="num">
                                      <p:cBhvr additive="base">
                                        <p:cTn id="83" dur="150" fill="hold"/>
                                        <p:tgtEl>
                                          <p:spTgt spid="56"/>
                                        </p:tgtEl>
                                        <p:attrNameLst>
                                          <p:attrName>ppt_y</p:attrName>
                                        </p:attrNameLst>
                                      </p:cBhvr>
                                      <p:tavLst>
                                        <p:tav tm="0">
                                          <p:val>
                                            <p:strVal val="1+#ppt_h/2"/>
                                          </p:val>
                                        </p:tav>
                                        <p:tav tm="100000">
                                          <p:val>
                                            <p:strVal val="#ppt_y"/>
                                          </p:val>
                                        </p:tav>
                                      </p:tavLst>
                                    </p:anim>
                                  </p:childTnLst>
                                </p:cTn>
                              </p:par>
                            </p:childTnLst>
                          </p:cTn>
                        </p:par>
                        <p:par>
                          <p:cTn id="84" fill="hold">
                            <p:stCondLst>
                              <p:cond delay="2600"/>
                            </p:stCondLst>
                            <p:childTnLst>
                              <p:par>
                                <p:cTn id="85" presetID="2" presetClass="entr" presetSubtype="4" fill="hold" nodeType="afterEffect">
                                  <p:stCondLst>
                                    <p:cond delay="0"/>
                                  </p:stCondLst>
                                  <p:childTnLst>
                                    <p:set>
                                      <p:cBhvr>
                                        <p:cTn id="86" dur="1" fill="hold">
                                          <p:stCondLst>
                                            <p:cond delay="0"/>
                                          </p:stCondLst>
                                        </p:cTn>
                                        <p:tgtEl>
                                          <p:spTgt spid="47"/>
                                        </p:tgtEl>
                                        <p:attrNameLst>
                                          <p:attrName>style.visibility</p:attrName>
                                        </p:attrNameLst>
                                      </p:cBhvr>
                                      <p:to>
                                        <p:strVal val="visible"/>
                                      </p:to>
                                    </p:set>
                                    <p:anim calcmode="lin" valueType="num">
                                      <p:cBhvr additive="base">
                                        <p:cTn id="87" dur="150" fill="hold"/>
                                        <p:tgtEl>
                                          <p:spTgt spid="47"/>
                                        </p:tgtEl>
                                        <p:attrNameLst>
                                          <p:attrName>ppt_x</p:attrName>
                                        </p:attrNameLst>
                                      </p:cBhvr>
                                      <p:tavLst>
                                        <p:tav tm="0">
                                          <p:val>
                                            <p:strVal val="#ppt_x"/>
                                          </p:val>
                                        </p:tav>
                                        <p:tav tm="100000">
                                          <p:val>
                                            <p:strVal val="#ppt_x"/>
                                          </p:val>
                                        </p:tav>
                                      </p:tavLst>
                                    </p:anim>
                                    <p:anim calcmode="lin" valueType="num">
                                      <p:cBhvr additive="base">
                                        <p:cTn id="88" dur="150" fill="hold"/>
                                        <p:tgtEl>
                                          <p:spTgt spid="47"/>
                                        </p:tgtEl>
                                        <p:attrNameLst>
                                          <p:attrName>ppt_y</p:attrName>
                                        </p:attrNameLst>
                                      </p:cBhvr>
                                      <p:tavLst>
                                        <p:tav tm="0">
                                          <p:val>
                                            <p:strVal val="1+#ppt_h/2"/>
                                          </p:val>
                                        </p:tav>
                                        <p:tav tm="100000">
                                          <p:val>
                                            <p:strVal val="#ppt_y"/>
                                          </p:val>
                                        </p:tav>
                                      </p:tavLst>
                                    </p:anim>
                                  </p:childTnLst>
                                </p:cTn>
                              </p:par>
                            </p:childTnLst>
                          </p:cTn>
                        </p:par>
                        <p:par>
                          <p:cTn id="89" fill="hold">
                            <p:stCondLst>
                              <p:cond delay="2750"/>
                            </p:stCondLst>
                            <p:childTnLst>
                              <p:par>
                                <p:cTn id="90" presetID="2" presetClass="entr" presetSubtype="4" fill="hold" nodeType="afterEffect">
                                  <p:stCondLst>
                                    <p:cond delay="0"/>
                                  </p:stCondLst>
                                  <p:childTnLst>
                                    <p:set>
                                      <p:cBhvr>
                                        <p:cTn id="91" dur="1" fill="hold">
                                          <p:stCondLst>
                                            <p:cond delay="0"/>
                                          </p:stCondLst>
                                        </p:cTn>
                                        <p:tgtEl>
                                          <p:spTgt spid="64"/>
                                        </p:tgtEl>
                                        <p:attrNameLst>
                                          <p:attrName>style.visibility</p:attrName>
                                        </p:attrNameLst>
                                      </p:cBhvr>
                                      <p:to>
                                        <p:strVal val="visible"/>
                                      </p:to>
                                    </p:set>
                                    <p:anim calcmode="lin" valueType="num">
                                      <p:cBhvr additive="base">
                                        <p:cTn id="92" dur="150" fill="hold"/>
                                        <p:tgtEl>
                                          <p:spTgt spid="64"/>
                                        </p:tgtEl>
                                        <p:attrNameLst>
                                          <p:attrName>ppt_x</p:attrName>
                                        </p:attrNameLst>
                                      </p:cBhvr>
                                      <p:tavLst>
                                        <p:tav tm="0">
                                          <p:val>
                                            <p:strVal val="#ppt_x"/>
                                          </p:val>
                                        </p:tav>
                                        <p:tav tm="100000">
                                          <p:val>
                                            <p:strVal val="#ppt_x"/>
                                          </p:val>
                                        </p:tav>
                                      </p:tavLst>
                                    </p:anim>
                                    <p:anim calcmode="lin" valueType="num">
                                      <p:cBhvr additive="base">
                                        <p:cTn id="93" dur="150" fill="hold"/>
                                        <p:tgtEl>
                                          <p:spTgt spid="64"/>
                                        </p:tgtEl>
                                        <p:attrNameLst>
                                          <p:attrName>ppt_y</p:attrName>
                                        </p:attrNameLst>
                                      </p:cBhvr>
                                      <p:tavLst>
                                        <p:tav tm="0">
                                          <p:val>
                                            <p:strVal val="1+#ppt_h/2"/>
                                          </p:val>
                                        </p:tav>
                                        <p:tav tm="100000">
                                          <p:val>
                                            <p:strVal val="#ppt_y"/>
                                          </p:val>
                                        </p:tav>
                                      </p:tavLst>
                                    </p:anim>
                                  </p:childTnLst>
                                </p:cTn>
                              </p:par>
                            </p:childTnLst>
                          </p:cTn>
                        </p:par>
                        <p:par>
                          <p:cTn id="94" fill="hold">
                            <p:stCondLst>
                              <p:cond delay="2900"/>
                            </p:stCondLst>
                            <p:childTnLst>
                              <p:par>
                                <p:cTn id="95" presetID="2" presetClass="entr" presetSubtype="4" fill="hold" nodeType="afterEffect">
                                  <p:stCondLst>
                                    <p:cond delay="0"/>
                                  </p:stCondLst>
                                  <p:childTnLst>
                                    <p:set>
                                      <p:cBhvr>
                                        <p:cTn id="96" dur="1" fill="hold">
                                          <p:stCondLst>
                                            <p:cond delay="0"/>
                                          </p:stCondLst>
                                        </p:cTn>
                                        <p:tgtEl>
                                          <p:spTgt spid="50"/>
                                        </p:tgtEl>
                                        <p:attrNameLst>
                                          <p:attrName>style.visibility</p:attrName>
                                        </p:attrNameLst>
                                      </p:cBhvr>
                                      <p:to>
                                        <p:strVal val="visible"/>
                                      </p:to>
                                    </p:set>
                                    <p:anim calcmode="lin" valueType="num">
                                      <p:cBhvr additive="base">
                                        <p:cTn id="97" dur="150" fill="hold"/>
                                        <p:tgtEl>
                                          <p:spTgt spid="50"/>
                                        </p:tgtEl>
                                        <p:attrNameLst>
                                          <p:attrName>ppt_x</p:attrName>
                                        </p:attrNameLst>
                                      </p:cBhvr>
                                      <p:tavLst>
                                        <p:tav tm="0">
                                          <p:val>
                                            <p:strVal val="#ppt_x"/>
                                          </p:val>
                                        </p:tav>
                                        <p:tav tm="100000">
                                          <p:val>
                                            <p:strVal val="#ppt_x"/>
                                          </p:val>
                                        </p:tav>
                                      </p:tavLst>
                                    </p:anim>
                                    <p:anim calcmode="lin" valueType="num">
                                      <p:cBhvr additive="base">
                                        <p:cTn id="98" dur="150" fill="hold"/>
                                        <p:tgtEl>
                                          <p:spTgt spid="50"/>
                                        </p:tgtEl>
                                        <p:attrNameLst>
                                          <p:attrName>ppt_y</p:attrName>
                                        </p:attrNameLst>
                                      </p:cBhvr>
                                      <p:tavLst>
                                        <p:tav tm="0">
                                          <p:val>
                                            <p:strVal val="1+#ppt_h/2"/>
                                          </p:val>
                                        </p:tav>
                                        <p:tav tm="100000">
                                          <p:val>
                                            <p:strVal val="#ppt_y"/>
                                          </p:val>
                                        </p:tav>
                                      </p:tavLst>
                                    </p:anim>
                                  </p:childTnLst>
                                </p:cTn>
                              </p:par>
                            </p:childTnLst>
                          </p:cTn>
                        </p:par>
                        <p:par>
                          <p:cTn id="99" fill="hold">
                            <p:stCondLst>
                              <p:cond delay="3050"/>
                            </p:stCondLst>
                            <p:childTnLst>
                              <p:par>
                                <p:cTn id="100" presetID="2" presetClass="entr" presetSubtype="4" fill="hold" nodeType="afterEffect">
                                  <p:stCondLst>
                                    <p:cond delay="0"/>
                                  </p:stCondLst>
                                  <p:childTnLst>
                                    <p:set>
                                      <p:cBhvr>
                                        <p:cTn id="101" dur="1" fill="hold">
                                          <p:stCondLst>
                                            <p:cond delay="0"/>
                                          </p:stCondLst>
                                        </p:cTn>
                                        <p:tgtEl>
                                          <p:spTgt spid="57"/>
                                        </p:tgtEl>
                                        <p:attrNameLst>
                                          <p:attrName>style.visibility</p:attrName>
                                        </p:attrNameLst>
                                      </p:cBhvr>
                                      <p:to>
                                        <p:strVal val="visible"/>
                                      </p:to>
                                    </p:set>
                                    <p:anim calcmode="lin" valueType="num">
                                      <p:cBhvr additive="base">
                                        <p:cTn id="102" dur="150" fill="hold"/>
                                        <p:tgtEl>
                                          <p:spTgt spid="57"/>
                                        </p:tgtEl>
                                        <p:attrNameLst>
                                          <p:attrName>ppt_x</p:attrName>
                                        </p:attrNameLst>
                                      </p:cBhvr>
                                      <p:tavLst>
                                        <p:tav tm="0">
                                          <p:val>
                                            <p:strVal val="#ppt_x"/>
                                          </p:val>
                                        </p:tav>
                                        <p:tav tm="100000">
                                          <p:val>
                                            <p:strVal val="#ppt_x"/>
                                          </p:val>
                                        </p:tav>
                                      </p:tavLst>
                                    </p:anim>
                                    <p:anim calcmode="lin" valueType="num">
                                      <p:cBhvr additive="base">
                                        <p:cTn id="103" dur="150" fill="hold"/>
                                        <p:tgtEl>
                                          <p:spTgt spid="57"/>
                                        </p:tgtEl>
                                        <p:attrNameLst>
                                          <p:attrName>ppt_y</p:attrName>
                                        </p:attrNameLst>
                                      </p:cBhvr>
                                      <p:tavLst>
                                        <p:tav tm="0">
                                          <p:val>
                                            <p:strVal val="1+#ppt_h/2"/>
                                          </p:val>
                                        </p:tav>
                                        <p:tav tm="100000">
                                          <p:val>
                                            <p:strVal val="#ppt_y"/>
                                          </p:val>
                                        </p:tav>
                                      </p:tavLst>
                                    </p:anim>
                                  </p:childTnLst>
                                </p:cTn>
                              </p:par>
                            </p:childTnLst>
                          </p:cTn>
                        </p:par>
                        <p:par>
                          <p:cTn id="104" fill="hold">
                            <p:stCondLst>
                              <p:cond delay="3200"/>
                            </p:stCondLst>
                            <p:childTnLst>
                              <p:par>
                                <p:cTn id="105" presetID="2" presetClass="entr" presetSubtype="4" fill="hold" nodeType="afterEffect">
                                  <p:stCondLst>
                                    <p:cond delay="0"/>
                                  </p:stCondLst>
                                  <p:childTnLst>
                                    <p:set>
                                      <p:cBhvr>
                                        <p:cTn id="106" dur="1" fill="hold">
                                          <p:stCondLst>
                                            <p:cond delay="0"/>
                                          </p:stCondLst>
                                        </p:cTn>
                                        <p:tgtEl>
                                          <p:spTgt spid="58"/>
                                        </p:tgtEl>
                                        <p:attrNameLst>
                                          <p:attrName>style.visibility</p:attrName>
                                        </p:attrNameLst>
                                      </p:cBhvr>
                                      <p:to>
                                        <p:strVal val="visible"/>
                                      </p:to>
                                    </p:set>
                                    <p:anim calcmode="lin" valueType="num">
                                      <p:cBhvr additive="base">
                                        <p:cTn id="107" dur="150" fill="hold"/>
                                        <p:tgtEl>
                                          <p:spTgt spid="58"/>
                                        </p:tgtEl>
                                        <p:attrNameLst>
                                          <p:attrName>ppt_x</p:attrName>
                                        </p:attrNameLst>
                                      </p:cBhvr>
                                      <p:tavLst>
                                        <p:tav tm="0">
                                          <p:val>
                                            <p:strVal val="#ppt_x"/>
                                          </p:val>
                                        </p:tav>
                                        <p:tav tm="100000">
                                          <p:val>
                                            <p:strVal val="#ppt_x"/>
                                          </p:val>
                                        </p:tav>
                                      </p:tavLst>
                                    </p:anim>
                                    <p:anim calcmode="lin" valueType="num">
                                      <p:cBhvr additive="base">
                                        <p:cTn id="108" dur="150" fill="hold"/>
                                        <p:tgtEl>
                                          <p:spTgt spid="58"/>
                                        </p:tgtEl>
                                        <p:attrNameLst>
                                          <p:attrName>ppt_y</p:attrName>
                                        </p:attrNameLst>
                                      </p:cBhvr>
                                      <p:tavLst>
                                        <p:tav tm="0">
                                          <p:val>
                                            <p:strVal val="1+#ppt_h/2"/>
                                          </p:val>
                                        </p:tav>
                                        <p:tav tm="100000">
                                          <p:val>
                                            <p:strVal val="#ppt_y"/>
                                          </p:val>
                                        </p:tav>
                                      </p:tavLst>
                                    </p:anim>
                                  </p:childTnLst>
                                </p:cTn>
                              </p:par>
                            </p:childTnLst>
                          </p:cTn>
                        </p:par>
                        <p:par>
                          <p:cTn id="109" fill="hold">
                            <p:stCondLst>
                              <p:cond delay="3350"/>
                            </p:stCondLst>
                            <p:childTnLst>
                              <p:par>
                                <p:cTn id="110" presetID="2" presetClass="entr" presetSubtype="4" fill="hold" nodeType="afterEffect">
                                  <p:stCondLst>
                                    <p:cond delay="0"/>
                                  </p:stCondLst>
                                  <p:childTnLst>
                                    <p:set>
                                      <p:cBhvr>
                                        <p:cTn id="111" dur="1" fill="hold">
                                          <p:stCondLst>
                                            <p:cond delay="0"/>
                                          </p:stCondLst>
                                        </p:cTn>
                                        <p:tgtEl>
                                          <p:spTgt spid="68"/>
                                        </p:tgtEl>
                                        <p:attrNameLst>
                                          <p:attrName>style.visibility</p:attrName>
                                        </p:attrNameLst>
                                      </p:cBhvr>
                                      <p:to>
                                        <p:strVal val="visible"/>
                                      </p:to>
                                    </p:set>
                                    <p:anim calcmode="lin" valueType="num">
                                      <p:cBhvr additive="base">
                                        <p:cTn id="112" dur="150" fill="hold"/>
                                        <p:tgtEl>
                                          <p:spTgt spid="68"/>
                                        </p:tgtEl>
                                        <p:attrNameLst>
                                          <p:attrName>ppt_x</p:attrName>
                                        </p:attrNameLst>
                                      </p:cBhvr>
                                      <p:tavLst>
                                        <p:tav tm="0">
                                          <p:val>
                                            <p:strVal val="#ppt_x"/>
                                          </p:val>
                                        </p:tav>
                                        <p:tav tm="100000">
                                          <p:val>
                                            <p:strVal val="#ppt_x"/>
                                          </p:val>
                                        </p:tav>
                                      </p:tavLst>
                                    </p:anim>
                                    <p:anim calcmode="lin" valueType="num">
                                      <p:cBhvr additive="base">
                                        <p:cTn id="113" dur="150" fill="hold"/>
                                        <p:tgtEl>
                                          <p:spTgt spid="68"/>
                                        </p:tgtEl>
                                        <p:attrNameLst>
                                          <p:attrName>ppt_y</p:attrName>
                                        </p:attrNameLst>
                                      </p:cBhvr>
                                      <p:tavLst>
                                        <p:tav tm="0">
                                          <p:val>
                                            <p:strVal val="1+#ppt_h/2"/>
                                          </p:val>
                                        </p:tav>
                                        <p:tav tm="100000">
                                          <p:val>
                                            <p:strVal val="#ppt_y"/>
                                          </p:val>
                                        </p:tav>
                                      </p:tavLst>
                                    </p:anim>
                                  </p:childTnLst>
                                </p:cTn>
                              </p:par>
                            </p:childTnLst>
                          </p:cTn>
                        </p:par>
                        <p:par>
                          <p:cTn id="114" fill="hold">
                            <p:stCondLst>
                              <p:cond delay="3500"/>
                            </p:stCondLst>
                            <p:childTnLst>
                              <p:par>
                                <p:cTn id="115" presetID="2" presetClass="entr" presetSubtype="4" fill="hold" nodeType="afterEffect">
                                  <p:stCondLst>
                                    <p:cond delay="0"/>
                                  </p:stCondLst>
                                  <p:childTnLst>
                                    <p:set>
                                      <p:cBhvr>
                                        <p:cTn id="116" dur="1" fill="hold">
                                          <p:stCondLst>
                                            <p:cond delay="0"/>
                                          </p:stCondLst>
                                        </p:cTn>
                                        <p:tgtEl>
                                          <p:spTgt spid="65"/>
                                        </p:tgtEl>
                                        <p:attrNameLst>
                                          <p:attrName>style.visibility</p:attrName>
                                        </p:attrNameLst>
                                      </p:cBhvr>
                                      <p:to>
                                        <p:strVal val="visible"/>
                                      </p:to>
                                    </p:set>
                                    <p:anim calcmode="lin" valueType="num">
                                      <p:cBhvr additive="base">
                                        <p:cTn id="117" dur="150" fill="hold"/>
                                        <p:tgtEl>
                                          <p:spTgt spid="65"/>
                                        </p:tgtEl>
                                        <p:attrNameLst>
                                          <p:attrName>ppt_x</p:attrName>
                                        </p:attrNameLst>
                                      </p:cBhvr>
                                      <p:tavLst>
                                        <p:tav tm="0">
                                          <p:val>
                                            <p:strVal val="#ppt_x"/>
                                          </p:val>
                                        </p:tav>
                                        <p:tav tm="100000">
                                          <p:val>
                                            <p:strVal val="#ppt_x"/>
                                          </p:val>
                                        </p:tav>
                                      </p:tavLst>
                                    </p:anim>
                                    <p:anim calcmode="lin" valueType="num">
                                      <p:cBhvr additive="base">
                                        <p:cTn id="118" dur="150" fill="hold"/>
                                        <p:tgtEl>
                                          <p:spTgt spid="65"/>
                                        </p:tgtEl>
                                        <p:attrNameLst>
                                          <p:attrName>ppt_y</p:attrName>
                                        </p:attrNameLst>
                                      </p:cBhvr>
                                      <p:tavLst>
                                        <p:tav tm="0">
                                          <p:val>
                                            <p:strVal val="1+#ppt_h/2"/>
                                          </p:val>
                                        </p:tav>
                                        <p:tav tm="100000">
                                          <p:val>
                                            <p:strVal val="#ppt_y"/>
                                          </p:val>
                                        </p:tav>
                                      </p:tavLst>
                                    </p:anim>
                                  </p:childTnLst>
                                </p:cTn>
                              </p:par>
                            </p:childTnLst>
                          </p:cTn>
                        </p:par>
                        <p:par>
                          <p:cTn id="119" fill="hold">
                            <p:stCondLst>
                              <p:cond delay="3650"/>
                            </p:stCondLst>
                            <p:childTnLst>
                              <p:par>
                                <p:cTn id="120" presetID="2" presetClass="entr" presetSubtype="4" fill="hold" nodeType="afterEffect">
                                  <p:stCondLst>
                                    <p:cond delay="0"/>
                                  </p:stCondLst>
                                  <p:childTnLst>
                                    <p:set>
                                      <p:cBhvr>
                                        <p:cTn id="121" dur="1" fill="hold">
                                          <p:stCondLst>
                                            <p:cond delay="0"/>
                                          </p:stCondLst>
                                        </p:cTn>
                                        <p:tgtEl>
                                          <p:spTgt spid="59"/>
                                        </p:tgtEl>
                                        <p:attrNameLst>
                                          <p:attrName>style.visibility</p:attrName>
                                        </p:attrNameLst>
                                      </p:cBhvr>
                                      <p:to>
                                        <p:strVal val="visible"/>
                                      </p:to>
                                    </p:set>
                                    <p:anim calcmode="lin" valueType="num">
                                      <p:cBhvr additive="base">
                                        <p:cTn id="122" dur="150" fill="hold"/>
                                        <p:tgtEl>
                                          <p:spTgt spid="59"/>
                                        </p:tgtEl>
                                        <p:attrNameLst>
                                          <p:attrName>ppt_x</p:attrName>
                                        </p:attrNameLst>
                                      </p:cBhvr>
                                      <p:tavLst>
                                        <p:tav tm="0">
                                          <p:val>
                                            <p:strVal val="#ppt_x"/>
                                          </p:val>
                                        </p:tav>
                                        <p:tav tm="100000">
                                          <p:val>
                                            <p:strVal val="#ppt_x"/>
                                          </p:val>
                                        </p:tav>
                                      </p:tavLst>
                                    </p:anim>
                                    <p:anim calcmode="lin" valueType="num">
                                      <p:cBhvr additive="base">
                                        <p:cTn id="123" dur="15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3"/>
                                        </p:tgtEl>
                                        <p:attrNameLst>
                                          <p:attrName>style.visibility</p:attrName>
                                        </p:attrNameLst>
                                      </p:cBhvr>
                                      <p:to>
                                        <p:strVal val="visible"/>
                                      </p:to>
                                    </p:set>
                                    <p:animEffect transition="in" filter="fade">
                                      <p:cBhvr>
                                        <p:cTn id="128" dur="500"/>
                                        <p:tgtEl>
                                          <p:spTgt spid="3"/>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69"/>
                                        </p:tgtEl>
                                        <p:attrNameLst>
                                          <p:attrName>style.visibility</p:attrName>
                                        </p:attrNameLst>
                                      </p:cBhvr>
                                      <p:to>
                                        <p:strVal val="visible"/>
                                      </p:to>
                                    </p:set>
                                    <p:animEffect transition="in" filter="fade">
                                      <p:cBhvr>
                                        <p:cTn id="131" dur="500"/>
                                        <p:tgtEl>
                                          <p:spTgt spid="69"/>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70"/>
                                        </p:tgtEl>
                                        <p:attrNameLst>
                                          <p:attrName>style.visibility</p:attrName>
                                        </p:attrNameLst>
                                      </p:cBhvr>
                                      <p:to>
                                        <p:strVal val="visible"/>
                                      </p:to>
                                    </p:set>
                                    <p:animEffect transition="in" filter="fade">
                                      <p:cBhvr>
                                        <p:cTn id="134" dur="500"/>
                                        <p:tgtEl>
                                          <p:spTgt spid="70"/>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71"/>
                                        </p:tgtEl>
                                        <p:attrNameLst>
                                          <p:attrName>style.visibility</p:attrName>
                                        </p:attrNameLst>
                                      </p:cBhvr>
                                      <p:to>
                                        <p:strVal val="visible"/>
                                      </p:to>
                                    </p:set>
                                    <p:animEffect transition="in" filter="fade">
                                      <p:cBhvr>
                                        <p:cTn id="137" dur="500"/>
                                        <p:tgtEl>
                                          <p:spTgt spid="71"/>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72"/>
                                        </p:tgtEl>
                                        <p:attrNameLst>
                                          <p:attrName>style.visibility</p:attrName>
                                        </p:attrNameLst>
                                      </p:cBhvr>
                                      <p:to>
                                        <p:strVal val="visible"/>
                                      </p:to>
                                    </p:set>
                                    <p:animEffect transition="in" filter="fade">
                                      <p:cBhvr>
                                        <p:cTn id="140" dur="500"/>
                                        <p:tgtEl>
                                          <p:spTgt spid="72"/>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73"/>
                                        </p:tgtEl>
                                        <p:attrNameLst>
                                          <p:attrName>style.visibility</p:attrName>
                                        </p:attrNameLst>
                                      </p:cBhvr>
                                      <p:to>
                                        <p:strVal val="visible"/>
                                      </p:to>
                                    </p:set>
                                    <p:animEffect transition="in" filter="fade">
                                      <p:cBhvr>
                                        <p:cTn id="143" dur="500"/>
                                        <p:tgtEl>
                                          <p:spTgt spid="73"/>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4"/>
                                        </p:tgtEl>
                                        <p:attrNameLst>
                                          <p:attrName>style.visibility</p:attrName>
                                        </p:attrNameLst>
                                      </p:cBhvr>
                                      <p:to>
                                        <p:strVal val="visible"/>
                                      </p:to>
                                    </p:set>
                                    <p:animEffect transition="in" filter="fade">
                                      <p:cBhvr>
                                        <p:cTn id="146" dur="500"/>
                                        <p:tgtEl>
                                          <p:spTgt spid="4"/>
                                        </p:tgtEl>
                                      </p:cBhvr>
                                    </p:animEffect>
                                  </p:childTnLst>
                                </p:cTn>
                              </p:par>
                              <p:par>
                                <p:cTn id="147" presetID="10" presetClass="entr" presetSubtype="0" fill="hold" nodeType="withEffect">
                                  <p:stCondLst>
                                    <p:cond delay="0"/>
                                  </p:stCondLst>
                                  <p:childTnLst>
                                    <p:set>
                                      <p:cBhvr>
                                        <p:cTn id="148" dur="1" fill="hold">
                                          <p:stCondLst>
                                            <p:cond delay="0"/>
                                          </p:stCondLst>
                                        </p:cTn>
                                        <p:tgtEl>
                                          <p:spTgt spid="75"/>
                                        </p:tgtEl>
                                        <p:attrNameLst>
                                          <p:attrName>style.visibility</p:attrName>
                                        </p:attrNameLst>
                                      </p:cBhvr>
                                      <p:to>
                                        <p:strVal val="visible"/>
                                      </p:to>
                                    </p:set>
                                    <p:animEffect transition="in" filter="fade">
                                      <p:cBhvr>
                                        <p:cTn id="149" dur="500"/>
                                        <p:tgtEl>
                                          <p:spTgt spid="75"/>
                                        </p:tgtEl>
                                      </p:cBhvr>
                                    </p:animEffect>
                                  </p:childTnLst>
                                </p:cTn>
                              </p:par>
                              <p:par>
                                <p:cTn id="150" presetID="10" presetClass="entr" presetSubtype="0" fill="hold" nodeType="withEffect">
                                  <p:stCondLst>
                                    <p:cond delay="0"/>
                                  </p:stCondLst>
                                  <p:childTnLst>
                                    <p:set>
                                      <p:cBhvr>
                                        <p:cTn id="151" dur="1" fill="hold">
                                          <p:stCondLst>
                                            <p:cond delay="0"/>
                                          </p:stCondLst>
                                        </p:cTn>
                                        <p:tgtEl>
                                          <p:spTgt spid="74"/>
                                        </p:tgtEl>
                                        <p:attrNameLst>
                                          <p:attrName>style.visibility</p:attrName>
                                        </p:attrNameLst>
                                      </p:cBhvr>
                                      <p:to>
                                        <p:strVal val="visible"/>
                                      </p:to>
                                    </p:set>
                                    <p:animEffect transition="in" filter="fade">
                                      <p:cBhvr>
                                        <p:cTn id="152" dur="500"/>
                                        <p:tgtEl>
                                          <p:spTgt spid="74"/>
                                        </p:tgtEl>
                                      </p:cBhvr>
                                    </p:animEffect>
                                  </p:childTnLst>
                                </p:cTn>
                              </p:par>
                              <p:par>
                                <p:cTn id="153" presetID="10" presetClass="entr" presetSubtype="0" fill="hold" nodeType="withEffect">
                                  <p:stCondLst>
                                    <p:cond delay="0"/>
                                  </p:stCondLst>
                                  <p:childTnLst>
                                    <p:set>
                                      <p:cBhvr>
                                        <p:cTn id="154" dur="1" fill="hold">
                                          <p:stCondLst>
                                            <p:cond delay="0"/>
                                          </p:stCondLst>
                                        </p:cTn>
                                        <p:tgtEl>
                                          <p:spTgt spid="32"/>
                                        </p:tgtEl>
                                        <p:attrNameLst>
                                          <p:attrName>style.visibility</p:attrName>
                                        </p:attrNameLst>
                                      </p:cBhvr>
                                      <p:to>
                                        <p:strVal val="visible"/>
                                      </p:to>
                                    </p:set>
                                    <p:animEffect transition="in" filter="fade">
                                      <p:cBhvr>
                                        <p:cTn id="155" dur="500"/>
                                        <p:tgtEl>
                                          <p:spTgt spid="32"/>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xit" presetSubtype="0" fill="hold" grpId="1" nodeType="clickEffect">
                                  <p:stCondLst>
                                    <p:cond delay="0"/>
                                  </p:stCondLst>
                                  <p:childTnLst>
                                    <p:animEffect transition="out" filter="fade">
                                      <p:cBhvr>
                                        <p:cTn id="159" dur="500"/>
                                        <p:tgtEl>
                                          <p:spTgt spid="36"/>
                                        </p:tgtEl>
                                      </p:cBhvr>
                                    </p:animEffect>
                                    <p:set>
                                      <p:cBhvr>
                                        <p:cTn id="160" dur="1" fill="hold">
                                          <p:stCondLst>
                                            <p:cond delay="499"/>
                                          </p:stCondLst>
                                        </p:cTn>
                                        <p:tgtEl>
                                          <p:spTgt spid="36"/>
                                        </p:tgtEl>
                                        <p:attrNameLst>
                                          <p:attrName>style.visibility</p:attrName>
                                        </p:attrNameLst>
                                      </p:cBhvr>
                                      <p:to>
                                        <p:strVal val="hidden"/>
                                      </p:to>
                                    </p:set>
                                  </p:childTnLst>
                                </p:cTn>
                              </p:par>
                              <p:par>
                                <p:cTn id="161" presetID="10" presetClass="exit" presetSubtype="0" fill="hold" grpId="1" nodeType="withEffect">
                                  <p:stCondLst>
                                    <p:cond delay="0"/>
                                  </p:stCondLst>
                                  <p:childTnLst>
                                    <p:animEffect transition="out" filter="fade">
                                      <p:cBhvr>
                                        <p:cTn id="162" dur="500"/>
                                        <p:tgtEl>
                                          <p:spTgt spid="41"/>
                                        </p:tgtEl>
                                      </p:cBhvr>
                                    </p:animEffect>
                                    <p:set>
                                      <p:cBhvr>
                                        <p:cTn id="163" dur="1" fill="hold">
                                          <p:stCondLst>
                                            <p:cond delay="499"/>
                                          </p:stCondLst>
                                        </p:cTn>
                                        <p:tgtEl>
                                          <p:spTgt spid="41"/>
                                        </p:tgtEl>
                                        <p:attrNameLst>
                                          <p:attrName>style.visibility</p:attrName>
                                        </p:attrNameLst>
                                      </p:cBhvr>
                                      <p:to>
                                        <p:strVal val="hidden"/>
                                      </p:to>
                                    </p:set>
                                  </p:childTnLst>
                                </p:cTn>
                              </p:par>
                              <p:par>
                                <p:cTn id="164" presetID="10" presetClass="exit" presetSubtype="0" fill="hold" grpId="1" nodeType="withEffect">
                                  <p:stCondLst>
                                    <p:cond delay="0"/>
                                  </p:stCondLst>
                                  <p:childTnLst>
                                    <p:animEffect transition="out" filter="fade">
                                      <p:cBhvr>
                                        <p:cTn id="165" dur="500"/>
                                        <p:tgtEl>
                                          <p:spTgt spid="43"/>
                                        </p:tgtEl>
                                      </p:cBhvr>
                                    </p:animEffect>
                                    <p:set>
                                      <p:cBhvr>
                                        <p:cTn id="166" dur="1" fill="hold">
                                          <p:stCondLst>
                                            <p:cond delay="499"/>
                                          </p:stCondLst>
                                        </p:cTn>
                                        <p:tgtEl>
                                          <p:spTgt spid="43"/>
                                        </p:tgtEl>
                                        <p:attrNameLst>
                                          <p:attrName>style.visibility</p:attrName>
                                        </p:attrNameLst>
                                      </p:cBhvr>
                                      <p:to>
                                        <p:strVal val="hidden"/>
                                      </p:to>
                                    </p:set>
                                  </p:childTnLst>
                                </p:cTn>
                              </p:par>
                              <p:par>
                                <p:cTn id="167" presetID="10" presetClass="exit" presetSubtype="0" fill="hold" nodeType="withEffect">
                                  <p:stCondLst>
                                    <p:cond delay="0"/>
                                  </p:stCondLst>
                                  <p:childTnLst>
                                    <p:animEffect transition="out" filter="fade">
                                      <p:cBhvr>
                                        <p:cTn id="168" dur="500"/>
                                        <p:tgtEl>
                                          <p:spTgt spid="42"/>
                                        </p:tgtEl>
                                      </p:cBhvr>
                                    </p:animEffect>
                                    <p:set>
                                      <p:cBhvr>
                                        <p:cTn id="169" dur="1" fill="hold">
                                          <p:stCondLst>
                                            <p:cond delay="499"/>
                                          </p:stCondLst>
                                        </p:cTn>
                                        <p:tgtEl>
                                          <p:spTgt spid="42"/>
                                        </p:tgtEl>
                                        <p:attrNameLst>
                                          <p:attrName>style.visibility</p:attrName>
                                        </p:attrNameLst>
                                      </p:cBhvr>
                                      <p:to>
                                        <p:strVal val="hidden"/>
                                      </p:to>
                                    </p:set>
                                  </p:childTnLst>
                                </p:cTn>
                              </p:par>
                              <p:par>
                                <p:cTn id="170" presetID="10" presetClass="exit" presetSubtype="0" fill="hold" nodeType="withEffect">
                                  <p:stCondLst>
                                    <p:cond delay="0"/>
                                  </p:stCondLst>
                                  <p:childTnLst>
                                    <p:animEffect transition="out" filter="fade">
                                      <p:cBhvr>
                                        <p:cTn id="171" dur="500"/>
                                        <p:tgtEl>
                                          <p:spTgt spid="12"/>
                                        </p:tgtEl>
                                      </p:cBhvr>
                                    </p:animEffect>
                                    <p:set>
                                      <p:cBhvr>
                                        <p:cTn id="172" dur="1" fill="hold">
                                          <p:stCondLst>
                                            <p:cond delay="499"/>
                                          </p:stCondLst>
                                        </p:cTn>
                                        <p:tgtEl>
                                          <p:spTgt spid="12"/>
                                        </p:tgtEl>
                                        <p:attrNameLst>
                                          <p:attrName>style.visibility</p:attrName>
                                        </p:attrNameLst>
                                      </p:cBhvr>
                                      <p:to>
                                        <p:strVal val="hidden"/>
                                      </p:to>
                                    </p:set>
                                  </p:childTnLst>
                                </p:cTn>
                              </p:par>
                              <p:par>
                                <p:cTn id="173" presetID="10" presetClass="exit" presetSubtype="0" fill="hold" nodeType="withEffect">
                                  <p:stCondLst>
                                    <p:cond delay="0"/>
                                  </p:stCondLst>
                                  <p:childTnLst>
                                    <p:animEffect transition="out" filter="fade">
                                      <p:cBhvr>
                                        <p:cTn id="174" dur="500"/>
                                        <p:tgtEl>
                                          <p:spTgt spid="40"/>
                                        </p:tgtEl>
                                      </p:cBhvr>
                                    </p:animEffect>
                                    <p:set>
                                      <p:cBhvr>
                                        <p:cTn id="175"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41" grpId="0" animBg="1"/>
      <p:bldP spid="41" grpId="1" animBg="1"/>
      <p:bldP spid="43" grpId="0" animBg="1"/>
      <p:bldP spid="43" grpId="1" animBg="1"/>
      <p:bldP spid="3" grpId="0" animBg="1"/>
      <p:bldP spid="69" grpId="0" animBg="1"/>
      <p:bldP spid="70" grpId="0" animBg="1"/>
      <p:bldP spid="71" grpId="0" animBg="1"/>
      <p:bldP spid="72" grpId="0" animBg="1"/>
      <p:bldP spid="73" grpId="0" animBg="1"/>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43D5-522F-4A1A-818D-87175679AC05}"/>
              </a:ext>
            </a:extLst>
          </p:cNvPr>
          <p:cNvSpPr>
            <a:spLocks noGrp="1"/>
          </p:cNvSpPr>
          <p:nvPr>
            <p:ph type="title"/>
          </p:nvPr>
        </p:nvSpPr>
        <p:spPr/>
        <p:txBody>
          <a:bodyPr/>
          <a:lstStyle/>
          <a:p>
            <a:r>
              <a:rPr lang="en-US" dirty="0"/>
              <a:t>What is partitioning?</a:t>
            </a:r>
          </a:p>
        </p:txBody>
      </p:sp>
      <p:pic>
        <p:nvPicPr>
          <p:cNvPr id="44" name="Picture 43" descr="A close up of a logo&#10;&#10;Description automatically generated">
            <a:extLst>
              <a:ext uri="{FF2B5EF4-FFF2-40B4-BE49-F238E27FC236}">
                <a16:creationId xmlns:a16="http://schemas.microsoft.com/office/drawing/2014/main" id="{EA62E3F9-30DB-4C7F-BDB3-6B9DD0005701}"/>
              </a:ext>
            </a:extLst>
          </p:cNvPr>
          <p:cNvPicPr>
            <a:picLocks noChangeAspect="1"/>
          </p:cNvPicPr>
          <p:nvPr/>
        </p:nvPicPr>
        <p:blipFill>
          <a:blip r:embed="rId3">
            <a:duotone>
              <a:schemeClr val="accent2">
                <a:shade val="45000"/>
                <a:satMod val="135000"/>
              </a:schemeClr>
              <a:prstClr val="white"/>
            </a:duotone>
          </a:blip>
          <a:stretch>
            <a:fillRect/>
          </a:stretch>
        </p:blipFill>
        <p:spPr>
          <a:xfrm>
            <a:off x="3795068" y="2926219"/>
            <a:ext cx="609894" cy="609894"/>
          </a:xfrm>
          <a:prstGeom prst="rect">
            <a:avLst/>
          </a:prstGeom>
        </p:spPr>
      </p:pic>
      <p:pic>
        <p:nvPicPr>
          <p:cNvPr id="45" name="Picture 44" descr="A close up of a logo&#10;&#10;Description automatically generated">
            <a:extLst>
              <a:ext uri="{FF2B5EF4-FFF2-40B4-BE49-F238E27FC236}">
                <a16:creationId xmlns:a16="http://schemas.microsoft.com/office/drawing/2014/main" id="{3D5DF0D7-A001-4742-BD1B-C5D64C204F71}"/>
              </a:ext>
            </a:extLst>
          </p:cNvPr>
          <p:cNvPicPr>
            <a:picLocks noChangeAspect="1"/>
          </p:cNvPicPr>
          <p:nvPr/>
        </p:nvPicPr>
        <p:blipFill>
          <a:blip r:embed="rId3">
            <a:duotone>
              <a:schemeClr val="accent2">
                <a:shade val="45000"/>
                <a:satMod val="135000"/>
              </a:schemeClr>
              <a:prstClr val="white"/>
            </a:duotone>
          </a:blip>
          <a:stretch>
            <a:fillRect/>
          </a:stretch>
        </p:blipFill>
        <p:spPr>
          <a:xfrm>
            <a:off x="4468402" y="2926219"/>
            <a:ext cx="609894" cy="609894"/>
          </a:xfrm>
          <a:prstGeom prst="rect">
            <a:avLst/>
          </a:prstGeom>
        </p:spPr>
      </p:pic>
      <p:pic>
        <p:nvPicPr>
          <p:cNvPr id="46" name="Picture 45" descr="A close up of a logo&#10;&#10;Description automatically generated">
            <a:extLst>
              <a:ext uri="{FF2B5EF4-FFF2-40B4-BE49-F238E27FC236}">
                <a16:creationId xmlns:a16="http://schemas.microsoft.com/office/drawing/2014/main" id="{5529A3A0-83E0-4F91-8797-1ACC95E5A192}"/>
              </a:ext>
            </a:extLst>
          </p:cNvPr>
          <p:cNvPicPr>
            <a:picLocks noChangeAspect="1"/>
          </p:cNvPicPr>
          <p:nvPr/>
        </p:nvPicPr>
        <p:blipFill>
          <a:blip r:embed="rId3">
            <a:duotone>
              <a:schemeClr val="accent2">
                <a:shade val="45000"/>
                <a:satMod val="135000"/>
              </a:schemeClr>
              <a:prstClr val="white"/>
            </a:duotone>
          </a:blip>
          <a:stretch>
            <a:fillRect/>
          </a:stretch>
        </p:blipFill>
        <p:spPr>
          <a:xfrm>
            <a:off x="3795068" y="3690157"/>
            <a:ext cx="609894" cy="609894"/>
          </a:xfrm>
          <a:prstGeom prst="rect">
            <a:avLst/>
          </a:prstGeom>
        </p:spPr>
      </p:pic>
      <p:pic>
        <p:nvPicPr>
          <p:cNvPr id="47" name="Picture 46" descr="A close up of a logo&#10;&#10;Description automatically generated">
            <a:extLst>
              <a:ext uri="{FF2B5EF4-FFF2-40B4-BE49-F238E27FC236}">
                <a16:creationId xmlns:a16="http://schemas.microsoft.com/office/drawing/2014/main" id="{D5179290-6F0D-46DE-8243-ED19BA952BA9}"/>
              </a:ext>
            </a:extLst>
          </p:cNvPr>
          <p:cNvPicPr>
            <a:picLocks noChangeAspect="1"/>
          </p:cNvPicPr>
          <p:nvPr/>
        </p:nvPicPr>
        <p:blipFill>
          <a:blip r:embed="rId3">
            <a:duotone>
              <a:schemeClr val="accent2">
                <a:shade val="45000"/>
                <a:satMod val="135000"/>
              </a:schemeClr>
              <a:prstClr val="white"/>
            </a:duotone>
          </a:blip>
          <a:stretch>
            <a:fillRect/>
          </a:stretch>
        </p:blipFill>
        <p:spPr>
          <a:xfrm>
            <a:off x="4468402" y="3690157"/>
            <a:ext cx="609894" cy="609894"/>
          </a:xfrm>
          <a:prstGeom prst="rect">
            <a:avLst/>
          </a:prstGeom>
        </p:spPr>
      </p:pic>
      <p:pic>
        <p:nvPicPr>
          <p:cNvPr id="48" name="Picture 47" descr="A close up of a logo&#10;&#10;Description automatically generated">
            <a:extLst>
              <a:ext uri="{FF2B5EF4-FFF2-40B4-BE49-F238E27FC236}">
                <a16:creationId xmlns:a16="http://schemas.microsoft.com/office/drawing/2014/main" id="{1D65F9BD-4AB1-4F43-A958-831168C42F8F}"/>
              </a:ext>
            </a:extLst>
          </p:cNvPr>
          <p:cNvPicPr>
            <a:picLocks noChangeAspect="1"/>
          </p:cNvPicPr>
          <p:nvPr/>
        </p:nvPicPr>
        <p:blipFill>
          <a:blip r:embed="rId3">
            <a:duotone>
              <a:schemeClr val="accent2">
                <a:shade val="45000"/>
                <a:satMod val="135000"/>
              </a:schemeClr>
              <a:prstClr val="white"/>
            </a:duotone>
          </a:blip>
          <a:stretch>
            <a:fillRect/>
          </a:stretch>
        </p:blipFill>
        <p:spPr>
          <a:xfrm>
            <a:off x="4303068" y="4653713"/>
            <a:ext cx="609894" cy="609894"/>
          </a:xfrm>
          <a:prstGeom prst="rect">
            <a:avLst/>
          </a:prstGeom>
        </p:spPr>
      </p:pic>
      <p:pic>
        <p:nvPicPr>
          <p:cNvPr id="49" name="Picture 48" descr="A close up of a logo&#10;&#10;Description automatically generated">
            <a:extLst>
              <a:ext uri="{FF2B5EF4-FFF2-40B4-BE49-F238E27FC236}">
                <a16:creationId xmlns:a16="http://schemas.microsoft.com/office/drawing/2014/main" id="{545F8FF8-D017-41B6-B802-90E81AAE5165}"/>
              </a:ext>
            </a:extLst>
          </p:cNvPr>
          <p:cNvPicPr>
            <a:picLocks noChangeAspect="1"/>
          </p:cNvPicPr>
          <p:nvPr/>
        </p:nvPicPr>
        <p:blipFill>
          <a:blip r:embed="rId3">
            <a:duotone>
              <a:schemeClr val="accent2">
                <a:shade val="45000"/>
                <a:satMod val="135000"/>
              </a:schemeClr>
              <a:prstClr val="white"/>
            </a:duotone>
          </a:blip>
          <a:stretch>
            <a:fillRect/>
          </a:stretch>
        </p:blipFill>
        <p:spPr>
          <a:xfrm>
            <a:off x="4976402" y="4653713"/>
            <a:ext cx="609894" cy="609894"/>
          </a:xfrm>
          <a:prstGeom prst="rect">
            <a:avLst/>
          </a:prstGeom>
        </p:spPr>
      </p:pic>
      <p:pic>
        <p:nvPicPr>
          <p:cNvPr id="50" name="Picture 49" descr="A close up of a logo&#10;&#10;Description automatically generated">
            <a:extLst>
              <a:ext uri="{FF2B5EF4-FFF2-40B4-BE49-F238E27FC236}">
                <a16:creationId xmlns:a16="http://schemas.microsoft.com/office/drawing/2014/main" id="{B64F98E0-8BFC-4E4D-9C32-631D4ABABEC3}"/>
              </a:ext>
            </a:extLst>
          </p:cNvPr>
          <p:cNvPicPr>
            <a:picLocks noChangeAspect="1"/>
          </p:cNvPicPr>
          <p:nvPr/>
        </p:nvPicPr>
        <p:blipFill>
          <a:blip r:embed="rId3">
            <a:duotone>
              <a:schemeClr val="accent2">
                <a:shade val="45000"/>
                <a:satMod val="135000"/>
              </a:schemeClr>
              <a:prstClr val="white"/>
            </a:duotone>
          </a:blip>
          <a:stretch>
            <a:fillRect/>
          </a:stretch>
        </p:blipFill>
        <p:spPr>
          <a:xfrm>
            <a:off x="5649736" y="4653713"/>
            <a:ext cx="609894" cy="609894"/>
          </a:xfrm>
          <a:prstGeom prst="rect">
            <a:avLst/>
          </a:prstGeom>
        </p:spPr>
      </p:pic>
      <p:pic>
        <p:nvPicPr>
          <p:cNvPr id="51" name="Picture 50" descr="A close up of a logo&#10;&#10;Description automatically generated">
            <a:extLst>
              <a:ext uri="{FF2B5EF4-FFF2-40B4-BE49-F238E27FC236}">
                <a16:creationId xmlns:a16="http://schemas.microsoft.com/office/drawing/2014/main" id="{33F8C879-36BC-4ABD-937A-12D31512124E}"/>
              </a:ext>
            </a:extLst>
          </p:cNvPr>
          <p:cNvPicPr>
            <a:picLocks noChangeAspect="1"/>
          </p:cNvPicPr>
          <p:nvPr/>
        </p:nvPicPr>
        <p:blipFill>
          <a:blip r:embed="rId3">
            <a:duotone>
              <a:schemeClr val="accent2">
                <a:shade val="45000"/>
                <a:satMod val="135000"/>
              </a:schemeClr>
              <a:prstClr val="white"/>
            </a:duotone>
          </a:blip>
          <a:stretch>
            <a:fillRect/>
          </a:stretch>
        </p:blipFill>
        <p:spPr>
          <a:xfrm>
            <a:off x="6795916" y="3066352"/>
            <a:ext cx="609894" cy="609894"/>
          </a:xfrm>
          <a:prstGeom prst="rect">
            <a:avLst/>
          </a:prstGeom>
        </p:spPr>
      </p:pic>
      <p:pic>
        <p:nvPicPr>
          <p:cNvPr id="52" name="Picture 51" descr="A close up of a logo&#10;&#10;Description automatically generated">
            <a:extLst>
              <a:ext uri="{FF2B5EF4-FFF2-40B4-BE49-F238E27FC236}">
                <a16:creationId xmlns:a16="http://schemas.microsoft.com/office/drawing/2014/main" id="{CDD9E124-8C2B-41AC-98A9-3ABAECF32624}"/>
              </a:ext>
            </a:extLst>
          </p:cNvPr>
          <p:cNvPicPr>
            <a:picLocks noChangeAspect="1"/>
          </p:cNvPicPr>
          <p:nvPr/>
        </p:nvPicPr>
        <p:blipFill>
          <a:blip r:embed="rId3">
            <a:duotone>
              <a:schemeClr val="accent2">
                <a:shade val="45000"/>
                <a:satMod val="135000"/>
              </a:schemeClr>
              <a:prstClr val="white"/>
            </a:duotone>
          </a:blip>
          <a:stretch>
            <a:fillRect/>
          </a:stretch>
        </p:blipFill>
        <p:spPr>
          <a:xfrm>
            <a:off x="7469250" y="3066352"/>
            <a:ext cx="609894" cy="609894"/>
          </a:xfrm>
          <a:prstGeom prst="rect">
            <a:avLst/>
          </a:prstGeom>
        </p:spPr>
      </p:pic>
      <p:pic>
        <p:nvPicPr>
          <p:cNvPr id="53" name="Picture 52" descr="A close up of a logo&#10;&#10;Description automatically generated">
            <a:extLst>
              <a:ext uri="{FF2B5EF4-FFF2-40B4-BE49-F238E27FC236}">
                <a16:creationId xmlns:a16="http://schemas.microsoft.com/office/drawing/2014/main" id="{4671CC7A-9E42-4A08-8DDD-0285EA7D091A}"/>
              </a:ext>
            </a:extLst>
          </p:cNvPr>
          <p:cNvPicPr>
            <a:picLocks noChangeAspect="1"/>
          </p:cNvPicPr>
          <p:nvPr/>
        </p:nvPicPr>
        <p:blipFill>
          <a:blip r:embed="rId3">
            <a:duotone>
              <a:schemeClr val="accent2">
                <a:shade val="45000"/>
                <a:satMod val="135000"/>
              </a:schemeClr>
              <a:prstClr val="white"/>
            </a:duotone>
          </a:blip>
          <a:stretch>
            <a:fillRect/>
          </a:stretch>
        </p:blipFill>
        <p:spPr>
          <a:xfrm>
            <a:off x="8142584" y="3066352"/>
            <a:ext cx="609894" cy="609894"/>
          </a:xfrm>
          <a:prstGeom prst="rect">
            <a:avLst/>
          </a:prstGeom>
        </p:spPr>
      </p:pic>
      <p:pic>
        <p:nvPicPr>
          <p:cNvPr id="54" name="Picture 53" descr="A close up of a logo&#10;&#10;Description automatically generated">
            <a:extLst>
              <a:ext uri="{FF2B5EF4-FFF2-40B4-BE49-F238E27FC236}">
                <a16:creationId xmlns:a16="http://schemas.microsoft.com/office/drawing/2014/main" id="{725295C1-824A-45EA-BD2B-7D4D157D2831}"/>
              </a:ext>
            </a:extLst>
          </p:cNvPr>
          <p:cNvPicPr>
            <a:picLocks noChangeAspect="1"/>
          </p:cNvPicPr>
          <p:nvPr/>
        </p:nvPicPr>
        <p:blipFill>
          <a:blip r:embed="rId3">
            <a:duotone>
              <a:schemeClr val="accent2">
                <a:shade val="45000"/>
                <a:satMod val="135000"/>
              </a:schemeClr>
              <a:prstClr val="white"/>
            </a:duotone>
          </a:blip>
          <a:stretch>
            <a:fillRect/>
          </a:stretch>
        </p:blipFill>
        <p:spPr>
          <a:xfrm>
            <a:off x="6795916" y="3853409"/>
            <a:ext cx="609894" cy="609894"/>
          </a:xfrm>
          <a:prstGeom prst="rect">
            <a:avLst/>
          </a:prstGeom>
        </p:spPr>
      </p:pic>
      <p:pic>
        <p:nvPicPr>
          <p:cNvPr id="55" name="Picture 54" descr="A close up of a logo&#10;&#10;Description automatically generated">
            <a:extLst>
              <a:ext uri="{FF2B5EF4-FFF2-40B4-BE49-F238E27FC236}">
                <a16:creationId xmlns:a16="http://schemas.microsoft.com/office/drawing/2014/main" id="{FA3BAAFB-CE1A-43D2-8467-B9886B18F590}"/>
              </a:ext>
            </a:extLst>
          </p:cNvPr>
          <p:cNvPicPr>
            <a:picLocks noChangeAspect="1"/>
          </p:cNvPicPr>
          <p:nvPr/>
        </p:nvPicPr>
        <p:blipFill>
          <a:blip r:embed="rId3">
            <a:duotone>
              <a:schemeClr val="accent2">
                <a:shade val="45000"/>
                <a:satMod val="135000"/>
              </a:schemeClr>
              <a:prstClr val="white"/>
            </a:duotone>
          </a:blip>
          <a:stretch>
            <a:fillRect/>
          </a:stretch>
        </p:blipFill>
        <p:spPr>
          <a:xfrm>
            <a:off x="7469250" y="3853409"/>
            <a:ext cx="609894" cy="609894"/>
          </a:xfrm>
          <a:prstGeom prst="rect">
            <a:avLst/>
          </a:prstGeom>
        </p:spPr>
      </p:pic>
      <p:pic>
        <p:nvPicPr>
          <p:cNvPr id="56" name="Picture 55" descr="A close up of a logo&#10;&#10;Description automatically generated">
            <a:extLst>
              <a:ext uri="{FF2B5EF4-FFF2-40B4-BE49-F238E27FC236}">
                <a16:creationId xmlns:a16="http://schemas.microsoft.com/office/drawing/2014/main" id="{96766791-FCB6-4991-8D1D-4145870ADF2C}"/>
              </a:ext>
            </a:extLst>
          </p:cNvPr>
          <p:cNvPicPr>
            <a:picLocks noChangeAspect="1"/>
          </p:cNvPicPr>
          <p:nvPr/>
        </p:nvPicPr>
        <p:blipFill>
          <a:blip r:embed="rId3">
            <a:duotone>
              <a:schemeClr val="accent2">
                <a:shade val="45000"/>
                <a:satMod val="135000"/>
              </a:schemeClr>
              <a:prstClr val="white"/>
            </a:duotone>
          </a:blip>
          <a:stretch>
            <a:fillRect/>
          </a:stretch>
        </p:blipFill>
        <p:spPr>
          <a:xfrm>
            <a:off x="8142584" y="3853409"/>
            <a:ext cx="609894" cy="609894"/>
          </a:xfrm>
          <a:prstGeom prst="rect">
            <a:avLst/>
          </a:prstGeom>
        </p:spPr>
      </p:pic>
      <p:pic>
        <p:nvPicPr>
          <p:cNvPr id="57" name="Picture 56" descr="A close up of a logo&#10;&#10;Description automatically generated">
            <a:extLst>
              <a:ext uri="{FF2B5EF4-FFF2-40B4-BE49-F238E27FC236}">
                <a16:creationId xmlns:a16="http://schemas.microsoft.com/office/drawing/2014/main" id="{46D6CF9B-BE60-439C-8F67-DADEF16E0F72}"/>
              </a:ext>
            </a:extLst>
          </p:cNvPr>
          <p:cNvPicPr>
            <a:picLocks noChangeAspect="1"/>
          </p:cNvPicPr>
          <p:nvPr/>
        </p:nvPicPr>
        <p:blipFill>
          <a:blip r:embed="rId3">
            <a:duotone>
              <a:schemeClr val="accent2">
                <a:shade val="45000"/>
                <a:satMod val="135000"/>
              </a:schemeClr>
              <a:prstClr val="white"/>
            </a:duotone>
          </a:blip>
          <a:stretch>
            <a:fillRect/>
          </a:stretch>
        </p:blipFill>
        <p:spPr>
          <a:xfrm>
            <a:off x="6795916" y="4640466"/>
            <a:ext cx="609894" cy="609894"/>
          </a:xfrm>
          <a:prstGeom prst="rect">
            <a:avLst/>
          </a:prstGeom>
        </p:spPr>
      </p:pic>
      <p:pic>
        <p:nvPicPr>
          <p:cNvPr id="58" name="Picture 57" descr="A close up of a logo&#10;&#10;Description automatically generated">
            <a:extLst>
              <a:ext uri="{FF2B5EF4-FFF2-40B4-BE49-F238E27FC236}">
                <a16:creationId xmlns:a16="http://schemas.microsoft.com/office/drawing/2014/main" id="{D43E53A8-DB0D-4908-A71B-C5365AFC61D0}"/>
              </a:ext>
            </a:extLst>
          </p:cNvPr>
          <p:cNvPicPr>
            <a:picLocks noChangeAspect="1"/>
          </p:cNvPicPr>
          <p:nvPr/>
        </p:nvPicPr>
        <p:blipFill>
          <a:blip r:embed="rId3">
            <a:duotone>
              <a:schemeClr val="accent2">
                <a:shade val="45000"/>
                <a:satMod val="135000"/>
              </a:schemeClr>
              <a:prstClr val="white"/>
            </a:duotone>
          </a:blip>
          <a:stretch>
            <a:fillRect/>
          </a:stretch>
        </p:blipFill>
        <p:spPr>
          <a:xfrm>
            <a:off x="7469250" y="4640466"/>
            <a:ext cx="609894" cy="609894"/>
          </a:xfrm>
          <a:prstGeom prst="rect">
            <a:avLst/>
          </a:prstGeom>
        </p:spPr>
      </p:pic>
      <p:pic>
        <p:nvPicPr>
          <p:cNvPr id="59" name="Picture 58" descr="A close up of a logo&#10;&#10;Description automatically generated">
            <a:extLst>
              <a:ext uri="{FF2B5EF4-FFF2-40B4-BE49-F238E27FC236}">
                <a16:creationId xmlns:a16="http://schemas.microsoft.com/office/drawing/2014/main" id="{A5CDF762-DB58-4917-8941-2416BF86B487}"/>
              </a:ext>
            </a:extLst>
          </p:cNvPr>
          <p:cNvPicPr>
            <a:picLocks noChangeAspect="1"/>
          </p:cNvPicPr>
          <p:nvPr/>
        </p:nvPicPr>
        <p:blipFill>
          <a:blip r:embed="rId3">
            <a:duotone>
              <a:schemeClr val="accent2">
                <a:shade val="45000"/>
                <a:satMod val="135000"/>
              </a:schemeClr>
              <a:prstClr val="white"/>
            </a:duotone>
          </a:blip>
          <a:stretch>
            <a:fillRect/>
          </a:stretch>
        </p:blipFill>
        <p:spPr>
          <a:xfrm>
            <a:off x="8142584" y="4640466"/>
            <a:ext cx="609894" cy="609894"/>
          </a:xfrm>
          <a:prstGeom prst="rect">
            <a:avLst/>
          </a:prstGeom>
        </p:spPr>
      </p:pic>
      <p:pic>
        <p:nvPicPr>
          <p:cNvPr id="60" name="Picture 59" descr="A close up of a logo&#10;&#10;Description automatically generated">
            <a:extLst>
              <a:ext uri="{FF2B5EF4-FFF2-40B4-BE49-F238E27FC236}">
                <a16:creationId xmlns:a16="http://schemas.microsoft.com/office/drawing/2014/main" id="{F858DDEB-E5F5-4E2E-BE9A-3BC03EC29148}"/>
              </a:ext>
            </a:extLst>
          </p:cNvPr>
          <p:cNvPicPr>
            <a:picLocks noChangeAspect="1"/>
          </p:cNvPicPr>
          <p:nvPr/>
        </p:nvPicPr>
        <p:blipFill>
          <a:blip r:embed="rId3">
            <a:duotone>
              <a:schemeClr val="accent2">
                <a:shade val="45000"/>
                <a:satMod val="135000"/>
              </a:schemeClr>
              <a:prstClr val="white"/>
            </a:duotone>
          </a:blip>
          <a:stretch>
            <a:fillRect/>
          </a:stretch>
        </p:blipFill>
        <p:spPr>
          <a:xfrm>
            <a:off x="9268351" y="2903100"/>
            <a:ext cx="609894" cy="609894"/>
          </a:xfrm>
          <a:prstGeom prst="rect">
            <a:avLst/>
          </a:prstGeom>
        </p:spPr>
      </p:pic>
      <p:pic>
        <p:nvPicPr>
          <p:cNvPr id="61" name="Picture 60" descr="A close up of a logo&#10;&#10;Description automatically generated">
            <a:extLst>
              <a:ext uri="{FF2B5EF4-FFF2-40B4-BE49-F238E27FC236}">
                <a16:creationId xmlns:a16="http://schemas.microsoft.com/office/drawing/2014/main" id="{526B2770-FA1F-49CF-B0BA-6D72F7F9BDC9}"/>
              </a:ext>
            </a:extLst>
          </p:cNvPr>
          <p:cNvPicPr>
            <a:picLocks noChangeAspect="1"/>
          </p:cNvPicPr>
          <p:nvPr/>
        </p:nvPicPr>
        <p:blipFill>
          <a:blip r:embed="rId3">
            <a:duotone>
              <a:schemeClr val="accent2">
                <a:shade val="45000"/>
                <a:satMod val="135000"/>
              </a:schemeClr>
              <a:prstClr val="white"/>
            </a:duotone>
          </a:blip>
          <a:stretch>
            <a:fillRect/>
          </a:stretch>
        </p:blipFill>
        <p:spPr>
          <a:xfrm>
            <a:off x="9941685" y="2903100"/>
            <a:ext cx="609894" cy="609894"/>
          </a:xfrm>
          <a:prstGeom prst="rect">
            <a:avLst/>
          </a:prstGeom>
        </p:spPr>
      </p:pic>
      <p:pic>
        <p:nvPicPr>
          <p:cNvPr id="64" name="Picture 63" descr="A close up of a logo&#10;&#10;Description automatically generated">
            <a:extLst>
              <a:ext uri="{FF2B5EF4-FFF2-40B4-BE49-F238E27FC236}">
                <a16:creationId xmlns:a16="http://schemas.microsoft.com/office/drawing/2014/main" id="{C3F87356-9007-4699-9F89-7048E04DD6CC}"/>
              </a:ext>
            </a:extLst>
          </p:cNvPr>
          <p:cNvPicPr>
            <a:picLocks noChangeAspect="1"/>
          </p:cNvPicPr>
          <p:nvPr/>
        </p:nvPicPr>
        <p:blipFill>
          <a:blip r:embed="rId3">
            <a:duotone>
              <a:schemeClr val="accent2">
                <a:shade val="45000"/>
                <a:satMod val="135000"/>
              </a:schemeClr>
              <a:prstClr val="white"/>
            </a:duotone>
          </a:blip>
          <a:stretch>
            <a:fillRect/>
          </a:stretch>
        </p:blipFill>
        <p:spPr>
          <a:xfrm>
            <a:off x="9878245" y="3896794"/>
            <a:ext cx="609894" cy="609894"/>
          </a:xfrm>
          <a:prstGeom prst="rect">
            <a:avLst/>
          </a:prstGeom>
        </p:spPr>
      </p:pic>
      <p:pic>
        <p:nvPicPr>
          <p:cNvPr id="65" name="Picture 64" descr="A close up of a logo&#10;&#10;Description automatically generated">
            <a:extLst>
              <a:ext uri="{FF2B5EF4-FFF2-40B4-BE49-F238E27FC236}">
                <a16:creationId xmlns:a16="http://schemas.microsoft.com/office/drawing/2014/main" id="{A0BBC717-8202-4E00-9924-EB2E9BD62C08}"/>
              </a:ext>
            </a:extLst>
          </p:cNvPr>
          <p:cNvPicPr>
            <a:picLocks noChangeAspect="1"/>
          </p:cNvPicPr>
          <p:nvPr/>
        </p:nvPicPr>
        <p:blipFill>
          <a:blip r:embed="rId3">
            <a:duotone>
              <a:schemeClr val="accent2">
                <a:shade val="45000"/>
                <a:satMod val="135000"/>
              </a:schemeClr>
              <a:prstClr val="white"/>
            </a:duotone>
          </a:blip>
          <a:stretch>
            <a:fillRect/>
          </a:stretch>
        </p:blipFill>
        <p:spPr>
          <a:xfrm>
            <a:off x="10551579" y="3896794"/>
            <a:ext cx="609894" cy="609894"/>
          </a:xfrm>
          <a:prstGeom prst="rect">
            <a:avLst/>
          </a:prstGeom>
        </p:spPr>
      </p:pic>
      <p:pic>
        <p:nvPicPr>
          <p:cNvPr id="67" name="Picture 66" descr="A close up of a logo&#10;&#10;Description automatically generated">
            <a:extLst>
              <a:ext uri="{FF2B5EF4-FFF2-40B4-BE49-F238E27FC236}">
                <a16:creationId xmlns:a16="http://schemas.microsoft.com/office/drawing/2014/main" id="{90184937-6CA8-4BDF-A04A-5CBFE937746F}"/>
              </a:ext>
            </a:extLst>
          </p:cNvPr>
          <p:cNvPicPr>
            <a:picLocks noChangeAspect="1"/>
          </p:cNvPicPr>
          <p:nvPr/>
        </p:nvPicPr>
        <p:blipFill>
          <a:blip r:embed="rId3">
            <a:duotone>
              <a:schemeClr val="accent2">
                <a:shade val="45000"/>
                <a:satMod val="135000"/>
              </a:schemeClr>
              <a:prstClr val="white"/>
            </a:duotone>
          </a:blip>
          <a:stretch>
            <a:fillRect/>
          </a:stretch>
        </p:blipFill>
        <p:spPr>
          <a:xfrm>
            <a:off x="10551579" y="4832259"/>
            <a:ext cx="609894" cy="609894"/>
          </a:xfrm>
          <a:prstGeom prst="rect">
            <a:avLst/>
          </a:prstGeom>
        </p:spPr>
      </p:pic>
      <p:pic>
        <p:nvPicPr>
          <p:cNvPr id="68" name="Picture 67" descr="A close up of a logo&#10;&#10;Description automatically generated">
            <a:extLst>
              <a:ext uri="{FF2B5EF4-FFF2-40B4-BE49-F238E27FC236}">
                <a16:creationId xmlns:a16="http://schemas.microsoft.com/office/drawing/2014/main" id="{2E2CB1CD-615A-4222-8A49-F680F45A49A7}"/>
              </a:ext>
            </a:extLst>
          </p:cNvPr>
          <p:cNvPicPr>
            <a:picLocks noChangeAspect="1"/>
          </p:cNvPicPr>
          <p:nvPr/>
        </p:nvPicPr>
        <p:blipFill>
          <a:blip r:embed="rId3">
            <a:duotone>
              <a:schemeClr val="accent2">
                <a:shade val="45000"/>
                <a:satMod val="135000"/>
              </a:schemeClr>
              <a:prstClr val="white"/>
            </a:duotone>
          </a:blip>
          <a:stretch>
            <a:fillRect/>
          </a:stretch>
        </p:blipFill>
        <p:spPr>
          <a:xfrm>
            <a:off x="11224913" y="4832259"/>
            <a:ext cx="609894" cy="609894"/>
          </a:xfrm>
          <a:prstGeom prst="rect">
            <a:avLst/>
          </a:prstGeom>
        </p:spPr>
      </p:pic>
      <p:sp>
        <p:nvSpPr>
          <p:cNvPr id="3" name="Rectangle: Rounded Corners 2">
            <a:extLst>
              <a:ext uri="{FF2B5EF4-FFF2-40B4-BE49-F238E27FC236}">
                <a16:creationId xmlns:a16="http://schemas.microsoft.com/office/drawing/2014/main" id="{F0E3C2D4-EE68-44FA-A7FE-89C44A51F4C9}"/>
              </a:ext>
            </a:extLst>
          </p:cNvPr>
          <p:cNvSpPr/>
          <p:nvPr/>
        </p:nvSpPr>
        <p:spPr bwMode="auto">
          <a:xfrm>
            <a:off x="3736957" y="2805373"/>
            <a:ext cx="1417305" cy="1591083"/>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9" name="Rectangle: Rounded Corners 68">
            <a:extLst>
              <a:ext uri="{FF2B5EF4-FFF2-40B4-BE49-F238E27FC236}">
                <a16:creationId xmlns:a16="http://schemas.microsoft.com/office/drawing/2014/main" id="{EE2657A9-A3DD-4260-A214-E875FA5F6D79}"/>
              </a:ext>
            </a:extLst>
          </p:cNvPr>
          <p:cNvSpPr/>
          <p:nvPr/>
        </p:nvSpPr>
        <p:spPr bwMode="auto">
          <a:xfrm>
            <a:off x="4263675" y="4550500"/>
            <a:ext cx="2032885" cy="831794"/>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Rounded Corners 69">
            <a:extLst>
              <a:ext uri="{FF2B5EF4-FFF2-40B4-BE49-F238E27FC236}">
                <a16:creationId xmlns:a16="http://schemas.microsoft.com/office/drawing/2014/main" id="{B5BACEE4-D8AF-4342-A856-8E22F123FD6B}"/>
              </a:ext>
            </a:extLst>
          </p:cNvPr>
          <p:cNvSpPr/>
          <p:nvPr/>
        </p:nvSpPr>
        <p:spPr bwMode="auto">
          <a:xfrm>
            <a:off x="6725279" y="2960801"/>
            <a:ext cx="2097146" cy="2421493"/>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Rectangle: Rounded Corners 70">
            <a:extLst>
              <a:ext uri="{FF2B5EF4-FFF2-40B4-BE49-F238E27FC236}">
                <a16:creationId xmlns:a16="http://schemas.microsoft.com/office/drawing/2014/main" id="{A3E591CD-838C-488C-ADB4-7FD6E448E98B}"/>
              </a:ext>
            </a:extLst>
          </p:cNvPr>
          <p:cNvSpPr/>
          <p:nvPr/>
        </p:nvSpPr>
        <p:spPr bwMode="auto">
          <a:xfrm>
            <a:off x="9233033" y="2800611"/>
            <a:ext cx="1366052" cy="819557"/>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Rounded Corners 71">
            <a:extLst>
              <a:ext uri="{FF2B5EF4-FFF2-40B4-BE49-F238E27FC236}">
                <a16:creationId xmlns:a16="http://schemas.microsoft.com/office/drawing/2014/main" id="{B19C3BD0-97A0-4717-B34C-CC957D264F7F}"/>
              </a:ext>
            </a:extLst>
          </p:cNvPr>
          <p:cNvSpPr/>
          <p:nvPr/>
        </p:nvSpPr>
        <p:spPr bwMode="auto">
          <a:xfrm>
            <a:off x="9844572" y="3789827"/>
            <a:ext cx="1366052" cy="819557"/>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Rounded Corners 72">
            <a:extLst>
              <a:ext uri="{FF2B5EF4-FFF2-40B4-BE49-F238E27FC236}">
                <a16:creationId xmlns:a16="http://schemas.microsoft.com/office/drawing/2014/main" id="{3580DBA3-E3D7-4D9F-8258-84D125BD67F5}"/>
              </a:ext>
            </a:extLst>
          </p:cNvPr>
          <p:cNvSpPr/>
          <p:nvPr/>
        </p:nvSpPr>
        <p:spPr bwMode="auto">
          <a:xfrm>
            <a:off x="10515546" y="4716351"/>
            <a:ext cx="1366052" cy="819557"/>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 name="Picture 5" descr="A screenshot of a cell phone&#10;&#10;Description automatically generated">
            <a:extLst>
              <a:ext uri="{FF2B5EF4-FFF2-40B4-BE49-F238E27FC236}">
                <a16:creationId xmlns:a16="http://schemas.microsoft.com/office/drawing/2014/main" id="{FFA83B14-9B34-49E3-8BE5-81A1E84976F2}"/>
              </a:ext>
            </a:extLst>
          </p:cNvPr>
          <p:cNvPicPr>
            <a:picLocks noChangeAspect="1"/>
          </p:cNvPicPr>
          <p:nvPr/>
        </p:nvPicPr>
        <p:blipFill>
          <a:blip r:embed="rId4"/>
          <a:stretch>
            <a:fillRect/>
          </a:stretch>
        </p:blipFill>
        <p:spPr>
          <a:xfrm>
            <a:off x="588263" y="3789827"/>
            <a:ext cx="2211279" cy="2077840"/>
          </a:xfrm>
          <a:prstGeom prst="rect">
            <a:avLst/>
          </a:prstGeom>
          <a:ln w="19050">
            <a:solidFill>
              <a:schemeClr val="accent2">
                <a:lumMod val="60000"/>
                <a:lumOff val="40000"/>
              </a:schemeClr>
            </a:solidFill>
          </a:ln>
        </p:spPr>
      </p:pic>
      <p:sp>
        <p:nvSpPr>
          <p:cNvPr id="62" name="Cylinder 61">
            <a:extLst>
              <a:ext uri="{FF2B5EF4-FFF2-40B4-BE49-F238E27FC236}">
                <a16:creationId xmlns:a16="http://schemas.microsoft.com/office/drawing/2014/main" id="{2390C761-459D-4E32-B786-F9C54DB19405}"/>
              </a:ext>
            </a:extLst>
          </p:cNvPr>
          <p:cNvSpPr/>
          <p:nvPr/>
        </p:nvSpPr>
        <p:spPr bwMode="auto">
          <a:xfrm>
            <a:off x="1187275" y="2174555"/>
            <a:ext cx="1013254" cy="1210962"/>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3" name="Group 62">
            <a:extLst>
              <a:ext uri="{FF2B5EF4-FFF2-40B4-BE49-F238E27FC236}">
                <a16:creationId xmlns:a16="http://schemas.microsoft.com/office/drawing/2014/main" id="{8E4C6F4A-537D-4E87-A338-4D8A5DA2BDC2}"/>
              </a:ext>
            </a:extLst>
          </p:cNvPr>
          <p:cNvGrpSpPr/>
          <p:nvPr/>
        </p:nvGrpSpPr>
        <p:grpSpPr>
          <a:xfrm>
            <a:off x="1339675" y="2514682"/>
            <a:ext cx="712421" cy="712421"/>
            <a:chOff x="2419350" y="4887768"/>
            <a:chExt cx="883920" cy="883920"/>
          </a:xfrm>
        </p:grpSpPr>
        <p:sp>
          <p:nvSpPr>
            <p:cNvPr id="66" name="Oval 65">
              <a:extLst>
                <a:ext uri="{FF2B5EF4-FFF2-40B4-BE49-F238E27FC236}">
                  <a16:creationId xmlns:a16="http://schemas.microsoft.com/office/drawing/2014/main" id="{7A669695-DB73-4E1E-B3AC-430A4BB69700}"/>
                </a:ext>
              </a:extLst>
            </p:cNvPr>
            <p:cNvSpPr/>
            <p:nvPr/>
          </p:nvSpPr>
          <p:spPr bwMode="auto">
            <a:xfrm>
              <a:off x="2419350" y="4887768"/>
              <a:ext cx="883920" cy="883920"/>
            </a:xfrm>
            <a:prstGeom prst="ellips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50000" r="50000" b="50000"/>
              </a:path>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6" name="Picture 75">
              <a:extLst>
                <a:ext uri="{FF2B5EF4-FFF2-40B4-BE49-F238E27FC236}">
                  <a16:creationId xmlns:a16="http://schemas.microsoft.com/office/drawing/2014/main" id="{1C12AF8D-BB19-47D8-951D-3D3A433A7F0F}"/>
                </a:ext>
              </a:extLst>
            </p:cNvPr>
            <p:cNvPicPr>
              <a:picLocks noChangeAspect="1"/>
            </p:cNvPicPr>
            <p:nvPr/>
          </p:nvPicPr>
          <p:blipFill>
            <a:blip r:embed="rId5"/>
            <a:srcRect/>
            <a:stretch/>
          </p:blipFill>
          <p:spPr>
            <a:xfrm>
              <a:off x="2567817" y="5008744"/>
              <a:ext cx="624376" cy="624376"/>
            </a:xfrm>
            <a:prstGeom prst="rect">
              <a:avLst/>
            </a:prstGeom>
          </p:spPr>
        </p:pic>
      </p:grpSp>
      <p:cxnSp>
        <p:nvCxnSpPr>
          <p:cNvPr id="8" name="Straight Connector 7">
            <a:extLst>
              <a:ext uri="{FF2B5EF4-FFF2-40B4-BE49-F238E27FC236}">
                <a16:creationId xmlns:a16="http://schemas.microsoft.com/office/drawing/2014/main" id="{D4F10E9B-FE5C-451E-8A99-F8460B54234D}"/>
              </a:ext>
            </a:extLst>
          </p:cNvPr>
          <p:cNvCxnSpPr>
            <a:stCxn id="6" idx="0"/>
            <a:endCxn id="62" idx="3"/>
          </p:cNvCxnSpPr>
          <p:nvPr/>
        </p:nvCxnSpPr>
        <p:spPr>
          <a:xfrm flipH="1" flipV="1">
            <a:off x="1693902" y="3385517"/>
            <a:ext cx="1" cy="404310"/>
          </a:xfrm>
          <a:prstGeom prst="line">
            <a:avLst/>
          </a:prstGeom>
          <a:ln w="190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43A9CE49-E149-4639-AB5B-382CB85EF83E}"/>
              </a:ext>
            </a:extLst>
          </p:cNvPr>
          <p:cNvSpPr/>
          <p:nvPr/>
        </p:nvSpPr>
        <p:spPr bwMode="auto">
          <a:xfrm>
            <a:off x="588263" y="5250360"/>
            <a:ext cx="2211270" cy="617308"/>
          </a:xfrm>
          <a:prstGeom prst="rect">
            <a:avLst/>
          </a:prstGeom>
          <a:no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TextBox 37">
            <a:extLst>
              <a:ext uri="{FF2B5EF4-FFF2-40B4-BE49-F238E27FC236}">
                <a16:creationId xmlns:a16="http://schemas.microsoft.com/office/drawing/2014/main" id="{BC27B2B0-C597-4E8F-BA6F-085F44E71D86}"/>
              </a:ext>
            </a:extLst>
          </p:cNvPr>
          <p:cNvSpPr txBox="1"/>
          <p:nvPr/>
        </p:nvSpPr>
        <p:spPr>
          <a:xfrm>
            <a:off x="4976402" y="2031180"/>
            <a:ext cx="1214848"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rPr>
              <a:t>Andrew</a:t>
            </a:r>
          </a:p>
        </p:txBody>
      </p:sp>
      <p:cxnSp>
        <p:nvCxnSpPr>
          <p:cNvPr id="39" name="Straight Connector 38">
            <a:extLst>
              <a:ext uri="{FF2B5EF4-FFF2-40B4-BE49-F238E27FC236}">
                <a16:creationId xmlns:a16="http://schemas.microsoft.com/office/drawing/2014/main" id="{52E2E5A5-532A-4447-B5F2-2D6B81824B86}"/>
              </a:ext>
            </a:extLst>
          </p:cNvPr>
          <p:cNvCxnSpPr>
            <a:cxnSpLocks/>
            <a:stCxn id="38" idx="1"/>
            <a:endCxn id="3" idx="0"/>
          </p:cNvCxnSpPr>
          <p:nvPr/>
        </p:nvCxnSpPr>
        <p:spPr>
          <a:xfrm flipH="1">
            <a:off x="4445610" y="2215846"/>
            <a:ext cx="530792" cy="589527"/>
          </a:xfrm>
          <a:prstGeom prst="line">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3" name="TextBox 42">
            <a:extLst>
              <a:ext uri="{FF2B5EF4-FFF2-40B4-BE49-F238E27FC236}">
                <a16:creationId xmlns:a16="http://schemas.microsoft.com/office/drawing/2014/main" id="{EEB5F916-428D-421B-84B7-735F952509B1}"/>
              </a:ext>
            </a:extLst>
          </p:cNvPr>
          <p:cNvSpPr txBox="1"/>
          <p:nvPr/>
        </p:nvSpPr>
        <p:spPr>
          <a:xfrm>
            <a:off x="10134599" y="5955364"/>
            <a:ext cx="806097"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rPr>
              <a:t>Theo</a:t>
            </a:r>
          </a:p>
        </p:txBody>
      </p:sp>
      <p:cxnSp>
        <p:nvCxnSpPr>
          <p:cNvPr id="74" name="Straight Connector 73">
            <a:extLst>
              <a:ext uri="{FF2B5EF4-FFF2-40B4-BE49-F238E27FC236}">
                <a16:creationId xmlns:a16="http://schemas.microsoft.com/office/drawing/2014/main" id="{C9BAFBCB-0113-4241-9103-2FE96A797583}"/>
              </a:ext>
            </a:extLst>
          </p:cNvPr>
          <p:cNvCxnSpPr>
            <a:cxnSpLocks/>
            <a:stCxn id="43" idx="3"/>
            <a:endCxn id="73" idx="2"/>
          </p:cNvCxnSpPr>
          <p:nvPr/>
        </p:nvCxnSpPr>
        <p:spPr>
          <a:xfrm flipV="1">
            <a:off x="10940696" y="5535908"/>
            <a:ext cx="257876" cy="604122"/>
          </a:xfrm>
          <a:prstGeom prst="line">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75" name="TextBox 74">
            <a:extLst>
              <a:ext uri="{FF2B5EF4-FFF2-40B4-BE49-F238E27FC236}">
                <a16:creationId xmlns:a16="http://schemas.microsoft.com/office/drawing/2014/main" id="{88A294C6-125C-40B3-99F5-795EB28E30CB}"/>
              </a:ext>
            </a:extLst>
          </p:cNvPr>
          <p:cNvSpPr txBox="1"/>
          <p:nvPr/>
        </p:nvSpPr>
        <p:spPr>
          <a:xfrm>
            <a:off x="10488139" y="2031180"/>
            <a:ext cx="846611"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rPr>
              <a:t>Mark</a:t>
            </a:r>
          </a:p>
        </p:txBody>
      </p:sp>
      <p:cxnSp>
        <p:nvCxnSpPr>
          <p:cNvPr id="77" name="Straight Connector 76">
            <a:extLst>
              <a:ext uri="{FF2B5EF4-FFF2-40B4-BE49-F238E27FC236}">
                <a16:creationId xmlns:a16="http://schemas.microsoft.com/office/drawing/2014/main" id="{F79C9D5A-22AD-44FC-A83B-322FFE617E8F}"/>
              </a:ext>
            </a:extLst>
          </p:cNvPr>
          <p:cNvCxnSpPr>
            <a:cxnSpLocks/>
            <a:stCxn id="75" idx="1"/>
            <a:endCxn id="71" idx="0"/>
          </p:cNvCxnSpPr>
          <p:nvPr/>
        </p:nvCxnSpPr>
        <p:spPr>
          <a:xfrm flipH="1">
            <a:off x="9916059" y="2215846"/>
            <a:ext cx="572080" cy="584765"/>
          </a:xfrm>
          <a:prstGeom prst="line">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78" name="TextBox 77">
            <a:extLst>
              <a:ext uri="{FF2B5EF4-FFF2-40B4-BE49-F238E27FC236}">
                <a16:creationId xmlns:a16="http://schemas.microsoft.com/office/drawing/2014/main" id="{745FBE2B-8119-4040-8EC5-3B2DF63CBDF1}"/>
              </a:ext>
            </a:extLst>
          </p:cNvPr>
          <p:cNvSpPr txBox="1"/>
          <p:nvPr/>
        </p:nvSpPr>
        <p:spPr>
          <a:xfrm>
            <a:off x="8142584" y="5955316"/>
            <a:ext cx="738598"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rPr>
              <a:t>Tim</a:t>
            </a:r>
          </a:p>
        </p:txBody>
      </p:sp>
      <p:cxnSp>
        <p:nvCxnSpPr>
          <p:cNvPr id="79" name="Straight Connector 78">
            <a:extLst>
              <a:ext uri="{FF2B5EF4-FFF2-40B4-BE49-F238E27FC236}">
                <a16:creationId xmlns:a16="http://schemas.microsoft.com/office/drawing/2014/main" id="{E969F4C6-B9F3-473C-A10D-A2036BD8F950}"/>
              </a:ext>
            </a:extLst>
          </p:cNvPr>
          <p:cNvCxnSpPr>
            <a:cxnSpLocks/>
            <a:stCxn id="78" idx="1"/>
            <a:endCxn id="70" idx="2"/>
          </p:cNvCxnSpPr>
          <p:nvPr/>
        </p:nvCxnSpPr>
        <p:spPr>
          <a:xfrm flipH="1" flipV="1">
            <a:off x="7773852" y="5382294"/>
            <a:ext cx="368732" cy="757688"/>
          </a:xfrm>
          <a:prstGeom prst="line">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80" name="TextBox 79">
            <a:extLst>
              <a:ext uri="{FF2B5EF4-FFF2-40B4-BE49-F238E27FC236}">
                <a16:creationId xmlns:a16="http://schemas.microsoft.com/office/drawing/2014/main" id="{16F78640-233F-4907-9CBD-2593C937FF3F}"/>
              </a:ext>
            </a:extLst>
          </p:cNvPr>
          <p:cNvSpPr txBox="1"/>
          <p:nvPr/>
        </p:nvSpPr>
        <p:spPr>
          <a:xfrm>
            <a:off x="5608488" y="5971425"/>
            <a:ext cx="1376144"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rPr>
              <a:t>Deborah</a:t>
            </a:r>
          </a:p>
        </p:txBody>
      </p:sp>
      <p:cxnSp>
        <p:nvCxnSpPr>
          <p:cNvPr id="81" name="Straight Connector 80">
            <a:extLst>
              <a:ext uri="{FF2B5EF4-FFF2-40B4-BE49-F238E27FC236}">
                <a16:creationId xmlns:a16="http://schemas.microsoft.com/office/drawing/2014/main" id="{6F24296C-53CB-4EC5-A363-E7B9D42C4BA8}"/>
              </a:ext>
            </a:extLst>
          </p:cNvPr>
          <p:cNvCxnSpPr>
            <a:cxnSpLocks/>
            <a:stCxn id="80" idx="1"/>
            <a:endCxn id="69" idx="2"/>
          </p:cNvCxnSpPr>
          <p:nvPr/>
        </p:nvCxnSpPr>
        <p:spPr>
          <a:xfrm flipH="1" flipV="1">
            <a:off x="5280118" y="5382294"/>
            <a:ext cx="328370" cy="773797"/>
          </a:xfrm>
          <a:prstGeom prst="line">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82" name="TextBox 81">
            <a:extLst>
              <a:ext uri="{FF2B5EF4-FFF2-40B4-BE49-F238E27FC236}">
                <a16:creationId xmlns:a16="http://schemas.microsoft.com/office/drawing/2014/main" id="{F0281F59-C518-4AE2-AEF3-FFA2CCB5F0DE}"/>
              </a:ext>
            </a:extLst>
          </p:cNvPr>
          <p:cNvSpPr txBox="1"/>
          <p:nvPr/>
        </p:nvSpPr>
        <p:spPr>
          <a:xfrm>
            <a:off x="8983539" y="5955316"/>
            <a:ext cx="628106"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rPr>
              <a:t>Luis</a:t>
            </a:r>
          </a:p>
        </p:txBody>
      </p:sp>
      <p:cxnSp>
        <p:nvCxnSpPr>
          <p:cNvPr id="83" name="Straight Connector 82">
            <a:extLst>
              <a:ext uri="{FF2B5EF4-FFF2-40B4-BE49-F238E27FC236}">
                <a16:creationId xmlns:a16="http://schemas.microsoft.com/office/drawing/2014/main" id="{4A5C6928-A07E-4242-BC9D-6EE97778E755}"/>
              </a:ext>
            </a:extLst>
          </p:cNvPr>
          <p:cNvCxnSpPr>
            <a:cxnSpLocks/>
            <a:stCxn id="82" idx="3"/>
          </p:cNvCxnSpPr>
          <p:nvPr/>
        </p:nvCxnSpPr>
        <p:spPr>
          <a:xfrm flipV="1">
            <a:off x="9611645" y="4640466"/>
            <a:ext cx="738787" cy="1499516"/>
          </a:xfrm>
          <a:prstGeom prst="line">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21100380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par>
                                <p:cTn id="8" presetID="10"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fade">
                                      <p:cBhvr>
                                        <p:cTn id="10" dur="500"/>
                                        <p:tgtEl>
                                          <p:spTgt spid="6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up)">
                                      <p:cBhvr>
                                        <p:cTn id="14" dur="500"/>
                                        <p:tgtEl>
                                          <p:spTgt spid="8"/>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down)">
                                      <p:cBhvr>
                                        <p:cTn id="26" dur="500"/>
                                        <p:tgtEl>
                                          <p:spTgt spid="39"/>
                                        </p:tgtEl>
                                      </p:cBhvr>
                                    </p:animEffect>
                                  </p:childTnLst>
                                </p:cTn>
                              </p:par>
                              <p:par>
                                <p:cTn id="27" presetID="22" presetClass="entr" presetSubtype="4" fill="hold" nodeType="withEffect">
                                  <p:stCondLst>
                                    <p:cond delay="0"/>
                                  </p:stCondLst>
                                  <p:childTnLst>
                                    <p:set>
                                      <p:cBhvr>
                                        <p:cTn id="28" dur="1" fill="hold">
                                          <p:stCondLst>
                                            <p:cond delay="0"/>
                                          </p:stCondLst>
                                        </p:cTn>
                                        <p:tgtEl>
                                          <p:spTgt spid="77"/>
                                        </p:tgtEl>
                                        <p:attrNameLst>
                                          <p:attrName>style.visibility</p:attrName>
                                        </p:attrNameLst>
                                      </p:cBhvr>
                                      <p:to>
                                        <p:strVal val="visible"/>
                                      </p:to>
                                    </p:set>
                                    <p:animEffect transition="in" filter="wipe(down)">
                                      <p:cBhvr>
                                        <p:cTn id="29" dur="500"/>
                                        <p:tgtEl>
                                          <p:spTgt spid="77"/>
                                        </p:tgtEl>
                                      </p:cBhvr>
                                    </p:animEffect>
                                  </p:childTnLst>
                                </p:cTn>
                              </p:par>
                              <p:par>
                                <p:cTn id="30" presetID="22" presetClass="entr" presetSubtype="1" fill="hold"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wipe(up)">
                                      <p:cBhvr>
                                        <p:cTn id="32" dur="500"/>
                                        <p:tgtEl>
                                          <p:spTgt spid="81"/>
                                        </p:tgtEl>
                                      </p:cBhvr>
                                    </p:animEffect>
                                  </p:childTnLst>
                                </p:cTn>
                              </p:par>
                              <p:par>
                                <p:cTn id="33" presetID="22" presetClass="entr" presetSubtype="1" fill="hold" nodeType="withEffect">
                                  <p:stCondLst>
                                    <p:cond delay="0"/>
                                  </p:stCondLst>
                                  <p:childTnLst>
                                    <p:set>
                                      <p:cBhvr>
                                        <p:cTn id="34" dur="1" fill="hold">
                                          <p:stCondLst>
                                            <p:cond delay="0"/>
                                          </p:stCondLst>
                                        </p:cTn>
                                        <p:tgtEl>
                                          <p:spTgt spid="79"/>
                                        </p:tgtEl>
                                        <p:attrNameLst>
                                          <p:attrName>style.visibility</p:attrName>
                                        </p:attrNameLst>
                                      </p:cBhvr>
                                      <p:to>
                                        <p:strVal val="visible"/>
                                      </p:to>
                                    </p:set>
                                    <p:animEffect transition="in" filter="wipe(up)">
                                      <p:cBhvr>
                                        <p:cTn id="35" dur="500"/>
                                        <p:tgtEl>
                                          <p:spTgt spid="79"/>
                                        </p:tgtEl>
                                      </p:cBhvr>
                                    </p:animEffect>
                                  </p:childTnLst>
                                </p:cTn>
                              </p:par>
                              <p:par>
                                <p:cTn id="36" presetID="22" presetClass="entr" presetSubtype="1" fill="hold" nodeType="withEffect">
                                  <p:stCondLst>
                                    <p:cond delay="0"/>
                                  </p:stCondLst>
                                  <p:childTnLst>
                                    <p:set>
                                      <p:cBhvr>
                                        <p:cTn id="37" dur="1" fill="hold">
                                          <p:stCondLst>
                                            <p:cond delay="0"/>
                                          </p:stCondLst>
                                        </p:cTn>
                                        <p:tgtEl>
                                          <p:spTgt spid="83"/>
                                        </p:tgtEl>
                                        <p:attrNameLst>
                                          <p:attrName>style.visibility</p:attrName>
                                        </p:attrNameLst>
                                      </p:cBhvr>
                                      <p:to>
                                        <p:strVal val="visible"/>
                                      </p:to>
                                    </p:set>
                                    <p:animEffect transition="in" filter="wipe(up)">
                                      <p:cBhvr>
                                        <p:cTn id="38" dur="500"/>
                                        <p:tgtEl>
                                          <p:spTgt spid="83"/>
                                        </p:tgtEl>
                                      </p:cBhvr>
                                    </p:animEffect>
                                  </p:childTnLst>
                                </p:cTn>
                              </p:par>
                              <p:par>
                                <p:cTn id="39" presetID="22" presetClass="entr" presetSubtype="1" fill="hold" nodeType="withEffect">
                                  <p:stCondLst>
                                    <p:cond delay="0"/>
                                  </p:stCondLst>
                                  <p:childTnLst>
                                    <p:set>
                                      <p:cBhvr>
                                        <p:cTn id="40" dur="1" fill="hold">
                                          <p:stCondLst>
                                            <p:cond delay="0"/>
                                          </p:stCondLst>
                                        </p:cTn>
                                        <p:tgtEl>
                                          <p:spTgt spid="74"/>
                                        </p:tgtEl>
                                        <p:attrNameLst>
                                          <p:attrName>style.visibility</p:attrName>
                                        </p:attrNameLst>
                                      </p:cBhvr>
                                      <p:to>
                                        <p:strVal val="visible"/>
                                      </p:to>
                                    </p:set>
                                    <p:animEffect transition="in" filter="wipe(up)">
                                      <p:cBhvr>
                                        <p:cTn id="41" dur="500"/>
                                        <p:tgtEl>
                                          <p:spTgt spid="74"/>
                                        </p:tgtEl>
                                      </p:cBhvr>
                                    </p:animEffect>
                                  </p:childTnLst>
                                </p:cTn>
                              </p:par>
                            </p:childTnLst>
                          </p:cTn>
                        </p:par>
                        <p:par>
                          <p:cTn id="42" fill="hold">
                            <p:stCondLst>
                              <p:cond delay="500"/>
                            </p:stCondLst>
                            <p:childTnLst>
                              <p:par>
                                <p:cTn id="43" presetID="10" presetClass="entr" presetSubtype="0" fill="hold" grpId="0" nodeType="after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tgtEl>
                                          <p:spTgt spid="3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fade">
                                      <p:cBhvr>
                                        <p:cTn id="48" dur="500"/>
                                        <p:tgtEl>
                                          <p:spTgt spid="80"/>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5"/>
                                        </p:tgtEl>
                                        <p:attrNameLst>
                                          <p:attrName>style.visibility</p:attrName>
                                        </p:attrNameLst>
                                      </p:cBhvr>
                                      <p:to>
                                        <p:strVal val="visible"/>
                                      </p:to>
                                    </p:set>
                                    <p:animEffect transition="in" filter="fade">
                                      <p:cBhvr>
                                        <p:cTn id="51" dur="500"/>
                                        <p:tgtEl>
                                          <p:spTgt spid="7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8"/>
                                        </p:tgtEl>
                                        <p:attrNameLst>
                                          <p:attrName>style.visibility</p:attrName>
                                        </p:attrNameLst>
                                      </p:cBhvr>
                                      <p:to>
                                        <p:strVal val="visible"/>
                                      </p:to>
                                    </p:set>
                                    <p:animEffect transition="in" filter="fade">
                                      <p:cBhvr>
                                        <p:cTn id="54" dur="500"/>
                                        <p:tgtEl>
                                          <p:spTgt spid="78"/>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2"/>
                                        </p:tgtEl>
                                        <p:attrNameLst>
                                          <p:attrName>style.visibility</p:attrName>
                                        </p:attrNameLst>
                                      </p:cBhvr>
                                      <p:to>
                                        <p:strVal val="visible"/>
                                      </p:to>
                                    </p:set>
                                    <p:animEffect transition="in" filter="fade">
                                      <p:cBhvr>
                                        <p:cTn id="57" dur="500"/>
                                        <p:tgtEl>
                                          <p:spTgt spid="8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4" grpId="0" animBg="1"/>
      <p:bldP spid="38" grpId="0"/>
      <p:bldP spid="43" grpId="0"/>
      <p:bldP spid="75" grpId="0"/>
      <p:bldP spid="78" grpId="0"/>
      <p:bldP spid="80" grpId="0"/>
      <p:bldP spid="8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43D5-522F-4A1A-818D-87175679AC05}"/>
              </a:ext>
            </a:extLst>
          </p:cNvPr>
          <p:cNvSpPr>
            <a:spLocks noGrp="1"/>
          </p:cNvSpPr>
          <p:nvPr>
            <p:ph type="title"/>
          </p:nvPr>
        </p:nvSpPr>
        <p:spPr/>
        <p:txBody>
          <a:bodyPr/>
          <a:lstStyle/>
          <a:p>
            <a:r>
              <a:rPr lang="en-US" dirty="0"/>
              <a:t>What is partitioning?</a:t>
            </a:r>
          </a:p>
        </p:txBody>
      </p:sp>
      <p:pic>
        <p:nvPicPr>
          <p:cNvPr id="44" name="Picture 43" descr="A close up of a logo&#10;&#10;Description automatically generated">
            <a:extLst>
              <a:ext uri="{FF2B5EF4-FFF2-40B4-BE49-F238E27FC236}">
                <a16:creationId xmlns:a16="http://schemas.microsoft.com/office/drawing/2014/main" id="{EA62E3F9-30DB-4C7F-BDB3-6B9DD0005701}"/>
              </a:ext>
            </a:extLst>
          </p:cNvPr>
          <p:cNvPicPr>
            <a:picLocks noChangeAspect="1"/>
          </p:cNvPicPr>
          <p:nvPr/>
        </p:nvPicPr>
        <p:blipFill>
          <a:blip r:embed="rId3">
            <a:duotone>
              <a:schemeClr val="accent2">
                <a:shade val="45000"/>
                <a:satMod val="135000"/>
              </a:schemeClr>
              <a:prstClr val="white"/>
            </a:duotone>
          </a:blip>
          <a:stretch>
            <a:fillRect/>
          </a:stretch>
        </p:blipFill>
        <p:spPr>
          <a:xfrm>
            <a:off x="3795068" y="2926219"/>
            <a:ext cx="609894" cy="609894"/>
          </a:xfrm>
          <a:prstGeom prst="rect">
            <a:avLst/>
          </a:prstGeom>
        </p:spPr>
      </p:pic>
      <p:pic>
        <p:nvPicPr>
          <p:cNvPr id="45" name="Picture 44" descr="A close up of a logo&#10;&#10;Description automatically generated">
            <a:extLst>
              <a:ext uri="{FF2B5EF4-FFF2-40B4-BE49-F238E27FC236}">
                <a16:creationId xmlns:a16="http://schemas.microsoft.com/office/drawing/2014/main" id="{3D5DF0D7-A001-4742-BD1B-C5D64C204F71}"/>
              </a:ext>
            </a:extLst>
          </p:cNvPr>
          <p:cNvPicPr>
            <a:picLocks noChangeAspect="1"/>
          </p:cNvPicPr>
          <p:nvPr/>
        </p:nvPicPr>
        <p:blipFill>
          <a:blip r:embed="rId3">
            <a:duotone>
              <a:schemeClr val="accent2">
                <a:shade val="45000"/>
                <a:satMod val="135000"/>
              </a:schemeClr>
              <a:prstClr val="white"/>
            </a:duotone>
          </a:blip>
          <a:stretch>
            <a:fillRect/>
          </a:stretch>
        </p:blipFill>
        <p:spPr>
          <a:xfrm>
            <a:off x="4468402" y="2926219"/>
            <a:ext cx="609894" cy="609894"/>
          </a:xfrm>
          <a:prstGeom prst="rect">
            <a:avLst/>
          </a:prstGeom>
        </p:spPr>
      </p:pic>
      <p:pic>
        <p:nvPicPr>
          <p:cNvPr id="46" name="Picture 45" descr="A close up of a logo&#10;&#10;Description automatically generated">
            <a:extLst>
              <a:ext uri="{FF2B5EF4-FFF2-40B4-BE49-F238E27FC236}">
                <a16:creationId xmlns:a16="http://schemas.microsoft.com/office/drawing/2014/main" id="{5529A3A0-83E0-4F91-8797-1ACC95E5A192}"/>
              </a:ext>
            </a:extLst>
          </p:cNvPr>
          <p:cNvPicPr>
            <a:picLocks noChangeAspect="1"/>
          </p:cNvPicPr>
          <p:nvPr/>
        </p:nvPicPr>
        <p:blipFill>
          <a:blip r:embed="rId3">
            <a:duotone>
              <a:schemeClr val="accent2">
                <a:shade val="45000"/>
                <a:satMod val="135000"/>
              </a:schemeClr>
              <a:prstClr val="white"/>
            </a:duotone>
          </a:blip>
          <a:stretch>
            <a:fillRect/>
          </a:stretch>
        </p:blipFill>
        <p:spPr>
          <a:xfrm>
            <a:off x="3795068" y="3690157"/>
            <a:ext cx="609894" cy="609894"/>
          </a:xfrm>
          <a:prstGeom prst="rect">
            <a:avLst/>
          </a:prstGeom>
        </p:spPr>
      </p:pic>
      <p:pic>
        <p:nvPicPr>
          <p:cNvPr id="47" name="Picture 46" descr="A close up of a logo&#10;&#10;Description automatically generated">
            <a:extLst>
              <a:ext uri="{FF2B5EF4-FFF2-40B4-BE49-F238E27FC236}">
                <a16:creationId xmlns:a16="http://schemas.microsoft.com/office/drawing/2014/main" id="{D5179290-6F0D-46DE-8243-ED19BA952BA9}"/>
              </a:ext>
            </a:extLst>
          </p:cNvPr>
          <p:cNvPicPr>
            <a:picLocks noChangeAspect="1"/>
          </p:cNvPicPr>
          <p:nvPr/>
        </p:nvPicPr>
        <p:blipFill>
          <a:blip r:embed="rId3">
            <a:duotone>
              <a:schemeClr val="accent2">
                <a:shade val="45000"/>
                <a:satMod val="135000"/>
              </a:schemeClr>
              <a:prstClr val="white"/>
            </a:duotone>
          </a:blip>
          <a:stretch>
            <a:fillRect/>
          </a:stretch>
        </p:blipFill>
        <p:spPr>
          <a:xfrm>
            <a:off x="4468402" y="3690157"/>
            <a:ext cx="609894" cy="609894"/>
          </a:xfrm>
          <a:prstGeom prst="rect">
            <a:avLst/>
          </a:prstGeom>
        </p:spPr>
      </p:pic>
      <p:pic>
        <p:nvPicPr>
          <p:cNvPr id="48" name="Picture 47" descr="A close up of a logo&#10;&#10;Description automatically generated">
            <a:extLst>
              <a:ext uri="{FF2B5EF4-FFF2-40B4-BE49-F238E27FC236}">
                <a16:creationId xmlns:a16="http://schemas.microsoft.com/office/drawing/2014/main" id="{1D65F9BD-4AB1-4F43-A958-831168C42F8F}"/>
              </a:ext>
            </a:extLst>
          </p:cNvPr>
          <p:cNvPicPr>
            <a:picLocks noChangeAspect="1"/>
          </p:cNvPicPr>
          <p:nvPr/>
        </p:nvPicPr>
        <p:blipFill>
          <a:blip r:embed="rId3">
            <a:duotone>
              <a:schemeClr val="accent2">
                <a:shade val="45000"/>
                <a:satMod val="135000"/>
              </a:schemeClr>
              <a:prstClr val="white"/>
            </a:duotone>
          </a:blip>
          <a:stretch>
            <a:fillRect/>
          </a:stretch>
        </p:blipFill>
        <p:spPr>
          <a:xfrm>
            <a:off x="4303068" y="4653713"/>
            <a:ext cx="609894" cy="609894"/>
          </a:xfrm>
          <a:prstGeom prst="rect">
            <a:avLst/>
          </a:prstGeom>
        </p:spPr>
      </p:pic>
      <p:pic>
        <p:nvPicPr>
          <p:cNvPr id="49" name="Picture 48" descr="A close up of a logo&#10;&#10;Description automatically generated">
            <a:extLst>
              <a:ext uri="{FF2B5EF4-FFF2-40B4-BE49-F238E27FC236}">
                <a16:creationId xmlns:a16="http://schemas.microsoft.com/office/drawing/2014/main" id="{545F8FF8-D017-41B6-B802-90E81AAE5165}"/>
              </a:ext>
            </a:extLst>
          </p:cNvPr>
          <p:cNvPicPr>
            <a:picLocks noChangeAspect="1"/>
          </p:cNvPicPr>
          <p:nvPr/>
        </p:nvPicPr>
        <p:blipFill>
          <a:blip r:embed="rId3">
            <a:duotone>
              <a:schemeClr val="accent2">
                <a:shade val="45000"/>
                <a:satMod val="135000"/>
              </a:schemeClr>
              <a:prstClr val="white"/>
            </a:duotone>
          </a:blip>
          <a:stretch>
            <a:fillRect/>
          </a:stretch>
        </p:blipFill>
        <p:spPr>
          <a:xfrm>
            <a:off x="4976402" y="4653713"/>
            <a:ext cx="609894" cy="609894"/>
          </a:xfrm>
          <a:prstGeom prst="rect">
            <a:avLst/>
          </a:prstGeom>
        </p:spPr>
      </p:pic>
      <p:pic>
        <p:nvPicPr>
          <p:cNvPr id="50" name="Picture 49" descr="A close up of a logo&#10;&#10;Description automatically generated">
            <a:extLst>
              <a:ext uri="{FF2B5EF4-FFF2-40B4-BE49-F238E27FC236}">
                <a16:creationId xmlns:a16="http://schemas.microsoft.com/office/drawing/2014/main" id="{B64F98E0-8BFC-4E4D-9C32-631D4ABABEC3}"/>
              </a:ext>
            </a:extLst>
          </p:cNvPr>
          <p:cNvPicPr>
            <a:picLocks noChangeAspect="1"/>
          </p:cNvPicPr>
          <p:nvPr/>
        </p:nvPicPr>
        <p:blipFill>
          <a:blip r:embed="rId3">
            <a:duotone>
              <a:schemeClr val="accent2">
                <a:shade val="45000"/>
                <a:satMod val="135000"/>
              </a:schemeClr>
              <a:prstClr val="white"/>
            </a:duotone>
          </a:blip>
          <a:stretch>
            <a:fillRect/>
          </a:stretch>
        </p:blipFill>
        <p:spPr>
          <a:xfrm>
            <a:off x="5649736" y="4653713"/>
            <a:ext cx="609894" cy="609894"/>
          </a:xfrm>
          <a:prstGeom prst="rect">
            <a:avLst/>
          </a:prstGeom>
        </p:spPr>
      </p:pic>
      <p:pic>
        <p:nvPicPr>
          <p:cNvPr id="51" name="Picture 50" descr="A close up of a logo&#10;&#10;Description automatically generated">
            <a:extLst>
              <a:ext uri="{FF2B5EF4-FFF2-40B4-BE49-F238E27FC236}">
                <a16:creationId xmlns:a16="http://schemas.microsoft.com/office/drawing/2014/main" id="{33F8C879-36BC-4ABD-937A-12D31512124E}"/>
              </a:ext>
            </a:extLst>
          </p:cNvPr>
          <p:cNvPicPr>
            <a:picLocks noChangeAspect="1"/>
          </p:cNvPicPr>
          <p:nvPr/>
        </p:nvPicPr>
        <p:blipFill>
          <a:blip r:embed="rId3">
            <a:duotone>
              <a:schemeClr val="accent2">
                <a:shade val="45000"/>
                <a:satMod val="135000"/>
              </a:schemeClr>
              <a:prstClr val="white"/>
            </a:duotone>
          </a:blip>
          <a:stretch>
            <a:fillRect/>
          </a:stretch>
        </p:blipFill>
        <p:spPr>
          <a:xfrm>
            <a:off x="6795916" y="3066352"/>
            <a:ext cx="609894" cy="609894"/>
          </a:xfrm>
          <a:prstGeom prst="rect">
            <a:avLst/>
          </a:prstGeom>
        </p:spPr>
      </p:pic>
      <p:pic>
        <p:nvPicPr>
          <p:cNvPr id="52" name="Picture 51" descr="A close up of a logo&#10;&#10;Description automatically generated">
            <a:extLst>
              <a:ext uri="{FF2B5EF4-FFF2-40B4-BE49-F238E27FC236}">
                <a16:creationId xmlns:a16="http://schemas.microsoft.com/office/drawing/2014/main" id="{CDD9E124-8C2B-41AC-98A9-3ABAECF32624}"/>
              </a:ext>
            </a:extLst>
          </p:cNvPr>
          <p:cNvPicPr>
            <a:picLocks noChangeAspect="1"/>
          </p:cNvPicPr>
          <p:nvPr/>
        </p:nvPicPr>
        <p:blipFill>
          <a:blip r:embed="rId3">
            <a:duotone>
              <a:schemeClr val="accent2">
                <a:shade val="45000"/>
                <a:satMod val="135000"/>
              </a:schemeClr>
              <a:prstClr val="white"/>
            </a:duotone>
          </a:blip>
          <a:stretch>
            <a:fillRect/>
          </a:stretch>
        </p:blipFill>
        <p:spPr>
          <a:xfrm>
            <a:off x="7469250" y="3066352"/>
            <a:ext cx="609894" cy="609894"/>
          </a:xfrm>
          <a:prstGeom prst="rect">
            <a:avLst/>
          </a:prstGeom>
        </p:spPr>
      </p:pic>
      <p:pic>
        <p:nvPicPr>
          <p:cNvPr id="53" name="Picture 52" descr="A close up of a logo&#10;&#10;Description automatically generated">
            <a:extLst>
              <a:ext uri="{FF2B5EF4-FFF2-40B4-BE49-F238E27FC236}">
                <a16:creationId xmlns:a16="http://schemas.microsoft.com/office/drawing/2014/main" id="{4671CC7A-9E42-4A08-8DDD-0285EA7D091A}"/>
              </a:ext>
            </a:extLst>
          </p:cNvPr>
          <p:cNvPicPr>
            <a:picLocks noChangeAspect="1"/>
          </p:cNvPicPr>
          <p:nvPr/>
        </p:nvPicPr>
        <p:blipFill>
          <a:blip r:embed="rId3">
            <a:duotone>
              <a:schemeClr val="accent2">
                <a:shade val="45000"/>
                <a:satMod val="135000"/>
              </a:schemeClr>
              <a:prstClr val="white"/>
            </a:duotone>
          </a:blip>
          <a:stretch>
            <a:fillRect/>
          </a:stretch>
        </p:blipFill>
        <p:spPr>
          <a:xfrm>
            <a:off x="8142584" y="3066352"/>
            <a:ext cx="609894" cy="609894"/>
          </a:xfrm>
          <a:prstGeom prst="rect">
            <a:avLst/>
          </a:prstGeom>
        </p:spPr>
      </p:pic>
      <p:pic>
        <p:nvPicPr>
          <p:cNvPr id="54" name="Picture 53" descr="A close up of a logo&#10;&#10;Description automatically generated">
            <a:extLst>
              <a:ext uri="{FF2B5EF4-FFF2-40B4-BE49-F238E27FC236}">
                <a16:creationId xmlns:a16="http://schemas.microsoft.com/office/drawing/2014/main" id="{725295C1-824A-45EA-BD2B-7D4D157D2831}"/>
              </a:ext>
            </a:extLst>
          </p:cNvPr>
          <p:cNvPicPr>
            <a:picLocks noChangeAspect="1"/>
          </p:cNvPicPr>
          <p:nvPr/>
        </p:nvPicPr>
        <p:blipFill>
          <a:blip r:embed="rId3">
            <a:duotone>
              <a:schemeClr val="accent2">
                <a:shade val="45000"/>
                <a:satMod val="135000"/>
              </a:schemeClr>
              <a:prstClr val="white"/>
            </a:duotone>
          </a:blip>
          <a:stretch>
            <a:fillRect/>
          </a:stretch>
        </p:blipFill>
        <p:spPr>
          <a:xfrm>
            <a:off x="6795916" y="3853409"/>
            <a:ext cx="609894" cy="609894"/>
          </a:xfrm>
          <a:prstGeom prst="rect">
            <a:avLst/>
          </a:prstGeom>
        </p:spPr>
      </p:pic>
      <p:pic>
        <p:nvPicPr>
          <p:cNvPr id="55" name="Picture 54" descr="A close up of a logo&#10;&#10;Description automatically generated">
            <a:extLst>
              <a:ext uri="{FF2B5EF4-FFF2-40B4-BE49-F238E27FC236}">
                <a16:creationId xmlns:a16="http://schemas.microsoft.com/office/drawing/2014/main" id="{FA3BAAFB-CE1A-43D2-8467-B9886B18F590}"/>
              </a:ext>
            </a:extLst>
          </p:cNvPr>
          <p:cNvPicPr>
            <a:picLocks noChangeAspect="1"/>
          </p:cNvPicPr>
          <p:nvPr/>
        </p:nvPicPr>
        <p:blipFill>
          <a:blip r:embed="rId3">
            <a:duotone>
              <a:schemeClr val="accent2">
                <a:shade val="45000"/>
                <a:satMod val="135000"/>
              </a:schemeClr>
              <a:prstClr val="white"/>
            </a:duotone>
          </a:blip>
          <a:stretch>
            <a:fillRect/>
          </a:stretch>
        </p:blipFill>
        <p:spPr>
          <a:xfrm>
            <a:off x="7469250" y="3853409"/>
            <a:ext cx="609894" cy="609894"/>
          </a:xfrm>
          <a:prstGeom prst="rect">
            <a:avLst/>
          </a:prstGeom>
        </p:spPr>
      </p:pic>
      <p:pic>
        <p:nvPicPr>
          <p:cNvPr id="56" name="Picture 55" descr="A close up of a logo&#10;&#10;Description automatically generated">
            <a:extLst>
              <a:ext uri="{FF2B5EF4-FFF2-40B4-BE49-F238E27FC236}">
                <a16:creationId xmlns:a16="http://schemas.microsoft.com/office/drawing/2014/main" id="{96766791-FCB6-4991-8D1D-4145870ADF2C}"/>
              </a:ext>
            </a:extLst>
          </p:cNvPr>
          <p:cNvPicPr>
            <a:picLocks noChangeAspect="1"/>
          </p:cNvPicPr>
          <p:nvPr/>
        </p:nvPicPr>
        <p:blipFill>
          <a:blip r:embed="rId3">
            <a:duotone>
              <a:schemeClr val="accent2">
                <a:shade val="45000"/>
                <a:satMod val="135000"/>
              </a:schemeClr>
              <a:prstClr val="white"/>
            </a:duotone>
          </a:blip>
          <a:stretch>
            <a:fillRect/>
          </a:stretch>
        </p:blipFill>
        <p:spPr>
          <a:xfrm>
            <a:off x="8142584" y="3853409"/>
            <a:ext cx="609894" cy="609894"/>
          </a:xfrm>
          <a:prstGeom prst="rect">
            <a:avLst/>
          </a:prstGeom>
        </p:spPr>
      </p:pic>
      <p:pic>
        <p:nvPicPr>
          <p:cNvPr id="57" name="Picture 56" descr="A close up of a logo&#10;&#10;Description automatically generated">
            <a:extLst>
              <a:ext uri="{FF2B5EF4-FFF2-40B4-BE49-F238E27FC236}">
                <a16:creationId xmlns:a16="http://schemas.microsoft.com/office/drawing/2014/main" id="{46D6CF9B-BE60-439C-8F67-DADEF16E0F72}"/>
              </a:ext>
            </a:extLst>
          </p:cNvPr>
          <p:cNvPicPr>
            <a:picLocks noChangeAspect="1"/>
          </p:cNvPicPr>
          <p:nvPr/>
        </p:nvPicPr>
        <p:blipFill>
          <a:blip r:embed="rId3">
            <a:duotone>
              <a:schemeClr val="accent2">
                <a:shade val="45000"/>
                <a:satMod val="135000"/>
              </a:schemeClr>
              <a:prstClr val="white"/>
            </a:duotone>
          </a:blip>
          <a:stretch>
            <a:fillRect/>
          </a:stretch>
        </p:blipFill>
        <p:spPr>
          <a:xfrm>
            <a:off x="6795916" y="4640466"/>
            <a:ext cx="609894" cy="609894"/>
          </a:xfrm>
          <a:prstGeom prst="rect">
            <a:avLst/>
          </a:prstGeom>
        </p:spPr>
      </p:pic>
      <p:pic>
        <p:nvPicPr>
          <p:cNvPr id="58" name="Picture 57" descr="A close up of a logo&#10;&#10;Description automatically generated">
            <a:extLst>
              <a:ext uri="{FF2B5EF4-FFF2-40B4-BE49-F238E27FC236}">
                <a16:creationId xmlns:a16="http://schemas.microsoft.com/office/drawing/2014/main" id="{D43E53A8-DB0D-4908-A71B-C5365AFC61D0}"/>
              </a:ext>
            </a:extLst>
          </p:cNvPr>
          <p:cNvPicPr>
            <a:picLocks noChangeAspect="1"/>
          </p:cNvPicPr>
          <p:nvPr/>
        </p:nvPicPr>
        <p:blipFill>
          <a:blip r:embed="rId3">
            <a:duotone>
              <a:schemeClr val="accent2">
                <a:shade val="45000"/>
                <a:satMod val="135000"/>
              </a:schemeClr>
              <a:prstClr val="white"/>
            </a:duotone>
          </a:blip>
          <a:stretch>
            <a:fillRect/>
          </a:stretch>
        </p:blipFill>
        <p:spPr>
          <a:xfrm>
            <a:off x="7469250" y="4640466"/>
            <a:ext cx="609894" cy="609894"/>
          </a:xfrm>
          <a:prstGeom prst="rect">
            <a:avLst/>
          </a:prstGeom>
        </p:spPr>
      </p:pic>
      <p:pic>
        <p:nvPicPr>
          <p:cNvPr id="59" name="Picture 58" descr="A close up of a logo&#10;&#10;Description automatically generated">
            <a:extLst>
              <a:ext uri="{FF2B5EF4-FFF2-40B4-BE49-F238E27FC236}">
                <a16:creationId xmlns:a16="http://schemas.microsoft.com/office/drawing/2014/main" id="{A5CDF762-DB58-4917-8941-2416BF86B487}"/>
              </a:ext>
            </a:extLst>
          </p:cNvPr>
          <p:cNvPicPr>
            <a:picLocks noChangeAspect="1"/>
          </p:cNvPicPr>
          <p:nvPr/>
        </p:nvPicPr>
        <p:blipFill>
          <a:blip r:embed="rId3">
            <a:duotone>
              <a:schemeClr val="accent2">
                <a:shade val="45000"/>
                <a:satMod val="135000"/>
              </a:schemeClr>
              <a:prstClr val="white"/>
            </a:duotone>
          </a:blip>
          <a:stretch>
            <a:fillRect/>
          </a:stretch>
        </p:blipFill>
        <p:spPr>
          <a:xfrm>
            <a:off x="8142584" y="4640466"/>
            <a:ext cx="609894" cy="609894"/>
          </a:xfrm>
          <a:prstGeom prst="rect">
            <a:avLst/>
          </a:prstGeom>
        </p:spPr>
      </p:pic>
      <p:pic>
        <p:nvPicPr>
          <p:cNvPr id="60" name="Picture 59" descr="A close up of a logo&#10;&#10;Description automatically generated">
            <a:extLst>
              <a:ext uri="{FF2B5EF4-FFF2-40B4-BE49-F238E27FC236}">
                <a16:creationId xmlns:a16="http://schemas.microsoft.com/office/drawing/2014/main" id="{F858DDEB-E5F5-4E2E-BE9A-3BC03EC29148}"/>
              </a:ext>
            </a:extLst>
          </p:cNvPr>
          <p:cNvPicPr>
            <a:picLocks noChangeAspect="1"/>
          </p:cNvPicPr>
          <p:nvPr/>
        </p:nvPicPr>
        <p:blipFill>
          <a:blip r:embed="rId3">
            <a:duotone>
              <a:schemeClr val="accent2">
                <a:shade val="45000"/>
                <a:satMod val="135000"/>
              </a:schemeClr>
              <a:prstClr val="white"/>
            </a:duotone>
          </a:blip>
          <a:stretch>
            <a:fillRect/>
          </a:stretch>
        </p:blipFill>
        <p:spPr>
          <a:xfrm>
            <a:off x="9268351" y="2903100"/>
            <a:ext cx="609894" cy="609894"/>
          </a:xfrm>
          <a:prstGeom prst="rect">
            <a:avLst/>
          </a:prstGeom>
        </p:spPr>
      </p:pic>
      <p:pic>
        <p:nvPicPr>
          <p:cNvPr id="61" name="Picture 60" descr="A close up of a logo&#10;&#10;Description automatically generated">
            <a:extLst>
              <a:ext uri="{FF2B5EF4-FFF2-40B4-BE49-F238E27FC236}">
                <a16:creationId xmlns:a16="http://schemas.microsoft.com/office/drawing/2014/main" id="{526B2770-FA1F-49CF-B0BA-6D72F7F9BDC9}"/>
              </a:ext>
            </a:extLst>
          </p:cNvPr>
          <p:cNvPicPr>
            <a:picLocks noChangeAspect="1"/>
          </p:cNvPicPr>
          <p:nvPr/>
        </p:nvPicPr>
        <p:blipFill>
          <a:blip r:embed="rId3">
            <a:duotone>
              <a:schemeClr val="accent2">
                <a:shade val="45000"/>
                <a:satMod val="135000"/>
              </a:schemeClr>
              <a:prstClr val="white"/>
            </a:duotone>
          </a:blip>
          <a:stretch>
            <a:fillRect/>
          </a:stretch>
        </p:blipFill>
        <p:spPr>
          <a:xfrm>
            <a:off x="9941685" y="2903100"/>
            <a:ext cx="609894" cy="609894"/>
          </a:xfrm>
          <a:prstGeom prst="rect">
            <a:avLst/>
          </a:prstGeom>
        </p:spPr>
      </p:pic>
      <p:pic>
        <p:nvPicPr>
          <p:cNvPr id="64" name="Picture 63" descr="A close up of a logo&#10;&#10;Description automatically generated">
            <a:extLst>
              <a:ext uri="{FF2B5EF4-FFF2-40B4-BE49-F238E27FC236}">
                <a16:creationId xmlns:a16="http://schemas.microsoft.com/office/drawing/2014/main" id="{C3F87356-9007-4699-9F89-7048E04DD6CC}"/>
              </a:ext>
            </a:extLst>
          </p:cNvPr>
          <p:cNvPicPr>
            <a:picLocks noChangeAspect="1"/>
          </p:cNvPicPr>
          <p:nvPr/>
        </p:nvPicPr>
        <p:blipFill>
          <a:blip r:embed="rId3">
            <a:duotone>
              <a:schemeClr val="accent2">
                <a:shade val="45000"/>
                <a:satMod val="135000"/>
              </a:schemeClr>
              <a:prstClr val="white"/>
            </a:duotone>
          </a:blip>
          <a:stretch>
            <a:fillRect/>
          </a:stretch>
        </p:blipFill>
        <p:spPr>
          <a:xfrm>
            <a:off x="9878245" y="3896794"/>
            <a:ext cx="609894" cy="609894"/>
          </a:xfrm>
          <a:prstGeom prst="rect">
            <a:avLst/>
          </a:prstGeom>
        </p:spPr>
      </p:pic>
      <p:pic>
        <p:nvPicPr>
          <p:cNvPr id="65" name="Picture 64" descr="A close up of a logo&#10;&#10;Description automatically generated">
            <a:extLst>
              <a:ext uri="{FF2B5EF4-FFF2-40B4-BE49-F238E27FC236}">
                <a16:creationId xmlns:a16="http://schemas.microsoft.com/office/drawing/2014/main" id="{A0BBC717-8202-4E00-9924-EB2E9BD62C08}"/>
              </a:ext>
            </a:extLst>
          </p:cNvPr>
          <p:cNvPicPr>
            <a:picLocks noChangeAspect="1"/>
          </p:cNvPicPr>
          <p:nvPr/>
        </p:nvPicPr>
        <p:blipFill>
          <a:blip r:embed="rId3">
            <a:duotone>
              <a:schemeClr val="accent2">
                <a:shade val="45000"/>
                <a:satMod val="135000"/>
              </a:schemeClr>
              <a:prstClr val="white"/>
            </a:duotone>
          </a:blip>
          <a:stretch>
            <a:fillRect/>
          </a:stretch>
        </p:blipFill>
        <p:spPr>
          <a:xfrm>
            <a:off x="10551579" y="3896794"/>
            <a:ext cx="609894" cy="609894"/>
          </a:xfrm>
          <a:prstGeom prst="rect">
            <a:avLst/>
          </a:prstGeom>
        </p:spPr>
      </p:pic>
      <p:pic>
        <p:nvPicPr>
          <p:cNvPr id="67" name="Picture 66" descr="A close up of a logo&#10;&#10;Description automatically generated">
            <a:extLst>
              <a:ext uri="{FF2B5EF4-FFF2-40B4-BE49-F238E27FC236}">
                <a16:creationId xmlns:a16="http://schemas.microsoft.com/office/drawing/2014/main" id="{90184937-6CA8-4BDF-A04A-5CBFE937746F}"/>
              </a:ext>
            </a:extLst>
          </p:cNvPr>
          <p:cNvPicPr>
            <a:picLocks noChangeAspect="1"/>
          </p:cNvPicPr>
          <p:nvPr/>
        </p:nvPicPr>
        <p:blipFill>
          <a:blip r:embed="rId3">
            <a:duotone>
              <a:schemeClr val="accent2">
                <a:shade val="45000"/>
                <a:satMod val="135000"/>
              </a:schemeClr>
              <a:prstClr val="white"/>
            </a:duotone>
          </a:blip>
          <a:stretch>
            <a:fillRect/>
          </a:stretch>
        </p:blipFill>
        <p:spPr>
          <a:xfrm>
            <a:off x="10551579" y="4832259"/>
            <a:ext cx="609894" cy="609894"/>
          </a:xfrm>
          <a:prstGeom prst="rect">
            <a:avLst/>
          </a:prstGeom>
        </p:spPr>
      </p:pic>
      <p:pic>
        <p:nvPicPr>
          <p:cNvPr id="68" name="Picture 67" descr="A close up of a logo&#10;&#10;Description automatically generated">
            <a:extLst>
              <a:ext uri="{FF2B5EF4-FFF2-40B4-BE49-F238E27FC236}">
                <a16:creationId xmlns:a16="http://schemas.microsoft.com/office/drawing/2014/main" id="{2E2CB1CD-615A-4222-8A49-F680F45A49A7}"/>
              </a:ext>
            </a:extLst>
          </p:cNvPr>
          <p:cNvPicPr>
            <a:picLocks noChangeAspect="1"/>
          </p:cNvPicPr>
          <p:nvPr/>
        </p:nvPicPr>
        <p:blipFill>
          <a:blip r:embed="rId3">
            <a:duotone>
              <a:schemeClr val="accent2">
                <a:shade val="45000"/>
                <a:satMod val="135000"/>
              </a:schemeClr>
              <a:prstClr val="white"/>
            </a:duotone>
          </a:blip>
          <a:stretch>
            <a:fillRect/>
          </a:stretch>
        </p:blipFill>
        <p:spPr>
          <a:xfrm>
            <a:off x="11224913" y="4832259"/>
            <a:ext cx="609894" cy="609894"/>
          </a:xfrm>
          <a:prstGeom prst="rect">
            <a:avLst/>
          </a:prstGeom>
        </p:spPr>
      </p:pic>
      <p:sp>
        <p:nvSpPr>
          <p:cNvPr id="3" name="Rectangle: Rounded Corners 2">
            <a:extLst>
              <a:ext uri="{FF2B5EF4-FFF2-40B4-BE49-F238E27FC236}">
                <a16:creationId xmlns:a16="http://schemas.microsoft.com/office/drawing/2014/main" id="{F0E3C2D4-EE68-44FA-A7FE-89C44A51F4C9}"/>
              </a:ext>
            </a:extLst>
          </p:cNvPr>
          <p:cNvSpPr/>
          <p:nvPr/>
        </p:nvSpPr>
        <p:spPr bwMode="auto">
          <a:xfrm>
            <a:off x="3736957" y="2805373"/>
            <a:ext cx="1417305" cy="1591083"/>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9" name="Rectangle: Rounded Corners 68">
            <a:extLst>
              <a:ext uri="{FF2B5EF4-FFF2-40B4-BE49-F238E27FC236}">
                <a16:creationId xmlns:a16="http://schemas.microsoft.com/office/drawing/2014/main" id="{EE2657A9-A3DD-4260-A214-E875FA5F6D79}"/>
              </a:ext>
            </a:extLst>
          </p:cNvPr>
          <p:cNvSpPr/>
          <p:nvPr/>
        </p:nvSpPr>
        <p:spPr bwMode="auto">
          <a:xfrm>
            <a:off x="4263675" y="4550500"/>
            <a:ext cx="2032885" cy="831794"/>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Rounded Corners 69">
            <a:extLst>
              <a:ext uri="{FF2B5EF4-FFF2-40B4-BE49-F238E27FC236}">
                <a16:creationId xmlns:a16="http://schemas.microsoft.com/office/drawing/2014/main" id="{B5BACEE4-D8AF-4342-A856-8E22F123FD6B}"/>
              </a:ext>
            </a:extLst>
          </p:cNvPr>
          <p:cNvSpPr/>
          <p:nvPr/>
        </p:nvSpPr>
        <p:spPr bwMode="auto">
          <a:xfrm>
            <a:off x="6725279" y="2960801"/>
            <a:ext cx="2097146" cy="2421493"/>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Rectangle: Rounded Corners 70">
            <a:extLst>
              <a:ext uri="{FF2B5EF4-FFF2-40B4-BE49-F238E27FC236}">
                <a16:creationId xmlns:a16="http://schemas.microsoft.com/office/drawing/2014/main" id="{A3E591CD-838C-488C-ADB4-7FD6E448E98B}"/>
              </a:ext>
            </a:extLst>
          </p:cNvPr>
          <p:cNvSpPr/>
          <p:nvPr/>
        </p:nvSpPr>
        <p:spPr bwMode="auto">
          <a:xfrm>
            <a:off x="9233033" y="2800611"/>
            <a:ext cx="1366052" cy="819557"/>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Rounded Corners 71">
            <a:extLst>
              <a:ext uri="{FF2B5EF4-FFF2-40B4-BE49-F238E27FC236}">
                <a16:creationId xmlns:a16="http://schemas.microsoft.com/office/drawing/2014/main" id="{B19C3BD0-97A0-4717-B34C-CC957D264F7F}"/>
              </a:ext>
            </a:extLst>
          </p:cNvPr>
          <p:cNvSpPr/>
          <p:nvPr/>
        </p:nvSpPr>
        <p:spPr bwMode="auto">
          <a:xfrm>
            <a:off x="9844572" y="3789827"/>
            <a:ext cx="1366052" cy="819557"/>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Rounded Corners 72">
            <a:extLst>
              <a:ext uri="{FF2B5EF4-FFF2-40B4-BE49-F238E27FC236}">
                <a16:creationId xmlns:a16="http://schemas.microsoft.com/office/drawing/2014/main" id="{3580DBA3-E3D7-4D9F-8258-84D125BD67F5}"/>
              </a:ext>
            </a:extLst>
          </p:cNvPr>
          <p:cNvSpPr/>
          <p:nvPr/>
        </p:nvSpPr>
        <p:spPr bwMode="auto">
          <a:xfrm>
            <a:off x="10515546" y="4716351"/>
            <a:ext cx="1366052" cy="819557"/>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 name="TextBox 37">
            <a:extLst>
              <a:ext uri="{FF2B5EF4-FFF2-40B4-BE49-F238E27FC236}">
                <a16:creationId xmlns:a16="http://schemas.microsoft.com/office/drawing/2014/main" id="{BC27B2B0-C597-4E8F-BA6F-085F44E71D86}"/>
              </a:ext>
            </a:extLst>
          </p:cNvPr>
          <p:cNvSpPr txBox="1"/>
          <p:nvPr/>
        </p:nvSpPr>
        <p:spPr>
          <a:xfrm>
            <a:off x="541005" y="3625772"/>
            <a:ext cx="2173805"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rPr>
              <a:t>Max size</a:t>
            </a:r>
            <a:r>
              <a:rPr kumimoji="0" lang="en-US" sz="2400" b="0" i="0" u="none" strike="noStrike" kern="1200" cap="none" spc="0" normalizeH="0" baseline="0" noProof="0">
                <a:ln>
                  <a:noFill/>
                </a:ln>
                <a:solidFill>
                  <a:srgbClr val="243A5E">
                    <a:lumMod val="60000"/>
                    <a:lumOff val="40000"/>
                  </a:srgbClr>
                </a:solidFill>
                <a:effectLst/>
                <a:uLnTx/>
                <a:uFillTx/>
                <a:latin typeface="Segoe UI"/>
                <a:ea typeface="+mn-ea"/>
                <a:cs typeface="+mn-cs"/>
              </a:rPr>
              <a:t>: 20 </a:t>
            </a:r>
            <a:r>
              <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rPr>
              <a:t>GB</a:t>
            </a:r>
          </a:p>
        </p:txBody>
      </p:sp>
      <p:cxnSp>
        <p:nvCxnSpPr>
          <p:cNvPr id="39" name="Straight Connector 38">
            <a:extLst>
              <a:ext uri="{FF2B5EF4-FFF2-40B4-BE49-F238E27FC236}">
                <a16:creationId xmlns:a16="http://schemas.microsoft.com/office/drawing/2014/main" id="{52E2E5A5-532A-4447-B5F2-2D6B81824B86}"/>
              </a:ext>
            </a:extLst>
          </p:cNvPr>
          <p:cNvCxnSpPr>
            <a:cxnSpLocks/>
            <a:stCxn id="38" idx="3"/>
            <a:endCxn id="3" idx="1"/>
          </p:cNvCxnSpPr>
          <p:nvPr/>
        </p:nvCxnSpPr>
        <p:spPr>
          <a:xfrm flipV="1">
            <a:off x="2714810" y="3600915"/>
            <a:ext cx="1022147" cy="209523"/>
          </a:xfrm>
          <a:prstGeom prst="line">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80" name="TextBox 79">
            <a:extLst>
              <a:ext uri="{FF2B5EF4-FFF2-40B4-BE49-F238E27FC236}">
                <a16:creationId xmlns:a16="http://schemas.microsoft.com/office/drawing/2014/main" id="{16F78640-233F-4907-9CBD-2593C937FF3F}"/>
              </a:ext>
            </a:extLst>
          </p:cNvPr>
          <p:cNvSpPr txBox="1"/>
          <p:nvPr/>
        </p:nvSpPr>
        <p:spPr>
          <a:xfrm>
            <a:off x="541005" y="2776135"/>
            <a:ext cx="2114735"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rPr>
              <a:t>Max size: 2 MB</a:t>
            </a:r>
          </a:p>
        </p:txBody>
      </p:sp>
      <p:cxnSp>
        <p:nvCxnSpPr>
          <p:cNvPr id="81" name="Straight Connector 80">
            <a:extLst>
              <a:ext uri="{FF2B5EF4-FFF2-40B4-BE49-F238E27FC236}">
                <a16:creationId xmlns:a16="http://schemas.microsoft.com/office/drawing/2014/main" id="{6F24296C-53CB-4EC5-A363-E7B9D42C4BA8}"/>
              </a:ext>
            </a:extLst>
          </p:cNvPr>
          <p:cNvCxnSpPr>
            <a:cxnSpLocks/>
            <a:stCxn id="80" idx="3"/>
          </p:cNvCxnSpPr>
          <p:nvPr/>
        </p:nvCxnSpPr>
        <p:spPr>
          <a:xfrm>
            <a:off x="2655740" y="2960801"/>
            <a:ext cx="1211410" cy="275318"/>
          </a:xfrm>
          <a:prstGeom prst="line">
            <a:avLst/>
          </a:prstGeom>
          <a:noFill/>
          <a:ln w="28575">
            <a:solidFill>
              <a:schemeClr val="tx1"/>
            </a:solid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2564591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wipe(right)">
                                      <p:cBhvr>
                                        <p:cTn id="7" dur="500"/>
                                        <p:tgtEl>
                                          <p:spTgt spid="8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0"/>
                                        </p:tgtEl>
                                        <p:attrNameLst>
                                          <p:attrName>style.visibility</p:attrName>
                                        </p:attrNameLst>
                                      </p:cBhvr>
                                      <p:to>
                                        <p:strVal val="visible"/>
                                      </p:to>
                                    </p:set>
                                    <p:animEffect transition="in" filter="fade">
                                      <p:cBhvr>
                                        <p:cTn id="11" dur="500"/>
                                        <p:tgtEl>
                                          <p:spTgt spid="8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right)">
                                      <p:cBhvr>
                                        <p:cTn id="16" dur="500"/>
                                        <p:tgtEl>
                                          <p:spTgt spid="3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8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43D5-522F-4A1A-818D-87175679AC05}"/>
              </a:ext>
            </a:extLst>
          </p:cNvPr>
          <p:cNvSpPr>
            <a:spLocks noGrp="1"/>
          </p:cNvSpPr>
          <p:nvPr>
            <p:ph type="title"/>
          </p:nvPr>
        </p:nvSpPr>
        <p:spPr/>
        <p:txBody>
          <a:bodyPr/>
          <a:lstStyle/>
          <a:p>
            <a:r>
              <a:rPr lang="en-US" dirty="0"/>
              <a:t>What is partitioning?</a:t>
            </a:r>
          </a:p>
        </p:txBody>
      </p:sp>
      <p:pic>
        <p:nvPicPr>
          <p:cNvPr id="44" name="Picture 43" descr="A close up of a logo&#10;&#10;Description automatically generated">
            <a:extLst>
              <a:ext uri="{FF2B5EF4-FFF2-40B4-BE49-F238E27FC236}">
                <a16:creationId xmlns:a16="http://schemas.microsoft.com/office/drawing/2014/main" id="{EA62E3F9-30DB-4C7F-BDB3-6B9DD0005701}"/>
              </a:ext>
            </a:extLst>
          </p:cNvPr>
          <p:cNvPicPr>
            <a:picLocks noChangeAspect="1"/>
          </p:cNvPicPr>
          <p:nvPr/>
        </p:nvPicPr>
        <p:blipFill>
          <a:blip r:embed="rId3">
            <a:duotone>
              <a:schemeClr val="accent2">
                <a:shade val="45000"/>
                <a:satMod val="135000"/>
              </a:schemeClr>
              <a:prstClr val="white"/>
            </a:duotone>
          </a:blip>
          <a:stretch>
            <a:fillRect/>
          </a:stretch>
        </p:blipFill>
        <p:spPr>
          <a:xfrm>
            <a:off x="1115899" y="2598153"/>
            <a:ext cx="609894" cy="609894"/>
          </a:xfrm>
          <a:prstGeom prst="rect">
            <a:avLst/>
          </a:prstGeom>
        </p:spPr>
      </p:pic>
      <p:pic>
        <p:nvPicPr>
          <p:cNvPr id="45" name="Picture 44" descr="A close up of a logo&#10;&#10;Description automatically generated">
            <a:extLst>
              <a:ext uri="{FF2B5EF4-FFF2-40B4-BE49-F238E27FC236}">
                <a16:creationId xmlns:a16="http://schemas.microsoft.com/office/drawing/2014/main" id="{3D5DF0D7-A001-4742-BD1B-C5D64C204F71}"/>
              </a:ext>
            </a:extLst>
          </p:cNvPr>
          <p:cNvPicPr>
            <a:picLocks noChangeAspect="1"/>
          </p:cNvPicPr>
          <p:nvPr/>
        </p:nvPicPr>
        <p:blipFill>
          <a:blip r:embed="rId3">
            <a:duotone>
              <a:schemeClr val="accent2">
                <a:shade val="45000"/>
                <a:satMod val="135000"/>
              </a:schemeClr>
              <a:prstClr val="white"/>
            </a:duotone>
          </a:blip>
          <a:stretch>
            <a:fillRect/>
          </a:stretch>
        </p:blipFill>
        <p:spPr>
          <a:xfrm>
            <a:off x="1754335" y="2616781"/>
            <a:ext cx="609894" cy="609894"/>
          </a:xfrm>
          <a:prstGeom prst="rect">
            <a:avLst/>
          </a:prstGeom>
        </p:spPr>
      </p:pic>
      <p:pic>
        <p:nvPicPr>
          <p:cNvPr id="46" name="Picture 45" descr="A close up of a logo&#10;&#10;Description automatically generated">
            <a:extLst>
              <a:ext uri="{FF2B5EF4-FFF2-40B4-BE49-F238E27FC236}">
                <a16:creationId xmlns:a16="http://schemas.microsoft.com/office/drawing/2014/main" id="{5529A3A0-83E0-4F91-8797-1ACC95E5A192}"/>
              </a:ext>
            </a:extLst>
          </p:cNvPr>
          <p:cNvPicPr>
            <a:picLocks noChangeAspect="1"/>
          </p:cNvPicPr>
          <p:nvPr/>
        </p:nvPicPr>
        <p:blipFill>
          <a:blip r:embed="rId3">
            <a:duotone>
              <a:schemeClr val="accent2">
                <a:shade val="45000"/>
                <a:satMod val="135000"/>
              </a:schemeClr>
              <a:prstClr val="white"/>
            </a:duotone>
          </a:blip>
          <a:stretch>
            <a:fillRect/>
          </a:stretch>
        </p:blipFill>
        <p:spPr>
          <a:xfrm>
            <a:off x="1115899" y="3345007"/>
            <a:ext cx="609894" cy="609894"/>
          </a:xfrm>
          <a:prstGeom prst="rect">
            <a:avLst/>
          </a:prstGeom>
        </p:spPr>
      </p:pic>
      <p:pic>
        <p:nvPicPr>
          <p:cNvPr id="47" name="Picture 46" descr="A close up of a logo&#10;&#10;Description automatically generated">
            <a:extLst>
              <a:ext uri="{FF2B5EF4-FFF2-40B4-BE49-F238E27FC236}">
                <a16:creationId xmlns:a16="http://schemas.microsoft.com/office/drawing/2014/main" id="{D5179290-6F0D-46DE-8243-ED19BA952BA9}"/>
              </a:ext>
            </a:extLst>
          </p:cNvPr>
          <p:cNvPicPr>
            <a:picLocks noChangeAspect="1"/>
          </p:cNvPicPr>
          <p:nvPr/>
        </p:nvPicPr>
        <p:blipFill>
          <a:blip r:embed="rId3">
            <a:duotone>
              <a:schemeClr val="accent2">
                <a:shade val="45000"/>
                <a:satMod val="135000"/>
              </a:schemeClr>
              <a:prstClr val="white"/>
            </a:duotone>
          </a:blip>
          <a:stretch>
            <a:fillRect/>
          </a:stretch>
        </p:blipFill>
        <p:spPr>
          <a:xfrm>
            <a:off x="7987802" y="2616781"/>
            <a:ext cx="609894" cy="609894"/>
          </a:xfrm>
          <a:prstGeom prst="rect">
            <a:avLst/>
          </a:prstGeom>
        </p:spPr>
      </p:pic>
      <p:pic>
        <p:nvPicPr>
          <p:cNvPr id="48" name="Picture 47" descr="A close up of a logo&#10;&#10;Description automatically generated">
            <a:extLst>
              <a:ext uri="{FF2B5EF4-FFF2-40B4-BE49-F238E27FC236}">
                <a16:creationId xmlns:a16="http://schemas.microsoft.com/office/drawing/2014/main" id="{1D65F9BD-4AB1-4F43-A958-831168C42F8F}"/>
              </a:ext>
            </a:extLst>
          </p:cNvPr>
          <p:cNvPicPr>
            <a:picLocks noChangeAspect="1"/>
          </p:cNvPicPr>
          <p:nvPr/>
        </p:nvPicPr>
        <p:blipFill>
          <a:blip r:embed="rId3">
            <a:duotone>
              <a:schemeClr val="accent2">
                <a:shade val="45000"/>
                <a:satMod val="135000"/>
              </a:schemeClr>
              <a:prstClr val="white"/>
            </a:duotone>
          </a:blip>
          <a:stretch>
            <a:fillRect/>
          </a:stretch>
        </p:blipFill>
        <p:spPr>
          <a:xfrm>
            <a:off x="1115899" y="4097341"/>
            <a:ext cx="609894" cy="609894"/>
          </a:xfrm>
          <a:prstGeom prst="rect">
            <a:avLst/>
          </a:prstGeom>
        </p:spPr>
      </p:pic>
      <p:pic>
        <p:nvPicPr>
          <p:cNvPr id="49" name="Picture 48" descr="A close up of a logo&#10;&#10;Description automatically generated">
            <a:extLst>
              <a:ext uri="{FF2B5EF4-FFF2-40B4-BE49-F238E27FC236}">
                <a16:creationId xmlns:a16="http://schemas.microsoft.com/office/drawing/2014/main" id="{545F8FF8-D017-41B6-B802-90E81AAE5165}"/>
              </a:ext>
            </a:extLst>
          </p:cNvPr>
          <p:cNvPicPr>
            <a:picLocks noChangeAspect="1"/>
          </p:cNvPicPr>
          <p:nvPr/>
        </p:nvPicPr>
        <p:blipFill>
          <a:blip r:embed="rId3">
            <a:duotone>
              <a:schemeClr val="accent2">
                <a:shade val="45000"/>
                <a:satMod val="135000"/>
              </a:schemeClr>
              <a:prstClr val="white"/>
            </a:duotone>
          </a:blip>
          <a:stretch>
            <a:fillRect/>
          </a:stretch>
        </p:blipFill>
        <p:spPr>
          <a:xfrm>
            <a:off x="1784412" y="4097341"/>
            <a:ext cx="609894" cy="609894"/>
          </a:xfrm>
          <a:prstGeom prst="rect">
            <a:avLst/>
          </a:prstGeom>
        </p:spPr>
      </p:pic>
      <p:pic>
        <p:nvPicPr>
          <p:cNvPr id="50" name="Picture 49" descr="A close up of a logo&#10;&#10;Description automatically generated">
            <a:extLst>
              <a:ext uri="{FF2B5EF4-FFF2-40B4-BE49-F238E27FC236}">
                <a16:creationId xmlns:a16="http://schemas.microsoft.com/office/drawing/2014/main" id="{B64F98E0-8BFC-4E4D-9C32-631D4ABABEC3}"/>
              </a:ext>
            </a:extLst>
          </p:cNvPr>
          <p:cNvPicPr>
            <a:picLocks noChangeAspect="1"/>
          </p:cNvPicPr>
          <p:nvPr/>
        </p:nvPicPr>
        <p:blipFill>
          <a:blip r:embed="rId3">
            <a:duotone>
              <a:schemeClr val="accent2">
                <a:shade val="45000"/>
                <a:satMod val="135000"/>
              </a:schemeClr>
              <a:prstClr val="white"/>
            </a:duotone>
          </a:blip>
          <a:stretch>
            <a:fillRect/>
          </a:stretch>
        </p:blipFill>
        <p:spPr>
          <a:xfrm>
            <a:off x="1115899" y="4849675"/>
            <a:ext cx="609894" cy="609894"/>
          </a:xfrm>
          <a:prstGeom prst="rect">
            <a:avLst/>
          </a:prstGeom>
        </p:spPr>
      </p:pic>
      <p:pic>
        <p:nvPicPr>
          <p:cNvPr id="51" name="Picture 50" descr="A close up of a logo&#10;&#10;Description automatically generated">
            <a:extLst>
              <a:ext uri="{FF2B5EF4-FFF2-40B4-BE49-F238E27FC236}">
                <a16:creationId xmlns:a16="http://schemas.microsoft.com/office/drawing/2014/main" id="{33F8C879-36BC-4ABD-937A-12D31512124E}"/>
              </a:ext>
            </a:extLst>
          </p:cNvPr>
          <p:cNvPicPr>
            <a:picLocks noChangeAspect="1"/>
          </p:cNvPicPr>
          <p:nvPr/>
        </p:nvPicPr>
        <p:blipFill>
          <a:blip r:embed="rId3">
            <a:duotone>
              <a:schemeClr val="accent2">
                <a:shade val="45000"/>
                <a:satMod val="135000"/>
              </a:schemeClr>
              <a:prstClr val="white"/>
            </a:duotone>
          </a:blip>
          <a:stretch>
            <a:fillRect/>
          </a:stretch>
        </p:blipFill>
        <p:spPr>
          <a:xfrm>
            <a:off x="1433357" y="2954318"/>
            <a:ext cx="609894" cy="609894"/>
          </a:xfrm>
          <a:prstGeom prst="rect">
            <a:avLst/>
          </a:prstGeom>
        </p:spPr>
      </p:pic>
      <p:pic>
        <p:nvPicPr>
          <p:cNvPr id="52" name="Picture 51" descr="A close up of a logo&#10;&#10;Description automatically generated">
            <a:extLst>
              <a:ext uri="{FF2B5EF4-FFF2-40B4-BE49-F238E27FC236}">
                <a16:creationId xmlns:a16="http://schemas.microsoft.com/office/drawing/2014/main" id="{CDD9E124-8C2B-41AC-98A9-3ABAECF32624}"/>
              </a:ext>
            </a:extLst>
          </p:cNvPr>
          <p:cNvPicPr>
            <a:picLocks noChangeAspect="1"/>
          </p:cNvPicPr>
          <p:nvPr/>
        </p:nvPicPr>
        <p:blipFill>
          <a:blip r:embed="rId3">
            <a:duotone>
              <a:schemeClr val="accent2">
                <a:shade val="45000"/>
                <a:satMod val="135000"/>
              </a:schemeClr>
              <a:prstClr val="white"/>
            </a:duotone>
          </a:blip>
          <a:stretch>
            <a:fillRect/>
          </a:stretch>
        </p:blipFill>
        <p:spPr>
          <a:xfrm>
            <a:off x="1440516" y="4508128"/>
            <a:ext cx="609894" cy="609894"/>
          </a:xfrm>
          <a:prstGeom prst="rect">
            <a:avLst/>
          </a:prstGeom>
        </p:spPr>
      </p:pic>
      <p:pic>
        <p:nvPicPr>
          <p:cNvPr id="53" name="Picture 52" descr="A close up of a logo&#10;&#10;Description automatically generated">
            <a:extLst>
              <a:ext uri="{FF2B5EF4-FFF2-40B4-BE49-F238E27FC236}">
                <a16:creationId xmlns:a16="http://schemas.microsoft.com/office/drawing/2014/main" id="{4671CC7A-9E42-4A08-8DDD-0285EA7D091A}"/>
              </a:ext>
            </a:extLst>
          </p:cNvPr>
          <p:cNvPicPr>
            <a:picLocks noChangeAspect="1"/>
          </p:cNvPicPr>
          <p:nvPr/>
        </p:nvPicPr>
        <p:blipFill>
          <a:blip r:embed="rId3">
            <a:duotone>
              <a:schemeClr val="accent2">
                <a:shade val="45000"/>
                <a:satMod val="135000"/>
              </a:schemeClr>
              <a:prstClr val="white"/>
            </a:duotone>
          </a:blip>
          <a:stretch>
            <a:fillRect/>
          </a:stretch>
        </p:blipFill>
        <p:spPr>
          <a:xfrm>
            <a:off x="1818132" y="3275644"/>
            <a:ext cx="609894" cy="609894"/>
          </a:xfrm>
          <a:prstGeom prst="rect">
            <a:avLst/>
          </a:prstGeom>
        </p:spPr>
      </p:pic>
      <p:pic>
        <p:nvPicPr>
          <p:cNvPr id="54" name="Picture 53" descr="A close up of a logo&#10;&#10;Description automatically generated">
            <a:extLst>
              <a:ext uri="{FF2B5EF4-FFF2-40B4-BE49-F238E27FC236}">
                <a16:creationId xmlns:a16="http://schemas.microsoft.com/office/drawing/2014/main" id="{725295C1-824A-45EA-BD2B-7D4D157D2831}"/>
              </a:ext>
            </a:extLst>
          </p:cNvPr>
          <p:cNvPicPr>
            <a:picLocks noChangeAspect="1"/>
          </p:cNvPicPr>
          <p:nvPr/>
        </p:nvPicPr>
        <p:blipFill>
          <a:blip r:embed="rId3">
            <a:duotone>
              <a:schemeClr val="accent2">
                <a:shade val="45000"/>
                <a:satMod val="135000"/>
              </a:schemeClr>
              <a:prstClr val="white"/>
            </a:duotone>
          </a:blip>
          <a:stretch>
            <a:fillRect/>
          </a:stretch>
        </p:blipFill>
        <p:spPr>
          <a:xfrm>
            <a:off x="1424806" y="3758915"/>
            <a:ext cx="609894" cy="609894"/>
          </a:xfrm>
          <a:prstGeom prst="rect">
            <a:avLst/>
          </a:prstGeom>
        </p:spPr>
      </p:pic>
      <p:pic>
        <p:nvPicPr>
          <p:cNvPr id="55" name="Picture 54" descr="A close up of a logo&#10;&#10;Description automatically generated">
            <a:extLst>
              <a:ext uri="{FF2B5EF4-FFF2-40B4-BE49-F238E27FC236}">
                <a16:creationId xmlns:a16="http://schemas.microsoft.com/office/drawing/2014/main" id="{FA3BAAFB-CE1A-43D2-8467-B9886B18F590}"/>
              </a:ext>
            </a:extLst>
          </p:cNvPr>
          <p:cNvPicPr>
            <a:picLocks noChangeAspect="1"/>
          </p:cNvPicPr>
          <p:nvPr/>
        </p:nvPicPr>
        <p:blipFill>
          <a:blip r:embed="rId3">
            <a:duotone>
              <a:schemeClr val="accent2">
                <a:shade val="45000"/>
                <a:satMod val="135000"/>
              </a:schemeClr>
              <a:prstClr val="white"/>
            </a:duotone>
          </a:blip>
          <a:stretch>
            <a:fillRect/>
          </a:stretch>
        </p:blipFill>
        <p:spPr>
          <a:xfrm>
            <a:off x="1068889" y="3083330"/>
            <a:ext cx="609894" cy="609894"/>
          </a:xfrm>
          <a:prstGeom prst="rect">
            <a:avLst/>
          </a:prstGeom>
        </p:spPr>
      </p:pic>
      <p:pic>
        <p:nvPicPr>
          <p:cNvPr id="56" name="Picture 55" descr="A close up of a logo&#10;&#10;Description automatically generated">
            <a:extLst>
              <a:ext uri="{FF2B5EF4-FFF2-40B4-BE49-F238E27FC236}">
                <a16:creationId xmlns:a16="http://schemas.microsoft.com/office/drawing/2014/main" id="{96766791-FCB6-4991-8D1D-4145870ADF2C}"/>
              </a:ext>
            </a:extLst>
          </p:cNvPr>
          <p:cNvPicPr>
            <a:picLocks noChangeAspect="1"/>
          </p:cNvPicPr>
          <p:nvPr/>
        </p:nvPicPr>
        <p:blipFill>
          <a:blip r:embed="rId3">
            <a:duotone>
              <a:schemeClr val="accent2">
                <a:shade val="45000"/>
                <a:satMod val="135000"/>
              </a:schemeClr>
              <a:prstClr val="white"/>
            </a:duotone>
          </a:blip>
          <a:stretch>
            <a:fillRect/>
          </a:stretch>
        </p:blipFill>
        <p:spPr>
          <a:xfrm>
            <a:off x="1682743" y="3974999"/>
            <a:ext cx="609894" cy="609894"/>
          </a:xfrm>
          <a:prstGeom prst="rect">
            <a:avLst/>
          </a:prstGeom>
        </p:spPr>
      </p:pic>
      <p:pic>
        <p:nvPicPr>
          <p:cNvPr id="57" name="Picture 56" descr="A close up of a logo&#10;&#10;Description automatically generated">
            <a:extLst>
              <a:ext uri="{FF2B5EF4-FFF2-40B4-BE49-F238E27FC236}">
                <a16:creationId xmlns:a16="http://schemas.microsoft.com/office/drawing/2014/main" id="{46D6CF9B-BE60-439C-8F67-DADEF16E0F72}"/>
              </a:ext>
            </a:extLst>
          </p:cNvPr>
          <p:cNvPicPr>
            <a:picLocks noChangeAspect="1"/>
          </p:cNvPicPr>
          <p:nvPr/>
        </p:nvPicPr>
        <p:blipFill>
          <a:blip r:embed="rId3">
            <a:duotone>
              <a:schemeClr val="accent2">
                <a:shade val="45000"/>
                <a:satMod val="135000"/>
              </a:schemeClr>
              <a:prstClr val="white"/>
            </a:duotone>
          </a:blip>
          <a:stretch>
            <a:fillRect/>
          </a:stretch>
        </p:blipFill>
        <p:spPr>
          <a:xfrm>
            <a:off x="1765132" y="4849675"/>
            <a:ext cx="609894" cy="609894"/>
          </a:xfrm>
          <a:prstGeom prst="rect">
            <a:avLst/>
          </a:prstGeom>
        </p:spPr>
      </p:pic>
      <p:pic>
        <p:nvPicPr>
          <p:cNvPr id="58" name="Picture 57" descr="A close up of a logo&#10;&#10;Description automatically generated">
            <a:extLst>
              <a:ext uri="{FF2B5EF4-FFF2-40B4-BE49-F238E27FC236}">
                <a16:creationId xmlns:a16="http://schemas.microsoft.com/office/drawing/2014/main" id="{D43E53A8-DB0D-4908-A71B-C5365AFC61D0}"/>
              </a:ext>
            </a:extLst>
          </p:cNvPr>
          <p:cNvPicPr>
            <a:picLocks noChangeAspect="1"/>
          </p:cNvPicPr>
          <p:nvPr/>
        </p:nvPicPr>
        <p:blipFill>
          <a:blip r:embed="rId3">
            <a:duotone>
              <a:schemeClr val="accent2">
                <a:shade val="45000"/>
                <a:satMod val="135000"/>
              </a:schemeClr>
              <a:prstClr val="white"/>
            </a:duotone>
          </a:blip>
          <a:stretch>
            <a:fillRect/>
          </a:stretch>
        </p:blipFill>
        <p:spPr>
          <a:xfrm>
            <a:off x="1068889" y="4563512"/>
            <a:ext cx="609894" cy="609894"/>
          </a:xfrm>
          <a:prstGeom prst="rect">
            <a:avLst/>
          </a:prstGeom>
        </p:spPr>
      </p:pic>
      <p:pic>
        <p:nvPicPr>
          <p:cNvPr id="59" name="Picture 58" descr="A close up of a logo&#10;&#10;Description automatically generated">
            <a:extLst>
              <a:ext uri="{FF2B5EF4-FFF2-40B4-BE49-F238E27FC236}">
                <a16:creationId xmlns:a16="http://schemas.microsoft.com/office/drawing/2014/main" id="{A5CDF762-DB58-4917-8941-2416BF86B487}"/>
              </a:ext>
            </a:extLst>
          </p:cNvPr>
          <p:cNvPicPr>
            <a:picLocks noChangeAspect="1"/>
          </p:cNvPicPr>
          <p:nvPr/>
        </p:nvPicPr>
        <p:blipFill>
          <a:blip r:embed="rId3">
            <a:duotone>
              <a:schemeClr val="accent2">
                <a:shade val="45000"/>
                <a:satMod val="135000"/>
              </a:schemeClr>
              <a:prstClr val="white"/>
            </a:duotone>
          </a:blip>
          <a:stretch>
            <a:fillRect/>
          </a:stretch>
        </p:blipFill>
        <p:spPr>
          <a:xfrm>
            <a:off x="4491648" y="2598153"/>
            <a:ext cx="609894" cy="609894"/>
          </a:xfrm>
          <a:prstGeom prst="rect">
            <a:avLst/>
          </a:prstGeom>
        </p:spPr>
      </p:pic>
      <p:pic>
        <p:nvPicPr>
          <p:cNvPr id="60" name="Picture 59" descr="A close up of a logo&#10;&#10;Description automatically generated">
            <a:extLst>
              <a:ext uri="{FF2B5EF4-FFF2-40B4-BE49-F238E27FC236}">
                <a16:creationId xmlns:a16="http://schemas.microsoft.com/office/drawing/2014/main" id="{F858DDEB-E5F5-4E2E-BE9A-3BC03EC29148}"/>
              </a:ext>
            </a:extLst>
          </p:cNvPr>
          <p:cNvPicPr>
            <a:picLocks noChangeAspect="1"/>
          </p:cNvPicPr>
          <p:nvPr/>
        </p:nvPicPr>
        <p:blipFill>
          <a:blip r:embed="rId3">
            <a:duotone>
              <a:schemeClr val="accent2">
                <a:shade val="45000"/>
                <a:satMod val="135000"/>
              </a:schemeClr>
              <a:prstClr val="white"/>
            </a:duotone>
          </a:blip>
          <a:stretch>
            <a:fillRect/>
          </a:stretch>
        </p:blipFill>
        <p:spPr>
          <a:xfrm>
            <a:off x="1804082" y="4492877"/>
            <a:ext cx="609894" cy="609894"/>
          </a:xfrm>
          <a:prstGeom prst="rect">
            <a:avLst/>
          </a:prstGeom>
        </p:spPr>
      </p:pic>
      <p:pic>
        <p:nvPicPr>
          <p:cNvPr id="61" name="Picture 60" descr="A close up of a logo&#10;&#10;Description automatically generated">
            <a:extLst>
              <a:ext uri="{FF2B5EF4-FFF2-40B4-BE49-F238E27FC236}">
                <a16:creationId xmlns:a16="http://schemas.microsoft.com/office/drawing/2014/main" id="{526B2770-FA1F-49CF-B0BA-6D72F7F9BDC9}"/>
              </a:ext>
            </a:extLst>
          </p:cNvPr>
          <p:cNvPicPr>
            <a:picLocks noChangeAspect="1"/>
          </p:cNvPicPr>
          <p:nvPr/>
        </p:nvPicPr>
        <p:blipFill>
          <a:blip r:embed="rId3">
            <a:duotone>
              <a:schemeClr val="accent2">
                <a:shade val="45000"/>
                <a:satMod val="135000"/>
              </a:schemeClr>
              <a:prstClr val="white"/>
            </a:duotone>
          </a:blip>
          <a:stretch>
            <a:fillRect/>
          </a:stretch>
        </p:blipFill>
        <p:spPr>
          <a:xfrm>
            <a:off x="1484672" y="2562727"/>
            <a:ext cx="609894" cy="609894"/>
          </a:xfrm>
          <a:prstGeom prst="rect">
            <a:avLst/>
          </a:prstGeom>
        </p:spPr>
      </p:pic>
      <p:pic>
        <p:nvPicPr>
          <p:cNvPr id="64" name="Picture 63" descr="A close up of a logo&#10;&#10;Description automatically generated">
            <a:extLst>
              <a:ext uri="{FF2B5EF4-FFF2-40B4-BE49-F238E27FC236}">
                <a16:creationId xmlns:a16="http://schemas.microsoft.com/office/drawing/2014/main" id="{C3F87356-9007-4699-9F89-7048E04DD6CC}"/>
              </a:ext>
            </a:extLst>
          </p:cNvPr>
          <p:cNvPicPr>
            <a:picLocks noChangeAspect="1"/>
          </p:cNvPicPr>
          <p:nvPr/>
        </p:nvPicPr>
        <p:blipFill>
          <a:blip r:embed="rId3">
            <a:duotone>
              <a:schemeClr val="accent2">
                <a:shade val="45000"/>
                <a:satMod val="135000"/>
              </a:schemeClr>
              <a:prstClr val="white"/>
            </a:duotone>
          </a:blip>
          <a:stretch>
            <a:fillRect/>
          </a:stretch>
        </p:blipFill>
        <p:spPr>
          <a:xfrm>
            <a:off x="2793959" y="2616781"/>
            <a:ext cx="609894" cy="609894"/>
          </a:xfrm>
          <a:prstGeom prst="rect">
            <a:avLst/>
          </a:prstGeom>
        </p:spPr>
      </p:pic>
      <p:pic>
        <p:nvPicPr>
          <p:cNvPr id="65" name="Picture 64" descr="A close up of a logo&#10;&#10;Description automatically generated">
            <a:extLst>
              <a:ext uri="{FF2B5EF4-FFF2-40B4-BE49-F238E27FC236}">
                <a16:creationId xmlns:a16="http://schemas.microsoft.com/office/drawing/2014/main" id="{A0BBC717-8202-4E00-9924-EB2E9BD62C08}"/>
              </a:ext>
            </a:extLst>
          </p:cNvPr>
          <p:cNvPicPr>
            <a:picLocks noChangeAspect="1"/>
          </p:cNvPicPr>
          <p:nvPr/>
        </p:nvPicPr>
        <p:blipFill>
          <a:blip r:embed="rId3">
            <a:duotone>
              <a:schemeClr val="accent2">
                <a:shade val="45000"/>
                <a:satMod val="135000"/>
              </a:schemeClr>
              <a:prstClr val="white"/>
            </a:duotone>
          </a:blip>
          <a:stretch>
            <a:fillRect/>
          </a:stretch>
        </p:blipFill>
        <p:spPr>
          <a:xfrm>
            <a:off x="6259468" y="2616781"/>
            <a:ext cx="609894" cy="609894"/>
          </a:xfrm>
          <a:prstGeom prst="rect">
            <a:avLst/>
          </a:prstGeom>
        </p:spPr>
      </p:pic>
      <p:pic>
        <p:nvPicPr>
          <p:cNvPr id="67" name="Picture 66" descr="A close up of a logo&#10;&#10;Description automatically generated">
            <a:extLst>
              <a:ext uri="{FF2B5EF4-FFF2-40B4-BE49-F238E27FC236}">
                <a16:creationId xmlns:a16="http://schemas.microsoft.com/office/drawing/2014/main" id="{90184937-6CA8-4BDF-A04A-5CBFE937746F}"/>
              </a:ext>
            </a:extLst>
          </p:cNvPr>
          <p:cNvPicPr>
            <a:picLocks noChangeAspect="1"/>
          </p:cNvPicPr>
          <p:nvPr/>
        </p:nvPicPr>
        <p:blipFill>
          <a:blip r:embed="rId3">
            <a:duotone>
              <a:schemeClr val="accent2">
                <a:shade val="45000"/>
                <a:satMod val="135000"/>
              </a:schemeClr>
              <a:prstClr val="white"/>
            </a:duotone>
          </a:blip>
          <a:stretch>
            <a:fillRect/>
          </a:stretch>
        </p:blipFill>
        <p:spPr>
          <a:xfrm>
            <a:off x="8597696" y="2616781"/>
            <a:ext cx="609894" cy="609894"/>
          </a:xfrm>
          <a:prstGeom prst="rect">
            <a:avLst/>
          </a:prstGeom>
        </p:spPr>
      </p:pic>
      <p:pic>
        <p:nvPicPr>
          <p:cNvPr id="68" name="Picture 67" descr="A close up of a logo&#10;&#10;Description automatically generated">
            <a:extLst>
              <a:ext uri="{FF2B5EF4-FFF2-40B4-BE49-F238E27FC236}">
                <a16:creationId xmlns:a16="http://schemas.microsoft.com/office/drawing/2014/main" id="{2E2CB1CD-615A-4222-8A49-F680F45A49A7}"/>
              </a:ext>
            </a:extLst>
          </p:cNvPr>
          <p:cNvPicPr>
            <a:picLocks noChangeAspect="1"/>
          </p:cNvPicPr>
          <p:nvPr/>
        </p:nvPicPr>
        <p:blipFill>
          <a:blip r:embed="rId3">
            <a:duotone>
              <a:schemeClr val="accent2">
                <a:shade val="45000"/>
                <a:satMod val="135000"/>
              </a:schemeClr>
              <a:prstClr val="white"/>
            </a:duotone>
          </a:blip>
          <a:stretch>
            <a:fillRect/>
          </a:stretch>
        </p:blipFill>
        <p:spPr>
          <a:xfrm>
            <a:off x="9673220" y="2598153"/>
            <a:ext cx="609894" cy="609894"/>
          </a:xfrm>
          <a:prstGeom prst="rect">
            <a:avLst/>
          </a:prstGeom>
        </p:spPr>
      </p:pic>
      <p:sp>
        <p:nvSpPr>
          <p:cNvPr id="3" name="Rectangle: Rounded Corners 2">
            <a:extLst>
              <a:ext uri="{FF2B5EF4-FFF2-40B4-BE49-F238E27FC236}">
                <a16:creationId xmlns:a16="http://schemas.microsoft.com/office/drawing/2014/main" id="{F0E3C2D4-EE68-44FA-A7FE-89C44A51F4C9}"/>
              </a:ext>
            </a:extLst>
          </p:cNvPr>
          <p:cNvSpPr/>
          <p:nvPr/>
        </p:nvSpPr>
        <p:spPr bwMode="auto">
          <a:xfrm>
            <a:off x="1018808" y="2421188"/>
            <a:ext cx="1501416" cy="3208086"/>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9" name="Rectangle: Rounded Corners 68">
            <a:extLst>
              <a:ext uri="{FF2B5EF4-FFF2-40B4-BE49-F238E27FC236}">
                <a16:creationId xmlns:a16="http://schemas.microsoft.com/office/drawing/2014/main" id="{EE2657A9-A3DD-4260-A214-E875FA5F6D79}"/>
              </a:ext>
            </a:extLst>
          </p:cNvPr>
          <p:cNvSpPr/>
          <p:nvPr/>
        </p:nvSpPr>
        <p:spPr bwMode="auto">
          <a:xfrm>
            <a:off x="2685285" y="2421189"/>
            <a:ext cx="1501416" cy="3208085"/>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Rounded Corners 69">
            <a:extLst>
              <a:ext uri="{FF2B5EF4-FFF2-40B4-BE49-F238E27FC236}">
                <a16:creationId xmlns:a16="http://schemas.microsoft.com/office/drawing/2014/main" id="{B5BACEE4-D8AF-4342-A856-8E22F123FD6B}"/>
              </a:ext>
            </a:extLst>
          </p:cNvPr>
          <p:cNvSpPr/>
          <p:nvPr/>
        </p:nvSpPr>
        <p:spPr bwMode="auto">
          <a:xfrm>
            <a:off x="4390318" y="2420576"/>
            <a:ext cx="1501416" cy="3225671"/>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Rectangle: Rounded Corners 70">
            <a:extLst>
              <a:ext uri="{FF2B5EF4-FFF2-40B4-BE49-F238E27FC236}">
                <a16:creationId xmlns:a16="http://schemas.microsoft.com/office/drawing/2014/main" id="{A3E591CD-838C-488C-ADB4-7FD6E448E98B}"/>
              </a:ext>
            </a:extLst>
          </p:cNvPr>
          <p:cNvSpPr/>
          <p:nvPr/>
        </p:nvSpPr>
        <p:spPr bwMode="auto">
          <a:xfrm>
            <a:off x="6115915" y="2420576"/>
            <a:ext cx="1501416" cy="3225671"/>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Rounded Corners 71">
            <a:extLst>
              <a:ext uri="{FF2B5EF4-FFF2-40B4-BE49-F238E27FC236}">
                <a16:creationId xmlns:a16="http://schemas.microsoft.com/office/drawing/2014/main" id="{B19C3BD0-97A0-4717-B34C-CC957D264F7F}"/>
              </a:ext>
            </a:extLst>
          </p:cNvPr>
          <p:cNvSpPr/>
          <p:nvPr/>
        </p:nvSpPr>
        <p:spPr bwMode="auto">
          <a:xfrm>
            <a:off x="7846989" y="2416052"/>
            <a:ext cx="1501415" cy="3225671"/>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Rounded Corners 72">
            <a:extLst>
              <a:ext uri="{FF2B5EF4-FFF2-40B4-BE49-F238E27FC236}">
                <a16:creationId xmlns:a16="http://schemas.microsoft.com/office/drawing/2014/main" id="{3580DBA3-E3D7-4D9F-8258-84D125BD67F5}"/>
              </a:ext>
            </a:extLst>
          </p:cNvPr>
          <p:cNvSpPr/>
          <p:nvPr/>
        </p:nvSpPr>
        <p:spPr bwMode="auto">
          <a:xfrm>
            <a:off x="9532407" y="2423382"/>
            <a:ext cx="1501415" cy="3218163"/>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 name="Picture 4" descr="A close up of a logo&#10;&#10;Description automatically generated">
            <a:extLst>
              <a:ext uri="{FF2B5EF4-FFF2-40B4-BE49-F238E27FC236}">
                <a16:creationId xmlns:a16="http://schemas.microsoft.com/office/drawing/2014/main" id="{D9C25016-E833-487D-9135-F936ED846AA8}"/>
              </a:ext>
            </a:extLst>
          </p:cNvPr>
          <p:cNvPicPr>
            <a:picLocks noChangeAspect="1"/>
          </p:cNvPicPr>
          <p:nvPr/>
        </p:nvPicPr>
        <p:blipFill>
          <a:blip r:embed="rId4">
            <a:duotone>
              <a:schemeClr val="accent3">
                <a:shade val="45000"/>
                <a:satMod val="135000"/>
              </a:schemeClr>
              <a:prstClr val="white"/>
            </a:duotone>
          </a:blip>
          <a:stretch>
            <a:fillRect/>
          </a:stretch>
        </p:blipFill>
        <p:spPr>
          <a:xfrm>
            <a:off x="1377174" y="5766683"/>
            <a:ext cx="657526" cy="657526"/>
          </a:xfrm>
          <a:prstGeom prst="rect">
            <a:avLst/>
          </a:prstGeom>
        </p:spPr>
      </p:pic>
    </p:spTree>
    <p:extLst>
      <p:ext uri="{BB962C8B-B14F-4D97-AF65-F5344CB8AC3E}">
        <p14:creationId xmlns:p14="http://schemas.microsoft.com/office/powerpoint/2010/main" val="13679746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0ECA7-F0DD-A0BE-290C-552CD07FFA90}"/>
              </a:ext>
            </a:extLst>
          </p:cNvPr>
          <p:cNvSpPr>
            <a:spLocks noGrp="1"/>
          </p:cNvSpPr>
          <p:nvPr>
            <p:ph type="title"/>
          </p:nvPr>
        </p:nvSpPr>
        <p:spPr>
          <a:xfrm>
            <a:off x="765048" y="1811992"/>
            <a:ext cx="9624345" cy="553998"/>
          </a:xfrm>
        </p:spPr>
        <p:txBody>
          <a:bodyPr/>
          <a:lstStyle/>
          <a:p>
            <a:r>
              <a:rPr lang="en-GB" dirty="0"/>
              <a:t>Hierarchical partition keys</a:t>
            </a:r>
          </a:p>
        </p:txBody>
      </p:sp>
      <p:sp>
        <p:nvSpPr>
          <p:cNvPr id="3" name="Content Placeholder 2">
            <a:extLst>
              <a:ext uri="{FF2B5EF4-FFF2-40B4-BE49-F238E27FC236}">
                <a16:creationId xmlns:a16="http://schemas.microsoft.com/office/drawing/2014/main" id="{A52BCC68-D2C8-A597-A7AE-F06E545B8DC5}"/>
              </a:ext>
            </a:extLst>
          </p:cNvPr>
          <p:cNvSpPr>
            <a:spLocks noGrp="1"/>
          </p:cNvSpPr>
          <p:nvPr>
            <p:ph idx="1"/>
          </p:nvPr>
        </p:nvSpPr>
        <p:spPr>
          <a:xfrm>
            <a:off x="765048" y="2682051"/>
            <a:ext cx="10515600" cy="430887"/>
          </a:xfrm>
        </p:spPr>
        <p:txBody>
          <a:bodyPr/>
          <a:lstStyle/>
          <a:p>
            <a:pPr marL="0" indent="0">
              <a:buNone/>
            </a:pPr>
            <a:r>
              <a:rPr lang="en-GB" dirty="0">
                <a:hlinkClick r:id="rId2"/>
              </a:rPr>
              <a:t>https://aka.ms/cosmos-hierarchical-partitioning</a:t>
            </a:r>
            <a:r>
              <a:rPr lang="en-GB" dirty="0"/>
              <a:t> </a:t>
            </a:r>
          </a:p>
        </p:txBody>
      </p:sp>
      <p:pic>
        <p:nvPicPr>
          <p:cNvPr id="5" name="Picture 4" descr="A qr code on a white background&#10;&#10;AI-generated content may be incorrect.">
            <a:extLst>
              <a:ext uri="{FF2B5EF4-FFF2-40B4-BE49-F238E27FC236}">
                <a16:creationId xmlns:a16="http://schemas.microsoft.com/office/drawing/2014/main" id="{386EFD8A-8732-4751-DF20-3823B8043D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230" y="3429000"/>
            <a:ext cx="3124962" cy="3124962"/>
          </a:xfrm>
          <a:prstGeom prst="rect">
            <a:avLst/>
          </a:prstGeom>
        </p:spPr>
      </p:pic>
      <p:pic>
        <p:nvPicPr>
          <p:cNvPr id="1030" name="Picture 6" descr="Edward Ayres">
            <a:extLst>
              <a:ext uri="{FF2B5EF4-FFF2-40B4-BE49-F238E27FC236}">
                <a16:creationId xmlns:a16="http://schemas.microsoft.com/office/drawing/2014/main" id="{184FE936-2B95-377A-8918-2E086C5106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230" y="123786"/>
            <a:ext cx="2867025"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834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43D5-522F-4A1A-818D-87175679AC05}"/>
              </a:ext>
            </a:extLst>
          </p:cNvPr>
          <p:cNvSpPr>
            <a:spLocks noGrp="1"/>
          </p:cNvSpPr>
          <p:nvPr>
            <p:ph type="title"/>
          </p:nvPr>
        </p:nvSpPr>
        <p:spPr/>
        <p:txBody>
          <a:bodyPr/>
          <a:lstStyle/>
          <a:p>
            <a:r>
              <a:rPr lang="en-US" dirty="0"/>
              <a:t>What is partitioning?</a:t>
            </a:r>
          </a:p>
        </p:txBody>
      </p:sp>
      <p:pic>
        <p:nvPicPr>
          <p:cNvPr id="44" name="Picture 43" descr="A close up of a logo&#10;&#10;Description automatically generated">
            <a:extLst>
              <a:ext uri="{FF2B5EF4-FFF2-40B4-BE49-F238E27FC236}">
                <a16:creationId xmlns:a16="http://schemas.microsoft.com/office/drawing/2014/main" id="{EA62E3F9-30DB-4C7F-BDB3-6B9DD0005701}"/>
              </a:ext>
            </a:extLst>
          </p:cNvPr>
          <p:cNvPicPr>
            <a:picLocks noChangeAspect="1"/>
          </p:cNvPicPr>
          <p:nvPr/>
        </p:nvPicPr>
        <p:blipFill>
          <a:blip r:embed="rId3">
            <a:duotone>
              <a:schemeClr val="accent2">
                <a:shade val="45000"/>
                <a:satMod val="135000"/>
              </a:schemeClr>
              <a:prstClr val="white"/>
            </a:duotone>
          </a:blip>
          <a:stretch>
            <a:fillRect/>
          </a:stretch>
        </p:blipFill>
        <p:spPr>
          <a:xfrm>
            <a:off x="1115899" y="2598153"/>
            <a:ext cx="609894" cy="609894"/>
          </a:xfrm>
          <a:prstGeom prst="rect">
            <a:avLst/>
          </a:prstGeom>
        </p:spPr>
      </p:pic>
      <p:pic>
        <p:nvPicPr>
          <p:cNvPr id="45" name="Picture 44" descr="A close up of a logo&#10;&#10;Description automatically generated">
            <a:extLst>
              <a:ext uri="{FF2B5EF4-FFF2-40B4-BE49-F238E27FC236}">
                <a16:creationId xmlns:a16="http://schemas.microsoft.com/office/drawing/2014/main" id="{3D5DF0D7-A001-4742-BD1B-C5D64C204F71}"/>
              </a:ext>
            </a:extLst>
          </p:cNvPr>
          <p:cNvPicPr>
            <a:picLocks noChangeAspect="1"/>
          </p:cNvPicPr>
          <p:nvPr/>
        </p:nvPicPr>
        <p:blipFill>
          <a:blip r:embed="rId3">
            <a:duotone>
              <a:schemeClr val="accent2">
                <a:shade val="45000"/>
                <a:satMod val="135000"/>
              </a:schemeClr>
              <a:prstClr val="white"/>
            </a:duotone>
          </a:blip>
          <a:stretch>
            <a:fillRect/>
          </a:stretch>
        </p:blipFill>
        <p:spPr>
          <a:xfrm>
            <a:off x="1725793" y="3345007"/>
            <a:ext cx="609894" cy="609894"/>
          </a:xfrm>
          <a:prstGeom prst="rect">
            <a:avLst/>
          </a:prstGeom>
        </p:spPr>
      </p:pic>
      <p:pic>
        <p:nvPicPr>
          <p:cNvPr id="46" name="Picture 45" descr="A close up of a logo&#10;&#10;Description automatically generated">
            <a:extLst>
              <a:ext uri="{FF2B5EF4-FFF2-40B4-BE49-F238E27FC236}">
                <a16:creationId xmlns:a16="http://schemas.microsoft.com/office/drawing/2014/main" id="{5529A3A0-83E0-4F91-8797-1ACC95E5A192}"/>
              </a:ext>
            </a:extLst>
          </p:cNvPr>
          <p:cNvPicPr>
            <a:picLocks noChangeAspect="1"/>
          </p:cNvPicPr>
          <p:nvPr/>
        </p:nvPicPr>
        <p:blipFill>
          <a:blip r:embed="rId3">
            <a:duotone>
              <a:schemeClr val="accent2">
                <a:shade val="45000"/>
                <a:satMod val="135000"/>
              </a:schemeClr>
              <a:prstClr val="white"/>
            </a:duotone>
          </a:blip>
          <a:stretch>
            <a:fillRect/>
          </a:stretch>
        </p:blipFill>
        <p:spPr>
          <a:xfrm>
            <a:off x="2793959" y="3345007"/>
            <a:ext cx="609894" cy="609894"/>
          </a:xfrm>
          <a:prstGeom prst="rect">
            <a:avLst/>
          </a:prstGeom>
        </p:spPr>
      </p:pic>
      <p:pic>
        <p:nvPicPr>
          <p:cNvPr id="47" name="Picture 46" descr="A close up of a logo&#10;&#10;Description automatically generated">
            <a:extLst>
              <a:ext uri="{FF2B5EF4-FFF2-40B4-BE49-F238E27FC236}">
                <a16:creationId xmlns:a16="http://schemas.microsoft.com/office/drawing/2014/main" id="{D5179290-6F0D-46DE-8243-ED19BA952BA9}"/>
              </a:ext>
            </a:extLst>
          </p:cNvPr>
          <p:cNvPicPr>
            <a:picLocks noChangeAspect="1"/>
          </p:cNvPicPr>
          <p:nvPr/>
        </p:nvPicPr>
        <p:blipFill>
          <a:blip r:embed="rId3">
            <a:duotone>
              <a:schemeClr val="accent2">
                <a:shade val="45000"/>
                <a:satMod val="135000"/>
              </a:schemeClr>
              <a:prstClr val="white"/>
            </a:duotone>
          </a:blip>
          <a:stretch>
            <a:fillRect/>
          </a:stretch>
        </p:blipFill>
        <p:spPr>
          <a:xfrm>
            <a:off x="7987802" y="2616781"/>
            <a:ext cx="609894" cy="609894"/>
          </a:xfrm>
          <a:prstGeom prst="rect">
            <a:avLst/>
          </a:prstGeom>
        </p:spPr>
      </p:pic>
      <p:pic>
        <p:nvPicPr>
          <p:cNvPr id="48" name="Picture 47" descr="A close up of a logo&#10;&#10;Description automatically generated">
            <a:extLst>
              <a:ext uri="{FF2B5EF4-FFF2-40B4-BE49-F238E27FC236}">
                <a16:creationId xmlns:a16="http://schemas.microsoft.com/office/drawing/2014/main" id="{1D65F9BD-4AB1-4F43-A958-831168C42F8F}"/>
              </a:ext>
            </a:extLst>
          </p:cNvPr>
          <p:cNvPicPr>
            <a:picLocks noChangeAspect="1"/>
          </p:cNvPicPr>
          <p:nvPr/>
        </p:nvPicPr>
        <p:blipFill>
          <a:blip r:embed="rId3">
            <a:duotone>
              <a:schemeClr val="accent2">
                <a:shade val="45000"/>
                <a:satMod val="135000"/>
              </a:schemeClr>
              <a:prstClr val="white"/>
            </a:duotone>
          </a:blip>
          <a:stretch>
            <a:fillRect/>
          </a:stretch>
        </p:blipFill>
        <p:spPr>
          <a:xfrm>
            <a:off x="4493737" y="3345007"/>
            <a:ext cx="609894" cy="609894"/>
          </a:xfrm>
          <a:prstGeom prst="rect">
            <a:avLst/>
          </a:prstGeom>
        </p:spPr>
      </p:pic>
      <p:pic>
        <p:nvPicPr>
          <p:cNvPr id="49" name="Picture 48" descr="A close up of a logo&#10;&#10;Description automatically generated">
            <a:extLst>
              <a:ext uri="{FF2B5EF4-FFF2-40B4-BE49-F238E27FC236}">
                <a16:creationId xmlns:a16="http://schemas.microsoft.com/office/drawing/2014/main" id="{545F8FF8-D017-41B6-B802-90E81AAE5165}"/>
              </a:ext>
            </a:extLst>
          </p:cNvPr>
          <p:cNvPicPr>
            <a:picLocks noChangeAspect="1"/>
          </p:cNvPicPr>
          <p:nvPr/>
        </p:nvPicPr>
        <p:blipFill>
          <a:blip r:embed="rId3">
            <a:duotone>
              <a:schemeClr val="accent2">
                <a:shade val="45000"/>
                <a:satMod val="135000"/>
              </a:schemeClr>
              <a:prstClr val="white"/>
            </a:duotone>
          </a:blip>
          <a:stretch>
            <a:fillRect/>
          </a:stretch>
        </p:blipFill>
        <p:spPr>
          <a:xfrm>
            <a:off x="5097954" y="2598153"/>
            <a:ext cx="609894" cy="609894"/>
          </a:xfrm>
          <a:prstGeom prst="rect">
            <a:avLst/>
          </a:prstGeom>
        </p:spPr>
      </p:pic>
      <p:pic>
        <p:nvPicPr>
          <p:cNvPr id="50" name="Picture 49" descr="A close up of a logo&#10;&#10;Description automatically generated">
            <a:extLst>
              <a:ext uri="{FF2B5EF4-FFF2-40B4-BE49-F238E27FC236}">
                <a16:creationId xmlns:a16="http://schemas.microsoft.com/office/drawing/2014/main" id="{B64F98E0-8BFC-4E4D-9C32-631D4ABABEC3}"/>
              </a:ext>
            </a:extLst>
          </p:cNvPr>
          <p:cNvPicPr>
            <a:picLocks noChangeAspect="1"/>
          </p:cNvPicPr>
          <p:nvPr/>
        </p:nvPicPr>
        <p:blipFill>
          <a:blip r:embed="rId3">
            <a:duotone>
              <a:schemeClr val="accent2">
                <a:shade val="45000"/>
                <a:satMod val="135000"/>
              </a:schemeClr>
              <a:prstClr val="white"/>
            </a:duotone>
          </a:blip>
          <a:stretch>
            <a:fillRect/>
          </a:stretch>
        </p:blipFill>
        <p:spPr>
          <a:xfrm>
            <a:off x="7987802" y="3345007"/>
            <a:ext cx="609894" cy="609894"/>
          </a:xfrm>
          <a:prstGeom prst="rect">
            <a:avLst/>
          </a:prstGeom>
        </p:spPr>
      </p:pic>
      <p:pic>
        <p:nvPicPr>
          <p:cNvPr id="51" name="Picture 50" descr="A close up of a logo&#10;&#10;Description automatically generated">
            <a:extLst>
              <a:ext uri="{FF2B5EF4-FFF2-40B4-BE49-F238E27FC236}">
                <a16:creationId xmlns:a16="http://schemas.microsoft.com/office/drawing/2014/main" id="{33F8C879-36BC-4ABD-937A-12D31512124E}"/>
              </a:ext>
            </a:extLst>
          </p:cNvPr>
          <p:cNvPicPr>
            <a:picLocks noChangeAspect="1"/>
          </p:cNvPicPr>
          <p:nvPr/>
        </p:nvPicPr>
        <p:blipFill>
          <a:blip r:embed="rId3">
            <a:duotone>
              <a:schemeClr val="accent2">
                <a:shade val="45000"/>
                <a:satMod val="135000"/>
              </a:schemeClr>
              <a:prstClr val="white"/>
            </a:duotone>
          </a:blip>
          <a:stretch>
            <a:fillRect/>
          </a:stretch>
        </p:blipFill>
        <p:spPr>
          <a:xfrm>
            <a:off x="3405071" y="3345007"/>
            <a:ext cx="609894" cy="609894"/>
          </a:xfrm>
          <a:prstGeom prst="rect">
            <a:avLst/>
          </a:prstGeom>
        </p:spPr>
      </p:pic>
      <p:pic>
        <p:nvPicPr>
          <p:cNvPr id="52" name="Picture 51" descr="A close up of a logo&#10;&#10;Description automatically generated">
            <a:extLst>
              <a:ext uri="{FF2B5EF4-FFF2-40B4-BE49-F238E27FC236}">
                <a16:creationId xmlns:a16="http://schemas.microsoft.com/office/drawing/2014/main" id="{CDD9E124-8C2B-41AC-98A9-3ABAECF32624}"/>
              </a:ext>
            </a:extLst>
          </p:cNvPr>
          <p:cNvPicPr>
            <a:picLocks noChangeAspect="1"/>
          </p:cNvPicPr>
          <p:nvPr/>
        </p:nvPicPr>
        <p:blipFill>
          <a:blip r:embed="rId3">
            <a:duotone>
              <a:schemeClr val="accent2">
                <a:shade val="45000"/>
                <a:satMod val="135000"/>
              </a:schemeClr>
              <a:prstClr val="white"/>
            </a:duotone>
          </a:blip>
          <a:stretch>
            <a:fillRect/>
          </a:stretch>
        </p:blipFill>
        <p:spPr>
          <a:xfrm>
            <a:off x="6259468" y="3345007"/>
            <a:ext cx="609894" cy="609894"/>
          </a:xfrm>
          <a:prstGeom prst="rect">
            <a:avLst/>
          </a:prstGeom>
        </p:spPr>
      </p:pic>
      <p:pic>
        <p:nvPicPr>
          <p:cNvPr id="53" name="Picture 52" descr="A close up of a logo&#10;&#10;Description automatically generated">
            <a:extLst>
              <a:ext uri="{FF2B5EF4-FFF2-40B4-BE49-F238E27FC236}">
                <a16:creationId xmlns:a16="http://schemas.microsoft.com/office/drawing/2014/main" id="{4671CC7A-9E42-4A08-8DDD-0285EA7D091A}"/>
              </a:ext>
            </a:extLst>
          </p:cNvPr>
          <p:cNvPicPr>
            <a:picLocks noChangeAspect="1"/>
          </p:cNvPicPr>
          <p:nvPr/>
        </p:nvPicPr>
        <p:blipFill>
          <a:blip r:embed="rId3">
            <a:duotone>
              <a:schemeClr val="accent2">
                <a:shade val="45000"/>
                <a:satMod val="135000"/>
              </a:schemeClr>
              <a:prstClr val="white"/>
            </a:duotone>
          </a:blip>
          <a:stretch>
            <a:fillRect/>
          </a:stretch>
        </p:blipFill>
        <p:spPr>
          <a:xfrm>
            <a:off x="10283114" y="2608971"/>
            <a:ext cx="609894" cy="609894"/>
          </a:xfrm>
          <a:prstGeom prst="rect">
            <a:avLst/>
          </a:prstGeom>
        </p:spPr>
      </p:pic>
      <p:pic>
        <p:nvPicPr>
          <p:cNvPr id="54" name="Picture 53" descr="A close up of a logo&#10;&#10;Description automatically generated">
            <a:extLst>
              <a:ext uri="{FF2B5EF4-FFF2-40B4-BE49-F238E27FC236}">
                <a16:creationId xmlns:a16="http://schemas.microsoft.com/office/drawing/2014/main" id="{725295C1-824A-45EA-BD2B-7D4D157D2831}"/>
              </a:ext>
            </a:extLst>
          </p:cNvPr>
          <p:cNvPicPr>
            <a:picLocks noChangeAspect="1"/>
          </p:cNvPicPr>
          <p:nvPr/>
        </p:nvPicPr>
        <p:blipFill>
          <a:blip r:embed="rId3">
            <a:duotone>
              <a:schemeClr val="accent2">
                <a:shade val="45000"/>
                <a:satMod val="135000"/>
              </a:schemeClr>
              <a:prstClr val="white"/>
            </a:duotone>
          </a:blip>
          <a:stretch>
            <a:fillRect/>
          </a:stretch>
        </p:blipFill>
        <p:spPr>
          <a:xfrm>
            <a:off x="3398489" y="2616781"/>
            <a:ext cx="609894" cy="609894"/>
          </a:xfrm>
          <a:prstGeom prst="rect">
            <a:avLst/>
          </a:prstGeom>
        </p:spPr>
      </p:pic>
      <p:pic>
        <p:nvPicPr>
          <p:cNvPr id="55" name="Picture 54" descr="A close up of a logo&#10;&#10;Description automatically generated">
            <a:extLst>
              <a:ext uri="{FF2B5EF4-FFF2-40B4-BE49-F238E27FC236}">
                <a16:creationId xmlns:a16="http://schemas.microsoft.com/office/drawing/2014/main" id="{FA3BAAFB-CE1A-43D2-8467-B9886B18F590}"/>
              </a:ext>
            </a:extLst>
          </p:cNvPr>
          <p:cNvPicPr>
            <a:picLocks noChangeAspect="1"/>
          </p:cNvPicPr>
          <p:nvPr/>
        </p:nvPicPr>
        <p:blipFill>
          <a:blip r:embed="rId3">
            <a:duotone>
              <a:schemeClr val="accent2">
                <a:shade val="45000"/>
                <a:satMod val="135000"/>
              </a:schemeClr>
              <a:prstClr val="white"/>
            </a:duotone>
          </a:blip>
          <a:stretch>
            <a:fillRect/>
          </a:stretch>
        </p:blipFill>
        <p:spPr>
          <a:xfrm>
            <a:off x="1120002" y="3345007"/>
            <a:ext cx="609894" cy="609894"/>
          </a:xfrm>
          <a:prstGeom prst="rect">
            <a:avLst/>
          </a:prstGeom>
        </p:spPr>
      </p:pic>
      <p:pic>
        <p:nvPicPr>
          <p:cNvPr id="56" name="Picture 55" descr="A close up of a logo&#10;&#10;Description automatically generated">
            <a:extLst>
              <a:ext uri="{FF2B5EF4-FFF2-40B4-BE49-F238E27FC236}">
                <a16:creationId xmlns:a16="http://schemas.microsoft.com/office/drawing/2014/main" id="{96766791-FCB6-4991-8D1D-4145870ADF2C}"/>
              </a:ext>
            </a:extLst>
          </p:cNvPr>
          <p:cNvPicPr>
            <a:picLocks noChangeAspect="1"/>
          </p:cNvPicPr>
          <p:nvPr/>
        </p:nvPicPr>
        <p:blipFill>
          <a:blip r:embed="rId3">
            <a:duotone>
              <a:schemeClr val="accent2">
                <a:shade val="45000"/>
                <a:satMod val="135000"/>
              </a:schemeClr>
              <a:prstClr val="white"/>
            </a:duotone>
          </a:blip>
          <a:stretch>
            <a:fillRect/>
          </a:stretch>
        </p:blipFill>
        <p:spPr>
          <a:xfrm>
            <a:off x="6869362" y="3345007"/>
            <a:ext cx="609894" cy="609894"/>
          </a:xfrm>
          <a:prstGeom prst="rect">
            <a:avLst/>
          </a:prstGeom>
        </p:spPr>
      </p:pic>
      <p:pic>
        <p:nvPicPr>
          <p:cNvPr id="57" name="Picture 56" descr="A close up of a logo&#10;&#10;Description automatically generated">
            <a:extLst>
              <a:ext uri="{FF2B5EF4-FFF2-40B4-BE49-F238E27FC236}">
                <a16:creationId xmlns:a16="http://schemas.microsoft.com/office/drawing/2014/main" id="{46D6CF9B-BE60-439C-8F67-DADEF16E0F72}"/>
              </a:ext>
            </a:extLst>
          </p:cNvPr>
          <p:cNvPicPr>
            <a:picLocks noChangeAspect="1"/>
          </p:cNvPicPr>
          <p:nvPr/>
        </p:nvPicPr>
        <p:blipFill>
          <a:blip r:embed="rId3">
            <a:duotone>
              <a:schemeClr val="accent2">
                <a:shade val="45000"/>
                <a:satMod val="135000"/>
              </a:schemeClr>
              <a:prstClr val="white"/>
            </a:duotone>
          </a:blip>
          <a:stretch>
            <a:fillRect/>
          </a:stretch>
        </p:blipFill>
        <p:spPr>
          <a:xfrm>
            <a:off x="9674676" y="3345007"/>
            <a:ext cx="609894" cy="609894"/>
          </a:xfrm>
          <a:prstGeom prst="rect">
            <a:avLst/>
          </a:prstGeom>
        </p:spPr>
      </p:pic>
      <p:pic>
        <p:nvPicPr>
          <p:cNvPr id="58" name="Picture 57" descr="A close up of a logo&#10;&#10;Description automatically generated">
            <a:extLst>
              <a:ext uri="{FF2B5EF4-FFF2-40B4-BE49-F238E27FC236}">
                <a16:creationId xmlns:a16="http://schemas.microsoft.com/office/drawing/2014/main" id="{D43E53A8-DB0D-4908-A71B-C5365AFC61D0}"/>
              </a:ext>
            </a:extLst>
          </p:cNvPr>
          <p:cNvPicPr>
            <a:picLocks noChangeAspect="1"/>
          </p:cNvPicPr>
          <p:nvPr/>
        </p:nvPicPr>
        <p:blipFill>
          <a:blip r:embed="rId3">
            <a:duotone>
              <a:schemeClr val="accent2">
                <a:shade val="45000"/>
                <a:satMod val="135000"/>
              </a:schemeClr>
              <a:prstClr val="white"/>
            </a:duotone>
          </a:blip>
          <a:stretch>
            <a:fillRect/>
          </a:stretch>
        </p:blipFill>
        <p:spPr>
          <a:xfrm>
            <a:off x="8620477" y="3345007"/>
            <a:ext cx="609894" cy="609894"/>
          </a:xfrm>
          <a:prstGeom prst="rect">
            <a:avLst/>
          </a:prstGeom>
        </p:spPr>
      </p:pic>
      <p:pic>
        <p:nvPicPr>
          <p:cNvPr id="59" name="Picture 58" descr="A close up of a logo&#10;&#10;Description automatically generated">
            <a:extLst>
              <a:ext uri="{FF2B5EF4-FFF2-40B4-BE49-F238E27FC236}">
                <a16:creationId xmlns:a16="http://schemas.microsoft.com/office/drawing/2014/main" id="{A5CDF762-DB58-4917-8941-2416BF86B487}"/>
              </a:ext>
            </a:extLst>
          </p:cNvPr>
          <p:cNvPicPr>
            <a:picLocks noChangeAspect="1"/>
          </p:cNvPicPr>
          <p:nvPr/>
        </p:nvPicPr>
        <p:blipFill>
          <a:blip r:embed="rId3">
            <a:duotone>
              <a:schemeClr val="accent2">
                <a:shade val="45000"/>
                <a:satMod val="135000"/>
              </a:schemeClr>
              <a:prstClr val="white"/>
            </a:duotone>
          </a:blip>
          <a:stretch>
            <a:fillRect/>
          </a:stretch>
        </p:blipFill>
        <p:spPr>
          <a:xfrm>
            <a:off x="4491648" y="2598153"/>
            <a:ext cx="609894" cy="609894"/>
          </a:xfrm>
          <a:prstGeom prst="rect">
            <a:avLst/>
          </a:prstGeom>
        </p:spPr>
      </p:pic>
      <p:pic>
        <p:nvPicPr>
          <p:cNvPr id="60" name="Picture 59" descr="A close up of a logo&#10;&#10;Description automatically generated">
            <a:extLst>
              <a:ext uri="{FF2B5EF4-FFF2-40B4-BE49-F238E27FC236}">
                <a16:creationId xmlns:a16="http://schemas.microsoft.com/office/drawing/2014/main" id="{F858DDEB-E5F5-4E2E-BE9A-3BC03EC29148}"/>
              </a:ext>
            </a:extLst>
          </p:cNvPr>
          <p:cNvPicPr>
            <a:picLocks noChangeAspect="1"/>
          </p:cNvPicPr>
          <p:nvPr/>
        </p:nvPicPr>
        <p:blipFill>
          <a:blip r:embed="rId3">
            <a:duotone>
              <a:schemeClr val="accent2">
                <a:shade val="45000"/>
                <a:satMod val="135000"/>
              </a:schemeClr>
              <a:prstClr val="white"/>
            </a:duotone>
          </a:blip>
          <a:stretch>
            <a:fillRect/>
          </a:stretch>
        </p:blipFill>
        <p:spPr>
          <a:xfrm>
            <a:off x="6869362" y="2616781"/>
            <a:ext cx="609894" cy="609894"/>
          </a:xfrm>
          <a:prstGeom prst="rect">
            <a:avLst/>
          </a:prstGeom>
        </p:spPr>
      </p:pic>
      <p:pic>
        <p:nvPicPr>
          <p:cNvPr id="61" name="Picture 60" descr="A close up of a logo&#10;&#10;Description automatically generated">
            <a:extLst>
              <a:ext uri="{FF2B5EF4-FFF2-40B4-BE49-F238E27FC236}">
                <a16:creationId xmlns:a16="http://schemas.microsoft.com/office/drawing/2014/main" id="{526B2770-FA1F-49CF-B0BA-6D72F7F9BDC9}"/>
              </a:ext>
            </a:extLst>
          </p:cNvPr>
          <p:cNvPicPr>
            <a:picLocks noChangeAspect="1"/>
          </p:cNvPicPr>
          <p:nvPr/>
        </p:nvPicPr>
        <p:blipFill>
          <a:blip r:embed="rId3">
            <a:duotone>
              <a:schemeClr val="accent2">
                <a:shade val="45000"/>
                <a:satMod val="135000"/>
              </a:schemeClr>
              <a:prstClr val="white"/>
            </a:duotone>
          </a:blip>
          <a:stretch>
            <a:fillRect/>
          </a:stretch>
        </p:blipFill>
        <p:spPr>
          <a:xfrm>
            <a:off x="1723111" y="2609767"/>
            <a:ext cx="609894" cy="609894"/>
          </a:xfrm>
          <a:prstGeom prst="rect">
            <a:avLst/>
          </a:prstGeom>
        </p:spPr>
      </p:pic>
      <p:pic>
        <p:nvPicPr>
          <p:cNvPr id="64" name="Picture 63" descr="A close up of a logo&#10;&#10;Description automatically generated">
            <a:extLst>
              <a:ext uri="{FF2B5EF4-FFF2-40B4-BE49-F238E27FC236}">
                <a16:creationId xmlns:a16="http://schemas.microsoft.com/office/drawing/2014/main" id="{C3F87356-9007-4699-9F89-7048E04DD6CC}"/>
              </a:ext>
            </a:extLst>
          </p:cNvPr>
          <p:cNvPicPr>
            <a:picLocks noChangeAspect="1"/>
          </p:cNvPicPr>
          <p:nvPr/>
        </p:nvPicPr>
        <p:blipFill>
          <a:blip r:embed="rId3">
            <a:duotone>
              <a:schemeClr val="accent2">
                <a:shade val="45000"/>
                <a:satMod val="135000"/>
              </a:schemeClr>
              <a:prstClr val="white"/>
            </a:duotone>
          </a:blip>
          <a:stretch>
            <a:fillRect/>
          </a:stretch>
        </p:blipFill>
        <p:spPr>
          <a:xfrm>
            <a:off x="2793959" y="2616781"/>
            <a:ext cx="609894" cy="609894"/>
          </a:xfrm>
          <a:prstGeom prst="rect">
            <a:avLst/>
          </a:prstGeom>
        </p:spPr>
      </p:pic>
      <p:pic>
        <p:nvPicPr>
          <p:cNvPr id="65" name="Picture 64" descr="A close up of a logo&#10;&#10;Description automatically generated">
            <a:extLst>
              <a:ext uri="{FF2B5EF4-FFF2-40B4-BE49-F238E27FC236}">
                <a16:creationId xmlns:a16="http://schemas.microsoft.com/office/drawing/2014/main" id="{A0BBC717-8202-4E00-9924-EB2E9BD62C08}"/>
              </a:ext>
            </a:extLst>
          </p:cNvPr>
          <p:cNvPicPr>
            <a:picLocks noChangeAspect="1"/>
          </p:cNvPicPr>
          <p:nvPr/>
        </p:nvPicPr>
        <p:blipFill>
          <a:blip r:embed="rId3">
            <a:duotone>
              <a:schemeClr val="accent2">
                <a:shade val="45000"/>
                <a:satMod val="135000"/>
              </a:schemeClr>
              <a:prstClr val="white"/>
            </a:duotone>
          </a:blip>
          <a:stretch>
            <a:fillRect/>
          </a:stretch>
        </p:blipFill>
        <p:spPr>
          <a:xfrm>
            <a:off x="6259468" y="2616781"/>
            <a:ext cx="609894" cy="609894"/>
          </a:xfrm>
          <a:prstGeom prst="rect">
            <a:avLst/>
          </a:prstGeom>
        </p:spPr>
      </p:pic>
      <p:pic>
        <p:nvPicPr>
          <p:cNvPr id="67" name="Picture 66" descr="A close up of a logo&#10;&#10;Description automatically generated">
            <a:extLst>
              <a:ext uri="{FF2B5EF4-FFF2-40B4-BE49-F238E27FC236}">
                <a16:creationId xmlns:a16="http://schemas.microsoft.com/office/drawing/2014/main" id="{90184937-6CA8-4BDF-A04A-5CBFE937746F}"/>
              </a:ext>
            </a:extLst>
          </p:cNvPr>
          <p:cNvPicPr>
            <a:picLocks noChangeAspect="1"/>
          </p:cNvPicPr>
          <p:nvPr/>
        </p:nvPicPr>
        <p:blipFill>
          <a:blip r:embed="rId3">
            <a:duotone>
              <a:schemeClr val="accent2">
                <a:shade val="45000"/>
                <a:satMod val="135000"/>
              </a:schemeClr>
              <a:prstClr val="white"/>
            </a:duotone>
          </a:blip>
          <a:stretch>
            <a:fillRect/>
          </a:stretch>
        </p:blipFill>
        <p:spPr>
          <a:xfrm>
            <a:off x="8597696" y="2616781"/>
            <a:ext cx="609894" cy="609894"/>
          </a:xfrm>
          <a:prstGeom prst="rect">
            <a:avLst/>
          </a:prstGeom>
        </p:spPr>
      </p:pic>
      <p:pic>
        <p:nvPicPr>
          <p:cNvPr id="68" name="Picture 67" descr="A close up of a logo&#10;&#10;Description automatically generated">
            <a:extLst>
              <a:ext uri="{FF2B5EF4-FFF2-40B4-BE49-F238E27FC236}">
                <a16:creationId xmlns:a16="http://schemas.microsoft.com/office/drawing/2014/main" id="{2E2CB1CD-615A-4222-8A49-F680F45A49A7}"/>
              </a:ext>
            </a:extLst>
          </p:cNvPr>
          <p:cNvPicPr>
            <a:picLocks noChangeAspect="1"/>
          </p:cNvPicPr>
          <p:nvPr/>
        </p:nvPicPr>
        <p:blipFill>
          <a:blip r:embed="rId3">
            <a:duotone>
              <a:schemeClr val="accent2">
                <a:shade val="45000"/>
                <a:satMod val="135000"/>
              </a:schemeClr>
              <a:prstClr val="white"/>
            </a:duotone>
          </a:blip>
          <a:stretch>
            <a:fillRect/>
          </a:stretch>
        </p:blipFill>
        <p:spPr>
          <a:xfrm>
            <a:off x="9673220" y="2598153"/>
            <a:ext cx="609894" cy="609894"/>
          </a:xfrm>
          <a:prstGeom prst="rect">
            <a:avLst/>
          </a:prstGeom>
        </p:spPr>
      </p:pic>
      <p:sp>
        <p:nvSpPr>
          <p:cNvPr id="3" name="Rectangle: Rounded Corners 2">
            <a:extLst>
              <a:ext uri="{FF2B5EF4-FFF2-40B4-BE49-F238E27FC236}">
                <a16:creationId xmlns:a16="http://schemas.microsoft.com/office/drawing/2014/main" id="{F0E3C2D4-EE68-44FA-A7FE-89C44A51F4C9}"/>
              </a:ext>
            </a:extLst>
          </p:cNvPr>
          <p:cNvSpPr/>
          <p:nvPr/>
        </p:nvSpPr>
        <p:spPr bwMode="auto">
          <a:xfrm>
            <a:off x="975085" y="2421189"/>
            <a:ext cx="1501416" cy="3208086"/>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9" name="Rectangle: Rounded Corners 68">
            <a:extLst>
              <a:ext uri="{FF2B5EF4-FFF2-40B4-BE49-F238E27FC236}">
                <a16:creationId xmlns:a16="http://schemas.microsoft.com/office/drawing/2014/main" id="{EE2657A9-A3DD-4260-A214-E875FA5F6D79}"/>
              </a:ext>
            </a:extLst>
          </p:cNvPr>
          <p:cNvSpPr/>
          <p:nvPr/>
        </p:nvSpPr>
        <p:spPr bwMode="auto">
          <a:xfrm>
            <a:off x="2685285" y="2421189"/>
            <a:ext cx="1501416" cy="3208085"/>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Rounded Corners 69">
            <a:extLst>
              <a:ext uri="{FF2B5EF4-FFF2-40B4-BE49-F238E27FC236}">
                <a16:creationId xmlns:a16="http://schemas.microsoft.com/office/drawing/2014/main" id="{B5BACEE4-D8AF-4342-A856-8E22F123FD6B}"/>
              </a:ext>
            </a:extLst>
          </p:cNvPr>
          <p:cNvSpPr/>
          <p:nvPr/>
        </p:nvSpPr>
        <p:spPr bwMode="auto">
          <a:xfrm>
            <a:off x="4390318" y="2420576"/>
            <a:ext cx="1501416" cy="3225671"/>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Rectangle: Rounded Corners 70">
            <a:extLst>
              <a:ext uri="{FF2B5EF4-FFF2-40B4-BE49-F238E27FC236}">
                <a16:creationId xmlns:a16="http://schemas.microsoft.com/office/drawing/2014/main" id="{A3E591CD-838C-488C-ADB4-7FD6E448E98B}"/>
              </a:ext>
            </a:extLst>
          </p:cNvPr>
          <p:cNvSpPr/>
          <p:nvPr/>
        </p:nvSpPr>
        <p:spPr bwMode="auto">
          <a:xfrm>
            <a:off x="6115915" y="2420576"/>
            <a:ext cx="1501416" cy="3225671"/>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Rounded Corners 71">
            <a:extLst>
              <a:ext uri="{FF2B5EF4-FFF2-40B4-BE49-F238E27FC236}">
                <a16:creationId xmlns:a16="http://schemas.microsoft.com/office/drawing/2014/main" id="{B19C3BD0-97A0-4717-B34C-CC957D264F7F}"/>
              </a:ext>
            </a:extLst>
          </p:cNvPr>
          <p:cNvSpPr/>
          <p:nvPr/>
        </p:nvSpPr>
        <p:spPr bwMode="auto">
          <a:xfrm>
            <a:off x="7846989" y="2416052"/>
            <a:ext cx="1501415" cy="3225671"/>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Rounded Corners 72">
            <a:extLst>
              <a:ext uri="{FF2B5EF4-FFF2-40B4-BE49-F238E27FC236}">
                <a16:creationId xmlns:a16="http://schemas.microsoft.com/office/drawing/2014/main" id="{3580DBA3-E3D7-4D9F-8258-84D125BD67F5}"/>
              </a:ext>
            </a:extLst>
          </p:cNvPr>
          <p:cNvSpPr/>
          <p:nvPr/>
        </p:nvSpPr>
        <p:spPr bwMode="auto">
          <a:xfrm>
            <a:off x="9532407" y="2423382"/>
            <a:ext cx="1501415" cy="3218163"/>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 name="Picture 4" descr="A close up of a logo&#10;&#10;Description automatically generated">
            <a:extLst>
              <a:ext uri="{FF2B5EF4-FFF2-40B4-BE49-F238E27FC236}">
                <a16:creationId xmlns:a16="http://schemas.microsoft.com/office/drawing/2014/main" id="{D9C25016-E833-487D-9135-F936ED846AA8}"/>
              </a:ext>
            </a:extLst>
          </p:cNvPr>
          <p:cNvPicPr>
            <a:picLocks noChangeAspect="1"/>
          </p:cNvPicPr>
          <p:nvPr/>
        </p:nvPicPr>
        <p:blipFill>
          <a:blip r:embed="rId4">
            <a:duotone>
              <a:schemeClr val="accent3">
                <a:shade val="45000"/>
                <a:satMod val="135000"/>
              </a:schemeClr>
              <a:prstClr val="white"/>
            </a:duotone>
          </a:blip>
          <a:stretch>
            <a:fillRect/>
          </a:stretch>
        </p:blipFill>
        <p:spPr>
          <a:xfrm>
            <a:off x="6537860" y="5766683"/>
            <a:ext cx="657526" cy="657526"/>
          </a:xfrm>
          <a:prstGeom prst="rect">
            <a:avLst/>
          </a:prstGeom>
        </p:spPr>
      </p:pic>
      <p:cxnSp>
        <p:nvCxnSpPr>
          <p:cNvPr id="6" name="Straight Arrow Connector 5">
            <a:extLst>
              <a:ext uri="{FF2B5EF4-FFF2-40B4-BE49-F238E27FC236}">
                <a16:creationId xmlns:a16="http://schemas.microsoft.com/office/drawing/2014/main" id="{CB9C8FC6-4A67-4B6B-9D93-A4FD2BAEB88D}"/>
              </a:ext>
            </a:extLst>
          </p:cNvPr>
          <p:cNvCxnSpPr>
            <a:cxnSpLocks/>
            <a:stCxn id="3" idx="0"/>
          </p:cNvCxnSpPr>
          <p:nvPr/>
        </p:nvCxnSpPr>
        <p:spPr>
          <a:xfrm flipH="1" flipV="1">
            <a:off x="1723113" y="1409701"/>
            <a:ext cx="2680" cy="1011488"/>
          </a:xfrm>
          <a:prstGeom prst="straightConnector1">
            <a:avLst/>
          </a:prstGeom>
          <a:noFill/>
          <a:ln w="57150">
            <a:solidFill>
              <a:schemeClr val="accent2">
                <a:lumMod val="60000"/>
                <a:lumOff val="40000"/>
              </a:schemeClr>
            </a:solidFill>
            <a:prstDash val="solid"/>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35" name="Straight Arrow Connector 34">
            <a:extLst>
              <a:ext uri="{FF2B5EF4-FFF2-40B4-BE49-F238E27FC236}">
                <a16:creationId xmlns:a16="http://schemas.microsoft.com/office/drawing/2014/main" id="{26985C4B-C7C0-44E0-A048-484EE481D5EF}"/>
              </a:ext>
            </a:extLst>
          </p:cNvPr>
          <p:cNvCxnSpPr>
            <a:cxnSpLocks/>
          </p:cNvCxnSpPr>
          <p:nvPr/>
        </p:nvCxnSpPr>
        <p:spPr>
          <a:xfrm flipH="1" flipV="1">
            <a:off x="6871983" y="1384239"/>
            <a:ext cx="2680" cy="1011488"/>
          </a:xfrm>
          <a:prstGeom prst="straightConnector1">
            <a:avLst/>
          </a:prstGeom>
          <a:noFill/>
          <a:ln w="57150">
            <a:solidFill>
              <a:schemeClr val="accent2">
                <a:lumMod val="60000"/>
                <a:lumOff val="40000"/>
              </a:schemeClr>
            </a:solidFill>
            <a:prstDash val="solid"/>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36" name="Straight Arrow Connector 35">
            <a:extLst>
              <a:ext uri="{FF2B5EF4-FFF2-40B4-BE49-F238E27FC236}">
                <a16:creationId xmlns:a16="http://schemas.microsoft.com/office/drawing/2014/main" id="{215FCDC8-A7F9-4513-8BB5-B90823F0275B}"/>
              </a:ext>
            </a:extLst>
          </p:cNvPr>
          <p:cNvCxnSpPr>
            <a:cxnSpLocks/>
          </p:cNvCxnSpPr>
          <p:nvPr/>
        </p:nvCxnSpPr>
        <p:spPr>
          <a:xfrm flipH="1" flipV="1">
            <a:off x="5140846" y="1411894"/>
            <a:ext cx="2680" cy="1011488"/>
          </a:xfrm>
          <a:prstGeom prst="straightConnector1">
            <a:avLst/>
          </a:prstGeom>
          <a:noFill/>
          <a:ln w="57150">
            <a:solidFill>
              <a:schemeClr val="accent2">
                <a:lumMod val="60000"/>
                <a:lumOff val="40000"/>
              </a:schemeClr>
            </a:solidFill>
            <a:prstDash val="solid"/>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37" name="Straight Arrow Connector 36">
            <a:extLst>
              <a:ext uri="{FF2B5EF4-FFF2-40B4-BE49-F238E27FC236}">
                <a16:creationId xmlns:a16="http://schemas.microsoft.com/office/drawing/2014/main" id="{5AD5661E-A6C3-4766-A256-016545B294D4}"/>
              </a:ext>
            </a:extLst>
          </p:cNvPr>
          <p:cNvCxnSpPr>
            <a:cxnSpLocks/>
          </p:cNvCxnSpPr>
          <p:nvPr/>
        </p:nvCxnSpPr>
        <p:spPr>
          <a:xfrm flipH="1" flipV="1">
            <a:off x="3433313" y="1404564"/>
            <a:ext cx="2680" cy="1011488"/>
          </a:xfrm>
          <a:prstGeom prst="straightConnector1">
            <a:avLst/>
          </a:prstGeom>
          <a:noFill/>
          <a:ln w="57150">
            <a:solidFill>
              <a:schemeClr val="accent2">
                <a:lumMod val="60000"/>
                <a:lumOff val="40000"/>
              </a:schemeClr>
            </a:solidFill>
            <a:prstDash val="solid"/>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38" name="Straight Arrow Connector 37">
            <a:extLst>
              <a:ext uri="{FF2B5EF4-FFF2-40B4-BE49-F238E27FC236}">
                <a16:creationId xmlns:a16="http://schemas.microsoft.com/office/drawing/2014/main" id="{8B810882-A1F0-49A8-BF0B-C27CE223BA67}"/>
              </a:ext>
            </a:extLst>
          </p:cNvPr>
          <p:cNvCxnSpPr>
            <a:cxnSpLocks/>
          </p:cNvCxnSpPr>
          <p:nvPr/>
        </p:nvCxnSpPr>
        <p:spPr>
          <a:xfrm flipH="1" flipV="1">
            <a:off x="6647313" y="1384239"/>
            <a:ext cx="2680" cy="1011488"/>
          </a:xfrm>
          <a:prstGeom prst="straightConnector1">
            <a:avLst/>
          </a:prstGeom>
          <a:noFill/>
          <a:ln w="57150">
            <a:solidFill>
              <a:schemeClr val="accent2">
                <a:lumMod val="60000"/>
                <a:lumOff val="40000"/>
              </a:schemeClr>
            </a:solidFill>
            <a:prstDash val="solid"/>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39" name="Straight Arrow Connector 38">
            <a:extLst>
              <a:ext uri="{FF2B5EF4-FFF2-40B4-BE49-F238E27FC236}">
                <a16:creationId xmlns:a16="http://schemas.microsoft.com/office/drawing/2014/main" id="{427195BC-B189-42B9-A2C7-E2E2E3EFB277}"/>
              </a:ext>
            </a:extLst>
          </p:cNvPr>
          <p:cNvCxnSpPr>
            <a:cxnSpLocks/>
          </p:cNvCxnSpPr>
          <p:nvPr/>
        </p:nvCxnSpPr>
        <p:spPr>
          <a:xfrm flipH="1" flipV="1">
            <a:off x="10280434" y="1400483"/>
            <a:ext cx="2680" cy="1011488"/>
          </a:xfrm>
          <a:prstGeom prst="straightConnector1">
            <a:avLst/>
          </a:prstGeom>
          <a:noFill/>
          <a:ln w="57150">
            <a:solidFill>
              <a:schemeClr val="accent2">
                <a:lumMod val="60000"/>
                <a:lumOff val="40000"/>
              </a:schemeClr>
            </a:solidFill>
            <a:prstDash val="solid"/>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40" name="Straight Arrow Connector 39">
            <a:extLst>
              <a:ext uri="{FF2B5EF4-FFF2-40B4-BE49-F238E27FC236}">
                <a16:creationId xmlns:a16="http://schemas.microsoft.com/office/drawing/2014/main" id="{BFADC008-F9C3-4E44-9A9B-75CA387E4787}"/>
              </a:ext>
            </a:extLst>
          </p:cNvPr>
          <p:cNvCxnSpPr>
            <a:cxnSpLocks/>
          </p:cNvCxnSpPr>
          <p:nvPr/>
        </p:nvCxnSpPr>
        <p:spPr>
          <a:xfrm flipH="1" flipV="1">
            <a:off x="8598543" y="1363298"/>
            <a:ext cx="2680" cy="1011488"/>
          </a:xfrm>
          <a:prstGeom prst="straightConnector1">
            <a:avLst/>
          </a:prstGeom>
          <a:noFill/>
          <a:ln w="57150">
            <a:solidFill>
              <a:schemeClr val="accent2">
                <a:lumMod val="60000"/>
                <a:lumOff val="40000"/>
              </a:schemeClr>
            </a:solidFill>
            <a:prstDash val="solid"/>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66" name="Straight Arrow Connector 65">
            <a:extLst>
              <a:ext uri="{FF2B5EF4-FFF2-40B4-BE49-F238E27FC236}">
                <a16:creationId xmlns:a16="http://schemas.microsoft.com/office/drawing/2014/main" id="{3122932E-9AFB-440D-AE45-2D47E56B0905}"/>
              </a:ext>
            </a:extLst>
          </p:cNvPr>
          <p:cNvCxnSpPr>
            <a:cxnSpLocks/>
          </p:cNvCxnSpPr>
          <p:nvPr/>
        </p:nvCxnSpPr>
        <p:spPr>
          <a:xfrm flipH="1" flipV="1">
            <a:off x="6425323" y="1384239"/>
            <a:ext cx="2680" cy="1011488"/>
          </a:xfrm>
          <a:prstGeom prst="straightConnector1">
            <a:avLst/>
          </a:prstGeom>
          <a:noFill/>
          <a:ln w="57150">
            <a:solidFill>
              <a:schemeClr val="accent2">
                <a:lumMod val="60000"/>
                <a:lumOff val="40000"/>
              </a:schemeClr>
            </a:solidFill>
            <a:prstDash val="solid"/>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74" name="Straight Arrow Connector 73">
            <a:extLst>
              <a:ext uri="{FF2B5EF4-FFF2-40B4-BE49-F238E27FC236}">
                <a16:creationId xmlns:a16="http://schemas.microsoft.com/office/drawing/2014/main" id="{D03D2350-1702-45F9-8054-694175E88A52}"/>
              </a:ext>
            </a:extLst>
          </p:cNvPr>
          <p:cNvCxnSpPr>
            <a:cxnSpLocks/>
          </p:cNvCxnSpPr>
          <p:nvPr/>
        </p:nvCxnSpPr>
        <p:spPr>
          <a:xfrm flipH="1" flipV="1">
            <a:off x="7311386" y="1384239"/>
            <a:ext cx="2680" cy="1011488"/>
          </a:xfrm>
          <a:prstGeom prst="straightConnector1">
            <a:avLst/>
          </a:prstGeom>
          <a:noFill/>
          <a:ln w="57150">
            <a:solidFill>
              <a:schemeClr val="accent2">
                <a:lumMod val="60000"/>
                <a:lumOff val="40000"/>
              </a:schemeClr>
            </a:solidFill>
            <a:prstDash val="solid"/>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75" name="Straight Arrow Connector 74">
            <a:extLst>
              <a:ext uri="{FF2B5EF4-FFF2-40B4-BE49-F238E27FC236}">
                <a16:creationId xmlns:a16="http://schemas.microsoft.com/office/drawing/2014/main" id="{C46DCF0E-139B-467E-B198-FA8323E83E47}"/>
              </a:ext>
            </a:extLst>
          </p:cNvPr>
          <p:cNvCxnSpPr>
            <a:cxnSpLocks/>
          </p:cNvCxnSpPr>
          <p:nvPr/>
        </p:nvCxnSpPr>
        <p:spPr>
          <a:xfrm flipH="1" flipV="1">
            <a:off x="7093973" y="1384239"/>
            <a:ext cx="2680" cy="1011488"/>
          </a:xfrm>
          <a:prstGeom prst="straightConnector1">
            <a:avLst/>
          </a:prstGeom>
          <a:noFill/>
          <a:ln w="57150">
            <a:solidFill>
              <a:schemeClr val="accent2">
                <a:lumMod val="60000"/>
                <a:lumOff val="40000"/>
              </a:schemeClr>
            </a:solidFill>
            <a:prstDash val="solid"/>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26958610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par>
                                <p:cTn id="8" presetID="16" presetClass="entr" presetSubtype="42"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barn(outHorizontal)">
                                      <p:cBhvr>
                                        <p:cTn id="10" dur="500"/>
                                        <p:tgtEl>
                                          <p:spTgt spid="35"/>
                                        </p:tgtEl>
                                      </p:cBhvr>
                                    </p:animEffect>
                                  </p:childTnLst>
                                </p:cTn>
                              </p:par>
                              <p:par>
                                <p:cTn id="11" presetID="16" presetClass="entr" presetSubtype="42"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barn(outHorizontal)">
                                      <p:cBhvr>
                                        <p:cTn id="13" dur="500"/>
                                        <p:tgtEl>
                                          <p:spTgt spid="36"/>
                                        </p:tgtEl>
                                      </p:cBhvr>
                                    </p:animEffect>
                                  </p:childTnLst>
                                </p:cTn>
                              </p:par>
                              <p:par>
                                <p:cTn id="14" presetID="16" presetClass="entr" presetSubtype="42"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barn(outHorizontal)">
                                      <p:cBhvr>
                                        <p:cTn id="16" dur="500"/>
                                        <p:tgtEl>
                                          <p:spTgt spid="37"/>
                                        </p:tgtEl>
                                      </p:cBhvr>
                                    </p:animEffect>
                                  </p:childTnLst>
                                </p:cTn>
                              </p:par>
                              <p:par>
                                <p:cTn id="17" presetID="16" presetClass="entr" presetSubtype="42"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barn(outHorizontal)">
                                      <p:cBhvr>
                                        <p:cTn id="19" dur="500"/>
                                        <p:tgtEl>
                                          <p:spTgt spid="38"/>
                                        </p:tgtEl>
                                      </p:cBhvr>
                                    </p:animEffect>
                                  </p:childTnLst>
                                </p:cTn>
                              </p:par>
                              <p:par>
                                <p:cTn id="20" presetID="16" presetClass="entr" presetSubtype="42"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barn(outHorizontal)">
                                      <p:cBhvr>
                                        <p:cTn id="22" dur="500"/>
                                        <p:tgtEl>
                                          <p:spTgt spid="39"/>
                                        </p:tgtEl>
                                      </p:cBhvr>
                                    </p:animEffect>
                                  </p:childTnLst>
                                </p:cTn>
                              </p:par>
                              <p:par>
                                <p:cTn id="23" presetID="16" presetClass="entr" presetSubtype="42"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barn(outHorizontal)">
                                      <p:cBhvr>
                                        <p:cTn id="25" dur="500"/>
                                        <p:tgtEl>
                                          <p:spTgt spid="40"/>
                                        </p:tgtEl>
                                      </p:cBhvr>
                                    </p:animEffect>
                                  </p:childTnLst>
                                </p:cTn>
                              </p:par>
                              <p:par>
                                <p:cTn id="26" presetID="16" presetClass="entr" presetSubtype="42" fill="hold" nodeType="with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barn(outHorizontal)">
                                      <p:cBhvr>
                                        <p:cTn id="28" dur="500"/>
                                        <p:tgtEl>
                                          <p:spTgt spid="66"/>
                                        </p:tgtEl>
                                      </p:cBhvr>
                                    </p:animEffect>
                                  </p:childTnLst>
                                </p:cTn>
                              </p:par>
                              <p:par>
                                <p:cTn id="29" presetID="16" presetClass="entr" presetSubtype="42" fill="hold" nodeType="with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barn(outHorizontal)">
                                      <p:cBhvr>
                                        <p:cTn id="31" dur="500"/>
                                        <p:tgtEl>
                                          <p:spTgt spid="74"/>
                                        </p:tgtEl>
                                      </p:cBhvr>
                                    </p:animEffect>
                                  </p:childTnLst>
                                </p:cTn>
                              </p:par>
                              <p:par>
                                <p:cTn id="32" presetID="16" presetClass="entr" presetSubtype="42" fill="hold" nodeType="withEffect">
                                  <p:stCondLst>
                                    <p:cond delay="0"/>
                                  </p:stCondLst>
                                  <p:childTnLst>
                                    <p:set>
                                      <p:cBhvr>
                                        <p:cTn id="33" dur="1" fill="hold">
                                          <p:stCondLst>
                                            <p:cond delay="0"/>
                                          </p:stCondLst>
                                        </p:cTn>
                                        <p:tgtEl>
                                          <p:spTgt spid="75"/>
                                        </p:tgtEl>
                                        <p:attrNameLst>
                                          <p:attrName>style.visibility</p:attrName>
                                        </p:attrNameLst>
                                      </p:cBhvr>
                                      <p:to>
                                        <p:strVal val="visible"/>
                                      </p:to>
                                    </p:set>
                                    <p:animEffect transition="in" filter="barn(outHorizontal)">
                                      <p:cBhvr>
                                        <p:cTn id="34" dur="500"/>
                                        <p:tgtEl>
                                          <p:spTgt spid="75"/>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dissolve">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DC141-C156-D2B1-80F6-DFAAC5E566B5}"/>
              </a:ext>
            </a:extLst>
          </p:cNvPr>
          <p:cNvSpPr>
            <a:spLocks noGrp="1"/>
          </p:cNvSpPr>
          <p:nvPr>
            <p:ph type="title"/>
          </p:nvPr>
        </p:nvSpPr>
        <p:spPr>
          <a:xfrm>
            <a:off x="697230" y="2387457"/>
            <a:ext cx="9624345" cy="1661993"/>
          </a:xfrm>
        </p:spPr>
        <p:txBody>
          <a:bodyPr/>
          <a:lstStyle/>
          <a:p>
            <a:r>
              <a:rPr lang="en-GB" b="1" dirty="0"/>
              <a:t>Redistribute throughput (preview)</a:t>
            </a:r>
            <a:br>
              <a:rPr lang="en-GB" b="1" dirty="0"/>
            </a:br>
            <a:br>
              <a:rPr lang="en-GB" b="1" dirty="0"/>
            </a:br>
            <a:r>
              <a:rPr lang="en-GB" b="1" dirty="0">
                <a:hlinkClick r:id="rId2"/>
              </a:rPr>
              <a:t>https://aka.ms/CosmosRedistributeThroughput</a:t>
            </a:r>
            <a:r>
              <a:rPr lang="en-GB" b="1" dirty="0"/>
              <a:t> </a:t>
            </a:r>
            <a:endParaRPr lang="en-GB" dirty="0"/>
          </a:p>
        </p:txBody>
      </p:sp>
      <p:pic>
        <p:nvPicPr>
          <p:cNvPr id="5" name="Content Placeholder 4" descr="A qr code on a white background&#10;&#10;AI-generated content may be incorrect.">
            <a:extLst>
              <a:ext uri="{FF2B5EF4-FFF2-40B4-BE49-F238E27FC236}">
                <a16:creationId xmlns:a16="http://schemas.microsoft.com/office/drawing/2014/main" id="{8F961CC1-0FD8-180A-3C96-BD04193901B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7230" y="4722446"/>
            <a:ext cx="2011768" cy="2011768"/>
          </a:xfrm>
        </p:spPr>
      </p:pic>
      <p:pic>
        <p:nvPicPr>
          <p:cNvPr id="6" name="Picture 6" descr="Edward Ayres">
            <a:extLst>
              <a:ext uri="{FF2B5EF4-FFF2-40B4-BE49-F238E27FC236}">
                <a16:creationId xmlns:a16="http://schemas.microsoft.com/office/drawing/2014/main" id="{C11BDB24-467B-64C2-10D2-1E528EEDFC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230" y="123786"/>
            <a:ext cx="2867025"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0029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83AC8-4B0C-464C-8DF8-13C329DDBF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CFF075-D39C-375D-18B2-EA74C42E4CC3}"/>
              </a:ext>
            </a:extLst>
          </p:cNvPr>
          <p:cNvSpPr>
            <a:spLocks noGrp="1"/>
          </p:cNvSpPr>
          <p:nvPr>
            <p:ph type="title"/>
          </p:nvPr>
        </p:nvSpPr>
        <p:spPr>
          <a:xfrm>
            <a:off x="697230" y="2129918"/>
            <a:ext cx="9624345" cy="1661993"/>
          </a:xfrm>
        </p:spPr>
        <p:txBody>
          <a:bodyPr/>
          <a:lstStyle/>
          <a:p>
            <a:r>
              <a:rPr lang="en-GB" b="1" dirty="0"/>
              <a:t>Dynamic Scaling</a:t>
            </a:r>
            <a:br>
              <a:rPr lang="en-GB" b="1" dirty="0"/>
            </a:br>
            <a:br>
              <a:rPr lang="en-GB" b="1" dirty="0"/>
            </a:br>
            <a:r>
              <a:rPr lang="en-GB" b="1" dirty="0">
                <a:hlinkClick r:id="rId2"/>
              </a:rPr>
              <a:t>https://aka.ms/CosmosDynamicAutoscale</a:t>
            </a:r>
            <a:r>
              <a:rPr lang="en-GB" b="1" dirty="0"/>
              <a:t> </a:t>
            </a:r>
            <a:endParaRPr lang="en-GB" dirty="0"/>
          </a:p>
        </p:txBody>
      </p:sp>
      <p:pic>
        <p:nvPicPr>
          <p:cNvPr id="7" name="Content Placeholder 6" descr="A qr code on a white background&#10;&#10;AI-generated content may be incorrect.">
            <a:extLst>
              <a:ext uri="{FF2B5EF4-FFF2-40B4-BE49-F238E27FC236}">
                <a16:creationId xmlns:a16="http://schemas.microsoft.com/office/drawing/2014/main" id="{B2B29763-651E-684D-FA45-505BCC98FAA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7919" y="4409154"/>
            <a:ext cx="2215865" cy="2215865"/>
          </a:xfrm>
        </p:spPr>
      </p:pic>
      <p:pic>
        <p:nvPicPr>
          <p:cNvPr id="8" name="Picture 6" descr="Edward Ayres">
            <a:extLst>
              <a:ext uri="{FF2B5EF4-FFF2-40B4-BE49-F238E27FC236}">
                <a16:creationId xmlns:a16="http://schemas.microsoft.com/office/drawing/2014/main" id="{6564B694-7DF6-0789-A98A-DD8E4B3819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230" y="123786"/>
            <a:ext cx="2867025" cy="159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734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43D5-522F-4A1A-818D-87175679AC05}"/>
              </a:ext>
            </a:extLst>
          </p:cNvPr>
          <p:cNvSpPr>
            <a:spLocks noGrp="1"/>
          </p:cNvSpPr>
          <p:nvPr>
            <p:ph type="title"/>
          </p:nvPr>
        </p:nvSpPr>
        <p:spPr/>
        <p:txBody>
          <a:bodyPr/>
          <a:lstStyle/>
          <a:p>
            <a:r>
              <a:rPr lang="en-US" dirty="0"/>
              <a:t>What is partitioning?</a:t>
            </a:r>
          </a:p>
        </p:txBody>
      </p:sp>
      <p:pic>
        <p:nvPicPr>
          <p:cNvPr id="44" name="Picture 43" descr="A close up of a logo&#10;&#10;Description automatically generated">
            <a:extLst>
              <a:ext uri="{FF2B5EF4-FFF2-40B4-BE49-F238E27FC236}">
                <a16:creationId xmlns:a16="http://schemas.microsoft.com/office/drawing/2014/main" id="{EA62E3F9-30DB-4C7F-BDB3-6B9DD0005701}"/>
              </a:ext>
            </a:extLst>
          </p:cNvPr>
          <p:cNvPicPr>
            <a:picLocks noChangeAspect="1"/>
          </p:cNvPicPr>
          <p:nvPr/>
        </p:nvPicPr>
        <p:blipFill>
          <a:blip r:embed="rId3">
            <a:duotone>
              <a:schemeClr val="accent2">
                <a:shade val="45000"/>
                <a:satMod val="135000"/>
              </a:schemeClr>
              <a:prstClr val="white"/>
            </a:duotone>
          </a:blip>
          <a:stretch>
            <a:fillRect/>
          </a:stretch>
        </p:blipFill>
        <p:spPr>
          <a:xfrm>
            <a:off x="1115899" y="2598153"/>
            <a:ext cx="609894" cy="609894"/>
          </a:xfrm>
          <a:prstGeom prst="rect">
            <a:avLst/>
          </a:prstGeom>
        </p:spPr>
      </p:pic>
      <p:pic>
        <p:nvPicPr>
          <p:cNvPr id="45" name="Picture 44" descr="A close up of a logo&#10;&#10;Description automatically generated">
            <a:extLst>
              <a:ext uri="{FF2B5EF4-FFF2-40B4-BE49-F238E27FC236}">
                <a16:creationId xmlns:a16="http://schemas.microsoft.com/office/drawing/2014/main" id="{3D5DF0D7-A001-4742-BD1B-C5D64C204F71}"/>
              </a:ext>
            </a:extLst>
          </p:cNvPr>
          <p:cNvPicPr>
            <a:picLocks noChangeAspect="1"/>
          </p:cNvPicPr>
          <p:nvPr/>
        </p:nvPicPr>
        <p:blipFill>
          <a:blip r:embed="rId3">
            <a:duotone>
              <a:schemeClr val="accent2">
                <a:shade val="45000"/>
                <a:satMod val="135000"/>
              </a:schemeClr>
              <a:prstClr val="white"/>
            </a:duotone>
          </a:blip>
          <a:stretch>
            <a:fillRect/>
          </a:stretch>
        </p:blipFill>
        <p:spPr>
          <a:xfrm>
            <a:off x="1725793" y="3345007"/>
            <a:ext cx="609894" cy="609894"/>
          </a:xfrm>
          <a:prstGeom prst="rect">
            <a:avLst/>
          </a:prstGeom>
        </p:spPr>
      </p:pic>
      <p:pic>
        <p:nvPicPr>
          <p:cNvPr id="46" name="Picture 45" descr="A close up of a logo&#10;&#10;Description automatically generated">
            <a:extLst>
              <a:ext uri="{FF2B5EF4-FFF2-40B4-BE49-F238E27FC236}">
                <a16:creationId xmlns:a16="http://schemas.microsoft.com/office/drawing/2014/main" id="{5529A3A0-83E0-4F91-8797-1ACC95E5A192}"/>
              </a:ext>
            </a:extLst>
          </p:cNvPr>
          <p:cNvPicPr>
            <a:picLocks noChangeAspect="1"/>
          </p:cNvPicPr>
          <p:nvPr/>
        </p:nvPicPr>
        <p:blipFill>
          <a:blip r:embed="rId3">
            <a:duotone>
              <a:schemeClr val="accent2">
                <a:shade val="45000"/>
                <a:satMod val="135000"/>
              </a:schemeClr>
              <a:prstClr val="white"/>
            </a:duotone>
          </a:blip>
          <a:stretch>
            <a:fillRect/>
          </a:stretch>
        </p:blipFill>
        <p:spPr>
          <a:xfrm>
            <a:off x="2793959" y="3345007"/>
            <a:ext cx="609894" cy="609894"/>
          </a:xfrm>
          <a:prstGeom prst="rect">
            <a:avLst/>
          </a:prstGeom>
        </p:spPr>
      </p:pic>
      <p:pic>
        <p:nvPicPr>
          <p:cNvPr id="47" name="Picture 46" descr="A close up of a logo&#10;&#10;Description automatically generated">
            <a:extLst>
              <a:ext uri="{FF2B5EF4-FFF2-40B4-BE49-F238E27FC236}">
                <a16:creationId xmlns:a16="http://schemas.microsoft.com/office/drawing/2014/main" id="{D5179290-6F0D-46DE-8243-ED19BA952BA9}"/>
              </a:ext>
            </a:extLst>
          </p:cNvPr>
          <p:cNvPicPr>
            <a:picLocks noChangeAspect="1"/>
          </p:cNvPicPr>
          <p:nvPr/>
        </p:nvPicPr>
        <p:blipFill>
          <a:blip r:embed="rId3">
            <a:duotone>
              <a:schemeClr val="accent2">
                <a:shade val="45000"/>
                <a:satMod val="135000"/>
              </a:schemeClr>
              <a:prstClr val="white"/>
            </a:duotone>
          </a:blip>
          <a:stretch>
            <a:fillRect/>
          </a:stretch>
        </p:blipFill>
        <p:spPr>
          <a:xfrm>
            <a:off x="7987802" y="2616781"/>
            <a:ext cx="609894" cy="609894"/>
          </a:xfrm>
          <a:prstGeom prst="rect">
            <a:avLst/>
          </a:prstGeom>
        </p:spPr>
      </p:pic>
      <p:pic>
        <p:nvPicPr>
          <p:cNvPr id="48" name="Picture 47" descr="A close up of a logo&#10;&#10;Description automatically generated">
            <a:extLst>
              <a:ext uri="{FF2B5EF4-FFF2-40B4-BE49-F238E27FC236}">
                <a16:creationId xmlns:a16="http://schemas.microsoft.com/office/drawing/2014/main" id="{1D65F9BD-4AB1-4F43-A958-831168C42F8F}"/>
              </a:ext>
            </a:extLst>
          </p:cNvPr>
          <p:cNvPicPr>
            <a:picLocks noChangeAspect="1"/>
          </p:cNvPicPr>
          <p:nvPr/>
        </p:nvPicPr>
        <p:blipFill>
          <a:blip r:embed="rId3">
            <a:duotone>
              <a:schemeClr val="accent2">
                <a:shade val="45000"/>
                <a:satMod val="135000"/>
              </a:schemeClr>
              <a:prstClr val="white"/>
            </a:duotone>
          </a:blip>
          <a:stretch>
            <a:fillRect/>
          </a:stretch>
        </p:blipFill>
        <p:spPr>
          <a:xfrm>
            <a:off x="4493737" y="3345007"/>
            <a:ext cx="609894" cy="609894"/>
          </a:xfrm>
          <a:prstGeom prst="rect">
            <a:avLst/>
          </a:prstGeom>
        </p:spPr>
      </p:pic>
      <p:pic>
        <p:nvPicPr>
          <p:cNvPr id="49" name="Picture 48" descr="A close up of a logo&#10;&#10;Description automatically generated">
            <a:extLst>
              <a:ext uri="{FF2B5EF4-FFF2-40B4-BE49-F238E27FC236}">
                <a16:creationId xmlns:a16="http://schemas.microsoft.com/office/drawing/2014/main" id="{545F8FF8-D017-41B6-B802-90E81AAE5165}"/>
              </a:ext>
            </a:extLst>
          </p:cNvPr>
          <p:cNvPicPr>
            <a:picLocks noChangeAspect="1"/>
          </p:cNvPicPr>
          <p:nvPr/>
        </p:nvPicPr>
        <p:blipFill>
          <a:blip r:embed="rId3">
            <a:duotone>
              <a:schemeClr val="accent2">
                <a:shade val="45000"/>
                <a:satMod val="135000"/>
              </a:schemeClr>
              <a:prstClr val="white"/>
            </a:duotone>
          </a:blip>
          <a:stretch>
            <a:fillRect/>
          </a:stretch>
        </p:blipFill>
        <p:spPr>
          <a:xfrm>
            <a:off x="5097954" y="2598153"/>
            <a:ext cx="609894" cy="609894"/>
          </a:xfrm>
          <a:prstGeom prst="rect">
            <a:avLst/>
          </a:prstGeom>
        </p:spPr>
      </p:pic>
      <p:pic>
        <p:nvPicPr>
          <p:cNvPr id="50" name="Picture 49" descr="A close up of a logo&#10;&#10;Description automatically generated">
            <a:extLst>
              <a:ext uri="{FF2B5EF4-FFF2-40B4-BE49-F238E27FC236}">
                <a16:creationId xmlns:a16="http://schemas.microsoft.com/office/drawing/2014/main" id="{B64F98E0-8BFC-4E4D-9C32-631D4ABABEC3}"/>
              </a:ext>
            </a:extLst>
          </p:cNvPr>
          <p:cNvPicPr>
            <a:picLocks noChangeAspect="1"/>
          </p:cNvPicPr>
          <p:nvPr/>
        </p:nvPicPr>
        <p:blipFill>
          <a:blip r:embed="rId3">
            <a:duotone>
              <a:schemeClr val="accent2">
                <a:shade val="45000"/>
                <a:satMod val="135000"/>
              </a:schemeClr>
              <a:prstClr val="white"/>
            </a:duotone>
          </a:blip>
          <a:stretch>
            <a:fillRect/>
          </a:stretch>
        </p:blipFill>
        <p:spPr>
          <a:xfrm>
            <a:off x="7987802" y="3345007"/>
            <a:ext cx="609894" cy="609894"/>
          </a:xfrm>
          <a:prstGeom prst="rect">
            <a:avLst/>
          </a:prstGeom>
        </p:spPr>
      </p:pic>
      <p:pic>
        <p:nvPicPr>
          <p:cNvPr id="51" name="Picture 50" descr="A close up of a logo&#10;&#10;Description automatically generated">
            <a:extLst>
              <a:ext uri="{FF2B5EF4-FFF2-40B4-BE49-F238E27FC236}">
                <a16:creationId xmlns:a16="http://schemas.microsoft.com/office/drawing/2014/main" id="{33F8C879-36BC-4ABD-937A-12D31512124E}"/>
              </a:ext>
            </a:extLst>
          </p:cNvPr>
          <p:cNvPicPr>
            <a:picLocks noChangeAspect="1"/>
          </p:cNvPicPr>
          <p:nvPr/>
        </p:nvPicPr>
        <p:blipFill>
          <a:blip r:embed="rId3">
            <a:duotone>
              <a:schemeClr val="accent2">
                <a:shade val="45000"/>
                <a:satMod val="135000"/>
              </a:schemeClr>
              <a:prstClr val="white"/>
            </a:duotone>
          </a:blip>
          <a:stretch>
            <a:fillRect/>
          </a:stretch>
        </p:blipFill>
        <p:spPr>
          <a:xfrm>
            <a:off x="3405071" y="3345007"/>
            <a:ext cx="609894" cy="609894"/>
          </a:xfrm>
          <a:prstGeom prst="rect">
            <a:avLst/>
          </a:prstGeom>
        </p:spPr>
      </p:pic>
      <p:pic>
        <p:nvPicPr>
          <p:cNvPr id="52" name="Picture 51" descr="A close up of a logo&#10;&#10;Description automatically generated">
            <a:extLst>
              <a:ext uri="{FF2B5EF4-FFF2-40B4-BE49-F238E27FC236}">
                <a16:creationId xmlns:a16="http://schemas.microsoft.com/office/drawing/2014/main" id="{CDD9E124-8C2B-41AC-98A9-3ABAECF32624}"/>
              </a:ext>
            </a:extLst>
          </p:cNvPr>
          <p:cNvPicPr>
            <a:picLocks noChangeAspect="1"/>
          </p:cNvPicPr>
          <p:nvPr/>
        </p:nvPicPr>
        <p:blipFill>
          <a:blip r:embed="rId3">
            <a:duotone>
              <a:schemeClr val="accent2">
                <a:shade val="45000"/>
                <a:satMod val="135000"/>
              </a:schemeClr>
              <a:prstClr val="white"/>
            </a:duotone>
          </a:blip>
          <a:stretch>
            <a:fillRect/>
          </a:stretch>
        </p:blipFill>
        <p:spPr>
          <a:xfrm>
            <a:off x="6259468" y="3345007"/>
            <a:ext cx="609894" cy="609894"/>
          </a:xfrm>
          <a:prstGeom prst="rect">
            <a:avLst/>
          </a:prstGeom>
        </p:spPr>
      </p:pic>
      <p:pic>
        <p:nvPicPr>
          <p:cNvPr id="53" name="Picture 52" descr="A close up of a logo&#10;&#10;Description automatically generated">
            <a:extLst>
              <a:ext uri="{FF2B5EF4-FFF2-40B4-BE49-F238E27FC236}">
                <a16:creationId xmlns:a16="http://schemas.microsoft.com/office/drawing/2014/main" id="{4671CC7A-9E42-4A08-8DDD-0285EA7D091A}"/>
              </a:ext>
            </a:extLst>
          </p:cNvPr>
          <p:cNvPicPr>
            <a:picLocks noChangeAspect="1"/>
          </p:cNvPicPr>
          <p:nvPr/>
        </p:nvPicPr>
        <p:blipFill>
          <a:blip r:embed="rId3">
            <a:duotone>
              <a:schemeClr val="accent2">
                <a:shade val="45000"/>
                <a:satMod val="135000"/>
              </a:schemeClr>
              <a:prstClr val="white"/>
            </a:duotone>
          </a:blip>
          <a:stretch>
            <a:fillRect/>
          </a:stretch>
        </p:blipFill>
        <p:spPr>
          <a:xfrm>
            <a:off x="10283114" y="2608971"/>
            <a:ext cx="609894" cy="609894"/>
          </a:xfrm>
          <a:prstGeom prst="rect">
            <a:avLst/>
          </a:prstGeom>
        </p:spPr>
      </p:pic>
      <p:pic>
        <p:nvPicPr>
          <p:cNvPr id="54" name="Picture 53" descr="A close up of a logo&#10;&#10;Description automatically generated">
            <a:extLst>
              <a:ext uri="{FF2B5EF4-FFF2-40B4-BE49-F238E27FC236}">
                <a16:creationId xmlns:a16="http://schemas.microsoft.com/office/drawing/2014/main" id="{725295C1-824A-45EA-BD2B-7D4D157D2831}"/>
              </a:ext>
            </a:extLst>
          </p:cNvPr>
          <p:cNvPicPr>
            <a:picLocks noChangeAspect="1"/>
          </p:cNvPicPr>
          <p:nvPr/>
        </p:nvPicPr>
        <p:blipFill>
          <a:blip r:embed="rId3">
            <a:duotone>
              <a:schemeClr val="accent2">
                <a:shade val="45000"/>
                <a:satMod val="135000"/>
              </a:schemeClr>
              <a:prstClr val="white"/>
            </a:duotone>
          </a:blip>
          <a:stretch>
            <a:fillRect/>
          </a:stretch>
        </p:blipFill>
        <p:spPr>
          <a:xfrm>
            <a:off x="3398489" y="2616781"/>
            <a:ext cx="609894" cy="609894"/>
          </a:xfrm>
          <a:prstGeom prst="rect">
            <a:avLst/>
          </a:prstGeom>
        </p:spPr>
      </p:pic>
      <p:pic>
        <p:nvPicPr>
          <p:cNvPr id="55" name="Picture 54" descr="A close up of a logo&#10;&#10;Description automatically generated">
            <a:extLst>
              <a:ext uri="{FF2B5EF4-FFF2-40B4-BE49-F238E27FC236}">
                <a16:creationId xmlns:a16="http://schemas.microsoft.com/office/drawing/2014/main" id="{FA3BAAFB-CE1A-43D2-8467-B9886B18F590}"/>
              </a:ext>
            </a:extLst>
          </p:cNvPr>
          <p:cNvPicPr>
            <a:picLocks noChangeAspect="1"/>
          </p:cNvPicPr>
          <p:nvPr/>
        </p:nvPicPr>
        <p:blipFill>
          <a:blip r:embed="rId3">
            <a:duotone>
              <a:schemeClr val="accent2">
                <a:shade val="45000"/>
                <a:satMod val="135000"/>
              </a:schemeClr>
              <a:prstClr val="white"/>
            </a:duotone>
          </a:blip>
          <a:stretch>
            <a:fillRect/>
          </a:stretch>
        </p:blipFill>
        <p:spPr>
          <a:xfrm>
            <a:off x="1120002" y="3345007"/>
            <a:ext cx="609894" cy="609894"/>
          </a:xfrm>
          <a:prstGeom prst="rect">
            <a:avLst/>
          </a:prstGeom>
        </p:spPr>
      </p:pic>
      <p:pic>
        <p:nvPicPr>
          <p:cNvPr id="56" name="Picture 55" descr="A close up of a logo&#10;&#10;Description automatically generated">
            <a:extLst>
              <a:ext uri="{FF2B5EF4-FFF2-40B4-BE49-F238E27FC236}">
                <a16:creationId xmlns:a16="http://schemas.microsoft.com/office/drawing/2014/main" id="{96766791-FCB6-4991-8D1D-4145870ADF2C}"/>
              </a:ext>
            </a:extLst>
          </p:cNvPr>
          <p:cNvPicPr>
            <a:picLocks noChangeAspect="1"/>
          </p:cNvPicPr>
          <p:nvPr/>
        </p:nvPicPr>
        <p:blipFill>
          <a:blip r:embed="rId3">
            <a:duotone>
              <a:schemeClr val="accent2">
                <a:shade val="45000"/>
                <a:satMod val="135000"/>
              </a:schemeClr>
              <a:prstClr val="white"/>
            </a:duotone>
          </a:blip>
          <a:stretch>
            <a:fillRect/>
          </a:stretch>
        </p:blipFill>
        <p:spPr>
          <a:xfrm>
            <a:off x="6869362" y="3345007"/>
            <a:ext cx="609894" cy="609894"/>
          </a:xfrm>
          <a:prstGeom prst="rect">
            <a:avLst/>
          </a:prstGeom>
        </p:spPr>
      </p:pic>
      <p:pic>
        <p:nvPicPr>
          <p:cNvPr id="57" name="Picture 56" descr="A close up of a logo&#10;&#10;Description automatically generated">
            <a:extLst>
              <a:ext uri="{FF2B5EF4-FFF2-40B4-BE49-F238E27FC236}">
                <a16:creationId xmlns:a16="http://schemas.microsoft.com/office/drawing/2014/main" id="{46D6CF9B-BE60-439C-8F67-DADEF16E0F72}"/>
              </a:ext>
            </a:extLst>
          </p:cNvPr>
          <p:cNvPicPr>
            <a:picLocks noChangeAspect="1"/>
          </p:cNvPicPr>
          <p:nvPr/>
        </p:nvPicPr>
        <p:blipFill>
          <a:blip r:embed="rId3">
            <a:duotone>
              <a:schemeClr val="accent2">
                <a:shade val="45000"/>
                <a:satMod val="135000"/>
              </a:schemeClr>
              <a:prstClr val="white"/>
            </a:duotone>
          </a:blip>
          <a:stretch>
            <a:fillRect/>
          </a:stretch>
        </p:blipFill>
        <p:spPr>
          <a:xfrm>
            <a:off x="9674676" y="3345007"/>
            <a:ext cx="609894" cy="609894"/>
          </a:xfrm>
          <a:prstGeom prst="rect">
            <a:avLst/>
          </a:prstGeom>
        </p:spPr>
      </p:pic>
      <p:pic>
        <p:nvPicPr>
          <p:cNvPr id="58" name="Picture 57" descr="A close up of a logo&#10;&#10;Description automatically generated">
            <a:extLst>
              <a:ext uri="{FF2B5EF4-FFF2-40B4-BE49-F238E27FC236}">
                <a16:creationId xmlns:a16="http://schemas.microsoft.com/office/drawing/2014/main" id="{D43E53A8-DB0D-4908-A71B-C5365AFC61D0}"/>
              </a:ext>
            </a:extLst>
          </p:cNvPr>
          <p:cNvPicPr>
            <a:picLocks noChangeAspect="1"/>
          </p:cNvPicPr>
          <p:nvPr/>
        </p:nvPicPr>
        <p:blipFill>
          <a:blip r:embed="rId3">
            <a:duotone>
              <a:schemeClr val="accent2">
                <a:shade val="45000"/>
                <a:satMod val="135000"/>
              </a:schemeClr>
              <a:prstClr val="white"/>
            </a:duotone>
          </a:blip>
          <a:stretch>
            <a:fillRect/>
          </a:stretch>
        </p:blipFill>
        <p:spPr>
          <a:xfrm>
            <a:off x="8620477" y="3345007"/>
            <a:ext cx="609894" cy="609894"/>
          </a:xfrm>
          <a:prstGeom prst="rect">
            <a:avLst/>
          </a:prstGeom>
        </p:spPr>
      </p:pic>
      <p:pic>
        <p:nvPicPr>
          <p:cNvPr id="59" name="Picture 58" descr="A close up of a logo&#10;&#10;Description automatically generated">
            <a:extLst>
              <a:ext uri="{FF2B5EF4-FFF2-40B4-BE49-F238E27FC236}">
                <a16:creationId xmlns:a16="http://schemas.microsoft.com/office/drawing/2014/main" id="{A5CDF762-DB58-4917-8941-2416BF86B487}"/>
              </a:ext>
            </a:extLst>
          </p:cNvPr>
          <p:cNvPicPr>
            <a:picLocks noChangeAspect="1"/>
          </p:cNvPicPr>
          <p:nvPr/>
        </p:nvPicPr>
        <p:blipFill>
          <a:blip r:embed="rId3">
            <a:duotone>
              <a:schemeClr val="accent2">
                <a:shade val="45000"/>
                <a:satMod val="135000"/>
              </a:schemeClr>
              <a:prstClr val="white"/>
            </a:duotone>
          </a:blip>
          <a:stretch>
            <a:fillRect/>
          </a:stretch>
        </p:blipFill>
        <p:spPr>
          <a:xfrm>
            <a:off x="4491648" y="2598153"/>
            <a:ext cx="609894" cy="609894"/>
          </a:xfrm>
          <a:prstGeom prst="rect">
            <a:avLst/>
          </a:prstGeom>
        </p:spPr>
      </p:pic>
      <p:pic>
        <p:nvPicPr>
          <p:cNvPr id="60" name="Picture 59" descr="A close up of a logo&#10;&#10;Description automatically generated">
            <a:extLst>
              <a:ext uri="{FF2B5EF4-FFF2-40B4-BE49-F238E27FC236}">
                <a16:creationId xmlns:a16="http://schemas.microsoft.com/office/drawing/2014/main" id="{F858DDEB-E5F5-4E2E-BE9A-3BC03EC29148}"/>
              </a:ext>
            </a:extLst>
          </p:cNvPr>
          <p:cNvPicPr>
            <a:picLocks noChangeAspect="1"/>
          </p:cNvPicPr>
          <p:nvPr/>
        </p:nvPicPr>
        <p:blipFill>
          <a:blip r:embed="rId3">
            <a:duotone>
              <a:schemeClr val="accent2">
                <a:shade val="45000"/>
                <a:satMod val="135000"/>
              </a:schemeClr>
              <a:prstClr val="white"/>
            </a:duotone>
          </a:blip>
          <a:stretch>
            <a:fillRect/>
          </a:stretch>
        </p:blipFill>
        <p:spPr>
          <a:xfrm>
            <a:off x="6869362" y="2616781"/>
            <a:ext cx="609894" cy="609894"/>
          </a:xfrm>
          <a:prstGeom prst="rect">
            <a:avLst/>
          </a:prstGeom>
        </p:spPr>
      </p:pic>
      <p:pic>
        <p:nvPicPr>
          <p:cNvPr id="61" name="Picture 60" descr="A close up of a logo&#10;&#10;Description automatically generated">
            <a:extLst>
              <a:ext uri="{FF2B5EF4-FFF2-40B4-BE49-F238E27FC236}">
                <a16:creationId xmlns:a16="http://schemas.microsoft.com/office/drawing/2014/main" id="{526B2770-FA1F-49CF-B0BA-6D72F7F9BDC9}"/>
              </a:ext>
            </a:extLst>
          </p:cNvPr>
          <p:cNvPicPr>
            <a:picLocks noChangeAspect="1"/>
          </p:cNvPicPr>
          <p:nvPr/>
        </p:nvPicPr>
        <p:blipFill>
          <a:blip r:embed="rId3">
            <a:duotone>
              <a:schemeClr val="accent2">
                <a:shade val="45000"/>
                <a:satMod val="135000"/>
              </a:schemeClr>
              <a:prstClr val="white"/>
            </a:duotone>
          </a:blip>
          <a:stretch>
            <a:fillRect/>
          </a:stretch>
        </p:blipFill>
        <p:spPr>
          <a:xfrm>
            <a:off x="1723111" y="2609767"/>
            <a:ext cx="609894" cy="609894"/>
          </a:xfrm>
          <a:prstGeom prst="rect">
            <a:avLst/>
          </a:prstGeom>
        </p:spPr>
      </p:pic>
      <p:pic>
        <p:nvPicPr>
          <p:cNvPr id="64" name="Picture 63" descr="A close up of a logo&#10;&#10;Description automatically generated">
            <a:extLst>
              <a:ext uri="{FF2B5EF4-FFF2-40B4-BE49-F238E27FC236}">
                <a16:creationId xmlns:a16="http://schemas.microsoft.com/office/drawing/2014/main" id="{C3F87356-9007-4699-9F89-7048E04DD6CC}"/>
              </a:ext>
            </a:extLst>
          </p:cNvPr>
          <p:cNvPicPr>
            <a:picLocks noChangeAspect="1"/>
          </p:cNvPicPr>
          <p:nvPr/>
        </p:nvPicPr>
        <p:blipFill>
          <a:blip r:embed="rId3">
            <a:duotone>
              <a:schemeClr val="accent2">
                <a:shade val="45000"/>
                <a:satMod val="135000"/>
              </a:schemeClr>
              <a:prstClr val="white"/>
            </a:duotone>
          </a:blip>
          <a:stretch>
            <a:fillRect/>
          </a:stretch>
        </p:blipFill>
        <p:spPr>
          <a:xfrm>
            <a:off x="2793959" y="2616781"/>
            <a:ext cx="609894" cy="609894"/>
          </a:xfrm>
          <a:prstGeom prst="rect">
            <a:avLst/>
          </a:prstGeom>
        </p:spPr>
      </p:pic>
      <p:pic>
        <p:nvPicPr>
          <p:cNvPr id="65" name="Picture 64" descr="A close up of a logo&#10;&#10;Description automatically generated">
            <a:extLst>
              <a:ext uri="{FF2B5EF4-FFF2-40B4-BE49-F238E27FC236}">
                <a16:creationId xmlns:a16="http://schemas.microsoft.com/office/drawing/2014/main" id="{A0BBC717-8202-4E00-9924-EB2E9BD62C08}"/>
              </a:ext>
            </a:extLst>
          </p:cNvPr>
          <p:cNvPicPr>
            <a:picLocks noChangeAspect="1"/>
          </p:cNvPicPr>
          <p:nvPr/>
        </p:nvPicPr>
        <p:blipFill>
          <a:blip r:embed="rId3">
            <a:duotone>
              <a:schemeClr val="accent2">
                <a:shade val="45000"/>
                <a:satMod val="135000"/>
              </a:schemeClr>
              <a:prstClr val="white"/>
            </a:duotone>
          </a:blip>
          <a:stretch>
            <a:fillRect/>
          </a:stretch>
        </p:blipFill>
        <p:spPr>
          <a:xfrm>
            <a:off x="6259468" y="2616781"/>
            <a:ext cx="609894" cy="609894"/>
          </a:xfrm>
          <a:prstGeom prst="rect">
            <a:avLst/>
          </a:prstGeom>
        </p:spPr>
      </p:pic>
      <p:pic>
        <p:nvPicPr>
          <p:cNvPr id="67" name="Picture 66" descr="A close up of a logo&#10;&#10;Description automatically generated">
            <a:extLst>
              <a:ext uri="{FF2B5EF4-FFF2-40B4-BE49-F238E27FC236}">
                <a16:creationId xmlns:a16="http://schemas.microsoft.com/office/drawing/2014/main" id="{90184937-6CA8-4BDF-A04A-5CBFE937746F}"/>
              </a:ext>
            </a:extLst>
          </p:cNvPr>
          <p:cNvPicPr>
            <a:picLocks noChangeAspect="1"/>
          </p:cNvPicPr>
          <p:nvPr/>
        </p:nvPicPr>
        <p:blipFill>
          <a:blip r:embed="rId3">
            <a:duotone>
              <a:schemeClr val="accent2">
                <a:shade val="45000"/>
                <a:satMod val="135000"/>
              </a:schemeClr>
              <a:prstClr val="white"/>
            </a:duotone>
          </a:blip>
          <a:stretch>
            <a:fillRect/>
          </a:stretch>
        </p:blipFill>
        <p:spPr>
          <a:xfrm>
            <a:off x="8597696" y="2616781"/>
            <a:ext cx="609894" cy="609894"/>
          </a:xfrm>
          <a:prstGeom prst="rect">
            <a:avLst/>
          </a:prstGeom>
        </p:spPr>
      </p:pic>
      <p:pic>
        <p:nvPicPr>
          <p:cNvPr id="68" name="Picture 67" descr="A close up of a logo&#10;&#10;Description automatically generated">
            <a:extLst>
              <a:ext uri="{FF2B5EF4-FFF2-40B4-BE49-F238E27FC236}">
                <a16:creationId xmlns:a16="http://schemas.microsoft.com/office/drawing/2014/main" id="{2E2CB1CD-615A-4222-8A49-F680F45A49A7}"/>
              </a:ext>
            </a:extLst>
          </p:cNvPr>
          <p:cNvPicPr>
            <a:picLocks noChangeAspect="1"/>
          </p:cNvPicPr>
          <p:nvPr/>
        </p:nvPicPr>
        <p:blipFill>
          <a:blip r:embed="rId3">
            <a:duotone>
              <a:schemeClr val="accent2">
                <a:shade val="45000"/>
                <a:satMod val="135000"/>
              </a:schemeClr>
              <a:prstClr val="white"/>
            </a:duotone>
          </a:blip>
          <a:stretch>
            <a:fillRect/>
          </a:stretch>
        </p:blipFill>
        <p:spPr>
          <a:xfrm>
            <a:off x="9673220" y="2598153"/>
            <a:ext cx="609894" cy="609894"/>
          </a:xfrm>
          <a:prstGeom prst="rect">
            <a:avLst/>
          </a:prstGeom>
        </p:spPr>
      </p:pic>
      <p:sp>
        <p:nvSpPr>
          <p:cNvPr id="3" name="Rectangle: Rounded Corners 2">
            <a:extLst>
              <a:ext uri="{FF2B5EF4-FFF2-40B4-BE49-F238E27FC236}">
                <a16:creationId xmlns:a16="http://schemas.microsoft.com/office/drawing/2014/main" id="{F0E3C2D4-EE68-44FA-A7FE-89C44A51F4C9}"/>
              </a:ext>
            </a:extLst>
          </p:cNvPr>
          <p:cNvSpPr/>
          <p:nvPr/>
        </p:nvSpPr>
        <p:spPr bwMode="auto">
          <a:xfrm>
            <a:off x="975085" y="2421189"/>
            <a:ext cx="1501416" cy="3208086"/>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9" name="Rectangle: Rounded Corners 68">
            <a:extLst>
              <a:ext uri="{FF2B5EF4-FFF2-40B4-BE49-F238E27FC236}">
                <a16:creationId xmlns:a16="http://schemas.microsoft.com/office/drawing/2014/main" id="{EE2657A9-A3DD-4260-A214-E875FA5F6D79}"/>
              </a:ext>
            </a:extLst>
          </p:cNvPr>
          <p:cNvSpPr/>
          <p:nvPr/>
        </p:nvSpPr>
        <p:spPr bwMode="auto">
          <a:xfrm>
            <a:off x="2685285" y="2421189"/>
            <a:ext cx="1501416" cy="3208085"/>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0" name="Rectangle: Rounded Corners 69">
            <a:extLst>
              <a:ext uri="{FF2B5EF4-FFF2-40B4-BE49-F238E27FC236}">
                <a16:creationId xmlns:a16="http://schemas.microsoft.com/office/drawing/2014/main" id="{B5BACEE4-D8AF-4342-A856-8E22F123FD6B}"/>
              </a:ext>
            </a:extLst>
          </p:cNvPr>
          <p:cNvSpPr/>
          <p:nvPr/>
        </p:nvSpPr>
        <p:spPr bwMode="auto">
          <a:xfrm>
            <a:off x="4390318" y="2420576"/>
            <a:ext cx="1501416" cy="3225671"/>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1" name="Rectangle: Rounded Corners 70">
            <a:extLst>
              <a:ext uri="{FF2B5EF4-FFF2-40B4-BE49-F238E27FC236}">
                <a16:creationId xmlns:a16="http://schemas.microsoft.com/office/drawing/2014/main" id="{A3E591CD-838C-488C-ADB4-7FD6E448E98B}"/>
              </a:ext>
            </a:extLst>
          </p:cNvPr>
          <p:cNvSpPr/>
          <p:nvPr/>
        </p:nvSpPr>
        <p:spPr bwMode="auto">
          <a:xfrm>
            <a:off x="6115915" y="2420576"/>
            <a:ext cx="1501416" cy="3225671"/>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2" name="Rectangle: Rounded Corners 71">
            <a:extLst>
              <a:ext uri="{FF2B5EF4-FFF2-40B4-BE49-F238E27FC236}">
                <a16:creationId xmlns:a16="http://schemas.microsoft.com/office/drawing/2014/main" id="{B19C3BD0-97A0-4717-B34C-CC957D264F7F}"/>
              </a:ext>
            </a:extLst>
          </p:cNvPr>
          <p:cNvSpPr/>
          <p:nvPr/>
        </p:nvSpPr>
        <p:spPr bwMode="auto">
          <a:xfrm>
            <a:off x="7846989" y="2416052"/>
            <a:ext cx="1501415" cy="3225671"/>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Rectangle: Rounded Corners 72">
            <a:extLst>
              <a:ext uri="{FF2B5EF4-FFF2-40B4-BE49-F238E27FC236}">
                <a16:creationId xmlns:a16="http://schemas.microsoft.com/office/drawing/2014/main" id="{3580DBA3-E3D7-4D9F-8258-84D125BD67F5}"/>
              </a:ext>
            </a:extLst>
          </p:cNvPr>
          <p:cNvSpPr/>
          <p:nvPr/>
        </p:nvSpPr>
        <p:spPr bwMode="auto">
          <a:xfrm>
            <a:off x="9532407" y="2423382"/>
            <a:ext cx="1501415" cy="3218163"/>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6" name="Straight Arrow Connector 5">
            <a:extLst>
              <a:ext uri="{FF2B5EF4-FFF2-40B4-BE49-F238E27FC236}">
                <a16:creationId xmlns:a16="http://schemas.microsoft.com/office/drawing/2014/main" id="{CB9C8FC6-4A67-4B6B-9D93-A4FD2BAEB88D}"/>
              </a:ext>
            </a:extLst>
          </p:cNvPr>
          <p:cNvCxnSpPr>
            <a:cxnSpLocks/>
            <a:stCxn id="3" idx="0"/>
          </p:cNvCxnSpPr>
          <p:nvPr/>
        </p:nvCxnSpPr>
        <p:spPr>
          <a:xfrm flipH="1" flipV="1">
            <a:off x="1723113" y="1409701"/>
            <a:ext cx="2680" cy="1011488"/>
          </a:xfrm>
          <a:prstGeom prst="straightConnector1">
            <a:avLst/>
          </a:prstGeom>
          <a:noFill/>
          <a:ln w="57150">
            <a:solidFill>
              <a:schemeClr val="accent2">
                <a:lumMod val="60000"/>
                <a:lumOff val="40000"/>
              </a:schemeClr>
            </a:solidFill>
            <a:prstDash val="solid"/>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35" name="Straight Arrow Connector 34">
            <a:extLst>
              <a:ext uri="{FF2B5EF4-FFF2-40B4-BE49-F238E27FC236}">
                <a16:creationId xmlns:a16="http://schemas.microsoft.com/office/drawing/2014/main" id="{26985C4B-C7C0-44E0-A048-484EE481D5EF}"/>
              </a:ext>
            </a:extLst>
          </p:cNvPr>
          <p:cNvCxnSpPr>
            <a:cxnSpLocks/>
          </p:cNvCxnSpPr>
          <p:nvPr/>
        </p:nvCxnSpPr>
        <p:spPr>
          <a:xfrm flipH="1" flipV="1">
            <a:off x="6871983" y="1384239"/>
            <a:ext cx="2680" cy="1011488"/>
          </a:xfrm>
          <a:prstGeom prst="straightConnector1">
            <a:avLst/>
          </a:prstGeom>
          <a:noFill/>
          <a:ln w="57150">
            <a:solidFill>
              <a:schemeClr val="accent2">
                <a:lumMod val="60000"/>
                <a:lumOff val="40000"/>
              </a:schemeClr>
            </a:solidFill>
            <a:prstDash val="solid"/>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36" name="Straight Arrow Connector 35">
            <a:extLst>
              <a:ext uri="{FF2B5EF4-FFF2-40B4-BE49-F238E27FC236}">
                <a16:creationId xmlns:a16="http://schemas.microsoft.com/office/drawing/2014/main" id="{215FCDC8-A7F9-4513-8BB5-B90823F0275B}"/>
              </a:ext>
            </a:extLst>
          </p:cNvPr>
          <p:cNvCxnSpPr>
            <a:cxnSpLocks/>
          </p:cNvCxnSpPr>
          <p:nvPr/>
        </p:nvCxnSpPr>
        <p:spPr>
          <a:xfrm flipH="1" flipV="1">
            <a:off x="5140846" y="1411894"/>
            <a:ext cx="2680" cy="1011488"/>
          </a:xfrm>
          <a:prstGeom prst="straightConnector1">
            <a:avLst/>
          </a:prstGeom>
          <a:noFill/>
          <a:ln w="57150">
            <a:solidFill>
              <a:schemeClr val="accent2">
                <a:lumMod val="60000"/>
                <a:lumOff val="40000"/>
              </a:schemeClr>
            </a:solidFill>
            <a:prstDash val="solid"/>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37" name="Straight Arrow Connector 36">
            <a:extLst>
              <a:ext uri="{FF2B5EF4-FFF2-40B4-BE49-F238E27FC236}">
                <a16:creationId xmlns:a16="http://schemas.microsoft.com/office/drawing/2014/main" id="{5AD5661E-A6C3-4766-A256-016545B294D4}"/>
              </a:ext>
            </a:extLst>
          </p:cNvPr>
          <p:cNvCxnSpPr>
            <a:cxnSpLocks/>
          </p:cNvCxnSpPr>
          <p:nvPr/>
        </p:nvCxnSpPr>
        <p:spPr>
          <a:xfrm flipH="1" flipV="1">
            <a:off x="3433313" y="1404564"/>
            <a:ext cx="2680" cy="1011488"/>
          </a:xfrm>
          <a:prstGeom prst="straightConnector1">
            <a:avLst/>
          </a:prstGeom>
          <a:noFill/>
          <a:ln w="57150">
            <a:solidFill>
              <a:schemeClr val="accent2">
                <a:lumMod val="60000"/>
                <a:lumOff val="40000"/>
              </a:schemeClr>
            </a:solidFill>
            <a:prstDash val="solid"/>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39" name="Straight Arrow Connector 38">
            <a:extLst>
              <a:ext uri="{FF2B5EF4-FFF2-40B4-BE49-F238E27FC236}">
                <a16:creationId xmlns:a16="http://schemas.microsoft.com/office/drawing/2014/main" id="{427195BC-B189-42B9-A2C7-E2E2E3EFB277}"/>
              </a:ext>
            </a:extLst>
          </p:cNvPr>
          <p:cNvCxnSpPr>
            <a:cxnSpLocks/>
          </p:cNvCxnSpPr>
          <p:nvPr/>
        </p:nvCxnSpPr>
        <p:spPr>
          <a:xfrm flipH="1" flipV="1">
            <a:off x="10280434" y="1400483"/>
            <a:ext cx="2680" cy="1011488"/>
          </a:xfrm>
          <a:prstGeom prst="straightConnector1">
            <a:avLst/>
          </a:prstGeom>
          <a:noFill/>
          <a:ln w="57150">
            <a:solidFill>
              <a:schemeClr val="accent2">
                <a:lumMod val="60000"/>
                <a:lumOff val="40000"/>
              </a:schemeClr>
            </a:solidFill>
            <a:prstDash val="solid"/>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40" name="Straight Arrow Connector 39">
            <a:extLst>
              <a:ext uri="{FF2B5EF4-FFF2-40B4-BE49-F238E27FC236}">
                <a16:creationId xmlns:a16="http://schemas.microsoft.com/office/drawing/2014/main" id="{BFADC008-F9C3-4E44-9A9B-75CA387E4787}"/>
              </a:ext>
            </a:extLst>
          </p:cNvPr>
          <p:cNvCxnSpPr>
            <a:cxnSpLocks/>
          </p:cNvCxnSpPr>
          <p:nvPr/>
        </p:nvCxnSpPr>
        <p:spPr>
          <a:xfrm flipH="1" flipV="1">
            <a:off x="8598543" y="1363298"/>
            <a:ext cx="2680" cy="1011488"/>
          </a:xfrm>
          <a:prstGeom prst="straightConnector1">
            <a:avLst/>
          </a:prstGeom>
          <a:noFill/>
          <a:ln w="57150">
            <a:solidFill>
              <a:schemeClr val="accent2">
                <a:lumMod val="60000"/>
                <a:lumOff val="40000"/>
              </a:schemeClr>
            </a:solidFill>
            <a:prstDash val="solid"/>
            <a:headEnd type="triangle" w="med" len="med"/>
            <a:tailEnd type="triangl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1612653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0ED74-5FF9-46EE-85A5-479B8BB12074}"/>
              </a:ext>
            </a:extLst>
          </p:cNvPr>
          <p:cNvSpPr>
            <a:spLocks noGrp="1"/>
          </p:cNvSpPr>
          <p:nvPr>
            <p:ph type="title"/>
          </p:nvPr>
        </p:nvSpPr>
        <p:spPr>
          <a:xfrm>
            <a:off x="591849" y="459136"/>
            <a:ext cx="11011346" cy="553637"/>
          </a:xfrm>
        </p:spPr>
        <p:txBody>
          <a:bodyPr>
            <a:normAutofit fontScale="90000"/>
          </a:bodyPr>
          <a:lstStyle/>
          <a:p>
            <a:r>
              <a:rPr lang="en-US" dirty="0"/>
              <a:t>What is Azure Cosmos DB?</a:t>
            </a:r>
          </a:p>
        </p:txBody>
      </p:sp>
      <p:sp>
        <p:nvSpPr>
          <p:cNvPr id="3" name="Content Placeholder 2">
            <a:extLst>
              <a:ext uri="{FF2B5EF4-FFF2-40B4-BE49-F238E27FC236}">
                <a16:creationId xmlns:a16="http://schemas.microsoft.com/office/drawing/2014/main" id="{E9848F2B-E31E-4D82-B792-F2A71ADDB861}"/>
              </a:ext>
            </a:extLst>
          </p:cNvPr>
          <p:cNvSpPr>
            <a:spLocks noGrp="1"/>
          </p:cNvSpPr>
          <p:nvPr>
            <p:ph sz="quarter" idx="10"/>
          </p:nvPr>
        </p:nvSpPr>
        <p:spPr>
          <a:xfrm>
            <a:off x="588106" y="2264843"/>
            <a:ext cx="11011664" cy="492122"/>
          </a:xfrm>
        </p:spPr>
        <p:txBody>
          <a:bodyPr>
            <a:normAutofit fontScale="92500" lnSpcReduction="10000"/>
          </a:bodyPr>
          <a:lstStyle/>
          <a:p>
            <a:pPr marL="0" indent="0" algn="ctr">
              <a:buNone/>
            </a:pPr>
            <a:r>
              <a:rPr lang="en-US" sz="3198" dirty="0"/>
              <a:t>Microsoft's NoSQL database on Azure</a:t>
            </a:r>
            <a:endParaRPr lang="en-US" sz="3198" dirty="0">
              <a:solidFill>
                <a:schemeClr val="accent3">
                  <a:lumMod val="60000"/>
                  <a:lumOff val="40000"/>
                </a:schemeClr>
              </a:solidFill>
            </a:endParaRPr>
          </a:p>
        </p:txBody>
      </p:sp>
      <p:grpSp>
        <p:nvGrpSpPr>
          <p:cNvPr id="31" name="Group 30">
            <a:extLst>
              <a:ext uri="{FF2B5EF4-FFF2-40B4-BE49-F238E27FC236}">
                <a16:creationId xmlns:a16="http://schemas.microsoft.com/office/drawing/2014/main" id="{40A8B210-CA9A-4376-BE03-B607D1F129E6}"/>
              </a:ext>
            </a:extLst>
          </p:cNvPr>
          <p:cNvGrpSpPr/>
          <p:nvPr/>
        </p:nvGrpSpPr>
        <p:grpSpPr>
          <a:xfrm>
            <a:off x="3969" y="5223818"/>
            <a:ext cx="12182714" cy="6267225"/>
            <a:chOff x="0" y="5016500"/>
            <a:chExt cx="12190651" cy="6271308"/>
          </a:xfrm>
        </p:grpSpPr>
        <p:grpSp>
          <p:nvGrpSpPr>
            <p:cNvPr id="4" name="Group 3">
              <a:extLst>
                <a:ext uri="{FF2B5EF4-FFF2-40B4-BE49-F238E27FC236}">
                  <a16:creationId xmlns:a16="http://schemas.microsoft.com/office/drawing/2014/main" id="{45FEBC49-9D1E-4CF3-B8E2-B1C1C3685755}"/>
                </a:ext>
              </a:extLst>
            </p:cNvPr>
            <p:cNvGrpSpPr/>
            <p:nvPr/>
          </p:nvGrpSpPr>
          <p:grpSpPr>
            <a:xfrm>
              <a:off x="1105989" y="5333544"/>
              <a:ext cx="9919090" cy="5954264"/>
              <a:chOff x="621668" y="4852307"/>
              <a:chExt cx="2840157" cy="1396093"/>
            </a:xfrm>
            <a:solidFill>
              <a:schemeClr val="tx1">
                <a:alpha val="71000"/>
              </a:schemeClr>
            </a:solidFill>
          </p:grpSpPr>
          <p:sp>
            <p:nvSpPr>
              <p:cNvPr id="5" name="Freeform 7">
                <a:extLst>
                  <a:ext uri="{FF2B5EF4-FFF2-40B4-BE49-F238E27FC236}">
                    <a16:creationId xmlns:a16="http://schemas.microsoft.com/office/drawing/2014/main" id="{0BCAAFC6-23E0-4EB0-B796-153AAFDFDE27}"/>
                  </a:ext>
                </a:extLst>
              </p:cNvPr>
              <p:cNvSpPr>
                <a:spLocks noEditPoints="1"/>
              </p:cNvSpPr>
              <p:nvPr/>
            </p:nvSpPr>
            <p:spPr bwMode="auto">
              <a:xfrm>
                <a:off x="621668" y="4852307"/>
                <a:ext cx="1295951" cy="1396093"/>
              </a:xfrm>
              <a:custGeom>
                <a:avLst/>
                <a:gdLst>
                  <a:gd name="T0" fmla="*/ 556 w 954"/>
                  <a:gd name="T1" fmla="*/ 1009 h 1027"/>
                  <a:gd name="T2" fmla="*/ 506 w 954"/>
                  <a:gd name="T3" fmla="*/ 919 h 1027"/>
                  <a:gd name="T4" fmla="*/ 400 w 954"/>
                  <a:gd name="T5" fmla="*/ 627 h 1027"/>
                  <a:gd name="T6" fmla="*/ 429 w 954"/>
                  <a:gd name="T7" fmla="*/ 554 h 1027"/>
                  <a:gd name="T8" fmla="*/ 370 w 954"/>
                  <a:gd name="T9" fmla="*/ 503 h 1027"/>
                  <a:gd name="T10" fmla="*/ 311 w 954"/>
                  <a:gd name="T11" fmla="*/ 488 h 1027"/>
                  <a:gd name="T12" fmla="*/ 247 w 954"/>
                  <a:gd name="T13" fmla="*/ 410 h 1027"/>
                  <a:gd name="T14" fmla="*/ 242 w 954"/>
                  <a:gd name="T15" fmla="*/ 428 h 1027"/>
                  <a:gd name="T16" fmla="*/ 181 w 954"/>
                  <a:gd name="T17" fmla="*/ 348 h 1027"/>
                  <a:gd name="T18" fmla="*/ 202 w 954"/>
                  <a:gd name="T19" fmla="*/ 236 h 1027"/>
                  <a:gd name="T20" fmla="*/ 150 w 954"/>
                  <a:gd name="T21" fmla="*/ 164 h 1027"/>
                  <a:gd name="T22" fmla="*/ 71 w 954"/>
                  <a:gd name="T23" fmla="*/ 196 h 1027"/>
                  <a:gd name="T24" fmla="*/ 75 w 954"/>
                  <a:gd name="T25" fmla="*/ 164 h 1027"/>
                  <a:gd name="T26" fmla="*/ 73 w 954"/>
                  <a:gd name="T27" fmla="*/ 142 h 1027"/>
                  <a:gd name="T28" fmla="*/ 100 w 954"/>
                  <a:gd name="T29" fmla="*/ 112 h 1027"/>
                  <a:gd name="T30" fmla="*/ 213 w 954"/>
                  <a:gd name="T31" fmla="*/ 65 h 1027"/>
                  <a:gd name="T32" fmla="*/ 379 w 954"/>
                  <a:gd name="T33" fmla="*/ 79 h 1027"/>
                  <a:gd name="T34" fmla="*/ 502 w 954"/>
                  <a:gd name="T35" fmla="*/ 48 h 1027"/>
                  <a:gd name="T36" fmla="*/ 553 w 954"/>
                  <a:gd name="T37" fmla="*/ 71 h 1027"/>
                  <a:gd name="T38" fmla="*/ 603 w 954"/>
                  <a:gd name="T39" fmla="*/ 27 h 1027"/>
                  <a:gd name="T40" fmla="*/ 663 w 954"/>
                  <a:gd name="T41" fmla="*/ 0 h 1027"/>
                  <a:gd name="T42" fmla="*/ 819 w 954"/>
                  <a:gd name="T43" fmla="*/ 0 h 1027"/>
                  <a:gd name="T44" fmla="*/ 948 w 954"/>
                  <a:gd name="T45" fmla="*/ 12 h 1027"/>
                  <a:gd name="T46" fmla="*/ 892 w 954"/>
                  <a:gd name="T47" fmla="*/ 73 h 1027"/>
                  <a:gd name="T48" fmla="*/ 870 w 954"/>
                  <a:gd name="T49" fmla="*/ 104 h 1027"/>
                  <a:gd name="T50" fmla="*/ 737 w 954"/>
                  <a:gd name="T51" fmla="*/ 155 h 1027"/>
                  <a:gd name="T52" fmla="*/ 729 w 954"/>
                  <a:gd name="T53" fmla="*/ 80 h 1027"/>
                  <a:gd name="T54" fmla="*/ 640 w 954"/>
                  <a:gd name="T55" fmla="*/ 59 h 1027"/>
                  <a:gd name="T56" fmla="*/ 665 w 954"/>
                  <a:gd name="T57" fmla="*/ 121 h 1027"/>
                  <a:gd name="T58" fmla="*/ 612 w 954"/>
                  <a:gd name="T59" fmla="*/ 129 h 1027"/>
                  <a:gd name="T60" fmla="*/ 589 w 954"/>
                  <a:gd name="T61" fmla="*/ 107 h 1027"/>
                  <a:gd name="T62" fmla="*/ 502 w 954"/>
                  <a:gd name="T63" fmla="*/ 137 h 1027"/>
                  <a:gd name="T64" fmla="*/ 517 w 954"/>
                  <a:gd name="T65" fmla="*/ 180 h 1027"/>
                  <a:gd name="T66" fmla="*/ 599 w 954"/>
                  <a:gd name="T67" fmla="*/ 136 h 1027"/>
                  <a:gd name="T68" fmla="*/ 662 w 954"/>
                  <a:gd name="T69" fmla="*/ 201 h 1027"/>
                  <a:gd name="T70" fmla="*/ 602 w 954"/>
                  <a:gd name="T71" fmla="*/ 223 h 1027"/>
                  <a:gd name="T72" fmla="*/ 606 w 954"/>
                  <a:gd name="T73" fmla="*/ 263 h 1027"/>
                  <a:gd name="T74" fmla="*/ 495 w 954"/>
                  <a:gd name="T75" fmla="*/ 333 h 1027"/>
                  <a:gd name="T76" fmla="*/ 441 w 954"/>
                  <a:gd name="T77" fmla="*/ 410 h 1027"/>
                  <a:gd name="T78" fmla="*/ 343 w 954"/>
                  <a:gd name="T79" fmla="*/ 394 h 1027"/>
                  <a:gd name="T80" fmla="*/ 366 w 954"/>
                  <a:gd name="T81" fmla="*/ 433 h 1027"/>
                  <a:gd name="T82" fmla="*/ 388 w 954"/>
                  <a:gd name="T83" fmla="*/ 473 h 1027"/>
                  <a:gd name="T84" fmla="*/ 436 w 954"/>
                  <a:gd name="T85" fmla="*/ 517 h 1027"/>
                  <a:gd name="T86" fmla="*/ 560 w 954"/>
                  <a:gd name="T87" fmla="*/ 502 h 1027"/>
                  <a:gd name="T88" fmla="*/ 723 w 954"/>
                  <a:gd name="T89" fmla="*/ 619 h 1027"/>
                  <a:gd name="T90" fmla="*/ 708 w 954"/>
                  <a:gd name="T91" fmla="*/ 765 h 1027"/>
                  <a:gd name="T92" fmla="*/ 618 w 954"/>
                  <a:gd name="T93" fmla="*/ 1009 h 1027"/>
                  <a:gd name="T94" fmla="*/ 398 w 954"/>
                  <a:gd name="T95" fmla="*/ 514 h 1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4" h="1027">
                    <a:moveTo>
                      <a:pt x="611" y="1027"/>
                    </a:moveTo>
                    <a:cubicBezTo>
                      <a:pt x="610" y="1027"/>
                      <a:pt x="609" y="1027"/>
                      <a:pt x="608" y="1026"/>
                    </a:cubicBezTo>
                    <a:cubicBezTo>
                      <a:pt x="561" y="1012"/>
                      <a:pt x="561" y="1012"/>
                      <a:pt x="561" y="1012"/>
                    </a:cubicBezTo>
                    <a:cubicBezTo>
                      <a:pt x="559" y="1011"/>
                      <a:pt x="557" y="1010"/>
                      <a:pt x="556" y="1009"/>
                    </a:cubicBezTo>
                    <a:cubicBezTo>
                      <a:pt x="528" y="978"/>
                      <a:pt x="528" y="978"/>
                      <a:pt x="528" y="978"/>
                    </a:cubicBezTo>
                    <a:cubicBezTo>
                      <a:pt x="527" y="977"/>
                      <a:pt x="527" y="976"/>
                      <a:pt x="526" y="974"/>
                    </a:cubicBezTo>
                    <a:cubicBezTo>
                      <a:pt x="507" y="922"/>
                      <a:pt x="507" y="922"/>
                      <a:pt x="507" y="922"/>
                    </a:cubicBezTo>
                    <a:cubicBezTo>
                      <a:pt x="507" y="921"/>
                      <a:pt x="507" y="920"/>
                      <a:pt x="506" y="919"/>
                    </a:cubicBezTo>
                    <a:cubicBezTo>
                      <a:pt x="496" y="753"/>
                      <a:pt x="496" y="753"/>
                      <a:pt x="496" y="753"/>
                    </a:cubicBezTo>
                    <a:cubicBezTo>
                      <a:pt x="450" y="720"/>
                      <a:pt x="450" y="720"/>
                      <a:pt x="450" y="720"/>
                    </a:cubicBezTo>
                    <a:cubicBezTo>
                      <a:pt x="449" y="719"/>
                      <a:pt x="448" y="718"/>
                      <a:pt x="448" y="716"/>
                    </a:cubicBezTo>
                    <a:cubicBezTo>
                      <a:pt x="400" y="627"/>
                      <a:pt x="400" y="627"/>
                      <a:pt x="400" y="627"/>
                    </a:cubicBezTo>
                    <a:cubicBezTo>
                      <a:pt x="398" y="624"/>
                      <a:pt x="398" y="620"/>
                      <a:pt x="400" y="617"/>
                    </a:cubicBezTo>
                    <a:cubicBezTo>
                      <a:pt x="431" y="560"/>
                      <a:pt x="431" y="560"/>
                      <a:pt x="431" y="560"/>
                    </a:cubicBezTo>
                    <a:cubicBezTo>
                      <a:pt x="430" y="553"/>
                      <a:pt x="430" y="553"/>
                      <a:pt x="430" y="553"/>
                    </a:cubicBezTo>
                    <a:cubicBezTo>
                      <a:pt x="429" y="554"/>
                      <a:pt x="429" y="554"/>
                      <a:pt x="429" y="554"/>
                    </a:cubicBezTo>
                    <a:cubicBezTo>
                      <a:pt x="426" y="555"/>
                      <a:pt x="424" y="554"/>
                      <a:pt x="421" y="553"/>
                    </a:cubicBezTo>
                    <a:cubicBezTo>
                      <a:pt x="389" y="537"/>
                      <a:pt x="389" y="537"/>
                      <a:pt x="389" y="537"/>
                    </a:cubicBezTo>
                    <a:cubicBezTo>
                      <a:pt x="387" y="536"/>
                      <a:pt x="385" y="534"/>
                      <a:pt x="384" y="532"/>
                    </a:cubicBezTo>
                    <a:cubicBezTo>
                      <a:pt x="370" y="503"/>
                      <a:pt x="370" y="503"/>
                      <a:pt x="370" y="503"/>
                    </a:cubicBezTo>
                    <a:cubicBezTo>
                      <a:pt x="348" y="500"/>
                      <a:pt x="348" y="500"/>
                      <a:pt x="348" y="500"/>
                    </a:cubicBezTo>
                    <a:cubicBezTo>
                      <a:pt x="346" y="500"/>
                      <a:pt x="345" y="499"/>
                      <a:pt x="344" y="498"/>
                    </a:cubicBezTo>
                    <a:cubicBezTo>
                      <a:pt x="323" y="485"/>
                      <a:pt x="323" y="485"/>
                      <a:pt x="323" y="485"/>
                    </a:cubicBezTo>
                    <a:cubicBezTo>
                      <a:pt x="311" y="488"/>
                      <a:pt x="311" y="488"/>
                      <a:pt x="311" y="488"/>
                    </a:cubicBezTo>
                    <a:cubicBezTo>
                      <a:pt x="309" y="489"/>
                      <a:pt x="306" y="488"/>
                      <a:pt x="304" y="487"/>
                    </a:cubicBezTo>
                    <a:cubicBezTo>
                      <a:pt x="254" y="461"/>
                      <a:pt x="254" y="461"/>
                      <a:pt x="254" y="461"/>
                    </a:cubicBezTo>
                    <a:cubicBezTo>
                      <a:pt x="250" y="459"/>
                      <a:pt x="248" y="456"/>
                      <a:pt x="248" y="452"/>
                    </a:cubicBezTo>
                    <a:cubicBezTo>
                      <a:pt x="247" y="410"/>
                      <a:pt x="247" y="410"/>
                      <a:pt x="247" y="410"/>
                    </a:cubicBezTo>
                    <a:cubicBezTo>
                      <a:pt x="230" y="366"/>
                      <a:pt x="230" y="366"/>
                      <a:pt x="230" y="366"/>
                    </a:cubicBezTo>
                    <a:cubicBezTo>
                      <a:pt x="223" y="368"/>
                      <a:pt x="223" y="368"/>
                      <a:pt x="223" y="368"/>
                    </a:cubicBezTo>
                    <a:cubicBezTo>
                      <a:pt x="242" y="424"/>
                      <a:pt x="242" y="424"/>
                      <a:pt x="242" y="424"/>
                    </a:cubicBezTo>
                    <a:cubicBezTo>
                      <a:pt x="242" y="425"/>
                      <a:pt x="242" y="427"/>
                      <a:pt x="242" y="428"/>
                    </a:cubicBezTo>
                    <a:cubicBezTo>
                      <a:pt x="242" y="434"/>
                      <a:pt x="238" y="438"/>
                      <a:pt x="232" y="438"/>
                    </a:cubicBezTo>
                    <a:cubicBezTo>
                      <a:pt x="228" y="439"/>
                      <a:pt x="224" y="436"/>
                      <a:pt x="223" y="432"/>
                    </a:cubicBezTo>
                    <a:cubicBezTo>
                      <a:pt x="204" y="390"/>
                      <a:pt x="204" y="390"/>
                      <a:pt x="204" y="390"/>
                    </a:cubicBezTo>
                    <a:cubicBezTo>
                      <a:pt x="181" y="348"/>
                      <a:pt x="181" y="348"/>
                      <a:pt x="181" y="348"/>
                    </a:cubicBezTo>
                    <a:cubicBezTo>
                      <a:pt x="180" y="347"/>
                      <a:pt x="180" y="346"/>
                      <a:pt x="179" y="344"/>
                    </a:cubicBezTo>
                    <a:cubicBezTo>
                      <a:pt x="172" y="292"/>
                      <a:pt x="172" y="292"/>
                      <a:pt x="172" y="292"/>
                    </a:cubicBezTo>
                    <a:cubicBezTo>
                      <a:pt x="172" y="289"/>
                      <a:pt x="172" y="287"/>
                      <a:pt x="173" y="285"/>
                    </a:cubicBezTo>
                    <a:cubicBezTo>
                      <a:pt x="202" y="236"/>
                      <a:pt x="202" y="236"/>
                      <a:pt x="202" y="236"/>
                    </a:cubicBezTo>
                    <a:cubicBezTo>
                      <a:pt x="216" y="194"/>
                      <a:pt x="216" y="194"/>
                      <a:pt x="216" y="194"/>
                    </a:cubicBezTo>
                    <a:cubicBezTo>
                      <a:pt x="214" y="173"/>
                      <a:pt x="214" y="173"/>
                      <a:pt x="214" y="173"/>
                    </a:cubicBezTo>
                    <a:cubicBezTo>
                      <a:pt x="178" y="159"/>
                      <a:pt x="178" y="159"/>
                      <a:pt x="178" y="159"/>
                    </a:cubicBezTo>
                    <a:cubicBezTo>
                      <a:pt x="150" y="164"/>
                      <a:pt x="150" y="164"/>
                      <a:pt x="150" y="164"/>
                    </a:cubicBezTo>
                    <a:cubicBezTo>
                      <a:pt x="107" y="184"/>
                      <a:pt x="107" y="184"/>
                      <a:pt x="107" y="184"/>
                    </a:cubicBezTo>
                    <a:cubicBezTo>
                      <a:pt x="106" y="184"/>
                      <a:pt x="106" y="184"/>
                      <a:pt x="106" y="184"/>
                    </a:cubicBezTo>
                    <a:cubicBezTo>
                      <a:pt x="74" y="196"/>
                      <a:pt x="74" y="196"/>
                      <a:pt x="74" y="196"/>
                    </a:cubicBezTo>
                    <a:cubicBezTo>
                      <a:pt x="73" y="196"/>
                      <a:pt x="72" y="196"/>
                      <a:pt x="71" y="196"/>
                    </a:cubicBezTo>
                    <a:cubicBezTo>
                      <a:pt x="11" y="198"/>
                      <a:pt x="11" y="198"/>
                      <a:pt x="11" y="198"/>
                    </a:cubicBezTo>
                    <a:cubicBezTo>
                      <a:pt x="6" y="198"/>
                      <a:pt x="1" y="194"/>
                      <a:pt x="0" y="189"/>
                    </a:cubicBezTo>
                    <a:cubicBezTo>
                      <a:pt x="0" y="183"/>
                      <a:pt x="3" y="179"/>
                      <a:pt x="8" y="177"/>
                    </a:cubicBezTo>
                    <a:cubicBezTo>
                      <a:pt x="75" y="164"/>
                      <a:pt x="75" y="164"/>
                      <a:pt x="75" y="164"/>
                    </a:cubicBezTo>
                    <a:cubicBezTo>
                      <a:pt x="78" y="160"/>
                      <a:pt x="78" y="160"/>
                      <a:pt x="78" y="160"/>
                    </a:cubicBezTo>
                    <a:cubicBezTo>
                      <a:pt x="76" y="158"/>
                      <a:pt x="76" y="158"/>
                      <a:pt x="76" y="158"/>
                    </a:cubicBezTo>
                    <a:cubicBezTo>
                      <a:pt x="73" y="156"/>
                      <a:pt x="71" y="154"/>
                      <a:pt x="71" y="151"/>
                    </a:cubicBezTo>
                    <a:cubicBezTo>
                      <a:pt x="70" y="148"/>
                      <a:pt x="71" y="145"/>
                      <a:pt x="73" y="142"/>
                    </a:cubicBezTo>
                    <a:cubicBezTo>
                      <a:pt x="94" y="120"/>
                      <a:pt x="94" y="120"/>
                      <a:pt x="94" y="120"/>
                    </a:cubicBezTo>
                    <a:cubicBezTo>
                      <a:pt x="95" y="119"/>
                      <a:pt x="97" y="118"/>
                      <a:pt x="99" y="117"/>
                    </a:cubicBezTo>
                    <a:cubicBezTo>
                      <a:pt x="101" y="117"/>
                      <a:pt x="101" y="117"/>
                      <a:pt x="101" y="117"/>
                    </a:cubicBezTo>
                    <a:cubicBezTo>
                      <a:pt x="100" y="116"/>
                      <a:pt x="100" y="114"/>
                      <a:pt x="100" y="112"/>
                    </a:cubicBezTo>
                    <a:cubicBezTo>
                      <a:pt x="100" y="109"/>
                      <a:pt x="102" y="106"/>
                      <a:pt x="105" y="104"/>
                    </a:cubicBezTo>
                    <a:cubicBezTo>
                      <a:pt x="137" y="85"/>
                      <a:pt x="137" y="85"/>
                      <a:pt x="137" y="85"/>
                    </a:cubicBezTo>
                    <a:cubicBezTo>
                      <a:pt x="138" y="84"/>
                      <a:pt x="139" y="84"/>
                      <a:pt x="140" y="84"/>
                    </a:cubicBezTo>
                    <a:cubicBezTo>
                      <a:pt x="213" y="65"/>
                      <a:pt x="213" y="65"/>
                      <a:pt x="213" y="65"/>
                    </a:cubicBezTo>
                    <a:cubicBezTo>
                      <a:pt x="215" y="64"/>
                      <a:pt x="216" y="64"/>
                      <a:pt x="217" y="64"/>
                    </a:cubicBezTo>
                    <a:cubicBezTo>
                      <a:pt x="309" y="76"/>
                      <a:pt x="309" y="76"/>
                      <a:pt x="309" y="76"/>
                    </a:cubicBezTo>
                    <a:cubicBezTo>
                      <a:pt x="380" y="82"/>
                      <a:pt x="380" y="82"/>
                      <a:pt x="380" y="82"/>
                    </a:cubicBezTo>
                    <a:cubicBezTo>
                      <a:pt x="379" y="79"/>
                      <a:pt x="379" y="79"/>
                      <a:pt x="379" y="79"/>
                    </a:cubicBezTo>
                    <a:cubicBezTo>
                      <a:pt x="377" y="77"/>
                      <a:pt x="377" y="74"/>
                      <a:pt x="378" y="71"/>
                    </a:cubicBezTo>
                    <a:cubicBezTo>
                      <a:pt x="379" y="69"/>
                      <a:pt x="381" y="66"/>
                      <a:pt x="383" y="65"/>
                    </a:cubicBezTo>
                    <a:cubicBezTo>
                      <a:pt x="393" y="61"/>
                      <a:pt x="423" y="48"/>
                      <a:pt x="436" y="48"/>
                    </a:cubicBezTo>
                    <a:cubicBezTo>
                      <a:pt x="502" y="48"/>
                      <a:pt x="502" y="48"/>
                      <a:pt x="502" y="48"/>
                    </a:cubicBezTo>
                    <a:cubicBezTo>
                      <a:pt x="510" y="48"/>
                      <a:pt x="529" y="53"/>
                      <a:pt x="533" y="54"/>
                    </a:cubicBezTo>
                    <a:cubicBezTo>
                      <a:pt x="536" y="55"/>
                      <a:pt x="538" y="57"/>
                      <a:pt x="539" y="60"/>
                    </a:cubicBezTo>
                    <a:cubicBezTo>
                      <a:pt x="540" y="61"/>
                      <a:pt x="543" y="68"/>
                      <a:pt x="545" y="75"/>
                    </a:cubicBezTo>
                    <a:cubicBezTo>
                      <a:pt x="548" y="74"/>
                      <a:pt x="550" y="72"/>
                      <a:pt x="553" y="71"/>
                    </a:cubicBezTo>
                    <a:cubicBezTo>
                      <a:pt x="580" y="44"/>
                      <a:pt x="580" y="44"/>
                      <a:pt x="580" y="44"/>
                    </a:cubicBezTo>
                    <a:cubicBezTo>
                      <a:pt x="581" y="43"/>
                      <a:pt x="582" y="42"/>
                      <a:pt x="583" y="42"/>
                    </a:cubicBezTo>
                    <a:cubicBezTo>
                      <a:pt x="609" y="31"/>
                      <a:pt x="609" y="31"/>
                      <a:pt x="609" y="31"/>
                    </a:cubicBezTo>
                    <a:cubicBezTo>
                      <a:pt x="603" y="27"/>
                      <a:pt x="603" y="27"/>
                      <a:pt x="603" y="27"/>
                    </a:cubicBezTo>
                    <a:cubicBezTo>
                      <a:pt x="600" y="25"/>
                      <a:pt x="598" y="21"/>
                      <a:pt x="599" y="17"/>
                    </a:cubicBezTo>
                    <a:cubicBezTo>
                      <a:pt x="600" y="13"/>
                      <a:pt x="603" y="9"/>
                      <a:pt x="607" y="9"/>
                    </a:cubicBezTo>
                    <a:cubicBezTo>
                      <a:pt x="662" y="0"/>
                      <a:pt x="662" y="0"/>
                      <a:pt x="662" y="0"/>
                    </a:cubicBezTo>
                    <a:cubicBezTo>
                      <a:pt x="662" y="0"/>
                      <a:pt x="663" y="0"/>
                      <a:pt x="663" y="0"/>
                    </a:cubicBezTo>
                    <a:cubicBezTo>
                      <a:pt x="732" y="0"/>
                      <a:pt x="732" y="0"/>
                      <a:pt x="732" y="0"/>
                    </a:cubicBezTo>
                    <a:cubicBezTo>
                      <a:pt x="737" y="0"/>
                      <a:pt x="741" y="3"/>
                      <a:pt x="742" y="7"/>
                    </a:cubicBezTo>
                    <a:cubicBezTo>
                      <a:pt x="742" y="7"/>
                      <a:pt x="742" y="8"/>
                      <a:pt x="743" y="8"/>
                    </a:cubicBezTo>
                    <a:cubicBezTo>
                      <a:pt x="819" y="0"/>
                      <a:pt x="819" y="0"/>
                      <a:pt x="819" y="0"/>
                    </a:cubicBezTo>
                    <a:cubicBezTo>
                      <a:pt x="820" y="0"/>
                      <a:pt x="820" y="0"/>
                      <a:pt x="820" y="0"/>
                    </a:cubicBezTo>
                    <a:cubicBezTo>
                      <a:pt x="919" y="0"/>
                      <a:pt x="919" y="0"/>
                      <a:pt x="919" y="0"/>
                    </a:cubicBezTo>
                    <a:cubicBezTo>
                      <a:pt x="920" y="0"/>
                      <a:pt x="922" y="0"/>
                      <a:pt x="923" y="1"/>
                    </a:cubicBezTo>
                    <a:cubicBezTo>
                      <a:pt x="948" y="12"/>
                      <a:pt x="948" y="12"/>
                      <a:pt x="948" y="12"/>
                    </a:cubicBezTo>
                    <a:cubicBezTo>
                      <a:pt x="952" y="14"/>
                      <a:pt x="954" y="18"/>
                      <a:pt x="954" y="22"/>
                    </a:cubicBezTo>
                    <a:cubicBezTo>
                      <a:pt x="954" y="27"/>
                      <a:pt x="951" y="30"/>
                      <a:pt x="947" y="32"/>
                    </a:cubicBezTo>
                    <a:cubicBezTo>
                      <a:pt x="934" y="36"/>
                      <a:pt x="918" y="42"/>
                      <a:pt x="914" y="44"/>
                    </a:cubicBezTo>
                    <a:cubicBezTo>
                      <a:pt x="911" y="47"/>
                      <a:pt x="901" y="61"/>
                      <a:pt x="892" y="73"/>
                    </a:cubicBezTo>
                    <a:cubicBezTo>
                      <a:pt x="892" y="82"/>
                      <a:pt x="892" y="82"/>
                      <a:pt x="892" y="82"/>
                    </a:cubicBezTo>
                    <a:cubicBezTo>
                      <a:pt x="892" y="85"/>
                      <a:pt x="891" y="88"/>
                      <a:pt x="888" y="90"/>
                    </a:cubicBezTo>
                    <a:cubicBezTo>
                      <a:pt x="874" y="102"/>
                      <a:pt x="874" y="102"/>
                      <a:pt x="874" y="102"/>
                    </a:cubicBezTo>
                    <a:cubicBezTo>
                      <a:pt x="873" y="103"/>
                      <a:pt x="871" y="103"/>
                      <a:pt x="870" y="104"/>
                    </a:cubicBezTo>
                    <a:cubicBezTo>
                      <a:pt x="797" y="122"/>
                      <a:pt x="797" y="122"/>
                      <a:pt x="797" y="122"/>
                    </a:cubicBezTo>
                    <a:cubicBezTo>
                      <a:pt x="778" y="136"/>
                      <a:pt x="778" y="136"/>
                      <a:pt x="778" y="136"/>
                    </a:cubicBezTo>
                    <a:cubicBezTo>
                      <a:pt x="750" y="156"/>
                      <a:pt x="750" y="156"/>
                      <a:pt x="750" y="156"/>
                    </a:cubicBezTo>
                    <a:cubicBezTo>
                      <a:pt x="746" y="159"/>
                      <a:pt x="740" y="159"/>
                      <a:pt x="737" y="155"/>
                    </a:cubicBezTo>
                    <a:cubicBezTo>
                      <a:pt x="713" y="131"/>
                      <a:pt x="712" y="127"/>
                      <a:pt x="711" y="125"/>
                    </a:cubicBezTo>
                    <a:cubicBezTo>
                      <a:pt x="710" y="122"/>
                      <a:pt x="708" y="117"/>
                      <a:pt x="717" y="92"/>
                    </a:cubicBezTo>
                    <a:cubicBezTo>
                      <a:pt x="717" y="90"/>
                      <a:pt x="719" y="88"/>
                      <a:pt x="720" y="87"/>
                    </a:cubicBezTo>
                    <a:cubicBezTo>
                      <a:pt x="729" y="80"/>
                      <a:pt x="729" y="80"/>
                      <a:pt x="729" y="80"/>
                    </a:cubicBezTo>
                    <a:cubicBezTo>
                      <a:pt x="714" y="61"/>
                      <a:pt x="714" y="61"/>
                      <a:pt x="714" y="61"/>
                    </a:cubicBezTo>
                    <a:cubicBezTo>
                      <a:pt x="683" y="47"/>
                      <a:pt x="683" y="47"/>
                      <a:pt x="683" y="47"/>
                    </a:cubicBezTo>
                    <a:cubicBezTo>
                      <a:pt x="637" y="56"/>
                      <a:pt x="637" y="56"/>
                      <a:pt x="637" y="56"/>
                    </a:cubicBezTo>
                    <a:cubicBezTo>
                      <a:pt x="640" y="59"/>
                      <a:pt x="640" y="59"/>
                      <a:pt x="640" y="59"/>
                    </a:cubicBezTo>
                    <a:cubicBezTo>
                      <a:pt x="666" y="74"/>
                      <a:pt x="666" y="74"/>
                      <a:pt x="666" y="74"/>
                    </a:cubicBezTo>
                    <a:cubicBezTo>
                      <a:pt x="668" y="76"/>
                      <a:pt x="670" y="79"/>
                      <a:pt x="671" y="82"/>
                    </a:cubicBezTo>
                    <a:cubicBezTo>
                      <a:pt x="674" y="110"/>
                      <a:pt x="674" y="110"/>
                      <a:pt x="674" y="110"/>
                    </a:cubicBezTo>
                    <a:cubicBezTo>
                      <a:pt x="674" y="116"/>
                      <a:pt x="670" y="121"/>
                      <a:pt x="665" y="121"/>
                    </a:cubicBezTo>
                    <a:cubicBezTo>
                      <a:pt x="645" y="124"/>
                      <a:pt x="645" y="124"/>
                      <a:pt x="645" y="124"/>
                    </a:cubicBezTo>
                    <a:cubicBezTo>
                      <a:pt x="641" y="128"/>
                      <a:pt x="641" y="128"/>
                      <a:pt x="641" y="128"/>
                    </a:cubicBezTo>
                    <a:cubicBezTo>
                      <a:pt x="639" y="131"/>
                      <a:pt x="636" y="132"/>
                      <a:pt x="632" y="132"/>
                    </a:cubicBezTo>
                    <a:cubicBezTo>
                      <a:pt x="612" y="129"/>
                      <a:pt x="612" y="129"/>
                      <a:pt x="612" y="129"/>
                    </a:cubicBezTo>
                    <a:cubicBezTo>
                      <a:pt x="611" y="129"/>
                      <a:pt x="609" y="128"/>
                      <a:pt x="608" y="128"/>
                    </a:cubicBezTo>
                    <a:cubicBezTo>
                      <a:pt x="603" y="125"/>
                      <a:pt x="603" y="125"/>
                      <a:pt x="603" y="125"/>
                    </a:cubicBezTo>
                    <a:cubicBezTo>
                      <a:pt x="601" y="124"/>
                      <a:pt x="600" y="123"/>
                      <a:pt x="599" y="121"/>
                    </a:cubicBezTo>
                    <a:cubicBezTo>
                      <a:pt x="589" y="107"/>
                      <a:pt x="589" y="107"/>
                      <a:pt x="589" y="107"/>
                    </a:cubicBezTo>
                    <a:cubicBezTo>
                      <a:pt x="558" y="107"/>
                      <a:pt x="558" y="107"/>
                      <a:pt x="558" y="107"/>
                    </a:cubicBezTo>
                    <a:cubicBezTo>
                      <a:pt x="555" y="125"/>
                      <a:pt x="555" y="125"/>
                      <a:pt x="555" y="125"/>
                    </a:cubicBezTo>
                    <a:cubicBezTo>
                      <a:pt x="554" y="130"/>
                      <a:pt x="551" y="133"/>
                      <a:pt x="546" y="134"/>
                    </a:cubicBezTo>
                    <a:cubicBezTo>
                      <a:pt x="502" y="137"/>
                      <a:pt x="502" y="137"/>
                      <a:pt x="502" y="137"/>
                    </a:cubicBezTo>
                    <a:cubicBezTo>
                      <a:pt x="478" y="161"/>
                      <a:pt x="478" y="161"/>
                      <a:pt x="478" y="161"/>
                    </a:cubicBezTo>
                    <a:cubicBezTo>
                      <a:pt x="510" y="172"/>
                      <a:pt x="510" y="172"/>
                      <a:pt x="510" y="172"/>
                    </a:cubicBezTo>
                    <a:cubicBezTo>
                      <a:pt x="513" y="173"/>
                      <a:pt x="515" y="175"/>
                      <a:pt x="516" y="178"/>
                    </a:cubicBezTo>
                    <a:cubicBezTo>
                      <a:pt x="516" y="179"/>
                      <a:pt x="517" y="179"/>
                      <a:pt x="517" y="180"/>
                    </a:cubicBezTo>
                    <a:cubicBezTo>
                      <a:pt x="534" y="177"/>
                      <a:pt x="534" y="177"/>
                      <a:pt x="534" y="177"/>
                    </a:cubicBezTo>
                    <a:cubicBezTo>
                      <a:pt x="545" y="143"/>
                      <a:pt x="545" y="143"/>
                      <a:pt x="545" y="143"/>
                    </a:cubicBezTo>
                    <a:cubicBezTo>
                      <a:pt x="547" y="139"/>
                      <a:pt x="550" y="136"/>
                      <a:pt x="555" y="136"/>
                    </a:cubicBezTo>
                    <a:cubicBezTo>
                      <a:pt x="599" y="136"/>
                      <a:pt x="599" y="136"/>
                      <a:pt x="599" y="136"/>
                    </a:cubicBezTo>
                    <a:cubicBezTo>
                      <a:pt x="602" y="136"/>
                      <a:pt x="605" y="138"/>
                      <a:pt x="607" y="140"/>
                    </a:cubicBezTo>
                    <a:cubicBezTo>
                      <a:pt x="618" y="154"/>
                      <a:pt x="618" y="154"/>
                      <a:pt x="618" y="154"/>
                    </a:cubicBezTo>
                    <a:cubicBezTo>
                      <a:pt x="659" y="193"/>
                      <a:pt x="659" y="193"/>
                      <a:pt x="659" y="193"/>
                    </a:cubicBezTo>
                    <a:cubicBezTo>
                      <a:pt x="661" y="195"/>
                      <a:pt x="662" y="198"/>
                      <a:pt x="662" y="201"/>
                    </a:cubicBezTo>
                    <a:cubicBezTo>
                      <a:pt x="662" y="204"/>
                      <a:pt x="660" y="207"/>
                      <a:pt x="658" y="209"/>
                    </a:cubicBezTo>
                    <a:cubicBezTo>
                      <a:pt x="642" y="221"/>
                      <a:pt x="642" y="221"/>
                      <a:pt x="642" y="221"/>
                    </a:cubicBezTo>
                    <a:cubicBezTo>
                      <a:pt x="640" y="222"/>
                      <a:pt x="638" y="223"/>
                      <a:pt x="636" y="223"/>
                    </a:cubicBezTo>
                    <a:cubicBezTo>
                      <a:pt x="602" y="223"/>
                      <a:pt x="602" y="223"/>
                      <a:pt x="602" y="223"/>
                    </a:cubicBezTo>
                    <a:cubicBezTo>
                      <a:pt x="599" y="225"/>
                      <a:pt x="599" y="225"/>
                      <a:pt x="599" y="225"/>
                    </a:cubicBezTo>
                    <a:cubicBezTo>
                      <a:pt x="608" y="235"/>
                      <a:pt x="608" y="235"/>
                      <a:pt x="608" y="235"/>
                    </a:cubicBezTo>
                    <a:cubicBezTo>
                      <a:pt x="610" y="238"/>
                      <a:pt x="611" y="241"/>
                      <a:pt x="610" y="244"/>
                    </a:cubicBezTo>
                    <a:cubicBezTo>
                      <a:pt x="606" y="263"/>
                      <a:pt x="606" y="263"/>
                      <a:pt x="606" y="263"/>
                    </a:cubicBezTo>
                    <a:cubicBezTo>
                      <a:pt x="605" y="268"/>
                      <a:pt x="601" y="271"/>
                      <a:pt x="596" y="271"/>
                    </a:cubicBezTo>
                    <a:cubicBezTo>
                      <a:pt x="565" y="271"/>
                      <a:pt x="565" y="271"/>
                      <a:pt x="565" y="271"/>
                    </a:cubicBezTo>
                    <a:cubicBezTo>
                      <a:pt x="497" y="314"/>
                      <a:pt x="497" y="314"/>
                      <a:pt x="497" y="314"/>
                    </a:cubicBezTo>
                    <a:cubicBezTo>
                      <a:pt x="495" y="333"/>
                      <a:pt x="495" y="333"/>
                      <a:pt x="495" y="333"/>
                    </a:cubicBezTo>
                    <a:cubicBezTo>
                      <a:pt x="494" y="335"/>
                      <a:pt x="493" y="338"/>
                      <a:pt x="491" y="339"/>
                    </a:cubicBezTo>
                    <a:cubicBezTo>
                      <a:pt x="455" y="369"/>
                      <a:pt x="455" y="369"/>
                      <a:pt x="455" y="369"/>
                    </a:cubicBezTo>
                    <a:cubicBezTo>
                      <a:pt x="451" y="401"/>
                      <a:pt x="451" y="401"/>
                      <a:pt x="451" y="401"/>
                    </a:cubicBezTo>
                    <a:cubicBezTo>
                      <a:pt x="450" y="406"/>
                      <a:pt x="446" y="410"/>
                      <a:pt x="441" y="410"/>
                    </a:cubicBezTo>
                    <a:cubicBezTo>
                      <a:pt x="427" y="412"/>
                      <a:pt x="427" y="412"/>
                      <a:pt x="427" y="412"/>
                    </a:cubicBezTo>
                    <a:cubicBezTo>
                      <a:pt x="422" y="412"/>
                      <a:pt x="418" y="410"/>
                      <a:pt x="416" y="406"/>
                    </a:cubicBezTo>
                    <a:cubicBezTo>
                      <a:pt x="403" y="376"/>
                      <a:pt x="403" y="376"/>
                      <a:pt x="403" y="376"/>
                    </a:cubicBezTo>
                    <a:cubicBezTo>
                      <a:pt x="343" y="394"/>
                      <a:pt x="343" y="394"/>
                      <a:pt x="343" y="394"/>
                    </a:cubicBezTo>
                    <a:cubicBezTo>
                      <a:pt x="331" y="436"/>
                      <a:pt x="331" y="436"/>
                      <a:pt x="331" y="436"/>
                    </a:cubicBezTo>
                    <a:cubicBezTo>
                      <a:pt x="339" y="439"/>
                      <a:pt x="347" y="442"/>
                      <a:pt x="351" y="443"/>
                    </a:cubicBezTo>
                    <a:cubicBezTo>
                      <a:pt x="353" y="441"/>
                      <a:pt x="356" y="438"/>
                      <a:pt x="358" y="436"/>
                    </a:cubicBezTo>
                    <a:cubicBezTo>
                      <a:pt x="360" y="434"/>
                      <a:pt x="363" y="433"/>
                      <a:pt x="366" y="433"/>
                    </a:cubicBezTo>
                    <a:cubicBezTo>
                      <a:pt x="388" y="433"/>
                      <a:pt x="388" y="433"/>
                      <a:pt x="388" y="433"/>
                    </a:cubicBezTo>
                    <a:cubicBezTo>
                      <a:pt x="391" y="433"/>
                      <a:pt x="394" y="434"/>
                      <a:pt x="396" y="437"/>
                    </a:cubicBezTo>
                    <a:cubicBezTo>
                      <a:pt x="398" y="440"/>
                      <a:pt x="398" y="443"/>
                      <a:pt x="397" y="446"/>
                    </a:cubicBezTo>
                    <a:cubicBezTo>
                      <a:pt x="388" y="473"/>
                      <a:pt x="388" y="473"/>
                      <a:pt x="388" y="473"/>
                    </a:cubicBezTo>
                    <a:cubicBezTo>
                      <a:pt x="412" y="480"/>
                      <a:pt x="412" y="480"/>
                      <a:pt x="412" y="480"/>
                    </a:cubicBezTo>
                    <a:cubicBezTo>
                      <a:pt x="416" y="481"/>
                      <a:pt x="419" y="485"/>
                      <a:pt x="419" y="490"/>
                    </a:cubicBezTo>
                    <a:cubicBezTo>
                      <a:pt x="419" y="511"/>
                      <a:pt x="419" y="511"/>
                      <a:pt x="419" y="511"/>
                    </a:cubicBezTo>
                    <a:cubicBezTo>
                      <a:pt x="436" y="517"/>
                      <a:pt x="436" y="517"/>
                      <a:pt x="436" y="517"/>
                    </a:cubicBezTo>
                    <a:cubicBezTo>
                      <a:pt x="462" y="502"/>
                      <a:pt x="462" y="502"/>
                      <a:pt x="462" y="502"/>
                    </a:cubicBezTo>
                    <a:cubicBezTo>
                      <a:pt x="463" y="501"/>
                      <a:pt x="465" y="500"/>
                      <a:pt x="467" y="500"/>
                    </a:cubicBezTo>
                    <a:cubicBezTo>
                      <a:pt x="553" y="500"/>
                      <a:pt x="553" y="500"/>
                      <a:pt x="553" y="500"/>
                    </a:cubicBezTo>
                    <a:cubicBezTo>
                      <a:pt x="556" y="500"/>
                      <a:pt x="558" y="501"/>
                      <a:pt x="560" y="502"/>
                    </a:cubicBezTo>
                    <a:cubicBezTo>
                      <a:pt x="632" y="561"/>
                      <a:pt x="632" y="561"/>
                      <a:pt x="632" y="561"/>
                    </a:cubicBezTo>
                    <a:cubicBezTo>
                      <a:pt x="634" y="563"/>
                      <a:pt x="636" y="566"/>
                      <a:pt x="636" y="569"/>
                    </a:cubicBezTo>
                    <a:cubicBezTo>
                      <a:pt x="636" y="578"/>
                      <a:pt x="635" y="588"/>
                      <a:pt x="634" y="596"/>
                    </a:cubicBezTo>
                    <a:cubicBezTo>
                      <a:pt x="648" y="602"/>
                      <a:pt x="688" y="612"/>
                      <a:pt x="723" y="619"/>
                    </a:cubicBezTo>
                    <a:cubicBezTo>
                      <a:pt x="726" y="620"/>
                      <a:pt x="729" y="622"/>
                      <a:pt x="730" y="625"/>
                    </a:cubicBezTo>
                    <a:cubicBezTo>
                      <a:pt x="745" y="660"/>
                      <a:pt x="745" y="660"/>
                      <a:pt x="745" y="660"/>
                    </a:cubicBezTo>
                    <a:cubicBezTo>
                      <a:pt x="746" y="663"/>
                      <a:pt x="746" y="666"/>
                      <a:pt x="745" y="668"/>
                    </a:cubicBezTo>
                    <a:cubicBezTo>
                      <a:pt x="708" y="765"/>
                      <a:pt x="708" y="765"/>
                      <a:pt x="708" y="765"/>
                    </a:cubicBezTo>
                    <a:cubicBezTo>
                      <a:pt x="708" y="766"/>
                      <a:pt x="707" y="767"/>
                      <a:pt x="707" y="768"/>
                    </a:cubicBezTo>
                    <a:cubicBezTo>
                      <a:pt x="589" y="916"/>
                      <a:pt x="589" y="916"/>
                      <a:pt x="589" y="916"/>
                    </a:cubicBezTo>
                    <a:cubicBezTo>
                      <a:pt x="589" y="980"/>
                      <a:pt x="589" y="980"/>
                      <a:pt x="589" y="980"/>
                    </a:cubicBezTo>
                    <a:cubicBezTo>
                      <a:pt x="618" y="1009"/>
                      <a:pt x="618" y="1009"/>
                      <a:pt x="618" y="1009"/>
                    </a:cubicBezTo>
                    <a:cubicBezTo>
                      <a:pt x="621" y="1013"/>
                      <a:pt x="622" y="1018"/>
                      <a:pt x="619" y="1022"/>
                    </a:cubicBezTo>
                    <a:cubicBezTo>
                      <a:pt x="617" y="1025"/>
                      <a:pt x="614" y="1027"/>
                      <a:pt x="611" y="1027"/>
                    </a:cubicBezTo>
                    <a:moveTo>
                      <a:pt x="389" y="495"/>
                    </a:moveTo>
                    <a:cubicBezTo>
                      <a:pt x="398" y="514"/>
                      <a:pt x="398" y="514"/>
                      <a:pt x="398" y="514"/>
                    </a:cubicBezTo>
                    <a:cubicBezTo>
                      <a:pt x="398" y="497"/>
                      <a:pt x="398" y="497"/>
                      <a:pt x="398" y="497"/>
                    </a:cubicBezTo>
                    <a:cubicBezTo>
                      <a:pt x="389" y="495"/>
                      <a:pt x="389" y="495"/>
                      <a:pt x="389" y="495"/>
                    </a:cubicBezTo>
                  </a:path>
                </a:pathLst>
              </a:custGeom>
              <a:grpFill/>
              <a:ln>
                <a:noFill/>
              </a:ln>
            </p:spPr>
            <p:txBody>
              <a:bodyPr vert="horz" wrap="square" lIns="91380" tIns="45690" rIns="91380" bIns="45690" numCol="1" anchor="t" anchorCtr="0" compatLnSpc="1">
                <a:prstTxWarp prst="textNoShape">
                  <a:avLst/>
                </a:prstTxWarp>
              </a:bodyPr>
              <a:lstStyle/>
              <a:p>
                <a:endParaRPr lang="en-US" sz="1799" dirty="0"/>
              </a:p>
            </p:txBody>
          </p:sp>
          <p:sp>
            <p:nvSpPr>
              <p:cNvPr id="6" name="Freeform 8">
                <a:extLst>
                  <a:ext uri="{FF2B5EF4-FFF2-40B4-BE49-F238E27FC236}">
                    <a16:creationId xmlns:a16="http://schemas.microsoft.com/office/drawing/2014/main" id="{348DDF8E-2E66-4852-AAE0-88B44DE65063}"/>
                  </a:ext>
                </a:extLst>
              </p:cNvPr>
              <p:cNvSpPr>
                <a:spLocks noEditPoints="1"/>
              </p:cNvSpPr>
              <p:nvPr/>
            </p:nvSpPr>
            <p:spPr bwMode="auto">
              <a:xfrm>
                <a:off x="1796859" y="4902379"/>
                <a:ext cx="1566923" cy="1125121"/>
              </a:xfrm>
              <a:custGeom>
                <a:avLst/>
                <a:gdLst>
                  <a:gd name="T0" fmla="*/ 235 w 1153"/>
                  <a:gd name="T1" fmla="*/ 777 h 829"/>
                  <a:gd name="T2" fmla="*/ 208 w 1153"/>
                  <a:gd name="T3" fmla="*/ 607 h 829"/>
                  <a:gd name="T4" fmla="*/ 184 w 1153"/>
                  <a:gd name="T5" fmla="*/ 536 h 829"/>
                  <a:gd name="T6" fmla="*/ 111 w 1153"/>
                  <a:gd name="T7" fmla="*/ 535 h 829"/>
                  <a:gd name="T8" fmla="*/ 3 w 1153"/>
                  <a:gd name="T9" fmla="*/ 457 h 829"/>
                  <a:gd name="T10" fmla="*/ 3 w 1153"/>
                  <a:gd name="T11" fmla="*/ 389 h 829"/>
                  <a:gd name="T12" fmla="*/ 146 w 1153"/>
                  <a:gd name="T13" fmla="*/ 282 h 829"/>
                  <a:gd name="T14" fmla="*/ 212 w 1153"/>
                  <a:gd name="T15" fmla="*/ 307 h 829"/>
                  <a:gd name="T16" fmla="*/ 302 w 1153"/>
                  <a:gd name="T17" fmla="*/ 311 h 829"/>
                  <a:gd name="T18" fmla="*/ 340 w 1153"/>
                  <a:gd name="T19" fmla="*/ 299 h 829"/>
                  <a:gd name="T20" fmla="*/ 297 w 1153"/>
                  <a:gd name="T21" fmla="*/ 284 h 829"/>
                  <a:gd name="T22" fmla="*/ 263 w 1153"/>
                  <a:gd name="T23" fmla="*/ 281 h 829"/>
                  <a:gd name="T24" fmla="*/ 218 w 1153"/>
                  <a:gd name="T25" fmla="*/ 227 h 829"/>
                  <a:gd name="T26" fmla="*/ 228 w 1153"/>
                  <a:gd name="T27" fmla="*/ 291 h 829"/>
                  <a:gd name="T28" fmla="*/ 150 w 1153"/>
                  <a:gd name="T29" fmla="*/ 248 h 829"/>
                  <a:gd name="T30" fmla="*/ 78 w 1153"/>
                  <a:gd name="T31" fmla="*/ 290 h 829"/>
                  <a:gd name="T32" fmla="*/ 83 w 1153"/>
                  <a:gd name="T33" fmla="*/ 225 h 829"/>
                  <a:gd name="T34" fmla="*/ 103 w 1153"/>
                  <a:gd name="T35" fmla="*/ 203 h 829"/>
                  <a:gd name="T36" fmla="*/ 110 w 1153"/>
                  <a:gd name="T37" fmla="*/ 162 h 829"/>
                  <a:gd name="T38" fmla="*/ 114 w 1153"/>
                  <a:gd name="T39" fmla="*/ 122 h 829"/>
                  <a:gd name="T40" fmla="*/ 169 w 1153"/>
                  <a:gd name="T41" fmla="*/ 150 h 829"/>
                  <a:gd name="T42" fmla="*/ 280 w 1153"/>
                  <a:gd name="T43" fmla="*/ 120 h 829"/>
                  <a:gd name="T44" fmla="*/ 233 w 1153"/>
                  <a:gd name="T45" fmla="*/ 132 h 829"/>
                  <a:gd name="T46" fmla="*/ 202 w 1153"/>
                  <a:gd name="T47" fmla="*/ 134 h 829"/>
                  <a:gd name="T48" fmla="*/ 169 w 1153"/>
                  <a:gd name="T49" fmla="*/ 99 h 829"/>
                  <a:gd name="T50" fmla="*/ 279 w 1153"/>
                  <a:gd name="T51" fmla="*/ 30 h 829"/>
                  <a:gd name="T52" fmla="*/ 355 w 1153"/>
                  <a:gd name="T53" fmla="*/ 54 h 829"/>
                  <a:gd name="T54" fmla="*/ 359 w 1153"/>
                  <a:gd name="T55" fmla="*/ 60 h 829"/>
                  <a:gd name="T56" fmla="*/ 448 w 1153"/>
                  <a:gd name="T57" fmla="*/ 43 h 829"/>
                  <a:gd name="T58" fmla="*/ 508 w 1153"/>
                  <a:gd name="T59" fmla="*/ 13 h 829"/>
                  <a:gd name="T60" fmla="*/ 681 w 1153"/>
                  <a:gd name="T61" fmla="*/ 0 h 829"/>
                  <a:gd name="T62" fmla="*/ 854 w 1153"/>
                  <a:gd name="T63" fmla="*/ 24 h 829"/>
                  <a:gd name="T64" fmla="*/ 1152 w 1153"/>
                  <a:gd name="T65" fmla="*/ 75 h 829"/>
                  <a:gd name="T66" fmla="*/ 1115 w 1153"/>
                  <a:gd name="T67" fmla="*/ 102 h 829"/>
                  <a:gd name="T68" fmla="*/ 1091 w 1153"/>
                  <a:gd name="T69" fmla="*/ 161 h 829"/>
                  <a:gd name="T70" fmla="*/ 1033 w 1153"/>
                  <a:gd name="T71" fmla="*/ 139 h 829"/>
                  <a:gd name="T72" fmla="*/ 1001 w 1153"/>
                  <a:gd name="T73" fmla="*/ 128 h 829"/>
                  <a:gd name="T74" fmla="*/ 978 w 1153"/>
                  <a:gd name="T75" fmla="*/ 156 h 829"/>
                  <a:gd name="T76" fmla="*/ 995 w 1153"/>
                  <a:gd name="T77" fmla="*/ 214 h 829"/>
                  <a:gd name="T78" fmla="*/ 996 w 1153"/>
                  <a:gd name="T79" fmla="*/ 274 h 829"/>
                  <a:gd name="T80" fmla="*/ 969 w 1153"/>
                  <a:gd name="T81" fmla="*/ 307 h 829"/>
                  <a:gd name="T82" fmla="*/ 913 w 1153"/>
                  <a:gd name="T83" fmla="*/ 269 h 829"/>
                  <a:gd name="T84" fmla="*/ 936 w 1153"/>
                  <a:gd name="T85" fmla="*/ 288 h 829"/>
                  <a:gd name="T86" fmla="*/ 951 w 1153"/>
                  <a:gd name="T87" fmla="*/ 378 h 829"/>
                  <a:gd name="T88" fmla="*/ 865 w 1153"/>
                  <a:gd name="T89" fmla="*/ 416 h 829"/>
                  <a:gd name="T90" fmla="*/ 891 w 1153"/>
                  <a:gd name="T91" fmla="*/ 468 h 829"/>
                  <a:gd name="T92" fmla="*/ 848 w 1153"/>
                  <a:gd name="T93" fmla="*/ 507 h 829"/>
                  <a:gd name="T94" fmla="*/ 849 w 1153"/>
                  <a:gd name="T95" fmla="*/ 552 h 829"/>
                  <a:gd name="T96" fmla="*/ 805 w 1153"/>
                  <a:gd name="T97" fmla="*/ 486 h 829"/>
                  <a:gd name="T98" fmla="*/ 768 w 1153"/>
                  <a:gd name="T99" fmla="*/ 424 h 829"/>
                  <a:gd name="T100" fmla="*/ 708 w 1153"/>
                  <a:gd name="T101" fmla="*/ 441 h 829"/>
                  <a:gd name="T102" fmla="*/ 700 w 1153"/>
                  <a:gd name="T103" fmla="*/ 462 h 829"/>
                  <a:gd name="T104" fmla="*/ 652 w 1153"/>
                  <a:gd name="T105" fmla="*/ 499 h 829"/>
                  <a:gd name="T106" fmla="*/ 602 w 1153"/>
                  <a:gd name="T107" fmla="*/ 408 h 829"/>
                  <a:gd name="T108" fmla="*/ 469 w 1153"/>
                  <a:gd name="T109" fmla="*/ 346 h 829"/>
                  <a:gd name="T110" fmla="*/ 512 w 1153"/>
                  <a:gd name="T111" fmla="*/ 373 h 829"/>
                  <a:gd name="T112" fmla="*/ 510 w 1153"/>
                  <a:gd name="T113" fmla="*/ 442 h 829"/>
                  <a:gd name="T114" fmla="*/ 379 w 1153"/>
                  <a:gd name="T115" fmla="*/ 362 h 829"/>
                  <a:gd name="T116" fmla="*/ 496 w 1153"/>
                  <a:gd name="T117" fmla="*/ 460 h 829"/>
                  <a:gd name="T118" fmla="*/ 480 w 1153"/>
                  <a:gd name="T119" fmla="*/ 539 h 829"/>
                  <a:gd name="T120" fmla="*/ 420 w 1153"/>
                  <a:gd name="T121" fmla="*/ 631 h 829"/>
                  <a:gd name="T122" fmla="*/ 394 w 1153"/>
                  <a:gd name="T123" fmla="*/ 729 h 829"/>
                  <a:gd name="T124" fmla="*/ 1054 w 1153"/>
                  <a:gd name="T125" fmla="*/ 135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3" h="829">
                    <a:moveTo>
                      <a:pt x="306" y="829"/>
                    </a:moveTo>
                    <a:cubicBezTo>
                      <a:pt x="266" y="829"/>
                      <a:pt x="266" y="829"/>
                      <a:pt x="266" y="829"/>
                    </a:cubicBezTo>
                    <a:cubicBezTo>
                      <a:pt x="262" y="829"/>
                      <a:pt x="258" y="827"/>
                      <a:pt x="257" y="823"/>
                    </a:cubicBezTo>
                    <a:cubicBezTo>
                      <a:pt x="235" y="777"/>
                      <a:pt x="235" y="777"/>
                      <a:pt x="235" y="777"/>
                    </a:cubicBezTo>
                    <a:cubicBezTo>
                      <a:pt x="234" y="776"/>
                      <a:pt x="234" y="776"/>
                      <a:pt x="234" y="776"/>
                    </a:cubicBezTo>
                    <a:cubicBezTo>
                      <a:pt x="204" y="699"/>
                      <a:pt x="205" y="695"/>
                      <a:pt x="206" y="691"/>
                    </a:cubicBezTo>
                    <a:cubicBezTo>
                      <a:pt x="208" y="687"/>
                      <a:pt x="217" y="661"/>
                      <a:pt x="220" y="651"/>
                    </a:cubicBezTo>
                    <a:cubicBezTo>
                      <a:pt x="208" y="607"/>
                      <a:pt x="208" y="607"/>
                      <a:pt x="208" y="607"/>
                    </a:cubicBezTo>
                    <a:cubicBezTo>
                      <a:pt x="191" y="578"/>
                      <a:pt x="191" y="578"/>
                      <a:pt x="191" y="578"/>
                    </a:cubicBezTo>
                    <a:cubicBezTo>
                      <a:pt x="190" y="576"/>
                      <a:pt x="190" y="574"/>
                      <a:pt x="190" y="573"/>
                    </a:cubicBezTo>
                    <a:cubicBezTo>
                      <a:pt x="190" y="544"/>
                      <a:pt x="190" y="544"/>
                      <a:pt x="190" y="544"/>
                    </a:cubicBezTo>
                    <a:cubicBezTo>
                      <a:pt x="184" y="536"/>
                      <a:pt x="184" y="536"/>
                      <a:pt x="184" y="536"/>
                    </a:cubicBezTo>
                    <a:cubicBezTo>
                      <a:pt x="171" y="536"/>
                      <a:pt x="171" y="536"/>
                      <a:pt x="171" y="536"/>
                    </a:cubicBezTo>
                    <a:cubicBezTo>
                      <a:pt x="168" y="536"/>
                      <a:pt x="165" y="535"/>
                      <a:pt x="163" y="533"/>
                    </a:cubicBezTo>
                    <a:cubicBezTo>
                      <a:pt x="152" y="521"/>
                      <a:pt x="152" y="521"/>
                      <a:pt x="152" y="521"/>
                    </a:cubicBezTo>
                    <a:cubicBezTo>
                      <a:pt x="111" y="535"/>
                      <a:pt x="111" y="535"/>
                      <a:pt x="111" y="535"/>
                    </a:cubicBezTo>
                    <a:cubicBezTo>
                      <a:pt x="110" y="536"/>
                      <a:pt x="109" y="536"/>
                      <a:pt x="107" y="536"/>
                    </a:cubicBezTo>
                    <a:cubicBezTo>
                      <a:pt x="71" y="536"/>
                      <a:pt x="71" y="536"/>
                      <a:pt x="71" y="536"/>
                    </a:cubicBezTo>
                    <a:cubicBezTo>
                      <a:pt x="68" y="536"/>
                      <a:pt x="65" y="535"/>
                      <a:pt x="63" y="532"/>
                    </a:cubicBezTo>
                    <a:cubicBezTo>
                      <a:pt x="3" y="457"/>
                      <a:pt x="3" y="457"/>
                      <a:pt x="3" y="457"/>
                    </a:cubicBezTo>
                    <a:cubicBezTo>
                      <a:pt x="0" y="454"/>
                      <a:pt x="0" y="450"/>
                      <a:pt x="1" y="447"/>
                    </a:cubicBezTo>
                    <a:cubicBezTo>
                      <a:pt x="11" y="424"/>
                      <a:pt x="11" y="424"/>
                      <a:pt x="11" y="424"/>
                    </a:cubicBezTo>
                    <a:cubicBezTo>
                      <a:pt x="1" y="401"/>
                      <a:pt x="1" y="401"/>
                      <a:pt x="1" y="401"/>
                    </a:cubicBezTo>
                    <a:cubicBezTo>
                      <a:pt x="0" y="397"/>
                      <a:pt x="0" y="392"/>
                      <a:pt x="3" y="389"/>
                    </a:cubicBezTo>
                    <a:cubicBezTo>
                      <a:pt x="91" y="297"/>
                      <a:pt x="91" y="297"/>
                      <a:pt x="91" y="297"/>
                    </a:cubicBezTo>
                    <a:cubicBezTo>
                      <a:pt x="93" y="295"/>
                      <a:pt x="96" y="294"/>
                      <a:pt x="99" y="294"/>
                    </a:cubicBezTo>
                    <a:cubicBezTo>
                      <a:pt x="120" y="294"/>
                      <a:pt x="120" y="294"/>
                      <a:pt x="120" y="294"/>
                    </a:cubicBezTo>
                    <a:cubicBezTo>
                      <a:pt x="146" y="282"/>
                      <a:pt x="146" y="282"/>
                      <a:pt x="146" y="282"/>
                    </a:cubicBezTo>
                    <a:cubicBezTo>
                      <a:pt x="147" y="281"/>
                      <a:pt x="149" y="281"/>
                      <a:pt x="150" y="281"/>
                    </a:cubicBezTo>
                    <a:cubicBezTo>
                      <a:pt x="194" y="282"/>
                      <a:pt x="194" y="282"/>
                      <a:pt x="194" y="282"/>
                    </a:cubicBezTo>
                    <a:cubicBezTo>
                      <a:pt x="198" y="282"/>
                      <a:pt x="202" y="285"/>
                      <a:pt x="203" y="288"/>
                    </a:cubicBezTo>
                    <a:cubicBezTo>
                      <a:pt x="212" y="307"/>
                      <a:pt x="212" y="307"/>
                      <a:pt x="212" y="307"/>
                    </a:cubicBezTo>
                    <a:cubicBezTo>
                      <a:pt x="251" y="314"/>
                      <a:pt x="251" y="314"/>
                      <a:pt x="251" y="314"/>
                    </a:cubicBezTo>
                    <a:cubicBezTo>
                      <a:pt x="256" y="315"/>
                      <a:pt x="256" y="315"/>
                      <a:pt x="256" y="315"/>
                    </a:cubicBezTo>
                    <a:cubicBezTo>
                      <a:pt x="258" y="311"/>
                      <a:pt x="262" y="308"/>
                      <a:pt x="267" y="309"/>
                    </a:cubicBezTo>
                    <a:cubicBezTo>
                      <a:pt x="302" y="311"/>
                      <a:pt x="302" y="311"/>
                      <a:pt x="302" y="311"/>
                    </a:cubicBezTo>
                    <a:cubicBezTo>
                      <a:pt x="355" y="317"/>
                      <a:pt x="355" y="317"/>
                      <a:pt x="355" y="317"/>
                    </a:cubicBezTo>
                    <a:cubicBezTo>
                      <a:pt x="359" y="316"/>
                      <a:pt x="359" y="316"/>
                      <a:pt x="359" y="316"/>
                    </a:cubicBezTo>
                    <a:cubicBezTo>
                      <a:pt x="360" y="295"/>
                      <a:pt x="360" y="295"/>
                      <a:pt x="360" y="295"/>
                    </a:cubicBezTo>
                    <a:cubicBezTo>
                      <a:pt x="340" y="299"/>
                      <a:pt x="340" y="299"/>
                      <a:pt x="340" y="299"/>
                    </a:cubicBezTo>
                    <a:cubicBezTo>
                      <a:pt x="336" y="300"/>
                      <a:pt x="333" y="299"/>
                      <a:pt x="330" y="297"/>
                    </a:cubicBezTo>
                    <a:cubicBezTo>
                      <a:pt x="298" y="266"/>
                      <a:pt x="298" y="266"/>
                      <a:pt x="298" y="266"/>
                    </a:cubicBezTo>
                    <a:cubicBezTo>
                      <a:pt x="297" y="266"/>
                      <a:pt x="297" y="266"/>
                      <a:pt x="297" y="266"/>
                    </a:cubicBezTo>
                    <a:cubicBezTo>
                      <a:pt x="297" y="284"/>
                      <a:pt x="297" y="284"/>
                      <a:pt x="297" y="284"/>
                    </a:cubicBezTo>
                    <a:cubicBezTo>
                      <a:pt x="297" y="287"/>
                      <a:pt x="295" y="291"/>
                      <a:pt x="292" y="293"/>
                    </a:cubicBezTo>
                    <a:cubicBezTo>
                      <a:pt x="288" y="294"/>
                      <a:pt x="284" y="294"/>
                      <a:pt x="281" y="292"/>
                    </a:cubicBezTo>
                    <a:cubicBezTo>
                      <a:pt x="267" y="284"/>
                      <a:pt x="267" y="284"/>
                      <a:pt x="267" y="284"/>
                    </a:cubicBezTo>
                    <a:cubicBezTo>
                      <a:pt x="265" y="283"/>
                      <a:pt x="264" y="282"/>
                      <a:pt x="263" y="281"/>
                    </a:cubicBezTo>
                    <a:cubicBezTo>
                      <a:pt x="250" y="262"/>
                      <a:pt x="250" y="262"/>
                      <a:pt x="250" y="262"/>
                    </a:cubicBezTo>
                    <a:cubicBezTo>
                      <a:pt x="250" y="261"/>
                      <a:pt x="250" y="261"/>
                      <a:pt x="250" y="261"/>
                    </a:cubicBezTo>
                    <a:cubicBezTo>
                      <a:pt x="228" y="223"/>
                      <a:pt x="228" y="223"/>
                      <a:pt x="228" y="223"/>
                    </a:cubicBezTo>
                    <a:cubicBezTo>
                      <a:pt x="218" y="227"/>
                      <a:pt x="218" y="227"/>
                      <a:pt x="218" y="227"/>
                    </a:cubicBezTo>
                    <a:cubicBezTo>
                      <a:pt x="247" y="262"/>
                      <a:pt x="247" y="262"/>
                      <a:pt x="247" y="262"/>
                    </a:cubicBezTo>
                    <a:cubicBezTo>
                      <a:pt x="250" y="266"/>
                      <a:pt x="251" y="271"/>
                      <a:pt x="248" y="275"/>
                    </a:cubicBezTo>
                    <a:cubicBezTo>
                      <a:pt x="239" y="287"/>
                      <a:pt x="239" y="287"/>
                      <a:pt x="239" y="287"/>
                    </a:cubicBezTo>
                    <a:cubicBezTo>
                      <a:pt x="236" y="290"/>
                      <a:pt x="232" y="292"/>
                      <a:pt x="228" y="291"/>
                    </a:cubicBezTo>
                    <a:cubicBezTo>
                      <a:pt x="224" y="290"/>
                      <a:pt x="221" y="286"/>
                      <a:pt x="221" y="282"/>
                    </a:cubicBezTo>
                    <a:cubicBezTo>
                      <a:pt x="218" y="267"/>
                      <a:pt x="218" y="267"/>
                      <a:pt x="218" y="267"/>
                    </a:cubicBezTo>
                    <a:cubicBezTo>
                      <a:pt x="193" y="244"/>
                      <a:pt x="193" y="244"/>
                      <a:pt x="193" y="244"/>
                    </a:cubicBezTo>
                    <a:cubicBezTo>
                      <a:pt x="150" y="248"/>
                      <a:pt x="150" y="248"/>
                      <a:pt x="150" y="248"/>
                    </a:cubicBezTo>
                    <a:cubicBezTo>
                      <a:pt x="129" y="279"/>
                      <a:pt x="129" y="279"/>
                      <a:pt x="129" y="279"/>
                    </a:cubicBezTo>
                    <a:cubicBezTo>
                      <a:pt x="128" y="282"/>
                      <a:pt x="125" y="283"/>
                      <a:pt x="123" y="284"/>
                    </a:cubicBezTo>
                    <a:cubicBezTo>
                      <a:pt x="86" y="292"/>
                      <a:pt x="86" y="292"/>
                      <a:pt x="86" y="292"/>
                    </a:cubicBezTo>
                    <a:cubicBezTo>
                      <a:pt x="83" y="293"/>
                      <a:pt x="80" y="292"/>
                      <a:pt x="78" y="290"/>
                    </a:cubicBezTo>
                    <a:cubicBezTo>
                      <a:pt x="75" y="288"/>
                      <a:pt x="74" y="286"/>
                      <a:pt x="74" y="282"/>
                    </a:cubicBezTo>
                    <a:cubicBezTo>
                      <a:pt x="72" y="235"/>
                      <a:pt x="72" y="235"/>
                      <a:pt x="72" y="235"/>
                    </a:cubicBezTo>
                    <a:cubicBezTo>
                      <a:pt x="72" y="233"/>
                      <a:pt x="73" y="230"/>
                      <a:pt x="75" y="228"/>
                    </a:cubicBezTo>
                    <a:cubicBezTo>
                      <a:pt x="77" y="226"/>
                      <a:pt x="80" y="225"/>
                      <a:pt x="83" y="225"/>
                    </a:cubicBezTo>
                    <a:cubicBezTo>
                      <a:pt x="117" y="225"/>
                      <a:pt x="117" y="225"/>
                      <a:pt x="117" y="225"/>
                    </a:cubicBezTo>
                    <a:cubicBezTo>
                      <a:pt x="118" y="217"/>
                      <a:pt x="118" y="217"/>
                      <a:pt x="118" y="217"/>
                    </a:cubicBezTo>
                    <a:cubicBezTo>
                      <a:pt x="108" y="212"/>
                      <a:pt x="108" y="212"/>
                      <a:pt x="108" y="212"/>
                    </a:cubicBezTo>
                    <a:cubicBezTo>
                      <a:pt x="105" y="210"/>
                      <a:pt x="103" y="207"/>
                      <a:pt x="103" y="203"/>
                    </a:cubicBezTo>
                    <a:cubicBezTo>
                      <a:pt x="103" y="200"/>
                      <a:pt x="105" y="196"/>
                      <a:pt x="108" y="194"/>
                    </a:cubicBezTo>
                    <a:cubicBezTo>
                      <a:pt x="128" y="181"/>
                      <a:pt x="128" y="181"/>
                      <a:pt x="128" y="181"/>
                    </a:cubicBezTo>
                    <a:cubicBezTo>
                      <a:pt x="115" y="172"/>
                      <a:pt x="115" y="172"/>
                      <a:pt x="115" y="172"/>
                    </a:cubicBezTo>
                    <a:cubicBezTo>
                      <a:pt x="112" y="170"/>
                      <a:pt x="110" y="166"/>
                      <a:pt x="110" y="162"/>
                    </a:cubicBezTo>
                    <a:cubicBezTo>
                      <a:pt x="111" y="154"/>
                      <a:pt x="111" y="154"/>
                      <a:pt x="111" y="154"/>
                    </a:cubicBezTo>
                    <a:cubicBezTo>
                      <a:pt x="106" y="149"/>
                      <a:pt x="106" y="149"/>
                      <a:pt x="106" y="149"/>
                    </a:cubicBezTo>
                    <a:cubicBezTo>
                      <a:pt x="103" y="145"/>
                      <a:pt x="102" y="140"/>
                      <a:pt x="105" y="136"/>
                    </a:cubicBezTo>
                    <a:cubicBezTo>
                      <a:pt x="114" y="122"/>
                      <a:pt x="114" y="122"/>
                      <a:pt x="114" y="122"/>
                    </a:cubicBezTo>
                    <a:cubicBezTo>
                      <a:pt x="115" y="120"/>
                      <a:pt x="118" y="118"/>
                      <a:pt x="122" y="118"/>
                    </a:cubicBezTo>
                    <a:cubicBezTo>
                      <a:pt x="125" y="118"/>
                      <a:pt x="128" y="119"/>
                      <a:pt x="130" y="122"/>
                    </a:cubicBezTo>
                    <a:cubicBezTo>
                      <a:pt x="160" y="160"/>
                      <a:pt x="160" y="160"/>
                      <a:pt x="160" y="160"/>
                    </a:cubicBezTo>
                    <a:cubicBezTo>
                      <a:pt x="169" y="150"/>
                      <a:pt x="169" y="150"/>
                      <a:pt x="169" y="150"/>
                    </a:cubicBezTo>
                    <a:cubicBezTo>
                      <a:pt x="171" y="148"/>
                      <a:pt x="174" y="147"/>
                      <a:pt x="176" y="147"/>
                    </a:cubicBezTo>
                    <a:cubicBezTo>
                      <a:pt x="199" y="147"/>
                      <a:pt x="199" y="147"/>
                      <a:pt x="199" y="147"/>
                    </a:cubicBezTo>
                    <a:cubicBezTo>
                      <a:pt x="250" y="139"/>
                      <a:pt x="250" y="139"/>
                      <a:pt x="250" y="139"/>
                    </a:cubicBezTo>
                    <a:cubicBezTo>
                      <a:pt x="280" y="120"/>
                      <a:pt x="280" y="120"/>
                      <a:pt x="280" y="120"/>
                    </a:cubicBezTo>
                    <a:cubicBezTo>
                      <a:pt x="261" y="91"/>
                      <a:pt x="261" y="91"/>
                      <a:pt x="261" y="91"/>
                    </a:cubicBezTo>
                    <a:cubicBezTo>
                      <a:pt x="252" y="112"/>
                      <a:pt x="252" y="112"/>
                      <a:pt x="252" y="112"/>
                    </a:cubicBezTo>
                    <a:cubicBezTo>
                      <a:pt x="251" y="113"/>
                      <a:pt x="251" y="114"/>
                      <a:pt x="250" y="115"/>
                    </a:cubicBezTo>
                    <a:cubicBezTo>
                      <a:pt x="233" y="132"/>
                      <a:pt x="233" y="132"/>
                      <a:pt x="233" y="132"/>
                    </a:cubicBezTo>
                    <a:cubicBezTo>
                      <a:pt x="232" y="133"/>
                      <a:pt x="232" y="133"/>
                      <a:pt x="232" y="133"/>
                    </a:cubicBezTo>
                    <a:cubicBezTo>
                      <a:pt x="223" y="140"/>
                      <a:pt x="223" y="140"/>
                      <a:pt x="223" y="140"/>
                    </a:cubicBezTo>
                    <a:cubicBezTo>
                      <a:pt x="220" y="142"/>
                      <a:pt x="215" y="143"/>
                      <a:pt x="212" y="140"/>
                    </a:cubicBezTo>
                    <a:cubicBezTo>
                      <a:pt x="202" y="134"/>
                      <a:pt x="202" y="134"/>
                      <a:pt x="202" y="134"/>
                    </a:cubicBezTo>
                    <a:cubicBezTo>
                      <a:pt x="182" y="137"/>
                      <a:pt x="182" y="137"/>
                      <a:pt x="182" y="137"/>
                    </a:cubicBezTo>
                    <a:cubicBezTo>
                      <a:pt x="177" y="137"/>
                      <a:pt x="172" y="134"/>
                      <a:pt x="171" y="129"/>
                    </a:cubicBezTo>
                    <a:cubicBezTo>
                      <a:pt x="166" y="108"/>
                      <a:pt x="166" y="108"/>
                      <a:pt x="166" y="108"/>
                    </a:cubicBezTo>
                    <a:cubicBezTo>
                      <a:pt x="166" y="105"/>
                      <a:pt x="167" y="101"/>
                      <a:pt x="169" y="99"/>
                    </a:cubicBezTo>
                    <a:cubicBezTo>
                      <a:pt x="221" y="47"/>
                      <a:pt x="221" y="47"/>
                      <a:pt x="221" y="47"/>
                    </a:cubicBezTo>
                    <a:cubicBezTo>
                      <a:pt x="222" y="46"/>
                      <a:pt x="223" y="45"/>
                      <a:pt x="225" y="45"/>
                    </a:cubicBezTo>
                    <a:cubicBezTo>
                      <a:pt x="278" y="30"/>
                      <a:pt x="278" y="30"/>
                      <a:pt x="278" y="30"/>
                    </a:cubicBezTo>
                    <a:cubicBezTo>
                      <a:pt x="278" y="30"/>
                      <a:pt x="279" y="30"/>
                      <a:pt x="279" y="30"/>
                    </a:cubicBezTo>
                    <a:cubicBezTo>
                      <a:pt x="344" y="20"/>
                      <a:pt x="344" y="20"/>
                      <a:pt x="344" y="20"/>
                    </a:cubicBezTo>
                    <a:cubicBezTo>
                      <a:pt x="349" y="19"/>
                      <a:pt x="354" y="22"/>
                      <a:pt x="355" y="27"/>
                    </a:cubicBezTo>
                    <a:cubicBezTo>
                      <a:pt x="359" y="43"/>
                      <a:pt x="359" y="43"/>
                      <a:pt x="359" y="43"/>
                    </a:cubicBezTo>
                    <a:cubicBezTo>
                      <a:pt x="361" y="47"/>
                      <a:pt x="359" y="52"/>
                      <a:pt x="355" y="54"/>
                    </a:cubicBezTo>
                    <a:cubicBezTo>
                      <a:pt x="329" y="72"/>
                      <a:pt x="329" y="72"/>
                      <a:pt x="329" y="72"/>
                    </a:cubicBezTo>
                    <a:cubicBezTo>
                      <a:pt x="331" y="81"/>
                      <a:pt x="331" y="81"/>
                      <a:pt x="331" y="81"/>
                    </a:cubicBezTo>
                    <a:cubicBezTo>
                      <a:pt x="356" y="62"/>
                      <a:pt x="356" y="62"/>
                      <a:pt x="356" y="62"/>
                    </a:cubicBezTo>
                    <a:cubicBezTo>
                      <a:pt x="357" y="61"/>
                      <a:pt x="358" y="61"/>
                      <a:pt x="359" y="60"/>
                    </a:cubicBezTo>
                    <a:cubicBezTo>
                      <a:pt x="389" y="52"/>
                      <a:pt x="389" y="52"/>
                      <a:pt x="389" y="52"/>
                    </a:cubicBezTo>
                    <a:cubicBezTo>
                      <a:pt x="390" y="52"/>
                      <a:pt x="390" y="52"/>
                      <a:pt x="390" y="52"/>
                    </a:cubicBezTo>
                    <a:cubicBezTo>
                      <a:pt x="446" y="43"/>
                      <a:pt x="446" y="43"/>
                      <a:pt x="446" y="43"/>
                    </a:cubicBezTo>
                    <a:cubicBezTo>
                      <a:pt x="447" y="43"/>
                      <a:pt x="448" y="43"/>
                      <a:pt x="448" y="43"/>
                    </a:cubicBezTo>
                    <a:cubicBezTo>
                      <a:pt x="472" y="44"/>
                      <a:pt x="472" y="44"/>
                      <a:pt x="472" y="44"/>
                    </a:cubicBezTo>
                    <a:cubicBezTo>
                      <a:pt x="471" y="41"/>
                      <a:pt x="471" y="36"/>
                      <a:pt x="474" y="33"/>
                    </a:cubicBezTo>
                    <a:cubicBezTo>
                      <a:pt x="493" y="14"/>
                      <a:pt x="493" y="14"/>
                      <a:pt x="493" y="14"/>
                    </a:cubicBezTo>
                    <a:cubicBezTo>
                      <a:pt x="497" y="10"/>
                      <a:pt x="504" y="10"/>
                      <a:pt x="508" y="13"/>
                    </a:cubicBezTo>
                    <a:cubicBezTo>
                      <a:pt x="523" y="28"/>
                      <a:pt x="523" y="28"/>
                      <a:pt x="523" y="28"/>
                    </a:cubicBezTo>
                    <a:cubicBezTo>
                      <a:pt x="580" y="1"/>
                      <a:pt x="580" y="1"/>
                      <a:pt x="580" y="1"/>
                    </a:cubicBezTo>
                    <a:cubicBezTo>
                      <a:pt x="581" y="1"/>
                      <a:pt x="583" y="0"/>
                      <a:pt x="584" y="0"/>
                    </a:cubicBezTo>
                    <a:cubicBezTo>
                      <a:pt x="681" y="0"/>
                      <a:pt x="681" y="0"/>
                      <a:pt x="681" y="0"/>
                    </a:cubicBezTo>
                    <a:cubicBezTo>
                      <a:pt x="687" y="0"/>
                      <a:pt x="691" y="5"/>
                      <a:pt x="691" y="11"/>
                    </a:cubicBezTo>
                    <a:cubicBezTo>
                      <a:pt x="691" y="20"/>
                      <a:pt x="691" y="20"/>
                      <a:pt x="691" y="20"/>
                    </a:cubicBezTo>
                    <a:cubicBezTo>
                      <a:pt x="814" y="33"/>
                      <a:pt x="814" y="33"/>
                      <a:pt x="814" y="33"/>
                    </a:cubicBezTo>
                    <a:cubicBezTo>
                      <a:pt x="854" y="24"/>
                      <a:pt x="854" y="24"/>
                      <a:pt x="854" y="24"/>
                    </a:cubicBezTo>
                    <a:cubicBezTo>
                      <a:pt x="855" y="24"/>
                      <a:pt x="856" y="24"/>
                      <a:pt x="857" y="24"/>
                    </a:cubicBezTo>
                    <a:cubicBezTo>
                      <a:pt x="954" y="35"/>
                      <a:pt x="1100" y="51"/>
                      <a:pt x="1108" y="52"/>
                    </a:cubicBezTo>
                    <a:cubicBezTo>
                      <a:pt x="1110" y="52"/>
                      <a:pt x="1116" y="52"/>
                      <a:pt x="1146" y="64"/>
                    </a:cubicBezTo>
                    <a:cubicBezTo>
                      <a:pt x="1150" y="66"/>
                      <a:pt x="1153" y="71"/>
                      <a:pt x="1152" y="75"/>
                    </a:cubicBezTo>
                    <a:cubicBezTo>
                      <a:pt x="1151" y="80"/>
                      <a:pt x="1147" y="84"/>
                      <a:pt x="1142" y="84"/>
                    </a:cubicBezTo>
                    <a:cubicBezTo>
                      <a:pt x="1109" y="86"/>
                      <a:pt x="1109" y="86"/>
                      <a:pt x="1109" y="86"/>
                    </a:cubicBezTo>
                    <a:cubicBezTo>
                      <a:pt x="1114" y="93"/>
                      <a:pt x="1114" y="93"/>
                      <a:pt x="1114" y="93"/>
                    </a:cubicBezTo>
                    <a:cubicBezTo>
                      <a:pt x="1115" y="96"/>
                      <a:pt x="1116" y="99"/>
                      <a:pt x="1115" y="102"/>
                    </a:cubicBezTo>
                    <a:cubicBezTo>
                      <a:pt x="1114" y="105"/>
                      <a:pt x="1112" y="107"/>
                      <a:pt x="1109" y="108"/>
                    </a:cubicBezTo>
                    <a:cubicBezTo>
                      <a:pt x="1076" y="124"/>
                      <a:pt x="1076" y="124"/>
                      <a:pt x="1076" y="124"/>
                    </a:cubicBezTo>
                    <a:cubicBezTo>
                      <a:pt x="1092" y="149"/>
                      <a:pt x="1092" y="149"/>
                      <a:pt x="1092" y="149"/>
                    </a:cubicBezTo>
                    <a:cubicBezTo>
                      <a:pt x="1094" y="153"/>
                      <a:pt x="1094" y="157"/>
                      <a:pt x="1091" y="161"/>
                    </a:cubicBezTo>
                    <a:cubicBezTo>
                      <a:pt x="1085" y="168"/>
                      <a:pt x="1085" y="168"/>
                      <a:pt x="1085" y="168"/>
                    </a:cubicBezTo>
                    <a:cubicBezTo>
                      <a:pt x="1082" y="172"/>
                      <a:pt x="1076" y="173"/>
                      <a:pt x="1072" y="170"/>
                    </a:cubicBezTo>
                    <a:cubicBezTo>
                      <a:pt x="1038" y="148"/>
                      <a:pt x="1038" y="148"/>
                      <a:pt x="1038" y="148"/>
                    </a:cubicBezTo>
                    <a:cubicBezTo>
                      <a:pt x="1035" y="146"/>
                      <a:pt x="1033" y="143"/>
                      <a:pt x="1033" y="139"/>
                    </a:cubicBezTo>
                    <a:cubicBezTo>
                      <a:pt x="1035" y="113"/>
                      <a:pt x="1035" y="113"/>
                      <a:pt x="1035" y="113"/>
                    </a:cubicBezTo>
                    <a:cubicBezTo>
                      <a:pt x="1010" y="113"/>
                      <a:pt x="1010" y="113"/>
                      <a:pt x="1010" y="113"/>
                    </a:cubicBezTo>
                    <a:cubicBezTo>
                      <a:pt x="1012" y="116"/>
                      <a:pt x="1012" y="120"/>
                      <a:pt x="1010" y="123"/>
                    </a:cubicBezTo>
                    <a:cubicBezTo>
                      <a:pt x="1008" y="126"/>
                      <a:pt x="1005" y="128"/>
                      <a:pt x="1001" y="128"/>
                    </a:cubicBezTo>
                    <a:cubicBezTo>
                      <a:pt x="951" y="128"/>
                      <a:pt x="951" y="128"/>
                      <a:pt x="951" y="128"/>
                    </a:cubicBezTo>
                    <a:cubicBezTo>
                      <a:pt x="940" y="145"/>
                      <a:pt x="940" y="145"/>
                      <a:pt x="940" y="145"/>
                    </a:cubicBezTo>
                    <a:cubicBezTo>
                      <a:pt x="974" y="153"/>
                      <a:pt x="974" y="153"/>
                      <a:pt x="974" y="153"/>
                    </a:cubicBezTo>
                    <a:cubicBezTo>
                      <a:pt x="976" y="154"/>
                      <a:pt x="977" y="154"/>
                      <a:pt x="978" y="156"/>
                    </a:cubicBezTo>
                    <a:cubicBezTo>
                      <a:pt x="1026" y="198"/>
                      <a:pt x="1026" y="198"/>
                      <a:pt x="1026" y="198"/>
                    </a:cubicBezTo>
                    <a:cubicBezTo>
                      <a:pt x="1029" y="201"/>
                      <a:pt x="1030" y="206"/>
                      <a:pt x="1028" y="210"/>
                    </a:cubicBezTo>
                    <a:cubicBezTo>
                      <a:pt x="1027" y="214"/>
                      <a:pt x="1022" y="216"/>
                      <a:pt x="1018" y="216"/>
                    </a:cubicBezTo>
                    <a:cubicBezTo>
                      <a:pt x="995" y="214"/>
                      <a:pt x="995" y="214"/>
                      <a:pt x="995" y="214"/>
                    </a:cubicBezTo>
                    <a:cubicBezTo>
                      <a:pt x="989" y="238"/>
                      <a:pt x="989" y="238"/>
                      <a:pt x="989" y="238"/>
                    </a:cubicBezTo>
                    <a:cubicBezTo>
                      <a:pt x="989" y="238"/>
                      <a:pt x="989" y="239"/>
                      <a:pt x="988" y="239"/>
                    </a:cubicBezTo>
                    <a:cubicBezTo>
                      <a:pt x="978" y="261"/>
                      <a:pt x="978" y="261"/>
                      <a:pt x="978" y="261"/>
                    </a:cubicBezTo>
                    <a:cubicBezTo>
                      <a:pt x="996" y="274"/>
                      <a:pt x="996" y="274"/>
                      <a:pt x="996" y="274"/>
                    </a:cubicBezTo>
                    <a:cubicBezTo>
                      <a:pt x="1000" y="278"/>
                      <a:pt x="1001" y="284"/>
                      <a:pt x="997" y="288"/>
                    </a:cubicBezTo>
                    <a:cubicBezTo>
                      <a:pt x="984" y="306"/>
                      <a:pt x="984" y="306"/>
                      <a:pt x="984" y="306"/>
                    </a:cubicBezTo>
                    <a:cubicBezTo>
                      <a:pt x="982" y="308"/>
                      <a:pt x="980" y="310"/>
                      <a:pt x="977" y="310"/>
                    </a:cubicBezTo>
                    <a:cubicBezTo>
                      <a:pt x="974" y="310"/>
                      <a:pt x="971" y="309"/>
                      <a:pt x="969" y="307"/>
                    </a:cubicBezTo>
                    <a:cubicBezTo>
                      <a:pt x="942" y="281"/>
                      <a:pt x="942" y="281"/>
                      <a:pt x="942" y="281"/>
                    </a:cubicBezTo>
                    <a:cubicBezTo>
                      <a:pt x="942" y="280"/>
                      <a:pt x="942" y="280"/>
                      <a:pt x="942" y="280"/>
                    </a:cubicBezTo>
                    <a:cubicBezTo>
                      <a:pt x="934" y="270"/>
                      <a:pt x="934" y="270"/>
                      <a:pt x="934" y="270"/>
                    </a:cubicBezTo>
                    <a:cubicBezTo>
                      <a:pt x="913" y="269"/>
                      <a:pt x="913" y="269"/>
                      <a:pt x="913" y="269"/>
                    </a:cubicBezTo>
                    <a:cubicBezTo>
                      <a:pt x="911" y="271"/>
                      <a:pt x="911" y="271"/>
                      <a:pt x="911" y="271"/>
                    </a:cubicBezTo>
                    <a:cubicBezTo>
                      <a:pt x="929" y="275"/>
                      <a:pt x="929" y="275"/>
                      <a:pt x="929" y="275"/>
                    </a:cubicBezTo>
                    <a:cubicBezTo>
                      <a:pt x="931" y="276"/>
                      <a:pt x="934" y="277"/>
                      <a:pt x="935" y="280"/>
                    </a:cubicBezTo>
                    <a:cubicBezTo>
                      <a:pt x="936" y="282"/>
                      <a:pt x="937" y="285"/>
                      <a:pt x="936" y="288"/>
                    </a:cubicBezTo>
                    <a:cubicBezTo>
                      <a:pt x="933" y="299"/>
                      <a:pt x="933" y="299"/>
                      <a:pt x="933" y="299"/>
                    </a:cubicBezTo>
                    <a:cubicBezTo>
                      <a:pt x="956" y="327"/>
                      <a:pt x="956" y="327"/>
                      <a:pt x="956" y="327"/>
                    </a:cubicBezTo>
                    <a:cubicBezTo>
                      <a:pt x="958" y="329"/>
                      <a:pt x="959" y="332"/>
                      <a:pt x="958" y="335"/>
                    </a:cubicBezTo>
                    <a:cubicBezTo>
                      <a:pt x="951" y="378"/>
                      <a:pt x="951" y="378"/>
                      <a:pt x="951" y="378"/>
                    </a:cubicBezTo>
                    <a:cubicBezTo>
                      <a:pt x="950" y="381"/>
                      <a:pt x="948" y="384"/>
                      <a:pt x="945" y="385"/>
                    </a:cubicBezTo>
                    <a:cubicBezTo>
                      <a:pt x="887" y="413"/>
                      <a:pt x="887" y="413"/>
                      <a:pt x="887" y="413"/>
                    </a:cubicBezTo>
                    <a:cubicBezTo>
                      <a:pt x="885" y="414"/>
                      <a:pt x="884" y="414"/>
                      <a:pt x="883" y="414"/>
                    </a:cubicBezTo>
                    <a:cubicBezTo>
                      <a:pt x="865" y="416"/>
                      <a:pt x="865" y="416"/>
                      <a:pt x="865" y="416"/>
                    </a:cubicBezTo>
                    <a:cubicBezTo>
                      <a:pt x="865" y="423"/>
                      <a:pt x="865" y="423"/>
                      <a:pt x="865" y="423"/>
                    </a:cubicBezTo>
                    <a:cubicBezTo>
                      <a:pt x="882" y="433"/>
                      <a:pt x="882" y="433"/>
                      <a:pt x="882" y="433"/>
                    </a:cubicBezTo>
                    <a:cubicBezTo>
                      <a:pt x="884" y="435"/>
                      <a:pt x="886" y="437"/>
                      <a:pt x="886" y="440"/>
                    </a:cubicBezTo>
                    <a:cubicBezTo>
                      <a:pt x="887" y="443"/>
                      <a:pt x="891" y="460"/>
                      <a:pt x="891" y="468"/>
                    </a:cubicBezTo>
                    <a:cubicBezTo>
                      <a:pt x="891" y="481"/>
                      <a:pt x="876" y="489"/>
                      <a:pt x="867" y="493"/>
                    </a:cubicBezTo>
                    <a:cubicBezTo>
                      <a:pt x="864" y="494"/>
                      <a:pt x="860" y="494"/>
                      <a:pt x="857" y="492"/>
                    </a:cubicBezTo>
                    <a:cubicBezTo>
                      <a:pt x="843" y="481"/>
                      <a:pt x="843" y="481"/>
                      <a:pt x="843" y="481"/>
                    </a:cubicBezTo>
                    <a:cubicBezTo>
                      <a:pt x="848" y="507"/>
                      <a:pt x="848" y="507"/>
                      <a:pt x="848" y="507"/>
                    </a:cubicBezTo>
                    <a:cubicBezTo>
                      <a:pt x="859" y="537"/>
                      <a:pt x="859" y="537"/>
                      <a:pt x="859" y="537"/>
                    </a:cubicBezTo>
                    <a:cubicBezTo>
                      <a:pt x="859" y="539"/>
                      <a:pt x="860" y="540"/>
                      <a:pt x="860" y="542"/>
                    </a:cubicBezTo>
                    <a:cubicBezTo>
                      <a:pt x="860" y="547"/>
                      <a:pt x="855" y="552"/>
                      <a:pt x="849" y="552"/>
                    </a:cubicBezTo>
                    <a:cubicBezTo>
                      <a:pt x="849" y="552"/>
                      <a:pt x="849" y="552"/>
                      <a:pt x="849" y="552"/>
                    </a:cubicBezTo>
                    <a:cubicBezTo>
                      <a:pt x="847" y="552"/>
                      <a:pt x="844" y="551"/>
                      <a:pt x="842" y="549"/>
                    </a:cubicBezTo>
                    <a:cubicBezTo>
                      <a:pt x="813" y="519"/>
                      <a:pt x="813" y="519"/>
                      <a:pt x="813" y="519"/>
                    </a:cubicBezTo>
                    <a:cubicBezTo>
                      <a:pt x="812" y="518"/>
                      <a:pt x="811" y="516"/>
                      <a:pt x="811" y="514"/>
                    </a:cubicBezTo>
                    <a:cubicBezTo>
                      <a:pt x="805" y="486"/>
                      <a:pt x="805" y="486"/>
                      <a:pt x="805" y="486"/>
                    </a:cubicBezTo>
                    <a:cubicBezTo>
                      <a:pt x="792" y="446"/>
                      <a:pt x="792" y="446"/>
                      <a:pt x="792" y="446"/>
                    </a:cubicBezTo>
                    <a:cubicBezTo>
                      <a:pt x="789" y="446"/>
                      <a:pt x="789" y="446"/>
                      <a:pt x="789" y="446"/>
                    </a:cubicBezTo>
                    <a:cubicBezTo>
                      <a:pt x="785" y="447"/>
                      <a:pt x="780" y="445"/>
                      <a:pt x="778" y="441"/>
                    </a:cubicBezTo>
                    <a:cubicBezTo>
                      <a:pt x="768" y="424"/>
                      <a:pt x="768" y="424"/>
                      <a:pt x="768" y="424"/>
                    </a:cubicBezTo>
                    <a:cubicBezTo>
                      <a:pt x="767" y="423"/>
                      <a:pt x="767" y="423"/>
                      <a:pt x="767" y="423"/>
                    </a:cubicBezTo>
                    <a:cubicBezTo>
                      <a:pt x="758" y="405"/>
                      <a:pt x="758" y="405"/>
                      <a:pt x="758" y="405"/>
                    </a:cubicBezTo>
                    <a:cubicBezTo>
                      <a:pt x="736" y="405"/>
                      <a:pt x="736" y="405"/>
                      <a:pt x="736" y="405"/>
                    </a:cubicBezTo>
                    <a:cubicBezTo>
                      <a:pt x="708" y="441"/>
                      <a:pt x="708" y="441"/>
                      <a:pt x="708" y="441"/>
                    </a:cubicBezTo>
                    <a:cubicBezTo>
                      <a:pt x="708" y="442"/>
                      <a:pt x="707" y="443"/>
                      <a:pt x="705" y="444"/>
                    </a:cubicBezTo>
                    <a:cubicBezTo>
                      <a:pt x="696" y="449"/>
                      <a:pt x="696" y="449"/>
                      <a:pt x="696" y="449"/>
                    </a:cubicBezTo>
                    <a:cubicBezTo>
                      <a:pt x="699" y="453"/>
                      <a:pt x="699" y="453"/>
                      <a:pt x="699" y="453"/>
                    </a:cubicBezTo>
                    <a:cubicBezTo>
                      <a:pt x="700" y="456"/>
                      <a:pt x="701" y="459"/>
                      <a:pt x="700" y="462"/>
                    </a:cubicBezTo>
                    <a:cubicBezTo>
                      <a:pt x="685" y="504"/>
                      <a:pt x="685" y="504"/>
                      <a:pt x="685" y="504"/>
                    </a:cubicBezTo>
                    <a:cubicBezTo>
                      <a:pt x="684" y="507"/>
                      <a:pt x="682" y="509"/>
                      <a:pt x="679" y="510"/>
                    </a:cubicBezTo>
                    <a:cubicBezTo>
                      <a:pt x="676" y="511"/>
                      <a:pt x="673" y="511"/>
                      <a:pt x="670" y="510"/>
                    </a:cubicBezTo>
                    <a:cubicBezTo>
                      <a:pt x="652" y="499"/>
                      <a:pt x="652" y="499"/>
                      <a:pt x="652" y="499"/>
                    </a:cubicBezTo>
                    <a:cubicBezTo>
                      <a:pt x="650" y="498"/>
                      <a:pt x="649" y="496"/>
                      <a:pt x="648" y="493"/>
                    </a:cubicBezTo>
                    <a:cubicBezTo>
                      <a:pt x="635" y="451"/>
                      <a:pt x="635" y="451"/>
                      <a:pt x="635" y="451"/>
                    </a:cubicBezTo>
                    <a:cubicBezTo>
                      <a:pt x="623" y="428"/>
                      <a:pt x="623" y="428"/>
                      <a:pt x="623" y="428"/>
                    </a:cubicBezTo>
                    <a:cubicBezTo>
                      <a:pt x="602" y="408"/>
                      <a:pt x="602" y="408"/>
                      <a:pt x="602" y="408"/>
                    </a:cubicBezTo>
                    <a:cubicBezTo>
                      <a:pt x="602" y="408"/>
                      <a:pt x="601" y="408"/>
                      <a:pt x="601" y="407"/>
                    </a:cubicBezTo>
                    <a:cubicBezTo>
                      <a:pt x="583" y="384"/>
                      <a:pt x="583" y="384"/>
                      <a:pt x="583" y="384"/>
                    </a:cubicBezTo>
                    <a:cubicBezTo>
                      <a:pt x="534" y="359"/>
                      <a:pt x="534" y="359"/>
                      <a:pt x="534" y="359"/>
                    </a:cubicBezTo>
                    <a:cubicBezTo>
                      <a:pt x="469" y="346"/>
                      <a:pt x="469" y="346"/>
                      <a:pt x="469" y="346"/>
                    </a:cubicBezTo>
                    <a:cubicBezTo>
                      <a:pt x="464" y="350"/>
                      <a:pt x="464" y="350"/>
                      <a:pt x="464" y="350"/>
                    </a:cubicBezTo>
                    <a:cubicBezTo>
                      <a:pt x="484" y="372"/>
                      <a:pt x="484" y="372"/>
                      <a:pt x="484" y="372"/>
                    </a:cubicBezTo>
                    <a:cubicBezTo>
                      <a:pt x="508" y="372"/>
                      <a:pt x="508" y="372"/>
                      <a:pt x="508" y="372"/>
                    </a:cubicBezTo>
                    <a:cubicBezTo>
                      <a:pt x="509" y="372"/>
                      <a:pt x="511" y="372"/>
                      <a:pt x="512" y="373"/>
                    </a:cubicBezTo>
                    <a:cubicBezTo>
                      <a:pt x="542" y="386"/>
                      <a:pt x="542" y="386"/>
                      <a:pt x="542" y="386"/>
                    </a:cubicBezTo>
                    <a:cubicBezTo>
                      <a:pt x="545" y="387"/>
                      <a:pt x="547" y="390"/>
                      <a:pt x="547" y="393"/>
                    </a:cubicBezTo>
                    <a:cubicBezTo>
                      <a:pt x="548" y="396"/>
                      <a:pt x="547" y="399"/>
                      <a:pt x="545" y="402"/>
                    </a:cubicBezTo>
                    <a:cubicBezTo>
                      <a:pt x="510" y="442"/>
                      <a:pt x="510" y="442"/>
                      <a:pt x="510" y="442"/>
                    </a:cubicBezTo>
                    <a:cubicBezTo>
                      <a:pt x="508" y="443"/>
                      <a:pt x="507" y="444"/>
                      <a:pt x="505" y="445"/>
                    </a:cubicBezTo>
                    <a:cubicBezTo>
                      <a:pt x="440" y="461"/>
                      <a:pt x="440" y="461"/>
                      <a:pt x="440" y="461"/>
                    </a:cubicBezTo>
                    <a:cubicBezTo>
                      <a:pt x="436" y="462"/>
                      <a:pt x="431" y="460"/>
                      <a:pt x="428" y="456"/>
                    </a:cubicBezTo>
                    <a:cubicBezTo>
                      <a:pt x="379" y="362"/>
                      <a:pt x="379" y="362"/>
                      <a:pt x="379" y="362"/>
                    </a:cubicBezTo>
                    <a:cubicBezTo>
                      <a:pt x="366" y="370"/>
                      <a:pt x="366" y="370"/>
                      <a:pt x="366" y="370"/>
                    </a:cubicBezTo>
                    <a:cubicBezTo>
                      <a:pt x="433" y="476"/>
                      <a:pt x="433" y="476"/>
                      <a:pt x="433" y="476"/>
                    </a:cubicBezTo>
                    <a:cubicBezTo>
                      <a:pt x="487" y="459"/>
                      <a:pt x="487" y="459"/>
                      <a:pt x="487" y="459"/>
                    </a:cubicBezTo>
                    <a:cubicBezTo>
                      <a:pt x="490" y="458"/>
                      <a:pt x="494" y="458"/>
                      <a:pt x="496" y="460"/>
                    </a:cubicBezTo>
                    <a:cubicBezTo>
                      <a:pt x="499" y="462"/>
                      <a:pt x="501" y="465"/>
                      <a:pt x="501" y="468"/>
                    </a:cubicBezTo>
                    <a:cubicBezTo>
                      <a:pt x="501" y="477"/>
                      <a:pt x="501" y="477"/>
                      <a:pt x="501" y="477"/>
                    </a:cubicBezTo>
                    <a:cubicBezTo>
                      <a:pt x="501" y="478"/>
                      <a:pt x="500" y="480"/>
                      <a:pt x="500" y="481"/>
                    </a:cubicBezTo>
                    <a:cubicBezTo>
                      <a:pt x="480" y="539"/>
                      <a:pt x="480" y="539"/>
                      <a:pt x="480" y="539"/>
                    </a:cubicBezTo>
                    <a:cubicBezTo>
                      <a:pt x="479" y="542"/>
                      <a:pt x="477" y="544"/>
                      <a:pt x="475" y="545"/>
                    </a:cubicBezTo>
                    <a:cubicBezTo>
                      <a:pt x="443" y="563"/>
                      <a:pt x="443" y="563"/>
                      <a:pt x="443" y="563"/>
                    </a:cubicBezTo>
                    <a:cubicBezTo>
                      <a:pt x="417" y="610"/>
                      <a:pt x="417" y="610"/>
                      <a:pt x="417" y="610"/>
                    </a:cubicBezTo>
                    <a:cubicBezTo>
                      <a:pt x="420" y="631"/>
                      <a:pt x="420" y="631"/>
                      <a:pt x="420" y="631"/>
                    </a:cubicBezTo>
                    <a:cubicBezTo>
                      <a:pt x="429" y="676"/>
                      <a:pt x="429" y="676"/>
                      <a:pt x="429" y="676"/>
                    </a:cubicBezTo>
                    <a:cubicBezTo>
                      <a:pt x="429" y="680"/>
                      <a:pt x="428" y="683"/>
                      <a:pt x="426" y="686"/>
                    </a:cubicBezTo>
                    <a:cubicBezTo>
                      <a:pt x="389" y="720"/>
                      <a:pt x="389" y="720"/>
                      <a:pt x="389" y="720"/>
                    </a:cubicBezTo>
                    <a:cubicBezTo>
                      <a:pt x="394" y="729"/>
                      <a:pt x="394" y="729"/>
                      <a:pt x="394" y="729"/>
                    </a:cubicBezTo>
                    <a:cubicBezTo>
                      <a:pt x="396" y="733"/>
                      <a:pt x="395" y="738"/>
                      <a:pt x="392" y="741"/>
                    </a:cubicBezTo>
                    <a:cubicBezTo>
                      <a:pt x="313" y="826"/>
                      <a:pt x="313" y="826"/>
                      <a:pt x="313" y="826"/>
                    </a:cubicBezTo>
                    <a:cubicBezTo>
                      <a:pt x="311" y="828"/>
                      <a:pt x="308" y="829"/>
                      <a:pt x="306" y="829"/>
                    </a:cubicBezTo>
                    <a:moveTo>
                      <a:pt x="1054" y="135"/>
                    </a:moveTo>
                    <a:cubicBezTo>
                      <a:pt x="1062" y="139"/>
                      <a:pt x="1062" y="139"/>
                      <a:pt x="1062" y="139"/>
                    </a:cubicBezTo>
                    <a:cubicBezTo>
                      <a:pt x="1055" y="128"/>
                      <a:pt x="1055" y="128"/>
                      <a:pt x="1055" y="128"/>
                    </a:cubicBezTo>
                    <a:cubicBezTo>
                      <a:pt x="1054" y="135"/>
                      <a:pt x="1054" y="135"/>
                      <a:pt x="1054" y="135"/>
                    </a:cubicBezTo>
                  </a:path>
                </a:pathLst>
              </a:custGeom>
              <a:grpFill/>
              <a:ln>
                <a:noFill/>
              </a:ln>
            </p:spPr>
            <p:txBody>
              <a:bodyPr vert="horz" wrap="square" lIns="91380" tIns="45690" rIns="91380" bIns="45690" numCol="1" anchor="t" anchorCtr="0" compatLnSpc="1">
                <a:prstTxWarp prst="textNoShape">
                  <a:avLst/>
                </a:prstTxWarp>
              </a:bodyPr>
              <a:lstStyle/>
              <a:p>
                <a:endParaRPr lang="en-US" sz="1799" dirty="0"/>
              </a:p>
            </p:txBody>
          </p:sp>
          <p:sp>
            <p:nvSpPr>
              <p:cNvPr id="7" name="Freeform 17">
                <a:extLst>
                  <a:ext uri="{FF2B5EF4-FFF2-40B4-BE49-F238E27FC236}">
                    <a16:creationId xmlns:a16="http://schemas.microsoft.com/office/drawing/2014/main" id="{A3B20C92-807D-42BB-A457-94CB043725E4}"/>
                  </a:ext>
                </a:extLst>
              </p:cNvPr>
              <p:cNvSpPr>
                <a:spLocks noEditPoints="1"/>
              </p:cNvSpPr>
              <p:nvPr/>
            </p:nvSpPr>
            <p:spPr bwMode="auto">
              <a:xfrm>
                <a:off x="3095757" y="5450213"/>
                <a:ext cx="70688" cy="91307"/>
              </a:xfrm>
              <a:custGeom>
                <a:avLst/>
                <a:gdLst>
                  <a:gd name="T0" fmla="*/ 43 w 53"/>
                  <a:gd name="T1" fmla="*/ 66 h 66"/>
                  <a:gd name="T2" fmla="*/ 42 w 53"/>
                  <a:gd name="T3" fmla="*/ 66 h 66"/>
                  <a:gd name="T4" fmla="*/ 9 w 53"/>
                  <a:gd name="T5" fmla="*/ 64 h 66"/>
                  <a:gd name="T6" fmla="*/ 2 w 53"/>
                  <a:gd name="T7" fmla="*/ 60 h 66"/>
                  <a:gd name="T8" fmla="*/ 0 w 53"/>
                  <a:gd name="T9" fmla="*/ 53 h 66"/>
                  <a:gd name="T10" fmla="*/ 4 w 53"/>
                  <a:gd name="T11" fmla="*/ 10 h 66"/>
                  <a:gd name="T12" fmla="*/ 12 w 53"/>
                  <a:gd name="T13" fmla="*/ 1 h 66"/>
                  <a:gd name="T14" fmla="*/ 23 w 53"/>
                  <a:gd name="T15" fmla="*/ 5 h 66"/>
                  <a:gd name="T16" fmla="*/ 51 w 53"/>
                  <a:gd name="T17" fmla="*/ 50 h 66"/>
                  <a:gd name="T18" fmla="*/ 53 w 53"/>
                  <a:gd name="T19" fmla="*/ 56 h 66"/>
                  <a:gd name="T20" fmla="*/ 43 w 53"/>
                  <a:gd name="T21" fmla="*/ 66 h 66"/>
                  <a:gd name="T22" fmla="*/ 21 w 53"/>
                  <a:gd name="T23" fmla="*/ 44 h 66"/>
                  <a:gd name="T24" fmla="*/ 23 w 53"/>
                  <a:gd name="T25" fmla="*/ 44 h 66"/>
                  <a:gd name="T26" fmla="*/ 22 w 53"/>
                  <a:gd name="T27" fmla="*/ 42 h 66"/>
                  <a:gd name="T28" fmla="*/ 21 w 53"/>
                  <a:gd name="T29" fmla="*/ 4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66">
                    <a:moveTo>
                      <a:pt x="43" y="66"/>
                    </a:moveTo>
                    <a:cubicBezTo>
                      <a:pt x="42" y="66"/>
                      <a:pt x="42" y="66"/>
                      <a:pt x="42" y="66"/>
                    </a:cubicBezTo>
                    <a:cubicBezTo>
                      <a:pt x="9" y="64"/>
                      <a:pt x="9" y="64"/>
                      <a:pt x="9" y="64"/>
                    </a:cubicBezTo>
                    <a:cubicBezTo>
                      <a:pt x="7" y="64"/>
                      <a:pt x="4" y="62"/>
                      <a:pt x="2" y="60"/>
                    </a:cubicBezTo>
                    <a:cubicBezTo>
                      <a:pt x="1" y="58"/>
                      <a:pt x="0" y="55"/>
                      <a:pt x="0" y="53"/>
                    </a:cubicBezTo>
                    <a:cubicBezTo>
                      <a:pt x="4" y="10"/>
                      <a:pt x="4" y="10"/>
                      <a:pt x="4" y="10"/>
                    </a:cubicBezTo>
                    <a:cubicBezTo>
                      <a:pt x="4" y="6"/>
                      <a:pt x="8" y="2"/>
                      <a:pt x="12" y="1"/>
                    </a:cubicBezTo>
                    <a:cubicBezTo>
                      <a:pt x="16" y="0"/>
                      <a:pt x="21" y="2"/>
                      <a:pt x="23" y="5"/>
                    </a:cubicBezTo>
                    <a:cubicBezTo>
                      <a:pt x="51" y="50"/>
                      <a:pt x="51" y="50"/>
                      <a:pt x="51" y="50"/>
                    </a:cubicBezTo>
                    <a:cubicBezTo>
                      <a:pt x="52" y="52"/>
                      <a:pt x="53" y="54"/>
                      <a:pt x="53" y="56"/>
                    </a:cubicBezTo>
                    <a:cubicBezTo>
                      <a:pt x="53" y="62"/>
                      <a:pt x="48" y="66"/>
                      <a:pt x="43" y="66"/>
                    </a:cubicBezTo>
                    <a:close/>
                    <a:moveTo>
                      <a:pt x="21" y="44"/>
                    </a:moveTo>
                    <a:cubicBezTo>
                      <a:pt x="23" y="44"/>
                      <a:pt x="23" y="44"/>
                      <a:pt x="23" y="44"/>
                    </a:cubicBezTo>
                    <a:cubicBezTo>
                      <a:pt x="22" y="42"/>
                      <a:pt x="22" y="42"/>
                      <a:pt x="22" y="42"/>
                    </a:cubicBezTo>
                    <a:lnTo>
                      <a:pt x="21" y="44"/>
                    </a:lnTo>
                    <a:close/>
                  </a:path>
                </a:pathLst>
              </a:custGeom>
              <a:grpFill/>
              <a:ln>
                <a:noFill/>
              </a:ln>
            </p:spPr>
            <p:txBody>
              <a:bodyPr vert="horz" wrap="square" lIns="91380" tIns="45690" rIns="91380" bIns="45690" numCol="1" anchor="t" anchorCtr="0" compatLnSpc="1">
                <a:prstTxWarp prst="textNoShape">
                  <a:avLst/>
                </a:prstTxWarp>
              </a:bodyPr>
              <a:lstStyle/>
              <a:p>
                <a:endParaRPr lang="en-US" sz="1799" dirty="0"/>
              </a:p>
            </p:txBody>
          </p:sp>
          <p:sp>
            <p:nvSpPr>
              <p:cNvPr id="8" name="Freeform: Shape 113">
                <a:extLst>
                  <a:ext uri="{FF2B5EF4-FFF2-40B4-BE49-F238E27FC236}">
                    <a16:creationId xmlns:a16="http://schemas.microsoft.com/office/drawing/2014/main" id="{338C90B6-51F4-4648-9099-7671217E8135}"/>
                  </a:ext>
                </a:extLst>
              </p:cNvPr>
              <p:cNvSpPr>
                <a:spLocks/>
              </p:cNvSpPr>
              <p:nvPr/>
            </p:nvSpPr>
            <p:spPr bwMode="auto">
              <a:xfrm>
                <a:off x="1201900" y="5144740"/>
                <a:ext cx="2259925" cy="1038862"/>
              </a:xfrm>
              <a:custGeom>
                <a:avLst/>
                <a:gdLst>
                  <a:gd name="connsiteX0" fmla="*/ 1974262 w 2259925"/>
                  <a:gd name="connsiteY0" fmla="*/ 960697 h 1038862"/>
                  <a:gd name="connsiteX1" fmla="*/ 1995469 w 2259925"/>
                  <a:gd name="connsiteY1" fmla="*/ 963415 h 1038862"/>
                  <a:gd name="connsiteX2" fmla="*/ 2006072 w 2259925"/>
                  <a:gd name="connsiteY2" fmla="*/ 972931 h 1038862"/>
                  <a:gd name="connsiteX3" fmla="*/ 2003421 w 2259925"/>
                  <a:gd name="connsiteY3" fmla="*/ 987884 h 1038862"/>
                  <a:gd name="connsiteX4" fmla="*/ 1983540 w 2259925"/>
                  <a:gd name="connsiteY4" fmla="*/ 1008275 h 1038862"/>
                  <a:gd name="connsiteX5" fmla="*/ 1972937 w 2259925"/>
                  <a:gd name="connsiteY5" fmla="*/ 1012353 h 1038862"/>
                  <a:gd name="connsiteX6" fmla="*/ 1968961 w 2259925"/>
                  <a:gd name="connsiteY6" fmla="*/ 1010994 h 1038862"/>
                  <a:gd name="connsiteX7" fmla="*/ 1959683 w 2259925"/>
                  <a:gd name="connsiteY7" fmla="*/ 1000119 h 1038862"/>
                  <a:gd name="connsiteX8" fmla="*/ 1955707 w 2259925"/>
                  <a:gd name="connsiteY8" fmla="*/ 977009 h 1038862"/>
                  <a:gd name="connsiteX9" fmla="*/ 1961008 w 2259925"/>
                  <a:gd name="connsiteY9" fmla="*/ 963415 h 1038862"/>
                  <a:gd name="connsiteX10" fmla="*/ 1974262 w 2259925"/>
                  <a:gd name="connsiteY10" fmla="*/ 960697 h 1038862"/>
                  <a:gd name="connsiteX11" fmla="*/ 2161818 w 2259925"/>
                  <a:gd name="connsiteY11" fmla="*/ 954802 h 1038862"/>
                  <a:gd name="connsiteX12" fmla="*/ 2169886 w 2259925"/>
                  <a:gd name="connsiteY12" fmla="*/ 962937 h 1038862"/>
                  <a:gd name="connsiteX13" fmla="*/ 2173920 w 2259925"/>
                  <a:gd name="connsiteY13" fmla="*/ 979207 h 1038862"/>
                  <a:gd name="connsiteX14" fmla="*/ 2167197 w 2259925"/>
                  <a:gd name="connsiteY14" fmla="*/ 995476 h 1038862"/>
                  <a:gd name="connsiteX15" fmla="*/ 2074419 w 2259925"/>
                  <a:gd name="connsiteY15" fmla="*/ 1037506 h 1038862"/>
                  <a:gd name="connsiteX16" fmla="*/ 2069040 w 2259925"/>
                  <a:gd name="connsiteY16" fmla="*/ 1038862 h 1038862"/>
                  <a:gd name="connsiteX17" fmla="*/ 2056939 w 2259925"/>
                  <a:gd name="connsiteY17" fmla="*/ 1032083 h 1038862"/>
                  <a:gd name="connsiteX18" fmla="*/ 2060973 w 2259925"/>
                  <a:gd name="connsiteY18" fmla="*/ 1013102 h 1038862"/>
                  <a:gd name="connsiteX19" fmla="*/ 2149717 w 2259925"/>
                  <a:gd name="connsiteY19" fmla="*/ 956158 h 1038862"/>
                  <a:gd name="connsiteX20" fmla="*/ 2161818 w 2259925"/>
                  <a:gd name="connsiteY20" fmla="*/ 954802 h 1038862"/>
                  <a:gd name="connsiteX21" fmla="*/ 2226681 w 2259925"/>
                  <a:gd name="connsiteY21" fmla="*/ 892949 h 1038862"/>
                  <a:gd name="connsiteX22" fmla="*/ 2238730 w 2259925"/>
                  <a:gd name="connsiteY22" fmla="*/ 902439 h 1038862"/>
                  <a:gd name="connsiteX23" fmla="*/ 2242747 w 2259925"/>
                  <a:gd name="connsiteY23" fmla="*/ 917353 h 1038862"/>
                  <a:gd name="connsiteX24" fmla="*/ 2254796 w 2259925"/>
                  <a:gd name="connsiteY24" fmla="*/ 926844 h 1038862"/>
                  <a:gd name="connsiteX25" fmla="*/ 2249441 w 2259925"/>
                  <a:gd name="connsiteY25" fmla="*/ 943114 h 1038862"/>
                  <a:gd name="connsiteX26" fmla="*/ 2205260 w 2259925"/>
                  <a:gd name="connsiteY26" fmla="*/ 974298 h 1038862"/>
                  <a:gd name="connsiteX27" fmla="*/ 2197227 w 2259925"/>
                  <a:gd name="connsiteY27" fmla="*/ 977009 h 1038862"/>
                  <a:gd name="connsiteX28" fmla="*/ 2189194 w 2259925"/>
                  <a:gd name="connsiteY28" fmla="*/ 974298 h 1038862"/>
                  <a:gd name="connsiteX29" fmla="*/ 2185178 w 2259925"/>
                  <a:gd name="connsiteY29" fmla="*/ 956672 h 1038862"/>
                  <a:gd name="connsiteX30" fmla="*/ 2213293 w 2259925"/>
                  <a:gd name="connsiteY30" fmla="*/ 899728 h 1038862"/>
                  <a:gd name="connsiteX31" fmla="*/ 2226681 w 2259925"/>
                  <a:gd name="connsiteY31" fmla="*/ 892949 h 1038862"/>
                  <a:gd name="connsiteX32" fmla="*/ 1932483 w 2259925"/>
                  <a:gd name="connsiteY32" fmla="*/ 653021 h 1038862"/>
                  <a:gd name="connsiteX33" fmla="*/ 1984111 w 2259925"/>
                  <a:gd name="connsiteY33" fmla="*/ 657093 h 1038862"/>
                  <a:gd name="connsiteX34" fmla="*/ 1993621 w 2259925"/>
                  <a:gd name="connsiteY34" fmla="*/ 663879 h 1038862"/>
                  <a:gd name="connsiteX35" fmla="*/ 1996338 w 2259925"/>
                  <a:gd name="connsiteY35" fmla="*/ 676095 h 1038862"/>
                  <a:gd name="connsiteX36" fmla="*/ 1992263 w 2259925"/>
                  <a:gd name="connsiteY36" fmla="*/ 685596 h 1038862"/>
                  <a:gd name="connsiteX37" fmla="*/ 2011283 w 2259925"/>
                  <a:gd name="connsiteY37" fmla="*/ 692382 h 1038862"/>
                  <a:gd name="connsiteX38" fmla="*/ 2028946 w 2259925"/>
                  <a:gd name="connsiteY38" fmla="*/ 659807 h 1038862"/>
                  <a:gd name="connsiteX39" fmla="*/ 2039815 w 2259925"/>
                  <a:gd name="connsiteY39" fmla="*/ 653021 h 1038862"/>
                  <a:gd name="connsiteX40" fmla="*/ 2050684 w 2259925"/>
                  <a:gd name="connsiteY40" fmla="*/ 657093 h 1038862"/>
                  <a:gd name="connsiteX41" fmla="*/ 2073780 w 2259925"/>
                  <a:gd name="connsiteY41" fmla="*/ 677452 h 1038862"/>
                  <a:gd name="connsiteX42" fmla="*/ 2079215 w 2259925"/>
                  <a:gd name="connsiteY42" fmla="*/ 684239 h 1038862"/>
                  <a:gd name="connsiteX43" fmla="*/ 2088725 w 2259925"/>
                  <a:gd name="connsiteY43" fmla="*/ 734459 h 1038862"/>
                  <a:gd name="connsiteX44" fmla="*/ 2125408 w 2259925"/>
                  <a:gd name="connsiteY44" fmla="*/ 791465 h 1038862"/>
                  <a:gd name="connsiteX45" fmla="*/ 2126767 w 2259925"/>
                  <a:gd name="connsiteY45" fmla="*/ 806396 h 1038862"/>
                  <a:gd name="connsiteX46" fmla="*/ 2087367 w 2259925"/>
                  <a:gd name="connsiteY46" fmla="*/ 883762 h 1038862"/>
                  <a:gd name="connsiteX47" fmla="*/ 2083291 w 2259925"/>
                  <a:gd name="connsiteY47" fmla="*/ 887834 h 1038862"/>
                  <a:gd name="connsiteX48" fmla="*/ 2034380 w 2259925"/>
                  <a:gd name="connsiteY48" fmla="*/ 929910 h 1038862"/>
                  <a:gd name="connsiteX49" fmla="*/ 2028946 w 2259925"/>
                  <a:gd name="connsiteY49" fmla="*/ 932625 h 1038862"/>
                  <a:gd name="connsiteX50" fmla="*/ 1982752 w 2259925"/>
                  <a:gd name="connsiteY50" fmla="*/ 947555 h 1038862"/>
                  <a:gd name="connsiteX51" fmla="*/ 1978676 w 2259925"/>
                  <a:gd name="connsiteY51" fmla="*/ 947555 h 1038862"/>
                  <a:gd name="connsiteX52" fmla="*/ 1973242 w 2259925"/>
                  <a:gd name="connsiteY52" fmla="*/ 946198 h 1038862"/>
                  <a:gd name="connsiteX53" fmla="*/ 1933841 w 2259925"/>
                  <a:gd name="connsiteY53" fmla="*/ 919052 h 1038862"/>
                  <a:gd name="connsiteX54" fmla="*/ 1917538 w 2259925"/>
                  <a:gd name="connsiteY54" fmla="*/ 891905 h 1038862"/>
                  <a:gd name="connsiteX55" fmla="*/ 1883572 w 2259925"/>
                  <a:gd name="connsiteY55" fmla="*/ 864759 h 1038862"/>
                  <a:gd name="connsiteX56" fmla="*/ 1814282 w 2259925"/>
                  <a:gd name="connsiteY56" fmla="*/ 900050 h 1038862"/>
                  <a:gd name="connsiteX57" fmla="*/ 1808847 w 2259925"/>
                  <a:gd name="connsiteY57" fmla="*/ 901407 h 1038862"/>
                  <a:gd name="connsiteX58" fmla="*/ 1740916 w 2259925"/>
                  <a:gd name="connsiteY58" fmla="*/ 905479 h 1038862"/>
                  <a:gd name="connsiteX59" fmla="*/ 1728688 w 2259925"/>
                  <a:gd name="connsiteY59" fmla="*/ 898692 h 1038862"/>
                  <a:gd name="connsiteX60" fmla="*/ 1727330 w 2259925"/>
                  <a:gd name="connsiteY60" fmla="*/ 885119 h 1038862"/>
                  <a:gd name="connsiteX61" fmla="*/ 1736840 w 2259925"/>
                  <a:gd name="connsiteY61" fmla="*/ 867474 h 1038862"/>
                  <a:gd name="connsiteX62" fmla="*/ 1743633 w 2259925"/>
                  <a:gd name="connsiteY62" fmla="*/ 762962 h 1038862"/>
                  <a:gd name="connsiteX63" fmla="*/ 1754502 w 2259925"/>
                  <a:gd name="connsiteY63" fmla="*/ 750746 h 1038862"/>
                  <a:gd name="connsiteX64" fmla="*/ 1810206 w 2259925"/>
                  <a:gd name="connsiteY64" fmla="*/ 735816 h 1038862"/>
                  <a:gd name="connsiteX65" fmla="*/ 1827868 w 2259925"/>
                  <a:gd name="connsiteY65" fmla="*/ 716814 h 1038862"/>
                  <a:gd name="connsiteX66" fmla="*/ 1829227 w 2259925"/>
                  <a:gd name="connsiteY66" fmla="*/ 715457 h 1038862"/>
                  <a:gd name="connsiteX67" fmla="*/ 1882213 w 2259925"/>
                  <a:gd name="connsiteY67" fmla="*/ 676095 h 1038862"/>
                  <a:gd name="connsiteX68" fmla="*/ 1897158 w 2259925"/>
                  <a:gd name="connsiteY68" fmla="*/ 674738 h 1038862"/>
                  <a:gd name="connsiteX69" fmla="*/ 1909386 w 2259925"/>
                  <a:gd name="connsiteY69" fmla="*/ 681524 h 1038862"/>
                  <a:gd name="connsiteX70" fmla="*/ 1917538 w 2259925"/>
                  <a:gd name="connsiteY70" fmla="*/ 661165 h 1038862"/>
                  <a:gd name="connsiteX71" fmla="*/ 1932483 w 2259925"/>
                  <a:gd name="connsiteY71" fmla="*/ 653021 h 1038862"/>
                  <a:gd name="connsiteX72" fmla="*/ 1240163 w 2259925"/>
                  <a:gd name="connsiteY72" fmla="*/ 639645 h 1038862"/>
                  <a:gd name="connsiteX73" fmla="*/ 1249426 w 2259925"/>
                  <a:gd name="connsiteY73" fmla="*/ 650445 h 1038862"/>
                  <a:gd name="connsiteX74" fmla="*/ 1254719 w 2259925"/>
                  <a:gd name="connsiteY74" fmla="*/ 677444 h 1038862"/>
                  <a:gd name="connsiteX75" fmla="*/ 1253396 w 2259925"/>
                  <a:gd name="connsiteY75" fmla="*/ 684194 h 1038862"/>
                  <a:gd name="connsiteX76" fmla="*/ 1220314 w 2259925"/>
                  <a:gd name="connsiteY76" fmla="*/ 790841 h 1038862"/>
                  <a:gd name="connsiteX77" fmla="*/ 1212374 w 2259925"/>
                  <a:gd name="connsiteY77" fmla="*/ 800290 h 1038862"/>
                  <a:gd name="connsiteX78" fmla="*/ 1207081 w 2259925"/>
                  <a:gd name="connsiteY78" fmla="*/ 800290 h 1038862"/>
                  <a:gd name="connsiteX79" fmla="*/ 1200464 w 2259925"/>
                  <a:gd name="connsiteY79" fmla="*/ 798940 h 1038862"/>
                  <a:gd name="connsiteX80" fmla="*/ 1171352 w 2259925"/>
                  <a:gd name="connsiteY80" fmla="*/ 780041 h 1038862"/>
                  <a:gd name="connsiteX81" fmla="*/ 1167382 w 2259925"/>
                  <a:gd name="connsiteY81" fmla="*/ 762491 h 1038862"/>
                  <a:gd name="connsiteX82" fmla="*/ 1173998 w 2259925"/>
                  <a:gd name="connsiteY82" fmla="*/ 747642 h 1038862"/>
                  <a:gd name="connsiteX83" fmla="*/ 1177968 w 2259925"/>
                  <a:gd name="connsiteY83" fmla="*/ 708493 h 1038862"/>
                  <a:gd name="connsiteX84" fmla="*/ 1180615 w 2259925"/>
                  <a:gd name="connsiteY84" fmla="*/ 703093 h 1038862"/>
                  <a:gd name="connsiteX85" fmla="*/ 1193848 w 2259925"/>
                  <a:gd name="connsiteY85" fmla="*/ 681494 h 1038862"/>
                  <a:gd name="connsiteX86" fmla="*/ 1195171 w 2259925"/>
                  <a:gd name="connsiteY86" fmla="*/ 680144 h 1038862"/>
                  <a:gd name="connsiteX87" fmla="*/ 1225607 w 2259925"/>
                  <a:gd name="connsiteY87" fmla="*/ 643695 h 1038862"/>
                  <a:gd name="connsiteX88" fmla="*/ 1240163 w 2259925"/>
                  <a:gd name="connsiteY88" fmla="*/ 639645 h 1038862"/>
                  <a:gd name="connsiteX89" fmla="*/ 1873160 w 2259925"/>
                  <a:gd name="connsiteY89" fmla="*/ 595523 h 1038862"/>
                  <a:gd name="connsiteX90" fmla="*/ 1892106 w 2259925"/>
                  <a:gd name="connsiteY90" fmla="*/ 598340 h 1038862"/>
                  <a:gd name="connsiteX91" fmla="*/ 1904286 w 2259925"/>
                  <a:gd name="connsiteY91" fmla="*/ 613836 h 1038862"/>
                  <a:gd name="connsiteX92" fmla="*/ 1890753 w 2259925"/>
                  <a:gd name="connsiteY92" fmla="*/ 626514 h 1038862"/>
                  <a:gd name="connsiteX93" fmla="*/ 1889399 w 2259925"/>
                  <a:gd name="connsiteY93" fmla="*/ 626514 h 1038862"/>
                  <a:gd name="connsiteX94" fmla="*/ 1869100 w 2259925"/>
                  <a:gd name="connsiteY94" fmla="*/ 623697 h 1038862"/>
                  <a:gd name="connsiteX95" fmla="*/ 1856920 w 2259925"/>
                  <a:gd name="connsiteY95" fmla="*/ 608201 h 1038862"/>
                  <a:gd name="connsiteX96" fmla="*/ 1873160 w 2259925"/>
                  <a:gd name="connsiteY96" fmla="*/ 595523 h 1038862"/>
                  <a:gd name="connsiteX97" fmla="*/ 1786237 w 2259925"/>
                  <a:gd name="connsiteY97" fmla="*/ 576258 h 1038862"/>
                  <a:gd name="connsiteX98" fmla="*/ 1843331 w 2259925"/>
                  <a:gd name="connsiteY98" fmla="*/ 590064 h 1038862"/>
                  <a:gd name="connsiteX99" fmla="*/ 1854206 w 2259925"/>
                  <a:gd name="connsiteY99" fmla="*/ 606632 h 1038862"/>
                  <a:gd name="connsiteX100" fmla="*/ 1840613 w 2259925"/>
                  <a:gd name="connsiteY100" fmla="*/ 617677 h 1038862"/>
                  <a:gd name="connsiteX101" fmla="*/ 1836534 w 2259925"/>
                  <a:gd name="connsiteY101" fmla="*/ 617677 h 1038862"/>
                  <a:gd name="connsiteX102" fmla="*/ 1779440 w 2259925"/>
                  <a:gd name="connsiteY102" fmla="*/ 603871 h 1038862"/>
                  <a:gd name="connsiteX103" fmla="*/ 1768565 w 2259925"/>
                  <a:gd name="connsiteY103" fmla="*/ 585922 h 1038862"/>
                  <a:gd name="connsiteX104" fmla="*/ 1786237 w 2259925"/>
                  <a:gd name="connsiteY104" fmla="*/ 576258 h 1038862"/>
                  <a:gd name="connsiteX105" fmla="*/ 2161884 w 2259925"/>
                  <a:gd name="connsiteY105" fmla="*/ 536749 h 1038862"/>
                  <a:gd name="connsiteX106" fmla="*/ 2172106 w 2259925"/>
                  <a:gd name="connsiteY106" fmla="*/ 540687 h 1038862"/>
                  <a:gd name="connsiteX107" fmla="*/ 2187353 w 2259925"/>
                  <a:gd name="connsiteY107" fmla="*/ 553017 h 1038862"/>
                  <a:gd name="connsiteX108" fmla="*/ 2190125 w 2259925"/>
                  <a:gd name="connsiteY108" fmla="*/ 570826 h 1038862"/>
                  <a:gd name="connsiteX109" fmla="*/ 2186633 w 2259925"/>
                  <a:gd name="connsiteY109" fmla="*/ 577154 h 1038862"/>
                  <a:gd name="connsiteX110" fmla="*/ 2196384 w 2259925"/>
                  <a:gd name="connsiteY110" fmla="*/ 571875 h 1038862"/>
                  <a:gd name="connsiteX111" fmla="*/ 2207181 w 2259925"/>
                  <a:gd name="connsiteY111" fmla="*/ 574519 h 1038862"/>
                  <a:gd name="connsiteX112" fmla="*/ 2253799 w 2259925"/>
                  <a:gd name="connsiteY112" fmla="*/ 611547 h 1038862"/>
                  <a:gd name="connsiteX113" fmla="*/ 2256542 w 2259925"/>
                  <a:gd name="connsiteY113" fmla="*/ 630061 h 1038862"/>
                  <a:gd name="connsiteX114" fmla="*/ 2245573 w 2259925"/>
                  <a:gd name="connsiteY114" fmla="*/ 635350 h 1038862"/>
                  <a:gd name="connsiteX115" fmla="*/ 2237346 w 2259925"/>
                  <a:gd name="connsiteY115" fmla="*/ 632705 h 1038862"/>
                  <a:gd name="connsiteX116" fmla="*/ 2189357 w 2259925"/>
                  <a:gd name="connsiteY116" fmla="*/ 595678 h 1038862"/>
                  <a:gd name="connsiteX117" fmla="*/ 2184386 w 2259925"/>
                  <a:gd name="connsiteY117" fmla="*/ 586917 h 1038862"/>
                  <a:gd name="connsiteX118" fmla="*/ 2186605 w 2259925"/>
                  <a:gd name="connsiteY118" fmla="*/ 577204 h 1038862"/>
                  <a:gd name="connsiteX119" fmla="*/ 2182848 w 2259925"/>
                  <a:gd name="connsiteY119" fmla="*/ 584012 h 1038862"/>
                  <a:gd name="connsiteX120" fmla="*/ 2181808 w 2259925"/>
                  <a:gd name="connsiteY120" fmla="*/ 585896 h 1038862"/>
                  <a:gd name="connsiteX121" fmla="*/ 2169334 w 2259925"/>
                  <a:gd name="connsiteY121" fmla="*/ 594115 h 1038862"/>
                  <a:gd name="connsiteX122" fmla="*/ 2162404 w 2259925"/>
                  <a:gd name="connsiteY122" fmla="*/ 591375 h 1038862"/>
                  <a:gd name="connsiteX123" fmla="*/ 2156859 w 2259925"/>
                  <a:gd name="connsiteY123" fmla="*/ 572196 h 1038862"/>
                  <a:gd name="connsiteX124" fmla="*/ 2159631 w 2259925"/>
                  <a:gd name="connsiteY124" fmla="*/ 566716 h 1038862"/>
                  <a:gd name="connsiteX125" fmla="*/ 2154087 w 2259925"/>
                  <a:gd name="connsiteY125" fmla="*/ 561236 h 1038862"/>
                  <a:gd name="connsiteX126" fmla="*/ 2152701 w 2259925"/>
                  <a:gd name="connsiteY126" fmla="*/ 542057 h 1038862"/>
                  <a:gd name="connsiteX127" fmla="*/ 2161884 w 2259925"/>
                  <a:gd name="connsiteY127" fmla="*/ 536749 h 1038862"/>
                  <a:gd name="connsiteX128" fmla="*/ 2000032 w 2259925"/>
                  <a:gd name="connsiteY128" fmla="*/ 518887 h 1038862"/>
                  <a:gd name="connsiteX129" fmla="*/ 2013736 w 2259925"/>
                  <a:gd name="connsiteY129" fmla="*/ 522945 h 1038862"/>
                  <a:gd name="connsiteX130" fmla="*/ 2024700 w 2259925"/>
                  <a:gd name="connsiteY130" fmla="*/ 537822 h 1038862"/>
                  <a:gd name="connsiteX131" fmla="*/ 2039774 w 2259925"/>
                  <a:gd name="connsiteY131" fmla="*/ 531059 h 1038862"/>
                  <a:gd name="connsiteX132" fmla="*/ 2052108 w 2259925"/>
                  <a:gd name="connsiteY132" fmla="*/ 531059 h 1038862"/>
                  <a:gd name="connsiteX133" fmla="*/ 2128851 w 2259925"/>
                  <a:gd name="connsiteY133" fmla="*/ 570281 h 1038862"/>
                  <a:gd name="connsiteX134" fmla="*/ 2132962 w 2259925"/>
                  <a:gd name="connsiteY134" fmla="*/ 574339 h 1038862"/>
                  <a:gd name="connsiteX135" fmla="*/ 2175445 w 2259925"/>
                  <a:gd name="connsiteY135" fmla="*/ 628437 h 1038862"/>
                  <a:gd name="connsiteX136" fmla="*/ 2174074 w 2259925"/>
                  <a:gd name="connsiteY136" fmla="*/ 646019 h 1038862"/>
                  <a:gd name="connsiteX137" fmla="*/ 2163111 w 2259925"/>
                  <a:gd name="connsiteY137" fmla="*/ 650076 h 1038862"/>
                  <a:gd name="connsiteX138" fmla="*/ 2156259 w 2259925"/>
                  <a:gd name="connsiteY138" fmla="*/ 647371 h 1038862"/>
                  <a:gd name="connsiteX139" fmla="*/ 2104183 w 2259925"/>
                  <a:gd name="connsiteY139" fmla="*/ 613560 h 1038862"/>
                  <a:gd name="connsiteX140" fmla="*/ 2093220 w 2259925"/>
                  <a:gd name="connsiteY140" fmla="*/ 624380 h 1038862"/>
                  <a:gd name="connsiteX141" fmla="*/ 2076775 w 2259925"/>
                  <a:gd name="connsiteY141" fmla="*/ 627084 h 1038862"/>
                  <a:gd name="connsiteX142" fmla="*/ 2038404 w 2259925"/>
                  <a:gd name="connsiteY142" fmla="*/ 608150 h 1038862"/>
                  <a:gd name="connsiteX143" fmla="*/ 2030181 w 2259925"/>
                  <a:gd name="connsiteY143" fmla="*/ 593273 h 1038862"/>
                  <a:gd name="connsiteX144" fmla="*/ 2031552 w 2259925"/>
                  <a:gd name="connsiteY144" fmla="*/ 589216 h 1038862"/>
                  <a:gd name="connsiteX145" fmla="*/ 1991810 w 2259925"/>
                  <a:gd name="connsiteY145" fmla="*/ 572986 h 1038862"/>
                  <a:gd name="connsiteX146" fmla="*/ 1983587 w 2259925"/>
                  <a:gd name="connsiteY146" fmla="*/ 556756 h 1038862"/>
                  <a:gd name="connsiteX147" fmla="*/ 1989069 w 2259925"/>
                  <a:gd name="connsiteY147" fmla="*/ 529707 h 1038862"/>
                  <a:gd name="connsiteX148" fmla="*/ 2000032 w 2259925"/>
                  <a:gd name="connsiteY148" fmla="*/ 518887 h 1038862"/>
                  <a:gd name="connsiteX149" fmla="*/ 1925562 w 2259925"/>
                  <a:gd name="connsiteY149" fmla="*/ 502808 h 1038862"/>
                  <a:gd name="connsiteX150" fmla="*/ 1947738 w 2259925"/>
                  <a:gd name="connsiteY150" fmla="*/ 502808 h 1038862"/>
                  <a:gd name="connsiteX151" fmla="*/ 1961599 w 2259925"/>
                  <a:gd name="connsiteY151" fmla="*/ 516444 h 1038862"/>
                  <a:gd name="connsiteX152" fmla="*/ 1947738 w 2259925"/>
                  <a:gd name="connsiteY152" fmla="*/ 531444 h 1038862"/>
                  <a:gd name="connsiteX153" fmla="*/ 1935264 w 2259925"/>
                  <a:gd name="connsiteY153" fmla="*/ 531444 h 1038862"/>
                  <a:gd name="connsiteX154" fmla="*/ 1920018 w 2259925"/>
                  <a:gd name="connsiteY154" fmla="*/ 568261 h 1038862"/>
                  <a:gd name="connsiteX155" fmla="*/ 1906157 w 2259925"/>
                  <a:gd name="connsiteY155" fmla="*/ 576443 h 1038862"/>
                  <a:gd name="connsiteX156" fmla="*/ 1900613 w 2259925"/>
                  <a:gd name="connsiteY156" fmla="*/ 575080 h 1038862"/>
                  <a:gd name="connsiteX157" fmla="*/ 1893683 w 2259925"/>
                  <a:gd name="connsiteY157" fmla="*/ 557352 h 1038862"/>
                  <a:gd name="connsiteX158" fmla="*/ 1911701 w 2259925"/>
                  <a:gd name="connsiteY158" fmla="*/ 510989 h 1038862"/>
                  <a:gd name="connsiteX159" fmla="*/ 1925562 w 2259925"/>
                  <a:gd name="connsiteY159" fmla="*/ 502808 h 1038862"/>
                  <a:gd name="connsiteX160" fmla="*/ 1690287 w 2259925"/>
                  <a:gd name="connsiteY160" fmla="*/ 469187 h 1038862"/>
                  <a:gd name="connsiteX161" fmla="*/ 1698783 w 2259925"/>
                  <a:gd name="connsiteY161" fmla="*/ 472973 h 1038862"/>
                  <a:gd name="connsiteX162" fmla="*/ 1757237 w 2259925"/>
                  <a:gd name="connsiteY162" fmla="*/ 534922 h 1038862"/>
                  <a:gd name="connsiteX163" fmla="*/ 1761315 w 2259925"/>
                  <a:gd name="connsiteY163" fmla="*/ 547311 h 1038862"/>
                  <a:gd name="connsiteX164" fmla="*/ 1754518 w 2259925"/>
                  <a:gd name="connsiteY164" fmla="*/ 583104 h 1038862"/>
                  <a:gd name="connsiteX165" fmla="*/ 1743643 w 2259925"/>
                  <a:gd name="connsiteY165" fmla="*/ 594117 h 1038862"/>
                  <a:gd name="connsiteX166" fmla="*/ 1740924 w 2259925"/>
                  <a:gd name="connsiteY166" fmla="*/ 594117 h 1038862"/>
                  <a:gd name="connsiteX167" fmla="*/ 1730049 w 2259925"/>
                  <a:gd name="connsiteY167" fmla="*/ 589987 h 1038862"/>
                  <a:gd name="connsiteX168" fmla="*/ 1713737 w 2259925"/>
                  <a:gd name="connsiteY168" fmla="*/ 572091 h 1038862"/>
                  <a:gd name="connsiteX169" fmla="*/ 1709659 w 2259925"/>
                  <a:gd name="connsiteY169" fmla="*/ 566584 h 1038862"/>
                  <a:gd name="connsiteX170" fmla="*/ 1697424 w 2259925"/>
                  <a:gd name="connsiteY170" fmla="*/ 522532 h 1038862"/>
                  <a:gd name="connsiteX171" fmla="*/ 1677033 w 2259925"/>
                  <a:gd name="connsiteY171" fmla="*/ 490869 h 1038862"/>
                  <a:gd name="connsiteX172" fmla="*/ 1679752 w 2259925"/>
                  <a:gd name="connsiteY172" fmla="*/ 471596 h 1038862"/>
                  <a:gd name="connsiteX173" fmla="*/ 1690287 w 2259925"/>
                  <a:gd name="connsiteY173" fmla="*/ 469187 h 1038862"/>
                  <a:gd name="connsiteX174" fmla="*/ 1876320 w 2259925"/>
                  <a:gd name="connsiteY174" fmla="*/ 438012 h 1038862"/>
                  <a:gd name="connsiteX175" fmla="*/ 1907467 w 2259925"/>
                  <a:gd name="connsiteY175" fmla="*/ 468343 h 1038862"/>
                  <a:gd name="connsiteX176" fmla="*/ 1910175 w 2259925"/>
                  <a:gd name="connsiteY176" fmla="*/ 480751 h 1038862"/>
                  <a:gd name="connsiteX177" fmla="*/ 1884445 w 2259925"/>
                  <a:gd name="connsiteY177" fmla="*/ 557957 h 1038862"/>
                  <a:gd name="connsiteX178" fmla="*/ 1870904 w 2259925"/>
                  <a:gd name="connsiteY178" fmla="*/ 567607 h 1038862"/>
                  <a:gd name="connsiteX179" fmla="*/ 1868195 w 2259925"/>
                  <a:gd name="connsiteY179" fmla="*/ 567607 h 1038862"/>
                  <a:gd name="connsiteX180" fmla="*/ 1815382 w 2259925"/>
                  <a:gd name="connsiteY180" fmla="*/ 552442 h 1038862"/>
                  <a:gd name="connsiteX181" fmla="*/ 1805903 w 2259925"/>
                  <a:gd name="connsiteY181" fmla="*/ 544170 h 1038862"/>
                  <a:gd name="connsiteX182" fmla="*/ 1795069 w 2259925"/>
                  <a:gd name="connsiteY182" fmla="*/ 515218 h 1038862"/>
                  <a:gd name="connsiteX183" fmla="*/ 1795069 w 2259925"/>
                  <a:gd name="connsiteY183" fmla="*/ 504188 h 1038862"/>
                  <a:gd name="connsiteX184" fmla="*/ 1803194 w 2259925"/>
                  <a:gd name="connsiteY184" fmla="*/ 495916 h 1038862"/>
                  <a:gd name="connsiteX185" fmla="*/ 1824861 w 2259925"/>
                  <a:gd name="connsiteY185" fmla="*/ 487644 h 1038862"/>
                  <a:gd name="connsiteX186" fmla="*/ 1843820 w 2259925"/>
                  <a:gd name="connsiteY186" fmla="*/ 465585 h 1038862"/>
                  <a:gd name="connsiteX187" fmla="*/ 1876320 w 2259925"/>
                  <a:gd name="connsiteY187" fmla="*/ 438012 h 1038862"/>
                  <a:gd name="connsiteX188" fmla="*/ 2043368 w 2259925"/>
                  <a:gd name="connsiteY188" fmla="*/ 420340 h 1038862"/>
                  <a:gd name="connsiteX189" fmla="*/ 2058796 w 2259925"/>
                  <a:gd name="connsiteY189" fmla="*/ 433934 h 1038862"/>
                  <a:gd name="connsiteX190" fmla="*/ 2058796 w 2259925"/>
                  <a:gd name="connsiteY190" fmla="*/ 442090 h 1038862"/>
                  <a:gd name="connsiteX191" fmla="*/ 2043368 w 2259925"/>
                  <a:gd name="connsiteY191" fmla="*/ 455684 h 1038862"/>
                  <a:gd name="connsiteX192" fmla="*/ 2029343 w 2259925"/>
                  <a:gd name="connsiteY192" fmla="*/ 442090 h 1038862"/>
                  <a:gd name="connsiteX193" fmla="*/ 2029343 w 2259925"/>
                  <a:gd name="connsiteY193" fmla="*/ 433934 h 1038862"/>
                  <a:gd name="connsiteX194" fmla="*/ 2043368 w 2259925"/>
                  <a:gd name="connsiteY194" fmla="*/ 420340 h 1038862"/>
                  <a:gd name="connsiteX195" fmla="*/ 1953568 w 2259925"/>
                  <a:gd name="connsiteY195" fmla="*/ 411331 h 1038862"/>
                  <a:gd name="connsiteX196" fmla="*/ 1969633 w 2259925"/>
                  <a:gd name="connsiteY196" fmla="*/ 412717 h 1038862"/>
                  <a:gd name="connsiteX197" fmla="*/ 1974988 w 2259925"/>
                  <a:gd name="connsiteY197" fmla="*/ 427963 h 1038862"/>
                  <a:gd name="connsiteX198" fmla="*/ 1962939 w 2259925"/>
                  <a:gd name="connsiteY198" fmla="*/ 469545 h 1038862"/>
                  <a:gd name="connsiteX199" fmla="*/ 1952229 w 2259925"/>
                  <a:gd name="connsiteY199" fmla="*/ 479247 h 1038862"/>
                  <a:gd name="connsiteX200" fmla="*/ 1949551 w 2259925"/>
                  <a:gd name="connsiteY200" fmla="*/ 479247 h 1038862"/>
                  <a:gd name="connsiteX201" fmla="*/ 1938841 w 2259925"/>
                  <a:gd name="connsiteY201" fmla="*/ 475089 h 1038862"/>
                  <a:gd name="connsiteX202" fmla="*/ 1921437 w 2259925"/>
                  <a:gd name="connsiteY202" fmla="*/ 454298 h 1038862"/>
                  <a:gd name="connsiteX203" fmla="*/ 1917420 w 2259925"/>
                  <a:gd name="connsiteY203" fmla="*/ 443210 h 1038862"/>
                  <a:gd name="connsiteX204" fmla="*/ 1924114 w 2259925"/>
                  <a:gd name="connsiteY204" fmla="*/ 432121 h 1038862"/>
                  <a:gd name="connsiteX205" fmla="*/ 1953568 w 2259925"/>
                  <a:gd name="connsiteY205" fmla="*/ 411331 h 1038862"/>
                  <a:gd name="connsiteX206" fmla="*/ 1905534 w 2259925"/>
                  <a:gd name="connsiteY206" fmla="*/ 398157 h 1038862"/>
                  <a:gd name="connsiteX207" fmla="*/ 1916407 w 2259925"/>
                  <a:gd name="connsiteY207" fmla="*/ 400919 h 1038862"/>
                  <a:gd name="connsiteX208" fmla="*/ 1917788 w 2259925"/>
                  <a:gd name="connsiteY208" fmla="*/ 421629 h 1038862"/>
                  <a:gd name="connsiteX209" fmla="*/ 1906742 w 2259925"/>
                  <a:gd name="connsiteY209" fmla="*/ 435435 h 1038862"/>
                  <a:gd name="connsiteX210" fmla="*/ 1895697 w 2259925"/>
                  <a:gd name="connsiteY210" fmla="*/ 440958 h 1038862"/>
                  <a:gd name="connsiteX211" fmla="*/ 1887413 w 2259925"/>
                  <a:gd name="connsiteY211" fmla="*/ 436816 h 1038862"/>
                  <a:gd name="connsiteX212" fmla="*/ 1884652 w 2259925"/>
                  <a:gd name="connsiteY212" fmla="*/ 417487 h 1038862"/>
                  <a:gd name="connsiteX213" fmla="*/ 1895697 w 2259925"/>
                  <a:gd name="connsiteY213" fmla="*/ 403680 h 1038862"/>
                  <a:gd name="connsiteX214" fmla="*/ 1905534 w 2259925"/>
                  <a:gd name="connsiteY214" fmla="*/ 398157 h 1038862"/>
                  <a:gd name="connsiteX215" fmla="*/ 225483 w 2259925"/>
                  <a:gd name="connsiteY215" fmla="*/ 352344 h 1038862"/>
                  <a:gd name="connsiteX216" fmla="*/ 242501 w 2259925"/>
                  <a:gd name="connsiteY216" fmla="*/ 361769 h 1038862"/>
                  <a:gd name="connsiteX217" fmla="*/ 249046 w 2259925"/>
                  <a:gd name="connsiteY217" fmla="*/ 379273 h 1038862"/>
                  <a:gd name="connsiteX218" fmla="*/ 239883 w 2259925"/>
                  <a:gd name="connsiteY218" fmla="*/ 396777 h 1038862"/>
                  <a:gd name="connsiteX219" fmla="*/ 235956 w 2259925"/>
                  <a:gd name="connsiteY219" fmla="*/ 396777 h 1038862"/>
                  <a:gd name="connsiteX220" fmla="*/ 222865 w 2259925"/>
                  <a:gd name="connsiteY220" fmla="*/ 387352 h 1038862"/>
                  <a:gd name="connsiteX221" fmla="*/ 217629 w 2259925"/>
                  <a:gd name="connsiteY221" fmla="*/ 369848 h 1038862"/>
                  <a:gd name="connsiteX222" fmla="*/ 225483 w 2259925"/>
                  <a:gd name="connsiteY222" fmla="*/ 352344 h 1038862"/>
                  <a:gd name="connsiteX223" fmla="*/ 161487 w 2259925"/>
                  <a:gd name="connsiteY223" fmla="*/ 315725 h 1038862"/>
                  <a:gd name="connsiteX224" fmla="*/ 209019 w 2259925"/>
                  <a:gd name="connsiteY224" fmla="*/ 322816 h 1038862"/>
                  <a:gd name="connsiteX225" fmla="*/ 219582 w 2259925"/>
                  <a:gd name="connsiteY225" fmla="*/ 339834 h 1038862"/>
                  <a:gd name="connsiteX226" fmla="*/ 206378 w 2259925"/>
                  <a:gd name="connsiteY226" fmla="*/ 352597 h 1038862"/>
                  <a:gd name="connsiteX227" fmla="*/ 205058 w 2259925"/>
                  <a:gd name="connsiteY227" fmla="*/ 352597 h 1038862"/>
                  <a:gd name="connsiteX228" fmla="*/ 157526 w 2259925"/>
                  <a:gd name="connsiteY228" fmla="*/ 344088 h 1038862"/>
                  <a:gd name="connsiteX229" fmla="*/ 145643 w 2259925"/>
                  <a:gd name="connsiteY229" fmla="*/ 328489 h 1038862"/>
                  <a:gd name="connsiteX230" fmla="*/ 161487 w 2259925"/>
                  <a:gd name="connsiteY230" fmla="*/ 315725 h 1038862"/>
                  <a:gd name="connsiteX231" fmla="*/ 13723 w 2259925"/>
                  <a:gd name="connsiteY231" fmla="*/ 287800 h 1038862"/>
                  <a:gd name="connsiteX232" fmla="*/ 56263 w 2259925"/>
                  <a:gd name="connsiteY232" fmla="*/ 287800 h 1038862"/>
                  <a:gd name="connsiteX233" fmla="*/ 63124 w 2259925"/>
                  <a:gd name="connsiteY233" fmla="*/ 289165 h 1038862"/>
                  <a:gd name="connsiteX234" fmla="*/ 82336 w 2259925"/>
                  <a:gd name="connsiteY234" fmla="*/ 300085 h 1038862"/>
                  <a:gd name="connsiteX235" fmla="*/ 111154 w 2259925"/>
                  <a:gd name="connsiteY235" fmla="*/ 311004 h 1038862"/>
                  <a:gd name="connsiteX236" fmla="*/ 119388 w 2259925"/>
                  <a:gd name="connsiteY236" fmla="*/ 326018 h 1038862"/>
                  <a:gd name="connsiteX237" fmla="*/ 107037 w 2259925"/>
                  <a:gd name="connsiteY237" fmla="*/ 338303 h 1038862"/>
                  <a:gd name="connsiteX238" fmla="*/ 53519 w 2259925"/>
                  <a:gd name="connsiteY238" fmla="*/ 343762 h 1038862"/>
                  <a:gd name="connsiteX239" fmla="*/ 52146 w 2259925"/>
                  <a:gd name="connsiteY239" fmla="*/ 343762 h 1038862"/>
                  <a:gd name="connsiteX240" fmla="*/ 38424 w 2259925"/>
                  <a:gd name="connsiteY240" fmla="*/ 331478 h 1038862"/>
                  <a:gd name="connsiteX241" fmla="*/ 50774 w 2259925"/>
                  <a:gd name="connsiteY241" fmla="*/ 316464 h 1038862"/>
                  <a:gd name="connsiteX242" fmla="*/ 53519 w 2259925"/>
                  <a:gd name="connsiteY242" fmla="*/ 316464 h 1038862"/>
                  <a:gd name="connsiteX243" fmla="*/ 52146 w 2259925"/>
                  <a:gd name="connsiteY243" fmla="*/ 315099 h 1038862"/>
                  <a:gd name="connsiteX244" fmla="*/ 13723 w 2259925"/>
                  <a:gd name="connsiteY244" fmla="*/ 315099 h 1038862"/>
                  <a:gd name="connsiteX245" fmla="*/ 0 w 2259925"/>
                  <a:gd name="connsiteY245" fmla="*/ 301450 h 1038862"/>
                  <a:gd name="connsiteX246" fmla="*/ 13723 w 2259925"/>
                  <a:gd name="connsiteY246" fmla="*/ 287800 h 1038862"/>
                  <a:gd name="connsiteX247" fmla="*/ 2026643 w 2259925"/>
                  <a:gd name="connsiteY247" fmla="*/ 116970 h 1038862"/>
                  <a:gd name="connsiteX248" fmla="*/ 2037770 w 2259925"/>
                  <a:gd name="connsiteY248" fmla="*/ 125232 h 1038862"/>
                  <a:gd name="connsiteX249" fmla="*/ 2054460 w 2259925"/>
                  <a:gd name="connsiteY249" fmla="*/ 155527 h 1038862"/>
                  <a:gd name="connsiteX250" fmla="*/ 2055851 w 2259925"/>
                  <a:gd name="connsiteY250" fmla="*/ 161035 h 1038862"/>
                  <a:gd name="connsiteX251" fmla="*/ 2030816 w 2259925"/>
                  <a:gd name="connsiteY251" fmla="*/ 203724 h 1038862"/>
                  <a:gd name="connsiteX252" fmla="*/ 1975181 w 2259925"/>
                  <a:gd name="connsiteY252" fmla="*/ 223002 h 1038862"/>
                  <a:gd name="connsiteX253" fmla="*/ 1971009 w 2259925"/>
                  <a:gd name="connsiteY253" fmla="*/ 223002 h 1038862"/>
                  <a:gd name="connsiteX254" fmla="*/ 1958491 w 2259925"/>
                  <a:gd name="connsiteY254" fmla="*/ 217494 h 1038862"/>
                  <a:gd name="connsiteX255" fmla="*/ 1959882 w 2259925"/>
                  <a:gd name="connsiteY255" fmla="*/ 200970 h 1038862"/>
                  <a:gd name="connsiteX256" fmla="*/ 1986308 w 2259925"/>
                  <a:gd name="connsiteY256" fmla="*/ 169298 h 1038862"/>
                  <a:gd name="connsiteX257" fmla="*/ 2012734 w 2259925"/>
                  <a:gd name="connsiteY257" fmla="*/ 123855 h 1038862"/>
                  <a:gd name="connsiteX258" fmla="*/ 2026643 w 2259925"/>
                  <a:gd name="connsiteY258" fmla="*/ 116970 h 1038862"/>
                  <a:gd name="connsiteX259" fmla="*/ 1998723 w 2259925"/>
                  <a:gd name="connsiteY259" fmla="*/ 59433 h 1038862"/>
                  <a:gd name="connsiteX260" fmla="*/ 2043182 w 2259925"/>
                  <a:gd name="connsiteY260" fmla="*/ 74502 h 1038862"/>
                  <a:gd name="connsiteX261" fmla="*/ 2052907 w 2259925"/>
                  <a:gd name="connsiteY261" fmla="*/ 86831 h 1038862"/>
                  <a:gd name="connsiteX262" fmla="*/ 2043182 w 2259925"/>
                  <a:gd name="connsiteY262" fmla="*/ 100531 h 1038862"/>
                  <a:gd name="connsiteX263" fmla="*/ 2009838 w 2259925"/>
                  <a:gd name="connsiteY263" fmla="*/ 115600 h 1038862"/>
                  <a:gd name="connsiteX264" fmla="*/ 2004280 w 2259925"/>
                  <a:gd name="connsiteY264" fmla="*/ 116970 h 1038862"/>
                  <a:gd name="connsiteX265" fmla="*/ 1998723 w 2259925"/>
                  <a:gd name="connsiteY265" fmla="*/ 115600 h 1038862"/>
                  <a:gd name="connsiteX266" fmla="*/ 1990387 w 2259925"/>
                  <a:gd name="connsiteY266" fmla="*/ 106010 h 1038862"/>
                  <a:gd name="connsiteX267" fmla="*/ 1980661 w 2259925"/>
                  <a:gd name="connsiteY267" fmla="*/ 77242 h 1038862"/>
                  <a:gd name="connsiteX268" fmla="*/ 1984829 w 2259925"/>
                  <a:gd name="connsiteY268" fmla="*/ 63542 h 1038862"/>
                  <a:gd name="connsiteX269" fmla="*/ 1998723 w 2259925"/>
                  <a:gd name="connsiteY269" fmla="*/ 59433 h 1038862"/>
                  <a:gd name="connsiteX270" fmla="*/ 365788 w 2259925"/>
                  <a:gd name="connsiteY270" fmla="*/ 1938 h 1038862"/>
                  <a:gd name="connsiteX271" fmla="*/ 371303 w 2259925"/>
                  <a:gd name="connsiteY271" fmla="*/ 20020 h 1038862"/>
                  <a:gd name="connsiteX272" fmla="*/ 365788 w 2259925"/>
                  <a:gd name="connsiteY272" fmla="*/ 31147 h 1038862"/>
                  <a:gd name="connsiteX273" fmla="*/ 371303 w 2259925"/>
                  <a:gd name="connsiteY273" fmla="*/ 42274 h 1038862"/>
                  <a:gd name="connsiteX274" fmla="*/ 371303 w 2259925"/>
                  <a:gd name="connsiteY274" fmla="*/ 49228 h 1038862"/>
                  <a:gd name="connsiteX275" fmla="*/ 312019 w 2259925"/>
                  <a:gd name="connsiteY275" fmla="*/ 49228 h 1038862"/>
                  <a:gd name="connsiteX276" fmla="*/ 310641 w 2259925"/>
                  <a:gd name="connsiteY276" fmla="*/ 45056 h 1038862"/>
                  <a:gd name="connsiteX277" fmla="*/ 316155 w 2259925"/>
                  <a:gd name="connsiteY277" fmla="*/ 29756 h 1038862"/>
                  <a:gd name="connsiteX278" fmla="*/ 349244 w 2259925"/>
                  <a:gd name="connsiteY278" fmla="*/ 3329 h 1038862"/>
                  <a:gd name="connsiteX279" fmla="*/ 365788 w 2259925"/>
                  <a:gd name="connsiteY279" fmla="*/ 1938 h 103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2259925" h="1038862">
                    <a:moveTo>
                      <a:pt x="1974262" y="960697"/>
                    </a:moveTo>
                    <a:cubicBezTo>
                      <a:pt x="1976913" y="962056"/>
                      <a:pt x="1987516" y="962056"/>
                      <a:pt x="1995469" y="963415"/>
                    </a:cubicBezTo>
                    <a:cubicBezTo>
                      <a:pt x="2000770" y="963415"/>
                      <a:pt x="2004747" y="967494"/>
                      <a:pt x="2006072" y="972931"/>
                    </a:cubicBezTo>
                    <a:cubicBezTo>
                      <a:pt x="2008723" y="978369"/>
                      <a:pt x="2007397" y="983806"/>
                      <a:pt x="2003421" y="987884"/>
                    </a:cubicBezTo>
                    <a:cubicBezTo>
                      <a:pt x="1983540" y="1008275"/>
                      <a:pt x="1983540" y="1008275"/>
                      <a:pt x="1983540" y="1008275"/>
                    </a:cubicBezTo>
                    <a:cubicBezTo>
                      <a:pt x="1980889" y="1010994"/>
                      <a:pt x="1976913" y="1012353"/>
                      <a:pt x="1972937" y="1012353"/>
                    </a:cubicBezTo>
                    <a:cubicBezTo>
                      <a:pt x="1971612" y="1012353"/>
                      <a:pt x="1970286" y="1012353"/>
                      <a:pt x="1968961" y="1010994"/>
                    </a:cubicBezTo>
                    <a:cubicBezTo>
                      <a:pt x="1964985" y="1009634"/>
                      <a:pt x="1961008" y="1005556"/>
                      <a:pt x="1959683" y="1000119"/>
                    </a:cubicBezTo>
                    <a:cubicBezTo>
                      <a:pt x="1955707" y="977009"/>
                      <a:pt x="1955707" y="977009"/>
                      <a:pt x="1955707" y="977009"/>
                    </a:cubicBezTo>
                    <a:cubicBezTo>
                      <a:pt x="1955707" y="971572"/>
                      <a:pt x="1957032" y="966134"/>
                      <a:pt x="1961008" y="963415"/>
                    </a:cubicBezTo>
                    <a:cubicBezTo>
                      <a:pt x="1964985" y="960697"/>
                      <a:pt x="1970286" y="959337"/>
                      <a:pt x="1974262" y="960697"/>
                    </a:cubicBezTo>
                    <a:close/>
                    <a:moveTo>
                      <a:pt x="2161818" y="954802"/>
                    </a:moveTo>
                    <a:cubicBezTo>
                      <a:pt x="2165852" y="956158"/>
                      <a:pt x="2168541" y="958869"/>
                      <a:pt x="2169886" y="962937"/>
                    </a:cubicBezTo>
                    <a:cubicBezTo>
                      <a:pt x="2173920" y="979207"/>
                      <a:pt x="2173920" y="979207"/>
                      <a:pt x="2173920" y="979207"/>
                    </a:cubicBezTo>
                    <a:cubicBezTo>
                      <a:pt x="2176609" y="984630"/>
                      <a:pt x="2173920" y="992765"/>
                      <a:pt x="2167197" y="995476"/>
                    </a:cubicBezTo>
                    <a:cubicBezTo>
                      <a:pt x="2074419" y="1037506"/>
                      <a:pt x="2074419" y="1037506"/>
                      <a:pt x="2074419" y="1037506"/>
                    </a:cubicBezTo>
                    <a:cubicBezTo>
                      <a:pt x="2073074" y="1038862"/>
                      <a:pt x="2070385" y="1038862"/>
                      <a:pt x="2069040" y="1038862"/>
                    </a:cubicBezTo>
                    <a:cubicBezTo>
                      <a:pt x="2063662" y="1038862"/>
                      <a:pt x="2059628" y="1036151"/>
                      <a:pt x="2056939" y="1032083"/>
                    </a:cubicBezTo>
                    <a:cubicBezTo>
                      <a:pt x="2052905" y="1025304"/>
                      <a:pt x="2055594" y="1017169"/>
                      <a:pt x="2060973" y="1013102"/>
                    </a:cubicBezTo>
                    <a:cubicBezTo>
                      <a:pt x="2149717" y="956158"/>
                      <a:pt x="2149717" y="956158"/>
                      <a:pt x="2149717" y="956158"/>
                    </a:cubicBezTo>
                    <a:cubicBezTo>
                      <a:pt x="2152406" y="953446"/>
                      <a:pt x="2157785" y="953446"/>
                      <a:pt x="2161818" y="954802"/>
                    </a:cubicBezTo>
                    <a:close/>
                    <a:moveTo>
                      <a:pt x="2226681" y="892949"/>
                    </a:moveTo>
                    <a:cubicBezTo>
                      <a:pt x="2232036" y="892949"/>
                      <a:pt x="2237392" y="897016"/>
                      <a:pt x="2238730" y="902439"/>
                    </a:cubicBezTo>
                    <a:cubicBezTo>
                      <a:pt x="2242747" y="917353"/>
                      <a:pt x="2242747" y="917353"/>
                      <a:pt x="2242747" y="917353"/>
                    </a:cubicBezTo>
                    <a:cubicBezTo>
                      <a:pt x="2248102" y="917353"/>
                      <a:pt x="2252119" y="921421"/>
                      <a:pt x="2254796" y="926844"/>
                    </a:cubicBezTo>
                    <a:cubicBezTo>
                      <a:pt x="2256135" y="932267"/>
                      <a:pt x="2254796" y="939046"/>
                      <a:pt x="2249441" y="943114"/>
                    </a:cubicBezTo>
                    <a:cubicBezTo>
                      <a:pt x="2205260" y="974298"/>
                      <a:pt x="2205260" y="974298"/>
                      <a:pt x="2205260" y="974298"/>
                    </a:cubicBezTo>
                    <a:cubicBezTo>
                      <a:pt x="2202582" y="975653"/>
                      <a:pt x="2199905" y="977009"/>
                      <a:pt x="2197227" y="977009"/>
                    </a:cubicBezTo>
                    <a:cubicBezTo>
                      <a:pt x="2194549" y="977009"/>
                      <a:pt x="2190533" y="975653"/>
                      <a:pt x="2189194" y="974298"/>
                    </a:cubicBezTo>
                    <a:cubicBezTo>
                      <a:pt x="2183839" y="970230"/>
                      <a:pt x="2182500" y="963451"/>
                      <a:pt x="2185178" y="956672"/>
                    </a:cubicBezTo>
                    <a:cubicBezTo>
                      <a:pt x="2213293" y="899728"/>
                      <a:pt x="2213293" y="899728"/>
                      <a:pt x="2213293" y="899728"/>
                    </a:cubicBezTo>
                    <a:cubicBezTo>
                      <a:pt x="2214632" y="894304"/>
                      <a:pt x="2221326" y="891593"/>
                      <a:pt x="2226681" y="892949"/>
                    </a:cubicBezTo>
                    <a:close/>
                    <a:moveTo>
                      <a:pt x="1932483" y="653021"/>
                    </a:moveTo>
                    <a:cubicBezTo>
                      <a:pt x="1984111" y="657093"/>
                      <a:pt x="1984111" y="657093"/>
                      <a:pt x="1984111" y="657093"/>
                    </a:cubicBezTo>
                    <a:cubicBezTo>
                      <a:pt x="1988187" y="658450"/>
                      <a:pt x="1992263" y="659807"/>
                      <a:pt x="1993621" y="663879"/>
                    </a:cubicBezTo>
                    <a:cubicBezTo>
                      <a:pt x="1996338" y="667951"/>
                      <a:pt x="1997697" y="672023"/>
                      <a:pt x="1996338" y="676095"/>
                    </a:cubicBezTo>
                    <a:cubicBezTo>
                      <a:pt x="1992263" y="685596"/>
                      <a:pt x="1992263" y="685596"/>
                      <a:pt x="1992263" y="685596"/>
                    </a:cubicBezTo>
                    <a:cubicBezTo>
                      <a:pt x="2011283" y="692382"/>
                      <a:pt x="2011283" y="692382"/>
                      <a:pt x="2011283" y="692382"/>
                    </a:cubicBezTo>
                    <a:cubicBezTo>
                      <a:pt x="2028946" y="659807"/>
                      <a:pt x="2028946" y="659807"/>
                      <a:pt x="2028946" y="659807"/>
                    </a:cubicBezTo>
                    <a:cubicBezTo>
                      <a:pt x="2031663" y="655735"/>
                      <a:pt x="2035739" y="654378"/>
                      <a:pt x="2039815" y="653021"/>
                    </a:cubicBezTo>
                    <a:cubicBezTo>
                      <a:pt x="2043890" y="653021"/>
                      <a:pt x="2047966" y="653021"/>
                      <a:pt x="2050684" y="657093"/>
                    </a:cubicBezTo>
                    <a:cubicBezTo>
                      <a:pt x="2073780" y="677452"/>
                      <a:pt x="2073780" y="677452"/>
                      <a:pt x="2073780" y="677452"/>
                    </a:cubicBezTo>
                    <a:cubicBezTo>
                      <a:pt x="2076498" y="678809"/>
                      <a:pt x="2077856" y="681524"/>
                      <a:pt x="2079215" y="684239"/>
                    </a:cubicBezTo>
                    <a:cubicBezTo>
                      <a:pt x="2088725" y="734459"/>
                      <a:pt x="2088725" y="734459"/>
                      <a:pt x="2088725" y="734459"/>
                    </a:cubicBezTo>
                    <a:cubicBezTo>
                      <a:pt x="2125408" y="791465"/>
                      <a:pt x="2125408" y="791465"/>
                      <a:pt x="2125408" y="791465"/>
                    </a:cubicBezTo>
                    <a:cubicBezTo>
                      <a:pt x="2128126" y="795537"/>
                      <a:pt x="2129484" y="800966"/>
                      <a:pt x="2126767" y="806396"/>
                    </a:cubicBezTo>
                    <a:cubicBezTo>
                      <a:pt x="2087367" y="883762"/>
                      <a:pt x="2087367" y="883762"/>
                      <a:pt x="2087367" y="883762"/>
                    </a:cubicBezTo>
                    <a:cubicBezTo>
                      <a:pt x="2086008" y="885119"/>
                      <a:pt x="2084649" y="886476"/>
                      <a:pt x="2083291" y="887834"/>
                    </a:cubicBezTo>
                    <a:cubicBezTo>
                      <a:pt x="2034380" y="929910"/>
                      <a:pt x="2034380" y="929910"/>
                      <a:pt x="2034380" y="929910"/>
                    </a:cubicBezTo>
                    <a:cubicBezTo>
                      <a:pt x="2033021" y="931268"/>
                      <a:pt x="2031663" y="931268"/>
                      <a:pt x="2028946" y="932625"/>
                    </a:cubicBezTo>
                    <a:cubicBezTo>
                      <a:pt x="1982752" y="947555"/>
                      <a:pt x="1982752" y="947555"/>
                      <a:pt x="1982752" y="947555"/>
                    </a:cubicBezTo>
                    <a:cubicBezTo>
                      <a:pt x="1981394" y="947555"/>
                      <a:pt x="1980035" y="947555"/>
                      <a:pt x="1978676" y="947555"/>
                    </a:cubicBezTo>
                    <a:cubicBezTo>
                      <a:pt x="1977318" y="947555"/>
                      <a:pt x="1974600" y="947555"/>
                      <a:pt x="1973242" y="946198"/>
                    </a:cubicBezTo>
                    <a:cubicBezTo>
                      <a:pt x="1946069" y="935340"/>
                      <a:pt x="1935200" y="928553"/>
                      <a:pt x="1933841" y="919052"/>
                    </a:cubicBezTo>
                    <a:cubicBezTo>
                      <a:pt x="1931124" y="914980"/>
                      <a:pt x="1924331" y="902764"/>
                      <a:pt x="1917538" y="891905"/>
                    </a:cubicBezTo>
                    <a:cubicBezTo>
                      <a:pt x="1883572" y="864759"/>
                      <a:pt x="1883572" y="864759"/>
                      <a:pt x="1883572" y="864759"/>
                    </a:cubicBezTo>
                    <a:cubicBezTo>
                      <a:pt x="1814282" y="900050"/>
                      <a:pt x="1814282" y="900050"/>
                      <a:pt x="1814282" y="900050"/>
                    </a:cubicBezTo>
                    <a:cubicBezTo>
                      <a:pt x="1812923" y="901407"/>
                      <a:pt x="1811565" y="901407"/>
                      <a:pt x="1808847" y="901407"/>
                    </a:cubicBezTo>
                    <a:cubicBezTo>
                      <a:pt x="1740916" y="905479"/>
                      <a:pt x="1740916" y="905479"/>
                      <a:pt x="1740916" y="905479"/>
                    </a:cubicBezTo>
                    <a:cubicBezTo>
                      <a:pt x="1735481" y="905479"/>
                      <a:pt x="1731405" y="902764"/>
                      <a:pt x="1728688" y="898692"/>
                    </a:cubicBezTo>
                    <a:cubicBezTo>
                      <a:pt x="1725971" y="894621"/>
                      <a:pt x="1725971" y="889191"/>
                      <a:pt x="1727330" y="885119"/>
                    </a:cubicBezTo>
                    <a:cubicBezTo>
                      <a:pt x="1736840" y="867474"/>
                      <a:pt x="1736840" y="867474"/>
                      <a:pt x="1736840" y="867474"/>
                    </a:cubicBezTo>
                    <a:cubicBezTo>
                      <a:pt x="1743633" y="762962"/>
                      <a:pt x="1743633" y="762962"/>
                      <a:pt x="1743633" y="762962"/>
                    </a:cubicBezTo>
                    <a:cubicBezTo>
                      <a:pt x="1743633" y="756176"/>
                      <a:pt x="1747709" y="752104"/>
                      <a:pt x="1754502" y="750746"/>
                    </a:cubicBezTo>
                    <a:cubicBezTo>
                      <a:pt x="1810206" y="735816"/>
                      <a:pt x="1810206" y="735816"/>
                      <a:pt x="1810206" y="735816"/>
                    </a:cubicBezTo>
                    <a:cubicBezTo>
                      <a:pt x="1827868" y="716814"/>
                      <a:pt x="1827868" y="716814"/>
                      <a:pt x="1827868" y="716814"/>
                    </a:cubicBezTo>
                    <a:cubicBezTo>
                      <a:pt x="1827868" y="716814"/>
                      <a:pt x="1827868" y="715457"/>
                      <a:pt x="1829227" y="715457"/>
                    </a:cubicBezTo>
                    <a:cubicBezTo>
                      <a:pt x="1882213" y="676095"/>
                      <a:pt x="1882213" y="676095"/>
                      <a:pt x="1882213" y="676095"/>
                    </a:cubicBezTo>
                    <a:cubicBezTo>
                      <a:pt x="1886289" y="672023"/>
                      <a:pt x="1891724" y="672023"/>
                      <a:pt x="1897158" y="674738"/>
                    </a:cubicBezTo>
                    <a:cubicBezTo>
                      <a:pt x="1909386" y="681524"/>
                      <a:pt x="1909386" y="681524"/>
                      <a:pt x="1909386" y="681524"/>
                    </a:cubicBezTo>
                    <a:cubicBezTo>
                      <a:pt x="1917538" y="661165"/>
                      <a:pt x="1917538" y="661165"/>
                      <a:pt x="1917538" y="661165"/>
                    </a:cubicBezTo>
                    <a:cubicBezTo>
                      <a:pt x="1920255" y="655735"/>
                      <a:pt x="1925689" y="653021"/>
                      <a:pt x="1932483" y="653021"/>
                    </a:cubicBezTo>
                    <a:close/>
                    <a:moveTo>
                      <a:pt x="1240163" y="639645"/>
                    </a:moveTo>
                    <a:cubicBezTo>
                      <a:pt x="1245456" y="640995"/>
                      <a:pt x="1248103" y="645045"/>
                      <a:pt x="1249426" y="650445"/>
                    </a:cubicBezTo>
                    <a:cubicBezTo>
                      <a:pt x="1254719" y="677444"/>
                      <a:pt x="1254719" y="677444"/>
                      <a:pt x="1254719" y="677444"/>
                    </a:cubicBezTo>
                    <a:cubicBezTo>
                      <a:pt x="1254719" y="680144"/>
                      <a:pt x="1254719" y="681494"/>
                      <a:pt x="1253396" y="684194"/>
                    </a:cubicBezTo>
                    <a:cubicBezTo>
                      <a:pt x="1220314" y="790841"/>
                      <a:pt x="1220314" y="790841"/>
                      <a:pt x="1220314" y="790841"/>
                    </a:cubicBezTo>
                    <a:cubicBezTo>
                      <a:pt x="1218990" y="794890"/>
                      <a:pt x="1216344" y="798940"/>
                      <a:pt x="1212374" y="800290"/>
                    </a:cubicBezTo>
                    <a:cubicBezTo>
                      <a:pt x="1209727" y="800290"/>
                      <a:pt x="1208404" y="800290"/>
                      <a:pt x="1207081" y="800290"/>
                    </a:cubicBezTo>
                    <a:cubicBezTo>
                      <a:pt x="1204434" y="800290"/>
                      <a:pt x="1201788" y="800290"/>
                      <a:pt x="1200464" y="798940"/>
                    </a:cubicBezTo>
                    <a:cubicBezTo>
                      <a:pt x="1171352" y="780041"/>
                      <a:pt x="1171352" y="780041"/>
                      <a:pt x="1171352" y="780041"/>
                    </a:cubicBezTo>
                    <a:cubicBezTo>
                      <a:pt x="1166059" y="777341"/>
                      <a:pt x="1163412" y="769241"/>
                      <a:pt x="1167382" y="762491"/>
                    </a:cubicBezTo>
                    <a:cubicBezTo>
                      <a:pt x="1173998" y="747642"/>
                      <a:pt x="1173998" y="747642"/>
                      <a:pt x="1173998" y="747642"/>
                    </a:cubicBezTo>
                    <a:cubicBezTo>
                      <a:pt x="1177968" y="708493"/>
                      <a:pt x="1177968" y="708493"/>
                      <a:pt x="1177968" y="708493"/>
                    </a:cubicBezTo>
                    <a:cubicBezTo>
                      <a:pt x="1177968" y="707143"/>
                      <a:pt x="1179292" y="704443"/>
                      <a:pt x="1180615" y="703093"/>
                    </a:cubicBezTo>
                    <a:cubicBezTo>
                      <a:pt x="1193848" y="681494"/>
                      <a:pt x="1193848" y="681494"/>
                      <a:pt x="1193848" y="681494"/>
                    </a:cubicBezTo>
                    <a:cubicBezTo>
                      <a:pt x="1195171" y="680144"/>
                      <a:pt x="1195171" y="680144"/>
                      <a:pt x="1195171" y="680144"/>
                    </a:cubicBezTo>
                    <a:cubicBezTo>
                      <a:pt x="1225607" y="643695"/>
                      <a:pt x="1225607" y="643695"/>
                      <a:pt x="1225607" y="643695"/>
                    </a:cubicBezTo>
                    <a:cubicBezTo>
                      <a:pt x="1229577" y="639645"/>
                      <a:pt x="1234870" y="638295"/>
                      <a:pt x="1240163" y="639645"/>
                    </a:cubicBezTo>
                    <a:close/>
                    <a:moveTo>
                      <a:pt x="1873160" y="595523"/>
                    </a:moveTo>
                    <a:cubicBezTo>
                      <a:pt x="1892106" y="598340"/>
                      <a:pt x="1892106" y="598340"/>
                      <a:pt x="1892106" y="598340"/>
                    </a:cubicBezTo>
                    <a:cubicBezTo>
                      <a:pt x="1900226" y="598340"/>
                      <a:pt x="1905639" y="606793"/>
                      <a:pt x="1904286" y="613836"/>
                    </a:cubicBezTo>
                    <a:cubicBezTo>
                      <a:pt x="1904286" y="620879"/>
                      <a:pt x="1897519" y="626514"/>
                      <a:pt x="1890753" y="626514"/>
                    </a:cubicBezTo>
                    <a:cubicBezTo>
                      <a:pt x="1890753" y="626514"/>
                      <a:pt x="1889399" y="626514"/>
                      <a:pt x="1889399" y="626514"/>
                    </a:cubicBezTo>
                    <a:cubicBezTo>
                      <a:pt x="1869100" y="623697"/>
                      <a:pt x="1869100" y="623697"/>
                      <a:pt x="1869100" y="623697"/>
                    </a:cubicBezTo>
                    <a:cubicBezTo>
                      <a:pt x="1860980" y="622288"/>
                      <a:pt x="1855567" y="615245"/>
                      <a:pt x="1856920" y="608201"/>
                    </a:cubicBezTo>
                    <a:cubicBezTo>
                      <a:pt x="1858273" y="599749"/>
                      <a:pt x="1865040" y="594114"/>
                      <a:pt x="1873160" y="595523"/>
                    </a:cubicBezTo>
                    <a:close/>
                    <a:moveTo>
                      <a:pt x="1786237" y="576258"/>
                    </a:moveTo>
                    <a:cubicBezTo>
                      <a:pt x="1843331" y="590064"/>
                      <a:pt x="1843331" y="590064"/>
                      <a:pt x="1843331" y="590064"/>
                    </a:cubicBezTo>
                    <a:cubicBezTo>
                      <a:pt x="1851488" y="591445"/>
                      <a:pt x="1855566" y="599729"/>
                      <a:pt x="1854206" y="606632"/>
                    </a:cubicBezTo>
                    <a:cubicBezTo>
                      <a:pt x="1852847" y="613535"/>
                      <a:pt x="1846050" y="617677"/>
                      <a:pt x="1840613" y="617677"/>
                    </a:cubicBezTo>
                    <a:cubicBezTo>
                      <a:pt x="1839253" y="617677"/>
                      <a:pt x="1837894" y="617677"/>
                      <a:pt x="1836534" y="617677"/>
                    </a:cubicBezTo>
                    <a:cubicBezTo>
                      <a:pt x="1779440" y="603871"/>
                      <a:pt x="1779440" y="603871"/>
                      <a:pt x="1779440" y="603871"/>
                    </a:cubicBezTo>
                    <a:cubicBezTo>
                      <a:pt x="1771284" y="601109"/>
                      <a:pt x="1767206" y="594206"/>
                      <a:pt x="1768565" y="585922"/>
                    </a:cubicBezTo>
                    <a:cubicBezTo>
                      <a:pt x="1771284" y="579019"/>
                      <a:pt x="1778081" y="573496"/>
                      <a:pt x="1786237" y="576258"/>
                    </a:cubicBezTo>
                    <a:close/>
                    <a:moveTo>
                      <a:pt x="2161884" y="536749"/>
                    </a:moveTo>
                    <a:cubicBezTo>
                      <a:pt x="2165522" y="536578"/>
                      <a:pt x="2169334" y="537948"/>
                      <a:pt x="2172106" y="540687"/>
                    </a:cubicBezTo>
                    <a:cubicBezTo>
                      <a:pt x="2187353" y="553017"/>
                      <a:pt x="2187353" y="553017"/>
                      <a:pt x="2187353" y="553017"/>
                    </a:cubicBezTo>
                    <a:cubicBezTo>
                      <a:pt x="2192897" y="557127"/>
                      <a:pt x="2194283" y="563976"/>
                      <a:pt x="2190125" y="570826"/>
                    </a:cubicBezTo>
                    <a:lnTo>
                      <a:pt x="2186633" y="577154"/>
                    </a:lnTo>
                    <a:lnTo>
                      <a:pt x="2196384" y="571875"/>
                    </a:lnTo>
                    <a:cubicBezTo>
                      <a:pt x="2199983" y="571544"/>
                      <a:pt x="2203753" y="572536"/>
                      <a:pt x="2207181" y="574519"/>
                    </a:cubicBezTo>
                    <a:cubicBezTo>
                      <a:pt x="2253799" y="611547"/>
                      <a:pt x="2253799" y="611547"/>
                      <a:pt x="2253799" y="611547"/>
                    </a:cubicBezTo>
                    <a:cubicBezTo>
                      <a:pt x="2260655" y="615514"/>
                      <a:pt x="2262026" y="624771"/>
                      <a:pt x="2256542" y="630061"/>
                    </a:cubicBezTo>
                    <a:cubicBezTo>
                      <a:pt x="2253799" y="634028"/>
                      <a:pt x="2249686" y="635350"/>
                      <a:pt x="2245573" y="635350"/>
                    </a:cubicBezTo>
                    <a:cubicBezTo>
                      <a:pt x="2242830" y="635350"/>
                      <a:pt x="2240088" y="634028"/>
                      <a:pt x="2237346" y="632705"/>
                    </a:cubicBezTo>
                    <a:cubicBezTo>
                      <a:pt x="2189357" y="595678"/>
                      <a:pt x="2189357" y="595678"/>
                      <a:pt x="2189357" y="595678"/>
                    </a:cubicBezTo>
                    <a:cubicBezTo>
                      <a:pt x="2186614" y="593695"/>
                      <a:pt x="2184900" y="590388"/>
                      <a:pt x="2184386" y="586917"/>
                    </a:cubicBezTo>
                    <a:lnTo>
                      <a:pt x="2186605" y="577204"/>
                    </a:lnTo>
                    <a:lnTo>
                      <a:pt x="2182848" y="584012"/>
                    </a:lnTo>
                    <a:cubicBezTo>
                      <a:pt x="2181808" y="585896"/>
                      <a:pt x="2181808" y="585896"/>
                      <a:pt x="2181808" y="585896"/>
                    </a:cubicBezTo>
                    <a:cubicBezTo>
                      <a:pt x="2179036" y="591375"/>
                      <a:pt x="2173492" y="594115"/>
                      <a:pt x="2169334" y="594115"/>
                    </a:cubicBezTo>
                    <a:cubicBezTo>
                      <a:pt x="2166562" y="594115"/>
                      <a:pt x="2163790" y="592745"/>
                      <a:pt x="2162404" y="591375"/>
                    </a:cubicBezTo>
                    <a:cubicBezTo>
                      <a:pt x="2155473" y="588636"/>
                      <a:pt x="2152701" y="579046"/>
                      <a:pt x="2156859" y="572196"/>
                    </a:cubicBezTo>
                    <a:cubicBezTo>
                      <a:pt x="2159631" y="566716"/>
                      <a:pt x="2159631" y="566716"/>
                      <a:pt x="2159631" y="566716"/>
                    </a:cubicBezTo>
                    <a:cubicBezTo>
                      <a:pt x="2154087" y="561236"/>
                      <a:pt x="2154087" y="561236"/>
                      <a:pt x="2154087" y="561236"/>
                    </a:cubicBezTo>
                    <a:cubicBezTo>
                      <a:pt x="2147157" y="555757"/>
                      <a:pt x="2147157" y="547537"/>
                      <a:pt x="2152701" y="542057"/>
                    </a:cubicBezTo>
                    <a:cubicBezTo>
                      <a:pt x="2154780" y="538633"/>
                      <a:pt x="2158245" y="536920"/>
                      <a:pt x="2161884" y="536749"/>
                    </a:cubicBezTo>
                    <a:close/>
                    <a:moveTo>
                      <a:pt x="2000032" y="518887"/>
                    </a:moveTo>
                    <a:cubicBezTo>
                      <a:pt x="2005514" y="517535"/>
                      <a:pt x="2010995" y="518887"/>
                      <a:pt x="2013736" y="522945"/>
                    </a:cubicBezTo>
                    <a:cubicBezTo>
                      <a:pt x="2024700" y="537822"/>
                      <a:pt x="2024700" y="537822"/>
                      <a:pt x="2024700" y="537822"/>
                    </a:cubicBezTo>
                    <a:cubicBezTo>
                      <a:pt x="2039774" y="531059"/>
                      <a:pt x="2039774" y="531059"/>
                      <a:pt x="2039774" y="531059"/>
                    </a:cubicBezTo>
                    <a:cubicBezTo>
                      <a:pt x="2043885" y="529707"/>
                      <a:pt x="2047997" y="529707"/>
                      <a:pt x="2052108" y="531059"/>
                    </a:cubicBezTo>
                    <a:cubicBezTo>
                      <a:pt x="2128851" y="570281"/>
                      <a:pt x="2128851" y="570281"/>
                      <a:pt x="2128851" y="570281"/>
                    </a:cubicBezTo>
                    <a:cubicBezTo>
                      <a:pt x="2130221" y="570281"/>
                      <a:pt x="2131592" y="571634"/>
                      <a:pt x="2132962" y="574339"/>
                    </a:cubicBezTo>
                    <a:cubicBezTo>
                      <a:pt x="2175445" y="628437"/>
                      <a:pt x="2175445" y="628437"/>
                      <a:pt x="2175445" y="628437"/>
                    </a:cubicBezTo>
                    <a:cubicBezTo>
                      <a:pt x="2179556" y="633847"/>
                      <a:pt x="2178185" y="640609"/>
                      <a:pt x="2174074" y="646019"/>
                    </a:cubicBezTo>
                    <a:cubicBezTo>
                      <a:pt x="2171333" y="648724"/>
                      <a:pt x="2167222" y="650076"/>
                      <a:pt x="2163111" y="650076"/>
                    </a:cubicBezTo>
                    <a:cubicBezTo>
                      <a:pt x="2160370" y="650076"/>
                      <a:pt x="2157629" y="650076"/>
                      <a:pt x="2156259" y="647371"/>
                    </a:cubicBezTo>
                    <a:cubicBezTo>
                      <a:pt x="2104183" y="613560"/>
                      <a:pt x="2104183" y="613560"/>
                      <a:pt x="2104183" y="613560"/>
                    </a:cubicBezTo>
                    <a:cubicBezTo>
                      <a:pt x="2093220" y="624380"/>
                      <a:pt x="2093220" y="624380"/>
                      <a:pt x="2093220" y="624380"/>
                    </a:cubicBezTo>
                    <a:cubicBezTo>
                      <a:pt x="2089109" y="628437"/>
                      <a:pt x="2082257" y="629789"/>
                      <a:pt x="2076775" y="627084"/>
                    </a:cubicBezTo>
                    <a:cubicBezTo>
                      <a:pt x="2038404" y="608150"/>
                      <a:pt x="2038404" y="608150"/>
                      <a:pt x="2038404" y="608150"/>
                    </a:cubicBezTo>
                    <a:cubicBezTo>
                      <a:pt x="2032922" y="605445"/>
                      <a:pt x="2028811" y="598683"/>
                      <a:pt x="2030181" y="593273"/>
                    </a:cubicBezTo>
                    <a:cubicBezTo>
                      <a:pt x="2031552" y="589216"/>
                      <a:pt x="2031552" y="589216"/>
                      <a:pt x="2031552" y="589216"/>
                    </a:cubicBezTo>
                    <a:cubicBezTo>
                      <a:pt x="1991810" y="572986"/>
                      <a:pt x="1991810" y="572986"/>
                      <a:pt x="1991810" y="572986"/>
                    </a:cubicBezTo>
                    <a:cubicBezTo>
                      <a:pt x="1984958" y="570281"/>
                      <a:pt x="1982217" y="563518"/>
                      <a:pt x="1983587" y="556756"/>
                    </a:cubicBezTo>
                    <a:cubicBezTo>
                      <a:pt x="1989069" y="529707"/>
                      <a:pt x="1989069" y="529707"/>
                      <a:pt x="1989069" y="529707"/>
                    </a:cubicBezTo>
                    <a:cubicBezTo>
                      <a:pt x="1990439" y="524297"/>
                      <a:pt x="1994551" y="520240"/>
                      <a:pt x="2000032" y="518887"/>
                    </a:cubicBezTo>
                    <a:close/>
                    <a:moveTo>
                      <a:pt x="1925562" y="502808"/>
                    </a:moveTo>
                    <a:cubicBezTo>
                      <a:pt x="1947738" y="502808"/>
                      <a:pt x="1947738" y="502808"/>
                      <a:pt x="1947738" y="502808"/>
                    </a:cubicBezTo>
                    <a:cubicBezTo>
                      <a:pt x="1954669" y="502808"/>
                      <a:pt x="1961599" y="509626"/>
                      <a:pt x="1961599" y="516444"/>
                    </a:cubicBezTo>
                    <a:cubicBezTo>
                      <a:pt x="1961599" y="524626"/>
                      <a:pt x="1954669" y="531444"/>
                      <a:pt x="1947738" y="531444"/>
                    </a:cubicBezTo>
                    <a:cubicBezTo>
                      <a:pt x="1935264" y="531444"/>
                      <a:pt x="1935264" y="531444"/>
                      <a:pt x="1935264" y="531444"/>
                    </a:cubicBezTo>
                    <a:cubicBezTo>
                      <a:pt x="1920018" y="568261"/>
                      <a:pt x="1920018" y="568261"/>
                      <a:pt x="1920018" y="568261"/>
                    </a:cubicBezTo>
                    <a:cubicBezTo>
                      <a:pt x="1917246" y="573716"/>
                      <a:pt x="1911701" y="576443"/>
                      <a:pt x="1906157" y="576443"/>
                    </a:cubicBezTo>
                    <a:cubicBezTo>
                      <a:pt x="1904771" y="576443"/>
                      <a:pt x="1903385" y="576443"/>
                      <a:pt x="1900613" y="575080"/>
                    </a:cubicBezTo>
                    <a:cubicBezTo>
                      <a:pt x="1893683" y="572352"/>
                      <a:pt x="1890911" y="564170"/>
                      <a:pt x="1893683" y="557352"/>
                    </a:cubicBezTo>
                    <a:cubicBezTo>
                      <a:pt x="1911701" y="510989"/>
                      <a:pt x="1911701" y="510989"/>
                      <a:pt x="1911701" y="510989"/>
                    </a:cubicBezTo>
                    <a:cubicBezTo>
                      <a:pt x="1914474" y="506899"/>
                      <a:pt x="1920018" y="502808"/>
                      <a:pt x="1925562" y="502808"/>
                    </a:cubicBezTo>
                    <a:close/>
                    <a:moveTo>
                      <a:pt x="1690287" y="469187"/>
                    </a:moveTo>
                    <a:cubicBezTo>
                      <a:pt x="1693686" y="469531"/>
                      <a:pt x="1696744" y="470908"/>
                      <a:pt x="1698783" y="472973"/>
                    </a:cubicBezTo>
                    <a:cubicBezTo>
                      <a:pt x="1757237" y="534922"/>
                      <a:pt x="1757237" y="534922"/>
                      <a:pt x="1757237" y="534922"/>
                    </a:cubicBezTo>
                    <a:cubicBezTo>
                      <a:pt x="1759956" y="539052"/>
                      <a:pt x="1761315" y="543182"/>
                      <a:pt x="1761315" y="547311"/>
                    </a:cubicBezTo>
                    <a:cubicBezTo>
                      <a:pt x="1754518" y="583104"/>
                      <a:pt x="1754518" y="583104"/>
                      <a:pt x="1754518" y="583104"/>
                    </a:cubicBezTo>
                    <a:cubicBezTo>
                      <a:pt x="1753159" y="588611"/>
                      <a:pt x="1749081" y="592741"/>
                      <a:pt x="1743643" y="594117"/>
                    </a:cubicBezTo>
                    <a:cubicBezTo>
                      <a:pt x="1742284" y="594117"/>
                      <a:pt x="1740924" y="594117"/>
                      <a:pt x="1740924" y="594117"/>
                    </a:cubicBezTo>
                    <a:cubicBezTo>
                      <a:pt x="1736846" y="594117"/>
                      <a:pt x="1732768" y="592741"/>
                      <a:pt x="1730049" y="589987"/>
                    </a:cubicBezTo>
                    <a:cubicBezTo>
                      <a:pt x="1713737" y="572091"/>
                      <a:pt x="1713737" y="572091"/>
                      <a:pt x="1713737" y="572091"/>
                    </a:cubicBezTo>
                    <a:cubicBezTo>
                      <a:pt x="1712377" y="570714"/>
                      <a:pt x="1711018" y="569338"/>
                      <a:pt x="1709659" y="566584"/>
                    </a:cubicBezTo>
                    <a:cubicBezTo>
                      <a:pt x="1705580" y="551441"/>
                      <a:pt x="1698783" y="528038"/>
                      <a:pt x="1697424" y="522532"/>
                    </a:cubicBezTo>
                    <a:cubicBezTo>
                      <a:pt x="1694705" y="518402"/>
                      <a:pt x="1685190" y="503259"/>
                      <a:pt x="1677033" y="490869"/>
                    </a:cubicBezTo>
                    <a:cubicBezTo>
                      <a:pt x="1672955" y="485363"/>
                      <a:pt x="1674315" y="477103"/>
                      <a:pt x="1679752" y="471596"/>
                    </a:cubicBezTo>
                    <a:cubicBezTo>
                      <a:pt x="1683151" y="469531"/>
                      <a:pt x="1686889" y="468843"/>
                      <a:pt x="1690287" y="469187"/>
                    </a:cubicBezTo>
                    <a:close/>
                    <a:moveTo>
                      <a:pt x="1876320" y="438012"/>
                    </a:moveTo>
                    <a:cubicBezTo>
                      <a:pt x="1883091" y="438012"/>
                      <a:pt x="1887154" y="439390"/>
                      <a:pt x="1907467" y="468343"/>
                    </a:cubicBezTo>
                    <a:cubicBezTo>
                      <a:pt x="1910175" y="471100"/>
                      <a:pt x="1911529" y="476615"/>
                      <a:pt x="1910175" y="480751"/>
                    </a:cubicBezTo>
                    <a:cubicBezTo>
                      <a:pt x="1884445" y="557957"/>
                      <a:pt x="1884445" y="557957"/>
                      <a:pt x="1884445" y="557957"/>
                    </a:cubicBezTo>
                    <a:cubicBezTo>
                      <a:pt x="1883091" y="563471"/>
                      <a:pt x="1877675" y="567607"/>
                      <a:pt x="1870904" y="567607"/>
                    </a:cubicBezTo>
                    <a:cubicBezTo>
                      <a:pt x="1870904" y="567607"/>
                      <a:pt x="1869549" y="567607"/>
                      <a:pt x="1868195" y="567607"/>
                    </a:cubicBezTo>
                    <a:cubicBezTo>
                      <a:pt x="1815382" y="552442"/>
                      <a:pt x="1815382" y="552442"/>
                      <a:pt x="1815382" y="552442"/>
                    </a:cubicBezTo>
                    <a:cubicBezTo>
                      <a:pt x="1809965" y="552442"/>
                      <a:pt x="1807257" y="548306"/>
                      <a:pt x="1805903" y="544170"/>
                    </a:cubicBezTo>
                    <a:cubicBezTo>
                      <a:pt x="1795069" y="515218"/>
                      <a:pt x="1795069" y="515218"/>
                      <a:pt x="1795069" y="515218"/>
                    </a:cubicBezTo>
                    <a:cubicBezTo>
                      <a:pt x="1793715" y="511082"/>
                      <a:pt x="1793715" y="506946"/>
                      <a:pt x="1795069" y="504188"/>
                    </a:cubicBezTo>
                    <a:cubicBezTo>
                      <a:pt x="1796423" y="500052"/>
                      <a:pt x="1799132" y="497295"/>
                      <a:pt x="1803194" y="495916"/>
                    </a:cubicBezTo>
                    <a:cubicBezTo>
                      <a:pt x="1811320" y="493159"/>
                      <a:pt x="1820799" y="490402"/>
                      <a:pt x="1824861" y="487644"/>
                    </a:cubicBezTo>
                    <a:cubicBezTo>
                      <a:pt x="1828924" y="482130"/>
                      <a:pt x="1838403" y="471100"/>
                      <a:pt x="1843820" y="465585"/>
                    </a:cubicBezTo>
                    <a:cubicBezTo>
                      <a:pt x="1865487" y="439390"/>
                      <a:pt x="1869549" y="438012"/>
                      <a:pt x="1876320" y="438012"/>
                    </a:cubicBezTo>
                    <a:close/>
                    <a:moveTo>
                      <a:pt x="2043368" y="420340"/>
                    </a:moveTo>
                    <a:cubicBezTo>
                      <a:pt x="2051784" y="420340"/>
                      <a:pt x="2058796" y="427137"/>
                      <a:pt x="2058796" y="433934"/>
                    </a:cubicBezTo>
                    <a:cubicBezTo>
                      <a:pt x="2058796" y="442090"/>
                      <a:pt x="2058796" y="442090"/>
                      <a:pt x="2058796" y="442090"/>
                    </a:cubicBezTo>
                    <a:cubicBezTo>
                      <a:pt x="2058796" y="450246"/>
                      <a:pt x="2051784" y="455684"/>
                      <a:pt x="2043368" y="455684"/>
                    </a:cubicBezTo>
                    <a:cubicBezTo>
                      <a:pt x="2036356" y="455684"/>
                      <a:pt x="2029343" y="450246"/>
                      <a:pt x="2029343" y="442090"/>
                    </a:cubicBezTo>
                    <a:cubicBezTo>
                      <a:pt x="2029343" y="433934"/>
                      <a:pt x="2029343" y="433934"/>
                      <a:pt x="2029343" y="433934"/>
                    </a:cubicBezTo>
                    <a:cubicBezTo>
                      <a:pt x="2029343" y="427137"/>
                      <a:pt x="2036356" y="420340"/>
                      <a:pt x="2043368" y="420340"/>
                    </a:cubicBezTo>
                    <a:close/>
                    <a:moveTo>
                      <a:pt x="1953568" y="411331"/>
                    </a:moveTo>
                    <a:cubicBezTo>
                      <a:pt x="1958923" y="408559"/>
                      <a:pt x="1964278" y="408559"/>
                      <a:pt x="1969633" y="412717"/>
                    </a:cubicBezTo>
                    <a:cubicBezTo>
                      <a:pt x="1973650" y="415489"/>
                      <a:pt x="1976327" y="422419"/>
                      <a:pt x="1974988" y="427963"/>
                    </a:cubicBezTo>
                    <a:cubicBezTo>
                      <a:pt x="1962939" y="469545"/>
                      <a:pt x="1962939" y="469545"/>
                      <a:pt x="1962939" y="469545"/>
                    </a:cubicBezTo>
                    <a:cubicBezTo>
                      <a:pt x="1961600" y="473703"/>
                      <a:pt x="1957584" y="477861"/>
                      <a:pt x="1952229" y="479247"/>
                    </a:cubicBezTo>
                    <a:cubicBezTo>
                      <a:pt x="1952229" y="479247"/>
                      <a:pt x="1950890" y="479247"/>
                      <a:pt x="1949551" y="479247"/>
                    </a:cubicBezTo>
                    <a:cubicBezTo>
                      <a:pt x="1945535" y="479247"/>
                      <a:pt x="1941518" y="477861"/>
                      <a:pt x="1938841" y="475089"/>
                    </a:cubicBezTo>
                    <a:cubicBezTo>
                      <a:pt x="1921437" y="454298"/>
                      <a:pt x="1921437" y="454298"/>
                      <a:pt x="1921437" y="454298"/>
                    </a:cubicBezTo>
                    <a:cubicBezTo>
                      <a:pt x="1918759" y="451526"/>
                      <a:pt x="1917420" y="447368"/>
                      <a:pt x="1917420" y="443210"/>
                    </a:cubicBezTo>
                    <a:cubicBezTo>
                      <a:pt x="1918759" y="439052"/>
                      <a:pt x="1920098" y="434893"/>
                      <a:pt x="1924114" y="432121"/>
                    </a:cubicBezTo>
                    <a:cubicBezTo>
                      <a:pt x="1953568" y="411331"/>
                      <a:pt x="1953568" y="411331"/>
                      <a:pt x="1953568" y="411331"/>
                    </a:cubicBezTo>
                    <a:close/>
                    <a:moveTo>
                      <a:pt x="1905534" y="398157"/>
                    </a:moveTo>
                    <a:cubicBezTo>
                      <a:pt x="1909158" y="397812"/>
                      <a:pt x="1912955" y="398848"/>
                      <a:pt x="1916407" y="400919"/>
                    </a:cubicBezTo>
                    <a:cubicBezTo>
                      <a:pt x="1921929" y="406441"/>
                      <a:pt x="1923310" y="414725"/>
                      <a:pt x="1917788" y="421629"/>
                    </a:cubicBezTo>
                    <a:cubicBezTo>
                      <a:pt x="1906742" y="435435"/>
                      <a:pt x="1906742" y="435435"/>
                      <a:pt x="1906742" y="435435"/>
                    </a:cubicBezTo>
                    <a:cubicBezTo>
                      <a:pt x="1903981" y="438196"/>
                      <a:pt x="1899839" y="440958"/>
                      <a:pt x="1895697" y="440958"/>
                    </a:cubicBezTo>
                    <a:cubicBezTo>
                      <a:pt x="1892936" y="440958"/>
                      <a:pt x="1888794" y="439577"/>
                      <a:pt x="1887413" y="436816"/>
                    </a:cubicBezTo>
                    <a:cubicBezTo>
                      <a:pt x="1880510" y="432674"/>
                      <a:pt x="1879129" y="423009"/>
                      <a:pt x="1884652" y="417487"/>
                    </a:cubicBezTo>
                    <a:cubicBezTo>
                      <a:pt x="1895697" y="403680"/>
                      <a:pt x="1895697" y="403680"/>
                      <a:pt x="1895697" y="403680"/>
                    </a:cubicBezTo>
                    <a:cubicBezTo>
                      <a:pt x="1898458" y="400229"/>
                      <a:pt x="1901910" y="398503"/>
                      <a:pt x="1905534" y="398157"/>
                    </a:cubicBezTo>
                    <a:close/>
                    <a:moveTo>
                      <a:pt x="225483" y="352344"/>
                    </a:moveTo>
                    <a:cubicBezTo>
                      <a:pt x="233337" y="349651"/>
                      <a:pt x="239883" y="353691"/>
                      <a:pt x="242501" y="361769"/>
                    </a:cubicBezTo>
                    <a:cubicBezTo>
                      <a:pt x="249046" y="379273"/>
                      <a:pt x="249046" y="379273"/>
                      <a:pt x="249046" y="379273"/>
                    </a:cubicBezTo>
                    <a:cubicBezTo>
                      <a:pt x="250355" y="386006"/>
                      <a:pt x="246428" y="394084"/>
                      <a:pt x="239883" y="396777"/>
                    </a:cubicBezTo>
                    <a:cubicBezTo>
                      <a:pt x="238574" y="396777"/>
                      <a:pt x="237265" y="396777"/>
                      <a:pt x="235956" y="396777"/>
                    </a:cubicBezTo>
                    <a:cubicBezTo>
                      <a:pt x="229410" y="396777"/>
                      <a:pt x="224174" y="394084"/>
                      <a:pt x="222865" y="387352"/>
                    </a:cubicBezTo>
                    <a:cubicBezTo>
                      <a:pt x="217629" y="369848"/>
                      <a:pt x="217629" y="369848"/>
                      <a:pt x="217629" y="369848"/>
                    </a:cubicBezTo>
                    <a:cubicBezTo>
                      <a:pt x="215011" y="363116"/>
                      <a:pt x="218938" y="355037"/>
                      <a:pt x="225483" y="352344"/>
                    </a:cubicBezTo>
                    <a:close/>
                    <a:moveTo>
                      <a:pt x="161487" y="315725"/>
                    </a:moveTo>
                    <a:cubicBezTo>
                      <a:pt x="209019" y="322816"/>
                      <a:pt x="209019" y="322816"/>
                      <a:pt x="209019" y="322816"/>
                    </a:cubicBezTo>
                    <a:cubicBezTo>
                      <a:pt x="215621" y="324234"/>
                      <a:pt x="220902" y="331325"/>
                      <a:pt x="219582" y="339834"/>
                    </a:cubicBezTo>
                    <a:cubicBezTo>
                      <a:pt x="219582" y="346925"/>
                      <a:pt x="212980" y="352597"/>
                      <a:pt x="206378" y="352597"/>
                    </a:cubicBezTo>
                    <a:cubicBezTo>
                      <a:pt x="206378" y="352597"/>
                      <a:pt x="205058" y="352597"/>
                      <a:pt x="205058" y="352597"/>
                    </a:cubicBezTo>
                    <a:cubicBezTo>
                      <a:pt x="157526" y="344088"/>
                      <a:pt x="157526" y="344088"/>
                      <a:pt x="157526" y="344088"/>
                    </a:cubicBezTo>
                    <a:cubicBezTo>
                      <a:pt x="149604" y="344088"/>
                      <a:pt x="144323" y="335579"/>
                      <a:pt x="145643" y="328489"/>
                    </a:cubicBezTo>
                    <a:cubicBezTo>
                      <a:pt x="146964" y="319980"/>
                      <a:pt x="153565" y="314307"/>
                      <a:pt x="161487" y="315725"/>
                    </a:cubicBezTo>
                    <a:close/>
                    <a:moveTo>
                      <a:pt x="13723" y="287800"/>
                    </a:moveTo>
                    <a:cubicBezTo>
                      <a:pt x="56263" y="287800"/>
                      <a:pt x="56263" y="287800"/>
                      <a:pt x="56263" y="287800"/>
                    </a:cubicBezTo>
                    <a:cubicBezTo>
                      <a:pt x="57635" y="287800"/>
                      <a:pt x="60380" y="287800"/>
                      <a:pt x="63124" y="289165"/>
                    </a:cubicBezTo>
                    <a:cubicBezTo>
                      <a:pt x="82336" y="300085"/>
                      <a:pt x="82336" y="300085"/>
                      <a:pt x="82336" y="300085"/>
                    </a:cubicBezTo>
                    <a:cubicBezTo>
                      <a:pt x="111154" y="311004"/>
                      <a:pt x="111154" y="311004"/>
                      <a:pt x="111154" y="311004"/>
                    </a:cubicBezTo>
                    <a:cubicBezTo>
                      <a:pt x="116643" y="313734"/>
                      <a:pt x="120760" y="320558"/>
                      <a:pt x="119388" y="326018"/>
                    </a:cubicBezTo>
                    <a:cubicBezTo>
                      <a:pt x="118015" y="332843"/>
                      <a:pt x="113899" y="338303"/>
                      <a:pt x="107037" y="338303"/>
                    </a:cubicBezTo>
                    <a:cubicBezTo>
                      <a:pt x="53519" y="343762"/>
                      <a:pt x="53519" y="343762"/>
                      <a:pt x="53519" y="343762"/>
                    </a:cubicBezTo>
                    <a:cubicBezTo>
                      <a:pt x="53519" y="343762"/>
                      <a:pt x="52146" y="343762"/>
                      <a:pt x="52146" y="343762"/>
                    </a:cubicBezTo>
                    <a:cubicBezTo>
                      <a:pt x="45285" y="343762"/>
                      <a:pt x="38424" y="339667"/>
                      <a:pt x="38424" y="331478"/>
                    </a:cubicBezTo>
                    <a:cubicBezTo>
                      <a:pt x="37051" y="324653"/>
                      <a:pt x="42540" y="317829"/>
                      <a:pt x="50774" y="316464"/>
                    </a:cubicBezTo>
                    <a:cubicBezTo>
                      <a:pt x="53519" y="316464"/>
                      <a:pt x="53519" y="316464"/>
                      <a:pt x="53519" y="316464"/>
                    </a:cubicBezTo>
                    <a:cubicBezTo>
                      <a:pt x="52146" y="315099"/>
                      <a:pt x="52146" y="315099"/>
                      <a:pt x="52146" y="315099"/>
                    </a:cubicBezTo>
                    <a:cubicBezTo>
                      <a:pt x="13723" y="315099"/>
                      <a:pt x="13723" y="315099"/>
                      <a:pt x="13723" y="315099"/>
                    </a:cubicBezTo>
                    <a:cubicBezTo>
                      <a:pt x="5489" y="315099"/>
                      <a:pt x="0" y="309639"/>
                      <a:pt x="0" y="301450"/>
                    </a:cubicBezTo>
                    <a:cubicBezTo>
                      <a:pt x="0" y="293260"/>
                      <a:pt x="5489" y="287800"/>
                      <a:pt x="13723" y="287800"/>
                    </a:cubicBezTo>
                    <a:close/>
                    <a:moveTo>
                      <a:pt x="2026643" y="116970"/>
                    </a:moveTo>
                    <a:cubicBezTo>
                      <a:pt x="2030816" y="116970"/>
                      <a:pt x="2036379" y="119724"/>
                      <a:pt x="2037770" y="125232"/>
                    </a:cubicBezTo>
                    <a:cubicBezTo>
                      <a:pt x="2054460" y="155527"/>
                      <a:pt x="2054460" y="155527"/>
                      <a:pt x="2054460" y="155527"/>
                    </a:cubicBezTo>
                    <a:cubicBezTo>
                      <a:pt x="2054460" y="156904"/>
                      <a:pt x="2055851" y="159658"/>
                      <a:pt x="2055851" y="161035"/>
                    </a:cubicBezTo>
                    <a:cubicBezTo>
                      <a:pt x="2055851" y="165167"/>
                      <a:pt x="2054460" y="194084"/>
                      <a:pt x="2030816" y="203724"/>
                    </a:cubicBezTo>
                    <a:cubicBezTo>
                      <a:pt x="2015516" y="210609"/>
                      <a:pt x="1976572" y="223002"/>
                      <a:pt x="1975181" y="223002"/>
                    </a:cubicBezTo>
                    <a:cubicBezTo>
                      <a:pt x="1973790" y="223002"/>
                      <a:pt x="1972399" y="223002"/>
                      <a:pt x="1971009" y="223002"/>
                    </a:cubicBezTo>
                    <a:cubicBezTo>
                      <a:pt x="1966836" y="223002"/>
                      <a:pt x="1961273" y="221625"/>
                      <a:pt x="1958491" y="217494"/>
                    </a:cubicBezTo>
                    <a:cubicBezTo>
                      <a:pt x="1955709" y="211986"/>
                      <a:pt x="1955709" y="205101"/>
                      <a:pt x="1959882" y="200970"/>
                    </a:cubicBezTo>
                    <a:cubicBezTo>
                      <a:pt x="1986308" y="169298"/>
                      <a:pt x="1986308" y="169298"/>
                      <a:pt x="1986308" y="169298"/>
                    </a:cubicBezTo>
                    <a:cubicBezTo>
                      <a:pt x="2012734" y="123855"/>
                      <a:pt x="2012734" y="123855"/>
                      <a:pt x="2012734" y="123855"/>
                    </a:cubicBezTo>
                    <a:cubicBezTo>
                      <a:pt x="2015516" y="119724"/>
                      <a:pt x="2021080" y="116970"/>
                      <a:pt x="2026643" y="116970"/>
                    </a:cubicBezTo>
                    <a:close/>
                    <a:moveTo>
                      <a:pt x="1998723" y="59433"/>
                    </a:moveTo>
                    <a:cubicBezTo>
                      <a:pt x="2043182" y="74502"/>
                      <a:pt x="2043182" y="74502"/>
                      <a:pt x="2043182" y="74502"/>
                    </a:cubicBezTo>
                    <a:cubicBezTo>
                      <a:pt x="2048739" y="75872"/>
                      <a:pt x="2051518" y="81352"/>
                      <a:pt x="2052907" y="86831"/>
                    </a:cubicBezTo>
                    <a:cubicBezTo>
                      <a:pt x="2052907" y="93681"/>
                      <a:pt x="2048739" y="97791"/>
                      <a:pt x="2043182" y="100531"/>
                    </a:cubicBezTo>
                    <a:cubicBezTo>
                      <a:pt x="2009838" y="115600"/>
                      <a:pt x="2009838" y="115600"/>
                      <a:pt x="2009838" y="115600"/>
                    </a:cubicBezTo>
                    <a:cubicBezTo>
                      <a:pt x="2008448" y="115600"/>
                      <a:pt x="2005670" y="116970"/>
                      <a:pt x="2004280" y="116970"/>
                    </a:cubicBezTo>
                    <a:cubicBezTo>
                      <a:pt x="2001502" y="116970"/>
                      <a:pt x="2000112" y="115600"/>
                      <a:pt x="1998723" y="115600"/>
                    </a:cubicBezTo>
                    <a:cubicBezTo>
                      <a:pt x="1994555" y="112860"/>
                      <a:pt x="1991776" y="110120"/>
                      <a:pt x="1990387" y="106010"/>
                    </a:cubicBezTo>
                    <a:cubicBezTo>
                      <a:pt x="1980661" y="77242"/>
                      <a:pt x="1980661" y="77242"/>
                      <a:pt x="1980661" y="77242"/>
                    </a:cubicBezTo>
                    <a:cubicBezTo>
                      <a:pt x="1979272" y="73132"/>
                      <a:pt x="1980661" y="67652"/>
                      <a:pt x="1984829" y="63542"/>
                    </a:cubicBezTo>
                    <a:cubicBezTo>
                      <a:pt x="1988998" y="59433"/>
                      <a:pt x="1994555" y="58063"/>
                      <a:pt x="1998723" y="59433"/>
                    </a:cubicBezTo>
                    <a:close/>
                    <a:moveTo>
                      <a:pt x="365788" y="1938"/>
                    </a:moveTo>
                    <a:cubicBezTo>
                      <a:pt x="371303" y="6111"/>
                      <a:pt x="374060" y="13065"/>
                      <a:pt x="371303" y="20020"/>
                    </a:cubicBezTo>
                    <a:cubicBezTo>
                      <a:pt x="371303" y="20020"/>
                      <a:pt x="371303" y="20020"/>
                      <a:pt x="365788" y="31147"/>
                    </a:cubicBezTo>
                    <a:cubicBezTo>
                      <a:pt x="365788" y="31147"/>
                      <a:pt x="365788" y="31147"/>
                      <a:pt x="371303" y="42274"/>
                    </a:cubicBezTo>
                    <a:cubicBezTo>
                      <a:pt x="371303" y="43665"/>
                      <a:pt x="372681" y="46446"/>
                      <a:pt x="371303" y="49228"/>
                    </a:cubicBezTo>
                    <a:cubicBezTo>
                      <a:pt x="371303" y="49228"/>
                      <a:pt x="371303" y="49228"/>
                      <a:pt x="312019" y="49228"/>
                    </a:cubicBezTo>
                    <a:cubicBezTo>
                      <a:pt x="312019" y="47837"/>
                      <a:pt x="310641" y="46446"/>
                      <a:pt x="310641" y="45056"/>
                    </a:cubicBezTo>
                    <a:cubicBezTo>
                      <a:pt x="309262" y="39492"/>
                      <a:pt x="310641" y="33928"/>
                      <a:pt x="316155" y="29756"/>
                    </a:cubicBezTo>
                    <a:cubicBezTo>
                      <a:pt x="316155" y="29756"/>
                      <a:pt x="316155" y="29756"/>
                      <a:pt x="349244" y="3329"/>
                    </a:cubicBezTo>
                    <a:cubicBezTo>
                      <a:pt x="353380" y="-844"/>
                      <a:pt x="361652" y="-844"/>
                      <a:pt x="365788" y="1938"/>
                    </a:cubicBezTo>
                    <a:close/>
                  </a:path>
                </a:pathLst>
              </a:custGeom>
              <a:grpFill/>
              <a:ln>
                <a:noFill/>
              </a:ln>
            </p:spPr>
            <p:txBody>
              <a:bodyPr vert="horz" wrap="square" lIns="91380" tIns="45690" rIns="91380" bIns="45690" numCol="1" anchor="t" anchorCtr="0" compatLnSpc="1">
                <a:prstTxWarp prst="textNoShape">
                  <a:avLst/>
                </a:prstTxWarp>
                <a:noAutofit/>
              </a:bodyPr>
              <a:lstStyle/>
              <a:p>
                <a:endParaRPr lang="en-US" sz="1799" dirty="0"/>
              </a:p>
            </p:txBody>
          </p:sp>
        </p:grpSp>
        <p:sp>
          <p:nvSpPr>
            <p:cNvPr id="9" name="Freeform: Shape 99">
              <a:extLst>
                <a:ext uri="{FF2B5EF4-FFF2-40B4-BE49-F238E27FC236}">
                  <a16:creationId xmlns:a16="http://schemas.microsoft.com/office/drawing/2014/main" id="{6C1BA3F0-2446-488A-9391-3BE59FA74A43}"/>
                </a:ext>
              </a:extLst>
            </p:cNvPr>
            <p:cNvSpPr/>
            <p:nvPr/>
          </p:nvSpPr>
          <p:spPr>
            <a:xfrm>
              <a:off x="1349" y="5112426"/>
              <a:ext cx="12189302" cy="17455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31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0">
                <a:defRPr/>
              </a:pPr>
              <a:endParaRPr lang="en-US" sz="1799" dirty="0">
                <a:solidFill>
                  <a:srgbClr val="FFFFFF"/>
                </a:solidFill>
                <a:latin typeface="Segoe UI"/>
              </a:endParaRPr>
            </a:p>
          </p:txBody>
        </p:sp>
        <p:grpSp>
          <p:nvGrpSpPr>
            <p:cNvPr id="10" name="Group 9">
              <a:extLst>
                <a:ext uri="{FF2B5EF4-FFF2-40B4-BE49-F238E27FC236}">
                  <a16:creationId xmlns:a16="http://schemas.microsoft.com/office/drawing/2014/main" id="{1A9A0693-77AD-4D7B-835A-7BD018F70099}"/>
                </a:ext>
              </a:extLst>
            </p:cNvPr>
            <p:cNvGrpSpPr/>
            <p:nvPr/>
          </p:nvGrpSpPr>
          <p:grpSpPr>
            <a:xfrm>
              <a:off x="9278176" y="6154848"/>
              <a:ext cx="223240" cy="433634"/>
              <a:chOff x="9576336" y="6019901"/>
              <a:chExt cx="223240" cy="433634"/>
            </a:xfrm>
          </p:grpSpPr>
          <p:grpSp>
            <p:nvGrpSpPr>
              <p:cNvPr id="11" name="Group 10">
                <a:extLst>
                  <a:ext uri="{FF2B5EF4-FFF2-40B4-BE49-F238E27FC236}">
                    <a16:creationId xmlns:a16="http://schemas.microsoft.com/office/drawing/2014/main" id="{9DF531D7-6DF4-4166-BA2A-5079114A2D51}"/>
                  </a:ext>
                </a:extLst>
              </p:cNvPr>
              <p:cNvGrpSpPr/>
              <p:nvPr/>
            </p:nvGrpSpPr>
            <p:grpSpPr>
              <a:xfrm>
                <a:off x="9576336" y="6019901"/>
                <a:ext cx="223240" cy="357070"/>
                <a:chOff x="9523117" y="5842588"/>
                <a:chExt cx="329677" cy="527319"/>
              </a:xfrm>
            </p:grpSpPr>
            <p:sp>
              <p:nvSpPr>
                <p:cNvPr id="13" name="Oval 903">
                  <a:extLst>
                    <a:ext uri="{FF2B5EF4-FFF2-40B4-BE49-F238E27FC236}">
                      <a16:creationId xmlns:a16="http://schemas.microsoft.com/office/drawing/2014/main" id="{63CFCCA1-573B-4106-8B91-9624192962FA}"/>
                    </a:ext>
                  </a:extLst>
                </p:cNvPr>
                <p:cNvSpPr/>
                <p:nvPr/>
              </p:nvSpPr>
              <p:spPr>
                <a:xfrm>
                  <a:off x="9591504" y="5905106"/>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algn="ctr" defTabSz="913760">
                    <a:defRPr/>
                  </a:pPr>
                  <a:endParaRPr lang="en-US" sz="1799" kern="0" dirty="0">
                    <a:solidFill>
                      <a:srgbClr val="FFFFFF"/>
                    </a:solidFill>
                    <a:latin typeface="Segoe UI"/>
                  </a:endParaRPr>
                </a:p>
              </p:txBody>
            </p:sp>
            <p:sp>
              <p:nvSpPr>
                <p:cNvPr id="14" name="Freeform 5">
                  <a:extLst>
                    <a:ext uri="{FF2B5EF4-FFF2-40B4-BE49-F238E27FC236}">
                      <a16:creationId xmlns:a16="http://schemas.microsoft.com/office/drawing/2014/main" id="{4E47D05D-9CEF-44E4-95A5-1B0FADC21E47}"/>
                    </a:ext>
                  </a:extLst>
                </p:cNvPr>
                <p:cNvSpPr>
                  <a:spLocks noEditPoints="1"/>
                </p:cNvSpPr>
                <p:nvPr/>
              </p:nvSpPr>
              <p:spPr bwMode="auto">
                <a:xfrm>
                  <a:off x="9523117"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380" tIns="45690" rIns="91380" bIns="45690" numCol="1" anchor="t" anchorCtr="0" compatLnSpc="1">
                  <a:prstTxWarp prst="textNoShape">
                    <a:avLst/>
                  </a:prstTxWarp>
                </a:bodyPr>
                <a:lstStyle/>
                <a:p>
                  <a:pPr defTabSz="932089">
                    <a:defRPr/>
                  </a:pPr>
                  <a:endParaRPr lang="en-US" sz="1799" dirty="0">
                    <a:solidFill>
                      <a:srgbClr val="505050"/>
                    </a:solidFill>
                    <a:latin typeface="Segoe UI Semilight"/>
                  </a:endParaRPr>
                </a:p>
              </p:txBody>
            </p:sp>
          </p:grpSp>
          <p:sp>
            <p:nvSpPr>
              <p:cNvPr id="12" name="Freeform: Shape 411">
                <a:extLst>
                  <a:ext uri="{FF2B5EF4-FFF2-40B4-BE49-F238E27FC236}">
                    <a16:creationId xmlns:a16="http://schemas.microsoft.com/office/drawing/2014/main" id="{0BE6FEEA-134F-42DD-860D-8C6DFEFAFB15}"/>
                  </a:ext>
                </a:extLst>
              </p:cNvPr>
              <p:cNvSpPr/>
              <p:nvPr/>
            </p:nvSpPr>
            <p:spPr>
              <a:xfrm>
                <a:off x="9620313"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3760">
                  <a:defRPr/>
                </a:pPr>
                <a:endParaRPr lang="en-US" sz="1799" kern="0" dirty="0">
                  <a:solidFill>
                    <a:srgbClr val="FFFFFF"/>
                  </a:solidFill>
                  <a:latin typeface="Segoe UI"/>
                </a:endParaRPr>
              </a:p>
            </p:txBody>
          </p:sp>
        </p:grpSp>
        <p:grpSp>
          <p:nvGrpSpPr>
            <p:cNvPr id="15" name="Group 14">
              <a:extLst>
                <a:ext uri="{FF2B5EF4-FFF2-40B4-BE49-F238E27FC236}">
                  <a16:creationId xmlns:a16="http://schemas.microsoft.com/office/drawing/2014/main" id="{3ADB8FED-84A7-46CD-9EC0-6768C4C4C1B7}"/>
                </a:ext>
              </a:extLst>
            </p:cNvPr>
            <p:cNvGrpSpPr/>
            <p:nvPr/>
          </p:nvGrpSpPr>
          <p:grpSpPr>
            <a:xfrm>
              <a:off x="7468054" y="6382515"/>
              <a:ext cx="223240" cy="431604"/>
              <a:chOff x="7468054" y="6382515"/>
              <a:chExt cx="223240" cy="431604"/>
            </a:xfrm>
          </p:grpSpPr>
          <p:grpSp>
            <p:nvGrpSpPr>
              <p:cNvPr id="16" name="Group 15">
                <a:extLst>
                  <a:ext uri="{FF2B5EF4-FFF2-40B4-BE49-F238E27FC236}">
                    <a16:creationId xmlns:a16="http://schemas.microsoft.com/office/drawing/2014/main" id="{63ED6F0F-FAE5-46D4-A427-4A0A91009D06}"/>
                  </a:ext>
                </a:extLst>
              </p:cNvPr>
              <p:cNvGrpSpPr/>
              <p:nvPr/>
            </p:nvGrpSpPr>
            <p:grpSpPr>
              <a:xfrm>
                <a:off x="7468054" y="6382515"/>
                <a:ext cx="223240" cy="357070"/>
                <a:chOff x="7414835" y="6205202"/>
                <a:chExt cx="329677" cy="527319"/>
              </a:xfrm>
            </p:grpSpPr>
            <p:sp>
              <p:nvSpPr>
                <p:cNvPr id="18" name="Oval 17">
                  <a:extLst>
                    <a:ext uri="{FF2B5EF4-FFF2-40B4-BE49-F238E27FC236}">
                      <a16:creationId xmlns:a16="http://schemas.microsoft.com/office/drawing/2014/main" id="{FC48A360-0436-42F1-BBB7-30D6FC1E9E7C}"/>
                    </a:ext>
                  </a:extLst>
                </p:cNvPr>
                <p:cNvSpPr/>
                <p:nvPr/>
              </p:nvSpPr>
              <p:spPr>
                <a:xfrm>
                  <a:off x="7483222" y="6265690"/>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algn="ctr" defTabSz="913760">
                    <a:defRPr/>
                  </a:pPr>
                  <a:endParaRPr lang="en-US" sz="1799" kern="0" dirty="0">
                    <a:solidFill>
                      <a:srgbClr val="FFFFFF"/>
                    </a:solidFill>
                    <a:latin typeface="Segoe UI"/>
                  </a:endParaRPr>
                </a:p>
              </p:txBody>
            </p:sp>
            <p:sp>
              <p:nvSpPr>
                <p:cNvPr id="19" name="Freeform 5">
                  <a:extLst>
                    <a:ext uri="{FF2B5EF4-FFF2-40B4-BE49-F238E27FC236}">
                      <a16:creationId xmlns:a16="http://schemas.microsoft.com/office/drawing/2014/main" id="{9F787FD5-56A3-4CDA-BABC-C345EF07CEBC}"/>
                    </a:ext>
                  </a:extLst>
                </p:cNvPr>
                <p:cNvSpPr>
                  <a:spLocks noEditPoints="1"/>
                </p:cNvSpPr>
                <p:nvPr/>
              </p:nvSpPr>
              <p:spPr bwMode="auto">
                <a:xfrm>
                  <a:off x="7414835" y="6205202"/>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380" tIns="45690" rIns="91380" bIns="45690" numCol="1" anchor="t" anchorCtr="0" compatLnSpc="1">
                  <a:prstTxWarp prst="textNoShape">
                    <a:avLst/>
                  </a:prstTxWarp>
                </a:bodyPr>
                <a:lstStyle/>
                <a:p>
                  <a:pPr defTabSz="932089">
                    <a:defRPr/>
                  </a:pPr>
                  <a:endParaRPr lang="en-US" sz="1799" dirty="0">
                    <a:solidFill>
                      <a:srgbClr val="505050"/>
                    </a:solidFill>
                    <a:latin typeface="Segoe UI Semilight"/>
                  </a:endParaRPr>
                </a:p>
              </p:txBody>
            </p:sp>
          </p:grpSp>
          <p:sp>
            <p:nvSpPr>
              <p:cNvPr id="17" name="Freeform: Shape 411">
                <a:extLst>
                  <a:ext uri="{FF2B5EF4-FFF2-40B4-BE49-F238E27FC236}">
                    <a16:creationId xmlns:a16="http://schemas.microsoft.com/office/drawing/2014/main" id="{671E672F-4D89-4650-908C-D1CEA96B5F00}"/>
                  </a:ext>
                </a:extLst>
              </p:cNvPr>
              <p:cNvSpPr/>
              <p:nvPr/>
            </p:nvSpPr>
            <p:spPr>
              <a:xfrm>
                <a:off x="7512031" y="6678832"/>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3760">
                  <a:defRPr/>
                </a:pPr>
                <a:endParaRPr lang="en-US" sz="1799" kern="0" dirty="0">
                  <a:solidFill>
                    <a:srgbClr val="FFFFFF"/>
                  </a:solidFill>
                  <a:latin typeface="Segoe UI"/>
                </a:endParaRPr>
              </a:p>
            </p:txBody>
          </p:sp>
        </p:grpSp>
        <p:grpSp>
          <p:nvGrpSpPr>
            <p:cNvPr id="20" name="Group 19">
              <a:extLst>
                <a:ext uri="{FF2B5EF4-FFF2-40B4-BE49-F238E27FC236}">
                  <a16:creationId xmlns:a16="http://schemas.microsoft.com/office/drawing/2014/main" id="{80C5D843-E0DD-4849-A827-9F04D7D6D255}"/>
                </a:ext>
              </a:extLst>
            </p:cNvPr>
            <p:cNvGrpSpPr/>
            <p:nvPr/>
          </p:nvGrpSpPr>
          <p:grpSpPr>
            <a:xfrm>
              <a:off x="6207483" y="5803084"/>
              <a:ext cx="223240" cy="433634"/>
              <a:chOff x="6393022" y="6019901"/>
              <a:chExt cx="223240" cy="433634"/>
            </a:xfrm>
          </p:grpSpPr>
          <p:grpSp>
            <p:nvGrpSpPr>
              <p:cNvPr id="21" name="Group 20">
                <a:extLst>
                  <a:ext uri="{FF2B5EF4-FFF2-40B4-BE49-F238E27FC236}">
                    <a16:creationId xmlns:a16="http://schemas.microsoft.com/office/drawing/2014/main" id="{126444D3-F247-40B2-9E50-9C6619071FF0}"/>
                  </a:ext>
                </a:extLst>
              </p:cNvPr>
              <p:cNvGrpSpPr/>
              <p:nvPr/>
            </p:nvGrpSpPr>
            <p:grpSpPr>
              <a:xfrm>
                <a:off x="6393022" y="6019901"/>
                <a:ext cx="223240" cy="357070"/>
                <a:chOff x="6339803" y="5842588"/>
                <a:chExt cx="329677" cy="527319"/>
              </a:xfrm>
            </p:grpSpPr>
            <p:sp>
              <p:nvSpPr>
                <p:cNvPr id="23" name="Oval 27">
                  <a:extLst>
                    <a:ext uri="{FF2B5EF4-FFF2-40B4-BE49-F238E27FC236}">
                      <a16:creationId xmlns:a16="http://schemas.microsoft.com/office/drawing/2014/main" id="{198992E2-C6D0-4E0A-BFA3-8713BA4905CC}"/>
                    </a:ext>
                  </a:extLst>
                </p:cNvPr>
                <p:cNvSpPr/>
                <p:nvPr/>
              </p:nvSpPr>
              <p:spPr>
                <a:xfrm>
                  <a:off x="6408190" y="5905106"/>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algn="ctr" defTabSz="913760">
                    <a:defRPr/>
                  </a:pPr>
                  <a:endParaRPr lang="en-US" sz="1799" kern="0" dirty="0">
                    <a:solidFill>
                      <a:srgbClr val="FFFFFF"/>
                    </a:solidFill>
                    <a:latin typeface="Segoe UI"/>
                  </a:endParaRPr>
                </a:p>
              </p:txBody>
            </p:sp>
            <p:sp>
              <p:nvSpPr>
                <p:cNvPr id="24" name="Freeform 5">
                  <a:extLst>
                    <a:ext uri="{FF2B5EF4-FFF2-40B4-BE49-F238E27FC236}">
                      <a16:creationId xmlns:a16="http://schemas.microsoft.com/office/drawing/2014/main" id="{9C46DFE7-8EDE-454F-90AB-9E53F9A07854}"/>
                    </a:ext>
                  </a:extLst>
                </p:cNvPr>
                <p:cNvSpPr>
                  <a:spLocks noEditPoints="1"/>
                </p:cNvSpPr>
                <p:nvPr/>
              </p:nvSpPr>
              <p:spPr bwMode="auto">
                <a:xfrm>
                  <a:off x="6339803"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380" tIns="45690" rIns="91380" bIns="45690" numCol="1" anchor="t" anchorCtr="0" compatLnSpc="1">
                  <a:prstTxWarp prst="textNoShape">
                    <a:avLst/>
                  </a:prstTxWarp>
                </a:bodyPr>
                <a:lstStyle/>
                <a:p>
                  <a:pPr defTabSz="932089">
                    <a:defRPr/>
                  </a:pPr>
                  <a:endParaRPr lang="en-US" sz="1799" dirty="0">
                    <a:solidFill>
                      <a:srgbClr val="505050"/>
                    </a:solidFill>
                    <a:latin typeface="Segoe UI Semilight"/>
                  </a:endParaRPr>
                </a:p>
              </p:txBody>
            </p:sp>
          </p:grpSp>
          <p:sp>
            <p:nvSpPr>
              <p:cNvPr id="22" name="Freeform: Shape 411">
                <a:extLst>
                  <a:ext uri="{FF2B5EF4-FFF2-40B4-BE49-F238E27FC236}">
                    <a16:creationId xmlns:a16="http://schemas.microsoft.com/office/drawing/2014/main" id="{4703D727-0F75-4FBB-A18D-1472609221A6}"/>
                  </a:ext>
                </a:extLst>
              </p:cNvPr>
              <p:cNvSpPr/>
              <p:nvPr/>
            </p:nvSpPr>
            <p:spPr>
              <a:xfrm>
                <a:off x="6436999"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3760">
                  <a:defRPr/>
                </a:pPr>
                <a:endParaRPr lang="en-US" sz="1799" kern="0" dirty="0">
                  <a:solidFill>
                    <a:srgbClr val="FFFFFF"/>
                  </a:solidFill>
                  <a:latin typeface="Segoe UI"/>
                </a:endParaRPr>
              </a:p>
            </p:txBody>
          </p:sp>
        </p:grpSp>
        <p:grpSp>
          <p:nvGrpSpPr>
            <p:cNvPr id="25" name="Group 24">
              <a:extLst>
                <a:ext uri="{FF2B5EF4-FFF2-40B4-BE49-F238E27FC236}">
                  <a16:creationId xmlns:a16="http://schemas.microsoft.com/office/drawing/2014/main" id="{918B3D98-AB6C-4580-82DE-8998B4FE1FFF}"/>
                </a:ext>
              </a:extLst>
            </p:cNvPr>
            <p:cNvGrpSpPr/>
            <p:nvPr/>
          </p:nvGrpSpPr>
          <p:grpSpPr>
            <a:xfrm>
              <a:off x="2183561" y="6187406"/>
              <a:ext cx="223240" cy="450322"/>
              <a:chOff x="2418475" y="6242316"/>
              <a:chExt cx="223240" cy="450322"/>
            </a:xfrm>
          </p:grpSpPr>
          <p:grpSp>
            <p:nvGrpSpPr>
              <p:cNvPr id="26" name="Group 25">
                <a:extLst>
                  <a:ext uri="{FF2B5EF4-FFF2-40B4-BE49-F238E27FC236}">
                    <a16:creationId xmlns:a16="http://schemas.microsoft.com/office/drawing/2014/main" id="{ACC8E4D9-27D2-452E-9466-3BB65C2D1691}"/>
                  </a:ext>
                </a:extLst>
              </p:cNvPr>
              <p:cNvGrpSpPr/>
              <p:nvPr/>
            </p:nvGrpSpPr>
            <p:grpSpPr>
              <a:xfrm>
                <a:off x="2418475" y="6242316"/>
                <a:ext cx="223240" cy="357070"/>
                <a:chOff x="2365256" y="6065003"/>
                <a:chExt cx="329677" cy="527319"/>
              </a:xfrm>
            </p:grpSpPr>
            <p:sp>
              <p:nvSpPr>
                <p:cNvPr id="28" name="Oval 6">
                  <a:extLst>
                    <a:ext uri="{FF2B5EF4-FFF2-40B4-BE49-F238E27FC236}">
                      <a16:creationId xmlns:a16="http://schemas.microsoft.com/office/drawing/2014/main" id="{A26DDC0F-C2C4-499D-8B44-6711BF40DE50}"/>
                    </a:ext>
                  </a:extLst>
                </p:cNvPr>
                <p:cNvSpPr/>
                <p:nvPr/>
              </p:nvSpPr>
              <p:spPr>
                <a:xfrm>
                  <a:off x="2433643" y="6144209"/>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algn="ctr" defTabSz="913760">
                    <a:defRPr/>
                  </a:pPr>
                  <a:endParaRPr lang="en-US" sz="1799" kern="0" dirty="0">
                    <a:solidFill>
                      <a:srgbClr val="FFFFFF"/>
                    </a:solidFill>
                    <a:latin typeface="Segoe UI"/>
                  </a:endParaRPr>
                </a:p>
              </p:txBody>
            </p:sp>
            <p:sp>
              <p:nvSpPr>
                <p:cNvPr id="29" name="Freeform 5">
                  <a:extLst>
                    <a:ext uri="{FF2B5EF4-FFF2-40B4-BE49-F238E27FC236}">
                      <a16:creationId xmlns:a16="http://schemas.microsoft.com/office/drawing/2014/main" id="{714C42F2-6BF1-4CDC-AF21-30D80BFFED7C}"/>
                    </a:ext>
                  </a:extLst>
                </p:cNvPr>
                <p:cNvSpPr>
                  <a:spLocks noEditPoints="1"/>
                </p:cNvSpPr>
                <p:nvPr/>
              </p:nvSpPr>
              <p:spPr bwMode="auto">
                <a:xfrm>
                  <a:off x="2365256" y="6065003"/>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380" tIns="45690" rIns="91380" bIns="45690" numCol="1" anchor="t" anchorCtr="0" compatLnSpc="1">
                  <a:prstTxWarp prst="textNoShape">
                    <a:avLst/>
                  </a:prstTxWarp>
                </a:bodyPr>
                <a:lstStyle/>
                <a:p>
                  <a:pPr defTabSz="932089">
                    <a:defRPr/>
                  </a:pPr>
                  <a:endParaRPr lang="en-US" sz="1799" dirty="0">
                    <a:solidFill>
                      <a:srgbClr val="505050"/>
                    </a:solidFill>
                    <a:latin typeface="Segoe UI Semilight"/>
                  </a:endParaRPr>
                </a:p>
              </p:txBody>
            </p:sp>
          </p:grpSp>
          <p:sp>
            <p:nvSpPr>
              <p:cNvPr id="27" name="Freeform: Shape 411">
                <a:extLst>
                  <a:ext uri="{FF2B5EF4-FFF2-40B4-BE49-F238E27FC236}">
                    <a16:creationId xmlns:a16="http://schemas.microsoft.com/office/drawing/2014/main" id="{74BBECD4-65D2-4A06-B4F9-E31D6F46CC6F}"/>
                  </a:ext>
                </a:extLst>
              </p:cNvPr>
              <p:cNvSpPr/>
              <p:nvPr/>
            </p:nvSpPr>
            <p:spPr>
              <a:xfrm>
                <a:off x="2462452" y="6557351"/>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algn="ctr" defTabSz="913760">
                  <a:defRPr/>
                </a:pPr>
                <a:endParaRPr lang="en-US" sz="1799" kern="0" dirty="0">
                  <a:solidFill>
                    <a:srgbClr val="FFFFFF"/>
                  </a:solidFill>
                  <a:latin typeface="Segoe UI"/>
                </a:endParaRPr>
              </a:p>
            </p:txBody>
          </p:sp>
        </p:grpSp>
        <p:sp>
          <p:nvSpPr>
            <p:cNvPr id="30" name="Rectangle 29">
              <a:extLst>
                <a:ext uri="{FF2B5EF4-FFF2-40B4-BE49-F238E27FC236}">
                  <a16:creationId xmlns:a16="http://schemas.microsoft.com/office/drawing/2014/main" id="{786FB071-0BF3-47ED-A958-43ADE812ED34}"/>
                </a:ext>
              </a:extLst>
            </p:cNvPr>
            <p:cNvSpPr/>
            <p:nvPr/>
          </p:nvSpPr>
          <p:spPr bwMode="auto">
            <a:xfrm>
              <a:off x="0" y="5016500"/>
              <a:ext cx="12190651" cy="1841500"/>
            </a:xfrm>
            <a:prstGeom prst="rect">
              <a:avLst/>
            </a:prstGeom>
            <a:gradFill flip="none" rotWithShape="1">
              <a:gsLst>
                <a:gs pos="0">
                  <a:schemeClr val="accent1">
                    <a:lumMod val="0"/>
                    <a:lumOff val="100000"/>
                    <a:alpha val="51000"/>
                  </a:schemeClr>
                </a:gs>
                <a:gs pos="100000">
                  <a:schemeClr val="accent3">
                    <a:lumMod val="60000"/>
                    <a:lumOff val="40000"/>
                  </a:schemeClr>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a:gradFill>
                  <a:gsLst>
                    <a:gs pos="0">
                      <a:srgbClr val="FFFFFF"/>
                    </a:gs>
                    <a:gs pos="100000">
                      <a:srgbClr val="FFFFFF"/>
                    </a:gs>
                  </a:gsLst>
                  <a:lin ang="5400000" scaled="0"/>
                </a:gradFill>
                <a:ea typeface="Segoe UI" pitchFamily="34" charset="0"/>
                <a:cs typeface="Segoe UI" pitchFamily="34" charset="0"/>
              </a:endParaRPr>
            </a:p>
          </p:txBody>
        </p:sp>
      </p:grpSp>
      <p:sp>
        <p:nvSpPr>
          <p:cNvPr id="32" name="Arc 31">
            <a:extLst>
              <a:ext uri="{FF2B5EF4-FFF2-40B4-BE49-F238E27FC236}">
                <a16:creationId xmlns:a16="http://schemas.microsoft.com/office/drawing/2014/main" id="{3647C4CC-F789-40DF-8CA2-B6D07DEDC8D0}"/>
              </a:ext>
            </a:extLst>
          </p:cNvPr>
          <p:cNvSpPr/>
          <p:nvPr/>
        </p:nvSpPr>
        <p:spPr>
          <a:xfrm rot="10162744">
            <a:off x="4731660" y="2105329"/>
            <a:ext cx="2580817" cy="361615"/>
          </a:xfrm>
          <a:prstGeom prst="arc">
            <a:avLst/>
          </a:prstGeom>
          <a:ln w="57150">
            <a:solidFill>
              <a:srgbClr val="0078D3"/>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799" dirty="0">
              <a:solidFill>
                <a:srgbClr val="0078D3"/>
              </a:solidFill>
            </a:endParaRPr>
          </a:p>
        </p:txBody>
      </p:sp>
      <p:sp>
        <p:nvSpPr>
          <p:cNvPr id="33" name="Content Placeholder 2">
            <a:extLst>
              <a:ext uri="{FF2B5EF4-FFF2-40B4-BE49-F238E27FC236}">
                <a16:creationId xmlns:a16="http://schemas.microsoft.com/office/drawing/2014/main" id="{6F4DA743-B552-4794-A9E1-09E34FBA4140}"/>
              </a:ext>
            </a:extLst>
          </p:cNvPr>
          <p:cNvSpPr txBox="1">
            <a:spLocks/>
          </p:cNvSpPr>
          <p:nvPr/>
        </p:nvSpPr>
        <p:spPr>
          <a:xfrm>
            <a:off x="2530370" y="3282575"/>
            <a:ext cx="9069400" cy="49212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198" dirty="0">
                <a:solidFill>
                  <a:srgbClr val="0078D3"/>
                </a:solidFill>
              </a:rPr>
              <a:t>Non-relational and</a:t>
            </a:r>
          </a:p>
        </p:txBody>
      </p:sp>
      <p:sp>
        <p:nvSpPr>
          <p:cNvPr id="34" name="Content Placeholder 2">
            <a:extLst>
              <a:ext uri="{FF2B5EF4-FFF2-40B4-BE49-F238E27FC236}">
                <a16:creationId xmlns:a16="http://schemas.microsoft.com/office/drawing/2014/main" id="{67892436-09EF-41F0-8C92-D7FA3C8920E3}"/>
              </a:ext>
            </a:extLst>
          </p:cNvPr>
          <p:cNvSpPr txBox="1">
            <a:spLocks/>
          </p:cNvSpPr>
          <p:nvPr/>
        </p:nvSpPr>
        <p:spPr>
          <a:xfrm>
            <a:off x="5820067" y="3282575"/>
            <a:ext cx="3840170" cy="49212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198" dirty="0">
                <a:solidFill>
                  <a:srgbClr val="0078D3"/>
                </a:solidFill>
              </a:rPr>
              <a:t>horizontally scalable</a:t>
            </a:r>
          </a:p>
        </p:txBody>
      </p:sp>
      <p:cxnSp>
        <p:nvCxnSpPr>
          <p:cNvPr id="36" name="Connector: Curved 35">
            <a:extLst>
              <a:ext uri="{FF2B5EF4-FFF2-40B4-BE49-F238E27FC236}">
                <a16:creationId xmlns:a16="http://schemas.microsoft.com/office/drawing/2014/main" id="{AB33BE3B-F870-4751-B19A-7762A80C872F}"/>
              </a:ext>
            </a:extLst>
          </p:cNvPr>
          <p:cNvCxnSpPr>
            <a:cxnSpLocks/>
          </p:cNvCxnSpPr>
          <p:nvPr/>
        </p:nvCxnSpPr>
        <p:spPr>
          <a:xfrm rot="16200000" flipH="1">
            <a:off x="5226511" y="2876755"/>
            <a:ext cx="512101" cy="299540"/>
          </a:xfrm>
          <a:prstGeom prst="curvedConnector3">
            <a:avLst>
              <a:gd name="adj1" fmla="val 37970"/>
            </a:avLst>
          </a:prstGeom>
          <a:ln w="57150">
            <a:solidFill>
              <a:srgbClr val="0078D3"/>
            </a:solidFill>
            <a:headEnd type="none" w="med" len="med"/>
            <a:tailEnd type="triangl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600331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anim calcmode="lin" valueType="num">
                                      <p:cBhvr>
                                        <p:cTn id="8" dur="500" fill="hold"/>
                                        <p:tgtEl>
                                          <p:spTgt spid="31"/>
                                        </p:tgtEl>
                                        <p:attrNameLst>
                                          <p:attrName>ppt_x</p:attrName>
                                        </p:attrNameLst>
                                      </p:cBhvr>
                                      <p:tavLst>
                                        <p:tav tm="0">
                                          <p:val>
                                            <p:strVal val="#ppt_x"/>
                                          </p:val>
                                        </p:tav>
                                        <p:tav tm="100000">
                                          <p:val>
                                            <p:strVal val="#ppt_x"/>
                                          </p:val>
                                        </p:tav>
                                      </p:tavLst>
                                    </p:anim>
                                    <p:anim calcmode="lin" valueType="num">
                                      <p:cBhvr>
                                        <p:cTn id="9" dur="500" fill="hold"/>
                                        <p:tgtEl>
                                          <p:spTgt spid="3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wipe(left)">
                                      <p:cBhvr>
                                        <p:cTn id="18" dur="300"/>
                                        <p:tgtEl>
                                          <p:spTgt spid="32"/>
                                        </p:tgtEl>
                                      </p:cBhvr>
                                    </p:animEffect>
                                  </p:childTnLst>
                                </p:cTn>
                              </p:par>
                            </p:childTnLst>
                          </p:cTn>
                        </p:par>
                        <p:par>
                          <p:cTn id="19" fill="hold">
                            <p:stCondLst>
                              <p:cond delay="300"/>
                            </p:stCondLst>
                            <p:childTnLst>
                              <p:par>
                                <p:cTn id="20" presetID="22" presetClass="entr" presetSubtype="1" fill="hold" nodeType="after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up)">
                                      <p:cBhvr>
                                        <p:cTn id="22" dur="500"/>
                                        <p:tgtEl>
                                          <p:spTgt spid="36"/>
                                        </p:tgtEl>
                                      </p:cBhvr>
                                    </p:animEffect>
                                  </p:childTnLst>
                                </p:cTn>
                              </p:par>
                            </p:childTnLst>
                          </p:cTn>
                        </p:par>
                        <p:par>
                          <p:cTn id="23" fill="hold">
                            <p:stCondLst>
                              <p:cond delay="800"/>
                            </p:stCondLst>
                            <p:childTnLst>
                              <p:par>
                                <p:cTn id="24" presetID="10" presetClass="entr" presetSubtype="0" fill="hold" grpId="0" nodeType="after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2" grpId="0" animBg="1"/>
      <p:bldP spid="33" grpId="0"/>
      <p:bldP spid="3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0E6D6653-B6E0-4273-817E-FFE020CFDBCB}"/>
              </a:ext>
            </a:extLst>
          </p:cNvPr>
          <p:cNvSpPr/>
          <p:nvPr/>
        </p:nvSpPr>
        <p:spPr bwMode="auto">
          <a:xfrm>
            <a:off x="6015091" y="1359695"/>
            <a:ext cx="1713865" cy="2879828"/>
          </a:xfrm>
          <a:prstGeom prst="roundRect">
            <a:avLst>
              <a:gd name="adj" fmla="val 6659"/>
            </a:avLst>
          </a:prstGeom>
          <a:noFill/>
          <a:ln w="76200">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2" name="Rectangle: Rounded Corners 81">
            <a:extLst>
              <a:ext uri="{FF2B5EF4-FFF2-40B4-BE49-F238E27FC236}">
                <a16:creationId xmlns:a16="http://schemas.microsoft.com/office/drawing/2014/main" id="{2A295B37-5C61-4E5C-8B86-92A3EEF3C672}"/>
              </a:ext>
            </a:extLst>
          </p:cNvPr>
          <p:cNvSpPr/>
          <p:nvPr/>
        </p:nvSpPr>
        <p:spPr bwMode="auto">
          <a:xfrm>
            <a:off x="6111033" y="2411865"/>
            <a:ext cx="1501416" cy="1710191"/>
          </a:xfrm>
          <a:prstGeom prst="roundRect">
            <a:avLst>
              <a:gd name="adj" fmla="val 6628"/>
            </a:avLst>
          </a:prstGeom>
          <a:solidFill>
            <a:schemeClr val="accent1">
              <a:lumMod val="40000"/>
              <a:lumOff val="60000"/>
            </a:schemeClr>
          </a:solidFill>
          <a:ln w="571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Rectangle: Rounded Corners 70">
            <a:extLst>
              <a:ext uri="{FF2B5EF4-FFF2-40B4-BE49-F238E27FC236}">
                <a16:creationId xmlns:a16="http://schemas.microsoft.com/office/drawing/2014/main" id="{A3E591CD-838C-488C-ADB4-7FD6E448E98B}"/>
              </a:ext>
            </a:extLst>
          </p:cNvPr>
          <p:cNvSpPr/>
          <p:nvPr/>
        </p:nvSpPr>
        <p:spPr bwMode="auto">
          <a:xfrm>
            <a:off x="6115915" y="2420576"/>
            <a:ext cx="1501416" cy="1710191"/>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Rounded Corners 8">
            <a:extLst>
              <a:ext uri="{FF2B5EF4-FFF2-40B4-BE49-F238E27FC236}">
                <a16:creationId xmlns:a16="http://schemas.microsoft.com/office/drawing/2014/main" id="{793362C2-2856-477E-AD3C-02FC14FC6C68}"/>
              </a:ext>
            </a:extLst>
          </p:cNvPr>
          <p:cNvSpPr/>
          <p:nvPr/>
        </p:nvSpPr>
        <p:spPr bwMode="auto">
          <a:xfrm>
            <a:off x="2058742" y="5041050"/>
            <a:ext cx="7935111" cy="553998"/>
          </a:xfrm>
          <a:prstGeom prst="round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2BB643D5-522F-4A1A-818D-87175679AC05}"/>
              </a:ext>
            </a:extLst>
          </p:cNvPr>
          <p:cNvSpPr>
            <a:spLocks noGrp="1"/>
          </p:cNvSpPr>
          <p:nvPr>
            <p:ph type="title"/>
          </p:nvPr>
        </p:nvSpPr>
        <p:spPr/>
        <p:txBody>
          <a:bodyPr/>
          <a:lstStyle/>
          <a:p>
            <a:r>
              <a:rPr lang="en-US" dirty="0"/>
              <a:t>What is partitioning?</a:t>
            </a:r>
          </a:p>
        </p:txBody>
      </p:sp>
      <p:pic>
        <p:nvPicPr>
          <p:cNvPr id="44" name="Picture 43" descr="A close up of a logo&#10;&#10;Description automatically generated">
            <a:extLst>
              <a:ext uri="{FF2B5EF4-FFF2-40B4-BE49-F238E27FC236}">
                <a16:creationId xmlns:a16="http://schemas.microsoft.com/office/drawing/2014/main" id="{EA62E3F9-30DB-4C7F-BDB3-6B9DD0005701}"/>
              </a:ext>
            </a:extLst>
          </p:cNvPr>
          <p:cNvPicPr>
            <a:picLocks noChangeAspect="1"/>
          </p:cNvPicPr>
          <p:nvPr/>
        </p:nvPicPr>
        <p:blipFill>
          <a:blip r:embed="rId3">
            <a:duotone>
              <a:schemeClr val="accent2">
                <a:shade val="45000"/>
                <a:satMod val="135000"/>
              </a:schemeClr>
              <a:prstClr val="white"/>
            </a:duotone>
          </a:blip>
          <a:stretch>
            <a:fillRect/>
          </a:stretch>
        </p:blipFill>
        <p:spPr>
          <a:xfrm>
            <a:off x="1115899" y="2598153"/>
            <a:ext cx="609894" cy="609894"/>
          </a:xfrm>
          <a:prstGeom prst="rect">
            <a:avLst/>
          </a:prstGeom>
        </p:spPr>
      </p:pic>
      <p:pic>
        <p:nvPicPr>
          <p:cNvPr id="45" name="Picture 44" descr="A close up of a logo&#10;&#10;Description automatically generated">
            <a:extLst>
              <a:ext uri="{FF2B5EF4-FFF2-40B4-BE49-F238E27FC236}">
                <a16:creationId xmlns:a16="http://schemas.microsoft.com/office/drawing/2014/main" id="{3D5DF0D7-A001-4742-BD1B-C5D64C204F71}"/>
              </a:ext>
            </a:extLst>
          </p:cNvPr>
          <p:cNvPicPr>
            <a:picLocks noChangeAspect="1"/>
          </p:cNvPicPr>
          <p:nvPr/>
        </p:nvPicPr>
        <p:blipFill>
          <a:blip r:embed="rId3">
            <a:duotone>
              <a:schemeClr val="accent2">
                <a:shade val="45000"/>
                <a:satMod val="135000"/>
              </a:schemeClr>
              <a:prstClr val="white"/>
            </a:duotone>
          </a:blip>
          <a:stretch>
            <a:fillRect/>
          </a:stretch>
        </p:blipFill>
        <p:spPr>
          <a:xfrm>
            <a:off x="1725793" y="3345007"/>
            <a:ext cx="609894" cy="609894"/>
          </a:xfrm>
          <a:prstGeom prst="rect">
            <a:avLst/>
          </a:prstGeom>
        </p:spPr>
      </p:pic>
      <p:pic>
        <p:nvPicPr>
          <p:cNvPr id="46" name="Picture 45" descr="A close up of a logo&#10;&#10;Description automatically generated">
            <a:extLst>
              <a:ext uri="{FF2B5EF4-FFF2-40B4-BE49-F238E27FC236}">
                <a16:creationId xmlns:a16="http://schemas.microsoft.com/office/drawing/2014/main" id="{5529A3A0-83E0-4F91-8797-1ACC95E5A192}"/>
              </a:ext>
            </a:extLst>
          </p:cNvPr>
          <p:cNvPicPr>
            <a:picLocks noChangeAspect="1"/>
          </p:cNvPicPr>
          <p:nvPr/>
        </p:nvPicPr>
        <p:blipFill>
          <a:blip r:embed="rId3">
            <a:duotone>
              <a:schemeClr val="accent2">
                <a:shade val="45000"/>
                <a:satMod val="135000"/>
              </a:schemeClr>
              <a:prstClr val="white"/>
            </a:duotone>
          </a:blip>
          <a:stretch>
            <a:fillRect/>
          </a:stretch>
        </p:blipFill>
        <p:spPr>
          <a:xfrm>
            <a:off x="2793959" y="3345007"/>
            <a:ext cx="609894" cy="609894"/>
          </a:xfrm>
          <a:prstGeom prst="rect">
            <a:avLst/>
          </a:prstGeom>
        </p:spPr>
      </p:pic>
      <p:pic>
        <p:nvPicPr>
          <p:cNvPr id="47" name="Picture 46" descr="A close up of a logo&#10;&#10;Description automatically generated">
            <a:extLst>
              <a:ext uri="{FF2B5EF4-FFF2-40B4-BE49-F238E27FC236}">
                <a16:creationId xmlns:a16="http://schemas.microsoft.com/office/drawing/2014/main" id="{D5179290-6F0D-46DE-8243-ED19BA952BA9}"/>
              </a:ext>
            </a:extLst>
          </p:cNvPr>
          <p:cNvPicPr>
            <a:picLocks noChangeAspect="1"/>
          </p:cNvPicPr>
          <p:nvPr/>
        </p:nvPicPr>
        <p:blipFill>
          <a:blip r:embed="rId3">
            <a:duotone>
              <a:schemeClr val="accent2">
                <a:shade val="45000"/>
                <a:satMod val="135000"/>
              </a:schemeClr>
              <a:prstClr val="white"/>
            </a:duotone>
          </a:blip>
          <a:stretch>
            <a:fillRect/>
          </a:stretch>
        </p:blipFill>
        <p:spPr>
          <a:xfrm>
            <a:off x="7987802" y="2616781"/>
            <a:ext cx="609894" cy="609894"/>
          </a:xfrm>
          <a:prstGeom prst="rect">
            <a:avLst/>
          </a:prstGeom>
        </p:spPr>
      </p:pic>
      <p:pic>
        <p:nvPicPr>
          <p:cNvPr id="48" name="Picture 47" descr="A close up of a logo&#10;&#10;Description automatically generated">
            <a:extLst>
              <a:ext uri="{FF2B5EF4-FFF2-40B4-BE49-F238E27FC236}">
                <a16:creationId xmlns:a16="http://schemas.microsoft.com/office/drawing/2014/main" id="{1D65F9BD-4AB1-4F43-A958-831168C42F8F}"/>
              </a:ext>
            </a:extLst>
          </p:cNvPr>
          <p:cNvPicPr>
            <a:picLocks noChangeAspect="1"/>
          </p:cNvPicPr>
          <p:nvPr/>
        </p:nvPicPr>
        <p:blipFill>
          <a:blip r:embed="rId3">
            <a:duotone>
              <a:schemeClr val="accent2">
                <a:shade val="45000"/>
                <a:satMod val="135000"/>
              </a:schemeClr>
              <a:prstClr val="white"/>
            </a:duotone>
          </a:blip>
          <a:stretch>
            <a:fillRect/>
          </a:stretch>
        </p:blipFill>
        <p:spPr>
          <a:xfrm>
            <a:off x="4493737" y="3345007"/>
            <a:ext cx="609894" cy="609894"/>
          </a:xfrm>
          <a:prstGeom prst="rect">
            <a:avLst/>
          </a:prstGeom>
        </p:spPr>
      </p:pic>
      <p:pic>
        <p:nvPicPr>
          <p:cNvPr id="49" name="Picture 48" descr="A close up of a logo&#10;&#10;Description automatically generated">
            <a:extLst>
              <a:ext uri="{FF2B5EF4-FFF2-40B4-BE49-F238E27FC236}">
                <a16:creationId xmlns:a16="http://schemas.microsoft.com/office/drawing/2014/main" id="{545F8FF8-D017-41B6-B802-90E81AAE5165}"/>
              </a:ext>
            </a:extLst>
          </p:cNvPr>
          <p:cNvPicPr>
            <a:picLocks noChangeAspect="1"/>
          </p:cNvPicPr>
          <p:nvPr/>
        </p:nvPicPr>
        <p:blipFill>
          <a:blip r:embed="rId3">
            <a:duotone>
              <a:schemeClr val="accent2">
                <a:shade val="45000"/>
                <a:satMod val="135000"/>
              </a:schemeClr>
              <a:prstClr val="white"/>
            </a:duotone>
          </a:blip>
          <a:stretch>
            <a:fillRect/>
          </a:stretch>
        </p:blipFill>
        <p:spPr>
          <a:xfrm>
            <a:off x="5097954" y="2598153"/>
            <a:ext cx="609894" cy="609894"/>
          </a:xfrm>
          <a:prstGeom prst="rect">
            <a:avLst/>
          </a:prstGeom>
        </p:spPr>
      </p:pic>
      <p:pic>
        <p:nvPicPr>
          <p:cNvPr id="50" name="Picture 49" descr="A close up of a logo&#10;&#10;Description automatically generated">
            <a:extLst>
              <a:ext uri="{FF2B5EF4-FFF2-40B4-BE49-F238E27FC236}">
                <a16:creationId xmlns:a16="http://schemas.microsoft.com/office/drawing/2014/main" id="{B64F98E0-8BFC-4E4D-9C32-631D4ABABEC3}"/>
              </a:ext>
            </a:extLst>
          </p:cNvPr>
          <p:cNvPicPr>
            <a:picLocks noChangeAspect="1"/>
          </p:cNvPicPr>
          <p:nvPr/>
        </p:nvPicPr>
        <p:blipFill>
          <a:blip r:embed="rId3">
            <a:duotone>
              <a:schemeClr val="accent2">
                <a:shade val="45000"/>
                <a:satMod val="135000"/>
              </a:schemeClr>
              <a:prstClr val="white"/>
            </a:duotone>
          </a:blip>
          <a:stretch>
            <a:fillRect/>
          </a:stretch>
        </p:blipFill>
        <p:spPr>
          <a:xfrm>
            <a:off x="7987802" y="3345007"/>
            <a:ext cx="609894" cy="609894"/>
          </a:xfrm>
          <a:prstGeom prst="rect">
            <a:avLst/>
          </a:prstGeom>
        </p:spPr>
      </p:pic>
      <p:pic>
        <p:nvPicPr>
          <p:cNvPr id="51" name="Picture 50" descr="A close up of a logo&#10;&#10;Description automatically generated">
            <a:extLst>
              <a:ext uri="{FF2B5EF4-FFF2-40B4-BE49-F238E27FC236}">
                <a16:creationId xmlns:a16="http://schemas.microsoft.com/office/drawing/2014/main" id="{33F8C879-36BC-4ABD-937A-12D31512124E}"/>
              </a:ext>
            </a:extLst>
          </p:cNvPr>
          <p:cNvPicPr>
            <a:picLocks noChangeAspect="1"/>
          </p:cNvPicPr>
          <p:nvPr/>
        </p:nvPicPr>
        <p:blipFill>
          <a:blip r:embed="rId3">
            <a:duotone>
              <a:schemeClr val="accent2">
                <a:shade val="45000"/>
                <a:satMod val="135000"/>
              </a:schemeClr>
              <a:prstClr val="white"/>
            </a:duotone>
          </a:blip>
          <a:stretch>
            <a:fillRect/>
          </a:stretch>
        </p:blipFill>
        <p:spPr>
          <a:xfrm>
            <a:off x="3405071" y="3345007"/>
            <a:ext cx="609894" cy="609894"/>
          </a:xfrm>
          <a:prstGeom prst="rect">
            <a:avLst/>
          </a:prstGeom>
        </p:spPr>
      </p:pic>
      <p:pic>
        <p:nvPicPr>
          <p:cNvPr id="52" name="Picture 51" descr="A close up of a logo&#10;&#10;Description automatically generated">
            <a:extLst>
              <a:ext uri="{FF2B5EF4-FFF2-40B4-BE49-F238E27FC236}">
                <a16:creationId xmlns:a16="http://schemas.microsoft.com/office/drawing/2014/main" id="{CDD9E124-8C2B-41AC-98A9-3ABAECF32624}"/>
              </a:ext>
            </a:extLst>
          </p:cNvPr>
          <p:cNvPicPr>
            <a:picLocks noChangeAspect="1"/>
          </p:cNvPicPr>
          <p:nvPr/>
        </p:nvPicPr>
        <p:blipFill>
          <a:blip r:embed="rId3">
            <a:duotone>
              <a:schemeClr val="accent2">
                <a:shade val="45000"/>
                <a:satMod val="135000"/>
              </a:schemeClr>
              <a:prstClr val="white"/>
            </a:duotone>
          </a:blip>
          <a:stretch>
            <a:fillRect/>
          </a:stretch>
        </p:blipFill>
        <p:spPr>
          <a:xfrm>
            <a:off x="6259468" y="3345007"/>
            <a:ext cx="609894" cy="609894"/>
          </a:xfrm>
          <a:prstGeom prst="rect">
            <a:avLst/>
          </a:prstGeom>
        </p:spPr>
      </p:pic>
      <p:pic>
        <p:nvPicPr>
          <p:cNvPr id="53" name="Picture 52" descr="A close up of a logo&#10;&#10;Description automatically generated">
            <a:extLst>
              <a:ext uri="{FF2B5EF4-FFF2-40B4-BE49-F238E27FC236}">
                <a16:creationId xmlns:a16="http://schemas.microsoft.com/office/drawing/2014/main" id="{4671CC7A-9E42-4A08-8DDD-0285EA7D091A}"/>
              </a:ext>
            </a:extLst>
          </p:cNvPr>
          <p:cNvPicPr>
            <a:picLocks noChangeAspect="1"/>
          </p:cNvPicPr>
          <p:nvPr/>
        </p:nvPicPr>
        <p:blipFill>
          <a:blip r:embed="rId3">
            <a:duotone>
              <a:schemeClr val="accent2">
                <a:shade val="45000"/>
                <a:satMod val="135000"/>
              </a:schemeClr>
              <a:prstClr val="white"/>
            </a:duotone>
          </a:blip>
          <a:stretch>
            <a:fillRect/>
          </a:stretch>
        </p:blipFill>
        <p:spPr>
          <a:xfrm>
            <a:off x="10283114" y="2608971"/>
            <a:ext cx="609894" cy="609894"/>
          </a:xfrm>
          <a:prstGeom prst="rect">
            <a:avLst/>
          </a:prstGeom>
        </p:spPr>
      </p:pic>
      <p:pic>
        <p:nvPicPr>
          <p:cNvPr id="54" name="Picture 53" descr="A close up of a logo&#10;&#10;Description automatically generated">
            <a:extLst>
              <a:ext uri="{FF2B5EF4-FFF2-40B4-BE49-F238E27FC236}">
                <a16:creationId xmlns:a16="http://schemas.microsoft.com/office/drawing/2014/main" id="{725295C1-824A-45EA-BD2B-7D4D157D2831}"/>
              </a:ext>
            </a:extLst>
          </p:cNvPr>
          <p:cNvPicPr>
            <a:picLocks noChangeAspect="1"/>
          </p:cNvPicPr>
          <p:nvPr/>
        </p:nvPicPr>
        <p:blipFill>
          <a:blip r:embed="rId3">
            <a:duotone>
              <a:schemeClr val="accent2">
                <a:shade val="45000"/>
                <a:satMod val="135000"/>
              </a:schemeClr>
              <a:prstClr val="white"/>
            </a:duotone>
          </a:blip>
          <a:stretch>
            <a:fillRect/>
          </a:stretch>
        </p:blipFill>
        <p:spPr>
          <a:xfrm>
            <a:off x="3398489" y="2616781"/>
            <a:ext cx="609894" cy="609894"/>
          </a:xfrm>
          <a:prstGeom prst="rect">
            <a:avLst/>
          </a:prstGeom>
        </p:spPr>
      </p:pic>
      <p:pic>
        <p:nvPicPr>
          <p:cNvPr id="55" name="Picture 54" descr="A close up of a logo&#10;&#10;Description automatically generated">
            <a:extLst>
              <a:ext uri="{FF2B5EF4-FFF2-40B4-BE49-F238E27FC236}">
                <a16:creationId xmlns:a16="http://schemas.microsoft.com/office/drawing/2014/main" id="{FA3BAAFB-CE1A-43D2-8467-B9886B18F590}"/>
              </a:ext>
            </a:extLst>
          </p:cNvPr>
          <p:cNvPicPr>
            <a:picLocks noChangeAspect="1"/>
          </p:cNvPicPr>
          <p:nvPr/>
        </p:nvPicPr>
        <p:blipFill>
          <a:blip r:embed="rId3">
            <a:duotone>
              <a:schemeClr val="accent2">
                <a:shade val="45000"/>
                <a:satMod val="135000"/>
              </a:schemeClr>
              <a:prstClr val="white"/>
            </a:duotone>
          </a:blip>
          <a:stretch>
            <a:fillRect/>
          </a:stretch>
        </p:blipFill>
        <p:spPr>
          <a:xfrm>
            <a:off x="1120002" y="3345007"/>
            <a:ext cx="609894" cy="609894"/>
          </a:xfrm>
          <a:prstGeom prst="rect">
            <a:avLst/>
          </a:prstGeom>
        </p:spPr>
      </p:pic>
      <p:pic>
        <p:nvPicPr>
          <p:cNvPr id="56" name="Picture 55" descr="A close up of a logo&#10;&#10;Description automatically generated">
            <a:extLst>
              <a:ext uri="{FF2B5EF4-FFF2-40B4-BE49-F238E27FC236}">
                <a16:creationId xmlns:a16="http://schemas.microsoft.com/office/drawing/2014/main" id="{96766791-FCB6-4991-8D1D-4145870ADF2C}"/>
              </a:ext>
            </a:extLst>
          </p:cNvPr>
          <p:cNvPicPr>
            <a:picLocks noChangeAspect="1"/>
          </p:cNvPicPr>
          <p:nvPr/>
        </p:nvPicPr>
        <p:blipFill>
          <a:blip r:embed="rId3">
            <a:duotone>
              <a:schemeClr val="accent2">
                <a:shade val="45000"/>
                <a:satMod val="135000"/>
              </a:schemeClr>
              <a:prstClr val="white"/>
            </a:duotone>
          </a:blip>
          <a:stretch>
            <a:fillRect/>
          </a:stretch>
        </p:blipFill>
        <p:spPr>
          <a:xfrm>
            <a:off x="6869362" y="3345007"/>
            <a:ext cx="609894" cy="609894"/>
          </a:xfrm>
          <a:prstGeom prst="rect">
            <a:avLst/>
          </a:prstGeom>
        </p:spPr>
      </p:pic>
      <p:pic>
        <p:nvPicPr>
          <p:cNvPr id="57" name="Picture 56" descr="A close up of a logo&#10;&#10;Description automatically generated">
            <a:extLst>
              <a:ext uri="{FF2B5EF4-FFF2-40B4-BE49-F238E27FC236}">
                <a16:creationId xmlns:a16="http://schemas.microsoft.com/office/drawing/2014/main" id="{46D6CF9B-BE60-439C-8F67-DADEF16E0F72}"/>
              </a:ext>
            </a:extLst>
          </p:cNvPr>
          <p:cNvPicPr>
            <a:picLocks noChangeAspect="1"/>
          </p:cNvPicPr>
          <p:nvPr/>
        </p:nvPicPr>
        <p:blipFill>
          <a:blip r:embed="rId3">
            <a:duotone>
              <a:schemeClr val="accent2">
                <a:shade val="45000"/>
                <a:satMod val="135000"/>
              </a:schemeClr>
              <a:prstClr val="white"/>
            </a:duotone>
          </a:blip>
          <a:stretch>
            <a:fillRect/>
          </a:stretch>
        </p:blipFill>
        <p:spPr>
          <a:xfrm>
            <a:off x="9674676" y="3345007"/>
            <a:ext cx="609894" cy="609894"/>
          </a:xfrm>
          <a:prstGeom prst="rect">
            <a:avLst/>
          </a:prstGeom>
        </p:spPr>
      </p:pic>
      <p:pic>
        <p:nvPicPr>
          <p:cNvPr id="58" name="Picture 57" descr="A close up of a logo&#10;&#10;Description automatically generated">
            <a:extLst>
              <a:ext uri="{FF2B5EF4-FFF2-40B4-BE49-F238E27FC236}">
                <a16:creationId xmlns:a16="http://schemas.microsoft.com/office/drawing/2014/main" id="{D43E53A8-DB0D-4908-A71B-C5365AFC61D0}"/>
              </a:ext>
            </a:extLst>
          </p:cNvPr>
          <p:cNvPicPr>
            <a:picLocks noChangeAspect="1"/>
          </p:cNvPicPr>
          <p:nvPr/>
        </p:nvPicPr>
        <p:blipFill>
          <a:blip r:embed="rId3">
            <a:duotone>
              <a:schemeClr val="accent2">
                <a:shade val="45000"/>
                <a:satMod val="135000"/>
              </a:schemeClr>
              <a:prstClr val="white"/>
            </a:duotone>
          </a:blip>
          <a:stretch>
            <a:fillRect/>
          </a:stretch>
        </p:blipFill>
        <p:spPr>
          <a:xfrm>
            <a:off x="8620477" y="3345007"/>
            <a:ext cx="609894" cy="609894"/>
          </a:xfrm>
          <a:prstGeom prst="rect">
            <a:avLst/>
          </a:prstGeom>
        </p:spPr>
      </p:pic>
      <p:pic>
        <p:nvPicPr>
          <p:cNvPr id="59" name="Picture 58" descr="A close up of a logo&#10;&#10;Description automatically generated">
            <a:extLst>
              <a:ext uri="{FF2B5EF4-FFF2-40B4-BE49-F238E27FC236}">
                <a16:creationId xmlns:a16="http://schemas.microsoft.com/office/drawing/2014/main" id="{A5CDF762-DB58-4917-8941-2416BF86B487}"/>
              </a:ext>
            </a:extLst>
          </p:cNvPr>
          <p:cNvPicPr>
            <a:picLocks noChangeAspect="1"/>
          </p:cNvPicPr>
          <p:nvPr/>
        </p:nvPicPr>
        <p:blipFill>
          <a:blip r:embed="rId3">
            <a:duotone>
              <a:schemeClr val="accent2">
                <a:shade val="45000"/>
                <a:satMod val="135000"/>
              </a:schemeClr>
              <a:prstClr val="white"/>
            </a:duotone>
          </a:blip>
          <a:stretch>
            <a:fillRect/>
          </a:stretch>
        </p:blipFill>
        <p:spPr>
          <a:xfrm>
            <a:off x="4491648" y="2598153"/>
            <a:ext cx="609894" cy="609894"/>
          </a:xfrm>
          <a:prstGeom prst="rect">
            <a:avLst/>
          </a:prstGeom>
        </p:spPr>
      </p:pic>
      <p:pic>
        <p:nvPicPr>
          <p:cNvPr id="60" name="Picture 59" descr="A close up of a logo&#10;&#10;Description automatically generated">
            <a:extLst>
              <a:ext uri="{FF2B5EF4-FFF2-40B4-BE49-F238E27FC236}">
                <a16:creationId xmlns:a16="http://schemas.microsoft.com/office/drawing/2014/main" id="{F858DDEB-E5F5-4E2E-BE9A-3BC03EC29148}"/>
              </a:ext>
            </a:extLst>
          </p:cNvPr>
          <p:cNvPicPr>
            <a:picLocks noChangeAspect="1"/>
          </p:cNvPicPr>
          <p:nvPr/>
        </p:nvPicPr>
        <p:blipFill>
          <a:blip r:embed="rId3">
            <a:duotone>
              <a:schemeClr val="accent2">
                <a:shade val="45000"/>
                <a:satMod val="135000"/>
              </a:schemeClr>
              <a:prstClr val="white"/>
            </a:duotone>
          </a:blip>
          <a:stretch>
            <a:fillRect/>
          </a:stretch>
        </p:blipFill>
        <p:spPr>
          <a:xfrm>
            <a:off x="6869362" y="2616781"/>
            <a:ext cx="609894" cy="609894"/>
          </a:xfrm>
          <a:prstGeom prst="rect">
            <a:avLst/>
          </a:prstGeom>
        </p:spPr>
      </p:pic>
      <p:pic>
        <p:nvPicPr>
          <p:cNvPr id="61" name="Picture 60" descr="A close up of a logo&#10;&#10;Description automatically generated">
            <a:extLst>
              <a:ext uri="{FF2B5EF4-FFF2-40B4-BE49-F238E27FC236}">
                <a16:creationId xmlns:a16="http://schemas.microsoft.com/office/drawing/2014/main" id="{526B2770-FA1F-49CF-B0BA-6D72F7F9BDC9}"/>
              </a:ext>
            </a:extLst>
          </p:cNvPr>
          <p:cNvPicPr>
            <a:picLocks noChangeAspect="1"/>
          </p:cNvPicPr>
          <p:nvPr/>
        </p:nvPicPr>
        <p:blipFill>
          <a:blip r:embed="rId3">
            <a:duotone>
              <a:schemeClr val="accent2">
                <a:shade val="45000"/>
                <a:satMod val="135000"/>
              </a:schemeClr>
              <a:prstClr val="white"/>
            </a:duotone>
          </a:blip>
          <a:stretch>
            <a:fillRect/>
          </a:stretch>
        </p:blipFill>
        <p:spPr>
          <a:xfrm>
            <a:off x="1723111" y="2609767"/>
            <a:ext cx="609894" cy="609894"/>
          </a:xfrm>
          <a:prstGeom prst="rect">
            <a:avLst/>
          </a:prstGeom>
        </p:spPr>
      </p:pic>
      <p:pic>
        <p:nvPicPr>
          <p:cNvPr id="64" name="Picture 63" descr="A close up of a logo&#10;&#10;Description automatically generated">
            <a:extLst>
              <a:ext uri="{FF2B5EF4-FFF2-40B4-BE49-F238E27FC236}">
                <a16:creationId xmlns:a16="http://schemas.microsoft.com/office/drawing/2014/main" id="{C3F87356-9007-4699-9F89-7048E04DD6CC}"/>
              </a:ext>
            </a:extLst>
          </p:cNvPr>
          <p:cNvPicPr>
            <a:picLocks noChangeAspect="1"/>
          </p:cNvPicPr>
          <p:nvPr/>
        </p:nvPicPr>
        <p:blipFill>
          <a:blip r:embed="rId3">
            <a:duotone>
              <a:schemeClr val="accent2">
                <a:shade val="45000"/>
                <a:satMod val="135000"/>
              </a:schemeClr>
              <a:prstClr val="white"/>
            </a:duotone>
          </a:blip>
          <a:stretch>
            <a:fillRect/>
          </a:stretch>
        </p:blipFill>
        <p:spPr>
          <a:xfrm>
            <a:off x="2793959" y="2616781"/>
            <a:ext cx="609894" cy="609894"/>
          </a:xfrm>
          <a:prstGeom prst="rect">
            <a:avLst/>
          </a:prstGeom>
        </p:spPr>
      </p:pic>
      <p:pic>
        <p:nvPicPr>
          <p:cNvPr id="65" name="Picture 64" descr="A close up of a logo&#10;&#10;Description automatically generated">
            <a:extLst>
              <a:ext uri="{FF2B5EF4-FFF2-40B4-BE49-F238E27FC236}">
                <a16:creationId xmlns:a16="http://schemas.microsoft.com/office/drawing/2014/main" id="{A0BBC717-8202-4E00-9924-EB2E9BD62C08}"/>
              </a:ext>
            </a:extLst>
          </p:cNvPr>
          <p:cNvPicPr>
            <a:picLocks noChangeAspect="1"/>
          </p:cNvPicPr>
          <p:nvPr/>
        </p:nvPicPr>
        <p:blipFill>
          <a:blip r:embed="rId3">
            <a:duotone>
              <a:schemeClr val="accent2">
                <a:shade val="45000"/>
                <a:satMod val="135000"/>
              </a:schemeClr>
              <a:prstClr val="white"/>
            </a:duotone>
          </a:blip>
          <a:stretch>
            <a:fillRect/>
          </a:stretch>
        </p:blipFill>
        <p:spPr>
          <a:xfrm>
            <a:off x="6259468" y="2616781"/>
            <a:ext cx="609894" cy="609894"/>
          </a:xfrm>
          <a:prstGeom prst="rect">
            <a:avLst/>
          </a:prstGeom>
        </p:spPr>
      </p:pic>
      <p:pic>
        <p:nvPicPr>
          <p:cNvPr id="67" name="Picture 66" descr="A close up of a logo&#10;&#10;Description automatically generated">
            <a:extLst>
              <a:ext uri="{FF2B5EF4-FFF2-40B4-BE49-F238E27FC236}">
                <a16:creationId xmlns:a16="http://schemas.microsoft.com/office/drawing/2014/main" id="{90184937-6CA8-4BDF-A04A-5CBFE937746F}"/>
              </a:ext>
            </a:extLst>
          </p:cNvPr>
          <p:cNvPicPr>
            <a:picLocks noChangeAspect="1"/>
          </p:cNvPicPr>
          <p:nvPr/>
        </p:nvPicPr>
        <p:blipFill>
          <a:blip r:embed="rId3">
            <a:duotone>
              <a:schemeClr val="accent2">
                <a:shade val="45000"/>
                <a:satMod val="135000"/>
              </a:schemeClr>
              <a:prstClr val="white"/>
            </a:duotone>
          </a:blip>
          <a:stretch>
            <a:fillRect/>
          </a:stretch>
        </p:blipFill>
        <p:spPr>
          <a:xfrm>
            <a:off x="8597696" y="2616781"/>
            <a:ext cx="609894" cy="609894"/>
          </a:xfrm>
          <a:prstGeom prst="rect">
            <a:avLst/>
          </a:prstGeom>
        </p:spPr>
      </p:pic>
      <p:pic>
        <p:nvPicPr>
          <p:cNvPr id="68" name="Picture 67" descr="A close up of a logo&#10;&#10;Description automatically generated">
            <a:extLst>
              <a:ext uri="{FF2B5EF4-FFF2-40B4-BE49-F238E27FC236}">
                <a16:creationId xmlns:a16="http://schemas.microsoft.com/office/drawing/2014/main" id="{2E2CB1CD-615A-4222-8A49-F680F45A49A7}"/>
              </a:ext>
            </a:extLst>
          </p:cNvPr>
          <p:cNvPicPr>
            <a:picLocks noChangeAspect="1"/>
          </p:cNvPicPr>
          <p:nvPr/>
        </p:nvPicPr>
        <p:blipFill>
          <a:blip r:embed="rId3">
            <a:duotone>
              <a:schemeClr val="accent2">
                <a:shade val="45000"/>
                <a:satMod val="135000"/>
              </a:schemeClr>
              <a:prstClr val="white"/>
            </a:duotone>
          </a:blip>
          <a:stretch>
            <a:fillRect/>
          </a:stretch>
        </p:blipFill>
        <p:spPr>
          <a:xfrm>
            <a:off x="9673220" y="2598153"/>
            <a:ext cx="609894" cy="609894"/>
          </a:xfrm>
          <a:prstGeom prst="rect">
            <a:avLst/>
          </a:prstGeom>
        </p:spPr>
      </p:pic>
      <p:sp>
        <p:nvSpPr>
          <p:cNvPr id="3" name="Rectangle: Rounded Corners 2">
            <a:extLst>
              <a:ext uri="{FF2B5EF4-FFF2-40B4-BE49-F238E27FC236}">
                <a16:creationId xmlns:a16="http://schemas.microsoft.com/office/drawing/2014/main" id="{F0E3C2D4-EE68-44FA-A7FE-89C44A51F4C9}"/>
              </a:ext>
            </a:extLst>
          </p:cNvPr>
          <p:cNvSpPr/>
          <p:nvPr/>
        </p:nvSpPr>
        <p:spPr bwMode="auto">
          <a:xfrm>
            <a:off x="975085" y="2421189"/>
            <a:ext cx="1501416" cy="1700868"/>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9" name="Rectangle: Rounded Corners 68">
            <a:extLst>
              <a:ext uri="{FF2B5EF4-FFF2-40B4-BE49-F238E27FC236}">
                <a16:creationId xmlns:a16="http://schemas.microsoft.com/office/drawing/2014/main" id="{EE2657A9-A3DD-4260-A214-E875FA5F6D79}"/>
              </a:ext>
            </a:extLst>
          </p:cNvPr>
          <p:cNvSpPr/>
          <p:nvPr/>
        </p:nvSpPr>
        <p:spPr bwMode="auto">
          <a:xfrm>
            <a:off x="2685285" y="2421189"/>
            <a:ext cx="1501416" cy="1700867"/>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Rounded Corners 69">
            <a:extLst>
              <a:ext uri="{FF2B5EF4-FFF2-40B4-BE49-F238E27FC236}">
                <a16:creationId xmlns:a16="http://schemas.microsoft.com/office/drawing/2014/main" id="{B5BACEE4-D8AF-4342-A856-8E22F123FD6B}"/>
              </a:ext>
            </a:extLst>
          </p:cNvPr>
          <p:cNvSpPr/>
          <p:nvPr/>
        </p:nvSpPr>
        <p:spPr bwMode="auto">
          <a:xfrm>
            <a:off x="4390318" y="2420576"/>
            <a:ext cx="1501416" cy="1710191"/>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Rounded Corners 71">
            <a:extLst>
              <a:ext uri="{FF2B5EF4-FFF2-40B4-BE49-F238E27FC236}">
                <a16:creationId xmlns:a16="http://schemas.microsoft.com/office/drawing/2014/main" id="{B19C3BD0-97A0-4717-B34C-CC957D264F7F}"/>
              </a:ext>
            </a:extLst>
          </p:cNvPr>
          <p:cNvSpPr/>
          <p:nvPr/>
        </p:nvSpPr>
        <p:spPr bwMode="auto">
          <a:xfrm>
            <a:off x="7846989" y="2416052"/>
            <a:ext cx="1501415" cy="1710191"/>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Rounded Corners 72">
            <a:extLst>
              <a:ext uri="{FF2B5EF4-FFF2-40B4-BE49-F238E27FC236}">
                <a16:creationId xmlns:a16="http://schemas.microsoft.com/office/drawing/2014/main" id="{3580DBA3-E3D7-4D9F-8258-84D125BD67F5}"/>
              </a:ext>
            </a:extLst>
          </p:cNvPr>
          <p:cNvSpPr/>
          <p:nvPr/>
        </p:nvSpPr>
        <p:spPr bwMode="auto">
          <a:xfrm>
            <a:off x="9532407" y="2423382"/>
            <a:ext cx="1501415" cy="1706211"/>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TextBox 41">
            <a:extLst>
              <a:ext uri="{FF2B5EF4-FFF2-40B4-BE49-F238E27FC236}">
                <a16:creationId xmlns:a16="http://schemas.microsoft.com/office/drawing/2014/main" id="{D06D0DA6-C005-48D2-80EC-A5D4147D455B}"/>
              </a:ext>
            </a:extLst>
          </p:cNvPr>
          <p:cNvSpPr txBox="1"/>
          <p:nvPr/>
        </p:nvSpPr>
        <p:spPr>
          <a:xfrm>
            <a:off x="1115687" y="1975675"/>
            <a:ext cx="1214848"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rPr>
              <a:t>Andrew</a:t>
            </a:r>
          </a:p>
        </p:txBody>
      </p:sp>
      <p:sp>
        <p:nvSpPr>
          <p:cNvPr id="43" name="TextBox 42">
            <a:extLst>
              <a:ext uri="{FF2B5EF4-FFF2-40B4-BE49-F238E27FC236}">
                <a16:creationId xmlns:a16="http://schemas.microsoft.com/office/drawing/2014/main" id="{13583A58-43F7-47E2-85B0-9F26CC277822}"/>
              </a:ext>
            </a:extLst>
          </p:cNvPr>
          <p:cNvSpPr txBox="1"/>
          <p:nvPr/>
        </p:nvSpPr>
        <p:spPr>
          <a:xfrm>
            <a:off x="9878406" y="2003617"/>
            <a:ext cx="806097"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rPr>
              <a:t>Theo</a:t>
            </a:r>
          </a:p>
        </p:txBody>
      </p:sp>
      <p:sp>
        <p:nvSpPr>
          <p:cNvPr id="62" name="TextBox 61">
            <a:extLst>
              <a:ext uri="{FF2B5EF4-FFF2-40B4-BE49-F238E27FC236}">
                <a16:creationId xmlns:a16="http://schemas.microsoft.com/office/drawing/2014/main" id="{140BD5BD-4457-44C4-8530-1B50C426EC3E}"/>
              </a:ext>
            </a:extLst>
          </p:cNvPr>
          <p:cNvSpPr txBox="1"/>
          <p:nvPr/>
        </p:nvSpPr>
        <p:spPr>
          <a:xfrm>
            <a:off x="6460260" y="1975675"/>
            <a:ext cx="846611"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rPr>
              <a:t>Mark</a:t>
            </a:r>
          </a:p>
        </p:txBody>
      </p:sp>
      <p:sp>
        <p:nvSpPr>
          <p:cNvPr id="63" name="TextBox 62">
            <a:extLst>
              <a:ext uri="{FF2B5EF4-FFF2-40B4-BE49-F238E27FC236}">
                <a16:creationId xmlns:a16="http://schemas.microsoft.com/office/drawing/2014/main" id="{AB359058-A492-42AE-A0C0-0274915E8F68}"/>
              </a:ext>
            </a:extLst>
          </p:cNvPr>
          <p:cNvSpPr txBox="1"/>
          <p:nvPr/>
        </p:nvSpPr>
        <p:spPr>
          <a:xfrm>
            <a:off x="4771727" y="1975675"/>
            <a:ext cx="738598"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rPr>
              <a:t>Tim</a:t>
            </a:r>
          </a:p>
        </p:txBody>
      </p:sp>
      <p:sp>
        <p:nvSpPr>
          <p:cNvPr id="76" name="TextBox 75">
            <a:extLst>
              <a:ext uri="{FF2B5EF4-FFF2-40B4-BE49-F238E27FC236}">
                <a16:creationId xmlns:a16="http://schemas.microsoft.com/office/drawing/2014/main" id="{BCEC1086-F22C-465F-B393-58BA162C383E}"/>
              </a:ext>
            </a:extLst>
          </p:cNvPr>
          <p:cNvSpPr txBox="1"/>
          <p:nvPr/>
        </p:nvSpPr>
        <p:spPr>
          <a:xfrm>
            <a:off x="2747921" y="1980974"/>
            <a:ext cx="1376144"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rPr>
              <a:t>Deborah</a:t>
            </a:r>
          </a:p>
        </p:txBody>
      </p:sp>
      <p:sp>
        <p:nvSpPr>
          <p:cNvPr id="77" name="TextBox 76">
            <a:extLst>
              <a:ext uri="{FF2B5EF4-FFF2-40B4-BE49-F238E27FC236}">
                <a16:creationId xmlns:a16="http://schemas.microsoft.com/office/drawing/2014/main" id="{948D60F5-F072-4D0A-9358-0A543DBA15A1}"/>
              </a:ext>
            </a:extLst>
          </p:cNvPr>
          <p:cNvSpPr txBox="1"/>
          <p:nvPr/>
        </p:nvSpPr>
        <p:spPr>
          <a:xfrm>
            <a:off x="8283643" y="1975675"/>
            <a:ext cx="628106"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rPr>
              <a:t>Luis</a:t>
            </a:r>
          </a:p>
        </p:txBody>
      </p:sp>
      <p:sp>
        <p:nvSpPr>
          <p:cNvPr id="78" name="TextBox 77">
            <a:extLst>
              <a:ext uri="{FF2B5EF4-FFF2-40B4-BE49-F238E27FC236}">
                <a16:creationId xmlns:a16="http://schemas.microsoft.com/office/drawing/2014/main" id="{0DAEC83A-7F0B-4AC8-9B0B-1090C836B689}"/>
              </a:ext>
            </a:extLst>
          </p:cNvPr>
          <p:cNvSpPr txBox="1"/>
          <p:nvPr/>
        </p:nvSpPr>
        <p:spPr>
          <a:xfrm>
            <a:off x="2138183" y="5107540"/>
            <a:ext cx="8238359" cy="43088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Segoe UI"/>
                <a:ea typeface="+mn-ea"/>
                <a:cs typeface="+mn-cs"/>
              </a:rPr>
              <a:t>SELECT * FROM c WHERE </a:t>
            </a:r>
            <a:r>
              <a:rPr kumimoji="0" lang="en-US" sz="2800" b="0" i="0" u="none" strike="noStrike" kern="1200" cap="none" spc="0" normalizeH="0" baseline="0" noProof="0" dirty="0" err="1">
                <a:ln>
                  <a:noFill/>
                </a:ln>
                <a:solidFill>
                  <a:srgbClr val="000000"/>
                </a:solidFill>
                <a:effectLst/>
                <a:uLnTx/>
                <a:uFillTx/>
                <a:latin typeface="Segoe UI"/>
                <a:ea typeface="+mn-ea"/>
                <a:cs typeface="+mn-cs"/>
              </a:rPr>
              <a:t>c.username</a:t>
            </a:r>
            <a:r>
              <a:rPr kumimoji="0" lang="en-US" sz="2800" b="0" i="0" u="none" strike="noStrike" kern="1200" cap="none" spc="0" normalizeH="0" baseline="0" noProof="0" dirty="0">
                <a:ln>
                  <a:noFill/>
                </a:ln>
                <a:solidFill>
                  <a:srgbClr val="000000"/>
                </a:solidFill>
                <a:effectLst/>
                <a:uLnTx/>
                <a:uFillTx/>
                <a:latin typeface="Segoe UI"/>
                <a:ea typeface="+mn-ea"/>
                <a:cs typeface="+mn-cs"/>
              </a:rPr>
              <a:t> = 'Mark'</a:t>
            </a:r>
          </a:p>
        </p:txBody>
      </p:sp>
      <p:sp>
        <p:nvSpPr>
          <p:cNvPr id="79" name="Arc 78">
            <a:extLst>
              <a:ext uri="{FF2B5EF4-FFF2-40B4-BE49-F238E27FC236}">
                <a16:creationId xmlns:a16="http://schemas.microsoft.com/office/drawing/2014/main" id="{4947C5D5-FFC2-490A-98DF-3C39FA90492B}"/>
              </a:ext>
            </a:extLst>
          </p:cNvPr>
          <p:cNvSpPr/>
          <p:nvPr/>
        </p:nvSpPr>
        <p:spPr>
          <a:xfrm rot="10800000" flipH="1">
            <a:off x="5428900" y="4957338"/>
            <a:ext cx="2188431" cy="1162178"/>
          </a:xfrm>
          <a:prstGeom prst="arc">
            <a:avLst>
              <a:gd name="adj1" fmla="val 18453600"/>
              <a:gd name="adj2" fmla="val 0"/>
            </a:avLst>
          </a:prstGeom>
          <a:ln w="57150">
            <a:solidFill>
              <a:schemeClr val="accent1">
                <a:lumMod val="75000"/>
              </a:schemeClr>
            </a:solidFill>
            <a:headEnd type="triangle"/>
            <a:tailEnd type="none"/>
          </a:ln>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cxnSp>
        <p:nvCxnSpPr>
          <p:cNvPr id="7" name="Straight Connector 6">
            <a:extLst>
              <a:ext uri="{FF2B5EF4-FFF2-40B4-BE49-F238E27FC236}">
                <a16:creationId xmlns:a16="http://schemas.microsoft.com/office/drawing/2014/main" id="{A0003816-D855-48A3-8F1C-00BAEA8BCE76}"/>
              </a:ext>
            </a:extLst>
          </p:cNvPr>
          <p:cNvCxnSpPr>
            <a:cxnSpLocks/>
          </p:cNvCxnSpPr>
          <p:nvPr/>
        </p:nvCxnSpPr>
        <p:spPr>
          <a:xfrm>
            <a:off x="6921573" y="5532047"/>
            <a:ext cx="1581150" cy="6380"/>
          </a:xfrm>
          <a:prstGeom prst="line">
            <a:avLst/>
          </a:prstGeom>
          <a:ln w="57150">
            <a:solidFill>
              <a:schemeClr val="accent1">
                <a:lumMod val="75000"/>
              </a:schemeClr>
            </a:solidFill>
            <a:headEnd type="none"/>
            <a:tailEnd type="none"/>
          </a:ln>
        </p:spPr>
        <p:style>
          <a:lnRef idx="1">
            <a:schemeClr val="accent2"/>
          </a:lnRef>
          <a:fillRef idx="0">
            <a:schemeClr val="accent2"/>
          </a:fillRef>
          <a:effectRef idx="0">
            <a:schemeClr val="accent2"/>
          </a:effectRef>
          <a:fontRef idx="minor">
            <a:schemeClr val="tx1"/>
          </a:fontRef>
        </p:style>
      </p:cxnSp>
      <p:sp>
        <p:nvSpPr>
          <p:cNvPr id="80" name="TextBox 79">
            <a:extLst>
              <a:ext uri="{FF2B5EF4-FFF2-40B4-BE49-F238E27FC236}">
                <a16:creationId xmlns:a16="http://schemas.microsoft.com/office/drawing/2014/main" id="{969F3793-419D-48FE-8D13-4A4ABF6B9A89}"/>
              </a:ext>
            </a:extLst>
          </p:cNvPr>
          <p:cNvSpPr txBox="1"/>
          <p:nvPr/>
        </p:nvSpPr>
        <p:spPr>
          <a:xfrm>
            <a:off x="4186701" y="5835418"/>
            <a:ext cx="3186020"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78D4">
                    <a:lumMod val="75000"/>
                  </a:srgbClr>
                </a:solidFill>
                <a:effectLst/>
                <a:uLnTx/>
                <a:uFillTx/>
                <a:latin typeface="Segoe UI"/>
                <a:ea typeface="+mn-ea"/>
                <a:cs typeface="+mn-cs"/>
              </a:rPr>
              <a:t>our partition key</a:t>
            </a:r>
          </a:p>
        </p:txBody>
      </p:sp>
      <p:cxnSp>
        <p:nvCxnSpPr>
          <p:cNvPr id="81" name="Straight Arrow Connector 80">
            <a:extLst>
              <a:ext uri="{FF2B5EF4-FFF2-40B4-BE49-F238E27FC236}">
                <a16:creationId xmlns:a16="http://schemas.microsoft.com/office/drawing/2014/main" id="{7DB9E483-7C18-48CB-829A-87730AD3E522}"/>
              </a:ext>
            </a:extLst>
          </p:cNvPr>
          <p:cNvCxnSpPr>
            <a:cxnSpLocks/>
            <a:endCxn id="71" idx="2"/>
          </p:cNvCxnSpPr>
          <p:nvPr/>
        </p:nvCxnSpPr>
        <p:spPr>
          <a:xfrm flipV="1">
            <a:off x="6866623" y="4130767"/>
            <a:ext cx="0" cy="931693"/>
          </a:xfrm>
          <a:prstGeom prst="straightConnector1">
            <a:avLst/>
          </a:prstGeom>
          <a:noFill/>
          <a:ln w="107950">
            <a:solidFill>
              <a:schemeClr val="accent1">
                <a:lumMod val="40000"/>
                <a:lumOff val="60000"/>
              </a:schemeClr>
            </a:solidFill>
            <a:prstDash val="solid"/>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pic>
        <p:nvPicPr>
          <p:cNvPr id="66" name="Picture 65" descr="A close up of a logo&#10;&#10;Description automatically generated">
            <a:extLst>
              <a:ext uri="{FF2B5EF4-FFF2-40B4-BE49-F238E27FC236}">
                <a16:creationId xmlns:a16="http://schemas.microsoft.com/office/drawing/2014/main" id="{F27B4572-ED3D-4D48-8E43-E58FB83A64EE}"/>
              </a:ext>
            </a:extLst>
          </p:cNvPr>
          <p:cNvPicPr>
            <a:picLocks noChangeAspect="1"/>
          </p:cNvPicPr>
          <p:nvPr/>
        </p:nvPicPr>
        <p:blipFill>
          <a:blip r:embed="rId4">
            <a:duotone>
              <a:schemeClr val="accent2">
                <a:shade val="45000"/>
                <a:satMod val="135000"/>
              </a:schemeClr>
              <a:prstClr val="white"/>
            </a:duotone>
          </a:blip>
          <a:stretch>
            <a:fillRect/>
          </a:stretch>
        </p:blipFill>
        <p:spPr>
          <a:xfrm>
            <a:off x="6022593" y="1349119"/>
            <a:ext cx="1706363" cy="626556"/>
          </a:xfrm>
          <a:prstGeom prst="rect">
            <a:avLst/>
          </a:prstGeom>
        </p:spPr>
      </p:pic>
      <p:pic>
        <p:nvPicPr>
          <p:cNvPr id="5" name="Picture 4" descr="A close up of a logo&#10;&#10;Description automatically generated">
            <a:extLst>
              <a:ext uri="{FF2B5EF4-FFF2-40B4-BE49-F238E27FC236}">
                <a16:creationId xmlns:a16="http://schemas.microsoft.com/office/drawing/2014/main" id="{14AD1347-F9B5-4E99-9CBF-13B709633A19}"/>
              </a:ext>
            </a:extLst>
          </p:cNvPr>
          <p:cNvPicPr>
            <a:picLocks noChangeAspect="1"/>
          </p:cNvPicPr>
          <p:nvPr/>
        </p:nvPicPr>
        <p:blipFill>
          <a:blip r:embed="rId5"/>
          <a:stretch>
            <a:fillRect/>
          </a:stretch>
        </p:blipFill>
        <p:spPr>
          <a:xfrm>
            <a:off x="2138183" y="5127095"/>
            <a:ext cx="381907" cy="381907"/>
          </a:xfrm>
          <a:prstGeom prst="rect">
            <a:avLst/>
          </a:prstGeom>
        </p:spPr>
      </p:pic>
      <p:sp>
        <p:nvSpPr>
          <p:cNvPr id="75" name="Rectangle: Rounded Corners 74">
            <a:extLst>
              <a:ext uri="{FF2B5EF4-FFF2-40B4-BE49-F238E27FC236}">
                <a16:creationId xmlns:a16="http://schemas.microsoft.com/office/drawing/2014/main" id="{55C21776-9A66-46C5-B829-5F38472D8CAB}"/>
              </a:ext>
            </a:extLst>
          </p:cNvPr>
          <p:cNvSpPr/>
          <p:nvPr/>
        </p:nvSpPr>
        <p:spPr bwMode="auto">
          <a:xfrm>
            <a:off x="2058742" y="5032339"/>
            <a:ext cx="7935111" cy="553998"/>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8" name="Straight Connector 7">
            <a:extLst>
              <a:ext uri="{FF2B5EF4-FFF2-40B4-BE49-F238E27FC236}">
                <a16:creationId xmlns:a16="http://schemas.microsoft.com/office/drawing/2014/main" id="{B10B4667-443C-4F5A-910D-226DDCF9865B}"/>
              </a:ext>
            </a:extLst>
          </p:cNvPr>
          <p:cNvCxnSpPr>
            <a:cxnSpLocks/>
          </p:cNvCxnSpPr>
          <p:nvPr/>
        </p:nvCxnSpPr>
        <p:spPr>
          <a:xfrm>
            <a:off x="2571188" y="5032339"/>
            <a:ext cx="0" cy="553998"/>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42746252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500"/>
                                        <p:tgtEl>
                                          <p:spTgt spid="7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500"/>
                                        <p:tgtEl>
                                          <p:spTgt spid="75"/>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79"/>
                                        </p:tgtEl>
                                        <p:attrNameLst>
                                          <p:attrName>style.visibility</p:attrName>
                                        </p:attrNameLst>
                                      </p:cBhvr>
                                      <p:to>
                                        <p:strVal val="visible"/>
                                      </p:to>
                                    </p:set>
                                    <p:animEffect transition="in" filter="wipe(up)">
                                      <p:cBhvr>
                                        <p:cTn id="25" dur="500"/>
                                        <p:tgtEl>
                                          <p:spTgt spid="79"/>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80"/>
                                        </p:tgtEl>
                                        <p:attrNameLst>
                                          <p:attrName>style.visibility</p:attrName>
                                        </p:attrNameLst>
                                      </p:cBhvr>
                                      <p:to>
                                        <p:strVal val="visible"/>
                                      </p:to>
                                    </p:set>
                                    <p:animEffect transition="in" filter="fade">
                                      <p:cBhvr>
                                        <p:cTn id="29" dur="500"/>
                                        <p:tgtEl>
                                          <p:spTgt spid="8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79"/>
                                        </p:tgtEl>
                                      </p:cBhvr>
                                    </p:animEffect>
                                    <p:set>
                                      <p:cBhvr>
                                        <p:cTn id="37" dur="1" fill="hold">
                                          <p:stCondLst>
                                            <p:cond delay="499"/>
                                          </p:stCondLst>
                                        </p:cTn>
                                        <p:tgtEl>
                                          <p:spTgt spid="79"/>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80"/>
                                        </p:tgtEl>
                                      </p:cBhvr>
                                    </p:animEffect>
                                    <p:set>
                                      <p:cBhvr>
                                        <p:cTn id="40" dur="1" fill="hold">
                                          <p:stCondLst>
                                            <p:cond delay="499"/>
                                          </p:stCondLst>
                                        </p:cTn>
                                        <p:tgtEl>
                                          <p:spTgt spid="80"/>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childTnLst>
                          </p:cTn>
                        </p:par>
                        <p:par>
                          <p:cTn id="44" fill="hold">
                            <p:stCondLst>
                              <p:cond delay="500"/>
                            </p:stCondLst>
                            <p:childTnLst>
                              <p:par>
                                <p:cTn id="45" presetID="22" presetClass="entr" presetSubtype="4" fill="hold" nodeType="afterEffect">
                                  <p:stCondLst>
                                    <p:cond delay="0"/>
                                  </p:stCondLst>
                                  <p:childTnLst>
                                    <p:set>
                                      <p:cBhvr>
                                        <p:cTn id="46" dur="1" fill="hold">
                                          <p:stCondLst>
                                            <p:cond delay="0"/>
                                          </p:stCondLst>
                                        </p:cTn>
                                        <p:tgtEl>
                                          <p:spTgt spid="81"/>
                                        </p:tgtEl>
                                        <p:attrNameLst>
                                          <p:attrName>style.visibility</p:attrName>
                                        </p:attrNameLst>
                                      </p:cBhvr>
                                      <p:to>
                                        <p:strVal val="visible"/>
                                      </p:to>
                                    </p:set>
                                    <p:animEffect transition="in" filter="wipe(down)">
                                      <p:cBhvr>
                                        <p:cTn id="47" dur="500"/>
                                        <p:tgtEl>
                                          <p:spTgt spid="81"/>
                                        </p:tgtEl>
                                      </p:cBhvr>
                                    </p:animEffect>
                                  </p:childTnLst>
                                </p:cTn>
                              </p:par>
                            </p:childTnLst>
                          </p:cTn>
                        </p:par>
                        <p:par>
                          <p:cTn id="48" fill="hold">
                            <p:stCondLst>
                              <p:cond delay="1000"/>
                            </p:stCondLst>
                            <p:childTnLst>
                              <p:par>
                                <p:cTn id="49" presetID="10" presetClass="entr" presetSubtype="0" fill="hold" grpId="0" nodeType="afterEffect">
                                  <p:stCondLst>
                                    <p:cond delay="0"/>
                                  </p:stCondLst>
                                  <p:childTnLst>
                                    <p:set>
                                      <p:cBhvr>
                                        <p:cTn id="50" dur="1" fill="hold">
                                          <p:stCondLst>
                                            <p:cond delay="0"/>
                                          </p:stCondLst>
                                        </p:cTn>
                                        <p:tgtEl>
                                          <p:spTgt spid="82"/>
                                        </p:tgtEl>
                                        <p:attrNameLst>
                                          <p:attrName>style.visibility</p:attrName>
                                        </p:attrNameLst>
                                      </p:cBhvr>
                                      <p:to>
                                        <p:strVal val="visible"/>
                                      </p:to>
                                    </p:set>
                                    <p:animEffect transition="in" filter="fade">
                                      <p:cBhvr>
                                        <p:cTn id="51" dur="500"/>
                                        <p:tgtEl>
                                          <p:spTgt spid="8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66"/>
                                        </p:tgtEl>
                                        <p:attrNameLst>
                                          <p:attrName>style.visibility</p:attrName>
                                        </p:attrNameLst>
                                      </p:cBhvr>
                                      <p:to>
                                        <p:strVal val="visible"/>
                                      </p:to>
                                    </p:set>
                                    <p:animEffect transition="in" filter="fade">
                                      <p:cBhvr>
                                        <p:cTn id="56" dur="500"/>
                                        <p:tgtEl>
                                          <p:spTgt spid="6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4"/>
                                        </p:tgtEl>
                                        <p:attrNameLst>
                                          <p:attrName>style.visibility</p:attrName>
                                        </p:attrNameLst>
                                      </p:cBhvr>
                                      <p:to>
                                        <p:strVal val="visible"/>
                                      </p:to>
                                    </p:set>
                                    <p:animEffect transition="in" filter="fade">
                                      <p:cBhvr>
                                        <p:cTn id="59"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82" grpId="0" animBg="1"/>
      <p:bldP spid="9" grpId="0" animBg="1"/>
      <p:bldP spid="78" grpId="0"/>
      <p:bldP spid="79" grpId="0" animBg="1"/>
      <p:bldP spid="79" grpId="1" animBg="1"/>
      <p:bldP spid="80" grpId="0"/>
      <p:bldP spid="80" grpId="1"/>
      <p:bldP spid="7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Rounded Corners 84">
            <a:extLst>
              <a:ext uri="{FF2B5EF4-FFF2-40B4-BE49-F238E27FC236}">
                <a16:creationId xmlns:a16="http://schemas.microsoft.com/office/drawing/2014/main" id="{3F4C0BB3-1792-45DF-BE17-1CA692E3AE08}"/>
              </a:ext>
            </a:extLst>
          </p:cNvPr>
          <p:cNvSpPr/>
          <p:nvPr/>
        </p:nvSpPr>
        <p:spPr bwMode="auto">
          <a:xfrm>
            <a:off x="6015091" y="1359695"/>
            <a:ext cx="1713865" cy="2879828"/>
          </a:xfrm>
          <a:prstGeom prst="roundRect">
            <a:avLst>
              <a:gd name="adj" fmla="val 6659"/>
            </a:avLst>
          </a:prstGeom>
          <a:noFill/>
          <a:ln w="76200">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3" name="Rectangle: Rounded Corners 92">
            <a:extLst>
              <a:ext uri="{FF2B5EF4-FFF2-40B4-BE49-F238E27FC236}">
                <a16:creationId xmlns:a16="http://schemas.microsoft.com/office/drawing/2014/main" id="{AD075C02-13DC-4637-B010-BE01DC4917D3}"/>
              </a:ext>
            </a:extLst>
          </p:cNvPr>
          <p:cNvSpPr/>
          <p:nvPr/>
        </p:nvSpPr>
        <p:spPr bwMode="auto">
          <a:xfrm>
            <a:off x="871883" y="1370271"/>
            <a:ext cx="1713865" cy="2879828"/>
          </a:xfrm>
          <a:prstGeom prst="roundRect">
            <a:avLst>
              <a:gd name="adj" fmla="val 6659"/>
            </a:avLst>
          </a:prstGeom>
          <a:noFill/>
          <a:ln w="76200">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5" name="Rectangle: Rounded Corners 94">
            <a:extLst>
              <a:ext uri="{FF2B5EF4-FFF2-40B4-BE49-F238E27FC236}">
                <a16:creationId xmlns:a16="http://schemas.microsoft.com/office/drawing/2014/main" id="{8A4636F7-97C1-4641-B17F-73F7C2A116A2}"/>
              </a:ext>
            </a:extLst>
          </p:cNvPr>
          <p:cNvSpPr/>
          <p:nvPr/>
        </p:nvSpPr>
        <p:spPr bwMode="auto">
          <a:xfrm>
            <a:off x="7728956" y="1359695"/>
            <a:ext cx="3436841" cy="2879828"/>
          </a:xfrm>
          <a:prstGeom prst="roundRect">
            <a:avLst>
              <a:gd name="adj" fmla="val 3793"/>
            </a:avLst>
          </a:prstGeom>
          <a:noFill/>
          <a:ln w="76200">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Rectangle: Rounded Corners 96">
            <a:extLst>
              <a:ext uri="{FF2B5EF4-FFF2-40B4-BE49-F238E27FC236}">
                <a16:creationId xmlns:a16="http://schemas.microsoft.com/office/drawing/2014/main" id="{FE9E5B14-8A44-4651-8ECE-F2944A39C9D1}"/>
              </a:ext>
            </a:extLst>
          </p:cNvPr>
          <p:cNvSpPr/>
          <p:nvPr/>
        </p:nvSpPr>
        <p:spPr bwMode="auto">
          <a:xfrm>
            <a:off x="2595036" y="1370271"/>
            <a:ext cx="3422675" cy="2879828"/>
          </a:xfrm>
          <a:prstGeom prst="roundRect">
            <a:avLst>
              <a:gd name="adj" fmla="val 4233"/>
            </a:avLst>
          </a:prstGeom>
          <a:noFill/>
          <a:ln w="76200">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7" name="Rectangle: Rounded Corners 86">
            <a:extLst>
              <a:ext uri="{FF2B5EF4-FFF2-40B4-BE49-F238E27FC236}">
                <a16:creationId xmlns:a16="http://schemas.microsoft.com/office/drawing/2014/main" id="{233DD748-43F6-4574-A26F-3EF3CA0312A1}"/>
              </a:ext>
            </a:extLst>
          </p:cNvPr>
          <p:cNvSpPr/>
          <p:nvPr/>
        </p:nvSpPr>
        <p:spPr bwMode="auto">
          <a:xfrm>
            <a:off x="7846462" y="2411864"/>
            <a:ext cx="1501416" cy="1710191"/>
          </a:xfrm>
          <a:prstGeom prst="roundRect">
            <a:avLst>
              <a:gd name="adj" fmla="val 6628"/>
            </a:avLst>
          </a:prstGeom>
          <a:solidFill>
            <a:schemeClr val="accent1">
              <a:lumMod val="40000"/>
              <a:lumOff val="60000"/>
            </a:schemeClr>
          </a:solidFill>
          <a:ln w="571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8" name="Rectangle: Rounded Corners 87">
            <a:extLst>
              <a:ext uri="{FF2B5EF4-FFF2-40B4-BE49-F238E27FC236}">
                <a16:creationId xmlns:a16="http://schemas.microsoft.com/office/drawing/2014/main" id="{C8DCE3CE-4E7C-4FC1-9A45-9CAD3CF9B98C}"/>
              </a:ext>
            </a:extLst>
          </p:cNvPr>
          <p:cNvSpPr/>
          <p:nvPr/>
        </p:nvSpPr>
        <p:spPr bwMode="auto">
          <a:xfrm>
            <a:off x="4396274" y="2411864"/>
            <a:ext cx="1501416" cy="1710191"/>
          </a:xfrm>
          <a:prstGeom prst="roundRect">
            <a:avLst>
              <a:gd name="adj" fmla="val 6628"/>
            </a:avLst>
          </a:prstGeom>
          <a:solidFill>
            <a:schemeClr val="accent1">
              <a:lumMod val="40000"/>
              <a:lumOff val="60000"/>
            </a:schemeClr>
          </a:solidFill>
          <a:ln w="571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9" name="Rectangle: Rounded Corners 88">
            <a:extLst>
              <a:ext uri="{FF2B5EF4-FFF2-40B4-BE49-F238E27FC236}">
                <a16:creationId xmlns:a16="http://schemas.microsoft.com/office/drawing/2014/main" id="{DA3F58F0-319D-4407-8171-90A8FF8BFA1A}"/>
              </a:ext>
            </a:extLst>
          </p:cNvPr>
          <p:cNvSpPr/>
          <p:nvPr/>
        </p:nvSpPr>
        <p:spPr bwMode="auto">
          <a:xfrm>
            <a:off x="2692695" y="2411865"/>
            <a:ext cx="1501416" cy="1710191"/>
          </a:xfrm>
          <a:prstGeom prst="roundRect">
            <a:avLst>
              <a:gd name="adj" fmla="val 6628"/>
            </a:avLst>
          </a:prstGeom>
          <a:solidFill>
            <a:schemeClr val="accent1">
              <a:lumMod val="40000"/>
              <a:lumOff val="60000"/>
            </a:schemeClr>
          </a:solidFill>
          <a:ln w="571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0" name="Rectangle: Rounded Corners 89">
            <a:extLst>
              <a:ext uri="{FF2B5EF4-FFF2-40B4-BE49-F238E27FC236}">
                <a16:creationId xmlns:a16="http://schemas.microsoft.com/office/drawing/2014/main" id="{29BEE8BD-D134-4940-8A9C-A14CCB041C83}"/>
              </a:ext>
            </a:extLst>
          </p:cNvPr>
          <p:cNvSpPr/>
          <p:nvPr/>
        </p:nvSpPr>
        <p:spPr bwMode="auto">
          <a:xfrm>
            <a:off x="967098" y="2411865"/>
            <a:ext cx="1501416" cy="1710191"/>
          </a:xfrm>
          <a:prstGeom prst="roundRect">
            <a:avLst>
              <a:gd name="adj" fmla="val 6628"/>
            </a:avLst>
          </a:prstGeom>
          <a:solidFill>
            <a:schemeClr val="accent1">
              <a:lumMod val="40000"/>
              <a:lumOff val="60000"/>
            </a:schemeClr>
          </a:solidFill>
          <a:ln w="571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1" name="Rectangle: Rounded Corners 90">
            <a:extLst>
              <a:ext uri="{FF2B5EF4-FFF2-40B4-BE49-F238E27FC236}">
                <a16:creationId xmlns:a16="http://schemas.microsoft.com/office/drawing/2014/main" id="{0A10CB7F-DC7A-49B0-8DDC-8BB9D03B7779}"/>
              </a:ext>
            </a:extLst>
          </p:cNvPr>
          <p:cNvSpPr/>
          <p:nvPr/>
        </p:nvSpPr>
        <p:spPr bwMode="auto">
          <a:xfrm>
            <a:off x="9530746" y="2420576"/>
            <a:ext cx="1501416" cy="1710191"/>
          </a:xfrm>
          <a:prstGeom prst="roundRect">
            <a:avLst>
              <a:gd name="adj" fmla="val 6628"/>
            </a:avLst>
          </a:prstGeom>
          <a:solidFill>
            <a:schemeClr val="accent1">
              <a:lumMod val="40000"/>
              <a:lumOff val="60000"/>
            </a:schemeClr>
          </a:solidFill>
          <a:ln w="571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2" name="Rectangle: Rounded Corners 81">
            <a:extLst>
              <a:ext uri="{FF2B5EF4-FFF2-40B4-BE49-F238E27FC236}">
                <a16:creationId xmlns:a16="http://schemas.microsoft.com/office/drawing/2014/main" id="{2A295B37-5C61-4E5C-8B86-92A3EEF3C672}"/>
              </a:ext>
            </a:extLst>
          </p:cNvPr>
          <p:cNvSpPr/>
          <p:nvPr/>
        </p:nvSpPr>
        <p:spPr bwMode="auto">
          <a:xfrm>
            <a:off x="6111033" y="2411865"/>
            <a:ext cx="1501416" cy="1710191"/>
          </a:xfrm>
          <a:prstGeom prst="roundRect">
            <a:avLst>
              <a:gd name="adj" fmla="val 6628"/>
            </a:avLst>
          </a:prstGeom>
          <a:solidFill>
            <a:schemeClr val="accent1">
              <a:lumMod val="40000"/>
              <a:lumOff val="60000"/>
            </a:schemeClr>
          </a:solidFill>
          <a:ln w="57150">
            <a:no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1" name="Rectangle: Rounded Corners 70">
            <a:extLst>
              <a:ext uri="{FF2B5EF4-FFF2-40B4-BE49-F238E27FC236}">
                <a16:creationId xmlns:a16="http://schemas.microsoft.com/office/drawing/2014/main" id="{A3E591CD-838C-488C-ADB4-7FD6E448E98B}"/>
              </a:ext>
            </a:extLst>
          </p:cNvPr>
          <p:cNvSpPr/>
          <p:nvPr/>
        </p:nvSpPr>
        <p:spPr bwMode="auto">
          <a:xfrm>
            <a:off x="6115915" y="2420576"/>
            <a:ext cx="1501416" cy="1710191"/>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 name="Rectangle: Rounded Corners 8">
            <a:extLst>
              <a:ext uri="{FF2B5EF4-FFF2-40B4-BE49-F238E27FC236}">
                <a16:creationId xmlns:a16="http://schemas.microsoft.com/office/drawing/2014/main" id="{793362C2-2856-477E-AD3C-02FC14FC6C68}"/>
              </a:ext>
            </a:extLst>
          </p:cNvPr>
          <p:cNvSpPr/>
          <p:nvPr/>
        </p:nvSpPr>
        <p:spPr bwMode="auto">
          <a:xfrm>
            <a:off x="1638300" y="5041050"/>
            <a:ext cx="8759759" cy="553998"/>
          </a:xfrm>
          <a:prstGeom prst="roundRect">
            <a:avLst/>
          </a:prstGeom>
          <a:solidFill>
            <a:schemeClr val="accent1">
              <a:lumMod val="40000"/>
              <a:lumOff val="6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2BB643D5-522F-4A1A-818D-87175679AC05}"/>
              </a:ext>
            </a:extLst>
          </p:cNvPr>
          <p:cNvSpPr>
            <a:spLocks noGrp="1"/>
          </p:cNvSpPr>
          <p:nvPr>
            <p:ph type="title"/>
          </p:nvPr>
        </p:nvSpPr>
        <p:spPr/>
        <p:txBody>
          <a:bodyPr/>
          <a:lstStyle/>
          <a:p>
            <a:r>
              <a:rPr lang="en-US" dirty="0"/>
              <a:t>What is partitioning?</a:t>
            </a:r>
          </a:p>
        </p:txBody>
      </p:sp>
      <p:pic>
        <p:nvPicPr>
          <p:cNvPr id="44" name="Picture 43" descr="A close up of a logo&#10;&#10;Description automatically generated">
            <a:extLst>
              <a:ext uri="{FF2B5EF4-FFF2-40B4-BE49-F238E27FC236}">
                <a16:creationId xmlns:a16="http://schemas.microsoft.com/office/drawing/2014/main" id="{EA62E3F9-30DB-4C7F-BDB3-6B9DD0005701}"/>
              </a:ext>
            </a:extLst>
          </p:cNvPr>
          <p:cNvPicPr>
            <a:picLocks noChangeAspect="1"/>
          </p:cNvPicPr>
          <p:nvPr/>
        </p:nvPicPr>
        <p:blipFill>
          <a:blip r:embed="rId3">
            <a:duotone>
              <a:schemeClr val="accent2">
                <a:shade val="45000"/>
                <a:satMod val="135000"/>
              </a:schemeClr>
              <a:prstClr val="white"/>
            </a:duotone>
          </a:blip>
          <a:stretch>
            <a:fillRect/>
          </a:stretch>
        </p:blipFill>
        <p:spPr>
          <a:xfrm>
            <a:off x="1115899" y="2598153"/>
            <a:ext cx="609894" cy="609894"/>
          </a:xfrm>
          <a:prstGeom prst="rect">
            <a:avLst/>
          </a:prstGeom>
        </p:spPr>
      </p:pic>
      <p:pic>
        <p:nvPicPr>
          <p:cNvPr id="45" name="Picture 44" descr="A close up of a logo&#10;&#10;Description automatically generated">
            <a:extLst>
              <a:ext uri="{FF2B5EF4-FFF2-40B4-BE49-F238E27FC236}">
                <a16:creationId xmlns:a16="http://schemas.microsoft.com/office/drawing/2014/main" id="{3D5DF0D7-A001-4742-BD1B-C5D64C204F71}"/>
              </a:ext>
            </a:extLst>
          </p:cNvPr>
          <p:cNvPicPr>
            <a:picLocks noChangeAspect="1"/>
          </p:cNvPicPr>
          <p:nvPr/>
        </p:nvPicPr>
        <p:blipFill>
          <a:blip r:embed="rId3">
            <a:duotone>
              <a:schemeClr val="accent2">
                <a:shade val="45000"/>
                <a:satMod val="135000"/>
              </a:schemeClr>
              <a:prstClr val="white"/>
            </a:duotone>
          </a:blip>
          <a:stretch>
            <a:fillRect/>
          </a:stretch>
        </p:blipFill>
        <p:spPr>
          <a:xfrm>
            <a:off x="1725793" y="3345007"/>
            <a:ext cx="609894" cy="609894"/>
          </a:xfrm>
          <a:prstGeom prst="rect">
            <a:avLst/>
          </a:prstGeom>
        </p:spPr>
      </p:pic>
      <p:pic>
        <p:nvPicPr>
          <p:cNvPr id="46" name="Picture 45" descr="A close up of a logo&#10;&#10;Description automatically generated">
            <a:extLst>
              <a:ext uri="{FF2B5EF4-FFF2-40B4-BE49-F238E27FC236}">
                <a16:creationId xmlns:a16="http://schemas.microsoft.com/office/drawing/2014/main" id="{5529A3A0-83E0-4F91-8797-1ACC95E5A192}"/>
              </a:ext>
            </a:extLst>
          </p:cNvPr>
          <p:cNvPicPr>
            <a:picLocks noChangeAspect="1"/>
          </p:cNvPicPr>
          <p:nvPr/>
        </p:nvPicPr>
        <p:blipFill>
          <a:blip r:embed="rId3">
            <a:duotone>
              <a:schemeClr val="accent2">
                <a:shade val="45000"/>
                <a:satMod val="135000"/>
              </a:schemeClr>
              <a:prstClr val="white"/>
            </a:duotone>
          </a:blip>
          <a:stretch>
            <a:fillRect/>
          </a:stretch>
        </p:blipFill>
        <p:spPr>
          <a:xfrm>
            <a:off x="2793959" y="3345007"/>
            <a:ext cx="609894" cy="609894"/>
          </a:xfrm>
          <a:prstGeom prst="rect">
            <a:avLst/>
          </a:prstGeom>
        </p:spPr>
      </p:pic>
      <p:pic>
        <p:nvPicPr>
          <p:cNvPr id="47" name="Picture 46" descr="A close up of a logo&#10;&#10;Description automatically generated">
            <a:extLst>
              <a:ext uri="{FF2B5EF4-FFF2-40B4-BE49-F238E27FC236}">
                <a16:creationId xmlns:a16="http://schemas.microsoft.com/office/drawing/2014/main" id="{D5179290-6F0D-46DE-8243-ED19BA952BA9}"/>
              </a:ext>
            </a:extLst>
          </p:cNvPr>
          <p:cNvPicPr>
            <a:picLocks noChangeAspect="1"/>
          </p:cNvPicPr>
          <p:nvPr/>
        </p:nvPicPr>
        <p:blipFill>
          <a:blip r:embed="rId3">
            <a:duotone>
              <a:schemeClr val="accent2">
                <a:shade val="45000"/>
                <a:satMod val="135000"/>
              </a:schemeClr>
              <a:prstClr val="white"/>
            </a:duotone>
          </a:blip>
          <a:stretch>
            <a:fillRect/>
          </a:stretch>
        </p:blipFill>
        <p:spPr>
          <a:xfrm>
            <a:off x="7987802" y="2616781"/>
            <a:ext cx="609894" cy="609894"/>
          </a:xfrm>
          <a:prstGeom prst="rect">
            <a:avLst/>
          </a:prstGeom>
        </p:spPr>
      </p:pic>
      <p:pic>
        <p:nvPicPr>
          <p:cNvPr id="48" name="Picture 47" descr="A close up of a logo&#10;&#10;Description automatically generated">
            <a:extLst>
              <a:ext uri="{FF2B5EF4-FFF2-40B4-BE49-F238E27FC236}">
                <a16:creationId xmlns:a16="http://schemas.microsoft.com/office/drawing/2014/main" id="{1D65F9BD-4AB1-4F43-A958-831168C42F8F}"/>
              </a:ext>
            </a:extLst>
          </p:cNvPr>
          <p:cNvPicPr>
            <a:picLocks noChangeAspect="1"/>
          </p:cNvPicPr>
          <p:nvPr/>
        </p:nvPicPr>
        <p:blipFill>
          <a:blip r:embed="rId3">
            <a:duotone>
              <a:schemeClr val="accent2">
                <a:shade val="45000"/>
                <a:satMod val="135000"/>
              </a:schemeClr>
              <a:prstClr val="white"/>
            </a:duotone>
          </a:blip>
          <a:stretch>
            <a:fillRect/>
          </a:stretch>
        </p:blipFill>
        <p:spPr>
          <a:xfrm>
            <a:off x="4493737" y="3345007"/>
            <a:ext cx="609894" cy="609894"/>
          </a:xfrm>
          <a:prstGeom prst="rect">
            <a:avLst/>
          </a:prstGeom>
        </p:spPr>
      </p:pic>
      <p:pic>
        <p:nvPicPr>
          <p:cNvPr id="49" name="Picture 48" descr="A close up of a logo&#10;&#10;Description automatically generated">
            <a:extLst>
              <a:ext uri="{FF2B5EF4-FFF2-40B4-BE49-F238E27FC236}">
                <a16:creationId xmlns:a16="http://schemas.microsoft.com/office/drawing/2014/main" id="{545F8FF8-D017-41B6-B802-90E81AAE5165}"/>
              </a:ext>
            </a:extLst>
          </p:cNvPr>
          <p:cNvPicPr>
            <a:picLocks noChangeAspect="1"/>
          </p:cNvPicPr>
          <p:nvPr/>
        </p:nvPicPr>
        <p:blipFill>
          <a:blip r:embed="rId3">
            <a:duotone>
              <a:schemeClr val="accent2">
                <a:shade val="45000"/>
                <a:satMod val="135000"/>
              </a:schemeClr>
              <a:prstClr val="white"/>
            </a:duotone>
          </a:blip>
          <a:stretch>
            <a:fillRect/>
          </a:stretch>
        </p:blipFill>
        <p:spPr>
          <a:xfrm>
            <a:off x="5097954" y="2598153"/>
            <a:ext cx="609894" cy="609894"/>
          </a:xfrm>
          <a:prstGeom prst="rect">
            <a:avLst/>
          </a:prstGeom>
        </p:spPr>
      </p:pic>
      <p:pic>
        <p:nvPicPr>
          <p:cNvPr id="50" name="Picture 49" descr="A close up of a logo&#10;&#10;Description automatically generated">
            <a:extLst>
              <a:ext uri="{FF2B5EF4-FFF2-40B4-BE49-F238E27FC236}">
                <a16:creationId xmlns:a16="http://schemas.microsoft.com/office/drawing/2014/main" id="{B64F98E0-8BFC-4E4D-9C32-631D4ABABEC3}"/>
              </a:ext>
            </a:extLst>
          </p:cNvPr>
          <p:cNvPicPr>
            <a:picLocks noChangeAspect="1"/>
          </p:cNvPicPr>
          <p:nvPr/>
        </p:nvPicPr>
        <p:blipFill>
          <a:blip r:embed="rId3">
            <a:duotone>
              <a:schemeClr val="accent2">
                <a:shade val="45000"/>
                <a:satMod val="135000"/>
              </a:schemeClr>
              <a:prstClr val="white"/>
            </a:duotone>
          </a:blip>
          <a:stretch>
            <a:fillRect/>
          </a:stretch>
        </p:blipFill>
        <p:spPr>
          <a:xfrm>
            <a:off x="7987802" y="3345007"/>
            <a:ext cx="609894" cy="609894"/>
          </a:xfrm>
          <a:prstGeom prst="rect">
            <a:avLst/>
          </a:prstGeom>
        </p:spPr>
      </p:pic>
      <p:pic>
        <p:nvPicPr>
          <p:cNvPr id="51" name="Picture 50" descr="A close up of a logo&#10;&#10;Description automatically generated">
            <a:extLst>
              <a:ext uri="{FF2B5EF4-FFF2-40B4-BE49-F238E27FC236}">
                <a16:creationId xmlns:a16="http://schemas.microsoft.com/office/drawing/2014/main" id="{33F8C879-36BC-4ABD-937A-12D31512124E}"/>
              </a:ext>
            </a:extLst>
          </p:cNvPr>
          <p:cNvPicPr>
            <a:picLocks noChangeAspect="1"/>
          </p:cNvPicPr>
          <p:nvPr/>
        </p:nvPicPr>
        <p:blipFill>
          <a:blip r:embed="rId3">
            <a:duotone>
              <a:schemeClr val="accent2">
                <a:shade val="45000"/>
                <a:satMod val="135000"/>
              </a:schemeClr>
              <a:prstClr val="white"/>
            </a:duotone>
          </a:blip>
          <a:stretch>
            <a:fillRect/>
          </a:stretch>
        </p:blipFill>
        <p:spPr>
          <a:xfrm>
            <a:off x="3405071" y="3345007"/>
            <a:ext cx="609894" cy="609894"/>
          </a:xfrm>
          <a:prstGeom prst="rect">
            <a:avLst/>
          </a:prstGeom>
        </p:spPr>
      </p:pic>
      <p:pic>
        <p:nvPicPr>
          <p:cNvPr id="52" name="Picture 51" descr="A close up of a logo&#10;&#10;Description automatically generated">
            <a:extLst>
              <a:ext uri="{FF2B5EF4-FFF2-40B4-BE49-F238E27FC236}">
                <a16:creationId xmlns:a16="http://schemas.microsoft.com/office/drawing/2014/main" id="{CDD9E124-8C2B-41AC-98A9-3ABAECF32624}"/>
              </a:ext>
            </a:extLst>
          </p:cNvPr>
          <p:cNvPicPr>
            <a:picLocks noChangeAspect="1"/>
          </p:cNvPicPr>
          <p:nvPr/>
        </p:nvPicPr>
        <p:blipFill>
          <a:blip r:embed="rId3">
            <a:duotone>
              <a:schemeClr val="accent2">
                <a:shade val="45000"/>
                <a:satMod val="135000"/>
              </a:schemeClr>
              <a:prstClr val="white"/>
            </a:duotone>
          </a:blip>
          <a:stretch>
            <a:fillRect/>
          </a:stretch>
        </p:blipFill>
        <p:spPr>
          <a:xfrm>
            <a:off x="6259468" y="3345007"/>
            <a:ext cx="609894" cy="609894"/>
          </a:xfrm>
          <a:prstGeom prst="rect">
            <a:avLst/>
          </a:prstGeom>
        </p:spPr>
      </p:pic>
      <p:pic>
        <p:nvPicPr>
          <p:cNvPr id="53" name="Picture 52" descr="A close up of a logo&#10;&#10;Description automatically generated">
            <a:extLst>
              <a:ext uri="{FF2B5EF4-FFF2-40B4-BE49-F238E27FC236}">
                <a16:creationId xmlns:a16="http://schemas.microsoft.com/office/drawing/2014/main" id="{4671CC7A-9E42-4A08-8DDD-0285EA7D091A}"/>
              </a:ext>
            </a:extLst>
          </p:cNvPr>
          <p:cNvPicPr>
            <a:picLocks noChangeAspect="1"/>
          </p:cNvPicPr>
          <p:nvPr/>
        </p:nvPicPr>
        <p:blipFill>
          <a:blip r:embed="rId3">
            <a:duotone>
              <a:schemeClr val="accent2">
                <a:shade val="45000"/>
                <a:satMod val="135000"/>
              </a:schemeClr>
              <a:prstClr val="white"/>
            </a:duotone>
          </a:blip>
          <a:stretch>
            <a:fillRect/>
          </a:stretch>
        </p:blipFill>
        <p:spPr>
          <a:xfrm>
            <a:off x="10283114" y="2608971"/>
            <a:ext cx="609894" cy="609894"/>
          </a:xfrm>
          <a:prstGeom prst="rect">
            <a:avLst/>
          </a:prstGeom>
        </p:spPr>
      </p:pic>
      <p:pic>
        <p:nvPicPr>
          <p:cNvPr id="54" name="Picture 53" descr="A close up of a logo&#10;&#10;Description automatically generated">
            <a:extLst>
              <a:ext uri="{FF2B5EF4-FFF2-40B4-BE49-F238E27FC236}">
                <a16:creationId xmlns:a16="http://schemas.microsoft.com/office/drawing/2014/main" id="{725295C1-824A-45EA-BD2B-7D4D157D2831}"/>
              </a:ext>
            </a:extLst>
          </p:cNvPr>
          <p:cNvPicPr>
            <a:picLocks noChangeAspect="1"/>
          </p:cNvPicPr>
          <p:nvPr/>
        </p:nvPicPr>
        <p:blipFill>
          <a:blip r:embed="rId3">
            <a:duotone>
              <a:schemeClr val="accent2">
                <a:shade val="45000"/>
                <a:satMod val="135000"/>
              </a:schemeClr>
              <a:prstClr val="white"/>
            </a:duotone>
          </a:blip>
          <a:stretch>
            <a:fillRect/>
          </a:stretch>
        </p:blipFill>
        <p:spPr>
          <a:xfrm>
            <a:off x="3398489" y="2616781"/>
            <a:ext cx="609894" cy="609894"/>
          </a:xfrm>
          <a:prstGeom prst="rect">
            <a:avLst/>
          </a:prstGeom>
        </p:spPr>
      </p:pic>
      <p:pic>
        <p:nvPicPr>
          <p:cNvPr id="55" name="Picture 54" descr="A close up of a logo&#10;&#10;Description automatically generated">
            <a:extLst>
              <a:ext uri="{FF2B5EF4-FFF2-40B4-BE49-F238E27FC236}">
                <a16:creationId xmlns:a16="http://schemas.microsoft.com/office/drawing/2014/main" id="{FA3BAAFB-CE1A-43D2-8467-B9886B18F590}"/>
              </a:ext>
            </a:extLst>
          </p:cNvPr>
          <p:cNvPicPr>
            <a:picLocks noChangeAspect="1"/>
          </p:cNvPicPr>
          <p:nvPr/>
        </p:nvPicPr>
        <p:blipFill>
          <a:blip r:embed="rId3">
            <a:duotone>
              <a:schemeClr val="accent2">
                <a:shade val="45000"/>
                <a:satMod val="135000"/>
              </a:schemeClr>
              <a:prstClr val="white"/>
            </a:duotone>
          </a:blip>
          <a:stretch>
            <a:fillRect/>
          </a:stretch>
        </p:blipFill>
        <p:spPr>
          <a:xfrm>
            <a:off x="1120002" y="3345007"/>
            <a:ext cx="609894" cy="609894"/>
          </a:xfrm>
          <a:prstGeom prst="rect">
            <a:avLst/>
          </a:prstGeom>
        </p:spPr>
      </p:pic>
      <p:pic>
        <p:nvPicPr>
          <p:cNvPr id="56" name="Picture 55" descr="A close up of a logo&#10;&#10;Description automatically generated">
            <a:extLst>
              <a:ext uri="{FF2B5EF4-FFF2-40B4-BE49-F238E27FC236}">
                <a16:creationId xmlns:a16="http://schemas.microsoft.com/office/drawing/2014/main" id="{96766791-FCB6-4991-8D1D-4145870ADF2C}"/>
              </a:ext>
            </a:extLst>
          </p:cNvPr>
          <p:cNvPicPr>
            <a:picLocks noChangeAspect="1"/>
          </p:cNvPicPr>
          <p:nvPr/>
        </p:nvPicPr>
        <p:blipFill>
          <a:blip r:embed="rId3">
            <a:duotone>
              <a:schemeClr val="accent2">
                <a:shade val="45000"/>
                <a:satMod val="135000"/>
              </a:schemeClr>
              <a:prstClr val="white"/>
            </a:duotone>
          </a:blip>
          <a:stretch>
            <a:fillRect/>
          </a:stretch>
        </p:blipFill>
        <p:spPr>
          <a:xfrm>
            <a:off x="6869362" y="3345007"/>
            <a:ext cx="609894" cy="609894"/>
          </a:xfrm>
          <a:prstGeom prst="rect">
            <a:avLst/>
          </a:prstGeom>
        </p:spPr>
      </p:pic>
      <p:pic>
        <p:nvPicPr>
          <p:cNvPr id="57" name="Picture 56" descr="A close up of a logo&#10;&#10;Description automatically generated">
            <a:extLst>
              <a:ext uri="{FF2B5EF4-FFF2-40B4-BE49-F238E27FC236}">
                <a16:creationId xmlns:a16="http://schemas.microsoft.com/office/drawing/2014/main" id="{46D6CF9B-BE60-439C-8F67-DADEF16E0F72}"/>
              </a:ext>
            </a:extLst>
          </p:cNvPr>
          <p:cNvPicPr>
            <a:picLocks noChangeAspect="1"/>
          </p:cNvPicPr>
          <p:nvPr/>
        </p:nvPicPr>
        <p:blipFill>
          <a:blip r:embed="rId3">
            <a:duotone>
              <a:schemeClr val="accent2">
                <a:shade val="45000"/>
                <a:satMod val="135000"/>
              </a:schemeClr>
              <a:prstClr val="white"/>
            </a:duotone>
          </a:blip>
          <a:stretch>
            <a:fillRect/>
          </a:stretch>
        </p:blipFill>
        <p:spPr>
          <a:xfrm>
            <a:off x="9674676" y="3345007"/>
            <a:ext cx="609894" cy="609894"/>
          </a:xfrm>
          <a:prstGeom prst="rect">
            <a:avLst/>
          </a:prstGeom>
        </p:spPr>
      </p:pic>
      <p:pic>
        <p:nvPicPr>
          <p:cNvPr id="58" name="Picture 57" descr="A close up of a logo&#10;&#10;Description automatically generated">
            <a:extLst>
              <a:ext uri="{FF2B5EF4-FFF2-40B4-BE49-F238E27FC236}">
                <a16:creationId xmlns:a16="http://schemas.microsoft.com/office/drawing/2014/main" id="{D43E53A8-DB0D-4908-A71B-C5365AFC61D0}"/>
              </a:ext>
            </a:extLst>
          </p:cNvPr>
          <p:cNvPicPr>
            <a:picLocks noChangeAspect="1"/>
          </p:cNvPicPr>
          <p:nvPr/>
        </p:nvPicPr>
        <p:blipFill>
          <a:blip r:embed="rId3">
            <a:duotone>
              <a:schemeClr val="accent2">
                <a:shade val="45000"/>
                <a:satMod val="135000"/>
              </a:schemeClr>
              <a:prstClr val="white"/>
            </a:duotone>
          </a:blip>
          <a:stretch>
            <a:fillRect/>
          </a:stretch>
        </p:blipFill>
        <p:spPr>
          <a:xfrm>
            <a:off x="8620477" y="3345007"/>
            <a:ext cx="609894" cy="609894"/>
          </a:xfrm>
          <a:prstGeom prst="rect">
            <a:avLst/>
          </a:prstGeom>
        </p:spPr>
      </p:pic>
      <p:pic>
        <p:nvPicPr>
          <p:cNvPr id="59" name="Picture 58" descr="A close up of a logo&#10;&#10;Description automatically generated">
            <a:extLst>
              <a:ext uri="{FF2B5EF4-FFF2-40B4-BE49-F238E27FC236}">
                <a16:creationId xmlns:a16="http://schemas.microsoft.com/office/drawing/2014/main" id="{A5CDF762-DB58-4917-8941-2416BF86B487}"/>
              </a:ext>
            </a:extLst>
          </p:cNvPr>
          <p:cNvPicPr>
            <a:picLocks noChangeAspect="1"/>
          </p:cNvPicPr>
          <p:nvPr/>
        </p:nvPicPr>
        <p:blipFill>
          <a:blip r:embed="rId3">
            <a:duotone>
              <a:schemeClr val="accent2">
                <a:shade val="45000"/>
                <a:satMod val="135000"/>
              </a:schemeClr>
              <a:prstClr val="white"/>
            </a:duotone>
          </a:blip>
          <a:stretch>
            <a:fillRect/>
          </a:stretch>
        </p:blipFill>
        <p:spPr>
          <a:xfrm>
            <a:off x="4491648" y="2598153"/>
            <a:ext cx="609894" cy="609894"/>
          </a:xfrm>
          <a:prstGeom prst="rect">
            <a:avLst/>
          </a:prstGeom>
        </p:spPr>
      </p:pic>
      <p:pic>
        <p:nvPicPr>
          <p:cNvPr id="60" name="Picture 59" descr="A close up of a logo&#10;&#10;Description automatically generated">
            <a:extLst>
              <a:ext uri="{FF2B5EF4-FFF2-40B4-BE49-F238E27FC236}">
                <a16:creationId xmlns:a16="http://schemas.microsoft.com/office/drawing/2014/main" id="{F858DDEB-E5F5-4E2E-BE9A-3BC03EC29148}"/>
              </a:ext>
            </a:extLst>
          </p:cNvPr>
          <p:cNvPicPr>
            <a:picLocks noChangeAspect="1"/>
          </p:cNvPicPr>
          <p:nvPr/>
        </p:nvPicPr>
        <p:blipFill>
          <a:blip r:embed="rId3">
            <a:duotone>
              <a:schemeClr val="accent2">
                <a:shade val="45000"/>
                <a:satMod val="135000"/>
              </a:schemeClr>
              <a:prstClr val="white"/>
            </a:duotone>
          </a:blip>
          <a:stretch>
            <a:fillRect/>
          </a:stretch>
        </p:blipFill>
        <p:spPr>
          <a:xfrm>
            <a:off x="6869362" y="2616781"/>
            <a:ext cx="609894" cy="609894"/>
          </a:xfrm>
          <a:prstGeom prst="rect">
            <a:avLst/>
          </a:prstGeom>
        </p:spPr>
      </p:pic>
      <p:pic>
        <p:nvPicPr>
          <p:cNvPr id="61" name="Picture 60" descr="A close up of a logo&#10;&#10;Description automatically generated">
            <a:extLst>
              <a:ext uri="{FF2B5EF4-FFF2-40B4-BE49-F238E27FC236}">
                <a16:creationId xmlns:a16="http://schemas.microsoft.com/office/drawing/2014/main" id="{526B2770-FA1F-49CF-B0BA-6D72F7F9BDC9}"/>
              </a:ext>
            </a:extLst>
          </p:cNvPr>
          <p:cNvPicPr>
            <a:picLocks noChangeAspect="1"/>
          </p:cNvPicPr>
          <p:nvPr/>
        </p:nvPicPr>
        <p:blipFill>
          <a:blip r:embed="rId3">
            <a:duotone>
              <a:schemeClr val="accent2">
                <a:shade val="45000"/>
                <a:satMod val="135000"/>
              </a:schemeClr>
              <a:prstClr val="white"/>
            </a:duotone>
          </a:blip>
          <a:stretch>
            <a:fillRect/>
          </a:stretch>
        </p:blipFill>
        <p:spPr>
          <a:xfrm>
            <a:off x="1723111" y="2609767"/>
            <a:ext cx="609894" cy="609894"/>
          </a:xfrm>
          <a:prstGeom prst="rect">
            <a:avLst/>
          </a:prstGeom>
        </p:spPr>
      </p:pic>
      <p:pic>
        <p:nvPicPr>
          <p:cNvPr id="64" name="Picture 63" descr="A close up of a logo&#10;&#10;Description automatically generated">
            <a:extLst>
              <a:ext uri="{FF2B5EF4-FFF2-40B4-BE49-F238E27FC236}">
                <a16:creationId xmlns:a16="http://schemas.microsoft.com/office/drawing/2014/main" id="{C3F87356-9007-4699-9F89-7048E04DD6CC}"/>
              </a:ext>
            </a:extLst>
          </p:cNvPr>
          <p:cNvPicPr>
            <a:picLocks noChangeAspect="1"/>
          </p:cNvPicPr>
          <p:nvPr/>
        </p:nvPicPr>
        <p:blipFill>
          <a:blip r:embed="rId3">
            <a:duotone>
              <a:schemeClr val="accent2">
                <a:shade val="45000"/>
                <a:satMod val="135000"/>
              </a:schemeClr>
              <a:prstClr val="white"/>
            </a:duotone>
          </a:blip>
          <a:stretch>
            <a:fillRect/>
          </a:stretch>
        </p:blipFill>
        <p:spPr>
          <a:xfrm>
            <a:off x="2793959" y="2616781"/>
            <a:ext cx="609894" cy="609894"/>
          </a:xfrm>
          <a:prstGeom prst="rect">
            <a:avLst/>
          </a:prstGeom>
        </p:spPr>
      </p:pic>
      <p:pic>
        <p:nvPicPr>
          <p:cNvPr id="65" name="Picture 64" descr="A close up of a logo&#10;&#10;Description automatically generated">
            <a:extLst>
              <a:ext uri="{FF2B5EF4-FFF2-40B4-BE49-F238E27FC236}">
                <a16:creationId xmlns:a16="http://schemas.microsoft.com/office/drawing/2014/main" id="{A0BBC717-8202-4E00-9924-EB2E9BD62C08}"/>
              </a:ext>
            </a:extLst>
          </p:cNvPr>
          <p:cNvPicPr>
            <a:picLocks noChangeAspect="1"/>
          </p:cNvPicPr>
          <p:nvPr/>
        </p:nvPicPr>
        <p:blipFill>
          <a:blip r:embed="rId3">
            <a:duotone>
              <a:schemeClr val="accent2">
                <a:shade val="45000"/>
                <a:satMod val="135000"/>
              </a:schemeClr>
              <a:prstClr val="white"/>
            </a:duotone>
          </a:blip>
          <a:stretch>
            <a:fillRect/>
          </a:stretch>
        </p:blipFill>
        <p:spPr>
          <a:xfrm>
            <a:off x="6259468" y="2616781"/>
            <a:ext cx="609894" cy="609894"/>
          </a:xfrm>
          <a:prstGeom prst="rect">
            <a:avLst/>
          </a:prstGeom>
        </p:spPr>
      </p:pic>
      <p:pic>
        <p:nvPicPr>
          <p:cNvPr id="67" name="Picture 66" descr="A close up of a logo&#10;&#10;Description automatically generated">
            <a:extLst>
              <a:ext uri="{FF2B5EF4-FFF2-40B4-BE49-F238E27FC236}">
                <a16:creationId xmlns:a16="http://schemas.microsoft.com/office/drawing/2014/main" id="{90184937-6CA8-4BDF-A04A-5CBFE937746F}"/>
              </a:ext>
            </a:extLst>
          </p:cNvPr>
          <p:cNvPicPr>
            <a:picLocks noChangeAspect="1"/>
          </p:cNvPicPr>
          <p:nvPr/>
        </p:nvPicPr>
        <p:blipFill>
          <a:blip r:embed="rId3">
            <a:duotone>
              <a:schemeClr val="accent2">
                <a:shade val="45000"/>
                <a:satMod val="135000"/>
              </a:schemeClr>
              <a:prstClr val="white"/>
            </a:duotone>
          </a:blip>
          <a:stretch>
            <a:fillRect/>
          </a:stretch>
        </p:blipFill>
        <p:spPr>
          <a:xfrm>
            <a:off x="8597696" y="2616781"/>
            <a:ext cx="609894" cy="609894"/>
          </a:xfrm>
          <a:prstGeom prst="rect">
            <a:avLst/>
          </a:prstGeom>
        </p:spPr>
      </p:pic>
      <p:pic>
        <p:nvPicPr>
          <p:cNvPr id="68" name="Picture 67" descr="A close up of a logo&#10;&#10;Description automatically generated">
            <a:extLst>
              <a:ext uri="{FF2B5EF4-FFF2-40B4-BE49-F238E27FC236}">
                <a16:creationId xmlns:a16="http://schemas.microsoft.com/office/drawing/2014/main" id="{2E2CB1CD-615A-4222-8A49-F680F45A49A7}"/>
              </a:ext>
            </a:extLst>
          </p:cNvPr>
          <p:cNvPicPr>
            <a:picLocks noChangeAspect="1"/>
          </p:cNvPicPr>
          <p:nvPr/>
        </p:nvPicPr>
        <p:blipFill>
          <a:blip r:embed="rId3">
            <a:duotone>
              <a:schemeClr val="accent2">
                <a:shade val="45000"/>
                <a:satMod val="135000"/>
              </a:schemeClr>
              <a:prstClr val="white"/>
            </a:duotone>
          </a:blip>
          <a:stretch>
            <a:fillRect/>
          </a:stretch>
        </p:blipFill>
        <p:spPr>
          <a:xfrm>
            <a:off x="9673220" y="2598153"/>
            <a:ext cx="609894" cy="609894"/>
          </a:xfrm>
          <a:prstGeom prst="rect">
            <a:avLst/>
          </a:prstGeom>
        </p:spPr>
      </p:pic>
      <p:sp>
        <p:nvSpPr>
          <p:cNvPr id="3" name="Rectangle: Rounded Corners 2">
            <a:extLst>
              <a:ext uri="{FF2B5EF4-FFF2-40B4-BE49-F238E27FC236}">
                <a16:creationId xmlns:a16="http://schemas.microsoft.com/office/drawing/2014/main" id="{F0E3C2D4-EE68-44FA-A7FE-89C44A51F4C9}"/>
              </a:ext>
            </a:extLst>
          </p:cNvPr>
          <p:cNvSpPr/>
          <p:nvPr/>
        </p:nvSpPr>
        <p:spPr bwMode="auto">
          <a:xfrm>
            <a:off x="975085" y="2421189"/>
            <a:ext cx="1501416" cy="1700868"/>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9" name="Rectangle: Rounded Corners 68">
            <a:extLst>
              <a:ext uri="{FF2B5EF4-FFF2-40B4-BE49-F238E27FC236}">
                <a16:creationId xmlns:a16="http://schemas.microsoft.com/office/drawing/2014/main" id="{EE2657A9-A3DD-4260-A214-E875FA5F6D79}"/>
              </a:ext>
            </a:extLst>
          </p:cNvPr>
          <p:cNvSpPr/>
          <p:nvPr/>
        </p:nvSpPr>
        <p:spPr bwMode="auto">
          <a:xfrm>
            <a:off x="2685285" y="2421189"/>
            <a:ext cx="1501416" cy="1700867"/>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0" name="Rectangle: Rounded Corners 69">
            <a:extLst>
              <a:ext uri="{FF2B5EF4-FFF2-40B4-BE49-F238E27FC236}">
                <a16:creationId xmlns:a16="http://schemas.microsoft.com/office/drawing/2014/main" id="{B5BACEE4-D8AF-4342-A856-8E22F123FD6B}"/>
              </a:ext>
            </a:extLst>
          </p:cNvPr>
          <p:cNvSpPr/>
          <p:nvPr/>
        </p:nvSpPr>
        <p:spPr bwMode="auto">
          <a:xfrm>
            <a:off x="4390318" y="2420576"/>
            <a:ext cx="1501416" cy="1710191"/>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Rectangle: Rounded Corners 71">
            <a:extLst>
              <a:ext uri="{FF2B5EF4-FFF2-40B4-BE49-F238E27FC236}">
                <a16:creationId xmlns:a16="http://schemas.microsoft.com/office/drawing/2014/main" id="{B19C3BD0-97A0-4717-B34C-CC957D264F7F}"/>
              </a:ext>
            </a:extLst>
          </p:cNvPr>
          <p:cNvSpPr/>
          <p:nvPr/>
        </p:nvSpPr>
        <p:spPr bwMode="auto">
          <a:xfrm>
            <a:off x="7846989" y="2416052"/>
            <a:ext cx="1501415" cy="1710191"/>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Rectangle: Rounded Corners 72">
            <a:extLst>
              <a:ext uri="{FF2B5EF4-FFF2-40B4-BE49-F238E27FC236}">
                <a16:creationId xmlns:a16="http://schemas.microsoft.com/office/drawing/2014/main" id="{3580DBA3-E3D7-4D9F-8258-84D125BD67F5}"/>
              </a:ext>
            </a:extLst>
          </p:cNvPr>
          <p:cNvSpPr/>
          <p:nvPr/>
        </p:nvSpPr>
        <p:spPr bwMode="auto">
          <a:xfrm>
            <a:off x="9532407" y="2423382"/>
            <a:ext cx="1501415" cy="1706211"/>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TextBox 41">
            <a:extLst>
              <a:ext uri="{FF2B5EF4-FFF2-40B4-BE49-F238E27FC236}">
                <a16:creationId xmlns:a16="http://schemas.microsoft.com/office/drawing/2014/main" id="{D06D0DA6-C005-48D2-80EC-A5D4147D455B}"/>
              </a:ext>
            </a:extLst>
          </p:cNvPr>
          <p:cNvSpPr txBox="1"/>
          <p:nvPr/>
        </p:nvSpPr>
        <p:spPr>
          <a:xfrm>
            <a:off x="1115687" y="1975675"/>
            <a:ext cx="1214848"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rPr>
              <a:t>Andrew</a:t>
            </a:r>
          </a:p>
        </p:txBody>
      </p:sp>
      <p:sp>
        <p:nvSpPr>
          <p:cNvPr id="43" name="TextBox 42">
            <a:extLst>
              <a:ext uri="{FF2B5EF4-FFF2-40B4-BE49-F238E27FC236}">
                <a16:creationId xmlns:a16="http://schemas.microsoft.com/office/drawing/2014/main" id="{13583A58-43F7-47E2-85B0-9F26CC277822}"/>
              </a:ext>
            </a:extLst>
          </p:cNvPr>
          <p:cNvSpPr txBox="1"/>
          <p:nvPr/>
        </p:nvSpPr>
        <p:spPr>
          <a:xfrm>
            <a:off x="9878406" y="2003617"/>
            <a:ext cx="806097"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rPr>
              <a:t>Theo</a:t>
            </a:r>
          </a:p>
        </p:txBody>
      </p:sp>
      <p:sp>
        <p:nvSpPr>
          <p:cNvPr id="62" name="TextBox 61">
            <a:extLst>
              <a:ext uri="{FF2B5EF4-FFF2-40B4-BE49-F238E27FC236}">
                <a16:creationId xmlns:a16="http://schemas.microsoft.com/office/drawing/2014/main" id="{140BD5BD-4457-44C4-8530-1B50C426EC3E}"/>
              </a:ext>
            </a:extLst>
          </p:cNvPr>
          <p:cNvSpPr txBox="1"/>
          <p:nvPr/>
        </p:nvSpPr>
        <p:spPr>
          <a:xfrm>
            <a:off x="6460260" y="1975675"/>
            <a:ext cx="846611"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rPr>
              <a:t>Mark</a:t>
            </a:r>
          </a:p>
        </p:txBody>
      </p:sp>
      <p:sp>
        <p:nvSpPr>
          <p:cNvPr id="63" name="TextBox 62">
            <a:extLst>
              <a:ext uri="{FF2B5EF4-FFF2-40B4-BE49-F238E27FC236}">
                <a16:creationId xmlns:a16="http://schemas.microsoft.com/office/drawing/2014/main" id="{AB359058-A492-42AE-A0C0-0274915E8F68}"/>
              </a:ext>
            </a:extLst>
          </p:cNvPr>
          <p:cNvSpPr txBox="1"/>
          <p:nvPr/>
        </p:nvSpPr>
        <p:spPr>
          <a:xfrm>
            <a:off x="4771727" y="1975675"/>
            <a:ext cx="738598"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rPr>
              <a:t>Tim</a:t>
            </a:r>
          </a:p>
        </p:txBody>
      </p:sp>
      <p:sp>
        <p:nvSpPr>
          <p:cNvPr id="76" name="TextBox 75">
            <a:extLst>
              <a:ext uri="{FF2B5EF4-FFF2-40B4-BE49-F238E27FC236}">
                <a16:creationId xmlns:a16="http://schemas.microsoft.com/office/drawing/2014/main" id="{BCEC1086-F22C-465F-B393-58BA162C383E}"/>
              </a:ext>
            </a:extLst>
          </p:cNvPr>
          <p:cNvSpPr txBox="1"/>
          <p:nvPr/>
        </p:nvSpPr>
        <p:spPr>
          <a:xfrm>
            <a:off x="2747921" y="2003617"/>
            <a:ext cx="1376144"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rPr>
              <a:t>Deborah</a:t>
            </a:r>
          </a:p>
        </p:txBody>
      </p:sp>
      <p:sp>
        <p:nvSpPr>
          <p:cNvPr id="77" name="TextBox 76">
            <a:extLst>
              <a:ext uri="{FF2B5EF4-FFF2-40B4-BE49-F238E27FC236}">
                <a16:creationId xmlns:a16="http://schemas.microsoft.com/office/drawing/2014/main" id="{948D60F5-F072-4D0A-9358-0A543DBA15A1}"/>
              </a:ext>
            </a:extLst>
          </p:cNvPr>
          <p:cNvSpPr txBox="1"/>
          <p:nvPr/>
        </p:nvSpPr>
        <p:spPr>
          <a:xfrm>
            <a:off x="8283643" y="1975675"/>
            <a:ext cx="628106"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rPr>
              <a:t>Luis</a:t>
            </a:r>
          </a:p>
        </p:txBody>
      </p:sp>
      <p:sp>
        <p:nvSpPr>
          <p:cNvPr id="78" name="TextBox 77">
            <a:extLst>
              <a:ext uri="{FF2B5EF4-FFF2-40B4-BE49-F238E27FC236}">
                <a16:creationId xmlns:a16="http://schemas.microsoft.com/office/drawing/2014/main" id="{0DAEC83A-7F0B-4AC8-9B0B-1090C836B689}"/>
              </a:ext>
            </a:extLst>
          </p:cNvPr>
          <p:cNvSpPr txBox="1"/>
          <p:nvPr/>
        </p:nvSpPr>
        <p:spPr>
          <a:xfrm>
            <a:off x="2159700" y="5107540"/>
            <a:ext cx="8238359" cy="43088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Segoe UI"/>
                <a:ea typeface="+mn-ea"/>
                <a:cs typeface="+mn-cs"/>
              </a:rPr>
              <a:t>SELECT * FROM c WHERE </a:t>
            </a:r>
            <a:r>
              <a:rPr kumimoji="0" lang="en-US" sz="2800" b="0" i="0" u="none" strike="noStrike" kern="1200" cap="none" spc="0" normalizeH="0" baseline="0" noProof="0" dirty="0" err="1">
                <a:ln>
                  <a:noFill/>
                </a:ln>
                <a:solidFill>
                  <a:srgbClr val="000000"/>
                </a:solidFill>
                <a:effectLst/>
                <a:uLnTx/>
                <a:uFillTx/>
                <a:latin typeface="Segoe UI"/>
                <a:ea typeface="+mn-ea"/>
                <a:cs typeface="+mn-cs"/>
              </a:rPr>
              <a:t>c.favoriteColor</a:t>
            </a:r>
            <a:r>
              <a:rPr kumimoji="0" lang="en-US" sz="2800" b="0" i="0" u="none" strike="noStrike" kern="1200" cap="none" spc="0" normalizeH="0" baseline="0" noProof="0" dirty="0">
                <a:ln>
                  <a:noFill/>
                </a:ln>
                <a:solidFill>
                  <a:srgbClr val="000000"/>
                </a:solidFill>
                <a:effectLst/>
                <a:uLnTx/>
                <a:uFillTx/>
                <a:latin typeface="Segoe UI"/>
                <a:ea typeface="+mn-ea"/>
                <a:cs typeface="+mn-cs"/>
              </a:rPr>
              <a:t> = 'orange'</a:t>
            </a:r>
          </a:p>
        </p:txBody>
      </p:sp>
      <p:sp>
        <p:nvSpPr>
          <p:cNvPr id="79" name="Arc 78">
            <a:extLst>
              <a:ext uri="{FF2B5EF4-FFF2-40B4-BE49-F238E27FC236}">
                <a16:creationId xmlns:a16="http://schemas.microsoft.com/office/drawing/2014/main" id="{4947C5D5-FFC2-490A-98DF-3C39FA90492B}"/>
              </a:ext>
            </a:extLst>
          </p:cNvPr>
          <p:cNvSpPr/>
          <p:nvPr/>
        </p:nvSpPr>
        <p:spPr>
          <a:xfrm rot="10800000" flipH="1">
            <a:off x="5428900" y="4957338"/>
            <a:ext cx="2188431" cy="1162178"/>
          </a:xfrm>
          <a:prstGeom prst="arc">
            <a:avLst>
              <a:gd name="adj1" fmla="val 18453600"/>
              <a:gd name="adj2" fmla="val 0"/>
            </a:avLst>
          </a:prstGeom>
          <a:ln w="57150">
            <a:solidFill>
              <a:schemeClr val="accent1">
                <a:lumMod val="75000"/>
              </a:schemeClr>
            </a:solidFill>
            <a:headEnd type="triangle"/>
            <a:tailEnd type="none"/>
          </a:ln>
        </p:spPr>
        <p:style>
          <a:lnRef idx="1">
            <a:schemeClr val="accent2"/>
          </a:lnRef>
          <a:fillRef idx="0">
            <a:schemeClr val="accent2"/>
          </a:fillRef>
          <a:effectRef idx="0">
            <a:schemeClr val="accent2"/>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cxnSp>
        <p:nvCxnSpPr>
          <p:cNvPr id="7" name="Straight Connector 6">
            <a:extLst>
              <a:ext uri="{FF2B5EF4-FFF2-40B4-BE49-F238E27FC236}">
                <a16:creationId xmlns:a16="http://schemas.microsoft.com/office/drawing/2014/main" id="{A0003816-D855-48A3-8F1C-00BAEA8BCE76}"/>
              </a:ext>
            </a:extLst>
          </p:cNvPr>
          <p:cNvCxnSpPr>
            <a:cxnSpLocks/>
          </p:cNvCxnSpPr>
          <p:nvPr/>
        </p:nvCxnSpPr>
        <p:spPr>
          <a:xfrm>
            <a:off x="6580505" y="5538427"/>
            <a:ext cx="2032000" cy="0"/>
          </a:xfrm>
          <a:prstGeom prst="line">
            <a:avLst/>
          </a:prstGeom>
          <a:ln w="57150">
            <a:solidFill>
              <a:schemeClr val="accent1">
                <a:lumMod val="75000"/>
              </a:schemeClr>
            </a:solidFill>
            <a:headEnd type="none"/>
            <a:tailEnd type="none"/>
          </a:ln>
        </p:spPr>
        <p:style>
          <a:lnRef idx="1">
            <a:schemeClr val="accent2"/>
          </a:lnRef>
          <a:fillRef idx="0">
            <a:schemeClr val="accent2"/>
          </a:fillRef>
          <a:effectRef idx="0">
            <a:schemeClr val="accent2"/>
          </a:effectRef>
          <a:fontRef idx="minor">
            <a:schemeClr val="tx1"/>
          </a:fontRef>
        </p:style>
      </p:cxnSp>
      <p:sp>
        <p:nvSpPr>
          <p:cNvPr id="80" name="TextBox 79">
            <a:extLst>
              <a:ext uri="{FF2B5EF4-FFF2-40B4-BE49-F238E27FC236}">
                <a16:creationId xmlns:a16="http://schemas.microsoft.com/office/drawing/2014/main" id="{969F3793-419D-48FE-8D13-4A4ABF6B9A89}"/>
              </a:ext>
            </a:extLst>
          </p:cNvPr>
          <p:cNvSpPr txBox="1"/>
          <p:nvPr/>
        </p:nvSpPr>
        <p:spPr>
          <a:xfrm>
            <a:off x="6259467" y="5873518"/>
            <a:ext cx="1113253"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78D4">
                    <a:lumMod val="75000"/>
                  </a:srgbClr>
                </a:solidFill>
                <a:effectLst/>
                <a:uLnTx/>
                <a:uFillTx/>
                <a:latin typeface="Segoe UI"/>
                <a:ea typeface="+mn-ea"/>
                <a:cs typeface="+mn-cs"/>
              </a:rPr>
              <a:t>?</a:t>
            </a:r>
          </a:p>
        </p:txBody>
      </p:sp>
      <p:cxnSp>
        <p:nvCxnSpPr>
          <p:cNvPr id="81" name="Straight Arrow Connector 80">
            <a:extLst>
              <a:ext uri="{FF2B5EF4-FFF2-40B4-BE49-F238E27FC236}">
                <a16:creationId xmlns:a16="http://schemas.microsoft.com/office/drawing/2014/main" id="{7DB9E483-7C18-48CB-829A-87730AD3E522}"/>
              </a:ext>
            </a:extLst>
          </p:cNvPr>
          <p:cNvCxnSpPr>
            <a:cxnSpLocks/>
            <a:endCxn id="71" idx="2"/>
          </p:cNvCxnSpPr>
          <p:nvPr/>
        </p:nvCxnSpPr>
        <p:spPr>
          <a:xfrm flipV="1">
            <a:off x="6866623" y="4130767"/>
            <a:ext cx="0" cy="931693"/>
          </a:xfrm>
          <a:prstGeom prst="straightConnector1">
            <a:avLst/>
          </a:prstGeom>
          <a:noFill/>
          <a:ln w="107950">
            <a:solidFill>
              <a:schemeClr val="accent1">
                <a:lumMod val="40000"/>
                <a:lumOff val="60000"/>
              </a:schemeClr>
            </a:solidFill>
            <a:prstDash val="solid"/>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66" name="Straight Arrow Connector 65">
            <a:extLst>
              <a:ext uri="{FF2B5EF4-FFF2-40B4-BE49-F238E27FC236}">
                <a16:creationId xmlns:a16="http://schemas.microsoft.com/office/drawing/2014/main" id="{DB6FDA93-ABB0-4D3B-9B45-A8A89B5E7CCC}"/>
              </a:ext>
            </a:extLst>
          </p:cNvPr>
          <p:cNvCxnSpPr>
            <a:cxnSpLocks/>
          </p:cNvCxnSpPr>
          <p:nvPr/>
        </p:nvCxnSpPr>
        <p:spPr>
          <a:xfrm flipV="1">
            <a:off x="8658027" y="4109357"/>
            <a:ext cx="0" cy="931693"/>
          </a:xfrm>
          <a:prstGeom prst="straightConnector1">
            <a:avLst/>
          </a:prstGeom>
          <a:noFill/>
          <a:ln w="107950">
            <a:solidFill>
              <a:schemeClr val="accent1">
                <a:lumMod val="40000"/>
                <a:lumOff val="60000"/>
              </a:schemeClr>
            </a:solidFill>
            <a:prstDash val="solid"/>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74" name="Straight Arrow Connector 73">
            <a:extLst>
              <a:ext uri="{FF2B5EF4-FFF2-40B4-BE49-F238E27FC236}">
                <a16:creationId xmlns:a16="http://schemas.microsoft.com/office/drawing/2014/main" id="{A8D3F7C5-22E4-434F-8368-A7F6515F6052}"/>
              </a:ext>
            </a:extLst>
          </p:cNvPr>
          <p:cNvCxnSpPr>
            <a:cxnSpLocks/>
          </p:cNvCxnSpPr>
          <p:nvPr/>
        </p:nvCxnSpPr>
        <p:spPr>
          <a:xfrm flipV="1">
            <a:off x="5097954" y="4122056"/>
            <a:ext cx="0" cy="931693"/>
          </a:xfrm>
          <a:prstGeom prst="straightConnector1">
            <a:avLst/>
          </a:prstGeom>
          <a:noFill/>
          <a:ln w="107950">
            <a:solidFill>
              <a:schemeClr val="accent1">
                <a:lumMod val="40000"/>
                <a:lumOff val="60000"/>
              </a:schemeClr>
            </a:solidFill>
            <a:prstDash val="solid"/>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75" name="Straight Arrow Connector 74">
            <a:extLst>
              <a:ext uri="{FF2B5EF4-FFF2-40B4-BE49-F238E27FC236}">
                <a16:creationId xmlns:a16="http://schemas.microsoft.com/office/drawing/2014/main" id="{8EACB700-972F-4B1B-B7C7-8F08253BE6FA}"/>
              </a:ext>
            </a:extLst>
          </p:cNvPr>
          <p:cNvCxnSpPr>
            <a:cxnSpLocks/>
          </p:cNvCxnSpPr>
          <p:nvPr/>
        </p:nvCxnSpPr>
        <p:spPr>
          <a:xfrm flipV="1">
            <a:off x="3497047" y="4122056"/>
            <a:ext cx="0" cy="931693"/>
          </a:xfrm>
          <a:prstGeom prst="straightConnector1">
            <a:avLst/>
          </a:prstGeom>
          <a:noFill/>
          <a:ln w="107950">
            <a:solidFill>
              <a:schemeClr val="accent1">
                <a:lumMod val="40000"/>
                <a:lumOff val="60000"/>
              </a:schemeClr>
            </a:solidFill>
            <a:prstDash val="solid"/>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83" name="Straight Arrow Connector 82">
            <a:extLst>
              <a:ext uri="{FF2B5EF4-FFF2-40B4-BE49-F238E27FC236}">
                <a16:creationId xmlns:a16="http://schemas.microsoft.com/office/drawing/2014/main" id="{A508D495-4F39-4FDE-85C1-2C1C6152245F}"/>
              </a:ext>
            </a:extLst>
          </p:cNvPr>
          <p:cNvCxnSpPr>
            <a:cxnSpLocks/>
          </p:cNvCxnSpPr>
          <p:nvPr/>
        </p:nvCxnSpPr>
        <p:spPr>
          <a:xfrm flipH="1" flipV="1">
            <a:off x="1905000" y="4129593"/>
            <a:ext cx="425535" cy="924157"/>
          </a:xfrm>
          <a:prstGeom prst="straightConnector1">
            <a:avLst/>
          </a:prstGeom>
          <a:noFill/>
          <a:ln w="107950">
            <a:solidFill>
              <a:schemeClr val="accent1">
                <a:lumMod val="40000"/>
                <a:lumOff val="60000"/>
              </a:schemeClr>
            </a:solidFill>
            <a:prstDash val="solid"/>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cxnSp>
        <p:nvCxnSpPr>
          <p:cNvPr id="86" name="Straight Arrow Connector 85">
            <a:extLst>
              <a:ext uri="{FF2B5EF4-FFF2-40B4-BE49-F238E27FC236}">
                <a16:creationId xmlns:a16="http://schemas.microsoft.com/office/drawing/2014/main" id="{1A8DF640-D931-4C74-8C1C-9784FEDF13F4}"/>
              </a:ext>
            </a:extLst>
          </p:cNvPr>
          <p:cNvCxnSpPr>
            <a:cxnSpLocks/>
          </p:cNvCxnSpPr>
          <p:nvPr/>
        </p:nvCxnSpPr>
        <p:spPr>
          <a:xfrm flipV="1">
            <a:off x="9772650" y="4137128"/>
            <a:ext cx="349801" cy="978236"/>
          </a:xfrm>
          <a:prstGeom prst="straightConnector1">
            <a:avLst/>
          </a:prstGeom>
          <a:noFill/>
          <a:ln w="107950">
            <a:solidFill>
              <a:schemeClr val="accent1">
                <a:lumMod val="40000"/>
                <a:lumOff val="60000"/>
              </a:schemeClr>
            </a:solidFill>
            <a:prstDash val="solid"/>
            <a:headEnd type="none" w="med" len="med"/>
            <a:tailEnd type="triangle" w="med" len="med"/>
          </a:ln>
          <a:effectLst/>
        </p:spPr>
        <p:style>
          <a:lnRef idx="1">
            <a:schemeClr val="accent2"/>
          </a:lnRef>
          <a:fillRef idx="3">
            <a:schemeClr val="accent2"/>
          </a:fillRef>
          <a:effectRef idx="2">
            <a:schemeClr val="accent2"/>
          </a:effectRef>
          <a:fontRef idx="minor">
            <a:schemeClr val="lt1"/>
          </a:fontRef>
        </p:style>
      </p:cxnSp>
      <p:pic>
        <p:nvPicPr>
          <p:cNvPr id="84" name="Picture 83" descr="A close up of a logo&#10;&#10;Description automatically generated">
            <a:extLst>
              <a:ext uri="{FF2B5EF4-FFF2-40B4-BE49-F238E27FC236}">
                <a16:creationId xmlns:a16="http://schemas.microsoft.com/office/drawing/2014/main" id="{9C7978A8-104F-4BBF-BADE-A17FD2CFA1CE}"/>
              </a:ext>
            </a:extLst>
          </p:cNvPr>
          <p:cNvPicPr>
            <a:picLocks noChangeAspect="1"/>
          </p:cNvPicPr>
          <p:nvPr/>
        </p:nvPicPr>
        <p:blipFill>
          <a:blip r:embed="rId4">
            <a:duotone>
              <a:schemeClr val="accent2">
                <a:shade val="45000"/>
                <a:satMod val="135000"/>
              </a:schemeClr>
              <a:prstClr val="white"/>
            </a:duotone>
          </a:blip>
          <a:stretch>
            <a:fillRect/>
          </a:stretch>
        </p:blipFill>
        <p:spPr>
          <a:xfrm>
            <a:off x="6022593" y="1349119"/>
            <a:ext cx="1706363" cy="626556"/>
          </a:xfrm>
          <a:prstGeom prst="rect">
            <a:avLst/>
          </a:prstGeom>
        </p:spPr>
      </p:pic>
      <p:pic>
        <p:nvPicPr>
          <p:cNvPr id="92" name="Picture 91" descr="A close up of a logo&#10;&#10;Description automatically generated">
            <a:extLst>
              <a:ext uri="{FF2B5EF4-FFF2-40B4-BE49-F238E27FC236}">
                <a16:creationId xmlns:a16="http://schemas.microsoft.com/office/drawing/2014/main" id="{8A1EBCBB-8858-40D0-9CDF-1D749824A2F6}"/>
              </a:ext>
            </a:extLst>
          </p:cNvPr>
          <p:cNvPicPr>
            <a:picLocks noChangeAspect="1"/>
          </p:cNvPicPr>
          <p:nvPr/>
        </p:nvPicPr>
        <p:blipFill>
          <a:blip r:embed="rId4">
            <a:duotone>
              <a:schemeClr val="accent2">
                <a:shade val="45000"/>
                <a:satMod val="135000"/>
              </a:schemeClr>
              <a:prstClr val="white"/>
            </a:duotone>
          </a:blip>
          <a:stretch>
            <a:fillRect/>
          </a:stretch>
        </p:blipFill>
        <p:spPr>
          <a:xfrm>
            <a:off x="879385" y="1359695"/>
            <a:ext cx="1706363" cy="626556"/>
          </a:xfrm>
          <a:prstGeom prst="rect">
            <a:avLst/>
          </a:prstGeom>
        </p:spPr>
      </p:pic>
      <p:pic>
        <p:nvPicPr>
          <p:cNvPr id="94" name="Picture 93" descr="A close up of a logo&#10;&#10;Description automatically generated">
            <a:extLst>
              <a:ext uri="{FF2B5EF4-FFF2-40B4-BE49-F238E27FC236}">
                <a16:creationId xmlns:a16="http://schemas.microsoft.com/office/drawing/2014/main" id="{FBF040A3-107A-46D4-9CB1-B15082107EEA}"/>
              </a:ext>
            </a:extLst>
          </p:cNvPr>
          <p:cNvPicPr>
            <a:picLocks noChangeAspect="1"/>
          </p:cNvPicPr>
          <p:nvPr/>
        </p:nvPicPr>
        <p:blipFill>
          <a:blip r:embed="rId4">
            <a:duotone>
              <a:schemeClr val="accent2">
                <a:shade val="45000"/>
                <a:satMod val="135000"/>
              </a:schemeClr>
              <a:prstClr val="white"/>
            </a:duotone>
          </a:blip>
          <a:stretch>
            <a:fillRect/>
          </a:stretch>
        </p:blipFill>
        <p:spPr>
          <a:xfrm>
            <a:off x="8589639" y="1349119"/>
            <a:ext cx="1706363" cy="626556"/>
          </a:xfrm>
          <a:prstGeom prst="rect">
            <a:avLst/>
          </a:prstGeom>
        </p:spPr>
      </p:pic>
      <p:pic>
        <p:nvPicPr>
          <p:cNvPr id="96" name="Picture 95" descr="A close up of a logo&#10;&#10;Description automatically generated">
            <a:extLst>
              <a:ext uri="{FF2B5EF4-FFF2-40B4-BE49-F238E27FC236}">
                <a16:creationId xmlns:a16="http://schemas.microsoft.com/office/drawing/2014/main" id="{6A0DADA1-878B-470E-9CBD-44E40D89E516}"/>
              </a:ext>
            </a:extLst>
          </p:cNvPr>
          <p:cNvPicPr>
            <a:picLocks noChangeAspect="1"/>
          </p:cNvPicPr>
          <p:nvPr/>
        </p:nvPicPr>
        <p:blipFill>
          <a:blip r:embed="rId4">
            <a:duotone>
              <a:schemeClr val="accent2">
                <a:shade val="45000"/>
                <a:satMod val="135000"/>
              </a:schemeClr>
              <a:prstClr val="white"/>
            </a:duotone>
          </a:blip>
          <a:stretch>
            <a:fillRect/>
          </a:stretch>
        </p:blipFill>
        <p:spPr>
          <a:xfrm>
            <a:off x="3455719" y="1359695"/>
            <a:ext cx="1706363" cy="626556"/>
          </a:xfrm>
          <a:prstGeom prst="rect">
            <a:avLst/>
          </a:prstGeom>
        </p:spPr>
      </p:pic>
      <p:pic>
        <p:nvPicPr>
          <p:cNvPr id="98" name="Picture 97" descr="A close up of a logo&#10;&#10;Description automatically generated">
            <a:extLst>
              <a:ext uri="{FF2B5EF4-FFF2-40B4-BE49-F238E27FC236}">
                <a16:creationId xmlns:a16="http://schemas.microsoft.com/office/drawing/2014/main" id="{31C1CF59-3341-4412-8D20-04C617D10426}"/>
              </a:ext>
            </a:extLst>
          </p:cNvPr>
          <p:cNvPicPr>
            <a:picLocks noChangeAspect="1"/>
          </p:cNvPicPr>
          <p:nvPr/>
        </p:nvPicPr>
        <p:blipFill>
          <a:blip r:embed="rId5"/>
          <a:stretch>
            <a:fillRect/>
          </a:stretch>
        </p:blipFill>
        <p:spPr>
          <a:xfrm>
            <a:off x="1719083" y="5127095"/>
            <a:ext cx="381907" cy="381907"/>
          </a:xfrm>
          <a:prstGeom prst="rect">
            <a:avLst/>
          </a:prstGeom>
        </p:spPr>
      </p:pic>
      <p:sp>
        <p:nvSpPr>
          <p:cNvPr id="99" name="Rectangle: Rounded Corners 98">
            <a:extLst>
              <a:ext uri="{FF2B5EF4-FFF2-40B4-BE49-F238E27FC236}">
                <a16:creationId xmlns:a16="http://schemas.microsoft.com/office/drawing/2014/main" id="{451E4812-0661-4450-AC8D-C69FB6E9EE61}"/>
              </a:ext>
            </a:extLst>
          </p:cNvPr>
          <p:cNvSpPr/>
          <p:nvPr/>
        </p:nvSpPr>
        <p:spPr bwMode="auto">
          <a:xfrm>
            <a:off x="1638300" y="5032339"/>
            <a:ext cx="8759759" cy="553998"/>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100" name="Straight Connector 99">
            <a:extLst>
              <a:ext uri="{FF2B5EF4-FFF2-40B4-BE49-F238E27FC236}">
                <a16:creationId xmlns:a16="http://schemas.microsoft.com/office/drawing/2014/main" id="{CE7D7655-0730-49D8-A2DC-2F9ECA7C019D}"/>
              </a:ext>
            </a:extLst>
          </p:cNvPr>
          <p:cNvCxnSpPr>
            <a:cxnSpLocks/>
          </p:cNvCxnSpPr>
          <p:nvPr/>
        </p:nvCxnSpPr>
        <p:spPr>
          <a:xfrm>
            <a:off x="2167328" y="5032339"/>
            <a:ext cx="0" cy="553998"/>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2112091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9"/>
                                        </p:tgtEl>
                                        <p:attrNameLst>
                                          <p:attrName>style.visibility</p:attrName>
                                        </p:attrNameLst>
                                      </p:cBhvr>
                                      <p:to>
                                        <p:strVal val="visible"/>
                                      </p:to>
                                    </p:set>
                                    <p:animEffect transition="in" filter="wipe(up)">
                                      <p:cBhvr>
                                        <p:cTn id="11" dur="500"/>
                                        <p:tgtEl>
                                          <p:spTgt spid="7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fade">
                                      <p:cBhvr>
                                        <p:cTn id="15" dur="500"/>
                                        <p:tgtEl>
                                          <p:spTgt spid="8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79"/>
                                        </p:tgtEl>
                                      </p:cBhvr>
                                    </p:animEffect>
                                    <p:set>
                                      <p:cBhvr>
                                        <p:cTn id="23" dur="1" fill="hold">
                                          <p:stCondLst>
                                            <p:cond delay="499"/>
                                          </p:stCondLst>
                                        </p:cTn>
                                        <p:tgtEl>
                                          <p:spTgt spid="79"/>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80"/>
                                        </p:tgtEl>
                                      </p:cBhvr>
                                    </p:animEffect>
                                    <p:set>
                                      <p:cBhvr>
                                        <p:cTn id="26" dur="1" fill="hold">
                                          <p:stCondLst>
                                            <p:cond delay="499"/>
                                          </p:stCondLst>
                                        </p:cTn>
                                        <p:tgtEl>
                                          <p:spTgt spid="80"/>
                                        </p:tgtEl>
                                        <p:attrNameLst>
                                          <p:attrName>style.visibility</p:attrName>
                                        </p:attrNameLst>
                                      </p:cBhvr>
                                      <p:to>
                                        <p:strVal val="hidden"/>
                                      </p:to>
                                    </p:se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par>
                          <p:cTn id="30" fill="hold">
                            <p:stCondLst>
                              <p:cond delay="500"/>
                            </p:stCondLst>
                            <p:childTnLst>
                              <p:par>
                                <p:cTn id="31" presetID="22" presetClass="entr" presetSubtype="4" fill="hold" nodeType="afterEffect">
                                  <p:stCondLst>
                                    <p:cond delay="0"/>
                                  </p:stCondLst>
                                  <p:childTnLst>
                                    <p:set>
                                      <p:cBhvr>
                                        <p:cTn id="32" dur="1" fill="hold">
                                          <p:stCondLst>
                                            <p:cond delay="0"/>
                                          </p:stCondLst>
                                        </p:cTn>
                                        <p:tgtEl>
                                          <p:spTgt spid="81"/>
                                        </p:tgtEl>
                                        <p:attrNameLst>
                                          <p:attrName>style.visibility</p:attrName>
                                        </p:attrNameLst>
                                      </p:cBhvr>
                                      <p:to>
                                        <p:strVal val="visible"/>
                                      </p:to>
                                    </p:set>
                                    <p:animEffect transition="in" filter="wipe(down)">
                                      <p:cBhvr>
                                        <p:cTn id="33" dur="500"/>
                                        <p:tgtEl>
                                          <p:spTgt spid="81"/>
                                        </p:tgtEl>
                                      </p:cBhvr>
                                    </p:animEffect>
                                  </p:childTnLst>
                                </p:cTn>
                              </p:par>
                              <p:par>
                                <p:cTn id="34" presetID="22" presetClass="entr" presetSubtype="4" fill="hold" nodeType="with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wipe(down)">
                                      <p:cBhvr>
                                        <p:cTn id="36" dur="500"/>
                                        <p:tgtEl>
                                          <p:spTgt spid="66"/>
                                        </p:tgtEl>
                                      </p:cBhvr>
                                    </p:animEffect>
                                  </p:childTnLst>
                                </p:cTn>
                              </p:par>
                              <p:par>
                                <p:cTn id="37" presetID="22" presetClass="entr" presetSubtype="4" fill="hold" nodeType="with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wipe(down)">
                                      <p:cBhvr>
                                        <p:cTn id="39" dur="500"/>
                                        <p:tgtEl>
                                          <p:spTgt spid="74"/>
                                        </p:tgtEl>
                                      </p:cBhvr>
                                    </p:animEffect>
                                  </p:childTnLst>
                                </p:cTn>
                              </p:par>
                              <p:par>
                                <p:cTn id="40" presetID="22" presetClass="entr" presetSubtype="4" fill="hold" nodeType="with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wipe(down)">
                                      <p:cBhvr>
                                        <p:cTn id="42" dur="500"/>
                                        <p:tgtEl>
                                          <p:spTgt spid="75"/>
                                        </p:tgtEl>
                                      </p:cBhvr>
                                    </p:animEffect>
                                  </p:childTnLst>
                                </p:cTn>
                              </p:par>
                              <p:par>
                                <p:cTn id="43" presetID="22" presetClass="entr" presetSubtype="4" fill="hold" nodeType="withEffect">
                                  <p:stCondLst>
                                    <p:cond delay="0"/>
                                  </p:stCondLst>
                                  <p:childTnLst>
                                    <p:set>
                                      <p:cBhvr>
                                        <p:cTn id="44" dur="1" fill="hold">
                                          <p:stCondLst>
                                            <p:cond delay="0"/>
                                          </p:stCondLst>
                                        </p:cTn>
                                        <p:tgtEl>
                                          <p:spTgt spid="83"/>
                                        </p:tgtEl>
                                        <p:attrNameLst>
                                          <p:attrName>style.visibility</p:attrName>
                                        </p:attrNameLst>
                                      </p:cBhvr>
                                      <p:to>
                                        <p:strVal val="visible"/>
                                      </p:to>
                                    </p:set>
                                    <p:animEffect transition="in" filter="wipe(down)">
                                      <p:cBhvr>
                                        <p:cTn id="45" dur="500"/>
                                        <p:tgtEl>
                                          <p:spTgt spid="83"/>
                                        </p:tgtEl>
                                      </p:cBhvr>
                                    </p:animEffect>
                                  </p:childTnLst>
                                </p:cTn>
                              </p:par>
                              <p:par>
                                <p:cTn id="46" presetID="22" presetClass="entr" presetSubtype="4" fill="hold" nodeType="withEffect">
                                  <p:stCondLst>
                                    <p:cond delay="0"/>
                                  </p:stCondLst>
                                  <p:childTnLst>
                                    <p:set>
                                      <p:cBhvr>
                                        <p:cTn id="47" dur="1" fill="hold">
                                          <p:stCondLst>
                                            <p:cond delay="0"/>
                                          </p:stCondLst>
                                        </p:cTn>
                                        <p:tgtEl>
                                          <p:spTgt spid="86"/>
                                        </p:tgtEl>
                                        <p:attrNameLst>
                                          <p:attrName>style.visibility</p:attrName>
                                        </p:attrNameLst>
                                      </p:cBhvr>
                                      <p:to>
                                        <p:strVal val="visible"/>
                                      </p:to>
                                    </p:set>
                                    <p:animEffect transition="in" filter="wipe(down)">
                                      <p:cBhvr>
                                        <p:cTn id="48" dur="500"/>
                                        <p:tgtEl>
                                          <p:spTgt spid="86"/>
                                        </p:tgtEl>
                                      </p:cBhvr>
                                    </p:animEffect>
                                  </p:childTnLst>
                                </p:cTn>
                              </p:par>
                            </p:childTnLst>
                          </p:cTn>
                        </p:par>
                        <p:par>
                          <p:cTn id="49" fill="hold">
                            <p:stCondLst>
                              <p:cond delay="1000"/>
                            </p:stCondLst>
                            <p:childTnLst>
                              <p:par>
                                <p:cTn id="50" presetID="10" presetClass="entr" presetSubtype="0" fill="hold" grpId="0" nodeType="afterEffect">
                                  <p:stCondLst>
                                    <p:cond delay="0"/>
                                  </p:stCondLst>
                                  <p:childTnLst>
                                    <p:set>
                                      <p:cBhvr>
                                        <p:cTn id="51" dur="1" fill="hold">
                                          <p:stCondLst>
                                            <p:cond delay="0"/>
                                          </p:stCondLst>
                                        </p:cTn>
                                        <p:tgtEl>
                                          <p:spTgt spid="90"/>
                                        </p:tgtEl>
                                        <p:attrNameLst>
                                          <p:attrName>style.visibility</p:attrName>
                                        </p:attrNameLst>
                                      </p:cBhvr>
                                      <p:to>
                                        <p:strVal val="visible"/>
                                      </p:to>
                                    </p:set>
                                    <p:animEffect transition="in" filter="fade">
                                      <p:cBhvr>
                                        <p:cTn id="52" dur="500"/>
                                        <p:tgtEl>
                                          <p:spTgt spid="9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9"/>
                                        </p:tgtEl>
                                        <p:attrNameLst>
                                          <p:attrName>style.visibility</p:attrName>
                                        </p:attrNameLst>
                                      </p:cBhvr>
                                      <p:to>
                                        <p:strVal val="visible"/>
                                      </p:to>
                                    </p:set>
                                    <p:animEffect transition="in" filter="fade">
                                      <p:cBhvr>
                                        <p:cTn id="55" dur="500"/>
                                        <p:tgtEl>
                                          <p:spTgt spid="8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8"/>
                                        </p:tgtEl>
                                        <p:attrNameLst>
                                          <p:attrName>style.visibility</p:attrName>
                                        </p:attrNameLst>
                                      </p:cBhvr>
                                      <p:to>
                                        <p:strVal val="visible"/>
                                      </p:to>
                                    </p:set>
                                    <p:animEffect transition="in" filter="fade">
                                      <p:cBhvr>
                                        <p:cTn id="58" dur="500"/>
                                        <p:tgtEl>
                                          <p:spTgt spid="88"/>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82"/>
                                        </p:tgtEl>
                                        <p:attrNameLst>
                                          <p:attrName>style.visibility</p:attrName>
                                        </p:attrNameLst>
                                      </p:cBhvr>
                                      <p:to>
                                        <p:strVal val="visible"/>
                                      </p:to>
                                    </p:set>
                                    <p:animEffect transition="in" filter="fade">
                                      <p:cBhvr>
                                        <p:cTn id="61" dur="500"/>
                                        <p:tgtEl>
                                          <p:spTgt spid="8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7"/>
                                        </p:tgtEl>
                                        <p:attrNameLst>
                                          <p:attrName>style.visibility</p:attrName>
                                        </p:attrNameLst>
                                      </p:cBhvr>
                                      <p:to>
                                        <p:strVal val="visible"/>
                                      </p:to>
                                    </p:set>
                                    <p:animEffect transition="in" filter="fade">
                                      <p:cBhvr>
                                        <p:cTn id="64" dur="500"/>
                                        <p:tgtEl>
                                          <p:spTgt spid="8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1"/>
                                        </p:tgtEl>
                                        <p:attrNameLst>
                                          <p:attrName>style.visibility</p:attrName>
                                        </p:attrNameLst>
                                      </p:cBhvr>
                                      <p:to>
                                        <p:strVal val="visible"/>
                                      </p:to>
                                    </p:set>
                                    <p:animEffect transition="in" filter="fade">
                                      <p:cBhvr>
                                        <p:cTn id="67" dur="500"/>
                                        <p:tgtEl>
                                          <p:spTgt spid="9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84"/>
                                        </p:tgtEl>
                                        <p:attrNameLst>
                                          <p:attrName>style.visibility</p:attrName>
                                        </p:attrNameLst>
                                      </p:cBhvr>
                                      <p:to>
                                        <p:strVal val="visible"/>
                                      </p:to>
                                    </p:set>
                                    <p:animEffect transition="in" filter="fade">
                                      <p:cBhvr>
                                        <p:cTn id="72" dur="500"/>
                                        <p:tgtEl>
                                          <p:spTgt spid="8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85"/>
                                        </p:tgtEl>
                                        <p:attrNameLst>
                                          <p:attrName>style.visibility</p:attrName>
                                        </p:attrNameLst>
                                      </p:cBhvr>
                                      <p:to>
                                        <p:strVal val="visible"/>
                                      </p:to>
                                    </p:set>
                                    <p:animEffect transition="in" filter="fade">
                                      <p:cBhvr>
                                        <p:cTn id="75" dur="500"/>
                                        <p:tgtEl>
                                          <p:spTgt spid="85"/>
                                        </p:tgtEl>
                                      </p:cBhvr>
                                    </p:animEffect>
                                  </p:childTnLst>
                                </p:cTn>
                              </p:par>
                              <p:par>
                                <p:cTn id="76" presetID="10" presetClass="entr" presetSubtype="0" fill="hold" nodeType="withEffect">
                                  <p:stCondLst>
                                    <p:cond delay="0"/>
                                  </p:stCondLst>
                                  <p:childTnLst>
                                    <p:set>
                                      <p:cBhvr>
                                        <p:cTn id="77" dur="1" fill="hold">
                                          <p:stCondLst>
                                            <p:cond delay="0"/>
                                          </p:stCondLst>
                                        </p:cTn>
                                        <p:tgtEl>
                                          <p:spTgt spid="92"/>
                                        </p:tgtEl>
                                        <p:attrNameLst>
                                          <p:attrName>style.visibility</p:attrName>
                                        </p:attrNameLst>
                                      </p:cBhvr>
                                      <p:to>
                                        <p:strVal val="visible"/>
                                      </p:to>
                                    </p:set>
                                    <p:animEffect transition="in" filter="fade">
                                      <p:cBhvr>
                                        <p:cTn id="78" dur="500"/>
                                        <p:tgtEl>
                                          <p:spTgt spid="92"/>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93"/>
                                        </p:tgtEl>
                                        <p:attrNameLst>
                                          <p:attrName>style.visibility</p:attrName>
                                        </p:attrNameLst>
                                      </p:cBhvr>
                                      <p:to>
                                        <p:strVal val="visible"/>
                                      </p:to>
                                    </p:set>
                                    <p:animEffect transition="in" filter="fade">
                                      <p:cBhvr>
                                        <p:cTn id="81" dur="500"/>
                                        <p:tgtEl>
                                          <p:spTgt spid="93"/>
                                        </p:tgtEl>
                                      </p:cBhvr>
                                    </p:animEffect>
                                  </p:childTnLst>
                                </p:cTn>
                              </p:par>
                              <p:par>
                                <p:cTn id="82" presetID="10" presetClass="entr" presetSubtype="0" fill="hold" nodeType="withEffect">
                                  <p:stCondLst>
                                    <p:cond delay="0"/>
                                  </p:stCondLst>
                                  <p:childTnLst>
                                    <p:set>
                                      <p:cBhvr>
                                        <p:cTn id="83" dur="1" fill="hold">
                                          <p:stCondLst>
                                            <p:cond delay="0"/>
                                          </p:stCondLst>
                                        </p:cTn>
                                        <p:tgtEl>
                                          <p:spTgt spid="94"/>
                                        </p:tgtEl>
                                        <p:attrNameLst>
                                          <p:attrName>style.visibility</p:attrName>
                                        </p:attrNameLst>
                                      </p:cBhvr>
                                      <p:to>
                                        <p:strVal val="visible"/>
                                      </p:to>
                                    </p:set>
                                    <p:animEffect transition="in" filter="fade">
                                      <p:cBhvr>
                                        <p:cTn id="84" dur="500"/>
                                        <p:tgtEl>
                                          <p:spTgt spid="94"/>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95"/>
                                        </p:tgtEl>
                                        <p:attrNameLst>
                                          <p:attrName>style.visibility</p:attrName>
                                        </p:attrNameLst>
                                      </p:cBhvr>
                                      <p:to>
                                        <p:strVal val="visible"/>
                                      </p:to>
                                    </p:set>
                                    <p:animEffect transition="in" filter="fade">
                                      <p:cBhvr>
                                        <p:cTn id="87" dur="500"/>
                                        <p:tgtEl>
                                          <p:spTgt spid="95"/>
                                        </p:tgtEl>
                                      </p:cBhvr>
                                    </p:animEffect>
                                  </p:childTnLst>
                                </p:cTn>
                              </p:par>
                              <p:par>
                                <p:cTn id="88" presetID="10" presetClass="entr" presetSubtype="0" fill="hold" nodeType="withEffect">
                                  <p:stCondLst>
                                    <p:cond delay="0"/>
                                  </p:stCondLst>
                                  <p:childTnLst>
                                    <p:set>
                                      <p:cBhvr>
                                        <p:cTn id="89" dur="1" fill="hold">
                                          <p:stCondLst>
                                            <p:cond delay="0"/>
                                          </p:stCondLst>
                                        </p:cTn>
                                        <p:tgtEl>
                                          <p:spTgt spid="96"/>
                                        </p:tgtEl>
                                        <p:attrNameLst>
                                          <p:attrName>style.visibility</p:attrName>
                                        </p:attrNameLst>
                                      </p:cBhvr>
                                      <p:to>
                                        <p:strVal val="visible"/>
                                      </p:to>
                                    </p:set>
                                    <p:animEffect transition="in" filter="fade">
                                      <p:cBhvr>
                                        <p:cTn id="90" dur="500"/>
                                        <p:tgtEl>
                                          <p:spTgt spid="9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97"/>
                                        </p:tgtEl>
                                        <p:attrNameLst>
                                          <p:attrName>style.visibility</p:attrName>
                                        </p:attrNameLst>
                                      </p:cBhvr>
                                      <p:to>
                                        <p:strVal val="visible"/>
                                      </p:to>
                                    </p:set>
                                    <p:animEffect transition="in" filter="fade">
                                      <p:cBhvr>
                                        <p:cTn id="93"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93" grpId="0" animBg="1"/>
      <p:bldP spid="95" grpId="0" animBg="1"/>
      <p:bldP spid="97" grpId="0" animBg="1"/>
      <p:bldP spid="87" grpId="0" animBg="1"/>
      <p:bldP spid="88" grpId="0" animBg="1"/>
      <p:bldP spid="89" grpId="0" animBg="1"/>
      <p:bldP spid="90" grpId="0" animBg="1"/>
      <p:bldP spid="91" grpId="0" animBg="1"/>
      <p:bldP spid="82" grpId="0" animBg="1"/>
      <p:bldP spid="9" grpId="0" animBg="1"/>
      <p:bldP spid="79" grpId="0" animBg="1"/>
      <p:bldP spid="79" grpId="1" animBg="1"/>
      <p:bldP spid="80" grpId="0"/>
      <p:bldP spid="80" grpId="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43D5-522F-4A1A-818D-87175679AC05}"/>
              </a:ext>
            </a:extLst>
          </p:cNvPr>
          <p:cNvSpPr>
            <a:spLocks noGrp="1"/>
          </p:cNvSpPr>
          <p:nvPr>
            <p:ph type="title"/>
          </p:nvPr>
        </p:nvSpPr>
        <p:spPr/>
        <p:txBody>
          <a:bodyPr/>
          <a:lstStyle/>
          <a:p>
            <a:r>
              <a:rPr lang="en-US"/>
              <a:t>Physical vs logical partitions</a:t>
            </a:r>
          </a:p>
        </p:txBody>
      </p:sp>
      <p:sp>
        <p:nvSpPr>
          <p:cNvPr id="4" name="TextBox 3">
            <a:extLst>
              <a:ext uri="{FF2B5EF4-FFF2-40B4-BE49-F238E27FC236}">
                <a16:creationId xmlns:a16="http://schemas.microsoft.com/office/drawing/2014/main" id="{D03889F5-2DB1-4CBE-AC11-8EDAAEAB2710}"/>
              </a:ext>
            </a:extLst>
          </p:cNvPr>
          <p:cNvSpPr txBox="1"/>
          <p:nvPr/>
        </p:nvSpPr>
        <p:spPr>
          <a:xfrm>
            <a:off x="4643426" y="6066732"/>
            <a:ext cx="2895279" cy="43088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243A5E">
                    <a:lumMod val="60000"/>
                    <a:lumOff val="40000"/>
                  </a:srgbClr>
                </a:solidFill>
                <a:effectLst/>
                <a:uLnTx/>
                <a:uFillTx/>
                <a:latin typeface="Segoe UI"/>
                <a:ea typeface="+mn-ea"/>
                <a:cs typeface="+mn-cs"/>
              </a:rPr>
              <a:t>logical partitions</a:t>
            </a:r>
          </a:p>
        </p:txBody>
      </p:sp>
      <p:cxnSp>
        <p:nvCxnSpPr>
          <p:cNvPr id="32" name="Straight Connector 31">
            <a:extLst>
              <a:ext uri="{FF2B5EF4-FFF2-40B4-BE49-F238E27FC236}">
                <a16:creationId xmlns:a16="http://schemas.microsoft.com/office/drawing/2014/main" id="{233D9F7A-B4E7-4262-A740-42756E2D955A}"/>
              </a:ext>
            </a:extLst>
          </p:cNvPr>
          <p:cNvCxnSpPr>
            <a:cxnSpLocks/>
            <a:stCxn id="4" idx="3"/>
          </p:cNvCxnSpPr>
          <p:nvPr/>
        </p:nvCxnSpPr>
        <p:spPr>
          <a:xfrm flipV="1">
            <a:off x="7538705" y="5126130"/>
            <a:ext cx="2331382" cy="1156046"/>
          </a:xfrm>
          <a:prstGeom prst="line">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74" name="Straight Connector 73">
            <a:extLst>
              <a:ext uri="{FF2B5EF4-FFF2-40B4-BE49-F238E27FC236}">
                <a16:creationId xmlns:a16="http://schemas.microsoft.com/office/drawing/2014/main" id="{C4C259E6-8EDE-4864-8B32-1AA018EB7D1C}"/>
              </a:ext>
            </a:extLst>
          </p:cNvPr>
          <p:cNvCxnSpPr>
            <a:cxnSpLocks/>
            <a:stCxn id="4" idx="0"/>
          </p:cNvCxnSpPr>
          <p:nvPr/>
        </p:nvCxnSpPr>
        <p:spPr>
          <a:xfrm flipV="1">
            <a:off x="6091066" y="5382294"/>
            <a:ext cx="4589" cy="684438"/>
          </a:xfrm>
          <a:prstGeom prst="line">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75" name="Straight Connector 74">
            <a:extLst>
              <a:ext uri="{FF2B5EF4-FFF2-40B4-BE49-F238E27FC236}">
                <a16:creationId xmlns:a16="http://schemas.microsoft.com/office/drawing/2014/main" id="{FBA2318B-678A-449D-A98A-49B306D8FE94}"/>
              </a:ext>
            </a:extLst>
          </p:cNvPr>
          <p:cNvCxnSpPr>
            <a:cxnSpLocks/>
            <a:stCxn id="4" idx="1"/>
          </p:cNvCxnSpPr>
          <p:nvPr/>
        </p:nvCxnSpPr>
        <p:spPr>
          <a:xfrm flipH="1" flipV="1">
            <a:off x="2526156" y="5382294"/>
            <a:ext cx="2117270" cy="899882"/>
          </a:xfrm>
          <a:prstGeom prst="line">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5" name="TextBox 4">
            <a:extLst>
              <a:ext uri="{FF2B5EF4-FFF2-40B4-BE49-F238E27FC236}">
                <a16:creationId xmlns:a16="http://schemas.microsoft.com/office/drawing/2014/main" id="{929DCD38-DE4A-AA60-055D-2D233AAB6BE2}"/>
              </a:ext>
            </a:extLst>
          </p:cNvPr>
          <p:cNvSpPr txBox="1"/>
          <p:nvPr/>
        </p:nvSpPr>
        <p:spPr>
          <a:xfrm>
            <a:off x="428316" y="6322241"/>
            <a:ext cx="2173805"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lumMod val="60000"/>
                    <a:lumOff val="40000"/>
                  </a:srgbClr>
                </a:solidFill>
                <a:effectLst/>
                <a:uLnTx/>
                <a:uFillTx/>
                <a:latin typeface="Segoe UI"/>
                <a:ea typeface="+mn-ea"/>
                <a:cs typeface="+mn-cs"/>
              </a:rPr>
              <a:t>Max size: 50 GB</a:t>
            </a:r>
          </a:p>
        </p:txBody>
      </p:sp>
      <p:cxnSp>
        <p:nvCxnSpPr>
          <p:cNvPr id="6" name="Straight Connector 5">
            <a:extLst>
              <a:ext uri="{FF2B5EF4-FFF2-40B4-BE49-F238E27FC236}">
                <a16:creationId xmlns:a16="http://schemas.microsoft.com/office/drawing/2014/main" id="{FD3A7086-32F2-CAC9-B8EB-BAA9D3967C43}"/>
              </a:ext>
            </a:extLst>
          </p:cNvPr>
          <p:cNvCxnSpPr>
            <a:cxnSpLocks/>
            <a:stCxn id="5" idx="3"/>
          </p:cNvCxnSpPr>
          <p:nvPr/>
        </p:nvCxnSpPr>
        <p:spPr>
          <a:xfrm flipH="1" flipV="1">
            <a:off x="2526156" y="5626557"/>
            <a:ext cx="75965" cy="880350"/>
          </a:xfrm>
          <a:prstGeom prst="line">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8" name="TextBox 7">
            <a:extLst>
              <a:ext uri="{FF2B5EF4-FFF2-40B4-BE49-F238E27FC236}">
                <a16:creationId xmlns:a16="http://schemas.microsoft.com/office/drawing/2014/main" id="{1A082A58-C916-6C22-7E9A-64684B0ABFF4}"/>
              </a:ext>
            </a:extLst>
          </p:cNvPr>
          <p:cNvSpPr txBox="1"/>
          <p:nvPr/>
        </p:nvSpPr>
        <p:spPr>
          <a:xfrm>
            <a:off x="2322285" y="1071108"/>
            <a:ext cx="2173805"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lumMod val="60000"/>
                    <a:lumOff val="40000"/>
                  </a:srgbClr>
                </a:solidFill>
                <a:effectLst/>
                <a:uLnTx/>
                <a:uFillTx/>
                <a:latin typeface="Segoe UI"/>
                <a:ea typeface="+mn-ea"/>
                <a:cs typeface="+mn-cs"/>
              </a:rPr>
              <a:t>Max RU: 10K</a:t>
            </a:r>
          </a:p>
        </p:txBody>
      </p:sp>
      <p:cxnSp>
        <p:nvCxnSpPr>
          <p:cNvPr id="9" name="Straight Connector 8">
            <a:extLst>
              <a:ext uri="{FF2B5EF4-FFF2-40B4-BE49-F238E27FC236}">
                <a16:creationId xmlns:a16="http://schemas.microsoft.com/office/drawing/2014/main" id="{6AC56B21-ACA0-AC27-2F0F-319F16B17BFD}"/>
              </a:ext>
            </a:extLst>
          </p:cNvPr>
          <p:cNvCxnSpPr>
            <a:cxnSpLocks/>
          </p:cNvCxnSpPr>
          <p:nvPr/>
        </p:nvCxnSpPr>
        <p:spPr>
          <a:xfrm>
            <a:off x="4149969" y="1308426"/>
            <a:ext cx="1967545" cy="776870"/>
          </a:xfrm>
          <a:prstGeom prst="line">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pic>
        <p:nvPicPr>
          <p:cNvPr id="7" name="Picture 6" descr="server">
            <a:extLst>
              <a:ext uri="{FF2B5EF4-FFF2-40B4-BE49-F238E27FC236}">
                <a16:creationId xmlns:a16="http://schemas.microsoft.com/office/drawing/2014/main" id="{A9CACF21-F9CA-B1C2-FC51-866C05636135}"/>
              </a:ext>
            </a:extLst>
          </p:cNvPr>
          <p:cNvPicPr>
            <a:picLocks noChangeAspect="1"/>
          </p:cNvPicPr>
          <p:nvPr/>
        </p:nvPicPr>
        <p:blipFill>
          <a:blip r:embed="rId3">
            <a:duotone>
              <a:schemeClr val="accent2">
                <a:shade val="45000"/>
                <a:satMod val="135000"/>
              </a:schemeClr>
              <a:prstClr val="white"/>
            </a:duotone>
          </a:blip>
          <a:stretch>
            <a:fillRect/>
          </a:stretch>
        </p:blipFill>
        <p:spPr>
          <a:xfrm>
            <a:off x="850246" y="1616909"/>
            <a:ext cx="2948177" cy="1082535"/>
          </a:xfrm>
          <a:prstGeom prst="rect">
            <a:avLst/>
          </a:prstGeom>
        </p:spPr>
      </p:pic>
      <p:sp>
        <p:nvSpPr>
          <p:cNvPr id="10" name="Rectangle: Rounded Corners 9">
            <a:extLst>
              <a:ext uri="{FF2B5EF4-FFF2-40B4-BE49-F238E27FC236}">
                <a16:creationId xmlns:a16="http://schemas.microsoft.com/office/drawing/2014/main" id="{1A1C2ED4-403F-AF60-1AC7-501A29D0301A}"/>
              </a:ext>
              <a:ext uri="{C183D7F6-B498-43B3-948B-1728B52AA6E4}">
                <adec:decorative xmlns:adec="http://schemas.microsoft.com/office/drawing/2017/decorative" val="1"/>
              </a:ext>
            </a:extLst>
          </p:cNvPr>
          <p:cNvSpPr/>
          <p:nvPr/>
        </p:nvSpPr>
        <p:spPr bwMode="auto">
          <a:xfrm>
            <a:off x="850246" y="1658158"/>
            <a:ext cx="2948177" cy="3959111"/>
          </a:xfrm>
          <a:prstGeom prst="roundRect">
            <a:avLst>
              <a:gd name="adj" fmla="val 6659"/>
            </a:avLst>
          </a:prstGeom>
          <a:noFill/>
          <a:ln w="76200">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server">
            <a:extLst>
              <a:ext uri="{FF2B5EF4-FFF2-40B4-BE49-F238E27FC236}">
                <a16:creationId xmlns:a16="http://schemas.microsoft.com/office/drawing/2014/main" id="{B497D04F-EFD9-3EE9-0971-5B870A4F32DD}"/>
              </a:ext>
            </a:extLst>
          </p:cNvPr>
          <p:cNvPicPr>
            <a:picLocks noChangeAspect="1"/>
          </p:cNvPicPr>
          <p:nvPr/>
        </p:nvPicPr>
        <p:blipFill>
          <a:blip r:embed="rId3">
            <a:duotone>
              <a:schemeClr val="accent2">
                <a:shade val="45000"/>
                <a:satMod val="135000"/>
              </a:schemeClr>
              <a:prstClr val="white"/>
            </a:duotone>
          </a:blip>
          <a:stretch>
            <a:fillRect/>
          </a:stretch>
        </p:blipFill>
        <p:spPr>
          <a:xfrm>
            <a:off x="4643426" y="1616909"/>
            <a:ext cx="2948177" cy="1082535"/>
          </a:xfrm>
          <a:prstGeom prst="rect">
            <a:avLst/>
          </a:prstGeom>
        </p:spPr>
      </p:pic>
      <p:sp>
        <p:nvSpPr>
          <p:cNvPr id="13" name="Rectangle: Rounded Corners 12">
            <a:extLst>
              <a:ext uri="{FF2B5EF4-FFF2-40B4-BE49-F238E27FC236}">
                <a16:creationId xmlns:a16="http://schemas.microsoft.com/office/drawing/2014/main" id="{4DB72D92-32A9-7EC0-B9B4-EB356A745C5C}"/>
              </a:ext>
              <a:ext uri="{C183D7F6-B498-43B3-948B-1728B52AA6E4}">
                <adec:decorative xmlns:adec="http://schemas.microsoft.com/office/drawing/2017/decorative" val="1"/>
              </a:ext>
            </a:extLst>
          </p:cNvPr>
          <p:cNvSpPr/>
          <p:nvPr/>
        </p:nvSpPr>
        <p:spPr bwMode="auto">
          <a:xfrm>
            <a:off x="4643426" y="1658158"/>
            <a:ext cx="2948177" cy="3959111"/>
          </a:xfrm>
          <a:prstGeom prst="roundRect">
            <a:avLst>
              <a:gd name="adj" fmla="val 6659"/>
            </a:avLst>
          </a:prstGeom>
          <a:noFill/>
          <a:ln w="76200">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13" descr="server">
            <a:extLst>
              <a:ext uri="{FF2B5EF4-FFF2-40B4-BE49-F238E27FC236}">
                <a16:creationId xmlns:a16="http://schemas.microsoft.com/office/drawing/2014/main" id="{A42D2096-7FF7-21AE-0B45-94F8B7756F82}"/>
              </a:ext>
            </a:extLst>
          </p:cNvPr>
          <p:cNvPicPr>
            <a:picLocks noChangeAspect="1"/>
          </p:cNvPicPr>
          <p:nvPr/>
        </p:nvPicPr>
        <p:blipFill>
          <a:blip r:embed="rId3">
            <a:duotone>
              <a:schemeClr val="accent2">
                <a:shade val="45000"/>
                <a:satMod val="135000"/>
              </a:schemeClr>
              <a:prstClr val="white"/>
            </a:duotone>
          </a:blip>
          <a:stretch>
            <a:fillRect/>
          </a:stretch>
        </p:blipFill>
        <p:spPr>
          <a:xfrm>
            <a:off x="8436607" y="1658158"/>
            <a:ext cx="2948177" cy="1082535"/>
          </a:xfrm>
          <a:prstGeom prst="rect">
            <a:avLst/>
          </a:prstGeom>
        </p:spPr>
      </p:pic>
      <p:sp>
        <p:nvSpPr>
          <p:cNvPr id="15" name="Rectangle: Rounded Corners 14">
            <a:extLst>
              <a:ext uri="{FF2B5EF4-FFF2-40B4-BE49-F238E27FC236}">
                <a16:creationId xmlns:a16="http://schemas.microsoft.com/office/drawing/2014/main" id="{2011FF1B-2C41-D701-FEB3-87BE2CC26114}"/>
              </a:ext>
              <a:ext uri="{C183D7F6-B498-43B3-948B-1728B52AA6E4}">
                <adec:decorative xmlns:adec="http://schemas.microsoft.com/office/drawing/2017/decorative" val="1"/>
              </a:ext>
            </a:extLst>
          </p:cNvPr>
          <p:cNvSpPr/>
          <p:nvPr/>
        </p:nvSpPr>
        <p:spPr bwMode="auto">
          <a:xfrm>
            <a:off x="8436607" y="1699407"/>
            <a:ext cx="2948177" cy="3959111"/>
          </a:xfrm>
          <a:prstGeom prst="roundRect">
            <a:avLst>
              <a:gd name="adj" fmla="val 6659"/>
            </a:avLst>
          </a:prstGeom>
          <a:noFill/>
          <a:ln w="76200">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document">
            <a:extLst>
              <a:ext uri="{FF2B5EF4-FFF2-40B4-BE49-F238E27FC236}">
                <a16:creationId xmlns:a16="http://schemas.microsoft.com/office/drawing/2014/main" id="{6B5797A4-E7DD-32EA-DB64-0B504505E711}"/>
              </a:ext>
            </a:extLst>
          </p:cNvPr>
          <p:cNvPicPr>
            <a:picLocks noChangeAspect="1"/>
          </p:cNvPicPr>
          <p:nvPr/>
        </p:nvPicPr>
        <p:blipFill>
          <a:blip r:embed="rId4">
            <a:duotone>
              <a:schemeClr val="accent2">
                <a:shade val="45000"/>
                <a:satMod val="135000"/>
              </a:schemeClr>
              <a:prstClr val="white"/>
            </a:duotone>
          </a:blip>
          <a:stretch>
            <a:fillRect/>
          </a:stretch>
        </p:blipFill>
        <p:spPr>
          <a:xfrm>
            <a:off x="1041106" y="2926219"/>
            <a:ext cx="609894" cy="609894"/>
          </a:xfrm>
          <a:prstGeom prst="rect">
            <a:avLst/>
          </a:prstGeom>
        </p:spPr>
      </p:pic>
      <p:pic>
        <p:nvPicPr>
          <p:cNvPr id="17" name="Picture 16" descr="document">
            <a:extLst>
              <a:ext uri="{FF2B5EF4-FFF2-40B4-BE49-F238E27FC236}">
                <a16:creationId xmlns:a16="http://schemas.microsoft.com/office/drawing/2014/main" id="{D146E993-E187-9007-4BDE-368E21BFC2B7}"/>
              </a:ext>
            </a:extLst>
          </p:cNvPr>
          <p:cNvPicPr>
            <a:picLocks noChangeAspect="1"/>
          </p:cNvPicPr>
          <p:nvPr/>
        </p:nvPicPr>
        <p:blipFill>
          <a:blip r:embed="rId4">
            <a:duotone>
              <a:schemeClr val="accent2">
                <a:shade val="45000"/>
                <a:satMod val="135000"/>
              </a:schemeClr>
              <a:prstClr val="white"/>
            </a:duotone>
          </a:blip>
          <a:stretch>
            <a:fillRect/>
          </a:stretch>
        </p:blipFill>
        <p:spPr>
          <a:xfrm>
            <a:off x="1714440" y="2926219"/>
            <a:ext cx="609894" cy="609894"/>
          </a:xfrm>
          <a:prstGeom prst="rect">
            <a:avLst/>
          </a:prstGeom>
        </p:spPr>
      </p:pic>
      <p:pic>
        <p:nvPicPr>
          <p:cNvPr id="18" name="Picture 17" descr="document">
            <a:extLst>
              <a:ext uri="{FF2B5EF4-FFF2-40B4-BE49-F238E27FC236}">
                <a16:creationId xmlns:a16="http://schemas.microsoft.com/office/drawing/2014/main" id="{B08647FF-E2C2-BACD-E289-9B82634D9E4B}"/>
              </a:ext>
            </a:extLst>
          </p:cNvPr>
          <p:cNvPicPr>
            <a:picLocks noChangeAspect="1"/>
          </p:cNvPicPr>
          <p:nvPr/>
        </p:nvPicPr>
        <p:blipFill>
          <a:blip r:embed="rId4">
            <a:duotone>
              <a:schemeClr val="accent2">
                <a:shade val="45000"/>
                <a:satMod val="135000"/>
              </a:schemeClr>
              <a:prstClr val="white"/>
            </a:duotone>
          </a:blip>
          <a:stretch>
            <a:fillRect/>
          </a:stretch>
        </p:blipFill>
        <p:spPr>
          <a:xfrm>
            <a:off x="1041106" y="3690157"/>
            <a:ext cx="609894" cy="609894"/>
          </a:xfrm>
          <a:prstGeom prst="rect">
            <a:avLst/>
          </a:prstGeom>
        </p:spPr>
      </p:pic>
      <p:pic>
        <p:nvPicPr>
          <p:cNvPr id="19" name="Picture 18" descr="document">
            <a:extLst>
              <a:ext uri="{FF2B5EF4-FFF2-40B4-BE49-F238E27FC236}">
                <a16:creationId xmlns:a16="http://schemas.microsoft.com/office/drawing/2014/main" id="{C16A020B-A06C-F3CF-0CC1-4D729C2974DB}"/>
              </a:ext>
            </a:extLst>
          </p:cNvPr>
          <p:cNvPicPr>
            <a:picLocks noChangeAspect="1"/>
          </p:cNvPicPr>
          <p:nvPr/>
        </p:nvPicPr>
        <p:blipFill>
          <a:blip r:embed="rId4">
            <a:duotone>
              <a:schemeClr val="accent2">
                <a:shade val="45000"/>
                <a:satMod val="135000"/>
              </a:schemeClr>
              <a:prstClr val="white"/>
            </a:duotone>
          </a:blip>
          <a:stretch>
            <a:fillRect/>
          </a:stretch>
        </p:blipFill>
        <p:spPr>
          <a:xfrm>
            <a:off x="1714440" y="3690157"/>
            <a:ext cx="609894" cy="609894"/>
          </a:xfrm>
          <a:prstGeom prst="rect">
            <a:avLst/>
          </a:prstGeom>
        </p:spPr>
      </p:pic>
      <p:pic>
        <p:nvPicPr>
          <p:cNvPr id="20" name="Picture 19" descr="document">
            <a:extLst>
              <a:ext uri="{FF2B5EF4-FFF2-40B4-BE49-F238E27FC236}">
                <a16:creationId xmlns:a16="http://schemas.microsoft.com/office/drawing/2014/main" id="{70A4766D-E635-885F-4EAA-3F0CAFE94D93}"/>
              </a:ext>
            </a:extLst>
          </p:cNvPr>
          <p:cNvPicPr>
            <a:picLocks noChangeAspect="1"/>
          </p:cNvPicPr>
          <p:nvPr/>
        </p:nvPicPr>
        <p:blipFill>
          <a:blip r:embed="rId4">
            <a:duotone>
              <a:schemeClr val="accent2">
                <a:shade val="45000"/>
                <a:satMod val="135000"/>
              </a:schemeClr>
              <a:prstClr val="white"/>
            </a:duotone>
          </a:blip>
          <a:stretch>
            <a:fillRect/>
          </a:stretch>
        </p:blipFill>
        <p:spPr>
          <a:xfrm>
            <a:off x="1549106" y="4653713"/>
            <a:ext cx="609894" cy="609894"/>
          </a:xfrm>
          <a:prstGeom prst="rect">
            <a:avLst/>
          </a:prstGeom>
        </p:spPr>
      </p:pic>
      <p:pic>
        <p:nvPicPr>
          <p:cNvPr id="21" name="Picture 20" descr="document">
            <a:extLst>
              <a:ext uri="{FF2B5EF4-FFF2-40B4-BE49-F238E27FC236}">
                <a16:creationId xmlns:a16="http://schemas.microsoft.com/office/drawing/2014/main" id="{9A9D356C-F5D0-7A87-F184-807DDF96DAC4}"/>
              </a:ext>
            </a:extLst>
          </p:cNvPr>
          <p:cNvPicPr>
            <a:picLocks noChangeAspect="1"/>
          </p:cNvPicPr>
          <p:nvPr/>
        </p:nvPicPr>
        <p:blipFill>
          <a:blip r:embed="rId4">
            <a:duotone>
              <a:schemeClr val="accent2">
                <a:shade val="45000"/>
                <a:satMod val="135000"/>
              </a:schemeClr>
              <a:prstClr val="white"/>
            </a:duotone>
          </a:blip>
          <a:stretch>
            <a:fillRect/>
          </a:stretch>
        </p:blipFill>
        <p:spPr>
          <a:xfrm>
            <a:off x="2222440" y="4653713"/>
            <a:ext cx="609894" cy="609894"/>
          </a:xfrm>
          <a:prstGeom prst="rect">
            <a:avLst/>
          </a:prstGeom>
        </p:spPr>
      </p:pic>
      <p:pic>
        <p:nvPicPr>
          <p:cNvPr id="22" name="Picture 21" descr="document">
            <a:extLst>
              <a:ext uri="{FF2B5EF4-FFF2-40B4-BE49-F238E27FC236}">
                <a16:creationId xmlns:a16="http://schemas.microsoft.com/office/drawing/2014/main" id="{C3105186-A5E4-96F6-A49F-16250084D7CE}"/>
              </a:ext>
            </a:extLst>
          </p:cNvPr>
          <p:cNvPicPr>
            <a:picLocks noChangeAspect="1"/>
          </p:cNvPicPr>
          <p:nvPr/>
        </p:nvPicPr>
        <p:blipFill>
          <a:blip r:embed="rId4">
            <a:duotone>
              <a:schemeClr val="accent2">
                <a:shade val="45000"/>
                <a:satMod val="135000"/>
              </a:schemeClr>
              <a:prstClr val="white"/>
            </a:duotone>
          </a:blip>
          <a:stretch>
            <a:fillRect/>
          </a:stretch>
        </p:blipFill>
        <p:spPr>
          <a:xfrm>
            <a:off x="2895774" y="4653713"/>
            <a:ext cx="609894" cy="609894"/>
          </a:xfrm>
          <a:prstGeom prst="rect">
            <a:avLst/>
          </a:prstGeom>
        </p:spPr>
      </p:pic>
      <p:pic>
        <p:nvPicPr>
          <p:cNvPr id="23" name="Picture 22" descr="document">
            <a:extLst>
              <a:ext uri="{FF2B5EF4-FFF2-40B4-BE49-F238E27FC236}">
                <a16:creationId xmlns:a16="http://schemas.microsoft.com/office/drawing/2014/main" id="{840CF414-9687-7495-0A0E-461553063710}"/>
              </a:ext>
            </a:extLst>
          </p:cNvPr>
          <p:cNvPicPr>
            <a:picLocks noChangeAspect="1"/>
          </p:cNvPicPr>
          <p:nvPr/>
        </p:nvPicPr>
        <p:blipFill>
          <a:blip r:embed="rId4">
            <a:duotone>
              <a:schemeClr val="accent2">
                <a:shade val="45000"/>
                <a:satMod val="135000"/>
              </a:schemeClr>
              <a:prstClr val="white"/>
            </a:duotone>
          </a:blip>
          <a:stretch>
            <a:fillRect/>
          </a:stretch>
        </p:blipFill>
        <p:spPr>
          <a:xfrm>
            <a:off x="5117719" y="3066352"/>
            <a:ext cx="609894" cy="609894"/>
          </a:xfrm>
          <a:prstGeom prst="rect">
            <a:avLst/>
          </a:prstGeom>
        </p:spPr>
      </p:pic>
      <p:pic>
        <p:nvPicPr>
          <p:cNvPr id="24" name="Picture 23" descr="document">
            <a:extLst>
              <a:ext uri="{FF2B5EF4-FFF2-40B4-BE49-F238E27FC236}">
                <a16:creationId xmlns:a16="http://schemas.microsoft.com/office/drawing/2014/main" id="{92758FE5-952A-1D9D-B457-7B71D6A228EA}"/>
              </a:ext>
            </a:extLst>
          </p:cNvPr>
          <p:cNvPicPr>
            <a:picLocks noChangeAspect="1"/>
          </p:cNvPicPr>
          <p:nvPr/>
        </p:nvPicPr>
        <p:blipFill>
          <a:blip r:embed="rId4">
            <a:duotone>
              <a:schemeClr val="accent2">
                <a:shade val="45000"/>
                <a:satMod val="135000"/>
              </a:schemeClr>
              <a:prstClr val="white"/>
            </a:duotone>
          </a:blip>
          <a:stretch>
            <a:fillRect/>
          </a:stretch>
        </p:blipFill>
        <p:spPr>
          <a:xfrm>
            <a:off x="5791053" y="3066352"/>
            <a:ext cx="609894" cy="609894"/>
          </a:xfrm>
          <a:prstGeom prst="rect">
            <a:avLst/>
          </a:prstGeom>
        </p:spPr>
      </p:pic>
      <p:pic>
        <p:nvPicPr>
          <p:cNvPr id="25" name="Picture 24" descr="document">
            <a:extLst>
              <a:ext uri="{FF2B5EF4-FFF2-40B4-BE49-F238E27FC236}">
                <a16:creationId xmlns:a16="http://schemas.microsoft.com/office/drawing/2014/main" id="{D08C944F-E0F5-001B-7DB9-F4924304CED4}"/>
              </a:ext>
            </a:extLst>
          </p:cNvPr>
          <p:cNvPicPr>
            <a:picLocks noChangeAspect="1"/>
          </p:cNvPicPr>
          <p:nvPr/>
        </p:nvPicPr>
        <p:blipFill>
          <a:blip r:embed="rId4">
            <a:duotone>
              <a:schemeClr val="accent2">
                <a:shade val="45000"/>
                <a:satMod val="135000"/>
              </a:schemeClr>
              <a:prstClr val="white"/>
            </a:duotone>
          </a:blip>
          <a:stretch>
            <a:fillRect/>
          </a:stretch>
        </p:blipFill>
        <p:spPr>
          <a:xfrm>
            <a:off x="6464387" y="3066352"/>
            <a:ext cx="609894" cy="609894"/>
          </a:xfrm>
          <a:prstGeom prst="rect">
            <a:avLst/>
          </a:prstGeom>
        </p:spPr>
      </p:pic>
      <p:pic>
        <p:nvPicPr>
          <p:cNvPr id="26" name="Picture 25" descr="document">
            <a:extLst>
              <a:ext uri="{FF2B5EF4-FFF2-40B4-BE49-F238E27FC236}">
                <a16:creationId xmlns:a16="http://schemas.microsoft.com/office/drawing/2014/main" id="{A6141C88-B781-3F61-D3CC-69D049FD9697}"/>
              </a:ext>
            </a:extLst>
          </p:cNvPr>
          <p:cNvPicPr>
            <a:picLocks noChangeAspect="1"/>
          </p:cNvPicPr>
          <p:nvPr/>
        </p:nvPicPr>
        <p:blipFill>
          <a:blip r:embed="rId4">
            <a:duotone>
              <a:schemeClr val="accent2">
                <a:shade val="45000"/>
                <a:satMod val="135000"/>
              </a:schemeClr>
              <a:prstClr val="white"/>
            </a:duotone>
          </a:blip>
          <a:stretch>
            <a:fillRect/>
          </a:stretch>
        </p:blipFill>
        <p:spPr>
          <a:xfrm>
            <a:off x="5117719" y="3853409"/>
            <a:ext cx="609894" cy="609894"/>
          </a:xfrm>
          <a:prstGeom prst="rect">
            <a:avLst/>
          </a:prstGeom>
        </p:spPr>
      </p:pic>
      <p:pic>
        <p:nvPicPr>
          <p:cNvPr id="27" name="Picture 26" descr="document">
            <a:extLst>
              <a:ext uri="{FF2B5EF4-FFF2-40B4-BE49-F238E27FC236}">
                <a16:creationId xmlns:a16="http://schemas.microsoft.com/office/drawing/2014/main" id="{568A4765-603C-82FB-58E4-E3718E4FBF00}"/>
              </a:ext>
            </a:extLst>
          </p:cNvPr>
          <p:cNvPicPr>
            <a:picLocks noChangeAspect="1"/>
          </p:cNvPicPr>
          <p:nvPr/>
        </p:nvPicPr>
        <p:blipFill>
          <a:blip r:embed="rId4">
            <a:duotone>
              <a:schemeClr val="accent2">
                <a:shade val="45000"/>
                <a:satMod val="135000"/>
              </a:schemeClr>
              <a:prstClr val="white"/>
            </a:duotone>
          </a:blip>
          <a:stretch>
            <a:fillRect/>
          </a:stretch>
        </p:blipFill>
        <p:spPr>
          <a:xfrm>
            <a:off x="5791053" y="3853409"/>
            <a:ext cx="609894" cy="609894"/>
          </a:xfrm>
          <a:prstGeom prst="rect">
            <a:avLst/>
          </a:prstGeom>
        </p:spPr>
      </p:pic>
      <p:pic>
        <p:nvPicPr>
          <p:cNvPr id="28" name="Picture 27" descr="document">
            <a:extLst>
              <a:ext uri="{FF2B5EF4-FFF2-40B4-BE49-F238E27FC236}">
                <a16:creationId xmlns:a16="http://schemas.microsoft.com/office/drawing/2014/main" id="{F5062A17-C948-A64C-61D5-6870EB7245F0}"/>
              </a:ext>
            </a:extLst>
          </p:cNvPr>
          <p:cNvPicPr>
            <a:picLocks noChangeAspect="1"/>
          </p:cNvPicPr>
          <p:nvPr/>
        </p:nvPicPr>
        <p:blipFill>
          <a:blip r:embed="rId4">
            <a:duotone>
              <a:schemeClr val="accent2">
                <a:shade val="45000"/>
                <a:satMod val="135000"/>
              </a:schemeClr>
              <a:prstClr val="white"/>
            </a:duotone>
          </a:blip>
          <a:stretch>
            <a:fillRect/>
          </a:stretch>
        </p:blipFill>
        <p:spPr>
          <a:xfrm>
            <a:off x="6464387" y="3853409"/>
            <a:ext cx="609894" cy="609894"/>
          </a:xfrm>
          <a:prstGeom prst="rect">
            <a:avLst/>
          </a:prstGeom>
        </p:spPr>
      </p:pic>
      <p:pic>
        <p:nvPicPr>
          <p:cNvPr id="29" name="Picture 28" descr="document">
            <a:extLst>
              <a:ext uri="{FF2B5EF4-FFF2-40B4-BE49-F238E27FC236}">
                <a16:creationId xmlns:a16="http://schemas.microsoft.com/office/drawing/2014/main" id="{55F4E264-E5EC-686F-3384-F27E4FBC6543}"/>
              </a:ext>
            </a:extLst>
          </p:cNvPr>
          <p:cNvPicPr>
            <a:picLocks noChangeAspect="1"/>
          </p:cNvPicPr>
          <p:nvPr/>
        </p:nvPicPr>
        <p:blipFill>
          <a:blip r:embed="rId4">
            <a:duotone>
              <a:schemeClr val="accent2">
                <a:shade val="45000"/>
                <a:satMod val="135000"/>
              </a:schemeClr>
              <a:prstClr val="white"/>
            </a:duotone>
          </a:blip>
          <a:stretch>
            <a:fillRect/>
          </a:stretch>
        </p:blipFill>
        <p:spPr>
          <a:xfrm>
            <a:off x="5117719" y="4640466"/>
            <a:ext cx="609894" cy="609894"/>
          </a:xfrm>
          <a:prstGeom prst="rect">
            <a:avLst/>
          </a:prstGeom>
        </p:spPr>
      </p:pic>
      <p:pic>
        <p:nvPicPr>
          <p:cNvPr id="30" name="Picture 29" descr="document">
            <a:extLst>
              <a:ext uri="{FF2B5EF4-FFF2-40B4-BE49-F238E27FC236}">
                <a16:creationId xmlns:a16="http://schemas.microsoft.com/office/drawing/2014/main" id="{066DE551-6F89-F04F-B68A-ADDD308CAFE3}"/>
              </a:ext>
            </a:extLst>
          </p:cNvPr>
          <p:cNvPicPr>
            <a:picLocks noChangeAspect="1"/>
          </p:cNvPicPr>
          <p:nvPr/>
        </p:nvPicPr>
        <p:blipFill>
          <a:blip r:embed="rId4">
            <a:duotone>
              <a:schemeClr val="accent2">
                <a:shade val="45000"/>
                <a:satMod val="135000"/>
              </a:schemeClr>
              <a:prstClr val="white"/>
            </a:duotone>
          </a:blip>
          <a:stretch>
            <a:fillRect/>
          </a:stretch>
        </p:blipFill>
        <p:spPr>
          <a:xfrm>
            <a:off x="5791053" y="4640466"/>
            <a:ext cx="609894" cy="609894"/>
          </a:xfrm>
          <a:prstGeom prst="rect">
            <a:avLst/>
          </a:prstGeom>
        </p:spPr>
      </p:pic>
      <p:pic>
        <p:nvPicPr>
          <p:cNvPr id="31" name="Picture 30" descr="document">
            <a:extLst>
              <a:ext uri="{FF2B5EF4-FFF2-40B4-BE49-F238E27FC236}">
                <a16:creationId xmlns:a16="http://schemas.microsoft.com/office/drawing/2014/main" id="{24FB2FC9-2E0E-33C9-1131-5CC29C06003B}"/>
              </a:ext>
            </a:extLst>
          </p:cNvPr>
          <p:cNvPicPr>
            <a:picLocks noChangeAspect="1"/>
          </p:cNvPicPr>
          <p:nvPr/>
        </p:nvPicPr>
        <p:blipFill>
          <a:blip r:embed="rId4">
            <a:duotone>
              <a:schemeClr val="accent2">
                <a:shade val="45000"/>
                <a:satMod val="135000"/>
              </a:schemeClr>
              <a:prstClr val="white"/>
            </a:duotone>
          </a:blip>
          <a:stretch>
            <a:fillRect/>
          </a:stretch>
        </p:blipFill>
        <p:spPr>
          <a:xfrm>
            <a:off x="6464387" y="4640466"/>
            <a:ext cx="609894" cy="609894"/>
          </a:xfrm>
          <a:prstGeom prst="rect">
            <a:avLst/>
          </a:prstGeom>
        </p:spPr>
      </p:pic>
      <p:pic>
        <p:nvPicPr>
          <p:cNvPr id="33" name="Picture 32" descr="document">
            <a:extLst>
              <a:ext uri="{FF2B5EF4-FFF2-40B4-BE49-F238E27FC236}">
                <a16:creationId xmlns:a16="http://schemas.microsoft.com/office/drawing/2014/main" id="{7E95BC12-30C4-D653-D350-FC8380DADD7B}"/>
              </a:ext>
            </a:extLst>
          </p:cNvPr>
          <p:cNvPicPr>
            <a:picLocks noChangeAspect="1"/>
          </p:cNvPicPr>
          <p:nvPr/>
        </p:nvPicPr>
        <p:blipFill>
          <a:blip r:embed="rId4">
            <a:duotone>
              <a:schemeClr val="accent2">
                <a:shade val="45000"/>
                <a:satMod val="135000"/>
              </a:schemeClr>
              <a:prstClr val="white"/>
            </a:duotone>
          </a:blip>
          <a:stretch>
            <a:fillRect/>
          </a:stretch>
        </p:blipFill>
        <p:spPr>
          <a:xfrm>
            <a:off x="8622892" y="2903100"/>
            <a:ext cx="609894" cy="609894"/>
          </a:xfrm>
          <a:prstGeom prst="rect">
            <a:avLst/>
          </a:prstGeom>
        </p:spPr>
      </p:pic>
      <p:pic>
        <p:nvPicPr>
          <p:cNvPr id="34" name="Picture 33" descr="document">
            <a:extLst>
              <a:ext uri="{FF2B5EF4-FFF2-40B4-BE49-F238E27FC236}">
                <a16:creationId xmlns:a16="http://schemas.microsoft.com/office/drawing/2014/main" id="{83C19DA0-FA6C-88A5-CD1B-612E1D3E834E}"/>
              </a:ext>
            </a:extLst>
          </p:cNvPr>
          <p:cNvPicPr>
            <a:picLocks noChangeAspect="1"/>
          </p:cNvPicPr>
          <p:nvPr/>
        </p:nvPicPr>
        <p:blipFill>
          <a:blip r:embed="rId4">
            <a:duotone>
              <a:schemeClr val="accent2">
                <a:shade val="45000"/>
                <a:satMod val="135000"/>
              </a:schemeClr>
              <a:prstClr val="white"/>
            </a:duotone>
          </a:blip>
          <a:stretch>
            <a:fillRect/>
          </a:stretch>
        </p:blipFill>
        <p:spPr>
          <a:xfrm>
            <a:off x="9296226" y="2903100"/>
            <a:ext cx="609894" cy="609894"/>
          </a:xfrm>
          <a:prstGeom prst="rect">
            <a:avLst/>
          </a:prstGeom>
        </p:spPr>
      </p:pic>
      <p:pic>
        <p:nvPicPr>
          <p:cNvPr id="35" name="Picture 34" descr="document">
            <a:extLst>
              <a:ext uri="{FF2B5EF4-FFF2-40B4-BE49-F238E27FC236}">
                <a16:creationId xmlns:a16="http://schemas.microsoft.com/office/drawing/2014/main" id="{409B819B-3FF2-15C1-C1D7-5BF5D5523037}"/>
              </a:ext>
            </a:extLst>
          </p:cNvPr>
          <p:cNvPicPr>
            <a:picLocks noChangeAspect="1"/>
          </p:cNvPicPr>
          <p:nvPr/>
        </p:nvPicPr>
        <p:blipFill>
          <a:blip r:embed="rId4">
            <a:duotone>
              <a:schemeClr val="accent2">
                <a:shade val="45000"/>
                <a:satMod val="135000"/>
              </a:schemeClr>
              <a:prstClr val="white"/>
            </a:duotone>
          </a:blip>
          <a:stretch>
            <a:fillRect/>
          </a:stretch>
        </p:blipFill>
        <p:spPr>
          <a:xfrm>
            <a:off x="9232786" y="3896794"/>
            <a:ext cx="609894" cy="609894"/>
          </a:xfrm>
          <a:prstGeom prst="rect">
            <a:avLst/>
          </a:prstGeom>
        </p:spPr>
      </p:pic>
      <p:pic>
        <p:nvPicPr>
          <p:cNvPr id="37" name="Picture 36" descr="document">
            <a:extLst>
              <a:ext uri="{FF2B5EF4-FFF2-40B4-BE49-F238E27FC236}">
                <a16:creationId xmlns:a16="http://schemas.microsoft.com/office/drawing/2014/main" id="{22383485-3278-90CB-61FC-EF4639A2A985}"/>
              </a:ext>
            </a:extLst>
          </p:cNvPr>
          <p:cNvPicPr>
            <a:picLocks noChangeAspect="1"/>
          </p:cNvPicPr>
          <p:nvPr/>
        </p:nvPicPr>
        <p:blipFill>
          <a:blip r:embed="rId4">
            <a:duotone>
              <a:schemeClr val="accent2">
                <a:shade val="45000"/>
                <a:satMod val="135000"/>
              </a:schemeClr>
              <a:prstClr val="white"/>
            </a:duotone>
          </a:blip>
          <a:stretch>
            <a:fillRect/>
          </a:stretch>
        </p:blipFill>
        <p:spPr>
          <a:xfrm>
            <a:off x="9906120" y="3896794"/>
            <a:ext cx="609894" cy="609894"/>
          </a:xfrm>
          <a:prstGeom prst="rect">
            <a:avLst/>
          </a:prstGeom>
        </p:spPr>
      </p:pic>
      <p:pic>
        <p:nvPicPr>
          <p:cNvPr id="38" name="Picture 37" descr="document">
            <a:extLst>
              <a:ext uri="{FF2B5EF4-FFF2-40B4-BE49-F238E27FC236}">
                <a16:creationId xmlns:a16="http://schemas.microsoft.com/office/drawing/2014/main" id="{C2AD6FB1-C2FB-6273-E656-7DE6A12BFCCF}"/>
              </a:ext>
            </a:extLst>
          </p:cNvPr>
          <p:cNvPicPr>
            <a:picLocks noChangeAspect="1"/>
          </p:cNvPicPr>
          <p:nvPr/>
        </p:nvPicPr>
        <p:blipFill>
          <a:blip r:embed="rId4">
            <a:duotone>
              <a:schemeClr val="accent2">
                <a:shade val="45000"/>
                <a:satMod val="135000"/>
              </a:schemeClr>
              <a:prstClr val="white"/>
            </a:duotone>
          </a:blip>
          <a:stretch>
            <a:fillRect/>
          </a:stretch>
        </p:blipFill>
        <p:spPr>
          <a:xfrm>
            <a:off x="9906120" y="4832259"/>
            <a:ext cx="609894" cy="609894"/>
          </a:xfrm>
          <a:prstGeom prst="rect">
            <a:avLst/>
          </a:prstGeom>
        </p:spPr>
      </p:pic>
      <p:pic>
        <p:nvPicPr>
          <p:cNvPr id="39" name="Picture 38" descr="document">
            <a:extLst>
              <a:ext uri="{FF2B5EF4-FFF2-40B4-BE49-F238E27FC236}">
                <a16:creationId xmlns:a16="http://schemas.microsoft.com/office/drawing/2014/main" id="{B41D5290-9919-B51F-62FE-C9B805C21BE4}"/>
              </a:ext>
            </a:extLst>
          </p:cNvPr>
          <p:cNvPicPr>
            <a:picLocks noChangeAspect="1"/>
          </p:cNvPicPr>
          <p:nvPr/>
        </p:nvPicPr>
        <p:blipFill>
          <a:blip r:embed="rId4">
            <a:duotone>
              <a:schemeClr val="accent2">
                <a:shade val="45000"/>
                <a:satMod val="135000"/>
              </a:schemeClr>
              <a:prstClr val="white"/>
            </a:duotone>
          </a:blip>
          <a:stretch>
            <a:fillRect/>
          </a:stretch>
        </p:blipFill>
        <p:spPr>
          <a:xfrm>
            <a:off x="10579454" y="4832259"/>
            <a:ext cx="609894" cy="609894"/>
          </a:xfrm>
          <a:prstGeom prst="rect">
            <a:avLst/>
          </a:prstGeom>
        </p:spPr>
      </p:pic>
      <p:sp>
        <p:nvSpPr>
          <p:cNvPr id="62" name="Rectangle: Rounded Corners 61">
            <a:extLst>
              <a:ext uri="{FF2B5EF4-FFF2-40B4-BE49-F238E27FC236}">
                <a16:creationId xmlns:a16="http://schemas.microsoft.com/office/drawing/2014/main" id="{0C22876C-B4F5-117B-E39F-A686FC32DABB}"/>
              </a:ext>
              <a:ext uri="{C183D7F6-B498-43B3-948B-1728B52AA6E4}">
                <adec:decorative xmlns:adec="http://schemas.microsoft.com/office/drawing/2017/decorative" val="1"/>
              </a:ext>
            </a:extLst>
          </p:cNvPr>
          <p:cNvSpPr/>
          <p:nvPr/>
        </p:nvSpPr>
        <p:spPr bwMode="auto">
          <a:xfrm>
            <a:off x="982995" y="2943442"/>
            <a:ext cx="1417305" cy="1314945"/>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Rounded Corners 62">
            <a:extLst>
              <a:ext uri="{FF2B5EF4-FFF2-40B4-BE49-F238E27FC236}">
                <a16:creationId xmlns:a16="http://schemas.microsoft.com/office/drawing/2014/main" id="{14238F13-C459-7294-32F3-76CF23A95476}"/>
              </a:ext>
              <a:ext uri="{C183D7F6-B498-43B3-948B-1728B52AA6E4}">
                <adec:decorative xmlns:adec="http://schemas.microsoft.com/office/drawing/2017/decorative" val="1"/>
              </a:ext>
            </a:extLst>
          </p:cNvPr>
          <p:cNvSpPr/>
          <p:nvPr/>
        </p:nvSpPr>
        <p:spPr bwMode="auto">
          <a:xfrm>
            <a:off x="1509713" y="4627733"/>
            <a:ext cx="2032885" cy="687433"/>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Rounded Corners 65">
            <a:extLst>
              <a:ext uri="{FF2B5EF4-FFF2-40B4-BE49-F238E27FC236}">
                <a16:creationId xmlns:a16="http://schemas.microsoft.com/office/drawing/2014/main" id="{A806E553-EECD-1CDB-7C4D-0BCFDC7F9055}"/>
              </a:ext>
              <a:ext uri="{C183D7F6-B498-43B3-948B-1728B52AA6E4}">
                <adec:decorative xmlns:adec="http://schemas.microsoft.com/office/drawing/2017/decorative" val="1"/>
              </a:ext>
            </a:extLst>
          </p:cNvPr>
          <p:cNvSpPr/>
          <p:nvPr/>
        </p:nvSpPr>
        <p:spPr bwMode="auto">
          <a:xfrm>
            <a:off x="5047082" y="2960801"/>
            <a:ext cx="2097146" cy="2421493"/>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6" name="Rectangle: Rounded Corners 75">
            <a:extLst>
              <a:ext uri="{FF2B5EF4-FFF2-40B4-BE49-F238E27FC236}">
                <a16:creationId xmlns:a16="http://schemas.microsoft.com/office/drawing/2014/main" id="{478FFD16-4E90-724B-EEA9-47095C136D20}"/>
              </a:ext>
              <a:ext uri="{C183D7F6-B498-43B3-948B-1728B52AA6E4}">
                <adec:decorative xmlns:adec="http://schemas.microsoft.com/office/drawing/2017/decorative" val="1"/>
              </a:ext>
            </a:extLst>
          </p:cNvPr>
          <p:cNvSpPr/>
          <p:nvPr/>
        </p:nvSpPr>
        <p:spPr bwMode="auto">
          <a:xfrm>
            <a:off x="8587574" y="2800611"/>
            <a:ext cx="1366052" cy="819557"/>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Rounded Corners 76">
            <a:extLst>
              <a:ext uri="{FF2B5EF4-FFF2-40B4-BE49-F238E27FC236}">
                <a16:creationId xmlns:a16="http://schemas.microsoft.com/office/drawing/2014/main" id="{66A713A4-7CBB-B185-353F-67F03AB0C058}"/>
              </a:ext>
              <a:ext uri="{C183D7F6-B498-43B3-948B-1728B52AA6E4}">
                <adec:decorative xmlns:adec="http://schemas.microsoft.com/office/drawing/2017/decorative" val="1"/>
              </a:ext>
            </a:extLst>
          </p:cNvPr>
          <p:cNvSpPr/>
          <p:nvPr/>
        </p:nvSpPr>
        <p:spPr bwMode="auto">
          <a:xfrm>
            <a:off x="9199113" y="3789827"/>
            <a:ext cx="1366052" cy="819557"/>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8" name="Rectangle: Rounded Corners 77">
            <a:extLst>
              <a:ext uri="{FF2B5EF4-FFF2-40B4-BE49-F238E27FC236}">
                <a16:creationId xmlns:a16="http://schemas.microsoft.com/office/drawing/2014/main" id="{5AA3B645-EEE2-B9CB-9E96-0E1046176EC9}"/>
              </a:ext>
              <a:ext uri="{C183D7F6-B498-43B3-948B-1728B52AA6E4}">
                <adec:decorative xmlns:adec="http://schemas.microsoft.com/office/drawing/2017/decorative" val="1"/>
              </a:ext>
            </a:extLst>
          </p:cNvPr>
          <p:cNvSpPr/>
          <p:nvPr/>
        </p:nvSpPr>
        <p:spPr bwMode="auto">
          <a:xfrm>
            <a:off x="9870087" y="4716351"/>
            <a:ext cx="1366052" cy="819557"/>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98731948-E0AC-70BA-E63E-02A994E078AD}"/>
              </a:ext>
            </a:extLst>
          </p:cNvPr>
          <p:cNvSpPr txBox="1"/>
          <p:nvPr/>
        </p:nvSpPr>
        <p:spPr>
          <a:xfrm>
            <a:off x="8145883" y="1014816"/>
            <a:ext cx="2173805"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lumMod val="60000"/>
                    <a:lumOff val="40000"/>
                  </a:srgbClr>
                </a:solidFill>
                <a:effectLst/>
                <a:uLnTx/>
                <a:uFillTx/>
                <a:latin typeface="Segoe UI"/>
                <a:ea typeface="+mn-ea"/>
                <a:cs typeface="+mn-cs"/>
              </a:rPr>
              <a:t>Max size: 20 GB</a:t>
            </a:r>
          </a:p>
        </p:txBody>
      </p:sp>
      <p:cxnSp>
        <p:nvCxnSpPr>
          <p:cNvPr id="12" name="Straight Connector 11">
            <a:extLst>
              <a:ext uri="{FF2B5EF4-FFF2-40B4-BE49-F238E27FC236}">
                <a16:creationId xmlns:a16="http://schemas.microsoft.com/office/drawing/2014/main" id="{8ED80AE2-E233-2E90-D008-E1E8EA4265D3}"/>
              </a:ext>
            </a:extLst>
          </p:cNvPr>
          <p:cNvCxnSpPr>
            <a:cxnSpLocks/>
            <a:stCxn id="3" idx="3"/>
          </p:cNvCxnSpPr>
          <p:nvPr/>
        </p:nvCxnSpPr>
        <p:spPr>
          <a:xfrm>
            <a:off x="10319688" y="1199482"/>
            <a:ext cx="63440" cy="2574702"/>
          </a:xfrm>
          <a:prstGeom prst="line">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29285014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nodeType="with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fade">
                                      <p:cBhvr>
                                        <p:cTn id="22" dur="500"/>
                                        <p:tgtEl>
                                          <p:spTgt spid="75"/>
                                        </p:tgtEl>
                                      </p:cBhvr>
                                    </p:animEffect>
                                  </p:childTnLst>
                                </p:cTn>
                              </p:par>
                              <p:par>
                                <p:cTn id="23" presetID="10" presetClass="entr" presetSubtype="0" fill="hold" nodeType="withEffect">
                                  <p:stCondLst>
                                    <p:cond delay="0"/>
                                  </p:stCondLst>
                                  <p:childTnLst>
                                    <p:set>
                                      <p:cBhvr>
                                        <p:cTn id="24" dur="1" fill="hold">
                                          <p:stCondLst>
                                            <p:cond delay="0"/>
                                          </p:stCondLst>
                                        </p:cTn>
                                        <p:tgtEl>
                                          <p:spTgt spid="74"/>
                                        </p:tgtEl>
                                        <p:attrNameLst>
                                          <p:attrName>style.visibility</p:attrName>
                                        </p:attrNameLst>
                                      </p:cBhvr>
                                      <p:to>
                                        <p:strVal val="visible"/>
                                      </p:to>
                                    </p:set>
                                    <p:animEffect transition="in" filter="fade">
                                      <p:cBhvr>
                                        <p:cTn id="25" dur="500"/>
                                        <p:tgtEl>
                                          <p:spTgt spid="74"/>
                                        </p:tgtEl>
                                      </p:cBhvr>
                                    </p:animEffect>
                                  </p:childTnLst>
                                </p:cTn>
                              </p:par>
                              <p:par>
                                <p:cTn id="26" presetID="10" presetClass="entr" presetSubtype="0"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6"/>
                                        </p:tgtEl>
                                      </p:cBhvr>
                                    </p:animEffect>
                                    <p:set>
                                      <p:cBhvr>
                                        <p:cTn id="33" dur="1" fill="hold">
                                          <p:stCondLst>
                                            <p:cond delay="499"/>
                                          </p:stCondLst>
                                        </p:cTn>
                                        <p:tgtEl>
                                          <p:spTgt spid="6"/>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5"/>
                                        </p:tgtEl>
                                      </p:cBhvr>
                                    </p:animEffect>
                                    <p:set>
                                      <p:cBhvr>
                                        <p:cTn id="36" dur="1" fill="hold">
                                          <p:stCondLst>
                                            <p:cond delay="499"/>
                                          </p:stCondLst>
                                        </p:cTn>
                                        <p:tgtEl>
                                          <p:spTgt spid="5"/>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par>
                                <p:cTn id="40" presetID="10" presetClass="exit" presetSubtype="0" fill="hold" grpId="0" nodeType="withEffect">
                                  <p:stCondLst>
                                    <p:cond delay="0"/>
                                  </p:stCondLst>
                                  <p:childTnLst>
                                    <p:animEffect transition="out" filter="fade">
                                      <p:cBhvr>
                                        <p:cTn id="41" dur="500"/>
                                        <p:tgtEl>
                                          <p:spTgt spid="8"/>
                                        </p:tgtEl>
                                      </p:cBhvr>
                                    </p:animEffect>
                                    <p:set>
                                      <p:cBhvr>
                                        <p:cTn id="42" dur="1" fill="hold">
                                          <p:stCondLst>
                                            <p:cond delay="499"/>
                                          </p:stCondLst>
                                        </p:cTn>
                                        <p:tgtEl>
                                          <p:spTgt spid="8"/>
                                        </p:tgtEl>
                                        <p:attrNameLst>
                                          <p:attrName>style.visibility</p:attrName>
                                        </p:attrNameLst>
                                      </p:cBhvr>
                                      <p:to>
                                        <p:strVal val="hidden"/>
                                      </p:to>
                                    </p:se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up)">
                                      <p:cBhvr>
                                        <p:cTn id="46" dur="500"/>
                                        <p:tgtEl>
                                          <p:spTgt spid="10"/>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up)">
                                      <p:cBhvr>
                                        <p:cTn id="49" dur="500"/>
                                        <p:tgtEl>
                                          <p:spTgt spid="13"/>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up)">
                                      <p:cBhvr>
                                        <p:cTn id="52" dur="500"/>
                                        <p:tgtEl>
                                          <p:spTgt spid="15"/>
                                        </p:tgtEl>
                                      </p:cBhvr>
                                    </p:animEffect>
                                  </p:childTnLst>
                                </p:cTn>
                              </p:par>
                            </p:childTnLst>
                          </p:cTn>
                        </p:par>
                        <p:par>
                          <p:cTn id="53" fill="hold">
                            <p:stCondLst>
                              <p:cond delay="1000"/>
                            </p:stCondLst>
                            <p:childTnLst>
                              <p:par>
                                <p:cTn id="54" presetID="2" presetClass="entr" presetSubtype="4" fill="hold" nodeType="afterEffect">
                                  <p:stCondLst>
                                    <p:cond delay="0"/>
                                  </p:stCondLst>
                                  <p:childTnLst>
                                    <p:set>
                                      <p:cBhvr>
                                        <p:cTn id="55" dur="1" fill="hold">
                                          <p:stCondLst>
                                            <p:cond delay="0"/>
                                          </p:stCondLst>
                                        </p:cTn>
                                        <p:tgtEl>
                                          <p:spTgt spid="16"/>
                                        </p:tgtEl>
                                        <p:attrNameLst>
                                          <p:attrName>style.visibility</p:attrName>
                                        </p:attrNameLst>
                                      </p:cBhvr>
                                      <p:to>
                                        <p:strVal val="visible"/>
                                      </p:to>
                                    </p:set>
                                    <p:anim calcmode="lin" valueType="num">
                                      <p:cBhvr additive="base">
                                        <p:cTn id="56" dur="150" fill="hold"/>
                                        <p:tgtEl>
                                          <p:spTgt spid="16"/>
                                        </p:tgtEl>
                                        <p:attrNameLst>
                                          <p:attrName>ppt_x</p:attrName>
                                        </p:attrNameLst>
                                      </p:cBhvr>
                                      <p:tavLst>
                                        <p:tav tm="0">
                                          <p:val>
                                            <p:strVal val="#ppt_x"/>
                                          </p:val>
                                        </p:tav>
                                        <p:tav tm="100000">
                                          <p:val>
                                            <p:strVal val="#ppt_x"/>
                                          </p:val>
                                        </p:tav>
                                      </p:tavLst>
                                    </p:anim>
                                    <p:anim calcmode="lin" valueType="num">
                                      <p:cBhvr additive="base">
                                        <p:cTn id="57" dur="150" fill="hold"/>
                                        <p:tgtEl>
                                          <p:spTgt spid="16"/>
                                        </p:tgtEl>
                                        <p:attrNameLst>
                                          <p:attrName>ppt_y</p:attrName>
                                        </p:attrNameLst>
                                      </p:cBhvr>
                                      <p:tavLst>
                                        <p:tav tm="0">
                                          <p:val>
                                            <p:strVal val="1+#ppt_h/2"/>
                                          </p:val>
                                        </p:tav>
                                        <p:tav tm="100000">
                                          <p:val>
                                            <p:strVal val="#ppt_y"/>
                                          </p:val>
                                        </p:tav>
                                      </p:tavLst>
                                    </p:anim>
                                  </p:childTnLst>
                                </p:cTn>
                              </p:par>
                            </p:childTnLst>
                          </p:cTn>
                        </p:par>
                        <p:par>
                          <p:cTn id="58" fill="hold">
                            <p:stCondLst>
                              <p:cond delay="1150"/>
                            </p:stCondLst>
                            <p:childTnLst>
                              <p:par>
                                <p:cTn id="59" presetID="2" presetClass="entr" presetSubtype="4" fill="hold" nodeType="after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150" fill="hold"/>
                                        <p:tgtEl>
                                          <p:spTgt spid="17"/>
                                        </p:tgtEl>
                                        <p:attrNameLst>
                                          <p:attrName>ppt_x</p:attrName>
                                        </p:attrNameLst>
                                      </p:cBhvr>
                                      <p:tavLst>
                                        <p:tav tm="0">
                                          <p:val>
                                            <p:strVal val="#ppt_x"/>
                                          </p:val>
                                        </p:tav>
                                        <p:tav tm="100000">
                                          <p:val>
                                            <p:strVal val="#ppt_x"/>
                                          </p:val>
                                        </p:tav>
                                      </p:tavLst>
                                    </p:anim>
                                    <p:anim calcmode="lin" valueType="num">
                                      <p:cBhvr additive="base">
                                        <p:cTn id="62" dur="150" fill="hold"/>
                                        <p:tgtEl>
                                          <p:spTgt spid="17"/>
                                        </p:tgtEl>
                                        <p:attrNameLst>
                                          <p:attrName>ppt_y</p:attrName>
                                        </p:attrNameLst>
                                      </p:cBhvr>
                                      <p:tavLst>
                                        <p:tav tm="0">
                                          <p:val>
                                            <p:strVal val="1+#ppt_h/2"/>
                                          </p:val>
                                        </p:tav>
                                        <p:tav tm="100000">
                                          <p:val>
                                            <p:strVal val="#ppt_y"/>
                                          </p:val>
                                        </p:tav>
                                      </p:tavLst>
                                    </p:anim>
                                  </p:childTnLst>
                                </p:cTn>
                              </p:par>
                            </p:childTnLst>
                          </p:cTn>
                        </p:par>
                        <p:par>
                          <p:cTn id="63" fill="hold">
                            <p:stCondLst>
                              <p:cond delay="1300"/>
                            </p:stCondLst>
                            <p:childTnLst>
                              <p:par>
                                <p:cTn id="64" presetID="2" presetClass="entr" presetSubtype="4" fill="hold" nodeType="afterEffect">
                                  <p:stCondLst>
                                    <p:cond delay="0"/>
                                  </p:stCondLst>
                                  <p:childTnLst>
                                    <p:set>
                                      <p:cBhvr>
                                        <p:cTn id="65" dur="1" fill="hold">
                                          <p:stCondLst>
                                            <p:cond delay="0"/>
                                          </p:stCondLst>
                                        </p:cTn>
                                        <p:tgtEl>
                                          <p:spTgt spid="23"/>
                                        </p:tgtEl>
                                        <p:attrNameLst>
                                          <p:attrName>style.visibility</p:attrName>
                                        </p:attrNameLst>
                                      </p:cBhvr>
                                      <p:to>
                                        <p:strVal val="visible"/>
                                      </p:to>
                                    </p:set>
                                    <p:anim calcmode="lin" valueType="num">
                                      <p:cBhvr additive="base">
                                        <p:cTn id="66" dur="150" fill="hold"/>
                                        <p:tgtEl>
                                          <p:spTgt spid="23"/>
                                        </p:tgtEl>
                                        <p:attrNameLst>
                                          <p:attrName>ppt_x</p:attrName>
                                        </p:attrNameLst>
                                      </p:cBhvr>
                                      <p:tavLst>
                                        <p:tav tm="0">
                                          <p:val>
                                            <p:strVal val="#ppt_x"/>
                                          </p:val>
                                        </p:tav>
                                        <p:tav tm="100000">
                                          <p:val>
                                            <p:strVal val="#ppt_x"/>
                                          </p:val>
                                        </p:tav>
                                      </p:tavLst>
                                    </p:anim>
                                    <p:anim calcmode="lin" valueType="num">
                                      <p:cBhvr additive="base">
                                        <p:cTn id="67" dur="150" fill="hold"/>
                                        <p:tgtEl>
                                          <p:spTgt spid="23"/>
                                        </p:tgtEl>
                                        <p:attrNameLst>
                                          <p:attrName>ppt_y</p:attrName>
                                        </p:attrNameLst>
                                      </p:cBhvr>
                                      <p:tavLst>
                                        <p:tav tm="0">
                                          <p:val>
                                            <p:strVal val="1+#ppt_h/2"/>
                                          </p:val>
                                        </p:tav>
                                        <p:tav tm="100000">
                                          <p:val>
                                            <p:strVal val="#ppt_y"/>
                                          </p:val>
                                        </p:tav>
                                      </p:tavLst>
                                    </p:anim>
                                  </p:childTnLst>
                                </p:cTn>
                              </p:par>
                            </p:childTnLst>
                          </p:cTn>
                        </p:par>
                        <p:par>
                          <p:cTn id="68" fill="hold">
                            <p:stCondLst>
                              <p:cond delay="1450"/>
                            </p:stCondLst>
                            <p:childTnLst>
                              <p:par>
                                <p:cTn id="69" presetID="2" presetClass="entr" presetSubtype="4" fill="hold" nodeType="afterEffect">
                                  <p:stCondLst>
                                    <p:cond delay="0"/>
                                  </p:stCondLst>
                                  <p:childTnLst>
                                    <p:set>
                                      <p:cBhvr>
                                        <p:cTn id="70" dur="1" fill="hold">
                                          <p:stCondLst>
                                            <p:cond delay="0"/>
                                          </p:stCondLst>
                                        </p:cTn>
                                        <p:tgtEl>
                                          <p:spTgt spid="33"/>
                                        </p:tgtEl>
                                        <p:attrNameLst>
                                          <p:attrName>style.visibility</p:attrName>
                                        </p:attrNameLst>
                                      </p:cBhvr>
                                      <p:to>
                                        <p:strVal val="visible"/>
                                      </p:to>
                                    </p:set>
                                    <p:anim calcmode="lin" valueType="num">
                                      <p:cBhvr additive="base">
                                        <p:cTn id="71" dur="150" fill="hold"/>
                                        <p:tgtEl>
                                          <p:spTgt spid="33"/>
                                        </p:tgtEl>
                                        <p:attrNameLst>
                                          <p:attrName>ppt_x</p:attrName>
                                        </p:attrNameLst>
                                      </p:cBhvr>
                                      <p:tavLst>
                                        <p:tav tm="0">
                                          <p:val>
                                            <p:strVal val="#ppt_x"/>
                                          </p:val>
                                        </p:tav>
                                        <p:tav tm="100000">
                                          <p:val>
                                            <p:strVal val="#ppt_x"/>
                                          </p:val>
                                        </p:tav>
                                      </p:tavLst>
                                    </p:anim>
                                    <p:anim calcmode="lin" valueType="num">
                                      <p:cBhvr additive="base">
                                        <p:cTn id="72" dur="150" fill="hold"/>
                                        <p:tgtEl>
                                          <p:spTgt spid="33"/>
                                        </p:tgtEl>
                                        <p:attrNameLst>
                                          <p:attrName>ppt_y</p:attrName>
                                        </p:attrNameLst>
                                      </p:cBhvr>
                                      <p:tavLst>
                                        <p:tav tm="0">
                                          <p:val>
                                            <p:strVal val="1+#ppt_h/2"/>
                                          </p:val>
                                        </p:tav>
                                        <p:tav tm="100000">
                                          <p:val>
                                            <p:strVal val="#ppt_y"/>
                                          </p:val>
                                        </p:tav>
                                      </p:tavLst>
                                    </p:anim>
                                  </p:childTnLst>
                                </p:cTn>
                              </p:par>
                            </p:childTnLst>
                          </p:cTn>
                        </p:par>
                        <p:par>
                          <p:cTn id="73" fill="hold">
                            <p:stCondLst>
                              <p:cond delay="1600"/>
                            </p:stCondLst>
                            <p:childTnLst>
                              <p:par>
                                <p:cTn id="74" presetID="2" presetClass="entr" presetSubtype="4" fill="hold" nodeType="afterEffect">
                                  <p:stCondLst>
                                    <p:cond delay="0"/>
                                  </p:stCondLst>
                                  <p:childTnLst>
                                    <p:set>
                                      <p:cBhvr>
                                        <p:cTn id="75" dur="1" fill="hold">
                                          <p:stCondLst>
                                            <p:cond delay="0"/>
                                          </p:stCondLst>
                                        </p:cTn>
                                        <p:tgtEl>
                                          <p:spTgt spid="20"/>
                                        </p:tgtEl>
                                        <p:attrNameLst>
                                          <p:attrName>style.visibility</p:attrName>
                                        </p:attrNameLst>
                                      </p:cBhvr>
                                      <p:to>
                                        <p:strVal val="visible"/>
                                      </p:to>
                                    </p:set>
                                    <p:anim calcmode="lin" valueType="num">
                                      <p:cBhvr additive="base">
                                        <p:cTn id="76" dur="150" fill="hold"/>
                                        <p:tgtEl>
                                          <p:spTgt spid="20"/>
                                        </p:tgtEl>
                                        <p:attrNameLst>
                                          <p:attrName>ppt_x</p:attrName>
                                        </p:attrNameLst>
                                      </p:cBhvr>
                                      <p:tavLst>
                                        <p:tav tm="0">
                                          <p:val>
                                            <p:strVal val="#ppt_x"/>
                                          </p:val>
                                        </p:tav>
                                        <p:tav tm="100000">
                                          <p:val>
                                            <p:strVal val="#ppt_x"/>
                                          </p:val>
                                        </p:tav>
                                      </p:tavLst>
                                    </p:anim>
                                    <p:anim calcmode="lin" valueType="num">
                                      <p:cBhvr additive="base">
                                        <p:cTn id="77" dur="150" fill="hold"/>
                                        <p:tgtEl>
                                          <p:spTgt spid="20"/>
                                        </p:tgtEl>
                                        <p:attrNameLst>
                                          <p:attrName>ppt_y</p:attrName>
                                        </p:attrNameLst>
                                      </p:cBhvr>
                                      <p:tavLst>
                                        <p:tav tm="0">
                                          <p:val>
                                            <p:strVal val="1+#ppt_h/2"/>
                                          </p:val>
                                        </p:tav>
                                        <p:tav tm="100000">
                                          <p:val>
                                            <p:strVal val="#ppt_y"/>
                                          </p:val>
                                        </p:tav>
                                      </p:tavLst>
                                    </p:anim>
                                  </p:childTnLst>
                                </p:cTn>
                              </p:par>
                            </p:childTnLst>
                          </p:cTn>
                        </p:par>
                        <p:par>
                          <p:cTn id="78" fill="hold">
                            <p:stCondLst>
                              <p:cond delay="1750"/>
                            </p:stCondLst>
                            <p:childTnLst>
                              <p:par>
                                <p:cTn id="79" presetID="2" presetClass="entr" presetSubtype="4" fill="hold" nodeType="afterEffect">
                                  <p:stCondLst>
                                    <p:cond delay="0"/>
                                  </p:stCondLst>
                                  <p:childTnLst>
                                    <p:set>
                                      <p:cBhvr>
                                        <p:cTn id="80" dur="1" fill="hold">
                                          <p:stCondLst>
                                            <p:cond delay="0"/>
                                          </p:stCondLst>
                                        </p:cTn>
                                        <p:tgtEl>
                                          <p:spTgt spid="38"/>
                                        </p:tgtEl>
                                        <p:attrNameLst>
                                          <p:attrName>style.visibility</p:attrName>
                                        </p:attrNameLst>
                                      </p:cBhvr>
                                      <p:to>
                                        <p:strVal val="visible"/>
                                      </p:to>
                                    </p:set>
                                    <p:anim calcmode="lin" valueType="num">
                                      <p:cBhvr additive="base">
                                        <p:cTn id="81" dur="150" fill="hold"/>
                                        <p:tgtEl>
                                          <p:spTgt spid="38"/>
                                        </p:tgtEl>
                                        <p:attrNameLst>
                                          <p:attrName>ppt_x</p:attrName>
                                        </p:attrNameLst>
                                      </p:cBhvr>
                                      <p:tavLst>
                                        <p:tav tm="0">
                                          <p:val>
                                            <p:strVal val="#ppt_x"/>
                                          </p:val>
                                        </p:tav>
                                        <p:tav tm="100000">
                                          <p:val>
                                            <p:strVal val="#ppt_x"/>
                                          </p:val>
                                        </p:tav>
                                      </p:tavLst>
                                    </p:anim>
                                    <p:anim calcmode="lin" valueType="num">
                                      <p:cBhvr additive="base">
                                        <p:cTn id="82" dur="150" fill="hold"/>
                                        <p:tgtEl>
                                          <p:spTgt spid="38"/>
                                        </p:tgtEl>
                                        <p:attrNameLst>
                                          <p:attrName>ppt_y</p:attrName>
                                        </p:attrNameLst>
                                      </p:cBhvr>
                                      <p:tavLst>
                                        <p:tav tm="0">
                                          <p:val>
                                            <p:strVal val="1+#ppt_h/2"/>
                                          </p:val>
                                        </p:tav>
                                        <p:tav tm="100000">
                                          <p:val>
                                            <p:strVal val="#ppt_y"/>
                                          </p:val>
                                        </p:tav>
                                      </p:tavLst>
                                    </p:anim>
                                  </p:childTnLst>
                                </p:cTn>
                              </p:par>
                            </p:childTnLst>
                          </p:cTn>
                        </p:par>
                        <p:par>
                          <p:cTn id="83" fill="hold">
                            <p:stCondLst>
                              <p:cond delay="1900"/>
                            </p:stCondLst>
                            <p:childTnLst>
                              <p:par>
                                <p:cTn id="84" presetID="2" presetClass="entr" presetSubtype="4" fill="hold" nodeType="afterEffect">
                                  <p:stCondLst>
                                    <p:cond delay="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150" fill="hold"/>
                                        <p:tgtEl>
                                          <p:spTgt spid="24"/>
                                        </p:tgtEl>
                                        <p:attrNameLst>
                                          <p:attrName>ppt_x</p:attrName>
                                        </p:attrNameLst>
                                      </p:cBhvr>
                                      <p:tavLst>
                                        <p:tav tm="0">
                                          <p:val>
                                            <p:strVal val="#ppt_x"/>
                                          </p:val>
                                        </p:tav>
                                        <p:tav tm="100000">
                                          <p:val>
                                            <p:strVal val="#ppt_x"/>
                                          </p:val>
                                        </p:tav>
                                      </p:tavLst>
                                    </p:anim>
                                    <p:anim calcmode="lin" valueType="num">
                                      <p:cBhvr additive="base">
                                        <p:cTn id="87" dur="150" fill="hold"/>
                                        <p:tgtEl>
                                          <p:spTgt spid="24"/>
                                        </p:tgtEl>
                                        <p:attrNameLst>
                                          <p:attrName>ppt_y</p:attrName>
                                        </p:attrNameLst>
                                      </p:cBhvr>
                                      <p:tavLst>
                                        <p:tav tm="0">
                                          <p:val>
                                            <p:strVal val="1+#ppt_h/2"/>
                                          </p:val>
                                        </p:tav>
                                        <p:tav tm="100000">
                                          <p:val>
                                            <p:strVal val="#ppt_y"/>
                                          </p:val>
                                        </p:tav>
                                      </p:tavLst>
                                    </p:anim>
                                  </p:childTnLst>
                                </p:cTn>
                              </p:par>
                            </p:childTnLst>
                          </p:cTn>
                        </p:par>
                        <p:par>
                          <p:cTn id="88" fill="hold">
                            <p:stCondLst>
                              <p:cond delay="2050"/>
                            </p:stCondLst>
                            <p:childTnLst>
                              <p:par>
                                <p:cTn id="89" presetID="2" presetClass="entr" presetSubtype="4" fill="hold" nodeType="afterEffect">
                                  <p:stCondLst>
                                    <p:cond delay="0"/>
                                  </p:stCondLst>
                                  <p:childTnLst>
                                    <p:set>
                                      <p:cBhvr>
                                        <p:cTn id="90" dur="1" fill="hold">
                                          <p:stCondLst>
                                            <p:cond delay="0"/>
                                          </p:stCondLst>
                                        </p:cTn>
                                        <p:tgtEl>
                                          <p:spTgt spid="25"/>
                                        </p:tgtEl>
                                        <p:attrNameLst>
                                          <p:attrName>style.visibility</p:attrName>
                                        </p:attrNameLst>
                                      </p:cBhvr>
                                      <p:to>
                                        <p:strVal val="visible"/>
                                      </p:to>
                                    </p:set>
                                    <p:anim calcmode="lin" valueType="num">
                                      <p:cBhvr additive="base">
                                        <p:cTn id="91" dur="150" fill="hold"/>
                                        <p:tgtEl>
                                          <p:spTgt spid="25"/>
                                        </p:tgtEl>
                                        <p:attrNameLst>
                                          <p:attrName>ppt_x</p:attrName>
                                        </p:attrNameLst>
                                      </p:cBhvr>
                                      <p:tavLst>
                                        <p:tav tm="0">
                                          <p:val>
                                            <p:strVal val="#ppt_x"/>
                                          </p:val>
                                        </p:tav>
                                        <p:tav tm="100000">
                                          <p:val>
                                            <p:strVal val="#ppt_x"/>
                                          </p:val>
                                        </p:tav>
                                      </p:tavLst>
                                    </p:anim>
                                    <p:anim calcmode="lin" valueType="num">
                                      <p:cBhvr additive="base">
                                        <p:cTn id="92" dur="150" fill="hold"/>
                                        <p:tgtEl>
                                          <p:spTgt spid="25"/>
                                        </p:tgtEl>
                                        <p:attrNameLst>
                                          <p:attrName>ppt_y</p:attrName>
                                        </p:attrNameLst>
                                      </p:cBhvr>
                                      <p:tavLst>
                                        <p:tav tm="0">
                                          <p:val>
                                            <p:strVal val="1+#ppt_h/2"/>
                                          </p:val>
                                        </p:tav>
                                        <p:tav tm="100000">
                                          <p:val>
                                            <p:strVal val="#ppt_y"/>
                                          </p:val>
                                        </p:tav>
                                      </p:tavLst>
                                    </p:anim>
                                  </p:childTnLst>
                                </p:cTn>
                              </p:par>
                            </p:childTnLst>
                          </p:cTn>
                        </p:par>
                        <p:par>
                          <p:cTn id="93" fill="hold">
                            <p:stCondLst>
                              <p:cond delay="2200"/>
                            </p:stCondLst>
                            <p:childTnLst>
                              <p:par>
                                <p:cTn id="94" presetID="2" presetClass="entr" presetSubtype="4" fill="hold" nodeType="afterEffect">
                                  <p:stCondLst>
                                    <p:cond delay="0"/>
                                  </p:stCondLst>
                                  <p:childTnLst>
                                    <p:set>
                                      <p:cBhvr>
                                        <p:cTn id="95" dur="1" fill="hold">
                                          <p:stCondLst>
                                            <p:cond delay="0"/>
                                          </p:stCondLst>
                                        </p:cTn>
                                        <p:tgtEl>
                                          <p:spTgt spid="18"/>
                                        </p:tgtEl>
                                        <p:attrNameLst>
                                          <p:attrName>style.visibility</p:attrName>
                                        </p:attrNameLst>
                                      </p:cBhvr>
                                      <p:to>
                                        <p:strVal val="visible"/>
                                      </p:to>
                                    </p:set>
                                    <p:anim calcmode="lin" valueType="num">
                                      <p:cBhvr additive="base">
                                        <p:cTn id="96" dur="150" fill="hold"/>
                                        <p:tgtEl>
                                          <p:spTgt spid="18"/>
                                        </p:tgtEl>
                                        <p:attrNameLst>
                                          <p:attrName>ppt_x</p:attrName>
                                        </p:attrNameLst>
                                      </p:cBhvr>
                                      <p:tavLst>
                                        <p:tav tm="0">
                                          <p:val>
                                            <p:strVal val="#ppt_x"/>
                                          </p:val>
                                        </p:tav>
                                        <p:tav tm="100000">
                                          <p:val>
                                            <p:strVal val="#ppt_x"/>
                                          </p:val>
                                        </p:tav>
                                      </p:tavLst>
                                    </p:anim>
                                    <p:anim calcmode="lin" valueType="num">
                                      <p:cBhvr additive="base">
                                        <p:cTn id="97" dur="150" fill="hold"/>
                                        <p:tgtEl>
                                          <p:spTgt spid="18"/>
                                        </p:tgtEl>
                                        <p:attrNameLst>
                                          <p:attrName>ppt_y</p:attrName>
                                        </p:attrNameLst>
                                      </p:cBhvr>
                                      <p:tavLst>
                                        <p:tav tm="0">
                                          <p:val>
                                            <p:strVal val="1+#ppt_h/2"/>
                                          </p:val>
                                        </p:tav>
                                        <p:tav tm="100000">
                                          <p:val>
                                            <p:strVal val="#ppt_y"/>
                                          </p:val>
                                        </p:tav>
                                      </p:tavLst>
                                    </p:anim>
                                  </p:childTnLst>
                                </p:cTn>
                              </p:par>
                            </p:childTnLst>
                          </p:cTn>
                        </p:par>
                        <p:par>
                          <p:cTn id="98" fill="hold">
                            <p:stCondLst>
                              <p:cond delay="2350"/>
                            </p:stCondLst>
                            <p:childTnLst>
                              <p:par>
                                <p:cTn id="99" presetID="2" presetClass="entr" presetSubtype="4" fill="hold" nodeType="afterEffect">
                                  <p:stCondLst>
                                    <p:cond delay="0"/>
                                  </p:stCondLst>
                                  <p:childTnLst>
                                    <p:set>
                                      <p:cBhvr>
                                        <p:cTn id="100" dur="1" fill="hold">
                                          <p:stCondLst>
                                            <p:cond delay="0"/>
                                          </p:stCondLst>
                                        </p:cTn>
                                        <p:tgtEl>
                                          <p:spTgt spid="26"/>
                                        </p:tgtEl>
                                        <p:attrNameLst>
                                          <p:attrName>style.visibility</p:attrName>
                                        </p:attrNameLst>
                                      </p:cBhvr>
                                      <p:to>
                                        <p:strVal val="visible"/>
                                      </p:to>
                                    </p:set>
                                    <p:anim calcmode="lin" valueType="num">
                                      <p:cBhvr additive="base">
                                        <p:cTn id="101" dur="150" fill="hold"/>
                                        <p:tgtEl>
                                          <p:spTgt spid="26"/>
                                        </p:tgtEl>
                                        <p:attrNameLst>
                                          <p:attrName>ppt_x</p:attrName>
                                        </p:attrNameLst>
                                      </p:cBhvr>
                                      <p:tavLst>
                                        <p:tav tm="0">
                                          <p:val>
                                            <p:strVal val="#ppt_x"/>
                                          </p:val>
                                        </p:tav>
                                        <p:tav tm="100000">
                                          <p:val>
                                            <p:strVal val="#ppt_x"/>
                                          </p:val>
                                        </p:tav>
                                      </p:tavLst>
                                    </p:anim>
                                    <p:anim calcmode="lin" valueType="num">
                                      <p:cBhvr additive="base">
                                        <p:cTn id="102" dur="150" fill="hold"/>
                                        <p:tgtEl>
                                          <p:spTgt spid="26"/>
                                        </p:tgtEl>
                                        <p:attrNameLst>
                                          <p:attrName>ppt_y</p:attrName>
                                        </p:attrNameLst>
                                      </p:cBhvr>
                                      <p:tavLst>
                                        <p:tav tm="0">
                                          <p:val>
                                            <p:strVal val="1+#ppt_h/2"/>
                                          </p:val>
                                        </p:tav>
                                        <p:tav tm="100000">
                                          <p:val>
                                            <p:strVal val="#ppt_y"/>
                                          </p:val>
                                        </p:tav>
                                      </p:tavLst>
                                    </p:anim>
                                  </p:childTnLst>
                                </p:cTn>
                              </p:par>
                            </p:childTnLst>
                          </p:cTn>
                        </p:par>
                        <p:par>
                          <p:cTn id="103" fill="hold">
                            <p:stCondLst>
                              <p:cond delay="2500"/>
                            </p:stCondLst>
                            <p:childTnLst>
                              <p:par>
                                <p:cTn id="104" presetID="2" presetClass="entr" presetSubtype="4" fill="hold" nodeType="afterEffect">
                                  <p:stCondLst>
                                    <p:cond delay="0"/>
                                  </p:stCondLst>
                                  <p:childTnLst>
                                    <p:set>
                                      <p:cBhvr>
                                        <p:cTn id="105" dur="1" fill="hold">
                                          <p:stCondLst>
                                            <p:cond delay="0"/>
                                          </p:stCondLst>
                                        </p:cTn>
                                        <p:tgtEl>
                                          <p:spTgt spid="21"/>
                                        </p:tgtEl>
                                        <p:attrNameLst>
                                          <p:attrName>style.visibility</p:attrName>
                                        </p:attrNameLst>
                                      </p:cBhvr>
                                      <p:to>
                                        <p:strVal val="visible"/>
                                      </p:to>
                                    </p:set>
                                    <p:anim calcmode="lin" valueType="num">
                                      <p:cBhvr additive="base">
                                        <p:cTn id="106" dur="150" fill="hold"/>
                                        <p:tgtEl>
                                          <p:spTgt spid="21"/>
                                        </p:tgtEl>
                                        <p:attrNameLst>
                                          <p:attrName>ppt_x</p:attrName>
                                        </p:attrNameLst>
                                      </p:cBhvr>
                                      <p:tavLst>
                                        <p:tav tm="0">
                                          <p:val>
                                            <p:strVal val="#ppt_x"/>
                                          </p:val>
                                        </p:tav>
                                        <p:tav tm="100000">
                                          <p:val>
                                            <p:strVal val="#ppt_x"/>
                                          </p:val>
                                        </p:tav>
                                      </p:tavLst>
                                    </p:anim>
                                    <p:anim calcmode="lin" valueType="num">
                                      <p:cBhvr additive="base">
                                        <p:cTn id="107" dur="150" fill="hold"/>
                                        <p:tgtEl>
                                          <p:spTgt spid="21"/>
                                        </p:tgtEl>
                                        <p:attrNameLst>
                                          <p:attrName>ppt_y</p:attrName>
                                        </p:attrNameLst>
                                      </p:cBhvr>
                                      <p:tavLst>
                                        <p:tav tm="0">
                                          <p:val>
                                            <p:strVal val="1+#ppt_h/2"/>
                                          </p:val>
                                        </p:tav>
                                        <p:tav tm="100000">
                                          <p:val>
                                            <p:strVal val="#ppt_y"/>
                                          </p:val>
                                        </p:tav>
                                      </p:tavLst>
                                    </p:anim>
                                  </p:childTnLst>
                                </p:cTn>
                              </p:par>
                            </p:childTnLst>
                          </p:cTn>
                        </p:par>
                        <p:par>
                          <p:cTn id="108" fill="hold">
                            <p:stCondLst>
                              <p:cond delay="2650"/>
                            </p:stCondLst>
                            <p:childTnLst>
                              <p:par>
                                <p:cTn id="109" presetID="2" presetClass="entr" presetSubtype="4" fill="hold" nodeType="afterEffect">
                                  <p:stCondLst>
                                    <p:cond delay="0"/>
                                  </p:stCondLst>
                                  <p:childTnLst>
                                    <p:set>
                                      <p:cBhvr>
                                        <p:cTn id="110" dur="1" fill="hold">
                                          <p:stCondLst>
                                            <p:cond delay="0"/>
                                          </p:stCondLst>
                                        </p:cTn>
                                        <p:tgtEl>
                                          <p:spTgt spid="34"/>
                                        </p:tgtEl>
                                        <p:attrNameLst>
                                          <p:attrName>style.visibility</p:attrName>
                                        </p:attrNameLst>
                                      </p:cBhvr>
                                      <p:to>
                                        <p:strVal val="visible"/>
                                      </p:to>
                                    </p:set>
                                    <p:anim calcmode="lin" valueType="num">
                                      <p:cBhvr additive="base">
                                        <p:cTn id="111" dur="150" fill="hold"/>
                                        <p:tgtEl>
                                          <p:spTgt spid="34"/>
                                        </p:tgtEl>
                                        <p:attrNameLst>
                                          <p:attrName>ppt_x</p:attrName>
                                        </p:attrNameLst>
                                      </p:cBhvr>
                                      <p:tavLst>
                                        <p:tav tm="0">
                                          <p:val>
                                            <p:strVal val="#ppt_x"/>
                                          </p:val>
                                        </p:tav>
                                        <p:tav tm="100000">
                                          <p:val>
                                            <p:strVal val="#ppt_x"/>
                                          </p:val>
                                        </p:tav>
                                      </p:tavLst>
                                    </p:anim>
                                    <p:anim calcmode="lin" valueType="num">
                                      <p:cBhvr additive="base">
                                        <p:cTn id="112" dur="150" fill="hold"/>
                                        <p:tgtEl>
                                          <p:spTgt spid="34"/>
                                        </p:tgtEl>
                                        <p:attrNameLst>
                                          <p:attrName>ppt_y</p:attrName>
                                        </p:attrNameLst>
                                      </p:cBhvr>
                                      <p:tavLst>
                                        <p:tav tm="0">
                                          <p:val>
                                            <p:strVal val="1+#ppt_h/2"/>
                                          </p:val>
                                        </p:tav>
                                        <p:tav tm="100000">
                                          <p:val>
                                            <p:strVal val="#ppt_y"/>
                                          </p:val>
                                        </p:tav>
                                      </p:tavLst>
                                    </p:anim>
                                  </p:childTnLst>
                                </p:cTn>
                              </p:par>
                            </p:childTnLst>
                          </p:cTn>
                        </p:par>
                        <p:par>
                          <p:cTn id="113" fill="hold">
                            <p:stCondLst>
                              <p:cond delay="2800"/>
                            </p:stCondLst>
                            <p:childTnLst>
                              <p:par>
                                <p:cTn id="114" presetID="2" presetClass="entr" presetSubtype="4" fill="hold" nodeType="afterEffect">
                                  <p:stCondLst>
                                    <p:cond delay="0"/>
                                  </p:stCondLst>
                                  <p:childTnLst>
                                    <p:set>
                                      <p:cBhvr>
                                        <p:cTn id="115" dur="1" fill="hold">
                                          <p:stCondLst>
                                            <p:cond delay="0"/>
                                          </p:stCondLst>
                                        </p:cTn>
                                        <p:tgtEl>
                                          <p:spTgt spid="27"/>
                                        </p:tgtEl>
                                        <p:attrNameLst>
                                          <p:attrName>style.visibility</p:attrName>
                                        </p:attrNameLst>
                                      </p:cBhvr>
                                      <p:to>
                                        <p:strVal val="visible"/>
                                      </p:to>
                                    </p:set>
                                    <p:anim calcmode="lin" valueType="num">
                                      <p:cBhvr additive="base">
                                        <p:cTn id="116" dur="150" fill="hold"/>
                                        <p:tgtEl>
                                          <p:spTgt spid="27"/>
                                        </p:tgtEl>
                                        <p:attrNameLst>
                                          <p:attrName>ppt_x</p:attrName>
                                        </p:attrNameLst>
                                      </p:cBhvr>
                                      <p:tavLst>
                                        <p:tav tm="0">
                                          <p:val>
                                            <p:strVal val="#ppt_x"/>
                                          </p:val>
                                        </p:tav>
                                        <p:tav tm="100000">
                                          <p:val>
                                            <p:strVal val="#ppt_x"/>
                                          </p:val>
                                        </p:tav>
                                      </p:tavLst>
                                    </p:anim>
                                    <p:anim calcmode="lin" valueType="num">
                                      <p:cBhvr additive="base">
                                        <p:cTn id="117" dur="150" fill="hold"/>
                                        <p:tgtEl>
                                          <p:spTgt spid="27"/>
                                        </p:tgtEl>
                                        <p:attrNameLst>
                                          <p:attrName>ppt_y</p:attrName>
                                        </p:attrNameLst>
                                      </p:cBhvr>
                                      <p:tavLst>
                                        <p:tav tm="0">
                                          <p:val>
                                            <p:strVal val="1+#ppt_h/2"/>
                                          </p:val>
                                        </p:tav>
                                        <p:tav tm="100000">
                                          <p:val>
                                            <p:strVal val="#ppt_y"/>
                                          </p:val>
                                        </p:tav>
                                      </p:tavLst>
                                    </p:anim>
                                  </p:childTnLst>
                                </p:cTn>
                              </p:par>
                            </p:childTnLst>
                          </p:cTn>
                        </p:par>
                        <p:par>
                          <p:cTn id="118" fill="hold">
                            <p:stCondLst>
                              <p:cond delay="2950"/>
                            </p:stCondLst>
                            <p:childTnLst>
                              <p:par>
                                <p:cTn id="119" presetID="2" presetClass="entr" presetSubtype="4" fill="hold" nodeType="afterEffect">
                                  <p:stCondLst>
                                    <p:cond delay="0"/>
                                  </p:stCondLst>
                                  <p:childTnLst>
                                    <p:set>
                                      <p:cBhvr>
                                        <p:cTn id="120" dur="1" fill="hold">
                                          <p:stCondLst>
                                            <p:cond delay="0"/>
                                          </p:stCondLst>
                                        </p:cTn>
                                        <p:tgtEl>
                                          <p:spTgt spid="28"/>
                                        </p:tgtEl>
                                        <p:attrNameLst>
                                          <p:attrName>style.visibility</p:attrName>
                                        </p:attrNameLst>
                                      </p:cBhvr>
                                      <p:to>
                                        <p:strVal val="visible"/>
                                      </p:to>
                                    </p:set>
                                    <p:anim calcmode="lin" valueType="num">
                                      <p:cBhvr additive="base">
                                        <p:cTn id="121" dur="150" fill="hold"/>
                                        <p:tgtEl>
                                          <p:spTgt spid="28"/>
                                        </p:tgtEl>
                                        <p:attrNameLst>
                                          <p:attrName>ppt_x</p:attrName>
                                        </p:attrNameLst>
                                      </p:cBhvr>
                                      <p:tavLst>
                                        <p:tav tm="0">
                                          <p:val>
                                            <p:strVal val="#ppt_x"/>
                                          </p:val>
                                        </p:tav>
                                        <p:tav tm="100000">
                                          <p:val>
                                            <p:strVal val="#ppt_x"/>
                                          </p:val>
                                        </p:tav>
                                      </p:tavLst>
                                    </p:anim>
                                    <p:anim calcmode="lin" valueType="num">
                                      <p:cBhvr additive="base">
                                        <p:cTn id="122" dur="150" fill="hold"/>
                                        <p:tgtEl>
                                          <p:spTgt spid="28"/>
                                        </p:tgtEl>
                                        <p:attrNameLst>
                                          <p:attrName>ppt_y</p:attrName>
                                        </p:attrNameLst>
                                      </p:cBhvr>
                                      <p:tavLst>
                                        <p:tav tm="0">
                                          <p:val>
                                            <p:strVal val="1+#ppt_h/2"/>
                                          </p:val>
                                        </p:tav>
                                        <p:tav tm="100000">
                                          <p:val>
                                            <p:strVal val="#ppt_y"/>
                                          </p:val>
                                        </p:tav>
                                      </p:tavLst>
                                    </p:anim>
                                  </p:childTnLst>
                                </p:cTn>
                              </p:par>
                            </p:childTnLst>
                          </p:cTn>
                        </p:par>
                        <p:par>
                          <p:cTn id="123" fill="hold">
                            <p:stCondLst>
                              <p:cond delay="3100"/>
                            </p:stCondLst>
                            <p:childTnLst>
                              <p:par>
                                <p:cTn id="124" presetID="2" presetClass="entr" presetSubtype="4" fill="hold" nodeType="afterEffect">
                                  <p:stCondLst>
                                    <p:cond delay="0"/>
                                  </p:stCondLst>
                                  <p:childTnLst>
                                    <p:set>
                                      <p:cBhvr>
                                        <p:cTn id="125" dur="1" fill="hold">
                                          <p:stCondLst>
                                            <p:cond delay="0"/>
                                          </p:stCondLst>
                                        </p:cTn>
                                        <p:tgtEl>
                                          <p:spTgt spid="19"/>
                                        </p:tgtEl>
                                        <p:attrNameLst>
                                          <p:attrName>style.visibility</p:attrName>
                                        </p:attrNameLst>
                                      </p:cBhvr>
                                      <p:to>
                                        <p:strVal val="visible"/>
                                      </p:to>
                                    </p:set>
                                    <p:anim calcmode="lin" valueType="num">
                                      <p:cBhvr additive="base">
                                        <p:cTn id="126" dur="150" fill="hold"/>
                                        <p:tgtEl>
                                          <p:spTgt spid="19"/>
                                        </p:tgtEl>
                                        <p:attrNameLst>
                                          <p:attrName>ppt_x</p:attrName>
                                        </p:attrNameLst>
                                      </p:cBhvr>
                                      <p:tavLst>
                                        <p:tav tm="0">
                                          <p:val>
                                            <p:strVal val="#ppt_x"/>
                                          </p:val>
                                        </p:tav>
                                        <p:tav tm="100000">
                                          <p:val>
                                            <p:strVal val="#ppt_x"/>
                                          </p:val>
                                        </p:tav>
                                      </p:tavLst>
                                    </p:anim>
                                    <p:anim calcmode="lin" valueType="num">
                                      <p:cBhvr additive="base">
                                        <p:cTn id="127" dur="150" fill="hold"/>
                                        <p:tgtEl>
                                          <p:spTgt spid="19"/>
                                        </p:tgtEl>
                                        <p:attrNameLst>
                                          <p:attrName>ppt_y</p:attrName>
                                        </p:attrNameLst>
                                      </p:cBhvr>
                                      <p:tavLst>
                                        <p:tav tm="0">
                                          <p:val>
                                            <p:strVal val="1+#ppt_h/2"/>
                                          </p:val>
                                        </p:tav>
                                        <p:tav tm="100000">
                                          <p:val>
                                            <p:strVal val="#ppt_y"/>
                                          </p:val>
                                        </p:tav>
                                      </p:tavLst>
                                    </p:anim>
                                  </p:childTnLst>
                                </p:cTn>
                              </p:par>
                            </p:childTnLst>
                          </p:cTn>
                        </p:par>
                        <p:par>
                          <p:cTn id="128" fill="hold">
                            <p:stCondLst>
                              <p:cond delay="3250"/>
                            </p:stCondLst>
                            <p:childTnLst>
                              <p:par>
                                <p:cTn id="129" presetID="2" presetClass="entr" presetSubtype="4" fill="hold" nodeType="afterEffect">
                                  <p:stCondLst>
                                    <p:cond delay="0"/>
                                  </p:stCondLst>
                                  <p:childTnLst>
                                    <p:set>
                                      <p:cBhvr>
                                        <p:cTn id="130" dur="1" fill="hold">
                                          <p:stCondLst>
                                            <p:cond delay="0"/>
                                          </p:stCondLst>
                                        </p:cTn>
                                        <p:tgtEl>
                                          <p:spTgt spid="35"/>
                                        </p:tgtEl>
                                        <p:attrNameLst>
                                          <p:attrName>style.visibility</p:attrName>
                                        </p:attrNameLst>
                                      </p:cBhvr>
                                      <p:to>
                                        <p:strVal val="visible"/>
                                      </p:to>
                                    </p:set>
                                    <p:anim calcmode="lin" valueType="num">
                                      <p:cBhvr additive="base">
                                        <p:cTn id="131" dur="150" fill="hold"/>
                                        <p:tgtEl>
                                          <p:spTgt spid="35"/>
                                        </p:tgtEl>
                                        <p:attrNameLst>
                                          <p:attrName>ppt_x</p:attrName>
                                        </p:attrNameLst>
                                      </p:cBhvr>
                                      <p:tavLst>
                                        <p:tav tm="0">
                                          <p:val>
                                            <p:strVal val="#ppt_x"/>
                                          </p:val>
                                        </p:tav>
                                        <p:tav tm="100000">
                                          <p:val>
                                            <p:strVal val="#ppt_x"/>
                                          </p:val>
                                        </p:tav>
                                      </p:tavLst>
                                    </p:anim>
                                    <p:anim calcmode="lin" valueType="num">
                                      <p:cBhvr additive="base">
                                        <p:cTn id="132" dur="150" fill="hold"/>
                                        <p:tgtEl>
                                          <p:spTgt spid="35"/>
                                        </p:tgtEl>
                                        <p:attrNameLst>
                                          <p:attrName>ppt_y</p:attrName>
                                        </p:attrNameLst>
                                      </p:cBhvr>
                                      <p:tavLst>
                                        <p:tav tm="0">
                                          <p:val>
                                            <p:strVal val="1+#ppt_h/2"/>
                                          </p:val>
                                        </p:tav>
                                        <p:tav tm="100000">
                                          <p:val>
                                            <p:strVal val="#ppt_y"/>
                                          </p:val>
                                        </p:tav>
                                      </p:tavLst>
                                    </p:anim>
                                  </p:childTnLst>
                                </p:cTn>
                              </p:par>
                            </p:childTnLst>
                          </p:cTn>
                        </p:par>
                        <p:par>
                          <p:cTn id="133" fill="hold">
                            <p:stCondLst>
                              <p:cond delay="3400"/>
                            </p:stCondLst>
                            <p:childTnLst>
                              <p:par>
                                <p:cTn id="134" presetID="2" presetClass="entr" presetSubtype="4" fill="hold" nodeType="afterEffect">
                                  <p:stCondLst>
                                    <p:cond delay="0"/>
                                  </p:stCondLst>
                                  <p:childTnLst>
                                    <p:set>
                                      <p:cBhvr>
                                        <p:cTn id="135" dur="1" fill="hold">
                                          <p:stCondLst>
                                            <p:cond delay="0"/>
                                          </p:stCondLst>
                                        </p:cTn>
                                        <p:tgtEl>
                                          <p:spTgt spid="22"/>
                                        </p:tgtEl>
                                        <p:attrNameLst>
                                          <p:attrName>style.visibility</p:attrName>
                                        </p:attrNameLst>
                                      </p:cBhvr>
                                      <p:to>
                                        <p:strVal val="visible"/>
                                      </p:to>
                                    </p:set>
                                    <p:anim calcmode="lin" valueType="num">
                                      <p:cBhvr additive="base">
                                        <p:cTn id="136" dur="150" fill="hold"/>
                                        <p:tgtEl>
                                          <p:spTgt spid="22"/>
                                        </p:tgtEl>
                                        <p:attrNameLst>
                                          <p:attrName>ppt_x</p:attrName>
                                        </p:attrNameLst>
                                      </p:cBhvr>
                                      <p:tavLst>
                                        <p:tav tm="0">
                                          <p:val>
                                            <p:strVal val="#ppt_x"/>
                                          </p:val>
                                        </p:tav>
                                        <p:tav tm="100000">
                                          <p:val>
                                            <p:strVal val="#ppt_x"/>
                                          </p:val>
                                        </p:tav>
                                      </p:tavLst>
                                    </p:anim>
                                    <p:anim calcmode="lin" valueType="num">
                                      <p:cBhvr additive="base">
                                        <p:cTn id="137" dur="150" fill="hold"/>
                                        <p:tgtEl>
                                          <p:spTgt spid="22"/>
                                        </p:tgtEl>
                                        <p:attrNameLst>
                                          <p:attrName>ppt_y</p:attrName>
                                        </p:attrNameLst>
                                      </p:cBhvr>
                                      <p:tavLst>
                                        <p:tav tm="0">
                                          <p:val>
                                            <p:strVal val="1+#ppt_h/2"/>
                                          </p:val>
                                        </p:tav>
                                        <p:tav tm="100000">
                                          <p:val>
                                            <p:strVal val="#ppt_y"/>
                                          </p:val>
                                        </p:tav>
                                      </p:tavLst>
                                    </p:anim>
                                  </p:childTnLst>
                                </p:cTn>
                              </p:par>
                            </p:childTnLst>
                          </p:cTn>
                        </p:par>
                        <p:par>
                          <p:cTn id="138" fill="hold">
                            <p:stCondLst>
                              <p:cond delay="3550"/>
                            </p:stCondLst>
                            <p:childTnLst>
                              <p:par>
                                <p:cTn id="139" presetID="2" presetClass="entr" presetSubtype="4" fill="hold" nodeType="afterEffect">
                                  <p:stCondLst>
                                    <p:cond delay="0"/>
                                  </p:stCondLst>
                                  <p:childTnLst>
                                    <p:set>
                                      <p:cBhvr>
                                        <p:cTn id="140" dur="1" fill="hold">
                                          <p:stCondLst>
                                            <p:cond delay="0"/>
                                          </p:stCondLst>
                                        </p:cTn>
                                        <p:tgtEl>
                                          <p:spTgt spid="29"/>
                                        </p:tgtEl>
                                        <p:attrNameLst>
                                          <p:attrName>style.visibility</p:attrName>
                                        </p:attrNameLst>
                                      </p:cBhvr>
                                      <p:to>
                                        <p:strVal val="visible"/>
                                      </p:to>
                                    </p:set>
                                    <p:anim calcmode="lin" valueType="num">
                                      <p:cBhvr additive="base">
                                        <p:cTn id="141" dur="150" fill="hold"/>
                                        <p:tgtEl>
                                          <p:spTgt spid="29"/>
                                        </p:tgtEl>
                                        <p:attrNameLst>
                                          <p:attrName>ppt_x</p:attrName>
                                        </p:attrNameLst>
                                      </p:cBhvr>
                                      <p:tavLst>
                                        <p:tav tm="0">
                                          <p:val>
                                            <p:strVal val="#ppt_x"/>
                                          </p:val>
                                        </p:tav>
                                        <p:tav tm="100000">
                                          <p:val>
                                            <p:strVal val="#ppt_x"/>
                                          </p:val>
                                        </p:tav>
                                      </p:tavLst>
                                    </p:anim>
                                    <p:anim calcmode="lin" valueType="num">
                                      <p:cBhvr additive="base">
                                        <p:cTn id="142" dur="150" fill="hold"/>
                                        <p:tgtEl>
                                          <p:spTgt spid="29"/>
                                        </p:tgtEl>
                                        <p:attrNameLst>
                                          <p:attrName>ppt_y</p:attrName>
                                        </p:attrNameLst>
                                      </p:cBhvr>
                                      <p:tavLst>
                                        <p:tav tm="0">
                                          <p:val>
                                            <p:strVal val="1+#ppt_h/2"/>
                                          </p:val>
                                        </p:tav>
                                        <p:tav tm="100000">
                                          <p:val>
                                            <p:strVal val="#ppt_y"/>
                                          </p:val>
                                        </p:tav>
                                      </p:tavLst>
                                    </p:anim>
                                  </p:childTnLst>
                                </p:cTn>
                              </p:par>
                            </p:childTnLst>
                          </p:cTn>
                        </p:par>
                        <p:par>
                          <p:cTn id="143" fill="hold">
                            <p:stCondLst>
                              <p:cond delay="3700"/>
                            </p:stCondLst>
                            <p:childTnLst>
                              <p:par>
                                <p:cTn id="144" presetID="2" presetClass="entr" presetSubtype="4" fill="hold" nodeType="afterEffect">
                                  <p:stCondLst>
                                    <p:cond delay="0"/>
                                  </p:stCondLst>
                                  <p:childTnLst>
                                    <p:set>
                                      <p:cBhvr>
                                        <p:cTn id="145" dur="1" fill="hold">
                                          <p:stCondLst>
                                            <p:cond delay="0"/>
                                          </p:stCondLst>
                                        </p:cTn>
                                        <p:tgtEl>
                                          <p:spTgt spid="30"/>
                                        </p:tgtEl>
                                        <p:attrNameLst>
                                          <p:attrName>style.visibility</p:attrName>
                                        </p:attrNameLst>
                                      </p:cBhvr>
                                      <p:to>
                                        <p:strVal val="visible"/>
                                      </p:to>
                                    </p:set>
                                    <p:anim calcmode="lin" valueType="num">
                                      <p:cBhvr additive="base">
                                        <p:cTn id="146" dur="150" fill="hold"/>
                                        <p:tgtEl>
                                          <p:spTgt spid="30"/>
                                        </p:tgtEl>
                                        <p:attrNameLst>
                                          <p:attrName>ppt_x</p:attrName>
                                        </p:attrNameLst>
                                      </p:cBhvr>
                                      <p:tavLst>
                                        <p:tav tm="0">
                                          <p:val>
                                            <p:strVal val="#ppt_x"/>
                                          </p:val>
                                        </p:tav>
                                        <p:tav tm="100000">
                                          <p:val>
                                            <p:strVal val="#ppt_x"/>
                                          </p:val>
                                        </p:tav>
                                      </p:tavLst>
                                    </p:anim>
                                    <p:anim calcmode="lin" valueType="num">
                                      <p:cBhvr additive="base">
                                        <p:cTn id="147" dur="150" fill="hold"/>
                                        <p:tgtEl>
                                          <p:spTgt spid="30"/>
                                        </p:tgtEl>
                                        <p:attrNameLst>
                                          <p:attrName>ppt_y</p:attrName>
                                        </p:attrNameLst>
                                      </p:cBhvr>
                                      <p:tavLst>
                                        <p:tav tm="0">
                                          <p:val>
                                            <p:strVal val="1+#ppt_h/2"/>
                                          </p:val>
                                        </p:tav>
                                        <p:tav tm="100000">
                                          <p:val>
                                            <p:strVal val="#ppt_y"/>
                                          </p:val>
                                        </p:tav>
                                      </p:tavLst>
                                    </p:anim>
                                  </p:childTnLst>
                                </p:cTn>
                              </p:par>
                            </p:childTnLst>
                          </p:cTn>
                        </p:par>
                        <p:par>
                          <p:cTn id="148" fill="hold">
                            <p:stCondLst>
                              <p:cond delay="3850"/>
                            </p:stCondLst>
                            <p:childTnLst>
                              <p:par>
                                <p:cTn id="149" presetID="2" presetClass="entr" presetSubtype="4" fill="hold" nodeType="afterEffect">
                                  <p:stCondLst>
                                    <p:cond delay="0"/>
                                  </p:stCondLst>
                                  <p:childTnLst>
                                    <p:set>
                                      <p:cBhvr>
                                        <p:cTn id="150" dur="1" fill="hold">
                                          <p:stCondLst>
                                            <p:cond delay="0"/>
                                          </p:stCondLst>
                                        </p:cTn>
                                        <p:tgtEl>
                                          <p:spTgt spid="39"/>
                                        </p:tgtEl>
                                        <p:attrNameLst>
                                          <p:attrName>style.visibility</p:attrName>
                                        </p:attrNameLst>
                                      </p:cBhvr>
                                      <p:to>
                                        <p:strVal val="visible"/>
                                      </p:to>
                                    </p:set>
                                    <p:anim calcmode="lin" valueType="num">
                                      <p:cBhvr additive="base">
                                        <p:cTn id="151" dur="150" fill="hold"/>
                                        <p:tgtEl>
                                          <p:spTgt spid="39"/>
                                        </p:tgtEl>
                                        <p:attrNameLst>
                                          <p:attrName>ppt_x</p:attrName>
                                        </p:attrNameLst>
                                      </p:cBhvr>
                                      <p:tavLst>
                                        <p:tav tm="0">
                                          <p:val>
                                            <p:strVal val="#ppt_x"/>
                                          </p:val>
                                        </p:tav>
                                        <p:tav tm="100000">
                                          <p:val>
                                            <p:strVal val="#ppt_x"/>
                                          </p:val>
                                        </p:tav>
                                      </p:tavLst>
                                    </p:anim>
                                    <p:anim calcmode="lin" valueType="num">
                                      <p:cBhvr additive="base">
                                        <p:cTn id="152" dur="150" fill="hold"/>
                                        <p:tgtEl>
                                          <p:spTgt spid="39"/>
                                        </p:tgtEl>
                                        <p:attrNameLst>
                                          <p:attrName>ppt_y</p:attrName>
                                        </p:attrNameLst>
                                      </p:cBhvr>
                                      <p:tavLst>
                                        <p:tav tm="0">
                                          <p:val>
                                            <p:strVal val="1+#ppt_h/2"/>
                                          </p:val>
                                        </p:tav>
                                        <p:tav tm="100000">
                                          <p:val>
                                            <p:strVal val="#ppt_y"/>
                                          </p:val>
                                        </p:tav>
                                      </p:tavLst>
                                    </p:anim>
                                  </p:childTnLst>
                                </p:cTn>
                              </p:par>
                            </p:childTnLst>
                          </p:cTn>
                        </p:par>
                        <p:par>
                          <p:cTn id="153" fill="hold">
                            <p:stCondLst>
                              <p:cond delay="4000"/>
                            </p:stCondLst>
                            <p:childTnLst>
                              <p:par>
                                <p:cTn id="154" presetID="2" presetClass="entr" presetSubtype="4" fill="hold" nodeType="afterEffect">
                                  <p:stCondLst>
                                    <p:cond delay="0"/>
                                  </p:stCondLst>
                                  <p:childTnLst>
                                    <p:set>
                                      <p:cBhvr>
                                        <p:cTn id="155" dur="1" fill="hold">
                                          <p:stCondLst>
                                            <p:cond delay="0"/>
                                          </p:stCondLst>
                                        </p:cTn>
                                        <p:tgtEl>
                                          <p:spTgt spid="37"/>
                                        </p:tgtEl>
                                        <p:attrNameLst>
                                          <p:attrName>style.visibility</p:attrName>
                                        </p:attrNameLst>
                                      </p:cBhvr>
                                      <p:to>
                                        <p:strVal val="visible"/>
                                      </p:to>
                                    </p:set>
                                    <p:anim calcmode="lin" valueType="num">
                                      <p:cBhvr additive="base">
                                        <p:cTn id="156" dur="150" fill="hold"/>
                                        <p:tgtEl>
                                          <p:spTgt spid="37"/>
                                        </p:tgtEl>
                                        <p:attrNameLst>
                                          <p:attrName>ppt_x</p:attrName>
                                        </p:attrNameLst>
                                      </p:cBhvr>
                                      <p:tavLst>
                                        <p:tav tm="0">
                                          <p:val>
                                            <p:strVal val="#ppt_x"/>
                                          </p:val>
                                        </p:tav>
                                        <p:tav tm="100000">
                                          <p:val>
                                            <p:strVal val="#ppt_x"/>
                                          </p:val>
                                        </p:tav>
                                      </p:tavLst>
                                    </p:anim>
                                    <p:anim calcmode="lin" valueType="num">
                                      <p:cBhvr additive="base">
                                        <p:cTn id="157" dur="150" fill="hold"/>
                                        <p:tgtEl>
                                          <p:spTgt spid="37"/>
                                        </p:tgtEl>
                                        <p:attrNameLst>
                                          <p:attrName>ppt_y</p:attrName>
                                        </p:attrNameLst>
                                      </p:cBhvr>
                                      <p:tavLst>
                                        <p:tav tm="0">
                                          <p:val>
                                            <p:strVal val="1+#ppt_h/2"/>
                                          </p:val>
                                        </p:tav>
                                        <p:tav tm="100000">
                                          <p:val>
                                            <p:strVal val="#ppt_y"/>
                                          </p:val>
                                        </p:tav>
                                      </p:tavLst>
                                    </p:anim>
                                  </p:childTnLst>
                                </p:cTn>
                              </p:par>
                            </p:childTnLst>
                          </p:cTn>
                        </p:par>
                        <p:par>
                          <p:cTn id="158" fill="hold">
                            <p:stCondLst>
                              <p:cond delay="4150"/>
                            </p:stCondLst>
                            <p:childTnLst>
                              <p:par>
                                <p:cTn id="159" presetID="2" presetClass="entr" presetSubtype="4" fill="hold" nodeType="afterEffect">
                                  <p:stCondLst>
                                    <p:cond delay="0"/>
                                  </p:stCondLst>
                                  <p:childTnLst>
                                    <p:set>
                                      <p:cBhvr>
                                        <p:cTn id="160" dur="1" fill="hold">
                                          <p:stCondLst>
                                            <p:cond delay="0"/>
                                          </p:stCondLst>
                                        </p:cTn>
                                        <p:tgtEl>
                                          <p:spTgt spid="31"/>
                                        </p:tgtEl>
                                        <p:attrNameLst>
                                          <p:attrName>style.visibility</p:attrName>
                                        </p:attrNameLst>
                                      </p:cBhvr>
                                      <p:to>
                                        <p:strVal val="visible"/>
                                      </p:to>
                                    </p:set>
                                    <p:anim calcmode="lin" valueType="num">
                                      <p:cBhvr additive="base">
                                        <p:cTn id="161" dur="150" fill="hold"/>
                                        <p:tgtEl>
                                          <p:spTgt spid="31"/>
                                        </p:tgtEl>
                                        <p:attrNameLst>
                                          <p:attrName>ppt_x</p:attrName>
                                        </p:attrNameLst>
                                      </p:cBhvr>
                                      <p:tavLst>
                                        <p:tav tm="0">
                                          <p:val>
                                            <p:strVal val="#ppt_x"/>
                                          </p:val>
                                        </p:tav>
                                        <p:tav tm="100000">
                                          <p:val>
                                            <p:strVal val="#ppt_x"/>
                                          </p:val>
                                        </p:tav>
                                      </p:tavLst>
                                    </p:anim>
                                    <p:anim calcmode="lin" valueType="num">
                                      <p:cBhvr additive="base">
                                        <p:cTn id="162" dur="15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62"/>
                                        </p:tgtEl>
                                        <p:attrNameLst>
                                          <p:attrName>style.visibility</p:attrName>
                                        </p:attrNameLst>
                                      </p:cBhvr>
                                      <p:to>
                                        <p:strVal val="visible"/>
                                      </p:to>
                                    </p:set>
                                    <p:animEffect transition="in" filter="fade">
                                      <p:cBhvr>
                                        <p:cTn id="167" dur="500"/>
                                        <p:tgtEl>
                                          <p:spTgt spid="62"/>
                                        </p:tgtEl>
                                      </p:cBhvr>
                                    </p:animEffect>
                                  </p:childTnLst>
                                </p:cTn>
                              </p:par>
                              <p:par>
                                <p:cTn id="168" presetID="10" presetClass="entr" presetSubtype="0" fill="hold" grpId="0" nodeType="withEffect">
                                  <p:stCondLst>
                                    <p:cond delay="0"/>
                                  </p:stCondLst>
                                  <p:childTnLst>
                                    <p:set>
                                      <p:cBhvr>
                                        <p:cTn id="169" dur="1" fill="hold">
                                          <p:stCondLst>
                                            <p:cond delay="0"/>
                                          </p:stCondLst>
                                        </p:cTn>
                                        <p:tgtEl>
                                          <p:spTgt spid="63"/>
                                        </p:tgtEl>
                                        <p:attrNameLst>
                                          <p:attrName>style.visibility</p:attrName>
                                        </p:attrNameLst>
                                      </p:cBhvr>
                                      <p:to>
                                        <p:strVal val="visible"/>
                                      </p:to>
                                    </p:set>
                                    <p:animEffect transition="in" filter="fade">
                                      <p:cBhvr>
                                        <p:cTn id="170" dur="500"/>
                                        <p:tgtEl>
                                          <p:spTgt spid="63"/>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66"/>
                                        </p:tgtEl>
                                        <p:attrNameLst>
                                          <p:attrName>style.visibility</p:attrName>
                                        </p:attrNameLst>
                                      </p:cBhvr>
                                      <p:to>
                                        <p:strVal val="visible"/>
                                      </p:to>
                                    </p:set>
                                    <p:animEffect transition="in" filter="fade">
                                      <p:cBhvr>
                                        <p:cTn id="173" dur="500"/>
                                        <p:tgtEl>
                                          <p:spTgt spid="66"/>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76"/>
                                        </p:tgtEl>
                                        <p:attrNameLst>
                                          <p:attrName>style.visibility</p:attrName>
                                        </p:attrNameLst>
                                      </p:cBhvr>
                                      <p:to>
                                        <p:strVal val="visible"/>
                                      </p:to>
                                    </p:set>
                                    <p:animEffect transition="in" filter="fade">
                                      <p:cBhvr>
                                        <p:cTn id="176" dur="500"/>
                                        <p:tgtEl>
                                          <p:spTgt spid="76"/>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77"/>
                                        </p:tgtEl>
                                        <p:attrNameLst>
                                          <p:attrName>style.visibility</p:attrName>
                                        </p:attrNameLst>
                                      </p:cBhvr>
                                      <p:to>
                                        <p:strVal val="visible"/>
                                      </p:to>
                                    </p:set>
                                    <p:animEffect transition="in" filter="fade">
                                      <p:cBhvr>
                                        <p:cTn id="179" dur="500"/>
                                        <p:tgtEl>
                                          <p:spTgt spid="77"/>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78"/>
                                        </p:tgtEl>
                                        <p:attrNameLst>
                                          <p:attrName>style.visibility</p:attrName>
                                        </p:attrNameLst>
                                      </p:cBhvr>
                                      <p:to>
                                        <p:strVal val="visible"/>
                                      </p:to>
                                    </p:set>
                                    <p:animEffect transition="in" filter="fade">
                                      <p:cBhvr>
                                        <p:cTn id="182" dur="500"/>
                                        <p:tgtEl>
                                          <p:spTgt spid="78"/>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xit" presetSubtype="0" fill="hold" grpId="1" nodeType="clickEffect">
                                  <p:stCondLst>
                                    <p:cond delay="0"/>
                                  </p:stCondLst>
                                  <p:childTnLst>
                                    <p:animEffect transition="out" filter="fade">
                                      <p:cBhvr>
                                        <p:cTn id="186" dur="500"/>
                                        <p:tgtEl>
                                          <p:spTgt spid="10"/>
                                        </p:tgtEl>
                                      </p:cBhvr>
                                    </p:animEffect>
                                    <p:set>
                                      <p:cBhvr>
                                        <p:cTn id="187" dur="1" fill="hold">
                                          <p:stCondLst>
                                            <p:cond delay="499"/>
                                          </p:stCondLst>
                                        </p:cTn>
                                        <p:tgtEl>
                                          <p:spTgt spid="10"/>
                                        </p:tgtEl>
                                        <p:attrNameLst>
                                          <p:attrName>style.visibility</p:attrName>
                                        </p:attrNameLst>
                                      </p:cBhvr>
                                      <p:to>
                                        <p:strVal val="hidden"/>
                                      </p:to>
                                    </p:set>
                                  </p:childTnLst>
                                </p:cTn>
                              </p:par>
                              <p:par>
                                <p:cTn id="188" presetID="10" presetClass="exit" presetSubtype="0" fill="hold" grpId="1" nodeType="withEffect">
                                  <p:stCondLst>
                                    <p:cond delay="0"/>
                                  </p:stCondLst>
                                  <p:childTnLst>
                                    <p:animEffect transition="out" filter="fade">
                                      <p:cBhvr>
                                        <p:cTn id="189" dur="500"/>
                                        <p:tgtEl>
                                          <p:spTgt spid="13"/>
                                        </p:tgtEl>
                                      </p:cBhvr>
                                    </p:animEffect>
                                    <p:set>
                                      <p:cBhvr>
                                        <p:cTn id="190" dur="1" fill="hold">
                                          <p:stCondLst>
                                            <p:cond delay="499"/>
                                          </p:stCondLst>
                                        </p:cTn>
                                        <p:tgtEl>
                                          <p:spTgt spid="13"/>
                                        </p:tgtEl>
                                        <p:attrNameLst>
                                          <p:attrName>style.visibility</p:attrName>
                                        </p:attrNameLst>
                                      </p:cBhvr>
                                      <p:to>
                                        <p:strVal val="hidden"/>
                                      </p:to>
                                    </p:set>
                                  </p:childTnLst>
                                </p:cTn>
                              </p:par>
                              <p:par>
                                <p:cTn id="191" presetID="10" presetClass="exit" presetSubtype="0" fill="hold" grpId="1" nodeType="withEffect">
                                  <p:stCondLst>
                                    <p:cond delay="0"/>
                                  </p:stCondLst>
                                  <p:childTnLst>
                                    <p:animEffect transition="out" filter="fade">
                                      <p:cBhvr>
                                        <p:cTn id="192" dur="500"/>
                                        <p:tgtEl>
                                          <p:spTgt spid="15"/>
                                        </p:tgtEl>
                                      </p:cBhvr>
                                    </p:animEffect>
                                    <p:set>
                                      <p:cBhvr>
                                        <p:cTn id="193" dur="1" fill="hold">
                                          <p:stCondLst>
                                            <p:cond delay="499"/>
                                          </p:stCondLst>
                                        </p:cTn>
                                        <p:tgtEl>
                                          <p:spTgt spid="15"/>
                                        </p:tgtEl>
                                        <p:attrNameLst>
                                          <p:attrName>style.visibility</p:attrName>
                                        </p:attrNameLst>
                                      </p:cBhvr>
                                      <p:to>
                                        <p:strVal val="hidden"/>
                                      </p:to>
                                    </p:set>
                                  </p:childTnLst>
                                </p:cTn>
                              </p:par>
                              <p:par>
                                <p:cTn id="194" presetID="10" presetClass="exit" presetSubtype="0" fill="hold" nodeType="withEffect">
                                  <p:stCondLst>
                                    <p:cond delay="0"/>
                                  </p:stCondLst>
                                  <p:childTnLst>
                                    <p:animEffect transition="out" filter="fade">
                                      <p:cBhvr>
                                        <p:cTn id="195" dur="500"/>
                                        <p:tgtEl>
                                          <p:spTgt spid="14"/>
                                        </p:tgtEl>
                                      </p:cBhvr>
                                    </p:animEffect>
                                    <p:set>
                                      <p:cBhvr>
                                        <p:cTn id="196" dur="1" fill="hold">
                                          <p:stCondLst>
                                            <p:cond delay="499"/>
                                          </p:stCondLst>
                                        </p:cTn>
                                        <p:tgtEl>
                                          <p:spTgt spid="14"/>
                                        </p:tgtEl>
                                        <p:attrNameLst>
                                          <p:attrName>style.visibility</p:attrName>
                                        </p:attrNameLst>
                                      </p:cBhvr>
                                      <p:to>
                                        <p:strVal val="hidden"/>
                                      </p:to>
                                    </p:set>
                                  </p:childTnLst>
                                </p:cTn>
                              </p:par>
                              <p:par>
                                <p:cTn id="197" presetID="10" presetClass="exit" presetSubtype="0" fill="hold" nodeType="withEffect">
                                  <p:stCondLst>
                                    <p:cond delay="0"/>
                                  </p:stCondLst>
                                  <p:childTnLst>
                                    <p:animEffect transition="out" filter="fade">
                                      <p:cBhvr>
                                        <p:cTn id="198" dur="500"/>
                                        <p:tgtEl>
                                          <p:spTgt spid="7"/>
                                        </p:tgtEl>
                                      </p:cBhvr>
                                    </p:animEffect>
                                    <p:set>
                                      <p:cBhvr>
                                        <p:cTn id="199" dur="1" fill="hold">
                                          <p:stCondLst>
                                            <p:cond delay="499"/>
                                          </p:stCondLst>
                                        </p:cTn>
                                        <p:tgtEl>
                                          <p:spTgt spid="7"/>
                                        </p:tgtEl>
                                        <p:attrNameLst>
                                          <p:attrName>style.visibility</p:attrName>
                                        </p:attrNameLst>
                                      </p:cBhvr>
                                      <p:to>
                                        <p:strVal val="hidden"/>
                                      </p:to>
                                    </p:set>
                                  </p:childTnLst>
                                </p:cTn>
                              </p:par>
                              <p:par>
                                <p:cTn id="200" presetID="10" presetClass="exit" presetSubtype="0" fill="hold" nodeType="withEffect">
                                  <p:stCondLst>
                                    <p:cond delay="0"/>
                                  </p:stCondLst>
                                  <p:childTnLst>
                                    <p:animEffect transition="out" filter="fade">
                                      <p:cBhvr>
                                        <p:cTn id="201" dur="500"/>
                                        <p:tgtEl>
                                          <p:spTgt spid="11"/>
                                        </p:tgtEl>
                                      </p:cBhvr>
                                    </p:animEffect>
                                    <p:set>
                                      <p:cBhvr>
                                        <p:cTn id="202" dur="1" fill="hold">
                                          <p:stCondLst>
                                            <p:cond delay="499"/>
                                          </p:stCondLst>
                                        </p:cTn>
                                        <p:tgtEl>
                                          <p:spTgt spid="11"/>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10" presetClass="entr" presetSubtype="0" fill="hold" nodeType="clickEffect">
                                  <p:stCondLst>
                                    <p:cond delay="0"/>
                                  </p:stCondLst>
                                  <p:childTnLst>
                                    <p:set>
                                      <p:cBhvr>
                                        <p:cTn id="206" dur="1" fill="hold">
                                          <p:stCondLst>
                                            <p:cond delay="0"/>
                                          </p:stCondLst>
                                        </p:cTn>
                                        <p:tgtEl>
                                          <p:spTgt spid="12"/>
                                        </p:tgtEl>
                                        <p:attrNameLst>
                                          <p:attrName>style.visibility</p:attrName>
                                        </p:attrNameLst>
                                      </p:cBhvr>
                                      <p:to>
                                        <p:strVal val="visible"/>
                                      </p:to>
                                    </p:set>
                                    <p:animEffect transition="in" filter="fade">
                                      <p:cBhvr>
                                        <p:cTn id="207" dur="500"/>
                                        <p:tgtEl>
                                          <p:spTgt spid="12"/>
                                        </p:tgtEl>
                                      </p:cBhvr>
                                    </p:animEffect>
                                  </p:childTnLst>
                                </p:cTn>
                              </p:par>
                              <p:par>
                                <p:cTn id="208" presetID="10" presetClass="entr" presetSubtype="0" fill="hold" grpId="1" nodeType="withEffect">
                                  <p:stCondLst>
                                    <p:cond delay="0"/>
                                  </p:stCondLst>
                                  <p:childTnLst>
                                    <p:set>
                                      <p:cBhvr>
                                        <p:cTn id="209" dur="1" fill="hold">
                                          <p:stCondLst>
                                            <p:cond delay="0"/>
                                          </p:stCondLst>
                                        </p:cTn>
                                        <p:tgtEl>
                                          <p:spTgt spid="3"/>
                                        </p:tgtEl>
                                        <p:attrNameLst>
                                          <p:attrName>style.visibility</p:attrName>
                                        </p:attrNameLst>
                                      </p:cBhvr>
                                      <p:to>
                                        <p:strVal val="visible"/>
                                      </p:to>
                                    </p:set>
                                    <p:animEffect transition="in" filter="fade">
                                      <p:cBhvr>
                                        <p:cTn id="210" dur="500"/>
                                        <p:tgtEl>
                                          <p:spTgt spid="3"/>
                                        </p:tgtEl>
                                      </p:cBhvr>
                                    </p:animEffect>
                                  </p:childTnLst>
                                </p:cTn>
                              </p:par>
                            </p:childTnLst>
                          </p:cTn>
                        </p:par>
                      </p:childTnLst>
                    </p:cTn>
                  </p:par>
                  <p:par>
                    <p:cTn id="211" fill="hold">
                      <p:stCondLst>
                        <p:cond delay="indefinite"/>
                      </p:stCondLst>
                      <p:childTnLst>
                        <p:par>
                          <p:cTn id="212" fill="hold">
                            <p:stCondLst>
                              <p:cond delay="0"/>
                            </p:stCondLst>
                            <p:childTnLst>
                              <p:par>
                                <p:cTn id="213" presetID="10" presetClass="exit" presetSubtype="0" fill="hold" nodeType="clickEffect">
                                  <p:stCondLst>
                                    <p:cond delay="0"/>
                                  </p:stCondLst>
                                  <p:childTnLst>
                                    <p:animEffect transition="out" filter="fade">
                                      <p:cBhvr>
                                        <p:cTn id="214" dur="500"/>
                                        <p:tgtEl>
                                          <p:spTgt spid="12"/>
                                        </p:tgtEl>
                                      </p:cBhvr>
                                    </p:animEffect>
                                    <p:set>
                                      <p:cBhvr>
                                        <p:cTn id="215" dur="1" fill="hold">
                                          <p:stCondLst>
                                            <p:cond delay="499"/>
                                          </p:stCondLst>
                                        </p:cTn>
                                        <p:tgtEl>
                                          <p:spTgt spid="12"/>
                                        </p:tgtEl>
                                        <p:attrNameLst>
                                          <p:attrName>style.visibility</p:attrName>
                                        </p:attrNameLst>
                                      </p:cBhvr>
                                      <p:to>
                                        <p:strVal val="hidden"/>
                                      </p:to>
                                    </p:set>
                                  </p:childTnLst>
                                </p:cTn>
                              </p:par>
                              <p:par>
                                <p:cTn id="216" presetID="10" presetClass="exit" presetSubtype="0" fill="hold" grpId="0" nodeType="withEffect">
                                  <p:stCondLst>
                                    <p:cond delay="0"/>
                                  </p:stCondLst>
                                  <p:childTnLst>
                                    <p:animEffect transition="out" filter="fade">
                                      <p:cBhvr>
                                        <p:cTn id="217" dur="500"/>
                                        <p:tgtEl>
                                          <p:spTgt spid="3"/>
                                        </p:tgtEl>
                                      </p:cBhvr>
                                    </p:animEffect>
                                    <p:set>
                                      <p:cBhvr>
                                        <p:cTn id="21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8" grpId="0"/>
      <p:bldP spid="8" grpId="1"/>
      <p:bldP spid="10" grpId="0" animBg="1"/>
      <p:bldP spid="10" grpId="1" animBg="1"/>
      <p:bldP spid="13" grpId="0" animBg="1"/>
      <p:bldP spid="13" grpId="1" animBg="1"/>
      <p:bldP spid="15" grpId="0" animBg="1"/>
      <p:bldP spid="15" grpId="1" animBg="1"/>
      <p:bldP spid="62" grpId="0" animBg="1"/>
      <p:bldP spid="63" grpId="0" animBg="1"/>
      <p:bldP spid="66" grpId="0" animBg="1"/>
      <p:bldP spid="76" grpId="0" animBg="1"/>
      <p:bldP spid="77" grpId="0" animBg="1"/>
      <p:bldP spid="78" grpId="0" animBg="1"/>
      <p:bldP spid="3" grpId="0"/>
      <p:bldP spid="3"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96B65-3CC2-34C3-F9F0-960EDE8D32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A955CB-211A-4A31-947C-BAE0DF687C41}"/>
              </a:ext>
            </a:extLst>
          </p:cNvPr>
          <p:cNvSpPr>
            <a:spLocks noGrp="1"/>
          </p:cNvSpPr>
          <p:nvPr>
            <p:ph type="title"/>
          </p:nvPr>
        </p:nvSpPr>
        <p:spPr/>
        <p:txBody>
          <a:bodyPr/>
          <a:lstStyle/>
          <a:p>
            <a:r>
              <a:rPr lang="en-US"/>
              <a:t>Physical vs logical partitions</a:t>
            </a:r>
          </a:p>
        </p:txBody>
      </p:sp>
      <p:sp>
        <p:nvSpPr>
          <p:cNvPr id="4" name="TextBox 3">
            <a:extLst>
              <a:ext uri="{FF2B5EF4-FFF2-40B4-BE49-F238E27FC236}">
                <a16:creationId xmlns:a16="http://schemas.microsoft.com/office/drawing/2014/main" id="{22F29BEF-C8CC-3048-A4DA-9FB84DF08D94}"/>
              </a:ext>
            </a:extLst>
          </p:cNvPr>
          <p:cNvSpPr txBox="1"/>
          <p:nvPr/>
        </p:nvSpPr>
        <p:spPr>
          <a:xfrm>
            <a:off x="4643426" y="6066732"/>
            <a:ext cx="2895279" cy="43088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243A5E">
                    <a:lumMod val="60000"/>
                    <a:lumOff val="40000"/>
                  </a:srgbClr>
                </a:solidFill>
                <a:effectLst/>
                <a:uLnTx/>
                <a:uFillTx/>
                <a:latin typeface="Segoe UI"/>
                <a:ea typeface="+mn-ea"/>
                <a:cs typeface="+mn-cs"/>
              </a:rPr>
              <a:t>logical partitions</a:t>
            </a:r>
          </a:p>
        </p:txBody>
      </p:sp>
      <p:cxnSp>
        <p:nvCxnSpPr>
          <p:cNvPr id="32" name="Straight Connector 31">
            <a:extLst>
              <a:ext uri="{FF2B5EF4-FFF2-40B4-BE49-F238E27FC236}">
                <a16:creationId xmlns:a16="http://schemas.microsoft.com/office/drawing/2014/main" id="{BB38DE12-C7CF-A955-D251-EF7B1145C789}"/>
              </a:ext>
            </a:extLst>
          </p:cNvPr>
          <p:cNvCxnSpPr>
            <a:cxnSpLocks/>
            <a:stCxn id="4" idx="3"/>
          </p:cNvCxnSpPr>
          <p:nvPr/>
        </p:nvCxnSpPr>
        <p:spPr>
          <a:xfrm flipV="1">
            <a:off x="7538705" y="5126130"/>
            <a:ext cx="2331382" cy="1156046"/>
          </a:xfrm>
          <a:prstGeom prst="line">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74" name="Straight Connector 73">
            <a:extLst>
              <a:ext uri="{FF2B5EF4-FFF2-40B4-BE49-F238E27FC236}">
                <a16:creationId xmlns:a16="http://schemas.microsoft.com/office/drawing/2014/main" id="{5F293BE4-BCD0-9150-0610-DC3D15957409}"/>
              </a:ext>
            </a:extLst>
          </p:cNvPr>
          <p:cNvCxnSpPr>
            <a:cxnSpLocks/>
            <a:stCxn id="4" idx="0"/>
          </p:cNvCxnSpPr>
          <p:nvPr/>
        </p:nvCxnSpPr>
        <p:spPr>
          <a:xfrm flipV="1">
            <a:off x="6091066" y="5382294"/>
            <a:ext cx="4589" cy="684438"/>
          </a:xfrm>
          <a:prstGeom prst="line">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75" name="Straight Connector 74">
            <a:extLst>
              <a:ext uri="{FF2B5EF4-FFF2-40B4-BE49-F238E27FC236}">
                <a16:creationId xmlns:a16="http://schemas.microsoft.com/office/drawing/2014/main" id="{FB209931-F433-E5AC-1BFB-1B85C6285697}"/>
              </a:ext>
            </a:extLst>
          </p:cNvPr>
          <p:cNvCxnSpPr>
            <a:cxnSpLocks/>
            <a:stCxn id="4" idx="1"/>
          </p:cNvCxnSpPr>
          <p:nvPr/>
        </p:nvCxnSpPr>
        <p:spPr>
          <a:xfrm flipH="1" flipV="1">
            <a:off x="2526156" y="5382294"/>
            <a:ext cx="2117270" cy="899882"/>
          </a:xfrm>
          <a:prstGeom prst="line">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5" name="TextBox 4">
            <a:extLst>
              <a:ext uri="{FF2B5EF4-FFF2-40B4-BE49-F238E27FC236}">
                <a16:creationId xmlns:a16="http://schemas.microsoft.com/office/drawing/2014/main" id="{3A3D6338-DF77-1826-6426-7A6F0572597A}"/>
              </a:ext>
            </a:extLst>
          </p:cNvPr>
          <p:cNvSpPr txBox="1"/>
          <p:nvPr/>
        </p:nvSpPr>
        <p:spPr>
          <a:xfrm>
            <a:off x="428316" y="6322241"/>
            <a:ext cx="2173805"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lumMod val="60000"/>
                    <a:lumOff val="40000"/>
                  </a:srgbClr>
                </a:solidFill>
                <a:effectLst/>
                <a:uLnTx/>
                <a:uFillTx/>
                <a:latin typeface="Segoe UI"/>
                <a:ea typeface="+mn-ea"/>
                <a:cs typeface="+mn-cs"/>
              </a:rPr>
              <a:t>Max size: 50 GB</a:t>
            </a:r>
          </a:p>
        </p:txBody>
      </p:sp>
      <p:cxnSp>
        <p:nvCxnSpPr>
          <p:cNvPr id="6" name="Straight Connector 5">
            <a:extLst>
              <a:ext uri="{FF2B5EF4-FFF2-40B4-BE49-F238E27FC236}">
                <a16:creationId xmlns:a16="http://schemas.microsoft.com/office/drawing/2014/main" id="{4E2977D1-6AAF-542F-91F6-5DE840820122}"/>
              </a:ext>
            </a:extLst>
          </p:cNvPr>
          <p:cNvCxnSpPr>
            <a:cxnSpLocks/>
            <a:stCxn id="5" idx="3"/>
          </p:cNvCxnSpPr>
          <p:nvPr/>
        </p:nvCxnSpPr>
        <p:spPr>
          <a:xfrm flipH="1" flipV="1">
            <a:off x="2526156" y="5626557"/>
            <a:ext cx="75965" cy="880350"/>
          </a:xfrm>
          <a:prstGeom prst="line">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8" name="TextBox 7">
            <a:extLst>
              <a:ext uri="{FF2B5EF4-FFF2-40B4-BE49-F238E27FC236}">
                <a16:creationId xmlns:a16="http://schemas.microsoft.com/office/drawing/2014/main" id="{98FCEA75-AABB-9565-E973-9D4EB0DA9E6F}"/>
              </a:ext>
            </a:extLst>
          </p:cNvPr>
          <p:cNvSpPr txBox="1"/>
          <p:nvPr/>
        </p:nvSpPr>
        <p:spPr>
          <a:xfrm>
            <a:off x="2322285" y="1071108"/>
            <a:ext cx="2173805"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lumMod val="60000"/>
                    <a:lumOff val="40000"/>
                  </a:srgbClr>
                </a:solidFill>
                <a:effectLst/>
                <a:uLnTx/>
                <a:uFillTx/>
                <a:latin typeface="Segoe UI"/>
                <a:ea typeface="+mn-ea"/>
                <a:cs typeface="+mn-cs"/>
              </a:rPr>
              <a:t>Max RU: 10K</a:t>
            </a:r>
          </a:p>
        </p:txBody>
      </p:sp>
      <p:cxnSp>
        <p:nvCxnSpPr>
          <p:cNvPr id="9" name="Straight Connector 8">
            <a:extLst>
              <a:ext uri="{FF2B5EF4-FFF2-40B4-BE49-F238E27FC236}">
                <a16:creationId xmlns:a16="http://schemas.microsoft.com/office/drawing/2014/main" id="{97513A2D-E8BF-97B7-3AF2-18AB15BE0939}"/>
              </a:ext>
            </a:extLst>
          </p:cNvPr>
          <p:cNvCxnSpPr>
            <a:cxnSpLocks/>
          </p:cNvCxnSpPr>
          <p:nvPr/>
        </p:nvCxnSpPr>
        <p:spPr>
          <a:xfrm>
            <a:off x="4149969" y="1308426"/>
            <a:ext cx="1967545" cy="776870"/>
          </a:xfrm>
          <a:prstGeom prst="line">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pic>
        <p:nvPicPr>
          <p:cNvPr id="7" name="Picture 6" descr="server">
            <a:extLst>
              <a:ext uri="{FF2B5EF4-FFF2-40B4-BE49-F238E27FC236}">
                <a16:creationId xmlns:a16="http://schemas.microsoft.com/office/drawing/2014/main" id="{4E1B4120-1378-9CAF-7CC5-9A15E7E817D0}"/>
              </a:ext>
            </a:extLst>
          </p:cNvPr>
          <p:cNvPicPr>
            <a:picLocks noChangeAspect="1"/>
          </p:cNvPicPr>
          <p:nvPr/>
        </p:nvPicPr>
        <p:blipFill>
          <a:blip r:embed="rId3">
            <a:duotone>
              <a:schemeClr val="accent2">
                <a:shade val="45000"/>
                <a:satMod val="135000"/>
              </a:schemeClr>
              <a:prstClr val="white"/>
            </a:duotone>
          </a:blip>
          <a:stretch>
            <a:fillRect/>
          </a:stretch>
        </p:blipFill>
        <p:spPr>
          <a:xfrm>
            <a:off x="850246" y="1616909"/>
            <a:ext cx="2948177" cy="1082535"/>
          </a:xfrm>
          <a:prstGeom prst="rect">
            <a:avLst/>
          </a:prstGeom>
        </p:spPr>
      </p:pic>
      <p:sp>
        <p:nvSpPr>
          <p:cNvPr id="10" name="Rectangle: Rounded Corners 9">
            <a:extLst>
              <a:ext uri="{FF2B5EF4-FFF2-40B4-BE49-F238E27FC236}">
                <a16:creationId xmlns:a16="http://schemas.microsoft.com/office/drawing/2014/main" id="{27E25695-37D3-911A-0448-B841743DDC29}"/>
              </a:ext>
              <a:ext uri="{C183D7F6-B498-43B3-948B-1728B52AA6E4}">
                <adec:decorative xmlns:adec="http://schemas.microsoft.com/office/drawing/2017/decorative" val="1"/>
              </a:ext>
            </a:extLst>
          </p:cNvPr>
          <p:cNvSpPr/>
          <p:nvPr/>
        </p:nvSpPr>
        <p:spPr bwMode="auto">
          <a:xfrm>
            <a:off x="850246" y="1658158"/>
            <a:ext cx="2948177" cy="3959111"/>
          </a:xfrm>
          <a:prstGeom prst="roundRect">
            <a:avLst>
              <a:gd name="adj" fmla="val 6659"/>
            </a:avLst>
          </a:prstGeom>
          <a:noFill/>
          <a:ln w="76200">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11" name="Picture 10" descr="server">
            <a:extLst>
              <a:ext uri="{FF2B5EF4-FFF2-40B4-BE49-F238E27FC236}">
                <a16:creationId xmlns:a16="http://schemas.microsoft.com/office/drawing/2014/main" id="{1DAD4799-03F7-548E-A535-98707B73C9E8}"/>
              </a:ext>
            </a:extLst>
          </p:cNvPr>
          <p:cNvPicPr>
            <a:picLocks noChangeAspect="1"/>
          </p:cNvPicPr>
          <p:nvPr/>
        </p:nvPicPr>
        <p:blipFill>
          <a:blip r:embed="rId3">
            <a:duotone>
              <a:schemeClr val="accent2">
                <a:shade val="45000"/>
                <a:satMod val="135000"/>
              </a:schemeClr>
              <a:prstClr val="white"/>
            </a:duotone>
          </a:blip>
          <a:stretch>
            <a:fillRect/>
          </a:stretch>
        </p:blipFill>
        <p:spPr>
          <a:xfrm>
            <a:off x="4643426" y="1616909"/>
            <a:ext cx="2948177" cy="1082535"/>
          </a:xfrm>
          <a:prstGeom prst="rect">
            <a:avLst/>
          </a:prstGeom>
        </p:spPr>
      </p:pic>
      <p:sp>
        <p:nvSpPr>
          <p:cNvPr id="13" name="Rectangle: Rounded Corners 12">
            <a:extLst>
              <a:ext uri="{FF2B5EF4-FFF2-40B4-BE49-F238E27FC236}">
                <a16:creationId xmlns:a16="http://schemas.microsoft.com/office/drawing/2014/main" id="{BE1556FC-4DFA-34F2-9533-D4EEBFD756C0}"/>
              </a:ext>
              <a:ext uri="{C183D7F6-B498-43B3-948B-1728B52AA6E4}">
                <adec:decorative xmlns:adec="http://schemas.microsoft.com/office/drawing/2017/decorative" val="1"/>
              </a:ext>
            </a:extLst>
          </p:cNvPr>
          <p:cNvSpPr/>
          <p:nvPr/>
        </p:nvSpPr>
        <p:spPr bwMode="auto">
          <a:xfrm>
            <a:off x="4643426" y="1658158"/>
            <a:ext cx="2948177" cy="3959111"/>
          </a:xfrm>
          <a:prstGeom prst="roundRect">
            <a:avLst>
              <a:gd name="adj" fmla="val 6659"/>
            </a:avLst>
          </a:prstGeom>
          <a:noFill/>
          <a:ln w="76200">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13" descr="server">
            <a:extLst>
              <a:ext uri="{FF2B5EF4-FFF2-40B4-BE49-F238E27FC236}">
                <a16:creationId xmlns:a16="http://schemas.microsoft.com/office/drawing/2014/main" id="{0F4356AE-CA8D-AE8C-833F-526C8C8FC836}"/>
              </a:ext>
            </a:extLst>
          </p:cNvPr>
          <p:cNvPicPr>
            <a:picLocks noChangeAspect="1"/>
          </p:cNvPicPr>
          <p:nvPr/>
        </p:nvPicPr>
        <p:blipFill>
          <a:blip r:embed="rId3">
            <a:duotone>
              <a:schemeClr val="accent2">
                <a:shade val="45000"/>
                <a:satMod val="135000"/>
              </a:schemeClr>
              <a:prstClr val="white"/>
            </a:duotone>
          </a:blip>
          <a:stretch>
            <a:fillRect/>
          </a:stretch>
        </p:blipFill>
        <p:spPr>
          <a:xfrm>
            <a:off x="8436607" y="1658158"/>
            <a:ext cx="2948177" cy="1082535"/>
          </a:xfrm>
          <a:prstGeom prst="rect">
            <a:avLst/>
          </a:prstGeom>
        </p:spPr>
      </p:pic>
      <p:sp>
        <p:nvSpPr>
          <p:cNvPr id="15" name="Rectangle: Rounded Corners 14">
            <a:extLst>
              <a:ext uri="{FF2B5EF4-FFF2-40B4-BE49-F238E27FC236}">
                <a16:creationId xmlns:a16="http://schemas.microsoft.com/office/drawing/2014/main" id="{113CBD48-D22C-5743-638E-ACC716EFFF78}"/>
              </a:ext>
              <a:ext uri="{C183D7F6-B498-43B3-948B-1728B52AA6E4}">
                <adec:decorative xmlns:adec="http://schemas.microsoft.com/office/drawing/2017/decorative" val="1"/>
              </a:ext>
            </a:extLst>
          </p:cNvPr>
          <p:cNvSpPr/>
          <p:nvPr/>
        </p:nvSpPr>
        <p:spPr bwMode="auto">
          <a:xfrm>
            <a:off x="8436607" y="1699407"/>
            <a:ext cx="2948177" cy="3959111"/>
          </a:xfrm>
          <a:prstGeom prst="roundRect">
            <a:avLst>
              <a:gd name="adj" fmla="val 6659"/>
            </a:avLst>
          </a:prstGeom>
          <a:noFill/>
          <a:ln w="76200">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pic>
        <p:nvPicPr>
          <p:cNvPr id="16" name="Picture 15" descr="document">
            <a:extLst>
              <a:ext uri="{FF2B5EF4-FFF2-40B4-BE49-F238E27FC236}">
                <a16:creationId xmlns:a16="http://schemas.microsoft.com/office/drawing/2014/main" id="{D407F95A-AAC2-A886-F360-7FDDF9BDED9C}"/>
              </a:ext>
            </a:extLst>
          </p:cNvPr>
          <p:cNvPicPr>
            <a:picLocks noChangeAspect="1"/>
          </p:cNvPicPr>
          <p:nvPr/>
        </p:nvPicPr>
        <p:blipFill>
          <a:blip r:embed="rId4">
            <a:duotone>
              <a:schemeClr val="accent2">
                <a:shade val="45000"/>
                <a:satMod val="135000"/>
              </a:schemeClr>
              <a:prstClr val="white"/>
            </a:duotone>
          </a:blip>
          <a:stretch>
            <a:fillRect/>
          </a:stretch>
        </p:blipFill>
        <p:spPr>
          <a:xfrm>
            <a:off x="1041106" y="2926219"/>
            <a:ext cx="609894" cy="609894"/>
          </a:xfrm>
          <a:prstGeom prst="rect">
            <a:avLst/>
          </a:prstGeom>
        </p:spPr>
      </p:pic>
      <p:pic>
        <p:nvPicPr>
          <p:cNvPr id="17" name="Picture 16" descr="document">
            <a:extLst>
              <a:ext uri="{FF2B5EF4-FFF2-40B4-BE49-F238E27FC236}">
                <a16:creationId xmlns:a16="http://schemas.microsoft.com/office/drawing/2014/main" id="{E7241FBE-4C77-5E66-7037-D5A7A4C88E49}"/>
              </a:ext>
            </a:extLst>
          </p:cNvPr>
          <p:cNvPicPr>
            <a:picLocks noChangeAspect="1"/>
          </p:cNvPicPr>
          <p:nvPr/>
        </p:nvPicPr>
        <p:blipFill>
          <a:blip r:embed="rId4">
            <a:duotone>
              <a:schemeClr val="accent2">
                <a:shade val="45000"/>
                <a:satMod val="135000"/>
              </a:schemeClr>
              <a:prstClr val="white"/>
            </a:duotone>
          </a:blip>
          <a:stretch>
            <a:fillRect/>
          </a:stretch>
        </p:blipFill>
        <p:spPr>
          <a:xfrm>
            <a:off x="1714440" y="2926219"/>
            <a:ext cx="609894" cy="609894"/>
          </a:xfrm>
          <a:prstGeom prst="rect">
            <a:avLst/>
          </a:prstGeom>
        </p:spPr>
      </p:pic>
      <p:pic>
        <p:nvPicPr>
          <p:cNvPr id="18" name="Picture 17" descr="document">
            <a:extLst>
              <a:ext uri="{FF2B5EF4-FFF2-40B4-BE49-F238E27FC236}">
                <a16:creationId xmlns:a16="http://schemas.microsoft.com/office/drawing/2014/main" id="{44442B7F-CD33-2A73-2798-C96C6001311A}"/>
              </a:ext>
            </a:extLst>
          </p:cNvPr>
          <p:cNvPicPr>
            <a:picLocks noChangeAspect="1"/>
          </p:cNvPicPr>
          <p:nvPr/>
        </p:nvPicPr>
        <p:blipFill>
          <a:blip r:embed="rId4">
            <a:duotone>
              <a:schemeClr val="accent2">
                <a:shade val="45000"/>
                <a:satMod val="135000"/>
              </a:schemeClr>
              <a:prstClr val="white"/>
            </a:duotone>
          </a:blip>
          <a:stretch>
            <a:fillRect/>
          </a:stretch>
        </p:blipFill>
        <p:spPr>
          <a:xfrm>
            <a:off x="1041106" y="3690157"/>
            <a:ext cx="609894" cy="609894"/>
          </a:xfrm>
          <a:prstGeom prst="rect">
            <a:avLst/>
          </a:prstGeom>
        </p:spPr>
      </p:pic>
      <p:pic>
        <p:nvPicPr>
          <p:cNvPr id="19" name="Picture 18" descr="document">
            <a:extLst>
              <a:ext uri="{FF2B5EF4-FFF2-40B4-BE49-F238E27FC236}">
                <a16:creationId xmlns:a16="http://schemas.microsoft.com/office/drawing/2014/main" id="{49BB5B3E-99AA-85F6-68E7-13FF2D6285B5}"/>
              </a:ext>
            </a:extLst>
          </p:cNvPr>
          <p:cNvPicPr>
            <a:picLocks noChangeAspect="1"/>
          </p:cNvPicPr>
          <p:nvPr/>
        </p:nvPicPr>
        <p:blipFill>
          <a:blip r:embed="rId4">
            <a:duotone>
              <a:schemeClr val="accent2">
                <a:shade val="45000"/>
                <a:satMod val="135000"/>
              </a:schemeClr>
              <a:prstClr val="white"/>
            </a:duotone>
          </a:blip>
          <a:stretch>
            <a:fillRect/>
          </a:stretch>
        </p:blipFill>
        <p:spPr>
          <a:xfrm>
            <a:off x="1714440" y="3690157"/>
            <a:ext cx="609894" cy="609894"/>
          </a:xfrm>
          <a:prstGeom prst="rect">
            <a:avLst/>
          </a:prstGeom>
        </p:spPr>
      </p:pic>
      <p:pic>
        <p:nvPicPr>
          <p:cNvPr id="20" name="Picture 19" descr="document">
            <a:extLst>
              <a:ext uri="{FF2B5EF4-FFF2-40B4-BE49-F238E27FC236}">
                <a16:creationId xmlns:a16="http://schemas.microsoft.com/office/drawing/2014/main" id="{1F4A6759-4F99-8178-3131-9E781CEA2815}"/>
              </a:ext>
            </a:extLst>
          </p:cNvPr>
          <p:cNvPicPr>
            <a:picLocks noChangeAspect="1"/>
          </p:cNvPicPr>
          <p:nvPr/>
        </p:nvPicPr>
        <p:blipFill>
          <a:blip r:embed="rId4">
            <a:duotone>
              <a:schemeClr val="accent2">
                <a:shade val="45000"/>
                <a:satMod val="135000"/>
              </a:schemeClr>
              <a:prstClr val="white"/>
            </a:duotone>
          </a:blip>
          <a:stretch>
            <a:fillRect/>
          </a:stretch>
        </p:blipFill>
        <p:spPr>
          <a:xfrm>
            <a:off x="1549106" y="4653713"/>
            <a:ext cx="609894" cy="609894"/>
          </a:xfrm>
          <a:prstGeom prst="rect">
            <a:avLst/>
          </a:prstGeom>
        </p:spPr>
      </p:pic>
      <p:pic>
        <p:nvPicPr>
          <p:cNvPr id="21" name="Picture 20" descr="document">
            <a:extLst>
              <a:ext uri="{FF2B5EF4-FFF2-40B4-BE49-F238E27FC236}">
                <a16:creationId xmlns:a16="http://schemas.microsoft.com/office/drawing/2014/main" id="{4BA84847-3BD0-F013-61C8-F3A604CBADDF}"/>
              </a:ext>
            </a:extLst>
          </p:cNvPr>
          <p:cNvPicPr>
            <a:picLocks noChangeAspect="1"/>
          </p:cNvPicPr>
          <p:nvPr/>
        </p:nvPicPr>
        <p:blipFill>
          <a:blip r:embed="rId4">
            <a:duotone>
              <a:schemeClr val="accent2">
                <a:shade val="45000"/>
                <a:satMod val="135000"/>
              </a:schemeClr>
              <a:prstClr val="white"/>
            </a:duotone>
          </a:blip>
          <a:stretch>
            <a:fillRect/>
          </a:stretch>
        </p:blipFill>
        <p:spPr>
          <a:xfrm>
            <a:off x="2222440" y="4653713"/>
            <a:ext cx="609894" cy="609894"/>
          </a:xfrm>
          <a:prstGeom prst="rect">
            <a:avLst/>
          </a:prstGeom>
        </p:spPr>
      </p:pic>
      <p:pic>
        <p:nvPicPr>
          <p:cNvPr id="22" name="Picture 21" descr="document">
            <a:extLst>
              <a:ext uri="{FF2B5EF4-FFF2-40B4-BE49-F238E27FC236}">
                <a16:creationId xmlns:a16="http://schemas.microsoft.com/office/drawing/2014/main" id="{8EB2D7E2-DC8A-5977-C50C-F78ADC2623AC}"/>
              </a:ext>
            </a:extLst>
          </p:cNvPr>
          <p:cNvPicPr>
            <a:picLocks noChangeAspect="1"/>
          </p:cNvPicPr>
          <p:nvPr/>
        </p:nvPicPr>
        <p:blipFill>
          <a:blip r:embed="rId4">
            <a:duotone>
              <a:schemeClr val="accent2">
                <a:shade val="45000"/>
                <a:satMod val="135000"/>
              </a:schemeClr>
              <a:prstClr val="white"/>
            </a:duotone>
          </a:blip>
          <a:stretch>
            <a:fillRect/>
          </a:stretch>
        </p:blipFill>
        <p:spPr>
          <a:xfrm>
            <a:off x="2895774" y="4653713"/>
            <a:ext cx="609894" cy="609894"/>
          </a:xfrm>
          <a:prstGeom prst="rect">
            <a:avLst/>
          </a:prstGeom>
        </p:spPr>
      </p:pic>
      <p:pic>
        <p:nvPicPr>
          <p:cNvPr id="23" name="Picture 22" descr="document">
            <a:extLst>
              <a:ext uri="{FF2B5EF4-FFF2-40B4-BE49-F238E27FC236}">
                <a16:creationId xmlns:a16="http://schemas.microsoft.com/office/drawing/2014/main" id="{F7871DFE-41C9-0F48-3865-1B4AA6B1717E}"/>
              </a:ext>
            </a:extLst>
          </p:cNvPr>
          <p:cNvPicPr>
            <a:picLocks noChangeAspect="1"/>
          </p:cNvPicPr>
          <p:nvPr/>
        </p:nvPicPr>
        <p:blipFill>
          <a:blip r:embed="rId4">
            <a:duotone>
              <a:schemeClr val="accent2">
                <a:shade val="45000"/>
                <a:satMod val="135000"/>
              </a:schemeClr>
              <a:prstClr val="white"/>
            </a:duotone>
          </a:blip>
          <a:stretch>
            <a:fillRect/>
          </a:stretch>
        </p:blipFill>
        <p:spPr>
          <a:xfrm>
            <a:off x="5117719" y="3066352"/>
            <a:ext cx="609894" cy="609894"/>
          </a:xfrm>
          <a:prstGeom prst="rect">
            <a:avLst/>
          </a:prstGeom>
        </p:spPr>
      </p:pic>
      <p:pic>
        <p:nvPicPr>
          <p:cNvPr id="24" name="Picture 23" descr="document">
            <a:extLst>
              <a:ext uri="{FF2B5EF4-FFF2-40B4-BE49-F238E27FC236}">
                <a16:creationId xmlns:a16="http://schemas.microsoft.com/office/drawing/2014/main" id="{43D7CD93-E22B-9E3F-49A2-8AEEABF2AECF}"/>
              </a:ext>
            </a:extLst>
          </p:cNvPr>
          <p:cNvPicPr>
            <a:picLocks noChangeAspect="1"/>
          </p:cNvPicPr>
          <p:nvPr/>
        </p:nvPicPr>
        <p:blipFill>
          <a:blip r:embed="rId4">
            <a:duotone>
              <a:schemeClr val="accent2">
                <a:shade val="45000"/>
                <a:satMod val="135000"/>
              </a:schemeClr>
              <a:prstClr val="white"/>
            </a:duotone>
          </a:blip>
          <a:stretch>
            <a:fillRect/>
          </a:stretch>
        </p:blipFill>
        <p:spPr>
          <a:xfrm>
            <a:off x="5791053" y="3066352"/>
            <a:ext cx="609894" cy="609894"/>
          </a:xfrm>
          <a:prstGeom prst="rect">
            <a:avLst/>
          </a:prstGeom>
        </p:spPr>
      </p:pic>
      <p:pic>
        <p:nvPicPr>
          <p:cNvPr id="25" name="Picture 24" descr="document">
            <a:extLst>
              <a:ext uri="{FF2B5EF4-FFF2-40B4-BE49-F238E27FC236}">
                <a16:creationId xmlns:a16="http://schemas.microsoft.com/office/drawing/2014/main" id="{28D8B132-46B1-6167-5E64-F0CE511AC816}"/>
              </a:ext>
            </a:extLst>
          </p:cNvPr>
          <p:cNvPicPr>
            <a:picLocks noChangeAspect="1"/>
          </p:cNvPicPr>
          <p:nvPr/>
        </p:nvPicPr>
        <p:blipFill>
          <a:blip r:embed="rId4">
            <a:duotone>
              <a:schemeClr val="accent2">
                <a:shade val="45000"/>
                <a:satMod val="135000"/>
              </a:schemeClr>
              <a:prstClr val="white"/>
            </a:duotone>
          </a:blip>
          <a:stretch>
            <a:fillRect/>
          </a:stretch>
        </p:blipFill>
        <p:spPr>
          <a:xfrm>
            <a:off x="6464387" y="3066352"/>
            <a:ext cx="609894" cy="609894"/>
          </a:xfrm>
          <a:prstGeom prst="rect">
            <a:avLst/>
          </a:prstGeom>
        </p:spPr>
      </p:pic>
      <p:pic>
        <p:nvPicPr>
          <p:cNvPr id="26" name="Picture 25" descr="document">
            <a:extLst>
              <a:ext uri="{FF2B5EF4-FFF2-40B4-BE49-F238E27FC236}">
                <a16:creationId xmlns:a16="http://schemas.microsoft.com/office/drawing/2014/main" id="{D4C4CEAD-F847-80C6-7743-F05CEE51C653}"/>
              </a:ext>
            </a:extLst>
          </p:cNvPr>
          <p:cNvPicPr>
            <a:picLocks noChangeAspect="1"/>
          </p:cNvPicPr>
          <p:nvPr/>
        </p:nvPicPr>
        <p:blipFill>
          <a:blip r:embed="rId4">
            <a:duotone>
              <a:schemeClr val="accent2">
                <a:shade val="45000"/>
                <a:satMod val="135000"/>
              </a:schemeClr>
              <a:prstClr val="white"/>
            </a:duotone>
          </a:blip>
          <a:stretch>
            <a:fillRect/>
          </a:stretch>
        </p:blipFill>
        <p:spPr>
          <a:xfrm>
            <a:off x="5117719" y="3853409"/>
            <a:ext cx="609894" cy="609894"/>
          </a:xfrm>
          <a:prstGeom prst="rect">
            <a:avLst/>
          </a:prstGeom>
        </p:spPr>
      </p:pic>
      <p:pic>
        <p:nvPicPr>
          <p:cNvPr id="27" name="Picture 26" descr="document">
            <a:extLst>
              <a:ext uri="{FF2B5EF4-FFF2-40B4-BE49-F238E27FC236}">
                <a16:creationId xmlns:a16="http://schemas.microsoft.com/office/drawing/2014/main" id="{5719B527-F53A-4AC6-F5E2-5EC79F82A821}"/>
              </a:ext>
            </a:extLst>
          </p:cNvPr>
          <p:cNvPicPr>
            <a:picLocks noChangeAspect="1"/>
          </p:cNvPicPr>
          <p:nvPr/>
        </p:nvPicPr>
        <p:blipFill>
          <a:blip r:embed="rId4">
            <a:duotone>
              <a:schemeClr val="accent2">
                <a:shade val="45000"/>
                <a:satMod val="135000"/>
              </a:schemeClr>
              <a:prstClr val="white"/>
            </a:duotone>
          </a:blip>
          <a:stretch>
            <a:fillRect/>
          </a:stretch>
        </p:blipFill>
        <p:spPr>
          <a:xfrm>
            <a:off x="5791053" y="3853409"/>
            <a:ext cx="609894" cy="609894"/>
          </a:xfrm>
          <a:prstGeom prst="rect">
            <a:avLst/>
          </a:prstGeom>
        </p:spPr>
      </p:pic>
      <p:pic>
        <p:nvPicPr>
          <p:cNvPr id="28" name="Picture 27" descr="document">
            <a:extLst>
              <a:ext uri="{FF2B5EF4-FFF2-40B4-BE49-F238E27FC236}">
                <a16:creationId xmlns:a16="http://schemas.microsoft.com/office/drawing/2014/main" id="{6D423B70-4B3D-4A50-DAAF-034708A8E08B}"/>
              </a:ext>
            </a:extLst>
          </p:cNvPr>
          <p:cNvPicPr>
            <a:picLocks noChangeAspect="1"/>
          </p:cNvPicPr>
          <p:nvPr/>
        </p:nvPicPr>
        <p:blipFill>
          <a:blip r:embed="rId4">
            <a:duotone>
              <a:schemeClr val="accent2">
                <a:shade val="45000"/>
                <a:satMod val="135000"/>
              </a:schemeClr>
              <a:prstClr val="white"/>
            </a:duotone>
          </a:blip>
          <a:stretch>
            <a:fillRect/>
          </a:stretch>
        </p:blipFill>
        <p:spPr>
          <a:xfrm>
            <a:off x="6464387" y="3853409"/>
            <a:ext cx="609894" cy="609894"/>
          </a:xfrm>
          <a:prstGeom prst="rect">
            <a:avLst/>
          </a:prstGeom>
        </p:spPr>
      </p:pic>
      <p:pic>
        <p:nvPicPr>
          <p:cNvPr id="29" name="Picture 28" descr="document">
            <a:extLst>
              <a:ext uri="{FF2B5EF4-FFF2-40B4-BE49-F238E27FC236}">
                <a16:creationId xmlns:a16="http://schemas.microsoft.com/office/drawing/2014/main" id="{B147EB4E-463E-E296-ACEA-7FF0E67F6A39}"/>
              </a:ext>
            </a:extLst>
          </p:cNvPr>
          <p:cNvPicPr>
            <a:picLocks noChangeAspect="1"/>
          </p:cNvPicPr>
          <p:nvPr/>
        </p:nvPicPr>
        <p:blipFill>
          <a:blip r:embed="rId4">
            <a:duotone>
              <a:schemeClr val="accent2">
                <a:shade val="45000"/>
                <a:satMod val="135000"/>
              </a:schemeClr>
              <a:prstClr val="white"/>
            </a:duotone>
          </a:blip>
          <a:stretch>
            <a:fillRect/>
          </a:stretch>
        </p:blipFill>
        <p:spPr>
          <a:xfrm>
            <a:off x="5117719" y="4640466"/>
            <a:ext cx="609894" cy="609894"/>
          </a:xfrm>
          <a:prstGeom prst="rect">
            <a:avLst/>
          </a:prstGeom>
        </p:spPr>
      </p:pic>
      <p:pic>
        <p:nvPicPr>
          <p:cNvPr id="30" name="Picture 29" descr="document">
            <a:extLst>
              <a:ext uri="{FF2B5EF4-FFF2-40B4-BE49-F238E27FC236}">
                <a16:creationId xmlns:a16="http://schemas.microsoft.com/office/drawing/2014/main" id="{658E12E0-5E31-71ED-D4C1-7048C6618684}"/>
              </a:ext>
            </a:extLst>
          </p:cNvPr>
          <p:cNvPicPr>
            <a:picLocks noChangeAspect="1"/>
          </p:cNvPicPr>
          <p:nvPr/>
        </p:nvPicPr>
        <p:blipFill>
          <a:blip r:embed="rId4">
            <a:duotone>
              <a:schemeClr val="accent2">
                <a:shade val="45000"/>
                <a:satMod val="135000"/>
              </a:schemeClr>
              <a:prstClr val="white"/>
            </a:duotone>
          </a:blip>
          <a:stretch>
            <a:fillRect/>
          </a:stretch>
        </p:blipFill>
        <p:spPr>
          <a:xfrm>
            <a:off x="5791053" y="4640466"/>
            <a:ext cx="609894" cy="609894"/>
          </a:xfrm>
          <a:prstGeom prst="rect">
            <a:avLst/>
          </a:prstGeom>
        </p:spPr>
      </p:pic>
      <p:pic>
        <p:nvPicPr>
          <p:cNvPr id="31" name="Picture 30" descr="document">
            <a:extLst>
              <a:ext uri="{FF2B5EF4-FFF2-40B4-BE49-F238E27FC236}">
                <a16:creationId xmlns:a16="http://schemas.microsoft.com/office/drawing/2014/main" id="{F0DBC2BB-5324-36FA-1B40-41E801FB45B2}"/>
              </a:ext>
            </a:extLst>
          </p:cNvPr>
          <p:cNvPicPr>
            <a:picLocks noChangeAspect="1"/>
          </p:cNvPicPr>
          <p:nvPr/>
        </p:nvPicPr>
        <p:blipFill>
          <a:blip r:embed="rId4">
            <a:duotone>
              <a:schemeClr val="accent2">
                <a:shade val="45000"/>
                <a:satMod val="135000"/>
              </a:schemeClr>
              <a:prstClr val="white"/>
            </a:duotone>
          </a:blip>
          <a:stretch>
            <a:fillRect/>
          </a:stretch>
        </p:blipFill>
        <p:spPr>
          <a:xfrm>
            <a:off x="6464387" y="4640466"/>
            <a:ext cx="609894" cy="609894"/>
          </a:xfrm>
          <a:prstGeom prst="rect">
            <a:avLst/>
          </a:prstGeom>
        </p:spPr>
      </p:pic>
      <p:pic>
        <p:nvPicPr>
          <p:cNvPr id="33" name="Picture 32" descr="document">
            <a:extLst>
              <a:ext uri="{FF2B5EF4-FFF2-40B4-BE49-F238E27FC236}">
                <a16:creationId xmlns:a16="http://schemas.microsoft.com/office/drawing/2014/main" id="{49E75E24-59F6-6B0F-5903-A498AD39BAA0}"/>
              </a:ext>
            </a:extLst>
          </p:cNvPr>
          <p:cNvPicPr>
            <a:picLocks noChangeAspect="1"/>
          </p:cNvPicPr>
          <p:nvPr/>
        </p:nvPicPr>
        <p:blipFill>
          <a:blip r:embed="rId4">
            <a:duotone>
              <a:schemeClr val="accent2">
                <a:shade val="45000"/>
                <a:satMod val="135000"/>
              </a:schemeClr>
              <a:prstClr val="white"/>
            </a:duotone>
          </a:blip>
          <a:stretch>
            <a:fillRect/>
          </a:stretch>
        </p:blipFill>
        <p:spPr>
          <a:xfrm>
            <a:off x="8622892" y="2903100"/>
            <a:ext cx="609894" cy="609894"/>
          </a:xfrm>
          <a:prstGeom prst="rect">
            <a:avLst/>
          </a:prstGeom>
        </p:spPr>
      </p:pic>
      <p:pic>
        <p:nvPicPr>
          <p:cNvPr id="34" name="Picture 33" descr="document">
            <a:extLst>
              <a:ext uri="{FF2B5EF4-FFF2-40B4-BE49-F238E27FC236}">
                <a16:creationId xmlns:a16="http://schemas.microsoft.com/office/drawing/2014/main" id="{9C4A1B75-598B-CA22-1166-04F04C23AE88}"/>
              </a:ext>
            </a:extLst>
          </p:cNvPr>
          <p:cNvPicPr>
            <a:picLocks noChangeAspect="1"/>
          </p:cNvPicPr>
          <p:nvPr/>
        </p:nvPicPr>
        <p:blipFill>
          <a:blip r:embed="rId4">
            <a:duotone>
              <a:schemeClr val="accent2">
                <a:shade val="45000"/>
                <a:satMod val="135000"/>
              </a:schemeClr>
              <a:prstClr val="white"/>
            </a:duotone>
          </a:blip>
          <a:stretch>
            <a:fillRect/>
          </a:stretch>
        </p:blipFill>
        <p:spPr>
          <a:xfrm>
            <a:off x="9296226" y="2903100"/>
            <a:ext cx="609894" cy="609894"/>
          </a:xfrm>
          <a:prstGeom prst="rect">
            <a:avLst/>
          </a:prstGeom>
        </p:spPr>
      </p:pic>
      <p:pic>
        <p:nvPicPr>
          <p:cNvPr id="35" name="Picture 34" descr="document">
            <a:extLst>
              <a:ext uri="{FF2B5EF4-FFF2-40B4-BE49-F238E27FC236}">
                <a16:creationId xmlns:a16="http://schemas.microsoft.com/office/drawing/2014/main" id="{FA48DDC1-6268-AD66-C338-26C2AB65A524}"/>
              </a:ext>
            </a:extLst>
          </p:cNvPr>
          <p:cNvPicPr>
            <a:picLocks noChangeAspect="1"/>
          </p:cNvPicPr>
          <p:nvPr/>
        </p:nvPicPr>
        <p:blipFill>
          <a:blip r:embed="rId4">
            <a:duotone>
              <a:schemeClr val="accent2">
                <a:shade val="45000"/>
                <a:satMod val="135000"/>
              </a:schemeClr>
              <a:prstClr val="white"/>
            </a:duotone>
          </a:blip>
          <a:stretch>
            <a:fillRect/>
          </a:stretch>
        </p:blipFill>
        <p:spPr>
          <a:xfrm>
            <a:off x="9232786" y="3896794"/>
            <a:ext cx="609894" cy="609894"/>
          </a:xfrm>
          <a:prstGeom prst="rect">
            <a:avLst/>
          </a:prstGeom>
        </p:spPr>
      </p:pic>
      <p:pic>
        <p:nvPicPr>
          <p:cNvPr id="37" name="Picture 36" descr="document">
            <a:extLst>
              <a:ext uri="{FF2B5EF4-FFF2-40B4-BE49-F238E27FC236}">
                <a16:creationId xmlns:a16="http://schemas.microsoft.com/office/drawing/2014/main" id="{0A14073E-5440-F20E-8074-003594814C6E}"/>
              </a:ext>
            </a:extLst>
          </p:cNvPr>
          <p:cNvPicPr>
            <a:picLocks noChangeAspect="1"/>
          </p:cNvPicPr>
          <p:nvPr/>
        </p:nvPicPr>
        <p:blipFill>
          <a:blip r:embed="rId4">
            <a:duotone>
              <a:schemeClr val="accent2">
                <a:shade val="45000"/>
                <a:satMod val="135000"/>
              </a:schemeClr>
              <a:prstClr val="white"/>
            </a:duotone>
          </a:blip>
          <a:stretch>
            <a:fillRect/>
          </a:stretch>
        </p:blipFill>
        <p:spPr>
          <a:xfrm>
            <a:off x="9906120" y="3896794"/>
            <a:ext cx="609894" cy="609894"/>
          </a:xfrm>
          <a:prstGeom prst="rect">
            <a:avLst/>
          </a:prstGeom>
        </p:spPr>
      </p:pic>
      <p:pic>
        <p:nvPicPr>
          <p:cNvPr id="38" name="Picture 37" descr="document">
            <a:extLst>
              <a:ext uri="{FF2B5EF4-FFF2-40B4-BE49-F238E27FC236}">
                <a16:creationId xmlns:a16="http://schemas.microsoft.com/office/drawing/2014/main" id="{82C315EE-C572-95F0-CFCB-6FF74E6FCD76}"/>
              </a:ext>
            </a:extLst>
          </p:cNvPr>
          <p:cNvPicPr>
            <a:picLocks noChangeAspect="1"/>
          </p:cNvPicPr>
          <p:nvPr/>
        </p:nvPicPr>
        <p:blipFill>
          <a:blip r:embed="rId4">
            <a:duotone>
              <a:schemeClr val="accent2">
                <a:shade val="45000"/>
                <a:satMod val="135000"/>
              </a:schemeClr>
              <a:prstClr val="white"/>
            </a:duotone>
          </a:blip>
          <a:stretch>
            <a:fillRect/>
          </a:stretch>
        </p:blipFill>
        <p:spPr>
          <a:xfrm>
            <a:off x="9906120" y="4832259"/>
            <a:ext cx="609894" cy="609894"/>
          </a:xfrm>
          <a:prstGeom prst="rect">
            <a:avLst/>
          </a:prstGeom>
        </p:spPr>
      </p:pic>
      <p:pic>
        <p:nvPicPr>
          <p:cNvPr id="39" name="Picture 38" descr="document">
            <a:extLst>
              <a:ext uri="{FF2B5EF4-FFF2-40B4-BE49-F238E27FC236}">
                <a16:creationId xmlns:a16="http://schemas.microsoft.com/office/drawing/2014/main" id="{71F754ED-B3A1-5F71-709C-1EAA6F4EF87E}"/>
              </a:ext>
            </a:extLst>
          </p:cNvPr>
          <p:cNvPicPr>
            <a:picLocks noChangeAspect="1"/>
          </p:cNvPicPr>
          <p:nvPr/>
        </p:nvPicPr>
        <p:blipFill>
          <a:blip r:embed="rId4">
            <a:duotone>
              <a:schemeClr val="accent2">
                <a:shade val="45000"/>
                <a:satMod val="135000"/>
              </a:schemeClr>
              <a:prstClr val="white"/>
            </a:duotone>
          </a:blip>
          <a:stretch>
            <a:fillRect/>
          </a:stretch>
        </p:blipFill>
        <p:spPr>
          <a:xfrm>
            <a:off x="10579454" y="4832259"/>
            <a:ext cx="609894" cy="609894"/>
          </a:xfrm>
          <a:prstGeom prst="rect">
            <a:avLst/>
          </a:prstGeom>
        </p:spPr>
      </p:pic>
      <p:sp>
        <p:nvSpPr>
          <p:cNvPr id="62" name="Rectangle: Rounded Corners 61">
            <a:extLst>
              <a:ext uri="{FF2B5EF4-FFF2-40B4-BE49-F238E27FC236}">
                <a16:creationId xmlns:a16="http://schemas.microsoft.com/office/drawing/2014/main" id="{90AF9043-0D4A-1405-3995-7D3534B75430}"/>
              </a:ext>
              <a:ext uri="{C183D7F6-B498-43B3-948B-1728B52AA6E4}">
                <adec:decorative xmlns:adec="http://schemas.microsoft.com/office/drawing/2017/decorative" val="1"/>
              </a:ext>
            </a:extLst>
          </p:cNvPr>
          <p:cNvSpPr/>
          <p:nvPr/>
        </p:nvSpPr>
        <p:spPr bwMode="auto">
          <a:xfrm>
            <a:off x="982995" y="2943442"/>
            <a:ext cx="1417305" cy="1314945"/>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3" name="Rectangle: Rounded Corners 62">
            <a:extLst>
              <a:ext uri="{FF2B5EF4-FFF2-40B4-BE49-F238E27FC236}">
                <a16:creationId xmlns:a16="http://schemas.microsoft.com/office/drawing/2014/main" id="{EF9A3232-56C8-FC4F-3124-ACB195D161E6}"/>
              </a:ext>
              <a:ext uri="{C183D7F6-B498-43B3-948B-1728B52AA6E4}">
                <adec:decorative xmlns:adec="http://schemas.microsoft.com/office/drawing/2017/decorative" val="1"/>
              </a:ext>
            </a:extLst>
          </p:cNvPr>
          <p:cNvSpPr/>
          <p:nvPr/>
        </p:nvSpPr>
        <p:spPr bwMode="auto">
          <a:xfrm>
            <a:off x="1509713" y="4627733"/>
            <a:ext cx="2032885" cy="687433"/>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6" name="Rectangle: Rounded Corners 65">
            <a:extLst>
              <a:ext uri="{FF2B5EF4-FFF2-40B4-BE49-F238E27FC236}">
                <a16:creationId xmlns:a16="http://schemas.microsoft.com/office/drawing/2014/main" id="{293ED1DC-2D96-987F-D7E1-8377111455F6}"/>
              </a:ext>
              <a:ext uri="{C183D7F6-B498-43B3-948B-1728B52AA6E4}">
                <adec:decorative xmlns:adec="http://schemas.microsoft.com/office/drawing/2017/decorative" val="1"/>
              </a:ext>
            </a:extLst>
          </p:cNvPr>
          <p:cNvSpPr/>
          <p:nvPr/>
        </p:nvSpPr>
        <p:spPr bwMode="auto">
          <a:xfrm>
            <a:off x="5047082" y="2960801"/>
            <a:ext cx="2097146" cy="2421493"/>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6" name="Rectangle: Rounded Corners 75">
            <a:extLst>
              <a:ext uri="{FF2B5EF4-FFF2-40B4-BE49-F238E27FC236}">
                <a16:creationId xmlns:a16="http://schemas.microsoft.com/office/drawing/2014/main" id="{154EB734-0E3E-D714-2B8A-FE166C147B9E}"/>
              </a:ext>
              <a:ext uri="{C183D7F6-B498-43B3-948B-1728B52AA6E4}">
                <adec:decorative xmlns:adec="http://schemas.microsoft.com/office/drawing/2017/decorative" val="1"/>
              </a:ext>
            </a:extLst>
          </p:cNvPr>
          <p:cNvSpPr/>
          <p:nvPr/>
        </p:nvSpPr>
        <p:spPr bwMode="auto">
          <a:xfrm>
            <a:off x="8587574" y="2800611"/>
            <a:ext cx="1366052" cy="819557"/>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7" name="Rectangle: Rounded Corners 76">
            <a:extLst>
              <a:ext uri="{FF2B5EF4-FFF2-40B4-BE49-F238E27FC236}">
                <a16:creationId xmlns:a16="http://schemas.microsoft.com/office/drawing/2014/main" id="{60009CA7-9768-B0EE-6B82-FD4DFE45F59A}"/>
              </a:ext>
              <a:ext uri="{C183D7F6-B498-43B3-948B-1728B52AA6E4}">
                <adec:decorative xmlns:adec="http://schemas.microsoft.com/office/drawing/2017/decorative" val="1"/>
              </a:ext>
            </a:extLst>
          </p:cNvPr>
          <p:cNvSpPr/>
          <p:nvPr/>
        </p:nvSpPr>
        <p:spPr bwMode="auto">
          <a:xfrm>
            <a:off x="9199113" y="3789827"/>
            <a:ext cx="1366052" cy="819557"/>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8" name="Rectangle: Rounded Corners 77">
            <a:extLst>
              <a:ext uri="{FF2B5EF4-FFF2-40B4-BE49-F238E27FC236}">
                <a16:creationId xmlns:a16="http://schemas.microsoft.com/office/drawing/2014/main" id="{A3FB4875-7D2F-A308-F5C4-4DB7591A73F1}"/>
              </a:ext>
              <a:ext uri="{C183D7F6-B498-43B3-948B-1728B52AA6E4}">
                <adec:decorative xmlns:adec="http://schemas.microsoft.com/office/drawing/2017/decorative" val="1"/>
              </a:ext>
            </a:extLst>
          </p:cNvPr>
          <p:cNvSpPr/>
          <p:nvPr/>
        </p:nvSpPr>
        <p:spPr bwMode="auto">
          <a:xfrm>
            <a:off x="9870087" y="4716351"/>
            <a:ext cx="1366052" cy="819557"/>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 name="TextBox 2">
            <a:extLst>
              <a:ext uri="{FF2B5EF4-FFF2-40B4-BE49-F238E27FC236}">
                <a16:creationId xmlns:a16="http://schemas.microsoft.com/office/drawing/2014/main" id="{A51848D8-FF2C-7ECB-6BE2-FD356D58E578}"/>
              </a:ext>
            </a:extLst>
          </p:cNvPr>
          <p:cNvSpPr txBox="1"/>
          <p:nvPr/>
        </p:nvSpPr>
        <p:spPr>
          <a:xfrm>
            <a:off x="8145883" y="1014816"/>
            <a:ext cx="2173805" cy="369332"/>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243A5E">
                    <a:lumMod val="60000"/>
                    <a:lumOff val="40000"/>
                  </a:srgbClr>
                </a:solidFill>
                <a:effectLst/>
                <a:uLnTx/>
                <a:uFillTx/>
                <a:latin typeface="Segoe UI"/>
                <a:ea typeface="+mn-ea"/>
                <a:cs typeface="+mn-cs"/>
              </a:rPr>
              <a:t>Max size: 20 GB</a:t>
            </a:r>
          </a:p>
        </p:txBody>
      </p:sp>
      <p:cxnSp>
        <p:nvCxnSpPr>
          <p:cNvPr id="12" name="Straight Connector 11">
            <a:extLst>
              <a:ext uri="{FF2B5EF4-FFF2-40B4-BE49-F238E27FC236}">
                <a16:creationId xmlns:a16="http://schemas.microsoft.com/office/drawing/2014/main" id="{C1D7CD9B-0153-268B-B5D7-3C6A24558857}"/>
              </a:ext>
            </a:extLst>
          </p:cNvPr>
          <p:cNvCxnSpPr>
            <a:cxnSpLocks/>
            <a:stCxn id="3" idx="3"/>
          </p:cNvCxnSpPr>
          <p:nvPr/>
        </p:nvCxnSpPr>
        <p:spPr>
          <a:xfrm>
            <a:off x="10319688" y="1199482"/>
            <a:ext cx="63440" cy="2574702"/>
          </a:xfrm>
          <a:prstGeom prst="line">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29580936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9FBAC-1D68-0FA4-9BC7-9CAB7A730A26}"/>
              </a:ext>
            </a:extLst>
          </p:cNvPr>
          <p:cNvSpPr>
            <a:spLocks noGrp="1"/>
          </p:cNvSpPr>
          <p:nvPr>
            <p:ph type="title"/>
          </p:nvPr>
        </p:nvSpPr>
        <p:spPr>
          <a:xfrm>
            <a:off x="838200" y="365126"/>
            <a:ext cx="9624345" cy="553998"/>
          </a:xfrm>
        </p:spPr>
        <p:txBody>
          <a:bodyPr/>
          <a:lstStyle/>
          <a:p>
            <a:r>
              <a:rPr lang="en-US">
                <a:cs typeface="Segoe UI"/>
              </a:rPr>
              <a:t>What is an RU?</a:t>
            </a:r>
            <a:endParaRPr lang="en-US"/>
          </a:p>
        </p:txBody>
      </p:sp>
      <p:pic>
        <p:nvPicPr>
          <p:cNvPr id="13" name="Picture 13" descr="RUs in cosmos db">
            <a:extLst>
              <a:ext uri="{FF2B5EF4-FFF2-40B4-BE49-F238E27FC236}">
                <a16:creationId xmlns:a16="http://schemas.microsoft.com/office/drawing/2014/main" id="{656C729F-7C1A-D806-E3CF-28241551CA19}"/>
              </a:ext>
            </a:extLst>
          </p:cNvPr>
          <p:cNvPicPr>
            <a:picLocks noGrp="1" noChangeAspect="1"/>
          </p:cNvPicPr>
          <p:nvPr>
            <p:ph idx="1"/>
          </p:nvPr>
        </p:nvPicPr>
        <p:blipFill>
          <a:blip r:embed="rId3"/>
          <a:stretch>
            <a:fillRect/>
          </a:stretch>
        </p:blipFill>
        <p:spPr>
          <a:xfrm>
            <a:off x="445737" y="1060970"/>
            <a:ext cx="7958789" cy="4608139"/>
          </a:xfrm>
        </p:spPr>
      </p:pic>
      <p:sp>
        <p:nvSpPr>
          <p:cNvPr id="14" name="TextBox 13">
            <a:extLst>
              <a:ext uri="{FF2B5EF4-FFF2-40B4-BE49-F238E27FC236}">
                <a16:creationId xmlns:a16="http://schemas.microsoft.com/office/drawing/2014/main" id="{B25C5C6B-045D-F5C5-2868-464F00DE616E}"/>
              </a:ext>
            </a:extLst>
          </p:cNvPr>
          <p:cNvSpPr txBox="1"/>
          <p:nvPr/>
        </p:nvSpPr>
        <p:spPr>
          <a:xfrm>
            <a:off x="334829" y="5797030"/>
            <a:ext cx="8373532" cy="369332"/>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400">
                <a:hlinkClick r:id="rId4"/>
              </a:rPr>
              <a:t>learn.microsoft.com/azure/cosmos-</a:t>
            </a:r>
            <a:r>
              <a:rPr lang="en-US" sz="2400" err="1">
                <a:hlinkClick r:id="rId4"/>
              </a:rPr>
              <a:t>db</a:t>
            </a:r>
            <a:r>
              <a:rPr lang="en-US" sz="2400">
                <a:hlinkClick r:id="rId4"/>
              </a:rPr>
              <a:t>/request-units</a:t>
            </a:r>
            <a:r>
              <a:rPr lang="en-US" sz="2400"/>
              <a:t> </a:t>
            </a:r>
          </a:p>
        </p:txBody>
      </p:sp>
      <p:sp>
        <p:nvSpPr>
          <p:cNvPr id="3" name="TextBox 2">
            <a:extLst>
              <a:ext uri="{FF2B5EF4-FFF2-40B4-BE49-F238E27FC236}">
                <a16:creationId xmlns:a16="http://schemas.microsoft.com/office/drawing/2014/main" id="{009CD1BE-D9A9-D079-C460-51D1186CBA01}"/>
              </a:ext>
            </a:extLst>
          </p:cNvPr>
          <p:cNvSpPr txBox="1"/>
          <p:nvPr/>
        </p:nvSpPr>
        <p:spPr>
          <a:xfrm>
            <a:off x="8404526" y="1572768"/>
            <a:ext cx="3555826" cy="4001095"/>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sz="2000">
                <a:gradFill>
                  <a:gsLst>
                    <a:gs pos="2917">
                      <a:schemeClr val="tx1"/>
                    </a:gs>
                    <a:gs pos="30000">
                      <a:schemeClr val="tx1"/>
                    </a:gs>
                  </a:gsLst>
                  <a:lin ang="5400000" scaled="0"/>
                </a:gradFill>
              </a:rPr>
              <a:t>Per SECOND!</a:t>
            </a:r>
          </a:p>
          <a:p>
            <a:pPr marL="342900" indent="-342900" algn="l">
              <a:buFont typeface="Arial" panose="020B0604020202020204" pitchFamily="34" charset="0"/>
              <a:buChar char="•"/>
            </a:pPr>
            <a:r>
              <a:rPr lang="en-US" sz="2000">
                <a:gradFill>
                  <a:gsLst>
                    <a:gs pos="2917">
                      <a:schemeClr val="tx1"/>
                    </a:gs>
                    <a:gs pos="30000">
                      <a:schemeClr val="tx1"/>
                    </a:gs>
                  </a:gsLst>
                  <a:lin ang="5400000" scaled="0"/>
                </a:gradFill>
              </a:rPr>
              <a:t>Amortize over time</a:t>
            </a:r>
          </a:p>
          <a:p>
            <a:pPr marL="342900" indent="-342900" algn="l">
              <a:buFont typeface="Arial" panose="020B0604020202020204" pitchFamily="34" charset="0"/>
              <a:buChar char="•"/>
            </a:pPr>
            <a:endParaRPr lang="en-US" sz="2000">
              <a:gradFill>
                <a:gsLst>
                  <a:gs pos="2917">
                    <a:schemeClr val="tx1"/>
                  </a:gs>
                  <a:gs pos="30000">
                    <a:schemeClr val="tx1"/>
                  </a:gs>
                </a:gsLst>
                <a:lin ang="5400000" scaled="0"/>
              </a:gradFill>
            </a:endParaRPr>
          </a:p>
          <a:p>
            <a:pPr marL="342900" indent="-342900" algn="l">
              <a:buFont typeface="Arial" panose="020B0604020202020204" pitchFamily="34" charset="0"/>
              <a:buChar char="•"/>
            </a:pPr>
            <a:r>
              <a:rPr lang="en-US" sz="2000">
                <a:gradFill>
                  <a:gsLst>
                    <a:gs pos="2917">
                      <a:schemeClr val="tx1"/>
                    </a:gs>
                    <a:gs pos="30000">
                      <a:schemeClr val="tx1"/>
                    </a:gs>
                  </a:gsLst>
                  <a:lin ang="5400000" scaled="0"/>
                </a:gradFill>
              </a:rPr>
              <a:t>Monthly batch job</a:t>
            </a:r>
          </a:p>
          <a:p>
            <a:pPr marL="342900" indent="-342900" algn="l">
              <a:buFont typeface="Arial" panose="020B0604020202020204" pitchFamily="34" charset="0"/>
              <a:buChar char="•"/>
            </a:pPr>
            <a:r>
              <a:rPr lang="en-US" sz="2000">
                <a:gradFill>
                  <a:gsLst>
                    <a:gs pos="2917">
                      <a:schemeClr val="tx1"/>
                    </a:gs>
                    <a:gs pos="30000">
                      <a:schemeClr val="tx1"/>
                    </a:gs>
                  </a:gsLst>
                  <a:lin ang="5400000" scaled="0"/>
                </a:gradFill>
              </a:rPr>
              <a:t>100,000 documents (~1kb)</a:t>
            </a:r>
          </a:p>
          <a:p>
            <a:pPr marL="342900" indent="-342900" algn="l">
              <a:buFont typeface="Arial" panose="020B0604020202020204" pitchFamily="34" charset="0"/>
              <a:buChar char="•"/>
            </a:pPr>
            <a:r>
              <a:rPr lang="en-US" sz="2000">
                <a:gradFill>
                  <a:gsLst>
                    <a:gs pos="2917">
                      <a:schemeClr val="tx1"/>
                    </a:gs>
                    <a:gs pos="30000">
                      <a:schemeClr val="tx1"/>
                    </a:gs>
                  </a:gsLst>
                  <a:lin ang="5400000" scaled="0"/>
                </a:gradFill>
              </a:rPr>
              <a:t>10 RU/s insert</a:t>
            </a:r>
          </a:p>
          <a:p>
            <a:pPr marL="342900" indent="-342900" algn="l">
              <a:buFont typeface="Arial" panose="020B0604020202020204" pitchFamily="34" charset="0"/>
              <a:buChar char="•"/>
            </a:pPr>
            <a:r>
              <a:rPr lang="en-US" sz="2000">
                <a:gradFill>
                  <a:gsLst>
                    <a:gs pos="2917">
                      <a:schemeClr val="tx1"/>
                    </a:gs>
                    <a:gs pos="30000">
                      <a:schemeClr val="tx1"/>
                    </a:gs>
                  </a:gsLst>
                  <a:lin ang="5400000" scaled="0"/>
                </a:gradFill>
              </a:rPr>
              <a:t>1M RU total</a:t>
            </a:r>
          </a:p>
          <a:p>
            <a:pPr marL="342900" indent="-342900" algn="l">
              <a:buFont typeface="Arial" panose="020B0604020202020204" pitchFamily="34" charset="0"/>
              <a:buChar char="•"/>
            </a:pPr>
            <a:endParaRPr lang="en-US" sz="2000">
              <a:gradFill>
                <a:gsLst>
                  <a:gs pos="2917">
                    <a:schemeClr val="tx1"/>
                  </a:gs>
                  <a:gs pos="30000">
                    <a:schemeClr val="tx1"/>
                  </a:gs>
                </a:gsLst>
                <a:lin ang="5400000" scaled="0"/>
              </a:gradFill>
            </a:endParaRPr>
          </a:p>
          <a:p>
            <a:pPr marL="342900" indent="-342900" algn="l">
              <a:buFont typeface="Arial" panose="020B0604020202020204" pitchFamily="34" charset="0"/>
              <a:buChar char="•"/>
            </a:pPr>
            <a:r>
              <a:rPr lang="en-US" sz="2000">
                <a:gradFill>
                  <a:gsLst>
                    <a:gs pos="2917">
                      <a:schemeClr val="tx1"/>
                    </a:gs>
                    <a:gs pos="30000">
                      <a:schemeClr val="tx1"/>
                    </a:gs>
                  </a:gsLst>
                  <a:lin ang="5400000" scaled="0"/>
                </a:gradFill>
              </a:rPr>
              <a:t>Cost to insert </a:t>
            </a:r>
          </a:p>
          <a:p>
            <a:pPr marL="342900" indent="-342900" algn="l">
              <a:buFont typeface="Arial" panose="020B0604020202020204" pitchFamily="34" charset="0"/>
              <a:buChar char="•"/>
            </a:pPr>
            <a:r>
              <a:rPr lang="en-US" sz="2000">
                <a:gradFill>
                  <a:gsLst>
                    <a:gs pos="2917">
                      <a:schemeClr val="tx1"/>
                    </a:gs>
                    <a:gs pos="30000">
                      <a:schemeClr val="tx1"/>
                    </a:gs>
                  </a:gsLst>
                  <a:lin ang="5400000" scaled="0"/>
                </a:gradFill>
              </a:rPr>
              <a:t>1 second?</a:t>
            </a:r>
          </a:p>
          <a:p>
            <a:pPr marL="342900" indent="-342900" algn="l">
              <a:buFont typeface="Arial" panose="020B0604020202020204" pitchFamily="34" charset="0"/>
              <a:buChar char="•"/>
            </a:pPr>
            <a:r>
              <a:rPr lang="en-US" sz="2000">
                <a:gradFill>
                  <a:gsLst>
                    <a:gs pos="2917">
                      <a:schemeClr val="tx1"/>
                    </a:gs>
                    <a:gs pos="30000">
                      <a:schemeClr val="tx1"/>
                    </a:gs>
                  </a:gsLst>
                  <a:lin ang="5400000" scaled="0"/>
                </a:gradFill>
              </a:rPr>
              <a:t>10 seconds?</a:t>
            </a:r>
          </a:p>
          <a:p>
            <a:pPr marL="342900" indent="-342900" algn="l">
              <a:buFont typeface="Arial" panose="020B0604020202020204" pitchFamily="34" charset="0"/>
              <a:buChar char="•"/>
            </a:pPr>
            <a:r>
              <a:rPr lang="en-US" sz="2000">
                <a:gradFill>
                  <a:gsLst>
                    <a:gs pos="2917">
                      <a:schemeClr val="tx1"/>
                    </a:gs>
                    <a:gs pos="30000">
                      <a:schemeClr val="tx1"/>
                    </a:gs>
                  </a:gsLst>
                  <a:lin ang="5400000" scaled="0"/>
                </a:gradFill>
              </a:rPr>
              <a:t>1 minute?</a:t>
            </a:r>
          </a:p>
          <a:p>
            <a:pPr marL="342900" indent="-342900" algn="l">
              <a:buFont typeface="Arial" panose="020B0604020202020204" pitchFamily="34" charset="0"/>
              <a:buChar char="•"/>
            </a:pPr>
            <a:r>
              <a:rPr lang="en-US" sz="2000">
                <a:gradFill>
                  <a:gsLst>
                    <a:gs pos="2917">
                      <a:schemeClr val="tx1"/>
                    </a:gs>
                    <a:gs pos="30000">
                      <a:schemeClr val="tx1"/>
                    </a:gs>
                  </a:gsLst>
                  <a:lin ang="5400000" scaled="0"/>
                </a:gradFill>
              </a:rPr>
              <a:t>1 month?</a:t>
            </a:r>
          </a:p>
        </p:txBody>
      </p:sp>
    </p:spTree>
    <p:extLst>
      <p:ext uri="{BB962C8B-B14F-4D97-AF65-F5344CB8AC3E}">
        <p14:creationId xmlns:p14="http://schemas.microsoft.com/office/powerpoint/2010/main" val="280050796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85F0D-83F5-136E-EB3E-2D0FB0CC9C37}"/>
              </a:ext>
            </a:extLst>
          </p:cNvPr>
          <p:cNvSpPr>
            <a:spLocks noGrp="1"/>
          </p:cNvSpPr>
          <p:nvPr>
            <p:ph type="title"/>
          </p:nvPr>
        </p:nvSpPr>
        <p:spPr>
          <a:xfrm>
            <a:off x="838200" y="365126"/>
            <a:ext cx="9624345" cy="553998"/>
          </a:xfrm>
        </p:spPr>
        <p:txBody>
          <a:bodyPr/>
          <a:lstStyle/>
          <a:p>
            <a:r>
              <a:rPr lang="en-US" dirty="0"/>
              <a:t>Key tips on Throughput</a:t>
            </a:r>
          </a:p>
        </p:txBody>
      </p:sp>
      <p:sp>
        <p:nvSpPr>
          <p:cNvPr id="3" name="Content Placeholder 2">
            <a:extLst>
              <a:ext uri="{FF2B5EF4-FFF2-40B4-BE49-F238E27FC236}">
                <a16:creationId xmlns:a16="http://schemas.microsoft.com/office/drawing/2014/main" id="{018DD1A3-36C7-C797-7264-623B913158E7}"/>
              </a:ext>
            </a:extLst>
          </p:cNvPr>
          <p:cNvSpPr>
            <a:spLocks noGrp="1"/>
          </p:cNvSpPr>
          <p:nvPr>
            <p:ph idx="1"/>
          </p:nvPr>
        </p:nvSpPr>
        <p:spPr>
          <a:xfrm>
            <a:off x="838200" y="1568824"/>
            <a:ext cx="10515600" cy="4899803"/>
          </a:xfrm>
        </p:spPr>
        <p:txBody>
          <a:bodyPr/>
          <a:lstStyle/>
          <a:p>
            <a:r>
              <a:rPr lang="en-US" dirty="0"/>
              <a:t>Throughput and partitions are bound to each other</a:t>
            </a:r>
          </a:p>
          <a:p>
            <a:r>
              <a:rPr lang="en-US" dirty="0"/>
              <a:t>Heuristic for partition splits is more aggressive at container creation than afterwards.</a:t>
            </a:r>
          </a:p>
          <a:p>
            <a:r>
              <a:rPr lang="en-US" dirty="0"/>
              <a:t>Massive scale-up then down again can result in throughput fragmentation and 429’s later</a:t>
            </a:r>
          </a:p>
          <a:p>
            <a:pPr lvl="1"/>
            <a:r>
              <a:rPr lang="en-US" dirty="0"/>
              <a:t>100,000 RU = 10 partitions</a:t>
            </a:r>
          </a:p>
          <a:p>
            <a:pPr lvl="1"/>
            <a:r>
              <a:rPr lang="en-US" dirty="0"/>
              <a:t>If I go from 100,000 RU -&gt; 1,000 RU then…</a:t>
            </a:r>
          </a:p>
          <a:p>
            <a:pPr lvl="1"/>
            <a:r>
              <a:rPr lang="en-US" dirty="0"/>
              <a:t>1000 RU/10 = 100 RU/partition (too little compute to do much)</a:t>
            </a:r>
          </a:p>
          <a:p>
            <a:r>
              <a:rPr lang="en-US" dirty="0"/>
              <a:t>Read this before doing any </a:t>
            </a:r>
            <a:r>
              <a:rPr lang="en-US"/>
              <a:t>major scale up</a:t>
            </a:r>
            <a:endParaRPr lang="en-US" dirty="0"/>
          </a:p>
          <a:p>
            <a:r>
              <a:rPr lang="en-US" dirty="0">
                <a:hlinkClick r:id="rId2"/>
              </a:rPr>
              <a:t>learn.microsoft.com/azure/cosmos-</a:t>
            </a:r>
            <a:r>
              <a:rPr lang="en-US" dirty="0" err="1">
                <a:hlinkClick r:id="rId2"/>
              </a:rPr>
              <a:t>db</a:t>
            </a:r>
            <a:r>
              <a:rPr lang="en-US" dirty="0">
                <a:hlinkClick r:id="rId2"/>
              </a:rPr>
              <a:t>/scaling-provisioned-throughput-best-practices</a:t>
            </a:r>
            <a:r>
              <a:rPr lang="en-US" dirty="0"/>
              <a:t> </a:t>
            </a:r>
          </a:p>
        </p:txBody>
      </p:sp>
    </p:spTree>
    <p:extLst>
      <p:ext uri="{BB962C8B-B14F-4D97-AF65-F5344CB8AC3E}">
        <p14:creationId xmlns:p14="http://schemas.microsoft.com/office/powerpoint/2010/main" val="28464524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7CF54-09AA-472E-9DCD-F992E81E47D9}"/>
              </a:ext>
            </a:extLst>
          </p:cNvPr>
          <p:cNvSpPr>
            <a:spLocks noGrp="1"/>
          </p:cNvSpPr>
          <p:nvPr>
            <p:ph type="title"/>
          </p:nvPr>
        </p:nvSpPr>
        <p:spPr/>
        <p:txBody>
          <a:bodyPr>
            <a:normAutofit fontScale="90000"/>
          </a:bodyPr>
          <a:lstStyle/>
          <a:p>
            <a:r>
              <a:rPr lang="en-US" dirty="0"/>
              <a:t>Choosing a partition key for customers</a:t>
            </a:r>
          </a:p>
        </p:txBody>
      </p:sp>
      <p:sp>
        <p:nvSpPr>
          <p:cNvPr id="3" name="Rectangle: Folded Corner 2">
            <a:extLst>
              <a:ext uri="{FF2B5EF4-FFF2-40B4-BE49-F238E27FC236}">
                <a16:creationId xmlns:a16="http://schemas.microsoft.com/office/drawing/2014/main" id="{46CA23B4-D756-4290-93A2-870AF006D79E}"/>
              </a:ext>
            </a:extLst>
          </p:cNvPr>
          <p:cNvSpPr/>
          <p:nvPr/>
        </p:nvSpPr>
        <p:spPr bwMode="auto">
          <a:xfrm>
            <a:off x="7066688" y="1267782"/>
            <a:ext cx="3148170" cy="5248343"/>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"title":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"firstName":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"lastName":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"emailAddress":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"phoneNumber":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"creationDate":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"addresses":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"addressLine1":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"addressLine2":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"password":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"hash":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"salt":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7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4" name="Cylinder 3">
            <a:extLst>
              <a:ext uri="{FF2B5EF4-FFF2-40B4-BE49-F238E27FC236}">
                <a16:creationId xmlns:a16="http://schemas.microsoft.com/office/drawing/2014/main" id="{BE362E45-026D-435D-B483-AB028FAD18F3}"/>
              </a:ext>
            </a:extLst>
          </p:cNvPr>
          <p:cNvSpPr/>
          <p:nvPr/>
        </p:nvSpPr>
        <p:spPr bwMode="auto">
          <a:xfrm>
            <a:off x="2883100" y="2810838"/>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customer</a:t>
            </a: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a:t>
            </a:r>
          </a:p>
        </p:txBody>
      </p:sp>
      <p:cxnSp>
        <p:nvCxnSpPr>
          <p:cNvPr id="5" name="Connector: Elbow 4">
            <a:extLst>
              <a:ext uri="{FF2B5EF4-FFF2-40B4-BE49-F238E27FC236}">
                <a16:creationId xmlns:a16="http://schemas.microsoft.com/office/drawing/2014/main" id="{D6F4F9CD-520B-4D3C-A28E-490AD9D2570D}"/>
              </a:ext>
            </a:extLst>
          </p:cNvPr>
          <p:cNvCxnSpPr>
            <a:cxnSpLocks/>
            <a:stCxn id="4" idx="4"/>
            <a:endCxn id="3" idx="1"/>
          </p:cNvCxnSpPr>
          <p:nvPr/>
        </p:nvCxnSpPr>
        <p:spPr>
          <a:xfrm>
            <a:off x="4054920" y="3429000"/>
            <a:ext cx="3011768" cy="462952"/>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471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7CF54-09AA-472E-9DCD-F992E81E47D9}"/>
              </a:ext>
            </a:extLst>
          </p:cNvPr>
          <p:cNvSpPr>
            <a:spLocks noGrp="1"/>
          </p:cNvSpPr>
          <p:nvPr>
            <p:ph type="title"/>
          </p:nvPr>
        </p:nvSpPr>
        <p:spPr>
          <a:xfrm>
            <a:off x="591849" y="459136"/>
            <a:ext cx="11011346" cy="553637"/>
          </a:xfrm>
        </p:spPr>
        <p:txBody>
          <a:bodyPr>
            <a:normAutofit fontScale="90000"/>
          </a:bodyPr>
          <a:lstStyle/>
          <a:p>
            <a:r>
              <a:rPr lang="en-US" dirty="0"/>
              <a:t>Choosing a partition key for customers</a:t>
            </a:r>
          </a:p>
        </p:txBody>
      </p:sp>
      <p:sp>
        <p:nvSpPr>
          <p:cNvPr id="4" name="Cylinder 3">
            <a:extLst>
              <a:ext uri="{FF2B5EF4-FFF2-40B4-BE49-F238E27FC236}">
                <a16:creationId xmlns:a16="http://schemas.microsoft.com/office/drawing/2014/main" id="{BE362E45-026D-435D-B483-AB028FAD18F3}"/>
              </a:ext>
            </a:extLst>
          </p:cNvPr>
          <p:cNvSpPr/>
          <p:nvPr/>
        </p:nvSpPr>
        <p:spPr bwMode="auto">
          <a:xfrm>
            <a:off x="2883100" y="2810838"/>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customer</a:t>
            </a: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a:t>
            </a:r>
          </a:p>
        </p:txBody>
      </p:sp>
      <p:sp>
        <p:nvSpPr>
          <p:cNvPr id="7" name="Content Placeholder 2">
            <a:extLst>
              <a:ext uri="{FF2B5EF4-FFF2-40B4-BE49-F238E27FC236}">
                <a16:creationId xmlns:a16="http://schemas.microsoft.com/office/drawing/2014/main" id="{98805AE9-5D12-4299-BEA3-2E1858407F5F}"/>
              </a:ext>
            </a:extLst>
          </p:cNvPr>
          <p:cNvSpPr txBox="1">
            <a:spLocks/>
          </p:cNvSpPr>
          <p:nvPr/>
        </p:nvSpPr>
        <p:spPr>
          <a:xfrm>
            <a:off x="6096000" y="2939808"/>
            <a:ext cx="5208370" cy="17681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440" indent="-228440" defTabSz="932089"/>
            <a:r>
              <a:rPr lang="en-US" sz="2798" dirty="0">
                <a:gradFill>
                  <a:gsLst>
                    <a:gs pos="1250">
                      <a:srgbClr val="000000"/>
                    </a:gs>
                    <a:gs pos="100000">
                      <a:srgbClr val="000000"/>
                    </a:gs>
                  </a:gsLst>
                  <a:lin ang="5400000" scaled="0"/>
                </a:gradFill>
                <a:latin typeface="Segoe UI"/>
              </a:rPr>
              <a:t>Create a customer</a:t>
            </a:r>
          </a:p>
          <a:p>
            <a:pPr marL="228440" indent="-228440" defTabSz="932089"/>
            <a:r>
              <a:rPr lang="en-US" sz="2798" dirty="0">
                <a:gradFill>
                  <a:gsLst>
                    <a:gs pos="1250">
                      <a:srgbClr val="000000"/>
                    </a:gs>
                    <a:gs pos="100000">
                      <a:srgbClr val="000000"/>
                    </a:gs>
                  </a:gsLst>
                  <a:lin ang="5400000" scaled="0"/>
                </a:gradFill>
                <a:latin typeface="Segoe UI"/>
              </a:rPr>
              <a:t>Edit a customer</a:t>
            </a:r>
          </a:p>
          <a:p>
            <a:pPr marL="228440" indent="-228440" defTabSz="932089"/>
            <a:r>
              <a:rPr lang="en-US" sz="2798" dirty="0">
                <a:gradFill>
                  <a:gsLst>
                    <a:gs pos="1250">
                      <a:srgbClr val="000000"/>
                    </a:gs>
                    <a:gs pos="100000">
                      <a:srgbClr val="000000"/>
                    </a:gs>
                  </a:gsLst>
                  <a:lin ang="5400000" scaled="0"/>
                </a:gradFill>
                <a:latin typeface="Segoe UI"/>
              </a:rPr>
              <a:t>Retrieve a customer</a:t>
            </a:r>
          </a:p>
        </p:txBody>
      </p:sp>
      <p:sp>
        <p:nvSpPr>
          <p:cNvPr id="5" name="Content Placeholder 2">
            <a:extLst>
              <a:ext uri="{FF2B5EF4-FFF2-40B4-BE49-F238E27FC236}">
                <a16:creationId xmlns:a16="http://schemas.microsoft.com/office/drawing/2014/main" id="{69AA697A-FD0D-494C-A18D-B99C414317C5}"/>
              </a:ext>
            </a:extLst>
          </p:cNvPr>
          <p:cNvSpPr txBox="1">
            <a:spLocks/>
          </p:cNvSpPr>
          <p:nvPr/>
        </p:nvSpPr>
        <p:spPr>
          <a:xfrm>
            <a:off x="9520458" y="3930829"/>
            <a:ext cx="1366387" cy="55363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089">
              <a:buNone/>
            </a:pPr>
            <a:r>
              <a:rPr lang="en-US" sz="2798" dirty="0">
                <a:gradFill>
                  <a:gsLst>
                    <a:gs pos="1250">
                      <a:srgbClr val="000000"/>
                    </a:gs>
                    <a:gs pos="100000">
                      <a:srgbClr val="000000"/>
                    </a:gs>
                  </a:gsLst>
                  <a:lin ang="5400000" scaled="0"/>
                </a:gradFill>
                <a:latin typeface="Segoe UI"/>
              </a:rPr>
              <a:t>(by id)</a:t>
            </a:r>
          </a:p>
        </p:txBody>
      </p:sp>
    </p:spTree>
    <p:extLst>
      <p:ext uri="{BB962C8B-B14F-4D97-AF65-F5344CB8AC3E}">
        <p14:creationId xmlns:p14="http://schemas.microsoft.com/office/powerpoint/2010/main" val="42156436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7CF54-09AA-472E-9DCD-F992E81E47D9}"/>
              </a:ext>
            </a:extLst>
          </p:cNvPr>
          <p:cNvSpPr>
            <a:spLocks noGrp="1"/>
          </p:cNvSpPr>
          <p:nvPr>
            <p:ph type="title"/>
          </p:nvPr>
        </p:nvSpPr>
        <p:spPr>
          <a:xfrm>
            <a:off x="591849" y="459136"/>
            <a:ext cx="11011346" cy="553637"/>
          </a:xfrm>
        </p:spPr>
        <p:txBody>
          <a:bodyPr>
            <a:normAutofit fontScale="90000"/>
          </a:bodyPr>
          <a:lstStyle/>
          <a:p>
            <a:r>
              <a:rPr lang="en-US" dirty="0"/>
              <a:t>Choosing a partition key for customers</a:t>
            </a:r>
          </a:p>
        </p:txBody>
      </p:sp>
      <p:sp>
        <p:nvSpPr>
          <p:cNvPr id="4" name="Cylinder 3">
            <a:extLst>
              <a:ext uri="{FF2B5EF4-FFF2-40B4-BE49-F238E27FC236}">
                <a16:creationId xmlns:a16="http://schemas.microsoft.com/office/drawing/2014/main" id="{BE362E45-026D-435D-B483-AB028FAD18F3}"/>
              </a:ext>
            </a:extLst>
          </p:cNvPr>
          <p:cNvSpPr/>
          <p:nvPr/>
        </p:nvSpPr>
        <p:spPr bwMode="auto">
          <a:xfrm>
            <a:off x="2883100" y="2810838"/>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customer</a:t>
            </a: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id</a:t>
            </a:r>
          </a:p>
        </p:txBody>
      </p:sp>
      <p:sp>
        <p:nvSpPr>
          <p:cNvPr id="6" name="Content Placeholder 2">
            <a:extLst>
              <a:ext uri="{FF2B5EF4-FFF2-40B4-BE49-F238E27FC236}">
                <a16:creationId xmlns:a16="http://schemas.microsoft.com/office/drawing/2014/main" id="{70FB4CB7-2290-4EE9-BCCA-90E3034D4967}"/>
              </a:ext>
            </a:extLst>
          </p:cNvPr>
          <p:cNvSpPr txBox="1">
            <a:spLocks/>
          </p:cNvSpPr>
          <p:nvPr/>
        </p:nvSpPr>
        <p:spPr>
          <a:xfrm>
            <a:off x="6096000" y="2939808"/>
            <a:ext cx="5208370" cy="176811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440" indent="-228440" defTabSz="932089"/>
            <a:r>
              <a:rPr lang="en-US" sz="2798" dirty="0">
                <a:gradFill>
                  <a:gsLst>
                    <a:gs pos="1250">
                      <a:srgbClr val="000000"/>
                    </a:gs>
                    <a:gs pos="100000">
                      <a:srgbClr val="000000"/>
                    </a:gs>
                  </a:gsLst>
                  <a:lin ang="5400000" scaled="0"/>
                </a:gradFill>
                <a:latin typeface="Segoe UI"/>
              </a:rPr>
              <a:t>Create a customer</a:t>
            </a:r>
          </a:p>
          <a:p>
            <a:pPr marL="228440" indent="-228440" defTabSz="932089"/>
            <a:r>
              <a:rPr lang="en-US" sz="2798" dirty="0">
                <a:gradFill>
                  <a:gsLst>
                    <a:gs pos="1250">
                      <a:srgbClr val="000000"/>
                    </a:gs>
                    <a:gs pos="100000">
                      <a:srgbClr val="000000"/>
                    </a:gs>
                  </a:gsLst>
                  <a:lin ang="5400000" scaled="0"/>
                </a:gradFill>
                <a:latin typeface="Segoe UI"/>
              </a:rPr>
              <a:t>Edit a customer</a:t>
            </a:r>
          </a:p>
          <a:p>
            <a:pPr marL="228440" indent="-228440" defTabSz="932089"/>
            <a:r>
              <a:rPr lang="en-US" sz="2798" dirty="0">
                <a:gradFill>
                  <a:gsLst>
                    <a:gs pos="1250">
                      <a:srgbClr val="000000"/>
                    </a:gs>
                    <a:gs pos="100000">
                      <a:srgbClr val="000000"/>
                    </a:gs>
                  </a:gsLst>
                  <a:lin ang="5400000" scaled="0"/>
                </a:gradFill>
                <a:latin typeface="Segoe UI"/>
              </a:rPr>
              <a:t>Retrieve a customer</a:t>
            </a:r>
          </a:p>
        </p:txBody>
      </p:sp>
      <p:sp>
        <p:nvSpPr>
          <p:cNvPr id="8" name="Content Placeholder 2">
            <a:extLst>
              <a:ext uri="{FF2B5EF4-FFF2-40B4-BE49-F238E27FC236}">
                <a16:creationId xmlns:a16="http://schemas.microsoft.com/office/drawing/2014/main" id="{7A9AFEB2-4C80-4EBC-9BF4-97021E1BD55D}"/>
              </a:ext>
            </a:extLst>
          </p:cNvPr>
          <p:cNvSpPr txBox="1">
            <a:spLocks/>
          </p:cNvSpPr>
          <p:nvPr/>
        </p:nvSpPr>
        <p:spPr>
          <a:xfrm>
            <a:off x="9520458" y="3930829"/>
            <a:ext cx="1366387" cy="55363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32089">
              <a:buNone/>
            </a:pPr>
            <a:r>
              <a:rPr lang="en-US" sz="2798" dirty="0">
                <a:gradFill>
                  <a:gsLst>
                    <a:gs pos="1250">
                      <a:srgbClr val="000000"/>
                    </a:gs>
                    <a:gs pos="100000">
                      <a:srgbClr val="000000"/>
                    </a:gs>
                  </a:gsLst>
                  <a:lin ang="5400000" scaled="0"/>
                </a:gradFill>
                <a:latin typeface="Segoe UI"/>
              </a:rPr>
              <a:t>(by id)</a:t>
            </a:r>
          </a:p>
        </p:txBody>
      </p:sp>
    </p:spTree>
    <p:extLst>
      <p:ext uri="{BB962C8B-B14F-4D97-AF65-F5344CB8AC3E}">
        <p14:creationId xmlns:p14="http://schemas.microsoft.com/office/powerpoint/2010/main" val="2475218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7CF54-09AA-472E-9DCD-F992E81E47D9}"/>
              </a:ext>
            </a:extLst>
          </p:cNvPr>
          <p:cNvSpPr>
            <a:spLocks noGrp="1"/>
          </p:cNvSpPr>
          <p:nvPr>
            <p:ph type="title"/>
          </p:nvPr>
        </p:nvSpPr>
        <p:spPr>
          <a:xfrm>
            <a:off x="588263" y="457200"/>
            <a:ext cx="11018520" cy="553998"/>
          </a:xfrm>
        </p:spPr>
        <p:txBody>
          <a:bodyPr/>
          <a:lstStyle/>
          <a:p>
            <a:r>
              <a:rPr lang="en-US" dirty="0"/>
              <a:t>Choosing a partition key for customers</a:t>
            </a:r>
          </a:p>
        </p:txBody>
      </p:sp>
      <p:sp>
        <p:nvSpPr>
          <p:cNvPr id="4" name="Cylinder 3">
            <a:extLst>
              <a:ext uri="{FF2B5EF4-FFF2-40B4-BE49-F238E27FC236}">
                <a16:creationId xmlns:a16="http://schemas.microsoft.com/office/drawing/2014/main" id="{BE362E45-026D-435D-B483-AB028FAD18F3}"/>
              </a:ext>
            </a:extLst>
          </p:cNvPr>
          <p:cNvSpPr/>
          <p:nvPr/>
        </p:nvSpPr>
        <p:spPr bwMode="auto">
          <a:xfrm>
            <a:off x="1410011" y="2810435"/>
            <a:ext cx="1172583" cy="1237129"/>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88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78D4">
                    <a:lumMod val="50000"/>
                  </a:srgbClr>
                </a:solidFill>
                <a:effectLst/>
                <a:uLnTx/>
                <a:uFillTx/>
                <a:latin typeface="Segoe UI"/>
                <a:ea typeface="Segoe UI" pitchFamily="34" charset="0"/>
                <a:cs typeface="Segoe UI" pitchFamily="34" charset="0"/>
              </a:rPr>
              <a:t>customers</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78D4">
                    <a:lumMod val="50000"/>
                  </a:srgbClr>
                </a:solidFill>
                <a:effectLst/>
                <a:uLnTx/>
                <a:uFillTx/>
                <a:latin typeface="Segoe UI"/>
                <a:ea typeface="Segoe UI" pitchFamily="34" charset="0"/>
                <a:cs typeface="Segoe UI" pitchFamily="34" charset="0"/>
              </a:rPr>
              <a:t>PK: id</a:t>
            </a:r>
          </a:p>
        </p:txBody>
      </p:sp>
      <p:grpSp>
        <p:nvGrpSpPr>
          <p:cNvPr id="54" name="Group 53">
            <a:extLst>
              <a:ext uri="{FF2B5EF4-FFF2-40B4-BE49-F238E27FC236}">
                <a16:creationId xmlns:a16="http://schemas.microsoft.com/office/drawing/2014/main" id="{8F7340E9-CE6F-4ECD-8A7D-647F130EABDE}"/>
              </a:ext>
            </a:extLst>
          </p:cNvPr>
          <p:cNvGrpSpPr/>
          <p:nvPr/>
        </p:nvGrpSpPr>
        <p:grpSpPr>
          <a:xfrm>
            <a:off x="3627487" y="2674039"/>
            <a:ext cx="7991648" cy="2194032"/>
            <a:chOff x="3627487" y="2674039"/>
            <a:chExt cx="7991648" cy="2194032"/>
          </a:xfrm>
        </p:grpSpPr>
        <p:grpSp>
          <p:nvGrpSpPr>
            <p:cNvPr id="3" name="Group 2">
              <a:extLst>
                <a:ext uri="{FF2B5EF4-FFF2-40B4-BE49-F238E27FC236}">
                  <a16:creationId xmlns:a16="http://schemas.microsoft.com/office/drawing/2014/main" id="{EA984299-1184-428F-A979-2FF9CDDA3543}"/>
                </a:ext>
              </a:extLst>
            </p:cNvPr>
            <p:cNvGrpSpPr/>
            <p:nvPr/>
          </p:nvGrpSpPr>
          <p:grpSpPr>
            <a:xfrm>
              <a:off x="3627487" y="2675730"/>
              <a:ext cx="877838" cy="955209"/>
              <a:chOff x="6103987" y="2578566"/>
              <a:chExt cx="877838" cy="955209"/>
            </a:xfrm>
          </p:grpSpPr>
          <p:pic>
            <p:nvPicPr>
              <p:cNvPr id="6" name="Picture 5" descr="A close up of a logo&#10;&#10;Description automatically generated">
                <a:extLst>
                  <a:ext uri="{FF2B5EF4-FFF2-40B4-BE49-F238E27FC236}">
                    <a16:creationId xmlns:a16="http://schemas.microsoft.com/office/drawing/2014/main" id="{381775A0-2520-48E1-B586-6F6F4D17AA66}"/>
                  </a:ext>
                </a:extLst>
              </p:cNvPr>
              <p:cNvPicPr>
                <a:picLocks noChangeAspect="1"/>
              </p:cNvPicPr>
              <p:nvPr/>
            </p:nvPicPr>
            <p:blipFill>
              <a:blip r:embed="rId3">
                <a:duotone>
                  <a:schemeClr val="accent2">
                    <a:shade val="45000"/>
                    <a:satMod val="135000"/>
                  </a:schemeClr>
                  <a:prstClr val="white"/>
                </a:duotone>
              </a:blip>
              <a:stretch>
                <a:fillRect/>
              </a:stretch>
            </p:blipFill>
            <p:spPr>
              <a:xfrm>
                <a:off x="6244801" y="2755530"/>
                <a:ext cx="609894" cy="609894"/>
              </a:xfrm>
              <a:prstGeom prst="rect">
                <a:avLst/>
              </a:prstGeom>
            </p:spPr>
          </p:pic>
          <p:sp>
            <p:nvSpPr>
              <p:cNvPr id="11" name="Rectangle: Rounded Corners 10">
                <a:extLst>
                  <a:ext uri="{FF2B5EF4-FFF2-40B4-BE49-F238E27FC236}">
                    <a16:creationId xmlns:a16="http://schemas.microsoft.com/office/drawing/2014/main" id="{6130DA12-1089-4AD4-9A44-D736B126B92B}"/>
                  </a:ext>
                </a:extLst>
              </p:cNvPr>
              <p:cNvSpPr/>
              <p:nvPr/>
            </p:nvSpPr>
            <p:spPr bwMode="auto">
              <a:xfrm>
                <a:off x="6103987" y="2578566"/>
                <a:ext cx="877838" cy="955209"/>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2" name="Group 11">
              <a:extLst>
                <a:ext uri="{FF2B5EF4-FFF2-40B4-BE49-F238E27FC236}">
                  <a16:creationId xmlns:a16="http://schemas.microsoft.com/office/drawing/2014/main" id="{E87F7B52-1541-4F4C-9DB6-55E4AD8B10EA}"/>
                </a:ext>
              </a:extLst>
            </p:cNvPr>
            <p:cNvGrpSpPr/>
            <p:nvPr/>
          </p:nvGrpSpPr>
          <p:grpSpPr>
            <a:xfrm>
              <a:off x="5998757" y="2675728"/>
              <a:ext cx="877838" cy="955209"/>
              <a:chOff x="6103987" y="2578566"/>
              <a:chExt cx="877838" cy="955209"/>
            </a:xfrm>
          </p:grpSpPr>
          <p:pic>
            <p:nvPicPr>
              <p:cNvPr id="13" name="Picture 12" descr="A close up of a logo&#10;&#10;Description automatically generated">
                <a:extLst>
                  <a:ext uri="{FF2B5EF4-FFF2-40B4-BE49-F238E27FC236}">
                    <a16:creationId xmlns:a16="http://schemas.microsoft.com/office/drawing/2014/main" id="{A67730F5-F95F-4702-BF68-FB2F4A5022DB}"/>
                  </a:ext>
                </a:extLst>
              </p:cNvPr>
              <p:cNvPicPr>
                <a:picLocks noChangeAspect="1"/>
              </p:cNvPicPr>
              <p:nvPr/>
            </p:nvPicPr>
            <p:blipFill>
              <a:blip r:embed="rId3">
                <a:duotone>
                  <a:schemeClr val="accent2">
                    <a:shade val="45000"/>
                    <a:satMod val="135000"/>
                  </a:schemeClr>
                  <a:prstClr val="white"/>
                </a:duotone>
              </a:blip>
              <a:stretch>
                <a:fillRect/>
              </a:stretch>
            </p:blipFill>
            <p:spPr>
              <a:xfrm>
                <a:off x="6244801" y="2755530"/>
                <a:ext cx="609894" cy="609894"/>
              </a:xfrm>
              <a:prstGeom prst="rect">
                <a:avLst/>
              </a:prstGeom>
            </p:spPr>
          </p:pic>
          <p:sp>
            <p:nvSpPr>
              <p:cNvPr id="14" name="Rectangle: Rounded Corners 13">
                <a:extLst>
                  <a:ext uri="{FF2B5EF4-FFF2-40B4-BE49-F238E27FC236}">
                    <a16:creationId xmlns:a16="http://schemas.microsoft.com/office/drawing/2014/main" id="{A8A27101-4FBD-46C3-B423-886A003B06EB}"/>
                  </a:ext>
                </a:extLst>
              </p:cNvPr>
              <p:cNvSpPr/>
              <p:nvPr/>
            </p:nvSpPr>
            <p:spPr bwMode="auto">
              <a:xfrm>
                <a:off x="6103987" y="2578566"/>
                <a:ext cx="877838" cy="955209"/>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15" name="Group 14">
              <a:extLst>
                <a:ext uri="{FF2B5EF4-FFF2-40B4-BE49-F238E27FC236}">
                  <a16:creationId xmlns:a16="http://schemas.microsoft.com/office/drawing/2014/main" id="{14561A90-15B8-450A-AD04-09DF62CD8BE1}"/>
                </a:ext>
              </a:extLst>
            </p:cNvPr>
            <p:cNvGrpSpPr/>
            <p:nvPr/>
          </p:nvGrpSpPr>
          <p:grpSpPr>
            <a:xfrm>
              <a:off x="4813122" y="2675729"/>
              <a:ext cx="877838" cy="955209"/>
              <a:chOff x="6103987" y="2578566"/>
              <a:chExt cx="877838" cy="955209"/>
            </a:xfrm>
          </p:grpSpPr>
          <p:pic>
            <p:nvPicPr>
              <p:cNvPr id="16" name="Picture 15" descr="A close up of a logo&#10;&#10;Description automatically generated">
                <a:extLst>
                  <a:ext uri="{FF2B5EF4-FFF2-40B4-BE49-F238E27FC236}">
                    <a16:creationId xmlns:a16="http://schemas.microsoft.com/office/drawing/2014/main" id="{D7FCB79B-49A5-4565-86E4-86F660A836A5}"/>
                  </a:ext>
                </a:extLst>
              </p:cNvPr>
              <p:cNvPicPr>
                <a:picLocks noChangeAspect="1"/>
              </p:cNvPicPr>
              <p:nvPr/>
            </p:nvPicPr>
            <p:blipFill>
              <a:blip r:embed="rId3">
                <a:duotone>
                  <a:schemeClr val="accent2">
                    <a:shade val="45000"/>
                    <a:satMod val="135000"/>
                  </a:schemeClr>
                  <a:prstClr val="white"/>
                </a:duotone>
              </a:blip>
              <a:stretch>
                <a:fillRect/>
              </a:stretch>
            </p:blipFill>
            <p:spPr>
              <a:xfrm>
                <a:off x="6244801" y="2755530"/>
                <a:ext cx="609894" cy="609894"/>
              </a:xfrm>
              <a:prstGeom prst="rect">
                <a:avLst/>
              </a:prstGeom>
            </p:spPr>
          </p:pic>
          <p:sp>
            <p:nvSpPr>
              <p:cNvPr id="17" name="Rectangle: Rounded Corners 16">
                <a:extLst>
                  <a:ext uri="{FF2B5EF4-FFF2-40B4-BE49-F238E27FC236}">
                    <a16:creationId xmlns:a16="http://schemas.microsoft.com/office/drawing/2014/main" id="{58FBDC81-AC1C-4C60-B3A7-B20B320B9378}"/>
                  </a:ext>
                </a:extLst>
              </p:cNvPr>
              <p:cNvSpPr/>
              <p:nvPr/>
            </p:nvSpPr>
            <p:spPr bwMode="auto">
              <a:xfrm>
                <a:off x="6103987" y="2578566"/>
                <a:ext cx="877838" cy="955209"/>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1" name="Group 20">
              <a:extLst>
                <a:ext uri="{FF2B5EF4-FFF2-40B4-BE49-F238E27FC236}">
                  <a16:creationId xmlns:a16="http://schemas.microsoft.com/office/drawing/2014/main" id="{B1EE5D9A-77AB-4703-AC2A-98FFD81365CB}"/>
                </a:ext>
              </a:extLst>
            </p:cNvPr>
            <p:cNvGrpSpPr/>
            <p:nvPr/>
          </p:nvGrpSpPr>
          <p:grpSpPr>
            <a:xfrm>
              <a:off x="10741297" y="2674039"/>
              <a:ext cx="877838" cy="955209"/>
              <a:chOff x="6103987" y="2578566"/>
              <a:chExt cx="877838" cy="955209"/>
            </a:xfrm>
          </p:grpSpPr>
          <p:pic>
            <p:nvPicPr>
              <p:cNvPr id="22" name="Picture 21" descr="A close up of a logo&#10;&#10;Description automatically generated">
                <a:extLst>
                  <a:ext uri="{FF2B5EF4-FFF2-40B4-BE49-F238E27FC236}">
                    <a16:creationId xmlns:a16="http://schemas.microsoft.com/office/drawing/2014/main" id="{60F50705-8F1E-4B3A-82F4-B62B102B53D2}"/>
                  </a:ext>
                </a:extLst>
              </p:cNvPr>
              <p:cNvPicPr>
                <a:picLocks noChangeAspect="1"/>
              </p:cNvPicPr>
              <p:nvPr/>
            </p:nvPicPr>
            <p:blipFill>
              <a:blip r:embed="rId3">
                <a:duotone>
                  <a:schemeClr val="accent2">
                    <a:shade val="45000"/>
                    <a:satMod val="135000"/>
                  </a:schemeClr>
                  <a:prstClr val="white"/>
                </a:duotone>
              </a:blip>
              <a:stretch>
                <a:fillRect/>
              </a:stretch>
            </p:blipFill>
            <p:spPr>
              <a:xfrm>
                <a:off x="6244801" y="2755530"/>
                <a:ext cx="609894" cy="609894"/>
              </a:xfrm>
              <a:prstGeom prst="rect">
                <a:avLst/>
              </a:prstGeom>
            </p:spPr>
          </p:pic>
          <p:sp>
            <p:nvSpPr>
              <p:cNvPr id="23" name="Rectangle: Rounded Corners 22">
                <a:extLst>
                  <a:ext uri="{FF2B5EF4-FFF2-40B4-BE49-F238E27FC236}">
                    <a16:creationId xmlns:a16="http://schemas.microsoft.com/office/drawing/2014/main" id="{B24F93FD-AD1E-4B88-869B-036D2D1A8C54}"/>
                  </a:ext>
                </a:extLst>
              </p:cNvPr>
              <p:cNvSpPr/>
              <p:nvPr/>
            </p:nvSpPr>
            <p:spPr bwMode="auto">
              <a:xfrm>
                <a:off x="6103987" y="2578566"/>
                <a:ext cx="877838" cy="955209"/>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4" name="Group 23">
              <a:extLst>
                <a:ext uri="{FF2B5EF4-FFF2-40B4-BE49-F238E27FC236}">
                  <a16:creationId xmlns:a16="http://schemas.microsoft.com/office/drawing/2014/main" id="{72B01CF7-C900-4232-A94F-5B462F78F1C4}"/>
                </a:ext>
              </a:extLst>
            </p:cNvPr>
            <p:cNvGrpSpPr/>
            <p:nvPr/>
          </p:nvGrpSpPr>
          <p:grpSpPr>
            <a:xfrm>
              <a:off x="9555662" y="2675953"/>
              <a:ext cx="877838" cy="955209"/>
              <a:chOff x="6103987" y="2578566"/>
              <a:chExt cx="877838" cy="955209"/>
            </a:xfrm>
          </p:grpSpPr>
          <p:pic>
            <p:nvPicPr>
              <p:cNvPr id="25" name="Picture 24" descr="A close up of a logo&#10;&#10;Description automatically generated">
                <a:extLst>
                  <a:ext uri="{FF2B5EF4-FFF2-40B4-BE49-F238E27FC236}">
                    <a16:creationId xmlns:a16="http://schemas.microsoft.com/office/drawing/2014/main" id="{C753BDB1-1C39-4A04-B69F-1FD8E9C4CF04}"/>
                  </a:ext>
                </a:extLst>
              </p:cNvPr>
              <p:cNvPicPr>
                <a:picLocks noChangeAspect="1"/>
              </p:cNvPicPr>
              <p:nvPr/>
            </p:nvPicPr>
            <p:blipFill>
              <a:blip r:embed="rId3">
                <a:duotone>
                  <a:schemeClr val="accent2">
                    <a:shade val="45000"/>
                    <a:satMod val="135000"/>
                  </a:schemeClr>
                  <a:prstClr val="white"/>
                </a:duotone>
              </a:blip>
              <a:stretch>
                <a:fillRect/>
              </a:stretch>
            </p:blipFill>
            <p:spPr>
              <a:xfrm>
                <a:off x="6244801" y="2755530"/>
                <a:ext cx="609894" cy="609894"/>
              </a:xfrm>
              <a:prstGeom prst="rect">
                <a:avLst/>
              </a:prstGeom>
            </p:spPr>
          </p:pic>
          <p:sp>
            <p:nvSpPr>
              <p:cNvPr id="26" name="Rectangle: Rounded Corners 25">
                <a:extLst>
                  <a:ext uri="{FF2B5EF4-FFF2-40B4-BE49-F238E27FC236}">
                    <a16:creationId xmlns:a16="http://schemas.microsoft.com/office/drawing/2014/main" id="{AEDB31DF-9064-424A-8E56-7417886357BE}"/>
                  </a:ext>
                </a:extLst>
              </p:cNvPr>
              <p:cNvSpPr/>
              <p:nvPr/>
            </p:nvSpPr>
            <p:spPr bwMode="auto">
              <a:xfrm>
                <a:off x="6103987" y="2578566"/>
                <a:ext cx="877838" cy="955209"/>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7" name="Group 26">
              <a:extLst>
                <a:ext uri="{FF2B5EF4-FFF2-40B4-BE49-F238E27FC236}">
                  <a16:creationId xmlns:a16="http://schemas.microsoft.com/office/drawing/2014/main" id="{434E1559-B027-4AE8-AB9B-689D59082171}"/>
                </a:ext>
              </a:extLst>
            </p:cNvPr>
            <p:cNvGrpSpPr/>
            <p:nvPr/>
          </p:nvGrpSpPr>
          <p:grpSpPr>
            <a:xfrm>
              <a:off x="8370027" y="2674039"/>
              <a:ext cx="877838" cy="955209"/>
              <a:chOff x="6103987" y="2578566"/>
              <a:chExt cx="877838" cy="955209"/>
            </a:xfrm>
          </p:grpSpPr>
          <p:pic>
            <p:nvPicPr>
              <p:cNvPr id="28" name="Picture 27" descr="A close up of a logo&#10;&#10;Description automatically generated">
                <a:extLst>
                  <a:ext uri="{FF2B5EF4-FFF2-40B4-BE49-F238E27FC236}">
                    <a16:creationId xmlns:a16="http://schemas.microsoft.com/office/drawing/2014/main" id="{0FF7B5E8-ED6F-4E15-8629-0A9862890CCB}"/>
                  </a:ext>
                </a:extLst>
              </p:cNvPr>
              <p:cNvPicPr>
                <a:picLocks noChangeAspect="1"/>
              </p:cNvPicPr>
              <p:nvPr/>
            </p:nvPicPr>
            <p:blipFill>
              <a:blip r:embed="rId3">
                <a:duotone>
                  <a:schemeClr val="accent2">
                    <a:shade val="45000"/>
                    <a:satMod val="135000"/>
                  </a:schemeClr>
                  <a:prstClr val="white"/>
                </a:duotone>
              </a:blip>
              <a:stretch>
                <a:fillRect/>
              </a:stretch>
            </p:blipFill>
            <p:spPr>
              <a:xfrm>
                <a:off x="6244801" y="2755530"/>
                <a:ext cx="609894" cy="609894"/>
              </a:xfrm>
              <a:prstGeom prst="rect">
                <a:avLst/>
              </a:prstGeom>
            </p:spPr>
          </p:pic>
          <p:sp>
            <p:nvSpPr>
              <p:cNvPr id="29" name="Rectangle: Rounded Corners 28">
                <a:extLst>
                  <a:ext uri="{FF2B5EF4-FFF2-40B4-BE49-F238E27FC236}">
                    <a16:creationId xmlns:a16="http://schemas.microsoft.com/office/drawing/2014/main" id="{59FC93ED-C546-4893-8EB1-FD42FE902CC9}"/>
                  </a:ext>
                </a:extLst>
              </p:cNvPr>
              <p:cNvSpPr/>
              <p:nvPr/>
            </p:nvSpPr>
            <p:spPr bwMode="auto">
              <a:xfrm>
                <a:off x="6103987" y="2578566"/>
                <a:ext cx="877838" cy="955209"/>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0" name="Group 29">
              <a:extLst>
                <a:ext uri="{FF2B5EF4-FFF2-40B4-BE49-F238E27FC236}">
                  <a16:creationId xmlns:a16="http://schemas.microsoft.com/office/drawing/2014/main" id="{688E51B0-C06A-4D1E-A06B-7328E28F9D47}"/>
                </a:ext>
              </a:extLst>
            </p:cNvPr>
            <p:cNvGrpSpPr/>
            <p:nvPr/>
          </p:nvGrpSpPr>
          <p:grpSpPr>
            <a:xfrm>
              <a:off x="7184392" y="2675727"/>
              <a:ext cx="877838" cy="955209"/>
              <a:chOff x="6103987" y="2578566"/>
              <a:chExt cx="877838" cy="955209"/>
            </a:xfrm>
          </p:grpSpPr>
          <p:pic>
            <p:nvPicPr>
              <p:cNvPr id="31" name="Picture 30" descr="A close up of a logo&#10;&#10;Description automatically generated">
                <a:extLst>
                  <a:ext uri="{FF2B5EF4-FFF2-40B4-BE49-F238E27FC236}">
                    <a16:creationId xmlns:a16="http://schemas.microsoft.com/office/drawing/2014/main" id="{C04A770F-0B85-4635-8983-38299D33F556}"/>
                  </a:ext>
                </a:extLst>
              </p:cNvPr>
              <p:cNvPicPr>
                <a:picLocks noChangeAspect="1"/>
              </p:cNvPicPr>
              <p:nvPr/>
            </p:nvPicPr>
            <p:blipFill>
              <a:blip r:embed="rId3">
                <a:duotone>
                  <a:schemeClr val="accent2">
                    <a:shade val="45000"/>
                    <a:satMod val="135000"/>
                  </a:schemeClr>
                  <a:prstClr val="white"/>
                </a:duotone>
              </a:blip>
              <a:stretch>
                <a:fillRect/>
              </a:stretch>
            </p:blipFill>
            <p:spPr>
              <a:xfrm>
                <a:off x="6244801" y="2755530"/>
                <a:ext cx="609894" cy="609894"/>
              </a:xfrm>
              <a:prstGeom prst="rect">
                <a:avLst/>
              </a:prstGeom>
            </p:spPr>
          </p:pic>
          <p:sp>
            <p:nvSpPr>
              <p:cNvPr id="32" name="Rectangle: Rounded Corners 31">
                <a:extLst>
                  <a:ext uri="{FF2B5EF4-FFF2-40B4-BE49-F238E27FC236}">
                    <a16:creationId xmlns:a16="http://schemas.microsoft.com/office/drawing/2014/main" id="{58B25565-5622-4F7D-A130-63DFB88A31A3}"/>
                  </a:ext>
                </a:extLst>
              </p:cNvPr>
              <p:cNvSpPr/>
              <p:nvPr/>
            </p:nvSpPr>
            <p:spPr bwMode="auto">
              <a:xfrm>
                <a:off x="6103987" y="2578566"/>
                <a:ext cx="877838" cy="955209"/>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3" name="Group 32">
              <a:extLst>
                <a:ext uri="{FF2B5EF4-FFF2-40B4-BE49-F238E27FC236}">
                  <a16:creationId xmlns:a16="http://schemas.microsoft.com/office/drawing/2014/main" id="{9CFDBBCE-7159-40B3-9302-E151FA309C98}"/>
                </a:ext>
              </a:extLst>
            </p:cNvPr>
            <p:cNvGrpSpPr/>
            <p:nvPr/>
          </p:nvGrpSpPr>
          <p:grpSpPr>
            <a:xfrm>
              <a:off x="3627487" y="3912639"/>
              <a:ext cx="877838" cy="955209"/>
              <a:chOff x="6103987" y="2578566"/>
              <a:chExt cx="877838" cy="955209"/>
            </a:xfrm>
          </p:grpSpPr>
          <p:pic>
            <p:nvPicPr>
              <p:cNvPr id="34" name="Picture 33" descr="A close up of a logo&#10;&#10;Description automatically generated">
                <a:extLst>
                  <a:ext uri="{FF2B5EF4-FFF2-40B4-BE49-F238E27FC236}">
                    <a16:creationId xmlns:a16="http://schemas.microsoft.com/office/drawing/2014/main" id="{649DAE91-D358-40CA-8DD1-3A267ED37EB6}"/>
                  </a:ext>
                </a:extLst>
              </p:cNvPr>
              <p:cNvPicPr>
                <a:picLocks noChangeAspect="1"/>
              </p:cNvPicPr>
              <p:nvPr/>
            </p:nvPicPr>
            <p:blipFill>
              <a:blip r:embed="rId3">
                <a:duotone>
                  <a:schemeClr val="accent2">
                    <a:shade val="45000"/>
                    <a:satMod val="135000"/>
                  </a:schemeClr>
                  <a:prstClr val="white"/>
                </a:duotone>
              </a:blip>
              <a:stretch>
                <a:fillRect/>
              </a:stretch>
            </p:blipFill>
            <p:spPr>
              <a:xfrm>
                <a:off x="6244801" y="2755530"/>
                <a:ext cx="609894" cy="609894"/>
              </a:xfrm>
              <a:prstGeom prst="rect">
                <a:avLst/>
              </a:prstGeom>
            </p:spPr>
          </p:pic>
          <p:sp>
            <p:nvSpPr>
              <p:cNvPr id="35" name="Rectangle: Rounded Corners 34">
                <a:extLst>
                  <a:ext uri="{FF2B5EF4-FFF2-40B4-BE49-F238E27FC236}">
                    <a16:creationId xmlns:a16="http://schemas.microsoft.com/office/drawing/2014/main" id="{88C92E65-A973-4E68-8B78-C8F6F2187CC5}"/>
                  </a:ext>
                </a:extLst>
              </p:cNvPr>
              <p:cNvSpPr/>
              <p:nvPr/>
            </p:nvSpPr>
            <p:spPr bwMode="auto">
              <a:xfrm>
                <a:off x="6103987" y="2578566"/>
                <a:ext cx="877838" cy="955209"/>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6" name="Group 35">
              <a:extLst>
                <a:ext uri="{FF2B5EF4-FFF2-40B4-BE49-F238E27FC236}">
                  <a16:creationId xmlns:a16="http://schemas.microsoft.com/office/drawing/2014/main" id="{264DF916-2392-48C3-B3AA-DFA72E553D2B}"/>
                </a:ext>
              </a:extLst>
            </p:cNvPr>
            <p:cNvGrpSpPr/>
            <p:nvPr/>
          </p:nvGrpSpPr>
          <p:grpSpPr>
            <a:xfrm>
              <a:off x="5998757" y="3912637"/>
              <a:ext cx="877838" cy="955209"/>
              <a:chOff x="6103987" y="2578566"/>
              <a:chExt cx="877838" cy="955209"/>
            </a:xfrm>
          </p:grpSpPr>
          <p:pic>
            <p:nvPicPr>
              <p:cNvPr id="37" name="Picture 36" descr="A close up of a logo&#10;&#10;Description automatically generated">
                <a:extLst>
                  <a:ext uri="{FF2B5EF4-FFF2-40B4-BE49-F238E27FC236}">
                    <a16:creationId xmlns:a16="http://schemas.microsoft.com/office/drawing/2014/main" id="{5BE9E0AE-F07E-46EC-A22B-6916594A8EB8}"/>
                  </a:ext>
                </a:extLst>
              </p:cNvPr>
              <p:cNvPicPr>
                <a:picLocks noChangeAspect="1"/>
              </p:cNvPicPr>
              <p:nvPr/>
            </p:nvPicPr>
            <p:blipFill>
              <a:blip r:embed="rId3">
                <a:duotone>
                  <a:schemeClr val="accent2">
                    <a:shade val="45000"/>
                    <a:satMod val="135000"/>
                  </a:schemeClr>
                  <a:prstClr val="white"/>
                </a:duotone>
              </a:blip>
              <a:stretch>
                <a:fillRect/>
              </a:stretch>
            </p:blipFill>
            <p:spPr>
              <a:xfrm>
                <a:off x="6244801" y="2755530"/>
                <a:ext cx="609894" cy="609894"/>
              </a:xfrm>
              <a:prstGeom prst="rect">
                <a:avLst/>
              </a:prstGeom>
            </p:spPr>
          </p:pic>
          <p:sp>
            <p:nvSpPr>
              <p:cNvPr id="38" name="Rectangle: Rounded Corners 37">
                <a:extLst>
                  <a:ext uri="{FF2B5EF4-FFF2-40B4-BE49-F238E27FC236}">
                    <a16:creationId xmlns:a16="http://schemas.microsoft.com/office/drawing/2014/main" id="{47FF0780-A96E-4EEF-B891-A5E2A41CCFBF}"/>
                  </a:ext>
                </a:extLst>
              </p:cNvPr>
              <p:cNvSpPr/>
              <p:nvPr/>
            </p:nvSpPr>
            <p:spPr bwMode="auto">
              <a:xfrm>
                <a:off x="6103987" y="2578566"/>
                <a:ext cx="877838" cy="955209"/>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39" name="Group 38">
              <a:extLst>
                <a:ext uri="{FF2B5EF4-FFF2-40B4-BE49-F238E27FC236}">
                  <a16:creationId xmlns:a16="http://schemas.microsoft.com/office/drawing/2014/main" id="{BB530E76-970C-4E7E-A266-6C346776FC03}"/>
                </a:ext>
              </a:extLst>
            </p:cNvPr>
            <p:cNvGrpSpPr/>
            <p:nvPr/>
          </p:nvGrpSpPr>
          <p:grpSpPr>
            <a:xfrm>
              <a:off x="4813122" y="3912638"/>
              <a:ext cx="877838" cy="955209"/>
              <a:chOff x="6103987" y="2578566"/>
              <a:chExt cx="877838" cy="955209"/>
            </a:xfrm>
          </p:grpSpPr>
          <p:pic>
            <p:nvPicPr>
              <p:cNvPr id="40" name="Picture 39" descr="A close up of a logo&#10;&#10;Description automatically generated">
                <a:extLst>
                  <a:ext uri="{FF2B5EF4-FFF2-40B4-BE49-F238E27FC236}">
                    <a16:creationId xmlns:a16="http://schemas.microsoft.com/office/drawing/2014/main" id="{E41DB7D2-B9CC-4D19-B141-68E88A7C9AD8}"/>
                  </a:ext>
                </a:extLst>
              </p:cNvPr>
              <p:cNvPicPr>
                <a:picLocks noChangeAspect="1"/>
              </p:cNvPicPr>
              <p:nvPr/>
            </p:nvPicPr>
            <p:blipFill>
              <a:blip r:embed="rId3">
                <a:duotone>
                  <a:schemeClr val="accent2">
                    <a:shade val="45000"/>
                    <a:satMod val="135000"/>
                  </a:schemeClr>
                  <a:prstClr val="white"/>
                </a:duotone>
              </a:blip>
              <a:stretch>
                <a:fillRect/>
              </a:stretch>
            </p:blipFill>
            <p:spPr>
              <a:xfrm>
                <a:off x="6244801" y="2755530"/>
                <a:ext cx="609894" cy="609894"/>
              </a:xfrm>
              <a:prstGeom prst="rect">
                <a:avLst/>
              </a:prstGeom>
            </p:spPr>
          </p:pic>
          <p:sp>
            <p:nvSpPr>
              <p:cNvPr id="41" name="Rectangle: Rounded Corners 40">
                <a:extLst>
                  <a:ext uri="{FF2B5EF4-FFF2-40B4-BE49-F238E27FC236}">
                    <a16:creationId xmlns:a16="http://schemas.microsoft.com/office/drawing/2014/main" id="{0C524AE4-084E-4B27-91F7-8ED72AE6B50B}"/>
                  </a:ext>
                </a:extLst>
              </p:cNvPr>
              <p:cNvSpPr/>
              <p:nvPr/>
            </p:nvSpPr>
            <p:spPr bwMode="auto">
              <a:xfrm>
                <a:off x="6103987" y="2578566"/>
                <a:ext cx="877838" cy="955209"/>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2" name="Group 41">
              <a:extLst>
                <a:ext uri="{FF2B5EF4-FFF2-40B4-BE49-F238E27FC236}">
                  <a16:creationId xmlns:a16="http://schemas.microsoft.com/office/drawing/2014/main" id="{2D3D12F6-37BC-4E5B-8BC6-8C2839877001}"/>
                </a:ext>
              </a:extLst>
            </p:cNvPr>
            <p:cNvGrpSpPr/>
            <p:nvPr/>
          </p:nvGrpSpPr>
          <p:grpSpPr>
            <a:xfrm>
              <a:off x="10741297" y="3910948"/>
              <a:ext cx="877838" cy="955209"/>
              <a:chOff x="6103987" y="2578566"/>
              <a:chExt cx="877838" cy="955209"/>
            </a:xfrm>
          </p:grpSpPr>
          <p:pic>
            <p:nvPicPr>
              <p:cNvPr id="43" name="Picture 42" descr="A close up of a logo&#10;&#10;Description automatically generated">
                <a:extLst>
                  <a:ext uri="{FF2B5EF4-FFF2-40B4-BE49-F238E27FC236}">
                    <a16:creationId xmlns:a16="http://schemas.microsoft.com/office/drawing/2014/main" id="{288A1BE8-E3EE-470F-B8E5-D7A845554F55}"/>
                  </a:ext>
                </a:extLst>
              </p:cNvPr>
              <p:cNvPicPr>
                <a:picLocks noChangeAspect="1"/>
              </p:cNvPicPr>
              <p:nvPr/>
            </p:nvPicPr>
            <p:blipFill>
              <a:blip r:embed="rId3">
                <a:duotone>
                  <a:schemeClr val="accent2">
                    <a:shade val="45000"/>
                    <a:satMod val="135000"/>
                  </a:schemeClr>
                  <a:prstClr val="white"/>
                </a:duotone>
              </a:blip>
              <a:stretch>
                <a:fillRect/>
              </a:stretch>
            </p:blipFill>
            <p:spPr>
              <a:xfrm>
                <a:off x="6244801" y="2755530"/>
                <a:ext cx="609894" cy="609894"/>
              </a:xfrm>
              <a:prstGeom prst="rect">
                <a:avLst/>
              </a:prstGeom>
            </p:spPr>
          </p:pic>
          <p:sp>
            <p:nvSpPr>
              <p:cNvPr id="44" name="Rectangle: Rounded Corners 43">
                <a:extLst>
                  <a:ext uri="{FF2B5EF4-FFF2-40B4-BE49-F238E27FC236}">
                    <a16:creationId xmlns:a16="http://schemas.microsoft.com/office/drawing/2014/main" id="{A4F270DB-3C75-4F62-963F-C04E9808268A}"/>
                  </a:ext>
                </a:extLst>
              </p:cNvPr>
              <p:cNvSpPr/>
              <p:nvPr/>
            </p:nvSpPr>
            <p:spPr bwMode="auto">
              <a:xfrm>
                <a:off x="6103987" y="2578566"/>
                <a:ext cx="877838" cy="955209"/>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5" name="Group 44">
              <a:extLst>
                <a:ext uri="{FF2B5EF4-FFF2-40B4-BE49-F238E27FC236}">
                  <a16:creationId xmlns:a16="http://schemas.microsoft.com/office/drawing/2014/main" id="{6E1C2DB4-AE23-4786-8D75-DF3F5A062968}"/>
                </a:ext>
              </a:extLst>
            </p:cNvPr>
            <p:cNvGrpSpPr/>
            <p:nvPr/>
          </p:nvGrpSpPr>
          <p:grpSpPr>
            <a:xfrm>
              <a:off x="9555662" y="3912862"/>
              <a:ext cx="877838" cy="955209"/>
              <a:chOff x="6103987" y="2578566"/>
              <a:chExt cx="877838" cy="955209"/>
            </a:xfrm>
          </p:grpSpPr>
          <p:pic>
            <p:nvPicPr>
              <p:cNvPr id="46" name="Picture 45" descr="A close up of a logo&#10;&#10;Description automatically generated">
                <a:extLst>
                  <a:ext uri="{FF2B5EF4-FFF2-40B4-BE49-F238E27FC236}">
                    <a16:creationId xmlns:a16="http://schemas.microsoft.com/office/drawing/2014/main" id="{BEAEA023-F17B-42F0-B432-1C83A0D6C8DA}"/>
                  </a:ext>
                </a:extLst>
              </p:cNvPr>
              <p:cNvPicPr>
                <a:picLocks noChangeAspect="1"/>
              </p:cNvPicPr>
              <p:nvPr/>
            </p:nvPicPr>
            <p:blipFill>
              <a:blip r:embed="rId3">
                <a:duotone>
                  <a:schemeClr val="accent2">
                    <a:shade val="45000"/>
                    <a:satMod val="135000"/>
                  </a:schemeClr>
                  <a:prstClr val="white"/>
                </a:duotone>
              </a:blip>
              <a:stretch>
                <a:fillRect/>
              </a:stretch>
            </p:blipFill>
            <p:spPr>
              <a:xfrm>
                <a:off x="6244801" y="2755530"/>
                <a:ext cx="609894" cy="609894"/>
              </a:xfrm>
              <a:prstGeom prst="rect">
                <a:avLst/>
              </a:prstGeom>
            </p:spPr>
          </p:pic>
          <p:sp>
            <p:nvSpPr>
              <p:cNvPr id="47" name="Rectangle: Rounded Corners 46">
                <a:extLst>
                  <a:ext uri="{FF2B5EF4-FFF2-40B4-BE49-F238E27FC236}">
                    <a16:creationId xmlns:a16="http://schemas.microsoft.com/office/drawing/2014/main" id="{1C206825-AB78-4681-B255-53685C4B54BB}"/>
                  </a:ext>
                </a:extLst>
              </p:cNvPr>
              <p:cNvSpPr/>
              <p:nvPr/>
            </p:nvSpPr>
            <p:spPr bwMode="auto">
              <a:xfrm>
                <a:off x="6103987" y="2578566"/>
                <a:ext cx="877838" cy="955209"/>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8" name="Group 47">
              <a:extLst>
                <a:ext uri="{FF2B5EF4-FFF2-40B4-BE49-F238E27FC236}">
                  <a16:creationId xmlns:a16="http://schemas.microsoft.com/office/drawing/2014/main" id="{DBFF2E04-127D-48C9-8CA0-F8F3C28682CC}"/>
                </a:ext>
              </a:extLst>
            </p:cNvPr>
            <p:cNvGrpSpPr/>
            <p:nvPr/>
          </p:nvGrpSpPr>
          <p:grpSpPr>
            <a:xfrm>
              <a:off x="8370027" y="3910948"/>
              <a:ext cx="877838" cy="955209"/>
              <a:chOff x="6103987" y="2578566"/>
              <a:chExt cx="877838" cy="955209"/>
            </a:xfrm>
          </p:grpSpPr>
          <p:pic>
            <p:nvPicPr>
              <p:cNvPr id="49" name="Picture 48" descr="A close up of a logo&#10;&#10;Description automatically generated">
                <a:extLst>
                  <a:ext uri="{FF2B5EF4-FFF2-40B4-BE49-F238E27FC236}">
                    <a16:creationId xmlns:a16="http://schemas.microsoft.com/office/drawing/2014/main" id="{D4526CC1-79BB-4988-B98B-9B4082774FC2}"/>
                  </a:ext>
                </a:extLst>
              </p:cNvPr>
              <p:cNvPicPr>
                <a:picLocks noChangeAspect="1"/>
              </p:cNvPicPr>
              <p:nvPr/>
            </p:nvPicPr>
            <p:blipFill>
              <a:blip r:embed="rId3">
                <a:duotone>
                  <a:schemeClr val="accent2">
                    <a:shade val="45000"/>
                    <a:satMod val="135000"/>
                  </a:schemeClr>
                  <a:prstClr val="white"/>
                </a:duotone>
              </a:blip>
              <a:stretch>
                <a:fillRect/>
              </a:stretch>
            </p:blipFill>
            <p:spPr>
              <a:xfrm>
                <a:off x="6244801" y="2755530"/>
                <a:ext cx="609894" cy="609894"/>
              </a:xfrm>
              <a:prstGeom prst="rect">
                <a:avLst/>
              </a:prstGeom>
            </p:spPr>
          </p:pic>
          <p:sp>
            <p:nvSpPr>
              <p:cNvPr id="50" name="Rectangle: Rounded Corners 49">
                <a:extLst>
                  <a:ext uri="{FF2B5EF4-FFF2-40B4-BE49-F238E27FC236}">
                    <a16:creationId xmlns:a16="http://schemas.microsoft.com/office/drawing/2014/main" id="{B07073F7-6205-4B38-833A-8C8C7B9CD4A8}"/>
                  </a:ext>
                </a:extLst>
              </p:cNvPr>
              <p:cNvSpPr/>
              <p:nvPr/>
            </p:nvSpPr>
            <p:spPr bwMode="auto">
              <a:xfrm>
                <a:off x="6103987" y="2578566"/>
                <a:ext cx="877838" cy="955209"/>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51" name="Group 50">
              <a:extLst>
                <a:ext uri="{FF2B5EF4-FFF2-40B4-BE49-F238E27FC236}">
                  <a16:creationId xmlns:a16="http://schemas.microsoft.com/office/drawing/2014/main" id="{32768347-527B-4916-91ED-BDEC77212755}"/>
                </a:ext>
              </a:extLst>
            </p:cNvPr>
            <p:cNvGrpSpPr/>
            <p:nvPr/>
          </p:nvGrpSpPr>
          <p:grpSpPr>
            <a:xfrm>
              <a:off x="7184392" y="3912636"/>
              <a:ext cx="877838" cy="955209"/>
              <a:chOff x="6103987" y="2578566"/>
              <a:chExt cx="877838" cy="955209"/>
            </a:xfrm>
          </p:grpSpPr>
          <p:pic>
            <p:nvPicPr>
              <p:cNvPr id="52" name="Picture 51" descr="A close up of a logo&#10;&#10;Description automatically generated">
                <a:extLst>
                  <a:ext uri="{FF2B5EF4-FFF2-40B4-BE49-F238E27FC236}">
                    <a16:creationId xmlns:a16="http://schemas.microsoft.com/office/drawing/2014/main" id="{1DFEDE50-8BFA-469F-8403-1CD0A9F32EB9}"/>
                  </a:ext>
                </a:extLst>
              </p:cNvPr>
              <p:cNvPicPr>
                <a:picLocks noChangeAspect="1"/>
              </p:cNvPicPr>
              <p:nvPr/>
            </p:nvPicPr>
            <p:blipFill>
              <a:blip r:embed="rId3">
                <a:duotone>
                  <a:schemeClr val="accent2">
                    <a:shade val="45000"/>
                    <a:satMod val="135000"/>
                  </a:schemeClr>
                  <a:prstClr val="white"/>
                </a:duotone>
              </a:blip>
              <a:stretch>
                <a:fillRect/>
              </a:stretch>
            </p:blipFill>
            <p:spPr>
              <a:xfrm>
                <a:off x="6244801" y="2755530"/>
                <a:ext cx="609894" cy="609894"/>
              </a:xfrm>
              <a:prstGeom prst="rect">
                <a:avLst/>
              </a:prstGeom>
            </p:spPr>
          </p:pic>
          <p:sp>
            <p:nvSpPr>
              <p:cNvPr id="53" name="Rectangle: Rounded Corners 52">
                <a:extLst>
                  <a:ext uri="{FF2B5EF4-FFF2-40B4-BE49-F238E27FC236}">
                    <a16:creationId xmlns:a16="http://schemas.microsoft.com/office/drawing/2014/main" id="{DB7063F3-7037-43EF-AB77-907E2F77E289}"/>
                  </a:ext>
                </a:extLst>
              </p:cNvPr>
              <p:cNvSpPr/>
              <p:nvPr/>
            </p:nvSpPr>
            <p:spPr bwMode="auto">
              <a:xfrm>
                <a:off x="6103987" y="2578566"/>
                <a:ext cx="877838" cy="955209"/>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Tree>
    <p:extLst>
      <p:ext uri="{BB962C8B-B14F-4D97-AF65-F5344CB8AC3E}">
        <p14:creationId xmlns:p14="http://schemas.microsoft.com/office/powerpoint/2010/main" val="7109815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wipe(left)">
                                      <p:cBhvr>
                                        <p:cTn id="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Arrow: Up-Down 94">
            <a:extLst>
              <a:ext uri="{FF2B5EF4-FFF2-40B4-BE49-F238E27FC236}">
                <a16:creationId xmlns:a16="http://schemas.microsoft.com/office/drawing/2014/main" id="{37F40D81-D9B8-4827-B9D6-169FE44020DB}"/>
              </a:ext>
            </a:extLst>
          </p:cNvPr>
          <p:cNvSpPr/>
          <p:nvPr/>
        </p:nvSpPr>
        <p:spPr bwMode="auto">
          <a:xfrm>
            <a:off x="5886450" y="3420155"/>
            <a:ext cx="419100" cy="952500"/>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DD30ED74-5FF9-46EE-85A5-479B8BB12074}"/>
              </a:ext>
            </a:extLst>
          </p:cNvPr>
          <p:cNvSpPr>
            <a:spLocks noGrp="1"/>
          </p:cNvSpPr>
          <p:nvPr>
            <p:ph type="title"/>
          </p:nvPr>
        </p:nvSpPr>
        <p:spPr>
          <a:xfrm>
            <a:off x="588263" y="457200"/>
            <a:ext cx="11018520" cy="553998"/>
          </a:xfrm>
        </p:spPr>
        <p:txBody>
          <a:bodyPr/>
          <a:lstStyle/>
          <a:p>
            <a:r>
              <a:rPr lang="en-US" dirty="0"/>
              <a:t>What is Azure Cosmos DB?</a:t>
            </a:r>
          </a:p>
        </p:txBody>
      </p:sp>
      <p:sp>
        <p:nvSpPr>
          <p:cNvPr id="35" name="Content Placeholder 2">
            <a:extLst>
              <a:ext uri="{FF2B5EF4-FFF2-40B4-BE49-F238E27FC236}">
                <a16:creationId xmlns:a16="http://schemas.microsoft.com/office/drawing/2014/main" id="{6FB58E72-0802-4491-9A57-8FCEA50C3F44}"/>
              </a:ext>
            </a:extLst>
          </p:cNvPr>
          <p:cNvSpPr txBox="1">
            <a:spLocks/>
          </p:cNvSpPr>
          <p:nvPr/>
        </p:nvSpPr>
        <p:spPr>
          <a:xfrm>
            <a:off x="4174664" y="1259706"/>
            <a:ext cx="3842672" cy="492443"/>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3200" b="0" i="0" u="none" strike="noStrike" kern="1200" cap="none" spc="0" normalizeH="0" baseline="0" noProof="0" dirty="0">
                <a:ln>
                  <a:noFill/>
                </a:ln>
                <a:solidFill>
                  <a:srgbClr val="0078D3"/>
                </a:solidFill>
                <a:effectLst/>
                <a:uLnTx/>
                <a:uFillTx/>
                <a:latin typeface="Segoe UI"/>
                <a:ea typeface="+mn-ea"/>
                <a:cs typeface="Segoe UI" panose="020B0502040204020203" pitchFamily="34" charset="0"/>
              </a:rPr>
              <a:t>horizontally scalable</a:t>
            </a:r>
          </a:p>
        </p:txBody>
      </p:sp>
      <p:sp>
        <p:nvSpPr>
          <p:cNvPr id="45" name="Arrow: Up-Down 44">
            <a:extLst>
              <a:ext uri="{FF2B5EF4-FFF2-40B4-BE49-F238E27FC236}">
                <a16:creationId xmlns:a16="http://schemas.microsoft.com/office/drawing/2014/main" id="{667829E5-5E34-4808-AFCF-124D7636D76E}"/>
              </a:ext>
            </a:extLst>
          </p:cNvPr>
          <p:cNvSpPr/>
          <p:nvPr/>
        </p:nvSpPr>
        <p:spPr bwMode="auto">
          <a:xfrm>
            <a:off x="5886450" y="1821335"/>
            <a:ext cx="419100" cy="952500"/>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1" name="Content Placeholder 2">
            <a:extLst>
              <a:ext uri="{FF2B5EF4-FFF2-40B4-BE49-F238E27FC236}">
                <a16:creationId xmlns:a16="http://schemas.microsoft.com/office/drawing/2014/main" id="{A89D2CDE-BF52-4000-8305-F05340F0119B}"/>
              </a:ext>
            </a:extLst>
          </p:cNvPr>
          <p:cNvSpPr>
            <a:spLocks noGrp="1"/>
          </p:cNvSpPr>
          <p:nvPr>
            <p:ph sz="quarter" idx="10"/>
          </p:nvPr>
        </p:nvSpPr>
        <p:spPr>
          <a:xfrm>
            <a:off x="584518" y="5958537"/>
            <a:ext cx="11018838" cy="492443"/>
          </a:xfrm>
        </p:spPr>
        <p:txBody>
          <a:bodyPr/>
          <a:lstStyle/>
          <a:p>
            <a:pPr marL="0" indent="0" algn="ctr">
              <a:buNone/>
            </a:pPr>
            <a:r>
              <a:rPr lang="en-US" sz="3200" dirty="0"/>
              <a:t>Unlimited storage capacity</a:t>
            </a:r>
            <a:endParaRPr lang="en-US" sz="3200" dirty="0">
              <a:solidFill>
                <a:schemeClr val="accent3">
                  <a:lumMod val="60000"/>
                  <a:lumOff val="40000"/>
                </a:schemeClr>
              </a:solidFill>
            </a:endParaRPr>
          </a:p>
        </p:txBody>
      </p:sp>
      <p:sp>
        <p:nvSpPr>
          <p:cNvPr id="75" name="Content Placeholder 2">
            <a:extLst>
              <a:ext uri="{FF2B5EF4-FFF2-40B4-BE49-F238E27FC236}">
                <a16:creationId xmlns:a16="http://schemas.microsoft.com/office/drawing/2014/main" id="{D7AA3348-4028-4129-85DC-6226DECB5463}"/>
              </a:ext>
            </a:extLst>
          </p:cNvPr>
          <p:cNvSpPr txBox="1">
            <a:spLocks/>
          </p:cNvSpPr>
          <p:nvPr/>
        </p:nvSpPr>
        <p:spPr>
          <a:xfrm>
            <a:off x="415280" y="5958536"/>
            <a:ext cx="11018838" cy="492443"/>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32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Unlimited throughput</a:t>
            </a:r>
            <a:endParaRPr kumimoji="0" lang="en-US" sz="3200" b="0" i="0" u="none" strike="noStrike" kern="1200" cap="none" spc="0" normalizeH="0" baseline="0" noProof="0" dirty="0">
              <a:ln>
                <a:noFill/>
              </a:ln>
              <a:solidFill>
                <a:srgbClr val="D83B01">
                  <a:lumMod val="60000"/>
                  <a:lumOff val="40000"/>
                </a:srgbClr>
              </a:solidFill>
              <a:effectLst/>
              <a:uLnTx/>
              <a:uFillTx/>
              <a:latin typeface="Segoe UI"/>
              <a:ea typeface="+mn-ea"/>
              <a:cs typeface="Segoe UI" panose="020B0502040204020203" pitchFamily="34" charset="0"/>
            </a:endParaRPr>
          </a:p>
        </p:txBody>
      </p:sp>
      <p:pic>
        <p:nvPicPr>
          <p:cNvPr id="49" name="Picture 48" descr="A close up of a logo&#10;&#10;Description automatically generated">
            <a:extLst>
              <a:ext uri="{FF2B5EF4-FFF2-40B4-BE49-F238E27FC236}">
                <a16:creationId xmlns:a16="http://schemas.microsoft.com/office/drawing/2014/main" id="{BF893AC4-53A7-45AF-ABC5-CB76DB27090B}"/>
              </a:ext>
            </a:extLst>
          </p:cNvPr>
          <p:cNvPicPr>
            <a:picLocks noChangeAspect="1"/>
          </p:cNvPicPr>
          <p:nvPr/>
        </p:nvPicPr>
        <p:blipFill>
          <a:blip r:embed="rId3">
            <a:duotone>
              <a:schemeClr val="accent2">
                <a:shade val="45000"/>
                <a:satMod val="135000"/>
              </a:schemeClr>
              <a:prstClr val="white"/>
            </a:duotone>
          </a:blip>
          <a:stretch>
            <a:fillRect/>
          </a:stretch>
        </p:blipFill>
        <p:spPr>
          <a:xfrm>
            <a:off x="757881" y="4382901"/>
            <a:ext cx="1013255" cy="372055"/>
          </a:xfrm>
          <a:prstGeom prst="rect">
            <a:avLst/>
          </a:prstGeom>
        </p:spPr>
      </p:pic>
      <p:sp>
        <p:nvSpPr>
          <p:cNvPr id="50" name="Rectangle: Rounded Corners 49">
            <a:extLst>
              <a:ext uri="{FF2B5EF4-FFF2-40B4-BE49-F238E27FC236}">
                <a16:creationId xmlns:a16="http://schemas.microsoft.com/office/drawing/2014/main" id="{801EDB78-DD99-4D9A-ACE3-27F089F5F9EC}"/>
              </a:ext>
            </a:extLst>
          </p:cNvPr>
          <p:cNvSpPr/>
          <p:nvPr/>
        </p:nvSpPr>
        <p:spPr bwMode="auto">
          <a:xfrm>
            <a:off x="757881" y="4399581"/>
            <a:ext cx="1013255" cy="1161826"/>
          </a:xfrm>
          <a:prstGeom prst="roundRect">
            <a:avLst>
              <a:gd name="adj" fmla="val 7305"/>
            </a:avLst>
          </a:prstGeom>
          <a:noFill/>
          <a:ln w="57150">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1" name="Picture 50" descr="A close up of a logo&#10;&#10;Description automatically generated">
            <a:extLst>
              <a:ext uri="{FF2B5EF4-FFF2-40B4-BE49-F238E27FC236}">
                <a16:creationId xmlns:a16="http://schemas.microsoft.com/office/drawing/2014/main" id="{0F0387BF-BF8C-4829-A905-9B161C2BDD88}"/>
              </a:ext>
            </a:extLst>
          </p:cNvPr>
          <p:cNvPicPr>
            <a:picLocks noChangeAspect="1"/>
          </p:cNvPicPr>
          <p:nvPr/>
        </p:nvPicPr>
        <p:blipFill>
          <a:blip r:embed="rId4">
            <a:duotone>
              <a:schemeClr val="accent2">
                <a:shade val="45000"/>
                <a:satMod val="135000"/>
              </a:schemeClr>
              <a:prstClr val="white"/>
            </a:duotone>
          </a:blip>
          <a:stretch>
            <a:fillRect/>
          </a:stretch>
        </p:blipFill>
        <p:spPr>
          <a:xfrm>
            <a:off x="908297" y="4771636"/>
            <a:ext cx="712421" cy="712421"/>
          </a:xfrm>
          <a:prstGeom prst="rect">
            <a:avLst/>
          </a:prstGeom>
        </p:spPr>
      </p:pic>
      <p:pic>
        <p:nvPicPr>
          <p:cNvPr id="62" name="Picture 61" descr="A close up of a logo&#10;&#10;Description automatically generated">
            <a:extLst>
              <a:ext uri="{FF2B5EF4-FFF2-40B4-BE49-F238E27FC236}">
                <a16:creationId xmlns:a16="http://schemas.microsoft.com/office/drawing/2014/main" id="{C2BDBC2A-4705-4DC0-BB55-7360793BF5B8}"/>
              </a:ext>
            </a:extLst>
          </p:cNvPr>
          <p:cNvPicPr>
            <a:picLocks noChangeAspect="1"/>
          </p:cNvPicPr>
          <p:nvPr/>
        </p:nvPicPr>
        <p:blipFill>
          <a:blip r:embed="rId3">
            <a:duotone>
              <a:schemeClr val="accent2">
                <a:shade val="45000"/>
                <a:satMod val="135000"/>
              </a:schemeClr>
              <a:prstClr val="white"/>
            </a:duotone>
          </a:blip>
          <a:stretch>
            <a:fillRect/>
          </a:stretch>
        </p:blipFill>
        <p:spPr>
          <a:xfrm>
            <a:off x="2368379" y="4382901"/>
            <a:ext cx="1013255" cy="372055"/>
          </a:xfrm>
          <a:prstGeom prst="rect">
            <a:avLst/>
          </a:prstGeom>
        </p:spPr>
      </p:pic>
      <p:sp>
        <p:nvSpPr>
          <p:cNvPr id="63" name="Rectangle: Rounded Corners 62">
            <a:extLst>
              <a:ext uri="{FF2B5EF4-FFF2-40B4-BE49-F238E27FC236}">
                <a16:creationId xmlns:a16="http://schemas.microsoft.com/office/drawing/2014/main" id="{3A08DD60-483B-420D-9C12-87B7AAF0E016}"/>
              </a:ext>
            </a:extLst>
          </p:cNvPr>
          <p:cNvSpPr/>
          <p:nvPr/>
        </p:nvSpPr>
        <p:spPr bwMode="auto">
          <a:xfrm>
            <a:off x="2368379" y="4399581"/>
            <a:ext cx="1013255" cy="1161826"/>
          </a:xfrm>
          <a:prstGeom prst="roundRect">
            <a:avLst>
              <a:gd name="adj" fmla="val 7305"/>
            </a:avLst>
          </a:prstGeom>
          <a:noFill/>
          <a:ln w="57150">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4" name="Picture 63" descr="A close up of a logo&#10;&#10;Description automatically generated">
            <a:extLst>
              <a:ext uri="{FF2B5EF4-FFF2-40B4-BE49-F238E27FC236}">
                <a16:creationId xmlns:a16="http://schemas.microsoft.com/office/drawing/2014/main" id="{4EC452B6-9252-41D8-8B06-E20C9DAC5C4D}"/>
              </a:ext>
            </a:extLst>
          </p:cNvPr>
          <p:cNvPicPr>
            <a:picLocks noChangeAspect="1"/>
          </p:cNvPicPr>
          <p:nvPr/>
        </p:nvPicPr>
        <p:blipFill>
          <a:blip r:embed="rId4">
            <a:duotone>
              <a:schemeClr val="accent2">
                <a:shade val="45000"/>
                <a:satMod val="135000"/>
              </a:schemeClr>
              <a:prstClr val="white"/>
            </a:duotone>
          </a:blip>
          <a:stretch>
            <a:fillRect/>
          </a:stretch>
        </p:blipFill>
        <p:spPr>
          <a:xfrm>
            <a:off x="2518795" y="4771636"/>
            <a:ext cx="712421" cy="712421"/>
          </a:xfrm>
          <a:prstGeom prst="rect">
            <a:avLst/>
          </a:prstGeom>
        </p:spPr>
      </p:pic>
      <p:pic>
        <p:nvPicPr>
          <p:cNvPr id="65" name="Picture 64" descr="A close up of a logo&#10;&#10;Description automatically generated">
            <a:extLst>
              <a:ext uri="{FF2B5EF4-FFF2-40B4-BE49-F238E27FC236}">
                <a16:creationId xmlns:a16="http://schemas.microsoft.com/office/drawing/2014/main" id="{E7362EB3-8B6B-485D-A4B7-4B71BEBA1F52}"/>
              </a:ext>
            </a:extLst>
          </p:cNvPr>
          <p:cNvPicPr>
            <a:picLocks noChangeAspect="1"/>
          </p:cNvPicPr>
          <p:nvPr/>
        </p:nvPicPr>
        <p:blipFill>
          <a:blip r:embed="rId3">
            <a:duotone>
              <a:schemeClr val="accent2">
                <a:shade val="45000"/>
                <a:satMod val="135000"/>
              </a:schemeClr>
              <a:prstClr val="white"/>
            </a:duotone>
          </a:blip>
          <a:stretch>
            <a:fillRect/>
          </a:stretch>
        </p:blipFill>
        <p:spPr>
          <a:xfrm>
            <a:off x="3978875" y="4382901"/>
            <a:ext cx="1013255" cy="372055"/>
          </a:xfrm>
          <a:prstGeom prst="rect">
            <a:avLst/>
          </a:prstGeom>
        </p:spPr>
      </p:pic>
      <p:sp>
        <p:nvSpPr>
          <p:cNvPr id="66" name="Rectangle: Rounded Corners 65">
            <a:extLst>
              <a:ext uri="{FF2B5EF4-FFF2-40B4-BE49-F238E27FC236}">
                <a16:creationId xmlns:a16="http://schemas.microsoft.com/office/drawing/2014/main" id="{636573D5-4616-43E8-9C3E-D59F6F89EC10}"/>
              </a:ext>
            </a:extLst>
          </p:cNvPr>
          <p:cNvSpPr/>
          <p:nvPr/>
        </p:nvSpPr>
        <p:spPr bwMode="auto">
          <a:xfrm>
            <a:off x="3978875" y="4399581"/>
            <a:ext cx="1013255" cy="1161826"/>
          </a:xfrm>
          <a:prstGeom prst="roundRect">
            <a:avLst>
              <a:gd name="adj" fmla="val 7305"/>
            </a:avLst>
          </a:prstGeom>
          <a:noFill/>
          <a:ln w="57150">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6" name="Picture 75" descr="A close up of a logo&#10;&#10;Description automatically generated">
            <a:extLst>
              <a:ext uri="{FF2B5EF4-FFF2-40B4-BE49-F238E27FC236}">
                <a16:creationId xmlns:a16="http://schemas.microsoft.com/office/drawing/2014/main" id="{13504705-1FE1-4086-9862-C080A14E3C6C}"/>
              </a:ext>
            </a:extLst>
          </p:cNvPr>
          <p:cNvPicPr>
            <a:picLocks noChangeAspect="1"/>
          </p:cNvPicPr>
          <p:nvPr/>
        </p:nvPicPr>
        <p:blipFill>
          <a:blip r:embed="rId4">
            <a:duotone>
              <a:schemeClr val="accent2">
                <a:shade val="45000"/>
                <a:satMod val="135000"/>
              </a:schemeClr>
              <a:prstClr val="white"/>
            </a:duotone>
          </a:blip>
          <a:stretch>
            <a:fillRect/>
          </a:stretch>
        </p:blipFill>
        <p:spPr>
          <a:xfrm>
            <a:off x="4129291" y="4771636"/>
            <a:ext cx="712421" cy="712421"/>
          </a:xfrm>
          <a:prstGeom prst="rect">
            <a:avLst/>
          </a:prstGeom>
        </p:spPr>
      </p:pic>
      <p:pic>
        <p:nvPicPr>
          <p:cNvPr id="77" name="Picture 76" descr="A close up of a logo&#10;&#10;Description automatically generated">
            <a:extLst>
              <a:ext uri="{FF2B5EF4-FFF2-40B4-BE49-F238E27FC236}">
                <a16:creationId xmlns:a16="http://schemas.microsoft.com/office/drawing/2014/main" id="{87B9A41A-2E91-478C-9870-B8DB3EF9E864}"/>
              </a:ext>
            </a:extLst>
          </p:cNvPr>
          <p:cNvPicPr>
            <a:picLocks noChangeAspect="1"/>
          </p:cNvPicPr>
          <p:nvPr/>
        </p:nvPicPr>
        <p:blipFill>
          <a:blip r:embed="rId3">
            <a:duotone>
              <a:schemeClr val="accent2">
                <a:shade val="45000"/>
                <a:satMod val="135000"/>
              </a:schemeClr>
              <a:prstClr val="white"/>
            </a:duotone>
          </a:blip>
          <a:stretch>
            <a:fillRect/>
          </a:stretch>
        </p:blipFill>
        <p:spPr>
          <a:xfrm>
            <a:off x="5589372" y="4382901"/>
            <a:ext cx="1013255" cy="372055"/>
          </a:xfrm>
          <a:prstGeom prst="rect">
            <a:avLst/>
          </a:prstGeom>
        </p:spPr>
      </p:pic>
      <p:sp>
        <p:nvSpPr>
          <p:cNvPr id="78" name="Rectangle: Rounded Corners 77">
            <a:extLst>
              <a:ext uri="{FF2B5EF4-FFF2-40B4-BE49-F238E27FC236}">
                <a16:creationId xmlns:a16="http://schemas.microsoft.com/office/drawing/2014/main" id="{46F143BB-D09C-421C-A2AD-C48809BB198D}"/>
              </a:ext>
            </a:extLst>
          </p:cNvPr>
          <p:cNvSpPr/>
          <p:nvPr/>
        </p:nvSpPr>
        <p:spPr bwMode="auto">
          <a:xfrm>
            <a:off x="5589372" y="4399581"/>
            <a:ext cx="1013255" cy="1161826"/>
          </a:xfrm>
          <a:prstGeom prst="roundRect">
            <a:avLst>
              <a:gd name="adj" fmla="val 7305"/>
            </a:avLst>
          </a:prstGeom>
          <a:noFill/>
          <a:ln w="57150">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9" name="Picture 78" descr="A close up of a logo&#10;&#10;Description automatically generated">
            <a:extLst>
              <a:ext uri="{FF2B5EF4-FFF2-40B4-BE49-F238E27FC236}">
                <a16:creationId xmlns:a16="http://schemas.microsoft.com/office/drawing/2014/main" id="{01BC90FD-B8C7-4035-816C-45D7DF99CE7E}"/>
              </a:ext>
            </a:extLst>
          </p:cNvPr>
          <p:cNvPicPr>
            <a:picLocks noChangeAspect="1"/>
          </p:cNvPicPr>
          <p:nvPr/>
        </p:nvPicPr>
        <p:blipFill>
          <a:blip r:embed="rId4">
            <a:duotone>
              <a:schemeClr val="accent2">
                <a:shade val="45000"/>
                <a:satMod val="135000"/>
              </a:schemeClr>
              <a:prstClr val="white"/>
            </a:duotone>
          </a:blip>
          <a:stretch>
            <a:fillRect/>
          </a:stretch>
        </p:blipFill>
        <p:spPr>
          <a:xfrm>
            <a:off x="5739788" y="4771636"/>
            <a:ext cx="712421" cy="712421"/>
          </a:xfrm>
          <a:prstGeom prst="rect">
            <a:avLst/>
          </a:prstGeom>
        </p:spPr>
      </p:pic>
      <p:pic>
        <p:nvPicPr>
          <p:cNvPr id="80" name="Picture 79" descr="A close up of a logo&#10;&#10;Description automatically generated">
            <a:extLst>
              <a:ext uri="{FF2B5EF4-FFF2-40B4-BE49-F238E27FC236}">
                <a16:creationId xmlns:a16="http://schemas.microsoft.com/office/drawing/2014/main" id="{E430C9CE-EE4B-45BE-9169-679F083340BA}"/>
              </a:ext>
            </a:extLst>
          </p:cNvPr>
          <p:cNvPicPr>
            <a:picLocks noChangeAspect="1"/>
          </p:cNvPicPr>
          <p:nvPr/>
        </p:nvPicPr>
        <p:blipFill>
          <a:blip r:embed="rId3">
            <a:duotone>
              <a:schemeClr val="accent2">
                <a:shade val="45000"/>
                <a:satMod val="135000"/>
              </a:schemeClr>
              <a:prstClr val="white"/>
            </a:duotone>
          </a:blip>
          <a:stretch>
            <a:fillRect/>
          </a:stretch>
        </p:blipFill>
        <p:spPr>
          <a:xfrm>
            <a:off x="7199869" y="4382901"/>
            <a:ext cx="1013255" cy="372055"/>
          </a:xfrm>
          <a:prstGeom prst="rect">
            <a:avLst/>
          </a:prstGeom>
        </p:spPr>
      </p:pic>
      <p:sp>
        <p:nvSpPr>
          <p:cNvPr id="81" name="Rectangle: Rounded Corners 80">
            <a:extLst>
              <a:ext uri="{FF2B5EF4-FFF2-40B4-BE49-F238E27FC236}">
                <a16:creationId xmlns:a16="http://schemas.microsoft.com/office/drawing/2014/main" id="{E50A0730-ABDD-43A0-94F2-E53D2537CE3E}"/>
              </a:ext>
            </a:extLst>
          </p:cNvPr>
          <p:cNvSpPr/>
          <p:nvPr/>
        </p:nvSpPr>
        <p:spPr bwMode="auto">
          <a:xfrm>
            <a:off x="7199869" y="4399581"/>
            <a:ext cx="1013255" cy="1161826"/>
          </a:xfrm>
          <a:prstGeom prst="roundRect">
            <a:avLst>
              <a:gd name="adj" fmla="val 7305"/>
            </a:avLst>
          </a:prstGeom>
          <a:noFill/>
          <a:ln w="57150">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82" name="Picture 81" descr="A close up of a logo&#10;&#10;Description automatically generated">
            <a:extLst>
              <a:ext uri="{FF2B5EF4-FFF2-40B4-BE49-F238E27FC236}">
                <a16:creationId xmlns:a16="http://schemas.microsoft.com/office/drawing/2014/main" id="{5F1F66D7-7E88-4B77-BFC1-F6EEED5C0FDB}"/>
              </a:ext>
            </a:extLst>
          </p:cNvPr>
          <p:cNvPicPr>
            <a:picLocks noChangeAspect="1"/>
          </p:cNvPicPr>
          <p:nvPr/>
        </p:nvPicPr>
        <p:blipFill>
          <a:blip r:embed="rId4">
            <a:duotone>
              <a:schemeClr val="accent2">
                <a:shade val="45000"/>
                <a:satMod val="135000"/>
              </a:schemeClr>
              <a:prstClr val="white"/>
            </a:duotone>
          </a:blip>
          <a:stretch>
            <a:fillRect/>
          </a:stretch>
        </p:blipFill>
        <p:spPr>
          <a:xfrm>
            <a:off x="7350285" y="4771636"/>
            <a:ext cx="712421" cy="712421"/>
          </a:xfrm>
          <a:prstGeom prst="rect">
            <a:avLst/>
          </a:prstGeom>
        </p:spPr>
      </p:pic>
      <p:pic>
        <p:nvPicPr>
          <p:cNvPr id="83" name="Picture 82" descr="A close up of a logo&#10;&#10;Description automatically generated">
            <a:extLst>
              <a:ext uri="{FF2B5EF4-FFF2-40B4-BE49-F238E27FC236}">
                <a16:creationId xmlns:a16="http://schemas.microsoft.com/office/drawing/2014/main" id="{495FBE37-F5B6-4957-9742-30E20F053A5A}"/>
              </a:ext>
            </a:extLst>
          </p:cNvPr>
          <p:cNvPicPr>
            <a:picLocks noChangeAspect="1"/>
          </p:cNvPicPr>
          <p:nvPr/>
        </p:nvPicPr>
        <p:blipFill>
          <a:blip r:embed="rId3">
            <a:duotone>
              <a:schemeClr val="accent2">
                <a:shade val="45000"/>
                <a:satMod val="135000"/>
              </a:schemeClr>
              <a:prstClr val="white"/>
            </a:duotone>
          </a:blip>
          <a:stretch>
            <a:fillRect/>
          </a:stretch>
        </p:blipFill>
        <p:spPr>
          <a:xfrm>
            <a:off x="8810366" y="4380061"/>
            <a:ext cx="1013255" cy="372055"/>
          </a:xfrm>
          <a:prstGeom prst="rect">
            <a:avLst/>
          </a:prstGeom>
        </p:spPr>
      </p:pic>
      <p:sp>
        <p:nvSpPr>
          <p:cNvPr id="84" name="Rectangle: Rounded Corners 83">
            <a:extLst>
              <a:ext uri="{FF2B5EF4-FFF2-40B4-BE49-F238E27FC236}">
                <a16:creationId xmlns:a16="http://schemas.microsoft.com/office/drawing/2014/main" id="{1F1B30C8-8923-46EA-B029-83CC57A89077}"/>
              </a:ext>
            </a:extLst>
          </p:cNvPr>
          <p:cNvSpPr/>
          <p:nvPr/>
        </p:nvSpPr>
        <p:spPr bwMode="auto">
          <a:xfrm>
            <a:off x="8810366" y="4396741"/>
            <a:ext cx="1013255" cy="1161826"/>
          </a:xfrm>
          <a:prstGeom prst="roundRect">
            <a:avLst>
              <a:gd name="adj" fmla="val 7305"/>
            </a:avLst>
          </a:prstGeom>
          <a:noFill/>
          <a:ln w="57150">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85" name="Picture 84" descr="A close up of a logo&#10;&#10;Description automatically generated">
            <a:extLst>
              <a:ext uri="{FF2B5EF4-FFF2-40B4-BE49-F238E27FC236}">
                <a16:creationId xmlns:a16="http://schemas.microsoft.com/office/drawing/2014/main" id="{1111CFCA-77C0-4B22-8C17-56CDD8139FC4}"/>
              </a:ext>
            </a:extLst>
          </p:cNvPr>
          <p:cNvPicPr>
            <a:picLocks noChangeAspect="1"/>
          </p:cNvPicPr>
          <p:nvPr/>
        </p:nvPicPr>
        <p:blipFill>
          <a:blip r:embed="rId4">
            <a:duotone>
              <a:schemeClr val="accent2">
                <a:shade val="45000"/>
                <a:satMod val="135000"/>
              </a:schemeClr>
              <a:prstClr val="white"/>
            </a:duotone>
          </a:blip>
          <a:stretch>
            <a:fillRect/>
          </a:stretch>
        </p:blipFill>
        <p:spPr>
          <a:xfrm>
            <a:off x="8960782" y="4768796"/>
            <a:ext cx="712421" cy="712421"/>
          </a:xfrm>
          <a:prstGeom prst="rect">
            <a:avLst/>
          </a:prstGeom>
        </p:spPr>
      </p:pic>
      <p:pic>
        <p:nvPicPr>
          <p:cNvPr id="86" name="Picture 85" descr="A close up of a logo&#10;&#10;Description automatically generated">
            <a:extLst>
              <a:ext uri="{FF2B5EF4-FFF2-40B4-BE49-F238E27FC236}">
                <a16:creationId xmlns:a16="http://schemas.microsoft.com/office/drawing/2014/main" id="{F5ED36F5-0D9E-4806-B05D-C9875F4954C8}"/>
              </a:ext>
            </a:extLst>
          </p:cNvPr>
          <p:cNvPicPr>
            <a:picLocks noChangeAspect="1"/>
          </p:cNvPicPr>
          <p:nvPr/>
        </p:nvPicPr>
        <p:blipFill>
          <a:blip r:embed="rId3">
            <a:duotone>
              <a:schemeClr val="accent2">
                <a:shade val="45000"/>
                <a:satMod val="135000"/>
              </a:schemeClr>
              <a:prstClr val="white"/>
            </a:duotone>
          </a:blip>
          <a:stretch>
            <a:fillRect/>
          </a:stretch>
        </p:blipFill>
        <p:spPr>
          <a:xfrm>
            <a:off x="10420863" y="4385569"/>
            <a:ext cx="1013255" cy="372055"/>
          </a:xfrm>
          <a:prstGeom prst="rect">
            <a:avLst/>
          </a:prstGeom>
        </p:spPr>
      </p:pic>
      <p:sp>
        <p:nvSpPr>
          <p:cNvPr id="87" name="Rectangle: Rounded Corners 86">
            <a:extLst>
              <a:ext uri="{FF2B5EF4-FFF2-40B4-BE49-F238E27FC236}">
                <a16:creationId xmlns:a16="http://schemas.microsoft.com/office/drawing/2014/main" id="{82FA661B-CC8D-4C0A-B449-EEF16652451A}"/>
              </a:ext>
            </a:extLst>
          </p:cNvPr>
          <p:cNvSpPr/>
          <p:nvPr/>
        </p:nvSpPr>
        <p:spPr bwMode="auto">
          <a:xfrm>
            <a:off x="10420863" y="4402249"/>
            <a:ext cx="1013255" cy="1161826"/>
          </a:xfrm>
          <a:prstGeom prst="roundRect">
            <a:avLst>
              <a:gd name="adj" fmla="val 7305"/>
            </a:avLst>
          </a:prstGeom>
          <a:noFill/>
          <a:ln w="57150">
            <a:solidFill>
              <a:schemeClr val="accent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88" name="Picture 87" descr="A close up of a logo&#10;&#10;Description automatically generated">
            <a:extLst>
              <a:ext uri="{FF2B5EF4-FFF2-40B4-BE49-F238E27FC236}">
                <a16:creationId xmlns:a16="http://schemas.microsoft.com/office/drawing/2014/main" id="{837264F7-1F93-49CD-A43A-93784948EE57}"/>
              </a:ext>
            </a:extLst>
          </p:cNvPr>
          <p:cNvPicPr>
            <a:picLocks noChangeAspect="1"/>
          </p:cNvPicPr>
          <p:nvPr/>
        </p:nvPicPr>
        <p:blipFill>
          <a:blip r:embed="rId4">
            <a:duotone>
              <a:schemeClr val="accent2">
                <a:shade val="45000"/>
                <a:satMod val="135000"/>
              </a:schemeClr>
              <a:prstClr val="white"/>
            </a:duotone>
          </a:blip>
          <a:stretch>
            <a:fillRect/>
          </a:stretch>
        </p:blipFill>
        <p:spPr>
          <a:xfrm>
            <a:off x="10571279" y="4774304"/>
            <a:ext cx="712421" cy="712421"/>
          </a:xfrm>
          <a:prstGeom prst="rect">
            <a:avLst/>
          </a:prstGeom>
        </p:spPr>
      </p:pic>
      <p:sp>
        <p:nvSpPr>
          <p:cNvPr id="71" name="Arrow: Bent-Up 70">
            <a:extLst>
              <a:ext uri="{FF2B5EF4-FFF2-40B4-BE49-F238E27FC236}">
                <a16:creationId xmlns:a16="http://schemas.microsoft.com/office/drawing/2014/main" id="{4294F9CD-0031-42B3-AFEC-AFCD0D738B21}"/>
              </a:ext>
            </a:extLst>
          </p:cNvPr>
          <p:cNvSpPr/>
          <p:nvPr/>
        </p:nvSpPr>
        <p:spPr bwMode="auto">
          <a:xfrm rot="10800000" flipH="1">
            <a:off x="6185082" y="3764929"/>
            <a:ext cx="1721938" cy="606891"/>
          </a:xfrm>
          <a:prstGeom prst="bentUpArrow">
            <a:avLst>
              <a:gd name="adj1" fmla="val 25000"/>
              <a:gd name="adj2" fmla="val 32090"/>
              <a:gd name="adj3" fmla="val 344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2" name="Arrow: Bent-Up 71">
            <a:extLst>
              <a:ext uri="{FF2B5EF4-FFF2-40B4-BE49-F238E27FC236}">
                <a16:creationId xmlns:a16="http://schemas.microsoft.com/office/drawing/2014/main" id="{DE794EB6-8CA4-43F3-B594-35FC2C12DBFD}"/>
              </a:ext>
            </a:extLst>
          </p:cNvPr>
          <p:cNvSpPr/>
          <p:nvPr/>
        </p:nvSpPr>
        <p:spPr bwMode="auto">
          <a:xfrm rot="10800000" flipH="1">
            <a:off x="6479210" y="3765853"/>
            <a:ext cx="3006984" cy="606891"/>
          </a:xfrm>
          <a:prstGeom prst="bentUpArrow">
            <a:avLst>
              <a:gd name="adj1" fmla="val 25000"/>
              <a:gd name="adj2" fmla="val 32090"/>
              <a:gd name="adj3" fmla="val 344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 name="Arrow: Bent-Up 72">
            <a:extLst>
              <a:ext uri="{FF2B5EF4-FFF2-40B4-BE49-F238E27FC236}">
                <a16:creationId xmlns:a16="http://schemas.microsoft.com/office/drawing/2014/main" id="{56D5A99D-6C98-4118-9812-1DD279639863}"/>
              </a:ext>
            </a:extLst>
          </p:cNvPr>
          <p:cNvSpPr/>
          <p:nvPr/>
        </p:nvSpPr>
        <p:spPr bwMode="auto">
          <a:xfrm rot="10800000" flipH="1">
            <a:off x="6490097" y="3764928"/>
            <a:ext cx="4584867" cy="606891"/>
          </a:xfrm>
          <a:prstGeom prst="bentUpArrow">
            <a:avLst>
              <a:gd name="adj1" fmla="val 25000"/>
              <a:gd name="adj2" fmla="val 32090"/>
              <a:gd name="adj3" fmla="val 344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7" name="Arrow: Bent-Up 66">
            <a:extLst>
              <a:ext uri="{FF2B5EF4-FFF2-40B4-BE49-F238E27FC236}">
                <a16:creationId xmlns:a16="http://schemas.microsoft.com/office/drawing/2014/main" id="{DFB141A8-B680-4D23-A73C-1BE99BA7E4E8}"/>
              </a:ext>
            </a:extLst>
          </p:cNvPr>
          <p:cNvSpPr/>
          <p:nvPr/>
        </p:nvSpPr>
        <p:spPr bwMode="auto">
          <a:xfrm rot="10800000">
            <a:off x="4310380" y="3765764"/>
            <a:ext cx="1838798" cy="606891"/>
          </a:xfrm>
          <a:prstGeom prst="bentUpArrow">
            <a:avLst>
              <a:gd name="adj1" fmla="val 25000"/>
              <a:gd name="adj2" fmla="val 32090"/>
              <a:gd name="adj3" fmla="val 344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 name="Arrow: Bent-Up 67">
            <a:extLst>
              <a:ext uri="{FF2B5EF4-FFF2-40B4-BE49-F238E27FC236}">
                <a16:creationId xmlns:a16="http://schemas.microsoft.com/office/drawing/2014/main" id="{DB6A5297-6C66-411C-90EA-ADB97670DA09}"/>
              </a:ext>
            </a:extLst>
          </p:cNvPr>
          <p:cNvSpPr/>
          <p:nvPr/>
        </p:nvSpPr>
        <p:spPr bwMode="auto">
          <a:xfrm rot="10800000">
            <a:off x="2681494" y="3765763"/>
            <a:ext cx="3031296" cy="606891"/>
          </a:xfrm>
          <a:prstGeom prst="bentUpArrow">
            <a:avLst>
              <a:gd name="adj1" fmla="val 25000"/>
              <a:gd name="adj2" fmla="val 32090"/>
              <a:gd name="adj3" fmla="val 344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9" name="Arrow: Bent-Up 68">
            <a:extLst>
              <a:ext uri="{FF2B5EF4-FFF2-40B4-BE49-F238E27FC236}">
                <a16:creationId xmlns:a16="http://schemas.microsoft.com/office/drawing/2014/main" id="{EC0D615A-1B1B-4EB7-A2C9-261507E5EF16}"/>
              </a:ext>
            </a:extLst>
          </p:cNvPr>
          <p:cNvSpPr/>
          <p:nvPr/>
        </p:nvSpPr>
        <p:spPr bwMode="auto">
          <a:xfrm rot="10800000">
            <a:off x="1092724" y="3764929"/>
            <a:ext cx="4645082" cy="606891"/>
          </a:xfrm>
          <a:prstGeom prst="bentUpArrow">
            <a:avLst>
              <a:gd name="adj1" fmla="val 25000"/>
              <a:gd name="adj2" fmla="val 32090"/>
              <a:gd name="adj3" fmla="val 344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6" name="Cylinder 35">
            <a:extLst>
              <a:ext uri="{FF2B5EF4-FFF2-40B4-BE49-F238E27FC236}">
                <a16:creationId xmlns:a16="http://schemas.microsoft.com/office/drawing/2014/main" id="{FFFB4147-4F4B-44C0-AC3C-5C674C1C0115}"/>
              </a:ext>
            </a:extLst>
          </p:cNvPr>
          <p:cNvSpPr/>
          <p:nvPr/>
        </p:nvSpPr>
        <p:spPr bwMode="auto">
          <a:xfrm>
            <a:off x="5589373" y="2843021"/>
            <a:ext cx="1013254" cy="1210962"/>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 name="Group 5">
            <a:extLst>
              <a:ext uri="{FF2B5EF4-FFF2-40B4-BE49-F238E27FC236}">
                <a16:creationId xmlns:a16="http://schemas.microsoft.com/office/drawing/2014/main" id="{BA847779-FFF6-4A4F-BCA6-2A075950F104}"/>
              </a:ext>
            </a:extLst>
          </p:cNvPr>
          <p:cNvGrpSpPr/>
          <p:nvPr/>
        </p:nvGrpSpPr>
        <p:grpSpPr>
          <a:xfrm>
            <a:off x="5741773" y="3183148"/>
            <a:ext cx="712421" cy="712421"/>
            <a:chOff x="2419350" y="4887768"/>
            <a:chExt cx="883920" cy="883920"/>
          </a:xfrm>
        </p:grpSpPr>
        <p:sp>
          <p:nvSpPr>
            <p:cNvPr id="5" name="Oval 4">
              <a:extLst>
                <a:ext uri="{FF2B5EF4-FFF2-40B4-BE49-F238E27FC236}">
                  <a16:creationId xmlns:a16="http://schemas.microsoft.com/office/drawing/2014/main" id="{1E81CA6A-DF9C-44A8-81EB-D7F6FDA883B9}"/>
                </a:ext>
              </a:extLst>
            </p:cNvPr>
            <p:cNvSpPr/>
            <p:nvPr/>
          </p:nvSpPr>
          <p:spPr bwMode="auto">
            <a:xfrm>
              <a:off x="2419350" y="4887768"/>
              <a:ext cx="883920" cy="883920"/>
            </a:xfrm>
            <a:prstGeom prst="ellips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50000" r="50000" b="50000"/>
              </a:path>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 name="Picture 3">
              <a:extLst>
                <a:ext uri="{FF2B5EF4-FFF2-40B4-BE49-F238E27FC236}">
                  <a16:creationId xmlns:a16="http://schemas.microsoft.com/office/drawing/2014/main" id="{E96085DC-91D0-4599-A017-9D5DB04E6426}"/>
                </a:ext>
              </a:extLst>
            </p:cNvPr>
            <p:cNvPicPr>
              <a:picLocks noChangeAspect="1"/>
            </p:cNvPicPr>
            <p:nvPr/>
          </p:nvPicPr>
          <p:blipFill>
            <a:blip r:embed="rId5"/>
            <a:srcRect/>
            <a:stretch/>
          </p:blipFill>
          <p:spPr>
            <a:xfrm>
              <a:off x="2567817" y="5008744"/>
              <a:ext cx="624376" cy="624376"/>
            </a:xfrm>
            <a:prstGeom prst="rect">
              <a:avLst/>
            </a:prstGeom>
          </p:spPr>
        </p:pic>
      </p:grpSp>
    </p:spTree>
    <p:extLst>
      <p:ext uri="{BB962C8B-B14F-4D97-AF65-F5344CB8AC3E}">
        <p14:creationId xmlns:p14="http://schemas.microsoft.com/office/powerpoint/2010/main" val="5029180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95"/>
                                        </p:tgtEl>
                                        <p:attrNameLst>
                                          <p:attrName>style.visibility</p:attrName>
                                        </p:attrNameLst>
                                      </p:cBhvr>
                                      <p:to>
                                        <p:strVal val="visible"/>
                                      </p:to>
                                    </p:set>
                                    <p:animEffect transition="in" filter="wipe(up)">
                                      <p:cBhvr>
                                        <p:cTn id="18" dur="300"/>
                                        <p:tgtEl>
                                          <p:spTgt spid="95"/>
                                        </p:tgtEl>
                                      </p:cBhvr>
                                    </p:animEffect>
                                  </p:childTnLst>
                                </p:cTn>
                              </p:par>
                              <p:par>
                                <p:cTn id="19" presetID="10" presetClass="entr" presetSubtype="0" fill="hold" nodeType="withEffect">
                                  <p:stCondLst>
                                    <p:cond delay="300"/>
                                  </p:stCondLst>
                                  <p:childTnLst>
                                    <p:set>
                                      <p:cBhvr>
                                        <p:cTn id="20" dur="1" fill="hold">
                                          <p:stCondLst>
                                            <p:cond delay="0"/>
                                          </p:stCondLst>
                                        </p:cTn>
                                        <p:tgtEl>
                                          <p:spTgt spid="77"/>
                                        </p:tgtEl>
                                        <p:attrNameLst>
                                          <p:attrName>style.visibility</p:attrName>
                                        </p:attrNameLst>
                                      </p:cBhvr>
                                      <p:to>
                                        <p:strVal val="visible"/>
                                      </p:to>
                                    </p:set>
                                    <p:animEffect transition="in" filter="fade">
                                      <p:cBhvr>
                                        <p:cTn id="21" dur="500"/>
                                        <p:tgtEl>
                                          <p:spTgt spid="77"/>
                                        </p:tgtEl>
                                      </p:cBhvr>
                                    </p:animEffect>
                                  </p:childTnLst>
                                </p:cTn>
                              </p:par>
                              <p:par>
                                <p:cTn id="22" presetID="22" presetClass="entr" presetSubtype="2" fill="hold" grpId="0" nodeType="withEffect">
                                  <p:stCondLst>
                                    <p:cond delay="300"/>
                                  </p:stCondLst>
                                  <p:childTnLst>
                                    <p:set>
                                      <p:cBhvr>
                                        <p:cTn id="23" dur="1" fill="hold">
                                          <p:stCondLst>
                                            <p:cond delay="0"/>
                                          </p:stCondLst>
                                        </p:cTn>
                                        <p:tgtEl>
                                          <p:spTgt spid="67"/>
                                        </p:tgtEl>
                                        <p:attrNameLst>
                                          <p:attrName>style.visibility</p:attrName>
                                        </p:attrNameLst>
                                      </p:cBhvr>
                                      <p:to>
                                        <p:strVal val="visible"/>
                                      </p:to>
                                    </p:set>
                                    <p:animEffect transition="in" filter="wipe(right)">
                                      <p:cBhvr>
                                        <p:cTn id="24" dur="300"/>
                                        <p:tgtEl>
                                          <p:spTgt spid="67"/>
                                        </p:tgtEl>
                                      </p:cBhvr>
                                    </p:animEffect>
                                  </p:childTnLst>
                                </p:cTn>
                              </p:par>
                              <p:par>
                                <p:cTn id="25" presetID="22" presetClass="entr" presetSubtype="8" fill="hold" grpId="0" nodeType="withEffect">
                                  <p:stCondLst>
                                    <p:cond delay="300"/>
                                  </p:stCondLst>
                                  <p:childTnLst>
                                    <p:set>
                                      <p:cBhvr>
                                        <p:cTn id="26" dur="1" fill="hold">
                                          <p:stCondLst>
                                            <p:cond delay="0"/>
                                          </p:stCondLst>
                                        </p:cTn>
                                        <p:tgtEl>
                                          <p:spTgt spid="71"/>
                                        </p:tgtEl>
                                        <p:attrNameLst>
                                          <p:attrName>style.visibility</p:attrName>
                                        </p:attrNameLst>
                                      </p:cBhvr>
                                      <p:to>
                                        <p:strVal val="visible"/>
                                      </p:to>
                                    </p:set>
                                    <p:animEffect transition="in" filter="wipe(left)">
                                      <p:cBhvr>
                                        <p:cTn id="27" dur="300"/>
                                        <p:tgtEl>
                                          <p:spTgt spid="71"/>
                                        </p:tgtEl>
                                      </p:cBhvr>
                                    </p:animEffect>
                                  </p:childTnLst>
                                </p:cTn>
                              </p:par>
                              <p:par>
                                <p:cTn id="28" presetID="10" presetClass="entr" presetSubtype="0" fill="hold" nodeType="withEffect">
                                  <p:stCondLst>
                                    <p:cond delay="600"/>
                                  </p:stCondLst>
                                  <p:childTnLst>
                                    <p:set>
                                      <p:cBhvr>
                                        <p:cTn id="29" dur="1" fill="hold">
                                          <p:stCondLst>
                                            <p:cond delay="0"/>
                                          </p:stCondLst>
                                        </p:cTn>
                                        <p:tgtEl>
                                          <p:spTgt spid="65"/>
                                        </p:tgtEl>
                                        <p:attrNameLst>
                                          <p:attrName>style.visibility</p:attrName>
                                        </p:attrNameLst>
                                      </p:cBhvr>
                                      <p:to>
                                        <p:strVal val="visible"/>
                                      </p:to>
                                    </p:set>
                                    <p:animEffect transition="in" filter="fade">
                                      <p:cBhvr>
                                        <p:cTn id="30" dur="500"/>
                                        <p:tgtEl>
                                          <p:spTgt spid="65"/>
                                        </p:tgtEl>
                                      </p:cBhvr>
                                    </p:animEffect>
                                  </p:childTnLst>
                                </p:cTn>
                              </p:par>
                              <p:par>
                                <p:cTn id="31" presetID="10" presetClass="entr" presetSubtype="0" fill="hold" nodeType="withEffect">
                                  <p:stCondLst>
                                    <p:cond delay="600"/>
                                  </p:stCondLst>
                                  <p:childTnLst>
                                    <p:set>
                                      <p:cBhvr>
                                        <p:cTn id="32" dur="1" fill="hold">
                                          <p:stCondLst>
                                            <p:cond delay="0"/>
                                          </p:stCondLst>
                                        </p:cTn>
                                        <p:tgtEl>
                                          <p:spTgt spid="80"/>
                                        </p:tgtEl>
                                        <p:attrNameLst>
                                          <p:attrName>style.visibility</p:attrName>
                                        </p:attrNameLst>
                                      </p:cBhvr>
                                      <p:to>
                                        <p:strVal val="visible"/>
                                      </p:to>
                                    </p:set>
                                    <p:animEffect transition="in" filter="fade">
                                      <p:cBhvr>
                                        <p:cTn id="33" dur="500"/>
                                        <p:tgtEl>
                                          <p:spTgt spid="80"/>
                                        </p:tgtEl>
                                      </p:cBhvr>
                                    </p:animEffect>
                                  </p:childTnLst>
                                </p:cTn>
                              </p:par>
                              <p:par>
                                <p:cTn id="34" presetID="22" presetClass="entr" presetSubtype="2" fill="hold" grpId="0" nodeType="withEffect">
                                  <p:stCondLst>
                                    <p:cond delay="600"/>
                                  </p:stCondLst>
                                  <p:childTnLst>
                                    <p:set>
                                      <p:cBhvr>
                                        <p:cTn id="35" dur="1" fill="hold">
                                          <p:stCondLst>
                                            <p:cond delay="0"/>
                                          </p:stCondLst>
                                        </p:cTn>
                                        <p:tgtEl>
                                          <p:spTgt spid="68"/>
                                        </p:tgtEl>
                                        <p:attrNameLst>
                                          <p:attrName>style.visibility</p:attrName>
                                        </p:attrNameLst>
                                      </p:cBhvr>
                                      <p:to>
                                        <p:strVal val="visible"/>
                                      </p:to>
                                    </p:set>
                                    <p:animEffect transition="in" filter="wipe(right)">
                                      <p:cBhvr>
                                        <p:cTn id="36" dur="300"/>
                                        <p:tgtEl>
                                          <p:spTgt spid="68"/>
                                        </p:tgtEl>
                                      </p:cBhvr>
                                    </p:animEffect>
                                  </p:childTnLst>
                                </p:cTn>
                              </p:par>
                              <p:par>
                                <p:cTn id="37" presetID="22" presetClass="entr" presetSubtype="8" fill="hold" grpId="0" nodeType="withEffect">
                                  <p:stCondLst>
                                    <p:cond delay="600"/>
                                  </p:stCondLst>
                                  <p:childTnLst>
                                    <p:set>
                                      <p:cBhvr>
                                        <p:cTn id="38" dur="1" fill="hold">
                                          <p:stCondLst>
                                            <p:cond delay="0"/>
                                          </p:stCondLst>
                                        </p:cTn>
                                        <p:tgtEl>
                                          <p:spTgt spid="72"/>
                                        </p:tgtEl>
                                        <p:attrNameLst>
                                          <p:attrName>style.visibility</p:attrName>
                                        </p:attrNameLst>
                                      </p:cBhvr>
                                      <p:to>
                                        <p:strVal val="visible"/>
                                      </p:to>
                                    </p:set>
                                    <p:animEffect transition="in" filter="wipe(left)">
                                      <p:cBhvr>
                                        <p:cTn id="39" dur="300"/>
                                        <p:tgtEl>
                                          <p:spTgt spid="72"/>
                                        </p:tgtEl>
                                      </p:cBhvr>
                                    </p:animEffect>
                                  </p:childTnLst>
                                </p:cTn>
                              </p:par>
                              <p:par>
                                <p:cTn id="40" presetID="10" presetClass="entr" presetSubtype="0" fill="hold" nodeType="withEffect">
                                  <p:stCondLst>
                                    <p:cond delay="900"/>
                                  </p:stCondLst>
                                  <p:childTnLst>
                                    <p:set>
                                      <p:cBhvr>
                                        <p:cTn id="41" dur="1" fill="hold">
                                          <p:stCondLst>
                                            <p:cond delay="0"/>
                                          </p:stCondLst>
                                        </p:cTn>
                                        <p:tgtEl>
                                          <p:spTgt spid="62"/>
                                        </p:tgtEl>
                                        <p:attrNameLst>
                                          <p:attrName>style.visibility</p:attrName>
                                        </p:attrNameLst>
                                      </p:cBhvr>
                                      <p:to>
                                        <p:strVal val="visible"/>
                                      </p:to>
                                    </p:set>
                                    <p:animEffect transition="in" filter="fade">
                                      <p:cBhvr>
                                        <p:cTn id="42" dur="500"/>
                                        <p:tgtEl>
                                          <p:spTgt spid="62"/>
                                        </p:tgtEl>
                                      </p:cBhvr>
                                    </p:animEffect>
                                  </p:childTnLst>
                                </p:cTn>
                              </p:par>
                              <p:par>
                                <p:cTn id="43" presetID="10" presetClass="entr" presetSubtype="0" fill="hold" nodeType="withEffect">
                                  <p:stCondLst>
                                    <p:cond delay="900"/>
                                  </p:stCondLst>
                                  <p:childTnLst>
                                    <p:set>
                                      <p:cBhvr>
                                        <p:cTn id="44" dur="1" fill="hold">
                                          <p:stCondLst>
                                            <p:cond delay="0"/>
                                          </p:stCondLst>
                                        </p:cTn>
                                        <p:tgtEl>
                                          <p:spTgt spid="83"/>
                                        </p:tgtEl>
                                        <p:attrNameLst>
                                          <p:attrName>style.visibility</p:attrName>
                                        </p:attrNameLst>
                                      </p:cBhvr>
                                      <p:to>
                                        <p:strVal val="visible"/>
                                      </p:to>
                                    </p:set>
                                    <p:animEffect transition="in" filter="fade">
                                      <p:cBhvr>
                                        <p:cTn id="45" dur="500"/>
                                        <p:tgtEl>
                                          <p:spTgt spid="83"/>
                                        </p:tgtEl>
                                      </p:cBhvr>
                                    </p:animEffect>
                                  </p:childTnLst>
                                </p:cTn>
                              </p:par>
                              <p:par>
                                <p:cTn id="46" presetID="22" presetClass="entr" presetSubtype="2" fill="hold" grpId="0" nodeType="withEffect">
                                  <p:stCondLst>
                                    <p:cond delay="900"/>
                                  </p:stCondLst>
                                  <p:childTnLst>
                                    <p:set>
                                      <p:cBhvr>
                                        <p:cTn id="47" dur="1" fill="hold">
                                          <p:stCondLst>
                                            <p:cond delay="0"/>
                                          </p:stCondLst>
                                        </p:cTn>
                                        <p:tgtEl>
                                          <p:spTgt spid="69"/>
                                        </p:tgtEl>
                                        <p:attrNameLst>
                                          <p:attrName>style.visibility</p:attrName>
                                        </p:attrNameLst>
                                      </p:cBhvr>
                                      <p:to>
                                        <p:strVal val="visible"/>
                                      </p:to>
                                    </p:set>
                                    <p:animEffect transition="in" filter="wipe(right)">
                                      <p:cBhvr>
                                        <p:cTn id="48" dur="300"/>
                                        <p:tgtEl>
                                          <p:spTgt spid="69"/>
                                        </p:tgtEl>
                                      </p:cBhvr>
                                    </p:animEffect>
                                  </p:childTnLst>
                                </p:cTn>
                              </p:par>
                              <p:par>
                                <p:cTn id="49" presetID="22" presetClass="entr" presetSubtype="8" fill="hold" grpId="0" nodeType="withEffect">
                                  <p:stCondLst>
                                    <p:cond delay="900"/>
                                  </p:stCondLst>
                                  <p:childTnLst>
                                    <p:set>
                                      <p:cBhvr>
                                        <p:cTn id="50" dur="1" fill="hold">
                                          <p:stCondLst>
                                            <p:cond delay="0"/>
                                          </p:stCondLst>
                                        </p:cTn>
                                        <p:tgtEl>
                                          <p:spTgt spid="73"/>
                                        </p:tgtEl>
                                        <p:attrNameLst>
                                          <p:attrName>style.visibility</p:attrName>
                                        </p:attrNameLst>
                                      </p:cBhvr>
                                      <p:to>
                                        <p:strVal val="visible"/>
                                      </p:to>
                                    </p:set>
                                    <p:animEffect transition="in" filter="wipe(left)">
                                      <p:cBhvr>
                                        <p:cTn id="51" dur="300"/>
                                        <p:tgtEl>
                                          <p:spTgt spid="73"/>
                                        </p:tgtEl>
                                      </p:cBhvr>
                                    </p:animEffect>
                                  </p:childTnLst>
                                </p:cTn>
                              </p:par>
                              <p:par>
                                <p:cTn id="52" presetID="10" presetClass="entr" presetSubtype="0" fill="hold" nodeType="withEffect">
                                  <p:stCondLst>
                                    <p:cond delay="1200"/>
                                  </p:stCondLst>
                                  <p:childTnLst>
                                    <p:set>
                                      <p:cBhvr>
                                        <p:cTn id="53" dur="1" fill="hold">
                                          <p:stCondLst>
                                            <p:cond delay="0"/>
                                          </p:stCondLst>
                                        </p:cTn>
                                        <p:tgtEl>
                                          <p:spTgt spid="49"/>
                                        </p:tgtEl>
                                        <p:attrNameLst>
                                          <p:attrName>style.visibility</p:attrName>
                                        </p:attrNameLst>
                                      </p:cBhvr>
                                      <p:to>
                                        <p:strVal val="visible"/>
                                      </p:to>
                                    </p:set>
                                    <p:animEffect transition="in" filter="fade">
                                      <p:cBhvr>
                                        <p:cTn id="54" dur="500"/>
                                        <p:tgtEl>
                                          <p:spTgt spid="49"/>
                                        </p:tgtEl>
                                      </p:cBhvr>
                                    </p:animEffect>
                                  </p:childTnLst>
                                </p:cTn>
                              </p:par>
                              <p:par>
                                <p:cTn id="55" presetID="10" presetClass="entr" presetSubtype="0" fill="hold" nodeType="withEffect">
                                  <p:stCondLst>
                                    <p:cond delay="1200"/>
                                  </p:stCondLst>
                                  <p:childTnLst>
                                    <p:set>
                                      <p:cBhvr>
                                        <p:cTn id="56" dur="1" fill="hold">
                                          <p:stCondLst>
                                            <p:cond delay="0"/>
                                          </p:stCondLst>
                                        </p:cTn>
                                        <p:tgtEl>
                                          <p:spTgt spid="86"/>
                                        </p:tgtEl>
                                        <p:attrNameLst>
                                          <p:attrName>style.visibility</p:attrName>
                                        </p:attrNameLst>
                                      </p:cBhvr>
                                      <p:to>
                                        <p:strVal val="visible"/>
                                      </p:to>
                                    </p:set>
                                    <p:animEffect transition="in" filter="fade">
                                      <p:cBhvr>
                                        <p:cTn id="57" dur="500"/>
                                        <p:tgtEl>
                                          <p:spTgt spid="8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wipe(up)">
                                      <p:cBhvr>
                                        <p:cTn id="62" dur="500"/>
                                        <p:tgtEl>
                                          <p:spTgt spid="50"/>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63"/>
                                        </p:tgtEl>
                                        <p:attrNameLst>
                                          <p:attrName>style.visibility</p:attrName>
                                        </p:attrNameLst>
                                      </p:cBhvr>
                                      <p:to>
                                        <p:strVal val="visible"/>
                                      </p:to>
                                    </p:set>
                                    <p:animEffect transition="in" filter="wipe(up)">
                                      <p:cBhvr>
                                        <p:cTn id="65" dur="500"/>
                                        <p:tgtEl>
                                          <p:spTgt spid="63"/>
                                        </p:tgtEl>
                                      </p:cBhvr>
                                    </p:animEffect>
                                  </p:childTnLst>
                                </p:cTn>
                              </p:par>
                              <p:par>
                                <p:cTn id="66" presetID="22" presetClass="entr" presetSubtype="1" fill="hold" grpId="0" nodeType="withEffect">
                                  <p:stCondLst>
                                    <p:cond delay="0"/>
                                  </p:stCondLst>
                                  <p:childTnLst>
                                    <p:set>
                                      <p:cBhvr>
                                        <p:cTn id="67" dur="1" fill="hold">
                                          <p:stCondLst>
                                            <p:cond delay="0"/>
                                          </p:stCondLst>
                                        </p:cTn>
                                        <p:tgtEl>
                                          <p:spTgt spid="66"/>
                                        </p:tgtEl>
                                        <p:attrNameLst>
                                          <p:attrName>style.visibility</p:attrName>
                                        </p:attrNameLst>
                                      </p:cBhvr>
                                      <p:to>
                                        <p:strVal val="visible"/>
                                      </p:to>
                                    </p:set>
                                    <p:animEffect transition="in" filter="wipe(up)">
                                      <p:cBhvr>
                                        <p:cTn id="68" dur="500"/>
                                        <p:tgtEl>
                                          <p:spTgt spid="66"/>
                                        </p:tgtEl>
                                      </p:cBhvr>
                                    </p:animEffect>
                                  </p:childTnLst>
                                </p:cTn>
                              </p:par>
                              <p:par>
                                <p:cTn id="69" presetID="22" presetClass="entr" presetSubtype="1" fill="hold" grpId="0" nodeType="withEffect">
                                  <p:stCondLst>
                                    <p:cond delay="0"/>
                                  </p:stCondLst>
                                  <p:childTnLst>
                                    <p:set>
                                      <p:cBhvr>
                                        <p:cTn id="70" dur="1" fill="hold">
                                          <p:stCondLst>
                                            <p:cond delay="0"/>
                                          </p:stCondLst>
                                        </p:cTn>
                                        <p:tgtEl>
                                          <p:spTgt spid="78"/>
                                        </p:tgtEl>
                                        <p:attrNameLst>
                                          <p:attrName>style.visibility</p:attrName>
                                        </p:attrNameLst>
                                      </p:cBhvr>
                                      <p:to>
                                        <p:strVal val="visible"/>
                                      </p:to>
                                    </p:set>
                                    <p:animEffect transition="in" filter="wipe(up)">
                                      <p:cBhvr>
                                        <p:cTn id="71" dur="500"/>
                                        <p:tgtEl>
                                          <p:spTgt spid="78"/>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81"/>
                                        </p:tgtEl>
                                        <p:attrNameLst>
                                          <p:attrName>style.visibility</p:attrName>
                                        </p:attrNameLst>
                                      </p:cBhvr>
                                      <p:to>
                                        <p:strVal val="visible"/>
                                      </p:to>
                                    </p:set>
                                    <p:animEffect transition="in" filter="wipe(up)">
                                      <p:cBhvr>
                                        <p:cTn id="74" dur="500"/>
                                        <p:tgtEl>
                                          <p:spTgt spid="81"/>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84"/>
                                        </p:tgtEl>
                                        <p:attrNameLst>
                                          <p:attrName>style.visibility</p:attrName>
                                        </p:attrNameLst>
                                      </p:cBhvr>
                                      <p:to>
                                        <p:strVal val="visible"/>
                                      </p:to>
                                    </p:set>
                                    <p:animEffect transition="in" filter="wipe(up)">
                                      <p:cBhvr>
                                        <p:cTn id="77" dur="500"/>
                                        <p:tgtEl>
                                          <p:spTgt spid="84"/>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87"/>
                                        </p:tgtEl>
                                        <p:attrNameLst>
                                          <p:attrName>style.visibility</p:attrName>
                                        </p:attrNameLst>
                                      </p:cBhvr>
                                      <p:to>
                                        <p:strVal val="visible"/>
                                      </p:to>
                                    </p:set>
                                    <p:animEffect transition="in" filter="wipe(up)">
                                      <p:cBhvr>
                                        <p:cTn id="80" dur="500"/>
                                        <p:tgtEl>
                                          <p:spTgt spid="87"/>
                                        </p:tgtEl>
                                      </p:cBhvr>
                                    </p:animEffect>
                                  </p:childTnLst>
                                </p:cTn>
                              </p:par>
                            </p:childTnLst>
                          </p:cTn>
                        </p:par>
                        <p:par>
                          <p:cTn id="81" fill="hold">
                            <p:stCondLst>
                              <p:cond delay="500"/>
                            </p:stCondLst>
                            <p:childTnLst>
                              <p:par>
                                <p:cTn id="82" presetID="10" presetClass="entr" presetSubtype="0" fill="hold" nodeType="afterEffect">
                                  <p:stCondLst>
                                    <p:cond delay="0"/>
                                  </p:stCondLst>
                                  <p:childTnLst>
                                    <p:set>
                                      <p:cBhvr>
                                        <p:cTn id="83" dur="1" fill="hold">
                                          <p:stCondLst>
                                            <p:cond delay="0"/>
                                          </p:stCondLst>
                                        </p:cTn>
                                        <p:tgtEl>
                                          <p:spTgt spid="51"/>
                                        </p:tgtEl>
                                        <p:attrNameLst>
                                          <p:attrName>style.visibility</p:attrName>
                                        </p:attrNameLst>
                                      </p:cBhvr>
                                      <p:to>
                                        <p:strVal val="visible"/>
                                      </p:to>
                                    </p:set>
                                    <p:animEffect transition="in" filter="fade">
                                      <p:cBhvr>
                                        <p:cTn id="84" dur="500"/>
                                        <p:tgtEl>
                                          <p:spTgt spid="51"/>
                                        </p:tgtEl>
                                      </p:cBhvr>
                                    </p:animEffect>
                                  </p:childTnLst>
                                </p:cTn>
                              </p:par>
                              <p:par>
                                <p:cTn id="85" presetID="10" presetClass="entr" presetSubtype="0" fill="hold" nodeType="with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fade">
                                      <p:cBhvr>
                                        <p:cTn id="87" dur="500"/>
                                        <p:tgtEl>
                                          <p:spTgt spid="64"/>
                                        </p:tgtEl>
                                      </p:cBhvr>
                                    </p:animEffect>
                                  </p:childTnLst>
                                </p:cTn>
                              </p:par>
                              <p:par>
                                <p:cTn id="88" presetID="10" presetClass="entr" presetSubtype="0" fill="hold" nodeType="withEffect">
                                  <p:stCondLst>
                                    <p:cond delay="0"/>
                                  </p:stCondLst>
                                  <p:childTnLst>
                                    <p:set>
                                      <p:cBhvr>
                                        <p:cTn id="89" dur="1" fill="hold">
                                          <p:stCondLst>
                                            <p:cond delay="0"/>
                                          </p:stCondLst>
                                        </p:cTn>
                                        <p:tgtEl>
                                          <p:spTgt spid="76"/>
                                        </p:tgtEl>
                                        <p:attrNameLst>
                                          <p:attrName>style.visibility</p:attrName>
                                        </p:attrNameLst>
                                      </p:cBhvr>
                                      <p:to>
                                        <p:strVal val="visible"/>
                                      </p:to>
                                    </p:set>
                                    <p:animEffect transition="in" filter="fade">
                                      <p:cBhvr>
                                        <p:cTn id="90" dur="500"/>
                                        <p:tgtEl>
                                          <p:spTgt spid="76"/>
                                        </p:tgtEl>
                                      </p:cBhvr>
                                    </p:animEffect>
                                  </p:childTnLst>
                                </p:cTn>
                              </p:par>
                              <p:par>
                                <p:cTn id="91" presetID="10" presetClass="entr" presetSubtype="0" fill="hold" nodeType="withEffect">
                                  <p:stCondLst>
                                    <p:cond delay="0"/>
                                  </p:stCondLst>
                                  <p:childTnLst>
                                    <p:set>
                                      <p:cBhvr>
                                        <p:cTn id="92" dur="1" fill="hold">
                                          <p:stCondLst>
                                            <p:cond delay="0"/>
                                          </p:stCondLst>
                                        </p:cTn>
                                        <p:tgtEl>
                                          <p:spTgt spid="79"/>
                                        </p:tgtEl>
                                        <p:attrNameLst>
                                          <p:attrName>style.visibility</p:attrName>
                                        </p:attrNameLst>
                                      </p:cBhvr>
                                      <p:to>
                                        <p:strVal val="visible"/>
                                      </p:to>
                                    </p:set>
                                    <p:animEffect transition="in" filter="fade">
                                      <p:cBhvr>
                                        <p:cTn id="93" dur="500"/>
                                        <p:tgtEl>
                                          <p:spTgt spid="79"/>
                                        </p:tgtEl>
                                      </p:cBhvr>
                                    </p:animEffect>
                                  </p:childTnLst>
                                </p:cTn>
                              </p:par>
                              <p:par>
                                <p:cTn id="94" presetID="10" presetClass="entr" presetSubtype="0" fill="hold" nodeType="withEffect">
                                  <p:stCondLst>
                                    <p:cond delay="0"/>
                                  </p:stCondLst>
                                  <p:childTnLst>
                                    <p:set>
                                      <p:cBhvr>
                                        <p:cTn id="95" dur="1" fill="hold">
                                          <p:stCondLst>
                                            <p:cond delay="0"/>
                                          </p:stCondLst>
                                        </p:cTn>
                                        <p:tgtEl>
                                          <p:spTgt spid="82"/>
                                        </p:tgtEl>
                                        <p:attrNameLst>
                                          <p:attrName>style.visibility</p:attrName>
                                        </p:attrNameLst>
                                      </p:cBhvr>
                                      <p:to>
                                        <p:strVal val="visible"/>
                                      </p:to>
                                    </p:set>
                                    <p:animEffect transition="in" filter="fade">
                                      <p:cBhvr>
                                        <p:cTn id="96" dur="500"/>
                                        <p:tgtEl>
                                          <p:spTgt spid="82"/>
                                        </p:tgtEl>
                                      </p:cBhvr>
                                    </p:animEffect>
                                  </p:childTnLst>
                                </p:cTn>
                              </p:par>
                              <p:par>
                                <p:cTn id="97" presetID="10" presetClass="entr" presetSubtype="0" fill="hold" nodeType="withEffect">
                                  <p:stCondLst>
                                    <p:cond delay="0"/>
                                  </p:stCondLst>
                                  <p:childTnLst>
                                    <p:set>
                                      <p:cBhvr>
                                        <p:cTn id="98" dur="1" fill="hold">
                                          <p:stCondLst>
                                            <p:cond delay="0"/>
                                          </p:stCondLst>
                                        </p:cTn>
                                        <p:tgtEl>
                                          <p:spTgt spid="85"/>
                                        </p:tgtEl>
                                        <p:attrNameLst>
                                          <p:attrName>style.visibility</p:attrName>
                                        </p:attrNameLst>
                                      </p:cBhvr>
                                      <p:to>
                                        <p:strVal val="visible"/>
                                      </p:to>
                                    </p:set>
                                    <p:animEffect transition="in" filter="fade">
                                      <p:cBhvr>
                                        <p:cTn id="99" dur="500"/>
                                        <p:tgtEl>
                                          <p:spTgt spid="85"/>
                                        </p:tgtEl>
                                      </p:cBhvr>
                                    </p:animEffect>
                                  </p:childTnLst>
                                </p:cTn>
                              </p:par>
                              <p:par>
                                <p:cTn id="100" presetID="10" presetClass="entr" presetSubtype="0" fill="hold" nodeType="withEffect">
                                  <p:stCondLst>
                                    <p:cond delay="0"/>
                                  </p:stCondLst>
                                  <p:childTnLst>
                                    <p:set>
                                      <p:cBhvr>
                                        <p:cTn id="101" dur="1" fill="hold">
                                          <p:stCondLst>
                                            <p:cond delay="0"/>
                                          </p:stCondLst>
                                        </p:cTn>
                                        <p:tgtEl>
                                          <p:spTgt spid="88"/>
                                        </p:tgtEl>
                                        <p:attrNameLst>
                                          <p:attrName>style.visibility</p:attrName>
                                        </p:attrNameLst>
                                      </p:cBhvr>
                                      <p:to>
                                        <p:strVal val="visible"/>
                                      </p:to>
                                    </p:set>
                                    <p:animEffect transition="in" filter="fade">
                                      <p:cBhvr>
                                        <p:cTn id="102" dur="500"/>
                                        <p:tgtEl>
                                          <p:spTgt spid="88"/>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61">
                                            <p:txEl>
                                              <p:pRg st="0" end="0"/>
                                            </p:txEl>
                                          </p:spTgt>
                                        </p:tgtEl>
                                        <p:attrNameLst>
                                          <p:attrName>style.visibility</p:attrName>
                                        </p:attrNameLst>
                                      </p:cBhvr>
                                      <p:to>
                                        <p:strVal val="visible"/>
                                      </p:to>
                                    </p:set>
                                    <p:animEffect transition="in" filter="fade">
                                      <p:cBhvr>
                                        <p:cTn id="105" dur="500"/>
                                        <p:tgtEl>
                                          <p:spTgt spid="61">
                                            <p:txEl>
                                              <p:pRg st="0" end="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grpId="1" nodeType="clickEffect">
                                  <p:stCondLst>
                                    <p:cond delay="0"/>
                                  </p:stCondLst>
                                  <p:childTnLst>
                                    <p:animEffect transition="out" filter="fade">
                                      <p:cBhvr>
                                        <p:cTn id="109" dur="500"/>
                                        <p:tgtEl>
                                          <p:spTgt spid="61">
                                            <p:txEl>
                                              <p:pRg st="0" end="0"/>
                                            </p:txEl>
                                          </p:spTgt>
                                        </p:tgtEl>
                                      </p:cBhvr>
                                    </p:animEffect>
                                    <p:set>
                                      <p:cBhvr>
                                        <p:cTn id="110" dur="1" fill="hold">
                                          <p:stCondLst>
                                            <p:cond delay="499"/>
                                          </p:stCondLst>
                                        </p:cTn>
                                        <p:tgtEl>
                                          <p:spTgt spid="61">
                                            <p:txEl>
                                              <p:pRg st="0" end="0"/>
                                            </p:txEl>
                                          </p:spTgt>
                                        </p:tgtEl>
                                        <p:attrNameLst>
                                          <p:attrName>style.visibility</p:attrName>
                                        </p:attrNameLst>
                                      </p:cBhvr>
                                      <p:to>
                                        <p:strVal val="hidden"/>
                                      </p:to>
                                    </p:set>
                                  </p:childTnLst>
                                </p:cTn>
                              </p:par>
                              <p:par>
                                <p:cTn id="111" presetID="10" presetClass="entr" presetSubtype="0" fill="hold" grpId="0" nodeType="withEffect">
                                  <p:stCondLst>
                                    <p:cond delay="0"/>
                                  </p:stCondLst>
                                  <p:childTnLst>
                                    <p:set>
                                      <p:cBhvr>
                                        <p:cTn id="112" dur="1" fill="hold">
                                          <p:stCondLst>
                                            <p:cond delay="0"/>
                                          </p:stCondLst>
                                        </p:cTn>
                                        <p:tgtEl>
                                          <p:spTgt spid="75"/>
                                        </p:tgtEl>
                                        <p:attrNameLst>
                                          <p:attrName>style.visibility</p:attrName>
                                        </p:attrNameLst>
                                      </p:cBhvr>
                                      <p:to>
                                        <p:strVal val="visible"/>
                                      </p:to>
                                    </p:set>
                                    <p:animEffect transition="in" filter="fade">
                                      <p:cBhvr>
                                        <p:cTn id="113" dur="500"/>
                                        <p:tgtEl>
                                          <p:spTgt spid="75"/>
                                        </p:tgtEl>
                                      </p:cBhvr>
                                    </p:animEffect>
                                  </p:childTnLst>
                                </p:cTn>
                              </p:par>
                              <p:par>
                                <p:cTn id="114" presetID="30" presetClass="emph" presetSubtype="0" repeatCount="8000" fill="remove" grpId="1" nodeType="withEffect">
                                  <p:stCondLst>
                                    <p:cond delay="0"/>
                                  </p:stCondLst>
                                  <p:childTnLst>
                                    <p:animClr clrSpc="hsl" dir="cw">
                                      <p:cBhvr override="childStyle">
                                        <p:cTn id="115" dur="500" fill="hold"/>
                                        <p:tgtEl>
                                          <p:spTgt spid="95"/>
                                        </p:tgtEl>
                                        <p:attrNameLst>
                                          <p:attrName>style.color</p:attrName>
                                        </p:attrNameLst>
                                      </p:cBhvr>
                                      <p:by>
                                        <p:hsl h="0" s="12549" l="25098"/>
                                      </p:by>
                                    </p:animClr>
                                    <p:animClr clrSpc="hsl" dir="cw">
                                      <p:cBhvr>
                                        <p:cTn id="116" dur="500" fill="hold"/>
                                        <p:tgtEl>
                                          <p:spTgt spid="95"/>
                                        </p:tgtEl>
                                        <p:attrNameLst>
                                          <p:attrName>fillcolor</p:attrName>
                                        </p:attrNameLst>
                                      </p:cBhvr>
                                      <p:by>
                                        <p:hsl h="0" s="12549" l="25098"/>
                                      </p:by>
                                    </p:animClr>
                                    <p:animClr clrSpc="hsl" dir="cw">
                                      <p:cBhvr>
                                        <p:cTn id="117" dur="500" fill="hold"/>
                                        <p:tgtEl>
                                          <p:spTgt spid="95"/>
                                        </p:tgtEl>
                                        <p:attrNameLst>
                                          <p:attrName>stroke.color</p:attrName>
                                        </p:attrNameLst>
                                      </p:cBhvr>
                                      <p:by>
                                        <p:hsl h="0" s="12549" l="25098"/>
                                      </p:by>
                                    </p:animClr>
                                    <p:set>
                                      <p:cBhvr>
                                        <p:cTn id="118" dur="500" fill="hold"/>
                                        <p:tgtEl>
                                          <p:spTgt spid="95"/>
                                        </p:tgtEl>
                                        <p:attrNameLst>
                                          <p:attrName>fill.type</p:attrName>
                                        </p:attrNameLst>
                                      </p:cBhvr>
                                      <p:to>
                                        <p:strVal val="solid"/>
                                      </p:to>
                                    </p:set>
                                  </p:childTnLst>
                                </p:cTn>
                              </p:par>
                              <p:par>
                                <p:cTn id="119" presetID="30" presetClass="emph" presetSubtype="0" repeatCount="8000" fill="remove" grpId="1" nodeType="withEffect">
                                  <p:stCondLst>
                                    <p:cond delay="150"/>
                                  </p:stCondLst>
                                  <p:childTnLst>
                                    <p:animClr clrSpc="hsl" dir="cw">
                                      <p:cBhvr override="childStyle">
                                        <p:cTn id="120" dur="500" fill="hold"/>
                                        <p:tgtEl>
                                          <p:spTgt spid="67"/>
                                        </p:tgtEl>
                                        <p:attrNameLst>
                                          <p:attrName>style.color</p:attrName>
                                        </p:attrNameLst>
                                      </p:cBhvr>
                                      <p:by>
                                        <p:hsl h="0" s="12549" l="25098"/>
                                      </p:by>
                                    </p:animClr>
                                    <p:animClr clrSpc="hsl" dir="cw">
                                      <p:cBhvr>
                                        <p:cTn id="121" dur="500" fill="hold"/>
                                        <p:tgtEl>
                                          <p:spTgt spid="67"/>
                                        </p:tgtEl>
                                        <p:attrNameLst>
                                          <p:attrName>fillcolor</p:attrName>
                                        </p:attrNameLst>
                                      </p:cBhvr>
                                      <p:by>
                                        <p:hsl h="0" s="12549" l="25098"/>
                                      </p:by>
                                    </p:animClr>
                                    <p:animClr clrSpc="hsl" dir="cw">
                                      <p:cBhvr>
                                        <p:cTn id="122" dur="500" fill="hold"/>
                                        <p:tgtEl>
                                          <p:spTgt spid="67"/>
                                        </p:tgtEl>
                                        <p:attrNameLst>
                                          <p:attrName>stroke.color</p:attrName>
                                        </p:attrNameLst>
                                      </p:cBhvr>
                                      <p:by>
                                        <p:hsl h="0" s="12549" l="25098"/>
                                      </p:by>
                                    </p:animClr>
                                    <p:set>
                                      <p:cBhvr>
                                        <p:cTn id="123" dur="500" fill="hold"/>
                                        <p:tgtEl>
                                          <p:spTgt spid="67"/>
                                        </p:tgtEl>
                                        <p:attrNameLst>
                                          <p:attrName>fill.type</p:attrName>
                                        </p:attrNameLst>
                                      </p:cBhvr>
                                      <p:to>
                                        <p:strVal val="solid"/>
                                      </p:to>
                                    </p:set>
                                  </p:childTnLst>
                                </p:cTn>
                              </p:par>
                              <p:par>
                                <p:cTn id="124" presetID="30" presetClass="emph" presetSubtype="0" repeatCount="8000" fill="remove" grpId="1" nodeType="withEffect">
                                  <p:stCondLst>
                                    <p:cond delay="600"/>
                                  </p:stCondLst>
                                  <p:childTnLst>
                                    <p:animClr clrSpc="hsl" dir="cw">
                                      <p:cBhvr override="childStyle">
                                        <p:cTn id="125" dur="500" fill="hold"/>
                                        <p:tgtEl>
                                          <p:spTgt spid="71"/>
                                        </p:tgtEl>
                                        <p:attrNameLst>
                                          <p:attrName>style.color</p:attrName>
                                        </p:attrNameLst>
                                      </p:cBhvr>
                                      <p:by>
                                        <p:hsl h="0" s="12549" l="25098"/>
                                      </p:by>
                                    </p:animClr>
                                    <p:animClr clrSpc="hsl" dir="cw">
                                      <p:cBhvr>
                                        <p:cTn id="126" dur="500" fill="hold"/>
                                        <p:tgtEl>
                                          <p:spTgt spid="71"/>
                                        </p:tgtEl>
                                        <p:attrNameLst>
                                          <p:attrName>fillcolor</p:attrName>
                                        </p:attrNameLst>
                                      </p:cBhvr>
                                      <p:by>
                                        <p:hsl h="0" s="12549" l="25098"/>
                                      </p:by>
                                    </p:animClr>
                                    <p:animClr clrSpc="hsl" dir="cw">
                                      <p:cBhvr>
                                        <p:cTn id="127" dur="500" fill="hold"/>
                                        <p:tgtEl>
                                          <p:spTgt spid="71"/>
                                        </p:tgtEl>
                                        <p:attrNameLst>
                                          <p:attrName>stroke.color</p:attrName>
                                        </p:attrNameLst>
                                      </p:cBhvr>
                                      <p:by>
                                        <p:hsl h="0" s="12549" l="25098"/>
                                      </p:by>
                                    </p:animClr>
                                    <p:set>
                                      <p:cBhvr>
                                        <p:cTn id="128" dur="500" fill="hold"/>
                                        <p:tgtEl>
                                          <p:spTgt spid="71"/>
                                        </p:tgtEl>
                                        <p:attrNameLst>
                                          <p:attrName>fill.type</p:attrName>
                                        </p:attrNameLst>
                                      </p:cBhvr>
                                      <p:to>
                                        <p:strVal val="solid"/>
                                      </p:to>
                                    </p:set>
                                  </p:childTnLst>
                                </p:cTn>
                              </p:par>
                              <p:par>
                                <p:cTn id="129" presetID="30" presetClass="emph" presetSubtype="0" repeatCount="8000" fill="remove" grpId="1" nodeType="withEffect">
                                  <p:stCondLst>
                                    <p:cond delay="750"/>
                                  </p:stCondLst>
                                  <p:childTnLst>
                                    <p:animClr clrSpc="hsl" dir="cw">
                                      <p:cBhvr override="childStyle">
                                        <p:cTn id="130" dur="500" fill="hold"/>
                                        <p:tgtEl>
                                          <p:spTgt spid="68"/>
                                        </p:tgtEl>
                                        <p:attrNameLst>
                                          <p:attrName>style.color</p:attrName>
                                        </p:attrNameLst>
                                      </p:cBhvr>
                                      <p:by>
                                        <p:hsl h="0" s="12549" l="25098"/>
                                      </p:by>
                                    </p:animClr>
                                    <p:animClr clrSpc="hsl" dir="cw">
                                      <p:cBhvr>
                                        <p:cTn id="131" dur="500" fill="hold"/>
                                        <p:tgtEl>
                                          <p:spTgt spid="68"/>
                                        </p:tgtEl>
                                        <p:attrNameLst>
                                          <p:attrName>fillcolor</p:attrName>
                                        </p:attrNameLst>
                                      </p:cBhvr>
                                      <p:by>
                                        <p:hsl h="0" s="12549" l="25098"/>
                                      </p:by>
                                    </p:animClr>
                                    <p:animClr clrSpc="hsl" dir="cw">
                                      <p:cBhvr>
                                        <p:cTn id="132" dur="500" fill="hold"/>
                                        <p:tgtEl>
                                          <p:spTgt spid="68"/>
                                        </p:tgtEl>
                                        <p:attrNameLst>
                                          <p:attrName>stroke.color</p:attrName>
                                        </p:attrNameLst>
                                      </p:cBhvr>
                                      <p:by>
                                        <p:hsl h="0" s="12549" l="25098"/>
                                      </p:by>
                                    </p:animClr>
                                    <p:set>
                                      <p:cBhvr>
                                        <p:cTn id="133" dur="500" fill="hold"/>
                                        <p:tgtEl>
                                          <p:spTgt spid="68"/>
                                        </p:tgtEl>
                                        <p:attrNameLst>
                                          <p:attrName>fill.type</p:attrName>
                                        </p:attrNameLst>
                                      </p:cBhvr>
                                      <p:to>
                                        <p:strVal val="solid"/>
                                      </p:to>
                                    </p:set>
                                  </p:childTnLst>
                                </p:cTn>
                              </p:par>
                              <p:par>
                                <p:cTn id="134" presetID="30" presetClass="emph" presetSubtype="0" repeatCount="8000" fill="remove" grpId="1" nodeType="withEffect">
                                  <p:stCondLst>
                                    <p:cond delay="300"/>
                                  </p:stCondLst>
                                  <p:childTnLst>
                                    <p:animClr clrSpc="hsl" dir="cw">
                                      <p:cBhvr override="childStyle">
                                        <p:cTn id="135" dur="500" fill="hold"/>
                                        <p:tgtEl>
                                          <p:spTgt spid="72"/>
                                        </p:tgtEl>
                                        <p:attrNameLst>
                                          <p:attrName>style.color</p:attrName>
                                        </p:attrNameLst>
                                      </p:cBhvr>
                                      <p:by>
                                        <p:hsl h="0" s="12549" l="25098"/>
                                      </p:by>
                                    </p:animClr>
                                    <p:animClr clrSpc="hsl" dir="cw">
                                      <p:cBhvr>
                                        <p:cTn id="136" dur="500" fill="hold"/>
                                        <p:tgtEl>
                                          <p:spTgt spid="72"/>
                                        </p:tgtEl>
                                        <p:attrNameLst>
                                          <p:attrName>fillcolor</p:attrName>
                                        </p:attrNameLst>
                                      </p:cBhvr>
                                      <p:by>
                                        <p:hsl h="0" s="12549" l="25098"/>
                                      </p:by>
                                    </p:animClr>
                                    <p:animClr clrSpc="hsl" dir="cw">
                                      <p:cBhvr>
                                        <p:cTn id="137" dur="500" fill="hold"/>
                                        <p:tgtEl>
                                          <p:spTgt spid="72"/>
                                        </p:tgtEl>
                                        <p:attrNameLst>
                                          <p:attrName>stroke.color</p:attrName>
                                        </p:attrNameLst>
                                      </p:cBhvr>
                                      <p:by>
                                        <p:hsl h="0" s="12549" l="25098"/>
                                      </p:by>
                                    </p:animClr>
                                    <p:set>
                                      <p:cBhvr>
                                        <p:cTn id="138" dur="500" fill="hold"/>
                                        <p:tgtEl>
                                          <p:spTgt spid="72"/>
                                        </p:tgtEl>
                                        <p:attrNameLst>
                                          <p:attrName>fill.type</p:attrName>
                                        </p:attrNameLst>
                                      </p:cBhvr>
                                      <p:to>
                                        <p:strVal val="solid"/>
                                      </p:to>
                                    </p:set>
                                  </p:childTnLst>
                                </p:cTn>
                              </p:par>
                              <p:par>
                                <p:cTn id="139" presetID="30" presetClass="emph" presetSubtype="0" repeatCount="8000" fill="remove" grpId="1" nodeType="withEffect">
                                  <p:stCondLst>
                                    <p:cond delay="450"/>
                                  </p:stCondLst>
                                  <p:childTnLst>
                                    <p:animClr clrSpc="hsl" dir="cw">
                                      <p:cBhvr override="childStyle">
                                        <p:cTn id="140" dur="500" fill="hold"/>
                                        <p:tgtEl>
                                          <p:spTgt spid="69"/>
                                        </p:tgtEl>
                                        <p:attrNameLst>
                                          <p:attrName>style.color</p:attrName>
                                        </p:attrNameLst>
                                      </p:cBhvr>
                                      <p:by>
                                        <p:hsl h="0" s="12549" l="25098"/>
                                      </p:by>
                                    </p:animClr>
                                    <p:animClr clrSpc="hsl" dir="cw">
                                      <p:cBhvr>
                                        <p:cTn id="141" dur="500" fill="hold"/>
                                        <p:tgtEl>
                                          <p:spTgt spid="69"/>
                                        </p:tgtEl>
                                        <p:attrNameLst>
                                          <p:attrName>fillcolor</p:attrName>
                                        </p:attrNameLst>
                                      </p:cBhvr>
                                      <p:by>
                                        <p:hsl h="0" s="12549" l="25098"/>
                                      </p:by>
                                    </p:animClr>
                                    <p:animClr clrSpc="hsl" dir="cw">
                                      <p:cBhvr>
                                        <p:cTn id="142" dur="500" fill="hold"/>
                                        <p:tgtEl>
                                          <p:spTgt spid="69"/>
                                        </p:tgtEl>
                                        <p:attrNameLst>
                                          <p:attrName>stroke.color</p:attrName>
                                        </p:attrNameLst>
                                      </p:cBhvr>
                                      <p:by>
                                        <p:hsl h="0" s="12549" l="25098"/>
                                      </p:by>
                                    </p:animClr>
                                    <p:set>
                                      <p:cBhvr>
                                        <p:cTn id="143" dur="500" fill="hold"/>
                                        <p:tgtEl>
                                          <p:spTgt spid="69"/>
                                        </p:tgtEl>
                                        <p:attrNameLst>
                                          <p:attrName>fill.type</p:attrName>
                                        </p:attrNameLst>
                                      </p:cBhvr>
                                      <p:to>
                                        <p:strVal val="solid"/>
                                      </p:to>
                                    </p:set>
                                  </p:childTnLst>
                                </p:cTn>
                              </p:par>
                              <p:par>
                                <p:cTn id="144" presetID="30" presetClass="emph" presetSubtype="0" repeatCount="8000" fill="remove" grpId="1" nodeType="withEffect">
                                  <p:stCondLst>
                                    <p:cond delay="900"/>
                                  </p:stCondLst>
                                  <p:childTnLst>
                                    <p:animClr clrSpc="hsl" dir="cw">
                                      <p:cBhvr override="childStyle">
                                        <p:cTn id="145" dur="500" fill="hold"/>
                                        <p:tgtEl>
                                          <p:spTgt spid="73"/>
                                        </p:tgtEl>
                                        <p:attrNameLst>
                                          <p:attrName>style.color</p:attrName>
                                        </p:attrNameLst>
                                      </p:cBhvr>
                                      <p:by>
                                        <p:hsl h="0" s="12549" l="25098"/>
                                      </p:by>
                                    </p:animClr>
                                    <p:animClr clrSpc="hsl" dir="cw">
                                      <p:cBhvr>
                                        <p:cTn id="146" dur="500" fill="hold"/>
                                        <p:tgtEl>
                                          <p:spTgt spid="73"/>
                                        </p:tgtEl>
                                        <p:attrNameLst>
                                          <p:attrName>fillcolor</p:attrName>
                                        </p:attrNameLst>
                                      </p:cBhvr>
                                      <p:by>
                                        <p:hsl h="0" s="12549" l="25098"/>
                                      </p:by>
                                    </p:animClr>
                                    <p:animClr clrSpc="hsl" dir="cw">
                                      <p:cBhvr>
                                        <p:cTn id="147" dur="500" fill="hold"/>
                                        <p:tgtEl>
                                          <p:spTgt spid="73"/>
                                        </p:tgtEl>
                                        <p:attrNameLst>
                                          <p:attrName>stroke.color</p:attrName>
                                        </p:attrNameLst>
                                      </p:cBhvr>
                                      <p:by>
                                        <p:hsl h="0" s="12549" l="25098"/>
                                      </p:by>
                                    </p:animClr>
                                    <p:set>
                                      <p:cBhvr>
                                        <p:cTn id="148" dur="500" fill="hold"/>
                                        <p:tgtEl>
                                          <p:spTgt spid="7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5" grpId="1" animBg="1"/>
      <p:bldP spid="45" grpId="0" animBg="1"/>
      <p:bldP spid="61" grpId="0" build="p"/>
      <p:bldP spid="61" grpId="1" build="p"/>
      <p:bldP spid="75" grpId="0"/>
      <p:bldP spid="50" grpId="0" animBg="1"/>
      <p:bldP spid="63" grpId="0" animBg="1"/>
      <p:bldP spid="66" grpId="0" animBg="1"/>
      <p:bldP spid="78" grpId="0" animBg="1"/>
      <p:bldP spid="81" grpId="0" animBg="1"/>
      <p:bldP spid="84" grpId="0" animBg="1"/>
      <p:bldP spid="87" grpId="0" animBg="1"/>
      <p:bldP spid="71" grpId="0" animBg="1"/>
      <p:bldP spid="71" grpId="1" animBg="1"/>
      <p:bldP spid="72" grpId="0" animBg="1"/>
      <p:bldP spid="72" grpId="1" animBg="1"/>
      <p:bldP spid="73" grpId="0" animBg="1"/>
      <p:bldP spid="73" grpId="1" animBg="1"/>
      <p:bldP spid="67" grpId="0" animBg="1"/>
      <p:bldP spid="67" grpId="1" animBg="1"/>
      <p:bldP spid="68" grpId="0" animBg="1"/>
      <p:bldP spid="68" grpId="1" animBg="1"/>
      <p:bldP spid="69" grpId="0" animBg="1"/>
      <p:bldP spid="69" grpId="1" animBg="1"/>
      <p:bldP spid="3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a:t>Next: products</a:t>
            </a:r>
          </a:p>
        </p:txBody>
      </p:sp>
      <p:pic>
        <p:nvPicPr>
          <p:cNvPr id="5" name="Picture 4" descr="A screenshot of a cell phone&#10;&#10;Description automatically generated">
            <a:extLst>
              <a:ext uri="{FF2B5EF4-FFF2-40B4-BE49-F238E27FC236}">
                <a16:creationId xmlns:a16="http://schemas.microsoft.com/office/drawing/2014/main" id="{F7E67659-6C1F-4D7B-8B9C-FB3411069D1E}"/>
              </a:ext>
            </a:extLst>
          </p:cNvPr>
          <p:cNvPicPr>
            <a:picLocks noChangeAspect="1"/>
          </p:cNvPicPr>
          <p:nvPr/>
        </p:nvPicPr>
        <p:blipFill>
          <a:blip r:embed="rId3"/>
          <a:stretch>
            <a:fillRect/>
          </a:stretch>
        </p:blipFill>
        <p:spPr>
          <a:xfrm>
            <a:off x="3247905" y="1012773"/>
            <a:ext cx="5696190" cy="5871299"/>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C8FE5856-7448-44E2-B766-D20412DAC2DF}"/>
              </a:ext>
            </a:extLst>
          </p:cNvPr>
          <p:cNvPicPr>
            <a:picLocks noChangeAspect="1"/>
          </p:cNvPicPr>
          <p:nvPr/>
        </p:nvPicPr>
        <p:blipFill>
          <a:blip r:embed="rId4"/>
          <a:stretch>
            <a:fillRect/>
          </a:stretch>
        </p:blipFill>
        <p:spPr>
          <a:xfrm>
            <a:off x="3874548" y="3456757"/>
            <a:ext cx="1074121" cy="680392"/>
          </a:xfrm>
          <a:prstGeom prst="rect">
            <a:avLst/>
          </a:prstGeom>
        </p:spPr>
      </p:pic>
    </p:spTree>
    <p:extLst>
      <p:ext uri="{BB962C8B-B14F-4D97-AF65-F5344CB8AC3E}">
        <p14:creationId xmlns:p14="http://schemas.microsoft.com/office/powerpoint/2010/main" val="9142774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a:t>Product category</a:t>
            </a:r>
          </a:p>
        </p:txBody>
      </p:sp>
      <p:sp>
        <p:nvSpPr>
          <p:cNvPr id="6" name="Rectangle: Folded Corner 5">
            <a:extLst>
              <a:ext uri="{FF2B5EF4-FFF2-40B4-BE49-F238E27FC236}">
                <a16:creationId xmlns:a16="http://schemas.microsoft.com/office/drawing/2014/main" id="{7B96D8AA-A252-4E75-86E7-90D0623BB9E5}"/>
              </a:ext>
            </a:extLst>
          </p:cNvPr>
          <p:cNvSpPr/>
          <p:nvPr/>
        </p:nvSpPr>
        <p:spPr bwMode="auto">
          <a:xfrm>
            <a:off x="5302852" y="2331967"/>
            <a:ext cx="1586294" cy="1193491"/>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pic>
        <p:nvPicPr>
          <p:cNvPr id="5" name="Picture 4" descr="A screenshot of a cell phone&#10;&#10;Description automatically generated">
            <a:extLst>
              <a:ext uri="{FF2B5EF4-FFF2-40B4-BE49-F238E27FC236}">
                <a16:creationId xmlns:a16="http://schemas.microsoft.com/office/drawing/2014/main" id="{B81CE23E-BD9B-44D1-994F-1C2E9F216BD6}"/>
              </a:ext>
            </a:extLst>
          </p:cNvPr>
          <p:cNvPicPr>
            <a:picLocks noChangeAspect="1"/>
          </p:cNvPicPr>
          <p:nvPr/>
        </p:nvPicPr>
        <p:blipFill>
          <a:blip r:embed="rId3"/>
          <a:stretch>
            <a:fillRect/>
          </a:stretch>
        </p:blipFill>
        <p:spPr>
          <a:xfrm>
            <a:off x="5558939" y="1332173"/>
            <a:ext cx="1074121" cy="680392"/>
          </a:xfrm>
          <a:prstGeom prst="rect">
            <a:avLst/>
          </a:prstGeom>
        </p:spPr>
      </p:pic>
    </p:spTree>
    <p:extLst>
      <p:ext uri="{BB962C8B-B14F-4D97-AF65-F5344CB8AC3E}">
        <p14:creationId xmlns:p14="http://schemas.microsoft.com/office/powerpoint/2010/main" val="5722042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a:t>Product category</a:t>
            </a:r>
          </a:p>
        </p:txBody>
      </p:sp>
      <p:sp>
        <p:nvSpPr>
          <p:cNvPr id="4" name="Rectangle: Folded Corner 3">
            <a:extLst>
              <a:ext uri="{FF2B5EF4-FFF2-40B4-BE49-F238E27FC236}">
                <a16:creationId xmlns:a16="http://schemas.microsoft.com/office/drawing/2014/main" id="{026D9104-9C4A-47B5-876E-1A255B6D75A1}"/>
              </a:ext>
            </a:extLst>
          </p:cNvPr>
          <p:cNvSpPr/>
          <p:nvPr/>
        </p:nvSpPr>
        <p:spPr bwMode="auto">
          <a:xfrm>
            <a:off x="7108960" y="2331967"/>
            <a:ext cx="1586294" cy="1193491"/>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5" name="Cylinder 4">
            <a:extLst>
              <a:ext uri="{FF2B5EF4-FFF2-40B4-BE49-F238E27FC236}">
                <a16:creationId xmlns:a16="http://schemas.microsoft.com/office/drawing/2014/main" id="{BE5C1CA5-0525-4909-B80E-98B525513E00}"/>
              </a:ext>
            </a:extLst>
          </p:cNvPr>
          <p:cNvSpPr/>
          <p:nvPr/>
        </p:nvSpPr>
        <p:spPr bwMode="auto">
          <a:xfrm>
            <a:off x="3635645" y="2192677"/>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productCategory</a:t>
            </a: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a:t>
            </a:r>
          </a:p>
        </p:txBody>
      </p:sp>
      <p:cxnSp>
        <p:nvCxnSpPr>
          <p:cNvPr id="7" name="Connector: Elbow 6">
            <a:extLst>
              <a:ext uri="{FF2B5EF4-FFF2-40B4-BE49-F238E27FC236}">
                <a16:creationId xmlns:a16="http://schemas.microsoft.com/office/drawing/2014/main" id="{1E566CB8-7738-4C49-830D-A34EF47AB9F3}"/>
              </a:ext>
            </a:extLst>
          </p:cNvPr>
          <p:cNvCxnSpPr>
            <a:cxnSpLocks/>
            <a:stCxn id="5" idx="4"/>
            <a:endCxn id="4" idx="1"/>
          </p:cNvCxnSpPr>
          <p:nvPr/>
        </p:nvCxnSpPr>
        <p:spPr>
          <a:xfrm>
            <a:off x="4807465" y="2810840"/>
            <a:ext cx="2301496" cy="117873"/>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05356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a:t>Product categories</a:t>
            </a:r>
          </a:p>
        </p:txBody>
      </p:sp>
      <p:sp>
        <p:nvSpPr>
          <p:cNvPr id="5" name="Cylinder 4">
            <a:extLst>
              <a:ext uri="{FF2B5EF4-FFF2-40B4-BE49-F238E27FC236}">
                <a16:creationId xmlns:a16="http://schemas.microsoft.com/office/drawing/2014/main" id="{BE5C1CA5-0525-4909-B80E-98B525513E00}"/>
              </a:ext>
            </a:extLst>
          </p:cNvPr>
          <p:cNvSpPr/>
          <p:nvPr/>
        </p:nvSpPr>
        <p:spPr bwMode="auto">
          <a:xfrm>
            <a:off x="3634042" y="2191871"/>
            <a:ext cx="1172583" cy="1237129"/>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88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0078D4">
                    <a:lumMod val="50000"/>
                  </a:srgbClr>
                </a:solidFill>
                <a:effectLst/>
                <a:uLnTx/>
                <a:uFillTx/>
                <a:latin typeface="Segoe UI"/>
                <a:ea typeface="Segoe UI" pitchFamily="34" charset="0"/>
                <a:cs typeface="Segoe UI" pitchFamily="34" charset="0"/>
              </a:rPr>
              <a:t>productCategories</a:t>
            </a:r>
            <a:endParaRPr kumimoji="0" lang="en-US" sz="2000" b="0" i="0" u="none" strike="noStrike" kern="1200" cap="none" spc="0" normalizeH="0" baseline="0" noProof="0" dirty="0">
              <a:ln>
                <a:noFill/>
              </a:ln>
              <a:solidFill>
                <a:srgbClr val="0078D4">
                  <a:lumMod val="50000"/>
                </a:srgbClr>
              </a:solidFill>
              <a:effectLst/>
              <a:uLnTx/>
              <a:uFillTx/>
              <a:latin typeface="Segoe UI"/>
              <a:ea typeface="Segoe UI" pitchFamily="34" charset="0"/>
              <a:cs typeface="Segoe UI" pitchFamily="34" charset="0"/>
            </a:endParaRP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78D4">
                    <a:lumMod val="50000"/>
                  </a:srgbClr>
                </a:solidFill>
                <a:effectLst/>
                <a:uLnTx/>
                <a:uFillTx/>
                <a:latin typeface="Segoe UI"/>
                <a:ea typeface="Segoe UI" pitchFamily="34" charset="0"/>
                <a:cs typeface="Segoe UI" pitchFamily="34" charset="0"/>
              </a:rPr>
              <a:t>PK: ?</a:t>
            </a:r>
          </a:p>
        </p:txBody>
      </p:sp>
      <p:sp>
        <p:nvSpPr>
          <p:cNvPr id="6" name="Content Placeholder 2">
            <a:extLst>
              <a:ext uri="{FF2B5EF4-FFF2-40B4-BE49-F238E27FC236}">
                <a16:creationId xmlns:a16="http://schemas.microsoft.com/office/drawing/2014/main" id="{4FC77569-0273-4B5D-89E5-9751DDBAFAE9}"/>
              </a:ext>
            </a:extLst>
          </p:cNvPr>
          <p:cNvSpPr txBox="1">
            <a:spLocks/>
          </p:cNvSpPr>
          <p:nvPr/>
        </p:nvSpPr>
        <p:spPr>
          <a:xfrm>
            <a:off x="6089161" y="2191871"/>
            <a:ext cx="5211763" cy="167386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8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Create a product category</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8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Edit a product category</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8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List all product categories</a:t>
            </a:r>
          </a:p>
        </p:txBody>
      </p:sp>
      <p:grpSp>
        <p:nvGrpSpPr>
          <p:cNvPr id="59" name="Group 58">
            <a:extLst>
              <a:ext uri="{FF2B5EF4-FFF2-40B4-BE49-F238E27FC236}">
                <a16:creationId xmlns:a16="http://schemas.microsoft.com/office/drawing/2014/main" id="{A5CE79AD-2B61-474B-B6F5-5F29842BD592}"/>
              </a:ext>
            </a:extLst>
          </p:cNvPr>
          <p:cNvGrpSpPr/>
          <p:nvPr/>
        </p:nvGrpSpPr>
        <p:grpSpPr>
          <a:xfrm>
            <a:off x="2337508" y="5249731"/>
            <a:ext cx="7516984" cy="888551"/>
            <a:chOff x="2337508" y="5249731"/>
            <a:chExt cx="7516984" cy="888551"/>
          </a:xfrm>
        </p:grpSpPr>
        <p:pic>
          <p:nvPicPr>
            <p:cNvPr id="9" name="Picture 8" descr="A close up of a logo&#10;&#10;Description automatically generated">
              <a:extLst>
                <a:ext uri="{FF2B5EF4-FFF2-40B4-BE49-F238E27FC236}">
                  <a16:creationId xmlns:a16="http://schemas.microsoft.com/office/drawing/2014/main" id="{25BC2BB7-0940-4FB4-9FE6-FF24D9596DD1}"/>
                </a:ext>
              </a:extLst>
            </p:cNvPr>
            <p:cNvPicPr>
              <a:picLocks noChangeAspect="1"/>
            </p:cNvPicPr>
            <p:nvPr/>
          </p:nvPicPr>
          <p:blipFill>
            <a:blip r:embed="rId3">
              <a:duotone>
                <a:schemeClr val="accent2">
                  <a:shade val="45000"/>
                  <a:satMod val="135000"/>
                </a:schemeClr>
                <a:prstClr val="white"/>
              </a:duotone>
            </a:blip>
            <a:stretch>
              <a:fillRect/>
            </a:stretch>
          </p:blipFill>
          <p:spPr>
            <a:xfrm>
              <a:off x="3055943" y="5392488"/>
              <a:ext cx="609894" cy="609894"/>
            </a:xfrm>
            <a:prstGeom prst="rect">
              <a:avLst/>
            </a:prstGeom>
          </p:spPr>
        </p:pic>
        <p:pic>
          <p:nvPicPr>
            <p:cNvPr id="10" name="Picture 9" descr="A close up of a logo&#10;&#10;Description automatically generated">
              <a:extLst>
                <a:ext uri="{FF2B5EF4-FFF2-40B4-BE49-F238E27FC236}">
                  <a16:creationId xmlns:a16="http://schemas.microsoft.com/office/drawing/2014/main" id="{CCA21F80-5A6A-4181-89BB-A176698BAC74}"/>
                </a:ext>
              </a:extLst>
            </p:cNvPr>
            <p:cNvPicPr>
              <a:picLocks noChangeAspect="1"/>
            </p:cNvPicPr>
            <p:nvPr/>
          </p:nvPicPr>
          <p:blipFill>
            <a:blip r:embed="rId3">
              <a:duotone>
                <a:schemeClr val="accent2">
                  <a:shade val="45000"/>
                  <a:satMod val="135000"/>
                </a:schemeClr>
                <a:prstClr val="white"/>
              </a:duotone>
            </a:blip>
            <a:stretch>
              <a:fillRect/>
            </a:stretch>
          </p:blipFill>
          <p:spPr>
            <a:xfrm>
              <a:off x="2450152" y="5392488"/>
              <a:ext cx="609894" cy="609894"/>
            </a:xfrm>
            <a:prstGeom prst="rect">
              <a:avLst/>
            </a:prstGeom>
          </p:spPr>
        </p:pic>
        <p:sp>
          <p:nvSpPr>
            <p:cNvPr id="12" name="Rectangle: Rounded Corners 11">
              <a:extLst>
                <a:ext uri="{FF2B5EF4-FFF2-40B4-BE49-F238E27FC236}">
                  <a16:creationId xmlns:a16="http://schemas.microsoft.com/office/drawing/2014/main" id="{B70842C8-1B05-4D77-9C7F-867505571A9B}"/>
                </a:ext>
              </a:extLst>
            </p:cNvPr>
            <p:cNvSpPr/>
            <p:nvPr/>
          </p:nvSpPr>
          <p:spPr bwMode="auto">
            <a:xfrm>
              <a:off x="2337508" y="5249731"/>
              <a:ext cx="7516984" cy="888551"/>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4" name="Picture 13" descr="A close up of a logo&#10;&#10;Description automatically generated">
              <a:extLst>
                <a:ext uri="{FF2B5EF4-FFF2-40B4-BE49-F238E27FC236}">
                  <a16:creationId xmlns:a16="http://schemas.microsoft.com/office/drawing/2014/main" id="{D67411DB-81BD-42DE-90D7-CD408755ED3D}"/>
                </a:ext>
              </a:extLst>
            </p:cNvPr>
            <p:cNvPicPr>
              <a:picLocks noChangeAspect="1"/>
            </p:cNvPicPr>
            <p:nvPr/>
          </p:nvPicPr>
          <p:blipFill>
            <a:blip r:embed="rId3">
              <a:duotone>
                <a:schemeClr val="accent2">
                  <a:shade val="45000"/>
                  <a:satMod val="135000"/>
                </a:schemeClr>
                <a:prstClr val="white"/>
              </a:duotone>
            </a:blip>
            <a:stretch>
              <a:fillRect/>
            </a:stretch>
          </p:blipFill>
          <p:spPr>
            <a:xfrm>
              <a:off x="4271628" y="5392488"/>
              <a:ext cx="609894" cy="609894"/>
            </a:xfrm>
            <a:prstGeom prst="rect">
              <a:avLst/>
            </a:prstGeom>
          </p:spPr>
        </p:pic>
        <p:pic>
          <p:nvPicPr>
            <p:cNvPr id="15" name="Picture 14" descr="A close up of a logo&#10;&#10;Description automatically generated">
              <a:extLst>
                <a:ext uri="{FF2B5EF4-FFF2-40B4-BE49-F238E27FC236}">
                  <a16:creationId xmlns:a16="http://schemas.microsoft.com/office/drawing/2014/main" id="{79B68001-7265-4526-AC09-4CB8CD61DE31}"/>
                </a:ext>
              </a:extLst>
            </p:cNvPr>
            <p:cNvPicPr>
              <a:picLocks noChangeAspect="1"/>
            </p:cNvPicPr>
            <p:nvPr/>
          </p:nvPicPr>
          <p:blipFill>
            <a:blip r:embed="rId3">
              <a:duotone>
                <a:schemeClr val="accent2">
                  <a:shade val="45000"/>
                  <a:satMod val="135000"/>
                </a:schemeClr>
                <a:prstClr val="white"/>
              </a:duotone>
            </a:blip>
            <a:stretch>
              <a:fillRect/>
            </a:stretch>
          </p:blipFill>
          <p:spPr>
            <a:xfrm>
              <a:off x="3665837" y="5392488"/>
              <a:ext cx="609894" cy="609894"/>
            </a:xfrm>
            <a:prstGeom prst="rect">
              <a:avLst/>
            </a:prstGeom>
          </p:spPr>
        </p:pic>
        <p:pic>
          <p:nvPicPr>
            <p:cNvPr id="18" name="Picture 17" descr="A close up of a logo&#10;&#10;Description automatically generated">
              <a:extLst>
                <a:ext uri="{FF2B5EF4-FFF2-40B4-BE49-F238E27FC236}">
                  <a16:creationId xmlns:a16="http://schemas.microsoft.com/office/drawing/2014/main" id="{C584ECF8-C710-4CF4-97CA-E204F699AD34}"/>
                </a:ext>
              </a:extLst>
            </p:cNvPr>
            <p:cNvPicPr>
              <a:picLocks noChangeAspect="1"/>
            </p:cNvPicPr>
            <p:nvPr/>
          </p:nvPicPr>
          <p:blipFill>
            <a:blip r:embed="rId3">
              <a:duotone>
                <a:schemeClr val="accent2">
                  <a:shade val="45000"/>
                  <a:satMod val="135000"/>
                </a:schemeClr>
                <a:prstClr val="white"/>
              </a:duotone>
            </a:blip>
            <a:stretch>
              <a:fillRect/>
            </a:stretch>
          </p:blipFill>
          <p:spPr>
            <a:xfrm>
              <a:off x="5484631" y="5404102"/>
              <a:ext cx="609894" cy="609894"/>
            </a:xfrm>
            <a:prstGeom prst="rect">
              <a:avLst/>
            </a:prstGeom>
          </p:spPr>
        </p:pic>
        <p:pic>
          <p:nvPicPr>
            <p:cNvPr id="19" name="Picture 18" descr="A close up of a logo&#10;&#10;Description automatically generated">
              <a:extLst>
                <a:ext uri="{FF2B5EF4-FFF2-40B4-BE49-F238E27FC236}">
                  <a16:creationId xmlns:a16="http://schemas.microsoft.com/office/drawing/2014/main" id="{D265000E-E7E0-408E-B30B-373DF50D4402}"/>
                </a:ext>
              </a:extLst>
            </p:cNvPr>
            <p:cNvPicPr>
              <a:picLocks noChangeAspect="1"/>
            </p:cNvPicPr>
            <p:nvPr/>
          </p:nvPicPr>
          <p:blipFill>
            <a:blip r:embed="rId3">
              <a:duotone>
                <a:schemeClr val="accent2">
                  <a:shade val="45000"/>
                  <a:satMod val="135000"/>
                </a:schemeClr>
                <a:prstClr val="white"/>
              </a:duotone>
            </a:blip>
            <a:stretch>
              <a:fillRect/>
            </a:stretch>
          </p:blipFill>
          <p:spPr>
            <a:xfrm>
              <a:off x="4878840" y="5404102"/>
              <a:ext cx="609894" cy="609894"/>
            </a:xfrm>
            <a:prstGeom prst="rect">
              <a:avLst/>
            </a:prstGeom>
          </p:spPr>
        </p:pic>
        <p:pic>
          <p:nvPicPr>
            <p:cNvPr id="22" name="Picture 21" descr="A close up of a logo&#10;&#10;Description automatically generated">
              <a:extLst>
                <a:ext uri="{FF2B5EF4-FFF2-40B4-BE49-F238E27FC236}">
                  <a16:creationId xmlns:a16="http://schemas.microsoft.com/office/drawing/2014/main" id="{AC938937-69B7-40B1-964C-66B319FB6684}"/>
                </a:ext>
              </a:extLst>
            </p:cNvPr>
            <p:cNvPicPr>
              <a:picLocks noChangeAspect="1"/>
            </p:cNvPicPr>
            <p:nvPr/>
          </p:nvPicPr>
          <p:blipFill>
            <a:blip r:embed="rId3">
              <a:duotone>
                <a:schemeClr val="accent2">
                  <a:shade val="45000"/>
                  <a:satMod val="135000"/>
                </a:schemeClr>
                <a:prstClr val="white"/>
              </a:duotone>
            </a:blip>
            <a:stretch>
              <a:fillRect/>
            </a:stretch>
          </p:blipFill>
          <p:spPr>
            <a:xfrm>
              <a:off x="6694952" y="5415716"/>
              <a:ext cx="609894" cy="609894"/>
            </a:xfrm>
            <a:prstGeom prst="rect">
              <a:avLst/>
            </a:prstGeom>
          </p:spPr>
        </p:pic>
        <p:pic>
          <p:nvPicPr>
            <p:cNvPr id="23" name="Picture 22" descr="A close up of a logo&#10;&#10;Description automatically generated">
              <a:extLst>
                <a:ext uri="{FF2B5EF4-FFF2-40B4-BE49-F238E27FC236}">
                  <a16:creationId xmlns:a16="http://schemas.microsoft.com/office/drawing/2014/main" id="{4A2D33F5-9A47-4AEF-9647-000ABEA95DE9}"/>
                </a:ext>
              </a:extLst>
            </p:cNvPr>
            <p:cNvPicPr>
              <a:picLocks noChangeAspect="1"/>
            </p:cNvPicPr>
            <p:nvPr/>
          </p:nvPicPr>
          <p:blipFill>
            <a:blip r:embed="rId3">
              <a:duotone>
                <a:schemeClr val="accent2">
                  <a:shade val="45000"/>
                  <a:satMod val="135000"/>
                </a:schemeClr>
                <a:prstClr val="white"/>
              </a:duotone>
            </a:blip>
            <a:stretch>
              <a:fillRect/>
            </a:stretch>
          </p:blipFill>
          <p:spPr>
            <a:xfrm>
              <a:off x="6089161" y="5415716"/>
              <a:ext cx="609894" cy="609894"/>
            </a:xfrm>
            <a:prstGeom prst="rect">
              <a:avLst/>
            </a:prstGeom>
          </p:spPr>
        </p:pic>
        <p:pic>
          <p:nvPicPr>
            <p:cNvPr id="26" name="Picture 25" descr="A close up of a logo&#10;&#10;Description automatically generated">
              <a:extLst>
                <a:ext uri="{FF2B5EF4-FFF2-40B4-BE49-F238E27FC236}">
                  <a16:creationId xmlns:a16="http://schemas.microsoft.com/office/drawing/2014/main" id="{BDE04C02-9ED2-41F7-986F-306D1DD2F088}"/>
                </a:ext>
              </a:extLst>
            </p:cNvPr>
            <p:cNvPicPr>
              <a:picLocks noChangeAspect="1"/>
            </p:cNvPicPr>
            <p:nvPr/>
          </p:nvPicPr>
          <p:blipFill>
            <a:blip r:embed="rId3">
              <a:duotone>
                <a:schemeClr val="accent2">
                  <a:shade val="45000"/>
                  <a:satMod val="135000"/>
                </a:schemeClr>
                <a:prstClr val="white"/>
              </a:duotone>
            </a:blip>
            <a:stretch>
              <a:fillRect/>
            </a:stretch>
          </p:blipFill>
          <p:spPr>
            <a:xfrm>
              <a:off x="7912058" y="5415716"/>
              <a:ext cx="609894" cy="609894"/>
            </a:xfrm>
            <a:prstGeom prst="rect">
              <a:avLst/>
            </a:prstGeom>
          </p:spPr>
        </p:pic>
        <p:pic>
          <p:nvPicPr>
            <p:cNvPr id="27" name="Picture 26" descr="A close up of a logo&#10;&#10;Description automatically generated">
              <a:extLst>
                <a:ext uri="{FF2B5EF4-FFF2-40B4-BE49-F238E27FC236}">
                  <a16:creationId xmlns:a16="http://schemas.microsoft.com/office/drawing/2014/main" id="{5F67AEE9-E3E6-493B-8C4D-3FA800FBB2A8}"/>
                </a:ext>
              </a:extLst>
            </p:cNvPr>
            <p:cNvPicPr>
              <a:picLocks noChangeAspect="1"/>
            </p:cNvPicPr>
            <p:nvPr/>
          </p:nvPicPr>
          <p:blipFill>
            <a:blip r:embed="rId3">
              <a:duotone>
                <a:schemeClr val="accent2">
                  <a:shade val="45000"/>
                  <a:satMod val="135000"/>
                </a:schemeClr>
                <a:prstClr val="white"/>
              </a:duotone>
            </a:blip>
            <a:stretch>
              <a:fillRect/>
            </a:stretch>
          </p:blipFill>
          <p:spPr>
            <a:xfrm>
              <a:off x="7306267" y="5415716"/>
              <a:ext cx="609894" cy="609894"/>
            </a:xfrm>
            <a:prstGeom prst="rect">
              <a:avLst/>
            </a:prstGeom>
          </p:spPr>
        </p:pic>
        <p:pic>
          <p:nvPicPr>
            <p:cNvPr id="30" name="Picture 29" descr="A close up of a logo&#10;&#10;Description automatically generated">
              <a:extLst>
                <a:ext uri="{FF2B5EF4-FFF2-40B4-BE49-F238E27FC236}">
                  <a16:creationId xmlns:a16="http://schemas.microsoft.com/office/drawing/2014/main" id="{043F6F8E-BCD7-4F6D-A575-732202CDE57F}"/>
                </a:ext>
              </a:extLst>
            </p:cNvPr>
            <p:cNvPicPr>
              <a:picLocks noChangeAspect="1"/>
            </p:cNvPicPr>
            <p:nvPr/>
          </p:nvPicPr>
          <p:blipFill>
            <a:blip r:embed="rId3">
              <a:duotone>
                <a:schemeClr val="accent2">
                  <a:shade val="45000"/>
                  <a:satMod val="135000"/>
                </a:schemeClr>
                <a:prstClr val="white"/>
              </a:duotone>
            </a:blip>
            <a:stretch>
              <a:fillRect/>
            </a:stretch>
          </p:blipFill>
          <p:spPr>
            <a:xfrm>
              <a:off x="9125061" y="5415716"/>
              <a:ext cx="609894" cy="609894"/>
            </a:xfrm>
            <a:prstGeom prst="rect">
              <a:avLst/>
            </a:prstGeom>
          </p:spPr>
        </p:pic>
        <p:pic>
          <p:nvPicPr>
            <p:cNvPr id="31" name="Picture 30" descr="A close up of a logo&#10;&#10;Description automatically generated">
              <a:extLst>
                <a:ext uri="{FF2B5EF4-FFF2-40B4-BE49-F238E27FC236}">
                  <a16:creationId xmlns:a16="http://schemas.microsoft.com/office/drawing/2014/main" id="{CD8B5ECF-8643-408C-984D-ADA70A8E942F}"/>
                </a:ext>
              </a:extLst>
            </p:cNvPr>
            <p:cNvPicPr>
              <a:picLocks noChangeAspect="1"/>
            </p:cNvPicPr>
            <p:nvPr/>
          </p:nvPicPr>
          <p:blipFill>
            <a:blip r:embed="rId3">
              <a:duotone>
                <a:schemeClr val="accent2">
                  <a:shade val="45000"/>
                  <a:satMod val="135000"/>
                </a:schemeClr>
                <a:prstClr val="white"/>
              </a:duotone>
            </a:blip>
            <a:stretch>
              <a:fillRect/>
            </a:stretch>
          </p:blipFill>
          <p:spPr>
            <a:xfrm>
              <a:off x="8519270" y="5415716"/>
              <a:ext cx="609894" cy="609894"/>
            </a:xfrm>
            <a:prstGeom prst="rect">
              <a:avLst/>
            </a:prstGeom>
          </p:spPr>
        </p:pic>
      </p:grpSp>
      <p:sp>
        <p:nvSpPr>
          <p:cNvPr id="33" name="TextBox 32">
            <a:extLst>
              <a:ext uri="{FF2B5EF4-FFF2-40B4-BE49-F238E27FC236}">
                <a16:creationId xmlns:a16="http://schemas.microsoft.com/office/drawing/2014/main" id="{456CD86D-4528-43F1-827B-C379B80DD7EA}"/>
              </a:ext>
            </a:extLst>
          </p:cNvPr>
          <p:cNvSpPr txBox="1"/>
          <p:nvPr/>
        </p:nvSpPr>
        <p:spPr>
          <a:xfrm>
            <a:off x="4806625" y="4405796"/>
            <a:ext cx="3090388" cy="43088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Segoe UI"/>
                <a:ea typeface="+mn-ea"/>
                <a:cs typeface="+mn-cs"/>
              </a:rPr>
              <a:t>SELECT * FROM c</a:t>
            </a:r>
          </a:p>
        </p:txBody>
      </p:sp>
      <p:cxnSp>
        <p:nvCxnSpPr>
          <p:cNvPr id="7" name="Connector: Curved 6">
            <a:extLst>
              <a:ext uri="{FF2B5EF4-FFF2-40B4-BE49-F238E27FC236}">
                <a16:creationId xmlns:a16="http://schemas.microsoft.com/office/drawing/2014/main" id="{E7E5B98E-3EEA-4E22-B2CE-95FD7DB68FD6}"/>
              </a:ext>
            </a:extLst>
          </p:cNvPr>
          <p:cNvCxnSpPr>
            <a:cxnSpLocks/>
            <a:stCxn id="52" idx="3"/>
          </p:cNvCxnSpPr>
          <p:nvPr/>
        </p:nvCxnSpPr>
        <p:spPr>
          <a:xfrm flipV="1">
            <a:off x="7897013" y="3724813"/>
            <a:ext cx="567128" cy="896072"/>
          </a:xfrm>
          <a:prstGeom prst="curvedConnector2">
            <a:avLst/>
          </a:prstGeom>
          <a:ln w="57150">
            <a:solidFill>
              <a:schemeClr val="accent1">
                <a:lumMod val="75000"/>
              </a:schemeClr>
            </a:solidFill>
            <a:headEnd type="triangle"/>
            <a:tailEnd type="none"/>
          </a:ln>
        </p:spPr>
        <p:style>
          <a:lnRef idx="1">
            <a:schemeClr val="accent2"/>
          </a:lnRef>
          <a:fillRef idx="0">
            <a:schemeClr val="accent2"/>
          </a:fillRef>
          <a:effectRef idx="0">
            <a:schemeClr val="accent2"/>
          </a:effectRef>
          <a:fontRef idx="minor">
            <a:schemeClr val="tx1"/>
          </a:fontRef>
        </p:style>
      </p:cxnSp>
      <p:pic>
        <p:nvPicPr>
          <p:cNvPr id="51" name="Picture 50" descr="A close up of a logo&#10;&#10;Description automatically generated">
            <a:extLst>
              <a:ext uri="{FF2B5EF4-FFF2-40B4-BE49-F238E27FC236}">
                <a16:creationId xmlns:a16="http://schemas.microsoft.com/office/drawing/2014/main" id="{9DE9FFE4-16B6-4484-B114-DB5F7E131524}"/>
              </a:ext>
            </a:extLst>
          </p:cNvPr>
          <p:cNvPicPr>
            <a:picLocks noChangeAspect="1"/>
          </p:cNvPicPr>
          <p:nvPr/>
        </p:nvPicPr>
        <p:blipFill>
          <a:blip r:embed="rId4"/>
          <a:stretch>
            <a:fillRect/>
          </a:stretch>
        </p:blipFill>
        <p:spPr>
          <a:xfrm>
            <a:off x="4405339" y="4438642"/>
            <a:ext cx="381907" cy="381907"/>
          </a:xfrm>
          <a:prstGeom prst="rect">
            <a:avLst/>
          </a:prstGeom>
        </p:spPr>
      </p:pic>
      <p:sp>
        <p:nvSpPr>
          <p:cNvPr id="52" name="Rectangle: Rounded Corners 51">
            <a:extLst>
              <a:ext uri="{FF2B5EF4-FFF2-40B4-BE49-F238E27FC236}">
                <a16:creationId xmlns:a16="http://schemas.microsoft.com/office/drawing/2014/main" id="{74C8EEF9-DD7C-469E-9E29-2C0BCB99E2B4}"/>
              </a:ext>
            </a:extLst>
          </p:cNvPr>
          <p:cNvSpPr/>
          <p:nvPr/>
        </p:nvSpPr>
        <p:spPr bwMode="auto">
          <a:xfrm>
            <a:off x="4309316" y="4343886"/>
            <a:ext cx="3587697" cy="553998"/>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53" name="Straight Connector 52">
            <a:extLst>
              <a:ext uri="{FF2B5EF4-FFF2-40B4-BE49-F238E27FC236}">
                <a16:creationId xmlns:a16="http://schemas.microsoft.com/office/drawing/2014/main" id="{E3702F52-1F92-4BA2-BE30-5E440D6F58AE}"/>
              </a:ext>
            </a:extLst>
          </p:cNvPr>
          <p:cNvCxnSpPr>
            <a:cxnSpLocks/>
          </p:cNvCxnSpPr>
          <p:nvPr/>
        </p:nvCxnSpPr>
        <p:spPr>
          <a:xfrm>
            <a:off x="4876444" y="4343886"/>
            <a:ext cx="0" cy="553998"/>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190340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par>
                                <p:cTn id="12" presetID="10" presetClass="entr" presetSubtype="0" fill="hold" nodeType="with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fade">
                                      <p:cBhvr>
                                        <p:cTn id="14" dur="500"/>
                                        <p:tgtEl>
                                          <p:spTgt spid="5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par>
                                <p:cTn id="18" presetID="10" presetClass="entr" presetSubtype="0" fill="hold" nodeType="with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wipe(left)">
                                      <p:cBhvr>
                                        <p:cTn id="25"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5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a:t>Product category</a:t>
            </a:r>
          </a:p>
        </p:txBody>
      </p:sp>
      <p:sp>
        <p:nvSpPr>
          <p:cNvPr id="4" name="Rectangle: Folded Corner 3">
            <a:extLst>
              <a:ext uri="{FF2B5EF4-FFF2-40B4-BE49-F238E27FC236}">
                <a16:creationId xmlns:a16="http://schemas.microsoft.com/office/drawing/2014/main" id="{026D9104-9C4A-47B5-876E-1A255B6D75A1}"/>
              </a:ext>
            </a:extLst>
          </p:cNvPr>
          <p:cNvSpPr/>
          <p:nvPr/>
        </p:nvSpPr>
        <p:spPr bwMode="auto">
          <a:xfrm>
            <a:off x="7108960" y="2331966"/>
            <a:ext cx="1893298" cy="1336236"/>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"type": "category"</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5" name="Cylinder 4">
            <a:extLst>
              <a:ext uri="{FF2B5EF4-FFF2-40B4-BE49-F238E27FC236}">
                <a16:creationId xmlns:a16="http://schemas.microsoft.com/office/drawing/2014/main" id="{BE5C1CA5-0525-4909-B80E-98B525513E00}"/>
              </a:ext>
            </a:extLst>
          </p:cNvPr>
          <p:cNvSpPr/>
          <p:nvPr/>
        </p:nvSpPr>
        <p:spPr bwMode="auto">
          <a:xfrm>
            <a:off x="3635645" y="2192677"/>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productCategory</a:t>
            </a: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type</a:t>
            </a:r>
          </a:p>
        </p:txBody>
      </p:sp>
      <p:cxnSp>
        <p:nvCxnSpPr>
          <p:cNvPr id="7" name="Connector: Elbow 6">
            <a:extLst>
              <a:ext uri="{FF2B5EF4-FFF2-40B4-BE49-F238E27FC236}">
                <a16:creationId xmlns:a16="http://schemas.microsoft.com/office/drawing/2014/main" id="{1E566CB8-7738-4C49-830D-A34EF47AB9F3}"/>
              </a:ext>
            </a:extLst>
          </p:cNvPr>
          <p:cNvCxnSpPr>
            <a:cxnSpLocks/>
            <a:stCxn id="5" idx="4"/>
            <a:endCxn id="4" idx="1"/>
          </p:cNvCxnSpPr>
          <p:nvPr/>
        </p:nvCxnSpPr>
        <p:spPr>
          <a:xfrm>
            <a:off x="4807465" y="2810839"/>
            <a:ext cx="2301496" cy="189246"/>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D2AE75CF-8753-4871-BB58-C82F5A75070C}"/>
              </a:ext>
            </a:extLst>
          </p:cNvPr>
          <p:cNvSpPr/>
          <p:nvPr/>
        </p:nvSpPr>
        <p:spPr bwMode="auto">
          <a:xfrm>
            <a:off x="7108960" y="3126445"/>
            <a:ext cx="1893298" cy="234021"/>
          </a:xfrm>
          <a:prstGeom prst="rect">
            <a:avLst/>
          </a:prstGeom>
          <a:solidFill>
            <a:schemeClr val="bg1">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8" name="TextBox 7">
            <a:extLst>
              <a:ext uri="{FF2B5EF4-FFF2-40B4-BE49-F238E27FC236}">
                <a16:creationId xmlns:a16="http://schemas.microsoft.com/office/drawing/2014/main" id="{2C6C7F55-056A-475B-93D0-A3FECDE1A1AC}"/>
              </a:ext>
            </a:extLst>
          </p:cNvPr>
          <p:cNvSpPr txBox="1"/>
          <p:nvPr/>
        </p:nvSpPr>
        <p:spPr>
          <a:xfrm>
            <a:off x="4807463" y="4405161"/>
            <a:ext cx="4299463" cy="861133"/>
          </a:xfrm>
          <a:prstGeom prst="rect">
            <a:avLst/>
          </a:prstGeom>
          <a:noFill/>
        </p:spPr>
        <p:txBody>
          <a:bodyPr wrap="square" lIns="0" tIns="0" rIns="0" bIns="0" rtlCol="0">
            <a:spAutoFit/>
          </a:bodyPr>
          <a:lstStyle/>
          <a:p>
            <a:pPr algn="ctr" defTabSz="913727"/>
            <a:r>
              <a:rPr lang="en-US" sz="2798" dirty="0">
                <a:solidFill>
                  <a:srgbClr val="000000"/>
                </a:solidFill>
                <a:latin typeface="Segoe UI"/>
              </a:rPr>
              <a:t>SELECT * FROM c WHERE</a:t>
            </a:r>
          </a:p>
          <a:p>
            <a:pPr algn="ctr" defTabSz="913727"/>
            <a:r>
              <a:rPr lang="en-US" sz="2798" dirty="0">
                <a:solidFill>
                  <a:srgbClr val="000000"/>
                </a:solidFill>
                <a:latin typeface="Segoe UI"/>
              </a:rPr>
              <a:t>c.type = “category”</a:t>
            </a:r>
          </a:p>
        </p:txBody>
      </p:sp>
      <p:pic>
        <p:nvPicPr>
          <p:cNvPr id="9" name="Picture 8" descr="A close up of a logo&#10;&#10;Description automatically generated">
            <a:extLst>
              <a:ext uri="{FF2B5EF4-FFF2-40B4-BE49-F238E27FC236}">
                <a16:creationId xmlns:a16="http://schemas.microsoft.com/office/drawing/2014/main" id="{E945A690-527D-4A00-9B1B-9904F5044F63}"/>
              </a:ext>
            </a:extLst>
          </p:cNvPr>
          <p:cNvPicPr>
            <a:picLocks noChangeAspect="1"/>
          </p:cNvPicPr>
          <p:nvPr/>
        </p:nvPicPr>
        <p:blipFill>
          <a:blip r:embed="rId3"/>
          <a:stretch>
            <a:fillRect/>
          </a:stretch>
        </p:blipFill>
        <p:spPr>
          <a:xfrm>
            <a:off x="4425806" y="4601912"/>
            <a:ext cx="381658" cy="381658"/>
          </a:xfrm>
          <a:prstGeom prst="rect">
            <a:avLst/>
          </a:prstGeom>
        </p:spPr>
      </p:pic>
      <p:sp>
        <p:nvSpPr>
          <p:cNvPr id="10" name="Rectangle: Rounded Corners 9">
            <a:extLst>
              <a:ext uri="{FF2B5EF4-FFF2-40B4-BE49-F238E27FC236}">
                <a16:creationId xmlns:a16="http://schemas.microsoft.com/office/drawing/2014/main" id="{2CC66357-E090-4F0B-9AAE-9D34D59540CF}"/>
              </a:ext>
            </a:extLst>
          </p:cNvPr>
          <p:cNvSpPr/>
          <p:nvPr/>
        </p:nvSpPr>
        <p:spPr bwMode="auto">
          <a:xfrm>
            <a:off x="4310481" y="4343292"/>
            <a:ext cx="4796449" cy="898899"/>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1" name="Straight Connector 10">
            <a:extLst>
              <a:ext uri="{FF2B5EF4-FFF2-40B4-BE49-F238E27FC236}">
                <a16:creationId xmlns:a16="http://schemas.microsoft.com/office/drawing/2014/main" id="{84FF5420-2C36-4521-BC09-E00BCA906442}"/>
              </a:ext>
            </a:extLst>
          </p:cNvPr>
          <p:cNvCxnSpPr>
            <a:cxnSpLocks/>
          </p:cNvCxnSpPr>
          <p:nvPr/>
        </p:nvCxnSpPr>
        <p:spPr>
          <a:xfrm>
            <a:off x="4877238" y="4343292"/>
            <a:ext cx="0" cy="898899"/>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292122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BF1A7E-9053-4D25-9C6B-860C156628A8}"/>
              </a:ext>
            </a:extLst>
          </p:cNvPr>
          <p:cNvSpPr>
            <a:spLocks noGrp="1"/>
          </p:cNvSpPr>
          <p:nvPr>
            <p:ph type="title"/>
          </p:nvPr>
        </p:nvSpPr>
        <p:spPr/>
        <p:txBody>
          <a:bodyPr/>
          <a:lstStyle/>
          <a:p>
            <a:r>
              <a:rPr lang="en-US" dirty="0"/>
              <a:t>Demo</a:t>
            </a:r>
          </a:p>
        </p:txBody>
      </p:sp>
      <p:sp>
        <p:nvSpPr>
          <p:cNvPr id="4" name="Text Placeholder 3">
            <a:extLst>
              <a:ext uri="{FF2B5EF4-FFF2-40B4-BE49-F238E27FC236}">
                <a16:creationId xmlns:a16="http://schemas.microsoft.com/office/drawing/2014/main" id="{58E866BC-72E0-4825-A233-3C37E3616C86}"/>
              </a:ext>
            </a:extLst>
          </p:cNvPr>
          <p:cNvSpPr>
            <a:spLocks noGrp="1"/>
          </p:cNvSpPr>
          <p:nvPr>
            <p:ph type="body" idx="1"/>
          </p:nvPr>
        </p:nvSpPr>
        <p:spPr/>
        <p:txBody>
          <a:bodyPr/>
          <a:lstStyle/>
          <a:p>
            <a:r>
              <a:rPr lang="en-US" dirty="0"/>
              <a:t>Query product categories</a:t>
            </a:r>
          </a:p>
        </p:txBody>
      </p:sp>
    </p:spTree>
    <p:extLst>
      <p:ext uri="{BB962C8B-B14F-4D97-AF65-F5344CB8AC3E}">
        <p14:creationId xmlns:p14="http://schemas.microsoft.com/office/powerpoint/2010/main" val="20232781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a:t>Next: product tag</a:t>
            </a:r>
          </a:p>
        </p:txBody>
      </p:sp>
      <p:pic>
        <p:nvPicPr>
          <p:cNvPr id="4" name="Picture 3" descr="A screenshot of a cell phone&#10;&#10;Description automatically generated">
            <a:extLst>
              <a:ext uri="{FF2B5EF4-FFF2-40B4-BE49-F238E27FC236}">
                <a16:creationId xmlns:a16="http://schemas.microsoft.com/office/drawing/2014/main" id="{61231E84-DAE9-4656-A579-30247616E76A}"/>
              </a:ext>
            </a:extLst>
          </p:cNvPr>
          <p:cNvPicPr>
            <a:picLocks noChangeAspect="1"/>
          </p:cNvPicPr>
          <p:nvPr/>
        </p:nvPicPr>
        <p:blipFill>
          <a:blip r:embed="rId3"/>
          <a:stretch>
            <a:fillRect/>
          </a:stretch>
        </p:blipFill>
        <p:spPr>
          <a:xfrm>
            <a:off x="3237152" y="1012773"/>
            <a:ext cx="5668731" cy="5842995"/>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8AC1DE05-9224-4704-B128-2191EDD0C1F0}"/>
              </a:ext>
            </a:extLst>
          </p:cNvPr>
          <p:cNvPicPr>
            <a:picLocks noChangeAspect="1"/>
          </p:cNvPicPr>
          <p:nvPr/>
        </p:nvPicPr>
        <p:blipFill>
          <a:blip r:embed="rId4"/>
          <a:stretch>
            <a:fillRect/>
          </a:stretch>
        </p:blipFill>
        <p:spPr>
          <a:xfrm>
            <a:off x="7291402" y="3429001"/>
            <a:ext cx="1107411" cy="701479"/>
          </a:xfrm>
          <a:prstGeom prst="rect">
            <a:avLst/>
          </a:prstGeom>
        </p:spPr>
      </p:pic>
    </p:spTree>
    <p:extLst>
      <p:ext uri="{BB962C8B-B14F-4D97-AF65-F5344CB8AC3E}">
        <p14:creationId xmlns:p14="http://schemas.microsoft.com/office/powerpoint/2010/main" val="47446363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a:t>Product tag</a:t>
            </a:r>
          </a:p>
        </p:txBody>
      </p:sp>
      <p:pic>
        <p:nvPicPr>
          <p:cNvPr id="8" name="Picture 7" descr="A screenshot of a cell phone&#10;&#10;Description automatically generated">
            <a:extLst>
              <a:ext uri="{FF2B5EF4-FFF2-40B4-BE49-F238E27FC236}">
                <a16:creationId xmlns:a16="http://schemas.microsoft.com/office/drawing/2014/main" id="{8AC1DE05-9224-4704-B128-2191EDD0C1F0}"/>
              </a:ext>
            </a:extLst>
          </p:cNvPr>
          <p:cNvPicPr>
            <a:picLocks noChangeAspect="1"/>
          </p:cNvPicPr>
          <p:nvPr/>
        </p:nvPicPr>
        <p:blipFill>
          <a:blip r:embed="rId3"/>
          <a:stretch>
            <a:fillRect/>
          </a:stretch>
        </p:blipFill>
        <p:spPr>
          <a:xfrm>
            <a:off x="5542296" y="1386379"/>
            <a:ext cx="1107411" cy="701479"/>
          </a:xfrm>
          <a:prstGeom prst="rect">
            <a:avLst/>
          </a:prstGeom>
        </p:spPr>
      </p:pic>
      <p:sp>
        <p:nvSpPr>
          <p:cNvPr id="5" name="Rectangle: Folded Corner 4">
            <a:extLst>
              <a:ext uri="{FF2B5EF4-FFF2-40B4-BE49-F238E27FC236}">
                <a16:creationId xmlns:a16="http://schemas.microsoft.com/office/drawing/2014/main" id="{C7341CDA-F72C-407E-B6CD-F39527DBD561}"/>
              </a:ext>
            </a:extLst>
          </p:cNvPr>
          <p:cNvSpPr/>
          <p:nvPr/>
        </p:nvSpPr>
        <p:spPr bwMode="auto">
          <a:xfrm>
            <a:off x="5302852" y="2331967"/>
            <a:ext cx="1586294" cy="1193491"/>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Tree>
    <p:extLst>
      <p:ext uri="{BB962C8B-B14F-4D97-AF65-F5344CB8AC3E}">
        <p14:creationId xmlns:p14="http://schemas.microsoft.com/office/powerpoint/2010/main" val="10955655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a:t>Product tag</a:t>
            </a:r>
          </a:p>
        </p:txBody>
      </p:sp>
      <p:sp>
        <p:nvSpPr>
          <p:cNvPr id="5" name="Rectangle: Folded Corner 4">
            <a:extLst>
              <a:ext uri="{FF2B5EF4-FFF2-40B4-BE49-F238E27FC236}">
                <a16:creationId xmlns:a16="http://schemas.microsoft.com/office/drawing/2014/main" id="{C7341CDA-F72C-407E-B6CD-F39527DBD561}"/>
              </a:ext>
            </a:extLst>
          </p:cNvPr>
          <p:cNvSpPr/>
          <p:nvPr/>
        </p:nvSpPr>
        <p:spPr bwMode="auto">
          <a:xfrm>
            <a:off x="7108958" y="2331967"/>
            <a:ext cx="1586294" cy="1193491"/>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6" name="Cylinder 5">
            <a:extLst>
              <a:ext uri="{FF2B5EF4-FFF2-40B4-BE49-F238E27FC236}">
                <a16:creationId xmlns:a16="http://schemas.microsoft.com/office/drawing/2014/main" id="{4CA1CE7F-09F5-44F6-88FD-5337B51C73FC}"/>
              </a:ext>
            </a:extLst>
          </p:cNvPr>
          <p:cNvSpPr/>
          <p:nvPr/>
        </p:nvSpPr>
        <p:spPr bwMode="auto">
          <a:xfrm>
            <a:off x="3635645" y="2192677"/>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productTag</a:t>
            </a: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a:t>
            </a:r>
          </a:p>
        </p:txBody>
      </p:sp>
      <p:cxnSp>
        <p:nvCxnSpPr>
          <p:cNvPr id="7" name="Connector: Elbow 6">
            <a:extLst>
              <a:ext uri="{FF2B5EF4-FFF2-40B4-BE49-F238E27FC236}">
                <a16:creationId xmlns:a16="http://schemas.microsoft.com/office/drawing/2014/main" id="{7F9A619B-BE2D-4B53-8260-963F0DF82FED}"/>
              </a:ext>
            </a:extLst>
          </p:cNvPr>
          <p:cNvCxnSpPr>
            <a:cxnSpLocks/>
            <a:stCxn id="6" idx="4"/>
          </p:cNvCxnSpPr>
          <p:nvPr/>
        </p:nvCxnSpPr>
        <p:spPr>
          <a:xfrm>
            <a:off x="4807465" y="2810840"/>
            <a:ext cx="2301496" cy="117873"/>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6849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a:t>Product tag</a:t>
            </a:r>
          </a:p>
        </p:txBody>
      </p:sp>
      <p:sp>
        <p:nvSpPr>
          <p:cNvPr id="6" name="Cylinder 5">
            <a:extLst>
              <a:ext uri="{FF2B5EF4-FFF2-40B4-BE49-F238E27FC236}">
                <a16:creationId xmlns:a16="http://schemas.microsoft.com/office/drawing/2014/main" id="{4CA1CE7F-09F5-44F6-88FD-5337B51C73FC}"/>
              </a:ext>
            </a:extLst>
          </p:cNvPr>
          <p:cNvSpPr/>
          <p:nvPr/>
        </p:nvSpPr>
        <p:spPr bwMode="auto">
          <a:xfrm>
            <a:off x="3635645" y="2192677"/>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productTag</a:t>
            </a: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a:t>
            </a:r>
          </a:p>
        </p:txBody>
      </p:sp>
      <p:sp>
        <p:nvSpPr>
          <p:cNvPr id="8" name="Content Placeholder 2">
            <a:extLst>
              <a:ext uri="{FF2B5EF4-FFF2-40B4-BE49-F238E27FC236}">
                <a16:creationId xmlns:a16="http://schemas.microsoft.com/office/drawing/2014/main" id="{455424B4-CE85-4B0D-AA54-0F1B4869DEAE}"/>
              </a:ext>
            </a:extLst>
          </p:cNvPr>
          <p:cNvSpPr txBox="1">
            <a:spLocks/>
          </p:cNvSpPr>
          <p:nvPr/>
        </p:nvSpPr>
        <p:spPr>
          <a:xfrm>
            <a:off x="6096000" y="2192677"/>
            <a:ext cx="5208370" cy="1705022"/>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440" indent="-228440" defTabSz="932089"/>
            <a:r>
              <a:rPr lang="en-US" sz="2798" dirty="0">
                <a:gradFill>
                  <a:gsLst>
                    <a:gs pos="1250">
                      <a:srgbClr val="000000"/>
                    </a:gs>
                    <a:gs pos="100000">
                      <a:srgbClr val="000000"/>
                    </a:gs>
                  </a:gsLst>
                  <a:lin ang="5400000" scaled="0"/>
                </a:gradFill>
                <a:latin typeface="Segoe UI"/>
              </a:rPr>
              <a:t>Create a product tag</a:t>
            </a:r>
          </a:p>
          <a:p>
            <a:pPr marL="228440" indent="-228440" defTabSz="932089"/>
            <a:r>
              <a:rPr lang="en-US" sz="2798" dirty="0">
                <a:gradFill>
                  <a:gsLst>
                    <a:gs pos="1250">
                      <a:srgbClr val="000000"/>
                    </a:gs>
                    <a:gs pos="100000">
                      <a:srgbClr val="000000"/>
                    </a:gs>
                  </a:gsLst>
                  <a:lin ang="5400000" scaled="0"/>
                </a:gradFill>
                <a:latin typeface="Segoe UI"/>
              </a:rPr>
              <a:t>Edit a product tag</a:t>
            </a:r>
          </a:p>
          <a:p>
            <a:pPr marL="228440" indent="-228440" defTabSz="932089"/>
            <a:r>
              <a:rPr lang="en-US" sz="2798" dirty="0">
                <a:gradFill>
                  <a:gsLst>
                    <a:gs pos="1250">
                      <a:srgbClr val="000000"/>
                    </a:gs>
                    <a:gs pos="100000">
                      <a:srgbClr val="000000"/>
                    </a:gs>
                  </a:gsLst>
                  <a:lin ang="5400000" scaled="0"/>
                </a:gradFill>
                <a:latin typeface="Segoe UI"/>
              </a:rPr>
              <a:t>List all product tags</a:t>
            </a:r>
          </a:p>
        </p:txBody>
      </p:sp>
    </p:spTree>
    <p:extLst>
      <p:ext uri="{BB962C8B-B14F-4D97-AF65-F5344CB8AC3E}">
        <p14:creationId xmlns:p14="http://schemas.microsoft.com/office/powerpoint/2010/main" val="275924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0ED74-5FF9-46EE-85A5-479B8BB12074}"/>
              </a:ext>
            </a:extLst>
          </p:cNvPr>
          <p:cNvSpPr>
            <a:spLocks noGrp="1"/>
          </p:cNvSpPr>
          <p:nvPr>
            <p:ph type="title"/>
          </p:nvPr>
        </p:nvSpPr>
        <p:spPr>
          <a:xfrm>
            <a:off x="591849" y="459136"/>
            <a:ext cx="11011346" cy="553637"/>
          </a:xfrm>
        </p:spPr>
        <p:txBody>
          <a:bodyPr>
            <a:normAutofit fontScale="90000"/>
          </a:bodyPr>
          <a:lstStyle/>
          <a:p>
            <a:r>
              <a:rPr lang="en-US" dirty="0"/>
              <a:t>What is Azure Cosmos DB?</a:t>
            </a:r>
          </a:p>
        </p:txBody>
      </p:sp>
      <p:pic>
        <p:nvPicPr>
          <p:cNvPr id="48" name="Picture 47">
            <a:extLst>
              <a:ext uri="{FF2B5EF4-FFF2-40B4-BE49-F238E27FC236}">
                <a16:creationId xmlns:a16="http://schemas.microsoft.com/office/drawing/2014/main" id="{A8768474-294A-495E-A837-53B531F50188}"/>
              </a:ext>
            </a:extLst>
          </p:cNvPr>
          <p:cNvPicPr>
            <a:picLocks noChangeAspect="1"/>
          </p:cNvPicPr>
          <p:nvPr/>
        </p:nvPicPr>
        <p:blipFill>
          <a:blip r:embed="rId3" cstate="print">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00344" y="3419247"/>
            <a:ext cx="781357" cy="781357"/>
          </a:xfrm>
          <a:prstGeom prst="rect">
            <a:avLst/>
          </a:prstGeom>
        </p:spPr>
      </p:pic>
      <p:pic>
        <p:nvPicPr>
          <p:cNvPr id="52" name="Picture 51">
            <a:extLst>
              <a:ext uri="{FF2B5EF4-FFF2-40B4-BE49-F238E27FC236}">
                <a16:creationId xmlns:a16="http://schemas.microsoft.com/office/drawing/2014/main" id="{11EFA085-4582-472F-81F3-DA41922783BE}"/>
              </a:ext>
            </a:extLst>
          </p:cNvPr>
          <p:cNvPicPr>
            <a:picLocks noChangeAspect="1"/>
          </p:cNvPicPr>
          <p:nvPr/>
        </p:nvPicPr>
        <p:blipFill>
          <a:blip r:embed="rId3" cstate="print">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486425" y="3419247"/>
            <a:ext cx="781357" cy="781357"/>
          </a:xfrm>
          <a:prstGeom prst="rect">
            <a:avLst/>
          </a:prstGeom>
        </p:spPr>
      </p:pic>
      <p:pic>
        <p:nvPicPr>
          <p:cNvPr id="53" name="Picture 52">
            <a:extLst>
              <a:ext uri="{FF2B5EF4-FFF2-40B4-BE49-F238E27FC236}">
                <a16:creationId xmlns:a16="http://schemas.microsoft.com/office/drawing/2014/main" id="{EE7579EA-ADB1-4776-BEC0-518717EA4C72}"/>
              </a:ext>
            </a:extLst>
          </p:cNvPr>
          <p:cNvPicPr>
            <a:picLocks noChangeAspect="1"/>
          </p:cNvPicPr>
          <p:nvPr/>
        </p:nvPicPr>
        <p:blipFill>
          <a:blip r:embed="rId3" cstate="print">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095873" y="3413045"/>
            <a:ext cx="781357" cy="781357"/>
          </a:xfrm>
          <a:prstGeom prst="rect">
            <a:avLst/>
          </a:prstGeom>
        </p:spPr>
      </p:pic>
      <p:pic>
        <p:nvPicPr>
          <p:cNvPr id="54" name="Picture 53">
            <a:extLst>
              <a:ext uri="{FF2B5EF4-FFF2-40B4-BE49-F238E27FC236}">
                <a16:creationId xmlns:a16="http://schemas.microsoft.com/office/drawing/2014/main" id="{53882326-A6CF-4BF3-BC25-89F94CE4628E}"/>
              </a:ext>
            </a:extLst>
          </p:cNvPr>
          <p:cNvPicPr>
            <a:picLocks noChangeAspect="1"/>
          </p:cNvPicPr>
          <p:nvPr/>
        </p:nvPicPr>
        <p:blipFill>
          <a:blip r:embed="rId3" cstate="print">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705322" y="3419247"/>
            <a:ext cx="781357" cy="781357"/>
          </a:xfrm>
          <a:prstGeom prst="rect">
            <a:avLst/>
          </a:prstGeom>
        </p:spPr>
      </p:pic>
      <p:pic>
        <p:nvPicPr>
          <p:cNvPr id="55" name="Picture 54">
            <a:extLst>
              <a:ext uri="{FF2B5EF4-FFF2-40B4-BE49-F238E27FC236}">
                <a16:creationId xmlns:a16="http://schemas.microsoft.com/office/drawing/2014/main" id="{F446183D-7542-4C0D-A3DC-56245544A2E2}"/>
              </a:ext>
            </a:extLst>
          </p:cNvPr>
          <p:cNvPicPr>
            <a:picLocks noChangeAspect="1"/>
          </p:cNvPicPr>
          <p:nvPr/>
        </p:nvPicPr>
        <p:blipFill>
          <a:blip r:embed="rId3" cstate="print">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314770" y="3424240"/>
            <a:ext cx="781357" cy="781357"/>
          </a:xfrm>
          <a:prstGeom prst="rect">
            <a:avLst/>
          </a:prstGeom>
        </p:spPr>
      </p:pic>
      <p:pic>
        <p:nvPicPr>
          <p:cNvPr id="56" name="Picture 55">
            <a:extLst>
              <a:ext uri="{FF2B5EF4-FFF2-40B4-BE49-F238E27FC236}">
                <a16:creationId xmlns:a16="http://schemas.microsoft.com/office/drawing/2014/main" id="{1F22E06A-4358-4A2B-9FC7-C246A4FFA170}"/>
              </a:ext>
            </a:extLst>
          </p:cNvPr>
          <p:cNvPicPr>
            <a:picLocks noChangeAspect="1"/>
          </p:cNvPicPr>
          <p:nvPr/>
        </p:nvPicPr>
        <p:blipFill>
          <a:blip r:embed="rId3" cstate="print">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924220" y="3424240"/>
            <a:ext cx="781357" cy="781357"/>
          </a:xfrm>
          <a:prstGeom prst="rect">
            <a:avLst/>
          </a:prstGeom>
        </p:spPr>
      </p:pic>
      <p:pic>
        <p:nvPicPr>
          <p:cNvPr id="57" name="Picture 56">
            <a:extLst>
              <a:ext uri="{FF2B5EF4-FFF2-40B4-BE49-F238E27FC236}">
                <a16:creationId xmlns:a16="http://schemas.microsoft.com/office/drawing/2014/main" id="{2F4BB475-92AF-4C1E-BB26-F163F6D6287E}"/>
              </a:ext>
            </a:extLst>
          </p:cNvPr>
          <p:cNvPicPr>
            <a:picLocks noChangeAspect="1"/>
          </p:cNvPicPr>
          <p:nvPr/>
        </p:nvPicPr>
        <p:blipFill>
          <a:blip r:embed="rId3" cstate="print">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533667" y="3424240"/>
            <a:ext cx="781357" cy="781357"/>
          </a:xfrm>
          <a:prstGeom prst="rect">
            <a:avLst/>
          </a:prstGeom>
        </p:spPr>
      </p:pic>
      <p:cxnSp>
        <p:nvCxnSpPr>
          <p:cNvPr id="58" name="Connector: Elbow 57">
            <a:extLst>
              <a:ext uri="{FF2B5EF4-FFF2-40B4-BE49-F238E27FC236}">
                <a16:creationId xmlns:a16="http://schemas.microsoft.com/office/drawing/2014/main" id="{51AD56D8-242D-427E-A398-06D992225C59}"/>
              </a:ext>
            </a:extLst>
          </p:cNvPr>
          <p:cNvCxnSpPr>
            <a:cxnSpLocks/>
          </p:cNvCxnSpPr>
          <p:nvPr/>
        </p:nvCxnSpPr>
        <p:spPr>
          <a:xfrm rot="16200000" flipH="1">
            <a:off x="2071364" y="3377348"/>
            <a:ext cx="12692" cy="1604117"/>
          </a:xfrm>
          <a:prstGeom prst="bentConnector3">
            <a:avLst>
              <a:gd name="adj1" fmla="val 2371433"/>
            </a:avLst>
          </a:prstGeom>
          <a:ln w="38100">
            <a:solidFill>
              <a:schemeClr val="bg1">
                <a:lumMod val="50000"/>
              </a:schemeClr>
            </a:solidFill>
            <a:headEnd type="oval" w="lg" len="med"/>
            <a:tailEnd type="oval" w="lg" len="med"/>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EFB7C2D5-14C3-40E6-B7D2-ABD82223E7E4}"/>
              </a:ext>
            </a:extLst>
          </p:cNvPr>
          <p:cNvCxnSpPr>
            <a:cxnSpLocks/>
          </p:cNvCxnSpPr>
          <p:nvPr/>
        </p:nvCxnSpPr>
        <p:spPr>
          <a:xfrm rot="16200000" flipH="1">
            <a:off x="5287595" y="3383332"/>
            <a:ext cx="12692" cy="1609448"/>
          </a:xfrm>
          <a:prstGeom prst="bentConnector3">
            <a:avLst>
              <a:gd name="adj1" fmla="val 2028567"/>
            </a:avLst>
          </a:prstGeom>
          <a:ln w="38100">
            <a:solidFill>
              <a:schemeClr val="bg1">
                <a:lumMod val="50000"/>
              </a:schemeClr>
            </a:solidFill>
            <a:headEnd type="oval" w="lg" len="med"/>
            <a:tailEnd type="oval" w="lg" len="med"/>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CCC948B4-CAAD-483C-A4CC-7E378B80F581}"/>
              </a:ext>
            </a:extLst>
          </p:cNvPr>
          <p:cNvCxnSpPr>
            <a:cxnSpLocks/>
          </p:cNvCxnSpPr>
          <p:nvPr/>
        </p:nvCxnSpPr>
        <p:spPr>
          <a:xfrm rot="16200000" flipH="1">
            <a:off x="6091805" y="2579122"/>
            <a:ext cx="12692" cy="3217868"/>
          </a:xfrm>
          <a:prstGeom prst="bentConnector3">
            <a:avLst>
              <a:gd name="adj1" fmla="val 2714283"/>
            </a:avLst>
          </a:prstGeom>
          <a:ln w="38100">
            <a:solidFill>
              <a:schemeClr val="bg1">
                <a:lumMod val="50000"/>
              </a:schemeClr>
            </a:solidFill>
            <a:headEnd type="oval" w="lg" len="med"/>
            <a:tailEnd type="oval" w="lg" len="med"/>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9EC98032-26DC-4611-AE5E-C14E563B5287}"/>
              </a:ext>
            </a:extLst>
          </p:cNvPr>
          <p:cNvCxnSpPr>
            <a:cxnSpLocks/>
          </p:cNvCxnSpPr>
          <p:nvPr/>
        </p:nvCxnSpPr>
        <p:spPr>
          <a:xfrm rot="16200000" flipH="1">
            <a:off x="9310702" y="2578093"/>
            <a:ext cx="12692" cy="3219926"/>
          </a:xfrm>
          <a:prstGeom prst="bentConnector3">
            <a:avLst>
              <a:gd name="adj1" fmla="val 2700000"/>
            </a:avLst>
          </a:prstGeom>
          <a:ln w="38100">
            <a:solidFill>
              <a:schemeClr val="bg1">
                <a:lumMod val="50000"/>
              </a:schemeClr>
            </a:solidFill>
            <a:headEnd type="oval" w="lg" len="med"/>
            <a:tailEnd type="oval" w="lg" len="med"/>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821A4682-D37F-4B9E-9C1A-B44D0C3B0204}"/>
              </a:ext>
            </a:extLst>
          </p:cNvPr>
          <p:cNvCxnSpPr>
            <a:cxnSpLocks/>
          </p:cNvCxnSpPr>
          <p:nvPr/>
        </p:nvCxnSpPr>
        <p:spPr>
          <a:xfrm rot="16200000" flipH="1">
            <a:off x="6087994" y="964833"/>
            <a:ext cx="8650" cy="6437794"/>
          </a:xfrm>
          <a:prstGeom prst="bentConnector3">
            <a:avLst>
              <a:gd name="adj1" fmla="val 6094524"/>
            </a:avLst>
          </a:prstGeom>
          <a:ln w="38100">
            <a:solidFill>
              <a:schemeClr val="bg1">
                <a:lumMod val="50000"/>
              </a:schemeClr>
            </a:solidFill>
            <a:headEnd type="oval" w="lg" len="med"/>
            <a:tailEnd type="oval" w="lg" len="med"/>
          </a:ln>
        </p:spPr>
        <p:style>
          <a:lnRef idx="1">
            <a:schemeClr val="accent1"/>
          </a:lnRef>
          <a:fillRef idx="0">
            <a:schemeClr val="accent1"/>
          </a:fillRef>
          <a:effectRef idx="0">
            <a:schemeClr val="accent1"/>
          </a:effectRef>
          <a:fontRef idx="minor">
            <a:schemeClr val="tx1"/>
          </a:fontRef>
        </p:style>
      </p:cxnSp>
      <p:sp>
        <p:nvSpPr>
          <p:cNvPr id="89" name="Content Placeholder 2">
            <a:extLst>
              <a:ext uri="{FF2B5EF4-FFF2-40B4-BE49-F238E27FC236}">
                <a16:creationId xmlns:a16="http://schemas.microsoft.com/office/drawing/2014/main" id="{47FF64E7-C708-413B-9916-ED9D3D758EEC}"/>
              </a:ext>
            </a:extLst>
          </p:cNvPr>
          <p:cNvSpPr txBox="1">
            <a:spLocks/>
          </p:cNvSpPr>
          <p:nvPr/>
        </p:nvSpPr>
        <p:spPr>
          <a:xfrm>
            <a:off x="4181746" y="1261103"/>
            <a:ext cx="3840170" cy="49212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32089">
              <a:buNone/>
            </a:pPr>
            <a:r>
              <a:rPr lang="en-US" sz="3198" dirty="0">
                <a:solidFill>
                  <a:srgbClr val="0078D3"/>
                </a:solidFill>
                <a:latin typeface="Segoe UI"/>
              </a:rPr>
              <a:t>non-relational</a:t>
            </a:r>
          </a:p>
        </p:txBody>
      </p:sp>
    </p:spTree>
    <p:extLst>
      <p:ext uri="{BB962C8B-B14F-4D97-AF65-F5344CB8AC3E}">
        <p14:creationId xmlns:p14="http://schemas.microsoft.com/office/powerpoint/2010/main" val="6278533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200"/>
                                        <p:tgtEl>
                                          <p:spTgt spid="48"/>
                                        </p:tgtEl>
                                      </p:cBhvr>
                                    </p:animEffect>
                                  </p:childTnLst>
                                </p:cTn>
                              </p:par>
                            </p:childTnLst>
                          </p:cTn>
                        </p:par>
                        <p:par>
                          <p:cTn id="8" fill="hold">
                            <p:stCondLst>
                              <p:cond delay="200"/>
                            </p:stCondLst>
                            <p:childTnLst>
                              <p:par>
                                <p:cTn id="9" presetID="10" presetClass="entr" presetSubtype="0" fill="hold" nodeType="after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fade">
                                      <p:cBhvr>
                                        <p:cTn id="11" dur="200"/>
                                        <p:tgtEl>
                                          <p:spTgt spid="52"/>
                                        </p:tgtEl>
                                      </p:cBhvr>
                                    </p:animEffect>
                                  </p:childTnLst>
                                </p:cTn>
                              </p:par>
                            </p:childTnLst>
                          </p:cTn>
                        </p:par>
                        <p:par>
                          <p:cTn id="12" fill="hold">
                            <p:stCondLst>
                              <p:cond delay="400"/>
                            </p:stCondLst>
                            <p:childTnLst>
                              <p:par>
                                <p:cTn id="13" presetID="10" presetClass="entr" presetSubtype="0" fill="hold" nodeType="after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200"/>
                                        <p:tgtEl>
                                          <p:spTgt spid="53"/>
                                        </p:tgtEl>
                                      </p:cBhvr>
                                    </p:animEffect>
                                  </p:childTnLst>
                                </p:cTn>
                              </p:par>
                            </p:childTnLst>
                          </p:cTn>
                        </p:par>
                        <p:par>
                          <p:cTn id="16" fill="hold">
                            <p:stCondLst>
                              <p:cond delay="600"/>
                            </p:stCondLst>
                            <p:childTnLst>
                              <p:par>
                                <p:cTn id="17" presetID="10" presetClass="entr" presetSubtype="0" fill="hold" nodeType="afterEffect">
                                  <p:stCondLst>
                                    <p:cond delay="0"/>
                                  </p:stCondLst>
                                  <p:childTnLst>
                                    <p:set>
                                      <p:cBhvr>
                                        <p:cTn id="18" dur="1" fill="hold">
                                          <p:stCondLst>
                                            <p:cond delay="0"/>
                                          </p:stCondLst>
                                        </p:cTn>
                                        <p:tgtEl>
                                          <p:spTgt spid="54"/>
                                        </p:tgtEl>
                                        <p:attrNameLst>
                                          <p:attrName>style.visibility</p:attrName>
                                        </p:attrNameLst>
                                      </p:cBhvr>
                                      <p:to>
                                        <p:strVal val="visible"/>
                                      </p:to>
                                    </p:set>
                                    <p:animEffect transition="in" filter="fade">
                                      <p:cBhvr>
                                        <p:cTn id="19" dur="200"/>
                                        <p:tgtEl>
                                          <p:spTgt spid="54"/>
                                        </p:tgtEl>
                                      </p:cBhvr>
                                    </p:animEffect>
                                  </p:childTnLst>
                                </p:cTn>
                              </p:par>
                            </p:childTnLst>
                          </p:cTn>
                        </p:par>
                        <p:par>
                          <p:cTn id="20" fill="hold">
                            <p:stCondLst>
                              <p:cond delay="800"/>
                            </p:stCondLst>
                            <p:childTnLst>
                              <p:par>
                                <p:cTn id="21" presetID="10" presetClass="entr" presetSubtype="0"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200"/>
                                        <p:tgtEl>
                                          <p:spTgt spid="55"/>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200"/>
                                        <p:tgtEl>
                                          <p:spTgt spid="56"/>
                                        </p:tgtEl>
                                      </p:cBhvr>
                                    </p:animEffect>
                                  </p:childTnLst>
                                </p:cTn>
                              </p:par>
                            </p:childTnLst>
                          </p:cTn>
                        </p:par>
                        <p:par>
                          <p:cTn id="28" fill="hold">
                            <p:stCondLst>
                              <p:cond delay="1200"/>
                            </p:stCondLst>
                            <p:childTnLst>
                              <p:par>
                                <p:cTn id="29" presetID="10" presetClass="entr" presetSubtype="0" fill="hold" nodeType="after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200"/>
                                        <p:tgtEl>
                                          <p:spTgt spid="57"/>
                                        </p:tgtEl>
                                      </p:cBhvr>
                                    </p:animEffect>
                                  </p:childTnLst>
                                </p:cTn>
                              </p:par>
                            </p:childTnLst>
                          </p:cTn>
                        </p:par>
                        <p:par>
                          <p:cTn id="32" fill="hold">
                            <p:stCondLst>
                              <p:cond delay="1400"/>
                            </p:stCondLst>
                            <p:childTnLst>
                              <p:par>
                                <p:cTn id="33" presetID="14" presetClass="entr" presetSubtype="10" fill="hold" nodeType="after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randombar(horizontal)">
                                      <p:cBhvr>
                                        <p:cTn id="35" dur="500"/>
                                        <p:tgtEl>
                                          <p:spTgt spid="58"/>
                                        </p:tgtEl>
                                      </p:cBhvr>
                                    </p:animEffect>
                                  </p:childTnLst>
                                </p:cTn>
                              </p:par>
                              <p:par>
                                <p:cTn id="36" presetID="14" presetClass="entr" presetSubtype="10" fill="hold" nodeType="withEffect">
                                  <p:stCondLst>
                                    <p:cond delay="0"/>
                                  </p:stCondLst>
                                  <p:childTnLst>
                                    <p:set>
                                      <p:cBhvr>
                                        <p:cTn id="37" dur="1" fill="hold">
                                          <p:stCondLst>
                                            <p:cond delay="0"/>
                                          </p:stCondLst>
                                        </p:cTn>
                                        <p:tgtEl>
                                          <p:spTgt spid="74"/>
                                        </p:tgtEl>
                                        <p:attrNameLst>
                                          <p:attrName>style.visibility</p:attrName>
                                        </p:attrNameLst>
                                      </p:cBhvr>
                                      <p:to>
                                        <p:strVal val="visible"/>
                                      </p:to>
                                    </p:set>
                                    <p:animEffect transition="in" filter="randombar(horizontal)">
                                      <p:cBhvr>
                                        <p:cTn id="38" dur="500"/>
                                        <p:tgtEl>
                                          <p:spTgt spid="74"/>
                                        </p:tgtEl>
                                      </p:cBhvr>
                                    </p:animEffect>
                                  </p:childTnLst>
                                </p:cTn>
                              </p:par>
                              <p:par>
                                <p:cTn id="39" presetID="14" presetClass="entr" presetSubtype="10" fill="hold" nodeType="with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randombar(horizontal)">
                                      <p:cBhvr>
                                        <p:cTn id="41" dur="500"/>
                                        <p:tgtEl>
                                          <p:spTgt spid="60"/>
                                        </p:tgtEl>
                                      </p:cBhvr>
                                    </p:animEffect>
                                  </p:childTnLst>
                                </p:cTn>
                              </p:par>
                              <p:par>
                                <p:cTn id="42" presetID="14" presetClass="entr" presetSubtype="10" fill="hold" nodeType="withEffect">
                                  <p:stCondLst>
                                    <p:cond delay="0"/>
                                  </p:stCondLst>
                                  <p:childTnLst>
                                    <p:set>
                                      <p:cBhvr>
                                        <p:cTn id="43" dur="1" fill="hold">
                                          <p:stCondLst>
                                            <p:cond delay="0"/>
                                          </p:stCondLst>
                                        </p:cTn>
                                        <p:tgtEl>
                                          <p:spTgt spid="59"/>
                                        </p:tgtEl>
                                        <p:attrNameLst>
                                          <p:attrName>style.visibility</p:attrName>
                                        </p:attrNameLst>
                                      </p:cBhvr>
                                      <p:to>
                                        <p:strVal val="visible"/>
                                      </p:to>
                                    </p:set>
                                    <p:animEffect transition="in" filter="randombar(horizontal)">
                                      <p:cBhvr>
                                        <p:cTn id="44" dur="500"/>
                                        <p:tgtEl>
                                          <p:spTgt spid="59"/>
                                        </p:tgtEl>
                                      </p:cBhvr>
                                    </p:animEffect>
                                  </p:childTnLst>
                                </p:cTn>
                              </p:par>
                              <p:par>
                                <p:cTn id="45" presetID="14" presetClass="entr" presetSubtype="10" fill="hold" nodeType="with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randombar(horizontal)">
                                      <p:cBhvr>
                                        <p:cTn id="47" dur="500"/>
                                        <p:tgtEl>
                                          <p:spTgt spid="70"/>
                                        </p:tgtEl>
                                      </p:cBhvr>
                                    </p:animEffect>
                                  </p:childTnLst>
                                </p:cTn>
                              </p:par>
                            </p:childTnLst>
                          </p:cTn>
                        </p:par>
                      </p:childTnLst>
                    </p:cTn>
                  </p:par>
                  <p:par>
                    <p:cTn id="48" fill="hold">
                      <p:stCondLst>
                        <p:cond delay="indefinite"/>
                      </p:stCondLst>
                      <p:childTnLst>
                        <p:par>
                          <p:cTn id="49" fill="hold">
                            <p:stCondLst>
                              <p:cond delay="0"/>
                            </p:stCondLst>
                            <p:childTnLst>
                              <p:par>
                                <p:cTn id="50" presetID="7" presetClass="emph" presetSubtype="2" fill="hold" nodeType="clickEffect">
                                  <p:stCondLst>
                                    <p:cond delay="0"/>
                                  </p:stCondLst>
                                  <p:childTnLst>
                                    <p:animClr clrSpc="rgb" dir="cw">
                                      <p:cBhvr>
                                        <p:cTn id="51" dur="1000" fill="hold"/>
                                        <p:tgtEl>
                                          <p:spTgt spid="58"/>
                                        </p:tgtEl>
                                        <p:attrNameLst>
                                          <p:attrName>stroke.color</p:attrName>
                                        </p:attrNameLst>
                                      </p:cBhvr>
                                      <p:to>
                                        <a:srgbClr val="FF9900"/>
                                      </p:to>
                                    </p:animClr>
                                    <p:set>
                                      <p:cBhvr>
                                        <p:cTn id="52" dur="1000" fill="hold"/>
                                        <p:tgtEl>
                                          <p:spTgt spid="58"/>
                                        </p:tgtEl>
                                        <p:attrNameLst>
                                          <p:attrName>stroke.on</p:attrName>
                                        </p:attrNameLst>
                                      </p:cBhvr>
                                      <p:to>
                                        <p:strVal val="true"/>
                                      </p:to>
                                    </p:set>
                                  </p:childTnLst>
                                </p:cTn>
                              </p:par>
                              <p:par>
                                <p:cTn id="53" presetID="7" presetClass="emph" presetSubtype="2" fill="hold" nodeType="withEffect">
                                  <p:stCondLst>
                                    <p:cond delay="0"/>
                                  </p:stCondLst>
                                  <p:childTnLst>
                                    <p:animClr clrSpc="rgb" dir="cw">
                                      <p:cBhvr>
                                        <p:cTn id="54" dur="1000" fill="hold"/>
                                        <p:tgtEl>
                                          <p:spTgt spid="74"/>
                                        </p:tgtEl>
                                        <p:attrNameLst>
                                          <p:attrName>stroke.color</p:attrName>
                                        </p:attrNameLst>
                                      </p:cBhvr>
                                      <p:to>
                                        <a:srgbClr val="FF9900"/>
                                      </p:to>
                                    </p:animClr>
                                    <p:set>
                                      <p:cBhvr>
                                        <p:cTn id="55" dur="1000" fill="hold"/>
                                        <p:tgtEl>
                                          <p:spTgt spid="74"/>
                                        </p:tgtEl>
                                        <p:attrNameLst>
                                          <p:attrName>stroke.on</p:attrName>
                                        </p:attrNameLst>
                                      </p:cBhvr>
                                      <p:to>
                                        <p:strVal val="true"/>
                                      </p:to>
                                    </p:set>
                                  </p:childTnLst>
                                </p:cTn>
                              </p:par>
                              <p:par>
                                <p:cTn id="56" presetID="7" presetClass="emph" presetSubtype="2" fill="hold" nodeType="withEffect">
                                  <p:stCondLst>
                                    <p:cond delay="0"/>
                                  </p:stCondLst>
                                  <p:childTnLst>
                                    <p:animClr clrSpc="rgb" dir="cw">
                                      <p:cBhvr>
                                        <p:cTn id="57" dur="1000" fill="hold"/>
                                        <p:tgtEl>
                                          <p:spTgt spid="60"/>
                                        </p:tgtEl>
                                        <p:attrNameLst>
                                          <p:attrName>stroke.color</p:attrName>
                                        </p:attrNameLst>
                                      </p:cBhvr>
                                      <p:to>
                                        <a:srgbClr val="FF9900"/>
                                      </p:to>
                                    </p:animClr>
                                    <p:set>
                                      <p:cBhvr>
                                        <p:cTn id="58" dur="1000" fill="hold"/>
                                        <p:tgtEl>
                                          <p:spTgt spid="60"/>
                                        </p:tgtEl>
                                        <p:attrNameLst>
                                          <p:attrName>stroke.on</p:attrName>
                                        </p:attrNameLst>
                                      </p:cBhvr>
                                      <p:to>
                                        <p:strVal val="true"/>
                                      </p:to>
                                    </p:set>
                                  </p:childTnLst>
                                </p:cTn>
                              </p:par>
                              <p:par>
                                <p:cTn id="59" presetID="7" presetClass="emph" presetSubtype="2" fill="hold" nodeType="withEffect">
                                  <p:stCondLst>
                                    <p:cond delay="0"/>
                                  </p:stCondLst>
                                  <p:childTnLst>
                                    <p:animClr clrSpc="rgb" dir="cw">
                                      <p:cBhvr>
                                        <p:cTn id="60" dur="1000" fill="hold"/>
                                        <p:tgtEl>
                                          <p:spTgt spid="59"/>
                                        </p:tgtEl>
                                        <p:attrNameLst>
                                          <p:attrName>stroke.color</p:attrName>
                                        </p:attrNameLst>
                                      </p:cBhvr>
                                      <p:to>
                                        <a:srgbClr val="FF9900"/>
                                      </p:to>
                                    </p:animClr>
                                    <p:set>
                                      <p:cBhvr>
                                        <p:cTn id="61" dur="1000" fill="hold"/>
                                        <p:tgtEl>
                                          <p:spTgt spid="59"/>
                                        </p:tgtEl>
                                        <p:attrNameLst>
                                          <p:attrName>stroke.on</p:attrName>
                                        </p:attrNameLst>
                                      </p:cBhvr>
                                      <p:to>
                                        <p:strVal val="true"/>
                                      </p:to>
                                    </p:set>
                                  </p:childTnLst>
                                </p:cTn>
                              </p:par>
                              <p:par>
                                <p:cTn id="62" presetID="7" presetClass="emph" presetSubtype="2" fill="hold" nodeType="withEffect">
                                  <p:stCondLst>
                                    <p:cond delay="0"/>
                                  </p:stCondLst>
                                  <p:childTnLst>
                                    <p:animClr clrSpc="rgb" dir="cw">
                                      <p:cBhvr>
                                        <p:cTn id="63" dur="1000" fill="hold"/>
                                        <p:tgtEl>
                                          <p:spTgt spid="70"/>
                                        </p:tgtEl>
                                        <p:attrNameLst>
                                          <p:attrName>stroke.color</p:attrName>
                                        </p:attrNameLst>
                                      </p:cBhvr>
                                      <p:to>
                                        <a:srgbClr val="FF9900"/>
                                      </p:to>
                                    </p:animClr>
                                    <p:set>
                                      <p:cBhvr>
                                        <p:cTn id="64" dur="1000" fill="hold"/>
                                        <p:tgtEl>
                                          <p:spTgt spid="70"/>
                                        </p:tgtEl>
                                        <p:attrNameLst>
                                          <p:attrName>stroke.on</p:attrName>
                                        </p:attrNameLst>
                                      </p:cBhvr>
                                      <p:to>
                                        <p:strVal val="true"/>
                                      </p:to>
                                    </p:set>
                                  </p:childTnLst>
                                </p:cTn>
                              </p:par>
                            </p:childTnLst>
                          </p:cTn>
                        </p:par>
                        <p:par>
                          <p:cTn id="65" fill="hold">
                            <p:stCondLst>
                              <p:cond delay="1000"/>
                            </p:stCondLst>
                            <p:childTnLst>
                              <p:par>
                                <p:cTn id="66" presetID="22" presetClass="exit" presetSubtype="1" fill="hold" nodeType="afterEffect">
                                  <p:stCondLst>
                                    <p:cond delay="0"/>
                                  </p:stCondLst>
                                  <p:childTnLst>
                                    <p:animEffect transition="out" filter="wipe(up)">
                                      <p:cBhvr>
                                        <p:cTn id="67" dur="500"/>
                                        <p:tgtEl>
                                          <p:spTgt spid="58"/>
                                        </p:tgtEl>
                                      </p:cBhvr>
                                    </p:animEffect>
                                    <p:set>
                                      <p:cBhvr>
                                        <p:cTn id="68" dur="1" fill="hold">
                                          <p:stCondLst>
                                            <p:cond delay="499"/>
                                          </p:stCondLst>
                                        </p:cTn>
                                        <p:tgtEl>
                                          <p:spTgt spid="58"/>
                                        </p:tgtEl>
                                        <p:attrNameLst>
                                          <p:attrName>style.visibility</p:attrName>
                                        </p:attrNameLst>
                                      </p:cBhvr>
                                      <p:to>
                                        <p:strVal val="hidden"/>
                                      </p:to>
                                    </p:set>
                                  </p:childTnLst>
                                </p:cTn>
                              </p:par>
                              <p:par>
                                <p:cTn id="69" presetID="22" presetClass="exit" presetSubtype="1" fill="hold" nodeType="withEffect">
                                  <p:stCondLst>
                                    <p:cond delay="0"/>
                                  </p:stCondLst>
                                  <p:childTnLst>
                                    <p:animEffect transition="out" filter="wipe(up)">
                                      <p:cBhvr>
                                        <p:cTn id="70" dur="500"/>
                                        <p:tgtEl>
                                          <p:spTgt spid="74"/>
                                        </p:tgtEl>
                                      </p:cBhvr>
                                    </p:animEffect>
                                    <p:set>
                                      <p:cBhvr>
                                        <p:cTn id="71" dur="1" fill="hold">
                                          <p:stCondLst>
                                            <p:cond delay="499"/>
                                          </p:stCondLst>
                                        </p:cTn>
                                        <p:tgtEl>
                                          <p:spTgt spid="74"/>
                                        </p:tgtEl>
                                        <p:attrNameLst>
                                          <p:attrName>style.visibility</p:attrName>
                                        </p:attrNameLst>
                                      </p:cBhvr>
                                      <p:to>
                                        <p:strVal val="hidden"/>
                                      </p:to>
                                    </p:set>
                                  </p:childTnLst>
                                </p:cTn>
                              </p:par>
                              <p:par>
                                <p:cTn id="72" presetID="22" presetClass="exit" presetSubtype="1" fill="hold" nodeType="withEffect">
                                  <p:stCondLst>
                                    <p:cond delay="0"/>
                                  </p:stCondLst>
                                  <p:childTnLst>
                                    <p:animEffect transition="out" filter="wipe(up)">
                                      <p:cBhvr>
                                        <p:cTn id="73" dur="500"/>
                                        <p:tgtEl>
                                          <p:spTgt spid="60"/>
                                        </p:tgtEl>
                                      </p:cBhvr>
                                    </p:animEffect>
                                    <p:set>
                                      <p:cBhvr>
                                        <p:cTn id="74" dur="1" fill="hold">
                                          <p:stCondLst>
                                            <p:cond delay="499"/>
                                          </p:stCondLst>
                                        </p:cTn>
                                        <p:tgtEl>
                                          <p:spTgt spid="60"/>
                                        </p:tgtEl>
                                        <p:attrNameLst>
                                          <p:attrName>style.visibility</p:attrName>
                                        </p:attrNameLst>
                                      </p:cBhvr>
                                      <p:to>
                                        <p:strVal val="hidden"/>
                                      </p:to>
                                    </p:set>
                                  </p:childTnLst>
                                </p:cTn>
                              </p:par>
                              <p:par>
                                <p:cTn id="75" presetID="22" presetClass="exit" presetSubtype="1" fill="hold" nodeType="withEffect">
                                  <p:stCondLst>
                                    <p:cond delay="0"/>
                                  </p:stCondLst>
                                  <p:childTnLst>
                                    <p:animEffect transition="out" filter="wipe(up)">
                                      <p:cBhvr>
                                        <p:cTn id="76" dur="500"/>
                                        <p:tgtEl>
                                          <p:spTgt spid="59"/>
                                        </p:tgtEl>
                                      </p:cBhvr>
                                    </p:animEffect>
                                    <p:set>
                                      <p:cBhvr>
                                        <p:cTn id="77" dur="1" fill="hold">
                                          <p:stCondLst>
                                            <p:cond delay="499"/>
                                          </p:stCondLst>
                                        </p:cTn>
                                        <p:tgtEl>
                                          <p:spTgt spid="59"/>
                                        </p:tgtEl>
                                        <p:attrNameLst>
                                          <p:attrName>style.visibility</p:attrName>
                                        </p:attrNameLst>
                                      </p:cBhvr>
                                      <p:to>
                                        <p:strVal val="hidden"/>
                                      </p:to>
                                    </p:set>
                                  </p:childTnLst>
                                </p:cTn>
                              </p:par>
                              <p:par>
                                <p:cTn id="78" presetID="22" presetClass="exit" presetSubtype="1" fill="hold" nodeType="withEffect">
                                  <p:stCondLst>
                                    <p:cond delay="0"/>
                                  </p:stCondLst>
                                  <p:childTnLst>
                                    <p:animEffect transition="out" filter="wipe(up)">
                                      <p:cBhvr>
                                        <p:cTn id="79" dur="500"/>
                                        <p:tgtEl>
                                          <p:spTgt spid="70"/>
                                        </p:tgtEl>
                                      </p:cBhvr>
                                    </p:animEffect>
                                    <p:set>
                                      <p:cBhvr>
                                        <p:cTn id="80" dur="1" fill="hold">
                                          <p:stCondLst>
                                            <p:cond delay="499"/>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a:t>Product tag</a:t>
            </a:r>
          </a:p>
        </p:txBody>
      </p:sp>
      <p:sp>
        <p:nvSpPr>
          <p:cNvPr id="5" name="Rectangle: Folded Corner 4">
            <a:extLst>
              <a:ext uri="{FF2B5EF4-FFF2-40B4-BE49-F238E27FC236}">
                <a16:creationId xmlns:a16="http://schemas.microsoft.com/office/drawing/2014/main" id="{C7341CDA-F72C-407E-B6CD-F39527DBD561}"/>
              </a:ext>
            </a:extLst>
          </p:cNvPr>
          <p:cNvSpPr/>
          <p:nvPr/>
        </p:nvSpPr>
        <p:spPr bwMode="auto">
          <a:xfrm>
            <a:off x="7108962" y="2331966"/>
            <a:ext cx="1586294" cy="1379238"/>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"type": "tag"</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6" name="Cylinder 5">
            <a:extLst>
              <a:ext uri="{FF2B5EF4-FFF2-40B4-BE49-F238E27FC236}">
                <a16:creationId xmlns:a16="http://schemas.microsoft.com/office/drawing/2014/main" id="{A80E8774-F5D6-4881-98DF-EDEA8373AFE7}"/>
              </a:ext>
            </a:extLst>
          </p:cNvPr>
          <p:cNvSpPr/>
          <p:nvPr/>
        </p:nvSpPr>
        <p:spPr bwMode="auto">
          <a:xfrm>
            <a:off x="3635645" y="2192677"/>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productTag</a:t>
            </a: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type</a:t>
            </a:r>
          </a:p>
        </p:txBody>
      </p:sp>
      <p:cxnSp>
        <p:nvCxnSpPr>
          <p:cNvPr id="7" name="Connector: Elbow 6">
            <a:extLst>
              <a:ext uri="{FF2B5EF4-FFF2-40B4-BE49-F238E27FC236}">
                <a16:creationId xmlns:a16="http://schemas.microsoft.com/office/drawing/2014/main" id="{3ECD0793-B4FE-4B92-A4C4-74C1627B7E96}"/>
              </a:ext>
            </a:extLst>
          </p:cNvPr>
          <p:cNvCxnSpPr>
            <a:cxnSpLocks/>
            <a:stCxn id="6" idx="4"/>
            <a:endCxn id="5" idx="1"/>
          </p:cNvCxnSpPr>
          <p:nvPr/>
        </p:nvCxnSpPr>
        <p:spPr>
          <a:xfrm>
            <a:off x="4807465" y="2810840"/>
            <a:ext cx="2301498" cy="210747"/>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86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a:t>Next: product</a:t>
            </a:r>
          </a:p>
        </p:txBody>
      </p:sp>
      <p:pic>
        <p:nvPicPr>
          <p:cNvPr id="5" name="Picture 4" descr="A screenshot of a cell phone&#10;&#10;Description automatically generated">
            <a:extLst>
              <a:ext uri="{FF2B5EF4-FFF2-40B4-BE49-F238E27FC236}">
                <a16:creationId xmlns:a16="http://schemas.microsoft.com/office/drawing/2014/main" id="{0FBB86D8-DDAE-418D-A262-6E31AE93D5BF}"/>
              </a:ext>
            </a:extLst>
          </p:cNvPr>
          <p:cNvPicPr>
            <a:picLocks noChangeAspect="1"/>
          </p:cNvPicPr>
          <p:nvPr/>
        </p:nvPicPr>
        <p:blipFill>
          <a:blip r:embed="rId3"/>
          <a:stretch>
            <a:fillRect/>
          </a:stretch>
        </p:blipFill>
        <p:spPr>
          <a:xfrm>
            <a:off x="3237152" y="1012773"/>
            <a:ext cx="5668731" cy="5842995"/>
          </a:xfrm>
          <a:prstGeom prst="rect">
            <a:avLst/>
          </a:prstGeom>
        </p:spPr>
      </p:pic>
      <p:pic>
        <p:nvPicPr>
          <p:cNvPr id="7" name="Picture 6" descr="A screenshot of a cell phone&#10;&#10;Description automatically generated">
            <a:extLst>
              <a:ext uri="{FF2B5EF4-FFF2-40B4-BE49-F238E27FC236}">
                <a16:creationId xmlns:a16="http://schemas.microsoft.com/office/drawing/2014/main" id="{2F8082DD-CB72-4683-B9C8-DFDA4705924B}"/>
              </a:ext>
            </a:extLst>
          </p:cNvPr>
          <p:cNvPicPr>
            <a:picLocks noChangeAspect="1"/>
          </p:cNvPicPr>
          <p:nvPr/>
        </p:nvPicPr>
        <p:blipFill>
          <a:blip r:embed="rId4"/>
          <a:stretch>
            <a:fillRect/>
          </a:stretch>
        </p:blipFill>
        <p:spPr>
          <a:xfrm>
            <a:off x="5608833" y="3429001"/>
            <a:ext cx="1077217" cy="1518529"/>
          </a:xfrm>
          <a:prstGeom prst="rect">
            <a:avLst/>
          </a:prstGeom>
        </p:spPr>
      </p:pic>
    </p:spTree>
    <p:extLst>
      <p:ext uri="{BB962C8B-B14F-4D97-AF65-F5344CB8AC3E}">
        <p14:creationId xmlns:p14="http://schemas.microsoft.com/office/powerpoint/2010/main" val="1035078073"/>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food, flower, bird&#10;&#10;Description automatically generated">
            <a:extLst>
              <a:ext uri="{FF2B5EF4-FFF2-40B4-BE49-F238E27FC236}">
                <a16:creationId xmlns:a16="http://schemas.microsoft.com/office/drawing/2014/main" id="{47069872-9BFD-4093-91BB-94645DFE94C0}"/>
              </a:ext>
            </a:extLst>
          </p:cNvPr>
          <p:cNvPicPr>
            <a:picLocks noChangeAspect="1"/>
          </p:cNvPicPr>
          <p:nvPr/>
        </p:nvPicPr>
        <p:blipFill>
          <a:blip r:embed="rId3"/>
          <a:stretch>
            <a:fillRect/>
          </a:stretch>
        </p:blipFill>
        <p:spPr>
          <a:xfrm>
            <a:off x="6052995" y="1687372"/>
            <a:ext cx="2499509" cy="1830200"/>
          </a:xfrm>
          <a:prstGeom prst="rect">
            <a:avLst/>
          </a:prstGeom>
        </p:spPr>
      </p:pic>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a:xfrm>
            <a:off x="838200" y="315699"/>
            <a:ext cx="9624345" cy="782174"/>
          </a:xfrm>
        </p:spPr>
        <p:txBody>
          <a:bodyPr/>
          <a:lstStyle/>
          <a:p>
            <a:r>
              <a:rPr lang="en-US" dirty="0"/>
              <a:t>Product</a:t>
            </a:r>
          </a:p>
        </p:txBody>
      </p:sp>
      <p:pic>
        <p:nvPicPr>
          <p:cNvPr id="7" name="Picture 6" descr="A screenshot of a cell phone&#10;&#10;Description automatically generated">
            <a:extLst>
              <a:ext uri="{FF2B5EF4-FFF2-40B4-BE49-F238E27FC236}">
                <a16:creationId xmlns:a16="http://schemas.microsoft.com/office/drawing/2014/main" id="{2F8082DD-CB72-4683-B9C8-DFDA4705924B}"/>
              </a:ext>
            </a:extLst>
          </p:cNvPr>
          <p:cNvPicPr>
            <a:picLocks noChangeAspect="1"/>
          </p:cNvPicPr>
          <p:nvPr/>
        </p:nvPicPr>
        <p:blipFill>
          <a:blip r:embed="rId4"/>
          <a:stretch>
            <a:fillRect/>
          </a:stretch>
        </p:blipFill>
        <p:spPr>
          <a:xfrm>
            <a:off x="5018783" y="1910471"/>
            <a:ext cx="1077217" cy="1518529"/>
          </a:xfrm>
          <a:prstGeom prst="rect">
            <a:avLst/>
          </a:prstGeom>
        </p:spPr>
      </p:pic>
      <p:sp>
        <p:nvSpPr>
          <p:cNvPr id="8" name="Rectangle: Folded Corner 7">
            <a:extLst>
              <a:ext uri="{FF2B5EF4-FFF2-40B4-BE49-F238E27FC236}">
                <a16:creationId xmlns:a16="http://schemas.microsoft.com/office/drawing/2014/main" id="{FA34C632-CCC9-4E68-9C56-B2A1593A9322}"/>
              </a:ext>
            </a:extLst>
          </p:cNvPr>
          <p:cNvSpPr/>
          <p:nvPr/>
        </p:nvSpPr>
        <p:spPr bwMode="auto">
          <a:xfrm>
            <a:off x="2215215" y="1910471"/>
            <a:ext cx="2062925" cy="1974512"/>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"categoryId":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"sku":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"description":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"price":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Tree>
    <p:extLst>
      <p:ext uri="{BB962C8B-B14F-4D97-AF65-F5344CB8AC3E}">
        <p14:creationId xmlns:p14="http://schemas.microsoft.com/office/powerpoint/2010/main" val="12312072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food, flower, bird&#10;&#10;Description automatically generated">
            <a:extLst>
              <a:ext uri="{FF2B5EF4-FFF2-40B4-BE49-F238E27FC236}">
                <a16:creationId xmlns:a16="http://schemas.microsoft.com/office/drawing/2014/main" id="{47069872-9BFD-4093-91BB-94645DFE94C0}"/>
              </a:ext>
            </a:extLst>
          </p:cNvPr>
          <p:cNvPicPr>
            <a:picLocks noChangeAspect="1"/>
          </p:cNvPicPr>
          <p:nvPr/>
        </p:nvPicPr>
        <p:blipFill>
          <a:blip r:embed="rId3"/>
          <a:stretch>
            <a:fillRect/>
          </a:stretch>
        </p:blipFill>
        <p:spPr>
          <a:xfrm>
            <a:off x="6430968" y="2446636"/>
            <a:ext cx="2499509" cy="1830200"/>
          </a:xfrm>
          <a:prstGeom prst="rect">
            <a:avLst/>
          </a:prstGeom>
        </p:spPr>
      </p:pic>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a:t>Products</a:t>
            </a:r>
          </a:p>
        </p:txBody>
      </p:sp>
      <p:pic>
        <p:nvPicPr>
          <p:cNvPr id="7" name="Picture 6" descr="A screenshot of a cell phone&#10;&#10;Description automatically generated">
            <a:extLst>
              <a:ext uri="{FF2B5EF4-FFF2-40B4-BE49-F238E27FC236}">
                <a16:creationId xmlns:a16="http://schemas.microsoft.com/office/drawing/2014/main" id="{2F8082DD-CB72-4683-B9C8-DFDA4705924B}"/>
              </a:ext>
            </a:extLst>
          </p:cNvPr>
          <p:cNvPicPr>
            <a:picLocks noChangeAspect="1"/>
          </p:cNvPicPr>
          <p:nvPr/>
        </p:nvPicPr>
        <p:blipFill>
          <a:blip r:embed="rId4"/>
          <a:stretch>
            <a:fillRect/>
          </a:stretch>
        </p:blipFill>
        <p:spPr>
          <a:xfrm>
            <a:off x="5396756" y="2669735"/>
            <a:ext cx="1077217" cy="1518529"/>
          </a:xfrm>
          <a:prstGeom prst="rect">
            <a:avLst/>
          </a:prstGeom>
        </p:spPr>
      </p:pic>
      <p:sp>
        <p:nvSpPr>
          <p:cNvPr id="6" name="Rectangle: Folded Corner 5">
            <a:extLst>
              <a:ext uri="{FF2B5EF4-FFF2-40B4-BE49-F238E27FC236}">
                <a16:creationId xmlns:a16="http://schemas.microsoft.com/office/drawing/2014/main" id="{71843380-7315-4FCE-B9A2-A5B2A90DFF27}"/>
              </a:ext>
            </a:extLst>
          </p:cNvPr>
          <p:cNvSpPr/>
          <p:nvPr/>
        </p:nvSpPr>
        <p:spPr bwMode="auto">
          <a:xfrm>
            <a:off x="2444907" y="2223734"/>
            <a:ext cx="2062925" cy="2776330"/>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"categoryId":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"sku":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"description":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"price":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"tagIds":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8" name="Rectangle 7">
            <a:extLst>
              <a:ext uri="{FF2B5EF4-FFF2-40B4-BE49-F238E27FC236}">
                <a16:creationId xmlns:a16="http://schemas.microsoft.com/office/drawing/2014/main" id="{92C27644-849E-4D1C-BE33-4725B8ADCF6C}"/>
              </a:ext>
            </a:extLst>
          </p:cNvPr>
          <p:cNvSpPr/>
          <p:nvPr/>
        </p:nvSpPr>
        <p:spPr bwMode="auto">
          <a:xfrm>
            <a:off x="2444907" y="3865720"/>
            <a:ext cx="2062925" cy="849163"/>
          </a:xfrm>
          <a:prstGeom prst="rect">
            <a:avLst/>
          </a:prstGeom>
          <a:solidFill>
            <a:schemeClr val="bg1">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237273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a:t>Products</a:t>
            </a:r>
          </a:p>
        </p:txBody>
      </p:sp>
      <p:sp>
        <p:nvSpPr>
          <p:cNvPr id="6" name="Rectangle: Folded Corner 5">
            <a:extLst>
              <a:ext uri="{FF2B5EF4-FFF2-40B4-BE49-F238E27FC236}">
                <a16:creationId xmlns:a16="http://schemas.microsoft.com/office/drawing/2014/main" id="{71843380-7315-4FCE-B9A2-A5B2A90DFF27}"/>
              </a:ext>
            </a:extLst>
          </p:cNvPr>
          <p:cNvSpPr/>
          <p:nvPr/>
        </p:nvSpPr>
        <p:spPr bwMode="auto">
          <a:xfrm>
            <a:off x="7108964" y="1633420"/>
            <a:ext cx="1979301" cy="2776330"/>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"categoryId":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"sku":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"description":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"price":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"tagIds":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9" name="Cylinder 8">
            <a:extLst>
              <a:ext uri="{FF2B5EF4-FFF2-40B4-BE49-F238E27FC236}">
                <a16:creationId xmlns:a16="http://schemas.microsoft.com/office/drawing/2014/main" id="{5B5373C2-4521-444A-8AEB-3B0A23039DF2}"/>
              </a:ext>
            </a:extLst>
          </p:cNvPr>
          <p:cNvSpPr/>
          <p:nvPr/>
        </p:nvSpPr>
        <p:spPr bwMode="auto">
          <a:xfrm>
            <a:off x="3635645" y="2192677"/>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product</a:t>
            </a: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a:t>
            </a:r>
          </a:p>
        </p:txBody>
      </p:sp>
      <p:cxnSp>
        <p:nvCxnSpPr>
          <p:cNvPr id="10" name="Connector: Elbow 9">
            <a:extLst>
              <a:ext uri="{FF2B5EF4-FFF2-40B4-BE49-F238E27FC236}">
                <a16:creationId xmlns:a16="http://schemas.microsoft.com/office/drawing/2014/main" id="{CF46E0A8-1172-46B7-8B1A-B1E8029C8CB6}"/>
              </a:ext>
            </a:extLst>
          </p:cNvPr>
          <p:cNvCxnSpPr>
            <a:cxnSpLocks/>
            <a:stCxn id="9" idx="4"/>
          </p:cNvCxnSpPr>
          <p:nvPr/>
        </p:nvCxnSpPr>
        <p:spPr>
          <a:xfrm>
            <a:off x="4807465" y="2810840"/>
            <a:ext cx="2301498" cy="210747"/>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9908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a:t>Products</a:t>
            </a:r>
          </a:p>
        </p:txBody>
      </p:sp>
      <p:sp>
        <p:nvSpPr>
          <p:cNvPr id="9" name="Cylinder 8">
            <a:extLst>
              <a:ext uri="{FF2B5EF4-FFF2-40B4-BE49-F238E27FC236}">
                <a16:creationId xmlns:a16="http://schemas.microsoft.com/office/drawing/2014/main" id="{5B5373C2-4521-444A-8AEB-3B0A23039DF2}"/>
              </a:ext>
            </a:extLst>
          </p:cNvPr>
          <p:cNvSpPr/>
          <p:nvPr/>
        </p:nvSpPr>
        <p:spPr bwMode="auto">
          <a:xfrm>
            <a:off x="3634042" y="2191871"/>
            <a:ext cx="1172583" cy="1237129"/>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88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78D4">
                    <a:lumMod val="50000"/>
                  </a:srgbClr>
                </a:solidFill>
                <a:effectLst/>
                <a:uLnTx/>
                <a:uFillTx/>
                <a:latin typeface="Segoe UI"/>
                <a:ea typeface="Segoe UI" pitchFamily="34" charset="0"/>
                <a:cs typeface="Segoe UI" pitchFamily="34" charset="0"/>
              </a:rPr>
              <a:t>products</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78D4">
                    <a:lumMod val="50000"/>
                  </a:srgbClr>
                </a:solidFill>
                <a:effectLst/>
                <a:uLnTx/>
                <a:uFillTx/>
                <a:latin typeface="Segoe UI"/>
                <a:ea typeface="Segoe UI" pitchFamily="34" charset="0"/>
                <a:cs typeface="Segoe UI" pitchFamily="34" charset="0"/>
              </a:rPr>
              <a:t>PK: ?</a:t>
            </a:r>
          </a:p>
        </p:txBody>
      </p:sp>
      <p:sp>
        <p:nvSpPr>
          <p:cNvPr id="7" name="Content Placeholder 3">
            <a:extLst>
              <a:ext uri="{FF2B5EF4-FFF2-40B4-BE49-F238E27FC236}">
                <a16:creationId xmlns:a16="http://schemas.microsoft.com/office/drawing/2014/main" id="{F54D6E4C-7373-4ABB-BDBC-2F42D1150314}"/>
              </a:ext>
            </a:extLst>
          </p:cNvPr>
          <p:cNvSpPr txBox="1">
            <a:spLocks/>
          </p:cNvSpPr>
          <p:nvPr/>
        </p:nvSpPr>
        <p:spPr>
          <a:xfrm>
            <a:off x="6089113" y="1666767"/>
            <a:ext cx="5695949" cy="207189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8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Create a product</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8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Edit a product</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8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List all products from a category</a:t>
            </a:r>
            <a:br>
              <a:rPr kumimoji="0" lang="en-US" sz="28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br>
            <a:r>
              <a:rPr kumimoji="0" lang="en-US" sz="28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(with name of category and tags)</a:t>
            </a:r>
          </a:p>
        </p:txBody>
      </p:sp>
      <p:grpSp>
        <p:nvGrpSpPr>
          <p:cNvPr id="4" name="Group 3">
            <a:extLst>
              <a:ext uri="{FF2B5EF4-FFF2-40B4-BE49-F238E27FC236}">
                <a16:creationId xmlns:a16="http://schemas.microsoft.com/office/drawing/2014/main" id="{D669744A-E958-43F2-8367-96EB393A2DC6}"/>
              </a:ext>
            </a:extLst>
          </p:cNvPr>
          <p:cNvGrpSpPr/>
          <p:nvPr/>
        </p:nvGrpSpPr>
        <p:grpSpPr>
          <a:xfrm>
            <a:off x="1787319" y="5197757"/>
            <a:ext cx="8617362" cy="925530"/>
            <a:chOff x="1787319" y="5197757"/>
            <a:chExt cx="8617362" cy="925530"/>
          </a:xfrm>
        </p:grpSpPr>
        <p:pic>
          <p:nvPicPr>
            <p:cNvPr id="12" name="Picture 11" descr="A close up of a logo&#10;&#10;Description automatically generated">
              <a:extLst>
                <a:ext uri="{FF2B5EF4-FFF2-40B4-BE49-F238E27FC236}">
                  <a16:creationId xmlns:a16="http://schemas.microsoft.com/office/drawing/2014/main" id="{B973C7F4-AAAD-464A-94CE-2674DF12926C}"/>
                </a:ext>
              </a:extLst>
            </p:cNvPr>
            <p:cNvPicPr>
              <a:picLocks noChangeAspect="1"/>
            </p:cNvPicPr>
            <p:nvPr/>
          </p:nvPicPr>
          <p:blipFill>
            <a:blip r:embed="rId3">
              <a:duotone>
                <a:schemeClr val="accent2">
                  <a:shade val="45000"/>
                  <a:satMod val="135000"/>
                </a:schemeClr>
                <a:prstClr val="white"/>
              </a:duotone>
            </a:blip>
            <a:stretch>
              <a:fillRect/>
            </a:stretch>
          </p:blipFill>
          <p:spPr>
            <a:xfrm>
              <a:off x="2505754" y="5377492"/>
              <a:ext cx="609894" cy="609894"/>
            </a:xfrm>
            <a:prstGeom prst="rect">
              <a:avLst/>
            </a:prstGeom>
          </p:spPr>
        </p:pic>
        <p:pic>
          <p:nvPicPr>
            <p:cNvPr id="13" name="Picture 12" descr="A close up of a logo&#10;&#10;Description automatically generated">
              <a:extLst>
                <a:ext uri="{FF2B5EF4-FFF2-40B4-BE49-F238E27FC236}">
                  <a16:creationId xmlns:a16="http://schemas.microsoft.com/office/drawing/2014/main" id="{4D16A385-0BED-47BC-B411-C94D4E20C4CB}"/>
                </a:ext>
              </a:extLst>
            </p:cNvPr>
            <p:cNvPicPr>
              <a:picLocks noChangeAspect="1"/>
            </p:cNvPicPr>
            <p:nvPr/>
          </p:nvPicPr>
          <p:blipFill>
            <a:blip r:embed="rId3">
              <a:duotone>
                <a:schemeClr val="accent2">
                  <a:shade val="45000"/>
                  <a:satMod val="135000"/>
                </a:schemeClr>
                <a:prstClr val="white"/>
              </a:duotone>
            </a:blip>
            <a:stretch>
              <a:fillRect/>
            </a:stretch>
          </p:blipFill>
          <p:spPr>
            <a:xfrm>
              <a:off x="1899963" y="5377492"/>
              <a:ext cx="609894" cy="609894"/>
            </a:xfrm>
            <a:prstGeom prst="rect">
              <a:avLst/>
            </a:prstGeom>
          </p:spPr>
        </p:pic>
        <p:sp>
          <p:nvSpPr>
            <p:cNvPr id="15" name="Rectangle: Rounded Corners 14">
              <a:extLst>
                <a:ext uri="{FF2B5EF4-FFF2-40B4-BE49-F238E27FC236}">
                  <a16:creationId xmlns:a16="http://schemas.microsoft.com/office/drawing/2014/main" id="{F811626A-FCCE-4843-80D2-022F35B16A0C}"/>
                </a:ext>
              </a:extLst>
            </p:cNvPr>
            <p:cNvSpPr/>
            <p:nvPr/>
          </p:nvSpPr>
          <p:spPr bwMode="auto">
            <a:xfrm>
              <a:off x="1787319" y="5197757"/>
              <a:ext cx="2654040" cy="925530"/>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7" name="Picture 16" descr="A close up of a logo&#10;&#10;Description automatically generated">
              <a:extLst>
                <a:ext uri="{FF2B5EF4-FFF2-40B4-BE49-F238E27FC236}">
                  <a16:creationId xmlns:a16="http://schemas.microsoft.com/office/drawing/2014/main" id="{18FF2B07-317A-42CA-9E92-C9BF61AF8144}"/>
                </a:ext>
              </a:extLst>
            </p:cNvPr>
            <p:cNvPicPr>
              <a:picLocks noChangeAspect="1"/>
            </p:cNvPicPr>
            <p:nvPr/>
          </p:nvPicPr>
          <p:blipFill>
            <a:blip r:embed="rId3">
              <a:duotone>
                <a:schemeClr val="accent2">
                  <a:shade val="45000"/>
                  <a:satMod val="135000"/>
                </a:schemeClr>
                <a:prstClr val="white"/>
              </a:duotone>
            </a:blip>
            <a:stretch>
              <a:fillRect/>
            </a:stretch>
          </p:blipFill>
          <p:spPr>
            <a:xfrm>
              <a:off x="3721439" y="5377492"/>
              <a:ext cx="609894" cy="609894"/>
            </a:xfrm>
            <a:prstGeom prst="rect">
              <a:avLst/>
            </a:prstGeom>
          </p:spPr>
        </p:pic>
        <p:pic>
          <p:nvPicPr>
            <p:cNvPr id="18" name="Picture 17" descr="A close up of a logo&#10;&#10;Description automatically generated">
              <a:extLst>
                <a:ext uri="{FF2B5EF4-FFF2-40B4-BE49-F238E27FC236}">
                  <a16:creationId xmlns:a16="http://schemas.microsoft.com/office/drawing/2014/main" id="{8090B429-9C88-4BA3-A7F5-1C58EF084F91}"/>
                </a:ext>
              </a:extLst>
            </p:cNvPr>
            <p:cNvPicPr>
              <a:picLocks noChangeAspect="1"/>
            </p:cNvPicPr>
            <p:nvPr/>
          </p:nvPicPr>
          <p:blipFill>
            <a:blip r:embed="rId3">
              <a:duotone>
                <a:schemeClr val="accent2">
                  <a:shade val="45000"/>
                  <a:satMod val="135000"/>
                </a:schemeClr>
                <a:prstClr val="white"/>
              </a:duotone>
            </a:blip>
            <a:stretch>
              <a:fillRect/>
            </a:stretch>
          </p:blipFill>
          <p:spPr>
            <a:xfrm>
              <a:off x="3115648" y="5377492"/>
              <a:ext cx="609894" cy="609894"/>
            </a:xfrm>
            <a:prstGeom prst="rect">
              <a:avLst/>
            </a:prstGeom>
          </p:spPr>
        </p:pic>
        <p:pic>
          <p:nvPicPr>
            <p:cNvPr id="37" name="Picture 36" descr="A close up of a logo&#10;&#10;Description automatically generated">
              <a:extLst>
                <a:ext uri="{FF2B5EF4-FFF2-40B4-BE49-F238E27FC236}">
                  <a16:creationId xmlns:a16="http://schemas.microsoft.com/office/drawing/2014/main" id="{BC8124C5-A4A3-4AC9-9341-F14EE4EF5522}"/>
                </a:ext>
              </a:extLst>
            </p:cNvPr>
            <p:cNvPicPr>
              <a:picLocks noChangeAspect="1"/>
            </p:cNvPicPr>
            <p:nvPr/>
          </p:nvPicPr>
          <p:blipFill>
            <a:blip r:embed="rId3">
              <a:duotone>
                <a:schemeClr val="accent2">
                  <a:shade val="45000"/>
                  <a:satMod val="135000"/>
                </a:schemeClr>
                <a:prstClr val="white"/>
              </a:duotone>
            </a:blip>
            <a:stretch>
              <a:fillRect/>
            </a:stretch>
          </p:blipFill>
          <p:spPr>
            <a:xfrm>
              <a:off x="5487415" y="5377492"/>
              <a:ext cx="609894" cy="609894"/>
            </a:xfrm>
            <a:prstGeom prst="rect">
              <a:avLst/>
            </a:prstGeom>
          </p:spPr>
        </p:pic>
        <p:pic>
          <p:nvPicPr>
            <p:cNvPr id="38" name="Picture 37" descr="A close up of a logo&#10;&#10;Description automatically generated">
              <a:extLst>
                <a:ext uri="{FF2B5EF4-FFF2-40B4-BE49-F238E27FC236}">
                  <a16:creationId xmlns:a16="http://schemas.microsoft.com/office/drawing/2014/main" id="{7AB15579-8F42-4B7C-A382-BAFA74B33E2C}"/>
                </a:ext>
              </a:extLst>
            </p:cNvPr>
            <p:cNvPicPr>
              <a:picLocks noChangeAspect="1"/>
            </p:cNvPicPr>
            <p:nvPr/>
          </p:nvPicPr>
          <p:blipFill>
            <a:blip r:embed="rId3">
              <a:duotone>
                <a:schemeClr val="accent2">
                  <a:shade val="45000"/>
                  <a:satMod val="135000"/>
                </a:schemeClr>
                <a:prstClr val="white"/>
              </a:duotone>
            </a:blip>
            <a:stretch>
              <a:fillRect/>
            </a:stretch>
          </p:blipFill>
          <p:spPr>
            <a:xfrm>
              <a:off x="4881624" y="5377492"/>
              <a:ext cx="609894" cy="609894"/>
            </a:xfrm>
            <a:prstGeom prst="rect">
              <a:avLst/>
            </a:prstGeom>
          </p:spPr>
        </p:pic>
        <p:sp>
          <p:nvSpPr>
            <p:cNvPr id="40" name="Rectangle: Rounded Corners 39">
              <a:extLst>
                <a:ext uri="{FF2B5EF4-FFF2-40B4-BE49-F238E27FC236}">
                  <a16:creationId xmlns:a16="http://schemas.microsoft.com/office/drawing/2014/main" id="{254C5105-DA8B-4257-91AB-3988C742D2F1}"/>
                </a:ext>
              </a:extLst>
            </p:cNvPr>
            <p:cNvSpPr/>
            <p:nvPr/>
          </p:nvSpPr>
          <p:spPr bwMode="auto">
            <a:xfrm>
              <a:off x="4768980" y="5197757"/>
              <a:ext cx="2654040" cy="925530"/>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2" name="Picture 41" descr="A close up of a logo&#10;&#10;Description automatically generated">
              <a:extLst>
                <a:ext uri="{FF2B5EF4-FFF2-40B4-BE49-F238E27FC236}">
                  <a16:creationId xmlns:a16="http://schemas.microsoft.com/office/drawing/2014/main" id="{61D4A780-66F5-4BB5-8A2C-24532933AA0F}"/>
                </a:ext>
              </a:extLst>
            </p:cNvPr>
            <p:cNvPicPr>
              <a:picLocks noChangeAspect="1"/>
            </p:cNvPicPr>
            <p:nvPr/>
          </p:nvPicPr>
          <p:blipFill>
            <a:blip r:embed="rId3">
              <a:duotone>
                <a:schemeClr val="accent2">
                  <a:shade val="45000"/>
                  <a:satMod val="135000"/>
                </a:schemeClr>
                <a:prstClr val="white"/>
              </a:duotone>
            </a:blip>
            <a:stretch>
              <a:fillRect/>
            </a:stretch>
          </p:blipFill>
          <p:spPr>
            <a:xfrm>
              <a:off x="6703100" y="5377492"/>
              <a:ext cx="609894" cy="609894"/>
            </a:xfrm>
            <a:prstGeom prst="rect">
              <a:avLst/>
            </a:prstGeom>
          </p:spPr>
        </p:pic>
        <p:pic>
          <p:nvPicPr>
            <p:cNvPr id="43" name="Picture 42" descr="A close up of a logo&#10;&#10;Description automatically generated">
              <a:extLst>
                <a:ext uri="{FF2B5EF4-FFF2-40B4-BE49-F238E27FC236}">
                  <a16:creationId xmlns:a16="http://schemas.microsoft.com/office/drawing/2014/main" id="{0F5F1691-5297-4E18-B315-7B8ADD655B12}"/>
                </a:ext>
              </a:extLst>
            </p:cNvPr>
            <p:cNvPicPr>
              <a:picLocks noChangeAspect="1"/>
            </p:cNvPicPr>
            <p:nvPr/>
          </p:nvPicPr>
          <p:blipFill>
            <a:blip r:embed="rId3">
              <a:duotone>
                <a:schemeClr val="accent2">
                  <a:shade val="45000"/>
                  <a:satMod val="135000"/>
                </a:schemeClr>
                <a:prstClr val="white"/>
              </a:duotone>
            </a:blip>
            <a:stretch>
              <a:fillRect/>
            </a:stretch>
          </p:blipFill>
          <p:spPr>
            <a:xfrm>
              <a:off x="6097309" y="5377492"/>
              <a:ext cx="609894" cy="609894"/>
            </a:xfrm>
            <a:prstGeom prst="rect">
              <a:avLst/>
            </a:prstGeom>
          </p:spPr>
        </p:pic>
        <p:pic>
          <p:nvPicPr>
            <p:cNvPr id="46" name="Picture 45" descr="A close up of a logo&#10;&#10;Description automatically generated">
              <a:extLst>
                <a:ext uri="{FF2B5EF4-FFF2-40B4-BE49-F238E27FC236}">
                  <a16:creationId xmlns:a16="http://schemas.microsoft.com/office/drawing/2014/main" id="{D0D58D91-B856-41F2-9E4C-2C501289E943}"/>
                </a:ext>
              </a:extLst>
            </p:cNvPr>
            <p:cNvPicPr>
              <a:picLocks noChangeAspect="1"/>
            </p:cNvPicPr>
            <p:nvPr/>
          </p:nvPicPr>
          <p:blipFill>
            <a:blip r:embed="rId3">
              <a:duotone>
                <a:schemeClr val="accent2">
                  <a:shade val="45000"/>
                  <a:satMod val="135000"/>
                </a:schemeClr>
                <a:prstClr val="white"/>
              </a:duotone>
            </a:blip>
            <a:stretch>
              <a:fillRect/>
            </a:stretch>
          </p:blipFill>
          <p:spPr>
            <a:xfrm>
              <a:off x="8469076" y="5377492"/>
              <a:ext cx="609894" cy="609894"/>
            </a:xfrm>
            <a:prstGeom prst="rect">
              <a:avLst/>
            </a:prstGeom>
          </p:spPr>
        </p:pic>
        <p:pic>
          <p:nvPicPr>
            <p:cNvPr id="47" name="Picture 46" descr="A close up of a logo&#10;&#10;Description automatically generated">
              <a:extLst>
                <a:ext uri="{FF2B5EF4-FFF2-40B4-BE49-F238E27FC236}">
                  <a16:creationId xmlns:a16="http://schemas.microsoft.com/office/drawing/2014/main" id="{29F4556F-A6A7-4D58-A4E4-B9315F3C3156}"/>
                </a:ext>
              </a:extLst>
            </p:cNvPr>
            <p:cNvPicPr>
              <a:picLocks noChangeAspect="1"/>
            </p:cNvPicPr>
            <p:nvPr/>
          </p:nvPicPr>
          <p:blipFill>
            <a:blip r:embed="rId3">
              <a:duotone>
                <a:schemeClr val="accent2">
                  <a:shade val="45000"/>
                  <a:satMod val="135000"/>
                </a:schemeClr>
                <a:prstClr val="white"/>
              </a:duotone>
            </a:blip>
            <a:stretch>
              <a:fillRect/>
            </a:stretch>
          </p:blipFill>
          <p:spPr>
            <a:xfrm>
              <a:off x="7863285" y="5377492"/>
              <a:ext cx="609894" cy="609894"/>
            </a:xfrm>
            <a:prstGeom prst="rect">
              <a:avLst/>
            </a:prstGeom>
          </p:spPr>
        </p:pic>
        <p:sp>
          <p:nvSpPr>
            <p:cNvPr id="49" name="Rectangle: Rounded Corners 48">
              <a:extLst>
                <a:ext uri="{FF2B5EF4-FFF2-40B4-BE49-F238E27FC236}">
                  <a16:creationId xmlns:a16="http://schemas.microsoft.com/office/drawing/2014/main" id="{B31F1296-E026-493A-85A0-06A720173EF5}"/>
                </a:ext>
              </a:extLst>
            </p:cNvPr>
            <p:cNvSpPr/>
            <p:nvPr/>
          </p:nvSpPr>
          <p:spPr bwMode="auto">
            <a:xfrm>
              <a:off x="7750641" y="5197757"/>
              <a:ext cx="2654040" cy="925530"/>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1" name="Picture 50" descr="A close up of a logo&#10;&#10;Description automatically generated">
              <a:extLst>
                <a:ext uri="{FF2B5EF4-FFF2-40B4-BE49-F238E27FC236}">
                  <a16:creationId xmlns:a16="http://schemas.microsoft.com/office/drawing/2014/main" id="{A362DFF0-CF96-46BA-B72F-F94E7F62F116}"/>
                </a:ext>
              </a:extLst>
            </p:cNvPr>
            <p:cNvPicPr>
              <a:picLocks noChangeAspect="1"/>
            </p:cNvPicPr>
            <p:nvPr/>
          </p:nvPicPr>
          <p:blipFill>
            <a:blip r:embed="rId3">
              <a:duotone>
                <a:schemeClr val="accent2">
                  <a:shade val="45000"/>
                  <a:satMod val="135000"/>
                </a:schemeClr>
                <a:prstClr val="white"/>
              </a:duotone>
            </a:blip>
            <a:stretch>
              <a:fillRect/>
            </a:stretch>
          </p:blipFill>
          <p:spPr>
            <a:xfrm>
              <a:off x="9684761" y="5377492"/>
              <a:ext cx="609894" cy="609894"/>
            </a:xfrm>
            <a:prstGeom prst="rect">
              <a:avLst/>
            </a:prstGeom>
          </p:spPr>
        </p:pic>
        <p:pic>
          <p:nvPicPr>
            <p:cNvPr id="52" name="Picture 51" descr="A close up of a logo&#10;&#10;Description automatically generated">
              <a:extLst>
                <a:ext uri="{FF2B5EF4-FFF2-40B4-BE49-F238E27FC236}">
                  <a16:creationId xmlns:a16="http://schemas.microsoft.com/office/drawing/2014/main" id="{05DC5352-F96C-4FFB-BAA0-F9630DF2C664}"/>
                </a:ext>
              </a:extLst>
            </p:cNvPr>
            <p:cNvPicPr>
              <a:picLocks noChangeAspect="1"/>
            </p:cNvPicPr>
            <p:nvPr/>
          </p:nvPicPr>
          <p:blipFill>
            <a:blip r:embed="rId3">
              <a:duotone>
                <a:schemeClr val="accent2">
                  <a:shade val="45000"/>
                  <a:satMod val="135000"/>
                </a:schemeClr>
                <a:prstClr val="white"/>
              </a:duotone>
            </a:blip>
            <a:stretch>
              <a:fillRect/>
            </a:stretch>
          </p:blipFill>
          <p:spPr>
            <a:xfrm>
              <a:off x="9078970" y="5377492"/>
              <a:ext cx="609894" cy="609894"/>
            </a:xfrm>
            <a:prstGeom prst="rect">
              <a:avLst/>
            </a:prstGeom>
          </p:spPr>
        </p:pic>
      </p:grpSp>
      <p:sp>
        <p:nvSpPr>
          <p:cNvPr id="54" name="TextBox 53">
            <a:extLst>
              <a:ext uri="{FF2B5EF4-FFF2-40B4-BE49-F238E27FC236}">
                <a16:creationId xmlns:a16="http://schemas.microsoft.com/office/drawing/2014/main" id="{82080247-E07C-4C18-9E37-0D4773C19665}"/>
              </a:ext>
            </a:extLst>
          </p:cNvPr>
          <p:cNvSpPr txBox="1"/>
          <p:nvPr/>
        </p:nvSpPr>
        <p:spPr>
          <a:xfrm>
            <a:off x="2200807" y="6216134"/>
            <a:ext cx="1825579"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243A5E">
                    <a:lumMod val="60000"/>
                    <a:lumOff val="40000"/>
                  </a:srgbClr>
                </a:solidFill>
                <a:effectLst/>
                <a:uLnTx/>
                <a:uFillTx/>
                <a:latin typeface="Segoe UI"/>
                <a:ea typeface="+mn-ea"/>
                <a:cs typeface="+mn-cs"/>
              </a:rPr>
              <a:t>CategoryA</a:t>
            </a:r>
            <a:endPar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endParaRPr>
          </a:p>
        </p:txBody>
      </p:sp>
      <p:sp>
        <p:nvSpPr>
          <p:cNvPr id="55" name="TextBox 54">
            <a:extLst>
              <a:ext uri="{FF2B5EF4-FFF2-40B4-BE49-F238E27FC236}">
                <a16:creationId xmlns:a16="http://schemas.microsoft.com/office/drawing/2014/main" id="{CD210474-A997-4E14-A270-121E10F95B10}"/>
              </a:ext>
            </a:extLst>
          </p:cNvPr>
          <p:cNvSpPr txBox="1"/>
          <p:nvPr/>
        </p:nvSpPr>
        <p:spPr>
          <a:xfrm>
            <a:off x="8161447" y="6216134"/>
            <a:ext cx="1825579"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243A5E">
                    <a:lumMod val="60000"/>
                    <a:lumOff val="40000"/>
                  </a:srgbClr>
                </a:solidFill>
                <a:effectLst/>
                <a:uLnTx/>
                <a:uFillTx/>
                <a:latin typeface="Segoe UI"/>
                <a:ea typeface="+mn-ea"/>
                <a:cs typeface="+mn-cs"/>
              </a:rPr>
              <a:t>CategoryC</a:t>
            </a:r>
            <a:endPar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endParaRPr>
          </a:p>
        </p:txBody>
      </p:sp>
      <p:sp>
        <p:nvSpPr>
          <p:cNvPr id="56" name="TextBox 55">
            <a:extLst>
              <a:ext uri="{FF2B5EF4-FFF2-40B4-BE49-F238E27FC236}">
                <a16:creationId xmlns:a16="http://schemas.microsoft.com/office/drawing/2014/main" id="{5EFDC8F6-F3B8-44BD-8D99-3702C4787329}"/>
              </a:ext>
            </a:extLst>
          </p:cNvPr>
          <p:cNvSpPr txBox="1"/>
          <p:nvPr/>
        </p:nvSpPr>
        <p:spPr>
          <a:xfrm>
            <a:off x="5182468" y="6216134"/>
            <a:ext cx="1825579"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243A5E">
                    <a:lumMod val="60000"/>
                    <a:lumOff val="40000"/>
                  </a:srgbClr>
                </a:solidFill>
                <a:effectLst/>
                <a:uLnTx/>
                <a:uFillTx/>
                <a:latin typeface="Segoe UI"/>
                <a:ea typeface="+mn-ea"/>
                <a:cs typeface="+mn-cs"/>
              </a:rPr>
              <a:t>CategoryB</a:t>
            </a:r>
            <a:endPar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endParaRPr>
          </a:p>
        </p:txBody>
      </p:sp>
      <p:sp>
        <p:nvSpPr>
          <p:cNvPr id="57" name="TextBox 56">
            <a:extLst>
              <a:ext uri="{FF2B5EF4-FFF2-40B4-BE49-F238E27FC236}">
                <a16:creationId xmlns:a16="http://schemas.microsoft.com/office/drawing/2014/main" id="{27069435-FC20-4477-847D-C5DFA8D37B1B}"/>
              </a:ext>
            </a:extLst>
          </p:cNvPr>
          <p:cNvSpPr txBox="1"/>
          <p:nvPr/>
        </p:nvSpPr>
        <p:spPr>
          <a:xfrm>
            <a:off x="2200807" y="4394229"/>
            <a:ext cx="8473008" cy="43088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Segoe UI"/>
                <a:ea typeface="+mn-ea"/>
                <a:cs typeface="+mn-cs"/>
              </a:rPr>
              <a:t>SELECT * FROM c WHERE </a:t>
            </a:r>
            <a:r>
              <a:rPr kumimoji="0" lang="en-US" sz="2800" b="0" i="0" u="none" strike="noStrike" kern="1200" cap="none" spc="0" normalizeH="0" baseline="0" noProof="0" dirty="0" err="1">
                <a:ln>
                  <a:noFill/>
                </a:ln>
                <a:solidFill>
                  <a:srgbClr val="000000"/>
                </a:solidFill>
                <a:effectLst/>
                <a:uLnTx/>
                <a:uFillTx/>
                <a:latin typeface="Segoe UI"/>
                <a:ea typeface="+mn-ea"/>
                <a:cs typeface="+mn-cs"/>
              </a:rPr>
              <a:t>c.categoryId</a:t>
            </a:r>
            <a:r>
              <a:rPr kumimoji="0" lang="en-US" sz="2800" b="0" i="0" u="none" strike="noStrike" kern="1200" cap="none" spc="0" normalizeH="0" baseline="0" noProof="0" dirty="0">
                <a:ln>
                  <a:noFill/>
                </a:ln>
                <a:solidFill>
                  <a:srgbClr val="000000"/>
                </a:solidFill>
                <a:effectLst/>
                <a:uLnTx/>
                <a:uFillTx/>
                <a:latin typeface="Segoe UI"/>
                <a:ea typeface="+mn-ea"/>
                <a:cs typeface="+mn-cs"/>
              </a:rPr>
              <a:t> = '</a:t>
            </a:r>
            <a:r>
              <a:rPr kumimoji="0" lang="en-US" sz="2800" b="0" i="0" u="none" strike="noStrike" kern="1200" cap="none" spc="0" normalizeH="0" baseline="0" noProof="0" dirty="0" err="1">
                <a:ln>
                  <a:noFill/>
                </a:ln>
                <a:solidFill>
                  <a:srgbClr val="000000"/>
                </a:solidFill>
                <a:effectLst/>
                <a:uLnTx/>
                <a:uFillTx/>
                <a:latin typeface="Segoe UI"/>
                <a:ea typeface="+mn-ea"/>
                <a:cs typeface="+mn-cs"/>
              </a:rPr>
              <a:t>CategoryA</a:t>
            </a:r>
            <a:r>
              <a:rPr kumimoji="0" lang="en-US" sz="2800" b="0" i="0" u="none" strike="noStrike" kern="1200" cap="none" spc="0" normalizeH="0" baseline="0" noProof="0" dirty="0">
                <a:ln>
                  <a:noFill/>
                </a:ln>
                <a:solidFill>
                  <a:srgbClr val="000000"/>
                </a:solidFill>
                <a:effectLst/>
                <a:uLnTx/>
                <a:uFillTx/>
                <a:latin typeface="Segoe UI"/>
                <a:ea typeface="+mn-ea"/>
                <a:cs typeface="+mn-cs"/>
              </a:rPr>
              <a:t>'</a:t>
            </a:r>
          </a:p>
        </p:txBody>
      </p:sp>
      <p:cxnSp>
        <p:nvCxnSpPr>
          <p:cNvPr id="58" name="Connector: Curved 57">
            <a:extLst>
              <a:ext uri="{FF2B5EF4-FFF2-40B4-BE49-F238E27FC236}">
                <a16:creationId xmlns:a16="http://schemas.microsoft.com/office/drawing/2014/main" id="{6D991C54-6194-495B-BBAD-9D610DFE97C9}"/>
              </a:ext>
            </a:extLst>
          </p:cNvPr>
          <p:cNvCxnSpPr>
            <a:cxnSpLocks/>
          </p:cNvCxnSpPr>
          <p:nvPr/>
        </p:nvCxnSpPr>
        <p:spPr>
          <a:xfrm rot="5400000" flipH="1" flipV="1">
            <a:off x="8386993" y="3733088"/>
            <a:ext cx="727722" cy="462447"/>
          </a:xfrm>
          <a:prstGeom prst="curvedConnector3">
            <a:avLst>
              <a:gd name="adj1" fmla="val 50000"/>
            </a:avLst>
          </a:prstGeom>
          <a:ln w="57150">
            <a:solidFill>
              <a:schemeClr val="accent1">
                <a:lumMod val="75000"/>
              </a:schemeClr>
            </a:solidFill>
            <a:headEnd type="triangle"/>
            <a:tailEnd type="none"/>
          </a:ln>
        </p:spPr>
        <p:style>
          <a:lnRef idx="1">
            <a:schemeClr val="accent2"/>
          </a:lnRef>
          <a:fillRef idx="0">
            <a:schemeClr val="accent2"/>
          </a:fillRef>
          <a:effectRef idx="0">
            <a:schemeClr val="accent2"/>
          </a:effectRef>
          <a:fontRef idx="minor">
            <a:schemeClr val="tx1"/>
          </a:fontRef>
        </p:style>
      </p:cxnSp>
      <p:pic>
        <p:nvPicPr>
          <p:cNvPr id="59" name="Picture 58" descr="A close up of a logo&#10;&#10;Description automatically generated">
            <a:extLst>
              <a:ext uri="{FF2B5EF4-FFF2-40B4-BE49-F238E27FC236}">
                <a16:creationId xmlns:a16="http://schemas.microsoft.com/office/drawing/2014/main" id="{1C5E0199-C787-43EA-96C9-949DFEBB4F66}"/>
              </a:ext>
            </a:extLst>
          </p:cNvPr>
          <p:cNvPicPr>
            <a:picLocks noChangeAspect="1"/>
          </p:cNvPicPr>
          <p:nvPr/>
        </p:nvPicPr>
        <p:blipFill>
          <a:blip r:embed="rId4"/>
          <a:stretch>
            <a:fillRect/>
          </a:stretch>
        </p:blipFill>
        <p:spPr>
          <a:xfrm>
            <a:off x="1760428" y="4427430"/>
            <a:ext cx="381907" cy="381907"/>
          </a:xfrm>
          <a:prstGeom prst="rect">
            <a:avLst/>
          </a:prstGeom>
        </p:spPr>
      </p:pic>
      <p:sp>
        <p:nvSpPr>
          <p:cNvPr id="60" name="Rectangle: Rounded Corners 59">
            <a:extLst>
              <a:ext uri="{FF2B5EF4-FFF2-40B4-BE49-F238E27FC236}">
                <a16:creationId xmlns:a16="http://schemas.microsoft.com/office/drawing/2014/main" id="{BF791D7E-E8DB-47D7-93E5-651C6722C1DB}"/>
              </a:ext>
            </a:extLst>
          </p:cNvPr>
          <p:cNvSpPr/>
          <p:nvPr/>
        </p:nvSpPr>
        <p:spPr bwMode="auto">
          <a:xfrm>
            <a:off x="1645983" y="4332674"/>
            <a:ext cx="8995558" cy="553998"/>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61" name="Straight Connector 60">
            <a:extLst>
              <a:ext uri="{FF2B5EF4-FFF2-40B4-BE49-F238E27FC236}">
                <a16:creationId xmlns:a16="http://schemas.microsoft.com/office/drawing/2014/main" id="{22BF1C38-7FFA-4F3A-A6BB-52FD255680B7}"/>
              </a:ext>
            </a:extLst>
          </p:cNvPr>
          <p:cNvCxnSpPr>
            <a:cxnSpLocks/>
          </p:cNvCxnSpPr>
          <p:nvPr/>
        </p:nvCxnSpPr>
        <p:spPr>
          <a:xfrm>
            <a:off x="2231533" y="4332674"/>
            <a:ext cx="0" cy="553998"/>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319973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500"/>
                                        <p:tgtEl>
                                          <p:spTgt spid="5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fade">
                                      <p:cBhvr>
                                        <p:cTn id="11" dur="500"/>
                                        <p:tgtEl>
                                          <p:spTgt spid="57"/>
                                        </p:tgtEl>
                                      </p:cBhvr>
                                    </p:animEffect>
                                  </p:childTnLst>
                                </p:cTn>
                              </p:par>
                              <p:par>
                                <p:cTn id="12" presetID="10" presetClass="entr" presetSubtype="0" fill="hold" nodeType="with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fade">
                                      <p:cBhvr>
                                        <p:cTn id="14" dur="500"/>
                                        <p:tgtEl>
                                          <p:spTgt spid="5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par>
                                <p:cTn id="18" presetID="10" presetClass="entr" presetSubtype="0" fill="hold" nodeType="with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fade">
                                      <p:cBhvr>
                                        <p:cTn id="20" dur="500"/>
                                        <p:tgtEl>
                                          <p:spTgt spid="6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fade">
                                      <p:cBhvr>
                                        <p:cTn id="29" dur="500"/>
                                        <p:tgtEl>
                                          <p:spTgt spid="5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fade">
                                      <p:cBhvr>
                                        <p:cTn id="32" dur="500"/>
                                        <p:tgtEl>
                                          <p:spTgt spid="5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57" grpId="0"/>
      <p:bldP spid="6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a:t>Products</a:t>
            </a:r>
          </a:p>
        </p:txBody>
      </p:sp>
      <p:sp>
        <p:nvSpPr>
          <p:cNvPr id="6" name="Rectangle: Folded Corner 5">
            <a:extLst>
              <a:ext uri="{FF2B5EF4-FFF2-40B4-BE49-F238E27FC236}">
                <a16:creationId xmlns:a16="http://schemas.microsoft.com/office/drawing/2014/main" id="{71843380-7315-4FCE-B9A2-A5B2A90DFF27}"/>
              </a:ext>
            </a:extLst>
          </p:cNvPr>
          <p:cNvSpPr/>
          <p:nvPr/>
        </p:nvSpPr>
        <p:spPr bwMode="auto">
          <a:xfrm>
            <a:off x="5440801" y="2720815"/>
            <a:ext cx="2011553" cy="2776330"/>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"categoryId":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"sku":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"description":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"price":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"tagIds":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9" name="Cylinder 8">
            <a:extLst>
              <a:ext uri="{FF2B5EF4-FFF2-40B4-BE49-F238E27FC236}">
                <a16:creationId xmlns:a16="http://schemas.microsoft.com/office/drawing/2014/main" id="{5B5373C2-4521-444A-8AEB-3B0A23039DF2}"/>
              </a:ext>
            </a:extLst>
          </p:cNvPr>
          <p:cNvSpPr/>
          <p:nvPr/>
        </p:nvSpPr>
        <p:spPr bwMode="auto">
          <a:xfrm>
            <a:off x="1967483" y="3280072"/>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product</a:t>
            </a: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categoryId</a:t>
            </a:r>
          </a:p>
        </p:txBody>
      </p:sp>
      <p:cxnSp>
        <p:nvCxnSpPr>
          <p:cNvPr id="10" name="Connector: Elbow 9">
            <a:extLst>
              <a:ext uri="{FF2B5EF4-FFF2-40B4-BE49-F238E27FC236}">
                <a16:creationId xmlns:a16="http://schemas.microsoft.com/office/drawing/2014/main" id="{CF46E0A8-1172-46B7-8B1A-B1E8029C8CB6}"/>
              </a:ext>
            </a:extLst>
          </p:cNvPr>
          <p:cNvCxnSpPr>
            <a:cxnSpLocks/>
            <a:stCxn id="9" idx="4"/>
          </p:cNvCxnSpPr>
          <p:nvPr/>
        </p:nvCxnSpPr>
        <p:spPr>
          <a:xfrm>
            <a:off x="3139303" y="3898235"/>
            <a:ext cx="2301498" cy="210747"/>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Arc 6">
            <a:extLst>
              <a:ext uri="{FF2B5EF4-FFF2-40B4-BE49-F238E27FC236}">
                <a16:creationId xmlns:a16="http://schemas.microsoft.com/office/drawing/2014/main" id="{D5F3CA40-968C-4E8C-9716-2F0A12CECA30}"/>
              </a:ext>
            </a:extLst>
          </p:cNvPr>
          <p:cNvSpPr/>
          <p:nvPr/>
        </p:nvSpPr>
        <p:spPr>
          <a:xfrm rot="5713043">
            <a:off x="6626817" y="1917628"/>
            <a:ext cx="1792809" cy="1323932"/>
          </a:xfrm>
          <a:prstGeom prst="arc">
            <a:avLst>
              <a:gd name="adj1" fmla="val 18453600"/>
              <a:gd name="adj2" fmla="val 0"/>
            </a:avLst>
          </a:prstGeom>
          <a:ln w="57150">
            <a:solidFill>
              <a:schemeClr val="accent1">
                <a:lumMod val="75000"/>
              </a:schemeClr>
            </a:solidFill>
            <a:headEnd type="triangle"/>
            <a:tailEnd type="none"/>
          </a:ln>
        </p:spPr>
        <p:style>
          <a:lnRef idx="1">
            <a:schemeClr val="accent2"/>
          </a:lnRef>
          <a:fillRef idx="0">
            <a:schemeClr val="accent2"/>
          </a:fillRef>
          <a:effectRef idx="0">
            <a:schemeClr val="accent2"/>
          </a:effectRef>
          <a:fontRef idx="minor">
            <a:schemeClr val="tx1"/>
          </a:fontRef>
        </p:style>
        <p:txBody>
          <a:bodyPr rtlCol="0" anchor="ctr"/>
          <a:lstStyle/>
          <a:p>
            <a:pPr algn="ctr" defTabSz="913727"/>
            <a:endParaRPr lang="en-US" sz="1764">
              <a:solidFill>
                <a:srgbClr val="000000"/>
              </a:solidFill>
              <a:latin typeface="Segoe UI"/>
            </a:endParaRPr>
          </a:p>
        </p:txBody>
      </p:sp>
      <p:sp>
        <p:nvSpPr>
          <p:cNvPr id="8" name="TextBox 7">
            <a:extLst>
              <a:ext uri="{FF2B5EF4-FFF2-40B4-BE49-F238E27FC236}">
                <a16:creationId xmlns:a16="http://schemas.microsoft.com/office/drawing/2014/main" id="{913704DE-1A98-4071-B508-575F8A0CB925}"/>
              </a:ext>
            </a:extLst>
          </p:cNvPr>
          <p:cNvSpPr txBox="1"/>
          <p:nvPr/>
        </p:nvSpPr>
        <p:spPr>
          <a:xfrm>
            <a:off x="7594086" y="2720815"/>
            <a:ext cx="2588930" cy="369092"/>
          </a:xfrm>
          <a:prstGeom prst="rect">
            <a:avLst/>
          </a:prstGeom>
          <a:noFill/>
        </p:spPr>
        <p:txBody>
          <a:bodyPr wrap="square" lIns="0" tIns="0" rIns="0" bIns="0" rtlCol="0">
            <a:spAutoFit/>
          </a:bodyPr>
          <a:lstStyle/>
          <a:p>
            <a:pPr algn="ctr" defTabSz="913727"/>
            <a:r>
              <a:rPr lang="en-US" sz="2398" dirty="0">
                <a:solidFill>
                  <a:srgbClr val="0078D4">
                    <a:lumMod val="75000"/>
                  </a:srgbClr>
                </a:solidFill>
                <a:latin typeface="Segoe UI"/>
              </a:rPr>
              <a:t>category name?</a:t>
            </a:r>
          </a:p>
        </p:txBody>
      </p:sp>
      <p:sp>
        <p:nvSpPr>
          <p:cNvPr id="11" name="TextBox 10">
            <a:extLst>
              <a:ext uri="{FF2B5EF4-FFF2-40B4-BE49-F238E27FC236}">
                <a16:creationId xmlns:a16="http://schemas.microsoft.com/office/drawing/2014/main" id="{23520AAF-7B60-4DEB-9527-160E1AA7F41F}"/>
              </a:ext>
            </a:extLst>
          </p:cNvPr>
          <p:cNvSpPr txBox="1"/>
          <p:nvPr/>
        </p:nvSpPr>
        <p:spPr>
          <a:xfrm>
            <a:off x="7617969" y="4903196"/>
            <a:ext cx="2011553" cy="369092"/>
          </a:xfrm>
          <a:prstGeom prst="rect">
            <a:avLst/>
          </a:prstGeom>
          <a:noFill/>
        </p:spPr>
        <p:txBody>
          <a:bodyPr wrap="square" lIns="0" tIns="0" rIns="0" bIns="0" rtlCol="0">
            <a:spAutoFit/>
          </a:bodyPr>
          <a:lstStyle/>
          <a:p>
            <a:pPr algn="ctr" defTabSz="913727"/>
            <a:r>
              <a:rPr lang="en-US" sz="2398" dirty="0">
                <a:solidFill>
                  <a:srgbClr val="0078D4">
                    <a:lumMod val="75000"/>
                  </a:srgbClr>
                </a:solidFill>
                <a:latin typeface="Segoe UI"/>
              </a:rPr>
              <a:t>tag names?</a:t>
            </a:r>
          </a:p>
        </p:txBody>
      </p:sp>
      <p:sp>
        <p:nvSpPr>
          <p:cNvPr id="14" name="Arc 13">
            <a:extLst>
              <a:ext uri="{FF2B5EF4-FFF2-40B4-BE49-F238E27FC236}">
                <a16:creationId xmlns:a16="http://schemas.microsoft.com/office/drawing/2014/main" id="{F1B4E5BE-E7D0-4AE6-A326-E8BA2EB13F62}"/>
              </a:ext>
            </a:extLst>
          </p:cNvPr>
          <p:cNvSpPr/>
          <p:nvPr/>
        </p:nvSpPr>
        <p:spPr>
          <a:xfrm rot="15883267" flipV="1">
            <a:off x="6638757" y="4766194"/>
            <a:ext cx="1792809" cy="1296398"/>
          </a:xfrm>
          <a:prstGeom prst="arc">
            <a:avLst>
              <a:gd name="adj1" fmla="val 18453600"/>
              <a:gd name="adj2" fmla="val 0"/>
            </a:avLst>
          </a:prstGeom>
          <a:ln w="57150">
            <a:solidFill>
              <a:schemeClr val="accent1">
                <a:lumMod val="75000"/>
              </a:schemeClr>
            </a:solidFill>
            <a:headEnd type="triangle"/>
            <a:tailEnd type="none"/>
          </a:ln>
        </p:spPr>
        <p:style>
          <a:lnRef idx="1">
            <a:schemeClr val="accent2"/>
          </a:lnRef>
          <a:fillRef idx="0">
            <a:schemeClr val="accent2"/>
          </a:fillRef>
          <a:effectRef idx="0">
            <a:schemeClr val="accent2"/>
          </a:effectRef>
          <a:fontRef idx="minor">
            <a:schemeClr val="tx1"/>
          </a:fontRef>
        </p:style>
        <p:txBody>
          <a:bodyPr rtlCol="0" anchor="ctr"/>
          <a:lstStyle/>
          <a:p>
            <a:pPr algn="ctr" defTabSz="913727"/>
            <a:endParaRPr lang="en-US" sz="1764">
              <a:solidFill>
                <a:srgbClr val="000000"/>
              </a:solidFill>
              <a:latin typeface="Segoe UI"/>
            </a:endParaRPr>
          </a:p>
        </p:txBody>
      </p:sp>
    </p:spTree>
    <p:extLst>
      <p:ext uri="{BB962C8B-B14F-4D97-AF65-F5344CB8AC3E}">
        <p14:creationId xmlns:p14="http://schemas.microsoft.com/office/powerpoint/2010/main" val="2201678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p:bldP spid="1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c 31">
            <a:extLst>
              <a:ext uri="{FF2B5EF4-FFF2-40B4-BE49-F238E27FC236}">
                <a16:creationId xmlns:a16="http://schemas.microsoft.com/office/drawing/2014/main" id="{9A6562A0-7B07-4C1C-951E-926026DFF07B}"/>
              </a:ext>
            </a:extLst>
          </p:cNvPr>
          <p:cNvSpPr/>
          <p:nvPr/>
        </p:nvSpPr>
        <p:spPr>
          <a:xfrm>
            <a:off x="6265459" y="2891749"/>
            <a:ext cx="1442056" cy="4588791"/>
          </a:xfrm>
          <a:prstGeom prst="arc">
            <a:avLst>
              <a:gd name="adj1" fmla="val 16219269"/>
              <a:gd name="adj2" fmla="val 0"/>
            </a:avLst>
          </a:prstGeom>
          <a:ln w="63500">
            <a:headEnd type="none" w="lg" len="med"/>
            <a:tailEnd type="triangle" w="lg" len="med"/>
          </a:ln>
        </p:spPr>
        <p:style>
          <a:lnRef idx="1">
            <a:schemeClr val="accent4"/>
          </a:lnRef>
          <a:fillRef idx="0">
            <a:schemeClr val="accent4"/>
          </a:fillRef>
          <a:effectRef idx="0">
            <a:schemeClr val="accent4"/>
          </a:effectRef>
          <a:fontRef idx="minor">
            <a:schemeClr val="tx1"/>
          </a:fontRef>
        </p:style>
        <p:txBody>
          <a:bodyPr rtlCol="0" anchor="ctr"/>
          <a:lstStyle/>
          <a:p>
            <a:pPr algn="ctr" defTabSz="913727"/>
            <a:endParaRPr lang="en-US" sz="1764">
              <a:solidFill>
                <a:srgbClr val="000000"/>
              </a:solidFill>
              <a:latin typeface="Segoe UI"/>
            </a:endParaRPr>
          </a:p>
        </p:txBody>
      </p:sp>
      <p:sp>
        <p:nvSpPr>
          <p:cNvPr id="16" name="Rectangle: Rounded Corners 15">
            <a:extLst>
              <a:ext uri="{FF2B5EF4-FFF2-40B4-BE49-F238E27FC236}">
                <a16:creationId xmlns:a16="http://schemas.microsoft.com/office/drawing/2014/main" id="{30418646-28A7-40EB-88BA-695ADD764B2F}"/>
              </a:ext>
            </a:extLst>
          </p:cNvPr>
          <p:cNvSpPr/>
          <p:nvPr/>
        </p:nvSpPr>
        <p:spPr bwMode="auto">
          <a:xfrm>
            <a:off x="2670191" y="3571169"/>
            <a:ext cx="8632592" cy="553637"/>
          </a:xfrm>
          <a:prstGeom prst="roundRect">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normAutofit fontScale="90000"/>
          </a:bodyPr>
          <a:lstStyle/>
          <a:p>
            <a:r>
              <a:rPr lang="en-US" dirty="0"/>
              <a:t>Products: how to return category and tag names?</a:t>
            </a:r>
          </a:p>
        </p:txBody>
      </p:sp>
      <p:sp>
        <p:nvSpPr>
          <p:cNvPr id="9" name="Cylinder 8">
            <a:extLst>
              <a:ext uri="{FF2B5EF4-FFF2-40B4-BE49-F238E27FC236}">
                <a16:creationId xmlns:a16="http://schemas.microsoft.com/office/drawing/2014/main" id="{5B5373C2-4521-444A-8AEB-3B0A23039DF2}"/>
              </a:ext>
            </a:extLst>
          </p:cNvPr>
          <p:cNvSpPr/>
          <p:nvPr/>
        </p:nvSpPr>
        <p:spPr bwMode="auto">
          <a:xfrm>
            <a:off x="1066241" y="1558389"/>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553468"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product</a:t>
            </a:r>
          </a:p>
        </p:txBody>
      </p:sp>
      <p:sp>
        <p:nvSpPr>
          <p:cNvPr id="7" name="TextBox 6">
            <a:extLst>
              <a:ext uri="{FF2B5EF4-FFF2-40B4-BE49-F238E27FC236}">
                <a16:creationId xmlns:a16="http://schemas.microsoft.com/office/drawing/2014/main" id="{3D0CDE68-CCA9-4E79-8EA8-5F12C698D033}"/>
              </a:ext>
            </a:extLst>
          </p:cNvPr>
          <p:cNvSpPr txBox="1"/>
          <p:nvPr/>
        </p:nvSpPr>
        <p:spPr>
          <a:xfrm>
            <a:off x="3224653" y="1974707"/>
            <a:ext cx="8467492" cy="430606"/>
          </a:xfrm>
          <a:prstGeom prst="rect">
            <a:avLst/>
          </a:prstGeom>
          <a:noFill/>
        </p:spPr>
        <p:txBody>
          <a:bodyPr wrap="square" lIns="0" tIns="0" rIns="0" bIns="0" rtlCol="0">
            <a:spAutoFit/>
          </a:bodyPr>
          <a:lstStyle/>
          <a:p>
            <a:pPr algn="ctr" defTabSz="913727"/>
            <a:r>
              <a:rPr lang="en-US" sz="2798" dirty="0">
                <a:solidFill>
                  <a:srgbClr val="000000"/>
                </a:solidFill>
                <a:latin typeface="Segoe UI"/>
              </a:rPr>
              <a:t>SELECT * FROM c WHERE </a:t>
            </a:r>
            <a:r>
              <a:rPr lang="en-US" sz="2798" dirty="0" err="1">
                <a:solidFill>
                  <a:srgbClr val="000000"/>
                </a:solidFill>
                <a:latin typeface="Segoe UI"/>
              </a:rPr>
              <a:t>c.categoryId</a:t>
            </a:r>
            <a:r>
              <a:rPr lang="en-US" sz="2798" dirty="0">
                <a:solidFill>
                  <a:srgbClr val="000000"/>
                </a:solidFill>
                <a:latin typeface="Segoe UI"/>
              </a:rPr>
              <a:t> = '</a:t>
            </a:r>
            <a:r>
              <a:rPr lang="en-US" sz="2798" dirty="0" err="1">
                <a:solidFill>
                  <a:srgbClr val="000000"/>
                </a:solidFill>
                <a:latin typeface="Segoe UI"/>
              </a:rPr>
              <a:t>CategoryA</a:t>
            </a:r>
            <a:r>
              <a:rPr lang="en-US" sz="2798" dirty="0">
                <a:solidFill>
                  <a:srgbClr val="000000"/>
                </a:solidFill>
                <a:latin typeface="Segoe UI"/>
              </a:rPr>
              <a:t>'</a:t>
            </a:r>
          </a:p>
        </p:txBody>
      </p:sp>
      <p:pic>
        <p:nvPicPr>
          <p:cNvPr id="8" name="Picture 7" descr="A close up of a logo&#10;&#10;Description automatically generated">
            <a:extLst>
              <a:ext uri="{FF2B5EF4-FFF2-40B4-BE49-F238E27FC236}">
                <a16:creationId xmlns:a16="http://schemas.microsoft.com/office/drawing/2014/main" id="{85A5F721-3B74-40E3-97BD-5A3C5FC0F4CB}"/>
              </a:ext>
            </a:extLst>
          </p:cNvPr>
          <p:cNvPicPr>
            <a:picLocks noChangeAspect="1"/>
          </p:cNvPicPr>
          <p:nvPr/>
        </p:nvPicPr>
        <p:blipFill>
          <a:blip r:embed="rId3"/>
          <a:stretch>
            <a:fillRect/>
          </a:stretch>
        </p:blipFill>
        <p:spPr>
          <a:xfrm>
            <a:off x="2784562" y="2007886"/>
            <a:ext cx="381658" cy="381658"/>
          </a:xfrm>
          <a:prstGeom prst="rect">
            <a:avLst/>
          </a:prstGeom>
        </p:spPr>
      </p:pic>
      <p:sp>
        <p:nvSpPr>
          <p:cNvPr id="11" name="Rectangle: Rounded Corners 10">
            <a:extLst>
              <a:ext uri="{FF2B5EF4-FFF2-40B4-BE49-F238E27FC236}">
                <a16:creationId xmlns:a16="http://schemas.microsoft.com/office/drawing/2014/main" id="{B9E00416-98AF-4970-9CDF-37AF29E07D06}"/>
              </a:ext>
            </a:extLst>
          </p:cNvPr>
          <p:cNvSpPr/>
          <p:nvPr/>
        </p:nvSpPr>
        <p:spPr bwMode="auto">
          <a:xfrm>
            <a:off x="2670191" y="1913193"/>
            <a:ext cx="8989702" cy="553637"/>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2" name="Straight Connector 11">
            <a:extLst>
              <a:ext uri="{FF2B5EF4-FFF2-40B4-BE49-F238E27FC236}">
                <a16:creationId xmlns:a16="http://schemas.microsoft.com/office/drawing/2014/main" id="{7ECC0821-1FB1-4B84-913F-8FDCFCFABC82}"/>
              </a:ext>
            </a:extLst>
          </p:cNvPr>
          <p:cNvCxnSpPr>
            <a:cxnSpLocks/>
          </p:cNvCxnSpPr>
          <p:nvPr/>
        </p:nvCxnSpPr>
        <p:spPr>
          <a:xfrm>
            <a:off x="3255360" y="1913193"/>
            <a:ext cx="0" cy="553637"/>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13" name="Cylinder 12">
            <a:extLst>
              <a:ext uri="{FF2B5EF4-FFF2-40B4-BE49-F238E27FC236}">
                <a16:creationId xmlns:a16="http://schemas.microsoft.com/office/drawing/2014/main" id="{6586EC8F-8723-4171-99C6-CE2F12CA1293}"/>
              </a:ext>
            </a:extLst>
          </p:cNvPr>
          <p:cNvSpPr/>
          <p:nvPr/>
        </p:nvSpPr>
        <p:spPr bwMode="auto">
          <a:xfrm>
            <a:off x="1066241" y="3216365"/>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553468"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productCategory</a:t>
            </a:r>
          </a:p>
        </p:txBody>
      </p:sp>
      <p:sp>
        <p:nvSpPr>
          <p:cNvPr id="14" name="TextBox 13">
            <a:extLst>
              <a:ext uri="{FF2B5EF4-FFF2-40B4-BE49-F238E27FC236}">
                <a16:creationId xmlns:a16="http://schemas.microsoft.com/office/drawing/2014/main" id="{D2BC5E00-8977-48E4-9059-4B0EBCE9B53E}"/>
              </a:ext>
            </a:extLst>
          </p:cNvPr>
          <p:cNvSpPr txBox="1"/>
          <p:nvPr/>
        </p:nvSpPr>
        <p:spPr>
          <a:xfrm>
            <a:off x="3277177" y="3632683"/>
            <a:ext cx="7949452" cy="430606"/>
          </a:xfrm>
          <a:prstGeom prst="rect">
            <a:avLst/>
          </a:prstGeom>
          <a:noFill/>
        </p:spPr>
        <p:txBody>
          <a:bodyPr wrap="square" lIns="0" tIns="0" rIns="0" bIns="0" rtlCol="0">
            <a:spAutoFit/>
          </a:bodyPr>
          <a:lstStyle/>
          <a:p>
            <a:pPr algn="ctr" defTabSz="913727"/>
            <a:r>
              <a:rPr lang="en-US" sz="2798" dirty="0">
                <a:solidFill>
                  <a:srgbClr val="000000"/>
                </a:solidFill>
                <a:latin typeface="Segoe UI"/>
              </a:rPr>
              <a:t>SELECT c.name FROM c WHERE c.id = '</a:t>
            </a:r>
            <a:r>
              <a:rPr lang="en-US" sz="2798" dirty="0" err="1">
                <a:solidFill>
                  <a:srgbClr val="000000"/>
                </a:solidFill>
                <a:latin typeface="Segoe UI"/>
              </a:rPr>
              <a:t>CategoryA</a:t>
            </a:r>
            <a:r>
              <a:rPr lang="en-US" sz="2798" dirty="0">
                <a:solidFill>
                  <a:srgbClr val="000000"/>
                </a:solidFill>
                <a:latin typeface="Segoe UI"/>
              </a:rPr>
              <a:t>'</a:t>
            </a:r>
          </a:p>
        </p:txBody>
      </p:sp>
      <p:pic>
        <p:nvPicPr>
          <p:cNvPr id="15" name="Picture 14" descr="A close up of a logo&#10;&#10;Description automatically generated">
            <a:extLst>
              <a:ext uri="{FF2B5EF4-FFF2-40B4-BE49-F238E27FC236}">
                <a16:creationId xmlns:a16="http://schemas.microsoft.com/office/drawing/2014/main" id="{98B0FA1F-FE78-46FD-B543-4B5B648253D3}"/>
              </a:ext>
            </a:extLst>
          </p:cNvPr>
          <p:cNvPicPr>
            <a:picLocks noChangeAspect="1"/>
          </p:cNvPicPr>
          <p:nvPr/>
        </p:nvPicPr>
        <p:blipFill>
          <a:blip r:embed="rId3"/>
          <a:stretch>
            <a:fillRect/>
          </a:stretch>
        </p:blipFill>
        <p:spPr>
          <a:xfrm>
            <a:off x="2784562" y="3665862"/>
            <a:ext cx="381658" cy="381658"/>
          </a:xfrm>
          <a:prstGeom prst="rect">
            <a:avLst/>
          </a:prstGeom>
        </p:spPr>
      </p:pic>
      <p:cxnSp>
        <p:nvCxnSpPr>
          <p:cNvPr id="17" name="Straight Connector 16">
            <a:extLst>
              <a:ext uri="{FF2B5EF4-FFF2-40B4-BE49-F238E27FC236}">
                <a16:creationId xmlns:a16="http://schemas.microsoft.com/office/drawing/2014/main" id="{437929EB-8E87-4FCB-BA4D-22F021A061C0}"/>
              </a:ext>
            </a:extLst>
          </p:cNvPr>
          <p:cNvCxnSpPr>
            <a:cxnSpLocks/>
          </p:cNvCxnSpPr>
          <p:nvPr/>
        </p:nvCxnSpPr>
        <p:spPr>
          <a:xfrm>
            <a:off x="3255360" y="3571169"/>
            <a:ext cx="0" cy="553637"/>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23" name="Cylinder 22">
            <a:extLst>
              <a:ext uri="{FF2B5EF4-FFF2-40B4-BE49-F238E27FC236}">
                <a16:creationId xmlns:a16="http://schemas.microsoft.com/office/drawing/2014/main" id="{D1F97B99-76E0-4923-8345-C1596D3858FF}"/>
              </a:ext>
            </a:extLst>
          </p:cNvPr>
          <p:cNvSpPr/>
          <p:nvPr/>
        </p:nvSpPr>
        <p:spPr bwMode="auto">
          <a:xfrm>
            <a:off x="1066241" y="4874341"/>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553468"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productTag</a:t>
            </a:r>
          </a:p>
        </p:txBody>
      </p:sp>
      <p:sp>
        <p:nvSpPr>
          <p:cNvPr id="24" name="TextBox 23">
            <a:extLst>
              <a:ext uri="{FF2B5EF4-FFF2-40B4-BE49-F238E27FC236}">
                <a16:creationId xmlns:a16="http://schemas.microsoft.com/office/drawing/2014/main" id="{F2364D58-5F7A-45C7-AD2E-7D8A452E4CB6}"/>
              </a:ext>
            </a:extLst>
          </p:cNvPr>
          <p:cNvSpPr txBox="1"/>
          <p:nvPr/>
        </p:nvSpPr>
        <p:spPr>
          <a:xfrm>
            <a:off x="3353660" y="5247659"/>
            <a:ext cx="8467492" cy="861213"/>
          </a:xfrm>
          <a:prstGeom prst="rect">
            <a:avLst/>
          </a:prstGeom>
          <a:noFill/>
        </p:spPr>
        <p:txBody>
          <a:bodyPr wrap="square" lIns="0" tIns="0" rIns="0" bIns="0" rtlCol="0">
            <a:spAutoFit/>
          </a:bodyPr>
          <a:lstStyle/>
          <a:p>
            <a:pPr defTabSz="913727"/>
            <a:r>
              <a:rPr lang="en-US" sz="2798" dirty="0">
                <a:solidFill>
                  <a:srgbClr val="000000"/>
                </a:solidFill>
                <a:latin typeface="Segoe UI"/>
              </a:rPr>
              <a:t>SELECT * FROM c</a:t>
            </a:r>
          </a:p>
          <a:p>
            <a:pPr defTabSz="913727"/>
            <a:r>
              <a:rPr lang="en-US" sz="2798" dirty="0">
                <a:solidFill>
                  <a:srgbClr val="000000"/>
                </a:solidFill>
                <a:latin typeface="Segoe UI"/>
              </a:rPr>
              <a:t>WHERE c.id IN ('&lt;tagId1&gt;', '&lt;tagId2&gt;', '&lt;tagId3&gt;')</a:t>
            </a:r>
          </a:p>
        </p:txBody>
      </p:sp>
      <p:pic>
        <p:nvPicPr>
          <p:cNvPr id="25" name="Picture 24" descr="A close up of a logo&#10;&#10;Description automatically generated">
            <a:extLst>
              <a:ext uri="{FF2B5EF4-FFF2-40B4-BE49-F238E27FC236}">
                <a16:creationId xmlns:a16="http://schemas.microsoft.com/office/drawing/2014/main" id="{76643C12-0D2D-4C5F-869E-536BBB616876}"/>
              </a:ext>
            </a:extLst>
          </p:cNvPr>
          <p:cNvPicPr>
            <a:picLocks noChangeAspect="1"/>
          </p:cNvPicPr>
          <p:nvPr/>
        </p:nvPicPr>
        <p:blipFill>
          <a:blip r:embed="rId3"/>
          <a:stretch>
            <a:fillRect/>
          </a:stretch>
        </p:blipFill>
        <p:spPr>
          <a:xfrm>
            <a:off x="2784562" y="5528105"/>
            <a:ext cx="381658" cy="381658"/>
          </a:xfrm>
          <a:prstGeom prst="rect">
            <a:avLst/>
          </a:prstGeom>
        </p:spPr>
      </p:pic>
      <p:sp>
        <p:nvSpPr>
          <p:cNvPr id="26" name="Rectangle: Rounded Corners 25">
            <a:extLst>
              <a:ext uri="{FF2B5EF4-FFF2-40B4-BE49-F238E27FC236}">
                <a16:creationId xmlns:a16="http://schemas.microsoft.com/office/drawing/2014/main" id="{65FD7D38-36F9-484A-A8B6-B0B1E5A208F6}"/>
              </a:ext>
            </a:extLst>
          </p:cNvPr>
          <p:cNvSpPr/>
          <p:nvPr/>
        </p:nvSpPr>
        <p:spPr bwMode="auto">
          <a:xfrm>
            <a:off x="2670191" y="5186144"/>
            <a:ext cx="8989702" cy="1029961"/>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27" name="Straight Connector 26">
            <a:extLst>
              <a:ext uri="{FF2B5EF4-FFF2-40B4-BE49-F238E27FC236}">
                <a16:creationId xmlns:a16="http://schemas.microsoft.com/office/drawing/2014/main" id="{C61B0C28-587A-45D5-A607-F80317FEBA81}"/>
              </a:ext>
            </a:extLst>
          </p:cNvPr>
          <p:cNvCxnSpPr>
            <a:cxnSpLocks/>
          </p:cNvCxnSpPr>
          <p:nvPr/>
        </p:nvCxnSpPr>
        <p:spPr>
          <a:xfrm>
            <a:off x="3255360" y="5186144"/>
            <a:ext cx="0" cy="1029961"/>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30" name="Group 29">
            <a:extLst>
              <a:ext uri="{FF2B5EF4-FFF2-40B4-BE49-F238E27FC236}">
                <a16:creationId xmlns:a16="http://schemas.microsoft.com/office/drawing/2014/main" id="{176CBA42-4420-4556-9045-AFC722A90ED0}"/>
              </a:ext>
            </a:extLst>
          </p:cNvPr>
          <p:cNvGrpSpPr/>
          <p:nvPr/>
        </p:nvGrpSpPr>
        <p:grpSpPr>
          <a:xfrm>
            <a:off x="6656164" y="2420074"/>
            <a:ext cx="629682" cy="629682"/>
            <a:chOff x="7863840" y="504721"/>
            <a:chExt cx="849854" cy="849854"/>
          </a:xfrm>
        </p:grpSpPr>
        <p:sp>
          <p:nvSpPr>
            <p:cNvPr id="29" name="Oval 28">
              <a:extLst>
                <a:ext uri="{FF2B5EF4-FFF2-40B4-BE49-F238E27FC236}">
                  <a16:creationId xmlns:a16="http://schemas.microsoft.com/office/drawing/2014/main" id="{D56E1185-1F02-47E8-BA5E-C7486561963E}"/>
                </a:ext>
              </a:extLst>
            </p:cNvPr>
            <p:cNvSpPr/>
            <p:nvPr/>
          </p:nvSpPr>
          <p:spPr bwMode="auto">
            <a:xfrm>
              <a:off x="7863840" y="504721"/>
              <a:ext cx="849854" cy="849854"/>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8" name="Picture 27" descr="A close up of a logo&#10;&#10;Description automatically generated">
              <a:extLst>
                <a:ext uri="{FF2B5EF4-FFF2-40B4-BE49-F238E27FC236}">
                  <a16:creationId xmlns:a16="http://schemas.microsoft.com/office/drawing/2014/main" id="{4D24CC3D-F545-439B-9D5E-A09B601181BD}"/>
                </a:ext>
              </a:extLst>
            </p:cNvPr>
            <p:cNvPicPr>
              <a:picLocks noChangeAspect="1"/>
            </p:cNvPicPr>
            <p:nvPr/>
          </p:nvPicPr>
          <p:blipFill>
            <a:blip r:embed="rId4"/>
            <a:stretch>
              <a:fillRect/>
            </a:stretch>
          </p:blipFill>
          <p:spPr>
            <a:xfrm>
              <a:off x="7910015" y="558555"/>
              <a:ext cx="752742" cy="752742"/>
            </a:xfrm>
            <a:prstGeom prst="rect">
              <a:avLst/>
            </a:prstGeom>
          </p:spPr>
        </p:pic>
      </p:grpSp>
      <p:sp>
        <p:nvSpPr>
          <p:cNvPr id="33" name="Rectangle: Rounded Corners 32">
            <a:extLst>
              <a:ext uri="{FF2B5EF4-FFF2-40B4-BE49-F238E27FC236}">
                <a16:creationId xmlns:a16="http://schemas.microsoft.com/office/drawing/2014/main" id="{D5ACDC96-C5A4-4E2D-ADA2-9F9669A16310}"/>
              </a:ext>
            </a:extLst>
          </p:cNvPr>
          <p:cNvSpPr/>
          <p:nvPr/>
        </p:nvSpPr>
        <p:spPr bwMode="auto">
          <a:xfrm rot="20441785">
            <a:off x="3472920" y="2997244"/>
            <a:ext cx="6020321" cy="1196702"/>
          </a:xfrm>
          <a:prstGeom prst="roundRect">
            <a:avLst/>
          </a:prstGeom>
          <a:solidFill>
            <a:schemeClr val="accent3"/>
          </a:solidFill>
          <a:ln>
            <a:noFill/>
          </a:ln>
          <a:effectLst>
            <a:outerShdw blurRad="63500" sx="102000" sy="102000" algn="ctr"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761" tIns="146209" rIns="182761"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3997" dirty="0">
                <a:gradFill>
                  <a:gsLst>
                    <a:gs pos="0">
                      <a:srgbClr val="FFFFFF"/>
                    </a:gs>
                    <a:gs pos="100000">
                      <a:srgbClr val="FFFFFF"/>
                    </a:gs>
                  </a:gsLst>
                  <a:lin ang="5400000" scaled="0"/>
                </a:gradFill>
                <a:latin typeface="Segoe UI"/>
                <a:ea typeface="Segoe UI" pitchFamily="34" charset="0"/>
                <a:cs typeface="Segoe UI" pitchFamily="34" charset="0"/>
              </a:rPr>
              <a:t>WHERE ARE MY JOINS?</a:t>
            </a:r>
          </a:p>
        </p:txBody>
      </p:sp>
    </p:spTree>
    <p:extLst>
      <p:ext uri="{BB962C8B-B14F-4D97-AF65-F5344CB8AC3E}">
        <p14:creationId xmlns:p14="http://schemas.microsoft.com/office/powerpoint/2010/main" val="2379395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par>
                          <p:cTn id="25" fill="hold">
                            <p:stCondLst>
                              <p:cond delay="500"/>
                            </p:stCondLst>
                            <p:childTnLst>
                              <p:par>
                                <p:cTn id="26" presetID="22" presetClass="entr" presetSubtype="1"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up)">
                                      <p:cBhvr>
                                        <p:cTn id="28" dur="500"/>
                                        <p:tgtEl>
                                          <p:spTgt spid="32"/>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p:cTn id="49" dur="500" fill="hold"/>
                                        <p:tgtEl>
                                          <p:spTgt spid="33"/>
                                        </p:tgtEl>
                                        <p:attrNameLst>
                                          <p:attrName>ppt_w</p:attrName>
                                        </p:attrNameLst>
                                      </p:cBhvr>
                                      <p:tavLst>
                                        <p:tav tm="0">
                                          <p:val>
                                            <p:fltVal val="0"/>
                                          </p:val>
                                        </p:tav>
                                        <p:tav tm="100000">
                                          <p:val>
                                            <p:strVal val="#ppt_w"/>
                                          </p:val>
                                        </p:tav>
                                      </p:tavLst>
                                    </p:anim>
                                    <p:anim calcmode="lin" valueType="num">
                                      <p:cBhvr>
                                        <p:cTn id="50" dur="500" fill="hold"/>
                                        <p:tgtEl>
                                          <p:spTgt spid="33"/>
                                        </p:tgtEl>
                                        <p:attrNameLst>
                                          <p:attrName>ppt_h</p:attrName>
                                        </p:attrNameLst>
                                      </p:cBhvr>
                                      <p:tavLst>
                                        <p:tav tm="0">
                                          <p:val>
                                            <p:fltVal val="0"/>
                                          </p:val>
                                        </p:tav>
                                        <p:tav tm="100000">
                                          <p:val>
                                            <p:strVal val="#ppt_h"/>
                                          </p:val>
                                        </p:tav>
                                      </p:tavLst>
                                    </p:anim>
                                    <p:animEffect transition="in" filter="fade">
                                      <p:cBhvr>
                                        <p:cTn id="5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6" grpId="0" animBg="1"/>
      <p:bldP spid="13" grpId="0" animBg="1"/>
      <p:bldP spid="14" grpId="0"/>
      <p:bldP spid="23" grpId="0" animBg="1"/>
      <p:bldP spid="24" grpId="0"/>
      <p:bldP spid="26" grpId="0" animBg="1"/>
      <p:bldP spid="3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a:t>Introducing denormalization</a:t>
            </a:r>
          </a:p>
        </p:txBody>
      </p:sp>
      <p:sp>
        <p:nvSpPr>
          <p:cNvPr id="35" name="Content Placeholder 2">
            <a:extLst>
              <a:ext uri="{FF2B5EF4-FFF2-40B4-BE49-F238E27FC236}">
                <a16:creationId xmlns:a16="http://schemas.microsoft.com/office/drawing/2014/main" id="{6FFF9C1F-0643-469A-8A89-ADF637C48124}"/>
              </a:ext>
            </a:extLst>
          </p:cNvPr>
          <p:cNvSpPr txBox="1">
            <a:spLocks/>
          </p:cNvSpPr>
          <p:nvPr/>
        </p:nvSpPr>
        <p:spPr>
          <a:xfrm>
            <a:off x="407368" y="1628800"/>
            <a:ext cx="11011664" cy="1488106"/>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440" indent="-228440" defTabSz="932089"/>
            <a:r>
              <a:rPr lang="en-US" sz="2798" dirty="0">
                <a:gradFill>
                  <a:gsLst>
                    <a:gs pos="1250">
                      <a:srgbClr val="000000"/>
                    </a:gs>
                    <a:gs pos="100000">
                      <a:srgbClr val="000000"/>
                    </a:gs>
                  </a:gsLst>
                  <a:lin ang="5400000" scaled="0"/>
                </a:gradFill>
                <a:latin typeface="Segoe UI"/>
              </a:rPr>
              <a:t>When working with non-relational databases, we </a:t>
            </a:r>
            <a:r>
              <a:rPr lang="en-US" sz="2798" b="1" dirty="0">
                <a:gradFill>
                  <a:gsLst>
                    <a:gs pos="1250">
                      <a:srgbClr val="000000"/>
                    </a:gs>
                    <a:gs pos="100000">
                      <a:srgbClr val="000000"/>
                    </a:gs>
                  </a:gsLst>
                  <a:lin ang="5400000" scaled="0"/>
                </a:gradFill>
                <a:latin typeface="Segoe UI"/>
              </a:rPr>
              <a:t>optimize our data models</a:t>
            </a:r>
            <a:r>
              <a:rPr lang="en-US" sz="2798" dirty="0">
                <a:gradFill>
                  <a:gsLst>
                    <a:gs pos="1250">
                      <a:srgbClr val="000000"/>
                    </a:gs>
                    <a:gs pos="100000">
                      <a:srgbClr val="000000"/>
                    </a:gs>
                  </a:gsLst>
                  <a:lin ang="5400000" scaled="0"/>
                </a:gradFill>
                <a:latin typeface="Segoe UI"/>
              </a:rPr>
              <a:t> to make sure that all the required data is </a:t>
            </a:r>
            <a:r>
              <a:rPr lang="en-US" sz="2798" b="1" dirty="0">
                <a:gradFill>
                  <a:gsLst>
                    <a:gs pos="1250">
                      <a:srgbClr val="000000"/>
                    </a:gs>
                    <a:gs pos="100000">
                      <a:srgbClr val="000000"/>
                    </a:gs>
                  </a:gsLst>
                  <a:lin ang="5400000" scaled="0"/>
                </a:gradFill>
                <a:latin typeface="Segoe UI"/>
              </a:rPr>
              <a:t>ready to be served</a:t>
            </a:r>
            <a:r>
              <a:rPr lang="en-US" sz="2798" dirty="0">
                <a:gradFill>
                  <a:gsLst>
                    <a:gs pos="1250">
                      <a:srgbClr val="000000"/>
                    </a:gs>
                    <a:gs pos="100000">
                      <a:srgbClr val="000000"/>
                    </a:gs>
                  </a:gsLst>
                  <a:lin ang="5400000" scaled="0"/>
                </a:gradFill>
                <a:latin typeface="Segoe UI"/>
              </a:rPr>
              <a:t> by the queries</a:t>
            </a:r>
            <a:endParaRPr lang="en-US" sz="2798" b="1" dirty="0">
              <a:gradFill>
                <a:gsLst>
                  <a:gs pos="1250">
                    <a:srgbClr val="000000"/>
                  </a:gs>
                  <a:gs pos="100000">
                    <a:srgbClr val="000000"/>
                  </a:gs>
                </a:gsLst>
                <a:lin ang="5400000" scaled="0"/>
              </a:gradFill>
              <a:latin typeface="Segoe UI"/>
            </a:endParaRPr>
          </a:p>
        </p:txBody>
      </p:sp>
    </p:spTree>
    <p:extLst>
      <p:ext uri="{BB962C8B-B14F-4D97-AF65-F5344CB8AC3E}">
        <p14:creationId xmlns:p14="http://schemas.microsoft.com/office/powerpoint/2010/main" val="3013406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normAutofit fontScale="90000"/>
          </a:bodyPr>
          <a:lstStyle/>
          <a:p>
            <a:r>
              <a:rPr lang="en-US" dirty="0"/>
              <a:t>Products: </a:t>
            </a:r>
            <a:r>
              <a:rPr lang="en-US" dirty="0" err="1"/>
              <a:t>denormalizing</a:t>
            </a:r>
            <a:r>
              <a:rPr lang="en-US" dirty="0"/>
              <a:t> category and tag names</a:t>
            </a:r>
          </a:p>
        </p:txBody>
      </p:sp>
      <p:sp>
        <p:nvSpPr>
          <p:cNvPr id="6" name="Rectangle: Folded Corner 5">
            <a:extLst>
              <a:ext uri="{FF2B5EF4-FFF2-40B4-BE49-F238E27FC236}">
                <a16:creationId xmlns:a16="http://schemas.microsoft.com/office/drawing/2014/main" id="{71843380-7315-4FCE-B9A2-A5B2A90DFF27}"/>
              </a:ext>
            </a:extLst>
          </p:cNvPr>
          <p:cNvSpPr/>
          <p:nvPr/>
        </p:nvSpPr>
        <p:spPr bwMode="auto">
          <a:xfrm>
            <a:off x="7108962" y="1633421"/>
            <a:ext cx="2477264" cy="4333927"/>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"categoryId":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r>
              <a:rPr lang="en-US" sz="1399" dirty="0" err="1">
                <a:gradFill>
                  <a:gsLst>
                    <a:gs pos="0">
                      <a:srgbClr val="FFFFFF"/>
                    </a:gs>
                    <a:gs pos="100000">
                      <a:srgbClr val="FFFFFF"/>
                    </a:gs>
                  </a:gsLst>
                  <a:lin ang="5400000" scaled="0"/>
                </a:gradFill>
                <a:latin typeface="Segoe UI"/>
                <a:ea typeface="Segoe UI" pitchFamily="34" charset="0"/>
                <a:cs typeface="Segoe UI" pitchFamily="34" charset="0"/>
              </a:rPr>
              <a:t>categoryName</a:t>
            </a: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"sku":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"description":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"price":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"tags":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9" name="Cylinder 8">
            <a:extLst>
              <a:ext uri="{FF2B5EF4-FFF2-40B4-BE49-F238E27FC236}">
                <a16:creationId xmlns:a16="http://schemas.microsoft.com/office/drawing/2014/main" id="{5B5373C2-4521-444A-8AEB-3B0A23039DF2}"/>
              </a:ext>
            </a:extLst>
          </p:cNvPr>
          <p:cNvSpPr/>
          <p:nvPr/>
        </p:nvSpPr>
        <p:spPr bwMode="auto">
          <a:xfrm>
            <a:off x="3635645" y="2192677"/>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product</a:t>
            </a: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categoryId</a:t>
            </a:r>
          </a:p>
        </p:txBody>
      </p:sp>
      <p:cxnSp>
        <p:nvCxnSpPr>
          <p:cNvPr id="10" name="Connector: Elbow 9">
            <a:extLst>
              <a:ext uri="{FF2B5EF4-FFF2-40B4-BE49-F238E27FC236}">
                <a16:creationId xmlns:a16="http://schemas.microsoft.com/office/drawing/2014/main" id="{CF46E0A8-1172-46B7-8B1A-B1E8029C8CB6}"/>
              </a:ext>
            </a:extLst>
          </p:cNvPr>
          <p:cNvCxnSpPr>
            <a:cxnSpLocks/>
            <a:stCxn id="9" idx="4"/>
          </p:cNvCxnSpPr>
          <p:nvPr/>
        </p:nvCxnSpPr>
        <p:spPr>
          <a:xfrm>
            <a:off x="4807465" y="2810840"/>
            <a:ext cx="2301498" cy="210747"/>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40350D7-7540-4764-81C6-275D2A640C31}"/>
              </a:ext>
            </a:extLst>
          </p:cNvPr>
          <p:cNvSpPr/>
          <p:nvPr/>
        </p:nvSpPr>
        <p:spPr bwMode="auto">
          <a:xfrm>
            <a:off x="7108962" y="3505151"/>
            <a:ext cx="2477264" cy="2132211"/>
          </a:xfrm>
          <a:prstGeom prst="rect">
            <a:avLst/>
          </a:prstGeom>
          <a:solidFill>
            <a:schemeClr val="bg1">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CC0551D7-405D-4C60-B771-7C52A7F06720}"/>
              </a:ext>
            </a:extLst>
          </p:cNvPr>
          <p:cNvSpPr/>
          <p:nvPr/>
        </p:nvSpPr>
        <p:spPr bwMode="auto">
          <a:xfrm>
            <a:off x="7108962" y="2439589"/>
            <a:ext cx="2477264" cy="210747"/>
          </a:xfrm>
          <a:prstGeom prst="rect">
            <a:avLst/>
          </a:prstGeom>
          <a:solidFill>
            <a:schemeClr val="bg1">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2059446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3"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0ED74-5FF9-46EE-85A5-479B8BB12074}"/>
              </a:ext>
            </a:extLst>
          </p:cNvPr>
          <p:cNvSpPr>
            <a:spLocks noGrp="1"/>
          </p:cNvSpPr>
          <p:nvPr>
            <p:ph type="title"/>
          </p:nvPr>
        </p:nvSpPr>
        <p:spPr>
          <a:xfrm>
            <a:off x="591849" y="459136"/>
            <a:ext cx="11011346" cy="553637"/>
          </a:xfrm>
        </p:spPr>
        <p:txBody>
          <a:bodyPr>
            <a:normAutofit fontScale="90000"/>
          </a:bodyPr>
          <a:lstStyle/>
          <a:p>
            <a:r>
              <a:rPr lang="en-US" dirty="0"/>
              <a:t>What is Azure Cosmos DB?</a:t>
            </a:r>
          </a:p>
        </p:txBody>
      </p:sp>
      <p:grpSp>
        <p:nvGrpSpPr>
          <p:cNvPr id="8" name="Group 7">
            <a:extLst>
              <a:ext uri="{FF2B5EF4-FFF2-40B4-BE49-F238E27FC236}">
                <a16:creationId xmlns:a16="http://schemas.microsoft.com/office/drawing/2014/main" id="{C3A660EA-1679-41DC-9269-D7515781EC40}"/>
              </a:ext>
            </a:extLst>
          </p:cNvPr>
          <p:cNvGrpSpPr/>
          <p:nvPr/>
        </p:nvGrpSpPr>
        <p:grpSpPr>
          <a:xfrm>
            <a:off x="761357" y="2843403"/>
            <a:ext cx="10669286" cy="2848586"/>
            <a:chOff x="757881" y="2843021"/>
            <a:chExt cx="10676237" cy="2850442"/>
          </a:xfrm>
        </p:grpSpPr>
        <p:sp>
          <p:nvSpPr>
            <p:cNvPr id="95" name="Arrow: Up-Down 94">
              <a:extLst>
                <a:ext uri="{FF2B5EF4-FFF2-40B4-BE49-F238E27FC236}">
                  <a16:creationId xmlns:a16="http://schemas.microsoft.com/office/drawing/2014/main" id="{37F40D81-D9B8-4827-B9D6-169FE44020DB}"/>
                </a:ext>
              </a:extLst>
            </p:cNvPr>
            <p:cNvSpPr/>
            <p:nvPr/>
          </p:nvSpPr>
          <p:spPr bwMode="auto">
            <a:xfrm>
              <a:off x="5886450" y="3420155"/>
              <a:ext cx="419100" cy="952500"/>
            </a:xfrm>
            <a:prstGeom prst="up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7" name="Arrow: Bent-Up 66">
              <a:extLst>
                <a:ext uri="{FF2B5EF4-FFF2-40B4-BE49-F238E27FC236}">
                  <a16:creationId xmlns:a16="http://schemas.microsoft.com/office/drawing/2014/main" id="{DFB141A8-B680-4D23-A73C-1BE99BA7E4E8}"/>
                </a:ext>
              </a:extLst>
            </p:cNvPr>
            <p:cNvSpPr/>
            <p:nvPr/>
          </p:nvSpPr>
          <p:spPr bwMode="auto">
            <a:xfrm rot="10800000">
              <a:off x="4310380" y="3765764"/>
              <a:ext cx="1838798" cy="606891"/>
            </a:xfrm>
            <a:prstGeom prst="bentUpArrow">
              <a:avLst>
                <a:gd name="adj1" fmla="val 25000"/>
                <a:gd name="adj2" fmla="val 32090"/>
                <a:gd name="adj3" fmla="val 344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8" name="Arrow: Bent-Up 67">
              <a:extLst>
                <a:ext uri="{FF2B5EF4-FFF2-40B4-BE49-F238E27FC236}">
                  <a16:creationId xmlns:a16="http://schemas.microsoft.com/office/drawing/2014/main" id="{DB6A5297-6C66-411C-90EA-ADB97670DA09}"/>
                </a:ext>
              </a:extLst>
            </p:cNvPr>
            <p:cNvSpPr/>
            <p:nvPr/>
          </p:nvSpPr>
          <p:spPr bwMode="auto">
            <a:xfrm rot="10800000">
              <a:off x="2681494" y="3765764"/>
              <a:ext cx="1838798" cy="606891"/>
            </a:xfrm>
            <a:prstGeom prst="bentUpArrow">
              <a:avLst>
                <a:gd name="adj1" fmla="val 25000"/>
                <a:gd name="adj2" fmla="val 32090"/>
                <a:gd name="adj3" fmla="val 344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9" name="Arrow: Bent-Up 68">
              <a:extLst>
                <a:ext uri="{FF2B5EF4-FFF2-40B4-BE49-F238E27FC236}">
                  <a16:creationId xmlns:a16="http://schemas.microsoft.com/office/drawing/2014/main" id="{EC0D615A-1B1B-4EB7-A2C9-261507E5EF16}"/>
                </a:ext>
              </a:extLst>
            </p:cNvPr>
            <p:cNvSpPr/>
            <p:nvPr/>
          </p:nvSpPr>
          <p:spPr bwMode="auto">
            <a:xfrm rot="10800000">
              <a:off x="1092724" y="3764930"/>
              <a:ext cx="1838798" cy="606891"/>
            </a:xfrm>
            <a:prstGeom prst="bentUpArrow">
              <a:avLst>
                <a:gd name="adj1" fmla="val 25000"/>
                <a:gd name="adj2" fmla="val 32090"/>
                <a:gd name="adj3" fmla="val 344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1" name="Arrow: Bent-Up 70">
              <a:extLst>
                <a:ext uri="{FF2B5EF4-FFF2-40B4-BE49-F238E27FC236}">
                  <a16:creationId xmlns:a16="http://schemas.microsoft.com/office/drawing/2014/main" id="{4294F9CD-0031-42B3-AFEC-AFCD0D738B21}"/>
                </a:ext>
              </a:extLst>
            </p:cNvPr>
            <p:cNvSpPr/>
            <p:nvPr/>
          </p:nvSpPr>
          <p:spPr bwMode="auto">
            <a:xfrm rot="10800000" flipH="1">
              <a:off x="6185082" y="3764929"/>
              <a:ext cx="1721938" cy="606891"/>
            </a:xfrm>
            <a:prstGeom prst="bentUpArrow">
              <a:avLst>
                <a:gd name="adj1" fmla="val 25000"/>
                <a:gd name="adj2" fmla="val 32090"/>
                <a:gd name="adj3" fmla="val 344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2" name="Arrow: Bent-Up 71">
              <a:extLst>
                <a:ext uri="{FF2B5EF4-FFF2-40B4-BE49-F238E27FC236}">
                  <a16:creationId xmlns:a16="http://schemas.microsoft.com/office/drawing/2014/main" id="{DE794EB6-8CA4-43F3-B594-35FC2C12DBFD}"/>
                </a:ext>
              </a:extLst>
            </p:cNvPr>
            <p:cNvSpPr/>
            <p:nvPr/>
          </p:nvSpPr>
          <p:spPr bwMode="auto">
            <a:xfrm rot="10800000" flipH="1">
              <a:off x="7764256" y="3765854"/>
              <a:ext cx="1721938" cy="606891"/>
            </a:xfrm>
            <a:prstGeom prst="bentUpArrow">
              <a:avLst>
                <a:gd name="adj1" fmla="val 25000"/>
                <a:gd name="adj2" fmla="val 32090"/>
                <a:gd name="adj3" fmla="val 344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3" name="Arrow: Bent-Up 72">
              <a:extLst>
                <a:ext uri="{FF2B5EF4-FFF2-40B4-BE49-F238E27FC236}">
                  <a16:creationId xmlns:a16="http://schemas.microsoft.com/office/drawing/2014/main" id="{56D5A99D-6C98-4118-9812-1DD279639863}"/>
                </a:ext>
              </a:extLst>
            </p:cNvPr>
            <p:cNvSpPr/>
            <p:nvPr/>
          </p:nvSpPr>
          <p:spPr bwMode="auto">
            <a:xfrm rot="10800000" flipH="1">
              <a:off x="9353026" y="3764929"/>
              <a:ext cx="1721938" cy="606891"/>
            </a:xfrm>
            <a:prstGeom prst="bentUpArrow">
              <a:avLst>
                <a:gd name="adj1" fmla="val 25000"/>
                <a:gd name="adj2" fmla="val 32090"/>
                <a:gd name="adj3" fmla="val 3447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9" name="Picture 48" descr="A close up of a logo&#10;&#10;Description automatically generated">
              <a:extLst>
                <a:ext uri="{FF2B5EF4-FFF2-40B4-BE49-F238E27FC236}">
                  <a16:creationId xmlns:a16="http://schemas.microsoft.com/office/drawing/2014/main" id="{BF893AC4-53A7-45AF-ABC5-CB76DB27090B}"/>
                </a:ext>
              </a:extLst>
            </p:cNvPr>
            <p:cNvPicPr>
              <a:picLocks noChangeAspect="1"/>
            </p:cNvPicPr>
            <p:nvPr/>
          </p:nvPicPr>
          <p:blipFill>
            <a:blip r:embed="rId3">
              <a:duotone>
                <a:schemeClr val="accent2">
                  <a:shade val="45000"/>
                  <a:satMod val="135000"/>
                </a:schemeClr>
                <a:prstClr val="white"/>
              </a:duotone>
            </a:blip>
            <a:stretch>
              <a:fillRect/>
            </a:stretch>
          </p:blipFill>
          <p:spPr>
            <a:xfrm>
              <a:off x="757881" y="4382901"/>
              <a:ext cx="1013255" cy="372055"/>
            </a:xfrm>
            <a:prstGeom prst="rect">
              <a:avLst/>
            </a:prstGeom>
            <a:ln>
              <a:solidFill>
                <a:srgbClr val="0078D3"/>
              </a:solidFill>
            </a:ln>
          </p:spPr>
        </p:pic>
        <p:sp>
          <p:nvSpPr>
            <p:cNvPr id="50" name="Rectangle: Rounded Corners 49">
              <a:extLst>
                <a:ext uri="{FF2B5EF4-FFF2-40B4-BE49-F238E27FC236}">
                  <a16:creationId xmlns:a16="http://schemas.microsoft.com/office/drawing/2014/main" id="{801EDB78-DD99-4D9A-ACE3-27F089F5F9EC}"/>
                </a:ext>
              </a:extLst>
            </p:cNvPr>
            <p:cNvSpPr/>
            <p:nvPr/>
          </p:nvSpPr>
          <p:spPr bwMode="auto">
            <a:xfrm>
              <a:off x="757881" y="4399581"/>
              <a:ext cx="1013255" cy="1291214"/>
            </a:xfrm>
            <a:prstGeom prst="roundRect">
              <a:avLst>
                <a:gd name="adj" fmla="val 7305"/>
              </a:avLst>
            </a:prstGeom>
            <a:noFill/>
            <a:ln w="57150">
              <a:solidFill>
                <a:srgbClr val="0078D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2" name="Picture 61" descr="A close up of a logo&#10;&#10;Description automatically generated">
              <a:extLst>
                <a:ext uri="{FF2B5EF4-FFF2-40B4-BE49-F238E27FC236}">
                  <a16:creationId xmlns:a16="http://schemas.microsoft.com/office/drawing/2014/main" id="{C2BDBC2A-4705-4DC0-BB55-7360793BF5B8}"/>
                </a:ext>
              </a:extLst>
            </p:cNvPr>
            <p:cNvPicPr>
              <a:picLocks noChangeAspect="1"/>
            </p:cNvPicPr>
            <p:nvPr/>
          </p:nvPicPr>
          <p:blipFill>
            <a:blip r:embed="rId3">
              <a:duotone>
                <a:schemeClr val="accent2">
                  <a:shade val="45000"/>
                  <a:satMod val="135000"/>
                </a:schemeClr>
                <a:prstClr val="white"/>
              </a:duotone>
            </a:blip>
            <a:stretch>
              <a:fillRect/>
            </a:stretch>
          </p:blipFill>
          <p:spPr>
            <a:xfrm>
              <a:off x="2368379" y="4382901"/>
              <a:ext cx="1013255" cy="372055"/>
            </a:xfrm>
            <a:prstGeom prst="rect">
              <a:avLst/>
            </a:prstGeom>
            <a:ln>
              <a:solidFill>
                <a:srgbClr val="0078D3"/>
              </a:solidFill>
            </a:ln>
          </p:spPr>
        </p:pic>
        <p:sp>
          <p:nvSpPr>
            <p:cNvPr id="63" name="Rectangle: Rounded Corners 62">
              <a:extLst>
                <a:ext uri="{FF2B5EF4-FFF2-40B4-BE49-F238E27FC236}">
                  <a16:creationId xmlns:a16="http://schemas.microsoft.com/office/drawing/2014/main" id="{3A08DD60-483B-420D-9C12-87B7AAF0E016}"/>
                </a:ext>
              </a:extLst>
            </p:cNvPr>
            <p:cNvSpPr/>
            <p:nvPr/>
          </p:nvSpPr>
          <p:spPr bwMode="auto">
            <a:xfrm>
              <a:off x="2368379" y="4399581"/>
              <a:ext cx="1013255" cy="1291214"/>
            </a:xfrm>
            <a:prstGeom prst="roundRect">
              <a:avLst>
                <a:gd name="adj" fmla="val 7305"/>
              </a:avLst>
            </a:prstGeom>
            <a:noFill/>
            <a:ln w="57150">
              <a:solidFill>
                <a:srgbClr val="0078D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65" name="Picture 64" descr="A close up of a logo&#10;&#10;Description automatically generated">
              <a:extLst>
                <a:ext uri="{FF2B5EF4-FFF2-40B4-BE49-F238E27FC236}">
                  <a16:creationId xmlns:a16="http://schemas.microsoft.com/office/drawing/2014/main" id="{E7362EB3-8B6B-485D-A4B7-4B71BEBA1F52}"/>
                </a:ext>
              </a:extLst>
            </p:cNvPr>
            <p:cNvPicPr>
              <a:picLocks noChangeAspect="1"/>
            </p:cNvPicPr>
            <p:nvPr/>
          </p:nvPicPr>
          <p:blipFill>
            <a:blip r:embed="rId3">
              <a:duotone>
                <a:schemeClr val="accent2">
                  <a:shade val="45000"/>
                  <a:satMod val="135000"/>
                </a:schemeClr>
                <a:prstClr val="white"/>
              </a:duotone>
            </a:blip>
            <a:stretch>
              <a:fillRect/>
            </a:stretch>
          </p:blipFill>
          <p:spPr>
            <a:xfrm>
              <a:off x="3978875" y="4382901"/>
              <a:ext cx="1013255" cy="372055"/>
            </a:xfrm>
            <a:prstGeom prst="rect">
              <a:avLst/>
            </a:prstGeom>
            <a:ln>
              <a:solidFill>
                <a:srgbClr val="0078D3"/>
              </a:solidFill>
            </a:ln>
          </p:spPr>
        </p:pic>
        <p:sp>
          <p:nvSpPr>
            <p:cNvPr id="66" name="Rectangle: Rounded Corners 65">
              <a:extLst>
                <a:ext uri="{FF2B5EF4-FFF2-40B4-BE49-F238E27FC236}">
                  <a16:creationId xmlns:a16="http://schemas.microsoft.com/office/drawing/2014/main" id="{636573D5-4616-43E8-9C3E-D59F6F89EC10}"/>
                </a:ext>
              </a:extLst>
            </p:cNvPr>
            <p:cNvSpPr/>
            <p:nvPr/>
          </p:nvSpPr>
          <p:spPr bwMode="auto">
            <a:xfrm>
              <a:off x="3978875" y="4399581"/>
              <a:ext cx="1013255" cy="1291214"/>
            </a:xfrm>
            <a:prstGeom prst="roundRect">
              <a:avLst>
                <a:gd name="adj" fmla="val 7305"/>
              </a:avLst>
            </a:prstGeom>
            <a:noFill/>
            <a:ln w="57150">
              <a:solidFill>
                <a:srgbClr val="0078D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77" name="Picture 76" descr="A close up of a logo&#10;&#10;Description automatically generated">
              <a:extLst>
                <a:ext uri="{FF2B5EF4-FFF2-40B4-BE49-F238E27FC236}">
                  <a16:creationId xmlns:a16="http://schemas.microsoft.com/office/drawing/2014/main" id="{87B9A41A-2E91-478C-9870-B8DB3EF9E864}"/>
                </a:ext>
              </a:extLst>
            </p:cNvPr>
            <p:cNvPicPr>
              <a:picLocks noChangeAspect="1"/>
            </p:cNvPicPr>
            <p:nvPr/>
          </p:nvPicPr>
          <p:blipFill>
            <a:blip r:embed="rId3">
              <a:duotone>
                <a:schemeClr val="accent2">
                  <a:shade val="45000"/>
                  <a:satMod val="135000"/>
                </a:schemeClr>
                <a:prstClr val="white"/>
              </a:duotone>
            </a:blip>
            <a:stretch>
              <a:fillRect/>
            </a:stretch>
          </p:blipFill>
          <p:spPr>
            <a:xfrm>
              <a:off x="5589372" y="4382901"/>
              <a:ext cx="1013255" cy="372055"/>
            </a:xfrm>
            <a:prstGeom prst="rect">
              <a:avLst/>
            </a:prstGeom>
            <a:ln>
              <a:solidFill>
                <a:srgbClr val="0078D3"/>
              </a:solidFill>
            </a:ln>
          </p:spPr>
        </p:pic>
        <p:sp>
          <p:nvSpPr>
            <p:cNvPr id="78" name="Rectangle: Rounded Corners 77">
              <a:extLst>
                <a:ext uri="{FF2B5EF4-FFF2-40B4-BE49-F238E27FC236}">
                  <a16:creationId xmlns:a16="http://schemas.microsoft.com/office/drawing/2014/main" id="{46F143BB-D09C-421C-A2AD-C48809BB198D}"/>
                </a:ext>
              </a:extLst>
            </p:cNvPr>
            <p:cNvSpPr/>
            <p:nvPr/>
          </p:nvSpPr>
          <p:spPr bwMode="auto">
            <a:xfrm>
              <a:off x="5589372" y="4399581"/>
              <a:ext cx="1013255" cy="1291214"/>
            </a:xfrm>
            <a:prstGeom prst="roundRect">
              <a:avLst>
                <a:gd name="adj" fmla="val 7305"/>
              </a:avLst>
            </a:prstGeom>
            <a:noFill/>
            <a:ln w="57150">
              <a:solidFill>
                <a:srgbClr val="0078D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80" name="Picture 79" descr="A close up of a logo&#10;&#10;Description automatically generated">
              <a:extLst>
                <a:ext uri="{FF2B5EF4-FFF2-40B4-BE49-F238E27FC236}">
                  <a16:creationId xmlns:a16="http://schemas.microsoft.com/office/drawing/2014/main" id="{E430C9CE-EE4B-45BE-9169-679F083340BA}"/>
                </a:ext>
              </a:extLst>
            </p:cNvPr>
            <p:cNvPicPr>
              <a:picLocks noChangeAspect="1"/>
            </p:cNvPicPr>
            <p:nvPr/>
          </p:nvPicPr>
          <p:blipFill>
            <a:blip r:embed="rId3">
              <a:duotone>
                <a:schemeClr val="accent2">
                  <a:shade val="45000"/>
                  <a:satMod val="135000"/>
                </a:schemeClr>
                <a:prstClr val="white"/>
              </a:duotone>
            </a:blip>
            <a:stretch>
              <a:fillRect/>
            </a:stretch>
          </p:blipFill>
          <p:spPr>
            <a:xfrm>
              <a:off x="7199869" y="4382901"/>
              <a:ext cx="1013255" cy="372055"/>
            </a:xfrm>
            <a:prstGeom prst="rect">
              <a:avLst/>
            </a:prstGeom>
            <a:ln>
              <a:solidFill>
                <a:srgbClr val="0078D3"/>
              </a:solidFill>
            </a:ln>
          </p:spPr>
        </p:pic>
        <p:sp>
          <p:nvSpPr>
            <p:cNvPr id="81" name="Rectangle: Rounded Corners 80">
              <a:extLst>
                <a:ext uri="{FF2B5EF4-FFF2-40B4-BE49-F238E27FC236}">
                  <a16:creationId xmlns:a16="http://schemas.microsoft.com/office/drawing/2014/main" id="{E50A0730-ABDD-43A0-94F2-E53D2537CE3E}"/>
                </a:ext>
              </a:extLst>
            </p:cNvPr>
            <p:cNvSpPr/>
            <p:nvPr/>
          </p:nvSpPr>
          <p:spPr bwMode="auto">
            <a:xfrm>
              <a:off x="7199869" y="4399581"/>
              <a:ext cx="1013255" cy="1291214"/>
            </a:xfrm>
            <a:prstGeom prst="roundRect">
              <a:avLst>
                <a:gd name="adj" fmla="val 7305"/>
              </a:avLst>
            </a:prstGeom>
            <a:noFill/>
            <a:ln w="57150">
              <a:solidFill>
                <a:srgbClr val="0078D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83" name="Picture 82" descr="A close up of a logo&#10;&#10;Description automatically generated">
              <a:extLst>
                <a:ext uri="{FF2B5EF4-FFF2-40B4-BE49-F238E27FC236}">
                  <a16:creationId xmlns:a16="http://schemas.microsoft.com/office/drawing/2014/main" id="{495FBE37-F5B6-4957-9742-30E20F053A5A}"/>
                </a:ext>
              </a:extLst>
            </p:cNvPr>
            <p:cNvPicPr>
              <a:picLocks noChangeAspect="1"/>
            </p:cNvPicPr>
            <p:nvPr/>
          </p:nvPicPr>
          <p:blipFill>
            <a:blip r:embed="rId3">
              <a:duotone>
                <a:schemeClr val="accent2">
                  <a:shade val="45000"/>
                  <a:satMod val="135000"/>
                </a:schemeClr>
                <a:prstClr val="white"/>
              </a:duotone>
            </a:blip>
            <a:stretch>
              <a:fillRect/>
            </a:stretch>
          </p:blipFill>
          <p:spPr>
            <a:xfrm>
              <a:off x="8810366" y="4380061"/>
              <a:ext cx="1013255" cy="372055"/>
            </a:xfrm>
            <a:prstGeom prst="rect">
              <a:avLst/>
            </a:prstGeom>
            <a:ln>
              <a:solidFill>
                <a:srgbClr val="0078D3"/>
              </a:solidFill>
            </a:ln>
          </p:spPr>
        </p:pic>
        <p:sp>
          <p:nvSpPr>
            <p:cNvPr id="84" name="Rectangle: Rounded Corners 83">
              <a:extLst>
                <a:ext uri="{FF2B5EF4-FFF2-40B4-BE49-F238E27FC236}">
                  <a16:creationId xmlns:a16="http://schemas.microsoft.com/office/drawing/2014/main" id="{1F1B30C8-8923-46EA-B029-83CC57A89077}"/>
                </a:ext>
              </a:extLst>
            </p:cNvPr>
            <p:cNvSpPr/>
            <p:nvPr/>
          </p:nvSpPr>
          <p:spPr bwMode="auto">
            <a:xfrm>
              <a:off x="8810366" y="4396741"/>
              <a:ext cx="1013255" cy="1291214"/>
            </a:xfrm>
            <a:prstGeom prst="roundRect">
              <a:avLst>
                <a:gd name="adj" fmla="val 7305"/>
              </a:avLst>
            </a:prstGeom>
            <a:noFill/>
            <a:ln w="57150">
              <a:solidFill>
                <a:srgbClr val="0078D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86" name="Picture 85" descr="A close up of a logo&#10;&#10;Description automatically generated">
              <a:extLst>
                <a:ext uri="{FF2B5EF4-FFF2-40B4-BE49-F238E27FC236}">
                  <a16:creationId xmlns:a16="http://schemas.microsoft.com/office/drawing/2014/main" id="{F5ED36F5-0D9E-4806-B05D-C9875F4954C8}"/>
                </a:ext>
              </a:extLst>
            </p:cNvPr>
            <p:cNvPicPr>
              <a:picLocks noChangeAspect="1"/>
            </p:cNvPicPr>
            <p:nvPr/>
          </p:nvPicPr>
          <p:blipFill>
            <a:blip r:embed="rId3">
              <a:duotone>
                <a:schemeClr val="accent2">
                  <a:shade val="45000"/>
                  <a:satMod val="135000"/>
                </a:schemeClr>
                <a:prstClr val="white"/>
              </a:duotone>
            </a:blip>
            <a:stretch>
              <a:fillRect/>
            </a:stretch>
          </p:blipFill>
          <p:spPr>
            <a:xfrm>
              <a:off x="10420863" y="4385569"/>
              <a:ext cx="1013255" cy="372055"/>
            </a:xfrm>
            <a:prstGeom prst="rect">
              <a:avLst/>
            </a:prstGeom>
            <a:ln>
              <a:solidFill>
                <a:srgbClr val="0078D3"/>
              </a:solidFill>
            </a:ln>
          </p:spPr>
        </p:pic>
        <p:sp>
          <p:nvSpPr>
            <p:cNvPr id="87" name="Rectangle: Rounded Corners 86">
              <a:extLst>
                <a:ext uri="{FF2B5EF4-FFF2-40B4-BE49-F238E27FC236}">
                  <a16:creationId xmlns:a16="http://schemas.microsoft.com/office/drawing/2014/main" id="{82FA661B-CC8D-4C0A-B449-EEF16652451A}"/>
                </a:ext>
              </a:extLst>
            </p:cNvPr>
            <p:cNvSpPr/>
            <p:nvPr/>
          </p:nvSpPr>
          <p:spPr bwMode="auto">
            <a:xfrm>
              <a:off x="10420863" y="4402249"/>
              <a:ext cx="1013255" cy="1291214"/>
            </a:xfrm>
            <a:prstGeom prst="roundRect">
              <a:avLst>
                <a:gd name="adj" fmla="val 7305"/>
              </a:avLst>
            </a:prstGeom>
            <a:noFill/>
            <a:ln w="57150">
              <a:solidFill>
                <a:srgbClr val="0078D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Cylinder 35">
              <a:extLst>
                <a:ext uri="{FF2B5EF4-FFF2-40B4-BE49-F238E27FC236}">
                  <a16:creationId xmlns:a16="http://schemas.microsoft.com/office/drawing/2014/main" id="{FFFB4147-4F4B-44C0-AC3C-5C674C1C0115}"/>
                </a:ext>
              </a:extLst>
            </p:cNvPr>
            <p:cNvSpPr/>
            <p:nvPr/>
          </p:nvSpPr>
          <p:spPr bwMode="auto">
            <a:xfrm>
              <a:off x="5589373" y="2843021"/>
              <a:ext cx="1013254" cy="1210962"/>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nvGrpSpPr>
            <p:cNvPr id="6" name="Group 5">
              <a:extLst>
                <a:ext uri="{FF2B5EF4-FFF2-40B4-BE49-F238E27FC236}">
                  <a16:creationId xmlns:a16="http://schemas.microsoft.com/office/drawing/2014/main" id="{BA847779-FFF6-4A4F-BCA6-2A075950F104}"/>
                </a:ext>
              </a:extLst>
            </p:cNvPr>
            <p:cNvGrpSpPr/>
            <p:nvPr/>
          </p:nvGrpSpPr>
          <p:grpSpPr>
            <a:xfrm>
              <a:off x="5741773" y="3183148"/>
              <a:ext cx="712421" cy="712421"/>
              <a:chOff x="2419350" y="4887768"/>
              <a:chExt cx="883920" cy="883920"/>
            </a:xfrm>
          </p:grpSpPr>
          <p:sp>
            <p:nvSpPr>
              <p:cNvPr id="5" name="Oval 4">
                <a:extLst>
                  <a:ext uri="{FF2B5EF4-FFF2-40B4-BE49-F238E27FC236}">
                    <a16:creationId xmlns:a16="http://schemas.microsoft.com/office/drawing/2014/main" id="{1E81CA6A-DF9C-44A8-81EB-D7F6FDA883B9}"/>
                  </a:ext>
                </a:extLst>
              </p:cNvPr>
              <p:cNvSpPr/>
              <p:nvPr/>
            </p:nvSpPr>
            <p:spPr bwMode="auto">
              <a:xfrm>
                <a:off x="2419350" y="4887768"/>
                <a:ext cx="883920" cy="883920"/>
              </a:xfrm>
              <a:prstGeom prst="ellipse">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50000" r="50000" b="50000"/>
                </a:path>
                <a:tileRect/>
              </a:gradFill>
              <a:ln>
                <a:noFill/>
                <a:headEnd type="none" w="med" len="med"/>
                <a:tailEnd type="none" w="med" len="med"/>
              </a:ln>
              <a:effectLst>
                <a:outerShdw blurRad="63500" sx="102000" sy="102000" algn="ctr"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4" name="Picture 3">
                <a:extLst>
                  <a:ext uri="{FF2B5EF4-FFF2-40B4-BE49-F238E27FC236}">
                    <a16:creationId xmlns:a16="http://schemas.microsoft.com/office/drawing/2014/main" id="{E96085DC-91D0-4599-A017-9D5DB04E6426}"/>
                  </a:ext>
                </a:extLst>
              </p:cNvPr>
              <p:cNvPicPr>
                <a:picLocks noChangeAspect="1"/>
              </p:cNvPicPr>
              <p:nvPr/>
            </p:nvPicPr>
            <p:blipFill>
              <a:blip r:embed="rId4"/>
              <a:srcRect/>
              <a:stretch/>
            </p:blipFill>
            <p:spPr>
              <a:xfrm>
                <a:off x="2567817" y="5008744"/>
                <a:ext cx="624376" cy="624376"/>
              </a:xfrm>
              <a:prstGeom prst="rect">
                <a:avLst/>
              </a:prstGeom>
            </p:spPr>
          </p:pic>
        </p:grpSp>
      </p:grpSp>
      <p:pic>
        <p:nvPicPr>
          <p:cNvPr id="48" name="Picture 47">
            <a:extLst>
              <a:ext uri="{FF2B5EF4-FFF2-40B4-BE49-F238E27FC236}">
                <a16:creationId xmlns:a16="http://schemas.microsoft.com/office/drawing/2014/main" id="{A8768474-294A-495E-A837-53B531F50188}"/>
              </a:ext>
            </a:extLst>
          </p:cNvPr>
          <p:cNvPicPr>
            <a:picLocks noChangeAspect="1"/>
          </p:cNvPicPr>
          <p:nvPr/>
        </p:nvPicPr>
        <p:blipFill>
          <a:blip r:embed="rId5" cstate="print">
            <a:duotone>
              <a:schemeClr val="accent6">
                <a:shade val="45000"/>
                <a:satMod val="135000"/>
              </a:schemeClr>
              <a:prstClr val="white"/>
            </a:duotone>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00344" y="4795332"/>
            <a:ext cx="781357" cy="781357"/>
          </a:xfrm>
          <a:prstGeom prst="rect">
            <a:avLst/>
          </a:prstGeom>
          <a:ln>
            <a:solidFill>
              <a:srgbClr val="0078D3"/>
            </a:solidFill>
          </a:ln>
        </p:spPr>
      </p:pic>
      <p:pic>
        <p:nvPicPr>
          <p:cNvPr id="52" name="Picture 51">
            <a:extLst>
              <a:ext uri="{FF2B5EF4-FFF2-40B4-BE49-F238E27FC236}">
                <a16:creationId xmlns:a16="http://schemas.microsoft.com/office/drawing/2014/main" id="{11EFA085-4582-472F-81F3-DA41922783BE}"/>
              </a:ext>
            </a:extLst>
          </p:cNvPr>
          <p:cNvPicPr>
            <a:picLocks noChangeAspect="1"/>
          </p:cNvPicPr>
          <p:nvPr/>
        </p:nvPicPr>
        <p:blipFill>
          <a:blip r:embed="rId5" cstate="print">
            <a:duotone>
              <a:schemeClr val="accent6">
                <a:shade val="45000"/>
                <a:satMod val="135000"/>
              </a:schemeClr>
              <a:prstClr val="white"/>
            </a:duotone>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486425" y="4795332"/>
            <a:ext cx="781357" cy="781357"/>
          </a:xfrm>
          <a:prstGeom prst="rect">
            <a:avLst/>
          </a:prstGeom>
          <a:ln>
            <a:solidFill>
              <a:srgbClr val="0078D3"/>
            </a:solidFill>
          </a:ln>
        </p:spPr>
      </p:pic>
      <p:pic>
        <p:nvPicPr>
          <p:cNvPr id="53" name="Picture 52">
            <a:extLst>
              <a:ext uri="{FF2B5EF4-FFF2-40B4-BE49-F238E27FC236}">
                <a16:creationId xmlns:a16="http://schemas.microsoft.com/office/drawing/2014/main" id="{EE7579EA-ADB1-4776-BEC0-518717EA4C72}"/>
              </a:ext>
            </a:extLst>
          </p:cNvPr>
          <p:cNvPicPr>
            <a:picLocks noChangeAspect="1"/>
          </p:cNvPicPr>
          <p:nvPr/>
        </p:nvPicPr>
        <p:blipFill>
          <a:blip r:embed="rId5" cstate="print">
            <a:duotone>
              <a:schemeClr val="accent6">
                <a:shade val="45000"/>
                <a:satMod val="135000"/>
              </a:schemeClr>
              <a:prstClr val="white"/>
            </a:duotone>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4095873" y="4789130"/>
            <a:ext cx="781357" cy="781357"/>
          </a:xfrm>
          <a:prstGeom prst="rect">
            <a:avLst/>
          </a:prstGeom>
          <a:ln>
            <a:solidFill>
              <a:srgbClr val="0078D3"/>
            </a:solidFill>
          </a:ln>
        </p:spPr>
      </p:pic>
      <p:pic>
        <p:nvPicPr>
          <p:cNvPr id="54" name="Picture 53">
            <a:extLst>
              <a:ext uri="{FF2B5EF4-FFF2-40B4-BE49-F238E27FC236}">
                <a16:creationId xmlns:a16="http://schemas.microsoft.com/office/drawing/2014/main" id="{53882326-A6CF-4BF3-BC25-89F94CE4628E}"/>
              </a:ext>
            </a:extLst>
          </p:cNvPr>
          <p:cNvPicPr>
            <a:picLocks noChangeAspect="1"/>
          </p:cNvPicPr>
          <p:nvPr/>
        </p:nvPicPr>
        <p:blipFill>
          <a:blip r:embed="rId5" cstate="print">
            <a:duotone>
              <a:schemeClr val="accent6">
                <a:shade val="45000"/>
                <a:satMod val="135000"/>
              </a:schemeClr>
              <a:prstClr val="white"/>
            </a:duotone>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705322" y="4795332"/>
            <a:ext cx="781357" cy="781357"/>
          </a:xfrm>
          <a:prstGeom prst="rect">
            <a:avLst/>
          </a:prstGeom>
          <a:ln>
            <a:solidFill>
              <a:srgbClr val="0078D3"/>
            </a:solidFill>
          </a:ln>
        </p:spPr>
      </p:pic>
      <p:pic>
        <p:nvPicPr>
          <p:cNvPr id="55" name="Picture 54">
            <a:extLst>
              <a:ext uri="{FF2B5EF4-FFF2-40B4-BE49-F238E27FC236}">
                <a16:creationId xmlns:a16="http://schemas.microsoft.com/office/drawing/2014/main" id="{F446183D-7542-4C0D-A3DC-56245544A2E2}"/>
              </a:ext>
            </a:extLst>
          </p:cNvPr>
          <p:cNvPicPr>
            <a:picLocks noChangeAspect="1"/>
          </p:cNvPicPr>
          <p:nvPr/>
        </p:nvPicPr>
        <p:blipFill>
          <a:blip r:embed="rId5" cstate="print">
            <a:duotone>
              <a:schemeClr val="accent6">
                <a:shade val="45000"/>
                <a:satMod val="135000"/>
              </a:schemeClr>
              <a:prstClr val="white"/>
            </a:duotone>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314770" y="4800325"/>
            <a:ext cx="781357" cy="781357"/>
          </a:xfrm>
          <a:prstGeom prst="rect">
            <a:avLst/>
          </a:prstGeom>
          <a:ln>
            <a:solidFill>
              <a:srgbClr val="0078D3"/>
            </a:solidFill>
          </a:ln>
        </p:spPr>
      </p:pic>
      <p:pic>
        <p:nvPicPr>
          <p:cNvPr id="56" name="Picture 55">
            <a:extLst>
              <a:ext uri="{FF2B5EF4-FFF2-40B4-BE49-F238E27FC236}">
                <a16:creationId xmlns:a16="http://schemas.microsoft.com/office/drawing/2014/main" id="{1F22E06A-4358-4A2B-9FC7-C246A4FFA170}"/>
              </a:ext>
            </a:extLst>
          </p:cNvPr>
          <p:cNvPicPr>
            <a:picLocks noChangeAspect="1"/>
          </p:cNvPicPr>
          <p:nvPr/>
        </p:nvPicPr>
        <p:blipFill>
          <a:blip r:embed="rId5" cstate="print">
            <a:duotone>
              <a:schemeClr val="accent6">
                <a:shade val="45000"/>
                <a:satMod val="135000"/>
              </a:schemeClr>
              <a:prstClr val="white"/>
            </a:duotone>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924220" y="4800325"/>
            <a:ext cx="781357" cy="781357"/>
          </a:xfrm>
          <a:prstGeom prst="rect">
            <a:avLst/>
          </a:prstGeom>
          <a:ln>
            <a:solidFill>
              <a:srgbClr val="0078D3"/>
            </a:solidFill>
          </a:ln>
        </p:spPr>
      </p:pic>
      <p:pic>
        <p:nvPicPr>
          <p:cNvPr id="57" name="Picture 56">
            <a:extLst>
              <a:ext uri="{FF2B5EF4-FFF2-40B4-BE49-F238E27FC236}">
                <a16:creationId xmlns:a16="http://schemas.microsoft.com/office/drawing/2014/main" id="{2F4BB475-92AF-4C1E-BB26-F163F6D6287E}"/>
              </a:ext>
            </a:extLst>
          </p:cNvPr>
          <p:cNvPicPr>
            <a:picLocks noChangeAspect="1"/>
          </p:cNvPicPr>
          <p:nvPr/>
        </p:nvPicPr>
        <p:blipFill>
          <a:blip r:embed="rId5" cstate="print">
            <a:duotone>
              <a:schemeClr val="accent6">
                <a:shade val="45000"/>
                <a:satMod val="135000"/>
              </a:schemeClr>
              <a:prstClr val="white"/>
            </a:duotone>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0533667" y="4800325"/>
            <a:ext cx="781357" cy="781357"/>
          </a:xfrm>
          <a:prstGeom prst="rect">
            <a:avLst/>
          </a:prstGeom>
          <a:ln>
            <a:solidFill>
              <a:srgbClr val="0078D3"/>
            </a:solidFill>
          </a:ln>
        </p:spPr>
      </p:pic>
      <p:sp>
        <p:nvSpPr>
          <p:cNvPr id="89" name="Content Placeholder 2">
            <a:extLst>
              <a:ext uri="{FF2B5EF4-FFF2-40B4-BE49-F238E27FC236}">
                <a16:creationId xmlns:a16="http://schemas.microsoft.com/office/drawing/2014/main" id="{47FF64E7-C708-413B-9916-ED9D3D758EEC}"/>
              </a:ext>
            </a:extLst>
          </p:cNvPr>
          <p:cNvSpPr txBox="1">
            <a:spLocks/>
          </p:cNvSpPr>
          <p:nvPr/>
        </p:nvSpPr>
        <p:spPr>
          <a:xfrm>
            <a:off x="4181746" y="1261103"/>
            <a:ext cx="3840170" cy="49212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32089">
              <a:buNone/>
            </a:pPr>
            <a:r>
              <a:rPr lang="en-US" sz="3198" dirty="0">
                <a:solidFill>
                  <a:srgbClr val="0078D3"/>
                </a:solidFill>
                <a:latin typeface="Segoe UI"/>
              </a:rPr>
              <a:t>non-relational</a:t>
            </a:r>
          </a:p>
        </p:txBody>
      </p:sp>
      <p:sp>
        <p:nvSpPr>
          <p:cNvPr id="90" name="Content Placeholder 2">
            <a:extLst>
              <a:ext uri="{FF2B5EF4-FFF2-40B4-BE49-F238E27FC236}">
                <a16:creationId xmlns:a16="http://schemas.microsoft.com/office/drawing/2014/main" id="{D56CA6DF-A75E-4668-8F48-77D4F046F4F6}"/>
              </a:ext>
            </a:extLst>
          </p:cNvPr>
          <p:cNvSpPr txBox="1">
            <a:spLocks/>
          </p:cNvSpPr>
          <p:nvPr/>
        </p:nvSpPr>
        <p:spPr>
          <a:xfrm>
            <a:off x="3736551" y="1730863"/>
            <a:ext cx="4711539" cy="98424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32089">
              <a:buNone/>
            </a:pPr>
            <a:r>
              <a:rPr lang="en-US" sz="3198" i="1" dirty="0">
                <a:solidFill>
                  <a:srgbClr val="0078D3"/>
                </a:solidFill>
                <a:latin typeface="Segoe UI"/>
              </a:rPr>
              <a:t>and</a:t>
            </a:r>
            <a:br>
              <a:rPr lang="en-US" sz="3198" i="1" dirty="0">
                <a:solidFill>
                  <a:srgbClr val="0078D3"/>
                </a:solidFill>
                <a:latin typeface="Segoe UI"/>
              </a:rPr>
            </a:br>
            <a:r>
              <a:rPr lang="en-US" sz="3198" dirty="0">
                <a:solidFill>
                  <a:srgbClr val="0078D3"/>
                </a:solidFill>
                <a:latin typeface="Segoe UI"/>
              </a:rPr>
              <a:t>horizontally scalable</a:t>
            </a:r>
          </a:p>
        </p:txBody>
      </p:sp>
    </p:spTree>
    <p:extLst>
      <p:ext uri="{BB962C8B-B14F-4D97-AF65-F5344CB8AC3E}">
        <p14:creationId xmlns:p14="http://schemas.microsoft.com/office/powerpoint/2010/main" val="20460993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fade">
                                      <p:cBhvr>
                                        <p:cTn id="7" dur="500"/>
                                        <p:tgtEl>
                                          <p:spTgt spid="90"/>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3C69BD-FAA0-478F-8D1B-DFD3F9DCBCF4}"/>
              </a:ext>
            </a:extLst>
          </p:cNvPr>
          <p:cNvSpPr>
            <a:spLocks noGrp="1"/>
          </p:cNvSpPr>
          <p:nvPr>
            <p:ph type="title"/>
          </p:nvPr>
        </p:nvSpPr>
        <p:spPr/>
        <p:txBody>
          <a:bodyPr/>
          <a:lstStyle/>
          <a:p>
            <a:r>
              <a:rPr lang="en-US" dirty="0"/>
              <a:t>Demo</a:t>
            </a:r>
          </a:p>
        </p:txBody>
      </p:sp>
      <p:sp>
        <p:nvSpPr>
          <p:cNvPr id="4" name="Text Placeholder 3">
            <a:extLst>
              <a:ext uri="{FF2B5EF4-FFF2-40B4-BE49-F238E27FC236}">
                <a16:creationId xmlns:a16="http://schemas.microsoft.com/office/drawing/2014/main" id="{77D8F7CC-B48F-4FFD-B2EC-8EC8862ED7FD}"/>
              </a:ext>
            </a:extLst>
          </p:cNvPr>
          <p:cNvSpPr>
            <a:spLocks noGrp="1"/>
          </p:cNvSpPr>
          <p:nvPr>
            <p:ph type="body" idx="1"/>
          </p:nvPr>
        </p:nvSpPr>
        <p:spPr/>
        <p:txBody>
          <a:bodyPr/>
          <a:lstStyle/>
          <a:p>
            <a:r>
              <a:rPr lang="en-US" dirty="0"/>
              <a:t>Query a product with category name and tag names</a:t>
            </a:r>
          </a:p>
        </p:txBody>
      </p:sp>
    </p:spTree>
    <p:extLst>
      <p:ext uri="{BB962C8B-B14F-4D97-AF65-F5344CB8AC3E}">
        <p14:creationId xmlns:p14="http://schemas.microsoft.com/office/powerpoint/2010/main" val="32924313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6D08-3581-46E5-A5D9-027CD0A0A45E}"/>
              </a:ext>
            </a:extLst>
          </p:cNvPr>
          <p:cNvSpPr>
            <a:spLocks noGrp="1"/>
          </p:cNvSpPr>
          <p:nvPr>
            <p:ph type="title"/>
          </p:nvPr>
        </p:nvSpPr>
        <p:spPr/>
        <p:txBody>
          <a:bodyPr/>
          <a:lstStyle/>
          <a:p>
            <a:r>
              <a:rPr lang="en-US" dirty="0"/>
              <a:t>Products: keeping everything in sync</a:t>
            </a:r>
          </a:p>
        </p:txBody>
      </p:sp>
      <p:sp>
        <p:nvSpPr>
          <p:cNvPr id="3" name="Cylinder 2">
            <a:extLst>
              <a:ext uri="{FF2B5EF4-FFF2-40B4-BE49-F238E27FC236}">
                <a16:creationId xmlns:a16="http://schemas.microsoft.com/office/drawing/2014/main" id="{C283B39D-AA34-48C8-85E7-C80293B8EF29}"/>
              </a:ext>
            </a:extLst>
          </p:cNvPr>
          <p:cNvSpPr/>
          <p:nvPr/>
        </p:nvSpPr>
        <p:spPr bwMode="auto">
          <a:xfrm>
            <a:off x="2808768" y="1563763"/>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553468"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productCategory</a:t>
            </a:r>
          </a:p>
        </p:txBody>
      </p:sp>
      <p:sp>
        <p:nvSpPr>
          <p:cNvPr id="4" name="Rectangle: Folded Corner 3">
            <a:extLst>
              <a:ext uri="{FF2B5EF4-FFF2-40B4-BE49-F238E27FC236}">
                <a16:creationId xmlns:a16="http://schemas.microsoft.com/office/drawing/2014/main" id="{FF82D488-4191-47A1-B75F-42E5A9C957E6}"/>
              </a:ext>
            </a:extLst>
          </p:cNvPr>
          <p:cNvSpPr/>
          <p:nvPr/>
        </p:nvSpPr>
        <p:spPr bwMode="auto">
          <a:xfrm>
            <a:off x="4445786" y="1863549"/>
            <a:ext cx="2327505" cy="636750"/>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999" dirty="0">
                <a:gradFill>
                  <a:gsLst>
                    <a:gs pos="0">
                      <a:srgbClr val="FFFFFF"/>
                    </a:gs>
                    <a:gs pos="100000">
                      <a:srgbClr val="FFFFFF"/>
                    </a:gs>
                  </a:gsLst>
                  <a:lin ang="5400000" scaled="0"/>
                </a:gradFill>
                <a:latin typeface="Segoe UI"/>
                <a:ea typeface="Segoe UI" pitchFamily="34" charset="0"/>
                <a:cs typeface="Segoe UI" pitchFamily="34" charset="0"/>
              </a:rPr>
              <a:t>ProductCategory</a:t>
            </a:r>
          </a:p>
        </p:txBody>
      </p:sp>
      <p:cxnSp>
        <p:nvCxnSpPr>
          <p:cNvPr id="5" name="Connector: Elbow 4">
            <a:extLst>
              <a:ext uri="{FF2B5EF4-FFF2-40B4-BE49-F238E27FC236}">
                <a16:creationId xmlns:a16="http://schemas.microsoft.com/office/drawing/2014/main" id="{385AF069-9594-45FF-814C-168E8878B972}"/>
              </a:ext>
            </a:extLst>
          </p:cNvPr>
          <p:cNvCxnSpPr>
            <a:cxnSpLocks/>
            <a:stCxn id="3" idx="4"/>
            <a:endCxn id="4" idx="1"/>
          </p:cNvCxnSpPr>
          <p:nvPr/>
        </p:nvCxnSpPr>
        <p:spPr>
          <a:xfrm flipV="1">
            <a:off x="3980588" y="2181926"/>
            <a:ext cx="465198" cy="1"/>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Cylinder 5">
            <a:extLst>
              <a:ext uri="{FF2B5EF4-FFF2-40B4-BE49-F238E27FC236}">
                <a16:creationId xmlns:a16="http://schemas.microsoft.com/office/drawing/2014/main" id="{F15CD217-F318-4A33-A630-317E35475EE6}"/>
              </a:ext>
            </a:extLst>
          </p:cNvPr>
          <p:cNvSpPr/>
          <p:nvPr/>
        </p:nvSpPr>
        <p:spPr bwMode="auto">
          <a:xfrm>
            <a:off x="2808768" y="4242689"/>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553468"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productTag</a:t>
            </a:r>
          </a:p>
        </p:txBody>
      </p:sp>
      <p:sp>
        <p:nvSpPr>
          <p:cNvPr id="7" name="Rectangle: Folded Corner 6">
            <a:extLst>
              <a:ext uri="{FF2B5EF4-FFF2-40B4-BE49-F238E27FC236}">
                <a16:creationId xmlns:a16="http://schemas.microsoft.com/office/drawing/2014/main" id="{438A4E91-5858-462A-812D-498E3AD2633B}"/>
              </a:ext>
            </a:extLst>
          </p:cNvPr>
          <p:cNvSpPr/>
          <p:nvPr/>
        </p:nvSpPr>
        <p:spPr bwMode="auto">
          <a:xfrm>
            <a:off x="4445786" y="4542475"/>
            <a:ext cx="1642712" cy="636750"/>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999" dirty="0">
                <a:gradFill>
                  <a:gsLst>
                    <a:gs pos="0">
                      <a:srgbClr val="FFFFFF"/>
                    </a:gs>
                    <a:gs pos="100000">
                      <a:srgbClr val="FFFFFF"/>
                    </a:gs>
                  </a:gsLst>
                  <a:lin ang="5400000" scaled="0"/>
                </a:gradFill>
                <a:latin typeface="Segoe UI"/>
                <a:ea typeface="Segoe UI" pitchFamily="34" charset="0"/>
                <a:cs typeface="Segoe UI" pitchFamily="34" charset="0"/>
              </a:rPr>
              <a:t>ProductTag</a:t>
            </a:r>
          </a:p>
        </p:txBody>
      </p:sp>
      <p:cxnSp>
        <p:nvCxnSpPr>
          <p:cNvPr id="8" name="Connector: Elbow 7">
            <a:extLst>
              <a:ext uri="{FF2B5EF4-FFF2-40B4-BE49-F238E27FC236}">
                <a16:creationId xmlns:a16="http://schemas.microsoft.com/office/drawing/2014/main" id="{B4D35260-C193-4C40-8BB9-3C9E3D6B0009}"/>
              </a:ext>
            </a:extLst>
          </p:cNvPr>
          <p:cNvCxnSpPr>
            <a:cxnSpLocks/>
            <a:stCxn id="6" idx="4"/>
            <a:endCxn id="7" idx="1"/>
          </p:cNvCxnSpPr>
          <p:nvPr/>
        </p:nvCxnSpPr>
        <p:spPr>
          <a:xfrm flipV="1">
            <a:off x="3980588" y="4860852"/>
            <a:ext cx="465199" cy="1"/>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Cylinder 8">
            <a:extLst>
              <a:ext uri="{FF2B5EF4-FFF2-40B4-BE49-F238E27FC236}">
                <a16:creationId xmlns:a16="http://schemas.microsoft.com/office/drawing/2014/main" id="{49A46178-24DE-4EC4-A805-A831E0CF152D}"/>
              </a:ext>
            </a:extLst>
          </p:cNvPr>
          <p:cNvSpPr/>
          <p:nvPr/>
        </p:nvSpPr>
        <p:spPr bwMode="auto">
          <a:xfrm>
            <a:off x="7376222" y="2800087"/>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553468"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product</a:t>
            </a:r>
          </a:p>
        </p:txBody>
      </p:sp>
      <p:sp>
        <p:nvSpPr>
          <p:cNvPr id="10" name="Rectangle: Folded Corner 9">
            <a:extLst>
              <a:ext uri="{FF2B5EF4-FFF2-40B4-BE49-F238E27FC236}">
                <a16:creationId xmlns:a16="http://schemas.microsoft.com/office/drawing/2014/main" id="{77B4E7CA-D360-4197-99DE-B172223CCB7D}"/>
              </a:ext>
            </a:extLst>
          </p:cNvPr>
          <p:cNvSpPr/>
          <p:nvPr/>
        </p:nvSpPr>
        <p:spPr bwMode="auto">
          <a:xfrm>
            <a:off x="9013241" y="3099873"/>
            <a:ext cx="1290516" cy="636750"/>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999" dirty="0">
                <a:gradFill>
                  <a:gsLst>
                    <a:gs pos="0">
                      <a:srgbClr val="FFFFFF"/>
                    </a:gs>
                    <a:gs pos="100000">
                      <a:srgbClr val="FFFFFF"/>
                    </a:gs>
                  </a:gsLst>
                  <a:lin ang="5400000" scaled="0"/>
                </a:gradFill>
                <a:latin typeface="Segoe UI"/>
                <a:ea typeface="Segoe UI" pitchFamily="34" charset="0"/>
                <a:cs typeface="Segoe UI" pitchFamily="34" charset="0"/>
              </a:rPr>
              <a:t>Product</a:t>
            </a:r>
          </a:p>
        </p:txBody>
      </p:sp>
      <p:cxnSp>
        <p:nvCxnSpPr>
          <p:cNvPr id="11" name="Connector: Elbow 10">
            <a:extLst>
              <a:ext uri="{FF2B5EF4-FFF2-40B4-BE49-F238E27FC236}">
                <a16:creationId xmlns:a16="http://schemas.microsoft.com/office/drawing/2014/main" id="{9DCB29DA-5C0C-4D3E-873A-89F2DE6A357B}"/>
              </a:ext>
            </a:extLst>
          </p:cNvPr>
          <p:cNvCxnSpPr>
            <a:cxnSpLocks/>
            <a:stCxn id="9" idx="4"/>
            <a:endCxn id="10" idx="1"/>
          </p:cNvCxnSpPr>
          <p:nvPr/>
        </p:nvCxnSpPr>
        <p:spPr>
          <a:xfrm flipV="1">
            <a:off x="8548043" y="3418250"/>
            <a:ext cx="465199" cy="1"/>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C277427-FF2F-4736-AB4C-F070F1BDF71A}"/>
              </a:ext>
            </a:extLst>
          </p:cNvPr>
          <p:cNvCxnSpPr>
            <a:cxnSpLocks/>
            <a:stCxn id="3" idx="4"/>
            <a:endCxn id="9" idx="2"/>
          </p:cNvCxnSpPr>
          <p:nvPr/>
        </p:nvCxnSpPr>
        <p:spPr>
          <a:xfrm>
            <a:off x="3980589" y="2181926"/>
            <a:ext cx="3395635" cy="1236324"/>
          </a:xfrm>
          <a:prstGeom prst="straightConnector1">
            <a:avLst/>
          </a:prstGeom>
          <a:ln w="50800">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ED5DE61-CD45-454C-B814-771695B0F950}"/>
              </a:ext>
            </a:extLst>
          </p:cNvPr>
          <p:cNvCxnSpPr>
            <a:cxnSpLocks/>
            <a:stCxn id="6" idx="4"/>
            <a:endCxn id="9" idx="2"/>
          </p:cNvCxnSpPr>
          <p:nvPr/>
        </p:nvCxnSpPr>
        <p:spPr>
          <a:xfrm flipV="1">
            <a:off x="3980589" y="3418249"/>
            <a:ext cx="3395635" cy="1442602"/>
          </a:xfrm>
          <a:prstGeom prst="straightConnector1">
            <a:avLst/>
          </a:prstGeom>
          <a:ln w="50800">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1D30DC1-FCC0-4E62-BAF3-908AC781D5F6}"/>
              </a:ext>
            </a:extLst>
          </p:cNvPr>
          <p:cNvCxnSpPr>
            <a:cxnSpLocks/>
            <a:endCxn id="3" idx="2"/>
          </p:cNvCxnSpPr>
          <p:nvPr/>
        </p:nvCxnSpPr>
        <p:spPr>
          <a:xfrm>
            <a:off x="1653083" y="2181926"/>
            <a:ext cx="1155685" cy="1"/>
          </a:xfrm>
          <a:prstGeom prst="straightConnector1">
            <a:avLst/>
          </a:prstGeom>
          <a:ln w="50800">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3564307-B24C-4134-9ACB-9D0A87F565B5}"/>
              </a:ext>
            </a:extLst>
          </p:cNvPr>
          <p:cNvCxnSpPr>
            <a:cxnSpLocks/>
            <a:endCxn id="6" idx="2"/>
          </p:cNvCxnSpPr>
          <p:nvPr/>
        </p:nvCxnSpPr>
        <p:spPr>
          <a:xfrm>
            <a:off x="1653083" y="4860849"/>
            <a:ext cx="1155685" cy="2"/>
          </a:xfrm>
          <a:prstGeom prst="straightConnector1">
            <a:avLst/>
          </a:prstGeom>
          <a:ln w="50800">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6013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0"/>
                                        </p:tgtEl>
                                      </p:cBhvr>
                                    </p:animEffect>
                                    <p:set>
                                      <p:cBhvr>
                                        <p:cTn id="19" dur="1" fill="hold">
                                          <p:stCondLst>
                                            <p:cond delay="499"/>
                                          </p:stCondLst>
                                        </p:cTn>
                                        <p:tgtEl>
                                          <p:spTgt spid="10"/>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par>
                                <p:cTn id="27" presetID="22" presetClass="entr" presetSubtype="8"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par>
                                <p:cTn id="34" presetID="22" presetClass="entr" presetSubtype="8"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0"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76384-5272-44C6-885A-36E76DEF2823}"/>
              </a:ext>
            </a:extLst>
          </p:cNvPr>
          <p:cNvSpPr>
            <a:spLocks noGrp="1"/>
          </p:cNvSpPr>
          <p:nvPr>
            <p:ph type="title"/>
          </p:nvPr>
        </p:nvSpPr>
        <p:spPr/>
        <p:txBody>
          <a:bodyPr/>
          <a:lstStyle/>
          <a:p>
            <a:r>
              <a:rPr lang="en-US" dirty="0"/>
              <a:t>Cosmos DB's change feed</a:t>
            </a:r>
          </a:p>
        </p:txBody>
      </p:sp>
      <p:pic>
        <p:nvPicPr>
          <p:cNvPr id="7" name="Picture 6">
            <a:extLst>
              <a:ext uri="{FF2B5EF4-FFF2-40B4-BE49-F238E27FC236}">
                <a16:creationId xmlns:a16="http://schemas.microsoft.com/office/drawing/2014/main" id="{C70A94B2-092E-437A-82B0-FEB32B201370}"/>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8100000">
            <a:off x="5704521" y="2643035"/>
            <a:ext cx="782961" cy="782961"/>
          </a:xfrm>
          <a:prstGeom prst="rect">
            <a:avLst/>
          </a:prstGeom>
        </p:spPr>
      </p:pic>
      <p:pic>
        <p:nvPicPr>
          <p:cNvPr id="10" name="Picture 9" descr="A close up of a logo&#10;&#10;Description automatically generated">
            <a:extLst>
              <a:ext uri="{FF2B5EF4-FFF2-40B4-BE49-F238E27FC236}">
                <a16:creationId xmlns:a16="http://schemas.microsoft.com/office/drawing/2014/main" id="{48B34023-8F25-4A78-B7FF-4C034FB1991B}"/>
              </a:ext>
            </a:extLst>
          </p:cNvPr>
          <p:cNvPicPr>
            <a:picLocks noChangeAspect="1"/>
          </p:cNvPicPr>
          <p:nvPr/>
        </p:nvPicPr>
        <p:blipFill>
          <a:blip r:embed="rId5"/>
          <a:stretch>
            <a:fillRect/>
          </a:stretch>
        </p:blipFill>
        <p:spPr>
          <a:xfrm>
            <a:off x="5824056" y="3360777"/>
            <a:ext cx="543889" cy="543889"/>
          </a:xfrm>
          <a:prstGeom prst="rect">
            <a:avLst/>
          </a:prstGeom>
        </p:spPr>
      </p:pic>
      <p:sp>
        <p:nvSpPr>
          <p:cNvPr id="11" name="Content Placeholder 2">
            <a:extLst>
              <a:ext uri="{FF2B5EF4-FFF2-40B4-BE49-F238E27FC236}">
                <a16:creationId xmlns:a16="http://schemas.microsoft.com/office/drawing/2014/main" id="{E8F4791E-50D0-4FFA-A807-4F2CD3DEA112}"/>
              </a:ext>
            </a:extLst>
          </p:cNvPr>
          <p:cNvSpPr txBox="1">
            <a:spLocks/>
          </p:cNvSpPr>
          <p:nvPr/>
        </p:nvSpPr>
        <p:spPr>
          <a:xfrm>
            <a:off x="591849" y="4965498"/>
            <a:ext cx="10645984" cy="157299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440" indent="-228440" defTabSz="932089"/>
            <a:r>
              <a:rPr lang="en-US" sz="2798" dirty="0">
                <a:gradFill>
                  <a:gsLst>
                    <a:gs pos="1250">
                      <a:srgbClr val="000000"/>
                    </a:gs>
                    <a:gs pos="100000">
                      <a:srgbClr val="000000"/>
                    </a:gs>
                  </a:gsLst>
                  <a:lin ang="5400000" scaled="0"/>
                </a:gradFill>
                <a:latin typeface="Segoe UI"/>
              </a:rPr>
              <a:t>The change feed is an API exposed by Cosmos DB containers</a:t>
            </a:r>
          </a:p>
          <a:p>
            <a:pPr marL="228440" indent="-228440" defTabSz="932089"/>
            <a:r>
              <a:rPr lang="en-US" sz="2798" dirty="0">
                <a:gradFill>
                  <a:gsLst>
                    <a:gs pos="1250">
                      <a:srgbClr val="000000"/>
                    </a:gs>
                    <a:gs pos="100000">
                      <a:srgbClr val="000000"/>
                    </a:gs>
                  </a:gsLst>
                  <a:lin ang="5400000" scaled="0"/>
                </a:gradFill>
                <a:latin typeface="Segoe UI"/>
              </a:rPr>
              <a:t>It streams any change happening in a container (document creation or update)</a:t>
            </a:r>
          </a:p>
        </p:txBody>
      </p:sp>
      <p:sp>
        <p:nvSpPr>
          <p:cNvPr id="13" name="Cylinder 12">
            <a:extLst>
              <a:ext uri="{FF2B5EF4-FFF2-40B4-BE49-F238E27FC236}">
                <a16:creationId xmlns:a16="http://schemas.microsoft.com/office/drawing/2014/main" id="{B6F0CEB6-E36A-4373-AF17-778287FC61F8}"/>
              </a:ext>
            </a:extLst>
          </p:cNvPr>
          <p:cNvSpPr/>
          <p:nvPr/>
        </p:nvSpPr>
        <p:spPr bwMode="auto">
          <a:xfrm>
            <a:off x="5491454" y="1455443"/>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endParaRPr lang="en-US" sz="1999" dirty="0">
              <a:solidFill>
                <a:srgbClr val="0078D4">
                  <a:lumMod val="50000"/>
                </a:srgbClr>
              </a:solidFill>
              <a:latin typeface="Segoe UI"/>
              <a:ea typeface="Segoe UI" pitchFamily="34" charset="0"/>
              <a:cs typeface="Segoe UI" pitchFamily="34" charset="0"/>
            </a:endParaRPr>
          </a:p>
        </p:txBody>
      </p:sp>
    </p:spTree>
    <p:extLst>
      <p:ext uri="{BB962C8B-B14F-4D97-AF65-F5344CB8AC3E}">
        <p14:creationId xmlns:p14="http://schemas.microsoft.com/office/powerpoint/2010/main" val="4543423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0" end="0"/>
                                            </p:txEl>
                                          </p:spTgt>
                                        </p:tgtEl>
                                        <p:attrNameLst>
                                          <p:attrName>style.visibility</p:attrName>
                                        </p:attrNameLst>
                                      </p:cBhvr>
                                      <p:to>
                                        <p:strVal val="visible"/>
                                      </p:to>
                                    </p:set>
                                    <p:animEffect transition="in" filter="fade">
                                      <p:cBhvr>
                                        <p:cTn id="10" dur="500"/>
                                        <p:tgtEl>
                                          <p:spTgt spid="1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mph" presetSubtype="0" repeatCount="6000" fill="remove" nodeType="clickEffect">
                                  <p:stCondLst>
                                    <p:cond delay="0"/>
                                  </p:stCondLst>
                                  <p:childTnLst>
                                    <p:animEffect transition="out" filter="fade">
                                      <p:cBhvr>
                                        <p:cTn id="14" dur="500" tmFilter="0, 0; .2, .5; .8, .5; 1, 0"/>
                                        <p:tgtEl>
                                          <p:spTgt spid="7"/>
                                        </p:tgtEl>
                                      </p:cBhvr>
                                    </p:animEffect>
                                    <p:animScale>
                                      <p:cBhvr>
                                        <p:cTn id="15" dur="250" autoRev="1" fill="hold"/>
                                        <p:tgtEl>
                                          <p:spTgt spid="7"/>
                                        </p:tgtEl>
                                      </p:cBhvr>
                                      <p:by x="105000" y="105000"/>
                                    </p:animScale>
                                  </p:childTnLst>
                                </p:cTn>
                              </p:par>
                              <p:par>
                                <p:cTn id="16" presetID="47" presetClass="entr" presetSubtype="0" repeatCount="300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par>
                                <p:cTn id="21" presetID="10" presetClass="entr" presetSubtype="0" fill="hold" nodeType="withEffect">
                                  <p:stCondLst>
                                    <p:cond delay="0"/>
                                  </p:stCondLst>
                                  <p:childTnLst>
                                    <p:set>
                                      <p:cBhvr>
                                        <p:cTn id="22" dur="1" fill="hold">
                                          <p:stCondLst>
                                            <p:cond delay="0"/>
                                          </p:stCondLst>
                                        </p:cTn>
                                        <p:tgtEl>
                                          <p:spTgt spid="11">
                                            <p:txEl>
                                              <p:pRg st="1" end="1"/>
                                            </p:txEl>
                                          </p:spTgt>
                                        </p:tgtEl>
                                        <p:attrNameLst>
                                          <p:attrName>style.visibility</p:attrName>
                                        </p:attrNameLst>
                                      </p:cBhvr>
                                      <p:to>
                                        <p:strVal val="visible"/>
                                      </p:to>
                                    </p:set>
                                    <p:animEffect transition="in" filter="fade">
                                      <p:cBhvr>
                                        <p:cTn id="23"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F6D08-3581-46E5-A5D9-027CD0A0A45E}"/>
              </a:ext>
            </a:extLst>
          </p:cNvPr>
          <p:cNvSpPr>
            <a:spLocks noGrp="1"/>
          </p:cNvSpPr>
          <p:nvPr>
            <p:ph type="title"/>
          </p:nvPr>
        </p:nvSpPr>
        <p:spPr>
          <a:xfrm>
            <a:off x="591849" y="459136"/>
            <a:ext cx="11011346" cy="553637"/>
          </a:xfrm>
        </p:spPr>
        <p:txBody>
          <a:bodyPr>
            <a:normAutofit fontScale="90000"/>
          </a:bodyPr>
          <a:lstStyle/>
          <a:p>
            <a:r>
              <a:rPr lang="en-US" dirty="0"/>
              <a:t>Products: keeping everything in sync</a:t>
            </a:r>
          </a:p>
        </p:txBody>
      </p:sp>
      <p:cxnSp>
        <p:nvCxnSpPr>
          <p:cNvPr id="18" name="Straight Arrow Connector 17">
            <a:extLst>
              <a:ext uri="{FF2B5EF4-FFF2-40B4-BE49-F238E27FC236}">
                <a16:creationId xmlns:a16="http://schemas.microsoft.com/office/drawing/2014/main" id="{8341AC66-9424-4074-B39D-627CFCE779BA}"/>
              </a:ext>
            </a:extLst>
          </p:cNvPr>
          <p:cNvCxnSpPr>
            <a:cxnSpLocks/>
          </p:cNvCxnSpPr>
          <p:nvPr/>
        </p:nvCxnSpPr>
        <p:spPr>
          <a:xfrm>
            <a:off x="5004422" y="2554695"/>
            <a:ext cx="2129433" cy="775310"/>
          </a:xfrm>
          <a:prstGeom prst="straightConnector1">
            <a:avLst/>
          </a:prstGeom>
          <a:ln w="50800">
            <a:prstDash val="solid"/>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E73230-E64C-46FB-B634-F02321C6B3E7}"/>
              </a:ext>
            </a:extLst>
          </p:cNvPr>
          <p:cNvCxnSpPr>
            <a:cxnSpLocks/>
          </p:cNvCxnSpPr>
          <p:nvPr/>
        </p:nvCxnSpPr>
        <p:spPr>
          <a:xfrm flipV="1">
            <a:off x="5004422" y="3527997"/>
            <a:ext cx="2113477" cy="897891"/>
          </a:xfrm>
          <a:prstGeom prst="straightConnector1">
            <a:avLst/>
          </a:prstGeom>
          <a:ln w="50800">
            <a:prstDash val="solid"/>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AA5F58A9-98DA-47B6-AE79-5062E885AEFB}"/>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3858956">
            <a:off x="4242990" y="2041823"/>
            <a:ext cx="782961" cy="782961"/>
          </a:xfrm>
          <a:prstGeom prst="rect">
            <a:avLst/>
          </a:prstGeom>
        </p:spPr>
      </p:pic>
      <p:pic>
        <p:nvPicPr>
          <p:cNvPr id="16" name="Picture 15">
            <a:extLst>
              <a:ext uri="{FF2B5EF4-FFF2-40B4-BE49-F238E27FC236}">
                <a16:creationId xmlns:a16="http://schemas.microsoft.com/office/drawing/2014/main" id="{6338BD3F-2E63-42A0-838E-361FC265A66D}"/>
              </a:ext>
            </a:extLst>
          </p:cNvPr>
          <p:cNvPicPr>
            <a:picLocks noChangeAspect="1"/>
          </p:cNvPicPr>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1304177">
            <a:off x="4227762" y="4181500"/>
            <a:ext cx="782961" cy="782961"/>
          </a:xfrm>
          <a:prstGeom prst="rect">
            <a:avLst/>
          </a:prstGeom>
        </p:spPr>
      </p:pic>
      <p:grpSp>
        <p:nvGrpSpPr>
          <p:cNvPr id="25" name="Group 24">
            <a:extLst>
              <a:ext uri="{FF2B5EF4-FFF2-40B4-BE49-F238E27FC236}">
                <a16:creationId xmlns:a16="http://schemas.microsoft.com/office/drawing/2014/main" id="{4BC88A3A-0823-4550-8FA4-6FC6267B9F2D}"/>
              </a:ext>
            </a:extLst>
          </p:cNvPr>
          <p:cNvGrpSpPr/>
          <p:nvPr/>
        </p:nvGrpSpPr>
        <p:grpSpPr>
          <a:xfrm>
            <a:off x="5182757" y="3762040"/>
            <a:ext cx="838915" cy="838915"/>
            <a:chOff x="5664200" y="4524673"/>
            <a:chExt cx="955675" cy="955675"/>
          </a:xfrm>
        </p:grpSpPr>
        <p:sp>
          <p:nvSpPr>
            <p:cNvPr id="24" name="Oval 23">
              <a:extLst>
                <a:ext uri="{FF2B5EF4-FFF2-40B4-BE49-F238E27FC236}">
                  <a16:creationId xmlns:a16="http://schemas.microsoft.com/office/drawing/2014/main" id="{8DA2DEAC-7EB6-4F43-95DE-0F6E29D53F20}"/>
                </a:ext>
              </a:extLst>
            </p:cNvPr>
            <p:cNvSpPr/>
            <p:nvPr/>
          </p:nvSpPr>
          <p:spPr bwMode="auto">
            <a:xfrm>
              <a:off x="5664200" y="4524673"/>
              <a:ext cx="955675" cy="955675"/>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17" name="Picture 16" descr="A close up of a sign&#10;&#10;Description automatically generated">
              <a:extLst>
                <a:ext uri="{FF2B5EF4-FFF2-40B4-BE49-F238E27FC236}">
                  <a16:creationId xmlns:a16="http://schemas.microsoft.com/office/drawing/2014/main" id="{1C7E2258-51B2-4D56-9026-3CFCB2D4A00E}"/>
                </a:ext>
              </a:extLst>
            </p:cNvPr>
            <p:cNvPicPr>
              <a:picLocks noChangeAspect="1"/>
            </p:cNvPicPr>
            <p:nvPr/>
          </p:nvPicPr>
          <p:blipFill rotWithShape="1">
            <a:blip r:embed="rId5"/>
            <a:srcRect l="3" t="26585" r="59198" b="25416"/>
            <a:stretch/>
          </p:blipFill>
          <p:spPr>
            <a:xfrm>
              <a:off x="5732036" y="4640745"/>
              <a:ext cx="820001" cy="723530"/>
            </a:xfrm>
            <a:prstGeom prst="rect">
              <a:avLst/>
            </a:prstGeom>
            <a:noFill/>
          </p:spPr>
        </p:pic>
      </p:grpSp>
      <p:grpSp>
        <p:nvGrpSpPr>
          <p:cNvPr id="26" name="Group 25">
            <a:extLst>
              <a:ext uri="{FF2B5EF4-FFF2-40B4-BE49-F238E27FC236}">
                <a16:creationId xmlns:a16="http://schemas.microsoft.com/office/drawing/2014/main" id="{425CF9A5-2E9F-4B3D-AC93-B794205D1ABB}"/>
              </a:ext>
            </a:extLst>
          </p:cNvPr>
          <p:cNvGrpSpPr/>
          <p:nvPr/>
        </p:nvGrpSpPr>
        <p:grpSpPr>
          <a:xfrm>
            <a:off x="5182757" y="2352214"/>
            <a:ext cx="838915" cy="838915"/>
            <a:chOff x="5664200" y="4524673"/>
            <a:chExt cx="955675" cy="955675"/>
          </a:xfrm>
        </p:grpSpPr>
        <p:sp>
          <p:nvSpPr>
            <p:cNvPr id="27" name="Oval 26">
              <a:extLst>
                <a:ext uri="{FF2B5EF4-FFF2-40B4-BE49-F238E27FC236}">
                  <a16:creationId xmlns:a16="http://schemas.microsoft.com/office/drawing/2014/main" id="{E400B462-B4F9-40EB-BE7F-8CAD11D6E2A7}"/>
                </a:ext>
              </a:extLst>
            </p:cNvPr>
            <p:cNvSpPr/>
            <p:nvPr/>
          </p:nvSpPr>
          <p:spPr bwMode="auto">
            <a:xfrm>
              <a:off x="5664200" y="4524673"/>
              <a:ext cx="955675" cy="955675"/>
            </a:xfrm>
            <a:prstGeom prst="ellipse">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28" name="Picture 27" descr="A close up of a sign&#10;&#10;Description automatically generated">
              <a:extLst>
                <a:ext uri="{FF2B5EF4-FFF2-40B4-BE49-F238E27FC236}">
                  <a16:creationId xmlns:a16="http://schemas.microsoft.com/office/drawing/2014/main" id="{803A3A9B-A825-453C-8D4F-E57271D12801}"/>
                </a:ext>
              </a:extLst>
            </p:cNvPr>
            <p:cNvPicPr>
              <a:picLocks noChangeAspect="1"/>
            </p:cNvPicPr>
            <p:nvPr/>
          </p:nvPicPr>
          <p:blipFill rotWithShape="1">
            <a:blip r:embed="rId5"/>
            <a:srcRect l="3" t="26585" r="59198" b="25416"/>
            <a:stretch/>
          </p:blipFill>
          <p:spPr>
            <a:xfrm>
              <a:off x="5732036" y="4640745"/>
              <a:ext cx="820001" cy="723530"/>
            </a:xfrm>
            <a:prstGeom prst="rect">
              <a:avLst/>
            </a:prstGeom>
            <a:noFill/>
          </p:spPr>
        </p:pic>
      </p:grpSp>
      <p:sp>
        <p:nvSpPr>
          <p:cNvPr id="20" name="Cylinder 19">
            <a:extLst>
              <a:ext uri="{FF2B5EF4-FFF2-40B4-BE49-F238E27FC236}">
                <a16:creationId xmlns:a16="http://schemas.microsoft.com/office/drawing/2014/main" id="{497D1CD1-C0BC-43CD-8D12-0D0AB87F2705}"/>
              </a:ext>
            </a:extLst>
          </p:cNvPr>
          <p:cNvSpPr/>
          <p:nvPr/>
        </p:nvSpPr>
        <p:spPr bwMode="auto">
          <a:xfrm>
            <a:off x="2808768" y="1563763"/>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553468"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productCategory</a:t>
            </a:r>
          </a:p>
        </p:txBody>
      </p:sp>
      <p:sp>
        <p:nvSpPr>
          <p:cNvPr id="21" name="Cylinder 20">
            <a:extLst>
              <a:ext uri="{FF2B5EF4-FFF2-40B4-BE49-F238E27FC236}">
                <a16:creationId xmlns:a16="http://schemas.microsoft.com/office/drawing/2014/main" id="{E30220E3-3482-4D41-A30B-4FA6D82E015D}"/>
              </a:ext>
            </a:extLst>
          </p:cNvPr>
          <p:cNvSpPr/>
          <p:nvPr/>
        </p:nvSpPr>
        <p:spPr bwMode="auto">
          <a:xfrm>
            <a:off x="2808768" y="4242689"/>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553468"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productTag</a:t>
            </a:r>
          </a:p>
        </p:txBody>
      </p:sp>
      <p:sp>
        <p:nvSpPr>
          <p:cNvPr id="22" name="Cylinder 21">
            <a:extLst>
              <a:ext uri="{FF2B5EF4-FFF2-40B4-BE49-F238E27FC236}">
                <a16:creationId xmlns:a16="http://schemas.microsoft.com/office/drawing/2014/main" id="{0F3D9CFB-9DCF-452D-85FE-45EC27ED0619}"/>
              </a:ext>
            </a:extLst>
          </p:cNvPr>
          <p:cNvSpPr/>
          <p:nvPr/>
        </p:nvSpPr>
        <p:spPr bwMode="auto">
          <a:xfrm>
            <a:off x="7376222" y="2800087"/>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553468"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product</a:t>
            </a:r>
          </a:p>
        </p:txBody>
      </p:sp>
    </p:spTree>
    <p:extLst>
      <p:ext uri="{BB962C8B-B14F-4D97-AF65-F5344CB8AC3E}">
        <p14:creationId xmlns:p14="http://schemas.microsoft.com/office/powerpoint/2010/main" val="34134574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par>
                                <p:cTn id="12" presetID="10" presetClass="entr" presetSubtype="0"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fade">
                                      <p:cBhvr>
                                        <p:cTn id="14" dur="500"/>
                                        <p:tgtEl>
                                          <p:spTgt spid="26"/>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a:t>Next: sales orders</a:t>
            </a:r>
          </a:p>
        </p:txBody>
      </p:sp>
      <p:pic>
        <p:nvPicPr>
          <p:cNvPr id="4" name="Picture 3" descr="A screenshot of a cell phone&#10;&#10;Description automatically generated">
            <a:extLst>
              <a:ext uri="{FF2B5EF4-FFF2-40B4-BE49-F238E27FC236}">
                <a16:creationId xmlns:a16="http://schemas.microsoft.com/office/drawing/2014/main" id="{169D6524-86F8-471C-8295-86D2900BF4EC}"/>
              </a:ext>
            </a:extLst>
          </p:cNvPr>
          <p:cNvPicPr>
            <a:picLocks noChangeAspect="1"/>
          </p:cNvPicPr>
          <p:nvPr/>
        </p:nvPicPr>
        <p:blipFill>
          <a:blip r:embed="rId3"/>
          <a:stretch>
            <a:fillRect/>
          </a:stretch>
        </p:blipFill>
        <p:spPr>
          <a:xfrm>
            <a:off x="3237152" y="1012772"/>
            <a:ext cx="5668729" cy="5842994"/>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E055AC2D-56F4-4FA7-94B1-C57356241463}"/>
              </a:ext>
            </a:extLst>
          </p:cNvPr>
          <p:cNvPicPr>
            <a:picLocks noChangeAspect="1"/>
          </p:cNvPicPr>
          <p:nvPr/>
        </p:nvPicPr>
        <p:blipFill>
          <a:blip r:embed="rId4"/>
          <a:stretch>
            <a:fillRect/>
          </a:stretch>
        </p:blipFill>
        <p:spPr>
          <a:xfrm>
            <a:off x="3740937" y="5083725"/>
            <a:ext cx="3098412" cy="1523008"/>
          </a:xfrm>
          <a:prstGeom prst="rect">
            <a:avLst/>
          </a:prstGeom>
        </p:spPr>
      </p:pic>
    </p:spTree>
    <p:extLst>
      <p:ext uri="{BB962C8B-B14F-4D97-AF65-F5344CB8AC3E}">
        <p14:creationId xmlns:p14="http://schemas.microsoft.com/office/powerpoint/2010/main" val="288586003"/>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a:t>Sales orders</a:t>
            </a:r>
          </a:p>
        </p:txBody>
      </p:sp>
      <p:pic>
        <p:nvPicPr>
          <p:cNvPr id="8" name="Picture 7" descr="A screenshot of a cell phone&#10;&#10;Description automatically generated">
            <a:extLst>
              <a:ext uri="{FF2B5EF4-FFF2-40B4-BE49-F238E27FC236}">
                <a16:creationId xmlns:a16="http://schemas.microsoft.com/office/drawing/2014/main" id="{E055AC2D-56F4-4FA7-94B1-C57356241463}"/>
              </a:ext>
            </a:extLst>
          </p:cNvPr>
          <p:cNvPicPr>
            <a:picLocks noChangeAspect="1"/>
          </p:cNvPicPr>
          <p:nvPr/>
        </p:nvPicPr>
        <p:blipFill>
          <a:blip r:embed="rId3"/>
          <a:stretch>
            <a:fillRect/>
          </a:stretch>
        </p:blipFill>
        <p:spPr>
          <a:xfrm>
            <a:off x="4546794" y="1266687"/>
            <a:ext cx="3098412" cy="1523008"/>
          </a:xfrm>
          <a:prstGeom prst="rect">
            <a:avLst/>
          </a:prstGeom>
        </p:spPr>
      </p:pic>
      <p:sp>
        <p:nvSpPr>
          <p:cNvPr id="5" name="Rectangle: Folded Corner 4">
            <a:extLst>
              <a:ext uri="{FF2B5EF4-FFF2-40B4-BE49-F238E27FC236}">
                <a16:creationId xmlns:a16="http://schemas.microsoft.com/office/drawing/2014/main" id="{94F3827B-65FC-4C5B-B71D-006A6EE01E46}"/>
              </a:ext>
            </a:extLst>
          </p:cNvPr>
          <p:cNvSpPr/>
          <p:nvPr/>
        </p:nvSpPr>
        <p:spPr bwMode="auto">
          <a:xfrm>
            <a:off x="6347460" y="3043611"/>
            <a:ext cx="1979301" cy="2203481"/>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r>
              <a:rPr lang="en-US" sz="1399" dirty="0" err="1">
                <a:gradFill>
                  <a:gsLst>
                    <a:gs pos="0">
                      <a:srgbClr val="FFFFFF"/>
                    </a:gs>
                    <a:gs pos="100000">
                      <a:srgbClr val="FFFFFF"/>
                    </a:gs>
                  </a:gsLst>
                  <a:lin ang="5400000" scaled="0"/>
                </a:gradFill>
                <a:latin typeface="Segoe UI"/>
                <a:ea typeface="Segoe UI" pitchFamily="34" charset="0"/>
                <a:cs typeface="Segoe UI" pitchFamily="34" charset="0"/>
              </a:rPr>
              <a:t>salesOrderId</a:t>
            </a: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"sku":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"description":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"price":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"quantity":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6" name="Rectangle: Folded Corner 5">
            <a:extLst>
              <a:ext uri="{FF2B5EF4-FFF2-40B4-BE49-F238E27FC236}">
                <a16:creationId xmlns:a16="http://schemas.microsoft.com/office/drawing/2014/main" id="{8908C8C3-81FA-4A01-B25C-599E77602480}"/>
              </a:ext>
            </a:extLst>
          </p:cNvPr>
          <p:cNvSpPr/>
          <p:nvPr/>
        </p:nvSpPr>
        <p:spPr bwMode="auto">
          <a:xfrm>
            <a:off x="3939204" y="3043611"/>
            <a:ext cx="1979301" cy="1175451"/>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"customerId":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Tree>
    <p:extLst>
      <p:ext uri="{BB962C8B-B14F-4D97-AF65-F5344CB8AC3E}">
        <p14:creationId xmlns:p14="http://schemas.microsoft.com/office/powerpoint/2010/main" val="30526003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a:t>Sales orders</a:t>
            </a:r>
          </a:p>
        </p:txBody>
      </p:sp>
      <p:pic>
        <p:nvPicPr>
          <p:cNvPr id="8" name="Picture 7" descr="A screenshot of a cell phone&#10;&#10;Description automatically generated">
            <a:extLst>
              <a:ext uri="{FF2B5EF4-FFF2-40B4-BE49-F238E27FC236}">
                <a16:creationId xmlns:a16="http://schemas.microsoft.com/office/drawing/2014/main" id="{E055AC2D-56F4-4FA7-94B1-C57356241463}"/>
              </a:ext>
            </a:extLst>
          </p:cNvPr>
          <p:cNvPicPr>
            <a:picLocks noChangeAspect="1"/>
          </p:cNvPicPr>
          <p:nvPr/>
        </p:nvPicPr>
        <p:blipFill>
          <a:blip r:embed="rId3"/>
          <a:stretch>
            <a:fillRect/>
          </a:stretch>
        </p:blipFill>
        <p:spPr>
          <a:xfrm>
            <a:off x="4546794" y="1266687"/>
            <a:ext cx="3098412" cy="1523008"/>
          </a:xfrm>
          <a:prstGeom prst="rect">
            <a:avLst/>
          </a:prstGeom>
        </p:spPr>
      </p:pic>
      <p:sp>
        <p:nvSpPr>
          <p:cNvPr id="9" name="Rectangle: Folded Corner 8">
            <a:extLst>
              <a:ext uri="{FF2B5EF4-FFF2-40B4-BE49-F238E27FC236}">
                <a16:creationId xmlns:a16="http://schemas.microsoft.com/office/drawing/2014/main" id="{BD72FB0B-6FDD-4BDE-9C83-955A6E5DB5CE}"/>
              </a:ext>
            </a:extLst>
          </p:cNvPr>
          <p:cNvSpPr/>
          <p:nvPr/>
        </p:nvSpPr>
        <p:spPr bwMode="auto">
          <a:xfrm>
            <a:off x="5106350" y="3043610"/>
            <a:ext cx="1979301" cy="2669903"/>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"customerId":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"details":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"sku":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"description":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"price":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"quantity":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5" name="Rectangle 4">
            <a:extLst>
              <a:ext uri="{FF2B5EF4-FFF2-40B4-BE49-F238E27FC236}">
                <a16:creationId xmlns:a16="http://schemas.microsoft.com/office/drawing/2014/main" id="{63B9D855-495D-4D45-9D7B-6B9407A09AA8}"/>
              </a:ext>
            </a:extLst>
          </p:cNvPr>
          <p:cNvSpPr/>
          <p:nvPr/>
        </p:nvSpPr>
        <p:spPr bwMode="auto">
          <a:xfrm>
            <a:off x="5106350" y="3831195"/>
            <a:ext cx="1979301" cy="1509181"/>
          </a:xfrm>
          <a:prstGeom prst="rect">
            <a:avLst/>
          </a:prstGeom>
          <a:solidFill>
            <a:schemeClr val="bg1">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1300118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a:t>Sales orders</a:t>
            </a:r>
          </a:p>
        </p:txBody>
      </p:sp>
      <p:sp>
        <p:nvSpPr>
          <p:cNvPr id="6" name="Cylinder 5">
            <a:extLst>
              <a:ext uri="{FF2B5EF4-FFF2-40B4-BE49-F238E27FC236}">
                <a16:creationId xmlns:a16="http://schemas.microsoft.com/office/drawing/2014/main" id="{4CA1CE7F-09F5-44F6-88FD-5337B51C73FC}"/>
              </a:ext>
            </a:extLst>
          </p:cNvPr>
          <p:cNvSpPr/>
          <p:nvPr/>
        </p:nvSpPr>
        <p:spPr bwMode="auto">
          <a:xfrm>
            <a:off x="3635645" y="2192677"/>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err="1">
                <a:solidFill>
                  <a:srgbClr val="0078D4">
                    <a:lumMod val="50000"/>
                  </a:srgbClr>
                </a:solidFill>
                <a:latin typeface="Segoe UI"/>
                <a:ea typeface="Segoe UI" pitchFamily="34" charset="0"/>
                <a:cs typeface="Segoe UI" pitchFamily="34" charset="0"/>
              </a:rPr>
              <a:t>salesOrder</a:t>
            </a:r>
            <a:endParaRPr lang="en-US" sz="1999" dirty="0">
              <a:solidFill>
                <a:srgbClr val="0078D4">
                  <a:lumMod val="50000"/>
                </a:srgbClr>
              </a:solidFill>
              <a:latin typeface="Segoe UI"/>
              <a:ea typeface="Segoe UI" pitchFamily="34" charset="0"/>
              <a:cs typeface="Segoe UI" pitchFamily="34" charset="0"/>
            </a:endParaRP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a:t>
            </a:r>
          </a:p>
        </p:txBody>
      </p:sp>
      <p:cxnSp>
        <p:nvCxnSpPr>
          <p:cNvPr id="7" name="Connector: Elbow 6">
            <a:extLst>
              <a:ext uri="{FF2B5EF4-FFF2-40B4-BE49-F238E27FC236}">
                <a16:creationId xmlns:a16="http://schemas.microsoft.com/office/drawing/2014/main" id="{7F9A619B-BE2D-4B53-8260-963F0DF82FED}"/>
              </a:ext>
            </a:extLst>
          </p:cNvPr>
          <p:cNvCxnSpPr>
            <a:cxnSpLocks/>
            <a:stCxn id="6" idx="4"/>
          </p:cNvCxnSpPr>
          <p:nvPr/>
        </p:nvCxnSpPr>
        <p:spPr>
          <a:xfrm>
            <a:off x="4807465" y="2810840"/>
            <a:ext cx="2301496" cy="117873"/>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Folded Corner 7">
            <a:extLst>
              <a:ext uri="{FF2B5EF4-FFF2-40B4-BE49-F238E27FC236}">
                <a16:creationId xmlns:a16="http://schemas.microsoft.com/office/drawing/2014/main" id="{C1DB6C89-C79C-413D-9685-C405DECB2727}"/>
              </a:ext>
            </a:extLst>
          </p:cNvPr>
          <p:cNvSpPr/>
          <p:nvPr/>
        </p:nvSpPr>
        <p:spPr bwMode="auto">
          <a:xfrm>
            <a:off x="7108961" y="1593761"/>
            <a:ext cx="1979301" cy="2669903"/>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"customerId":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"details":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"sku":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"description":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"price":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"quantity":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Tree>
    <p:extLst>
      <p:ext uri="{BB962C8B-B14F-4D97-AF65-F5344CB8AC3E}">
        <p14:creationId xmlns:p14="http://schemas.microsoft.com/office/powerpoint/2010/main" val="40469067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a:t>Sales orders</a:t>
            </a:r>
          </a:p>
        </p:txBody>
      </p:sp>
      <p:sp>
        <p:nvSpPr>
          <p:cNvPr id="6" name="Cylinder 5">
            <a:extLst>
              <a:ext uri="{FF2B5EF4-FFF2-40B4-BE49-F238E27FC236}">
                <a16:creationId xmlns:a16="http://schemas.microsoft.com/office/drawing/2014/main" id="{4CA1CE7F-09F5-44F6-88FD-5337B51C73FC}"/>
              </a:ext>
            </a:extLst>
          </p:cNvPr>
          <p:cNvSpPr/>
          <p:nvPr/>
        </p:nvSpPr>
        <p:spPr bwMode="auto">
          <a:xfrm>
            <a:off x="3635645" y="2192677"/>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err="1">
                <a:solidFill>
                  <a:srgbClr val="0078D4">
                    <a:lumMod val="50000"/>
                  </a:srgbClr>
                </a:solidFill>
                <a:latin typeface="Segoe UI"/>
                <a:ea typeface="Segoe UI" pitchFamily="34" charset="0"/>
                <a:cs typeface="Segoe UI" pitchFamily="34" charset="0"/>
              </a:rPr>
              <a:t>salesOrder</a:t>
            </a:r>
            <a:endParaRPr lang="en-US" sz="1999" dirty="0">
              <a:solidFill>
                <a:srgbClr val="0078D4">
                  <a:lumMod val="50000"/>
                </a:srgbClr>
              </a:solidFill>
              <a:latin typeface="Segoe UI"/>
              <a:ea typeface="Segoe UI" pitchFamily="34" charset="0"/>
              <a:cs typeface="Segoe UI" pitchFamily="34" charset="0"/>
            </a:endParaRP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a:t>
            </a:r>
          </a:p>
        </p:txBody>
      </p:sp>
      <p:sp>
        <p:nvSpPr>
          <p:cNvPr id="9" name="Content Placeholder 3">
            <a:extLst>
              <a:ext uri="{FF2B5EF4-FFF2-40B4-BE49-F238E27FC236}">
                <a16:creationId xmlns:a16="http://schemas.microsoft.com/office/drawing/2014/main" id="{B63FACD1-6BBC-4242-85BB-ED41FD5345F3}"/>
              </a:ext>
            </a:extLst>
          </p:cNvPr>
          <p:cNvSpPr txBox="1">
            <a:spLocks/>
          </p:cNvSpPr>
          <p:nvPr/>
        </p:nvSpPr>
        <p:spPr>
          <a:xfrm>
            <a:off x="6029369" y="2616731"/>
            <a:ext cx="5343560" cy="252565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440" indent="-228440" defTabSz="932089"/>
            <a:r>
              <a:rPr lang="en-US" sz="2798" dirty="0">
                <a:gradFill>
                  <a:gsLst>
                    <a:gs pos="1250">
                      <a:srgbClr val="000000"/>
                    </a:gs>
                    <a:gs pos="100000">
                      <a:srgbClr val="000000"/>
                    </a:gs>
                  </a:gsLst>
                  <a:lin ang="5400000" scaled="0"/>
                </a:gradFill>
                <a:latin typeface="Segoe UI"/>
              </a:rPr>
              <a:t>Create a sales order</a:t>
            </a:r>
          </a:p>
          <a:p>
            <a:pPr marL="228440" indent="-228440" defTabSz="932089"/>
            <a:r>
              <a:rPr lang="en-US" sz="2798" dirty="0">
                <a:gradFill>
                  <a:gsLst>
                    <a:gs pos="1250">
                      <a:srgbClr val="000000"/>
                    </a:gs>
                    <a:gs pos="100000">
                      <a:srgbClr val="000000"/>
                    </a:gs>
                  </a:gsLst>
                  <a:lin ang="5400000" scaled="0"/>
                </a:gradFill>
                <a:latin typeface="Segoe UI"/>
              </a:rPr>
              <a:t>List all sales orders for a customer</a:t>
            </a:r>
          </a:p>
          <a:p>
            <a:pPr marL="228440" indent="-228440" defTabSz="932089"/>
            <a:r>
              <a:rPr lang="en-US" sz="2798" dirty="0">
                <a:gradFill>
                  <a:gsLst>
                    <a:gs pos="1250">
                      <a:srgbClr val="000000"/>
                    </a:gs>
                    <a:gs pos="100000">
                      <a:srgbClr val="000000"/>
                    </a:gs>
                  </a:gsLst>
                  <a:lin ang="5400000" scaled="0"/>
                </a:gradFill>
                <a:latin typeface="Segoe UI"/>
              </a:rPr>
              <a:t>Query top 10 customers by number of sales orders</a:t>
            </a:r>
          </a:p>
        </p:txBody>
      </p:sp>
    </p:spTree>
    <p:extLst>
      <p:ext uri="{BB962C8B-B14F-4D97-AF65-F5344CB8AC3E}">
        <p14:creationId xmlns:p14="http://schemas.microsoft.com/office/powerpoint/2010/main" val="342730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a:t>Sales orders</a:t>
            </a:r>
          </a:p>
        </p:txBody>
      </p:sp>
      <p:sp>
        <p:nvSpPr>
          <p:cNvPr id="6" name="Cylinder 5">
            <a:extLst>
              <a:ext uri="{FF2B5EF4-FFF2-40B4-BE49-F238E27FC236}">
                <a16:creationId xmlns:a16="http://schemas.microsoft.com/office/drawing/2014/main" id="{4CA1CE7F-09F5-44F6-88FD-5337B51C73FC}"/>
              </a:ext>
            </a:extLst>
          </p:cNvPr>
          <p:cNvSpPr/>
          <p:nvPr/>
        </p:nvSpPr>
        <p:spPr bwMode="auto">
          <a:xfrm>
            <a:off x="3634042" y="2191871"/>
            <a:ext cx="1172583" cy="1237129"/>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88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0078D4">
                    <a:lumMod val="50000"/>
                  </a:srgbClr>
                </a:solidFill>
                <a:effectLst/>
                <a:uLnTx/>
                <a:uFillTx/>
                <a:latin typeface="Segoe UI"/>
                <a:ea typeface="Segoe UI" pitchFamily="34" charset="0"/>
                <a:cs typeface="Segoe UI" pitchFamily="34" charset="0"/>
              </a:rPr>
              <a:t>salesOrders</a:t>
            </a:r>
            <a:endParaRPr kumimoji="0" lang="en-US" sz="2000" b="0" i="0" u="none" strike="noStrike" kern="1200" cap="none" spc="0" normalizeH="0" baseline="0" noProof="0" dirty="0">
              <a:ln>
                <a:noFill/>
              </a:ln>
              <a:solidFill>
                <a:srgbClr val="0078D4">
                  <a:lumMod val="50000"/>
                </a:srgbClr>
              </a:solidFill>
              <a:effectLst/>
              <a:uLnTx/>
              <a:uFillTx/>
              <a:latin typeface="Segoe UI"/>
              <a:ea typeface="Segoe UI" pitchFamily="34" charset="0"/>
              <a:cs typeface="Segoe UI" pitchFamily="34" charset="0"/>
            </a:endParaRP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78D4">
                    <a:lumMod val="50000"/>
                  </a:srgbClr>
                </a:solidFill>
                <a:effectLst/>
                <a:uLnTx/>
                <a:uFillTx/>
                <a:latin typeface="Segoe UI"/>
                <a:ea typeface="Segoe UI" pitchFamily="34" charset="0"/>
                <a:cs typeface="Segoe UI" pitchFamily="34" charset="0"/>
              </a:rPr>
              <a:t>PK: ?</a:t>
            </a:r>
          </a:p>
        </p:txBody>
      </p:sp>
      <p:sp>
        <p:nvSpPr>
          <p:cNvPr id="9" name="Content Placeholder 3">
            <a:extLst>
              <a:ext uri="{FF2B5EF4-FFF2-40B4-BE49-F238E27FC236}">
                <a16:creationId xmlns:a16="http://schemas.microsoft.com/office/drawing/2014/main" id="{B63FACD1-6BBC-4242-85BB-ED41FD5345F3}"/>
              </a:ext>
            </a:extLst>
          </p:cNvPr>
          <p:cNvSpPr txBox="1">
            <a:spLocks/>
          </p:cNvSpPr>
          <p:nvPr/>
        </p:nvSpPr>
        <p:spPr>
          <a:xfrm>
            <a:off x="6029325" y="2616201"/>
            <a:ext cx="5347041" cy="1498599"/>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8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Create a sales order</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8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List all sales order for a customer</a:t>
            </a:r>
          </a:p>
        </p:txBody>
      </p:sp>
      <p:grpSp>
        <p:nvGrpSpPr>
          <p:cNvPr id="5" name="Group 4">
            <a:extLst>
              <a:ext uri="{FF2B5EF4-FFF2-40B4-BE49-F238E27FC236}">
                <a16:creationId xmlns:a16="http://schemas.microsoft.com/office/drawing/2014/main" id="{90C3276C-FCDD-402A-891B-077934867F44}"/>
              </a:ext>
            </a:extLst>
          </p:cNvPr>
          <p:cNvGrpSpPr/>
          <p:nvPr/>
        </p:nvGrpSpPr>
        <p:grpSpPr>
          <a:xfrm>
            <a:off x="1787319" y="5197757"/>
            <a:ext cx="8617362" cy="925530"/>
            <a:chOff x="1787319" y="5197757"/>
            <a:chExt cx="8617362" cy="925530"/>
          </a:xfrm>
        </p:grpSpPr>
        <p:pic>
          <p:nvPicPr>
            <p:cNvPr id="7" name="Picture 6" descr="A close up of a logo&#10;&#10;Description automatically generated">
              <a:extLst>
                <a:ext uri="{FF2B5EF4-FFF2-40B4-BE49-F238E27FC236}">
                  <a16:creationId xmlns:a16="http://schemas.microsoft.com/office/drawing/2014/main" id="{3C90E7B7-D313-477B-BE41-8E923958990C}"/>
                </a:ext>
              </a:extLst>
            </p:cNvPr>
            <p:cNvPicPr>
              <a:picLocks noChangeAspect="1"/>
            </p:cNvPicPr>
            <p:nvPr/>
          </p:nvPicPr>
          <p:blipFill>
            <a:blip r:embed="rId3">
              <a:duotone>
                <a:schemeClr val="accent2">
                  <a:shade val="45000"/>
                  <a:satMod val="135000"/>
                </a:schemeClr>
                <a:prstClr val="white"/>
              </a:duotone>
            </a:blip>
            <a:stretch>
              <a:fillRect/>
            </a:stretch>
          </p:blipFill>
          <p:spPr>
            <a:xfrm>
              <a:off x="2505754" y="5377492"/>
              <a:ext cx="609894" cy="609894"/>
            </a:xfrm>
            <a:prstGeom prst="rect">
              <a:avLst/>
            </a:prstGeom>
          </p:spPr>
        </p:pic>
        <p:pic>
          <p:nvPicPr>
            <p:cNvPr id="8" name="Picture 7" descr="A close up of a logo&#10;&#10;Description automatically generated">
              <a:extLst>
                <a:ext uri="{FF2B5EF4-FFF2-40B4-BE49-F238E27FC236}">
                  <a16:creationId xmlns:a16="http://schemas.microsoft.com/office/drawing/2014/main" id="{78829838-3115-4EE6-982F-E2CA734A927A}"/>
                </a:ext>
              </a:extLst>
            </p:cNvPr>
            <p:cNvPicPr>
              <a:picLocks noChangeAspect="1"/>
            </p:cNvPicPr>
            <p:nvPr/>
          </p:nvPicPr>
          <p:blipFill>
            <a:blip r:embed="rId3">
              <a:duotone>
                <a:schemeClr val="accent2">
                  <a:shade val="45000"/>
                  <a:satMod val="135000"/>
                </a:schemeClr>
                <a:prstClr val="white"/>
              </a:duotone>
            </a:blip>
            <a:stretch>
              <a:fillRect/>
            </a:stretch>
          </p:blipFill>
          <p:spPr>
            <a:xfrm>
              <a:off x="1899963" y="5377492"/>
              <a:ext cx="609894" cy="609894"/>
            </a:xfrm>
            <a:prstGeom prst="rect">
              <a:avLst/>
            </a:prstGeom>
          </p:spPr>
        </p:pic>
        <p:sp>
          <p:nvSpPr>
            <p:cNvPr id="10" name="Rectangle: Rounded Corners 9">
              <a:extLst>
                <a:ext uri="{FF2B5EF4-FFF2-40B4-BE49-F238E27FC236}">
                  <a16:creationId xmlns:a16="http://schemas.microsoft.com/office/drawing/2014/main" id="{CAC2346B-0695-40C0-9965-760AD1935887}"/>
                </a:ext>
              </a:extLst>
            </p:cNvPr>
            <p:cNvSpPr/>
            <p:nvPr/>
          </p:nvSpPr>
          <p:spPr bwMode="auto">
            <a:xfrm>
              <a:off x="1787319" y="5197757"/>
              <a:ext cx="2654040" cy="925530"/>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1" name="Picture 10" descr="A close up of a logo&#10;&#10;Description automatically generated">
              <a:extLst>
                <a:ext uri="{FF2B5EF4-FFF2-40B4-BE49-F238E27FC236}">
                  <a16:creationId xmlns:a16="http://schemas.microsoft.com/office/drawing/2014/main" id="{8DB36771-B2C7-4C71-83A3-47B886296366}"/>
                </a:ext>
              </a:extLst>
            </p:cNvPr>
            <p:cNvPicPr>
              <a:picLocks noChangeAspect="1"/>
            </p:cNvPicPr>
            <p:nvPr/>
          </p:nvPicPr>
          <p:blipFill>
            <a:blip r:embed="rId3">
              <a:duotone>
                <a:schemeClr val="accent2">
                  <a:shade val="45000"/>
                  <a:satMod val="135000"/>
                </a:schemeClr>
                <a:prstClr val="white"/>
              </a:duotone>
            </a:blip>
            <a:stretch>
              <a:fillRect/>
            </a:stretch>
          </p:blipFill>
          <p:spPr>
            <a:xfrm>
              <a:off x="3721439" y="5377492"/>
              <a:ext cx="609894" cy="609894"/>
            </a:xfrm>
            <a:prstGeom prst="rect">
              <a:avLst/>
            </a:prstGeom>
          </p:spPr>
        </p:pic>
        <p:pic>
          <p:nvPicPr>
            <p:cNvPr id="12" name="Picture 11" descr="A close up of a logo&#10;&#10;Description automatically generated">
              <a:extLst>
                <a:ext uri="{FF2B5EF4-FFF2-40B4-BE49-F238E27FC236}">
                  <a16:creationId xmlns:a16="http://schemas.microsoft.com/office/drawing/2014/main" id="{28CA3A4F-C7BC-4861-A009-CC83A7273F86}"/>
                </a:ext>
              </a:extLst>
            </p:cNvPr>
            <p:cNvPicPr>
              <a:picLocks noChangeAspect="1"/>
            </p:cNvPicPr>
            <p:nvPr/>
          </p:nvPicPr>
          <p:blipFill>
            <a:blip r:embed="rId3">
              <a:duotone>
                <a:schemeClr val="accent2">
                  <a:shade val="45000"/>
                  <a:satMod val="135000"/>
                </a:schemeClr>
                <a:prstClr val="white"/>
              </a:duotone>
            </a:blip>
            <a:stretch>
              <a:fillRect/>
            </a:stretch>
          </p:blipFill>
          <p:spPr>
            <a:xfrm>
              <a:off x="3115648" y="5377492"/>
              <a:ext cx="609894" cy="609894"/>
            </a:xfrm>
            <a:prstGeom prst="rect">
              <a:avLst/>
            </a:prstGeom>
          </p:spPr>
        </p:pic>
        <p:pic>
          <p:nvPicPr>
            <p:cNvPr id="13" name="Picture 12" descr="A close up of a logo&#10;&#10;Description automatically generated">
              <a:extLst>
                <a:ext uri="{FF2B5EF4-FFF2-40B4-BE49-F238E27FC236}">
                  <a16:creationId xmlns:a16="http://schemas.microsoft.com/office/drawing/2014/main" id="{B4110132-21D9-4597-9D4B-E2BB7283D1E6}"/>
                </a:ext>
              </a:extLst>
            </p:cNvPr>
            <p:cNvPicPr>
              <a:picLocks noChangeAspect="1"/>
            </p:cNvPicPr>
            <p:nvPr/>
          </p:nvPicPr>
          <p:blipFill>
            <a:blip r:embed="rId3">
              <a:duotone>
                <a:schemeClr val="accent2">
                  <a:shade val="45000"/>
                  <a:satMod val="135000"/>
                </a:schemeClr>
                <a:prstClr val="white"/>
              </a:duotone>
            </a:blip>
            <a:stretch>
              <a:fillRect/>
            </a:stretch>
          </p:blipFill>
          <p:spPr>
            <a:xfrm>
              <a:off x="5487415" y="5377492"/>
              <a:ext cx="609894" cy="609894"/>
            </a:xfrm>
            <a:prstGeom prst="rect">
              <a:avLst/>
            </a:prstGeom>
          </p:spPr>
        </p:pic>
        <p:pic>
          <p:nvPicPr>
            <p:cNvPr id="14" name="Picture 13" descr="A close up of a logo&#10;&#10;Description automatically generated">
              <a:extLst>
                <a:ext uri="{FF2B5EF4-FFF2-40B4-BE49-F238E27FC236}">
                  <a16:creationId xmlns:a16="http://schemas.microsoft.com/office/drawing/2014/main" id="{B4C63D17-2860-4E8A-9711-D8A4FBD90EB2}"/>
                </a:ext>
              </a:extLst>
            </p:cNvPr>
            <p:cNvPicPr>
              <a:picLocks noChangeAspect="1"/>
            </p:cNvPicPr>
            <p:nvPr/>
          </p:nvPicPr>
          <p:blipFill>
            <a:blip r:embed="rId3">
              <a:duotone>
                <a:schemeClr val="accent2">
                  <a:shade val="45000"/>
                  <a:satMod val="135000"/>
                </a:schemeClr>
                <a:prstClr val="white"/>
              </a:duotone>
            </a:blip>
            <a:stretch>
              <a:fillRect/>
            </a:stretch>
          </p:blipFill>
          <p:spPr>
            <a:xfrm>
              <a:off x="4881624" y="5377492"/>
              <a:ext cx="609894" cy="609894"/>
            </a:xfrm>
            <a:prstGeom prst="rect">
              <a:avLst/>
            </a:prstGeom>
          </p:spPr>
        </p:pic>
        <p:sp>
          <p:nvSpPr>
            <p:cNvPr id="15" name="Rectangle: Rounded Corners 14">
              <a:extLst>
                <a:ext uri="{FF2B5EF4-FFF2-40B4-BE49-F238E27FC236}">
                  <a16:creationId xmlns:a16="http://schemas.microsoft.com/office/drawing/2014/main" id="{FA22A8DD-E379-477F-932D-9B3E75230017}"/>
                </a:ext>
              </a:extLst>
            </p:cNvPr>
            <p:cNvSpPr/>
            <p:nvPr/>
          </p:nvSpPr>
          <p:spPr bwMode="auto">
            <a:xfrm>
              <a:off x="4768980" y="5197757"/>
              <a:ext cx="2654040" cy="925530"/>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6" name="Picture 15" descr="A close up of a logo&#10;&#10;Description automatically generated">
              <a:extLst>
                <a:ext uri="{FF2B5EF4-FFF2-40B4-BE49-F238E27FC236}">
                  <a16:creationId xmlns:a16="http://schemas.microsoft.com/office/drawing/2014/main" id="{36CBA760-0B10-4FED-A749-F1AE319F94F5}"/>
                </a:ext>
              </a:extLst>
            </p:cNvPr>
            <p:cNvPicPr>
              <a:picLocks noChangeAspect="1"/>
            </p:cNvPicPr>
            <p:nvPr/>
          </p:nvPicPr>
          <p:blipFill>
            <a:blip r:embed="rId3">
              <a:duotone>
                <a:schemeClr val="accent2">
                  <a:shade val="45000"/>
                  <a:satMod val="135000"/>
                </a:schemeClr>
                <a:prstClr val="white"/>
              </a:duotone>
            </a:blip>
            <a:stretch>
              <a:fillRect/>
            </a:stretch>
          </p:blipFill>
          <p:spPr>
            <a:xfrm>
              <a:off x="6703100" y="5377492"/>
              <a:ext cx="609894" cy="609894"/>
            </a:xfrm>
            <a:prstGeom prst="rect">
              <a:avLst/>
            </a:prstGeom>
          </p:spPr>
        </p:pic>
        <p:pic>
          <p:nvPicPr>
            <p:cNvPr id="17" name="Picture 16" descr="A close up of a logo&#10;&#10;Description automatically generated">
              <a:extLst>
                <a:ext uri="{FF2B5EF4-FFF2-40B4-BE49-F238E27FC236}">
                  <a16:creationId xmlns:a16="http://schemas.microsoft.com/office/drawing/2014/main" id="{3306D306-9B43-4FCC-82AA-C0FF1F4B15A0}"/>
                </a:ext>
              </a:extLst>
            </p:cNvPr>
            <p:cNvPicPr>
              <a:picLocks noChangeAspect="1"/>
            </p:cNvPicPr>
            <p:nvPr/>
          </p:nvPicPr>
          <p:blipFill>
            <a:blip r:embed="rId3">
              <a:duotone>
                <a:schemeClr val="accent2">
                  <a:shade val="45000"/>
                  <a:satMod val="135000"/>
                </a:schemeClr>
                <a:prstClr val="white"/>
              </a:duotone>
            </a:blip>
            <a:stretch>
              <a:fillRect/>
            </a:stretch>
          </p:blipFill>
          <p:spPr>
            <a:xfrm>
              <a:off x="6097309" y="5377492"/>
              <a:ext cx="609894" cy="609894"/>
            </a:xfrm>
            <a:prstGeom prst="rect">
              <a:avLst/>
            </a:prstGeom>
          </p:spPr>
        </p:pic>
        <p:pic>
          <p:nvPicPr>
            <p:cNvPr id="18" name="Picture 17" descr="A close up of a logo&#10;&#10;Description automatically generated">
              <a:extLst>
                <a:ext uri="{FF2B5EF4-FFF2-40B4-BE49-F238E27FC236}">
                  <a16:creationId xmlns:a16="http://schemas.microsoft.com/office/drawing/2014/main" id="{F5CA4DFC-1D41-453C-B24B-EB17399A4D50}"/>
                </a:ext>
              </a:extLst>
            </p:cNvPr>
            <p:cNvPicPr>
              <a:picLocks noChangeAspect="1"/>
            </p:cNvPicPr>
            <p:nvPr/>
          </p:nvPicPr>
          <p:blipFill>
            <a:blip r:embed="rId3">
              <a:duotone>
                <a:schemeClr val="accent2">
                  <a:shade val="45000"/>
                  <a:satMod val="135000"/>
                </a:schemeClr>
                <a:prstClr val="white"/>
              </a:duotone>
            </a:blip>
            <a:stretch>
              <a:fillRect/>
            </a:stretch>
          </p:blipFill>
          <p:spPr>
            <a:xfrm>
              <a:off x="8469076" y="5377492"/>
              <a:ext cx="609894" cy="609894"/>
            </a:xfrm>
            <a:prstGeom prst="rect">
              <a:avLst/>
            </a:prstGeom>
          </p:spPr>
        </p:pic>
        <p:pic>
          <p:nvPicPr>
            <p:cNvPr id="19" name="Picture 18" descr="A close up of a logo&#10;&#10;Description automatically generated">
              <a:extLst>
                <a:ext uri="{FF2B5EF4-FFF2-40B4-BE49-F238E27FC236}">
                  <a16:creationId xmlns:a16="http://schemas.microsoft.com/office/drawing/2014/main" id="{1EB16E5F-B4E9-4992-A2EF-9BCD133C977D}"/>
                </a:ext>
              </a:extLst>
            </p:cNvPr>
            <p:cNvPicPr>
              <a:picLocks noChangeAspect="1"/>
            </p:cNvPicPr>
            <p:nvPr/>
          </p:nvPicPr>
          <p:blipFill>
            <a:blip r:embed="rId3">
              <a:duotone>
                <a:schemeClr val="accent2">
                  <a:shade val="45000"/>
                  <a:satMod val="135000"/>
                </a:schemeClr>
                <a:prstClr val="white"/>
              </a:duotone>
            </a:blip>
            <a:stretch>
              <a:fillRect/>
            </a:stretch>
          </p:blipFill>
          <p:spPr>
            <a:xfrm>
              <a:off x="7863285" y="5377492"/>
              <a:ext cx="609894" cy="609894"/>
            </a:xfrm>
            <a:prstGeom prst="rect">
              <a:avLst/>
            </a:prstGeom>
          </p:spPr>
        </p:pic>
        <p:sp>
          <p:nvSpPr>
            <p:cNvPr id="20" name="Rectangle: Rounded Corners 19">
              <a:extLst>
                <a:ext uri="{FF2B5EF4-FFF2-40B4-BE49-F238E27FC236}">
                  <a16:creationId xmlns:a16="http://schemas.microsoft.com/office/drawing/2014/main" id="{2851EBF2-2C2C-4747-B739-9A751E5AF4A9}"/>
                </a:ext>
              </a:extLst>
            </p:cNvPr>
            <p:cNvSpPr/>
            <p:nvPr/>
          </p:nvSpPr>
          <p:spPr bwMode="auto">
            <a:xfrm>
              <a:off x="7750641" y="5197757"/>
              <a:ext cx="2654040" cy="925530"/>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1" name="Picture 20" descr="A close up of a logo&#10;&#10;Description automatically generated">
              <a:extLst>
                <a:ext uri="{FF2B5EF4-FFF2-40B4-BE49-F238E27FC236}">
                  <a16:creationId xmlns:a16="http://schemas.microsoft.com/office/drawing/2014/main" id="{C9F8C0E5-2675-4B97-9DD3-E6988D6209A5}"/>
                </a:ext>
              </a:extLst>
            </p:cNvPr>
            <p:cNvPicPr>
              <a:picLocks noChangeAspect="1"/>
            </p:cNvPicPr>
            <p:nvPr/>
          </p:nvPicPr>
          <p:blipFill>
            <a:blip r:embed="rId3">
              <a:duotone>
                <a:schemeClr val="accent2">
                  <a:shade val="45000"/>
                  <a:satMod val="135000"/>
                </a:schemeClr>
                <a:prstClr val="white"/>
              </a:duotone>
            </a:blip>
            <a:stretch>
              <a:fillRect/>
            </a:stretch>
          </p:blipFill>
          <p:spPr>
            <a:xfrm>
              <a:off x="9684761" y="5377492"/>
              <a:ext cx="609894" cy="609894"/>
            </a:xfrm>
            <a:prstGeom prst="rect">
              <a:avLst/>
            </a:prstGeom>
          </p:spPr>
        </p:pic>
        <p:pic>
          <p:nvPicPr>
            <p:cNvPr id="22" name="Picture 21" descr="A close up of a logo&#10;&#10;Description automatically generated">
              <a:extLst>
                <a:ext uri="{FF2B5EF4-FFF2-40B4-BE49-F238E27FC236}">
                  <a16:creationId xmlns:a16="http://schemas.microsoft.com/office/drawing/2014/main" id="{335C631F-0101-4A36-85F7-445D3BE86A86}"/>
                </a:ext>
              </a:extLst>
            </p:cNvPr>
            <p:cNvPicPr>
              <a:picLocks noChangeAspect="1"/>
            </p:cNvPicPr>
            <p:nvPr/>
          </p:nvPicPr>
          <p:blipFill>
            <a:blip r:embed="rId3">
              <a:duotone>
                <a:schemeClr val="accent2">
                  <a:shade val="45000"/>
                  <a:satMod val="135000"/>
                </a:schemeClr>
                <a:prstClr val="white"/>
              </a:duotone>
            </a:blip>
            <a:stretch>
              <a:fillRect/>
            </a:stretch>
          </p:blipFill>
          <p:spPr>
            <a:xfrm>
              <a:off x="9078970" y="5377492"/>
              <a:ext cx="609894" cy="609894"/>
            </a:xfrm>
            <a:prstGeom prst="rect">
              <a:avLst/>
            </a:prstGeom>
          </p:spPr>
        </p:pic>
      </p:grpSp>
      <p:sp>
        <p:nvSpPr>
          <p:cNvPr id="23" name="TextBox 22">
            <a:extLst>
              <a:ext uri="{FF2B5EF4-FFF2-40B4-BE49-F238E27FC236}">
                <a16:creationId xmlns:a16="http://schemas.microsoft.com/office/drawing/2014/main" id="{ECB98AE5-5F8E-4429-8F21-0143D25FE2B2}"/>
              </a:ext>
            </a:extLst>
          </p:cNvPr>
          <p:cNvSpPr txBox="1"/>
          <p:nvPr/>
        </p:nvSpPr>
        <p:spPr>
          <a:xfrm>
            <a:off x="2200807" y="6216134"/>
            <a:ext cx="1825579"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243A5E">
                    <a:lumMod val="60000"/>
                    <a:lumOff val="40000"/>
                  </a:srgbClr>
                </a:solidFill>
                <a:effectLst/>
                <a:uLnTx/>
                <a:uFillTx/>
                <a:latin typeface="Segoe UI"/>
                <a:ea typeface="+mn-ea"/>
                <a:cs typeface="+mn-cs"/>
              </a:rPr>
              <a:t>CustomerA</a:t>
            </a:r>
            <a:endPar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endParaRPr>
          </a:p>
        </p:txBody>
      </p:sp>
      <p:sp>
        <p:nvSpPr>
          <p:cNvPr id="24" name="TextBox 23">
            <a:extLst>
              <a:ext uri="{FF2B5EF4-FFF2-40B4-BE49-F238E27FC236}">
                <a16:creationId xmlns:a16="http://schemas.microsoft.com/office/drawing/2014/main" id="{AAC49B18-0967-4C9A-AE95-A18118BB1A19}"/>
              </a:ext>
            </a:extLst>
          </p:cNvPr>
          <p:cNvSpPr txBox="1"/>
          <p:nvPr/>
        </p:nvSpPr>
        <p:spPr>
          <a:xfrm>
            <a:off x="8161447" y="6216134"/>
            <a:ext cx="1825579"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243A5E">
                    <a:lumMod val="60000"/>
                    <a:lumOff val="40000"/>
                  </a:srgbClr>
                </a:solidFill>
                <a:effectLst/>
                <a:uLnTx/>
                <a:uFillTx/>
                <a:latin typeface="Segoe UI"/>
                <a:ea typeface="+mn-ea"/>
                <a:cs typeface="+mn-cs"/>
              </a:rPr>
              <a:t>CustomerC</a:t>
            </a:r>
            <a:endPar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endParaRPr>
          </a:p>
        </p:txBody>
      </p:sp>
      <p:sp>
        <p:nvSpPr>
          <p:cNvPr id="25" name="TextBox 24">
            <a:extLst>
              <a:ext uri="{FF2B5EF4-FFF2-40B4-BE49-F238E27FC236}">
                <a16:creationId xmlns:a16="http://schemas.microsoft.com/office/drawing/2014/main" id="{5849F608-5AF9-4E88-A635-165E1AD7C5C5}"/>
              </a:ext>
            </a:extLst>
          </p:cNvPr>
          <p:cNvSpPr txBox="1"/>
          <p:nvPr/>
        </p:nvSpPr>
        <p:spPr>
          <a:xfrm>
            <a:off x="5182468" y="6216134"/>
            <a:ext cx="1825579"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243A5E">
                    <a:lumMod val="60000"/>
                    <a:lumOff val="40000"/>
                  </a:srgbClr>
                </a:solidFill>
                <a:effectLst/>
                <a:uLnTx/>
                <a:uFillTx/>
                <a:latin typeface="Segoe UI"/>
                <a:ea typeface="+mn-ea"/>
                <a:cs typeface="+mn-cs"/>
              </a:rPr>
              <a:t>CustomerB</a:t>
            </a:r>
            <a:endPar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endParaRPr>
          </a:p>
        </p:txBody>
      </p:sp>
      <p:sp>
        <p:nvSpPr>
          <p:cNvPr id="26" name="TextBox 25">
            <a:extLst>
              <a:ext uri="{FF2B5EF4-FFF2-40B4-BE49-F238E27FC236}">
                <a16:creationId xmlns:a16="http://schemas.microsoft.com/office/drawing/2014/main" id="{92DC5F8F-95BF-4326-ABC5-854AEF1116E0}"/>
              </a:ext>
            </a:extLst>
          </p:cNvPr>
          <p:cNvSpPr txBox="1"/>
          <p:nvPr/>
        </p:nvSpPr>
        <p:spPr>
          <a:xfrm>
            <a:off x="2248432" y="4394229"/>
            <a:ext cx="8473008" cy="430887"/>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0000"/>
                </a:solidFill>
                <a:effectLst/>
                <a:uLnTx/>
                <a:uFillTx/>
                <a:latin typeface="Segoe UI"/>
                <a:ea typeface="+mn-ea"/>
                <a:cs typeface="+mn-cs"/>
              </a:rPr>
              <a:t>SELECT * FROM c WHERE </a:t>
            </a:r>
            <a:r>
              <a:rPr kumimoji="0" lang="en-US" sz="2800" b="0" i="0" u="none" strike="noStrike" kern="1200" cap="none" spc="0" normalizeH="0" baseline="0" noProof="0" dirty="0" err="1">
                <a:ln>
                  <a:noFill/>
                </a:ln>
                <a:solidFill>
                  <a:srgbClr val="000000"/>
                </a:solidFill>
                <a:effectLst/>
                <a:uLnTx/>
                <a:uFillTx/>
                <a:latin typeface="Segoe UI"/>
                <a:ea typeface="+mn-ea"/>
                <a:cs typeface="+mn-cs"/>
              </a:rPr>
              <a:t>c.customerId</a:t>
            </a:r>
            <a:r>
              <a:rPr kumimoji="0" lang="en-US" sz="2800" b="0" i="0" u="none" strike="noStrike" kern="1200" cap="none" spc="0" normalizeH="0" baseline="0" noProof="0" dirty="0">
                <a:ln>
                  <a:noFill/>
                </a:ln>
                <a:solidFill>
                  <a:srgbClr val="000000"/>
                </a:solidFill>
                <a:effectLst/>
                <a:uLnTx/>
                <a:uFillTx/>
                <a:latin typeface="Segoe UI"/>
                <a:ea typeface="+mn-ea"/>
                <a:cs typeface="+mn-cs"/>
              </a:rPr>
              <a:t> = '</a:t>
            </a:r>
            <a:r>
              <a:rPr kumimoji="0" lang="en-US" sz="2800" b="0" i="0" u="none" strike="noStrike" kern="1200" cap="none" spc="0" normalizeH="0" baseline="0" noProof="0" dirty="0" err="1">
                <a:ln>
                  <a:noFill/>
                </a:ln>
                <a:solidFill>
                  <a:srgbClr val="000000"/>
                </a:solidFill>
                <a:effectLst/>
                <a:uLnTx/>
                <a:uFillTx/>
                <a:latin typeface="Segoe UI"/>
                <a:ea typeface="+mn-ea"/>
                <a:cs typeface="+mn-cs"/>
              </a:rPr>
              <a:t>CustomerA</a:t>
            </a:r>
            <a:r>
              <a:rPr kumimoji="0" lang="en-US" sz="2800" b="0" i="0" u="none" strike="noStrike" kern="1200" cap="none" spc="0" normalizeH="0" baseline="0" noProof="0" dirty="0">
                <a:ln>
                  <a:noFill/>
                </a:ln>
                <a:solidFill>
                  <a:srgbClr val="000000"/>
                </a:solidFill>
                <a:effectLst/>
                <a:uLnTx/>
                <a:uFillTx/>
                <a:latin typeface="Segoe UI"/>
                <a:ea typeface="+mn-ea"/>
                <a:cs typeface="+mn-cs"/>
              </a:rPr>
              <a:t>'</a:t>
            </a:r>
          </a:p>
        </p:txBody>
      </p:sp>
      <p:cxnSp>
        <p:nvCxnSpPr>
          <p:cNvPr id="27" name="Connector: Curved 26">
            <a:extLst>
              <a:ext uri="{FF2B5EF4-FFF2-40B4-BE49-F238E27FC236}">
                <a16:creationId xmlns:a16="http://schemas.microsoft.com/office/drawing/2014/main" id="{33F12E96-535B-49B9-ADAE-F58F22DCF480}"/>
              </a:ext>
            </a:extLst>
          </p:cNvPr>
          <p:cNvCxnSpPr>
            <a:cxnSpLocks/>
          </p:cNvCxnSpPr>
          <p:nvPr/>
        </p:nvCxnSpPr>
        <p:spPr>
          <a:xfrm rot="10800000">
            <a:off x="7863286" y="3829050"/>
            <a:ext cx="656349" cy="499126"/>
          </a:xfrm>
          <a:prstGeom prst="curvedConnector3">
            <a:avLst>
              <a:gd name="adj1" fmla="val -2243"/>
            </a:avLst>
          </a:prstGeom>
          <a:ln w="57150">
            <a:solidFill>
              <a:schemeClr val="accent1">
                <a:lumMod val="75000"/>
              </a:schemeClr>
            </a:solidFill>
            <a:headEnd type="triangle"/>
            <a:tailEnd type="none"/>
          </a:ln>
        </p:spPr>
        <p:style>
          <a:lnRef idx="1">
            <a:schemeClr val="accent2"/>
          </a:lnRef>
          <a:fillRef idx="0">
            <a:schemeClr val="accent2"/>
          </a:fillRef>
          <a:effectRef idx="0">
            <a:schemeClr val="accent2"/>
          </a:effectRef>
          <a:fontRef idx="minor">
            <a:schemeClr val="tx1"/>
          </a:fontRef>
        </p:style>
      </p:cxnSp>
      <p:pic>
        <p:nvPicPr>
          <p:cNvPr id="28" name="Picture 27" descr="A close up of a logo&#10;&#10;Description automatically generated">
            <a:extLst>
              <a:ext uri="{FF2B5EF4-FFF2-40B4-BE49-F238E27FC236}">
                <a16:creationId xmlns:a16="http://schemas.microsoft.com/office/drawing/2014/main" id="{A9037CDA-1F53-438B-8888-6A6250B5FC07}"/>
              </a:ext>
            </a:extLst>
          </p:cNvPr>
          <p:cNvPicPr>
            <a:picLocks noChangeAspect="1"/>
          </p:cNvPicPr>
          <p:nvPr/>
        </p:nvPicPr>
        <p:blipFill>
          <a:blip r:embed="rId4"/>
          <a:stretch>
            <a:fillRect/>
          </a:stretch>
        </p:blipFill>
        <p:spPr>
          <a:xfrm>
            <a:off x="1760428" y="4427430"/>
            <a:ext cx="381907" cy="381907"/>
          </a:xfrm>
          <a:prstGeom prst="rect">
            <a:avLst/>
          </a:prstGeom>
        </p:spPr>
      </p:pic>
      <p:sp>
        <p:nvSpPr>
          <p:cNvPr id="29" name="Rectangle: Rounded Corners 28">
            <a:extLst>
              <a:ext uri="{FF2B5EF4-FFF2-40B4-BE49-F238E27FC236}">
                <a16:creationId xmlns:a16="http://schemas.microsoft.com/office/drawing/2014/main" id="{828B1A25-FE31-4369-8A08-FEFBA9C75848}"/>
              </a:ext>
            </a:extLst>
          </p:cNvPr>
          <p:cNvSpPr/>
          <p:nvPr/>
        </p:nvSpPr>
        <p:spPr bwMode="auto">
          <a:xfrm>
            <a:off x="1645983" y="4332674"/>
            <a:ext cx="9107742" cy="553998"/>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30" name="Straight Connector 29">
            <a:extLst>
              <a:ext uri="{FF2B5EF4-FFF2-40B4-BE49-F238E27FC236}">
                <a16:creationId xmlns:a16="http://schemas.microsoft.com/office/drawing/2014/main" id="{B8688F13-2E4B-4F21-9418-D0E95A4DA8D3}"/>
              </a:ext>
            </a:extLst>
          </p:cNvPr>
          <p:cNvCxnSpPr>
            <a:cxnSpLocks/>
          </p:cNvCxnSpPr>
          <p:nvPr/>
        </p:nvCxnSpPr>
        <p:spPr>
          <a:xfrm>
            <a:off x="2231533" y="4332674"/>
            <a:ext cx="0" cy="553998"/>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238076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par>
                                <p:cTn id="12" presetID="10" presetClass="entr" presetSubtype="0"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par>
                                <p:cTn id="18" presetID="10" presetClass="entr" presetSubtype="0" fill="hold"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64D8F-CBF5-4787-B07C-DC446B5F40E9}"/>
              </a:ext>
            </a:extLst>
          </p:cNvPr>
          <p:cNvSpPr>
            <a:spLocks noGrp="1"/>
          </p:cNvSpPr>
          <p:nvPr>
            <p:ph type="title"/>
          </p:nvPr>
        </p:nvSpPr>
        <p:spPr/>
        <p:txBody>
          <a:bodyPr>
            <a:normAutofit fontScale="90000"/>
          </a:bodyPr>
          <a:lstStyle/>
          <a:p>
            <a:r>
              <a:rPr lang="en-US" dirty="0"/>
              <a:t>So is Cosmos DB suitable for relational workloads?</a:t>
            </a:r>
          </a:p>
        </p:txBody>
      </p:sp>
      <p:sp>
        <p:nvSpPr>
          <p:cNvPr id="3" name="Content Placeholder 2">
            <a:extLst>
              <a:ext uri="{FF2B5EF4-FFF2-40B4-BE49-F238E27FC236}">
                <a16:creationId xmlns:a16="http://schemas.microsoft.com/office/drawing/2014/main" id="{4F725BF2-A65E-4AD4-AF2B-5F9B90941515}"/>
              </a:ext>
            </a:extLst>
          </p:cNvPr>
          <p:cNvSpPr>
            <a:spLocks noGrp="1"/>
          </p:cNvSpPr>
          <p:nvPr>
            <p:ph idx="1"/>
          </p:nvPr>
        </p:nvSpPr>
        <p:spPr/>
        <p:txBody>
          <a:bodyPr>
            <a:normAutofit/>
          </a:bodyPr>
          <a:lstStyle/>
          <a:p>
            <a:r>
              <a:rPr lang="en-US" dirty="0"/>
              <a:t>It sure is!</a:t>
            </a:r>
          </a:p>
          <a:p>
            <a:pPr lvl="1"/>
            <a:r>
              <a:rPr lang="en-US" dirty="0"/>
              <a:t>Most workloads in Cosmos are actually relational</a:t>
            </a:r>
          </a:p>
          <a:p>
            <a:endParaRPr lang="en-US" dirty="0"/>
          </a:p>
          <a:p>
            <a:r>
              <a:rPr lang="en-US" dirty="0"/>
              <a:t>Different techniques used to implement relationships</a:t>
            </a:r>
          </a:p>
          <a:p>
            <a:endParaRPr lang="en-US" dirty="0"/>
          </a:p>
          <a:p>
            <a:r>
              <a:rPr lang="en-US" dirty="0"/>
              <a:t>Not intuitive. Relational best practices don't translate well and may even be anti-patterns!</a:t>
            </a:r>
          </a:p>
        </p:txBody>
      </p:sp>
    </p:spTree>
    <p:extLst>
      <p:ext uri="{BB962C8B-B14F-4D97-AF65-F5344CB8AC3E}">
        <p14:creationId xmlns:p14="http://schemas.microsoft.com/office/powerpoint/2010/main" val="345392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a:t>Sales orders</a:t>
            </a:r>
          </a:p>
        </p:txBody>
      </p:sp>
      <p:sp>
        <p:nvSpPr>
          <p:cNvPr id="6" name="Cylinder 5">
            <a:extLst>
              <a:ext uri="{FF2B5EF4-FFF2-40B4-BE49-F238E27FC236}">
                <a16:creationId xmlns:a16="http://schemas.microsoft.com/office/drawing/2014/main" id="{4CA1CE7F-09F5-44F6-88FD-5337B51C73FC}"/>
              </a:ext>
            </a:extLst>
          </p:cNvPr>
          <p:cNvSpPr/>
          <p:nvPr/>
        </p:nvSpPr>
        <p:spPr bwMode="auto">
          <a:xfrm>
            <a:off x="3635645" y="2192677"/>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err="1">
                <a:solidFill>
                  <a:srgbClr val="0078D4">
                    <a:lumMod val="50000"/>
                  </a:srgbClr>
                </a:solidFill>
                <a:latin typeface="Segoe UI"/>
                <a:ea typeface="Segoe UI" pitchFamily="34" charset="0"/>
                <a:cs typeface="Segoe UI" pitchFamily="34" charset="0"/>
              </a:rPr>
              <a:t>salesOrder</a:t>
            </a:r>
            <a:endParaRPr lang="en-US" sz="1999" dirty="0">
              <a:solidFill>
                <a:srgbClr val="0078D4">
                  <a:lumMod val="50000"/>
                </a:srgbClr>
              </a:solidFill>
              <a:latin typeface="Segoe UI"/>
              <a:ea typeface="Segoe UI" pitchFamily="34" charset="0"/>
              <a:cs typeface="Segoe UI" pitchFamily="34" charset="0"/>
            </a:endParaRP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customerId</a:t>
            </a:r>
          </a:p>
        </p:txBody>
      </p:sp>
      <p:cxnSp>
        <p:nvCxnSpPr>
          <p:cNvPr id="7" name="Connector: Elbow 6">
            <a:extLst>
              <a:ext uri="{FF2B5EF4-FFF2-40B4-BE49-F238E27FC236}">
                <a16:creationId xmlns:a16="http://schemas.microsoft.com/office/drawing/2014/main" id="{7F9A619B-BE2D-4B53-8260-963F0DF82FED}"/>
              </a:ext>
            </a:extLst>
          </p:cNvPr>
          <p:cNvCxnSpPr>
            <a:cxnSpLocks/>
            <a:stCxn id="6" idx="4"/>
          </p:cNvCxnSpPr>
          <p:nvPr/>
        </p:nvCxnSpPr>
        <p:spPr>
          <a:xfrm>
            <a:off x="4807465" y="2810840"/>
            <a:ext cx="2301496" cy="117873"/>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Folded Corner 7">
            <a:extLst>
              <a:ext uri="{FF2B5EF4-FFF2-40B4-BE49-F238E27FC236}">
                <a16:creationId xmlns:a16="http://schemas.microsoft.com/office/drawing/2014/main" id="{C1DB6C89-C79C-413D-9685-C405DECB2727}"/>
              </a:ext>
            </a:extLst>
          </p:cNvPr>
          <p:cNvSpPr/>
          <p:nvPr/>
        </p:nvSpPr>
        <p:spPr bwMode="auto">
          <a:xfrm>
            <a:off x="7108961" y="1593761"/>
            <a:ext cx="1979301" cy="2669903"/>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"customerId":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"details":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"sku":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"description":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"price":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"quantity":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Tree>
    <p:extLst>
      <p:ext uri="{BB962C8B-B14F-4D97-AF65-F5344CB8AC3E}">
        <p14:creationId xmlns:p14="http://schemas.microsoft.com/office/powerpoint/2010/main" val="35529783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a:t>Sales orders</a:t>
            </a:r>
          </a:p>
        </p:txBody>
      </p:sp>
      <p:sp>
        <p:nvSpPr>
          <p:cNvPr id="6" name="Cylinder 5">
            <a:extLst>
              <a:ext uri="{FF2B5EF4-FFF2-40B4-BE49-F238E27FC236}">
                <a16:creationId xmlns:a16="http://schemas.microsoft.com/office/drawing/2014/main" id="{4CA1CE7F-09F5-44F6-88FD-5337B51C73FC}"/>
              </a:ext>
            </a:extLst>
          </p:cNvPr>
          <p:cNvSpPr/>
          <p:nvPr/>
        </p:nvSpPr>
        <p:spPr bwMode="auto">
          <a:xfrm>
            <a:off x="3635645" y="1669143"/>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err="1">
                <a:solidFill>
                  <a:srgbClr val="0078D4">
                    <a:lumMod val="50000"/>
                  </a:srgbClr>
                </a:solidFill>
                <a:latin typeface="Segoe UI"/>
                <a:ea typeface="Segoe UI" pitchFamily="34" charset="0"/>
                <a:cs typeface="Segoe UI" pitchFamily="34" charset="0"/>
              </a:rPr>
              <a:t>salesOrder</a:t>
            </a:r>
            <a:endParaRPr lang="en-US" sz="1999" dirty="0">
              <a:solidFill>
                <a:srgbClr val="0078D4">
                  <a:lumMod val="50000"/>
                </a:srgbClr>
              </a:solidFill>
              <a:latin typeface="Segoe UI"/>
              <a:ea typeface="Segoe UI" pitchFamily="34" charset="0"/>
              <a:cs typeface="Segoe UI" pitchFamily="34" charset="0"/>
            </a:endParaRP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customerId</a:t>
            </a:r>
          </a:p>
        </p:txBody>
      </p:sp>
      <p:cxnSp>
        <p:nvCxnSpPr>
          <p:cNvPr id="7" name="Connector: Elbow 6">
            <a:extLst>
              <a:ext uri="{FF2B5EF4-FFF2-40B4-BE49-F238E27FC236}">
                <a16:creationId xmlns:a16="http://schemas.microsoft.com/office/drawing/2014/main" id="{7F9A619B-BE2D-4B53-8260-963F0DF82FED}"/>
              </a:ext>
            </a:extLst>
          </p:cNvPr>
          <p:cNvCxnSpPr>
            <a:cxnSpLocks/>
            <a:stCxn id="6" idx="4"/>
          </p:cNvCxnSpPr>
          <p:nvPr/>
        </p:nvCxnSpPr>
        <p:spPr>
          <a:xfrm>
            <a:off x="4807465" y="2287306"/>
            <a:ext cx="2301496" cy="117873"/>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Folded Corner 7">
            <a:extLst>
              <a:ext uri="{FF2B5EF4-FFF2-40B4-BE49-F238E27FC236}">
                <a16:creationId xmlns:a16="http://schemas.microsoft.com/office/drawing/2014/main" id="{C1DB6C89-C79C-413D-9685-C405DECB2727}"/>
              </a:ext>
            </a:extLst>
          </p:cNvPr>
          <p:cNvSpPr/>
          <p:nvPr/>
        </p:nvSpPr>
        <p:spPr bwMode="auto">
          <a:xfrm>
            <a:off x="7108961" y="1070227"/>
            <a:ext cx="1979301" cy="2669903"/>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"customerId":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"details":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"sku":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"description":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"price":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"quantity":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9" name="Rectangle: Folded Corner 8">
            <a:extLst>
              <a:ext uri="{FF2B5EF4-FFF2-40B4-BE49-F238E27FC236}">
                <a16:creationId xmlns:a16="http://schemas.microsoft.com/office/drawing/2014/main" id="{81876314-2CAB-4D0B-ABCB-7028D8F4AAEC}"/>
              </a:ext>
            </a:extLst>
          </p:cNvPr>
          <p:cNvSpPr/>
          <p:nvPr/>
        </p:nvSpPr>
        <p:spPr bwMode="auto">
          <a:xfrm>
            <a:off x="7108962" y="3894469"/>
            <a:ext cx="2290063" cy="2240386"/>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"title":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"firstName":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"lastName":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"emailAddress":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"phoneNumber":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10" name="Cylinder 9">
            <a:extLst>
              <a:ext uri="{FF2B5EF4-FFF2-40B4-BE49-F238E27FC236}">
                <a16:creationId xmlns:a16="http://schemas.microsoft.com/office/drawing/2014/main" id="{B178AE1C-2A93-4AF9-A456-703A4828D729}"/>
              </a:ext>
            </a:extLst>
          </p:cNvPr>
          <p:cNvSpPr/>
          <p:nvPr/>
        </p:nvSpPr>
        <p:spPr bwMode="auto">
          <a:xfrm>
            <a:off x="3635644" y="4286252"/>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customer</a:t>
            </a: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id</a:t>
            </a:r>
          </a:p>
        </p:txBody>
      </p:sp>
      <p:cxnSp>
        <p:nvCxnSpPr>
          <p:cNvPr id="11" name="Connector: Elbow 10">
            <a:extLst>
              <a:ext uri="{FF2B5EF4-FFF2-40B4-BE49-F238E27FC236}">
                <a16:creationId xmlns:a16="http://schemas.microsoft.com/office/drawing/2014/main" id="{D6856760-B203-4E5E-AEE1-775A16AC215E}"/>
              </a:ext>
            </a:extLst>
          </p:cNvPr>
          <p:cNvCxnSpPr>
            <a:cxnSpLocks/>
            <a:stCxn id="10" idx="4"/>
            <a:endCxn id="9" idx="1"/>
          </p:cNvCxnSpPr>
          <p:nvPr/>
        </p:nvCxnSpPr>
        <p:spPr>
          <a:xfrm>
            <a:off x="4807464" y="4904414"/>
            <a:ext cx="2301497" cy="110248"/>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680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4F65-61EC-4D14-9100-A2866E13CB60}"/>
              </a:ext>
            </a:extLst>
          </p:cNvPr>
          <p:cNvSpPr>
            <a:spLocks noGrp="1"/>
          </p:cNvSpPr>
          <p:nvPr>
            <p:ph type="title"/>
          </p:nvPr>
        </p:nvSpPr>
        <p:spPr/>
        <p:txBody>
          <a:bodyPr>
            <a:normAutofit fontScale="90000"/>
          </a:bodyPr>
          <a:lstStyle/>
          <a:p>
            <a:r>
              <a:rPr lang="en-US" dirty="0"/>
              <a:t>Mixing entities in the same container?</a:t>
            </a:r>
          </a:p>
        </p:txBody>
      </p:sp>
      <p:sp>
        <p:nvSpPr>
          <p:cNvPr id="3" name="Content Placeholder 2">
            <a:extLst>
              <a:ext uri="{FF2B5EF4-FFF2-40B4-BE49-F238E27FC236}">
                <a16:creationId xmlns:a16="http://schemas.microsoft.com/office/drawing/2014/main" id="{FCBD5B9A-88DB-403D-899C-10FA7916CD43}"/>
              </a:ext>
            </a:extLst>
          </p:cNvPr>
          <p:cNvSpPr>
            <a:spLocks noGrp="1"/>
          </p:cNvSpPr>
          <p:nvPr>
            <p:ph idx="1"/>
          </p:nvPr>
        </p:nvSpPr>
        <p:spPr/>
        <p:txBody>
          <a:bodyPr/>
          <a:lstStyle/>
          <a:p>
            <a:r>
              <a:rPr lang="en-US" dirty="0"/>
              <a:t>YES!</a:t>
            </a:r>
          </a:p>
          <a:p>
            <a:endParaRPr lang="en-US" dirty="0"/>
          </a:p>
          <a:p>
            <a:r>
              <a:rPr lang="en-US" dirty="0"/>
              <a:t>Leverage the schema-agnostic nature of Cosmos DB</a:t>
            </a:r>
          </a:p>
          <a:p>
            <a:endParaRPr lang="en-US" dirty="0"/>
          </a:p>
          <a:p>
            <a:r>
              <a:rPr lang="en-US" dirty="0"/>
              <a:t>Suitable when different entity types</a:t>
            </a:r>
          </a:p>
          <a:p>
            <a:pPr lvl="1"/>
            <a:r>
              <a:rPr lang="en-US" dirty="0"/>
              <a:t>share similar access patterns</a:t>
            </a:r>
          </a:p>
          <a:p>
            <a:pPr lvl="1"/>
            <a:r>
              <a:rPr lang="en-US" dirty="0"/>
              <a:t>share the same partition key</a:t>
            </a:r>
          </a:p>
        </p:txBody>
      </p:sp>
    </p:spTree>
    <p:extLst>
      <p:ext uri="{BB962C8B-B14F-4D97-AF65-F5344CB8AC3E}">
        <p14:creationId xmlns:p14="http://schemas.microsoft.com/office/powerpoint/2010/main" val="501011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a:t>Sales orders</a:t>
            </a:r>
          </a:p>
        </p:txBody>
      </p:sp>
      <p:sp>
        <p:nvSpPr>
          <p:cNvPr id="6" name="Cylinder 5">
            <a:extLst>
              <a:ext uri="{FF2B5EF4-FFF2-40B4-BE49-F238E27FC236}">
                <a16:creationId xmlns:a16="http://schemas.microsoft.com/office/drawing/2014/main" id="{4CA1CE7F-09F5-44F6-88FD-5337B51C73FC}"/>
              </a:ext>
            </a:extLst>
          </p:cNvPr>
          <p:cNvSpPr/>
          <p:nvPr/>
        </p:nvSpPr>
        <p:spPr bwMode="auto">
          <a:xfrm>
            <a:off x="3635645" y="1669143"/>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err="1">
                <a:solidFill>
                  <a:srgbClr val="0078D4">
                    <a:lumMod val="50000"/>
                  </a:srgbClr>
                </a:solidFill>
                <a:latin typeface="Segoe UI"/>
                <a:ea typeface="Segoe UI" pitchFamily="34" charset="0"/>
                <a:cs typeface="Segoe UI" pitchFamily="34" charset="0"/>
              </a:rPr>
              <a:t>salesOrder</a:t>
            </a:r>
            <a:endParaRPr lang="en-US" sz="1999" dirty="0">
              <a:solidFill>
                <a:srgbClr val="0078D4">
                  <a:lumMod val="50000"/>
                </a:srgbClr>
              </a:solidFill>
              <a:latin typeface="Segoe UI"/>
              <a:ea typeface="Segoe UI" pitchFamily="34" charset="0"/>
              <a:cs typeface="Segoe UI" pitchFamily="34" charset="0"/>
            </a:endParaRP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customerId</a:t>
            </a:r>
          </a:p>
        </p:txBody>
      </p:sp>
      <p:cxnSp>
        <p:nvCxnSpPr>
          <p:cNvPr id="7" name="Connector: Elbow 6">
            <a:extLst>
              <a:ext uri="{FF2B5EF4-FFF2-40B4-BE49-F238E27FC236}">
                <a16:creationId xmlns:a16="http://schemas.microsoft.com/office/drawing/2014/main" id="{7F9A619B-BE2D-4B53-8260-963F0DF82FED}"/>
              </a:ext>
            </a:extLst>
          </p:cNvPr>
          <p:cNvCxnSpPr>
            <a:cxnSpLocks/>
            <a:stCxn id="6" idx="4"/>
          </p:cNvCxnSpPr>
          <p:nvPr/>
        </p:nvCxnSpPr>
        <p:spPr>
          <a:xfrm>
            <a:off x="4807465" y="2287306"/>
            <a:ext cx="2301496" cy="117873"/>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Folded Corner 7">
            <a:extLst>
              <a:ext uri="{FF2B5EF4-FFF2-40B4-BE49-F238E27FC236}">
                <a16:creationId xmlns:a16="http://schemas.microsoft.com/office/drawing/2014/main" id="{C1DB6C89-C79C-413D-9685-C405DECB2727}"/>
              </a:ext>
            </a:extLst>
          </p:cNvPr>
          <p:cNvSpPr/>
          <p:nvPr/>
        </p:nvSpPr>
        <p:spPr bwMode="auto">
          <a:xfrm>
            <a:off x="7108961" y="1070227"/>
            <a:ext cx="1979301" cy="2669903"/>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"customerId":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"details":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"sku":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"description":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"price":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"quantity":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9" name="Rectangle: Folded Corner 8">
            <a:extLst>
              <a:ext uri="{FF2B5EF4-FFF2-40B4-BE49-F238E27FC236}">
                <a16:creationId xmlns:a16="http://schemas.microsoft.com/office/drawing/2014/main" id="{81876314-2CAB-4D0B-ABCB-7028D8F4AAEC}"/>
              </a:ext>
            </a:extLst>
          </p:cNvPr>
          <p:cNvSpPr/>
          <p:nvPr/>
        </p:nvSpPr>
        <p:spPr bwMode="auto">
          <a:xfrm>
            <a:off x="7108962" y="3894469"/>
            <a:ext cx="2290063" cy="2240386"/>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"title":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"firstName":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"lastName":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"emailAddress":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"phoneNumber":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10" name="Cylinder 9">
            <a:extLst>
              <a:ext uri="{FF2B5EF4-FFF2-40B4-BE49-F238E27FC236}">
                <a16:creationId xmlns:a16="http://schemas.microsoft.com/office/drawing/2014/main" id="{B178AE1C-2A93-4AF9-A456-703A4828D729}"/>
              </a:ext>
            </a:extLst>
          </p:cNvPr>
          <p:cNvSpPr/>
          <p:nvPr/>
        </p:nvSpPr>
        <p:spPr bwMode="auto">
          <a:xfrm>
            <a:off x="3635644" y="4286252"/>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customer</a:t>
            </a: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id</a:t>
            </a:r>
          </a:p>
        </p:txBody>
      </p:sp>
      <p:cxnSp>
        <p:nvCxnSpPr>
          <p:cNvPr id="11" name="Connector: Elbow 10">
            <a:extLst>
              <a:ext uri="{FF2B5EF4-FFF2-40B4-BE49-F238E27FC236}">
                <a16:creationId xmlns:a16="http://schemas.microsoft.com/office/drawing/2014/main" id="{D6856760-B203-4E5E-AEE1-775A16AC215E}"/>
              </a:ext>
            </a:extLst>
          </p:cNvPr>
          <p:cNvCxnSpPr>
            <a:cxnSpLocks/>
            <a:stCxn id="10" idx="4"/>
            <a:endCxn id="9" idx="1"/>
          </p:cNvCxnSpPr>
          <p:nvPr/>
        </p:nvCxnSpPr>
        <p:spPr>
          <a:xfrm>
            <a:off x="4807464" y="4904414"/>
            <a:ext cx="2301497" cy="110248"/>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9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a:t>Sales orders: mixing with customers</a:t>
            </a:r>
          </a:p>
        </p:txBody>
      </p:sp>
      <p:cxnSp>
        <p:nvCxnSpPr>
          <p:cNvPr id="7" name="Connector: Elbow 6">
            <a:extLst>
              <a:ext uri="{FF2B5EF4-FFF2-40B4-BE49-F238E27FC236}">
                <a16:creationId xmlns:a16="http://schemas.microsoft.com/office/drawing/2014/main" id="{7F9A619B-BE2D-4B53-8260-963F0DF82FED}"/>
              </a:ext>
            </a:extLst>
          </p:cNvPr>
          <p:cNvCxnSpPr>
            <a:cxnSpLocks/>
            <a:stCxn id="10" idx="4"/>
          </p:cNvCxnSpPr>
          <p:nvPr/>
        </p:nvCxnSpPr>
        <p:spPr>
          <a:xfrm flipV="1">
            <a:off x="4807465" y="2405179"/>
            <a:ext cx="2301496" cy="1387430"/>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Folded Corner 7">
            <a:extLst>
              <a:ext uri="{FF2B5EF4-FFF2-40B4-BE49-F238E27FC236}">
                <a16:creationId xmlns:a16="http://schemas.microsoft.com/office/drawing/2014/main" id="{C1DB6C89-C79C-413D-9685-C405DECB2727}"/>
              </a:ext>
            </a:extLst>
          </p:cNvPr>
          <p:cNvSpPr/>
          <p:nvPr/>
        </p:nvSpPr>
        <p:spPr bwMode="auto">
          <a:xfrm>
            <a:off x="7108961" y="1070227"/>
            <a:ext cx="1979301" cy="2669903"/>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"customerId":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"details":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"sku":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"description":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"price":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"quantity":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9" name="Rectangle: Folded Corner 8">
            <a:extLst>
              <a:ext uri="{FF2B5EF4-FFF2-40B4-BE49-F238E27FC236}">
                <a16:creationId xmlns:a16="http://schemas.microsoft.com/office/drawing/2014/main" id="{81876314-2CAB-4D0B-ABCB-7028D8F4AAEC}"/>
              </a:ext>
            </a:extLst>
          </p:cNvPr>
          <p:cNvSpPr/>
          <p:nvPr/>
        </p:nvSpPr>
        <p:spPr bwMode="auto">
          <a:xfrm>
            <a:off x="7108962" y="3894469"/>
            <a:ext cx="2290063" cy="2240386"/>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"title":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"firstName":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"lastName":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"emailAddress":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"phoneNumber":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10" name="Cylinder 9">
            <a:extLst>
              <a:ext uri="{FF2B5EF4-FFF2-40B4-BE49-F238E27FC236}">
                <a16:creationId xmlns:a16="http://schemas.microsoft.com/office/drawing/2014/main" id="{B178AE1C-2A93-4AF9-A456-703A4828D729}"/>
              </a:ext>
            </a:extLst>
          </p:cNvPr>
          <p:cNvSpPr/>
          <p:nvPr/>
        </p:nvSpPr>
        <p:spPr bwMode="auto">
          <a:xfrm>
            <a:off x="3635645" y="3174447"/>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customer</a:t>
            </a: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id</a:t>
            </a:r>
          </a:p>
        </p:txBody>
      </p:sp>
      <p:cxnSp>
        <p:nvCxnSpPr>
          <p:cNvPr id="11" name="Connector: Elbow 10">
            <a:extLst>
              <a:ext uri="{FF2B5EF4-FFF2-40B4-BE49-F238E27FC236}">
                <a16:creationId xmlns:a16="http://schemas.microsoft.com/office/drawing/2014/main" id="{D6856760-B203-4E5E-AEE1-775A16AC215E}"/>
              </a:ext>
            </a:extLst>
          </p:cNvPr>
          <p:cNvCxnSpPr>
            <a:cxnSpLocks/>
            <a:stCxn id="10" idx="4"/>
            <a:endCxn id="9" idx="1"/>
          </p:cNvCxnSpPr>
          <p:nvPr/>
        </p:nvCxnSpPr>
        <p:spPr>
          <a:xfrm>
            <a:off x="4807465" y="3792611"/>
            <a:ext cx="2301496" cy="1222053"/>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65533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a:t>Sales orders: mixing with customers</a:t>
            </a:r>
          </a:p>
        </p:txBody>
      </p:sp>
      <p:cxnSp>
        <p:nvCxnSpPr>
          <p:cNvPr id="7" name="Connector: Elbow 6">
            <a:extLst>
              <a:ext uri="{FF2B5EF4-FFF2-40B4-BE49-F238E27FC236}">
                <a16:creationId xmlns:a16="http://schemas.microsoft.com/office/drawing/2014/main" id="{7F9A619B-BE2D-4B53-8260-963F0DF82FED}"/>
              </a:ext>
            </a:extLst>
          </p:cNvPr>
          <p:cNvCxnSpPr>
            <a:cxnSpLocks/>
            <a:stCxn id="10" idx="4"/>
          </p:cNvCxnSpPr>
          <p:nvPr/>
        </p:nvCxnSpPr>
        <p:spPr>
          <a:xfrm flipV="1">
            <a:off x="4807465" y="2405179"/>
            <a:ext cx="2301496" cy="1387430"/>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Folded Corner 7">
            <a:extLst>
              <a:ext uri="{FF2B5EF4-FFF2-40B4-BE49-F238E27FC236}">
                <a16:creationId xmlns:a16="http://schemas.microsoft.com/office/drawing/2014/main" id="{C1DB6C89-C79C-413D-9685-C405DECB2727}"/>
              </a:ext>
            </a:extLst>
          </p:cNvPr>
          <p:cNvSpPr/>
          <p:nvPr/>
        </p:nvSpPr>
        <p:spPr bwMode="auto">
          <a:xfrm>
            <a:off x="7108961" y="1070227"/>
            <a:ext cx="1979301" cy="2669903"/>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"customerId":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"details":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"sku":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"description":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"price":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"quantity":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9" name="Rectangle: Folded Corner 8">
            <a:extLst>
              <a:ext uri="{FF2B5EF4-FFF2-40B4-BE49-F238E27FC236}">
                <a16:creationId xmlns:a16="http://schemas.microsoft.com/office/drawing/2014/main" id="{81876314-2CAB-4D0B-ABCB-7028D8F4AAEC}"/>
              </a:ext>
            </a:extLst>
          </p:cNvPr>
          <p:cNvSpPr/>
          <p:nvPr/>
        </p:nvSpPr>
        <p:spPr bwMode="auto">
          <a:xfrm>
            <a:off x="7108962" y="3894469"/>
            <a:ext cx="2290063" cy="2361614"/>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"customerId":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"title":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"firstName":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"lastName":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"emailAddress":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"phoneNumber":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10" name="Cylinder 9">
            <a:extLst>
              <a:ext uri="{FF2B5EF4-FFF2-40B4-BE49-F238E27FC236}">
                <a16:creationId xmlns:a16="http://schemas.microsoft.com/office/drawing/2014/main" id="{B178AE1C-2A93-4AF9-A456-703A4828D729}"/>
              </a:ext>
            </a:extLst>
          </p:cNvPr>
          <p:cNvSpPr/>
          <p:nvPr/>
        </p:nvSpPr>
        <p:spPr bwMode="auto">
          <a:xfrm>
            <a:off x="3635645" y="3174447"/>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customer</a:t>
            </a: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customerId</a:t>
            </a:r>
          </a:p>
        </p:txBody>
      </p:sp>
      <p:cxnSp>
        <p:nvCxnSpPr>
          <p:cNvPr id="11" name="Connector: Elbow 10">
            <a:extLst>
              <a:ext uri="{FF2B5EF4-FFF2-40B4-BE49-F238E27FC236}">
                <a16:creationId xmlns:a16="http://schemas.microsoft.com/office/drawing/2014/main" id="{D6856760-B203-4E5E-AEE1-775A16AC215E}"/>
              </a:ext>
            </a:extLst>
          </p:cNvPr>
          <p:cNvCxnSpPr>
            <a:cxnSpLocks/>
            <a:stCxn id="10" idx="4"/>
            <a:endCxn id="9" idx="1"/>
          </p:cNvCxnSpPr>
          <p:nvPr/>
        </p:nvCxnSpPr>
        <p:spPr>
          <a:xfrm>
            <a:off x="4807465" y="3792609"/>
            <a:ext cx="2301496" cy="1282666"/>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9EB18BB-1898-4784-B0B4-77DFCABED2DF}"/>
              </a:ext>
            </a:extLst>
          </p:cNvPr>
          <p:cNvSpPr/>
          <p:nvPr/>
        </p:nvSpPr>
        <p:spPr bwMode="auto">
          <a:xfrm>
            <a:off x="7108962" y="4467259"/>
            <a:ext cx="2290063" cy="210747"/>
          </a:xfrm>
          <a:prstGeom prst="rect">
            <a:avLst/>
          </a:prstGeom>
          <a:solidFill>
            <a:schemeClr val="bg1">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798745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a:t>Sales orders: mixing with customers</a:t>
            </a:r>
          </a:p>
        </p:txBody>
      </p:sp>
      <p:cxnSp>
        <p:nvCxnSpPr>
          <p:cNvPr id="7" name="Connector: Elbow 6">
            <a:extLst>
              <a:ext uri="{FF2B5EF4-FFF2-40B4-BE49-F238E27FC236}">
                <a16:creationId xmlns:a16="http://schemas.microsoft.com/office/drawing/2014/main" id="{7F9A619B-BE2D-4B53-8260-963F0DF82FED}"/>
              </a:ext>
            </a:extLst>
          </p:cNvPr>
          <p:cNvCxnSpPr>
            <a:cxnSpLocks/>
            <a:stCxn id="10" idx="4"/>
          </p:cNvCxnSpPr>
          <p:nvPr/>
        </p:nvCxnSpPr>
        <p:spPr>
          <a:xfrm flipV="1">
            <a:off x="4807465" y="2405179"/>
            <a:ext cx="2301496" cy="1387430"/>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Rectangle: Folded Corner 7">
            <a:extLst>
              <a:ext uri="{FF2B5EF4-FFF2-40B4-BE49-F238E27FC236}">
                <a16:creationId xmlns:a16="http://schemas.microsoft.com/office/drawing/2014/main" id="{C1DB6C89-C79C-413D-9685-C405DECB2727}"/>
              </a:ext>
            </a:extLst>
          </p:cNvPr>
          <p:cNvSpPr/>
          <p:nvPr/>
        </p:nvSpPr>
        <p:spPr bwMode="auto">
          <a:xfrm>
            <a:off x="7108960" y="992987"/>
            <a:ext cx="2100389" cy="2824092"/>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"type": "</a:t>
            </a:r>
            <a:r>
              <a:rPr lang="en-US" sz="1399" dirty="0" err="1">
                <a:gradFill>
                  <a:gsLst>
                    <a:gs pos="0">
                      <a:srgbClr val="FFFFFF"/>
                    </a:gs>
                    <a:gs pos="100000">
                      <a:srgbClr val="FFFFFF"/>
                    </a:gs>
                  </a:gsLst>
                  <a:lin ang="5400000" scaled="0"/>
                </a:gradFill>
                <a:latin typeface="Segoe UI"/>
                <a:ea typeface="Segoe UI" pitchFamily="34" charset="0"/>
                <a:cs typeface="Segoe UI" pitchFamily="34" charset="0"/>
              </a:rPr>
              <a:t>salesOrder</a:t>
            </a: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"customerId":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"details":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"sku":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"description":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"price":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"quantity":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9" name="Rectangle: Folded Corner 8">
            <a:extLst>
              <a:ext uri="{FF2B5EF4-FFF2-40B4-BE49-F238E27FC236}">
                <a16:creationId xmlns:a16="http://schemas.microsoft.com/office/drawing/2014/main" id="{81876314-2CAB-4D0B-ABCB-7028D8F4AAEC}"/>
              </a:ext>
            </a:extLst>
          </p:cNvPr>
          <p:cNvSpPr/>
          <p:nvPr/>
        </p:nvSpPr>
        <p:spPr bwMode="auto">
          <a:xfrm>
            <a:off x="7108962" y="3894469"/>
            <a:ext cx="2290063" cy="2571029"/>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"type": "customer",</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"customerId":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"title":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"firstName":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"lastName":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"emailAddress":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"phoneNumber":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10" name="Cylinder 9">
            <a:extLst>
              <a:ext uri="{FF2B5EF4-FFF2-40B4-BE49-F238E27FC236}">
                <a16:creationId xmlns:a16="http://schemas.microsoft.com/office/drawing/2014/main" id="{B178AE1C-2A93-4AF9-A456-703A4828D729}"/>
              </a:ext>
            </a:extLst>
          </p:cNvPr>
          <p:cNvSpPr/>
          <p:nvPr/>
        </p:nvSpPr>
        <p:spPr bwMode="auto">
          <a:xfrm>
            <a:off x="3635645" y="3174447"/>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customer</a:t>
            </a: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customerId</a:t>
            </a:r>
          </a:p>
        </p:txBody>
      </p:sp>
      <p:cxnSp>
        <p:nvCxnSpPr>
          <p:cNvPr id="11" name="Connector: Elbow 10">
            <a:extLst>
              <a:ext uri="{FF2B5EF4-FFF2-40B4-BE49-F238E27FC236}">
                <a16:creationId xmlns:a16="http://schemas.microsoft.com/office/drawing/2014/main" id="{D6856760-B203-4E5E-AEE1-775A16AC215E}"/>
              </a:ext>
            </a:extLst>
          </p:cNvPr>
          <p:cNvCxnSpPr>
            <a:cxnSpLocks/>
            <a:stCxn id="10" idx="4"/>
            <a:endCxn id="9" idx="1"/>
          </p:cNvCxnSpPr>
          <p:nvPr/>
        </p:nvCxnSpPr>
        <p:spPr>
          <a:xfrm>
            <a:off x="4807465" y="3792611"/>
            <a:ext cx="2301496" cy="1387373"/>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9EB18BB-1898-4784-B0B4-77DFCABED2DF}"/>
              </a:ext>
            </a:extLst>
          </p:cNvPr>
          <p:cNvSpPr/>
          <p:nvPr/>
        </p:nvSpPr>
        <p:spPr bwMode="auto">
          <a:xfrm>
            <a:off x="7108960" y="1582806"/>
            <a:ext cx="2100389" cy="210747"/>
          </a:xfrm>
          <a:prstGeom prst="rect">
            <a:avLst/>
          </a:prstGeom>
          <a:solidFill>
            <a:schemeClr val="bg1">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2B4673DA-B5EE-4829-AD53-06E617B2C8B2}"/>
              </a:ext>
            </a:extLst>
          </p:cNvPr>
          <p:cNvSpPr/>
          <p:nvPr/>
        </p:nvSpPr>
        <p:spPr bwMode="auto">
          <a:xfrm>
            <a:off x="7077230" y="4486579"/>
            <a:ext cx="2321792" cy="210747"/>
          </a:xfrm>
          <a:prstGeom prst="rect">
            <a:avLst/>
          </a:prstGeom>
          <a:solidFill>
            <a:schemeClr val="bg1">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2981378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a:t>Sales orders: mixing with customers</a:t>
            </a:r>
          </a:p>
        </p:txBody>
      </p:sp>
      <p:pic>
        <p:nvPicPr>
          <p:cNvPr id="7" name="Picture 6" descr="A close up of a logo&#10;&#10;Description automatically generated">
            <a:extLst>
              <a:ext uri="{FF2B5EF4-FFF2-40B4-BE49-F238E27FC236}">
                <a16:creationId xmlns:a16="http://schemas.microsoft.com/office/drawing/2014/main" id="{3C90E7B7-D313-477B-BE41-8E923958990C}"/>
              </a:ext>
            </a:extLst>
          </p:cNvPr>
          <p:cNvPicPr>
            <a:picLocks noChangeAspect="1"/>
          </p:cNvPicPr>
          <p:nvPr/>
        </p:nvPicPr>
        <p:blipFill>
          <a:blip r:embed="rId3">
            <a:duotone>
              <a:schemeClr val="accent2">
                <a:shade val="45000"/>
                <a:satMod val="135000"/>
              </a:schemeClr>
              <a:prstClr val="white"/>
            </a:duotone>
          </a:blip>
          <a:stretch>
            <a:fillRect/>
          </a:stretch>
        </p:blipFill>
        <p:spPr>
          <a:xfrm>
            <a:off x="6992801" y="2090397"/>
            <a:ext cx="609894" cy="609894"/>
          </a:xfrm>
          <a:prstGeom prst="rect">
            <a:avLst/>
          </a:prstGeom>
        </p:spPr>
      </p:pic>
      <p:pic>
        <p:nvPicPr>
          <p:cNvPr id="8" name="Picture 7" descr="A close up of a logo&#10;&#10;Description automatically generated">
            <a:extLst>
              <a:ext uri="{FF2B5EF4-FFF2-40B4-BE49-F238E27FC236}">
                <a16:creationId xmlns:a16="http://schemas.microsoft.com/office/drawing/2014/main" id="{78829838-3115-4EE6-982F-E2CA734A927A}"/>
              </a:ext>
            </a:extLst>
          </p:cNvPr>
          <p:cNvPicPr>
            <a:picLocks noChangeAspect="1"/>
          </p:cNvPicPr>
          <p:nvPr/>
        </p:nvPicPr>
        <p:blipFill>
          <a:blip r:embed="rId3">
            <a:duotone>
              <a:schemeClr val="accent2">
                <a:shade val="45000"/>
                <a:satMod val="135000"/>
              </a:schemeClr>
              <a:prstClr val="white"/>
            </a:duotone>
          </a:blip>
          <a:stretch>
            <a:fillRect/>
          </a:stretch>
        </p:blipFill>
        <p:spPr>
          <a:xfrm>
            <a:off x="6387010" y="2090397"/>
            <a:ext cx="609894" cy="609894"/>
          </a:xfrm>
          <a:prstGeom prst="rect">
            <a:avLst/>
          </a:prstGeom>
        </p:spPr>
      </p:pic>
      <p:sp>
        <p:nvSpPr>
          <p:cNvPr id="10" name="Rectangle: Rounded Corners 9">
            <a:extLst>
              <a:ext uri="{FF2B5EF4-FFF2-40B4-BE49-F238E27FC236}">
                <a16:creationId xmlns:a16="http://schemas.microsoft.com/office/drawing/2014/main" id="{CAC2346B-0695-40C0-9965-760AD1935887}"/>
              </a:ext>
            </a:extLst>
          </p:cNvPr>
          <p:cNvSpPr/>
          <p:nvPr/>
        </p:nvSpPr>
        <p:spPr bwMode="auto">
          <a:xfrm>
            <a:off x="6274366" y="1910662"/>
            <a:ext cx="2654040" cy="925530"/>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1" name="Picture 10" descr="A close up of a logo&#10;&#10;Description automatically generated">
            <a:extLst>
              <a:ext uri="{FF2B5EF4-FFF2-40B4-BE49-F238E27FC236}">
                <a16:creationId xmlns:a16="http://schemas.microsoft.com/office/drawing/2014/main" id="{8DB36771-B2C7-4C71-83A3-47B886296366}"/>
              </a:ext>
            </a:extLst>
          </p:cNvPr>
          <p:cNvPicPr>
            <a:picLocks noChangeAspect="1"/>
          </p:cNvPicPr>
          <p:nvPr/>
        </p:nvPicPr>
        <p:blipFill>
          <a:blip r:embed="rId3">
            <a:duotone>
              <a:schemeClr val="accent2">
                <a:shade val="45000"/>
                <a:satMod val="135000"/>
              </a:schemeClr>
              <a:prstClr val="white"/>
            </a:duotone>
          </a:blip>
          <a:stretch>
            <a:fillRect/>
          </a:stretch>
        </p:blipFill>
        <p:spPr>
          <a:xfrm>
            <a:off x="8208486" y="2090397"/>
            <a:ext cx="609894" cy="609894"/>
          </a:xfrm>
          <a:prstGeom prst="rect">
            <a:avLst/>
          </a:prstGeom>
        </p:spPr>
      </p:pic>
      <p:pic>
        <p:nvPicPr>
          <p:cNvPr id="12" name="Picture 11" descr="A close up of a logo&#10;&#10;Description automatically generated">
            <a:extLst>
              <a:ext uri="{FF2B5EF4-FFF2-40B4-BE49-F238E27FC236}">
                <a16:creationId xmlns:a16="http://schemas.microsoft.com/office/drawing/2014/main" id="{28CA3A4F-C7BC-4861-A009-CC83A7273F86}"/>
              </a:ext>
            </a:extLst>
          </p:cNvPr>
          <p:cNvPicPr>
            <a:picLocks noChangeAspect="1"/>
          </p:cNvPicPr>
          <p:nvPr/>
        </p:nvPicPr>
        <p:blipFill>
          <a:blip r:embed="rId3">
            <a:duotone>
              <a:schemeClr val="accent2">
                <a:shade val="45000"/>
                <a:satMod val="135000"/>
              </a:schemeClr>
              <a:prstClr val="white"/>
            </a:duotone>
          </a:blip>
          <a:stretch>
            <a:fillRect/>
          </a:stretch>
        </p:blipFill>
        <p:spPr>
          <a:xfrm>
            <a:off x="7602695" y="2090397"/>
            <a:ext cx="609894" cy="609894"/>
          </a:xfrm>
          <a:prstGeom prst="rect">
            <a:avLst/>
          </a:prstGeom>
        </p:spPr>
      </p:pic>
      <p:pic>
        <p:nvPicPr>
          <p:cNvPr id="13" name="Picture 12" descr="A close up of a logo&#10;&#10;Description automatically generated">
            <a:extLst>
              <a:ext uri="{FF2B5EF4-FFF2-40B4-BE49-F238E27FC236}">
                <a16:creationId xmlns:a16="http://schemas.microsoft.com/office/drawing/2014/main" id="{B4110132-21D9-4597-9D4B-E2BB7283D1E6}"/>
              </a:ext>
            </a:extLst>
          </p:cNvPr>
          <p:cNvPicPr>
            <a:picLocks noChangeAspect="1"/>
          </p:cNvPicPr>
          <p:nvPr/>
        </p:nvPicPr>
        <p:blipFill>
          <a:blip r:embed="rId3">
            <a:duotone>
              <a:schemeClr val="accent2">
                <a:shade val="45000"/>
                <a:satMod val="135000"/>
              </a:schemeClr>
              <a:prstClr val="white"/>
            </a:duotone>
          </a:blip>
          <a:stretch>
            <a:fillRect/>
          </a:stretch>
        </p:blipFill>
        <p:spPr>
          <a:xfrm>
            <a:off x="6992801" y="3745314"/>
            <a:ext cx="609894" cy="609894"/>
          </a:xfrm>
          <a:prstGeom prst="rect">
            <a:avLst/>
          </a:prstGeom>
        </p:spPr>
      </p:pic>
      <p:pic>
        <p:nvPicPr>
          <p:cNvPr id="14" name="Picture 13" descr="A close up of a logo&#10;&#10;Description automatically generated">
            <a:extLst>
              <a:ext uri="{FF2B5EF4-FFF2-40B4-BE49-F238E27FC236}">
                <a16:creationId xmlns:a16="http://schemas.microsoft.com/office/drawing/2014/main" id="{B4C63D17-2860-4E8A-9711-D8A4FBD90EB2}"/>
              </a:ext>
            </a:extLst>
          </p:cNvPr>
          <p:cNvPicPr>
            <a:picLocks noChangeAspect="1"/>
          </p:cNvPicPr>
          <p:nvPr/>
        </p:nvPicPr>
        <p:blipFill>
          <a:blip r:embed="rId3">
            <a:duotone>
              <a:schemeClr val="accent2">
                <a:shade val="45000"/>
                <a:satMod val="135000"/>
              </a:schemeClr>
              <a:prstClr val="white"/>
            </a:duotone>
          </a:blip>
          <a:stretch>
            <a:fillRect/>
          </a:stretch>
        </p:blipFill>
        <p:spPr>
          <a:xfrm>
            <a:off x="6387010" y="3745314"/>
            <a:ext cx="609894" cy="609894"/>
          </a:xfrm>
          <a:prstGeom prst="rect">
            <a:avLst/>
          </a:prstGeom>
        </p:spPr>
      </p:pic>
      <p:sp>
        <p:nvSpPr>
          <p:cNvPr id="15" name="Rectangle: Rounded Corners 14">
            <a:extLst>
              <a:ext uri="{FF2B5EF4-FFF2-40B4-BE49-F238E27FC236}">
                <a16:creationId xmlns:a16="http://schemas.microsoft.com/office/drawing/2014/main" id="{FA22A8DD-E379-477F-932D-9B3E75230017}"/>
              </a:ext>
            </a:extLst>
          </p:cNvPr>
          <p:cNvSpPr/>
          <p:nvPr/>
        </p:nvSpPr>
        <p:spPr bwMode="auto">
          <a:xfrm>
            <a:off x="6274366" y="3565579"/>
            <a:ext cx="2654040" cy="925530"/>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6" name="Picture 15" descr="A close up of a logo&#10;&#10;Description automatically generated">
            <a:extLst>
              <a:ext uri="{FF2B5EF4-FFF2-40B4-BE49-F238E27FC236}">
                <a16:creationId xmlns:a16="http://schemas.microsoft.com/office/drawing/2014/main" id="{36CBA760-0B10-4FED-A749-F1AE319F94F5}"/>
              </a:ext>
            </a:extLst>
          </p:cNvPr>
          <p:cNvPicPr>
            <a:picLocks noChangeAspect="1"/>
          </p:cNvPicPr>
          <p:nvPr/>
        </p:nvPicPr>
        <p:blipFill>
          <a:blip r:embed="rId3">
            <a:duotone>
              <a:schemeClr val="accent2">
                <a:shade val="45000"/>
                <a:satMod val="135000"/>
              </a:schemeClr>
              <a:prstClr val="white"/>
            </a:duotone>
          </a:blip>
          <a:stretch>
            <a:fillRect/>
          </a:stretch>
        </p:blipFill>
        <p:spPr>
          <a:xfrm>
            <a:off x="8208486" y="3745314"/>
            <a:ext cx="609894" cy="609894"/>
          </a:xfrm>
          <a:prstGeom prst="rect">
            <a:avLst/>
          </a:prstGeom>
        </p:spPr>
      </p:pic>
      <p:pic>
        <p:nvPicPr>
          <p:cNvPr id="17" name="Picture 16" descr="A close up of a logo&#10;&#10;Description automatically generated">
            <a:extLst>
              <a:ext uri="{FF2B5EF4-FFF2-40B4-BE49-F238E27FC236}">
                <a16:creationId xmlns:a16="http://schemas.microsoft.com/office/drawing/2014/main" id="{3306D306-9B43-4FCC-82AA-C0FF1F4B15A0}"/>
              </a:ext>
            </a:extLst>
          </p:cNvPr>
          <p:cNvPicPr>
            <a:picLocks noChangeAspect="1"/>
          </p:cNvPicPr>
          <p:nvPr/>
        </p:nvPicPr>
        <p:blipFill>
          <a:blip r:embed="rId3">
            <a:duotone>
              <a:schemeClr val="accent2">
                <a:shade val="45000"/>
                <a:satMod val="135000"/>
              </a:schemeClr>
              <a:prstClr val="white"/>
            </a:duotone>
          </a:blip>
          <a:stretch>
            <a:fillRect/>
          </a:stretch>
        </p:blipFill>
        <p:spPr>
          <a:xfrm>
            <a:off x="7602695" y="3745314"/>
            <a:ext cx="609894" cy="609894"/>
          </a:xfrm>
          <a:prstGeom prst="rect">
            <a:avLst/>
          </a:prstGeom>
        </p:spPr>
      </p:pic>
      <p:pic>
        <p:nvPicPr>
          <p:cNvPr id="18" name="Picture 17" descr="A close up of a logo&#10;&#10;Description automatically generated">
            <a:extLst>
              <a:ext uri="{FF2B5EF4-FFF2-40B4-BE49-F238E27FC236}">
                <a16:creationId xmlns:a16="http://schemas.microsoft.com/office/drawing/2014/main" id="{F5CA4DFC-1D41-453C-B24B-EB17399A4D50}"/>
              </a:ext>
            </a:extLst>
          </p:cNvPr>
          <p:cNvPicPr>
            <a:picLocks noChangeAspect="1"/>
          </p:cNvPicPr>
          <p:nvPr/>
        </p:nvPicPr>
        <p:blipFill>
          <a:blip r:embed="rId3">
            <a:duotone>
              <a:schemeClr val="accent2">
                <a:shade val="45000"/>
                <a:satMod val="135000"/>
              </a:schemeClr>
              <a:prstClr val="white"/>
            </a:duotone>
          </a:blip>
          <a:stretch>
            <a:fillRect/>
          </a:stretch>
        </p:blipFill>
        <p:spPr>
          <a:xfrm>
            <a:off x="6994110" y="5400231"/>
            <a:ext cx="609894" cy="609894"/>
          </a:xfrm>
          <a:prstGeom prst="rect">
            <a:avLst/>
          </a:prstGeom>
        </p:spPr>
      </p:pic>
      <p:pic>
        <p:nvPicPr>
          <p:cNvPr id="19" name="Picture 18" descr="A close up of a logo&#10;&#10;Description automatically generated">
            <a:extLst>
              <a:ext uri="{FF2B5EF4-FFF2-40B4-BE49-F238E27FC236}">
                <a16:creationId xmlns:a16="http://schemas.microsoft.com/office/drawing/2014/main" id="{1EB16E5F-B4E9-4992-A2EF-9BCD133C977D}"/>
              </a:ext>
            </a:extLst>
          </p:cNvPr>
          <p:cNvPicPr>
            <a:picLocks noChangeAspect="1"/>
          </p:cNvPicPr>
          <p:nvPr/>
        </p:nvPicPr>
        <p:blipFill>
          <a:blip r:embed="rId3">
            <a:duotone>
              <a:schemeClr val="accent2">
                <a:shade val="45000"/>
                <a:satMod val="135000"/>
              </a:schemeClr>
              <a:prstClr val="white"/>
            </a:duotone>
          </a:blip>
          <a:stretch>
            <a:fillRect/>
          </a:stretch>
        </p:blipFill>
        <p:spPr>
          <a:xfrm>
            <a:off x="6388319" y="5400231"/>
            <a:ext cx="609894" cy="609894"/>
          </a:xfrm>
          <a:prstGeom prst="rect">
            <a:avLst/>
          </a:prstGeom>
        </p:spPr>
      </p:pic>
      <p:sp>
        <p:nvSpPr>
          <p:cNvPr id="20" name="Rectangle: Rounded Corners 19">
            <a:extLst>
              <a:ext uri="{FF2B5EF4-FFF2-40B4-BE49-F238E27FC236}">
                <a16:creationId xmlns:a16="http://schemas.microsoft.com/office/drawing/2014/main" id="{2851EBF2-2C2C-4747-B739-9A751E5AF4A9}"/>
              </a:ext>
            </a:extLst>
          </p:cNvPr>
          <p:cNvSpPr/>
          <p:nvPr/>
        </p:nvSpPr>
        <p:spPr bwMode="auto">
          <a:xfrm>
            <a:off x="6275675" y="5220496"/>
            <a:ext cx="2654040" cy="925530"/>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1" name="Picture 20" descr="A close up of a logo&#10;&#10;Description automatically generated">
            <a:extLst>
              <a:ext uri="{FF2B5EF4-FFF2-40B4-BE49-F238E27FC236}">
                <a16:creationId xmlns:a16="http://schemas.microsoft.com/office/drawing/2014/main" id="{C9F8C0E5-2675-4B97-9DD3-E6988D6209A5}"/>
              </a:ext>
            </a:extLst>
          </p:cNvPr>
          <p:cNvPicPr>
            <a:picLocks noChangeAspect="1"/>
          </p:cNvPicPr>
          <p:nvPr/>
        </p:nvPicPr>
        <p:blipFill>
          <a:blip r:embed="rId3">
            <a:duotone>
              <a:schemeClr val="accent2">
                <a:shade val="45000"/>
                <a:satMod val="135000"/>
              </a:schemeClr>
              <a:prstClr val="white"/>
            </a:duotone>
          </a:blip>
          <a:stretch>
            <a:fillRect/>
          </a:stretch>
        </p:blipFill>
        <p:spPr>
          <a:xfrm>
            <a:off x="8209795" y="5400231"/>
            <a:ext cx="609894" cy="609894"/>
          </a:xfrm>
          <a:prstGeom prst="rect">
            <a:avLst/>
          </a:prstGeom>
        </p:spPr>
      </p:pic>
      <p:pic>
        <p:nvPicPr>
          <p:cNvPr id="22" name="Picture 21" descr="A close up of a logo&#10;&#10;Description automatically generated">
            <a:extLst>
              <a:ext uri="{FF2B5EF4-FFF2-40B4-BE49-F238E27FC236}">
                <a16:creationId xmlns:a16="http://schemas.microsoft.com/office/drawing/2014/main" id="{335C631F-0101-4A36-85F7-445D3BE86A86}"/>
              </a:ext>
            </a:extLst>
          </p:cNvPr>
          <p:cNvPicPr>
            <a:picLocks noChangeAspect="1"/>
          </p:cNvPicPr>
          <p:nvPr/>
        </p:nvPicPr>
        <p:blipFill>
          <a:blip r:embed="rId3">
            <a:duotone>
              <a:schemeClr val="accent2">
                <a:shade val="45000"/>
                <a:satMod val="135000"/>
              </a:schemeClr>
              <a:prstClr val="white"/>
            </a:duotone>
          </a:blip>
          <a:stretch>
            <a:fillRect/>
          </a:stretch>
        </p:blipFill>
        <p:spPr>
          <a:xfrm>
            <a:off x="7604004" y="5400231"/>
            <a:ext cx="609894" cy="609894"/>
          </a:xfrm>
          <a:prstGeom prst="rect">
            <a:avLst/>
          </a:prstGeom>
        </p:spPr>
      </p:pic>
      <p:sp>
        <p:nvSpPr>
          <p:cNvPr id="23" name="TextBox 22">
            <a:extLst>
              <a:ext uri="{FF2B5EF4-FFF2-40B4-BE49-F238E27FC236}">
                <a16:creationId xmlns:a16="http://schemas.microsoft.com/office/drawing/2014/main" id="{ECB98AE5-5F8E-4429-8F21-0143D25FE2B2}"/>
              </a:ext>
            </a:extLst>
          </p:cNvPr>
          <p:cNvSpPr txBox="1"/>
          <p:nvPr/>
        </p:nvSpPr>
        <p:spPr>
          <a:xfrm>
            <a:off x="6687854" y="2929039"/>
            <a:ext cx="1825579"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243A5E">
                    <a:lumMod val="60000"/>
                    <a:lumOff val="40000"/>
                  </a:srgbClr>
                </a:solidFill>
                <a:effectLst/>
                <a:uLnTx/>
                <a:uFillTx/>
                <a:latin typeface="Segoe UI"/>
                <a:ea typeface="+mn-ea"/>
                <a:cs typeface="+mn-cs"/>
              </a:rPr>
              <a:t>CustomerA</a:t>
            </a:r>
            <a:endPar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endParaRPr>
          </a:p>
        </p:txBody>
      </p:sp>
      <p:sp>
        <p:nvSpPr>
          <p:cNvPr id="24" name="TextBox 23">
            <a:extLst>
              <a:ext uri="{FF2B5EF4-FFF2-40B4-BE49-F238E27FC236}">
                <a16:creationId xmlns:a16="http://schemas.microsoft.com/office/drawing/2014/main" id="{AAC49B18-0967-4C9A-AE95-A18118BB1A19}"/>
              </a:ext>
            </a:extLst>
          </p:cNvPr>
          <p:cNvSpPr txBox="1"/>
          <p:nvPr/>
        </p:nvSpPr>
        <p:spPr>
          <a:xfrm>
            <a:off x="6686481" y="6238873"/>
            <a:ext cx="1825579"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243A5E">
                    <a:lumMod val="60000"/>
                    <a:lumOff val="40000"/>
                  </a:srgbClr>
                </a:solidFill>
                <a:effectLst/>
                <a:uLnTx/>
                <a:uFillTx/>
                <a:latin typeface="Segoe UI"/>
                <a:ea typeface="+mn-ea"/>
                <a:cs typeface="+mn-cs"/>
              </a:rPr>
              <a:t>CustomerC</a:t>
            </a:r>
            <a:endPar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endParaRPr>
          </a:p>
        </p:txBody>
      </p:sp>
      <p:sp>
        <p:nvSpPr>
          <p:cNvPr id="25" name="TextBox 24">
            <a:extLst>
              <a:ext uri="{FF2B5EF4-FFF2-40B4-BE49-F238E27FC236}">
                <a16:creationId xmlns:a16="http://schemas.microsoft.com/office/drawing/2014/main" id="{5849F608-5AF9-4E88-A635-165E1AD7C5C5}"/>
              </a:ext>
            </a:extLst>
          </p:cNvPr>
          <p:cNvSpPr txBox="1"/>
          <p:nvPr/>
        </p:nvSpPr>
        <p:spPr>
          <a:xfrm>
            <a:off x="6687854" y="4583956"/>
            <a:ext cx="1825579"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243A5E">
                    <a:lumMod val="60000"/>
                    <a:lumOff val="40000"/>
                  </a:srgbClr>
                </a:solidFill>
                <a:effectLst/>
                <a:uLnTx/>
                <a:uFillTx/>
                <a:latin typeface="Segoe UI"/>
                <a:ea typeface="+mn-ea"/>
                <a:cs typeface="+mn-cs"/>
              </a:rPr>
              <a:t>CustomerB</a:t>
            </a:r>
            <a:endPar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endParaRPr>
          </a:p>
        </p:txBody>
      </p:sp>
      <p:sp>
        <p:nvSpPr>
          <p:cNvPr id="31" name="TextBox 30">
            <a:extLst>
              <a:ext uri="{FF2B5EF4-FFF2-40B4-BE49-F238E27FC236}">
                <a16:creationId xmlns:a16="http://schemas.microsoft.com/office/drawing/2014/main" id="{0E6AF937-A33B-4894-A4CA-17E4CB220CF8}"/>
              </a:ext>
            </a:extLst>
          </p:cNvPr>
          <p:cNvSpPr txBox="1"/>
          <p:nvPr/>
        </p:nvSpPr>
        <p:spPr>
          <a:xfrm>
            <a:off x="4773456" y="1114797"/>
            <a:ext cx="1500910"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78D4">
                    <a:lumMod val="75000"/>
                  </a:srgbClr>
                </a:solidFill>
                <a:effectLst/>
                <a:uLnTx/>
                <a:uFillTx/>
                <a:latin typeface="Segoe UI"/>
                <a:ea typeface="+mn-ea"/>
                <a:cs typeface="+mn-cs"/>
              </a:rPr>
              <a:t>customer</a:t>
            </a:r>
          </a:p>
        </p:txBody>
      </p:sp>
      <p:sp>
        <p:nvSpPr>
          <p:cNvPr id="32" name="TextBox 31">
            <a:extLst>
              <a:ext uri="{FF2B5EF4-FFF2-40B4-BE49-F238E27FC236}">
                <a16:creationId xmlns:a16="http://schemas.microsoft.com/office/drawing/2014/main" id="{0E3787FA-2644-41F7-8D86-8B3FBAF7C037}"/>
              </a:ext>
            </a:extLst>
          </p:cNvPr>
          <p:cNvSpPr txBox="1"/>
          <p:nvPr/>
        </p:nvSpPr>
        <p:spPr>
          <a:xfrm>
            <a:off x="8672908" y="1110969"/>
            <a:ext cx="1822814"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78D4">
                    <a:lumMod val="75000"/>
                  </a:srgbClr>
                </a:solidFill>
                <a:effectLst/>
                <a:uLnTx/>
                <a:uFillTx/>
                <a:latin typeface="Segoe UI"/>
                <a:ea typeface="+mn-ea"/>
                <a:cs typeface="+mn-cs"/>
              </a:rPr>
              <a:t>sales orders</a:t>
            </a:r>
          </a:p>
        </p:txBody>
      </p:sp>
      <p:cxnSp>
        <p:nvCxnSpPr>
          <p:cNvPr id="33" name="Connector: Curved 32">
            <a:extLst>
              <a:ext uri="{FF2B5EF4-FFF2-40B4-BE49-F238E27FC236}">
                <a16:creationId xmlns:a16="http://schemas.microsoft.com/office/drawing/2014/main" id="{2955E5D2-B986-4D5C-919F-98EE0F12407E}"/>
              </a:ext>
            </a:extLst>
          </p:cNvPr>
          <p:cNvCxnSpPr>
            <a:stCxn id="31" idx="3"/>
            <a:endCxn id="8" idx="0"/>
          </p:cNvCxnSpPr>
          <p:nvPr/>
        </p:nvCxnSpPr>
        <p:spPr>
          <a:xfrm>
            <a:off x="6274366" y="1299463"/>
            <a:ext cx="417591" cy="790934"/>
          </a:xfrm>
          <a:prstGeom prst="curvedConnector2">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AF9B8887-D32C-4A46-A611-C6061C08F165}"/>
              </a:ext>
            </a:extLst>
          </p:cNvPr>
          <p:cNvCxnSpPr>
            <a:cxnSpLocks/>
            <a:stCxn id="32" idx="1"/>
            <a:endCxn id="7" idx="0"/>
          </p:cNvCxnSpPr>
          <p:nvPr/>
        </p:nvCxnSpPr>
        <p:spPr>
          <a:xfrm rot="10800000" flipV="1">
            <a:off x="7297748" y="1295635"/>
            <a:ext cx="1375160" cy="794762"/>
          </a:xfrm>
          <a:prstGeom prst="curvedConnector2">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E8179A03-FB4E-455B-BCCC-49211C2136DE}"/>
              </a:ext>
            </a:extLst>
          </p:cNvPr>
          <p:cNvCxnSpPr>
            <a:cxnSpLocks/>
            <a:stCxn id="32" idx="1"/>
            <a:endCxn id="12" idx="0"/>
          </p:cNvCxnSpPr>
          <p:nvPr/>
        </p:nvCxnSpPr>
        <p:spPr>
          <a:xfrm rot="10800000" flipV="1">
            <a:off x="7907642" y="1295635"/>
            <a:ext cx="765266" cy="794762"/>
          </a:xfrm>
          <a:prstGeom prst="curvedConnector2">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B2247026-7453-449C-91AB-479541CB4820}"/>
              </a:ext>
            </a:extLst>
          </p:cNvPr>
          <p:cNvCxnSpPr>
            <a:cxnSpLocks/>
            <a:stCxn id="32" idx="1"/>
            <a:endCxn id="11" idx="0"/>
          </p:cNvCxnSpPr>
          <p:nvPr/>
        </p:nvCxnSpPr>
        <p:spPr>
          <a:xfrm rot="10800000" flipV="1">
            <a:off x="8513434" y="1295635"/>
            <a:ext cx="159475" cy="794762"/>
          </a:xfrm>
          <a:prstGeom prst="curvedConnector2">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3" name="Cylinder 42">
            <a:extLst>
              <a:ext uri="{FF2B5EF4-FFF2-40B4-BE49-F238E27FC236}">
                <a16:creationId xmlns:a16="http://schemas.microsoft.com/office/drawing/2014/main" id="{1FBDBA6F-5627-4111-A43E-D3384980328B}"/>
              </a:ext>
            </a:extLst>
          </p:cNvPr>
          <p:cNvSpPr/>
          <p:nvPr/>
        </p:nvSpPr>
        <p:spPr bwMode="auto">
          <a:xfrm>
            <a:off x="3634042" y="2191871"/>
            <a:ext cx="1172583" cy="1237129"/>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88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78D4">
                    <a:lumMod val="50000"/>
                  </a:srgbClr>
                </a:solidFill>
                <a:effectLst/>
                <a:uLnTx/>
                <a:uFillTx/>
                <a:latin typeface="Segoe UI"/>
                <a:ea typeface="Segoe UI" pitchFamily="34" charset="0"/>
                <a:cs typeface="Segoe UI" pitchFamily="34" charset="0"/>
              </a:rPr>
              <a:t>customers</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78D4">
                    <a:lumMod val="50000"/>
                  </a:srgbClr>
                </a:solidFill>
                <a:effectLst/>
                <a:uLnTx/>
                <a:uFillTx/>
                <a:latin typeface="Segoe UI"/>
                <a:ea typeface="Segoe UI" pitchFamily="34" charset="0"/>
                <a:cs typeface="Segoe UI" pitchFamily="34" charset="0"/>
              </a:rPr>
              <a:t>PK: </a:t>
            </a:r>
            <a:r>
              <a:rPr kumimoji="0" lang="en-US" sz="2000" b="0" i="0" u="none" strike="noStrike" kern="1200" cap="none" spc="0" normalizeH="0" baseline="0" noProof="0" dirty="0" err="1">
                <a:ln>
                  <a:noFill/>
                </a:ln>
                <a:solidFill>
                  <a:srgbClr val="0078D4">
                    <a:lumMod val="50000"/>
                  </a:srgbClr>
                </a:solidFill>
                <a:effectLst/>
                <a:uLnTx/>
                <a:uFillTx/>
                <a:latin typeface="Segoe UI"/>
                <a:ea typeface="Segoe UI" pitchFamily="34" charset="0"/>
                <a:cs typeface="Segoe UI" pitchFamily="34" charset="0"/>
              </a:rPr>
              <a:t>customerId</a:t>
            </a:r>
            <a:endParaRPr kumimoji="0" lang="en-US" sz="2000" b="0" i="0" u="none" strike="noStrike" kern="1200" cap="none" spc="0" normalizeH="0" baseline="0" noProof="0" dirty="0">
              <a:ln>
                <a:noFill/>
              </a:ln>
              <a:solidFill>
                <a:srgbClr val="0078D4">
                  <a:lumMod val="50000"/>
                </a:srgbClr>
              </a:soli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765209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a:t>Sales orders</a:t>
            </a:r>
          </a:p>
        </p:txBody>
      </p:sp>
      <p:sp>
        <p:nvSpPr>
          <p:cNvPr id="6" name="Cylinder 5">
            <a:extLst>
              <a:ext uri="{FF2B5EF4-FFF2-40B4-BE49-F238E27FC236}">
                <a16:creationId xmlns:a16="http://schemas.microsoft.com/office/drawing/2014/main" id="{4CA1CE7F-09F5-44F6-88FD-5337B51C73FC}"/>
              </a:ext>
            </a:extLst>
          </p:cNvPr>
          <p:cNvSpPr/>
          <p:nvPr/>
        </p:nvSpPr>
        <p:spPr bwMode="auto">
          <a:xfrm>
            <a:off x="3635645" y="2192677"/>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customer</a:t>
            </a: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customerId</a:t>
            </a:r>
          </a:p>
        </p:txBody>
      </p:sp>
      <p:sp>
        <p:nvSpPr>
          <p:cNvPr id="9" name="Content Placeholder 3">
            <a:extLst>
              <a:ext uri="{FF2B5EF4-FFF2-40B4-BE49-F238E27FC236}">
                <a16:creationId xmlns:a16="http://schemas.microsoft.com/office/drawing/2014/main" id="{B63FACD1-6BBC-4242-85BB-ED41FD5345F3}"/>
              </a:ext>
            </a:extLst>
          </p:cNvPr>
          <p:cNvSpPr txBox="1">
            <a:spLocks/>
          </p:cNvSpPr>
          <p:nvPr/>
        </p:nvSpPr>
        <p:spPr>
          <a:xfrm>
            <a:off x="6029369" y="2616732"/>
            <a:ext cx="5343560" cy="149762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440" indent="-228440" defTabSz="932089"/>
            <a:r>
              <a:rPr lang="en-US" sz="2798" dirty="0">
                <a:gradFill>
                  <a:gsLst>
                    <a:gs pos="1250">
                      <a:srgbClr val="000000"/>
                    </a:gs>
                    <a:gs pos="100000">
                      <a:srgbClr val="000000"/>
                    </a:gs>
                  </a:gsLst>
                  <a:lin ang="5400000" scaled="0"/>
                </a:gradFill>
                <a:latin typeface="Segoe UI"/>
              </a:rPr>
              <a:t>Create a sales order</a:t>
            </a:r>
          </a:p>
          <a:p>
            <a:pPr marL="228440" indent="-228440" defTabSz="932089"/>
            <a:r>
              <a:rPr lang="en-US" sz="2798" dirty="0">
                <a:gradFill>
                  <a:gsLst>
                    <a:gs pos="1250">
                      <a:srgbClr val="000000"/>
                    </a:gs>
                    <a:gs pos="100000">
                      <a:srgbClr val="000000"/>
                    </a:gs>
                  </a:gsLst>
                  <a:lin ang="5400000" scaled="0"/>
                </a:gradFill>
                <a:latin typeface="Segoe UI"/>
              </a:rPr>
              <a:t>List all sales order for a customer</a:t>
            </a:r>
          </a:p>
        </p:txBody>
      </p:sp>
      <p:sp>
        <p:nvSpPr>
          <p:cNvPr id="26" name="TextBox 25">
            <a:extLst>
              <a:ext uri="{FF2B5EF4-FFF2-40B4-BE49-F238E27FC236}">
                <a16:creationId xmlns:a16="http://schemas.microsoft.com/office/drawing/2014/main" id="{92DC5F8F-95BF-4326-ABC5-854AEF1116E0}"/>
              </a:ext>
            </a:extLst>
          </p:cNvPr>
          <p:cNvSpPr txBox="1"/>
          <p:nvPr/>
        </p:nvSpPr>
        <p:spPr>
          <a:xfrm>
            <a:off x="2279793" y="4393602"/>
            <a:ext cx="8467492" cy="861213"/>
          </a:xfrm>
          <a:prstGeom prst="rect">
            <a:avLst/>
          </a:prstGeom>
          <a:noFill/>
        </p:spPr>
        <p:txBody>
          <a:bodyPr wrap="square" lIns="0" tIns="0" rIns="0" bIns="0" rtlCol="0">
            <a:spAutoFit/>
          </a:bodyPr>
          <a:lstStyle/>
          <a:p>
            <a:pPr defTabSz="913727"/>
            <a:r>
              <a:rPr lang="en-US" sz="2798" dirty="0">
                <a:solidFill>
                  <a:srgbClr val="000000"/>
                </a:solidFill>
                <a:latin typeface="Segoe UI"/>
              </a:rPr>
              <a:t>SELECT * FROM c WHERE </a:t>
            </a:r>
            <a:r>
              <a:rPr lang="en-US" sz="2798" dirty="0" err="1">
                <a:solidFill>
                  <a:srgbClr val="000000"/>
                </a:solidFill>
                <a:latin typeface="Segoe UI"/>
              </a:rPr>
              <a:t>c.customerId</a:t>
            </a:r>
            <a:r>
              <a:rPr lang="en-US" sz="2798" dirty="0">
                <a:solidFill>
                  <a:srgbClr val="000000"/>
                </a:solidFill>
                <a:latin typeface="Segoe UI"/>
              </a:rPr>
              <a:t> = '</a:t>
            </a:r>
            <a:r>
              <a:rPr lang="en-US" sz="2798" dirty="0" err="1">
                <a:solidFill>
                  <a:srgbClr val="000000"/>
                </a:solidFill>
                <a:latin typeface="Segoe UI"/>
              </a:rPr>
              <a:t>CustomerA</a:t>
            </a:r>
            <a:r>
              <a:rPr lang="en-US" sz="2798" dirty="0">
                <a:solidFill>
                  <a:srgbClr val="000000"/>
                </a:solidFill>
                <a:latin typeface="Segoe UI"/>
              </a:rPr>
              <a:t>' AND </a:t>
            </a:r>
            <a:r>
              <a:rPr lang="en-US" sz="2798" dirty="0" err="1">
                <a:solidFill>
                  <a:srgbClr val="000000"/>
                </a:solidFill>
                <a:latin typeface="Segoe UI"/>
              </a:rPr>
              <a:t>c.type</a:t>
            </a:r>
            <a:r>
              <a:rPr lang="en-US" sz="2798" dirty="0">
                <a:solidFill>
                  <a:srgbClr val="000000"/>
                </a:solidFill>
                <a:latin typeface="Segoe UI"/>
              </a:rPr>
              <a:t> = '</a:t>
            </a:r>
            <a:r>
              <a:rPr lang="en-US" sz="2798" dirty="0" err="1">
                <a:solidFill>
                  <a:srgbClr val="000000"/>
                </a:solidFill>
                <a:latin typeface="Segoe UI"/>
              </a:rPr>
              <a:t>salesOrder</a:t>
            </a:r>
            <a:r>
              <a:rPr lang="en-US" sz="2798" dirty="0">
                <a:solidFill>
                  <a:srgbClr val="000000"/>
                </a:solidFill>
                <a:latin typeface="Segoe UI"/>
              </a:rPr>
              <a:t>'</a:t>
            </a:r>
          </a:p>
        </p:txBody>
      </p:sp>
      <p:cxnSp>
        <p:nvCxnSpPr>
          <p:cNvPr id="27" name="Connector: Curved 26">
            <a:extLst>
              <a:ext uri="{FF2B5EF4-FFF2-40B4-BE49-F238E27FC236}">
                <a16:creationId xmlns:a16="http://schemas.microsoft.com/office/drawing/2014/main" id="{33F12E96-535B-49B9-ADAE-F58F22DCF480}"/>
              </a:ext>
            </a:extLst>
          </p:cNvPr>
          <p:cNvCxnSpPr>
            <a:cxnSpLocks/>
          </p:cNvCxnSpPr>
          <p:nvPr/>
        </p:nvCxnSpPr>
        <p:spPr>
          <a:xfrm rot="10800000">
            <a:off x="7862136" y="3828791"/>
            <a:ext cx="655922" cy="498801"/>
          </a:xfrm>
          <a:prstGeom prst="curvedConnector3">
            <a:avLst>
              <a:gd name="adj1" fmla="val -2243"/>
            </a:avLst>
          </a:prstGeom>
          <a:ln w="57150">
            <a:solidFill>
              <a:schemeClr val="accent1">
                <a:lumMod val="75000"/>
              </a:schemeClr>
            </a:solidFill>
            <a:headEnd type="triangle"/>
            <a:tailEnd type="none"/>
          </a:ln>
        </p:spPr>
        <p:style>
          <a:lnRef idx="1">
            <a:schemeClr val="accent2"/>
          </a:lnRef>
          <a:fillRef idx="0">
            <a:schemeClr val="accent2"/>
          </a:fillRef>
          <a:effectRef idx="0">
            <a:schemeClr val="accent2"/>
          </a:effectRef>
          <a:fontRef idx="minor">
            <a:schemeClr val="tx1"/>
          </a:fontRef>
        </p:style>
      </p:cxnSp>
      <p:pic>
        <p:nvPicPr>
          <p:cNvPr id="28" name="Picture 27" descr="A close up of a logo&#10;&#10;Description automatically generated">
            <a:extLst>
              <a:ext uri="{FF2B5EF4-FFF2-40B4-BE49-F238E27FC236}">
                <a16:creationId xmlns:a16="http://schemas.microsoft.com/office/drawing/2014/main" id="{A9037CDA-1F53-438B-8888-6A6250B5FC07}"/>
              </a:ext>
            </a:extLst>
          </p:cNvPr>
          <p:cNvPicPr>
            <a:picLocks noChangeAspect="1"/>
          </p:cNvPicPr>
          <p:nvPr/>
        </p:nvPicPr>
        <p:blipFill>
          <a:blip r:embed="rId3"/>
          <a:stretch>
            <a:fillRect/>
          </a:stretch>
        </p:blipFill>
        <p:spPr>
          <a:xfrm>
            <a:off x="1763251" y="4648019"/>
            <a:ext cx="381658" cy="381658"/>
          </a:xfrm>
          <a:prstGeom prst="rect">
            <a:avLst/>
          </a:prstGeom>
        </p:spPr>
      </p:pic>
      <p:sp>
        <p:nvSpPr>
          <p:cNvPr id="29" name="Rectangle: Rounded Corners 28">
            <a:extLst>
              <a:ext uri="{FF2B5EF4-FFF2-40B4-BE49-F238E27FC236}">
                <a16:creationId xmlns:a16="http://schemas.microsoft.com/office/drawing/2014/main" id="{828B1A25-FE31-4369-8A08-FEFBA9C75848}"/>
              </a:ext>
            </a:extLst>
          </p:cNvPr>
          <p:cNvSpPr/>
          <p:nvPr/>
        </p:nvSpPr>
        <p:spPr bwMode="auto">
          <a:xfrm>
            <a:off x="1648880" y="4332086"/>
            <a:ext cx="9101812" cy="994327"/>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30" name="Straight Connector 29">
            <a:extLst>
              <a:ext uri="{FF2B5EF4-FFF2-40B4-BE49-F238E27FC236}">
                <a16:creationId xmlns:a16="http://schemas.microsoft.com/office/drawing/2014/main" id="{B8688F13-2E4B-4F21-9418-D0E95A4DA8D3}"/>
              </a:ext>
            </a:extLst>
          </p:cNvPr>
          <p:cNvCxnSpPr>
            <a:cxnSpLocks/>
          </p:cNvCxnSpPr>
          <p:nvPr/>
        </p:nvCxnSpPr>
        <p:spPr>
          <a:xfrm>
            <a:off x="2234049" y="4332086"/>
            <a:ext cx="0" cy="994326"/>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227734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up)">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fade">
                                      <p:cBhvr>
                                        <p:cTn id="11" dur="500"/>
                                        <p:tgtEl>
                                          <p:spTgt spid="26"/>
                                        </p:tgtEl>
                                      </p:cBhvr>
                                    </p:animEffect>
                                  </p:childTnLst>
                                </p:cTn>
                              </p:par>
                              <p:par>
                                <p:cTn id="12" presetID="10" presetClass="entr" presetSubtype="0" fill="hold" nodeType="with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500"/>
                                        <p:tgtEl>
                                          <p:spTgt spid="2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par>
                                <p:cTn id="18" presetID="10" presetClass="entr" presetSubtype="0" fill="hold"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a:t>Sales orders</a:t>
            </a:r>
          </a:p>
        </p:txBody>
      </p:sp>
      <p:sp>
        <p:nvSpPr>
          <p:cNvPr id="6" name="Cylinder 5">
            <a:extLst>
              <a:ext uri="{FF2B5EF4-FFF2-40B4-BE49-F238E27FC236}">
                <a16:creationId xmlns:a16="http://schemas.microsoft.com/office/drawing/2014/main" id="{4CA1CE7F-09F5-44F6-88FD-5337B51C73FC}"/>
              </a:ext>
            </a:extLst>
          </p:cNvPr>
          <p:cNvSpPr/>
          <p:nvPr/>
        </p:nvSpPr>
        <p:spPr bwMode="auto">
          <a:xfrm>
            <a:off x="3635645" y="2192677"/>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customer</a:t>
            </a: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customerId</a:t>
            </a:r>
          </a:p>
        </p:txBody>
      </p:sp>
      <p:sp>
        <p:nvSpPr>
          <p:cNvPr id="9" name="Content Placeholder 3">
            <a:extLst>
              <a:ext uri="{FF2B5EF4-FFF2-40B4-BE49-F238E27FC236}">
                <a16:creationId xmlns:a16="http://schemas.microsoft.com/office/drawing/2014/main" id="{B63FACD1-6BBC-4242-85BB-ED41FD5345F3}"/>
              </a:ext>
            </a:extLst>
          </p:cNvPr>
          <p:cNvSpPr txBox="1">
            <a:spLocks/>
          </p:cNvSpPr>
          <p:nvPr/>
        </p:nvSpPr>
        <p:spPr>
          <a:xfrm>
            <a:off x="6029369" y="2616731"/>
            <a:ext cx="5343560" cy="252565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440" indent="-228440" defTabSz="932089"/>
            <a:r>
              <a:rPr lang="en-US" sz="2798" dirty="0">
                <a:gradFill>
                  <a:gsLst>
                    <a:gs pos="1250">
                      <a:srgbClr val="000000"/>
                    </a:gs>
                    <a:gs pos="100000">
                      <a:srgbClr val="000000"/>
                    </a:gs>
                  </a:gsLst>
                  <a:lin ang="5400000" scaled="0"/>
                </a:gradFill>
                <a:latin typeface="Segoe UI"/>
              </a:rPr>
              <a:t>Create a sales order</a:t>
            </a:r>
          </a:p>
          <a:p>
            <a:pPr marL="228440" indent="-228440" defTabSz="932089"/>
            <a:r>
              <a:rPr lang="en-US" sz="2798" dirty="0">
                <a:gradFill>
                  <a:gsLst>
                    <a:gs pos="1250">
                      <a:srgbClr val="000000"/>
                    </a:gs>
                    <a:gs pos="100000">
                      <a:srgbClr val="000000"/>
                    </a:gs>
                  </a:gsLst>
                  <a:lin ang="5400000" scaled="0"/>
                </a:gradFill>
                <a:latin typeface="Segoe UI"/>
              </a:rPr>
              <a:t>List all sales orders for a customer</a:t>
            </a:r>
          </a:p>
          <a:p>
            <a:pPr marL="228440" indent="-228440" defTabSz="932089"/>
            <a:r>
              <a:rPr lang="en-US" sz="2798" dirty="0">
                <a:gradFill>
                  <a:gsLst>
                    <a:gs pos="1250">
                      <a:srgbClr val="000000"/>
                    </a:gs>
                    <a:gs pos="100000">
                      <a:srgbClr val="000000"/>
                    </a:gs>
                  </a:gsLst>
                  <a:lin ang="5400000" scaled="0"/>
                </a:gradFill>
                <a:latin typeface="Segoe UI"/>
              </a:rPr>
              <a:t>Query top 10 customers by number of sales orders</a:t>
            </a:r>
          </a:p>
        </p:txBody>
      </p:sp>
    </p:spTree>
    <p:extLst>
      <p:ext uri="{BB962C8B-B14F-4D97-AF65-F5344CB8AC3E}">
        <p14:creationId xmlns:p14="http://schemas.microsoft.com/office/powerpoint/2010/main" val="4145682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7C7A4-548E-5A06-6F90-C65E4264F83C}"/>
              </a:ext>
            </a:extLst>
          </p:cNvPr>
          <p:cNvSpPr>
            <a:spLocks noGrp="1"/>
          </p:cNvSpPr>
          <p:nvPr>
            <p:ph type="title"/>
          </p:nvPr>
        </p:nvSpPr>
        <p:spPr/>
        <p:txBody>
          <a:bodyPr/>
          <a:lstStyle/>
          <a:p>
            <a:r>
              <a:rPr lang="en-US" dirty="0"/>
              <a:t>Storage in 1970</a:t>
            </a:r>
          </a:p>
        </p:txBody>
      </p:sp>
      <p:sp>
        <p:nvSpPr>
          <p:cNvPr id="3" name="Content Placeholder 2">
            <a:extLst>
              <a:ext uri="{FF2B5EF4-FFF2-40B4-BE49-F238E27FC236}">
                <a16:creationId xmlns:a16="http://schemas.microsoft.com/office/drawing/2014/main" id="{3C8056F0-E14F-89F0-7E06-52A94ABD6B39}"/>
              </a:ext>
            </a:extLst>
          </p:cNvPr>
          <p:cNvSpPr>
            <a:spLocks noGrp="1"/>
          </p:cNvSpPr>
          <p:nvPr>
            <p:ph sz="half" idx="1"/>
          </p:nvPr>
        </p:nvSpPr>
        <p:spPr>
          <a:xfrm>
            <a:off x="838200" y="1825625"/>
            <a:ext cx="4217276" cy="4351338"/>
          </a:xfrm>
        </p:spPr>
        <p:txBody>
          <a:bodyPr/>
          <a:lstStyle/>
          <a:p>
            <a:r>
              <a:rPr lang="en-US" dirty="0"/>
              <a:t>IBM 3330 data storage</a:t>
            </a:r>
          </a:p>
          <a:p>
            <a:r>
              <a:rPr lang="en-US" dirty="0"/>
              <a:t>200 MB to 1600 MB</a:t>
            </a:r>
          </a:p>
          <a:p>
            <a:r>
              <a:rPr lang="en-US" dirty="0"/>
              <a:t>$74,000-$87,000 (1970)</a:t>
            </a:r>
          </a:p>
          <a:p>
            <a:r>
              <a:rPr lang="en-US" dirty="0"/>
              <a:t>$567K - $666K (2022)</a:t>
            </a:r>
          </a:p>
        </p:txBody>
      </p:sp>
      <p:pic>
        <p:nvPicPr>
          <p:cNvPr id="1026" name="Picture 2" descr="IBM Archives: IBM 3330 data storage">
            <a:extLst>
              <a:ext uri="{FF2B5EF4-FFF2-40B4-BE49-F238E27FC236}">
                <a16:creationId xmlns:a16="http://schemas.microsoft.com/office/drawing/2014/main" id="{E54473AC-A090-367A-FD9A-E04EB92AAD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0566" y="1264024"/>
            <a:ext cx="6183234" cy="5013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2515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5C934-155C-4C02-A64E-9F3A2CDFCF7A}"/>
              </a:ext>
            </a:extLst>
          </p:cNvPr>
          <p:cNvSpPr>
            <a:spLocks noGrp="1"/>
          </p:cNvSpPr>
          <p:nvPr>
            <p:ph type="title"/>
          </p:nvPr>
        </p:nvSpPr>
        <p:spPr/>
        <p:txBody>
          <a:bodyPr>
            <a:normAutofit fontScale="90000"/>
          </a:bodyPr>
          <a:lstStyle/>
          <a:p>
            <a:r>
              <a:rPr lang="en-US" dirty="0" err="1"/>
              <a:t>Denormalizing</a:t>
            </a:r>
            <a:r>
              <a:rPr lang="en-US" dirty="0"/>
              <a:t> the count of sales orders</a:t>
            </a:r>
          </a:p>
        </p:txBody>
      </p:sp>
      <p:sp>
        <p:nvSpPr>
          <p:cNvPr id="3" name="Rectangle: Folded Corner 2">
            <a:extLst>
              <a:ext uri="{FF2B5EF4-FFF2-40B4-BE49-F238E27FC236}">
                <a16:creationId xmlns:a16="http://schemas.microsoft.com/office/drawing/2014/main" id="{D2BBAC1A-90E9-4D9D-8ACA-07706E62C86C}"/>
              </a:ext>
            </a:extLst>
          </p:cNvPr>
          <p:cNvSpPr/>
          <p:nvPr/>
        </p:nvSpPr>
        <p:spPr bwMode="auto">
          <a:xfrm>
            <a:off x="4521915" y="1479399"/>
            <a:ext cx="3148170" cy="4544326"/>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"type": "customer",</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"customerId":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"title":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"firstName":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"lastName":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"emailAddress":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"phoneNumber":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"creationDate":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"addresses":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"addressLine1":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"addressLine2":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"password":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"hash":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"salt":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Tree>
    <p:extLst>
      <p:ext uri="{BB962C8B-B14F-4D97-AF65-F5344CB8AC3E}">
        <p14:creationId xmlns:p14="http://schemas.microsoft.com/office/powerpoint/2010/main" val="2987499193"/>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5C934-155C-4C02-A64E-9F3A2CDFCF7A}"/>
              </a:ext>
            </a:extLst>
          </p:cNvPr>
          <p:cNvSpPr>
            <a:spLocks noGrp="1"/>
          </p:cNvSpPr>
          <p:nvPr>
            <p:ph type="title"/>
          </p:nvPr>
        </p:nvSpPr>
        <p:spPr/>
        <p:txBody>
          <a:bodyPr>
            <a:normAutofit fontScale="90000"/>
          </a:bodyPr>
          <a:lstStyle/>
          <a:p>
            <a:r>
              <a:rPr lang="en-US" dirty="0" err="1"/>
              <a:t>Denormalizing</a:t>
            </a:r>
            <a:r>
              <a:rPr lang="en-US" dirty="0"/>
              <a:t> the count of sales orders</a:t>
            </a:r>
          </a:p>
        </p:txBody>
      </p:sp>
      <p:sp>
        <p:nvSpPr>
          <p:cNvPr id="3" name="Rectangle: Folded Corner 2">
            <a:extLst>
              <a:ext uri="{FF2B5EF4-FFF2-40B4-BE49-F238E27FC236}">
                <a16:creationId xmlns:a16="http://schemas.microsoft.com/office/drawing/2014/main" id="{D2BBAC1A-90E9-4D9D-8ACA-07706E62C86C}"/>
              </a:ext>
            </a:extLst>
          </p:cNvPr>
          <p:cNvSpPr/>
          <p:nvPr/>
        </p:nvSpPr>
        <p:spPr bwMode="auto">
          <a:xfrm>
            <a:off x="4521915" y="1479399"/>
            <a:ext cx="3148170" cy="4727086"/>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"type": "customer",</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"customerId":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"title":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"firstName":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"lastName":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"emailAddress":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"phoneNumber":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"creationDate":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"addresses":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"addressLine1":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"addressLine2":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"password":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"hash":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"salt":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r>
              <a:rPr lang="en-US" sz="1399" dirty="0" err="1">
                <a:gradFill>
                  <a:gsLst>
                    <a:gs pos="0">
                      <a:srgbClr val="FFFFFF"/>
                    </a:gs>
                    <a:gs pos="100000">
                      <a:srgbClr val="FFFFFF"/>
                    </a:gs>
                  </a:gsLst>
                  <a:lin ang="5400000" scaled="0"/>
                </a:gradFill>
                <a:latin typeface="Segoe UI"/>
                <a:ea typeface="Segoe UI" pitchFamily="34" charset="0"/>
                <a:cs typeface="Segoe UI" pitchFamily="34" charset="0"/>
              </a:rPr>
              <a:t>salesOrderCount</a:t>
            </a:r>
            <a:r>
              <a:rPr lang="en-US" sz="1399" dirty="0">
                <a:gradFill>
                  <a:gsLst>
                    <a:gs pos="0">
                      <a:srgbClr val="FFFFFF"/>
                    </a:gs>
                    <a:gs pos="100000">
                      <a:srgbClr val="FFFFFF"/>
                    </a:gs>
                  </a:gsLst>
                  <a:lin ang="5400000" scaled="0"/>
                </a:gradFill>
                <a:latin typeface="Segoe UI"/>
                <a:ea typeface="Segoe UI" pitchFamily="34" charset="0"/>
                <a:cs typeface="Segoe UI" pitchFamily="34" charset="0"/>
              </a:rPr>
              <a:t>": …</a:t>
            </a:r>
          </a:p>
          <a:p>
            <a:pPr defTabSz="931819" fontAlgn="base">
              <a:spcBef>
                <a:spcPct val="0"/>
              </a:spcBef>
              <a:spcAft>
                <a:spcPct val="0"/>
              </a:spcAft>
            </a:pPr>
            <a:r>
              <a:rPr lang="en-US" sz="1399" dirty="0">
                <a:gradFill>
                  <a:gsLst>
                    <a:gs pos="0">
                      <a:srgbClr val="FFFFFF"/>
                    </a:gs>
                    <a:gs pos="100000">
                      <a:srgbClr val="FFFFFF"/>
                    </a:gs>
                  </a:gsLst>
                  <a:lin ang="5400000" scaled="0"/>
                </a:gradFill>
                <a:latin typeface="Segoe UI"/>
                <a:ea typeface="Segoe UI" pitchFamily="34" charset="0"/>
                <a:cs typeface="Segoe UI" pitchFamily="34" charset="0"/>
              </a:rPr>
              <a:t>}</a:t>
            </a:r>
          </a:p>
        </p:txBody>
      </p:sp>
      <p:sp>
        <p:nvSpPr>
          <p:cNvPr id="4" name="Rectangle 3">
            <a:extLst>
              <a:ext uri="{FF2B5EF4-FFF2-40B4-BE49-F238E27FC236}">
                <a16:creationId xmlns:a16="http://schemas.microsoft.com/office/drawing/2014/main" id="{4F07421C-2918-4D2B-870C-69160F1F1C4D}"/>
              </a:ext>
            </a:extLst>
          </p:cNvPr>
          <p:cNvSpPr/>
          <p:nvPr/>
        </p:nvSpPr>
        <p:spPr bwMode="auto">
          <a:xfrm>
            <a:off x="4521914" y="5690320"/>
            <a:ext cx="3148170" cy="210747"/>
          </a:xfrm>
          <a:prstGeom prst="rect">
            <a:avLst/>
          </a:prstGeom>
          <a:solidFill>
            <a:schemeClr val="bg1">
              <a:alpha val="4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Tree>
    <p:extLst>
      <p:ext uri="{BB962C8B-B14F-4D97-AF65-F5344CB8AC3E}">
        <p14:creationId xmlns:p14="http://schemas.microsoft.com/office/powerpoint/2010/main" val="2196227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err="1"/>
              <a:t>Denormalizing</a:t>
            </a:r>
            <a:r>
              <a:rPr lang="en-US" dirty="0"/>
              <a:t> the count of sales orders</a:t>
            </a:r>
          </a:p>
        </p:txBody>
      </p:sp>
      <p:pic>
        <p:nvPicPr>
          <p:cNvPr id="7" name="Picture 6" descr="A close up of a logo&#10;&#10;Description automatically generated">
            <a:extLst>
              <a:ext uri="{FF2B5EF4-FFF2-40B4-BE49-F238E27FC236}">
                <a16:creationId xmlns:a16="http://schemas.microsoft.com/office/drawing/2014/main" id="{3C90E7B7-D313-477B-BE41-8E923958990C}"/>
              </a:ext>
            </a:extLst>
          </p:cNvPr>
          <p:cNvPicPr>
            <a:picLocks noChangeAspect="1"/>
          </p:cNvPicPr>
          <p:nvPr/>
        </p:nvPicPr>
        <p:blipFill>
          <a:blip r:embed="rId3">
            <a:duotone>
              <a:schemeClr val="accent2">
                <a:shade val="45000"/>
                <a:satMod val="135000"/>
              </a:schemeClr>
              <a:prstClr val="white"/>
            </a:duotone>
          </a:blip>
          <a:stretch>
            <a:fillRect/>
          </a:stretch>
        </p:blipFill>
        <p:spPr>
          <a:xfrm>
            <a:off x="6992801" y="2090397"/>
            <a:ext cx="609894" cy="609894"/>
          </a:xfrm>
          <a:prstGeom prst="rect">
            <a:avLst/>
          </a:prstGeom>
        </p:spPr>
      </p:pic>
      <p:pic>
        <p:nvPicPr>
          <p:cNvPr id="8" name="Picture 7" descr="A close up of a logo&#10;&#10;Description automatically generated">
            <a:extLst>
              <a:ext uri="{FF2B5EF4-FFF2-40B4-BE49-F238E27FC236}">
                <a16:creationId xmlns:a16="http://schemas.microsoft.com/office/drawing/2014/main" id="{78829838-3115-4EE6-982F-E2CA734A927A}"/>
              </a:ext>
            </a:extLst>
          </p:cNvPr>
          <p:cNvPicPr>
            <a:picLocks noChangeAspect="1"/>
          </p:cNvPicPr>
          <p:nvPr/>
        </p:nvPicPr>
        <p:blipFill>
          <a:blip r:embed="rId3">
            <a:duotone>
              <a:schemeClr val="accent2">
                <a:shade val="45000"/>
                <a:satMod val="135000"/>
              </a:schemeClr>
              <a:prstClr val="white"/>
            </a:duotone>
          </a:blip>
          <a:stretch>
            <a:fillRect/>
          </a:stretch>
        </p:blipFill>
        <p:spPr>
          <a:xfrm>
            <a:off x="6387010" y="2090397"/>
            <a:ext cx="609894" cy="609894"/>
          </a:xfrm>
          <a:prstGeom prst="rect">
            <a:avLst/>
          </a:prstGeom>
        </p:spPr>
      </p:pic>
      <p:sp>
        <p:nvSpPr>
          <p:cNvPr id="10" name="Rectangle: Rounded Corners 9">
            <a:extLst>
              <a:ext uri="{FF2B5EF4-FFF2-40B4-BE49-F238E27FC236}">
                <a16:creationId xmlns:a16="http://schemas.microsoft.com/office/drawing/2014/main" id="{CAC2346B-0695-40C0-9965-760AD1935887}"/>
              </a:ext>
            </a:extLst>
          </p:cNvPr>
          <p:cNvSpPr/>
          <p:nvPr/>
        </p:nvSpPr>
        <p:spPr bwMode="auto">
          <a:xfrm>
            <a:off x="6274366" y="1910662"/>
            <a:ext cx="2654040" cy="925530"/>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1" name="Picture 10" descr="A close up of a logo&#10;&#10;Description automatically generated">
            <a:extLst>
              <a:ext uri="{FF2B5EF4-FFF2-40B4-BE49-F238E27FC236}">
                <a16:creationId xmlns:a16="http://schemas.microsoft.com/office/drawing/2014/main" id="{8DB36771-B2C7-4C71-83A3-47B886296366}"/>
              </a:ext>
            </a:extLst>
          </p:cNvPr>
          <p:cNvPicPr>
            <a:picLocks noChangeAspect="1"/>
          </p:cNvPicPr>
          <p:nvPr/>
        </p:nvPicPr>
        <p:blipFill>
          <a:blip r:embed="rId3">
            <a:duotone>
              <a:schemeClr val="accent2">
                <a:shade val="45000"/>
                <a:satMod val="135000"/>
              </a:schemeClr>
              <a:prstClr val="white"/>
            </a:duotone>
          </a:blip>
          <a:stretch>
            <a:fillRect/>
          </a:stretch>
        </p:blipFill>
        <p:spPr>
          <a:xfrm>
            <a:off x="8208486" y="2090397"/>
            <a:ext cx="609894" cy="609894"/>
          </a:xfrm>
          <a:prstGeom prst="rect">
            <a:avLst/>
          </a:prstGeom>
        </p:spPr>
      </p:pic>
      <p:pic>
        <p:nvPicPr>
          <p:cNvPr id="12" name="Picture 11" descr="A close up of a logo&#10;&#10;Description automatically generated">
            <a:extLst>
              <a:ext uri="{FF2B5EF4-FFF2-40B4-BE49-F238E27FC236}">
                <a16:creationId xmlns:a16="http://schemas.microsoft.com/office/drawing/2014/main" id="{28CA3A4F-C7BC-4861-A009-CC83A7273F86}"/>
              </a:ext>
            </a:extLst>
          </p:cNvPr>
          <p:cNvPicPr>
            <a:picLocks noChangeAspect="1"/>
          </p:cNvPicPr>
          <p:nvPr/>
        </p:nvPicPr>
        <p:blipFill>
          <a:blip r:embed="rId3">
            <a:duotone>
              <a:schemeClr val="accent2">
                <a:shade val="45000"/>
                <a:satMod val="135000"/>
              </a:schemeClr>
              <a:prstClr val="white"/>
            </a:duotone>
          </a:blip>
          <a:stretch>
            <a:fillRect/>
          </a:stretch>
        </p:blipFill>
        <p:spPr>
          <a:xfrm>
            <a:off x="7602695" y="2090397"/>
            <a:ext cx="609894" cy="609894"/>
          </a:xfrm>
          <a:prstGeom prst="rect">
            <a:avLst/>
          </a:prstGeom>
        </p:spPr>
      </p:pic>
      <p:pic>
        <p:nvPicPr>
          <p:cNvPr id="13" name="Picture 12" descr="A close up of a logo&#10;&#10;Description automatically generated">
            <a:extLst>
              <a:ext uri="{FF2B5EF4-FFF2-40B4-BE49-F238E27FC236}">
                <a16:creationId xmlns:a16="http://schemas.microsoft.com/office/drawing/2014/main" id="{B4110132-21D9-4597-9D4B-E2BB7283D1E6}"/>
              </a:ext>
            </a:extLst>
          </p:cNvPr>
          <p:cNvPicPr>
            <a:picLocks noChangeAspect="1"/>
          </p:cNvPicPr>
          <p:nvPr/>
        </p:nvPicPr>
        <p:blipFill>
          <a:blip r:embed="rId3">
            <a:duotone>
              <a:schemeClr val="accent2">
                <a:shade val="45000"/>
                <a:satMod val="135000"/>
              </a:schemeClr>
              <a:prstClr val="white"/>
            </a:duotone>
          </a:blip>
          <a:stretch>
            <a:fillRect/>
          </a:stretch>
        </p:blipFill>
        <p:spPr>
          <a:xfrm>
            <a:off x="6992801" y="3745314"/>
            <a:ext cx="609894" cy="609894"/>
          </a:xfrm>
          <a:prstGeom prst="rect">
            <a:avLst/>
          </a:prstGeom>
        </p:spPr>
      </p:pic>
      <p:pic>
        <p:nvPicPr>
          <p:cNvPr id="14" name="Picture 13" descr="A close up of a logo&#10;&#10;Description automatically generated">
            <a:extLst>
              <a:ext uri="{FF2B5EF4-FFF2-40B4-BE49-F238E27FC236}">
                <a16:creationId xmlns:a16="http://schemas.microsoft.com/office/drawing/2014/main" id="{B4C63D17-2860-4E8A-9711-D8A4FBD90EB2}"/>
              </a:ext>
            </a:extLst>
          </p:cNvPr>
          <p:cNvPicPr>
            <a:picLocks noChangeAspect="1"/>
          </p:cNvPicPr>
          <p:nvPr/>
        </p:nvPicPr>
        <p:blipFill>
          <a:blip r:embed="rId3">
            <a:duotone>
              <a:schemeClr val="accent2">
                <a:shade val="45000"/>
                <a:satMod val="135000"/>
              </a:schemeClr>
              <a:prstClr val="white"/>
            </a:duotone>
          </a:blip>
          <a:stretch>
            <a:fillRect/>
          </a:stretch>
        </p:blipFill>
        <p:spPr>
          <a:xfrm>
            <a:off x="6387010" y="3745314"/>
            <a:ext cx="609894" cy="609894"/>
          </a:xfrm>
          <a:prstGeom prst="rect">
            <a:avLst/>
          </a:prstGeom>
        </p:spPr>
      </p:pic>
      <p:sp>
        <p:nvSpPr>
          <p:cNvPr id="15" name="Rectangle: Rounded Corners 14">
            <a:extLst>
              <a:ext uri="{FF2B5EF4-FFF2-40B4-BE49-F238E27FC236}">
                <a16:creationId xmlns:a16="http://schemas.microsoft.com/office/drawing/2014/main" id="{FA22A8DD-E379-477F-932D-9B3E75230017}"/>
              </a:ext>
            </a:extLst>
          </p:cNvPr>
          <p:cNvSpPr/>
          <p:nvPr/>
        </p:nvSpPr>
        <p:spPr bwMode="auto">
          <a:xfrm>
            <a:off x="6274366" y="3565579"/>
            <a:ext cx="2654040" cy="925530"/>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6" name="Picture 15" descr="A close up of a logo&#10;&#10;Description automatically generated">
            <a:extLst>
              <a:ext uri="{FF2B5EF4-FFF2-40B4-BE49-F238E27FC236}">
                <a16:creationId xmlns:a16="http://schemas.microsoft.com/office/drawing/2014/main" id="{36CBA760-0B10-4FED-A749-F1AE319F94F5}"/>
              </a:ext>
            </a:extLst>
          </p:cNvPr>
          <p:cNvPicPr>
            <a:picLocks noChangeAspect="1"/>
          </p:cNvPicPr>
          <p:nvPr/>
        </p:nvPicPr>
        <p:blipFill>
          <a:blip r:embed="rId3">
            <a:duotone>
              <a:schemeClr val="accent2">
                <a:shade val="45000"/>
                <a:satMod val="135000"/>
              </a:schemeClr>
              <a:prstClr val="white"/>
            </a:duotone>
          </a:blip>
          <a:stretch>
            <a:fillRect/>
          </a:stretch>
        </p:blipFill>
        <p:spPr>
          <a:xfrm>
            <a:off x="8208486" y="3745314"/>
            <a:ext cx="609894" cy="609894"/>
          </a:xfrm>
          <a:prstGeom prst="rect">
            <a:avLst/>
          </a:prstGeom>
        </p:spPr>
      </p:pic>
      <p:pic>
        <p:nvPicPr>
          <p:cNvPr id="17" name="Picture 16" descr="A close up of a logo&#10;&#10;Description automatically generated">
            <a:extLst>
              <a:ext uri="{FF2B5EF4-FFF2-40B4-BE49-F238E27FC236}">
                <a16:creationId xmlns:a16="http://schemas.microsoft.com/office/drawing/2014/main" id="{3306D306-9B43-4FCC-82AA-C0FF1F4B15A0}"/>
              </a:ext>
            </a:extLst>
          </p:cNvPr>
          <p:cNvPicPr>
            <a:picLocks noChangeAspect="1"/>
          </p:cNvPicPr>
          <p:nvPr/>
        </p:nvPicPr>
        <p:blipFill>
          <a:blip r:embed="rId3">
            <a:duotone>
              <a:schemeClr val="accent2">
                <a:shade val="45000"/>
                <a:satMod val="135000"/>
              </a:schemeClr>
              <a:prstClr val="white"/>
            </a:duotone>
          </a:blip>
          <a:stretch>
            <a:fillRect/>
          </a:stretch>
        </p:blipFill>
        <p:spPr>
          <a:xfrm>
            <a:off x="7602695" y="3745314"/>
            <a:ext cx="609894" cy="609894"/>
          </a:xfrm>
          <a:prstGeom prst="rect">
            <a:avLst/>
          </a:prstGeom>
        </p:spPr>
      </p:pic>
      <p:pic>
        <p:nvPicPr>
          <p:cNvPr id="18" name="Picture 17" descr="A close up of a logo&#10;&#10;Description automatically generated">
            <a:extLst>
              <a:ext uri="{FF2B5EF4-FFF2-40B4-BE49-F238E27FC236}">
                <a16:creationId xmlns:a16="http://schemas.microsoft.com/office/drawing/2014/main" id="{F5CA4DFC-1D41-453C-B24B-EB17399A4D50}"/>
              </a:ext>
            </a:extLst>
          </p:cNvPr>
          <p:cNvPicPr>
            <a:picLocks noChangeAspect="1"/>
          </p:cNvPicPr>
          <p:nvPr/>
        </p:nvPicPr>
        <p:blipFill>
          <a:blip r:embed="rId3">
            <a:duotone>
              <a:schemeClr val="accent2">
                <a:shade val="45000"/>
                <a:satMod val="135000"/>
              </a:schemeClr>
              <a:prstClr val="white"/>
            </a:duotone>
          </a:blip>
          <a:stretch>
            <a:fillRect/>
          </a:stretch>
        </p:blipFill>
        <p:spPr>
          <a:xfrm>
            <a:off x="6994110" y="5400231"/>
            <a:ext cx="609894" cy="609894"/>
          </a:xfrm>
          <a:prstGeom prst="rect">
            <a:avLst/>
          </a:prstGeom>
        </p:spPr>
      </p:pic>
      <p:pic>
        <p:nvPicPr>
          <p:cNvPr id="19" name="Picture 18" descr="A close up of a logo&#10;&#10;Description automatically generated">
            <a:extLst>
              <a:ext uri="{FF2B5EF4-FFF2-40B4-BE49-F238E27FC236}">
                <a16:creationId xmlns:a16="http://schemas.microsoft.com/office/drawing/2014/main" id="{1EB16E5F-B4E9-4992-A2EF-9BCD133C977D}"/>
              </a:ext>
            </a:extLst>
          </p:cNvPr>
          <p:cNvPicPr>
            <a:picLocks noChangeAspect="1"/>
          </p:cNvPicPr>
          <p:nvPr/>
        </p:nvPicPr>
        <p:blipFill>
          <a:blip r:embed="rId3">
            <a:duotone>
              <a:schemeClr val="accent2">
                <a:shade val="45000"/>
                <a:satMod val="135000"/>
              </a:schemeClr>
              <a:prstClr val="white"/>
            </a:duotone>
          </a:blip>
          <a:stretch>
            <a:fillRect/>
          </a:stretch>
        </p:blipFill>
        <p:spPr>
          <a:xfrm>
            <a:off x="6388319" y="5400231"/>
            <a:ext cx="609894" cy="609894"/>
          </a:xfrm>
          <a:prstGeom prst="rect">
            <a:avLst/>
          </a:prstGeom>
        </p:spPr>
      </p:pic>
      <p:sp>
        <p:nvSpPr>
          <p:cNvPr id="20" name="Rectangle: Rounded Corners 19">
            <a:extLst>
              <a:ext uri="{FF2B5EF4-FFF2-40B4-BE49-F238E27FC236}">
                <a16:creationId xmlns:a16="http://schemas.microsoft.com/office/drawing/2014/main" id="{2851EBF2-2C2C-4747-B739-9A751E5AF4A9}"/>
              </a:ext>
            </a:extLst>
          </p:cNvPr>
          <p:cNvSpPr/>
          <p:nvPr/>
        </p:nvSpPr>
        <p:spPr bwMode="auto">
          <a:xfrm>
            <a:off x="6275675" y="5220496"/>
            <a:ext cx="2654040" cy="925530"/>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1" name="Picture 20" descr="A close up of a logo&#10;&#10;Description automatically generated">
            <a:extLst>
              <a:ext uri="{FF2B5EF4-FFF2-40B4-BE49-F238E27FC236}">
                <a16:creationId xmlns:a16="http://schemas.microsoft.com/office/drawing/2014/main" id="{C9F8C0E5-2675-4B97-9DD3-E6988D6209A5}"/>
              </a:ext>
            </a:extLst>
          </p:cNvPr>
          <p:cNvPicPr>
            <a:picLocks noChangeAspect="1"/>
          </p:cNvPicPr>
          <p:nvPr/>
        </p:nvPicPr>
        <p:blipFill>
          <a:blip r:embed="rId3">
            <a:duotone>
              <a:schemeClr val="accent2">
                <a:shade val="45000"/>
                <a:satMod val="135000"/>
              </a:schemeClr>
              <a:prstClr val="white"/>
            </a:duotone>
          </a:blip>
          <a:stretch>
            <a:fillRect/>
          </a:stretch>
        </p:blipFill>
        <p:spPr>
          <a:xfrm>
            <a:off x="8209795" y="5400231"/>
            <a:ext cx="609894" cy="609894"/>
          </a:xfrm>
          <a:prstGeom prst="rect">
            <a:avLst/>
          </a:prstGeom>
        </p:spPr>
      </p:pic>
      <p:pic>
        <p:nvPicPr>
          <p:cNvPr id="22" name="Picture 21" descr="A close up of a logo&#10;&#10;Description automatically generated">
            <a:extLst>
              <a:ext uri="{FF2B5EF4-FFF2-40B4-BE49-F238E27FC236}">
                <a16:creationId xmlns:a16="http://schemas.microsoft.com/office/drawing/2014/main" id="{335C631F-0101-4A36-85F7-445D3BE86A86}"/>
              </a:ext>
            </a:extLst>
          </p:cNvPr>
          <p:cNvPicPr>
            <a:picLocks noChangeAspect="1"/>
          </p:cNvPicPr>
          <p:nvPr/>
        </p:nvPicPr>
        <p:blipFill>
          <a:blip r:embed="rId3">
            <a:duotone>
              <a:schemeClr val="accent2">
                <a:shade val="45000"/>
                <a:satMod val="135000"/>
              </a:schemeClr>
              <a:prstClr val="white"/>
            </a:duotone>
          </a:blip>
          <a:stretch>
            <a:fillRect/>
          </a:stretch>
        </p:blipFill>
        <p:spPr>
          <a:xfrm>
            <a:off x="7604004" y="5400231"/>
            <a:ext cx="609894" cy="609894"/>
          </a:xfrm>
          <a:prstGeom prst="rect">
            <a:avLst/>
          </a:prstGeom>
        </p:spPr>
      </p:pic>
      <p:sp>
        <p:nvSpPr>
          <p:cNvPr id="23" name="TextBox 22">
            <a:extLst>
              <a:ext uri="{FF2B5EF4-FFF2-40B4-BE49-F238E27FC236}">
                <a16:creationId xmlns:a16="http://schemas.microsoft.com/office/drawing/2014/main" id="{ECB98AE5-5F8E-4429-8F21-0143D25FE2B2}"/>
              </a:ext>
            </a:extLst>
          </p:cNvPr>
          <p:cNvSpPr txBox="1"/>
          <p:nvPr/>
        </p:nvSpPr>
        <p:spPr>
          <a:xfrm>
            <a:off x="6687854" y="2929039"/>
            <a:ext cx="1825579"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243A5E">
                    <a:lumMod val="60000"/>
                    <a:lumOff val="40000"/>
                  </a:srgbClr>
                </a:solidFill>
                <a:effectLst/>
                <a:uLnTx/>
                <a:uFillTx/>
                <a:latin typeface="Segoe UI"/>
                <a:ea typeface="+mn-ea"/>
                <a:cs typeface="+mn-cs"/>
              </a:rPr>
              <a:t>CustomerA</a:t>
            </a:r>
            <a:endPar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endParaRPr>
          </a:p>
        </p:txBody>
      </p:sp>
      <p:sp>
        <p:nvSpPr>
          <p:cNvPr id="24" name="TextBox 23">
            <a:extLst>
              <a:ext uri="{FF2B5EF4-FFF2-40B4-BE49-F238E27FC236}">
                <a16:creationId xmlns:a16="http://schemas.microsoft.com/office/drawing/2014/main" id="{AAC49B18-0967-4C9A-AE95-A18118BB1A19}"/>
              </a:ext>
            </a:extLst>
          </p:cNvPr>
          <p:cNvSpPr txBox="1"/>
          <p:nvPr/>
        </p:nvSpPr>
        <p:spPr>
          <a:xfrm>
            <a:off x="6686481" y="6238873"/>
            <a:ext cx="1825579"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243A5E">
                    <a:lumMod val="60000"/>
                    <a:lumOff val="40000"/>
                  </a:srgbClr>
                </a:solidFill>
                <a:effectLst/>
                <a:uLnTx/>
                <a:uFillTx/>
                <a:latin typeface="Segoe UI"/>
                <a:ea typeface="+mn-ea"/>
                <a:cs typeface="+mn-cs"/>
              </a:rPr>
              <a:t>CustomerC</a:t>
            </a:r>
            <a:endPar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endParaRPr>
          </a:p>
        </p:txBody>
      </p:sp>
      <p:sp>
        <p:nvSpPr>
          <p:cNvPr id="25" name="TextBox 24">
            <a:extLst>
              <a:ext uri="{FF2B5EF4-FFF2-40B4-BE49-F238E27FC236}">
                <a16:creationId xmlns:a16="http://schemas.microsoft.com/office/drawing/2014/main" id="{5849F608-5AF9-4E88-A635-165E1AD7C5C5}"/>
              </a:ext>
            </a:extLst>
          </p:cNvPr>
          <p:cNvSpPr txBox="1"/>
          <p:nvPr/>
        </p:nvSpPr>
        <p:spPr>
          <a:xfrm>
            <a:off x="6687854" y="4583956"/>
            <a:ext cx="1825579"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243A5E">
                    <a:lumMod val="60000"/>
                    <a:lumOff val="40000"/>
                  </a:srgbClr>
                </a:solidFill>
                <a:effectLst/>
                <a:uLnTx/>
                <a:uFillTx/>
                <a:latin typeface="Segoe UI"/>
                <a:ea typeface="+mn-ea"/>
                <a:cs typeface="+mn-cs"/>
              </a:rPr>
              <a:t>CustomerB</a:t>
            </a:r>
            <a:endPar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endParaRPr>
          </a:p>
        </p:txBody>
      </p:sp>
      <p:sp>
        <p:nvSpPr>
          <p:cNvPr id="31" name="TextBox 30">
            <a:extLst>
              <a:ext uri="{FF2B5EF4-FFF2-40B4-BE49-F238E27FC236}">
                <a16:creationId xmlns:a16="http://schemas.microsoft.com/office/drawing/2014/main" id="{0E6AF937-A33B-4894-A4CA-17E4CB220CF8}"/>
              </a:ext>
            </a:extLst>
          </p:cNvPr>
          <p:cNvSpPr txBox="1"/>
          <p:nvPr/>
        </p:nvSpPr>
        <p:spPr>
          <a:xfrm>
            <a:off x="4773456" y="1114797"/>
            <a:ext cx="1500910"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78D4">
                    <a:lumMod val="75000"/>
                  </a:srgbClr>
                </a:solidFill>
                <a:effectLst/>
                <a:uLnTx/>
                <a:uFillTx/>
                <a:latin typeface="Segoe UI"/>
                <a:ea typeface="+mn-ea"/>
                <a:cs typeface="+mn-cs"/>
              </a:rPr>
              <a:t>customer</a:t>
            </a:r>
          </a:p>
        </p:txBody>
      </p:sp>
      <p:sp>
        <p:nvSpPr>
          <p:cNvPr id="32" name="TextBox 31">
            <a:extLst>
              <a:ext uri="{FF2B5EF4-FFF2-40B4-BE49-F238E27FC236}">
                <a16:creationId xmlns:a16="http://schemas.microsoft.com/office/drawing/2014/main" id="{0E3787FA-2644-41F7-8D86-8B3FBAF7C037}"/>
              </a:ext>
            </a:extLst>
          </p:cNvPr>
          <p:cNvSpPr txBox="1"/>
          <p:nvPr/>
        </p:nvSpPr>
        <p:spPr>
          <a:xfrm>
            <a:off x="8672908" y="1110969"/>
            <a:ext cx="1822814"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78D4">
                    <a:lumMod val="75000"/>
                  </a:srgbClr>
                </a:solidFill>
                <a:effectLst/>
                <a:uLnTx/>
                <a:uFillTx/>
                <a:latin typeface="Segoe UI"/>
                <a:ea typeface="+mn-ea"/>
                <a:cs typeface="+mn-cs"/>
              </a:rPr>
              <a:t>sales orders</a:t>
            </a:r>
          </a:p>
        </p:txBody>
      </p:sp>
      <p:cxnSp>
        <p:nvCxnSpPr>
          <p:cNvPr id="33" name="Connector: Curved 32">
            <a:extLst>
              <a:ext uri="{FF2B5EF4-FFF2-40B4-BE49-F238E27FC236}">
                <a16:creationId xmlns:a16="http://schemas.microsoft.com/office/drawing/2014/main" id="{2955E5D2-B986-4D5C-919F-98EE0F12407E}"/>
              </a:ext>
            </a:extLst>
          </p:cNvPr>
          <p:cNvCxnSpPr>
            <a:stCxn id="31" idx="3"/>
            <a:endCxn id="8" idx="0"/>
          </p:cNvCxnSpPr>
          <p:nvPr/>
        </p:nvCxnSpPr>
        <p:spPr>
          <a:xfrm>
            <a:off x="6274366" y="1299463"/>
            <a:ext cx="417591" cy="790934"/>
          </a:xfrm>
          <a:prstGeom prst="curvedConnector2">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4" name="Connector: Curved 33">
            <a:extLst>
              <a:ext uri="{FF2B5EF4-FFF2-40B4-BE49-F238E27FC236}">
                <a16:creationId xmlns:a16="http://schemas.microsoft.com/office/drawing/2014/main" id="{AF9B8887-D32C-4A46-A611-C6061C08F165}"/>
              </a:ext>
            </a:extLst>
          </p:cNvPr>
          <p:cNvCxnSpPr>
            <a:cxnSpLocks/>
            <a:stCxn id="32" idx="1"/>
            <a:endCxn id="7" idx="0"/>
          </p:cNvCxnSpPr>
          <p:nvPr/>
        </p:nvCxnSpPr>
        <p:spPr>
          <a:xfrm rot="10800000" flipV="1">
            <a:off x="7297748" y="1295635"/>
            <a:ext cx="1375160" cy="794762"/>
          </a:xfrm>
          <a:prstGeom prst="curvedConnector2">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5" name="Connector: Curved 34">
            <a:extLst>
              <a:ext uri="{FF2B5EF4-FFF2-40B4-BE49-F238E27FC236}">
                <a16:creationId xmlns:a16="http://schemas.microsoft.com/office/drawing/2014/main" id="{E8179A03-FB4E-455B-BCCC-49211C2136DE}"/>
              </a:ext>
            </a:extLst>
          </p:cNvPr>
          <p:cNvCxnSpPr>
            <a:cxnSpLocks/>
            <a:stCxn id="32" idx="1"/>
            <a:endCxn id="12" idx="0"/>
          </p:cNvCxnSpPr>
          <p:nvPr/>
        </p:nvCxnSpPr>
        <p:spPr>
          <a:xfrm rot="10800000" flipV="1">
            <a:off x="7907642" y="1295635"/>
            <a:ext cx="765266" cy="794762"/>
          </a:xfrm>
          <a:prstGeom prst="curvedConnector2">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B2247026-7453-449C-91AB-479541CB4820}"/>
              </a:ext>
            </a:extLst>
          </p:cNvPr>
          <p:cNvCxnSpPr>
            <a:cxnSpLocks/>
            <a:stCxn id="32" idx="1"/>
            <a:endCxn id="11" idx="0"/>
          </p:cNvCxnSpPr>
          <p:nvPr/>
        </p:nvCxnSpPr>
        <p:spPr>
          <a:xfrm rot="10800000" flipV="1">
            <a:off x="8513434" y="1295635"/>
            <a:ext cx="159475" cy="794762"/>
          </a:xfrm>
          <a:prstGeom prst="curvedConnector2">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3" name="Cylinder 42">
            <a:extLst>
              <a:ext uri="{FF2B5EF4-FFF2-40B4-BE49-F238E27FC236}">
                <a16:creationId xmlns:a16="http://schemas.microsoft.com/office/drawing/2014/main" id="{1FBDBA6F-5627-4111-A43E-D3384980328B}"/>
              </a:ext>
            </a:extLst>
          </p:cNvPr>
          <p:cNvSpPr/>
          <p:nvPr/>
        </p:nvSpPr>
        <p:spPr bwMode="auto">
          <a:xfrm>
            <a:off x="3634042" y="2191871"/>
            <a:ext cx="1172583" cy="1237129"/>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88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78D4">
                    <a:lumMod val="50000"/>
                  </a:srgbClr>
                </a:solidFill>
                <a:effectLst/>
                <a:uLnTx/>
                <a:uFillTx/>
                <a:latin typeface="Segoe UI"/>
                <a:ea typeface="Segoe UI" pitchFamily="34" charset="0"/>
                <a:cs typeface="Segoe UI" pitchFamily="34" charset="0"/>
              </a:rPr>
              <a:t>customers</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78D4">
                    <a:lumMod val="50000"/>
                  </a:srgbClr>
                </a:solidFill>
                <a:effectLst/>
                <a:uLnTx/>
                <a:uFillTx/>
                <a:latin typeface="Segoe UI"/>
                <a:ea typeface="Segoe UI" pitchFamily="34" charset="0"/>
                <a:cs typeface="Segoe UI" pitchFamily="34" charset="0"/>
              </a:rPr>
              <a:t>PK: </a:t>
            </a:r>
            <a:r>
              <a:rPr kumimoji="0" lang="en-US" sz="2000" b="0" i="0" u="none" strike="noStrike" kern="1200" cap="none" spc="0" normalizeH="0" baseline="0" noProof="0" dirty="0" err="1">
                <a:ln>
                  <a:noFill/>
                </a:ln>
                <a:solidFill>
                  <a:srgbClr val="0078D4">
                    <a:lumMod val="50000"/>
                  </a:srgbClr>
                </a:solidFill>
                <a:effectLst/>
                <a:uLnTx/>
                <a:uFillTx/>
                <a:latin typeface="Segoe UI"/>
                <a:ea typeface="Segoe UI" pitchFamily="34" charset="0"/>
                <a:cs typeface="Segoe UI" pitchFamily="34" charset="0"/>
              </a:rPr>
              <a:t>customerId</a:t>
            </a:r>
            <a:endParaRPr kumimoji="0" lang="en-US" sz="2000" b="0" i="0" u="none" strike="noStrike" kern="1200" cap="none" spc="0" normalizeH="0" baseline="0" noProof="0" dirty="0">
              <a:ln>
                <a:noFill/>
              </a:ln>
              <a:solidFill>
                <a:srgbClr val="0078D4">
                  <a:lumMod val="50000"/>
                </a:srgbClr>
              </a:soli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29705690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err="1"/>
              <a:t>Denormalizing</a:t>
            </a:r>
            <a:r>
              <a:rPr lang="en-US" dirty="0"/>
              <a:t> the count of sales orders</a:t>
            </a:r>
          </a:p>
        </p:txBody>
      </p:sp>
      <p:pic>
        <p:nvPicPr>
          <p:cNvPr id="7" name="Picture 6" descr="A close up of a logo&#10;&#10;Description automatically generated">
            <a:extLst>
              <a:ext uri="{FF2B5EF4-FFF2-40B4-BE49-F238E27FC236}">
                <a16:creationId xmlns:a16="http://schemas.microsoft.com/office/drawing/2014/main" id="{3C90E7B7-D313-477B-BE41-8E923958990C}"/>
              </a:ext>
            </a:extLst>
          </p:cNvPr>
          <p:cNvPicPr>
            <a:picLocks noChangeAspect="1"/>
          </p:cNvPicPr>
          <p:nvPr/>
        </p:nvPicPr>
        <p:blipFill>
          <a:blip r:embed="rId3">
            <a:duotone>
              <a:schemeClr val="accent2">
                <a:shade val="45000"/>
                <a:satMod val="135000"/>
              </a:schemeClr>
              <a:prstClr val="white"/>
            </a:duotone>
          </a:blip>
          <a:stretch>
            <a:fillRect/>
          </a:stretch>
        </p:blipFill>
        <p:spPr>
          <a:xfrm>
            <a:off x="6992801" y="2090397"/>
            <a:ext cx="609894" cy="609894"/>
          </a:xfrm>
          <a:prstGeom prst="rect">
            <a:avLst/>
          </a:prstGeom>
        </p:spPr>
      </p:pic>
      <p:pic>
        <p:nvPicPr>
          <p:cNvPr id="8" name="Picture 7" descr="A close up of a logo&#10;&#10;Description automatically generated">
            <a:extLst>
              <a:ext uri="{FF2B5EF4-FFF2-40B4-BE49-F238E27FC236}">
                <a16:creationId xmlns:a16="http://schemas.microsoft.com/office/drawing/2014/main" id="{78829838-3115-4EE6-982F-E2CA734A927A}"/>
              </a:ext>
            </a:extLst>
          </p:cNvPr>
          <p:cNvPicPr>
            <a:picLocks noChangeAspect="1"/>
          </p:cNvPicPr>
          <p:nvPr/>
        </p:nvPicPr>
        <p:blipFill>
          <a:blip r:embed="rId3">
            <a:duotone>
              <a:schemeClr val="accent2">
                <a:shade val="45000"/>
                <a:satMod val="135000"/>
              </a:schemeClr>
              <a:prstClr val="white"/>
            </a:duotone>
          </a:blip>
          <a:stretch>
            <a:fillRect/>
          </a:stretch>
        </p:blipFill>
        <p:spPr>
          <a:xfrm>
            <a:off x="6387010" y="2090397"/>
            <a:ext cx="609894" cy="609894"/>
          </a:xfrm>
          <a:prstGeom prst="rect">
            <a:avLst/>
          </a:prstGeom>
        </p:spPr>
      </p:pic>
      <p:sp>
        <p:nvSpPr>
          <p:cNvPr id="10" name="Rectangle: Rounded Corners 9">
            <a:extLst>
              <a:ext uri="{FF2B5EF4-FFF2-40B4-BE49-F238E27FC236}">
                <a16:creationId xmlns:a16="http://schemas.microsoft.com/office/drawing/2014/main" id="{CAC2346B-0695-40C0-9965-760AD1935887}"/>
              </a:ext>
            </a:extLst>
          </p:cNvPr>
          <p:cNvSpPr/>
          <p:nvPr/>
        </p:nvSpPr>
        <p:spPr bwMode="auto">
          <a:xfrm>
            <a:off x="6274365" y="1910662"/>
            <a:ext cx="3260159" cy="925530"/>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1" name="Picture 10" descr="A close up of a logo&#10;&#10;Description automatically generated">
            <a:extLst>
              <a:ext uri="{FF2B5EF4-FFF2-40B4-BE49-F238E27FC236}">
                <a16:creationId xmlns:a16="http://schemas.microsoft.com/office/drawing/2014/main" id="{8DB36771-B2C7-4C71-83A3-47B886296366}"/>
              </a:ext>
            </a:extLst>
          </p:cNvPr>
          <p:cNvPicPr>
            <a:picLocks noChangeAspect="1"/>
          </p:cNvPicPr>
          <p:nvPr/>
        </p:nvPicPr>
        <p:blipFill>
          <a:blip r:embed="rId3">
            <a:duotone>
              <a:schemeClr val="accent2">
                <a:shade val="45000"/>
                <a:satMod val="135000"/>
              </a:schemeClr>
              <a:prstClr val="white"/>
            </a:duotone>
          </a:blip>
          <a:stretch>
            <a:fillRect/>
          </a:stretch>
        </p:blipFill>
        <p:spPr>
          <a:xfrm>
            <a:off x="8208486" y="2090397"/>
            <a:ext cx="609894" cy="609894"/>
          </a:xfrm>
          <a:prstGeom prst="rect">
            <a:avLst/>
          </a:prstGeom>
        </p:spPr>
      </p:pic>
      <p:pic>
        <p:nvPicPr>
          <p:cNvPr id="12" name="Picture 11" descr="A close up of a logo&#10;&#10;Description automatically generated">
            <a:extLst>
              <a:ext uri="{FF2B5EF4-FFF2-40B4-BE49-F238E27FC236}">
                <a16:creationId xmlns:a16="http://schemas.microsoft.com/office/drawing/2014/main" id="{28CA3A4F-C7BC-4861-A009-CC83A7273F86}"/>
              </a:ext>
            </a:extLst>
          </p:cNvPr>
          <p:cNvPicPr>
            <a:picLocks noChangeAspect="1"/>
          </p:cNvPicPr>
          <p:nvPr/>
        </p:nvPicPr>
        <p:blipFill>
          <a:blip r:embed="rId3">
            <a:duotone>
              <a:schemeClr val="accent2">
                <a:shade val="45000"/>
                <a:satMod val="135000"/>
              </a:schemeClr>
              <a:prstClr val="white"/>
            </a:duotone>
          </a:blip>
          <a:stretch>
            <a:fillRect/>
          </a:stretch>
        </p:blipFill>
        <p:spPr>
          <a:xfrm>
            <a:off x="7602695" y="2090397"/>
            <a:ext cx="609894" cy="609894"/>
          </a:xfrm>
          <a:prstGeom prst="rect">
            <a:avLst/>
          </a:prstGeom>
        </p:spPr>
      </p:pic>
      <p:pic>
        <p:nvPicPr>
          <p:cNvPr id="13" name="Picture 12" descr="A close up of a logo&#10;&#10;Description automatically generated">
            <a:extLst>
              <a:ext uri="{FF2B5EF4-FFF2-40B4-BE49-F238E27FC236}">
                <a16:creationId xmlns:a16="http://schemas.microsoft.com/office/drawing/2014/main" id="{B4110132-21D9-4597-9D4B-E2BB7283D1E6}"/>
              </a:ext>
            </a:extLst>
          </p:cNvPr>
          <p:cNvPicPr>
            <a:picLocks noChangeAspect="1"/>
          </p:cNvPicPr>
          <p:nvPr/>
        </p:nvPicPr>
        <p:blipFill>
          <a:blip r:embed="rId3">
            <a:duotone>
              <a:schemeClr val="accent2">
                <a:shade val="45000"/>
                <a:satMod val="135000"/>
              </a:schemeClr>
              <a:prstClr val="white"/>
            </a:duotone>
          </a:blip>
          <a:stretch>
            <a:fillRect/>
          </a:stretch>
        </p:blipFill>
        <p:spPr>
          <a:xfrm>
            <a:off x="6992801" y="3745314"/>
            <a:ext cx="609894" cy="609894"/>
          </a:xfrm>
          <a:prstGeom prst="rect">
            <a:avLst/>
          </a:prstGeom>
        </p:spPr>
      </p:pic>
      <p:pic>
        <p:nvPicPr>
          <p:cNvPr id="14" name="Picture 13" descr="A close up of a logo&#10;&#10;Description automatically generated">
            <a:extLst>
              <a:ext uri="{FF2B5EF4-FFF2-40B4-BE49-F238E27FC236}">
                <a16:creationId xmlns:a16="http://schemas.microsoft.com/office/drawing/2014/main" id="{B4C63D17-2860-4E8A-9711-D8A4FBD90EB2}"/>
              </a:ext>
            </a:extLst>
          </p:cNvPr>
          <p:cNvPicPr>
            <a:picLocks noChangeAspect="1"/>
          </p:cNvPicPr>
          <p:nvPr/>
        </p:nvPicPr>
        <p:blipFill>
          <a:blip r:embed="rId3">
            <a:duotone>
              <a:schemeClr val="accent2">
                <a:shade val="45000"/>
                <a:satMod val="135000"/>
              </a:schemeClr>
              <a:prstClr val="white"/>
            </a:duotone>
          </a:blip>
          <a:stretch>
            <a:fillRect/>
          </a:stretch>
        </p:blipFill>
        <p:spPr>
          <a:xfrm>
            <a:off x="6387010" y="3745314"/>
            <a:ext cx="609894" cy="609894"/>
          </a:xfrm>
          <a:prstGeom prst="rect">
            <a:avLst/>
          </a:prstGeom>
        </p:spPr>
      </p:pic>
      <p:sp>
        <p:nvSpPr>
          <p:cNvPr id="15" name="Rectangle: Rounded Corners 14">
            <a:extLst>
              <a:ext uri="{FF2B5EF4-FFF2-40B4-BE49-F238E27FC236}">
                <a16:creationId xmlns:a16="http://schemas.microsoft.com/office/drawing/2014/main" id="{FA22A8DD-E379-477F-932D-9B3E75230017}"/>
              </a:ext>
            </a:extLst>
          </p:cNvPr>
          <p:cNvSpPr/>
          <p:nvPr/>
        </p:nvSpPr>
        <p:spPr bwMode="auto">
          <a:xfrm>
            <a:off x="6274366" y="3565579"/>
            <a:ext cx="2654040" cy="925530"/>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6" name="Picture 15" descr="A close up of a logo&#10;&#10;Description automatically generated">
            <a:extLst>
              <a:ext uri="{FF2B5EF4-FFF2-40B4-BE49-F238E27FC236}">
                <a16:creationId xmlns:a16="http://schemas.microsoft.com/office/drawing/2014/main" id="{36CBA760-0B10-4FED-A749-F1AE319F94F5}"/>
              </a:ext>
            </a:extLst>
          </p:cNvPr>
          <p:cNvPicPr>
            <a:picLocks noChangeAspect="1"/>
          </p:cNvPicPr>
          <p:nvPr/>
        </p:nvPicPr>
        <p:blipFill>
          <a:blip r:embed="rId3">
            <a:duotone>
              <a:schemeClr val="accent2">
                <a:shade val="45000"/>
                <a:satMod val="135000"/>
              </a:schemeClr>
              <a:prstClr val="white"/>
            </a:duotone>
          </a:blip>
          <a:stretch>
            <a:fillRect/>
          </a:stretch>
        </p:blipFill>
        <p:spPr>
          <a:xfrm>
            <a:off x="8208486" y="3745314"/>
            <a:ext cx="609894" cy="609894"/>
          </a:xfrm>
          <a:prstGeom prst="rect">
            <a:avLst/>
          </a:prstGeom>
        </p:spPr>
      </p:pic>
      <p:pic>
        <p:nvPicPr>
          <p:cNvPr id="17" name="Picture 16" descr="A close up of a logo&#10;&#10;Description automatically generated">
            <a:extLst>
              <a:ext uri="{FF2B5EF4-FFF2-40B4-BE49-F238E27FC236}">
                <a16:creationId xmlns:a16="http://schemas.microsoft.com/office/drawing/2014/main" id="{3306D306-9B43-4FCC-82AA-C0FF1F4B15A0}"/>
              </a:ext>
            </a:extLst>
          </p:cNvPr>
          <p:cNvPicPr>
            <a:picLocks noChangeAspect="1"/>
          </p:cNvPicPr>
          <p:nvPr/>
        </p:nvPicPr>
        <p:blipFill>
          <a:blip r:embed="rId3">
            <a:duotone>
              <a:schemeClr val="accent2">
                <a:shade val="45000"/>
                <a:satMod val="135000"/>
              </a:schemeClr>
              <a:prstClr val="white"/>
            </a:duotone>
          </a:blip>
          <a:stretch>
            <a:fillRect/>
          </a:stretch>
        </p:blipFill>
        <p:spPr>
          <a:xfrm>
            <a:off x="7602695" y="3745314"/>
            <a:ext cx="609894" cy="609894"/>
          </a:xfrm>
          <a:prstGeom prst="rect">
            <a:avLst/>
          </a:prstGeom>
        </p:spPr>
      </p:pic>
      <p:pic>
        <p:nvPicPr>
          <p:cNvPr id="18" name="Picture 17" descr="A close up of a logo&#10;&#10;Description automatically generated">
            <a:extLst>
              <a:ext uri="{FF2B5EF4-FFF2-40B4-BE49-F238E27FC236}">
                <a16:creationId xmlns:a16="http://schemas.microsoft.com/office/drawing/2014/main" id="{F5CA4DFC-1D41-453C-B24B-EB17399A4D50}"/>
              </a:ext>
            </a:extLst>
          </p:cNvPr>
          <p:cNvPicPr>
            <a:picLocks noChangeAspect="1"/>
          </p:cNvPicPr>
          <p:nvPr/>
        </p:nvPicPr>
        <p:blipFill>
          <a:blip r:embed="rId3">
            <a:duotone>
              <a:schemeClr val="accent2">
                <a:shade val="45000"/>
                <a:satMod val="135000"/>
              </a:schemeClr>
              <a:prstClr val="white"/>
            </a:duotone>
          </a:blip>
          <a:stretch>
            <a:fillRect/>
          </a:stretch>
        </p:blipFill>
        <p:spPr>
          <a:xfrm>
            <a:off x="6994110" y="5400231"/>
            <a:ext cx="609894" cy="609894"/>
          </a:xfrm>
          <a:prstGeom prst="rect">
            <a:avLst/>
          </a:prstGeom>
        </p:spPr>
      </p:pic>
      <p:pic>
        <p:nvPicPr>
          <p:cNvPr id="19" name="Picture 18" descr="A close up of a logo&#10;&#10;Description automatically generated">
            <a:extLst>
              <a:ext uri="{FF2B5EF4-FFF2-40B4-BE49-F238E27FC236}">
                <a16:creationId xmlns:a16="http://schemas.microsoft.com/office/drawing/2014/main" id="{1EB16E5F-B4E9-4992-A2EF-9BCD133C977D}"/>
              </a:ext>
            </a:extLst>
          </p:cNvPr>
          <p:cNvPicPr>
            <a:picLocks noChangeAspect="1"/>
          </p:cNvPicPr>
          <p:nvPr/>
        </p:nvPicPr>
        <p:blipFill>
          <a:blip r:embed="rId3">
            <a:duotone>
              <a:schemeClr val="accent2">
                <a:shade val="45000"/>
                <a:satMod val="135000"/>
              </a:schemeClr>
              <a:prstClr val="white"/>
            </a:duotone>
          </a:blip>
          <a:stretch>
            <a:fillRect/>
          </a:stretch>
        </p:blipFill>
        <p:spPr>
          <a:xfrm>
            <a:off x="6388319" y="5400231"/>
            <a:ext cx="609894" cy="609894"/>
          </a:xfrm>
          <a:prstGeom prst="rect">
            <a:avLst/>
          </a:prstGeom>
        </p:spPr>
      </p:pic>
      <p:sp>
        <p:nvSpPr>
          <p:cNvPr id="20" name="Rectangle: Rounded Corners 19">
            <a:extLst>
              <a:ext uri="{FF2B5EF4-FFF2-40B4-BE49-F238E27FC236}">
                <a16:creationId xmlns:a16="http://schemas.microsoft.com/office/drawing/2014/main" id="{2851EBF2-2C2C-4747-B739-9A751E5AF4A9}"/>
              </a:ext>
            </a:extLst>
          </p:cNvPr>
          <p:cNvSpPr/>
          <p:nvPr/>
        </p:nvSpPr>
        <p:spPr bwMode="auto">
          <a:xfrm>
            <a:off x="6275675" y="5220496"/>
            <a:ext cx="2654040" cy="925530"/>
          </a:xfrm>
          <a:prstGeom prst="roundRect">
            <a:avLst>
              <a:gd name="adj" fmla="val 6628"/>
            </a:avLst>
          </a:prstGeom>
          <a:noFill/>
          <a:ln w="57150">
            <a:solidFill>
              <a:schemeClr val="accent2">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1" name="Picture 20" descr="A close up of a logo&#10;&#10;Description automatically generated">
            <a:extLst>
              <a:ext uri="{FF2B5EF4-FFF2-40B4-BE49-F238E27FC236}">
                <a16:creationId xmlns:a16="http://schemas.microsoft.com/office/drawing/2014/main" id="{C9F8C0E5-2675-4B97-9DD3-E6988D6209A5}"/>
              </a:ext>
            </a:extLst>
          </p:cNvPr>
          <p:cNvPicPr>
            <a:picLocks noChangeAspect="1"/>
          </p:cNvPicPr>
          <p:nvPr/>
        </p:nvPicPr>
        <p:blipFill>
          <a:blip r:embed="rId3">
            <a:duotone>
              <a:schemeClr val="accent2">
                <a:shade val="45000"/>
                <a:satMod val="135000"/>
              </a:schemeClr>
              <a:prstClr val="white"/>
            </a:duotone>
          </a:blip>
          <a:stretch>
            <a:fillRect/>
          </a:stretch>
        </p:blipFill>
        <p:spPr>
          <a:xfrm>
            <a:off x="8209795" y="5400231"/>
            <a:ext cx="609894" cy="609894"/>
          </a:xfrm>
          <a:prstGeom prst="rect">
            <a:avLst/>
          </a:prstGeom>
        </p:spPr>
      </p:pic>
      <p:pic>
        <p:nvPicPr>
          <p:cNvPr id="22" name="Picture 21" descr="A close up of a logo&#10;&#10;Description automatically generated">
            <a:extLst>
              <a:ext uri="{FF2B5EF4-FFF2-40B4-BE49-F238E27FC236}">
                <a16:creationId xmlns:a16="http://schemas.microsoft.com/office/drawing/2014/main" id="{335C631F-0101-4A36-85F7-445D3BE86A86}"/>
              </a:ext>
            </a:extLst>
          </p:cNvPr>
          <p:cNvPicPr>
            <a:picLocks noChangeAspect="1"/>
          </p:cNvPicPr>
          <p:nvPr/>
        </p:nvPicPr>
        <p:blipFill>
          <a:blip r:embed="rId3">
            <a:duotone>
              <a:schemeClr val="accent2">
                <a:shade val="45000"/>
                <a:satMod val="135000"/>
              </a:schemeClr>
              <a:prstClr val="white"/>
            </a:duotone>
          </a:blip>
          <a:stretch>
            <a:fillRect/>
          </a:stretch>
        </p:blipFill>
        <p:spPr>
          <a:xfrm>
            <a:off x="7604004" y="5400231"/>
            <a:ext cx="609894" cy="609894"/>
          </a:xfrm>
          <a:prstGeom prst="rect">
            <a:avLst/>
          </a:prstGeom>
        </p:spPr>
      </p:pic>
      <p:sp>
        <p:nvSpPr>
          <p:cNvPr id="23" name="TextBox 22">
            <a:extLst>
              <a:ext uri="{FF2B5EF4-FFF2-40B4-BE49-F238E27FC236}">
                <a16:creationId xmlns:a16="http://schemas.microsoft.com/office/drawing/2014/main" id="{ECB98AE5-5F8E-4429-8F21-0143D25FE2B2}"/>
              </a:ext>
            </a:extLst>
          </p:cNvPr>
          <p:cNvSpPr txBox="1"/>
          <p:nvPr/>
        </p:nvSpPr>
        <p:spPr>
          <a:xfrm>
            <a:off x="6687854" y="2929039"/>
            <a:ext cx="1825579"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243A5E">
                    <a:lumMod val="60000"/>
                    <a:lumOff val="40000"/>
                  </a:srgbClr>
                </a:solidFill>
                <a:effectLst/>
                <a:uLnTx/>
                <a:uFillTx/>
                <a:latin typeface="Segoe UI"/>
                <a:ea typeface="+mn-ea"/>
                <a:cs typeface="+mn-cs"/>
              </a:rPr>
              <a:t>CustomerA</a:t>
            </a:r>
            <a:endPar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endParaRPr>
          </a:p>
        </p:txBody>
      </p:sp>
      <p:sp>
        <p:nvSpPr>
          <p:cNvPr id="24" name="TextBox 23">
            <a:extLst>
              <a:ext uri="{FF2B5EF4-FFF2-40B4-BE49-F238E27FC236}">
                <a16:creationId xmlns:a16="http://schemas.microsoft.com/office/drawing/2014/main" id="{AAC49B18-0967-4C9A-AE95-A18118BB1A19}"/>
              </a:ext>
            </a:extLst>
          </p:cNvPr>
          <p:cNvSpPr txBox="1"/>
          <p:nvPr/>
        </p:nvSpPr>
        <p:spPr>
          <a:xfrm>
            <a:off x="6686481" y="6238873"/>
            <a:ext cx="1825579"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243A5E">
                    <a:lumMod val="60000"/>
                    <a:lumOff val="40000"/>
                  </a:srgbClr>
                </a:solidFill>
                <a:effectLst/>
                <a:uLnTx/>
                <a:uFillTx/>
                <a:latin typeface="Segoe UI"/>
                <a:ea typeface="+mn-ea"/>
                <a:cs typeface="+mn-cs"/>
              </a:rPr>
              <a:t>CustomerC</a:t>
            </a:r>
            <a:endPar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endParaRPr>
          </a:p>
        </p:txBody>
      </p:sp>
      <p:sp>
        <p:nvSpPr>
          <p:cNvPr id="25" name="TextBox 24">
            <a:extLst>
              <a:ext uri="{FF2B5EF4-FFF2-40B4-BE49-F238E27FC236}">
                <a16:creationId xmlns:a16="http://schemas.microsoft.com/office/drawing/2014/main" id="{5849F608-5AF9-4E88-A635-165E1AD7C5C5}"/>
              </a:ext>
            </a:extLst>
          </p:cNvPr>
          <p:cNvSpPr txBox="1"/>
          <p:nvPr/>
        </p:nvSpPr>
        <p:spPr>
          <a:xfrm>
            <a:off x="6687854" y="4583956"/>
            <a:ext cx="1825579"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243A5E">
                    <a:lumMod val="60000"/>
                    <a:lumOff val="40000"/>
                  </a:srgbClr>
                </a:solidFill>
                <a:effectLst/>
                <a:uLnTx/>
                <a:uFillTx/>
                <a:latin typeface="Segoe UI"/>
                <a:ea typeface="+mn-ea"/>
                <a:cs typeface="+mn-cs"/>
              </a:rPr>
              <a:t>CustomerB</a:t>
            </a:r>
            <a:endParaRPr kumimoji="0" lang="en-US" sz="2400" b="0" i="0" u="none" strike="noStrike" kern="1200" cap="none" spc="0" normalizeH="0" baseline="0" noProof="0" dirty="0">
              <a:ln>
                <a:noFill/>
              </a:ln>
              <a:solidFill>
                <a:srgbClr val="243A5E">
                  <a:lumMod val="60000"/>
                  <a:lumOff val="40000"/>
                </a:srgbClr>
              </a:solidFill>
              <a:effectLst/>
              <a:uLnTx/>
              <a:uFillTx/>
              <a:latin typeface="Segoe UI"/>
              <a:ea typeface="+mn-ea"/>
              <a:cs typeface="+mn-cs"/>
            </a:endParaRPr>
          </a:p>
        </p:txBody>
      </p:sp>
      <p:sp>
        <p:nvSpPr>
          <p:cNvPr id="31" name="TextBox 30">
            <a:extLst>
              <a:ext uri="{FF2B5EF4-FFF2-40B4-BE49-F238E27FC236}">
                <a16:creationId xmlns:a16="http://schemas.microsoft.com/office/drawing/2014/main" id="{0E6AF937-A33B-4894-A4CA-17E4CB220CF8}"/>
              </a:ext>
            </a:extLst>
          </p:cNvPr>
          <p:cNvSpPr txBox="1"/>
          <p:nvPr/>
        </p:nvSpPr>
        <p:spPr>
          <a:xfrm>
            <a:off x="3262964" y="1114797"/>
            <a:ext cx="3011401"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78D4">
                    <a:lumMod val="75000"/>
                  </a:srgbClr>
                </a:solidFill>
                <a:effectLst/>
                <a:uLnTx/>
                <a:uFillTx/>
                <a:latin typeface="Segoe UI"/>
                <a:ea typeface="+mn-ea"/>
                <a:cs typeface="+mn-cs"/>
              </a:rPr>
              <a:t>update the customer</a:t>
            </a:r>
          </a:p>
        </p:txBody>
      </p:sp>
      <p:sp>
        <p:nvSpPr>
          <p:cNvPr id="32" name="TextBox 31">
            <a:extLst>
              <a:ext uri="{FF2B5EF4-FFF2-40B4-BE49-F238E27FC236}">
                <a16:creationId xmlns:a16="http://schemas.microsoft.com/office/drawing/2014/main" id="{0E3787FA-2644-41F7-8D86-8B3FBAF7C037}"/>
              </a:ext>
            </a:extLst>
          </p:cNvPr>
          <p:cNvSpPr txBox="1"/>
          <p:nvPr/>
        </p:nvSpPr>
        <p:spPr>
          <a:xfrm>
            <a:off x="9534524" y="1114797"/>
            <a:ext cx="2497055" cy="369332"/>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78D4">
                    <a:lumMod val="75000"/>
                  </a:srgbClr>
                </a:solidFill>
                <a:effectLst/>
                <a:uLnTx/>
                <a:uFillTx/>
                <a:latin typeface="Segoe UI"/>
                <a:ea typeface="+mn-ea"/>
                <a:cs typeface="+mn-cs"/>
              </a:rPr>
              <a:t>add a sales order</a:t>
            </a:r>
          </a:p>
        </p:txBody>
      </p:sp>
      <p:cxnSp>
        <p:nvCxnSpPr>
          <p:cNvPr id="33" name="Connector: Curved 32">
            <a:extLst>
              <a:ext uri="{FF2B5EF4-FFF2-40B4-BE49-F238E27FC236}">
                <a16:creationId xmlns:a16="http://schemas.microsoft.com/office/drawing/2014/main" id="{2955E5D2-B986-4D5C-919F-98EE0F12407E}"/>
              </a:ext>
            </a:extLst>
          </p:cNvPr>
          <p:cNvCxnSpPr>
            <a:cxnSpLocks/>
            <a:stCxn id="31" idx="3"/>
            <a:endCxn id="8" idx="0"/>
          </p:cNvCxnSpPr>
          <p:nvPr/>
        </p:nvCxnSpPr>
        <p:spPr>
          <a:xfrm>
            <a:off x="6274365" y="1299463"/>
            <a:ext cx="417592" cy="790934"/>
          </a:xfrm>
          <a:prstGeom prst="curvedConnector2">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B2247026-7453-449C-91AB-479541CB4820}"/>
              </a:ext>
            </a:extLst>
          </p:cNvPr>
          <p:cNvCxnSpPr>
            <a:cxnSpLocks/>
            <a:stCxn id="32" idx="1"/>
            <a:endCxn id="30" idx="0"/>
          </p:cNvCxnSpPr>
          <p:nvPr/>
        </p:nvCxnSpPr>
        <p:spPr>
          <a:xfrm rot="10800000" flipV="1">
            <a:off x="9118400" y="1299463"/>
            <a:ext cx="416124" cy="790934"/>
          </a:xfrm>
          <a:prstGeom prst="curvedConnector2">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3" name="Cylinder 42">
            <a:extLst>
              <a:ext uri="{FF2B5EF4-FFF2-40B4-BE49-F238E27FC236}">
                <a16:creationId xmlns:a16="http://schemas.microsoft.com/office/drawing/2014/main" id="{1FBDBA6F-5627-4111-A43E-D3384980328B}"/>
              </a:ext>
            </a:extLst>
          </p:cNvPr>
          <p:cNvSpPr/>
          <p:nvPr/>
        </p:nvSpPr>
        <p:spPr bwMode="auto">
          <a:xfrm>
            <a:off x="3634042" y="2191871"/>
            <a:ext cx="1172583" cy="1237129"/>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8800" rIns="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78D4">
                    <a:lumMod val="50000"/>
                  </a:srgbClr>
                </a:solidFill>
                <a:effectLst/>
                <a:uLnTx/>
                <a:uFillTx/>
                <a:latin typeface="Segoe UI"/>
                <a:ea typeface="Segoe UI" pitchFamily="34" charset="0"/>
                <a:cs typeface="Segoe UI" pitchFamily="34" charset="0"/>
              </a:rPr>
              <a:t>customers</a:t>
            </a:r>
          </a:p>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78D4">
                    <a:lumMod val="50000"/>
                  </a:srgbClr>
                </a:solidFill>
                <a:effectLst/>
                <a:uLnTx/>
                <a:uFillTx/>
                <a:latin typeface="Segoe UI"/>
                <a:ea typeface="Segoe UI" pitchFamily="34" charset="0"/>
                <a:cs typeface="Segoe UI" pitchFamily="34" charset="0"/>
              </a:rPr>
              <a:t>PK: </a:t>
            </a:r>
            <a:r>
              <a:rPr kumimoji="0" lang="en-US" sz="2000" b="0" i="0" u="none" strike="noStrike" kern="1200" cap="none" spc="0" normalizeH="0" baseline="0" noProof="0" dirty="0" err="1">
                <a:ln>
                  <a:noFill/>
                </a:ln>
                <a:solidFill>
                  <a:srgbClr val="0078D4">
                    <a:lumMod val="50000"/>
                  </a:srgbClr>
                </a:solidFill>
                <a:effectLst/>
                <a:uLnTx/>
                <a:uFillTx/>
                <a:latin typeface="Segoe UI"/>
                <a:ea typeface="Segoe UI" pitchFamily="34" charset="0"/>
                <a:cs typeface="Segoe UI" pitchFamily="34" charset="0"/>
              </a:rPr>
              <a:t>customerId</a:t>
            </a:r>
            <a:endParaRPr kumimoji="0" lang="en-US" sz="2000" b="0" i="0" u="none" strike="noStrike" kern="1200" cap="none" spc="0" normalizeH="0" baseline="0" noProof="0" dirty="0">
              <a:ln>
                <a:noFill/>
              </a:ln>
              <a:solidFill>
                <a:srgbClr val="0078D4">
                  <a:lumMod val="50000"/>
                </a:srgbClr>
              </a:solidFill>
              <a:effectLst/>
              <a:uLnTx/>
              <a:uFillTx/>
              <a:latin typeface="Segoe UI"/>
              <a:ea typeface="Segoe UI" pitchFamily="34" charset="0"/>
              <a:cs typeface="Segoe UI" pitchFamily="34" charset="0"/>
            </a:endParaRPr>
          </a:p>
        </p:txBody>
      </p:sp>
      <p:pic>
        <p:nvPicPr>
          <p:cNvPr id="30" name="Picture 29" descr="A close up of a logo&#10;&#10;Description automatically generated">
            <a:extLst>
              <a:ext uri="{FF2B5EF4-FFF2-40B4-BE49-F238E27FC236}">
                <a16:creationId xmlns:a16="http://schemas.microsoft.com/office/drawing/2014/main" id="{59E68AA7-17F5-4AFB-B088-BC235958E35E}"/>
              </a:ext>
            </a:extLst>
          </p:cNvPr>
          <p:cNvPicPr>
            <a:picLocks noChangeAspect="1"/>
          </p:cNvPicPr>
          <p:nvPr/>
        </p:nvPicPr>
        <p:blipFill>
          <a:blip r:embed="rId3">
            <a:duotone>
              <a:schemeClr val="accent2">
                <a:shade val="45000"/>
                <a:satMod val="135000"/>
              </a:schemeClr>
              <a:prstClr val="white"/>
            </a:duotone>
          </a:blip>
          <a:stretch>
            <a:fillRect/>
          </a:stretch>
        </p:blipFill>
        <p:spPr>
          <a:xfrm>
            <a:off x="8813453" y="2090397"/>
            <a:ext cx="609894" cy="609894"/>
          </a:xfrm>
          <a:prstGeom prst="rect">
            <a:avLst/>
          </a:prstGeom>
        </p:spPr>
      </p:pic>
    </p:spTree>
    <p:extLst>
      <p:ext uri="{BB962C8B-B14F-4D97-AF65-F5344CB8AC3E}">
        <p14:creationId xmlns:p14="http://schemas.microsoft.com/office/powerpoint/2010/main" val="18305637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22" presetClass="entr" presetSubtype="1"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up)">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par>
                                <p:cTn id="16" presetID="22" presetClass="entr" presetSubtype="1"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a:t>Sales orders</a:t>
            </a:r>
          </a:p>
        </p:txBody>
      </p:sp>
      <p:sp>
        <p:nvSpPr>
          <p:cNvPr id="6" name="Cylinder 5">
            <a:extLst>
              <a:ext uri="{FF2B5EF4-FFF2-40B4-BE49-F238E27FC236}">
                <a16:creationId xmlns:a16="http://schemas.microsoft.com/office/drawing/2014/main" id="{4CA1CE7F-09F5-44F6-88FD-5337B51C73FC}"/>
              </a:ext>
            </a:extLst>
          </p:cNvPr>
          <p:cNvSpPr/>
          <p:nvPr/>
        </p:nvSpPr>
        <p:spPr bwMode="auto">
          <a:xfrm>
            <a:off x="3635645" y="2192677"/>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customer</a:t>
            </a: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customerId</a:t>
            </a:r>
          </a:p>
        </p:txBody>
      </p:sp>
      <p:sp>
        <p:nvSpPr>
          <p:cNvPr id="9" name="Content Placeholder 3">
            <a:extLst>
              <a:ext uri="{FF2B5EF4-FFF2-40B4-BE49-F238E27FC236}">
                <a16:creationId xmlns:a16="http://schemas.microsoft.com/office/drawing/2014/main" id="{B63FACD1-6BBC-4242-85BB-ED41FD5345F3}"/>
              </a:ext>
            </a:extLst>
          </p:cNvPr>
          <p:cNvSpPr txBox="1">
            <a:spLocks/>
          </p:cNvSpPr>
          <p:nvPr/>
        </p:nvSpPr>
        <p:spPr>
          <a:xfrm>
            <a:off x="6096000" y="2086321"/>
            <a:ext cx="5343560" cy="252565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440" indent="-228440" defTabSz="932089"/>
            <a:r>
              <a:rPr lang="en-US" sz="2798" dirty="0">
                <a:gradFill>
                  <a:gsLst>
                    <a:gs pos="1250">
                      <a:srgbClr val="000000"/>
                    </a:gs>
                    <a:gs pos="100000">
                      <a:srgbClr val="000000"/>
                    </a:gs>
                  </a:gsLst>
                  <a:lin ang="5400000" scaled="0"/>
                </a:gradFill>
                <a:latin typeface="Segoe UI"/>
              </a:rPr>
              <a:t>Create a sales order</a:t>
            </a:r>
          </a:p>
          <a:p>
            <a:pPr marL="228440" indent="-228440" defTabSz="932089"/>
            <a:r>
              <a:rPr lang="en-US" sz="2798" dirty="0">
                <a:gradFill>
                  <a:gsLst>
                    <a:gs pos="1250">
                      <a:srgbClr val="000000"/>
                    </a:gs>
                    <a:gs pos="100000">
                      <a:srgbClr val="000000"/>
                    </a:gs>
                  </a:gsLst>
                  <a:lin ang="5400000" scaled="0"/>
                </a:gradFill>
                <a:latin typeface="Segoe UI"/>
              </a:rPr>
              <a:t>List all sales order for a customer</a:t>
            </a:r>
          </a:p>
          <a:p>
            <a:pPr marL="228440" indent="-228440" defTabSz="932089"/>
            <a:r>
              <a:rPr lang="en-US" sz="2798" dirty="0">
                <a:gradFill>
                  <a:gsLst>
                    <a:gs pos="1250">
                      <a:srgbClr val="000000"/>
                    </a:gs>
                    <a:gs pos="100000">
                      <a:srgbClr val="000000"/>
                    </a:gs>
                  </a:gsLst>
                  <a:lin ang="5400000" scaled="0"/>
                </a:gradFill>
                <a:latin typeface="Segoe UI"/>
              </a:rPr>
              <a:t>Query top 10 customers by number of sales orders</a:t>
            </a:r>
          </a:p>
          <a:p>
            <a:pPr marL="228440" indent="-228440" defTabSz="932089"/>
            <a:endParaRPr lang="en-US" sz="2798" dirty="0">
              <a:gradFill>
                <a:gsLst>
                  <a:gs pos="1250">
                    <a:srgbClr val="000000"/>
                  </a:gs>
                  <a:gs pos="100000">
                    <a:srgbClr val="000000"/>
                  </a:gs>
                </a:gsLst>
                <a:lin ang="5400000" scaled="0"/>
              </a:gradFill>
              <a:latin typeface="Segoe UI"/>
            </a:endParaRPr>
          </a:p>
        </p:txBody>
      </p:sp>
      <p:sp>
        <p:nvSpPr>
          <p:cNvPr id="5" name="TextBox 4">
            <a:extLst>
              <a:ext uri="{FF2B5EF4-FFF2-40B4-BE49-F238E27FC236}">
                <a16:creationId xmlns:a16="http://schemas.microsoft.com/office/drawing/2014/main" id="{18A6723E-CDD9-4D89-891E-3B2FFD71A4B5}"/>
              </a:ext>
            </a:extLst>
          </p:cNvPr>
          <p:cNvSpPr txBox="1"/>
          <p:nvPr/>
        </p:nvSpPr>
        <p:spPr>
          <a:xfrm>
            <a:off x="3164743" y="5032959"/>
            <a:ext cx="8268719" cy="861133"/>
          </a:xfrm>
          <a:prstGeom prst="rect">
            <a:avLst/>
          </a:prstGeom>
          <a:noFill/>
        </p:spPr>
        <p:txBody>
          <a:bodyPr wrap="square" lIns="0" tIns="0" rIns="0" bIns="0" rtlCol="0">
            <a:spAutoFit/>
          </a:bodyPr>
          <a:lstStyle/>
          <a:p>
            <a:pPr defTabSz="913727"/>
            <a:r>
              <a:rPr lang="en-US" sz="2798" dirty="0">
                <a:solidFill>
                  <a:srgbClr val="000000"/>
                </a:solidFill>
                <a:latin typeface="Segoe UI"/>
              </a:rPr>
              <a:t>SELECT TOP 10 * FROM c WHERE c.type = 'customer'</a:t>
            </a:r>
          </a:p>
          <a:p>
            <a:pPr defTabSz="913727"/>
            <a:r>
              <a:rPr lang="en-US" sz="2798" dirty="0">
                <a:solidFill>
                  <a:srgbClr val="000000"/>
                </a:solidFill>
                <a:latin typeface="Segoe UI"/>
              </a:rPr>
              <a:t>ORDER BY </a:t>
            </a:r>
            <a:r>
              <a:rPr lang="en-US" sz="2798" dirty="0" err="1">
                <a:solidFill>
                  <a:srgbClr val="000000"/>
                </a:solidFill>
                <a:latin typeface="Segoe UI"/>
              </a:rPr>
              <a:t>c.salesOrderCount</a:t>
            </a:r>
            <a:r>
              <a:rPr lang="en-US" sz="2798" dirty="0">
                <a:solidFill>
                  <a:srgbClr val="000000"/>
                </a:solidFill>
                <a:latin typeface="Segoe UI"/>
              </a:rPr>
              <a:t> DESC</a:t>
            </a:r>
          </a:p>
        </p:txBody>
      </p:sp>
      <p:cxnSp>
        <p:nvCxnSpPr>
          <p:cNvPr id="7" name="Connector: Curved 6">
            <a:extLst>
              <a:ext uri="{FF2B5EF4-FFF2-40B4-BE49-F238E27FC236}">
                <a16:creationId xmlns:a16="http://schemas.microsoft.com/office/drawing/2014/main" id="{63B8FC15-9FF7-41B2-AA2A-ED2D023C17CA}"/>
              </a:ext>
            </a:extLst>
          </p:cNvPr>
          <p:cNvCxnSpPr>
            <a:cxnSpLocks/>
            <a:stCxn id="10" idx="0"/>
          </p:cNvCxnSpPr>
          <p:nvPr/>
        </p:nvCxnSpPr>
        <p:spPr>
          <a:xfrm rot="5400000" flipH="1" flipV="1">
            <a:off x="6929229" y="4530883"/>
            <a:ext cx="494978" cy="386145"/>
          </a:xfrm>
          <a:prstGeom prst="curvedConnector3">
            <a:avLst>
              <a:gd name="adj1" fmla="val 50000"/>
            </a:avLst>
          </a:prstGeom>
          <a:ln w="57150">
            <a:solidFill>
              <a:schemeClr val="accent1">
                <a:lumMod val="75000"/>
              </a:schemeClr>
            </a:solidFill>
            <a:headEnd type="triangle"/>
            <a:tailEnd type="none"/>
          </a:ln>
        </p:spPr>
        <p:style>
          <a:lnRef idx="1">
            <a:schemeClr val="accent2"/>
          </a:lnRef>
          <a:fillRef idx="0">
            <a:schemeClr val="accent2"/>
          </a:fillRef>
          <a:effectRef idx="0">
            <a:schemeClr val="accent2"/>
          </a:effectRef>
          <a:fontRef idx="minor">
            <a:schemeClr val="tx1"/>
          </a:fontRef>
        </p:style>
      </p:cxnSp>
      <p:pic>
        <p:nvPicPr>
          <p:cNvPr id="8" name="Picture 7" descr="A close up of a logo&#10;&#10;Description automatically generated">
            <a:extLst>
              <a:ext uri="{FF2B5EF4-FFF2-40B4-BE49-F238E27FC236}">
                <a16:creationId xmlns:a16="http://schemas.microsoft.com/office/drawing/2014/main" id="{32B3A287-1FA7-4DD8-9A2A-066FA1844449}"/>
              </a:ext>
            </a:extLst>
          </p:cNvPr>
          <p:cNvPicPr>
            <a:picLocks noChangeAspect="1"/>
          </p:cNvPicPr>
          <p:nvPr/>
        </p:nvPicPr>
        <p:blipFill>
          <a:blip r:embed="rId3"/>
          <a:stretch>
            <a:fillRect/>
          </a:stretch>
        </p:blipFill>
        <p:spPr>
          <a:xfrm>
            <a:off x="2648201" y="5313928"/>
            <a:ext cx="381658" cy="381658"/>
          </a:xfrm>
          <a:prstGeom prst="rect">
            <a:avLst/>
          </a:prstGeom>
        </p:spPr>
      </p:pic>
      <p:sp>
        <p:nvSpPr>
          <p:cNvPr id="10" name="Rectangle: Rounded Corners 9">
            <a:extLst>
              <a:ext uri="{FF2B5EF4-FFF2-40B4-BE49-F238E27FC236}">
                <a16:creationId xmlns:a16="http://schemas.microsoft.com/office/drawing/2014/main" id="{38C4F2E9-1B8F-473B-808C-C65B55A7217B}"/>
              </a:ext>
            </a:extLst>
          </p:cNvPr>
          <p:cNvSpPr/>
          <p:nvPr/>
        </p:nvSpPr>
        <p:spPr bwMode="auto">
          <a:xfrm>
            <a:off x="2533830" y="4971444"/>
            <a:ext cx="8899632" cy="1042663"/>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1" name="Straight Connector 10">
            <a:extLst>
              <a:ext uri="{FF2B5EF4-FFF2-40B4-BE49-F238E27FC236}">
                <a16:creationId xmlns:a16="http://schemas.microsoft.com/office/drawing/2014/main" id="{2B904585-BE2A-475C-AE45-2BF4D6F53B29}"/>
              </a:ext>
            </a:extLst>
          </p:cNvPr>
          <p:cNvCxnSpPr>
            <a:cxnSpLocks/>
          </p:cNvCxnSpPr>
          <p:nvPr/>
        </p:nvCxnSpPr>
        <p:spPr>
          <a:xfrm>
            <a:off x="3118998" y="4971444"/>
            <a:ext cx="0" cy="1042663"/>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2118230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8D97-30E2-4D11-8019-7E85157F3DF6}"/>
              </a:ext>
            </a:extLst>
          </p:cNvPr>
          <p:cNvSpPr>
            <a:spLocks noGrp="1"/>
          </p:cNvSpPr>
          <p:nvPr>
            <p:ph type="title"/>
          </p:nvPr>
        </p:nvSpPr>
        <p:spPr/>
        <p:txBody>
          <a:bodyPr/>
          <a:lstStyle/>
          <a:p>
            <a:r>
              <a:rPr lang="en-US" dirty="0"/>
              <a:t>Sales orders</a:t>
            </a:r>
          </a:p>
        </p:txBody>
      </p:sp>
      <p:sp>
        <p:nvSpPr>
          <p:cNvPr id="6" name="Cylinder 5">
            <a:extLst>
              <a:ext uri="{FF2B5EF4-FFF2-40B4-BE49-F238E27FC236}">
                <a16:creationId xmlns:a16="http://schemas.microsoft.com/office/drawing/2014/main" id="{4CA1CE7F-09F5-44F6-88FD-5337B51C73FC}"/>
              </a:ext>
            </a:extLst>
          </p:cNvPr>
          <p:cNvSpPr/>
          <p:nvPr/>
        </p:nvSpPr>
        <p:spPr bwMode="auto">
          <a:xfrm>
            <a:off x="3635645" y="2192677"/>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customer</a:t>
            </a: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customerId</a:t>
            </a:r>
          </a:p>
        </p:txBody>
      </p:sp>
      <p:sp>
        <p:nvSpPr>
          <p:cNvPr id="9" name="Content Placeholder 3">
            <a:extLst>
              <a:ext uri="{FF2B5EF4-FFF2-40B4-BE49-F238E27FC236}">
                <a16:creationId xmlns:a16="http://schemas.microsoft.com/office/drawing/2014/main" id="{B63FACD1-6BBC-4242-85BB-ED41FD5345F3}"/>
              </a:ext>
            </a:extLst>
          </p:cNvPr>
          <p:cNvSpPr txBox="1">
            <a:spLocks/>
          </p:cNvSpPr>
          <p:nvPr/>
        </p:nvSpPr>
        <p:spPr>
          <a:xfrm>
            <a:off x="6096000" y="2086321"/>
            <a:ext cx="5343560" cy="2525655"/>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440" indent="-228440" defTabSz="932089"/>
            <a:r>
              <a:rPr lang="en-US" sz="2798" dirty="0">
                <a:gradFill>
                  <a:gsLst>
                    <a:gs pos="1250">
                      <a:srgbClr val="000000"/>
                    </a:gs>
                    <a:gs pos="100000">
                      <a:srgbClr val="000000"/>
                    </a:gs>
                  </a:gsLst>
                  <a:lin ang="5400000" scaled="0"/>
                </a:gradFill>
                <a:latin typeface="Segoe UI"/>
              </a:rPr>
              <a:t>Create a sales order</a:t>
            </a:r>
          </a:p>
          <a:p>
            <a:pPr marL="228440" indent="-228440" defTabSz="932089"/>
            <a:r>
              <a:rPr lang="en-US" sz="2798" dirty="0">
                <a:gradFill>
                  <a:gsLst>
                    <a:gs pos="1250">
                      <a:srgbClr val="000000"/>
                    </a:gs>
                    <a:gs pos="100000">
                      <a:srgbClr val="000000"/>
                    </a:gs>
                  </a:gsLst>
                  <a:lin ang="5400000" scaled="0"/>
                </a:gradFill>
                <a:latin typeface="Segoe UI"/>
              </a:rPr>
              <a:t>List all sales order for a customer</a:t>
            </a:r>
          </a:p>
          <a:p>
            <a:pPr marL="228440" indent="-228440" defTabSz="932089"/>
            <a:r>
              <a:rPr lang="en-US" sz="2798" dirty="0">
                <a:gradFill>
                  <a:gsLst>
                    <a:gs pos="1250">
                      <a:srgbClr val="000000"/>
                    </a:gs>
                    <a:gs pos="100000">
                      <a:srgbClr val="000000"/>
                    </a:gs>
                  </a:gsLst>
                  <a:lin ang="5400000" scaled="0"/>
                </a:gradFill>
                <a:latin typeface="Segoe UI"/>
              </a:rPr>
              <a:t>List customers by descending number of sales orders</a:t>
            </a:r>
          </a:p>
        </p:txBody>
      </p:sp>
      <p:cxnSp>
        <p:nvCxnSpPr>
          <p:cNvPr id="7" name="Connector: Curved 6">
            <a:extLst>
              <a:ext uri="{FF2B5EF4-FFF2-40B4-BE49-F238E27FC236}">
                <a16:creationId xmlns:a16="http://schemas.microsoft.com/office/drawing/2014/main" id="{63B8FC15-9FF7-41B2-AA2A-ED2D023C17CA}"/>
              </a:ext>
            </a:extLst>
          </p:cNvPr>
          <p:cNvCxnSpPr>
            <a:cxnSpLocks/>
          </p:cNvCxnSpPr>
          <p:nvPr/>
        </p:nvCxnSpPr>
        <p:spPr>
          <a:xfrm rot="5400000" flipH="1" flipV="1">
            <a:off x="6431379" y="4463558"/>
            <a:ext cx="534854" cy="480918"/>
          </a:xfrm>
          <a:prstGeom prst="curvedConnector3">
            <a:avLst>
              <a:gd name="adj1" fmla="val 50000"/>
            </a:avLst>
          </a:prstGeom>
          <a:ln w="57150">
            <a:solidFill>
              <a:schemeClr val="accent1">
                <a:lumMod val="75000"/>
              </a:schemeClr>
            </a:solidFill>
            <a:headEnd type="triangle"/>
            <a:tailEnd type="non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7E70D506-C2B8-4172-B756-62A3D7B21139}"/>
              </a:ext>
            </a:extLst>
          </p:cNvPr>
          <p:cNvSpPr txBox="1"/>
          <p:nvPr/>
        </p:nvSpPr>
        <p:spPr>
          <a:xfrm>
            <a:off x="3164743" y="5032959"/>
            <a:ext cx="8268719" cy="861133"/>
          </a:xfrm>
          <a:prstGeom prst="rect">
            <a:avLst/>
          </a:prstGeom>
          <a:noFill/>
        </p:spPr>
        <p:txBody>
          <a:bodyPr wrap="square" lIns="0" tIns="0" rIns="0" bIns="0" rtlCol="0">
            <a:spAutoFit/>
          </a:bodyPr>
          <a:lstStyle/>
          <a:p>
            <a:pPr defTabSz="913727"/>
            <a:r>
              <a:rPr lang="en-US" sz="2798" dirty="0">
                <a:solidFill>
                  <a:srgbClr val="000000"/>
                </a:solidFill>
                <a:latin typeface="Segoe UI"/>
              </a:rPr>
              <a:t>SELECT TOP 10 * FROM c WHERE c.type = 'customer'</a:t>
            </a:r>
          </a:p>
          <a:p>
            <a:pPr defTabSz="913727"/>
            <a:r>
              <a:rPr lang="en-US" sz="2798" dirty="0">
                <a:solidFill>
                  <a:srgbClr val="000000"/>
                </a:solidFill>
                <a:latin typeface="Segoe UI"/>
              </a:rPr>
              <a:t>ORDER BY </a:t>
            </a:r>
            <a:r>
              <a:rPr lang="en-US" sz="2798" dirty="0" err="1">
                <a:solidFill>
                  <a:srgbClr val="000000"/>
                </a:solidFill>
                <a:latin typeface="Segoe UI"/>
              </a:rPr>
              <a:t>c.salesOrderCount</a:t>
            </a:r>
            <a:r>
              <a:rPr lang="en-US" sz="2798" dirty="0">
                <a:solidFill>
                  <a:srgbClr val="000000"/>
                </a:solidFill>
                <a:latin typeface="Segoe UI"/>
              </a:rPr>
              <a:t> DESC</a:t>
            </a:r>
          </a:p>
        </p:txBody>
      </p:sp>
      <p:pic>
        <p:nvPicPr>
          <p:cNvPr id="13" name="Picture 12" descr="A close up of a logo&#10;&#10;Description automatically generated">
            <a:extLst>
              <a:ext uri="{FF2B5EF4-FFF2-40B4-BE49-F238E27FC236}">
                <a16:creationId xmlns:a16="http://schemas.microsoft.com/office/drawing/2014/main" id="{7469CE11-DA73-46F0-9966-11DC53239AE3}"/>
              </a:ext>
            </a:extLst>
          </p:cNvPr>
          <p:cNvPicPr>
            <a:picLocks noChangeAspect="1"/>
          </p:cNvPicPr>
          <p:nvPr/>
        </p:nvPicPr>
        <p:blipFill>
          <a:blip r:embed="rId3"/>
          <a:stretch>
            <a:fillRect/>
          </a:stretch>
        </p:blipFill>
        <p:spPr>
          <a:xfrm>
            <a:off x="2648201" y="5313928"/>
            <a:ext cx="381658" cy="381658"/>
          </a:xfrm>
          <a:prstGeom prst="rect">
            <a:avLst/>
          </a:prstGeom>
        </p:spPr>
      </p:pic>
      <p:sp>
        <p:nvSpPr>
          <p:cNvPr id="14" name="Rectangle: Rounded Corners 13">
            <a:extLst>
              <a:ext uri="{FF2B5EF4-FFF2-40B4-BE49-F238E27FC236}">
                <a16:creationId xmlns:a16="http://schemas.microsoft.com/office/drawing/2014/main" id="{358A7B82-1668-48F9-A9E4-A0637BC9B847}"/>
              </a:ext>
            </a:extLst>
          </p:cNvPr>
          <p:cNvSpPr/>
          <p:nvPr/>
        </p:nvSpPr>
        <p:spPr bwMode="auto">
          <a:xfrm>
            <a:off x="2533830" y="4971444"/>
            <a:ext cx="8899632" cy="1042663"/>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15" name="Straight Connector 14">
            <a:extLst>
              <a:ext uri="{FF2B5EF4-FFF2-40B4-BE49-F238E27FC236}">
                <a16:creationId xmlns:a16="http://schemas.microsoft.com/office/drawing/2014/main" id="{A7B08F4D-A4BC-4398-875E-3105084E2498}"/>
              </a:ext>
            </a:extLst>
          </p:cNvPr>
          <p:cNvCxnSpPr>
            <a:cxnSpLocks/>
          </p:cNvCxnSpPr>
          <p:nvPr/>
        </p:nvCxnSpPr>
        <p:spPr>
          <a:xfrm>
            <a:off x="3118998" y="4971444"/>
            <a:ext cx="0" cy="1042663"/>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2901875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EDB83-5980-4013-AE36-F66CE0A5AE1C}"/>
              </a:ext>
            </a:extLst>
          </p:cNvPr>
          <p:cNvSpPr>
            <a:spLocks noGrp="1"/>
          </p:cNvSpPr>
          <p:nvPr>
            <p:ph type="title"/>
          </p:nvPr>
        </p:nvSpPr>
        <p:spPr/>
        <p:txBody>
          <a:bodyPr/>
          <a:lstStyle/>
          <a:p>
            <a:r>
              <a:rPr lang="en-US" dirty="0"/>
              <a:t>Our final design</a:t>
            </a:r>
          </a:p>
        </p:txBody>
      </p:sp>
      <p:sp>
        <p:nvSpPr>
          <p:cNvPr id="3" name="Cylinder 2">
            <a:extLst>
              <a:ext uri="{FF2B5EF4-FFF2-40B4-BE49-F238E27FC236}">
                <a16:creationId xmlns:a16="http://schemas.microsoft.com/office/drawing/2014/main" id="{9C44D0F7-E0F0-449F-98A0-62B3ADCAF6D9}"/>
              </a:ext>
            </a:extLst>
          </p:cNvPr>
          <p:cNvSpPr/>
          <p:nvPr/>
        </p:nvSpPr>
        <p:spPr bwMode="auto">
          <a:xfrm>
            <a:off x="2331372" y="1566564"/>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customer</a:t>
            </a: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customerId</a:t>
            </a:r>
          </a:p>
        </p:txBody>
      </p:sp>
      <p:sp>
        <p:nvSpPr>
          <p:cNvPr id="5" name="Rectangle: Folded Corner 4">
            <a:extLst>
              <a:ext uri="{FF2B5EF4-FFF2-40B4-BE49-F238E27FC236}">
                <a16:creationId xmlns:a16="http://schemas.microsoft.com/office/drawing/2014/main" id="{D58F2DE6-F476-4FCA-8319-DAC5B03DD353}"/>
              </a:ext>
            </a:extLst>
          </p:cNvPr>
          <p:cNvSpPr/>
          <p:nvPr/>
        </p:nvSpPr>
        <p:spPr bwMode="auto">
          <a:xfrm>
            <a:off x="4073655" y="1522556"/>
            <a:ext cx="1480332" cy="636750"/>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999" dirty="0">
                <a:gradFill>
                  <a:gsLst>
                    <a:gs pos="0">
                      <a:srgbClr val="FFFFFF"/>
                    </a:gs>
                    <a:gs pos="100000">
                      <a:srgbClr val="FFFFFF"/>
                    </a:gs>
                  </a:gsLst>
                  <a:lin ang="5400000" scaled="0"/>
                </a:gradFill>
                <a:latin typeface="Segoe UI"/>
                <a:ea typeface="Segoe UI" pitchFamily="34" charset="0"/>
                <a:cs typeface="Segoe UI" pitchFamily="34" charset="0"/>
              </a:rPr>
              <a:t>Customer</a:t>
            </a:r>
          </a:p>
        </p:txBody>
      </p:sp>
      <p:cxnSp>
        <p:nvCxnSpPr>
          <p:cNvPr id="7" name="Connector: Elbow 6">
            <a:extLst>
              <a:ext uri="{FF2B5EF4-FFF2-40B4-BE49-F238E27FC236}">
                <a16:creationId xmlns:a16="http://schemas.microsoft.com/office/drawing/2014/main" id="{0A737E56-79BF-4815-85AA-C1C48FC87C28}"/>
              </a:ext>
            </a:extLst>
          </p:cNvPr>
          <p:cNvCxnSpPr>
            <a:cxnSpLocks/>
            <a:stCxn id="3" idx="4"/>
            <a:endCxn id="5" idx="1"/>
          </p:cNvCxnSpPr>
          <p:nvPr/>
        </p:nvCxnSpPr>
        <p:spPr>
          <a:xfrm flipV="1">
            <a:off x="3503191" y="1840932"/>
            <a:ext cx="570464" cy="343795"/>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Cylinder 9">
            <a:extLst>
              <a:ext uri="{FF2B5EF4-FFF2-40B4-BE49-F238E27FC236}">
                <a16:creationId xmlns:a16="http://schemas.microsoft.com/office/drawing/2014/main" id="{FEBFDFBF-F5B6-4892-BEE1-04A9F1160567}"/>
              </a:ext>
            </a:extLst>
          </p:cNvPr>
          <p:cNvSpPr/>
          <p:nvPr/>
        </p:nvSpPr>
        <p:spPr bwMode="auto">
          <a:xfrm>
            <a:off x="6461868" y="4241366"/>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productCategory</a:t>
            </a: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type</a:t>
            </a:r>
          </a:p>
        </p:txBody>
      </p:sp>
      <p:sp>
        <p:nvSpPr>
          <p:cNvPr id="11" name="Rectangle: Folded Corner 10">
            <a:extLst>
              <a:ext uri="{FF2B5EF4-FFF2-40B4-BE49-F238E27FC236}">
                <a16:creationId xmlns:a16="http://schemas.microsoft.com/office/drawing/2014/main" id="{F6291200-1BDD-4B24-A437-FF19805A08E1}"/>
              </a:ext>
            </a:extLst>
          </p:cNvPr>
          <p:cNvSpPr/>
          <p:nvPr/>
        </p:nvSpPr>
        <p:spPr bwMode="auto">
          <a:xfrm>
            <a:off x="8098887" y="4541152"/>
            <a:ext cx="2327505" cy="636750"/>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999" dirty="0">
                <a:gradFill>
                  <a:gsLst>
                    <a:gs pos="0">
                      <a:srgbClr val="FFFFFF"/>
                    </a:gs>
                    <a:gs pos="100000">
                      <a:srgbClr val="FFFFFF"/>
                    </a:gs>
                  </a:gsLst>
                  <a:lin ang="5400000" scaled="0"/>
                </a:gradFill>
                <a:latin typeface="Segoe UI"/>
                <a:ea typeface="Segoe UI" pitchFamily="34" charset="0"/>
                <a:cs typeface="Segoe UI" pitchFamily="34" charset="0"/>
              </a:rPr>
              <a:t>ProductCategory</a:t>
            </a:r>
          </a:p>
        </p:txBody>
      </p:sp>
      <p:cxnSp>
        <p:nvCxnSpPr>
          <p:cNvPr id="12" name="Connector: Elbow 11">
            <a:extLst>
              <a:ext uri="{FF2B5EF4-FFF2-40B4-BE49-F238E27FC236}">
                <a16:creationId xmlns:a16="http://schemas.microsoft.com/office/drawing/2014/main" id="{1A396FFD-2BAB-4580-82B0-552C16B2ECA8}"/>
              </a:ext>
            </a:extLst>
          </p:cNvPr>
          <p:cNvCxnSpPr>
            <a:cxnSpLocks/>
            <a:stCxn id="10" idx="4"/>
            <a:endCxn id="11" idx="1"/>
          </p:cNvCxnSpPr>
          <p:nvPr/>
        </p:nvCxnSpPr>
        <p:spPr>
          <a:xfrm flipV="1">
            <a:off x="7633688" y="4859529"/>
            <a:ext cx="465198" cy="1"/>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Cylinder 13">
            <a:extLst>
              <a:ext uri="{FF2B5EF4-FFF2-40B4-BE49-F238E27FC236}">
                <a16:creationId xmlns:a16="http://schemas.microsoft.com/office/drawing/2014/main" id="{A7DC42F8-6C70-49AA-A709-ABC3DB57A259}"/>
              </a:ext>
            </a:extLst>
          </p:cNvPr>
          <p:cNvSpPr/>
          <p:nvPr/>
        </p:nvSpPr>
        <p:spPr bwMode="auto">
          <a:xfrm>
            <a:off x="6461868" y="1566564"/>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productTag</a:t>
            </a: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type</a:t>
            </a:r>
          </a:p>
        </p:txBody>
      </p:sp>
      <p:sp>
        <p:nvSpPr>
          <p:cNvPr id="15" name="Rectangle: Folded Corner 14">
            <a:extLst>
              <a:ext uri="{FF2B5EF4-FFF2-40B4-BE49-F238E27FC236}">
                <a16:creationId xmlns:a16="http://schemas.microsoft.com/office/drawing/2014/main" id="{9B82218C-2D55-4FD8-A8BB-3910E2187F52}"/>
              </a:ext>
            </a:extLst>
          </p:cNvPr>
          <p:cNvSpPr/>
          <p:nvPr/>
        </p:nvSpPr>
        <p:spPr bwMode="auto">
          <a:xfrm>
            <a:off x="8098886" y="1866350"/>
            <a:ext cx="1642712" cy="636750"/>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999" dirty="0">
                <a:gradFill>
                  <a:gsLst>
                    <a:gs pos="0">
                      <a:srgbClr val="FFFFFF"/>
                    </a:gs>
                    <a:gs pos="100000">
                      <a:srgbClr val="FFFFFF"/>
                    </a:gs>
                  </a:gsLst>
                  <a:lin ang="5400000" scaled="0"/>
                </a:gradFill>
                <a:latin typeface="Segoe UI"/>
                <a:ea typeface="Segoe UI" pitchFamily="34" charset="0"/>
                <a:cs typeface="Segoe UI" pitchFamily="34" charset="0"/>
              </a:rPr>
              <a:t>ProductTag</a:t>
            </a:r>
          </a:p>
        </p:txBody>
      </p:sp>
      <p:cxnSp>
        <p:nvCxnSpPr>
          <p:cNvPr id="16" name="Connector: Elbow 15">
            <a:extLst>
              <a:ext uri="{FF2B5EF4-FFF2-40B4-BE49-F238E27FC236}">
                <a16:creationId xmlns:a16="http://schemas.microsoft.com/office/drawing/2014/main" id="{55E36FA4-4549-4BE5-B0BE-19CFAF7AD435}"/>
              </a:ext>
            </a:extLst>
          </p:cNvPr>
          <p:cNvCxnSpPr>
            <a:cxnSpLocks/>
            <a:stCxn id="14" idx="4"/>
            <a:endCxn id="15" idx="1"/>
          </p:cNvCxnSpPr>
          <p:nvPr/>
        </p:nvCxnSpPr>
        <p:spPr>
          <a:xfrm flipV="1">
            <a:off x="7633688" y="2184726"/>
            <a:ext cx="465199" cy="1"/>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8" name="Cylinder 17">
            <a:extLst>
              <a:ext uri="{FF2B5EF4-FFF2-40B4-BE49-F238E27FC236}">
                <a16:creationId xmlns:a16="http://schemas.microsoft.com/office/drawing/2014/main" id="{438FD901-8B2C-4455-B9FA-CC0E649BDC09}"/>
              </a:ext>
            </a:extLst>
          </p:cNvPr>
          <p:cNvSpPr/>
          <p:nvPr/>
        </p:nvSpPr>
        <p:spPr bwMode="auto">
          <a:xfrm>
            <a:off x="2324270" y="4241366"/>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product</a:t>
            </a: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categoryId</a:t>
            </a:r>
          </a:p>
        </p:txBody>
      </p:sp>
      <p:sp>
        <p:nvSpPr>
          <p:cNvPr id="19" name="Rectangle: Folded Corner 18">
            <a:extLst>
              <a:ext uri="{FF2B5EF4-FFF2-40B4-BE49-F238E27FC236}">
                <a16:creationId xmlns:a16="http://schemas.microsoft.com/office/drawing/2014/main" id="{BBF09B76-2798-4587-A450-DADD49AB73CA}"/>
              </a:ext>
            </a:extLst>
          </p:cNvPr>
          <p:cNvSpPr/>
          <p:nvPr/>
        </p:nvSpPr>
        <p:spPr bwMode="auto">
          <a:xfrm>
            <a:off x="3961289" y="4541152"/>
            <a:ext cx="1290516" cy="636750"/>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999" dirty="0">
                <a:gradFill>
                  <a:gsLst>
                    <a:gs pos="0">
                      <a:srgbClr val="FFFFFF"/>
                    </a:gs>
                    <a:gs pos="100000">
                      <a:srgbClr val="FFFFFF"/>
                    </a:gs>
                  </a:gsLst>
                  <a:lin ang="5400000" scaled="0"/>
                </a:gradFill>
                <a:latin typeface="Segoe UI"/>
                <a:ea typeface="Segoe UI" pitchFamily="34" charset="0"/>
                <a:cs typeface="Segoe UI" pitchFamily="34" charset="0"/>
              </a:rPr>
              <a:t>Product</a:t>
            </a:r>
          </a:p>
        </p:txBody>
      </p:sp>
      <p:cxnSp>
        <p:nvCxnSpPr>
          <p:cNvPr id="20" name="Connector: Elbow 19">
            <a:extLst>
              <a:ext uri="{FF2B5EF4-FFF2-40B4-BE49-F238E27FC236}">
                <a16:creationId xmlns:a16="http://schemas.microsoft.com/office/drawing/2014/main" id="{DA9F6317-27FE-4031-83C0-3BFD426FB2C7}"/>
              </a:ext>
            </a:extLst>
          </p:cNvPr>
          <p:cNvCxnSpPr>
            <a:cxnSpLocks/>
            <a:stCxn id="18" idx="4"/>
            <a:endCxn id="19" idx="1"/>
          </p:cNvCxnSpPr>
          <p:nvPr/>
        </p:nvCxnSpPr>
        <p:spPr>
          <a:xfrm flipV="1">
            <a:off x="3496091" y="4859529"/>
            <a:ext cx="465199" cy="1"/>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7" name="Rectangle: Folded Corner 16">
            <a:extLst>
              <a:ext uri="{FF2B5EF4-FFF2-40B4-BE49-F238E27FC236}">
                <a16:creationId xmlns:a16="http://schemas.microsoft.com/office/drawing/2014/main" id="{F585E77E-E26C-4956-AFD3-6D4912D83CBB}"/>
              </a:ext>
            </a:extLst>
          </p:cNvPr>
          <p:cNvSpPr/>
          <p:nvPr/>
        </p:nvSpPr>
        <p:spPr bwMode="auto">
          <a:xfrm>
            <a:off x="4073657" y="2316849"/>
            <a:ext cx="1642151" cy="636750"/>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999" dirty="0" err="1">
                <a:gradFill>
                  <a:gsLst>
                    <a:gs pos="0">
                      <a:srgbClr val="FFFFFF"/>
                    </a:gs>
                    <a:gs pos="100000">
                      <a:srgbClr val="FFFFFF"/>
                    </a:gs>
                  </a:gsLst>
                  <a:lin ang="5400000" scaled="0"/>
                </a:gradFill>
                <a:latin typeface="Segoe UI"/>
                <a:ea typeface="Segoe UI" pitchFamily="34" charset="0"/>
                <a:cs typeface="Segoe UI" pitchFamily="34" charset="0"/>
              </a:rPr>
              <a:t>SalesOrder</a:t>
            </a:r>
            <a:endParaRPr lang="en-US" sz="1999"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21" name="Connector: Elbow 20">
            <a:extLst>
              <a:ext uri="{FF2B5EF4-FFF2-40B4-BE49-F238E27FC236}">
                <a16:creationId xmlns:a16="http://schemas.microsoft.com/office/drawing/2014/main" id="{8FBEADED-1EE6-44B7-81DB-199082C12120}"/>
              </a:ext>
            </a:extLst>
          </p:cNvPr>
          <p:cNvCxnSpPr>
            <a:cxnSpLocks/>
            <a:stCxn id="3" idx="4"/>
            <a:endCxn id="17" idx="1"/>
          </p:cNvCxnSpPr>
          <p:nvPr/>
        </p:nvCxnSpPr>
        <p:spPr>
          <a:xfrm>
            <a:off x="3503191" y="2184726"/>
            <a:ext cx="570464" cy="450499"/>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7007635"/>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0" name="Connector: Curved 39">
            <a:extLst>
              <a:ext uri="{FF2B5EF4-FFF2-40B4-BE49-F238E27FC236}">
                <a16:creationId xmlns:a16="http://schemas.microsoft.com/office/drawing/2014/main" id="{C3D2E49E-817D-44A4-B568-01674521A6F8}"/>
              </a:ext>
            </a:extLst>
          </p:cNvPr>
          <p:cNvCxnSpPr>
            <a:cxnSpLocks/>
            <a:endCxn id="13" idx="3"/>
          </p:cNvCxnSpPr>
          <p:nvPr/>
        </p:nvCxnSpPr>
        <p:spPr>
          <a:xfrm rot="16200000" flipV="1">
            <a:off x="8535112" y="3279291"/>
            <a:ext cx="2682755" cy="1123166"/>
          </a:xfrm>
          <a:prstGeom prst="curvedConnector2">
            <a:avLst/>
          </a:prstGeom>
          <a:ln w="57150">
            <a:solidFill>
              <a:schemeClr val="accent1">
                <a:lumMod val="75000"/>
              </a:schemeClr>
            </a:solidFill>
            <a:headEnd type="triangle"/>
            <a:tailEnd type="none"/>
          </a:ln>
        </p:spPr>
        <p:style>
          <a:lnRef idx="1">
            <a:schemeClr val="accent2"/>
          </a:lnRef>
          <a:fillRef idx="0">
            <a:schemeClr val="accent2"/>
          </a:fillRef>
          <a:effectRef idx="0">
            <a:schemeClr val="accent2"/>
          </a:effectRef>
          <a:fontRef idx="minor">
            <a:schemeClr val="tx1"/>
          </a:fontRef>
        </p:style>
      </p:cxnSp>
      <p:sp>
        <p:nvSpPr>
          <p:cNvPr id="2" name="Title 1">
            <a:extLst>
              <a:ext uri="{FF2B5EF4-FFF2-40B4-BE49-F238E27FC236}">
                <a16:creationId xmlns:a16="http://schemas.microsoft.com/office/drawing/2014/main" id="{96BEDB83-5980-4013-AE36-F66CE0A5AE1C}"/>
              </a:ext>
            </a:extLst>
          </p:cNvPr>
          <p:cNvSpPr>
            <a:spLocks noGrp="1"/>
          </p:cNvSpPr>
          <p:nvPr>
            <p:ph type="title"/>
          </p:nvPr>
        </p:nvSpPr>
        <p:spPr/>
        <p:txBody>
          <a:bodyPr/>
          <a:lstStyle/>
          <a:p>
            <a:r>
              <a:rPr lang="en-US" dirty="0"/>
              <a:t>Our final design</a:t>
            </a:r>
          </a:p>
        </p:txBody>
      </p:sp>
      <p:sp>
        <p:nvSpPr>
          <p:cNvPr id="10" name="Cylinder 9">
            <a:extLst>
              <a:ext uri="{FF2B5EF4-FFF2-40B4-BE49-F238E27FC236}">
                <a16:creationId xmlns:a16="http://schemas.microsoft.com/office/drawing/2014/main" id="{FEBFDFBF-F5B6-4892-BEE1-04A9F1160567}"/>
              </a:ext>
            </a:extLst>
          </p:cNvPr>
          <p:cNvSpPr/>
          <p:nvPr/>
        </p:nvSpPr>
        <p:spPr bwMode="auto">
          <a:xfrm>
            <a:off x="759293" y="1972300"/>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productCategory</a:t>
            </a: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type</a:t>
            </a:r>
          </a:p>
        </p:txBody>
      </p:sp>
      <p:sp>
        <p:nvSpPr>
          <p:cNvPr id="11" name="Rectangle: Folded Corner 10">
            <a:extLst>
              <a:ext uri="{FF2B5EF4-FFF2-40B4-BE49-F238E27FC236}">
                <a16:creationId xmlns:a16="http://schemas.microsoft.com/office/drawing/2014/main" id="{F6291200-1BDD-4B24-A437-FF19805A08E1}"/>
              </a:ext>
            </a:extLst>
          </p:cNvPr>
          <p:cNvSpPr/>
          <p:nvPr/>
        </p:nvSpPr>
        <p:spPr bwMode="auto">
          <a:xfrm>
            <a:off x="2396312" y="2272086"/>
            <a:ext cx="2327505" cy="636750"/>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999" dirty="0">
                <a:gradFill>
                  <a:gsLst>
                    <a:gs pos="0">
                      <a:srgbClr val="FFFFFF"/>
                    </a:gs>
                    <a:gs pos="100000">
                      <a:srgbClr val="FFFFFF"/>
                    </a:gs>
                  </a:gsLst>
                  <a:lin ang="5400000" scaled="0"/>
                </a:gradFill>
                <a:latin typeface="Segoe UI"/>
                <a:ea typeface="Segoe UI" pitchFamily="34" charset="0"/>
                <a:cs typeface="Segoe UI" pitchFamily="34" charset="0"/>
              </a:rPr>
              <a:t>ProductCategory</a:t>
            </a:r>
          </a:p>
        </p:txBody>
      </p:sp>
      <p:cxnSp>
        <p:nvCxnSpPr>
          <p:cNvPr id="12" name="Connector: Elbow 11">
            <a:extLst>
              <a:ext uri="{FF2B5EF4-FFF2-40B4-BE49-F238E27FC236}">
                <a16:creationId xmlns:a16="http://schemas.microsoft.com/office/drawing/2014/main" id="{1A396FFD-2BAB-4580-82B0-552C16B2ECA8}"/>
              </a:ext>
            </a:extLst>
          </p:cNvPr>
          <p:cNvCxnSpPr>
            <a:cxnSpLocks/>
            <a:stCxn id="10" idx="4"/>
            <a:endCxn id="11" idx="1"/>
          </p:cNvCxnSpPr>
          <p:nvPr/>
        </p:nvCxnSpPr>
        <p:spPr>
          <a:xfrm flipV="1">
            <a:off x="1931113" y="2590463"/>
            <a:ext cx="465198" cy="1"/>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Cylinder 13">
            <a:extLst>
              <a:ext uri="{FF2B5EF4-FFF2-40B4-BE49-F238E27FC236}">
                <a16:creationId xmlns:a16="http://schemas.microsoft.com/office/drawing/2014/main" id="{A7DC42F8-6C70-49AA-A709-ABC3DB57A259}"/>
              </a:ext>
            </a:extLst>
          </p:cNvPr>
          <p:cNvSpPr/>
          <p:nvPr/>
        </p:nvSpPr>
        <p:spPr bwMode="auto">
          <a:xfrm>
            <a:off x="759293" y="4128479"/>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productTag</a:t>
            </a: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type</a:t>
            </a:r>
          </a:p>
        </p:txBody>
      </p:sp>
      <p:sp>
        <p:nvSpPr>
          <p:cNvPr id="15" name="Rectangle: Folded Corner 14">
            <a:extLst>
              <a:ext uri="{FF2B5EF4-FFF2-40B4-BE49-F238E27FC236}">
                <a16:creationId xmlns:a16="http://schemas.microsoft.com/office/drawing/2014/main" id="{9B82218C-2D55-4FD8-A8BB-3910E2187F52}"/>
              </a:ext>
            </a:extLst>
          </p:cNvPr>
          <p:cNvSpPr/>
          <p:nvPr/>
        </p:nvSpPr>
        <p:spPr bwMode="auto">
          <a:xfrm>
            <a:off x="2396311" y="4428265"/>
            <a:ext cx="1642712" cy="636750"/>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999" dirty="0">
                <a:gradFill>
                  <a:gsLst>
                    <a:gs pos="0">
                      <a:srgbClr val="FFFFFF"/>
                    </a:gs>
                    <a:gs pos="100000">
                      <a:srgbClr val="FFFFFF"/>
                    </a:gs>
                  </a:gsLst>
                  <a:lin ang="5400000" scaled="0"/>
                </a:gradFill>
                <a:latin typeface="Segoe UI"/>
                <a:ea typeface="Segoe UI" pitchFamily="34" charset="0"/>
                <a:cs typeface="Segoe UI" pitchFamily="34" charset="0"/>
              </a:rPr>
              <a:t>ProductTag</a:t>
            </a:r>
          </a:p>
        </p:txBody>
      </p:sp>
      <p:cxnSp>
        <p:nvCxnSpPr>
          <p:cNvPr id="16" name="Connector: Elbow 15">
            <a:extLst>
              <a:ext uri="{FF2B5EF4-FFF2-40B4-BE49-F238E27FC236}">
                <a16:creationId xmlns:a16="http://schemas.microsoft.com/office/drawing/2014/main" id="{55E36FA4-4549-4BE5-B0BE-19CFAF7AD435}"/>
              </a:ext>
            </a:extLst>
          </p:cNvPr>
          <p:cNvCxnSpPr>
            <a:cxnSpLocks/>
            <a:stCxn id="14" idx="4"/>
            <a:endCxn id="15" idx="1"/>
          </p:cNvCxnSpPr>
          <p:nvPr/>
        </p:nvCxnSpPr>
        <p:spPr>
          <a:xfrm flipV="1">
            <a:off x="1931113" y="4746641"/>
            <a:ext cx="465199" cy="1"/>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Rectangle: Folded Corner 5">
            <a:extLst>
              <a:ext uri="{FF2B5EF4-FFF2-40B4-BE49-F238E27FC236}">
                <a16:creationId xmlns:a16="http://schemas.microsoft.com/office/drawing/2014/main" id="{AB03CE10-BD2A-4765-ADDB-90DF366D543D}"/>
              </a:ext>
            </a:extLst>
          </p:cNvPr>
          <p:cNvSpPr/>
          <p:nvPr/>
        </p:nvSpPr>
        <p:spPr bwMode="auto">
          <a:xfrm>
            <a:off x="7672196" y="3026694"/>
            <a:ext cx="2327505" cy="636750"/>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999" dirty="0">
                <a:gradFill>
                  <a:gsLst>
                    <a:gs pos="0">
                      <a:srgbClr val="FFFFFF"/>
                    </a:gs>
                    <a:gs pos="100000">
                      <a:srgbClr val="FFFFFF"/>
                    </a:gs>
                  </a:gsLst>
                  <a:lin ang="5400000" scaled="0"/>
                </a:gradFill>
                <a:latin typeface="Segoe UI"/>
                <a:ea typeface="Segoe UI" pitchFamily="34" charset="0"/>
                <a:cs typeface="Segoe UI" pitchFamily="34" charset="0"/>
              </a:rPr>
              <a:t>ProductCategory</a:t>
            </a:r>
          </a:p>
        </p:txBody>
      </p:sp>
      <p:cxnSp>
        <p:nvCxnSpPr>
          <p:cNvPr id="8" name="Connector: Elbow 7">
            <a:extLst>
              <a:ext uri="{FF2B5EF4-FFF2-40B4-BE49-F238E27FC236}">
                <a16:creationId xmlns:a16="http://schemas.microsoft.com/office/drawing/2014/main" id="{07AC832D-0246-4749-958B-DA9BEF6F3FCD}"/>
              </a:ext>
            </a:extLst>
          </p:cNvPr>
          <p:cNvCxnSpPr>
            <a:cxnSpLocks/>
            <a:stCxn id="9" idx="4"/>
            <a:endCxn id="6" idx="1"/>
          </p:cNvCxnSpPr>
          <p:nvPr/>
        </p:nvCxnSpPr>
        <p:spPr>
          <a:xfrm>
            <a:off x="7206997" y="2908836"/>
            <a:ext cx="465199" cy="436233"/>
          </a:xfrm>
          <a:prstGeom prst="bentConnector3">
            <a:avLst>
              <a:gd name="adj1" fmla="val 50000"/>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9" name="Cylinder 8">
            <a:extLst>
              <a:ext uri="{FF2B5EF4-FFF2-40B4-BE49-F238E27FC236}">
                <a16:creationId xmlns:a16="http://schemas.microsoft.com/office/drawing/2014/main" id="{D1C3983A-F47D-48D0-9898-27F46BE41EED}"/>
              </a:ext>
            </a:extLst>
          </p:cNvPr>
          <p:cNvSpPr/>
          <p:nvPr/>
        </p:nvSpPr>
        <p:spPr bwMode="auto">
          <a:xfrm>
            <a:off x="6035177" y="2290674"/>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err="1">
                <a:solidFill>
                  <a:srgbClr val="0078D4">
                    <a:lumMod val="50000"/>
                  </a:srgbClr>
                </a:solidFill>
                <a:latin typeface="Segoe UI"/>
                <a:ea typeface="Segoe UI" pitchFamily="34" charset="0"/>
                <a:cs typeface="Segoe UI" pitchFamily="34" charset="0"/>
              </a:rPr>
              <a:t>productMeta</a:t>
            </a:r>
            <a:endParaRPr lang="en-US" sz="1999" dirty="0">
              <a:solidFill>
                <a:srgbClr val="0078D4">
                  <a:lumMod val="50000"/>
                </a:srgbClr>
              </a:solidFill>
              <a:latin typeface="Segoe UI"/>
              <a:ea typeface="Segoe UI" pitchFamily="34" charset="0"/>
              <a:cs typeface="Segoe UI" pitchFamily="34" charset="0"/>
            </a:endParaRP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type</a:t>
            </a:r>
          </a:p>
        </p:txBody>
      </p:sp>
      <p:sp>
        <p:nvSpPr>
          <p:cNvPr id="13" name="Rectangle: Folded Corner 12">
            <a:extLst>
              <a:ext uri="{FF2B5EF4-FFF2-40B4-BE49-F238E27FC236}">
                <a16:creationId xmlns:a16="http://schemas.microsoft.com/office/drawing/2014/main" id="{EC9CA622-2A2E-4184-AFC1-4844AAB1614B}"/>
              </a:ext>
            </a:extLst>
          </p:cNvPr>
          <p:cNvSpPr/>
          <p:nvPr/>
        </p:nvSpPr>
        <p:spPr bwMode="auto">
          <a:xfrm>
            <a:off x="7672194" y="2181121"/>
            <a:ext cx="1642712" cy="636750"/>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999" dirty="0">
                <a:gradFill>
                  <a:gsLst>
                    <a:gs pos="0">
                      <a:srgbClr val="FFFFFF"/>
                    </a:gs>
                    <a:gs pos="100000">
                      <a:srgbClr val="FFFFFF"/>
                    </a:gs>
                  </a:gsLst>
                  <a:lin ang="5400000" scaled="0"/>
                </a:gradFill>
                <a:latin typeface="Segoe UI"/>
                <a:ea typeface="Segoe UI" pitchFamily="34" charset="0"/>
                <a:cs typeface="Segoe UI" pitchFamily="34" charset="0"/>
              </a:rPr>
              <a:t>ProductTag</a:t>
            </a:r>
          </a:p>
        </p:txBody>
      </p:sp>
      <p:cxnSp>
        <p:nvCxnSpPr>
          <p:cNvPr id="27" name="Connector: Elbow 26">
            <a:extLst>
              <a:ext uri="{FF2B5EF4-FFF2-40B4-BE49-F238E27FC236}">
                <a16:creationId xmlns:a16="http://schemas.microsoft.com/office/drawing/2014/main" id="{97395FD4-4070-4A4D-8288-8F9D82A4139C}"/>
              </a:ext>
            </a:extLst>
          </p:cNvPr>
          <p:cNvCxnSpPr>
            <a:cxnSpLocks/>
            <a:stCxn id="9" idx="4"/>
            <a:endCxn id="13" idx="1"/>
          </p:cNvCxnSpPr>
          <p:nvPr/>
        </p:nvCxnSpPr>
        <p:spPr>
          <a:xfrm flipV="1">
            <a:off x="7206997" y="2499496"/>
            <a:ext cx="465197" cy="409340"/>
          </a:xfrm>
          <a:prstGeom prst="bentConnector3">
            <a:avLst>
              <a:gd name="adj1" fmla="val 50000"/>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Connector: Curved 27">
            <a:extLst>
              <a:ext uri="{FF2B5EF4-FFF2-40B4-BE49-F238E27FC236}">
                <a16:creationId xmlns:a16="http://schemas.microsoft.com/office/drawing/2014/main" id="{7DA0AF19-05BF-4A4F-9AC5-32EA647B57E6}"/>
              </a:ext>
            </a:extLst>
          </p:cNvPr>
          <p:cNvCxnSpPr>
            <a:cxnSpLocks/>
            <a:stCxn id="29" idx="0"/>
          </p:cNvCxnSpPr>
          <p:nvPr/>
        </p:nvCxnSpPr>
        <p:spPr>
          <a:xfrm rot="5400000" flipH="1" flipV="1">
            <a:off x="7806553" y="3948543"/>
            <a:ext cx="534851" cy="318255"/>
          </a:xfrm>
          <a:prstGeom prst="curvedConnector3">
            <a:avLst>
              <a:gd name="adj1" fmla="val 50000"/>
            </a:avLst>
          </a:prstGeom>
          <a:ln w="57150">
            <a:solidFill>
              <a:schemeClr val="accent1">
                <a:lumMod val="75000"/>
              </a:schemeClr>
            </a:solidFill>
            <a:headEnd type="triangle"/>
            <a:tailEnd type="none"/>
          </a:ln>
        </p:spPr>
        <p:style>
          <a:lnRef idx="1">
            <a:schemeClr val="accent2"/>
          </a:lnRef>
          <a:fillRef idx="0">
            <a:schemeClr val="accent2"/>
          </a:fillRef>
          <a:effectRef idx="0">
            <a:schemeClr val="accent2"/>
          </a:effectRef>
          <a:fontRef idx="minor">
            <a:schemeClr val="tx1"/>
          </a:fontRef>
        </p:style>
      </p:cxnSp>
      <p:sp>
        <p:nvSpPr>
          <p:cNvPr id="29" name="Rectangle: Rounded Corners 28">
            <a:extLst>
              <a:ext uri="{FF2B5EF4-FFF2-40B4-BE49-F238E27FC236}">
                <a16:creationId xmlns:a16="http://schemas.microsoft.com/office/drawing/2014/main" id="{45E74478-777B-4618-8D48-661FB4B3493F}"/>
              </a:ext>
            </a:extLst>
          </p:cNvPr>
          <p:cNvSpPr/>
          <p:nvPr/>
        </p:nvSpPr>
        <p:spPr bwMode="auto">
          <a:xfrm>
            <a:off x="4152995" y="4375095"/>
            <a:ext cx="7523712" cy="492082"/>
          </a:xfrm>
          <a:prstGeom prst="roundRect">
            <a:avLst/>
          </a:prstGeom>
          <a:solidFill>
            <a:schemeClr val="bg1"/>
          </a:solid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TextBox 29">
            <a:extLst>
              <a:ext uri="{FF2B5EF4-FFF2-40B4-BE49-F238E27FC236}">
                <a16:creationId xmlns:a16="http://schemas.microsoft.com/office/drawing/2014/main" id="{CFC631CA-CD5E-44D8-B768-7AF3F62AFCBC}"/>
              </a:ext>
            </a:extLst>
          </p:cNvPr>
          <p:cNvSpPr txBox="1"/>
          <p:nvPr/>
        </p:nvSpPr>
        <p:spPr>
          <a:xfrm>
            <a:off x="4695655" y="4436609"/>
            <a:ext cx="7006544" cy="430567"/>
          </a:xfrm>
          <a:prstGeom prst="rect">
            <a:avLst/>
          </a:prstGeom>
          <a:noFill/>
        </p:spPr>
        <p:txBody>
          <a:bodyPr wrap="square" lIns="0" tIns="0" rIns="0" bIns="0" rtlCol="0">
            <a:spAutoFit/>
          </a:bodyPr>
          <a:lstStyle/>
          <a:p>
            <a:pPr defTabSz="913727"/>
            <a:r>
              <a:rPr lang="en-US" sz="2798" dirty="0">
                <a:solidFill>
                  <a:srgbClr val="000000"/>
                </a:solidFill>
                <a:latin typeface="Segoe UI"/>
              </a:rPr>
              <a:t>SELECT * FROM c WHERE </a:t>
            </a:r>
            <a:r>
              <a:rPr lang="en-US" sz="2798" dirty="0" err="1">
                <a:solidFill>
                  <a:srgbClr val="000000"/>
                </a:solidFill>
                <a:latin typeface="Segoe UI"/>
              </a:rPr>
              <a:t>c.type</a:t>
            </a:r>
            <a:r>
              <a:rPr lang="en-US" sz="2798" dirty="0">
                <a:solidFill>
                  <a:srgbClr val="000000"/>
                </a:solidFill>
                <a:latin typeface="Segoe UI"/>
              </a:rPr>
              <a:t> = ‘category'</a:t>
            </a:r>
          </a:p>
        </p:txBody>
      </p:sp>
      <p:pic>
        <p:nvPicPr>
          <p:cNvPr id="32" name="Picture 31" descr="A close up of a logo&#10;&#10;Description automatically generated">
            <a:extLst>
              <a:ext uri="{FF2B5EF4-FFF2-40B4-BE49-F238E27FC236}">
                <a16:creationId xmlns:a16="http://schemas.microsoft.com/office/drawing/2014/main" id="{710DB0D1-4D0F-4040-B2C7-8C2D48194C6E}"/>
              </a:ext>
            </a:extLst>
          </p:cNvPr>
          <p:cNvPicPr>
            <a:picLocks noChangeAspect="1"/>
          </p:cNvPicPr>
          <p:nvPr/>
        </p:nvPicPr>
        <p:blipFill>
          <a:blip r:embed="rId3"/>
          <a:stretch>
            <a:fillRect/>
          </a:stretch>
        </p:blipFill>
        <p:spPr>
          <a:xfrm>
            <a:off x="4212978" y="4435354"/>
            <a:ext cx="381658" cy="381658"/>
          </a:xfrm>
          <a:prstGeom prst="rect">
            <a:avLst/>
          </a:prstGeom>
        </p:spPr>
      </p:pic>
      <p:cxnSp>
        <p:nvCxnSpPr>
          <p:cNvPr id="33" name="Straight Connector 32">
            <a:extLst>
              <a:ext uri="{FF2B5EF4-FFF2-40B4-BE49-F238E27FC236}">
                <a16:creationId xmlns:a16="http://schemas.microsoft.com/office/drawing/2014/main" id="{8F251011-D275-4F0E-8068-2443A81A0C09}"/>
              </a:ext>
            </a:extLst>
          </p:cNvPr>
          <p:cNvCxnSpPr>
            <a:cxnSpLocks/>
          </p:cNvCxnSpPr>
          <p:nvPr/>
        </p:nvCxnSpPr>
        <p:spPr>
          <a:xfrm>
            <a:off x="4683775" y="4375094"/>
            <a:ext cx="0" cy="492082"/>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36" name="Rectangle: Rounded Corners 35">
            <a:extLst>
              <a:ext uri="{FF2B5EF4-FFF2-40B4-BE49-F238E27FC236}">
                <a16:creationId xmlns:a16="http://schemas.microsoft.com/office/drawing/2014/main" id="{DE31E376-573F-4CC4-9E96-D7713643EF06}"/>
              </a:ext>
            </a:extLst>
          </p:cNvPr>
          <p:cNvSpPr/>
          <p:nvPr/>
        </p:nvSpPr>
        <p:spPr bwMode="auto">
          <a:xfrm>
            <a:off x="4147349" y="5182252"/>
            <a:ext cx="7523712" cy="492082"/>
          </a:xfrm>
          <a:prstGeom prst="roundRect">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endParaRPr lang="en-US" sz="19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TextBox 36">
            <a:extLst>
              <a:ext uri="{FF2B5EF4-FFF2-40B4-BE49-F238E27FC236}">
                <a16:creationId xmlns:a16="http://schemas.microsoft.com/office/drawing/2014/main" id="{1A992D56-BD8A-4A17-B568-5CA97D248D93}"/>
              </a:ext>
            </a:extLst>
          </p:cNvPr>
          <p:cNvSpPr txBox="1"/>
          <p:nvPr/>
        </p:nvSpPr>
        <p:spPr>
          <a:xfrm>
            <a:off x="4690009" y="5243766"/>
            <a:ext cx="7006544" cy="430567"/>
          </a:xfrm>
          <a:prstGeom prst="rect">
            <a:avLst/>
          </a:prstGeom>
          <a:noFill/>
        </p:spPr>
        <p:txBody>
          <a:bodyPr wrap="square" lIns="0" tIns="0" rIns="0" bIns="0" rtlCol="0">
            <a:spAutoFit/>
          </a:bodyPr>
          <a:lstStyle/>
          <a:p>
            <a:pPr defTabSz="913727"/>
            <a:r>
              <a:rPr lang="en-US" sz="2798" dirty="0">
                <a:solidFill>
                  <a:srgbClr val="000000"/>
                </a:solidFill>
                <a:latin typeface="Segoe UI"/>
              </a:rPr>
              <a:t>SELECT * FROM c WHERE </a:t>
            </a:r>
            <a:r>
              <a:rPr lang="en-US" sz="2798" dirty="0" err="1">
                <a:solidFill>
                  <a:srgbClr val="000000"/>
                </a:solidFill>
                <a:latin typeface="Segoe UI"/>
              </a:rPr>
              <a:t>c.type</a:t>
            </a:r>
            <a:r>
              <a:rPr lang="en-US" sz="2798" dirty="0">
                <a:solidFill>
                  <a:srgbClr val="000000"/>
                </a:solidFill>
                <a:latin typeface="Segoe UI"/>
              </a:rPr>
              <a:t> = ‘tag'</a:t>
            </a:r>
          </a:p>
        </p:txBody>
      </p:sp>
      <p:pic>
        <p:nvPicPr>
          <p:cNvPr id="38" name="Picture 37" descr="A close up of a logo&#10;&#10;Description automatically generated">
            <a:extLst>
              <a:ext uri="{FF2B5EF4-FFF2-40B4-BE49-F238E27FC236}">
                <a16:creationId xmlns:a16="http://schemas.microsoft.com/office/drawing/2014/main" id="{4A16FACD-E2AC-44E6-97D9-70A0DA4981D1}"/>
              </a:ext>
            </a:extLst>
          </p:cNvPr>
          <p:cNvPicPr>
            <a:picLocks noChangeAspect="1"/>
          </p:cNvPicPr>
          <p:nvPr/>
        </p:nvPicPr>
        <p:blipFill>
          <a:blip r:embed="rId3"/>
          <a:stretch>
            <a:fillRect/>
          </a:stretch>
        </p:blipFill>
        <p:spPr>
          <a:xfrm>
            <a:off x="4207332" y="5242511"/>
            <a:ext cx="381658" cy="381658"/>
          </a:xfrm>
          <a:prstGeom prst="rect">
            <a:avLst/>
          </a:prstGeom>
        </p:spPr>
      </p:pic>
      <p:cxnSp>
        <p:nvCxnSpPr>
          <p:cNvPr id="39" name="Straight Connector 38">
            <a:extLst>
              <a:ext uri="{FF2B5EF4-FFF2-40B4-BE49-F238E27FC236}">
                <a16:creationId xmlns:a16="http://schemas.microsoft.com/office/drawing/2014/main" id="{090F7D6F-336C-45CD-BF1B-502247F8F789}"/>
              </a:ext>
            </a:extLst>
          </p:cNvPr>
          <p:cNvCxnSpPr>
            <a:cxnSpLocks/>
          </p:cNvCxnSpPr>
          <p:nvPr/>
        </p:nvCxnSpPr>
        <p:spPr>
          <a:xfrm>
            <a:off x="4678129" y="5182251"/>
            <a:ext cx="0" cy="492082"/>
          </a:xfrm>
          <a:prstGeom prst="line">
            <a:avLst/>
          </a:prstGeom>
          <a:noFill/>
          <a:ln w="190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25640802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fade">
                                      <p:cBhvr>
                                        <p:cTn id="14" dur="500"/>
                                        <p:tgtEl>
                                          <p:spTgt spid="30"/>
                                        </p:tgtEl>
                                      </p:cBhvr>
                                    </p:animEffect>
                                  </p:childTnLst>
                                </p:cTn>
                              </p:par>
                              <p:par>
                                <p:cTn id="15" presetID="10"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par>
                                <p:cTn id="18" presetID="10" presetClass="entr" presetSubtype="0" fill="hold"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1000"/>
                            </p:stCondLst>
                            <p:childTnLst>
                              <p:par>
                                <p:cTn id="25" presetID="10" presetClass="entr" presetSubtype="0"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par>
                                <p:cTn id="28" presetID="10" presetClass="entr" presetSubtype="0" fill="hold"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childTnLst>
                          </p:cTn>
                        </p:par>
                        <p:par>
                          <p:cTn id="34" fill="hold">
                            <p:stCondLst>
                              <p:cond delay="1500"/>
                            </p:stCondLst>
                            <p:childTnLst>
                              <p:par>
                                <p:cTn id="35" presetID="22" presetClass="entr" presetSubtype="1" fill="hold"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up)">
                                      <p:cBhvr>
                                        <p:cTn id="3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P spid="36" grpId="0" animBg="1"/>
      <p:bldP spid="37"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EDB83-5980-4013-AE36-F66CE0A5AE1C}"/>
              </a:ext>
            </a:extLst>
          </p:cNvPr>
          <p:cNvSpPr>
            <a:spLocks noGrp="1"/>
          </p:cNvSpPr>
          <p:nvPr>
            <p:ph type="title"/>
          </p:nvPr>
        </p:nvSpPr>
        <p:spPr>
          <a:xfrm>
            <a:off x="591850" y="457201"/>
            <a:ext cx="11011347" cy="584775"/>
          </a:xfrm>
        </p:spPr>
        <p:txBody>
          <a:bodyPr>
            <a:normAutofit fontScale="90000"/>
          </a:bodyPr>
          <a:lstStyle/>
          <a:p>
            <a:r>
              <a:rPr lang="en-US" sz="3800" dirty="0">
                <a:solidFill>
                  <a:srgbClr val="C00000"/>
                </a:solidFill>
                <a:latin typeface="Segoe UI" pitchFamily="34" charset="0"/>
              </a:rPr>
              <a:t>Our final design, optimized!</a:t>
            </a:r>
          </a:p>
        </p:txBody>
      </p:sp>
      <p:sp>
        <p:nvSpPr>
          <p:cNvPr id="3" name="Cylinder 2">
            <a:extLst>
              <a:ext uri="{FF2B5EF4-FFF2-40B4-BE49-F238E27FC236}">
                <a16:creationId xmlns:a16="http://schemas.microsoft.com/office/drawing/2014/main" id="{9C44D0F7-E0F0-449F-98A0-62B3ADCAF6D9}"/>
              </a:ext>
            </a:extLst>
          </p:cNvPr>
          <p:cNvSpPr/>
          <p:nvPr/>
        </p:nvSpPr>
        <p:spPr bwMode="auto">
          <a:xfrm>
            <a:off x="2331372" y="1566564"/>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customer</a:t>
            </a: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customerId</a:t>
            </a:r>
          </a:p>
        </p:txBody>
      </p:sp>
      <p:sp>
        <p:nvSpPr>
          <p:cNvPr id="5" name="Rectangle: Folded Corner 4">
            <a:extLst>
              <a:ext uri="{FF2B5EF4-FFF2-40B4-BE49-F238E27FC236}">
                <a16:creationId xmlns:a16="http://schemas.microsoft.com/office/drawing/2014/main" id="{D58F2DE6-F476-4FCA-8319-DAC5B03DD353}"/>
              </a:ext>
            </a:extLst>
          </p:cNvPr>
          <p:cNvSpPr/>
          <p:nvPr/>
        </p:nvSpPr>
        <p:spPr bwMode="auto">
          <a:xfrm>
            <a:off x="4073655" y="1522556"/>
            <a:ext cx="1480332" cy="636750"/>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999" dirty="0">
                <a:gradFill>
                  <a:gsLst>
                    <a:gs pos="0">
                      <a:srgbClr val="FFFFFF"/>
                    </a:gs>
                    <a:gs pos="100000">
                      <a:srgbClr val="FFFFFF"/>
                    </a:gs>
                  </a:gsLst>
                  <a:lin ang="5400000" scaled="0"/>
                </a:gradFill>
                <a:latin typeface="Segoe UI"/>
                <a:ea typeface="Segoe UI" pitchFamily="34" charset="0"/>
                <a:cs typeface="Segoe UI" pitchFamily="34" charset="0"/>
              </a:rPr>
              <a:t>Customer</a:t>
            </a:r>
          </a:p>
        </p:txBody>
      </p:sp>
      <p:cxnSp>
        <p:nvCxnSpPr>
          <p:cNvPr id="7" name="Connector: Elbow 6">
            <a:extLst>
              <a:ext uri="{FF2B5EF4-FFF2-40B4-BE49-F238E27FC236}">
                <a16:creationId xmlns:a16="http://schemas.microsoft.com/office/drawing/2014/main" id="{0A737E56-79BF-4815-85AA-C1C48FC87C28}"/>
              </a:ext>
            </a:extLst>
          </p:cNvPr>
          <p:cNvCxnSpPr>
            <a:cxnSpLocks/>
            <a:stCxn id="3" idx="4"/>
            <a:endCxn id="5" idx="1"/>
          </p:cNvCxnSpPr>
          <p:nvPr/>
        </p:nvCxnSpPr>
        <p:spPr>
          <a:xfrm flipV="1">
            <a:off x="3503191" y="1840932"/>
            <a:ext cx="570464" cy="343795"/>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1" name="Rectangle: Folded Corner 10">
            <a:extLst>
              <a:ext uri="{FF2B5EF4-FFF2-40B4-BE49-F238E27FC236}">
                <a16:creationId xmlns:a16="http://schemas.microsoft.com/office/drawing/2014/main" id="{F6291200-1BDD-4B24-A437-FF19805A08E1}"/>
              </a:ext>
            </a:extLst>
          </p:cNvPr>
          <p:cNvSpPr/>
          <p:nvPr/>
        </p:nvSpPr>
        <p:spPr bwMode="auto">
          <a:xfrm>
            <a:off x="8098887" y="3799172"/>
            <a:ext cx="2327505" cy="636750"/>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999" dirty="0">
                <a:gradFill>
                  <a:gsLst>
                    <a:gs pos="0">
                      <a:srgbClr val="FFFFFF"/>
                    </a:gs>
                    <a:gs pos="100000">
                      <a:srgbClr val="FFFFFF"/>
                    </a:gs>
                  </a:gsLst>
                  <a:lin ang="5400000" scaled="0"/>
                </a:gradFill>
                <a:latin typeface="Segoe UI"/>
                <a:ea typeface="Segoe UI" pitchFamily="34" charset="0"/>
                <a:cs typeface="Segoe UI" pitchFamily="34" charset="0"/>
              </a:rPr>
              <a:t>ProductCategory</a:t>
            </a:r>
          </a:p>
        </p:txBody>
      </p:sp>
      <p:cxnSp>
        <p:nvCxnSpPr>
          <p:cNvPr id="12" name="Connector: Elbow 11">
            <a:extLst>
              <a:ext uri="{FF2B5EF4-FFF2-40B4-BE49-F238E27FC236}">
                <a16:creationId xmlns:a16="http://schemas.microsoft.com/office/drawing/2014/main" id="{1A396FFD-2BAB-4580-82B0-552C16B2ECA8}"/>
              </a:ext>
            </a:extLst>
          </p:cNvPr>
          <p:cNvCxnSpPr>
            <a:cxnSpLocks/>
            <a:stCxn id="14" idx="4"/>
            <a:endCxn id="11" idx="1"/>
          </p:cNvCxnSpPr>
          <p:nvPr/>
        </p:nvCxnSpPr>
        <p:spPr>
          <a:xfrm>
            <a:off x="7633688" y="3681314"/>
            <a:ext cx="465198" cy="436234"/>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4" name="Cylinder 13">
            <a:extLst>
              <a:ext uri="{FF2B5EF4-FFF2-40B4-BE49-F238E27FC236}">
                <a16:creationId xmlns:a16="http://schemas.microsoft.com/office/drawing/2014/main" id="{A7DC42F8-6C70-49AA-A709-ABC3DB57A259}"/>
              </a:ext>
            </a:extLst>
          </p:cNvPr>
          <p:cNvSpPr/>
          <p:nvPr/>
        </p:nvSpPr>
        <p:spPr bwMode="auto">
          <a:xfrm>
            <a:off x="6461868" y="3063152"/>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err="1">
                <a:solidFill>
                  <a:srgbClr val="0078D4">
                    <a:lumMod val="50000"/>
                  </a:srgbClr>
                </a:solidFill>
                <a:latin typeface="Segoe UI"/>
                <a:ea typeface="Segoe UI" pitchFamily="34" charset="0"/>
                <a:cs typeface="Segoe UI" pitchFamily="34" charset="0"/>
              </a:rPr>
              <a:t>productMeta</a:t>
            </a:r>
            <a:endParaRPr lang="en-US" sz="1999" dirty="0">
              <a:solidFill>
                <a:srgbClr val="0078D4">
                  <a:lumMod val="50000"/>
                </a:srgbClr>
              </a:solidFill>
              <a:latin typeface="Segoe UI"/>
              <a:ea typeface="Segoe UI" pitchFamily="34" charset="0"/>
              <a:cs typeface="Segoe UI" pitchFamily="34" charset="0"/>
            </a:endParaRP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type</a:t>
            </a:r>
          </a:p>
        </p:txBody>
      </p:sp>
      <p:sp>
        <p:nvSpPr>
          <p:cNvPr id="15" name="Rectangle: Folded Corner 14">
            <a:extLst>
              <a:ext uri="{FF2B5EF4-FFF2-40B4-BE49-F238E27FC236}">
                <a16:creationId xmlns:a16="http://schemas.microsoft.com/office/drawing/2014/main" id="{9B82218C-2D55-4FD8-A8BB-3910E2187F52}"/>
              </a:ext>
            </a:extLst>
          </p:cNvPr>
          <p:cNvSpPr/>
          <p:nvPr/>
        </p:nvSpPr>
        <p:spPr bwMode="auto">
          <a:xfrm>
            <a:off x="8098885" y="2953599"/>
            <a:ext cx="1642712" cy="636750"/>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999" dirty="0">
                <a:gradFill>
                  <a:gsLst>
                    <a:gs pos="0">
                      <a:srgbClr val="FFFFFF"/>
                    </a:gs>
                    <a:gs pos="100000">
                      <a:srgbClr val="FFFFFF"/>
                    </a:gs>
                  </a:gsLst>
                  <a:lin ang="5400000" scaled="0"/>
                </a:gradFill>
                <a:latin typeface="Segoe UI"/>
                <a:ea typeface="Segoe UI" pitchFamily="34" charset="0"/>
                <a:cs typeface="Segoe UI" pitchFamily="34" charset="0"/>
              </a:rPr>
              <a:t>ProductTag</a:t>
            </a:r>
          </a:p>
        </p:txBody>
      </p:sp>
      <p:cxnSp>
        <p:nvCxnSpPr>
          <p:cNvPr id="16" name="Connector: Elbow 15">
            <a:extLst>
              <a:ext uri="{FF2B5EF4-FFF2-40B4-BE49-F238E27FC236}">
                <a16:creationId xmlns:a16="http://schemas.microsoft.com/office/drawing/2014/main" id="{55E36FA4-4549-4BE5-B0BE-19CFAF7AD435}"/>
              </a:ext>
            </a:extLst>
          </p:cNvPr>
          <p:cNvCxnSpPr>
            <a:cxnSpLocks/>
            <a:stCxn id="14" idx="4"/>
            <a:endCxn id="15" idx="1"/>
          </p:cNvCxnSpPr>
          <p:nvPr/>
        </p:nvCxnSpPr>
        <p:spPr>
          <a:xfrm flipV="1">
            <a:off x="7633688" y="3271975"/>
            <a:ext cx="465198" cy="409339"/>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8" name="Cylinder 17">
            <a:extLst>
              <a:ext uri="{FF2B5EF4-FFF2-40B4-BE49-F238E27FC236}">
                <a16:creationId xmlns:a16="http://schemas.microsoft.com/office/drawing/2014/main" id="{438FD901-8B2C-4455-B9FA-CC0E649BDC09}"/>
              </a:ext>
            </a:extLst>
          </p:cNvPr>
          <p:cNvSpPr/>
          <p:nvPr/>
        </p:nvSpPr>
        <p:spPr bwMode="auto">
          <a:xfrm>
            <a:off x="2331372" y="4241364"/>
            <a:ext cx="1171820" cy="1236324"/>
          </a:xfrm>
          <a:prstGeom prst="can">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1827609" rIns="0" bIns="146209" numCol="1" spcCol="0" rtlCol="0" fromWordArt="0" anchor="ctr" anchorCtr="0" forceAA="0" compatLnSpc="1">
            <a:prstTxWarp prst="textNoShape">
              <a:avLst/>
            </a:prstTxWarp>
            <a:noAutofit/>
          </a:bodyPr>
          <a:lstStyle/>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product</a:t>
            </a:r>
          </a:p>
          <a:p>
            <a:pPr algn="ctr" defTabSz="931819" fontAlgn="base">
              <a:spcBef>
                <a:spcPct val="0"/>
              </a:spcBef>
              <a:spcAft>
                <a:spcPct val="0"/>
              </a:spcAft>
            </a:pPr>
            <a:r>
              <a:rPr lang="en-US" sz="1999" dirty="0">
                <a:solidFill>
                  <a:srgbClr val="0078D4">
                    <a:lumMod val="50000"/>
                  </a:srgbClr>
                </a:solidFill>
                <a:latin typeface="Segoe UI"/>
                <a:ea typeface="Segoe UI" pitchFamily="34" charset="0"/>
                <a:cs typeface="Segoe UI" pitchFamily="34" charset="0"/>
              </a:rPr>
              <a:t>PK: categoryId</a:t>
            </a:r>
          </a:p>
        </p:txBody>
      </p:sp>
      <p:sp>
        <p:nvSpPr>
          <p:cNvPr id="19" name="Rectangle: Folded Corner 18">
            <a:extLst>
              <a:ext uri="{FF2B5EF4-FFF2-40B4-BE49-F238E27FC236}">
                <a16:creationId xmlns:a16="http://schemas.microsoft.com/office/drawing/2014/main" id="{BBF09B76-2798-4587-A450-DADD49AB73CA}"/>
              </a:ext>
            </a:extLst>
          </p:cNvPr>
          <p:cNvSpPr/>
          <p:nvPr/>
        </p:nvSpPr>
        <p:spPr bwMode="auto">
          <a:xfrm>
            <a:off x="3961289" y="4541152"/>
            <a:ext cx="1290516" cy="636750"/>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999" dirty="0">
                <a:gradFill>
                  <a:gsLst>
                    <a:gs pos="0">
                      <a:srgbClr val="FFFFFF"/>
                    </a:gs>
                    <a:gs pos="100000">
                      <a:srgbClr val="FFFFFF"/>
                    </a:gs>
                  </a:gsLst>
                  <a:lin ang="5400000" scaled="0"/>
                </a:gradFill>
                <a:latin typeface="Segoe UI"/>
                <a:ea typeface="Segoe UI" pitchFamily="34" charset="0"/>
                <a:cs typeface="Segoe UI" pitchFamily="34" charset="0"/>
              </a:rPr>
              <a:t>Product</a:t>
            </a:r>
          </a:p>
        </p:txBody>
      </p:sp>
      <p:cxnSp>
        <p:nvCxnSpPr>
          <p:cNvPr id="20" name="Connector: Elbow 19">
            <a:extLst>
              <a:ext uri="{FF2B5EF4-FFF2-40B4-BE49-F238E27FC236}">
                <a16:creationId xmlns:a16="http://schemas.microsoft.com/office/drawing/2014/main" id="{DA9F6317-27FE-4031-83C0-3BFD426FB2C7}"/>
              </a:ext>
            </a:extLst>
          </p:cNvPr>
          <p:cNvCxnSpPr>
            <a:cxnSpLocks/>
            <a:stCxn id="18" idx="4"/>
            <a:endCxn id="19" idx="1"/>
          </p:cNvCxnSpPr>
          <p:nvPr/>
        </p:nvCxnSpPr>
        <p:spPr>
          <a:xfrm>
            <a:off x="3503191" y="4859528"/>
            <a:ext cx="458098" cy="1"/>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7" name="Rectangle: Folded Corner 16">
            <a:extLst>
              <a:ext uri="{FF2B5EF4-FFF2-40B4-BE49-F238E27FC236}">
                <a16:creationId xmlns:a16="http://schemas.microsoft.com/office/drawing/2014/main" id="{F585E77E-E26C-4956-AFD3-6D4912D83CBB}"/>
              </a:ext>
            </a:extLst>
          </p:cNvPr>
          <p:cNvSpPr/>
          <p:nvPr/>
        </p:nvSpPr>
        <p:spPr bwMode="auto">
          <a:xfrm>
            <a:off x="4073657" y="2316849"/>
            <a:ext cx="1642151" cy="636750"/>
          </a:xfrm>
          <a:prstGeom prst="foldedCorner">
            <a:avLst>
              <a:gd name="adj" fmla="val 888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defTabSz="931819" fontAlgn="base">
              <a:spcBef>
                <a:spcPct val="0"/>
              </a:spcBef>
              <a:spcAft>
                <a:spcPct val="0"/>
              </a:spcAft>
            </a:pPr>
            <a:r>
              <a:rPr lang="en-US" sz="1999" dirty="0" err="1">
                <a:gradFill>
                  <a:gsLst>
                    <a:gs pos="0">
                      <a:srgbClr val="FFFFFF"/>
                    </a:gs>
                    <a:gs pos="100000">
                      <a:srgbClr val="FFFFFF"/>
                    </a:gs>
                  </a:gsLst>
                  <a:lin ang="5400000" scaled="0"/>
                </a:gradFill>
                <a:latin typeface="Segoe UI"/>
                <a:ea typeface="Segoe UI" pitchFamily="34" charset="0"/>
                <a:cs typeface="Segoe UI" pitchFamily="34" charset="0"/>
              </a:rPr>
              <a:t>SalesOrder</a:t>
            </a:r>
            <a:endParaRPr lang="en-US" sz="1999" dirty="0">
              <a:gradFill>
                <a:gsLst>
                  <a:gs pos="0">
                    <a:srgbClr val="FFFFFF"/>
                  </a:gs>
                  <a:gs pos="100000">
                    <a:srgbClr val="FFFFFF"/>
                  </a:gs>
                </a:gsLst>
                <a:lin ang="5400000" scaled="0"/>
              </a:gradFill>
              <a:latin typeface="Segoe UI"/>
              <a:ea typeface="Segoe UI" pitchFamily="34" charset="0"/>
              <a:cs typeface="Segoe UI" pitchFamily="34" charset="0"/>
            </a:endParaRPr>
          </a:p>
        </p:txBody>
      </p:sp>
      <p:cxnSp>
        <p:nvCxnSpPr>
          <p:cNvPr id="21" name="Connector: Elbow 20">
            <a:extLst>
              <a:ext uri="{FF2B5EF4-FFF2-40B4-BE49-F238E27FC236}">
                <a16:creationId xmlns:a16="http://schemas.microsoft.com/office/drawing/2014/main" id="{8FBEADED-1EE6-44B7-81DB-199082C12120}"/>
              </a:ext>
            </a:extLst>
          </p:cNvPr>
          <p:cNvCxnSpPr>
            <a:cxnSpLocks/>
            <a:stCxn id="3" idx="4"/>
            <a:endCxn id="17" idx="1"/>
          </p:cNvCxnSpPr>
          <p:nvPr/>
        </p:nvCxnSpPr>
        <p:spPr>
          <a:xfrm>
            <a:off x="3503191" y="2184726"/>
            <a:ext cx="570464" cy="450499"/>
          </a:xfrm>
          <a:prstGeom prst="bentConnector3">
            <a:avLst/>
          </a:prstGeom>
          <a:ln w="38100" cap="flat">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223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4FDE4-3E1E-AAAC-AF70-273D5D07C6A9}"/>
              </a:ext>
            </a:extLst>
          </p:cNvPr>
          <p:cNvSpPr>
            <a:spLocks noGrp="1"/>
          </p:cNvSpPr>
          <p:nvPr>
            <p:ph type="title"/>
          </p:nvPr>
        </p:nvSpPr>
        <p:spPr/>
        <p:txBody>
          <a:bodyPr/>
          <a:lstStyle/>
          <a:p>
            <a:r>
              <a:rPr lang="en-US" dirty="0"/>
              <a:t>Original Relational Model</a:t>
            </a:r>
          </a:p>
        </p:txBody>
      </p:sp>
      <p:pic>
        <p:nvPicPr>
          <p:cNvPr id="3" name="Picture 2">
            <a:extLst>
              <a:ext uri="{FF2B5EF4-FFF2-40B4-BE49-F238E27FC236}">
                <a16:creationId xmlns:a16="http://schemas.microsoft.com/office/drawing/2014/main" id="{BC91D98D-7E99-0FED-3D8D-09FF1FF56491}"/>
              </a:ext>
            </a:extLst>
          </p:cNvPr>
          <p:cNvPicPr>
            <a:picLocks noChangeAspect="1"/>
          </p:cNvPicPr>
          <p:nvPr/>
        </p:nvPicPr>
        <p:blipFill>
          <a:blip r:embed="rId2"/>
          <a:stretch>
            <a:fillRect/>
          </a:stretch>
        </p:blipFill>
        <p:spPr>
          <a:xfrm>
            <a:off x="2618634" y="1078491"/>
            <a:ext cx="5608806" cy="5779509"/>
          </a:xfrm>
          <a:prstGeom prst="rect">
            <a:avLst/>
          </a:prstGeom>
        </p:spPr>
      </p:pic>
    </p:spTree>
    <p:extLst>
      <p:ext uri="{BB962C8B-B14F-4D97-AF65-F5344CB8AC3E}">
        <p14:creationId xmlns:p14="http://schemas.microsoft.com/office/powerpoint/2010/main" val="269818571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F4AD6-5B13-9934-36AF-46C1259B3D55}"/>
              </a:ext>
            </a:extLst>
          </p:cNvPr>
          <p:cNvSpPr>
            <a:spLocks noGrp="1"/>
          </p:cNvSpPr>
          <p:nvPr>
            <p:ph type="title"/>
          </p:nvPr>
        </p:nvSpPr>
        <p:spPr/>
        <p:txBody>
          <a:bodyPr/>
          <a:lstStyle/>
          <a:p>
            <a:r>
              <a:rPr lang="en-US" dirty="0"/>
              <a:t>Comparing relational vs. NoSQL</a:t>
            </a:r>
          </a:p>
        </p:txBody>
      </p:sp>
      <p:sp>
        <p:nvSpPr>
          <p:cNvPr id="3" name="Content Placeholder 2">
            <a:extLst>
              <a:ext uri="{FF2B5EF4-FFF2-40B4-BE49-F238E27FC236}">
                <a16:creationId xmlns:a16="http://schemas.microsoft.com/office/drawing/2014/main" id="{E0BBA9E3-5435-7CF6-F784-9092B97EB8CC}"/>
              </a:ext>
            </a:extLst>
          </p:cNvPr>
          <p:cNvSpPr>
            <a:spLocks noGrp="1"/>
          </p:cNvSpPr>
          <p:nvPr>
            <p:ph idx="1"/>
          </p:nvPr>
        </p:nvSpPr>
        <p:spPr/>
        <p:txBody>
          <a:bodyPr/>
          <a:lstStyle/>
          <a:p>
            <a:r>
              <a:rPr lang="en-US" dirty="0"/>
              <a:t>1MB of storage in 1970 =~$2000-3000 </a:t>
            </a:r>
            <a:r>
              <a:rPr lang="en-US" baseline="30000" dirty="0"/>
              <a:t>1|2</a:t>
            </a:r>
          </a:p>
          <a:p>
            <a:r>
              <a:rPr lang="en-US" dirty="0"/>
              <a:t>1GB of storage in 1970 </a:t>
            </a:r>
            <a:r>
              <a:rPr lang="en-US"/>
              <a:t>= $2,500,000</a:t>
            </a:r>
            <a:endParaRPr lang="en-US" dirty="0"/>
          </a:p>
          <a:p>
            <a:r>
              <a:rPr lang="en-US" dirty="0"/>
              <a:t>1GB of storage in Cosmos DB today = $.25c</a:t>
            </a:r>
          </a:p>
          <a:p>
            <a:endParaRPr lang="en-US" dirty="0"/>
          </a:p>
          <a:p>
            <a:r>
              <a:rPr lang="en-US" dirty="0"/>
              <a:t>If I’m designing database storage in 1970 what am I optimizing for?</a:t>
            </a:r>
          </a:p>
          <a:p>
            <a:endParaRPr lang="en-US" dirty="0"/>
          </a:p>
          <a:p>
            <a:r>
              <a:rPr lang="en-US" dirty="0"/>
              <a:t>Today compute, relative to storage is more expensive. </a:t>
            </a:r>
          </a:p>
          <a:p>
            <a:r>
              <a:rPr lang="en-US" dirty="0"/>
              <a:t>NoSQL databases optimize for compute (requests) vs. storage.</a:t>
            </a:r>
          </a:p>
        </p:txBody>
      </p:sp>
      <p:sp>
        <p:nvSpPr>
          <p:cNvPr id="5" name="TextBox 4">
            <a:extLst>
              <a:ext uri="{FF2B5EF4-FFF2-40B4-BE49-F238E27FC236}">
                <a16:creationId xmlns:a16="http://schemas.microsoft.com/office/drawing/2014/main" id="{58A38D0D-D7D3-13C0-B019-F2AFB86105A3}"/>
              </a:ext>
            </a:extLst>
          </p:cNvPr>
          <p:cNvSpPr txBox="1"/>
          <p:nvPr/>
        </p:nvSpPr>
        <p:spPr>
          <a:xfrm>
            <a:off x="945931" y="6232769"/>
            <a:ext cx="4508938" cy="369332"/>
          </a:xfrm>
          <a:prstGeom prst="rect">
            <a:avLst/>
          </a:prstGeom>
          <a:noFill/>
        </p:spPr>
        <p:txBody>
          <a:bodyPr wrap="square">
            <a:spAutoFit/>
          </a:bodyPr>
          <a:lstStyle/>
          <a:p>
            <a:r>
              <a:rPr lang="en-US" dirty="0">
                <a:hlinkClick r:id="rId2"/>
              </a:rPr>
              <a:t>[1] - https://jcmit.net/diskprice.htm</a:t>
            </a:r>
            <a:r>
              <a:rPr lang="en-US" dirty="0"/>
              <a:t> </a:t>
            </a:r>
          </a:p>
        </p:txBody>
      </p:sp>
      <p:sp>
        <p:nvSpPr>
          <p:cNvPr id="6" name="TextBox 5">
            <a:extLst>
              <a:ext uri="{FF2B5EF4-FFF2-40B4-BE49-F238E27FC236}">
                <a16:creationId xmlns:a16="http://schemas.microsoft.com/office/drawing/2014/main" id="{A0786728-4A34-DEEB-FF70-42CA4A46572C}"/>
              </a:ext>
            </a:extLst>
          </p:cNvPr>
          <p:cNvSpPr txBox="1"/>
          <p:nvPr/>
        </p:nvSpPr>
        <p:spPr>
          <a:xfrm>
            <a:off x="4871545" y="6232769"/>
            <a:ext cx="4508938" cy="369332"/>
          </a:xfrm>
          <a:prstGeom prst="rect">
            <a:avLst/>
          </a:prstGeom>
          <a:noFill/>
        </p:spPr>
        <p:txBody>
          <a:bodyPr wrap="square">
            <a:spAutoFit/>
          </a:bodyPr>
          <a:lstStyle/>
          <a:p>
            <a:r>
              <a:rPr lang="en-US" dirty="0">
                <a:hlinkClick r:id="rId3"/>
              </a:rPr>
              <a:t>[2] – Inflation rate 666.14% 1970 - 2022 </a:t>
            </a:r>
            <a:endParaRPr lang="en-US" dirty="0"/>
          </a:p>
        </p:txBody>
      </p:sp>
    </p:spTree>
    <p:extLst>
      <p:ext uri="{BB962C8B-B14F-4D97-AF65-F5344CB8AC3E}">
        <p14:creationId xmlns:p14="http://schemas.microsoft.com/office/powerpoint/2010/main" val="40202868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887B-2914-4B95-963F-04D44DD99B3C}"/>
              </a:ext>
            </a:extLst>
          </p:cNvPr>
          <p:cNvSpPr>
            <a:spLocks noGrp="1"/>
          </p:cNvSpPr>
          <p:nvPr>
            <p:ph type="title"/>
          </p:nvPr>
        </p:nvSpPr>
        <p:spPr/>
        <p:txBody>
          <a:bodyPr/>
          <a:lstStyle/>
          <a:p>
            <a:r>
              <a:rPr lang="en-US" dirty="0"/>
              <a:t>Key takeaways</a:t>
            </a:r>
          </a:p>
        </p:txBody>
      </p:sp>
      <p:sp>
        <p:nvSpPr>
          <p:cNvPr id="3" name="Content Placeholder 2">
            <a:extLst>
              <a:ext uri="{FF2B5EF4-FFF2-40B4-BE49-F238E27FC236}">
                <a16:creationId xmlns:a16="http://schemas.microsoft.com/office/drawing/2014/main" id="{9BFEA6B0-8863-4C82-B226-1800976B584A}"/>
              </a:ext>
            </a:extLst>
          </p:cNvPr>
          <p:cNvSpPr>
            <a:spLocks noGrp="1"/>
          </p:cNvSpPr>
          <p:nvPr>
            <p:ph idx="1"/>
          </p:nvPr>
        </p:nvSpPr>
        <p:spPr/>
        <p:txBody>
          <a:bodyPr>
            <a:normAutofit fontScale="92500" lnSpcReduction="10000"/>
          </a:bodyPr>
          <a:lstStyle/>
          <a:p>
            <a:r>
              <a:rPr lang="en-US" dirty="0"/>
              <a:t>Identify key access patterns and design for them</a:t>
            </a:r>
          </a:p>
          <a:p>
            <a:pPr lvl="1"/>
            <a:endParaRPr lang="en-US" dirty="0"/>
          </a:p>
          <a:p>
            <a:r>
              <a:rPr lang="en-US" dirty="0"/>
              <a:t>Partitioning is critical for best performance and scalability</a:t>
            </a:r>
          </a:p>
          <a:p>
            <a:pPr lvl="1"/>
            <a:endParaRPr lang="en-US" dirty="0"/>
          </a:p>
          <a:p>
            <a:r>
              <a:rPr lang="en-US" dirty="0"/>
              <a:t>Materialize relations between entities by:</a:t>
            </a:r>
          </a:p>
          <a:p>
            <a:pPr lvl="1"/>
            <a:r>
              <a:rPr lang="en-US" dirty="0"/>
              <a:t>Embedding</a:t>
            </a:r>
          </a:p>
          <a:p>
            <a:pPr lvl="1"/>
            <a:r>
              <a:rPr lang="en-US" dirty="0" err="1"/>
              <a:t>Denormalizing</a:t>
            </a:r>
            <a:r>
              <a:rPr lang="en-US" dirty="0"/>
              <a:t> and pre-aggregating</a:t>
            </a:r>
          </a:p>
          <a:p>
            <a:pPr lvl="1"/>
            <a:r>
              <a:rPr lang="en-US" dirty="0"/>
              <a:t>Storing related entities in the same container</a:t>
            </a:r>
          </a:p>
          <a:p>
            <a:pPr lvl="1"/>
            <a:endParaRPr lang="en-US" dirty="0"/>
          </a:p>
          <a:p>
            <a:r>
              <a:rPr lang="en-US" dirty="0"/>
              <a:t>Different methods to implement denormalization</a:t>
            </a:r>
          </a:p>
          <a:p>
            <a:pPr lvl="1"/>
            <a:r>
              <a:rPr lang="en-US" dirty="0"/>
              <a:t>Using the change feed</a:t>
            </a:r>
          </a:p>
          <a:p>
            <a:pPr lvl="1"/>
            <a:r>
              <a:rPr lang="en-US" dirty="0"/>
              <a:t>Using stored procedures or transactional batch</a:t>
            </a:r>
          </a:p>
        </p:txBody>
      </p:sp>
    </p:spTree>
    <p:extLst>
      <p:ext uri="{BB962C8B-B14F-4D97-AF65-F5344CB8AC3E}">
        <p14:creationId xmlns:p14="http://schemas.microsoft.com/office/powerpoint/2010/main" val="30035341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FF17D-113E-4176-A438-F7CF73DD54DB}"/>
              </a:ext>
            </a:extLst>
          </p:cNvPr>
          <p:cNvSpPr>
            <a:spLocks noGrp="1"/>
          </p:cNvSpPr>
          <p:nvPr>
            <p:ph type="title"/>
          </p:nvPr>
        </p:nvSpPr>
        <p:spPr/>
        <p:txBody>
          <a:bodyPr/>
          <a:lstStyle/>
          <a:p>
            <a:r>
              <a:rPr lang="en-US" dirty="0"/>
              <a:t>Going further</a:t>
            </a:r>
          </a:p>
        </p:txBody>
      </p:sp>
      <p:sp>
        <p:nvSpPr>
          <p:cNvPr id="3" name="Content Placeholder 2">
            <a:extLst>
              <a:ext uri="{FF2B5EF4-FFF2-40B4-BE49-F238E27FC236}">
                <a16:creationId xmlns:a16="http://schemas.microsoft.com/office/drawing/2014/main" id="{69D8D50B-2C32-4E85-BFCF-6000BC6EF800}"/>
              </a:ext>
            </a:extLst>
          </p:cNvPr>
          <p:cNvSpPr>
            <a:spLocks noGrp="1"/>
          </p:cNvSpPr>
          <p:nvPr>
            <p:ph idx="1"/>
          </p:nvPr>
        </p:nvSpPr>
        <p:spPr>
          <a:xfrm>
            <a:off x="838200" y="1568824"/>
            <a:ext cx="10515600" cy="5195047"/>
          </a:xfrm>
        </p:spPr>
        <p:txBody>
          <a:bodyPr>
            <a:normAutofit lnSpcReduction="10000"/>
          </a:bodyPr>
          <a:lstStyle/>
          <a:p>
            <a:r>
              <a:rPr lang="en-US" dirty="0"/>
              <a:t>Demos and links to sample data.</a:t>
            </a:r>
          </a:p>
          <a:p>
            <a:pPr lvl="1"/>
            <a:r>
              <a:rPr lang="en-US" dirty="0">
                <a:hlinkClick r:id="rId3"/>
              </a:rPr>
              <a:t>github.com/AzureCosmosDB/</a:t>
            </a:r>
            <a:r>
              <a:rPr lang="en-US" dirty="0" err="1">
                <a:hlinkClick r:id="rId3"/>
              </a:rPr>
              <a:t>CosmicWorks</a:t>
            </a:r>
            <a:endParaRPr lang="en-US" dirty="0"/>
          </a:p>
          <a:p>
            <a:pPr lvl="1"/>
            <a:r>
              <a:rPr lang="en-US" dirty="0">
                <a:hlinkClick r:id="rId4"/>
              </a:rPr>
              <a:t>github.com/AzureCosmosDB/</a:t>
            </a:r>
            <a:r>
              <a:rPr lang="en-US" dirty="0" err="1">
                <a:hlinkClick r:id="rId4"/>
              </a:rPr>
              <a:t>CosmicWorksJava</a:t>
            </a:r>
            <a:r>
              <a:rPr lang="en-US" dirty="0"/>
              <a:t> </a:t>
            </a:r>
          </a:p>
          <a:p>
            <a:r>
              <a:rPr lang="en-US" dirty="0"/>
              <a:t>New Microsoft Learn Labs</a:t>
            </a:r>
          </a:p>
          <a:p>
            <a:pPr lvl="1"/>
            <a:r>
              <a:rPr lang="en-US" dirty="0">
                <a:hlinkClick r:id="rId5"/>
              </a:rPr>
              <a:t>https://aka.ms/msl-modeling-partitioning-1</a:t>
            </a:r>
            <a:r>
              <a:rPr lang="en-US" dirty="0"/>
              <a:t> </a:t>
            </a:r>
          </a:p>
          <a:p>
            <a:pPr lvl="1"/>
            <a:r>
              <a:rPr lang="en-US" dirty="0">
                <a:hlinkClick r:id="rId6"/>
              </a:rPr>
              <a:t>https://aka.ms/msl-modeling-partitioning-2</a:t>
            </a:r>
            <a:r>
              <a:rPr lang="en-US" dirty="0"/>
              <a:t> </a:t>
            </a:r>
          </a:p>
          <a:p>
            <a:r>
              <a:rPr lang="en-US" dirty="0"/>
              <a:t>Awesome videos</a:t>
            </a:r>
          </a:p>
          <a:p>
            <a:pPr lvl="1"/>
            <a:r>
              <a:rPr lang="en-US" dirty="0">
                <a:hlinkClick r:id="rId7"/>
              </a:rPr>
              <a:t>youtube.com/</a:t>
            </a:r>
            <a:r>
              <a:rPr lang="en-US" dirty="0" err="1">
                <a:hlinkClick r:id="rId7"/>
              </a:rPr>
              <a:t>azurecosmosdb</a:t>
            </a:r>
            <a:endParaRPr lang="en-US" dirty="0"/>
          </a:p>
          <a:p>
            <a:r>
              <a:rPr lang="en-US" dirty="0"/>
              <a:t>Monthly User Group</a:t>
            </a:r>
          </a:p>
          <a:p>
            <a:pPr lvl="1"/>
            <a:r>
              <a:rPr lang="en-US" dirty="0">
                <a:hlinkClick r:id="rId8"/>
              </a:rPr>
              <a:t>meetup.com/azure-cosmos-</a:t>
            </a:r>
            <a:r>
              <a:rPr lang="en-US" dirty="0" err="1">
                <a:hlinkClick r:id="rId8"/>
              </a:rPr>
              <a:t>db</a:t>
            </a:r>
            <a:r>
              <a:rPr lang="en-US" dirty="0">
                <a:hlinkClick r:id="rId8"/>
              </a:rPr>
              <a:t>-global-user-group</a:t>
            </a:r>
            <a:r>
              <a:rPr lang="en-US" dirty="0"/>
              <a:t> </a:t>
            </a:r>
          </a:p>
          <a:p>
            <a:r>
              <a:rPr lang="en-US" dirty="0"/>
              <a:t>Weekly Live Podcast</a:t>
            </a:r>
          </a:p>
          <a:p>
            <a:pPr lvl="1"/>
            <a:r>
              <a:rPr lang="en-US" dirty="0">
                <a:hlinkClick r:id="rId9"/>
              </a:rPr>
              <a:t>aka.ms/</a:t>
            </a:r>
            <a:r>
              <a:rPr lang="en-US" dirty="0" err="1">
                <a:hlinkClick r:id="rId9"/>
              </a:rPr>
              <a:t>CosmosDBLiveTV</a:t>
            </a:r>
            <a:endParaRPr lang="en-US" dirty="0"/>
          </a:p>
        </p:txBody>
      </p:sp>
    </p:spTree>
    <p:extLst>
      <p:ext uri="{BB962C8B-B14F-4D97-AF65-F5344CB8AC3E}">
        <p14:creationId xmlns:p14="http://schemas.microsoft.com/office/powerpoint/2010/main" val="3654346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4E284496-52C1-405F-ADD9-D60704CD916A}"/>
    </a:ext>
  </a:extLst>
</a:theme>
</file>

<file path=ppt/theme/theme3.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4E284496-52C1-405F-ADD9-D60704CD916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74C9D0A387B142BE1B174259D1FB17" ma:contentTypeVersion="17" ma:contentTypeDescription="Create a new document." ma:contentTypeScope="" ma:versionID="eebcde33fe2c0bb59eb2331348fe26e3">
  <xsd:schema xmlns:xsd="http://www.w3.org/2001/XMLSchema" xmlns:xs="http://www.w3.org/2001/XMLSchema" xmlns:p="http://schemas.microsoft.com/office/2006/metadata/properties" xmlns:ns1="http://schemas.microsoft.com/sharepoint/v3" xmlns:ns3="3c846c23-408e-490a-b8cc-7a75b607becb" xmlns:ns4="074790b3-468b-4ddb-8fca-2f5e3ba3dc4d" targetNamespace="http://schemas.microsoft.com/office/2006/metadata/properties" ma:root="true" ma:fieldsID="92250bb47782864d681e187a042af066" ns1:_="" ns3:_="" ns4:_="">
    <xsd:import namespace="http://schemas.microsoft.com/sharepoint/v3"/>
    <xsd:import namespace="3c846c23-408e-490a-b8cc-7a75b607becb"/>
    <xsd:import namespace="074790b3-468b-4ddb-8fca-2f5e3ba3dc4d"/>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EventHashCode" minOccurs="0"/>
                <xsd:element ref="ns4:MediaServiceGenerationTime" minOccurs="0"/>
                <xsd:element ref="ns4:MediaServiceAutoKeyPoints" minOccurs="0"/>
                <xsd:element ref="ns4:MediaServiceKeyPoints" minOccurs="0"/>
                <xsd:element ref="ns4:MediaServiceLocation"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846c23-408e-490a-b8cc-7a75b607bec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074790b3-468b-4ddb-8fca-2f5e3ba3dc4d"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3c846c23-408e-490a-b8cc-7a75b607becb">
      <UserInfo>
        <DisplayName>Deborah Chen</DisplayName>
        <AccountId>944</AccountId>
        <AccountType/>
      </UserInfo>
    </SharedWithUsers>
    <MediaServiceKeyPoints xmlns="074790b3-468b-4ddb-8fca-2f5e3ba3dc4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4B10F0-ABF6-468C-8C6C-BF2B32EE21D8}">
  <ds:schemaRefs>
    <ds:schemaRef ds:uri="074790b3-468b-4ddb-8fca-2f5e3ba3dc4d"/>
    <ds:schemaRef ds:uri="3c846c23-408e-490a-b8cc-7a75b607bec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8C116841-0ACD-4944-AEC6-674ADD57FA9E}">
  <ds:schemaRefs>
    <ds:schemaRef ds:uri="http://purl.org/dc/elements/1.1/"/>
    <ds:schemaRef ds:uri="3c846c23-408e-490a-b8cc-7a75b607becb"/>
    <ds:schemaRef ds:uri="http://schemas.microsoft.com/sharepoint/v3"/>
    <ds:schemaRef ds:uri="http://schemas.microsoft.com/office/2006/metadata/properties"/>
    <ds:schemaRef ds:uri="http://schemas.microsoft.com/office/infopath/2007/PartnerControls"/>
    <ds:schemaRef ds:uri="074790b3-468b-4ddb-8fca-2f5e3ba3dc4d"/>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041E5E71-029B-44DE-B9A3-A9DD480D8603}">
  <ds:schemaRefs>
    <ds:schemaRef ds:uri="http://schemas.microsoft.com/sharepoint/v3/contenttype/forms"/>
  </ds:schemaRefs>
</ds:datastoreItem>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15768</TotalTime>
  <Words>9926</Words>
  <Application>Microsoft Office PowerPoint</Application>
  <PresentationFormat>Widescreen</PresentationFormat>
  <Paragraphs>1383</Paragraphs>
  <Slides>91</Slides>
  <Notes>83</Notes>
  <HiddenSlides>2</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91</vt:i4>
      </vt:variant>
    </vt:vector>
  </HeadingPairs>
  <TitlesOfParts>
    <vt:vector size="100" baseType="lpstr">
      <vt:lpstr>Arial</vt:lpstr>
      <vt:lpstr>Calibri</vt:lpstr>
      <vt:lpstr>Segoe UI</vt:lpstr>
      <vt:lpstr>Segoe UI Semibold</vt:lpstr>
      <vt:lpstr>Segoe UI Semilight</vt:lpstr>
      <vt:lpstr>Wingdings</vt:lpstr>
      <vt:lpstr>Office Theme</vt:lpstr>
      <vt:lpstr>White Template</vt:lpstr>
      <vt:lpstr>1_White Template</vt:lpstr>
      <vt:lpstr>Azure Cosmos DB</vt:lpstr>
      <vt:lpstr>Session's objectives</vt:lpstr>
      <vt:lpstr>What is Azure Cosmos DB?</vt:lpstr>
      <vt:lpstr>What is Azure Cosmos DB?</vt:lpstr>
      <vt:lpstr>What is Azure Cosmos DB?</vt:lpstr>
      <vt:lpstr>What is Azure Cosmos DB?</vt:lpstr>
      <vt:lpstr>So is Cosmos DB suitable for relational workloads?</vt:lpstr>
      <vt:lpstr>Storage in 1970</vt:lpstr>
      <vt:lpstr>Comparing relational vs. NoSQL</vt:lpstr>
      <vt:lpstr>Let's look at a concrete example</vt:lpstr>
      <vt:lpstr>Identifying the operations for our app</vt:lpstr>
      <vt:lpstr>Let’s get started!</vt:lpstr>
      <vt:lpstr>Starting with the Customer entity</vt:lpstr>
      <vt:lpstr>Starting with the Customer entity</vt:lpstr>
      <vt:lpstr>To embed or to reference?</vt:lpstr>
      <vt:lpstr>To embed or to reference?</vt:lpstr>
      <vt:lpstr>Our first entity: Customer</vt:lpstr>
      <vt:lpstr>Customer</vt:lpstr>
      <vt:lpstr>Key tips on document modeling</vt:lpstr>
      <vt:lpstr>What is partitioning?</vt:lpstr>
      <vt:lpstr>What is partitioning?</vt:lpstr>
      <vt:lpstr>What is partitioning?</vt:lpstr>
      <vt:lpstr>What is partitioning?</vt:lpstr>
      <vt:lpstr>What is partitioning?</vt:lpstr>
      <vt:lpstr>Hierarchical partition keys</vt:lpstr>
      <vt:lpstr>What is partitioning?</vt:lpstr>
      <vt:lpstr>Redistribute throughput (preview)  https://aka.ms/CosmosRedistributeThroughput </vt:lpstr>
      <vt:lpstr>Dynamic Scaling  https://aka.ms/CosmosDynamicAutoscale </vt:lpstr>
      <vt:lpstr>What is partitioning?</vt:lpstr>
      <vt:lpstr>What is partitioning?</vt:lpstr>
      <vt:lpstr>What is partitioning?</vt:lpstr>
      <vt:lpstr>Physical vs logical partitions</vt:lpstr>
      <vt:lpstr>Physical vs logical partitions</vt:lpstr>
      <vt:lpstr>What is an RU?</vt:lpstr>
      <vt:lpstr>Key tips on Throughput</vt:lpstr>
      <vt:lpstr>Choosing a partition key for customers</vt:lpstr>
      <vt:lpstr>Choosing a partition key for customers</vt:lpstr>
      <vt:lpstr>Choosing a partition key for customers</vt:lpstr>
      <vt:lpstr>Choosing a partition key for customers</vt:lpstr>
      <vt:lpstr>Next: products</vt:lpstr>
      <vt:lpstr>Product category</vt:lpstr>
      <vt:lpstr>Product category</vt:lpstr>
      <vt:lpstr>Product categories</vt:lpstr>
      <vt:lpstr>Product category</vt:lpstr>
      <vt:lpstr>Demo</vt:lpstr>
      <vt:lpstr>Next: product tag</vt:lpstr>
      <vt:lpstr>Product tag</vt:lpstr>
      <vt:lpstr>Product tag</vt:lpstr>
      <vt:lpstr>Product tag</vt:lpstr>
      <vt:lpstr>Product tag</vt:lpstr>
      <vt:lpstr>Next: product</vt:lpstr>
      <vt:lpstr>Product</vt:lpstr>
      <vt:lpstr>Products</vt:lpstr>
      <vt:lpstr>Products</vt:lpstr>
      <vt:lpstr>Products</vt:lpstr>
      <vt:lpstr>Products</vt:lpstr>
      <vt:lpstr>Products: how to return category and tag names?</vt:lpstr>
      <vt:lpstr>Introducing denormalization</vt:lpstr>
      <vt:lpstr>Products: denormalizing category and tag names</vt:lpstr>
      <vt:lpstr>Demo</vt:lpstr>
      <vt:lpstr>Products: keeping everything in sync</vt:lpstr>
      <vt:lpstr>Cosmos DB's change feed</vt:lpstr>
      <vt:lpstr>Products: keeping everything in sync</vt:lpstr>
      <vt:lpstr>Next: sales orders</vt:lpstr>
      <vt:lpstr>Sales orders</vt:lpstr>
      <vt:lpstr>Sales orders</vt:lpstr>
      <vt:lpstr>Sales orders</vt:lpstr>
      <vt:lpstr>Sales orders</vt:lpstr>
      <vt:lpstr>Sales orders</vt:lpstr>
      <vt:lpstr>Sales orders</vt:lpstr>
      <vt:lpstr>Sales orders</vt:lpstr>
      <vt:lpstr>Mixing entities in the same container?</vt:lpstr>
      <vt:lpstr>Sales orders</vt:lpstr>
      <vt:lpstr>Sales orders: mixing with customers</vt:lpstr>
      <vt:lpstr>Sales orders: mixing with customers</vt:lpstr>
      <vt:lpstr>Sales orders: mixing with customers</vt:lpstr>
      <vt:lpstr>Sales orders: mixing with customers</vt:lpstr>
      <vt:lpstr>Sales orders</vt:lpstr>
      <vt:lpstr>Sales orders</vt:lpstr>
      <vt:lpstr>Denormalizing the count of sales orders</vt:lpstr>
      <vt:lpstr>Denormalizing the count of sales orders</vt:lpstr>
      <vt:lpstr>Denormalizing the count of sales orders</vt:lpstr>
      <vt:lpstr>Denormalizing the count of sales orders</vt:lpstr>
      <vt:lpstr>Sales orders</vt:lpstr>
      <vt:lpstr>Sales orders</vt:lpstr>
      <vt:lpstr>Our final design</vt:lpstr>
      <vt:lpstr>Our final design</vt:lpstr>
      <vt:lpstr>Our final design, optimized!</vt:lpstr>
      <vt:lpstr>Original Relational Model</vt:lpstr>
      <vt:lpstr>Key takeaways</vt:lpstr>
      <vt:lpstr>Going further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Cosmos DB Roadmap</dc:title>
  <dc:creator>Mark Brown</dc:creator>
  <cp:lastModifiedBy>Manish Sharma</cp:lastModifiedBy>
  <cp:revision>2</cp:revision>
  <dcterms:created xsi:type="dcterms:W3CDTF">2020-03-19T19:09:41Z</dcterms:created>
  <dcterms:modified xsi:type="dcterms:W3CDTF">2025-08-26T07:50:04Z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2020-06-12T02:04:23Z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6978e732-85a5-4378-b347-3a85f838e4a2</vt:lpwstr>
  </property>
  <property fmtid="{D5CDD505-2E9C-101B-9397-08002B2CF9AE}" pid="8" name="MSIP_Label_f42aa342-8706-4288-bd11-ebb85995028c_ContentBits">
    <vt:lpwstr>0</vt:lpwstr>
  </property>
  <property fmtid="{D5CDD505-2E9C-101B-9397-08002B2CF9AE}" pid="9" name="ContentTypeId">
    <vt:lpwstr>0x01010400D6C630B219561145AE69A9D997B3A8B9</vt:lpwstr>
  </property>
</Properties>
</file>