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5" r:id="rId1"/>
  </p:sldMasterIdLst>
  <p:notesMasterIdLst>
    <p:notesMasterId r:id="rId5"/>
  </p:notesMasterIdLst>
  <p:sldIdLst>
    <p:sldId id="4375" r:id="rId2"/>
    <p:sldId id="4374" r:id="rId3"/>
    <p:sldId id="4378" r:id="rId4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109BBB-0565-43AF-9B65-AC554C816657}">
          <p14:sldIdLst>
            <p14:sldId id="4375"/>
            <p14:sldId id="4374"/>
            <p14:sldId id="4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96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E005B7-B463-48B0-B5B9-23361F8BB0D1}" v="5" dt="2022-11-12T01:00:03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508" y="36"/>
      </p:cViewPr>
      <p:guideLst>
        <p:guide orient="horz" pos="429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3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30F54-7A53-4984-B68A-50D533983DF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D24C6-314D-4932-BFCD-FE9EB90B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2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81965" y="3547898"/>
            <a:ext cx="7543800" cy="45704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2970" spc="-4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81965" y="4490721"/>
            <a:ext cx="7543800" cy="25391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835314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803" y="3594331"/>
            <a:ext cx="7543800" cy="411331"/>
          </a:xfrm>
          <a:noFill/>
        </p:spPr>
        <p:txBody>
          <a:bodyPr lIns="0" tIns="0" rIns="0" bIns="0" anchor="b" anchorCtr="0">
            <a:spAutoFit/>
          </a:bodyPr>
          <a:lstStyle>
            <a:lvl1pPr algn="l" defTabSz="7694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970" b="1" kern="1200" cap="none" spc="-4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9160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37624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16893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946893"/>
            <a:ext cx="8549640" cy="2031069"/>
          </a:xfrm>
        </p:spPr>
        <p:txBody>
          <a:bodyPr anchor="b"/>
          <a:lstStyle>
            <a:lvl1pPr algn="ctr">
              <a:defRPr sz="6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406265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882" indent="0" algn="ctr">
              <a:buNone/>
              <a:defRPr sz="2200"/>
            </a:lvl2pPr>
            <a:lvl3pPr marL="1005765" indent="0" algn="ctr">
              <a:buNone/>
              <a:defRPr sz="1980"/>
            </a:lvl3pPr>
            <a:lvl4pPr marL="1508646" indent="0" algn="ctr">
              <a:buNone/>
              <a:defRPr sz="1760"/>
            </a:lvl4pPr>
            <a:lvl5pPr marL="2011531" indent="0" algn="ctr">
              <a:buNone/>
              <a:defRPr sz="1760"/>
            </a:lvl5pPr>
            <a:lvl6pPr marL="2514413" indent="0" algn="ctr">
              <a:buNone/>
              <a:defRPr sz="1760"/>
            </a:lvl6pPr>
            <a:lvl7pPr marL="3017295" indent="0" algn="ctr">
              <a:buNone/>
              <a:defRPr sz="1760"/>
            </a:lvl7pPr>
            <a:lvl8pPr marL="3520177" indent="0" algn="ctr">
              <a:buNone/>
              <a:defRPr sz="1760"/>
            </a:lvl8pPr>
            <a:lvl9pPr marL="40230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19C6-3942-40C0-8C0D-E7887D41FF1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DD1B-605B-47BB-B5D2-9438BA72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5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81965" y="3547898"/>
            <a:ext cx="7543800" cy="45704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2970" spc="-4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81965" y="4490721"/>
            <a:ext cx="7543800" cy="25391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14944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3772" y="1625623"/>
            <a:ext cx="9090279" cy="1209562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88580" indent="0">
              <a:buNone/>
              <a:defRPr/>
            </a:lvl2pPr>
            <a:lvl3pPr marL="377162" indent="0">
              <a:buNone/>
              <a:defRPr/>
            </a:lvl3pPr>
            <a:lvl4pPr marL="565743" indent="0">
              <a:buNone/>
              <a:defRPr/>
            </a:lvl4pPr>
            <a:lvl5pPr marL="75432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8813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1966" y="1626900"/>
            <a:ext cx="9090279" cy="1209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84537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3772" y="1496072"/>
            <a:ext cx="4040963" cy="101290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990"/>
              </a:spcBef>
              <a:buNone/>
              <a:defRPr sz="1485">
                <a:latin typeface="+mn-lt"/>
              </a:defRPr>
            </a:lvl1pPr>
            <a:lvl2pPr marL="188580" indent="0">
              <a:buNone/>
              <a:defRPr sz="1320"/>
            </a:lvl2pPr>
            <a:lvl3pPr marL="377162" indent="0">
              <a:buNone/>
              <a:defRPr sz="990"/>
            </a:lvl3pPr>
            <a:lvl4pPr marL="565743" indent="0">
              <a:buNone/>
              <a:defRPr sz="907"/>
            </a:lvl4pPr>
            <a:lvl5pPr marL="754323" indent="0">
              <a:buNone/>
              <a:defRPr sz="90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B7896-F978-4D6E-861E-D10AD514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515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3772" y="1496072"/>
            <a:ext cx="4040963" cy="101290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990"/>
              </a:spcBef>
              <a:buNone/>
              <a:defRPr sz="1485">
                <a:latin typeface="+mn-lt"/>
              </a:defRPr>
            </a:lvl1pPr>
            <a:lvl2pPr marL="188580" indent="0">
              <a:buNone/>
              <a:defRPr sz="1320"/>
            </a:lvl2pPr>
            <a:lvl3pPr marL="377162" indent="0">
              <a:buNone/>
              <a:defRPr sz="990"/>
            </a:lvl3pPr>
            <a:lvl4pPr marL="565743" indent="0">
              <a:buNone/>
              <a:defRPr sz="907"/>
            </a:lvl4pPr>
            <a:lvl5pPr marL="754323" indent="0">
              <a:buNone/>
              <a:defRPr sz="90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B7896-F978-4D6E-861E-D10AD514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2587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4345BF-C4C8-814F-BA3B-67703433BCC4}"/>
              </a:ext>
            </a:extLst>
          </p:cNvPr>
          <p:cNvSpPr/>
          <p:nvPr userDrawn="1"/>
        </p:nvSpPr>
        <p:spPr bwMode="auto">
          <a:xfrm>
            <a:off x="0" y="1"/>
            <a:ext cx="10058400" cy="14323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0876" tIns="120701" rIns="150876" bIns="120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9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97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08C41B-3C90-D543-A997-D3D2CAFC0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772" y="2178919"/>
            <a:ext cx="4040963" cy="101290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990"/>
              </a:spcBef>
              <a:buNone/>
              <a:defRPr sz="1485">
                <a:latin typeface="+mn-lt"/>
              </a:defRPr>
            </a:lvl1pPr>
            <a:lvl2pPr marL="188580" indent="0">
              <a:buNone/>
              <a:defRPr sz="1320"/>
            </a:lvl2pPr>
            <a:lvl3pPr marL="377162" indent="0">
              <a:buNone/>
              <a:defRPr sz="990"/>
            </a:lvl3pPr>
            <a:lvl4pPr marL="565743" indent="0">
              <a:buNone/>
              <a:defRPr sz="907"/>
            </a:lvl4pPr>
            <a:lvl5pPr marL="754323" indent="0">
              <a:buNone/>
              <a:defRPr sz="90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253F43-FBDE-CE4D-A422-897BBC1F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18" y="402225"/>
            <a:ext cx="9090279" cy="406265"/>
          </a:xfrm>
        </p:spPr>
        <p:txBody>
          <a:bodyPr/>
          <a:lstStyle>
            <a:lvl1pPr algn="ctr">
              <a:defRPr sz="264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26828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4345BF-C4C8-814F-BA3B-67703433BCC4}"/>
              </a:ext>
            </a:extLst>
          </p:cNvPr>
          <p:cNvSpPr/>
          <p:nvPr userDrawn="1"/>
        </p:nvSpPr>
        <p:spPr bwMode="auto">
          <a:xfrm>
            <a:off x="0" y="1"/>
            <a:ext cx="10058400" cy="14323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0876" tIns="120701" rIns="150876" bIns="120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9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97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08C41B-3C90-D543-A997-D3D2CAFC0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772" y="2178919"/>
            <a:ext cx="4040963" cy="101290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990"/>
              </a:spcBef>
              <a:buNone/>
              <a:defRPr sz="1485">
                <a:latin typeface="+mn-lt"/>
              </a:defRPr>
            </a:lvl1pPr>
            <a:lvl2pPr marL="188580" indent="0">
              <a:buNone/>
              <a:defRPr sz="1320"/>
            </a:lvl2pPr>
            <a:lvl3pPr marL="377162" indent="0">
              <a:buNone/>
              <a:defRPr sz="990"/>
            </a:lvl3pPr>
            <a:lvl4pPr marL="565743" indent="0">
              <a:buNone/>
              <a:defRPr sz="907"/>
            </a:lvl4pPr>
            <a:lvl5pPr marL="754323" indent="0">
              <a:buNone/>
              <a:defRPr sz="90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253F43-FBDE-CE4D-A422-897BBC1F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18" y="402227"/>
            <a:ext cx="9090279" cy="49244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60395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pag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5279E0-7ADE-4810-B3CF-D2664576264B}"/>
              </a:ext>
            </a:extLst>
          </p:cNvPr>
          <p:cNvSpPr/>
          <p:nvPr userDrawn="1"/>
        </p:nvSpPr>
        <p:spPr bwMode="auto">
          <a:xfrm>
            <a:off x="0" y="0"/>
            <a:ext cx="5029200" cy="7772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769232" fontAlgn="base">
              <a:spcBef>
                <a:spcPct val="0"/>
              </a:spcBef>
              <a:spcAft>
                <a:spcPct val="0"/>
              </a:spcAft>
            </a:pPr>
            <a:endParaRPr lang="en-US" sz="165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3772" y="1962014"/>
            <a:ext cx="4040963" cy="101290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990"/>
              </a:spcBef>
              <a:buNone/>
              <a:defRPr sz="1485">
                <a:solidFill>
                  <a:schemeClr val="bg1"/>
                </a:solidFill>
                <a:latin typeface="+mn-lt"/>
              </a:defRPr>
            </a:lvl1pPr>
            <a:lvl2pPr marL="188580" indent="0">
              <a:buNone/>
              <a:defRPr sz="1320">
                <a:solidFill>
                  <a:schemeClr val="bg1"/>
                </a:solidFill>
              </a:defRPr>
            </a:lvl2pPr>
            <a:lvl3pPr marL="377162" indent="0">
              <a:buNone/>
              <a:defRPr sz="990">
                <a:solidFill>
                  <a:schemeClr val="bg1"/>
                </a:solidFill>
              </a:defRPr>
            </a:lvl3pPr>
            <a:lvl4pPr marL="565743" indent="0">
              <a:buNone/>
              <a:defRPr sz="907">
                <a:solidFill>
                  <a:schemeClr val="bg1"/>
                </a:solidFill>
              </a:defRPr>
            </a:lvl4pPr>
            <a:lvl5pPr marL="754323" indent="0">
              <a:buNone/>
              <a:defRPr sz="90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B7896-F978-4D6E-861E-D10AD514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17" y="518162"/>
            <a:ext cx="4039418" cy="9848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69476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85318" y="518164"/>
            <a:ext cx="9090279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481966" y="1626907"/>
            <a:ext cx="9090279" cy="12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0058400" cy="77724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2" y="4"/>
            <a:ext cx="482803" cy="663245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92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8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41402" cy="331622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92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8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58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62" r:id="rId12"/>
    <p:sldLayoutId id="2147483761" r:id="rId13"/>
  </p:sldLayoutIdLst>
  <p:transition>
    <p:fade/>
  </p:transition>
  <p:hf sldNum="0" hdr="0" ftr="0" dt="0"/>
  <p:txStyles>
    <p:titleStyle>
      <a:lvl1pPr algn="l" defTabSz="769454" rtl="0" eaLnBrk="1" latinLnBrk="0" hangingPunct="1">
        <a:lnSpc>
          <a:spcPct val="100000"/>
        </a:lnSpc>
        <a:spcBef>
          <a:spcPct val="0"/>
        </a:spcBef>
        <a:buNone/>
        <a:defRPr lang="en-US" sz="3200" b="0" kern="1200" cap="none" spc="-4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76945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b="0" i="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188580" marR="0" indent="0" algn="l" defTabSz="76945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b="0" i="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377162" marR="0" indent="0" algn="l" defTabSz="76945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b="0" i="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546099" marR="0" indent="0" algn="l" defTabSz="76945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50" b="0" i="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705869" marR="0" indent="0" algn="l" defTabSz="76945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0" i="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116001" indent="-192364" algn="l" defTabSz="769454" rtl="0" eaLnBrk="1" latinLnBrk="0" hangingPunct="1">
        <a:spcBef>
          <a:spcPct val="20000"/>
        </a:spcBef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6pPr>
      <a:lvl7pPr marL="2500729" indent="-192364" algn="l" defTabSz="769454" rtl="0" eaLnBrk="1" latinLnBrk="0" hangingPunct="1">
        <a:spcBef>
          <a:spcPct val="20000"/>
        </a:spcBef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7pPr>
      <a:lvl8pPr marL="2885456" indent="-192364" algn="l" defTabSz="769454" rtl="0" eaLnBrk="1" latinLnBrk="0" hangingPunct="1">
        <a:spcBef>
          <a:spcPct val="20000"/>
        </a:spcBef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8pPr>
      <a:lvl9pPr marL="3270184" indent="-192364" algn="l" defTabSz="769454" rtl="0" eaLnBrk="1" latinLnBrk="0" hangingPunct="1">
        <a:spcBef>
          <a:spcPct val="20000"/>
        </a:spcBef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9454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84726" algn="l" defTabSz="769454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69454" algn="l" defTabSz="769454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54182" algn="l" defTabSz="769454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38909" algn="l" defTabSz="769454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923638" algn="l" defTabSz="769454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308365" algn="l" defTabSz="769454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93092" algn="l" defTabSz="769454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77819" algn="l" defTabSz="769454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28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288" userDrawn="1">
          <p15:clr>
            <a:srgbClr val="C35EA4"/>
          </p15:clr>
        </p15:guide>
        <p15:guide id="26" orient="horz" pos="4608" userDrawn="1">
          <p15:clr>
            <a:srgbClr val="C35EA4"/>
          </p15:clr>
        </p15:guide>
        <p15:guide id="27" orient="horz" pos="144" userDrawn="1">
          <p15:clr>
            <a:srgbClr val="A4A3A4"/>
          </p15:clr>
        </p15:guide>
        <p15:guide id="28" pos="144" userDrawn="1">
          <p15:clr>
            <a:srgbClr val="A4A3A4"/>
          </p15:clr>
        </p15:guide>
        <p15:guide id="29" orient="horz" pos="4752" userDrawn="1">
          <p15:clr>
            <a:srgbClr val="A4A3A4"/>
          </p15:clr>
        </p15:guide>
        <p15:guide id="30" pos="7495" userDrawn="1">
          <p15:clr>
            <a:srgbClr val="A4A3A4"/>
          </p15:clr>
        </p15:guide>
        <p15:guide id="31" pos="6048" userDrawn="1">
          <p15:clr>
            <a:srgbClr val="F26B43"/>
          </p15:clr>
        </p15:guide>
        <p15:guide id="32" pos="61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learn.microsoft.com/en-us/sql/sql-server/what-s-new-in-sql-server-2022?view=sql-server-ver1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3614C9E-14F9-4599-BFF6-833BB013913D}"/>
              </a:ext>
            </a:extLst>
          </p:cNvPr>
          <p:cNvCxnSpPr>
            <a:cxnSpLocks/>
          </p:cNvCxnSpPr>
          <p:nvPr/>
        </p:nvCxnSpPr>
        <p:spPr>
          <a:xfrm flipH="1">
            <a:off x="570900" y="7433983"/>
            <a:ext cx="8916600" cy="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E35BE8-75A2-4728-B6A3-FAD1DE95189D}"/>
              </a:ext>
            </a:extLst>
          </p:cNvPr>
          <p:cNvSpPr/>
          <p:nvPr/>
        </p:nvSpPr>
        <p:spPr bwMode="auto">
          <a:xfrm>
            <a:off x="437486" y="6527514"/>
            <a:ext cx="9183428" cy="6108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03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F09820-163D-41FE-A1C1-6FB4D5F0855A}"/>
              </a:ext>
            </a:extLst>
          </p:cNvPr>
          <p:cNvSpPr txBox="1">
            <a:spLocks/>
          </p:cNvSpPr>
          <p:nvPr/>
        </p:nvSpPr>
        <p:spPr>
          <a:xfrm>
            <a:off x="356236" y="444362"/>
            <a:ext cx="9144603" cy="425571"/>
          </a:xfrm>
          <a:prstGeom prst="rect">
            <a:avLst/>
          </a:prstGeom>
        </p:spPr>
        <p:txBody>
          <a:bodyPr vert="horz" wrap="square" lIns="82296" tIns="51435" rIns="82296" bIns="51435" rtlCol="0" anchor="t">
            <a:noAutofit/>
          </a:bodyPr>
          <a:lstStyle>
            <a:lvl1pPr algn="ctr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800" baseline="0" dirty="0">
                <a:ln w="3175">
                  <a:noFill/>
                </a:ln>
                <a:solidFill>
                  <a:schemeClr val="tx2"/>
                </a:solidFill>
                <a:effectLst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pPr algn="l" defTabSz="514292">
              <a:spcBef>
                <a:spcPts val="0"/>
              </a:spcBef>
              <a:defRPr/>
            </a:pPr>
            <a:r>
              <a:rPr lang="en-US" sz="3200" spc="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rPr>
              <a:t>SQL Server 2022 editions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D3E305-6856-4024-947C-BEE6B9CF5C01}"/>
              </a:ext>
            </a:extLst>
          </p:cNvPr>
          <p:cNvSpPr txBox="1"/>
          <p:nvPr/>
        </p:nvSpPr>
        <p:spPr>
          <a:xfrm>
            <a:off x="1752734" y="6675228"/>
            <a:ext cx="7551245" cy="3154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Developer</a:t>
            </a:r>
          </a:p>
          <a:p>
            <a:r>
              <a: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Free to use with all the features of Enterprise Edition specifically for dev/test in non-production environments</a:t>
            </a:r>
            <a:endParaRPr lang="en-US" sz="105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2D1E54-DEC5-44CD-B996-C2A85858760A}"/>
              </a:ext>
            </a:extLst>
          </p:cNvPr>
          <p:cNvGrpSpPr/>
          <p:nvPr/>
        </p:nvGrpSpPr>
        <p:grpSpPr>
          <a:xfrm>
            <a:off x="570900" y="6616314"/>
            <a:ext cx="948126" cy="433292"/>
            <a:chOff x="-908090" y="6699561"/>
            <a:chExt cx="1220971" cy="557983"/>
          </a:xfrm>
        </p:grpSpPr>
        <p:grpSp>
          <p:nvGrpSpPr>
            <p:cNvPr id="160" name="Group 174">
              <a:extLst>
                <a:ext uri="{FF2B5EF4-FFF2-40B4-BE49-F238E27FC236}">
                  <a16:creationId xmlns:a16="http://schemas.microsoft.com/office/drawing/2014/main" id="{221FFE1A-BCF0-42D7-B4FE-B8A220AF71C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-908090" y="6699561"/>
              <a:ext cx="743977" cy="557983"/>
              <a:chOff x="4013" y="1038"/>
              <a:chExt cx="312" cy="234"/>
            </a:xfrm>
          </p:grpSpPr>
          <p:sp>
            <p:nvSpPr>
              <p:cNvPr id="178" name="AutoShape 173">
                <a:extLst>
                  <a:ext uri="{FF2B5EF4-FFF2-40B4-BE49-F238E27FC236}">
                    <a16:creationId xmlns:a16="http://schemas.microsoft.com/office/drawing/2014/main" id="{B0266BC6-2429-4285-B3FB-6A096E593B4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013" y="1038"/>
                <a:ext cx="312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Rectangle 175">
                <a:extLst>
                  <a:ext uri="{FF2B5EF4-FFF2-40B4-BE49-F238E27FC236}">
                    <a16:creationId xmlns:a16="http://schemas.microsoft.com/office/drawing/2014/main" id="{5884EA03-4D48-434A-AAB9-663434F03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3" y="1038"/>
                <a:ext cx="312" cy="2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Rectangle 176">
                <a:extLst>
                  <a:ext uri="{FF2B5EF4-FFF2-40B4-BE49-F238E27FC236}">
                    <a16:creationId xmlns:a16="http://schemas.microsoft.com/office/drawing/2014/main" id="{E1D79058-9CCF-4C1F-8717-89D718E50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3" y="1067"/>
                <a:ext cx="312" cy="2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Oval 177">
                <a:extLst>
                  <a:ext uri="{FF2B5EF4-FFF2-40B4-BE49-F238E27FC236}">
                    <a16:creationId xmlns:a16="http://schemas.microsoft.com/office/drawing/2014/main" id="{D8A71EBA-7452-4261-938E-DE0381268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1048"/>
                <a:ext cx="9" cy="10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Oval 178">
                <a:extLst>
                  <a:ext uri="{FF2B5EF4-FFF2-40B4-BE49-F238E27FC236}">
                    <a16:creationId xmlns:a16="http://schemas.microsoft.com/office/drawing/2014/main" id="{71734DAE-2551-4003-8634-C3AACBA0E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" y="1048"/>
                <a:ext cx="10" cy="10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179">
                <a:extLst>
                  <a:ext uri="{FF2B5EF4-FFF2-40B4-BE49-F238E27FC236}">
                    <a16:creationId xmlns:a16="http://schemas.microsoft.com/office/drawing/2014/main" id="{8526A4D0-827E-4797-AFC9-C6A839B5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1048"/>
                <a:ext cx="10" cy="10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80">
                <a:extLst>
                  <a:ext uri="{FF2B5EF4-FFF2-40B4-BE49-F238E27FC236}">
                    <a16:creationId xmlns:a16="http://schemas.microsoft.com/office/drawing/2014/main" id="{65E8A0B7-CDE4-4F1D-A4D6-9CA84DEDF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3" y="1159"/>
                <a:ext cx="45" cy="45"/>
              </a:xfrm>
              <a:custGeom>
                <a:avLst/>
                <a:gdLst>
                  <a:gd name="T0" fmla="*/ 34 w 45"/>
                  <a:gd name="T1" fmla="*/ 0 h 45"/>
                  <a:gd name="T2" fmla="*/ 45 w 45"/>
                  <a:gd name="T3" fmla="*/ 11 h 45"/>
                  <a:gd name="T4" fmla="*/ 10 w 45"/>
                  <a:gd name="T5" fmla="*/ 45 h 45"/>
                  <a:gd name="T6" fmla="*/ 0 w 45"/>
                  <a:gd name="T7" fmla="*/ 35 h 45"/>
                  <a:gd name="T8" fmla="*/ 34 w 45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5">
                    <a:moveTo>
                      <a:pt x="34" y="0"/>
                    </a:moveTo>
                    <a:lnTo>
                      <a:pt x="45" y="11"/>
                    </a:lnTo>
                    <a:lnTo>
                      <a:pt x="10" y="45"/>
                    </a:lnTo>
                    <a:lnTo>
                      <a:pt x="0" y="3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81">
                <a:extLst>
                  <a:ext uri="{FF2B5EF4-FFF2-40B4-BE49-F238E27FC236}">
                    <a16:creationId xmlns:a16="http://schemas.microsoft.com/office/drawing/2014/main" id="{8B6D8A7F-5B31-4063-A95C-E692ECFD0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3" y="1135"/>
                <a:ext cx="45" cy="45"/>
              </a:xfrm>
              <a:custGeom>
                <a:avLst/>
                <a:gdLst>
                  <a:gd name="T0" fmla="*/ 45 w 45"/>
                  <a:gd name="T1" fmla="*/ 35 h 45"/>
                  <a:gd name="T2" fmla="*/ 34 w 45"/>
                  <a:gd name="T3" fmla="*/ 45 h 45"/>
                  <a:gd name="T4" fmla="*/ 0 w 45"/>
                  <a:gd name="T5" fmla="*/ 11 h 45"/>
                  <a:gd name="T6" fmla="*/ 10 w 45"/>
                  <a:gd name="T7" fmla="*/ 0 h 45"/>
                  <a:gd name="T8" fmla="*/ 45 w 45"/>
                  <a:gd name="T9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5">
                    <a:moveTo>
                      <a:pt x="45" y="35"/>
                    </a:moveTo>
                    <a:lnTo>
                      <a:pt x="34" y="45"/>
                    </a:lnTo>
                    <a:lnTo>
                      <a:pt x="0" y="11"/>
                    </a:lnTo>
                    <a:lnTo>
                      <a:pt x="10" y="0"/>
                    </a:lnTo>
                    <a:lnTo>
                      <a:pt x="45" y="35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82">
                <a:extLst>
                  <a:ext uri="{FF2B5EF4-FFF2-40B4-BE49-F238E27FC236}">
                    <a16:creationId xmlns:a16="http://schemas.microsoft.com/office/drawing/2014/main" id="{B156409A-666A-4345-B805-E6FD4A35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1159"/>
                <a:ext cx="45" cy="45"/>
              </a:xfrm>
              <a:custGeom>
                <a:avLst/>
                <a:gdLst>
                  <a:gd name="T0" fmla="*/ 11 w 45"/>
                  <a:gd name="T1" fmla="*/ 0 h 45"/>
                  <a:gd name="T2" fmla="*/ 0 w 45"/>
                  <a:gd name="T3" fmla="*/ 11 h 45"/>
                  <a:gd name="T4" fmla="*/ 35 w 45"/>
                  <a:gd name="T5" fmla="*/ 45 h 45"/>
                  <a:gd name="T6" fmla="*/ 45 w 45"/>
                  <a:gd name="T7" fmla="*/ 35 h 45"/>
                  <a:gd name="T8" fmla="*/ 11 w 45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5">
                    <a:moveTo>
                      <a:pt x="11" y="0"/>
                    </a:moveTo>
                    <a:lnTo>
                      <a:pt x="0" y="11"/>
                    </a:lnTo>
                    <a:lnTo>
                      <a:pt x="35" y="45"/>
                    </a:lnTo>
                    <a:lnTo>
                      <a:pt x="45" y="3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83">
                <a:extLst>
                  <a:ext uri="{FF2B5EF4-FFF2-40B4-BE49-F238E27FC236}">
                    <a16:creationId xmlns:a16="http://schemas.microsoft.com/office/drawing/2014/main" id="{0881D83D-EA35-4D3D-B8E9-3958CF309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1135"/>
                <a:ext cx="45" cy="45"/>
              </a:xfrm>
              <a:custGeom>
                <a:avLst/>
                <a:gdLst>
                  <a:gd name="T0" fmla="*/ 0 w 45"/>
                  <a:gd name="T1" fmla="*/ 35 h 45"/>
                  <a:gd name="T2" fmla="*/ 11 w 45"/>
                  <a:gd name="T3" fmla="*/ 45 h 45"/>
                  <a:gd name="T4" fmla="*/ 45 w 45"/>
                  <a:gd name="T5" fmla="*/ 11 h 45"/>
                  <a:gd name="T6" fmla="*/ 35 w 45"/>
                  <a:gd name="T7" fmla="*/ 0 h 45"/>
                  <a:gd name="T8" fmla="*/ 0 w 45"/>
                  <a:gd name="T9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5">
                    <a:moveTo>
                      <a:pt x="0" y="35"/>
                    </a:moveTo>
                    <a:lnTo>
                      <a:pt x="11" y="45"/>
                    </a:lnTo>
                    <a:lnTo>
                      <a:pt x="45" y="11"/>
                    </a:lnTo>
                    <a:lnTo>
                      <a:pt x="35" y="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Oval 184">
                <a:extLst>
                  <a:ext uri="{FF2B5EF4-FFF2-40B4-BE49-F238E27FC236}">
                    <a16:creationId xmlns:a16="http://schemas.microsoft.com/office/drawing/2014/main" id="{101F39BC-AC29-4946-A769-4E4554128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1160"/>
                <a:ext cx="20" cy="19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Oval 185">
                <a:extLst>
                  <a:ext uri="{FF2B5EF4-FFF2-40B4-BE49-F238E27FC236}">
                    <a16:creationId xmlns:a16="http://schemas.microsoft.com/office/drawing/2014/main" id="{5FCCE3BD-AADE-472E-AE33-981EF76EB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160"/>
                <a:ext cx="19" cy="19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Oval 186">
                <a:extLst>
                  <a:ext uri="{FF2B5EF4-FFF2-40B4-BE49-F238E27FC236}">
                    <a16:creationId xmlns:a16="http://schemas.microsoft.com/office/drawing/2014/main" id="{6C777D5D-B130-403E-A888-38929C69D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0" y="1160"/>
                <a:ext cx="19" cy="19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461AB0-61C5-445D-B735-11D5EC8414A5}"/>
                </a:ext>
              </a:extLst>
            </p:cNvPr>
            <p:cNvGrpSpPr/>
            <p:nvPr/>
          </p:nvGrpSpPr>
          <p:grpSpPr>
            <a:xfrm>
              <a:off x="-117102" y="6792406"/>
              <a:ext cx="429983" cy="465137"/>
              <a:chOff x="-117102" y="6792406"/>
              <a:chExt cx="429983" cy="465137"/>
            </a:xfrm>
          </p:grpSpPr>
          <p:sp>
            <p:nvSpPr>
              <p:cNvPr id="162" name="Rectangle 49">
                <a:extLst>
                  <a:ext uri="{FF2B5EF4-FFF2-40B4-BE49-F238E27FC236}">
                    <a16:creationId xmlns:a16="http://schemas.microsoft.com/office/drawing/2014/main" id="{54F77EFF-12AD-4505-B66A-D1EB3D57A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7102" y="6792406"/>
                <a:ext cx="429983" cy="936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50">
                <a:extLst>
                  <a:ext uri="{FF2B5EF4-FFF2-40B4-BE49-F238E27FC236}">
                    <a16:creationId xmlns:a16="http://schemas.microsoft.com/office/drawing/2014/main" id="{E68D8612-3DD8-4271-9E4A-FDD820918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7102" y="6916231"/>
                <a:ext cx="429983" cy="936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51">
                <a:extLst>
                  <a:ext uri="{FF2B5EF4-FFF2-40B4-BE49-F238E27FC236}">
                    <a16:creationId xmlns:a16="http://schemas.microsoft.com/office/drawing/2014/main" id="{4AAB96AE-3C91-4025-97B7-51F6ED714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7102" y="7040056"/>
                <a:ext cx="429983" cy="936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Rectangle 52">
                <a:extLst>
                  <a:ext uri="{FF2B5EF4-FFF2-40B4-BE49-F238E27FC236}">
                    <a16:creationId xmlns:a16="http://schemas.microsoft.com/office/drawing/2014/main" id="{702672D8-EB86-40CF-8CE5-C75EC170B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7102" y="7163881"/>
                <a:ext cx="429983" cy="936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53">
                <a:extLst>
                  <a:ext uri="{FF2B5EF4-FFF2-40B4-BE49-F238E27FC236}">
                    <a16:creationId xmlns:a16="http://schemas.microsoft.com/office/drawing/2014/main" id="{4E9FDF32-9830-4539-AF02-EE944F2E0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6940" y="7187693"/>
                <a:ext cx="47625" cy="46037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54">
                <a:extLst>
                  <a:ext uri="{FF2B5EF4-FFF2-40B4-BE49-F238E27FC236}">
                    <a16:creationId xmlns:a16="http://schemas.microsoft.com/office/drawing/2014/main" id="{00AB4307-34FE-4C09-ACB5-E636515C5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090" y="7187693"/>
                <a:ext cx="47625" cy="460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56">
                <a:extLst>
                  <a:ext uri="{FF2B5EF4-FFF2-40B4-BE49-F238E27FC236}">
                    <a16:creationId xmlns:a16="http://schemas.microsoft.com/office/drawing/2014/main" id="{ECBA58CC-B249-46B8-96CD-D9A4AE0D1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6940" y="7063868"/>
                <a:ext cx="47625" cy="46037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Oval 57">
                <a:extLst>
                  <a:ext uri="{FF2B5EF4-FFF2-40B4-BE49-F238E27FC236}">
                    <a16:creationId xmlns:a16="http://schemas.microsoft.com/office/drawing/2014/main" id="{7EB699FC-5CD2-4760-A5E1-5612238D4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090" y="7063868"/>
                <a:ext cx="47625" cy="460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Oval 59">
                <a:extLst>
                  <a:ext uri="{FF2B5EF4-FFF2-40B4-BE49-F238E27FC236}">
                    <a16:creationId xmlns:a16="http://schemas.microsoft.com/office/drawing/2014/main" id="{52A2595A-8BA0-4C5B-B658-00F15246A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6940" y="6940043"/>
                <a:ext cx="47625" cy="46037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Oval 60">
                <a:extLst>
                  <a:ext uri="{FF2B5EF4-FFF2-40B4-BE49-F238E27FC236}">
                    <a16:creationId xmlns:a16="http://schemas.microsoft.com/office/drawing/2014/main" id="{98D2DC4A-62D3-468B-9880-011F1C46D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090" y="6940043"/>
                <a:ext cx="47625" cy="460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Oval 62">
                <a:extLst>
                  <a:ext uri="{FF2B5EF4-FFF2-40B4-BE49-F238E27FC236}">
                    <a16:creationId xmlns:a16="http://schemas.microsoft.com/office/drawing/2014/main" id="{8EC3CA90-EA8C-419F-8FED-2EF68D8AC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6940" y="6816218"/>
                <a:ext cx="47625" cy="46037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Oval 63">
                <a:extLst>
                  <a:ext uri="{FF2B5EF4-FFF2-40B4-BE49-F238E27FC236}">
                    <a16:creationId xmlns:a16="http://schemas.microsoft.com/office/drawing/2014/main" id="{C36D840C-631D-4E00-A1A0-1FB5A9FB1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090" y="6816218"/>
                <a:ext cx="47625" cy="460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AE684123-CBA5-4615-8D61-BD0D56DCB688}"/>
              </a:ext>
            </a:extLst>
          </p:cNvPr>
          <p:cNvSpPr/>
          <p:nvPr/>
        </p:nvSpPr>
        <p:spPr>
          <a:xfrm>
            <a:off x="2164475" y="7295485"/>
            <a:ext cx="5729453" cy="276999"/>
          </a:xfrm>
          <a:prstGeom prst="rect">
            <a:avLst/>
          </a:prstGeom>
        </p:spPr>
        <p:txBody>
          <a:bodyPr wrap="square" lIns="82296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+mj-lt"/>
                <a:cs typeface="Segoe UI Semilight" panose="020B0402040204020203" pitchFamily="34" charset="0"/>
              </a:rPr>
              <a:t>Build once and deploy across any SQL Server edition without changing your app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227AD-F842-4BD7-9A6E-F4D49EDA5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1" y="0"/>
            <a:ext cx="1371599" cy="6147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A2D058-504D-4C43-9F4B-EF36EE64CB5A}"/>
              </a:ext>
            </a:extLst>
          </p:cNvPr>
          <p:cNvSpPr txBox="1"/>
          <p:nvPr/>
        </p:nvSpPr>
        <p:spPr>
          <a:xfrm>
            <a:off x="7731223" y="1731869"/>
            <a:ext cx="1824544" cy="71558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/>
            <a:r>
              <a:rPr lang="en-US" sz="105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Enterprise</a:t>
            </a:r>
          </a:p>
          <a:p>
            <a:r>
              <a: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Mission-critical</a:t>
            </a:r>
            <a:br>
              <a: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performance and intelligence for tier 1 databases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D6DE6A-5045-4308-A0D1-308678663FD0}"/>
              </a:ext>
            </a:extLst>
          </p:cNvPr>
          <p:cNvGrpSpPr/>
          <p:nvPr/>
        </p:nvGrpSpPr>
        <p:grpSpPr>
          <a:xfrm>
            <a:off x="6928692" y="1905431"/>
            <a:ext cx="698936" cy="394201"/>
            <a:chOff x="4713151" y="1787404"/>
            <a:chExt cx="989328" cy="557983"/>
          </a:xfrm>
        </p:grpSpPr>
        <p:sp>
          <p:nvSpPr>
            <p:cNvPr id="85" name="Rectangle 49">
              <a:extLst>
                <a:ext uri="{FF2B5EF4-FFF2-40B4-BE49-F238E27FC236}">
                  <a16:creationId xmlns:a16="http://schemas.microsoft.com/office/drawing/2014/main" id="{2EBE549D-5DBE-411F-947F-5F532CFFE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474" y="1880249"/>
              <a:ext cx="400005" cy="936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50">
              <a:extLst>
                <a:ext uri="{FF2B5EF4-FFF2-40B4-BE49-F238E27FC236}">
                  <a16:creationId xmlns:a16="http://schemas.microsoft.com/office/drawing/2014/main" id="{F74AA73E-EBFF-4190-84D8-B3B00D98D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474" y="2004074"/>
              <a:ext cx="400005" cy="936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51">
              <a:extLst>
                <a:ext uri="{FF2B5EF4-FFF2-40B4-BE49-F238E27FC236}">
                  <a16:creationId xmlns:a16="http://schemas.microsoft.com/office/drawing/2014/main" id="{654F7267-E9E2-4A38-910B-2356CA069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474" y="2127899"/>
              <a:ext cx="400005" cy="936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52">
              <a:extLst>
                <a:ext uri="{FF2B5EF4-FFF2-40B4-BE49-F238E27FC236}">
                  <a16:creationId xmlns:a16="http://schemas.microsoft.com/office/drawing/2014/main" id="{5C93A22B-C2EA-4A84-B935-86829D5AF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474" y="2251724"/>
              <a:ext cx="400005" cy="936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53">
              <a:extLst>
                <a:ext uri="{FF2B5EF4-FFF2-40B4-BE49-F238E27FC236}">
                  <a16:creationId xmlns:a16="http://schemas.microsoft.com/office/drawing/2014/main" id="{06319B18-277F-4778-A2FE-481A2E6DD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637" y="2275536"/>
              <a:ext cx="47625" cy="46037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54">
              <a:extLst>
                <a:ext uri="{FF2B5EF4-FFF2-40B4-BE49-F238E27FC236}">
                  <a16:creationId xmlns:a16="http://schemas.microsoft.com/office/drawing/2014/main" id="{8AE4CDDB-8E54-40B8-BF5D-876FC87B3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487" y="2275536"/>
              <a:ext cx="47625" cy="460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56">
              <a:extLst>
                <a:ext uri="{FF2B5EF4-FFF2-40B4-BE49-F238E27FC236}">
                  <a16:creationId xmlns:a16="http://schemas.microsoft.com/office/drawing/2014/main" id="{83473942-B5C9-4B31-B280-C20AAB88F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637" y="2151711"/>
              <a:ext cx="47625" cy="46037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57">
              <a:extLst>
                <a:ext uri="{FF2B5EF4-FFF2-40B4-BE49-F238E27FC236}">
                  <a16:creationId xmlns:a16="http://schemas.microsoft.com/office/drawing/2014/main" id="{F945C019-EEC1-40C0-AB82-001DE9DBA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487" y="2151711"/>
              <a:ext cx="47625" cy="460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59">
              <a:extLst>
                <a:ext uri="{FF2B5EF4-FFF2-40B4-BE49-F238E27FC236}">
                  <a16:creationId xmlns:a16="http://schemas.microsoft.com/office/drawing/2014/main" id="{3B5DE1E1-7B13-4213-97D9-705C2A5E0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637" y="2027886"/>
              <a:ext cx="47625" cy="46037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60">
              <a:extLst>
                <a:ext uri="{FF2B5EF4-FFF2-40B4-BE49-F238E27FC236}">
                  <a16:creationId xmlns:a16="http://schemas.microsoft.com/office/drawing/2014/main" id="{D8FDD7EF-5D45-4157-90C8-0F9D196C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487" y="2027886"/>
              <a:ext cx="47625" cy="460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62">
              <a:extLst>
                <a:ext uri="{FF2B5EF4-FFF2-40B4-BE49-F238E27FC236}">
                  <a16:creationId xmlns:a16="http://schemas.microsoft.com/office/drawing/2014/main" id="{DC9B5703-D200-4DDB-A0C7-CB5DADCDA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637" y="1904061"/>
              <a:ext cx="47625" cy="46037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63">
              <a:extLst>
                <a:ext uri="{FF2B5EF4-FFF2-40B4-BE49-F238E27FC236}">
                  <a16:creationId xmlns:a16="http://schemas.microsoft.com/office/drawing/2014/main" id="{AF16684F-B43F-4B4A-ABAD-AA0BD38B2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487" y="1904061"/>
              <a:ext cx="47625" cy="460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FC6B691-C380-4BF3-BEAC-E695AFAF3F27}"/>
                </a:ext>
              </a:extLst>
            </p:cNvPr>
            <p:cNvGrpSpPr/>
            <p:nvPr/>
          </p:nvGrpSpPr>
          <p:grpSpPr>
            <a:xfrm>
              <a:off x="4713151" y="1787404"/>
              <a:ext cx="557982" cy="557983"/>
              <a:chOff x="650875" y="1585913"/>
              <a:chExt cx="495300" cy="495301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EDF5C7A-FDFE-405C-B6AC-60E696539643}"/>
                  </a:ext>
                </a:extLst>
              </p:cNvPr>
              <p:cNvGrpSpPr/>
              <p:nvPr/>
            </p:nvGrpSpPr>
            <p:grpSpPr>
              <a:xfrm>
                <a:off x="650875" y="1585913"/>
                <a:ext cx="495300" cy="495301"/>
                <a:chOff x="650875" y="1585913"/>
                <a:chExt cx="495300" cy="495301"/>
              </a:xfrm>
            </p:grpSpPr>
            <p:sp>
              <p:nvSpPr>
                <p:cNvPr id="71" name="Rectangle 5">
                  <a:extLst>
                    <a:ext uri="{FF2B5EF4-FFF2-40B4-BE49-F238E27FC236}">
                      <a16:creationId xmlns:a16="http://schemas.microsoft.com/office/drawing/2014/main" id="{3A3F674D-4DC4-4D44-A5CE-E015D04CD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875" y="1585913"/>
                  <a:ext cx="247650" cy="4953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134B602-8348-402B-93D4-E3DE8B63E8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8525" y="1833563"/>
                  <a:ext cx="247650" cy="247650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Rectangle 7">
                  <a:extLst>
                    <a:ext uri="{FF2B5EF4-FFF2-40B4-BE49-F238E27FC236}">
                      <a16:creationId xmlns:a16="http://schemas.microsoft.com/office/drawing/2014/main" id="{2F666E53-CD49-4491-858F-AE6450E744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788" y="1663701"/>
                  <a:ext cx="46038" cy="46038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8">
                  <a:extLst>
                    <a:ext uri="{FF2B5EF4-FFF2-40B4-BE49-F238E27FC236}">
                      <a16:creationId xmlns:a16="http://schemas.microsoft.com/office/drawing/2014/main" id="{E1723865-045F-415F-859B-C76E8B2A3C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575" y="1663701"/>
                  <a:ext cx="46038" cy="46038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9">
                  <a:extLst>
                    <a:ext uri="{FF2B5EF4-FFF2-40B4-BE49-F238E27FC236}">
                      <a16:creationId xmlns:a16="http://schemas.microsoft.com/office/drawing/2014/main" id="{4EB82FDA-4C83-4D81-B252-DC7B6F0B76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788" y="1739901"/>
                  <a:ext cx="46038" cy="47625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Rectangle 10">
                  <a:extLst>
                    <a:ext uri="{FF2B5EF4-FFF2-40B4-BE49-F238E27FC236}">
                      <a16:creationId xmlns:a16="http://schemas.microsoft.com/office/drawing/2014/main" id="{249DD499-5F08-4938-B948-0EA42DFEA2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575" y="1739901"/>
                  <a:ext cx="46038" cy="47625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Rectangle 11">
                  <a:extLst>
                    <a:ext uri="{FF2B5EF4-FFF2-40B4-BE49-F238E27FC236}">
                      <a16:creationId xmlns:a16="http://schemas.microsoft.com/office/drawing/2014/main" id="{643C8642-77C4-43BE-AD0C-E7A6B7FD19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788" y="1817688"/>
                  <a:ext cx="46038" cy="47625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Rectangle 12">
                  <a:extLst>
                    <a:ext uri="{FF2B5EF4-FFF2-40B4-BE49-F238E27FC236}">
                      <a16:creationId xmlns:a16="http://schemas.microsoft.com/office/drawing/2014/main" id="{550B121C-E925-4697-B783-C2D84BF065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575" y="1817688"/>
                  <a:ext cx="46038" cy="47625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3">
                  <a:extLst>
                    <a:ext uri="{FF2B5EF4-FFF2-40B4-BE49-F238E27FC236}">
                      <a16:creationId xmlns:a16="http://schemas.microsoft.com/office/drawing/2014/main" id="{90E2E00A-F645-45E0-AD68-7CB8595FC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788" y="1895476"/>
                  <a:ext cx="46038" cy="46038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Rectangle 14">
                  <a:extLst>
                    <a:ext uri="{FF2B5EF4-FFF2-40B4-BE49-F238E27FC236}">
                      <a16:creationId xmlns:a16="http://schemas.microsoft.com/office/drawing/2014/main" id="{49AEEEF6-B4C6-468E-B796-5F469ECFFA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575" y="1895476"/>
                  <a:ext cx="46038" cy="46038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Rectangle 15">
                  <a:extLst>
                    <a:ext uri="{FF2B5EF4-FFF2-40B4-BE49-F238E27FC236}">
                      <a16:creationId xmlns:a16="http://schemas.microsoft.com/office/drawing/2014/main" id="{E89FD355-90FC-4BD0-B2FB-3B2A31E28F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4538" y="2019301"/>
                  <a:ext cx="60325" cy="61913"/>
                </a:xfrm>
                <a:prstGeom prst="rect">
                  <a:avLst/>
                </a:prstGeom>
                <a:solidFill>
                  <a:srgbClr val="F8F7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Rectangle 16">
                  <a:extLst>
                    <a:ext uri="{FF2B5EF4-FFF2-40B4-BE49-F238E27FC236}">
                      <a16:creationId xmlns:a16="http://schemas.microsoft.com/office/drawing/2014/main" id="{6CC16922-C05F-4767-B86F-B571766171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438" y="1895476"/>
                  <a:ext cx="46038" cy="46038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Rectangle 17">
                  <a:extLst>
                    <a:ext uri="{FF2B5EF4-FFF2-40B4-BE49-F238E27FC236}">
                      <a16:creationId xmlns:a16="http://schemas.microsoft.com/office/drawing/2014/main" id="{4DDC844E-88EE-4974-A0D5-5CF776040F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8225" y="1895476"/>
                  <a:ext cx="46038" cy="46038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Rectangle 18">
                  <a:extLst>
                    <a:ext uri="{FF2B5EF4-FFF2-40B4-BE49-F238E27FC236}">
                      <a16:creationId xmlns:a16="http://schemas.microsoft.com/office/drawing/2014/main" id="{12E83E4C-FD96-45DE-B7E9-4C29541249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0600" y="2019301"/>
                  <a:ext cx="63500" cy="61913"/>
                </a:xfrm>
                <a:prstGeom prst="rect">
                  <a:avLst/>
                </a:prstGeom>
                <a:solidFill>
                  <a:srgbClr val="F8F7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482803A8-C67B-4CA1-852A-6208110086B5}"/>
                  </a:ext>
                </a:extLst>
              </p:cNvPr>
              <p:cNvGrpSpPr/>
              <p:nvPr/>
            </p:nvGrpSpPr>
            <p:grpSpPr>
              <a:xfrm>
                <a:off x="944563" y="1663701"/>
                <a:ext cx="155575" cy="92075"/>
                <a:chOff x="944563" y="1663701"/>
                <a:chExt cx="155575" cy="92075"/>
              </a:xfrm>
            </p:grpSpPr>
            <p:sp>
              <p:nvSpPr>
                <p:cNvPr id="68" name="Oval 19">
                  <a:extLst>
                    <a:ext uri="{FF2B5EF4-FFF2-40B4-BE49-F238E27FC236}">
                      <a16:creationId xmlns:a16="http://schemas.microsoft.com/office/drawing/2014/main" id="{D6B4DA34-E6F3-43D9-973D-28CF0359C5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438" y="1663701"/>
                  <a:ext cx="93663" cy="92075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20">
                  <a:extLst>
                    <a:ext uri="{FF2B5EF4-FFF2-40B4-BE49-F238E27FC236}">
                      <a16:creationId xmlns:a16="http://schemas.microsoft.com/office/drawing/2014/main" id="{70D66431-0842-49F0-A10B-1616B37394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4563" y="1720851"/>
                  <a:ext cx="155575" cy="34925"/>
                </a:xfrm>
                <a:custGeom>
                  <a:avLst/>
                  <a:gdLst>
                    <a:gd name="T0" fmla="*/ 379 w 427"/>
                    <a:gd name="T1" fmla="*/ 96 h 96"/>
                    <a:gd name="T2" fmla="*/ 48 w 427"/>
                    <a:gd name="T3" fmla="*/ 96 h 96"/>
                    <a:gd name="T4" fmla="*/ 0 w 427"/>
                    <a:gd name="T5" fmla="*/ 48 h 96"/>
                    <a:gd name="T6" fmla="*/ 0 w 427"/>
                    <a:gd name="T7" fmla="*/ 48 h 96"/>
                    <a:gd name="T8" fmla="*/ 48 w 427"/>
                    <a:gd name="T9" fmla="*/ 0 h 96"/>
                    <a:gd name="T10" fmla="*/ 379 w 427"/>
                    <a:gd name="T11" fmla="*/ 0 h 96"/>
                    <a:gd name="T12" fmla="*/ 427 w 427"/>
                    <a:gd name="T13" fmla="*/ 48 h 96"/>
                    <a:gd name="T14" fmla="*/ 427 w 427"/>
                    <a:gd name="T15" fmla="*/ 48 h 96"/>
                    <a:gd name="T16" fmla="*/ 379 w 427"/>
                    <a:gd name="T17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27" h="96">
                      <a:moveTo>
                        <a:pt x="379" y="96"/>
                      </a:moveTo>
                      <a:cubicBezTo>
                        <a:pt x="48" y="96"/>
                        <a:pt x="48" y="96"/>
                        <a:pt x="48" y="96"/>
                      </a:cubicBezTo>
                      <a:cubicBezTo>
                        <a:pt x="22" y="96"/>
                        <a:pt x="0" y="75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21"/>
                        <a:pt x="22" y="0"/>
                        <a:pt x="48" y="0"/>
                      </a:cubicBezTo>
                      <a:cubicBezTo>
                        <a:pt x="379" y="0"/>
                        <a:pt x="379" y="0"/>
                        <a:pt x="379" y="0"/>
                      </a:cubicBezTo>
                      <a:cubicBezTo>
                        <a:pt x="406" y="0"/>
                        <a:pt x="427" y="21"/>
                        <a:pt x="427" y="48"/>
                      </a:cubicBezTo>
                      <a:cubicBezTo>
                        <a:pt x="427" y="48"/>
                        <a:pt x="427" y="48"/>
                        <a:pt x="427" y="48"/>
                      </a:cubicBezTo>
                      <a:cubicBezTo>
                        <a:pt x="427" y="75"/>
                        <a:pt x="406" y="96"/>
                        <a:pt x="379" y="96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Oval 21">
                  <a:extLst>
                    <a:ext uri="{FF2B5EF4-FFF2-40B4-BE49-F238E27FC236}">
                      <a16:creationId xmlns:a16="http://schemas.microsoft.com/office/drawing/2014/main" id="{20C31595-553F-4A09-8097-A8D02629BD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2350" y="1679576"/>
                  <a:ext cx="61913" cy="60325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8C55B-CC46-4AAE-BC51-DA784B17E224}"/>
              </a:ext>
            </a:extLst>
          </p:cNvPr>
          <p:cNvGrpSpPr/>
          <p:nvPr/>
        </p:nvGrpSpPr>
        <p:grpSpPr>
          <a:xfrm>
            <a:off x="3738709" y="2396738"/>
            <a:ext cx="2715611" cy="715581"/>
            <a:chOff x="3573148" y="3462401"/>
            <a:chExt cx="2715611" cy="71558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35DD67-698E-4769-9973-DD7F18CDFE86}"/>
                </a:ext>
              </a:extLst>
            </p:cNvPr>
            <p:cNvSpPr txBox="1"/>
            <p:nvPr/>
          </p:nvSpPr>
          <p:spPr>
            <a:xfrm>
              <a:off x="4423359" y="3462401"/>
              <a:ext cx="1865400" cy="71558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l"/>
              <a:r>
                <a:rPr lang="en-US" sz="1050" b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Standard</a:t>
              </a:r>
            </a:p>
            <a:p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Full featured database with for mid-tier applications and data marts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F128D15D-D8A3-486D-BA73-0E35FBC2C4B4}"/>
                </a:ext>
              </a:extLst>
            </p:cNvPr>
            <p:cNvGrpSpPr/>
            <p:nvPr/>
          </p:nvGrpSpPr>
          <p:grpSpPr>
            <a:xfrm>
              <a:off x="3573148" y="3647227"/>
              <a:ext cx="744840" cy="394200"/>
              <a:chOff x="3484846" y="2357727"/>
              <a:chExt cx="1054309" cy="557984"/>
            </a:xfrm>
          </p:grpSpPr>
          <p:grpSp>
            <p:nvGrpSpPr>
              <p:cNvPr id="102" name="Group 174">
                <a:extLst>
                  <a:ext uri="{FF2B5EF4-FFF2-40B4-BE49-F238E27FC236}">
                    <a16:creationId xmlns:a16="http://schemas.microsoft.com/office/drawing/2014/main" id="{BC6CC5A7-ED2E-40AB-9BF3-6A913483BC7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3484846" y="2357727"/>
                <a:ext cx="743977" cy="557983"/>
                <a:chOff x="4013" y="1038"/>
                <a:chExt cx="312" cy="234"/>
              </a:xfrm>
            </p:grpSpPr>
            <p:sp>
              <p:nvSpPr>
                <p:cNvPr id="109" name="AutoShape 173">
                  <a:extLst>
                    <a:ext uri="{FF2B5EF4-FFF2-40B4-BE49-F238E27FC236}">
                      <a16:creationId xmlns:a16="http://schemas.microsoft.com/office/drawing/2014/main" id="{F21DC2F8-8490-484F-9DD6-40A98AE6BFEB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013" y="1038"/>
                  <a:ext cx="312" cy="2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Rectangle 175">
                  <a:extLst>
                    <a:ext uri="{FF2B5EF4-FFF2-40B4-BE49-F238E27FC236}">
                      <a16:creationId xmlns:a16="http://schemas.microsoft.com/office/drawing/2014/main" id="{E66916E6-B0A7-4B62-AC75-541D80283E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3" y="1038"/>
                  <a:ext cx="312" cy="29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Rectangle 176">
                  <a:extLst>
                    <a:ext uri="{FF2B5EF4-FFF2-40B4-BE49-F238E27FC236}">
                      <a16:creationId xmlns:a16="http://schemas.microsoft.com/office/drawing/2014/main" id="{57169A44-2C4F-4159-9614-627A426EE3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3" y="1067"/>
                  <a:ext cx="312" cy="20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Oval 177">
                  <a:extLst>
                    <a:ext uri="{FF2B5EF4-FFF2-40B4-BE49-F238E27FC236}">
                      <a16:creationId xmlns:a16="http://schemas.microsoft.com/office/drawing/2014/main" id="{A2ABBDC2-8492-445B-A267-FDCCF2F1B0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3" y="1048"/>
                  <a:ext cx="9" cy="10"/>
                </a:xfrm>
                <a:prstGeom prst="ellipse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Oval 178">
                  <a:extLst>
                    <a:ext uri="{FF2B5EF4-FFF2-40B4-BE49-F238E27FC236}">
                      <a16:creationId xmlns:a16="http://schemas.microsoft.com/office/drawing/2014/main" id="{D0FD693D-E410-4777-979B-C9C4B4629F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7" y="1048"/>
                  <a:ext cx="10" cy="10"/>
                </a:xfrm>
                <a:prstGeom prst="ellipse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Oval 179">
                  <a:extLst>
                    <a:ext uri="{FF2B5EF4-FFF2-40B4-BE49-F238E27FC236}">
                      <a16:creationId xmlns:a16="http://schemas.microsoft.com/office/drawing/2014/main" id="{5B915CD0-B02D-474A-B920-40C8F93105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048"/>
                  <a:ext cx="10" cy="10"/>
                </a:xfrm>
                <a:prstGeom prst="ellipse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5" name="Freeform 180">
                  <a:extLst>
                    <a:ext uri="{FF2B5EF4-FFF2-40B4-BE49-F238E27FC236}">
                      <a16:creationId xmlns:a16="http://schemas.microsoft.com/office/drawing/2014/main" id="{B5A7A2D0-A60E-4E2C-8FB9-0C57DA92C0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3" y="1159"/>
                  <a:ext cx="45" cy="45"/>
                </a:xfrm>
                <a:custGeom>
                  <a:avLst/>
                  <a:gdLst>
                    <a:gd name="T0" fmla="*/ 34 w 45"/>
                    <a:gd name="T1" fmla="*/ 0 h 45"/>
                    <a:gd name="T2" fmla="*/ 45 w 45"/>
                    <a:gd name="T3" fmla="*/ 11 h 45"/>
                    <a:gd name="T4" fmla="*/ 10 w 45"/>
                    <a:gd name="T5" fmla="*/ 45 h 45"/>
                    <a:gd name="T6" fmla="*/ 0 w 45"/>
                    <a:gd name="T7" fmla="*/ 35 h 45"/>
                    <a:gd name="T8" fmla="*/ 34 w 45"/>
                    <a:gd name="T9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45">
                      <a:moveTo>
                        <a:pt x="34" y="0"/>
                      </a:moveTo>
                      <a:lnTo>
                        <a:pt x="45" y="11"/>
                      </a:lnTo>
                      <a:lnTo>
                        <a:pt x="10" y="45"/>
                      </a:lnTo>
                      <a:lnTo>
                        <a:pt x="0" y="35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" name="Freeform 181">
                  <a:extLst>
                    <a:ext uri="{FF2B5EF4-FFF2-40B4-BE49-F238E27FC236}">
                      <a16:creationId xmlns:a16="http://schemas.microsoft.com/office/drawing/2014/main" id="{BDA90AC4-D254-4406-A595-8FC851C5A0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3" y="1135"/>
                  <a:ext cx="45" cy="45"/>
                </a:xfrm>
                <a:custGeom>
                  <a:avLst/>
                  <a:gdLst>
                    <a:gd name="T0" fmla="*/ 45 w 45"/>
                    <a:gd name="T1" fmla="*/ 35 h 45"/>
                    <a:gd name="T2" fmla="*/ 34 w 45"/>
                    <a:gd name="T3" fmla="*/ 45 h 45"/>
                    <a:gd name="T4" fmla="*/ 0 w 45"/>
                    <a:gd name="T5" fmla="*/ 11 h 45"/>
                    <a:gd name="T6" fmla="*/ 10 w 45"/>
                    <a:gd name="T7" fmla="*/ 0 h 45"/>
                    <a:gd name="T8" fmla="*/ 45 w 45"/>
                    <a:gd name="T9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45">
                      <a:moveTo>
                        <a:pt x="45" y="35"/>
                      </a:moveTo>
                      <a:lnTo>
                        <a:pt x="34" y="45"/>
                      </a:lnTo>
                      <a:lnTo>
                        <a:pt x="0" y="11"/>
                      </a:lnTo>
                      <a:lnTo>
                        <a:pt x="10" y="0"/>
                      </a:lnTo>
                      <a:lnTo>
                        <a:pt x="45" y="35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Freeform 182">
                  <a:extLst>
                    <a:ext uri="{FF2B5EF4-FFF2-40B4-BE49-F238E27FC236}">
                      <a16:creationId xmlns:a16="http://schemas.microsoft.com/office/drawing/2014/main" id="{9C83FE9C-68B5-47A5-B353-9FF9D04B12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1" y="1159"/>
                  <a:ext cx="45" cy="45"/>
                </a:xfrm>
                <a:custGeom>
                  <a:avLst/>
                  <a:gdLst>
                    <a:gd name="T0" fmla="*/ 11 w 45"/>
                    <a:gd name="T1" fmla="*/ 0 h 45"/>
                    <a:gd name="T2" fmla="*/ 0 w 45"/>
                    <a:gd name="T3" fmla="*/ 11 h 45"/>
                    <a:gd name="T4" fmla="*/ 35 w 45"/>
                    <a:gd name="T5" fmla="*/ 45 h 45"/>
                    <a:gd name="T6" fmla="*/ 45 w 45"/>
                    <a:gd name="T7" fmla="*/ 35 h 45"/>
                    <a:gd name="T8" fmla="*/ 11 w 45"/>
                    <a:gd name="T9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45">
                      <a:moveTo>
                        <a:pt x="11" y="0"/>
                      </a:moveTo>
                      <a:lnTo>
                        <a:pt x="0" y="11"/>
                      </a:lnTo>
                      <a:lnTo>
                        <a:pt x="35" y="45"/>
                      </a:lnTo>
                      <a:lnTo>
                        <a:pt x="45" y="3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Freeform 183">
                  <a:extLst>
                    <a:ext uri="{FF2B5EF4-FFF2-40B4-BE49-F238E27FC236}">
                      <a16:creationId xmlns:a16="http://schemas.microsoft.com/office/drawing/2014/main" id="{47E7A517-37B7-4ADF-B37D-F17650AFD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1" y="1135"/>
                  <a:ext cx="45" cy="45"/>
                </a:xfrm>
                <a:custGeom>
                  <a:avLst/>
                  <a:gdLst>
                    <a:gd name="T0" fmla="*/ 0 w 45"/>
                    <a:gd name="T1" fmla="*/ 35 h 45"/>
                    <a:gd name="T2" fmla="*/ 11 w 45"/>
                    <a:gd name="T3" fmla="*/ 45 h 45"/>
                    <a:gd name="T4" fmla="*/ 45 w 45"/>
                    <a:gd name="T5" fmla="*/ 11 h 45"/>
                    <a:gd name="T6" fmla="*/ 35 w 45"/>
                    <a:gd name="T7" fmla="*/ 0 h 45"/>
                    <a:gd name="T8" fmla="*/ 0 w 45"/>
                    <a:gd name="T9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45">
                      <a:moveTo>
                        <a:pt x="0" y="35"/>
                      </a:moveTo>
                      <a:lnTo>
                        <a:pt x="11" y="45"/>
                      </a:lnTo>
                      <a:lnTo>
                        <a:pt x="45" y="11"/>
                      </a:lnTo>
                      <a:lnTo>
                        <a:pt x="35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Oval 184">
                  <a:extLst>
                    <a:ext uri="{FF2B5EF4-FFF2-40B4-BE49-F238E27FC236}">
                      <a16:creationId xmlns:a16="http://schemas.microsoft.com/office/drawing/2014/main" id="{EC92D8F1-D00D-469D-AB58-CD09B7493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9" y="1160"/>
                  <a:ext cx="20" cy="1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Oval 185">
                  <a:extLst>
                    <a:ext uri="{FF2B5EF4-FFF2-40B4-BE49-F238E27FC236}">
                      <a16:creationId xmlns:a16="http://schemas.microsoft.com/office/drawing/2014/main" id="{ABB39B3E-340D-40AB-AF53-EBFA3F457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9" y="1160"/>
                  <a:ext cx="19" cy="1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Oval 186">
                  <a:extLst>
                    <a:ext uri="{FF2B5EF4-FFF2-40B4-BE49-F238E27FC236}">
                      <a16:creationId xmlns:a16="http://schemas.microsoft.com/office/drawing/2014/main" id="{B8916B72-341A-4FF5-9EAF-FF95AA8959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0" y="1160"/>
                  <a:ext cx="19" cy="1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538D28CF-0EF1-4C19-B1CA-B65C23781E49}"/>
                  </a:ext>
                </a:extLst>
              </p:cNvPr>
              <p:cNvGrpSpPr/>
              <p:nvPr/>
            </p:nvGrpSpPr>
            <p:grpSpPr>
              <a:xfrm>
                <a:off x="4260163" y="2357728"/>
                <a:ext cx="278992" cy="557983"/>
                <a:chOff x="2686049" y="1585914"/>
                <a:chExt cx="247650" cy="495300"/>
              </a:xfrm>
            </p:grpSpPr>
            <p:sp>
              <p:nvSpPr>
                <p:cNvPr id="104" name="Rectangle 39">
                  <a:extLst>
                    <a:ext uri="{FF2B5EF4-FFF2-40B4-BE49-F238E27FC236}">
                      <a16:creationId xmlns:a16="http://schemas.microsoft.com/office/drawing/2014/main" id="{CBA92962-6200-4812-8240-02DB9AE1F6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6049" y="1585914"/>
                  <a:ext cx="247650" cy="4953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Rectangle 40">
                  <a:extLst>
                    <a:ext uri="{FF2B5EF4-FFF2-40B4-BE49-F238E27FC236}">
                      <a16:creationId xmlns:a16="http://schemas.microsoft.com/office/drawing/2014/main" id="{690D3A3B-096A-4AFB-906F-3234143325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6213" y="1941513"/>
                  <a:ext cx="187325" cy="31750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Rectangle 41">
                  <a:extLst>
                    <a:ext uri="{FF2B5EF4-FFF2-40B4-BE49-F238E27FC236}">
                      <a16:creationId xmlns:a16="http://schemas.microsoft.com/office/drawing/2014/main" id="{D07EF2A6-695A-4FB4-850F-338DDE3407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6213" y="1631951"/>
                  <a:ext cx="187325" cy="31750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Rectangle 42">
                  <a:extLst>
                    <a:ext uri="{FF2B5EF4-FFF2-40B4-BE49-F238E27FC236}">
                      <a16:creationId xmlns:a16="http://schemas.microsoft.com/office/drawing/2014/main" id="{60CBFCDD-3FA2-4E7D-A90B-AEAA8DB666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6213" y="2003426"/>
                  <a:ext cx="187325" cy="31750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Oval 43">
                  <a:extLst>
                    <a:ext uri="{FF2B5EF4-FFF2-40B4-BE49-F238E27FC236}">
                      <a16:creationId xmlns:a16="http://schemas.microsoft.com/office/drawing/2014/main" id="{7D44F96D-80A2-4F1B-AFE5-7610AE42BA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8268" y="1798638"/>
                  <a:ext cx="83215" cy="83215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1DF6F13-549D-48C4-A1EC-50C2EB17CBDC}"/>
              </a:ext>
            </a:extLst>
          </p:cNvPr>
          <p:cNvGrpSpPr/>
          <p:nvPr/>
        </p:nvGrpSpPr>
        <p:grpSpPr>
          <a:xfrm>
            <a:off x="501280" y="2929897"/>
            <a:ext cx="2529352" cy="583792"/>
            <a:chOff x="489577" y="3205053"/>
            <a:chExt cx="2529352" cy="58379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E7C967-C367-4295-A96B-C39858BA7800}"/>
                </a:ext>
              </a:extLst>
            </p:cNvPr>
            <p:cNvSpPr txBox="1"/>
            <p:nvPr/>
          </p:nvSpPr>
          <p:spPr>
            <a:xfrm>
              <a:off x="1100399" y="3210395"/>
              <a:ext cx="1918530" cy="56169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l"/>
              <a:r>
                <a:rPr lang="en-US" sz="105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Express</a:t>
              </a:r>
            </a:p>
            <a:p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Free, entry-level database for small web and mobile apps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583FDAF-6E1A-4FA1-ABEB-4DB49DF152BF}"/>
                </a:ext>
              </a:extLst>
            </p:cNvPr>
            <p:cNvGrpSpPr/>
            <p:nvPr/>
          </p:nvGrpSpPr>
          <p:grpSpPr>
            <a:xfrm>
              <a:off x="489577" y="3205053"/>
              <a:ext cx="523560" cy="583792"/>
              <a:chOff x="2159808" y="2341852"/>
              <a:chExt cx="743977" cy="829567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441289A0-E454-4A0C-855E-8C824A9082EA}"/>
                  </a:ext>
                </a:extLst>
              </p:cNvPr>
              <p:cNvGrpSpPr/>
              <p:nvPr/>
            </p:nvGrpSpPr>
            <p:grpSpPr>
              <a:xfrm>
                <a:off x="2159808" y="2341852"/>
                <a:ext cx="743977" cy="557983"/>
                <a:chOff x="2159808" y="2341852"/>
                <a:chExt cx="743977" cy="557983"/>
              </a:xfrm>
            </p:grpSpPr>
            <p:sp>
              <p:nvSpPr>
                <p:cNvPr id="134" name="AutoShape 66">
                  <a:extLst>
                    <a:ext uri="{FF2B5EF4-FFF2-40B4-BE49-F238E27FC236}">
                      <a16:creationId xmlns:a16="http://schemas.microsoft.com/office/drawing/2014/main" id="{227E495D-E177-429E-ADF8-178520F4A898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 flipH="1">
                  <a:off x="2159808" y="2341852"/>
                  <a:ext cx="743977" cy="5579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Rectangle 68">
                  <a:extLst>
                    <a:ext uri="{FF2B5EF4-FFF2-40B4-BE49-F238E27FC236}">
                      <a16:creationId xmlns:a16="http://schemas.microsoft.com/office/drawing/2014/main" id="{00C9F8DF-B7CA-4E57-AE1F-BD3B60B4F8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159808" y="2341852"/>
                  <a:ext cx="743977" cy="69152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Rectangle 69">
                  <a:extLst>
                    <a:ext uri="{FF2B5EF4-FFF2-40B4-BE49-F238E27FC236}">
                      <a16:creationId xmlns:a16="http://schemas.microsoft.com/office/drawing/2014/main" id="{9B4BCC94-4BD6-40BB-8297-5EE11832B1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159808" y="2411004"/>
                  <a:ext cx="743977" cy="48883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Oval 70">
                  <a:extLst>
                    <a:ext uri="{FF2B5EF4-FFF2-40B4-BE49-F238E27FC236}">
                      <a16:creationId xmlns:a16="http://schemas.microsoft.com/office/drawing/2014/main" id="{8D1D0C31-283B-42EF-A2B9-C17C1BADF5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856094" y="2365697"/>
                  <a:ext cx="23845" cy="23845"/>
                </a:xfrm>
                <a:prstGeom prst="ellipse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Oval 71">
                  <a:extLst>
                    <a:ext uri="{FF2B5EF4-FFF2-40B4-BE49-F238E27FC236}">
                      <a16:creationId xmlns:a16="http://schemas.microsoft.com/office/drawing/2014/main" id="{62BE3AE3-1276-40BE-9F83-EECBAA4F93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822711" y="2365697"/>
                  <a:ext cx="23845" cy="23845"/>
                </a:xfrm>
                <a:prstGeom prst="ellipse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Oval 72">
                  <a:extLst>
                    <a:ext uri="{FF2B5EF4-FFF2-40B4-BE49-F238E27FC236}">
                      <a16:creationId xmlns:a16="http://schemas.microsoft.com/office/drawing/2014/main" id="{69FDDFAF-0D8F-45F5-9B91-161BDA4703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786942" y="2365697"/>
                  <a:ext cx="23845" cy="23845"/>
                </a:xfrm>
                <a:prstGeom prst="ellipse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5A8AF139-CFCC-49E2-A897-D270CA26B7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355438" y="2488684"/>
                  <a:ext cx="352716" cy="348248"/>
                  <a:chOff x="1614" y="2781"/>
                  <a:chExt cx="316" cy="312"/>
                </a:xfrm>
              </p:grpSpPr>
              <p:sp>
                <p:nvSpPr>
                  <p:cNvPr id="141" name="Freeform 81">
                    <a:extLst>
                      <a:ext uri="{FF2B5EF4-FFF2-40B4-BE49-F238E27FC236}">
                        <a16:creationId xmlns:a16="http://schemas.microsoft.com/office/drawing/2014/main" id="{1D7B06AA-2912-4F1A-9560-03B226713AF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698" y="2791"/>
                    <a:ext cx="232" cy="204"/>
                  </a:xfrm>
                  <a:custGeom>
                    <a:avLst/>
                    <a:gdLst>
                      <a:gd name="T0" fmla="*/ 508 w 1015"/>
                      <a:gd name="T1" fmla="*/ 128 h 896"/>
                      <a:gd name="T2" fmla="*/ 626 w 1015"/>
                      <a:gd name="T3" fmla="*/ 151 h 896"/>
                      <a:gd name="T4" fmla="*/ 801 w 1015"/>
                      <a:gd name="T5" fmla="*/ 322 h 896"/>
                      <a:gd name="T6" fmla="*/ 805 w 1015"/>
                      <a:gd name="T7" fmla="*/ 567 h 896"/>
                      <a:gd name="T8" fmla="*/ 685 w 1015"/>
                      <a:gd name="T9" fmla="*/ 715 h 896"/>
                      <a:gd name="T10" fmla="*/ 600 w 1015"/>
                      <a:gd name="T11" fmla="*/ 755 h 896"/>
                      <a:gd name="T12" fmla="*/ 507 w 1015"/>
                      <a:gd name="T13" fmla="*/ 768 h 896"/>
                      <a:gd name="T14" fmla="*/ 389 w 1015"/>
                      <a:gd name="T15" fmla="*/ 746 h 896"/>
                      <a:gd name="T16" fmla="*/ 214 w 1015"/>
                      <a:gd name="T17" fmla="*/ 575 h 896"/>
                      <a:gd name="T18" fmla="*/ 210 w 1015"/>
                      <a:gd name="T19" fmla="*/ 330 h 896"/>
                      <a:gd name="T20" fmla="*/ 330 w 1015"/>
                      <a:gd name="T21" fmla="*/ 182 h 896"/>
                      <a:gd name="T22" fmla="*/ 415 w 1015"/>
                      <a:gd name="T23" fmla="*/ 142 h 896"/>
                      <a:gd name="T24" fmla="*/ 508 w 1015"/>
                      <a:gd name="T25" fmla="*/ 128 h 896"/>
                      <a:gd name="T26" fmla="*/ 508 w 1015"/>
                      <a:gd name="T27" fmla="*/ 128 h 896"/>
                      <a:gd name="T28" fmla="*/ 508 w 1015"/>
                      <a:gd name="T29" fmla="*/ 128 h 896"/>
                      <a:gd name="T30" fmla="*/ 508 w 1015"/>
                      <a:gd name="T31" fmla="*/ 0 h 896"/>
                      <a:gd name="T32" fmla="*/ 91 w 1015"/>
                      <a:gd name="T33" fmla="*/ 283 h 896"/>
                      <a:gd name="T34" fmla="*/ 342 w 1015"/>
                      <a:gd name="T35" fmla="*/ 864 h 896"/>
                      <a:gd name="T36" fmla="*/ 507 w 1015"/>
                      <a:gd name="T37" fmla="*/ 896 h 896"/>
                      <a:gd name="T38" fmla="*/ 923 w 1015"/>
                      <a:gd name="T39" fmla="*/ 614 h 896"/>
                      <a:gd name="T40" fmla="*/ 673 w 1015"/>
                      <a:gd name="T41" fmla="*/ 32 h 896"/>
                      <a:gd name="T42" fmla="*/ 508 w 1015"/>
                      <a:gd name="T43" fmla="*/ 0 h 8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5" h="896">
                        <a:moveTo>
                          <a:pt x="508" y="128"/>
                        </a:moveTo>
                        <a:cubicBezTo>
                          <a:pt x="548" y="128"/>
                          <a:pt x="588" y="136"/>
                          <a:pt x="626" y="151"/>
                        </a:cubicBezTo>
                        <a:cubicBezTo>
                          <a:pt x="705" y="183"/>
                          <a:pt x="768" y="244"/>
                          <a:pt x="801" y="322"/>
                        </a:cubicBezTo>
                        <a:cubicBezTo>
                          <a:pt x="835" y="401"/>
                          <a:pt x="836" y="488"/>
                          <a:pt x="805" y="567"/>
                        </a:cubicBezTo>
                        <a:cubicBezTo>
                          <a:pt x="780" y="628"/>
                          <a:pt x="739" y="679"/>
                          <a:pt x="685" y="715"/>
                        </a:cubicBezTo>
                        <a:cubicBezTo>
                          <a:pt x="659" y="732"/>
                          <a:pt x="630" y="745"/>
                          <a:pt x="600" y="755"/>
                        </a:cubicBezTo>
                        <a:cubicBezTo>
                          <a:pt x="570" y="764"/>
                          <a:pt x="539" y="768"/>
                          <a:pt x="507" y="768"/>
                        </a:cubicBezTo>
                        <a:cubicBezTo>
                          <a:pt x="467" y="768"/>
                          <a:pt x="427" y="761"/>
                          <a:pt x="389" y="746"/>
                        </a:cubicBezTo>
                        <a:cubicBezTo>
                          <a:pt x="310" y="714"/>
                          <a:pt x="247" y="653"/>
                          <a:pt x="214" y="575"/>
                        </a:cubicBezTo>
                        <a:cubicBezTo>
                          <a:pt x="180" y="496"/>
                          <a:pt x="179" y="409"/>
                          <a:pt x="210" y="330"/>
                        </a:cubicBezTo>
                        <a:cubicBezTo>
                          <a:pt x="235" y="269"/>
                          <a:pt x="276" y="218"/>
                          <a:pt x="330" y="182"/>
                        </a:cubicBezTo>
                        <a:cubicBezTo>
                          <a:pt x="356" y="165"/>
                          <a:pt x="385" y="151"/>
                          <a:pt x="415" y="142"/>
                        </a:cubicBezTo>
                        <a:cubicBezTo>
                          <a:pt x="445" y="133"/>
                          <a:pt x="476" y="128"/>
                          <a:pt x="508" y="128"/>
                        </a:cubicBezTo>
                        <a:cubicBezTo>
                          <a:pt x="508" y="128"/>
                          <a:pt x="508" y="128"/>
                          <a:pt x="508" y="128"/>
                        </a:cubicBezTo>
                        <a:cubicBezTo>
                          <a:pt x="508" y="128"/>
                          <a:pt x="508" y="128"/>
                          <a:pt x="508" y="128"/>
                        </a:cubicBezTo>
                        <a:moveTo>
                          <a:pt x="508" y="0"/>
                        </a:moveTo>
                        <a:cubicBezTo>
                          <a:pt x="330" y="0"/>
                          <a:pt x="161" y="107"/>
                          <a:pt x="91" y="283"/>
                        </a:cubicBezTo>
                        <a:cubicBezTo>
                          <a:pt x="0" y="512"/>
                          <a:pt x="112" y="773"/>
                          <a:pt x="342" y="864"/>
                        </a:cubicBezTo>
                        <a:cubicBezTo>
                          <a:pt x="396" y="886"/>
                          <a:pt x="452" y="896"/>
                          <a:pt x="507" y="896"/>
                        </a:cubicBezTo>
                        <a:cubicBezTo>
                          <a:pt x="685" y="896"/>
                          <a:pt x="854" y="790"/>
                          <a:pt x="923" y="614"/>
                        </a:cubicBezTo>
                        <a:cubicBezTo>
                          <a:pt x="1015" y="385"/>
                          <a:pt x="903" y="124"/>
                          <a:pt x="673" y="32"/>
                        </a:cubicBezTo>
                        <a:cubicBezTo>
                          <a:pt x="619" y="11"/>
                          <a:pt x="563" y="0"/>
                          <a:pt x="508" y="0"/>
                        </a:cubicBezTo>
                        <a:close/>
                      </a:path>
                    </a:pathLst>
                  </a:cu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 82">
                    <a:extLst>
                      <a:ext uri="{FF2B5EF4-FFF2-40B4-BE49-F238E27FC236}">
                        <a16:creationId xmlns:a16="http://schemas.microsoft.com/office/drawing/2014/main" id="{E2743C3A-22EA-4738-B385-EE09C80EFF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38" y="2781"/>
                    <a:ext cx="31" cy="27"/>
                  </a:xfrm>
                  <a:custGeom>
                    <a:avLst/>
                    <a:gdLst>
                      <a:gd name="T0" fmla="*/ 24 w 31"/>
                      <a:gd name="T1" fmla="*/ 27 h 27"/>
                      <a:gd name="T2" fmla="*/ 0 w 31"/>
                      <a:gd name="T3" fmla="*/ 18 h 27"/>
                      <a:gd name="T4" fmla="*/ 7 w 31"/>
                      <a:gd name="T5" fmla="*/ 0 h 27"/>
                      <a:gd name="T6" fmla="*/ 31 w 31"/>
                      <a:gd name="T7" fmla="*/ 9 h 27"/>
                      <a:gd name="T8" fmla="*/ 24 w 31"/>
                      <a:gd name="T9" fmla="*/ 27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7">
                        <a:moveTo>
                          <a:pt x="24" y="27"/>
                        </a:moveTo>
                        <a:lnTo>
                          <a:pt x="0" y="18"/>
                        </a:lnTo>
                        <a:lnTo>
                          <a:pt x="7" y="0"/>
                        </a:lnTo>
                        <a:lnTo>
                          <a:pt x="31" y="9"/>
                        </a:lnTo>
                        <a:lnTo>
                          <a:pt x="24" y="27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 83">
                    <a:extLst>
                      <a:ext uri="{FF2B5EF4-FFF2-40B4-BE49-F238E27FC236}">
                        <a16:creationId xmlns:a16="http://schemas.microsoft.com/office/drawing/2014/main" id="{10175002-69F6-4966-BCA5-9D699CB3CB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9" y="2978"/>
                    <a:ext cx="31" cy="27"/>
                  </a:xfrm>
                  <a:custGeom>
                    <a:avLst/>
                    <a:gdLst>
                      <a:gd name="T0" fmla="*/ 24 w 31"/>
                      <a:gd name="T1" fmla="*/ 27 h 27"/>
                      <a:gd name="T2" fmla="*/ 0 w 31"/>
                      <a:gd name="T3" fmla="*/ 18 h 27"/>
                      <a:gd name="T4" fmla="*/ 7 w 31"/>
                      <a:gd name="T5" fmla="*/ 0 h 27"/>
                      <a:gd name="T6" fmla="*/ 31 w 31"/>
                      <a:gd name="T7" fmla="*/ 9 h 27"/>
                      <a:gd name="T8" fmla="*/ 24 w 31"/>
                      <a:gd name="T9" fmla="*/ 27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7">
                        <a:moveTo>
                          <a:pt x="24" y="27"/>
                        </a:moveTo>
                        <a:lnTo>
                          <a:pt x="0" y="18"/>
                        </a:lnTo>
                        <a:lnTo>
                          <a:pt x="7" y="0"/>
                        </a:lnTo>
                        <a:lnTo>
                          <a:pt x="31" y="9"/>
                        </a:lnTo>
                        <a:lnTo>
                          <a:pt x="24" y="27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 84">
                    <a:extLst>
                      <a:ext uri="{FF2B5EF4-FFF2-40B4-BE49-F238E27FC236}">
                        <a16:creationId xmlns:a16="http://schemas.microsoft.com/office/drawing/2014/main" id="{199C3190-BBCE-4C03-BCE6-7B15A98192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2917"/>
                    <a:ext cx="27" cy="31"/>
                  </a:xfrm>
                  <a:custGeom>
                    <a:avLst/>
                    <a:gdLst>
                      <a:gd name="T0" fmla="*/ 27 w 27"/>
                      <a:gd name="T1" fmla="*/ 7 h 31"/>
                      <a:gd name="T2" fmla="*/ 18 w 27"/>
                      <a:gd name="T3" fmla="*/ 31 h 31"/>
                      <a:gd name="T4" fmla="*/ 0 w 27"/>
                      <a:gd name="T5" fmla="*/ 24 h 31"/>
                      <a:gd name="T6" fmla="*/ 9 w 27"/>
                      <a:gd name="T7" fmla="*/ 0 h 31"/>
                      <a:gd name="T8" fmla="*/ 27 w 27"/>
                      <a:gd name="T9" fmla="*/ 7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31">
                        <a:moveTo>
                          <a:pt x="27" y="7"/>
                        </a:moveTo>
                        <a:lnTo>
                          <a:pt x="18" y="31"/>
                        </a:lnTo>
                        <a:lnTo>
                          <a:pt x="0" y="24"/>
                        </a:lnTo>
                        <a:lnTo>
                          <a:pt x="9" y="0"/>
                        </a:lnTo>
                        <a:lnTo>
                          <a:pt x="27" y="7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85">
                    <a:extLst>
                      <a:ext uri="{FF2B5EF4-FFF2-40B4-BE49-F238E27FC236}">
                        <a16:creationId xmlns:a16="http://schemas.microsoft.com/office/drawing/2014/main" id="{E865B9F0-0759-44B6-BFB3-58EEC8E8AE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02" y="2838"/>
                    <a:ext cx="27" cy="31"/>
                  </a:xfrm>
                  <a:custGeom>
                    <a:avLst/>
                    <a:gdLst>
                      <a:gd name="T0" fmla="*/ 27 w 27"/>
                      <a:gd name="T1" fmla="*/ 7 h 31"/>
                      <a:gd name="T2" fmla="*/ 18 w 27"/>
                      <a:gd name="T3" fmla="*/ 31 h 31"/>
                      <a:gd name="T4" fmla="*/ 0 w 27"/>
                      <a:gd name="T5" fmla="*/ 24 h 31"/>
                      <a:gd name="T6" fmla="*/ 9 w 27"/>
                      <a:gd name="T7" fmla="*/ 0 h 31"/>
                      <a:gd name="T8" fmla="*/ 27 w 27"/>
                      <a:gd name="T9" fmla="*/ 7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31">
                        <a:moveTo>
                          <a:pt x="27" y="7"/>
                        </a:moveTo>
                        <a:lnTo>
                          <a:pt x="18" y="31"/>
                        </a:lnTo>
                        <a:lnTo>
                          <a:pt x="0" y="24"/>
                        </a:lnTo>
                        <a:lnTo>
                          <a:pt x="9" y="0"/>
                        </a:lnTo>
                        <a:lnTo>
                          <a:pt x="27" y="7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86">
                    <a:extLst>
                      <a:ext uri="{FF2B5EF4-FFF2-40B4-BE49-F238E27FC236}">
                        <a16:creationId xmlns:a16="http://schemas.microsoft.com/office/drawing/2014/main" id="{67C25F2B-A7E1-4478-AFE7-4497AE768C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03" y="2919"/>
                    <a:ext cx="28" cy="32"/>
                  </a:xfrm>
                  <a:custGeom>
                    <a:avLst/>
                    <a:gdLst>
                      <a:gd name="T0" fmla="*/ 17 w 28"/>
                      <a:gd name="T1" fmla="*/ 0 h 32"/>
                      <a:gd name="T2" fmla="*/ 28 w 28"/>
                      <a:gd name="T3" fmla="*/ 24 h 32"/>
                      <a:gd name="T4" fmla="*/ 10 w 28"/>
                      <a:gd name="T5" fmla="*/ 32 h 32"/>
                      <a:gd name="T6" fmla="*/ 0 w 28"/>
                      <a:gd name="T7" fmla="*/ 8 h 32"/>
                      <a:gd name="T8" fmla="*/ 17 w 28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32">
                        <a:moveTo>
                          <a:pt x="17" y="0"/>
                        </a:moveTo>
                        <a:lnTo>
                          <a:pt x="28" y="24"/>
                        </a:lnTo>
                        <a:lnTo>
                          <a:pt x="10" y="32"/>
                        </a:lnTo>
                        <a:lnTo>
                          <a:pt x="0" y="8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 87">
                    <a:extLst>
                      <a:ext uri="{FF2B5EF4-FFF2-40B4-BE49-F238E27FC236}">
                        <a16:creationId xmlns:a16="http://schemas.microsoft.com/office/drawing/2014/main" id="{B48EC88F-63E1-4B38-A2EB-DCE11D74FD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7" y="2836"/>
                    <a:ext cx="28" cy="31"/>
                  </a:xfrm>
                  <a:custGeom>
                    <a:avLst/>
                    <a:gdLst>
                      <a:gd name="T0" fmla="*/ 18 w 28"/>
                      <a:gd name="T1" fmla="*/ 0 h 31"/>
                      <a:gd name="T2" fmla="*/ 28 w 28"/>
                      <a:gd name="T3" fmla="*/ 23 h 31"/>
                      <a:gd name="T4" fmla="*/ 11 w 28"/>
                      <a:gd name="T5" fmla="*/ 31 h 31"/>
                      <a:gd name="T6" fmla="*/ 0 w 28"/>
                      <a:gd name="T7" fmla="*/ 7 h 31"/>
                      <a:gd name="T8" fmla="*/ 18 w 28"/>
                      <a:gd name="T9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31">
                        <a:moveTo>
                          <a:pt x="18" y="0"/>
                        </a:moveTo>
                        <a:lnTo>
                          <a:pt x="28" y="23"/>
                        </a:lnTo>
                        <a:lnTo>
                          <a:pt x="11" y="31"/>
                        </a:lnTo>
                        <a:lnTo>
                          <a:pt x="0" y="7"/>
                        </a:lnTo>
                        <a:lnTo>
                          <a:pt x="18" y="0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88">
                    <a:extLst>
                      <a:ext uri="{FF2B5EF4-FFF2-40B4-BE49-F238E27FC236}">
                        <a16:creationId xmlns:a16="http://schemas.microsoft.com/office/drawing/2014/main" id="{4660C3AB-7180-4D80-80F1-0ED56BC793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40" y="2977"/>
                    <a:ext cx="31" cy="27"/>
                  </a:xfrm>
                  <a:custGeom>
                    <a:avLst/>
                    <a:gdLst>
                      <a:gd name="T0" fmla="*/ 0 w 31"/>
                      <a:gd name="T1" fmla="*/ 10 h 27"/>
                      <a:gd name="T2" fmla="*/ 24 w 31"/>
                      <a:gd name="T3" fmla="*/ 0 h 27"/>
                      <a:gd name="T4" fmla="*/ 31 w 31"/>
                      <a:gd name="T5" fmla="*/ 17 h 27"/>
                      <a:gd name="T6" fmla="*/ 8 w 31"/>
                      <a:gd name="T7" fmla="*/ 27 h 27"/>
                      <a:gd name="T8" fmla="*/ 0 w 31"/>
                      <a:gd name="T9" fmla="*/ 1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7">
                        <a:moveTo>
                          <a:pt x="0" y="10"/>
                        </a:moveTo>
                        <a:lnTo>
                          <a:pt x="24" y="0"/>
                        </a:lnTo>
                        <a:lnTo>
                          <a:pt x="31" y="17"/>
                        </a:lnTo>
                        <a:lnTo>
                          <a:pt x="8" y="27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89">
                    <a:extLst>
                      <a:ext uri="{FF2B5EF4-FFF2-40B4-BE49-F238E27FC236}">
                        <a16:creationId xmlns:a16="http://schemas.microsoft.com/office/drawing/2014/main" id="{39789F50-096F-4B36-98C0-E9B3EFE7AD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6" y="2782"/>
                    <a:ext cx="32" cy="28"/>
                  </a:xfrm>
                  <a:custGeom>
                    <a:avLst/>
                    <a:gdLst>
                      <a:gd name="T0" fmla="*/ 0 w 32"/>
                      <a:gd name="T1" fmla="*/ 10 h 28"/>
                      <a:gd name="T2" fmla="*/ 24 w 32"/>
                      <a:gd name="T3" fmla="*/ 0 h 28"/>
                      <a:gd name="T4" fmla="*/ 32 w 32"/>
                      <a:gd name="T5" fmla="*/ 18 h 28"/>
                      <a:gd name="T6" fmla="*/ 8 w 32"/>
                      <a:gd name="T7" fmla="*/ 28 h 28"/>
                      <a:gd name="T8" fmla="*/ 0 w 32"/>
                      <a:gd name="T9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" h="28">
                        <a:moveTo>
                          <a:pt x="0" y="10"/>
                        </a:moveTo>
                        <a:lnTo>
                          <a:pt x="24" y="0"/>
                        </a:lnTo>
                        <a:lnTo>
                          <a:pt x="32" y="18"/>
                        </a:lnTo>
                        <a:lnTo>
                          <a:pt x="8" y="28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90">
                    <a:extLst>
                      <a:ext uri="{FF2B5EF4-FFF2-40B4-BE49-F238E27FC236}">
                        <a16:creationId xmlns:a16="http://schemas.microsoft.com/office/drawing/2014/main" id="{D354EC55-199C-4DDC-AD2A-28333F8A04C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623" y="2967"/>
                    <a:ext cx="118" cy="117"/>
                  </a:xfrm>
                  <a:custGeom>
                    <a:avLst/>
                    <a:gdLst>
                      <a:gd name="T0" fmla="*/ 257 w 515"/>
                      <a:gd name="T1" fmla="*/ 128 h 512"/>
                      <a:gd name="T2" fmla="*/ 347 w 515"/>
                      <a:gd name="T3" fmla="*/ 165 h 512"/>
                      <a:gd name="T4" fmla="*/ 385 w 515"/>
                      <a:gd name="T5" fmla="*/ 254 h 512"/>
                      <a:gd name="T6" fmla="*/ 349 w 515"/>
                      <a:gd name="T7" fmla="*/ 345 h 512"/>
                      <a:gd name="T8" fmla="*/ 259 w 515"/>
                      <a:gd name="T9" fmla="*/ 384 h 512"/>
                      <a:gd name="T10" fmla="*/ 257 w 515"/>
                      <a:gd name="T11" fmla="*/ 384 h 512"/>
                      <a:gd name="T12" fmla="*/ 167 w 515"/>
                      <a:gd name="T13" fmla="*/ 347 h 512"/>
                      <a:gd name="T14" fmla="*/ 129 w 515"/>
                      <a:gd name="T15" fmla="*/ 258 h 512"/>
                      <a:gd name="T16" fmla="*/ 166 w 515"/>
                      <a:gd name="T17" fmla="*/ 167 h 512"/>
                      <a:gd name="T18" fmla="*/ 256 w 515"/>
                      <a:gd name="T19" fmla="*/ 128 h 512"/>
                      <a:gd name="T20" fmla="*/ 257 w 515"/>
                      <a:gd name="T21" fmla="*/ 128 h 512"/>
                      <a:gd name="T22" fmla="*/ 257 w 515"/>
                      <a:gd name="T23" fmla="*/ 128 h 512"/>
                      <a:gd name="T24" fmla="*/ 257 w 515"/>
                      <a:gd name="T25" fmla="*/ 128 h 512"/>
                      <a:gd name="T26" fmla="*/ 257 w 515"/>
                      <a:gd name="T27" fmla="*/ 0 h 512"/>
                      <a:gd name="T28" fmla="*/ 254 w 515"/>
                      <a:gd name="T29" fmla="*/ 0 h 512"/>
                      <a:gd name="T30" fmla="*/ 1 w 515"/>
                      <a:gd name="T31" fmla="*/ 259 h 512"/>
                      <a:gd name="T32" fmla="*/ 257 w 515"/>
                      <a:gd name="T33" fmla="*/ 512 h 512"/>
                      <a:gd name="T34" fmla="*/ 261 w 515"/>
                      <a:gd name="T35" fmla="*/ 512 h 512"/>
                      <a:gd name="T36" fmla="*/ 513 w 515"/>
                      <a:gd name="T37" fmla="*/ 253 h 512"/>
                      <a:gd name="T38" fmla="*/ 257 w 515"/>
                      <a:gd name="T39" fmla="*/ 0 h 5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515" h="512">
                        <a:moveTo>
                          <a:pt x="257" y="128"/>
                        </a:moveTo>
                        <a:cubicBezTo>
                          <a:pt x="291" y="128"/>
                          <a:pt x="323" y="141"/>
                          <a:pt x="347" y="165"/>
                        </a:cubicBezTo>
                        <a:cubicBezTo>
                          <a:pt x="371" y="189"/>
                          <a:pt x="385" y="221"/>
                          <a:pt x="385" y="254"/>
                        </a:cubicBezTo>
                        <a:cubicBezTo>
                          <a:pt x="386" y="289"/>
                          <a:pt x="373" y="321"/>
                          <a:pt x="349" y="345"/>
                        </a:cubicBezTo>
                        <a:cubicBezTo>
                          <a:pt x="325" y="370"/>
                          <a:pt x="293" y="384"/>
                          <a:pt x="259" y="384"/>
                        </a:cubicBezTo>
                        <a:cubicBezTo>
                          <a:pt x="258" y="384"/>
                          <a:pt x="258" y="384"/>
                          <a:pt x="257" y="384"/>
                        </a:cubicBezTo>
                        <a:cubicBezTo>
                          <a:pt x="223" y="384"/>
                          <a:pt x="192" y="371"/>
                          <a:pt x="167" y="347"/>
                        </a:cubicBezTo>
                        <a:cubicBezTo>
                          <a:pt x="143" y="323"/>
                          <a:pt x="130" y="292"/>
                          <a:pt x="129" y="258"/>
                        </a:cubicBezTo>
                        <a:cubicBezTo>
                          <a:pt x="129" y="224"/>
                          <a:pt x="142" y="191"/>
                          <a:pt x="166" y="167"/>
                        </a:cubicBezTo>
                        <a:cubicBezTo>
                          <a:pt x="190" y="142"/>
                          <a:pt x="222" y="129"/>
                          <a:pt x="256" y="128"/>
                        </a:cubicBezTo>
                        <a:cubicBezTo>
                          <a:pt x="256" y="128"/>
                          <a:pt x="257" y="128"/>
                          <a:pt x="257" y="128"/>
                        </a:cubicBezTo>
                        <a:cubicBezTo>
                          <a:pt x="257" y="128"/>
                          <a:pt x="257" y="128"/>
                          <a:pt x="257" y="128"/>
                        </a:cubicBezTo>
                        <a:cubicBezTo>
                          <a:pt x="257" y="128"/>
                          <a:pt x="257" y="128"/>
                          <a:pt x="257" y="128"/>
                        </a:cubicBezTo>
                        <a:moveTo>
                          <a:pt x="257" y="0"/>
                        </a:moveTo>
                        <a:cubicBezTo>
                          <a:pt x="256" y="0"/>
                          <a:pt x="255" y="0"/>
                          <a:pt x="254" y="0"/>
                        </a:cubicBezTo>
                        <a:cubicBezTo>
                          <a:pt x="113" y="2"/>
                          <a:pt x="0" y="118"/>
                          <a:pt x="1" y="259"/>
                        </a:cubicBezTo>
                        <a:cubicBezTo>
                          <a:pt x="3" y="400"/>
                          <a:pt x="117" y="512"/>
                          <a:pt x="257" y="512"/>
                        </a:cubicBezTo>
                        <a:cubicBezTo>
                          <a:pt x="258" y="512"/>
                          <a:pt x="260" y="512"/>
                          <a:pt x="261" y="512"/>
                        </a:cubicBezTo>
                        <a:cubicBezTo>
                          <a:pt x="402" y="510"/>
                          <a:pt x="515" y="394"/>
                          <a:pt x="513" y="253"/>
                        </a:cubicBezTo>
                        <a:cubicBezTo>
                          <a:pt x="512" y="113"/>
                          <a:pt x="397" y="0"/>
                          <a:pt x="257" y="0"/>
                        </a:cubicBezTo>
                        <a:close/>
                      </a:path>
                    </a:pathLst>
                  </a:cu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91">
                    <a:extLst>
                      <a:ext uri="{FF2B5EF4-FFF2-40B4-BE49-F238E27FC236}">
                        <a16:creationId xmlns:a16="http://schemas.microsoft.com/office/drawing/2014/main" id="{5F8814EA-10C4-4779-9D1C-228ADB20FB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74" y="2957"/>
                    <a:ext cx="14" cy="12"/>
                  </a:xfrm>
                  <a:custGeom>
                    <a:avLst/>
                    <a:gdLst>
                      <a:gd name="T0" fmla="*/ 14 w 14"/>
                      <a:gd name="T1" fmla="*/ 11 h 12"/>
                      <a:gd name="T2" fmla="*/ 0 w 14"/>
                      <a:gd name="T3" fmla="*/ 12 h 12"/>
                      <a:gd name="T4" fmla="*/ 0 w 14"/>
                      <a:gd name="T5" fmla="*/ 0 h 12"/>
                      <a:gd name="T6" fmla="*/ 14 w 14"/>
                      <a:gd name="T7" fmla="*/ 0 h 12"/>
                      <a:gd name="T8" fmla="*/ 14 w 14"/>
                      <a:gd name="T9" fmla="*/ 11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14" y="11"/>
                        </a:move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14" y="0"/>
                        </a:lnTo>
                        <a:lnTo>
                          <a:pt x="14" y="11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0932F0A9-EB54-4FB3-A500-D3A426A5C8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76" y="3081"/>
                    <a:ext cx="15" cy="12"/>
                  </a:xfrm>
                  <a:prstGeom prst="rect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93">
                    <a:extLst>
                      <a:ext uri="{FF2B5EF4-FFF2-40B4-BE49-F238E27FC236}">
                        <a16:creationId xmlns:a16="http://schemas.microsoft.com/office/drawing/2014/main" id="{7E35AB07-4C4D-4457-A74C-5A94B1576C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8" y="3018"/>
                    <a:ext cx="13" cy="14"/>
                  </a:xfrm>
                  <a:custGeom>
                    <a:avLst/>
                    <a:gdLst>
                      <a:gd name="T0" fmla="*/ 12 w 13"/>
                      <a:gd name="T1" fmla="*/ 0 h 14"/>
                      <a:gd name="T2" fmla="*/ 13 w 13"/>
                      <a:gd name="T3" fmla="*/ 14 h 14"/>
                      <a:gd name="T4" fmla="*/ 0 w 13"/>
                      <a:gd name="T5" fmla="*/ 14 h 14"/>
                      <a:gd name="T6" fmla="*/ 0 w 13"/>
                      <a:gd name="T7" fmla="*/ 0 h 14"/>
                      <a:gd name="T8" fmla="*/ 12 w 13"/>
                      <a:gd name="T9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4">
                        <a:moveTo>
                          <a:pt x="12" y="0"/>
                        </a:moveTo>
                        <a:lnTo>
                          <a:pt x="13" y="14"/>
                        </a:lnTo>
                        <a:lnTo>
                          <a:pt x="0" y="14"/>
                        </a:lnTo>
                        <a:lnTo>
                          <a:pt x="0" y="0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71ABF903-044F-4FDC-9836-1AC1707AC0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14" y="3018"/>
                    <a:ext cx="12" cy="14"/>
                  </a:xfrm>
                  <a:prstGeom prst="rect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5" name="Freeform 95">
                    <a:extLst>
                      <a:ext uri="{FF2B5EF4-FFF2-40B4-BE49-F238E27FC236}">
                        <a16:creationId xmlns:a16="http://schemas.microsoft.com/office/drawing/2014/main" id="{FE3ED6E9-3F1C-472D-81D1-03842B42CC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29" y="3060"/>
                    <a:ext cx="19" cy="18"/>
                  </a:xfrm>
                  <a:custGeom>
                    <a:avLst/>
                    <a:gdLst>
                      <a:gd name="T0" fmla="*/ 8 w 19"/>
                      <a:gd name="T1" fmla="*/ 0 h 18"/>
                      <a:gd name="T2" fmla="*/ 19 w 19"/>
                      <a:gd name="T3" fmla="*/ 10 h 18"/>
                      <a:gd name="T4" fmla="*/ 11 w 19"/>
                      <a:gd name="T5" fmla="*/ 18 h 18"/>
                      <a:gd name="T6" fmla="*/ 0 w 19"/>
                      <a:gd name="T7" fmla="*/ 8 h 18"/>
                      <a:gd name="T8" fmla="*/ 8 w 19"/>
                      <a:gd name="T9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18">
                        <a:moveTo>
                          <a:pt x="8" y="0"/>
                        </a:moveTo>
                        <a:lnTo>
                          <a:pt x="19" y="10"/>
                        </a:lnTo>
                        <a:lnTo>
                          <a:pt x="11" y="18"/>
                        </a:lnTo>
                        <a:lnTo>
                          <a:pt x="0" y="8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6" name="Freeform 96">
                    <a:extLst>
                      <a:ext uri="{FF2B5EF4-FFF2-40B4-BE49-F238E27FC236}">
                        <a16:creationId xmlns:a16="http://schemas.microsoft.com/office/drawing/2014/main" id="{4F164BA1-F1EA-4D3F-B890-5F00EB9518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17" y="2972"/>
                    <a:ext cx="18" cy="18"/>
                  </a:xfrm>
                  <a:custGeom>
                    <a:avLst/>
                    <a:gdLst>
                      <a:gd name="T0" fmla="*/ 8 w 18"/>
                      <a:gd name="T1" fmla="*/ 0 h 18"/>
                      <a:gd name="T2" fmla="*/ 18 w 18"/>
                      <a:gd name="T3" fmla="*/ 10 h 18"/>
                      <a:gd name="T4" fmla="*/ 11 w 18"/>
                      <a:gd name="T5" fmla="*/ 18 h 18"/>
                      <a:gd name="T6" fmla="*/ 0 w 18"/>
                      <a:gd name="T7" fmla="*/ 8 h 18"/>
                      <a:gd name="T8" fmla="*/ 8 w 18"/>
                      <a:gd name="T9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8">
                        <a:moveTo>
                          <a:pt x="8" y="0"/>
                        </a:moveTo>
                        <a:lnTo>
                          <a:pt x="18" y="10"/>
                        </a:lnTo>
                        <a:lnTo>
                          <a:pt x="11" y="18"/>
                        </a:lnTo>
                        <a:lnTo>
                          <a:pt x="0" y="8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7" name="Freeform 97">
                    <a:extLst>
                      <a:ext uri="{FF2B5EF4-FFF2-40B4-BE49-F238E27FC236}">
                        <a16:creationId xmlns:a16="http://schemas.microsoft.com/office/drawing/2014/main" id="{9487CFCB-709B-4834-9C84-6C94006385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18" y="3059"/>
                    <a:ext cx="19" cy="18"/>
                  </a:xfrm>
                  <a:custGeom>
                    <a:avLst/>
                    <a:gdLst>
                      <a:gd name="T0" fmla="*/ 0 w 19"/>
                      <a:gd name="T1" fmla="*/ 10 h 18"/>
                      <a:gd name="T2" fmla="*/ 11 w 19"/>
                      <a:gd name="T3" fmla="*/ 0 h 18"/>
                      <a:gd name="T4" fmla="*/ 19 w 19"/>
                      <a:gd name="T5" fmla="*/ 8 h 18"/>
                      <a:gd name="T6" fmla="*/ 8 w 19"/>
                      <a:gd name="T7" fmla="*/ 18 h 18"/>
                      <a:gd name="T8" fmla="*/ 0 w 19"/>
                      <a:gd name="T9" fmla="*/ 1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18">
                        <a:moveTo>
                          <a:pt x="0" y="10"/>
                        </a:moveTo>
                        <a:lnTo>
                          <a:pt x="11" y="0"/>
                        </a:lnTo>
                        <a:lnTo>
                          <a:pt x="19" y="8"/>
                        </a:lnTo>
                        <a:lnTo>
                          <a:pt x="8" y="18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98">
                    <a:extLst>
                      <a:ext uri="{FF2B5EF4-FFF2-40B4-BE49-F238E27FC236}">
                        <a16:creationId xmlns:a16="http://schemas.microsoft.com/office/drawing/2014/main" id="{B107F217-A2B6-48E2-844B-72175D8316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28" y="2973"/>
                    <a:ext cx="19" cy="18"/>
                  </a:xfrm>
                  <a:custGeom>
                    <a:avLst/>
                    <a:gdLst>
                      <a:gd name="T0" fmla="*/ 0 w 19"/>
                      <a:gd name="T1" fmla="*/ 11 h 18"/>
                      <a:gd name="T2" fmla="*/ 11 w 19"/>
                      <a:gd name="T3" fmla="*/ 0 h 18"/>
                      <a:gd name="T4" fmla="*/ 19 w 19"/>
                      <a:gd name="T5" fmla="*/ 8 h 18"/>
                      <a:gd name="T6" fmla="*/ 8 w 19"/>
                      <a:gd name="T7" fmla="*/ 18 h 18"/>
                      <a:gd name="T8" fmla="*/ 0 w 19"/>
                      <a:gd name="T9" fmla="*/ 11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18">
                        <a:moveTo>
                          <a:pt x="0" y="11"/>
                        </a:moveTo>
                        <a:lnTo>
                          <a:pt x="11" y="0"/>
                        </a:lnTo>
                        <a:lnTo>
                          <a:pt x="19" y="8"/>
                        </a:lnTo>
                        <a:lnTo>
                          <a:pt x="8" y="18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4" name="Rectangle 49">
                <a:extLst>
                  <a:ext uri="{FF2B5EF4-FFF2-40B4-BE49-F238E27FC236}">
                    <a16:creationId xmlns:a16="http://schemas.microsoft.com/office/drawing/2014/main" id="{4D2C38FD-6427-4CB4-A920-9F7B56B64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9808" y="2960283"/>
                <a:ext cx="359888" cy="936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Rectangle 50">
                <a:extLst>
                  <a:ext uri="{FF2B5EF4-FFF2-40B4-BE49-F238E27FC236}">
                    <a16:creationId xmlns:a16="http://schemas.microsoft.com/office/drawing/2014/main" id="{71A163E1-A2BE-405E-B085-DD64C6755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9808" y="3077757"/>
                <a:ext cx="359888" cy="936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Oval 61">
                <a:extLst>
                  <a:ext uri="{FF2B5EF4-FFF2-40B4-BE49-F238E27FC236}">
                    <a16:creationId xmlns:a16="http://schemas.microsoft.com/office/drawing/2014/main" id="{CBEA63E6-8539-4AEE-B397-6A2CA9835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2033" y="3101569"/>
                <a:ext cx="46038" cy="4603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Oval 64">
                <a:extLst>
                  <a:ext uri="{FF2B5EF4-FFF2-40B4-BE49-F238E27FC236}">
                    <a16:creationId xmlns:a16="http://schemas.microsoft.com/office/drawing/2014/main" id="{81A875C8-318C-46DF-9DBC-0F874BA46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2033" y="2984095"/>
                <a:ext cx="46038" cy="46037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Rectangle 49">
                <a:extLst>
                  <a:ext uri="{FF2B5EF4-FFF2-40B4-BE49-F238E27FC236}">
                    <a16:creationId xmlns:a16="http://schemas.microsoft.com/office/drawing/2014/main" id="{58A24ADA-BA56-4D18-94D5-A255CD703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897" y="2960283"/>
                <a:ext cx="359888" cy="936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Rectangle 50">
                <a:extLst>
                  <a:ext uri="{FF2B5EF4-FFF2-40B4-BE49-F238E27FC236}">
                    <a16:creationId xmlns:a16="http://schemas.microsoft.com/office/drawing/2014/main" id="{2ACB5765-4228-4DC7-A5D7-7F1B91418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897" y="3077757"/>
                <a:ext cx="359888" cy="936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Oval 61">
                <a:extLst>
                  <a:ext uri="{FF2B5EF4-FFF2-40B4-BE49-F238E27FC236}">
                    <a16:creationId xmlns:a16="http://schemas.microsoft.com/office/drawing/2014/main" id="{5E0291B2-98B8-4BA4-994C-3B87BC952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6122" y="3101569"/>
                <a:ext cx="46038" cy="4603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Oval 64">
                <a:extLst>
                  <a:ext uri="{FF2B5EF4-FFF2-40B4-BE49-F238E27FC236}">
                    <a16:creationId xmlns:a16="http://schemas.microsoft.com/office/drawing/2014/main" id="{9F0992FA-1C63-4D50-8FA4-16996A283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6122" y="2984095"/>
                <a:ext cx="46038" cy="46037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132" name="Connector: Elbow 131">
                <a:extLst>
                  <a:ext uri="{FF2B5EF4-FFF2-40B4-BE49-F238E27FC236}">
                    <a16:creationId xmlns:a16="http://schemas.microsoft.com/office/drawing/2014/main" id="{7E7D0A3E-D7B8-4E36-B76B-1307E28EF082}"/>
                  </a:ext>
                </a:extLst>
              </p:cNvPr>
              <p:cNvCxnSpPr>
                <a:stCxn id="136" idx="2"/>
                <a:endCxn id="128" idx="0"/>
              </p:cNvCxnSpPr>
              <p:nvPr/>
            </p:nvCxnSpPr>
            <p:spPr>
              <a:xfrm rot="16200000" flipH="1">
                <a:off x="2597594" y="2834036"/>
                <a:ext cx="60448" cy="192045"/>
              </a:xfrm>
              <a:prstGeom prst="bentConnector3">
                <a:avLst/>
              </a:prstGeom>
              <a:ln w="12700">
                <a:solidFill>
                  <a:schemeClr val="accent2"/>
                </a:solidFill>
                <a:miter lim="800000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or: Elbow 132">
                <a:extLst>
                  <a:ext uri="{FF2B5EF4-FFF2-40B4-BE49-F238E27FC236}">
                    <a16:creationId xmlns:a16="http://schemas.microsoft.com/office/drawing/2014/main" id="{94ED2C09-E3C7-48E4-A660-5070F2214DB8}"/>
                  </a:ext>
                </a:extLst>
              </p:cNvPr>
              <p:cNvCxnSpPr>
                <a:stCxn id="136" idx="2"/>
                <a:endCxn id="124" idx="0"/>
              </p:cNvCxnSpPr>
              <p:nvPr/>
            </p:nvCxnSpPr>
            <p:spPr>
              <a:xfrm rot="5400000">
                <a:off x="2405550" y="2834037"/>
                <a:ext cx="60448" cy="192044"/>
              </a:xfrm>
              <a:prstGeom prst="bentConnector3">
                <a:avLst/>
              </a:prstGeom>
              <a:ln w="12700">
                <a:solidFill>
                  <a:schemeClr val="accent2"/>
                </a:solidFill>
                <a:miter lim="800000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24E97F6-9B70-4564-90E4-38A17E323929}"/>
              </a:ext>
            </a:extLst>
          </p:cNvPr>
          <p:cNvSpPr/>
          <p:nvPr/>
        </p:nvSpPr>
        <p:spPr bwMode="auto">
          <a:xfrm>
            <a:off x="437486" y="3680476"/>
            <a:ext cx="2743200" cy="2686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73152" rIns="137160" bIns="7315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366881">
              <a:spcAft>
                <a:spcPts val="600"/>
              </a:spcAft>
              <a:defRPr/>
            </a:pPr>
            <a:r>
              <a:rPr lang="en-US" sz="1000" b="1" kern="0">
                <a:solidFill>
                  <a:schemeClr val="tx1"/>
                </a:solidFill>
              </a:rPr>
              <a:t>Feature highlights </a:t>
            </a:r>
          </a:p>
          <a:p>
            <a:pPr marL="170815" indent="-170815" defTabSz="36688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>
                <a:solidFill>
                  <a:schemeClr val="tx1"/>
                </a:solidFill>
              </a:rPr>
              <a:t>Up to 4 cores of CPU</a:t>
            </a:r>
            <a:endParaRPr lang="en-US" sz="1000" kern="0">
              <a:solidFill>
                <a:schemeClr val="tx1"/>
              </a:solidFill>
              <a:cs typeface="Segoe UI"/>
            </a:endParaRPr>
          </a:p>
          <a:p>
            <a:pPr marL="170815" indent="-170815" defTabSz="36688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>
                <a:solidFill>
                  <a:schemeClr val="tx1"/>
                </a:solidFill>
              </a:rPr>
              <a:t>Up to 1410 MBs of memory</a:t>
            </a:r>
            <a:endParaRPr lang="en-US" sz="1000" kern="0">
              <a:solidFill>
                <a:schemeClr val="tx1"/>
              </a:solidFill>
              <a:cs typeface="Segoe UI"/>
            </a:endParaRPr>
          </a:p>
          <a:p>
            <a:pPr marL="170815" indent="-170815" defTabSz="36688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>
                <a:solidFill>
                  <a:schemeClr val="tx1"/>
                </a:solidFill>
              </a:rPr>
              <a:t>Microsoft Purview Policies</a:t>
            </a:r>
          </a:p>
          <a:p>
            <a:pPr marL="170815" indent="-170815" defTabSz="36688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>
                <a:solidFill>
                  <a:schemeClr val="tx1"/>
                </a:solidFill>
              </a:rPr>
              <a:t>Azure AD authentication</a:t>
            </a:r>
          </a:p>
          <a:p>
            <a:pPr marL="170815" indent="-170815" defTabSz="36688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>
                <a:solidFill>
                  <a:schemeClr val="tx1"/>
                </a:solidFill>
              </a:rPr>
              <a:t>Built-in query intelligence: PSP Optimization, Optimized plan forcing </a:t>
            </a:r>
            <a:endParaRPr lang="en-US" sz="1000" kern="0">
              <a:solidFill>
                <a:schemeClr val="tx1"/>
              </a:solidFill>
              <a:cs typeface="Segoe UI"/>
            </a:endParaRPr>
          </a:p>
          <a:p>
            <a:pPr marL="170815" indent="-170815" defTabSz="36688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>
                <a:solidFill>
                  <a:schemeClr val="tx1"/>
                </a:solidFill>
              </a:rPr>
              <a:t>Query store on by default for new databases</a:t>
            </a:r>
            <a:endParaRPr lang="en-US" sz="1000" kern="0">
              <a:solidFill>
                <a:schemeClr val="tx1"/>
              </a:solidFill>
              <a:cs typeface="Segoe UI"/>
            </a:endParaRPr>
          </a:p>
          <a:p>
            <a:pPr marL="170815" indent="-170815" defTabSz="36688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>
                <a:solidFill>
                  <a:schemeClr val="tx1"/>
                </a:solidFill>
                <a:cs typeface="Segoe UI"/>
              </a:rPr>
              <a:t>Data Lake Virtualization</a:t>
            </a:r>
            <a:endParaRPr lang="en-US" sz="1000" kern="0">
              <a:solidFill>
                <a:schemeClr val="tx1"/>
              </a:solidFill>
            </a:endParaRPr>
          </a:p>
          <a:p>
            <a:pPr marL="170815" indent="-170815" defTabSz="36688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>
                <a:solidFill>
                  <a:schemeClr val="tx1"/>
                </a:solidFill>
              </a:rPr>
              <a:t>Ledger</a:t>
            </a:r>
            <a:endParaRPr lang="en-US" sz="1000" kern="0">
              <a:solidFill>
                <a:schemeClr val="tx1"/>
              </a:solidFill>
              <a:cs typeface="Segoe UI"/>
            </a:endParaRPr>
          </a:p>
          <a:p>
            <a:pPr marL="170815" indent="-170815" defTabSz="36688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>
                <a:solidFill>
                  <a:schemeClr val="tx1"/>
                </a:solidFill>
              </a:rPr>
              <a:t>Timeseries support</a:t>
            </a:r>
            <a:endParaRPr lang="en-US" sz="1000" kern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9202C13-FAA2-4FAA-A211-5F005B338D86}"/>
              </a:ext>
            </a:extLst>
          </p:cNvPr>
          <p:cNvSpPr/>
          <p:nvPr/>
        </p:nvSpPr>
        <p:spPr bwMode="auto">
          <a:xfrm>
            <a:off x="6877715" y="2466796"/>
            <a:ext cx="2743200" cy="2533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73152" rIns="137160" bIns="7315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366881">
              <a:spcAft>
                <a:spcPts val="600"/>
              </a:spcAft>
            </a:pPr>
            <a:r>
              <a:rPr lang="en-US" sz="1000" b="1" kern="0" dirty="0">
                <a:solidFill>
                  <a:schemeClr val="tx1"/>
                </a:solidFill>
              </a:rPr>
              <a:t>Feature highlights </a:t>
            </a:r>
          </a:p>
          <a:p>
            <a:pPr marL="170815" indent="-170815" defTabSz="36688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schemeClr val="tx1"/>
                </a:solidFill>
              </a:rPr>
              <a:t>Unlimited cores of CPU</a:t>
            </a:r>
            <a:endParaRPr lang="en-US" sz="1000" kern="0" dirty="0">
              <a:solidFill>
                <a:schemeClr val="tx1"/>
              </a:solidFill>
              <a:cs typeface="Segoe UI"/>
            </a:endParaRPr>
          </a:p>
          <a:p>
            <a:pPr marL="170815" indent="-170815" defTabSz="36688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schemeClr val="tx1"/>
                </a:solidFill>
              </a:rPr>
              <a:t>Unlimited memory</a:t>
            </a:r>
            <a:endParaRPr lang="en-US" sz="1000" kern="0" dirty="0">
              <a:solidFill>
                <a:schemeClr val="tx1"/>
              </a:solidFill>
              <a:cs typeface="Segoe UI"/>
            </a:endParaRPr>
          </a:p>
          <a:p>
            <a:pPr marL="170815" indent="-170815" defTabSz="36688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schemeClr val="tx1"/>
                </a:solidFill>
                <a:ea typeface="+mn-lt"/>
                <a:cs typeface="+mn-lt"/>
              </a:rPr>
              <a:t>Azure Synapse Link for SQL</a:t>
            </a:r>
            <a:r>
              <a:rPr lang="en-US" sz="1000" kern="0" dirty="0">
                <a:solidFill>
                  <a:schemeClr val="tx1"/>
                </a:solidFill>
              </a:rPr>
              <a:t> (multi-threaded snapshot)</a:t>
            </a:r>
            <a:endParaRPr lang="en-US" sz="1000" kern="0" dirty="0">
              <a:solidFill>
                <a:schemeClr val="tx1"/>
              </a:solidFill>
              <a:cs typeface="Segoe UI"/>
            </a:endParaRPr>
          </a:p>
          <a:p>
            <a:pPr marL="170815" indent="-170815" defTabSz="36688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schemeClr val="tx1"/>
                </a:solidFill>
              </a:rPr>
              <a:t>Link feature for Azure SQL Managed Instance</a:t>
            </a:r>
            <a:endParaRPr lang="en-US" sz="1000" kern="0" dirty="0">
              <a:solidFill>
                <a:schemeClr val="tx1"/>
              </a:solidFill>
              <a:cs typeface="Segoe UI"/>
            </a:endParaRPr>
          </a:p>
          <a:p>
            <a:pPr marL="170815" indent="-170815" defTabSz="36688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schemeClr val="tx1"/>
                </a:solidFill>
              </a:rPr>
              <a:t>Built-in query intelligence: DOP feedback, CE Feedback, Memory Grant Feedback</a:t>
            </a:r>
            <a:endParaRPr lang="en-US" sz="1000" kern="0" dirty="0">
              <a:solidFill>
                <a:schemeClr val="tx1"/>
              </a:solidFill>
              <a:cs typeface="Segoe UI"/>
            </a:endParaRPr>
          </a:p>
          <a:p>
            <a:pPr marL="170815" indent="-170815" defTabSz="36688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schemeClr val="tx1"/>
                </a:solidFill>
                <a:cs typeface="Segoe UI"/>
              </a:rPr>
              <a:t>Contained Availability Group</a:t>
            </a:r>
          </a:p>
          <a:p>
            <a:pPr marL="170815" indent="-170815" defTabSz="36688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schemeClr val="tx1"/>
                </a:solidFill>
                <a:cs typeface="Segoe UI"/>
              </a:rPr>
              <a:t>AVX 512 extension for batch mode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706D472-9C2B-46BA-9F9F-2113F2DDBF81}"/>
              </a:ext>
            </a:extLst>
          </p:cNvPr>
          <p:cNvSpPr/>
          <p:nvPr/>
        </p:nvSpPr>
        <p:spPr bwMode="auto">
          <a:xfrm>
            <a:off x="3673652" y="3282359"/>
            <a:ext cx="2743200" cy="1994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73152" rIns="137160" bIns="7315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366881">
              <a:spcAft>
                <a:spcPts val="600"/>
              </a:spcAft>
              <a:defRPr/>
            </a:pPr>
            <a:r>
              <a:rPr lang="en-US" sz="1000" b="1" kern="0">
                <a:solidFill>
                  <a:schemeClr val="tx1"/>
                </a:solidFill>
              </a:rPr>
              <a:t>Feature highlights </a:t>
            </a:r>
          </a:p>
          <a:p>
            <a:pPr marL="170815" indent="-170815" defTabSz="36688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>
                <a:solidFill>
                  <a:schemeClr val="tx1"/>
                </a:solidFill>
              </a:rPr>
              <a:t>Up to 24 cores of CPU</a:t>
            </a:r>
            <a:endParaRPr lang="en-US" sz="1000" kern="0">
              <a:solidFill>
                <a:schemeClr val="tx1"/>
              </a:solidFill>
              <a:cs typeface="Segoe UI"/>
            </a:endParaRPr>
          </a:p>
          <a:p>
            <a:pPr marL="170815" indent="-170815" defTabSz="36688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>
                <a:solidFill>
                  <a:schemeClr val="tx1"/>
                </a:solidFill>
              </a:rPr>
              <a:t>Up to 128 GBs of memory</a:t>
            </a:r>
            <a:endParaRPr lang="en-US" sz="1000" kern="0">
              <a:solidFill>
                <a:schemeClr val="tx1"/>
              </a:solidFill>
              <a:cs typeface="Segoe UI"/>
            </a:endParaRPr>
          </a:p>
          <a:p>
            <a:pPr marL="170815" indent="-170815" defTabSz="36688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>
                <a:solidFill>
                  <a:schemeClr val="tx1"/>
                </a:solidFill>
              </a:rPr>
              <a:t>Azure Synapse Link for SQL </a:t>
            </a:r>
            <a:endParaRPr lang="en-US" sz="1000" kern="0">
              <a:solidFill>
                <a:schemeClr val="tx1"/>
              </a:solidFill>
              <a:cs typeface="Segoe UI"/>
            </a:endParaRPr>
          </a:p>
          <a:p>
            <a:pPr marL="170815" indent="-170815" defTabSz="36688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>
                <a:solidFill>
                  <a:schemeClr val="tx1"/>
                </a:solidFill>
              </a:rPr>
              <a:t>Link feature for Azure SQL Managed Instance (basic availability groups)</a:t>
            </a:r>
            <a:endParaRPr lang="en-US" sz="1000" kern="0">
              <a:solidFill>
                <a:schemeClr val="tx1"/>
              </a:solidFill>
              <a:cs typeface="Segoe UI"/>
            </a:endParaRPr>
          </a:p>
          <a:p>
            <a:pPr marL="170815" indent="-170815" defTabSz="36688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>
                <a:solidFill>
                  <a:schemeClr val="tx1"/>
                </a:solidFill>
              </a:rPr>
              <a:t>Buffer Pool Parallel Scan</a:t>
            </a:r>
            <a:endParaRPr lang="en-US" sz="1000" kern="0">
              <a:solidFill>
                <a:schemeClr val="tx1"/>
              </a:solidFill>
              <a:cs typeface="Segoe UI"/>
            </a:endParaRPr>
          </a:p>
          <a:p>
            <a:pPr marL="170815" indent="-170815" defTabSz="36688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>
                <a:solidFill>
                  <a:schemeClr val="tx1"/>
                </a:solidFill>
                <a:cs typeface="Segoe UI"/>
              </a:rPr>
              <a:t>Backups to S3-compatible object storage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ACF576-0A14-4BD1-BB75-A2A8E0362E23}"/>
              </a:ext>
            </a:extLst>
          </p:cNvPr>
          <p:cNvSpPr/>
          <p:nvPr/>
        </p:nvSpPr>
        <p:spPr bwMode="auto">
          <a:xfrm>
            <a:off x="3665626" y="5603717"/>
            <a:ext cx="2743200" cy="37548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9728" rIns="91440" bIns="1097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solidFill>
                  <a:schemeClr val="accent2"/>
                </a:solidFill>
              </a:rPr>
              <a:t>+</a:t>
            </a:r>
            <a:r>
              <a:rPr lang="en-US" sz="1000" b="1">
                <a:solidFill>
                  <a:schemeClr val="bg1"/>
                </a:solidFill>
              </a:rPr>
              <a:t> Express features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B13B3C0-3AED-4335-B0BB-3EE4F2887692}"/>
              </a:ext>
            </a:extLst>
          </p:cNvPr>
          <p:cNvSpPr/>
          <p:nvPr/>
        </p:nvSpPr>
        <p:spPr bwMode="auto">
          <a:xfrm>
            <a:off x="6872153" y="5087347"/>
            <a:ext cx="2743200" cy="6063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9728" rIns="91440" bIns="1097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b="1">
                <a:solidFill>
                  <a:schemeClr val="accent2"/>
                </a:solidFill>
              </a:rPr>
              <a:t>+</a:t>
            </a:r>
            <a:r>
              <a:rPr lang="en-US" sz="1000" b="1">
                <a:solidFill>
                  <a:schemeClr val="bg1"/>
                </a:solidFill>
              </a:rPr>
              <a:t> Standard features</a:t>
            </a:r>
          </a:p>
          <a:p>
            <a:r>
              <a:rPr lang="en-US" sz="1000" b="1">
                <a:solidFill>
                  <a:schemeClr val="accent2"/>
                </a:solidFill>
              </a:rPr>
              <a:t>+</a:t>
            </a:r>
            <a:r>
              <a:rPr lang="en-US" sz="1000" b="1">
                <a:solidFill>
                  <a:schemeClr val="bg1"/>
                </a:solidFill>
              </a:rPr>
              <a:t> Express features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A4772A4-ADFF-476B-BF79-6B855298CCE0}"/>
              </a:ext>
            </a:extLst>
          </p:cNvPr>
          <p:cNvSpPr/>
          <p:nvPr/>
        </p:nvSpPr>
        <p:spPr bwMode="auto">
          <a:xfrm rot="5400000">
            <a:off x="2755260" y="5321729"/>
            <a:ext cx="1343821" cy="301832"/>
          </a:xfrm>
          <a:prstGeom prst="triangle">
            <a:avLst>
              <a:gd name="adj" fmla="val 58214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03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F6655144-F380-4011-8429-7D9852D2FEA8}"/>
              </a:ext>
            </a:extLst>
          </p:cNvPr>
          <p:cNvSpPr/>
          <p:nvPr/>
        </p:nvSpPr>
        <p:spPr bwMode="auto">
          <a:xfrm rot="5400000">
            <a:off x="5869736" y="4849720"/>
            <a:ext cx="1555097" cy="301832"/>
          </a:xfrm>
          <a:prstGeom prst="triangle">
            <a:avLst>
              <a:gd name="adj" fmla="val 57932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03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97C79C-940B-463F-8F08-7C958930E307}"/>
              </a:ext>
            </a:extLst>
          </p:cNvPr>
          <p:cNvSpPr/>
          <p:nvPr/>
        </p:nvSpPr>
        <p:spPr>
          <a:xfrm>
            <a:off x="356235" y="959741"/>
            <a:ext cx="7293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1"/>
                </a:solidFill>
                <a:latin typeface="+mj-lt"/>
                <a:cs typeface="Segoe UI Semilight" panose="020B0402040204020203" pitchFamily="34" charset="0"/>
              </a:rPr>
              <a:t>Azure-enabled with continued performance and security innovation</a:t>
            </a:r>
          </a:p>
        </p:txBody>
      </p:sp>
    </p:spTree>
    <p:extLst>
      <p:ext uri="{BB962C8B-B14F-4D97-AF65-F5344CB8AC3E}">
        <p14:creationId xmlns:p14="http://schemas.microsoft.com/office/powerpoint/2010/main" val="92414648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24145F-C9D4-4BA9-8F03-1837AA4B053E}"/>
              </a:ext>
            </a:extLst>
          </p:cNvPr>
          <p:cNvSpPr/>
          <p:nvPr/>
        </p:nvSpPr>
        <p:spPr>
          <a:xfrm>
            <a:off x="356237" y="549292"/>
            <a:ext cx="9566460" cy="535531"/>
          </a:xfrm>
          <a:prstGeom prst="rect">
            <a:avLst/>
          </a:prstGeom>
        </p:spPr>
        <p:txBody>
          <a:bodyPr vert="horz" wrap="square" lIns="82296" tIns="51435" rIns="82296" bIns="51435" rtlCol="0" anchor="ctr">
            <a:noAutofit/>
          </a:bodyPr>
          <a:lstStyle/>
          <a:p>
            <a:pPr defTabSz="514292">
              <a:lnSpc>
                <a:spcPct val="90000"/>
              </a:lnSpc>
              <a:spcBef>
                <a:spcPts val="563"/>
              </a:spcBef>
              <a:spcAft>
                <a:spcPts val="563"/>
              </a:spcAft>
              <a:defRPr/>
            </a:pPr>
            <a:r>
              <a:rPr lang="en-US" sz="3000">
                <a:ln w="3175">
                  <a:noFill/>
                </a:ln>
                <a:solidFill>
                  <a:prstClr val="black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What’s new in SQL Server 2022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7790EF-984C-430F-824D-E4EE5E96B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24855"/>
              </p:ext>
            </p:extLst>
          </p:nvPr>
        </p:nvGraphicFramePr>
        <p:xfrm>
          <a:off x="356237" y="1084823"/>
          <a:ext cx="9444317" cy="658553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1232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2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638132220"/>
                    </a:ext>
                  </a:extLst>
                </a:gridCol>
                <a:gridCol w="1288868">
                  <a:extLst>
                    <a:ext uri="{9D8B030D-6E8A-4147-A177-3AD203B41FA5}">
                      <a16:colId xmlns:a16="http://schemas.microsoft.com/office/drawing/2014/main" val="227037862"/>
                    </a:ext>
                  </a:extLst>
                </a:gridCol>
                <a:gridCol w="1276726">
                  <a:extLst>
                    <a:ext uri="{9D8B030D-6E8A-4147-A177-3AD203B41FA5}">
                      <a16:colId xmlns:a16="http://schemas.microsoft.com/office/drawing/2014/main" val="3210844597"/>
                    </a:ext>
                  </a:extLst>
                </a:gridCol>
              </a:tblGrid>
              <a:tr h="313934">
                <a:tc gridSpan="2">
                  <a:txBody>
                    <a:bodyPr/>
                    <a:lstStyle/>
                    <a:p>
                      <a:pPr marL="0" marR="0" algn="l" defTabSz="504010" rtl="0" eaLnBrk="1" latinLnBrk="0" hangingPunct="1">
                        <a:lnSpc>
                          <a:spcPct val="107000"/>
                        </a:lnSpc>
                        <a:spcBef>
                          <a:spcPts val="331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kern="0" noProof="0">
                          <a:solidFill>
                            <a:schemeClr val="accent2"/>
                          </a:solidFill>
                        </a:rPr>
                        <a:t>SQL Server 2022 new features</a:t>
                      </a:r>
                      <a:endParaRPr lang="en-US" sz="1100" b="0" kern="0">
                        <a:solidFill>
                          <a:schemeClr val="accent2"/>
                        </a:solidFill>
                        <a:latin typeface="+mj-lt"/>
                        <a:ea typeface="Segoe UI Black"/>
                        <a:cs typeface="Segoe UI Semilight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sz="1400">
                        <a:solidFill>
                          <a:srgbClr val="A80000"/>
                        </a:solidFill>
                        <a:effectLst/>
                        <a:latin typeface="Segoe UI Semibold" panose="020B0702040204020203" pitchFamily="34" charset="0"/>
                        <a:ea typeface="Segoe UI Black" panose="020B0A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9630" marR="45706" marT="36820" marB="36820" anchor="ctr">
                    <a:lnL w="6350" cap="flat" cmpd="sng" algn="ctr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504010" rtl="0" eaLnBrk="1" latinLnBrk="0" hangingPunct="1">
                        <a:lnSpc>
                          <a:spcPct val="107000"/>
                        </a:lnSpc>
                        <a:spcBef>
                          <a:spcPts val="331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kern="0">
                          <a:solidFill>
                            <a:schemeClr val="accent2"/>
                          </a:solidFill>
                        </a:rPr>
                        <a:t>Express</a:t>
                      </a:r>
                      <a:endParaRPr lang="en-US" sz="1100" b="0" kern="0">
                        <a:solidFill>
                          <a:schemeClr val="accent2"/>
                        </a:solidFill>
                        <a:latin typeface="+mj-lt"/>
                        <a:ea typeface="Segoe UI Black"/>
                        <a:cs typeface="Segoe UI Semilight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504010" rtl="0" eaLnBrk="1" latinLnBrk="0" hangingPunct="1">
                        <a:lnSpc>
                          <a:spcPct val="107000"/>
                        </a:lnSpc>
                        <a:spcBef>
                          <a:spcPts val="331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kern="0">
                          <a:solidFill>
                            <a:schemeClr val="accent2"/>
                          </a:solidFill>
                        </a:rPr>
                        <a:t>Standard</a:t>
                      </a:r>
                      <a:endParaRPr lang="en-US" sz="1100" b="0" kern="0">
                        <a:solidFill>
                          <a:schemeClr val="accent2"/>
                        </a:solidFill>
                        <a:latin typeface="+mj-lt"/>
                        <a:ea typeface="Segoe UI Black"/>
                        <a:cs typeface="Segoe UI Semilight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504010" rtl="0" eaLnBrk="1" latinLnBrk="0" hangingPunct="1">
                        <a:lnSpc>
                          <a:spcPct val="107000"/>
                        </a:lnSpc>
                        <a:spcBef>
                          <a:spcPts val="331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kern="0">
                          <a:solidFill>
                            <a:schemeClr val="accent2"/>
                          </a:solidFill>
                        </a:rPr>
                        <a:t>Enterprise</a:t>
                      </a:r>
                      <a:endParaRPr lang="en-US" sz="1100" b="0" kern="0">
                        <a:solidFill>
                          <a:schemeClr val="accent2"/>
                        </a:solidFill>
                        <a:latin typeface="+mj-lt"/>
                        <a:ea typeface="Segoe UI Black"/>
                        <a:cs typeface="Segoe UI Semilight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456">
                <a:tc rowSpan="3">
                  <a:txBody>
                    <a:bodyPr/>
                    <a:lstStyle/>
                    <a:p>
                      <a:pPr marL="0" marR="0" lvl="0" indent="0" algn="l" defTabSz="504010" rtl="0" eaLnBrk="1" fontAlgn="auto" latinLnBrk="0" hangingPunct="1">
                        <a:lnSpc>
                          <a:spcPct val="100000"/>
                        </a:lnSpc>
                        <a:spcBef>
                          <a:spcPts val="33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noProof="0">
                          <a:solidFill>
                            <a:schemeClr val="bg1"/>
                          </a:solidFill>
                        </a:rPr>
                        <a:t>Compute and storage</a:t>
                      </a:r>
                      <a:endParaRPr lang="en-US" sz="1100" kern="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Segoe UI Semilight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800" b="0" kern="1200" baseline="0">
                          <a:solidFill>
                            <a:schemeClr val="tx1"/>
                          </a:solidFill>
                          <a:effectLst/>
                        </a:rPr>
                        <a:t>Maximum number of cores</a:t>
                      </a:r>
                      <a:endParaRPr lang="en-US" sz="800" b="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4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24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OS Max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641374"/>
                  </a:ext>
                </a:extLst>
              </a:tr>
              <a:tr h="2564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lang="en-US" sz="800" b="0" kern="1200" baseline="0">
                          <a:solidFill>
                            <a:schemeClr val="tx1"/>
                          </a:solidFill>
                          <a:effectLst/>
                        </a:rPr>
                        <a:t>Maximum memory utilized per instance</a:t>
                      </a:r>
                      <a:endParaRPr lang="en-US" sz="800" b="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1410 MB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128 GB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OS Max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105346"/>
                  </a:ext>
                </a:extLst>
              </a:tr>
              <a:tr h="2564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lang="en-US" sz="800" b="0" kern="1200" baseline="0">
                          <a:solidFill>
                            <a:schemeClr val="tx1"/>
                          </a:solidFill>
                          <a:effectLst/>
                        </a:rPr>
                        <a:t>Maximum relational database size</a:t>
                      </a:r>
                      <a:endParaRPr lang="en-US" sz="800" b="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10 GB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524 PB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524 PB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57174"/>
                  </a:ext>
                </a:extLst>
              </a:tr>
              <a:tr h="256456">
                <a:tc rowSpan="3">
                  <a:txBody>
                    <a:bodyPr/>
                    <a:lstStyle/>
                    <a:p>
                      <a:pPr marL="0" marR="0" lvl="0" indent="0" algn="l" defTabSz="504010" rtl="0" eaLnBrk="1" fontAlgn="auto" latinLnBrk="0" hangingPunct="1">
                        <a:lnSpc>
                          <a:spcPct val="100000"/>
                        </a:lnSpc>
                        <a:spcBef>
                          <a:spcPts val="33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noProof="0">
                          <a:solidFill>
                            <a:schemeClr val="bg1"/>
                          </a:solidFill>
                        </a:rPr>
                        <a:t>Azure-enabled</a:t>
                      </a:r>
                      <a:endParaRPr lang="en-US" sz="1100" kern="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Segoe UI Semilight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1200" baseline="0">
                          <a:solidFill>
                            <a:schemeClr val="tx1"/>
                          </a:solidFill>
                          <a:effectLst/>
                        </a:rPr>
                        <a:t>Azure Synapse Link for SQL</a:t>
                      </a:r>
                      <a:endParaRPr lang="en-US" sz="800" b="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199238"/>
                  </a:ext>
                </a:extLst>
              </a:tr>
              <a:tr h="254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800" b="0" kern="1200" baseline="0">
                          <a:solidFill>
                            <a:schemeClr val="tx1"/>
                          </a:solidFill>
                          <a:effectLst/>
                        </a:rPr>
                        <a:t>Ledger</a:t>
                      </a:r>
                      <a:endParaRPr lang="en-US" sz="800" b="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7940910"/>
                  </a:ext>
                </a:extLst>
              </a:tr>
              <a:tr h="2616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800" b="0" kern="1200" baseline="0">
                          <a:solidFill>
                            <a:schemeClr val="tx1"/>
                          </a:solidFill>
                          <a:effectLst/>
                        </a:rPr>
                        <a:t>Link feature for Azure SQL Managed Instance</a:t>
                      </a:r>
                      <a:endParaRPr lang="en-US" sz="800" b="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906073"/>
                  </a:ext>
                </a:extLst>
              </a:tr>
              <a:tr h="261611">
                <a:tc>
                  <a:txBody>
                    <a:bodyPr/>
                    <a:lstStyle/>
                    <a:p>
                      <a:pPr marL="0" marR="0" lvl="0" indent="0" algn="l" defTabSz="504010" rtl="0" eaLnBrk="1" fontAlgn="auto" latinLnBrk="0" hangingPunct="1">
                        <a:lnSpc>
                          <a:spcPct val="100000"/>
                        </a:lnSpc>
                        <a:spcBef>
                          <a:spcPts val="33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lang="en-US" sz="800" b="0" kern="1200" baseline="0">
                          <a:solidFill>
                            <a:schemeClr val="tx1"/>
                          </a:solidFill>
                          <a:effectLst/>
                        </a:rPr>
                        <a:t>Link feature for Azure SQL Managed Instance (basic availability groups)</a:t>
                      </a:r>
                      <a:endParaRPr lang="en-US" sz="800" b="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066802"/>
                  </a:ext>
                </a:extLst>
              </a:tr>
              <a:tr h="261611">
                <a:tc>
                  <a:txBody>
                    <a:bodyPr/>
                    <a:lstStyle/>
                    <a:p>
                      <a:pPr marL="0" marR="0" lvl="0" indent="0" algn="l" defTabSz="504010" rtl="0" eaLnBrk="1" fontAlgn="auto" latinLnBrk="0" hangingPunct="1">
                        <a:lnSpc>
                          <a:spcPct val="100000"/>
                        </a:lnSpc>
                        <a:spcBef>
                          <a:spcPts val="33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lang="en-US" sz="800" b="0" kern="1200" baseline="0">
                          <a:solidFill>
                            <a:schemeClr val="tx1"/>
                          </a:solidFill>
                          <a:effectLst/>
                        </a:rPr>
                        <a:t>Microsoft Purview policies</a:t>
                      </a:r>
                      <a:endParaRPr lang="en-US" sz="800" b="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5345"/>
                  </a:ext>
                </a:extLst>
              </a:tr>
              <a:tr h="261611">
                <a:tc rowSpan="2">
                  <a:txBody>
                    <a:bodyPr/>
                    <a:lstStyle/>
                    <a:p>
                      <a:pPr marL="0" marR="0" lvl="0" indent="0" algn="l" defTabSz="504010" rtl="0" eaLnBrk="1" fontAlgn="auto" latinLnBrk="0" hangingPunct="1">
                        <a:lnSpc>
                          <a:spcPct val="100000"/>
                        </a:lnSpc>
                        <a:spcBef>
                          <a:spcPts val="33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noProof="0">
                          <a:solidFill>
                            <a:schemeClr val="bg1"/>
                          </a:solidFill>
                        </a:rPr>
                        <a:t>Choice of language and platform</a:t>
                      </a:r>
                      <a:endParaRPr lang="en-US" sz="1100" kern="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Segoe UI Semilight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lang="en-US" sz="800" b="0" kern="1200" baseline="0">
                          <a:solidFill>
                            <a:schemeClr val="tx1"/>
                          </a:solidFill>
                          <a:effectLst/>
                        </a:rPr>
                        <a:t>JSON T-SQL Enhancements</a:t>
                      </a:r>
                      <a:endParaRPr lang="en-US" sz="800" b="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lang="en-US" sz="800" b="0" kern="1200" baseline="0">
                          <a:solidFill>
                            <a:schemeClr val="tx1"/>
                          </a:solidFill>
                          <a:effectLst/>
                        </a:rPr>
                        <a:t>✕</a:t>
                      </a:r>
                      <a:endParaRPr lang="en-US" sz="800" b="0" kern="1200" baseline="0">
                        <a:solidFill>
                          <a:schemeClr val="tx1"/>
                        </a:solidFill>
                        <a:effectLst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800" b="0" kern="1200" baseline="0">
                          <a:solidFill>
                            <a:schemeClr val="tx1"/>
                          </a:solidFill>
                          <a:effectLst/>
                        </a:rPr>
                        <a:t>✕</a:t>
                      </a:r>
                      <a:endParaRPr lang="en-US" sz="800" b="0" kern="1200" baseline="0">
                        <a:solidFill>
                          <a:schemeClr val="tx1"/>
                        </a:solidFill>
                        <a:effectLst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871877"/>
                  </a:ext>
                </a:extLst>
              </a:tr>
              <a:tr h="332749">
                <a:tc vMerge="1">
                  <a:txBody>
                    <a:bodyPr/>
                    <a:lstStyle/>
                    <a:p>
                      <a:pPr marL="0" marR="0" lvl="0" indent="0" algn="l" defTabSz="504010" rtl="0" eaLnBrk="1" fontAlgn="auto" latinLnBrk="0" hangingPunct="1">
                        <a:lnSpc>
                          <a:spcPct val="100000"/>
                        </a:lnSpc>
                        <a:spcBef>
                          <a:spcPts val="33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t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Modern T-SQL surface area </a:t>
                      </a:r>
                      <a:endParaRPr lang="en-US" sz="800">
                        <a:solidFill>
                          <a:schemeClr val="tx1"/>
                        </a:solidFill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lang="en-US" sz="800" b="0" kern="1200" baseline="0">
                          <a:solidFill>
                            <a:schemeClr val="tx1"/>
                          </a:solidFill>
                          <a:effectLst/>
                        </a:rPr>
                        <a:t>✕</a:t>
                      </a:r>
                      <a:endParaRPr lang="en-US" sz="800" b="0" kern="1200" baseline="0">
                        <a:solidFill>
                          <a:schemeClr val="tx1"/>
                        </a:solidFill>
                        <a:effectLst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800" b="0" kern="1200" baseline="0">
                          <a:solidFill>
                            <a:schemeClr val="tx1"/>
                          </a:solidFill>
                          <a:effectLst/>
                        </a:rPr>
                        <a:t>✕</a:t>
                      </a:r>
                      <a:endParaRPr lang="en-US" sz="800" b="0" kern="1200" baseline="0">
                        <a:solidFill>
                          <a:schemeClr val="tx1"/>
                        </a:solidFill>
                        <a:effectLst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266770"/>
                  </a:ext>
                </a:extLst>
              </a:tr>
              <a:tr h="261611">
                <a:tc rowSpan="9">
                  <a:txBody>
                    <a:bodyPr/>
                    <a:lstStyle/>
                    <a:p>
                      <a:pPr marL="0" marR="0" lvl="0" indent="0" algn="l" defTabSz="504010" rtl="0" eaLnBrk="1" fontAlgn="auto" latinLnBrk="0" hangingPunct="1">
                        <a:lnSpc>
                          <a:spcPct val="100000"/>
                        </a:lnSpc>
                        <a:spcBef>
                          <a:spcPts val="33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noProof="0">
                          <a:solidFill>
                            <a:schemeClr val="bg1"/>
                          </a:solidFill>
                        </a:rPr>
                        <a:t>Industry-leading performance and availability</a:t>
                      </a:r>
                      <a:endParaRPr lang="en-US" sz="1100" kern="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Segoe UI Semilight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800" b="0" kern="1200" baseline="0">
                          <a:solidFill>
                            <a:schemeClr val="tx1"/>
                          </a:solidFill>
                          <a:effectLst/>
                        </a:rPr>
                        <a:t>Query Store by default for new databases</a:t>
                      </a:r>
                      <a:endParaRPr lang="en-US" sz="800" b="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536825"/>
                  </a:ext>
                </a:extLst>
              </a:tr>
              <a:tr h="26161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Query Store</a:t>
                      </a: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: </a:t>
                      </a:r>
                      <a:r>
                        <a:rPr lang="en-US" sz="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Read-replica support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bol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670873"/>
                  </a:ext>
                </a:extLst>
              </a:tr>
              <a:tr h="26161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</a:rPr>
                        <a:t>Built-in query intelligence: Parameter Sensitive Plan (PSP) Optimization</a:t>
                      </a:r>
                      <a:r>
                        <a:rPr lang="en-US" sz="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</a:rPr>
                        <a:t>, Optimized plan forcing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bol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183449"/>
                  </a:ext>
                </a:extLst>
              </a:tr>
              <a:tr h="26161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kern="0" noProof="0"/>
                        <a:t>Built-in query intelligence: CE Feedback, DOP Feedback, Memory Grant Feedback </a:t>
                      </a:r>
                      <a:endParaRPr kumimoji="0"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254173"/>
                  </a:ext>
                </a:extLst>
              </a:tr>
              <a:tr h="260440">
                <a:tc vMerge="1">
                  <a:txBody>
                    <a:bodyPr/>
                    <a:lstStyle/>
                    <a:p>
                      <a:pPr marL="0" marR="0" lvl="0" indent="0" algn="l" defTabSz="504010" rtl="0" eaLnBrk="1" fontAlgn="auto" latinLnBrk="0" hangingPunct="1">
                        <a:lnSpc>
                          <a:spcPct val="100000"/>
                        </a:lnSpc>
                        <a:spcBef>
                          <a:spcPts val="33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800" b="0" kern="1200" baseline="0">
                          <a:solidFill>
                            <a:schemeClr val="tx1"/>
                          </a:solidFill>
                          <a:effectLst/>
                        </a:rPr>
                        <a:t>Contained Availability Group</a:t>
                      </a:r>
                      <a:endParaRPr lang="en-US" sz="800" b="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6972489"/>
                  </a:ext>
                </a:extLst>
              </a:tr>
              <a:tr h="47357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800" b="0" kern="1200" baseline="0">
                          <a:solidFill>
                            <a:schemeClr val="tx1"/>
                          </a:solidFill>
                          <a:effectLst/>
                        </a:rPr>
                        <a:t>Buffer Pool Parallel Scan</a:t>
                      </a:r>
                      <a:endParaRPr lang="en-US" sz="800" b="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 (limited to 2 threads, over 64GB Mem only)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925568"/>
                  </a:ext>
                </a:extLst>
              </a:tr>
              <a:tr h="2616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Pct val="90000"/>
                        <a:buFontTx/>
                        <a:buNone/>
                      </a:pPr>
                      <a:r>
                        <a:rPr lang="en-US" sz="800" b="0" kern="1200" baseline="0">
                          <a:solidFill>
                            <a:schemeClr val="tx1"/>
                          </a:solidFill>
                          <a:effectLst/>
                        </a:rPr>
                        <a:t>AVX 512 extension for batch mode</a:t>
                      </a:r>
                      <a:endParaRPr lang="en-US" sz="800" b="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Pct val="90000"/>
                        <a:buFontTx/>
                        <a:buNone/>
                        <a:tabLst/>
                        <a:defRPr/>
                      </a:pPr>
                      <a:endParaRPr lang="en-US" sz="800" b="0" kern="1200" baseline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Pct val="90000"/>
                        <a:buFontTx/>
                        <a:buNone/>
                        <a:tabLst/>
                        <a:defRPr/>
                      </a:pPr>
                      <a:endParaRPr lang="en-US" sz="800" b="0" kern="1200" baseline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210557"/>
                  </a:ext>
                </a:extLst>
              </a:tr>
              <a:tr h="26161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lang="en-US" sz="800" b="0" kern="1200" baseline="0">
                          <a:solidFill>
                            <a:schemeClr val="tx1"/>
                          </a:solidFill>
                          <a:effectLst/>
                        </a:rPr>
                        <a:t>Intel QAT Enhancements for Backup</a:t>
                      </a:r>
                      <a:endParaRPr lang="en-US" sz="800" b="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Pct val="90000"/>
                        <a:buFontTx/>
                        <a:buNone/>
                        <a:tabLst/>
                        <a:defRPr/>
                      </a:pPr>
                      <a:endParaRPr lang="en-US" sz="800" b="0" kern="1200" baseline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 (SW only)</a:t>
                      </a:r>
                      <a:endParaRPr lang="en-US" sz="800" b="0" kern="1200" baseline="0">
                        <a:effectLst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 (HW + SW)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228181"/>
                  </a:ext>
                </a:extLst>
              </a:tr>
              <a:tr h="2616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lang="en-US" sz="800" b="0" kern="1200" baseline="0" noProof="0">
                          <a:solidFill>
                            <a:schemeClr val="tx1"/>
                          </a:solidFill>
                          <a:effectLst/>
                        </a:rPr>
                        <a:t>Timeseries support</a:t>
                      </a:r>
                      <a:endParaRPr lang="en-US" sz="800" b="0" kern="1200" baseline="0" noProof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709701"/>
                  </a:ext>
                </a:extLst>
              </a:tr>
              <a:tr h="261611">
                <a:tc rowSpan="2">
                  <a:txBody>
                    <a:bodyPr/>
                    <a:lstStyle/>
                    <a:p>
                      <a:pPr marL="0" marR="0" lvl="0" indent="0" algn="l" defTabSz="504010" rtl="0" eaLnBrk="1" fontAlgn="auto" latinLnBrk="0" hangingPunct="1">
                        <a:lnSpc>
                          <a:spcPct val="100000"/>
                        </a:lnSpc>
                        <a:spcBef>
                          <a:spcPts val="33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noProof="0">
                          <a:solidFill>
                            <a:schemeClr val="bg1"/>
                          </a:solidFill>
                        </a:rPr>
                        <a:t>Secure and reliable</a:t>
                      </a:r>
                      <a:endParaRPr lang="en-US" sz="1100" kern="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Segoe UI Semilight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lang="en-US" sz="800" b="0" kern="1200" baseline="0" noProof="0">
                          <a:solidFill>
                            <a:schemeClr val="tx1"/>
                          </a:solidFill>
                          <a:effectLst/>
                        </a:rPr>
                        <a:t>Always Encrypted with secure enclaves - new features</a:t>
                      </a:r>
                      <a:endParaRPr lang="en-US" sz="800" b="0" kern="1200" baseline="0" noProof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203885"/>
                  </a:ext>
                </a:extLst>
              </a:tr>
              <a:tr h="2616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lang="en-US" sz="800" b="0" kern="1200" baseline="0" noProof="0">
                          <a:solidFill>
                            <a:schemeClr val="tx1"/>
                          </a:solidFill>
                          <a:effectLst/>
                        </a:rPr>
                        <a:t>Granular permissions for Dynamic Data Masking</a:t>
                      </a:r>
                      <a:endParaRPr lang="en-US" sz="800" b="0" kern="1200" baseline="0" noProof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854296"/>
                  </a:ext>
                </a:extLst>
              </a:tr>
              <a:tr h="261610">
                <a:tc rowSpan="2">
                  <a:txBody>
                    <a:bodyPr/>
                    <a:lstStyle/>
                    <a:p>
                      <a:pPr marL="0" lvl="0" indent="0" algn="l" defTabSz="504010">
                        <a:lnSpc>
                          <a:spcPct val="100000"/>
                        </a:lnSpc>
                        <a:spcBef>
                          <a:spcPts val="331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100" kern="0" noProof="0">
                          <a:solidFill>
                            <a:schemeClr val="bg1"/>
                          </a:solidFill>
                        </a:rPr>
                        <a:t>Analytics</a:t>
                      </a:r>
                      <a:endParaRPr lang="en-US" sz="1100" kern="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Segoe UI Semilight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kern="1200" baseline="0" noProof="0">
                          <a:solidFill>
                            <a:schemeClr val="tx1"/>
                          </a:solidFill>
                          <a:effectLst/>
                        </a:rPr>
                        <a:t>Data Lake Virtualization</a:t>
                      </a:r>
                      <a:endParaRPr lang="en-US" sz="800" b="0" kern="1200" baseline="0" noProof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lang="en-US" sz="800" b="0" kern="1200" baseline="0">
                          <a:solidFill>
                            <a:schemeClr val="tx1"/>
                          </a:solidFill>
                          <a:effectLst/>
                        </a:rPr>
                        <a:t>✕</a:t>
                      </a:r>
                      <a:endParaRPr lang="en-US" sz="800" b="0" kern="1200" baseline="0">
                        <a:solidFill>
                          <a:schemeClr val="tx1"/>
                        </a:solidFill>
                        <a:effectLst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800" b="0" kern="1200" baseline="0">
                          <a:solidFill>
                            <a:schemeClr val="tx1"/>
                          </a:solidFill>
                          <a:effectLst/>
                        </a:rPr>
                        <a:t>✕</a:t>
                      </a:r>
                      <a:endParaRPr lang="en-US" sz="800" b="0" kern="1200" baseline="0">
                        <a:solidFill>
                          <a:schemeClr val="tx1"/>
                        </a:solidFill>
                        <a:effectLst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14905"/>
                  </a:ext>
                </a:extLst>
              </a:tr>
              <a:tr h="261610">
                <a:tc vMerge="1">
                  <a:txBody>
                    <a:bodyPr/>
                    <a:lstStyle/>
                    <a:p>
                      <a:pPr defTabSz="504010">
                        <a:tabLst/>
                        <a:defRPr/>
                      </a:pPr>
                      <a:endParaRPr lang="en-US"/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kern="1200" baseline="0" noProof="0">
                          <a:solidFill>
                            <a:schemeClr val="tx1"/>
                          </a:solidFill>
                          <a:effectLst/>
                        </a:rPr>
                        <a:t>Object Storage Integration with S3-compatible storage</a:t>
                      </a:r>
                      <a:endParaRPr lang="en-US" sz="800" b="0" kern="1200" baseline="0" noProof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95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✕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goe UI Emoji"/>
                        <a:ea typeface="Segoe UI Emoji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38657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8CA3FBB-568E-463D-878A-7F6326942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1" y="0"/>
            <a:ext cx="1371599" cy="61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751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5BE31E-6E14-4B84-ADB6-C8C5E5F70D98}"/>
              </a:ext>
            </a:extLst>
          </p:cNvPr>
          <p:cNvSpPr/>
          <p:nvPr/>
        </p:nvSpPr>
        <p:spPr bwMode="auto">
          <a:xfrm>
            <a:off x="0" y="-30585"/>
            <a:ext cx="10058400" cy="26061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73152" rIns="137160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03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ln w="3175">
                <a:noFill/>
              </a:ln>
              <a:solidFill>
                <a:schemeClr val="accent2"/>
              </a:solidFill>
              <a:latin typeface="+mj-lt"/>
              <a:cs typeface="Segoe UI Semibold" panose="020B0702040204020203" pitchFamily="34" charset="0"/>
            </a:endParaRP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201C2A16-40EB-48ED-AFB6-F1B02DD5E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8377"/>
            <a:ext cx="1079910" cy="4840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7D0528-8A90-4A66-B17B-CD0F133A1710}"/>
              </a:ext>
            </a:extLst>
          </p:cNvPr>
          <p:cNvSpPr/>
          <p:nvPr/>
        </p:nvSpPr>
        <p:spPr>
          <a:xfrm>
            <a:off x="324839" y="292338"/>
            <a:ext cx="9408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n w="3175">
                  <a:noFill/>
                </a:ln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SQL Server 2022 continues to deliver unparalleled value 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24E97F6-9B70-4564-90E4-38A17E323929}"/>
              </a:ext>
            </a:extLst>
          </p:cNvPr>
          <p:cNvSpPr/>
          <p:nvPr/>
        </p:nvSpPr>
        <p:spPr bwMode="auto">
          <a:xfrm>
            <a:off x="535558" y="4492381"/>
            <a:ext cx="2800248" cy="229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9144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marL="171438" indent="-171438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 panose="020B0402040204020203" pitchFamily="34" charset="0"/>
              </a:rPr>
              <a:t>Support for Linux including Red Hat Enterprise Linux (RHEL), SUSE Linux Enterprise Server (SLES), and Ubuntu</a:t>
            </a:r>
          </a:p>
          <a:p>
            <a:pPr marL="171438" indent="-171438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 panose="020B0402040204020203" pitchFamily="34" charset="0"/>
              </a:rPr>
              <a:t>Support for Docker containers on Linux and Windows</a:t>
            </a:r>
          </a:p>
          <a:p>
            <a:pPr marL="171438" indent="-171438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 panose="020B0402040204020203" pitchFamily="34" charset="0"/>
              </a:rPr>
              <a:t>Python language support </a:t>
            </a:r>
          </a:p>
          <a:p>
            <a:pPr marL="171438" indent="-171438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 panose="020B0402040204020203" pitchFamily="34" charset="0"/>
              </a:rPr>
              <a:t>Support for graph data </a:t>
            </a:r>
          </a:p>
          <a:p>
            <a:pPr marL="171438" indent="-171438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 panose="020B0402040204020203" pitchFamily="34" charset="0"/>
              </a:rPr>
              <a:t>Automatic plan correction and adaptive query processing </a:t>
            </a:r>
          </a:p>
          <a:p>
            <a:pPr marL="171438" indent="-171438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 panose="020B0402040204020203" pitchFamily="34" charset="0"/>
              </a:rPr>
              <a:t>Cross platform availability groups</a:t>
            </a:r>
          </a:p>
          <a:p>
            <a:pPr marL="171438" indent="-171438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>
              <a:solidFill>
                <a:schemeClr val="tx1"/>
              </a:solidFill>
              <a:cs typeface="Segoe UI Semilight" panose="020B0402040204020203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8A74DAD-1C27-4C79-B7E0-2C7D8DDA1E61}"/>
              </a:ext>
            </a:extLst>
          </p:cNvPr>
          <p:cNvSpPr/>
          <p:nvPr/>
        </p:nvSpPr>
        <p:spPr bwMode="auto">
          <a:xfrm>
            <a:off x="3615753" y="4105489"/>
            <a:ext cx="280024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9144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marL="171438" indent="-171438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 panose="020B0402040204020203" pitchFamily="34" charset="0"/>
              </a:rPr>
              <a:t>Azure Machine Learning and Spark ML</a:t>
            </a:r>
          </a:p>
          <a:p>
            <a:pPr marL="171438" indent="-171438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 panose="020B0402040204020203" pitchFamily="34" charset="0"/>
              </a:rPr>
              <a:t>Support for Kubernetes deployment</a:t>
            </a:r>
          </a:p>
          <a:p>
            <a:pPr marL="171438" indent="-171438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 panose="020B0402040204020203" pitchFamily="34" charset="0"/>
              </a:rPr>
              <a:t>Free supported Java </a:t>
            </a:r>
          </a:p>
          <a:p>
            <a:pPr marL="171438" indent="-171438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 panose="020B0402040204020203" pitchFamily="34" charset="0"/>
              </a:rPr>
              <a:t>Native UTF-8 support </a:t>
            </a:r>
          </a:p>
          <a:p>
            <a:pPr marL="171438" indent="-171438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 panose="020B0402040204020203" pitchFamily="34" charset="0"/>
              </a:rPr>
              <a:t>In-Memory Database: Persistent Memory support</a:t>
            </a:r>
          </a:p>
          <a:p>
            <a:pPr marL="171438" indent="-171438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 panose="020B0402040204020203" pitchFamily="34" charset="0"/>
              </a:rPr>
              <a:t>Accelerated database recovery</a:t>
            </a:r>
          </a:p>
          <a:p>
            <a:pPr marL="171438" indent="-171438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 panose="020B0402040204020203" pitchFamily="34" charset="0"/>
              </a:rPr>
              <a:t>Free DR to Azure Always Encrypted with secure enclaves</a:t>
            </a:r>
          </a:p>
          <a:p>
            <a:pPr marL="171438" indent="-171438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 panose="020B0402040204020203" pitchFamily="34" charset="0"/>
              </a:rPr>
              <a:t>Data classification &amp; auditing</a:t>
            </a:r>
          </a:p>
          <a:p>
            <a:pPr marL="171438" indent="-171438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 panose="020B0402040204020203" pitchFamily="34" charset="0"/>
              </a:rPr>
              <a:t>Vulnerability assessment</a:t>
            </a:r>
          </a:p>
          <a:p>
            <a:pPr marL="171438" indent="-171438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>
              <a:solidFill>
                <a:schemeClr val="tx1"/>
              </a:solidFill>
              <a:cs typeface="Segoe UI Semilight" panose="020B0402040204020203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23E6645-723D-4000-9EEE-17E44B3D1288}"/>
              </a:ext>
            </a:extLst>
          </p:cNvPr>
          <p:cNvSpPr/>
          <p:nvPr/>
        </p:nvSpPr>
        <p:spPr bwMode="auto">
          <a:xfrm>
            <a:off x="6695950" y="2928081"/>
            <a:ext cx="2800248" cy="3831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9144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marL="170815" indent="-170815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Azure extension for SQL Server </a:t>
            </a:r>
            <a:endParaRPr lang="en-US">
              <a:solidFill>
                <a:schemeClr val="tx1"/>
              </a:solidFill>
              <a:cs typeface="Segoe UI"/>
            </a:endParaRPr>
          </a:p>
          <a:p>
            <a:pPr marL="170815" indent="-17081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/>
              </a:rPr>
              <a:t>Link feature for Azure SQL Managed Instance </a:t>
            </a:r>
            <a:endParaRPr lang="en-US" sz="2000">
              <a:solidFill>
                <a:schemeClr val="tx1"/>
              </a:solidFill>
              <a:cs typeface="Segoe UI"/>
            </a:endParaRPr>
          </a:p>
          <a:p>
            <a:pPr marL="170815" indent="-170815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/>
              </a:rPr>
              <a:t>Azure Synapse link for SQL</a:t>
            </a:r>
            <a:endParaRPr lang="en-US" sz="1000">
              <a:solidFill>
                <a:schemeClr val="tx1"/>
              </a:solidFill>
              <a:cs typeface="Segoe UI Semilight" panose="020B0402040204020203" pitchFamily="34" charset="0"/>
            </a:endParaRPr>
          </a:p>
          <a:p>
            <a:pPr marL="170815" indent="-17081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/>
              </a:rPr>
              <a:t>Azure Purview policies  </a:t>
            </a:r>
            <a:endParaRPr lang="en-US" sz="1000">
              <a:solidFill>
                <a:schemeClr val="tx1"/>
              </a:solidFill>
              <a:cs typeface="Segoe UI Semilight" panose="020B0402040204020203" pitchFamily="34" charset="0"/>
            </a:endParaRPr>
          </a:p>
          <a:p>
            <a:pPr marL="170815" indent="-170815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/>
              </a:rPr>
              <a:t>SQL Server Ledger</a:t>
            </a:r>
          </a:p>
          <a:p>
            <a:pPr marL="170815" indent="-170815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/>
              </a:rPr>
              <a:t>Large memory and concurrency scalability </a:t>
            </a:r>
            <a:endParaRPr lang="en-US" sz="1000">
              <a:solidFill>
                <a:schemeClr val="tx1"/>
              </a:solidFill>
              <a:cs typeface="Segoe UI Semilight" panose="020B0402040204020203" pitchFamily="34" charset="0"/>
            </a:endParaRPr>
          </a:p>
          <a:p>
            <a:pPr marL="170815" indent="-170815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/>
              </a:rPr>
              <a:t>Data virtualization for any data lake </a:t>
            </a:r>
            <a:endParaRPr lang="en-US" sz="1000">
              <a:solidFill>
                <a:schemeClr val="tx1"/>
              </a:solidFill>
              <a:cs typeface="Segoe UI Semilight" panose="020B0402040204020203" pitchFamily="34" charset="0"/>
            </a:endParaRPr>
          </a:p>
          <a:p>
            <a:pPr marL="170815" indent="-170815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/>
              </a:rPr>
              <a:t>Object storage backup and restore</a:t>
            </a:r>
          </a:p>
          <a:p>
            <a:pPr marL="170815" indent="-170815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/>
              </a:rPr>
              <a:t>Query Store on by default with replica support </a:t>
            </a:r>
            <a:endParaRPr lang="en-US" sz="1000">
              <a:solidFill>
                <a:schemeClr val="tx1"/>
              </a:solidFill>
              <a:cs typeface="Segoe UI Semilight" panose="020B0402040204020203" pitchFamily="34" charset="0"/>
            </a:endParaRPr>
          </a:p>
          <a:p>
            <a:pPr marL="170815" indent="-170815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/>
              </a:rPr>
              <a:t>Query Store hints</a:t>
            </a:r>
          </a:p>
          <a:p>
            <a:pPr marL="170815" indent="-170815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/>
              </a:rPr>
              <a:t>Intelligent Query Processing NextGen  </a:t>
            </a:r>
          </a:p>
          <a:p>
            <a:pPr marL="170815" indent="-170815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/>
              </a:rPr>
              <a:t>JSON functions</a:t>
            </a:r>
          </a:p>
          <a:p>
            <a:pPr marL="170815" indent="-170815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/>
              </a:rPr>
              <a:t>Modern T-SQL surface area </a:t>
            </a:r>
            <a:endParaRPr lang="en-US" sz="1000">
              <a:solidFill>
                <a:schemeClr val="tx1"/>
              </a:solidFill>
              <a:cs typeface="Segoe UI Semilight" panose="020B0402040204020203" pitchFamily="34" charset="0"/>
            </a:endParaRPr>
          </a:p>
          <a:p>
            <a:pPr marL="170815" indent="-170815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cs typeface="Segoe UI Semilight"/>
              </a:rPr>
              <a:t>Time series support</a:t>
            </a:r>
          </a:p>
          <a:p>
            <a:pPr marL="170815" indent="-17081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Integrated acceleration &amp; offloading</a:t>
            </a:r>
            <a:endParaRPr lang="en-US" sz="1000">
              <a:solidFill>
                <a:schemeClr val="tx1"/>
              </a:solidFill>
              <a:ea typeface="+mn-lt"/>
              <a:cs typeface="Segoe UI Semi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7C967-C367-4295-A96B-C39858BA7800}"/>
              </a:ext>
            </a:extLst>
          </p:cNvPr>
          <p:cNvSpPr txBox="1"/>
          <p:nvPr/>
        </p:nvSpPr>
        <p:spPr>
          <a:xfrm>
            <a:off x="534991" y="4173559"/>
            <a:ext cx="1564442" cy="261610"/>
          </a:xfrm>
          <a:prstGeom prst="rect">
            <a:avLst/>
          </a:prstGeom>
          <a:noFill/>
        </p:spPr>
        <p:txBody>
          <a:bodyPr wrap="square" lIns="73152" tIns="45720" rIns="73152" bIns="45720" rtlCol="0">
            <a:spAutoFit/>
          </a:bodyPr>
          <a:lstStyle/>
          <a:p>
            <a:pPr algn="l"/>
            <a:r>
              <a:rPr lang="en-US" sz="11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2017 additions</a:t>
            </a:r>
            <a:endParaRPr lang="en-US" sz="105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35DD67-698E-4769-9973-DD7F18CDFE86}"/>
              </a:ext>
            </a:extLst>
          </p:cNvPr>
          <p:cNvSpPr txBox="1"/>
          <p:nvPr/>
        </p:nvSpPr>
        <p:spPr>
          <a:xfrm>
            <a:off x="3623953" y="3724389"/>
            <a:ext cx="1833682" cy="261610"/>
          </a:xfrm>
          <a:prstGeom prst="rect">
            <a:avLst/>
          </a:prstGeom>
          <a:noFill/>
        </p:spPr>
        <p:txBody>
          <a:bodyPr wrap="square" lIns="73152" tIns="45720" rIns="73152" bIns="45720" rtlCol="0">
            <a:spAutoFit/>
          </a:bodyPr>
          <a:lstStyle/>
          <a:p>
            <a:pPr algn="l"/>
            <a:r>
              <a:rPr lang="en-US" sz="11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2019 additions</a:t>
            </a:r>
            <a:endParaRPr lang="en-US" sz="105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F914752B-BE67-4149-9CF2-2EAB40CCBA5B}"/>
              </a:ext>
            </a:extLst>
          </p:cNvPr>
          <p:cNvSpPr/>
          <p:nvPr/>
        </p:nvSpPr>
        <p:spPr bwMode="auto">
          <a:xfrm rot="5400000">
            <a:off x="2932937" y="5987938"/>
            <a:ext cx="1061803" cy="165766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03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CCCBD1E2-AF65-47F1-8C3E-3C0A6753E620}"/>
              </a:ext>
            </a:extLst>
          </p:cNvPr>
          <p:cNvSpPr/>
          <p:nvPr/>
        </p:nvSpPr>
        <p:spPr bwMode="auto">
          <a:xfrm rot="5400000">
            <a:off x="5827116" y="5428110"/>
            <a:ext cx="1457725" cy="165766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03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5F28E78-0F52-47EB-B735-23A8F36DB445}"/>
              </a:ext>
            </a:extLst>
          </p:cNvPr>
          <p:cNvSpPr/>
          <p:nvPr/>
        </p:nvSpPr>
        <p:spPr>
          <a:xfrm>
            <a:off x="973111" y="7455905"/>
            <a:ext cx="8996258" cy="148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© 2018 Microsoft Corporation. All rights reserved. This material is provided for informational purposes only. Microsoft makes no warranties, express or implied. 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A1543F-E6D4-45F9-9603-03B555468266}"/>
              </a:ext>
            </a:extLst>
          </p:cNvPr>
          <p:cNvSpPr/>
          <p:nvPr/>
        </p:nvSpPr>
        <p:spPr bwMode="auto">
          <a:xfrm>
            <a:off x="607498" y="1966054"/>
            <a:ext cx="1318514" cy="307777"/>
          </a:xfrm>
          <a:prstGeom prst="rect">
            <a:avLst/>
          </a:prstGeom>
          <a:noFill/>
          <a:ln w="63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06">
              <a:spcAft>
                <a:spcPts val="2400"/>
              </a:spcAft>
              <a:defRPr/>
            </a:pPr>
            <a:r>
              <a:rPr lang="en-US" sz="1000" b="1" kern="0">
                <a:solidFill>
                  <a:schemeClr val="bg2"/>
                </a:solidFill>
                <a:latin typeface="Segoe UI Semibold" charset="0"/>
                <a:ea typeface="Segoe UI Semibold" charset="0"/>
                <a:cs typeface="Segoe UI Semibold" charset="0"/>
              </a:rPr>
              <a:t>Business continuity through Azure</a:t>
            </a:r>
          </a:p>
        </p:txBody>
      </p:sp>
      <p:pic>
        <p:nvPicPr>
          <p:cNvPr id="72" name="Picture 71" descr="A close up of a sign&#10;&#10;Description automatically generated">
            <a:extLst>
              <a:ext uri="{FF2B5EF4-FFF2-40B4-BE49-F238E27FC236}">
                <a16:creationId xmlns:a16="http://schemas.microsoft.com/office/drawing/2014/main" id="{3123B168-E618-4255-A119-CB1482686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53" y="1198182"/>
            <a:ext cx="587286" cy="626759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65FAC248-B4DD-478C-B7F7-63F0DD23DDB7}"/>
              </a:ext>
            </a:extLst>
          </p:cNvPr>
          <p:cNvSpPr/>
          <p:nvPr/>
        </p:nvSpPr>
        <p:spPr bwMode="auto">
          <a:xfrm>
            <a:off x="2364518" y="1970904"/>
            <a:ext cx="1526329" cy="307777"/>
          </a:xfrm>
          <a:prstGeom prst="rect">
            <a:avLst/>
          </a:prstGeom>
          <a:noFill/>
          <a:ln w="63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06">
              <a:defRPr/>
            </a:pPr>
            <a:r>
              <a:rPr lang="en-US" sz="1000" b="1" kern="0">
                <a:solidFill>
                  <a:schemeClr val="bg2"/>
                </a:solidFill>
                <a:latin typeface="Segoe UI Semibold" charset="0"/>
                <a:ea typeface="Segoe UI Semibold" charset="0"/>
                <a:cs typeface="Segoe UI Semibold" charset="0"/>
              </a:rPr>
              <a:t>Seamless analytics over </a:t>
            </a:r>
            <a:br>
              <a:rPr lang="en-US" sz="1000" b="1" kern="0">
                <a:solidFill>
                  <a:schemeClr val="bg2"/>
                </a:solidFill>
                <a:latin typeface="Segoe UI Semibold" charset="0"/>
                <a:ea typeface="Segoe UI Semibold" charset="0"/>
                <a:cs typeface="Segoe UI Semibold" charset="0"/>
              </a:rPr>
            </a:br>
            <a:r>
              <a:rPr lang="en-US" sz="1000" b="1" kern="0">
                <a:solidFill>
                  <a:schemeClr val="bg2"/>
                </a:solidFill>
                <a:latin typeface="Segoe UI Semibold" charset="0"/>
                <a:ea typeface="Segoe UI Semibold" charset="0"/>
                <a:cs typeface="Segoe UI Semibold" charset="0"/>
              </a:rPr>
              <a:t>on-prem operational data</a:t>
            </a:r>
          </a:p>
        </p:txBody>
      </p:sp>
      <p:pic>
        <p:nvPicPr>
          <p:cNvPr id="95" name="Picture 9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17547965-A05C-409B-AA03-6832231B8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785" y="1207585"/>
            <a:ext cx="587286" cy="615271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9E599F3-1743-4468-B08C-FC38A45FEF95}"/>
              </a:ext>
            </a:extLst>
          </p:cNvPr>
          <p:cNvSpPr/>
          <p:nvPr/>
        </p:nvSpPr>
        <p:spPr bwMode="auto">
          <a:xfrm>
            <a:off x="4247697" y="1950276"/>
            <a:ext cx="1437060" cy="307777"/>
          </a:xfrm>
          <a:prstGeom prst="rect">
            <a:avLst/>
          </a:prstGeom>
          <a:noFill/>
          <a:ln w="63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06">
              <a:defRPr/>
            </a:pPr>
            <a:r>
              <a:rPr lang="en-US" sz="1000" b="1" kern="0">
                <a:solidFill>
                  <a:schemeClr val="bg2"/>
                </a:solidFill>
                <a:latin typeface="Segoe UI Semibold" charset="0"/>
                <a:ea typeface="Segoe UI Semibold" charset="0"/>
                <a:cs typeface="Segoe UI Semibold" charset="0"/>
              </a:rPr>
              <a:t>Visibility over your </a:t>
            </a:r>
            <a:br>
              <a:rPr lang="en-US" sz="1000" b="1" kern="0">
                <a:solidFill>
                  <a:schemeClr val="bg2"/>
                </a:solidFill>
                <a:latin typeface="Segoe UI Semibold" charset="0"/>
                <a:ea typeface="Segoe UI Semibold" charset="0"/>
                <a:cs typeface="Segoe UI Semibold" charset="0"/>
              </a:rPr>
            </a:br>
            <a:r>
              <a:rPr lang="en-US" sz="1000" b="1" kern="0">
                <a:solidFill>
                  <a:schemeClr val="bg2"/>
                </a:solidFill>
                <a:latin typeface="Segoe UI Semibold" charset="0"/>
                <a:ea typeface="Segoe UI Semibold" charset="0"/>
                <a:cs typeface="Segoe UI Semibold" charset="0"/>
              </a:rPr>
              <a:t>entire data estate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D8A58FB-7D1C-4C08-A796-BC4689CE7DFB}"/>
              </a:ext>
            </a:extLst>
          </p:cNvPr>
          <p:cNvSpPr/>
          <p:nvPr/>
        </p:nvSpPr>
        <p:spPr bwMode="auto">
          <a:xfrm>
            <a:off x="6074646" y="1967376"/>
            <a:ext cx="1437060" cy="307777"/>
          </a:xfrm>
          <a:prstGeom prst="rect">
            <a:avLst/>
          </a:prstGeom>
          <a:noFill/>
          <a:ln w="63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06">
              <a:spcAft>
                <a:spcPts val="2400"/>
              </a:spcAft>
              <a:defRPr/>
            </a:pPr>
            <a:r>
              <a:rPr lang="en-US" sz="1000" b="1" kern="0">
                <a:solidFill>
                  <a:schemeClr val="bg2"/>
                </a:solidFill>
                <a:latin typeface="Segoe UI Semibold" charset="0"/>
                <a:ea typeface="Segoe UI Semibold" charset="0"/>
                <a:cs typeface="Segoe UI Semibold" charset="0"/>
              </a:rPr>
              <a:t>Most secure over </a:t>
            </a:r>
            <a:br>
              <a:rPr lang="en-US" sz="1000" b="1" kern="0">
                <a:solidFill>
                  <a:schemeClr val="bg2"/>
                </a:solidFill>
                <a:latin typeface="Segoe UI Semibold" charset="0"/>
                <a:ea typeface="Segoe UI Semibold" charset="0"/>
                <a:cs typeface="Segoe UI Semibold" charset="0"/>
              </a:rPr>
            </a:br>
            <a:r>
              <a:rPr lang="en-US" sz="1000" b="1" kern="0">
                <a:solidFill>
                  <a:schemeClr val="bg2"/>
                </a:solidFill>
                <a:latin typeface="Segoe UI Semibold" charset="0"/>
                <a:ea typeface="Segoe UI Semibold" charset="0"/>
                <a:cs typeface="Segoe UI Semibold" charset="0"/>
              </a:rPr>
              <a:t>the last 10 years</a:t>
            </a:r>
            <a:r>
              <a:rPr lang="en-US" sz="1000" b="1" kern="0" baseline="30000">
                <a:solidFill>
                  <a:schemeClr val="bg2"/>
                </a:solidFill>
                <a:latin typeface="Segoe UI Semibold" charset="0"/>
                <a:ea typeface="Segoe UI Semibold" charset="0"/>
                <a:cs typeface="Segoe UI Semibold" charset="0"/>
              </a:rPr>
              <a:t>6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D32D81E-6D89-4433-B32D-7BF8547EEE9C}"/>
              </a:ext>
            </a:extLst>
          </p:cNvPr>
          <p:cNvSpPr/>
          <p:nvPr/>
        </p:nvSpPr>
        <p:spPr bwMode="auto">
          <a:xfrm>
            <a:off x="7852717" y="1960644"/>
            <a:ext cx="1720641" cy="307777"/>
          </a:xfrm>
          <a:prstGeom prst="rect">
            <a:avLst/>
          </a:prstGeom>
          <a:noFill/>
          <a:ln w="63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06">
              <a:spcAft>
                <a:spcPts val="2400"/>
              </a:spcAft>
              <a:defRPr/>
            </a:pPr>
            <a:r>
              <a:rPr lang="en-US" sz="1000" b="1" kern="0">
                <a:solidFill>
                  <a:schemeClr val="bg2"/>
                </a:solidFill>
                <a:latin typeface="Segoe UI Semibold" charset="0"/>
                <a:ea typeface="Segoe UI Semibold" charset="0"/>
                <a:cs typeface="Segoe UI Semibold" charset="0"/>
              </a:rPr>
              <a:t>Industry-leading performance and availability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C620D33-64C8-4227-A783-82524959D581}"/>
              </a:ext>
            </a:extLst>
          </p:cNvPr>
          <p:cNvGrpSpPr/>
          <p:nvPr/>
        </p:nvGrpSpPr>
        <p:grpSpPr>
          <a:xfrm>
            <a:off x="8424447" y="1185844"/>
            <a:ext cx="421452" cy="637012"/>
            <a:chOff x="3495760" y="2740745"/>
            <a:chExt cx="501706" cy="758318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EA56E0F5-19A2-4B8C-BC4B-315F6E4FBCF4}"/>
                </a:ext>
              </a:extLst>
            </p:cNvPr>
            <p:cNvGrpSpPr/>
            <p:nvPr/>
          </p:nvGrpSpPr>
          <p:grpSpPr>
            <a:xfrm>
              <a:off x="3495760" y="2740745"/>
              <a:ext cx="501706" cy="758318"/>
              <a:chOff x="3511944" y="2617100"/>
              <a:chExt cx="425505" cy="643142"/>
            </a:xfrm>
          </p:grpSpPr>
          <p:sp>
            <p:nvSpPr>
              <p:cNvPr id="149" name="Freeform 100">
                <a:extLst>
                  <a:ext uri="{FF2B5EF4-FFF2-40B4-BE49-F238E27FC236}">
                    <a16:creationId xmlns:a16="http://schemas.microsoft.com/office/drawing/2014/main" id="{569180DB-DACD-44D3-B867-763933942948}"/>
                  </a:ext>
                </a:extLst>
              </p:cNvPr>
              <p:cNvSpPr/>
              <p:nvPr/>
            </p:nvSpPr>
            <p:spPr bwMode="auto">
              <a:xfrm>
                <a:off x="3571597" y="2880366"/>
                <a:ext cx="306200" cy="379876"/>
              </a:xfrm>
              <a:custGeom>
                <a:avLst/>
                <a:gdLst>
                  <a:gd name="connsiteX0" fmla="*/ 0 w 331773"/>
                  <a:gd name="connsiteY0" fmla="*/ 0 h 379876"/>
                  <a:gd name="connsiteX1" fmla="*/ 331773 w 331773"/>
                  <a:gd name="connsiteY1" fmla="*/ 0 h 379876"/>
                  <a:gd name="connsiteX2" fmla="*/ 331773 w 331773"/>
                  <a:gd name="connsiteY2" fmla="*/ 376430 h 379876"/>
                  <a:gd name="connsiteX3" fmla="*/ 169932 w 331773"/>
                  <a:gd name="connsiteY3" fmla="*/ 307498 h 379876"/>
                  <a:gd name="connsiteX4" fmla="*/ 0 w 331773"/>
                  <a:gd name="connsiteY4" fmla="*/ 379876 h 379876"/>
                  <a:gd name="connsiteX5" fmla="*/ 0 w 331773"/>
                  <a:gd name="connsiteY5" fmla="*/ 0 h 37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1773" h="379876">
                    <a:moveTo>
                      <a:pt x="0" y="0"/>
                    </a:moveTo>
                    <a:lnTo>
                      <a:pt x="331773" y="0"/>
                    </a:lnTo>
                    <a:lnTo>
                      <a:pt x="331773" y="376430"/>
                    </a:lnTo>
                    <a:lnTo>
                      <a:pt x="169932" y="307498"/>
                    </a:lnTo>
                    <a:lnTo>
                      <a:pt x="0" y="379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E6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>
                  <a:solidFill>
                    <a:schemeClr val="bg2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C81CE866-0623-4C65-B57E-E0459863B526}"/>
                  </a:ext>
                </a:extLst>
              </p:cNvPr>
              <p:cNvSpPr/>
              <p:nvPr/>
            </p:nvSpPr>
            <p:spPr bwMode="auto">
              <a:xfrm>
                <a:off x="3511944" y="2617100"/>
                <a:ext cx="425505" cy="425505"/>
              </a:xfrm>
              <a:prstGeom prst="ellipse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>
                  <a:solidFill>
                    <a:schemeClr val="bg2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48" name="check">
              <a:extLst>
                <a:ext uri="{FF2B5EF4-FFF2-40B4-BE49-F238E27FC236}">
                  <a16:creationId xmlns:a16="http://schemas.microsoft.com/office/drawing/2014/main" id="{1FE376E3-140E-49EB-B705-B1A85689C27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25157" y="2897140"/>
              <a:ext cx="257798" cy="182034"/>
            </a:xfrm>
            <a:custGeom>
              <a:avLst/>
              <a:gdLst>
                <a:gd name="T0" fmla="*/ 245 w 245"/>
                <a:gd name="T1" fmla="*/ 0 h 173"/>
                <a:gd name="T2" fmla="*/ 73 w 245"/>
                <a:gd name="T3" fmla="*/ 173 h 173"/>
                <a:gd name="T4" fmla="*/ 0 w 245"/>
                <a:gd name="T5" fmla="*/ 10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" h="173">
                  <a:moveTo>
                    <a:pt x="245" y="0"/>
                  </a:moveTo>
                  <a:lnTo>
                    <a:pt x="73" y="173"/>
                  </a:lnTo>
                  <a:lnTo>
                    <a:pt x="0" y="101"/>
                  </a:ln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19">
                <a:defRPr/>
              </a:pPr>
              <a:endParaRPr lang="en-US" sz="1765">
                <a:solidFill>
                  <a:schemeClr val="bg2"/>
                </a:solidFill>
                <a:latin typeface="Segoe UI Semilight"/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A19A3F95-3F30-40AC-BE80-6038E1A7D205}"/>
              </a:ext>
            </a:extLst>
          </p:cNvPr>
          <p:cNvSpPr txBox="1"/>
          <p:nvPr/>
        </p:nvSpPr>
        <p:spPr>
          <a:xfrm>
            <a:off x="6691886" y="2618067"/>
            <a:ext cx="1833682" cy="261610"/>
          </a:xfrm>
          <a:prstGeom prst="rect">
            <a:avLst/>
          </a:prstGeom>
          <a:noFill/>
        </p:spPr>
        <p:txBody>
          <a:bodyPr wrap="square" lIns="73152" tIns="45720" rIns="73152" bIns="45720" rtlCol="0">
            <a:spAutoFit/>
          </a:bodyPr>
          <a:lstStyle/>
          <a:p>
            <a:pPr algn="l"/>
            <a:r>
              <a:rPr lang="en-US" sz="11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2022 additions</a:t>
            </a:r>
            <a:endParaRPr lang="en-US" sz="105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4AEB7DBF-BD43-4B3E-BBF6-EF501D88D4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0839" y="1271314"/>
            <a:ext cx="776898" cy="48049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06C8682-7B98-4B62-B203-4210A5DC67E4}"/>
              </a:ext>
            </a:extLst>
          </p:cNvPr>
          <p:cNvGrpSpPr/>
          <p:nvPr/>
        </p:nvGrpSpPr>
        <p:grpSpPr>
          <a:xfrm>
            <a:off x="6526033" y="1155422"/>
            <a:ext cx="532642" cy="657348"/>
            <a:chOff x="2086733" y="3248568"/>
            <a:chExt cx="532642" cy="65734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280B98-6EE1-48A1-8DE0-FDA2D274B077}"/>
                </a:ext>
              </a:extLst>
            </p:cNvPr>
            <p:cNvGrpSpPr/>
            <p:nvPr/>
          </p:nvGrpSpPr>
          <p:grpSpPr>
            <a:xfrm>
              <a:off x="2086733" y="3248568"/>
              <a:ext cx="532642" cy="657348"/>
              <a:chOff x="2086733" y="3248568"/>
              <a:chExt cx="532642" cy="657348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191055D-BA11-4ADA-83EB-45D994887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733" y="3514889"/>
                <a:ext cx="532642" cy="39102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1">
                  <a:defRPr/>
                </a:pPr>
                <a:endParaRPr lang="en-US" sz="1800" kern="0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55" name="Freeform 29">
                <a:extLst>
                  <a:ext uri="{FF2B5EF4-FFF2-40B4-BE49-F238E27FC236}">
                    <a16:creationId xmlns:a16="http://schemas.microsoft.com/office/drawing/2014/main" id="{6FD558DC-FAAC-43D8-9606-16B700BEC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759" y="3618459"/>
                <a:ext cx="122592" cy="122592"/>
              </a:xfrm>
              <a:custGeom>
                <a:avLst/>
                <a:gdLst>
                  <a:gd name="T0" fmla="*/ 256 w 256"/>
                  <a:gd name="T1" fmla="*/ 127 h 256"/>
                  <a:gd name="T2" fmla="*/ 256 w 256"/>
                  <a:gd name="T3" fmla="*/ 129 h 256"/>
                  <a:gd name="T4" fmla="*/ 129 w 256"/>
                  <a:gd name="T5" fmla="*/ 256 h 256"/>
                  <a:gd name="T6" fmla="*/ 127 w 256"/>
                  <a:gd name="T7" fmla="*/ 256 h 256"/>
                  <a:gd name="T8" fmla="*/ 0 w 256"/>
                  <a:gd name="T9" fmla="*/ 129 h 256"/>
                  <a:gd name="T10" fmla="*/ 0 w 256"/>
                  <a:gd name="T11" fmla="*/ 127 h 256"/>
                  <a:gd name="T12" fmla="*/ 127 w 256"/>
                  <a:gd name="T13" fmla="*/ 0 h 256"/>
                  <a:gd name="T14" fmla="*/ 129 w 256"/>
                  <a:gd name="T15" fmla="*/ 0 h 256"/>
                  <a:gd name="T16" fmla="*/ 256 w 256"/>
                  <a:gd name="T17" fmla="*/ 127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6" h="256">
                    <a:moveTo>
                      <a:pt x="256" y="127"/>
                    </a:moveTo>
                    <a:cubicBezTo>
                      <a:pt x="256" y="129"/>
                      <a:pt x="256" y="129"/>
                      <a:pt x="256" y="129"/>
                    </a:cubicBezTo>
                    <a:cubicBezTo>
                      <a:pt x="256" y="199"/>
                      <a:pt x="199" y="256"/>
                      <a:pt x="129" y="256"/>
                    </a:cubicBezTo>
                    <a:cubicBezTo>
                      <a:pt x="127" y="256"/>
                      <a:pt x="127" y="256"/>
                      <a:pt x="127" y="256"/>
                    </a:cubicBezTo>
                    <a:cubicBezTo>
                      <a:pt x="57" y="256"/>
                      <a:pt x="0" y="199"/>
                      <a:pt x="0" y="129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57"/>
                      <a:pt x="57" y="0"/>
                      <a:pt x="12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99" y="0"/>
                      <a:pt x="256" y="57"/>
                      <a:pt x="256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1">
                  <a:defRPr/>
                </a:pPr>
                <a:endParaRPr lang="en-US" sz="1800" kern="0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56" name="Freeform: Shape 136">
                <a:extLst>
                  <a:ext uri="{FF2B5EF4-FFF2-40B4-BE49-F238E27FC236}">
                    <a16:creationId xmlns:a16="http://schemas.microsoft.com/office/drawing/2014/main" id="{98B895A9-6BB0-4485-B6B3-8AA51F2DADF0}"/>
                  </a:ext>
                </a:extLst>
              </p:cNvPr>
              <p:cNvSpPr/>
              <p:nvPr/>
            </p:nvSpPr>
            <p:spPr bwMode="auto">
              <a:xfrm>
                <a:off x="2148030" y="3248568"/>
                <a:ext cx="410050" cy="337058"/>
              </a:xfrm>
              <a:custGeom>
                <a:avLst/>
                <a:gdLst>
                  <a:gd name="connsiteX0" fmla="*/ 1474395 w 2948790"/>
                  <a:gd name="connsiteY0" fmla="*/ 0 h 2423888"/>
                  <a:gd name="connsiteX1" fmla="*/ 2948790 w 2948790"/>
                  <a:gd name="connsiteY1" fmla="*/ 1474395 h 2423888"/>
                  <a:gd name="connsiteX2" fmla="*/ 2948790 w 2948790"/>
                  <a:gd name="connsiteY2" fmla="*/ 2423888 h 2423888"/>
                  <a:gd name="connsiteX3" fmla="*/ 2505425 w 2948790"/>
                  <a:gd name="connsiteY3" fmla="*/ 2423888 h 2423888"/>
                  <a:gd name="connsiteX4" fmla="*/ 2506265 w 2948790"/>
                  <a:gd name="connsiteY4" fmla="*/ 1475461 h 2423888"/>
                  <a:gd name="connsiteX5" fmla="*/ 1474395 w 2948790"/>
                  <a:gd name="connsiteY5" fmla="*/ 443591 h 2423888"/>
                  <a:gd name="connsiteX6" fmla="*/ 442525 w 2948790"/>
                  <a:gd name="connsiteY6" fmla="*/ 1475461 h 2423888"/>
                  <a:gd name="connsiteX7" fmla="*/ 442525 w 2948790"/>
                  <a:gd name="connsiteY7" fmla="*/ 2423888 h 2423888"/>
                  <a:gd name="connsiteX8" fmla="*/ 0 w 2948790"/>
                  <a:gd name="connsiteY8" fmla="*/ 2423888 h 2423888"/>
                  <a:gd name="connsiteX9" fmla="*/ 0 w 2948790"/>
                  <a:gd name="connsiteY9" fmla="*/ 1474395 h 2423888"/>
                  <a:gd name="connsiteX10" fmla="*/ 1474395 w 2948790"/>
                  <a:gd name="connsiteY10" fmla="*/ 0 h 2423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48790" h="2423888">
                    <a:moveTo>
                      <a:pt x="1474395" y="0"/>
                    </a:moveTo>
                    <a:cubicBezTo>
                      <a:pt x="2288681" y="0"/>
                      <a:pt x="2948790" y="660109"/>
                      <a:pt x="2948790" y="1474395"/>
                    </a:cubicBezTo>
                    <a:lnTo>
                      <a:pt x="2948790" y="2423888"/>
                    </a:lnTo>
                    <a:lnTo>
                      <a:pt x="2505425" y="2423888"/>
                    </a:lnTo>
                    <a:lnTo>
                      <a:pt x="2506265" y="1475461"/>
                    </a:lnTo>
                    <a:cubicBezTo>
                      <a:pt x="2506265" y="905575"/>
                      <a:pt x="2044281" y="443591"/>
                      <a:pt x="1474395" y="443591"/>
                    </a:cubicBezTo>
                    <a:cubicBezTo>
                      <a:pt x="904509" y="443591"/>
                      <a:pt x="442525" y="905575"/>
                      <a:pt x="442525" y="1475461"/>
                    </a:cubicBezTo>
                    <a:lnTo>
                      <a:pt x="442525" y="2423888"/>
                    </a:lnTo>
                    <a:lnTo>
                      <a:pt x="0" y="2423888"/>
                    </a:lnTo>
                    <a:lnTo>
                      <a:pt x="0" y="1474395"/>
                    </a:lnTo>
                    <a:cubicBezTo>
                      <a:pt x="0" y="660109"/>
                      <a:pt x="660109" y="0"/>
                      <a:pt x="1474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1">
                  <a:defRPr/>
                </a:pPr>
                <a:endParaRPr lang="en-US" sz="1800" kern="0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2AB68647-0BB1-451A-B9FE-0F84C0BB2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50" y="3679754"/>
              <a:ext cx="63410" cy="143729"/>
            </a:xfrm>
            <a:custGeom>
              <a:avLst/>
              <a:gdLst>
                <a:gd name="T0" fmla="*/ 64 w 128"/>
                <a:gd name="T1" fmla="*/ 299 h 299"/>
                <a:gd name="T2" fmla="*/ 63 w 128"/>
                <a:gd name="T3" fmla="*/ 299 h 299"/>
                <a:gd name="T4" fmla="*/ 0 w 128"/>
                <a:gd name="T5" fmla="*/ 236 h 299"/>
                <a:gd name="T6" fmla="*/ 0 w 128"/>
                <a:gd name="T7" fmla="*/ 64 h 299"/>
                <a:gd name="T8" fmla="*/ 63 w 128"/>
                <a:gd name="T9" fmla="*/ 0 h 299"/>
                <a:gd name="T10" fmla="*/ 64 w 128"/>
                <a:gd name="T11" fmla="*/ 0 h 299"/>
                <a:gd name="T12" fmla="*/ 128 w 128"/>
                <a:gd name="T13" fmla="*/ 64 h 299"/>
                <a:gd name="T14" fmla="*/ 128 w 128"/>
                <a:gd name="T15" fmla="*/ 236 h 299"/>
                <a:gd name="T16" fmla="*/ 64 w 128"/>
                <a:gd name="T1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99">
                  <a:moveTo>
                    <a:pt x="64" y="299"/>
                  </a:moveTo>
                  <a:cubicBezTo>
                    <a:pt x="63" y="299"/>
                    <a:pt x="63" y="299"/>
                    <a:pt x="63" y="299"/>
                  </a:cubicBezTo>
                  <a:cubicBezTo>
                    <a:pt x="28" y="299"/>
                    <a:pt x="0" y="271"/>
                    <a:pt x="0" y="23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8" y="0"/>
                    <a:pt x="6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100" y="0"/>
                    <a:pt x="128" y="29"/>
                    <a:pt x="128" y="64"/>
                  </a:cubicBezTo>
                  <a:cubicBezTo>
                    <a:pt x="128" y="236"/>
                    <a:pt x="128" y="236"/>
                    <a:pt x="128" y="236"/>
                  </a:cubicBezTo>
                  <a:cubicBezTo>
                    <a:pt x="128" y="271"/>
                    <a:pt x="100" y="299"/>
                    <a:pt x="64" y="2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1">
                <a:defRPr/>
              </a:pPr>
              <a:endParaRPr lang="en-US" sz="1800" kern="0">
                <a:solidFill>
                  <a:prstClr val="black"/>
                </a:solidFill>
                <a:latin typeface="Segoe UI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6B25A83-BD09-35F0-97D9-E450E9AC6CFB}"/>
              </a:ext>
            </a:extLst>
          </p:cNvPr>
          <p:cNvSpPr txBox="1"/>
          <p:nvPr/>
        </p:nvSpPr>
        <p:spPr>
          <a:xfrm>
            <a:off x="534991" y="7159026"/>
            <a:ext cx="702812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Full list of SQL Server 2022 editions and supported features available on </a:t>
            </a:r>
            <a:r>
              <a:rPr lang="en-US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7"/>
              </a:rPr>
              <a:t>SQL Docs  </a:t>
            </a:r>
            <a:endParaRPr lang="en-US" sz="9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24203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WHITE TEMPLATE">
  <a:themeElements>
    <a:clrScheme name="Azur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8D4"/>
      </a:accent1>
      <a:accent2>
        <a:srgbClr val="50E6FF"/>
      </a:accent2>
      <a:accent3>
        <a:srgbClr val="3C3C41"/>
      </a:accent3>
      <a:accent4>
        <a:srgbClr val="75757A"/>
      </a:accent4>
      <a:accent5>
        <a:srgbClr val="EBEBEB"/>
      </a:accent5>
      <a:accent6>
        <a:srgbClr val="FFFFFF"/>
      </a:accent6>
      <a:hlink>
        <a:srgbClr val="0078D4"/>
      </a:hlink>
      <a:folHlink>
        <a:srgbClr val="954F7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0518_Baseline File [square photo].potx" id="{C5D1F236-4B1B-4E57-A29C-AD92A4683BEF}" vid="{04698D39-7FD2-42AF-81C6-B18BB52E45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37A1A211E6AD49B6926EBCABCBDE8F" ma:contentTypeVersion="18" ma:contentTypeDescription="Create a new document." ma:contentTypeScope="" ma:versionID="99dd24ec3b8beadf0090b49a1fe390f8">
  <xsd:schema xmlns:xsd="http://www.w3.org/2001/XMLSchema" xmlns:xs="http://www.w3.org/2001/XMLSchema" xmlns:p="http://schemas.microsoft.com/office/2006/metadata/properties" xmlns:ns1="http://schemas.microsoft.com/sharepoint/v3" xmlns:ns2="61349b38-87b0-4d20-bd6f-41da2268192a" xmlns:ns3="68fcb561-4938-471e-ad66-507677a35492" xmlns:ns4="230e9df3-be65-4c73-a93b-d1236ebd677e" targetNamespace="http://schemas.microsoft.com/office/2006/metadata/properties" ma:root="true" ma:fieldsID="37f4ab598d4f0ebaba8791878e8c6b44" ns1:_="" ns2:_="" ns3:_="" ns4:_="">
    <xsd:import namespace="http://schemas.microsoft.com/sharepoint/v3"/>
    <xsd:import namespace="61349b38-87b0-4d20-bd6f-41da2268192a"/>
    <xsd:import namespace="68fcb561-4938-471e-ad66-507677a35492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349b38-87b0-4d20-bd6f-41da226819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fcb561-4938-471e-ad66-507677a3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e976329-bda7-46dd-ab9f-441921e7087c}" ma:internalName="TaxCatchAll" ma:showField="CatchAllData" ma:web="68fcb561-4938-471e-ad66-507677a3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  <MediaLengthInSeconds xmlns="61349b38-87b0-4d20-bd6f-41da2268192a" xsi:nil="true"/>
    <SharedWithUsers xmlns="68fcb561-4938-471e-ad66-507677a35492">
      <UserInfo>
        <DisplayName/>
        <AccountId xsi:nil="true"/>
        <AccountType/>
      </UserInfo>
    </SharedWithUsers>
    <lcf76f155ced4ddcb4097134ff3c332f xmlns="61349b38-87b0-4d20-bd6f-41da2268192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1A45EF5-ACB1-42E6-B169-98A8AA2FA261}"/>
</file>

<file path=customXml/itemProps2.xml><?xml version="1.0" encoding="utf-8"?>
<ds:datastoreItem xmlns:ds="http://schemas.openxmlformats.org/officeDocument/2006/customXml" ds:itemID="{D620238A-54ED-46D5-BFE7-D266907B15CD}"/>
</file>

<file path=customXml/itemProps3.xml><?xml version="1.0" encoding="utf-8"?>
<ds:datastoreItem xmlns:ds="http://schemas.openxmlformats.org/officeDocument/2006/customXml" ds:itemID="{7191E30B-54D6-4E09-B8BA-11C303FFF2EE}"/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694</Words>
  <Application>Microsoft Office PowerPoint</Application>
  <PresentationFormat>Custom</PresentationFormat>
  <Paragraphs>167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Segoe UI</vt:lpstr>
      <vt:lpstr>Segoe UI Emoji</vt:lpstr>
      <vt:lpstr>Segoe UI Semibold</vt:lpstr>
      <vt:lpstr>Segoe UI Semilight</vt:lpstr>
      <vt:lpstr>Wingdings</vt:lpstr>
      <vt:lpstr>2_WHITE 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2022-11-12T01:00:03Z</dcterms:created>
  <dcterms:modified xsi:type="dcterms:W3CDTF">2022-11-12T01:00:12Z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18900</vt:r8>
  </property>
  <property fmtid="{D5CDD505-2E9C-101B-9397-08002B2CF9AE}" pid="3" name="MSIP_Label_f42aa342-8706-4288-bd11-ebb85995028c_Application">
    <vt:lpwstr>Microsoft Azure Information Protection</vt:lpwstr>
  </property>
  <property fmtid="{D5CDD505-2E9C-101B-9397-08002B2CF9AE}" pid="4" name="MSIP_Label_f42aa342-8706-4288-bd11-ebb85995028c_Enabled">
    <vt:lpwstr>True</vt:lpwstr>
  </property>
  <property fmtid="{D5CDD505-2E9C-101B-9397-08002B2CF9AE}" pid="5" name="MediaServiceImageTags">
    <vt:lpwstr/>
  </property>
  <property fmtid="{D5CDD505-2E9C-101B-9397-08002B2CF9AE}" pid="6" name="xd_ProgID">
    <vt:lpwstr/>
  </property>
  <property fmtid="{D5CDD505-2E9C-101B-9397-08002B2CF9AE}" pid="7" name="ContentTypeId">
    <vt:lpwstr>0x010100CB37A1A211E6AD49B6926EBCABCBDE8F</vt:lpwstr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SIP_Label_f42aa342-8706-4288-bd11-ebb85995028c_SetDate">
    <vt:lpwstr>2019-07-26T22:33:58.2619664Z</vt:lpwstr>
  </property>
  <property fmtid="{D5CDD505-2E9C-101B-9397-08002B2CF9AE}" pid="13" name="MSIP_Label_f42aa342-8706-4288-bd11-ebb85995028c_SiteId">
    <vt:lpwstr>72f988bf-86f1-41af-91ab-2d7cd011db47</vt:lpwstr>
  </property>
  <property fmtid="{D5CDD505-2E9C-101B-9397-08002B2CF9AE}" pid="14" name="MSIP_Label_f42aa342-8706-4288-bd11-ebb85995028c_Name">
    <vt:lpwstr>General</vt:lpwstr>
  </property>
  <property fmtid="{D5CDD505-2E9C-101B-9397-08002B2CF9AE}" pid="15" name="_ExtendedDescription">
    <vt:lpwstr/>
  </property>
  <property fmtid="{D5CDD505-2E9C-101B-9397-08002B2CF9AE}" pid="16" name="MSIP_Label_f42aa342-8706-4288-bd11-ebb85995028c_Extended_MSFT_Method">
    <vt:lpwstr>Automatic</vt:lpwstr>
  </property>
  <property fmtid="{D5CDD505-2E9C-101B-9397-08002B2CF9AE}" pid="17" name="MSIP_Label_f42aa342-8706-4288-bd11-ebb85995028c_ActionId">
    <vt:lpwstr>8454f573-5b12-49f2-90f1-99322644dd10</vt:lpwstr>
  </property>
  <property fmtid="{D5CDD505-2E9C-101B-9397-08002B2CF9AE}" pid="18" name="TriggerFlowInfo">
    <vt:lpwstr/>
  </property>
  <property fmtid="{D5CDD505-2E9C-101B-9397-08002B2CF9AE}" pid="19" name="MSIP_Label_f42aa342-8706-4288-bd11-ebb85995028c_Owner">
    <vt:lpwstr>v-arkh@microsoft.com</vt:lpwstr>
  </property>
  <property fmtid="{D5CDD505-2E9C-101B-9397-08002B2CF9AE}" pid="20" name="Sensitivity">
    <vt:lpwstr>General</vt:lpwstr>
  </property>
  <property fmtid="{D5CDD505-2E9C-101B-9397-08002B2CF9AE}" pid="21" name="xd_Signature">
    <vt:bool>false</vt:bool>
  </property>
</Properties>
</file>